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12" y="-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1E6F-1049-9B45-875C-F8B9AA851DB3}" type="datetimeFigureOut">
              <a:rPr lang="it-IT" smtClean="0"/>
              <a:t>27/10/18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E2AC-C239-264F-A940-AF4D5498EA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6838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1E6F-1049-9B45-875C-F8B9AA851DB3}" type="datetimeFigureOut">
              <a:rPr lang="it-IT" smtClean="0"/>
              <a:t>27/10/18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E2AC-C239-264F-A940-AF4D5498EA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3454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1E6F-1049-9B45-875C-F8B9AA851DB3}" type="datetimeFigureOut">
              <a:rPr lang="it-IT" smtClean="0"/>
              <a:t>27/10/18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E2AC-C239-264F-A940-AF4D5498EA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3100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1E6F-1049-9B45-875C-F8B9AA851DB3}" type="datetimeFigureOut">
              <a:rPr lang="it-IT" smtClean="0"/>
              <a:t>27/10/18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E2AC-C239-264F-A940-AF4D5498EA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075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1E6F-1049-9B45-875C-F8B9AA851DB3}" type="datetimeFigureOut">
              <a:rPr lang="it-IT" smtClean="0"/>
              <a:t>27/10/18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E2AC-C239-264F-A940-AF4D5498EA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415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1E6F-1049-9B45-875C-F8B9AA851DB3}" type="datetimeFigureOut">
              <a:rPr lang="it-IT" smtClean="0"/>
              <a:t>27/10/18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E2AC-C239-264F-A940-AF4D5498EA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2439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1E6F-1049-9B45-875C-F8B9AA851DB3}" type="datetimeFigureOut">
              <a:rPr lang="it-IT" smtClean="0"/>
              <a:t>27/10/18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E2AC-C239-264F-A940-AF4D5498EA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7366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1E6F-1049-9B45-875C-F8B9AA851DB3}" type="datetimeFigureOut">
              <a:rPr lang="it-IT" smtClean="0"/>
              <a:t>27/10/18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E2AC-C239-264F-A940-AF4D5498EA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0664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1E6F-1049-9B45-875C-F8B9AA851DB3}" type="datetimeFigureOut">
              <a:rPr lang="it-IT" smtClean="0"/>
              <a:t>27/10/18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E2AC-C239-264F-A940-AF4D5498EA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1126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1E6F-1049-9B45-875C-F8B9AA851DB3}" type="datetimeFigureOut">
              <a:rPr lang="it-IT" smtClean="0"/>
              <a:t>27/10/18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E2AC-C239-264F-A940-AF4D5498EA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0472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1E6F-1049-9B45-875C-F8B9AA851DB3}" type="datetimeFigureOut">
              <a:rPr lang="it-IT" smtClean="0"/>
              <a:t>27/10/18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DE2AC-C239-264F-A940-AF4D5498EA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8404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F1E6F-1049-9B45-875C-F8B9AA851DB3}" type="datetimeFigureOut">
              <a:rPr lang="it-IT" smtClean="0"/>
              <a:t>27/10/18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DE2AC-C239-264F-A940-AF4D5498EA1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462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CB905-19C4-E34A-86E0-995594C0BB38}" type="slidenum">
              <a:rPr lang="en-US"/>
              <a:pPr/>
              <a:t>1</a:t>
            </a:fld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Il Capitale Circolante Netto (CCN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8716" y="1446237"/>
            <a:ext cx="7802563" cy="41148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/>
              <a:t>differenza </a:t>
            </a:r>
            <a:r>
              <a:rPr lang="it-IT" dirty="0"/>
              <a:t>tra le attività di natura </a:t>
            </a:r>
            <a:r>
              <a:rPr lang="it-IT" dirty="0" smtClean="0"/>
              <a:t>corrente (liquidità immediate, differite e scorte) e </a:t>
            </a:r>
            <a:r>
              <a:rPr lang="it-IT" dirty="0"/>
              <a:t>le passività di natura corrente </a:t>
            </a:r>
            <a:r>
              <a:rPr lang="it-IT" dirty="0" smtClean="0"/>
              <a:t>(</a:t>
            </a:r>
            <a:r>
              <a:rPr lang="it-IT" dirty="0"/>
              <a:t>passività collegate al ciclo operativo corrente “acquisti – trasformazione </a:t>
            </a:r>
            <a:r>
              <a:rPr lang="mr-IN" dirty="0" smtClean="0"/>
              <a:t>–</a:t>
            </a:r>
            <a:r>
              <a:rPr lang="it-IT" dirty="0" smtClean="0"/>
              <a:t> </a:t>
            </a:r>
            <a:r>
              <a:rPr lang="it-IT" dirty="0"/>
              <a:t>vendite</a:t>
            </a:r>
            <a:r>
              <a:rPr lang="it-IT" dirty="0" smtClean="0"/>
              <a:t>”)</a:t>
            </a:r>
          </a:p>
          <a:p>
            <a:pPr algn="just"/>
            <a:r>
              <a:rPr lang="it-IT" dirty="0" smtClean="0"/>
              <a:t>è l</a:t>
            </a:r>
            <a:r>
              <a:rPr lang="it-IT" dirty="0" smtClean="0">
                <a:latin typeface="Arial"/>
              </a:rPr>
              <a:t>’</a:t>
            </a:r>
            <a:r>
              <a:rPr lang="it-IT" dirty="0" smtClean="0"/>
              <a:t>investimento </a:t>
            </a:r>
            <a:r>
              <a:rPr lang="it-IT" dirty="0"/>
              <a:t>effettuato nella gestione </a:t>
            </a:r>
            <a:r>
              <a:rPr lang="it-IT" dirty="0" smtClean="0"/>
              <a:t>corrente</a:t>
            </a:r>
            <a:endParaRPr lang="it-IT" dirty="0"/>
          </a:p>
          <a:p>
            <a:pPr algn="just"/>
            <a:r>
              <a:rPr lang="it-IT" dirty="0"/>
              <a:t>è</a:t>
            </a:r>
            <a:r>
              <a:rPr lang="it-IT" dirty="0" smtClean="0"/>
              <a:t> l</a:t>
            </a:r>
            <a:r>
              <a:rPr lang="it-IT" dirty="0" smtClean="0">
                <a:latin typeface="Arial"/>
              </a:rPr>
              <a:t>’</a:t>
            </a:r>
            <a:r>
              <a:rPr lang="it-IT" dirty="0" smtClean="0"/>
              <a:t>insieme </a:t>
            </a:r>
            <a:r>
              <a:rPr lang="it-IT" dirty="0"/>
              <a:t>delle uscite monetarie conseguenti </a:t>
            </a:r>
            <a:r>
              <a:rPr lang="it-IT" dirty="0" smtClean="0"/>
              <a:t>all</a:t>
            </a:r>
            <a:r>
              <a:rPr lang="it-IT" dirty="0" smtClean="0">
                <a:latin typeface="Arial"/>
              </a:rPr>
              <a:t>’</a:t>
            </a:r>
            <a:r>
              <a:rPr lang="it-IT" dirty="0" smtClean="0"/>
              <a:t>esercizio dell</a:t>
            </a:r>
            <a:r>
              <a:rPr lang="it-IT" dirty="0" smtClean="0">
                <a:latin typeface="Arial"/>
              </a:rPr>
              <a:t>’</a:t>
            </a:r>
            <a:r>
              <a:rPr lang="it-IT" dirty="0" smtClean="0"/>
              <a:t>attività </a:t>
            </a:r>
            <a:r>
              <a:rPr lang="it-IT" dirty="0"/>
              <a:t>caratteristica, che non hanno ancora trovato compensazione in entrate monetarie, sempre </a:t>
            </a:r>
            <a:r>
              <a:rPr lang="it-IT" dirty="0" smtClean="0"/>
              <a:t>frutto della </a:t>
            </a:r>
            <a:r>
              <a:rPr lang="it-IT" dirty="0"/>
              <a:t>medesima </a:t>
            </a:r>
            <a:r>
              <a:rPr lang="it-IT" dirty="0" smtClean="0"/>
              <a:t>gestione</a:t>
            </a:r>
          </a:p>
          <a:p>
            <a:pPr algn="just"/>
            <a:r>
              <a:rPr lang="it-IT" i="1" dirty="0"/>
              <a:t>Net </a:t>
            </a:r>
            <a:r>
              <a:rPr lang="it-IT" i="1" dirty="0" err="1"/>
              <a:t>Working</a:t>
            </a:r>
            <a:r>
              <a:rPr lang="it-IT" i="1" dirty="0"/>
              <a:t> </a:t>
            </a:r>
            <a:r>
              <a:rPr lang="it-IT" i="1" dirty="0" smtClean="0"/>
              <a:t>Capital </a:t>
            </a:r>
            <a:r>
              <a:rPr lang="it-IT" dirty="0" smtClean="0"/>
              <a:t>(NWC) o anche Capitale Circolante Netto Operativo (CCNO)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2946915"/>
      </p:ext>
    </p:extLst>
  </p:cSld>
  <p:clrMapOvr>
    <a:masterClrMapping/>
  </p:clrMapOvr>
  <p:transition xmlns:p14="http://schemas.microsoft.com/office/powerpoint/2010/main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Altre definizioni del CCN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20000"/>
          </a:bodyPr>
          <a:lstStyle/>
          <a:p>
            <a:pPr algn="just">
              <a:spcBef>
                <a:spcPts val="1848"/>
              </a:spcBef>
            </a:pPr>
            <a:r>
              <a:rPr lang="it-IT" dirty="0" smtClean="0"/>
              <a:t>“</a:t>
            </a:r>
            <a:r>
              <a:rPr lang="it-IT" b="1" dirty="0" smtClean="0"/>
              <a:t>margine finanziario</a:t>
            </a:r>
            <a:r>
              <a:rPr lang="it-IT" dirty="0" smtClean="0"/>
              <a:t>”: non </a:t>
            </a:r>
            <a:r>
              <a:rPr lang="it-IT" dirty="0"/>
              <a:t>solo </a:t>
            </a:r>
            <a:r>
              <a:rPr lang="it-IT" dirty="0" smtClean="0"/>
              <a:t>voci </a:t>
            </a:r>
            <a:r>
              <a:rPr lang="it-IT" dirty="0"/>
              <a:t>di natura operativa (</a:t>
            </a:r>
            <a:r>
              <a:rPr lang="it-IT" dirty="0" smtClean="0"/>
              <a:t>es. crediti vs clienti</a:t>
            </a:r>
            <a:r>
              <a:rPr lang="it-IT" dirty="0"/>
              <a:t>, scorte di magazzino e debiti </a:t>
            </a:r>
            <a:r>
              <a:rPr lang="it-IT" dirty="0" smtClean="0"/>
              <a:t>commerciali) </a:t>
            </a:r>
            <a:r>
              <a:rPr lang="it-IT" dirty="0"/>
              <a:t>ma anche di natura </a:t>
            </a:r>
            <a:r>
              <a:rPr lang="it-IT" dirty="0" smtClean="0"/>
              <a:t>finanziaria</a:t>
            </a:r>
            <a:r>
              <a:rPr lang="it-IT" dirty="0"/>
              <a:t> </a:t>
            </a:r>
            <a:r>
              <a:rPr lang="it-IT" dirty="0" smtClean="0"/>
              <a:t>(banche </a:t>
            </a:r>
            <a:r>
              <a:rPr lang="it-IT" dirty="0"/>
              <a:t>a </a:t>
            </a:r>
            <a:r>
              <a:rPr lang="it-IT" dirty="0" smtClean="0"/>
              <a:t>breve - </a:t>
            </a:r>
            <a:r>
              <a:rPr lang="it-IT" dirty="0"/>
              <a:t>attive </a:t>
            </a:r>
            <a:r>
              <a:rPr lang="it-IT" dirty="0" smtClean="0"/>
              <a:t>e passive</a:t>
            </a:r>
            <a:r>
              <a:rPr lang="it-IT" dirty="0"/>
              <a:t>,</a:t>
            </a:r>
            <a:r>
              <a:rPr lang="it-IT" dirty="0" smtClean="0"/>
              <a:t> </a:t>
            </a:r>
            <a:r>
              <a:rPr lang="it-IT" dirty="0"/>
              <a:t>liquidità in cassa, assegni, valori </a:t>
            </a:r>
            <a:r>
              <a:rPr lang="it-IT" dirty="0" smtClean="0"/>
              <a:t>bollati)</a:t>
            </a:r>
          </a:p>
          <a:p>
            <a:pPr algn="just">
              <a:spcBef>
                <a:spcPts val="1848"/>
              </a:spcBef>
            </a:pPr>
            <a:r>
              <a:rPr lang="it-IT" dirty="0"/>
              <a:t>può essere visto come il "</a:t>
            </a:r>
            <a:r>
              <a:rPr lang="it-IT" b="1" dirty="0"/>
              <a:t>capitale di lavoro</a:t>
            </a:r>
            <a:r>
              <a:rPr lang="it-IT" dirty="0"/>
              <a:t>" dell'impresa (</a:t>
            </a:r>
            <a:r>
              <a:rPr lang="it-IT" b="1" i="1" dirty="0" err="1"/>
              <a:t>working</a:t>
            </a:r>
            <a:r>
              <a:rPr lang="it-IT" b="1" i="1" dirty="0"/>
              <a:t> capital</a:t>
            </a:r>
            <a:r>
              <a:rPr lang="it-IT" dirty="0"/>
              <a:t>), quel valore che ruotando continuamente (capitale “</a:t>
            </a:r>
            <a:r>
              <a:rPr lang="it-IT" b="1" dirty="0"/>
              <a:t>circolante</a:t>
            </a:r>
            <a:r>
              <a:rPr lang="it-IT" dirty="0"/>
              <a:t>”) esige, per la parte non coperta da passività correnti, forme di copertura </a:t>
            </a:r>
            <a:r>
              <a:rPr lang="it-IT" dirty="0" smtClean="0"/>
              <a:t>durevoli</a:t>
            </a:r>
          </a:p>
          <a:p>
            <a:pPr algn="just">
              <a:spcBef>
                <a:spcPts val="1848"/>
              </a:spcBef>
            </a:pPr>
            <a:r>
              <a:rPr lang="it-IT" dirty="0" smtClean="0"/>
              <a:t>“circolante” </a:t>
            </a:r>
            <a:r>
              <a:rPr lang="it-IT" i="1" dirty="0" smtClean="0"/>
              <a:t>in </a:t>
            </a:r>
            <a:r>
              <a:rPr lang="it-IT" i="1" dirty="0"/>
              <a:t>quanto comprende le risorse aziendali che nel breve periodo si rinnovano o appunto circolano, in contrapposizione alle attività fisse e passività </a:t>
            </a:r>
            <a:r>
              <a:rPr lang="it-IT" i="1" dirty="0" smtClean="0"/>
              <a:t>fisse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3551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66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Altri significati del CCN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0500" y="1003300"/>
            <a:ext cx="8724900" cy="5461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/>
              <a:t>ammontare </a:t>
            </a:r>
            <a:r>
              <a:rPr lang="it-IT" dirty="0"/>
              <a:t>complessivo delle </a:t>
            </a:r>
            <a:r>
              <a:rPr lang="it-IT" b="1" dirty="0"/>
              <a:t>risorse finanziarie </a:t>
            </a:r>
            <a:r>
              <a:rPr lang="it-IT" dirty="0"/>
              <a:t>dell'impresa </a:t>
            </a:r>
            <a:r>
              <a:rPr lang="it-IT" b="1" dirty="0" smtClean="0"/>
              <a:t>non immobilizzate</a:t>
            </a:r>
            <a:r>
              <a:rPr lang="it-IT" dirty="0"/>
              <a:t>, al netto delle passività a </a:t>
            </a:r>
            <a:r>
              <a:rPr lang="it-IT" dirty="0" smtClean="0"/>
              <a:t>breve</a:t>
            </a:r>
          </a:p>
          <a:p>
            <a:pPr algn="just"/>
            <a:r>
              <a:rPr lang="it-IT" b="1" dirty="0"/>
              <a:t>Attività correnti </a:t>
            </a:r>
            <a:r>
              <a:rPr lang="it-IT" dirty="0"/>
              <a:t>che si determinano lungo il </a:t>
            </a:r>
            <a:r>
              <a:rPr lang="it-IT" b="1" dirty="0"/>
              <a:t>ciclo operativo dell'azienda</a:t>
            </a:r>
            <a:r>
              <a:rPr lang="it-IT" dirty="0"/>
              <a:t> (cassa-acquisti-scorte-produzione-scorte-vendite-crediti-incassi) </a:t>
            </a:r>
            <a:r>
              <a:rPr lang="it-IT" b="1" dirty="0" smtClean="0"/>
              <a:t>meno le </a:t>
            </a:r>
            <a:r>
              <a:rPr lang="it-IT" b="1" dirty="0"/>
              <a:t>Passività Correnti </a:t>
            </a:r>
            <a:r>
              <a:rPr lang="it-IT" dirty="0"/>
              <a:t>(cioè l'indebitamento a </a:t>
            </a:r>
            <a:r>
              <a:rPr lang="it-IT" dirty="0" smtClean="0"/>
              <a:t>breve, normalmente il </a:t>
            </a:r>
            <a:r>
              <a:rPr lang="it-IT" dirty="0"/>
              <a:t>"polmone" di finanziamento esterno per sostenere il ciclo </a:t>
            </a:r>
            <a:r>
              <a:rPr lang="it-IT" dirty="0" smtClean="0"/>
              <a:t>operativo)</a:t>
            </a:r>
          </a:p>
          <a:p>
            <a:pPr algn="just"/>
            <a:r>
              <a:rPr lang="it-IT" dirty="0"/>
              <a:t>esprime la </a:t>
            </a:r>
            <a:r>
              <a:rPr lang="it-IT" b="1" dirty="0"/>
              <a:t>situazione di liquidità </a:t>
            </a:r>
            <a:r>
              <a:rPr lang="it-IT" b="1" dirty="0" smtClean="0"/>
              <a:t>dell'azienda</a:t>
            </a:r>
            <a:r>
              <a:rPr lang="it-IT" dirty="0" smtClean="0"/>
              <a:t>: la capacità </a:t>
            </a:r>
            <a:r>
              <a:rPr lang="it-IT" dirty="0"/>
              <a:t>di far fronte alle obbligazioni a breve termine attraverso flussi finanziari generati dalla gestione tipica dell'impresa </a:t>
            </a:r>
            <a:endParaRPr lang="it-IT" dirty="0" smtClean="0"/>
          </a:p>
          <a:p>
            <a:pPr algn="just"/>
            <a:r>
              <a:rPr lang="it-IT" dirty="0"/>
              <a:t>è una </a:t>
            </a:r>
            <a:r>
              <a:rPr lang="it-IT" b="1" dirty="0"/>
              <a:t>misura specifica dell'impresa in </a:t>
            </a:r>
            <a:r>
              <a:rPr lang="it-IT" b="1" dirty="0" smtClean="0"/>
              <a:t>esame</a:t>
            </a:r>
            <a:r>
              <a:rPr lang="it-IT" dirty="0" smtClean="0"/>
              <a:t>: rileva quando </a:t>
            </a:r>
            <a:r>
              <a:rPr lang="it-IT" dirty="0"/>
              <a:t>si tratta di problemi specifici dell'impresa, senza un'esigenza di comparazione con altre </a:t>
            </a:r>
            <a:r>
              <a:rPr lang="it-IT" dirty="0" smtClean="0"/>
              <a:t>imprese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7891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1062"/>
          </a:xfrm>
        </p:spPr>
        <p:txBody>
          <a:bodyPr/>
          <a:lstStyle/>
          <a:p>
            <a:r>
              <a:rPr lang="it-IT" dirty="0" smtClean="0"/>
              <a:t>Il CCN per il creditore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55700"/>
            <a:ext cx="8229600" cy="57023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spcBef>
                <a:spcPts val="1248"/>
              </a:spcBef>
              <a:buNone/>
            </a:pPr>
            <a:r>
              <a:rPr lang="it-IT" dirty="0"/>
              <a:t>I</a:t>
            </a:r>
            <a:r>
              <a:rPr lang="it-IT" dirty="0" smtClean="0"/>
              <a:t>l </a:t>
            </a:r>
            <a:r>
              <a:rPr lang="it-IT" dirty="0"/>
              <a:t>finanziatore è tanto più sicuro del rimborso del </a:t>
            </a:r>
            <a:r>
              <a:rPr lang="it-IT" dirty="0" smtClean="0"/>
              <a:t>proprio credito </a:t>
            </a:r>
            <a:r>
              <a:rPr lang="it-IT" dirty="0"/>
              <a:t>quanto maggiore è il valore dei beni del soggetto finanziato e tende a mantenere un congruo scarto tra tale valore e </a:t>
            </a:r>
            <a:r>
              <a:rPr lang="it-IT" dirty="0" smtClean="0"/>
              <a:t>l’ammontare </a:t>
            </a:r>
            <a:r>
              <a:rPr lang="it-IT" dirty="0"/>
              <a:t>del </a:t>
            </a:r>
            <a:r>
              <a:rPr lang="it-IT" dirty="0" smtClean="0"/>
              <a:t>finanziamento</a:t>
            </a:r>
          </a:p>
          <a:p>
            <a:pPr marL="0" indent="0" algn="just">
              <a:spcBef>
                <a:spcPts val="1248"/>
              </a:spcBef>
              <a:buNone/>
            </a:pPr>
            <a:r>
              <a:rPr lang="it-IT" dirty="0" smtClean="0"/>
              <a:t>Una </a:t>
            </a:r>
            <a:r>
              <a:rPr lang="it-IT" dirty="0"/>
              <a:t>banca </a:t>
            </a:r>
            <a:r>
              <a:rPr lang="it-IT" dirty="0" smtClean="0"/>
              <a:t>finanzierà il </a:t>
            </a:r>
            <a:r>
              <a:rPr lang="it-IT" dirty="0"/>
              <a:t>proprietario di un immobile per un valore non superiore al 50-70% </a:t>
            </a:r>
            <a:endParaRPr lang="it-IT" dirty="0" smtClean="0"/>
          </a:p>
          <a:p>
            <a:pPr marL="0" indent="0" algn="just">
              <a:spcBef>
                <a:spcPts val="1248"/>
              </a:spcBef>
              <a:buNone/>
            </a:pPr>
            <a:r>
              <a:rPr lang="it-IT" dirty="0"/>
              <a:t>G</a:t>
            </a:r>
            <a:r>
              <a:rPr lang="it-IT" dirty="0" smtClean="0"/>
              <a:t>li </a:t>
            </a:r>
            <a:r>
              <a:rPr lang="it-IT" b="1" dirty="0"/>
              <a:t>impieghi</a:t>
            </a:r>
            <a:r>
              <a:rPr lang="it-IT" dirty="0"/>
              <a:t> compresi nelle attività circolanti sono quelli che con </a:t>
            </a:r>
            <a:r>
              <a:rPr lang="it-IT" b="1" dirty="0" smtClean="0"/>
              <a:t>più certezza </a:t>
            </a:r>
            <a:r>
              <a:rPr lang="it-IT" dirty="0"/>
              <a:t>si tramuteranno in </a:t>
            </a:r>
            <a:r>
              <a:rPr lang="it-IT" b="1" dirty="0"/>
              <a:t>liquidità</a:t>
            </a:r>
            <a:r>
              <a:rPr lang="it-IT" dirty="0"/>
              <a:t> per il valore indicato nello </a:t>
            </a:r>
            <a:r>
              <a:rPr lang="it-IT" dirty="0" smtClean="0"/>
              <a:t>SP, perché </a:t>
            </a:r>
          </a:p>
          <a:p>
            <a:pPr algn="just"/>
            <a:r>
              <a:rPr lang="it-IT" dirty="0" smtClean="0"/>
              <a:t>già </a:t>
            </a:r>
            <a:r>
              <a:rPr lang="it-IT" dirty="0"/>
              <a:t>allo stato liquido (liquidità </a:t>
            </a:r>
            <a:r>
              <a:rPr lang="it-IT" b="1" dirty="0"/>
              <a:t>immediate</a:t>
            </a:r>
            <a:r>
              <a:rPr lang="it-IT" dirty="0" smtClean="0"/>
              <a:t>)</a:t>
            </a:r>
          </a:p>
          <a:p>
            <a:pPr algn="just"/>
            <a:r>
              <a:rPr lang="it-IT" dirty="0"/>
              <a:t>o</a:t>
            </a:r>
            <a:r>
              <a:rPr lang="it-IT" dirty="0" smtClean="0"/>
              <a:t> rappresentano </a:t>
            </a:r>
            <a:r>
              <a:rPr lang="it-IT" dirty="0"/>
              <a:t>crediti il cui incasso può essere perseguito con tutti i mezzi legali (liquidità </a:t>
            </a:r>
            <a:r>
              <a:rPr lang="it-IT" b="1" dirty="0"/>
              <a:t>differite</a:t>
            </a:r>
            <a:r>
              <a:rPr lang="it-IT" dirty="0" smtClean="0"/>
              <a:t>)</a:t>
            </a:r>
          </a:p>
          <a:p>
            <a:pPr algn="just"/>
            <a:r>
              <a:rPr lang="it-IT" dirty="0"/>
              <a:t>o</a:t>
            </a:r>
            <a:r>
              <a:rPr lang="it-IT" dirty="0" smtClean="0"/>
              <a:t> sono beni di solito realizzabili con un certo agio sul </a:t>
            </a:r>
            <a:r>
              <a:rPr lang="it-IT" dirty="0"/>
              <a:t>mercato (</a:t>
            </a:r>
            <a:r>
              <a:rPr lang="it-IT" b="1" dirty="0"/>
              <a:t>rimanenze</a:t>
            </a:r>
            <a:r>
              <a:rPr lang="it-IT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506896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Più alea per le immobilizzazioni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dirty="0"/>
              <a:t>Meno certo è il valore di realizzo delle </a:t>
            </a:r>
            <a:r>
              <a:rPr lang="it-IT" dirty="0" smtClean="0"/>
              <a:t>immobilizzazioni, (</a:t>
            </a:r>
            <a:r>
              <a:rPr lang="it-IT" dirty="0" err="1" smtClean="0"/>
              <a:t>xlo</a:t>
            </a:r>
            <a:r>
              <a:rPr lang="it-IT" dirty="0" smtClean="0"/>
              <a:t>+ impianti</a:t>
            </a:r>
            <a:r>
              <a:rPr lang="it-IT" dirty="0"/>
              <a:t>, macchinari e </a:t>
            </a:r>
            <a:r>
              <a:rPr lang="it-IT" dirty="0" smtClean="0"/>
              <a:t>attrezzature, </a:t>
            </a:r>
            <a:r>
              <a:rPr lang="it-IT" dirty="0"/>
              <a:t>che nelle imprese industriali </a:t>
            </a:r>
            <a:r>
              <a:rPr lang="it-IT" dirty="0" smtClean="0"/>
              <a:t>sono la </a:t>
            </a:r>
            <a:r>
              <a:rPr lang="it-IT" dirty="0"/>
              <a:t>parte </a:t>
            </a:r>
            <a:r>
              <a:rPr lang="it-IT" dirty="0" smtClean="0"/>
              <a:t>+ consistente delle immobilizzazioni), che hanno effettivo valore se inserite </a:t>
            </a:r>
            <a:r>
              <a:rPr lang="it-IT" dirty="0"/>
              <a:t>in un'impresa in grado di produrre utili, ma </a:t>
            </a:r>
            <a:r>
              <a:rPr lang="it-IT" dirty="0" smtClean="0"/>
              <a:t>di valore modesto se devono essere vendute separatamente</a:t>
            </a:r>
            <a:endParaRPr lang="it-IT" dirty="0"/>
          </a:p>
          <a:p>
            <a:pPr marL="0" indent="0" algn="just">
              <a:buNone/>
            </a:pPr>
            <a:r>
              <a:rPr lang="it-IT" dirty="0"/>
              <a:t>Un ammontare ampiamente eccedente delle attività circolanti rispetto alle passività correnti </a:t>
            </a:r>
            <a:endParaRPr lang="it-IT" dirty="0" smtClean="0"/>
          </a:p>
          <a:p>
            <a:pPr algn="just"/>
            <a:r>
              <a:rPr lang="it-IT" dirty="0" smtClean="0"/>
              <a:t>rappresenta per </a:t>
            </a:r>
            <a:r>
              <a:rPr lang="it-IT" dirty="0"/>
              <a:t>i creditori a breve </a:t>
            </a:r>
            <a:r>
              <a:rPr lang="it-IT" dirty="0" smtClean="0"/>
              <a:t>una </a:t>
            </a:r>
            <a:r>
              <a:rPr lang="it-IT" dirty="0"/>
              <a:t>garanzia della congruità del loro credito in rapporto alla misura dei valori più certamente </a:t>
            </a:r>
            <a:r>
              <a:rPr lang="it-IT" dirty="0" smtClean="0"/>
              <a:t>realizzabili </a:t>
            </a:r>
            <a:r>
              <a:rPr lang="it-IT" dirty="0"/>
              <a:t>dell'impresa </a:t>
            </a:r>
            <a:r>
              <a:rPr lang="it-IT" dirty="0" smtClean="0"/>
              <a:t>finanziata</a:t>
            </a:r>
          </a:p>
          <a:p>
            <a:pPr algn="just"/>
            <a:r>
              <a:rPr lang="it-IT" dirty="0" smtClean="0"/>
              <a:t>segnala </a:t>
            </a:r>
            <a:r>
              <a:rPr lang="it-IT" dirty="0"/>
              <a:t>ai creditori a </a:t>
            </a:r>
            <a:r>
              <a:rPr lang="it-IT" dirty="0" smtClean="0"/>
              <a:t>M/L termine </a:t>
            </a:r>
            <a:r>
              <a:rPr lang="it-IT" dirty="0"/>
              <a:t>che anche il loro credito è in parte coperto da valori prontamente </a:t>
            </a:r>
            <a:r>
              <a:rPr lang="it-IT" dirty="0" smtClean="0"/>
              <a:t>liquidabili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6834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5738"/>
            <a:ext cx="8229600" cy="868362"/>
          </a:xfrm>
        </p:spPr>
        <p:txBody>
          <a:bodyPr/>
          <a:lstStyle/>
          <a:p>
            <a:r>
              <a:rPr lang="it-IT" i="1" dirty="0" err="1" smtClean="0"/>
              <a:t>Quotations</a:t>
            </a:r>
            <a:r>
              <a:rPr lang="it-IT" i="1" dirty="0" smtClean="0"/>
              <a:t> 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00700"/>
          </a:xfrm>
        </p:spPr>
        <p:txBody>
          <a:bodyPr>
            <a:normAutofit fontScale="85000" lnSpcReduction="10000"/>
          </a:bodyPr>
          <a:lstStyle/>
          <a:p>
            <a:pPr algn="just">
              <a:spcBef>
                <a:spcPts val="1248"/>
              </a:spcBef>
            </a:pPr>
            <a:r>
              <a:rPr lang="it-IT" dirty="0"/>
              <a:t>M.F. </a:t>
            </a:r>
            <a:r>
              <a:rPr lang="it-IT" dirty="0" smtClean="0"/>
              <a:t>Polidoro: "</a:t>
            </a:r>
            <a:r>
              <a:rPr lang="it-IT" i="1" dirty="0"/>
              <a:t>si deve ritenere come obiettivo ideale il raggiungimento di una situazione nella quale le passività a breve siano coperte, oltre che dalle liquidità immediate e differite, da quella parte delle rimanenze che possono essere vendute senza intaccare la </a:t>
            </a:r>
            <a:r>
              <a:rPr lang="it-IT" i="1" dirty="0" smtClean="0"/>
              <a:t>cosiddetta </a:t>
            </a:r>
            <a:r>
              <a:rPr lang="it-IT" i="1" dirty="0"/>
              <a:t>scorta di </a:t>
            </a:r>
            <a:r>
              <a:rPr lang="it-IT" i="1" dirty="0" smtClean="0"/>
              <a:t>sicurezza</a:t>
            </a:r>
            <a:r>
              <a:rPr lang="it-IT" dirty="0" smtClean="0"/>
              <a:t>”</a:t>
            </a:r>
            <a:endParaRPr lang="it-IT" dirty="0"/>
          </a:p>
          <a:p>
            <a:pPr algn="just">
              <a:spcBef>
                <a:spcPts val="1248"/>
              </a:spcBef>
            </a:pPr>
            <a:r>
              <a:rPr lang="it-IT" dirty="0"/>
              <a:t>I. </a:t>
            </a:r>
            <a:r>
              <a:rPr lang="it-IT" dirty="0" smtClean="0"/>
              <a:t>Facchinetti: "</a:t>
            </a:r>
            <a:r>
              <a:rPr lang="it-IT" i="1" dirty="0"/>
              <a:t>Il </a:t>
            </a:r>
            <a:r>
              <a:rPr lang="it-IT" i="1" dirty="0" smtClean="0"/>
              <a:t>CCN è </a:t>
            </a:r>
            <a:r>
              <a:rPr lang="it-IT" i="1" dirty="0"/>
              <a:t>la grandezza finanziaria più impiegata nei vari tipi di analisi" </a:t>
            </a:r>
            <a:endParaRPr lang="it-IT" dirty="0" smtClean="0"/>
          </a:p>
          <a:p>
            <a:pPr algn="just">
              <a:spcBef>
                <a:spcPts val="1248"/>
              </a:spcBef>
            </a:pPr>
            <a:r>
              <a:rPr lang="it-IT" dirty="0" smtClean="0"/>
              <a:t>G</a:t>
            </a:r>
            <a:r>
              <a:rPr lang="it-IT" dirty="0"/>
              <a:t>. </a:t>
            </a:r>
            <a:r>
              <a:rPr lang="it-IT" dirty="0" smtClean="0"/>
              <a:t>Balestri: " </a:t>
            </a:r>
            <a:r>
              <a:rPr lang="it-IT" i="1" dirty="0"/>
              <a:t>Il </a:t>
            </a:r>
            <a:r>
              <a:rPr lang="it-IT" i="1" dirty="0" smtClean="0"/>
              <a:t>CCN ha </a:t>
            </a:r>
            <a:r>
              <a:rPr lang="it-IT" i="1" dirty="0"/>
              <a:t>la stessa entità del </a:t>
            </a:r>
            <a:r>
              <a:rPr lang="it-IT" i="1" u="sng" dirty="0"/>
              <a:t>margine di struttura allargato</a:t>
            </a:r>
            <a:r>
              <a:rPr lang="it-IT" i="1" dirty="0"/>
              <a:t>: ne rappresenta, infatti, l'esatto opposto, in quanto se il passivo consolidato è maggiore dell'attivo fisso, anche l'attivo corrente deve essere necessariamente maggiore del passivo corrente"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01755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136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Margine di struttura primario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68400"/>
            <a:ext cx="8229600" cy="29464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dirty="0" err="1" smtClean="0"/>
              <a:t>MdiS</a:t>
            </a:r>
            <a:r>
              <a:rPr lang="it-IT" dirty="0" smtClean="0"/>
              <a:t> Primario: differenza tra il capitale proveniente dai soci e le attività immobilizzate</a:t>
            </a:r>
          </a:p>
          <a:p>
            <a:pPr algn="just"/>
            <a:r>
              <a:rPr lang="it-IT" dirty="0" smtClean="0"/>
              <a:t>Se </a:t>
            </a:r>
            <a:r>
              <a:rPr lang="it-IT" b="1" dirty="0" smtClean="0"/>
              <a:t>POSITIVO</a:t>
            </a:r>
            <a:r>
              <a:rPr lang="it-IT" dirty="0" smtClean="0"/>
              <a:t>, il rapporto fonti/impieghi è equilibrato: mostra l’attitudine dell’impresa a coprire </a:t>
            </a:r>
            <a:r>
              <a:rPr lang="it-IT" dirty="0"/>
              <a:t>gli investimenti nella struttura fissa con </a:t>
            </a:r>
            <a:r>
              <a:rPr lang="it-IT" dirty="0" smtClean="0"/>
              <a:t>mezzi propri, senza ricorrere a finanziamenti esterni, poiché è bastevole il realizzo delle attività correnti (scorte e crediti)</a:t>
            </a:r>
          </a:p>
          <a:p>
            <a:pPr algn="just"/>
            <a:r>
              <a:rPr lang="it-IT" dirty="0"/>
              <a:t>è di solito la parte del capitale circolante </a:t>
            </a:r>
            <a:r>
              <a:rPr lang="it-IT" dirty="0" smtClean="0"/>
              <a:t>che rappresenta </a:t>
            </a:r>
            <a:r>
              <a:rPr lang="it-IT" dirty="0"/>
              <a:t>il plafond vincolato di scorte di magazzino </a:t>
            </a:r>
            <a:r>
              <a:rPr lang="it-IT" dirty="0" smtClean="0"/>
              <a:t>per assicurare </a:t>
            </a:r>
            <a:r>
              <a:rPr lang="it-IT" dirty="0"/>
              <a:t>la rotazione normale e la regolarità dei processi di produzione </a:t>
            </a:r>
            <a:endParaRPr lang="it-IT" dirty="0" smtClean="0"/>
          </a:p>
          <a:p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114800"/>
            <a:ext cx="62611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214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136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Margine di struttura primario negativo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68401"/>
            <a:ext cx="8229600" cy="21717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 err="1" smtClean="0"/>
              <a:t>MdiS</a:t>
            </a:r>
            <a:r>
              <a:rPr lang="it-IT" dirty="0" smtClean="0"/>
              <a:t> Primario negativo: si tratta di una situazione fisiologica, purché la differenza tra immobilizzazioni e patrimonio netto non sia eccessiva</a:t>
            </a:r>
          </a:p>
          <a:p>
            <a:pPr algn="just"/>
            <a:r>
              <a:rPr lang="it-IT" dirty="0" smtClean="0"/>
              <a:t>In tali casi la differenza risulta coperta da debiti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900" y="3340101"/>
            <a:ext cx="7835900" cy="327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0446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7366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Margine di struttura secondario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16000"/>
            <a:ext cx="8229600" cy="352552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algn="just">
              <a:spcBef>
                <a:spcPts val="1200"/>
              </a:spcBef>
            </a:pPr>
            <a:r>
              <a:rPr lang="it-IT" dirty="0" smtClean="0"/>
              <a:t>Permette di confrontare le fonti a medio/lungo termine con gli impieghi di pari durata (e cioè le attività immobilizzate)</a:t>
            </a:r>
          </a:p>
          <a:p>
            <a:pPr algn="just">
              <a:spcBef>
                <a:spcPts val="1200"/>
              </a:spcBef>
            </a:pPr>
            <a:r>
              <a:rPr lang="it-IT" dirty="0" smtClean="0"/>
              <a:t>Se la somma del Capitale proprio (quello proveniente dalla compagine sociale) con il capitale di debito o finanziamento a M/L termine (le passività consolidate) è superiore all’attivo immobilizzato, la correlazione tra fonti ML e impieghi ML mostra una adeguata correlazione</a:t>
            </a:r>
          </a:p>
          <a:p>
            <a:pPr algn="just">
              <a:spcBef>
                <a:spcPts val="1200"/>
              </a:spcBef>
            </a:pPr>
            <a:r>
              <a:rPr lang="it-IT" dirty="0" smtClean="0"/>
              <a:t>Se la differenza è negativa, gli impieghi nella struttura fissa risultano finanziati anche con passività correnti a breve termine</a:t>
            </a:r>
          </a:p>
          <a:p>
            <a:pPr algn="just"/>
            <a:endParaRPr lang="it-IT" dirty="0" smtClean="0"/>
          </a:p>
        </p:txBody>
      </p:sp>
      <p:sp>
        <p:nvSpPr>
          <p:cNvPr id="8" name="Rettangolo 7"/>
          <p:cNvSpPr/>
          <p:nvPr/>
        </p:nvSpPr>
        <p:spPr>
          <a:xfrm>
            <a:off x="673100" y="4546600"/>
            <a:ext cx="1955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</a:rPr>
              <a:t>Capitale proveniente dai soci</a:t>
            </a:r>
            <a:endParaRPr lang="it-IT" dirty="0">
              <a:ln>
                <a:solidFill>
                  <a:srgbClr val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454400" y="4546600"/>
            <a:ext cx="1955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</a:rPr>
              <a:t>Capitale di debito a M/L termine</a:t>
            </a:r>
            <a:endParaRPr lang="it-IT" dirty="0">
              <a:ln>
                <a:solidFill>
                  <a:srgbClr val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426200" y="4546600"/>
            <a:ext cx="1955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ln>
                  <a:solidFill>
                    <a:srgbClr val="000000"/>
                  </a:solidFill>
                </a:ln>
                <a:solidFill>
                  <a:schemeClr val="tx1"/>
                </a:solidFill>
              </a:rPr>
              <a:t>Attivo immobilizzato</a:t>
            </a:r>
            <a:endParaRPr lang="it-IT" dirty="0">
              <a:ln>
                <a:solidFill>
                  <a:srgbClr val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Più 11"/>
          <p:cNvSpPr/>
          <p:nvPr/>
        </p:nvSpPr>
        <p:spPr>
          <a:xfrm>
            <a:off x="2636520" y="4541520"/>
            <a:ext cx="822960" cy="822960"/>
          </a:xfrm>
          <a:prstGeom prst="mathPlus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14" name="Meno 13"/>
          <p:cNvSpPr/>
          <p:nvPr/>
        </p:nvSpPr>
        <p:spPr>
          <a:xfrm>
            <a:off x="5506720" y="4566920"/>
            <a:ext cx="822960" cy="822960"/>
          </a:xfrm>
          <a:prstGeom prst="mathMinus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4228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Rapporto tra CCN e tutti gli impieghi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08100"/>
            <a:ext cx="8229600" cy="4983163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/>
              <a:t>L'entità </a:t>
            </a:r>
            <a:r>
              <a:rPr lang="it-IT" dirty="0" smtClean="0"/>
              <a:t>del </a:t>
            </a:r>
            <a:r>
              <a:rPr lang="it-IT" dirty="0"/>
              <a:t>CCN non </a:t>
            </a:r>
            <a:r>
              <a:rPr lang="it-IT" dirty="0" smtClean="0"/>
              <a:t>dà un'idea </a:t>
            </a:r>
            <a:r>
              <a:rPr lang="it-IT" dirty="0"/>
              <a:t>immediata della proporzione tra attivo circolante e passività </a:t>
            </a:r>
            <a:r>
              <a:rPr lang="it-IT" dirty="0" smtClean="0"/>
              <a:t>correnti</a:t>
            </a:r>
            <a:endParaRPr lang="it-IT" dirty="0"/>
          </a:p>
          <a:p>
            <a:pPr algn="just"/>
            <a:r>
              <a:rPr lang="it-IT" sz="2800" dirty="0" smtClean="0"/>
              <a:t>Es.: attivo </a:t>
            </a:r>
            <a:r>
              <a:rPr lang="it-IT" sz="2800" dirty="0"/>
              <a:t>circolante </a:t>
            </a:r>
            <a:r>
              <a:rPr lang="it-IT" sz="2800" dirty="0" smtClean="0"/>
              <a:t>- passività </a:t>
            </a:r>
            <a:r>
              <a:rPr lang="it-IT" sz="2800" dirty="0"/>
              <a:t>correnti </a:t>
            </a:r>
            <a:r>
              <a:rPr lang="it-IT" sz="2800" dirty="0" smtClean="0"/>
              <a:t>= 500.000€</a:t>
            </a:r>
          </a:p>
          <a:p>
            <a:pPr algn="just"/>
            <a:r>
              <a:rPr lang="it-IT" dirty="0" smtClean="0"/>
              <a:t>Dato di diverso significato in </a:t>
            </a:r>
            <a:r>
              <a:rPr lang="it-IT" dirty="0"/>
              <a:t>un'impresa in cui il totale degli impieghi </a:t>
            </a:r>
            <a:r>
              <a:rPr lang="it-IT" dirty="0" smtClean="0"/>
              <a:t>(capitale fisso </a:t>
            </a:r>
            <a:r>
              <a:rPr lang="it-IT" dirty="0"/>
              <a:t>+ circolante</a:t>
            </a:r>
            <a:r>
              <a:rPr lang="it-IT" dirty="0" smtClean="0"/>
              <a:t>) sia 2.500.000€ </a:t>
            </a:r>
            <a:r>
              <a:rPr lang="it-IT" dirty="0"/>
              <a:t>e in un'altra in cui </a:t>
            </a:r>
            <a:r>
              <a:rPr lang="it-IT" dirty="0" smtClean="0"/>
              <a:t>sia 25.000.000€  </a:t>
            </a:r>
          </a:p>
          <a:p>
            <a:pPr algn="just"/>
            <a:r>
              <a:rPr lang="it-IT" dirty="0" smtClean="0"/>
              <a:t>Nel primo caso un ridotto capitale genera una alta redditività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7780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it-IT" dirty="0"/>
              <a:t>CCN Commerciale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20800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 smtClean="0"/>
              <a:t>CCN </a:t>
            </a:r>
            <a:r>
              <a:rPr lang="it-IT" dirty="0"/>
              <a:t>C</a:t>
            </a:r>
            <a:r>
              <a:rPr lang="it-IT" dirty="0" smtClean="0"/>
              <a:t>ommerciale: differenza </a:t>
            </a:r>
            <a:r>
              <a:rPr lang="it-IT" dirty="0"/>
              <a:t>tra la somma dei Crediti </a:t>
            </a:r>
            <a:r>
              <a:rPr lang="it-IT" dirty="0" smtClean="0"/>
              <a:t>vs clienti </a:t>
            </a:r>
            <a:r>
              <a:rPr lang="it-IT" dirty="0"/>
              <a:t>a breve </a:t>
            </a:r>
            <a:r>
              <a:rPr lang="it-IT" dirty="0" smtClean="0"/>
              <a:t>e </a:t>
            </a:r>
            <a:r>
              <a:rPr lang="it-IT" dirty="0"/>
              <a:t>le scorte di magazzino e i debiti </a:t>
            </a:r>
            <a:r>
              <a:rPr lang="it-IT" dirty="0" smtClean="0"/>
              <a:t>vs fornitori </a:t>
            </a:r>
            <a:r>
              <a:rPr lang="it-IT" dirty="0"/>
              <a:t>a </a:t>
            </a:r>
            <a:r>
              <a:rPr lang="it-IT" dirty="0" smtClean="0"/>
              <a:t>breve</a:t>
            </a:r>
          </a:p>
          <a:p>
            <a:pPr marL="0" indent="0" algn="just">
              <a:buNone/>
            </a:pPr>
            <a:r>
              <a:rPr lang="it-IT" dirty="0" smtClean="0"/>
              <a:t>I collegamenti tra questi elementi sono il </a:t>
            </a:r>
            <a:r>
              <a:rPr lang="it-IT" i="1" dirty="0" smtClean="0"/>
              <a:t>fatturato</a:t>
            </a:r>
            <a:r>
              <a:rPr lang="it-IT" dirty="0" smtClean="0"/>
              <a:t> e le </a:t>
            </a:r>
            <a:r>
              <a:rPr lang="it-IT" dirty="0"/>
              <a:t>politiche </a:t>
            </a:r>
            <a:r>
              <a:rPr lang="it-IT" dirty="0" smtClean="0"/>
              <a:t>dell'azienda:</a:t>
            </a:r>
          </a:p>
          <a:p>
            <a:pPr algn="just"/>
            <a:r>
              <a:rPr lang="it-IT" dirty="0" smtClean="0"/>
              <a:t>di vendita</a:t>
            </a:r>
          </a:p>
          <a:p>
            <a:pPr algn="just"/>
            <a:r>
              <a:rPr lang="it-IT" dirty="0"/>
              <a:t>d</a:t>
            </a:r>
            <a:r>
              <a:rPr lang="it-IT" dirty="0" smtClean="0"/>
              <a:t>i approvvigionamento</a:t>
            </a:r>
          </a:p>
          <a:p>
            <a:pPr algn="just"/>
            <a:r>
              <a:rPr lang="it-IT" dirty="0" smtClean="0"/>
              <a:t>di credito vs la clientela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443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D355-F45A-A342-9932-710AEF375025}" type="slidenum">
              <a:rPr lang="en-US"/>
              <a:pPr/>
              <a:t>2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134938"/>
            <a:ext cx="9144000" cy="1143000"/>
          </a:xfrm>
        </p:spPr>
        <p:txBody>
          <a:bodyPr>
            <a:normAutofit/>
          </a:bodyPr>
          <a:lstStyle/>
          <a:p>
            <a:r>
              <a:rPr lang="it-IT" sz="3900" dirty="0" smtClean="0"/>
              <a:t>Andamento</a:t>
            </a:r>
            <a:r>
              <a:rPr lang="it-IT" sz="3900" dirty="0" smtClean="0">
                <a:solidFill>
                  <a:srgbClr val="FF0000"/>
                </a:solidFill>
              </a:rPr>
              <a:t> </a:t>
            </a:r>
            <a:r>
              <a:rPr lang="it-IT" sz="3900" smtClean="0"/>
              <a:t>del </a:t>
            </a:r>
            <a:r>
              <a:rPr lang="it-IT" sz="3900" smtClean="0"/>
              <a:t>CCN </a:t>
            </a:r>
            <a:endParaRPr lang="it-IT" sz="3900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237" y="1417638"/>
            <a:ext cx="7802563" cy="4114800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Se </a:t>
            </a:r>
            <a:r>
              <a:rPr lang="it-IT" dirty="0"/>
              <a:t>di segno positivo (</a:t>
            </a:r>
            <a:r>
              <a:rPr lang="it-IT" b="1" dirty="0"/>
              <a:t>attività &gt; passività</a:t>
            </a:r>
            <a:r>
              <a:rPr lang="it-IT" dirty="0"/>
              <a:t>) può essere considerato alla stregua di un investimento, ma non garantisce alcun rendimento </a:t>
            </a:r>
            <a:r>
              <a:rPr lang="it-IT" dirty="0" smtClean="0"/>
              <a:t>esplicito (occorre quanto meno attendere l’incasso dei crediti)</a:t>
            </a:r>
            <a:endParaRPr lang="it-IT" dirty="0"/>
          </a:p>
          <a:p>
            <a:r>
              <a:rPr lang="it-IT" dirty="0"/>
              <a:t>Se di segno negativo (</a:t>
            </a:r>
            <a:r>
              <a:rPr lang="it-IT" b="1" dirty="0"/>
              <a:t>attività &lt; passività</a:t>
            </a:r>
            <a:r>
              <a:rPr lang="it-IT" dirty="0"/>
              <a:t>) è assimilabile ad un finanziamento ed in questo caso le sue forme di copertura non sono esplicitamente </a:t>
            </a:r>
            <a:r>
              <a:rPr lang="it-IT" dirty="0" smtClean="0"/>
              <a:t>onerose (potrebbe essere necessaria una ricapitalizzazione)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4025283"/>
      </p:ext>
    </p:extLst>
  </p:cSld>
  <p:clrMapOvr>
    <a:masterClrMapping/>
  </p:clrMapOvr>
  <p:transition xmlns:p14="http://schemas.microsoft.com/office/powerpoint/2010/main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Fabbisogno finanziario lordo/netto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57300"/>
            <a:ext cx="8407400" cy="4525963"/>
          </a:xfrm>
        </p:spPr>
        <p:txBody>
          <a:bodyPr>
            <a:noAutofit/>
          </a:bodyPr>
          <a:lstStyle/>
          <a:p>
            <a:pPr marL="0" algn="just">
              <a:spcBef>
                <a:spcPts val="1776"/>
              </a:spcBef>
            </a:pPr>
            <a:r>
              <a:rPr lang="it-IT" sz="2400" dirty="0"/>
              <a:t>Il </a:t>
            </a:r>
            <a:r>
              <a:rPr lang="it-IT" sz="2400" b="1" dirty="0"/>
              <a:t>fabbisogno finanziario </a:t>
            </a:r>
            <a:r>
              <a:rPr lang="it-IT" sz="2400" b="1" dirty="0" smtClean="0"/>
              <a:t>lordo: </a:t>
            </a:r>
            <a:r>
              <a:rPr lang="it-IT" sz="2400" dirty="0" smtClean="0"/>
              <a:t>entità </a:t>
            </a:r>
            <a:r>
              <a:rPr lang="it-IT" sz="2400" dirty="0"/>
              <a:t>dei capitali occorrenti per attuare gli investimenti programmati </a:t>
            </a:r>
            <a:r>
              <a:rPr lang="it-IT" sz="2400" dirty="0" smtClean="0"/>
              <a:t>nel </a:t>
            </a:r>
            <a:r>
              <a:rPr lang="it-IT" sz="2400" dirty="0"/>
              <a:t>periodo </a:t>
            </a:r>
            <a:r>
              <a:rPr lang="it-IT" sz="2400" dirty="0" smtClean="0"/>
              <a:t>considerato</a:t>
            </a:r>
            <a:endParaRPr lang="it-IT" sz="2400" dirty="0"/>
          </a:p>
          <a:p>
            <a:pPr marL="0" algn="just">
              <a:spcBef>
                <a:spcPts val="1776"/>
              </a:spcBef>
            </a:pPr>
            <a:r>
              <a:rPr lang="it-IT" sz="2400" dirty="0" smtClean="0"/>
              <a:t>Quantificato prima dello </a:t>
            </a:r>
            <a:r>
              <a:rPr lang="it-IT" sz="2400" dirty="0"/>
              <a:t>svolgimento </a:t>
            </a:r>
            <a:r>
              <a:rPr lang="it-IT" sz="2400" dirty="0" smtClean="0"/>
              <a:t>dell'attività, in </a:t>
            </a:r>
            <a:r>
              <a:rPr lang="it-IT" sz="2400" dirty="0"/>
              <a:t>sede di </a:t>
            </a:r>
            <a:r>
              <a:rPr lang="it-IT" sz="2400" i="1" dirty="0"/>
              <a:t>pianificazione</a:t>
            </a:r>
            <a:r>
              <a:rPr lang="it-IT" sz="2400" dirty="0"/>
              <a:t> e </a:t>
            </a:r>
            <a:r>
              <a:rPr lang="it-IT" sz="2400" i="1" dirty="0" smtClean="0"/>
              <a:t>programmazione</a:t>
            </a:r>
            <a:endParaRPr lang="it-IT" sz="2400" dirty="0"/>
          </a:p>
          <a:p>
            <a:pPr marL="0" algn="just">
              <a:spcBef>
                <a:spcPts val="1776"/>
              </a:spcBef>
            </a:pPr>
            <a:r>
              <a:rPr lang="it-IT" sz="2400" dirty="0"/>
              <a:t>Attraverso il </a:t>
            </a:r>
            <a:r>
              <a:rPr lang="it-IT" sz="2400" b="1" dirty="0"/>
              <a:t>budget</a:t>
            </a:r>
            <a:r>
              <a:rPr lang="it-IT" sz="2400" dirty="0"/>
              <a:t> </a:t>
            </a:r>
            <a:r>
              <a:rPr lang="it-IT" sz="2400" b="1" dirty="0"/>
              <a:t>finanziario</a:t>
            </a:r>
            <a:r>
              <a:rPr lang="it-IT" sz="2400" dirty="0"/>
              <a:t> (o </a:t>
            </a:r>
            <a:r>
              <a:rPr lang="it-IT" sz="2400" b="1" dirty="0"/>
              <a:t>di tesoreria</a:t>
            </a:r>
            <a:r>
              <a:rPr lang="it-IT" sz="2400" dirty="0"/>
              <a:t>) è possibile determinare gli eventuali </a:t>
            </a:r>
            <a:r>
              <a:rPr lang="it-IT" sz="2400" i="1" dirty="0"/>
              <a:t>fabbisogni finanziari</a:t>
            </a:r>
            <a:r>
              <a:rPr lang="it-IT" sz="2400" dirty="0"/>
              <a:t> dell'impresa e le </a:t>
            </a:r>
            <a:r>
              <a:rPr lang="it-IT" sz="2400" i="1" dirty="0"/>
              <a:t>eventuali eccedenze finanziarie</a:t>
            </a:r>
            <a:r>
              <a:rPr lang="it-IT" sz="2400" dirty="0"/>
              <a:t> da </a:t>
            </a:r>
            <a:r>
              <a:rPr lang="it-IT" sz="2400" dirty="0" smtClean="0"/>
              <a:t>investire</a:t>
            </a:r>
            <a:endParaRPr lang="it-IT" sz="2400" dirty="0"/>
          </a:p>
          <a:p>
            <a:pPr marL="0" algn="just">
              <a:spcBef>
                <a:spcPts val="1776"/>
              </a:spcBef>
            </a:pPr>
            <a:r>
              <a:rPr lang="it-IT" sz="2400" dirty="0"/>
              <a:t>Sottraendo </a:t>
            </a:r>
            <a:r>
              <a:rPr lang="it-IT" sz="2400" dirty="0" smtClean="0"/>
              <a:t>l'</a:t>
            </a:r>
            <a:r>
              <a:rPr lang="it-IT" sz="2400" i="1" dirty="0" smtClean="0"/>
              <a:t>autofinanziamento </a:t>
            </a:r>
            <a:r>
              <a:rPr lang="it-IT" sz="2400" dirty="0" smtClean="0"/>
              <a:t>dal </a:t>
            </a:r>
            <a:r>
              <a:rPr lang="it-IT" sz="2400" dirty="0"/>
              <a:t>fabbisogno finanziario lordo </a:t>
            </a:r>
            <a:r>
              <a:rPr lang="it-IT" sz="2400" dirty="0" smtClean="0"/>
              <a:t>si </a:t>
            </a:r>
            <a:r>
              <a:rPr lang="it-IT" sz="2400" dirty="0"/>
              <a:t>ottiene il </a:t>
            </a:r>
            <a:r>
              <a:rPr lang="it-IT" sz="2400" b="1" dirty="0" smtClean="0"/>
              <a:t>fabbisogno </a:t>
            </a:r>
            <a:r>
              <a:rPr lang="it-IT" sz="2400" b="1" dirty="0"/>
              <a:t>finanziario </a:t>
            </a:r>
            <a:r>
              <a:rPr lang="it-IT" sz="2400" b="1" dirty="0" smtClean="0"/>
              <a:t>netto</a:t>
            </a:r>
            <a:r>
              <a:rPr lang="it-IT" sz="2400" dirty="0" smtClean="0"/>
              <a:t> (</a:t>
            </a:r>
            <a:r>
              <a:rPr lang="it-IT" sz="2400" i="1" dirty="0" smtClean="0"/>
              <a:t>l'entità </a:t>
            </a:r>
            <a:r>
              <a:rPr lang="it-IT" sz="2400" i="1" dirty="0"/>
              <a:t>delle risorse </a:t>
            </a:r>
            <a:r>
              <a:rPr lang="it-IT" sz="2400" i="1" dirty="0" smtClean="0"/>
              <a:t>finanziarie-capitale </a:t>
            </a:r>
            <a:r>
              <a:rPr lang="it-IT" sz="2400" i="1" dirty="0"/>
              <a:t>proprio e capitale di </a:t>
            </a:r>
            <a:r>
              <a:rPr lang="it-IT" sz="2400" i="1" dirty="0" smtClean="0"/>
              <a:t>debito- occorrenti </a:t>
            </a:r>
            <a:r>
              <a:rPr lang="it-IT" sz="2400" i="1" dirty="0"/>
              <a:t>effettivamente </a:t>
            </a:r>
            <a:r>
              <a:rPr lang="it-IT" sz="2400" i="1" dirty="0" smtClean="0"/>
              <a:t>per </a:t>
            </a:r>
            <a:r>
              <a:rPr lang="it-IT" sz="2400" i="1" dirty="0"/>
              <a:t>realizzare gli investimenti </a:t>
            </a:r>
            <a:r>
              <a:rPr lang="it-IT" sz="2400" i="1" dirty="0" smtClean="0"/>
              <a:t>programmati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00118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896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CCN </a:t>
            </a:r>
            <a:r>
              <a:rPr lang="it-IT" sz="4900" dirty="0" smtClean="0"/>
              <a:t>positivo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4000" y="1003300"/>
            <a:ext cx="8724900" cy="5702300"/>
          </a:xfrm>
        </p:spPr>
        <p:txBody>
          <a:bodyPr>
            <a:normAutofit fontScale="70000" lnSpcReduction="20000"/>
          </a:bodyPr>
          <a:lstStyle/>
          <a:p>
            <a:pPr marL="0"/>
            <a:r>
              <a:rPr lang="it-IT" sz="3400" dirty="0"/>
              <a:t>Un valore positivo del</a:t>
            </a:r>
            <a:r>
              <a:rPr lang="it-IT" sz="3400" i="1" dirty="0"/>
              <a:t> </a:t>
            </a:r>
            <a:r>
              <a:rPr lang="it-IT" sz="3400" i="1" dirty="0" smtClean="0"/>
              <a:t>CCN </a:t>
            </a:r>
            <a:r>
              <a:rPr lang="it-IT" sz="3400" dirty="0" smtClean="0"/>
              <a:t>è il </a:t>
            </a:r>
            <a:r>
              <a:rPr lang="it-IT" sz="3400" dirty="0"/>
              <a:t>sintomo di una situazione finanziaria </a:t>
            </a:r>
            <a:r>
              <a:rPr lang="it-IT" sz="3400" dirty="0" smtClean="0"/>
              <a:t>soddisfacente</a:t>
            </a:r>
            <a:r>
              <a:rPr lang="it-IT" sz="3400" dirty="0"/>
              <a:t>:</a:t>
            </a:r>
            <a:r>
              <a:rPr lang="it-IT" sz="3400" dirty="0" smtClean="0"/>
              <a:t> il </a:t>
            </a:r>
            <a:r>
              <a:rPr lang="it-IT" sz="3400" dirty="0"/>
              <a:t>fabbisogno a breve, costituito dalle Passività Correnti, è sufficientemente coperto dalle Attività </a:t>
            </a:r>
            <a:r>
              <a:rPr lang="it-IT" sz="3400" dirty="0" smtClean="0"/>
              <a:t>Correnti</a:t>
            </a:r>
            <a:endParaRPr lang="it-IT" sz="3400" dirty="0"/>
          </a:p>
          <a:p>
            <a:pPr marL="0"/>
            <a:r>
              <a:rPr lang="it-IT" sz="3400" dirty="0"/>
              <a:t>l</a:t>
            </a:r>
            <a:r>
              <a:rPr lang="it-IT" sz="3400" dirty="0" smtClean="0"/>
              <a:t>e </a:t>
            </a:r>
            <a:r>
              <a:rPr lang="it-IT" sz="3400" dirty="0"/>
              <a:t>Attività </a:t>
            </a:r>
            <a:r>
              <a:rPr lang="it-IT" sz="3400" dirty="0" smtClean="0"/>
              <a:t>correnti (liquidità/disponibilità economiche-magazzino), </a:t>
            </a:r>
            <a:r>
              <a:rPr lang="it-IT" sz="3400" dirty="0"/>
              <a:t>sono in grado di far fronte ai debiti a </a:t>
            </a:r>
            <a:r>
              <a:rPr lang="it-IT" sz="3400" dirty="0" smtClean="0"/>
              <a:t>breve (passività correnti)</a:t>
            </a:r>
            <a:endParaRPr lang="it-IT" sz="3400" dirty="0"/>
          </a:p>
          <a:p>
            <a:pPr marL="0"/>
            <a:r>
              <a:rPr lang="it-IT" sz="3400" dirty="0"/>
              <a:t>le Attività </a:t>
            </a:r>
            <a:r>
              <a:rPr lang="it-IT" sz="3400" dirty="0" smtClean="0"/>
              <a:t>correnti, che si </a:t>
            </a:r>
            <a:r>
              <a:rPr lang="it-IT" sz="3400" dirty="0"/>
              <a:t>potranno trasformare in flussi finanziari </a:t>
            </a:r>
            <a:r>
              <a:rPr lang="it-IT" sz="3400" dirty="0" smtClean="0"/>
              <a:t>entro l'esercizio </a:t>
            </a:r>
            <a:r>
              <a:rPr lang="it-IT" sz="3400" dirty="0"/>
              <a:t>successivo, sono </a:t>
            </a:r>
            <a:r>
              <a:rPr lang="it-IT" sz="3400" dirty="0" smtClean="0"/>
              <a:t>maggiori degli </a:t>
            </a:r>
            <a:r>
              <a:rPr lang="it-IT" sz="3400" dirty="0"/>
              <a:t>impegni di debito che si dovrebbero soddisfare nello stesso </a:t>
            </a:r>
            <a:r>
              <a:rPr lang="it-IT" sz="3400" dirty="0" smtClean="0"/>
              <a:t>periodo</a:t>
            </a:r>
          </a:p>
          <a:p>
            <a:pPr marL="0"/>
            <a:r>
              <a:rPr lang="it-IT" sz="3400" dirty="0" smtClean="0"/>
              <a:t>se </a:t>
            </a:r>
            <a:r>
              <a:rPr lang="it-IT" sz="3400" dirty="0"/>
              <a:t>il </a:t>
            </a:r>
            <a:r>
              <a:rPr lang="it-IT" sz="3400" dirty="0" smtClean="0"/>
              <a:t>CCN assume </a:t>
            </a:r>
            <a:r>
              <a:rPr lang="it-IT" sz="3400" dirty="0"/>
              <a:t>un valore </a:t>
            </a:r>
            <a:r>
              <a:rPr lang="it-IT" sz="3400" dirty="0" smtClean="0"/>
              <a:t>+, </a:t>
            </a:r>
            <a:r>
              <a:rPr lang="it-IT" sz="3400" dirty="0"/>
              <a:t>ciò esprime una situazione di equilibrio in quanto indica quanto in più delle risorse si verrà a trasformare in denaro nel breve periodo rispetto agli impegni in scadenza nello stesso </a:t>
            </a:r>
            <a:r>
              <a:rPr lang="it-IT" sz="3400" dirty="0" smtClean="0"/>
              <a:t>periodo</a:t>
            </a:r>
          </a:p>
          <a:p>
            <a:pPr marL="0"/>
            <a:r>
              <a:rPr lang="it-IT" sz="3400" dirty="0"/>
              <a:t>Giudizio positivo sulla struttura finanziaria dell'azienda. Va però valutato il "peso" che hanno nel calcolo del CCN le scorte e i crediti verso clienti, componenti non sempre facilmente e prontamente liquidabili. Con valori di CCN largamente positivi, l'analista dovrà approfondire la sua evoluzione storica </a:t>
            </a:r>
            <a:endParaRPr lang="it-IT" sz="3400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9153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4862"/>
          </a:xfrm>
        </p:spPr>
        <p:txBody>
          <a:bodyPr/>
          <a:lstStyle/>
          <a:p>
            <a:r>
              <a:rPr lang="it-IT" dirty="0" smtClean="0"/>
              <a:t>CCN: criticità da considerare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81100"/>
            <a:ext cx="8229600" cy="5283200"/>
          </a:xfrm>
        </p:spPr>
        <p:txBody>
          <a:bodyPr>
            <a:noAutofit/>
          </a:bodyPr>
          <a:lstStyle/>
          <a:p>
            <a:pPr marL="0" indent="-190800" algn="just">
              <a:buFont typeface="+mj-lt"/>
              <a:buAutoNum type="arabicPeriod"/>
            </a:pPr>
            <a:r>
              <a:rPr lang="it-IT" sz="2300" dirty="0"/>
              <a:t>T</a:t>
            </a:r>
            <a:r>
              <a:rPr lang="it-IT" sz="2300" dirty="0" smtClean="0"/>
              <a:t>ra </a:t>
            </a:r>
            <a:r>
              <a:rPr lang="it-IT" sz="2300" dirty="0"/>
              <a:t>le attività correnti sono incluse anche le rimanenze, che non sempre possono essere vendute </a:t>
            </a:r>
            <a:r>
              <a:rPr lang="it-IT" sz="2300" dirty="0" smtClean="0"/>
              <a:t>agevolmente</a:t>
            </a:r>
            <a:endParaRPr lang="it-IT" sz="2300" dirty="0"/>
          </a:p>
          <a:p>
            <a:pPr marL="0" indent="-190800" algn="just">
              <a:buFont typeface="+mj-lt"/>
              <a:buAutoNum type="arabicPeriod"/>
            </a:pPr>
            <a:r>
              <a:rPr lang="it-IT" sz="2300" dirty="0"/>
              <a:t>L</a:t>
            </a:r>
            <a:r>
              <a:rPr lang="it-IT" sz="2300" dirty="0" smtClean="0"/>
              <a:t>a </a:t>
            </a:r>
            <a:r>
              <a:rPr lang="it-IT" sz="2300" dirty="0"/>
              <a:t>misura del CCN non </a:t>
            </a:r>
            <a:r>
              <a:rPr lang="it-IT" sz="2300" dirty="0" smtClean="0"/>
              <a:t>dà un’idea </a:t>
            </a:r>
            <a:r>
              <a:rPr lang="it-IT" sz="2300" dirty="0"/>
              <a:t>immediata </a:t>
            </a:r>
            <a:r>
              <a:rPr lang="it-IT" sz="2300" dirty="0" smtClean="0"/>
              <a:t>del rapporto tra </a:t>
            </a:r>
            <a:r>
              <a:rPr lang="it-IT" sz="2300" dirty="0"/>
              <a:t>attivo circolante e passività correnti </a:t>
            </a:r>
            <a:r>
              <a:rPr lang="it-IT" sz="2300" dirty="0" smtClean="0"/>
              <a:t>(attivo incerto, passivo certo)</a:t>
            </a:r>
          </a:p>
          <a:p>
            <a:pPr marL="0" indent="-190800" algn="just">
              <a:buFont typeface="+mj-lt"/>
              <a:buAutoNum type="arabicPeriod"/>
            </a:pPr>
            <a:r>
              <a:rPr lang="it-IT" sz="2300" dirty="0"/>
              <a:t>Il </a:t>
            </a:r>
            <a:r>
              <a:rPr lang="it-IT" sz="2300" dirty="0" smtClean="0"/>
              <a:t>CCN, indicatore di liquidità</a:t>
            </a:r>
            <a:r>
              <a:rPr lang="it-IT" sz="2300" dirty="0"/>
              <a:t>, è </a:t>
            </a:r>
            <a:r>
              <a:rPr lang="it-IT" sz="2300" dirty="0" smtClean="0"/>
              <a:t>condizionato </a:t>
            </a:r>
            <a:r>
              <a:rPr lang="it-IT" sz="2300" dirty="0"/>
              <a:t>dal peso delle scorte di magazzino </a:t>
            </a:r>
            <a:r>
              <a:rPr lang="it-IT" sz="2300" dirty="0" smtClean="0"/>
              <a:t>(l’investimento </a:t>
            </a:r>
            <a:r>
              <a:rPr lang="it-IT" sz="2300" dirty="0"/>
              <a:t>con minore </a:t>
            </a:r>
            <a:r>
              <a:rPr lang="it-IT" sz="2300" dirty="0" smtClean="0"/>
              <a:t>liquidità) </a:t>
            </a:r>
            <a:r>
              <a:rPr lang="it-IT" sz="2300" dirty="0"/>
              <a:t>in quanto:</a:t>
            </a:r>
          </a:p>
          <a:p>
            <a:pPr lvl="0" algn="just"/>
            <a:r>
              <a:rPr lang="it-IT" sz="2300" dirty="0"/>
              <a:t>includono una quota di </a:t>
            </a:r>
            <a:r>
              <a:rPr lang="it-IT" sz="2300" b="1" dirty="0"/>
              <a:t>scorte </a:t>
            </a:r>
            <a:r>
              <a:rPr lang="it-IT" sz="2300" b="1" dirty="0" smtClean="0"/>
              <a:t>minime</a:t>
            </a:r>
            <a:r>
              <a:rPr lang="it-IT" sz="2300" dirty="0" smtClean="0"/>
              <a:t> (investimento fisso)</a:t>
            </a:r>
            <a:endParaRPr lang="it-IT" sz="2300" dirty="0"/>
          </a:p>
          <a:p>
            <a:pPr algn="just"/>
            <a:r>
              <a:rPr lang="it-IT" sz="2300" dirty="0"/>
              <a:t>p</a:t>
            </a:r>
            <a:r>
              <a:rPr lang="it-IT" sz="2300" dirty="0" smtClean="0"/>
              <a:t>ossono racchiudere </a:t>
            </a:r>
            <a:r>
              <a:rPr lang="it-IT" sz="2300" dirty="0"/>
              <a:t>una quota di materie prime </a:t>
            </a:r>
            <a:r>
              <a:rPr lang="it-IT" sz="2300" dirty="0" smtClean="0"/>
              <a:t>che, </a:t>
            </a:r>
            <a:r>
              <a:rPr lang="it-IT" sz="2300" dirty="0"/>
              <a:t>prima di trasformarsi in </a:t>
            </a:r>
            <a:r>
              <a:rPr lang="it-IT" sz="2300" dirty="0" smtClean="0"/>
              <a:t>liquidità, devono </a:t>
            </a:r>
            <a:r>
              <a:rPr lang="it-IT" sz="2300" dirty="0"/>
              <a:t>subire un processo di trasformazione e di </a:t>
            </a:r>
            <a:r>
              <a:rPr lang="it-IT" sz="2300" dirty="0" smtClean="0"/>
              <a:t>commercializzazione</a:t>
            </a:r>
          </a:p>
          <a:p>
            <a:pPr algn="just"/>
            <a:r>
              <a:rPr lang="it-IT" sz="2300" dirty="0"/>
              <a:t>non sempre sono </a:t>
            </a:r>
            <a:r>
              <a:rPr lang="it-IT" sz="2300" dirty="0" smtClean="0"/>
              <a:t>suscettibili di essere vendute immediatamente </a:t>
            </a:r>
            <a:r>
              <a:rPr lang="it-IT" sz="2300" dirty="0"/>
              <a:t>e quindi generare liquidità pari al valore al quale sono contabilizzate nello stato </a:t>
            </a:r>
            <a:r>
              <a:rPr lang="it-IT" sz="2300" dirty="0" smtClean="0"/>
              <a:t>patrimoniale</a:t>
            </a: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val="2991811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it-IT" dirty="0" smtClean="0"/>
              <a:t>CCN positivo - 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90700"/>
            <a:ext cx="8229600" cy="49276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marL="0" indent="0" algn="just">
              <a:buNone/>
            </a:pPr>
            <a:r>
              <a:rPr lang="it-IT" sz="5300" dirty="0"/>
              <a:t>L</a:t>
            </a:r>
            <a:r>
              <a:rPr lang="it-IT" sz="5300" dirty="0" smtClean="0"/>
              <a:t>'azienda X presenta </a:t>
            </a:r>
            <a:r>
              <a:rPr lang="it-IT" sz="5300" dirty="0"/>
              <a:t>un </a:t>
            </a:r>
            <a:r>
              <a:rPr lang="it-IT" sz="5300" dirty="0" smtClean="0"/>
              <a:t>CCN </a:t>
            </a:r>
            <a:r>
              <a:rPr lang="it-IT" sz="5300" dirty="0"/>
              <a:t>superiore a quello dell'azienda </a:t>
            </a:r>
            <a:r>
              <a:rPr lang="it-IT" sz="5300" dirty="0" smtClean="0"/>
              <a:t>Y, ma la </a:t>
            </a:r>
            <a:r>
              <a:rPr lang="it-IT" sz="5300" dirty="0"/>
              <a:t>situazione di Y</a:t>
            </a:r>
            <a:r>
              <a:rPr lang="it-IT" sz="5300" dirty="0" smtClean="0"/>
              <a:t> è assai migliore di </a:t>
            </a:r>
            <a:r>
              <a:rPr lang="it-IT" sz="5300" dirty="0"/>
              <a:t>quella di </a:t>
            </a:r>
            <a:r>
              <a:rPr lang="it-IT" sz="5300" dirty="0" smtClean="0"/>
              <a:t>X. </a:t>
            </a:r>
            <a:r>
              <a:rPr lang="it-IT" sz="5300" dirty="0"/>
              <a:t>Quest'ultima ha un </a:t>
            </a:r>
            <a:r>
              <a:rPr lang="it-IT" sz="5300" dirty="0" smtClean="0"/>
              <a:t>CCN </a:t>
            </a:r>
            <a:r>
              <a:rPr lang="it-IT" sz="5300" dirty="0"/>
              <a:t>superiore a quello di </a:t>
            </a:r>
            <a:r>
              <a:rPr lang="it-IT" sz="5300" dirty="0" smtClean="0"/>
              <a:t>Y in </a:t>
            </a:r>
            <a:r>
              <a:rPr lang="it-IT" sz="5300" dirty="0"/>
              <a:t>quanto ha un valore di rimanenze nettamente superiore a quello di </a:t>
            </a:r>
            <a:r>
              <a:rPr lang="it-IT" sz="5300" dirty="0" smtClean="0"/>
              <a:t>Y.</a:t>
            </a:r>
            <a:endParaRPr lang="it-IT" sz="5300" dirty="0"/>
          </a:p>
          <a:p>
            <a:pPr marL="0" indent="0" algn="just">
              <a:buNone/>
            </a:pPr>
            <a:r>
              <a:rPr lang="it-IT" sz="5300" dirty="0"/>
              <a:t>L</a:t>
            </a:r>
            <a:r>
              <a:rPr lang="it-IT" sz="5300" dirty="0" smtClean="0"/>
              <a:t>e </a:t>
            </a:r>
            <a:r>
              <a:rPr lang="it-IT" sz="5300" dirty="0"/>
              <a:t>rimanenze di magazzino sono beni che, una volta venduti, generano liquidità, ma non sono sempre vendibili al prezzo </a:t>
            </a:r>
            <a:r>
              <a:rPr lang="it-IT" sz="5300" dirty="0" smtClean="0"/>
              <a:t>di contabilizzazione: la solvibilità </a:t>
            </a:r>
            <a:r>
              <a:rPr lang="it-IT" sz="5300" dirty="0"/>
              <a:t>dell'impresa </a:t>
            </a:r>
            <a:r>
              <a:rPr lang="it-IT" sz="5300" dirty="0" smtClean="0"/>
              <a:t>va sempre </a:t>
            </a:r>
            <a:r>
              <a:rPr lang="it-IT" sz="5300" dirty="0"/>
              <a:t>valutata </a:t>
            </a:r>
            <a:r>
              <a:rPr lang="it-IT" sz="5300" dirty="0" smtClean="0"/>
              <a:t>con l'esame </a:t>
            </a:r>
            <a:r>
              <a:rPr lang="it-IT" sz="5300" dirty="0"/>
              <a:t>del </a:t>
            </a:r>
            <a:r>
              <a:rPr lang="it-IT" sz="5300" dirty="0" smtClean="0"/>
              <a:t>CCN, congiuntamente però con il </a:t>
            </a:r>
            <a:r>
              <a:rPr lang="it-IT" sz="5300" b="1" dirty="0" smtClean="0"/>
              <a:t>margine </a:t>
            </a:r>
            <a:r>
              <a:rPr lang="it-IT" sz="5300" b="1" dirty="0"/>
              <a:t>di tesoreria</a:t>
            </a:r>
            <a:r>
              <a:rPr lang="it-IT" sz="5300" dirty="0"/>
              <a:t>, ossia un margine al netto delle </a:t>
            </a:r>
            <a:r>
              <a:rPr lang="it-IT" sz="5300" dirty="0" smtClean="0"/>
              <a:t>rimanenze</a:t>
            </a:r>
            <a:endParaRPr lang="it-IT" sz="5300" dirty="0"/>
          </a:p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315383"/>
              </p:ext>
            </p:extLst>
          </p:nvPr>
        </p:nvGraphicFramePr>
        <p:xfrm>
          <a:off x="558801" y="1193800"/>
          <a:ext cx="812799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 </a:t>
                      </a:r>
                      <a:endParaRPr lang="it-IT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 smtClean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CCN </a:t>
                      </a:r>
                      <a:r>
                        <a:rPr lang="it-IT" sz="1300" dirty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azienda </a:t>
                      </a:r>
                      <a:r>
                        <a:rPr lang="it-IT" sz="1300" dirty="0" smtClean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X</a:t>
                      </a:r>
                      <a:endParaRPr lang="it-IT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 smtClean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CCN </a:t>
                      </a:r>
                      <a:r>
                        <a:rPr lang="it-IT" sz="1300" dirty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azienda </a:t>
                      </a:r>
                      <a:r>
                        <a:rPr lang="it-IT" sz="1300" dirty="0" smtClean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Y</a:t>
                      </a:r>
                      <a:endParaRPr lang="it-IT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Rimanenze</a:t>
                      </a:r>
                      <a:endParaRPr lang="it-IT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 smtClean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2.600.000</a:t>
                      </a:r>
                      <a:endParaRPr lang="it-IT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   </a:t>
                      </a:r>
                      <a:r>
                        <a:rPr lang="it-IT" sz="1300" dirty="0" smtClean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900.000</a:t>
                      </a:r>
                      <a:endParaRPr lang="it-IT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Liquidità differite</a:t>
                      </a:r>
                      <a:endParaRPr lang="it-IT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 smtClean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3.800.000</a:t>
                      </a:r>
                      <a:endParaRPr lang="it-IT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 smtClean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4.300.000</a:t>
                      </a:r>
                      <a:endParaRPr lang="it-IT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Liquidità immediate</a:t>
                      </a:r>
                      <a:endParaRPr lang="it-IT" sz="12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 smtClean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   500.000</a:t>
                      </a:r>
                      <a:endParaRPr lang="it-IT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   </a:t>
                      </a:r>
                      <a:r>
                        <a:rPr lang="it-IT" sz="1300" dirty="0" smtClean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600.000</a:t>
                      </a:r>
                      <a:endParaRPr lang="it-IT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b="1" dirty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Attività correnti</a:t>
                      </a:r>
                      <a:endParaRPr lang="it-IT" sz="1200" dirty="0">
                        <a:solidFill>
                          <a:srgbClr val="FF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b="1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6.900.000</a:t>
                      </a:r>
                      <a:endParaRPr lang="it-IT" sz="1200" dirty="0">
                        <a:solidFill>
                          <a:srgbClr val="FF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b="1" dirty="0" smtClean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5.800.000</a:t>
                      </a:r>
                      <a:endParaRPr lang="it-IT" sz="1200" dirty="0">
                        <a:solidFill>
                          <a:srgbClr val="FF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b="1" dirty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Passività correnti</a:t>
                      </a:r>
                      <a:endParaRPr lang="it-IT" sz="12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b="1" dirty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(</a:t>
                      </a:r>
                      <a:r>
                        <a:rPr lang="it-IT" sz="1300" b="1" dirty="0" smtClean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4.400.000</a:t>
                      </a:r>
                      <a:r>
                        <a:rPr lang="it-IT" sz="1300" b="1" dirty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)</a:t>
                      </a:r>
                      <a:endParaRPr lang="it-IT" sz="12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b="1" dirty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(</a:t>
                      </a:r>
                      <a:r>
                        <a:rPr lang="it-IT" sz="1300" b="1" dirty="0" smtClean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4.400.000</a:t>
                      </a:r>
                      <a:r>
                        <a:rPr lang="it-IT" sz="1300" b="1" dirty="0">
                          <a:solidFill>
                            <a:srgbClr val="535353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)</a:t>
                      </a:r>
                      <a:endParaRPr lang="it-IT" sz="12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b="1">
                          <a:solidFill>
                            <a:srgbClr val="008000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CCN</a:t>
                      </a:r>
                      <a:endParaRPr lang="it-IT" sz="1200">
                        <a:solidFill>
                          <a:srgbClr val="008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b="1" dirty="0" smtClean="0">
                          <a:solidFill>
                            <a:srgbClr val="008000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2.500.000</a:t>
                      </a:r>
                      <a:endParaRPr lang="it-IT" sz="1200" dirty="0">
                        <a:solidFill>
                          <a:srgbClr val="008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b="1" dirty="0">
                          <a:solidFill>
                            <a:srgbClr val="008000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 </a:t>
                      </a:r>
                      <a:r>
                        <a:rPr lang="it-IT" sz="1300" b="1" dirty="0" smtClean="0">
                          <a:solidFill>
                            <a:srgbClr val="008000"/>
                          </a:solidFill>
                          <a:effectLst/>
                          <a:latin typeface="Verdana"/>
                          <a:ea typeface="ＭＳ 明朝"/>
                          <a:cs typeface="Verdana"/>
                        </a:rPr>
                        <a:t>1.400.000</a:t>
                      </a:r>
                      <a:endParaRPr lang="it-IT" sz="1200" dirty="0">
                        <a:solidFill>
                          <a:srgbClr val="008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1973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it-IT" dirty="0"/>
              <a:t>Il costo del </a:t>
            </a:r>
            <a:r>
              <a:rPr lang="it-IT" dirty="0" smtClean="0"/>
              <a:t>CCN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43500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il </a:t>
            </a:r>
            <a:r>
              <a:rPr lang="it-IT" dirty="0" smtClean="0"/>
              <a:t>CCN </a:t>
            </a:r>
            <a:r>
              <a:rPr lang="it-IT" sz="5700" dirty="0" smtClean="0"/>
              <a:t>+</a:t>
            </a:r>
            <a:r>
              <a:rPr lang="it-IT" dirty="0" smtClean="0"/>
              <a:t> rappresenta un </a:t>
            </a:r>
            <a:r>
              <a:rPr lang="it-IT" dirty="0"/>
              <a:t>impiego di capitale e quindi l'azienda deve reperire le fonti per </a:t>
            </a:r>
            <a:r>
              <a:rPr lang="it-IT" dirty="0" smtClean="0"/>
              <a:t>finanziarlo: </a:t>
            </a:r>
            <a:r>
              <a:rPr lang="it-IT" dirty="0"/>
              <a:t>solitamente questo capitale proviene dai terzi e quindi determina un costo, </a:t>
            </a:r>
            <a:r>
              <a:rPr lang="it-IT" dirty="0" smtClean="0"/>
              <a:t>che rappresenta </a:t>
            </a:r>
            <a:r>
              <a:rPr lang="it-IT" dirty="0"/>
              <a:t>il costo del </a:t>
            </a:r>
            <a:r>
              <a:rPr lang="it-IT" dirty="0" smtClean="0"/>
              <a:t>CCN</a:t>
            </a:r>
            <a:endParaRPr lang="it-IT" dirty="0"/>
          </a:p>
          <a:p>
            <a:r>
              <a:rPr lang="it-IT" dirty="0" smtClean="0"/>
              <a:t>Nell'esempio precedente, l'azienda Y presenta </a:t>
            </a:r>
            <a:r>
              <a:rPr lang="it-IT" dirty="0"/>
              <a:t>Crediti </a:t>
            </a:r>
            <a:r>
              <a:rPr lang="it-IT" dirty="0" smtClean="0"/>
              <a:t>vs clienti </a:t>
            </a:r>
            <a:r>
              <a:rPr lang="it-IT" dirty="0"/>
              <a:t>per € </a:t>
            </a:r>
            <a:r>
              <a:rPr lang="it-IT" dirty="0" smtClean="0"/>
              <a:t>4.300.000: </a:t>
            </a:r>
            <a:r>
              <a:rPr lang="it-IT" dirty="0"/>
              <a:t>l'azienda </a:t>
            </a:r>
            <a:r>
              <a:rPr lang="it-IT" dirty="0" smtClean="0"/>
              <a:t>Y ha </a:t>
            </a:r>
            <a:r>
              <a:rPr lang="it-IT" dirty="0"/>
              <a:t>temporaneamente </a:t>
            </a:r>
            <a:r>
              <a:rPr lang="it-IT" dirty="0" smtClean="0"/>
              <a:t>rinunciato a </a:t>
            </a:r>
            <a:r>
              <a:rPr lang="it-IT" dirty="0"/>
              <a:t>mezzi finanziari generati dalle vendite. Questi mezzi finanziari ai quali l'azienda ha rinunciato </a:t>
            </a:r>
            <a:r>
              <a:rPr lang="it-IT" dirty="0" smtClean="0"/>
              <a:t>(pur se nel </a:t>
            </a:r>
            <a:r>
              <a:rPr lang="it-IT" dirty="0"/>
              <a:t>breve periodo) devono essere reperiti presso terzi (banche, fornitori o soci</a:t>
            </a:r>
            <a:r>
              <a:rPr lang="it-IT" dirty="0" smtClean="0"/>
              <a:t>)</a:t>
            </a:r>
            <a:endParaRPr lang="it-IT" dirty="0"/>
          </a:p>
          <a:p>
            <a:r>
              <a:rPr lang="it-IT" dirty="0" smtClean="0"/>
              <a:t>il </a:t>
            </a:r>
            <a:r>
              <a:rPr lang="it-IT" dirty="0"/>
              <a:t>costo del </a:t>
            </a:r>
            <a:r>
              <a:rPr lang="it-IT" dirty="0" smtClean="0"/>
              <a:t>CCN </a:t>
            </a:r>
            <a:r>
              <a:rPr lang="it-IT" dirty="0"/>
              <a:t>è pari al costo delle fonti necessarie a finanziare gli impieghi di capitale in </a:t>
            </a:r>
            <a:r>
              <a:rPr lang="it-IT" dirty="0" smtClean="0"/>
              <a:t>CCN </a:t>
            </a:r>
            <a:r>
              <a:rPr lang="it-IT" dirty="0"/>
              <a:t>e reperite presso </a:t>
            </a:r>
            <a:r>
              <a:rPr lang="it-IT" dirty="0" smtClean="0"/>
              <a:t>terzi: </a:t>
            </a:r>
            <a:r>
              <a:rPr lang="it-IT" i="1" dirty="0" smtClean="0"/>
              <a:t>nella </a:t>
            </a:r>
            <a:r>
              <a:rPr lang="it-IT" i="1" dirty="0"/>
              <a:t>valutazione del </a:t>
            </a:r>
            <a:r>
              <a:rPr lang="it-IT" i="1" dirty="0" smtClean="0"/>
              <a:t>CCN </a:t>
            </a:r>
            <a:r>
              <a:rPr lang="it-IT" i="1" dirty="0"/>
              <a:t>ideale bisogna conciliare esigenze di solvibilità con esigenze di economicità della </a:t>
            </a:r>
            <a:r>
              <a:rPr lang="it-IT" i="1" dirty="0" smtClean="0"/>
              <a:t>gestione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0510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Capitale circolante netto negativo 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457200" y="1574800"/>
            <a:ext cx="83312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97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39700"/>
            <a:ext cx="8229600" cy="965200"/>
          </a:xfrm>
        </p:spPr>
        <p:txBody>
          <a:bodyPr/>
          <a:lstStyle/>
          <a:p>
            <a:r>
              <a:rPr lang="it-IT" dirty="0" smtClean="0"/>
              <a:t>Effetti di un CCN negativo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1300" y="1193800"/>
            <a:ext cx="8674100" cy="51435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spcBef>
                <a:spcPts val="1920"/>
              </a:spcBef>
              <a:buNone/>
            </a:pPr>
            <a:r>
              <a:rPr lang="it-IT" dirty="0" smtClean="0"/>
              <a:t>Se il CCN è </a:t>
            </a:r>
            <a:r>
              <a:rPr lang="it-IT" dirty="0"/>
              <a:t>negativo (attività correnti minori delle </a:t>
            </a:r>
            <a:r>
              <a:rPr lang="it-IT" dirty="0" smtClean="0"/>
              <a:t>passività </a:t>
            </a:r>
            <a:r>
              <a:rPr lang="it-IT" dirty="0"/>
              <a:t>correnti), </a:t>
            </a:r>
            <a:r>
              <a:rPr lang="it-IT" dirty="0" smtClean="0"/>
              <a:t>l’impresa è in situazione </a:t>
            </a:r>
            <a:r>
              <a:rPr lang="it-IT" dirty="0"/>
              <a:t>di </a:t>
            </a:r>
            <a:r>
              <a:rPr lang="it-IT" dirty="0" smtClean="0"/>
              <a:t>illiquidità</a:t>
            </a:r>
          </a:p>
          <a:p>
            <a:pPr marL="0" indent="0" algn="just">
              <a:spcBef>
                <a:spcPts val="1920"/>
              </a:spcBef>
              <a:buNone/>
            </a:pPr>
            <a:r>
              <a:rPr lang="it-IT" dirty="0" smtClean="0"/>
              <a:t>È bene che il CCN sia sempre essere </a:t>
            </a:r>
            <a:r>
              <a:rPr lang="it-IT" sz="4800" dirty="0" smtClean="0"/>
              <a:t>+</a:t>
            </a:r>
            <a:r>
              <a:rPr lang="it-IT" dirty="0" smtClean="0"/>
              <a:t> </a:t>
            </a:r>
            <a:endParaRPr lang="it-IT" dirty="0"/>
          </a:p>
          <a:p>
            <a:pPr marL="0" indent="0" algn="just">
              <a:spcBef>
                <a:spcPts val="1920"/>
              </a:spcBef>
              <a:buNone/>
            </a:pPr>
            <a:r>
              <a:rPr lang="it-IT" dirty="0" smtClean="0"/>
              <a:t>Diversamente, la </a:t>
            </a:r>
            <a:r>
              <a:rPr lang="it-IT" dirty="0"/>
              <a:t>situazione </a:t>
            </a:r>
            <a:r>
              <a:rPr lang="it-IT" dirty="0" smtClean="0"/>
              <a:t>finanziaria</a:t>
            </a:r>
            <a:r>
              <a:rPr lang="it-IT" dirty="0"/>
              <a:t>-patrimoniale </a:t>
            </a:r>
            <a:r>
              <a:rPr lang="it-IT" dirty="0" smtClean="0"/>
              <a:t>è in squilibrio: fonti </a:t>
            </a:r>
            <a:r>
              <a:rPr lang="it-IT" dirty="0"/>
              <a:t>di finanziamento a breve (Passività correnti) </a:t>
            </a:r>
            <a:r>
              <a:rPr lang="it-IT" dirty="0" smtClean="0"/>
              <a:t>coprono investimenti </a:t>
            </a:r>
            <a:r>
              <a:rPr lang="it-IT" dirty="0"/>
              <a:t>fissi </a:t>
            </a:r>
            <a:r>
              <a:rPr lang="it-IT" dirty="0" smtClean="0"/>
              <a:t>o </a:t>
            </a:r>
            <a:r>
              <a:rPr lang="it-IT" dirty="0"/>
              <a:t>A</a:t>
            </a:r>
            <a:r>
              <a:rPr lang="it-IT" dirty="0" smtClean="0"/>
              <a:t>ttività immobilizzate</a:t>
            </a:r>
          </a:p>
          <a:p>
            <a:pPr marL="0" indent="0" algn="just">
              <a:spcBef>
                <a:spcPts val="1920"/>
              </a:spcBef>
              <a:buNone/>
            </a:pPr>
            <a:r>
              <a:rPr lang="it-IT" dirty="0" smtClean="0"/>
              <a:t>L'impresa è esposta ad </a:t>
            </a:r>
            <a:r>
              <a:rPr lang="it-IT" dirty="0"/>
              <a:t>un alto rischio </a:t>
            </a:r>
            <a:r>
              <a:rPr lang="it-IT" dirty="0" smtClean="0"/>
              <a:t>finanziario: le </a:t>
            </a:r>
            <a:r>
              <a:rPr lang="it-IT" dirty="0"/>
              <a:t>passività correnti, </a:t>
            </a:r>
            <a:r>
              <a:rPr lang="it-IT" dirty="0" smtClean="0"/>
              <a:t>caratterizzate da potenziale </a:t>
            </a:r>
            <a:r>
              <a:rPr lang="it-IT" dirty="0"/>
              <a:t>esigibilità a breve, potrebbero non essere soddisfatte </a:t>
            </a:r>
            <a:r>
              <a:rPr lang="it-IT" dirty="0" smtClean="0"/>
              <a:t>in quanto </a:t>
            </a:r>
            <a:r>
              <a:rPr lang="it-IT" dirty="0"/>
              <a:t>le Attività fisse </a:t>
            </a:r>
            <a:r>
              <a:rPr lang="it-IT" dirty="0" smtClean="0"/>
              <a:t>sono più lentamente liquidabili (inoltre il disinvestimento </a:t>
            </a:r>
            <a:r>
              <a:rPr lang="it-IT" dirty="0"/>
              <a:t>della struttura fissa produttiva </a:t>
            </a:r>
            <a:r>
              <a:rPr lang="it-IT" dirty="0" smtClean="0"/>
              <a:t>pregiudica l'attività aziendale)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5625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88900"/>
            <a:ext cx="8229600" cy="838200"/>
          </a:xfrm>
        </p:spPr>
        <p:txBody>
          <a:bodyPr>
            <a:normAutofit/>
          </a:bodyPr>
          <a:lstStyle/>
          <a:p>
            <a:r>
              <a:rPr lang="it-IT" dirty="0" smtClean="0"/>
              <a:t>I debiti vs banche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0" y="4406900"/>
            <a:ext cx="9144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it-IT" sz="2000" dirty="0" smtClean="0"/>
              <a:t>In caso </a:t>
            </a:r>
            <a:r>
              <a:rPr lang="it-IT" sz="2000" dirty="0"/>
              <a:t>di CCN negativo, se tra i debiti formalmente a breve non si tiene conto dei debiti verso banche, che possono essere considerati di natura </a:t>
            </a:r>
            <a:r>
              <a:rPr lang="it-IT" sz="2000" dirty="0" smtClean="0"/>
              <a:t>permanente </a:t>
            </a:r>
            <a:r>
              <a:rPr lang="it-IT" sz="2000" dirty="0"/>
              <a:t>per il rinnovo continuo dei prestiti alla scadenza, si giunge a valori spesso assai diversi del </a:t>
            </a:r>
            <a:r>
              <a:rPr lang="it-IT" sz="2000" dirty="0" smtClean="0"/>
              <a:t>CCN, </a:t>
            </a:r>
            <a:r>
              <a:rPr lang="it-IT" sz="2000" dirty="0"/>
              <a:t>anche di valore </a:t>
            </a:r>
            <a:r>
              <a:rPr lang="it-IT" sz="2000" dirty="0" smtClean="0"/>
              <a:t>+</a:t>
            </a:r>
            <a:endParaRPr lang="it-IT" sz="2000" dirty="0"/>
          </a:p>
          <a:p>
            <a:pPr algn="just">
              <a:spcBef>
                <a:spcPts val="1200"/>
              </a:spcBef>
            </a:pPr>
            <a:r>
              <a:rPr lang="it-IT" sz="2000" dirty="0"/>
              <a:t>A</a:t>
            </a:r>
            <a:r>
              <a:rPr lang="it-IT" sz="2000" dirty="0" smtClean="0"/>
              <a:t>lcune </a:t>
            </a:r>
            <a:r>
              <a:rPr lang="it-IT" sz="2000" dirty="0"/>
              <a:t>poste del passivo a breve </a:t>
            </a:r>
            <a:r>
              <a:rPr lang="it-IT" sz="2000" dirty="0" smtClean="0"/>
              <a:t>sono </a:t>
            </a:r>
            <a:r>
              <a:rPr lang="it-IT" sz="2000" dirty="0"/>
              <a:t>solo "</a:t>
            </a:r>
            <a:r>
              <a:rPr lang="it-IT" sz="2000" i="1" dirty="0"/>
              <a:t>formalmente</a:t>
            </a:r>
            <a:r>
              <a:rPr lang="it-IT" sz="2000" dirty="0"/>
              <a:t>" a breve scadenza e gli scoperti di c/c, </a:t>
            </a:r>
            <a:r>
              <a:rPr lang="it-IT" sz="2000" dirty="0" smtClean="0"/>
              <a:t>pur se revocabili </a:t>
            </a:r>
            <a:r>
              <a:rPr lang="it-IT" sz="2000" dirty="0"/>
              <a:t>a </a:t>
            </a:r>
            <a:r>
              <a:rPr lang="it-IT" sz="2000" dirty="0" smtClean="0"/>
              <a:t>semplice richiesta </a:t>
            </a:r>
            <a:r>
              <a:rPr lang="it-IT" sz="2000" dirty="0"/>
              <a:t>della </a:t>
            </a:r>
            <a:r>
              <a:rPr lang="it-IT" sz="2000" dirty="0" smtClean="0"/>
              <a:t>banca, di </a:t>
            </a:r>
            <a:r>
              <a:rPr lang="it-IT" sz="2000" dirty="0"/>
              <a:t>fatto costituiscono una modalità di finanziamento usato in via continuativa da parte delle imprese </a:t>
            </a:r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" r="-1235" b="-35504"/>
          <a:stretch/>
        </p:blipFill>
        <p:spPr>
          <a:xfrm>
            <a:off x="0" y="1066800"/>
            <a:ext cx="9372600" cy="4525963"/>
          </a:xfrm>
        </p:spPr>
      </p:pic>
    </p:spTree>
    <p:extLst>
      <p:ext uri="{BB962C8B-B14F-4D97-AF65-F5344CB8AC3E}">
        <p14:creationId xmlns:p14="http://schemas.microsoft.com/office/powerpoint/2010/main" val="32287136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1830</Words>
  <Application>Microsoft Macintosh PowerPoint</Application>
  <PresentationFormat>Presentazione su schermo (4:3)</PresentationFormat>
  <Paragraphs>126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Tema di Office</vt:lpstr>
      <vt:lpstr>Il Capitale Circolante Netto (CCN)</vt:lpstr>
      <vt:lpstr>Andamento del CCN </vt:lpstr>
      <vt:lpstr>CCN positivo </vt:lpstr>
      <vt:lpstr>CCN: criticità da considerare</vt:lpstr>
      <vt:lpstr>CCN positivo - esempio</vt:lpstr>
      <vt:lpstr>Il costo del CCN</vt:lpstr>
      <vt:lpstr>Capitale circolante netto negativo </vt:lpstr>
      <vt:lpstr>Effetti di un CCN negativo</vt:lpstr>
      <vt:lpstr>I debiti vs banche</vt:lpstr>
      <vt:lpstr>Altre definizioni del CCN</vt:lpstr>
      <vt:lpstr>Altri significati del CCN</vt:lpstr>
      <vt:lpstr>Il CCN per il creditore</vt:lpstr>
      <vt:lpstr>Più alea per le immobilizzazioni</vt:lpstr>
      <vt:lpstr>Quotations </vt:lpstr>
      <vt:lpstr>Margine di struttura primario</vt:lpstr>
      <vt:lpstr>Margine di struttura primario negativo</vt:lpstr>
      <vt:lpstr>Margine di struttura secondario</vt:lpstr>
      <vt:lpstr>Rapporto tra CCN e tutti gli impieghi</vt:lpstr>
      <vt:lpstr>CCN Commerciale</vt:lpstr>
      <vt:lpstr>Fabbisogno finanziario lordo/netto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Capitale Circolante Netto (CCN)</dc:title>
  <dc:creator>giorgio pani</dc:creator>
  <cp:lastModifiedBy>giorgio pani</cp:lastModifiedBy>
  <cp:revision>2</cp:revision>
  <dcterms:created xsi:type="dcterms:W3CDTF">2017-10-15T13:40:57Z</dcterms:created>
  <dcterms:modified xsi:type="dcterms:W3CDTF">2018-10-27T11:42:36Z</dcterms:modified>
</cp:coreProperties>
</file>