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306" r:id="rId2"/>
    <p:sldId id="307" r:id="rId3"/>
    <p:sldId id="308" r:id="rId4"/>
    <p:sldId id="309" r:id="rId5"/>
    <p:sldId id="310" r:id="rId6"/>
    <p:sldId id="311" r:id="rId7"/>
    <p:sldId id="312" r:id="rId8"/>
    <p:sldId id="313" r:id="rId9"/>
    <p:sldId id="314" r:id="rId10"/>
    <p:sldId id="315" r:id="rId11"/>
    <p:sldId id="316" r:id="rId12"/>
    <p:sldId id="333"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4" r:id="rId29"/>
    <p:sldId id="332" r:id="rId3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4" d="100"/>
          <a:sy n="114" d="100"/>
        </p:scale>
        <p:origin x="848"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1.wmf"/><Relationship Id="rId2" Type="http://schemas.openxmlformats.org/officeDocument/2006/relationships/image" Target="../media/image76.wmf"/><Relationship Id="rId1" Type="http://schemas.openxmlformats.org/officeDocument/2006/relationships/image" Target="../media/image75.wmf"/><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 Id="rId5" Type="http://schemas.openxmlformats.org/officeDocument/2006/relationships/image" Target="../media/image88.wmf"/><Relationship Id="rId4" Type="http://schemas.openxmlformats.org/officeDocument/2006/relationships/image" Target="../media/image8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13.wmf"/><Relationship Id="rId1" Type="http://schemas.openxmlformats.org/officeDocument/2006/relationships/image" Target="../media/image12.wmf"/><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5" Type="http://schemas.openxmlformats.org/officeDocument/2006/relationships/image" Target="../media/image25.wmf"/><Relationship Id="rId4"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8.wmf"/><Relationship Id="rId7" Type="http://schemas.openxmlformats.org/officeDocument/2006/relationships/image" Target="../media/image32.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image" Target="../media/image36.wmf"/><Relationship Id="rId7" Type="http://schemas.openxmlformats.org/officeDocument/2006/relationships/image" Target="../media/image40.wmf"/><Relationship Id="rId2" Type="http://schemas.openxmlformats.org/officeDocument/2006/relationships/image" Target="../media/image35.wmf"/><Relationship Id="rId1" Type="http://schemas.openxmlformats.org/officeDocument/2006/relationships/image" Target="../media/image34.wmf"/><Relationship Id="rId6" Type="http://schemas.openxmlformats.org/officeDocument/2006/relationships/image" Target="../media/image39.wmf"/><Relationship Id="rId5" Type="http://schemas.openxmlformats.org/officeDocument/2006/relationships/image" Target="../media/image38.wmf"/><Relationship Id="rId10" Type="http://schemas.openxmlformats.org/officeDocument/2006/relationships/image" Target="../media/image43.wmf"/><Relationship Id="rId4" Type="http://schemas.openxmlformats.org/officeDocument/2006/relationships/image" Target="../media/image37.wmf"/><Relationship Id="rId9" Type="http://schemas.openxmlformats.org/officeDocument/2006/relationships/image" Target="../media/image4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 Id="rId4" Type="http://schemas.openxmlformats.org/officeDocument/2006/relationships/image" Target="../media/image6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 Id="rId6" Type="http://schemas.openxmlformats.org/officeDocument/2006/relationships/image" Target="../media/image72.wmf"/><Relationship Id="rId5" Type="http://schemas.openxmlformats.org/officeDocument/2006/relationships/image" Target="../media/image71.wmf"/><Relationship Id="rId4"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AC903-59B2-48C2-ADD1-CE4E137E11D0}" type="datetimeFigureOut">
              <a:rPr lang="it-IT" smtClean="0"/>
              <a:pPr/>
              <a:t>29/10/2018</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0815A-6F60-467E-81D5-60D832AF5438}" type="slidenum">
              <a:rPr lang="it-IT" smtClean="0"/>
              <a:pPr/>
              <a:t>‹#›</a:t>
            </a:fld>
            <a:endParaRPr lang="it-IT"/>
          </a:p>
        </p:txBody>
      </p:sp>
    </p:spTree>
    <p:extLst>
      <p:ext uri="{BB962C8B-B14F-4D97-AF65-F5344CB8AC3E}">
        <p14:creationId xmlns:p14="http://schemas.microsoft.com/office/powerpoint/2010/main" val="385451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77727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699351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10002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822211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579708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780202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34214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995101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29067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9753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15871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26864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05808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70005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95615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01577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923196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37966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81549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828618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Date Placeholder 3"/>
          <p:cNvSpPr>
            <a:spLocks noGrp="1"/>
          </p:cNvSpPr>
          <p:nvPr>
            <p:ph type="dt" idx="10"/>
          </p:nvPr>
        </p:nvSpPr>
        <p:spPr/>
        <p:txBody>
          <a:bodyPr/>
          <a:lstStyle>
            <a:lvl1pPr>
              <a:defRPr/>
            </a:lvl1pPr>
          </a:lstStyle>
          <a:p>
            <a:fld id="{088A2024-D739-470E-B312-9739B46A06C3}" type="datetime1">
              <a:rPr lang="it-IT" smtClean="0"/>
              <a:pPr/>
              <a:t>29/10/2018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BCE4B510-6CC7-4B28-9772-2CF6DD23AF41}" type="datetime1">
              <a:rPr lang="it-IT" smtClean="0"/>
              <a:pPr/>
              <a:t>29/10/2018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3512BE05-C346-4E64-8CB1-44D2C7DDB2B1}" type="datetime1">
              <a:rPr lang="it-IT" smtClean="0"/>
              <a:pPr/>
              <a:t>29/10/2018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B3FB8883-ACF8-4AE4-9D85-370F0C56C198}" type="datetime1">
              <a:rPr lang="it-IT" smtClean="0"/>
              <a:pPr/>
              <a:t>29/10/2018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fld id="{75524F48-4C59-4359-81D5-79324B5C7F4C}" type="datetime1">
              <a:rPr lang="it-IT" smtClean="0"/>
              <a:pPr/>
              <a:t>29/10/2018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idx="10"/>
          </p:nvPr>
        </p:nvSpPr>
        <p:spPr/>
        <p:txBody>
          <a:bodyPr/>
          <a:lstStyle>
            <a:lvl1pPr>
              <a:defRPr/>
            </a:lvl1pPr>
          </a:lstStyle>
          <a:p>
            <a:fld id="{EAC36E7D-74D2-4BA6-ADD6-9A6ABD1106E8}" type="datetime1">
              <a:rPr lang="it-IT" smtClean="0"/>
              <a:pPr/>
              <a:t>29/10/2018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idx="10"/>
          </p:nvPr>
        </p:nvSpPr>
        <p:spPr/>
        <p:txBody>
          <a:bodyPr/>
          <a:lstStyle>
            <a:lvl1pPr>
              <a:defRPr/>
            </a:lvl1pPr>
          </a:lstStyle>
          <a:p>
            <a:fld id="{921E289A-7B2C-4FF0-8A6E-68EB6DC3D2AF}" type="datetime1">
              <a:rPr lang="it-IT" smtClean="0"/>
              <a:pPr/>
              <a:t>29/10/2018</a:t>
            </a:fld>
            <a:endParaRPr lang="it-IT"/>
          </a:p>
        </p:txBody>
      </p:sp>
      <p:sp>
        <p:nvSpPr>
          <p:cNvPr id="8" name="Slide Number Placeholder 7"/>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idx="10"/>
          </p:nvPr>
        </p:nvSpPr>
        <p:spPr/>
        <p:txBody>
          <a:bodyPr/>
          <a:lstStyle>
            <a:lvl1pPr>
              <a:defRPr/>
            </a:lvl1pPr>
          </a:lstStyle>
          <a:p>
            <a:fld id="{EAED80C9-D74C-461A-B590-A06CA0248421}" type="datetime1">
              <a:rPr lang="it-IT" smtClean="0"/>
              <a:pPr/>
              <a:t>29/10/2018</a:t>
            </a:fld>
            <a:endParaRPr lang="it-IT"/>
          </a:p>
        </p:txBody>
      </p:sp>
      <p:sp>
        <p:nvSpPr>
          <p:cNvPr id="4" name="Slide Number Placeholder 3"/>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333E4F07-198F-4B4A-B57D-0D68924E5AC8}" type="datetime1">
              <a:rPr lang="it-IT" smtClean="0"/>
              <a:pPr/>
              <a:t>29/10/2018</a:t>
            </a:fld>
            <a:endParaRPr lang="it-IT"/>
          </a:p>
        </p:txBody>
      </p:sp>
      <p:sp>
        <p:nvSpPr>
          <p:cNvPr id="3" name="Slide Number Placeholder 2"/>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fld id="{B95C3C6B-2C7A-4084-B4DD-335FCBA0EE2F}" type="datetime1">
              <a:rPr lang="it-IT" smtClean="0"/>
              <a:pPr/>
              <a:t>29/10/2018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fld id="{A33D53FD-3582-413B-9DC2-5883270C6E8A}" type="datetime1">
              <a:rPr lang="it-IT" smtClean="0"/>
              <a:pPr/>
              <a:t>29/10/2018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Fate clic per modificare il formato del testo del titolo</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Fate clic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
        <p:nvSpPr>
          <p:cNvPr id="1027" name="Rectangle 3"/>
          <p:cNvSpPr>
            <a:spLocks noGrp="1" noChangeArrowheads="1"/>
          </p:cNvSpPr>
          <p:nvPr>
            <p:ph type="dt"/>
          </p:nvPr>
        </p:nvSpPr>
        <p:spPr bwMode="auto">
          <a:xfrm>
            <a:off x="457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29000CAA-AB70-4D16-BF5F-DE473C0DF8DB}" type="datetime1">
              <a:rPr lang="it-IT" smtClean="0"/>
              <a:pPr/>
              <a:t>29/10/2018</a:t>
            </a:fld>
            <a:endParaRPr lang="it-IT"/>
          </a:p>
        </p:txBody>
      </p:sp>
      <p:sp>
        <p:nvSpPr>
          <p:cNvPr id="1028" name="Text Box 4"/>
          <p:cNvSpPr txBox="1">
            <a:spLocks noChangeArrowheads="1"/>
          </p:cNvSpPr>
          <p:nvPr/>
        </p:nvSpPr>
        <p:spPr bwMode="auto">
          <a:xfrm>
            <a:off x="3124200" y="6354763"/>
            <a:ext cx="2895600" cy="368300"/>
          </a:xfrm>
          <a:prstGeom prst="rect">
            <a:avLst/>
          </a:prstGeom>
          <a:noFill/>
          <a:ln w="9525">
            <a:noFill/>
            <a:round/>
            <a:headEnd/>
            <a:tailEnd/>
          </a:ln>
          <a:effectLst/>
        </p:spPr>
        <p:txBody>
          <a:bodyPr wrap="none" anchor="ctr"/>
          <a:lstStyle/>
          <a:p>
            <a:endParaRPr lang="it-IT"/>
          </a:p>
        </p:txBody>
      </p:sp>
      <p:sp>
        <p:nvSpPr>
          <p:cNvPr id="1029" name="Rectangle 5"/>
          <p:cNvSpPr>
            <a:spLocks noGrp="1" noChangeArrowheads="1"/>
          </p:cNvSpPr>
          <p:nvPr>
            <p:ph type="sldNum"/>
          </p:nvPr>
        </p:nvSpPr>
        <p:spPr bwMode="auto">
          <a:xfrm>
            <a:off x="6553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1085DE87-C515-4485-B35B-A1D496760DE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oleObject" Target="../embeddings/oleObject6.bin"/><Relationship Id="rId18" Type="http://schemas.openxmlformats.org/officeDocument/2006/relationships/image" Target="../media/image18.wmf"/><Relationship Id="rId3" Type="http://schemas.openxmlformats.org/officeDocument/2006/relationships/notesSlide" Target="../notesSlides/notesSlide3.xml"/><Relationship Id="rId7" Type="http://schemas.openxmlformats.org/officeDocument/2006/relationships/oleObject" Target="../embeddings/oleObject3.bin"/><Relationship Id="rId12" Type="http://schemas.openxmlformats.org/officeDocument/2006/relationships/image" Target="../media/image15.wmf"/><Relationship Id="rId17" Type="http://schemas.openxmlformats.org/officeDocument/2006/relationships/oleObject" Target="../embeddings/oleObject8.bin"/><Relationship Id="rId2" Type="http://schemas.openxmlformats.org/officeDocument/2006/relationships/slideLayout" Target="../slideLayouts/slideLayout7.xml"/><Relationship Id="rId16" Type="http://schemas.openxmlformats.org/officeDocument/2006/relationships/image" Target="../media/image17.wmf"/><Relationship Id="rId1" Type="http://schemas.openxmlformats.org/officeDocument/2006/relationships/vmlDrawing" Target="../drawings/vmlDrawing2.vml"/><Relationship Id="rId6" Type="http://schemas.openxmlformats.org/officeDocument/2006/relationships/image" Target="../media/image12.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4.wmf"/><Relationship Id="rId4" Type="http://schemas.openxmlformats.org/officeDocument/2006/relationships/image" Target="../media/image19.png"/><Relationship Id="rId9" Type="http://schemas.openxmlformats.org/officeDocument/2006/relationships/oleObject" Target="../embeddings/oleObject4.bin"/><Relationship Id="rId14" Type="http://schemas.openxmlformats.org/officeDocument/2006/relationships/image" Target="../media/image16.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0.bin"/><Relationship Id="rId5" Type="http://schemas.openxmlformats.org/officeDocument/2006/relationships/image" Target="../media/image20.wmf"/><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5.wmf"/><Relationship Id="rId3" Type="http://schemas.openxmlformats.org/officeDocument/2006/relationships/notesSlide" Target="../notesSlides/notesSlide5.xml"/><Relationship Id="rId7" Type="http://schemas.openxmlformats.org/officeDocument/2006/relationships/image" Target="../media/image22.wmf"/><Relationship Id="rId12"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2.bin"/><Relationship Id="rId11" Type="http://schemas.openxmlformats.org/officeDocument/2006/relationships/image" Target="../media/image24.wmf"/><Relationship Id="rId5" Type="http://schemas.openxmlformats.org/officeDocument/2006/relationships/image" Target="../media/image21.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23.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30.wmf"/><Relationship Id="rId18" Type="http://schemas.openxmlformats.org/officeDocument/2006/relationships/oleObject" Target="../embeddings/oleObject23.bin"/><Relationship Id="rId3" Type="http://schemas.openxmlformats.org/officeDocument/2006/relationships/notesSlide" Target="../notesSlides/notesSlide6.xml"/><Relationship Id="rId7" Type="http://schemas.openxmlformats.org/officeDocument/2006/relationships/image" Target="../media/image27.wmf"/><Relationship Id="rId12" Type="http://schemas.openxmlformats.org/officeDocument/2006/relationships/oleObject" Target="../embeddings/oleObject20.bin"/><Relationship Id="rId17" Type="http://schemas.openxmlformats.org/officeDocument/2006/relationships/image" Target="../media/image32.wmf"/><Relationship Id="rId2" Type="http://schemas.openxmlformats.org/officeDocument/2006/relationships/slideLayout" Target="../slideLayouts/slideLayout7.xml"/><Relationship Id="rId16" Type="http://schemas.openxmlformats.org/officeDocument/2006/relationships/oleObject" Target="../embeddings/oleObject22.bin"/><Relationship Id="rId1" Type="http://schemas.openxmlformats.org/officeDocument/2006/relationships/vmlDrawing" Target="../drawings/vmlDrawing5.vml"/><Relationship Id="rId6" Type="http://schemas.openxmlformats.org/officeDocument/2006/relationships/oleObject" Target="../embeddings/oleObject17.bin"/><Relationship Id="rId11" Type="http://schemas.openxmlformats.org/officeDocument/2006/relationships/image" Target="../media/image29.wmf"/><Relationship Id="rId5" Type="http://schemas.openxmlformats.org/officeDocument/2006/relationships/image" Target="../media/image26.wmf"/><Relationship Id="rId15" Type="http://schemas.openxmlformats.org/officeDocument/2006/relationships/image" Target="../media/image31.wmf"/><Relationship Id="rId10" Type="http://schemas.openxmlformats.org/officeDocument/2006/relationships/oleObject" Target="../embeddings/oleObject19.bin"/><Relationship Id="rId19" Type="http://schemas.openxmlformats.org/officeDocument/2006/relationships/image" Target="../media/image33.wmf"/><Relationship Id="rId4" Type="http://schemas.openxmlformats.org/officeDocument/2006/relationships/oleObject" Target="../embeddings/oleObject16.bin"/><Relationship Id="rId9" Type="http://schemas.openxmlformats.org/officeDocument/2006/relationships/image" Target="../media/image28.wmf"/><Relationship Id="rId14" Type="http://schemas.openxmlformats.org/officeDocument/2006/relationships/oleObject" Target="../embeddings/oleObject21.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38.wmf"/><Relationship Id="rId18" Type="http://schemas.openxmlformats.org/officeDocument/2006/relationships/oleObject" Target="../embeddings/oleObject31.bin"/><Relationship Id="rId3" Type="http://schemas.openxmlformats.org/officeDocument/2006/relationships/notesSlide" Target="../notesSlides/notesSlide7.xml"/><Relationship Id="rId21" Type="http://schemas.openxmlformats.org/officeDocument/2006/relationships/image" Target="../media/image42.wmf"/><Relationship Id="rId7" Type="http://schemas.openxmlformats.org/officeDocument/2006/relationships/image" Target="../media/image35.wmf"/><Relationship Id="rId12" Type="http://schemas.openxmlformats.org/officeDocument/2006/relationships/oleObject" Target="../embeddings/oleObject28.bin"/><Relationship Id="rId17" Type="http://schemas.openxmlformats.org/officeDocument/2006/relationships/image" Target="../media/image40.wmf"/><Relationship Id="rId2" Type="http://schemas.openxmlformats.org/officeDocument/2006/relationships/slideLayout" Target="../slideLayouts/slideLayout7.xml"/><Relationship Id="rId16" Type="http://schemas.openxmlformats.org/officeDocument/2006/relationships/oleObject" Target="../embeddings/oleObject30.bin"/><Relationship Id="rId20" Type="http://schemas.openxmlformats.org/officeDocument/2006/relationships/oleObject" Target="../embeddings/oleObject32.bin"/><Relationship Id="rId1" Type="http://schemas.openxmlformats.org/officeDocument/2006/relationships/vmlDrawing" Target="../drawings/vmlDrawing6.vml"/><Relationship Id="rId6" Type="http://schemas.openxmlformats.org/officeDocument/2006/relationships/oleObject" Target="../embeddings/oleObject25.bin"/><Relationship Id="rId11" Type="http://schemas.openxmlformats.org/officeDocument/2006/relationships/image" Target="../media/image37.wmf"/><Relationship Id="rId5" Type="http://schemas.openxmlformats.org/officeDocument/2006/relationships/image" Target="../media/image34.wmf"/><Relationship Id="rId15" Type="http://schemas.openxmlformats.org/officeDocument/2006/relationships/image" Target="../media/image39.wmf"/><Relationship Id="rId23" Type="http://schemas.openxmlformats.org/officeDocument/2006/relationships/image" Target="../media/image43.wmf"/><Relationship Id="rId10" Type="http://schemas.openxmlformats.org/officeDocument/2006/relationships/oleObject" Target="../embeddings/oleObject27.bin"/><Relationship Id="rId19" Type="http://schemas.openxmlformats.org/officeDocument/2006/relationships/image" Target="../media/image41.wmf"/><Relationship Id="rId4" Type="http://schemas.openxmlformats.org/officeDocument/2006/relationships/oleObject" Target="../embeddings/oleObject24.bin"/><Relationship Id="rId9" Type="http://schemas.openxmlformats.org/officeDocument/2006/relationships/image" Target="../media/image36.wmf"/><Relationship Id="rId14" Type="http://schemas.openxmlformats.org/officeDocument/2006/relationships/oleObject" Target="../embeddings/oleObject29.bin"/><Relationship Id="rId22" Type="http://schemas.openxmlformats.org/officeDocument/2006/relationships/oleObject" Target="../embeddings/oleObject33.bin"/></Relationships>
</file>

<file path=ppt/slides/_rels/slide1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57.wmf"/><Relationship Id="rId5" Type="http://schemas.openxmlformats.org/officeDocument/2006/relationships/oleObject" Target="../embeddings/oleObject34.bin"/><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notesSlide" Target="../notesSlides/notesSlide15.xml"/><Relationship Id="rId7" Type="http://schemas.openxmlformats.org/officeDocument/2006/relationships/image" Target="../media/image61.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36.bin"/><Relationship Id="rId11" Type="http://schemas.openxmlformats.org/officeDocument/2006/relationships/image" Target="../media/image63.wmf"/><Relationship Id="rId5" Type="http://schemas.openxmlformats.org/officeDocument/2006/relationships/image" Target="../media/image60.wmf"/><Relationship Id="rId10" Type="http://schemas.openxmlformats.org/officeDocument/2006/relationships/oleObject" Target="../embeddings/oleObject38.bin"/><Relationship Id="rId4" Type="http://schemas.openxmlformats.org/officeDocument/2006/relationships/oleObject" Target="../embeddings/oleObject35.bin"/><Relationship Id="rId9" Type="http://schemas.openxmlformats.org/officeDocument/2006/relationships/image" Target="../media/image62.wmf"/></Relationships>
</file>

<file path=ppt/slides/_rels/slide2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image" Target="../media/image74.png"/><Relationship Id="rId3" Type="http://schemas.openxmlformats.org/officeDocument/2006/relationships/notesSlide" Target="../notesSlides/notesSlide18.xml"/><Relationship Id="rId7" Type="http://schemas.openxmlformats.org/officeDocument/2006/relationships/oleObject" Target="../embeddings/oleObject40.bin"/><Relationship Id="rId12" Type="http://schemas.openxmlformats.org/officeDocument/2006/relationships/image" Target="../media/image70.wmf"/><Relationship Id="rId17" Type="http://schemas.openxmlformats.org/officeDocument/2006/relationships/image" Target="../media/image72.wmf"/><Relationship Id="rId2" Type="http://schemas.openxmlformats.org/officeDocument/2006/relationships/slideLayout" Target="../slideLayouts/slideLayout7.xml"/><Relationship Id="rId16" Type="http://schemas.openxmlformats.org/officeDocument/2006/relationships/oleObject" Target="../embeddings/oleObject44.bin"/><Relationship Id="rId1" Type="http://schemas.openxmlformats.org/officeDocument/2006/relationships/vmlDrawing" Target="../drawings/vmlDrawing9.vml"/><Relationship Id="rId6" Type="http://schemas.openxmlformats.org/officeDocument/2006/relationships/image" Target="../media/image67.wmf"/><Relationship Id="rId11" Type="http://schemas.openxmlformats.org/officeDocument/2006/relationships/oleObject" Target="../embeddings/oleObject42.bin"/><Relationship Id="rId5" Type="http://schemas.openxmlformats.org/officeDocument/2006/relationships/oleObject" Target="../embeddings/oleObject39.bin"/><Relationship Id="rId15" Type="http://schemas.openxmlformats.org/officeDocument/2006/relationships/image" Target="../media/image71.wmf"/><Relationship Id="rId10" Type="http://schemas.openxmlformats.org/officeDocument/2006/relationships/image" Target="../media/image69.wmf"/><Relationship Id="rId4" Type="http://schemas.openxmlformats.org/officeDocument/2006/relationships/image" Target="../media/image73.png"/><Relationship Id="rId9" Type="http://schemas.openxmlformats.org/officeDocument/2006/relationships/oleObject" Target="../embeddings/oleObject41.bin"/><Relationship Id="rId14" Type="http://schemas.openxmlformats.org/officeDocument/2006/relationships/oleObject" Target="../embeddings/oleObject43.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79.wmf"/><Relationship Id="rId18" Type="http://schemas.openxmlformats.org/officeDocument/2006/relationships/oleObject" Target="../embeddings/oleObject51.bin"/><Relationship Id="rId3" Type="http://schemas.openxmlformats.org/officeDocument/2006/relationships/notesSlide" Target="../notesSlides/notesSlide19.xml"/><Relationship Id="rId7" Type="http://schemas.openxmlformats.org/officeDocument/2006/relationships/image" Target="../media/image76.wmf"/><Relationship Id="rId12" Type="http://schemas.openxmlformats.org/officeDocument/2006/relationships/oleObject" Target="../embeddings/oleObject49.bin"/><Relationship Id="rId17" Type="http://schemas.openxmlformats.org/officeDocument/2006/relationships/image" Target="../media/image80.wmf"/><Relationship Id="rId2" Type="http://schemas.openxmlformats.org/officeDocument/2006/relationships/slideLayout" Target="../slideLayouts/slideLayout7.xml"/><Relationship Id="rId16" Type="http://schemas.openxmlformats.org/officeDocument/2006/relationships/oleObject" Target="../embeddings/oleObject50.bin"/><Relationship Id="rId1" Type="http://schemas.openxmlformats.org/officeDocument/2006/relationships/vmlDrawing" Target="../drawings/vmlDrawing10.vml"/><Relationship Id="rId6" Type="http://schemas.openxmlformats.org/officeDocument/2006/relationships/oleObject" Target="../embeddings/oleObject46.bin"/><Relationship Id="rId11" Type="http://schemas.openxmlformats.org/officeDocument/2006/relationships/image" Target="../media/image78.wmf"/><Relationship Id="rId5" Type="http://schemas.openxmlformats.org/officeDocument/2006/relationships/image" Target="../media/image75.wmf"/><Relationship Id="rId15" Type="http://schemas.openxmlformats.org/officeDocument/2006/relationships/image" Target="../media/image83.png"/><Relationship Id="rId10" Type="http://schemas.openxmlformats.org/officeDocument/2006/relationships/oleObject" Target="../embeddings/oleObject48.bin"/><Relationship Id="rId19" Type="http://schemas.openxmlformats.org/officeDocument/2006/relationships/image" Target="../media/image81.wmf"/><Relationship Id="rId4" Type="http://schemas.openxmlformats.org/officeDocument/2006/relationships/oleObject" Target="../embeddings/oleObject45.bin"/><Relationship Id="rId9" Type="http://schemas.openxmlformats.org/officeDocument/2006/relationships/image" Target="../media/image77.wmf"/><Relationship Id="rId14" Type="http://schemas.openxmlformats.org/officeDocument/2006/relationships/image" Target="../media/image82.gi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54.bin"/><Relationship Id="rId13" Type="http://schemas.openxmlformats.org/officeDocument/2006/relationships/image" Target="../media/image88.wmf"/><Relationship Id="rId3" Type="http://schemas.openxmlformats.org/officeDocument/2006/relationships/notesSlide" Target="../notesSlides/notesSlide20.xml"/><Relationship Id="rId7" Type="http://schemas.openxmlformats.org/officeDocument/2006/relationships/image" Target="../media/image85.wmf"/><Relationship Id="rId12" Type="http://schemas.openxmlformats.org/officeDocument/2006/relationships/oleObject" Target="../embeddings/oleObject56.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53.bin"/><Relationship Id="rId11" Type="http://schemas.openxmlformats.org/officeDocument/2006/relationships/image" Target="../media/image87.wmf"/><Relationship Id="rId5" Type="http://schemas.openxmlformats.org/officeDocument/2006/relationships/image" Target="../media/image84.wmf"/><Relationship Id="rId10" Type="http://schemas.openxmlformats.org/officeDocument/2006/relationships/oleObject" Target="../embeddings/oleObject55.bin"/><Relationship Id="rId4" Type="http://schemas.openxmlformats.org/officeDocument/2006/relationships/oleObject" Target="../embeddings/oleObject52.bin"/><Relationship Id="rId9" Type="http://schemas.openxmlformats.org/officeDocument/2006/relationships/image" Target="../media/image86.w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2" Type="http://schemas.openxmlformats.org/officeDocument/2006/relationships/hyperlink" Target="http://earthquake.usgs.gov/learn/animation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cienceprimer.com/embed/waveType.min.html"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Risultati immagini per waves ex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060848"/>
            <a:ext cx="8194010"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442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400" b="1">
              <a:solidFill>
                <a:srgbClr val="898989"/>
              </a:solidFill>
              <a:latin typeface="Calibri" pitchFamily="34" charset="0"/>
            </a:endParaRPr>
          </a:p>
        </p:txBody>
      </p:sp>
      <p:sp>
        <p:nvSpPr>
          <p:cNvPr id="22534" name="Text Box 6"/>
          <p:cNvSpPr txBox="1">
            <a:spLocks noChangeArrowheads="1"/>
          </p:cNvSpPr>
          <p:nvPr/>
        </p:nvSpPr>
        <p:spPr bwMode="auto">
          <a:xfrm>
            <a:off x="3815408" y="2636912"/>
            <a:ext cx="5328592" cy="368300"/>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smtClean="0">
                <a:solidFill>
                  <a:srgbClr val="000000"/>
                </a:solidFill>
                <a:latin typeface="Calibri" pitchFamily="34" charset="0"/>
              </a:rPr>
              <a:t>Usando la legge di Newton: </a:t>
            </a:r>
            <a:r>
              <a:rPr lang="it-IT" b="1" dirty="0" smtClean="0">
                <a:solidFill>
                  <a:srgbClr val="FF0000"/>
                </a:solidFill>
                <a:latin typeface="Calibri" pitchFamily="34" charset="0"/>
              </a:rPr>
              <a:t>F</a:t>
            </a:r>
            <a:r>
              <a:rPr lang="it-IT" dirty="0" smtClean="0">
                <a:solidFill>
                  <a:srgbClr val="FF0000"/>
                </a:solidFill>
                <a:latin typeface="Calibri" pitchFamily="34" charset="0"/>
              </a:rPr>
              <a:t>=m</a:t>
            </a:r>
            <a:r>
              <a:rPr lang="it-IT" b="1" dirty="0" smtClean="0">
                <a:solidFill>
                  <a:srgbClr val="FF0000"/>
                </a:solidFill>
                <a:latin typeface="Calibri" pitchFamily="34" charset="0"/>
              </a:rPr>
              <a:t>a</a:t>
            </a:r>
            <a:r>
              <a:rPr lang="it-IT" b="1" dirty="0" smtClean="0">
                <a:solidFill>
                  <a:srgbClr val="000000"/>
                </a:solidFill>
                <a:latin typeface="Calibri" pitchFamily="34" charset="0"/>
              </a:rPr>
              <a:t> </a:t>
            </a:r>
            <a:r>
              <a:rPr lang="it-IT" dirty="0" smtClean="0">
                <a:solidFill>
                  <a:srgbClr val="000000"/>
                </a:solidFill>
                <a:latin typeface="Calibri" pitchFamily="34" charset="0"/>
              </a:rPr>
              <a:t>otteniamo:</a:t>
            </a:r>
            <a:endParaRPr lang="it-IT" dirty="0">
              <a:solidFill>
                <a:srgbClr val="000000"/>
              </a:solidFill>
              <a:latin typeface="Calibri" pitchFamily="34" charset="0"/>
            </a:endParaRPr>
          </a:p>
        </p:txBody>
      </p:sp>
      <p:sp>
        <p:nvSpPr>
          <p:cNvPr id="22535" name="Text Box 7"/>
          <p:cNvSpPr txBox="1">
            <a:spLocks noChangeArrowheads="1"/>
          </p:cNvSpPr>
          <p:nvPr/>
        </p:nvSpPr>
        <p:spPr bwMode="auto">
          <a:xfrm>
            <a:off x="107504" y="1196752"/>
            <a:ext cx="8856662" cy="648512"/>
          </a:xfrm>
          <a:prstGeom prst="rect">
            <a:avLst/>
          </a:prstGeom>
          <a:noFill/>
          <a:ln w="9525">
            <a:noFill/>
            <a:round/>
            <a:headEnd/>
            <a:tailEnd/>
          </a:ln>
          <a:effectLst/>
        </p:spPr>
        <p:txBody>
          <a:bodyPr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smtClean="0">
                <a:latin typeface="Calibri" pitchFamily="34" charset="0"/>
              </a:rPr>
              <a:t>Considerando l’equilibrio di un parallelepipedo per traslazioni abbiamo visto che la risultante delle forze elastiche agenti lungo l’asse x (e analogamente lungo y e z) è:</a:t>
            </a:r>
            <a:endParaRPr lang="it-IT" dirty="0">
              <a:latin typeface="Calibri" pitchFamily="34" charset="0"/>
            </a:endParaRPr>
          </a:p>
        </p:txBody>
      </p:sp>
      <p:pic>
        <p:nvPicPr>
          <p:cNvPr id="10" name="Picture 3"/>
          <p:cNvPicPr>
            <a:picLocks noChangeAspect="1" noChangeArrowheads="1"/>
          </p:cNvPicPr>
          <p:nvPr/>
        </p:nvPicPr>
        <p:blipFill>
          <a:blip r:embed="rId4" cstate="print"/>
          <a:srcRect/>
          <a:stretch>
            <a:fillRect/>
          </a:stretch>
        </p:blipFill>
        <p:spPr bwMode="auto">
          <a:xfrm>
            <a:off x="179512" y="1916832"/>
            <a:ext cx="3329019" cy="1584176"/>
          </a:xfrm>
          <a:prstGeom prst="rect">
            <a:avLst/>
          </a:prstGeom>
          <a:noFill/>
          <a:ln w="9525">
            <a:noFill/>
            <a:miter lim="800000"/>
            <a:headEnd/>
            <a:tailEnd/>
          </a:ln>
        </p:spPr>
      </p:pic>
      <p:graphicFrame>
        <p:nvGraphicFramePr>
          <p:cNvPr id="11" name="Object 10"/>
          <p:cNvGraphicFramePr>
            <a:graphicFrameLocks noChangeAspect="1"/>
          </p:cNvGraphicFramePr>
          <p:nvPr/>
        </p:nvGraphicFramePr>
        <p:xfrm>
          <a:off x="4716016" y="1916832"/>
          <a:ext cx="2294781" cy="609802"/>
        </p:xfrm>
        <a:graphic>
          <a:graphicData uri="http://schemas.openxmlformats.org/presentationml/2006/ole">
            <mc:AlternateContent xmlns:mc="http://schemas.openxmlformats.org/markup-compatibility/2006">
              <mc:Choice xmlns:v="urn:schemas-microsoft-com:vml" Requires="v">
                <p:oleObj spid="_x0000_s89153" name="Equation" r:id="rId5" imgW="1815840" imgH="482400" progId="Equation.3">
                  <p:embed/>
                </p:oleObj>
              </mc:Choice>
              <mc:Fallback>
                <p:oleObj name="Equation" r:id="rId5" imgW="181584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1916832"/>
                        <a:ext cx="2294781" cy="6098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4283968" y="3068960"/>
          <a:ext cx="3481387" cy="609600"/>
        </p:xfrm>
        <a:graphic>
          <a:graphicData uri="http://schemas.openxmlformats.org/presentationml/2006/ole">
            <mc:AlternateContent xmlns:mc="http://schemas.openxmlformats.org/markup-compatibility/2006">
              <mc:Choice xmlns:v="urn:schemas-microsoft-com:vml" Requires="v">
                <p:oleObj spid="_x0000_s89154" name="Equation" r:id="rId7" imgW="2755800" imgH="482400" progId="Equation.3">
                  <p:embed/>
                </p:oleObj>
              </mc:Choice>
              <mc:Fallback>
                <p:oleObj name="Equation" r:id="rId7" imgW="2755800" imgH="482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3968" y="3068960"/>
                        <a:ext cx="3481387"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 Box 6"/>
          <p:cNvSpPr txBox="1">
            <a:spLocks noChangeArrowheads="1"/>
          </p:cNvSpPr>
          <p:nvPr/>
        </p:nvSpPr>
        <p:spPr bwMode="auto">
          <a:xfrm>
            <a:off x="107504" y="3789040"/>
            <a:ext cx="9036496" cy="1202510"/>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smtClean="0">
                <a:solidFill>
                  <a:srgbClr val="000000"/>
                </a:solidFill>
                <a:latin typeface="Calibri" pitchFamily="34" charset="0"/>
              </a:rPr>
              <a:t>Con </a:t>
            </a:r>
            <a:r>
              <a:rPr lang="el-GR" dirty="0" smtClean="0">
                <a:solidFill>
                  <a:srgbClr val="FF0000"/>
                </a:solidFill>
                <a:latin typeface="Calibri" pitchFamily="34" charset="0"/>
              </a:rPr>
              <a:t>ρ</a:t>
            </a:r>
            <a:r>
              <a:rPr lang="it-IT" dirty="0" smtClean="0">
                <a:solidFill>
                  <a:srgbClr val="000000"/>
                </a:solidFill>
                <a:latin typeface="Calibri" pitchFamily="34" charset="0"/>
              </a:rPr>
              <a:t> la densità del parallelepipedo e </a:t>
            </a:r>
            <a:r>
              <a:rPr lang="it-IT" dirty="0" smtClean="0">
                <a:solidFill>
                  <a:srgbClr val="FF0000"/>
                </a:solidFill>
                <a:latin typeface="Calibri" pitchFamily="34" charset="0"/>
              </a:rPr>
              <a:t>u</a:t>
            </a:r>
            <a:r>
              <a:rPr lang="it-IT" dirty="0" smtClean="0">
                <a:solidFill>
                  <a:srgbClr val="000000"/>
                </a:solidFill>
                <a:latin typeface="Calibri" pitchFamily="34" charset="0"/>
              </a:rPr>
              <a:t> la componente lungo </a:t>
            </a:r>
            <a:r>
              <a:rPr lang="it-IT" dirty="0" smtClean="0">
                <a:solidFill>
                  <a:srgbClr val="FF0000"/>
                </a:solidFill>
                <a:latin typeface="Calibri" pitchFamily="34" charset="0"/>
              </a:rPr>
              <a:t>x</a:t>
            </a:r>
            <a:r>
              <a:rPr lang="it-IT" dirty="0" smtClean="0">
                <a:solidFill>
                  <a:srgbClr val="000000"/>
                </a:solidFill>
                <a:latin typeface="Calibri" pitchFamily="34" charset="0"/>
              </a:rPr>
              <a:t> dello spostamento. Assumiamo che le altre forze (gravità) non varino apprezzabilmente attraverso il parallelepipedo. L’equazione si </a:t>
            </a:r>
            <a:r>
              <a:rPr lang="it-IT" dirty="0" smtClean="0">
                <a:solidFill>
                  <a:srgbClr val="000000"/>
                </a:solidFill>
              </a:rPr>
              <a:t>semplifica</a:t>
            </a:r>
            <a:r>
              <a:rPr lang="it-IT" dirty="0" smtClean="0">
                <a:solidFill>
                  <a:srgbClr val="000000"/>
                </a:solidFill>
                <a:latin typeface="Calibri" pitchFamily="34" charset="0"/>
              </a:rPr>
              <a:t> esprimendo gli sforzi in termini di deformazioni e le deformazioni in termini di spostamento:</a:t>
            </a:r>
            <a:endParaRPr lang="it-IT" dirty="0">
              <a:solidFill>
                <a:srgbClr val="000000"/>
              </a:solidFill>
              <a:latin typeface="Calibri" pitchFamily="34" charset="0"/>
            </a:endParaRPr>
          </a:p>
        </p:txBody>
      </p:sp>
      <p:graphicFrame>
        <p:nvGraphicFramePr>
          <p:cNvPr id="1028" name="Object 4"/>
          <p:cNvGraphicFramePr>
            <a:graphicFrameLocks noChangeAspect="1"/>
          </p:cNvGraphicFramePr>
          <p:nvPr/>
        </p:nvGraphicFramePr>
        <p:xfrm>
          <a:off x="323528" y="5110162"/>
          <a:ext cx="1409791" cy="335062"/>
        </p:xfrm>
        <a:graphic>
          <a:graphicData uri="http://schemas.openxmlformats.org/presentationml/2006/ole">
            <mc:AlternateContent xmlns:mc="http://schemas.openxmlformats.org/markup-compatibility/2006">
              <mc:Choice xmlns:v="urn:schemas-microsoft-com:vml" Requires="v">
                <p:oleObj spid="_x0000_s89155" name="Equation" r:id="rId9" imgW="1104840" imgH="241200" progId="Equation.3">
                  <p:embed/>
                </p:oleObj>
              </mc:Choice>
              <mc:Fallback>
                <p:oleObj name="Equation" r:id="rId9" imgW="1104840" imgH="24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528" y="5110162"/>
                        <a:ext cx="1409791" cy="33506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5" name="Text Box 6"/>
          <p:cNvSpPr txBox="1">
            <a:spLocks noChangeArrowheads="1"/>
          </p:cNvSpPr>
          <p:nvPr/>
        </p:nvSpPr>
        <p:spPr bwMode="auto">
          <a:xfrm>
            <a:off x="1907704" y="5013176"/>
            <a:ext cx="2088232" cy="371513"/>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smtClean="0">
                <a:solidFill>
                  <a:srgbClr val="000000"/>
                </a:solidFill>
                <a:latin typeface="Calibri" pitchFamily="34" charset="0"/>
              </a:rPr>
              <a:t>Legge di Hooke</a:t>
            </a:r>
            <a:endParaRPr lang="it-IT" dirty="0">
              <a:solidFill>
                <a:srgbClr val="000000"/>
              </a:solidFill>
              <a:latin typeface="Calibri" pitchFamily="34" charset="0"/>
            </a:endParaRPr>
          </a:p>
        </p:txBody>
      </p:sp>
      <p:graphicFrame>
        <p:nvGraphicFramePr>
          <p:cNvPr id="16" name="Object 15"/>
          <p:cNvGraphicFramePr>
            <a:graphicFrameLocks noChangeAspect="1"/>
          </p:cNvGraphicFramePr>
          <p:nvPr/>
        </p:nvGraphicFramePr>
        <p:xfrm>
          <a:off x="395536" y="5517232"/>
          <a:ext cx="728552" cy="576064"/>
        </p:xfrm>
        <a:graphic>
          <a:graphicData uri="http://schemas.openxmlformats.org/presentationml/2006/ole">
            <mc:AlternateContent xmlns:mc="http://schemas.openxmlformats.org/markup-compatibility/2006">
              <mc:Choice xmlns:v="urn:schemas-microsoft-com:vml" Requires="v">
                <p:oleObj spid="_x0000_s89156" name="Equation" r:id="rId11" imgW="545760" imgH="431640" progId="Equation.3">
                  <p:embed/>
                </p:oleObj>
              </mc:Choice>
              <mc:Fallback>
                <p:oleObj name="Equation" r:id="rId11" imgW="545760" imgH="4316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536" y="5517232"/>
                        <a:ext cx="728552" cy="576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0" name="Object 6"/>
          <p:cNvGraphicFramePr>
            <a:graphicFrameLocks noChangeAspect="1"/>
          </p:cNvGraphicFramePr>
          <p:nvPr/>
        </p:nvGraphicFramePr>
        <p:xfrm>
          <a:off x="64492" y="6093296"/>
          <a:ext cx="1627188" cy="677862"/>
        </p:xfrm>
        <a:graphic>
          <a:graphicData uri="http://schemas.openxmlformats.org/presentationml/2006/ole">
            <mc:AlternateContent xmlns:mc="http://schemas.openxmlformats.org/markup-compatibility/2006">
              <mc:Choice xmlns:v="urn:schemas-microsoft-com:vml" Requires="v">
                <p:oleObj spid="_x0000_s89157" name="Equation" r:id="rId13" imgW="1218960" imgH="507960" progId="Equation.3">
                  <p:embed/>
                </p:oleObj>
              </mc:Choice>
              <mc:Fallback>
                <p:oleObj name="Equation" r:id="rId13" imgW="1218960" imgH="50796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492" y="6093296"/>
                        <a:ext cx="1627188" cy="677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 Box 6"/>
          <p:cNvSpPr txBox="1">
            <a:spLocks noChangeArrowheads="1"/>
          </p:cNvSpPr>
          <p:nvPr/>
        </p:nvSpPr>
        <p:spPr bwMode="auto">
          <a:xfrm>
            <a:off x="1907704" y="6237312"/>
            <a:ext cx="2232248" cy="371513"/>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smtClean="0">
                <a:solidFill>
                  <a:srgbClr val="000000"/>
                </a:solidFill>
                <a:latin typeface="Calibri" pitchFamily="34" charset="0"/>
              </a:rPr>
              <a:t>Deformazioni di taglio</a:t>
            </a:r>
            <a:endParaRPr lang="it-IT" dirty="0">
              <a:solidFill>
                <a:srgbClr val="000000"/>
              </a:solidFill>
              <a:latin typeface="Calibri" pitchFamily="34" charset="0"/>
            </a:endParaRPr>
          </a:p>
        </p:txBody>
      </p:sp>
      <p:sp>
        <p:nvSpPr>
          <p:cNvPr id="19" name="Text Box 6"/>
          <p:cNvSpPr txBox="1">
            <a:spLocks noChangeArrowheads="1"/>
          </p:cNvSpPr>
          <p:nvPr/>
        </p:nvSpPr>
        <p:spPr bwMode="auto">
          <a:xfrm>
            <a:off x="1907704" y="5589240"/>
            <a:ext cx="2232248" cy="371513"/>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smtClean="0">
                <a:solidFill>
                  <a:srgbClr val="000000"/>
                </a:solidFill>
                <a:latin typeface="Calibri" pitchFamily="34" charset="0"/>
              </a:rPr>
              <a:t>Deformazioni normali</a:t>
            </a:r>
            <a:endParaRPr lang="it-IT" dirty="0">
              <a:solidFill>
                <a:srgbClr val="000000"/>
              </a:solidFill>
              <a:latin typeface="Calibri" pitchFamily="34" charset="0"/>
            </a:endParaRPr>
          </a:p>
        </p:txBody>
      </p:sp>
      <p:sp>
        <p:nvSpPr>
          <p:cNvPr id="20" name="Right Arrow 19"/>
          <p:cNvSpPr/>
          <p:nvPr/>
        </p:nvSpPr>
        <p:spPr>
          <a:xfrm>
            <a:off x="4211960" y="5517232"/>
            <a:ext cx="576064" cy="3406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031" name="Object 7"/>
          <p:cNvGraphicFramePr>
            <a:graphicFrameLocks noChangeAspect="1"/>
          </p:cNvGraphicFramePr>
          <p:nvPr/>
        </p:nvGraphicFramePr>
        <p:xfrm>
          <a:off x="5004048" y="4797152"/>
          <a:ext cx="3881189" cy="580947"/>
        </p:xfrm>
        <a:graphic>
          <a:graphicData uri="http://schemas.openxmlformats.org/presentationml/2006/ole">
            <mc:AlternateContent xmlns:mc="http://schemas.openxmlformats.org/markup-compatibility/2006">
              <mc:Choice xmlns:v="urn:schemas-microsoft-com:vml" Requires="v">
                <p:oleObj spid="_x0000_s89158" name="Equation" r:id="rId15" imgW="2971800" imgH="444240" progId="Equation.3">
                  <p:embed/>
                </p:oleObj>
              </mc:Choice>
              <mc:Fallback>
                <p:oleObj name="Equation" r:id="rId15" imgW="2971800" imgH="4442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04048" y="4797152"/>
                        <a:ext cx="3881189" cy="580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2" name="Object 8"/>
          <p:cNvGraphicFramePr>
            <a:graphicFrameLocks noChangeAspect="1"/>
          </p:cNvGraphicFramePr>
          <p:nvPr/>
        </p:nvGraphicFramePr>
        <p:xfrm>
          <a:off x="4751512" y="6021288"/>
          <a:ext cx="4392488" cy="531489"/>
        </p:xfrm>
        <a:graphic>
          <a:graphicData uri="http://schemas.openxmlformats.org/presentationml/2006/ole">
            <mc:AlternateContent xmlns:mc="http://schemas.openxmlformats.org/markup-compatibility/2006">
              <mc:Choice xmlns:v="urn:schemas-microsoft-com:vml" Requires="v">
                <p:oleObj spid="_x0000_s89159" name="Equation" r:id="rId17" imgW="3987720" imgH="482400" progId="Equation.3">
                  <p:embed/>
                </p:oleObj>
              </mc:Choice>
              <mc:Fallback>
                <p:oleObj name="Equation" r:id="rId17" imgW="3987720" imgH="4824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51512" y="6021288"/>
                        <a:ext cx="4392488" cy="5314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Down Arrow 22"/>
          <p:cNvSpPr/>
          <p:nvPr/>
        </p:nvSpPr>
        <p:spPr>
          <a:xfrm>
            <a:off x="6660232" y="5445224"/>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ight Bracket 25"/>
          <p:cNvSpPr/>
          <p:nvPr/>
        </p:nvSpPr>
        <p:spPr>
          <a:xfrm>
            <a:off x="3995936" y="5013176"/>
            <a:ext cx="144016" cy="1656184"/>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10143538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Text Box 7"/>
          <p:cNvSpPr txBox="1">
            <a:spLocks noChangeArrowheads="1"/>
          </p:cNvSpPr>
          <p:nvPr/>
        </p:nvSpPr>
        <p:spPr bwMode="auto">
          <a:xfrm>
            <a:off x="1475656" y="2780928"/>
            <a:ext cx="6480720" cy="371513"/>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smtClean="0">
                <a:latin typeface="Calibri" pitchFamily="34" charset="0"/>
              </a:rPr>
              <a:t>Assumendo uno spazio omogeneo, cioè </a:t>
            </a:r>
            <a:r>
              <a:rPr lang="el-GR" dirty="0" smtClean="0">
                <a:latin typeface="Calibri" pitchFamily="34" charset="0"/>
              </a:rPr>
              <a:t>μ</a:t>
            </a:r>
            <a:r>
              <a:rPr lang="it-IT" dirty="0" smtClean="0">
                <a:latin typeface="Calibri" pitchFamily="34" charset="0"/>
              </a:rPr>
              <a:t> e </a:t>
            </a:r>
            <a:r>
              <a:rPr lang="el-GR" dirty="0" smtClean="0">
                <a:latin typeface="Calibri" pitchFamily="34" charset="0"/>
              </a:rPr>
              <a:t>λ</a:t>
            </a:r>
            <a:r>
              <a:rPr lang="it-IT" dirty="0" smtClean="0">
                <a:latin typeface="Calibri" pitchFamily="34" charset="0"/>
              </a:rPr>
              <a:t> costanti nello spazio:</a:t>
            </a:r>
            <a:endParaRPr lang="it-IT" dirty="0">
              <a:latin typeface="Calibri" pitchFamily="34" charset="0"/>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1623519951"/>
              </p:ext>
            </p:extLst>
          </p:nvPr>
        </p:nvGraphicFramePr>
        <p:xfrm>
          <a:off x="2339752" y="3429000"/>
          <a:ext cx="4905375" cy="1800225"/>
        </p:xfrm>
        <a:graphic>
          <a:graphicData uri="http://schemas.openxmlformats.org/presentationml/2006/ole">
            <mc:AlternateContent xmlns:mc="http://schemas.openxmlformats.org/markup-compatibility/2006">
              <mc:Choice xmlns:v="urn:schemas-microsoft-com:vml" Requires="v">
                <p:oleObj spid="_x0000_s90132" name="Equation" r:id="rId4" imgW="3682800" imgH="1346040" progId="Equation.3">
                  <p:embed/>
                </p:oleObj>
              </mc:Choice>
              <mc:Fallback>
                <p:oleObj name="Equation" r:id="rId4" imgW="3682800" imgH="1346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3429000"/>
                        <a:ext cx="4905375" cy="180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8"/>
          <p:cNvGraphicFramePr>
            <a:graphicFrameLocks noChangeAspect="1"/>
          </p:cNvGraphicFramePr>
          <p:nvPr>
            <p:extLst>
              <p:ext uri="{D42A27DB-BD31-4B8C-83A1-F6EECF244321}">
                <p14:modId xmlns:p14="http://schemas.microsoft.com/office/powerpoint/2010/main" val="2036424758"/>
              </p:ext>
            </p:extLst>
          </p:nvPr>
        </p:nvGraphicFramePr>
        <p:xfrm>
          <a:off x="2304627" y="1772816"/>
          <a:ext cx="4392488" cy="531489"/>
        </p:xfrm>
        <a:graphic>
          <a:graphicData uri="http://schemas.openxmlformats.org/presentationml/2006/ole">
            <mc:AlternateContent xmlns:mc="http://schemas.openxmlformats.org/markup-compatibility/2006">
              <mc:Choice xmlns:v="urn:schemas-microsoft-com:vml" Requires="v">
                <p:oleObj spid="_x0000_s90133" name="Equation" r:id="rId6" imgW="3987720" imgH="482400" progId="Equation.3">
                  <p:embed/>
                </p:oleObj>
              </mc:Choice>
              <mc:Fallback>
                <p:oleObj name="Equation" r:id="rId6" imgW="3987720" imgH="482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4627" y="1772816"/>
                        <a:ext cx="4392488" cy="5314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70129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it-IT" sz="1400" b="1">
              <a:solidFill>
                <a:srgbClr val="898989"/>
              </a:solidFill>
              <a:latin typeface="Calibri" pitchFamily="34" charset="0"/>
            </a:endParaRPr>
          </a:p>
        </p:txBody>
      </p:sp>
      <p:sp>
        <p:nvSpPr>
          <p:cNvPr id="18" name="Text Box 6"/>
          <p:cNvSpPr txBox="1">
            <a:spLocks noChangeArrowheads="1"/>
          </p:cNvSpPr>
          <p:nvPr/>
        </p:nvSpPr>
        <p:spPr bwMode="auto">
          <a:xfrm>
            <a:off x="179512" y="2122263"/>
            <a:ext cx="8856984" cy="371513"/>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smtClean="0">
                <a:solidFill>
                  <a:srgbClr val="000000"/>
                </a:solidFill>
                <a:latin typeface="Calibri" pitchFamily="34" charset="0"/>
              </a:rPr>
              <a:t>Analogamente le componenti delle forze lungo y e z porteranno alle equazioni per v e w:</a:t>
            </a:r>
            <a:endParaRPr lang="it-IT" dirty="0">
              <a:solidFill>
                <a:srgbClr val="000000"/>
              </a:solidFill>
              <a:latin typeface="Calibri" pitchFamily="34" charset="0"/>
            </a:endParaRPr>
          </a:p>
        </p:txBody>
      </p:sp>
      <p:graphicFrame>
        <p:nvGraphicFramePr>
          <p:cNvPr id="2059" name="Object 11"/>
          <p:cNvGraphicFramePr>
            <a:graphicFrameLocks noChangeAspect="1"/>
          </p:cNvGraphicFramePr>
          <p:nvPr>
            <p:extLst>
              <p:ext uri="{D42A27DB-BD31-4B8C-83A1-F6EECF244321}">
                <p14:modId xmlns:p14="http://schemas.microsoft.com/office/powerpoint/2010/main" val="1896322273"/>
              </p:ext>
            </p:extLst>
          </p:nvPr>
        </p:nvGraphicFramePr>
        <p:xfrm>
          <a:off x="179512" y="3184722"/>
          <a:ext cx="2198687" cy="593725"/>
        </p:xfrm>
        <a:graphic>
          <a:graphicData uri="http://schemas.openxmlformats.org/presentationml/2006/ole">
            <mc:AlternateContent xmlns:mc="http://schemas.openxmlformats.org/markup-compatibility/2006">
              <mc:Choice xmlns:v="urn:schemas-microsoft-com:vml" Requires="v">
                <p:oleObj spid="_x0000_s91183" name="Equation" r:id="rId4" imgW="1650960" imgH="444240" progId="Equation.3">
                  <p:embed/>
                </p:oleObj>
              </mc:Choice>
              <mc:Fallback>
                <p:oleObj name="Equation" r:id="rId4" imgW="1650960" imgH="4442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3184722"/>
                        <a:ext cx="2198687" cy="593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60" name="Object 12"/>
          <p:cNvGraphicFramePr>
            <a:graphicFrameLocks noChangeAspect="1"/>
          </p:cNvGraphicFramePr>
          <p:nvPr>
            <p:extLst>
              <p:ext uri="{D42A27DB-BD31-4B8C-83A1-F6EECF244321}">
                <p14:modId xmlns:p14="http://schemas.microsoft.com/office/powerpoint/2010/main" val="3479449693"/>
              </p:ext>
            </p:extLst>
          </p:nvPr>
        </p:nvGraphicFramePr>
        <p:xfrm>
          <a:off x="179512" y="3794124"/>
          <a:ext cx="2282825" cy="560387"/>
        </p:xfrm>
        <a:graphic>
          <a:graphicData uri="http://schemas.openxmlformats.org/presentationml/2006/ole">
            <mc:AlternateContent xmlns:mc="http://schemas.openxmlformats.org/markup-compatibility/2006">
              <mc:Choice xmlns:v="urn:schemas-microsoft-com:vml" Requires="v">
                <p:oleObj spid="_x0000_s91184" name="Equation" r:id="rId6" imgW="1714320" imgH="419040" progId="Equation.3">
                  <p:embed/>
                </p:oleObj>
              </mc:Choice>
              <mc:Fallback>
                <p:oleObj name="Equation" r:id="rId6" imgW="1714320" imgH="419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3794124"/>
                        <a:ext cx="2282825" cy="560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61" name="Object 13"/>
          <p:cNvGraphicFramePr>
            <a:graphicFrameLocks noChangeAspect="1"/>
          </p:cNvGraphicFramePr>
          <p:nvPr>
            <p:extLst>
              <p:ext uri="{D42A27DB-BD31-4B8C-83A1-F6EECF244321}">
                <p14:modId xmlns:p14="http://schemas.microsoft.com/office/powerpoint/2010/main" val="3697045546"/>
              </p:ext>
            </p:extLst>
          </p:nvPr>
        </p:nvGraphicFramePr>
        <p:xfrm>
          <a:off x="179512" y="2569987"/>
          <a:ext cx="2216150" cy="560388"/>
        </p:xfrm>
        <a:graphic>
          <a:graphicData uri="http://schemas.openxmlformats.org/presentationml/2006/ole">
            <mc:AlternateContent xmlns:mc="http://schemas.openxmlformats.org/markup-compatibility/2006">
              <mc:Choice xmlns:v="urn:schemas-microsoft-com:vml" Requires="v">
                <p:oleObj spid="_x0000_s91185" name="Equation" r:id="rId8" imgW="1663560" imgH="419040" progId="Equation.3">
                  <p:embed/>
                </p:oleObj>
              </mc:Choice>
              <mc:Fallback>
                <p:oleObj name="Equation" r:id="rId8" imgW="1663560" imgH="4190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2569987"/>
                        <a:ext cx="2216150" cy="560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Right Arrow 29"/>
          <p:cNvSpPr/>
          <p:nvPr/>
        </p:nvSpPr>
        <p:spPr>
          <a:xfrm>
            <a:off x="2987824" y="3346399"/>
            <a:ext cx="259228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062" name="Object 14"/>
          <p:cNvGraphicFramePr>
            <a:graphicFrameLocks noChangeAspect="1"/>
          </p:cNvGraphicFramePr>
          <p:nvPr>
            <p:extLst>
              <p:ext uri="{D42A27DB-BD31-4B8C-83A1-F6EECF244321}">
                <p14:modId xmlns:p14="http://schemas.microsoft.com/office/powerpoint/2010/main" val="2612561570"/>
              </p:ext>
            </p:extLst>
          </p:nvPr>
        </p:nvGraphicFramePr>
        <p:xfrm>
          <a:off x="6502722" y="2591196"/>
          <a:ext cx="2317750" cy="611187"/>
        </p:xfrm>
        <a:graphic>
          <a:graphicData uri="http://schemas.openxmlformats.org/presentationml/2006/ole">
            <mc:AlternateContent xmlns:mc="http://schemas.openxmlformats.org/markup-compatibility/2006">
              <mc:Choice xmlns:v="urn:schemas-microsoft-com:vml" Requires="v">
                <p:oleObj spid="_x0000_s91186" name="Equation" r:id="rId10" imgW="1739880" imgH="457200" progId="Equation.3">
                  <p:embed/>
                </p:oleObj>
              </mc:Choice>
              <mc:Fallback>
                <p:oleObj name="Equation" r:id="rId10" imgW="1739880" imgH="457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02722" y="2591196"/>
                        <a:ext cx="2317750" cy="611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63" name="Object 15"/>
          <p:cNvGraphicFramePr>
            <a:graphicFrameLocks noChangeAspect="1"/>
          </p:cNvGraphicFramePr>
          <p:nvPr>
            <p:extLst>
              <p:ext uri="{D42A27DB-BD31-4B8C-83A1-F6EECF244321}">
                <p14:modId xmlns:p14="http://schemas.microsoft.com/office/powerpoint/2010/main" val="3099722206"/>
              </p:ext>
            </p:extLst>
          </p:nvPr>
        </p:nvGraphicFramePr>
        <p:xfrm>
          <a:off x="6600998" y="3774581"/>
          <a:ext cx="2363490" cy="363906"/>
        </p:xfrm>
        <a:graphic>
          <a:graphicData uri="http://schemas.openxmlformats.org/presentationml/2006/ole">
            <mc:AlternateContent xmlns:mc="http://schemas.openxmlformats.org/markup-compatibility/2006">
              <mc:Choice xmlns:v="urn:schemas-microsoft-com:vml" Requires="v">
                <p:oleObj spid="_x0000_s91187" name="Equation" r:id="rId12" imgW="1485720" imgH="228600" progId="Equation.3">
                  <p:embed/>
                </p:oleObj>
              </mc:Choice>
              <mc:Fallback>
                <p:oleObj name="Equation" r:id="rId12" imgW="148572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00998" y="3774581"/>
                        <a:ext cx="2363490" cy="363906"/>
                      </a:xfrm>
                      <a:prstGeom prst="rect">
                        <a:avLst/>
                      </a:prstGeom>
                      <a:noFill/>
                      <a:ln w="15875">
                        <a:solidFill>
                          <a:srgbClr val="00B0F0"/>
                        </a:solidFill>
                        <a:miter lim="800000"/>
                        <a:headEnd/>
                        <a:tailEnd/>
                      </a:ln>
                      <a:extLst/>
                    </p:spPr>
                  </p:pic>
                </p:oleObj>
              </mc:Fallback>
            </mc:AlternateContent>
          </a:graphicData>
        </a:graphic>
      </p:graphicFrame>
      <p:sp>
        <p:nvSpPr>
          <p:cNvPr id="33" name="Text Box 6"/>
          <p:cNvSpPr txBox="1">
            <a:spLocks noChangeArrowheads="1"/>
          </p:cNvSpPr>
          <p:nvPr/>
        </p:nvSpPr>
        <p:spPr bwMode="auto">
          <a:xfrm>
            <a:off x="2483768" y="2914351"/>
            <a:ext cx="3816424"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solidFill>
                  <a:srgbClr val="000000"/>
                </a:solidFill>
                <a:latin typeface="Calibri" pitchFamily="34" charset="0"/>
              </a:rPr>
              <a:t>Usando la notazione tensoriale o vettoriale</a:t>
            </a:r>
            <a:endParaRPr lang="it-IT" sz="1600" dirty="0">
              <a:solidFill>
                <a:srgbClr val="000000"/>
              </a:solidFill>
              <a:latin typeface="Calibri" pitchFamily="34" charset="0"/>
            </a:endParaRPr>
          </a:p>
        </p:txBody>
      </p:sp>
      <p:sp>
        <p:nvSpPr>
          <p:cNvPr id="34" name="Down Arrow 33"/>
          <p:cNvSpPr/>
          <p:nvPr/>
        </p:nvSpPr>
        <p:spPr>
          <a:xfrm>
            <a:off x="7524328" y="3202383"/>
            <a:ext cx="21602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Text Box 7"/>
          <p:cNvSpPr txBox="1">
            <a:spLocks noChangeArrowheads="1"/>
          </p:cNvSpPr>
          <p:nvPr/>
        </p:nvSpPr>
        <p:spPr bwMode="auto">
          <a:xfrm>
            <a:off x="179512" y="4509120"/>
            <a:ext cx="8856662" cy="925511"/>
          </a:xfrm>
          <a:prstGeom prst="rect">
            <a:avLst/>
          </a:prstGeom>
          <a:noFill/>
          <a:ln w="9525">
            <a:noFill/>
            <a:round/>
            <a:headEnd/>
            <a:tailEnd/>
          </a:ln>
          <a:effectLst/>
        </p:spPr>
        <p:txBody>
          <a:bodyPr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u="sng" dirty="0" smtClean="0">
                <a:solidFill>
                  <a:srgbClr val="FF0000"/>
                </a:solidFill>
                <a:latin typeface="Calibri" pitchFamily="34" charset="0"/>
              </a:rPr>
              <a:t>Queste equazioni valgono per un disturbo generale che si propaga in un mezzo omogeneo, isotropo perfettamente elastico assumendo deformazioni infinitesime e assenza di forze di corpo (gravità ovvero forze che descrivono la sorgente sismica!)</a:t>
            </a:r>
            <a:endParaRPr lang="it-IT" u="sng" dirty="0">
              <a:solidFill>
                <a:srgbClr val="FF0000"/>
              </a:solidFill>
              <a:latin typeface="Calibri" pitchFamily="34" charset="0"/>
            </a:endParaRPr>
          </a:p>
        </p:txBody>
      </p:sp>
    </p:spTree>
    <p:extLst>
      <p:ext uri="{BB962C8B-B14F-4D97-AF65-F5344CB8AC3E}">
        <p14:creationId xmlns:p14="http://schemas.microsoft.com/office/powerpoint/2010/main" val="1687354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a:t>
            </a:fld>
            <a:endParaRPr lang="it-IT" sz="1400" b="1">
              <a:solidFill>
                <a:srgbClr val="898989"/>
              </a:solidFill>
              <a:latin typeface="Calibri" pitchFamily="34" charset="0"/>
            </a:endParaRPr>
          </a:p>
        </p:txBody>
      </p:sp>
      <p:sp>
        <p:nvSpPr>
          <p:cNvPr id="22535" name="Text Box 7"/>
          <p:cNvSpPr txBox="1">
            <a:spLocks noChangeArrowheads="1"/>
          </p:cNvSpPr>
          <p:nvPr/>
        </p:nvSpPr>
        <p:spPr bwMode="auto">
          <a:xfrm>
            <a:off x="107504" y="1196752"/>
            <a:ext cx="8856662" cy="925511"/>
          </a:xfrm>
          <a:prstGeom prst="rect">
            <a:avLst/>
          </a:prstGeom>
          <a:noFill/>
          <a:ln w="9525">
            <a:noFill/>
            <a:round/>
            <a:headEnd/>
            <a:tailEnd/>
          </a:ln>
          <a:effectLst/>
        </p:spPr>
        <p:txBody>
          <a:bodyPr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smtClean="0">
                <a:latin typeface="Calibri" pitchFamily="34" charset="0"/>
              </a:rPr>
              <a:t>Riscriviamo ora queste equazioni in un’altra forma che ci permetterà di capire le due forme di propagazione di un disturbo attraverso un corpo solido. Deriviamo parzialmente rispetto ad </a:t>
            </a:r>
            <a:r>
              <a:rPr lang="it-IT" dirty="0" smtClean="0">
                <a:solidFill>
                  <a:srgbClr val="FF0000"/>
                </a:solidFill>
                <a:latin typeface="Calibri" pitchFamily="34" charset="0"/>
              </a:rPr>
              <a:t>x, y, z </a:t>
            </a:r>
            <a:r>
              <a:rPr lang="it-IT" dirty="0" smtClean="0">
                <a:latin typeface="Calibri" pitchFamily="34" charset="0"/>
              </a:rPr>
              <a:t>rispettivamente le equazioni per </a:t>
            </a:r>
            <a:r>
              <a:rPr lang="it-IT" dirty="0" smtClean="0">
                <a:solidFill>
                  <a:srgbClr val="FF0000"/>
                </a:solidFill>
                <a:latin typeface="Calibri" pitchFamily="34" charset="0"/>
              </a:rPr>
              <a:t>u, v, w</a:t>
            </a:r>
            <a:r>
              <a:rPr lang="it-IT" dirty="0" smtClean="0">
                <a:latin typeface="Calibri" pitchFamily="34" charset="0"/>
              </a:rPr>
              <a:t>:</a:t>
            </a:r>
            <a:endParaRPr lang="it-IT" dirty="0">
              <a:latin typeface="Calibri" pitchFamily="34" charset="0"/>
            </a:endParaRPr>
          </a:p>
        </p:txBody>
      </p:sp>
      <p:graphicFrame>
        <p:nvGraphicFramePr>
          <p:cNvPr id="2061" name="Object 13"/>
          <p:cNvGraphicFramePr>
            <a:graphicFrameLocks noChangeAspect="1"/>
          </p:cNvGraphicFramePr>
          <p:nvPr>
            <p:extLst>
              <p:ext uri="{D42A27DB-BD31-4B8C-83A1-F6EECF244321}">
                <p14:modId xmlns:p14="http://schemas.microsoft.com/office/powerpoint/2010/main" val="308699145"/>
              </p:ext>
            </p:extLst>
          </p:nvPr>
        </p:nvGraphicFramePr>
        <p:xfrm>
          <a:off x="193646" y="2278247"/>
          <a:ext cx="2806749" cy="542822"/>
        </p:xfrm>
        <a:graphic>
          <a:graphicData uri="http://schemas.openxmlformats.org/presentationml/2006/ole">
            <mc:AlternateContent xmlns:mc="http://schemas.openxmlformats.org/markup-compatibility/2006">
              <mc:Choice xmlns:v="urn:schemas-microsoft-com:vml" Requires="v">
                <p:oleObj spid="_x0000_s92234" name="Equation" r:id="rId4" imgW="2311200" imgH="444240" progId="Equation.3">
                  <p:embed/>
                </p:oleObj>
              </mc:Choice>
              <mc:Fallback>
                <p:oleObj name="Equation" r:id="rId4" imgW="2311200" imgH="4442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46" y="2278247"/>
                        <a:ext cx="2806749" cy="5428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Text Box 6"/>
          <p:cNvSpPr txBox="1">
            <a:spLocks noChangeArrowheads="1"/>
          </p:cNvSpPr>
          <p:nvPr/>
        </p:nvSpPr>
        <p:spPr bwMode="auto">
          <a:xfrm>
            <a:off x="3059832" y="2636912"/>
            <a:ext cx="2736304" cy="340735"/>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solidFill>
                  <a:srgbClr val="000000"/>
                </a:solidFill>
                <a:latin typeface="Calibri" pitchFamily="34" charset="0"/>
              </a:rPr>
              <a:t>Sommando le tre equazioni</a:t>
            </a:r>
            <a:endParaRPr lang="it-IT" sz="1600" dirty="0">
              <a:solidFill>
                <a:srgbClr val="000000"/>
              </a:solidFill>
              <a:latin typeface="Calibri" pitchFamily="34" charset="0"/>
            </a:endParaRPr>
          </a:p>
        </p:txBody>
      </p:sp>
      <p:graphicFrame>
        <p:nvGraphicFramePr>
          <p:cNvPr id="3080" name="Object 13"/>
          <p:cNvGraphicFramePr>
            <a:graphicFrameLocks noChangeAspect="1"/>
          </p:cNvGraphicFramePr>
          <p:nvPr/>
        </p:nvGraphicFramePr>
        <p:xfrm>
          <a:off x="179512" y="2939054"/>
          <a:ext cx="2808312" cy="561953"/>
        </p:xfrm>
        <a:graphic>
          <a:graphicData uri="http://schemas.openxmlformats.org/presentationml/2006/ole">
            <mc:AlternateContent xmlns:mc="http://schemas.openxmlformats.org/markup-compatibility/2006">
              <mc:Choice xmlns:v="urn:schemas-microsoft-com:vml" Requires="v">
                <p:oleObj spid="_x0000_s92235" name="Equation" r:id="rId6" imgW="2298600" imgH="457200" progId="Equation.3">
                  <p:embed/>
                </p:oleObj>
              </mc:Choice>
              <mc:Fallback>
                <p:oleObj name="Equation" r:id="rId6" imgW="229860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2939054"/>
                        <a:ext cx="2808312" cy="5619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1" name="Object 13"/>
          <p:cNvGraphicFramePr>
            <a:graphicFrameLocks noChangeAspect="1"/>
          </p:cNvGraphicFramePr>
          <p:nvPr/>
        </p:nvGraphicFramePr>
        <p:xfrm>
          <a:off x="118375" y="3602864"/>
          <a:ext cx="2869449" cy="546215"/>
        </p:xfrm>
        <a:graphic>
          <a:graphicData uri="http://schemas.openxmlformats.org/presentationml/2006/ole">
            <mc:AlternateContent xmlns:mc="http://schemas.openxmlformats.org/markup-compatibility/2006">
              <mc:Choice xmlns:v="urn:schemas-microsoft-com:vml" Requires="v">
                <p:oleObj spid="_x0000_s92236" name="Equation" r:id="rId8" imgW="2349360" imgH="444240" progId="Equation.3">
                  <p:embed/>
                </p:oleObj>
              </mc:Choice>
              <mc:Fallback>
                <p:oleObj name="Equation" r:id="rId8" imgW="2349360" imgH="4442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375" y="3602864"/>
                        <a:ext cx="2869449" cy="5462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ight Arrow 19"/>
          <p:cNvSpPr/>
          <p:nvPr/>
        </p:nvSpPr>
        <p:spPr>
          <a:xfrm>
            <a:off x="3203848" y="3068960"/>
            <a:ext cx="259228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1" name="Object 20"/>
          <p:cNvGraphicFramePr>
            <a:graphicFrameLocks noChangeAspect="1"/>
          </p:cNvGraphicFramePr>
          <p:nvPr/>
        </p:nvGraphicFramePr>
        <p:xfrm>
          <a:off x="5915010" y="2276872"/>
          <a:ext cx="3228990" cy="576064"/>
        </p:xfrm>
        <a:graphic>
          <a:graphicData uri="http://schemas.openxmlformats.org/presentationml/2006/ole">
            <mc:AlternateContent xmlns:mc="http://schemas.openxmlformats.org/markup-compatibility/2006">
              <mc:Choice xmlns:v="urn:schemas-microsoft-com:vml" Requires="v">
                <p:oleObj spid="_x0000_s92237" name="Equation" r:id="rId10" imgW="2705040" imgH="482400" progId="Equation.3">
                  <p:embed/>
                </p:oleObj>
              </mc:Choice>
              <mc:Fallback>
                <p:oleObj name="Equation" r:id="rId10" imgW="2705040" imgH="4824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15010" y="2276872"/>
                        <a:ext cx="3228990" cy="576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Down Arrow 21"/>
          <p:cNvSpPr/>
          <p:nvPr/>
        </p:nvSpPr>
        <p:spPr>
          <a:xfrm>
            <a:off x="7308304" y="2924944"/>
            <a:ext cx="144016"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3083" name="Object 11"/>
          <p:cNvGraphicFramePr>
            <a:graphicFrameLocks noChangeAspect="1"/>
          </p:cNvGraphicFramePr>
          <p:nvPr/>
        </p:nvGraphicFramePr>
        <p:xfrm>
          <a:off x="6444208" y="3429000"/>
          <a:ext cx="2122488" cy="500063"/>
        </p:xfrm>
        <a:graphic>
          <a:graphicData uri="http://schemas.openxmlformats.org/presentationml/2006/ole">
            <mc:AlternateContent xmlns:mc="http://schemas.openxmlformats.org/markup-compatibility/2006">
              <mc:Choice xmlns:v="urn:schemas-microsoft-com:vml" Requires="v">
                <p:oleObj spid="_x0000_s92238" name="Equation" r:id="rId12" imgW="1777680" imgH="419040" progId="Equation.3">
                  <p:embed/>
                </p:oleObj>
              </mc:Choice>
              <mc:Fallback>
                <p:oleObj name="Equation" r:id="rId12" imgW="1777680" imgH="4190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44208" y="3429000"/>
                        <a:ext cx="2122488" cy="500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4" name="Object 12"/>
          <p:cNvGraphicFramePr>
            <a:graphicFrameLocks noChangeAspect="1"/>
          </p:cNvGraphicFramePr>
          <p:nvPr/>
        </p:nvGraphicFramePr>
        <p:xfrm>
          <a:off x="6660232" y="4221088"/>
          <a:ext cx="1622425" cy="500062"/>
        </p:xfrm>
        <a:graphic>
          <a:graphicData uri="http://schemas.openxmlformats.org/presentationml/2006/ole">
            <mc:AlternateContent xmlns:mc="http://schemas.openxmlformats.org/markup-compatibility/2006">
              <mc:Choice xmlns:v="urn:schemas-microsoft-com:vml" Requires="v">
                <p:oleObj spid="_x0000_s92239" name="Equation" r:id="rId14" imgW="1358640" imgH="419040" progId="Equation.3">
                  <p:embed/>
                </p:oleObj>
              </mc:Choice>
              <mc:Fallback>
                <p:oleObj name="Equation" r:id="rId14" imgW="1358640" imgH="41904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60232" y="4221088"/>
                        <a:ext cx="1622425" cy="500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5" name="Object 13"/>
          <p:cNvGraphicFramePr>
            <a:graphicFrameLocks noChangeAspect="1"/>
          </p:cNvGraphicFramePr>
          <p:nvPr/>
        </p:nvGraphicFramePr>
        <p:xfrm>
          <a:off x="6876256" y="5157192"/>
          <a:ext cx="1531937" cy="530225"/>
        </p:xfrm>
        <a:graphic>
          <a:graphicData uri="http://schemas.openxmlformats.org/presentationml/2006/ole">
            <mc:AlternateContent xmlns:mc="http://schemas.openxmlformats.org/markup-compatibility/2006">
              <mc:Choice xmlns:v="urn:schemas-microsoft-com:vml" Requires="v">
                <p:oleObj spid="_x0000_s92240" name="Equation" r:id="rId16" imgW="1282680" imgH="444240" progId="Equation.3">
                  <p:embed/>
                </p:oleObj>
              </mc:Choice>
              <mc:Fallback>
                <p:oleObj name="Equation" r:id="rId16" imgW="1282680" imgH="44424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76256" y="5157192"/>
                        <a:ext cx="1531937" cy="530225"/>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Down Arrow 25"/>
          <p:cNvSpPr/>
          <p:nvPr/>
        </p:nvSpPr>
        <p:spPr>
          <a:xfrm>
            <a:off x="7380312" y="3861048"/>
            <a:ext cx="144016"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Down Arrow 26"/>
          <p:cNvSpPr/>
          <p:nvPr/>
        </p:nvSpPr>
        <p:spPr>
          <a:xfrm>
            <a:off x="7380312" y="4725144"/>
            <a:ext cx="144016"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Text Box 7"/>
          <p:cNvSpPr txBox="1">
            <a:spLocks noChangeArrowheads="1"/>
          </p:cNvSpPr>
          <p:nvPr/>
        </p:nvSpPr>
        <p:spPr bwMode="auto">
          <a:xfrm>
            <a:off x="72008" y="5085184"/>
            <a:ext cx="6084168" cy="1459879"/>
          </a:xfrm>
          <a:prstGeom prst="rect">
            <a:avLst/>
          </a:prstGeom>
          <a:noFill/>
          <a:ln w="57150">
            <a:solidFill>
              <a:srgbClr val="FF0000"/>
            </a:solidFill>
            <a:round/>
            <a:headEnd/>
            <a:tailEnd/>
          </a:ln>
          <a:effectLst/>
        </p:spPr>
        <p:txBody>
          <a:bodyPr wrap="square" lIns="90000" tIns="46800" rIns="90000" bIns="5760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smtClean="0">
                <a:latin typeface="Calibri" pitchFamily="34" charset="0"/>
              </a:rPr>
              <a:t>Questa è </a:t>
            </a:r>
            <a:r>
              <a:rPr lang="it-IT" dirty="0" smtClean="0">
                <a:solidFill>
                  <a:srgbClr val="0070C0"/>
                </a:solidFill>
                <a:latin typeface="Calibri" pitchFamily="34" charset="0"/>
              </a:rPr>
              <a:t>un’equazione d’onda </a:t>
            </a:r>
            <a:r>
              <a:rPr lang="it-IT" dirty="0" smtClean="0">
                <a:latin typeface="Calibri" pitchFamily="34" charset="0"/>
              </a:rPr>
              <a:t>che descrive la propagazione di una dilatazione cubica </a:t>
            </a:r>
            <a:r>
              <a:rPr lang="el-GR" dirty="0" smtClean="0">
                <a:latin typeface="Calibri" pitchFamily="34" charset="0"/>
              </a:rPr>
              <a:t>Δ</a:t>
            </a:r>
            <a:r>
              <a:rPr lang="it-IT" dirty="0" smtClean="0">
                <a:latin typeface="Calibri" pitchFamily="34" charset="0"/>
              </a:rPr>
              <a:t>. Questo tipo di onda viene detto </a:t>
            </a:r>
            <a:r>
              <a:rPr lang="it-IT" dirty="0" smtClean="0">
                <a:solidFill>
                  <a:srgbClr val="FF0000"/>
                </a:solidFill>
                <a:latin typeface="Calibri" pitchFamily="34" charset="0"/>
              </a:rPr>
              <a:t>ONDA P</a:t>
            </a:r>
            <a:r>
              <a:rPr lang="it-IT" dirty="0" smtClean="0">
                <a:latin typeface="Calibri" pitchFamily="34" charset="0"/>
              </a:rPr>
              <a:t> e si propaga con una velocità </a:t>
            </a:r>
            <a:r>
              <a:rPr lang="el-GR" dirty="0" smtClean="0">
                <a:latin typeface="Calibri" pitchFamily="34" charset="0"/>
              </a:rPr>
              <a:t>α</a:t>
            </a:r>
            <a:r>
              <a:rPr lang="it-IT" dirty="0" smtClean="0">
                <a:latin typeface="Calibri" pitchFamily="34" charset="0"/>
              </a:rPr>
              <a:t> data da:</a:t>
            </a:r>
            <a:endParaRPr lang="it-IT" dirty="0">
              <a:latin typeface="Calibri" pitchFamily="34" charset="0"/>
            </a:endParaRPr>
          </a:p>
        </p:txBody>
      </p:sp>
      <p:cxnSp>
        <p:nvCxnSpPr>
          <p:cNvPr id="31" name="Straight Arrow Connector 30"/>
          <p:cNvCxnSpPr/>
          <p:nvPr/>
        </p:nvCxnSpPr>
        <p:spPr>
          <a:xfrm flipH="1">
            <a:off x="6300192" y="5445224"/>
            <a:ext cx="576064"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5" name="Object 34"/>
          <p:cNvGraphicFramePr>
            <a:graphicFrameLocks noChangeAspect="1"/>
          </p:cNvGraphicFramePr>
          <p:nvPr/>
        </p:nvGraphicFramePr>
        <p:xfrm>
          <a:off x="2627784" y="5974235"/>
          <a:ext cx="936104" cy="516953"/>
        </p:xfrm>
        <a:graphic>
          <a:graphicData uri="http://schemas.openxmlformats.org/presentationml/2006/ole">
            <mc:AlternateContent xmlns:mc="http://schemas.openxmlformats.org/markup-compatibility/2006">
              <mc:Choice xmlns:v="urn:schemas-microsoft-com:vml" Requires="v">
                <p:oleObj spid="_x0000_s92241" name="Equation" r:id="rId18" imgW="850680" imgH="469800" progId="Equation.3">
                  <p:embed/>
                </p:oleObj>
              </mc:Choice>
              <mc:Fallback>
                <p:oleObj name="Equation" r:id="rId18" imgW="850680" imgH="4698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27784" y="5974235"/>
                        <a:ext cx="936104" cy="5169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034754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14</a:t>
            </a:fld>
            <a:endParaRPr lang="it-IT" sz="1400" b="1">
              <a:solidFill>
                <a:srgbClr val="898989"/>
              </a:solidFill>
              <a:latin typeface="Calibri" pitchFamily="34" charset="0"/>
            </a:endParaRPr>
          </a:p>
        </p:txBody>
      </p:sp>
      <p:sp>
        <p:nvSpPr>
          <p:cNvPr id="22535" name="Text Box 7"/>
          <p:cNvSpPr txBox="1">
            <a:spLocks noChangeArrowheads="1"/>
          </p:cNvSpPr>
          <p:nvPr/>
        </p:nvSpPr>
        <p:spPr bwMode="auto">
          <a:xfrm>
            <a:off x="107504" y="1196752"/>
            <a:ext cx="8856662" cy="648512"/>
          </a:xfrm>
          <a:prstGeom prst="rect">
            <a:avLst/>
          </a:prstGeom>
          <a:noFill/>
          <a:ln w="9525">
            <a:noFill/>
            <a:round/>
            <a:headEnd/>
            <a:tailEnd/>
          </a:ln>
          <a:effectLst/>
        </p:spPr>
        <p:txBody>
          <a:bodyPr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smtClean="0">
                <a:latin typeface="Calibri" pitchFamily="34" charset="0"/>
              </a:rPr>
              <a:t>Proviamo ora a derivare parzialmente rispetto ad </a:t>
            </a:r>
            <a:r>
              <a:rPr lang="it-IT" dirty="0" smtClean="0">
                <a:solidFill>
                  <a:srgbClr val="FF0000"/>
                </a:solidFill>
                <a:latin typeface="Calibri" pitchFamily="34" charset="0"/>
              </a:rPr>
              <a:t>y</a:t>
            </a:r>
            <a:r>
              <a:rPr lang="it-IT" dirty="0">
                <a:latin typeface="Calibri" pitchFamily="34" charset="0"/>
              </a:rPr>
              <a:t> </a:t>
            </a:r>
            <a:r>
              <a:rPr lang="it-IT" dirty="0" smtClean="0">
                <a:latin typeface="Calibri" pitchFamily="34" charset="0"/>
              </a:rPr>
              <a:t>l’equazione per </a:t>
            </a:r>
            <a:r>
              <a:rPr lang="it-IT" dirty="0" smtClean="0">
                <a:solidFill>
                  <a:srgbClr val="FF0000"/>
                </a:solidFill>
                <a:latin typeface="Calibri" pitchFamily="34" charset="0"/>
              </a:rPr>
              <a:t>u</a:t>
            </a:r>
            <a:r>
              <a:rPr lang="it-IT" dirty="0" smtClean="0">
                <a:latin typeface="Calibri" pitchFamily="34" charset="0"/>
              </a:rPr>
              <a:t> e rispetto ad </a:t>
            </a:r>
            <a:r>
              <a:rPr lang="it-IT" dirty="0" smtClean="0">
                <a:solidFill>
                  <a:srgbClr val="FF0000"/>
                </a:solidFill>
                <a:latin typeface="Calibri" pitchFamily="34" charset="0"/>
              </a:rPr>
              <a:t>x</a:t>
            </a:r>
            <a:r>
              <a:rPr lang="it-IT" dirty="0" smtClean="0">
                <a:latin typeface="Calibri" pitchFamily="34" charset="0"/>
              </a:rPr>
              <a:t> quella per </a:t>
            </a:r>
            <a:r>
              <a:rPr lang="it-IT" dirty="0" smtClean="0">
                <a:solidFill>
                  <a:srgbClr val="FF0000"/>
                </a:solidFill>
                <a:latin typeface="Calibri" pitchFamily="34" charset="0"/>
              </a:rPr>
              <a:t>v</a:t>
            </a:r>
            <a:r>
              <a:rPr lang="it-IT" dirty="0" smtClean="0">
                <a:latin typeface="Calibri" pitchFamily="34" charset="0"/>
              </a:rPr>
              <a:t>:</a:t>
            </a:r>
            <a:endParaRPr lang="it-IT" dirty="0">
              <a:latin typeface="Calibri" pitchFamily="34" charset="0"/>
            </a:endParaRPr>
          </a:p>
        </p:txBody>
      </p:sp>
      <p:graphicFrame>
        <p:nvGraphicFramePr>
          <p:cNvPr id="2061" name="Object 13"/>
          <p:cNvGraphicFramePr>
            <a:graphicFrameLocks noChangeAspect="1"/>
          </p:cNvGraphicFramePr>
          <p:nvPr/>
        </p:nvGraphicFramePr>
        <p:xfrm>
          <a:off x="179512" y="1916832"/>
          <a:ext cx="2868613" cy="558800"/>
        </p:xfrm>
        <a:graphic>
          <a:graphicData uri="http://schemas.openxmlformats.org/presentationml/2006/ole">
            <mc:AlternateContent xmlns:mc="http://schemas.openxmlformats.org/markup-compatibility/2006">
              <mc:Choice xmlns:v="urn:schemas-microsoft-com:vml" Requires="v">
                <p:oleObj spid="_x0000_s93276" name="Equation" r:id="rId4" imgW="2361960" imgH="457200" progId="Equation.3">
                  <p:embed/>
                </p:oleObj>
              </mc:Choice>
              <mc:Fallback>
                <p:oleObj name="Equation" r:id="rId4" imgW="236196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916832"/>
                        <a:ext cx="2868613"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Text Box 6"/>
          <p:cNvSpPr txBox="1">
            <a:spLocks noChangeArrowheads="1"/>
          </p:cNvSpPr>
          <p:nvPr/>
        </p:nvSpPr>
        <p:spPr bwMode="auto">
          <a:xfrm>
            <a:off x="3059832" y="1916832"/>
            <a:ext cx="2736304" cy="340735"/>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solidFill>
                  <a:srgbClr val="000000"/>
                </a:solidFill>
                <a:latin typeface="Calibri" pitchFamily="34" charset="0"/>
              </a:rPr>
              <a:t>Sottraendo le due equazioni</a:t>
            </a:r>
            <a:endParaRPr lang="it-IT" sz="1600" dirty="0">
              <a:solidFill>
                <a:srgbClr val="000000"/>
              </a:solidFill>
              <a:latin typeface="Calibri" pitchFamily="34" charset="0"/>
            </a:endParaRPr>
          </a:p>
        </p:txBody>
      </p:sp>
      <p:graphicFrame>
        <p:nvGraphicFramePr>
          <p:cNvPr id="3080" name="Object 13"/>
          <p:cNvGraphicFramePr>
            <a:graphicFrameLocks noChangeAspect="1"/>
          </p:cNvGraphicFramePr>
          <p:nvPr/>
        </p:nvGraphicFramePr>
        <p:xfrm>
          <a:off x="179512" y="2564904"/>
          <a:ext cx="2854325" cy="546100"/>
        </p:xfrm>
        <a:graphic>
          <a:graphicData uri="http://schemas.openxmlformats.org/presentationml/2006/ole">
            <mc:AlternateContent xmlns:mc="http://schemas.openxmlformats.org/markup-compatibility/2006">
              <mc:Choice xmlns:v="urn:schemas-microsoft-com:vml" Requires="v">
                <p:oleObj spid="_x0000_s93277" name="Equation" r:id="rId6" imgW="2336760" imgH="444240" progId="Equation.3">
                  <p:embed/>
                </p:oleObj>
              </mc:Choice>
              <mc:Fallback>
                <p:oleObj name="Equation" r:id="rId6" imgW="2336760" imgH="4442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2564904"/>
                        <a:ext cx="2854325"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ight Arrow 19"/>
          <p:cNvSpPr/>
          <p:nvPr/>
        </p:nvSpPr>
        <p:spPr>
          <a:xfrm>
            <a:off x="3203848" y="2348880"/>
            <a:ext cx="259228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Down Arrow 26"/>
          <p:cNvSpPr/>
          <p:nvPr/>
        </p:nvSpPr>
        <p:spPr>
          <a:xfrm>
            <a:off x="1259632" y="5589240"/>
            <a:ext cx="144016"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1" name="Straight Arrow Connector 30"/>
          <p:cNvCxnSpPr/>
          <p:nvPr/>
        </p:nvCxnSpPr>
        <p:spPr>
          <a:xfrm>
            <a:off x="2339752" y="6237312"/>
            <a:ext cx="504056"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106" name="Object 8"/>
          <p:cNvGraphicFramePr>
            <a:graphicFrameLocks noChangeAspect="1"/>
          </p:cNvGraphicFramePr>
          <p:nvPr/>
        </p:nvGraphicFramePr>
        <p:xfrm>
          <a:off x="6084168" y="1916832"/>
          <a:ext cx="2544762" cy="561975"/>
        </p:xfrm>
        <a:graphic>
          <a:graphicData uri="http://schemas.openxmlformats.org/presentationml/2006/ole">
            <mc:AlternateContent xmlns:mc="http://schemas.openxmlformats.org/markup-compatibility/2006">
              <mc:Choice xmlns:v="urn:schemas-microsoft-com:vml" Requires="v">
                <p:oleObj spid="_x0000_s93278" name="Equation" r:id="rId8" imgW="2082600" imgH="457200" progId="Equation.3">
                  <p:embed/>
                </p:oleObj>
              </mc:Choice>
              <mc:Fallback>
                <p:oleObj name="Equation" r:id="rId8" imgW="2082600" imgH="457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168" y="1916832"/>
                        <a:ext cx="2544762"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 Box 6"/>
          <p:cNvSpPr txBox="1">
            <a:spLocks noChangeArrowheads="1"/>
          </p:cNvSpPr>
          <p:nvPr/>
        </p:nvSpPr>
        <p:spPr bwMode="auto">
          <a:xfrm>
            <a:off x="2339752" y="3212976"/>
            <a:ext cx="3456384" cy="340735"/>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solidFill>
                  <a:srgbClr val="000000"/>
                </a:solidFill>
                <a:latin typeface="Calibri" pitchFamily="34" charset="0"/>
              </a:rPr>
              <a:t>In modo analogo ritroviamo anche:</a:t>
            </a:r>
            <a:endParaRPr lang="it-IT" sz="1600" dirty="0">
              <a:solidFill>
                <a:srgbClr val="000000"/>
              </a:solidFill>
              <a:latin typeface="Calibri" pitchFamily="34" charset="0"/>
            </a:endParaRPr>
          </a:p>
        </p:txBody>
      </p:sp>
      <p:graphicFrame>
        <p:nvGraphicFramePr>
          <p:cNvPr id="4107" name="Object 8"/>
          <p:cNvGraphicFramePr>
            <a:graphicFrameLocks noChangeAspect="1"/>
          </p:cNvGraphicFramePr>
          <p:nvPr/>
        </p:nvGraphicFramePr>
        <p:xfrm>
          <a:off x="5868144" y="2636912"/>
          <a:ext cx="2606675" cy="546100"/>
        </p:xfrm>
        <a:graphic>
          <a:graphicData uri="http://schemas.openxmlformats.org/presentationml/2006/ole">
            <mc:AlternateContent xmlns:mc="http://schemas.openxmlformats.org/markup-compatibility/2006">
              <mc:Choice xmlns:v="urn:schemas-microsoft-com:vml" Requires="v">
                <p:oleObj spid="_x0000_s93279" name="Equation" r:id="rId10" imgW="2133360" imgH="444240" progId="Equation.3">
                  <p:embed/>
                </p:oleObj>
              </mc:Choice>
              <mc:Fallback>
                <p:oleObj name="Equation" r:id="rId10" imgW="2133360" imgH="4442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8144" y="2636912"/>
                        <a:ext cx="2606675"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8" name="Object 8"/>
          <p:cNvGraphicFramePr>
            <a:graphicFrameLocks noChangeAspect="1"/>
          </p:cNvGraphicFramePr>
          <p:nvPr/>
        </p:nvGraphicFramePr>
        <p:xfrm>
          <a:off x="5940152" y="3284984"/>
          <a:ext cx="2576513" cy="561975"/>
        </p:xfrm>
        <a:graphic>
          <a:graphicData uri="http://schemas.openxmlformats.org/presentationml/2006/ole">
            <mc:AlternateContent xmlns:mc="http://schemas.openxmlformats.org/markup-compatibility/2006">
              <mc:Choice xmlns:v="urn:schemas-microsoft-com:vml" Requires="v">
                <p:oleObj spid="_x0000_s93280" name="Equation" r:id="rId12" imgW="2108160" imgH="457200" progId="Equation.3">
                  <p:embed/>
                </p:oleObj>
              </mc:Choice>
              <mc:Fallback>
                <p:oleObj name="Equation" r:id="rId12" imgW="2108160" imgH="457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40152" y="3284984"/>
                        <a:ext cx="2576513"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Text Box 6"/>
          <p:cNvSpPr txBox="1">
            <a:spLocks noChangeArrowheads="1"/>
          </p:cNvSpPr>
          <p:nvPr/>
        </p:nvSpPr>
        <p:spPr bwMode="auto">
          <a:xfrm>
            <a:off x="35496" y="4096377"/>
            <a:ext cx="1512168"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solidFill>
                  <a:srgbClr val="000000"/>
                </a:solidFill>
                <a:latin typeface="Calibri" pitchFamily="34" charset="0"/>
              </a:rPr>
              <a:t>Ricordando  che </a:t>
            </a:r>
            <a:endParaRPr lang="it-IT" sz="1600" dirty="0">
              <a:solidFill>
                <a:srgbClr val="000000"/>
              </a:solidFill>
              <a:latin typeface="Calibri" pitchFamily="34" charset="0"/>
            </a:endParaRPr>
          </a:p>
        </p:txBody>
      </p:sp>
      <p:graphicFrame>
        <p:nvGraphicFramePr>
          <p:cNvPr id="4109" name="Object 13"/>
          <p:cNvGraphicFramePr>
            <a:graphicFrameLocks noChangeAspect="1"/>
          </p:cNvGraphicFramePr>
          <p:nvPr/>
        </p:nvGraphicFramePr>
        <p:xfrm>
          <a:off x="1510755" y="4005064"/>
          <a:ext cx="1189037" cy="503237"/>
        </p:xfrm>
        <a:graphic>
          <a:graphicData uri="http://schemas.openxmlformats.org/presentationml/2006/ole">
            <mc:AlternateContent xmlns:mc="http://schemas.openxmlformats.org/markup-compatibility/2006">
              <mc:Choice xmlns:v="urn:schemas-microsoft-com:vml" Requires="v">
                <p:oleObj spid="_x0000_s93281" name="Equation" r:id="rId14" imgW="1079280" imgH="457200" progId="Equation.3">
                  <p:embed/>
                </p:oleObj>
              </mc:Choice>
              <mc:Fallback>
                <p:oleObj name="Equation" r:id="rId14" imgW="1079280" imgH="4572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10755" y="4005064"/>
                        <a:ext cx="1189037" cy="50323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30" name="Text Box 6"/>
          <p:cNvSpPr txBox="1">
            <a:spLocks noChangeArrowheads="1"/>
          </p:cNvSpPr>
          <p:nvPr/>
        </p:nvSpPr>
        <p:spPr bwMode="auto">
          <a:xfrm>
            <a:off x="2699792" y="4077072"/>
            <a:ext cx="604867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a:solidFill>
                  <a:srgbClr val="000000"/>
                </a:solidFill>
                <a:latin typeface="Calibri" pitchFamily="34" charset="0"/>
              </a:rPr>
              <a:t>r</a:t>
            </a:r>
            <a:r>
              <a:rPr lang="it-IT" sz="1600" dirty="0" smtClean="0">
                <a:solidFill>
                  <a:srgbClr val="000000"/>
                </a:solidFill>
                <a:latin typeface="Calibri" pitchFamily="34" charset="0"/>
              </a:rPr>
              <a:t>appresenta una rotazione nel piano x-y e che </a:t>
            </a:r>
            <a:endParaRPr lang="it-IT" sz="1600" dirty="0">
              <a:solidFill>
                <a:srgbClr val="000000"/>
              </a:solidFill>
              <a:latin typeface="Calibri" pitchFamily="34" charset="0"/>
            </a:endParaRPr>
          </a:p>
        </p:txBody>
      </p:sp>
      <p:graphicFrame>
        <p:nvGraphicFramePr>
          <p:cNvPr id="4110" name="Object 14"/>
          <p:cNvGraphicFramePr>
            <a:graphicFrameLocks noChangeAspect="1"/>
          </p:cNvGraphicFramePr>
          <p:nvPr/>
        </p:nvGraphicFramePr>
        <p:xfrm>
          <a:off x="6732240" y="4077072"/>
          <a:ext cx="1123950" cy="306387"/>
        </p:xfrm>
        <a:graphic>
          <a:graphicData uri="http://schemas.openxmlformats.org/presentationml/2006/ole">
            <mc:AlternateContent xmlns:mc="http://schemas.openxmlformats.org/markup-compatibility/2006">
              <mc:Choice xmlns:v="urn:schemas-microsoft-com:vml" Requires="v">
                <p:oleObj spid="_x0000_s93282" name="Equation" r:id="rId16" imgW="838080" imgH="228600" progId="Equation.3">
                  <p:embed/>
                </p:oleObj>
              </mc:Choice>
              <mc:Fallback>
                <p:oleObj name="Equation" r:id="rId16" imgW="838080" imgH="2286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32240" y="4077072"/>
                        <a:ext cx="1123950" cy="30638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32" name="Text Box 6"/>
          <p:cNvSpPr txBox="1">
            <a:spLocks noChangeArrowheads="1"/>
          </p:cNvSpPr>
          <p:nvPr/>
        </p:nvSpPr>
        <p:spPr bwMode="auto">
          <a:xfrm>
            <a:off x="7956376" y="4077072"/>
            <a:ext cx="936104"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solidFill>
                  <a:srgbClr val="000000"/>
                </a:solidFill>
                <a:latin typeface="Calibri" pitchFamily="34" charset="0"/>
              </a:rPr>
              <a:t>cioè</a:t>
            </a:r>
            <a:endParaRPr lang="it-IT" sz="1600" dirty="0">
              <a:solidFill>
                <a:srgbClr val="000000"/>
              </a:solidFill>
              <a:latin typeface="Calibri" pitchFamily="34" charset="0"/>
            </a:endParaRPr>
          </a:p>
        </p:txBody>
      </p:sp>
      <p:sp>
        <p:nvSpPr>
          <p:cNvPr id="34" name="Text Box 6"/>
          <p:cNvSpPr txBox="1">
            <a:spLocks noChangeArrowheads="1"/>
          </p:cNvSpPr>
          <p:nvPr/>
        </p:nvSpPr>
        <p:spPr bwMode="auto">
          <a:xfrm>
            <a:off x="107504" y="4509120"/>
            <a:ext cx="8928992"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solidFill>
                  <a:srgbClr val="000000"/>
                </a:solidFill>
                <a:latin typeface="Calibri" pitchFamily="34" charset="0"/>
              </a:rPr>
              <a:t>La componente x del rotore degli spostamenti, possiamo riscrivere le ultime tre equazioni in modo elegante come:</a:t>
            </a:r>
            <a:endParaRPr lang="it-IT" sz="1600" dirty="0">
              <a:solidFill>
                <a:srgbClr val="000000"/>
              </a:solidFill>
              <a:latin typeface="Calibri" pitchFamily="34" charset="0"/>
            </a:endParaRPr>
          </a:p>
        </p:txBody>
      </p:sp>
      <p:graphicFrame>
        <p:nvGraphicFramePr>
          <p:cNvPr id="36" name="Object 35"/>
          <p:cNvGraphicFramePr>
            <a:graphicFrameLocks noChangeAspect="1"/>
          </p:cNvGraphicFramePr>
          <p:nvPr/>
        </p:nvGraphicFramePr>
        <p:xfrm>
          <a:off x="395536" y="5013176"/>
          <a:ext cx="1955126" cy="504056"/>
        </p:xfrm>
        <a:graphic>
          <a:graphicData uri="http://schemas.openxmlformats.org/presentationml/2006/ole">
            <mc:AlternateContent xmlns:mc="http://schemas.openxmlformats.org/markup-compatibility/2006">
              <mc:Choice xmlns:v="urn:schemas-microsoft-com:vml" Requires="v">
                <p:oleObj spid="_x0000_s93283" name="Equation" r:id="rId18" imgW="1625400" imgH="419040" progId="Equation.3">
                  <p:embed/>
                </p:oleObj>
              </mc:Choice>
              <mc:Fallback>
                <p:oleObj name="Equation" r:id="rId18" imgW="1625400" imgH="41904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5536" y="5013176"/>
                        <a:ext cx="1955126"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12" name="Object 16"/>
          <p:cNvGraphicFramePr>
            <a:graphicFrameLocks noChangeAspect="1"/>
          </p:cNvGraphicFramePr>
          <p:nvPr/>
        </p:nvGraphicFramePr>
        <p:xfrm>
          <a:off x="467544" y="5949280"/>
          <a:ext cx="1863725" cy="534988"/>
        </p:xfrm>
        <a:graphic>
          <a:graphicData uri="http://schemas.openxmlformats.org/presentationml/2006/ole">
            <mc:AlternateContent xmlns:mc="http://schemas.openxmlformats.org/markup-compatibility/2006">
              <mc:Choice xmlns:v="urn:schemas-microsoft-com:vml" Requires="v">
                <p:oleObj spid="_x0000_s93284" name="Equation" r:id="rId20" imgW="1549080" imgH="444240" progId="Equation.3">
                  <p:embed/>
                </p:oleObj>
              </mc:Choice>
              <mc:Fallback>
                <p:oleObj name="Equation" r:id="rId20" imgW="1549080" imgH="44424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7544" y="5949280"/>
                        <a:ext cx="1863725" cy="534988"/>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 name="Text Box 7"/>
          <p:cNvSpPr txBox="1">
            <a:spLocks noChangeArrowheads="1"/>
          </p:cNvSpPr>
          <p:nvPr/>
        </p:nvSpPr>
        <p:spPr bwMode="auto">
          <a:xfrm>
            <a:off x="2915816" y="5013176"/>
            <a:ext cx="5976664" cy="1736878"/>
          </a:xfrm>
          <a:prstGeom prst="rect">
            <a:avLst/>
          </a:prstGeom>
          <a:noFill/>
          <a:ln w="9525">
            <a:solidFill>
              <a:srgbClr val="FF0000"/>
            </a:solidFill>
            <a:round/>
            <a:headEnd/>
            <a:tailEnd/>
          </a:ln>
          <a:effectLst/>
        </p:spPr>
        <p:txBody>
          <a:bodyPr wrap="square" lIns="90000" tIns="46800" rIns="90000" bIns="5760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dirty="0" smtClean="0">
                <a:latin typeface="Calibri" pitchFamily="34" charset="0"/>
              </a:rPr>
              <a:t>Questa è </a:t>
            </a:r>
            <a:r>
              <a:rPr lang="it-IT" dirty="0" smtClean="0">
                <a:solidFill>
                  <a:srgbClr val="0070C0"/>
                </a:solidFill>
                <a:latin typeface="Calibri" pitchFamily="34" charset="0"/>
              </a:rPr>
              <a:t>un’equazione</a:t>
            </a:r>
            <a:r>
              <a:rPr lang="it-IT" dirty="0" smtClean="0">
                <a:latin typeface="Calibri" pitchFamily="34" charset="0"/>
              </a:rPr>
              <a:t> d’onda che descrive la propagazione di un disturbo rotazionale. Questo tipo di onda non comporta variazioni di volume ed è detta </a:t>
            </a:r>
            <a:r>
              <a:rPr lang="it-IT" dirty="0" smtClean="0">
                <a:solidFill>
                  <a:srgbClr val="FF0000"/>
                </a:solidFill>
                <a:latin typeface="Calibri" pitchFamily="34" charset="0"/>
              </a:rPr>
              <a:t>ONDA S</a:t>
            </a:r>
            <a:r>
              <a:rPr lang="it-IT" dirty="0" smtClean="0">
                <a:latin typeface="Calibri" pitchFamily="34" charset="0"/>
              </a:rPr>
              <a:t> e si propaga con una velocità </a:t>
            </a:r>
            <a:r>
              <a:rPr lang="el-GR" dirty="0" smtClean="0">
                <a:solidFill>
                  <a:srgbClr val="FF0000"/>
                </a:solidFill>
                <a:latin typeface="Calibri" pitchFamily="34" charset="0"/>
              </a:rPr>
              <a:t>β</a:t>
            </a:r>
            <a:r>
              <a:rPr lang="it-IT" dirty="0" smtClean="0">
                <a:latin typeface="Calibri" pitchFamily="34" charset="0"/>
              </a:rPr>
              <a:t> data da:</a:t>
            </a:r>
            <a:endParaRPr lang="it-IT" dirty="0">
              <a:latin typeface="Calibri" pitchFamily="34" charset="0"/>
            </a:endParaRPr>
          </a:p>
        </p:txBody>
      </p:sp>
      <p:graphicFrame>
        <p:nvGraphicFramePr>
          <p:cNvPr id="39" name="Object 38"/>
          <p:cNvGraphicFramePr>
            <a:graphicFrameLocks noChangeAspect="1"/>
          </p:cNvGraphicFramePr>
          <p:nvPr/>
        </p:nvGraphicFramePr>
        <p:xfrm>
          <a:off x="5580112" y="6077561"/>
          <a:ext cx="648072" cy="557643"/>
        </p:xfrm>
        <a:graphic>
          <a:graphicData uri="http://schemas.openxmlformats.org/presentationml/2006/ole">
            <mc:AlternateContent xmlns:mc="http://schemas.openxmlformats.org/markup-compatibility/2006">
              <mc:Choice xmlns:v="urn:schemas-microsoft-com:vml" Requires="v">
                <p:oleObj spid="_x0000_s93285" name="Equation" r:id="rId22" imgW="545760" imgH="469800" progId="Equation.3">
                  <p:embed/>
                </p:oleObj>
              </mc:Choice>
              <mc:Fallback>
                <p:oleObj name="Equation" r:id="rId22" imgW="545760" imgH="46980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580112" y="6077561"/>
                        <a:ext cx="648072" cy="5576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293834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140326"/>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15</a:t>
            </a:fld>
            <a:endParaRPr lang="it-IT" sz="1400" b="1">
              <a:solidFill>
                <a:srgbClr val="898989"/>
              </a:solidFill>
              <a:latin typeface="Calibri" pitchFamily="34" charset="0"/>
            </a:endParaRPr>
          </a:p>
        </p:txBody>
      </p:sp>
      <p:pic>
        <p:nvPicPr>
          <p:cNvPr id="12" name="Picture 2" descr="SeisWaveAnim"/>
          <p:cNvPicPr>
            <a:picLocks noChangeAspect="1" noChangeArrowheads="1" noCrop="1"/>
          </p:cNvPicPr>
          <p:nvPr/>
        </p:nvPicPr>
        <p:blipFill>
          <a:blip r:embed="rId3" cstate="print"/>
          <a:srcRect/>
          <a:stretch>
            <a:fillRect/>
          </a:stretch>
        </p:blipFill>
        <p:spPr bwMode="auto">
          <a:xfrm>
            <a:off x="1691680" y="3140968"/>
            <a:ext cx="5832648" cy="3499588"/>
          </a:xfrm>
          <a:prstGeom prst="rect">
            <a:avLst/>
          </a:prstGeom>
          <a:noFill/>
          <a:ln w="9525">
            <a:noFill/>
            <a:miter lim="800000"/>
            <a:headEnd/>
            <a:tailEnd/>
          </a:ln>
        </p:spPr>
      </p:pic>
      <p:pic>
        <p:nvPicPr>
          <p:cNvPr id="14" name="Picture 14"/>
          <p:cNvPicPr>
            <a:picLocks noChangeAspect="1" noChangeArrowheads="1"/>
          </p:cNvPicPr>
          <p:nvPr/>
        </p:nvPicPr>
        <p:blipFill>
          <a:blip r:embed="rId4" cstate="print"/>
          <a:srcRect/>
          <a:stretch>
            <a:fillRect/>
          </a:stretch>
        </p:blipFill>
        <p:spPr bwMode="auto">
          <a:xfrm>
            <a:off x="1398790" y="1615326"/>
            <a:ext cx="2449008" cy="1453634"/>
          </a:xfrm>
          <a:prstGeom prst="rect">
            <a:avLst/>
          </a:prstGeom>
          <a:noFill/>
          <a:ln w="9525">
            <a:noFill/>
            <a:miter lim="800000"/>
            <a:headEnd/>
            <a:tailEnd/>
          </a:ln>
        </p:spPr>
      </p:pic>
      <p:pic>
        <p:nvPicPr>
          <p:cNvPr id="15" name="Picture 15"/>
          <p:cNvPicPr>
            <a:picLocks noChangeAspect="1" noChangeArrowheads="1"/>
          </p:cNvPicPr>
          <p:nvPr/>
        </p:nvPicPr>
        <p:blipFill>
          <a:blip r:embed="rId5" cstate="print"/>
          <a:srcRect/>
          <a:stretch>
            <a:fillRect/>
          </a:stretch>
        </p:blipFill>
        <p:spPr bwMode="auto">
          <a:xfrm>
            <a:off x="5299242" y="1615326"/>
            <a:ext cx="2507916" cy="1368152"/>
          </a:xfrm>
          <a:prstGeom prst="rect">
            <a:avLst/>
          </a:prstGeom>
          <a:noFill/>
          <a:ln w="9525">
            <a:noFill/>
            <a:miter lim="800000"/>
            <a:headEnd/>
            <a:tailEnd/>
          </a:ln>
        </p:spPr>
      </p:pic>
      <p:sp>
        <p:nvSpPr>
          <p:cNvPr id="16" name="Text Box 6"/>
          <p:cNvSpPr txBox="1">
            <a:spLocks noChangeArrowheads="1"/>
          </p:cNvSpPr>
          <p:nvPr/>
        </p:nvSpPr>
        <p:spPr bwMode="auto">
          <a:xfrm>
            <a:off x="1398790" y="1111270"/>
            <a:ext cx="2160240" cy="340735"/>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solidFill>
                  <a:srgbClr val="000000"/>
                </a:solidFill>
                <a:latin typeface="Calibri" pitchFamily="34" charset="0"/>
              </a:rPr>
              <a:t>ONDA P</a:t>
            </a:r>
            <a:endParaRPr lang="it-IT" sz="1600" dirty="0">
              <a:solidFill>
                <a:srgbClr val="000000"/>
              </a:solidFill>
              <a:latin typeface="Calibri" pitchFamily="34" charset="0"/>
            </a:endParaRPr>
          </a:p>
        </p:txBody>
      </p:sp>
      <p:sp>
        <p:nvSpPr>
          <p:cNvPr id="17" name="Text Box 6"/>
          <p:cNvSpPr txBox="1">
            <a:spLocks noChangeArrowheads="1"/>
          </p:cNvSpPr>
          <p:nvPr/>
        </p:nvSpPr>
        <p:spPr bwMode="auto">
          <a:xfrm>
            <a:off x="5287222" y="1111270"/>
            <a:ext cx="2160240" cy="340735"/>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solidFill>
                  <a:srgbClr val="000000"/>
                </a:solidFill>
                <a:latin typeface="Calibri" pitchFamily="34" charset="0"/>
              </a:rPr>
              <a:t>ONDA S</a:t>
            </a:r>
            <a:endParaRPr lang="it-IT" sz="1600" dirty="0">
              <a:solidFill>
                <a:srgbClr val="000000"/>
              </a:solidFill>
              <a:latin typeface="Calibri" pitchFamily="34" charset="0"/>
            </a:endParaRPr>
          </a:p>
        </p:txBody>
      </p:sp>
    </p:spTree>
    <p:extLst>
      <p:ext uri="{BB962C8B-B14F-4D97-AF65-F5344CB8AC3E}">
        <p14:creationId xmlns:p14="http://schemas.microsoft.com/office/powerpoint/2010/main" val="2602956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p:cNvPicPr>
            <a:picLocks noChangeAspect="1" noChangeArrowheads="1"/>
          </p:cNvPicPr>
          <p:nvPr/>
        </p:nvPicPr>
        <p:blipFill>
          <a:blip r:embed="rId3" cstate="print"/>
          <a:srcRect/>
          <a:stretch>
            <a:fillRect/>
          </a:stretch>
        </p:blipFill>
        <p:spPr bwMode="auto">
          <a:xfrm>
            <a:off x="14140" y="1412776"/>
            <a:ext cx="1941038" cy="3960440"/>
          </a:xfrm>
          <a:prstGeom prst="rect">
            <a:avLst/>
          </a:prstGeom>
          <a:noFill/>
          <a:ln w="9525">
            <a:noFill/>
            <a:miter lim="800000"/>
            <a:headEnd/>
            <a:tailEnd/>
          </a:ln>
        </p:spPr>
      </p:pic>
      <p:pic>
        <p:nvPicPr>
          <p:cNvPr id="24582" name="Picture 6"/>
          <p:cNvPicPr>
            <a:picLocks noChangeAspect="1" noChangeArrowheads="1"/>
          </p:cNvPicPr>
          <p:nvPr/>
        </p:nvPicPr>
        <p:blipFill>
          <a:blip r:embed="rId4" cstate="print"/>
          <a:srcRect/>
          <a:stretch>
            <a:fillRect/>
          </a:stretch>
        </p:blipFill>
        <p:spPr bwMode="auto">
          <a:xfrm>
            <a:off x="4499992" y="1412776"/>
            <a:ext cx="1923627" cy="4032448"/>
          </a:xfrm>
          <a:prstGeom prst="rect">
            <a:avLst/>
          </a:prstGeom>
          <a:noFill/>
          <a:ln w="9525">
            <a:noFill/>
            <a:miter lim="800000"/>
            <a:headEnd/>
            <a:tailEnd/>
          </a:ln>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16</a:t>
            </a:fld>
            <a:endParaRPr lang="it-IT" sz="1400" b="1">
              <a:solidFill>
                <a:srgbClr val="898989"/>
              </a:solidFill>
              <a:latin typeface="Calibri" pitchFamily="34" charset="0"/>
            </a:endParaRPr>
          </a:p>
        </p:txBody>
      </p:sp>
      <p:sp>
        <p:nvSpPr>
          <p:cNvPr id="22535" name="Text Box 7"/>
          <p:cNvSpPr txBox="1">
            <a:spLocks noChangeArrowheads="1"/>
          </p:cNvSpPr>
          <p:nvPr/>
        </p:nvSpPr>
        <p:spPr bwMode="auto">
          <a:xfrm>
            <a:off x="1919710" y="2123483"/>
            <a:ext cx="2592288" cy="2064284"/>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Compressioni e dilatazioni</a:t>
            </a:r>
          </a:p>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Un piccolo elemento di volume cambia sia volume che forma al passaggio dell’onda. Il moto della particella avviene lungo la direzione di propagazione dell’onda. </a:t>
            </a:r>
            <a:endParaRPr lang="it-IT" sz="1600" dirty="0">
              <a:latin typeface="Calibri" pitchFamily="34" charset="0"/>
            </a:endParaRPr>
          </a:p>
        </p:txBody>
      </p:sp>
      <p:sp>
        <p:nvSpPr>
          <p:cNvPr id="30" name="Text Box 7"/>
          <p:cNvSpPr txBox="1">
            <a:spLocks noChangeArrowheads="1"/>
          </p:cNvSpPr>
          <p:nvPr/>
        </p:nvSpPr>
        <p:spPr bwMode="auto">
          <a:xfrm>
            <a:off x="1919710" y="1268760"/>
            <a:ext cx="2088232" cy="586957"/>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200" dirty="0" smtClean="0">
                <a:solidFill>
                  <a:srgbClr val="FF0000"/>
                </a:solidFill>
                <a:latin typeface="Calibri" pitchFamily="34" charset="0"/>
              </a:rPr>
              <a:t>ONDA P</a:t>
            </a:r>
            <a:endParaRPr lang="it-IT" sz="3200" dirty="0">
              <a:solidFill>
                <a:srgbClr val="FF0000"/>
              </a:solidFill>
              <a:latin typeface="Calibri" pitchFamily="34" charset="0"/>
            </a:endParaRPr>
          </a:p>
        </p:txBody>
      </p:sp>
      <p:sp>
        <p:nvSpPr>
          <p:cNvPr id="15" name="Text Box 7"/>
          <p:cNvSpPr txBox="1">
            <a:spLocks noChangeArrowheads="1"/>
          </p:cNvSpPr>
          <p:nvPr/>
        </p:nvSpPr>
        <p:spPr bwMode="auto">
          <a:xfrm>
            <a:off x="6423619" y="1290618"/>
            <a:ext cx="2088232" cy="586957"/>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200" dirty="0" smtClean="0">
                <a:solidFill>
                  <a:srgbClr val="FF0000"/>
                </a:solidFill>
                <a:latin typeface="Calibri" pitchFamily="34" charset="0"/>
              </a:rPr>
              <a:t>ONDA S</a:t>
            </a:r>
            <a:endParaRPr lang="it-IT" sz="3200" dirty="0">
              <a:solidFill>
                <a:srgbClr val="FF0000"/>
              </a:solidFill>
              <a:latin typeface="Calibri" pitchFamily="34" charset="0"/>
            </a:endParaRPr>
          </a:p>
        </p:txBody>
      </p:sp>
      <p:sp>
        <p:nvSpPr>
          <p:cNvPr id="16" name="Text Box 7"/>
          <p:cNvSpPr txBox="1">
            <a:spLocks noChangeArrowheads="1"/>
          </p:cNvSpPr>
          <p:nvPr/>
        </p:nvSpPr>
        <p:spPr bwMode="auto">
          <a:xfrm>
            <a:off x="6516216" y="1844824"/>
            <a:ext cx="2592288" cy="3295390"/>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La regione si deforma con rotazioni senza variazioni di volume. Viene rappresentato il moto SV. Il moto SH è uguale a questo ma giace nel piano orizzontale (si ruoti la figura di 90° attorno all’asse diretto lungo la propagazione dell’onda). Il moto della particella è sempre perpendicolare alla direzione di propagazione dell’onda. </a:t>
            </a:r>
            <a:endParaRPr lang="it-IT" sz="1600" dirty="0">
              <a:latin typeface="Calibri" pitchFamily="34" charset="0"/>
            </a:endParaRPr>
          </a:p>
        </p:txBody>
      </p:sp>
      <p:pic>
        <p:nvPicPr>
          <p:cNvPr id="24583" name="Picture 7"/>
          <p:cNvPicPr>
            <a:picLocks noChangeAspect="1" noChangeArrowheads="1"/>
          </p:cNvPicPr>
          <p:nvPr/>
        </p:nvPicPr>
        <p:blipFill>
          <a:blip r:embed="rId5" cstate="print"/>
          <a:srcRect/>
          <a:stretch>
            <a:fillRect/>
          </a:stretch>
        </p:blipFill>
        <p:spPr bwMode="auto">
          <a:xfrm>
            <a:off x="4671011" y="5589240"/>
            <a:ext cx="4221469" cy="936104"/>
          </a:xfrm>
          <a:prstGeom prst="rect">
            <a:avLst/>
          </a:prstGeom>
          <a:noFill/>
          <a:ln w="9525">
            <a:noFill/>
            <a:miter lim="800000"/>
            <a:headEnd/>
            <a:tailEnd/>
          </a:ln>
        </p:spPr>
      </p:pic>
      <p:pic>
        <p:nvPicPr>
          <p:cNvPr id="24584" name="Picture 8"/>
          <p:cNvPicPr>
            <a:picLocks noChangeAspect="1" noChangeArrowheads="1"/>
          </p:cNvPicPr>
          <p:nvPr/>
        </p:nvPicPr>
        <p:blipFill>
          <a:blip r:embed="rId6" cstate="print"/>
          <a:srcRect/>
          <a:stretch>
            <a:fillRect/>
          </a:stretch>
        </p:blipFill>
        <p:spPr bwMode="auto">
          <a:xfrm>
            <a:off x="-10624" y="5661248"/>
            <a:ext cx="4582624" cy="864096"/>
          </a:xfrm>
          <a:prstGeom prst="rect">
            <a:avLst/>
          </a:prstGeom>
          <a:noFill/>
          <a:ln w="9525">
            <a:noFill/>
            <a:miter lim="800000"/>
            <a:headEnd/>
            <a:tailEnd/>
          </a:ln>
        </p:spPr>
      </p:pic>
    </p:spTree>
    <p:extLst>
      <p:ext uri="{BB962C8B-B14F-4D97-AF65-F5344CB8AC3E}">
        <p14:creationId xmlns:p14="http://schemas.microsoft.com/office/powerpoint/2010/main" val="1081786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rot="5400000">
            <a:off x="5614002" y="1321806"/>
            <a:ext cx="2946250" cy="2700356"/>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rot="5400000">
            <a:off x="540531" y="1431502"/>
            <a:ext cx="3816425" cy="3058893"/>
          </a:xfrm>
          <a:prstGeom prst="rect">
            <a:avLst/>
          </a:prstGeom>
          <a:noFill/>
          <a:ln w="9525">
            <a:noFill/>
            <a:miter lim="800000"/>
            <a:headEnd/>
            <a:tailEnd/>
          </a:ln>
        </p:spPr>
      </p:pic>
      <p:sp>
        <p:nvSpPr>
          <p:cNvPr id="22535" name="Text Box 7"/>
          <p:cNvSpPr txBox="1">
            <a:spLocks noChangeArrowheads="1"/>
          </p:cNvSpPr>
          <p:nvPr/>
        </p:nvSpPr>
        <p:spPr bwMode="auto">
          <a:xfrm>
            <a:off x="5292080" y="4249655"/>
            <a:ext cx="3419872" cy="2464394"/>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dirty="0" smtClean="0">
                <a:latin typeface="Calibri" pitchFamily="34" charset="0"/>
              </a:rPr>
              <a:t>Rappresentazione di una vibrazione come componenti parallele ai tre assi di riferimento. Il moto nella direzione x è avanti ed indietro parallela alla direzione di propagazione corrispondente all’onda P. Le vibrazioni lungo gli assi y e z sono nel piano del fronte d’onda e normali alla direzione di propagazione. La vibrazione z nel piano verticale corrisponde all’onda SV, la vibrazione y è orizzontale e corrisponde all’onda SH. </a:t>
            </a:r>
            <a:endParaRPr lang="it-IT" sz="1400" dirty="0">
              <a:latin typeface="Calibri" pitchFamily="34" charset="0"/>
            </a:endParaRPr>
          </a:p>
        </p:txBody>
      </p:sp>
      <p:sp>
        <p:nvSpPr>
          <p:cNvPr id="16" name="Text Box 7"/>
          <p:cNvSpPr txBox="1">
            <a:spLocks noChangeArrowheads="1"/>
          </p:cNvSpPr>
          <p:nvPr/>
        </p:nvSpPr>
        <p:spPr bwMode="auto">
          <a:xfrm>
            <a:off x="323528" y="4868207"/>
            <a:ext cx="4752528" cy="1818063"/>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dirty="0" smtClean="0">
                <a:latin typeface="Calibri" pitchFamily="34" charset="0"/>
              </a:rPr>
              <a:t>a) Il moto della particella dell’onda P in una dimensione trasmette energia come sequenza di compressioni e dilatazioni parallele all’asse x. b) all’interno del fronte d’onda la componente della forza F</a:t>
            </a:r>
            <a:r>
              <a:rPr lang="it-IT" sz="1400" baseline="-25000" dirty="0" smtClean="0">
                <a:latin typeface="Calibri" pitchFamily="34" charset="0"/>
              </a:rPr>
              <a:t>x</a:t>
            </a:r>
            <a:r>
              <a:rPr lang="it-IT" sz="1400" dirty="0" smtClean="0">
                <a:latin typeface="Calibri" pitchFamily="34" charset="0"/>
              </a:rPr>
              <a:t> della propagazione è distribuita su un elemento di area A</a:t>
            </a:r>
            <a:r>
              <a:rPr lang="it-IT" sz="1400" baseline="-25000" dirty="0" smtClean="0">
                <a:latin typeface="Calibri" pitchFamily="34" charset="0"/>
              </a:rPr>
              <a:t>x</a:t>
            </a:r>
            <a:r>
              <a:rPr lang="it-IT" sz="1400" dirty="0" smtClean="0">
                <a:latin typeface="Calibri" pitchFamily="34" charset="0"/>
              </a:rPr>
              <a:t> normale all’asse x. c) una particella nella posizione x sente uno spostamento longitudinale u nella direzione x, mentre nella posizione vicina x+dx  lo spostamento corrispondente è u+du. </a:t>
            </a:r>
            <a:endParaRPr lang="it-IT" sz="1400" dirty="0">
              <a:latin typeface="Calibri" pitchFamily="34" charset="0"/>
            </a:endParaRPr>
          </a:p>
        </p:txBody>
      </p:sp>
    </p:spTree>
    <p:extLst>
      <p:ext uri="{BB962C8B-B14F-4D97-AF65-F5344CB8AC3E}">
        <p14:creationId xmlns:p14="http://schemas.microsoft.com/office/powerpoint/2010/main" val="17516770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C:\Users\Antonella\Desktop\Lezioni Fisica Terrestre\immagini\onde sismiche\velocità.bmp"/>
          <p:cNvPicPr>
            <a:picLocks noChangeAspect="1" noChangeArrowheads="1"/>
          </p:cNvPicPr>
          <p:nvPr/>
        </p:nvPicPr>
        <p:blipFill>
          <a:blip r:embed="rId3" cstate="print"/>
          <a:srcRect/>
          <a:stretch>
            <a:fillRect/>
          </a:stretch>
        </p:blipFill>
        <p:spPr bwMode="auto">
          <a:xfrm>
            <a:off x="2627784" y="2636911"/>
            <a:ext cx="3582873" cy="3960441"/>
          </a:xfrm>
          <a:prstGeom prst="rect">
            <a:avLst/>
          </a:prstGeom>
          <a:noFill/>
        </p:spPr>
      </p:pic>
      <p:pic>
        <p:nvPicPr>
          <p:cNvPr id="26628" name="Picture 4" descr="C:\Users\Antonella\Desktop\Lezioni Fisica Terrestre\immagini\onde sismiche\Velocita_delle_onde_sismiche.jpg"/>
          <p:cNvPicPr>
            <a:picLocks noChangeAspect="1" noChangeArrowheads="1"/>
          </p:cNvPicPr>
          <p:nvPr/>
        </p:nvPicPr>
        <p:blipFill>
          <a:blip r:embed="rId4" cstate="print"/>
          <a:srcRect/>
          <a:stretch>
            <a:fillRect/>
          </a:stretch>
        </p:blipFill>
        <p:spPr bwMode="auto">
          <a:xfrm>
            <a:off x="6084168" y="1916832"/>
            <a:ext cx="3070267" cy="2088232"/>
          </a:xfrm>
          <a:prstGeom prst="rect">
            <a:avLst/>
          </a:prstGeom>
          <a:noFill/>
        </p:spPr>
      </p:pic>
      <p:pic>
        <p:nvPicPr>
          <p:cNvPr id="26634" name="Picture 10" descr="C:\Users\Antonella\Desktop\Lezioni Fisica Terrestre\immagini\onde sismiche\costanti elastiche.jpg"/>
          <p:cNvPicPr>
            <a:picLocks noChangeAspect="1" noChangeArrowheads="1"/>
          </p:cNvPicPr>
          <p:nvPr/>
        </p:nvPicPr>
        <p:blipFill>
          <a:blip r:embed="rId5" cstate="print"/>
          <a:srcRect/>
          <a:stretch>
            <a:fillRect/>
          </a:stretch>
        </p:blipFill>
        <p:spPr bwMode="auto">
          <a:xfrm>
            <a:off x="395536" y="2132856"/>
            <a:ext cx="2160240" cy="4730518"/>
          </a:xfrm>
          <a:prstGeom prst="rect">
            <a:avLst/>
          </a:prstGeom>
          <a:noFill/>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it-IT" sz="1400" b="1">
              <a:solidFill>
                <a:srgbClr val="898989"/>
              </a:solidFill>
              <a:latin typeface="Calibri" pitchFamily="34" charset="0"/>
            </a:endParaRPr>
          </a:p>
        </p:txBody>
      </p:sp>
      <p:sp>
        <p:nvSpPr>
          <p:cNvPr id="22535" name="Text Box 7"/>
          <p:cNvSpPr txBox="1">
            <a:spLocks noChangeArrowheads="1"/>
          </p:cNvSpPr>
          <p:nvPr/>
        </p:nvSpPr>
        <p:spPr bwMode="auto">
          <a:xfrm>
            <a:off x="4283968" y="1268760"/>
            <a:ext cx="2916832"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Variazione della velocità delle onde sismiche con la profondità</a:t>
            </a:r>
            <a:endParaRPr lang="it-IT" sz="1600" dirty="0">
              <a:latin typeface="Calibri" pitchFamily="34" charset="0"/>
            </a:endParaRPr>
          </a:p>
        </p:txBody>
      </p:sp>
      <p:sp>
        <p:nvSpPr>
          <p:cNvPr id="14" name="Text Box 7"/>
          <p:cNvSpPr txBox="1">
            <a:spLocks noChangeArrowheads="1"/>
          </p:cNvSpPr>
          <p:nvPr/>
        </p:nvSpPr>
        <p:spPr bwMode="auto">
          <a:xfrm>
            <a:off x="35496" y="1196752"/>
            <a:ext cx="3312368" cy="1079399"/>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Variazione del modulo di incompressibilità K, del modulo di rigidità </a:t>
            </a:r>
            <a:r>
              <a:rPr lang="el-GR" sz="1600" dirty="0" smtClean="0">
                <a:latin typeface="Calibri" pitchFamily="34" charset="0"/>
              </a:rPr>
              <a:t>μ</a:t>
            </a:r>
            <a:r>
              <a:rPr lang="it-IT" sz="1600" dirty="0" smtClean="0">
                <a:latin typeface="Calibri" pitchFamily="34" charset="0"/>
              </a:rPr>
              <a:t>, della densità </a:t>
            </a:r>
            <a:r>
              <a:rPr lang="el-GR" sz="1600" dirty="0" smtClean="0">
                <a:latin typeface="Calibri" pitchFamily="34" charset="0"/>
              </a:rPr>
              <a:t>ρ</a:t>
            </a:r>
            <a:r>
              <a:rPr lang="it-IT" sz="1600" dirty="0" smtClean="0">
                <a:latin typeface="Calibri" pitchFamily="34" charset="0"/>
              </a:rPr>
              <a:t>, della gravità g e della pressione p.</a:t>
            </a:r>
            <a:endParaRPr lang="it-IT" sz="1600" dirty="0">
              <a:latin typeface="Calibri" pitchFamily="34" charset="0"/>
            </a:endParaRPr>
          </a:p>
        </p:txBody>
      </p:sp>
    </p:spTree>
    <p:extLst>
      <p:ext uri="{BB962C8B-B14F-4D97-AF65-F5344CB8AC3E}">
        <p14:creationId xmlns:p14="http://schemas.microsoft.com/office/powerpoint/2010/main" val="26527413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0" y="1217149"/>
            <a:ext cx="5436096" cy="5524219"/>
          </a:xfrm>
          <a:prstGeom prst="rect">
            <a:avLst/>
          </a:prstGeom>
          <a:noFill/>
          <a:ln w="9525">
            <a:noFill/>
            <a:miter lim="800000"/>
            <a:headEnd/>
            <a:tailEnd/>
          </a:ln>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5292080" y="2420888"/>
            <a:ext cx="3744416" cy="833178"/>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Velocità delle onde di corpo (P e S) all’interno della Terra. Dati per il modello della Terra di Dziewonski et al. (1975).</a:t>
            </a:r>
            <a:endParaRPr lang="it-IT" sz="1600" dirty="0">
              <a:solidFill>
                <a:srgbClr val="FF0000"/>
              </a:solidFill>
              <a:latin typeface="Calibri" pitchFamily="34" charset="0"/>
            </a:endParaRPr>
          </a:p>
        </p:txBody>
      </p:sp>
    </p:spTree>
    <p:extLst>
      <p:ext uri="{BB962C8B-B14F-4D97-AF65-F5344CB8AC3E}">
        <p14:creationId xmlns:p14="http://schemas.microsoft.com/office/powerpoint/2010/main" val="3270995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http://resource.isvr.soton.ac.uk/spcg/tutorial/tutorial/Tutorial_files/standingstring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96752"/>
            <a:ext cx="7632848" cy="5607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1001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20</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79512" y="1196752"/>
            <a:ext cx="8856984" cy="1079399"/>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La velocità delle onde sismiche aumenta all’aumentare dei parametri di Lamè. La loro dipendenza dalla densità invece non è ovvia come potrebbe sembrare: in effetti rocce a densità più alta hanno velocità maggiori. Empiricamente si trova che la relazione è approssimativamente lineare per le rocce medie della crosta e del mantello superiore. Per queste rocce vale la </a:t>
            </a:r>
            <a:r>
              <a:rPr lang="it-IT" sz="1600" dirty="0" smtClean="0">
                <a:solidFill>
                  <a:srgbClr val="FF0000"/>
                </a:solidFill>
                <a:latin typeface="Calibri" pitchFamily="34" charset="0"/>
              </a:rPr>
              <a:t>legge di Birch</a:t>
            </a:r>
            <a:r>
              <a:rPr lang="it-IT" sz="1600" dirty="0" smtClean="0">
                <a:latin typeface="Calibri" pitchFamily="34" charset="0"/>
              </a:rPr>
              <a:t>:</a:t>
            </a:r>
            <a:endParaRPr lang="it-IT" sz="1600" dirty="0">
              <a:solidFill>
                <a:srgbClr val="FF0000"/>
              </a:solidFill>
              <a:latin typeface="Calibri" pitchFamily="34" charset="0"/>
            </a:endParaRPr>
          </a:p>
        </p:txBody>
      </p:sp>
      <p:pic>
        <p:nvPicPr>
          <p:cNvPr id="27650" name="Picture 2"/>
          <p:cNvPicPr>
            <a:picLocks noChangeAspect="1" noChangeArrowheads="1"/>
          </p:cNvPicPr>
          <p:nvPr/>
        </p:nvPicPr>
        <p:blipFill>
          <a:blip r:embed="rId4" cstate="print"/>
          <a:srcRect/>
          <a:stretch>
            <a:fillRect/>
          </a:stretch>
        </p:blipFill>
        <p:spPr bwMode="auto">
          <a:xfrm>
            <a:off x="0" y="2492896"/>
            <a:ext cx="5669052" cy="3861048"/>
          </a:xfrm>
          <a:prstGeom prst="rect">
            <a:avLst/>
          </a:prstGeom>
          <a:noFill/>
          <a:ln w="9525">
            <a:noFill/>
            <a:miter lim="800000"/>
            <a:headEnd/>
            <a:tailEnd/>
          </a:ln>
        </p:spPr>
      </p:pic>
      <p:graphicFrame>
        <p:nvGraphicFramePr>
          <p:cNvPr id="13" name="Object 12"/>
          <p:cNvGraphicFramePr>
            <a:graphicFrameLocks noChangeAspect="1"/>
          </p:cNvGraphicFramePr>
          <p:nvPr/>
        </p:nvGraphicFramePr>
        <p:xfrm>
          <a:off x="6516216" y="2348880"/>
          <a:ext cx="1152128" cy="361452"/>
        </p:xfrm>
        <a:graphic>
          <a:graphicData uri="http://schemas.openxmlformats.org/presentationml/2006/ole">
            <mc:AlternateContent xmlns:mc="http://schemas.openxmlformats.org/markup-compatibility/2006">
              <mc:Choice xmlns:v="urn:schemas-microsoft-com:vml" Requires="v">
                <p:oleObj spid="_x0000_s94219" name="Equation" r:id="rId5" imgW="647640" imgH="203040" progId="Equation.3">
                  <p:embed/>
                </p:oleObj>
              </mc:Choice>
              <mc:Fallback>
                <p:oleObj name="Equation" r:id="rId5" imgW="64764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216" y="2348880"/>
                        <a:ext cx="1152128" cy="3614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 Box 7"/>
          <p:cNvSpPr txBox="1">
            <a:spLocks noChangeArrowheads="1"/>
          </p:cNvSpPr>
          <p:nvPr/>
        </p:nvSpPr>
        <p:spPr bwMode="auto">
          <a:xfrm>
            <a:off x="5508104" y="3356992"/>
            <a:ext cx="3240360" cy="1571842"/>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Esempi della legge di Birch. Misure in laboratorio fatte su roccia crostale alla pressione di a) 0.2 GPa, b) 0.6 GPa, c) 1.0 GPa, che corrispondono approssimativamente alle profondità di 6, 18, e 30 km. </a:t>
            </a:r>
            <a:endParaRPr lang="it-IT" sz="1600" dirty="0">
              <a:solidFill>
                <a:srgbClr val="FF0000"/>
              </a:solidFill>
              <a:latin typeface="Calibri" pitchFamily="34" charset="0"/>
            </a:endParaRPr>
          </a:p>
        </p:txBody>
      </p:sp>
    </p:spTree>
    <p:extLst>
      <p:ext uri="{BB962C8B-B14F-4D97-AF65-F5344CB8AC3E}">
        <p14:creationId xmlns:p14="http://schemas.microsoft.com/office/powerpoint/2010/main" val="14325055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79512" y="1196752"/>
            <a:ext cx="8856984"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Per rocce sedimentarie la relazione non è più valida e va usata la </a:t>
            </a:r>
            <a:r>
              <a:rPr lang="it-IT" sz="1600" dirty="0" smtClean="0">
                <a:solidFill>
                  <a:srgbClr val="FF0000"/>
                </a:solidFill>
                <a:latin typeface="Calibri" pitchFamily="34" charset="0"/>
              </a:rPr>
              <a:t>curva empirica di Nafe-Drake</a:t>
            </a:r>
            <a:r>
              <a:rPr lang="it-IT" sz="1600" dirty="0" smtClean="0">
                <a:latin typeface="Calibri" pitchFamily="34" charset="0"/>
              </a:rPr>
              <a:t>:</a:t>
            </a:r>
            <a:endParaRPr lang="it-IT" sz="1600" dirty="0">
              <a:solidFill>
                <a:srgbClr val="FF0000"/>
              </a:solidFill>
              <a:latin typeface="Calibri" pitchFamily="34" charset="0"/>
            </a:endParaRPr>
          </a:p>
        </p:txBody>
      </p:sp>
      <p:pic>
        <p:nvPicPr>
          <p:cNvPr id="28675" name="Picture 3"/>
          <p:cNvPicPr>
            <a:picLocks noChangeAspect="1" noChangeArrowheads="1"/>
          </p:cNvPicPr>
          <p:nvPr/>
        </p:nvPicPr>
        <p:blipFill>
          <a:blip r:embed="rId3" cstate="print"/>
          <a:srcRect/>
          <a:stretch>
            <a:fillRect/>
          </a:stretch>
        </p:blipFill>
        <p:spPr bwMode="auto">
          <a:xfrm>
            <a:off x="611560" y="1700808"/>
            <a:ext cx="4032448" cy="5032229"/>
          </a:xfrm>
          <a:prstGeom prst="rect">
            <a:avLst/>
          </a:prstGeom>
          <a:noFill/>
          <a:ln w="9525">
            <a:noFill/>
            <a:miter lim="800000"/>
            <a:headEnd/>
            <a:tailEnd/>
          </a:ln>
        </p:spPr>
      </p:pic>
      <p:sp>
        <p:nvSpPr>
          <p:cNvPr id="11" name="Text Box 7"/>
          <p:cNvSpPr txBox="1">
            <a:spLocks noChangeArrowheads="1"/>
          </p:cNvSpPr>
          <p:nvPr/>
        </p:nvSpPr>
        <p:spPr bwMode="auto">
          <a:xfrm>
            <a:off x="5292080" y="2924944"/>
            <a:ext cx="3240360" cy="2064284"/>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Relazione tra velocità sismiche e densità indicata come curva di Nafe-Drake dopo i suoi ideatori.  Cerchi aperti sono i valori per rocce ignee e metamorfiche; cerchi solidi per rocce sedimentarie; le croci mostrano una modello lineare da Birch 1964. </a:t>
            </a:r>
            <a:endParaRPr lang="it-IT" sz="1600" dirty="0">
              <a:solidFill>
                <a:srgbClr val="FF0000"/>
              </a:solidFill>
              <a:latin typeface="Calibri" pitchFamily="34" charset="0"/>
            </a:endParaRPr>
          </a:p>
        </p:txBody>
      </p:sp>
    </p:spTree>
    <p:extLst>
      <p:ext uri="{BB962C8B-B14F-4D97-AF65-F5344CB8AC3E}">
        <p14:creationId xmlns:p14="http://schemas.microsoft.com/office/powerpoint/2010/main" val="27687453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07504" y="1196752"/>
            <a:ext cx="892899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Prendiamo l’equazione d’onda per il potenziale scalare e consideriamo solamente la componente lungo x: </a:t>
            </a:r>
            <a:endParaRPr lang="it-IT" sz="1600" dirty="0">
              <a:solidFill>
                <a:srgbClr val="FF0000"/>
              </a:solidFill>
              <a:latin typeface="Calibri" pitchFamily="34" charset="0"/>
            </a:endParaRPr>
          </a:p>
        </p:txBody>
      </p:sp>
      <p:graphicFrame>
        <p:nvGraphicFramePr>
          <p:cNvPr id="9" name="Object 8"/>
          <p:cNvGraphicFramePr>
            <a:graphicFrameLocks noChangeAspect="1"/>
          </p:cNvGraphicFramePr>
          <p:nvPr/>
        </p:nvGraphicFramePr>
        <p:xfrm>
          <a:off x="3923928" y="1628800"/>
          <a:ext cx="1084484" cy="504056"/>
        </p:xfrm>
        <a:graphic>
          <a:graphicData uri="http://schemas.openxmlformats.org/presentationml/2006/ole">
            <mc:AlternateContent xmlns:mc="http://schemas.openxmlformats.org/markup-compatibility/2006">
              <mc:Choice xmlns:v="urn:schemas-microsoft-com:vml" Requires="v">
                <p:oleObj spid="_x0000_s95270" name="Equation" r:id="rId4" imgW="901440" imgH="419040" progId="Equation.3">
                  <p:embed/>
                </p:oleObj>
              </mc:Choice>
              <mc:Fallback>
                <p:oleObj name="Equation" r:id="rId4" imgW="901440" imgH="419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1628800"/>
                        <a:ext cx="1084484"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7"/>
          <p:cNvSpPr txBox="1">
            <a:spLocks noChangeArrowheads="1"/>
          </p:cNvSpPr>
          <p:nvPr/>
        </p:nvSpPr>
        <p:spPr bwMode="auto">
          <a:xfrm>
            <a:off x="107504" y="2276872"/>
            <a:ext cx="8928992"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Questa è un’equazione d’onda in una dimensione e la sua soluzione è una qualunque funzione le cui variabili x e t sono legate tra di loro come segue: </a:t>
            </a:r>
            <a:endParaRPr lang="it-IT" sz="1600" dirty="0">
              <a:solidFill>
                <a:srgbClr val="FF0000"/>
              </a:solidFill>
              <a:latin typeface="Calibri" pitchFamily="34" charset="0"/>
            </a:endParaRPr>
          </a:p>
        </p:txBody>
      </p:sp>
      <p:graphicFrame>
        <p:nvGraphicFramePr>
          <p:cNvPr id="11" name="Object 10"/>
          <p:cNvGraphicFramePr>
            <a:graphicFrameLocks noChangeAspect="1"/>
          </p:cNvGraphicFramePr>
          <p:nvPr/>
        </p:nvGraphicFramePr>
        <p:xfrm>
          <a:off x="4173838" y="2996952"/>
          <a:ext cx="696612" cy="251966"/>
        </p:xfrm>
        <a:graphic>
          <a:graphicData uri="http://schemas.openxmlformats.org/presentationml/2006/ole">
            <mc:AlternateContent xmlns:mc="http://schemas.openxmlformats.org/markup-compatibility/2006">
              <mc:Choice xmlns:v="urn:schemas-microsoft-com:vml" Requires="v">
                <p:oleObj spid="_x0000_s95271" name="Equation" r:id="rId6" imgW="596880" imgH="215640" progId="Equation.3">
                  <p:embed/>
                </p:oleObj>
              </mc:Choice>
              <mc:Fallback>
                <p:oleObj name="Equation" r:id="rId6" imgW="59688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3838" y="2996952"/>
                        <a:ext cx="696612" cy="2519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 Box 7"/>
          <p:cNvSpPr txBox="1">
            <a:spLocks noChangeArrowheads="1"/>
          </p:cNvSpPr>
          <p:nvPr/>
        </p:nvSpPr>
        <p:spPr bwMode="auto">
          <a:xfrm>
            <a:off x="107504" y="3356992"/>
            <a:ext cx="8928992"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Come è facile dimostrare prendendo le rispettive derivate parziali. Poichè qualunque funzione continua è esprimibile matematicamente come una somma infinita di seni e coseni: </a:t>
            </a:r>
            <a:endParaRPr lang="it-IT" sz="1600" dirty="0">
              <a:solidFill>
                <a:srgbClr val="FF0000"/>
              </a:solidFill>
              <a:latin typeface="Calibri" pitchFamily="34" charset="0"/>
            </a:endParaRPr>
          </a:p>
        </p:txBody>
      </p:sp>
      <p:graphicFrame>
        <p:nvGraphicFramePr>
          <p:cNvPr id="13" name="Object 12"/>
          <p:cNvGraphicFramePr>
            <a:graphicFrameLocks noChangeAspect="1"/>
          </p:cNvGraphicFramePr>
          <p:nvPr/>
        </p:nvGraphicFramePr>
        <p:xfrm>
          <a:off x="3563888" y="4077072"/>
          <a:ext cx="2727834" cy="504056"/>
        </p:xfrm>
        <a:graphic>
          <a:graphicData uri="http://schemas.openxmlformats.org/presentationml/2006/ole">
            <mc:AlternateContent xmlns:mc="http://schemas.openxmlformats.org/markup-compatibility/2006">
              <mc:Choice xmlns:v="urn:schemas-microsoft-com:vml" Requires="v">
                <p:oleObj spid="_x0000_s95272" name="Equation" r:id="rId8" imgW="2336760" imgH="431640" progId="Equation.3">
                  <p:embed/>
                </p:oleObj>
              </mc:Choice>
              <mc:Fallback>
                <p:oleObj name="Equation" r:id="rId8" imgW="2336760" imgH="431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3888" y="4077072"/>
                        <a:ext cx="2727834"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 Box 7"/>
          <p:cNvSpPr txBox="1">
            <a:spLocks noChangeArrowheads="1"/>
          </p:cNvSpPr>
          <p:nvPr/>
        </p:nvSpPr>
        <p:spPr bwMode="auto">
          <a:xfrm>
            <a:off x="107504" y="4653136"/>
            <a:ext cx="892899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Possiamo esprimere la soluzione dell’equazione d’onda monodimensionale come: </a:t>
            </a:r>
            <a:endParaRPr lang="it-IT" sz="1600" dirty="0">
              <a:solidFill>
                <a:srgbClr val="FF0000"/>
              </a:solidFill>
              <a:latin typeface="Calibri" pitchFamily="34" charset="0"/>
            </a:endParaRPr>
          </a:p>
        </p:txBody>
      </p:sp>
      <p:graphicFrame>
        <p:nvGraphicFramePr>
          <p:cNvPr id="16" name="Object 15"/>
          <p:cNvGraphicFramePr>
            <a:graphicFrameLocks noChangeAspect="1"/>
          </p:cNvGraphicFramePr>
          <p:nvPr/>
        </p:nvGraphicFramePr>
        <p:xfrm>
          <a:off x="3779913" y="5095471"/>
          <a:ext cx="1872208" cy="349753"/>
        </p:xfrm>
        <a:graphic>
          <a:graphicData uri="http://schemas.openxmlformats.org/presentationml/2006/ole">
            <mc:AlternateContent xmlns:mc="http://schemas.openxmlformats.org/markup-compatibility/2006">
              <mc:Choice xmlns:v="urn:schemas-microsoft-com:vml" Requires="v">
                <p:oleObj spid="_x0000_s95273" name="Equation" r:id="rId10" imgW="1155600" imgH="215640" progId="Equation.3">
                  <p:embed/>
                </p:oleObj>
              </mc:Choice>
              <mc:Fallback>
                <p:oleObj name="Equation" r:id="rId10" imgW="1155600" imgH="2156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9913" y="5095471"/>
                        <a:ext cx="1872208" cy="3497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Box 7"/>
          <p:cNvSpPr txBox="1">
            <a:spLocks noChangeArrowheads="1"/>
          </p:cNvSpPr>
          <p:nvPr/>
        </p:nvSpPr>
        <p:spPr bwMode="auto">
          <a:xfrm>
            <a:off x="107504" y="5620158"/>
            <a:ext cx="8928992" cy="833178"/>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Il potenziale avrà lo stesso valore in tutti i punti x e t per cui </a:t>
            </a:r>
            <a:r>
              <a:rPr lang="it-IT" sz="1600" i="1" dirty="0" smtClean="0">
                <a:latin typeface="Calibri" pitchFamily="34" charset="0"/>
              </a:rPr>
              <a:t>x=</a:t>
            </a:r>
            <a:r>
              <a:rPr lang="el-GR" sz="1600" i="1" dirty="0" smtClean="0">
                <a:latin typeface="Calibri" pitchFamily="34" charset="0"/>
              </a:rPr>
              <a:t>α</a:t>
            </a:r>
            <a:r>
              <a:rPr lang="it-IT" sz="1600" i="1" dirty="0" smtClean="0">
                <a:latin typeface="Calibri" pitchFamily="34" charset="0"/>
              </a:rPr>
              <a:t>t</a:t>
            </a:r>
            <a:r>
              <a:rPr lang="it-IT" sz="1600" dirty="0" smtClean="0">
                <a:latin typeface="Calibri" pitchFamily="34" charset="0"/>
              </a:rPr>
              <a:t>: cioè su tutti i punti di un piano y-z perpendicolari all’asse x, che si muove lungo l’asse x positivo con velocità </a:t>
            </a:r>
            <a:r>
              <a:rPr lang="el-GR" sz="1600" dirty="0" smtClean="0">
                <a:latin typeface="Calibri" pitchFamily="34" charset="0"/>
              </a:rPr>
              <a:t>α</a:t>
            </a:r>
            <a:r>
              <a:rPr lang="it-IT" sz="1600" dirty="0" smtClean="0">
                <a:latin typeface="Calibri" pitchFamily="34" charset="0"/>
              </a:rPr>
              <a:t>. Pertanto questo tipo di onda è detta </a:t>
            </a:r>
            <a:r>
              <a:rPr lang="it-IT" sz="1600" dirty="0" smtClean="0">
                <a:solidFill>
                  <a:srgbClr val="FF0000"/>
                </a:solidFill>
                <a:latin typeface="Calibri" pitchFamily="34" charset="0"/>
              </a:rPr>
              <a:t>onda piana</a:t>
            </a:r>
            <a:r>
              <a:rPr lang="it-IT" sz="1600" dirty="0" smtClean="0">
                <a:latin typeface="Calibri" pitchFamily="34" charset="0"/>
              </a:rPr>
              <a:t>. </a:t>
            </a:r>
            <a:endParaRPr lang="it-IT" sz="1600" dirty="0">
              <a:solidFill>
                <a:srgbClr val="FF0000"/>
              </a:solidFill>
              <a:latin typeface="Calibri" pitchFamily="34" charset="0"/>
            </a:endParaRPr>
          </a:p>
        </p:txBody>
      </p:sp>
    </p:spTree>
    <p:extLst>
      <p:ext uri="{BB962C8B-B14F-4D97-AF65-F5344CB8AC3E}">
        <p14:creationId xmlns:p14="http://schemas.microsoft.com/office/powerpoint/2010/main" val="4085799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23</a:t>
            </a:fld>
            <a:endParaRPr lang="it-IT" sz="1400" b="1">
              <a:solidFill>
                <a:srgbClr val="898989"/>
              </a:solidFill>
              <a:latin typeface="Calibri" pitchFamily="34" charset="0"/>
            </a:endParaRPr>
          </a:p>
        </p:txBody>
      </p:sp>
      <p:grpSp>
        <p:nvGrpSpPr>
          <p:cNvPr id="40" name="Group 39"/>
          <p:cNvGrpSpPr/>
          <p:nvPr/>
        </p:nvGrpSpPr>
        <p:grpSpPr>
          <a:xfrm>
            <a:off x="611560" y="1484784"/>
            <a:ext cx="8353425" cy="2087562"/>
            <a:chOff x="611188" y="1485454"/>
            <a:chExt cx="8353425" cy="2087562"/>
          </a:xfrm>
        </p:grpSpPr>
        <p:sp>
          <p:nvSpPr>
            <p:cNvPr id="20" name="Freeform 18"/>
            <p:cNvSpPr>
              <a:spLocks/>
            </p:cNvSpPr>
            <p:nvPr/>
          </p:nvSpPr>
          <p:spPr bwMode="auto">
            <a:xfrm>
              <a:off x="755650" y="2191891"/>
              <a:ext cx="3600450" cy="1104900"/>
            </a:xfrm>
            <a:custGeom>
              <a:avLst/>
              <a:gdLst/>
              <a:ahLst/>
              <a:cxnLst>
                <a:cxn ang="0">
                  <a:pos x="0" y="598"/>
                </a:cxn>
                <a:cxn ang="0">
                  <a:pos x="91" y="689"/>
                </a:cxn>
                <a:cxn ang="0">
                  <a:pos x="272" y="643"/>
                </a:cxn>
                <a:cxn ang="0">
                  <a:pos x="408" y="462"/>
                </a:cxn>
                <a:cxn ang="0">
                  <a:pos x="544" y="99"/>
                </a:cxn>
                <a:cxn ang="0">
                  <a:pos x="726" y="8"/>
                </a:cxn>
                <a:cxn ang="0">
                  <a:pos x="907" y="144"/>
                </a:cxn>
                <a:cxn ang="0">
                  <a:pos x="1134" y="326"/>
                </a:cxn>
                <a:cxn ang="0">
                  <a:pos x="1542" y="462"/>
                </a:cxn>
                <a:cxn ang="0">
                  <a:pos x="2268" y="553"/>
                </a:cxn>
              </a:cxnLst>
              <a:rect l="0" t="0" r="r" b="b"/>
              <a:pathLst>
                <a:path w="2268" h="696">
                  <a:moveTo>
                    <a:pt x="0" y="598"/>
                  </a:moveTo>
                  <a:cubicBezTo>
                    <a:pt x="23" y="640"/>
                    <a:pt x="46" y="682"/>
                    <a:pt x="91" y="689"/>
                  </a:cubicBezTo>
                  <a:cubicBezTo>
                    <a:pt x="136" y="696"/>
                    <a:pt x="219" y="681"/>
                    <a:pt x="272" y="643"/>
                  </a:cubicBezTo>
                  <a:cubicBezTo>
                    <a:pt x="325" y="605"/>
                    <a:pt x="363" y="553"/>
                    <a:pt x="408" y="462"/>
                  </a:cubicBezTo>
                  <a:cubicBezTo>
                    <a:pt x="453" y="371"/>
                    <a:pt x="491" y="174"/>
                    <a:pt x="544" y="99"/>
                  </a:cubicBezTo>
                  <a:cubicBezTo>
                    <a:pt x="597" y="24"/>
                    <a:pt x="666" y="0"/>
                    <a:pt x="726" y="8"/>
                  </a:cubicBezTo>
                  <a:cubicBezTo>
                    <a:pt x="786" y="16"/>
                    <a:pt x="839" y="91"/>
                    <a:pt x="907" y="144"/>
                  </a:cubicBezTo>
                  <a:cubicBezTo>
                    <a:pt x="975" y="197"/>
                    <a:pt x="1028" y="273"/>
                    <a:pt x="1134" y="326"/>
                  </a:cubicBezTo>
                  <a:cubicBezTo>
                    <a:pt x="1240" y="379"/>
                    <a:pt x="1353" y="424"/>
                    <a:pt x="1542" y="462"/>
                  </a:cubicBezTo>
                  <a:cubicBezTo>
                    <a:pt x="1731" y="500"/>
                    <a:pt x="2147" y="538"/>
                    <a:pt x="2268" y="553"/>
                  </a:cubicBezTo>
                </a:path>
              </a:pathLst>
            </a:custGeom>
            <a:noFill/>
            <a:ln w="25400">
              <a:solidFill>
                <a:schemeClr val="accent2"/>
              </a:solidFill>
              <a:round/>
              <a:headEnd/>
              <a:tailEnd/>
            </a:ln>
            <a:effectLst/>
          </p:spPr>
          <p:txBody>
            <a:bodyPr/>
            <a:lstStyle/>
            <a:p>
              <a:endParaRPr lang="it-IT"/>
            </a:p>
          </p:txBody>
        </p:sp>
        <p:sp>
          <p:nvSpPr>
            <p:cNvPr id="21" name="Line 20"/>
            <p:cNvSpPr>
              <a:spLocks noChangeShapeType="1"/>
            </p:cNvSpPr>
            <p:nvPr/>
          </p:nvSpPr>
          <p:spPr bwMode="auto">
            <a:xfrm>
              <a:off x="611188" y="3141216"/>
              <a:ext cx="3816350" cy="0"/>
            </a:xfrm>
            <a:prstGeom prst="line">
              <a:avLst/>
            </a:prstGeom>
            <a:noFill/>
            <a:ln w="25400">
              <a:solidFill>
                <a:schemeClr val="tx1"/>
              </a:solidFill>
              <a:round/>
              <a:headEnd/>
              <a:tailEnd type="triangle" w="med" len="med"/>
            </a:ln>
            <a:effectLst/>
          </p:spPr>
          <p:txBody>
            <a:bodyPr/>
            <a:lstStyle/>
            <a:p>
              <a:endParaRPr lang="it-IT"/>
            </a:p>
          </p:txBody>
        </p:sp>
        <p:sp>
          <p:nvSpPr>
            <p:cNvPr id="22" name="Line 23"/>
            <p:cNvSpPr>
              <a:spLocks noChangeShapeType="1"/>
            </p:cNvSpPr>
            <p:nvPr/>
          </p:nvSpPr>
          <p:spPr bwMode="auto">
            <a:xfrm flipV="1">
              <a:off x="971550" y="1485454"/>
              <a:ext cx="0" cy="2016125"/>
            </a:xfrm>
            <a:prstGeom prst="line">
              <a:avLst/>
            </a:prstGeom>
            <a:noFill/>
            <a:ln w="25400">
              <a:solidFill>
                <a:schemeClr val="tx1"/>
              </a:solidFill>
              <a:round/>
              <a:headEnd/>
              <a:tailEnd type="triangle" w="med" len="med"/>
            </a:ln>
            <a:effectLst/>
          </p:spPr>
          <p:txBody>
            <a:bodyPr/>
            <a:lstStyle/>
            <a:p>
              <a:endParaRPr lang="it-IT"/>
            </a:p>
          </p:txBody>
        </p:sp>
        <p:sp>
          <p:nvSpPr>
            <p:cNvPr id="23" name="Line 26"/>
            <p:cNvSpPr>
              <a:spLocks noChangeShapeType="1"/>
            </p:cNvSpPr>
            <p:nvPr/>
          </p:nvSpPr>
          <p:spPr bwMode="auto">
            <a:xfrm flipV="1">
              <a:off x="1763713" y="2204591"/>
              <a:ext cx="0" cy="936625"/>
            </a:xfrm>
            <a:prstGeom prst="line">
              <a:avLst/>
            </a:prstGeom>
            <a:noFill/>
            <a:ln w="25400">
              <a:solidFill>
                <a:schemeClr val="tx1"/>
              </a:solidFill>
              <a:prstDash val="sysDot"/>
              <a:round/>
              <a:headEnd/>
              <a:tailEnd/>
            </a:ln>
            <a:effectLst/>
          </p:spPr>
          <p:txBody>
            <a:bodyPr/>
            <a:lstStyle/>
            <a:p>
              <a:endParaRPr lang="it-IT"/>
            </a:p>
          </p:txBody>
        </p:sp>
        <p:sp>
          <p:nvSpPr>
            <p:cNvPr id="24" name="Text Box 27"/>
            <p:cNvSpPr txBox="1">
              <a:spLocks noChangeArrowheads="1"/>
            </p:cNvSpPr>
            <p:nvPr/>
          </p:nvSpPr>
          <p:spPr bwMode="auto">
            <a:xfrm>
              <a:off x="1476375" y="3212654"/>
              <a:ext cx="647700" cy="304800"/>
            </a:xfrm>
            <a:prstGeom prst="rect">
              <a:avLst/>
            </a:prstGeom>
            <a:noFill/>
            <a:ln w="9525">
              <a:noFill/>
              <a:miter lim="800000"/>
              <a:headEnd/>
              <a:tailEnd/>
            </a:ln>
            <a:effectLst/>
          </p:spPr>
          <p:txBody>
            <a:bodyPr>
              <a:spAutoFit/>
            </a:bodyPr>
            <a:lstStyle/>
            <a:p>
              <a:pPr>
                <a:spcBef>
                  <a:spcPct val="50000"/>
                </a:spcBef>
              </a:pPr>
              <a:r>
                <a:rPr lang="en-US" sz="1400" b="0"/>
                <a:t>x=x</a:t>
              </a:r>
              <a:r>
                <a:rPr lang="en-US" sz="1400" b="0" baseline="-25000"/>
                <a:t>0</a:t>
              </a:r>
              <a:endParaRPr lang="it-IT" sz="1400" b="0"/>
            </a:p>
          </p:txBody>
        </p:sp>
        <p:sp>
          <p:nvSpPr>
            <p:cNvPr id="25" name="Text Box 28"/>
            <p:cNvSpPr txBox="1">
              <a:spLocks noChangeArrowheads="1"/>
            </p:cNvSpPr>
            <p:nvPr/>
          </p:nvSpPr>
          <p:spPr bwMode="auto">
            <a:xfrm>
              <a:off x="1042988" y="1556891"/>
              <a:ext cx="576262" cy="314325"/>
            </a:xfrm>
            <a:prstGeom prst="rect">
              <a:avLst/>
            </a:prstGeom>
            <a:solidFill>
              <a:schemeClr val="accent1"/>
            </a:solidFill>
            <a:ln w="9525">
              <a:solidFill>
                <a:schemeClr val="tx1"/>
              </a:solidFill>
              <a:miter lim="800000"/>
              <a:headEnd/>
              <a:tailEnd/>
            </a:ln>
            <a:effectLst/>
          </p:spPr>
          <p:txBody>
            <a:bodyPr>
              <a:spAutoFit/>
            </a:bodyPr>
            <a:lstStyle/>
            <a:p>
              <a:pPr>
                <a:spcBef>
                  <a:spcPct val="50000"/>
                </a:spcBef>
              </a:pPr>
              <a:r>
                <a:rPr lang="en-US" sz="1400" b="0"/>
                <a:t>t=t</a:t>
              </a:r>
              <a:r>
                <a:rPr lang="en-US" sz="1400" b="0" baseline="-25000"/>
                <a:t>0</a:t>
              </a:r>
              <a:endParaRPr lang="it-IT" sz="1400" b="0"/>
            </a:p>
          </p:txBody>
        </p:sp>
        <p:sp>
          <p:nvSpPr>
            <p:cNvPr id="26" name="Text Box 29"/>
            <p:cNvSpPr txBox="1">
              <a:spLocks noChangeArrowheads="1"/>
            </p:cNvSpPr>
            <p:nvPr/>
          </p:nvSpPr>
          <p:spPr bwMode="auto">
            <a:xfrm>
              <a:off x="611188" y="1701354"/>
              <a:ext cx="287337" cy="304800"/>
            </a:xfrm>
            <a:prstGeom prst="rect">
              <a:avLst/>
            </a:prstGeom>
            <a:noFill/>
            <a:ln w="9525">
              <a:noFill/>
              <a:miter lim="800000"/>
              <a:headEnd/>
              <a:tailEnd/>
            </a:ln>
            <a:effectLst/>
          </p:spPr>
          <p:txBody>
            <a:bodyPr>
              <a:spAutoFit/>
            </a:bodyPr>
            <a:lstStyle/>
            <a:p>
              <a:pPr>
                <a:spcBef>
                  <a:spcPct val="50000"/>
                </a:spcBef>
              </a:pPr>
              <a:r>
                <a:rPr lang="en-US" sz="1400" b="0"/>
                <a:t>f</a:t>
              </a:r>
              <a:endParaRPr lang="it-IT" sz="1400" b="0"/>
            </a:p>
          </p:txBody>
        </p:sp>
        <p:sp>
          <p:nvSpPr>
            <p:cNvPr id="27" name="Text Box 30"/>
            <p:cNvSpPr txBox="1">
              <a:spLocks noChangeArrowheads="1"/>
            </p:cNvSpPr>
            <p:nvPr/>
          </p:nvSpPr>
          <p:spPr bwMode="auto">
            <a:xfrm>
              <a:off x="2339975" y="1845816"/>
              <a:ext cx="936625" cy="314325"/>
            </a:xfrm>
            <a:prstGeom prst="rect">
              <a:avLst/>
            </a:prstGeom>
            <a:noFill/>
            <a:ln w="9525">
              <a:solidFill>
                <a:schemeClr val="tx1"/>
              </a:solidFill>
              <a:miter lim="800000"/>
              <a:headEnd/>
              <a:tailEnd/>
            </a:ln>
            <a:effectLst/>
          </p:spPr>
          <p:txBody>
            <a:bodyPr>
              <a:spAutoFit/>
            </a:bodyPr>
            <a:lstStyle/>
            <a:p>
              <a:pPr>
                <a:spcBef>
                  <a:spcPct val="50000"/>
                </a:spcBef>
              </a:pPr>
              <a:r>
                <a:rPr lang="en-US" sz="1400" b="0"/>
                <a:t>f(x-ct</a:t>
              </a:r>
              <a:r>
                <a:rPr lang="en-US" sz="1400" b="0" baseline="-25000"/>
                <a:t>0</a:t>
              </a:r>
              <a:r>
                <a:rPr lang="en-US" sz="1400" b="0"/>
                <a:t>)</a:t>
              </a:r>
              <a:endParaRPr lang="it-IT" sz="1400" b="0" baseline="-25000"/>
            </a:p>
          </p:txBody>
        </p:sp>
        <p:sp>
          <p:nvSpPr>
            <p:cNvPr id="28" name="Text Box 31"/>
            <p:cNvSpPr txBox="1">
              <a:spLocks noChangeArrowheads="1"/>
            </p:cNvSpPr>
            <p:nvPr/>
          </p:nvSpPr>
          <p:spPr bwMode="auto">
            <a:xfrm>
              <a:off x="3851275" y="3212654"/>
              <a:ext cx="287338" cy="304800"/>
            </a:xfrm>
            <a:prstGeom prst="rect">
              <a:avLst/>
            </a:prstGeom>
            <a:noFill/>
            <a:ln w="9525">
              <a:noFill/>
              <a:miter lim="800000"/>
              <a:headEnd/>
              <a:tailEnd/>
            </a:ln>
            <a:effectLst/>
          </p:spPr>
          <p:txBody>
            <a:bodyPr>
              <a:spAutoFit/>
            </a:bodyPr>
            <a:lstStyle/>
            <a:p>
              <a:pPr>
                <a:spcBef>
                  <a:spcPct val="50000"/>
                </a:spcBef>
              </a:pPr>
              <a:r>
                <a:rPr lang="en-US" sz="1400" b="0"/>
                <a:t>x</a:t>
              </a:r>
              <a:endParaRPr lang="it-IT" sz="1400" b="0"/>
            </a:p>
          </p:txBody>
        </p:sp>
        <p:sp>
          <p:nvSpPr>
            <p:cNvPr id="29" name="Freeform 34"/>
            <p:cNvSpPr>
              <a:spLocks/>
            </p:cNvSpPr>
            <p:nvPr/>
          </p:nvSpPr>
          <p:spPr bwMode="auto">
            <a:xfrm>
              <a:off x="5292725" y="2191891"/>
              <a:ext cx="3600450" cy="1104900"/>
            </a:xfrm>
            <a:custGeom>
              <a:avLst/>
              <a:gdLst/>
              <a:ahLst/>
              <a:cxnLst>
                <a:cxn ang="0">
                  <a:pos x="0" y="598"/>
                </a:cxn>
                <a:cxn ang="0">
                  <a:pos x="91" y="689"/>
                </a:cxn>
                <a:cxn ang="0">
                  <a:pos x="272" y="643"/>
                </a:cxn>
                <a:cxn ang="0">
                  <a:pos x="408" y="462"/>
                </a:cxn>
                <a:cxn ang="0">
                  <a:pos x="544" y="99"/>
                </a:cxn>
                <a:cxn ang="0">
                  <a:pos x="726" y="8"/>
                </a:cxn>
                <a:cxn ang="0">
                  <a:pos x="907" y="144"/>
                </a:cxn>
                <a:cxn ang="0">
                  <a:pos x="1134" y="326"/>
                </a:cxn>
                <a:cxn ang="0">
                  <a:pos x="1542" y="462"/>
                </a:cxn>
                <a:cxn ang="0">
                  <a:pos x="2268" y="553"/>
                </a:cxn>
              </a:cxnLst>
              <a:rect l="0" t="0" r="r" b="b"/>
              <a:pathLst>
                <a:path w="2268" h="696">
                  <a:moveTo>
                    <a:pt x="0" y="598"/>
                  </a:moveTo>
                  <a:cubicBezTo>
                    <a:pt x="23" y="640"/>
                    <a:pt x="46" y="682"/>
                    <a:pt x="91" y="689"/>
                  </a:cubicBezTo>
                  <a:cubicBezTo>
                    <a:pt x="136" y="696"/>
                    <a:pt x="219" y="681"/>
                    <a:pt x="272" y="643"/>
                  </a:cubicBezTo>
                  <a:cubicBezTo>
                    <a:pt x="325" y="605"/>
                    <a:pt x="363" y="553"/>
                    <a:pt x="408" y="462"/>
                  </a:cubicBezTo>
                  <a:cubicBezTo>
                    <a:pt x="453" y="371"/>
                    <a:pt x="491" y="174"/>
                    <a:pt x="544" y="99"/>
                  </a:cubicBezTo>
                  <a:cubicBezTo>
                    <a:pt x="597" y="24"/>
                    <a:pt x="666" y="0"/>
                    <a:pt x="726" y="8"/>
                  </a:cubicBezTo>
                  <a:cubicBezTo>
                    <a:pt x="786" y="16"/>
                    <a:pt x="839" y="91"/>
                    <a:pt x="907" y="144"/>
                  </a:cubicBezTo>
                  <a:cubicBezTo>
                    <a:pt x="975" y="197"/>
                    <a:pt x="1028" y="273"/>
                    <a:pt x="1134" y="326"/>
                  </a:cubicBezTo>
                  <a:cubicBezTo>
                    <a:pt x="1240" y="379"/>
                    <a:pt x="1353" y="424"/>
                    <a:pt x="1542" y="462"/>
                  </a:cubicBezTo>
                  <a:cubicBezTo>
                    <a:pt x="1731" y="500"/>
                    <a:pt x="2147" y="538"/>
                    <a:pt x="2268" y="553"/>
                  </a:cubicBezTo>
                </a:path>
              </a:pathLst>
            </a:custGeom>
            <a:noFill/>
            <a:ln w="25400">
              <a:solidFill>
                <a:schemeClr val="accent2"/>
              </a:solidFill>
              <a:round/>
              <a:headEnd/>
              <a:tailEnd/>
            </a:ln>
            <a:effectLst/>
          </p:spPr>
          <p:txBody>
            <a:bodyPr/>
            <a:lstStyle/>
            <a:p>
              <a:endParaRPr lang="it-IT"/>
            </a:p>
          </p:txBody>
        </p:sp>
        <p:sp>
          <p:nvSpPr>
            <p:cNvPr id="30" name="Line 35"/>
            <p:cNvSpPr>
              <a:spLocks noChangeShapeType="1"/>
            </p:cNvSpPr>
            <p:nvPr/>
          </p:nvSpPr>
          <p:spPr bwMode="auto">
            <a:xfrm flipV="1">
              <a:off x="5148263" y="1485454"/>
              <a:ext cx="0" cy="2016125"/>
            </a:xfrm>
            <a:prstGeom prst="line">
              <a:avLst/>
            </a:prstGeom>
            <a:noFill/>
            <a:ln w="25400">
              <a:solidFill>
                <a:schemeClr val="tx1"/>
              </a:solidFill>
              <a:round/>
              <a:headEnd/>
              <a:tailEnd type="triangle" w="med" len="med"/>
            </a:ln>
            <a:effectLst/>
          </p:spPr>
          <p:txBody>
            <a:bodyPr/>
            <a:lstStyle/>
            <a:p>
              <a:endParaRPr lang="it-IT"/>
            </a:p>
          </p:txBody>
        </p:sp>
        <p:sp>
          <p:nvSpPr>
            <p:cNvPr id="31" name="Line 36"/>
            <p:cNvSpPr>
              <a:spLocks noChangeShapeType="1"/>
            </p:cNvSpPr>
            <p:nvPr/>
          </p:nvSpPr>
          <p:spPr bwMode="auto">
            <a:xfrm flipV="1">
              <a:off x="5940425" y="2204591"/>
              <a:ext cx="0" cy="936625"/>
            </a:xfrm>
            <a:prstGeom prst="line">
              <a:avLst/>
            </a:prstGeom>
            <a:noFill/>
            <a:ln w="25400">
              <a:solidFill>
                <a:schemeClr val="tx1"/>
              </a:solidFill>
              <a:prstDash val="sysDot"/>
              <a:round/>
              <a:headEnd/>
              <a:tailEnd/>
            </a:ln>
            <a:effectLst/>
          </p:spPr>
          <p:txBody>
            <a:bodyPr/>
            <a:lstStyle/>
            <a:p>
              <a:endParaRPr lang="it-IT"/>
            </a:p>
          </p:txBody>
        </p:sp>
        <p:sp>
          <p:nvSpPr>
            <p:cNvPr id="32" name="Text Box 37"/>
            <p:cNvSpPr txBox="1">
              <a:spLocks noChangeArrowheads="1"/>
            </p:cNvSpPr>
            <p:nvPr/>
          </p:nvSpPr>
          <p:spPr bwMode="auto">
            <a:xfrm>
              <a:off x="5653088" y="3212654"/>
              <a:ext cx="647700" cy="304800"/>
            </a:xfrm>
            <a:prstGeom prst="rect">
              <a:avLst/>
            </a:prstGeom>
            <a:noFill/>
            <a:ln w="9525">
              <a:noFill/>
              <a:miter lim="800000"/>
              <a:headEnd/>
              <a:tailEnd/>
            </a:ln>
            <a:effectLst/>
          </p:spPr>
          <p:txBody>
            <a:bodyPr>
              <a:spAutoFit/>
            </a:bodyPr>
            <a:lstStyle/>
            <a:p>
              <a:pPr>
                <a:spcBef>
                  <a:spcPct val="50000"/>
                </a:spcBef>
              </a:pPr>
              <a:r>
                <a:rPr lang="en-US" sz="1400" b="0"/>
                <a:t>x=x</a:t>
              </a:r>
              <a:r>
                <a:rPr lang="en-US" sz="1400" b="0" baseline="-25000"/>
                <a:t>0</a:t>
              </a:r>
              <a:endParaRPr lang="it-IT" sz="1400" b="0"/>
            </a:p>
          </p:txBody>
        </p:sp>
        <p:sp>
          <p:nvSpPr>
            <p:cNvPr id="33" name="Text Box 38"/>
            <p:cNvSpPr txBox="1">
              <a:spLocks noChangeArrowheads="1"/>
            </p:cNvSpPr>
            <p:nvPr/>
          </p:nvSpPr>
          <p:spPr bwMode="auto">
            <a:xfrm>
              <a:off x="5219700" y="1556891"/>
              <a:ext cx="576263" cy="314325"/>
            </a:xfrm>
            <a:prstGeom prst="rect">
              <a:avLst/>
            </a:prstGeom>
            <a:solidFill>
              <a:schemeClr val="accent1"/>
            </a:solidFill>
            <a:ln w="9525">
              <a:solidFill>
                <a:schemeClr val="tx1"/>
              </a:solidFill>
              <a:miter lim="800000"/>
              <a:headEnd/>
              <a:tailEnd/>
            </a:ln>
            <a:effectLst/>
          </p:spPr>
          <p:txBody>
            <a:bodyPr>
              <a:spAutoFit/>
            </a:bodyPr>
            <a:lstStyle/>
            <a:p>
              <a:pPr>
                <a:spcBef>
                  <a:spcPct val="50000"/>
                </a:spcBef>
              </a:pPr>
              <a:r>
                <a:rPr lang="en-US" sz="1400" b="0"/>
                <a:t>t=t</a:t>
              </a:r>
              <a:r>
                <a:rPr lang="en-US" sz="1400" b="0" baseline="-25000"/>
                <a:t>1</a:t>
              </a:r>
              <a:endParaRPr lang="it-IT" sz="1400" b="0"/>
            </a:p>
          </p:txBody>
        </p:sp>
        <p:sp>
          <p:nvSpPr>
            <p:cNvPr id="34" name="Text Box 39"/>
            <p:cNvSpPr txBox="1">
              <a:spLocks noChangeArrowheads="1"/>
            </p:cNvSpPr>
            <p:nvPr/>
          </p:nvSpPr>
          <p:spPr bwMode="auto">
            <a:xfrm>
              <a:off x="4787900" y="1701354"/>
              <a:ext cx="287338" cy="304800"/>
            </a:xfrm>
            <a:prstGeom prst="rect">
              <a:avLst/>
            </a:prstGeom>
            <a:noFill/>
            <a:ln w="9525">
              <a:noFill/>
              <a:miter lim="800000"/>
              <a:headEnd/>
              <a:tailEnd/>
            </a:ln>
            <a:effectLst/>
          </p:spPr>
          <p:txBody>
            <a:bodyPr>
              <a:spAutoFit/>
            </a:bodyPr>
            <a:lstStyle/>
            <a:p>
              <a:pPr>
                <a:spcBef>
                  <a:spcPct val="50000"/>
                </a:spcBef>
              </a:pPr>
              <a:r>
                <a:rPr lang="en-US" sz="1400" b="0"/>
                <a:t>f</a:t>
              </a:r>
              <a:endParaRPr lang="it-IT" sz="1400" b="0"/>
            </a:p>
          </p:txBody>
        </p:sp>
        <p:sp>
          <p:nvSpPr>
            <p:cNvPr id="35" name="Text Box 40"/>
            <p:cNvSpPr txBox="1">
              <a:spLocks noChangeArrowheads="1"/>
            </p:cNvSpPr>
            <p:nvPr/>
          </p:nvSpPr>
          <p:spPr bwMode="auto">
            <a:xfrm>
              <a:off x="6875463" y="1845816"/>
              <a:ext cx="936625" cy="314325"/>
            </a:xfrm>
            <a:prstGeom prst="rect">
              <a:avLst/>
            </a:prstGeom>
            <a:noFill/>
            <a:ln w="9525">
              <a:solidFill>
                <a:schemeClr val="tx1"/>
              </a:solidFill>
              <a:miter lim="800000"/>
              <a:headEnd/>
              <a:tailEnd/>
            </a:ln>
            <a:effectLst/>
          </p:spPr>
          <p:txBody>
            <a:bodyPr>
              <a:spAutoFit/>
            </a:bodyPr>
            <a:lstStyle/>
            <a:p>
              <a:pPr>
                <a:spcBef>
                  <a:spcPct val="50000"/>
                </a:spcBef>
              </a:pPr>
              <a:r>
                <a:rPr lang="en-US" sz="1400" b="0"/>
                <a:t>f(x-ct</a:t>
              </a:r>
              <a:r>
                <a:rPr lang="en-US" sz="1400" b="0" baseline="-25000"/>
                <a:t>1</a:t>
              </a:r>
              <a:r>
                <a:rPr lang="en-US" sz="1400" b="0"/>
                <a:t>)</a:t>
              </a:r>
              <a:endParaRPr lang="it-IT" sz="1400" b="0" baseline="-25000"/>
            </a:p>
          </p:txBody>
        </p:sp>
        <p:sp>
          <p:nvSpPr>
            <p:cNvPr id="36" name="Text Box 41"/>
            <p:cNvSpPr txBox="1">
              <a:spLocks noChangeArrowheads="1"/>
            </p:cNvSpPr>
            <p:nvPr/>
          </p:nvSpPr>
          <p:spPr bwMode="auto">
            <a:xfrm>
              <a:off x="8604250" y="3268216"/>
              <a:ext cx="287338" cy="304800"/>
            </a:xfrm>
            <a:prstGeom prst="rect">
              <a:avLst/>
            </a:prstGeom>
            <a:noFill/>
            <a:ln w="9525">
              <a:noFill/>
              <a:miter lim="800000"/>
              <a:headEnd/>
              <a:tailEnd/>
            </a:ln>
            <a:effectLst/>
          </p:spPr>
          <p:txBody>
            <a:bodyPr>
              <a:spAutoFit/>
            </a:bodyPr>
            <a:lstStyle/>
            <a:p>
              <a:pPr>
                <a:spcBef>
                  <a:spcPct val="50000"/>
                </a:spcBef>
              </a:pPr>
              <a:r>
                <a:rPr lang="en-US" sz="1400" b="0"/>
                <a:t>x</a:t>
              </a:r>
              <a:endParaRPr lang="it-IT" sz="1400" b="0"/>
            </a:p>
          </p:txBody>
        </p:sp>
        <p:sp>
          <p:nvSpPr>
            <p:cNvPr id="37" name="Line 43"/>
            <p:cNvSpPr>
              <a:spLocks noChangeShapeType="1"/>
            </p:cNvSpPr>
            <p:nvPr/>
          </p:nvSpPr>
          <p:spPr bwMode="auto">
            <a:xfrm flipV="1">
              <a:off x="4932363" y="3141216"/>
              <a:ext cx="4032250" cy="6350"/>
            </a:xfrm>
            <a:prstGeom prst="line">
              <a:avLst/>
            </a:prstGeom>
            <a:noFill/>
            <a:ln w="25400">
              <a:solidFill>
                <a:schemeClr val="tx1"/>
              </a:solidFill>
              <a:round/>
              <a:headEnd/>
              <a:tailEnd type="triangle" w="med" len="med"/>
            </a:ln>
            <a:effectLst/>
          </p:spPr>
          <p:txBody>
            <a:bodyPr/>
            <a:lstStyle/>
            <a:p>
              <a:endParaRPr lang="it-IT"/>
            </a:p>
          </p:txBody>
        </p:sp>
        <p:sp>
          <p:nvSpPr>
            <p:cNvPr id="38" name="Line 44"/>
            <p:cNvSpPr>
              <a:spLocks noChangeShapeType="1"/>
            </p:cNvSpPr>
            <p:nvPr/>
          </p:nvSpPr>
          <p:spPr bwMode="auto">
            <a:xfrm flipV="1">
              <a:off x="6372225" y="2204591"/>
              <a:ext cx="0" cy="936625"/>
            </a:xfrm>
            <a:prstGeom prst="line">
              <a:avLst/>
            </a:prstGeom>
            <a:noFill/>
            <a:ln w="25400">
              <a:solidFill>
                <a:schemeClr val="tx1"/>
              </a:solidFill>
              <a:prstDash val="sysDot"/>
              <a:round/>
              <a:headEnd/>
              <a:tailEnd/>
            </a:ln>
            <a:effectLst/>
          </p:spPr>
          <p:txBody>
            <a:bodyPr/>
            <a:lstStyle/>
            <a:p>
              <a:endParaRPr lang="it-IT"/>
            </a:p>
          </p:txBody>
        </p:sp>
        <p:sp>
          <p:nvSpPr>
            <p:cNvPr id="39" name="Text Box 45"/>
            <p:cNvSpPr txBox="1">
              <a:spLocks noChangeArrowheads="1"/>
            </p:cNvSpPr>
            <p:nvPr/>
          </p:nvSpPr>
          <p:spPr bwMode="auto">
            <a:xfrm>
              <a:off x="6156325" y="3212654"/>
              <a:ext cx="647700" cy="304800"/>
            </a:xfrm>
            <a:prstGeom prst="rect">
              <a:avLst/>
            </a:prstGeom>
            <a:noFill/>
            <a:ln w="9525">
              <a:noFill/>
              <a:miter lim="800000"/>
              <a:headEnd/>
              <a:tailEnd/>
            </a:ln>
            <a:effectLst/>
          </p:spPr>
          <p:txBody>
            <a:bodyPr>
              <a:spAutoFit/>
            </a:bodyPr>
            <a:lstStyle/>
            <a:p>
              <a:pPr>
                <a:spcBef>
                  <a:spcPct val="50000"/>
                </a:spcBef>
              </a:pPr>
              <a:r>
                <a:rPr lang="en-US" sz="1400" b="0"/>
                <a:t>x=x</a:t>
              </a:r>
              <a:r>
                <a:rPr lang="en-US" sz="1400" b="0" baseline="-25000"/>
                <a:t>1</a:t>
              </a:r>
              <a:endParaRPr lang="it-IT" sz="1400" b="0"/>
            </a:p>
          </p:txBody>
        </p:sp>
      </p:grpSp>
      <p:sp>
        <p:nvSpPr>
          <p:cNvPr id="41" name="Text Box 7"/>
          <p:cNvSpPr txBox="1">
            <a:spLocks noChangeArrowheads="1"/>
          </p:cNvSpPr>
          <p:nvPr/>
        </p:nvSpPr>
        <p:spPr bwMode="auto">
          <a:xfrm>
            <a:off x="107504" y="3789040"/>
            <a:ext cx="892899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The quantity </a:t>
            </a:r>
            <a:r>
              <a:rPr lang="it-IT" sz="1600" dirty="0" smtClean="0">
                <a:solidFill>
                  <a:srgbClr val="00B0F0"/>
                </a:solidFill>
                <a:latin typeface="Calibri" pitchFamily="34" charset="0"/>
              </a:rPr>
              <a:t>x-ct</a:t>
            </a:r>
            <a:r>
              <a:rPr lang="it-IT" sz="1600" dirty="0" smtClean="0">
                <a:latin typeface="Calibri" pitchFamily="34" charset="0"/>
              </a:rPr>
              <a:t> is called wave </a:t>
            </a:r>
            <a:r>
              <a:rPr lang="it-IT" sz="1600" dirty="0" smtClean="0">
                <a:solidFill>
                  <a:srgbClr val="FF0000"/>
                </a:solidFill>
                <a:latin typeface="Calibri" pitchFamily="34" charset="0"/>
              </a:rPr>
              <a:t>phase</a:t>
            </a:r>
            <a:r>
              <a:rPr lang="it-IT" sz="1600" dirty="0" smtClean="0">
                <a:latin typeface="Calibri" pitchFamily="34" charset="0"/>
              </a:rPr>
              <a:t> . </a:t>
            </a:r>
            <a:endParaRPr lang="it-IT" sz="1600" dirty="0">
              <a:solidFill>
                <a:srgbClr val="FF0000"/>
              </a:solidFill>
              <a:latin typeface="Calibri" pitchFamily="34" charset="0"/>
            </a:endParaRPr>
          </a:p>
        </p:txBody>
      </p:sp>
      <p:pic>
        <p:nvPicPr>
          <p:cNvPr id="42" name="Picture 9" descr="C:\Users\Antonella\Desktop\Lezioni Fisica Terrestre\immagini\onde sismiche\Image123.gif"/>
          <p:cNvPicPr>
            <a:picLocks noChangeAspect="1" noChangeArrowheads="1"/>
          </p:cNvPicPr>
          <p:nvPr/>
        </p:nvPicPr>
        <p:blipFill>
          <a:blip r:embed="rId3" cstate="print"/>
          <a:srcRect/>
          <a:stretch>
            <a:fillRect/>
          </a:stretch>
        </p:blipFill>
        <p:spPr bwMode="auto">
          <a:xfrm>
            <a:off x="1043608" y="5157192"/>
            <a:ext cx="3456384" cy="1404769"/>
          </a:xfrm>
          <a:prstGeom prst="rect">
            <a:avLst/>
          </a:prstGeom>
          <a:noFill/>
        </p:spPr>
      </p:pic>
      <p:pic>
        <p:nvPicPr>
          <p:cNvPr id="43" name="Picture 10" descr="C:\Users\Antonella\Desktop\Lezioni Fisica Terrestre\immagini\onde sismiche\200px_Fronte_rettilineo.png"/>
          <p:cNvPicPr>
            <a:picLocks noChangeAspect="1" noChangeArrowheads="1"/>
          </p:cNvPicPr>
          <p:nvPr/>
        </p:nvPicPr>
        <p:blipFill>
          <a:blip r:embed="rId4" cstate="print"/>
          <a:srcRect/>
          <a:stretch>
            <a:fillRect/>
          </a:stretch>
        </p:blipFill>
        <p:spPr bwMode="auto">
          <a:xfrm>
            <a:off x="5652120" y="5085184"/>
            <a:ext cx="1733549" cy="1577157"/>
          </a:xfrm>
          <a:prstGeom prst="rect">
            <a:avLst/>
          </a:prstGeom>
          <a:noFill/>
        </p:spPr>
      </p:pic>
      <p:sp>
        <p:nvSpPr>
          <p:cNvPr id="44" name="Text Box 7"/>
          <p:cNvSpPr txBox="1">
            <a:spLocks noChangeArrowheads="1"/>
          </p:cNvSpPr>
          <p:nvPr/>
        </p:nvSpPr>
        <p:spPr bwMode="auto">
          <a:xfrm>
            <a:off x="107504" y="4149080"/>
            <a:ext cx="8928992"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The surface where the phase is the same, is called </a:t>
            </a:r>
            <a:r>
              <a:rPr lang="it-IT" sz="1600" dirty="0" smtClean="0">
                <a:solidFill>
                  <a:srgbClr val="FF0000"/>
                </a:solidFill>
                <a:latin typeface="Calibri" pitchFamily="34" charset="0"/>
              </a:rPr>
              <a:t>wave front</a:t>
            </a:r>
            <a:r>
              <a:rPr lang="it-IT" sz="1600" dirty="0" smtClean="0">
                <a:latin typeface="Calibri" pitchFamily="34" charset="0"/>
              </a:rPr>
              <a:t>. The wave travel in perpedicular direction respect to the wave front; this direction is called </a:t>
            </a:r>
            <a:r>
              <a:rPr lang="it-IT" sz="1600" dirty="0" smtClean="0">
                <a:solidFill>
                  <a:srgbClr val="FF0000"/>
                </a:solidFill>
                <a:latin typeface="Calibri" pitchFamily="34" charset="0"/>
              </a:rPr>
              <a:t>wave ray raggio d’onda</a:t>
            </a:r>
            <a:r>
              <a:rPr lang="it-IT" sz="1600" dirty="0" smtClean="0">
                <a:latin typeface="Calibri" pitchFamily="34" charset="0"/>
              </a:rPr>
              <a:t>. </a:t>
            </a:r>
            <a:endParaRPr lang="it-IT" sz="1600" dirty="0">
              <a:solidFill>
                <a:srgbClr val="FF0000"/>
              </a:solidFill>
              <a:latin typeface="Calibri" pitchFamily="34" charset="0"/>
            </a:endParaRPr>
          </a:p>
        </p:txBody>
      </p:sp>
    </p:spTree>
    <p:extLst>
      <p:ext uri="{BB962C8B-B14F-4D97-AF65-F5344CB8AC3E}">
        <p14:creationId xmlns:p14="http://schemas.microsoft.com/office/powerpoint/2010/main" val="857055676"/>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24</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07504" y="1196752"/>
            <a:ext cx="8928992" cy="833178"/>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Se la fase è del tipo x-</a:t>
            </a:r>
            <a:r>
              <a:rPr lang="el-GR" sz="1600" dirty="0" smtClean="0">
                <a:latin typeface="Calibri" pitchFamily="34" charset="0"/>
              </a:rPr>
              <a:t>α</a:t>
            </a:r>
            <a:r>
              <a:rPr lang="it-IT" sz="1600" dirty="0" smtClean="0">
                <a:latin typeface="Calibri" pitchFamily="34" charset="0"/>
              </a:rPr>
              <a:t>t, l’onda si propagherà nella direzione x positiva , se invece è del tipo x+</a:t>
            </a:r>
            <a:r>
              <a:rPr lang="el-GR" sz="1600" dirty="0" smtClean="0">
                <a:latin typeface="Calibri" pitchFamily="34" charset="0"/>
              </a:rPr>
              <a:t>α</a:t>
            </a:r>
            <a:r>
              <a:rPr lang="it-IT" sz="1600" dirty="0" smtClean="0">
                <a:latin typeface="Calibri" pitchFamily="34" charset="0"/>
              </a:rPr>
              <a:t>t la propagazione sarà nella direzione x negativa.</a:t>
            </a:r>
          </a:p>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Chiaramente: -A≤ </a:t>
            </a:r>
            <a:r>
              <a:rPr lang="el-GR" sz="1600" dirty="0" smtClean="0">
                <a:latin typeface="Calibri" pitchFamily="34" charset="0"/>
              </a:rPr>
              <a:t>ϕ≤</a:t>
            </a:r>
            <a:r>
              <a:rPr lang="it-IT" sz="1600" dirty="0" smtClean="0">
                <a:latin typeface="Calibri" pitchFamily="34" charset="0"/>
              </a:rPr>
              <a:t>A e quindi A è detta </a:t>
            </a:r>
            <a:r>
              <a:rPr lang="it-IT" sz="1600" dirty="0" smtClean="0">
                <a:solidFill>
                  <a:srgbClr val="FF0000"/>
                </a:solidFill>
                <a:latin typeface="Calibri" pitchFamily="34" charset="0"/>
              </a:rPr>
              <a:t>ampiezza dell’onda</a:t>
            </a:r>
            <a:r>
              <a:rPr lang="it-IT" sz="1600" dirty="0" smtClean="0">
                <a:latin typeface="Calibri" pitchFamily="34" charset="0"/>
              </a:rPr>
              <a:t>. </a:t>
            </a:r>
            <a:endParaRPr lang="it-IT" sz="1600" dirty="0">
              <a:latin typeface="Calibri" pitchFamily="34" charset="0"/>
            </a:endParaRPr>
          </a:p>
        </p:txBody>
      </p:sp>
      <p:pic>
        <p:nvPicPr>
          <p:cNvPr id="45058" name="Picture 2" descr="C:\Users\Antonella\Desktop\Lezioni Fisica Terrestre\immagini\onde sismiche\Ondait.png"/>
          <p:cNvPicPr>
            <a:picLocks noChangeAspect="1" noChangeArrowheads="1"/>
          </p:cNvPicPr>
          <p:nvPr/>
        </p:nvPicPr>
        <p:blipFill>
          <a:blip r:embed="rId3" cstate="print"/>
          <a:srcRect/>
          <a:stretch>
            <a:fillRect/>
          </a:stretch>
        </p:blipFill>
        <p:spPr bwMode="auto">
          <a:xfrm>
            <a:off x="899592" y="2564904"/>
            <a:ext cx="7898726" cy="3456384"/>
          </a:xfrm>
          <a:prstGeom prst="rect">
            <a:avLst/>
          </a:prstGeom>
          <a:noFill/>
        </p:spPr>
      </p:pic>
    </p:spTree>
    <p:extLst>
      <p:ext uri="{BB962C8B-B14F-4D97-AF65-F5344CB8AC3E}">
        <p14:creationId xmlns:p14="http://schemas.microsoft.com/office/powerpoint/2010/main" val="26766109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0" name="Picture 10" descr="C:\Users\Antonella\Desktop\Lezioni Fisica Terrestre\immagini\onde sismiche\figure-2_1-ita.png"/>
          <p:cNvPicPr>
            <a:picLocks noChangeAspect="1" noChangeArrowheads="1"/>
          </p:cNvPicPr>
          <p:nvPr/>
        </p:nvPicPr>
        <p:blipFill>
          <a:blip r:embed="rId4" cstate="print"/>
          <a:srcRect/>
          <a:stretch>
            <a:fillRect/>
          </a:stretch>
        </p:blipFill>
        <p:spPr bwMode="auto">
          <a:xfrm>
            <a:off x="57491" y="4581128"/>
            <a:ext cx="4298485" cy="1728192"/>
          </a:xfrm>
          <a:prstGeom prst="rect">
            <a:avLst/>
          </a:prstGeom>
          <a:noFill/>
        </p:spPr>
      </p:pic>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25</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07504" y="1196752"/>
            <a:ext cx="892899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Esaminiamo il comportamento di </a:t>
            </a:r>
            <a:r>
              <a:rPr lang="el-GR" sz="1600" dirty="0" smtClean="0">
                <a:latin typeface="Calibri" pitchFamily="34" charset="0"/>
              </a:rPr>
              <a:t>ϕ</a:t>
            </a:r>
            <a:r>
              <a:rPr lang="it-IT" sz="1600" dirty="0" smtClean="0">
                <a:latin typeface="Calibri" pitchFamily="34" charset="0"/>
              </a:rPr>
              <a:t> tenendo fissa una delle due variabili.</a:t>
            </a:r>
            <a:endParaRPr lang="it-IT" sz="1600" dirty="0">
              <a:latin typeface="Calibri" pitchFamily="34" charset="0"/>
            </a:endParaRPr>
          </a:p>
        </p:txBody>
      </p:sp>
      <p:sp>
        <p:nvSpPr>
          <p:cNvPr id="10" name="Text Box 7"/>
          <p:cNvSpPr txBox="1">
            <a:spLocks noChangeArrowheads="1"/>
          </p:cNvSpPr>
          <p:nvPr/>
        </p:nvSpPr>
        <p:spPr bwMode="auto">
          <a:xfrm>
            <a:off x="107504" y="1484784"/>
            <a:ext cx="1080120"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Per t=cost.</a:t>
            </a:r>
            <a:endParaRPr lang="it-IT" sz="1600" dirty="0">
              <a:latin typeface="Calibri" pitchFamily="34" charset="0"/>
            </a:endParaRPr>
          </a:p>
        </p:txBody>
      </p:sp>
      <p:cxnSp>
        <p:nvCxnSpPr>
          <p:cNvPr id="12" name="Straight Arrow Connector 11"/>
          <p:cNvCxnSpPr/>
          <p:nvPr/>
        </p:nvCxnSpPr>
        <p:spPr>
          <a:xfrm>
            <a:off x="1187624" y="1700808"/>
            <a:ext cx="7920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3" name="Object 12"/>
          <p:cNvGraphicFramePr>
            <a:graphicFrameLocks noChangeAspect="1"/>
          </p:cNvGraphicFramePr>
          <p:nvPr/>
        </p:nvGraphicFramePr>
        <p:xfrm>
          <a:off x="2123727" y="1484784"/>
          <a:ext cx="745495" cy="288032"/>
        </p:xfrm>
        <a:graphic>
          <a:graphicData uri="http://schemas.openxmlformats.org/presentationml/2006/ole">
            <mc:AlternateContent xmlns:mc="http://schemas.openxmlformats.org/markup-compatibility/2006">
              <mc:Choice xmlns:v="urn:schemas-microsoft-com:vml" Requires="v">
                <p:oleObj spid="_x0000_s96312" name="Equation" r:id="rId5" imgW="558720" imgH="215640" progId="Equation.3">
                  <p:embed/>
                </p:oleObj>
              </mc:Choice>
              <mc:Fallback>
                <p:oleObj name="Equation" r:id="rId5" imgW="55872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727" y="1484784"/>
                        <a:ext cx="745495" cy="2880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 Box 7"/>
          <p:cNvSpPr txBox="1">
            <a:spLocks noChangeArrowheads="1"/>
          </p:cNvSpPr>
          <p:nvPr/>
        </p:nvSpPr>
        <p:spPr bwMode="auto">
          <a:xfrm>
            <a:off x="107504" y="1772816"/>
            <a:ext cx="640871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La funzione coseno assumerà valori uguali per multipli di kx:</a:t>
            </a:r>
            <a:endParaRPr lang="it-IT" sz="1600" dirty="0">
              <a:latin typeface="Calibri" pitchFamily="34" charset="0"/>
            </a:endParaRPr>
          </a:p>
        </p:txBody>
      </p:sp>
      <p:graphicFrame>
        <p:nvGraphicFramePr>
          <p:cNvPr id="16" name="Object 15"/>
          <p:cNvGraphicFramePr>
            <a:graphicFrameLocks noChangeAspect="1"/>
          </p:cNvGraphicFramePr>
          <p:nvPr/>
        </p:nvGraphicFramePr>
        <p:xfrm>
          <a:off x="2411760" y="2204864"/>
          <a:ext cx="1800200" cy="306034"/>
        </p:xfrm>
        <a:graphic>
          <a:graphicData uri="http://schemas.openxmlformats.org/presentationml/2006/ole">
            <mc:AlternateContent xmlns:mc="http://schemas.openxmlformats.org/markup-compatibility/2006">
              <mc:Choice xmlns:v="urn:schemas-microsoft-com:vml" Requires="v">
                <p:oleObj spid="_x0000_s96313" name="Equation" r:id="rId7" imgW="1269720" imgH="215640" progId="Equation.3">
                  <p:embed/>
                </p:oleObj>
              </mc:Choice>
              <mc:Fallback>
                <p:oleObj name="Equation" r:id="rId7" imgW="126972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760" y="2204864"/>
                        <a:ext cx="1800200" cy="3060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nvGraphicFramePr>
        <p:xfrm>
          <a:off x="5220072" y="2204864"/>
          <a:ext cx="1008112" cy="271415"/>
        </p:xfrm>
        <a:graphic>
          <a:graphicData uri="http://schemas.openxmlformats.org/presentationml/2006/ole">
            <mc:AlternateContent xmlns:mc="http://schemas.openxmlformats.org/markup-compatibility/2006">
              <mc:Choice xmlns:v="urn:schemas-microsoft-com:vml" Requires="v">
                <p:oleObj spid="_x0000_s96314" name="Equation" r:id="rId9" imgW="660240" imgH="177480" progId="Equation.3">
                  <p:embed/>
                </p:oleObj>
              </mc:Choice>
              <mc:Fallback>
                <p:oleObj name="Equation" r:id="rId9" imgW="660240" imgH="177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20072" y="2204864"/>
                        <a:ext cx="1008112" cy="2714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 Box 7"/>
          <p:cNvSpPr txBox="1">
            <a:spLocks noChangeArrowheads="1"/>
          </p:cNvSpPr>
          <p:nvPr/>
        </p:nvSpPr>
        <p:spPr bwMode="auto">
          <a:xfrm>
            <a:off x="107504" y="2564904"/>
            <a:ext cx="5040560"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Da cui segue che la fase si ripete ogni intervallo spaziale di: </a:t>
            </a:r>
            <a:endParaRPr lang="it-IT" sz="1600" dirty="0">
              <a:latin typeface="Calibri" pitchFamily="34" charset="0"/>
            </a:endParaRPr>
          </a:p>
        </p:txBody>
      </p:sp>
      <p:graphicFrame>
        <p:nvGraphicFramePr>
          <p:cNvPr id="19" name="Object 18"/>
          <p:cNvGraphicFramePr>
            <a:graphicFrameLocks noChangeAspect="1"/>
          </p:cNvGraphicFramePr>
          <p:nvPr>
            <p:extLst/>
          </p:nvPr>
        </p:nvGraphicFramePr>
        <p:xfrm>
          <a:off x="4118768" y="2924944"/>
          <a:ext cx="906463" cy="484188"/>
        </p:xfrm>
        <a:graphic>
          <a:graphicData uri="http://schemas.openxmlformats.org/presentationml/2006/ole">
            <mc:AlternateContent xmlns:mc="http://schemas.openxmlformats.org/markup-compatibility/2006">
              <mc:Choice xmlns:v="urn:schemas-microsoft-com:vml" Requires="v">
                <p:oleObj spid="_x0000_s96315" name="Equation" r:id="rId11" imgW="736560" imgH="393480" progId="Equation.3">
                  <p:embed/>
                </p:oleObj>
              </mc:Choice>
              <mc:Fallback>
                <p:oleObj name="Equation" r:id="rId11" imgW="736560" imgH="393480" progId="Equation.3">
                  <p:embed/>
                  <p:pic>
                    <p:nvPicPr>
                      <p:cNvPr id="0" name=""/>
                      <p:cNvPicPr>
                        <a:picLocks noChangeAspect="1" noChangeArrowheads="1"/>
                      </p:cNvPicPr>
                      <p:nvPr/>
                    </p:nvPicPr>
                    <p:blipFill>
                      <a:blip r:embed="rId12"/>
                      <a:srcRect/>
                      <a:stretch>
                        <a:fillRect/>
                      </a:stretch>
                    </p:blipFill>
                    <p:spPr bwMode="auto">
                      <a:xfrm>
                        <a:off x="4118768" y="2924944"/>
                        <a:ext cx="906463" cy="484188"/>
                      </a:xfrm>
                      <a:prstGeom prst="rect">
                        <a:avLst/>
                      </a:prstGeom>
                      <a:noFill/>
                      <a:ln w="57150">
                        <a:solidFill>
                          <a:srgbClr val="FF0000"/>
                        </a:solidFill>
                      </a:ln>
                      <a:extLst/>
                    </p:spPr>
                  </p:pic>
                </p:oleObj>
              </mc:Fallback>
            </mc:AlternateContent>
          </a:graphicData>
        </a:graphic>
      </p:graphicFrame>
      <p:sp>
        <p:nvSpPr>
          <p:cNvPr id="20" name="Text Box 7"/>
          <p:cNvSpPr txBox="1">
            <a:spLocks noChangeArrowheads="1"/>
          </p:cNvSpPr>
          <p:nvPr/>
        </p:nvSpPr>
        <p:spPr bwMode="auto">
          <a:xfrm>
            <a:off x="107504" y="3501008"/>
            <a:ext cx="8784976"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Tale intervallo di indica con </a:t>
            </a:r>
            <a:r>
              <a:rPr lang="el-GR" sz="1600" dirty="0" smtClean="0">
                <a:latin typeface="Calibri" pitchFamily="34" charset="0"/>
              </a:rPr>
              <a:t>λ</a:t>
            </a:r>
            <a:r>
              <a:rPr lang="it-IT" sz="1600" dirty="0" smtClean="0">
                <a:latin typeface="Calibri" pitchFamily="34" charset="0"/>
              </a:rPr>
              <a:t> e si chiama </a:t>
            </a:r>
            <a:r>
              <a:rPr lang="it-IT" sz="1600" dirty="0" smtClean="0">
                <a:solidFill>
                  <a:srgbClr val="FF0000"/>
                </a:solidFill>
                <a:latin typeface="Calibri" pitchFamily="34" charset="0"/>
              </a:rPr>
              <a:t>lunghezza d’onda</a:t>
            </a:r>
            <a:r>
              <a:rPr lang="it-IT" sz="1600" dirty="0" smtClean="0">
                <a:latin typeface="Calibri" pitchFamily="34" charset="0"/>
              </a:rPr>
              <a:t>. D’altro canto k si dice </a:t>
            </a:r>
            <a:r>
              <a:rPr lang="it-IT" sz="1600" dirty="0" smtClean="0">
                <a:solidFill>
                  <a:srgbClr val="FF0000"/>
                </a:solidFill>
                <a:latin typeface="Calibri" pitchFamily="34" charset="0"/>
              </a:rPr>
              <a:t>numero d’onda </a:t>
            </a:r>
            <a:r>
              <a:rPr lang="it-IT" sz="1600" dirty="0" smtClean="0">
                <a:latin typeface="Calibri" pitchFamily="34" charset="0"/>
              </a:rPr>
              <a:t>e da il numero di lunghezza d’onda nell’intervallo 2</a:t>
            </a:r>
            <a:r>
              <a:rPr lang="el-GR" sz="1600" dirty="0" smtClean="0">
                <a:latin typeface="Calibri" pitchFamily="34" charset="0"/>
              </a:rPr>
              <a:t>π</a:t>
            </a:r>
            <a:r>
              <a:rPr lang="it-IT" sz="1600" dirty="0" smtClean="0">
                <a:latin typeface="Calibri" pitchFamily="34" charset="0"/>
              </a:rPr>
              <a:t>.</a:t>
            </a:r>
            <a:endParaRPr lang="it-IT" sz="1600" dirty="0">
              <a:latin typeface="Calibri" pitchFamily="34" charset="0"/>
            </a:endParaRPr>
          </a:p>
        </p:txBody>
      </p:sp>
      <p:pic>
        <p:nvPicPr>
          <p:cNvPr id="46087" name="Picture 7"/>
          <p:cNvPicPr>
            <a:picLocks noChangeAspect="1" noChangeArrowheads="1"/>
          </p:cNvPicPr>
          <p:nvPr/>
        </p:nvPicPr>
        <p:blipFill>
          <a:blip r:embed="rId13" cstate="print"/>
          <a:srcRect/>
          <a:stretch>
            <a:fillRect/>
          </a:stretch>
        </p:blipFill>
        <p:spPr bwMode="auto">
          <a:xfrm>
            <a:off x="4238120" y="4365103"/>
            <a:ext cx="4078296" cy="1748817"/>
          </a:xfrm>
          <a:prstGeom prst="rect">
            <a:avLst/>
          </a:prstGeom>
          <a:noFill/>
          <a:ln w="9525">
            <a:noFill/>
            <a:miter lim="800000"/>
            <a:headEnd/>
            <a:tailEnd/>
          </a:ln>
        </p:spPr>
      </p:pic>
      <p:graphicFrame>
        <p:nvGraphicFramePr>
          <p:cNvPr id="21" name="Object 20"/>
          <p:cNvGraphicFramePr>
            <a:graphicFrameLocks noChangeAspect="1"/>
          </p:cNvGraphicFramePr>
          <p:nvPr/>
        </p:nvGraphicFramePr>
        <p:xfrm>
          <a:off x="8100392" y="4437112"/>
          <a:ext cx="576064" cy="541151"/>
        </p:xfrm>
        <a:graphic>
          <a:graphicData uri="http://schemas.openxmlformats.org/presentationml/2006/ole">
            <mc:AlternateContent xmlns:mc="http://schemas.openxmlformats.org/markup-compatibility/2006">
              <mc:Choice xmlns:v="urn:schemas-microsoft-com:vml" Requires="v">
                <p:oleObj spid="_x0000_s96316" name="Equation" r:id="rId14" imgW="419040" imgH="393480" progId="Equation.3">
                  <p:embed/>
                </p:oleObj>
              </mc:Choice>
              <mc:Fallback>
                <p:oleObj name="Equation" r:id="rId14" imgW="419040" imgH="39348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0392" y="4437112"/>
                        <a:ext cx="576064" cy="5411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p:cNvGraphicFramePr>
            <a:graphicFrameLocks noChangeAspect="1"/>
          </p:cNvGraphicFramePr>
          <p:nvPr/>
        </p:nvGraphicFramePr>
        <p:xfrm>
          <a:off x="8130589" y="5301208"/>
          <a:ext cx="617875" cy="504056"/>
        </p:xfrm>
        <a:graphic>
          <a:graphicData uri="http://schemas.openxmlformats.org/presentationml/2006/ole">
            <mc:AlternateContent xmlns:mc="http://schemas.openxmlformats.org/markup-compatibility/2006">
              <mc:Choice xmlns:v="urn:schemas-microsoft-com:vml" Requires="v">
                <p:oleObj spid="_x0000_s96317" name="Equation" r:id="rId16" imgW="482400" imgH="393480" progId="Equation.3">
                  <p:embed/>
                </p:oleObj>
              </mc:Choice>
              <mc:Fallback>
                <p:oleObj name="Equation" r:id="rId16" imgW="482400" imgH="39348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30589" y="5301208"/>
                        <a:ext cx="617875"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874850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26</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07504" y="1196752"/>
            <a:ext cx="892899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Generalizzando a 3 dimensioni, il potenziale sarà dato da:</a:t>
            </a:r>
            <a:endParaRPr lang="it-IT" sz="1600" dirty="0">
              <a:latin typeface="Calibri" pitchFamily="34" charset="0"/>
            </a:endParaRPr>
          </a:p>
        </p:txBody>
      </p:sp>
      <p:graphicFrame>
        <p:nvGraphicFramePr>
          <p:cNvPr id="16" name="Object 15"/>
          <p:cNvGraphicFramePr>
            <a:graphicFrameLocks noChangeAspect="1"/>
          </p:cNvGraphicFramePr>
          <p:nvPr/>
        </p:nvGraphicFramePr>
        <p:xfrm>
          <a:off x="3448051" y="1484784"/>
          <a:ext cx="1700014" cy="324016"/>
        </p:xfrm>
        <a:graphic>
          <a:graphicData uri="http://schemas.openxmlformats.org/presentationml/2006/ole">
            <mc:AlternateContent xmlns:mc="http://schemas.openxmlformats.org/markup-compatibility/2006">
              <mc:Choice xmlns:v="urn:schemas-microsoft-com:vml" Requires="v">
                <p:oleObj spid="_x0000_s97345" name="Equation" r:id="rId4" imgW="1333440" imgH="253800" progId="Equation.3">
                  <p:embed/>
                </p:oleObj>
              </mc:Choice>
              <mc:Fallback>
                <p:oleObj name="Equation" r:id="rId4" imgW="1333440" imgH="253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051" y="1484784"/>
                        <a:ext cx="1700014" cy="3240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 Box 7"/>
          <p:cNvSpPr txBox="1">
            <a:spLocks noChangeArrowheads="1"/>
          </p:cNvSpPr>
          <p:nvPr/>
        </p:nvSpPr>
        <p:spPr bwMode="auto">
          <a:xfrm>
            <a:off x="107504" y="1844824"/>
            <a:ext cx="8784976"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In questo caso k è un vettore che è orientato nella direzione di propagazione dell’onda!</a:t>
            </a:r>
          </a:p>
        </p:txBody>
      </p:sp>
      <p:sp>
        <p:nvSpPr>
          <p:cNvPr id="23" name="Text Box 7"/>
          <p:cNvSpPr txBox="1">
            <a:spLocks noChangeArrowheads="1"/>
          </p:cNvSpPr>
          <p:nvPr/>
        </p:nvSpPr>
        <p:spPr bwMode="auto">
          <a:xfrm>
            <a:off x="107504" y="2132856"/>
            <a:ext cx="208823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Prendiamo ora x= cost.</a:t>
            </a:r>
            <a:endParaRPr lang="it-IT" sz="1600" dirty="0">
              <a:latin typeface="Calibri" pitchFamily="34" charset="0"/>
            </a:endParaRPr>
          </a:p>
        </p:txBody>
      </p:sp>
      <p:cxnSp>
        <p:nvCxnSpPr>
          <p:cNvPr id="24" name="Straight Arrow Connector 23"/>
          <p:cNvCxnSpPr/>
          <p:nvPr/>
        </p:nvCxnSpPr>
        <p:spPr>
          <a:xfrm>
            <a:off x="2195736" y="2348880"/>
            <a:ext cx="7920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47112" name="Object 8"/>
          <p:cNvGraphicFramePr>
            <a:graphicFrameLocks noChangeAspect="1"/>
          </p:cNvGraphicFramePr>
          <p:nvPr/>
        </p:nvGraphicFramePr>
        <p:xfrm>
          <a:off x="3155950" y="2132856"/>
          <a:ext cx="695325" cy="288925"/>
        </p:xfrm>
        <a:graphic>
          <a:graphicData uri="http://schemas.openxmlformats.org/presentationml/2006/ole">
            <mc:AlternateContent xmlns:mc="http://schemas.openxmlformats.org/markup-compatibility/2006">
              <mc:Choice xmlns:v="urn:schemas-microsoft-com:vml" Requires="v">
                <p:oleObj spid="_x0000_s97346" name="Equation" r:id="rId6" imgW="520560" imgH="215640" progId="Equation.3">
                  <p:embed/>
                </p:oleObj>
              </mc:Choice>
              <mc:Fallback>
                <p:oleObj name="Equation" r:id="rId6" imgW="52056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5950" y="2132856"/>
                        <a:ext cx="695325" cy="28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ext Box 7"/>
          <p:cNvSpPr txBox="1">
            <a:spLocks noChangeArrowheads="1"/>
          </p:cNvSpPr>
          <p:nvPr/>
        </p:nvSpPr>
        <p:spPr bwMode="auto">
          <a:xfrm>
            <a:off x="107504" y="2492896"/>
            <a:ext cx="640871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La funzione coseno assumerà valori uguali per multipli di kvt:</a:t>
            </a:r>
            <a:endParaRPr lang="it-IT" sz="1600" dirty="0">
              <a:latin typeface="Calibri" pitchFamily="34" charset="0"/>
            </a:endParaRPr>
          </a:p>
        </p:txBody>
      </p:sp>
      <p:graphicFrame>
        <p:nvGraphicFramePr>
          <p:cNvPr id="47113" name="Object 9"/>
          <p:cNvGraphicFramePr>
            <a:graphicFrameLocks noChangeAspect="1"/>
          </p:cNvGraphicFramePr>
          <p:nvPr/>
        </p:nvGraphicFramePr>
        <p:xfrm>
          <a:off x="2286000" y="2852936"/>
          <a:ext cx="1908175" cy="306387"/>
        </p:xfrm>
        <a:graphic>
          <a:graphicData uri="http://schemas.openxmlformats.org/presentationml/2006/ole">
            <mc:AlternateContent xmlns:mc="http://schemas.openxmlformats.org/markup-compatibility/2006">
              <mc:Choice xmlns:v="urn:schemas-microsoft-com:vml" Requires="v">
                <p:oleObj spid="_x0000_s97347" name="Equation" r:id="rId8" imgW="1346040" imgH="215640" progId="Equation.3">
                  <p:embed/>
                </p:oleObj>
              </mc:Choice>
              <mc:Fallback>
                <p:oleObj name="Equation" r:id="rId8" imgW="134604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2852936"/>
                        <a:ext cx="1908175" cy="306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14" name="Object 10"/>
          <p:cNvGraphicFramePr>
            <a:graphicFrameLocks noChangeAspect="1"/>
          </p:cNvGraphicFramePr>
          <p:nvPr/>
        </p:nvGraphicFramePr>
        <p:xfrm>
          <a:off x="5153025" y="2924944"/>
          <a:ext cx="1143000" cy="271462"/>
        </p:xfrm>
        <a:graphic>
          <a:graphicData uri="http://schemas.openxmlformats.org/presentationml/2006/ole">
            <mc:AlternateContent xmlns:mc="http://schemas.openxmlformats.org/markup-compatibility/2006">
              <mc:Choice xmlns:v="urn:schemas-microsoft-com:vml" Requires="v">
                <p:oleObj spid="_x0000_s97348" name="Equation" r:id="rId10" imgW="749160" imgH="177480" progId="Equation.3">
                  <p:embed/>
                </p:oleObj>
              </mc:Choice>
              <mc:Fallback>
                <p:oleObj name="Equation" r:id="rId10" imgW="749160" imgH="177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53025" y="2924944"/>
                        <a:ext cx="1143000" cy="271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Text Box 7"/>
          <p:cNvSpPr txBox="1">
            <a:spLocks noChangeArrowheads="1"/>
          </p:cNvSpPr>
          <p:nvPr/>
        </p:nvSpPr>
        <p:spPr bwMode="auto">
          <a:xfrm>
            <a:off x="179512" y="3160273"/>
            <a:ext cx="8856984"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Da cui segue che la fase riavrà lo stesso valore dopo un intervallo temporale: </a:t>
            </a:r>
            <a:endParaRPr lang="it-IT" sz="1600" dirty="0">
              <a:latin typeface="Calibri" pitchFamily="34" charset="0"/>
            </a:endParaRPr>
          </a:p>
        </p:txBody>
      </p:sp>
      <p:graphicFrame>
        <p:nvGraphicFramePr>
          <p:cNvPr id="27" name="Object 26"/>
          <p:cNvGraphicFramePr>
            <a:graphicFrameLocks noChangeAspect="1"/>
          </p:cNvGraphicFramePr>
          <p:nvPr>
            <p:extLst/>
          </p:nvPr>
        </p:nvGraphicFramePr>
        <p:xfrm>
          <a:off x="3923928" y="3573016"/>
          <a:ext cx="894293" cy="504056"/>
        </p:xfrm>
        <a:graphic>
          <a:graphicData uri="http://schemas.openxmlformats.org/presentationml/2006/ole">
            <mc:AlternateContent xmlns:mc="http://schemas.openxmlformats.org/markup-compatibility/2006">
              <mc:Choice xmlns:v="urn:schemas-microsoft-com:vml" Requires="v">
                <p:oleObj spid="_x0000_s97349" name="Equation" r:id="rId12" imgW="698400" imgH="393480" progId="Equation.3">
                  <p:embed/>
                </p:oleObj>
              </mc:Choice>
              <mc:Fallback>
                <p:oleObj name="Equation" r:id="rId12" imgW="698400" imgH="39348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23928" y="3573016"/>
                        <a:ext cx="894293" cy="504056"/>
                      </a:xfrm>
                      <a:prstGeom prst="rect">
                        <a:avLst/>
                      </a:prstGeom>
                      <a:noFill/>
                      <a:ln w="38100">
                        <a:solidFill>
                          <a:srgbClr val="FF0000"/>
                        </a:solidFill>
                      </a:ln>
                      <a:extLst/>
                    </p:spPr>
                  </p:pic>
                </p:oleObj>
              </mc:Fallback>
            </mc:AlternateContent>
          </a:graphicData>
        </a:graphic>
      </p:graphicFrame>
      <p:sp>
        <p:nvSpPr>
          <p:cNvPr id="28" name="Text Box 7"/>
          <p:cNvSpPr txBox="1">
            <a:spLocks noChangeArrowheads="1"/>
          </p:cNvSpPr>
          <p:nvPr/>
        </p:nvSpPr>
        <p:spPr bwMode="auto">
          <a:xfrm>
            <a:off x="107504" y="4077072"/>
            <a:ext cx="8784976"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Tale intervallo dicesi </a:t>
            </a:r>
            <a:r>
              <a:rPr lang="it-IT" sz="1600" dirty="0" smtClean="0">
                <a:solidFill>
                  <a:srgbClr val="FF0000"/>
                </a:solidFill>
                <a:latin typeface="Calibri" pitchFamily="34" charset="0"/>
              </a:rPr>
              <a:t>periodo dell’onda</a:t>
            </a:r>
            <a:r>
              <a:rPr lang="it-IT" sz="1600" dirty="0" smtClean="0">
                <a:latin typeface="Calibri" pitchFamily="34" charset="0"/>
              </a:rPr>
              <a:t>, mentre </a:t>
            </a:r>
            <a:r>
              <a:rPr lang="it-IT" sz="1600" i="1" dirty="0" smtClean="0">
                <a:latin typeface="Calibri" pitchFamily="34" charset="0"/>
              </a:rPr>
              <a:t>1/T =f</a:t>
            </a:r>
            <a:r>
              <a:rPr lang="it-IT" sz="1600" dirty="0" smtClean="0">
                <a:latin typeface="Calibri" pitchFamily="34" charset="0"/>
              </a:rPr>
              <a:t> è detta </a:t>
            </a:r>
            <a:r>
              <a:rPr lang="it-IT" sz="1600" dirty="0" smtClean="0">
                <a:solidFill>
                  <a:srgbClr val="FF0000"/>
                </a:solidFill>
                <a:latin typeface="Calibri" pitchFamily="34" charset="0"/>
              </a:rPr>
              <a:t>frequenza dell’onda </a:t>
            </a:r>
            <a:r>
              <a:rPr lang="it-IT" sz="1600" dirty="0" smtClean="0">
                <a:latin typeface="Calibri" pitchFamily="34" charset="0"/>
              </a:rPr>
              <a:t>e ci da il numero di oscillazioni nell’unità di tempo.</a:t>
            </a:r>
            <a:endParaRPr lang="it-IT" sz="1600" dirty="0">
              <a:latin typeface="Calibri" pitchFamily="34" charset="0"/>
            </a:endParaRPr>
          </a:p>
        </p:txBody>
      </p:sp>
      <p:pic>
        <p:nvPicPr>
          <p:cNvPr id="47117" name="Picture 13" descr="C:\Users\Antonella\Desktop\Lezioni Fisica Terrestre\immagini\onde sismiche\lunghezza-onda.gif"/>
          <p:cNvPicPr>
            <a:picLocks noChangeAspect="1" noChangeArrowheads="1"/>
          </p:cNvPicPr>
          <p:nvPr/>
        </p:nvPicPr>
        <p:blipFill>
          <a:blip r:embed="rId14" cstate="print"/>
          <a:srcRect/>
          <a:stretch>
            <a:fillRect/>
          </a:stretch>
        </p:blipFill>
        <p:spPr bwMode="auto">
          <a:xfrm>
            <a:off x="827584" y="4797152"/>
            <a:ext cx="2736304" cy="1942850"/>
          </a:xfrm>
          <a:prstGeom prst="rect">
            <a:avLst/>
          </a:prstGeom>
          <a:noFill/>
        </p:spPr>
      </p:pic>
      <p:pic>
        <p:nvPicPr>
          <p:cNvPr id="47119" name="Picture 15"/>
          <p:cNvPicPr>
            <a:picLocks noChangeAspect="1" noChangeArrowheads="1"/>
          </p:cNvPicPr>
          <p:nvPr/>
        </p:nvPicPr>
        <p:blipFill>
          <a:blip r:embed="rId15" cstate="print"/>
          <a:srcRect/>
          <a:stretch>
            <a:fillRect/>
          </a:stretch>
        </p:blipFill>
        <p:spPr bwMode="auto">
          <a:xfrm>
            <a:off x="3923928" y="4797152"/>
            <a:ext cx="3960440" cy="1804758"/>
          </a:xfrm>
          <a:prstGeom prst="rect">
            <a:avLst/>
          </a:prstGeom>
          <a:noFill/>
          <a:ln w="9525">
            <a:noFill/>
            <a:miter lim="800000"/>
            <a:headEnd/>
            <a:tailEnd/>
          </a:ln>
        </p:spPr>
      </p:pic>
      <p:graphicFrame>
        <p:nvGraphicFramePr>
          <p:cNvPr id="33" name="Object 32"/>
          <p:cNvGraphicFramePr>
            <a:graphicFrameLocks noChangeAspect="1"/>
          </p:cNvGraphicFramePr>
          <p:nvPr/>
        </p:nvGraphicFramePr>
        <p:xfrm>
          <a:off x="8028384" y="4869160"/>
          <a:ext cx="529607" cy="432048"/>
        </p:xfrm>
        <a:graphic>
          <a:graphicData uri="http://schemas.openxmlformats.org/presentationml/2006/ole">
            <mc:AlternateContent xmlns:mc="http://schemas.openxmlformats.org/markup-compatibility/2006">
              <mc:Choice xmlns:v="urn:schemas-microsoft-com:vml" Requires="v">
                <p:oleObj spid="_x0000_s97350" name="Equation" r:id="rId16" imgW="482400" imgH="393480" progId="Equation.3">
                  <p:embed/>
                </p:oleObj>
              </mc:Choice>
              <mc:Fallback>
                <p:oleObj name="Equation" r:id="rId16" imgW="482400" imgH="39348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28384" y="4869160"/>
                        <a:ext cx="529607"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3"/>
          <p:cNvGraphicFramePr>
            <a:graphicFrameLocks noChangeAspect="1"/>
          </p:cNvGraphicFramePr>
          <p:nvPr/>
        </p:nvGraphicFramePr>
        <p:xfrm>
          <a:off x="7668344" y="5589240"/>
          <a:ext cx="1296145" cy="302995"/>
        </p:xfrm>
        <a:graphic>
          <a:graphicData uri="http://schemas.openxmlformats.org/presentationml/2006/ole">
            <mc:AlternateContent xmlns:mc="http://schemas.openxmlformats.org/markup-compatibility/2006">
              <mc:Choice xmlns:v="urn:schemas-microsoft-com:vml" Requires="v">
                <p:oleObj spid="_x0000_s97351" name="Equation" r:id="rId18" imgW="977760" imgH="228600" progId="Equation.3">
                  <p:embed/>
                </p:oleObj>
              </mc:Choice>
              <mc:Fallback>
                <p:oleObj name="Equation" r:id="rId18" imgW="977760" imgH="2286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68344" y="5589240"/>
                        <a:ext cx="1296145" cy="3029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418337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it-IT" sz="1400" b="1">
              <a:solidFill>
                <a:srgbClr val="898989"/>
              </a:solidFill>
              <a:latin typeface="Calibri" pitchFamily="34" charset="0"/>
            </a:endParaRPr>
          </a:p>
        </p:txBody>
      </p:sp>
      <p:sp>
        <p:nvSpPr>
          <p:cNvPr id="14" name="Text Box 7"/>
          <p:cNvSpPr txBox="1">
            <a:spLocks noChangeArrowheads="1"/>
          </p:cNvSpPr>
          <p:nvPr/>
        </p:nvSpPr>
        <p:spPr bwMode="auto">
          <a:xfrm>
            <a:off x="107504" y="1196752"/>
            <a:ext cx="8928992"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La quantità k</a:t>
            </a:r>
            <a:r>
              <a:rPr lang="el-GR" sz="1600" dirty="0" smtClean="0">
                <a:latin typeface="Calibri" pitchFamily="34" charset="0"/>
              </a:rPr>
              <a:t>α</a:t>
            </a:r>
            <a:r>
              <a:rPr lang="it-IT" sz="1600" dirty="0" smtClean="0">
                <a:latin typeface="Calibri" pitchFamily="34" charset="0"/>
              </a:rPr>
              <a:t> è detta anche </a:t>
            </a:r>
            <a:r>
              <a:rPr lang="it-IT" sz="1600" dirty="0" smtClean="0">
                <a:solidFill>
                  <a:srgbClr val="FF0000"/>
                </a:solidFill>
                <a:latin typeface="Calibri" pitchFamily="34" charset="0"/>
              </a:rPr>
              <a:t>frequenza angolare </a:t>
            </a:r>
            <a:r>
              <a:rPr lang="el-GR" sz="1600" dirty="0" smtClean="0">
                <a:latin typeface="Calibri" pitchFamily="34" charset="0"/>
              </a:rPr>
              <a:t>ω</a:t>
            </a:r>
            <a:r>
              <a:rPr lang="it-IT" sz="1600" dirty="0" smtClean="0">
                <a:latin typeface="Calibri" pitchFamily="34" charset="0"/>
              </a:rPr>
              <a:t>. Sarà pertanto:</a:t>
            </a:r>
            <a:endParaRPr lang="it-IT" sz="1600" dirty="0">
              <a:latin typeface="Calibri" pitchFamily="34" charset="0"/>
            </a:endParaRPr>
          </a:p>
        </p:txBody>
      </p:sp>
      <p:sp>
        <p:nvSpPr>
          <p:cNvPr id="26" name="Text Box 7"/>
          <p:cNvSpPr txBox="1">
            <a:spLocks noChangeArrowheads="1"/>
          </p:cNvSpPr>
          <p:nvPr/>
        </p:nvSpPr>
        <p:spPr bwMode="auto">
          <a:xfrm>
            <a:off x="35496" y="2060848"/>
            <a:ext cx="8856984"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Possiamo riscrivere </a:t>
            </a:r>
            <a:r>
              <a:rPr lang="el-GR" sz="1600" dirty="0" smtClean="0">
                <a:latin typeface="Calibri" pitchFamily="34" charset="0"/>
              </a:rPr>
              <a:t>ϕ</a:t>
            </a:r>
            <a:r>
              <a:rPr lang="it-IT" sz="1600" dirty="0" smtClean="0">
                <a:latin typeface="Calibri" pitchFamily="34" charset="0"/>
              </a:rPr>
              <a:t> come </a:t>
            </a:r>
            <a:endParaRPr lang="it-IT" sz="1600" dirty="0">
              <a:latin typeface="Calibri" pitchFamily="34" charset="0"/>
            </a:endParaRPr>
          </a:p>
        </p:txBody>
      </p:sp>
      <p:graphicFrame>
        <p:nvGraphicFramePr>
          <p:cNvPr id="33" name="Object 32"/>
          <p:cNvGraphicFramePr>
            <a:graphicFrameLocks noChangeAspect="1"/>
          </p:cNvGraphicFramePr>
          <p:nvPr>
            <p:extLst/>
          </p:nvPr>
        </p:nvGraphicFramePr>
        <p:xfrm>
          <a:off x="3059832" y="1628800"/>
          <a:ext cx="991496" cy="504056"/>
        </p:xfrm>
        <a:graphic>
          <a:graphicData uri="http://schemas.openxmlformats.org/presentationml/2006/ole">
            <mc:AlternateContent xmlns:mc="http://schemas.openxmlformats.org/markup-compatibility/2006">
              <mc:Choice xmlns:v="urn:schemas-microsoft-com:vml" Requires="v">
                <p:oleObj spid="_x0000_s98351" name="Equation" r:id="rId4" imgW="774360" imgH="393480" progId="Equation.3">
                  <p:embed/>
                </p:oleObj>
              </mc:Choice>
              <mc:Fallback>
                <p:oleObj name="Equation" r:id="rId4" imgW="77436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1628800"/>
                        <a:ext cx="991496" cy="504056"/>
                      </a:xfrm>
                      <a:prstGeom prst="rect">
                        <a:avLst/>
                      </a:prstGeom>
                      <a:noFill/>
                      <a:ln w="57150">
                        <a:solidFill>
                          <a:srgbClr val="FF0000"/>
                        </a:solidFill>
                      </a:ln>
                      <a:extLst/>
                    </p:spPr>
                  </p:pic>
                </p:oleObj>
              </mc:Fallback>
            </mc:AlternateContent>
          </a:graphicData>
        </a:graphic>
      </p:graphicFrame>
      <p:graphicFrame>
        <p:nvGraphicFramePr>
          <p:cNvPr id="29" name="Object 28"/>
          <p:cNvGraphicFramePr>
            <a:graphicFrameLocks noChangeAspect="1"/>
          </p:cNvGraphicFramePr>
          <p:nvPr>
            <p:extLst/>
          </p:nvPr>
        </p:nvGraphicFramePr>
        <p:xfrm>
          <a:off x="5148064" y="1700808"/>
          <a:ext cx="1224136" cy="288032"/>
        </p:xfrm>
        <a:graphic>
          <a:graphicData uri="http://schemas.openxmlformats.org/presentationml/2006/ole">
            <mc:AlternateContent xmlns:mc="http://schemas.openxmlformats.org/markup-compatibility/2006">
              <mc:Choice xmlns:v="urn:schemas-microsoft-com:vml" Requires="v">
                <p:oleObj spid="_x0000_s98352" name="Equation" r:id="rId6" imgW="863280" imgH="203040" progId="Equation.3">
                  <p:embed/>
                </p:oleObj>
              </mc:Choice>
              <mc:Fallback>
                <p:oleObj name="Equation" r:id="rId6" imgW="86328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064" y="1700808"/>
                        <a:ext cx="1224136" cy="288032"/>
                      </a:xfrm>
                      <a:prstGeom prst="rect">
                        <a:avLst/>
                      </a:prstGeom>
                      <a:noFill/>
                      <a:ln w="57150">
                        <a:solidFill>
                          <a:srgbClr val="FF0000"/>
                        </a:solidFill>
                      </a:ln>
                      <a:extLst/>
                    </p:spPr>
                  </p:pic>
                </p:oleObj>
              </mc:Fallback>
            </mc:AlternateContent>
          </a:graphicData>
        </a:graphic>
      </p:graphicFrame>
      <p:graphicFrame>
        <p:nvGraphicFramePr>
          <p:cNvPr id="30" name="Object 29"/>
          <p:cNvGraphicFramePr>
            <a:graphicFrameLocks noChangeAspect="1"/>
          </p:cNvGraphicFramePr>
          <p:nvPr/>
        </p:nvGraphicFramePr>
        <p:xfrm>
          <a:off x="3779912" y="2420888"/>
          <a:ext cx="1507932" cy="288032"/>
        </p:xfrm>
        <a:graphic>
          <a:graphicData uri="http://schemas.openxmlformats.org/presentationml/2006/ole">
            <mc:AlternateContent xmlns:mc="http://schemas.openxmlformats.org/markup-compatibility/2006">
              <mc:Choice xmlns:v="urn:schemas-microsoft-com:vml" Requires="v">
                <p:oleObj spid="_x0000_s98353" name="Equation" r:id="rId8" imgW="1130040" imgH="215640" progId="Equation.3">
                  <p:embed/>
                </p:oleObj>
              </mc:Choice>
              <mc:Fallback>
                <p:oleObj name="Equation" r:id="rId8" imgW="113004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9912" y="2420888"/>
                        <a:ext cx="1507932" cy="2880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 Box 7"/>
          <p:cNvSpPr txBox="1">
            <a:spLocks noChangeArrowheads="1"/>
          </p:cNvSpPr>
          <p:nvPr/>
        </p:nvSpPr>
        <p:spPr bwMode="auto">
          <a:xfrm>
            <a:off x="35496" y="2996952"/>
            <a:ext cx="8928992" cy="586957"/>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Per ottenere gli spostamenti delle particelle relativi al passaggio dell’onda P prendiamo il gradiente del potenziale scalare </a:t>
            </a:r>
            <a:r>
              <a:rPr lang="el-GR" sz="1600" dirty="0" smtClean="0">
                <a:latin typeface="Calibri" pitchFamily="34" charset="0"/>
              </a:rPr>
              <a:t>ϕ</a:t>
            </a:r>
            <a:endParaRPr lang="it-IT" sz="1600" dirty="0">
              <a:latin typeface="Calibri" pitchFamily="34" charset="0"/>
            </a:endParaRPr>
          </a:p>
        </p:txBody>
      </p:sp>
      <p:graphicFrame>
        <p:nvGraphicFramePr>
          <p:cNvPr id="32" name="Object 31"/>
          <p:cNvGraphicFramePr>
            <a:graphicFrameLocks noChangeAspect="1"/>
          </p:cNvGraphicFramePr>
          <p:nvPr/>
        </p:nvGraphicFramePr>
        <p:xfrm>
          <a:off x="2886268" y="3645024"/>
          <a:ext cx="3904434" cy="576064"/>
        </p:xfrm>
        <a:graphic>
          <a:graphicData uri="http://schemas.openxmlformats.org/presentationml/2006/ole">
            <mc:AlternateContent xmlns:mc="http://schemas.openxmlformats.org/markup-compatibility/2006">
              <mc:Choice xmlns:v="urn:schemas-microsoft-com:vml" Requires="v">
                <p:oleObj spid="_x0000_s98354" name="Equation" r:id="rId10" imgW="3098520" imgH="457200" progId="Equation.3">
                  <p:embed/>
                </p:oleObj>
              </mc:Choice>
              <mc:Fallback>
                <p:oleObj name="Equation" r:id="rId10" imgW="3098520" imgH="457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6268" y="3645024"/>
                        <a:ext cx="3904434" cy="576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 Box 7"/>
          <p:cNvSpPr txBox="1">
            <a:spLocks noChangeArrowheads="1"/>
          </p:cNvSpPr>
          <p:nvPr/>
        </p:nvSpPr>
        <p:spPr bwMode="auto">
          <a:xfrm>
            <a:off x="35496" y="4293096"/>
            <a:ext cx="8856984" cy="340735"/>
          </a:xfrm>
          <a:prstGeom prst="rect">
            <a:avLst/>
          </a:prstGeom>
          <a:noFill/>
          <a:ln w="9525">
            <a:noFill/>
            <a:round/>
            <a:headEnd/>
            <a:tailEnd/>
          </a:ln>
          <a:effectLst/>
        </p:spPr>
        <p:txBody>
          <a:bodyPr wrap="square" lIns="90000" tIns="46800" rIns="90000" bIns="46800">
            <a:spAutoFit/>
          </a:bodyPr>
          <a:lstStyle/>
          <a:p>
            <a:pPr algn="jus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dirty="0" smtClean="0">
                <a:latin typeface="Calibri" pitchFamily="34" charset="0"/>
              </a:rPr>
              <a:t>La velocità sarà pertanto: </a:t>
            </a:r>
            <a:endParaRPr lang="it-IT" sz="1600" dirty="0">
              <a:latin typeface="Calibri" pitchFamily="34" charset="0"/>
            </a:endParaRPr>
          </a:p>
        </p:txBody>
      </p:sp>
      <p:graphicFrame>
        <p:nvGraphicFramePr>
          <p:cNvPr id="36" name="Object 35"/>
          <p:cNvGraphicFramePr>
            <a:graphicFrameLocks noChangeAspect="1"/>
          </p:cNvGraphicFramePr>
          <p:nvPr/>
        </p:nvGraphicFramePr>
        <p:xfrm>
          <a:off x="3707903" y="4797152"/>
          <a:ext cx="2208951" cy="504056"/>
        </p:xfrm>
        <a:graphic>
          <a:graphicData uri="http://schemas.openxmlformats.org/presentationml/2006/ole">
            <mc:AlternateContent xmlns:mc="http://schemas.openxmlformats.org/markup-compatibility/2006">
              <mc:Choice xmlns:v="urn:schemas-microsoft-com:vml" Requires="v">
                <p:oleObj spid="_x0000_s98355" name="Equation" r:id="rId12" imgW="1892160" imgH="431640" progId="Equation.3">
                  <p:embed/>
                </p:oleObj>
              </mc:Choice>
              <mc:Fallback>
                <p:oleObj name="Equation" r:id="rId12" imgW="1892160" imgH="4316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07903" y="4797152"/>
                        <a:ext cx="2208951"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913024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28</a:t>
            </a:fld>
            <a:endParaRPr lang="it-IT"/>
          </a:p>
        </p:txBody>
      </p:sp>
      <p:pic>
        <p:nvPicPr>
          <p:cNvPr id="3" name="A_005_buildingreson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512" y="1242195"/>
            <a:ext cx="8834092" cy="5112568"/>
          </a:xfrm>
          <a:prstGeom prst="rect">
            <a:avLst/>
          </a:prstGeom>
        </p:spPr>
      </p:pic>
    </p:spTree>
    <p:extLst>
      <p:ext uri="{BB962C8B-B14F-4D97-AF65-F5344CB8AC3E}">
        <p14:creationId xmlns:p14="http://schemas.microsoft.com/office/powerpoint/2010/main" val="3088673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4872" y="3244334"/>
            <a:ext cx="4534255" cy="369332"/>
          </a:xfrm>
          <a:prstGeom prst="rect">
            <a:avLst/>
          </a:prstGeom>
        </p:spPr>
        <p:txBody>
          <a:bodyPr wrap="none">
            <a:spAutoFit/>
          </a:bodyPr>
          <a:lstStyle/>
          <a:p>
            <a:r>
              <a:rPr lang="it-IT" u="sng" dirty="0">
                <a:hlinkClick r:id="rId2"/>
              </a:rPr>
              <a:t>http://earthquake.usgs.gov/learn/animations/</a:t>
            </a:r>
            <a:endParaRPr lang="it-IT" dirty="0"/>
          </a:p>
        </p:txBody>
      </p:sp>
    </p:spTree>
    <p:extLst>
      <p:ext uri="{BB962C8B-B14F-4D97-AF65-F5344CB8AC3E}">
        <p14:creationId xmlns:p14="http://schemas.microsoft.com/office/powerpoint/2010/main" val="37549209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https://upload.wikimedia.org/wikipedia/commons/7/74/F0leftclose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196752"/>
            <a:ext cx="6090678"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99686" name="Picture 6" descr="https://upload.wikimedia.org/wikipedia/commons/0/0e/F0rightclos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861048"/>
            <a:ext cx="6192688" cy="2562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210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907704" y="3068960"/>
            <a:ext cx="5249129" cy="369332"/>
          </a:xfrm>
          <a:prstGeom prst="rect">
            <a:avLst/>
          </a:prstGeom>
        </p:spPr>
        <p:txBody>
          <a:bodyPr wrap="none">
            <a:spAutoFit/>
          </a:bodyPr>
          <a:lstStyle/>
          <a:p>
            <a:r>
              <a:rPr lang="it-IT" dirty="0" smtClean="0">
                <a:hlinkClick r:id="rId2"/>
              </a:rPr>
              <a:t>http://scienceprimer.com/embed/waveType.min.html</a:t>
            </a:r>
            <a:endParaRPr lang="it-IT" dirty="0"/>
          </a:p>
        </p:txBody>
      </p:sp>
    </p:spTree>
    <p:extLst>
      <p:ext uri="{BB962C8B-B14F-4D97-AF65-F5344CB8AC3E}">
        <p14:creationId xmlns:p14="http://schemas.microsoft.com/office/powerpoint/2010/main" val="2478911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Risultati immagini per waves ex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916832"/>
            <a:ext cx="7261727"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274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Longitudinal waves&#10;• Examples?&#10;oSound waves&#10;oP waves&#10;(earthquake)&#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12776"/>
            <a:ext cx="6713730"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30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http://player.slideplayer.com/26/8888092/data/images/img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844824"/>
            <a:ext cx="7086600" cy="40386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0981" y="1196752"/>
            <a:ext cx="3491853" cy="830997"/>
          </a:xfrm>
          <a:prstGeom prst="rect">
            <a:avLst/>
          </a:prstGeom>
          <a:noFill/>
        </p:spPr>
        <p:txBody>
          <a:bodyPr wrap="none" rtlCol="0">
            <a:spAutoFit/>
          </a:bodyPr>
          <a:lstStyle/>
          <a:p>
            <a:r>
              <a:rPr lang="en-US" sz="4800" dirty="0" smtClean="0">
                <a:effectLst>
                  <a:outerShdw blurRad="38100" dist="38100" dir="2700000" algn="tl">
                    <a:srgbClr val="000000">
                      <a:alpha val="43137"/>
                    </a:srgbClr>
                  </a:outerShdw>
                </a:effectLst>
              </a:rPr>
              <a:t>Seismograms</a:t>
            </a:r>
            <a:endParaRPr lang="it-IT"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9251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400" b="1">
              <a:solidFill>
                <a:srgbClr val="898989"/>
              </a:solidFill>
              <a:latin typeface="Calibri" pitchFamily="34" charset="0"/>
            </a:endParaRPr>
          </a:p>
        </p:txBody>
      </p:sp>
      <p:sp>
        <p:nvSpPr>
          <p:cNvPr id="11" name="Rectangle 2"/>
          <p:cNvSpPr>
            <a:spLocks noChangeArrowheads="1"/>
          </p:cNvSpPr>
          <p:nvPr/>
        </p:nvSpPr>
        <p:spPr bwMode="auto">
          <a:xfrm>
            <a:off x="107826" y="1268760"/>
            <a:ext cx="8856662" cy="1069975"/>
          </a:xfrm>
          <a:prstGeom prst="rect">
            <a:avLst/>
          </a:prstGeom>
          <a:noFill/>
          <a:ln w="9525">
            <a:noFill/>
            <a:miter lim="800000"/>
            <a:headEnd/>
            <a:tailEnd/>
          </a:ln>
        </p:spPr>
        <p:txBody>
          <a:bodyPr>
            <a:spAutoFit/>
          </a:bodyPr>
          <a:lstStyle/>
          <a:p>
            <a:pPr algn="just" eaLnBrk="0" hangingPunct="0">
              <a:buFontTx/>
              <a:buChar char="•"/>
            </a:pPr>
            <a:r>
              <a:rPr lang="en-US" sz="1600" b="0" dirty="0">
                <a:ea typeface="ＭＳ Ｐゴシック" pitchFamily="34" charset="-128"/>
              </a:rPr>
              <a:t> An example of a wave is a water wave, but so also are waves produced by shaking a rope attached at its further end, or pushing in and out a long spring. If the end is moved rhythmically, a series of disturbances travels along the rope or spring: figure shows them before the disturbances have reached the further end.</a:t>
            </a:r>
          </a:p>
        </p:txBody>
      </p:sp>
      <p:grpSp>
        <p:nvGrpSpPr>
          <p:cNvPr id="12" name="Group 4"/>
          <p:cNvGrpSpPr>
            <a:grpSpLocks/>
          </p:cNvGrpSpPr>
          <p:nvPr/>
        </p:nvGrpSpPr>
        <p:grpSpPr bwMode="auto">
          <a:xfrm>
            <a:off x="1773710" y="2312798"/>
            <a:ext cx="4968403" cy="1943720"/>
            <a:chOff x="929" y="1207"/>
            <a:chExt cx="3902" cy="1728"/>
          </a:xfrm>
        </p:grpSpPr>
        <p:pic>
          <p:nvPicPr>
            <p:cNvPr id="13" name="Picture 5"/>
            <p:cNvPicPr>
              <a:picLocks noChangeAspect="1" noChangeArrowheads="1"/>
            </p:cNvPicPr>
            <p:nvPr/>
          </p:nvPicPr>
          <p:blipFill>
            <a:blip r:embed="rId3" cstate="print"/>
            <a:srcRect/>
            <a:stretch>
              <a:fillRect/>
            </a:stretch>
          </p:blipFill>
          <p:spPr bwMode="auto">
            <a:xfrm>
              <a:off x="929" y="1207"/>
              <a:ext cx="3902" cy="1728"/>
            </a:xfrm>
            <a:prstGeom prst="rect">
              <a:avLst/>
            </a:prstGeom>
            <a:noFill/>
            <a:ln w="9525">
              <a:solidFill>
                <a:schemeClr val="tx1"/>
              </a:solidFill>
              <a:miter lim="800000"/>
              <a:headEnd/>
              <a:tailEnd/>
            </a:ln>
            <a:effectLst/>
          </p:spPr>
        </p:pic>
        <p:sp>
          <p:nvSpPr>
            <p:cNvPr id="14" name="Rectangle 6"/>
            <p:cNvSpPr>
              <a:spLocks noChangeArrowheads="1"/>
            </p:cNvSpPr>
            <p:nvPr/>
          </p:nvSpPr>
          <p:spPr bwMode="auto">
            <a:xfrm>
              <a:off x="975" y="1253"/>
              <a:ext cx="181" cy="136"/>
            </a:xfrm>
            <a:prstGeom prst="rect">
              <a:avLst/>
            </a:prstGeom>
            <a:solidFill>
              <a:schemeClr val="bg1"/>
            </a:solidFill>
            <a:ln w="9525">
              <a:noFill/>
              <a:miter lim="800000"/>
              <a:headEnd/>
              <a:tailEnd/>
            </a:ln>
            <a:effectLst/>
          </p:spPr>
          <p:txBody>
            <a:bodyPr wrap="none" anchor="ctr"/>
            <a:lstStyle/>
            <a:p>
              <a:endParaRPr lang="it-IT"/>
            </a:p>
          </p:txBody>
        </p:sp>
        <p:sp>
          <p:nvSpPr>
            <p:cNvPr id="15" name="Rectangle 7"/>
            <p:cNvSpPr>
              <a:spLocks noChangeArrowheads="1"/>
            </p:cNvSpPr>
            <p:nvPr/>
          </p:nvSpPr>
          <p:spPr bwMode="auto">
            <a:xfrm>
              <a:off x="975" y="2205"/>
              <a:ext cx="181" cy="136"/>
            </a:xfrm>
            <a:prstGeom prst="rect">
              <a:avLst/>
            </a:prstGeom>
            <a:solidFill>
              <a:schemeClr val="bg1"/>
            </a:solidFill>
            <a:ln w="9525">
              <a:noFill/>
              <a:miter lim="800000"/>
              <a:headEnd/>
              <a:tailEnd/>
            </a:ln>
            <a:effectLst/>
          </p:spPr>
          <p:txBody>
            <a:bodyPr wrap="none" anchor="ctr"/>
            <a:lstStyle/>
            <a:p>
              <a:endParaRPr lang="it-IT"/>
            </a:p>
          </p:txBody>
        </p:sp>
      </p:grpSp>
      <p:sp>
        <p:nvSpPr>
          <p:cNvPr id="16" name="Rectangle 8"/>
          <p:cNvSpPr>
            <a:spLocks noChangeArrowheads="1"/>
          </p:cNvSpPr>
          <p:nvPr/>
        </p:nvSpPr>
        <p:spPr bwMode="auto">
          <a:xfrm>
            <a:off x="142875" y="4292600"/>
            <a:ext cx="6589713" cy="2536825"/>
          </a:xfrm>
          <a:prstGeom prst="rect">
            <a:avLst/>
          </a:prstGeom>
          <a:noFill/>
          <a:ln w="9525">
            <a:noFill/>
            <a:miter lim="800000"/>
            <a:headEnd/>
            <a:tailEnd/>
          </a:ln>
        </p:spPr>
        <p:txBody>
          <a:bodyPr>
            <a:spAutoFit/>
          </a:bodyPr>
          <a:lstStyle/>
          <a:p>
            <a:pPr algn="just" eaLnBrk="0" hangingPunct="0">
              <a:buFontTx/>
              <a:buChar char="•"/>
            </a:pPr>
            <a:r>
              <a:rPr lang="en-US" sz="1600" b="0" dirty="0">
                <a:ea typeface="ＭＳ Ｐゴシック" pitchFamily="34" charset="-128"/>
              </a:rPr>
              <a:t> Consider the spring. When it is held stretched but stationary, the turns will be equally spaced because the tension of the spring upon each turn is the same from either side.</a:t>
            </a:r>
          </a:p>
          <a:p>
            <a:pPr algn="just" eaLnBrk="0" hangingPunct="0">
              <a:buFontTx/>
              <a:buChar char="•"/>
            </a:pPr>
            <a:r>
              <a:rPr lang="en-US" sz="1600" b="0" dirty="0">
                <a:ea typeface="ＭＳ Ｐゴシック" pitchFamily="34" charset="-128"/>
              </a:rPr>
              <a:t> A rhythmic pushing in and pulling out of the end of the spring produces a regular series of compressions and dilatations that move along, forming waves. Though the waves travel along, the spring does not, each turn only oscillating about its stationary position. Similarly, water is not moved along by water waves, which is why you cannot propel a ball across a pond by generating waves behind it by throwing in stones</a:t>
            </a:r>
          </a:p>
        </p:txBody>
      </p:sp>
      <p:grpSp>
        <p:nvGrpSpPr>
          <p:cNvPr id="17" name="Group 9"/>
          <p:cNvGrpSpPr>
            <a:grpSpLocks/>
          </p:cNvGrpSpPr>
          <p:nvPr/>
        </p:nvGrpSpPr>
        <p:grpSpPr bwMode="auto">
          <a:xfrm>
            <a:off x="6742113" y="4365625"/>
            <a:ext cx="2366962" cy="2179638"/>
            <a:chOff x="4247" y="2750"/>
            <a:chExt cx="1491" cy="1373"/>
          </a:xfrm>
        </p:grpSpPr>
        <p:pic>
          <p:nvPicPr>
            <p:cNvPr id="18" name="Picture 10"/>
            <p:cNvPicPr>
              <a:picLocks noChangeAspect="1" noChangeArrowheads="1"/>
            </p:cNvPicPr>
            <p:nvPr/>
          </p:nvPicPr>
          <p:blipFill>
            <a:blip r:embed="rId4" cstate="print"/>
            <a:srcRect/>
            <a:stretch>
              <a:fillRect/>
            </a:stretch>
          </p:blipFill>
          <p:spPr bwMode="auto">
            <a:xfrm>
              <a:off x="4247" y="2750"/>
              <a:ext cx="1491" cy="1373"/>
            </a:xfrm>
            <a:prstGeom prst="rect">
              <a:avLst/>
            </a:prstGeom>
            <a:noFill/>
            <a:ln w="9525">
              <a:solidFill>
                <a:schemeClr val="tx1"/>
              </a:solidFill>
              <a:miter lim="800000"/>
              <a:headEnd/>
              <a:tailEnd/>
            </a:ln>
            <a:effectLst/>
          </p:spPr>
        </p:pic>
        <p:sp>
          <p:nvSpPr>
            <p:cNvPr id="19" name="Rectangle 11"/>
            <p:cNvSpPr>
              <a:spLocks noChangeArrowheads="1"/>
            </p:cNvSpPr>
            <p:nvPr/>
          </p:nvSpPr>
          <p:spPr bwMode="auto">
            <a:xfrm>
              <a:off x="4286" y="2750"/>
              <a:ext cx="182" cy="136"/>
            </a:xfrm>
            <a:prstGeom prst="rect">
              <a:avLst/>
            </a:prstGeom>
            <a:solidFill>
              <a:schemeClr val="bg1"/>
            </a:solidFill>
            <a:ln w="9525">
              <a:noFill/>
              <a:miter lim="800000"/>
              <a:headEnd/>
              <a:tailEnd/>
            </a:ln>
            <a:effectLst/>
          </p:spPr>
          <p:txBody>
            <a:bodyPr wrap="none" anchor="ctr"/>
            <a:lstStyle/>
            <a:p>
              <a:endParaRPr lang="it-IT"/>
            </a:p>
          </p:txBody>
        </p:sp>
        <p:sp>
          <p:nvSpPr>
            <p:cNvPr id="20" name="Rectangle 12"/>
            <p:cNvSpPr>
              <a:spLocks noChangeArrowheads="1"/>
            </p:cNvSpPr>
            <p:nvPr/>
          </p:nvSpPr>
          <p:spPr bwMode="auto">
            <a:xfrm>
              <a:off x="4286" y="3566"/>
              <a:ext cx="182" cy="136"/>
            </a:xfrm>
            <a:prstGeom prst="rect">
              <a:avLst/>
            </a:prstGeom>
            <a:solidFill>
              <a:schemeClr val="bg1"/>
            </a:solidFill>
            <a:ln w="9525">
              <a:noFill/>
              <a:miter lim="800000"/>
              <a:headEnd/>
              <a:tailEnd/>
            </a:ln>
            <a:effectLst/>
          </p:spPr>
          <p:txBody>
            <a:bodyPr wrap="none" anchor="ctr"/>
            <a:lstStyle/>
            <a:p>
              <a:endParaRPr lang="it-IT"/>
            </a:p>
          </p:txBody>
        </p:sp>
      </p:grpSp>
    </p:spTree>
    <p:extLst>
      <p:ext uri="{BB962C8B-B14F-4D97-AF65-F5344CB8AC3E}">
        <p14:creationId xmlns:p14="http://schemas.microsoft.com/office/powerpoint/2010/main" val="9663405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dissolv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dissolve">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400" b="1">
              <a:solidFill>
                <a:srgbClr val="898989"/>
              </a:solidFill>
              <a:latin typeface="Calibri" pitchFamily="34" charset="0"/>
            </a:endParaRPr>
          </a:p>
        </p:txBody>
      </p:sp>
      <p:grpSp>
        <p:nvGrpSpPr>
          <p:cNvPr id="17" name="Group 7"/>
          <p:cNvGrpSpPr>
            <a:grpSpLocks/>
          </p:cNvGrpSpPr>
          <p:nvPr/>
        </p:nvGrpSpPr>
        <p:grpSpPr bwMode="auto">
          <a:xfrm>
            <a:off x="1908175" y="1268760"/>
            <a:ext cx="5184105" cy="2022128"/>
            <a:chOff x="929" y="1207"/>
            <a:chExt cx="3902" cy="1728"/>
          </a:xfrm>
        </p:grpSpPr>
        <p:pic>
          <p:nvPicPr>
            <p:cNvPr id="21" name="Picture 4"/>
            <p:cNvPicPr>
              <a:picLocks noChangeAspect="1" noChangeArrowheads="1"/>
            </p:cNvPicPr>
            <p:nvPr/>
          </p:nvPicPr>
          <p:blipFill>
            <a:blip r:embed="rId4" cstate="print"/>
            <a:srcRect/>
            <a:stretch>
              <a:fillRect/>
            </a:stretch>
          </p:blipFill>
          <p:spPr bwMode="auto">
            <a:xfrm>
              <a:off x="929" y="1207"/>
              <a:ext cx="3902" cy="1728"/>
            </a:xfrm>
            <a:prstGeom prst="rect">
              <a:avLst/>
            </a:prstGeom>
            <a:noFill/>
            <a:ln w="9525">
              <a:solidFill>
                <a:schemeClr val="tx1"/>
              </a:solidFill>
              <a:miter lim="800000"/>
              <a:headEnd/>
              <a:tailEnd/>
            </a:ln>
            <a:effectLst/>
          </p:spPr>
        </p:pic>
        <p:sp>
          <p:nvSpPr>
            <p:cNvPr id="22" name="Rectangle 5"/>
            <p:cNvSpPr>
              <a:spLocks noChangeArrowheads="1"/>
            </p:cNvSpPr>
            <p:nvPr/>
          </p:nvSpPr>
          <p:spPr bwMode="auto">
            <a:xfrm>
              <a:off x="975" y="1253"/>
              <a:ext cx="181" cy="136"/>
            </a:xfrm>
            <a:prstGeom prst="rect">
              <a:avLst/>
            </a:prstGeom>
            <a:solidFill>
              <a:schemeClr val="bg1"/>
            </a:solidFill>
            <a:ln w="9525">
              <a:noFill/>
              <a:miter lim="800000"/>
              <a:headEnd/>
              <a:tailEnd/>
            </a:ln>
            <a:effectLst/>
          </p:spPr>
          <p:txBody>
            <a:bodyPr wrap="none" anchor="ctr"/>
            <a:lstStyle/>
            <a:p>
              <a:endParaRPr lang="it-IT"/>
            </a:p>
          </p:txBody>
        </p:sp>
        <p:sp>
          <p:nvSpPr>
            <p:cNvPr id="23" name="Rectangle 6"/>
            <p:cNvSpPr>
              <a:spLocks noChangeArrowheads="1"/>
            </p:cNvSpPr>
            <p:nvPr/>
          </p:nvSpPr>
          <p:spPr bwMode="auto">
            <a:xfrm>
              <a:off x="975" y="2205"/>
              <a:ext cx="181" cy="136"/>
            </a:xfrm>
            <a:prstGeom prst="rect">
              <a:avLst/>
            </a:prstGeom>
            <a:solidFill>
              <a:schemeClr val="bg1"/>
            </a:solidFill>
            <a:ln w="9525">
              <a:noFill/>
              <a:miter lim="800000"/>
              <a:headEnd/>
              <a:tailEnd/>
            </a:ln>
            <a:effectLst/>
          </p:spPr>
          <p:txBody>
            <a:bodyPr wrap="none" anchor="ctr"/>
            <a:lstStyle/>
            <a:p>
              <a:endParaRPr lang="it-IT"/>
            </a:p>
          </p:txBody>
        </p:sp>
      </p:grpSp>
      <p:sp>
        <p:nvSpPr>
          <p:cNvPr id="24" name="Rectangle 9"/>
          <p:cNvSpPr>
            <a:spLocks noChangeArrowheads="1"/>
          </p:cNvSpPr>
          <p:nvPr/>
        </p:nvSpPr>
        <p:spPr bwMode="auto">
          <a:xfrm>
            <a:off x="179388" y="3429000"/>
            <a:ext cx="8785225" cy="3025775"/>
          </a:xfrm>
          <a:prstGeom prst="rect">
            <a:avLst/>
          </a:prstGeom>
          <a:noFill/>
          <a:ln w="9525">
            <a:noFill/>
            <a:miter lim="800000"/>
            <a:headEnd/>
            <a:tailEnd/>
          </a:ln>
        </p:spPr>
        <p:txBody>
          <a:bodyPr>
            <a:spAutoFit/>
          </a:bodyPr>
          <a:lstStyle/>
          <a:p>
            <a:pPr algn="just" eaLnBrk="0" hangingPunct="0">
              <a:buFontTx/>
              <a:buChar char="•"/>
            </a:pPr>
            <a:r>
              <a:rPr lang="en-US" sz="1600" b="0" dirty="0">
                <a:ea typeface="ＭＳ Ｐゴシック" pitchFamily="34" charset="-128"/>
              </a:rPr>
              <a:t> </a:t>
            </a:r>
            <a:r>
              <a:rPr lang="en-US" sz="1600" dirty="0">
                <a:solidFill>
                  <a:srgbClr val="FF3300"/>
                </a:solidFill>
                <a:ea typeface="ＭＳ Ｐゴシック" pitchFamily="34" charset="-128"/>
              </a:rPr>
              <a:t>Wavelength, </a:t>
            </a:r>
            <a:r>
              <a:rPr lang="en-US" sz="1600" dirty="0">
                <a:solidFill>
                  <a:srgbClr val="FF3300"/>
                </a:solidFill>
                <a:ea typeface="ＭＳ Ｐゴシック" pitchFamily="34" charset="-128"/>
                <a:sym typeface="Symbol" pitchFamily="18" charset="2"/>
              </a:rPr>
              <a:t></a:t>
            </a:r>
            <a:r>
              <a:rPr lang="en-US" sz="1600" b="0" dirty="0">
                <a:ea typeface="ＭＳ Ｐゴシック" pitchFamily="34" charset="-128"/>
              </a:rPr>
              <a:t>, is the repeat length, conveniently measured between successive crests or compressions. </a:t>
            </a:r>
          </a:p>
          <a:p>
            <a:pPr algn="just" eaLnBrk="0" hangingPunct="0">
              <a:buFontTx/>
              <a:buChar char="•"/>
            </a:pPr>
            <a:r>
              <a:rPr lang="en-US" sz="1600" b="0" dirty="0">
                <a:ea typeface="ＭＳ Ｐゴシック" pitchFamily="34" charset="-128"/>
              </a:rPr>
              <a:t> The </a:t>
            </a:r>
            <a:r>
              <a:rPr lang="en-US" sz="1600" dirty="0">
                <a:solidFill>
                  <a:srgbClr val="FF3300"/>
                </a:solidFill>
                <a:ea typeface="ＭＳ Ｐゴシック" pitchFamily="34" charset="-128"/>
              </a:rPr>
              <a:t>amplitude, a</a:t>
            </a:r>
            <a:r>
              <a:rPr lang="en-US" sz="1600" b="0" dirty="0">
                <a:ea typeface="ＭＳ Ｐゴシック" pitchFamily="34" charset="-128"/>
              </a:rPr>
              <a:t>, is the maximum displacement from the stationary position.</a:t>
            </a:r>
          </a:p>
          <a:p>
            <a:pPr algn="just" eaLnBrk="0" hangingPunct="0">
              <a:buFontTx/>
              <a:buChar char="•"/>
            </a:pPr>
            <a:r>
              <a:rPr lang="en-US" sz="1600" b="0" dirty="0">
                <a:ea typeface="ＭＳ Ｐゴシック" pitchFamily="34" charset="-128"/>
              </a:rPr>
              <a:t> The waves travel along at some speed called, in seismology, the</a:t>
            </a:r>
            <a:r>
              <a:rPr lang="en-US" sz="1600" b="0" dirty="0">
                <a:solidFill>
                  <a:srgbClr val="FF3300"/>
                </a:solidFill>
                <a:ea typeface="ＭＳ Ｐゴシック" pitchFamily="34" charset="-128"/>
              </a:rPr>
              <a:t> </a:t>
            </a:r>
            <a:r>
              <a:rPr lang="en-US" sz="1600" dirty="0">
                <a:solidFill>
                  <a:srgbClr val="FF3300"/>
                </a:solidFill>
                <a:ea typeface="ＭＳ Ｐゴシック" pitchFamily="34" charset="-128"/>
              </a:rPr>
              <a:t>seismic velocity, v</a:t>
            </a:r>
            <a:r>
              <a:rPr lang="en-US" sz="1600" b="0" dirty="0">
                <a:ea typeface="ＭＳ Ｐゴシック" pitchFamily="34" charset="-128"/>
              </a:rPr>
              <a:t> (a velocity should specify the direction of propagation as well as its speed, but this is often neglected in seismology). </a:t>
            </a:r>
          </a:p>
          <a:p>
            <a:pPr algn="just" eaLnBrk="0" hangingPunct="0">
              <a:buFontTx/>
              <a:buChar char="•"/>
            </a:pPr>
            <a:r>
              <a:rPr lang="en-US" sz="1600" b="0" dirty="0">
                <a:ea typeface="ＭＳ Ｐゴシック" pitchFamily="34" charset="-128"/>
              </a:rPr>
              <a:t> The number of crests or compressions that pass any fixed point on the rope, spring, and so on, in one second is the </a:t>
            </a:r>
            <a:r>
              <a:rPr lang="en-US" sz="1600" dirty="0">
                <a:solidFill>
                  <a:srgbClr val="FF3300"/>
                </a:solidFill>
                <a:ea typeface="ＭＳ Ｐゴシック" pitchFamily="34" charset="-128"/>
              </a:rPr>
              <a:t>frequency, f</a:t>
            </a:r>
            <a:r>
              <a:rPr lang="en-US" sz="1600" b="0" dirty="0">
                <a:ea typeface="ＭＳ Ｐゴシック" pitchFamily="34" charset="-128"/>
              </a:rPr>
              <a:t>, measured in Hz (Hertz oscillations, or cycles, per second). </a:t>
            </a:r>
          </a:p>
          <a:p>
            <a:pPr algn="just" eaLnBrk="0" hangingPunct="0">
              <a:buFontTx/>
              <a:buChar char="•"/>
            </a:pPr>
            <a:r>
              <a:rPr lang="en-US" sz="1600" b="0" dirty="0">
                <a:ea typeface="ＭＳ Ｐゴシック" pitchFamily="34" charset="-128"/>
              </a:rPr>
              <a:t> In one second, f wave crests, each λ </a:t>
            </a:r>
            <a:r>
              <a:rPr lang="en-US" sz="1600" b="0" dirty="0" err="1">
                <a:ea typeface="ＭＳ Ｐゴシック" pitchFamily="34" charset="-128"/>
              </a:rPr>
              <a:t>metres</a:t>
            </a:r>
            <a:r>
              <a:rPr lang="en-US" sz="1600" b="0" dirty="0">
                <a:ea typeface="ＭＳ Ｐゴシック" pitchFamily="34" charset="-128"/>
              </a:rPr>
              <a:t> apart, will pass a point; and by the time the last one has passed, the first one will have travelled a distance of f times λ </a:t>
            </a:r>
            <a:r>
              <a:rPr lang="en-US" sz="1600" b="0" dirty="0" err="1">
                <a:ea typeface="ＭＳ Ｐゴシック" pitchFamily="34" charset="-128"/>
              </a:rPr>
              <a:t>metres</a:t>
            </a:r>
            <a:r>
              <a:rPr lang="en-US" sz="1600" b="0" dirty="0">
                <a:ea typeface="ＭＳ Ｐゴシック" pitchFamily="34" charset="-128"/>
              </a:rPr>
              <a:t>. As velocity is the distance travelled in one second:</a:t>
            </a:r>
          </a:p>
        </p:txBody>
      </p:sp>
      <p:graphicFrame>
        <p:nvGraphicFramePr>
          <p:cNvPr id="94210" name="Object 2"/>
          <p:cNvGraphicFramePr>
            <a:graphicFrameLocks noChangeAspect="1"/>
          </p:cNvGraphicFramePr>
          <p:nvPr>
            <p:extLst/>
          </p:nvPr>
        </p:nvGraphicFramePr>
        <p:xfrm>
          <a:off x="3275856" y="6062942"/>
          <a:ext cx="2351088" cy="347662"/>
        </p:xfrm>
        <a:graphic>
          <a:graphicData uri="http://schemas.openxmlformats.org/presentationml/2006/ole">
            <mc:AlternateContent xmlns:mc="http://schemas.openxmlformats.org/markup-compatibility/2006">
              <mc:Choice xmlns:v="urn:schemas-microsoft-com:vml" Requires="v">
                <p:oleObj spid="_x0000_s88075" name="Equation" r:id="rId5" imgW="1726451" imgH="253890" progId="Equation.3">
                  <p:embed/>
                </p:oleObj>
              </mc:Choice>
              <mc:Fallback>
                <p:oleObj name="Equation" r:id="rId5" imgW="1726451" imgH="25389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6062942"/>
                        <a:ext cx="2351088" cy="347662"/>
                      </a:xfrm>
                      <a:prstGeom prst="rect">
                        <a:avLst/>
                      </a:prstGeom>
                      <a:solidFill>
                        <a:srgbClr val="00B0F0"/>
                      </a:solidFill>
                      <a:ln w="9525">
                        <a:solidFill>
                          <a:schemeClr val="accent1"/>
                        </a:solidFill>
                        <a:miter lim="800000"/>
                        <a:headEnd/>
                        <a:tailEnd/>
                      </a:ln>
                    </p:spPr>
                  </p:pic>
                </p:oleObj>
              </mc:Fallback>
            </mc:AlternateContent>
          </a:graphicData>
        </a:graphic>
      </p:graphicFrame>
    </p:spTree>
    <p:extLst>
      <p:ext uri="{BB962C8B-B14F-4D97-AF65-F5344CB8AC3E}">
        <p14:creationId xmlns:p14="http://schemas.microsoft.com/office/powerpoint/2010/main" val="16744748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dissolv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dissolve">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dissolve">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dissolve">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dissolve">
                                      <p:cBhvr>
                                        <p:cTn id="32" dur="500"/>
                                        <p:tgtEl>
                                          <p:spTgt spid="2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4210"/>
                                        </p:tgtEl>
                                        <p:attrNameLst>
                                          <p:attrName>style.visibility</p:attrName>
                                        </p:attrNameLst>
                                      </p:cBhvr>
                                      <p:to>
                                        <p:strVal val="visible"/>
                                      </p:to>
                                    </p:set>
                                    <p:animEffect transition="in" filter="dissolve">
                                      <p:cBhvr>
                                        <p:cTn id="37" dur="5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sica terrestr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fisica terrestre</Template>
  <TotalTime>14201</TotalTime>
  <Words>1669</Words>
  <Application>Microsoft Office PowerPoint</Application>
  <PresentationFormat>On-screen Show (4:3)</PresentationFormat>
  <Paragraphs>142</Paragraphs>
  <Slides>29</Slides>
  <Notes>20</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6" baseType="lpstr">
      <vt:lpstr>Microsoft YaHei</vt:lpstr>
      <vt:lpstr>ＭＳ Ｐゴシック</vt:lpstr>
      <vt:lpstr>Calibri</vt:lpstr>
      <vt:lpstr>Symbol</vt:lpstr>
      <vt:lpstr>Times New Roman</vt:lpstr>
      <vt:lpstr>fisica terrestre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Giovanni Costa</cp:lastModifiedBy>
  <cp:revision>439</cp:revision>
  <dcterms:created xsi:type="dcterms:W3CDTF">2013-09-23T10:57:03Z</dcterms:created>
  <dcterms:modified xsi:type="dcterms:W3CDTF">2018-10-29T06:27:23Z</dcterms:modified>
</cp:coreProperties>
</file>