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71" r:id="rId2"/>
  </p:sldMasterIdLst>
  <p:notesMasterIdLst>
    <p:notesMasterId r:id="rId32"/>
  </p:notesMasterIdLst>
  <p:sldIdLst>
    <p:sldId id="853" r:id="rId3"/>
    <p:sldId id="1036" r:id="rId4"/>
    <p:sldId id="1037" r:id="rId5"/>
    <p:sldId id="1059" r:id="rId6"/>
    <p:sldId id="1038" r:id="rId7"/>
    <p:sldId id="1060" r:id="rId8"/>
    <p:sldId id="1035" r:id="rId9"/>
    <p:sldId id="1039" r:id="rId10"/>
    <p:sldId id="1040" r:id="rId11"/>
    <p:sldId id="1061" r:id="rId12"/>
    <p:sldId id="1043" r:id="rId13"/>
    <p:sldId id="1041" r:id="rId14"/>
    <p:sldId id="1044" r:id="rId15"/>
    <p:sldId id="1042" r:id="rId16"/>
    <p:sldId id="1000" r:id="rId17"/>
    <p:sldId id="1045" r:id="rId18"/>
    <p:sldId id="1006" r:id="rId19"/>
    <p:sldId id="1007" r:id="rId20"/>
    <p:sldId id="1008" r:id="rId21"/>
    <p:sldId id="1009" r:id="rId22"/>
    <p:sldId id="1010" r:id="rId23"/>
    <p:sldId id="1011" r:id="rId24"/>
    <p:sldId id="1012" r:id="rId25"/>
    <p:sldId id="1013" r:id="rId26"/>
    <p:sldId id="1014" r:id="rId27"/>
    <p:sldId id="1015" r:id="rId28"/>
    <p:sldId id="1016" r:id="rId29"/>
    <p:sldId id="1017" r:id="rId30"/>
    <p:sldId id="1046" r:id="rId31"/>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96">
          <p15:clr>
            <a:srgbClr val="A4A3A4"/>
          </p15:clr>
        </p15:guide>
        <p15:guide id="2" pos="29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0000"/>
    <a:srgbClr val="33CC33"/>
    <a:srgbClr val="66FF33"/>
    <a:srgbClr val="6600FF"/>
    <a:srgbClr val="DDDDDD"/>
    <a:srgbClr val="00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81" autoAdjust="0"/>
    <p:restoredTop sz="78229" autoAdjust="0"/>
  </p:normalViewPr>
  <p:slideViewPr>
    <p:cSldViewPr snapToGrid="0">
      <p:cViewPr varScale="1">
        <p:scale>
          <a:sx n="68" d="100"/>
          <a:sy n="68" d="100"/>
        </p:scale>
        <p:origin x="1428" y="72"/>
      </p:cViewPr>
      <p:guideLst>
        <p:guide orient="horz" pos="96"/>
        <p:guide pos="29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656" y="-108"/>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Click to edit Master text styles</a:t>
            </a:r>
          </a:p>
          <a:p>
            <a:pPr lvl="1"/>
            <a:r>
              <a:rPr lang="it-IT" altLang="it-IT" noProof="0" smtClean="0"/>
              <a:t>Second level</a:t>
            </a:r>
          </a:p>
          <a:p>
            <a:pPr lvl="2"/>
            <a:r>
              <a:rPr lang="it-IT" altLang="it-IT" noProof="0" smtClean="0"/>
              <a:t>Third level</a:t>
            </a:r>
          </a:p>
          <a:p>
            <a:pPr lvl="3"/>
            <a:r>
              <a:rPr lang="it-IT" altLang="it-IT" noProof="0" smtClean="0"/>
              <a:t>Fourth level</a:t>
            </a:r>
          </a:p>
          <a:p>
            <a:pPr lvl="4"/>
            <a:r>
              <a:rPr lang="it-IT" altLang="it-IT"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F223013-8753-4916-9338-B74BE699DA32}" type="slidenum">
              <a:rPr lang="it-IT" altLang="it-IT"/>
              <a:pPr>
                <a:defRPr/>
              </a:pPr>
              <a:t>‹#›</a:t>
            </a:fld>
            <a:endParaRPr lang="it-IT" altLang="it-IT"/>
          </a:p>
        </p:txBody>
      </p:sp>
    </p:spTree>
    <p:extLst>
      <p:ext uri="{BB962C8B-B14F-4D97-AF65-F5344CB8AC3E}">
        <p14:creationId xmlns:p14="http://schemas.microsoft.com/office/powerpoint/2010/main" val="2800212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t.wikipedia.org/wiki/Credenza" TargetMode="External"/><Relationship Id="rId7" Type="http://schemas.openxmlformats.org/officeDocument/2006/relationships/hyperlink" Target="https://it.wikipedia.org/wiki/Evoluzion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it.wikipedia.org/wiki/Bibbia" TargetMode="External"/><Relationship Id="rId5" Type="http://schemas.openxmlformats.org/officeDocument/2006/relationships/hyperlink" Target="https://it.wikipedia.org/wiki/Terra" TargetMode="External"/><Relationship Id="rId4" Type="http://schemas.openxmlformats.org/officeDocument/2006/relationships/hyperlink" Target="https://it.wikipedia.org/wiki/Universo"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t.wikipedia.org/wiki/Credenza" TargetMode="External"/><Relationship Id="rId7" Type="http://schemas.openxmlformats.org/officeDocument/2006/relationships/hyperlink" Target="https://it.wikipedia.org/wiki/Evoluzion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it.wikipedia.org/wiki/Bibbia" TargetMode="External"/><Relationship Id="rId5" Type="http://schemas.openxmlformats.org/officeDocument/2006/relationships/hyperlink" Target="https://it.wikipedia.org/wiki/Terra" TargetMode="External"/><Relationship Id="rId4" Type="http://schemas.openxmlformats.org/officeDocument/2006/relationships/hyperlink" Target="https://it.wikipedia.org/wiki/Universo"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937DA0F3-A126-48AA-AF0C-6A79B393FE40}" type="slidenum">
              <a:rPr lang="it-IT" altLang="it-IT" sz="1200" b="0" smtClean="0"/>
              <a:pPr/>
              <a:t>1</a:t>
            </a:fld>
            <a:endParaRPr lang="it-IT" altLang="it-IT" sz="1200" b="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27651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Le barre</a:t>
            </a:r>
            <a:r>
              <a:rPr lang="it-IT" baseline="0" dirty="0" smtClean="0"/>
              <a:t> indicano la deviazione standard ossia la variabilità associata alla media che però può essere distribuita in maniera non simmetrica…. </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14</a:t>
            </a:fld>
            <a:endParaRPr lang="it-IT" altLang="it-IT"/>
          </a:p>
        </p:txBody>
      </p:sp>
    </p:spTree>
    <p:extLst>
      <p:ext uri="{BB962C8B-B14F-4D97-AF65-F5344CB8AC3E}">
        <p14:creationId xmlns:p14="http://schemas.microsoft.com/office/powerpoint/2010/main" val="111617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696055-33AB-4FA5-AF4F-3946F5D1F49A}" type="slidenum">
              <a:rPr lang="it-IT" altLang="it-IT"/>
              <a:pPr/>
              <a:t>15</a:t>
            </a:fld>
            <a:endParaRPr lang="it-IT" altLang="it-IT"/>
          </a:p>
        </p:txBody>
      </p:sp>
      <p:sp>
        <p:nvSpPr>
          <p:cNvPr id="1720322" name="Rectangle 2"/>
          <p:cNvSpPr>
            <a:spLocks noGrp="1" noRot="1" noChangeAspect="1" noChangeArrowheads="1" noTextEdit="1"/>
          </p:cNvSpPr>
          <p:nvPr>
            <p:ph type="sldImg"/>
          </p:nvPr>
        </p:nvSpPr>
        <p:spPr>
          <a:ln/>
        </p:spPr>
      </p:sp>
      <p:sp>
        <p:nvSpPr>
          <p:cNvPr id="172032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2873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F9761-CC92-4FC3-88EA-F415A6505622}" type="slidenum">
              <a:rPr lang="it-IT" altLang="it-IT">
                <a:solidFill>
                  <a:srgbClr val="000000"/>
                </a:solidFill>
              </a:rPr>
              <a:pPr/>
              <a:t>17</a:t>
            </a:fld>
            <a:endParaRPr lang="it-IT" altLang="it-IT">
              <a:solidFill>
                <a:srgbClr val="000000"/>
              </a:solidFill>
            </a:endParaRPr>
          </a:p>
        </p:txBody>
      </p:sp>
      <p:sp>
        <p:nvSpPr>
          <p:cNvPr id="1721346" name="Rectangle 2"/>
          <p:cNvSpPr>
            <a:spLocks noGrp="1" noRot="1" noChangeAspect="1" noChangeArrowheads="1" noTextEdit="1"/>
          </p:cNvSpPr>
          <p:nvPr>
            <p:ph type="sldImg"/>
          </p:nvPr>
        </p:nvSpPr>
        <p:spPr>
          <a:ln/>
        </p:spPr>
      </p:sp>
      <p:sp>
        <p:nvSpPr>
          <p:cNvPr id="172134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664863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E2199-7513-4BCE-9076-93BCCBE7F89E}" type="slidenum">
              <a:rPr lang="it-IT" altLang="it-IT">
                <a:solidFill>
                  <a:srgbClr val="000000"/>
                </a:solidFill>
              </a:rPr>
              <a:pPr/>
              <a:t>18</a:t>
            </a:fld>
            <a:endParaRPr lang="it-IT" altLang="it-IT">
              <a:solidFill>
                <a:srgbClr val="000000"/>
              </a:solidFill>
            </a:endParaRPr>
          </a:p>
        </p:txBody>
      </p:sp>
      <p:sp>
        <p:nvSpPr>
          <p:cNvPr id="1804290" name="Rectangle 2"/>
          <p:cNvSpPr>
            <a:spLocks noGrp="1" noRot="1" noChangeAspect="1" noChangeArrowheads="1" noTextEdit="1"/>
          </p:cNvSpPr>
          <p:nvPr>
            <p:ph type="sldImg"/>
          </p:nvPr>
        </p:nvSpPr>
        <p:spPr>
          <a:ln/>
        </p:spPr>
      </p:sp>
      <p:sp>
        <p:nvSpPr>
          <p:cNvPr id="1804291" name="Rectangle 3"/>
          <p:cNvSpPr>
            <a:spLocks noGrp="1" noChangeArrowheads="1"/>
          </p:cNvSpPr>
          <p:nvPr>
            <p:ph type="body" idx="1"/>
          </p:nvPr>
        </p:nvSpPr>
        <p:spPr/>
        <p:txBody>
          <a:bodyPr/>
          <a:lstStyle/>
          <a:p>
            <a:r>
              <a:rPr lang="it-IT" altLang="it-IT">
                <a:solidFill>
                  <a:schemeClr val="accent2"/>
                </a:solidFill>
              </a:rPr>
              <a:t>A differenza delle scienze naturali, come biologia, chimica, antropologia l’oggetto di studio è più complesso dato che il comportamento degli animali a differenza ad esempio delle tipologie delle piante per quanto concerne la botanica è per sua natura variabili e per questo motivo la psicologia, più di altre scienze usa la statistica per trarre predizioni e inferenze. </a:t>
            </a:r>
          </a:p>
        </p:txBody>
      </p:sp>
    </p:spTree>
    <p:extLst>
      <p:ext uri="{BB962C8B-B14F-4D97-AF65-F5344CB8AC3E}">
        <p14:creationId xmlns:p14="http://schemas.microsoft.com/office/powerpoint/2010/main" val="17273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A9836-A10B-4FE2-A6CC-53E58AFD9CD4}" type="slidenum">
              <a:rPr lang="it-IT" altLang="it-IT">
                <a:solidFill>
                  <a:srgbClr val="000000"/>
                </a:solidFill>
              </a:rPr>
              <a:pPr/>
              <a:t>19</a:t>
            </a:fld>
            <a:endParaRPr lang="it-IT" altLang="it-IT">
              <a:solidFill>
                <a:srgbClr val="000000"/>
              </a:solidFill>
            </a:endParaRPr>
          </a:p>
        </p:txBody>
      </p:sp>
      <p:sp>
        <p:nvSpPr>
          <p:cNvPr id="1806338" name="Rectangle 2"/>
          <p:cNvSpPr>
            <a:spLocks noGrp="1" noRot="1" noChangeAspect="1" noChangeArrowheads="1" noTextEdit="1"/>
          </p:cNvSpPr>
          <p:nvPr>
            <p:ph type="sldImg"/>
          </p:nvPr>
        </p:nvSpPr>
        <p:spPr>
          <a:ln/>
        </p:spPr>
      </p:sp>
      <p:sp>
        <p:nvSpPr>
          <p:cNvPr id="1806339" name="Rectangle 3"/>
          <p:cNvSpPr>
            <a:spLocks noGrp="1" noChangeArrowheads="1"/>
          </p:cNvSpPr>
          <p:nvPr>
            <p:ph type="body" idx="1"/>
          </p:nvPr>
        </p:nvSpPr>
        <p:spPr/>
        <p:txBody>
          <a:bodyPr/>
          <a:lstStyle/>
          <a:p>
            <a:pPr marL="228600" indent="-228600"/>
            <a:r>
              <a:rPr lang="it-IT" altLang="it-IT"/>
              <a:t>Per rispondere a tale domanda faremo riferimento al dibattito epistemologico (letteralmente discorso sulla scienza), ossia sui fondamenti del sapere scientifico, sull’universalità dei suoi criteri distintivi e l’oggettività delle conoscenze elaborate mediante esso. L’epistemologia si occupa di chiarire:</a:t>
            </a:r>
          </a:p>
          <a:p>
            <a:pPr marL="228600" indent="-228600">
              <a:buFontTx/>
              <a:buAutoNum type="alphaLcParenR"/>
            </a:pPr>
            <a:r>
              <a:rPr lang="it-IT" altLang="it-IT"/>
              <a:t>Le nozioni del discorso scientifico; b) classificare le diverse discipline (comte); c) definire i rapporti tra teoria ed esperienza; d) studiare lo sviluppo della conoscenza scientifica; e) studiare i rapporti fra scienza e cultura</a:t>
            </a:r>
          </a:p>
          <a:p>
            <a:pPr marL="228600" indent="-228600"/>
            <a:r>
              <a:rPr lang="it-IT" altLang="it-IT"/>
              <a:t>Esistono più modi di comprendere il comportamento degli animali e dei processi sottostanti. Ogni giorno noi usiamo tali metodi in maniera anche inconscia. Nel vostro l’ibro una grande suddivisione che viene fatta è tra </a:t>
            </a:r>
          </a:p>
        </p:txBody>
      </p:sp>
    </p:spTree>
    <p:extLst>
      <p:ext uri="{BB962C8B-B14F-4D97-AF65-F5344CB8AC3E}">
        <p14:creationId xmlns:p14="http://schemas.microsoft.com/office/powerpoint/2010/main" val="586117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67D2E-2284-4A2B-B693-BF61B4F30CE0}" type="slidenum">
              <a:rPr lang="it-IT" altLang="it-IT">
                <a:solidFill>
                  <a:srgbClr val="000000"/>
                </a:solidFill>
              </a:rPr>
              <a:pPr/>
              <a:t>20</a:t>
            </a:fld>
            <a:endParaRPr lang="it-IT" altLang="it-IT">
              <a:solidFill>
                <a:srgbClr val="000000"/>
              </a:solidFill>
            </a:endParaRPr>
          </a:p>
        </p:txBody>
      </p:sp>
      <p:sp>
        <p:nvSpPr>
          <p:cNvPr id="1808386" name="Rectangle 2"/>
          <p:cNvSpPr>
            <a:spLocks noGrp="1" noRot="1" noChangeAspect="1" noChangeArrowheads="1" noTextEdit="1"/>
          </p:cNvSpPr>
          <p:nvPr>
            <p:ph type="sldImg"/>
          </p:nvPr>
        </p:nvSpPr>
        <p:spPr>
          <a:ln/>
        </p:spPr>
      </p:sp>
      <p:sp>
        <p:nvSpPr>
          <p:cNvPr id="1808387" name="Rectangle 3"/>
          <p:cNvSpPr>
            <a:spLocks noGrp="1" noChangeArrowheads="1"/>
          </p:cNvSpPr>
          <p:nvPr>
            <p:ph type="body" idx="1"/>
          </p:nvPr>
        </p:nvSpPr>
        <p:spPr/>
        <p:txBody>
          <a:bodyPr/>
          <a:lstStyle/>
          <a:p>
            <a:r>
              <a:rPr lang="it-IT" altLang="it-IT" i="1"/>
              <a:t>I metodi non empirici che non hanno niente a che fare con l’osservabile che sono quelli che caratterizzano la vita di tutti i giorni possono essere confusi con metodi scientifici e quindi è utile conoscerli. </a:t>
            </a:r>
          </a:p>
        </p:txBody>
      </p:sp>
    </p:spTree>
    <p:extLst>
      <p:ext uri="{BB962C8B-B14F-4D97-AF65-F5344CB8AC3E}">
        <p14:creationId xmlns:p14="http://schemas.microsoft.com/office/powerpoint/2010/main" val="412887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170F4A-416B-4E38-856B-51D33EA82555}" type="slidenum">
              <a:rPr lang="it-IT" altLang="it-IT">
                <a:solidFill>
                  <a:srgbClr val="000000"/>
                </a:solidFill>
              </a:rPr>
              <a:pPr/>
              <a:t>21</a:t>
            </a:fld>
            <a:endParaRPr lang="it-IT" altLang="it-IT">
              <a:solidFill>
                <a:srgbClr val="000000"/>
              </a:solidFill>
            </a:endParaRPr>
          </a:p>
        </p:txBody>
      </p:sp>
      <p:sp>
        <p:nvSpPr>
          <p:cNvPr id="1810434" name="Rectangle 2"/>
          <p:cNvSpPr>
            <a:spLocks noGrp="1" noRot="1" noChangeAspect="1" noChangeArrowheads="1" noTextEdit="1"/>
          </p:cNvSpPr>
          <p:nvPr>
            <p:ph type="sldImg"/>
          </p:nvPr>
        </p:nvSpPr>
        <p:spPr>
          <a:ln/>
        </p:spPr>
      </p:sp>
      <p:sp>
        <p:nvSpPr>
          <p:cNvPr id="1810435" name="Rectangle 3"/>
          <p:cNvSpPr>
            <a:spLocks noGrp="1" noChangeArrowheads="1"/>
          </p:cNvSpPr>
          <p:nvPr>
            <p:ph type="body" idx="1"/>
          </p:nvPr>
        </p:nvSpPr>
        <p:spPr/>
        <p:txBody>
          <a:bodyPr/>
          <a:lstStyle/>
          <a:p>
            <a:r>
              <a:rPr lang="it-IT" altLang="it-IT" i="1" dirty="0"/>
              <a:t>Sistema di cedenze che noi acquisiamo nel tempo… noi possiamo confondere queste credenze e prenderle come dati di fatto e può essere molto difficile per noi pensare che lqa realtà delle cose non sia quello che deriva dall’autorità Ad esempio in relazione ai pregiudizi di genere nonostante i risultati che abbiamo discusso è molto difficile accettarli dato che la fonte non richiede di essere messa in discussione. Non richiede una verifica empirica dell’informazione. Ad esempio il creazionismo era basato sul principio di autorità. </a:t>
            </a:r>
          </a:p>
          <a:p>
            <a:r>
              <a:rPr lang="it-IT" altLang="it-IT" i="1" dirty="0"/>
              <a:t>Ad esempio Il </a:t>
            </a:r>
            <a:r>
              <a:rPr lang="it-IT" altLang="it-IT" b="1" i="1" dirty="0"/>
              <a:t>creazionismo</a:t>
            </a:r>
            <a:r>
              <a:rPr lang="it-IT" altLang="it-IT" i="1" dirty="0"/>
              <a:t>, in una prospettiva scientifica, è la </a:t>
            </a:r>
            <a:r>
              <a:rPr lang="it-IT" altLang="it-IT" i="1" dirty="0">
                <a:hlinkClick r:id="rId3" tooltip="Credenza"/>
              </a:rPr>
              <a:t>credenza</a:t>
            </a:r>
            <a:r>
              <a:rPr lang="it-IT" altLang="it-IT" i="1" dirty="0"/>
              <a:t> che l'</a:t>
            </a:r>
            <a:r>
              <a:rPr lang="it-IT" altLang="it-IT" i="1" dirty="0">
                <a:hlinkClick r:id="rId4" tooltip="Universo"/>
              </a:rPr>
              <a:t>Universo</a:t>
            </a:r>
            <a:r>
              <a:rPr lang="it-IT" altLang="it-IT" i="1" dirty="0"/>
              <a:t>, la </a:t>
            </a:r>
            <a:r>
              <a:rPr lang="it-IT" altLang="it-IT" i="1" dirty="0">
                <a:hlinkClick r:id="rId5" tooltip="Terra"/>
              </a:rPr>
              <a:t>Terra</a:t>
            </a:r>
            <a:r>
              <a:rPr lang="it-IT" altLang="it-IT" i="1" dirty="0"/>
              <a:t> e tutti gli organismi viventi originano da atti specifici di creazione divina, come riportato nella </a:t>
            </a:r>
            <a:r>
              <a:rPr lang="it-IT" altLang="it-IT" i="1" dirty="0">
                <a:hlinkClick r:id="rId6" tooltip="Bibbia"/>
              </a:rPr>
              <a:t>Bibbia</a:t>
            </a:r>
            <a:r>
              <a:rPr lang="it-IT" altLang="it-IT" i="1" dirty="0"/>
              <a:t>, e non da processi naturali come l'</a:t>
            </a:r>
            <a:r>
              <a:rPr lang="it-IT" altLang="it-IT" i="1" dirty="0">
                <a:hlinkClick r:id="rId7" tooltip="Evoluzione"/>
              </a:rPr>
              <a:t>evoluzione</a:t>
            </a:r>
            <a:endParaRPr lang="it-IT" altLang="it-IT" i="1" dirty="0"/>
          </a:p>
          <a:p>
            <a:endParaRPr lang="it-IT" altLang="it-IT" i="1" dirty="0"/>
          </a:p>
          <a:p>
            <a:r>
              <a:rPr lang="it-IT" altLang="it-IT" i="1" dirty="0"/>
              <a:t>Creazionismo basato su dati inosservabili……</a:t>
            </a:r>
          </a:p>
        </p:txBody>
      </p:sp>
    </p:spTree>
    <p:extLst>
      <p:ext uri="{BB962C8B-B14F-4D97-AF65-F5344CB8AC3E}">
        <p14:creationId xmlns:p14="http://schemas.microsoft.com/office/powerpoint/2010/main" val="2663538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3E9C8-7D11-42C6-B6E1-8BBA088A72AC}" type="slidenum">
              <a:rPr lang="it-IT" altLang="it-IT">
                <a:solidFill>
                  <a:srgbClr val="000000"/>
                </a:solidFill>
              </a:rPr>
              <a:pPr/>
              <a:t>22</a:t>
            </a:fld>
            <a:endParaRPr lang="it-IT" altLang="it-IT">
              <a:solidFill>
                <a:srgbClr val="000000"/>
              </a:solidFill>
            </a:endParaRPr>
          </a:p>
        </p:txBody>
      </p:sp>
      <p:sp>
        <p:nvSpPr>
          <p:cNvPr id="1812482" name="Rectangle 2"/>
          <p:cNvSpPr>
            <a:spLocks noGrp="1" noRot="1" noChangeAspect="1" noChangeArrowheads="1" noTextEdit="1"/>
          </p:cNvSpPr>
          <p:nvPr>
            <p:ph type="sldImg"/>
          </p:nvPr>
        </p:nvSpPr>
        <p:spPr>
          <a:ln/>
        </p:spPr>
      </p:sp>
      <p:sp>
        <p:nvSpPr>
          <p:cNvPr id="1812483" name="Rectangle 3"/>
          <p:cNvSpPr>
            <a:spLocks noGrp="1" noChangeArrowheads="1"/>
          </p:cNvSpPr>
          <p:nvPr>
            <p:ph type="body" idx="1"/>
          </p:nvPr>
        </p:nvSpPr>
        <p:spPr/>
        <p:txBody>
          <a:bodyPr/>
          <a:lstStyle/>
          <a:p>
            <a:r>
              <a:rPr lang="it-IT" altLang="it-IT" i="1"/>
              <a:t>Sistema di cedenze che noi acquisiamo nel tempo… noi possiamo confondere queste credenze e prenderle come dati di fatto e può essere molto difficile per noi pensare che lqa realtà delle cose non sia quello che deriva dall’autorità Ad esempio in relazione ai pregiudizi di genere nonostante i risultati che abbiamo discusso è molto difficile accettarli dato che la fonte non richiede di essere messa in discussione. Non richiede una verifica empirica dell’informazione. Ad esempio il creazionismo era basato sul principio di autorità. </a:t>
            </a:r>
          </a:p>
          <a:p>
            <a:r>
              <a:rPr lang="it-IT" altLang="it-IT" i="1"/>
              <a:t>Ad esempio Il </a:t>
            </a:r>
            <a:r>
              <a:rPr lang="it-IT" altLang="it-IT" b="1" i="1"/>
              <a:t>creazionismo</a:t>
            </a:r>
            <a:r>
              <a:rPr lang="it-IT" altLang="it-IT" i="1"/>
              <a:t>, in una prospettiva scientifica, è la </a:t>
            </a:r>
            <a:r>
              <a:rPr lang="it-IT" altLang="it-IT" i="1">
                <a:hlinkClick r:id="rId3" tooltip="Credenza"/>
              </a:rPr>
              <a:t>credenza</a:t>
            </a:r>
            <a:r>
              <a:rPr lang="it-IT" altLang="it-IT" i="1"/>
              <a:t> che l'</a:t>
            </a:r>
            <a:r>
              <a:rPr lang="it-IT" altLang="it-IT" i="1">
                <a:hlinkClick r:id="rId4" tooltip="Universo"/>
              </a:rPr>
              <a:t>Universo</a:t>
            </a:r>
            <a:r>
              <a:rPr lang="it-IT" altLang="it-IT" i="1"/>
              <a:t>, la </a:t>
            </a:r>
            <a:r>
              <a:rPr lang="it-IT" altLang="it-IT" i="1">
                <a:hlinkClick r:id="rId5" tooltip="Terra"/>
              </a:rPr>
              <a:t>Terra</a:t>
            </a:r>
            <a:r>
              <a:rPr lang="it-IT" altLang="it-IT" i="1"/>
              <a:t> e tutti gli organismi viventi originano da atti specifici di creazione divina, come riportato nella </a:t>
            </a:r>
            <a:r>
              <a:rPr lang="it-IT" altLang="it-IT" i="1">
                <a:hlinkClick r:id="rId6" tooltip="Bibbia"/>
              </a:rPr>
              <a:t>Bibbia</a:t>
            </a:r>
            <a:r>
              <a:rPr lang="it-IT" altLang="it-IT" i="1"/>
              <a:t>, e non da processi naturali come l'</a:t>
            </a:r>
            <a:r>
              <a:rPr lang="it-IT" altLang="it-IT" i="1">
                <a:hlinkClick r:id="rId7" tooltip="Evoluzione"/>
              </a:rPr>
              <a:t>evoluzione</a:t>
            </a:r>
            <a:endParaRPr lang="it-IT" altLang="it-IT" i="1"/>
          </a:p>
          <a:p>
            <a:endParaRPr lang="it-IT" altLang="it-IT" i="1"/>
          </a:p>
          <a:p>
            <a:r>
              <a:rPr lang="it-IT" altLang="it-IT" i="1"/>
              <a:t>Creazionismo basato su dati inosservabili……</a:t>
            </a:r>
          </a:p>
        </p:txBody>
      </p:sp>
    </p:spTree>
    <p:extLst>
      <p:ext uri="{BB962C8B-B14F-4D97-AF65-F5344CB8AC3E}">
        <p14:creationId xmlns:p14="http://schemas.microsoft.com/office/powerpoint/2010/main" val="385605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03A67-D69B-4422-B3AC-307AC1489CDA}" type="slidenum">
              <a:rPr lang="it-IT" altLang="it-IT">
                <a:solidFill>
                  <a:srgbClr val="000000"/>
                </a:solidFill>
              </a:rPr>
              <a:pPr/>
              <a:t>23</a:t>
            </a:fld>
            <a:endParaRPr lang="it-IT" altLang="it-IT">
              <a:solidFill>
                <a:srgbClr val="000000"/>
              </a:solidFill>
            </a:endParaRPr>
          </a:p>
        </p:txBody>
      </p:sp>
      <p:sp>
        <p:nvSpPr>
          <p:cNvPr id="1814530" name="Rectangle 2"/>
          <p:cNvSpPr>
            <a:spLocks noGrp="1" noRot="1" noChangeAspect="1" noChangeArrowheads="1" noTextEdit="1"/>
          </p:cNvSpPr>
          <p:nvPr>
            <p:ph type="sldImg"/>
          </p:nvPr>
        </p:nvSpPr>
        <p:spPr>
          <a:ln/>
        </p:spPr>
      </p:sp>
      <p:sp>
        <p:nvSpPr>
          <p:cNvPr id="1814531" name="Rectangle 3"/>
          <p:cNvSpPr>
            <a:spLocks noGrp="1" noChangeArrowheads="1"/>
          </p:cNvSpPr>
          <p:nvPr>
            <p:ph type="body" idx="1"/>
          </p:nvPr>
        </p:nvSpPr>
        <p:spPr/>
        <p:txBody>
          <a:bodyPr/>
          <a:lstStyle/>
          <a:p>
            <a:r>
              <a:rPr lang="it-IT" altLang="it-IT" i="1"/>
              <a:t>Ipotesi del complotto, </a:t>
            </a:r>
          </a:p>
          <a:p>
            <a:r>
              <a:rPr lang="it-IT" altLang="it-IT" i="1"/>
              <a:t>Il principio di autorità è insidioso…. Perché pensiamo che le persone, i media non ci raccontino balle.</a:t>
            </a:r>
          </a:p>
        </p:txBody>
      </p:sp>
    </p:spTree>
    <p:extLst>
      <p:ext uri="{BB962C8B-B14F-4D97-AF65-F5344CB8AC3E}">
        <p14:creationId xmlns:p14="http://schemas.microsoft.com/office/powerpoint/2010/main" val="396861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1792E-50D7-4F89-A15F-19114E4A9557}" type="slidenum">
              <a:rPr lang="it-IT" altLang="it-IT">
                <a:solidFill>
                  <a:srgbClr val="000000"/>
                </a:solidFill>
              </a:rPr>
              <a:pPr/>
              <a:t>24</a:t>
            </a:fld>
            <a:endParaRPr lang="it-IT" altLang="it-IT">
              <a:solidFill>
                <a:srgbClr val="000000"/>
              </a:solidFill>
            </a:endParaRPr>
          </a:p>
        </p:txBody>
      </p:sp>
      <p:sp>
        <p:nvSpPr>
          <p:cNvPr id="1816578" name="Rectangle 2"/>
          <p:cNvSpPr>
            <a:spLocks noGrp="1" noRot="1" noChangeAspect="1" noChangeArrowheads="1" noTextEdit="1"/>
          </p:cNvSpPr>
          <p:nvPr>
            <p:ph type="sldImg"/>
          </p:nvPr>
        </p:nvSpPr>
        <p:spPr>
          <a:ln/>
        </p:spPr>
      </p:sp>
      <p:sp>
        <p:nvSpPr>
          <p:cNvPr id="1816579" name="Rectangle 3"/>
          <p:cNvSpPr>
            <a:spLocks noGrp="1" noChangeArrowheads="1"/>
          </p:cNvSpPr>
          <p:nvPr>
            <p:ph type="body" idx="1"/>
          </p:nvPr>
        </p:nvSpPr>
        <p:spPr/>
        <p:txBody>
          <a:bodyPr/>
          <a:lstStyle/>
          <a:p>
            <a:r>
              <a:rPr lang="it-IT" altLang="it-IT"/>
              <a:t>La logica è un mezzo importante per la conoscenza del comportamento…. Aristotelico</a:t>
            </a:r>
          </a:p>
          <a:p>
            <a:endParaRPr lang="it-IT" altLang="it-IT"/>
          </a:p>
          <a:p>
            <a:r>
              <a:rPr lang="it-IT" altLang="it-IT"/>
              <a:t>Ragionamento deduttivo non basato sull’osservato ma solo sulla deduzione. E’ importante per la scienza come discusso da Aristiotele, ma non basta per esempio nel caso dei sillogismi ad esempio si dimostra che una conclusione …..</a:t>
            </a:r>
          </a:p>
          <a:p>
            <a:r>
              <a:rPr lang="it-IT" altLang="it-IT"/>
              <a:t>Abbiamo una premessa fatta da due affermazioni una maggiore e una minore e quindi una conclusione</a:t>
            </a:r>
          </a:p>
          <a:p>
            <a:r>
              <a:rPr lang="it-IT" altLang="it-IT"/>
              <a:t>Dove è l’errore. In una delle due premesse c’è un errore. Una delle due premesse non è vera quindi anche se c’è concatenazione logica questa non basta. </a:t>
            </a:r>
          </a:p>
        </p:txBody>
      </p:sp>
    </p:spTree>
    <p:extLst>
      <p:ext uri="{BB962C8B-B14F-4D97-AF65-F5344CB8AC3E}">
        <p14:creationId xmlns:p14="http://schemas.microsoft.com/office/powerpoint/2010/main" val="114993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5</a:t>
            </a:fld>
            <a:endParaRPr lang="it-IT" altLang="it-IT"/>
          </a:p>
        </p:txBody>
      </p:sp>
    </p:spTree>
    <p:extLst>
      <p:ext uri="{BB962C8B-B14F-4D97-AF65-F5344CB8AC3E}">
        <p14:creationId xmlns:p14="http://schemas.microsoft.com/office/powerpoint/2010/main" val="178613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C0122-E9C1-4370-B263-3E725FD36790}" type="slidenum">
              <a:rPr lang="it-IT" altLang="it-IT">
                <a:solidFill>
                  <a:srgbClr val="000000"/>
                </a:solidFill>
              </a:rPr>
              <a:pPr/>
              <a:t>25</a:t>
            </a:fld>
            <a:endParaRPr lang="it-IT" altLang="it-IT">
              <a:solidFill>
                <a:srgbClr val="000000"/>
              </a:solidFill>
            </a:endParaRPr>
          </a:p>
        </p:txBody>
      </p:sp>
      <p:sp>
        <p:nvSpPr>
          <p:cNvPr id="1818626" name="Rectangle 2"/>
          <p:cNvSpPr>
            <a:spLocks noGrp="1" noRot="1" noChangeAspect="1" noChangeArrowheads="1" noTextEdit="1"/>
          </p:cNvSpPr>
          <p:nvPr>
            <p:ph type="sldImg"/>
          </p:nvPr>
        </p:nvSpPr>
        <p:spPr>
          <a:ln/>
        </p:spPr>
      </p:sp>
      <p:sp>
        <p:nvSpPr>
          <p:cNvPr id="1818627" name="Rectangle 3"/>
          <p:cNvSpPr>
            <a:spLocks noGrp="1" noChangeArrowheads="1"/>
          </p:cNvSpPr>
          <p:nvPr>
            <p:ph type="body" idx="1"/>
          </p:nvPr>
        </p:nvSpPr>
        <p:spPr/>
        <p:txBody>
          <a:bodyPr/>
          <a:lstStyle/>
          <a:p>
            <a:r>
              <a:rPr lang="it-IT" altLang="it-IT" i="1"/>
              <a:t>Ad esempio…. </a:t>
            </a:r>
          </a:p>
          <a:p>
            <a:r>
              <a:rPr lang="it-IT" altLang="it-IT" i="1"/>
              <a:t>Se piove non andrò a scuola</a:t>
            </a:r>
          </a:p>
          <a:p>
            <a:r>
              <a:rPr lang="it-IT" altLang="it-IT" i="1"/>
              <a:t>Piove; quindi non andrò a scuola</a:t>
            </a:r>
          </a:p>
          <a:p>
            <a:r>
              <a:rPr lang="it-IT" altLang="it-IT" i="1"/>
              <a:t>La verità della conclusione dipende solo dall’osservato o dal fatto di osservare se sta piovendo o meno. Senza l’osservato non si può giungere ad una conclusione valida</a:t>
            </a:r>
          </a:p>
          <a:p>
            <a:endParaRPr lang="it-IT" altLang="it-IT" i="1"/>
          </a:p>
        </p:txBody>
      </p:sp>
    </p:spTree>
    <p:extLst>
      <p:ext uri="{BB962C8B-B14F-4D97-AF65-F5344CB8AC3E}">
        <p14:creationId xmlns:p14="http://schemas.microsoft.com/office/powerpoint/2010/main" val="117076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615DB1-5228-4CA6-9B07-0F7763B63A59}" type="slidenum">
              <a:rPr lang="it-IT" altLang="it-IT">
                <a:solidFill>
                  <a:srgbClr val="000000"/>
                </a:solidFill>
              </a:rPr>
              <a:pPr/>
              <a:t>26</a:t>
            </a:fld>
            <a:endParaRPr lang="it-IT" altLang="it-IT">
              <a:solidFill>
                <a:srgbClr val="000000"/>
              </a:solidFill>
            </a:endParaRPr>
          </a:p>
        </p:txBody>
      </p:sp>
      <p:sp>
        <p:nvSpPr>
          <p:cNvPr id="1820674" name="Rectangle 2"/>
          <p:cNvSpPr>
            <a:spLocks noGrp="1" noRot="1" noChangeAspect="1" noChangeArrowheads="1" noTextEdit="1"/>
          </p:cNvSpPr>
          <p:nvPr>
            <p:ph type="sldImg"/>
          </p:nvPr>
        </p:nvSpPr>
        <p:spPr>
          <a:ln/>
        </p:spPr>
      </p:sp>
      <p:sp>
        <p:nvSpPr>
          <p:cNvPr id="1820675" name="Rectangle 3"/>
          <p:cNvSpPr>
            <a:spLocks noGrp="1" noChangeArrowheads="1"/>
          </p:cNvSpPr>
          <p:nvPr>
            <p:ph type="body" idx="1"/>
          </p:nvPr>
        </p:nvSpPr>
        <p:spPr/>
        <p:txBody>
          <a:bodyPr/>
          <a:lstStyle/>
          <a:p>
            <a:r>
              <a:rPr lang="it-IT" altLang="it-IT"/>
              <a:t>Spesso le nostre valutazioni sono fatte in pochi secondi, per </a:t>
            </a:r>
            <a:r>
              <a:rPr lang="it-IT" altLang="it-IT" b="1" i="1"/>
              <a:t>intuizione</a:t>
            </a:r>
            <a:r>
              <a:rPr lang="it-IT" altLang="it-IT"/>
              <a:t>.</a:t>
            </a:r>
          </a:p>
          <a:p>
            <a:r>
              <a:rPr lang="it-IT" altLang="it-IT"/>
              <a:t>È un processo di conoscenza basato su processi “istintivi”, spontanei, non sulla</a:t>
            </a:r>
          </a:p>
          <a:p>
            <a:r>
              <a:rPr lang="it-IT" altLang="it-IT"/>
              <a:t>logica o sul ragionamento. Dipende da metodi informali. </a:t>
            </a:r>
          </a:p>
          <a:p>
            <a:r>
              <a:rPr lang="it-IT" altLang="it-IT"/>
              <a:t>L’intuizione ha spesso un forte effetto sui nostri convincimenti.</a:t>
            </a:r>
          </a:p>
          <a:p>
            <a:r>
              <a:rPr lang="it-IT" altLang="it-IT"/>
              <a:t>Per prendere tutte le decisioni necessarie durante la nostra vita di ogni giorno</a:t>
            </a:r>
          </a:p>
          <a:p>
            <a:r>
              <a:rPr lang="it-IT" altLang="it-IT"/>
              <a:t>usiamo continuamente l’intuizione.</a:t>
            </a:r>
          </a:p>
          <a:p>
            <a:r>
              <a:rPr lang="it-IT" altLang="it-IT"/>
              <a:t>Talvolta ciò che sembra intuizione in realtà è basato su fattori oggettivi, che</a:t>
            </a:r>
          </a:p>
          <a:p>
            <a:r>
              <a:rPr lang="it-IT" altLang="it-IT"/>
              <a:t>prendiamo in considerazione “in un qualche modo” (vedi guida).</a:t>
            </a:r>
          </a:p>
        </p:txBody>
      </p:sp>
    </p:spTree>
    <p:extLst>
      <p:ext uri="{BB962C8B-B14F-4D97-AF65-F5344CB8AC3E}">
        <p14:creationId xmlns:p14="http://schemas.microsoft.com/office/powerpoint/2010/main" val="2844646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F8986-BD99-412F-A74C-5561056CEF0F}" type="slidenum">
              <a:rPr lang="it-IT" altLang="it-IT">
                <a:solidFill>
                  <a:srgbClr val="000000"/>
                </a:solidFill>
              </a:rPr>
              <a:pPr/>
              <a:t>27</a:t>
            </a:fld>
            <a:endParaRPr lang="it-IT" altLang="it-IT">
              <a:solidFill>
                <a:srgbClr val="000000"/>
              </a:solidFill>
            </a:endParaRPr>
          </a:p>
        </p:txBody>
      </p:sp>
      <p:sp>
        <p:nvSpPr>
          <p:cNvPr id="1822722" name="Rectangle 2"/>
          <p:cNvSpPr>
            <a:spLocks noGrp="1" noRot="1" noChangeAspect="1" noChangeArrowheads="1" noTextEdit="1"/>
          </p:cNvSpPr>
          <p:nvPr>
            <p:ph type="sldImg"/>
          </p:nvPr>
        </p:nvSpPr>
        <p:spPr>
          <a:ln/>
        </p:spPr>
      </p:sp>
      <p:sp>
        <p:nvSpPr>
          <p:cNvPr id="1822723" name="Rectangle 3"/>
          <p:cNvSpPr>
            <a:spLocks noGrp="1" noChangeArrowheads="1"/>
          </p:cNvSpPr>
          <p:nvPr>
            <p:ph type="body" idx="1"/>
          </p:nvPr>
        </p:nvSpPr>
        <p:spPr/>
        <p:txBody>
          <a:bodyPr/>
          <a:lstStyle/>
          <a:p>
            <a:r>
              <a:rPr lang="it-IT" altLang="it-IT"/>
              <a:t>L’intuizione secondo Einstein è fondamentale più della ragione della deduzione. </a:t>
            </a:r>
          </a:p>
          <a:p>
            <a:r>
              <a:rPr lang="it-IT" altLang="it-IT"/>
              <a:t>Spesso le nostre valutazioni sono fatte in pochi secondi, per </a:t>
            </a:r>
            <a:r>
              <a:rPr lang="it-IT" altLang="it-IT" b="1" i="1"/>
              <a:t>intuizione</a:t>
            </a:r>
            <a:r>
              <a:rPr lang="it-IT" altLang="it-IT"/>
              <a:t>.</a:t>
            </a:r>
          </a:p>
          <a:p>
            <a:r>
              <a:rPr lang="it-IT" altLang="it-IT"/>
              <a:t>È un processo di conoscenza basato su processi “istintivi”, spontanei, non sulla</a:t>
            </a:r>
          </a:p>
          <a:p>
            <a:r>
              <a:rPr lang="it-IT" altLang="it-IT"/>
              <a:t>logica o sul ragionamento: è un Insight. Per esempio noi ci creaimo un idea delle persone che ci stanno davanti spontaneamente senza ragionarci dalla codifica di tutta una serie di proprietà geometriche relative allo stimolo complesso faccia….  Considerate il numero infinito di descrittori emotivi Facs. </a:t>
            </a:r>
          </a:p>
          <a:p>
            <a:r>
              <a:rPr lang="it-IT" altLang="it-IT"/>
              <a:t>L’intuizione ha spesso un forte effetto sui nostri convincimenti.</a:t>
            </a:r>
          </a:p>
          <a:p>
            <a:r>
              <a:rPr lang="it-IT" altLang="it-IT"/>
              <a:t>Per prendere tutte le decisioni necessarie durante la nostra vita di ogni giorno</a:t>
            </a:r>
          </a:p>
          <a:p>
            <a:r>
              <a:rPr lang="it-IT" altLang="it-IT"/>
              <a:t>usiamo continuamente l’intuizione.</a:t>
            </a:r>
          </a:p>
          <a:p>
            <a:r>
              <a:rPr lang="it-IT" altLang="it-IT"/>
              <a:t>Talvolta ciò che sembra intuizione in realtà è basato su fattori oggettivi, che</a:t>
            </a:r>
          </a:p>
          <a:p>
            <a:r>
              <a:rPr lang="it-IT" altLang="it-IT"/>
              <a:t>prendiamo in considerazione “in un qualche modo” (vedi guida).</a:t>
            </a:r>
          </a:p>
          <a:p>
            <a:r>
              <a:rPr lang="it-IT" altLang="it-IT"/>
              <a:t>Guardare anche se a livello intuitivo tutta una serie di informazioni: semaforo verde etc…</a:t>
            </a:r>
          </a:p>
          <a:p>
            <a:r>
              <a:rPr lang="it-IT" altLang="it-IT"/>
              <a:t>Attenzione però che l’intuizione può portare anche a false credenze</a:t>
            </a:r>
          </a:p>
        </p:txBody>
      </p:sp>
    </p:spTree>
    <p:extLst>
      <p:ext uri="{BB962C8B-B14F-4D97-AF65-F5344CB8AC3E}">
        <p14:creationId xmlns:p14="http://schemas.microsoft.com/office/powerpoint/2010/main" val="2570141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CA521-7112-4C28-8930-EEF401BB8710}" type="slidenum">
              <a:rPr lang="it-IT" altLang="it-IT">
                <a:solidFill>
                  <a:srgbClr val="000000"/>
                </a:solidFill>
              </a:rPr>
              <a:pPr/>
              <a:t>28</a:t>
            </a:fld>
            <a:endParaRPr lang="it-IT" altLang="it-IT">
              <a:solidFill>
                <a:srgbClr val="000000"/>
              </a:solidFill>
            </a:endParaRPr>
          </a:p>
        </p:txBody>
      </p:sp>
      <p:sp>
        <p:nvSpPr>
          <p:cNvPr id="1824770" name="Rectangle 2"/>
          <p:cNvSpPr>
            <a:spLocks noGrp="1" noRot="1" noChangeAspect="1" noChangeArrowheads="1" noTextEdit="1"/>
          </p:cNvSpPr>
          <p:nvPr>
            <p:ph type="sldImg"/>
          </p:nvPr>
        </p:nvSpPr>
        <p:spPr>
          <a:ln/>
        </p:spPr>
      </p:sp>
      <p:sp>
        <p:nvSpPr>
          <p:cNvPr id="1824771" name="Rectangle 3"/>
          <p:cNvSpPr>
            <a:spLocks noGrp="1" noChangeArrowheads="1"/>
          </p:cNvSpPr>
          <p:nvPr>
            <p:ph type="body" idx="1"/>
          </p:nvPr>
        </p:nvSpPr>
        <p:spPr/>
        <p:txBody>
          <a:bodyPr/>
          <a:lstStyle/>
          <a:p>
            <a:r>
              <a:rPr lang="it-IT" altLang="it-IT"/>
              <a:t>L’intuizione secondo Einstein è fondamentale più della ragione della deduzione. </a:t>
            </a:r>
          </a:p>
          <a:p>
            <a:r>
              <a:rPr lang="it-IT" altLang="it-IT"/>
              <a:t>Spesso le nostre valutazioni sono fatte in pochi secondi, per </a:t>
            </a:r>
            <a:r>
              <a:rPr lang="it-IT" altLang="it-IT" b="1" i="1"/>
              <a:t>intuizione</a:t>
            </a:r>
            <a:r>
              <a:rPr lang="it-IT" altLang="it-IT"/>
              <a:t>.</a:t>
            </a:r>
          </a:p>
          <a:p>
            <a:r>
              <a:rPr lang="it-IT" altLang="it-IT"/>
              <a:t>È un processo di conoscenza basato su processi “istintivi”, spontanei, non sulla</a:t>
            </a:r>
          </a:p>
          <a:p>
            <a:r>
              <a:rPr lang="it-IT" altLang="it-IT"/>
              <a:t>logica o sul ragionamento: è un Insight. Per esempio noi ci creaimo un idea delle persone che ci stanno davanti spontaneamente senza ragionarci dalla codifica di tutta una serie di proprietà geometriche relative allo stimolo complesso faccia….  Considerate il numero infinito di descrittori emotivi Facs. </a:t>
            </a:r>
          </a:p>
          <a:p>
            <a:r>
              <a:rPr lang="it-IT" altLang="it-IT"/>
              <a:t>L’intuizione ha spesso un forte effetto sui nostri convincimenti.</a:t>
            </a:r>
          </a:p>
          <a:p>
            <a:r>
              <a:rPr lang="it-IT" altLang="it-IT"/>
              <a:t>Per prendere tutte le decisioni necessarie durante la nostra vita di ogni giorno</a:t>
            </a:r>
          </a:p>
          <a:p>
            <a:r>
              <a:rPr lang="it-IT" altLang="it-IT"/>
              <a:t>usiamo continuamente l’intuizione.</a:t>
            </a:r>
          </a:p>
          <a:p>
            <a:r>
              <a:rPr lang="it-IT" altLang="it-IT"/>
              <a:t>Talvolta ciò che sembra intuizione in realtà è basato su fattori oggettivi, che</a:t>
            </a:r>
          </a:p>
          <a:p>
            <a:r>
              <a:rPr lang="it-IT" altLang="it-IT"/>
              <a:t>prendiamo in considerazione “in un qualche modo” (vedi guida).</a:t>
            </a:r>
          </a:p>
          <a:p>
            <a:r>
              <a:rPr lang="it-IT" altLang="it-IT"/>
              <a:t>Guardare anche se a livello intuitivo tutta una serie di informazioni: semaforo verde etc…</a:t>
            </a:r>
          </a:p>
          <a:p>
            <a:r>
              <a:rPr lang="it-IT" altLang="it-IT"/>
              <a:t>Attenzione però che l’intuizione può portare anche a false credenze</a:t>
            </a:r>
          </a:p>
        </p:txBody>
      </p:sp>
    </p:spTree>
    <p:extLst>
      <p:ext uri="{BB962C8B-B14F-4D97-AF65-F5344CB8AC3E}">
        <p14:creationId xmlns:p14="http://schemas.microsoft.com/office/powerpoint/2010/main" val="85876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Tale funzione esplicita il concetto di percentile…… il 50° percentile è la mediana. Valore al di sotto del quale si rilevano la metà delle</a:t>
            </a:r>
            <a:r>
              <a:rPr lang="it-IT" baseline="0" dirty="0" smtClean="0"/>
              <a:t> osservazioni.</a:t>
            </a:r>
          </a:p>
          <a:p>
            <a:r>
              <a:rPr lang="it-IT" dirty="0" smtClean="0"/>
              <a:t>N.B. Il limite reale superiore è i + passo/2</a:t>
            </a:r>
            <a:r>
              <a:rPr lang="it-IT" baseline="0" dirty="0" smtClean="0"/>
              <a:t> quindi il tick mark uguale a </a:t>
            </a:r>
            <a:r>
              <a:rPr lang="it-IT" dirty="0" smtClean="0"/>
              <a:t>2 corrisponde</a:t>
            </a:r>
            <a:r>
              <a:rPr lang="it-IT" baseline="0" dirty="0" smtClean="0"/>
              <a:t> in realtà a 2 + </a:t>
            </a:r>
            <a:r>
              <a:rPr lang="it-IT" dirty="0" smtClean="0"/>
              <a:t>2/2=</a:t>
            </a:r>
            <a:r>
              <a:rPr lang="it-IT" baseline="0" dirty="0" smtClean="0"/>
              <a:t> 3.</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solidFill>
                  <a:srgbClr val="000000"/>
                </a:solidFill>
              </a:rPr>
              <a:pPr>
                <a:defRPr/>
              </a:pPr>
              <a:t>7</a:t>
            </a:fld>
            <a:endParaRPr lang="it-IT" altLang="it-IT">
              <a:solidFill>
                <a:srgbClr val="000000"/>
              </a:solidFill>
            </a:endParaRPr>
          </a:p>
        </p:txBody>
      </p:sp>
    </p:spTree>
    <p:extLst>
      <p:ext uri="{BB962C8B-B14F-4D97-AF65-F5344CB8AC3E}">
        <p14:creationId xmlns:p14="http://schemas.microsoft.com/office/powerpoint/2010/main" val="178294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Tale funzione esplicita il concetto di percentile…… il 50° percentile è la mediana. Valore al di sotto del quale si rilevano la metà delle</a:t>
            </a:r>
            <a:r>
              <a:rPr lang="it-IT" baseline="0" dirty="0" smtClean="0"/>
              <a:t> osservazioni.</a:t>
            </a:r>
          </a:p>
          <a:p>
            <a:r>
              <a:rPr lang="it-IT" dirty="0" smtClean="0"/>
              <a:t>N.B. Il limite reale superiore è i + passo/2</a:t>
            </a:r>
            <a:r>
              <a:rPr lang="it-IT" baseline="0" dirty="0" smtClean="0"/>
              <a:t> quindi il tick mark uguale a </a:t>
            </a:r>
            <a:r>
              <a:rPr lang="it-IT" dirty="0" smtClean="0"/>
              <a:t>2 corrisponde</a:t>
            </a:r>
            <a:r>
              <a:rPr lang="it-IT" baseline="0" dirty="0" smtClean="0"/>
              <a:t> in realtà a 2 + </a:t>
            </a:r>
            <a:r>
              <a:rPr lang="it-IT" dirty="0" smtClean="0"/>
              <a:t>2/2=</a:t>
            </a:r>
            <a:r>
              <a:rPr lang="it-IT" baseline="0" dirty="0" smtClean="0"/>
              <a:t> 3.</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solidFill>
                  <a:srgbClr val="000000"/>
                </a:solidFill>
              </a:rPr>
              <a:pPr>
                <a:defRPr/>
              </a:pPr>
              <a:t>8</a:t>
            </a:fld>
            <a:endParaRPr lang="it-IT" altLang="it-IT">
              <a:solidFill>
                <a:srgbClr val="000000"/>
              </a:solidFill>
            </a:endParaRPr>
          </a:p>
        </p:txBody>
      </p:sp>
    </p:spTree>
    <p:extLst>
      <p:ext uri="{BB962C8B-B14F-4D97-AF65-F5344CB8AC3E}">
        <p14:creationId xmlns:p14="http://schemas.microsoft.com/office/powerpoint/2010/main" val="3936638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Tale funzione esplicita il concetto di percentile…… il 50° percentile è la mediana. Valore al di sotto del quale si rilevano la metà delle</a:t>
            </a:r>
            <a:r>
              <a:rPr lang="it-IT" baseline="0" dirty="0" smtClean="0"/>
              <a:t> osservazioni.</a:t>
            </a:r>
          </a:p>
          <a:p>
            <a:r>
              <a:rPr lang="it-IT" dirty="0" smtClean="0"/>
              <a:t>N.B. Il limite reale superiore è i + passo/2</a:t>
            </a:r>
            <a:r>
              <a:rPr lang="it-IT" baseline="0" dirty="0" smtClean="0"/>
              <a:t> quindi il tick mark uguale a </a:t>
            </a:r>
            <a:r>
              <a:rPr lang="it-IT" dirty="0" smtClean="0"/>
              <a:t>2 corrisponde</a:t>
            </a:r>
            <a:r>
              <a:rPr lang="it-IT" baseline="0" dirty="0" smtClean="0"/>
              <a:t> in realtà a 2 + </a:t>
            </a:r>
            <a:r>
              <a:rPr lang="it-IT" dirty="0" smtClean="0"/>
              <a:t>2/2=</a:t>
            </a:r>
            <a:r>
              <a:rPr lang="it-IT" baseline="0" dirty="0" smtClean="0"/>
              <a:t> 3.</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solidFill>
                  <a:srgbClr val="000000"/>
                </a:solidFill>
              </a:rPr>
              <a:pPr>
                <a:defRPr/>
              </a:pPr>
              <a:t>9</a:t>
            </a:fld>
            <a:endParaRPr lang="it-IT" altLang="it-IT">
              <a:solidFill>
                <a:srgbClr val="000000"/>
              </a:solidFill>
            </a:endParaRPr>
          </a:p>
        </p:txBody>
      </p:sp>
    </p:spTree>
    <p:extLst>
      <p:ext uri="{BB962C8B-B14F-4D97-AF65-F5344CB8AC3E}">
        <p14:creationId xmlns:p14="http://schemas.microsoft.com/office/powerpoint/2010/main" val="38885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Tale funzione esplicita il concetto di percentile…… il 50° percentile è la mediana. Valore al di sotto del quale si rilevano la metà delle</a:t>
            </a:r>
            <a:r>
              <a:rPr lang="it-IT" baseline="0" dirty="0" smtClean="0"/>
              <a:t> osservazioni.</a:t>
            </a:r>
          </a:p>
          <a:p>
            <a:r>
              <a:rPr lang="it-IT" dirty="0" smtClean="0"/>
              <a:t>N.B. Il limite reale superiore è i + passo/2</a:t>
            </a:r>
            <a:r>
              <a:rPr lang="it-IT" baseline="0" dirty="0" smtClean="0"/>
              <a:t> quindi il tick mark uguale a </a:t>
            </a:r>
            <a:r>
              <a:rPr lang="it-IT" dirty="0" smtClean="0"/>
              <a:t>2 corrisponde</a:t>
            </a:r>
            <a:r>
              <a:rPr lang="it-IT" baseline="0" dirty="0" smtClean="0"/>
              <a:t> in realtà a 2 + </a:t>
            </a:r>
            <a:r>
              <a:rPr lang="it-IT" dirty="0" smtClean="0"/>
              <a:t>2/2=</a:t>
            </a:r>
            <a:r>
              <a:rPr lang="it-IT" baseline="0" dirty="0" smtClean="0"/>
              <a:t> 3.</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solidFill>
                  <a:srgbClr val="000000"/>
                </a:solidFill>
              </a:rPr>
              <a:pPr>
                <a:defRPr/>
              </a:pPr>
              <a:t>10</a:t>
            </a:fld>
            <a:endParaRPr lang="it-IT" altLang="it-IT">
              <a:solidFill>
                <a:srgbClr val="000000"/>
              </a:solidFill>
            </a:endParaRPr>
          </a:p>
        </p:txBody>
      </p:sp>
    </p:spTree>
    <p:extLst>
      <p:ext uri="{BB962C8B-B14F-4D97-AF65-F5344CB8AC3E}">
        <p14:creationId xmlns:p14="http://schemas.microsoft.com/office/powerpoint/2010/main" val="6190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11</a:t>
            </a:fld>
            <a:endParaRPr lang="it-IT" altLang="it-IT"/>
          </a:p>
        </p:txBody>
      </p:sp>
    </p:spTree>
    <p:extLst>
      <p:ext uri="{BB962C8B-B14F-4D97-AF65-F5344CB8AC3E}">
        <p14:creationId xmlns:p14="http://schemas.microsoft.com/office/powerpoint/2010/main" val="259549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b="0" dirty="0" smtClean="0"/>
              <a:t>a p. 114 del vostro libro c’è una figura strana… dove la barra di errore in una delle due condizioni incontra l’asse zero e lo oltrepassa.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b="0" dirty="0" smtClean="0"/>
              <a:t>Cosa significa? Forse che ad alcune femmine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b="0" dirty="0" smtClean="0"/>
              <a:t>E’ forse possibile?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b="0" dirty="0" smtClean="0"/>
              <a:t>No</a:t>
            </a:r>
            <a:r>
              <a:rPr lang="it-IT" altLang="it-IT" sz="1200" b="0" baseline="0" dirty="0" smtClean="0"/>
              <a:t> il tutto è spiegato dalla distribuzione dei dati che è fortemente asimmetrica con una mediana schiacciata verso valori piccoli ossia asimmetrica positiva.</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Le barre</a:t>
            </a:r>
            <a:r>
              <a:rPr lang="it-IT" baseline="0" dirty="0" smtClean="0"/>
              <a:t> indicano la deviazione standard ossia la variabilità associata alla media che però può essere distribuita in maniera non simmetrica…. In particolare se illustriamo quello che è noto come plot</a:t>
            </a:r>
            <a:endParaRPr lang="it-IT"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altLang="it-IT" sz="1200" b="0" baseline="0" dirty="0" smtClean="0"/>
          </a:p>
          <a:p>
            <a:endParaRPr lang="it-IT" dirty="0" smtClean="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12</a:t>
            </a:fld>
            <a:endParaRPr lang="it-IT" altLang="it-IT"/>
          </a:p>
        </p:txBody>
      </p:sp>
    </p:spTree>
    <p:extLst>
      <p:ext uri="{BB962C8B-B14F-4D97-AF65-F5344CB8AC3E}">
        <p14:creationId xmlns:p14="http://schemas.microsoft.com/office/powerpoint/2010/main" val="119181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13</a:t>
            </a:fld>
            <a:endParaRPr lang="it-IT" altLang="it-IT"/>
          </a:p>
        </p:txBody>
      </p:sp>
    </p:spTree>
    <p:extLst>
      <p:ext uri="{BB962C8B-B14F-4D97-AF65-F5344CB8AC3E}">
        <p14:creationId xmlns:p14="http://schemas.microsoft.com/office/powerpoint/2010/main" val="4900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28E31E9F-4976-4958-95D8-1CB980326CEB}" type="slidenum">
              <a:rPr lang="it-IT" altLang="it-IT"/>
              <a:pPr>
                <a:defRPr/>
              </a:pPr>
              <a:t>‹#›</a:t>
            </a:fld>
            <a:endParaRPr lang="it-IT" altLang="it-IT"/>
          </a:p>
        </p:txBody>
      </p:sp>
    </p:spTree>
    <p:extLst>
      <p:ext uri="{BB962C8B-B14F-4D97-AF65-F5344CB8AC3E}">
        <p14:creationId xmlns:p14="http://schemas.microsoft.com/office/powerpoint/2010/main" val="101991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717E5987-1FC8-4DD5-8AE9-4232E4A9D7B7}" type="slidenum">
              <a:rPr lang="it-IT" altLang="it-IT"/>
              <a:pPr>
                <a:defRPr/>
              </a:pPr>
              <a:t>‹#›</a:t>
            </a:fld>
            <a:endParaRPr lang="it-IT" altLang="it-IT"/>
          </a:p>
        </p:txBody>
      </p:sp>
    </p:spTree>
    <p:extLst>
      <p:ext uri="{BB962C8B-B14F-4D97-AF65-F5344CB8AC3E}">
        <p14:creationId xmlns:p14="http://schemas.microsoft.com/office/powerpoint/2010/main" val="58597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AC479B2B-A1B7-4A1B-A1E7-BBA0523EEC9B}" type="slidenum">
              <a:rPr lang="it-IT" altLang="it-IT"/>
              <a:pPr>
                <a:defRPr/>
              </a:pPr>
              <a:t>‹#›</a:t>
            </a:fld>
            <a:endParaRPr lang="it-IT" altLang="it-IT"/>
          </a:p>
        </p:txBody>
      </p:sp>
    </p:spTree>
    <p:extLst>
      <p:ext uri="{BB962C8B-B14F-4D97-AF65-F5344CB8AC3E}">
        <p14:creationId xmlns:p14="http://schemas.microsoft.com/office/powerpoint/2010/main" val="199974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DDCADC-BD5E-45C3-870A-91F06226AE4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05279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0B69E-07C6-4984-96BE-D6A410CD329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047417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BC50FF-199A-4FDD-8B3F-C4E3A09858BF}"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88648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44D841-7EE4-4503-BA6E-ACA6B0D4241B}"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417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843C738-E84A-4F71-AF6A-373F3B6DC44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760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EA2B1DE-0CA7-4B49-8E58-B35B4A987A4E}"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33158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EC2BBF-97AC-42D3-AF5B-2D25B00CE7C6}"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86395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3757B7-4654-429A-831A-3FFBDC1A288A}"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27914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4E20E878-EB4C-4FF4-A6FF-988A454518A4}" type="slidenum">
              <a:rPr lang="it-IT" altLang="it-IT"/>
              <a:pPr>
                <a:defRPr/>
              </a:pPr>
              <a:t>‹#›</a:t>
            </a:fld>
            <a:endParaRPr lang="it-IT" altLang="it-IT"/>
          </a:p>
        </p:txBody>
      </p:sp>
    </p:spTree>
    <p:extLst>
      <p:ext uri="{BB962C8B-B14F-4D97-AF65-F5344CB8AC3E}">
        <p14:creationId xmlns:p14="http://schemas.microsoft.com/office/powerpoint/2010/main" val="138423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C90129F-A9DA-46F3-8E70-B7C5F2FAE94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13030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273E91-3343-407A-A796-BF144F49332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454105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5DDB9B-FCFF-47D5-BC22-7FF283715C36}"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19810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65B608CD-0134-465E-8F9E-28E9ADEA7449}" type="slidenum">
              <a:rPr lang="it-IT" altLang="it-IT"/>
              <a:pPr>
                <a:defRPr/>
              </a:pPr>
              <a:t>‹#›</a:t>
            </a:fld>
            <a:endParaRPr lang="it-IT" altLang="it-IT"/>
          </a:p>
        </p:txBody>
      </p:sp>
    </p:spTree>
    <p:extLst>
      <p:ext uri="{BB962C8B-B14F-4D97-AF65-F5344CB8AC3E}">
        <p14:creationId xmlns:p14="http://schemas.microsoft.com/office/powerpoint/2010/main" val="363939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E5A3C8BA-1A86-4920-A201-BBA22285FA00}" type="slidenum">
              <a:rPr lang="it-IT" altLang="it-IT"/>
              <a:pPr>
                <a:defRPr/>
              </a:pPr>
              <a:t>‹#›</a:t>
            </a:fld>
            <a:endParaRPr lang="it-IT" altLang="it-IT"/>
          </a:p>
        </p:txBody>
      </p:sp>
    </p:spTree>
    <p:extLst>
      <p:ext uri="{BB962C8B-B14F-4D97-AF65-F5344CB8AC3E}">
        <p14:creationId xmlns:p14="http://schemas.microsoft.com/office/powerpoint/2010/main" val="118236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9FB15236-B3F9-4828-8C48-DCD6FDDF309A}" type="slidenum">
              <a:rPr lang="it-IT" altLang="it-IT"/>
              <a:pPr>
                <a:defRPr/>
              </a:pPr>
              <a:t>‹#›</a:t>
            </a:fld>
            <a:endParaRPr lang="it-IT" altLang="it-IT"/>
          </a:p>
        </p:txBody>
      </p:sp>
    </p:spTree>
    <p:extLst>
      <p:ext uri="{BB962C8B-B14F-4D97-AF65-F5344CB8AC3E}">
        <p14:creationId xmlns:p14="http://schemas.microsoft.com/office/powerpoint/2010/main" val="66308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793C761D-FF5D-4197-B71A-AD4E7FD24809}" type="slidenum">
              <a:rPr lang="it-IT" altLang="it-IT"/>
              <a:pPr>
                <a:defRPr/>
              </a:pPr>
              <a:t>‹#›</a:t>
            </a:fld>
            <a:endParaRPr lang="it-IT" altLang="it-IT"/>
          </a:p>
        </p:txBody>
      </p:sp>
    </p:spTree>
    <p:extLst>
      <p:ext uri="{BB962C8B-B14F-4D97-AF65-F5344CB8AC3E}">
        <p14:creationId xmlns:p14="http://schemas.microsoft.com/office/powerpoint/2010/main" val="298073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F0ECC912-28F4-4544-82C9-0104B1392744}" type="slidenum">
              <a:rPr lang="it-IT" altLang="it-IT"/>
              <a:pPr>
                <a:defRPr/>
              </a:pPr>
              <a:t>‹#›</a:t>
            </a:fld>
            <a:endParaRPr lang="it-IT" altLang="it-IT"/>
          </a:p>
        </p:txBody>
      </p:sp>
    </p:spTree>
    <p:extLst>
      <p:ext uri="{BB962C8B-B14F-4D97-AF65-F5344CB8AC3E}">
        <p14:creationId xmlns:p14="http://schemas.microsoft.com/office/powerpoint/2010/main" val="263783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180DB13-2D44-450D-BE96-0F5FD27E814E}" type="slidenum">
              <a:rPr lang="it-IT" altLang="it-IT"/>
              <a:pPr>
                <a:defRPr/>
              </a:pPr>
              <a:t>‹#›</a:t>
            </a:fld>
            <a:endParaRPr lang="it-IT" altLang="it-IT"/>
          </a:p>
        </p:txBody>
      </p:sp>
    </p:spTree>
    <p:extLst>
      <p:ext uri="{BB962C8B-B14F-4D97-AF65-F5344CB8AC3E}">
        <p14:creationId xmlns:p14="http://schemas.microsoft.com/office/powerpoint/2010/main" val="271254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F3630779-CA79-4C6B-8427-E76CE5272252}" type="slidenum">
              <a:rPr lang="it-IT" altLang="it-IT"/>
              <a:pPr>
                <a:defRPr/>
              </a:pPr>
              <a:t>‹#›</a:t>
            </a:fld>
            <a:endParaRPr lang="it-IT" altLang="it-IT"/>
          </a:p>
        </p:txBody>
      </p:sp>
    </p:spTree>
    <p:extLst>
      <p:ext uri="{BB962C8B-B14F-4D97-AF65-F5344CB8AC3E}">
        <p14:creationId xmlns:p14="http://schemas.microsoft.com/office/powerpoint/2010/main" val="313907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B4C5633E-FA15-402F-8C3F-F05B24792292}"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eaLnBrk="1" hangingPunct="1"/>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eaLnBrk="1" hangingPunct="1"/>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00AD1A81-B3A5-40F2-9EA3-F17154F6AE07}" type="slidenum">
              <a:rPr lang="it-IT" altLang="it-IT">
                <a:solidFill>
                  <a:srgbClr val="000000"/>
                </a:solidFill>
              </a:rPr>
              <a:pPr eaLnBrk="1" hangingPunct="1"/>
              <a:t>‹#›</a:t>
            </a:fld>
            <a:endParaRPr lang="it-IT" altLang="it-IT">
              <a:solidFill>
                <a:srgbClr val="000000"/>
              </a:solidFill>
            </a:endParaRPr>
          </a:p>
        </p:txBody>
      </p:sp>
    </p:spTree>
    <p:extLst>
      <p:ext uri="{BB962C8B-B14F-4D97-AF65-F5344CB8AC3E}">
        <p14:creationId xmlns:p14="http://schemas.microsoft.com/office/powerpoint/2010/main" val="41351543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Aq4HviZ3LAhXGPBQKHfz4AJsQjRwIBw&amp;url=http://sottosopra.savethechildren.it/bacheca/&amp;bvm=bv.115339255,d.ZWU&amp;psig=AFQjCNHXcgITNBOMJ03K-Tm_0pxHoDwBGg&amp;ust=145683885874359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hyperlink" Target="http://www.google.it/url?sa=i&amp;rct=j&amp;q=&amp;esrc=s&amp;source=images&amp;cd=&amp;cad=rja&amp;uact=8&amp;ved=0ahUKEwiJ9O2Hip3LAhXJQBQKHcG2BcEQjRwIBw&amp;url=http://images-animated-gif.blogspot.com/2015/08/girl-volcano-science-experiment.html&amp;bvm=bv.115339255,d.ZWU&amp;psig=AFQjCNHXKi3_Lw8QGopMJs5aK7RqFlN1xw&amp;ust=1456838920785466" TargetMode="Externa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SmYml9pzLAhUBXRQKHRjJBlsQjRwIBw&amp;url=http://www.psychologicalscience.org/index.php/publications/observer/2013/december-13/psychological-science-paper-recognized-with-robert-b-cialdini-award.html&amp;bvm=bv.115339255,d.ZWU&amp;psig=AFQjCNGuezIADHQ_JDRcoMOzkX8IrE01YA&amp;ust=1456833616026376"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journals.plos.org/plosone/article?id=10.1371/journal.pone.0146193"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drLfSy5DLAhVGPxoKHbZCCToQjRwIBw&amp;url=http://www.focusjunior.it/scopro/comportamento/teorie-del-complotto-da-kennedy-allo-sbarco-sulla-luna&amp;bvm=bv.114733917,bs.1,d.ZWU&amp;psig=AFQjCNG5MltuAldiFvEQVMUxvVssiCIoUA&amp;ust=1456409839682176"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3.gif"/><Relationship Id="rId4" Type="http://schemas.openxmlformats.org/officeDocument/2006/relationships/hyperlink" Target="https://www.google.it/url?sa=i&amp;rct=j&amp;q=&amp;esrc=s&amp;source=images&amp;cd=&amp;cad=rja&amp;uact=8&amp;ved=0ahUKEwj6lZ72kp3LAhXFvRQKHcn_AdUQjRwIBw&amp;url=https://www.tumblr.com/tagged/I-Honor-Your-Soul-%E2%9D%A4%EF%B8%8F%F0%9F%91%80%E2%9D%A4%EF%B8%8F&amp;bvm=bv.115339255,d.ZWU&amp;psig=AFQjCNFzb2UNUc66Ljm1ehRbZbbhc1aUAw&amp;ust=145684128895695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www.google.it/url?sa=i&amp;rct=j&amp;q=&amp;esrc=s&amp;source=images&amp;cd=&amp;cad=rja&amp;uact=8&amp;ved=0ahUKEwjRv7yWu5XXAhWB2hoKHTndDHcQjRwIBw&amp;url=http://it.blingee.com/blingee/view/101494901-Snoopy-Halloween&amp;psig=AOvVaw3LD9TJ3u62d-e2Hyri2UoW&amp;ust=1509353778812980"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3"/>
          <p:cNvGrpSpPr>
            <a:grpSpLocks/>
          </p:cNvGrpSpPr>
          <p:nvPr/>
        </p:nvGrpSpPr>
        <p:grpSpPr bwMode="auto">
          <a:xfrm>
            <a:off x="60325" y="5899150"/>
            <a:ext cx="4324350" cy="1009650"/>
            <a:chOff x="468" y="3786"/>
            <a:chExt cx="2724" cy="636"/>
          </a:xfrm>
        </p:grpSpPr>
        <p:sp>
          <p:nvSpPr>
            <p:cNvPr id="15368"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it-IT" sz="2800">
                  <a:solidFill>
                    <a:schemeClr val="accent2"/>
                  </a:solidFill>
                </a:rPr>
                <a:t>prof. Carlo Fantoni</a:t>
              </a:r>
            </a:p>
          </p:txBody>
        </p:sp>
        <p:pic>
          <p:nvPicPr>
            <p:cNvPr id="15369" name="Picture 12"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Picture 14"/>
          <p:cNvPicPr>
            <a:picLocks noChangeAspect="1" noChangeArrowheads="1"/>
          </p:cNvPicPr>
          <p:nvPr/>
        </p:nvPicPr>
        <p:blipFill>
          <a:blip r:embed="rId4">
            <a:extLst>
              <a:ext uri="{28A0092B-C50C-407E-A947-70E740481C1C}">
                <a14:useLocalDpi xmlns:a14="http://schemas.microsoft.com/office/drawing/2010/main" val="0"/>
              </a:ext>
            </a:extLst>
          </a:blip>
          <a:srcRect l="18828" r="14221"/>
          <a:stretch>
            <a:fillRect/>
          </a:stretch>
        </p:blipFill>
        <p:spPr bwMode="auto">
          <a:xfrm>
            <a:off x="0" y="2376488"/>
            <a:ext cx="447675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364" name="Rectangle 4"/>
          <p:cNvSpPr>
            <a:spLocks noGrp="1" noChangeArrowheads="1"/>
          </p:cNvSpPr>
          <p:nvPr>
            <p:ph type="ctrTitle"/>
          </p:nvPr>
        </p:nvSpPr>
        <p:spPr>
          <a:xfrm>
            <a:off x="168275" y="473075"/>
            <a:ext cx="8975725" cy="1470025"/>
          </a:xfrm>
        </p:spPr>
        <p:txBody>
          <a:bodyPr anchor="ctr"/>
          <a:lstStyle/>
          <a:p>
            <a:pPr eaLnBrk="1" hangingPunct="1">
              <a:lnSpc>
                <a:spcPct val="85000"/>
              </a:lnSpc>
            </a:pPr>
            <a:r>
              <a:rPr lang="it-IT" altLang="it-IT" sz="4000" smtClean="0">
                <a:solidFill>
                  <a:schemeClr val="accent2"/>
                </a:solidFill>
              </a:rPr>
              <a:t>Elementi di Metodologia</a:t>
            </a:r>
            <a:r>
              <a:rPr lang="it-IT" altLang="it-IT" sz="4000" b="1" smtClean="0">
                <a:solidFill>
                  <a:schemeClr val="accent2"/>
                </a:solidFill>
              </a:rPr>
              <a:t>          </a:t>
            </a:r>
            <a:br>
              <a:rPr lang="it-IT" altLang="it-IT" sz="4000" b="1" smtClean="0">
                <a:solidFill>
                  <a:schemeClr val="accent2"/>
                </a:solidFill>
              </a:rPr>
            </a:br>
            <a:r>
              <a:rPr lang="it-IT" altLang="it-IT" sz="4000" smtClean="0">
                <a:solidFill>
                  <a:schemeClr val="accent2"/>
                </a:solidFill>
              </a:rPr>
              <a:t>della ricerca psicologica</a:t>
            </a:r>
            <a:br>
              <a:rPr lang="it-IT" altLang="it-IT" sz="4000" smtClean="0">
                <a:solidFill>
                  <a:schemeClr val="accent2"/>
                </a:solidFill>
              </a:rPr>
            </a:br>
            <a:r>
              <a:rPr lang="it-IT" altLang="it-IT" sz="4000" b="1" smtClean="0">
                <a:solidFill>
                  <a:schemeClr val="accent2"/>
                </a:solidFill>
              </a:rPr>
              <a:t>EdM2018</a:t>
            </a:r>
            <a:r>
              <a:rPr lang="it-IT" altLang="it-IT" sz="4000" smtClean="0">
                <a:solidFill>
                  <a:schemeClr val="accent2"/>
                </a:solidFill>
              </a:rPr>
              <a:t/>
            </a:r>
            <a:br>
              <a:rPr lang="it-IT" altLang="it-IT" sz="4000" smtClean="0">
                <a:solidFill>
                  <a:schemeClr val="accent2"/>
                </a:solidFill>
              </a:rPr>
            </a:br>
            <a:endParaRPr lang="it-IT" altLang="it-IT" sz="3600" smtClean="0"/>
          </a:p>
        </p:txBody>
      </p:sp>
      <p:sp>
        <p:nvSpPr>
          <p:cNvPr id="15365" name="Text Box 5"/>
          <p:cNvSpPr txBox="1">
            <a:spLocks noChangeArrowheads="1"/>
          </p:cNvSpPr>
          <p:nvPr/>
        </p:nvSpPr>
        <p:spPr bwMode="auto">
          <a:xfrm>
            <a:off x="5757863" y="6363794"/>
            <a:ext cx="33861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buFontTx/>
              <a:buNone/>
            </a:pPr>
            <a:r>
              <a:rPr lang="en-US" altLang="it-IT" sz="2400" dirty="0"/>
              <a:t>2018-2019</a:t>
            </a:r>
            <a:endParaRPr lang="en-GB" altLang="it-IT" sz="2400" dirty="0"/>
          </a:p>
        </p:txBody>
      </p:sp>
      <p:sp>
        <p:nvSpPr>
          <p:cNvPr id="15366" name="Rectangle 6"/>
          <p:cNvSpPr>
            <a:spLocks noChangeArrowheads="1"/>
          </p:cNvSpPr>
          <p:nvPr/>
        </p:nvSpPr>
        <p:spPr bwMode="auto">
          <a:xfrm>
            <a:off x="5106988" y="1455738"/>
            <a:ext cx="4037012" cy="4154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sz="1600" b="1">
                <a:solidFill>
                  <a:schemeClr val="tx1"/>
                </a:solidFill>
                <a:latin typeface="Arial" panose="020B0604020202020204" pitchFamily="34" charset="0"/>
                <a:cs typeface="Arial" panose="020B0604020202020204" pitchFamily="34" charset="0"/>
              </a:defRPr>
            </a:lvl1pPr>
            <a:lvl2pPr marL="800100" indent="-342900">
              <a:defRPr sz="1600" b="1">
                <a:solidFill>
                  <a:schemeClr val="tx1"/>
                </a:solidFill>
                <a:latin typeface="Arial" panose="020B0604020202020204" pitchFamily="34" charset="0"/>
                <a:cs typeface="Arial" panose="020B0604020202020204" pitchFamily="34" charset="0"/>
              </a:defRPr>
            </a:lvl2pPr>
            <a:lvl3pPr marL="1257300" indent="-342900">
              <a:defRPr sz="1600" b="1">
                <a:solidFill>
                  <a:schemeClr val="tx1"/>
                </a:solidFill>
                <a:latin typeface="Arial" panose="020B0604020202020204" pitchFamily="34" charset="0"/>
                <a:cs typeface="Arial" panose="020B0604020202020204" pitchFamily="34" charset="0"/>
              </a:defRPr>
            </a:lvl3pPr>
            <a:lvl4pPr marL="1714500" indent="-342900">
              <a:defRPr sz="1600" b="1">
                <a:solidFill>
                  <a:schemeClr val="tx1"/>
                </a:solidFill>
                <a:latin typeface="Arial" panose="020B0604020202020204" pitchFamily="34" charset="0"/>
                <a:cs typeface="Arial" panose="020B0604020202020204" pitchFamily="34" charset="0"/>
              </a:defRPr>
            </a:lvl4pPr>
            <a:lvl5pPr marL="2171700" indent="-342900">
              <a:defRPr sz="1600" b="1">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dirty="0"/>
              <a:t>Lezione 6</a:t>
            </a:r>
          </a:p>
          <a:p>
            <a:pPr algn="ctr" eaLnBrk="1" hangingPunct="1"/>
            <a:r>
              <a:rPr lang="it-IT" altLang="it-IT" sz="2400" dirty="0" smtClean="0"/>
              <a:t>24/10/2018</a:t>
            </a:r>
          </a:p>
          <a:p>
            <a:pPr algn="ctr" eaLnBrk="1" hangingPunct="1"/>
            <a:endParaRPr lang="it-IT" altLang="it-IT" sz="2400" dirty="0"/>
          </a:p>
          <a:p>
            <a:pPr>
              <a:buFontTx/>
              <a:buChar char="•"/>
            </a:pPr>
            <a:r>
              <a:rPr lang="it-IT" altLang="it-IT" sz="1800" dirty="0" smtClean="0"/>
              <a:t>Proporzione cumulata e funzione di ripartizione empirica</a:t>
            </a:r>
          </a:p>
          <a:p>
            <a:pPr>
              <a:buFontTx/>
              <a:buChar char="•"/>
            </a:pPr>
            <a:r>
              <a:rPr lang="it-IT" altLang="it-IT" sz="1800" dirty="0" smtClean="0"/>
              <a:t>Percentili e mediana</a:t>
            </a:r>
          </a:p>
          <a:p>
            <a:pPr>
              <a:buFontTx/>
              <a:buChar char="•"/>
            </a:pPr>
            <a:r>
              <a:rPr lang="it-IT" altLang="it-IT" sz="1800" dirty="0" smtClean="0"/>
              <a:t>Perché la mediana?</a:t>
            </a:r>
          </a:p>
          <a:p>
            <a:pPr>
              <a:buFontTx/>
              <a:buChar char="•"/>
            </a:pPr>
            <a:r>
              <a:rPr lang="it-IT" altLang="it-IT" sz="1800" dirty="0" smtClean="0"/>
              <a:t>Rappresentare la variabilità dei dati</a:t>
            </a:r>
          </a:p>
          <a:p>
            <a:pPr>
              <a:buFontTx/>
              <a:buChar char="•"/>
            </a:pPr>
            <a:r>
              <a:rPr lang="it-IT" altLang="it-IT" sz="1800" dirty="0" smtClean="0"/>
              <a:t>Il grafico con i baffi</a:t>
            </a:r>
          </a:p>
          <a:p>
            <a:pPr>
              <a:buFontTx/>
              <a:buChar char="•"/>
            </a:pPr>
            <a:r>
              <a:rPr lang="it-IT" altLang="it-IT" sz="1800" dirty="0" smtClean="0"/>
              <a:t>Epistemologia</a:t>
            </a:r>
          </a:p>
          <a:p>
            <a:pPr>
              <a:buFontTx/>
              <a:buChar char="•"/>
            </a:pPr>
            <a:r>
              <a:rPr lang="it-IT" altLang="it-IT" sz="1800" dirty="0" smtClean="0"/>
              <a:t>Psicologia e scienza</a:t>
            </a:r>
          </a:p>
          <a:p>
            <a:pPr>
              <a:buFontTx/>
              <a:buChar char="•"/>
            </a:pPr>
            <a:r>
              <a:rPr lang="it-IT" altLang="it-IT" sz="1800" dirty="0"/>
              <a:t>M</a:t>
            </a:r>
            <a:r>
              <a:rPr lang="it-IT" altLang="it-IT" sz="1800" dirty="0" smtClean="0"/>
              <a:t>ezzi di conoscenza del </a:t>
            </a:r>
            <a:r>
              <a:rPr lang="it-IT" altLang="it-IT" sz="1800" dirty="0" smtClean="0"/>
              <a:t>comportamento</a:t>
            </a:r>
            <a:endParaRPr lang="it-IT" altLang="it-IT" sz="1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57029" y="35068"/>
            <a:ext cx="94488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a:solidFill>
                  <a:schemeClr val="accent2"/>
                </a:solidFill>
              </a:rPr>
              <a:t>r</a:t>
            </a:r>
            <a:r>
              <a:rPr lang="it-IT" altLang="it-IT" sz="4100" b="1" dirty="0" smtClean="0">
                <a:solidFill>
                  <a:schemeClr val="accent2"/>
                </a:solidFill>
              </a:rPr>
              <a:t>ilavare la mediana</a:t>
            </a:r>
            <a:endParaRPr lang="it-IT" altLang="it-IT" sz="4100" b="1" i="1" dirty="0">
              <a:solidFill>
                <a:schemeClr val="accent2"/>
              </a:solidFill>
            </a:endParaRPr>
          </a:p>
        </p:txBody>
      </p:sp>
      <p:pic>
        <p:nvPicPr>
          <p:cNvPr id="3" name="Picture 2"/>
          <p:cNvPicPr>
            <a:picLocks noChangeAspect="1"/>
          </p:cNvPicPr>
          <p:nvPr/>
        </p:nvPicPr>
        <p:blipFill rotWithShape="1">
          <a:blip r:embed="rId3"/>
          <a:srcRect l="11473" t="13023" r="7436" b="11959"/>
          <a:stretch/>
        </p:blipFill>
        <p:spPr>
          <a:xfrm>
            <a:off x="357029" y="1863868"/>
            <a:ext cx="7289053" cy="4482355"/>
          </a:xfrm>
          <a:prstGeom prst="rect">
            <a:avLst/>
          </a:prstGeom>
        </p:spPr>
      </p:pic>
      <p:sp>
        <p:nvSpPr>
          <p:cNvPr id="8" name="Rectangle 7"/>
          <p:cNvSpPr/>
          <p:nvPr/>
        </p:nvSpPr>
        <p:spPr>
          <a:xfrm>
            <a:off x="357029" y="865061"/>
            <a:ext cx="6015636" cy="400110"/>
          </a:xfrm>
          <a:prstGeom prst="rect">
            <a:avLst/>
          </a:prstGeom>
        </p:spPr>
        <p:txBody>
          <a:bodyPr wrap="square">
            <a:spAutoFit/>
          </a:bodyPr>
          <a:lstStyle/>
          <a:p>
            <a:pPr>
              <a:spcBef>
                <a:spcPct val="50000"/>
              </a:spcBef>
              <a:spcAft>
                <a:spcPct val="25000"/>
              </a:spcAft>
              <a:buClr>
                <a:schemeClr val="accent2"/>
              </a:buClr>
            </a:pPr>
            <a:endParaRPr lang="it-IT" altLang="it-IT" sz="2000" b="0" dirty="0"/>
          </a:p>
        </p:txBody>
      </p:sp>
      <p:grpSp>
        <p:nvGrpSpPr>
          <p:cNvPr id="2" name="Group 1"/>
          <p:cNvGrpSpPr/>
          <p:nvPr/>
        </p:nvGrpSpPr>
        <p:grpSpPr>
          <a:xfrm>
            <a:off x="710404" y="4267199"/>
            <a:ext cx="1501690" cy="2387052"/>
            <a:chOff x="710404" y="4267199"/>
            <a:chExt cx="1501690" cy="2387052"/>
          </a:xfrm>
        </p:grpSpPr>
        <p:grpSp>
          <p:nvGrpSpPr>
            <p:cNvPr id="20" name="Group 19"/>
            <p:cNvGrpSpPr/>
            <p:nvPr/>
          </p:nvGrpSpPr>
          <p:grpSpPr>
            <a:xfrm>
              <a:off x="914400" y="4267199"/>
              <a:ext cx="649940" cy="1774999"/>
              <a:chOff x="914400" y="4267199"/>
              <a:chExt cx="649940" cy="1774999"/>
            </a:xfrm>
          </p:grpSpPr>
          <p:sp>
            <p:nvSpPr>
              <p:cNvPr id="13" name="Freeform 12"/>
              <p:cNvSpPr/>
              <p:nvPr/>
            </p:nvSpPr>
            <p:spPr bwMode="auto">
              <a:xfrm>
                <a:off x="914400" y="4267199"/>
                <a:ext cx="555811" cy="1685365"/>
              </a:xfrm>
              <a:custGeom>
                <a:avLst/>
                <a:gdLst>
                  <a:gd name="connsiteX0" fmla="*/ 0 w 1075765"/>
                  <a:gd name="connsiteY0" fmla="*/ 0 h 1219200"/>
                  <a:gd name="connsiteX1" fmla="*/ 1075765 w 1075765"/>
                  <a:gd name="connsiteY1" fmla="*/ 0 h 1219200"/>
                  <a:gd name="connsiteX2" fmla="*/ 1057835 w 1075765"/>
                  <a:gd name="connsiteY2" fmla="*/ 1219200 h 1219200"/>
                </a:gdLst>
                <a:ahLst/>
                <a:cxnLst>
                  <a:cxn ang="0">
                    <a:pos x="connsiteX0" y="connsiteY0"/>
                  </a:cxn>
                  <a:cxn ang="0">
                    <a:pos x="connsiteX1" y="connsiteY1"/>
                  </a:cxn>
                  <a:cxn ang="0">
                    <a:pos x="connsiteX2" y="connsiteY2"/>
                  </a:cxn>
                </a:cxnLst>
                <a:rect l="l" t="t" r="r" b="b"/>
                <a:pathLst>
                  <a:path w="1075765" h="1219200">
                    <a:moveTo>
                      <a:pt x="0" y="0"/>
                    </a:moveTo>
                    <a:lnTo>
                      <a:pt x="1075765" y="0"/>
                    </a:lnTo>
                    <a:lnTo>
                      <a:pt x="1057835" y="1219200"/>
                    </a:lnTo>
                  </a:path>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7" name="Oval 16"/>
              <p:cNvSpPr/>
              <p:nvPr/>
            </p:nvSpPr>
            <p:spPr bwMode="auto">
              <a:xfrm>
                <a:off x="1367116" y="5844198"/>
                <a:ext cx="197224" cy="198000"/>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sp>
          <p:nvSpPr>
            <p:cNvPr id="22" name="Rectangle 21"/>
            <p:cNvSpPr/>
            <p:nvPr/>
          </p:nvSpPr>
          <p:spPr>
            <a:xfrm>
              <a:off x="710404" y="6315697"/>
              <a:ext cx="1501690" cy="338554"/>
            </a:xfrm>
            <a:prstGeom prst="rect">
              <a:avLst/>
            </a:prstGeom>
            <a:noFill/>
            <a:ln>
              <a:solidFill>
                <a:srgbClr val="FF0000"/>
              </a:solidFill>
            </a:ln>
          </p:spPr>
          <p:txBody>
            <a:bodyPr wrap="square">
              <a:spAutoFit/>
            </a:bodyPr>
            <a:lstStyle/>
            <a:p>
              <a:pPr>
                <a:spcBef>
                  <a:spcPct val="50000"/>
                </a:spcBef>
                <a:spcAft>
                  <a:spcPct val="25000"/>
                </a:spcAft>
                <a:buClr>
                  <a:schemeClr val="accent2"/>
                </a:buClr>
              </a:pPr>
              <a:r>
                <a:rPr lang="it-IT" altLang="it-IT" b="0" dirty="0" smtClean="0"/>
                <a:t>50° percentile</a:t>
              </a:r>
              <a:endParaRPr lang="it-IT" altLang="it-IT" sz="2000" b="0" dirty="0"/>
            </a:p>
          </p:txBody>
        </p:sp>
      </p:grpSp>
      <p:sp>
        <p:nvSpPr>
          <p:cNvPr id="23" name="TextBox 22"/>
          <p:cNvSpPr txBox="1"/>
          <p:nvPr/>
        </p:nvSpPr>
        <p:spPr>
          <a:xfrm>
            <a:off x="2687213" y="2899377"/>
            <a:ext cx="6456787" cy="3139321"/>
          </a:xfrm>
          <a:prstGeom prst="rect">
            <a:avLst/>
          </a:prstGeom>
          <a:noFill/>
        </p:spPr>
        <p:txBody>
          <a:bodyPr wrap="square" rtlCol="0">
            <a:spAutoFit/>
          </a:bodyPr>
          <a:lstStyle/>
          <a:p>
            <a:pPr marL="342900" indent="-342900">
              <a:buClr>
                <a:srgbClr val="002060"/>
              </a:buClr>
              <a:buFont typeface="Wingdings" panose="05000000000000000000" pitchFamily="2" charset="2"/>
              <a:buChar char="§"/>
            </a:pPr>
            <a:r>
              <a:rPr lang="it-IT" sz="2200" b="0" dirty="0" smtClean="0"/>
              <a:t>il </a:t>
            </a:r>
            <a:r>
              <a:rPr lang="it-IT" sz="2200" b="0" dirty="0"/>
              <a:t>valore/modalità per il quale la frequenza relativa cumulata vale (o supera) </a:t>
            </a:r>
            <a:r>
              <a:rPr lang="it-IT" sz="2200" b="0" dirty="0" smtClean="0"/>
              <a:t>0.5</a:t>
            </a:r>
            <a:endParaRPr lang="it-IT" altLang="it-IT" sz="2200" b="0" dirty="0" smtClean="0"/>
          </a:p>
          <a:p>
            <a:pPr marL="342900" indent="-342900">
              <a:buClr>
                <a:srgbClr val="002060"/>
              </a:buClr>
              <a:buFont typeface="Wingdings" panose="05000000000000000000" pitchFamily="2" charset="2"/>
              <a:buChar char="§"/>
            </a:pPr>
            <a:r>
              <a:rPr lang="it-IT" altLang="it-IT" sz="2200" b="0" dirty="0"/>
              <a:t>c</a:t>
            </a:r>
            <a:r>
              <a:rPr lang="it-IT" altLang="it-IT" sz="2200" b="0" dirty="0" smtClean="0"/>
              <a:t>orrisponde al valore/modalità </a:t>
            </a:r>
            <a:r>
              <a:rPr lang="it-IT" altLang="it-IT" sz="2200" b="0" dirty="0"/>
              <a:t>assunto dalle unità statistiche che si trovano nel mezzo della </a:t>
            </a:r>
            <a:r>
              <a:rPr lang="it-IT" altLang="it-IT" sz="2200" b="0" dirty="0" smtClean="0"/>
              <a:t>distribuzione</a:t>
            </a:r>
            <a:endParaRPr lang="it-IT" sz="2200" b="0" i="1" dirty="0" smtClean="0"/>
          </a:p>
          <a:p>
            <a:pPr marL="342900" indent="-342900">
              <a:buClr>
                <a:srgbClr val="002060"/>
              </a:buClr>
              <a:buFont typeface="Wingdings" panose="05000000000000000000" pitchFamily="2" charset="2"/>
              <a:buChar char="§"/>
            </a:pPr>
            <a:r>
              <a:rPr lang="it-IT" sz="2200" b="0" dirty="0"/>
              <a:t>s</a:t>
            </a:r>
            <a:r>
              <a:rPr lang="it-IT" sz="2200" b="0" dirty="0" smtClean="0"/>
              <a:t>ta fra valore più frequente (moda) e media in una distribuzione asimmetrica</a:t>
            </a:r>
          </a:p>
          <a:p>
            <a:pPr marL="342900" indent="-342900">
              <a:buClr>
                <a:srgbClr val="002060"/>
              </a:buClr>
              <a:buFont typeface="Wingdings" panose="05000000000000000000" pitchFamily="2" charset="2"/>
              <a:buChar char="§"/>
            </a:pPr>
            <a:r>
              <a:rPr lang="it-IT" sz="2200" dirty="0" smtClean="0"/>
              <a:t>importante indicatore di tendenza centrale/accuratezza</a:t>
            </a:r>
            <a:endParaRPr lang="it-IT" sz="2200" dirty="0"/>
          </a:p>
        </p:txBody>
      </p:sp>
    </p:spTree>
    <p:extLst>
      <p:ext uri="{BB962C8B-B14F-4D97-AF65-F5344CB8AC3E}">
        <p14:creationId xmlns:p14="http://schemas.microsoft.com/office/powerpoint/2010/main" val="25869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974391"/>
            <a:ext cx="91440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it-IT" altLang="it-IT" sz="4100" b="1" dirty="0">
                <a:solidFill>
                  <a:schemeClr val="accent2"/>
                </a:solidFill>
              </a:rPr>
              <a:t>v</a:t>
            </a:r>
            <a:r>
              <a:rPr lang="it-IT" altLang="it-IT" sz="4100" b="1" dirty="0" smtClean="0">
                <a:solidFill>
                  <a:schemeClr val="accent2"/>
                </a:solidFill>
              </a:rPr>
              <a:t>ediamo perché </a:t>
            </a:r>
            <a:br>
              <a:rPr lang="it-IT" altLang="it-IT" sz="4100" b="1" dirty="0" smtClean="0">
                <a:solidFill>
                  <a:schemeClr val="accent2"/>
                </a:solidFill>
              </a:rPr>
            </a:br>
            <a:r>
              <a:rPr lang="it-IT" altLang="it-IT" sz="4100" b="1" dirty="0" smtClean="0">
                <a:solidFill>
                  <a:schemeClr val="accent2"/>
                </a:solidFill>
              </a:rPr>
              <a:t>con un esempio concreto</a:t>
            </a:r>
            <a:endParaRPr lang="it-IT" altLang="it-IT" sz="4100" b="1" i="1" dirty="0">
              <a:solidFill>
                <a:schemeClr val="accent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118" y="1560359"/>
            <a:ext cx="3810000" cy="3152775"/>
          </a:xfrm>
          <a:prstGeom prst="rect">
            <a:avLst/>
          </a:prstGeom>
        </p:spPr>
      </p:pic>
    </p:spTree>
    <p:extLst>
      <p:ext uri="{BB962C8B-B14F-4D97-AF65-F5344CB8AC3E}">
        <p14:creationId xmlns:p14="http://schemas.microsoft.com/office/powerpoint/2010/main" val="81359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347" y="71477"/>
            <a:ext cx="8396201"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smtClean="0">
                <a:solidFill>
                  <a:schemeClr val="accent2"/>
                </a:solidFill>
              </a:rPr>
              <a:t>variabilità, confronti e indicatori</a:t>
            </a:r>
            <a:endParaRPr lang="it-IT" altLang="it-IT" sz="4100" b="1" i="1" dirty="0">
              <a:solidFill>
                <a:schemeClr val="accent2"/>
              </a:solidFill>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0000"/>
                    </a14:imgEffect>
                    <a14:imgEffect>
                      <a14:brightnessContrast bright="27000" contrast="29000"/>
                    </a14:imgEffect>
                  </a14:imgLayer>
                </a14:imgProps>
              </a:ext>
              <a:ext uri="{28A0092B-C50C-407E-A947-70E740481C1C}">
                <a14:useLocalDpi xmlns:a14="http://schemas.microsoft.com/office/drawing/2010/main" val="0"/>
              </a:ext>
            </a:extLst>
          </a:blip>
          <a:srcRect l="11332" t="17832" r="53569" b="24652"/>
          <a:stretch/>
        </p:blipFill>
        <p:spPr>
          <a:xfrm rot="5400000">
            <a:off x="473876" y="1266782"/>
            <a:ext cx="3209365" cy="3944471"/>
          </a:xfrm>
          <a:prstGeom prst="rect">
            <a:avLst/>
          </a:prstGeom>
          <a:ln>
            <a:solidFill>
              <a:schemeClr val="tx1"/>
            </a:solidFill>
          </a:ln>
        </p:spPr>
      </p:pic>
      <p:sp>
        <p:nvSpPr>
          <p:cNvPr id="7" name="Rectangle 6"/>
          <p:cNvSpPr/>
          <p:nvPr/>
        </p:nvSpPr>
        <p:spPr>
          <a:xfrm>
            <a:off x="30347" y="845242"/>
            <a:ext cx="5989983" cy="400110"/>
          </a:xfrm>
          <a:prstGeom prst="rect">
            <a:avLst/>
          </a:prstGeom>
        </p:spPr>
        <p:txBody>
          <a:bodyPr wrap="square">
            <a:spAutoFit/>
          </a:bodyPr>
          <a:lstStyle/>
          <a:p>
            <a:pPr>
              <a:spcBef>
                <a:spcPct val="50000"/>
              </a:spcBef>
              <a:spcAft>
                <a:spcPct val="25000"/>
              </a:spcAft>
              <a:buClr>
                <a:schemeClr val="accent2"/>
              </a:buClr>
            </a:pPr>
            <a:r>
              <a:rPr lang="it-IT" altLang="it-IT" sz="2000" dirty="0" smtClean="0">
                <a:solidFill>
                  <a:schemeClr val="bg1">
                    <a:lumMod val="50000"/>
                  </a:schemeClr>
                </a:solidFill>
              </a:rPr>
              <a:t>McBurney &amp; White Figure 5.17 p. 114</a:t>
            </a:r>
            <a:endParaRPr lang="it-IT" altLang="it-IT" sz="2000" dirty="0">
              <a:solidFill>
                <a:schemeClr val="bg1">
                  <a:lumMod val="50000"/>
                </a:schemeClr>
              </a:solidFill>
            </a:endParaRPr>
          </a:p>
        </p:txBody>
      </p:sp>
      <p:sp>
        <p:nvSpPr>
          <p:cNvPr id="8" name="Text Box 3"/>
          <p:cNvSpPr txBox="1">
            <a:spLocks noChangeArrowheads="1"/>
          </p:cNvSpPr>
          <p:nvPr/>
        </p:nvSpPr>
        <p:spPr bwMode="auto">
          <a:xfrm>
            <a:off x="106323" y="5164470"/>
            <a:ext cx="9055093"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127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spcBef>
                <a:spcPts val="0"/>
              </a:spcBef>
              <a:spcAft>
                <a:spcPts val="600"/>
              </a:spcAft>
              <a:buClr>
                <a:schemeClr val="accent2"/>
              </a:buClr>
              <a:buFont typeface="Arial" panose="020B0604020202020204" pitchFamily="34" charset="0"/>
              <a:buChar char="•"/>
            </a:pPr>
            <a:r>
              <a:rPr lang="it-IT" altLang="it-IT" sz="3000" b="0" dirty="0"/>
              <a:t>a</a:t>
            </a:r>
            <a:r>
              <a:rPr lang="it-IT" altLang="it-IT" sz="3000" b="0" dirty="0" smtClean="0"/>
              <a:t> p. 114 del vostro libro c’è una figura </a:t>
            </a:r>
            <a:r>
              <a:rPr lang="it-IT" altLang="it-IT" sz="3000" b="0" i="1" dirty="0" smtClean="0"/>
              <a:t>strana</a:t>
            </a:r>
          </a:p>
          <a:p>
            <a:pPr marL="457200" indent="-457200">
              <a:spcBef>
                <a:spcPts val="0"/>
              </a:spcBef>
              <a:spcAft>
                <a:spcPts val="600"/>
              </a:spcAft>
              <a:buClr>
                <a:schemeClr val="accent2"/>
              </a:buClr>
              <a:buFont typeface="Arial" panose="020B0604020202020204" pitchFamily="34" charset="0"/>
              <a:buChar char="•"/>
            </a:pPr>
            <a:r>
              <a:rPr lang="it-IT" altLang="it-IT" sz="3000" b="0" dirty="0" smtClean="0"/>
              <a:t>ad alcune femmine il film è piaciuto meno di zero?</a:t>
            </a:r>
          </a:p>
          <a:p>
            <a:pPr marL="457200" indent="-457200">
              <a:spcBef>
                <a:spcPts val="0"/>
              </a:spcBef>
              <a:spcAft>
                <a:spcPts val="600"/>
              </a:spcAft>
              <a:buClr>
                <a:schemeClr val="accent2"/>
              </a:buClr>
              <a:buFont typeface="Arial" panose="020B0604020202020204" pitchFamily="34" charset="0"/>
              <a:buChar char="•"/>
            </a:pPr>
            <a:r>
              <a:rPr lang="it-IT" altLang="it-IT" sz="3000" b="0" dirty="0"/>
              <a:t>è</a:t>
            </a:r>
            <a:r>
              <a:rPr lang="it-IT" altLang="it-IT" sz="3000" b="0" dirty="0" smtClean="0"/>
              <a:t> possibile?</a:t>
            </a:r>
            <a:endParaRPr lang="it-IT" altLang="it-IT" sz="3000" b="0" dirty="0"/>
          </a:p>
        </p:txBody>
      </p:sp>
      <p:grpSp>
        <p:nvGrpSpPr>
          <p:cNvPr id="13" name="Group 12"/>
          <p:cNvGrpSpPr/>
          <p:nvPr/>
        </p:nvGrpSpPr>
        <p:grpSpPr>
          <a:xfrm>
            <a:off x="1119284" y="2384497"/>
            <a:ext cx="1573077" cy="1465943"/>
            <a:chOff x="1012961" y="3439574"/>
            <a:chExt cx="1573077" cy="1465943"/>
          </a:xfrm>
        </p:grpSpPr>
        <p:sp>
          <p:nvSpPr>
            <p:cNvPr id="9" name="Right Brace 8"/>
            <p:cNvSpPr/>
            <p:nvPr/>
          </p:nvSpPr>
          <p:spPr bwMode="auto">
            <a:xfrm>
              <a:off x="1722075" y="3708037"/>
              <a:ext cx="275771" cy="986972"/>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TextBox 9"/>
            <p:cNvSpPr txBox="1"/>
            <p:nvPr/>
          </p:nvSpPr>
          <p:spPr>
            <a:xfrm rot="16200000">
              <a:off x="1560679" y="3880158"/>
              <a:ext cx="1465943" cy="584775"/>
            </a:xfrm>
            <a:prstGeom prst="rect">
              <a:avLst/>
            </a:prstGeom>
            <a:noFill/>
          </p:spPr>
          <p:txBody>
            <a:bodyPr wrap="square" rtlCol="0">
              <a:spAutoFit/>
            </a:bodyPr>
            <a:lstStyle/>
            <a:p>
              <a:pPr algn="ctr"/>
              <a:r>
                <a:rPr lang="it-IT" dirty="0" smtClean="0"/>
                <a:t>68 % delle osservazioni</a:t>
              </a:r>
              <a:endParaRPr lang="it-IT" dirty="0"/>
            </a:p>
          </p:txBody>
        </p:sp>
        <p:sp>
          <p:nvSpPr>
            <p:cNvPr id="11" name="TextBox 10"/>
            <p:cNvSpPr txBox="1"/>
            <p:nvPr/>
          </p:nvSpPr>
          <p:spPr>
            <a:xfrm>
              <a:off x="1018917" y="3778644"/>
              <a:ext cx="471604" cy="338554"/>
            </a:xfrm>
            <a:prstGeom prst="rect">
              <a:avLst/>
            </a:prstGeom>
            <a:noFill/>
          </p:spPr>
          <p:txBody>
            <a:bodyPr wrap="none" rtlCol="0">
              <a:spAutoFit/>
            </a:bodyPr>
            <a:lstStyle/>
            <a:p>
              <a:r>
                <a:rPr lang="it-IT" dirty="0" smtClean="0">
                  <a:latin typeface="Symbol" panose="05050102010706020507" pitchFamily="18" charset="2"/>
                </a:rPr>
                <a:t>+ s</a:t>
              </a:r>
              <a:endParaRPr lang="it-IT" dirty="0">
                <a:latin typeface="Symbol" panose="05050102010706020507" pitchFamily="18" charset="2"/>
              </a:endParaRPr>
            </a:p>
          </p:txBody>
        </p:sp>
        <p:sp>
          <p:nvSpPr>
            <p:cNvPr id="12" name="TextBox 11"/>
            <p:cNvSpPr txBox="1"/>
            <p:nvPr/>
          </p:nvSpPr>
          <p:spPr>
            <a:xfrm>
              <a:off x="1012961" y="4236038"/>
              <a:ext cx="471604" cy="338554"/>
            </a:xfrm>
            <a:prstGeom prst="rect">
              <a:avLst/>
            </a:prstGeom>
            <a:noFill/>
          </p:spPr>
          <p:txBody>
            <a:bodyPr wrap="none" rtlCol="0">
              <a:spAutoFit/>
            </a:bodyPr>
            <a:lstStyle/>
            <a:p>
              <a:r>
                <a:rPr lang="it-IT" dirty="0" smtClean="0">
                  <a:latin typeface="Symbol" panose="05050102010706020507" pitchFamily="18" charset="2"/>
                </a:rPr>
                <a:t>- s</a:t>
              </a:r>
              <a:endParaRPr lang="it-IT" dirty="0">
                <a:latin typeface="Symbol" panose="05050102010706020507" pitchFamily="18" charset="2"/>
              </a:endParaRPr>
            </a:p>
          </p:txBody>
        </p:sp>
      </p:grpSp>
      <p:sp>
        <p:nvSpPr>
          <p:cNvPr id="14" name="Right Arrow 13"/>
          <p:cNvSpPr/>
          <p:nvPr/>
        </p:nvSpPr>
        <p:spPr bwMode="auto">
          <a:xfrm rot="10800000">
            <a:off x="2827606" y="4268331"/>
            <a:ext cx="576776" cy="444346"/>
          </a:xfrm>
          <a:prstGeom prst="rightArrow">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6" name="Text Box 3"/>
          <p:cNvSpPr txBox="1">
            <a:spLocks noChangeArrowheads="1"/>
          </p:cNvSpPr>
          <p:nvPr/>
        </p:nvSpPr>
        <p:spPr bwMode="auto">
          <a:xfrm>
            <a:off x="4437094" y="2382676"/>
            <a:ext cx="4455252"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127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0"/>
              </a:spcBef>
              <a:spcAft>
                <a:spcPts val="600"/>
              </a:spcAft>
              <a:buClr>
                <a:schemeClr val="accent2"/>
              </a:buClr>
            </a:pPr>
            <a:r>
              <a:rPr lang="it-IT" altLang="it-IT" sz="3000" b="0" dirty="0"/>
              <a:t>o</a:t>
            </a:r>
            <a:r>
              <a:rPr lang="it-IT" altLang="it-IT" sz="3000" b="0" dirty="0" smtClean="0"/>
              <a:t>vviamente NO dato che il questionario non lo permetteva</a:t>
            </a:r>
            <a:endParaRPr lang="it-IT" altLang="it-IT" sz="3000" b="0" dirty="0"/>
          </a:p>
        </p:txBody>
      </p:sp>
    </p:spTree>
    <p:extLst>
      <p:ext uri="{BB962C8B-B14F-4D97-AF65-F5344CB8AC3E}">
        <p14:creationId xmlns:p14="http://schemas.microsoft.com/office/powerpoint/2010/main" val="32733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down)">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animBg="1"/>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974391"/>
            <a:ext cx="91440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it-IT" altLang="it-IT" sz="4100" b="1" dirty="0" smtClean="0">
                <a:solidFill>
                  <a:schemeClr val="accent2"/>
                </a:solidFill>
              </a:rPr>
              <a:t>…. </a:t>
            </a:r>
            <a:r>
              <a:rPr lang="it-IT" altLang="it-IT" sz="4100" b="1" dirty="0">
                <a:solidFill>
                  <a:schemeClr val="accent2"/>
                </a:solidFill>
              </a:rPr>
              <a:t>e</a:t>
            </a:r>
            <a:r>
              <a:rPr lang="it-IT" altLang="it-IT" sz="4100" b="1" dirty="0" smtClean="0">
                <a:solidFill>
                  <a:schemeClr val="accent2"/>
                </a:solidFill>
              </a:rPr>
              <a:t> quindi? </a:t>
            </a:r>
            <a:br>
              <a:rPr lang="it-IT" altLang="it-IT" sz="4100" b="1" dirty="0" smtClean="0">
                <a:solidFill>
                  <a:schemeClr val="accent2"/>
                </a:solidFill>
              </a:rPr>
            </a:br>
            <a:r>
              <a:rPr lang="it-IT" altLang="it-IT" sz="4100" b="1" dirty="0">
                <a:solidFill>
                  <a:schemeClr val="accent2"/>
                </a:solidFill>
              </a:rPr>
              <a:t>d</a:t>
            </a:r>
            <a:r>
              <a:rPr lang="it-IT" altLang="it-IT" sz="4100" b="1" dirty="0" smtClean="0">
                <a:solidFill>
                  <a:schemeClr val="accent2"/>
                </a:solidFill>
              </a:rPr>
              <a:t>ove sta la soluzione?</a:t>
            </a:r>
            <a:endParaRPr lang="it-IT" altLang="it-IT" sz="4100" b="1" i="1" dirty="0">
              <a:solidFill>
                <a:schemeClr val="accent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09" y="1378414"/>
            <a:ext cx="4762500" cy="3228975"/>
          </a:xfrm>
          <a:prstGeom prst="rect">
            <a:avLst/>
          </a:prstGeom>
        </p:spPr>
      </p:pic>
    </p:spTree>
    <p:extLst>
      <p:ext uri="{BB962C8B-B14F-4D97-AF65-F5344CB8AC3E}">
        <p14:creationId xmlns:p14="http://schemas.microsoft.com/office/powerpoint/2010/main" val="1258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08647" y="71477"/>
            <a:ext cx="7567771"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a:solidFill>
                  <a:schemeClr val="accent2"/>
                </a:solidFill>
              </a:rPr>
              <a:t>n</a:t>
            </a:r>
            <a:r>
              <a:rPr lang="it-IT" altLang="it-IT" sz="4100" b="1" dirty="0" smtClean="0">
                <a:solidFill>
                  <a:schemeClr val="accent2"/>
                </a:solidFill>
              </a:rPr>
              <a:t>ella scatola coi baffi</a:t>
            </a:r>
            <a:endParaRPr lang="it-IT" altLang="it-IT" sz="4100" b="1" i="1" dirty="0">
              <a:solidFill>
                <a:schemeClr val="accent2"/>
              </a:solidFill>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0000"/>
                    </a14:imgEffect>
                    <a14:imgEffect>
                      <a14:brightnessContrast bright="27000" contrast="29000"/>
                    </a14:imgEffect>
                  </a14:imgLayer>
                </a14:imgProps>
              </a:ext>
              <a:ext uri="{28A0092B-C50C-407E-A947-70E740481C1C}">
                <a14:useLocalDpi xmlns:a14="http://schemas.microsoft.com/office/drawing/2010/main" val="0"/>
              </a:ext>
            </a:extLst>
          </a:blip>
          <a:srcRect l="11332" t="17832" r="53569" b="24652"/>
          <a:stretch/>
        </p:blipFill>
        <p:spPr>
          <a:xfrm rot="5400000">
            <a:off x="473876" y="1266782"/>
            <a:ext cx="3209365" cy="3944471"/>
          </a:xfrm>
          <a:prstGeom prst="rect">
            <a:avLst/>
          </a:prstGeom>
          <a:ln>
            <a:solidFill>
              <a:schemeClr val="tx1"/>
            </a:solidFill>
          </a:ln>
        </p:spPr>
      </p:pic>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0000"/>
                    </a14:imgEffect>
                    <a14:imgEffect>
                      <a14:brightnessContrast bright="27000" contrast="29000"/>
                    </a14:imgEffect>
                  </a14:imgLayer>
                </a14:imgProps>
              </a:ext>
              <a:ext uri="{28A0092B-C50C-407E-A947-70E740481C1C}">
                <a14:useLocalDpi xmlns:a14="http://schemas.microsoft.com/office/drawing/2010/main" val="0"/>
              </a:ext>
            </a:extLst>
          </a:blip>
          <a:srcRect l="58000" t="15326" r="6901" b="16547"/>
          <a:stretch/>
        </p:blipFill>
        <p:spPr>
          <a:xfrm rot="5400000">
            <a:off x="5130260" y="902931"/>
            <a:ext cx="3209365" cy="4672173"/>
          </a:xfrm>
          <a:prstGeom prst="rect">
            <a:avLst/>
          </a:prstGeom>
          <a:ln>
            <a:solidFill>
              <a:schemeClr val="tx1">
                <a:lumMod val="85000"/>
                <a:lumOff val="15000"/>
              </a:schemeClr>
            </a:solidFill>
          </a:ln>
        </p:spPr>
      </p:pic>
      <p:sp>
        <p:nvSpPr>
          <p:cNvPr id="7" name="Rectangle 6"/>
          <p:cNvSpPr/>
          <p:nvPr/>
        </p:nvSpPr>
        <p:spPr>
          <a:xfrm>
            <a:off x="508647" y="845242"/>
            <a:ext cx="5989983" cy="400110"/>
          </a:xfrm>
          <a:prstGeom prst="rect">
            <a:avLst/>
          </a:prstGeom>
        </p:spPr>
        <p:txBody>
          <a:bodyPr wrap="square">
            <a:spAutoFit/>
          </a:bodyPr>
          <a:lstStyle/>
          <a:p>
            <a:pPr>
              <a:spcBef>
                <a:spcPct val="50000"/>
              </a:spcBef>
              <a:spcAft>
                <a:spcPct val="25000"/>
              </a:spcAft>
              <a:buClr>
                <a:schemeClr val="accent2"/>
              </a:buClr>
            </a:pPr>
            <a:r>
              <a:rPr lang="it-IT" altLang="it-IT" sz="2000" dirty="0" smtClean="0">
                <a:solidFill>
                  <a:schemeClr val="bg1">
                    <a:lumMod val="50000"/>
                  </a:schemeClr>
                </a:solidFill>
              </a:rPr>
              <a:t>McBurney &amp; White Figure 5.18 p. 114</a:t>
            </a:r>
            <a:endParaRPr lang="it-IT" altLang="it-IT" sz="2000" dirty="0">
              <a:solidFill>
                <a:schemeClr val="bg1">
                  <a:lumMod val="50000"/>
                </a:schemeClr>
              </a:solidFill>
            </a:endParaRPr>
          </a:p>
        </p:txBody>
      </p:sp>
      <p:sp>
        <p:nvSpPr>
          <p:cNvPr id="8" name="Text Box 3"/>
          <p:cNvSpPr txBox="1">
            <a:spLocks noChangeArrowheads="1"/>
          </p:cNvSpPr>
          <p:nvPr/>
        </p:nvSpPr>
        <p:spPr bwMode="auto">
          <a:xfrm>
            <a:off x="78187" y="5248875"/>
            <a:ext cx="9055093"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127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spcBef>
                <a:spcPts val="0"/>
              </a:spcBef>
              <a:spcAft>
                <a:spcPts val="600"/>
              </a:spcAft>
              <a:buClr>
                <a:schemeClr val="accent2"/>
              </a:buClr>
              <a:buFont typeface="Arial" panose="020B0604020202020204" pitchFamily="34" charset="0"/>
              <a:buChar char="•"/>
            </a:pPr>
            <a:r>
              <a:rPr lang="it-IT" altLang="it-IT" sz="3000" b="0" dirty="0"/>
              <a:t>i</a:t>
            </a:r>
            <a:r>
              <a:rPr lang="it-IT" altLang="it-IT" sz="3000" b="0" dirty="0" smtClean="0"/>
              <a:t>l segreto è svelato visualizzando </a:t>
            </a:r>
          </a:p>
          <a:p>
            <a:pPr marL="457200" indent="-457200">
              <a:spcBef>
                <a:spcPts val="0"/>
              </a:spcBef>
              <a:spcAft>
                <a:spcPts val="600"/>
              </a:spcAft>
              <a:buClr>
                <a:schemeClr val="accent2"/>
              </a:buClr>
              <a:buFont typeface="Arial" panose="020B0604020202020204" pitchFamily="34" charset="0"/>
              <a:buChar char="•"/>
            </a:pPr>
            <a:r>
              <a:rPr lang="it-IT" altLang="it-IT" sz="3000" b="0" dirty="0" smtClean="0"/>
              <a:t>mediana e percentili (</a:t>
            </a:r>
            <a:r>
              <a:rPr lang="it-IT" altLang="it-IT" sz="3000" b="0" i="1" dirty="0"/>
              <a:t>box-and-whisker plot</a:t>
            </a:r>
            <a:r>
              <a:rPr lang="it-IT" altLang="it-IT" sz="3000" b="0" dirty="0" smtClean="0"/>
              <a:t>)</a:t>
            </a:r>
          </a:p>
          <a:p>
            <a:pPr marL="457200" indent="-457200">
              <a:spcBef>
                <a:spcPts val="0"/>
              </a:spcBef>
              <a:spcAft>
                <a:spcPts val="600"/>
              </a:spcAft>
              <a:buClr>
                <a:schemeClr val="accent2"/>
              </a:buClr>
              <a:buFont typeface="Arial" panose="020B0604020202020204" pitchFamily="34" charset="0"/>
              <a:buChar char="•"/>
            </a:pPr>
            <a:r>
              <a:rPr lang="it-IT" altLang="it-IT" sz="3000" b="0" dirty="0"/>
              <a:t>l</a:t>
            </a:r>
            <a:r>
              <a:rPr lang="it-IT" altLang="it-IT" sz="3000" b="0" dirty="0" smtClean="0"/>
              <a:t>a distribuzione è fortemente asimmetrica (positiva)</a:t>
            </a:r>
            <a:endParaRPr lang="it-IT" altLang="it-IT" sz="3000" b="0" dirty="0"/>
          </a:p>
        </p:txBody>
      </p:sp>
      <p:sp>
        <p:nvSpPr>
          <p:cNvPr id="14" name="Right Arrow 13"/>
          <p:cNvSpPr/>
          <p:nvPr/>
        </p:nvSpPr>
        <p:spPr bwMode="auto">
          <a:xfrm rot="10800000">
            <a:off x="2827606" y="4268331"/>
            <a:ext cx="576776" cy="444346"/>
          </a:xfrm>
          <a:prstGeom prst="rightArrow">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630" y="-546467"/>
            <a:ext cx="1987371" cy="1907876"/>
          </a:xfrm>
          <a:prstGeom prst="rect">
            <a:avLst/>
          </a:prstGeom>
        </p:spPr>
      </p:pic>
    </p:spTree>
    <p:extLst>
      <p:ext uri="{BB962C8B-B14F-4D97-AF65-F5344CB8AC3E}">
        <p14:creationId xmlns:p14="http://schemas.microsoft.com/office/powerpoint/2010/main" val="48238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522" name="Rectangle 2"/>
          <p:cNvSpPr>
            <a:spLocks noChangeArrowheads="1"/>
          </p:cNvSpPr>
          <p:nvPr/>
        </p:nvSpPr>
        <p:spPr bwMode="auto">
          <a:xfrm>
            <a:off x="381000" y="3048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4000">
                <a:solidFill>
                  <a:schemeClr val="accent2"/>
                </a:solidFill>
              </a:rPr>
              <a:t>fonti di dati</a:t>
            </a:r>
          </a:p>
        </p:txBody>
      </p:sp>
      <p:sp>
        <p:nvSpPr>
          <p:cNvPr id="1643523" name="Text Box 3"/>
          <p:cNvSpPr txBox="1">
            <a:spLocks noChangeArrowheads="1"/>
          </p:cNvSpPr>
          <p:nvPr/>
        </p:nvSpPr>
        <p:spPr bwMode="auto">
          <a:xfrm>
            <a:off x="312738" y="1268413"/>
            <a:ext cx="6308725" cy="578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127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spcAft>
                <a:spcPct val="25000"/>
              </a:spcAft>
              <a:buClr>
                <a:schemeClr val="accent2"/>
              </a:buClr>
              <a:buFont typeface="Wingdings" panose="05000000000000000000" pitchFamily="2" charset="2"/>
              <a:buChar char="§"/>
            </a:pPr>
            <a:r>
              <a:rPr lang="it-IT" altLang="it-IT" sz="3000" dirty="0">
                <a:solidFill>
                  <a:srgbClr val="FF9900"/>
                </a:solidFill>
              </a:rPr>
              <a:t>Inchiesta: questionari/interviste</a:t>
            </a:r>
            <a:r>
              <a:rPr lang="it-IT" altLang="it-IT" sz="3000" b="0" dirty="0"/>
              <a:t> faccia a faccia, per posta, telefoniche, via Internet</a:t>
            </a:r>
          </a:p>
          <a:p>
            <a:pPr>
              <a:spcAft>
                <a:spcPct val="15000"/>
              </a:spcAft>
              <a:buClr>
                <a:schemeClr val="accent2"/>
              </a:buClr>
              <a:buFont typeface="Wingdings" panose="05000000000000000000" pitchFamily="2" charset="2"/>
              <a:buChar char="ü"/>
            </a:pPr>
            <a:r>
              <a:rPr lang="it-IT" altLang="it-IT" sz="3000" b="0" dirty="0"/>
              <a:t>su larga scala si parla di </a:t>
            </a:r>
            <a:r>
              <a:rPr lang="it-IT" altLang="it-IT" sz="3000" b="0" i="1" dirty="0"/>
              <a:t>Censimenti </a:t>
            </a:r>
            <a:r>
              <a:rPr lang="it-IT" altLang="it-IT" sz="3000" b="0" dirty="0"/>
              <a:t>(ISTAT, </a:t>
            </a:r>
            <a:r>
              <a:rPr lang="it-IT" altLang="it-IT" sz="3000" b="0" i="1" dirty="0"/>
              <a:t>SISTAN, </a:t>
            </a:r>
            <a:r>
              <a:rPr lang="it-IT" altLang="it-IT" sz="3000" b="0" dirty="0"/>
              <a:t>EUROSTAT)</a:t>
            </a:r>
          </a:p>
          <a:p>
            <a:pPr>
              <a:spcBef>
                <a:spcPct val="50000"/>
              </a:spcBef>
              <a:spcAft>
                <a:spcPct val="25000"/>
              </a:spcAft>
              <a:buClr>
                <a:schemeClr val="accent2"/>
              </a:buClr>
              <a:buFont typeface="Wingdings" panose="05000000000000000000" pitchFamily="2" charset="2"/>
              <a:buChar char="§"/>
            </a:pPr>
            <a:r>
              <a:rPr lang="it-IT" altLang="it-IT" sz="3000" dirty="0">
                <a:solidFill>
                  <a:srgbClr val="FF9900"/>
                </a:solidFill>
              </a:rPr>
              <a:t>Esperimenti</a:t>
            </a:r>
            <a:r>
              <a:rPr lang="it-IT" altLang="it-IT" sz="3000" b="0" dirty="0"/>
              <a:t>                                di laboratorio, sul campo (osservazioni naturalistiche), in internet, studi di caso singolo</a:t>
            </a:r>
          </a:p>
          <a:p>
            <a:pPr>
              <a:spcBef>
                <a:spcPct val="50000"/>
              </a:spcBef>
              <a:spcAft>
                <a:spcPct val="25000"/>
              </a:spcAft>
              <a:buClr>
                <a:schemeClr val="accent2"/>
              </a:buClr>
              <a:buFont typeface="Wingdings" panose="05000000000000000000" pitchFamily="2" charset="2"/>
              <a:buChar char="§"/>
            </a:pPr>
            <a:endParaRPr lang="it-IT" altLang="it-IT" sz="3000" b="0" dirty="0"/>
          </a:p>
        </p:txBody>
      </p:sp>
      <p:pic>
        <p:nvPicPr>
          <p:cNvPr id="1643524" name="Picture 4" descr="questionario">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70050"/>
            <a:ext cx="2743200" cy="1897063"/>
          </a:xfrm>
          <a:prstGeom prst="rect">
            <a:avLst/>
          </a:prstGeom>
          <a:noFill/>
          <a:extLst>
            <a:ext uri="{909E8E84-426E-40DD-AFC4-6F175D3DCCD1}">
              <a14:hiddenFill xmlns:a14="http://schemas.microsoft.com/office/drawing/2010/main">
                <a:solidFill>
                  <a:srgbClr val="FFFFFF"/>
                </a:solidFill>
              </a14:hiddenFill>
            </a:ext>
          </a:extLst>
        </p:spPr>
      </p:pic>
      <p:pic>
        <p:nvPicPr>
          <p:cNvPr id="1643525" name="Picture 5" descr="images-animated-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57988" y="4624388"/>
            <a:ext cx="1933575" cy="1933575"/>
          </a:xfrm>
          <a:prstGeom prst="rect">
            <a:avLst/>
          </a:prstGeom>
          <a:noFill/>
          <a:extLst>
            <a:ext uri="{909E8E84-426E-40DD-AFC4-6F175D3DCCD1}">
              <a14:hiddenFill xmlns:a14="http://schemas.microsoft.com/office/drawing/2010/main">
                <a:solidFill>
                  <a:srgbClr val="FFFFFF"/>
                </a:solidFill>
              </a14:hiddenFill>
            </a:ext>
          </a:extLst>
        </p:spPr>
      </p:pic>
      <p:sp>
        <p:nvSpPr>
          <p:cNvPr id="1643526" name="Text Box 6"/>
          <p:cNvSpPr txBox="1">
            <a:spLocks noChangeArrowheads="1"/>
          </p:cNvSpPr>
          <p:nvPr/>
        </p:nvSpPr>
        <p:spPr bwMode="auto">
          <a:xfrm>
            <a:off x="812800" y="4094163"/>
            <a:ext cx="439062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dirty="0">
                <a:solidFill>
                  <a:schemeClr val="bg2"/>
                </a:solidFill>
              </a:rPr>
              <a:t>Borazzo e Pechinunno, Capitolo </a:t>
            </a:r>
            <a:r>
              <a:rPr lang="it-IT" altLang="it-IT" dirty="0" smtClean="0">
                <a:solidFill>
                  <a:schemeClr val="bg2"/>
                </a:solidFill>
              </a:rPr>
              <a:t>1.3 (pp 6-10)</a:t>
            </a:r>
            <a:endParaRPr lang="it-IT" altLang="it-IT" dirty="0">
              <a:solidFill>
                <a:schemeClr val="bg2"/>
              </a:solidFill>
            </a:endParaRPr>
          </a:p>
        </p:txBody>
      </p:sp>
    </p:spTree>
    <p:extLst>
      <p:ext uri="{BB962C8B-B14F-4D97-AF65-F5344CB8AC3E}">
        <p14:creationId xmlns:p14="http://schemas.microsoft.com/office/powerpoint/2010/main" val="2548491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43523">
                                            <p:txEl>
                                              <p:pRg st="0" end="0"/>
                                            </p:txEl>
                                          </p:spTgt>
                                        </p:tgtEl>
                                        <p:attrNameLst>
                                          <p:attrName>style.visibility</p:attrName>
                                        </p:attrNameLst>
                                      </p:cBhvr>
                                      <p:to>
                                        <p:strVal val="visible"/>
                                      </p:to>
                                    </p:set>
                                    <p:animEffect transition="in" filter="wipe(down)">
                                      <p:cBhvr>
                                        <p:cTn id="7" dur="500"/>
                                        <p:tgtEl>
                                          <p:spTgt spid="1643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3523">
                                            <p:txEl>
                                              <p:pRg st="1" end="1"/>
                                            </p:txEl>
                                          </p:spTgt>
                                        </p:tgtEl>
                                        <p:attrNameLst>
                                          <p:attrName>style.visibility</p:attrName>
                                        </p:attrNameLst>
                                      </p:cBhvr>
                                      <p:to>
                                        <p:strVal val="visible"/>
                                      </p:to>
                                    </p:set>
                                    <p:animEffect transition="in" filter="wipe(down)">
                                      <p:cBhvr>
                                        <p:cTn id="12" dur="500"/>
                                        <p:tgtEl>
                                          <p:spTgt spid="164352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43526"/>
                                        </p:tgtEl>
                                        <p:attrNameLst>
                                          <p:attrName>style.visibility</p:attrName>
                                        </p:attrNameLst>
                                      </p:cBhvr>
                                      <p:to>
                                        <p:strVal val="visible"/>
                                      </p:to>
                                    </p:set>
                                    <p:animEffect transition="in" filter="fade">
                                      <p:cBhvr>
                                        <p:cTn id="15" dur="2000"/>
                                        <p:tgtEl>
                                          <p:spTgt spid="1643526"/>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43524"/>
                                        </p:tgtEl>
                                        <p:attrNameLst>
                                          <p:attrName>style.visibility</p:attrName>
                                        </p:attrNameLst>
                                      </p:cBhvr>
                                      <p:to>
                                        <p:strVal val="visible"/>
                                      </p:to>
                                    </p:set>
                                    <p:animEffect transition="in" filter="fade">
                                      <p:cBhvr>
                                        <p:cTn id="19" dur="500"/>
                                        <p:tgtEl>
                                          <p:spTgt spid="16435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43523">
                                            <p:txEl>
                                              <p:pRg st="2" end="2"/>
                                            </p:txEl>
                                          </p:spTgt>
                                        </p:tgtEl>
                                        <p:attrNameLst>
                                          <p:attrName>style.visibility</p:attrName>
                                        </p:attrNameLst>
                                      </p:cBhvr>
                                      <p:to>
                                        <p:strVal val="visible"/>
                                      </p:to>
                                    </p:set>
                                    <p:animEffect transition="in" filter="wipe(down)">
                                      <p:cBhvr>
                                        <p:cTn id="24" dur="500"/>
                                        <p:tgtEl>
                                          <p:spTgt spid="1643523">
                                            <p:txEl>
                                              <p:pRg st="2" end="2"/>
                                            </p:txEl>
                                          </p:spTgt>
                                        </p:tgtEl>
                                      </p:cBhvr>
                                    </p:animEffec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1643525"/>
                                        </p:tgtEl>
                                        <p:attrNameLst>
                                          <p:attrName>style.visibility</p:attrName>
                                        </p:attrNameLst>
                                      </p:cBhvr>
                                      <p:to>
                                        <p:strVal val="visible"/>
                                      </p:to>
                                    </p:set>
                                    <p:animEffect transition="in" filter="fade">
                                      <p:cBhvr>
                                        <p:cTn id="28" dur="500"/>
                                        <p:tgtEl>
                                          <p:spTgt spid="1643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23" grpId="0" build="p"/>
      <p:bldP spid="16435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a:spLocks noGrp="1" noChangeArrowheads="1"/>
          </p:cNvSpPr>
          <p:nvPr>
            <p:ph type="title"/>
          </p:nvPr>
        </p:nvSpPr>
        <p:spPr>
          <a:xfrm>
            <a:off x="355503" y="3950677"/>
            <a:ext cx="8229600" cy="6771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eaLnBrk="0" hangingPunct="0"/>
            <a:r>
              <a:rPr lang="it-IT" altLang="it-IT" b="1" dirty="0">
                <a:solidFill>
                  <a:srgbClr val="FF9900"/>
                </a:solidFill>
              </a:rPr>
              <a:t>C</a:t>
            </a:r>
            <a:r>
              <a:rPr lang="it-IT" altLang="it-IT" b="1" dirty="0" smtClean="0">
                <a:solidFill>
                  <a:srgbClr val="FF9900"/>
                </a:solidFill>
              </a:rPr>
              <a:t>apitolo 1 </a:t>
            </a:r>
            <a:endParaRPr lang="it-IT" altLang="it-IT" b="1" dirty="0">
              <a:solidFill>
                <a:srgbClr val="FF9900"/>
              </a:solidFill>
            </a:endParaRPr>
          </a:p>
        </p:txBody>
      </p:sp>
    </p:spTree>
    <p:extLst>
      <p:ext uri="{BB962C8B-B14F-4D97-AF65-F5344CB8AC3E}">
        <p14:creationId xmlns:p14="http://schemas.microsoft.com/office/powerpoint/2010/main" val="3184213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546" name="Rectangle 2"/>
          <p:cNvSpPr>
            <a:spLocks noGrp="1" noChangeArrowheads="1"/>
          </p:cNvSpPr>
          <p:nvPr>
            <p:ph type="title"/>
          </p:nvPr>
        </p:nvSpPr>
        <p:spPr>
          <a:xfrm>
            <a:off x="552450" y="152400"/>
            <a:ext cx="8229600" cy="66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eaLnBrk="0" hangingPunct="0"/>
            <a:r>
              <a:rPr lang="it-IT" altLang="it-IT" b="1" dirty="0">
                <a:solidFill>
                  <a:schemeClr val="accent2"/>
                </a:solidFill>
              </a:rPr>
              <a:t>psicologia e scienza</a:t>
            </a:r>
          </a:p>
        </p:txBody>
      </p:sp>
      <p:pic>
        <p:nvPicPr>
          <p:cNvPr id="1644547" name="Picture 3" descr="PS_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195388"/>
            <a:ext cx="3171825" cy="5086350"/>
          </a:xfrm>
          <a:prstGeom prst="rect">
            <a:avLst/>
          </a:prstGeom>
          <a:noFill/>
          <a:extLst>
            <a:ext uri="{909E8E84-426E-40DD-AFC4-6F175D3DCCD1}">
              <a14:hiddenFill xmlns:a14="http://schemas.microsoft.com/office/drawing/2010/main">
                <a:solidFill>
                  <a:srgbClr val="FFFFFF"/>
                </a:solidFill>
              </a14:hiddenFill>
            </a:ext>
          </a:extLst>
        </p:spPr>
      </p:pic>
      <p:sp>
        <p:nvSpPr>
          <p:cNvPr id="1644548" name="Rectangle 4"/>
          <p:cNvSpPr>
            <a:spLocks noChangeArrowheads="1"/>
          </p:cNvSpPr>
          <p:nvPr/>
        </p:nvSpPr>
        <p:spPr bwMode="auto">
          <a:xfrm>
            <a:off x="3924300" y="1473200"/>
            <a:ext cx="5219700" cy="435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1512888" indent="-342900">
              <a:defRPr>
                <a:solidFill>
                  <a:schemeClr val="tx1"/>
                </a:solidFill>
                <a:latin typeface="Arial" panose="020B0604020202020204" pitchFamily="34" charset="0"/>
                <a:cs typeface="Arial" panose="020B0604020202020204" pitchFamily="34" charset="0"/>
              </a:defRPr>
            </a:lvl2pPr>
            <a:lvl3pPr marL="1692275" indent="-342900">
              <a:defRPr>
                <a:solidFill>
                  <a:schemeClr val="tx1"/>
                </a:solidFill>
                <a:latin typeface="Arial" panose="020B0604020202020204" pitchFamily="34" charset="0"/>
                <a:cs typeface="Arial" panose="020B0604020202020204" pitchFamily="34" charset="0"/>
              </a:defRPr>
            </a:lvl3pPr>
            <a:lvl4pPr marL="1871663"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10000"/>
              </a:spcAft>
              <a:buClr>
                <a:srgbClr val="333399"/>
              </a:buClr>
              <a:buFont typeface="Wingdings" panose="05000000000000000000" pitchFamily="2" charset="2"/>
              <a:buChar char="§"/>
            </a:pPr>
            <a:r>
              <a:rPr lang="it-IT" altLang="it-IT" sz="2800" b="0">
                <a:solidFill>
                  <a:srgbClr val="000000"/>
                </a:solidFill>
              </a:rPr>
              <a:t>Punti cardine della scienza sono:</a:t>
            </a:r>
          </a:p>
          <a:p>
            <a:pPr eaLnBrk="1" hangingPunct="1">
              <a:spcAft>
                <a:spcPct val="10000"/>
              </a:spcAft>
              <a:buClr>
                <a:srgbClr val="333399"/>
              </a:buClr>
              <a:buFont typeface="Wingdings" panose="05000000000000000000" pitchFamily="2" charset="2"/>
              <a:buAutoNum type="arabicPeriod"/>
            </a:pPr>
            <a:r>
              <a:rPr lang="it-IT" altLang="it-IT" sz="2800" b="0">
                <a:solidFill>
                  <a:srgbClr val="000000"/>
                </a:solidFill>
              </a:rPr>
              <a:t>Descrizione e scoperta di </a:t>
            </a:r>
            <a:r>
              <a:rPr lang="it-IT" altLang="it-IT" sz="2800" b="0" i="1">
                <a:solidFill>
                  <a:srgbClr val="FF9900"/>
                </a:solidFill>
              </a:rPr>
              <a:t>regolarità </a:t>
            </a:r>
            <a:r>
              <a:rPr lang="it-IT" altLang="it-IT" sz="2800" b="0">
                <a:solidFill>
                  <a:srgbClr val="000000"/>
                </a:solidFill>
              </a:rPr>
              <a:t>(o nell’accezione di Shadish, et al. </a:t>
            </a:r>
            <a:r>
              <a:rPr lang="it-IT" altLang="it-IT" sz="2800" b="0" i="1">
                <a:solidFill>
                  <a:srgbClr val="FF9900"/>
                </a:solidFill>
              </a:rPr>
              <a:t>relazioni causali generali</a:t>
            </a:r>
            <a:r>
              <a:rPr lang="it-IT" altLang="it-IT" sz="2800" b="0">
                <a:solidFill>
                  <a:srgbClr val="000000"/>
                </a:solidFill>
              </a:rPr>
              <a:t>)</a:t>
            </a:r>
          </a:p>
          <a:p>
            <a:pPr eaLnBrk="1" hangingPunct="1">
              <a:spcAft>
                <a:spcPct val="10000"/>
              </a:spcAft>
              <a:buClr>
                <a:srgbClr val="333399"/>
              </a:buClr>
              <a:buFont typeface="Wingdings" panose="05000000000000000000" pitchFamily="2" charset="2"/>
              <a:buAutoNum type="arabicPeriod"/>
            </a:pPr>
            <a:r>
              <a:rPr lang="it-IT" altLang="it-IT" sz="2800" b="0">
                <a:solidFill>
                  <a:srgbClr val="000000"/>
                </a:solidFill>
              </a:rPr>
              <a:t>Sviluppare teorie per spiegare </a:t>
            </a:r>
            <a:r>
              <a:rPr lang="it-IT" altLang="it-IT" sz="2800" b="0" i="1">
                <a:solidFill>
                  <a:srgbClr val="FF9900"/>
                </a:solidFill>
              </a:rPr>
              <a:t>fenomeni</a:t>
            </a:r>
            <a:r>
              <a:rPr lang="it-IT" altLang="it-IT" sz="2800" b="0">
                <a:solidFill>
                  <a:srgbClr val="000000"/>
                </a:solidFill>
              </a:rPr>
              <a:t> e </a:t>
            </a:r>
            <a:r>
              <a:rPr lang="it-IT" altLang="it-IT" sz="2800" b="0" i="1">
                <a:solidFill>
                  <a:srgbClr val="FF9900"/>
                </a:solidFill>
              </a:rPr>
              <a:t>leggi </a:t>
            </a:r>
            <a:r>
              <a:rPr lang="it-IT" altLang="it-IT" sz="2800" b="0">
                <a:solidFill>
                  <a:srgbClr val="000000"/>
                </a:solidFill>
              </a:rPr>
              <a:t>(asserzioni riguardo l’associazione fra fenomeni)</a:t>
            </a:r>
            <a:endParaRPr lang="it-IT" altLang="it-IT" sz="2800" b="0" i="1">
              <a:solidFill>
                <a:srgbClr val="000000"/>
              </a:solidFill>
            </a:endParaRPr>
          </a:p>
        </p:txBody>
      </p:sp>
    </p:spTree>
    <p:extLst>
      <p:ext uri="{BB962C8B-B14F-4D97-AF65-F5344CB8AC3E}">
        <p14:creationId xmlns:p14="http://schemas.microsoft.com/office/powerpoint/2010/main" val="2970828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44548">
                                            <p:txEl>
                                              <p:pRg st="0" end="0"/>
                                            </p:txEl>
                                          </p:spTgt>
                                        </p:tgtEl>
                                        <p:attrNameLst>
                                          <p:attrName>style.visibility</p:attrName>
                                        </p:attrNameLst>
                                      </p:cBhvr>
                                      <p:to>
                                        <p:strVal val="visible"/>
                                      </p:to>
                                    </p:set>
                                    <p:animEffect transition="in" filter="wipe(down)">
                                      <p:cBhvr>
                                        <p:cTn id="7" dur="500"/>
                                        <p:tgtEl>
                                          <p:spTgt spid="16445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4548">
                                            <p:txEl>
                                              <p:pRg st="1" end="1"/>
                                            </p:txEl>
                                          </p:spTgt>
                                        </p:tgtEl>
                                        <p:attrNameLst>
                                          <p:attrName>style.visibility</p:attrName>
                                        </p:attrNameLst>
                                      </p:cBhvr>
                                      <p:to>
                                        <p:strVal val="visible"/>
                                      </p:to>
                                    </p:set>
                                    <p:animEffect transition="in" filter="wipe(down)">
                                      <p:cBhvr>
                                        <p:cTn id="12" dur="500"/>
                                        <p:tgtEl>
                                          <p:spTgt spid="16445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44548">
                                            <p:txEl>
                                              <p:pRg st="2" end="2"/>
                                            </p:txEl>
                                          </p:spTgt>
                                        </p:tgtEl>
                                        <p:attrNameLst>
                                          <p:attrName>style.visibility</p:attrName>
                                        </p:attrNameLst>
                                      </p:cBhvr>
                                      <p:to>
                                        <p:strVal val="visible"/>
                                      </p:to>
                                    </p:set>
                                    <p:animEffect transition="in" filter="wipe(down)">
                                      <p:cBhvr>
                                        <p:cTn id="17" dur="500"/>
                                        <p:tgtEl>
                                          <p:spTgt spid="16445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a:xfrm>
            <a:off x="457200" y="44450"/>
            <a:ext cx="84582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it-IT" altLang="it-IT" sz="4000" b="1">
                <a:solidFill>
                  <a:schemeClr val="accent2"/>
                </a:solidFill>
              </a:rPr>
              <a:t>Quali </a:t>
            </a:r>
            <a:r>
              <a:rPr lang="it-IT" altLang="it-IT" sz="4000" b="1" i="1">
                <a:solidFill>
                  <a:srgbClr val="FF9900"/>
                </a:solidFill>
              </a:rPr>
              <a:t>fenomeni</a:t>
            </a:r>
            <a:r>
              <a:rPr lang="it-IT" altLang="it-IT" sz="4000" b="1">
                <a:solidFill>
                  <a:schemeClr val="accent2"/>
                </a:solidFill>
              </a:rPr>
              <a:t> della </a:t>
            </a:r>
            <a:r>
              <a:rPr lang="it-IT" altLang="it-IT" sz="4000" b="1">
                <a:solidFill>
                  <a:srgbClr val="FF9900"/>
                </a:solidFill>
              </a:rPr>
              <a:t>psicologia ?</a:t>
            </a:r>
          </a:p>
        </p:txBody>
      </p:sp>
      <p:sp>
        <p:nvSpPr>
          <p:cNvPr id="1803267" name="Rectangle 3"/>
          <p:cNvSpPr>
            <a:spLocks noChangeArrowheads="1"/>
          </p:cNvSpPr>
          <p:nvPr/>
        </p:nvSpPr>
        <p:spPr bwMode="auto">
          <a:xfrm>
            <a:off x="514350" y="1168400"/>
            <a:ext cx="8077200" cy="175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1169988">
              <a:defRPr>
                <a:solidFill>
                  <a:schemeClr val="tx1"/>
                </a:solidFill>
                <a:latin typeface="Arial" panose="020B0604020202020204" pitchFamily="34" charset="0"/>
                <a:cs typeface="Arial" panose="020B0604020202020204" pitchFamily="34" charset="0"/>
              </a:defRPr>
            </a:lvl2pPr>
            <a:lvl3pPr marL="1349375">
              <a:defRPr>
                <a:solidFill>
                  <a:schemeClr val="tx1"/>
                </a:solidFill>
                <a:latin typeface="Arial" panose="020B0604020202020204" pitchFamily="34" charset="0"/>
                <a:cs typeface="Arial" panose="020B0604020202020204" pitchFamily="34" charset="0"/>
              </a:defRPr>
            </a:lvl3pPr>
            <a:lvl4pPr marL="1528763">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10000"/>
              </a:spcAft>
              <a:buClr>
                <a:srgbClr val="333399"/>
              </a:buClr>
              <a:buFont typeface="Wingdings" panose="05000000000000000000" pitchFamily="2" charset="2"/>
              <a:buNone/>
            </a:pPr>
            <a:r>
              <a:rPr lang="it-IT" altLang="it-IT" sz="2800" b="0">
                <a:solidFill>
                  <a:srgbClr val="000000"/>
                </a:solidFill>
              </a:rPr>
              <a:t>   psicologia come scienza del </a:t>
            </a:r>
            <a:r>
              <a:rPr lang="it-IT" altLang="it-IT" sz="2800" b="0" i="1">
                <a:solidFill>
                  <a:srgbClr val="FF9900"/>
                </a:solidFill>
              </a:rPr>
              <a:t>comportamento</a:t>
            </a:r>
            <a:r>
              <a:rPr lang="it-IT" altLang="it-IT" sz="2800" b="0">
                <a:solidFill>
                  <a:srgbClr val="000000"/>
                </a:solidFill>
              </a:rPr>
              <a:t> e dei </a:t>
            </a:r>
            <a:r>
              <a:rPr lang="it-IT" altLang="it-IT" sz="2800" b="0" i="1">
                <a:solidFill>
                  <a:srgbClr val="FF9900"/>
                </a:solidFill>
              </a:rPr>
              <a:t>processi mentali </a:t>
            </a:r>
            <a:endParaRPr lang="it-IT" altLang="it-IT" sz="2800" b="0">
              <a:solidFill>
                <a:srgbClr val="000000"/>
              </a:solidFill>
            </a:endParaRPr>
          </a:p>
          <a:p>
            <a:pPr eaLnBrk="1" hangingPunct="1">
              <a:spcAft>
                <a:spcPct val="10000"/>
              </a:spcAft>
              <a:buClr>
                <a:srgbClr val="333399"/>
              </a:buClr>
              <a:buFont typeface="Wingdings" panose="05000000000000000000" pitchFamily="2" charset="2"/>
              <a:buChar char="§"/>
            </a:pPr>
            <a:r>
              <a:rPr lang="it-IT" altLang="it-IT" sz="2800" b="0">
                <a:solidFill>
                  <a:srgbClr val="000000"/>
                </a:solidFill>
              </a:rPr>
              <a:t>Il comportamento è ciò che gli organismi biologici fanno (le loro azioni e risposte)</a:t>
            </a:r>
          </a:p>
        </p:txBody>
      </p:sp>
      <p:sp>
        <p:nvSpPr>
          <p:cNvPr id="1803268" name="Rectangle 4"/>
          <p:cNvSpPr>
            <a:spLocks noChangeArrowheads="1"/>
          </p:cNvSpPr>
          <p:nvPr/>
        </p:nvSpPr>
        <p:spPr bwMode="auto">
          <a:xfrm>
            <a:off x="895350" y="3092450"/>
            <a:ext cx="857250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10000"/>
              </a:spcAft>
              <a:buClr>
                <a:srgbClr val="333399"/>
              </a:buClr>
              <a:buFont typeface="Wingdings" panose="05000000000000000000" pitchFamily="2" charset="2"/>
              <a:buChar char="§"/>
            </a:pPr>
            <a:r>
              <a:rPr lang="it-IT" altLang="it-IT" sz="2800" b="0">
                <a:solidFill>
                  <a:srgbClr val="000000"/>
                </a:solidFill>
              </a:rPr>
              <a:t>Il comportamento degli organismi è osservabile e potenzialmente misurabile a livello statistico</a:t>
            </a:r>
          </a:p>
        </p:txBody>
      </p:sp>
      <p:sp>
        <p:nvSpPr>
          <p:cNvPr id="1803269" name="Rectangle 5"/>
          <p:cNvSpPr>
            <a:spLocks noChangeArrowheads="1"/>
          </p:cNvSpPr>
          <p:nvPr/>
        </p:nvSpPr>
        <p:spPr bwMode="auto">
          <a:xfrm>
            <a:off x="457200" y="4186238"/>
            <a:ext cx="8686800" cy="264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10000"/>
              </a:spcAft>
              <a:buClr>
                <a:srgbClr val="333399"/>
              </a:buClr>
              <a:buFont typeface="Wingdings" panose="05000000000000000000" pitchFamily="2" charset="2"/>
              <a:buNone/>
            </a:pPr>
            <a:r>
              <a:rPr lang="it-IT" altLang="it-IT" sz="2800" b="0">
                <a:solidFill>
                  <a:srgbClr val="000000"/>
                </a:solidFill>
              </a:rPr>
              <a:t>   due tipi di </a:t>
            </a:r>
            <a:r>
              <a:rPr lang="it-IT" altLang="it-IT" sz="2800" b="0" i="1">
                <a:solidFill>
                  <a:srgbClr val="FF9900"/>
                </a:solidFill>
              </a:rPr>
              <a:t>processi mentali</a:t>
            </a:r>
            <a:r>
              <a:rPr lang="it-IT" altLang="it-IT" sz="2800" b="0">
                <a:solidFill>
                  <a:srgbClr val="FF9900"/>
                </a:solidFill>
              </a:rPr>
              <a:t> </a:t>
            </a:r>
            <a:r>
              <a:rPr lang="it-IT" altLang="it-IT" sz="2800" b="0">
                <a:solidFill>
                  <a:srgbClr val="000000"/>
                </a:solidFill>
              </a:rPr>
              <a:t>su</a:t>
            </a:r>
            <a:r>
              <a:rPr lang="it-IT" altLang="it-IT" sz="2800" b="0">
                <a:solidFill>
                  <a:srgbClr val="FF9900"/>
                </a:solidFill>
              </a:rPr>
              <a:t> </a:t>
            </a:r>
            <a:r>
              <a:rPr lang="it-IT" altLang="it-IT" sz="2800" b="0">
                <a:solidFill>
                  <a:srgbClr val="000000"/>
                </a:solidFill>
              </a:rPr>
              <a:t>cui sviluppare teorie</a:t>
            </a:r>
            <a:r>
              <a:rPr lang="it-IT" altLang="it-IT" sz="2800" b="0">
                <a:solidFill>
                  <a:srgbClr val="FF9900"/>
                </a:solidFill>
              </a:rPr>
              <a:t> </a:t>
            </a:r>
            <a:r>
              <a:rPr lang="it-IT" altLang="it-IT" sz="2800" b="0">
                <a:solidFill>
                  <a:srgbClr val="000000"/>
                </a:solidFill>
              </a:rPr>
              <a:t>:</a:t>
            </a:r>
          </a:p>
          <a:p>
            <a:pPr eaLnBrk="1" hangingPunct="1">
              <a:spcAft>
                <a:spcPct val="10000"/>
              </a:spcAft>
              <a:buClr>
                <a:srgbClr val="333399"/>
              </a:buClr>
              <a:buFont typeface="Wingdings" panose="05000000000000000000" pitchFamily="2" charset="2"/>
              <a:buChar char="§"/>
            </a:pPr>
            <a:r>
              <a:rPr lang="it-IT" altLang="it-IT" sz="2800" b="0">
                <a:solidFill>
                  <a:srgbClr val="000000"/>
                </a:solidFill>
              </a:rPr>
              <a:t>I </a:t>
            </a:r>
            <a:r>
              <a:rPr lang="it-IT" altLang="it-IT" sz="2800" b="0" i="1">
                <a:solidFill>
                  <a:srgbClr val="FF9900"/>
                </a:solidFill>
              </a:rPr>
              <a:t>processi cognitivi</a:t>
            </a:r>
            <a:r>
              <a:rPr lang="it-IT" altLang="it-IT" sz="2800" b="0">
                <a:solidFill>
                  <a:srgbClr val="000000"/>
                </a:solidFill>
              </a:rPr>
              <a:t> sono eventi mentali quali percezione, attenzione, memoria, decisione, …</a:t>
            </a:r>
          </a:p>
          <a:p>
            <a:pPr eaLnBrk="1" hangingPunct="1">
              <a:spcAft>
                <a:spcPct val="10000"/>
              </a:spcAft>
              <a:buClr>
                <a:srgbClr val="333399"/>
              </a:buClr>
              <a:buFont typeface="Wingdings" panose="05000000000000000000" pitchFamily="2" charset="2"/>
              <a:buChar char="§"/>
            </a:pPr>
            <a:r>
              <a:rPr lang="it-IT" altLang="it-IT" sz="2800" b="0">
                <a:solidFill>
                  <a:srgbClr val="000000"/>
                </a:solidFill>
              </a:rPr>
              <a:t>I </a:t>
            </a:r>
            <a:r>
              <a:rPr lang="it-IT" altLang="it-IT" sz="2800" b="0" i="1">
                <a:solidFill>
                  <a:srgbClr val="FF9900"/>
                </a:solidFill>
              </a:rPr>
              <a:t>processi affettivi</a:t>
            </a:r>
            <a:r>
              <a:rPr lang="it-IT" altLang="it-IT" sz="2800" b="0">
                <a:solidFill>
                  <a:srgbClr val="000000"/>
                </a:solidFill>
              </a:rPr>
              <a:t> sono eventi mentali che riguardano lo stato interno dell’individuo come affetti, umore, . . .</a:t>
            </a:r>
          </a:p>
        </p:txBody>
      </p:sp>
    </p:spTree>
    <p:extLst>
      <p:ext uri="{BB962C8B-B14F-4D97-AF65-F5344CB8AC3E}">
        <p14:creationId xmlns:p14="http://schemas.microsoft.com/office/powerpoint/2010/main" val="63113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03267">
                                            <p:txEl>
                                              <p:pRg st="0" end="0"/>
                                            </p:txEl>
                                          </p:spTgt>
                                        </p:tgtEl>
                                        <p:attrNameLst>
                                          <p:attrName>style.visibility</p:attrName>
                                        </p:attrNameLst>
                                      </p:cBhvr>
                                      <p:to>
                                        <p:strVal val="visible"/>
                                      </p:to>
                                    </p:set>
                                    <p:animEffect transition="in" filter="wipe(down)">
                                      <p:cBhvr>
                                        <p:cTn id="7" dur="500"/>
                                        <p:tgtEl>
                                          <p:spTgt spid="1803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03267">
                                            <p:txEl>
                                              <p:pRg st="1" end="1"/>
                                            </p:txEl>
                                          </p:spTgt>
                                        </p:tgtEl>
                                        <p:attrNameLst>
                                          <p:attrName>style.visibility</p:attrName>
                                        </p:attrNameLst>
                                      </p:cBhvr>
                                      <p:to>
                                        <p:strVal val="visible"/>
                                      </p:to>
                                    </p:set>
                                    <p:animEffect transition="in" filter="wipe(left)">
                                      <p:cBhvr>
                                        <p:cTn id="12" dur="500"/>
                                        <p:tgtEl>
                                          <p:spTgt spid="1803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03268"/>
                                        </p:tgtEl>
                                        <p:attrNameLst>
                                          <p:attrName>style.visibility</p:attrName>
                                        </p:attrNameLst>
                                      </p:cBhvr>
                                      <p:to>
                                        <p:strVal val="visible"/>
                                      </p:to>
                                    </p:set>
                                    <p:animEffect transition="in" filter="wipe(left)">
                                      <p:cBhvr>
                                        <p:cTn id="17" dur="500"/>
                                        <p:tgtEl>
                                          <p:spTgt spid="18032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03269">
                                            <p:txEl>
                                              <p:pRg st="0" end="0"/>
                                            </p:txEl>
                                          </p:spTgt>
                                        </p:tgtEl>
                                        <p:attrNameLst>
                                          <p:attrName>style.visibility</p:attrName>
                                        </p:attrNameLst>
                                      </p:cBhvr>
                                      <p:to>
                                        <p:strVal val="visible"/>
                                      </p:to>
                                    </p:set>
                                    <p:animEffect transition="in" filter="wipe(down)">
                                      <p:cBhvr>
                                        <p:cTn id="22" dur="500"/>
                                        <p:tgtEl>
                                          <p:spTgt spid="180326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03269">
                                            <p:txEl>
                                              <p:pRg st="1" end="1"/>
                                            </p:txEl>
                                          </p:spTgt>
                                        </p:tgtEl>
                                        <p:attrNameLst>
                                          <p:attrName>style.visibility</p:attrName>
                                        </p:attrNameLst>
                                      </p:cBhvr>
                                      <p:to>
                                        <p:strVal val="visible"/>
                                      </p:to>
                                    </p:set>
                                    <p:animEffect transition="in" filter="wipe(left)">
                                      <p:cBhvr>
                                        <p:cTn id="27" dur="500"/>
                                        <p:tgtEl>
                                          <p:spTgt spid="18032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03269">
                                            <p:txEl>
                                              <p:pRg st="2" end="2"/>
                                            </p:txEl>
                                          </p:spTgt>
                                        </p:tgtEl>
                                        <p:attrNameLst>
                                          <p:attrName>style.visibility</p:attrName>
                                        </p:attrNameLst>
                                      </p:cBhvr>
                                      <p:to>
                                        <p:strVal val="visible"/>
                                      </p:to>
                                    </p:set>
                                    <p:animEffect transition="in" filter="wipe(left)">
                                      <p:cBhvr>
                                        <p:cTn id="32" dur="500"/>
                                        <p:tgtEl>
                                          <p:spTgt spid="18032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3267" grpId="0" build="p"/>
      <p:bldP spid="1803268" grpId="0"/>
      <p:bldP spid="180326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body" idx="1"/>
          </p:nvPr>
        </p:nvSpPr>
        <p:spPr>
          <a:xfrm>
            <a:off x="438150" y="1104900"/>
            <a:ext cx="8229600" cy="4525963"/>
          </a:xfrm>
        </p:spPr>
        <p:txBody>
          <a:bodyPr/>
          <a:lstStyle/>
          <a:p>
            <a:pPr marL="0" indent="0" algn="ctr">
              <a:buFontTx/>
              <a:buNone/>
            </a:pPr>
            <a:r>
              <a:rPr lang="it-IT" altLang="it-IT" sz="4800">
                <a:solidFill>
                  <a:srgbClr val="FF9900"/>
                </a:solidFill>
              </a:rPr>
              <a:t>quali metodi di conoscenza del comportamento per inferire i processi mentali ?</a:t>
            </a:r>
          </a:p>
        </p:txBody>
      </p:sp>
      <p:pic>
        <p:nvPicPr>
          <p:cNvPr id="1805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3486150"/>
            <a:ext cx="1933575"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3815064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05315"/>
                                        </p:tgtEl>
                                        <p:attrNameLst>
                                          <p:attrName>style.visibility</p:attrName>
                                        </p:attrNameLst>
                                      </p:cBhvr>
                                      <p:to>
                                        <p:strVal val="visible"/>
                                      </p:to>
                                    </p:set>
                                    <p:animEffect transition="in" filter="fade">
                                      <p:cBhvr>
                                        <p:cTn id="7" dur="500"/>
                                        <p:tgtEl>
                                          <p:spTgt spid="180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137" t="22113" r="16863" b="15839"/>
          <a:stretch/>
        </p:blipFill>
        <p:spPr>
          <a:xfrm>
            <a:off x="878541" y="1488142"/>
            <a:ext cx="7404847" cy="5168873"/>
          </a:xfrm>
          <a:prstGeom prst="rect">
            <a:avLst/>
          </a:prstGeom>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03" y="127530"/>
            <a:ext cx="5069309" cy="1254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489433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362"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07363"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07364" name="AutoShape 4"/>
          <p:cNvCxnSpPr>
            <a:cxnSpLocks noChangeShapeType="1"/>
            <a:stCxn id="1807362" idx="1"/>
            <a:endCxn id="1807363"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07365"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07366" name="AutoShape 6"/>
          <p:cNvCxnSpPr>
            <a:cxnSpLocks noChangeShapeType="1"/>
            <a:stCxn id="1807362" idx="3"/>
            <a:endCxn id="1807365"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Tree>
    <p:extLst>
      <p:ext uri="{BB962C8B-B14F-4D97-AF65-F5344CB8AC3E}">
        <p14:creationId xmlns:p14="http://schemas.microsoft.com/office/powerpoint/2010/main" val="3289898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10"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09411"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09412" name="AutoShape 4"/>
          <p:cNvCxnSpPr>
            <a:cxnSpLocks noChangeShapeType="1"/>
            <a:stCxn id="1809410" idx="1"/>
            <a:endCxn id="1809411"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09413"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09414" name="AutoShape 6"/>
          <p:cNvCxnSpPr>
            <a:cxnSpLocks noChangeShapeType="1"/>
            <a:stCxn id="1809410" idx="3"/>
            <a:endCxn id="1809413"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09415"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cxnSp>
        <p:nvCxnSpPr>
          <p:cNvPr id="1809416" name="AutoShape 8"/>
          <p:cNvCxnSpPr>
            <a:cxnSpLocks noChangeShapeType="1"/>
            <a:stCxn id="1809411" idx="2"/>
            <a:endCxn id="1809415"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09417" name="Text Box 9"/>
          <p:cNvSpPr txBox="1">
            <a:spLocks noChangeArrowheads="1"/>
          </p:cNvSpPr>
          <p:nvPr/>
        </p:nvSpPr>
        <p:spPr bwMode="auto">
          <a:xfrm>
            <a:off x="2514600" y="4324350"/>
            <a:ext cx="2781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84238" indent="-342900">
              <a:defRPr>
                <a:solidFill>
                  <a:schemeClr val="tx1"/>
                </a:solidFill>
                <a:latin typeface="Arial" panose="020B0604020202020204" pitchFamily="34" charset="0"/>
                <a:cs typeface="Arial" panose="020B0604020202020204" pitchFamily="34" charset="0"/>
              </a:defRPr>
            </a:lvl2pPr>
            <a:lvl3pPr marL="1406525" indent="-342900">
              <a:defRPr>
                <a:solidFill>
                  <a:schemeClr val="tx1"/>
                </a:solidFill>
                <a:latin typeface="Arial" panose="020B0604020202020204" pitchFamily="34" charset="0"/>
                <a:cs typeface="Arial" panose="020B0604020202020204" pitchFamily="34" charset="0"/>
              </a:defRPr>
            </a:lvl3pPr>
            <a:lvl4pPr marL="1928813" indent="-342900">
              <a:defRPr>
                <a:solidFill>
                  <a:schemeClr val="tx1"/>
                </a:solidFill>
                <a:latin typeface="Arial" panose="020B0604020202020204" pitchFamily="34" charset="0"/>
                <a:cs typeface="Arial" panose="020B0604020202020204" pitchFamily="34" charset="0"/>
              </a:defRPr>
            </a:lvl4pPr>
            <a:lvl5pPr marL="2451100" indent="-342900">
              <a:defRPr>
                <a:solidFill>
                  <a:schemeClr val="tx1"/>
                </a:solidFill>
                <a:latin typeface="Arial" panose="020B0604020202020204" pitchFamily="34" charset="0"/>
                <a:cs typeface="Arial" panose="020B0604020202020204" pitchFamily="34" charset="0"/>
              </a:defRPr>
            </a:lvl5pPr>
            <a:lvl6pPr marL="2908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5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2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9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a:solidFill>
                  <a:srgbClr val="FF9900"/>
                </a:solidFill>
              </a:rPr>
              <a:t>Principio di autorità </a:t>
            </a:r>
          </a:p>
          <a:p>
            <a:pPr eaLnBrk="1" hangingPunct="1"/>
            <a:r>
              <a:rPr lang="it-IT" altLang="it-IT" b="0">
                <a:solidFill>
                  <a:srgbClr val="000000"/>
                </a:solidFill>
              </a:rPr>
              <a:t>le informazioni sono ritenute vere perché la fonte delle informazioni non può essere messa in discussione.</a:t>
            </a:r>
          </a:p>
        </p:txBody>
      </p:sp>
      <p:pic>
        <p:nvPicPr>
          <p:cNvPr id="1809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00513"/>
            <a:ext cx="3695700" cy="275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2844978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09417"/>
                                        </p:tgtEl>
                                        <p:attrNameLst>
                                          <p:attrName>style.visibility</p:attrName>
                                        </p:attrNameLst>
                                      </p:cBhvr>
                                      <p:to>
                                        <p:strVal val="visible"/>
                                      </p:to>
                                    </p:set>
                                    <p:animEffect transition="in" filter="wipe(left)">
                                      <p:cBhvr>
                                        <p:cTn id="7" dur="500"/>
                                        <p:tgtEl>
                                          <p:spTgt spid="18094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809418"/>
                                        </p:tgtEl>
                                        <p:attrNameLst>
                                          <p:attrName>style.visibility</p:attrName>
                                        </p:attrNameLst>
                                      </p:cBhvr>
                                      <p:to>
                                        <p:strVal val="visible"/>
                                      </p:to>
                                    </p:set>
                                    <p:animEffect transition="in" filter="wipe(down)">
                                      <p:cBhvr>
                                        <p:cTn id="12" dur="500"/>
                                        <p:tgtEl>
                                          <p:spTgt spid="1809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11459"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11460" name="AutoShape 4"/>
          <p:cNvCxnSpPr>
            <a:cxnSpLocks noChangeShapeType="1"/>
            <a:stCxn id="1811458" idx="1"/>
            <a:endCxn id="1811459"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1461"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11462" name="AutoShape 6"/>
          <p:cNvCxnSpPr>
            <a:cxnSpLocks noChangeShapeType="1"/>
            <a:stCxn id="1811458" idx="3"/>
            <a:endCxn id="1811461"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1463"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cxnSp>
        <p:nvCxnSpPr>
          <p:cNvPr id="1811464" name="AutoShape 8"/>
          <p:cNvCxnSpPr>
            <a:cxnSpLocks noChangeShapeType="1"/>
            <a:stCxn id="1811459" idx="2"/>
            <a:endCxn id="1811463"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1465" name="Text Box 9"/>
          <p:cNvSpPr txBox="1">
            <a:spLocks noChangeArrowheads="1"/>
          </p:cNvSpPr>
          <p:nvPr/>
        </p:nvSpPr>
        <p:spPr bwMode="auto">
          <a:xfrm>
            <a:off x="2514600" y="4324350"/>
            <a:ext cx="2293938"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84238" indent="-342900">
              <a:defRPr>
                <a:solidFill>
                  <a:schemeClr val="tx1"/>
                </a:solidFill>
                <a:latin typeface="Arial" panose="020B0604020202020204" pitchFamily="34" charset="0"/>
                <a:cs typeface="Arial" panose="020B0604020202020204" pitchFamily="34" charset="0"/>
              </a:defRPr>
            </a:lvl2pPr>
            <a:lvl3pPr marL="1406525" indent="-342900">
              <a:defRPr>
                <a:solidFill>
                  <a:schemeClr val="tx1"/>
                </a:solidFill>
                <a:latin typeface="Arial" panose="020B0604020202020204" pitchFamily="34" charset="0"/>
                <a:cs typeface="Arial" panose="020B0604020202020204" pitchFamily="34" charset="0"/>
              </a:defRPr>
            </a:lvl3pPr>
            <a:lvl4pPr marL="1928813" indent="-342900">
              <a:defRPr>
                <a:solidFill>
                  <a:schemeClr val="tx1"/>
                </a:solidFill>
                <a:latin typeface="Arial" panose="020B0604020202020204" pitchFamily="34" charset="0"/>
                <a:cs typeface="Arial" panose="020B0604020202020204" pitchFamily="34" charset="0"/>
              </a:defRPr>
            </a:lvl4pPr>
            <a:lvl5pPr marL="2451100" indent="-342900">
              <a:defRPr>
                <a:solidFill>
                  <a:schemeClr val="tx1"/>
                </a:solidFill>
                <a:latin typeface="Arial" panose="020B0604020202020204" pitchFamily="34" charset="0"/>
                <a:cs typeface="Arial" panose="020B0604020202020204" pitchFamily="34" charset="0"/>
              </a:defRPr>
            </a:lvl5pPr>
            <a:lvl6pPr marL="2908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5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2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9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a:solidFill>
                  <a:srgbClr val="FF9900"/>
                </a:solidFill>
              </a:rPr>
              <a:t>Creazionismo oggi</a:t>
            </a:r>
          </a:p>
          <a:p>
            <a:pPr eaLnBrk="1" hangingPunct="1"/>
            <a:r>
              <a:rPr lang="it-IT" altLang="it-IT" b="0">
                <a:solidFill>
                  <a:srgbClr val="000000"/>
                </a:solidFill>
              </a:rPr>
              <a:t>Concludere una ricerca con human hands are the “design by creator” è </a:t>
            </a:r>
            <a:r>
              <a:rPr lang="it-IT" altLang="it-IT">
                <a:solidFill>
                  <a:srgbClr val="000000"/>
                </a:solidFill>
              </a:rPr>
              <a:t>inaccettabile</a:t>
            </a:r>
            <a:r>
              <a:rPr lang="it-IT" altLang="it-IT" b="0">
                <a:solidFill>
                  <a:srgbClr val="000000"/>
                </a:solidFill>
              </a:rPr>
              <a:t> ma in prima istanza è passato al vaglio dei revisori su una </a:t>
            </a:r>
            <a:r>
              <a:rPr lang="it-IT" altLang="it-IT" b="0" i="1">
                <a:solidFill>
                  <a:srgbClr val="000000"/>
                </a:solidFill>
              </a:rPr>
              <a:t>rivista ad alto impatto </a:t>
            </a:r>
            <a:r>
              <a:rPr lang="it-IT" altLang="it-IT" b="0">
                <a:solidFill>
                  <a:srgbClr val="000000"/>
                </a:solidFill>
              </a:rPr>
              <a:t>(Plos)</a:t>
            </a:r>
          </a:p>
        </p:txBody>
      </p:sp>
      <p:grpSp>
        <p:nvGrpSpPr>
          <p:cNvPr id="1811466" name="Group 10"/>
          <p:cNvGrpSpPr>
            <a:grpSpLocks/>
          </p:cNvGrpSpPr>
          <p:nvPr/>
        </p:nvGrpSpPr>
        <p:grpSpPr bwMode="auto">
          <a:xfrm>
            <a:off x="3900488" y="3367088"/>
            <a:ext cx="5243512" cy="3446462"/>
            <a:chOff x="2457" y="2121"/>
            <a:chExt cx="3303" cy="2171"/>
          </a:xfrm>
        </p:grpSpPr>
        <p:pic>
          <p:nvPicPr>
            <p:cNvPr id="1811467" name="Picture 11"/>
            <p:cNvPicPr>
              <a:picLocks noChangeAspect="1" noChangeArrowheads="1"/>
            </p:cNvPicPr>
            <p:nvPr/>
          </p:nvPicPr>
          <p:blipFill>
            <a:blip r:embed="rId3">
              <a:extLst>
                <a:ext uri="{28A0092B-C50C-407E-A947-70E740481C1C}">
                  <a14:useLocalDpi xmlns:a14="http://schemas.microsoft.com/office/drawing/2010/main" val="0"/>
                </a:ext>
              </a:extLst>
            </a:blip>
            <a:srcRect l="18771" t="11630" r="34052" b="18684"/>
            <a:stretch>
              <a:fillRect/>
            </a:stretch>
          </p:blipFill>
          <p:spPr bwMode="auto">
            <a:xfrm>
              <a:off x="3097" y="2121"/>
              <a:ext cx="2554" cy="2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11468" name="Rectangle 12"/>
            <p:cNvSpPr>
              <a:spLocks noChangeArrowheads="1"/>
            </p:cNvSpPr>
            <p:nvPr/>
          </p:nvSpPr>
          <p:spPr bwMode="auto">
            <a:xfrm>
              <a:off x="2457" y="4177"/>
              <a:ext cx="330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1" hangingPunct="1"/>
              <a:r>
                <a:rPr lang="it-IT" altLang="it-IT" sz="1200">
                  <a:solidFill>
                    <a:srgbClr val="000000"/>
                  </a:solidFill>
                  <a:hlinkClick r:id="rId4"/>
                </a:rPr>
                <a:t>http://journals.plos.org/plosone/article?id=10.1371/journal.pone.0146193</a:t>
              </a:r>
              <a:endParaRPr lang="it-IT" altLang="it-IT" sz="1200">
                <a:solidFill>
                  <a:srgbClr val="000000"/>
                </a:solidFill>
              </a:endParaRPr>
            </a:p>
          </p:txBody>
        </p:sp>
      </p:grpSp>
    </p:spTree>
    <p:extLst>
      <p:ext uri="{BB962C8B-B14F-4D97-AF65-F5344CB8AC3E}">
        <p14:creationId xmlns:p14="http://schemas.microsoft.com/office/powerpoint/2010/main" val="290975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11466"/>
                                        </p:tgtEl>
                                        <p:attrNameLst>
                                          <p:attrName>style.visibility</p:attrName>
                                        </p:attrNameLst>
                                      </p:cBhvr>
                                      <p:to>
                                        <p:strVal val="visible"/>
                                      </p:to>
                                    </p:set>
                                    <p:animEffect transition="in" filter="fade">
                                      <p:cBhvr>
                                        <p:cTn id="7" dur="2000"/>
                                        <p:tgtEl>
                                          <p:spTgt spid="1811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6"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13507"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13508" name="AutoShape 4"/>
          <p:cNvCxnSpPr>
            <a:cxnSpLocks noChangeShapeType="1"/>
            <a:stCxn id="1813506" idx="1"/>
            <a:endCxn id="1813507"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3509"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13510" name="AutoShape 6"/>
          <p:cNvCxnSpPr>
            <a:cxnSpLocks noChangeShapeType="1"/>
            <a:stCxn id="1813506" idx="3"/>
            <a:endCxn id="1813509"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3511"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cxnSp>
        <p:nvCxnSpPr>
          <p:cNvPr id="1813512" name="AutoShape 8"/>
          <p:cNvCxnSpPr>
            <a:cxnSpLocks noChangeShapeType="1"/>
            <a:stCxn id="1813507" idx="2"/>
            <a:endCxn id="1813511"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3513" name="Text Box 9"/>
          <p:cNvSpPr txBox="1">
            <a:spLocks noChangeArrowheads="1"/>
          </p:cNvSpPr>
          <p:nvPr/>
        </p:nvSpPr>
        <p:spPr bwMode="auto">
          <a:xfrm>
            <a:off x="2514600" y="4324350"/>
            <a:ext cx="2781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84238" indent="-342900">
              <a:defRPr>
                <a:solidFill>
                  <a:schemeClr val="tx1"/>
                </a:solidFill>
                <a:latin typeface="Arial" panose="020B0604020202020204" pitchFamily="34" charset="0"/>
                <a:cs typeface="Arial" panose="020B0604020202020204" pitchFamily="34" charset="0"/>
              </a:defRPr>
            </a:lvl2pPr>
            <a:lvl3pPr marL="1406525" indent="-342900">
              <a:defRPr>
                <a:solidFill>
                  <a:schemeClr val="tx1"/>
                </a:solidFill>
                <a:latin typeface="Arial" panose="020B0604020202020204" pitchFamily="34" charset="0"/>
                <a:cs typeface="Arial" panose="020B0604020202020204" pitchFamily="34" charset="0"/>
              </a:defRPr>
            </a:lvl3pPr>
            <a:lvl4pPr marL="1928813" indent="-342900">
              <a:defRPr>
                <a:solidFill>
                  <a:schemeClr val="tx1"/>
                </a:solidFill>
                <a:latin typeface="Arial" panose="020B0604020202020204" pitchFamily="34" charset="0"/>
                <a:cs typeface="Arial" panose="020B0604020202020204" pitchFamily="34" charset="0"/>
              </a:defRPr>
            </a:lvl4pPr>
            <a:lvl5pPr marL="2451100" indent="-342900">
              <a:defRPr>
                <a:solidFill>
                  <a:schemeClr val="tx1"/>
                </a:solidFill>
                <a:latin typeface="Arial" panose="020B0604020202020204" pitchFamily="34" charset="0"/>
                <a:cs typeface="Arial" panose="020B0604020202020204" pitchFamily="34" charset="0"/>
              </a:defRPr>
            </a:lvl5pPr>
            <a:lvl6pPr marL="2908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5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2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9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a:solidFill>
                  <a:srgbClr val="FF9900"/>
                </a:solidFill>
              </a:rPr>
              <a:t>Principio di autorità </a:t>
            </a:r>
          </a:p>
          <a:p>
            <a:pPr eaLnBrk="1" hangingPunct="1"/>
            <a:r>
              <a:rPr lang="it-IT" altLang="it-IT" b="0">
                <a:solidFill>
                  <a:srgbClr val="000000"/>
                </a:solidFill>
              </a:rPr>
              <a:t>le informazioni sono ritenute vere perché la fonte delle informazioni non può essere messa in discussione.</a:t>
            </a:r>
          </a:p>
        </p:txBody>
      </p:sp>
      <p:grpSp>
        <p:nvGrpSpPr>
          <p:cNvPr id="1813514" name="Group 10"/>
          <p:cNvGrpSpPr>
            <a:grpSpLocks/>
          </p:cNvGrpSpPr>
          <p:nvPr/>
        </p:nvGrpSpPr>
        <p:grpSpPr bwMode="auto">
          <a:xfrm>
            <a:off x="5394325" y="3600450"/>
            <a:ext cx="3490913" cy="2341563"/>
            <a:chOff x="3398" y="2479"/>
            <a:chExt cx="2199" cy="1475"/>
          </a:xfrm>
        </p:grpSpPr>
        <p:pic>
          <p:nvPicPr>
            <p:cNvPr id="1813515" name="Picture 11" descr="moon">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98" y="2970"/>
              <a:ext cx="2169" cy="984"/>
            </a:xfrm>
            <a:prstGeom prst="rect">
              <a:avLst/>
            </a:prstGeom>
            <a:noFill/>
            <a:extLst>
              <a:ext uri="{909E8E84-426E-40DD-AFC4-6F175D3DCCD1}">
                <a14:hiddenFill xmlns:a14="http://schemas.microsoft.com/office/drawing/2010/main">
                  <a:solidFill>
                    <a:srgbClr val="FFFFFF"/>
                  </a:solidFill>
                </a14:hiddenFill>
              </a:ext>
            </a:extLst>
          </p:spPr>
        </p:pic>
        <p:sp>
          <p:nvSpPr>
            <p:cNvPr id="1813516" name="Text Box 12"/>
            <p:cNvSpPr txBox="1">
              <a:spLocks noChangeArrowheads="1"/>
            </p:cNvSpPr>
            <p:nvPr/>
          </p:nvSpPr>
          <p:spPr bwMode="auto">
            <a:xfrm>
              <a:off x="3408" y="2479"/>
              <a:ext cx="2189" cy="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1" hangingPunct="1"/>
              <a:r>
                <a:rPr lang="it-IT" altLang="it-IT">
                  <a:solidFill>
                    <a:srgbClr val="FF9900"/>
                  </a:solidFill>
                </a:rPr>
                <a:t>Neil Armstrong ha veramente camminato sulla luna il 20 luglio 1969 ?</a:t>
              </a:r>
            </a:p>
          </p:txBody>
        </p:sp>
      </p:grpSp>
      <p:sp>
        <p:nvSpPr>
          <p:cNvPr id="1813517" name="Text Box 13"/>
          <p:cNvSpPr txBox="1">
            <a:spLocks noChangeArrowheads="1"/>
          </p:cNvSpPr>
          <p:nvPr/>
        </p:nvSpPr>
        <p:spPr bwMode="auto">
          <a:xfrm>
            <a:off x="5499100" y="6010275"/>
            <a:ext cx="3206750"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eaLnBrk="1" hangingPunct="1"/>
            <a:r>
              <a:rPr lang="it-IT" altLang="it-IT">
                <a:solidFill>
                  <a:srgbClr val="000000"/>
                </a:solidFill>
              </a:rPr>
              <a:t>Non c’eri </a:t>
            </a:r>
            <a:r>
              <a:rPr lang="it-IT" altLang="it-IT">
                <a:solidFill>
                  <a:srgbClr val="000000"/>
                </a:solidFill>
                <a:sym typeface="Symbol" panose="05050102010706020507" pitchFamily="18" charset="2"/>
              </a:rPr>
              <a:t> </a:t>
            </a:r>
            <a:r>
              <a:rPr lang="it-IT" altLang="it-IT">
                <a:solidFill>
                  <a:srgbClr val="000000"/>
                </a:solidFill>
              </a:rPr>
              <a:t>Se pensi di si ti stai fidando dei mezzi di informazione (autorità)</a:t>
            </a:r>
          </a:p>
        </p:txBody>
      </p:sp>
    </p:spTree>
    <p:extLst>
      <p:ext uri="{BB962C8B-B14F-4D97-AF65-F5344CB8AC3E}">
        <p14:creationId xmlns:p14="http://schemas.microsoft.com/office/powerpoint/2010/main" val="137769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13514"/>
                                        </p:tgtEl>
                                        <p:attrNameLst>
                                          <p:attrName>style.visibility</p:attrName>
                                        </p:attrNameLst>
                                      </p:cBhvr>
                                      <p:to>
                                        <p:strVal val="visible"/>
                                      </p:to>
                                    </p:set>
                                    <p:animEffect transition="in" filter="fade">
                                      <p:cBhvr>
                                        <p:cTn id="7" dur="2000"/>
                                        <p:tgtEl>
                                          <p:spTgt spid="1813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13517"/>
                                        </p:tgtEl>
                                        <p:attrNameLst>
                                          <p:attrName>style.visibility</p:attrName>
                                        </p:attrNameLst>
                                      </p:cBhvr>
                                      <p:to>
                                        <p:strVal val="visible"/>
                                      </p:to>
                                    </p:set>
                                    <p:animEffect transition="in" filter="wipe(left)">
                                      <p:cBhvr>
                                        <p:cTn id="12" dur="500"/>
                                        <p:tgtEl>
                                          <p:spTgt spid="1813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5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554"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15555"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15556" name="AutoShape 4"/>
          <p:cNvCxnSpPr>
            <a:cxnSpLocks noChangeShapeType="1"/>
            <a:stCxn id="1815554" idx="1"/>
            <a:endCxn id="1815555"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5557"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15558" name="AutoShape 6"/>
          <p:cNvCxnSpPr>
            <a:cxnSpLocks noChangeShapeType="1"/>
            <a:stCxn id="1815554" idx="3"/>
            <a:endCxn id="1815557"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5559"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sp>
        <p:nvSpPr>
          <p:cNvPr id="1815560" name="Text Box 8"/>
          <p:cNvSpPr txBox="1">
            <a:spLocks noChangeArrowheads="1"/>
          </p:cNvSpPr>
          <p:nvPr/>
        </p:nvSpPr>
        <p:spPr bwMode="auto">
          <a:xfrm>
            <a:off x="2457450" y="4024313"/>
            <a:ext cx="2095500"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Logica</a:t>
            </a:r>
          </a:p>
          <a:p>
            <a:pPr eaLnBrk="1" hangingPunct="1">
              <a:spcBef>
                <a:spcPct val="50000"/>
              </a:spcBef>
            </a:pPr>
            <a:r>
              <a:rPr lang="it-IT" altLang="it-IT" sz="2000">
                <a:solidFill>
                  <a:srgbClr val="FF9900"/>
                </a:solidFill>
              </a:rPr>
              <a:t>ragionamento e deduzione</a:t>
            </a:r>
          </a:p>
          <a:p>
            <a:pPr eaLnBrk="1" hangingPunct="1">
              <a:spcBef>
                <a:spcPct val="50000"/>
              </a:spcBef>
            </a:pPr>
            <a:endParaRPr lang="it-IT" altLang="it-IT" sz="2000">
              <a:solidFill>
                <a:srgbClr val="FF9900"/>
              </a:solidFill>
            </a:endParaRPr>
          </a:p>
          <a:p>
            <a:pPr eaLnBrk="1" hangingPunct="1">
              <a:spcBef>
                <a:spcPct val="50000"/>
              </a:spcBef>
            </a:pPr>
            <a:endParaRPr lang="it-IT" altLang="it-IT" sz="2000">
              <a:solidFill>
                <a:srgbClr val="FF9900"/>
              </a:solidFill>
            </a:endParaRPr>
          </a:p>
        </p:txBody>
      </p:sp>
      <p:cxnSp>
        <p:nvCxnSpPr>
          <p:cNvPr id="1815561" name="AutoShape 9"/>
          <p:cNvCxnSpPr>
            <a:cxnSpLocks noChangeShapeType="1"/>
            <a:stCxn id="1815555" idx="2"/>
            <a:endCxn id="1815559"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815562" name="AutoShape 10"/>
          <p:cNvCxnSpPr>
            <a:cxnSpLocks noChangeShapeType="1"/>
            <a:stCxn id="1815555" idx="2"/>
            <a:endCxn id="1815560" idx="0"/>
          </p:cNvCxnSpPr>
          <p:nvPr/>
        </p:nvCxnSpPr>
        <p:spPr bwMode="auto">
          <a:xfrm rot="16200000" flipH="1">
            <a:off x="2509837" y="3028951"/>
            <a:ext cx="760413" cy="1230312"/>
          </a:xfrm>
          <a:prstGeom prst="bentConnector3">
            <a:avLst>
              <a:gd name="adj1" fmla="val 4989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5563" name="Text Box 11"/>
          <p:cNvSpPr txBox="1">
            <a:spLocks noChangeArrowheads="1"/>
          </p:cNvSpPr>
          <p:nvPr/>
        </p:nvSpPr>
        <p:spPr bwMode="auto">
          <a:xfrm>
            <a:off x="4686300" y="3790950"/>
            <a:ext cx="4248150" cy="268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84238" indent="-342900">
              <a:defRPr>
                <a:solidFill>
                  <a:schemeClr val="tx1"/>
                </a:solidFill>
                <a:latin typeface="Arial" panose="020B0604020202020204" pitchFamily="34" charset="0"/>
                <a:cs typeface="Arial" panose="020B0604020202020204" pitchFamily="34" charset="0"/>
              </a:defRPr>
            </a:lvl2pPr>
            <a:lvl3pPr marL="1406525" indent="-342900">
              <a:defRPr>
                <a:solidFill>
                  <a:schemeClr val="tx1"/>
                </a:solidFill>
                <a:latin typeface="Arial" panose="020B0604020202020204" pitchFamily="34" charset="0"/>
                <a:cs typeface="Arial" panose="020B0604020202020204" pitchFamily="34" charset="0"/>
              </a:defRPr>
            </a:lvl3pPr>
            <a:lvl4pPr marL="1928813" indent="-342900">
              <a:defRPr>
                <a:solidFill>
                  <a:schemeClr val="tx1"/>
                </a:solidFill>
                <a:latin typeface="Arial" panose="020B0604020202020204" pitchFamily="34" charset="0"/>
                <a:cs typeface="Arial" panose="020B0604020202020204" pitchFamily="34" charset="0"/>
              </a:defRPr>
            </a:lvl4pPr>
            <a:lvl5pPr marL="2451100" indent="-342900">
              <a:defRPr>
                <a:solidFill>
                  <a:schemeClr val="tx1"/>
                </a:solidFill>
                <a:latin typeface="Arial" panose="020B0604020202020204" pitchFamily="34" charset="0"/>
                <a:cs typeface="Arial" panose="020B0604020202020204" pitchFamily="34" charset="0"/>
              </a:defRPr>
            </a:lvl5pPr>
            <a:lvl6pPr marL="2908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5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2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9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a:solidFill>
                  <a:srgbClr val="FF9900"/>
                </a:solidFill>
              </a:rPr>
              <a:t>Importante ma non basta </a:t>
            </a:r>
          </a:p>
          <a:p>
            <a:pPr algn="just" eaLnBrk="1" hangingPunct="1"/>
            <a:r>
              <a:rPr lang="it-IT" altLang="it-IT">
                <a:solidFill>
                  <a:srgbClr val="000000"/>
                </a:solidFill>
              </a:rPr>
              <a:t>Nel caso del </a:t>
            </a:r>
            <a:r>
              <a:rPr lang="it-IT" altLang="it-IT" i="1">
                <a:solidFill>
                  <a:srgbClr val="000000"/>
                </a:solidFill>
              </a:rPr>
              <a:t>sillogismo</a:t>
            </a:r>
            <a:r>
              <a:rPr lang="it-IT" altLang="it-IT">
                <a:solidFill>
                  <a:srgbClr val="000000"/>
                </a:solidFill>
              </a:rPr>
              <a:t> si dimostra infatti che una conclusione che deriva dalle regole di concatenazione della logica seppur </a:t>
            </a:r>
            <a:r>
              <a:rPr lang="it-IT" altLang="it-IT">
                <a:solidFill>
                  <a:srgbClr val="FF9900"/>
                </a:solidFill>
              </a:rPr>
              <a:t>valida</a:t>
            </a:r>
            <a:r>
              <a:rPr lang="it-IT" altLang="it-IT">
                <a:solidFill>
                  <a:srgbClr val="000000"/>
                </a:solidFill>
              </a:rPr>
              <a:t> può non essere </a:t>
            </a:r>
            <a:r>
              <a:rPr lang="it-IT" altLang="it-IT">
                <a:solidFill>
                  <a:srgbClr val="FF9900"/>
                </a:solidFill>
              </a:rPr>
              <a:t>verà</a:t>
            </a:r>
            <a:r>
              <a:rPr lang="it-IT" altLang="it-IT">
                <a:solidFill>
                  <a:srgbClr val="000000"/>
                </a:solidFill>
              </a:rPr>
              <a:t>. </a:t>
            </a:r>
          </a:p>
          <a:p>
            <a:pPr algn="just" eaLnBrk="1" hangingPunct="1"/>
            <a:r>
              <a:rPr lang="it-IT" altLang="it-IT">
                <a:solidFill>
                  <a:srgbClr val="333399"/>
                </a:solidFill>
              </a:rPr>
              <a:t>Esempio:</a:t>
            </a:r>
          </a:p>
          <a:p>
            <a:pPr algn="just" eaLnBrk="1" hangingPunct="1"/>
            <a:r>
              <a:rPr lang="it-IT" altLang="it-IT" b="0" i="1">
                <a:solidFill>
                  <a:srgbClr val="FF9900"/>
                </a:solidFill>
              </a:rPr>
              <a:t>Premesse</a:t>
            </a:r>
          </a:p>
          <a:p>
            <a:pPr algn="just" eaLnBrk="1" hangingPunct="1">
              <a:buFontTx/>
              <a:buAutoNum type="arabicPeriod"/>
            </a:pPr>
            <a:r>
              <a:rPr lang="it-IT" altLang="it-IT" b="0">
                <a:solidFill>
                  <a:srgbClr val="000000"/>
                </a:solidFill>
              </a:rPr>
              <a:t>Tutte le persone hanno dei pensieri</a:t>
            </a:r>
          </a:p>
          <a:p>
            <a:pPr algn="just" eaLnBrk="1" hangingPunct="1">
              <a:buFontTx/>
              <a:buAutoNum type="arabicPeriod"/>
            </a:pPr>
            <a:r>
              <a:rPr lang="it-IT" altLang="it-IT" b="0">
                <a:solidFill>
                  <a:srgbClr val="000000"/>
                </a:solidFill>
              </a:rPr>
              <a:t>Tutti i pensieri sono intelligenti</a:t>
            </a:r>
          </a:p>
          <a:p>
            <a:pPr algn="just" eaLnBrk="1" hangingPunct="1"/>
            <a:r>
              <a:rPr lang="it-IT" altLang="it-IT" b="0" i="1">
                <a:solidFill>
                  <a:srgbClr val="FF9900"/>
                </a:solidFill>
              </a:rPr>
              <a:t>Conclusione valida ma non vera</a:t>
            </a:r>
          </a:p>
          <a:p>
            <a:pPr algn="just" eaLnBrk="1" hangingPunct="1"/>
            <a:r>
              <a:rPr lang="it-IT" altLang="it-IT" b="0">
                <a:solidFill>
                  <a:srgbClr val="000000"/>
                </a:solidFill>
              </a:rPr>
              <a:t>Tutte le persone sono intelligenti</a:t>
            </a:r>
          </a:p>
        </p:txBody>
      </p:sp>
    </p:spTree>
    <p:extLst>
      <p:ext uri="{BB962C8B-B14F-4D97-AF65-F5344CB8AC3E}">
        <p14:creationId xmlns:p14="http://schemas.microsoft.com/office/powerpoint/2010/main" val="366282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15563">
                                            <p:txEl>
                                              <p:pRg st="0" end="0"/>
                                            </p:txEl>
                                          </p:spTgt>
                                        </p:tgtEl>
                                        <p:attrNameLst>
                                          <p:attrName>style.visibility</p:attrName>
                                        </p:attrNameLst>
                                      </p:cBhvr>
                                      <p:to>
                                        <p:strVal val="visible"/>
                                      </p:to>
                                    </p:set>
                                    <p:animEffect transition="in" filter="wipe(down)">
                                      <p:cBhvr>
                                        <p:cTn id="7" dur="500"/>
                                        <p:tgtEl>
                                          <p:spTgt spid="1815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15563">
                                            <p:txEl>
                                              <p:pRg st="1" end="1"/>
                                            </p:txEl>
                                          </p:spTgt>
                                        </p:tgtEl>
                                        <p:attrNameLst>
                                          <p:attrName>style.visibility</p:attrName>
                                        </p:attrNameLst>
                                      </p:cBhvr>
                                      <p:to>
                                        <p:strVal val="visible"/>
                                      </p:to>
                                    </p:set>
                                    <p:animEffect transition="in" filter="wipe(down)">
                                      <p:cBhvr>
                                        <p:cTn id="12" dur="500"/>
                                        <p:tgtEl>
                                          <p:spTgt spid="1815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15563">
                                            <p:txEl>
                                              <p:pRg st="2" end="2"/>
                                            </p:txEl>
                                          </p:spTgt>
                                        </p:tgtEl>
                                        <p:attrNameLst>
                                          <p:attrName>style.visibility</p:attrName>
                                        </p:attrNameLst>
                                      </p:cBhvr>
                                      <p:to>
                                        <p:strVal val="visible"/>
                                      </p:to>
                                    </p:set>
                                    <p:animEffect transition="in" filter="wipe(down)">
                                      <p:cBhvr>
                                        <p:cTn id="17" dur="500"/>
                                        <p:tgtEl>
                                          <p:spTgt spid="18155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15563">
                                            <p:txEl>
                                              <p:pRg st="3" end="3"/>
                                            </p:txEl>
                                          </p:spTgt>
                                        </p:tgtEl>
                                        <p:attrNameLst>
                                          <p:attrName>style.visibility</p:attrName>
                                        </p:attrNameLst>
                                      </p:cBhvr>
                                      <p:to>
                                        <p:strVal val="visible"/>
                                      </p:to>
                                    </p:set>
                                    <p:animEffect transition="in" filter="wipe(down)">
                                      <p:cBhvr>
                                        <p:cTn id="22" dur="500"/>
                                        <p:tgtEl>
                                          <p:spTgt spid="18155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15563">
                                            <p:txEl>
                                              <p:pRg st="4" end="4"/>
                                            </p:txEl>
                                          </p:spTgt>
                                        </p:tgtEl>
                                        <p:attrNameLst>
                                          <p:attrName>style.visibility</p:attrName>
                                        </p:attrNameLst>
                                      </p:cBhvr>
                                      <p:to>
                                        <p:strVal val="visible"/>
                                      </p:to>
                                    </p:set>
                                    <p:animEffect transition="in" filter="wipe(down)">
                                      <p:cBhvr>
                                        <p:cTn id="27" dur="500"/>
                                        <p:tgtEl>
                                          <p:spTgt spid="18155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15563">
                                            <p:txEl>
                                              <p:pRg st="5" end="5"/>
                                            </p:txEl>
                                          </p:spTgt>
                                        </p:tgtEl>
                                        <p:attrNameLst>
                                          <p:attrName>style.visibility</p:attrName>
                                        </p:attrNameLst>
                                      </p:cBhvr>
                                      <p:to>
                                        <p:strVal val="visible"/>
                                      </p:to>
                                    </p:set>
                                    <p:animEffect transition="in" filter="wipe(down)">
                                      <p:cBhvr>
                                        <p:cTn id="32" dur="500"/>
                                        <p:tgtEl>
                                          <p:spTgt spid="181556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15563">
                                            <p:txEl>
                                              <p:pRg st="6" end="6"/>
                                            </p:txEl>
                                          </p:spTgt>
                                        </p:tgtEl>
                                        <p:attrNameLst>
                                          <p:attrName>style.visibility</p:attrName>
                                        </p:attrNameLst>
                                      </p:cBhvr>
                                      <p:to>
                                        <p:strVal val="visible"/>
                                      </p:to>
                                    </p:set>
                                    <p:animEffect transition="in" filter="wipe(down)">
                                      <p:cBhvr>
                                        <p:cTn id="37" dur="500"/>
                                        <p:tgtEl>
                                          <p:spTgt spid="181556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15563">
                                            <p:txEl>
                                              <p:pRg st="7" end="7"/>
                                            </p:txEl>
                                          </p:spTgt>
                                        </p:tgtEl>
                                        <p:attrNameLst>
                                          <p:attrName>style.visibility</p:attrName>
                                        </p:attrNameLst>
                                      </p:cBhvr>
                                      <p:to>
                                        <p:strVal val="visible"/>
                                      </p:to>
                                    </p:set>
                                    <p:animEffect transition="in" filter="wipe(down)">
                                      <p:cBhvr>
                                        <p:cTn id="42" dur="500"/>
                                        <p:tgtEl>
                                          <p:spTgt spid="18155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556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7602"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17603"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17604" name="AutoShape 4"/>
          <p:cNvCxnSpPr>
            <a:cxnSpLocks noChangeShapeType="1"/>
            <a:stCxn id="1817602" idx="1"/>
            <a:endCxn id="1817603"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7605"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17606" name="AutoShape 6"/>
          <p:cNvCxnSpPr>
            <a:cxnSpLocks noChangeShapeType="1"/>
            <a:stCxn id="1817602" idx="3"/>
            <a:endCxn id="1817605"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7607"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sp>
        <p:nvSpPr>
          <p:cNvPr id="1817608" name="Text Box 8"/>
          <p:cNvSpPr txBox="1">
            <a:spLocks noChangeArrowheads="1"/>
          </p:cNvSpPr>
          <p:nvPr/>
        </p:nvSpPr>
        <p:spPr bwMode="auto">
          <a:xfrm>
            <a:off x="2457450" y="4024313"/>
            <a:ext cx="2095500"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Logica</a:t>
            </a:r>
          </a:p>
          <a:p>
            <a:pPr eaLnBrk="1" hangingPunct="1">
              <a:spcBef>
                <a:spcPct val="50000"/>
              </a:spcBef>
            </a:pPr>
            <a:r>
              <a:rPr lang="it-IT" altLang="it-IT" sz="2000">
                <a:solidFill>
                  <a:srgbClr val="FF9900"/>
                </a:solidFill>
              </a:rPr>
              <a:t>ragionamento e deduzione</a:t>
            </a:r>
          </a:p>
          <a:p>
            <a:pPr eaLnBrk="1" hangingPunct="1">
              <a:spcBef>
                <a:spcPct val="50000"/>
              </a:spcBef>
            </a:pPr>
            <a:endParaRPr lang="it-IT" altLang="it-IT" sz="2000">
              <a:solidFill>
                <a:srgbClr val="FF9900"/>
              </a:solidFill>
            </a:endParaRPr>
          </a:p>
          <a:p>
            <a:pPr eaLnBrk="1" hangingPunct="1">
              <a:spcBef>
                <a:spcPct val="50000"/>
              </a:spcBef>
            </a:pPr>
            <a:endParaRPr lang="it-IT" altLang="it-IT" sz="2000">
              <a:solidFill>
                <a:srgbClr val="FF9900"/>
              </a:solidFill>
            </a:endParaRPr>
          </a:p>
        </p:txBody>
      </p:sp>
      <p:cxnSp>
        <p:nvCxnSpPr>
          <p:cNvPr id="1817609" name="AutoShape 9"/>
          <p:cNvCxnSpPr>
            <a:cxnSpLocks noChangeShapeType="1"/>
            <a:stCxn id="1817603" idx="2"/>
            <a:endCxn id="1817607"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817610" name="AutoShape 10"/>
          <p:cNvCxnSpPr>
            <a:cxnSpLocks noChangeShapeType="1"/>
            <a:stCxn id="1817603" idx="2"/>
            <a:endCxn id="1817608" idx="0"/>
          </p:cNvCxnSpPr>
          <p:nvPr/>
        </p:nvCxnSpPr>
        <p:spPr bwMode="auto">
          <a:xfrm rot="16200000" flipH="1">
            <a:off x="2509837" y="3028951"/>
            <a:ext cx="760413" cy="1230312"/>
          </a:xfrm>
          <a:prstGeom prst="bentConnector3">
            <a:avLst>
              <a:gd name="adj1" fmla="val 4989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7611" name="Text Box 11"/>
          <p:cNvSpPr txBox="1">
            <a:spLocks noChangeArrowheads="1"/>
          </p:cNvSpPr>
          <p:nvPr/>
        </p:nvSpPr>
        <p:spPr bwMode="auto">
          <a:xfrm>
            <a:off x="4762500" y="4286250"/>
            <a:ext cx="424815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84238" indent="-342900">
              <a:defRPr>
                <a:solidFill>
                  <a:schemeClr val="tx1"/>
                </a:solidFill>
                <a:latin typeface="Arial" panose="020B0604020202020204" pitchFamily="34" charset="0"/>
                <a:cs typeface="Arial" panose="020B0604020202020204" pitchFamily="34" charset="0"/>
              </a:defRPr>
            </a:lvl2pPr>
            <a:lvl3pPr marL="1406525" indent="-342900">
              <a:defRPr>
                <a:solidFill>
                  <a:schemeClr val="tx1"/>
                </a:solidFill>
                <a:latin typeface="Arial" panose="020B0604020202020204" pitchFamily="34" charset="0"/>
                <a:cs typeface="Arial" panose="020B0604020202020204" pitchFamily="34" charset="0"/>
              </a:defRPr>
            </a:lvl3pPr>
            <a:lvl4pPr marL="1928813" indent="-342900">
              <a:defRPr>
                <a:solidFill>
                  <a:schemeClr val="tx1"/>
                </a:solidFill>
                <a:latin typeface="Arial" panose="020B0604020202020204" pitchFamily="34" charset="0"/>
                <a:cs typeface="Arial" panose="020B0604020202020204" pitchFamily="34" charset="0"/>
              </a:defRPr>
            </a:lvl4pPr>
            <a:lvl5pPr marL="2451100" indent="-342900">
              <a:defRPr>
                <a:solidFill>
                  <a:schemeClr val="tx1"/>
                </a:solidFill>
                <a:latin typeface="Arial" panose="020B0604020202020204" pitchFamily="34" charset="0"/>
                <a:cs typeface="Arial" panose="020B0604020202020204" pitchFamily="34" charset="0"/>
              </a:defRPr>
            </a:lvl5pPr>
            <a:lvl6pPr marL="2908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5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27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9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sz="2400">
                <a:solidFill>
                  <a:srgbClr val="FF9900"/>
                </a:solidFill>
              </a:rPr>
              <a:t>la logica è importante per la scienza ma non può sostituirsi all’osservazione (evidenza empirica)</a:t>
            </a:r>
            <a:endParaRPr lang="it-IT" altLang="it-IT" sz="2400" b="0">
              <a:solidFill>
                <a:srgbClr val="000000"/>
              </a:solidFill>
            </a:endParaRPr>
          </a:p>
        </p:txBody>
      </p:sp>
    </p:spTree>
    <p:extLst>
      <p:ext uri="{BB962C8B-B14F-4D97-AF65-F5344CB8AC3E}">
        <p14:creationId xmlns:p14="http://schemas.microsoft.com/office/powerpoint/2010/main" val="2808736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17611">
                                            <p:txEl>
                                              <p:pRg st="0" end="0"/>
                                            </p:txEl>
                                          </p:spTgt>
                                        </p:tgtEl>
                                        <p:attrNameLst>
                                          <p:attrName>style.visibility</p:attrName>
                                        </p:attrNameLst>
                                      </p:cBhvr>
                                      <p:to>
                                        <p:strVal val="visible"/>
                                      </p:to>
                                    </p:set>
                                    <p:animEffect transition="in" filter="wipe(down)">
                                      <p:cBhvr>
                                        <p:cTn id="7" dur="500"/>
                                        <p:tgtEl>
                                          <p:spTgt spid="1817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76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9650"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19651"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19652" name="AutoShape 4"/>
          <p:cNvCxnSpPr>
            <a:cxnSpLocks noChangeShapeType="1"/>
            <a:stCxn id="1819650" idx="1"/>
            <a:endCxn id="1819651"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9653"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19654" name="AutoShape 6"/>
          <p:cNvCxnSpPr>
            <a:cxnSpLocks noChangeShapeType="1"/>
            <a:stCxn id="1819650" idx="3"/>
            <a:endCxn id="1819653"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19655"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sp>
        <p:nvSpPr>
          <p:cNvPr id="1819656" name="Text Box 8"/>
          <p:cNvSpPr txBox="1">
            <a:spLocks noChangeArrowheads="1"/>
          </p:cNvSpPr>
          <p:nvPr/>
        </p:nvSpPr>
        <p:spPr bwMode="auto">
          <a:xfrm>
            <a:off x="2457450" y="4024313"/>
            <a:ext cx="2095500"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Logica</a:t>
            </a:r>
          </a:p>
          <a:p>
            <a:pPr eaLnBrk="1" hangingPunct="1">
              <a:spcBef>
                <a:spcPct val="50000"/>
              </a:spcBef>
            </a:pPr>
            <a:r>
              <a:rPr lang="it-IT" altLang="it-IT" sz="2000">
                <a:solidFill>
                  <a:srgbClr val="FF9900"/>
                </a:solidFill>
              </a:rPr>
              <a:t>ragionamento e deduzione</a:t>
            </a:r>
          </a:p>
          <a:p>
            <a:pPr eaLnBrk="1" hangingPunct="1">
              <a:spcBef>
                <a:spcPct val="50000"/>
              </a:spcBef>
            </a:pPr>
            <a:endParaRPr lang="it-IT" altLang="it-IT" sz="2000">
              <a:solidFill>
                <a:srgbClr val="FF9900"/>
              </a:solidFill>
            </a:endParaRPr>
          </a:p>
          <a:p>
            <a:pPr eaLnBrk="1" hangingPunct="1">
              <a:spcBef>
                <a:spcPct val="50000"/>
              </a:spcBef>
            </a:pPr>
            <a:endParaRPr lang="it-IT" altLang="it-IT" sz="2000">
              <a:solidFill>
                <a:srgbClr val="FF9900"/>
              </a:solidFill>
            </a:endParaRPr>
          </a:p>
        </p:txBody>
      </p:sp>
      <p:cxnSp>
        <p:nvCxnSpPr>
          <p:cNvPr id="1819657" name="AutoShape 9"/>
          <p:cNvCxnSpPr>
            <a:cxnSpLocks noChangeShapeType="1"/>
            <a:stCxn id="1819651" idx="2"/>
            <a:endCxn id="1819655"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819658" name="AutoShape 10"/>
          <p:cNvCxnSpPr>
            <a:cxnSpLocks noChangeShapeType="1"/>
            <a:stCxn id="1819651" idx="2"/>
            <a:endCxn id="1819656" idx="0"/>
          </p:cNvCxnSpPr>
          <p:nvPr/>
        </p:nvCxnSpPr>
        <p:spPr bwMode="auto">
          <a:xfrm rot="16200000" flipH="1">
            <a:off x="2509837" y="3028951"/>
            <a:ext cx="760413" cy="1230312"/>
          </a:xfrm>
          <a:prstGeom prst="bentConnector3">
            <a:avLst>
              <a:gd name="adj1" fmla="val 4989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nvGrpSpPr>
          <p:cNvPr id="1819659" name="Group 11"/>
          <p:cNvGrpSpPr>
            <a:grpSpLocks/>
          </p:cNvGrpSpPr>
          <p:nvPr/>
        </p:nvGrpSpPr>
        <p:grpSpPr bwMode="auto">
          <a:xfrm>
            <a:off x="6229350" y="3424238"/>
            <a:ext cx="2100263" cy="676275"/>
            <a:chOff x="3924" y="2097"/>
            <a:chExt cx="1323" cy="426"/>
          </a:xfrm>
        </p:grpSpPr>
        <p:sp>
          <p:nvSpPr>
            <p:cNvPr id="1819660" name="AutoShape 12"/>
            <p:cNvSpPr>
              <a:spLocks noChangeArrowheads="1"/>
            </p:cNvSpPr>
            <p:nvPr/>
          </p:nvSpPr>
          <p:spPr bwMode="auto">
            <a:xfrm>
              <a:off x="3924" y="2160"/>
              <a:ext cx="1032" cy="252"/>
            </a:xfrm>
            <a:prstGeom prst="roundRect">
              <a:avLst>
                <a:gd name="adj" fmla="val 16667"/>
              </a:avLst>
            </a:prstGeom>
            <a:noFill/>
            <a:ln w="952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pPr eaLnBrk="1" hangingPunct="1"/>
              <a:endParaRPr lang="it-IT">
                <a:solidFill>
                  <a:srgbClr val="000000"/>
                </a:solidFill>
              </a:endParaRPr>
            </a:p>
          </p:txBody>
        </p:sp>
        <p:sp>
          <p:nvSpPr>
            <p:cNvPr id="1819661" name="Text Box 13"/>
            <p:cNvSpPr txBox="1">
              <a:spLocks noChangeArrowheads="1"/>
            </p:cNvSpPr>
            <p:nvPr/>
          </p:nvSpPr>
          <p:spPr bwMode="auto">
            <a:xfrm>
              <a:off x="3984" y="2172"/>
              <a:ext cx="74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1" hangingPunct="1"/>
              <a:r>
                <a:rPr lang="it-IT" altLang="it-IT" sz="2000">
                  <a:solidFill>
                    <a:srgbClr val="000000"/>
                  </a:solidFill>
                </a:rPr>
                <a:t>intuizione</a:t>
              </a:r>
            </a:p>
          </p:txBody>
        </p:sp>
        <p:pic>
          <p:nvPicPr>
            <p:cNvPr id="181966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 y="2097"/>
              <a:ext cx="426" cy="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cxnSp>
        <p:nvCxnSpPr>
          <p:cNvPr id="1819663" name="AutoShape 15"/>
          <p:cNvCxnSpPr>
            <a:cxnSpLocks noChangeShapeType="1"/>
            <a:stCxn id="1819653" idx="2"/>
            <a:endCxn id="1819660" idx="0"/>
          </p:cNvCxnSpPr>
          <p:nvPr/>
        </p:nvCxnSpPr>
        <p:spPr bwMode="auto">
          <a:xfrm>
            <a:off x="7045325" y="3290888"/>
            <a:ext cx="3175" cy="2333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Tree>
    <p:extLst>
      <p:ext uri="{BB962C8B-B14F-4D97-AF65-F5344CB8AC3E}">
        <p14:creationId xmlns:p14="http://schemas.microsoft.com/office/powerpoint/2010/main" val="160854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698"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21699"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21700" name="AutoShape 4"/>
          <p:cNvCxnSpPr>
            <a:cxnSpLocks noChangeShapeType="1"/>
            <a:stCxn id="1821698" idx="1"/>
            <a:endCxn id="1821699"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21701"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21702" name="AutoShape 6"/>
          <p:cNvCxnSpPr>
            <a:cxnSpLocks noChangeShapeType="1"/>
            <a:stCxn id="1821698" idx="3"/>
            <a:endCxn id="1821701"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21703"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sp>
        <p:nvSpPr>
          <p:cNvPr id="1821704" name="Text Box 8"/>
          <p:cNvSpPr txBox="1">
            <a:spLocks noChangeArrowheads="1"/>
          </p:cNvSpPr>
          <p:nvPr/>
        </p:nvSpPr>
        <p:spPr bwMode="auto">
          <a:xfrm>
            <a:off x="2457450" y="4024313"/>
            <a:ext cx="2095500"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Logica</a:t>
            </a:r>
          </a:p>
          <a:p>
            <a:pPr eaLnBrk="1" hangingPunct="1">
              <a:spcBef>
                <a:spcPct val="50000"/>
              </a:spcBef>
            </a:pPr>
            <a:r>
              <a:rPr lang="it-IT" altLang="it-IT" sz="2000">
                <a:solidFill>
                  <a:srgbClr val="FF9900"/>
                </a:solidFill>
              </a:rPr>
              <a:t>ragionamento e deduzione</a:t>
            </a:r>
          </a:p>
          <a:p>
            <a:pPr eaLnBrk="1" hangingPunct="1">
              <a:spcBef>
                <a:spcPct val="50000"/>
              </a:spcBef>
            </a:pPr>
            <a:endParaRPr lang="it-IT" altLang="it-IT" sz="2000">
              <a:solidFill>
                <a:srgbClr val="FF9900"/>
              </a:solidFill>
            </a:endParaRPr>
          </a:p>
          <a:p>
            <a:pPr eaLnBrk="1" hangingPunct="1">
              <a:spcBef>
                <a:spcPct val="50000"/>
              </a:spcBef>
            </a:pPr>
            <a:endParaRPr lang="it-IT" altLang="it-IT" sz="2000">
              <a:solidFill>
                <a:srgbClr val="FF9900"/>
              </a:solidFill>
            </a:endParaRPr>
          </a:p>
        </p:txBody>
      </p:sp>
      <p:cxnSp>
        <p:nvCxnSpPr>
          <p:cNvPr id="1821705" name="AutoShape 9"/>
          <p:cNvCxnSpPr>
            <a:cxnSpLocks noChangeShapeType="1"/>
            <a:stCxn id="1821699" idx="2"/>
            <a:endCxn id="1821703"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821706" name="AutoShape 10"/>
          <p:cNvCxnSpPr>
            <a:cxnSpLocks noChangeShapeType="1"/>
            <a:stCxn id="1821699" idx="2"/>
            <a:endCxn id="1821704" idx="0"/>
          </p:cNvCxnSpPr>
          <p:nvPr/>
        </p:nvCxnSpPr>
        <p:spPr bwMode="auto">
          <a:xfrm rot="16200000" flipH="1">
            <a:off x="2509837" y="3028951"/>
            <a:ext cx="760413" cy="1230312"/>
          </a:xfrm>
          <a:prstGeom prst="bentConnector3">
            <a:avLst>
              <a:gd name="adj1" fmla="val 4989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nvGrpSpPr>
          <p:cNvPr id="1821707" name="Group 11"/>
          <p:cNvGrpSpPr>
            <a:grpSpLocks/>
          </p:cNvGrpSpPr>
          <p:nvPr/>
        </p:nvGrpSpPr>
        <p:grpSpPr bwMode="auto">
          <a:xfrm>
            <a:off x="6229350" y="3424238"/>
            <a:ext cx="2100263" cy="676275"/>
            <a:chOff x="3924" y="2097"/>
            <a:chExt cx="1323" cy="426"/>
          </a:xfrm>
        </p:grpSpPr>
        <p:sp>
          <p:nvSpPr>
            <p:cNvPr id="1821708" name="AutoShape 12"/>
            <p:cNvSpPr>
              <a:spLocks noChangeArrowheads="1"/>
            </p:cNvSpPr>
            <p:nvPr/>
          </p:nvSpPr>
          <p:spPr bwMode="auto">
            <a:xfrm>
              <a:off x="3924" y="2160"/>
              <a:ext cx="1032" cy="252"/>
            </a:xfrm>
            <a:prstGeom prst="roundRect">
              <a:avLst>
                <a:gd name="adj" fmla="val 16667"/>
              </a:avLst>
            </a:prstGeom>
            <a:noFill/>
            <a:ln w="952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pPr eaLnBrk="1" hangingPunct="1"/>
              <a:endParaRPr lang="it-IT">
                <a:solidFill>
                  <a:srgbClr val="000000"/>
                </a:solidFill>
              </a:endParaRPr>
            </a:p>
          </p:txBody>
        </p:sp>
        <p:sp>
          <p:nvSpPr>
            <p:cNvPr id="1821709" name="Text Box 13"/>
            <p:cNvSpPr txBox="1">
              <a:spLocks noChangeArrowheads="1"/>
            </p:cNvSpPr>
            <p:nvPr/>
          </p:nvSpPr>
          <p:spPr bwMode="auto">
            <a:xfrm>
              <a:off x="3984" y="2172"/>
              <a:ext cx="74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1" hangingPunct="1"/>
              <a:r>
                <a:rPr lang="it-IT" altLang="it-IT" sz="2000">
                  <a:solidFill>
                    <a:srgbClr val="000000"/>
                  </a:solidFill>
                </a:rPr>
                <a:t>intuizione</a:t>
              </a:r>
            </a:p>
          </p:txBody>
        </p:sp>
        <p:pic>
          <p:nvPicPr>
            <p:cNvPr id="18217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 y="2097"/>
              <a:ext cx="426" cy="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cxnSp>
        <p:nvCxnSpPr>
          <p:cNvPr id="1821711" name="AutoShape 15"/>
          <p:cNvCxnSpPr>
            <a:cxnSpLocks noChangeShapeType="1"/>
            <a:stCxn id="1821701" idx="2"/>
            <a:endCxn id="1821708" idx="0"/>
          </p:cNvCxnSpPr>
          <p:nvPr/>
        </p:nvCxnSpPr>
        <p:spPr bwMode="auto">
          <a:xfrm>
            <a:off x="7045325" y="3290888"/>
            <a:ext cx="3175" cy="2333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21712" name="Rectangle 16"/>
          <p:cNvSpPr>
            <a:spLocks noChangeArrowheads="1"/>
          </p:cNvSpPr>
          <p:nvPr/>
        </p:nvSpPr>
        <p:spPr bwMode="auto">
          <a:xfrm>
            <a:off x="6959600" y="4164013"/>
            <a:ext cx="2127250" cy="195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Clr>
                <a:srgbClr val="333399"/>
              </a:buClr>
              <a:buFont typeface="Wingdings" panose="05000000000000000000" pitchFamily="2" charset="2"/>
              <a:buChar char="§"/>
            </a:pPr>
            <a:r>
              <a:rPr lang="it-IT" altLang="it-IT">
                <a:solidFill>
                  <a:srgbClr val="000000"/>
                </a:solidFill>
              </a:rPr>
              <a:t>Conoscenza immediata/istintiva che non si avvale del ragionamento</a:t>
            </a:r>
          </a:p>
          <a:p>
            <a:pPr algn="just" eaLnBrk="1" hangingPunct="1">
              <a:buClr>
                <a:srgbClr val="333399"/>
              </a:buClr>
              <a:buFont typeface="Wingdings" panose="05000000000000000000" pitchFamily="2" charset="2"/>
              <a:buChar char="§"/>
            </a:pPr>
            <a:r>
              <a:rPr lang="it-IT" altLang="it-IT">
                <a:solidFill>
                  <a:srgbClr val="000000"/>
                </a:solidFill>
              </a:rPr>
              <a:t>Es. </a:t>
            </a:r>
            <a:r>
              <a:rPr lang="it-IT" altLang="it-IT" i="1">
                <a:solidFill>
                  <a:srgbClr val="000000"/>
                </a:solidFill>
              </a:rPr>
              <a:t>ci creiamo un’idea delle persone estranee in pochi secondi</a:t>
            </a:r>
          </a:p>
        </p:txBody>
      </p:sp>
      <p:grpSp>
        <p:nvGrpSpPr>
          <p:cNvPr id="1821713" name="Group 17"/>
          <p:cNvGrpSpPr>
            <a:grpSpLocks/>
          </p:cNvGrpSpPr>
          <p:nvPr/>
        </p:nvGrpSpPr>
        <p:grpSpPr bwMode="auto">
          <a:xfrm>
            <a:off x="4991100" y="4038600"/>
            <a:ext cx="4152900" cy="2614613"/>
            <a:chOff x="3144" y="2544"/>
            <a:chExt cx="2616" cy="1647"/>
          </a:xfrm>
        </p:grpSpPr>
        <p:pic>
          <p:nvPicPr>
            <p:cNvPr id="1821714" name="Picture 18" descr="tumblr_o1vg5hYO6V1sypuuko1_400">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44" y="2544"/>
              <a:ext cx="1212" cy="1253"/>
            </a:xfrm>
            <a:prstGeom prst="rect">
              <a:avLst/>
            </a:prstGeom>
            <a:noFill/>
            <a:extLst>
              <a:ext uri="{909E8E84-426E-40DD-AFC4-6F175D3DCCD1}">
                <a14:hiddenFill xmlns:a14="http://schemas.microsoft.com/office/drawing/2010/main">
                  <a:solidFill>
                    <a:srgbClr val="FFFFFF"/>
                  </a:solidFill>
                </a14:hiddenFill>
              </a:ext>
            </a:extLst>
          </p:spPr>
        </p:pic>
        <p:sp>
          <p:nvSpPr>
            <p:cNvPr id="1821715" name="Text Box 19"/>
            <p:cNvSpPr txBox="1">
              <a:spLocks noChangeArrowheads="1"/>
            </p:cNvSpPr>
            <p:nvPr/>
          </p:nvSpPr>
          <p:spPr bwMode="auto">
            <a:xfrm>
              <a:off x="3180" y="3883"/>
              <a:ext cx="2580"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1" hangingPunct="1"/>
              <a:r>
                <a:rPr lang="it-IT" altLang="it-IT">
                  <a:solidFill>
                    <a:srgbClr val="808080"/>
                  </a:solidFill>
                </a:rPr>
                <a:t>“la mente intuitiva è un dono sacro e la mente razionale è un fedele servo.” </a:t>
              </a:r>
            </a:p>
          </p:txBody>
        </p:sp>
      </p:grpSp>
    </p:spTree>
    <p:extLst>
      <p:ext uri="{BB962C8B-B14F-4D97-AF65-F5344CB8AC3E}">
        <p14:creationId xmlns:p14="http://schemas.microsoft.com/office/powerpoint/2010/main" val="2202788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21713"/>
                                        </p:tgtEl>
                                        <p:attrNameLst>
                                          <p:attrName>style.visibility</p:attrName>
                                        </p:attrNameLst>
                                      </p:cBhvr>
                                      <p:to>
                                        <p:strVal val="visible"/>
                                      </p:to>
                                    </p:set>
                                    <p:animEffect transition="in" filter="fade">
                                      <p:cBhvr>
                                        <p:cTn id="7" dur="500"/>
                                        <p:tgtEl>
                                          <p:spTgt spid="1821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21712">
                                            <p:txEl>
                                              <p:pRg st="0" end="0"/>
                                            </p:txEl>
                                          </p:spTgt>
                                        </p:tgtEl>
                                        <p:attrNameLst>
                                          <p:attrName>style.visibility</p:attrName>
                                        </p:attrNameLst>
                                      </p:cBhvr>
                                      <p:to>
                                        <p:strVal val="visible"/>
                                      </p:to>
                                    </p:set>
                                    <p:animEffect transition="in" filter="wipe(left)">
                                      <p:cBhvr>
                                        <p:cTn id="12" dur="500"/>
                                        <p:tgtEl>
                                          <p:spTgt spid="18217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21712">
                                            <p:txEl>
                                              <p:pRg st="1" end="1"/>
                                            </p:txEl>
                                          </p:spTgt>
                                        </p:tgtEl>
                                        <p:attrNameLst>
                                          <p:attrName>style.visibility</p:attrName>
                                        </p:attrNameLst>
                                      </p:cBhvr>
                                      <p:to>
                                        <p:strVal val="visible"/>
                                      </p:to>
                                    </p:set>
                                    <p:animEffect transition="in" filter="wipe(left)">
                                      <p:cBhvr>
                                        <p:cTn id="17" dur="500"/>
                                        <p:tgtEl>
                                          <p:spTgt spid="18217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17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746" name="Text Box 2"/>
          <p:cNvSpPr txBox="1">
            <a:spLocks noChangeArrowheads="1"/>
          </p:cNvSpPr>
          <p:nvPr/>
        </p:nvSpPr>
        <p:spPr bwMode="auto">
          <a:xfrm>
            <a:off x="2781300" y="361950"/>
            <a:ext cx="3695700" cy="86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a:solidFill>
                  <a:srgbClr val="333399"/>
                </a:solidFill>
              </a:rPr>
              <a:t>Metodi di conoscenza</a:t>
            </a:r>
          </a:p>
        </p:txBody>
      </p:sp>
      <p:sp>
        <p:nvSpPr>
          <p:cNvPr id="1823747" name="Text Box 3"/>
          <p:cNvSpPr txBox="1">
            <a:spLocks noChangeArrowheads="1"/>
          </p:cNvSpPr>
          <p:nvPr/>
        </p:nvSpPr>
        <p:spPr bwMode="auto">
          <a:xfrm>
            <a:off x="427038" y="2065338"/>
            <a:ext cx="3695700" cy="11985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non empirici</a:t>
            </a:r>
          </a:p>
          <a:p>
            <a:pPr algn="ctr" eaLnBrk="1" hangingPunct="1">
              <a:spcBef>
                <a:spcPct val="50000"/>
              </a:spcBef>
            </a:pPr>
            <a:r>
              <a:rPr lang="it-IT" altLang="it-IT" sz="2000" dirty="0">
                <a:solidFill>
                  <a:srgbClr val="FF9900"/>
                </a:solidFill>
              </a:rPr>
              <a:t>(non basati su osservazioni e esperienza)</a:t>
            </a:r>
          </a:p>
        </p:txBody>
      </p:sp>
      <p:cxnSp>
        <p:nvCxnSpPr>
          <p:cNvPr id="1823748" name="AutoShape 4"/>
          <p:cNvCxnSpPr>
            <a:cxnSpLocks noChangeShapeType="1"/>
            <a:stCxn id="1823746" idx="1"/>
            <a:endCxn id="1823747" idx="0"/>
          </p:cNvCxnSpPr>
          <p:nvPr/>
        </p:nvCxnSpPr>
        <p:spPr bwMode="auto">
          <a:xfrm rot="10800000" flipV="1">
            <a:off x="2274888" y="793750"/>
            <a:ext cx="506412" cy="1271588"/>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23749" name="Text Box 5"/>
          <p:cNvSpPr txBox="1">
            <a:spLocks noChangeArrowheads="1"/>
          </p:cNvSpPr>
          <p:nvPr/>
        </p:nvSpPr>
        <p:spPr bwMode="auto">
          <a:xfrm>
            <a:off x="5197475" y="2092325"/>
            <a:ext cx="3695700" cy="119856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eaLnBrk="1" hangingPunct="1">
              <a:spcBef>
                <a:spcPct val="50000"/>
              </a:spcBef>
            </a:pPr>
            <a:r>
              <a:rPr lang="it-IT" altLang="it-IT" sz="2800" dirty="0">
                <a:solidFill>
                  <a:srgbClr val="333399"/>
                </a:solidFill>
              </a:rPr>
              <a:t>empirici</a:t>
            </a:r>
          </a:p>
          <a:p>
            <a:pPr algn="ctr" eaLnBrk="1" hangingPunct="1">
              <a:spcBef>
                <a:spcPct val="50000"/>
              </a:spcBef>
            </a:pPr>
            <a:r>
              <a:rPr lang="it-IT" altLang="it-IT" sz="2000" dirty="0">
                <a:solidFill>
                  <a:srgbClr val="FF9900"/>
                </a:solidFill>
              </a:rPr>
              <a:t>(basati su osservazioni e esperienza)</a:t>
            </a:r>
          </a:p>
        </p:txBody>
      </p:sp>
      <p:cxnSp>
        <p:nvCxnSpPr>
          <p:cNvPr id="1823750" name="AutoShape 6"/>
          <p:cNvCxnSpPr>
            <a:cxnSpLocks noChangeShapeType="1"/>
            <a:stCxn id="1823746" idx="3"/>
            <a:endCxn id="1823749" idx="0"/>
          </p:cNvCxnSpPr>
          <p:nvPr/>
        </p:nvCxnSpPr>
        <p:spPr bwMode="auto">
          <a:xfrm>
            <a:off x="6477000" y="793750"/>
            <a:ext cx="568325" cy="1298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823751" name="Text Box 7"/>
          <p:cNvSpPr txBox="1">
            <a:spLocks noChangeArrowheads="1"/>
          </p:cNvSpPr>
          <p:nvPr/>
        </p:nvSpPr>
        <p:spPr bwMode="auto">
          <a:xfrm>
            <a:off x="38100" y="4016375"/>
            <a:ext cx="2263775"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Autorità, mito</a:t>
            </a:r>
          </a:p>
          <a:p>
            <a:pPr eaLnBrk="1" hangingPunct="1">
              <a:spcBef>
                <a:spcPct val="50000"/>
              </a:spcBef>
            </a:pPr>
            <a:r>
              <a:rPr lang="it-IT" altLang="it-IT" sz="2000">
                <a:solidFill>
                  <a:srgbClr val="FF9900"/>
                </a:solidFill>
              </a:rPr>
              <a:t>sistema di credenze: religione, credo politico, genitori…</a:t>
            </a:r>
          </a:p>
        </p:txBody>
      </p:sp>
      <p:sp>
        <p:nvSpPr>
          <p:cNvPr id="1823752" name="Text Box 8"/>
          <p:cNvSpPr txBox="1">
            <a:spLocks noChangeArrowheads="1"/>
          </p:cNvSpPr>
          <p:nvPr/>
        </p:nvSpPr>
        <p:spPr bwMode="auto">
          <a:xfrm>
            <a:off x="2457450" y="4024313"/>
            <a:ext cx="2095500" cy="20510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36000" tIns="0" rIns="36000" bIns="0">
            <a:spAutoFit/>
          </a:bodyPr>
          <a:lstStyle/>
          <a:p>
            <a:pPr algn="ctr" eaLnBrk="1" hangingPunct="1">
              <a:spcBef>
                <a:spcPct val="50000"/>
              </a:spcBef>
            </a:pPr>
            <a:r>
              <a:rPr lang="it-IT" altLang="it-IT" sz="2400">
                <a:solidFill>
                  <a:srgbClr val="333399"/>
                </a:solidFill>
              </a:rPr>
              <a:t>Logica</a:t>
            </a:r>
          </a:p>
          <a:p>
            <a:pPr eaLnBrk="1" hangingPunct="1">
              <a:spcBef>
                <a:spcPct val="50000"/>
              </a:spcBef>
            </a:pPr>
            <a:r>
              <a:rPr lang="it-IT" altLang="it-IT" sz="2000">
                <a:solidFill>
                  <a:srgbClr val="FF9900"/>
                </a:solidFill>
              </a:rPr>
              <a:t>ragionamento e deduzione</a:t>
            </a:r>
          </a:p>
          <a:p>
            <a:pPr eaLnBrk="1" hangingPunct="1">
              <a:spcBef>
                <a:spcPct val="50000"/>
              </a:spcBef>
            </a:pPr>
            <a:endParaRPr lang="it-IT" altLang="it-IT" sz="2000">
              <a:solidFill>
                <a:srgbClr val="FF9900"/>
              </a:solidFill>
            </a:endParaRPr>
          </a:p>
          <a:p>
            <a:pPr eaLnBrk="1" hangingPunct="1">
              <a:spcBef>
                <a:spcPct val="50000"/>
              </a:spcBef>
            </a:pPr>
            <a:endParaRPr lang="it-IT" altLang="it-IT" sz="2000">
              <a:solidFill>
                <a:srgbClr val="FF9900"/>
              </a:solidFill>
            </a:endParaRPr>
          </a:p>
        </p:txBody>
      </p:sp>
      <p:cxnSp>
        <p:nvCxnSpPr>
          <p:cNvPr id="1823753" name="AutoShape 9"/>
          <p:cNvCxnSpPr>
            <a:cxnSpLocks noChangeShapeType="1"/>
            <a:stCxn id="1823747" idx="2"/>
            <a:endCxn id="1823751" idx="0"/>
          </p:cNvCxnSpPr>
          <p:nvPr/>
        </p:nvCxnSpPr>
        <p:spPr bwMode="auto">
          <a:xfrm rot="5400000">
            <a:off x="1346200" y="3087688"/>
            <a:ext cx="752475" cy="1104900"/>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823754" name="AutoShape 10"/>
          <p:cNvCxnSpPr>
            <a:cxnSpLocks noChangeShapeType="1"/>
            <a:stCxn id="1823747" idx="2"/>
            <a:endCxn id="1823752" idx="0"/>
          </p:cNvCxnSpPr>
          <p:nvPr/>
        </p:nvCxnSpPr>
        <p:spPr bwMode="auto">
          <a:xfrm rot="16200000" flipH="1">
            <a:off x="2509837" y="3028951"/>
            <a:ext cx="760413" cy="1230312"/>
          </a:xfrm>
          <a:prstGeom prst="bentConnector3">
            <a:avLst>
              <a:gd name="adj1" fmla="val 49894"/>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nvGrpSpPr>
          <p:cNvPr id="1823755" name="Group 11"/>
          <p:cNvGrpSpPr>
            <a:grpSpLocks/>
          </p:cNvGrpSpPr>
          <p:nvPr/>
        </p:nvGrpSpPr>
        <p:grpSpPr bwMode="auto">
          <a:xfrm>
            <a:off x="6229350" y="3424238"/>
            <a:ext cx="2100263" cy="676275"/>
            <a:chOff x="3924" y="2097"/>
            <a:chExt cx="1323" cy="426"/>
          </a:xfrm>
        </p:grpSpPr>
        <p:sp>
          <p:nvSpPr>
            <p:cNvPr id="1823756" name="AutoShape 12"/>
            <p:cNvSpPr>
              <a:spLocks noChangeArrowheads="1"/>
            </p:cNvSpPr>
            <p:nvPr/>
          </p:nvSpPr>
          <p:spPr bwMode="auto">
            <a:xfrm>
              <a:off x="3924" y="2160"/>
              <a:ext cx="1032" cy="252"/>
            </a:xfrm>
            <a:prstGeom prst="roundRect">
              <a:avLst>
                <a:gd name="adj" fmla="val 16667"/>
              </a:avLst>
            </a:prstGeom>
            <a:noFill/>
            <a:ln w="952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pPr eaLnBrk="1" hangingPunct="1"/>
              <a:endParaRPr lang="it-IT">
                <a:solidFill>
                  <a:srgbClr val="000000"/>
                </a:solidFill>
              </a:endParaRPr>
            </a:p>
          </p:txBody>
        </p:sp>
        <p:sp>
          <p:nvSpPr>
            <p:cNvPr id="1823757" name="Text Box 13"/>
            <p:cNvSpPr txBox="1">
              <a:spLocks noChangeArrowheads="1"/>
            </p:cNvSpPr>
            <p:nvPr/>
          </p:nvSpPr>
          <p:spPr bwMode="auto">
            <a:xfrm>
              <a:off x="3984" y="2172"/>
              <a:ext cx="74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1" hangingPunct="1"/>
              <a:r>
                <a:rPr lang="it-IT" altLang="it-IT" sz="2000">
                  <a:solidFill>
                    <a:srgbClr val="000000"/>
                  </a:solidFill>
                </a:rPr>
                <a:t>intuizione</a:t>
              </a:r>
            </a:p>
          </p:txBody>
        </p:sp>
        <p:pic>
          <p:nvPicPr>
            <p:cNvPr id="182375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 y="2097"/>
              <a:ext cx="426" cy="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cxnSp>
        <p:nvCxnSpPr>
          <p:cNvPr id="1823759" name="AutoShape 15"/>
          <p:cNvCxnSpPr>
            <a:cxnSpLocks noChangeShapeType="1"/>
            <a:stCxn id="1823749" idx="2"/>
            <a:endCxn id="1823756" idx="0"/>
          </p:cNvCxnSpPr>
          <p:nvPr/>
        </p:nvCxnSpPr>
        <p:spPr bwMode="auto">
          <a:xfrm>
            <a:off x="7045325" y="3290888"/>
            <a:ext cx="3175" cy="2333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pic>
        <p:nvPicPr>
          <p:cNvPr id="182376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4737100"/>
            <a:ext cx="3052762" cy="194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823761"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650" y="5572125"/>
            <a:ext cx="2224088"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23762" name="Rectangle 18"/>
          <p:cNvSpPr>
            <a:spLocks noChangeArrowheads="1"/>
          </p:cNvSpPr>
          <p:nvPr/>
        </p:nvSpPr>
        <p:spPr bwMode="auto">
          <a:xfrm>
            <a:off x="4937125" y="4146550"/>
            <a:ext cx="42068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1" hangingPunct="1">
              <a:lnSpc>
                <a:spcPct val="85000"/>
              </a:lnSpc>
            </a:pPr>
            <a:r>
              <a:rPr lang="it-IT" altLang="it-IT" sz="1500">
                <a:solidFill>
                  <a:srgbClr val="FF9900"/>
                </a:solidFill>
              </a:rPr>
              <a:t>Percezione di emozioni istantanea/intuitiva</a:t>
            </a:r>
            <a:r>
              <a:rPr lang="it-IT" altLang="it-IT" sz="1500">
                <a:solidFill>
                  <a:srgbClr val="000000"/>
                </a:solidFill>
              </a:rPr>
              <a:t> </a:t>
            </a:r>
            <a:r>
              <a:rPr lang="it-IT" altLang="it-IT" sz="1500">
                <a:solidFill>
                  <a:srgbClr val="FF9900"/>
                </a:solidFill>
              </a:rPr>
              <a:t>nonostante sia basata sulla detezione combinata di unità di azione complesse (Facs)</a:t>
            </a:r>
          </a:p>
        </p:txBody>
      </p:sp>
    </p:spTree>
    <p:extLst>
      <p:ext uri="{BB962C8B-B14F-4D97-AF65-F5344CB8AC3E}">
        <p14:creationId xmlns:p14="http://schemas.microsoft.com/office/powerpoint/2010/main" val="796021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3762"/>
                                        </p:tgtEl>
                                        <p:attrNameLst>
                                          <p:attrName>style.visibility</p:attrName>
                                        </p:attrNameLst>
                                      </p:cBhvr>
                                      <p:to>
                                        <p:strVal val="visible"/>
                                      </p:to>
                                    </p:set>
                                    <p:animEffect transition="in" filter="wipe(left)">
                                      <p:cBhvr>
                                        <p:cTn id="7" dur="500"/>
                                        <p:tgtEl>
                                          <p:spTgt spid="1823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823760"/>
                                        </p:tgtEl>
                                        <p:attrNameLst>
                                          <p:attrName>style.visibility</p:attrName>
                                        </p:attrNameLst>
                                      </p:cBhvr>
                                      <p:to>
                                        <p:strVal val="visible"/>
                                      </p:to>
                                    </p:set>
                                    <p:animEffect transition="in" filter="wipe(down)">
                                      <p:cBhvr>
                                        <p:cTn id="12" dur="500"/>
                                        <p:tgtEl>
                                          <p:spTgt spid="18237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23761"/>
                                        </p:tgtEl>
                                        <p:attrNameLst>
                                          <p:attrName>style.visibility</p:attrName>
                                        </p:attrNameLst>
                                      </p:cBhvr>
                                      <p:to>
                                        <p:strVal val="visible"/>
                                      </p:to>
                                    </p:set>
                                    <p:animEffect transition="in" filter="fade">
                                      <p:cBhvr>
                                        <p:cTn id="17" dur="2000"/>
                                        <p:tgtEl>
                                          <p:spTgt spid="1823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7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it-IT" altLang="it-IT" smtClean="0"/>
          </a:p>
        </p:txBody>
      </p:sp>
      <p:pic>
        <p:nvPicPr>
          <p:cNvPr id="44035" name="Picture 5" descr="Risultati immagini per Halloween">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15938"/>
            <a:ext cx="9144000" cy="830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807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161185" y="181536"/>
            <a:ext cx="94488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a:solidFill>
                  <a:schemeClr val="accent2"/>
                </a:solidFill>
              </a:rPr>
              <a:t>i</a:t>
            </a:r>
            <a:r>
              <a:rPr lang="it-IT" altLang="it-IT" sz="4100" b="1" dirty="0" smtClean="0">
                <a:solidFill>
                  <a:schemeClr val="accent2"/>
                </a:solidFill>
              </a:rPr>
              <a:t>l risultato</a:t>
            </a:r>
            <a:r>
              <a:rPr lang="it-IT" altLang="it-IT" sz="4100" b="1" dirty="0">
                <a:solidFill>
                  <a:schemeClr val="accent2"/>
                </a:solidFill>
              </a:rPr>
              <a:t> </a:t>
            </a:r>
            <a:r>
              <a:rPr lang="it-IT" altLang="it-IT" sz="4100" b="1" dirty="0" smtClean="0">
                <a:solidFill>
                  <a:schemeClr val="accent2"/>
                </a:solidFill>
              </a:rPr>
              <a:t>delle nostre fatiche</a:t>
            </a:r>
            <a:endParaRPr lang="it-IT" altLang="it-IT" sz="4100" b="1" i="1" dirty="0">
              <a:solidFill>
                <a:schemeClr val="accent2"/>
              </a:solidFill>
            </a:endParaRPr>
          </a:p>
        </p:txBody>
      </p:sp>
      <p:pic>
        <p:nvPicPr>
          <p:cNvPr id="11" name="Picture 10"/>
          <p:cNvPicPr>
            <a:picLocks noChangeAspect="1"/>
          </p:cNvPicPr>
          <p:nvPr/>
        </p:nvPicPr>
        <p:blipFill>
          <a:blip r:embed="rId2"/>
          <a:stretch>
            <a:fillRect/>
          </a:stretch>
        </p:blipFill>
        <p:spPr>
          <a:xfrm>
            <a:off x="0" y="1886178"/>
            <a:ext cx="9144000" cy="3929705"/>
          </a:xfrm>
          <a:prstGeom prst="rect">
            <a:avLst/>
          </a:prstGeom>
        </p:spPr>
      </p:pic>
    </p:spTree>
    <p:extLst>
      <p:ext uri="{BB962C8B-B14F-4D97-AF65-F5344CB8AC3E}">
        <p14:creationId xmlns:p14="http://schemas.microsoft.com/office/powerpoint/2010/main" val="37371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416" y="446296"/>
            <a:ext cx="5926368" cy="5926368"/>
          </a:xfrm>
          <a:prstGeom prst="rect">
            <a:avLst/>
          </a:prstGeom>
        </p:spPr>
      </p:pic>
    </p:spTree>
    <p:extLst>
      <p:ext uri="{BB962C8B-B14F-4D97-AF65-F5344CB8AC3E}">
        <p14:creationId xmlns:p14="http://schemas.microsoft.com/office/powerpoint/2010/main" val="184274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97689" y="0"/>
            <a:ext cx="944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4100" dirty="0" smtClean="0">
                <a:solidFill>
                  <a:schemeClr val="accent2"/>
                </a:solidFill>
              </a:rPr>
              <a:t>la </a:t>
            </a:r>
            <a:r>
              <a:rPr lang="it-IT" altLang="it-IT" sz="4100" b="1" dirty="0" smtClean="0">
                <a:solidFill>
                  <a:schemeClr val="accent2"/>
                </a:solidFill>
              </a:rPr>
              <a:t>cosa più importante?</a:t>
            </a:r>
            <a:endParaRPr lang="it-IT" altLang="it-IT" sz="4100" b="1" i="1" dirty="0">
              <a:solidFill>
                <a:schemeClr val="accent2"/>
              </a:solidFill>
            </a:endParaRPr>
          </a:p>
        </p:txBody>
      </p:sp>
      <p:sp>
        <p:nvSpPr>
          <p:cNvPr id="6" name="Text Box 3"/>
          <p:cNvSpPr txBox="1">
            <a:spLocks noChangeArrowheads="1"/>
          </p:cNvSpPr>
          <p:nvPr/>
        </p:nvSpPr>
        <p:spPr bwMode="auto">
          <a:xfrm>
            <a:off x="312738" y="1268413"/>
            <a:ext cx="4348909" cy="611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127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spcAft>
                <a:spcPct val="25000"/>
              </a:spcAft>
              <a:buClr>
                <a:schemeClr val="accent2"/>
              </a:buClr>
              <a:buFont typeface="Wingdings" panose="05000000000000000000" pitchFamily="2" charset="2"/>
              <a:buChar char="§"/>
            </a:pPr>
            <a:r>
              <a:rPr lang="it-IT" altLang="it-IT" sz="3000" b="0" dirty="0" smtClean="0"/>
              <a:t>la distribuzione delle proporzioni cumulate indica la proporzione di osservazioni che cadono sotto un certo valore</a:t>
            </a:r>
          </a:p>
          <a:p>
            <a:pPr>
              <a:spcBef>
                <a:spcPct val="50000"/>
              </a:spcBef>
              <a:spcAft>
                <a:spcPct val="25000"/>
              </a:spcAft>
              <a:buClr>
                <a:schemeClr val="accent2"/>
              </a:buClr>
              <a:buFont typeface="Wingdings" panose="05000000000000000000" pitchFamily="2" charset="2"/>
              <a:buChar char="§"/>
            </a:pPr>
            <a:r>
              <a:rPr lang="it-IT" altLang="it-IT" sz="3000" b="0" dirty="0"/>
              <a:t>p</a:t>
            </a:r>
            <a:r>
              <a:rPr lang="it-IT" altLang="it-IT" sz="3000" b="0" dirty="0" smtClean="0"/>
              <a:t>robabilità dell’evento osservato</a:t>
            </a:r>
          </a:p>
          <a:p>
            <a:pPr>
              <a:spcBef>
                <a:spcPct val="50000"/>
              </a:spcBef>
              <a:spcAft>
                <a:spcPct val="25000"/>
              </a:spcAft>
              <a:buClr>
                <a:schemeClr val="accent2"/>
              </a:buClr>
              <a:buFont typeface="Wingdings" panose="05000000000000000000" pitchFamily="2" charset="2"/>
              <a:buChar char="§"/>
            </a:pPr>
            <a:r>
              <a:rPr lang="it-IT" altLang="it-IT" sz="3000" b="0" dirty="0"/>
              <a:t>n</a:t>
            </a:r>
            <a:r>
              <a:rPr lang="it-IT" altLang="it-IT" sz="3000" b="0" dirty="0" smtClean="0"/>
              <a:t>ota come funzione di ripartizione empirica</a:t>
            </a:r>
            <a:endParaRPr lang="it-IT" altLang="it-IT" sz="3000" b="0" dirty="0"/>
          </a:p>
          <a:p>
            <a:pPr>
              <a:spcBef>
                <a:spcPct val="50000"/>
              </a:spcBef>
              <a:spcAft>
                <a:spcPct val="25000"/>
              </a:spcAft>
              <a:buClr>
                <a:schemeClr val="accent2"/>
              </a:buClr>
              <a:buFont typeface="Wingdings" panose="05000000000000000000" pitchFamily="2" charset="2"/>
              <a:buChar char="§"/>
            </a:pPr>
            <a:endParaRPr lang="it-IT" altLang="it-IT" sz="3000" b="0" dirty="0"/>
          </a:p>
        </p:txBody>
      </p:sp>
      <p:pic>
        <p:nvPicPr>
          <p:cNvPr id="10" name="Picture 9"/>
          <p:cNvPicPr>
            <a:picLocks noChangeAspect="1"/>
          </p:cNvPicPr>
          <p:nvPr/>
        </p:nvPicPr>
        <p:blipFill rotWithShape="1">
          <a:blip r:embed="rId3"/>
          <a:srcRect l="16570" t="20915" r="47353" b="14946"/>
          <a:stretch/>
        </p:blipFill>
        <p:spPr>
          <a:xfrm>
            <a:off x="4805082" y="1895941"/>
            <a:ext cx="4020763" cy="4020763"/>
          </a:xfrm>
          <a:prstGeom prst="rect">
            <a:avLst/>
          </a:prstGeom>
        </p:spPr>
      </p:pic>
      <p:sp>
        <p:nvSpPr>
          <p:cNvPr id="5" name="Rectangle 4"/>
          <p:cNvSpPr/>
          <p:nvPr/>
        </p:nvSpPr>
        <p:spPr bwMode="auto">
          <a:xfrm>
            <a:off x="4805082" y="3245223"/>
            <a:ext cx="4052047" cy="161365"/>
          </a:xfrm>
          <a:prstGeom prst="rect">
            <a:avLst/>
          </a:prstGeom>
          <a:solidFill>
            <a:srgbClr val="FF9900">
              <a:alpha val="27843"/>
            </a:srgbClr>
          </a:solidFill>
          <a:ln>
            <a:noFill/>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 name="Rectangle 6"/>
          <p:cNvSpPr/>
          <p:nvPr/>
        </p:nvSpPr>
        <p:spPr>
          <a:xfrm>
            <a:off x="4845322" y="1202649"/>
            <a:ext cx="3922161" cy="584775"/>
          </a:xfrm>
          <a:prstGeom prst="rect">
            <a:avLst/>
          </a:prstGeom>
          <a:solidFill>
            <a:srgbClr val="FF9900"/>
          </a:solidFill>
        </p:spPr>
        <p:txBody>
          <a:bodyPr wrap="square">
            <a:spAutoFit/>
          </a:bodyPr>
          <a:lstStyle/>
          <a:p>
            <a:pPr>
              <a:spcBef>
                <a:spcPct val="50000"/>
              </a:spcBef>
              <a:spcAft>
                <a:spcPct val="25000"/>
              </a:spcAft>
              <a:buClr>
                <a:schemeClr val="accent2"/>
              </a:buClr>
            </a:pPr>
            <a:r>
              <a:rPr lang="it-IT" altLang="it-IT" b="0" dirty="0" smtClean="0"/>
              <a:t>Il 90% delle persone osservate riportano un numero di amici minore di 10</a:t>
            </a:r>
            <a:endParaRPr lang="it-IT" altLang="it-IT" sz="2000" b="0" dirty="0"/>
          </a:p>
        </p:txBody>
      </p:sp>
    </p:spTree>
    <p:extLst>
      <p:ext uri="{BB962C8B-B14F-4D97-AF65-F5344CB8AC3E}">
        <p14:creationId xmlns:p14="http://schemas.microsoft.com/office/powerpoint/2010/main" val="318355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795563"/>
            <a:ext cx="4876800" cy="2082800"/>
          </a:xfrm>
          <a:prstGeom prst="rect">
            <a:avLst/>
          </a:prstGeom>
        </p:spPr>
      </p:pic>
      <p:sp>
        <p:nvSpPr>
          <p:cNvPr id="5" name="Rectangle 2"/>
          <p:cNvSpPr txBox="1">
            <a:spLocks noChangeArrowheads="1"/>
          </p:cNvSpPr>
          <p:nvPr/>
        </p:nvSpPr>
        <p:spPr bwMode="auto">
          <a:xfrm>
            <a:off x="1" y="14068"/>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sz="4100" dirty="0">
                <a:solidFill>
                  <a:schemeClr val="accent2"/>
                </a:solidFill>
              </a:rPr>
              <a:t>h</a:t>
            </a:r>
            <a:r>
              <a:rPr lang="it-IT" altLang="it-IT" sz="4100" dirty="0" smtClean="0">
                <a:solidFill>
                  <a:schemeClr val="accent2"/>
                </a:solidFill>
              </a:rPr>
              <a:t>a molteplici funzionalità</a:t>
            </a:r>
            <a:endParaRPr lang="it-IT" altLang="it-IT" sz="4100" b="1" i="1" dirty="0">
              <a:solidFill>
                <a:schemeClr val="accent2"/>
              </a:solidFill>
            </a:endParaRPr>
          </a:p>
        </p:txBody>
      </p:sp>
    </p:spTree>
    <p:extLst>
      <p:ext uri="{BB962C8B-B14F-4D97-AF65-F5344CB8AC3E}">
        <p14:creationId xmlns:p14="http://schemas.microsoft.com/office/powerpoint/2010/main" val="1405099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57029" y="35068"/>
            <a:ext cx="94488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smtClean="0">
                <a:solidFill>
                  <a:schemeClr val="accent2"/>
                </a:solidFill>
              </a:rPr>
              <a:t>identificare i </a:t>
            </a:r>
            <a:r>
              <a:rPr lang="it-IT" altLang="it-IT" sz="4100" b="1" i="1" dirty="0" smtClean="0">
                <a:solidFill>
                  <a:schemeClr val="accent2"/>
                </a:solidFill>
              </a:rPr>
              <a:t>percentili</a:t>
            </a:r>
            <a:endParaRPr lang="it-IT" altLang="it-IT" sz="4100" b="1" i="1" dirty="0">
              <a:solidFill>
                <a:schemeClr val="accent2"/>
              </a:solidFill>
            </a:endParaRPr>
          </a:p>
        </p:txBody>
      </p:sp>
      <p:pic>
        <p:nvPicPr>
          <p:cNvPr id="3" name="Picture 2"/>
          <p:cNvPicPr>
            <a:picLocks noChangeAspect="1"/>
          </p:cNvPicPr>
          <p:nvPr/>
        </p:nvPicPr>
        <p:blipFill rotWithShape="1">
          <a:blip r:embed="rId3"/>
          <a:srcRect l="11473" t="13023" r="7436" b="11959"/>
          <a:stretch/>
        </p:blipFill>
        <p:spPr>
          <a:xfrm>
            <a:off x="357029" y="1863868"/>
            <a:ext cx="7289053" cy="4482355"/>
          </a:xfrm>
          <a:prstGeom prst="rect">
            <a:avLst/>
          </a:prstGeom>
        </p:spPr>
      </p:pic>
      <p:grpSp>
        <p:nvGrpSpPr>
          <p:cNvPr id="24" name="Group 23"/>
          <p:cNvGrpSpPr/>
          <p:nvPr/>
        </p:nvGrpSpPr>
        <p:grpSpPr>
          <a:xfrm>
            <a:off x="423534" y="5109881"/>
            <a:ext cx="1501690" cy="1544370"/>
            <a:chOff x="423534" y="5109881"/>
            <a:chExt cx="1501690" cy="1544370"/>
          </a:xfrm>
        </p:grpSpPr>
        <p:grpSp>
          <p:nvGrpSpPr>
            <p:cNvPr id="19" name="Group 18"/>
            <p:cNvGrpSpPr/>
            <p:nvPr/>
          </p:nvGrpSpPr>
          <p:grpSpPr>
            <a:xfrm>
              <a:off x="914399" y="5109881"/>
              <a:ext cx="367554" cy="932317"/>
              <a:chOff x="914399" y="5109881"/>
              <a:chExt cx="367554" cy="932317"/>
            </a:xfrm>
          </p:grpSpPr>
          <p:sp>
            <p:nvSpPr>
              <p:cNvPr id="15" name="Freeform 14"/>
              <p:cNvSpPr/>
              <p:nvPr/>
            </p:nvSpPr>
            <p:spPr bwMode="auto">
              <a:xfrm>
                <a:off x="914399" y="5109881"/>
                <a:ext cx="268942" cy="842683"/>
              </a:xfrm>
              <a:custGeom>
                <a:avLst/>
                <a:gdLst>
                  <a:gd name="connsiteX0" fmla="*/ 0 w 1075765"/>
                  <a:gd name="connsiteY0" fmla="*/ 0 h 1219200"/>
                  <a:gd name="connsiteX1" fmla="*/ 1075765 w 1075765"/>
                  <a:gd name="connsiteY1" fmla="*/ 0 h 1219200"/>
                  <a:gd name="connsiteX2" fmla="*/ 1057835 w 1075765"/>
                  <a:gd name="connsiteY2" fmla="*/ 1219200 h 1219200"/>
                </a:gdLst>
                <a:ahLst/>
                <a:cxnLst>
                  <a:cxn ang="0">
                    <a:pos x="connsiteX0" y="connsiteY0"/>
                  </a:cxn>
                  <a:cxn ang="0">
                    <a:pos x="connsiteX1" y="connsiteY1"/>
                  </a:cxn>
                  <a:cxn ang="0">
                    <a:pos x="connsiteX2" y="connsiteY2"/>
                  </a:cxn>
                </a:cxnLst>
                <a:rect l="l" t="t" r="r" b="b"/>
                <a:pathLst>
                  <a:path w="1075765" h="1219200">
                    <a:moveTo>
                      <a:pt x="0" y="0"/>
                    </a:moveTo>
                    <a:lnTo>
                      <a:pt x="1075765" y="0"/>
                    </a:lnTo>
                    <a:lnTo>
                      <a:pt x="1057835" y="1219200"/>
                    </a:lnTo>
                  </a:path>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6" name="Oval 15"/>
              <p:cNvSpPr/>
              <p:nvPr/>
            </p:nvSpPr>
            <p:spPr bwMode="auto">
              <a:xfrm>
                <a:off x="1084729" y="5844198"/>
                <a:ext cx="197224" cy="198000"/>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sp>
          <p:nvSpPr>
            <p:cNvPr id="22" name="Rectangle 21"/>
            <p:cNvSpPr/>
            <p:nvPr/>
          </p:nvSpPr>
          <p:spPr>
            <a:xfrm>
              <a:off x="423534" y="6315697"/>
              <a:ext cx="1501690" cy="338554"/>
            </a:xfrm>
            <a:prstGeom prst="rect">
              <a:avLst/>
            </a:prstGeom>
            <a:noFill/>
            <a:ln>
              <a:solidFill>
                <a:srgbClr val="FF0000"/>
              </a:solidFill>
            </a:ln>
          </p:spPr>
          <p:txBody>
            <a:bodyPr wrap="square">
              <a:spAutoFit/>
            </a:bodyPr>
            <a:lstStyle/>
            <a:p>
              <a:pPr>
                <a:spcBef>
                  <a:spcPct val="50000"/>
                </a:spcBef>
                <a:spcAft>
                  <a:spcPct val="25000"/>
                </a:spcAft>
                <a:buClr>
                  <a:schemeClr val="accent2"/>
                </a:buClr>
              </a:pPr>
              <a:r>
                <a:rPr lang="it-IT" altLang="it-IT" b="0" dirty="0" smtClean="0"/>
                <a:t>25° percentile</a:t>
              </a:r>
              <a:endParaRPr lang="it-IT" altLang="it-IT" sz="2000" b="0" dirty="0"/>
            </a:p>
          </p:txBody>
        </p:sp>
      </p:grpSp>
      <p:sp>
        <p:nvSpPr>
          <p:cNvPr id="25" name="TextBox 24"/>
          <p:cNvSpPr txBox="1"/>
          <p:nvPr/>
        </p:nvSpPr>
        <p:spPr>
          <a:xfrm>
            <a:off x="3352020" y="4267199"/>
            <a:ext cx="3985386" cy="584775"/>
          </a:xfrm>
          <a:prstGeom prst="rect">
            <a:avLst/>
          </a:prstGeom>
          <a:noFill/>
        </p:spPr>
        <p:txBody>
          <a:bodyPr wrap="none" rtlCol="0">
            <a:spAutoFit/>
          </a:bodyPr>
          <a:lstStyle/>
          <a:p>
            <a:r>
              <a:rPr lang="it-IT" sz="3200" dirty="0"/>
              <a:t>p</a:t>
            </a:r>
            <a:r>
              <a:rPr lang="it-IT" sz="3200" dirty="0" smtClean="0"/>
              <a:t>oche osservazioni</a:t>
            </a:r>
            <a:endParaRPr lang="it-IT" sz="3200" dirty="0"/>
          </a:p>
        </p:txBody>
      </p:sp>
      <p:sp>
        <p:nvSpPr>
          <p:cNvPr id="26" name="Rectangle 25"/>
          <p:cNvSpPr/>
          <p:nvPr/>
        </p:nvSpPr>
        <p:spPr>
          <a:xfrm>
            <a:off x="399233" y="808789"/>
            <a:ext cx="5989983" cy="707886"/>
          </a:xfrm>
          <a:prstGeom prst="rect">
            <a:avLst/>
          </a:prstGeom>
        </p:spPr>
        <p:txBody>
          <a:bodyPr wrap="square">
            <a:spAutoFit/>
          </a:bodyPr>
          <a:lstStyle/>
          <a:p>
            <a:pPr>
              <a:spcBef>
                <a:spcPct val="50000"/>
              </a:spcBef>
              <a:spcAft>
                <a:spcPct val="25000"/>
              </a:spcAft>
              <a:buClr>
                <a:schemeClr val="accent2"/>
              </a:buClr>
            </a:pPr>
            <a:r>
              <a:rPr lang="it-IT" altLang="it-IT" sz="2000" b="0" dirty="0"/>
              <a:t>v</a:t>
            </a:r>
            <a:r>
              <a:rPr lang="it-IT" altLang="it-IT" sz="2000" b="0" dirty="0" smtClean="0"/>
              <a:t>alore di una variabile (modalità) al di sotto del quale si verifica una certa % di osservazioni</a:t>
            </a:r>
            <a:endParaRPr lang="it-IT" altLang="it-IT" sz="2000" b="0" dirty="0"/>
          </a:p>
        </p:txBody>
      </p:sp>
    </p:spTree>
    <p:extLst>
      <p:ext uri="{BB962C8B-B14F-4D97-AF65-F5344CB8AC3E}">
        <p14:creationId xmlns:p14="http://schemas.microsoft.com/office/powerpoint/2010/main" val="31819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57029" y="35068"/>
            <a:ext cx="94488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smtClean="0">
                <a:solidFill>
                  <a:schemeClr val="accent2"/>
                </a:solidFill>
              </a:rPr>
              <a:t>identificare i </a:t>
            </a:r>
            <a:r>
              <a:rPr lang="it-IT" altLang="it-IT" sz="4100" b="1" i="1" dirty="0" smtClean="0">
                <a:solidFill>
                  <a:schemeClr val="accent2"/>
                </a:solidFill>
              </a:rPr>
              <a:t>percentili</a:t>
            </a:r>
            <a:endParaRPr lang="it-IT" altLang="it-IT" sz="4100" b="1" i="1" dirty="0">
              <a:solidFill>
                <a:schemeClr val="accent2"/>
              </a:solidFill>
            </a:endParaRPr>
          </a:p>
        </p:txBody>
      </p:sp>
      <p:pic>
        <p:nvPicPr>
          <p:cNvPr id="3" name="Picture 2"/>
          <p:cNvPicPr>
            <a:picLocks noChangeAspect="1"/>
          </p:cNvPicPr>
          <p:nvPr/>
        </p:nvPicPr>
        <p:blipFill rotWithShape="1">
          <a:blip r:embed="rId3"/>
          <a:srcRect l="11473" t="13023" r="7436" b="11959"/>
          <a:stretch/>
        </p:blipFill>
        <p:spPr>
          <a:xfrm>
            <a:off x="357029" y="1863868"/>
            <a:ext cx="7289053" cy="4482355"/>
          </a:xfrm>
          <a:prstGeom prst="rect">
            <a:avLst/>
          </a:prstGeom>
        </p:spPr>
      </p:pic>
      <p:grpSp>
        <p:nvGrpSpPr>
          <p:cNvPr id="21" name="Group 20"/>
          <p:cNvGrpSpPr/>
          <p:nvPr/>
        </p:nvGrpSpPr>
        <p:grpSpPr>
          <a:xfrm>
            <a:off x="914399" y="2967317"/>
            <a:ext cx="1609165" cy="3119316"/>
            <a:chOff x="914399" y="2967317"/>
            <a:chExt cx="1609165" cy="3119316"/>
          </a:xfrm>
        </p:grpSpPr>
        <p:sp>
          <p:nvSpPr>
            <p:cNvPr id="14" name="Freeform 13"/>
            <p:cNvSpPr/>
            <p:nvPr/>
          </p:nvSpPr>
          <p:spPr bwMode="auto">
            <a:xfrm>
              <a:off x="914399" y="2967317"/>
              <a:ext cx="1524002" cy="2985247"/>
            </a:xfrm>
            <a:custGeom>
              <a:avLst/>
              <a:gdLst>
                <a:gd name="connsiteX0" fmla="*/ 0 w 1075765"/>
                <a:gd name="connsiteY0" fmla="*/ 0 h 1219200"/>
                <a:gd name="connsiteX1" fmla="*/ 1075765 w 1075765"/>
                <a:gd name="connsiteY1" fmla="*/ 0 h 1219200"/>
                <a:gd name="connsiteX2" fmla="*/ 1057835 w 1075765"/>
                <a:gd name="connsiteY2" fmla="*/ 1219200 h 1219200"/>
              </a:gdLst>
              <a:ahLst/>
              <a:cxnLst>
                <a:cxn ang="0">
                  <a:pos x="connsiteX0" y="connsiteY0"/>
                </a:cxn>
                <a:cxn ang="0">
                  <a:pos x="connsiteX1" y="connsiteY1"/>
                </a:cxn>
                <a:cxn ang="0">
                  <a:pos x="connsiteX2" y="connsiteY2"/>
                </a:cxn>
              </a:cxnLst>
              <a:rect l="l" t="t" r="r" b="b"/>
              <a:pathLst>
                <a:path w="1075765" h="1219200">
                  <a:moveTo>
                    <a:pt x="0" y="0"/>
                  </a:moveTo>
                  <a:lnTo>
                    <a:pt x="1075765" y="0"/>
                  </a:lnTo>
                  <a:lnTo>
                    <a:pt x="1057835" y="1219200"/>
                  </a:lnTo>
                </a:path>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8" name="Oval 17"/>
            <p:cNvSpPr/>
            <p:nvPr/>
          </p:nvSpPr>
          <p:spPr bwMode="auto">
            <a:xfrm>
              <a:off x="2326340" y="5888633"/>
              <a:ext cx="197224" cy="198000"/>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sp>
        <p:nvSpPr>
          <p:cNvPr id="22" name="Rectangle 21"/>
          <p:cNvSpPr/>
          <p:nvPr/>
        </p:nvSpPr>
        <p:spPr>
          <a:xfrm>
            <a:off x="1678588" y="6315697"/>
            <a:ext cx="1501690" cy="338554"/>
          </a:xfrm>
          <a:prstGeom prst="rect">
            <a:avLst/>
          </a:prstGeom>
          <a:noFill/>
          <a:ln>
            <a:solidFill>
              <a:srgbClr val="FF0000"/>
            </a:solidFill>
          </a:ln>
        </p:spPr>
        <p:txBody>
          <a:bodyPr wrap="square">
            <a:spAutoFit/>
          </a:bodyPr>
          <a:lstStyle/>
          <a:p>
            <a:pPr>
              <a:spcBef>
                <a:spcPct val="50000"/>
              </a:spcBef>
              <a:spcAft>
                <a:spcPct val="25000"/>
              </a:spcAft>
              <a:buClr>
                <a:schemeClr val="accent2"/>
              </a:buClr>
            </a:pPr>
            <a:r>
              <a:rPr lang="it-IT" altLang="it-IT" b="0" dirty="0" smtClean="0"/>
              <a:t>90° percentile</a:t>
            </a:r>
            <a:endParaRPr lang="it-IT" altLang="it-IT" sz="2000" b="0" dirty="0"/>
          </a:p>
        </p:txBody>
      </p:sp>
      <p:sp>
        <p:nvSpPr>
          <p:cNvPr id="23" name="TextBox 22"/>
          <p:cNvSpPr txBox="1"/>
          <p:nvPr/>
        </p:nvSpPr>
        <p:spPr>
          <a:xfrm>
            <a:off x="3352020" y="4267199"/>
            <a:ext cx="4283545" cy="1077218"/>
          </a:xfrm>
          <a:prstGeom prst="rect">
            <a:avLst/>
          </a:prstGeom>
          <a:noFill/>
        </p:spPr>
        <p:txBody>
          <a:bodyPr wrap="none" rtlCol="0">
            <a:spAutoFit/>
          </a:bodyPr>
          <a:lstStyle/>
          <a:p>
            <a:r>
              <a:rPr lang="it-IT" sz="3200" dirty="0"/>
              <a:t>m</a:t>
            </a:r>
            <a:r>
              <a:rPr lang="it-IT" sz="3200" dirty="0" smtClean="0"/>
              <a:t>olte osservazioni…</a:t>
            </a:r>
          </a:p>
          <a:p>
            <a:r>
              <a:rPr lang="it-IT" sz="3200" i="1" dirty="0"/>
              <a:t>q</a:t>
            </a:r>
            <a:r>
              <a:rPr lang="it-IT" sz="3200" i="1" dirty="0" smtClean="0"/>
              <a:t>uasi tutte</a:t>
            </a:r>
            <a:endParaRPr lang="it-IT" sz="3200" i="1" dirty="0"/>
          </a:p>
        </p:txBody>
      </p:sp>
      <p:sp>
        <p:nvSpPr>
          <p:cNvPr id="24" name="Rectangle 23"/>
          <p:cNvSpPr/>
          <p:nvPr/>
        </p:nvSpPr>
        <p:spPr>
          <a:xfrm>
            <a:off x="357029" y="865061"/>
            <a:ext cx="5989983" cy="707886"/>
          </a:xfrm>
          <a:prstGeom prst="rect">
            <a:avLst/>
          </a:prstGeom>
        </p:spPr>
        <p:txBody>
          <a:bodyPr wrap="square">
            <a:spAutoFit/>
          </a:bodyPr>
          <a:lstStyle/>
          <a:p>
            <a:pPr>
              <a:spcBef>
                <a:spcPct val="50000"/>
              </a:spcBef>
              <a:spcAft>
                <a:spcPct val="25000"/>
              </a:spcAft>
              <a:buClr>
                <a:schemeClr val="accent2"/>
              </a:buClr>
            </a:pPr>
            <a:r>
              <a:rPr lang="it-IT" altLang="it-IT" sz="2000" b="0" dirty="0"/>
              <a:t>v</a:t>
            </a:r>
            <a:r>
              <a:rPr lang="it-IT" altLang="it-IT" sz="2000" b="0" dirty="0" smtClean="0"/>
              <a:t>alore di una variabile (modalità) al di sotto del quale si verifica una certa % di osservazioni</a:t>
            </a:r>
            <a:endParaRPr lang="it-IT" altLang="it-IT" sz="2000" b="0" dirty="0"/>
          </a:p>
        </p:txBody>
      </p:sp>
    </p:spTree>
    <p:extLst>
      <p:ext uri="{BB962C8B-B14F-4D97-AF65-F5344CB8AC3E}">
        <p14:creationId xmlns:p14="http://schemas.microsoft.com/office/powerpoint/2010/main" val="8915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57029" y="35068"/>
            <a:ext cx="9448800" cy="9144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r>
              <a:rPr lang="it-IT" altLang="it-IT" sz="4100" b="1" dirty="0">
                <a:solidFill>
                  <a:schemeClr val="accent2"/>
                </a:solidFill>
              </a:rPr>
              <a:t>r</a:t>
            </a:r>
            <a:r>
              <a:rPr lang="it-IT" altLang="it-IT" sz="4100" b="1" dirty="0" smtClean="0">
                <a:solidFill>
                  <a:schemeClr val="accent2"/>
                </a:solidFill>
              </a:rPr>
              <a:t>ilavare la mediana</a:t>
            </a:r>
            <a:endParaRPr lang="it-IT" altLang="it-IT" sz="4100" b="1" i="1" dirty="0">
              <a:solidFill>
                <a:schemeClr val="accent2"/>
              </a:solidFill>
            </a:endParaRPr>
          </a:p>
        </p:txBody>
      </p:sp>
      <p:pic>
        <p:nvPicPr>
          <p:cNvPr id="3" name="Picture 2"/>
          <p:cNvPicPr>
            <a:picLocks noChangeAspect="1"/>
          </p:cNvPicPr>
          <p:nvPr/>
        </p:nvPicPr>
        <p:blipFill rotWithShape="1">
          <a:blip r:embed="rId3"/>
          <a:srcRect l="11473" t="13023" r="7436" b="11959"/>
          <a:stretch/>
        </p:blipFill>
        <p:spPr>
          <a:xfrm>
            <a:off x="357029" y="1863868"/>
            <a:ext cx="7289053" cy="4482355"/>
          </a:xfrm>
          <a:prstGeom prst="rect">
            <a:avLst/>
          </a:prstGeom>
        </p:spPr>
      </p:pic>
      <p:sp>
        <p:nvSpPr>
          <p:cNvPr id="8" name="Rectangle 7"/>
          <p:cNvSpPr/>
          <p:nvPr/>
        </p:nvSpPr>
        <p:spPr>
          <a:xfrm>
            <a:off x="357029" y="865061"/>
            <a:ext cx="6015636" cy="400110"/>
          </a:xfrm>
          <a:prstGeom prst="rect">
            <a:avLst/>
          </a:prstGeom>
        </p:spPr>
        <p:txBody>
          <a:bodyPr wrap="square">
            <a:spAutoFit/>
          </a:bodyPr>
          <a:lstStyle/>
          <a:p>
            <a:pPr>
              <a:spcBef>
                <a:spcPct val="50000"/>
              </a:spcBef>
              <a:spcAft>
                <a:spcPct val="25000"/>
              </a:spcAft>
              <a:buClr>
                <a:schemeClr val="accent2"/>
              </a:buClr>
            </a:pPr>
            <a:endParaRPr lang="it-IT" altLang="it-IT" sz="2000" b="0" dirty="0"/>
          </a:p>
        </p:txBody>
      </p:sp>
      <p:grpSp>
        <p:nvGrpSpPr>
          <p:cNvPr id="2" name="Group 1"/>
          <p:cNvGrpSpPr/>
          <p:nvPr/>
        </p:nvGrpSpPr>
        <p:grpSpPr>
          <a:xfrm>
            <a:off x="710404" y="4267199"/>
            <a:ext cx="1501690" cy="2387052"/>
            <a:chOff x="710404" y="4267199"/>
            <a:chExt cx="1501690" cy="2387052"/>
          </a:xfrm>
        </p:grpSpPr>
        <p:grpSp>
          <p:nvGrpSpPr>
            <p:cNvPr id="20" name="Group 19"/>
            <p:cNvGrpSpPr/>
            <p:nvPr/>
          </p:nvGrpSpPr>
          <p:grpSpPr>
            <a:xfrm>
              <a:off x="914400" y="4267199"/>
              <a:ext cx="649940" cy="1774999"/>
              <a:chOff x="914400" y="4267199"/>
              <a:chExt cx="649940" cy="1774999"/>
            </a:xfrm>
          </p:grpSpPr>
          <p:sp>
            <p:nvSpPr>
              <p:cNvPr id="13" name="Freeform 12"/>
              <p:cNvSpPr/>
              <p:nvPr/>
            </p:nvSpPr>
            <p:spPr bwMode="auto">
              <a:xfrm>
                <a:off x="914400" y="4267199"/>
                <a:ext cx="555811" cy="1685365"/>
              </a:xfrm>
              <a:custGeom>
                <a:avLst/>
                <a:gdLst>
                  <a:gd name="connsiteX0" fmla="*/ 0 w 1075765"/>
                  <a:gd name="connsiteY0" fmla="*/ 0 h 1219200"/>
                  <a:gd name="connsiteX1" fmla="*/ 1075765 w 1075765"/>
                  <a:gd name="connsiteY1" fmla="*/ 0 h 1219200"/>
                  <a:gd name="connsiteX2" fmla="*/ 1057835 w 1075765"/>
                  <a:gd name="connsiteY2" fmla="*/ 1219200 h 1219200"/>
                </a:gdLst>
                <a:ahLst/>
                <a:cxnLst>
                  <a:cxn ang="0">
                    <a:pos x="connsiteX0" y="connsiteY0"/>
                  </a:cxn>
                  <a:cxn ang="0">
                    <a:pos x="connsiteX1" y="connsiteY1"/>
                  </a:cxn>
                  <a:cxn ang="0">
                    <a:pos x="connsiteX2" y="connsiteY2"/>
                  </a:cxn>
                </a:cxnLst>
                <a:rect l="l" t="t" r="r" b="b"/>
                <a:pathLst>
                  <a:path w="1075765" h="1219200">
                    <a:moveTo>
                      <a:pt x="0" y="0"/>
                    </a:moveTo>
                    <a:lnTo>
                      <a:pt x="1075765" y="0"/>
                    </a:lnTo>
                    <a:lnTo>
                      <a:pt x="1057835" y="1219200"/>
                    </a:lnTo>
                  </a:path>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7" name="Oval 16"/>
              <p:cNvSpPr/>
              <p:nvPr/>
            </p:nvSpPr>
            <p:spPr bwMode="auto">
              <a:xfrm>
                <a:off x="1367116" y="5844198"/>
                <a:ext cx="197224" cy="198000"/>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sp>
          <p:nvSpPr>
            <p:cNvPr id="22" name="Rectangle 21"/>
            <p:cNvSpPr/>
            <p:nvPr/>
          </p:nvSpPr>
          <p:spPr>
            <a:xfrm>
              <a:off x="710404" y="6315697"/>
              <a:ext cx="1501690" cy="338554"/>
            </a:xfrm>
            <a:prstGeom prst="rect">
              <a:avLst/>
            </a:prstGeom>
            <a:noFill/>
            <a:ln>
              <a:solidFill>
                <a:srgbClr val="FF0000"/>
              </a:solidFill>
            </a:ln>
          </p:spPr>
          <p:txBody>
            <a:bodyPr wrap="square">
              <a:spAutoFit/>
            </a:bodyPr>
            <a:lstStyle/>
            <a:p>
              <a:pPr>
                <a:spcBef>
                  <a:spcPct val="50000"/>
                </a:spcBef>
                <a:spcAft>
                  <a:spcPct val="25000"/>
                </a:spcAft>
                <a:buClr>
                  <a:schemeClr val="accent2"/>
                </a:buClr>
              </a:pPr>
              <a:r>
                <a:rPr lang="it-IT" altLang="it-IT" b="0" dirty="0" smtClean="0"/>
                <a:t>50° percentile</a:t>
              </a:r>
              <a:endParaRPr lang="it-IT" altLang="it-IT" sz="2000" b="0" dirty="0"/>
            </a:p>
          </p:txBody>
        </p:sp>
      </p:grpSp>
      <p:sp>
        <p:nvSpPr>
          <p:cNvPr id="24" name="TextBox 23"/>
          <p:cNvSpPr txBox="1"/>
          <p:nvPr/>
        </p:nvSpPr>
        <p:spPr>
          <a:xfrm>
            <a:off x="3056598" y="3812657"/>
            <a:ext cx="4783682" cy="584775"/>
          </a:xfrm>
          <a:prstGeom prst="rect">
            <a:avLst/>
          </a:prstGeom>
          <a:noFill/>
        </p:spPr>
        <p:txBody>
          <a:bodyPr wrap="none" rtlCol="0">
            <a:spAutoFit/>
          </a:bodyPr>
          <a:lstStyle/>
          <a:p>
            <a:r>
              <a:rPr lang="it-IT" sz="3200" dirty="0"/>
              <a:t>m</a:t>
            </a:r>
            <a:r>
              <a:rPr lang="it-IT" sz="3200" dirty="0" smtClean="0"/>
              <a:t>età delle osservazioni</a:t>
            </a:r>
            <a:endParaRPr lang="it-IT" sz="3200" i="1" dirty="0"/>
          </a:p>
        </p:txBody>
      </p:sp>
    </p:spTree>
    <p:extLst>
      <p:ext uri="{BB962C8B-B14F-4D97-AF65-F5344CB8AC3E}">
        <p14:creationId xmlns:p14="http://schemas.microsoft.com/office/powerpoint/2010/main" val="5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112306</TotalTime>
  <Words>2519</Words>
  <Application>Microsoft Office PowerPoint</Application>
  <PresentationFormat>On-screen Show (4:3)</PresentationFormat>
  <Paragraphs>260</Paragraphs>
  <Slides>29</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Symbol</vt:lpstr>
      <vt:lpstr>Wingdings</vt:lpstr>
      <vt:lpstr>Default Design</vt:lpstr>
      <vt:lpstr>2_Default Design</vt:lpstr>
      <vt:lpstr>Elementi di Metodologia           della ricerca psicologica EdM2018 </vt:lpstr>
      <vt:lpstr>PowerPoint Presentation</vt:lpstr>
      <vt:lpstr>il risultato delle nostre fatiche</vt:lpstr>
      <vt:lpstr>PowerPoint Presentation</vt:lpstr>
      <vt:lpstr>PowerPoint Presentation</vt:lpstr>
      <vt:lpstr>PowerPoint Presentation</vt:lpstr>
      <vt:lpstr>identificare i percentili</vt:lpstr>
      <vt:lpstr>identificare i percentili</vt:lpstr>
      <vt:lpstr>rilavare la mediana</vt:lpstr>
      <vt:lpstr>rilavare la mediana</vt:lpstr>
      <vt:lpstr>vediamo perché  con un esempio concreto</vt:lpstr>
      <vt:lpstr>variabilità, confronti e indicatori</vt:lpstr>
      <vt:lpstr>…. e quindi?  dove sta la soluzione?</vt:lpstr>
      <vt:lpstr>nella scatola coi baffi</vt:lpstr>
      <vt:lpstr>PowerPoint Presentation</vt:lpstr>
      <vt:lpstr>Capitolo 1 </vt:lpstr>
      <vt:lpstr>psicologia e scienza</vt:lpstr>
      <vt:lpstr>Quali fenomeni della psicologia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to maximize paper acceptance rate</dc:title>
  <dc:creator>Carlo</dc:creator>
  <cp:lastModifiedBy>Carlo</cp:lastModifiedBy>
  <cp:revision>1146</cp:revision>
  <dcterms:created xsi:type="dcterms:W3CDTF">2013-01-26T09:25:23Z</dcterms:created>
  <dcterms:modified xsi:type="dcterms:W3CDTF">2018-10-30T15:02:44Z</dcterms:modified>
</cp:coreProperties>
</file>