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0"/>
  </p:notesMasterIdLst>
  <p:sldIdLst>
    <p:sldId id="448" r:id="rId2"/>
    <p:sldId id="436" r:id="rId3"/>
    <p:sldId id="437" r:id="rId4"/>
    <p:sldId id="438" r:id="rId5"/>
    <p:sldId id="439" r:id="rId6"/>
    <p:sldId id="440" r:id="rId7"/>
    <p:sldId id="441" r:id="rId8"/>
    <p:sldId id="442" r:id="rId9"/>
    <p:sldId id="443" r:id="rId10"/>
    <p:sldId id="444" r:id="rId11"/>
    <p:sldId id="445" r:id="rId12"/>
    <p:sldId id="446" r:id="rId13"/>
    <p:sldId id="447" r:id="rId14"/>
    <p:sldId id="288" r:id="rId15"/>
    <p:sldId id="257" r:id="rId16"/>
    <p:sldId id="258" r:id="rId17"/>
    <p:sldId id="259" r:id="rId18"/>
    <p:sldId id="260" r:id="rId19"/>
    <p:sldId id="261" r:id="rId20"/>
    <p:sldId id="289" r:id="rId21"/>
    <p:sldId id="290" r:id="rId22"/>
    <p:sldId id="291" r:id="rId23"/>
    <p:sldId id="292" r:id="rId24"/>
    <p:sldId id="293" r:id="rId25"/>
    <p:sldId id="294" r:id="rId26"/>
    <p:sldId id="295" r:id="rId27"/>
    <p:sldId id="263" r:id="rId28"/>
    <p:sldId id="264" r:id="rId29"/>
    <p:sldId id="265" r:id="rId30"/>
    <p:sldId id="266" r:id="rId31"/>
    <p:sldId id="267" r:id="rId32"/>
    <p:sldId id="297" r:id="rId33"/>
    <p:sldId id="302" r:id="rId34"/>
    <p:sldId id="303" r:id="rId35"/>
    <p:sldId id="304" r:id="rId36"/>
    <p:sldId id="268" r:id="rId37"/>
    <p:sldId id="269" r:id="rId38"/>
    <p:sldId id="272" r:id="rId39"/>
    <p:sldId id="273" r:id="rId40"/>
    <p:sldId id="274" r:id="rId41"/>
    <p:sldId id="275" r:id="rId42"/>
    <p:sldId id="276" r:id="rId43"/>
    <p:sldId id="277" r:id="rId44"/>
    <p:sldId id="278" r:id="rId45"/>
    <p:sldId id="296" r:id="rId46"/>
    <p:sldId id="279" r:id="rId47"/>
    <p:sldId id="280" r:id="rId48"/>
    <p:sldId id="281" r:id="rId49"/>
    <p:sldId id="282" r:id="rId50"/>
    <p:sldId id="283" r:id="rId51"/>
    <p:sldId id="284" r:id="rId52"/>
    <p:sldId id="285" r:id="rId53"/>
    <p:sldId id="298" r:id="rId54"/>
    <p:sldId id="305"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329" r:id="rId90"/>
    <p:sldId id="330" r:id="rId91"/>
    <p:sldId id="331" r:id="rId92"/>
    <p:sldId id="332" r:id="rId93"/>
    <p:sldId id="333" r:id="rId94"/>
    <p:sldId id="360" r:id="rId95"/>
    <p:sldId id="361" r:id="rId96"/>
    <p:sldId id="363" r:id="rId97"/>
    <p:sldId id="364" r:id="rId98"/>
    <p:sldId id="365" r:id="rId99"/>
    <p:sldId id="421" r:id="rId100"/>
    <p:sldId id="422" r:id="rId101"/>
    <p:sldId id="366" r:id="rId102"/>
    <p:sldId id="367" r:id="rId103"/>
    <p:sldId id="368" r:id="rId104"/>
    <p:sldId id="369" r:id="rId105"/>
    <p:sldId id="370" r:id="rId106"/>
    <p:sldId id="371" r:id="rId107"/>
    <p:sldId id="372" r:id="rId108"/>
    <p:sldId id="423" r:id="rId109"/>
    <p:sldId id="424" r:id="rId110"/>
    <p:sldId id="425" r:id="rId111"/>
    <p:sldId id="426" r:id="rId112"/>
    <p:sldId id="427" r:id="rId113"/>
    <p:sldId id="428" r:id="rId114"/>
    <p:sldId id="429" r:id="rId115"/>
    <p:sldId id="430" r:id="rId116"/>
    <p:sldId id="431" r:id="rId117"/>
    <p:sldId id="432" r:id="rId118"/>
    <p:sldId id="433" r:id="rId119"/>
    <p:sldId id="434" r:id="rId120"/>
    <p:sldId id="435"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2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481967-9420-4676-A112-C64A06B28919}" type="datetimeFigureOut">
              <a:rPr lang="it-IT" smtClean="0"/>
              <a:t>05/11/2018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DC091-27D9-4BE9-B6FE-329743B405AD}" type="slidenum">
              <a:rPr lang="it-IT" smtClean="0"/>
              <a:t>‹N›</a:t>
            </a:fld>
            <a:endParaRPr lang="it-IT"/>
          </a:p>
        </p:txBody>
      </p:sp>
    </p:spTree>
    <p:extLst>
      <p:ext uri="{BB962C8B-B14F-4D97-AF65-F5344CB8AC3E}">
        <p14:creationId xmlns:p14="http://schemas.microsoft.com/office/powerpoint/2010/main" val="4682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2AE966-D618-4970-BC86-7655C5563D1F}" type="slidenum">
              <a:rPr lang="en-US" altLang="it-IT"/>
              <a:pPr/>
              <a:t>147</a:t>
            </a:fld>
            <a:endParaRPr lang="en-US" altLang="it-IT"/>
          </a:p>
        </p:txBody>
      </p:sp>
      <p:sp>
        <p:nvSpPr>
          <p:cNvPr id="41986" name="Rectangle 2"/>
          <p:cNvSpPr>
            <a:spLocks noGrp="1" noRot="1" noChangeAspect="1" noChangeArrowheads="1" noTextEdit="1"/>
          </p:cNvSpPr>
          <p:nvPr>
            <p:ph type="sldImg"/>
          </p:nvPr>
        </p:nvSpPr>
        <p:spPr>
          <a:xfrm>
            <a:off x="1116013" y="679450"/>
            <a:ext cx="4627562" cy="3471863"/>
          </a:xfrm>
          <a:ln/>
        </p:spPr>
      </p:sp>
      <p:sp>
        <p:nvSpPr>
          <p:cNvPr id="41987" name="Rectangle 3"/>
          <p:cNvSpPr>
            <a:spLocks noGrp="1" noChangeArrowheads="1"/>
          </p:cNvSpPr>
          <p:nvPr>
            <p:ph type="body" idx="1"/>
          </p:nvPr>
        </p:nvSpPr>
        <p:spPr>
          <a:xfrm>
            <a:off x="904875" y="4376965"/>
            <a:ext cx="5048250" cy="4074583"/>
          </a:xfrm>
        </p:spPr>
        <p:txBody>
          <a:bodyP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4E4A25-885E-482A-AC42-28BEE0E43617}" type="slidenum">
              <a:rPr lang="en-US" altLang="it-IT"/>
              <a:pPr/>
              <a:t>148</a:t>
            </a:fld>
            <a:endParaRPr lang="en-US" altLang="it-IT"/>
          </a:p>
        </p:txBody>
      </p:sp>
      <p:sp>
        <p:nvSpPr>
          <p:cNvPr id="44034" name="Rectangle 2"/>
          <p:cNvSpPr>
            <a:spLocks noGrp="1" noRot="1" noChangeAspect="1" noChangeArrowheads="1" noTextEdit="1"/>
          </p:cNvSpPr>
          <p:nvPr>
            <p:ph type="sldImg"/>
          </p:nvPr>
        </p:nvSpPr>
        <p:spPr>
          <a:xfrm>
            <a:off x="1116013" y="679450"/>
            <a:ext cx="4627562" cy="3471863"/>
          </a:xfrm>
          <a:ln/>
        </p:spPr>
      </p:sp>
      <p:sp>
        <p:nvSpPr>
          <p:cNvPr id="44035" name="Rectangle 3"/>
          <p:cNvSpPr>
            <a:spLocks noGrp="1" noChangeArrowheads="1"/>
          </p:cNvSpPr>
          <p:nvPr>
            <p:ph type="body" idx="1"/>
          </p:nvPr>
        </p:nvSpPr>
        <p:spPr>
          <a:xfrm>
            <a:off x="904875" y="4376965"/>
            <a:ext cx="5048250" cy="4074583"/>
          </a:xfrm>
        </p:spPr>
        <p:txBody>
          <a:bodyP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938F147-5555-4ED5-AFF7-5FBC1041B030}" type="datetimeFigureOut">
              <a:rPr lang="it-IT" smtClean="0"/>
              <a:t>05/11/2018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A64D5C1-F606-4A17-AA4E-3CECCBE64025}" type="slidenum">
              <a:rPr lang="it-IT" smtClean="0"/>
              <a:t>‹N›</a:t>
            </a:fld>
            <a:endParaRPr lang="it-IT"/>
          </a:p>
        </p:txBody>
      </p:sp>
    </p:spTree>
    <p:extLst>
      <p:ext uri="{BB962C8B-B14F-4D97-AF65-F5344CB8AC3E}">
        <p14:creationId xmlns:p14="http://schemas.microsoft.com/office/powerpoint/2010/main" val="1144834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938F147-5555-4ED5-AFF7-5FBC1041B030}" type="datetimeFigureOut">
              <a:rPr lang="it-IT" smtClean="0"/>
              <a:t>05/11/2018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A64D5C1-F606-4A17-AA4E-3CECCBE64025}" type="slidenum">
              <a:rPr lang="it-IT" smtClean="0"/>
              <a:t>‹N›</a:t>
            </a:fld>
            <a:endParaRPr lang="it-IT"/>
          </a:p>
        </p:txBody>
      </p:sp>
    </p:spTree>
    <p:extLst>
      <p:ext uri="{BB962C8B-B14F-4D97-AF65-F5344CB8AC3E}">
        <p14:creationId xmlns:p14="http://schemas.microsoft.com/office/powerpoint/2010/main" val="22691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938F147-5555-4ED5-AFF7-5FBC1041B030}" type="datetimeFigureOut">
              <a:rPr lang="it-IT" smtClean="0"/>
              <a:t>05/11/2018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A64D5C1-F606-4A17-AA4E-3CECCBE64025}" type="slidenum">
              <a:rPr lang="it-IT" smtClean="0"/>
              <a:t>‹N›</a:t>
            </a:fld>
            <a:endParaRPr lang="it-IT"/>
          </a:p>
        </p:txBody>
      </p:sp>
    </p:spTree>
    <p:extLst>
      <p:ext uri="{BB962C8B-B14F-4D97-AF65-F5344CB8AC3E}">
        <p14:creationId xmlns:p14="http://schemas.microsoft.com/office/powerpoint/2010/main" val="3962543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en-US" altLang="it-IT"/>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en-US" altLang="it-IT"/>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0D57FB31-97CF-4A7E-9F49-0F438194CDBA}" type="slidenum">
              <a:rPr lang="en-US" altLang="it-IT"/>
              <a:pPr/>
              <a:t>‹N›</a:t>
            </a:fld>
            <a:endParaRPr lang="en-US" altLang="it-IT"/>
          </a:p>
        </p:txBody>
      </p:sp>
    </p:spTree>
    <p:extLst>
      <p:ext uri="{BB962C8B-B14F-4D97-AF65-F5344CB8AC3E}">
        <p14:creationId xmlns:p14="http://schemas.microsoft.com/office/powerpoint/2010/main" val="588340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938F147-5555-4ED5-AFF7-5FBC1041B030}" type="datetimeFigureOut">
              <a:rPr lang="it-IT" smtClean="0"/>
              <a:t>05/11/2018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A64D5C1-F606-4A17-AA4E-3CECCBE64025}" type="slidenum">
              <a:rPr lang="it-IT" smtClean="0"/>
              <a:t>‹N›</a:t>
            </a:fld>
            <a:endParaRPr lang="it-IT"/>
          </a:p>
        </p:txBody>
      </p:sp>
    </p:spTree>
    <p:extLst>
      <p:ext uri="{BB962C8B-B14F-4D97-AF65-F5344CB8AC3E}">
        <p14:creationId xmlns:p14="http://schemas.microsoft.com/office/powerpoint/2010/main" val="1523219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938F147-5555-4ED5-AFF7-5FBC1041B030}" type="datetimeFigureOut">
              <a:rPr lang="it-IT" smtClean="0"/>
              <a:t>05/11/2018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A64D5C1-F606-4A17-AA4E-3CECCBE64025}" type="slidenum">
              <a:rPr lang="it-IT" smtClean="0"/>
              <a:t>‹N›</a:t>
            </a:fld>
            <a:endParaRPr lang="it-IT"/>
          </a:p>
        </p:txBody>
      </p:sp>
    </p:spTree>
    <p:extLst>
      <p:ext uri="{BB962C8B-B14F-4D97-AF65-F5344CB8AC3E}">
        <p14:creationId xmlns:p14="http://schemas.microsoft.com/office/powerpoint/2010/main" val="132592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938F147-5555-4ED5-AFF7-5FBC1041B030}" type="datetimeFigureOut">
              <a:rPr lang="it-IT" smtClean="0"/>
              <a:t>05/11/2018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A64D5C1-F606-4A17-AA4E-3CECCBE64025}" type="slidenum">
              <a:rPr lang="it-IT" smtClean="0"/>
              <a:t>‹N›</a:t>
            </a:fld>
            <a:endParaRPr lang="it-IT"/>
          </a:p>
        </p:txBody>
      </p:sp>
    </p:spTree>
    <p:extLst>
      <p:ext uri="{BB962C8B-B14F-4D97-AF65-F5344CB8AC3E}">
        <p14:creationId xmlns:p14="http://schemas.microsoft.com/office/powerpoint/2010/main" val="1541306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938F147-5555-4ED5-AFF7-5FBC1041B030}" type="datetimeFigureOut">
              <a:rPr lang="it-IT" smtClean="0"/>
              <a:t>05/11/2018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A64D5C1-F606-4A17-AA4E-3CECCBE64025}" type="slidenum">
              <a:rPr lang="it-IT" smtClean="0"/>
              <a:t>‹N›</a:t>
            </a:fld>
            <a:endParaRPr lang="it-IT"/>
          </a:p>
        </p:txBody>
      </p:sp>
    </p:spTree>
    <p:extLst>
      <p:ext uri="{BB962C8B-B14F-4D97-AF65-F5344CB8AC3E}">
        <p14:creationId xmlns:p14="http://schemas.microsoft.com/office/powerpoint/2010/main" val="127324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938F147-5555-4ED5-AFF7-5FBC1041B030}" type="datetimeFigureOut">
              <a:rPr lang="it-IT" smtClean="0"/>
              <a:t>05/11/2018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A64D5C1-F606-4A17-AA4E-3CECCBE64025}" type="slidenum">
              <a:rPr lang="it-IT" smtClean="0"/>
              <a:t>‹N›</a:t>
            </a:fld>
            <a:endParaRPr lang="it-IT"/>
          </a:p>
        </p:txBody>
      </p:sp>
    </p:spTree>
    <p:extLst>
      <p:ext uri="{BB962C8B-B14F-4D97-AF65-F5344CB8AC3E}">
        <p14:creationId xmlns:p14="http://schemas.microsoft.com/office/powerpoint/2010/main" val="4039730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938F147-5555-4ED5-AFF7-5FBC1041B030}" type="datetimeFigureOut">
              <a:rPr lang="it-IT" smtClean="0"/>
              <a:t>05/11/2018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A64D5C1-F606-4A17-AA4E-3CECCBE64025}" type="slidenum">
              <a:rPr lang="it-IT" smtClean="0"/>
              <a:t>‹N›</a:t>
            </a:fld>
            <a:endParaRPr lang="it-IT"/>
          </a:p>
        </p:txBody>
      </p:sp>
    </p:spTree>
    <p:extLst>
      <p:ext uri="{BB962C8B-B14F-4D97-AF65-F5344CB8AC3E}">
        <p14:creationId xmlns:p14="http://schemas.microsoft.com/office/powerpoint/2010/main" val="262457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938F147-5555-4ED5-AFF7-5FBC1041B030}" type="datetimeFigureOut">
              <a:rPr lang="it-IT" smtClean="0"/>
              <a:t>05/11/2018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A64D5C1-F606-4A17-AA4E-3CECCBE64025}" type="slidenum">
              <a:rPr lang="it-IT" smtClean="0"/>
              <a:t>‹N›</a:t>
            </a:fld>
            <a:endParaRPr lang="it-IT"/>
          </a:p>
        </p:txBody>
      </p:sp>
    </p:spTree>
    <p:extLst>
      <p:ext uri="{BB962C8B-B14F-4D97-AF65-F5344CB8AC3E}">
        <p14:creationId xmlns:p14="http://schemas.microsoft.com/office/powerpoint/2010/main" val="248451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938F147-5555-4ED5-AFF7-5FBC1041B030}" type="datetimeFigureOut">
              <a:rPr lang="it-IT" smtClean="0"/>
              <a:t>05/11/2018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A64D5C1-F606-4A17-AA4E-3CECCBE64025}" type="slidenum">
              <a:rPr lang="it-IT" smtClean="0"/>
              <a:t>‹N›</a:t>
            </a:fld>
            <a:endParaRPr lang="it-IT"/>
          </a:p>
        </p:txBody>
      </p:sp>
    </p:spTree>
    <p:extLst>
      <p:ext uri="{BB962C8B-B14F-4D97-AF65-F5344CB8AC3E}">
        <p14:creationId xmlns:p14="http://schemas.microsoft.com/office/powerpoint/2010/main" val="358833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38F147-5555-4ED5-AFF7-5FBC1041B030}" type="datetimeFigureOut">
              <a:rPr lang="it-IT" smtClean="0"/>
              <a:t>05/11/2018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4D5C1-F606-4A17-AA4E-3CECCBE64025}" type="slidenum">
              <a:rPr lang="it-IT" smtClean="0"/>
              <a:t>‹N›</a:t>
            </a:fld>
            <a:endParaRPr lang="it-IT"/>
          </a:p>
        </p:txBody>
      </p:sp>
    </p:spTree>
    <p:extLst>
      <p:ext uri="{BB962C8B-B14F-4D97-AF65-F5344CB8AC3E}">
        <p14:creationId xmlns:p14="http://schemas.microsoft.com/office/powerpoint/2010/main" val="3696818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0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2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32.wmf"/><Relationship Id="rId4" Type="http://schemas.openxmlformats.org/officeDocument/2006/relationships/oleObject" Target="../embeddings/oleObject4.bin"/></Relationships>
</file>

<file path=ppt/slides/_rels/slide131.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34.wmf"/><Relationship Id="rId4" Type="http://schemas.openxmlformats.org/officeDocument/2006/relationships/oleObject" Target="../embeddings/oleObject5.bin"/></Relationships>
</file>

<file path=ppt/slides/_rels/slide1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0.png"/></Relationships>
</file>

<file path=ppt/slides/_rels/slide1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80.png"/><Relationship Id="rId5" Type="http://schemas.openxmlformats.org/officeDocument/2006/relationships/image" Target="../media/image144.wmf"/><Relationship Id="rId4" Type="http://schemas.openxmlformats.org/officeDocument/2006/relationships/oleObject" Target="../embeddings/oleObject6.bin"/></Relationships>
</file>

<file path=ppt/slides/_rels/slide13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14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920.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62.gif"/></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image" Target="../media/image1020.png"/><Relationship Id="rId1" Type="http://schemas.openxmlformats.org/officeDocument/2006/relationships/slideLayout" Target="../slideLayouts/slideLayout7.xml"/><Relationship Id="rId4" Type="http://schemas.openxmlformats.org/officeDocument/2006/relationships/image" Target="../media/image1040.png"/></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oleObject" Target="../embeddings/oleObject8.bin"/><Relationship Id="rId4" Type="http://schemas.openxmlformats.org/officeDocument/2006/relationships/image" Target="../media/image166.png"/></Relationships>
</file>

<file path=ppt/slides/_rels/slide15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emf"/><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http://www.doitpoms.ac.uk/tlplib/atomic-scale-structure/images/length_scale.gif" TargetMode="External"/><Relationship Id="rId2" Type="http://schemas.openxmlformats.org/officeDocument/2006/relationships/image" Target="../media/image25.gif"/><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hyperlink" Target="http://everything2.com/index.pl?node=absolute" TargetMode="External"/><Relationship Id="rId3" Type="http://schemas.openxmlformats.org/officeDocument/2006/relationships/hyperlink" Target="http://everything2.com/index.pl?node=integer%20sets" TargetMode="External"/><Relationship Id="rId7" Type="http://schemas.openxmlformats.org/officeDocument/2006/relationships/hyperlink" Target="http://everything2.com/index.pl?node=relative" TargetMode="External"/><Relationship Id="rId2" Type="http://schemas.openxmlformats.org/officeDocument/2006/relationships/hyperlink" Target="http://everything2.com/index.pl?node=mineralogist" TargetMode="External"/><Relationship Id="rId1" Type="http://schemas.openxmlformats.org/officeDocument/2006/relationships/slideLayout" Target="../slideLayouts/slideLayout7.xml"/><Relationship Id="rId6" Type="http://schemas.openxmlformats.org/officeDocument/2006/relationships/hyperlink" Target="http://everything2.com/index.pl?node=plane" TargetMode="External"/><Relationship Id="rId5" Type="http://schemas.openxmlformats.org/officeDocument/2006/relationships/hyperlink" Target="http://everything2.com/index.pl?node=crystalline" TargetMode="External"/><Relationship Id="rId10" Type="http://schemas.openxmlformats.org/officeDocument/2006/relationships/hyperlink" Target="http://everything2.com/index.pl?node=direction" TargetMode="External"/><Relationship Id="rId4" Type="http://schemas.openxmlformats.org/officeDocument/2006/relationships/hyperlink" Target="http://everything2.com/index.pl?node=lattice" TargetMode="External"/><Relationship Id="rId9" Type="http://schemas.openxmlformats.org/officeDocument/2006/relationships/hyperlink" Target="http://everything2.com/index.pl?node=crystal%20lattice"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7.wmf"/><Relationship Id="rId5" Type="http://schemas.openxmlformats.org/officeDocument/2006/relationships/oleObject" Target="../embeddings/oleObject2.bin"/><Relationship Id="rId4" Type="http://schemas.openxmlformats.org/officeDocument/2006/relationships/image" Target="../media/image76.w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en.wikipedia.org/wiki/File:Close_packing.svg"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8.wmf"/><Relationship Id="rId4" Type="http://schemas.openxmlformats.org/officeDocument/2006/relationships/oleObject" Target="../embeddings/oleObject3.bin"/></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408035" y="1415370"/>
            <a:ext cx="4529137" cy="265588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it-IT" sz="6000" dirty="0" smtClean="0">
                <a:solidFill>
                  <a:srgbClr val="FF0000"/>
                </a:solidFill>
                <a:latin typeface="+mn-lt"/>
              </a:rPr>
              <a:t>Solid state chemistry</a:t>
            </a:r>
            <a:endParaRPr lang="en-US" altLang="it-IT" sz="6000" dirty="0">
              <a:solidFill>
                <a:srgbClr val="FF0000"/>
              </a:solidFill>
              <a:latin typeface="+mn-lt"/>
            </a:endParaRPr>
          </a:p>
        </p:txBody>
      </p:sp>
      <p:pic>
        <p:nvPicPr>
          <p:cNvPr id="3" name="Picture 7" descr="Isometric Bravais ce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221088"/>
            <a:ext cx="5472112" cy="1800225"/>
          </a:xfrm>
          <a:prstGeom prst="rect">
            <a:avLst/>
          </a:prstGeom>
          <a:solidFill>
            <a:schemeClr val="tx2"/>
          </a:solidFill>
          <a:ln w="9525">
            <a:solidFill>
              <a:srgbClr val="008000"/>
            </a:solidFill>
            <a:miter lim="800000"/>
            <a:headEnd/>
            <a:tailEnd/>
          </a:ln>
        </p:spPr>
      </p:pic>
    </p:spTree>
    <p:extLst>
      <p:ext uri="{BB962C8B-B14F-4D97-AF65-F5344CB8AC3E}">
        <p14:creationId xmlns:p14="http://schemas.microsoft.com/office/powerpoint/2010/main" val="4139942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Immagine correlata"/>
          <p:cNvSpPr/>
          <p:nvPr/>
        </p:nvSpPr>
        <p:spPr>
          <a:xfrm>
            <a:off x="155576" y="-14446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 name="AutoShape 8" descr="Immagine correlata"/>
          <p:cNvSpPr/>
          <p:nvPr/>
        </p:nvSpPr>
        <p:spPr>
          <a:xfrm>
            <a:off x="307979" y="793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 name="Text Box 2"/>
          <p:cNvSpPr txBox="1"/>
          <p:nvPr/>
        </p:nvSpPr>
        <p:spPr>
          <a:xfrm>
            <a:off x="-36511" y="260347"/>
            <a:ext cx="9180511" cy="1079403"/>
          </a:xfrm>
          <a:prstGeom prst="rect">
            <a:avLst/>
          </a:prstGeom>
          <a:solidFill>
            <a:srgbClr val="000000">
              <a:alpha val="39999"/>
            </a:srgbClr>
          </a:solidFill>
          <a:ln>
            <a:noFill/>
          </a:ln>
        </p:spPr>
        <p:txBody>
          <a:bodyPr vert="horz" wrap="square" lIns="90004" tIns="46798" rIns="90004" bIns="46798"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a:solidFill>
                  <a:srgbClr val="FFFFFF"/>
                </a:solidFill>
                <a:effectLst>
                  <a:outerShdw dist="38096" dir="2700000">
                    <a:srgbClr val="808080"/>
                  </a:outerShdw>
                </a:effectLst>
                <a:uFillTx/>
                <a:latin typeface="Arial"/>
                <a:cs typeface="Times New Roman" pitchFamily="18"/>
              </a:rPr>
              <a:t>The tremendous potential of deep-sea mud as a source of rare-earth elements</a:t>
            </a:r>
          </a:p>
        </p:txBody>
      </p:sp>
      <p:pic>
        <p:nvPicPr>
          <p:cNvPr id="5" name="Picture 2" descr="Figure 1"/>
          <p:cNvPicPr>
            <a:picLocks noChangeAspect="1"/>
          </p:cNvPicPr>
          <p:nvPr/>
        </p:nvPicPr>
        <p:blipFill>
          <a:blip r:embed="rId2"/>
          <a:srcRect/>
          <a:stretch>
            <a:fillRect/>
          </a:stretch>
        </p:blipFill>
        <p:spPr>
          <a:xfrm>
            <a:off x="899595" y="1916829"/>
            <a:ext cx="7555632" cy="3816422"/>
          </a:xfrm>
          <a:prstGeom prst="rect">
            <a:avLst/>
          </a:prstGeom>
          <a:noFill/>
          <a:ln>
            <a:noFill/>
          </a:ln>
        </p:spPr>
      </p:pic>
      <p:sp>
        <p:nvSpPr>
          <p:cNvPr id="6" name="Rettangolo 1"/>
          <p:cNvSpPr/>
          <p:nvPr/>
        </p:nvSpPr>
        <p:spPr>
          <a:xfrm>
            <a:off x="2267739" y="6122758"/>
            <a:ext cx="6336700" cy="369335"/>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1" u="none" strike="noStrike" kern="1200" cap="none" spc="0" baseline="0">
                <a:solidFill>
                  <a:srgbClr val="000000"/>
                </a:solidFill>
                <a:uFillTx/>
                <a:latin typeface="Calibri"/>
              </a:rPr>
              <a:t>Scientific Reports </a:t>
            </a:r>
            <a:r>
              <a:rPr lang="it-IT" sz="1800" b="1" i="0" u="none" strike="noStrike" kern="1200" cap="none" spc="0" baseline="0">
                <a:solidFill>
                  <a:srgbClr val="000000"/>
                </a:solidFill>
                <a:uFillTx/>
                <a:latin typeface="Calibri"/>
              </a:rPr>
              <a:t>volume 8</a:t>
            </a:r>
            <a:r>
              <a:rPr lang="it-IT" sz="1800" b="0" i="0" u="none" strike="noStrike" kern="1200" cap="none" spc="0" baseline="0">
                <a:solidFill>
                  <a:srgbClr val="000000"/>
                </a:solidFill>
                <a:uFillTx/>
                <a:latin typeface="Calibri"/>
              </a:rPr>
              <a:t>, Article number: 5763 (2018) </a:t>
            </a:r>
          </a:p>
        </p:txBody>
      </p:sp>
    </p:spTree>
    <p:extLst>
      <p:ext uri="{BB962C8B-B14F-4D97-AF65-F5344CB8AC3E}">
        <p14:creationId xmlns:p14="http://schemas.microsoft.com/office/powerpoint/2010/main" val="4133629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RuctuRe of sodium                        choRideCubic unit cell:smallest repeatable uni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6049"/>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4089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Rock salt structure</a:t>
            </a:r>
          </a:p>
        </p:txBody>
      </p:sp>
      <p:pic>
        <p:nvPicPr>
          <p:cNvPr id="1843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66" b="6758"/>
          <a:stretch/>
        </p:blipFill>
        <p:spPr bwMode="auto">
          <a:xfrm rot="-120000">
            <a:off x="3695520" y="3847527"/>
            <a:ext cx="5400000" cy="2872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Fig 12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 y="572493"/>
            <a:ext cx="47593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491956" y="548680"/>
            <a:ext cx="194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eaLnBrk="1" hangingPunct="1">
              <a:spcBef>
                <a:spcPct val="50000"/>
              </a:spcBef>
            </a:pPr>
            <a:r>
              <a:rPr lang="en-US" altLang="zh-TW" sz="2000" i="1">
                <a:ea typeface="PMingLiU" pitchFamily="18" charset="-120"/>
              </a:rPr>
              <a:t>r</a:t>
            </a:r>
            <a:r>
              <a:rPr lang="en-US" altLang="zh-TW" sz="2000" baseline="-25000">
                <a:ea typeface="PMingLiU" pitchFamily="18" charset="-120"/>
              </a:rPr>
              <a:t>Na</a:t>
            </a:r>
            <a:r>
              <a:rPr lang="en-US" altLang="zh-TW" sz="2000">
                <a:ea typeface="PMingLiU" pitchFamily="18" charset="-120"/>
              </a:rPr>
              <a:t> = 0.102 nm</a:t>
            </a:r>
          </a:p>
        </p:txBody>
      </p:sp>
      <p:sp>
        <p:nvSpPr>
          <p:cNvPr id="7" name="Text Box 12"/>
          <p:cNvSpPr txBox="1">
            <a:spLocks noChangeArrowheads="1"/>
          </p:cNvSpPr>
          <p:nvPr/>
        </p:nvSpPr>
        <p:spPr bwMode="auto">
          <a:xfrm>
            <a:off x="5491956" y="1078905"/>
            <a:ext cx="194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eaLnBrk="1" hangingPunct="1">
              <a:spcBef>
                <a:spcPct val="50000"/>
              </a:spcBef>
            </a:pPr>
            <a:r>
              <a:rPr lang="en-US" altLang="zh-TW" sz="2000" i="1">
                <a:ea typeface="PMingLiU" pitchFamily="18" charset="-120"/>
              </a:rPr>
              <a:t>r</a:t>
            </a:r>
            <a:r>
              <a:rPr lang="en-US" altLang="zh-TW" sz="2000" baseline="-25000">
                <a:ea typeface="PMingLiU" pitchFamily="18" charset="-120"/>
              </a:rPr>
              <a:t>Cl</a:t>
            </a:r>
            <a:r>
              <a:rPr lang="en-US" altLang="zh-TW" sz="2000">
                <a:ea typeface="PMingLiU" pitchFamily="18" charset="-120"/>
              </a:rPr>
              <a:t> = 0.181 nm</a:t>
            </a:r>
          </a:p>
        </p:txBody>
      </p:sp>
      <p:sp>
        <p:nvSpPr>
          <p:cNvPr id="8" name="Text Box 8"/>
          <p:cNvSpPr txBox="1">
            <a:spLocks noChangeArrowheads="1"/>
          </p:cNvSpPr>
          <p:nvPr/>
        </p:nvSpPr>
        <p:spPr bwMode="auto">
          <a:xfrm>
            <a:off x="4055269" y="1848843"/>
            <a:ext cx="4530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eaLnBrk="1" hangingPunct="1"/>
            <a:r>
              <a:rPr lang="en-US" altLang="zh-TW" i="1" dirty="0" err="1">
                <a:ea typeface="PMingLiU" pitchFamily="18" charset="-120"/>
              </a:rPr>
              <a:t>r</a:t>
            </a:r>
            <a:r>
              <a:rPr lang="en-US" altLang="zh-TW" baseline="-25000" dirty="0" err="1">
                <a:ea typeface="PMingLiU" pitchFamily="18" charset="-120"/>
              </a:rPr>
              <a:t>Na</a:t>
            </a:r>
            <a:r>
              <a:rPr lang="en-US" altLang="zh-TW" dirty="0">
                <a:ea typeface="PMingLiU" pitchFamily="18" charset="-120"/>
              </a:rPr>
              <a:t>/</a:t>
            </a:r>
            <a:r>
              <a:rPr lang="en-US" altLang="zh-TW" i="1" dirty="0">
                <a:ea typeface="PMingLiU" pitchFamily="18" charset="-120"/>
              </a:rPr>
              <a:t>r </a:t>
            </a:r>
            <a:r>
              <a:rPr lang="en-US" altLang="zh-TW" baseline="-25000" dirty="0">
                <a:ea typeface="PMingLiU" pitchFamily="18" charset="-120"/>
              </a:rPr>
              <a:t>Cl</a:t>
            </a:r>
            <a:r>
              <a:rPr lang="en-US" altLang="zh-TW" dirty="0">
                <a:ea typeface="PMingLiU" pitchFamily="18" charset="-120"/>
              </a:rPr>
              <a:t> = 0.564</a:t>
            </a:r>
          </a:p>
          <a:p>
            <a:pPr eaLnBrk="1" hangingPunct="1"/>
            <a:r>
              <a:rPr lang="en-US" altLang="zh-TW" dirty="0" smtClean="0">
                <a:ea typeface="PMingLiU" pitchFamily="18" charset="-120"/>
                <a:sym typeface="Symbol" pitchFamily="18" charset="2"/>
              </a:rPr>
              <a:t>  </a:t>
            </a:r>
            <a:r>
              <a:rPr lang="en-US" altLang="zh-TW" dirty="0">
                <a:ea typeface="PMingLiU" pitchFamily="18" charset="-120"/>
                <a:sym typeface="Symbol" pitchFamily="18" charset="2"/>
              </a:rPr>
              <a:t/>
            </a:r>
            <a:br>
              <a:rPr lang="en-US" altLang="zh-TW" dirty="0">
                <a:ea typeface="PMingLiU" pitchFamily="18" charset="-120"/>
                <a:sym typeface="Symbol" pitchFamily="18" charset="2"/>
              </a:rPr>
            </a:br>
            <a:r>
              <a:rPr lang="en-US" altLang="zh-TW" dirty="0">
                <a:ea typeface="PMingLiU" pitchFamily="18" charset="-120"/>
                <a:sym typeface="Symbol" pitchFamily="18" charset="2"/>
              </a:rPr>
              <a:t>     Octahedral sites preferred</a:t>
            </a:r>
          </a:p>
        </p:txBody>
      </p:sp>
    </p:spTree>
    <p:extLst>
      <p:ext uri="{BB962C8B-B14F-4D97-AF65-F5344CB8AC3E}">
        <p14:creationId xmlns:p14="http://schemas.microsoft.com/office/powerpoint/2010/main" val="1872179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Zinc blende structure</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2500062" y="4565519"/>
            <a:ext cx="6480000" cy="19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133"/>
          <p:cNvGrpSpPr>
            <a:grpSpLocks/>
          </p:cNvGrpSpPr>
          <p:nvPr/>
        </p:nvGrpSpPr>
        <p:grpSpPr bwMode="auto">
          <a:xfrm>
            <a:off x="410469" y="808186"/>
            <a:ext cx="3211512" cy="3116262"/>
            <a:chOff x="727" y="1673"/>
            <a:chExt cx="2023" cy="1963"/>
          </a:xfrm>
        </p:grpSpPr>
        <p:sp>
          <p:nvSpPr>
            <p:cNvPr id="6" name="Oval 155"/>
            <p:cNvSpPr>
              <a:spLocks noChangeArrowheads="1"/>
            </p:cNvSpPr>
            <p:nvPr/>
          </p:nvSpPr>
          <p:spPr bwMode="auto">
            <a:xfrm rot="-81233">
              <a:off x="1444" y="2153"/>
              <a:ext cx="154" cy="170"/>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7" name="Oval 156"/>
            <p:cNvSpPr>
              <a:spLocks noChangeArrowheads="1"/>
            </p:cNvSpPr>
            <p:nvPr/>
          </p:nvSpPr>
          <p:spPr bwMode="auto">
            <a:xfrm rot="-81233">
              <a:off x="2057" y="1936"/>
              <a:ext cx="249" cy="270"/>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8" name="Oval 157"/>
            <p:cNvSpPr>
              <a:spLocks noChangeArrowheads="1"/>
            </p:cNvSpPr>
            <p:nvPr/>
          </p:nvSpPr>
          <p:spPr bwMode="auto">
            <a:xfrm rot="-81233">
              <a:off x="2059" y="3365"/>
              <a:ext cx="247"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9" name="Oval 158"/>
            <p:cNvSpPr>
              <a:spLocks noChangeArrowheads="1"/>
            </p:cNvSpPr>
            <p:nvPr/>
          </p:nvSpPr>
          <p:spPr bwMode="auto">
            <a:xfrm rot="-81233">
              <a:off x="729" y="3365"/>
              <a:ext cx="247"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0" name="Oval 159"/>
            <p:cNvSpPr>
              <a:spLocks noChangeArrowheads="1"/>
            </p:cNvSpPr>
            <p:nvPr/>
          </p:nvSpPr>
          <p:spPr bwMode="auto">
            <a:xfrm rot="-81233">
              <a:off x="727" y="1920"/>
              <a:ext cx="249" cy="286"/>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1" name="Oval 160"/>
            <p:cNvSpPr>
              <a:spLocks noChangeArrowheads="1"/>
            </p:cNvSpPr>
            <p:nvPr/>
          </p:nvSpPr>
          <p:spPr bwMode="auto">
            <a:xfrm rot="-81233">
              <a:off x="1171" y="1676"/>
              <a:ext cx="247"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2" name="Oval 161"/>
            <p:cNvSpPr>
              <a:spLocks noChangeArrowheads="1"/>
            </p:cNvSpPr>
            <p:nvPr/>
          </p:nvSpPr>
          <p:spPr bwMode="auto">
            <a:xfrm rot="-81233">
              <a:off x="2501" y="1673"/>
              <a:ext cx="247"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3" name="Oval 162"/>
            <p:cNvSpPr>
              <a:spLocks noChangeArrowheads="1"/>
            </p:cNvSpPr>
            <p:nvPr/>
          </p:nvSpPr>
          <p:spPr bwMode="auto">
            <a:xfrm rot="-81233">
              <a:off x="2289" y="2519"/>
              <a:ext cx="246"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4" name="Oval 163"/>
            <p:cNvSpPr>
              <a:spLocks noChangeArrowheads="1"/>
            </p:cNvSpPr>
            <p:nvPr/>
          </p:nvSpPr>
          <p:spPr bwMode="auto">
            <a:xfrm rot="-81233">
              <a:off x="1623" y="1795"/>
              <a:ext cx="246" cy="271"/>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5" name="Oval 164"/>
            <p:cNvSpPr>
              <a:spLocks noChangeArrowheads="1"/>
            </p:cNvSpPr>
            <p:nvPr/>
          </p:nvSpPr>
          <p:spPr bwMode="auto">
            <a:xfrm rot="-81233">
              <a:off x="959" y="2522"/>
              <a:ext cx="246" cy="284"/>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6" name="Oval 165"/>
            <p:cNvSpPr>
              <a:spLocks noChangeArrowheads="1"/>
            </p:cNvSpPr>
            <p:nvPr/>
          </p:nvSpPr>
          <p:spPr bwMode="auto">
            <a:xfrm rot="-81233">
              <a:off x="1393" y="2644"/>
              <a:ext cx="249" cy="270"/>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7" name="Oval 166"/>
            <p:cNvSpPr>
              <a:spLocks noChangeArrowheads="1"/>
            </p:cNvSpPr>
            <p:nvPr/>
          </p:nvSpPr>
          <p:spPr bwMode="auto">
            <a:xfrm rot="-81233">
              <a:off x="1852" y="2397"/>
              <a:ext cx="246"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8" name="Oval 167"/>
            <p:cNvSpPr>
              <a:spLocks noChangeArrowheads="1"/>
            </p:cNvSpPr>
            <p:nvPr/>
          </p:nvSpPr>
          <p:spPr bwMode="auto">
            <a:xfrm rot="-81233">
              <a:off x="1623" y="3225"/>
              <a:ext cx="263" cy="286"/>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19" name="Oval 168"/>
            <p:cNvSpPr>
              <a:spLocks noChangeArrowheads="1"/>
            </p:cNvSpPr>
            <p:nvPr/>
          </p:nvSpPr>
          <p:spPr bwMode="auto">
            <a:xfrm rot="-81233">
              <a:off x="1171" y="3103"/>
              <a:ext cx="249" cy="270"/>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0" name="Oval 169"/>
            <p:cNvSpPr>
              <a:spLocks noChangeArrowheads="1"/>
            </p:cNvSpPr>
            <p:nvPr/>
          </p:nvSpPr>
          <p:spPr bwMode="auto">
            <a:xfrm rot="-81233">
              <a:off x="2501" y="3103"/>
              <a:ext cx="249" cy="268"/>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1" name="Oval 170"/>
            <p:cNvSpPr>
              <a:spLocks noChangeArrowheads="1"/>
            </p:cNvSpPr>
            <p:nvPr/>
          </p:nvSpPr>
          <p:spPr bwMode="auto">
            <a:xfrm rot="-81233">
              <a:off x="1879" y="2246"/>
              <a:ext cx="171" cy="167"/>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2" name="Oval 171"/>
            <p:cNvSpPr>
              <a:spLocks noChangeArrowheads="1"/>
            </p:cNvSpPr>
            <p:nvPr/>
          </p:nvSpPr>
          <p:spPr bwMode="auto">
            <a:xfrm rot="-81233">
              <a:off x="2108" y="2827"/>
              <a:ext cx="154" cy="170"/>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3" name="Oval 172"/>
            <p:cNvSpPr>
              <a:spLocks noChangeArrowheads="1"/>
            </p:cNvSpPr>
            <p:nvPr/>
          </p:nvSpPr>
          <p:spPr bwMode="auto">
            <a:xfrm rot="-81233">
              <a:off x="1213" y="2952"/>
              <a:ext cx="170" cy="169"/>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24" name="Line 173"/>
            <p:cNvSpPr>
              <a:spLocks noChangeShapeType="1"/>
            </p:cNvSpPr>
            <p:nvPr/>
          </p:nvSpPr>
          <p:spPr bwMode="auto">
            <a:xfrm rot="-81233">
              <a:off x="1530" y="2787"/>
              <a:ext cx="219" cy="581"/>
            </a:xfrm>
            <a:prstGeom prst="line">
              <a:avLst/>
            </a:prstGeom>
            <a:noFill/>
            <a:ln w="20638">
              <a:solidFill>
                <a:srgbClr val="99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74"/>
            <p:cNvSpPr>
              <a:spLocks noChangeShapeType="1"/>
            </p:cNvSpPr>
            <p:nvPr/>
          </p:nvSpPr>
          <p:spPr bwMode="auto">
            <a:xfrm rot="-81233">
              <a:off x="1083" y="2652"/>
              <a:ext cx="430" cy="135"/>
            </a:xfrm>
            <a:prstGeom prst="line">
              <a:avLst/>
            </a:prstGeom>
            <a:noFill/>
            <a:ln w="20638">
              <a:solidFill>
                <a:srgbClr val="99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75"/>
            <p:cNvSpPr>
              <a:spLocks noChangeShapeType="1"/>
            </p:cNvSpPr>
            <p:nvPr/>
          </p:nvSpPr>
          <p:spPr bwMode="auto">
            <a:xfrm rot="21518767" flipV="1">
              <a:off x="854" y="2798"/>
              <a:ext cx="676" cy="700"/>
            </a:xfrm>
            <a:prstGeom prst="line">
              <a:avLst/>
            </a:prstGeom>
            <a:noFill/>
            <a:ln w="20638">
              <a:solidFill>
                <a:srgbClr val="99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6"/>
            <p:cNvSpPr>
              <a:spLocks noChangeShapeType="1"/>
            </p:cNvSpPr>
            <p:nvPr/>
          </p:nvSpPr>
          <p:spPr bwMode="auto">
            <a:xfrm rot="21518767" flipV="1">
              <a:off x="1152" y="2280"/>
              <a:ext cx="295" cy="268"/>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177"/>
            <p:cNvSpPr>
              <a:spLocks noChangeShapeType="1"/>
            </p:cNvSpPr>
            <p:nvPr/>
          </p:nvSpPr>
          <p:spPr bwMode="auto">
            <a:xfrm rot="-81233">
              <a:off x="1347" y="1906"/>
              <a:ext cx="122" cy="25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178"/>
            <p:cNvSpPr>
              <a:spLocks noChangeShapeType="1"/>
            </p:cNvSpPr>
            <p:nvPr/>
          </p:nvSpPr>
          <p:spPr bwMode="auto">
            <a:xfrm rot="21518767" flipV="1">
              <a:off x="1547" y="2021"/>
              <a:ext cx="93" cy="13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9"/>
            <p:cNvSpPr>
              <a:spLocks noChangeShapeType="1"/>
            </p:cNvSpPr>
            <p:nvPr/>
          </p:nvSpPr>
          <p:spPr bwMode="auto">
            <a:xfrm rot="-81233">
              <a:off x="1586" y="2267"/>
              <a:ext cx="283" cy="191"/>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180"/>
            <p:cNvSpPr>
              <a:spLocks noChangeShapeType="1"/>
            </p:cNvSpPr>
            <p:nvPr/>
          </p:nvSpPr>
          <p:spPr bwMode="auto">
            <a:xfrm rot="21518767" flipV="1">
              <a:off x="1603" y="2384"/>
              <a:ext cx="295" cy="286"/>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181"/>
            <p:cNvSpPr>
              <a:spLocks noChangeShapeType="1"/>
            </p:cNvSpPr>
            <p:nvPr/>
          </p:nvSpPr>
          <p:spPr bwMode="auto">
            <a:xfrm rot="-81233">
              <a:off x="1798" y="2044"/>
              <a:ext cx="108" cy="205"/>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182"/>
            <p:cNvSpPr>
              <a:spLocks noChangeShapeType="1"/>
            </p:cNvSpPr>
            <p:nvPr/>
          </p:nvSpPr>
          <p:spPr bwMode="auto">
            <a:xfrm rot="21518767" flipV="1">
              <a:off x="2015" y="2158"/>
              <a:ext cx="64" cy="101"/>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183"/>
            <p:cNvSpPr>
              <a:spLocks noChangeShapeType="1"/>
            </p:cNvSpPr>
            <p:nvPr/>
          </p:nvSpPr>
          <p:spPr bwMode="auto">
            <a:xfrm rot="-81233">
              <a:off x="2040" y="2381"/>
              <a:ext cx="278" cy="21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184"/>
            <p:cNvSpPr>
              <a:spLocks noChangeShapeType="1"/>
            </p:cNvSpPr>
            <p:nvPr/>
          </p:nvSpPr>
          <p:spPr bwMode="auto">
            <a:xfrm rot="-81233">
              <a:off x="2025" y="2644"/>
              <a:ext cx="120" cy="215"/>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185"/>
            <p:cNvSpPr>
              <a:spLocks noChangeShapeType="1"/>
            </p:cNvSpPr>
            <p:nvPr/>
          </p:nvSpPr>
          <p:spPr bwMode="auto">
            <a:xfrm rot="21518767" flipV="1">
              <a:off x="2213" y="2742"/>
              <a:ext cx="110" cy="82"/>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186"/>
            <p:cNvSpPr>
              <a:spLocks noChangeShapeType="1"/>
            </p:cNvSpPr>
            <p:nvPr/>
          </p:nvSpPr>
          <p:spPr bwMode="auto">
            <a:xfrm rot="-81233">
              <a:off x="2250" y="2954"/>
              <a:ext cx="273" cy="210"/>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187"/>
            <p:cNvSpPr>
              <a:spLocks noChangeShapeType="1"/>
            </p:cNvSpPr>
            <p:nvPr/>
          </p:nvSpPr>
          <p:spPr bwMode="auto">
            <a:xfrm rot="21518767" flipV="1">
              <a:off x="1818" y="2952"/>
              <a:ext cx="293" cy="283"/>
            </a:xfrm>
            <a:prstGeom prst="line">
              <a:avLst/>
            </a:prstGeom>
            <a:noFill/>
            <a:ln w="9525">
              <a:solidFill>
                <a:srgbClr val="8C8C8C"/>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9" name="Group 188"/>
            <p:cNvGrpSpPr>
              <a:grpSpLocks/>
            </p:cNvGrpSpPr>
            <p:nvPr/>
          </p:nvGrpSpPr>
          <p:grpSpPr bwMode="auto">
            <a:xfrm>
              <a:off x="851" y="1798"/>
              <a:ext cx="1794" cy="1727"/>
              <a:chOff x="3784" y="3247"/>
              <a:chExt cx="729" cy="633"/>
            </a:xfrm>
          </p:grpSpPr>
          <p:sp>
            <p:nvSpPr>
              <p:cNvPr id="43" name="Line 189"/>
              <p:cNvSpPr>
                <a:spLocks noChangeShapeType="1"/>
              </p:cNvSpPr>
              <p:nvPr/>
            </p:nvSpPr>
            <p:spPr bwMode="auto">
              <a:xfrm flipV="1">
                <a:off x="4324" y="3780"/>
                <a:ext cx="1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4" name="Group 190"/>
              <p:cNvGrpSpPr>
                <a:grpSpLocks/>
              </p:cNvGrpSpPr>
              <p:nvPr/>
            </p:nvGrpSpPr>
            <p:grpSpPr bwMode="auto">
              <a:xfrm>
                <a:off x="3784" y="3247"/>
                <a:ext cx="729" cy="633"/>
                <a:chOff x="3784" y="3247"/>
                <a:chExt cx="729" cy="633"/>
              </a:xfrm>
            </p:grpSpPr>
            <p:sp>
              <p:nvSpPr>
                <p:cNvPr id="45" name="Line 191"/>
                <p:cNvSpPr>
                  <a:spLocks noChangeShapeType="1"/>
                </p:cNvSpPr>
                <p:nvPr/>
              </p:nvSpPr>
              <p:spPr bwMode="auto">
                <a:xfrm>
                  <a:off x="3970" y="3250"/>
                  <a:ext cx="5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92"/>
                <p:cNvSpPr>
                  <a:spLocks noChangeShapeType="1"/>
                </p:cNvSpPr>
                <p:nvPr/>
              </p:nvSpPr>
              <p:spPr bwMode="auto">
                <a:xfrm>
                  <a:off x="4511" y="3247"/>
                  <a:ext cx="0" cy="5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93"/>
                <p:cNvSpPr>
                  <a:spLocks noChangeShapeType="1"/>
                </p:cNvSpPr>
                <p:nvPr/>
              </p:nvSpPr>
              <p:spPr bwMode="auto">
                <a:xfrm flipV="1">
                  <a:off x="3785" y="3247"/>
                  <a:ext cx="1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94"/>
                <p:cNvSpPr>
                  <a:spLocks noChangeShapeType="1"/>
                </p:cNvSpPr>
                <p:nvPr/>
              </p:nvSpPr>
              <p:spPr bwMode="auto">
                <a:xfrm flipV="1">
                  <a:off x="4325" y="3247"/>
                  <a:ext cx="188"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Rectangle 195"/>
                <p:cNvSpPr>
                  <a:spLocks noChangeArrowheads="1"/>
                </p:cNvSpPr>
                <p:nvPr/>
              </p:nvSpPr>
              <p:spPr bwMode="auto">
                <a:xfrm>
                  <a:off x="3784" y="3344"/>
                  <a:ext cx="540" cy="5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ea typeface="PMingLiU" pitchFamily="18" charset="-120"/>
                  </a:endParaRPr>
                </a:p>
              </p:txBody>
            </p:sp>
            <p:sp>
              <p:nvSpPr>
                <p:cNvPr id="50" name="Line 196"/>
                <p:cNvSpPr>
                  <a:spLocks noChangeShapeType="1"/>
                </p:cNvSpPr>
                <p:nvPr/>
              </p:nvSpPr>
              <p:spPr bwMode="auto">
                <a:xfrm flipV="1">
                  <a:off x="3785" y="3778"/>
                  <a:ext cx="188" cy="9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197"/>
                <p:cNvSpPr>
                  <a:spLocks noChangeShapeType="1"/>
                </p:cNvSpPr>
                <p:nvPr/>
              </p:nvSpPr>
              <p:spPr bwMode="auto">
                <a:xfrm>
                  <a:off x="3968" y="3247"/>
                  <a:ext cx="0" cy="53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198"/>
                <p:cNvSpPr>
                  <a:spLocks noChangeShapeType="1"/>
                </p:cNvSpPr>
                <p:nvPr/>
              </p:nvSpPr>
              <p:spPr bwMode="auto">
                <a:xfrm>
                  <a:off x="3970" y="3784"/>
                  <a:ext cx="536"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0" name="Line 199"/>
            <p:cNvSpPr>
              <a:spLocks noChangeShapeType="1"/>
            </p:cNvSpPr>
            <p:nvPr/>
          </p:nvSpPr>
          <p:spPr bwMode="auto">
            <a:xfrm rot="21518767" flipH="1">
              <a:off x="844" y="2665"/>
              <a:ext cx="256" cy="846"/>
            </a:xfrm>
            <a:prstGeom prst="line">
              <a:avLst/>
            </a:prstGeom>
            <a:noFill/>
            <a:ln w="20638">
              <a:solidFill>
                <a:srgbClr val="9900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200"/>
            <p:cNvSpPr>
              <a:spLocks noChangeShapeType="1"/>
            </p:cNvSpPr>
            <p:nvPr/>
          </p:nvSpPr>
          <p:spPr bwMode="auto">
            <a:xfrm rot="21518767" flipH="1">
              <a:off x="849" y="3371"/>
              <a:ext cx="920" cy="127"/>
            </a:xfrm>
            <a:prstGeom prst="line">
              <a:avLst/>
            </a:prstGeom>
            <a:noFill/>
            <a:ln w="20638">
              <a:solidFill>
                <a:srgbClr val="9900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201"/>
            <p:cNvSpPr>
              <a:spLocks noChangeShapeType="1"/>
            </p:cNvSpPr>
            <p:nvPr/>
          </p:nvSpPr>
          <p:spPr bwMode="auto">
            <a:xfrm rot="-81233">
              <a:off x="1093" y="2662"/>
              <a:ext cx="642" cy="719"/>
            </a:xfrm>
            <a:prstGeom prst="line">
              <a:avLst/>
            </a:prstGeom>
            <a:noFill/>
            <a:ln w="20638">
              <a:solidFill>
                <a:srgbClr val="9900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 name="Oval 161"/>
          <p:cNvSpPr>
            <a:spLocks noChangeArrowheads="1"/>
          </p:cNvSpPr>
          <p:nvPr/>
        </p:nvSpPr>
        <p:spPr bwMode="auto">
          <a:xfrm rot="-81233">
            <a:off x="4693544" y="1632098"/>
            <a:ext cx="392112" cy="430213"/>
          </a:xfrm>
          <a:prstGeom prst="ellipse">
            <a:avLst/>
          </a:pr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54" name="Oval 170"/>
          <p:cNvSpPr>
            <a:spLocks noChangeArrowheads="1"/>
          </p:cNvSpPr>
          <p:nvPr/>
        </p:nvSpPr>
        <p:spPr bwMode="auto">
          <a:xfrm rot="-81233">
            <a:off x="4749106" y="1127273"/>
            <a:ext cx="271463" cy="265113"/>
          </a:xfrm>
          <a:prstGeom prst="ellipse">
            <a:avLst/>
          </a:prstGeom>
          <a:solidFill>
            <a:srgbClr val="006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ea typeface="PMingLiU" pitchFamily="18" charset="-120"/>
            </a:endParaRPr>
          </a:p>
        </p:txBody>
      </p:sp>
      <p:sp>
        <p:nvSpPr>
          <p:cNvPr id="55" name="Text Box 134"/>
          <p:cNvSpPr txBox="1">
            <a:spLocks noChangeArrowheads="1"/>
          </p:cNvSpPr>
          <p:nvPr/>
        </p:nvSpPr>
        <p:spPr bwMode="auto">
          <a:xfrm>
            <a:off x="5404398" y="995511"/>
            <a:ext cx="957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Zn </a:t>
            </a:r>
            <a:r>
              <a:rPr lang="en-US" baseline="30000"/>
              <a:t>2+  </a:t>
            </a:r>
          </a:p>
        </p:txBody>
      </p:sp>
      <p:sp>
        <p:nvSpPr>
          <p:cNvPr id="56" name="Text Box 138"/>
          <p:cNvSpPr txBox="1">
            <a:spLocks noChangeArrowheads="1"/>
          </p:cNvSpPr>
          <p:nvPr/>
        </p:nvSpPr>
        <p:spPr bwMode="auto">
          <a:xfrm>
            <a:off x="5395219" y="1619398"/>
            <a:ext cx="1471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 </a:t>
            </a:r>
            <a:r>
              <a:rPr lang="en-US" baseline="30000"/>
              <a:t>2-</a:t>
            </a:r>
          </a:p>
        </p:txBody>
      </p:sp>
      <p:sp>
        <p:nvSpPr>
          <p:cNvPr id="57" name="Text Box 8"/>
          <p:cNvSpPr txBox="1">
            <a:spLocks noChangeArrowheads="1"/>
          </p:cNvSpPr>
          <p:nvPr/>
        </p:nvSpPr>
        <p:spPr bwMode="auto">
          <a:xfrm>
            <a:off x="3926781" y="2349648"/>
            <a:ext cx="4530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altLang="zh-TW" i="1" dirty="0" err="1">
                <a:ea typeface="PMingLiU" pitchFamily="18" charset="-120"/>
              </a:rPr>
              <a:t>r</a:t>
            </a:r>
            <a:r>
              <a:rPr lang="en-US" altLang="zh-TW" baseline="-25000" dirty="0" err="1">
                <a:ea typeface="PMingLiU" pitchFamily="18" charset="-120"/>
              </a:rPr>
              <a:t>Zn</a:t>
            </a:r>
            <a:r>
              <a:rPr lang="en-US" altLang="zh-TW" dirty="0">
                <a:ea typeface="PMingLiU" pitchFamily="18" charset="-120"/>
              </a:rPr>
              <a:t>/</a:t>
            </a:r>
            <a:r>
              <a:rPr lang="en-US" altLang="zh-TW" i="1" dirty="0" err="1">
                <a:ea typeface="PMingLiU" pitchFamily="18" charset="-120"/>
              </a:rPr>
              <a:t>r</a:t>
            </a:r>
            <a:r>
              <a:rPr lang="en-US" altLang="zh-TW" baseline="-25000" dirty="0" err="1">
                <a:ea typeface="PMingLiU" pitchFamily="18" charset="-120"/>
              </a:rPr>
              <a:t>S</a:t>
            </a:r>
            <a:r>
              <a:rPr lang="en-US" altLang="zh-TW" dirty="0">
                <a:ea typeface="PMingLiU" pitchFamily="18" charset="-120"/>
              </a:rPr>
              <a:t> = 0.074/0.184= 0.402</a:t>
            </a:r>
          </a:p>
          <a:p>
            <a:pPr eaLnBrk="1" hangingPunct="1"/>
            <a:r>
              <a:rPr lang="en-US" altLang="zh-TW" dirty="0" smtClean="0">
                <a:ea typeface="PMingLiU" pitchFamily="18" charset="-120"/>
                <a:sym typeface="Symbol" pitchFamily="18" charset="2"/>
              </a:rPr>
              <a:t>  </a:t>
            </a:r>
            <a:r>
              <a:rPr lang="en-US" altLang="zh-TW" dirty="0">
                <a:ea typeface="PMingLiU" pitchFamily="18" charset="-120"/>
                <a:sym typeface="Symbol" pitchFamily="18" charset="2"/>
              </a:rPr>
              <a:t/>
            </a:r>
            <a:br>
              <a:rPr lang="en-US" altLang="zh-TW" dirty="0">
                <a:ea typeface="PMingLiU" pitchFamily="18" charset="-120"/>
                <a:sym typeface="Symbol" pitchFamily="18" charset="2"/>
              </a:rPr>
            </a:br>
            <a:r>
              <a:rPr lang="en-US" altLang="zh-TW" dirty="0">
                <a:ea typeface="PMingLiU" pitchFamily="18" charset="-120"/>
                <a:sym typeface="Symbol" pitchFamily="18" charset="2"/>
              </a:rPr>
              <a:t>     tetrahedral sites preferred</a:t>
            </a:r>
          </a:p>
        </p:txBody>
      </p:sp>
    </p:spTree>
    <p:extLst>
      <p:ext uri="{BB962C8B-B14F-4D97-AF65-F5344CB8AC3E}">
        <p14:creationId xmlns:p14="http://schemas.microsoft.com/office/powerpoint/2010/main" val="2026090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Fluorite and </a:t>
            </a:r>
            <a:r>
              <a:rPr lang="en-US" altLang="it-IT" sz="2400" b="1" dirty="0" err="1" smtClean="0">
                <a:solidFill>
                  <a:srgbClr val="FF0000"/>
                </a:solidFill>
              </a:rPr>
              <a:t>antifluorite</a:t>
            </a:r>
            <a:endParaRPr lang="en-US" altLang="it-IT" sz="2400" b="1" dirty="0" smtClean="0">
              <a:solidFill>
                <a:srgbClr val="FF0000"/>
              </a:solidFill>
            </a:endParaRPr>
          </a:p>
        </p:txBody>
      </p:sp>
      <p:pic>
        <p:nvPicPr>
          <p:cNvPr id="3" name="Picture 1026" descr="Fig 12_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3381375"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29"/>
          <p:cNvSpPr txBox="1">
            <a:spLocks noChangeArrowheads="1"/>
          </p:cNvSpPr>
          <p:nvPr/>
        </p:nvSpPr>
        <p:spPr bwMode="auto">
          <a:xfrm>
            <a:off x="4198169" y="997620"/>
            <a:ext cx="4071938"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20000"/>
              </a:spcBef>
              <a:buFontTx/>
              <a:buChar char="•"/>
            </a:pPr>
            <a:r>
              <a:rPr lang="zh-TW" altLang="en-US" dirty="0">
                <a:ea typeface="PMingLiU" pitchFamily="18" charset="-120"/>
              </a:rPr>
              <a:t>  </a:t>
            </a:r>
            <a:r>
              <a:rPr lang="en-US" altLang="zh-TW" dirty="0">
                <a:ea typeface="PMingLiU" pitchFamily="18" charset="-120"/>
              </a:rPr>
              <a:t>Calcium Fluorite (CaF</a:t>
            </a:r>
            <a:r>
              <a:rPr lang="en-US" altLang="zh-TW" baseline="-25000" dirty="0">
                <a:ea typeface="PMingLiU" pitchFamily="18" charset="-120"/>
              </a:rPr>
              <a:t>2</a:t>
            </a:r>
            <a:r>
              <a:rPr lang="en-US" altLang="zh-TW" dirty="0">
                <a:ea typeface="PMingLiU" pitchFamily="18" charset="-120"/>
              </a:rPr>
              <a:t>)</a:t>
            </a:r>
          </a:p>
          <a:p>
            <a:pPr eaLnBrk="1" hangingPunct="1">
              <a:spcBef>
                <a:spcPct val="20000"/>
              </a:spcBef>
              <a:buFontTx/>
              <a:buChar char="•"/>
            </a:pPr>
            <a:r>
              <a:rPr lang="en-US" altLang="zh-TW" dirty="0">
                <a:ea typeface="PMingLiU" pitchFamily="18" charset="-120"/>
              </a:rPr>
              <a:t>  Cations in cubic sites</a:t>
            </a:r>
          </a:p>
          <a:p>
            <a:pPr eaLnBrk="1" hangingPunct="1">
              <a:spcBef>
                <a:spcPct val="20000"/>
              </a:spcBef>
              <a:buFontTx/>
              <a:buChar char="•"/>
            </a:pPr>
            <a:endParaRPr lang="en-US" altLang="zh-TW" dirty="0">
              <a:ea typeface="PMingLiU" pitchFamily="18" charset="-120"/>
            </a:endParaRPr>
          </a:p>
          <a:p>
            <a:pPr eaLnBrk="1" hangingPunct="1">
              <a:spcBef>
                <a:spcPct val="20000"/>
              </a:spcBef>
              <a:buFontTx/>
              <a:buChar char="•"/>
            </a:pPr>
            <a:r>
              <a:rPr lang="en-US" altLang="zh-TW" dirty="0">
                <a:ea typeface="PMingLiU" pitchFamily="18" charset="-120"/>
              </a:rPr>
              <a:t>  UO</a:t>
            </a:r>
            <a:r>
              <a:rPr lang="en-US" altLang="zh-TW" baseline="-25000" dirty="0">
                <a:ea typeface="PMingLiU" pitchFamily="18" charset="-120"/>
              </a:rPr>
              <a:t>2,</a:t>
            </a:r>
            <a:r>
              <a:rPr lang="en-US" altLang="zh-TW" dirty="0">
                <a:ea typeface="PMingLiU" pitchFamily="18" charset="-120"/>
              </a:rPr>
              <a:t> ThO</a:t>
            </a:r>
            <a:r>
              <a:rPr lang="en-US" altLang="zh-TW" baseline="-25000" dirty="0">
                <a:ea typeface="PMingLiU" pitchFamily="18" charset="-120"/>
              </a:rPr>
              <a:t>2</a:t>
            </a:r>
            <a:r>
              <a:rPr lang="en-US" altLang="zh-TW" dirty="0">
                <a:ea typeface="PMingLiU" pitchFamily="18" charset="-120"/>
              </a:rPr>
              <a:t>, ZrO</a:t>
            </a:r>
            <a:r>
              <a:rPr lang="en-US" altLang="zh-TW" baseline="-25000" dirty="0">
                <a:ea typeface="PMingLiU" pitchFamily="18" charset="-120"/>
              </a:rPr>
              <a:t>2</a:t>
            </a:r>
            <a:r>
              <a:rPr lang="en-US" altLang="zh-TW" dirty="0">
                <a:ea typeface="PMingLiU" pitchFamily="18" charset="-120"/>
              </a:rPr>
              <a:t>, CeO</a:t>
            </a:r>
            <a:r>
              <a:rPr lang="en-US" altLang="zh-TW" baseline="-25000" dirty="0">
                <a:ea typeface="PMingLiU" pitchFamily="18" charset="-120"/>
              </a:rPr>
              <a:t>2</a:t>
            </a:r>
          </a:p>
          <a:p>
            <a:pPr eaLnBrk="1" hangingPunct="1">
              <a:spcBef>
                <a:spcPct val="20000"/>
              </a:spcBef>
              <a:buFontTx/>
              <a:buChar char="•"/>
            </a:pPr>
            <a:endParaRPr lang="en-US" altLang="zh-TW" dirty="0">
              <a:ea typeface="PMingLiU" pitchFamily="18" charset="-120"/>
            </a:endParaRPr>
          </a:p>
          <a:p>
            <a:pPr eaLnBrk="1" hangingPunct="1">
              <a:spcBef>
                <a:spcPct val="20000"/>
              </a:spcBef>
              <a:buFontTx/>
              <a:buChar char="•"/>
            </a:pPr>
            <a:r>
              <a:rPr lang="en-US" altLang="zh-TW" dirty="0">
                <a:ea typeface="PMingLiU" pitchFamily="18" charset="-120"/>
              </a:rPr>
              <a:t>  </a:t>
            </a:r>
            <a:r>
              <a:rPr lang="en-US" altLang="zh-TW" dirty="0" err="1">
                <a:ea typeface="PMingLiU" pitchFamily="18" charset="-120"/>
              </a:rPr>
              <a:t>Antifluorite</a:t>
            </a:r>
            <a:r>
              <a:rPr lang="en-US" altLang="zh-TW" dirty="0">
                <a:ea typeface="PMingLiU" pitchFamily="18" charset="-120"/>
              </a:rPr>
              <a:t> structure –    </a:t>
            </a:r>
          </a:p>
          <a:p>
            <a:pPr eaLnBrk="1" hangingPunct="1">
              <a:spcBef>
                <a:spcPct val="20000"/>
              </a:spcBef>
            </a:pPr>
            <a:r>
              <a:rPr lang="en-US" altLang="zh-TW" dirty="0">
                <a:ea typeface="PMingLiU" pitchFamily="18" charset="-120"/>
              </a:rPr>
              <a:t>    positions of cations and   </a:t>
            </a:r>
            <a:br>
              <a:rPr lang="en-US" altLang="zh-TW" dirty="0">
                <a:ea typeface="PMingLiU" pitchFamily="18" charset="-120"/>
              </a:rPr>
            </a:br>
            <a:r>
              <a:rPr lang="en-US" altLang="zh-TW" dirty="0">
                <a:ea typeface="PMingLiU" pitchFamily="18" charset="-120"/>
              </a:rPr>
              <a:t>    anions reversed</a:t>
            </a:r>
            <a:endParaRPr lang="en-US" altLang="zh-TW" b="1" dirty="0">
              <a:ea typeface="PMingLiU" pitchFamily="18" charset="-120"/>
            </a:endParaRPr>
          </a:p>
        </p:txBody>
      </p:sp>
      <p:sp>
        <p:nvSpPr>
          <p:cNvPr id="5" name="Rectangle 1031"/>
          <p:cNvSpPr>
            <a:spLocks noChangeArrowheads="1"/>
          </p:cNvSpPr>
          <p:nvPr/>
        </p:nvSpPr>
        <p:spPr bwMode="auto">
          <a:xfrm>
            <a:off x="251520" y="4640932"/>
            <a:ext cx="46196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altLang="zh-TW" sz="2800" dirty="0">
                <a:solidFill>
                  <a:schemeClr val="accent2"/>
                </a:solidFill>
                <a:ea typeface="PMingLiU" pitchFamily="18" charset="-120"/>
              </a:rPr>
              <a:t>Fluorite</a:t>
            </a:r>
            <a:r>
              <a:rPr lang="en-US" altLang="zh-TW" sz="2800" dirty="0">
                <a:ea typeface="PMingLiU" pitchFamily="18" charset="-120"/>
              </a:rPr>
              <a:t> structure</a:t>
            </a:r>
          </a:p>
        </p:txBody>
      </p:sp>
      <p:pic>
        <p:nvPicPr>
          <p:cNvPr id="22529"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720"/>
          <a:stretch/>
        </p:blipFill>
        <p:spPr bwMode="auto">
          <a:xfrm rot="-60000">
            <a:off x="3635896" y="4492752"/>
            <a:ext cx="5400000" cy="232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563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Perovskite ABO</a:t>
            </a:r>
            <a:r>
              <a:rPr lang="en-US" altLang="it-IT" sz="2400" b="1" baseline="-25000" dirty="0" smtClean="0">
                <a:solidFill>
                  <a:srgbClr val="FF0000"/>
                </a:solidFill>
              </a:rPr>
              <a:t>3</a:t>
            </a:r>
          </a:p>
        </p:txBody>
      </p:sp>
      <p:pic>
        <p:nvPicPr>
          <p:cNvPr id="3" name="Picture 1026" descr="Fig 12_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888" y="1304925"/>
            <a:ext cx="3741737"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30"/>
          <p:cNvSpPr>
            <a:spLocks noChangeArrowheads="1"/>
          </p:cNvSpPr>
          <p:nvPr/>
        </p:nvSpPr>
        <p:spPr bwMode="auto">
          <a:xfrm>
            <a:off x="696913" y="1203325"/>
            <a:ext cx="77724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altLang="zh-TW" sz="2800" dirty="0">
                <a:solidFill>
                  <a:schemeClr val="accent2"/>
                </a:solidFill>
                <a:ea typeface="PMingLiU" pitchFamily="18" charset="-120"/>
              </a:rPr>
              <a:t>Perovskite </a:t>
            </a:r>
            <a:r>
              <a:rPr lang="en-US" altLang="zh-TW" sz="2800" dirty="0">
                <a:ea typeface="PMingLiU" pitchFamily="18" charset="-120"/>
              </a:rPr>
              <a:t>structure</a:t>
            </a:r>
            <a:endParaRPr lang="en-US" altLang="zh-TW" sz="2800" dirty="0">
              <a:solidFill>
                <a:schemeClr val="accent2"/>
              </a:solidFill>
              <a:ea typeface="PMingLiU" pitchFamily="18" charset="-120"/>
            </a:endParaRPr>
          </a:p>
          <a:p>
            <a:pPr marL="342900" indent="-342900">
              <a:spcBef>
                <a:spcPct val="20000"/>
              </a:spcBef>
            </a:pPr>
            <a:endParaRPr lang="en-US" altLang="zh-TW" sz="2800" dirty="0">
              <a:ea typeface="PMingLiU" pitchFamily="18" charset="-120"/>
            </a:endParaRPr>
          </a:p>
          <a:p>
            <a:pPr marL="342900" indent="-342900">
              <a:spcBef>
                <a:spcPct val="20000"/>
              </a:spcBef>
            </a:pPr>
            <a:r>
              <a:rPr lang="en-US" altLang="zh-TW" sz="2800" dirty="0">
                <a:ea typeface="PMingLiU" pitchFamily="18" charset="-120"/>
              </a:rPr>
              <a:t>Ex:  complex oxide </a:t>
            </a:r>
          </a:p>
          <a:p>
            <a:pPr marL="342900" indent="-342900">
              <a:spcBef>
                <a:spcPct val="20000"/>
              </a:spcBef>
            </a:pPr>
            <a:r>
              <a:rPr lang="en-US" altLang="zh-TW" sz="2800" dirty="0">
                <a:ea typeface="PMingLiU" pitchFamily="18" charset="-120"/>
              </a:rPr>
              <a:t>        BaTiO</a:t>
            </a:r>
            <a:r>
              <a:rPr lang="en-US" altLang="zh-TW" sz="2800" baseline="-25000" dirty="0">
                <a:ea typeface="PMingLiU" pitchFamily="18" charset="-120"/>
              </a:rPr>
              <a:t>3</a:t>
            </a:r>
          </a:p>
        </p:txBody>
      </p:sp>
    </p:spTree>
    <p:extLst>
      <p:ext uri="{BB962C8B-B14F-4D97-AF65-F5344CB8AC3E}">
        <p14:creationId xmlns:p14="http://schemas.microsoft.com/office/powerpoint/2010/main" val="3551164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0000">
            <a:off x="329938" y="615829"/>
            <a:ext cx="5400000" cy="313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619" b="6412"/>
          <a:stretch/>
        </p:blipFill>
        <p:spPr bwMode="auto">
          <a:xfrm rot="-60000">
            <a:off x="4025238" y="3414558"/>
            <a:ext cx="5042594" cy="340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Perovskite ABO</a:t>
            </a:r>
            <a:r>
              <a:rPr lang="en-US" altLang="it-IT" sz="2400" b="1" baseline="-25000" dirty="0" smtClean="0">
                <a:solidFill>
                  <a:srgbClr val="FF0000"/>
                </a:solidFill>
              </a:rPr>
              <a:t>3</a:t>
            </a:r>
            <a:endParaRPr lang="en-US" altLang="it-IT" sz="2400" b="1" dirty="0" smtClean="0">
              <a:solidFill>
                <a:srgbClr val="FF0000"/>
              </a:solidFill>
            </a:endParaRPr>
          </a:p>
        </p:txBody>
      </p:sp>
    </p:spTree>
    <p:extLst>
      <p:ext uri="{BB962C8B-B14F-4D97-AF65-F5344CB8AC3E}">
        <p14:creationId xmlns:p14="http://schemas.microsoft.com/office/powerpoint/2010/main" val="1122183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Spinels</a:t>
            </a:r>
            <a:endParaRPr lang="en-US" altLang="it-IT" sz="2400" b="1" dirty="0" smtClean="0">
              <a:solidFill>
                <a:srgbClr val="FF0000"/>
              </a:solidFill>
            </a:endParaRP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72" y="836712"/>
            <a:ext cx="5076825"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665637"/>
            <a:ext cx="2762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5225380"/>
            <a:ext cx="32385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741151" y="4797152"/>
            <a:ext cx="1263552" cy="523220"/>
          </a:xfrm>
          <a:prstGeom prst="rect">
            <a:avLst/>
          </a:prstGeom>
          <a:noFill/>
        </p:spPr>
        <p:txBody>
          <a:bodyPr wrap="none" rtlCol="0">
            <a:spAutoFit/>
          </a:bodyPr>
          <a:lstStyle/>
          <a:p>
            <a:pPr algn="ctr"/>
            <a:r>
              <a:rPr lang="en-US" sz="2800" b="1" dirty="0" smtClean="0">
                <a:solidFill>
                  <a:srgbClr val="3333FF"/>
                </a:solidFill>
              </a:rPr>
              <a:t>Inverse</a:t>
            </a:r>
            <a:endParaRPr lang="en-US" sz="2800" b="1" dirty="0">
              <a:solidFill>
                <a:srgbClr val="3333FF"/>
              </a:solidFill>
            </a:endParaRPr>
          </a:p>
        </p:txBody>
      </p:sp>
      <p:sp>
        <p:nvSpPr>
          <p:cNvPr id="9" name="CasellaDiTesto 8"/>
          <p:cNvSpPr txBox="1"/>
          <p:nvPr/>
        </p:nvSpPr>
        <p:spPr>
          <a:xfrm>
            <a:off x="5734994" y="3296305"/>
            <a:ext cx="1300357" cy="523220"/>
          </a:xfrm>
          <a:prstGeom prst="rect">
            <a:avLst/>
          </a:prstGeom>
          <a:noFill/>
        </p:spPr>
        <p:txBody>
          <a:bodyPr wrap="none" rtlCol="0">
            <a:spAutoFit/>
          </a:bodyPr>
          <a:lstStyle/>
          <a:p>
            <a:pPr algn="ctr"/>
            <a:r>
              <a:rPr lang="en-US" sz="2800" b="1" dirty="0" smtClean="0">
                <a:solidFill>
                  <a:srgbClr val="FF0000"/>
                </a:solidFill>
              </a:rPr>
              <a:t>Normal</a:t>
            </a:r>
            <a:endParaRPr lang="en-US" sz="2800" b="1" dirty="0">
              <a:solidFill>
                <a:srgbClr val="FF0000"/>
              </a:solidFill>
            </a:endParaRPr>
          </a:p>
        </p:txBody>
      </p:sp>
    </p:spTree>
    <p:extLst>
      <p:ext uri="{BB962C8B-B14F-4D97-AF65-F5344CB8AC3E}">
        <p14:creationId xmlns:p14="http://schemas.microsoft.com/office/powerpoint/2010/main" val="438461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7504" y="5027692"/>
            <a:ext cx="9036496" cy="1569660"/>
          </a:xfrm>
          <a:prstGeom prst="rect">
            <a:avLst/>
          </a:prstGeom>
        </p:spPr>
        <p:txBody>
          <a:bodyPr wrap="square">
            <a:spAutoFit/>
          </a:bodyPr>
          <a:lstStyle/>
          <a:p>
            <a:r>
              <a:rPr lang="en-US" sz="1600" dirty="0" smtClean="0"/>
              <a:t>In order to explain the adoption of a particular cation distribution in a spinel structure, one must take into account the crystal field stabilization energies (CFSE) of the transition metals present. Some ions may have a distinct preference for the octahedral site depending on the d-electron count. If the A</a:t>
            </a:r>
            <a:r>
              <a:rPr lang="en-US" sz="1600" baseline="30000" dirty="0" smtClean="0"/>
              <a:t>2+</a:t>
            </a:r>
            <a:r>
              <a:rPr lang="en-US" sz="1600" dirty="0" smtClean="0"/>
              <a:t> ions have a strong preference for the octahedral site, they will displace half of the B</a:t>
            </a:r>
            <a:r>
              <a:rPr lang="en-US" sz="1600" baseline="30000" dirty="0" smtClean="0"/>
              <a:t>3+</a:t>
            </a:r>
            <a:r>
              <a:rPr lang="en-US" sz="1600" dirty="0" smtClean="0"/>
              <a:t> ions from the octahedral sites to tetrahedral sites. Similarly, if the B</a:t>
            </a:r>
            <a:r>
              <a:rPr lang="en-US" sz="1600" baseline="30000" dirty="0" smtClean="0"/>
              <a:t>3+</a:t>
            </a:r>
            <a:r>
              <a:rPr lang="en-US" sz="1600" dirty="0" smtClean="0"/>
              <a:t> ions have a low or zero octahedral site stabilization energy (OSSE), then they will occupy tetrahedral sites, leaving octahedral sites for the A</a:t>
            </a:r>
            <a:r>
              <a:rPr lang="en-US" sz="1600" baseline="30000" dirty="0" smtClean="0"/>
              <a:t>2+</a:t>
            </a:r>
            <a:r>
              <a:rPr lang="en-US" sz="1600" dirty="0" smtClean="0"/>
              <a:t> ions.</a:t>
            </a:r>
            <a:endParaRPr lang="en-US" sz="1600" dirty="0"/>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4886062" y="33300"/>
            <a:ext cx="3859252" cy="494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Spinels</a:t>
            </a:r>
            <a:endParaRPr lang="en-US" altLang="it-IT" sz="2400" b="1" dirty="0" smtClean="0">
              <a:solidFill>
                <a:srgbClr val="FF0000"/>
              </a:solidFill>
            </a:endParaRPr>
          </a:p>
        </p:txBody>
      </p:sp>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10" y="1560069"/>
            <a:ext cx="2762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10" y="3119812"/>
            <a:ext cx="32385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481813" y="2691584"/>
            <a:ext cx="1263552" cy="523220"/>
          </a:xfrm>
          <a:prstGeom prst="rect">
            <a:avLst/>
          </a:prstGeom>
          <a:noFill/>
        </p:spPr>
        <p:txBody>
          <a:bodyPr wrap="none" rtlCol="0">
            <a:spAutoFit/>
          </a:bodyPr>
          <a:lstStyle/>
          <a:p>
            <a:pPr algn="ctr"/>
            <a:r>
              <a:rPr lang="en-US" sz="2800" b="1" dirty="0" smtClean="0">
                <a:solidFill>
                  <a:srgbClr val="3333FF"/>
                </a:solidFill>
              </a:rPr>
              <a:t>Inverse</a:t>
            </a:r>
            <a:endParaRPr lang="en-US" sz="2800" b="1" dirty="0">
              <a:solidFill>
                <a:srgbClr val="3333FF"/>
              </a:solidFill>
            </a:endParaRPr>
          </a:p>
        </p:txBody>
      </p:sp>
      <p:sp>
        <p:nvSpPr>
          <p:cNvPr id="9" name="CasellaDiTesto 8"/>
          <p:cNvSpPr txBox="1"/>
          <p:nvPr/>
        </p:nvSpPr>
        <p:spPr>
          <a:xfrm>
            <a:off x="1475656" y="1190737"/>
            <a:ext cx="1300357" cy="523220"/>
          </a:xfrm>
          <a:prstGeom prst="rect">
            <a:avLst/>
          </a:prstGeom>
          <a:noFill/>
        </p:spPr>
        <p:txBody>
          <a:bodyPr wrap="none" rtlCol="0">
            <a:spAutoFit/>
          </a:bodyPr>
          <a:lstStyle/>
          <a:p>
            <a:pPr algn="ctr"/>
            <a:r>
              <a:rPr lang="en-US" sz="2800" b="1" dirty="0" smtClean="0">
                <a:solidFill>
                  <a:srgbClr val="FF0000"/>
                </a:solidFill>
              </a:rPr>
              <a:t>Normal</a:t>
            </a:r>
            <a:endParaRPr lang="en-US" sz="2800" b="1" dirty="0">
              <a:solidFill>
                <a:srgbClr val="FF0000"/>
              </a:solidFill>
            </a:endParaRPr>
          </a:p>
        </p:txBody>
      </p:sp>
    </p:spTree>
    <p:extLst>
      <p:ext uri="{BB962C8B-B14F-4D97-AF65-F5344CB8AC3E}">
        <p14:creationId xmlns:p14="http://schemas.microsoft.com/office/powerpoint/2010/main" val="4183409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51994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tructure of ZnS• fcc type.• Co-ordination number  4:4.• Calculation of no. of  atoms/unit cell:   Total S = 8x1/8 + 6x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99392"/>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4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Immagine correlata"/>
          <p:cNvSpPr/>
          <p:nvPr/>
        </p:nvSpPr>
        <p:spPr>
          <a:xfrm>
            <a:off x="155576" y="-14446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 name="AutoShape 8" descr="Immagine correlata"/>
          <p:cNvSpPr/>
          <p:nvPr/>
        </p:nvSpPr>
        <p:spPr>
          <a:xfrm>
            <a:off x="307979" y="793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 name="Text Box 2"/>
          <p:cNvSpPr txBox="1"/>
          <p:nvPr/>
        </p:nvSpPr>
        <p:spPr>
          <a:xfrm>
            <a:off x="-36511" y="260347"/>
            <a:ext cx="9180511" cy="586953"/>
          </a:xfrm>
          <a:prstGeom prst="rect">
            <a:avLst/>
          </a:prstGeom>
          <a:solidFill>
            <a:srgbClr val="000000">
              <a:alpha val="39999"/>
            </a:srgbClr>
          </a:solidFill>
          <a:ln>
            <a:noFill/>
          </a:ln>
        </p:spPr>
        <p:txBody>
          <a:bodyPr vert="horz" wrap="square" lIns="90004" tIns="46798" rIns="90004" bIns="46798"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a:solidFill>
                  <a:srgbClr val="FFFFFF"/>
                </a:solidFill>
                <a:effectLst>
                  <a:outerShdw dist="38096" dir="2700000">
                    <a:srgbClr val="808080"/>
                  </a:outerShdw>
                </a:effectLst>
                <a:uFillTx/>
                <a:latin typeface="Arial"/>
                <a:cs typeface="Times New Roman" pitchFamily="18"/>
              </a:rPr>
              <a:t>Ethical Cobalt extraction</a:t>
            </a:r>
          </a:p>
        </p:txBody>
      </p:sp>
      <p:pic>
        <p:nvPicPr>
          <p:cNvPr id="5" name="Immagine 1"/>
          <p:cNvPicPr>
            <a:picLocks noChangeAspect="1"/>
          </p:cNvPicPr>
          <p:nvPr/>
        </p:nvPicPr>
        <p:blipFill>
          <a:blip r:embed="rId2"/>
          <a:stretch>
            <a:fillRect/>
          </a:stretch>
        </p:blipFill>
        <p:spPr>
          <a:xfrm>
            <a:off x="4860036" y="2132856"/>
            <a:ext cx="4080455" cy="2448269"/>
          </a:xfrm>
          <a:prstGeom prst="rect">
            <a:avLst/>
          </a:prstGeom>
          <a:noFill/>
          <a:ln>
            <a:noFill/>
          </a:ln>
        </p:spPr>
      </p:pic>
      <p:pic>
        <p:nvPicPr>
          <p:cNvPr id="6" name="Picture 2"/>
          <p:cNvPicPr>
            <a:picLocks noChangeAspect="1"/>
          </p:cNvPicPr>
          <p:nvPr/>
        </p:nvPicPr>
        <p:blipFill>
          <a:blip r:embed="rId3"/>
          <a:srcRect/>
          <a:stretch>
            <a:fillRect/>
          </a:stretch>
        </p:blipFill>
        <p:spPr>
          <a:xfrm>
            <a:off x="333161" y="1594073"/>
            <a:ext cx="4362446" cy="4067178"/>
          </a:xfrm>
          <a:prstGeom prst="rect">
            <a:avLst/>
          </a:prstGeom>
          <a:noFill/>
          <a:ln>
            <a:noFill/>
          </a:ln>
        </p:spPr>
      </p:pic>
      <p:sp>
        <p:nvSpPr>
          <p:cNvPr id="7" name="Rettangolo 6"/>
          <p:cNvSpPr/>
          <p:nvPr/>
        </p:nvSpPr>
        <p:spPr>
          <a:xfrm>
            <a:off x="817071" y="6097987"/>
            <a:ext cx="5688628" cy="369335"/>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D0D0D"/>
                </a:solidFill>
                <a:uFillTx/>
                <a:latin typeface="Arial"/>
                <a:cs typeface="Times New Roman" pitchFamily="18"/>
              </a:rPr>
              <a:t>Replacing noble metals with base metal</a:t>
            </a:r>
            <a:endParaRPr lang="it-IT" sz="1800" b="0" i="0" u="none" strike="noStrike" kern="1200" cap="none" spc="0" baseline="0">
              <a:solidFill>
                <a:srgbClr val="0D0D0D"/>
              </a:solidFill>
              <a:uFillTx/>
              <a:latin typeface="Calibri"/>
            </a:endParaRPr>
          </a:p>
        </p:txBody>
      </p:sp>
    </p:spTree>
    <p:extLst>
      <p:ext uri="{BB962C8B-B14F-4D97-AF65-F5344CB8AC3E}">
        <p14:creationId xmlns:p14="http://schemas.microsoft.com/office/powerpoint/2010/main" val="4026770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tructure of CaF2                 Ca+            F-• fcc type.• Co-ordination number: 8:4   (8 for cation, 4 for anion)*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 y="-18288"/>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2064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tructure of K2O                       O -2                 Na+• fcc type.• Co-ordination number: 4:8  4 for cation  8 f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5117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tructure of important  covalent compoundS 1.Diamond 2. Graphit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315416"/>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645024"/>
            <a:ext cx="3614539" cy="271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0922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tructure of diamond•   fcc type.•   Tetrahedral•   C-C bond length = 1.34A•   Refractive index = 2.4•   High dispersive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7"/>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0318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3541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Graphit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8288"/>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0868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43949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85203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ulluren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7" y="-12520"/>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2730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Important points about Fullurenes  • Discovered in 1985 as C60.  • Consists of spherical, ellipsoid or cylindrical    ar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 y="-18288"/>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06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p:nvPr/>
        </p:nvSpPr>
        <p:spPr>
          <a:xfrm>
            <a:off x="2384426" y="1219196"/>
            <a:ext cx="1447796" cy="527051"/>
          </a:xfrm>
          <a:prstGeom prst="rect">
            <a:avLst/>
          </a:prstGeom>
          <a:noFill/>
          <a:ln w="9528">
            <a:solidFill>
              <a:srgbClr val="00000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Secondary lead recovery</a:t>
            </a:r>
            <a:endParaRPr lang="en-US" sz="2400" b="0" i="0" u="none" strike="noStrike" kern="1200" cap="none" spc="0" baseline="0">
              <a:solidFill>
                <a:srgbClr val="000000"/>
              </a:solidFill>
              <a:uFillTx/>
              <a:latin typeface="Times New Roman" pitchFamily="18"/>
            </a:endParaRPr>
          </a:p>
        </p:txBody>
      </p:sp>
      <p:sp>
        <p:nvSpPr>
          <p:cNvPr id="3" name="Text Box 3"/>
          <p:cNvSpPr txBox="1"/>
          <p:nvPr/>
        </p:nvSpPr>
        <p:spPr>
          <a:xfrm>
            <a:off x="2308229" y="2514600"/>
            <a:ext cx="1447796" cy="527051"/>
          </a:xfrm>
          <a:prstGeom prst="rect">
            <a:avLst/>
          </a:prstGeom>
          <a:noFill/>
          <a:ln w="9528">
            <a:solidFill>
              <a:srgbClr val="00000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Storage Batteries</a:t>
            </a:r>
            <a:endParaRPr lang="en-US" sz="2400" b="0" i="0" u="none" strike="noStrike" kern="1200" cap="none" spc="0" baseline="0">
              <a:solidFill>
                <a:srgbClr val="000000"/>
              </a:solidFill>
              <a:uFillTx/>
              <a:latin typeface="Times New Roman" pitchFamily="18"/>
            </a:endParaRPr>
          </a:p>
        </p:txBody>
      </p:sp>
      <p:sp>
        <p:nvSpPr>
          <p:cNvPr id="4" name="Text Box 4"/>
          <p:cNvSpPr txBox="1"/>
          <p:nvPr/>
        </p:nvSpPr>
        <p:spPr>
          <a:xfrm>
            <a:off x="2308229" y="4114800"/>
            <a:ext cx="1447796" cy="527051"/>
          </a:xfrm>
          <a:prstGeom prst="rect">
            <a:avLst/>
          </a:prstGeom>
          <a:noFill/>
          <a:ln w="9528">
            <a:solidFill>
              <a:srgbClr val="00000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Metal Fabrications</a:t>
            </a:r>
            <a:endParaRPr lang="en-US" sz="2400" b="0" i="0" u="none" strike="noStrike" kern="1200" cap="none" spc="0" baseline="0">
              <a:solidFill>
                <a:srgbClr val="000000"/>
              </a:solidFill>
              <a:uFillTx/>
              <a:latin typeface="Times New Roman" pitchFamily="18"/>
            </a:endParaRPr>
          </a:p>
        </p:txBody>
      </p:sp>
      <p:sp>
        <p:nvSpPr>
          <p:cNvPr id="5" name="Text Box 5"/>
          <p:cNvSpPr txBox="1"/>
          <p:nvPr/>
        </p:nvSpPr>
        <p:spPr>
          <a:xfrm>
            <a:off x="2308229" y="5867403"/>
            <a:ext cx="1447796" cy="527051"/>
          </a:xfrm>
          <a:prstGeom prst="rect">
            <a:avLst/>
          </a:prstGeom>
          <a:noFill/>
          <a:ln w="9528">
            <a:solidFill>
              <a:srgbClr val="00000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Other producion</a:t>
            </a:r>
            <a:endParaRPr lang="en-US" sz="2400" b="0" i="0" u="none" strike="noStrike" kern="1200" cap="none" spc="0" baseline="0">
              <a:solidFill>
                <a:srgbClr val="000000"/>
              </a:solidFill>
              <a:uFillTx/>
              <a:latin typeface="Times New Roman" pitchFamily="18"/>
            </a:endParaRPr>
          </a:p>
        </p:txBody>
      </p:sp>
      <p:sp>
        <p:nvSpPr>
          <p:cNvPr id="6" name="Line 6"/>
          <p:cNvSpPr/>
          <p:nvPr/>
        </p:nvSpPr>
        <p:spPr>
          <a:xfrm>
            <a:off x="3756026" y="2590796"/>
            <a:ext cx="472440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7" name="Line 7"/>
          <p:cNvSpPr/>
          <p:nvPr/>
        </p:nvSpPr>
        <p:spPr>
          <a:xfrm>
            <a:off x="3756026" y="2971800"/>
            <a:ext cx="472440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FF"/>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8" name="Line 8"/>
          <p:cNvSpPr/>
          <p:nvPr/>
        </p:nvSpPr>
        <p:spPr>
          <a:xfrm>
            <a:off x="3756026" y="4190996"/>
            <a:ext cx="472440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9" name="Line 9"/>
          <p:cNvSpPr/>
          <p:nvPr/>
        </p:nvSpPr>
        <p:spPr>
          <a:xfrm>
            <a:off x="3756026" y="4572000"/>
            <a:ext cx="472440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FF"/>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0" name="Line 10"/>
          <p:cNvSpPr/>
          <p:nvPr/>
        </p:nvSpPr>
        <p:spPr>
          <a:xfrm>
            <a:off x="3756026" y="5943600"/>
            <a:ext cx="472440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1" name="Line 11"/>
          <p:cNvSpPr/>
          <p:nvPr/>
        </p:nvSpPr>
        <p:spPr>
          <a:xfrm>
            <a:off x="3756026" y="6324603"/>
            <a:ext cx="472440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FF"/>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2" name="Text Box 12"/>
          <p:cNvSpPr txBox="1"/>
          <p:nvPr/>
        </p:nvSpPr>
        <p:spPr>
          <a:xfrm>
            <a:off x="3756026" y="2057400"/>
            <a:ext cx="1447796" cy="51752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Industrial Waste 20.000</a:t>
            </a:r>
            <a:endParaRPr lang="en-US" sz="2400" b="0" i="0" u="none" strike="noStrike" kern="1200" cap="none" spc="0" baseline="0">
              <a:solidFill>
                <a:srgbClr val="000000"/>
              </a:solidFill>
              <a:uFillTx/>
              <a:latin typeface="Times New Roman" pitchFamily="18"/>
            </a:endParaRPr>
          </a:p>
        </p:txBody>
      </p:sp>
      <p:sp>
        <p:nvSpPr>
          <p:cNvPr id="13" name="Text Box 13"/>
          <p:cNvSpPr txBox="1"/>
          <p:nvPr/>
        </p:nvSpPr>
        <p:spPr>
          <a:xfrm>
            <a:off x="3832222" y="3581403"/>
            <a:ext cx="1447796" cy="51752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Industrial Waste 42.000</a:t>
            </a:r>
            <a:endParaRPr lang="en-US" sz="2400" b="0" i="0" u="none" strike="noStrike" kern="1200" cap="none" spc="0" baseline="0">
              <a:solidFill>
                <a:srgbClr val="000000"/>
              </a:solidFill>
              <a:uFillTx/>
              <a:latin typeface="Times New Roman" pitchFamily="18"/>
            </a:endParaRPr>
          </a:p>
        </p:txBody>
      </p:sp>
      <p:sp>
        <p:nvSpPr>
          <p:cNvPr id="14" name="Text Box 14"/>
          <p:cNvSpPr txBox="1"/>
          <p:nvPr/>
        </p:nvSpPr>
        <p:spPr>
          <a:xfrm>
            <a:off x="3832222" y="5410203"/>
            <a:ext cx="1447796" cy="51752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Industrial Waste 38.000</a:t>
            </a:r>
            <a:endParaRPr lang="en-US" sz="2400" b="0" i="0" u="none" strike="noStrike" kern="1200" cap="none" spc="0" baseline="0">
              <a:solidFill>
                <a:srgbClr val="000000"/>
              </a:solidFill>
              <a:uFillTx/>
              <a:latin typeface="Times New Roman" pitchFamily="18"/>
            </a:endParaRPr>
          </a:p>
        </p:txBody>
      </p:sp>
      <p:sp>
        <p:nvSpPr>
          <p:cNvPr id="15" name="Text Box 15"/>
          <p:cNvSpPr txBox="1"/>
          <p:nvPr/>
        </p:nvSpPr>
        <p:spPr>
          <a:xfrm>
            <a:off x="3832222" y="3047996"/>
            <a:ext cx="1828800" cy="30479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FF"/>
                </a:solidFill>
                <a:uFillTx/>
                <a:latin typeface="Arial" pitchFamily="34"/>
              </a:rPr>
              <a:t>Product 800.000</a:t>
            </a:r>
            <a:endParaRPr lang="en-US" sz="2400" b="0" i="0" u="none" strike="noStrike" kern="1200" cap="none" spc="0" baseline="0">
              <a:solidFill>
                <a:srgbClr val="0000FF"/>
              </a:solidFill>
              <a:uFillTx/>
              <a:latin typeface="Times New Roman" pitchFamily="18"/>
            </a:endParaRPr>
          </a:p>
        </p:txBody>
      </p:sp>
      <p:sp>
        <p:nvSpPr>
          <p:cNvPr id="16" name="Text Box 16"/>
          <p:cNvSpPr txBox="1"/>
          <p:nvPr/>
        </p:nvSpPr>
        <p:spPr>
          <a:xfrm>
            <a:off x="3832222" y="4648196"/>
            <a:ext cx="1828800" cy="30479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FF"/>
                </a:solidFill>
                <a:uFillTx/>
                <a:latin typeface="Arial" pitchFamily="34"/>
              </a:rPr>
              <a:t>Product</a:t>
            </a:r>
            <a:endParaRPr lang="en-US" sz="2400" b="0" i="0" u="none" strike="noStrike" kern="1200" cap="none" spc="0" baseline="0">
              <a:solidFill>
                <a:srgbClr val="0000FF"/>
              </a:solidFill>
              <a:uFillTx/>
              <a:latin typeface="Times New Roman" pitchFamily="18"/>
            </a:endParaRPr>
          </a:p>
        </p:txBody>
      </p:sp>
      <p:sp>
        <p:nvSpPr>
          <p:cNvPr id="17" name="Text Box 17"/>
          <p:cNvSpPr txBox="1"/>
          <p:nvPr/>
        </p:nvSpPr>
        <p:spPr>
          <a:xfrm>
            <a:off x="3832222" y="6400800"/>
            <a:ext cx="1828800" cy="30479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FF"/>
                </a:solidFill>
                <a:uFillTx/>
                <a:latin typeface="Arial" pitchFamily="34"/>
              </a:rPr>
              <a:t>Product</a:t>
            </a:r>
            <a:endParaRPr lang="en-US" sz="2400" b="0" i="0" u="none" strike="noStrike" kern="1200" cap="none" spc="0" baseline="0">
              <a:solidFill>
                <a:srgbClr val="0000FF"/>
              </a:solidFill>
              <a:uFillTx/>
              <a:latin typeface="Times New Roman" pitchFamily="18"/>
            </a:endParaRPr>
          </a:p>
        </p:txBody>
      </p:sp>
      <p:sp>
        <p:nvSpPr>
          <p:cNvPr id="18" name="Line 18"/>
          <p:cNvSpPr/>
          <p:nvPr/>
        </p:nvSpPr>
        <p:spPr>
          <a:xfrm flipV="1">
            <a:off x="5508629" y="1447796"/>
            <a:ext cx="0" cy="1143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7150">
            <a:solidFill>
              <a:srgbClr val="008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9" name="Line 19"/>
          <p:cNvSpPr/>
          <p:nvPr/>
        </p:nvSpPr>
        <p:spPr>
          <a:xfrm flipV="1">
            <a:off x="5813426" y="1447796"/>
            <a:ext cx="0" cy="27432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7150">
            <a:solidFill>
              <a:srgbClr val="008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0" name="Line 20"/>
          <p:cNvSpPr/>
          <p:nvPr/>
        </p:nvSpPr>
        <p:spPr>
          <a:xfrm flipV="1">
            <a:off x="6270626" y="1447796"/>
            <a:ext cx="0" cy="44958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7150">
            <a:solidFill>
              <a:srgbClr val="008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1" name="Line 21"/>
          <p:cNvSpPr/>
          <p:nvPr/>
        </p:nvSpPr>
        <p:spPr>
          <a:xfrm flipV="1">
            <a:off x="7032622" y="1447796"/>
            <a:ext cx="0" cy="15240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7150">
            <a:solidFill>
              <a:srgbClr val="00FF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2" name="Line 22"/>
          <p:cNvSpPr/>
          <p:nvPr/>
        </p:nvSpPr>
        <p:spPr>
          <a:xfrm flipV="1">
            <a:off x="7489822" y="1447796"/>
            <a:ext cx="0" cy="31242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7150">
            <a:solidFill>
              <a:srgbClr val="00FF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3" name="Line 23"/>
          <p:cNvSpPr/>
          <p:nvPr/>
        </p:nvSpPr>
        <p:spPr>
          <a:xfrm flipV="1">
            <a:off x="7947022" y="1447796"/>
            <a:ext cx="0" cy="48767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7150">
            <a:solidFill>
              <a:srgbClr val="00FF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4" name="Text Box 24"/>
          <p:cNvSpPr txBox="1"/>
          <p:nvPr/>
        </p:nvSpPr>
        <p:spPr>
          <a:xfrm rot="5400013">
            <a:off x="4876802" y="1927232"/>
            <a:ext cx="838203" cy="33655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rial" pitchFamily="34"/>
              </a:rPr>
              <a:t>16.000</a:t>
            </a:r>
            <a:endParaRPr lang="en-US" sz="2400" b="0" i="0" u="none" strike="noStrike" kern="1200" cap="none" spc="0" baseline="0">
              <a:solidFill>
                <a:srgbClr val="000000"/>
              </a:solidFill>
              <a:uFillTx/>
              <a:latin typeface="Times New Roman" pitchFamily="18"/>
            </a:endParaRPr>
          </a:p>
        </p:txBody>
      </p:sp>
      <p:sp>
        <p:nvSpPr>
          <p:cNvPr id="25" name="Text Box 25"/>
          <p:cNvSpPr txBox="1"/>
          <p:nvPr/>
        </p:nvSpPr>
        <p:spPr>
          <a:xfrm rot="5400013">
            <a:off x="5407025" y="1847841"/>
            <a:ext cx="533396" cy="33655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rial" pitchFamily="34"/>
              </a:rPr>
              <a:t>600</a:t>
            </a:r>
            <a:endParaRPr lang="en-US" sz="2400" b="0" i="0" u="none" strike="noStrike" kern="1200" cap="none" spc="0" baseline="0">
              <a:solidFill>
                <a:srgbClr val="000000"/>
              </a:solidFill>
              <a:uFillTx/>
              <a:latin typeface="Times New Roman" pitchFamily="18"/>
            </a:endParaRPr>
          </a:p>
        </p:txBody>
      </p:sp>
      <p:sp>
        <p:nvSpPr>
          <p:cNvPr id="26" name="Text Box 26"/>
          <p:cNvSpPr txBox="1"/>
          <p:nvPr/>
        </p:nvSpPr>
        <p:spPr>
          <a:xfrm rot="5400013">
            <a:off x="6211094" y="1888323"/>
            <a:ext cx="1065211" cy="33655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rial" pitchFamily="34"/>
              </a:rPr>
              <a:t>700.000</a:t>
            </a:r>
            <a:endParaRPr lang="en-US" sz="2400" b="0" i="0" u="none" strike="noStrike" kern="1200" cap="none" spc="0" baseline="0">
              <a:solidFill>
                <a:srgbClr val="000000"/>
              </a:solidFill>
              <a:uFillTx/>
              <a:latin typeface="Times New Roman" pitchFamily="18"/>
            </a:endParaRPr>
          </a:p>
        </p:txBody>
      </p:sp>
      <p:sp>
        <p:nvSpPr>
          <p:cNvPr id="27" name="Line 27"/>
          <p:cNvSpPr/>
          <p:nvPr/>
        </p:nvSpPr>
        <p:spPr>
          <a:xfrm>
            <a:off x="3832222" y="1447796"/>
            <a:ext cx="41148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53977">
            <a:solidFill>
              <a:srgbClr val="FF0000"/>
            </a:solidFill>
            <a:prstDash val="solid"/>
            <a:round/>
            <a:head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8" name="Text Box 28"/>
          <p:cNvSpPr txBox="1"/>
          <p:nvPr/>
        </p:nvSpPr>
        <p:spPr>
          <a:xfrm>
            <a:off x="6553203" y="761996"/>
            <a:ext cx="2432047" cy="366710"/>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FF00"/>
                </a:solidFill>
                <a:uFillTx/>
                <a:latin typeface="Arial" pitchFamily="34"/>
              </a:rPr>
              <a:t>Postconsumer recycle</a:t>
            </a:r>
            <a:endParaRPr lang="en-US" sz="2400" b="0" i="0" u="none" strike="noStrike" kern="1200" cap="none" spc="0" baseline="0">
              <a:solidFill>
                <a:srgbClr val="000000"/>
              </a:solidFill>
              <a:uFillTx/>
              <a:latin typeface="Times New Roman" pitchFamily="18"/>
            </a:endParaRPr>
          </a:p>
        </p:txBody>
      </p:sp>
      <p:sp>
        <p:nvSpPr>
          <p:cNvPr id="29" name="Text Box 29"/>
          <p:cNvSpPr txBox="1"/>
          <p:nvPr/>
        </p:nvSpPr>
        <p:spPr>
          <a:xfrm>
            <a:off x="5432422" y="685800"/>
            <a:ext cx="908054" cy="3667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8000"/>
                </a:solidFill>
                <a:uFillTx/>
                <a:latin typeface="Arial" pitchFamily="34"/>
              </a:rPr>
              <a:t>recycle</a:t>
            </a:r>
            <a:endParaRPr lang="en-US" sz="2400" b="0" i="0" u="none" strike="noStrike" kern="1200" cap="none" spc="0" baseline="0">
              <a:solidFill>
                <a:srgbClr val="000000"/>
              </a:solidFill>
              <a:uFillTx/>
              <a:latin typeface="Times New Roman" pitchFamily="18"/>
            </a:endParaRPr>
          </a:p>
        </p:txBody>
      </p:sp>
      <p:sp>
        <p:nvSpPr>
          <p:cNvPr id="30" name="Text Box 30"/>
          <p:cNvSpPr txBox="1"/>
          <p:nvPr/>
        </p:nvSpPr>
        <p:spPr>
          <a:xfrm>
            <a:off x="1165229" y="381003"/>
            <a:ext cx="1447796" cy="51752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Industrial Waste 93.000</a:t>
            </a:r>
            <a:endParaRPr lang="en-US" sz="2400" b="0" i="0" u="none" strike="noStrike" kern="1200" cap="none" spc="0" baseline="0">
              <a:solidFill>
                <a:srgbClr val="000000"/>
              </a:solidFill>
              <a:uFillTx/>
              <a:latin typeface="Times New Roman" pitchFamily="18"/>
            </a:endParaRPr>
          </a:p>
        </p:txBody>
      </p:sp>
      <p:sp>
        <p:nvSpPr>
          <p:cNvPr id="31" name="Line 31"/>
          <p:cNvSpPr/>
          <p:nvPr/>
        </p:nvSpPr>
        <p:spPr>
          <a:xfrm>
            <a:off x="1317622" y="2743200"/>
            <a:ext cx="9905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2" name="Text Box 32"/>
          <p:cNvSpPr txBox="1"/>
          <p:nvPr/>
        </p:nvSpPr>
        <p:spPr>
          <a:xfrm>
            <a:off x="1393829" y="2362196"/>
            <a:ext cx="838203" cy="30479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940.000</a:t>
            </a:r>
            <a:endParaRPr lang="en-US" sz="2400" b="0" i="0" u="none" strike="noStrike" kern="1200" cap="none" spc="0" baseline="0">
              <a:solidFill>
                <a:srgbClr val="000000"/>
              </a:solidFill>
              <a:uFillTx/>
              <a:latin typeface="Times New Roman" pitchFamily="18"/>
            </a:endParaRPr>
          </a:p>
        </p:txBody>
      </p:sp>
      <p:sp>
        <p:nvSpPr>
          <p:cNvPr id="33" name="Text Box 33"/>
          <p:cNvSpPr txBox="1"/>
          <p:nvPr/>
        </p:nvSpPr>
        <p:spPr>
          <a:xfrm>
            <a:off x="1393829" y="4038603"/>
            <a:ext cx="838203" cy="30479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60.000</a:t>
            </a:r>
            <a:endParaRPr lang="en-US" sz="2400" b="0" i="0" u="none" strike="noStrike" kern="1200" cap="none" spc="0" baseline="0">
              <a:solidFill>
                <a:srgbClr val="000000"/>
              </a:solidFill>
              <a:uFillTx/>
              <a:latin typeface="Times New Roman" pitchFamily="18"/>
            </a:endParaRPr>
          </a:p>
        </p:txBody>
      </p:sp>
      <p:sp>
        <p:nvSpPr>
          <p:cNvPr id="34" name="Text Box 34"/>
          <p:cNvSpPr txBox="1"/>
          <p:nvPr/>
        </p:nvSpPr>
        <p:spPr>
          <a:xfrm>
            <a:off x="1393829" y="5867403"/>
            <a:ext cx="838203" cy="30479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240.000</a:t>
            </a:r>
            <a:endParaRPr lang="en-US" sz="2400" b="0" i="0" u="none" strike="noStrike" kern="1200" cap="none" spc="0" baseline="0">
              <a:solidFill>
                <a:srgbClr val="000000"/>
              </a:solidFill>
              <a:uFillTx/>
              <a:latin typeface="Times New Roman" pitchFamily="18"/>
            </a:endParaRPr>
          </a:p>
        </p:txBody>
      </p:sp>
      <p:sp>
        <p:nvSpPr>
          <p:cNvPr id="35" name="Line 35"/>
          <p:cNvSpPr/>
          <p:nvPr/>
        </p:nvSpPr>
        <p:spPr>
          <a:xfrm>
            <a:off x="1317622" y="4419596"/>
            <a:ext cx="9905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6" name="Line 36"/>
          <p:cNvSpPr/>
          <p:nvPr/>
        </p:nvSpPr>
        <p:spPr>
          <a:xfrm>
            <a:off x="1317622" y="6172200"/>
            <a:ext cx="9905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7" name="Line 37"/>
          <p:cNvSpPr/>
          <p:nvPr/>
        </p:nvSpPr>
        <p:spPr>
          <a:xfrm>
            <a:off x="1317622" y="2743200"/>
            <a:ext cx="0" cy="3429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8" name="Line 38"/>
          <p:cNvSpPr/>
          <p:nvPr/>
        </p:nvSpPr>
        <p:spPr>
          <a:xfrm>
            <a:off x="327026" y="4419596"/>
            <a:ext cx="9905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9" name="Text Box 39"/>
          <p:cNvSpPr txBox="1"/>
          <p:nvPr/>
        </p:nvSpPr>
        <p:spPr>
          <a:xfrm>
            <a:off x="0" y="4572000"/>
            <a:ext cx="838203" cy="30479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760.000</a:t>
            </a:r>
            <a:endParaRPr lang="en-US" sz="2400" b="0" i="0" u="none" strike="noStrike" kern="1200" cap="none" spc="0" baseline="0">
              <a:solidFill>
                <a:srgbClr val="000000"/>
              </a:solidFill>
              <a:uFillTx/>
              <a:latin typeface="Times New Roman" pitchFamily="18"/>
            </a:endParaRPr>
          </a:p>
        </p:txBody>
      </p:sp>
      <p:sp>
        <p:nvSpPr>
          <p:cNvPr id="40" name="Line 40"/>
          <p:cNvSpPr/>
          <p:nvPr/>
        </p:nvSpPr>
        <p:spPr>
          <a:xfrm>
            <a:off x="1012826" y="1447796"/>
            <a:ext cx="0" cy="29718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1" name="Line 41"/>
          <p:cNvSpPr/>
          <p:nvPr/>
        </p:nvSpPr>
        <p:spPr>
          <a:xfrm flipH="1">
            <a:off x="1012826" y="1447796"/>
            <a:ext cx="13716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2" name="Text Box 42"/>
          <p:cNvSpPr txBox="1"/>
          <p:nvPr/>
        </p:nvSpPr>
        <p:spPr>
          <a:xfrm>
            <a:off x="1241426" y="1143000"/>
            <a:ext cx="838203" cy="30479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670.000</a:t>
            </a:r>
            <a:endParaRPr lang="en-US" sz="2400" b="0" i="0" u="none" strike="noStrike" kern="1200" cap="none" spc="0" baseline="0">
              <a:solidFill>
                <a:srgbClr val="000000"/>
              </a:solidFill>
              <a:uFillTx/>
              <a:latin typeface="Times New Roman" pitchFamily="18"/>
            </a:endParaRPr>
          </a:p>
        </p:txBody>
      </p:sp>
      <p:sp>
        <p:nvSpPr>
          <p:cNvPr id="43" name="Line 43"/>
          <p:cNvSpPr/>
          <p:nvPr/>
        </p:nvSpPr>
        <p:spPr>
          <a:xfrm>
            <a:off x="860422" y="914400"/>
            <a:ext cx="220980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head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4" name="Line 44"/>
          <p:cNvSpPr/>
          <p:nvPr/>
        </p:nvSpPr>
        <p:spPr>
          <a:xfrm>
            <a:off x="3070226" y="914400"/>
            <a:ext cx="0" cy="3047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5" name="Text Box 45"/>
          <p:cNvSpPr txBox="1"/>
          <p:nvPr/>
        </p:nvSpPr>
        <p:spPr>
          <a:xfrm>
            <a:off x="8175622" y="2133596"/>
            <a:ext cx="838203" cy="30479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4.000</a:t>
            </a:r>
            <a:endParaRPr lang="en-US" sz="2400" b="0" i="0" u="none" strike="noStrike" kern="1200" cap="none" spc="0" baseline="0">
              <a:solidFill>
                <a:srgbClr val="000000"/>
              </a:solidFill>
              <a:uFillTx/>
              <a:latin typeface="Times New Roman" pitchFamily="18"/>
            </a:endParaRPr>
          </a:p>
        </p:txBody>
      </p:sp>
      <p:sp>
        <p:nvSpPr>
          <p:cNvPr id="46" name="Text Box 46"/>
          <p:cNvSpPr txBox="1"/>
          <p:nvPr/>
        </p:nvSpPr>
        <p:spPr>
          <a:xfrm>
            <a:off x="8153403" y="2667003"/>
            <a:ext cx="838203" cy="30479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FF"/>
                </a:solidFill>
                <a:uFillTx/>
                <a:latin typeface="Arial" pitchFamily="34"/>
              </a:rPr>
              <a:t>100.000</a:t>
            </a:r>
            <a:endParaRPr lang="en-US" sz="2400" b="0" i="0" u="none" strike="noStrike" kern="1200" cap="none" spc="0" baseline="0">
              <a:solidFill>
                <a:srgbClr val="000000"/>
              </a:solidFill>
              <a:uFillTx/>
              <a:latin typeface="Times New Roman" pitchFamily="18"/>
            </a:endParaRPr>
          </a:p>
        </p:txBody>
      </p:sp>
      <p:sp>
        <p:nvSpPr>
          <p:cNvPr id="47" name="Text Box 47"/>
          <p:cNvSpPr txBox="1"/>
          <p:nvPr/>
        </p:nvSpPr>
        <p:spPr>
          <a:xfrm>
            <a:off x="8305796" y="3810003"/>
            <a:ext cx="838203" cy="30479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41.400</a:t>
            </a:r>
            <a:endParaRPr lang="en-US" sz="2400" b="0" i="0" u="none" strike="noStrike" kern="1200" cap="none" spc="0" baseline="0">
              <a:solidFill>
                <a:srgbClr val="000000"/>
              </a:solidFill>
              <a:uFillTx/>
              <a:latin typeface="Times New Roman" pitchFamily="18"/>
            </a:endParaRPr>
          </a:p>
        </p:txBody>
      </p:sp>
      <p:sp>
        <p:nvSpPr>
          <p:cNvPr id="48" name="Text Box 48"/>
          <p:cNvSpPr txBox="1"/>
          <p:nvPr/>
        </p:nvSpPr>
        <p:spPr>
          <a:xfrm>
            <a:off x="0" y="3733796"/>
            <a:ext cx="914400" cy="581028"/>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rial" pitchFamily="34"/>
              </a:rPr>
              <a:t>Primary Pb</a:t>
            </a:r>
            <a:endParaRPr lang="en-US" sz="2400" b="0" i="0" u="none" strike="noStrike" kern="1200" cap="none" spc="0" baseline="0">
              <a:solidFill>
                <a:srgbClr val="000000"/>
              </a:solidFill>
              <a:uFillTx/>
              <a:latin typeface="Arial" pitchFamily="34"/>
            </a:endParaRPr>
          </a:p>
        </p:txBody>
      </p:sp>
      <p:sp>
        <p:nvSpPr>
          <p:cNvPr id="49" name="Rectangle 49"/>
          <p:cNvSpPr/>
          <p:nvPr/>
        </p:nvSpPr>
        <p:spPr>
          <a:xfrm>
            <a:off x="838203" y="1143000"/>
            <a:ext cx="7315200" cy="5562596"/>
          </a:xfrm>
          <a:prstGeom prst="rect">
            <a:avLst/>
          </a:prstGeom>
          <a:noFill/>
          <a:ln w="44448">
            <a:solidFill>
              <a:srgbClr val="FF00FF"/>
            </a:solidFill>
            <a:custDash>
              <a:ds d="100000" sp="100000"/>
            </a:custDash>
            <a:miter/>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Times New Roman" pitchFamily="18"/>
            </a:endParaRPr>
          </a:p>
        </p:txBody>
      </p:sp>
      <p:sp>
        <p:nvSpPr>
          <p:cNvPr id="50" name="Text Box 50"/>
          <p:cNvSpPr txBox="1"/>
          <p:nvPr/>
        </p:nvSpPr>
        <p:spPr>
          <a:xfrm>
            <a:off x="3733796" y="0"/>
            <a:ext cx="4572000" cy="112712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90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FF"/>
                </a:solidFill>
                <a:uFillTx/>
                <a:latin typeface="Arial" pitchFamily="34"/>
              </a:rPr>
              <a:t>Pb cycle 			</a:t>
            </a:r>
            <a:r>
              <a:rPr lang="en-US" sz="2400" b="0" i="0" u="none" strike="noStrike" kern="1200" cap="none" spc="0" baseline="0">
                <a:solidFill>
                  <a:srgbClr val="000000"/>
                </a:solidFill>
                <a:uFillTx/>
                <a:latin typeface="Arial" pitchFamily="34"/>
              </a:rPr>
              <a:t>1993</a:t>
            </a:r>
          </a:p>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FF"/>
              </a:solidFill>
              <a:uFillTx/>
              <a:latin typeface="Times New Roman" pitchFamily="18"/>
            </a:endParaRPr>
          </a:p>
        </p:txBody>
      </p:sp>
    </p:spTree>
    <p:extLst>
      <p:ext uri="{BB962C8B-B14F-4D97-AF65-F5344CB8AC3E}">
        <p14:creationId xmlns:p14="http://schemas.microsoft.com/office/powerpoint/2010/main" val="33500018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tructure of fullurenes• 60 C-atoms arranged in pentagons and hexagons.• 7Å in diameter.• Soccer-ball shaped molecule wi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79"/>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485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80975" y="122238"/>
            <a:ext cx="8229600" cy="487362"/>
          </a:xfrm>
        </p:spPr>
        <p:txBody>
          <a:bodyPr/>
          <a:lstStyle/>
          <a:p>
            <a:pPr algn="l" eaLnBrk="1" hangingPunct="1"/>
            <a:r>
              <a:rPr lang="en-US" altLang="it-IT" sz="2400" b="1" dirty="0" smtClean="0">
                <a:solidFill>
                  <a:srgbClr val="FF0000"/>
                </a:solidFill>
                <a:latin typeface="+mn-lt"/>
              </a:rPr>
              <a:t>DEFECTS IN SOLIDS</a:t>
            </a:r>
            <a:endParaRPr lang="en-US" altLang="it-IT" sz="2400" dirty="0" smtClean="0">
              <a:solidFill>
                <a:srgbClr val="FF0000"/>
              </a:solidFill>
              <a:latin typeface="+mn-lt"/>
            </a:endParaRPr>
          </a:p>
        </p:txBody>
      </p:sp>
      <p:sp>
        <p:nvSpPr>
          <p:cNvPr id="166915" name="Rectangle 3"/>
          <p:cNvSpPr>
            <a:spLocks noGrp="1" noChangeArrowheads="1"/>
          </p:cNvSpPr>
          <p:nvPr>
            <p:ph type="body" idx="1"/>
          </p:nvPr>
        </p:nvSpPr>
        <p:spPr>
          <a:xfrm>
            <a:off x="152400" y="838200"/>
            <a:ext cx="8839200" cy="5334000"/>
          </a:xfrm>
        </p:spPr>
        <p:txBody>
          <a:bodyPr>
            <a:noAutofit/>
          </a:bodyPr>
          <a:lstStyle/>
          <a:p>
            <a:pPr algn="just" eaLnBrk="1" hangingPunct="1">
              <a:lnSpc>
                <a:spcPct val="80000"/>
              </a:lnSpc>
              <a:buFontTx/>
              <a:buNone/>
            </a:pPr>
            <a:r>
              <a:rPr lang="en-US" altLang="it-IT" sz="2400" dirty="0" smtClean="0"/>
              <a:t>No real crystal is perfect. Real crystals feature defects or irregularities in their ideal arrangements and it is these defects that critically determine many of the electrical and mechanical properties of real materials.</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Ideally a perfect crystal is the one in which atoms are arranged in perfectly regular manner in all directions. The deviations of crystals from their perfect periodicity are called </a:t>
            </a:r>
            <a:r>
              <a:rPr lang="en-US" altLang="it-IT" sz="2400" b="1" dirty="0" smtClean="0"/>
              <a:t>defects</a:t>
            </a:r>
            <a:r>
              <a:rPr lang="en-US" altLang="it-IT" sz="2400" dirty="0" smtClean="0"/>
              <a:t> or </a:t>
            </a:r>
            <a:r>
              <a:rPr lang="en-US" altLang="it-IT" sz="2400" b="1" dirty="0" smtClean="0"/>
              <a:t>imperfections</a:t>
            </a:r>
            <a:r>
              <a:rPr lang="en-US" altLang="it-IT" sz="2400" dirty="0" smtClean="0"/>
              <a:t>. </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These imperfections can be of different types such as: </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	point defects (zero–dimensional defects), </a:t>
            </a:r>
          </a:p>
          <a:p>
            <a:pPr algn="just" eaLnBrk="1" hangingPunct="1">
              <a:lnSpc>
                <a:spcPct val="80000"/>
              </a:lnSpc>
              <a:buFontTx/>
              <a:buNone/>
            </a:pPr>
            <a:r>
              <a:rPr lang="en-US" altLang="it-IT" sz="2400" dirty="0" smtClean="0"/>
              <a:t>	line defects (one–dimensional) </a:t>
            </a:r>
          </a:p>
          <a:p>
            <a:pPr algn="just" eaLnBrk="1" hangingPunct="1">
              <a:lnSpc>
                <a:spcPct val="80000"/>
              </a:lnSpc>
              <a:buFontTx/>
              <a:buNone/>
            </a:pPr>
            <a:r>
              <a:rPr lang="en-US" altLang="it-IT" sz="2400" dirty="0" smtClean="0"/>
              <a:t>	defects over a surface or a plane (two–dimensional) and volume defects (three–dimensional).</a:t>
            </a:r>
          </a:p>
          <a:p>
            <a:pPr algn="just" eaLnBrk="1" hangingPunct="1">
              <a:lnSpc>
                <a:spcPct val="80000"/>
              </a:lnSpc>
              <a:buFontTx/>
              <a:buNone/>
            </a:pPr>
            <a:endParaRPr lang="en-US" altLang="it-IT" sz="2400" dirty="0"/>
          </a:p>
          <a:p>
            <a:pPr algn="just" eaLnBrk="1" hangingPunct="1">
              <a:lnSpc>
                <a:spcPct val="80000"/>
              </a:lnSpc>
              <a:buFontTx/>
              <a:buNone/>
            </a:pPr>
            <a:endParaRPr lang="en-US" altLang="it-IT" sz="2400" dirty="0" smtClean="0"/>
          </a:p>
        </p:txBody>
      </p:sp>
    </p:spTree>
    <p:extLst>
      <p:ext uri="{BB962C8B-B14F-4D97-AF65-F5344CB8AC3E}">
        <p14:creationId xmlns:p14="http://schemas.microsoft.com/office/powerpoint/2010/main" val="645235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7" name="Rectangle 3"/>
          <p:cNvSpPr>
            <a:spLocks noGrp="1" noChangeArrowheads="1"/>
          </p:cNvSpPr>
          <p:nvPr>
            <p:ph type="body" idx="1"/>
          </p:nvPr>
        </p:nvSpPr>
        <p:spPr>
          <a:xfrm>
            <a:off x="76200" y="838200"/>
            <a:ext cx="8915400" cy="5287963"/>
          </a:xfrm>
        </p:spPr>
        <p:txBody>
          <a:bodyPr>
            <a:noAutofit/>
          </a:bodyPr>
          <a:lstStyle/>
          <a:p>
            <a:pPr algn="just" eaLnBrk="1" hangingPunct="1">
              <a:lnSpc>
                <a:spcPct val="80000"/>
              </a:lnSpc>
              <a:buFontTx/>
              <a:buNone/>
            </a:pPr>
            <a:r>
              <a:rPr lang="en-US" altLang="it-IT" sz="2400" dirty="0" smtClean="0"/>
              <a:t>A point defect is a very localized imperfection in the regularity of a lattice and it does not spread over more than one or two lattice </a:t>
            </a:r>
            <a:r>
              <a:rPr lang="en-US" altLang="it-IT" sz="2400" dirty="0" err="1" smtClean="0"/>
              <a:t>spacings</a:t>
            </a:r>
            <a:r>
              <a:rPr lang="en-US" altLang="it-IT" sz="2400" dirty="0" smtClean="0"/>
              <a:t>. These defects are observed in metallic crystals (vacancies, substitutional impurity and interstitials) as well as in ionic crystals (</a:t>
            </a:r>
            <a:r>
              <a:rPr lang="en-US" altLang="it-IT" sz="2400" dirty="0" err="1" smtClean="0"/>
              <a:t>Schottky</a:t>
            </a:r>
            <a:r>
              <a:rPr lang="en-US" altLang="it-IT" sz="2400" dirty="0" smtClean="0"/>
              <a:t> and </a:t>
            </a:r>
            <a:r>
              <a:rPr lang="en-US" altLang="it-IT" sz="2400" dirty="0" err="1" smtClean="0"/>
              <a:t>Frenkel</a:t>
            </a:r>
            <a:r>
              <a:rPr lang="en-US" altLang="it-IT" sz="2400" dirty="0" smtClean="0"/>
              <a:t>) and are discussed here in brief.</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b="1" dirty="0" smtClean="0"/>
              <a:t>Vacancies</a:t>
            </a:r>
            <a:endParaRPr lang="en-US" altLang="it-IT" sz="2400" dirty="0" smtClean="0"/>
          </a:p>
          <a:p>
            <a:pPr algn="just" eaLnBrk="1" hangingPunct="1">
              <a:lnSpc>
                <a:spcPct val="80000"/>
              </a:lnSpc>
              <a:buFontTx/>
              <a:buNone/>
            </a:pPr>
            <a:r>
              <a:rPr lang="en-US" altLang="it-IT" sz="2400" dirty="0" smtClean="0"/>
              <a:t>	The absence of an atom or ion from a normally occupied site in a crystal is called a </a:t>
            </a:r>
            <a:r>
              <a:rPr lang="en-US" altLang="it-IT" sz="2400" b="1" dirty="0" smtClean="0"/>
              <a:t>vacancy </a:t>
            </a:r>
            <a:r>
              <a:rPr lang="en-US" altLang="it-IT" sz="2400" dirty="0" smtClean="0"/>
              <a:t>(see Fig.)</a:t>
            </a:r>
          </a:p>
          <a:p>
            <a:pPr algn="just" eaLnBrk="1" hangingPunct="1">
              <a:lnSpc>
                <a:spcPct val="80000"/>
              </a:lnSpc>
              <a:buFontTx/>
              <a:buNone/>
            </a:pPr>
            <a:endParaRPr lang="en-US" altLang="it-IT" sz="2400" b="1" dirty="0" smtClean="0"/>
          </a:p>
          <a:p>
            <a:pPr algn="just" eaLnBrk="1" hangingPunct="1">
              <a:lnSpc>
                <a:spcPct val="80000"/>
              </a:lnSpc>
              <a:buFontTx/>
              <a:buNone/>
            </a:pPr>
            <a:r>
              <a:rPr lang="en-US" altLang="it-IT" sz="2400" b="1" dirty="0" smtClean="0"/>
              <a:t>Substitutional Impurity</a:t>
            </a:r>
            <a:endParaRPr lang="en-US" altLang="it-IT" sz="2400" dirty="0" smtClean="0"/>
          </a:p>
          <a:p>
            <a:pPr algn="just" eaLnBrk="1" hangingPunct="1">
              <a:lnSpc>
                <a:spcPct val="80000"/>
              </a:lnSpc>
              <a:buFontTx/>
              <a:buNone/>
            </a:pPr>
            <a:r>
              <a:rPr lang="en-US" altLang="it-IT" sz="2400" dirty="0" smtClean="0"/>
              <a:t>	In this kind of defect, a </a:t>
            </a:r>
            <a:r>
              <a:rPr lang="en-US" altLang="it-IT" sz="2400" b="1" dirty="0" smtClean="0"/>
              <a:t>foreign atom</a:t>
            </a:r>
            <a:r>
              <a:rPr lang="en-US" altLang="it-IT" sz="2400" dirty="0" smtClean="0"/>
              <a:t> occupy a regular site in the crystal structure (see Fig.), i.e., .substitutional atom replaces the host atom from its position. For example, when a pure semiconductor crystal of Silicon or Germanium is doped with a trivalent or pentavalent impurity, we call it a substitutional impurity. </a:t>
            </a:r>
          </a:p>
          <a:p>
            <a:pPr algn="just" eaLnBrk="1" hangingPunct="1">
              <a:lnSpc>
                <a:spcPct val="80000"/>
              </a:lnSpc>
              <a:buFontTx/>
              <a:buNone/>
            </a:pPr>
            <a:endParaRPr lang="en-US" altLang="it-IT" sz="2400" dirty="0" smtClean="0"/>
          </a:p>
        </p:txBody>
      </p:sp>
      <p:sp>
        <p:nvSpPr>
          <p:cNvPr id="169988" name="Rectangle 4"/>
          <p:cNvSpPr>
            <a:spLocks noGrp="1" noChangeArrowheads="1"/>
          </p:cNvSpPr>
          <p:nvPr>
            <p:ph type="title"/>
          </p:nvPr>
        </p:nvSpPr>
        <p:spPr>
          <a:xfrm>
            <a:off x="152400" y="274638"/>
            <a:ext cx="8686800" cy="411162"/>
          </a:xfrm>
          <a:noFill/>
        </p:spPr>
        <p:txBody>
          <a:bodyPr>
            <a:normAutofit fontScale="90000"/>
          </a:bodyPr>
          <a:lstStyle/>
          <a:p>
            <a:pPr algn="l" eaLnBrk="1" hangingPunct="1"/>
            <a:r>
              <a:rPr lang="en-US" altLang="it-IT" sz="2600" b="1" dirty="0" smtClean="0">
                <a:solidFill>
                  <a:srgbClr val="FF0000"/>
                </a:solidFill>
                <a:latin typeface="+mn-lt"/>
              </a:rPr>
              <a:t>Point Defects</a:t>
            </a:r>
          </a:p>
        </p:txBody>
      </p:sp>
    </p:spTree>
    <p:extLst>
      <p:ext uri="{BB962C8B-B14F-4D97-AF65-F5344CB8AC3E}">
        <p14:creationId xmlns:p14="http://schemas.microsoft.com/office/powerpoint/2010/main" val="979605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5" name="Rectangle 3"/>
          <p:cNvSpPr>
            <a:spLocks noGrp="1" noChangeArrowheads="1"/>
          </p:cNvSpPr>
          <p:nvPr>
            <p:ph type="body" idx="1"/>
          </p:nvPr>
        </p:nvSpPr>
        <p:spPr>
          <a:xfrm>
            <a:off x="457200" y="838200"/>
            <a:ext cx="8229600" cy="4525963"/>
          </a:xfrm>
        </p:spPr>
        <p:txBody>
          <a:bodyPr/>
          <a:lstStyle/>
          <a:p>
            <a:pPr algn="just" eaLnBrk="1" hangingPunct="1">
              <a:lnSpc>
                <a:spcPct val="90000"/>
              </a:lnSpc>
              <a:buFontTx/>
              <a:buNone/>
            </a:pPr>
            <a:r>
              <a:rPr lang="en-US" altLang="it-IT" sz="2400" b="1" dirty="0" smtClean="0"/>
              <a:t>Interstitial Impurity</a:t>
            </a:r>
            <a:endParaRPr lang="en-US" altLang="it-IT" sz="2400" dirty="0" smtClean="0"/>
          </a:p>
          <a:p>
            <a:pPr algn="just" eaLnBrk="1" hangingPunct="1">
              <a:lnSpc>
                <a:spcPct val="90000"/>
              </a:lnSpc>
              <a:buFontTx/>
              <a:buNone/>
            </a:pPr>
            <a:r>
              <a:rPr lang="en-US" altLang="it-IT" sz="2400" dirty="0" smtClean="0"/>
              <a:t>	An </a:t>
            </a:r>
            <a:r>
              <a:rPr lang="en-US" altLang="it-IT" sz="2400" b="1" dirty="0" smtClean="0"/>
              <a:t>interstitial</a:t>
            </a:r>
            <a:r>
              <a:rPr lang="en-US" altLang="it-IT" sz="2400" dirty="0" smtClean="0"/>
              <a:t> is an atom or ion which can be inserted into the voids between the regularly occupied sites. In a closed packed arrangement of atoms the packing fraction is generally less than one. Therefore an</a:t>
            </a:r>
            <a:r>
              <a:rPr lang="en-US" altLang="it-IT" sz="2400" b="1" dirty="0" smtClean="0"/>
              <a:t> </a:t>
            </a:r>
            <a:r>
              <a:rPr lang="en-US" altLang="it-IT" sz="2400" dirty="0" smtClean="0"/>
              <a:t>extra atom, of smaller size than the parent atom, can enter the interstitial space without disturbing the regularly positioned atoms. Such an extra </a:t>
            </a:r>
            <a:r>
              <a:rPr lang="en-US" altLang="it-IT" sz="2400" b="1" dirty="0" smtClean="0"/>
              <a:t>impure</a:t>
            </a:r>
            <a:r>
              <a:rPr lang="en-US" altLang="it-IT" sz="2400" dirty="0" smtClean="0"/>
              <a:t> atom is called </a:t>
            </a:r>
            <a:r>
              <a:rPr lang="en-US" altLang="it-IT" sz="2400" b="1" dirty="0" smtClean="0"/>
              <a:t>interstitial impurity </a:t>
            </a:r>
            <a:r>
              <a:rPr lang="en-US" altLang="it-IT" sz="2400" dirty="0" smtClean="0"/>
              <a:t>while an extra atom in an interstitial position is called </a:t>
            </a:r>
            <a:r>
              <a:rPr lang="en-US" altLang="it-IT" sz="2400" b="1" dirty="0" smtClean="0"/>
              <a:t>self – interstitial atom</a:t>
            </a:r>
            <a:r>
              <a:rPr lang="en-US" altLang="it-IT" sz="2400" dirty="0" smtClean="0"/>
              <a:t>, as shown in Fig. If the size of the extra atom is not small then it will produce atomic distortion. </a:t>
            </a:r>
          </a:p>
          <a:p>
            <a:pPr algn="just" eaLnBrk="1" hangingPunct="1">
              <a:lnSpc>
                <a:spcPct val="90000"/>
              </a:lnSpc>
              <a:buFontTx/>
              <a:buNone/>
            </a:pPr>
            <a:endParaRPr lang="en-US" altLang="it-IT" sz="2400" dirty="0" smtClean="0"/>
          </a:p>
        </p:txBody>
      </p:sp>
    </p:spTree>
    <p:extLst>
      <p:ext uri="{BB962C8B-B14F-4D97-AF65-F5344CB8AC3E}">
        <p14:creationId xmlns:p14="http://schemas.microsoft.com/office/powerpoint/2010/main" val="1799303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6"/>
          <p:cNvGrpSpPr>
            <a:grpSpLocks/>
          </p:cNvGrpSpPr>
          <p:nvPr/>
        </p:nvGrpSpPr>
        <p:grpSpPr bwMode="auto">
          <a:xfrm>
            <a:off x="883443" y="952500"/>
            <a:ext cx="7377113" cy="4953000"/>
            <a:chOff x="624" y="214"/>
            <a:chExt cx="4647" cy="2814"/>
          </a:xfrm>
        </p:grpSpPr>
        <p:pic>
          <p:nvPicPr>
            <p:cNvPr id="6" name="Picture 4" descr="fig 04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 y="214"/>
              <a:ext cx="4512" cy="2814"/>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rot="5400000">
              <a:off x="4412" y="964"/>
              <a:ext cx="158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ltLang="it-IT" sz="800">
                  <a:latin typeface="Times New Roman" pitchFamily="18" charset="0"/>
                </a:rPr>
                <a:t>(c) 2003 Brooks/Cole Publishing / Thomson Learning</a:t>
              </a:r>
            </a:p>
          </p:txBody>
        </p:sp>
      </p:grpSp>
    </p:spTree>
    <p:extLst>
      <p:ext uri="{BB962C8B-B14F-4D97-AF65-F5344CB8AC3E}">
        <p14:creationId xmlns:p14="http://schemas.microsoft.com/office/powerpoint/2010/main" val="1847059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16" y="238230"/>
            <a:ext cx="4673600" cy="66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436096" y="332656"/>
            <a:ext cx="1976951" cy="646331"/>
          </a:xfrm>
          <a:prstGeom prst="rect">
            <a:avLst/>
          </a:prstGeom>
          <a:noFill/>
        </p:spPr>
        <p:txBody>
          <a:bodyPr wrap="none" rtlCol="0">
            <a:spAutoFit/>
          </a:bodyPr>
          <a:lstStyle/>
          <a:p>
            <a:r>
              <a:rPr lang="en-US" b="1" dirty="0" smtClean="0">
                <a:solidFill>
                  <a:srgbClr val="00B050"/>
                </a:solidFill>
              </a:rPr>
              <a:t>Emerald</a:t>
            </a:r>
            <a:r>
              <a:rPr lang="en-US" dirty="0" smtClean="0"/>
              <a:t> and </a:t>
            </a:r>
            <a:r>
              <a:rPr lang="en-US" b="1" dirty="0" smtClean="0">
                <a:solidFill>
                  <a:srgbClr val="CC0000"/>
                </a:solidFill>
              </a:rPr>
              <a:t>Ruby</a:t>
            </a:r>
            <a:r>
              <a:rPr lang="en-US" dirty="0" smtClean="0"/>
              <a:t>:</a:t>
            </a:r>
          </a:p>
          <a:p>
            <a:r>
              <a:rPr lang="en-US" dirty="0" smtClean="0"/>
              <a:t>Cr</a:t>
            </a:r>
            <a:r>
              <a:rPr lang="en-US" baseline="30000" dirty="0" smtClean="0"/>
              <a:t>3+</a:t>
            </a:r>
            <a:r>
              <a:rPr lang="en-US" dirty="0" smtClean="0"/>
              <a:t> impurities </a:t>
            </a:r>
            <a:endParaRPr lang="en-US" dirty="0"/>
          </a:p>
        </p:txBody>
      </p:sp>
      <p:sp>
        <p:nvSpPr>
          <p:cNvPr id="5" name="CasellaDiTesto 4"/>
          <p:cNvSpPr txBox="1"/>
          <p:nvPr/>
        </p:nvSpPr>
        <p:spPr>
          <a:xfrm>
            <a:off x="5471120" y="1300118"/>
            <a:ext cx="1351845" cy="369332"/>
          </a:xfrm>
          <a:prstGeom prst="rect">
            <a:avLst/>
          </a:prstGeom>
          <a:noFill/>
        </p:spPr>
        <p:txBody>
          <a:bodyPr wrap="none" rtlCol="0">
            <a:spAutoFit/>
          </a:bodyPr>
          <a:lstStyle/>
          <a:p>
            <a:r>
              <a:rPr lang="en-US" dirty="0" smtClean="0"/>
              <a:t>Cr</a:t>
            </a:r>
            <a:r>
              <a:rPr lang="en-US" baseline="-25000" dirty="0" smtClean="0"/>
              <a:t>2</a:t>
            </a:r>
            <a:r>
              <a:rPr lang="en-US" dirty="0" smtClean="0"/>
              <a:t>O</a:t>
            </a:r>
            <a:r>
              <a:rPr lang="en-US" baseline="-25000" dirty="0" smtClean="0"/>
              <a:t>3</a:t>
            </a:r>
            <a:r>
              <a:rPr lang="en-US" dirty="0" smtClean="0"/>
              <a:t>: green</a:t>
            </a:r>
            <a:endParaRPr lang="en-US" dirty="0"/>
          </a:p>
        </p:txBody>
      </p:sp>
      <p:pic>
        <p:nvPicPr>
          <p:cNvPr id="11" name="Picture 21" descr="D:\Università\AAAB-Lezioni\AA. 16-17\Complementi di Chimica\Immagini\Chem_img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140969"/>
            <a:ext cx="2880000" cy="235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677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9"/>
            <a:ext cx="4320000" cy="322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717032"/>
            <a:ext cx="571500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620688"/>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32508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fig 04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17" y="1104106"/>
            <a:ext cx="7832058" cy="35829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830262" y="4837906"/>
            <a:ext cx="78644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ltLang="it-IT" b="1">
                <a:latin typeface="Verdana" pitchFamily="34" charset="0"/>
              </a:rPr>
              <a:t>When a divalent cation replaces a monovalent cation, a second monovalent cation must also be removed, creating a vacancy.</a:t>
            </a:r>
          </a:p>
        </p:txBody>
      </p:sp>
      <p:sp>
        <p:nvSpPr>
          <p:cNvPr id="2" name="CasellaDiTesto 1"/>
          <p:cNvSpPr txBox="1"/>
          <p:nvPr/>
        </p:nvSpPr>
        <p:spPr>
          <a:xfrm>
            <a:off x="179512" y="188640"/>
            <a:ext cx="5465471" cy="461665"/>
          </a:xfrm>
          <a:prstGeom prst="rect">
            <a:avLst/>
          </a:prstGeom>
          <a:noFill/>
        </p:spPr>
        <p:txBody>
          <a:bodyPr wrap="none" rtlCol="0">
            <a:spAutoFit/>
          </a:bodyPr>
          <a:lstStyle/>
          <a:p>
            <a:r>
              <a:rPr lang="en-US" sz="2400" b="1" dirty="0" smtClean="0">
                <a:solidFill>
                  <a:srgbClr val="FF0000"/>
                </a:solidFill>
              </a:rPr>
              <a:t>Charge compensation: vacancy formation</a:t>
            </a:r>
            <a:endParaRPr lang="en-US" sz="2400" b="1" dirty="0">
              <a:solidFill>
                <a:srgbClr val="FF0000"/>
              </a:solidFill>
            </a:endParaRPr>
          </a:p>
        </p:txBody>
      </p:sp>
    </p:spTree>
    <p:extLst>
      <p:ext uri="{BB962C8B-B14F-4D97-AF65-F5344CB8AC3E}">
        <p14:creationId xmlns:p14="http://schemas.microsoft.com/office/powerpoint/2010/main" val="10163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fig 04_03"/>
          <p:cNvPicPr>
            <a:picLocks noChangeAspect="1" noChangeArrowheads="1"/>
          </p:cNvPicPr>
          <p:nvPr/>
        </p:nvPicPr>
        <p:blipFill rotWithShape="1">
          <a:blip r:embed="rId2">
            <a:extLst>
              <a:ext uri="{28A0092B-C50C-407E-A947-70E740481C1C}">
                <a14:useLocalDpi xmlns:a14="http://schemas.microsoft.com/office/drawing/2010/main" val="0"/>
              </a:ext>
            </a:extLst>
          </a:blip>
          <a:srcRect l="18005" r="43994"/>
          <a:stretch/>
        </p:blipFill>
        <p:spPr bwMode="auto">
          <a:xfrm>
            <a:off x="2268071" y="1104106"/>
            <a:ext cx="2976282" cy="35829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830262" y="4837906"/>
            <a:ext cx="78644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ltLang="it-IT" b="1" dirty="0">
                <a:latin typeface="Verdana" pitchFamily="34" charset="0"/>
              </a:rPr>
              <a:t>When a divalent cation replaces a monovalent cation, </a:t>
            </a:r>
            <a:r>
              <a:rPr lang="en-US" altLang="it-IT" b="1" dirty="0" smtClean="0">
                <a:latin typeface="Verdana" pitchFamily="34" charset="0"/>
              </a:rPr>
              <a:t>an anion must change its oxidation state. </a:t>
            </a:r>
            <a:endParaRPr lang="en-US" altLang="it-IT" b="1" dirty="0">
              <a:latin typeface="Verdana" pitchFamily="34" charset="0"/>
            </a:endParaRPr>
          </a:p>
        </p:txBody>
      </p:sp>
      <p:sp>
        <p:nvSpPr>
          <p:cNvPr id="2" name="CasellaDiTesto 1"/>
          <p:cNvSpPr txBox="1"/>
          <p:nvPr/>
        </p:nvSpPr>
        <p:spPr>
          <a:xfrm>
            <a:off x="179512" y="188640"/>
            <a:ext cx="6296980" cy="461665"/>
          </a:xfrm>
          <a:prstGeom prst="rect">
            <a:avLst/>
          </a:prstGeom>
          <a:noFill/>
        </p:spPr>
        <p:txBody>
          <a:bodyPr wrap="none" rtlCol="0">
            <a:spAutoFit/>
          </a:bodyPr>
          <a:lstStyle/>
          <a:p>
            <a:r>
              <a:rPr lang="en-US" sz="2400" b="1" dirty="0" smtClean="0">
                <a:solidFill>
                  <a:srgbClr val="FF0000"/>
                </a:solidFill>
              </a:rPr>
              <a:t>Charge compensation: change in oxidation state</a:t>
            </a:r>
            <a:endParaRPr lang="en-US" sz="2400" b="1" dirty="0">
              <a:solidFill>
                <a:srgbClr val="FF0000"/>
              </a:solidFill>
            </a:endParaRPr>
          </a:p>
        </p:txBody>
      </p:sp>
      <p:pic>
        <p:nvPicPr>
          <p:cNvPr id="7" name="Picture 2" descr="fig 04_03"/>
          <p:cNvPicPr>
            <a:picLocks noChangeAspect="1" noChangeArrowheads="1"/>
          </p:cNvPicPr>
          <p:nvPr/>
        </p:nvPicPr>
        <p:blipFill rotWithShape="1">
          <a:blip r:embed="rId2">
            <a:extLst>
              <a:ext uri="{28A0092B-C50C-407E-A947-70E740481C1C}">
                <a14:useLocalDpi xmlns:a14="http://schemas.microsoft.com/office/drawing/2010/main" val="0"/>
              </a:ext>
            </a:extLst>
          </a:blip>
          <a:srcRect l="73519" t="3503" r="-6639" b="-3503"/>
          <a:stretch/>
        </p:blipFill>
        <p:spPr bwMode="auto">
          <a:xfrm>
            <a:off x="5292080" y="1256506"/>
            <a:ext cx="2593975" cy="358298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1 3"/>
          <p:cNvCxnSpPr/>
          <p:nvPr/>
        </p:nvCxnSpPr>
        <p:spPr>
          <a:xfrm>
            <a:off x="6841966" y="2873127"/>
            <a:ext cx="1798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911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3" name="Rectangle 3"/>
          <p:cNvSpPr>
            <a:spLocks noGrp="1" noChangeArrowheads="1"/>
          </p:cNvSpPr>
          <p:nvPr>
            <p:ph type="body" idx="1"/>
          </p:nvPr>
        </p:nvSpPr>
        <p:spPr>
          <a:xfrm>
            <a:off x="76200" y="198438"/>
            <a:ext cx="8991600" cy="6126162"/>
          </a:xfrm>
        </p:spPr>
        <p:txBody>
          <a:bodyPr/>
          <a:lstStyle/>
          <a:p>
            <a:pPr marL="577850" indent="-577850" algn="just" eaLnBrk="1" hangingPunct="1">
              <a:lnSpc>
                <a:spcPct val="80000"/>
              </a:lnSpc>
              <a:buFontTx/>
              <a:buNone/>
            </a:pPr>
            <a:r>
              <a:rPr lang="en-US" altLang="it-IT" sz="2400" b="1" dirty="0" err="1" smtClean="0">
                <a:solidFill>
                  <a:srgbClr val="FF0000"/>
                </a:solidFill>
              </a:rPr>
              <a:t>Schottky</a:t>
            </a:r>
            <a:r>
              <a:rPr lang="en-US" altLang="it-IT" sz="2400" b="1" dirty="0" smtClean="0">
                <a:solidFill>
                  <a:srgbClr val="FF0000"/>
                </a:solidFill>
              </a:rPr>
              <a:t> Defect</a:t>
            </a:r>
            <a:endParaRPr lang="en-US" altLang="it-IT" sz="2400" dirty="0" smtClean="0">
              <a:solidFill>
                <a:srgbClr val="FF0000"/>
              </a:solidFill>
            </a:endParaRPr>
          </a:p>
          <a:p>
            <a:pPr marL="577850" indent="-577850" algn="just" eaLnBrk="1" hangingPunct="1">
              <a:lnSpc>
                <a:spcPct val="80000"/>
              </a:lnSpc>
              <a:buFontTx/>
              <a:buNone/>
            </a:pPr>
            <a:r>
              <a:rPr lang="en-US" altLang="it-IT" sz="2400" dirty="0" smtClean="0"/>
              <a:t>	In a metal, a vacancy is created if an atom is missing from its lattice position. In ionic crystals, a cation – anion pair will be missing from the respective lattice sites, as shown in Fig. Creation of such a pair, of one cation vacancy together with one anion vacancy, is called </a:t>
            </a:r>
            <a:r>
              <a:rPr lang="en-US" altLang="it-IT" sz="2400" b="1" dirty="0" err="1" smtClean="0"/>
              <a:t>Schottky</a:t>
            </a:r>
            <a:r>
              <a:rPr lang="en-US" altLang="it-IT" sz="2400" b="1" dirty="0" smtClean="0"/>
              <a:t> defect</a:t>
            </a:r>
            <a:r>
              <a:rPr lang="en-US" altLang="it-IT" sz="2400" dirty="0" smtClean="0"/>
              <a:t>. Thus the interior of the ionic crystals remain electrically neutral.</a:t>
            </a:r>
          </a:p>
          <a:p>
            <a:pPr marL="577850" indent="-577850" algn="just" eaLnBrk="1" hangingPunct="1">
              <a:lnSpc>
                <a:spcPct val="80000"/>
              </a:lnSpc>
              <a:buFontTx/>
              <a:buNone/>
            </a:pPr>
            <a:endParaRPr lang="en-US" altLang="it-IT" sz="2400" b="1" dirty="0" smtClean="0"/>
          </a:p>
          <a:p>
            <a:pPr marL="577850" indent="-577850" algn="just" eaLnBrk="1" hangingPunct="1">
              <a:lnSpc>
                <a:spcPct val="80000"/>
              </a:lnSpc>
              <a:buFontTx/>
              <a:buNone/>
            </a:pPr>
            <a:r>
              <a:rPr lang="en-US" altLang="it-IT" sz="2400" b="1" dirty="0" err="1" smtClean="0">
                <a:solidFill>
                  <a:srgbClr val="3333FF"/>
                </a:solidFill>
              </a:rPr>
              <a:t>Frenkel</a:t>
            </a:r>
            <a:r>
              <a:rPr lang="en-US" altLang="it-IT" sz="2400" b="1" dirty="0" smtClean="0">
                <a:solidFill>
                  <a:srgbClr val="3333FF"/>
                </a:solidFill>
              </a:rPr>
              <a:t> Defect</a:t>
            </a:r>
            <a:endParaRPr lang="en-US" altLang="it-IT" sz="2400" dirty="0" smtClean="0">
              <a:solidFill>
                <a:srgbClr val="3333FF"/>
              </a:solidFill>
            </a:endParaRPr>
          </a:p>
          <a:p>
            <a:pPr marL="577850" indent="-577850" algn="just" eaLnBrk="1" hangingPunct="1">
              <a:lnSpc>
                <a:spcPct val="80000"/>
              </a:lnSpc>
              <a:buFontTx/>
              <a:buNone/>
            </a:pPr>
            <a:r>
              <a:rPr lang="en-US" altLang="it-IT" sz="2400" dirty="0" smtClean="0"/>
              <a:t>	When an atom or ion leaves its normal position or site and is found to occupy another position in the interstice we get a </a:t>
            </a:r>
            <a:r>
              <a:rPr lang="en-US" altLang="it-IT" sz="2400" dirty="0" err="1" smtClean="0"/>
              <a:t>Frenkel</a:t>
            </a:r>
            <a:r>
              <a:rPr lang="en-US" altLang="it-IT" sz="2400" dirty="0" smtClean="0"/>
              <a:t> defect. Thus, in this case, two imperfections are created – an interstitial and a vacancy as shown in Fig. Normally anion leaves its parent site and occupy the interstitial space. These  defects are dominant in open structures such as silver halides. Also a </a:t>
            </a:r>
            <a:r>
              <a:rPr lang="en-US" altLang="it-IT" sz="2400" dirty="0" err="1" smtClean="0"/>
              <a:t>Frenkel</a:t>
            </a:r>
            <a:r>
              <a:rPr lang="en-US" altLang="it-IT" sz="2400" dirty="0" smtClean="0"/>
              <a:t> defect does not affect the electrical neutrality of a crystal.</a:t>
            </a:r>
          </a:p>
        </p:txBody>
      </p:sp>
    </p:spTree>
    <p:extLst>
      <p:ext uri="{BB962C8B-B14F-4D97-AF65-F5344CB8AC3E}">
        <p14:creationId xmlns:p14="http://schemas.microsoft.com/office/powerpoint/2010/main" val="3683680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685800" y="0"/>
            <a:ext cx="7772400" cy="1143000"/>
          </a:xfrm>
        </p:spPr>
        <p:txBody>
          <a:bodyPr/>
          <a:lstStyle/>
          <a:p>
            <a:pPr lvl="0"/>
            <a:r>
              <a:rPr lang="en-US" sz="3200">
                <a:solidFill>
                  <a:srgbClr val="0000FF"/>
                </a:solidFill>
                <a:latin typeface="Arial" pitchFamily="34"/>
              </a:rPr>
              <a:t>Platinum group recycling</a:t>
            </a:r>
            <a:endParaRPr lang="en-US"/>
          </a:p>
        </p:txBody>
      </p:sp>
      <p:sp>
        <p:nvSpPr>
          <p:cNvPr id="3" name="Text Box 3"/>
          <p:cNvSpPr txBox="1"/>
          <p:nvPr/>
        </p:nvSpPr>
        <p:spPr>
          <a:xfrm>
            <a:off x="457200" y="2819396"/>
            <a:ext cx="1447796" cy="527051"/>
          </a:xfrm>
          <a:prstGeom prst="rect">
            <a:avLst/>
          </a:prstGeom>
          <a:noFill/>
          <a:ln w="9528">
            <a:solidFill>
              <a:srgbClr val="00000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Mining and refining</a:t>
            </a:r>
            <a:endParaRPr lang="en-US" sz="2400" b="0" i="0" u="none" strike="noStrike" kern="1200" cap="none" spc="0" baseline="0">
              <a:solidFill>
                <a:srgbClr val="000000"/>
              </a:solidFill>
              <a:uFillTx/>
              <a:latin typeface="Times New Roman" pitchFamily="18"/>
            </a:endParaRPr>
          </a:p>
        </p:txBody>
      </p:sp>
      <p:sp>
        <p:nvSpPr>
          <p:cNvPr id="4" name="Text Box 4"/>
          <p:cNvSpPr txBox="1"/>
          <p:nvPr/>
        </p:nvSpPr>
        <p:spPr>
          <a:xfrm>
            <a:off x="3124203" y="1676396"/>
            <a:ext cx="1447796" cy="527051"/>
          </a:xfrm>
          <a:prstGeom prst="rect">
            <a:avLst/>
          </a:prstGeom>
          <a:noFill/>
          <a:ln w="9528">
            <a:solidFill>
              <a:srgbClr val="00000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Metal fabrication</a:t>
            </a:r>
            <a:endParaRPr lang="en-US" sz="2400" b="0" i="0" u="none" strike="noStrike" kern="1200" cap="none" spc="0" baseline="0">
              <a:solidFill>
                <a:srgbClr val="000000"/>
              </a:solidFill>
              <a:uFillTx/>
              <a:latin typeface="Times New Roman" pitchFamily="18"/>
            </a:endParaRPr>
          </a:p>
        </p:txBody>
      </p:sp>
      <p:sp>
        <p:nvSpPr>
          <p:cNvPr id="5" name="Text Box 5"/>
          <p:cNvSpPr txBox="1"/>
          <p:nvPr/>
        </p:nvSpPr>
        <p:spPr>
          <a:xfrm>
            <a:off x="5486400" y="1676396"/>
            <a:ext cx="1447796" cy="527051"/>
          </a:xfrm>
          <a:prstGeom prst="rect">
            <a:avLst/>
          </a:prstGeom>
          <a:noFill/>
          <a:ln w="9528">
            <a:solidFill>
              <a:srgbClr val="00000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Metal production</a:t>
            </a:r>
            <a:endParaRPr lang="en-US" sz="2400" b="0" i="0" u="none" strike="noStrike" kern="1200" cap="none" spc="0" baseline="0">
              <a:solidFill>
                <a:srgbClr val="000000"/>
              </a:solidFill>
              <a:uFillTx/>
              <a:latin typeface="Times New Roman" pitchFamily="18"/>
            </a:endParaRPr>
          </a:p>
        </p:txBody>
      </p:sp>
      <p:sp>
        <p:nvSpPr>
          <p:cNvPr id="6" name="Text Box 6"/>
          <p:cNvSpPr txBox="1"/>
          <p:nvPr/>
        </p:nvSpPr>
        <p:spPr>
          <a:xfrm>
            <a:off x="2819396" y="3429000"/>
            <a:ext cx="1676396" cy="952503"/>
          </a:xfrm>
          <a:prstGeom prst="rect">
            <a:avLst/>
          </a:prstGeom>
          <a:noFill/>
          <a:ln w="9528">
            <a:solidFill>
              <a:srgbClr val="000000"/>
            </a:solidFill>
            <a:prstDash val="solid"/>
            <a:miter/>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Chemical conversion for catalyst and other uses</a:t>
            </a:r>
            <a:endParaRPr lang="en-US" sz="2400" b="0" i="0" u="none" strike="noStrike" kern="1200" cap="none" spc="0" baseline="0">
              <a:solidFill>
                <a:srgbClr val="000000"/>
              </a:solidFill>
              <a:uFillTx/>
              <a:latin typeface="Times New Roman" pitchFamily="18"/>
            </a:endParaRPr>
          </a:p>
        </p:txBody>
      </p:sp>
      <p:sp>
        <p:nvSpPr>
          <p:cNvPr id="7" name="Text Box 7"/>
          <p:cNvSpPr txBox="1"/>
          <p:nvPr/>
        </p:nvSpPr>
        <p:spPr>
          <a:xfrm>
            <a:off x="5410203" y="3657600"/>
            <a:ext cx="1447796" cy="739777"/>
          </a:xfrm>
          <a:prstGeom prst="rect">
            <a:avLst/>
          </a:prstGeom>
          <a:noFill/>
          <a:ln w="9528">
            <a:solidFill>
              <a:srgbClr val="000000"/>
            </a:solidFill>
            <a:prstDash val="solid"/>
            <a:miter/>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Automotive catalyst manufacture</a:t>
            </a:r>
            <a:endParaRPr lang="en-US" sz="2400" b="0" i="0" u="none" strike="noStrike" kern="1200" cap="none" spc="0" baseline="0">
              <a:solidFill>
                <a:srgbClr val="000000"/>
              </a:solidFill>
              <a:uFillTx/>
              <a:latin typeface="Times New Roman" pitchFamily="18"/>
            </a:endParaRPr>
          </a:p>
        </p:txBody>
      </p:sp>
      <p:sp>
        <p:nvSpPr>
          <p:cNvPr id="8" name="Text Box 8"/>
          <p:cNvSpPr txBox="1"/>
          <p:nvPr/>
        </p:nvSpPr>
        <p:spPr>
          <a:xfrm>
            <a:off x="7391396" y="3733796"/>
            <a:ext cx="1447796" cy="739777"/>
          </a:xfrm>
          <a:prstGeom prst="rect">
            <a:avLst/>
          </a:prstGeom>
          <a:noFill/>
          <a:ln w="9528">
            <a:solidFill>
              <a:srgbClr val="000000"/>
            </a:solidFill>
            <a:prstDash val="solid"/>
            <a:miter/>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Automotive catalytic converters</a:t>
            </a:r>
            <a:endParaRPr lang="en-US" sz="2400" b="0" i="0" u="none" strike="noStrike" kern="1200" cap="none" spc="0" baseline="0">
              <a:solidFill>
                <a:srgbClr val="000000"/>
              </a:solidFill>
              <a:uFillTx/>
              <a:latin typeface="Times New Roman" pitchFamily="18"/>
            </a:endParaRPr>
          </a:p>
        </p:txBody>
      </p:sp>
      <p:sp>
        <p:nvSpPr>
          <p:cNvPr id="9" name="Text Box 9"/>
          <p:cNvSpPr txBox="1"/>
          <p:nvPr/>
        </p:nvSpPr>
        <p:spPr>
          <a:xfrm>
            <a:off x="2819396" y="5105396"/>
            <a:ext cx="1447796" cy="739777"/>
          </a:xfrm>
          <a:prstGeom prst="rect">
            <a:avLst/>
          </a:prstGeom>
          <a:noFill/>
          <a:ln w="9528">
            <a:solidFill>
              <a:srgbClr val="00000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Chemical catalysts and chemicals</a:t>
            </a:r>
            <a:endParaRPr lang="en-US" sz="2400" b="0" i="0" u="none" strike="noStrike" kern="1200" cap="none" spc="0" baseline="0">
              <a:solidFill>
                <a:srgbClr val="000000"/>
              </a:solidFill>
              <a:uFillTx/>
              <a:latin typeface="Times New Roman" pitchFamily="18"/>
            </a:endParaRPr>
          </a:p>
        </p:txBody>
      </p:sp>
      <p:sp>
        <p:nvSpPr>
          <p:cNvPr id="10" name="Text Box 10"/>
          <p:cNvSpPr txBox="1"/>
          <p:nvPr/>
        </p:nvSpPr>
        <p:spPr>
          <a:xfrm>
            <a:off x="4724403" y="5181603"/>
            <a:ext cx="1447796" cy="527051"/>
          </a:xfrm>
          <a:prstGeom prst="rect">
            <a:avLst/>
          </a:prstGeom>
          <a:noFill/>
          <a:ln w="9528">
            <a:solidFill>
              <a:srgbClr val="00000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Arial" pitchFamily="34"/>
              </a:rPr>
              <a:t>Petroleum catalysts</a:t>
            </a:r>
            <a:endParaRPr lang="en-US" sz="2400" b="0" i="0" u="none" strike="noStrike" kern="1200" cap="none" spc="0" baseline="0">
              <a:solidFill>
                <a:srgbClr val="000000"/>
              </a:solidFill>
              <a:uFillTx/>
              <a:latin typeface="Times New Roman" pitchFamily="18"/>
            </a:endParaRPr>
          </a:p>
        </p:txBody>
      </p:sp>
      <p:sp>
        <p:nvSpPr>
          <p:cNvPr id="11" name="Line 11"/>
          <p:cNvSpPr/>
          <p:nvPr/>
        </p:nvSpPr>
        <p:spPr>
          <a:xfrm>
            <a:off x="4572000" y="1981203"/>
            <a:ext cx="914400"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2" name="Text Box 12"/>
          <p:cNvSpPr txBox="1"/>
          <p:nvPr/>
        </p:nvSpPr>
        <p:spPr>
          <a:xfrm>
            <a:off x="4572000" y="1600200"/>
            <a:ext cx="990596" cy="3667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rPr>
              <a:t>100%</a:t>
            </a:r>
            <a:endParaRPr lang="en-US" sz="2400" b="0" i="0" u="none" strike="noStrike" kern="1200" cap="none" spc="0" baseline="0">
              <a:solidFill>
                <a:srgbClr val="000000"/>
              </a:solidFill>
              <a:uFillTx/>
              <a:latin typeface="Times New Roman" pitchFamily="18"/>
            </a:endParaRPr>
          </a:p>
        </p:txBody>
      </p:sp>
      <p:sp>
        <p:nvSpPr>
          <p:cNvPr id="13" name="Line 13"/>
          <p:cNvSpPr/>
          <p:nvPr/>
        </p:nvSpPr>
        <p:spPr>
          <a:xfrm>
            <a:off x="609603" y="3352803"/>
            <a:ext cx="0" cy="6096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4" name="Text Box 14"/>
          <p:cNvSpPr txBox="1"/>
          <p:nvPr/>
        </p:nvSpPr>
        <p:spPr>
          <a:xfrm>
            <a:off x="152403" y="4038603"/>
            <a:ext cx="914400" cy="39687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Arial" pitchFamily="34"/>
              </a:rPr>
              <a:t>waste</a:t>
            </a:r>
          </a:p>
        </p:txBody>
      </p:sp>
      <p:sp>
        <p:nvSpPr>
          <p:cNvPr id="15" name="Line 15"/>
          <p:cNvSpPr/>
          <p:nvPr/>
        </p:nvSpPr>
        <p:spPr>
          <a:xfrm>
            <a:off x="4495803" y="4038603"/>
            <a:ext cx="914400" cy="159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6" name="Text Box 16"/>
          <p:cNvSpPr txBox="1"/>
          <p:nvPr/>
        </p:nvSpPr>
        <p:spPr>
          <a:xfrm>
            <a:off x="4495803" y="3581403"/>
            <a:ext cx="990596" cy="3667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rPr>
              <a:t>85%</a:t>
            </a:r>
            <a:endParaRPr lang="en-US" sz="2400" b="0" i="0" u="none" strike="noStrike" kern="1200" cap="none" spc="0" baseline="0">
              <a:solidFill>
                <a:srgbClr val="000000"/>
              </a:solidFill>
              <a:uFillTx/>
              <a:latin typeface="Times New Roman" pitchFamily="18"/>
            </a:endParaRPr>
          </a:p>
        </p:txBody>
      </p:sp>
      <p:sp>
        <p:nvSpPr>
          <p:cNvPr id="17" name="Line 17"/>
          <p:cNvSpPr/>
          <p:nvPr/>
        </p:nvSpPr>
        <p:spPr>
          <a:xfrm>
            <a:off x="6858000" y="4038603"/>
            <a:ext cx="5333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8" name="Line 18"/>
          <p:cNvSpPr/>
          <p:nvPr/>
        </p:nvSpPr>
        <p:spPr>
          <a:xfrm flipV="1">
            <a:off x="1904996" y="2133596"/>
            <a:ext cx="1219196" cy="9144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19" name="Line 19"/>
          <p:cNvSpPr/>
          <p:nvPr/>
        </p:nvSpPr>
        <p:spPr>
          <a:xfrm>
            <a:off x="1904996" y="3047996"/>
            <a:ext cx="914400" cy="8382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0" name="Text Box 20"/>
          <p:cNvSpPr txBox="1"/>
          <p:nvPr/>
        </p:nvSpPr>
        <p:spPr>
          <a:xfrm>
            <a:off x="2286000" y="2895603"/>
            <a:ext cx="1219196" cy="3667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rPr>
              <a:t>143 tons</a:t>
            </a:r>
            <a:endParaRPr lang="en-US" sz="2400" b="0" i="0" u="none" strike="noStrike" kern="1200" cap="none" spc="0" baseline="0">
              <a:solidFill>
                <a:srgbClr val="000000"/>
              </a:solidFill>
              <a:uFillTx/>
              <a:latin typeface="Times New Roman" pitchFamily="18"/>
            </a:endParaRPr>
          </a:p>
        </p:txBody>
      </p:sp>
      <p:sp>
        <p:nvSpPr>
          <p:cNvPr id="21" name="Text Box 21"/>
          <p:cNvSpPr txBox="1"/>
          <p:nvPr/>
        </p:nvSpPr>
        <p:spPr>
          <a:xfrm>
            <a:off x="1981203" y="2209803"/>
            <a:ext cx="990596" cy="3667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rPr>
              <a:t>60%</a:t>
            </a:r>
            <a:endParaRPr lang="en-US" sz="2400" b="0" i="0" u="none" strike="noStrike" kern="1200" cap="none" spc="0" baseline="0">
              <a:solidFill>
                <a:srgbClr val="000000"/>
              </a:solidFill>
              <a:uFillTx/>
              <a:latin typeface="Times New Roman" pitchFamily="18"/>
            </a:endParaRPr>
          </a:p>
        </p:txBody>
      </p:sp>
      <p:sp>
        <p:nvSpPr>
          <p:cNvPr id="22" name="Text Box 22"/>
          <p:cNvSpPr txBox="1"/>
          <p:nvPr/>
        </p:nvSpPr>
        <p:spPr>
          <a:xfrm>
            <a:off x="1752603" y="3505196"/>
            <a:ext cx="990596" cy="3667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rPr>
              <a:t>40%</a:t>
            </a:r>
            <a:endParaRPr lang="en-US" sz="2400" b="0" i="0" u="none" strike="noStrike" kern="1200" cap="none" spc="0" baseline="0">
              <a:solidFill>
                <a:srgbClr val="000000"/>
              </a:solidFill>
              <a:uFillTx/>
              <a:latin typeface="Times New Roman" pitchFamily="18"/>
            </a:endParaRPr>
          </a:p>
        </p:txBody>
      </p:sp>
      <p:sp>
        <p:nvSpPr>
          <p:cNvPr id="23" name="Line 23"/>
          <p:cNvSpPr/>
          <p:nvPr/>
        </p:nvSpPr>
        <p:spPr>
          <a:xfrm>
            <a:off x="3200400" y="4419596"/>
            <a:ext cx="0" cy="6858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4" name="Line 24"/>
          <p:cNvSpPr/>
          <p:nvPr/>
        </p:nvSpPr>
        <p:spPr>
          <a:xfrm>
            <a:off x="3962396" y="4419596"/>
            <a:ext cx="1371600" cy="7619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5" name="Text Box 25"/>
          <p:cNvSpPr txBox="1"/>
          <p:nvPr/>
        </p:nvSpPr>
        <p:spPr>
          <a:xfrm>
            <a:off x="2514600" y="4572000"/>
            <a:ext cx="990596" cy="3667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rPr>
              <a:t>11%</a:t>
            </a:r>
            <a:endParaRPr lang="en-US" sz="2400" b="0" i="0" u="none" strike="noStrike" kern="1200" cap="none" spc="0" baseline="0">
              <a:solidFill>
                <a:srgbClr val="000000"/>
              </a:solidFill>
              <a:uFillTx/>
              <a:latin typeface="Times New Roman" pitchFamily="18"/>
            </a:endParaRPr>
          </a:p>
        </p:txBody>
      </p:sp>
      <p:sp>
        <p:nvSpPr>
          <p:cNvPr id="26" name="Text Box 26"/>
          <p:cNvSpPr txBox="1"/>
          <p:nvPr/>
        </p:nvSpPr>
        <p:spPr>
          <a:xfrm>
            <a:off x="4572000" y="4495803"/>
            <a:ext cx="990596" cy="3667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rPr>
              <a:t>4%</a:t>
            </a:r>
            <a:endParaRPr lang="en-US" sz="2400" b="0" i="0" u="none" strike="noStrike" kern="1200" cap="none" spc="0" baseline="0">
              <a:solidFill>
                <a:srgbClr val="000000"/>
              </a:solidFill>
              <a:uFillTx/>
              <a:latin typeface="Times New Roman" pitchFamily="18"/>
            </a:endParaRPr>
          </a:p>
        </p:txBody>
      </p:sp>
      <p:sp>
        <p:nvSpPr>
          <p:cNvPr id="27" name="Line 27"/>
          <p:cNvSpPr/>
          <p:nvPr/>
        </p:nvSpPr>
        <p:spPr>
          <a:xfrm>
            <a:off x="7696203" y="4495803"/>
            <a:ext cx="0" cy="19812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28" name="Text Box 28"/>
          <p:cNvSpPr txBox="1"/>
          <p:nvPr/>
        </p:nvSpPr>
        <p:spPr>
          <a:xfrm>
            <a:off x="3352803" y="6019796"/>
            <a:ext cx="990596" cy="3667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rPr>
              <a:t>85%</a:t>
            </a:r>
            <a:endParaRPr lang="en-US" sz="2400" b="0" i="0" u="none" strike="noStrike" kern="1200" cap="none" spc="0" baseline="0">
              <a:solidFill>
                <a:srgbClr val="000000"/>
              </a:solidFill>
              <a:uFillTx/>
              <a:latin typeface="Times New Roman" pitchFamily="18"/>
            </a:endParaRPr>
          </a:p>
        </p:txBody>
      </p:sp>
      <p:sp>
        <p:nvSpPr>
          <p:cNvPr id="29" name="Text Box 29"/>
          <p:cNvSpPr txBox="1"/>
          <p:nvPr/>
        </p:nvSpPr>
        <p:spPr>
          <a:xfrm>
            <a:off x="5257800" y="5943600"/>
            <a:ext cx="990596" cy="3667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rPr>
              <a:t>97%</a:t>
            </a:r>
            <a:endParaRPr lang="en-US" sz="2400" b="0" i="0" u="none" strike="noStrike" kern="1200" cap="none" spc="0" baseline="0">
              <a:solidFill>
                <a:srgbClr val="000000"/>
              </a:solidFill>
              <a:uFillTx/>
              <a:latin typeface="Times New Roman" pitchFamily="18"/>
            </a:endParaRPr>
          </a:p>
        </p:txBody>
      </p:sp>
      <p:sp>
        <p:nvSpPr>
          <p:cNvPr id="30" name="Text Box 30"/>
          <p:cNvSpPr txBox="1"/>
          <p:nvPr/>
        </p:nvSpPr>
        <p:spPr>
          <a:xfrm>
            <a:off x="6858000" y="5181603"/>
            <a:ext cx="990596" cy="39687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FF3300"/>
                </a:solidFill>
                <a:uFillTx/>
                <a:latin typeface="Arial" pitchFamily="34"/>
              </a:rPr>
              <a:t>12%</a:t>
            </a:r>
            <a:endParaRPr lang="en-US" sz="2000" b="1" i="0" u="none" strike="noStrike" kern="1200" cap="none" spc="0" baseline="0">
              <a:solidFill>
                <a:srgbClr val="FF3300"/>
              </a:solidFill>
              <a:uFillTx/>
              <a:latin typeface="Times New Roman" pitchFamily="18"/>
            </a:endParaRPr>
          </a:p>
        </p:txBody>
      </p:sp>
      <p:sp>
        <p:nvSpPr>
          <p:cNvPr id="31" name="Line 31"/>
          <p:cNvSpPr/>
          <p:nvPr/>
        </p:nvSpPr>
        <p:spPr>
          <a:xfrm>
            <a:off x="1143000" y="6476996"/>
            <a:ext cx="655320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2" name="Line 32"/>
          <p:cNvSpPr/>
          <p:nvPr/>
        </p:nvSpPr>
        <p:spPr>
          <a:xfrm flipV="1">
            <a:off x="1143000" y="3352803"/>
            <a:ext cx="0" cy="31242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3" name="Line 33"/>
          <p:cNvSpPr/>
          <p:nvPr/>
        </p:nvSpPr>
        <p:spPr>
          <a:xfrm>
            <a:off x="3352803" y="5867403"/>
            <a:ext cx="0" cy="6096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4" name="Line 34"/>
          <p:cNvSpPr/>
          <p:nvPr/>
        </p:nvSpPr>
        <p:spPr>
          <a:xfrm>
            <a:off x="5257800" y="5715000"/>
            <a:ext cx="0" cy="7619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5" name="Line 35"/>
          <p:cNvSpPr/>
          <p:nvPr/>
        </p:nvSpPr>
        <p:spPr>
          <a:xfrm>
            <a:off x="8305796" y="4495803"/>
            <a:ext cx="0" cy="6096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6" name="Text Box 36"/>
          <p:cNvSpPr txBox="1"/>
          <p:nvPr/>
        </p:nvSpPr>
        <p:spPr>
          <a:xfrm>
            <a:off x="8153403" y="5181603"/>
            <a:ext cx="990596" cy="3667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0000"/>
                </a:solidFill>
                <a:uFillTx/>
                <a:latin typeface="Arial" pitchFamily="34"/>
              </a:rPr>
              <a:t>88%</a:t>
            </a:r>
            <a:endParaRPr lang="en-US" sz="2400" b="0" i="0" u="none" strike="noStrike" kern="1200" cap="none" spc="0" baseline="0">
              <a:solidFill>
                <a:srgbClr val="FF0000"/>
              </a:solidFill>
              <a:uFillTx/>
              <a:latin typeface="Times New Roman" pitchFamily="18"/>
            </a:endParaRPr>
          </a:p>
        </p:txBody>
      </p:sp>
      <p:sp>
        <p:nvSpPr>
          <p:cNvPr id="37" name="Text Box 37"/>
          <p:cNvSpPr txBox="1"/>
          <p:nvPr/>
        </p:nvSpPr>
        <p:spPr>
          <a:xfrm>
            <a:off x="8001000" y="5486400"/>
            <a:ext cx="914400" cy="39687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FF0000"/>
                </a:solidFill>
                <a:uFillTx/>
                <a:latin typeface="Arial" pitchFamily="34"/>
              </a:rPr>
              <a:t>scrap</a:t>
            </a:r>
            <a:endParaRPr lang="en-US" sz="2000" b="0" i="0" u="none" strike="noStrike" kern="1200" cap="none" spc="0" baseline="0">
              <a:solidFill>
                <a:srgbClr val="000000"/>
              </a:solidFill>
              <a:uFillTx/>
              <a:latin typeface="Arial" pitchFamily="34"/>
            </a:endParaRPr>
          </a:p>
        </p:txBody>
      </p:sp>
      <p:sp>
        <p:nvSpPr>
          <p:cNvPr id="38" name="Line 38"/>
          <p:cNvSpPr/>
          <p:nvPr/>
        </p:nvSpPr>
        <p:spPr>
          <a:xfrm>
            <a:off x="1143000" y="1295403"/>
            <a:ext cx="0" cy="15240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9" name="Line 39"/>
          <p:cNvSpPr/>
          <p:nvPr/>
        </p:nvSpPr>
        <p:spPr>
          <a:xfrm>
            <a:off x="1143000" y="1295403"/>
            <a:ext cx="678180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0" name="Line 40"/>
          <p:cNvSpPr/>
          <p:nvPr/>
        </p:nvSpPr>
        <p:spPr>
          <a:xfrm>
            <a:off x="6934196" y="1981203"/>
            <a:ext cx="9905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1" name="Line 41"/>
          <p:cNvSpPr/>
          <p:nvPr/>
        </p:nvSpPr>
        <p:spPr>
          <a:xfrm flipV="1">
            <a:off x="6096003" y="2438403"/>
            <a:ext cx="1828800" cy="12191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2" name="Line 42"/>
          <p:cNvSpPr/>
          <p:nvPr/>
        </p:nvSpPr>
        <p:spPr>
          <a:xfrm>
            <a:off x="7924803" y="1295403"/>
            <a:ext cx="0" cy="11430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3" name="Text Box 43"/>
          <p:cNvSpPr txBox="1"/>
          <p:nvPr/>
        </p:nvSpPr>
        <p:spPr>
          <a:xfrm>
            <a:off x="7924803" y="1447796"/>
            <a:ext cx="990596" cy="105410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1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rPr>
              <a:t>100%</a:t>
            </a:r>
          </a:p>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pitchFamily="34"/>
              </a:rPr>
              <a:t>of plant waste</a:t>
            </a:r>
            <a:endParaRPr lang="en-US" sz="2400" b="0" i="0" u="none" strike="noStrike" kern="1200" cap="none" spc="0" baseline="0">
              <a:solidFill>
                <a:srgbClr val="000000"/>
              </a:solidFill>
              <a:uFillTx/>
              <a:latin typeface="Times New Roman" pitchFamily="18"/>
            </a:endParaRPr>
          </a:p>
        </p:txBody>
      </p:sp>
      <p:sp>
        <p:nvSpPr>
          <p:cNvPr id="44" name="Line 44"/>
          <p:cNvSpPr/>
          <p:nvPr/>
        </p:nvSpPr>
        <p:spPr>
          <a:xfrm flipV="1">
            <a:off x="3810003" y="1295403"/>
            <a:ext cx="0" cy="3810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a:solidFill>
              <a:srgbClr val="000000"/>
            </a:solidFill>
            <a:prstDash val="solid"/>
            <a:round/>
            <a:tailEnd type="arrow"/>
          </a:ln>
        </p:spPr>
        <p:txBody>
          <a:bodyPr vert="horz" wrap="non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812790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7" name="Picture 4"/>
          <p:cNvPicPr>
            <a:picLocks noGrp="1" noChangeAspect="1" noChangeArrowheads="1"/>
          </p:cNvPicPr>
          <p:nvPr>
            <p:ph type="body" idx="4294967295"/>
          </p:nvPr>
        </p:nvPicPr>
        <p:blipFill rotWithShape="1">
          <a:blip r:embed="rId3">
            <a:extLst>
              <a:ext uri="{28A0092B-C50C-407E-A947-70E740481C1C}">
                <a14:useLocalDpi xmlns:a14="http://schemas.microsoft.com/office/drawing/2010/main" val="0"/>
              </a:ext>
            </a:extLst>
          </a:blip>
          <a:srcRect l="1245" t="1802" r="51245" b="16476"/>
          <a:stretch/>
        </p:blipFill>
        <p:spPr>
          <a:xfrm>
            <a:off x="262467" y="745068"/>
            <a:ext cx="4199466" cy="4199466"/>
          </a:xfrm>
          <a:noFill/>
        </p:spPr>
      </p:pic>
      <p:sp>
        <p:nvSpPr>
          <p:cNvPr id="5" name="Text Box 76"/>
          <p:cNvSpPr txBox="1">
            <a:spLocks noChangeArrowheads="1"/>
          </p:cNvSpPr>
          <p:nvPr/>
        </p:nvSpPr>
        <p:spPr bwMode="auto">
          <a:xfrm>
            <a:off x="5076056" y="1700808"/>
            <a:ext cx="2880320" cy="51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it-IT" b="1" dirty="0" err="1" smtClean="0">
                <a:solidFill>
                  <a:srgbClr val="FF0000"/>
                </a:solidFill>
                <a:latin typeface="Arial" pitchFamily="34" charset="0"/>
              </a:rPr>
              <a:t>Shottky</a:t>
            </a:r>
            <a:r>
              <a:rPr lang="en-US" altLang="it-IT" b="1" dirty="0" smtClean="0">
                <a:solidFill>
                  <a:srgbClr val="FF0000"/>
                </a:solidFill>
                <a:latin typeface="Arial" pitchFamily="34" charset="0"/>
              </a:rPr>
              <a:t> </a:t>
            </a:r>
            <a:r>
              <a:rPr lang="en-US" altLang="it-IT" b="1" dirty="0">
                <a:solidFill>
                  <a:srgbClr val="FF0000"/>
                </a:solidFill>
                <a:latin typeface="Arial" pitchFamily="34" charset="0"/>
              </a:rPr>
              <a:t>defect</a:t>
            </a:r>
            <a:endParaRPr lang="en-US" altLang="it-IT" b="1" dirty="0">
              <a:solidFill>
                <a:srgbClr val="FF0000"/>
              </a:solidFill>
            </a:endParaRPr>
          </a:p>
        </p:txBody>
      </p:sp>
      <p:graphicFrame>
        <p:nvGraphicFramePr>
          <p:cNvPr id="7" name="Object 8"/>
          <p:cNvGraphicFramePr>
            <a:graphicFrameLocks noChangeAspect="1"/>
          </p:cNvGraphicFramePr>
          <p:nvPr>
            <p:extLst>
              <p:ext uri="{D42A27DB-BD31-4B8C-83A1-F6EECF244321}">
                <p14:modId xmlns:p14="http://schemas.microsoft.com/office/powerpoint/2010/main" val="738275435"/>
              </p:ext>
            </p:extLst>
          </p:nvPr>
        </p:nvGraphicFramePr>
        <p:xfrm>
          <a:off x="5508104" y="3356992"/>
          <a:ext cx="1619250" cy="546100"/>
        </p:xfrm>
        <a:graphic>
          <a:graphicData uri="http://schemas.openxmlformats.org/presentationml/2006/ole">
            <mc:AlternateContent xmlns:mc="http://schemas.openxmlformats.org/markup-compatibility/2006">
              <mc:Choice xmlns:v="urn:schemas-microsoft-com:vml" Requires="v">
                <p:oleObj spid="_x0000_s63492" name="Equation" r:id="rId4" imgW="761669" imgH="253890" progId="Equation.3">
                  <p:embed/>
                </p:oleObj>
              </mc:Choice>
              <mc:Fallback>
                <p:oleObj name="Equation" r:id="rId4" imgW="761669" imgH="25389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3356992"/>
                        <a:ext cx="1619250" cy="546100"/>
                      </a:xfrm>
                      <a:prstGeom prst="rect">
                        <a:avLst/>
                      </a:prstGeom>
                      <a:noFill/>
                      <a:ln w="28575">
                        <a:solidFill>
                          <a:srgbClr val="FF0000"/>
                        </a:solidFill>
                        <a:miter lim="800000"/>
                        <a:headEnd/>
                        <a:tailEnd/>
                      </a:ln>
                    </p:spPr>
                  </p:pic>
                </p:oleObj>
              </mc:Fallback>
            </mc:AlternateContent>
          </a:graphicData>
        </a:graphic>
      </p:graphicFrame>
      <p:sp>
        <p:nvSpPr>
          <p:cNvPr id="8" name="CasellaDiTesto 7"/>
          <p:cNvSpPr txBox="1"/>
          <p:nvPr/>
        </p:nvSpPr>
        <p:spPr>
          <a:xfrm>
            <a:off x="4488385" y="4356202"/>
            <a:ext cx="4055662" cy="1200329"/>
          </a:xfrm>
          <a:prstGeom prst="rect">
            <a:avLst/>
          </a:prstGeom>
          <a:noFill/>
        </p:spPr>
        <p:txBody>
          <a:bodyPr wrap="none" rtlCol="0">
            <a:spAutoFit/>
          </a:bodyPr>
          <a:lstStyle/>
          <a:p>
            <a:r>
              <a:rPr lang="en-US" dirty="0" smtClean="0"/>
              <a:t>n = number of vacancy pairs</a:t>
            </a:r>
          </a:p>
          <a:p>
            <a:r>
              <a:rPr lang="en-US" dirty="0" smtClean="0"/>
              <a:t>N = total number of sites</a:t>
            </a:r>
          </a:p>
          <a:p>
            <a:r>
              <a:rPr lang="en-US" dirty="0" smtClean="0"/>
              <a:t>E = </a:t>
            </a:r>
            <a:r>
              <a:rPr lang="en-US" altLang="it-IT" dirty="0" smtClean="0"/>
              <a:t>energy required to produce a pair</a:t>
            </a:r>
          </a:p>
          <a:p>
            <a:r>
              <a:rPr lang="en-US" altLang="it-IT" dirty="0"/>
              <a:t> </a:t>
            </a:r>
            <a:r>
              <a:rPr lang="en-US" altLang="it-IT" dirty="0" smtClean="0"/>
              <a:t>     of vacancies in the interior of a crystal</a:t>
            </a:r>
            <a:endParaRPr lang="en-US" dirty="0"/>
          </a:p>
        </p:txBody>
      </p:sp>
    </p:spTree>
    <p:extLst>
      <p:ext uri="{BB962C8B-B14F-4D97-AF65-F5344CB8AC3E}">
        <p14:creationId xmlns:p14="http://schemas.microsoft.com/office/powerpoint/2010/main" val="2604848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2205" t="1802" r="1147" b="16476"/>
          <a:stretch/>
        </p:blipFill>
        <p:spPr>
          <a:xfrm>
            <a:off x="251520" y="525678"/>
            <a:ext cx="4123266" cy="4199466"/>
          </a:xfrm>
          <a:prstGeom prst="rect">
            <a:avLst/>
          </a:prstGeom>
          <a:noFill/>
        </p:spPr>
      </p:pic>
      <p:graphicFrame>
        <p:nvGraphicFramePr>
          <p:cNvPr id="6" name="Oggetto 5"/>
          <p:cNvGraphicFramePr>
            <a:graphicFrameLocks noChangeAspect="1"/>
          </p:cNvGraphicFramePr>
          <p:nvPr>
            <p:extLst>
              <p:ext uri="{D42A27DB-BD31-4B8C-83A1-F6EECF244321}">
                <p14:modId xmlns:p14="http://schemas.microsoft.com/office/powerpoint/2010/main" val="3570670627"/>
              </p:ext>
            </p:extLst>
          </p:nvPr>
        </p:nvGraphicFramePr>
        <p:xfrm>
          <a:off x="5076056" y="2924944"/>
          <a:ext cx="3352800" cy="692150"/>
        </p:xfrm>
        <a:graphic>
          <a:graphicData uri="http://schemas.openxmlformats.org/presentationml/2006/ole">
            <mc:AlternateContent xmlns:mc="http://schemas.openxmlformats.org/markup-compatibility/2006">
              <mc:Choice xmlns:v="urn:schemas-microsoft-com:vml" Requires="v">
                <p:oleObj spid="_x0000_s64516" name="Equation" r:id="rId4" imgW="1523339" imgH="317362" progId="Equation.3">
                  <p:embed/>
                </p:oleObj>
              </mc:Choice>
              <mc:Fallback>
                <p:oleObj name="Equation" r:id="rId4" imgW="1523339" imgH="31736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924944"/>
                        <a:ext cx="3352800" cy="692150"/>
                      </a:xfrm>
                      <a:prstGeom prst="rect">
                        <a:avLst/>
                      </a:prstGeom>
                      <a:noFill/>
                      <a:ln w="28575">
                        <a:solidFill>
                          <a:srgbClr val="3333FF"/>
                        </a:solidFill>
                        <a:miter lim="800000"/>
                        <a:headEnd/>
                        <a:tailEnd/>
                      </a:ln>
                    </p:spPr>
                  </p:pic>
                </p:oleObj>
              </mc:Fallback>
            </mc:AlternateContent>
          </a:graphicData>
        </a:graphic>
      </p:graphicFrame>
      <p:sp>
        <p:nvSpPr>
          <p:cNvPr id="7" name="CasellaDiTesto 6"/>
          <p:cNvSpPr txBox="1"/>
          <p:nvPr/>
        </p:nvSpPr>
        <p:spPr>
          <a:xfrm>
            <a:off x="467544" y="4725144"/>
            <a:ext cx="7285008" cy="1200329"/>
          </a:xfrm>
          <a:prstGeom prst="rect">
            <a:avLst/>
          </a:prstGeom>
          <a:noFill/>
        </p:spPr>
        <p:txBody>
          <a:bodyPr wrap="none" rtlCol="0">
            <a:spAutoFit/>
          </a:bodyPr>
          <a:lstStyle/>
          <a:p>
            <a:r>
              <a:rPr lang="en-US" dirty="0" smtClean="0"/>
              <a:t>n = number of vacancies = number of atoms in interstitial sites</a:t>
            </a:r>
          </a:p>
          <a:p>
            <a:r>
              <a:rPr lang="en-US" dirty="0" smtClean="0"/>
              <a:t>N = total number of sites</a:t>
            </a:r>
          </a:p>
          <a:p>
            <a:r>
              <a:rPr lang="en-US" dirty="0" smtClean="0"/>
              <a:t>N</a:t>
            </a:r>
            <a:r>
              <a:rPr lang="en-US" baseline="-25000" dirty="0" smtClean="0"/>
              <a:t>i</a:t>
            </a:r>
            <a:r>
              <a:rPr lang="en-US" dirty="0" smtClean="0"/>
              <a:t> = </a:t>
            </a:r>
            <a:r>
              <a:rPr lang="en-US" altLang="it-IT" dirty="0" smtClean="0">
                <a:latin typeface="+mn-lt"/>
              </a:rPr>
              <a:t>number of interstitial positions in the crystal</a:t>
            </a:r>
            <a:endParaRPr lang="en-US" dirty="0" smtClean="0"/>
          </a:p>
          <a:p>
            <a:r>
              <a:rPr lang="en-US" dirty="0" err="1" smtClean="0"/>
              <a:t>E</a:t>
            </a:r>
            <a:r>
              <a:rPr lang="en-US" baseline="-25000" dirty="0" err="1" smtClean="0"/>
              <a:t>i</a:t>
            </a:r>
            <a:r>
              <a:rPr lang="en-US" dirty="0" smtClean="0"/>
              <a:t> = </a:t>
            </a:r>
            <a:r>
              <a:rPr lang="en-US" altLang="it-IT" dirty="0" smtClean="0"/>
              <a:t>energy required to produce a pair of vacancies in the interior of a crystal</a:t>
            </a:r>
            <a:endParaRPr lang="en-US" dirty="0"/>
          </a:p>
        </p:txBody>
      </p:sp>
      <p:sp>
        <p:nvSpPr>
          <p:cNvPr id="9" name="Text Box 77"/>
          <p:cNvSpPr txBox="1">
            <a:spLocks noChangeArrowheads="1"/>
          </p:cNvSpPr>
          <p:nvPr/>
        </p:nvSpPr>
        <p:spPr bwMode="auto">
          <a:xfrm>
            <a:off x="5652120" y="1484784"/>
            <a:ext cx="2439616" cy="51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it-IT" b="1" dirty="0" err="1" smtClean="0">
                <a:solidFill>
                  <a:srgbClr val="3333FF"/>
                </a:solidFill>
                <a:latin typeface="Arial" pitchFamily="34" charset="0"/>
              </a:rPr>
              <a:t>Frenkel</a:t>
            </a:r>
            <a:r>
              <a:rPr lang="en-US" altLang="it-IT" b="1" dirty="0" smtClean="0">
                <a:solidFill>
                  <a:srgbClr val="3333FF"/>
                </a:solidFill>
                <a:latin typeface="Arial" pitchFamily="34" charset="0"/>
              </a:rPr>
              <a:t> </a:t>
            </a:r>
            <a:r>
              <a:rPr lang="en-US" altLang="it-IT" b="1" dirty="0">
                <a:solidFill>
                  <a:srgbClr val="3333FF"/>
                </a:solidFill>
                <a:latin typeface="Arial" pitchFamily="34" charset="0"/>
              </a:rPr>
              <a:t>defect</a:t>
            </a:r>
            <a:endParaRPr lang="en-US" altLang="it-IT" b="1" dirty="0">
              <a:solidFill>
                <a:srgbClr val="3333FF"/>
              </a:solidFill>
            </a:endParaRPr>
          </a:p>
        </p:txBody>
      </p:sp>
    </p:spTree>
    <p:extLst>
      <p:ext uri="{BB962C8B-B14F-4D97-AF65-F5344CB8AC3E}">
        <p14:creationId xmlns:p14="http://schemas.microsoft.com/office/powerpoint/2010/main" val="201334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cer\Pictures\Picture1 nv bvjnj.jpg"/>
          <p:cNvPicPr>
            <a:picLocks noChangeAspect="1" noChangeArrowheads="1"/>
          </p:cNvPicPr>
          <p:nvPr/>
        </p:nvPicPr>
        <p:blipFill>
          <a:blip r:embed="rId2" cstate="print"/>
          <a:srcRect/>
          <a:stretch>
            <a:fillRect/>
          </a:stretch>
        </p:blipFill>
        <p:spPr bwMode="auto">
          <a:xfrm>
            <a:off x="304800" y="2057400"/>
            <a:ext cx="4038600" cy="4800600"/>
          </a:xfrm>
          <a:prstGeom prst="rect">
            <a:avLst/>
          </a:prstGeom>
          <a:noFill/>
        </p:spPr>
      </p:pic>
      <p:pic>
        <p:nvPicPr>
          <p:cNvPr id="3" name="Picture 3" descr="C:\Users\acer\Pictures\hhsccrewww.png"/>
          <p:cNvPicPr>
            <a:picLocks noChangeAspect="1" noChangeArrowheads="1"/>
          </p:cNvPicPr>
          <p:nvPr/>
        </p:nvPicPr>
        <p:blipFill>
          <a:blip r:embed="rId3" cstate="print"/>
          <a:srcRect/>
          <a:stretch>
            <a:fillRect/>
          </a:stretch>
        </p:blipFill>
        <p:spPr bwMode="auto">
          <a:xfrm>
            <a:off x="4572000" y="914400"/>
            <a:ext cx="4572000" cy="5943600"/>
          </a:xfrm>
          <a:prstGeom prst="rect">
            <a:avLst/>
          </a:prstGeom>
          <a:noFill/>
        </p:spPr>
      </p:pic>
      <p:sp>
        <p:nvSpPr>
          <p:cNvPr id="4" name="TextBox 3"/>
          <p:cNvSpPr txBox="1"/>
          <p:nvPr/>
        </p:nvSpPr>
        <p:spPr>
          <a:xfrm>
            <a:off x="0" y="1411069"/>
            <a:ext cx="4343400" cy="646331"/>
          </a:xfrm>
          <a:prstGeom prst="rect">
            <a:avLst/>
          </a:prstGeom>
          <a:noFill/>
        </p:spPr>
        <p:txBody>
          <a:bodyPr wrap="square" rtlCol="0">
            <a:spAutoFit/>
          </a:bodyPr>
          <a:lstStyle/>
          <a:p>
            <a:r>
              <a:rPr lang="en-US" dirty="0" smtClean="0"/>
              <a:t>First elementary dislocation type:</a:t>
            </a:r>
          </a:p>
          <a:p>
            <a:r>
              <a:rPr lang="en-US" dirty="0" smtClean="0"/>
              <a:t>                  edge dislocations</a:t>
            </a:r>
            <a:endParaRPr lang="en-US" dirty="0"/>
          </a:p>
        </p:txBody>
      </p:sp>
      <p:sp>
        <p:nvSpPr>
          <p:cNvPr id="5" name="TextBox 4"/>
          <p:cNvSpPr txBox="1"/>
          <p:nvPr/>
        </p:nvSpPr>
        <p:spPr>
          <a:xfrm>
            <a:off x="533400" y="924580"/>
            <a:ext cx="2776594" cy="523220"/>
          </a:xfrm>
          <a:prstGeom prst="rect">
            <a:avLst/>
          </a:prstGeom>
          <a:solidFill>
            <a:srgbClr val="FFFF00"/>
          </a:solidFill>
        </p:spPr>
        <p:txBody>
          <a:bodyPr wrap="none" rtlCol="0">
            <a:spAutoFit/>
          </a:bodyPr>
          <a:lstStyle/>
          <a:p>
            <a:r>
              <a:rPr lang="en-US" sz="2800" b="1" dirty="0" smtClean="0">
                <a:solidFill>
                  <a:schemeClr val="accent4"/>
                </a:solidFill>
              </a:rPr>
              <a:t>Edge Dislocations</a:t>
            </a:r>
            <a:endParaRPr lang="en-US" sz="2800" b="1" dirty="0">
              <a:solidFill>
                <a:schemeClr val="accent4"/>
              </a:solidFill>
            </a:endParaRPr>
          </a:p>
        </p:txBody>
      </p:sp>
      <p:sp>
        <p:nvSpPr>
          <p:cNvPr id="6" name="Rectangle 8"/>
          <p:cNvSpPr/>
          <p:nvPr/>
        </p:nvSpPr>
        <p:spPr>
          <a:xfrm>
            <a:off x="1676400" y="0"/>
            <a:ext cx="5791200" cy="584775"/>
          </a:xfrm>
          <a:prstGeom prst="rect">
            <a:avLst/>
          </a:prstGeom>
          <a:solidFill>
            <a:schemeClr val="bg1"/>
          </a:solidFill>
        </p:spPr>
        <p:txBody>
          <a:bodyPr wrap="square">
            <a:spAutoFit/>
          </a:bodyPr>
          <a:lstStyle/>
          <a:p>
            <a:r>
              <a:rPr lang="en-US" sz="3200" b="1" dirty="0" smtClean="0">
                <a:solidFill>
                  <a:srgbClr val="FF0000"/>
                </a:solidFill>
              </a:rPr>
              <a:t>Line Defects: Dislocations</a:t>
            </a:r>
            <a:endParaRPr lang="en-US" sz="3200" b="1" dirty="0">
              <a:solidFill>
                <a:srgbClr val="FF0000"/>
              </a:solidFill>
            </a:endParaRPr>
          </a:p>
        </p:txBody>
      </p:sp>
    </p:spTree>
    <p:extLst>
      <p:ext uri="{BB962C8B-B14F-4D97-AF65-F5344CB8AC3E}">
        <p14:creationId xmlns:p14="http://schemas.microsoft.com/office/powerpoint/2010/main" val="994175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p:nvPr/>
        </p:nvSpPr>
        <p:spPr>
          <a:xfrm>
            <a:off x="3352800" y="3108903"/>
            <a:ext cx="5791200" cy="584775"/>
          </a:xfrm>
          <a:prstGeom prst="rect">
            <a:avLst/>
          </a:prstGeom>
          <a:solidFill>
            <a:schemeClr val="bg1"/>
          </a:solidFill>
        </p:spPr>
        <p:txBody>
          <a:bodyPr wrap="square">
            <a:spAutoFit/>
          </a:bodyPr>
          <a:lstStyle/>
          <a:p>
            <a:pPr algn="r"/>
            <a:r>
              <a:rPr lang="en-US" sz="3200" b="1" dirty="0" smtClean="0">
                <a:solidFill>
                  <a:srgbClr val="3333FF"/>
                </a:solidFill>
              </a:rPr>
              <a:t>Domains formation</a:t>
            </a:r>
            <a:endParaRPr lang="en-US" sz="3200" b="1" dirty="0">
              <a:solidFill>
                <a:srgbClr val="3333FF"/>
              </a:solidFill>
            </a:endParaRPr>
          </a:p>
        </p:txBody>
      </p:sp>
      <p:pic>
        <p:nvPicPr>
          <p:cNvPr id="798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810853"/>
            <a:ext cx="4196792" cy="248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8"/>
          <p:cNvSpPr/>
          <p:nvPr/>
        </p:nvSpPr>
        <p:spPr>
          <a:xfrm>
            <a:off x="0" y="2069"/>
            <a:ext cx="5791200" cy="584775"/>
          </a:xfrm>
          <a:prstGeom prst="rect">
            <a:avLst/>
          </a:prstGeom>
          <a:solidFill>
            <a:schemeClr val="bg1"/>
          </a:solidFill>
        </p:spPr>
        <p:txBody>
          <a:bodyPr wrap="square">
            <a:spAutoFit/>
          </a:bodyPr>
          <a:lstStyle/>
          <a:p>
            <a:r>
              <a:rPr lang="en-US" sz="3200" b="1" dirty="0" smtClean="0">
                <a:solidFill>
                  <a:srgbClr val="FF0000"/>
                </a:solidFill>
              </a:rPr>
              <a:t>Stacking faults</a:t>
            </a:r>
            <a:endParaRPr lang="en-US" sz="3200" b="1" dirty="0">
              <a:solidFill>
                <a:srgbClr val="FF0000"/>
              </a:solidFill>
            </a:endParaRPr>
          </a:p>
        </p:txBody>
      </p:sp>
      <p:sp>
        <p:nvSpPr>
          <p:cNvPr id="2" name="CasellaDiTesto 1"/>
          <p:cNvSpPr txBox="1"/>
          <p:nvPr/>
        </p:nvSpPr>
        <p:spPr>
          <a:xfrm>
            <a:off x="251520" y="476672"/>
            <a:ext cx="3312368" cy="369332"/>
          </a:xfrm>
          <a:prstGeom prst="rect">
            <a:avLst/>
          </a:prstGeom>
          <a:noFill/>
        </p:spPr>
        <p:txBody>
          <a:bodyPr wrap="square" rtlCol="0">
            <a:spAutoFit/>
          </a:bodyPr>
          <a:lstStyle/>
          <a:p>
            <a:r>
              <a:rPr lang="en-US" dirty="0" smtClean="0"/>
              <a:t>Errors in crystals packing</a:t>
            </a:r>
            <a:endParaRPr lang="en-US" dirty="0"/>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005064"/>
            <a:ext cx="3902369"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4149080"/>
            <a:ext cx="4043818" cy="2431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6608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143972" cy="523220"/>
          </a:xfrm>
          <a:prstGeom prst="rect">
            <a:avLst/>
          </a:prstGeom>
          <a:noFill/>
        </p:spPr>
        <p:txBody>
          <a:bodyPr wrap="none" rtlCol="0">
            <a:spAutoFit/>
          </a:bodyPr>
          <a:lstStyle/>
          <a:p>
            <a:r>
              <a:rPr lang="en-US" sz="2800" b="1" dirty="0" smtClean="0">
                <a:solidFill>
                  <a:srgbClr val="FF0000"/>
                </a:solidFill>
              </a:rPr>
              <a:t>Electronic properties of materials</a:t>
            </a:r>
            <a:endParaRPr lang="en-US" sz="2800" b="1" dirty="0">
              <a:solidFill>
                <a:srgbClr val="FF0000"/>
              </a:solidFill>
            </a:endParaRPr>
          </a:p>
        </p:txBody>
      </p:sp>
      <p:sp>
        <p:nvSpPr>
          <p:cNvPr id="5" name="CasellaDiTesto 4"/>
          <p:cNvSpPr txBox="1"/>
          <p:nvPr/>
        </p:nvSpPr>
        <p:spPr>
          <a:xfrm>
            <a:off x="899592" y="1124744"/>
            <a:ext cx="3202159" cy="923330"/>
          </a:xfrm>
          <a:prstGeom prst="rect">
            <a:avLst/>
          </a:prstGeom>
          <a:noFill/>
        </p:spPr>
        <p:txBody>
          <a:bodyPr wrap="none" rtlCol="0">
            <a:spAutoFit/>
          </a:bodyPr>
          <a:lstStyle/>
          <a:p>
            <a:r>
              <a:rPr lang="en-US" dirty="0" smtClean="0"/>
              <a:t>Justify:</a:t>
            </a:r>
          </a:p>
          <a:p>
            <a:pPr marL="285750" indent="-285750">
              <a:buFontTx/>
              <a:buChar char="-"/>
            </a:pPr>
            <a:r>
              <a:rPr lang="en-US" dirty="0" smtClean="0"/>
              <a:t>Electron transport properties</a:t>
            </a:r>
          </a:p>
          <a:p>
            <a:pPr marL="285750" indent="-285750">
              <a:buFontTx/>
              <a:buChar char="-"/>
            </a:pPr>
            <a:r>
              <a:rPr lang="en-US" dirty="0" smtClean="0"/>
              <a:t>Optical properties</a:t>
            </a:r>
            <a:endParaRPr lang="en-US" dirty="0"/>
          </a:p>
        </p:txBody>
      </p:sp>
    </p:spTree>
    <p:extLst>
      <p:ext uri="{BB962C8B-B14F-4D97-AF65-F5344CB8AC3E}">
        <p14:creationId xmlns:p14="http://schemas.microsoft.com/office/powerpoint/2010/main" val="260614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245842" cy="523220"/>
          </a:xfrm>
          <a:prstGeom prst="rect">
            <a:avLst/>
          </a:prstGeom>
          <a:noFill/>
        </p:spPr>
        <p:txBody>
          <a:bodyPr wrap="none" rtlCol="0">
            <a:spAutoFit/>
          </a:bodyPr>
          <a:lstStyle/>
          <a:p>
            <a:r>
              <a:rPr lang="en-US" sz="2800" b="1" dirty="0" smtClean="0">
                <a:solidFill>
                  <a:srgbClr val="FF0000"/>
                </a:solidFill>
              </a:rPr>
              <a:t>Metallic bond: LCAO model</a:t>
            </a:r>
            <a:endParaRPr lang="en-US" sz="2800" b="1" dirty="0">
              <a:solidFill>
                <a:srgbClr val="FF0000"/>
              </a:solidFill>
            </a:endParaRPr>
          </a:p>
        </p:txBody>
      </p:sp>
      <p:pic>
        <p:nvPicPr>
          <p:cNvPr id="82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7647" y="2232212"/>
            <a:ext cx="4320000" cy="448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96752"/>
            <a:ext cx="4680000" cy="2281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23528" y="827420"/>
            <a:ext cx="3009927" cy="369332"/>
          </a:xfrm>
          <a:prstGeom prst="rect">
            <a:avLst/>
          </a:prstGeom>
          <a:noFill/>
        </p:spPr>
        <p:txBody>
          <a:bodyPr wrap="none" rtlCol="0">
            <a:spAutoFit/>
          </a:bodyPr>
          <a:lstStyle/>
          <a:p>
            <a:r>
              <a:rPr lang="en-US" dirty="0" smtClean="0">
                <a:solidFill>
                  <a:srgbClr val="3333FF"/>
                </a:solidFill>
              </a:rPr>
              <a:t>Molecular orbital for N atoms:</a:t>
            </a:r>
            <a:endParaRPr lang="en-US" dirty="0">
              <a:solidFill>
                <a:srgbClr val="3333FF"/>
              </a:solidFill>
            </a:endParaRPr>
          </a:p>
        </p:txBody>
      </p:sp>
      <p:sp>
        <p:nvSpPr>
          <p:cNvPr id="6" name="CasellaDiTesto 5"/>
          <p:cNvSpPr txBox="1"/>
          <p:nvPr/>
        </p:nvSpPr>
        <p:spPr>
          <a:xfrm>
            <a:off x="6791456" y="1829912"/>
            <a:ext cx="1927900" cy="646331"/>
          </a:xfrm>
          <a:prstGeom prst="rect">
            <a:avLst/>
          </a:prstGeom>
          <a:noFill/>
        </p:spPr>
        <p:txBody>
          <a:bodyPr wrap="none" rtlCol="0">
            <a:spAutoFit/>
          </a:bodyPr>
          <a:lstStyle/>
          <a:p>
            <a:r>
              <a:rPr lang="en-US" dirty="0" smtClean="0">
                <a:solidFill>
                  <a:srgbClr val="3333FF"/>
                </a:solidFill>
              </a:rPr>
              <a:t>In the case of Na</a:t>
            </a:r>
          </a:p>
          <a:p>
            <a:r>
              <a:rPr lang="en-US" dirty="0" smtClean="0">
                <a:solidFill>
                  <a:srgbClr val="3333FF"/>
                </a:solidFill>
              </a:rPr>
              <a:t>(and other metals)</a:t>
            </a:r>
            <a:endParaRPr lang="en-US" dirty="0">
              <a:solidFill>
                <a:srgbClr val="3333FF"/>
              </a:solidFill>
            </a:endParaRPr>
          </a:p>
        </p:txBody>
      </p:sp>
      <p:sp>
        <p:nvSpPr>
          <p:cNvPr id="4" name="CasellaDiTesto 3"/>
          <p:cNvSpPr txBox="1"/>
          <p:nvPr/>
        </p:nvSpPr>
        <p:spPr>
          <a:xfrm>
            <a:off x="107504" y="4014593"/>
            <a:ext cx="4824016" cy="1477328"/>
          </a:xfrm>
          <a:prstGeom prst="rect">
            <a:avLst/>
          </a:prstGeom>
          <a:noFill/>
        </p:spPr>
        <p:txBody>
          <a:bodyPr wrap="square" rtlCol="0">
            <a:spAutoFit/>
          </a:bodyPr>
          <a:lstStyle/>
          <a:p>
            <a:r>
              <a:rPr lang="en-US" b="1" dirty="0" smtClean="0">
                <a:solidFill>
                  <a:srgbClr val="FF0000"/>
                </a:solidFill>
              </a:rPr>
              <a:t>Metallic bond</a:t>
            </a:r>
          </a:p>
          <a:p>
            <a:r>
              <a:rPr lang="en-US" dirty="0" smtClean="0"/>
              <a:t>Overlapping of the energy states deriving for higher occupied and lowest unoccupied atomic orbitals: electrons are allowed to spread around over all the atoms in the “molecule” (= crystal).</a:t>
            </a:r>
            <a:endParaRPr lang="en-US" dirty="0"/>
          </a:p>
        </p:txBody>
      </p:sp>
    </p:spTree>
    <p:extLst>
      <p:ext uri="{BB962C8B-B14F-4D97-AF65-F5344CB8AC3E}">
        <p14:creationId xmlns:p14="http://schemas.microsoft.com/office/powerpoint/2010/main" val="323445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245842" cy="523220"/>
          </a:xfrm>
          <a:prstGeom prst="rect">
            <a:avLst/>
          </a:prstGeom>
          <a:noFill/>
        </p:spPr>
        <p:txBody>
          <a:bodyPr wrap="none" rtlCol="0">
            <a:spAutoFit/>
          </a:bodyPr>
          <a:lstStyle/>
          <a:p>
            <a:r>
              <a:rPr lang="en-US" sz="2800" b="1" dirty="0" smtClean="0">
                <a:solidFill>
                  <a:srgbClr val="FF0000"/>
                </a:solidFill>
              </a:rPr>
              <a:t>Metallic bond: LCAO model</a:t>
            </a:r>
            <a:endParaRPr lang="en-US" sz="2800" b="1" dirty="0">
              <a:solidFill>
                <a:srgbClr val="FF0000"/>
              </a:solidFill>
            </a:endParaRP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556792"/>
            <a:ext cx="5870575" cy="351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302525" y="929502"/>
            <a:ext cx="1741439" cy="369332"/>
          </a:xfrm>
          <a:prstGeom prst="rect">
            <a:avLst/>
          </a:prstGeom>
          <a:noFill/>
        </p:spPr>
        <p:txBody>
          <a:bodyPr wrap="none" rtlCol="0">
            <a:spAutoFit/>
          </a:bodyPr>
          <a:lstStyle/>
          <a:p>
            <a:r>
              <a:rPr lang="en-US" b="1" dirty="0" smtClean="0">
                <a:solidFill>
                  <a:srgbClr val="3333FF"/>
                </a:solidFill>
              </a:rPr>
              <a:t>In the case of Si:</a:t>
            </a:r>
          </a:p>
        </p:txBody>
      </p:sp>
      <p:sp>
        <p:nvSpPr>
          <p:cNvPr id="5" name="CasellaDiTesto 4"/>
          <p:cNvSpPr txBox="1"/>
          <p:nvPr/>
        </p:nvSpPr>
        <p:spPr>
          <a:xfrm>
            <a:off x="7202215" y="3402378"/>
            <a:ext cx="391454" cy="369332"/>
          </a:xfrm>
          <a:prstGeom prst="rect">
            <a:avLst/>
          </a:prstGeom>
          <a:noFill/>
        </p:spPr>
        <p:txBody>
          <a:bodyPr wrap="none" rtlCol="0">
            <a:spAutoFit/>
          </a:bodyPr>
          <a:lstStyle/>
          <a:p>
            <a:r>
              <a:rPr lang="en-US" dirty="0" smtClean="0"/>
              <a:t>3s</a:t>
            </a:r>
            <a:endParaRPr lang="en-US" dirty="0"/>
          </a:p>
        </p:txBody>
      </p:sp>
      <p:sp>
        <p:nvSpPr>
          <p:cNvPr id="11" name="CasellaDiTesto 10"/>
          <p:cNvSpPr txBox="1"/>
          <p:nvPr/>
        </p:nvSpPr>
        <p:spPr>
          <a:xfrm>
            <a:off x="7202215" y="2780928"/>
            <a:ext cx="423514" cy="369332"/>
          </a:xfrm>
          <a:prstGeom prst="rect">
            <a:avLst/>
          </a:prstGeom>
          <a:noFill/>
        </p:spPr>
        <p:txBody>
          <a:bodyPr wrap="none" rtlCol="0">
            <a:spAutoFit/>
          </a:bodyPr>
          <a:lstStyle/>
          <a:p>
            <a:r>
              <a:rPr lang="en-US" dirty="0" smtClean="0"/>
              <a:t>3p</a:t>
            </a:r>
            <a:endParaRPr lang="en-US" dirty="0"/>
          </a:p>
        </p:txBody>
      </p:sp>
    </p:spTree>
    <p:extLst>
      <p:ext uri="{BB962C8B-B14F-4D97-AF65-F5344CB8AC3E}">
        <p14:creationId xmlns:p14="http://schemas.microsoft.com/office/powerpoint/2010/main" val="2083753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274753" y="692629"/>
            <a:ext cx="5400000" cy="270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07504" y="184048"/>
            <a:ext cx="3196324" cy="523220"/>
          </a:xfrm>
          <a:prstGeom prst="rect">
            <a:avLst/>
          </a:prstGeom>
          <a:noFill/>
        </p:spPr>
        <p:txBody>
          <a:bodyPr wrap="none" rtlCol="0">
            <a:spAutoFit/>
          </a:bodyPr>
          <a:lstStyle/>
          <a:p>
            <a:r>
              <a:rPr lang="en-US" sz="2800" b="1" dirty="0" smtClean="0">
                <a:solidFill>
                  <a:srgbClr val="FF0000"/>
                </a:solidFill>
              </a:rPr>
              <a:t>Free Electron Model</a:t>
            </a:r>
            <a:endParaRPr lang="en-US" sz="2800" b="1" dirty="0">
              <a:solidFill>
                <a:srgbClr val="FF0000"/>
              </a:solidFill>
            </a:endParaRPr>
          </a:p>
        </p:txBody>
      </p:sp>
      <mc:AlternateContent xmlns:mc="http://schemas.openxmlformats.org/markup-compatibility/2006" xmlns:a14="http://schemas.microsoft.com/office/drawing/2010/main">
        <mc:Choice Requires="a14">
          <p:sp>
            <p:nvSpPr>
              <p:cNvPr id="5" name="CasellaDiTesto 4"/>
              <p:cNvSpPr txBox="1"/>
              <p:nvPr/>
            </p:nvSpPr>
            <p:spPr>
              <a:xfrm>
                <a:off x="416042" y="3716156"/>
                <a:ext cx="2824171" cy="6949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a:rPr>
                        <m:t>−</m:t>
                      </m:r>
                      <m:f>
                        <m:fPr>
                          <m:ctrlPr>
                            <a:rPr lang="it-IT" b="0" i="1" smtClean="0">
                              <a:latin typeface="Cambria Math"/>
                            </a:rPr>
                          </m:ctrlPr>
                        </m:fPr>
                        <m:num>
                          <m:r>
                            <a:rPr lang="it-IT" b="0" i="1" smtClean="0">
                              <a:latin typeface="Cambria Math"/>
                            </a:rPr>
                            <m:t>h</m:t>
                          </m:r>
                        </m:num>
                        <m:den>
                          <m:r>
                            <a:rPr lang="it-IT" b="0" i="1" smtClean="0">
                              <a:latin typeface="Cambria Math"/>
                            </a:rPr>
                            <m:t>8</m:t>
                          </m:r>
                          <m:sSup>
                            <m:sSupPr>
                              <m:ctrlPr>
                                <a:rPr lang="it-IT" b="0" i="1" smtClean="0">
                                  <a:latin typeface="Cambria Math"/>
                                </a:rPr>
                              </m:ctrlPr>
                            </m:sSupPr>
                            <m:e>
                              <m:r>
                                <a:rPr lang="it-IT" b="0" i="1" smtClean="0">
                                  <a:latin typeface="Cambria Math"/>
                                  <a:ea typeface="Cambria Math"/>
                                </a:rPr>
                                <m:t>𝜋</m:t>
                              </m:r>
                            </m:e>
                            <m:sup>
                              <m:r>
                                <a:rPr lang="it-IT" b="0" i="1" smtClean="0">
                                  <a:latin typeface="Cambria Math"/>
                                </a:rPr>
                                <m:t>2</m:t>
                              </m:r>
                            </m:sup>
                          </m:sSup>
                          <m:sSub>
                            <m:sSubPr>
                              <m:ctrlPr>
                                <a:rPr lang="it-IT" b="0" i="1" smtClean="0">
                                  <a:latin typeface="Cambria Math"/>
                                </a:rPr>
                              </m:ctrlPr>
                            </m:sSubPr>
                            <m:e>
                              <m:r>
                                <a:rPr lang="it-IT" b="0" i="1" smtClean="0">
                                  <a:latin typeface="Cambria Math"/>
                                </a:rPr>
                                <m:t>𝑚</m:t>
                              </m:r>
                            </m:e>
                            <m:sub>
                              <m:r>
                                <a:rPr lang="it-IT" b="0" i="1" smtClean="0">
                                  <a:latin typeface="Cambria Math"/>
                                </a:rPr>
                                <m:t>𝑒</m:t>
                              </m:r>
                            </m:sub>
                          </m:sSub>
                        </m:den>
                      </m:f>
                      <m:f>
                        <m:fPr>
                          <m:ctrlPr>
                            <a:rPr lang="en-US" i="1" smtClean="0">
                              <a:latin typeface="Cambria Math"/>
                            </a:rPr>
                          </m:ctrlPr>
                        </m:fPr>
                        <m:num>
                          <m:sSup>
                            <m:sSupPr>
                              <m:ctrlPr>
                                <a:rPr lang="en-US" i="1" smtClean="0">
                                  <a:latin typeface="Cambria Math"/>
                                </a:rPr>
                              </m:ctrlPr>
                            </m:sSupPr>
                            <m:e>
                              <m:r>
                                <a:rPr lang="it-IT" b="0" i="1" smtClean="0">
                                  <a:latin typeface="Cambria Math"/>
                                </a:rPr>
                                <m:t>𝑑</m:t>
                              </m:r>
                            </m:e>
                            <m:sup>
                              <m:r>
                                <a:rPr lang="it-IT" b="0" i="1" smtClean="0">
                                  <a:latin typeface="Cambria Math"/>
                                </a:rPr>
                                <m:t>2</m:t>
                              </m:r>
                            </m:sup>
                          </m:sSup>
                          <m:r>
                            <m:rPr>
                              <m:sty m:val="p"/>
                            </m:rPr>
                            <a:rPr lang="el-GR" i="1" smtClean="0">
                              <a:latin typeface="Cambria Math"/>
                              <a:ea typeface="Cambria Math"/>
                            </a:rPr>
                            <m:t>Ψ</m:t>
                          </m:r>
                        </m:num>
                        <m:den>
                          <m:r>
                            <a:rPr lang="it-IT" b="0" i="1" smtClean="0">
                              <a:latin typeface="Cambria Math"/>
                            </a:rPr>
                            <m:t>𝑑</m:t>
                          </m:r>
                          <m:sSup>
                            <m:sSupPr>
                              <m:ctrlPr>
                                <a:rPr lang="it-IT" b="0" i="1" smtClean="0">
                                  <a:latin typeface="Cambria Math"/>
                                </a:rPr>
                              </m:ctrlPr>
                            </m:sSupPr>
                            <m:e>
                              <m:r>
                                <a:rPr lang="it-IT" b="0" i="1" smtClean="0">
                                  <a:latin typeface="Cambria Math"/>
                                </a:rPr>
                                <m:t>𝑥</m:t>
                              </m:r>
                            </m:e>
                            <m:sup>
                              <m:r>
                                <a:rPr lang="it-IT" b="0" i="1" smtClean="0">
                                  <a:latin typeface="Cambria Math"/>
                                </a:rPr>
                                <m:t>2</m:t>
                              </m:r>
                            </m:sup>
                          </m:sSup>
                        </m:den>
                      </m:f>
                      <m:r>
                        <a:rPr lang="it-IT" b="0" i="0" smtClean="0">
                          <a:latin typeface="Cambria Math"/>
                        </a:rPr>
                        <m:t>=(</m:t>
                      </m:r>
                      <m:r>
                        <m:rPr>
                          <m:sty m:val="p"/>
                        </m:rPr>
                        <a:rPr lang="it-IT" b="0" i="0" smtClean="0">
                          <a:latin typeface="Cambria Math"/>
                        </a:rPr>
                        <m:t>E</m:t>
                      </m:r>
                      <m:r>
                        <a:rPr lang="it-IT" b="0" i="0" smtClean="0">
                          <a:latin typeface="Cambria Math"/>
                        </a:rPr>
                        <m:t>−</m:t>
                      </m:r>
                      <m:r>
                        <m:rPr>
                          <m:sty m:val="p"/>
                        </m:rPr>
                        <a:rPr lang="it-IT" b="0" i="0" smtClean="0">
                          <a:latin typeface="Cambria Math"/>
                        </a:rPr>
                        <m:t>V</m:t>
                      </m:r>
                      <m:r>
                        <a:rPr lang="it-IT" b="0" i="0" smtClean="0">
                          <a:latin typeface="Cambria Math"/>
                        </a:rPr>
                        <m:t>)</m:t>
                      </m:r>
                      <m:r>
                        <m:rPr>
                          <m:sty m:val="p"/>
                        </m:rPr>
                        <a:rPr lang="el-GR" b="0" i="1" smtClean="0">
                          <a:latin typeface="Cambria Math"/>
                          <a:ea typeface="Cambria Math"/>
                        </a:rPr>
                        <m:t>Ψ</m:t>
                      </m:r>
                    </m:oMath>
                  </m:oMathPara>
                </a14:m>
                <a:endParaRPr lang="en-US" dirty="0"/>
              </a:p>
            </p:txBody>
          </p:sp>
        </mc:Choice>
        <mc:Fallback xmlns="">
          <p:sp>
            <p:nvSpPr>
              <p:cNvPr id="5" name="CasellaDiTesto 4"/>
              <p:cNvSpPr txBox="1">
                <a:spLocks noRot="1" noChangeAspect="1" noMove="1" noResize="1" noEditPoints="1" noAdjustHandles="1" noChangeArrowheads="1" noChangeShapeType="1" noTextEdit="1"/>
              </p:cNvSpPr>
              <p:nvPr/>
            </p:nvSpPr>
            <p:spPr>
              <a:xfrm>
                <a:off x="416042" y="3716156"/>
                <a:ext cx="2824171" cy="694934"/>
              </a:xfrm>
              <a:prstGeom prst="rect">
                <a:avLst/>
              </a:prstGeom>
              <a:blipFill rotWithShape="1">
                <a:blip r:embed="rId3"/>
                <a:stretch>
                  <a:fillRect/>
                </a:stretch>
              </a:blipFill>
            </p:spPr>
            <p:txBody>
              <a:bodyPr/>
              <a:lstStyle/>
              <a:p>
                <a:r>
                  <a:rPr lang="en-US">
                    <a:noFill/>
                  </a:rPr>
                  <a:t> </a:t>
                </a:r>
              </a:p>
            </p:txBody>
          </p:sp>
        </mc:Fallback>
      </mc:AlternateContent>
      <p:sp>
        <p:nvSpPr>
          <p:cNvPr id="6" name="CasellaDiTesto 5"/>
          <p:cNvSpPr txBox="1"/>
          <p:nvPr/>
        </p:nvSpPr>
        <p:spPr>
          <a:xfrm>
            <a:off x="416042" y="3356992"/>
            <a:ext cx="1874231" cy="369332"/>
          </a:xfrm>
          <a:prstGeom prst="rect">
            <a:avLst/>
          </a:prstGeom>
          <a:noFill/>
        </p:spPr>
        <p:txBody>
          <a:bodyPr wrap="none" rtlCol="0">
            <a:spAutoFit/>
          </a:bodyPr>
          <a:lstStyle/>
          <a:p>
            <a:r>
              <a:rPr lang="en-US" dirty="0" smtClean="0"/>
              <a:t>In one dimension:</a:t>
            </a:r>
            <a:endParaRPr lang="en-US" dirty="0"/>
          </a:p>
        </p:txBody>
      </p:sp>
      <mc:AlternateContent xmlns:mc="http://schemas.openxmlformats.org/markup-compatibility/2006" xmlns:a14="http://schemas.microsoft.com/office/drawing/2010/main">
        <mc:Choice Requires="a14">
          <p:sp>
            <p:nvSpPr>
              <p:cNvPr id="8" name="CasellaDiTesto 7"/>
              <p:cNvSpPr txBox="1"/>
              <p:nvPr/>
            </p:nvSpPr>
            <p:spPr>
              <a:xfrm>
                <a:off x="484904" y="5013176"/>
                <a:ext cx="24898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a:rPr>
                        <m:t>𝑉</m:t>
                      </m:r>
                      <m:r>
                        <a:rPr lang="it-IT" b="0" i="1" smtClean="0">
                          <a:latin typeface="Cambria Math"/>
                        </a:rPr>
                        <m:t>=0; </m:t>
                      </m:r>
                      <m:sSub>
                        <m:sSubPr>
                          <m:ctrlPr>
                            <a:rPr lang="it-IT" b="0" i="1" smtClean="0">
                              <a:latin typeface="Cambria Math"/>
                            </a:rPr>
                          </m:ctrlPr>
                        </m:sSubPr>
                        <m:e>
                          <m:r>
                            <m:rPr>
                              <m:sty m:val="p"/>
                            </m:rPr>
                            <a:rPr lang="el-GR" b="0" i="1" smtClean="0">
                              <a:latin typeface="Cambria Math"/>
                              <a:ea typeface="Cambria Math"/>
                            </a:rPr>
                            <m:t>Ψ</m:t>
                          </m:r>
                        </m:e>
                        <m:sub>
                          <m:r>
                            <a:rPr lang="it-IT" b="0" i="1" smtClean="0">
                              <a:latin typeface="Cambria Math"/>
                            </a:rPr>
                            <m:t>𝑥</m:t>
                          </m:r>
                          <m:r>
                            <a:rPr lang="it-IT" b="0" i="1" smtClean="0">
                              <a:latin typeface="Cambria Math"/>
                            </a:rPr>
                            <m:t>=0</m:t>
                          </m:r>
                        </m:sub>
                      </m:sSub>
                      <m:r>
                        <a:rPr lang="it-IT" b="0" i="1" smtClean="0">
                          <a:latin typeface="Cambria Math"/>
                        </a:rPr>
                        <m:t>=0;</m:t>
                      </m:r>
                      <m:sSub>
                        <m:sSubPr>
                          <m:ctrlPr>
                            <a:rPr lang="it-IT" i="1">
                              <a:latin typeface="Cambria Math"/>
                            </a:rPr>
                          </m:ctrlPr>
                        </m:sSubPr>
                        <m:e>
                          <m:r>
                            <m:rPr>
                              <m:sty m:val="p"/>
                            </m:rPr>
                            <a:rPr lang="el-GR" i="1">
                              <a:latin typeface="Cambria Math"/>
                              <a:ea typeface="Cambria Math"/>
                            </a:rPr>
                            <m:t>Ψ</m:t>
                          </m:r>
                        </m:e>
                        <m:sub>
                          <m:r>
                            <a:rPr lang="it-IT" i="1">
                              <a:latin typeface="Cambria Math"/>
                            </a:rPr>
                            <m:t>𝑥</m:t>
                          </m:r>
                          <m:r>
                            <a:rPr lang="it-IT" i="1">
                              <a:latin typeface="Cambria Math"/>
                            </a:rPr>
                            <m:t>=</m:t>
                          </m:r>
                          <m:r>
                            <a:rPr lang="it-IT" b="0" i="1" smtClean="0">
                              <a:latin typeface="Cambria Math"/>
                            </a:rPr>
                            <m:t>𝑎</m:t>
                          </m:r>
                        </m:sub>
                      </m:sSub>
                    </m:oMath>
                  </m:oMathPara>
                </a14:m>
                <a:endParaRPr lang="en-US"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484904" y="5013176"/>
                <a:ext cx="2489849" cy="369332"/>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ttangolo 9"/>
              <p:cNvSpPr/>
              <p:nvPr/>
            </p:nvSpPr>
            <p:spPr>
              <a:xfrm>
                <a:off x="484904" y="5733256"/>
                <a:ext cx="1412951" cy="6949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i="1" smtClean="0">
                          <a:latin typeface="Cambria Math"/>
                        </a:rPr>
                        <m:t>𝐸</m:t>
                      </m:r>
                      <m:r>
                        <a:rPr lang="it-IT" i="1" smtClean="0">
                          <a:latin typeface="Cambria Math"/>
                        </a:rPr>
                        <m:t>= </m:t>
                      </m:r>
                      <m:f>
                        <m:fPr>
                          <m:ctrlPr>
                            <a:rPr lang="it-IT" i="1">
                              <a:latin typeface="Cambria Math"/>
                            </a:rPr>
                          </m:ctrlPr>
                        </m:fPr>
                        <m:num>
                          <m:sSup>
                            <m:sSupPr>
                              <m:ctrlPr>
                                <a:rPr lang="it-IT" i="1">
                                  <a:latin typeface="Cambria Math"/>
                                </a:rPr>
                              </m:ctrlPr>
                            </m:sSupPr>
                            <m:e>
                              <m:r>
                                <a:rPr lang="it-IT" i="1">
                                  <a:latin typeface="Cambria Math"/>
                                </a:rPr>
                                <m:t>𝑛</m:t>
                              </m:r>
                            </m:e>
                            <m:sup>
                              <m:r>
                                <a:rPr lang="it-IT" i="1">
                                  <a:latin typeface="Cambria Math"/>
                                </a:rPr>
                                <m:t>2</m:t>
                              </m:r>
                            </m:sup>
                          </m:sSup>
                          <m:sSup>
                            <m:sSupPr>
                              <m:ctrlPr>
                                <a:rPr lang="it-IT" i="1">
                                  <a:latin typeface="Cambria Math"/>
                                </a:rPr>
                              </m:ctrlPr>
                            </m:sSupPr>
                            <m:e>
                              <m:r>
                                <a:rPr lang="it-IT" i="1">
                                  <a:latin typeface="Cambria Math"/>
                                </a:rPr>
                                <m:t>h</m:t>
                              </m:r>
                            </m:e>
                            <m:sup>
                              <m:r>
                                <a:rPr lang="it-IT" i="1">
                                  <a:latin typeface="Cambria Math"/>
                                </a:rPr>
                                <m:t>2</m:t>
                              </m:r>
                            </m:sup>
                          </m:sSup>
                        </m:num>
                        <m:den>
                          <m:r>
                            <a:rPr lang="it-IT" b="0" i="1" smtClean="0">
                              <a:latin typeface="Cambria Math"/>
                            </a:rPr>
                            <m:t>8</m:t>
                          </m:r>
                          <m:sSub>
                            <m:sSubPr>
                              <m:ctrlPr>
                                <a:rPr lang="it-IT" b="0" i="1" smtClean="0">
                                  <a:latin typeface="Cambria Math"/>
                                </a:rPr>
                              </m:ctrlPr>
                            </m:sSubPr>
                            <m:e>
                              <m:r>
                                <a:rPr lang="it-IT" b="0" i="1" smtClean="0">
                                  <a:latin typeface="Cambria Math"/>
                                </a:rPr>
                                <m:t>𝑚</m:t>
                              </m:r>
                            </m:e>
                            <m:sub>
                              <m:r>
                                <a:rPr lang="it-IT" b="0" i="1" smtClean="0">
                                  <a:latin typeface="Cambria Math"/>
                                </a:rPr>
                                <m:t>𝑒</m:t>
                              </m:r>
                            </m:sub>
                          </m:sSub>
                          <m:sSup>
                            <m:sSupPr>
                              <m:ctrlPr>
                                <a:rPr lang="it-IT" b="0" i="1" smtClean="0">
                                  <a:latin typeface="Cambria Math"/>
                                </a:rPr>
                              </m:ctrlPr>
                            </m:sSupPr>
                            <m:e>
                              <m:r>
                                <a:rPr lang="it-IT" b="0" i="1" smtClean="0">
                                  <a:latin typeface="Cambria Math"/>
                                </a:rPr>
                                <m:t>𝑎</m:t>
                              </m:r>
                            </m:e>
                            <m:sup>
                              <m:r>
                                <a:rPr lang="it-IT" b="0" i="1" smtClean="0">
                                  <a:latin typeface="Cambria Math"/>
                                </a:rPr>
                                <m:t>2</m:t>
                              </m:r>
                            </m:sup>
                          </m:sSup>
                        </m:den>
                      </m:f>
                    </m:oMath>
                  </m:oMathPara>
                </a14:m>
                <a:endParaRPr lang="en-US" dirty="0"/>
              </a:p>
            </p:txBody>
          </p:sp>
        </mc:Choice>
        <mc:Fallback xmlns="">
          <p:sp>
            <p:nvSpPr>
              <p:cNvPr id="10" name="Rettangolo 9"/>
              <p:cNvSpPr>
                <a:spLocks noRot="1" noChangeAspect="1" noMove="1" noResize="1" noEditPoints="1" noAdjustHandles="1" noChangeArrowheads="1" noChangeShapeType="1" noTextEdit="1"/>
              </p:cNvSpPr>
              <p:nvPr/>
            </p:nvSpPr>
            <p:spPr>
              <a:xfrm>
                <a:off x="484904" y="5733256"/>
                <a:ext cx="1412951" cy="694934"/>
              </a:xfrm>
              <a:prstGeom prst="rect">
                <a:avLst/>
              </a:prstGeom>
              <a:blipFill rotWithShape="1">
                <a:blip r:embed="rId5"/>
                <a:stretch>
                  <a:fillRect/>
                </a:stretch>
              </a:blipFill>
            </p:spPr>
            <p:txBody>
              <a:bodyPr/>
              <a:lstStyle/>
              <a:p>
                <a:r>
                  <a:rPr lang="en-US">
                    <a:noFill/>
                  </a:rPr>
                  <a:t> </a:t>
                </a:r>
              </a:p>
            </p:txBody>
          </p:sp>
        </mc:Fallback>
      </mc:AlternateContent>
      <p:sp>
        <p:nvSpPr>
          <p:cNvPr id="14" name="CasellaDiTesto 13"/>
          <p:cNvSpPr txBox="1"/>
          <p:nvPr/>
        </p:nvSpPr>
        <p:spPr>
          <a:xfrm>
            <a:off x="4760870" y="3356992"/>
            <a:ext cx="1539268" cy="369332"/>
          </a:xfrm>
          <a:prstGeom prst="rect">
            <a:avLst/>
          </a:prstGeom>
          <a:noFill/>
        </p:spPr>
        <p:txBody>
          <a:bodyPr wrap="none" rtlCol="0">
            <a:spAutoFit/>
          </a:bodyPr>
          <a:lstStyle/>
          <a:p>
            <a:r>
              <a:rPr lang="en-US" dirty="0" smtClean="0"/>
              <a:t>In 3D (crystal):</a:t>
            </a:r>
            <a:endParaRPr lang="en-US" dirty="0"/>
          </a:p>
        </p:txBody>
      </p:sp>
      <mc:AlternateContent xmlns:mc="http://schemas.openxmlformats.org/markup-compatibility/2006" xmlns:a14="http://schemas.microsoft.com/office/drawing/2010/main">
        <mc:Choice Requires="a14">
          <p:sp>
            <p:nvSpPr>
              <p:cNvPr id="15" name="Rettangolo 14"/>
              <p:cNvSpPr/>
              <p:nvPr/>
            </p:nvSpPr>
            <p:spPr>
              <a:xfrm>
                <a:off x="4760870" y="3737900"/>
                <a:ext cx="3028714" cy="727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i="1" smtClean="0">
                          <a:latin typeface="Cambria Math"/>
                        </a:rPr>
                        <m:t>𝐸</m:t>
                      </m:r>
                      <m:r>
                        <a:rPr lang="it-IT" i="1" smtClean="0">
                          <a:latin typeface="Cambria Math"/>
                        </a:rPr>
                        <m:t>= </m:t>
                      </m:r>
                      <m:f>
                        <m:fPr>
                          <m:ctrlPr>
                            <a:rPr lang="it-IT" i="1">
                              <a:latin typeface="Cambria Math"/>
                            </a:rPr>
                          </m:ctrlPr>
                        </m:fPr>
                        <m:num>
                          <m:sSup>
                            <m:sSupPr>
                              <m:ctrlPr>
                                <a:rPr lang="it-IT" i="1">
                                  <a:latin typeface="Cambria Math"/>
                                </a:rPr>
                              </m:ctrlPr>
                            </m:sSupPr>
                            <m:e>
                              <m:r>
                                <a:rPr lang="it-IT" i="1">
                                  <a:latin typeface="Cambria Math"/>
                                </a:rPr>
                                <m:t>h</m:t>
                              </m:r>
                            </m:e>
                            <m:sup>
                              <m:r>
                                <a:rPr lang="it-IT" i="1">
                                  <a:latin typeface="Cambria Math"/>
                                </a:rPr>
                                <m:t>2</m:t>
                              </m:r>
                            </m:sup>
                          </m:sSup>
                        </m:num>
                        <m:den>
                          <m:r>
                            <a:rPr lang="it-IT" b="0" i="1" smtClean="0">
                              <a:latin typeface="Cambria Math"/>
                            </a:rPr>
                            <m:t>8</m:t>
                          </m:r>
                          <m:sSub>
                            <m:sSubPr>
                              <m:ctrlPr>
                                <a:rPr lang="it-IT" b="0" i="1" smtClean="0">
                                  <a:latin typeface="Cambria Math"/>
                                </a:rPr>
                              </m:ctrlPr>
                            </m:sSubPr>
                            <m:e>
                              <m:r>
                                <a:rPr lang="it-IT" b="0" i="1" smtClean="0">
                                  <a:latin typeface="Cambria Math"/>
                                </a:rPr>
                                <m:t>𝑚</m:t>
                              </m:r>
                            </m:e>
                            <m:sub>
                              <m:r>
                                <a:rPr lang="it-IT" b="0" i="1" smtClean="0">
                                  <a:latin typeface="Cambria Math"/>
                                </a:rPr>
                                <m:t>𝑒</m:t>
                              </m:r>
                            </m:sub>
                          </m:sSub>
                        </m:den>
                      </m:f>
                      <m:d>
                        <m:dPr>
                          <m:ctrlPr>
                            <a:rPr lang="it-IT" i="1" smtClean="0">
                              <a:latin typeface="Cambria Math"/>
                            </a:rPr>
                          </m:ctrlPr>
                        </m:dPr>
                        <m:e>
                          <m:f>
                            <m:fPr>
                              <m:ctrlPr>
                                <a:rPr lang="it-IT" i="1" smtClean="0">
                                  <a:latin typeface="Cambria Math"/>
                                </a:rPr>
                              </m:ctrlPr>
                            </m:fPr>
                            <m:num>
                              <m:sSubSup>
                                <m:sSubSupPr>
                                  <m:ctrlPr>
                                    <a:rPr lang="it-IT" i="1">
                                      <a:latin typeface="Cambria Math"/>
                                    </a:rPr>
                                  </m:ctrlPr>
                                </m:sSubSupPr>
                                <m:e>
                                  <m:r>
                                    <a:rPr lang="en-GB" i="1">
                                      <a:latin typeface="Cambria Math"/>
                                    </a:rPr>
                                    <m:t>𝑛</m:t>
                                  </m:r>
                                </m:e>
                                <m:sub>
                                  <m:r>
                                    <a:rPr lang="en-GB" i="1">
                                      <a:latin typeface="Cambria Math"/>
                                    </a:rPr>
                                    <m:t>𝑎</m:t>
                                  </m:r>
                                </m:sub>
                                <m:sup>
                                  <m:r>
                                    <a:rPr lang="en-GB" i="1">
                                      <a:latin typeface="Cambria Math"/>
                                    </a:rPr>
                                    <m:t>2</m:t>
                                  </m:r>
                                </m:sup>
                              </m:sSubSup>
                              <m:r>
                                <m:rPr>
                                  <m:nor/>
                                </m:rPr>
                                <a:rPr lang="it-IT"/>
                                <m:t> </m:t>
                              </m:r>
                            </m:num>
                            <m:den>
                              <m:sSup>
                                <m:sSupPr>
                                  <m:ctrlPr>
                                    <a:rPr lang="it-IT" i="1" smtClean="0">
                                      <a:latin typeface="Cambria Math"/>
                                    </a:rPr>
                                  </m:ctrlPr>
                                </m:sSupPr>
                                <m:e>
                                  <m:r>
                                    <a:rPr lang="it-IT" b="0" i="1" smtClean="0">
                                      <a:latin typeface="Cambria Math"/>
                                    </a:rPr>
                                    <m:t>𝑎</m:t>
                                  </m:r>
                                </m:e>
                                <m:sup>
                                  <m:r>
                                    <a:rPr lang="it-IT" b="0" i="1" smtClean="0">
                                      <a:latin typeface="Cambria Math"/>
                                    </a:rPr>
                                    <m:t>2</m:t>
                                  </m:r>
                                </m:sup>
                              </m:sSup>
                            </m:den>
                          </m:f>
                          <m:r>
                            <a:rPr lang="it-IT" b="0" i="1" smtClean="0">
                              <a:latin typeface="Cambria Math"/>
                            </a:rPr>
                            <m:t>+</m:t>
                          </m:r>
                          <m:f>
                            <m:fPr>
                              <m:ctrlPr>
                                <a:rPr lang="it-IT" i="1">
                                  <a:latin typeface="Cambria Math"/>
                                </a:rPr>
                              </m:ctrlPr>
                            </m:fPr>
                            <m:num>
                              <m:sSubSup>
                                <m:sSubSupPr>
                                  <m:ctrlPr>
                                    <a:rPr lang="it-IT" i="1">
                                      <a:latin typeface="Cambria Math"/>
                                    </a:rPr>
                                  </m:ctrlPr>
                                </m:sSubSupPr>
                                <m:e>
                                  <m:r>
                                    <a:rPr lang="en-GB" i="1">
                                      <a:latin typeface="Cambria Math"/>
                                    </a:rPr>
                                    <m:t>𝑛</m:t>
                                  </m:r>
                                </m:e>
                                <m:sub>
                                  <m:r>
                                    <a:rPr lang="it-IT" b="0" i="1" smtClean="0">
                                      <a:latin typeface="Cambria Math"/>
                                    </a:rPr>
                                    <m:t>𝑏</m:t>
                                  </m:r>
                                </m:sub>
                                <m:sup>
                                  <m:r>
                                    <a:rPr lang="en-GB" i="1">
                                      <a:latin typeface="Cambria Math"/>
                                    </a:rPr>
                                    <m:t>2</m:t>
                                  </m:r>
                                </m:sup>
                              </m:sSubSup>
                              <m:r>
                                <m:rPr>
                                  <m:nor/>
                                </m:rPr>
                                <a:rPr lang="it-IT"/>
                                <m:t> </m:t>
                              </m:r>
                            </m:num>
                            <m:den>
                              <m:sSup>
                                <m:sSupPr>
                                  <m:ctrlPr>
                                    <a:rPr lang="it-IT" i="1">
                                      <a:latin typeface="Cambria Math"/>
                                    </a:rPr>
                                  </m:ctrlPr>
                                </m:sSupPr>
                                <m:e>
                                  <m:r>
                                    <a:rPr lang="it-IT" b="0" i="1" smtClean="0">
                                      <a:latin typeface="Cambria Math"/>
                                    </a:rPr>
                                    <m:t>𝑏</m:t>
                                  </m:r>
                                </m:e>
                                <m:sup>
                                  <m:r>
                                    <a:rPr lang="it-IT" i="1">
                                      <a:latin typeface="Cambria Math"/>
                                    </a:rPr>
                                    <m:t>2</m:t>
                                  </m:r>
                                </m:sup>
                              </m:sSup>
                            </m:den>
                          </m:f>
                          <m:r>
                            <a:rPr lang="it-IT" i="1">
                              <a:latin typeface="Cambria Math"/>
                            </a:rPr>
                            <m:t>+</m:t>
                          </m:r>
                          <m:f>
                            <m:fPr>
                              <m:ctrlPr>
                                <a:rPr lang="it-IT" i="1">
                                  <a:latin typeface="Cambria Math"/>
                                </a:rPr>
                              </m:ctrlPr>
                            </m:fPr>
                            <m:num>
                              <m:sSubSup>
                                <m:sSubSupPr>
                                  <m:ctrlPr>
                                    <a:rPr lang="it-IT" i="1">
                                      <a:latin typeface="Cambria Math"/>
                                    </a:rPr>
                                  </m:ctrlPr>
                                </m:sSubSupPr>
                                <m:e>
                                  <m:r>
                                    <a:rPr lang="en-GB" i="1">
                                      <a:latin typeface="Cambria Math"/>
                                    </a:rPr>
                                    <m:t>𝑛</m:t>
                                  </m:r>
                                </m:e>
                                <m:sub>
                                  <m:r>
                                    <a:rPr lang="it-IT" b="0" i="1" smtClean="0">
                                      <a:latin typeface="Cambria Math"/>
                                    </a:rPr>
                                    <m:t>𝑐</m:t>
                                  </m:r>
                                </m:sub>
                                <m:sup>
                                  <m:r>
                                    <a:rPr lang="en-GB" i="1">
                                      <a:latin typeface="Cambria Math"/>
                                    </a:rPr>
                                    <m:t>2</m:t>
                                  </m:r>
                                </m:sup>
                              </m:sSubSup>
                              <m:r>
                                <m:rPr>
                                  <m:nor/>
                                </m:rPr>
                                <a:rPr lang="it-IT"/>
                                <m:t> </m:t>
                              </m:r>
                            </m:num>
                            <m:den>
                              <m:sSup>
                                <m:sSupPr>
                                  <m:ctrlPr>
                                    <a:rPr lang="it-IT" i="1">
                                      <a:latin typeface="Cambria Math"/>
                                    </a:rPr>
                                  </m:ctrlPr>
                                </m:sSupPr>
                                <m:e>
                                  <m:r>
                                    <a:rPr lang="it-IT" b="0" i="1" smtClean="0">
                                      <a:latin typeface="Cambria Math"/>
                                    </a:rPr>
                                    <m:t>𝑐</m:t>
                                  </m:r>
                                </m:e>
                                <m:sup>
                                  <m:r>
                                    <a:rPr lang="it-IT" i="1">
                                      <a:latin typeface="Cambria Math"/>
                                    </a:rPr>
                                    <m:t>2</m:t>
                                  </m:r>
                                </m:sup>
                              </m:sSup>
                            </m:den>
                          </m:f>
                        </m:e>
                      </m:d>
                    </m:oMath>
                  </m:oMathPara>
                </a14:m>
                <a:endParaRPr lang="en-US" dirty="0"/>
              </a:p>
            </p:txBody>
          </p:sp>
        </mc:Choice>
        <mc:Fallback xmlns="">
          <p:sp>
            <p:nvSpPr>
              <p:cNvPr id="15" name="Rettangolo 14"/>
              <p:cNvSpPr>
                <a:spLocks noRot="1" noChangeAspect="1" noMove="1" noResize="1" noEditPoints="1" noAdjustHandles="1" noChangeArrowheads="1" noChangeShapeType="1" noTextEdit="1"/>
              </p:cNvSpPr>
              <p:nvPr/>
            </p:nvSpPr>
            <p:spPr>
              <a:xfrm>
                <a:off x="4760870" y="3737900"/>
                <a:ext cx="3028714" cy="727571"/>
              </a:xfrm>
              <a:prstGeom prst="rect">
                <a:avLst/>
              </a:prstGeom>
              <a:blipFill rotWithShape="1">
                <a:blip r:embed="rId6"/>
                <a:stretch>
                  <a:fillRect/>
                </a:stretch>
              </a:blipFill>
            </p:spPr>
            <p:txBody>
              <a:bodyPr/>
              <a:lstStyle/>
              <a:p>
                <a:r>
                  <a:rPr lang="en-US">
                    <a:noFill/>
                  </a:rPr>
                  <a:t> </a:t>
                </a:r>
              </a:p>
            </p:txBody>
          </p:sp>
        </mc:Fallback>
      </mc:AlternateContent>
      <p:sp>
        <p:nvSpPr>
          <p:cNvPr id="13" name="CasellaDiTesto 12"/>
          <p:cNvSpPr txBox="1"/>
          <p:nvPr/>
        </p:nvSpPr>
        <p:spPr>
          <a:xfrm>
            <a:off x="4860032" y="4509120"/>
            <a:ext cx="3703450" cy="369332"/>
          </a:xfrm>
          <a:prstGeom prst="rect">
            <a:avLst/>
          </a:prstGeom>
          <a:noFill/>
        </p:spPr>
        <p:txBody>
          <a:bodyPr wrap="none" rtlCol="0">
            <a:spAutoFit/>
          </a:bodyPr>
          <a:lstStyle/>
          <a:p>
            <a:r>
              <a:rPr lang="en-US" dirty="0" smtClean="0">
                <a:solidFill>
                  <a:srgbClr val="FF0000"/>
                </a:solidFill>
              </a:rPr>
              <a:t>Many states with the same energy!!!!</a:t>
            </a:r>
            <a:endParaRPr lang="en-US" dirty="0">
              <a:solidFill>
                <a:srgbClr val="FF0000"/>
              </a:solidFill>
            </a:endParaRPr>
          </a:p>
        </p:txBody>
      </p:sp>
    </p:spTree>
    <p:extLst>
      <p:ext uri="{BB962C8B-B14F-4D97-AF65-F5344CB8AC3E}">
        <p14:creationId xmlns:p14="http://schemas.microsoft.com/office/powerpoint/2010/main" val="2598582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4334780" y="445658"/>
            <a:ext cx="4629708" cy="3806197"/>
            <a:chOff x="3904002" y="445658"/>
            <a:chExt cx="4629708" cy="3806197"/>
          </a:xfrm>
        </p:grpSpPr>
        <p:grpSp>
          <p:nvGrpSpPr>
            <p:cNvPr id="7" name="Gruppo 6"/>
            <p:cNvGrpSpPr/>
            <p:nvPr/>
          </p:nvGrpSpPr>
          <p:grpSpPr>
            <a:xfrm>
              <a:off x="3904002" y="445658"/>
              <a:ext cx="4629708" cy="3806197"/>
              <a:chOff x="3923928" y="2852936"/>
              <a:chExt cx="4629708" cy="3806197"/>
            </a:xfrm>
          </p:grpSpPr>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129553"/>
                <a:ext cx="4629708" cy="352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4756785" y="2852936"/>
                <a:ext cx="247263"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igura a mano libera 10"/>
            <p:cNvSpPr/>
            <p:nvPr/>
          </p:nvSpPr>
          <p:spPr>
            <a:xfrm>
              <a:off x="4659630" y="933450"/>
              <a:ext cx="3501390" cy="2160270"/>
            </a:xfrm>
            <a:custGeom>
              <a:avLst/>
              <a:gdLst>
                <a:gd name="connsiteX0" fmla="*/ 0 w 3501390"/>
                <a:gd name="connsiteY0" fmla="*/ 2160270 h 2160270"/>
                <a:gd name="connsiteX1" fmla="*/ 925830 w 3501390"/>
                <a:gd name="connsiteY1" fmla="*/ 1337310 h 2160270"/>
                <a:gd name="connsiteX2" fmla="*/ 1931670 w 3501390"/>
                <a:gd name="connsiteY2" fmla="*/ 689610 h 2160270"/>
                <a:gd name="connsiteX3" fmla="*/ 2594610 w 3501390"/>
                <a:gd name="connsiteY3" fmla="*/ 342900 h 2160270"/>
                <a:gd name="connsiteX4" fmla="*/ 3501390 w 3501390"/>
                <a:gd name="connsiteY4" fmla="*/ 0 h 2160270"/>
                <a:gd name="connsiteX0" fmla="*/ 0 w 3501390"/>
                <a:gd name="connsiteY0" fmla="*/ 2160270 h 2160270"/>
                <a:gd name="connsiteX1" fmla="*/ 430530 w 3501390"/>
                <a:gd name="connsiteY1" fmla="*/ 1756410 h 2160270"/>
                <a:gd name="connsiteX2" fmla="*/ 925830 w 3501390"/>
                <a:gd name="connsiteY2" fmla="*/ 1337310 h 2160270"/>
                <a:gd name="connsiteX3" fmla="*/ 1931670 w 3501390"/>
                <a:gd name="connsiteY3" fmla="*/ 689610 h 2160270"/>
                <a:gd name="connsiteX4" fmla="*/ 2594610 w 3501390"/>
                <a:gd name="connsiteY4" fmla="*/ 342900 h 2160270"/>
                <a:gd name="connsiteX5" fmla="*/ 3501390 w 3501390"/>
                <a:gd name="connsiteY5" fmla="*/ 0 h 2160270"/>
                <a:gd name="connsiteX0" fmla="*/ 0 w 3501390"/>
                <a:gd name="connsiteY0" fmla="*/ 2160270 h 2160270"/>
                <a:gd name="connsiteX1" fmla="*/ 407670 w 3501390"/>
                <a:gd name="connsiteY1" fmla="*/ 1737360 h 2160270"/>
                <a:gd name="connsiteX2" fmla="*/ 925830 w 3501390"/>
                <a:gd name="connsiteY2" fmla="*/ 1337310 h 2160270"/>
                <a:gd name="connsiteX3" fmla="*/ 1931670 w 3501390"/>
                <a:gd name="connsiteY3" fmla="*/ 689610 h 2160270"/>
                <a:gd name="connsiteX4" fmla="*/ 2594610 w 3501390"/>
                <a:gd name="connsiteY4" fmla="*/ 342900 h 2160270"/>
                <a:gd name="connsiteX5" fmla="*/ 3501390 w 3501390"/>
                <a:gd name="connsiteY5" fmla="*/ 0 h 2160270"/>
                <a:gd name="connsiteX0" fmla="*/ 0 w 3501390"/>
                <a:gd name="connsiteY0" fmla="*/ 2160270 h 2160270"/>
                <a:gd name="connsiteX1" fmla="*/ 407670 w 3501390"/>
                <a:gd name="connsiteY1" fmla="*/ 1737360 h 2160270"/>
                <a:gd name="connsiteX2" fmla="*/ 925830 w 3501390"/>
                <a:gd name="connsiteY2" fmla="*/ 1337310 h 2160270"/>
                <a:gd name="connsiteX3" fmla="*/ 1268730 w 3501390"/>
                <a:gd name="connsiteY3" fmla="*/ 1123950 h 2160270"/>
                <a:gd name="connsiteX4" fmla="*/ 1931670 w 3501390"/>
                <a:gd name="connsiteY4" fmla="*/ 689610 h 2160270"/>
                <a:gd name="connsiteX5" fmla="*/ 2594610 w 3501390"/>
                <a:gd name="connsiteY5" fmla="*/ 342900 h 2160270"/>
                <a:gd name="connsiteX6" fmla="*/ 3501390 w 3501390"/>
                <a:gd name="connsiteY6" fmla="*/ 0 h 2160270"/>
                <a:gd name="connsiteX0" fmla="*/ 0 w 3501390"/>
                <a:gd name="connsiteY0" fmla="*/ 2160270 h 2160270"/>
                <a:gd name="connsiteX1" fmla="*/ 407670 w 3501390"/>
                <a:gd name="connsiteY1" fmla="*/ 1737360 h 2160270"/>
                <a:gd name="connsiteX2" fmla="*/ 925830 w 3501390"/>
                <a:gd name="connsiteY2" fmla="*/ 1337310 h 2160270"/>
                <a:gd name="connsiteX3" fmla="*/ 1242060 w 3501390"/>
                <a:gd name="connsiteY3" fmla="*/ 1108710 h 2160270"/>
                <a:gd name="connsiteX4" fmla="*/ 1931670 w 3501390"/>
                <a:gd name="connsiteY4" fmla="*/ 689610 h 2160270"/>
                <a:gd name="connsiteX5" fmla="*/ 2594610 w 3501390"/>
                <a:gd name="connsiteY5" fmla="*/ 342900 h 2160270"/>
                <a:gd name="connsiteX6" fmla="*/ 3501390 w 3501390"/>
                <a:gd name="connsiteY6" fmla="*/ 0 h 21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1390" h="2160270">
                  <a:moveTo>
                    <a:pt x="0" y="2160270"/>
                  </a:moveTo>
                  <a:cubicBezTo>
                    <a:pt x="71755" y="2092960"/>
                    <a:pt x="253365" y="1874520"/>
                    <a:pt x="407670" y="1737360"/>
                  </a:cubicBezTo>
                  <a:cubicBezTo>
                    <a:pt x="561975" y="1600200"/>
                    <a:pt x="786765" y="1442085"/>
                    <a:pt x="925830" y="1337310"/>
                  </a:cubicBezTo>
                  <a:cubicBezTo>
                    <a:pt x="1064895" y="1232535"/>
                    <a:pt x="1074420" y="1216660"/>
                    <a:pt x="1242060" y="1108710"/>
                  </a:cubicBezTo>
                  <a:cubicBezTo>
                    <a:pt x="1409700" y="1000760"/>
                    <a:pt x="1706245" y="817245"/>
                    <a:pt x="1931670" y="689610"/>
                  </a:cubicBezTo>
                  <a:cubicBezTo>
                    <a:pt x="2157095" y="561975"/>
                    <a:pt x="2332990" y="457835"/>
                    <a:pt x="2594610" y="342900"/>
                  </a:cubicBezTo>
                  <a:cubicBezTo>
                    <a:pt x="2856230" y="227965"/>
                    <a:pt x="3178810" y="113982"/>
                    <a:pt x="3501390" y="0"/>
                  </a:cubicBezTo>
                </a:path>
              </a:pathLst>
            </a:cu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igura a mano libera 11"/>
            <p:cNvSpPr/>
            <p:nvPr/>
          </p:nvSpPr>
          <p:spPr>
            <a:xfrm>
              <a:off x="6705600" y="1562100"/>
              <a:ext cx="487680" cy="1611630"/>
            </a:xfrm>
            <a:custGeom>
              <a:avLst/>
              <a:gdLst>
                <a:gd name="connsiteX0" fmla="*/ 0 w 487680"/>
                <a:gd name="connsiteY0" fmla="*/ 0 h 1611630"/>
                <a:gd name="connsiteX1" fmla="*/ 118110 w 487680"/>
                <a:gd name="connsiteY1" fmla="*/ 80010 h 1611630"/>
                <a:gd name="connsiteX2" fmla="*/ 186690 w 487680"/>
                <a:gd name="connsiteY2" fmla="*/ 220980 h 1611630"/>
                <a:gd name="connsiteX3" fmla="*/ 201930 w 487680"/>
                <a:gd name="connsiteY3" fmla="*/ 613410 h 1611630"/>
                <a:gd name="connsiteX4" fmla="*/ 186690 w 487680"/>
                <a:gd name="connsiteY4" fmla="*/ 1257300 h 1611630"/>
                <a:gd name="connsiteX5" fmla="*/ 285750 w 487680"/>
                <a:gd name="connsiteY5" fmla="*/ 1489710 h 1611630"/>
                <a:gd name="connsiteX6" fmla="*/ 396240 w 487680"/>
                <a:gd name="connsiteY6" fmla="*/ 1584960 h 1611630"/>
                <a:gd name="connsiteX7" fmla="*/ 487680 w 487680"/>
                <a:gd name="connsiteY7" fmla="*/ 1611630 h 161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680" h="1611630">
                  <a:moveTo>
                    <a:pt x="0" y="0"/>
                  </a:moveTo>
                  <a:cubicBezTo>
                    <a:pt x="43497" y="21590"/>
                    <a:pt x="86995" y="43180"/>
                    <a:pt x="118110" y="80010"/>
                  </a:cubicBezTo>
                  <a:cubicBezTo>
                    <a:pt x="149225" y="116840"/>
                    <a:pt x="172720" y="132080"/>
                    <a:pt x="186690" y="220980"/>
                  </a:cubicBezTo>
                  <a:cubicBezTo>
                    <a:pt x="200660" y="309880"/>
                    <a:pt x="201930" y="440690"/>
                    <a:pt x="201930" y="613410"/>
                  </a:cubicBezTo>
                  <a:cubicBezTo>
                    <a:pt x="201930" y="786130"/>
                    <a:pt x="172720" y="1111250"/>
                    <a:pt x="186690" y="1257300"/>
                  </a:cubicBezTo>
                  <a:cubicBezTo>
                    <a:pt x="200660" y="1403350"/>
                    <a:pt x="250825" y="1435100"/>
                    <a:pt x="285750" y="1489710"/>
                  </a:cubicBezTo>
                  <a:cubicBezTo>
                    <a:pt x="320675" y="1544320"/>
                    <a:pt x="362585" y="1564640"/>
                    <a:pt x="396240" y="1584960"/>
                  </a:cubicBezTo>
                  <a:cubicBezTo>
                    <a:pt x="429895" y="1605280"/>
                    <a:pt x="458787" y="1608455"/>
                    <a:pt x="487680" y="161163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asellaDiTesto 2"/>
          <p:cNvSpPr txBox="1"/>
          <p:nvPr/>
        </p:nvSpPr>
        <p:spPr>
          <a:xfrm>
            <a:off x="107504" y="184048"/>
            <a:ext cx="3196324" cy="523220"/>
          </a:xfrm>
          <a:prstGeom prst="rect">
            <a:avLst/>
          </a:prstGeom>
          <a:noFill/>
        </p:spPr>
        <p:txBody>
          <a:bodyPr wrap="none" rtlCol="0">
            <a:spAutoFit/>
          </a:bodyPr>
          <a:lstStyle/>
          <a:p>
            <a:r>
              <a:rPr lang="en-US" sz="2800" b="1" dirty="0" smtClean="0">
                <a:solidFill>
                  <a:srgbClr val="FF0000"/>
                </a:solidFill>
              </a:rPr>
              <a:t>Free Electron Model</a:t>
            </a:r>
            <a:endParaRPr lang="en-US" sz="2800" b="1" dirty="0">
              <a:solidFill>
                <a:srgbClr val="FF0000"/>
              </a:solidFill>
            </a:endParaRPr>
          </a:p>
        </p:txBody>
      </p:sp>
      <p:graphicFrame>
        <p:nvGraphicFramePr>
          <p:cNvPr id="2" name="Oggetto 1"/>
          <p:cNvGraphicFramePr>
            <a:graphicFrameLocks noChangeAspect="1"/>
          </p:cNvGraphicFramePr>
          <p:nvPr>
            <p:extLst>
              <p:ext uri="{D42A27DB-BD31-4B8C-83A1-F6EECF244321}">
                <p14:modId xmlns:p14="http://schemas.microsoft.com/office/powerpoint/2010/main" val="3381873146"/>
              </p:ext>
            </p:extLst>
          </p:nvPr>
        </p:nvGraphicFramePr>
        <p:xfrm>
          <a:off x="286561" y="3743543"/>
          <a:ext cx="3371850" cy="1468438"/>
        </p:xfrm>
        <a:graphic>
          <a:graphicData uri="http://schemas.openxmlformats.org/presentationml/2006/ole">
            <mc:AlternateContent xmlns:mc="http://schemas.openxmlformats.org/markup-compatibility/2006">
              <mc:Choice xmlns:v="urn:schemas-microsoft-com:vml" Requires="v">
                <p:oleObj spid="_x0000_s65540" name="Equation" r:id="rId4" imgW="1282680" imgH="558720" progId="Equation.DSMT4">
                  <p:embed/>
                </p:oleObj>
              </mc:Choice>
              <mc:Fallback>
                <p:oleObj name="Equation" r:id="rId4" imgW="1282680" imgH="5587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61" y="3743543"/>
                        <a:ext cx="3371850" cy="146843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CasellaDiTesto 3"/>
          <p:cNvSpPr txBox="1"/>
          <p:nvPr/>
        </p:nvSpPr>
        <p:spPr>
          <a:xfrm>
            <a:off x="540908" y="3239487"/>
            <a:ext cx="2933239" cy="369332"/>
          </a:xfrm>
          <a:prstGeom prst="rect">
            <a:avLst/>
          </a:prstGeom>
          <a:noFill/>
        </p:spPr>
        <p:txBody>
          <a:bodyPr wrap="none" rtlCol="0">
            <a:spAutoFit/>
          </a:bodyPr>
          <a:lstStyle/>
          <a:p>
            <a:pPr algn="ctr"/>
            <a:r>
              <a:rPr lang="en-US" b="1" dirty="0" smtClean="0">
                <a:solidFill>
                  <a:srgbClr val="FF0000"/>
                </a:solidFill>
              </a:rPr>
              <a:t>Fermi-Dirac “filling” function</a:t>
            </a:r>
            <a:endParaRPr lang="en-US" b="1" dirty="0">
              <a:solidFill>
                <a:srgbClr val="FF0000"/>
              </a:solidFill>
            </a:endParaRPr>
          </a:p>
        </p:txBody>
      </p:sp>
      <p:sp>
        <p:nvSpPr>
          <p:cNvPr id="8" name="CasellaDiTesto 7"/>
          <p:cNvSpPr txBox="1"/>
          <p:nvPr/>
        </p:nvSpPr>
        <p:spPr>
          <a:xfrm>
            <a:off x="107504" y="719808"/>
            <a:ext cx="2308324" cy="461665"/>
          </a:xfrm>
          <a:prstGeom prst="rect">
            <a:avLst/>
          </a:prstGeom>
          <a:noFill/>
        </p:spPr>
        <p:txBody>
          <a:bodyPr wrap="none" rtlCol="0">
            <a:spAutoFit/>
          </a:bodyPr>
          <a:lstStyle/>
          <a:p>
            <a:r>
              <a:rPr lang="en-US" sz="2400" b="1" dirty="0" smtClean="0">
                <a:solidFill>
                  <a:srgbClr val="3333FF"/>
                </a:solidFill>
              </a:rPr>
              <a:t>Density of states</a:t>
            </a:r>
            <a:endParaRPr lang="en-US" sz="2400" b="1" dirty="0">
              <a:solidFill>
                <a:srgbClr val="3333FF"/>
              </a:solidFill>
            </a:endParaRPr>
          </a:p>
        </p:txBody>
      </p:sp>
      <mc:AlternateContent xmlns:mc="http://schemas.openxmlformats.org/markup-compatibility/2006" xmlns:a14="http://schemas.microsoft.com/office/drawing/2010/main">
        <mc:Choice Requires="a14">
          <p:sp>
            <p:nvSpPr>
              <p:cNvPr id="9" name="CasellaDiTesto 8"/>
              <p:cNvSpPr txBox="1"/>
              <p:nvPr/>
            </p:nvSpPr>
            <p:spPr>
              <a:xfrm>
                <a:off x="107504" y="1185476"/>
                <a:ext cx="4208844" cy="848309"/>
              </a:xfrm>
              <a:prstGeom prst="rect">
                <a:avLst/>
              </a:prstGeom>
              <a:noFill/>
              <a:ln w="28575">
                <a:solidFill>
                  <a:srgbClr val="3333FF"/>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it-IT" sz="2400" b="0" i="1" smtClean="0">
                              <a:latin typeface="Cambria Math"/>
                            </a:rPr>
                            <m:t>𝑁</m:t>
                          </m:r>
                        </m:e>
                        <m:sub>
                          <m:d>
                            <m:dPr>
                              <m:ctrlPr>
                                <a:rPr lang="en-US" sz="2400" i="1" smtClean="0">
                                  <a:latin typeface="Cambria Math"/>
                                </a:rPr>
                              </m:ctrlPr>
                            </m:dPr>
                            <m:e>
                              <m:r>
                                <a:rPr lang="it-IT" sz="2400" b="0" i="1" smtClean="0">
                                  <a:latin typeface="Cambria Math"/>
                                </a:rPr>
                                <m:t>𝐸</m:t>
                              </m:r>
                            </m:e>
                          </m:d>
                        </m:sub>
                      </m:sSub>
                      <m:r>
                        <a:rPr lang="it-IT" sz="2400" b="0" i="1" smtClean="0">
                          <a:latin typeface="Cambria Math"/>
                        </a:rPr>
                        <m:t>𝑑𝐸</m:t>
                      </m:r>
                      <m:r>
                        <a:rPr lang="it-IT" sz="2400" b="0" i="1" smtClean="0">
                          <a:latin typeface="Cambria Math"/>
                        </a:rPr>
                        <m:t>=</m:t>
                      </m:r>
                      <m:f>
                        <m:fPr>
                          <m:ctrlPr>
                            <a:rPr lang="it-IT" sz="2400" b="0" i="1" smtClean="0">
                              <a:latin typeface="Cambria Math"/>
                            </a:rPr>
                          </m:ctrlPr>
                        </m:fPr>
                        <m:num>
                          <m:r>
                            <a:rPr lang="it-IT" sz="2400" b="0" i="1" smtClean="0">
                              <a:latin typeface="Cambria Math"/>
                            </a:rPr>
                            <m:t>2</m:t>
                          </m:r>
                          <m:sSup>
                            <m:sSupPr>
                              <m:ctrlPr>
                                <a:rPr lang="it-IT" sz="2400" b="0" i="1" smtClean="0">
                                  <a:latin typeface="Cambria Math"/>
                                </a:rPr>
                              </m:ctrlPr>
                            </m:sSupPr>
                            <m:e>
                              <m:d>
                                <m:dPr>
                                  <m:ctrlPr>
                                    <a:rPr lang="it-IT" sz="2400" b="0" i="1" smtClean="0">
                                      <a:latin typeface="Cambria Math"/>
                                    </a:rPr>
                                  </m:ctrlPr>
                                </m:dPr>
                                <m:e>
                                  <m:r>
                                    <a:rPr lang="it-IT" sz="2400" b="0" i="1" smtClean="0">
                                      <a:latin typeface="Cambria Math"/>
                                    </a:rPr>
                                    <m:t>2</m:t>
                                  </m:r>
                                  <m:sSub>
                                    <m:sSubPr>
                                      <m:ctrlPr>
                                        <a:rPr lang="it-IT" sz="2400" b="0" i="1" smtClean="0">
                                          <a:latin typeface="Cambria Math"/>
                                        </a:rPr>
                                      </m:ctrlPr>
                                    </m:sSubPr>
                                    <m:e>
                                      <m:r>
                                        <a:rPr lang="it-IT" sz="2400" b="0" i="1" smtClean="0">
                                          <a:latin typeface="Cambria Math"/>
                                        </a:rPr>
                                        <m:t>𝑚</m:t>
                                      </m:r>
                                    </m:e>
                                    <m:sub>
                                      <m:r>
                                        <a:rPr lang="it-IT" sz="2400" b="0" i="1" smtClean="0">
                                          <a:latin typeface="Cambria Math"/>
                                        </a:rPr>
                                        <m:t>𝑒</m:t>
                                      </m:r>
                                    </m:sub>
                                  </m:sSub>
                                </m:e>
                              </m:d>
                            </m:e>
                            <m:sup>
                              <m:r>
                                <a:rPr lang="it-IT" sz="2400" b="0" i="1" smtClean="0">
                                  <a:latin typeface="Cambria Math"/>
                                </a:rPr>
                                <m:t>3/2</m:t>
                              </m:r>
                            </m:sup>
                          </m:sSup>
                          <m:r>
                            <a:rPr lang="it-IT" sz="2400" b="0" i="1" smtClean="0">
                              <a:latin typeface="Cambria Math"/>
                            </a:rPr>
                            <m:t>𝑉</m:t>
                          </m:r>
                          <m:sSup>
                            <m:sSupPr>
                              <m:ctrlPr>
                                <a:rPr lang="it-IT" sz="2400" b="0" i="1" smtClean="0">
                                  <a:latin typeface="Cambria Math"/>
                                </a:rPr>
                              </m:ctrlPr>
                            </m:sSupPr>
                            <m:e>
                              <m:r>
                                <a:rPr lang="it-IT" sz="2400" b="0" i="1" smtClean="0">
                                  <a:latin typeface="Cambria Math"/>
                                </a:rPr>
                                <m:t>𝐸</m:t>
                              </m:r>
                            </m:e>
                            <m:sup>
                              <m:r>
                                <a:rPr lang="it-IT" sz="2400" b="0" i="1" smtClean="0">
                                  <a:latin typeface="Cambria Math"/>
                                </a:rPr>
                                <m:t>1/2</m:t>
                              </m:r>
                            </m:sup>
                          </m:sSup>
                        </m:num>
                        <m:den>
                          <m:sSup>
                            <m:sSupPr>
                              <m:ctrlPr>
                                <a:rPr lang="it-IT" sz="2400" b="0" i="1" smtClean="0">
                                  <a:latin typeface="Cambria Math"/>
                                </a:rPr>
                              </m:ctrlPr>
                            </m:sSupPr>
                            <m:e>
                              <m:r>
                                <a:rPr lang="it-IT" sz="2400" b="0" i="1" smtClean="0">
                                  <a:latin typeface="Cambria Math"/>
                                  <a:ea typeface="Cambria Math"/>
                                </a:rPr>
                                <m:t>𝜋</m:t>
                              </m:r>
                            </m:e>
                            <m:sup>
                              <m:r>
                                <a:rPr lang="it-IT" sz="2400" b="0" i="1" smtClean="0">
                                  <a:latin typeface="Cambria Math"/>
                                </a:rPr>
                                <m:t>2</m:t>
                              </m:r>
                            </m:sup>
                          </m:sSup>
                          <m:sSup>
                            <m:sSupPr>
                              <m:ctrlPr>
                                <a:rPr lang="it-IT" sz="2400" b="0" i="1" smtClean="0">
                                  <a:latin typeface="Cambria Math"/>
                                </a:rPr>
                              </m:ctrlPr>
                            </m:sSupPr>
                            <m:e>
                              <m:r>
                                <a:rPr lang="it-IT" sz="2400" b="0" i="1" smtClean="0">
                                  <a:latin typeface="Cambria Math"/>
                                  <a:ea typeface="Cambria Math"/>
                                </a:rPr>
                                <m:t>ℏ</m:t>
                              </m:r>
                            </m:e>
                            <m:sup>
                              <m:r>
                                <a:rPr lang="it-IT" sz="2400" b="0" i="1" smtClean="0">
                                  <a:latin typeface="Cambria Math"/>
                                </a:rPr>
                                <m:t>3</m:t>
                              </m:r>
                            </m:sup>
                          </m:sSup>
                        </m:den>
                      </m:f>
                      <m:r>
                        <a:rPr lang="it-IT" sz="2400" b="0" i="1" smtClean="0">
                          <a:latin typeface="Cambria Math"/>
                        </a:rPr>
                        <m:t>𝑑𝐸</m:t>
                      </m:r>
                    </m:oMath>
                  </m:oMathPara>
                </a14:m>
                <a:endParaRPr lang="en-US" dirty="0"/>
              </a:p>
            </p:txBody>
          </p:sp>
        </mc:Choice>
        <mc:Fallback xmlns="">
          <p:sp>
            <p:nvSpPr>
              <p:cNvPr id="9" name="CasellaDiTesto 8"/>
              <p:cNvSpPr txBox="1">
                <a:spLocks noRot="1" noChangeAspect="1" noMove="1" noResize="1" noEditPoints="1" noAdjustHandles="1" noChangeArrowheads="1" noChangeShapeType="1" noTextEdit="1"/>
              </p:cNvSpPr>
              <p:nvPr/>
            </p:nvSpPr>
            <p:spPr>
              <a:xfrm>
                <a:off x="107504" y="1185476"/>
                <a:ext cx="4208844" cy="848309"/>
              </a:xfrm>
              <a:prstGeom prst="rect">
                <a:avLst/>
              </a:prstGeom>
              <a:blipFill rotWithShape="1">
                <a:blip r:embed="rId6"/>
                <a:stretch>
                  <a:fillRect/>
                </a:stretch>
              </a:blipFill>
              <a:ln w="28575">
                <a:solidFill>
                  <a:srgbClr val="3333FF"/>
                </a:solidFill>
              </a:ln>
            </p:spPr>
            <p:txBody>
              <a:bodyPr/>
              <a:lstStyle/>
              <a:p>
                <a:r>
                  <a:rPr lang="en-US">
                    <a:noFill/>
                  </a:rPr>
                  <a:t> </a:t>
                </a:r>
              </a:p>
            </p:txBody>
          </p:sp>
        </mc:Fallback>
      </mc:AlternateContent>
      <p:sp>
        <p:nvSpPr>
          <p:cNvPr id="14" name="CasellaDiTesto 13"/>
          <p:cNvSpPr txBox="1"/>
          <p:nvPr/>
        </p:nvSpPr>
        <p:spPr>
          <a:xfrm>
            <a:off x="5724847" y="4653136"/>
            <a:ext cx="2449710" cy="1200329"/>
          </a:xfrm>
          <a:prstGeom prst="rect">
            <a:avLst/>
          </a:prstGeom>
          <a:noFill/>
        </p:spPr>
        <p:txBody>
          <a:bodyPr wrap="none" rtlCol="0">
            <a:spAutoFit/>
          </a:bodyPr>
          <a:lstStyle/>
          <a:p>
            <a:r>
              <a:rPr lang="en-US" sz="3200" b="1" dirty="0" smtClean="0">
                <a:solidFill>
                  <a:srgbClr val="00B050"/>
                </a:solidFill>
              </a:rPr>
              <a:t>E</a:t>
            </a:r>
            <a:r>
              <a:rPr lang="en-US" sz="3200" b="1" baseline="-25000" dirty="0" smtClean="0">
                <a:solidFill>
                  <a:srgbClr val="00B050"/>
                </a:solidFill>
              </a:rPr>
              <a:t>F</a:t>
            </a:r>
            <a:r>
              <a:rPr lang="en-US" sz="2000" dirty="0" smtClean="0"/>
              <a:t> = Fermi Level</a:t>
            </a:r>
          </a:p>
          <a:p>
            <a:r>
              <a:rPr lang="en-US" sz="2000" dirty="0" smtClean="0"/>
              <a:t>Energy of the highest </a:t>
            </a:r>
          </a:p>
          <a:p>
            <a:r>
              <a:rPr lang="en-US" sz="2000" dirty="0" smtClean="0"/>
              <a:t>occupied state at 0 K</a:t>
            </a:r>
            <a:endParaRPr lang="en-US" sz="2000" dirty="0"/>
          </a:p>
        </p:txBody>
      </p:sp>
    </p:spTree>
    <p:extLst>
      <p:ext uri="{BB962C8B-B14F-4D97-AF65-F5344CB8AC3E}">
        <p14:creationId xmlns:p14="http://schemas.microsoft.com/office/powerpoint/2010/main" val="4069383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36965"/>
            <a:ext cx="5400000" cy="177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07504" y="184048"/>
            <a:ext cx="3416256" cy="523220"/>
          </a:xfrm>
          <a:prstGeom prst="rect">
            <a:avLst/>
          </a:prstGeom>
          <a:noFill/>
        </p:spPr>
        <p:txBody>
          <a:bodyPr wrap="none" rtlCol="0">
            <a:spAutoFit/>
          </a:bodyPr>
          <a:lstStyle/>
          <a:p>
            <a:r>
              <a:rPr lang="en-US" sz="2800" b="1" dirty="0" smtClean="0">
                <a:solidFill>
                  <a:srgbClr val="FF0000"/>
                </a:solidFill>
              </a:rPr>
              <a:t>Band structure model</a:t>
            </a:r>
            <a:endParaRPr lang="en-US" sz="2800" b="1" dirty="0">
              <a:solidFill>
                <a:srgbClr val="FF0000"/>
              </a:solidFill>
            </a:endParaRPr>
          </a:p>
        </p:txBody>
      </p:sp>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708920"/>
            <a:ext cx="5400000" cy="315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102155" y="5939988"/>
            <a:ext cx="6163226" cy="369332"/>
          </a:xfrm>
          <a:prstGeom prst="rect">
            <a:avLst/>
          </a:prstGeom>
          <a:noFill/>
        </p:spPr>
        <p:txBody>
          <a:bodyPr wrap="none" rtlCol="0">
            <a:spAutoFit/>
          </a:bodyPr>
          <a:lstStyle/>
          <a:p>
            <a:r>
              <a:rPr lang="en-US" dirty="0" smtClean="0">
                <a:solidFill>
                  <a:srgbClr val="3333FF"/>
                </a:solidFill>
              </a:rPr>
              <a:t>Electrical properties of a material depend on the filling of bands</a:t>
            </a:r>
            <a:endParaRPr lang="en-US" dirty="0">
              <a:solidFill>
                <a:srgbClr val="3333FF"/>
              </a:solidFill>
            </a:endParaRPr>
          </a:p>
        </p:txBody>
      </p:sp>
    </p:spTree>
    <p:extLst>
      <p:ext uri="{BB962C8B-B14F-4D97-AF65-F5344CB8AC3E}">
        <p14:creationId xmlns:p14="http://schemas.microsoft.com/office/powerpoint/2010/main" val="1029185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457200" y="274638"/>
            <a:ext cx="8229600" cy="639762"/>
          </a:xfrm>
        </p:spPr>
        <p:txBody>
          <a:bodyPr/>
          <a:lstStyle/>
          <a:p>
            <a:pPr algn="l" eaLnBrk="1" hangingPunct="1"/>
            <a:r>
              <a:rPr lang="en-US" altLang="it-IT" sz="2800" b="1" smtClean="0">
                <a:solidFill>
                  <a:srgbClr val="FF0000"/>
                </a:solidFill>
                <a:latin typeface="+mn-lt"/>
              </a:rPr>
              <a:t>INTRODUCTION</a:t>
            </a:r>
          </a:p>
        </p:txBody>
      </p:sp>
      <p:sp>
        <p:nvSpPr>
          <p:cNvPr id="39939" name="Rectangle 3"/>
          <p:cNvSpPr>
            <a:spLocks noGrp="1" noChangeArrowheads="1"/>
          </p:cNvSpPr>
          <p:nvPr>
            <p:ph type="body" idx="1"/>
          </p:nvPr>
        </p:nvSpPr>
        <p:spPr>
          <a:xfrm>
            <a:off x="457200" y="1128713"/>
            <a:ext cx="8229600" cy="5048250"/>
          </a:xfrm>
        </p:spPr>
        <p:txBody>
          <a:bodyPr/>
          <a:lstStyle/>
          <a:p>
            <a:pPr eaLnBrk="1" hangingPunct="1">
              <a:lnSpc>
                <a:spcPct val="90000"/>
              </a:lnSpc>
              <a:buFontTx/>
              <a:buNone/>
            </a:pPr>
            <a:r>
              <a:rPr lang="en-US" altLang="it-IT" sz="2400" dirty="0" smtClean="0"/>
              <a:t>	Three States of Matter:</a:t>
            </a:r>
          </a:p>
          <a:p>
            <a:pPr lvl="1" eaLnBrk="1" hangingPunct="1">
              <a:lnSpc>
                <a:spcPct val="90000"/>
              </a:lnSpc>
            </a:pPr>
            <a:r>
              <a:rPr lang="en-US" altLang="it-IT" sz="2400" dirty="0" smtClean="0"/>
              <a:t>Solids</a:t>
            </a:r>
          </a:p>
          <a:p>
            <a:pPr lvl="1" eaLnBrk="1" hangingPunct="1">
              <a:lnSpc>
                <a:spcPct val="90000"/>
              </a:lnSpc>
            </a:pPr>
            <a:r>
              <a:rPr lang="en-US" altLang="it-IT" sz="2400" dirty="0" smtClean="0"/>
              <a:t>Liquids</a:t>
            </a:r>
          </a:p>
          <a:p>
            <a:pPr lvl="1" eaLnBrk="1" hangingPunct="1">
              <a:lnSpc>
                <a:spcPct val="90000"/>
              </a:lnSpc>
            </a:pPr>
            <a:r>
              <a:rPr lang="en-US" altLang="it-IT" sz="2400" dirty="0" smtClean="0"/>
              <a:t>Gases</a:t>
            </a:r>
          </a:p>
          <a:p>
            <a:pPr lvl="1" eaLnBrk="1" hangingPunct="1">
              <a:lnSpc>
                <a:spcPct val="90000"/>
              </a:lnSpc>
              <a:buFontTx/>
              <a:buNone/>
            </a:pPr>
            <a:r>
              <a:rPr lang="en-US" altLang="it-IT" sz="2400" dirty="0" smtClean="0"/>
              <a:t>Solids:</a:t>
            </a:r>
          </a:p>
          <a:p>
            <a:pPr lvl="1" algn="just" eaLnBrk="1" hangingPunct="1">
              <a:lnSpc>
                <a:spcPct val="90000"/>
              </a:lnSpc>
              <a:buFontTx/>
              <a:buNone/>
            </a:pPr>
            <a:r>
              <a:rPr lang="en-US" altLang="it-IT" sz="2400" dirty="0" smtClean="0"/>
              <a:t>	The aggregates of atoms which preserve their volumes and shapes unless subjected to large external force are called solids”. </a:t>
            </a:r>
          </a:p>
          <a:p>
            <a:pPr lvl="1" eaLnBrk="1" hangingPunct="1">
              <a:lnSpc>
                <a:spcPct val="90000"/>
              </a:lnSpc>
              <a:buFontTx/>
              <a:buNone/>
            </a:pPr>
            <a:r>
              <a:rPr lang="en-US" altLang="it-IT" sz="2400" dirty="0" smtClean="0"/>
              <a:t>There are two types of solids : </a:t>
            </a:r>
          </a:p>
          <a:p>
            <a:pPr lvl="1" eaLnBrk="1" hangingPunct="1">
              <a:lnSpc>
                <a:spcPct val="90000"/>
              </a:lnSpc>
              <a:buFontTx/>
              <a:buNone/>
            </a:pPr>
            <a:r>
              <a:rPr lang="en-US" altLang="it-IT" sz="2400" dirty="0" smtClean="0"/>
              <a:t>	Amorphous (non-crystalline) and </a:t>
            </a:r>
          </a:p>
          <a:p>
            <a:pPr lvl="1" eaLnBrk="1" hangingPunct="1">
              <a:lnSpc>
                <a:spcPct val="90000"/>
              </a:lnSpc>
              <a:buFontTx/>
              <a:buNone/>
            </a:pPr>
            <a:r>
              <a:rPr lang="en-US" altLang="it-IT" sz="2400" dirty="0" smtClean="0"/>
              <a:t>	Crystalline </a:t>
            </a:r>
          </a:p>
        </p:txBody>
      </p:sp>
    </p:spTree>
    <p:extLst>
      <p:ext uri="{BB962C8B-B14F-4D97-AF65-F5344CB8AC3E}">
        <p14:creationId xmlns:p14="http://schemas.microsoft.com/office/powerpoint/2010/main" val="2070199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455450" cy="523220"/>
          </a:xfrm>
          <a:prstGeom prst="rect">
            <a:avLst/>
          </a:prstGeom>
          <a:noFill/>
        </p:spPr>
        <p:txBody>
          <a:bodyPr wrap="none" rtlCol="0">
            <a:spAutoFit/>
          </a:bodyPr>
          <a:lstStyle/>
          <a:p>
            <a:r>
              <a:rPr lang="en-US" sz="2800" b="1" dirty="0" smtClean="0">
                <a:solidFill>
                  <a:srgbClr val="FF0000"/>
                </a:solidFill>
              </a:rPr>
              <a:t>Band structure model: metal</a:t>
            </a:r>
            <a:endParaRPr lang="en-US" sz="2800" b="1" dirty="0">
              <a:solidFill>
                <a:srgbClr val="FF0000"/>
              </a:solidFill>
            </a:endParaRP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0000">
            <a:off x="955726" y="695840"/>
            <a:ext cx="5389611" cy="594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5296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4917821" cy="523220"/>
          </a:xfrm>
          <a:prstGeom prst="rect">
            <a:avLst/>
          </a:prstGeom>
          <a:noFill/>
        </p:spPr>
        <p:txBody>
          <a:bodyPr wrap="none" rtlCol="0">
            <a:spAutoFit/>
          </a:bodyPr>
          <a:lstStyle/>
          <a:p>
            <a:r>
              <a:rPr lang="en-US" sz="2800" b="1" dirty="0" smtClean="0">
                <a:solidFill>
                  <a:srgbClr val="FF0000"/>
                </a:solidFill>
              </a:rPr>
              <a:t>Band structure model: insulator</a:t>
            </a:r>
            <a:endParaRPr lang="en-US" sz="2800" b="1" dirty="0">
              <a:solidFill>
                <a:srgbClr val="FF0000"/>
              </a:solidFill>
            </a:endParaRPr>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225939" y="1180039"/>
            <a:ext cx="6375396" cy="444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CasellaDiTesto 2"/>
              <p:cNvSpPr txBox="1"/>
              <p:nvPr/>
            </p:nvSpPr>
            <p:spPr>
              <a:xfrm>
                <a:off x="5076056" y="1052736"/>
                <a:ext cx="3508268" cy="8592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400" i="0" smtClean="0">
                          <a:latin typeface="Cambria Math"/>
                          <a:ea typeface="Cambria Math"/>
                        </a:rPr>
                        <m:t>λ</m:t>
                      </m:r>
                      <m:r>
                        <m:rPr>
                          <m:nor/>
                        </m:rPr>
                        <a:rPr lang="it-IT" sz="2400" b="0" i="0" smtClean="0">
                          <a:latin typeface="Cambria Math"/>
                          <a:ea typeface="Cambria Math"/>
                        </a:rPr>
                        <m:t> </m:t>
                      </m:r>
                      <m:d>
                        <m:dPr>
                          <m:ctrlPr>
                            <a:rPr lang="it-IT" sz="2400" b="0" i="1" smtClean="0">
                              <a:latin typeface="Cambria Math"/>
                              <a:ea typeface="Cambria Math"/>
                            </a:rPr>
                          </m:ctrlPr>
                        </m:dPr>
                        <m:e>
                          <m:r>
                            <m:rPr>
                              <m:nor/>
                            </m:rPr>
                            <a:rPr lang="it-IT" sz="2400" b="0" i="0" smtClean="0">
                              <a:latin typeface="Cambria Math"/>
                              <a:ea typeface="Cambria Math"/>
                            </a:rPr>
                            <m:t>nm</m:t>
                          </m:r>
                        </m:e>
                      </m:d>
                      <m:r>
                        <m:rPr>
                          <m:nor/>
                        </m:rPr>
                        <a:rPr lang="it-IT" sz="2400" b="0" i="0" smtClean="0">
                          <a:latin typeface="Cambria Math"/>
                          <a:ea typeface="Cambria Math"/>
                        </a:rPr>
                        <m:t>= </m:t>
                      </m:r>
                      <m:f>
                        <m:fPr>
                          <m:ctrlPr>
                            <a:rPr lang="it-IT" sz="2400" b="0" i="1" smtClean="0">
                              <a:latin typeface="Cambria Math"/>
                              <a:ea typeface="Cambria Math"/>
                            </a:rPr>
                          </m:ctrlPr>
                        </m:fPr>
                        <m:num>
                          <m:r>
                            <m:rPr>
                              <m:nor/>
                            </m:rPr>
                            <a:rPr lang="it-IT" sz="2400" b="0" i="0" smtClean="0">
                              <a:latin typeface="Cambria Math"/>
                              <a:ea typeface="Cambria Math"/>
                            </a:rPr>
                            <m:t>hc</m:t>
                          </m:r>
                        </m:num>
                        <m:den>
                          <m:r>
                            <m:rPr>
                              <m:nor/>
                            </m:rPr>
                            <a:rPr lang="it-IT" sz="2400" b="0" i="0" smtClean="0">
                              <a:latin typeface="Cambria Math"/>
                              <a:ea typeface="Cambria Math"/>
                            </a:rPr>
                            <m:t>E</m:t>
                          </m:r>
                          <m:r>
                            <m:rPr>
                              <m:nor/>
                            </m:rPr>
                            <a:rPr lang="it-IT" sz="2400" b="0" i="0" smtClean="0">
                              <a:latin typeface="Cambria Math"/>
                              <a:ea typeface="Cambria Math"/>
                            </a:rPr>
                            <m:t> (</m:t>
                          </m:r>
                          <m:r>
                            <m:rPr>
                              <m:nor/>
                            </m:rPr>
                            <a:rPr lang="it-IT" sz="2400" b="0" i="0" smtClean="0">
                              <a:latin typeface="Cambria Math"/>
                              <a:ea typeface="Cambria Math"/>
                            </a:rPr>
                            <m:t>eV</m:t>
                          </m:r>
                          <m:r>
                            <m:rPr>
                              <m:nor/>
                            </m:rPr>
                            <a:rPr lang="it-IT" sz="2400" b="0" i="0" smtClean="0">
                              <a:latin typeface="Cambria Math"/>
                              <a:ea typeface="Cambria Math"/>
                            </a:rPr>
                            <m:t>)</m:t>
                          </m:r>
                        </m:den>
                      </m:f>
                      <m:r>
                        <m:rPr>
                          <m:nor/>
                        </m:rPr>
                        <a:rPr lang="it-IT" sz="2400" b="0" i="0" smtClean="0">
                          <a:latin typeface="Cambria Math"/>
                          <a:ea typeface="Cambria Math"/>
                        </a:rPr>
                        <m:t>=</m:t>
                      </m:r>
                      <m:f>
                        <m:fPr>
                          <m:ctrlPr>
                            <a:rPr lang="it-IT" sz="2400" b="0" i="1" smtClean="0">
                              <a:latin typeface="Cambria Math"/>
                              <a:ea typeface="Cambria Math"/>
                            </a:rPr>
                          </m:ctrlPr>
                        </m:fPr>
                        <m:num>
                          <m:r>
                            <m:rPr>
                              <m:nor/>
                            </m:rPr>
                            <a:rPr lang="it-IT" sz="2400" b="0" i="0" smtClean="0">
                              <a:latin typeface="Cambria Math"/>
                              <a:ea typeface="Cambria Math"/>
                            </a:rPr>
                            <m:t>1240</m:t>
                          </m:r>
                        </m:num>
                        <m:den>
                          <m:r>
                            <m:rPr>
                              <m:nor/>
                            </m:rPr>
                            <a:rPr lang="it-IT" sz="2400" b="0" i="0" smtClean="0">
                              <a:latin typeface="Cambria Math"/>
                              <a:ea typeface="Cambria Math"/>
                            </a:rPr>
                            <m:t>E</m:t>
                          </m:r>
                          <m:r>
                            <m:rPr>
                              <m:nor/>
                            </m:rPr>
                            <a:rPr lang="it-IT" sz="2400" b="0" i="0" smtClean="0">
                              <a:latin typeface="Cambria Math"/>
                              <a:ea typeface="Cambria Math"/>
                            </a:rPr>
                            <m:t> (</m:t>
                          </m:r>
                          <m:r>
                            <m:rPr>
                              <m:nor/>
                            </m:rPr>
                            <a:rPr lang="it-IT" sz="2400" b="0" i="0" smtClean="0">
                              <a:latin typeface="Cambria Math"/>
                              <a:ea typeface="Cambria Math"/>
                            </a:rPr>
                            <m:t>eV</m:t>
                          </m:r>
                          <m:r>
                            <m:rPr>
                              <m:nor/>
                            </m:rPr>
                            <a:rPr lang="it-IT" sz="2400" b="0" i="0" smtClean="0">
                              <a:latin typeface="Cambria Math"/>
                              <a:ea typeface="Cambria Math"/>
                            </a:rPr>
                            <m:t>)</m:t>
                          </m:r>
                        </m:den>
                      </m:f>
                    </m:oMath>
                  </m:oMathPara>
                </a14:m>
                <a:endParaRPr lang="en-US" sz="2400"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5076056" y="1052736"/>
                <a:ext cx="3508268" cy="859210"/>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28070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3681842" cy="523220"/>
          </a:xfrm>
          <a:prstGeom prst="rect">
            <a:avLst/>
          </a:prstGeom>
          <a:noFill/>
        </p:spPr>
        <p:txBody>
          <a:bodyPr wrap="none" rtlCol="0">
            <a:spAutoFit/>
          </a:bodyPr>
          <a:lstStyle/>
          <a:p>
            <a:r>
              <a:rPr lang="en-US" sz="2800" b="1" dirty="0" smtClean="0">
                <a:solidFill>
                  <a:srgbClr val="FF0000"/>
                </a:solidFill>
              </a:rPr>
              <a:t>Intrinsic semiconductor</a:t>
            </a:r>
            <a:endParaRPr lang="en-US" sz="2800" b="1" dirty="0">
              <a:solidFill>
                <a:srgbClr val="FF0000"/>
              </a:solidFill>
            </a:endParaRPr>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68760"/>
            <a:ext cx="4256087"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Connettore 2 17"/>
          <p:cNvCxnSpPr/>
          <p:nvPr/>
        </p:nvCxnSpPr>
        <p:spPr>
          <a:xfrm>
            <a:off x="2123728" y="2132856"/>
            <a:ext cx="0" cy="2088232"/>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220011" y="2853806"/>
            <a:ext cx="1734257" cy="923330"/>
          </a:xfrm>
          <a:prstGeom prst="rect">
            <a:avLst/>
          </a:prstGeom>
          <a:noFill/>
        </p:spPr>
        <p:txBody>
          <a:bodyPr wrap="none" rtlCol="0">
            <a:spAutoFit/>
          </a:bodyPr>
          <a:lstStyle/>
          <a:p>
            <a:pPr algn="ctr"/>
            <a:r>
              <a:rPr lang="en-US" dirty="0" err="1" smtClean="0">
                <a:solidFill>
                  <a:srgbClr val="FF0000"/>
                </a:solidFill>
              </a:rPr>
              <a:t>Eg</a:t>
            </a:r>
            <a:endParaRPr lang="en-US" dirty="0" smtClean="0">
              <a:solidFill>
                <a:srgbClr val="FF0000"/>
              </a:solidFill>
            </a:endParaRPr>
          </a:p>
          <a:p>
            <a:pPr algn="ctr"/>
            <a:r>
              <a:rPr lang="en-US" dirty="0" smtClean="0">
                <a:solidFill>
                  <a:srgbClr val="FF0000"/>
                </a:solidFill>
              </a:rPr>
              <a:t>Band Gap</a:t>
            </a:r>
          </a:p>
          <a:p>
            <a:pPr algn="ctr"/>
            <a:r>
              <a:rPr lang="en-US" dirty="0" smtClean="0">
                <a:solidFill>
                  <a:srgbClr val="FF0000"/>
                </a:solidFill>
              </a:rPr>
              <a:t>max 3.2 – 3.3 eV</a:t>
            </a:r>
            <a:endParaRPr lang="en-US" dirty="0">
              <a:solidFill>
                <a:srgbClr val="FF0000"/>
              </a:solidFill>
            </a:endParaRPr>
          </a:p>
        </p:txBody>
      </p:sp>
    </p:spTree>
    <p:extLst>
      <p:ext uri="{BB962C8B-B14F-4D97-AF65-F5344CB8AC3E}">
        <p14:creationId xmlns:p14="http://schemas.microsoft.com/office/powerpoint/2010/main" val="1998707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3736472" cy="523220"/>
          </a:xfrm>
          <a:prstGeom prst="rect">
            <a:avLst/>
          </a:prstGeom>
          <a:noFill/>
        </p:spPr>
        <p:txBody>
          <a:bodyPr wrap="none" rtlCol="0">
            <a:spAutoFit/>
          </a:bodyPr>
          <a:lstStyle/>
          <a:p>
            <a:r>
              <a:rPr lang="en-US" sz="2800" b="1" dirty="0" smtClean="0">
                <a:solidFill>
                  <a:srgbClr val="FF0000"/>
                </a:solidFill>
              </a:rPr>
              <a:t>Extrinsic semiconductor</a:t>
            </a:r>
            <a:endParaRPr lang="en-US" sz="2800" b="1" dirty="0">
              <a:solidFill>
                <a:srgbClr val="FF0000"/>
              </a:solidFill>
            </a:endParaRPr>
          </a:p>
        </p:txBody>
      </p:sp>
      <p:pic>
        <p:nvPicPr>
          <p:cNvPr id="901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32126"/>
            <a:ext cx="3600000" cy="32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421068"/>
            <a:ext cx="3600000" cy="339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308" y="619817"/>
            <a:ext cx="689610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51520" y="1484784"/>
            <a:ext cx="822661" cy="369332"/>
          </a:xfrm>
          <a:prstGeom prst="rect">
            <a:avLst/>
          </a:prstGeom>
          <a:noFill/>
        </p:spPr>
        <p:txBody>
          <a:bodyPr wrap="none" rtlCol="0">
            <a:spAutoFit/>
          </a:bodyPr>
          <a:lstStyle/>
          <a:p>
            <a:r>
              <a:rPr lang="en-US" b="1" dirty="0" smtClean="0">
                <a:solidFill>
                  <a:srgbClr val="3333FF"/>
                </a:solidFill>
              </a:rPr>
              <a:t>n-type</a:t>
            </a:r>
            <a:endParaRPr lang="en-US" b="1" dirty="0">
              <a:solidFill>
                <a:srgbClr val="3333FF"/>
              </a:solidFill>
            </a:endParaRPr>
          </a:p>
        </p:txBody>
      </p:sp>
      <p:sp>
        <p:nvSpPr>
          <p:cNvPr id="26" name="CasellaDiTesto 25"/>
          <p:cNvSpPr txBox="1"/>
          <p:nvPr/>
        </p:nvSpPr>
        <p:spPr>
          <a:xfrm>
            <a:off x="8020050" y="1484784"/>
            <a:ext cx="822661" cy="369332"/>
          </a:xfrm>
          <a:prstGeom prst="rect">
            <a:avLst/>
          </a:prstGeom>
          <a:noFill/>
        </p:spPr>
        <p:txBody>
          <a:bodyPr wrap="none" rtlCol="0">
            <a:spAutoFit/>
          </a:bodyPr>
          <a:lstStyle/>
          <a:p>
            <a:r>
              <a:rPr lang="en-US" b="1" dirty="0" smtClean="0">
                <a:solidFill>
                  <a:srgbClr val="3333FF"/>
                </a:solidFill>
              </a:rPr>
              <a:t>p-type</a:t>
            </a:r>
            <a:endParaRPr lang="en-US" b="1" dirty="0">
              <a:solidFill>
                <a:srgbClr val="3333FF"/>
              </a:solidFill>
            </a:endParaRPr>
          </a:p>
        </p:txBody>
      </p:sp>
    </p:spTree>
    <p:extLst>
      <p:ext uri="{BB962C8B-B14F-4D97-AF65-F5344CB8AC3E}">
        <p14:creationId xmlns:p14="http://schemas.microsoft.com/office/powerpoint/2010/main" val="1428329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t="10527" b="22265"/>
          <a:stretch/>
        </p:blipFill>
        <p:spPr>
          <a:xfrm>
            <a:off x="1115616" y="1124744"/>
            <a:ext cx="5358168" cy="3801036"/>
          </a:xfrm>
          <a:prstGeom prst="rect">
            <a:avLst/>
          </a:prstGeom>
        </p:spPr>
      </p:pic>
      <p:sp>
        <p:nvSpPr>
          <p:cNvPr id="3" name="CasellaDiTesto 2"/>
          <p:cNvSpPr txBox="1"/>
          <p:nvPr/>
        </p:nvSpPr>
        <p:spPr>
          <a:xfrm>
            <a:off x="107504" y="184048"/>
            <a:ext cx="3746667" cy="523220"/>
          </a:xfrm>
          <a:prstGeom prst="rect">
            <a:avLst/>
          </a:prstGeom>
          <a:noFill/>
        </p:spPr>
        <p:txBody>
          <a:bodyPr wrap="none" rtlCol="0">
            <a:spAutoFit/>
          </a:bodyPr>
          <a:lstStyle/>
          <a:p>
            <a:r>
              <a:rPr lang="en-US" sz="2800" b="1" dirty="0" smtClean="0">
                <a:solidFill>
                  <a:srgbClr val="FF0000"/>
                </a:solidFill>
              </a:rPr>
              <a:t>Electron-hole formation</a:t>
            </a:r>
            <a:endParaRPr lang="en-US" sz="2800" b="1" dirty="0">
              <a:solidFill>
                <a:srgbClr val="FF0000"/>
              </a:solidFill>
            </a:endParaRPr>
          </a:p>
        </p:txBody>
      </p:sp>
    </p:spTree>
    <p:extLst>
      <p:ext uri="{BB962C8B-B14F-4D97-AF65-F5344CB8AC3E}">
        <p14:creationId xmlns:p14="http://schemas.microsoft.com/office/powerpoint/2010/main" val="107455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12\nphoton.2013.65-f2.jpg"/>
          <p:cNvPicPr>
            <a:picLocks noChangeAspect="1" noChangeArrowheads="1"/>
          </p:cNvPicPr>
          <p:nvPr/>
        </p:nvPicPr>
        <p:blipFill>
          <a:blip r:embed="rId2"/>
          <a:srcRect/>
          <a:stretch>
            <a:fillRect/>
          </a:stretch>
        </p:blipFill>
        <p:spPr bwMode="auto">
          <a:xfrm>
            <a:off x="116723" y="723002"/>
            <a:ext cx="4318000" cy="3510643"/>
          </a:xfrm>
          <a:prstGeom prst="rect">
            <a:avLst/>
          </a:prstGeom>
          <a:noFill/>
        </p:spPr>
      </p:pic>
      <p:sp>
        <p:nvSpPr>
          <p:cNvPr id="3" name="CasellaDiTesto 2"/>
          <p:cNvSpPr txBox="1"/>
          <p:nvPr/>
        </p:nvSpPr>
        <p:spPr>
          <a:xfrm>
            <a:off x="107504" y="184048"/>
            <a:ext cx="2532488" cy="523220"/>
          </a:xfrm>
          <a:prstGeom prst="rect">
            <a:avLst/>
          </a:prstGeom>
          <a:noFill/>
        </p:spPr>
        <p:txBody>
          <a:bodyPr wrap="none" rtlCol="0">
            <a:spAutoFit/>
          </a:bodyPr>
          <a:lstStyle/>
          <a:p>
            <a:r>
              <a:rPr lang="en-US" sz="2800" b="1" dirty="0" smtClean="0">
                <a:solidFill>
                  <a:srgbClr val="FF0000"/>
                </a:solidFill>
              </a:rPr>
              <a:t>Direct band gap</a:t>
            </a:r>
            <a:endParaRPr lang="en-US" sz="2800" b="1" dirty="0">
              <a:solidFill>
                <a:srgbClr val="FF0000"/>
              </a:solidFill>
            </a:endParaRPr>
          </a:p>
        </p:txBody>
      </p:sp>
      <p:pic>
        <p:nvPicPr>
          <p:cNvPr id="4" name="Picture 3" descr="I:\12\nphoton.2013.65-f2 - Copy - Copy.jpg"/>
          <p:cNvPicPr>
            <a:picLocks noChangeAspect="1" noChangeArrowheads="1"/>
          </p:cNvPicPr>
          <p:nvPr/>
        </p:nvPicPr>
        <p:blipFill>
          <a:blip r:embed="rId3"/>
          <a:srcRect/>
          <a:stretch>
            <a:fillRect/>
          </a:stretch>
        </p:blipFill>
        <p:spPr bwMode="auto">
          <a:xfrm>
            <a:off x="5076056" y="3573016"/>
            <a:ext cx="3609163" cy="2971800"/>
          </a:xfrm>
          <a:prstGeom prst="rect">
            <a:avLst/>
          </a:prstGeom>
          <a:noFill/>
        </p:spPr>
      </p:pic>
      <p:sp>
        <p:nvSpPr>
          <p:cNvPr id="5" name="CasellaDiTesto 4"/>
          <p:cNvSpPr txBox="1"/>
          <p:nvPr/>
        </p:nvSpPr>
        <p:spPr>
          <a:xfrm>
            <a:off x="5436096" y="2852936"/>
            <a:ext cx="2861104" cy="523220"/>
          </a:xfrm>
          <a:prstGeom prst="rect">
            <a:avLst/>
          </a:prstGeom>
          <a:noFill/>
        </p:spPr>
        <p:txBody>
          <a:bodyPr wrap="none" rtlCol="0">
            <a:spAutoFit/>
          </a:bodyPr>
          <a:lstStyle/>
          <a:p>
            <a:r>
              <a:rPr lang="en-US" sz="2800" b="1" dirty="0" smtClean="0">
                <a:solidFill>
                  <a:srgbClr val="3333FF"/>
                </a:solidFill>
              </a:rPr>
              <a:t>Indirect band gap</a:t>
            </a:r>
            <a:endParaRPr lang="en-US" sz="2800" b="1" dirty="0">
              <a:solidFill>
                <a:srgbClr val="3333FF"/>
              </a:solidFill>
            </a:endParaRPr>
          </a:p>
        </p:txBody>
      </p:sp>
    </p:spTree>
    <p:extLst>
      <p:ext uri="{BB962C8B-B14F-4D97-AF65-F5344CB8AC3E}">
        <p14:creationId xmlns:p14="http://schemas.microsoft.com/office/powerpoint/2010/main" val="29625364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1536062" cy="523220"/>
          </a:xfrm>
          <a:prstGeom prst="rect">
            <a:avLst/>
          </a:prstGeom>
          <a:noFill/>
        </p:spPr>
        <p:txBody>
          <a:bodyPr wrap="none" rtlCol="0">
            <a:spAutoFit/>
          </a:bodyPr>
          <a:lstStyle/>
          <a:p>
            <a:r>
              <a:rPr lang="en-US" sz="2800" b="1" dirty="0" err="1" smtClean="0">
                <a:solidFill>
                  <a:srgbClr val="FF0000"/>
                </a:solidFill>
              </a:rPr>
              <a:t>Tauc</a:t>
            </a:r>
            <a:r>
              <a:rPr lang="en-US" sz="2800" b="1" dirty="0" smtClean="0">
                <a:solidFill>
                  <a:srgbClr val="FF0000"/>
                </a:solidFill>
              </a:rPr>
              <a:t> plot</a:t>
            </a:r>
            <a:endParaRPr lang="en-US" sz="2800" b="1" dirty="0">
              <a:solidFill>
                <a:srgbClr val="FF0000"/>
              </a:solidFill>
            </a:endParaRPr>
          </a:p>
        </p:txBody>
      </p:sp>
      <mc:AlternateContent xmlns:mc="http://schemas.openxmlformats.org/markup-compatibility/2006" xmlns:a14="http://schemas.microsoft.com/office/drawing/2010/main">
        <mc:Choice Requires="a14">
          <p:sp>
            <p:nvSpPr>
              <p:cNvPr id="3" name="CasellaDiTesto 2"/>
              <p:cNvSpPr txBox="1"/>
              <p:nvPr/>
            </p:nvSpPr>
            <p:spPr>
              <a:xfrm>
                <a:off x="323528" y="980728"/>
                <a:ext cx="2834622" cy="561051"/>
              </a:xfrm>
              <a:prstGeom prst="rect">
                <a:avLst/>
              </a:prstGeom>
              <a:noFill/>
              <a:ln w="28575">
                <a:solidFill>
                  <a:srgbClr val="3333FF"/>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a:ea typeface="Cambria Math"/>
                        </a:rPr>
                        <m:t>𝛼</m:t>
                      </m:r>
                      <m:r>
                        <a:rPr lang="it-IT" sz="2400" b="0" i="1" smtClean="0">
                          <a:latin typeface="Cambria Math"/>
                          <a:ea typeface="Cambria Math"/>
                        </a:rPr>
                        <m:t>h</m:t>
                      </m:r>
                      <m:r>
                        <a:rPr lang="it-IT" sz="2400" b="0" i="1" smtClean="0">
                          <a:latin typeface="Cambria Math"/>
                          <a:ea typeface="Cambria Math"/>
                        </a:rPr>
                        <m:t>𝜐</m:t>
                      </m:r>
                      <m:r>
                        <a:rPr lang="it-IT" sz="2400" b="0" i="1" smtClean="0">
                          <a:latin typeface="Cambria Math"/>
                          <a:ea typeface="Cambria Math"/>
                        </a:rPr>
                        <m:t>=</m:t>
                      </m:r>
                      <m:r>
                        <a:rPr lang="it-IT" sz="2400" b="0" i="1" smtClean="0">
                          <a:latin typeface="Cambria Math"/>
                          <a:ea typeface="Cambria Math"/>
                        </a:rPr>
                        <m:t>𝐴</m:t>
                      </m:r>
                      <m:sSup>
                        <m:sSupPr>
                          <m:ctrlPr>
                            <a:rPr lang="it-IT" sz="2400" b="0" i="1" smtClean="0">
                              <a:latin typeface="Cambria Math"/>
                              <a:ea typeface="Cambria Math"/>
                            </a:rPr>
                          </m:ctrlPr>
                        </m:sSupPr>
                        <m:e>
                          <m:d>
                            <m:dPr>
                              <m:ctrlPr>
                                <a:rPr lang="it-IT" sz="2400" b="0" i="1" smtClean="0">
                                  <a:latin typeface="Cambria Math"/>
                                  <a:ea typeface="Cambria Math"/>
                                </a:rPr>
                              </m:ctrlPr>
                            </m:dPr>
                            <m:e>
                              <m:r>
                                <a:rPr lang="it-IT" sz="2400" b="0" i="1" smtClean="0">
                                  <a:latin typeface="Cambria Math"/>
                                  <a:ea typeface="Cambria Math"/>
                                </a:rPr>
                                <m:t>h</m:t>
                              </m:r>
                              <m:r>
                                <a:rPr lang="it-IT" sz="2400" b="0" i="1" smtClean="0">
                                  <a:latin typeface="Cambria Math"/>
                                  <a:ea typeface="Cambria Math"/>
                                </a:rPr>
                                <m:t>𝜐</m:t>
                              </m:r>
                              <m:r>
                                <a:rPr lang="it-IT" sz="2400" b="0" i="1" smtClean="0">
                                  <a:latin typeface="Cambria Math"/>
                                  <a:ea typeface="Cambria Math"/>
                                </a:rPr>
                                <m:t>−</m:t>
                              </m:r>
                              <m:sSub>
                                <m:sSubPr>
                                  <m:ctrlPr>
                                    <a:rPr lang="it-IT" sz="2400" b="0" i="1" smtClean="0">
                                      <a:latin typeface="Cambria Math"/>
                                      <a:ea typeface="Cambria Math"/>
                                    </a:rPr>
                                  </m:ctrlPr>
                                </m:sSubPr>
                                <m:e>
                                  <m:r>
                                    <a:rPr lang="it-IT" sz="2400" b="0" i="1" smtClean="0">
                                      <a:latin typeface="Cambria Math"/>
                                      <a:ea typeface="Cambria Math"/>
                                    </a:rPr>
                                    <m:t>𝐸</m:t>
                                  </m:r>
                                </m:e>
                                <m:sub>
                                  <m:r>
                                    <a:rPr lang="it-IT" sz="2400" b="0" i="1" smtClean="0">
                                      <a:latin typeface="Cambria Math"/>
                                      <a:ea typeface="Cambria Math"/>
                                    </a:rPr>
                                    <m:t>𝑔</m:t>
                                  </m:r>
                                </m:sub>
                              </m:sSub>
                            </m:e>
                          </m:d>
                        </m:e>
                        <m:sup>
                          <m:r>
                            <a:rPr lang="it-IT" sz="2400" b="0" i="1" smtClean="0">
                              <a:latin typeface="Cambria Math"/>
                              <a:ea typeface="Cambria Math"/>
                            </a:rPr>
                            <m:t>𝑛</m:t>
                          </m:r>
                        </m:sup>
                      </m:sSup>
                    </m:oMath>
                  </m:oMathPara>
                </a14:m>
                <a:endParaRPr lang="en-US" sz="2400"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323528" y="980728"/>
                <a:ext cx="2834622" cy="561051"/>
              </a:xfrm>
              <a:prstGeom prst="rect">
                <a:avLst/>
              </a:prstGeom>
              <a:blipFill rotWithShape="1">
                <a:blip r:embed="rId2"/>
                <a:stretch>
                  <a:fillRect/>
                </a:stretch>
              </a:blipFill>
              <a:ln w="28575">
                <a:solidFill>
                  <a:srgbClr val="3333FF"/>
                </a:solidFill>
              </a:ln>
            </p:spPr>
            <p:txBody>
              <a:bodyPr/>
              <a:lstStyle/>
              <a:p>
                <a:r>
                  <a:rPr lang="en-US">
                    <a:noFill/>
                  </a:rPr>
                  <a:t> </a:t>
                </a:r>
              </a:p>
            </p:txBody>
          </p:sp>
        </mc:Fallback>
      </mc:AlternateContent>
      <p:sp>
        <p:nvSpPr>
          <p:cNvPr id="4" name="CasellaDiTesto 3"/>
          <p:cNvSpPr txBox="1"/>
          <p:nvPr/>
        </p:nvSpPr>
        <p:spPr>
          <a:xfrm>
            <a:off x="3635896" y="938087"/>
            <a:ext cx="3601114" cy="646331"/>
          </a:xfrm>
          <a:prstGeom prst="rect">
            <a:avLst/>
          </a:prstGeom>
          <a:noFill/>
        </p:spPr>
        <p:txBody>
          <a:bodyPr wrap="none" rtlCol="0">
            <a:spAutoFit/>
          </a:bodyPr>
          <a:lstStyle/>
          <a:p>
            <a:r>
              <a:rPr lang="en-US" dirty="0" smtClean="0"/>
              <a:t>n = 1/2 for direct allowed transitions</a:t>
            </a:r>
          </a:p>
          <a:p>
            <a:r>
              <a:rPr lang="en-US" dirty="0" smtClean="0"/>
              <a:t>n = 2 for indirect allowed transitions</a:t>
            </a:r>
            <a:endParaRPr lang="en-US" dirty="0"/>
          </a:p>
        </p:txBody>
      </p:sp>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2062163"/>
            <a:ext cx="691515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ella 6"/>
          <p:cNvGraphicFramePr>
            <a:graphicFrameLocks noGrp="1"/>
          </p:cNvGraphicFramePr>
          <p:nvPr>
            <p:extLst>
              <p:ext uri="{D42A27DB-BD31-4B8C-83A1-F6EECF244321}">
                <p14:modId xmlns:p14="http://schemas.microsoft.com/office/powerpoint/2010/main" val="1537637367"/>
              </p:ext>
            </p:extLst>
          </p:nvPr>
        </p:nvGraphicFramePr>
        <p:xfrm>
          <a:off x="1893912" y="4941168"/>
          <a:ext cx="5486400" cy="1737360"/>
        </p:xfrm>
        <a:graphic>
          <a:graphicData uri="http://schemas.openxmlformats.org/drawingml/2006/table">
            <a:tbl>
              <a:tblPr/>
              <a:tblGrid>
                <a:gridCol w="432048"/>
                <a:gridCol w="1296144"/>
                <a:gridCol w="1563648"/>
                <a:gridCol w="1097280"/>
                <a:gridCol w="1097280"/>
              </a:tblGrid>
              <a:tr h="0">
                <a:tc>
                  <a:txBody>
                    <a:bodyPr/>
                    <a:lstStyle/>
                    <a:p>
                      <a:pPr algn="ctr" fontAlgn="t"/>
                      <a:endParaRPr lang="it-IT" sz="1400" b="0" dirty="0">
                        <a:effectLst/>
                        <a:latin typeface="Arial"/>
                      </a:endParaRPr>
                    </a:p>
                  </a:txBody>
                  <a:tcP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dirty="0" err="1" smtClean="0">
                          <a:effectLst/>
                          <a:latin typeface="Arial"/>
                        </a:rPr>
                        <a:t>Material</a:t>
                      </a:r>
                      <a:endParaRPr lang="it-IT" sz="1400" b="0" dirty="0">
                        <a:effectLst/>
                        <a:latin typeface="Arial"/>
                      </a:endParaRP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dirty="0" err="1">
                          <a:effectLst/>
                          <a:latin typeface="Arial"/>
                        </a:rPr>
                        <a:t>Colour</a:t>
                      </a:r>
                      <a:endParaRPr lang="it-IT" sz="1400" b="0" dirty="0">
                        <a:effectLst/>
                        <a:latin typeface="Arial"/>
                      </a:endParaRP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a:effectLst/>
                          <a:latin typeface="Arial"/>
                        </a:rPr>
                        <a:t>Direct </a:t>
                      </a:r>
                      <a:r>
                        <a:rPr lang="it-IT" sz="1400" b="0" i="1">
                          <a:effectLst/>
                          <a:latin typeface="Arial"/>
                        </a:rPr>
                        <a:t>E</a:t>
                      </a:r>
                      <a:r>
                        <a:rPr lang="it-IT" sz="1400" b="0" baseline="-25000">
                          <a:effectLst/>
                          <a:latin typeface="Arial"/>
                        </a:rPr>
                        <a:t>g</a:t>
                      </a:r>
                      <a:r>
                        <a:rPr lang="it-IT" sz="1400" b="0">
                          <a:effectLst/>
                          <a:latin typeface="Arial"/>
                        </a:rPr>
                        <a:t/>
                      </a:r>
                      <a:br>
                        <a:rPr lang="it-IT" sz="1400" b="0">
                          <a:effectLst/>
                          <a:latin typeface="Arial"/>
                        </a:rPr>
                      </a:br>
                      <a:r>
                        <a:rPr lang="it-IT" sz="1400" b="0">
                          <a:effectLst/>
                          <a:latin typeface="Arial"/>
                        </a:rPr>
                        <a:t>(eV)</a:t>
                      </a: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c>
                  <a:txBody>
                    <a:bodyPr/>
                    <a:lstStyle/>
                    <a:p>
                      <a:pPr algn="ctr" fontAlgn="t"/>
                      <a:r>
                        <a:rPr lang="it-IT" sz="1400" b="0">
                          <a:effectLst/>
                          <a:latin typeface="Arial"/>
                        </a:rPr>
                        <a:t>Indirect </a:t>
                      </a:r>
                      <a:r>
                        <a:rPr lang="it-IT" sz="1400" b="0" i="1">
                          <a:effectLst/>
                          <a:latin typeface="Arial"/>
                        </a:rPr>
                        <a:t>E</a:t>
                      </a:r>
                      <a:r>
                        <a:rPr lang="it-IT" sz="1400" b="0" baseline="-25000">
                          <a:effectLst/>
                          <a:latin typeface="Arial"/>
                        </a:rPr>
                        <a:t>g</a:t>
                      </a:r>
                      <a:r>
                        <a:rPr lang="it-IT" sz="1400" b="0">
                          <a:effectLst/>
                          <a:latin typeface="Arial"/>
                        </a:rPr>
                        <a:t/>
                      </a:r>
                      <a:br>
                        <a:rPr lang="it-IT" sz="1400" b="0">
                          <a:effectLst/>
                          <a:latin typeface="Arial"/>
                        </a:rPr>
                      </a:br>
                      <a:r>
                        <a:rPr lang="it-IT" sz="1400" b="0">
                          <a:effectLst/>
                          <a:latin typeface="Arial"/>
                        </a:rPr>
                        <a:t>(eV)</a:t>
                      </a:r>
                    </a:p>
                  </a:txBody>
                  <a:tcPr anchor="ctr">
                    <a:lnL w="7620" cap="flat" cmpd="sng" algn="ctr">
                      <a:solidFill>
                        <a:srgbClr val="F9FBFC"/>
                      </a:solidFill>
                      <a:prstDash val="solid"/>
                      <a:round/>
                      <a:headEnd type="none" w="med" len="med"/>
                      <a:tailEnd type="none" w="med" len="med"/>
                    </a:lnL>
                    <a:lnR w="7620" cap="flat" cmpd="sng" algn="ctr">
                      <a:solidFill>
                        <a:srgbClr val="F9FBFC"/>
                      </a:solidFill>
                      <a:prstDash val="solid"/>
                      <a:round/>
                      <a:headEnd type="none" w="med" len="med"/>
                      <a:tailEnd type="none" w="med" len="med"/>
                    </a:lnR>
                    <a:lnT w="7620" cap="flat" cmpd="sng" algn="ctr">
                      <a:solidFill>
                        <a:srgbClr val="F9FBFC"/>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9FBFC"/>
                    </a:solidFill>
                  </a:tcPr>
                </a:tc>
              </a:tr>
              <a:tr h="0">
                <a:tc>
                  <a:txBody>
                    <a:bodyPr/>
                    <a:lstStyle/>
                    <a:p>
                      <a:pPr algn="ctr" fontAlgn="t"/>
                      <a:r>
                        <a:rPr lang="it-IT" sz="1400" b="0" dirty="0" smtClean="0">
                          <a:effectLst/>
                          <a:latin typeface="Arial"/>
                        </a:rPr>
                        <a:t>a</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CoWO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Blue</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2.68</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1.80</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r>
              <a:tr h="0">
                <a:tc>
                  <a:txBody>
                    <a:bodyPr/>
                    <a:lstStyle/>
                    <a:p>
                      <a:pPr algn="ctr" fontAlgn="t"/>
                      <a:r>
                        <a:rPr lang="it-IT" sz="1400" b="0" dirty="0" smtClean="0">
                          <a:effectLst/>
                          <a:latin typeface="Arial"/>
                        </a:rPr>
                        <a:t>b</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NiWO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err="1">
                          <a:effectLst/>
                          <a:latin typeface="Arial"/>
                        </a:rPr>
                        <a:t>Ochre</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2.95</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1.82</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r>
              <a:tr h="0">
                <a:tc>
                  <a:txBody>
                    <a:bodyPr/>
                    <a:lstStyle/>
                    <a:p>
                      <a:pPr algn="ctr" fontAlgn="t"/>
                      <a:r>
                        <a:rPr lang="it-IT" sz="1400" b="0" dirty="0" smtClean="0">
                          <a:effectLst/>
                          <a:latin typeface="Arial"/>
                        </a:rPr>
                        <a:t>c</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CuWO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Brown-Green</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2.41</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1.78</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r>
              <a:tr h="0">
                <a:tc>
                  <a:txBody>
                    <a:bodyPr/>
                    <a:lstStyle/>
                    <a:p>
                      <a:pPr algn="ctr" fontAlgn="t"/>
                      <a:r>
                        <a:rPr lang="it-IT" sz="1400" b="0" dirty="0" smtClean="0">
                          <a:effectLst/>
                          <a:latin typeface="Arial"/>
                        </a:rPr>
                        <a:t>d</a:t>
                      </a:r>
                      <a:endParaRPr lang="it-IT" sz="1400" b="0" dirty="0">
                        <a:effectLst/>
                        <a:latin typeface="Arial"/>
                      </a:endParaRPr>
                    </a:p>
                  </a:txBody>
                  <a:tcP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ZnWO</a:t>
                      </a:r>
                      <a:r>
                        <a:rPr lang="it-IT" sz="1400" b="0" baseline="-25000" dirty="0">
                          <a:effectLst/>
                          <a:latin typeface="Arial"/>
                        </a:rPr>
                        <a:t>4</a:t>
                      </a:r>
                      <a:endParaRPr lang="it-IT" sz="1400" b="0" dirty="0">
                        <a:effectLst/>
                        <a:latin typeface="Arial"/>
                      </a:endParaRP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White</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a:effectLst/>
                          <a:latin typeface="Arial"/>
                        </a:rPr>
                        <a:t>5.85</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c>
                  <a:txBody>
                    <a:bodyPr/>
                    <a:lstStyle/>
                    <a:p>
                      <a:pPr algn="ctr" fontAlgn="t"/>
                      <a:r>
                        <a:rPr lang="it-IT" sz="1400" b="0" dirty="0">
                          <a:effectLst/>
                          <a:latin typeface="Arial"/>
                        </a:rPr>
                        <a:t>3.14</a:t>
                      </a:r>
                    </a:p>
                  </a:txBody>
                  <a:tcPr anchor="ctr">
                    <a:lnL w="7620" cap="flat" cmpd="sng" algn="ctr">
                      <a:solidFill>
                        <a:srgbClr val="ECF2F6"/>
                      </a:solidFill>
                      <a:prstDash val="solid"/>
                      <a:round/>
                      <a:headEnd type="none" w="med" len="med"/>
                      <a:tailEnd type="none" w="med" len="med"/>
                    </a:lnL>
                    <a:lnR w="7620" cap="flat" cmpd="sng" algn="ctr">
                      <a:solidFill>
                        <a:srgbClr val="ECF2F6"/>
                      </a:solidFill>
                      <a:prstDash val="solid"/>
                      <a:round/>
                      <a:headEnd type="none" w="med" len="med"/>
                      <a:tailEnd type="none" w="med" len="med"/>
                    </a:lnR>
                    <a:lnT w="7620" cap="flat" cmpd="sng" algn="ctr">
                      <a:solidFill>
                        <a:srgbClr val="ECF2F6"/>
                      </a:solidFill>
                      <a:prstDash val="solid"/>
                      <a:round/>
                      <a:headEnd type="none" w="med" len="med"/>
                      <a:tailEnd type="none" w="med" len="med"/>
                    </a:lnT>
                    <a:lnB w="7620" cap="flat" cmpd="sng" algn="ctr">
                      <a:solidFill>
                        <a:srgbClr val="ECF2F6"/>
                      </a:solidFill>
                      <a:prstDash val="solid"/>
                      <a:round/>
                      <a:headEnd type="none" w="med" len="med"/>
                      <a:tailEnd type="none" w="med" len="med"/>
                    </a:lnB>
                    <a:solidFill>
                      <a:srgbClr val="FFFFFF"/>
                    </a:solidFill>
                  </a:tcPr>
                </a:tc>
              </a:tr>
            </a:tbl>
          </a:graphicData>
        </a:graphic>
      </p:graphicFrame>
      <p:sp>
        <p:nvSpPr>
          <p:cNvPr id="8" name="CasellaDiTesto 7"/>
          <p:cNvSpPr txBox="1"/>
          <p:nvPr/>
        </p:nvSpPr>
        <p:spPr>
          <a:xfrm>
            <a:off x="2483768" y="1720006"/>
            <a:ext cx="747512" cy="369332"/>
          </a:xfrm>
          <a:prstGeom prst="rect">
            <a:avLst/>
          </a:prstGeom>
          <a:noFill/>
        </p:spPr>
        <p:txBody>
          <a:bodyPr wrap="none" rtlCol="0">
            <a:spAutoFit/>
          </a:bodyPr>
          <a:lstStyle/>
          <a:p>
            <a:r>
              <a:rPr lang="en-US" dirty="0" smtClean="0"/>
              <a:t>Direct</a:t>
            </a:r>
            <a:endParaRPr lang="en-US" dirty="0"/>
          </a:p>
        </p:txBody>
      </p:sp>
      <p:sp>
        <p:nvSpPr>
          <p:cNvPr id="11" name="CasellaDiTesto 10"/>
          <p:cNvSpPr txBox="1"/>
          <p:nvPr/>
        </p:nvSpPr>
        <p:spPr>
          <a:xfrm>
            <a:off x="6300192" y="1720006"/>
            <a:ext cx="906210" cy="369332"/>
          </a:xfrm>
          <a:prstGeom prst="rect">
            <a:avLst/>
          </a:prstGeom>
          <a:noFill/>
        </p:spPr>
        <p:txBody>
          <a:bodyPr wrap="none" rtlCol="0">
            <a:spAutoFit/>
          </a:bodyPr>
          <a:lstStyle/>
          <a:p>
            <a:r>
              <a:rPr lang="en-US" dirty="0" smtClean="0"/>
              <a:t>Indirect</a:t>
            </a:r>
            <a:endParaRPr lang="en-US" dirty="0"/>
          </a:p>
        </p:txBody>
      </p:sp>
    </p:spTree>
    <p:extLst>
      <p:ext uri="{BB962C8B-B14F-4D97-AF65-F5344CB8AC3E}">
        <p14:creationId xmlns:p14="http://schemas.microsoft.com/office/powerpoint/2010/main" val="41376266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0"/>
            <a:ext cx="8229600" cy="1143000"/>
          </a:xfrm>
        </p:spPr>
        <p:txBody>
          <a:bodyPr>
            <a:normAutofit/>
          </a:bodyPr>
          <a:lstStyle/>
          <a:p>
            <a:r>
              <a:rPr lang="en-US" altLang="it-IT" sz="4000" dirty="0">
                <a:solidFill>
                  <a:srgbClr val="FF0000"/>
                </a:solidFill>
              </a:rPr>
              <a:t>Current Flow in </a:t>
            </a:r>
            <a:r>
              <a:rPr lang="en-US" altLang="it-IT" sz="4000" dirty="0" smtClean="0">
                <a:solidFill>
                  <a:srgbClr val="FF0000"/>
                </a:solidFill>
              </a:rPr>
              <a:t>n-type </a:t>
            </a:r>
            <a:r>
              <a:rPr lang="en-US" altLang="it-IT" sz="4000" dirty="0">
                <a:solidFill>
                  <a:srgbClr val="FF0000"/>
                </a:solidFill>
              </a:rPr>
              <a:t>Semiconductors</a:t>
            </a:r>
          </a:p>
        </p:txBody>
      </p:sp>
      <p:sp>
        <p:nvSpPr>
          <p:cNvPr id="40963" name="Rectangle 3"/>
          <p:cNvSpPr>
            <a:spLocks noGrp="1" noChangeArrowheads="1"/>
          </p:cNvSpPr>
          <p:nvPr>
            <p:ph type="body" sz="half" idx="1"/>
          </p:nvPr>
        </p:nvSpPr>
        <p:spPr>
          <a:xfrm>
            <a:off x="228600" y="1143000"/>
            <a:ext cx="4191000" cy="5135563"/>
          </a:xfrm>
        </p:spPr>
        <p:txBody>
          <a:bodyPr>
            <a:normAutofit lnSpcReduction="10000"/>
          </a:bodyPr>
          <a:lstStyle/>
          <a:p>
            <a:pPr>
              <a:lnSpc>
                <a:spcPct val="80000"/>
              </a:lnSpc>
            </a:pPr>
            <a:r>
              <a:rPr lang="en-US" altLang="it-IT" sz="2400" dirty="0"/>
              <a:t>The DC voltage source has a positive terminal that attracts the free electrons in the semiconductor and pulls them away from their atoms leaving the atoms charged positively.</a:t>
            </a:r>
          </a:p>
          <a:p>
            <a:pPr>
              <a:lnSpc>
                <a:spcPct val="80000"/>
              </a:lnSpc>
            </a:pPr>
            <a:r>
              <a:rPr lang="en-US" altLang="it-IT" sz="2400" dirty="0"/>
              <a:t>Electrons from the negative terminal of the supply enter the semiconductor material and are attracted by the positive charge of the atoms missing one of their electrons.</a:t>
            </a:r>
          </a:p>
          <a:p>
            <a:pPr>
              <a:lnSpc>
                <a:spcPct val="80000"/>
              </a:lnSpc>
            </a:pPr>
            <a:r>
              <a:rPr lang="en-US" altLang="it-IT" sz="2400" u="sng" dirty="0"/>
              <a:t>Current (electrons) flows from the positive terminal to the negative terminal</a:t>
            </a:r>
            <a:r>
              <a:rPr lang="en-US" altLang="it-IT" sz="2400" dirty="0"/>
              <a:t>.</a:t>
            </a:r>
          </a:p>
        </p:txBody>
      </p:sp>
      <p:pic>
        <p:nvPicPr>
          <p:cNvPr id="40964" name="Picture 4" descr="Figure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5025" y="2581275"/>
            <a:ext cx="4041775" cy="2563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38289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0"/>
            <a:ext cx="8229600" cy="1143000"/>
          </a:xfrm>
        </p:spPr>
        <p:txBody>
          <a:bodyPr/>
          <a:lstStyle/>
          <a:p>
            <a:r>
              <a:rPr lang="en-US" altLang="it-IT" sz="4000" dirty="0">
                <a:solidFill>
                  <a:srgbClr val="FF0000"/>
                </a:solidFill>
              </a:rPr>
              <a:t>Current Flow in </a:t>
            </a:r>
            <a:r>
              <a:rPr lang="en-US" altLang="it-IT" sz="4000" dirty="0" smtClean="0">
                <a:solidFill>
                  <a:srgbClr val="FF0000"/>
                </a:solidFill>
              </a:rPr>
              <a:t>p-type </a:t>
            </a:r>
            <a:r>
              <a:rPr lang="en-US" altLang="it-IT" sz="4000" dirty="0">
                <a:solidFill>
                  <a:srgbClr val="FF0000"/>
                </a:solidFill>
              </a:rPr>
              <a:t>Semiconductors</a:t>
            </a:r>
          </a:p>
        </p:txBody>
      </p:sp>
      <p:sp>
        <p:nvSpPr>
          <p:cNvPr id="43011" name="Rectangle 3"/>
          <p:cNvSpPr>
            <a:spLocks noGrp="1" noChangeArrowheads="1"/>
          </p:cNvSpPr>
          <p:nvPr>
            <p:ph type="body" sz="half" idx="1"/>
          </p:nvPr>
        </p:nvSpPr>
        <p:spPr>
          <a:xfrm>
            <a:off x="228600" y="1295400"/>
            <a:ext cx="4343400" cy="4525963"/>
          </a:xfrm>
        </p:spPr>
        <p:txBody>
          <a:bodyPr>
            <a:normAutofit lnSpcReduction="10000"/>
          </a:bodyPr>
          <a:lstStyle/>
          <a:p>
            <a:pPr>
              <a:lnSpc>
                <a:spcPct val="80000"/>
              </a:lnSpc>
            </a:pPr>
            <a:r>
              <a:rPr lang="en-US" altLang="it-IT" sz="2400"/>
              <a:t>Electrons from the negative supply terminal are attracted to the positive holes and fill them.</a:t>
            </a:r>
          </a:p>
          <a:p>
            <a:pPr>
              <a:lnSpc>
                <a:spcPct val="80000"/>
              </a:lnSpc>
            </a:pPr>
            <a:r>
              <a:rPr lang="en-US" altLang="it-IT" sz="2400"/>
              <a:t>The positive terminal of the supply pulls the electrons from the holes leaving the holes to attract more electrons.</a:t>
            </a:r>
          </a:p>
          <a:p>
            <a:pPr>
              <a:lnSpc>
                <a:spcPct val="80000"/>
              </a:lnSpc>
            </a:pPr>
            <a:r>
              <a:rPr lang="en-US" altLang="it-IT" sz="2400" u="sng"/>
              <a:t>Current (electrons) flows from the negative terminal to the positive terminal</a:t>
            </a:r>
            <a:r>
              <a:rPr lang="en-US" altLang="it-IT" sz="2400"/>
              <a:t>.</a:t>
            </a:r>
          </a:p>
          <a:p>
            <a:pPr>
              <a:lnSpc>
                <a:spcPct val="80000"/>
              </a:lnSpc>
            </a:pPr>
            <a:r>
              <a:rPr lang="en-US" altLang="it-IT" sz="2400"/>
              <a:t>Inside the semiconductor current flow is actually by the movement of the holes from positive to negative.</a:t>
            </a:r>
          </a:p>
        </p:txBody>
      </p:sp>
      <p:pic>
        <p:nvPicPr>
          <p:cNvPr id="43012" name="Picture 4" descr="Figure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5025" y="2581275"/>
            <a:ext cx="4041775" cy="2563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6208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7504" y="184048"/>
            <a:ext cx="2241319" cy="584775"/>
          </a:xfrm>
          <a:prstGeom prst="rect">
            <a:avLst/>
          </a:prstGeom>
          <a:noFill/>
        </p:spPr>
        <p:txBody>
          <a:bodyPr wrap="none" rtlCol="0">
            <a:spAutoFit/>
          </a:bodyPr>
          <a:lstStyle/>
          <a:p>
            <a:r>
              <a:rPr lang="en-US" sz="3200" b="1" dirty="0" smtClean="0">
                <a:solidFill>
                  <a:srgbClr val="FF0000"/>
                </a:solidFill>
              </a:rPr>
              <a:t>p-n junction</a:t>
            </a:r>
            <a:endParaRPr lang="en-US" sz="3200" b="1" dirty="0">
              <a:solidFill>
                <a:srgbClr val="FF0000"/>
              </a:solidFill>
            </a:endParaRPr>
          </a:p>
        </p:txBody>
      </p:sp>
      <p:pic>
        <p:nvPicPr>
          <p:cNvPr id="890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383"/>
          <a:stretch/>
        </p:blipFill>
        <p:spPr bwMode="auto">
          <a:xfrm>
            <a:off x="2267744" y="3287180"/>
            <a:ext cx="5130527" cy="3161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941688"/>
            <a:ext cx="3600000" cy="212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4" name="Picture 6" descr="http://www.electronics-tutorials.ws/wp-content/uploads/2013/08/diode4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764704"/>
            <a:ext cx="3600000" cy="2629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315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asmolecules            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0201"/>
            <a:ext cx="8280920" cy="621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5817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7504" y="184048"/>
            <a:ext cx="1885453" cy="584775"/>
          </a:xfrm>
          <a:prstGeom prst="rect">
            <a:avLst/>
          </a:prstGeom>
          <a:noFill/>
        </p:spPr>
        <p:txBody>
          <a:bodyPr wrap="none" rtlCol="0">
            <a:spAutoFit/>
          </a:bodyPr>
          <a:lstStyle/>
          <a:p>
            <a:r>
              <a:rPr lang="en-US" sz="3200" b="1" dirty="0" smtClean="0">
                <a:solidFill>
                  <a:srgbClr val="FF0000"/>
                </a:solidFill>
              </a:rPr>
              <a:t>Solar cells</a:t>
            </a:r>
            <a:endParaRPr lang="en-US" sz="3200" b="1" dirty="0">
              <a:solidFill>
                <a:srgbClr val="FF0000"/>
              </a:solidFill>
            </a:endParaRPr>
          </a:p>
        </p:txBody>
      </p:sp>
      <p:pic>
        <p:nvPicPr>
          <p:cNvPr id="901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5324475"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781" y="3428514"/>
            <a:ext cx="5888881" cy="326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254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1611147" cy="584775"/>
          </a:xfrm>
          <a:prstGeom prst="rect">
            <a:avLst/>
          </a:prstGeom>
          <a:noFill/>
        </p:spPr>
        <p:txBody>
          <a:bodyPr wrap="none" rtlCol="0">
            <a:spAutoFit/>
          </a:bodyPr>
          <a:lstStyle/>
          <a:p>
            <a:r>
              <a:rPr lang="en-US" sz="3200" b="1" dirty="0" smtClean="0">
                <a:solidFill>
                  <a:srgbClr val="FF0000"/>
                </a:solidFill>
              </a:rPr>
              <a:t>Surfaces</a:t>
            </a:r>
            <a:endParaRPr lang="en-US" sz="3200" b="1" dirty="0">
              <a:solidFill>
                <a:srgbClr val="FF0000"/>
              </a:solidFill>
            </a:endParaRPr>
          </a:p>
        </p:txBody>
      </p:sp>
      <p:sp>
        <p:nvSpPr>
          <p:cNvPr id="3" name="CasellaDiTesto 2"/>
          <p:cNvSpPr txBox="1"/>
          <p:nvPr/>
        </p:nvSpPr>
        <p:spPr>
          <a:xfrm>
            <a:off x="467543" y="768823"/>
            <a:ext cx="6717545" cy="369332"/>
          </a:xfrm>
          <a:prstGeom prst="rect">
            <a:avLst/>
          </a:prstGeom>
          <a:noFill/>
        </p:spPr>
        <p:txBody>
          <a:bodyPr wrap="none" rtlCol="0">
            <a:spAutoFit/>
          </a:bodyPr>
          <a:lstStyle/>
          <a:p>
            <a:r>
              <a:rPr lang="en-US" dirty="0" smtClean="0"/>
              <a:t>Represent the place in which the solid interacts with the environment.</a:t>
            </a:r>
            <a:endParaRPr lang="en-US"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392729"/>
            <a:ext cx="30480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923927" y="2203123"/>
            <a:ext cx="4752529" cy="646331"/>
          </a:xfrm>
          <a:prstGeom prst="rect">
            <a:avLst/>
          </a:prstGeom>
          <a:noFill/>
        </p:spPr>
        <p:txBody>
          <a:bodyPr wrap="square" rtlCol="0">
            <a:spAutoFit/>
          </a:bodyPr>
          <a:lstStyle/>
          <a:p>
            <a:r>
              <a:rPr lang="en-US" dirty="0" smtClean="0"/>
              <a:t>Atoms on the surface have different chemical environment with respect to those in the bulk.</a:t>
            </a:r>
            <a:endParaRPr lang="en-US" dirty="0"/>
          </a:p>
        </p:txBody>
      </p:sp>
      <p:sp>
        <p:nvSpPr>
          <p:cNvPr id="6" name="Ovale 5"/>
          <p:cNvSpPr/>
          <p:nvPr/>
        </p:nvSpPr>
        <p:spPr>
          <a:xfrm>
            <a:off x="1759724" y="259247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e 7"/>
          <p:cNvSpPr/>
          <p:nvPr/>
        </p:nvSpPr>
        <p:spPr>
          <a:xfrm>
            <a:off x="2188984" y="306491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p:cNvSpPr/>
          <p:nvPr/>
        </p:nvSpPr>
        <p:spPr>
          <a:xfrm>
            <a:off x="1744484" y="350179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p:cNvSpPr/>
          <p:nvPr/>
        </p:nvSpPr>
        <p:spPr>
          <a:xfrm>
            <a:off x="1310144" y="300903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p:cNvSpPr/>
          <p:nvPr/>
        </p:nvSpPr>
        <p:spPr>
          <a:xfrm>
            <a:off x="1889264" y="205399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p:cNvSpPr/>
          <p:nvPr/>
        </p:nvSpPr>
        <p:spPr>
          <a:xfrm>
            <a:off x="2448064" y="202859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p:cNvSpPr/>
          <p:nvPr/>
        </p:nvSpPr>
        <p:spPr>
          <a:xfrm>
            <a:off x="2872244" y="250611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e 13"/>
          <p:cNvSpPr/>
          <p:nvPr/>
        </p:nvSpPr>
        <p:spPr>
          <a:xfrm>
            <a:off x="2752864" y="3036972"/>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e 14"/>
          <p:cNvSpPr/>
          <p:nvPr/>
        </p:nvSpPr>
        <p:spPr>
          <a:xfrm>
            <a:off x="2084596" y="204846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e 15"/>
          <p:cNvSpPr/>
          <p:nvPr/>
        </p:nvSpPr>
        <p:spPr>
          <a:xfrm>
            <a:off x="2260992" y="203401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e 16"/>
          <p:cNvSpPr/>
          <p:nvPr/>
        </p:nvSpPr>
        <p:spPr>
          <a:xfrm>
            <a:off x="1853188" y="223545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e 17"/>
          <p:cNvSpPr/>
          <p:nvPr/>
        </p:nvSpPr>
        <p:spPr>
          <a:xfrm>
            <a:off x="1897504" y="3351300"/>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e 18"/>
          <p:cNvSpPr/>
          <p:nvPr/>
        </p:nvSpPr>
        <p:spPr>
          <a:xfrm>
            <a:off x="1604516" y="333694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e 19"/>
          <p:cNvSpPr/>
          <p:nvPr/>
        </p:nvSpPr>
        <p:spPr>
          <a:xfrm>
            <a:off x="1463928" y="318289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p:cNvSpPr/>
          <p:nvPr/>
        </p:nvSpPr>
        <p:spPr>
          <a:xfrm>
            <a:off x="2052320" y="2894224"/>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e 21"/>
          <p:cNvSpPr/>
          <p:nvPr/>
        </p:nvSpPr>
        <p:spPr>
          <a:xfrm>
            <a:off x="1904112" y="274271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e 22"/>
          <p:cNvSpPr/>
          <p:nvPr/>
        </p:nvSpPr>
        <p:spPr>
          <a:xfrm>
            <a:off x="1468884" y="2862980"/>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e 23"/>
          <p:cNvSpPr/>
          <p:nvPr/>
        </p:nvSpPr>
        <p:spPr>
          <a:xfrm>
            <a:off x="1610236" y="272162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e 24"/>
          <p:cNvSpPr/>
          <p:nvPr/>
        </p:nvSpPr>
        <p:spPr>
          <a:xfrm>
            <a:off x="1804928" y="240755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e 25"/>
          <p:cNvSpPr/>
          <p:nvPr/>
        </p:nvSpPr>
        <p:spPr>
          <a:xfrm>
            <a:off x="2833896" y="2691550"/>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e 26"/>
          <p:cNvSpPr/>
          <p:nvPr/>
        </p:nvSpPr>
        <p:spPr>
          <a:xfrm>
            <a:off x="2794628" y="286741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e 27"/>
          <p:cNvSpPr/>
          <p:nvPr/>
        </p:nvSpPr>
        <p:spPr>
          <a:xfrm>
            <a:off x="2564860" y="305090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e 28"/>
          <p:cNvSpPr/>
          <p:nvPr/>
        </p:nvSpPr>
        <p:spPr>
          <a:xfrm>
            <a:off x="2388432" y="3062938"/>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e 29"/>
          <p:cNvSpPr/>
          <p:nvPr/>
        </p:nvSpPr>
        <p:spPr>
          <a:xfrm>
            <a:off x="2044364" y="3204514"/>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e 30"/>
          <p:cNvSpPr/>
          <p:nvPr/>
        </p:nvSpPr>
        <p:spPr>
          <a:xfrm>
            <a:off x="2737478" y="234925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e 31"/>
          <p:cNvSpPr/>
          <p:nvPr/>
        </p:nvSpPr>
        <p:spPr>
          <a:xfrm>
            <a:off x="2600318" y="2189236"/>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e 32"/>
          <p:cNvSpPr/>
          <p:nvPr/>
        </p:nvSpPr>
        <p:spPr>
          <a:xfrm>
            <a:off x="2097802" y="2740818"/>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e 33"/>
          <p:cNvSpPr/>
          <p:nvPr/>
        </p:nvSpPr>
        <p:spPr>
          <a:xfrm>
            <a:off x="1907706" y="306761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e 34"/>
          <p:cNvSpPr/>
          <p:nvPr/>
        </p:nvSpPr>
        <p:spPr>
          <a:xfrm>
            <a:off x="2228145" y="289664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e 35"/>
          <p:cNvSpPr/>
          <p:nvPr/>
        </p:nvSpPr>
        <p:spPr>
          <a:xfrm>
            <a:off x="2700585" y="252707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e 36"/>
          <p:cNvSpPr/>
          <p:nvPr/>
        </p:nvSpPr>
        <p:spPr>
          <a:xfrm>
            <a:off x="2411025" y="221084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e 37"/>
          <p:cNvSpPr/>
          <p:nvPr/>
        </p:nvSpPr>
        <p:spPr>
          <a:xfrm>
            <a:off x="1614696" y="303786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e 38"/>
          <p:cNvSpPr/>
          <p:nvPr/>
        </p:nvSpPr>
        <p:spPr>
          <a:xfrm>
            <a:off x="1961367" y="257328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e 39"/>
          <p:cNvSpPr/>
          <p:nvPr/>
        </p:nvSpPr>
        <p:spPr>
          <a:xfrm>
            <a:off x="1753737" y="320112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e 40"/>
          <p:cNvSpPr/>
          <p:nvPr/>
        </p:nvSpPr>
        <p:spPr>
          <a:xfrm>
            <a:off x="2428361" y="2885068"/>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e 41"/>
          <p:cNvSpPr/>
          <p:nvPr/>
        </p:nvSpPr>
        <p:spPr>
          <a:xfrm>
            <a:off x="2348605" y="256139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e 42"/>
          <p:cNvSpPr/>
          <p:nvPr/>
        </p:nvSpPr>
        <p:spPr>
          <a:xfrm>
            <a:off x="2512689" y="2534892"/>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e 43"/>
          <p:cNvSpPr/>
          <p:nvPr/>
        </p:nvSpPr>
        <p:spPr>
          <a:xfrm>
            <a:off x="2230573" y="220359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e 44"/>
          <p:cNvSpPr/>
          <p:nvPr/>
        </p:nvSpPr>
        <p:spPr>
          <a:xfrm>
            <a:off x="2459857" y="2710496"/>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e 45"/>
          <p:cNvSpPr/>
          <p:nvPr/>
        </p:nvSpPr>
        <p:spPr>
          <a:xfrm>
            <a:off x="1751451" y="2897358"/>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e 46"/>
          <p:cNvSpPr/>
          <p:nvPr/>
        </p:nvSpPr>
        <p:spPr>
          <a:xfrm>
            <a:off x="2146675" y="255758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e 47"/>
          <p:cNvSpPr/>
          <p:nvPr/>
        </p:nvSpPr>
        <p:spPr>
          <a:xfrm>
            <a:off x="2287645" y="272522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e 48"/>
          <p:cNvSpPr/>
          <p:nvPr/>
        </p:nvSpPr>
        <p:spPr>
          <a:xfrm>
            <a:off x="2657215" y="270617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e 49"/>
          <p:cNvSpPr/>
          <p:nvPr/>
        </p:nvSpPr>
        <p:spPr>
          <a:xfrm>
            <a:off x="2611495" y="286238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e 50"/>
          <p:cNvSpPr/>
          <p:nvPr/>
        </p:nvSpPr>
        <p:spPr>
          <a:xfrm>
            <a:off x="1998163" y="238647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e 51"/>
          <p:cNvSpPr/>
          <p:nvPr/>
        </p:nvSpPr>
        <p:spPr>
          <a:xfrm>
            <a:off x="2169613" y="238647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e 52"/>
          <p:cNvSpPr/>
          <p:nvPr/>
        </p:nvSpPr>
        <p:spPr>
          <a:xfrm>
            <a:off x="2367733" y="237123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e 53"/>
          <p:cNvSpPr/>
          <p:nvPr/>
        </p:nvSpPr>
        <p:spPr>
          <a:xfrm>
            <a:off x="2558233" y="234837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e 54"/>
          <p:cNvSpPr/>
          <p:nvPr/>
        </p:nvSpPr>
        <p:spPr>
          <a:xfrm>
            <a:off x="2032453" y="2222644"/>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e 55"/>
          <p:cNvSpPr/>
          <p:nvPr/>
        </p:nvSpPr>
        <p:spPr>
          <a:xfrm>
            <a:off x="4104983" y="3081684"/>
            <a:ext cx="72008"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e 56"/>
          <p:cNvSpPr/>
          <p:nvPr/>
        </p:nvSpPr>
        <p:spPr>
          <a:xfrm>
            <a:off x="4104983" y="3435362"/>
            <a:ext cx="72008" cy="72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e 57"/>
          <p:cNvSpPr/>
          <p:nvPr/>
        </p:nvSpPr>
        <p:spPr>
          <a:xfrm>
            <a:off x="4104983" y="3789040"/>
            <a:ext cx="72008" cy="72008"/>
          </a:xfrm>
          <a:prstGeom prst="ellipse">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tangolo 6"/>
          <p:cNvSpPr/>
          <p:nvPr/>
        </p:nvSpPr>
        <p:spPr>
          <a:xfrm>
            <a:off x="4427984" y="2934388"/>
            <a:ext cx="785984" cy="369332"/>
          </a:xfrm>
          <a:prstGeom prst="rect">
            <a:avLst/>
          </a:prstGeom>
        </p:spPr>
        <p:txBody>
          <a:bodyPr wrap="none">
            <a:spAutoFit/>
          </a:bodyPr>
          <a:lstStyle/>
          <a:p>
            <a:r>
              <a:rPr lang="en-US" dirty="0" smtClean="0"/>
              <a:t>Vertex</a:t>
            </a:r>
            <a:endParaRPr lang="en-US" dirty="0"/>
          </a:p>
        </p:txBody>
      </p:sp>
      <p:sp>
        <p:nvSpPr>
          <p:cNvPr id="60" name="Rettangolo 59"/>
          <p:cNvSpPr/>
          <p:nvPr/>
        </p:nvSpPr>
        <p:spPr>
          <a:xfrm>
            <a:off x="4427984" y="3640378"/>
            <a:ext cx="683777" cy="369332"/>
          </a:xfrm>
          <a:prstGeom prst="rect">
            <a:avLst/>
          </a:prstGeom>
        </p:spPr>
        <p:txBody>
          <a:bodyPr wrap="none">
            <a:spAutoFit/>
          </a:bodyPr>
          <a:lstStyle/>
          <a:p>
            <a:r>
              <a:rPr lang="en-US" dirty="0" smtClean="0"/>
              <a:t>Facet</a:t>
            </a:r>
            <a:endParaRPr lang="en-US" dirty="0"/>
          </a:p>
        </p:txBody>
      </p:sp>
      <p:sp>
        <p:nvSpPr>
          <p:cNvPr id="61" name="Rettangolo 60"/>
          <p:cNvSpPr/>
          <p:nvPr/>
        </p:nvSpPr>
        <p:spPr>
          <a:xfrm>
            <a:off x="4427984" y="3300276"/>
            <a:ext cx="827471" cy="369332"/>
          </a:xfrm>
          <a:prstGeom prst="rect">
            <a:avLst/>
          </a:prstGeom>
        </p:spPr>
        <p:txBody>
          <a:bodyPr wrap="none">
            <a:spAutoFit/>
          </a:bodyPr>
          <a:lstStyle/>
          <a:p>
            <a:r>
              <a:rPr lang="en-US" dirty="0" smtClean="0"/>
              <a:t>Corner</a:t>
            </a:r>
            <a:endParaRPr lang="en-US" dirty="0"/>
          </a:p>
        </p:txBody>
      </p:sp>
      <p:sp>
        <p:nvSpPr>
          <p:cNvPr id="63" name="Rettangolo 62"/>
          <p:cNvSpPr/>
          <p:nvPr/>
        </p:nvSpPr>
        <p:spPr>
          <a:xfrm>
            <a:off x="5610356" y="3300276"/>
            <a:ext cx="3064172" cy="369332"/>
          </a:xfrm>
          <a:prstGeom prst="rect">
            <a:avLst/>
          </a:prstGeom>
        </p:spPr>
        <p:txBody>
          <a:bodyPr wrap="none">
            <a:spAutoFit/>
          </a:bodyPr>
          <a:lstStyle/>
          <a:p>
            <a:r>
              <a:rPr lang="en-US" dirty="0" smtClean="0"/>
              <a:t>Different coordination number</a:t>
            </a:r>
            <a:endParaRPr lang="en-US" dirty="0"/>
          </a:p>
        </p:txBody>
      </p:sp>
      <p:sp>
        <p:nvSpPr>
          <p:cNvPr id="62" name="Parentesi graffa chiusa 61"/>
          <p:cNvSpPr/>
          <p:nvPr/>
        </p:nvSpPr>
        <p:spPr>
          <a:xfrm>
            <a:off x="5342585" y="2852936"/>
            <a:ext cx="180641" cy="1264012"/>
          </a:xfrm>
          <a:prstGeom prst="rightBrace">
            <a:avLst>
              <a:gd name="adj1" fmla="val 79201"/>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CasellaDiTesto 65"/>
          <p:cNvSpPr txBox="1"/>
          <p:nvPr/>
        </p:nvSpPr>
        <p:spPr>
          <a:xfrm>
            <a:off x="1924470" y="5191654"/>
            <a:ext cx="2005421" cy="369332"/>
          </a:xfrm>
          <a:prstGeom prst="rect">
            <a:avLst/>
          </a:prstGeom>
          <a:noFill/>
        </p:spPr>
        <p:txBody>
          <a:bodyPr wrap="none" rtlCol="0">
            <a:spAutoFit/>
          </a:bodyPr>
          <a:lstStyle/>
          <a:p>
            <a:r>
              <a:rPr lang="en-US" b="1" dirty="0" smtClean="0">
                <a:solidFill>
                  <a:srgbClr val="3333FF"/>
                </a:solidFill>
              </a:rPr>
              <a:t>Metal dispersion </a:t>
            </a:r>
            <a:r>
              <a:rPr lang="en-US" dirty="0" smtClean="0"/>
              <a:t>= </a:t>
            </a:r>
            <a:endParaRPr lang="en-US" dirty="0"/>
          </a:p>
        </p:txBody>
      </p:sp>
      <p:sp>
        <p:nvSpPr>
          <p:cNvPr id="67" name="CasellaDiTesto 66"/>
          <p:cNvSpPr txBox="1"/>
          <p:nvPr/>
        </p:nvSpPr>
        <p:spPr>
          <a:xfrm>
            <a:off x="3957370" y="4975630"/>
            <a:ext cx="2854115" cy="369332"/>
          </a:xfrm>
          <a:prstGeom prst="rect">
            <a:avLst/>
          </a:prstGeom>
          <a:noFill/>
        </p:spPr>
        <p:txBody>
          <a:bodyPr wrap="none" rtlCol="0">
            <a:spAutoFit/>
          </a:bodyPr>
          <a:lstStyle/>
          <a:p>
            <a:r>
              <a:rPr lang="en-US" dirty="0" smtClean="0"/>
              <a:t>Number of superficial atoms</a:t>
            </a:r>
            <a:endParaRPr lang="en-US" dirty="0"/>
          </a:p>
        </p:txBody>
      </p:sp>
      <p:sp>
        <p:nvSpPr>
          <p:cNvPr id="68" name="CasellaDiTesto 67"/>
          <p:cNvSpPr txBox="1"/>
          <p:nvPr/>
        </p:nvSpPr>
        <p:spPr>
          <a:xfrm>
            <a:off x="4228726" y="5407678"/>
            <a:ext cx="2311402" cy="369332"/>
          </a:xfrm>
          <a:prstGeom prst="rect">
            <a:avLst/>
          </a:prstGeom>
          <a:noFill/>
        </p:spPr>
        <p:txBody>
          <a:bodyPr wrap="none" rtlCol="0">
            <a:spAutoFit/>
          </a:bodyPr>
          <a:lstStyle/>
          <a:p>
            <a:r>
              <a:rPr lang="en-US" dirty="0" smtClean="0"/>
              <a:t>Total number of atoms</a:t>
            </a:r>
            <a:endParaRPr lang="en-US" dirty="0"/>
          </a:p>
        </p:txBody>
      </p:sp>
      <p:cxnSp>
        <p:nvCxnSpPr>
          <p:cNvPr id="69" name="Connettore 1 68"/>
          <p:cNvCxnSpPr/>
          <p:nvPr/>
        </p:nvCxnSpPr>
        <p:spPr>
          <a:xfrm>
            <a:off x="3823453" y="5376320"/>
            <a:ext cx="31219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42469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1611147" cy="584775"/>
          </a:xfrm>
          <a:prstGeom prst="rect">
            <a:avLst/>
          </a:prstGeom>
          <a:noFill/>
        </p:spPr>
        <p:txBody>
          <a:bodyPr wrap="none" rtlCol="0">
            <a:spAutoFit/>
          </a:bodyPr>
          <a:lstStyle/>
          <a:p>
            <a:r>
              <a:rPr lang="en-US" sz="3200" b="1" dirty="0" smtClean="0">
                <a:solidFill>
                  <a:srgbClr val="FF0000"/>
                </a:solidFill>
              </a:rPr>
              <a:t>Surfaces</a:t>
            </a:r>
            <a:endParaRPr lang="en-US" sz="3200" b="1" dirty="0">
              <a:solidFill>
                <a:srgbClr val="FF0000"/>
              </a:solidFill>
            </a:endParaRPr>
          </a:p>
        </p:txBody>
      </p:sp>
      <p:sp>
        <p:nvSpPr>
          <p:cNvPr id="4" name="CasellaDiTesto 3"/>
          <p:cNvSpPr txBox="1"/>
          <p:nvPr/>
        </p:nvSpPr>
        <p:spPr>
          <a:xfrm>
            <a:off x="107504" y="1052736"/>
            <a:ext cx="1640577" cy="369332"/>
          </a:xfrm>
          <a:prstGeom prst="rect">
            <a:avLst/>
          </a:prstGeom>
          <a:noFill/>
        </p:spPr>
        <p:txBody>
          <a:bodyPr wrap="none" rtlCol="0">
            <a:spAutoFit/>
          </a:bodyPr>
          <a:lstStyle/>
          <a:p>
            <a:r>
              <a:rPr lang="en-US" b="1" dirty="0" smtClean="0">
                <a:solidFill>
                  <a:srgbClr val="3333FF"/>
                </a:solidFill>
              </a:rPr>
              <a:t>Surface energy</a:t>
            </a:r>
            <a:endParaRPr lang="en-US" b="1" dirty="0">
              <a:solidFill>
                <a:srgbClr val="3333FF"/>
              </a:solidFill>
            </a:endParaRPr>
          </a:p>
        </p:txBody>
      </p:sp>
      <mc:AlternateContent xmlns:mc="http://schemas.openxmlformats.org/markup-compatibility/2006" xmlns:a14="http://schemas.microsoft.com/office/drawing/2010/main">
        <mc:Choice Requires="a14">
          <p:sp>
            <p:nvSpPr>
              <p:cNvPr id="5" name="CasellaDiTesto 4"/>
              <p:cNvSpPr txBox="1"/>
              <p:nvPr/>
            </p:nvSpPr>
            <p:spPr>
              <a:xfrm>
                <a:off x="2051720" y="782270"/>
                <a:ext cx="1374607" cy="9115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a:ea typeface="Cambria Math"/>
                        </a:rPr>
                        <m:t>𝛾</m:t>
                      </m:r>
                      <m:r>
                        <a:rPr lang="it-IT" sz="2800" b="0" i="1" smtClean="0">
                          <a:latin typeface="Cambria Math"/>
                          <a:ea typeface="Cambria Math"/>
                        </a:rPr>
                        <m:t>=</m:t>
                      </m:r>
                      <m:f>
                        <m:fPr>
                          <m:ctrlPr>
                            <a:rPr lang="it-IT" sz="2800" b="0" i="1" smtClean="0">
                              <a:latin typeface="Cambria Math"/>
                              <a:ea typeface="Cambria Math"/>
                            </a:rPr>
                          </m:ctrlPr>
                        </m:fPr>
                        <m:num>
                          <m:r>
                            <a:rPr lang="it-IT" sz="2800" b="0" i="1" smtClean="0">
                              <a:latin typeface="Cambria Math"/>
                              <a:ea typeface="Cambria Math"/>
                            </a:rPr>
                            <m:t>𝜕</m:t>
                          </m:r>
                          <m:r>
                            <a:rPr lang="it-IT" sz="2800" b="0" i="1" smtClean="0">
                              <a:latin typeface="Cambria Math"/>
                              <a:ea typeface="Cambria Math"/>
                            </a:rPr>
                            <m:t>𝐺</m:t>
                          </m:r>
                        </m:num>
                        <m:den>
                          <m:r>
                            <a:rPr lang="it-IT" sz="2800" b="0" i="1" smtClean="0">
                              <a:latin typeface="Cambria Math"/>
                              <a:ea typeface="Cambria Math"/>
                            </a:rPr>
                            <m:t>𝜕</m:t>
                          </m:r>
                          <m:r>
                            <a:rPr lang="it-IT" sz="2800" b="0" i="1" smtClean="0">
                              <a:latin typeface="Cambria Math"/>
                              <a:ea typeface="Cambria Math"/>
                            </a:rPr>
                            <m:t>𝐴</m:t>
                          </m:r>
                        </m:den>
                      </m:f>
                    </m:oMath>
                  </m:oMathPara>
                </a14:m>
                <a:endParaRPr lang="en-US" sz="2800" dirty="0"/>
              </a:p>
            </p:txBody>
          </p:sp>
        </mc:Choice>
        <mc:Fallback xmlns="">
          <p:sp>
            <p:nvSpPr>
              <p:cNvPr id="5" name="CasellaDiTesto 4"/>
              <p:cNvSpPr txBox="1">
                <a:spLocks noRot="1" noChangeAspect="1" noMove="1" noResize="1" noEditPoints="1" noAdjustHandles="1" noChangeArrowheads="1" noChangeShapeType="1" noTextEdit="1"/>
              </p:cNvSpPr>
              <p:nvPr/>
            </p:nvSpPr>
            <p:spPr>
              <a:xfrm>
                <a:off x="2051720" y="782270"/>
                <a:ext cx="1374607" cy="911596"/>
              </a:xfrm>
              <a:prstGeom prst="rect">
                <a:avLst/>
              </a:prstGeom>
              <a:blipFill rotWithShape="1">
                <a:blip r:embed="rId2"/>
                <a:stretch>
                  <a:fillRect/>
                </a:stretch>
              </a:blipFill>
            </p:spPr>
            <p:txBody>
              <a:bodyPr/>
              <a:lstStyle/>
              <a:p>
                <a:r>
                  <a:rPr lang="en-US">
                    <a:noFill/>
                  </a:rPr>
                  <a:t> </a:t>
                </a:r>
              </a:p>
            </p:txBody>
          </p:sp>
        </mc:Fallback>
      </mc:AlternateContent>
      <p:sp>
        <p:nvSpPr>
          <p:cNvPr id="6" name="Rettangolo 5"/>
          <p:cNvSpPr/>
          <p:nvPr/>
        </p:nvSpPr>
        <p:spPr>
          <a:xfrm>
            <a:off x="3923928" y="1033652"/>
            <a:ext cx="4572000" cy="646331"/>
          </a:xfrm>
          <a:prstGeom prst="rect">
            <a:avLst/>
          </a:prstGeom>
        </p:spPr>
        <p:txBody>
          <a:bodyPr>
            <a:spAutoFit/>
          </a:bodyPr>
          <a:lstStyle/>
          <a:p>
            <a:r>
              <a:rPr lang="en-US" dirty="0"/>
              <a:t>quantifies the disruption of intermolecular bonds that occur when a surface is created.</a:t>
            </a:r>
          </a:p>
        </p:txBody>
      </p:sp>
      <mc:AlternateContent xmlns:mc="http://schemas.openxmlformats.org/markup-compatibility/2006" xmlns:a14="http://schemas.microsoft.com/office/drawing/2010/main">
        <mc:Choice Requires="a14">
          <p:sp>
            <p:nvSpPr>
              <p:cNvPr id="7" name="CasellaDiTesto 6"/>
              <p:cNvSpPr txBox="1"/>
              <p:nvPr/>
            </p:nvSpPr>
            <p:spPr>
              <a:xfrm>
                <a:off x="320092" y="2348880"/>
                <a:ext cx="2245679" cy="8168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m:rPr>
                              <m:sty m:val="p"/>
                            </m:rPr>
                            <a:rPr lang="el-GR" sz="2400" i="1" smtClean="0">
                              <a:latin typeface="Cambria Math"/>
                              <a:ea typeface="Cambria Math"/>
                            </a:rPr>
                            <m:t>Δ</m:t>
                          </m:r>
                          <m:r>
                            <a:rPr lang="it-IT" sz="2400" b="0" i="1" smtClean="0">
                              <a:latin typeface="Cambria Math"/>
                              <a:ea typeface="Cambria Math"/>
                            </a:rPr>
                            <m:t>𝐺</m:t>
                          </m:r>
                        </m:e>
                        <m:sub>
                          <m:r>
                            <a:rPr lang="it-IT" sz="2400" b="0" i="1" smtClean="0">
                              <a:latin typeface="Cambria Math"/>
                            </a:rPr>
                            <m:t>𝑖</m:t>
                          </m:r>
                        </m:sub>
                      </m:sSub>
                      <m:r>
                        <a:rPr lang="it-IT" sz="2400" b="0" i="1" smtClean="0">
                          <a:latin typeface="Cambria Math"/>
                        </a:rPr>
                        <m:t>=</m:t>
                      </m:r>
                      <m:nary>
                        <m:naryPr>
                          <m:chr m:val="∑"/>
                          <m:limLoc m:val="subSup"/>
                          <m:supHide m:val="on"/>
                          <m:ctrlPr>
                            <a:rPr lang="it-IT" sz="2400" b="0" i="1" smtClean="0">
                              <a:latin typeface="Cambria Math"/>
                            </a:rPr>
                          </m:ctrlPr>
                        </m:naryPr>
                        <m:sub>
                          <m:r>
                            <m:rPr>
                              <m:brk m:alnAt="9"/>
                            </m:rPr>
                            <a:rPr lang="it-IT" sz="2400" b="0" i="1" smtClean="0">
                              <a:latin typeface="Cambria Math"/>
                            </a:rPr>
                            <m:t>𝑗</m:t>
                          </m:r>
                        </m:sub>
                        <m:sup/>
                        <m:e>
                          <m:sSub>
                            <m:sSubPr>
                              <m:ctrlPr>
                                <a:rPr lang="it-IT" sz="2400" b="0" i="1" smtClean="0">
                                  <a:latin typeface="Cambria Math"/>
                                </a:rPr>
                              </m:ctrlPr>
                            </m:sSubPr>
                            <m:e>
                              <m:r>
                                <a:rPr lang="it-IT" sz="2400" b="0" i="1" smtClean="0">
                                  <a:latin typeface="Cambria Math"/>
                                  <a:ea typeface="Cambria Math"/>
                                </a:rPr>
                                <m:t>𝛾</m:t>
                              </m:r>
                            </m:e>
                            <m:sub>
                              <m:r>
                                <a:rPr lang="it-IT" sz="2400" b="0" i="1" smtClean="0">
                                  <a:latin typeface="Cambria Math"/>
                                </a:rPr>
                                <m:t>𝑗</m:t>
                              </m:r>
                            </m:sub>
                          </m:sSub>
                          <m:sSub>
                            <m:sSubPr>
                              <m:ctrlPr>
                                <a:rPr lang="it-IT" sz="2400" i="1" smtClean="0">
                                  <a:latin typeface="Cambria Math"/>
                                </a:rPr>
                              </m:ctrlPr>
                            </m:sSubPr>
                            <m:e>
                              <m:r>
                                <a:rPr lang="it-IT" sz="2400" b="0" i="1" smtClean="0">
                                  <a:latin typeface="Cambria Math"/>
                                  <a:ea typeface="Cambria Math"/>
                                </a:rPr>
                                <m:t>𝑂</m:t>
                              </m:r>
                            </m:e>
                            <m:sub>
                              <m:r>
                                <a:rPr lang="it-IT" sz="2400" i="1">
                                  <a:latin typeface="Cambria Math"/>
                                </a:rPr>
                                <m:t>𝑗</m:t>
                              </m:r>
                            </m:sub>
                          </m:sSub>
                        </m:e>
                      </m:nary>
                    </m:oMath>
                  </m:oMathPara>
                </a14:m>
                <a:endParaRPr lang="en-US" sz="2400" dirty="0"/>
              </a:p>
            </p:txBody>
          </p:sp>
        </mc:Choice>
        <mc:Fallback xmlns="">
          <p:sp>
            <p:nvSpPr>
              <p:cNvPr id="7" name="CasellaDiTesto 6"/>
              <p:cNvSpPr txBox="1">
                <a:spLocks noRot="1" noChangeAspect="1" noMove="1" noResize="1" noEditPoints="1" noAdjustHandles="1" noChangeArrowheads="1" noChangeShapeType="1" noTextEdit="1"/>
              </p:cNvSpPr>
              <p:nvPr/>
            </p:nvSpPr>
            <p:spPr>
              <a:xfrm>
                <a:off x="320092" y="2348880"/>
                <a:ext cx="2245679" cy="816890"/>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ttangolo 7"/>
              <p:cNvSpPr/>
              <p:nvPr/>
            </p:nvSpPr>
            <p:spPr>
              <a:xfrm>
                <a:off x="320092" y="3306815"/>
                <a:ext cx="8356364" cy="1477328"/>
              </a:xfrm>
              <a:prstGeom prst="rect">
                <a:avLst/>
              </a:prstGeom>
            </p:spPr>
            <p:txBody>
              <a:bodyPr wrap="square">
                <a:spAutoFit/>
              </a:bodyPr>
              <a:lstStyle/>
              <a:p>
                <a:r>
                  <a:rPr lang="en-US" dirty="0"/>
                  <a:t>represents the difference in energy between a real crystal composed of </a:t>
                </a:r>
                <a:r>
                  <a:rPr lang="en-US" i="1" dirty="0" err="1" smtClean="0"/>
                  <a:t>i</a:t>
                </a:r>
                <a:r>
                  <a:rPr lang="en-US" dirty="0" smtClean="0"/>
                  <a:t> </a:t>
                </a:r>
                <a:r>
                  <a:rPr lang="en-US" dirty="0"/>
                  <a:t>molecules with a surface and a similar configuration of</a:t>
                </a:r>
                <a:r>
                  <a:rPr lang="en-US" i="1" dirty="0"/>
                  <a:t> </a:t>
                </a:r>
                <a:r>
                  <a:rPr lang="en-US" i="1" dirty="0" err="1" smtClean="0"/>
                  <a:t>i</a:t>
                </a:r>
                <a:r>
                  <a:rPr lang="en-US" i="1" dirty="0" smtClean="0"/>
                  <a:t> </a:t>
                </a:r>
                <a:r>
                  <a:rPr lang="en-US" dirty="0"/>
                  <a:t>molecules located inside an infinitely large crystal. This quantity is therefore the energy associated with the </a:t>
                </a:r>
                <a:r>
                  <a:rPr lang="en-US" dirty="0" smtClean="0"/>
                  <a:t>surface.</a:t>
                </a:r>
              </a:p>
              <a:p>
                <a:endParaRPr lang="en-US" dirty="0"/>
              </a:p>
              <a:p>
                <a:r>
                  <a:rPr lang="en-US" dirty="0" smtClean="0"/>
                  <a:t>The </a:t>
                </a:r>
                <a:r>
                  <a:rPr lang="en-US" dirty="0"/>
                  <a:t>equilibrium shape of the crystal will then be that which minimizes the value of </a:t>
                </a:r>
                <a14:m>
                  <m:oMath xmlns:m="http://schemas.openxmlformats.org/officeDocument/2006/math">
                    <m:sSub>
                      <m:sSubPr>
                        <m:ctrlPr>
                          <a:rPr lang="en-US" i="1">
                            <a:latin typeface="Cambria Math"/>
                          </a:rPr>
                        </m:ctrlPr>
                      </m:sSubPr>
                      <m:e>
                        <m:r>
                          <m:rPr>
                            <m:sty m:val="p"/>
                          </m:rPr>
                          <a:rPr lang="el-GR" i="1">
                            <a:latin typeface="Cambria Math"/>
                            <a:ea typeface="Cambria Math"/>
                          </a:rPr>
                          <m:t>Δ</m:t>
                        </m:r>
                        <m:r>
                          <a:rPr lang="it-IT" i="1">
                            <a:latin typeface="Cambria Math"/>
                            <a:ea typeface="Cambria Math"/>
                          </a:rPr>
                          <m:t>𝐺</m:t>
                        </m:r>
                      </m:e>
                      <m:sub>
                        <m:r>
                          <a:rPr lang="it-IT" i="1">
                            <a:latin typeface="Cambria Math"/>
                          </a:rPr>
                          <m:t>𝑖</m:t>
                        </m:r>
                      </m:sub>
                    </m:sSub>
                  </m:oMath>
                </a14:m>
                <a:r>
                  <a:rPr lang="en-US" dirty="0" smtClean="0"/>
                  <a:t>.</a:t>
                </a:r>
                <a:endParaRPr lang="en-US" dirty="0"/>
              </a:p>
            </p:txBody>
          </p:sp>
        </mc:Choice>
        <mc:Fallback xmlns="">
          <p:sp>
            <p:nvSpPr>
              <p:cNvPr id="8" name="Rettangolo 7"/>
              <p:cNvSpPr>
                <a:spLocks noRot="1" noChangeAspect="1" noMove="1" noResize="1" noEditPoints="1" noAdjustHandles="1" noChangeArrowheads="1" noChangeShapeType="1" noTextEdit="1"/>
              </p:cNvSpPr>
              <p:nvPr/>
            </p:nvSpPr>
            <p:spPr>
              <a:xfrm>
                <a:off x="320092" y="3306815"/>
                <a:ext cx="8356364" cy="1477328"/>
              </a:xfrm>
              <a:prstGeom prst="rect">
                <a:avLst/>
              </a:prstGeom>
              <a:blipFill rotWithShape="1">
                <a:blip r:embed="rId4"/>
                <a:stretch>
                  <a:fillRect l="-657" t="-2058" r="-1168" b="-5350"/>
                </a:stretch>
              </a:blipFill>
            </p:spPr>
            <p:txBody>
              <a:bodyPr/>
              <a:lstStyle/>
              <a:p>
                <a:r>
                  <a:rPr lang="en-US">
                    <a:noFill/>
                  </a:rPr>
                  <a:t> </a:t>
                </a:r>
              </a:p>
            </p:txBody>
          </p:sp>
        </mc:Fallback>
      </mc:AlternateContent>
    </p:spTree>
    <p:extLst>
      <p:ext uri="{BB962C8B-B14F-4D97-AF65-F5344CB8AC3E}">
        <p14:creationId xmlns:p14="http://schemas.microsoft.com/office/powerpoint/2010/main" val="307532950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2678297" cy="584775"/>
          </a:xfrm>
          <a:prstGeom prst="rect">
            <a:avLst/>
          </a:prstGeom>
          <a:noFill/>
        </p:spPr>
        <p:txBody>
          <a:bodyPr wrap="none" rtlCol="0">
            <a:spAutoFit/>
          </a:bodyPr>
          <a:lstStyle/>
          <a:p>
            <a:r>
              <a:rPr lang="en-US" sz="3200" b="1" dirty="0" smtClean="0">
                <a:solidFill>
                  <a:srgbClr val="FF0000"/>
                </a:solidFill>
              </a:rPr>
              <a:t>Metal surfaces</a:t>
            </a:r>
            <a:endParaRPr lang="en-US" sz="3200" b="1" dirty="0">
              <a:solidFill>
                <a:srgbClr val="FF0000"/>
              </a:solidFill>
            </a:endParaRPr>
          </a:p>
        </p:txBody>
      </p:sp>
      <p:graphicFrame>
        <p:nvGraphicFramePr>
          <p:cNvPr id="3" name="Oggetto 2"/>
          <p:cNvGraphicFramePr>
            <a:graphicFrameLocks noChangeAspect="1"/>
          </p:cNvGraphicFramePr>
          <p:nvPr>
            <p:extLst>
              <p:ext uri="{D42A27DB-BD31-4B8C-83A1-F6EECF244321}">
                <p14:modId xmlns:p14="http://schemas.microsoft.com/office/powerpoint/2010/main" val="3603590427"/>
              </p:ext>
            </p:extLst>
          </p:nvPr>
        </p:nvGraphicFramePr>
        <p:xfrm>
          <a:off x="228600" y="819870"/>
          <a:ext cx="4953000" cy="4983162"/>
        </p:xfrm>
        <a:graphic>
          <a:graphicData uri="http://schemas.openxmlformats.org/presentationml/2006/ole">
            <mc:AlternateContent xmlns:mc="http://schemas.openxmlformats.org/markup-compatibility/2006">
              <mc:Choice xmlns:v="urn:schemas-microsoft-com:vml" Requires="v">
                <p:oleObj spid="_x0000_s66566" name="Image" r:id="rId3" imgW="6219512" imgH="7432927" progId="Photoshop.Image.5">
                  <p:embed/>
                </p:oleObj>
              </mc:Choice>
              <mc:Fallback>
                <p:oleObj name="Image" r:id="rId3" imgW="6219512" imgH="7432927" progId="Photoshop.Image.5">
                  <p:embed/>
                  <p:pic>
                    <p:nvPicPr>
                      <p:cNvPr id="0" name=""/>
                      <p:cNvPicPr>
                        <a:picLocks noChangeAspect="1" noChangeArrowheads="1"/>
                      </p:cNvPicPr>
                      <p:nvPr/>
                    </p:nvPicPr>
                    <p:blipFill>
                      <a:blip r:embed="rId4">
                        <a:lum bright="6000"/>
                        <a:extLst>
                          <a:ext uri="{28A0092B-C50C-407E-A947-70E740481C1C}">
                            <a14:useLocalDpi xmlns:a14="http://schemas.microsoft.com/office/drawing/2010/main" val="0"/>
                          </a:ext>
                        </a:extLst>
                      </a:blip>
                      <a:srcRect l="4564" t="3618" r="24846" b="41602"/>
                      <a:stretch>
                        <a:fillRect/>
                      </a:stretch>
                    </p:blipFill>
                    <p:spPr bwMode="auto">
                      <a:xfrm>
                        <a:off x="228600" y="819870"/>
                        <a:ext cx="4953000" cy="498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ggetto 3"/>
          <p:cNvGraphicFramePr>
            <a:graphicFrameLocks noChangeAspect="1"/>
          </p:cNvGraphicFramePr>
          <p:nvPr>
            <p:extLst>
              <p:ext uri="{D42A27DB-BD31-4B8C-83A1-F6EECF244321}">
                <p14:modId xmlns:p14="http://schemas.microsoft.com/office/powerpoint/2010/main" val="1952038789"/>
              </p:ext>
            </p:extLst>
          </p:nvPr>
        </p:nvGraphicFramePr>
        <p:xfrm>
          <a:off x="4962525" y="1916832"/>
          <a:ext cx="4168775" cy="1914525"/>
        </p:xfrm>
        <a:graphic>
          <a:graphicData uri="http://schemas.openxmlformats.org/presentationml/2006/ole">
            <mc:AlternateContent xmlns:mc="http://schemas.openxmlformats.org/markup-compatibility/2006">
              <mc:Choice xmlns:v="urn:schemas-microsoft-com:vml" Requires="v">
                <p:oleObj spid="_x0000_s66567" name="Image" r:id="rId5" imgW="6219512" imgH="7432927" progId="Photoshop.Image.5">
                  <p:embed/>
                </p:oleObj>
              </mc:Choice>
              <mc:Fallback>
                <p:oleObj name="Image" r:id="rId5" imgW="6219512" imgH="7432927" progId="Photoshop.Image.5">
                  <p:embed/>
                  <p:pic>
                    <p:nvPicPr>
                      <p:cNvPr id="0" name=""/>
                      <p:cNvPicPr>
                        <a:picLocks noChangeAspect="1" noChangeArrowheads="1"/>
                      </p:cNvPicPr>
                      <p:nvPr/>
                    </p:nvPicPr>
                    <p:blipFill>
                      <a:blip r:embed="rId4">
                        <a:lum bright="6000"/>
                        <a:extLst>
                          <a:ext uri="{28A0092B-C50C-407E-A947-70E740481C1C}">
                            <a14:useLocalDpi xmlns:a14="http://schemas.microsoft.com/office/drawing/2010/main" val="0"/>
                          </a:ext>
                        </a:extLst>
                      </a:blip>
                      <a:srcRect t="64053" b="2354"/>
                      <a:stretch>
                        <a:fillRect/>
                      </a:stretch>
                    </p:blipFill>
                    <p:spPr bwMode="auto">
                      <a:xfrm>
                        <a:off x="4962525" y="1916832"/>
                        <a:ext cx="4168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19120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2678297" cy="584775"/>
          </a:xfrm>
          <a:prstGeom prst="rect">
            <a:avLst/>
          </a:prstGeom>
          <a:noFill/>
        </p:spPr>
        <p:txBody>
          <a:bodyPr wrap="none" rtlCol="0">
            <a:spAutoFit/>
          </a:bodyPr>
          <a:lstStyle/>
          <a:p>
            <a:r>
              <a:rPr lang="en-US" sz="3200" b="1" dirty="0">
                <a:solidFill>
                  <a:srgbClr val="FF0000"/>
                </a:solidFill>
              </a:rPr>
              <a:t>Metal </a:t>
            </a:r>
            <a:r>
              <a:rPr lang="en-US" sz="3200" b="1" dirty="0" smtClean="0">
                <a:solidFill>
                  <a:srgbClr val="FF0000"/>
                </a:solidFill>
              </a:rPr>
              <a:t>surfaces</a:t>
            </a:r>
            <a:endParaRPr lang="en-US" sz="3200" b="1" dirty="0">
              <a:solidFill>
                <a:srgbClr val="FF0000"/>
              </a:solidFill>
            </a:endParaRPr>
          </a:p>
        </p:txBody>
      </p:sp>
      <p:pic>
        <p:nvPicPr>
          <p:cNvPr id="3" name="Picture 3" descr="Fig2_9"/>
          <p:cNvPicPr>
            <a:picLocks noChangeAspect="1" noChangeArrowheads="1"/>
          </p:cNvPicPr>
          <p:nvPr/>
        </p:nvPicPr>
        <p:blipFill>
          <a:blip r:embed="rId2">
            <a:lum contrast="18000"/>
            <a:extLst>
              <a:ext uri="{28A0092B-C50C-407E-A947-70E740481C1C}">
                <a14:useLocalDpi xmlns:a14="http://schemas.microsoft.com/office/drawing/2010/main" val="0"/>
              </a:ext>
            </a:extLst>
          </a:blip>
          <a:srcRect l="4030" r="23857" b="41478"/>
          <a:stretch>
            <a:fillRect/>
          </a:stretch>
        </p:blipFill>
        <p:spPr bwMode="auto">
          <a:xfrm>
            <a:off x="79992" y="1658938"/>
            <a:ext cx="4694238" cy="431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ig2_9"/>
          <p:cNvPicPr>
            <a:picLocks noChangeAspect="1" noChangeArrowheads="1"/>
          </p:cNvPicPr>
          <p:nvPr/>
        </p:nvPicPr>
        <p:blipFill>
          <a:blip r:embed="rId2">
            <a:extLst>
              <a:ext uri="{28A0092B-C50C-407E-A947-70E740481C1C}">
                <a14:useLocalDpi xmlns:a14="http://schemas.microsoft.com/office/drawing/2010/main" val="0"/>
              </a:ext>
            </a:extLst>
          </a:blip>
          <a:srcRect l="1663" t="63036" r="1407"/>
          <a:stretch>
            <a:fillRect/>
          </a:stretch>
        </p:blipFill>
        <p:spPr bwMode="auto">
          <a:xfrm>
            <a:off x="4754563" y="2578100"/>
            <a:ext cx="4108450" cy="177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4953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8899167" cy="584775"/>
          </a:xfrm>
          <a:prstGeom prst="rect">
            <a:avLst/>
          </a:prstGeom>
          <a:noFill/>
        </p:spPr>
        <p:txBody>
          <a:bodyPr wrap="none" rtlCol="0">
            <a:spAutoFit/>
          </a:bodyPr>
          <a:lstStyle/>
          <a:p>
            <a:r>
              <a:rPr lang="en-US" sz="3200" b="1" dirty="0">
                <a:solidFill>
                  <a:srgbClr val="FF0000"/>
                </a:solidFill>
              </a:rPr>
              <a:t>Metal surfaces – High-Miller-Index Stepped Surface</a:t>
            </a:r>
          </a:p>
        </p:txBody>
      </p:sp>
      <p:pic>
        <p:nvPicPr>
          <p:cNvPr id="3" name="Picture 2" descr="fig2_13"/>
          <p:cNvPicPr>
            <a:picLocks noChangeAspect="1" noChangeArrowheads="1"/>
          </p:cNvPicPr>
          <p:nvPr/>
        </p:nvPicPr>
        <p:blipFill rotWithShape="1">
          <a:blip r:embed="rId2">
            <a:extLst>
              <a:ext uri="{28A0092B-C50C-407E-A947-70E740481C1C}">
                <a14:useLocalDpi xmlns:a14="http://schemas.microsoft.com/office/drawing/2010/main" val="0"/>
              </a:ext>
            </a:extLst>
          </a:blip>
          <a:srcRect b="34687"/>
          <a:stretch/>
        </p:blipFill>
        <p:spPr bwMode="auto">
          <a:xfrm>
            <a:off x="1290638" y="1700808"/>
            <a:ext cx="6248400" cy="32473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1"/>
          <p:cNvSpPr txBox="1">
            <a:spLocks noChangeArrowheads="1"/>
          </p:cNvSpPr>
          <p:nvPr/>
        </p:nvSpPr>
        <p:spPr bwMode="auto">
          <a:xfrm>
            <a:off x="4010348" y="1354279"/>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dirty="0">
                <a:ea typeface="굴림" pitchFamily="50" charset="-127"/>
              </a:rPr>
              <a:t>6(111) x (100)</a:t>
            </a:r>
          </a:p>
        </p:txBody>
      </p:sp>
      <p:sp>
        <p:nvSpPr>
          <p:cNvPr id="5" name="Text Box 12"/>
          <p:cNvSpPr txBox="1">
            <a:spLocks noChangeArrowheads="1"/>
          </p:cNvSpPr>
          <p:nvPr/>
        </p:nvSpPr>
        <p:spPr bwMode="auto">
          <a:xfrm>
            <a:off x="5769298" y="1354279"/>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dirty="0">
                <a:ea typeface="굴림" pitchFamily="50" charset="-127"/>
              </a:rPr>
              <a:t>4(111) x (100)</a:t>
            </a:r>
          </a:p>
        </p:txBody>
      </p:sp>
      <p:sp>
        <p:nvSpPr>
          <p:cNvPr id="6" name="Text Box 11"/>
          <p:cNvSpPr txBox="1">
            <a:spLocks noChangeArrowheads="1"/>
          </p:cNvSpPr>
          <p:nvPr/>
        </p:nvSpPr>
        <p:spPr bwMode="auto">
          <a:xfrm>
            <a:off x="1938710" y="1354279"/>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600" b="1" dirty="0" smtClean="0">
                <a:ea typeface="굴림" pitchFamily="50" charset="-127"/>
              </a:rPr>
              <a:t>8(111</a:t>
            </a:r>
            <a:r>
              <a:rPr lang="en-US" altLang="ko-KR" sz="1600" b="1" dirty="0">
                <a:ea typeface="굴림" pitchFamily="50" charset="-127"/>
              </a:rPr>
              <a:t>) x (100)</a:t>
            </a:r>
          </a:p>
        </p:txBody>
      </p:sp>
    </p:spTree>
    <p:extLst>
      <p:ext uri="{BB962C8B-B14F-4D97-AF65-F5344CB8AC3E}">
        <p14:creationId xmlns:p14="http://schemas.microsoft.com/office/powerpoint/2010/main" val="201309406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034135" cy="584775"/>
          </a:xfrm>
          <a:prstGeom prst="rect">
            <a:avLst/>
          </a:prstGeom>
          <a:noFill/>
        </p:spPr>
        <p:txBody>
          <a:bodyPr wrap="none" rtlCol="0">
            <a:spAutoFit/>
          </a:bodyPr>
          <a:lstStyle/>
          <a:p>
            <a:r>
              <a:rPr lang="en-US" sz="3200" b="1" dirty="0">
                <a:solidFill>
                  <a:srgbClr val="FF0000"/>
                </a:solidFill>
              </a:rPr>
              <a:t>Metal </a:t>
            </a:r>
            <a:r>
              <a:rPr lang="en-US" sz="3200" b="1" dirty="0" smtClean="0">
                <a:solidFill>
                  <a:srgbClr val="FF0000"/>
                </a:solidFill>
              </a:rPr>
              <a:t>surfaces - </a:t>
            </a:r>
            <a:r>
              <a:rPr lang="en-US" sz="3200" b="1" dirty="0" err="1" smtClean="0">
                <a:solidFill>
                  <a:srgbClr val="FF0000"/>
                </a:solidFill>
              </a:rPr>
              <a:t>Superlattice</a:t>
            </a:r>
            <a:endParaRPr lang="en-US" sz="3200" b="1" dirty="0">
              <a:solidFill>
                <a:srgbClr val="FF0000"/>
              </a:solidFill>
            </a:endParaRPr>
          </a:p>
        </p:txBody>
      </p:sp>
      <p:pic>
        <p:nvPicPr>
          <p:cNvPr id="3" name="Picture 5"/>
          <p:cNvPicPr>
            <a:picLocks noChangeAspect="1" noChangeArrowheads="1"/>
          </p:cNvPicPr>
          <p:nvPr/>
        </p:nvPicPr>
        <p:blipFill>
          <a:blip r:embed="rId2">
            <a:lum contrast="18000"/>
            <a:extLst>
              <a:ext uri="{28A0092B-C50C-407E-A947-70E740481C1C}">
                <a14:useLocalDpi xmlns:a14="http://schemas.microsoft.com/office/drawing/2010/main" val="0"/>
              </a:ext>
            </a:extLst>
          </a:blip>
          <a:srcRect l="2563" r="4274"/>
          <a:stretch>
            <a:fillRect/>
          </a:stretch>
        </p:blipFill>
        <p:spPr bwMode="auto">
          <a:xfrm>
            <a:off x="0" y="1828800"/>
            <a:ext cx="9067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2"/>
          <p:cNvSpPr txBox="1">
            <a:spLocks noChangeArrowheads="1"/>
          </p:cNvSpPr>
          <p:nvPr/>
        </p:nvSpPr>
        <p:spPr bwMode="auto">
          <a:xfrm>
            <a:off x="1676400" y="1295400"/>
            <a:ext cx="1686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dirty="0" err="1" smtClean="0">
                <a:ea typeface="굴림" pitchFamily="50" charset="-127"/>
              </a:rPr>
              <a:t>fcc</a:t>
            </a:r>
            <a:r>
              <a:rPr lang="en-US" altLang="ko-KR" dirty="0" smtClean="0">
                <a:ea typeface="굴림" pitchFamily="50" charset="-127"/>
              </a:rPr>
              <a:t> </a:t>
            </a:r>
            <a:r>
              <a:rPr lang="en-US" altLang="ko-KR" dirty="0">
                <a:ea typeface="굴림" pitchFamily="50" charset="-127"/>
              </a:rPr>
              <a:t>(100) – (2x2)</a:t>
            </a:r>
          </a:p>
        </p:txBody>
      </p:sp>
    </p:spTree>
    <p:extLst>
      <p:ext uri="{BB962C8B-B14F-4D97-AF65-F5344CB8AC3E}">
        <p14:creationId xmlns:p14="http://schemas.microsoft.com/office/powerpoint/2010/main" val="183117498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034135" cy="1077218"/>
          </a:xfrm>
          <a:prstGeom prst="rect">
            <a:avLst/>
          </a:prstGeom>
          <a:noFill/>
        </p:spPr>
        <p:txBody>
          <a:bodyPr wrap="none" rtlCol="0">
            <a:spAutoFit/>
          </a:bodyPr>
          <a:lstStyle/>
          <a:p>
            <a:r>
              <a:rPr lang="en-US" sz="3200" b="1" dirty="0">
                <a:solidFill>
                  <a:srgbClr val="FF0000"/>
                </a:solidFill>
              </a:rPr>
              <a:t>Metal surfaces - </a:t>
            </a:r>
            <a:r>
              <a:rPr lang="en-US" sz="3200" b="1" dirty="0" err="1">
                <a:solidFill>
                  <a:srgbClr val="FF0000"/>
                </a:solidFill>
              </a:rPr>
              <a:t>Superlattice</a:t>
            </a:r>
            <a:endParaRPr lang="en-US" sz="3200" b="1" dirty="0">
              <a:solidFill>
                <a:srgbClr val="FF0000"/>
              </a:solidFill>
            </a:endParaRPr>
          </a:p>
          <a:p>
            <a:endParaRPr lang="en-US" sz="3200" b="1" dirty="0">
              <a:solidFill>
                <a:srgbClr val="FF0000"/>
              </a:solidFill>
            </a:endParaRPr>
          </a:p>
        </p:txBody>
      </p:sp>
      <p:pic>
        <p:nvPicPr>
          <p:cNvPr id="3" name="Picture 3"/>
          <p:cNvPicPr>
            <a:picLocks noChangeAspect="1" noChangeArrowheads="1"/>
          </p:cNvPicPr>
          <p:nvPr/>
        </p:nvPicPr>
        <p:blipFill>
          <a:blip r:embed="rId2">
            <a:lum contrast="30000"/>
            <a:extLst>
              <a:ext uri="{28A0092B-C50C-407E-A947-70E740481C1C}">
                <a14:useLocalDpi xmlns:a14="http://schemas.microsoft.com/office/drawing/2010/main" val="0"/>
              </a:ext>
            </a:extLst>
          </a:blip>
          <a:srcRect l="4608" r="4292"/>
          <a:stretch>
            <a:fillRect/>
          </a:stretch>
        </p:blipFill>
        <p:spPr bwMode="auto">
          <a:xfrm>
            <a:off x="444500" y="1772816"/>
            <a:ext cx="8186738"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10"/>
          <p:cNvSpPr txBox="1">
            <a:spLocks noChangeArrowheads="1"/>
          </p:cNvSpPr>
          <p:nvPr/>
        </p:nvSpPr>
        <p:spPr bwMode="auto">
          <a:xfrm>
            <a:off x="1676400" y="1295400"/>
            <a:ext cx="1686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dirty="0" err="1" smtClean="0">
                <a:ea typeface="굴림" pitchFamily="50" charset="-127"/>
              </a:rPr>
              <a:t>fcc</a:t>
            </a:r>
            <a:r>
              <a:rPr lang="en-US" altLang="ko-KR" dirty="0" smtClean="0">
                <a:ea typeface="굴림" pitchFamily="50" charset="-127"/>
              </a:rPr>
              <a:t> </a:t>
            </a:r>
            <a:r>
              <a:rPr lang="en-US" altLang="ko-KR" dirty="0">
                <a:ea typeface="굴림" pitchFamily="50" charset="-127"/>
              </a:rPr>
              <a:t>(111) – (2x2)</a:t>
            </a:r>
          </a:p>
        </p:txBody>
      </p:sp>
    </p:spTree>
    <p:extLst>
      <p:ext uri="{BB962C8B-B14F-4D97-AF65-F5344CB8AC3E}">
        <p14:creationId xmlns:p14="http://schemas.microsoft.com/office/powerpoint/2010/main" val="196141566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034135" cy="1077218"/>
          </a:xfrm>
          <a:prstGeom prst="rect">
            <a:avLst/>
          </a:prstGeom>
          <a:noFill/>
        </p:spPr>
        <p:txBody>
          <a:bodyPr wrap="none" rtlCol="0">
            <a:spAutoFit/>
          </a:bodyPr>
          <a:lstStyle/>
          <a:p>
            <a:r>
              <a:rPr lang="en-US" sz="3200" b="1" dirty="0">
                <a:solidFill>
                  <a:srgbClr val="FF0000"/>
                </a:solidFill>
              </a:rPr>
              <a:t>Metal surfaces - </a:t>
            </a:r>
            <a:r>
              <a:rPr lang="en-US" sz="3200" b="1" dirty="0" err="1">
                <a:solidFill>
                  <a:srgbClr val="FF0000"/>
                </a:solidFill>
              </a:rPr>
              <a:t>Superlattice</a:t>
            </a:r>
            <a:endParaRPr lang="en-US" sz="3200" b="1" dirty="0">
              <a:solidFill>
                <a:srgbClr val="FF0000"/>
              </a:solidFill>
            </a:endParaRPr>
          </a:p>
          <a:p>
            <a:endParaRPr lang="en-US" sz="3200" b="1" dirty="0">
              <a:solidFill>
                <a:srgbClr val="FF0000"/>
              </a:solidFill>
            </a:endParaRPr>
          </a:p>
        </p:txBody>
      </p:sp>
      <p:grpSp>
        <p:nvGrpSpPr>
          <p:cNvPr id="5" name="Group 10"/>
          <p:cNvGrpSpPr>
            <a:grpSpLocks/>
          </p:cNvGrpSpPr>
          <p:nvPr/>
        </p:nvGrpSpPr>
        <p:grpSpPr bwMode="auto">
          <a:xfrm>
            <a:off x="2152650" y="910269"/>
            <a:ext cx="4852988" cy="5319712"/>
            <a:chOff x="1371" y="747"/>
            <a:chExt cx="3057" cy="3351"/>
          </a:xfrm>
        </p:grpSpPr>
        <p:pic>
          <p:nvPicPr>
            <p:cNvPr id="6" name="Picture 8" descr="68 copy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401" y="747"/>
              <a:ext cx="2957" cy="2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68 copy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t="20525"/>
            <a:stretch>
              <a:fillRect/>
            </a:stretch>
          </p:blipFill>
          <p:spPr bwMode="auto">
            <a:xfrm>
              <a:off x="1371" y="3552"/>
              <a:ext cx="3057" cy="5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181336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554277"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Reconstruction</a:t>
            </a:r>
            <a:endParaRPr lang="en-US" sz="3200" b="1" dirty="0">
              <a:solidFill>
                <a:srgbClr val="FF0000"/>
              </a:solidFill>
            </a:endParaRPr>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40768"/>
            <a:ext cx="762000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323490"/>
            <a:ext cx="486727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467544" y="1196752"/>
            <a:ext cx="913392" cy="369332"/>
          </a:xfrm>
          <a:prstGeom prst="rect">
            <a:avLst/>
          </a:prstGeom>
          <a:noFill/>
        </p:spPr>
        <p:txBody>
          <a:bodyPr wrap="none" rtlCol="0">
            <a:spAutoFit/>
          </a:bodyPr>
          <a:lstStyle/>
          <a:p>
            <a:r>
              <a:rPr lang="en-US" dirty="0" err="1" smtClean="0"/>
              <a:t>Pd</a:t>
            </a:r>
            <a:r>
              <a:rPr lang="en-US" dirty="0" smtClean="0"/>
              <a:t>(110)</a:t>
            </a:r>
            <a:endParaRPr lang="en-US" dirty="0"/>
          </a:p>
        </p:txBody>
      </p:sp>
    </p:spTree>
    <p:extLst>
      <p:ext uri="{BB962C8B-B14F-4D97-AF65-F5344CB8AC3E}">
        <p14:creationId xmlns:p14="http://schemas.microsoft.com/office/powerpoint/2010/main" val="2298617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quidmolecules            5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20" y="156544"/>
            <a:ext cx="8875776" cy="6656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1166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554277"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Reconstruction</a:t>
            </a:r>
            <a:endParaRPr lang="en-US" sz="3200" b="1" dirty="0">
              <a:solidFill>
                <a:srgbClr val="FF0000"/>
              </a:solidFill>
            </a:endParaRPr>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768823"/>
            <a:ext cx="5610225" cy="589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34995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4048"/>
            <a:ext cx="5554277"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Reconstruction</a:t>
            </a:r>
            <a:endParaRPr lang="en-US" sz="3200" b="1" dirty="0">
              <a:solidFill>
                <a:srgbClr val="FF0000"/>
              </a:solidFill>
            </a:endParaRPr>
          </a:p>
        </p:txBody>
      </p:sp>
      <p:pic>
        <p:nvPicPr>
          <p:cNvPr id="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44216"/>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548" y="1570037"/>
            <a:ext cx="4851400" cy="403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33"/>
          <p:cNvSpPr txBox="1">
            <a:spLocks noChangeArrowheads="1"/>
          </p:cNvSpPr>
          <p:nvPr/>
        </p:nvSpPr>
        <p:spPr bwMode="auto">
          <a:xfrm>
            <a:off x="3746004" y="5913437"/>
            <a:ext cx="51704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a:t>19 dangling bonds of (7x7) reconstructed surface</a:t>
            </a:r>
          </a:p>
          <a:p>
            <a:r>
              <a:rPr lang="en-US" altLang="it-IT" sz="2000"/>
              <a:t> (12 adatom, 6 rest atom, 1 corner hole)</a:t>
            </a:r>
          </a:p>
        </p:txBody>
      </p:sp>
      <p:sp>
        <p:nvSpPr>
          <p:cNvPr id="6" name="Text Box 1031"/>
          <p:cNvSpPr txBox="1">
            <a:spLocks noChangeArrowheads="1"/>
          </p:cNvSpPr>
          <p:nvPr/>
        </p:nvSpPr>
        <p:spPr bwMode="auto">
          <a:xfrm>
            <a:off x="395536" y="1173162"/>
            <a:ext cx="3671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a:t>(7x7) Reconstruction of Si (111) </a:t>
            </a:r>
          </a:p>
        </p:txBody>
      </p:sp>
    </p:spTree>
    <p:extLst>
      <p:ext uri="{BB962C8B-B14F-4D97-AF65-F5344CB8AC3E}">
        <p14:creationId xmlns:p14="http://schemas.microsoft.com/office/powerpoint/2010/main" val="32947618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3454400" cy="325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9"/>
          <p:cNvSpPr txBox="1">
            <a:spLocks noChangeArrowheads="1"/>
          </p:cNvSpPr>
          <p:nvPr/>
        </p:nvSpPr>
        <p:spPr bwMode="auto">
          <a:xfrm>
            <a:off x="244475" y="260648"/>
            <a:ext cx="58240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3200" b="1" dirty="0">
                <a:solidFill>
                  <a:srgbClr val="FF0000"/>
                </a:solidFill>
              </a:rPr>
              <a:t>Coverage of adsorbate molecules</a:t>
            </a:r>
          </a:p>
        </p:txBody>
      </p:sp>
      <p:sp>
        <p:nvSpPr>
          <p:cNvPr id="4" name="Text Box 10"/>
          <p:cNvSpPr txBox="1">
            <a:spLocks noChangeArrowheads="1"/>
          </p:cNvSpPr>
          <p:nvPr/>
        </p:nvSpPr>
        <p:spPr bwMode="auto">
          <a:xfrm>
            <a:off x="381000" y="5410200"/>
            <a:ext cx="838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2000" dirty="0"/>
              <a:t>Definition of coverage: one monolayer corresponds to one adsorbate atom or molecules for each unit cell of the clean, unreconstructed substrate surface.</a:t>
            </a:r>
          </a:p>
          <a:p>
            <a:r>
              <a:rPr lang="en-US" altLang="it-IT" sz="2000" dirty="0"/>
              <a:t>For example, the surface coverage of atom on  </a:t>
            </a:r>
            <a:r>
              <a:rPr lang="en-US" altLang="it-IT" sz="2000" dirty="0" err="1"/>
              <a:t>fcc</a:t>
            </a:r>
            <a:r>
              <a:rPr lang="en-US" altLang="it-IT" sz="2000" dirty="0"/>
              <a:t>(100) is one-half a monolayer. </a:t>
            </a:r>
          </a:p>
        </p:txBody>
      </p:sp>
      <p:grpSp>
        <p:nvGrpSpPr>
          <p:cNvPr id="5" name="Group 17"/>
          <p:cNvGrpSpPr>
            <a:grpSpLocks/>
          </p:cNvGrpSpPr>
          <p:nvPr/>
        </p:nvGrpSpPr>
        <p:grpSpPr bwMode="auto">
          <a:xfrm>
            <a:off x="4114800" y="1676400"/>
            <a:ext cx="3048000" cy="3048000"/>
            <a:chOff x="336" y="1056"/>
            <a:chExt cx="2081" cy="2028"/>
          </a:xfrm>
        </p:grpSpPr>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t="1907"/>
            <a:stretch>
              <a:fillRect/>
            </a:stretch>
          </p:blipFill>
          <p:spPr bwMode="auto">
            <a:xfrm>
              <a:off x="336" y="1056"/>
              <a:ext cx="2081" cy="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19"/>
            <p:cNvSpPr>
              <a:spLocks noChangeArrowheads="1"/>
            </p:cNvSpPr>
            <p:nvPr/>
          </p:nvSpPr>
          <p:spPr bwMode="auto">
            <a:xfrm>
              <a:off x="803" y="2326"/>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20"/>
            <p:cNvSpPr>
              <a:spLocks noChangeArrowheads="1"/>
            </p:cNvSpPr>
            <p:nvPr/>
          </p:nvSpPr>
          <p:spPr bwMode="auto">
            <a:xfrm>
              <a:off x="797" y="1507"/>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21"/>
            <p:cNvSpPr>
              <a:spLocks noChangeArrowheads="1"/>
            </p:cNvSpPr>
            <p:nvPr/>
          </p:nvSpPr>
          <p:spPr bwMode="auto">
            <a:xfrm>
              <a:off x="1630" y="1502"/>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22"/>
            <p:cNvSpPr>
              <a:spLocks noChangeArrowheads="1"/>
            </p:cNvSpPr>
            <p:nvPr/>
          </p:nvSpPr>
          <p:spPr bwMode="auto">
            <a:xfrm>
              <a:off x="1615" y="2326"/>
              <a:ext cx="364" cy="364"/>
            </a:xfrm>
            <a:prstGeom prst="ellipse">
              <a:avLst/>
            </a:prstGeom>
            <a:solidFill>
              <a:srgbClr val="0000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25383433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jypark lbl 08232009 Laptop\Sept09\Lecture second week\scan tiffs\Fig2_22.jpg"/>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078706" y="623202"/>
            <a:ext cx="6705600" cy="5295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8"/>
          <p:cNvSpPr txBox="1">
            <a:spLocks noChangeArrowheads="1"/>
          </p:cNvSpPr>
          <p:nvPr/>
        </p:nvSpPr>
        <p:spPr bwMode="auto">
          <a:xfrm>
            <a:off x="899592" y="1268760"/>
            <a:ext cx="23839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dirty="0" smtClean="0"/>
              <a:t>Ni </a:t>
            </a:r>
            <a:r>
              <a:rPr lang="en-US" altLang="it-IT" sz="2000" b="1" dirty="0"/>
              <a:t>(100) – c(2x2) - C</a:t>
            </a:r>
          </a:p>
        </p:txBody>
      </p:sp>
      <p:sp>
        <p:nvSpPr>
          <p:cNvPr id="4" name="Text Box 9"/>
          <p:cNvSpPr txBox="1">
            <a:spLocks noChangeArrowheads="1"/>
          </p:cNvSpPr>
          <p:nvPr/>
        </p:nvSpPr>
        <p:spPr bwMode="auto">
          <a:xfrm>
            <a:off x="116681" y="5709444"/>
            <a:ext cx="89106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a:t>Carbon chemisorption induced restructuring of the Ni (100) surface. </a:t>
            </a:r>
          </a:p>
          <a:p>
            <a:r>
              <a:rPr lang="en-US" altLang="it-IT" sz="2000"/>
              <a:t>Four Ni atoms surrounding each carbon atom rotate to form reconstructed substrate.</a:t>
            </a:r>
          </a:p>
        </p:txBody>
      </p:sp>
      <p:sp>
        <p:nvSpPr>
          <p:cNvPr id="6" name="CasellaDiTesto 5"/>
          <p:cNvSpPr txBox="1"/>
          <p:nvPr/>
        </p:nvSpPr>
        <p:spPr>
          <a:xfrm>
            <a:off x="35496" y="184048"/>
            <a:ext cx="9193735"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Adsorbate induced </a:t>
            </a:r>
            <a:r>
              <a:rPr lang="en-US" sz="3200" b="1" dirty="0" err="1" smtClean="0">
                <a:solidFill>
                  <a:srgbClr val="FF0000"/>
                </a:solidFill>
              </a:rPr>
              <a:t>reconstructuring</a:t>
            </a:r>
            <a:endParaRPr lang="en-US" sz="3200" b="1" dirty="0">
              <a:solidFill>
                <a:srgbClr val="FF0000"/>
              </a:solidFill>
            </a:endParaRPr>
          </a:p>
        </p:txBody>
      </p:sp>
    </p:spTree>
    <p:extLst>
      <p:ext uri="{BB962C8B-B14F-4D97-AF65-F5344CB8AC3E}">
        <p14:creationId xmlns:p14="http://schemas.microsoft.com/office/powerpoint/2010/main" val="4273676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5496" y="184048"/>
            <a:ext cx="9193735"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Adsorbate induced </a:t>
            </a:r>
            <a:r>
              <a:rPr lang="en-US" sz="3200" b="1" dirty="0" err="1" smtClean="0">
                <a:solidFill>
                  <a:srgbClr val="FF0000"/>
                </a:solidFill>
              </a:rPr>
              <a:t>reconstructuring</a:t>
            </a:r>
            <a:endParaRPr lang="en-US" sz="3200" b="1" dirty="0">
              <a:solidFill>
                <a:srgbClr val="FF0000"/>
              </a:solidFill>
            </a:endParaRPr>
          </a:p>
        </p:txBody>
      </p:sp>
      <p:pic>
        <p:nvPicPr>
          <p:cNvPr id="7" name="Picture 2" descr="C:\jypark lbl 08232009 Laptop\Sept09\Lecture second week\scan tiffs\Fig2_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894" y="966788"/>
            <a:ext cx="5943600" cy="4816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107504" y="2132856"/>
            <a:ext cx="2098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dirty="0" smtClean="0"/>
              <a:t>Fe </a:t>
            </a:r>
            <a:r>
              <a:rPr lang="en-US" altLang="it-IT" sz="2000" b="1" dirty="0"/>
              <a:t>(110) – (2x2)-S</a:t>
            </a:r>
          </a:p>
        </p:txBody>
      </p:sp>
      <p:sp>
        <p:nvSpPr>
          <p:cNvPr id="9" name="Text Box 10"/>
          <p:cNvSpPr txBox="1">
            <a:spLocks noChangeArrowheads="1"/>
          </p:cNvSpPr>
          <p:nvPr/>
        </p:nvSpPr>
        <p:spPr bwMode="auto">
          <a:xfrm>
            <a:off x="388144" y="5843588"/>
            <a:ext cx="8367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a:t>S-Fe (110), Sulfur-chemisorption-induced restructuring of the Fe(110) surface. </a:t>
            </a:r>
          </a:p>
        </p:txBody>
      </p:sp>
    </p:spTree>
    <p:extLst>
      <p:ext uri="{BB962C8B-B14F-4D97-AF65-F5344CB8AC3E}">
        <p14:creationId xmlns:p14="http://schemas.microsoft.com/office/powerpoint/2010/main" val="159559967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5496" y="184048"/>
            <a:ext cx="9193735" cy="584775"/>
          </a:xfrm>
          <a:prstGeom prst="rect">
            <a:avLst/>
          </a:prstGeom>
          <a:noFill/>
        </p:spPr>
        <p:txBody>
          <a:bodyPr wrap="none" rtlCol="0">
            <a:spAutoFit/>
          </a:bodyPr>
          <a:lstStyle/>
          <a:p>
            <a:r>
              <a:rPr lang="en-US" sz="3200" b="1" dirty="0">
                <a:solidFill>
                  <a:srgbClr val="FF0000"/>
                </a:solidFill>
              </a:rPr>
              <a:t>Metal surfaces – </a:t>
            </a:r>
            <a:r>
              <a:rPr lang="en-US" sz="3200" b="1" dirty="0" smtClean="0">
                <a:solidFill>
                  <a:srgbClr val="FF0000"/>
                </a:solidFill>
              </a:rPr>
              <a:t>Adsorbate induced </a:t>
            </a:r>
            <a:r>
              <a:rPr lang="en-US" sz="3200" b="1" dirty="0" err="1" smtClean="0">
                <a:solidFill>
                  <a:srgbClr val="FF0000"/>
                </a:solidFill>
              </a:rPr>
              <a:t>reconstructuring</a:t>
            </a:r>
            <a:endParaRPr lang="en-US" sz="3200" b="1" dirty="0">
              <a:solidFill>
                <a:srgbClr val="FF0000"/>
              </a:solidFill>
            </a:endParaRPr>
          </a:p>
        </p:txBody>
      </p:sp>
      <p:pic>
        <p:nvPicPr>
          <p:cNvPr id="10" name="Picture 2" descr="C:\jypark lbl 08232009 Laptop\Sept09\Lecture second week\scan tiffs\Fig2_25.jpg"/>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074738" y="1183853"/>
            <a:ext cx="6248400" cy="45069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p:cNvSpPr txBox="1">
            <a:spLocks noChangeArrowheads="1"/>
          </p:cNvSpPr>
          <p:nvPr/>
        </p:nvSpPr>
        <p:spPr bwMode="auto">
          <a:xfrm>
            <a:off x="769938" y="834604"/>
            <a:ext cx="762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b="1"/>
              <a:t>Sulfur-chemisorption-induced restructuring of the Ir (110) surface</a:t>
            </a:r>
          </a:p>
        </p:txBody>
      </p:sp>
      <p:sp>
        <p:nvSpPr>
          <p:cNvPr id="12" name="Text Box 9"/>
          <p:cNvSpPr txBox="1">
            <a:spLocks noChangeArrowheads="1"/>
          </p:cNvSpPr>
          <p:nvPr/>
        </p:nvSpPr>
        <p:spPr bwMode="auto">
          <a:xfrm>
            <a:off x="144463" y="5679653"/>
            <a:ext cx="8855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it-IT" sz="2000"/>
              <a:t>fcc(111) surface restructure more frequently upon chemisorption than do the closer-packed crystal faces. </a:t>
            </a:r>
          </a:p>
        </p:txBody>
      </p:sp>
    </p:spTree>
    <p:extLst>
      <p:ext uri="{BB962C8B-B14F-4D97-AF65-F5344CB8AC3E}">
        <p14:creationId xmlns:p14="http://schemas.microsoft.com/office/powerpoint/2010/main" val="27195419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980728"/>
            <a:ext cx="4823635" cy="390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79512" y="260648"/>
            <a:ext cx="4107856" cy="584775"/>
          </a:xfrm>
          <a:prstGeom prst="rect">
            <a:avLst/>
          </a:prstGeom>
        </p:spPr>
        <p:txBody>
          <a:bodyPr wrap="none">
            <a:spAutoFit/>
          </a:bodyPr>
          <a:lstStyle/>
          <a:p>
            <a:r>
              <a:rPr lang="en-US" sz="3200" b="1" dirty="0" smtClean="0">
                <a:solidFill>
                  <a:srgbClr val="FF0000"/>
                </a:solidFill>
              </a:rPr>
              <a:t>Ionic material surfaces </a:t>
            </a:r>
            <a:endParaRPr lang="en-US" sz="3200" dirty="0"/>
          </a:p>
        </p:txBody>
      </p:sp>
      <p:sp>
        <p:nvSpPr>
          <p:cNvPr id="4" name="CasellaDiTesto 3"/>
          <p:cNvSpPr txBox="1"/>
          <p:nvPr/>
        </p:nvSpPr>
        <p:spPr>
          <a:xfrm>
            <a:off x="2555776" y="1340768"/>
            <a:ext cx="1246623" cy="584775"/>
          </a:xfrm>
          <a:prstGeom prst="rect">
            <a:avLst/>
          </a:prstGeom>
          <a:noFill/>
        </p:spPr>
        <p:txBody>
          <a:bodyPr wrap="none" rtlCol="0">
            <a:spAutoFit/>
          </a:bodyPr>
          <a:lstStyle/>
          <a:p>
            <a:pPr algn="ctr"/>
            <a:r>
              <a:rPr lang="en-US" sz="3200" b="1" dirty="0" smtClean="0">
                <a:solidFill>
                  <a:srgbClr val="00B050"/>
                </a:solidFill>
              </a:rPr>
              <a:t>Stable</a:t>
            </a:r>
            <a:endParaRPr lang="en-US" sz="3200" b="1" dirty="0">
              <a:solidFill>
                <a:srgbClr val="00B050"/>
              </a:solidFill>
            </a:endParaRPr>
          </a:p>
        </p:txBody>
      </p:sp>
      <p:sp>
        <p:nvSpPr>
          <p:cNvPr id="19" name="CasellaDiTesto 18"/>
          <p:cNvSpPr txBox="1"/>
          <p:nvPr/>
        </p:nvSpPr>
        <p:spPr>
          <a:xfrm>
            <a:off x="6581298" y="2852936"/>
            <a:ext cx="1939313" cy="584775"/>
          </a:xfrm>
          <a:prstGeom prst="rect">
            <a:avLst/>
          </a:prstGeom>
          <a:noFill/>
        </p:spPr>
        <p:txBody>
          <a:bodyPr wrap="none" rtlCol="0">
            <a:spAutoFit/>
          </a:bodyPr>
          <a:lstStyle/>
          <a:p>
            <a:pPr algn="ctr"/>
            <a:r>
              <a:rPr lang="en-US" sz="3200" b="1" dirty="0" smtClean="0">
                <a:solidFill>
                  <a:srgbClr val="FF0000"/>
                </a:solidFill>
              </a:rPr>
              <a:t>Not stable</a:t>
            </a:r>
            <a:endParaRPr lang="en-US" sz="3200" b="1" dirty="0">
              <a:solidFill>
                <a:srgbClr val="FF0000"/>
              </a:solidFill>
            </a:endParaRPr>
          </a:p>
        </p:txBody>
      </p:sp>
      <p:sp>
        <p:nvSpPr>
          <p:cNvPr id="21" name="Rettangolo 20"/>
          <p:cNvSpPr/>
          <p:nvPr/>
        </p:nvSpPr>
        <p:spPr>
          <a:xfrm>
            <a:off x="0" y="4941168"/>
            <a:ext cx="9144000" cy="1754326"/>
          </a:xfrm>
          <a:prstGeom prst="rect">
            <a:avLst/>
          </a:prstGeom>
        </p:spPr>
        <p:txBody>
          <a:bodyPr wrap="square">
            <a:spAutoFit/>
          </a:bodyPr>
          <a:lstStyle/>
          <a:p>
            <a:pPr algn="just"/>
            <a:r>
              <a:rPr lang="en-US" dirty="0" smtClean="0"/>
              <a:t>Type </a:t>
            </a:r>
            <a:r>
              <a:rPr lang="en-US" dirty="0"/>
              <a:t>1 is neutral with equal numbers of anions and cations on each plane and type 2 is charged but there is no dipole moment perpendicular to the surface because of the symmetrical stacking sequence. Both these surfaces should have modest surface energies and may be stable with only limited relaxations of the ions in the surface region. The type 3 surface is charged and has a dipole moment in the repeat unit perpendicular to the surface. This surface can only be </a:t>
            </a:r>
            <a:r>
              <a:rPr lang="en-US" dirty="0" err="1"/>
              <a:t>stabilised</a:t>
            </a:r>
            <a:r>
              <a:rPr lang="en-US" dirty="0"/>
              <a:t> by substantial reconstruction.</a:t>
            </a:r>
          </a:p>
        </p:txBody>
      </p:sp>
    </p:spTree>
    <p:extLst>
      <p:ext uri="{BB962C8B-B14F-4D97-AF65-F5344CB8AC3E}">
        <p14:creationId xmlns:p14="http://schemas.microsoft.com/office/powerpoint/2010/main" val="142219706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260648"/>
            <a:ext cx="4107856" cy="584775"/>
          </a:xfrm>
          <a:prstGeom prst="rect">
            <a:avLst/>
          </a:prstGeom>
        </p:spPr>
        <p:txBody>
          <a:bodyPr wrap="none">
            <a:spAutoFit/>
          </a:bodyPr>
          <a:lstStyle/>
          <a:p>
            <a:r>
              <a:rPr lang="en-US" sz="3200" b="1" dirty="0" smtClean="0">
                <a:solidFill>
                  <a:srgbClr val="FF0000"/>
                </a:solidFill>
              </a:rPr>
              <a:t>Ionic material surfaces </a:t>
            </a:r>
            <a:endParaRPr lang="en-US" sz="3200"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247" y="3194920"/>
            <a:ext cx="5268286" cy="320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p:cNvPicPr/>
          <p:nvPr/>
        </p:nvPicPr>
        <p:blipFill rotWithShape="1">
          <a:blip r:embed="rId3"/>
          <a:srcRect r="54692" b="40476"/>
          <a:stretch/>
        </p:blipFill>
        <p:spPr bwMode="auto">
          <a:xfrm>
            <a:off x="569105" y="1124744"/>
            <a:ext cx="3066791" cy="39794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054514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3" y="2132856"/>
            <a:ext cx="4120265" cy="405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79512" y="260648"/>
            <a:ext cx="4107856" cy="584775"/>
          </a:xfrm>
          <a:prstGeom prst="rect">
            <a:avLst/>
          </a:prstGeom>
        </p:spPr>
        <p:txBody>
          <a:bodyPr wrap="none">
            <a:spAutoFit/>
          </a:bodyPr>
          <a:lstStyle/>
          <a:p>
            <a:r>
              <a:rPr lang="en-US" sz="3200" b="1" dirty="0" smtClean="0">
                <a:solidFill>
                  <a:srgbClr val="FF0000"/>
                </a:solidFill>
              </a:rPr>
              <a:t>Ionic material surfaces </a:t>
            </a:r>
            <a:endParaRPr lang="en-US" sz="3200" dirty="0"/>
          </a:p>
        </p:txBody>
      </p:sp>
      <p:pic>
        <p:nvPicPr>
          <p:cNvPr id="983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79321"/>
            <a:ext cx="2589585" cy="627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0805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olidmolecules            6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40"/>
            <a:ext cx="9070848" cy="680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424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HAT IS SOLID? • Definite shape. •  Definite volume. •  Highly incompressible. •  Rigid. •  Constituent particles held c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 y="-16300"/>
            <a:ext cx="9070848" cy="680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118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YPES OF SOLIDS  Two types (based upon atomic arrangement,  binding energy, physical &amp; chemical  properties):1.Crystal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256"/>
            <a:ext cx="9070848" cy="680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528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essun testo alternativo automatico disponibile."/>
          <p:cNvPicPr>
            <a:picLocks noChangeAspect="1"/>
          </p:cNvPicPr>
          <p:nvPr/>
        </p:nvPicPr>
        <p:blipFill>
          <a:blip r:embed="rId2"/>
          <a:srcRect/>
          <a:stretch>
            <a:fillRect/>
          </a:stretch>
        </p:blipFill>
        <p:spPr>
          <a:xfrm>
            <a:off x="467541" y="404667"/>
            <a:ext cx="8305504" cy="5883871"/>
          </a:xfrm>
          <a:prstGeom prst="rect">
            <a:avLst/>
          </a:prstGeom>
          <a:noFill/>
          <a:ln>
            <a:noFill/>
          </a:ln>
        </p:spPr>
      </p:pic>
    </p:spTree>
    <p:extLst>
      <p:ext uri="{BB962C8B-B14F-4D97-AF65-F5344CB8AC3E}">
        <p14:creationId xmlns:p14="http://schemas.microsoft.com/office/powerpoint/2010/main" val="40813608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4" name="Picture 4" descr="http://www.doitpoms.ac.uk/tlplib/atomic-scale-structure/images/length_scale.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24000" y="409575"/>
            <a:ext cx="57912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Crystalline and Glassy Sil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462338"/>
            <a:ext cx="5029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82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91" name="Rectangle 7"/>
          <p:cNvSpPr>
            <a:spLocks noGrp="1" noChangeArrowheads="1"/>
          </p:cNvSpPr>
          <p:nvPr>
            <p:ph type="title"/>
          </p:nvPr>
        </p:nvSpPr>
        <p:spPr>
          <a:xfrm>
            <a:off x="457200" y="90488"/>
            <a:ext cx="8229600" cy="504825"/>
          </a:xfrm>
        </p:spPr>
        <p:txBody>
          <a:bodyPr/>
          <a:lstStyle/>
          <a:p>
            <a:pPr eaLnBrk="1" hangingPunct="1"/>
            <a:r>
              <a:rPr lang="en-US" altLang="it-IT" sz="2400" smtClean="0">
                <a:latin typeface="+mn-lt"/>
              </a:rPr>
              <a:t>Difference Between Amorphous and Crystalline Solids</a:t>
            </a:r>
          </a:p>
        </p:txBody>
      </p:sp>
      <p:sp>
        <p:nvSpPr>
          <p:cNvPr id="41992" name="Rectangle 8"/>
          <p:cNvSpPr>
            <a:spLocks noGrp="1" noChangeArrowheads="1"/>
          </p:cNvSpPr>
          <p:nvPr>
            <p:ph type="body" sz="half" idx="1"/>
          </p:nvPr>
        </p:nvSpPr>
        <p:spPr>
          <a:xfrm>
            <a:off x="457200" y="700088"/>
            <a:ext cx="4038600" cy="5548312"/>
          </a:xfrm>
        </p:spPr>
        <p:txBody>
          <a:bodyPr/>
          <a:lstStyle/>
          <a:p>
            <a:pPr algn="ctr" eaLnBrk="1" hangingPunct="1">
              <a:lnSpc>
                <a:spcPct val="80000"/>
              </a:lnSpc>
              <a:buFontTx/>
              <a:buNone/>
            </a:pPr>
            <a:r>
              <a:rPr lang="en-US" altLang="it-IT" sz="2200" u="sng" dirty="0" smtClean="0">
                <a:solidFill>
                  <a:srgbClr val="FF0000"/>
                </a:solidFill>
              </a:rPr>
              <a:t>Amorphous</a:t>
            </a:r>
            <a:r>
              <a:rPr lang="en-US" altLang="it-IT" sz="2200" dirty="0" smtClean="0">
                <a:solidFill>
                  <a:srgbClr val="FF0000"/>
                </a:solidFill>
              </a:rPr>
              <a:t> </a:t>
            </a:r>
          </a:p>
          <a:p>
            <a:pPr algn="ctr" eaLnBrk="1" hangingPunct="1">
              <a:lnSpc>
                <a:spcPct val="80000"/>
              </a:lnSpc>
              <a:buFontTx/>
              <a:buNone/>
            </a:pPr>
            <a:endParaRPr lang="en-US" altLang="it-IT" sz="2200" dirty="0" smtClean="0">
              <a:solidFill>
                <a:srgbClr val="FF0000"/>
              </a:solidFill>
            </a:endParaRPr>
          </a:p>
          <a:p>
            <a:pPr algn="just" eaLnBrk="1" hangingPunct="1">
              <a:lnSpc>
                <a:spcPct val="80000"/>
              </a:lnSpc>
            </a:pPr>
            <a:r>
              <a:rPr lang="en-US" altLang="it-IT" sz="2200" dirty="0" smtClean="0"/>
              <a:t>Amorphous solids (means without form) are the solids which lacks the regular arrangement of atoms or molecules and hence they have a short range order or no order in their structure</a:t>
            </a:r>
          </a:p>
          <a:p>
            <a:pPr algn="just" eaLnBrk="1" hangingPunct="1">
              <a:lnSpc>
                <a:spcPct val="80000"/>
              </a:lnSpc>
            </a:pPr>
            <a:r>
              <a:rPr lang="en-US" altLang="it-IT" sz="2200" dirty="0" smtClean="0">
                <a:solidFill>
                  <a:srgbClr val="FF0000"/>
                </a:solidFill>
              </a:rPr>
              <a:t>Do not have sharp melting point (because all bonds are not equally strong) </a:t>
            </a:r>
          </a:p>
          <a:p>
            <a:pPr algn="just" eaLnBrk="1" hangingPunct="1">
              <a:lnSpc>
                <a:spcPct val="80000"/>
              </a:lnSpc>
            </a:pPr>
            <a:r>
              <a:rPr lang="en-US" altLang="it-IT" sz="2200" dirty="0" smtClean="0"/>
              <a:t>Isotropic (Physical properties  are same in different directions) </a:t>
            </a:r>
          </a:p>
          <a:p>
            <a:pPr algn="just" eaLnBrk="1" hangingPunct="1">
              <a:lnSpc>
                <a:spcPct val="80000"/>
              </a:lnSpc>
            </a:pPr>
            <a:r>
              <a:rPr lang="en-US" altLang="it-IT" sz="2200" dirty="0" smtClean="0">
                <a:solidFill>
                  <a:srgbClr val="FF0000"/>
                </a:solidFill>
              </a:rPr>
              <a:t>Examples: glass, wax, plastics, etc.  </a:t>
            </a:r>
          </a:p>
        </p:txBody>
      </p:sp>
      <p:sp>
        <p:nvSpPr>
          <p:cNvPr id="41993" name="Rectangle 9"/>
          <p:cNvSpPr>
            <a:spLocks noGrp="1" noChangeArrowheads="1"/>
          </p:cNvSpPr>
          <p:nvPr>
            <p:ph type="body" sz="half" idx="2"/>
          </p:nvPr>
        </p:nvSpPr>
        <p:spPr>
          <a:xfrm>
            <a:off x="4648200" y="700088"/>
            <a:ext cx="4038600" cy="5548312"/>
          </a:xfrm>
        </p:spPr>
        <p:txBody>
          <a:bodyPr/>
          <a:lstStyle/>
          <a:p>
            <a:pPr algn="ctr" eaLnBrk="1" hangingPunct="1">
              <a:lnSpc>
                <a:spcPct val="80000"/>
              </a:lnSpc>
              <a:buFontTx/>
              <a:buNone/>
            </a:pPr>
            <a:r>
              <a:rPr lang="en-US" altLang="it-IT" sz="2200" u="sng" dirty="0" smtClean="0">
                <a:solidFill>
                  <a:srgbClr val="FF0000"/>
                </a:solidFill>
              </a:rPr>
              <a:t>Crystalline</a:t>
            </a:r>
          </a:p>
          <a:p>
            <a:pPr algn="ctr" eaLnBrk="1" hangingPunct="1">
              <a:lnSpc>
                <a:spcPct val="80000"/>
              </a:lnSpc>
              <a:buFontTx/>
              <a:buNone/>
            </a:pPr>
            <a:endParaRPr lang="en-US" altLang="it-IT" sz="2200" u="sng" dirty="0" smtClean="0">
              <a:solidFill>
                <a:srgbClr val="FF0000"/>
              </a:solidFill>
            </a:endParaRPr>
          </a:p>
          <a:p>
            <a:pPr algn="just" eaLnBrk="1" hangingPunct="1">
              <a:lnSpc>
                <a:spcPct val="80000"/>
              </a:lnSpc>
            </a:pPr>
            <a:r>
              <a:rPr lang="en-US" altLang="it-IT" sz="2200" dirty="0" smtClean="0"/>
              <a:t>A crystalline solid is the one in which there is a regular repeating pattern in the structure, or in other words, there is long-range order</a:t>
            </a:r>
          </a:p>
          <a:p>
            <a:pPr algn="just" eaLnBrk="1" hangingPunct="1">
              <a:lnSpc>
                <a:spcPct val="80000"/>
              </a:lnSpc>
            </a:pPr>
            <a:r>
              <a:rPr lang="en-US" altLang="it-IT" sz="2200" dirty="0" smtClean="0">
                <a:solidFill>
                  <a:srgbClr val="FF0000"/>
                </a:solidFill>
              </a:rPr>
              <a:t>Have sharp melting point (because all bond are equally strong)</a:t>
            </a:r>
          </a:p>
          <a:p>
            <a:pPr algn="just" eaLnBrk="1" hangingPunct="1">
              <a:lnSpc>
                <a:spcPct val="80000"/>
              </a:lnSpc>
            </a:pPr>
            <a:r>
              <a:rPr lang="en-US" altLang="it-IT" sz="2200" dirty="0" smtClean="0"/>
              <a:t>Anisotropic (Physical properties  are different in different directions) </a:t>
            </a:r>
          </a:p>
          <a:p>
            <a:pPr algn="just" eaLnBrk="1" hangingPunct="1">
              <a:lnSpc>
                <a:spcPct val="80000"/>
              </a:lnSpc>
            </a:pPr>
            <a:r>
              <a:rPr lang="en-US" altLang="it-IT" sz="2200" dirty="0" smtClean="0">
                <a:solidFill>
                  <a:srgbClr val="FF0000"/>
                </a:solidFill>
              </a:rPr>
              <a:t>Examples: diamond, table salt, ice, methanol, sodium chloride, etc.</a:t>
            </a:r>
          </a:p>
          <a:p>
            <a:pPr algn="just" eaLnBrk="1" hangingPunct="1">
              <a:lnSpc>
                <a:spcPct val="80000"/>
              </a:lnSpc>
            </a:pPr>
            <a:endParaRPr lang="en-US" altLang="it-IT" sz="2200" dirty="0" smtClean="0">
              <a:solidFill>
                <a:srgbClr val="FF0000"/>
              </a:solidFill>
            </a:endParaRPr>
          </a:p>
        </p:txBody>
      </p:sp>
    </p:spTree>
    <p:extLst>
      <p:ext uri="{BB962C8B-B14F-4D97-AF65-F5344CB8AC3E}">
        <p14:creationId xmlns:p14="http://schemas.microsoft.com/office/powerpoint/2010/main" val="2493413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4638"/>
            <a:ext cx="8229600" cy="639762"/>
          </a:xfrm>
        </p:spPr>
        <p:txBody>
          <a:bodyPr/>
          <a:lstStyle/>
          <a:p>
            <a:pPr algn="l" eaLnBrk="1" hangingPunct="1"/>
            <a:r>
              <a:rPr lang="en-US" altLang="it-IT" sz="2400" b="1" smtClean="0">
                <a:solidFill>
                  <a:srgbClr val="FF0000"/>
                </a:solidFill>
                <a:latin typeface="+mn-lt"/>
              </a:rPr>
              <a:t>CRYSTAL LATTICES</a:t>
            </a:r>
          </a:p>
        </p:txBody>
      </p:sp>
      <p:sp>
        <p:nvSpPr>
          <p:cNvPr id="45059" name="Rectangle 3"/>
          <p:cNvSpPr>
            <a:spLocks noGrp="1" noChangeArrowheads="1"/>
          </p:cNvSpPr>
          <p:nvPr>
            <p:ph type="body" idx="1"/>
          </p:nvPr>
        </p:nvSpPr>
        <p:spPr>
          <a:xfrm>
            <a:off x="457200" y="1143000"/>
            <a:ext cx="8229600" cy="4983163"/>
          </a:xfrm>
        </p:spPr>
        <p:txBody>
          <a:bodyPr/>
          <a:lstStyle/>
          <a:p>
            <a:pPr eaLnBrk="1" hangingPunct="1">
              <a:lnSpc>
                <a:spcPct val="90000"/>
              </a:lnSpc>
              <a:buFontTx/>
              <a:buNone/>
            </a:pPr>
            <a:r>
              <a:rPr lang="en-US" altLang="it-IT" sz="2400" b="1" dirty="0" smtClean="0"/>
              <a:t>  A lattice is an infinite, regular array of points in space</a:t>
            </a:r>
            <a:r>
              <a:rPr lang="en-US" altLang="it-IT" sz="2400" dirty="0" smtClean="0"/>
              <a:t>. </a:t>
            </a:r>
          </a:p>
          <a:p>
            <a:pPr algn="just" eaLnBrk="1" hangingPunct="1">
              <a:lnSpc>
                <a:spcPct val="90000"/>
              </a:lnSpc>
              <a:buFontTx/>
              <a:buNone/>
            </a:pPr>
            <a:endParaRPr lang="en-US" altLang="it-IT" sz="2400" dirty="0" smtClean="0"/>
          </a:p>
          <a:p>
            <a:pPr algn="just" eaLnBrk="1" hangingPunct="1">
              <a:lnSpc>
                <a:spcPct val="90000"/>
              </a:lnSpc>
              <a:buFontTx/>
              <a:buNone/>
            </a:pPr>
            <a:r>
              <a:rPr lang="en-US" altLang="it-IT" sz="2400" dirty="0" smtClean="0"/>
              <a:t>#	In the definition it should be noticed that no mention is made of atoms or any physical objects, just points in space - no more, no less. Hence we treat the lattice as a mathematical abstraction. Therefore, it is clear that there is no lattice inside the crystal. Even if we look the crystal through a powerful microscope we will not be able to see the lattice points, but rather atoms or groups of atoms. The lattice provides the 'recipe' that determines how the atomic or molecular units are to be repeated throughout the space to make the crystal structure. </a:t>
            </a:r>
          </a:p>
        </p:txBody>
      </p:sp>
    </p:spTree>
    <p:extLst>
      <p:ext uri="{BB962C8B-B14F-4D97-AF65-F5344CB8AC3E}">
        <p14:creationId xmlns:p14="http://schemas.microsoft.com/office/powerpoint/2010/main" val="32088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idx="4294967295"/>
          </p:nvPr>
        </p:nvSpPr>
        <p:spPr>
          <a:xfrm>
            <a:off x="0" y="142875"/>
            <a:ext cx="8839200" cy="1990725"/>
          </a:xfrm>
        </p:spPr>
        <p:txBody>
          <a:bodyPr/>
          <a:lstStyle/>
          <a:p>
            <a:pPr algn="just" eaLnBrk="1" hangingPunct="1">
              <a:lnSpc>
                <a:spcPct val="80000"/>
              </a:lnSpc>
              <a:buFontTx/>
              <a:buNone/>
            </a:pPr>
            <a:r>
              <a:rPr lang="en-US" altLang="it-IT" sz="2400" b="1" dirty="0" smtClean="0"/>
              <a:t>	</a:t>
            </a:r>
            <a:r>
              <a:rPr lang="en-US" altLang="it-IT" sz="2400" b="1" dirty="0" smtClean="0">
                <a:solidFill>
                  <a:srgbClr val="FF0000"/>
                </a:solidFill>
              </a:rPr>
              <a:t>Plane Lattice</a:t>
            </a:r>
          </a:p>
          <a:p>
            <a:pPr algn="just" eaLnBrk="1" hangingPunct="1">
              <a:lnSpc>
                <a:spcPct val="80000"/>
              </a:lnSpc>
              <a:buFontTx/>
              <a:buNone/>
            </a:pPr>
            <a:r>
              <a:rPr lang="en-US" altLang="it-IT" sz="2400" dirty="0" smtClean="0"/>
              <a:t>	Consider an array of points in such a way that the environment about any point is identical with the environment about any other point. Such an array of points in two dimensions is shown in Fig. and is called a </a:t>
            </a:r>
            <a:r>
              <a:rPr lang="en-US" altLang="it-IT" sz="2400" b="1" dirty="0" smtClean="0"/>
              <a:t>plane lattice</a:t>
            </a:r>
            <a:r>
              <a:rPr lang="en-US" altLang="it-IT" sz="2400" dirty="0" smtClean="0"/>
              <a:t>. </a:t>
            </a:r>
          </a:p>
        </p:txBody>
      </p:sp>
      <p:sp>
        <p:nvSpPr>
          <p:cNvPr id="46088" name="Rectangle 8"/>
          <p:cNvSpPr>
            <a:spLocks noChangeArrowheads="1"/>
          </p:cNvSpPr>
          <p:nvPr/>
        </p:nvSpPr>
        <p:spPr bwMode="auto">
          <a:xfrm>
            <a:off x="152400" y="4178300"/>
            <a:ext cx="8839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just"/>
            <a:r>
              <a:rPr lang="en-US" altLang="it-IT">
                <a:latin typeface="+mn-lt"/>
              </a:rPr>
              <a:t>For constructing a two dimensional lattice, choose any two convenient axis such that the points lie at equal intervals </a:t>
            </a:r>
            <a:r>
              <a:rPr lang="en-US" altLang="it-IT" i="1">
                <a:solidFill>
                  <a:srgbClr val="FF0000"/>
                </a:solidFill>
                <a:latin typeface="+mn-lt"/>
              </a:rPr>
              <a:t>a</a:t>
            </a:r>
            <a:r>
              <a:rPr lang="en-US" altLang="it-IT">
                <a:latin typeface="+mn-lt"/>
              </a:rPr>
              <a:t> and </a:t>
            </a:r>
            <a:r>
              <a:rPr lang="en-US" altLang="it-IT" i="1">
                <a:solidFill>
                  <a:srgbClr val="FF0000"/>
                </a:solidFill>
                <a:latin typeface="+mn-lt"/>
              </a:rPr>
              <a:t>b</a:t>
            </a:r>
            <a:r>
              <a:rPr lang="en-US" altLang="it-IT">
                <a:latin typeface="+mn-lt"/>
              </a:rPr>
              <a:t> along these axis as shown in the Fig. There are generally 5 lattices in two dimensions: </a:t>
            </a:r>
            <a:r>
              <a:rPr lang="en-US" altLang="it-IT" b="1">
                <a:latin typeface="+mn-lt"/>
              </a:rPr>
              <a:t>Oblique, Square, Hexagonal, Rectangular and Centered Rectangular lattice</a:t>
            </a:r>
            <a:r>
              <a:rPr lang="en-US" altLang="it-IT">
                <a:latin typeface="+mn-lt"/>
              </a:rPr>
              <a:t>.</a:t>
            </a:r>
          </a:p>
        </p:txBody>
      </p:sp>
      <p:pic>
        <p:nvPicPr>
          <p:cNvPr id="46089" name="Picture 9" descr="primiti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306638"/>
            <a:ext cx="3733800"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224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algn="l" eaLnBrk="1" hangingPunct="1"/>
            <a:r>
              <a:rPr lang="en-US" altLang="it-IT" sz="2400" smtClean="0">
                <a:latin typeface="Comic Sans MS" pitchFamily="66" charset="0"/>
              </a:rPr>
              <a:t>   </a:t>
            </a:r>
          </a:p>
        </p:txBody>
      </p:sp>
      <p:sp>
        <p:nvSpPr>
          <p:cNvPr id="9220" name="Rectangle 3"/>
          <p:cNvSpPr>
            <a:spLocks noGrp="1" noChangeArrowheads="1"/>
          </p:cNvSpPr>
          <p:nvPr>
            <p:ph type="body" idx="1"/>
          </p:nvPr>
        </p:nvSpPr>
        <p:spPr>
          <a:xfrm>
            <a:off x="457200" y="533400"/>
            <a:ext cx="8229600" cy="2743200"/>
          </a:xfrm>
        </p:spPr>
        <p:txBody>
          <a:bodyPr/>
          <a:lstStyle/>
          <a:p>
            <a:pPr eaLnBrk="1" hangingPunct="1">
              <a:buFontTx/>
              <a:buNone/>
            </a:pPr>
            <a:r>
              <a:rPr lang="en-US" altLang="it-IT" sz="2400" b="1" dirty="0" smtClean="0">
                <a:solidFill>
                  <a:srgbClr val="FF0000"/>
                </a:solidFill>
              </a:rPr>
              <a:t>	Space Lattice</a:t>
            </a:r>
          </a:p>
          <a:p>
            <a:pPr algn="just" eaLnBrk="1" hangingPunct="1">
              <a:buFontTx/>
              <a:buNone/>
            </a:pPr>
            <a:r>
              <a:rPr lang="en-US" altLang="it-IT" sz="2400" dirty="0" smtClean="0"/>
              <a:t>	If this array of points is extended to three dimensions then the array of points is called </a:t>
            </a:r>
            <a:r>
              <a:rPr lang="en-US" altLang="it-IT" sz="2400" b="1" dirty="0" smtClean="0"/>
              <a:t>space lattice</a:t>
            </a:r>
            <a:r>
              <a:rPr lang="en-US" altLang="it-IT" sz="2400" dirty="0" smtClean="0"/>
              <a:t>. For constructing the space lattice the points are arranged at equal intervals </a:t>
            </a:r>
            <a:r>
              <a:rPr lang="en-US" altLang="it-IT" sz="2400" i="1" dirty="0" smtClean="0">
                <a:solidFill>
                  <a:srgbClr val="FF0000"/>
                </a:solidFill>
              </a:rPr>
              <a:t>c</a:t>
            </a:r>
            <a:r>
              <a:rPr lang="en-US" altLang="it-IT" sz="2400" dirty="0" smtClean="0"/>
              <a:t> in the third direction also. There are 14 space lattices in total, called </a:t>
            </a:r>
            <a:r>
              <a:rPr lang="en-US" altLang="it-IT" sz="2400" b="1" dirty="0" err="1" smtClean="0"/>
              <a:t>Bravais</a:t>
            </a:r>
            <a:r>
              <a:rPr lang="en-US" altLang="it-IT" sz="2400" b="1" dirty="0" smtClean="0"/>
              <a:t> Lattice.</a:t>
            </a:r>
          </a:p>
          <a:p>
            <a:pPr eaLnBrk="1" hangingPunct="1"/>
            <a:endParaRPr lang="en-US" altLang="it-IT" sz="2400" dirty="0" smtClean="0"/>
          </a:p>
        </p:txBody>
      </p:sp>
      <p:sp>
        <p:nvSpPr>
          <p:cNvPr id="9221" name="Rectangle 4"/>
          <p:cNvSpPr>
            <a:spLocks noChangeArrowheads="1"/>
          </p:cNvSpPr>
          <p:nvPr/>
        </p:nvSpPr>
        <p:spPr bwMode="auto">
          <a:xfrm>
            <a:off x="838200" y="3657600"/>
            <a:ext cx="777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just" eaLnBrk="1" hangingPunct="1">
              <a:spcBef>
                <a:spcPct val="20000"/>
              </a:spcBef>
            </a:pPr>
            <a:r>
              <a:rPr lang="en-US" altLang="it-IT">
                <a:solidFill>
                  <a:srgbClr val="FF0000"/>
                </a:solidFill>
                <a:latin typeface="+mn-lt"/>
              </a:rPr>
              <a:t>Thus a lattice may also be  defined as a parallel net like arrangement of points such that the environment about any point is identical with the environment about any other point.</a:t>
            </a:r>
          </a:p>
        </p:txBody>
      </p:sp>
    </p:spTree>
    <p:extLst>
      <p:ext uri="{BB962C8B-B14F-4D97-AF65-F5344CB8AC3E}">
        <p14:creationId xmlns:p14="http://schemas.microsoft.com/office/powerpoint/2010/main" val="3101235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6" name="Rectangle 6"/>
          <p:cNvSpPr>
            <a:spLocks noGrp="1" noChangeArrowheads="1"/>
          </p:cNvSpPr>
          <p:nvPr>
            <p:ph type="body" idx="4294967295"/>
          </p:nvPr>
        </p:nvSpPr>
        <p:spPr>
          <a:xfrm>
            <a:off x="152400" y="381000"/>
            <a:ext cx="8763000" cy="5486400"/>
          </a:xfrm>
        </p:spPr>
        <p:txBody>
          <a:bodyPr/>
          <a:lstStyle/>
          <a:p>
            <a:pPr algn="just" eaLnBrk="1" hangingPunct="1">
              <a:lnSpc>
                <a:spcPct val="80000"/>
              </a:lnSpc>
              <a:buFontTx/>
              <a:buNone/>
            </a:pPr>
            <a:r>
              <a:rPr lang="en-US" altLang="it-IT" sz="2400" b="1" dirty="0" smtClean="0">
                <a:solidFill>
                  <a:srgbClr val="FF0000"/>
                </a:solidFill>
              </a:rPr>
              <a:t>	Basis</a:t>
            </a:r>
          </a:p>
          <a:p>
            <a:pPr algn="just" eaLnBrk="1" hangingPunct="1">
              <a:lnSpc>
                <a:spcPct val="80000"/>
              </a:lnSpc>
              <a:buFontTx/>
              <a:buNone/>
            </a:pPr>
            <a:r>
              <a:rPr lang="en-US" altLang="it-IT" sz="2400" b="1" dirty="0" smtClean="0"/>
              <a:t>	A basis is defined as an assembly of atoms, ions or molecules identical in composition, arrangement and orientation.</a:t>
            </a:r>
          </a:p>
          <a:p>
            <a:pPr algn="just" eaLnBrk="1" hangingPunct="1">
              <a:lnSpc>
                <a:spcPct val="80000"/>
              </a:lnSpc>
              <a:buFontTx/>
              <a:buNone/>
            </a:pPr>
            <a:r>
              <a:rPr lang="en-US" altLang="it-IT" sz="2400" dirty="0" smtClean="0"/>
              <a:t> </a:t>
            </a:r>
          </a:p>
          <a:p>
            <a:pPr algn="just" eaLnBrk="1" hangingPunct="1">
              <a:lnSpc>
                <a:spcPct val="80000"/>
              </a:lnSpc>
              <a:buFontTx/>
              <a:buNone/>
            </a:pPr>
            <a:r>
              <a:rPr lang="en-US" altLang="it-IT" sz="2400" dirty="0" smtClean="0"/>
              <a:t>	Basis consists of the simplest arrangement of atoms which is repeated at every point in the lattice to build up the crystal structure.</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 	The number of atoms in a basis may be one as in case of many metals and inert gases, but could be as large as 1000 in many structures. </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	In ionic crystals, a basis is composed of two distinct types of ions. For example, Na</a:t>
            </a:r>
            <a:r>
              <a:rPr lang="en-US" altLang="it-IT" sz="2400" baseline="30000" dirty="0" smtClean="0"/>
              <a:t>+</a:t>
            </a:r>
            <a:r>
              <a:rPr lang="en-US" altLang="it-IT" sz="2400" dirty="0" smtClean="0"/>
              <a:t> and Cl</a:t>
            </a:r>
            <a:r>
              <a:rPr lang="en-US" altLang="it-IT" sz="2400" baseline="30000" dirty="0" smtClean="0"/>
              <a:t>-</a:t>
            </a:r>
            <a:r>
              <a:rPr lang="en-US" altLang="it-IT" sz="2400" dirty="0" smtClean="0"/>
              <a:t> in a </a:t>
            </a:r>
            <a:r>
              <a:rPr lang="en-US" altLang="it-IT" sz="2400" dirty="0" err="1" smtClean="0"/>
              <a:t>NaCl</a:t>
            </a:r>
            <a:r>
              <a:rPr lang="en-US" altLang="it-IT" sz="2400" dirty="0" smtClean="0"/>
              <a:t> crystal. </a:t>
            </a:r>
            <a:endParaRPr lang="en-US" altLang="it-IT" sz="2400" b="1" dirty="0" smtClean="0"/>
          </a:p>
        </p:txBody>
      </p:sp>
    </p:spTree>
    <p:extLst>
      <p:ext uri="{BB962C8B-B14F-4D97-AF65-F5344CB8AC3E}">
        <p14:creationId xmlns:p14="http://schemas.microsoft.com/office/powerpoint/2010/main" val="1345959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1" name="Rectangle 3"/>
          <p:cNvSpPr>
            <a:spLocks noGrp="1" noChangeArrowheads="1"/>
          </p:cNvSpPr>
          <p:nvPr>
            <p:ph type="body" idx="4294967295"/>
          </p:nvPr>
        </p:nvSpPr>
        <p:spPr>
          <a:xfrm>
            <a:off x="152400" y="304800"/>
            <a:ext cx="8686800" cy="1295400"/>
          </a:xfrm>
        </p:spPr>
        <p:txBody>
          <a:bodyPr/>
          <a:lstStyle/>
          <a:p>
            <a:pPr algn="just" eaLnBrk="1" hangingPunct="1">
              <a:buFontTx/>
              <a:buNone/>
            </a:pPr>
            <a:r>
              <a:rPr lang="en-US" altLang="it-IT" sz="2400" dirty="0" smtClean="0"/>
              <a:t>	When basis is attached identically to each lattice point, the actual crystal structure is formed as shown in the Fig. </a:t>
            </a:r>
          </a:p>
        </p:txBody>
      </p:sp>
      <p:sp>
        <p:nvSpPr>
          <p:cNvPr id="58373" name="Rectangle 5"/>
          <p:cNvSpPr>
            <a:spLocks noChangeArrowheads="1"/>
          </p:cNvSpPr>
          <p:nvPr/>
        </p:nvSpPr>
        <p:spPr bwMode="auto">
          <a:xfrm>
            <a:off x="609600" y="5334000"/>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it-IT">
                <a:latin typeface="+mn-lt"/>
              </a:rPr>
              <a:t>The relation can be written as</a:t>
            </a:r>
          </a:p>
          <a:p>
            <a:r>
              <a:rPr lang="en-US" altLang="it-IT" b="1">
                <a:latin typeface="+mn-lt"/>
              </a:rPr>
              <a:t>	Lattice + Basis = Crystal Structure</a:t>
            </a:r>
          </a:p>
        </p:txBody>
      </p:sp>
      <p:pic>
        <p:nvPicPr>
          <p:cNvPr id="583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3038"/>
            <a:ext cx="6324600"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651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YPES OF CRYSTAL STRUCTURES    •   Ionic crystals    •   Covalent crystals    •   Molecular crystals    •   Metallic cry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99392"/>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206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OnIC CRYSTALS• Lattice points are occupied by positive and negative ions.• Hard and brittle solids.• High m.p. due to 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96"/>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815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OvALEnT CRYSTALS•   Lattice points are occupied by neutral atoms.•   Atoms are held together by covalent bonds•   Hard 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61" y="0"/>
            <a:ext cx="9070848" cy="680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008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p:nvPr/>
        </p:nvSpPr>
        <p:spPr>
          <a:xfrm>
            <a:off x="-36511" y="260347"/>
            <a:ext cx="9180511" cy="587373"/>
          </a:xfrm>
          <a:prstGeom prst="rect">
            <a:avLst/>
          </a:prstGeom>
          <a:solidFill>
            <a:srgbClr val="000000">
              <a:alpha val="39999"/>
            </a:srgbClr>
          </a:solidFill>
          <a:ln>
            <a:noFill/>
          </a:ln>
        </p:spPr>
        <p:txBody>
          <a:bodyPr vert="horz" wrap="square" lIns="90004" tIns="46798" rIns="90004" bIns="46798"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1" u="none" strike="noStrike" kern="1200" cap="none" spc="0" baseline="0">
                <a:solidFill>
                  <a:srgbClr val="FFFFFF"/>
                </a:solidFill>
                <a:effectLst>
                  <a:outerShdw dist="38096" dir="2700000">
                    <a:srgbClr val="808080"/>
                  </a:outerShdw>
                </a:effectLst>
                <a:uFillTx/>
                <a:latin typeface="Arial"/>
                <a:cs typeface="Times New Roman" pitchFamily="18"/>
              </a:rPr>
              <a:t>Sustainability, Transformation  and Progress</a:t>
            </a:r>
          </a:p>
        </p:txBody>
      </p:sp>
      <p:sp>
        <p:nvSpPr>
          <p:cNvPr id="3" name="Rettangolo 8"/>
          <p:cNvSpPr/>
          <p:nvPr/>
        </p:nvSpPr>
        <p:spPr>
          <a:xfrm>
            <a:off x="7858125" y="3714749"/>
            <a:ext cx="642942" cy="428625"/>
          </a:xfrm>
          <a:prstGeom prst="rect">
            <a:avLst/>
          </a:prstGeom>
          <a:solidFill>
            <a:srgbClr val="FFFFFF"/>
          </a:solidFill>
          <a:ln w="25402">
            <a:solidFill>
              <a:srgbClr val="FFFFFF"/>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pic>
        <p:nvPicPr>
          <p:cNvPr id="4" name="Immagine 1"/>
          <p:cNvPicPr>
            <a:picLocks noChangeAspect="1"/>
          </p:cNvPicPr>
          <p:nvPr/>
        </p:nvPicPr>
        <p:blipFill>
          <a:blip r:embed="rId2"/>
          <a:stretch>
            <a:fillRect/>
          </a:stretch>
        </p:blipFill>
        <p:spPr>
          <a:xfrm>
            <a:off x="155576" y="1268757"/>
            <a:ext cx="4513240" cy="1512170"/>
          </a:xfrm>
          <a:prstGeom prst="rect">
            <a:avLst/>
          </a:prstGeom>
          <a:noFill/>
          <a:ln>
            <a:noFill/>
          </a:ln>
        </p:spPr>
      </p:pic>
      <p:sp>
        <p:nvSpPr>
          <p:cNvPr id="5" name="CasellaDiTesto 2"/>
          <p:cNvSpPr txBox="1"/>
          <p:nvPr/>
        </p:nvSpPr>
        <p:spPr>
          <a:xfrm>
            <a:off x="5297311" y="1268757"/>
            <a:ext cx="2299030" cy="1754322"/>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000000"/>
                </a:solidFill>
                <a:uFillTx/>
                <a:latin typeface="Calibri"/>
              </a:rPr>
              <a:t>Good quality of the air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000000"/>
                </a:solidFill>
                <a:uFillTx/>
                <a:latin typeface="Calibri"/>
              </a:rPr>
              <a:t>Clean water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000000"/>
                </a:solidFill>
                <a:uFillTx/>
                <a:latin typeface="Calibri"/>
              </a:rPr>
              <a:t>Natural and fresh food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pic>
        <p:nvPicPr>
          <p:cNvPr id="6" name="Picture 2"/>
          <p:cNvPicPr>
            <a:picLocks noChangeAspect="1"/>
          </p:cNvPicPr>
          <p:nvPr/>
        </p:nvPicPr>
        <p:blipFill>
          <a:blip r:embed="rId3"/>
          <a:srcRect/>
          <a:stretch>
            <a:fillRect/>
          </a:stretch>
        </p:blipFill>
        <p:spPr>
          <a:xfrm>
            <a:off x="5143179" y="3356990"/>
            <a:ext cx="3036411" cy="2149370"/>
          </a:xfrm>
          <a:prstGeom prst="rect">
            <a:avLst/>
          </a:prstGeom>
          <a:noFill/>
          <a:ln>
            <a:noFill/>
          </a:ln>
        </p:spPr>
      </p:pic>
      <p:sp>
        <p:nvSpPr>
          <p:cNvPr id="7" name="AutoShape 4" descr="Risultati immagini per flingston"/>
          <p:cNvSpPr/>
          <p:nvPr/>
        </p:nvSpPr>
        <p:spPr>
          <a:xfrm>
            <a:off x="155576" y="-14446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8" name="AutoShape 6" descr="Risultati immagini per flingston"/>
          <p:cNvSpPr/>
          <p:nvPr/>
        </p:nvSpPr>
        <p:spPr>
          <a:xfrm>
            <a:off x="307979" y="793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9" name="CasellaDiTesto 9"/>
          <p:cNvSpPr txBox="1"/>
          <p:nvPr/>
        </p:nvSpPr>
        <p:spPr>
          <a:xfrm>
            <a:off x="5698933" y="5641902"/>
            <a:ext cx="1798953" cy="369335"/>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000000"/>
                </a:solidFill>
                <a:uFillTx/>
                <a:latin typeface="Calibri"/>
              </a:rPr>
              <a:t>Fire / agricolture </a:t>
            </a:r>
          </a:p>
        </p:txBody>
      </p:sp>
      <p:pic>
        <p:nvPicPr>
          <p:cNvPr id="10" name="Picture 7"/>
          <p:cNvPicPr>
            <a:picLocks noChangeAspect="1"/>
          </p:cNvPicPr>
          <p:nvPr/>
        </p:nvPicPr>
        <p:blipFill>
          <a:blip r:embed="rId4"/>
          <a:srcRect/>
          <a:stretch>
            <a:fillRect/>
          </a:stretch>
        </p:blipFill>
        <p:spPr>
          <a:xfrm>
            <a:off x="612776" y="2799271"/>
            <a:ext cx="3974476" cy="3726070"/>
          </a:xfrm>
          <a:prstGeom prst="rect">
            <a:avLst/>
          </a:prstGeom>
          <a:noFill/>
          <a:ln>
            <a:noFill/>
          </a:ln>
        </p:spPr>
      </p:pic>
    </p:spTree>
    <p:extLst>
      <p:ext uri="{BB962C8B-B14F-4D97-AF65-F5344CB8AC3E}">
        <p14:creationId xmlns:p14="http://schemas.microsoft.com/office/powerpoint/2010/main" val="5770444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MOLECULAR CRYSTALS• Lattice points are occupied by neutral molecules.• The molecules are held together by vander  Waal’s 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3" y="38200"/>
            <a:ext cx="9070848" cy="680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59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OLECULAR CRYSTALS• Lattice points are occupied by neutral molecules.• The molecules are held together by vander  Waal’s 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3" y="0"/>
            <a:ext cx="9070848" cy="680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270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76200"/>
            <a:ext cx="8229600" cy="639763"/>
          </a:xfrm>
        </p:spPr>
        <p:txBody>
          <a:bodyPr/>
          <a:lstStyle/>
          <a:p>
            <a:pPr algn="l" eaLnBrk="1" hangingPunct="1"/>
            <a:r>
              <a:rPr lang="en-US" altLang="it-IT" sz="2800" b="1" smtClean="0">
                <a:solidFill>
                  <a:srgbClr val="FF0000"/>
                </a:solidFill>
                <a:latin typeface="+mn-lt"/>
              </a:rPr>
              <a:t>UNIT CELL</a:t>
            </a:r>
          </a:p>
        </p:txBody>
      </p:sp>
      <p:sp>
        <p:nvSpPr>
          <p:cNvPr id="59395" name="Rectangle 3"/>
          <p:cNvSpPr>
            <a:spLocks noGrp="1" noChangeArrowheads="1"/>
          </p:cNvSpPr>
          <p:nvPr>
            <p:ph type="body" idx="1"/>
          </p:nvPr>
        </p:nvSpPr>
        <p:spPr>
          <a:xfrm>
            <a:off x="76200" y="685800"/>
            <a:ext cx="8839200" cy="5638800"/>
          </a:xfrm>
        </p:spPr>
        <p:txBody>
          <a:bodyPr/>
          <a:lstStyle/>
          <a:p>
            <a:pPr algn="just" eaLnBrk="1" hangingPunct="1">
              <a:lnSpc>
                <a:spcPct val="80000"/>
              </a:lnSpc>
              <a:buFontTx/>
              <a:buNone/>
            </a:pPr>
            <a:r>
              <a:rPr lang="en-US" altLang="it-IT" sz="2400" b="1" dirty="0" smtClean="0"/>
              <a:t>	A unit cell is a region of space which when repeated by primitive translation vectors fills all space.</a:t>
            </a:r>
            <a:r>
              <a:rPr lang="en-US" altLang="it-IT" sz="2400" dirty="0" smtClean="0"/>
              <a:t>  Thus a unit cell is defined as </a:t>
            </a:r>
            <a:r>
              <a:rPr lang="en-US" altLang="it-IT" sz="2400" b="1" dirty="0" smtClean="0"/>
              <a:t>the smallest geometrical figure, the repetitions of which give the actual crystal structure.</a:t>
            </a:r>
          </a:p>
          <a:p>
            <a:pPr algn="just" eaLnBrk="1" hangingPunct="1">
              <a:lnSpc>
                <a:spcPct val="80000"/>
              </a:lnSpc>
              <a:buFontTx/>
              <a:buNone/>
            </a:pPr>
            <a:r>
              <a:rPr lang="en-US" altLang="it-IT" sz="2400" dirty="0" smtClean="0"/>
              <a:t> </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	</a:t>
            </a:r>
          </a:p>
          <a:p>
            <a:pPr algn="just" eaLnBrk="1" hangingPunct="1">
              <a:lnSpc>
                <a:spcPct val="80000"/>
              </a:lnSpc>
              <a:buFontTx/>
              <a:buNone/>
            </a:pPr>
            <a:endParaRPr lang="en-US" altLang="it-IT" sz="2400" dirty="0" smtClean="0"/>
          </a:p>
          <a:p>
            <a:pPr algn="just" eaLnBrk="1" hangingPunct="1">
              <a:lnSpc>
                <a:spcPct val="80000"/>
              </a:lnSpc>
              <a:buFontTx/>
              <a:buNone/>
            </a:pPr>
            <a:r>
              <a:rPr lang="en-US" altLang="it-IT" sz="2400" dirty="0" smtClean="0"/>
              <a:t>	</a:t>
            </a:r>
          </a:p>
          <a:p>
            <a:pPr algn="just" eaLnBrk="1" hangingPunct="1">
              <a:lnSpc>
                <a:spcPct val="80000"/>
              </a:lnSpc>
              <a:buFontTx/>
              <a:buNone/>
            </a:pPr>
            <a:r>
              <a:rPr lang="en-US" altLang="it-IT" sz="2400" dirty="0" smtClean="0"/>
              <a:t>The choice of the unit cell is not unique. It can be constructed in a number of ways, but the unit cell should be chosen in such a way that it conveys all the symmetry of a crystal lattice, by having shortest possible size, which makes the mathematical calculations easy. </a:t>
            </a:r>
          </a:p>
          <a:p>
            <a:pPr algn="just" eaLnBrk="1" hangingPunct="1">
              <a:lnSpc>
                <a:spcPct val="80000"/>
              </a:lnSpc>
              <a:buFontTx/>
              <a:buNone/>
            </a:pPr>
            <a:r>
              <a:rPr lang="en-US" altLang="it-IT" sz="2400" dirty="0" smtClean="0"/>
              <a:t>Each atom or molecule in a unit cell is considered as a lattice point. The distance between the two atoms or ions of the same type is the  ‘length of the unit cell’. </a:t>
            </a:r>
          </a:p>
        </p:txBody>
      </p:sp>
      <p:pic>
        <p:nvPicPr>
          <p:cNvPr id="593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1962150"/>
            <a:ext cx="56292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39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88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14600"/>
            <a:ext cx="762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0"/>
          <p:cNvSpPr>
            <a:spLocks noChangeArrowheads="1"/>
          </p:cNvSpPr>
          <p:nvPr/>
        </p:nvSpPr>
        <p:spPr bwMode="auto">
          <a:xfrm>
            <a:off x="228600" y="386973"/>
            <a:ext cx="86868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just" eaLnBrk="1" hangingPunct="1"/>
            <a:r>
              <a:rPr lang="en-US" altLang="it-IT" sz="2200" dirty="0" smtClean="0">
                <a:latin typeface="+mn-lt"/>
              </a:rPr>
              <a:t>In </a:t>
            </a:r>
            <a:r>
              <a:rPr lang="en-US" altLang="it-IT" sz="2200" dirty="0">
                <a:latin typeface="+mn-lt"/>
              </a:rPr>
              <a:t>general, a unit cell may be defined as  the smallest volume of a solid from which the entire crystal may be constructed by translational repetitions in 3-dimension and which represent fully all the characteristics of a particular crystal. In Fig. a three dimensional unit cell is shown by the shaded portion.</a:t>
            </a:r>
          </a:p>
        </p:txBody>
      </p:sp>
    </p:spTree>
    <p:extLst>
      <p:ext uri="{BB962C8B-B14F-4D97-AF65-F5344CB8AC3E}">
        <p14:creationId xmlns:p14="http://schemas.microsoft.com/office/powerpoint/2010/main" val="1637467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1" name="Rectangle 11"/>
          <p:cNvSpPr>
            <a:spLocks noGrp="1" noChangeArrowheads="1"/>
          </p:cNvSpPr>
          <p:nvPr>
            <p:ph type="body" idx="4294967295"/>
          </p:nvPr>
        </p:nvSpPr>
        <p:spPr>
          <a:xfrm>
            <a:off x="76200" y="152400"/>
            <a:ext cx="8534400" cy="1981200"/>
          </a:xfrm>
        </p:spPr>
        <p:txBody>
          <a:bodyPr/>
          <a:lstStyle/>
          <a:p>
            <a:pPr algn="just" eaLnBrk="1" hangingPunct="1">
              <a:buFontTx/>
              <a:buNone/>
            </a:pPr>
            <a:r>
              <a:rPr lang="en-US" altLang="it-IT" sz="2400" dirty="0" smtClean="0"/>
              <a:t>	For a three dimensional case, the unit cell is a </a:t>
            </a:r>
            <a:r>
              <a:rPr lang="en-US" altLang="it-IT" sz="2400" dirty="0" smtClean="0"/>
              <a:t>parallelepiped  </a:t>
            </a:r>
            <a:r>
              <a:rPr lang="en-US" altLang="it-IT" sz="2400" dirty="0" smtClean="0"/>
              <a:t>formed by basic vectors </a:t>
            </a:r>
            <a:r>
              <a:rPr lang="en-US" altLang="it-IT" sz="2400" b="1" dirty="0" smtClean="0"/>
              <a:t>a</a:t>
            </a:r>
            <a:r>
              <a:rPr lang="en-US" altLang="it-IT" sz="2400" dirty="0" smtClean="0"/>
              <a:t>, </a:t>
            </a:r>
            <a:r>
              <a:rPr lang="en-US" altLang="it-IT" sz="2400" b="1" dirty="0" smtClean="0"/>
              <a:t>b</a:t>
            </a:r>
            <a:r>
              <a:rPr lang="en-US" altLang="it-IT" sz="2400" dirty="0" smtClean="0"/>
              <a:t> and </a:t>
            </a:r>
            <a:r>
              <a:rPr lang="en-US" altLang="it-IT" sz="2400" b="1" dirty="0" smtClean="0"/>
              <a:t>c</a:t>
            </a:r>
            <a:r>
              <a:rPr lang="en-US" altLang="it-IT" sz="2400" dirty="0" smtClean="0"/>
              <a:t> as concurrent edges and the angles </a:t>
            </a:r>
            <a:r>
              <a:rPr lang="en-US" altLang="it-IT" sz="2400" dirty="0" smtClean="0">
                <a:sym typeface="Symbol" pitchFamily="18" charset="2"/>
              </a:rPr>
              <a:t></a:t>
            </a:r>
            <a:r>
              <a:rPr lang="en-US" altLang="it-IT" sz="2400" dirty="0" smtClean="0"/>
              <a:t>, </a:t>
            </a:r>
            <a:r>
              <a:rPr lang="en-US" altLang="it-IT" sz="2400" dirty="0" smtClean="0">
                <a:sym typeface="Symbol" pitchFamily="18" charset="2"/>
              </a:rPr>
              <a:t></a:t>
            </a:r>
            <a:r>
              <a:rPr lang="en-US" altLang="it-IT" sz="2400" dirty="0" smtClean="0"/>
              <a:t> and </a:t>
            </a:r>
            <a:r>
              <a:rPr lang="en-US" altLang="it-IT" sz="2400" dirty="0" smtClean="0">
                <a:sym typeface="Symbol" pitchFamily="18" charset="2"/>
              </a:rPr>
              <a:t></a:t>
            </a:r>
            <a:r>
              <a:rPr lang="en-US" altLang="it-IT" sz="2400" dirty="0" smtClean="0"/>
              <a:t>, between (</a:t>
            </a:r>
            <a:r>
              <a:rPr lang="en-US" altLang="it-IT" sz="2400" b="1" dirty="0" smtClean="0"/>
              <a:t>b</a:t>
            </a:r>
            <a:r>
              <a:rPr lang="en-US" altLang="it-IT" sz="2400" dirty="0" smtClean="0"/>
              <a:t>, </a:t>
            </a:r>
            <a:r>
              <a:rPr lang="en-US" altLang="it-IT" sz="2400" b="1" dirty="0" smtClean="0"/>
              <a:t>c</a:t>
            </a:r>
            <a:r>
              <a:rPr lang="en-US" altLang="it-IT" sz="2400" dirty="0" smtClean="0"/>
              <a:t>),</a:t>
            </a:r>
            <a:r>
              <a:rPr lang="en-US" altLang="it-IT" sz="2400" b="1" dirty="0" smtClean="0"/>
              <a:t> </a:t>
            </a:r>
            <a:r>
              <a:rPr lang="en-US" altLang="it-IT" sz="2400" dirty="0" smtClean="0"/>
              <a:t>(</a:t>
            </a:r>
            <a:r>
              <a:rPr lang="en-US" altLang="it-IT" sz="2400" b="1" dirty="0" smtClean="0"/>
              <a:t>c</a:t>
            </a:r>
            <a:r>
              <a:rPr lang="en-US" altLang="it-IT" sz="2400" dirty="0" smtClean="0"/>
              <a:t>, </a:t>
            </a:r>
            <a:r>
              <a:rPr lang="en-US" altLang="it-IT" sz="2400" b="1" dirty="0" smtClean="0"/>
              <a:t>a</a:t>
            </a:r>
            <a:r>
              <a:rPr lang="en-US" altLang="it-IT" sz="2400" dirty="0" smtClean="0"/>
              <a:t>), and (</a:t>
            </a:r>
            <a:r>
              <a:rPr lang="en-US" altLang="it-IT" sz="2400" b="1" dirty="0" smtClean="0"/>
              <a:t>a</a:t>
            </a:r>
            <a:r>
              <a:rPr lang="en-US" altLang="it-IT" sz="2400" dirty="0" smtClean="0"/>
              <a:t>, </a:t>
            </a:r>
            <a:r>
              <a:rPr lang="en-US" altLang="it-IT" sz="2400" b="1" dirty="0" smtClean="0"/>
              <a:t>b</a:t>
            </a:r>
            <a:r>
              <a:rPr lang="en-US" altLang="it-IT" sz="2400" dirty="0" smtClean="0"/>
              <a:t>) respectively as explained in the following Figures.</a:t>
            </a:r>
          </a:p>
        </p:txBody>
      </p:sp>
      <p:pic>
        <p:nvPicPr>
          <p:cNvPr id="7169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13" y="2355850"/>
            <a:ext cx="3341687"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Picture 13" descr="unit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9138"/>
            <a:ext cx="3505200"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4686447" y="5022502"/>
            <a:ext cx="2966518" cy="1384995"/>
          </a:xfrm>
          <a:prstGeom prst="rect">
            <a:avLst/>
          </a:prstGeom>
          <a:noFill/>
        </p:spPr>
        <p:txBody>
          <a:bodyPr wrap="none" rtlCol="0">
            <a:spAutoFit/>
          </a:bodyPr>
          <a:lstStyle/>
          <a:p>
            <a:pPr algn="ctr"/>
            <a:r>
              <a:rPr lang="en-US" sz="2800" b="1" dirty="0" smtClean="0">
                <a:solidFill>
                  <a:srgbClr val="FF0000"/>
                </a:solidFill>
              </a:rPr>
              <a:t>Lattice parameters</a:t>
            </a:r>
          </a:p>
          <a:p>
            <a:pPr algn="ctr"/>
            <a:r>
              <a:rPr lang="en-US" sz="2800" b="1" dirty="0" smtClean="0">
                <a:solidFill>
                  <a:srgbClr val="FF0000"/>
                </a:solidFill>
              </a:rPr>
              <a:t>a, b, c </a:t>
            </a:r>
          </a:p>
          <a:p>
            <a:pPr algn="ctr"/>
            <a:r>
              <a:rPr lang="en-US" sz="2800" b="1" dirty="0" smtClean="0">
                <a:solidFill>
                  <a:srgbClr val="FF0000"/>
                </a:solidFill>
                <a:latin typeface="Symbol" panose="05050102010706020507" pitchFamily="18" charset="2"/>
              </a:rPr>
              <a:t>a</a:t>
            </a:r>
            <a:r>
              <a:rPr lang="en-US" sz="2800" b="1" dirty="0" smtClean="0">
                <a:solidFill>
                  <a:srgbClr val="FF0000"/>
                </a:solidFill>
              </a:rPr>
              <a:t>, </a:t>
            </a:r>
            <a:r>
              <a:rPr lang="en-US" sz="2800" b="1" dirty="0" smtClean="0">
                <a:solidFill>
                  <a:srgbClr val="FF0000"/>
                </a:solidFill>
                <a:latin typeface="Symbol" panose="05050102010706020507" pitchFamily="18" charset="2"/>
              </a:rPr>
              <a:t>b</a:t>
            </a:r>
            <a:r>
              <a:rPr lang="en-US" sz="2800" b="1" dirty="0" smtClean="0">
                <a:solidFill>
                  <a:srgbClr val="FF0000"/>
                </a:solidFill>
              </a:rPr>
              <a:t>, </a:t>
            </a:r>
            <a:r>
              <a:rPr lang="en-US" sz="2800" b="1" dirty="0" smtClean="0">
                <a:solidFill>
                  <a:srgbClr val="FF0000"/>
                </a:solidFill>
                <a:latin typeface="Symbol" panose="05050102010706020507" pitchFamily="18" charset="2"/>
              </a:rPr>
              <a:t>c</a:t>
            </a:r>
            <a:endParaRPr lang="en-US" sz="2800" b="1" dirty="0">
              <a:solidFill>
                <a:srgbClr val="FF0000"/>
              </a:solidFill>
              <a:latin typeface="Symbol" panose="05050102010706020507" pitchFamily="18" charset="2"/>
            </a:endParaRPr>
          </a:p>
        </p:txBody>
      </p:sp>
    </p:spTree>
    <p:extLst>
      <p:ext uri="{BB962C8B-B14F-4D97-AF65-F5344CB8AC3E}">
        <p14:creationId xmlns:p14="http://schemas.microsoft.com/office/powerpoint/2010/main" val="2632401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708" name="Picture 4" descr="period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63214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it-IT" sz="2800" dirty="0" smtClean="0">
                <a:solidFill>
                  <a:srgbClr val="FF0000"/>
                </a:solidFill>
                <a:latin typeface="+mn-lt"/>
              </a:rPr>
              <a:t>Primitive  and Non - primitive unit cell</a:t>
            </a:r>
            <a:endParaRPr lang="en-US" altLang="it-IT" sz="2800" dirty="0">
              <a:solidFill>
                <a:srgbClr val="FF0000"/>
              </a:solidFill>
              <a:latin typeface="+mn-lt"/>
            </a:endParaRPr>
          </a:p>
        </p:txBody>
      </p:sp>
      <p:sp>
        <p:nvSpPr>
          <p:cNvPr id="2" name="Rettangolo 1"/>
          <p:cNvSpPr/>
          <p:nvPr/>
        </p:nvSpPr>
        <p:spPr>
          <a:xfrm>
            <a:off x="5076056" y="2276872"/>
            <a:ext cx="2916889" cy="369332"/>
          </a:xfrm>
          <a:prstGeom prst="rect">
            <a:avLst/>
          </a:prstGeom>
        </p:spPr>
        <p:txBody>
          <a:bodyPr wrap="none">
            <a:spAutoFit/>
          </a:bodyPr>
          <a:lstStyle/>
          <a:p>
            <a:r>
              <a:rPr lang="en-US" altLang="it-IT" dirty="0" smtClean="0"/>
              <a:t>contain just one lattice point </a:t>
            </a:r>
            <a:endParaRPr lang="en-US" dirty="0"/>
          </a:p>
        </p:txBody>
      </p:sp>
      <p:sp>
        <p:nvSpPr>
          <p:cNvPr id="3" name="Rettangolo 2"/>
          <p:cNvSpPr/>
          <p:nvPr/>
        </p:nvSpPr>
        <p:spPr>
          <a:xfrm>
            <a:off x="5076056" y="4797152"/>
            <a:ext cx="3506344" cy="369332"/>
          </a:xfrm>
          <a:prstGeom prst="rect">
            <a:avLst/>
          </a:prstGeom>
        </p:spPr>
        <p:txBody>
          <a:bodyPr wrap="none">
            <a:spAutoFit/>
          </a:bodyPr>
          <a:lstStyle/>
          <a:p>
            <a:r>
              <a:rPr lang="en-US" altLang="it-IT" dirty="0" smtClean="0"/>
              <a:t>contain more than one lattice point</a:t>
            </a:r>
            <a:endParaRPr lang="en-US" dirty="0"/>
          </a:p>
        </p:txBody>
      </p:sp>
    </p:spTree>
    <p:extLst>
      <p:ext uri="{BB962C8B-B14F-4D97-AF65-F5344CB8AC3E}">
        <p14:creationId xmlns:p14="http://schemas.microsoft.com/office/powerpoint/2010/main" val="3202690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LAWS OF SYMMETRY• Plane of symmetry• Centre of symmetry• Axis of symmetr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96"/>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80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ELEMEnTS OF SYMMETRY       In CUbIC CRYSTAL•   Rectangular planes of symmetry: 3•   Diagonal planes of symmetry: 6•   Ax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43835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377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lanes of symmetryRectangular plane of   Diagonal plane ofsymmetry: 3            symmetry: 6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3144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109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xis of symmetryFour-fold axis of   Three-fold axis ofsymmetry: 3         symmetry: 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775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p:nvPr/>
        </p:nvSpPr>
        <p:spPr>
          <a:xfrm>
            <a:off x="-36511" y="260347"/>
            <a:ext cx="9180511" cy="586953"/>
          </a:xfrm>
          <a:prstGeom prst="rect">
            <a:avLst/>
          </a:prstGeom>
          <a:solidFill>
            <a:srgbClr val="000000">
              <a:alpha val="39999"/>
            </a:srgbClr>
          </a:solidFill>
          <a:ln>
            <a:noFill/>
          </a:ln>
        </p:spPr>
        <p:txBody>
          <a:bodyPr vert="horz" wrap="square" lIns="90004" tIns="46798" rIns="90004" bIns="46798"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3200" b="1" i="1" u="none" strike="noStrike" kern="1200" cap="none" spc="0" baseline="0">
                <a:solidFill>
                  <a:srgbClr val="FFFFFF"/>
                </a:solidFill>
                <a:effectLst>
                  <a:outerShdw dist="38096" dir="2700000">
                    <a:srgbClr val="808080"/>
                  </a:outerShdw>
                </a:effectLst>
                <a:uFillTx/>
                <a:latin typeface="Arial"/>
                <a:cs typeface="Times New Roman" pitchFamily="18"/>
              </a:rPr>
              <a:t>Life Cycle Assessment</a:t>
            </a:r>
          </a:p>
        </p:txBody>
      </p:sp>
      <p:sp>
        <p:nvSpPr>
          <p:cNvPr id="3" name="Rettangolo 8"/>
          <p:cNvSpPr/>
          <p:nvPr/>
        </p:nvSpPr>
        <p:spPr>
          <a:xfrm>
            <a:off x="7858125" y="3714749"/>
            <a:ext cx="642942" cy="428625"/>
          </a:xfrm>
          <a:prstGeom prst="rect">
            <a:avLst/>
          </a:prstGeom>
          <a:solidFill>
            <a:srgbClr val="FFFFFF"/>
          </a:solidFill>
          <a:ln w="25402">
            <a:solidFill>
              <a:srgbClr val="FFFFFF"/>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ndParaRPr>
          </a:p>
        </p:txBody>
      </p:sp>
      <p:sp>
        <p:nvSpPr>
          <p:cNvPr id="4" name="AutoShape 4" descr="Risultati immagini per flingston"/>
          <p:cNvSpPr/>
          <p:nvPr/>
        </p:nvSpPr>
        <p:spPr>
          <a:xfrm>
            <a:off x="155576" y="-14446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 name="AutoShape 6" descr="Risultati immagini per flingston"/>
          <p:cNvSpPr/>
          <p:nvPr/>
        </p:nvSpPr>
        <p:spPr>
          <a:xfrm>
            <a:off x="307979" y="793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pic>
        <p:nvPicPr>
          <p:cNvPr id="6" name="Picture 2" descr="Risultati immagini per Life cycle assessment"/>
          <p:cNvPicPr>
            <a:picLocks noChangeAspect="1"/>
          </p:cNvPicPr>
          <p:nvPr/>
        </p:nvPicPr>
        <p:blipFill>
          <a:blip r:embed="rId2"/>
          <a:srcRect/>
          <a:stretch>
            <a:fillRect/>
          </a:stretch>
        </p:blipFill>
        <p:spPr>
          <a:xfrm>
            <a:off x="307979" y="1052739"/>
            <a:ext cx="5429250" cy="3457575"/>
          </a:xfrm>
          <a:prstGeom prst="rect">
            <a:avLst/>
          </a:prstGeom>
          <a:noFill/>
          <a:ln>
            <a:noFill/>
          </a:ln>
        </p:spPr>
      </p:pic>
      <p:pic>
        <p:nvPicPr>
          <p:cNvPr id="7" name="Immagine 6"/>
          <p:cNvPicPr>
            <a:picLocks noChangeAspect="1"/>
          </p:cNvPicPr>
          <p:nvPr/>
        </p:nvPicPr>
        <p:blipFill>
          <a:blip r:embed="rId3"/>
          <a:stretch>
            <a:fillRect/>
          </a:stretch>
        </p:blipFill>
        <p:spPr>
          <a:xfrm>
            <a:off x="2853074" y="3429000"/>
            <a:ext cx="5874041" cy="3322207"/>
          </a:xfrm>
          <a:prstGeom prst="rect">
            <a:avLst/>
          </a:prstGeom>
          <a:noFill/>
          <a:ln>
            <a:noFill/>
          </a:ln>
        </p:spPr>
      </p:pic>
    </p:spTree>
    <p:extLst>
      <p:ext uri="{BB962C8B-B14F-4D97-AF65-F5344CB8AC3E}">
        <p14:creationId xmlns:p14="http://schemas.microsoft.com/office/powerpoint/2010/main" val="3640929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xis &amp; centre of              symmetryTwo-fold axis of   Centre of symmetry: 1symmetry: 6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109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230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yPes of cubic crystals  Four types:  1.Simple or primitive type  2. Body-centered  3. Face-centered  4. End face-center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144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610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imple or primitive type (sc)   Body-centered cell (bc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96"/>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199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ace-centered cell (fcc)   End face-centered cel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3" y="-67056"/>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961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umber of atoms Per unit cell in a cubic lattice  •   Simple cubic cell: 1atom/unit cell of sc  •   Body-centered cell: 2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7"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038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No of atoms per unit cell= 8 x 1/8 = 1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85800"/>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016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o of atoms per unit cell= 8 x 1/8 = 1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53"/>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166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g.Polonium52% of the space is occupied by the atom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60" y="9096"/>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830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3345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7246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Immagine correlata"/>
          <p:cNvSpPr/>
          <p:nvPr/>
        </p:nvSpPr>
        <p:spPr>
          <a:xfrm>
            <a:off x="155576" y="-14446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 name="AutoShape 8" descr="Immagine correlata"/>
          <p:cNvSpPr/>
          <p:nvPr/>
        </p:nvSpPr>
        <p:spPr>
          <a:xfrm>
            <a:off x="307979" y="793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 name="Text Box 2"/>
          <p:cNvSpPr txBox="1"/>
          <p:nvPr/>
        </p:nvSpPr>
        <p:spPr>
          <a:xfrm>
            <a:off x="-36511" y="260347"/>
            <a:ext cx="9180511" cy="586953"/>
          </a:xfrm>
          <a:prstGeom prst="rect">
            <a:avLst/>
          </a:prstGeom>
          <a:solidFill>
            <a:srgbClr val="000000">
              <a:alpha val="39999"/>
            </a:srgbClr>
          </a:solidFill>
          <a:ln>
            <a:noFill/>
          </a:ln>
        </p:spPr>
        <p:txBody>
          <a:bodyPr vert="horz" wrap="square" lIns="90004" tIns="46798" rIns="90004" bIns="46798"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a:solidFill>
                  <a:srgbClr val="FFFFFF"/>
                </a:solidFill>
                <a:effectLst>
                  <a:outerShdw dist="38096" dir="2700000">
                    <a:srgbClr val="808080"/>
                  </a:outerShdw>
                </a:effectLst>
                <a:uFillTx/>
                <a:latin typeface="Arial"/>
                <a:cs typeface="Times New Roman" pitchFamily="18"/>
              </a:rPr>
              <a:t>Depletion</a:t>
            </a:r>
            <a:endParaRPr lang="it-IT" sz="3200" b="1" i="1" u="none" strike="noStrike" kern="1200" cap="none" spc="0" baseline="0">
              <a:solidFill>
                <a:srgbClr val="FFFFFF"/>
              </a:solidFill>
              <a:effectLst>
                <a:outerShdw dist="38096" dir="2700000">
                  <a:srgbClr val="808080"/>
                </a:outerShdw>
              </a:effectLst>
              <a:uFillTx/>
              <a:latin typeface="Arial"/>
              <a:cs typeface="Times New Roman" pitchFamily="18"/>
            </a:endParaRPr>
          </a:p>
        </p:txBody>
      </p:sp>
      <p:pic>
        <p:nvPicPr>
          <p:cNvPr id="5" name="Picture 2" descr="Immagine correlata"/>
          <p:cNvPicPr>
            <a:picLocks noChangeAspect="1"/>
          </p:cNvPicPr>
          <p:nvPr/>
        </p:nvPicPr>
        <p:blipFill>
          <a:blip r:embed="rId2"/>
          <a:srcRect/>
          <a:stretch>
            <a:fillRect/>
          </a:stretch>
        </p:blipFill>
        <p:spPr>
          <a:xfrm>
            <a:off x="1331640" y="1628802"/>
            <a:ext cx="7136928" cy="4752529"/>
          </a:xfrm>
          <a:prstGeom prst="rect">
            <a:avLst/>
          </a:prstGeom>
          <a:noFill/>
          <a:ln>
            <a:noFill/>
          </a:ln>
        </p:spPr>
      </p:pic>
      <p:sp>
        <p:nvSpPr>
          <p:cNvPr id="6" name="Rettangolo 4"/>
          <p:cNvSpPr/>
          <p:nvPr/>
        </p:nvSpPr>
        <p:spPr>
          <a:xfrm>
            <a:off x="441435" y="1115449"/>
            <a:ext cx="4886142" cy="369335"/>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70C0"/>
                </a:solidFill>
                <a:uFillTx/>
                <a:latin typeface="Calibri"/>
              </a:rPr>
              <a:t>Once you eat the cake, you don't have it any more</a:t>
            </a:r>
            <a:endParaRPr lang="it-IT" sz="1800" b="0" i="0" u="none" strike="noStrike" kern="1200" cap="none" spc="0" baseline="0">
              <a:solidFill>
                <a:srgbClr val="0070C0"/>
              </a:solidFill>
              <a:uFillTx/>
              <a:latin typeface="Calibri"/>
            </a:endParaRPr>
          </a:p>
        </p:txBody>
      </p:sp>
    </p:spTree>
    <p:extLst>
      <p:ext uri="{BB962C8B-B14F-4D97-AF65-F5344CB8AC3E}">
        <p14:creationId xmlns:p14="http://schemas.microsoft.com/office/powerpoint/2010/main" val="23963753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1837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o of atoms present per unit cell               = (8 x 1/8 ) + (6 x 1/2) = 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0" y="-62912"/>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933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52370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25035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txBox="1">
            <a:spLocks noChangeArrowheads="1"/>
          </p:cNvSpPr>
          <p:nvPr/>
        </p:nvSpPr>
        <p:spPr>
          <a:xfrm>
            <a:off x="0" y="152400"/>
            <a:ext cx="5105400" cy="5973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Tx/>
              <a:buNone/>
            </a:pPr>
            <a:r>
              <a:rPr lang="en-US" altLang="it-IT" sz="2400" b="1" dirty="0" smtClean="0">
                <a:solidFill>
                  <a:srgbClr val="FF0000"/>
                </a:solidFill>
                <a:latin typeface="Comic Sans MS" pitchFamily="66" charset="0"/>
              </a:rPr>
              <a:t>Type of unit cells</a:t>
            </a:r>
            <a:endParaRPr lang="en-US" altLang="it-IT" sz="2400" dirty="0" smtClean="0">
              <a:latin typeface="Comic Sans MS" pitchFamily="66" charset="0"/>
            </a:endParaRPr>
          </a:p>
        </p:txBody>
      </p:sp>
      <p:pic>
        <p:nvPicPr>
          <p:cNvPr id="4" name="Picture 4" descr="TheFourteenPossibleBravaisLattices"/>
          <p:cNvPicPr>
            <a:picLocks noChangeAspect="1" noChangeArrowheads="1"/>
          </p:cNvPicPr>
          <p:nvPr/>
        </p:nvPicPr>
        <p:blipFill rotWithShape="1">
          <a:blip r:embed="rId2">
            <a:extLst>
              <a:ext uri="{28A0092B-C50C-407E-A947-70E740481C1C}">
                <a14:useLocalDpi xmlns:a14="http://schemas.microsoft.com/office/drawing/2010/main" val="0"/>
              </a:ext>
            </a:extLst>
          </a:blip>
          <a:srcRect l="24563" t="71783" r="787" b="1619"/>
          <a:stretch/>
        </p:blipFill>
        <p:spPr>
          <a:xfrm>
            <a:off x="755576" y="921631"/>
            <a:ext cx="7632848" cy="1660706"/>
          </a:xfrm>
          <a:prstGeom prst="rect">
            <a:avLst/>
          </a:prstGeom>
          <a:noFill/>
        </p:spPr>
      </p:pic>
      <p:sp>
        <p:nvSpPr>
          <p:cNvPr id="5" name="CasellaDiTesto 4"/>
          <p:cNvSpPr txBox="1"/>
          <p:nvPr/>
        </p:nvSpPr>
        <p:spPr>
          <a:xfrm>
            <a:off x="2987824" y="3284983"/>
            <a:ext cx="3447867" cy="1643527"/>
          </a:xfrm>
          <a:prstGeom prst="rect">
            <a:avLst/>
          </a:prstGeom>
          <a:noFill/>
        </p:spPr>
        <p:txBody>
          <a:bodyPr wrap="none" rtlCol="0">
            <a:spAutoFit/>
          </a:bodyPr>
          <a:lstStyle/>
          <a:p>
            <a:r>
              <a:rPr lang="en-US" sz="2400" dirty="0" smtClean="0"/>
              <a:t>P 	Simple</a:t>
            </a:r>
          </a:p>
          <a:p>
            <a:r>
              <a:rPr lang="en-US" sz="2400" dirty="0" smtClean="0"/>
              <a:t>I	Body-</a:t>
            </a:r>
            <a:r>
              <a:rPr lang="en-US" sz="2400" dirty="0" err="1" smtClean="0"/>
              <a:t>centred</a:t>
            </a:r>
            <a:endParaRPr lang="en-US" sz="2400" dirty="0" smtClean="0"/>
          </a:p>
          <a:p>
            <a:r>
              <a:rPr lang="en-US" sz="2400" dirty="0" smtClean="0"/>
              <a:t>F 	Face-</a:t>
            </a:r>
            <a:r>
              <a:rPr lang="en-US" sz="2400" dirty="0" err="1" smtClean="0"/>
              <a:t>centred</a:t>
            </a:r>
            <a:endParaRPr lang="en-US" sz="2400" dirty="0" smtClean="0"/>
          </a:p>
          <a:p>
            <a:pPr lvl="0" fontAlgn="base">
              <a:spcBef>
                <a:spcPct val="20000"/>
              </a:spcBef>
              <a:spcAft>
                <a:spcPct val="0"/>
              </a:spcAft>
            </a:pPr>
            <a:r>
              <a:rPr lang="en-US" sz="2400" dirty="0" smtClean="0"/>
              <a:t>C	</a:t>
            </a:r>
            <a:r>
              <a:rPr kumimoji="0" lang="en-US" sz="2400" b="0" i="0" u="none" strike="noStrike" cap="none" normalizeH="0" baseline="0" dirty="0" smtClean="0">
                <a:ln>
                  <a:noFill/>
                </a:ln>
                <a:solidFill>
                  <a:schemeClr val="tx1"/>
                </a:solidFill>
                <a:effectLst/>
              </a:rPr>
              <a:t>Base(side)-</a:t>
            </a:r>
            <a:r>
              <a:rPr kumimoji="0" lang="en-US" sz="2400" b="0" i="0" u="none" strike="noStrike" cap="none" normalizeH="0" baseline="0" dirty="0" err="1" smtClean="0">
                <a:ln>
                  <a:noFill/>
                </a:ln>
                <a:solidFill>
                  <a:schemeClr val="tx1"/>
                </a:solidFill>
                <a:effectLst/>
              </a:rPr>
              <a:t>centred</a:t>
            </a:r>
            <a:endParaRPr kumimoji="0" lang="en-US" sz="2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846733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76200"/>
            <a:ext cx="8763000" cy="685800"/>
          </a:xfrm>
        </p:spPr>
        <p:txBody>
          <a:bodyPr/>
          <a:lstStyle/>
          <a:p>
            <a:pPr algn="l" eaLnBrk="1" hangingPunct="1"/>
            <a:r>
              <a:rPr lang="en-US" altLang="it-IT" sz="2800" b="1" smtClean="0">
                <a:solidFill>
                  <a:srgbClr val="FF0000"/>
                </a:solidFill>
                <a:latin typeface="+mn-lt"/>
              </a:rPr>
              <a:t>CRYSTAL SYSTEMS AND BRAVAIS LATTICES</a:t>
            </a:r>
          </a:p>
        </p:txBody>
      </p:sp>
      <p:sp>
        <p:nvSpPr>
          <p:cNvPr id="86019" name="Rectangle 3"/>
          <p:cNvSpPr>
            <a:spLocks noGrp="1" noChangeArrowheads="1"/>
          </p:cNvSpPr>
          <p:nvPr>
            <p:ph type="body" idx="1"/>
          </p:nvPr>
        </p:nvSpPr>
        <p:spPr>
          <a:xfrm>
            <a:off x="899592" y="2156718"/>
            <a:ext cx="6552728" cy="5592762"/>
          </a:xfrm>
        </p:spPr>
        <p:txBody>
          <a:bodyPr>
            <a:normAutofit/>
          </a:bodyPr>
          <a:lstStyle/>
          <a:p>
            <a:pPr algn="just" eaLnBrk="1" hangingPunct="1">
              <a:lnSpc>
                <a:spcPct val="80000"/>
              </a:lnSpc>
              <a:buFontTx/>
              <a:buNone/>
            </a:pPr>
            <a:r>
              <a:rPr lang="en-US" altLang="it-IT" sz="2400" dirty="0" smtClean="0"/>
              <a:t>Crystals of different substances have similar shapes and hence the crystals are classified into the so called  crystal systems depending upon their axial ratio and the interfacial angles </a:t>
            </a:r>
            <a:r>
              <a:rPr lang="en-US" altLang="it-IT" sz="2400" dirty="0" smtClean="0">
                <a:sym typeface="Symbol" pitchFamily="18" charset="2"/>
              </a:rPr>
              <a:t></a:t>
            </a:r>
            <a:r>
              <a:rPr lang="en-US" altLang="it-IT" sz="2400" dirty="0" smtClean="0"/>
              <a:t>, </a:t>
            </a:r>
            <a:r>
              <a:rPr lang="en-US" altLang="it-IT" sz="2400" dirty="0" smtClean="0">
                <a:sym typeface="Symbol" pitchFamily="18" charset="2"/>
              </a:rPr>
              <a:t></a:t>
            </a:r>
            <a:r>
              <a:rPr lang="en-US" altLang="it-IT" sz="2400" dirty="0" smtClean="0"/>
              <a:t> and </a:t>
            </a:r>
            <a:r>
              <a:rPr lang="en-US" altLang="it-IT" sz="2400" dirty="0" smtClean="0">
                <a:sym typeface="Symbol" pitchFamily="18" charset="2"/>
              </a:rPr>
              <a:t></a:t>
            </a:r>
            <a:r>
              <a:rPr lang="en-US" altLang="it-IT" sz="2400" dirty="0" smtClean="0"/>
              <a:t>. In three-dimension, there are 7 crystal systems. </a:t>
            </a:r>
            <a:r>
              <a:rPr lang="en-US" altLang="it-IT" sz="2400" dirty="0" err="1" smtClean="0"/>
              <a:t>Bravais</a:t>
            </a:r>
            <a:r>
              <a:rPr lang="en-US" altLang="it-IT" sz="2400" dirty="0" smtClean="0"/>
              <a:t> showed that throughout the seven crystal systems there are fourteen unique lattice types possible. These are known as </a:t>
            </a:r>
            <a:r>
              <a:rPr lang="en-US" altLang="it-IT" sz="2400" b="1" dirty="0" err="1" smtClean="0"/>
              <a:t>Bravais</a:t>
            </a:r>
            <a:r>
              <a:rPr lang="en-US" altLang="it-IT" sz="2400" dirty="0" smtClean="0"/>
              <a:t> or </a:t>
            </a:r>
            <a:r>
              <a:rPr lang="en-US" altLang="it-IT" sz="2400" b="1" dirty="0" smtClean="0"/>
              <a:t>space lattices</a:t>
            </a:r>
            <a:r>
              <a:rPr lang="en-US" altLang="it-IT" sz="2400" dirty="0" smtClean="0"/>
              <a:t>. </a:t>
            </a:r>
            <a:endParaRPr lang="en-US" altLang="it-IT" sz="2400" dirty="0" smtClean="0">
              <a:solidFill>
                <a:srgbClr val="FF0000"/>
              </a:solidFill>
            </a:endParaRPr>
          </a:p>
        </p:txBody>
      </p:sp>
    </p:spTree>
    <p:extLst>
      <p:ext uri="{BB962C8B-B14F-4D97-AF65-F5344CB8AC3E}">
        <p14:creationId xmlns:p14="http://schemas.microsoft.com/office/powerpoint/2010/main" val="3744053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7044" name="Group 4"/>
          <p:cNvGraphicFramePr>
            <a:graphicFrameLocks noGrp="1"/>
          </p:cNvGraphicFramePr>
          <p:nvPr/>
        </p:nvGraphicFramePr>
        <p:xfrm>
          <a:off x="228600" y="304800"/>
          <a:ext cx="8686800" cy="5974016"/>
        </p:xfrm>
        <a:graphic>
          <a:graphicData uri="http://schemas.openxmlformats.org/drawingml/2006/table">
            <a:tbl>
              <a:tblPr/>
              <a:tblGrid>
                <a:gridCol w="609600"/>
                <a:gridCol w="1752600"/>
                <a:gridCol w="1447800"/>
                <a:gridCol w="2133600"/>
                <a:gridCol w="2743200"/>
              </a:tblGrid>
              <a:tr h="7010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No.</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Crystal class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Intercepts on Axes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Angles between  Axes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Bravais space lattice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Cubic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body-centred, face-centred </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Tetragonal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body-centred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77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Orthorhombic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 body-</a:t>
                      </a:r>
                      <a:r>
                        <a:rPr kumimoji="0" lang="en-US" sz="2000" b="0" i="0" u="none" strike="noStrike" cap="none" normalizeH="0" baseline="0" dirty="0" err="1" smtClean="0">
                          <a:ln>
                            <a:noFill/>
                          </a:ln>
                          <a:solidFill>
                            <a:schemeClr val="tx1"/>
                          </a:solidFill>
                          <a:effectLst/>
                          <a:latin typeface="Arial" charset="0"/>
                        </a:rPr>
                        <a:t>centred</a:t>
                      </a:r>
                      <a:r>
                        <a:rPr kumimoji="0" lang="en-US" sz="20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face-</a:t>
                      </a:r>
                      <a:r>
                        <a:rPr kumimoji="0" lang="en-US" sz="2000" b="0" i="0" u="none" strike="noStrike" cap="none" normalizeH="0" baseline="0" dirty="0" err="1" smtClean="0">
                          <a:ln>
                            <a:noFill/>
                          </a:ln>
                          <a:solidFill>
                            <a:schemeClr val="tx1"/>
                          </a:solidFill>
                          <a:effectLst/>
                          <a:latin typeface="Arial" charset="0"/>
                        </a:rPr>
                        <a:t>centred</a:t>
                      </a:r>
                      <a:r>
                        <a:rPr kumimoji="0" lang="en-US" sz="20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Base(side)-</a:t>
                      </a:r>
                      <a:r>
                        <a:rPr kumimoji="0" lang="en-US" sz="2000" b="0" i="0" u="none" strike="noStrike" cap="none" normalizeH="0" baseline="0" dirty="0" err="1" smtClean="0">
                          <a:ln>
                            <a:noFill/>
                          </a:ln>
                          <a:solidFill>
                            <a:schemeClr val="tx1"/>
                          </a:solidFill>
                          <a:effectLst/>
                          <a:latin typeface="Arial" charset="0"/>
                        </a:rPr>
                        <a:t>centred</a:t>
                      </a: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Trigonal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5</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Hexagonal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Symbol" pitchFamily="18" charset="2"/>
                        <a:buChar char="a"/>
                        <a:tabLst/>
                      </a:pPr>
                      <a:r>
                        <a:rPr kumimoji="0" lang="en-US" sz="2000" b="0" i="0" u="none" strike="noStrike" cap="none" normalizeH="0" baseline="0" smtClean="0">
                          <a:ln>
                            <a:noFill/>
                          </a:ln>
                          <a:solidFill>
                            <a:schemeClr val="tx1"/>
                          </a:solidFill>
                          <a:effectLst/>
                          <a:latin typeface="Arial" charset="0"/>
                          <a:sym typeface="Symbol" pitchFamily="18" charset="2"/>
                        </a:rPr>
                        <a:t> </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r>
                        <a:rPr kumimoji="0" lang="en-US" sz="2000" b="0" i="0" u="none" strike="noStrike" cap="none" normalizeH="0" baseline="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 typeface="Symbol" pitchFamily="18" charset="2"/>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120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6</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Monoclinic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base-centred</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7</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Triclinic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687989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948" name="Picture 4" descr="TheFourteenPossibleBravaisLattices"/>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228600" y="609600"/>
            <a:ext cx="8610600" cy="5257800"/>
          </a:xfrm>
          <a:noFill/>
        </p:spPr>
      </p:pic>
    </p:spTree>
    <p:extLst>
      <p:ext uri="{BB962C8B-B14F-4D97-AF65-F5344CB8AC3E}">
        <p14:creationId xmlns:p14="http://schemas.microsoft.com/office/powerpoint/2010/main" val="1210393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3" name="Picture 7" descr="FourteenBravais_Continued"/>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04800" y="838200"/>
            <a:ext cx="8610600" cy="4529138"/>
          </a:xfrm>
          <a:noFill/>
        </p:spPr>
      </p:pic>
    </p:spTree>
    <p:extLst>
      <p:ext uri="{BB962C8B-B14F-4D97-AF65-F5344CB8AC3E}">
        <p14:creationId xmlns:p14="http://schemas.microsoft.com/office/powerpoint/2010/main" val="2220755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5234" name="Picture 2" descr="examples of diffeRent       cRystal systemsS.No.   System                     Example1.      Cubic                      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2" y="-99392"/>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658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Immagine correlata"/>
          <p:cNvSpPr/>
          <p:nvPr/>
        </p:nvSpPr>
        <p:spPr>
          <a:xfrm>
            <a:off x="155576" y="-14446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 name="AutoShape 8" descr="Immagine correlata"/>
          <p:cNvSpPr/>
          <p:nvPr/>
        </p:nvSpPr>
        <p:spPr>
          <a:xfrm>
            <a:off x="307979" y="793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 name="Text Box 2"/>
          <p:cNvSpPr txBox="1"/>
          <p:nvPr/>
        </p:nvSpPr>
        <p:spPr>
          <a:xfrm>
            <a:off x="-36511" y="260347"/>
            <a:ext cx="9180511" cy="586953"/>
          </a:xfrm>
          <a:prstGeom prst="rect">
            <a:avLst/>
          </a:prstGeom>
          <a:solidFill>
            <a:srgbClr val="000000">
              <a:alpha val="39999"/>
            </a:srgbClr>
          </a:solidFill>
          <a:ln>
            <a:noFill/>
          </a:ln>
        </p:spPr>
        <p:txBody>
          <a:bodyPr vert="horz" wrap="square" lIns="90004" tIns="46798" rIns="90004" bIns="46798"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a:solidFill>
                  <a:srgbClr val="FFFFFF"/>
                </a:solidFill>
                <a:effectLst>
                  <a:outerShdw dist="38096" dir="2700000">
                    <a:srgbClr val="808080"/>
                  </a:outerShdw>
                </a:effectLst>
                <a:uFillTx/>
                <a:latin typeface="Arial"/>
                <a:cs typeface="Times New Roman" pitchFamily="18"/>
              </a:rPr>
              <a:t>Depletion:</a:t>
            </a:r>
            <a:endParaRPr lang="it-IT" sz="3200" b="1" i="1" u="none" strike="noStrike" kern="1200" cap="none" spc="0" baseline="0">
              <a:solidFill>
                <a:srgbClr val="FFFFFF"/>
              </a:solidFill>
              <a:effectLst>
                <a:outerShdw dist="38096" dir="2700000">
                  <a:srgbClr val="808080"/>
                </a:outerShdw>
              </a:effectLst>
              <a:uFillTx/>
              <a:latin typeface="Arial"/>
              <a:cs typeface="Times New Roman" pitchFamily="18"/>
            </a:endParaRPr>
          </a:p>
        </p:txBody>
      </p:sp>
      <p:sp>
        <p:nvSpPr>
          <p:cNvPr id="5" name="AutoShape 2" descr="Risultati immagini per end of cheap oil"/>
          <p:cNvSpPr/>
          <p:nvPr/>
        </p:nvSpPr>
        <p:spPr>
          <a:xfrm>
            <a:off x="460372" y="160340"/>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pic>
        <p:nvPicPr>
          <p:cNvPr id="6" name="Picture 3"/>
          <p:cNvPicPr>
            <a:picLocks noChangeAspect="1"/>
          </p:cNvPicPr>
          <p:nvPr/>
        </p:nvPicPr>
        <p:blipFill>
          <a:blip r:embed="rId2"/>
          <a:srcRect/>
          <a:stretch>
            <a:fillRect/>
          </a:stretch>
        </p:blipFill>
        <p:spPr>
          <a:xfrm>
            <a:off x="831409" y="4162860"/>
            <a:ext cx="1508339" cy="2225823"/>
          </a:xfrm>
          <a:prstGeom prst="rect">
            <a:avLst/>
          </a:prstGeom>
          <a:noFill/>
          <a:ln>
            <a:noFill/>
          </a:ln>
        </p:spPr>
      </p:pic>
      <p:pic>
        <p:nvPicPr>
          <p:cNvPr id="7" name="Picture 6" descr="Risultati immagini per end of cheap oil"/>
          <p:cNvPicPr>
            <a:picLocks noChangeAspect="1"/>
          </p:cNvPicPr>
          <p:nvPr/>
        </p:nvPicPr>
        <p:blipFill>
          <a:blip r:embed="rId3"/>
          <a:srcRect/>
          <a:stretch>
            <a:fillRect/>
          </a:stretch>
        </p:blipFill>
        <p:spPr>
          <a:xfrm>
            <a:off x="460372" y="908721"/>
            <a:ext cx="3996440" cy="2664296"/>
          </a:xfrm>
          <a:prstGeom prst="rect">
            <a:avLst/>
          </a:prstGeom>
          <a:noFill/>
          <a:ln>
            <a:noFill/>
          </a:ln>
        </p:spPr>
      </p:pic>
      <p:pic>
        <p:nvPicPr>
          <p:cNvPr id="8" name="Picture 8" descr="Risultati immagini per mexico gulf oil extraction"/>
          <p:cNvPicPr>
            <a:picLocks noChangeAspect="1"/>
          </p:cNvPicPr>
          <p:nvPr/>
        </p:nvPicPr>
        <p:blipFill>
          <a:blip r:embed="rId4"/>
          <a:srcRect/>
          <a:stretch>
            <a:fillRect/>
          </a:stretch>
        </p:blipFill>
        <p:spPr>
          <a:xfrm>
            <a:off x="3851919" y="4001880"/>
            <a:ext cx="4498820" cy="2595469"/>
          </a:xfrm>
          <a:prstGeom prst="rect">
            <a:avLst/>
          </a:prstGeom>
          <a:noFill/>
          <a:ln>
            <a:noFill/>
          </a:ln>
        </p:spPr>
      </p:pic>
      <p:pic>
        <p:nvPicPr>
          <p:cNvPr id="9" name="Picture 2" descr="cambiamento"/>
          <p:cNvPicPr>
            <a:picLocks noChangeAspect="1"/>
          </p:cNvPicPr>
          <p:nvPr/>
        </p:nvPicPr>
        <p:blipFill>
          <a:blip r:embed="rId5"/>
          <a:srcRect/>
          <a:stretch>
            <a:fillRect/>
          </a:stretch>
        </p:blipFill>
        <p:spPr>
          <a:xfrm>
            <a:off x="5292080" y="1052739"/>
            <a:ext cx="3075428" cy="2255312"/>
          </a:xfrm>
          <a:prstGeom prst="rect">
            <a:avLst/>
          </a:prstGeom>
          <a:noFill/>
          <a:ln>
            <a:noFill/>
          </a:ln>
        </p:spPr>
      </p:pic>
      <p:sp>
        <p:nvSpPr>
          <p:cNvPr id="10" name="Rettangolo 9"/>
          <p:cNvSpPr/>
          <p:nvPr/>
        </p:nvSpPr>
        <p:spPr>
          <a:xfrm>
            <a:off x="3753511" y="3481267"/>
            <a:ext cx="5138973" cy="307777"/>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Calibri"/>
              </a:rPr>
              <a:t>EROEI = Energy Delivered / Energy Required to Deliver that Energy </a:t>
            </a:r>
          </a:p>
        </p:txBody>
      </p:sp>
    </p:spTree>
    <p:extLst>
      <p:ext uri="{BB962C8B-B14F-4D97-AF65-F5344CB8AC3E}">
        <p14:creationId xmlns:p14="http://schemas.microsoft.com/office/powerpoint/2010/main" val="272647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endParaRPr lang="it-IT"/>
          </a:p>
        </p:txBody>
      </p:sp>
      <p:pic>
        <p:nvPicPr>
          <p:cNvPr id="96258" name="Picture 2" descr="Cubic lattic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541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endParaRPr lang="it-IT"/>
          </a:p>
        </p:txBody>
      </p:sp>
      <p:pic>
        <p:nvPicPr>
          <p:cNvPr id="98306" name="Picture 2" descr="Orthorhombic lattic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40" y="1116"/>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963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endParaRPr lang="it-IT"/>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238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endParaRPr lang="it-IT"/>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2282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7642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exagonal lattic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69100"/>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054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384" cy="68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822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7044" name="Group 4"/>
          <p:cNvGraphicFramePr>
            <a:graphicFrameLocks noGrp="1"/>
          </p:cNvGraphicFramePr>
          <p:nvPr/>
        </p:nvGraphicFramePr>
        <p:xfrm>
          <a:off x="228600" y="304800"/>
          <a:ext cx="8686800" cy="5974016"/>
        </p:xfrm>
        <a:graphic>
          <a:graphicData uri="http://schemas.openxmlformats.org/drawingml/2006/table">
            <a:tbl>
              <a:tblPr/>
              <a:tblGrid>
                <a:gridCol w="609600"/>
                <a:gridCol w="1752600"/>
                <a:gridCol w="1447800"/>
                <a:gridCol w="2133600"/>
                <a:gridCol w="2743200"/>
              </a:tblGrid>
              <a:tr h="7010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No.</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Crystal class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Intercepts on Axes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Angles between  Axes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charset="0"/>
                        </a:rPr>
                        <a:t>Bravais space lattice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Cubic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body-centred, face-centred </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Tetragonal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body-centred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77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Orthorhombic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 body-</a:t>
                      </a:r>
                      <a:r>
                        <a:rPr kumimoji="0" lang="en-US" sz="2000" b="0" i="0" u="none" strike="noStrike" cap="none" normalizeH="0" baseline="0" dirty="0" err="1" smtClean="0">
                          <a:ln>
                            <a:noFill/>
                          </a:ln>
                          <a:solidFill>
                            <a:schemeClr val="tx1"/>
                          </a:solidFill>
                          <a:effectLst/>
                          <a:latin typeface="Arial" charset="0"/>
                        </a:rPr>
                        <a:t>centred</a:t>
                      </a:r>
                      <a:r>
                        <a:rPr kumimoji="0" lang="en-US" sz="20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face-</a:t>
                      </a:r>
                      <a:r>
                        <a:rPr kumimoji="0" lang="en-US" sz="2000" b="0" i="0" u="none" strike="noStrike" cap="none" normalizeH="0" baseline="0" dirty="0" err="1" smtClean="0">
                          <a:ln>
                            <a:noFill/>
                          </a:ln>
                          <a:solidFill>
                            <a:schemeClr val="tx1"/>
                          </a:solidFill>
                          <a:effectLst/>
                          <a:latin typeface="Arial" charset="0"/>
                        </a:rPr>
                        <a:t>centred</a:t>
                      </a:r>
                      <a:r>
                        <a:rPr kumimoji="0" lang="en-US" sz="20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Base(side)-</a:t>
                      </a:r>
                      <a:r>
                        <a:rPr kumimoji="0" lang="en-US" sz="2000" b="0" i="0" u="none" strike="noStrike" cap="none" normalizeH="0" baseline="0" dirty="0" err="1" smtClean="0">
                          <a:ln>
                            <a:noFill/>
                          </a:ln>
                          <a:solidFill>
                            <a:schemeClr val="tx1"/>
                          </a:solidFill>
                          <a:effectLst/>
                          <a:latin typeface="Arial" charset="0"/>
                        </a:rPr>
                        <a:t>centred</a:t>
                      </a: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Trigonal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5</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Hexagonal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Symbol" pitchFamily="18" charset="2"/>
                        <a:buChar char="a"/>
                        <a:tabLst/>
                      </a:pPr>
                      <a:r>
                        <a:rPr kumimoji="0" lang="en-US" sz="2000" b="0" i="0" u="none" strike="noStrike" cap="none" normalizeH="0" baseline="0" smtClean="0">
                          <a:ln>
                            <a:noFill/>
                          </a:ln>
                          <a:solidFill>
                            <a:schemeClr val="tx1"/>
                          </a:solidFill>
                          <a:effectLst/>
                          <a:latin typeface="Arial" charset="0"/>
                          <a:sym typeface="Symbol" pitchFamily="18" charset="2"/>
                        </a:rPr>
                        <a:t> </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r>
                        <a:rPr kumimoji="0" lang="en-US" sz="2000" b="0" i="0" u="none" strike="noStrike" cap="none" normalizeH="0" baseline="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 typeface="Symbol" pitchFamily="18" charset="2"/>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120</a:t>
                      </a:r>
                      <a:r>
                        <a:rPr kumimoji="0" lang="en-US" sz="2000" b="0" i="0" u="none" strike="noStrike" cap="none" normalizeH="0" baseline="30000" smtClean="0">
                          <a:ln>
                            <a:noFill/>
                          </a:ln>
                          <a:solidFill>
                            <a:schemeClr val="tx1"/>
                          </a:solidFill>
                          <a:effectLst/>
                          <a:latin typeface="Arial" charset="0"/>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6</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Monoclinic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90</a:t>
                      </a:r>
                      <a:r>
                        <a:rPr kumimoji="0" lang="en-US" sz="2000" b="0" i="0" u="none" strike="noStrike" cap="none" normalizeH="0" baseline="30000" smtClean="0">
                          <a:ln>
                            <a:noFill/>
                          </a:ln>
                          <a:solidFill>
                            <a:schemeClr val="tx1"/>
                          </a:solidFill>
                          <a:effectLst/>
                          <a:latin typeface="Arial" charset="0"/>
                        </a:rPr>
                        <a:t>0</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a:t>
                      </a:r>
                      <a:r>
                        <a:rPr kumimoji="0" lang="en-US" sz="2000" b="0" i="0" u="none" strike="noStrike" cap="none" normalizeH="0" baseline="0" smtClean="0">
                          <a:ln>
                            <a:noFill/>
                          </a:ln>
                          <a:solidFill>
                            <a:schemeClr val="tx1"/>
                          </a:solidFill>
                          <a:effectLst/>
                          <a:latin typeface="Arial" charset="0"/>
                          <a:sym typeface="Symbol" pitchFamily="18"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Simple, base-centred</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7</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Triclinic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a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b </a:t>
                      </a:r>
                      <a:r>
                        <a:rPr kumimoji="0" lang="en-US" sz="2000" b="0" i="0" u="none" strike="noStrike" cap="none" normalizeH="0" baseline="0" smtClean="0">
                          <a:ln>
                            <a:noFill/>
                          </a:ln>
                          <a:solidFill>
                            <a:schemeClr val="tx1"/>
                          </a:solidFill>
                          <a:effectLst/>
                          <a:latin typeface="Arial" charset="0"/>
                          <a:sym typeface="Symbol" pitchFamily="18" charset="2"/>
                        </a:rPr>
                        <a:t></a:t>
                      </a:r>
                      <a:r>
                        <a:rPr kumimoji="0" lang="en-US" sz="2000" b="0" i="0" u="none" strike="noStrike" cap="none" normalizeH="0" baseline="0" smtClean="0">
                          <a:ln>
                            <a:noFill/>
                          </a:ln>
                          <a:solidFill>
                            <a:schemeClr val="tx1"/>
                          </a:solidFill>
                          <a:effectLst/>
                          <a:latin typeface="Arial" charset="0"/>
                        </a:rPr>
                        <a:t> c</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smtClean="0">
                          <a:ln>
                            <a:noFill/>
                          </a:ln>
                          <a:solidFill>
                            <a:schemeClr val="tx1"/>
                          </a:solidFill>
                          <a:effectLst/>
                          <a:latin typeface="Arial" charset="0"/>
                          <a:sym typeface="Symbol" pitchFamily="18"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Simple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520718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948" name="Picture 4" descr="TheFourteenPossibleBravaisLattices"/>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228600" y="609600"/>
            <a:ext cx="8610600" cy="5257800"/>
          </a:xfrm>
          <a:noFill/>
        </p:spPr>
      </p:pic>
    </p:spTree>
    <p:extLst>
      <p:ext uri="{BB962C8B-B14F-4D97-AF65-F5344CB8AC3E}">
        <p14:creationId xmlns:p14="http://schemas.microsoft.com/office/powerpoint/2010/main" val="3593433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3" name="Picture 7" descr="FourteenBravais_Continued"/>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04800" y="838200"/>
            <a:ext cx="8610600" cy="4529138"/>
          </a:xfrm>
          <a:noFill/>
        </p:spPr>
      </p:pic>
    </p:spTree>
    <p:extLst>
      <p:ext uri="{BB962C8B-B14F-4D97-AF65-F5344CB8AC3E}">
        <p14:creationId xmlns:p14="http://schemas.microsoft.com/office/powerpoint/2010/main" val="2333367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upload.wikimedia.org/wikipedia/commons/6/69/Native_gold_nuggets.jpg"/>
          <p:cNvPicPr>
            <a:picLocks noChangeAspect="1"/>
          </p:cNvPicPr>
          <p:nvPr/>
        </p:nvPicPr>
        <p:blipFill>
          <a:blip r:embed="rId2"/>
          <a:srcRect/>
          <a:stretch>
            <a:fillRect/>
          </a:stretch>
        </p:blipFill>
        <p:spPr>
          <a:xfrm>
            <a:off x="830549" y="2420892"/>
            <a:ext cx="2445306" cy="3481212"/>
          </a:xfrm>
          <a:prstGeom prst="rect">
            <a:avLst/>
          </a:prstGeom>
          <a:noFill/>
          <a:ln>
            <a:noFill/>
          </a:ln>
        </p:spPr>
      </p:pic>
      <p:sp>
        <p:nvSpPr>
          <p:cNvPr id="3" name="AutoShape 6" descr="Immagine correlata"/>
          <p:cNvSpPr/>
          <p:nvPr/>
        </p:nvSpPr>
        <p:spPr>
          <a:xfrm>
            <a:off x="155576" y="-14446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4" name="AutoShape 8" descr="Immagine correlata"/>
          <p:cNvSpPr/>
          <p:nvPr/>
        </p:nvSpPr>
        <p:spPr>
          <a:xfrm>
            <a:off x="307979" y="793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pic>
        <p:nvPicPr>
          <p:cNvPr id="5" name="Picture 10" descr="http://www.icmj.com/userfiles/images/201702/15-Carlin-Trend-gold-ore.jpg"/>
          <p:cNvPicPr>
            <a:picLocks noChangeAspect="1"/>
          </p:cNvPicPr>
          <p:nvPr/>
        </p:nvPicPr>
        <p:blipFill>
          <a:blip r:embed="rId3"/>
          <a:srcRect/>
          <a:stretch>
            <a:fillRect/>
          </a:stretch>
        </p:blipFill>
        <p:spPr>
          <a:xfrm>
            <a:off x="4074365" y="2299295"/>
            <a:ext cx="3810003" cy="4010028"/>
          </a:xfrm>
          <a:prstGeom prst="rect">
            <a:avLst/>
          </a:prstGeom>
          <a:noFill/>
          <a:ln>
            <a:noFill/>
          </a:ln>
        </p:spPr>
      </p:pic>
      <p:sp>
        <p:nvSpPr>
          <p:cNvPr id="6" name="Text Box 2"/>
          <p:cNvSpPr txBox="1"/>
          <p:nvPr/>
        </p:nvSpPr>
        <p:spPr>
          <a:xfrm>
            <a:off x="-36511" y="260347"/>
            <a:ext cx="9180511" cy="586953"/>
          </a:xfrm>
          <a:prstGeom prst="rect">
            <a:avLst/>
          </a:prstGeom>
          <a:solidFill>
            <a:srgbClr val="000000">
              <a:alpha val="39999"/>
            </a:srgbClr>
          </a:solidFill>
          <a:ln>
            <a:noFill/>
          </a:ln>
        </p:spPr>
        <p:txBody>
          <a:bodyPr vert="horz" wrap="square" lIns="90004" tIns="46798" rIns="90004" bIns="46798"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a:solidFill>
                  <a:srgbClr val="FFFFFF"/>
                </a:solidFill>
                <a:effectLst>
                  <a:outerShdw dist="38096" dir="2700000">
                    <a:srgbClr val="808080"/>
                  </a:outerShdw>
                </a:effectLst>
                <a:uFillTx/>
                <a:latin typeface="Arial"/>
                <a:cs typeface="Times New Roman" pitchFamily="18"/>
              </a:rPr>
              <a:t>Depletion:</a:t>
            </a:r>
            <a:endParaRPr lang="it-IT" sz="3200" b="1" i="1" u="none" strike="noStrike" kern="1200" cap="none" spc="0" baseline="0">
              <a:solidFill>
                <a:srgbClr val="FFFFFF"/>
              </a:solidFill>
              <a:effectLst>
                <a:outerShdw dist="38096" dir="2700000">
                  <a:srgbClr val="808080"/>
                </a:outerShdw>
              </a:effectLst>
              <a:uFillTx/>
              <a:latin typeface="Arial"/>
              <a:cs typeface="Times New Roman" pitchFamily="18"/>
            </a:endParaRPr>
          </a:p>
        </p:txBody>
      </p:sp>
      <p:sp>
        <p:nvSpPr>
          <p:cNvPr id="7" name="Rettangolo 1"/>
          <p:cNvSpPr/>
          <p:nvPr/>
        </p:nvSpPr>
        <p:spPr>
          <a:xfrm>
            <a:off x="1979712" y="1484784"/>
            <a:ext cx="5976664" cy="369335"/>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1" i="1" u="none" strike="noStrike" kern="1200" cap="none" spc="0" baseline="0">
                <a:solidFill>
                  <a:srgbClr val="0070C0"/>
                </a:solidFill>
                <a:effectLst>
                  <a:outerShdw dist="38096" dir="2700000">
                    <a:srgbClr val="808080"/>
                  </a:outerShdw>
                </a:effectLst>
                <a:uFillTx/>
                <a:latin typeface="Arial"/>
                <a:cs typeface="Times New Roman" pitchFamily="18"/>
              </a:rPr>
              <a:t>As you eat the cake, it becomes less and less tasty</a:t>
            </a:r>
          </a:p>
        </p:txBody>
      </p:sp>
    </p:spTree>
    <p:extLst>
      <p:ext uri="{BB962C8B-B14F-4D97-AF65-F5344CB8AC3E}">
        <p14:creationId xmlns:p14="http://schemas.microsoft.com/office/powerpoint/2010/main" val="3666208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2400" y="152400"/>
            <a:ext cx="8229600" cy="457200"/>
          </a:xfrm>
        </p:spPr>
        <p:txBody>
          <a:bodyPr>
            <a:normAutofit fontScale="90000"/>
          </a:bodyPr>
          <a:lstStyle/>
          <a:p>
            <a:pPr algn="l" eaLnBrk="1" hangingPunct="1"/>
            <a:r>
              <a:rPr lang="en-US" altLang="it-IT" sz="2800" b="1" smtClean="0">
                <a:solidFill>
                  <a:srgbClr val="FF0000"/>
                </a:solidFill>
                <a:latin typeface="+mn-lt"/>
              </a:rPr>
              <a:t>MILLER INDICES</a:t>
            </a:r>
            <a:endParaRPr lang="en-US" altLang="it-IT" sz="2800" smtClean="0">
              <a:solidFill>
                <a:srgbClr val="FF0000"/>
              </a:solidFill>
              <a:latin typeface="+mn-lt"/>
            </a:endParaRPr>
          </a:p>
        </p:txBody>
      </p:sp>
      <p:sp>
        <p:nvSpPr>
          <p:cNvPr id="66563" name="Rectangle 3"/>
          <p:cNvSpPr>
            <a:spLocks noGrp="1" noChangeArrowheads="1"/>
          </p:cNvSpPr>
          <p:nvPr>
            <p:ph type="body" idx="1"/>
          </p:nvPr>
        </p:nvSpPr>
        <p:spPr>
          <a:xfrm>
            <a:off x="76200" y="762000"/>
            <a:ext cx="8839200" cy="2286000"/>
          </a:xfrm>
        </p:spPr>
        <p:txBody>
          <a:bodyPr/>
          <a:lstStyle/>
          <a:p>
            <a:pPr algn="just" eaLnBrk="1" hangingPunct="1">
              <a:buFontTx/>
              <a:buNone/>
            </a:pPr>
            <a:r>
              <a:rPr lang="en-US" altLang="it-IT" sz="2400" dirty="0" smtClean="0"/>
              <a:t>The crystal structure may be regarded as made up of an aggregate of  a set of parallel equidistant planes passing through at least one lattice point or a number of lattice points. These planes are known as </a:t>
            </a:r>
            <a:r>
              <a:rPr lang="en-US" altLang="it-IT" sz="2400" b="1" dirty="0" smtClean="0"/>
              <a:t>Lattice Planes</a:t>
            </a:r>
            <a:r>
              <a:rPr lang="en-US" altLang="it-IT" sz="2400" dirty="0" smtClean="0"/>
              <a:t>. For a given crystal, lattice planes can be chosen in different ways as shown in Fig.</a:t>
            </a:r>
          </a:p>
        </p:txBody>
      </p:sp>
      <p:pic>
        <p:nvPicPr>
          <p:cNvPr id="66565" name="Picture 5" descr="pla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276600"/>
            <a:ext cx="5486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007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body" idx="4294967295"/>
          </p:nvPr>
        </p:nvSpPr>
        <p:spPr>
          <a:xfrm>
            <a:off x="0" y="76200"/>
            <a:ext cx="8915400" cy="2133600"/>
          </a:xfrm>
        </p:spPr>
        <p:txBody>
          <a:bodyPr/>
          <a:lstStyle/>
          <a:p>
            <a:pPr algn="just" eaLnBrk="1" hangingPunct="1">
              <a:lnSpc>
                <a:spcPct val="80000"/>
              </a:lnSpc>
              <a:buFontTx/>
              <a:buNone/>
            </a:pPr>
            <a:r>
              <a:rPr lang="en-US" altLang="it-IT" sz="2400" smtClean="0"/>
              <a:t>In order to designate a lattice plane, British </a:t>
            </a:r>
            <a:r>
              <a:rPr lang="en-US" altLang="it-IT" sz="2400" smtClean="0">
                <a:hlinkClick r:id="rId2" tooltip="mineralogist"/>
              </a:rPr>
              <a:t>mineralogist</a:t>
            </a:r>
            <a:r>
              <a:rPr lang="en-US" altLang="it-IT" sz="2400" smtClean="0"/>
              <a:t> William H. Miller, in 1839, developed a method by using three numbers (</a:t>
            </a:r>
            <a:r>
              <a:rPr lang="en-US" altLang="it-IT" sz="2400" b="1" smtClean="0"/>
              <a:t>h k l</a:t>
            </a:r>
            <a:r>
              <a:rPr lang="en-US" altLang="it-IT" sz="2400" smtClean="0"/>
              <a:t>) which are known as </a:t>
            </a:r>
            <a:r>
              <a:rPr lang="en-US" altLang="it-IT" sz="2400" b="1" smtClean="0"/>
              <a:t>Miller Indices. </a:t>
            </a:r>
          </a:p>
          <a:p>
            <a:pPr algn="just" eaLnBrk="1" hangingPunct="1">
              <a:lnSpc>
                <a:spcPct val="80000"/>
              </a:lnSpc>
              <a:buFontTx/>
              <a:buNone/>
            </a:pPr>
            <a:r>
              <a:rPr lang="en-US" altLang="it-IT" sz="2400" b="1" smtClean="0"/>
              <a:t>Miller Indices are the three smallest possible integers, which have the same ratio as the reciprocals of intercepts of the plane concerned on the three axis</a:t>
            </a:r>
            <a:r>
              <a:rPr lang="en-US" altLang="it-IT" sz="2400" smtClean="0"/>
              <a:t>. </a:t>
            </a:r>
          </a:p>
        </p:txBody>
      </p:sp>
      <p:sp>
        <p:nvSpPr>
          <p:cNvPr id="89092" name="Rectangle 4"/>
          <p:cNvSpPr>
            <a:spLocks noChangeArrowheads="1"/>
          </p:cNvSpPr>
          <p:nvPr/>
        </p:nvSpPr>
        <p:spPr bwMode="auto">
          <a:xfrm>
            <a:off x="304800" y="2516177"/>
            <a:ext cx="8839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just" eaLnBrk="1" hangingPunct="1"/>
            <a:r>
              <a:rPr lang="en-US" altLang="it-IT" dirty="0">
                <a:solidFill>
                  <a:srgbClr val="FF0000"/>
                </a:solidFill>
                <a:latin typeface="+mn-lt"/>
              </a:rPr>
              <a:t># Miller indices are </a:t>
            </a:r>
            <a:r>
              <a:rPr lang="en-US" altLang="it-IT" dirty="0">
                <a:solidFill>
                  <a:srgbClr val="FF0000"/>
                </a:solidFill>
                <a:latin typeface="+mn-lt"/>
                <a:hlinkClick r:id="rId3" tooltip="integer sets"/>
              </a:rPr>
              <a:t>integer sets</a:t>
            </a:r>
            <a:r>
              <a:rPr lang="en-US" altLang="it-IT" dirty="0">
                <a:solidFill>
                  <a:srgbClr val="FF0000"/>
                </a:solidFill>
                <a:latin typeface="+mn-lt"/>
              </a:rPr>
              <a:t> that were created to distinguish directions and planes in a </a:t>
            </a:r>
            <a:r>
              <a:rPr lang="en-US" altLang="it-IT" dirty="0">
                <a:solidFill>
                  <a:srgbClr val="FF0000"/>
                </a:solidFill>
                <a:latin typeface="+mn-lt"/>
                <a:hlinkClick r:id="rId4" tooltip="lattice"/>
              </a:rPr>
              <a:t>lattice</a:t>
            </a:r>
            <a:r>
              <a:rPr lang="en-US" altLang="it-IT" dirty="0">
                <a:solidFill>
                  <a:srgbClr val="FF0000"/>
                </a:solidFill>
                <a:latin typeface="+mn-lt"/>
              </a:rPr>
              <a:t>. They are used primarily in </a:t>
            </a:r>
            <a:r>
              <a:rPr lang="en-US" altLang="it-IT" dirty="0">
                <a:solidFill>
                  <a:srgbClr val="FF0000"/>
                </a:solidFill>
                <a:latin typeface="+mn-lt"/>
                <a:hlinkClick r:id="rId5" tooltip="crystalline"/>
              </a:rPr>
              <a:t>crystalline</a:t>
            </a:r>
            <a:r>
              <a:rPr lang="en-US" altLang="it-IT" dirty="0">
                <a:solidFill>
                  <a:srgbClr val="FF0000"/>
                </a:solidFill>
                <a:latin typeface="+mn-lt"/>
              </a:rPr>
              <a:t> structures because they describe </a:t>
            </a:r>
            <a:r>
              <a:rPr lang="en-US" altLang="it-IT" dirty="0">
                <a:solidFill>
                  <a:srgbClr val="FF0000"/>
                </a:solidFill>
                <a:latin typeface="+mn-lt"/>
                <a:hlinkClick r:id="rId6" tooltip="plane"/>
              </a:rPr>
              <a:t>planes</a:t>
            </a:r>
            <a:r>
              <a:rPr lang="en-US" altLang="it-IT" dirty="0">
                <a:solidFill>
                  <a:srgbClr val="FF0000"/>
                </a:solidFill>
                <a:latin typeface="+mn-lt"/>
              </a:rPr>
              <a:t> in relation to a larger </a:t>
            </a:r>
            <a:r>
              <a:rPr lang="en-US" altLang="it-IT" dirty="0">
                <a:solidFill>
                  <a:srgbClr val="FF0000"/>
                </a:solidFill>
                <a:latin typeface="+mn-lt"/>
                <a:hlinkClick r:id="rId4" tooltip="lattice"/>
              </a:rPr>
              <a:t>lattice</a:t>
            </a:r>
            <a:r>
              <a:rPr lang="en-US" altLang="it-IT" dirty="0">
                <a:solidFill>
                  <a:srgbClr val="FF0000"/>
                </a:solidFill>
                <a:latin typeface="+mn-lt"/>
              </a:rPr>
              <a:t> in </a:t>
            </a:r>
            <a:r>
              <a:rPr lang="en-US" altLang="it-IT" dirty="0">
                <a:solidFill>
                  <a:srgbClr val="FF0000"/>
                </a:solidFill>
                <a:latin typeface="+mn-lt"/>
                <a:hlinkClick r:id="rId7" tooltip="relative"/>
              </a:rPr>
              <a:t>relative</a:t>
            </a:r>
            <a:r>
              <a:rPr lang="en-US" altLang="it-IT" dirty="0">
                <a:solidFill>
                  <a:srgbClr val="FF0000"/>
                </a:solidFill>
                <a:latin typeface="+mn-lt"/>
              </a:rPr>
              <a:t> terms, as opposed to </a:t>
            </a:r>
            <a:r>
              <a:rPr lang="en-US" altLang="it-IT" dirty="0">
                <a:solidFill>
                  <a:srgbClr val="FF0000"/>
                </a:solidFill>
                <a:latin typeface="+mn-lt"/>
                <a:hlinkClick r:id="rId8" tooltip="absolute"/>
              </a:rPr>
              <a:t>absolute</a:t>
            </a:r>
            <a:r>
              <a:rPr lang="en-US" altLang="it-IT" dirty="0">
                <a:solidFill>
                  <a:srgbClr val="FF0000"/>
                </a:solidFill>
                <a:latin typeface="+mn-lt"/>
              </a:rPr>
              <a:t> terms. An example of this is describing planes in a building, Miller indices would distinguish the floor from the walls, and north wall from west wall, however it would not distinguish the 4th floor from the 5th floor. This is useful in </a:t>
            </a:r>
            <a:r>
              <a:rPr lang="en-US" altLang="it-IT" dirty="0">
                <a:solidFill>
                  <a:srgbClr val="FF0000"/>
                </a:solidFill>
                <a:latin typeface="+mn-lt"/>
                <a:hlinkClick r:id="rId9" tooltip="crystal lattice"/>
              </a:rPr>
              <a:t>crystal lattices</a:t>
            </a:r>
            <a:r>
              <a:rPr lang="en-US" altLang="it-IT" dirty="0">
                <a:solidFill>
                  <a:srgbClr val="FF0000"/>
                </a:solidFill>
                <a:latin typeface="+mn-lt"/>
              </a:rPr>
              <a:t> because the planes are the same in many </a:t>
            </a:r>
            <a:r>
              <a:rPr lang="en-US" altLang="it-IT" dirty="0">
                <a:solidFill>
                  <a:srgbClr val="FF0000"/>
                </a:solidFill>
                <a:latin typeface="+mn-lt"/>
                <a:hlinkClick r:id="rId10" tooltip="direction"/>
              </a:rPr>
              <a:t>directions</a:t>
            </a:r>
            <a:r>
              <a:rPr lang="en-US" altLang="it-IT" dirty="0">
                <a:solidFill>
                  <a:srgbClr val="FF0000"/>
                </a:solidFill>
                <a:latin typeface="+mn-lt"/>
              </a:rPr>
              <a:t>(like floors in a tall building).</a:t>
            </a:r>
          </a:p>
        </p:txBody>
      </p:sp>
    </p:spTree>
    <p:extLst>
      <p:ext uri="{BB962C8B-B14F-4D97-AF65-F5344CB8AC3E}">
        <p14:creationId xmlns:p14="http://schemas.microsoft.com/office/powerpoint/2010/main" val="4251586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5" y="381000"/>
            <a:ext cx="8099425"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31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body" idx="4294967295"/>
          </p:nvPr>
        </p:nvSpPr>
        <p:spPr>
          <a:xfrm>
            <a:off x="533400" y="228600"/>
            <a:ext cx="8229600" cy="5867400"/>
          </a:xfrm>
        </p:spPr>
        <p:txBody>
          <a:bodyPr/>
          <a:lstStyle/>
          <a:p>
            <a:pPr algn="just" eaLnBrk="1" hangingPunct="1">
              <a:lnSpc>
                <a:spcPct val="80000"/>
              </a:lnSpc>
            </a:pPr>
            <a:r>
              <a:rPr lang="en-GB" altLang="it-IT" sz="2400" dirty="0" smtClean="0">
                <a:solidFill>
                  <a:srgbClr val="FF0000"/>
                </a:solidFill>
              </a:rPr>
              <a:t>Important points:</a:t>
            </a:r>
          </a:p>
          <a:p>
            <a:pPr algn="just" eaLnBrk="1" hangingPunct="1">
              <a:lnSpc>
                <a:spcPct val="80000"/>
              </a:lnSpc>
            </a:pPr>
            <a:endParaRPr lang="en-GB" altLang="it-IT" sz="2400" dirty="0" smtClean="0"/>
          </a:p>
          <a:p>
            <a:pPr algn="just" eaLnBrk="1" hangingPunct="1">
              <a:lnSpc>
                <a:spcPct val="80000"/>
              </a:lnSpc>
            </a:pPr>
            <a:r>
              <a:rPr lang="en-GB" altLang="it-IT" sz="2400" dirty="0" smtClean="0"/>
              <a:t>Miller indices define the orientation of the plane within the unit cell</a:t>
            </a:r>
          </a:p>
          <a:p>
            <a:pPr algn="just" eaLnBrk="1" hangingPunct="1">
              <a:lnSpc>
                <a:spcPct val="80000"/>
              </a:lnSpc>
            </a:pPr>
            <a:endParaRPr lang="en-GB" altLang="it-IT" sz="2400" dirty="0" smtClean="0"/>
          </a:p>
          <a:p>
            <a:pPr algn="just" eaLnBrk="1" hangingPunct="1">
              <a:lnSpc>
                <a:spcPct val="80000"/>
              </a:lnSpc>
            </a:pPr>
            <a:r>
              <a:rPr lang="en-GB" altLang="it-IT" sz="2400" dirty="0" smtClean="0"/>
              <a:t>If a set of planes is parallel to any of the axes, it would cut that axes at </a:t>
            </a:r>
            <a:r>
              <a:rPr lang="en-US" altLang="it-IT" sz="2400" dirty="0" smtClean="0">
                <a:sym typeface="Symbol" pitchFamily="18" charset="2"/>
              </a:rPr>
              <a:t></a:t>
            </a:r>
            <a:r>
              <a:rPr lang="en-GB" altLang="it-IT" sz="2400" dirty="0" smtClean="0"/>
              <a:t>, hence the Miller index along that direction is  1/</a:t>
            </a:r>
            <a:r>
              <a:rPr lang="en-US" altLang="it-IT" sz="2400" dirty="0" smtClean="0">
                <a:sym typeface="Symbol" pitchFamily="18" charset="2"/>
              </a:rPr>
              <a:t></a:t>
            </a:r>
            <a:r>
              <a:rPr lang="en-GB" altLang="it-IT" sz="2400" dirty="0" smtClean="0"/>
              <a:t> = 0. </a:t>
            </a:r>
          </a:p>
          <a:p>
            <a:pPr algn="just" eaLnBrk="1" hangingPunct="1">
              <a:lnSpc>
                <a:spcPct val="80000"/>
              </a:lnSpc>
              <a:buFontTx/>
              <a:buNone/>
            </a:pPr>
            <a:endParaRPr lang="en-GB" altLang="it-IT" sz="2400" dirty="0" smtClean="0"/>
          </a:p>
          <a:p>
            <a:pPr algn="just" eaLnBrk="1" hangingPunct="1">
              <a:lnSpc>
                <a:spcPct val="80000"/>
              </a:lnSpc>
            </a:pPr>
            <a:r>
              <a:rPr lang="en-US" altLang="it-IT" sz="2400" dirty="0" smtClean="0"/>
              <a:t>If a plane to be indexed has an intercept along the negative portion of a coordinate axis, a minus sign is placed over the corresponding index.</a:t>
            </a:r>
          </a:p>
          <a:p>
            <a:pPr algn="just" eaLnBrk="1" hangingPunct="1">
              <a:lnSpc>
                <a:spcPct val="80000"/>
              </a:lnSpc>
              <a:buFontTx/>
              <a:buNone/>
            </a:pPr>
            <a:endParaRPr lang="en-GB" altLang="it-IT" sz="2400" dirty="0" smtClean="0"/>
          </a:p>
          <a:p>
            <a:pPr algn="just" eaLnBrk="1" hangingPunct="1">
              <a:lnSpc>
                <a:spcPct val="80000"/>
              </a:lnSpc>
            </a:pPr>
            <a:r>
              <a:rPr lang="en-GB" altLang="it-IT" sz="2400" dirty="0" smtClean="0"/>
              <a:t>The Miller Index defines a </a:t>
            </a:r>
            <a:r>
              <a:rPr lang="en-GB" altLang="it-IT" sz="2400" i="1" dirty="0" smtClean="0"/>
              <a:t>set of planes</a:t>
            </a:r>
            <a:r>
              <a:rPr lang="en-GB" altLang="it-IT" sz="2400" dirty="0" smtClean="0"/>
              <a:t> parallel to one another (remember the unit cell is a subset of the “infinite” crystal), e.g., (002) planes are parallel to (001) planes, and so on.</a:t>
            </a:r>
            <a:endParaRPr lang="en-US" altLang="it-IT" sz="2400" dirty="0" smtClean="0"/>
          </a:p>
          <a:p>
            <a:pPr eaLnBrk="1" hangingPunct="1">
              <a:lnSpc>
                <a:spcPct val="80000"/>
              </a:lnSpc>
            </a:pPr>
            <a:endParaRPr lang="en-US" altLang="it-IT" sz="2400" dirty="0" smtClean="0"/>
          </a:p>
        </p:txBody>
      </p:sp>
    </p:spTree>
    <p:extLst>
      <p:ext uri="{BB962C8B-B14F-4D97-AF65-F5344CB8AC3E}">
        <p14:creationId xmlns:p14="http://schemas.microsoft.com/office/powerpoint/2010/main" val="2153240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title"/>
          </p:nvPr>
        </p:nvSpPr>
        <p:spPr>
          <a:xfrm>
            <a:off x="152400" y="152400"/>
            <a:ext cx="8915400" cy="868363"/>
          </a:xfrm>
        </p:spPr>
        <p:txBody>
          <a:bodyPr/>
          <a:lstStyle/>
          <a:p>
            <a:pPr algn="just" eaLnBrk="1" hangingPunct="1"/>
            <a:r>
              <a:rPr lang="en-US" altLang="it-IT" sz="2400" dirty="0" smtClean="0">
                <a:latin typeface="+mn-lt"/>
              </a:rPr>
              <a:t>Let us take an example to find the Miller Indices of a given plane(see Fig.):</a:t>
            </a:r>
          </a:p>
        </p:txBody>
      </p:sp>
      <p:sp>
        <p:nvSpPr>
          <p:cNvPr id="111622" name="Rectangle 6"/>
          <p:cNvSpPr>
            <a:spLocks noGrp="1" noChangeArrowheads="1"/>
          </p:cNvSpPr>
          <p:nvPr>
            <p:ph type="body" sz="half" idx="2"/>
          </p:nvPr>
        </p:nvSpPr>
        <p:spPr>
          <a:xfrm>
            <a:off x="3200400" y="1219200"/>
            <a:ext cx="5943600" cy="4572000"/>
          </a:xfrm>
        </p:spPr>
        <p:txBody>
          <a:bodyPr/>
          <a:lstStyle/>
          <a:p>
            <a:pPr eaLnBrk="1" hangingPunct="1"/>
            <a:r>
              <a:rPr lang="en-US" altLang="it-IT" sz="2400" smtClean="0"/>
              <a:t>Intercepts: 	2a	1b	1c</a:t>
            </a:r>
          </a:p>
          <a:p>
            <a:pPr eaLnBrk="1" hangingPunct="1">
              <a:buFontTx/>
              <a:buNone/>
            </a:pPr>
            <a:endParaRPr lang="en-US" altLang="it-IT" sz="2400" smtClean="0"/>
          </a:p>
          <a:p>
            <a:pPr eaLnBrk="1" hangingPunct="1"/>
            <a:r>
              <a:rPr lang="en-US" altLang="it-IT" sz="2400" smtClean="0">
                <a:solidFill>
                  <a:srgbClr val="FF0000"/>
                </a:solidFill>
              </a:rPr>
              <a:t>Dividing by unit translation vectors:	   2a/a     1b/b     1c/c  =  2      1	      1</a:t>
            </a:r>
          </a:p>
          <a:p>
            <a:pPr eaLnBrk="1" hangingPunct="1">
              <a:buFontTx/>
              <a:buNone/>
            </a:pPr>
            <a:endParaRPr lang="en-US" altLang="it-IT" sz="2400" smtClean="0"/>
          </a:p>
          <a:p>
            <a:pPr eaLnBrk="1" hangingPunct="1"/>
            <a:r>
              <a:rPr lang="en-US" altLang="it-IT" sz="2400" smtClean="0"/>
              <a:t>Taking the reciprocals:	½     1/1   1/1</a:t>
            </a:r>
          </a:p>
          <a:p>
            <a:pPr eaLnBrk="1" hangingPunct="1">
              <a:buFontTx/>
              <a:buNone/>
            </a:pPr>
            <a:endParaRPr lang="en-US" altLang="it-IT" sz="2400" smtClean="0"/>
          </a:p>
          <a:p>
            <a:pPr eaLnBrk="1" hangingPunct="1"/>
            <a:r>
              <a:rPr lang="en-US" altLang="it-IT" sz="2400" smtClean="0">
                <a:solidFill>
                  <a:srgbClr val="FF0000"/>
                </a:solidFill>
              </a:rPr>
              <a:t>Reducing to whole numbers: 1	   2    2</a:t>
            </a:r>
          </a:p>
          <a:p>
            <a:pPr eaLnBrk="1" hangingPunct="1">
              <a:buFontTx/>
              <a:buNone/>
            </a:pPr>
            <a:endParaRPr lang="en-US" altLang="it-IT" sz="2400" smtClean="0"/>
          </a:p>
          <a:p>
            <a:pPr eaLnBrk="1" hangingPunct="1"/>
            <a:r>
              <a:rPr lang="en-US" altLang="it-IT" sz="2400" smtClean="0"/>
              <a:t>Miller indices:	 (122)</a:t>
            </a:r>
          </a:p>
        </p:txBody>
      </p:sp>
      <p:pic>
        <p:nvPicPr>
          <p:cNvPr id="111623" name="Picture 7" descr="miller2"/>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304800" y="1752600"/>
            <a:ext cx="2809875" cy="3519488"/>
          </a:xfrm>
          <a:noFill/>
        </p:spPr>
      </p:pic>
    </p:spTree>
    <p:extLst>
      <p:ext uri="{BB962C8B-B14F-4D97-AF65-F5344CB8AC3E}">
        <p14:creationId xmlns:p14="http://schemas.microsoft.com/office/powerpoint/2010/main" val="1865494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7764" name="Picture 4" descr="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5638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238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descr="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55626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060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248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506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bar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33375"/>
            <a:ext cx="63246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044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102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3675"/>
            <a:ext cx="7467600"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186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Immagine correlata"/>
          <p:cNvSpPr/>
          <p:nvPr/>
        </p:nvSpPr>
        <p:spPr>
          <a:xfrm>
            <a:off x="155576" y="-14446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 name="AutoShape 8" descr="Immagine correlata"/>
          <p:cNvSpPr/>
          <p:nvPr/>
        </p:nvSpPr>
        <p:spPr>
          <a:xfrm>
            <a:off x="307979" y="793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pic>
        <p:nvPicPr>
          <p:cNvPr id="4" name="Picture 2" descr="bagger 288 largest land vehicle in the world 12 The Largest Land Vehicle in the World"/>
          <p:cNvPicPr>
            <a:picLocks noChangeAspect="1"/>
          </p:cNvPicPr>
          <p:nvPr/>
        </p:nvPicPr>
        <p:blipFill>
          <a:blip r:embed="rId2"/>
          <a:srcRect/>
          <a:stretch>
            <a:fillRect/>
          </a:stretch>
        </p:blipFill>
        <p:spPr>
          <a:xfrm>
            <a:off x="359551" y="1196748"/>
            <a:ext cx="7619996" cy="5172075"/>
          </a:xfrm>
          <a:prstGeom prst="rect">
            <a:avLst/>
          </a:prstGeom>
          <a:noFill/>
          <a:ln>
            <a:noFill/>
          </a:ln>
        </p:spPr>
      </p:pic>
      <p:sp>
        <p:nvSpPr>
          <p:cNvPr id="5" name="Text Box 2"/>
          <p:cNvSpPr txBox="1"/>
          <p:nvPr/>
        </p:nvSpPr>
        <p:spPr>
          <a:xfrm>
            <a:off x="-36511" y="260347"/>
            <a:ext cx="9180511" cy="586953"/>
          </a:xfrm>
          <a:prstGeom prst="rect">
            <a:avLst/>
          </a:prstGeom>
          <a:solidFill>
            <a:srgbClr val="000000">
              <a:alpha val="39999"/>
            </a:srgbClr>
          </a:solidFill>
          <a:ln>
            <a:noFill/>
          </a:ln>
        </p:spPr>
        <p:txBody>
          <a:bodyPr vert="horz" wrap="square" lIns="90004" tIns="46798" rIns="90004" bIns="46798"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a:solidFill>
                  <a:srgbClr val="FFFFFF"/>
                </a:solidFill>
                <a:effectLst>
                  <a:outerShdw dist="38096" dir="2700000">
                    <a:srgbClr val="808080"/>
                  </a:outerShdw>
                </a:effectLst>
                <a:uFillTx/>
                <a:latin typeface="Arial"/>
                <a:cs typeface="Times New Roman" pitchFamily="18"/>
              </a:rPr>
              <a:t>Mining requires energy</a:t>
            </a:r>
          </a:p>
        </p:txBody>
      </p:sp>
    </p:spTree>
    <p:extLst>
      <p:ext uri="{BB962C8B-B14F-4D97-AF65-F5344CB8AC3E}">
        <p14:creationId xmlns:p14="http://schemas.microsoft.com/office/powerpoint/2010/main" val="283502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descr="image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4163"/>
            <a:ext cx="8305800"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25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76200" y="274638"/>
            <a:ext cx="8229600" cy="487362"/>
          </a:xfrm>
        </p:spPr>
        <p:txBody>
          <a:bodyPr>
            <a:normAutofit fontScale="90000"/>
          </a:bodyPr>
          <a:lstStyle/>
          <a:p>
            <a:pPr algn="l" eaLnBrk="1" hangingPunct="1"/>
            <a:r>
              <a:rPr lang="en-US" altLang="it-IT" sz="2800" b="1" smtClean="0">
                <a:solidFill>
                  <a:srgbClr val="FF0000"/>
                </a:solidFill>
                <a:latin typeface="+mn-lt"/>
              </a:rPr>
              <a:t>INTERPLANER DISTANCE OR SPACING</a:t>
            </a:r>
            <a:endParaRPr lang="en-US" altLang="it-IT" sz="2800" smtClean="0">
              <a:solidFill>
                <a:srgbClr val="FF0000"/>
              </a:solidFill>
              <a:latin typeface="+mn-lt"/>
            </a:endParaRPr>
          </a:p>
        </p:txBody>
      </p:sp>
      <p:pic>
        <p:nvPicPr>
          <p:cNvPr id="131076" name="Picture 4" descr="image009"/>
          <p:cNvPicPr>
            <a:picLocks noGrp="1" noChangeAspect="1" noChangeArrowheads="1"/>
          </p:cNvPicPr>
          <p:nvPr>
            <p:ph type="body" idx="1"/>
          </p:nvPr>
        </p:nvPicPr>
        <p:blipFill>
          <a:blip r:embed="rId2">
            <a:lum bright="-36000" contrast="54000"/>
            <a:extLst>
              <a:ext uri="{28A0092B-C50C-407E-A947-70E740481C1C}">
                <a14:useLocalDpi xmlns:a14="http://schemas.microsoft.com/office/drawing/2010/main" val="0"/>
              </a:ext>
            </a:extLst>
          </a:blip>
          <a:srcRect/>
          <a:stretch>
            <a:fillRect/>
          </a:stretch>
        </p:blipFill>
        <p:spPr>
          <a:xfrm>
            <a:off x="1766888" y="2568575"/>
            <a:ext cx="5624512" cy="3517900"/>
          </a:xfrm>
          <a:noFill/>
        </p:spPr>
      </p:pic>
      <p:sp>
        <p:nvSpPr>
          <p:cNvPr id="131077" name="Rectangle 5"/>
          <p:cNvSpPr>
            <a:spLocks noChangeArrowheads="1"/>
          </p:cNvSpPr>
          <p:nvPr/>
        </p:nvSpPr>
        <p:spPr bwMode="auto">
          <a:xfrm>
            <a:off x="76200" y="885825"/>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just"/>
            <a:r>
              <a:rPr lang="en-US" altLang="it-IT" b="1" dirty="0" err="1">
                <a:solidFill>
                  <a:schemeClr val="tx2"/>
                </a:solidFill>
                <a:latin typeface="+mn-lt"/>
              </a:rPr>
              <a:t>Interplaner</a:t>
            </a:r>
            <a:r>
              <a:rPr lang="en-US" altLang="it-IT" b="1" dirty="0">
                <a:solidFill>
                  <a:schemeClr val="tx2"/>
                </a:solidFill>
                <a:latin typeface="+mn-lt"/>
              </a:rPr>
              <a:t> spacing is defined as the perpendicular distance </a:t>
            </a:r>
            <a:r>
              <a:rPr lang="en-US" altLang="it-IT" b="1" dirty="0" err="1">
                <a:solidFill>
                  <a:schemeClr val="tx2"/>
                </a:solidFill>
                <a:latin typeface="+mn-lt"/>
              </a:rPr>
              <a:t>d</a:t>
            </a:r>
            <a:r>
              <a:rPr lang="en-US" altLang="it-IT" b="1" baseline="-25000" dirty="0" err="1">
                <a:solidFill>
                  <a:schemeClr val="tx2"/>
                </a:solidFill>
                <a:latin typeface="+mn-lt"/>
              </a:rPr>
              <a:t>hkl</a:t>
            </a:r>
            <a:r>
              <a:rPr lang="en-US" altLang="it-IT" b="1" dirty="0">
                <a:solidFill>
                  <a:schemeClr val="tx2"/>
                </a:solidFill>
                <a:latin typeface="+mn-lt"/>
              </a:rPr>
              <a:t> between corresponding planes</a:t>
            </a:r>
            <a:r>
              <a:rPr lang="en-US" altLang="it-IT" dirty="0">
                <a:solidFill>
                  <a:schemeClr val="tx2"/>
                </a:solidFill>
                <a:latin typeface="+mn-lt"/>
              </a:rPr>
              <a:t>. It is also perpendicular distance from the origin to the set of parallel </a:t>
            </a:r>
            <a:r>
              <a:rPr lang="en-US" altLang="it-IT" dirty="0" smtClean="0">
                <a:solidFill>
                  <a:schemeClr val="tx2"/>
                </a:solidFill>
                <a:latin typeface="+mn-lt"/>
              </a:rPr>
              <a:t>planes (</a:t>
            </a:r>
            <a:r>
              <a:rPr lang="en-US" altLang="it-IT" dirty="0">
                <a:solidFill>
                  <a:schemeClr val="tx2"/>
                </a:solidFill>
                <a:latin typeface="+mn-lt"/>
              </a:rPr>
              <a:t>see Fig.)</a:t>
            </a:r>
          </a:p>
        </p:txBody>
      </p:sp>
    </p:spTree>
    <p:extLst>
      <p:ext uri="{BB962C8B-B14F-4D97-AF65-F5344CB8AC3E}">
        <p14:creationId xmlns:p14="http://schemas.microsoft.com/office/powerpoint/2010/main" val="3261196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05" name="Rectangle 13"/>
          <p:cNvSpPr>
            <a:spLocks noChangeArrowheads="1"/>
          </p:cNvSpPr>
          <p:nvPr/>
        </p:nvSpPr>
        <p:spPr bwMode="auto">
          <a:xfrm>
            <a:off x="0" y="3195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a:p>
        </p:txBody>
      </p:sp>
      <p:sp>
        <p:nvSpPr>
          <p:cNvPr id="136208" name="Rectangle 16"/>
          <p:cNvSpPr>
            <a:spLocks noChangeArrowheads="1"/>
          </p:cNvSpPr>
          <p:nvPr/>
        </p:nvSpPr>
        <p:spPr bwMode="auto">
          <a:xfrm>
            <a:off x="0" y="3143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a:p>
        </p:txBody>
      </p:sp>
      <p:sp>
        <p:nvSpPr>
          <p:cNvPr id="136210" name="Rectangle 18"/>
          <p:cNvSpPr>
            <a:spLocks noChangeArrowheads="1"/>
          </p:cNvSpPr>
          <p:nvPr/>
        </p:nvSpPr>
        <p:spPr bwMode="auto">
          <a:xfrm>
            <a:off x="896450" y="2490664"/>
            <a:ext cx="5852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0" algn="l"/>
              </a:tabLst>
              <a:defRPr sz="2400">
                <a:solidFill>
                  <a:schemeClr val="tx1"/>
                </a:solidFill>
                <a:latin typeface="Comic Sans MS" pitchFamily="66" charset="0"/>
              </a:defRPr>
            </a:lvl1pPr>
            <a:lvl2pPr marL="742950" indent="-285750">
              <a:tabLst>
                <a:tab pos="0" algn="l"/>
              </a:tabLst>
              <a:defRPr sz="2400">
                <a:solidFill>
                  <a:schemeClr val="tx1"/>
                </a:solidFill>
                <a:latin typeface="Comic Sans MS" pitchFamily="66" charset="0"/>
              </a:defRPr>
            </a:lvl2pPr>
            <a:lvl3pPr marL="1143000" indent="-228600">
              <a:tabLst>
                <a:tab pos="0" algn="l"/>
              </a:tabLst>
              <a:defRPr sz="2400">
                <a:solidFill>
                  <a:schemeClr val="tx1"/>
                </a:solidFill>
                <a:latin typeface="Comic Sans MS" pitchFamily="66" charset="0"/>
              </a:defRPr>
            </a:lvl3pPr>
            <a:lvl4pPr marL="1600200" indent="-228600">
              <a:tabLst>
                <a:tab pos="0" algn="l"/>
              </a:tabLst>
              <a:defRPr sz="2400">
                <a:solidFill>
                  <a:schemeClr val="tx1"/>
                </a:solidFill>
                <a:latin typeface="Comic Sans MS" pitchFamily="66" charset="0"/>
              </a:defRPr>
            </a:lvl4pPr>
            <a:lvl5pPr marL="2057400" indent="-228600">
              <a:tabLst>
                <a:tab pos="0" algn="l"/>
              </a:tabLst>
              <a:defRPr sz="2400">
                <a:solidFill>
                  <a:schemeClr val="tx1"/>
                </a:solidFill>
                <a:latin typeface="Comic Sans MS" pitchFamily="66" charset="0"/>
              </a:defRPr>
            </a:lvl5pPr>
            <a:lvl6pPr marL="2514600" indent="-228600" eaLnBrk="0" fontAlgn="base" hangingPunct="0">
              <a:spcBef>
                <a:spcPct val="0"/>
              </a:spcBef>
              <a:spcAft>
                <a:spcPct val="0"/>
              </a:spcAft>
              <a:tabLst>
                <a:tab pos="0" algn="l"/>
              </a:tabLst>
              <a:defRPr sz="2400">
                <a:solidFill>
                  <a:schemeClr val="tx1"/>
                </a:solidFill>
                <a:latin typeface="Comic Sans MS" pitchFamily="66" charset="0"/>
              </a:defRPr>
            </a:lvl6pPr>
            <a:lvl7pPr marL="2971800" indent="-228600" eaLnBrk="0" fontAlgn="base" hangingPunct="0">
              <a:spcBef>
                <a:spcPct val="0"/>
              </a:spcBef>
              <a:spcAft>
                <a:spcPct val="0"/>
              </a:spcAft>
              <a:tabLst>
                <a:tab pos="0" algn="l"/>
              </a:tabLst>
              <a:defRPr sz="2400">
                <a:solidFill>
                  <a:schemeClr val="tx1"/>
                </a:solidFill>
                <a:latin typeface="Comic Sans MS" pitchFamily="66" charset="0"/>
              </a:defRPr>
            </a:lvl7pPr>
            <a:lvl8pPr marL="3429000" indent="-228600" eaLnBrk="0" fontAlgn="base" hangingPunct="0">
              <a:spcBef>
                <a:spcPct val="0"/>
              </a:spcBef>
              <a:spcAft>
                <a:spcPct val="0"/>
              </a:spcAft>
              <a:tabLst>
                <a:tab pos="0" algn="l"/>
              </a:tabLst>
              <a:defRPr sz="2400">
                <a:solidFill>
                  <a:schemeClr val="tx1"/>
                </a:solidFill>
                <a:latin typeface="Comic Sans MS" pitchFamily="66" charset="0"/>
              </a:defRPr>
            </a:lvl8pPr>
            <a:lvl9pPr marL="3886200" indent="-228600" eaLnBrk="0" fontAlgn="base" hangingPunct="0">
              <a:spcBef>
                <a:spcPct val="0"/>
              </a:spcBef>
              <a:spcAft>
                <a:spcPct val="0"/>
              </a:spcAft>
              <a:tabLst>
                <a:tab pos="0" algn="l"/>
              </a:tabLst>
              <a:defRPr sz="2400">
                <a:solidFill>
                  <a:schemeClr val="tx1"/>
                </a:solidFill>
                <a:latin typeface="Comic Sans MS" pitchFamily="66" charset="0"/>
              </a:defRPr>
            </a:lvl9pPr>
          </a:lstStyle>
          <a:p>
            <a:pPr algn="just" eaLnBrk="1" hangingPunct="1"/>
            <a:r>
              <a:rPr lang="en-US" altLang="it-IT" dirty="0">
                <a:latin typeface="+mn-lt"/>
              </a:rPr>
              <a:t>For a cubic lattice, </a:t>
            </a:r>
            <a:r>
              <a:rPr lang="en-US" altLang="it-IT" i="1" dirty="0">
                <a:latin typeface="+mn-lt"/>
              </a:rPr>
              <a:t>a = b = c</a:t>
            </a:r>
            <a:r>
              <a:rPr lang="en-US" altLang="it-IT" dirty="0">
                <a:latin typeface="+mn-lt"/>
              </a:rPr>
              <a:t>, therefore, we get</a:t>
            </a:r>
          </a:p>
        </p:txBody>
      </p:sp>
      <p:sp>
        <p:nvSpPr>
          <p:cNvPr id="136212" name="Rectangle 20"/>
          <p:cNvSpPr>
            <a:spLocks noChangeArrowheads="1"/>
          </p:cNvSpPr>
          <p:nvPr/>
        </p:nvSpPr>
        <p:spPr bwMode="auto">
          <a:xfrm>
            <a:off x="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a:p>
        </p:txBody>
      </p:sp>
      <p:graphicFrame>
        <p:nvGraphicFramePr>
          <p:cNvPr id="136211" name="Object 19"/>
          <p:cNvGraphicFramePr>
            <a:graphicFrameLocks noChangeAspect="1"/>
          </p:cNvGraphicFramePr>
          <p:nvPr>
            <p:extLst>
              <p:ext uri="{D42A27DB-BD31-4B8C-83A1-F6EECF244321}">
                <p14:modId xmlns:p14="http://schemas.microsoft.com/office/powerpoint/2010/main" val="4116600866"/>
              </p:ext>
            </p:extLst>
          </p:nvPr>
        </p:nvGraphicFramePr>
        <p:xfrm>
          <a:off x="2819400" y="2859608"/>
          <a:ext cx="2447925" cy="839788"/>
        </p:xfrm>
        <a:graphic>
          <a:graphicData uri="http://schemas.openxmlformats.org/presentationml/2006/ole">
            <mc:AlternateContent xmlns:mc="http://schemas.openxmlformats.org/markup-compatibility/2006">
              <mc:Choice xmlns:v="urn:schemas-microsoft-com:vml" Requires="v">
                <p:oleObj spid="_x0000_s35846" name="Equation" r:id="rId3" imgW="1307532" imgH="444307" progId="Equation.3">
                  <p:embed/>
                </p:oleObj>
              </mc:Choice>
              <mc:Fallback>
                <p:oleObj name="Equation" r:id="rId3" imgW="1307532" imgH="44430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859608"/>
                        <a:ext cx="244792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6213" name="Rectangle 21"/>
          <p:cNvSpPr>
            <a:spLocks noChangeArrowheads="1"/>
          </p:cNvSpPr>
          <p:nvPr/>
        </p:nvSpPr>
        <p:spPr bwMode="auto">
          <a:xfrm>
            <a:off x="2209800" y="4704239"/>
            <a:ext cx="47115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0" algn="l"/>
              </a:tabLst>
              <a:defRPr sz="2400">
                <a:solidFill>
                  <a:schemeClr val="tx1"/>
                </a:solidFill>
                <a:latin typeface="Comic Sans MS" pitchFamily="66" charset="0"/>
              </a:defRPr>
            </a:lvl1pPr>
            <a:lvl2pPr marL="742950" indent="-285750">
              <a:tabLst>
                <a:tab pos="0" algn="l"/>
              </a:tabLst>
              <a:defRPr sz="2400">
                <a:solidFill>
                  <a:schemeClr val="tx1"/>
                </a:solidFill>
                <a:latin typeface="Comic Sans MS" pitchFamily="66" charset="0"/>
              </a:defRPr>
            </a:lvl2pPr>
            <a:lvl3pPr marL="1143000" indent="-228600">
              <a:tabLst>
                <a:tab pos="0" algn="l"/>
              </a:tabLst>
              <a:defRPr sz="2400">
                <a:solidFill>
                  <a:schemeClr val="tx1"/>
                </a:solidFill>
                <a:latin typeface="Comic Sans MS" pitchFamily="66" charset="0"/>
              </a:defRPr>
            </a:lvl3pPr>
            <a:lvl4pPr marL="1600200" indent="-228600">
              <a:tabLst>
                <a:tab pos="0" algn="l"/>
              </a:tabLst>
              <a:defRPr sz="2400">
                <a:solidFill>
                  <a:schemeClr val="tx1"/>
                </a:solidFill>
                <a:latin typeface="Comic Sans MS" pitchFamily="66" charset="0"/>
              </a:defRPr>
            </a:lvl4pPr>
            <a:lvl5pPr marL="2057400" indent="-228600">
              <a:tabLst>
                <a:tab pos="0" algn="l"/>
              </a:tabLst>
              <a:defRPr sz="2400">
                <a:solidFill>
                  <a:schemeClr val="tx1"/>
                </a:solidFill>
                <a:latin typeface="Comic Sans MS" pitchFamily="66" charset="0"/>
              </a:defRPr>
            </a:lvl5pPr>
            <a:lvl6pPr marL="2514600" indent="-228600" eaLnBrk="0" fontAlgn="base" hangingPunct="0">
              <a:spcBef>
                <a:spcPct val="0"/>
              </a:spcBef>
              <a:spcAft>
                <a:spcPct val="0"/>
              </a:spcAft>
              <a:tabLst>
                <a:tab pos="0" algn="l"/>
              </a:tabLst>
              <a:defRPr sz="2400">
                <a:solidFill>
                  <a:schemeClr val="tx1"/>
                </a:solidFill>
                <a:latin typeface="Comic Sans MS" pitchFamily="66" charset="0"/>
              </a:defRPr>
            </a:lvl6pPr>
            <a:lvl7pPr marL="2971800" indent="-228600" eaLnBrk="0" fontAlgn="base" hangingPunct="0">
              <a:spcBef>
                <a:spcPct val="0"/>
              </a:spcBef>
              <a:spcAft>
                <a:spcPct val="0"/>
              </a:spcAft>
              <a:tabLst>
                <a:tab pos="0" algn="l"/>
              </a:tabLst>
              <a:defRPr sz="2400">
                <a:solidFill>
                  <a:schemeClr val="tx1"/>
                </a:solidFill>
                <a:latin typeface="Comic Sans MS" pitchFamily="66" charset="0"/>
              </a:defRPr>
            </a:lvl7pPr>
            <a:lvl8pPr marL="3429000" indent="-228600" eaLnBrk="0" fontAlgn="base" hangingPunct="0">
              <a:spcBef>
                <a:spcPct val="0"/>
              </a:spcBef>
              <a:spcAft>
                <a:spcPct val="0"/>
              </a:spcAft>
              <a:tabLst>
                <a:tab pos="0" algn="l"/>
              </a:tabLst>
              <a:defRPr sz="2400">
                <a:solidFill>
                  <a:schemeClr val="tx1"/>
                </a:solidFill>
                <a:latin typeface="Comic Sans MS" pitchFamily="66" charset="0"/>
              </a:defRPr>
            </a:lvl8pPr>
            <a:lvl9pPr marL="3886200" indent="-228600" eaLnBrk="0" fontAlgn="base" hangingPunct="0">
              <a:spcBef>
                <a:spcPct val="0"/>
              </a:spcBef>
              <a:spcAft>
                <a:spcPct val="0"/>
              </a:spcAft>
              <a:tabLst>
                <a:tab pos="0" algn="l"/>
              </a:tabLst>
              <a:defRPr sz="2400">
                <a:solidFill>
                  <a:schemeClr val="tx1"/>
                </a:solidFill>
                <a:latin typeface="Comic Sans MS" pitchFamily="66" charset="0"/>
              </a:defRPr>
            </a:lvl9pPr>
          </a:lstStyle>
          <a:p>
            <a:pPr eaLnBrk="1" hangingPunct="1"/>
            <a:r>
              <a:rPr lang="en-US" altLang="it-IT" dirty="0">
                <a:latin typeface="+mn-lt"/>
              </a:rPr>
              <a:t>d</a:t>
            </a:r>
            <a:r>
              <a:rPr lang="en-US" altLang="it-IT" baseline="-25000" dirty="0">
                <a:latin typeface="+mn-lt"/>
              </a:rPr>
              <a:t>100</a:t>
            </a:r>
            <a:r>
              <a:rPr lang="en-US" altLang="it-IT" dirty="0">
                <a:latin typeface="+mn-lt"/>
              </a:rPr>
              <a:t> = a, d</a:t>
            </a:r>
            <a:r>
              <a:rPr lang="en-US" altLang="it-IT" baseline="-25000" dirty="0">
                <a:latin typeface="+mn-lt"/>
              </a:rPr>
              <a:t>110</a:t>
            </a:r>
            <a:r>
              <a:rPr lang="en-US" altLang="it-IT" dirty="0">
                <a:latin typeface="+mn-lt"/>
              </a:rPr>
              <a:t> = a/</a:t>
            </a:r>
            <a:r>
              <a:rPr lang="en-US" altLang="it-IT" dirty="0">
                <a:latin typeface="+mn-lt"/>
                <a:sym typeface="Symbol" pitchFamily="18" charset="2"/>
              </a:rPr>
              <a:t></a:t>
            </a:r>
            <a:r>
              <a:rPr lang="en-US" altLang="it-IT" dirty="0">
                <a:latin typeface="+mn-lt"/>
              </a:rPr>
              <a:t>2 and d</a:t>
            </a:r>
            <a:r>
              <a:rPr lang="en-US" altLang="it-IT" baseline="-25000" dirty="0">
                <a:latin typeface="+mn-lt"/>
                <a:sym typeface="Symbol" pitchFamily="18" charset="2"/>
              </a:rPr>
              <a:t>111</a:t>
            </a:r>
            <a:r>
              <a:rPr lang="en-US" altLang="it-IT" dirty="0">
                <a:latin typeface="+mn-lt"/>
                <a:sym typeface="Symbol" pitchFamily="18" charset="2"/>
              </a:rPr>
              <a:t> =  a/</a:t>
            </a:r>
            <a:r>
              <a:rPr lang="en-US" altLang="it-IT" dirty="0">
                <a:latin typeface="+mn-lt"/>
              </a:rPr>
              <a:t>3.</a:t>
            </a:r>
          </a:p>
        </p:txBody>
      </p:sp>
      <p:sp>
        <p:nvSpPr>
          <p:cNvPr id="136214" name="Rectangle 22"/>
          <p:cNvSpPr>
            <a:spLocks noChangeArrowheads="1"/>
          </p:cNvSpPr>
          <p:nvPr/>
        </p:nvSpPr>
        <p:spPr bwMode="auto">
          <a:xfrm>
            <a:off x="304800" y="4249271"/>
            <a:ext cx="38100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spcBef>
                <a:spcPct val="20000"/>
              </a:spcBef>
            </a:pPr>
            <a:r>
              <a:rPr lang="en-US" altLang="it-IT">
                <a:latin typeface="+mn-lt"/>
              </a:rPr>
              <a:t> Also, For a cubic lattice,</a:t>
            </a:r>
          </a:p>
        </p:txBody>
      </p:sp>
      <p:grpSp>
        <p:nvGrpSpPr>
          <p:cNvPr id="4" name="Gruppo 3"/>
          <p:cNvGrpSpPr/>
          <p:nvPr/>
        </p:nvGrpSpPr>
        <p:grpSpPr>
          <a:xfrm>
            <a:off x="2915816" y="764704"/>
            <a:ext cx="2592288" cy="974725"/>
            <a:chOff x="2915816" y="3001963"/>
            <a:chExt cx="2592288" cy="974725"/>
          </a:xfrm>
        </p:grpSpPr>
        <p:graphicFrame>
          <p:nvGraphicFramePr>
            <p:cNvPr id="136207" name="Object 15"/>
            <p:cNvGraphicFramePr>
              <a:graphicFrameLocks noChangeAspect="1"/>
            </p:cNvGraphicFramePr>
            <p:nvPr>
              <p:extLst>
                <p:ext uri="{D42A27DB-BD31-4B8C-83A1-F6EECF244321}">
                  <p14:modId xmlns:p14="http://schemas.microsoft.com/office/powerpoint/2010/main" val="3633231064"/>
                </p:ext>
              </p:extLst>
            </p:nvPr>
          </p:nvGraphicFramePr>
          <p:xfrm>
            <a:off x="3013075" y="3084984"/>
            <a:ext cx="2398713" cy="809625"/>
          </p:xfrm>
          <a:graphic>
            <a:graphicData uri="http://schemas.openxmlformats.org/presentationml/2006/ole">
              <mc:AlternateContent xmlns:mc="http://schemas.openxmlformats.org/markup-compatibility/2006">
                <mc:Choice xmlns:v="urn:schemas-microsoft-com:vml" Requires="v">
                  <p:oleObj spid="_x0000_s35847" name="Equazione" r:id="rId5" imgW="1244520" imgH="419040" progId="Equation.3">
                    <p:embed/>
                  </p:oleObj>
                </mc:Choice>
                <mc:Fallback>
                  <p:oleObj name="Equazione" r:id="rId5" imgW="1244520" imgH="419040" progId="Equation.3">
                    <p:embed/>
                    <p:pic>
                      <p:nvPicPr>
                        <p:cNvPr id="0" name=""/>
                        <p:cNvPicPr>
                          <a:picLocks noChangeAspect="1" noChangeArrowheads="1"/>
                        </p:cNvPicPr>
                        <p:nvPr/>
                      </p:nvPicPr>
                      <p:blipFill>
                        <a:blip r:embed="rId6"/>
                        <a:srcRect/>
                        <a:stretch>
                          <a:fillRect/>
                        </a:stretch>
                      </p:blipFill>
                      <p:spPr bwMode="auto">
                        <a:xfrm>
                          <a:off x="3013075" y="3084984"/>
                          <a:ext cx="23987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ttangolo 1"/>
            <p:cNvSpPr/>
            <p:nvPr/>
          </p:nvSpPr>
          <p:spPr>
            <a:xfrm>
              <a:off x="2915816" y="3001963"/>
              <a:ext cx="2592288" cy="974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347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228600" y="228600"/>
            <a:ext cx="8686800" cy="609600"/>
          </a:xfrm>
        </p:spPr>
        <p:txBody>
          <a:bodyPr/>
          <a:lstStyle/>
          <a:p>
            <a:pPr algn="l" eaLnBrk="1" hangingPunct="1"/>
            <a:r>
              <a:rPr lang="en-US" altLang="it-IT" sz="2800" b="1" dirty="0" smtClean="0">
                <a:solidFill>
                  <a:srgbClr val="FF0000"/>
                </a:solidFill>
                <a:latin typeface="+mn-lt"/>
              </a:rPr>
              <a:t>Physical Parameters for Crystal Structure</a:t>
            </a:r>
          </a:p>
        </p:txBody>
      </p:sp>
      <p:sp>
        <p:nvSpPr>
          <p:cNvPr id="138243" name="Rectangle 3"/>
          <p:cNvSpPr>
            <a:spLocks noGrp="1" noChangeArrowheads="1"/>
          </p:cNvSpPr>
          <p:nvPr>
            <p:ph type="body" idx="1"/>
          </p:nvPr>
        </p:nvSpPr>
        <p:spPr>
          <a:xfrm>
            <a:off x="152400" y="960438"/>
            <a:ext cx="8839200" cy="5287962"/>
          </a:xfrm>
        </p:spPr>
        <p:txBody>
          <a:bodyPr/>
          <a:lstStyle/>
          <a:p>
            <a:pPr algn="just" eaLnBrk="1" hangingPunct="1">
              <a:lnSpc>
                <a:spcPct val="80000"/>
              </a:lnSpc>
              <a:buFontTx/>
              <a:buNone/>
            </a:pPr>
            <a:r>
              <a:rPr lang="en-US" altLang="it-IT" sz="2400" b="1" smtClean="0"/>
              <a:t>(i)	Number of Atoms per Unit Cell</a:t>
            </a:r>
            <a:endParaRPr lang="en-US" altLang="it-IT" sz="2400" smtClean="0"/>
          </a:p>
          <a:p>
            <a:pPr algn="just" eaLnBrk="1" hangingPunct="1">
              <a:lnSpc>
                <a:spcPct val="80000"/>
              </a:lnSpc>
              <a:buFontTx/>
              <a:buNone/>
            </a:pPr>
            <a:r>
              <a:rPr lang="en-US" altLang="it-IT" sz="2400" smtClean="0"/>
              <a:t>	Number of atoms per unit cell determines how closely the solid is packed and is given by</a:t>
            </a:r>
            <a:endParaRPr lang="en-US" altLang="it-IT" sz="2400" b="1" smtClean="0"/>
          </a:p>
          <a:p>
            <a:pPr algn="just" eaLnBrk="1" hangingPunct="1">
              <a:lnSpc>
                <a:spcPct val="80000"/>
              </a:lnSpc>
              <a:buFontTx/>
              <a:buNone/>
            </a:pPr>
            <a:r>
              <a:rPr lang="en-US" altLang="it-IT" sz="2400" b="1" smtClean="0"/>
              <a:t>				</a:t>
            </a:r>
            <a:r>
              <a:rPr lang="en-US" altLang="it-IT" sz="2400" smtClean="0"/>
              <a:t>N = N</a:t>
            </a:r>
            <a:r>
              <a:rPr lang="en-US" altLang="it-IT" sz="2400" baseline="-25000" smtClean="0"/>
              <a:t>c</a:t>
            </a:r>
            <a:r>
              <a:rPr lang="en-US" altLang="it-IT" sz="2400" smtClean="0"/>
              <a:t>/8 + N</a:t>
            </a:r>
            <a:r>
              <a:rPr lang="en-US" altLang="it-IT" sz="2400" baseline="-25000" smtClean="0"/>
              <a:t>f</a:t>
            </a:r>
            <a:r>
              <a:rPr lang="en-US" altLang="it-IT" sz="2400" smtClean="0"/>
              <a:t>/2 + N</a:t>
            </a:r>
            <a:r>
              <a:rPr lang="en-US" altLang="it-IT" sz="2400" baseline="-25000" smtClean="0"/>
              <a:t>i</a:t>
            </a:r>
          </a:p>
          <a:p>
            <a:pPr algn="just" eaLnBrk="1" hangingPunct="1">
              <a:lnSpc>
                <a:spcPct val="80000"/>
              </a:lnSpc>
              <a:buFontTx/>
              <a:buNone/>
            </a:pPr>
            <a:r>
              <a:rPr lang="en-US" altLang="it-IT" sz="2400" smtClean="0"/>
              <a:t>	here N</a:t>
            </a:r>
            <a:r>
              <a:rPr lang="en-US" altLang="it-IT" sz="2400" baseline="-25000" smtClean="0"/>
              <a:t>c</a:t>
            </a:r>
            <a:r>
              <a:rPr lang="en-US" altLang="it-IT" sz="2400" smtClean="0"/>
              <a:t> is the number of corner atoms, N</a:t>
            </a:r>
            <a:r>
              <a:rPr lang="en-US" altLang="it-IT" sz="2400" baseline="-25000" smtClean="0"/>
              <a:t>f</a:t>
            </a:r>
            <a:r>
              <a:rPr lang="en-US" altLang="it-IT" sz="2400" smtClean="0"/>
              <a:t> the number of face centred atoms and N</a:t>
            </a:r>
            <a:r>
              <a:rPr lang="en-US" altLang="it-IT" sz="2400" baseline="-25000" smtClean="0"/>
              <a:t>i</a:t>
            </a:r>
            <a:r>
              <a:rPr lang="en-US" altLang="it-IT" sz="2400" smtClean="0"/>
              <a:t> the number of body centred atoms(see Fig.).</a:t>
            </a:r>
            <a:endParaRPr lang="en-US" altLang="it-IT" sz="2400" i="1" smtClean="0"/>
          </a:p>
          <a:p>
            <a:pPr algn="just" eaLnBrk="1" hangingPunct="1">
              <a:lnSpc>
                <a:spcPct val="80000"/>
              </a:lnSpc>
              <a:buFontTx/>
              <a:buNone/>
            </a:pPr>
            <a:r>
              <a:rPr lang="en-US" altLang="it-IT" sz="2400" i="1" smtClean="0"/>
              <a:t>	</a:t>
            </a:r>
          </a:p>
          <a:p>
            <a:pPr algn="just" eaLnBrk="1" hangingPunct="1">
              <a:lnSpc>
                <a:spcPct val="80000"/>
              </a:lnSpc>
              <a:buFontTx/>
              <a:buNone/>
            </a:pPr>
            <a:r>
              <a:rPr lang="en-US" altLang="it-IT" sz="2400" i="1" smtClean="0"/>
              <a:t>	For SC crystal</a:t>
            </a:r>
            <a:r>
              <a:rPr lang="en-US" altLang="it-IT" sz="2400" smtClean="0"/>
              <a:t> :</a:t>
            </a:r>
            <a:r>
              <a:rPr lang="en-US" altLang="it-IT" sz="2400" i="1" smtClean="0"/>
              <a:t> </a:t>
            </a:r>
            <a:r>
              <a:rPr lang="en-US" altLang="it-IT" sz="2400" smtClean="0"/>
              <a:t>In a SC crystal, there are 8 atoms only, each at one corner. Each atom is shared by 8 unit cells. Therefore, we have 	</a:t>
            </a:r>
          </a:p>
          <a:p>
            <a:pPr algn="just" eaLnBrk="1" hangingPunct="1">
              <a:lnSpc>
                <a:spcPct val="80000"/>
              </a:lnSpc>
              <a:buFontTx/>
              <a:buNone/>
            </a:pPr>
            <a:r>
              <a:rPr lang="en-US" altLang="it-IT" sz="2400" smtClean="0"/>
              <a:t>				N = N</a:t>
            </a:r>
            <a:r>
              <a:rPr lang="en-US" altLang="it-IT" sz="2400" baseline="-25000" smtClean="0"/>
              <a:t>c</a:t>
            </a:r>
            <a:r>
              <a:rPr lang="en-US" altLang="it-IT" sz="2400" smtClean="0"/>
              <a:t>/8 = 8/8 = 1</a:t>
            </a:r>
            <a:endParaRPr lang="en-US" altLang="it-IT" sz="2400" i="1" smtClean="0"/>
          </a:p>
          <a:p>
            <a:pPr algn="just" eaLnBrk="1" hangingPunct="1">
              <a:lnSpc>
                <a:spcPct val="80000"/>
              </a:lnSpc>
              <a:buFontTx/>
              <a:buNone/>
            </a:pPr>
            <a:r>
              <a:rPr lang="en-US" altLang="it-IT" sz="2400" i="1" smtClean="0"/>
              <a:t>	For BCC crystal</a:t>
            </a:r>
            <a:r>
              <a:rPr lang="en-US" altLang="it-IT" sz="2400" smtClean="0"/>
              <a:t> :N = N</a:t>
            </a:r>
            <a:r>
              <a:rPr lang="en-US" altLang="it-IT" sz="2400" baseline="-25000" smtClean="0"/>
              <a:t>c</a:t>
            </a:r>
            <a:r>
              <a:rPr lang="en-US" altLang="it-IT" sz="2400" smtClean="0"/>
              <a:t>/8 + N</a:t>
            </a:r>
            <a:r>
              <a:rPr lang="en-US" altLang="it-IT" sz="2400" baseline="-25000" smtClean="0"/>
              <a:t>f</a:t>
            </a:r>
            <a:r>
              <a:rPr lang="en-US" altLang="it-IT" sz="2400" smtClean="0"/>
              <a:t>/2 + N</a:t>
            </a:r>
            <a:r>
              <a:rPr lang="en-US" altLang="it-IT" sz="2400" baseline="-25000" smtClean="0"/>
              <a:t>i</a:t>
            </a:r>
            <a:r>
              <a:rPr lang="en-US" altLang="it-IT" sz="2400" smtClean="0"/>
              <a:t> = 8/8 + 0 + 1 = 2</a:t>
            </a:r>
            <a:endParaRPr lang="en-US" altLang="it-IT" sz="2400" i="1" smtClean="0"/>
          </a:p>
          <a:p>
            <a:pPr algn="just" eaLnBrk="1" hangingPunct="1">
              <a:lnSpc>
                <a:spcPct val="80000"/>
              </a:lnSpc>
              <a:buFontTx/>
              <a:buNone/>
            </a:pPr>
            <a:r>
              <a:rPr lang="en-US" altLang="it-IT" sz="2400" i="1" smtClean="0"/>
              <a:t>	For FCC crystal</a:t>
            </a:r>
            <a:r>
              <a:rPr lang="en-US" altLang="it-IT" sz="2400" smtClean="0"/>
              <a:t> :N = N</a:t>
            </a:r>
            <a:r>
              <a:rPr lang="en-US" altLang="it-IT" sz="2400" baseline="-25000" smtClean="0"/>
              <a:t>c</a:t>
            </a:r>
            <a:r>
              <a:rPr lang="en-US" altLang="it-IT" sz="2400" smtClean="0"/>
              <a:t>/8 + N</a:t>
            </a:r>
            <a:r>
              <a:rPr lang="en-US" altLang="it-IT" sz="2400" baseline="-25000" smtClean="0"/>
              <a:t>f</a:t>
            </a:r>
            <a:r>
              <a:rPr lang="en-US" altLang="it-IT" sz="2400" smtClean="0"/>
              <a:t>/2 + N</a:t>
            </a:r>
            <a:r>
              <a:rPr lang="en-US" altLang="it-IT" sz="2400" baseline="-25000" smtClean="0"/>
              <a:t>i</a:t>
            </a:r>
            <a:r>
              <a:rPr lang="en-US" altLang="it-IT" sz="2400" smtClean="0"/>
              <a:t> = 8/8 + 6/2 + 0 = 4</a:t>
            </a:r>
          </a:p>
        </p:txBody>
      </p:sp>
    </p:spTree>
    <p:extLst>
      <p:ext uri="{BB962C8B-B14F-4D97-AF65-F5344CB8AC3E}">
        <p14:creationId xmlns:p14="http://schemas.microsoft.com/office/powerpoint/2010/main" val="1056528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7" name="Rectangle 3"/>
          <p:cNvSpPr>
            <a:spLocks noGrp="1" noChangeArrowheads="1"/>
          </p:cNvSpPr>
          <p:nvPr>
            <p:ph type="body" idx="1"/>
          </p:nvPr>
        </p:nvSpPr>
        <p:spPr>
          <a:xfrm>
            <a:off x="457200" y="304800"/>
            <a:ext cx="8229600" cy="5821363"/>
          </a:xfrm>
        </p:spPr>
        <p:txBody>
          <a:bodyPr/>
          <a:lstStyle/>
          <a:p>
            <a:pPr algn="just" eaLnBrk="1" hangingPunct="1">
              <a:lnSpc>
                <a:spcPct val="80000"/>
              </a:lnSpc>
              <a:buFontTx/>
              <a:buNone/>
            </a:pPr>
            <a:r>
              <a:rPr lang="en-US" altLang="it-IT" sz="2400" b="1" dirty="0" smtClean="0"/>
              <a:t>(ii) Coordination Number (CN)</a:t>
            </a:r>
            <a:endParaRPr lang="en-US" altLang="it-IT" sz="2400" dirty="0" smtClean="0"/>
          </a:p>
          <a:p>
            <a:pPr algn="just" eaLnBrk="1" hangingPunct="1">
              <a:lnSpc>
                <a:spcPct val="80000"/>
              </a:lnSpc>
              <a:buFontTx/>
              <a:buNone/>
            </a:pPr>
            <a:r>
              <a:rPr lang="en-US" altLang="it-IT" sz="2400" dirty="0" smtClean="0"/>
              <a:t>In a crystal, the number of nearest </a:t>
            </a:r>
            <a:r>
              <a:rPr lang="en-US" altLang="it-IT" sz="2400" dirty="0" err="1" smtClean="0"/>
              <a:t>neighbours</a:t>
            </a:r>
            <a:r>
              <a:rPr lang="en-US" altLang="it-IT" sz="2400" dirty="0" smtClean="0"/>
              <a:t> of the same type and at equal distances from the given atom is called coordination number. </a:t>
            </a:r>
          </a:p>
          <a:p>
            <a:pPr algn="just" eaLnBrk="1" hangingPunct="1">
              <a:lnSpc>
                <a:spcPct val="80000"/>
              </a:lnSpc>
              <a:buFontTx/>
              <a:buNone/>
            </a:pPr>
            <a:r>
              <a:rPr lang="en-US" altLang="it-IT" sz="2400" i="1" dirty="0" smtClean="0"/>
              <a:t>For SC</a:t>
            </a:r>
            <a:r>
              <a:rPr lang="en-US" altLang="it-IT" sz="2400" dirty="0" smtClean="0"/>
              <a:t> : The corner atoms are the nearest </a:t>
            </a:r>
            <a:r>
              <a:rPr lang="en-US" altLang="it-IT" sz="2400" dirty="0" err="1" smtClean="0"/>
              <a:t>neighbours</a:t>
            </a:r>
            <a:r>
              <a:rPr lang="en-US" altLang="it-IT" sz="2400" dirty="0" smtClean="0"/>
              <a:t> of each other. Here CN = 6 (see Fig.) which is a group of 8 unit cell and atom at the </a:t>
            </a:r>
            <a:r>
              <a:rPr lang="en-US" altLang="it-IT" sz="2400" dirty="0" err="1" smtClean="0"/>
              <a:t>centre</a:t>
            </a:r>
            <a:r>
              <a:rPr lang="en-US" altLang="it-IT" sz="2400" dirty="0" smtClean="0"/>
              <a:t> has six corner atoms as its nearest </a:t>
            </a:r>
            <a:r>
              <a:rPr lang="en-US" altLang="it-IT" sz="2400" dirty="0" err="1" smtClean="0"/>
              <a:t>neighbours</a:t>
            </a:r>
            <a:r>
              <a:rPr lang="en-US" altLang="it-IT" sz="2400" dirty="0" smtClean="0"/>
              <a:t>).</a:t>
            </a:r>
            <a:endParaRPr lang="en-US" altLang="it-IT" sz="2400" i="1" dirty="0" smtClean="0"/>
          </a:p>
        </p:txBody>
      </p:sp>
      <p:grpSp>
        <p:nvGrpSpPr>
          <p:cNvPr id="45060" name="Group 79"/>
          <p:cNvGrpSpPr>
            <a:grpSpLocks/>
          </p:cNvGrpSpPr>
          <p:nvPr/>
        </p:nvGrpSpPr>
        <p:grpSpPr bwMode="auto">
          <a:xfrm>
            <a:off x="2667000" y="2911475"/>
            <a:ext cx="3429000" cy="3184525"/>
            <a:chOff x="1920" y="1248"/>
            <a:chExt cx="2160" cy="2006"/>
          </a:xfrm>
        </p:grpSpPr>
        <p:sp>
          <p:nvSpPr>
            <p:cNvPr id="24578" name="Oval 2"/>
            <p:cNvSpPr>
              <a:spLocks noChangeAspect="1" noChangeArrowheads="1"/>
            </p:cNvSpPr>
            <p:nvPr/>
          </p:nvSpPr>
          <p:spPr bwMode="auto">
            <a:xfrm>
              <a:off x="2688" y="240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79" name="Oval 3"/>
            <p:cNvSpPr>
              <a:spLocks noChangeAspect="1" noChangeArrowheads="1"/>
            </p:cNvSpPr>
            <p:nvPr/>
          </p:nvSpPr>
          <p:spPr bwMode="auto">
            <a:xfrm>
              <a:off x="3159" y="195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1" name="Oval 5"/>
            <p:cNvSpPr>
              <a:spLocks noChangeAspect="1" noChangeArrowheads="1"/>
            </p:cNvSpPr>
            <p:nvPr/>
          </p:nvSpPr>
          <p:spPr bwMode="auto">
            <a:xfrm>
              <a:off x="2160" y="286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2" name="Oval 6"/>
            <p:cNvSpPr>
              <a:spLocks noChangeAspect="1" noChangeArrowheads="1"/>
            </p:cNvSpPr>
            <p:nvPr/>
          </p:nvSpPr>
          <p:spPr bwMode="auto">
            <a:xfrm>
              <a:off x="2902" y="286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65" name="Line 7"/>
            <p:cNvSpPr>
              <a:spLocks noChangeAspect="1" noChangeShapeType="1"/>
            </p:cNvSpPr>
            <p:nvPr/>
          </p:nvSpPr>
          <p:spPr bwMode="auto">
            <a:xfrm>
              <a:off x="2467" y="2016"/>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6" name="Line 8"/>
            <p:cNvSpPr>
              <a:spLocks noChangeAspect="1" noChangeShapeType="1"/>
            </p:cNvSpPr>
            <p:nvPr/>
          </p:nvSpPr>
          <p:spPr bwMode="auto">
            <a:xfrm flipV="1">
              <a:off x="2237" y="2707"/>
              <a:ext cx="230" cy="2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7" name="Line 9"/>
            <p:cNvSpPr>
              <a:spLocks noChangeAspect="1" noChangeShapeType="1"/>
            </p:cNvSpPr>
            <p:nvPr/>
          </p:nvSpPr>
          <p:spPr bwMode="auto">
            <a:xfrm flipH="1">
              <a:off x="2467" y="270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8" name="AutoShape 10"/>
            <p:cNvSpPr>
              <a:spLocks noChangeAspect="1" noChangeArrowheads="1"/>
            </p:cNvSpPr>
            <p:nvPr/>
          </p:nvSpPr>
          <p:spPr bwMode="auto">
            <a:xfrm>
              <a:off x="2237" y="201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587" name="Oval 11"/>
            <p:cNvSpPr>
              <a:spLocks noChangeAspect="1" noChangeArrowheads="1"/>
            </p:cNvSpPr>
            <p:nvPr/>
          </p:nvSpPr>
          <p:spPr bwMode="auto">
            <a:xfrm>
              <a:off x="2390" y="193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8" name="Oval 12"/>
            <p:cNvSpPr>
              <a:spLocks noChangeAspect="1" noChangeArrowheads="1"/>
            </p:cNvSpPr>
            <p:nvPr/>
          </p:nvSpPr>
          <p:spPr bwMode="auto">
            <a:xfrm>
              <a:off x="2390" y="263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89" name="Oval 13"/>
            <p:cNvSpPr>
              <a:spLocks noChangeAspect="1" noChangeArrowheads="1"/>
            </p:cNvSpPr>
            <p:nvPr/>
          </p:nvSpPr>
          <p:spPr bwMode="auto">
            <a:xfrm>
              <a:off x="3133" y="2630"/>
              <a:ext cx="153"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72" name="Oval 14"/>
            <p:cNvSpPr>
              <a:spLocks noChangeAspect="1" noChangeArrowheads="1"/>
            </p:cNvSpPr>
            <p:nvPr/>
          </p:nvSpPr>
          <p:spPr bwMode="auto">
            <a:xfrm>
              <a:off x="3158" y="1939"/>
              <a:ext cx="154" cy="154"/>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45073" name="Oval 15"/>
            <p:cNvSpPr>
              <a:spLocks noChangeAspect="1" noChangeArrowheads="1"/>
            </p:cNvSpPr>
            <p:nvPr/>
          </p:nvSpPr>
          <p:spPr bwMode="auto">
            <a:xfrm>
              <a:off x="2902" y="2169"/>
              <a:ext cx="154" cy="15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592" name="Oval 16"/>
            <p:cNvSpPr>
              <a:spLocks noChangeAspect="1" noChangeArrowheads="1"/>
            </p:cNvSpPr>
            <p:nvPr/>
          </p:nvSpPr>
          <p:spPr bwMode="auto">
            <a:xfrm>
              <a:off x="2160" y="216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93" name="Oval 17"/>
            <p:cNvSpPr>
              <a:spLocks noChangeAspect="1" noChangeArrowheads="1"/>
            </p:cNvSpPr>
            <p:nvPr/>
          </p:nvSpPr>
          <p:spPr bwMode="auto">
            <a:xfrm>
              <a:off x="2160" y="217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76" name="Line 18"/>
            <p:cNvSpPr>
              <a:spLocks noChangeAspect="1" noChangeShapeType="1"/>
            </p:cNvSpPr>
            <p:nvPr/>
          </p:nvSpPr>
          <p:spPr bwMode="auto">
            <a:xfrm>
              <a:off x="2467" y="1325"/>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7" name="Line 19"/>
            <p:cNvSpPr>
              <a:spLocks noChangeAspect="1" noChangeShapeType="1"/>
            </p:cNvSpPr>
            <p:nvPr/>
          </p:nvSpPr>
          <p:spPr bwMode="auto">
            <a:xfrm flipV="1">
              <a:off x="2237" y="201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78" name="AutoShape 20"/>
            <p:cNvSpPr>
              <a:spLocks noChangeAspect="1" noChangeArrowheads="1"/>
            </p:cNvSpPr>
            <p:nvPr/>
          </p:nvSpPr>
          <p:spPr bwMode="auto">
            <a:xfrm>
              <a:off x="2237" y="132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597" name="Oval 21"/>
            <p:cNvSpPr>
              <a:spLocks noChangeAspect="1" noChangeArrowheads="1"/>
            </p:cNvSpPr>
            <p:nvPr/>
          </p:nvSpPr>
          <p:spPr bwMode="auto">
            <a:xfrm>
              <a:off x="2391"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98" name="Oval 22"/>
            <p:cNvSpPr>
              <a:spLocks noChangeAspect="1" noChangeArrowheads="1"/>
            </p:cNvSpPr>
            <p:nvPr/>
          </p:nvSpPr>
          <p:spPr bwMode="auto">
            <a:xfrm>
              <a:off x="2391" y="193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599" name="Oval 23"/>
            <p:cNvSpPr>
              <a:spLocks noChangeAspect="1" noChangeArrowheads="1"/>
            </p:cNvSpPr>
            <p:nvPr/>
          </p:nvSpPr>
          <p:spPr bwMode="auto">
            <a:xfrm>
              <a:off x="3159"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0" name="Oval 24"/>
            <p:cNvSpPr>
              <a:spLocks noChangeAspect="1" noChangeArrowheads="1"/>
            </p:cNvSpPr>
            <p:nvPr/>
          </p:nvSpPr>
          <p:spPr bwMode="auto">
            <a:xfrm>
              <a:off x="2903"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1" name="Oval 25"/>
            <p:cNvSpPr>
              <a:spLocks noChangeAspect="1" noChangeArrowheads="1"/>
            </p:cNvSpPr>
            <p:nvPr/>
          </p:nvSpPr>
          <p:spPr bwMode="auto">
            <a:xfrm>
              <a:off x="2160"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84" name="Line 26"/>
            <p:cNvSpPr>
              <a:spLocks noChangeAspect="1" noChangeShapeType="1"/>
            </p:cNvSpPr>
            <p:nvPr/>
          </p:nvSpPr>
          <p:spPr bwMode="auto">
            <a:xfrm flipV="1">
              <a:off x="3005" y="201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85" name="Line 27"/>
            <p:cNvSpPr>
              <a:spLocks noChangeAspect="1" noChangeShapeType="1"/>
            </p:cNvSpPr>
            <p:nvPr/>
          </p:nvSpPr>
          <p:spPr bwMode="auto">
            <a:xfrm flipH="1">
              <a:off x="3235" y="2016"/>
              <a:ext cx="768"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86" name="AutoShape 28"/>
            <p:cNvSpPr>
              <a:spLocks noChangeAspect="1" noChangeArrowheads="1"/>
            </p:cNvSpPr>
            <p:nvPr/>
          </p:nvSpPr>
          <p:spPr bwMode="auto">
            <a:xfrm>
              <a:off x="3005" y="132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05" name="Oval 29"/>
            <p:cNvSpPr>
              <a:spLocks noChangeAspect="1" noChangeArrowheads="1"/>
            </p:cNvSpPr>
            <p:nvPr/>
          </p:nvSpPr>
          <p:spPr bwMode="auto">
            <a:xfrm>
              <a:off x="3159"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6" name="Oval 30"/>
            <p:cNvSpPr>
              <a:spLocks noChangeAspect="1" noChangeArrowheads="1"/>
            </p:cNvSpPr>
            <p:nvPr/>
          </p:nvSpPr>
          <p:spPr bwMode="auto">
            <a:xfrm>
              <a:off x="3901" y="1939"/>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7" name="Oval 31"/>
            <p:cNvSpPr>
              <a:spLocks noChangeAspect="1" noChangeArrowheads="1"/>
            </p:cNvSpPr>
            <p:nvPr/>
          </p:nvSpPr>
          <p:spPr bwMode="auto">
            <a:xfrm>
              <a:off x="3927" y="124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8" name="Oval 32"/>
            <p:cNvSpPr>
              <a:spLocks noChangeAspect="1" noChangeArrowheads="1"/>
            </p:cNvSpPr>
            <p:nvPr/>
          </p:nvSpPr>
          <p:spPr bwMode="auto">
            <a:xfrm>
              <a:off x="3671"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09" name="Oval 33"/>
            <p:cNvSpPr>
              <a:spLocks noChangeAspect="1" noChangeArrowheads="1"/>
            </p:cNvSpPr>
            <p:nvPr/>
          </p:nvSpPr>
          <p:spPr bwMode="auto">
            <a:xfrm>
              <a:off x="2928" y="147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0" name="Oval 34"/>
            <p:cNvSpPr>
              <a:spLocks noChangeAspect="1" noChangeArrowheads="1"/>
            </p:cNvSpPr>
            <p:nvPr/>
          </p:nvSpPr>
          <p:spPr bwMode="auto">
            <a:xfrm>
              <a:off x="3687" y="217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1" name="Oval 35"/>
            <p:cNvSpPr>
              <a:spLocks noChangeAspect="1" noChangeArrowheads="1"/>
            </p:cNvSpPr>
            <p:nvPr/>
          </p:nvSpPr>
          <p:spPr bwMode="auto">
            <a:xfrm>
              <a:off x="3696" y="2851"/>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094" name="Line 36"/>
            <p:cNvSpPr>
              <a:spLocks noChangeAspect="1" noChangeShapeType="1"/>
            </p:cNvSpPr>
            <p:nvPr/>
          </p:nvSpPr>
          <p:spPr bwMode="auto">
            <a:xfrm>
              <a:off x="3235" y="2016"/>
              <a:ext cx="0" cy="691"/>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095" name="Line 37"/>
            <p:cNvSpPr>
              <a:spLocks noChangeAspect="1" noChangeShapeType="1"/>
            </p:cNvSpPr>
            <p:nvPr/>
          </p:nvSpPr>
          <p:spPr bwMode="auto">
            <a:xfrm flipH="1">
              <a:off x="3235" y="270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6" name="AutoShape 38"/>
            <p:cNvSpPr>
              <a:spLocks noChangeAspect="1" noChangeArrowheads="1"/>
            </p:cNvSpPr>
            <p:nvPr/>
          </p:nvSpPr>
          <p:spPr bwMode="auto">
            <a:xfrm>
              <a:off x="3005" y="201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15" name="Oval 39"/>
            <p:cNvSpPr>
              <a:spLocks noChangeAspect="1" noChangeArrowheads="1"/>
            </p:cNvSpPr>
            <p:nvPr/>
          </p:nvSpPr>
          <p:spPr bwMode="auto">
            <a:xfrm>
              <a:off x="3901" y="2630"/>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6" name="Oval 40"/>
            <p:cNvSpPr>
              <a:spLocks noChangeAspect="1" noChangeArrowheads="1"/>
            </p:cNvSpPr>
            <p:nvPr/>
          </p:nvSpPr>
          <p:spPr bwMode="auto">
            <a:xfrm>
              <a:off x="3927" y="193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7" name="Oval 41"/>
            <p:cNvSpPr>
              <a:spLocks noChangeAspect="1" noChangeArrowheads="1"/>
            </p:cNvSpPr>
            <p:nvPr/>
          </p:nvSpPr>
          <p:spPr bwMode="auto">
            <a:xfrm>
              <a:off x="3671" y="217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8" name="Oval 42"/>
            <p:cNvSpPr>
              <a:spLocks noChangeAspect="1" noChangeArrowheads="1"/>
            </p:cNvSpPr>
            <p:nvPr/>
          </p:nvSpPr>
          <p:spPr bwMode="auto">
            <a:xfrm>
              <a:off x="1920" y="310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19" name="Oval 43"/>
            <p:cNvSpPr>
              <a:spLocks noChangeAspect="1" noChangeArrowheads="1"/>
            </p:cNvSpPr>
            <p:nvPr/>
          </p:nvSpPr>
          <p:spPr bwMode="auto">
            <a:xfrm>
              <a:off x="2662" y="310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02" name="Line 44"/>
            <p:cNvSpPr>
              <a:spLocks noChangeAspect="1" noChangeShapeType="1"/>
            </p:cNvSpPr>
            <p:nvPr/>
          </p:nvSpPr>
          <p:spPr bwMode="auto">
            <a:xfrm>
              <a:off x="2227" y="2256"/>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3" name="Line 45"/>
            <p:cNvSpPr>
              <a:spLocks noChangeAspect="1" noChangeShapeType="1"/>
            </p:cNvSpPr>
            <p:nvPr/>
          </p:nvSpPr>
          <p:spPr bwMode="auto">
            <a:xfrm flipV="1">
              <a:off x="1997" y="2947"/>
              <a:ext cx="230" cy="23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4" name="Line 46"/>
            <p:cNvSpPr>
              <a:spLocks noChangeAspect="1" noChangeShapeType="1"/>
            </p:cNvSpPr>
            <p:nvPr/>
          </p:nvSpPr>
          <p:spPr bwMode="auto">
            <a:xfrm flipH="1">
              <a:off x="2227" y="294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5" name="AutoShape 47"/>
            <p:cNvSpPr>
              <a:spLocks noChangeAspect="1" noChangeArrowheads="1"/>
            </p:cNvSpPr>
            <p:nvPr/>
          </p:nvSpPr>
          <p:spPr bwMode="auto">
            <a:xfrm>
              <a:off x="1997" y="225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24" name="Oval 48"/>
            <p:cNvSpPr>
              <a:spLocks noChangeAspect="1" noChangeArrowheads="1"/>
            </p:cNvSpPr>
            <p:nvPr/>
          </p:nvSpPr>
          <p:spPr bwMode="auto">
            <a:xfrm>
              <a:off x="2150" y="217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25" name="Oval 49"/>
            <p:cNvSpPr>
              <a:spLocks noChangeAspect="1" noChangeArrowheads="1"/>
            </p:cNvSpPr>
            <p:nvPr/>
          </p:nvSpPr>
          <p:spPr bwMode="auto">
            <a:xfrm>
              <a:off x="2150" y="2870"/>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08" name="Oval 50"/>
            <p:cNvSpPr>
              <a:spLocks noChangeAspect="1" noChangeArrowheads="1"/>
            </p:cNvSpPr>
            <p:nvPr/>
          </p:nvSpPr>
          <p:spPr bwMode="auto">
            <a:xfrm>
              <a:off x="2893" y="2870"/>
              <a:ext cx="153" cy="154"/>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45109" name="Oval 51"/>
            <p:cNvSpPr>
              <a:spLocks noChangeAspect="1" noChangeArrowheads="1"/>
            </p:cNvSpPr>
            <p:nvPr/>
          </p:nvSpPr>
          <p:spPr bwMode="auto">
            <a:xfrm>
              <a:off x="2688" y="2409"/>
              <a:ext cx="154" cy="154"/>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28" name="Oval 52"/>
            <p:cNvSpPr>
              <a:spLocks noChangeAspect="1" noChangeArrowheads="1"/>
            </p:cNvSpPr>
            <p:nvPr/>
          </p:nvSpPr>
          <p:spPr bwMode="auto">
            <a:xfrm>
              <a:off x="1920" y="2409"/>
              <a:ext cx="154" cy="154"/>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29" name="Oval 53"/>
            <p:cNvSpPr>
              <a:spLocks noChangeAspect="1" noChangeArrowheads="1"/>
            </p:cNvSpPr>
            <p:nvPr/>
          </p:nvSpPr>
          <p:spPr bwMode="auto">
            <a:xfrm>
              <a:off x="1920" y="241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12" name="Line 54"/>
            <p:cNvSpPr>
              <a:spLocks noChangeAspect="1" noChangeShapeType="1"/>
            </p:cNvSpPr>
            <p:nvPr/>
          </p:nvSpPr>
          <p:spPr bwMode="auto">
            <a:xfrm>
              <a:off x="2227" y="1565"/>
              <a:ext cx="0" cy="6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13" name="Line 55"/>
            <p:cNvSpPr>
              <a:spLocks noChangeAspect="1" noChangeShapeType="1"/>
            </p:cNvSpPr>
            <p:nvPr/>
          </p:nvSpPr>
          <p:spPr bwMode="auto">
            <a:xfrm flipV="1">
              <a:off x="1997" y="225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14" name="AutoShape 56"/>
            <p:cNvSpPr>
              <a:spLocks noChangeAspect="1" noChangeArrowheads="1"/>
            </p:cNvSpPr>
            <p:nvPr/>
          </p:nvSpPr>
          <p:spPr bwMode="auto">
            <a:xfrm>
              <a:off x="1997" y="156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33" name="Oval 57"/>
            <p:cNvSpPr>
              <a:spLocks noChangeAspect="1" noChangeArrowheads="1"/>
            </p:cNvSpPr>
            <p:nvPr/>
          </p:nvSpPr>
          <p:spPr bwMode="auto">
            <a:xfrm>
              <a:off x="2151" y="148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16" name="Oval 58"/>
            <p:cNvSpPr>
              <a:spLocks noChangeAspect="1" noChangeArrowheads="1"/>
            </p:cNvSpPr>
            <p:nvPr/>
          </p:nvSpPr>
          <p:spPr bwMode="auto">
            <a:xfrm>
              <a:off x="2151" y="2179"/>
              <a:ext cx="153" cy="153"/>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35" name="Oval 59"/>
            <p:cNvSpPr>
              <a:spLocks noChangeAspect="1" noChangeArrowheads="1"/>
            </p:cNvSpPr>
            <p:nvPr/>
          </p:nvSpPr>
          <p:spPr bwMode="auto">
            <a:xfrm>
              <a:off x="2919" y="148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36" name="Oval 60"/>
            <p:cNvSpPr>
              <a:spLocks noChangeAspect="1" noChangeArrowheads="1"/>
            </p:cNvSpPr>
            <p:nvPr/>
          </p:nvSpPr>
          <p:spPr bwMode="auto">
            <a:xfrm>
              <a:off x="2663"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37" name="Oval 61"/>
            <p:cNvSpPr>
              <a:spLocks noChangeAspect="1" noChangeArrowheads="1"/>
            </p:cNvSpPr>
            <p:nvPr/>
          </p:nvSpPr>
          <p:spPr bwMode="auto">
            <a:xfrm>
              <a:off x="1920"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20" name="Line 62"/>
            <p:cNvSpPr>
              <a:spLocks noChangeAspect="1" noChangeShapeType="1"/>
            </p:cNvSpPr>
            <p:nvPr/>
          </p:nvSpPr>
          <p:spPr bwMode="auto">
            <a:xfrm flipV="1">
              <a:off x="2765" y="2256"/>
              <a:ext cx="230" cy="23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21" name="Line 63"/>
            <p:cNvSpPr>
              <a:spLocks noChangeAspect="1" noChangeShapeType="1"/>
            </p:cNvSpPr>
            <p:nvPr/>
          </p:nvSpPr>
          <p:spPr bwMode="auto">
            <a:xfrm flipH="1">
              <a:off x="2995" y="2256"/>
              <a:ext cx="768"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22" name="AutoShape 64"/>
            <p:cNvSpPr>
              <a:spLocks noChangeAspect="1" noChangeArrowheads="1"/>
            </p:cNvSpPr>
            <p:nvPr/>
          </p:nvSpPr>
          <p:spPr bwMode="auto">
            <a:xfrm>
              <a:off x="2765" y="1565"/>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45123" name="Oval 65"/>
            <p:cNvSpPr>
              <a:spLocks noChangeAspect="1" noChangeArrowheads="1"/>
            </p:cNvSpPr>
            <p:nvPr/>
          </p:nvSpPr>
          <p:spPr bwMode="auto">
            <a:xfrm>
              <a:off x="2919" y="1488"/>
              <a:ext cx="153" cy="153"/>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42" name="Oval 66"/>
            <p:cNvSpPr>
              <a:spLocks noChangeAspect="1" noChangeArrowheads="1"/>
            </p:cNvSpPr>
            <p:nvPr/>
          </p:nvSpPr>
          <p:spPr bwMode="auto">
            <a:xfrm>
              <a:off x="3661" y="2179"/>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3" name="Oval 67"/>
            <p:cNvSpPr>
              <a:spLocks noChangeAspect="1" noChangeArrowheads="1"/>
            </p:cNvSpPr>
            <p:nvPr/>
          </p:nvSpPr>
          <p:spPr bwMode="auto">
            <a:xfrm>
              <a:off x="3687" y="1488"/>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4" name="Oval 68"/>
            <p:cNvSpPr>
              <a:spLocks noChangeAspect="1" noChangeArrowheads="1"/>
            </p:cNvSpPr>
            <p:nvPr/>
          </p:nvSpPr>
          <p:spPr bwMode="auto">
            <a:xfrm>
              <a:off x="3431"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5" name="Oval 69"/>
            <p:cNvSpPr>
              <a:spLocks noChangeAspect="1" noChangeArrowheads="1"/>
            </p:cNvSpPr>
            <p:nvPr/>
          </p:nvSpPr>
          <p:spPr bwMode="auto">
            <a:xfrm>
              <a:off x="2688" y="1719"/>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6" name="Oval 70"/>
            <p:cNvSpPr>
              <a:spLocks noChangeAspect="1" noChangeArrowheads="1"/>
            </p:cNvSpPr>
            <p:nvPr/>
          </p:nvSpPr>
          <p:spPr bwMode="auto">
            <a:xfrm>
              <a:off x="3447" y="241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24647" name="Oval 71"/>
            <p:cNvSpPr>
              <a:spLocks noChangeAspect="1" noChangeArrowheads="1"/>
            </p:cNvSpPr>
            <p:nvPr/>
          </p:nvSpPr>
          <p:spPr bwMode="auto">
            <a:xfrm>
              <a:off x="3456" y="3091"/>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30" name="Line 72"/>
            <p:cNvSpPr>
              <a:spLocks noChangeAspect="1" noChangeShapeType="1"/>
            </p:cNvSpPr>
            <p:nvPr/>
          </p:nvSpPr>
          <p:spPr bwMode="auto">
            <a:xfrm>
              <a:off x="2995" y="2256"/>
              <a:ext cx="0" cy="691"/>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5131" name="Line 73"/>
            <p:cNvSpPr>
              <a:spLocks noChangeAspect="1" noChangeShapeType="1"/>
            </p:cNvSpPr>
            <p:nvPr/>
          </p:nvSpPr>
          <p:spPr bwMode="auto">
            <a:xfrm flipH="1">
              <a:off x="2995" y="2947"/>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32" name="AutoShape 74"/>
            <p:cNvSpPr>
              <a:spLocks noChangeAspect="1" noChangeArrowheads="1"/>
            </p:cNvSpPr>
            <p:nvPr/>
          </p:nvSpPr>
          <p:spPr bwMode="auto">
            <a:xfrm>
              <a:off x="2765" y="2256"/>
              <a:ext cx="998" cy="921"/>
            </a:xfrm>
            <a:prstGeom prst="cube">
              <a:avLst>
                <a:gd name="adj"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51" name="Oval 75"/>
            <p:cNvSpPr>
              <a:spLocks noChangeAspect="1" noChangeArrowheads="1"/>
            </p:cNvSpPr>
            <p:nvPr/>
          </p:nvSpPr>
          <p:spPr bwMode="auto">
            <a:xfrm>
              <a:off x="3661" y="2870"/>
              <a:ext cx="154"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sp>
          <p:nvSpPr>
            <p:cNvPr id="45134" name="Oval 76"/>
            <p:cNvSpPr>
              <a:spLocks noChangeAspect="1" noChangeArrowheads="1"/>
            </p:cNvSpPr>
            <p:nvPr/>
          </p:nvSpPr>
          <p:spPr bwMode="auto">
            <a:xfrm>
              <a:off x="3687" y="2179"/>
              <a:ext cx="153" cy="153"/>
            </a:xfrm>
            <a:prstGeom prst="ellipse">
              <a:avLst/>
            </a:prstGeom>
            <a:solidFill>
              <a:srgbClr val="FFCC00">
                <a:alpha val="3803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endParaRPr lang="it-IT" altLang="it-IT" b="1">
                <a:latin typeface="Times" pitchFamily="-106" charset="0"/>
                <a:ea typeface="ＭＳ Ｐゴシック" pitchFamily="34" charset="-128"/>
              </a:endParaRPr>
            </a:p>
          </p:txBody>
        </p:sp>
        <p:sp>
          <p:nvSpPr>
            <p:cNvPr id="24653" name="Oval 77"/>
            <p:cNvSpPr>
              <a:spLocks noChangeAspect="1" noChangeArrowheads="1"/>
            </p:cNvSpPr>
            <p:nvPr/>
          </p:nvSpPr>
          <p:spPr bwMode="auto">
            <a:xfrm>
              <a:off x="3431" y="2410"/>
              <a:ext cx="153" cy="153"/>
            </a:xfrm>
            <a:prstGeom prst="ellipse">
              <a:avLst/>
            </a:prstGeom>
            <a:gradFill rotWithShape="1">
              <a:gsLst>
                <a:gs pos="0">
                  <a:schemeClr val="accent1">
                    <a:alpha val="38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en-US" b="1">
                <a:latin typeface="Times" pitchFamily="-106" charset="0"/>
              </a:endParaRPr>
            </a:p>
          </p:txBody>
        </p:sp>
      </p:grpSp>
    </p:spTree>
    <p:extLst>
      <p:ext uri="{BB962C8B-B14F-4D97-AF65-F5344CB8AC3E}">
        <p14:creationId xmlns:p14="http://schemas.microsoft.com/office/powerpoint/2010/main" val="1863525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1" name="Rectangle 3"/>
          <p:cNvSpPr>
            <a:spLocks noGrp="1" noChangeArrowheads="1"/>
          </p:cNvSpPr>
          <p:nvPr>
            <p:ph type="body" idx="4294967295"/>
          </p:nvPr>
        </p:nvSpPr>
        <p:spPr>
          <a:xfrm>
            <a:off x="152400" y="990600"/>
            <a:ext cx="8839200" cy="4525963"/>
          </a:xfrm>
        </p:spPr>
        <p:txBody>
          <a:bodyPr/>
          <a:lstStyle/>
          <a:p>
            <a:pPr algn="just" eaLnBrk="1" hangingPunct="1">
              <a:lnSpc>
                <a:spcPct val="90000"/>
              </a:lnSpc>
              <a:buFontTx/>
              <a:buNone/>
            </a:pPr>
            <a:r>
              <a:rPr lang="en-US" altLang="it-IT" sz="2800" i="1" smtClean="0"/>
              <a:t>For BCC</a:t>
            </a:r>
            <a:r>
              <a:rPr lang="en-US" altLang="it-IT" sz="2800" smtClean="0"/>
              <a:t> : 	In this case all the corner atoms are at equal distances from the body centered atom. </a:t>
            </a:r>
            <a:endParaRPr lang="en-US" altLang="it-IT" sz="2800" i="1" smtClean="0"/>
          </a:p>
          <a:p>
            <a:pPr algn="just" eaLnBrk="1" hangingPunct="1">
              <a:lnSpc>
                <a:spcPct val="90000"/>
              </a:lnSpc>
              <a:buFontTx/>
              <a:buNone/>
            </a:pPr>
            <a:r>
              <a:rPr lang="en-US" altLang="it-IT" sz="2800" i="1" smtClean="0"/>
              <a:t>	</a:t>
            </a:r>
            <a:r>
              <a:rPr lang="en-US" altLang="it-IT" sz="2800" smtClean="0"/>
              <a:t>Hence CN = 8.</a:t>
            </a:r>
          </a:p>
          <a:p>
            <a:pPr algn="just" eaLnBrk="1" hangingPunct="1">
              <a:lnSpc>
                <a:spcPct val="90000"/>
              </a:lnSpc>
              <a:buFontTx/>
              <a:buNone/>
            </a:pPr>
            <a:endParaRPr lang="en-US" altLang="it-IT" sz="2800" i="1" smtClean="0"/>
          </a:p>
          <a:p>
            <a:pPr algn="just" eaLnBrk="1" hangingPunct="1">
              <a:lnSpc>
                <a:spcPct val="90000"/>
              </a:lnSpc>
              <a:buFontTx/>
              <a:buNone/>
            </a:pPr>
            <a:r>
              <a:rPr lang="en-US" altLang="it-IT" sz="2800" i="1" smtClean="0"/>
              <a:t>For FCC </a:t>
            </a:r>
            <a:r>
              <a:rPr lang="en-US" altLang="it-IT" sz="2800" smtClean="0"/>
              <a:t>: Here the nearest neighbours of any corner atom are the face centered atoms of the surrounding unit cells. Now for any corner atom there are 4 face centered atoms in each plane and there are three such planes. Therefore, CN = 12.</a:t>
            </a:r>
          </a:p>
          <a:p>
            <a:pPr eaLnBrk="1" hangingPunct="1">
              <a:lnSpc>
                <a:spcPct val="90000"/>
              </a:lnSpc>
            </a:pPr>
            <a:endParaRPr lang="en-US" altLang="it-IT" sz="2400" smtClean="0"/>
          </a:p>
        </p:txBody>
      </p:sp>
    </p:spTree>
    <p:extLst>
      <p:ext uri="{BB962C8B-B14F-4D97-AF65-F5344CB8AC3E}">
        <p14:creationId xmlns:p14="http://schemas.microsoft.com/office/powerpoint/2010/main" val="1237202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5" name="Rectangle 3"/>
          <p:cNvSpPr>
            <a:spLocks noGrp="1" noChangeArrowheads="1"/>
          </p:cNvSpPr>
          <p:nvPr>
            <p:ph type="body" idx="1"/>
          </p:nvPr>
        </p:nvSpPr>
        <p:spPr>
          <a:xfrm>
            <a:off x="76200" y="152400"/>
            <a:ext cx="8991600" cy="4038600"/>
          </a:xfrm>
        </p:spPr>
        <p:txBody>
          <a:bodyPr/>
          <a:lstStyle/>
          <a:p>
            <a:pPr algn="just" eaLnBrk="1" hangingPunct="1">
              <a:lnSpc>
                <a:spcPct val="80000"/>
              </a:lnSpc>
              <a:buFontTx/>
              <a:buNone/>
            </a:pPr>
            <a:r>
              <a:rPr lang="en-US" altLang="it-IT" sz="2400" b="1" dirty="0" smtClean="0"/>
              <a:t>(iii) Atomic Radius and Nearest </a:t>
            </a:r>
            <a:r>
              <a:rPr lang="en-US" altLang="it-IT" sz="2400" b="1" dirty="0" err="1" smtClean="0"/>
              <a:t>Neighbour</a:t>
            </a:r>
            <a:r>
              <a:rPr lang="en-US" altLang="it-IT" sz="2400" b="1" dirty="0" smtClean="0"/>
              <a:t> Distance (NND)</a:t>
            </a:r>
          </a:p>
          <a:p>
            <a:pPr algn="just" eaLnBrk="1" hangingPunct="1">
              <a:lnSpc>
                <a:spcPct val="80000"/>
              </a:lnSpc>
              <a:buFontTx/>
              <a:buNone/>
            </a:pPr>
            <a:r>
              <a:rPr lang="en-US" altLang="it-IT" sz="2400" dirty="0" smtClean="0"/>
              <a:t>In a crystal the atoms are assumed to be spheres in contact. Now atomic radius is defined as half the distance between the nearest </a:t>
            </a:r>
            <a:r>
              <a:rPr lang="en-US" altLang="it-IT" sz="2400" dirty="0" err="1" smtClean="0"/>
              <a:t>neighbours</a:t>
            </a:r>
            <a:r>
              <a:rPr lang="en-US" altLang="it-IT" sz="2400" dirty="0" smtClean="0"/>
              <a:t> in a crystal of pure element, i.e., </a:t>
            </a:r>
            <a:r>
              <a:rPr lang="en-US" altLang="it-IT" sz="2400" i="1" dirty="0" smtClean="0"/>
              <a:t>the distance between the </a:t>
            </a:r>
            <a:r>
              <a:rPr lang="en-US" altLang="it-IT" sz="2400" i="1" dirty="0" err="1" smtClean="0"/>
              <a:t>centres</a:t>
            </a:r>
            <a:r>
              <a:rPr lang="en-US" altLang="it-IT" sz="2400" i="1" dirty="0" smtClean="0"/>
              <a:t> of </a:t>
            </a:r>
            <a:r>
              <a:rPr lang="en-US" altLang="it-IT" sz="2400" i="1" dirty="0" err="1" smtClean="0"/>
              <a:t>neighbouring</a:t>
            </a:r>
            <a:r>
              <a:rPr lang="en-US" altLang="it-IT" sz="2400" i="1" dirty="0" smtClean="0"/>
              <a:t> atoms.</a:t>
            </a:r>
          </a:p>
          <a:p>
            <a:pPr algn="just" eaLnBrk="1" hangingPunct="1">
              <a:lnSpc>
                <a:spcPct val="80000"/>
              </a:lnSpc>
              <a:buFontTx/>
              <a:buNone/>
            </a:pPr>
            <a:r>
              <a:rPr lang="en-US" altLang="it-IT" sz="2400" i="1" dirty="0" smtClean="0"/>
              <a:t>For SC </a:t>
            </a:r>
            <a:r>
              <a:rPr lang="en-US" altLang="it-IT" sz="2400" dirty="0" smtClean="0"/>
              <a:t>: In a SC structure, corner atoms are the nearest </a:t>
            </a:r>
            <a:r>
              <a:rPr lang="en-US" altLang="it-IT" sz="2400" dirty="0" err="1" smtClean="0"/>
              <a:t>neighbours</a:t>
            </a:r>
            <a:r>
              <a:rPr lang="en-US" altLang="it-IT" sz="2400" dirty="0" smtClean="0"/>
              <a:t> and are in touch with each other. If the side of the unit cell is ‘a’ and ‘r’ be the radius , then</a:t>
            </a:r>
          </a:p>
          <a:p>
            <a:pPr algn="just" eaLnBrk="1" hangingPunct="1">
              <a:lnSpc>
                <a:spcPct val="80000"/>
              </a:lnSpc>
              <a:buFontTx/>
              <a:buNone/>
            </a:pPr>
            <a:r>
              <a:rPr lang="en-US" altLang="it-IT" sz="2400" dirty="0" smtClean="0"/>
              <a:t>				2r = a	    or 	r = a/2</a:t>
            </a:r>
          </a:p>
          <a:p>
            <a:pPr algn="just" eaLnBrk="1" hangingPunct="1">
              <a:lnSpc>
                <a:spcPct val="80000"/>
              </a:lnSpc>
              <a:buFontTx/>
              <a:buNone/>
            </a:pPr>
            <a:r>
              <a:rPr lang="en-US" altLang="it-IT" sz="2400" dirty="0" smtClean="0"/>
              <a:t>	Now Nearest </a:t>
            </a:r>
            <a:r>
              <a:rPr lang="en-US" altLang="it-IT" sz="2400" dirty="0" err="1" smtClean="0"/>
              <a:t>Neighbour</a:t>
            </a:r>
            <a:r>
              <a:rPr lang="en-US" altLang="it-IT" sz="2400" dirty="0" smtClean="0"/>
              <a:t> Distance(NND) is given by 2r</a:t>
            </a:r>
          </a:p>
          <a:p>
            <a:pPr algn="just" eaLnBrk="1" hangingPunct="1">
              <a:lnSpc>
                <a:spcPct val="80000"/>
              </a:lnSpc>
              <a:buFontTx/>
              <a:buNone/>
            </a:pPr>
            <a:r>
              <a:rPr lang="en-US" altLang="it-IT" sz="2400" dirty="0" smtClean="0"/>
              <a:t>	Therefore,	NND = 2r = a</a:t>
            </a:r>
            <a:endParaRPr lang="en-US" altLang="it-IT" sz="2400" i="1" dirty="0" smtClean="0"/>
          </a:p>
        </p:txBody>
      </p:sp>
      <p:pic>
        <p:nvPicPr>
          <p:cNvPr id="4710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588" y="3886200"/>
            <a:ext cx="2005012"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943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descr="msoA69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359150"/>
            <a:ext cx="55181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3" descr="fcccont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300" y="381000"/>
            <a:ext cx="3873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4"/>
          <p:cNvSpPr>
            <a:spLocks noChangeArrowheads="1"/>
          </p:cNvSpPr>
          <p:nvPr/>
        </p:nvSpPr>
        <p:spPr bwMode="auto">
          <a:xfrm>
            <a:off x="228600" y="381000"/>
            <a:ext cx="388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defRPr>
            </a:lvl1pPr>
            <a:lvl2pPr marL="742950" indent="-285750">
              <a:defRPr sz="2400">
                <a:solidFill>
                  <a:schemeClr val="tx1"/>
                </a:solidFill>
                <a:latin typeface="Comic Sans MS" pitchFamily="66" charset="0"/>
              </a:defRPr>
            </a:lvl2pPr>
            <a:lvl3pPr marL="1143000" indent="-228600">
              <a:defRPr sz="2400">
                <a:solidFill>
                  <a:schemeClr val="tx1"/>
                </a:solidFill>
                <a:latin typeface="Comic Sans MS" pitchFamily="66" charset="0"/>
              </a:defRPr>
            </a:lvl3pPr>
            <a:lvl4pPr marL="1600200" indent="-228600">
              <a:defRPr sz="2400">
                <a:solidFill>
                  <a:schemeClr val="tx1"/>
                </a:solidFill>
                <a:latin typeface="Comic Sans MS" pitchFamily="66" charset="0"/>
              </a:defRPr>
            </a:lvl4pPr>
            <a:lvl5pPr marL="2057400" indent="-22860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r>
              <a:rPr lang="en-US" altLang="it-IT" i="1" dirty="0">
                <a:latin typeface="+mn-lt"/>
              </a:rPr>
              <a:t>For FCC</a:t>
            </a:r>
            <a:r>
              <a:rPr lang="en-US" altLang="it-IT" dirty="0">
                <a:latin typeface="+mn-lt"/>
              </a:rPr>
              <a:t> :	r = </a:t>
            </a:r>
            <a:r>
              <a:rPr lang="en-US" altLang="it-IT" dirty="0">
                <a:latin typeface="+mn-lt"/>
                <a:sym typeface="Symbol" pitchFamily="18" charset="2"/>
              </a:rPr>
              <a:t></a:t>
            </a:r>
            <a:r>
              <a:rPr lang="en-US" altLang="it-IT" dirty="0">
                <a:latin typeface="+mn-lt"/>
              </a:rPr>
              <a:t>2 a/4		</a:t>
            </a:r>
          </a:p>
          <a:p>
            <a:r>
              <a:rPr lang="en-US" altLang="it-IT" dirty="0">
                <a:latin typeface="+mn-lt"/>
              </a:rPr>
              <a:t>		NND = a/</a:t>
            </a:r>
            <a:r>
              <a:rPr lang="en-US" altLang="it-IT" dirty="0">
                <a:latin typeface="+mn-lt"/>
                <a:sym typeface="Symbol" pitchFamily="18" charset="2"/>
              </a:rPr>
              <a:t></a:t>
            </a:r>
            <a:r>
              <a:rPr lang="en-US" altLang="it-IT" dirty="0">
                <a:latin typeface="+mn-lt"/>
              </a:rPr>
              <a:t>2</a:t>
            </a:r>
          </a:p>
        </p:txBody>
      </p:sp>
    </p:spTree>
    <p:extLst>
      <p:ext uri="{BB962C8B-B14F-4D97-AF65-F5344CB8AC3E}">
        <p14:creationId xmlns:p14="http://schemas.microsoft.com/office/powerpoint/2010/main" val="1976201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457200" y="228600"/>
            <a:ext cx="8229600" cy="1219200"/>
          </a:xfrm>
        </p:spPr>
        <p:txBody>
          <a:bodyPr/>
          <a:lstStyle/>
          <a:p>
            <a:pPr eaLnBrk="1" hangingPunct="1">
              <a:buFontTx/>
              <a:buNone/>
            </a:pPr>
            <a:r>
              <a:rPr lang="en-US" altLang="it-IT" i="1" dirty="0" smtClean="0"/>
              <a:t>For BCC</a:t>
            </a:r>
            <a:r>
              <a:rPr lang="en-US" altLang="it-IT" dirty="0" smtClean="0"/>
              <a:t> :		r = </a:t>
            </a:r>
            <a:r>
              <a:rPr lang="en-US" altLang="it-IT" dirty="0" smtClean="0">
                <a:sym typeface="Symbol" pitchFamily="18" charset="2"/>
              </a:rPr>
              <a:t></a:t>
            </a:r>
            <a:r>
              <a:rPr lang="en-US" altLang="it-IT" dirty="0" smtClean="0"/>
              <a:t>3 a/4</a:t>
            </a:r>
          </a:p>
          <a:p>
            <a:pPr eaLnBrk="1" hangingPunct="1">
              <a:buFontTx/>
              <a:buNone/>
            </a:pPr>
            <a:r>
              <a:rPr lang="en-US" altLang="it-IT" dirty="0" smtClean="0"/>
              <a:t>				NND = </a:t>
            </a:r>
            <a:r>
              <a:rPr lang="en-US" altLang="it-IT" dirty="0" smtClean="0">
                <a:sym typeface="Symbol" pitchFamily="18" charset="2"/>
              </a:rPr>
              <a:t></a:t>
            </a:r>
            <a:r>
              <a:rPr lang="en-US" altLang="it-IT" dirty="0" smtClean="0"/>
              <a:t>3 a/2.</a:t>
            </a:r>
          </a:p>
          <a:p>
            <a:pPr eaLnBrk="1" hangingPunct="1"/>
            <a:endParaRPr lang="en-US" altLang="it-IT" dirty="0" smtClean="0"/>
          </a:p>
        </p:txBody>
      </p:sp>
      <p:pic>
        <p:nvPicPr>
          <p:cNvPr id="49156" name="Picture 4" descr="msoFFB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950" y="1830388"/>
            <a:ext cx="644525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107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9" name="Rectangle 3"/>
          <p:cNvSpPr>
            <a:spLocks noGrp="1" noChangeArrowheads="1"/>
          </p:cNvSpPr>
          <p:nvPr>
            <p:ph type="body" idx="1"/>
          </p:nvPr>
        </p:nvSpPr>
        <p:spPr>
          <a:xfrm>
            <a:off x="152400" y="250974"/>
            <a:ext cx="8686800" cy="6202362"/>
          </a:xfrm>
        </p:spPr>
        <p:txBody>
          <a:bodyPr/>
          <a:lstStyle/>
          <a:p>
            <a:pPr algn="just" eaLnBrk="1" hangingPunct="1">
              <a:lnSpc>
                <a:spcPct val="80000"/>
              </a:lnSpc>
              <a:buFontTx/>
              <a:buNone/>
            </a:pPr>
            <a:r>
              <a:rPr lang="en-US" altLang="it-IT" sz="2000" b="1" dirty="0" smtClean="0"/>
              <a:t>(iv) Atomic Packing Fraction (or Factor) (APF)</a:t>
            </a:r>
            <a:endParaRPr lang="en-US" altLang="it-IT" sz="2000" dirty="0" smtClean="0"/>
          </a:p>
          <a:p>
            <a:pPr algn="just" eaLnBrk="1" hangingPunct="1">
              <a:lnSpc>
                <a:spcPct val="80000"/>
              </a:lnSpc>
              <a:buFontTx/>
              <a:buNone/>
            </a:pPr>
            <a:r>
              <a:rPr lang="en-US" altLang="it-IT" sz="2000" dirty="0" smtClean="0"/>
              <a:t>	It is defined as the ratio of the volume of the atoms occupying the unit cell to the volume of the unit cell. It is also called relative packing density.</a:t>
            </a:r>
            <a:endParaRPr lang="en-US" altLang="it-IT" sz="2000" b="1" dirty="0" smtClean="0"/>
          </a:p>
          <a:p>
            <a:pPr algn="just" eaLnBrk="1" hangingPunct="1">
              <a:lnSpc>
                <a:spcPct val="80000"/>
              </a:lnSpc>
              <a:buFontTx/>
              <a:buNone/>
            </a:pPr>
            <a:r>
              <a:rPr lang="en-US" altLang="it-IT" sz="2000" b="1" dirty="0" smtClean="0"/>
              <a:t>	APF = Volume occupied by the atoms in a unit cell / Volume of the  	    unit cell.</a:t>
            </a:r>
            <a:endParaRPr lang="en-US" altLang="it-IT" sz="2000" i="1" dirty="0" smtClean="0"/>
          </a:p>
          <a:p>
            <a:pPr algn="just" eaLnBrk="1" hangingPunct="1">
              <a:lnSpc>
                <a:spcPct val="80000"/>
              </a:lnSpc>
              <a:buFontTx/>
              <a:buNone/>
            </a:pPr>
            <a:r>
              <a:rPr lang="en-US" altLang="it-IT" sz="2000" i="1" dirty="0" smtClean="0"/>
              <a:t>	SC Crystal</a:t>
            </a:r>
            <a:r>
              <a:rPr lang="en-US" altLang="it-IT" sz="2000" dirty="0" smtClean="0"/>
              <a:t> :		No. of atoms/unit cell = 1</a:t>
            </a:r>
          </a:p>
          <a:p>
            <a:pPr algn="just" eaLnBrk="1" hangingPunct="1">
              <a:lnSpc>
                <a:spcPct val="80000"/>
              </a:lnSpc>
              <a:buFontTx/>
              <a:buNone/>
            </a:pPr>
            <a:r>
              <a:rPr lang="en-US" altLang="it-IT" sz="2000" dirty="0" smtClean="0"/>
              <a:t>				Volume of one atom = 4/3 </a:t>
            </a:r>
            <a:r>
              <a:rPr lang="en-US" altLang="it-IT" sz="2000" dirty="0" smtClean="0">
                <a:sym typeface="Symbol" pitchFamily="18" charset="2"/>
              </a:rPr>
              <a:t></a:t>
            </a:r>
            <a:r>
              <a:rPr lang="en-US" altLang="it-IT" sz="2000" dirty="0" smtClean="0"/>
              <a:t>r</a:t>
            </a:r>
            <a:r>
              <a:rPr lang="en-US" altLang="it-IT" sz="2000" baseline="30000" dirty="0" smtClean="0"/>
              <a:t>3</a:t>
            </a:r>
          </a:p>
          <a:p>
            <a:pPr algn="just" eaLnBrk="1" hangingPunct="1">
              <a:lnSpc>
                <a:spcPct val="80000"/>
              </a:lnSpc>
              <a:buFontTx/>
              <a:buNone/>
            </a:pPr>
            <a:r>
              <a:rPr lang="en-US" altLang="it-IT" sz="2000" dirty="0" smtClean="0"/>
              <a:t>				Side of the unit cell = a = 2r</a:t>
            </a:r>
          </a:p>
          <a:p>
            <a:pPr algn="just" eaLnBrk="1" hangingPunct="1">
              <a:lnSpc>
                <a:spcPct val="80000"/>
              </a:lnSpc>
              <a:buFontTx/>
              <a:buNone/>
            </a:pPr>
            <a:r>
              <a:rPr lang="en-US" altLang="it-IT" sz="2000" dirty="0" smtClean="0"/>
              <a:t>				Volume of the unit cell = a</a:t>
            </a:r>
            <a:r>
              <a:rPr lang="en-US" altLang="it-IT" sz="2000" baseline="30000" dirty="0" smtClean="0"/>
              <a:t>3</a:t>
            </a:r>
          </a:p>
          <a:p>
            <a:pPr algn="just" eaLnBrk="1" hangingPunct="1">
              <a:lnSpc>
                <a:spcPct val="80000"/>
              </a:lnSpc>
              <a:buFontTx/>
              <a:buNone/>
            </a:pPr>
            <a:r>
              <a:rPr lang="en-US" altLang="it-IT" sz="2000" dirty="0" smtClean="0"/>
              <a:t>				APF =  =  = </a:t>
            </a:r>
            <a:r>
              <a:rPr lang="en-US" altLang="it-IT" sz="2000" dirty="0" smtClean="0">
                <a:sym typeface="Symbol" pitchFamily="18" charset="2"/>
              </a:rPr>
              <a:t></a:t>
            </a:r>
            <a:r>
              <a:rPr lang="en-US" altLang="it-IT" sz="2000" dirty="0" smtClean="0"/>
              <a:t>/6 = 0.52 = 52%.</a:t>
            </a:r>
            <a:endParaRPr lang="en-US" altLang="it-IT" sz="2000" i="1" dirty="0" smtClean="0"/>
          </a:p>
          <a:p>
            <a:pPr algn="just" eaLnBrk="1" hangingPunct="1">
              <a:lnSpc>
                <a:spcPct val="80000"/>
              </a:lnSpc>
              <a:buFontTx/>
              <a:buNone/>
            </a:pPr>
            <a:r>
              <a:rPr lang="en-US" altLang="it-IT" sz="2000" i="1" dirty="0" smtClean="0"/>
              <a:t>	BCC Crystal</a:t>
            </a:r>
            <a:r>
              <a:rPr lang="en-US" altLang="it-IT" sz="2000" dirty="0" smtClean="0"/>
              <a:t> :	No. of atoms/unit cell = 2</a:t>
            </a:r>
          </a:p>
          <a:p>
            <a:pPr algn="just" eaLnBrk="1" hangingPunct="1">
              <a:lnSpc>
                <a:spcPct val="80000"/>
              </a:lnSpc>
              <a:buFontTx/>
              <a:buNone/>
            </a:pPr>
            <a:r>
              <a:rPr lang="en-US" altLang="it-IT" sz="2000" dirty="0" smtClean="0"/>
              <a:t>				Volume of two atoms = 2x4/3 </a:t>
            </a:r>
            <a:r>
              <a:rPr lang="en-US" altLang="it-IT" sz="2000" dirty="0" smtClean="0">
                <a:sym typeface="Symbol" pitchFamily="18" charset="2"/>
              </a:rPr>
              <a:t></a:t>
            </a:r>
            <a:r>
              <a:rPr lang="en-US" altLang="it-IT" sz="2000" dirty="0" smtClean="0"/>
              <a:t>r</a:t>
            </a:r>
            <a:r>
              <a:rPr lang="en-US" altLang="it-IT" sz="2000" baseline="30000" dirty="0" smtClean="0"/>
              <a:t>3</a:t>
            </a:r>
          </a:p>
          <a:p>
            <a:pPr algn="just" eaLnBrk="1" hangingPunct="1">
              <a:lnSpc>
                <a:spcPct val="80000"/>
              </a:lnSpc>
              <a:buFontTx/>
              <a:buNone/>
            </a:pPr>
            <a:r>
              <a:rPr lang="en-US" altLang="it-IT" sz="2000" dirty="0" smtClean="0"/>
              <a:t>				Side of the unit cell = a = 4r/</a:t>
            </a:r>
            <a:r>
              <a:rPr lang="en-US" altLang="it-IT" sz="2000" dirty="0" smtClean="0">
                <a:sym typeface="Symbol" pitchFamily="18" charset="2"/>
              </a:rPr>
              <a:t></a:t>
            </a:r>
            <a:r>
              <a:rPr lang="en-US" altLang="it-IT" sz="2000" dirty="0" smtClean="0"/>
              <a:t>3</a:t>
            </a:r>
          </a:p>
          <a:p>
            <a:pPr algn="just" eaLnBrk="1" hangingPunct="1">
              <a:lnSpc>
                <a:spcPct val="80000"/>
              </a:lnSpc>
              <a:buFontTx/>
              <a:buNone/>
            </a:pPr>
            <a:r>
              <a:rPr lang="en-US" altLang="it-IT" sz="2000" dirty="0" smtClean="0"/>
              <a:t>				Volume of the unit cell = a</a:t>
            </a:r>
            <a:r>
              <a:rPr lang="en-US" altLang="it-IT" sz="2000" baseline="30000" dirty="0" smtClean="0"/>
              <a:t>3</a:t>
            </a:r>
          </a:p>
          <a:p>
            <a:pPr algn="just" eaLnBrk="1" hangingPunct="1">
              <a:lnSpc>
                <a:spcPct val="80000"/>
              </a:lnSpc>
              <a:buFontTx/>
              <a:buNone/>
            </a:pPr>
            <a:r>
              <a:rPr lang="en-US" altLang="it-IT" sz="2000" dirty="0" smtClean="0"/>
              <a:t>				APF =  =  = </a:t>
            </a:r>
            <a:r>
              <a:rPr lang="en-US" altLang="it-IT" sz="2000" dirty="0" smtClean="0">
                <a:sym typeface="Symbol" pitchFamily="18" charset="2"/>
              </a:rPr>
              <a:t></a:t>
            </a:r>
            <a:r>
              <a:rPr lang="en-US" altLang="it-IT" sz="2000" dirty="0" smtClean="0"/>
              <a:t>3</a:t>
            </a:r>
            <a:r>
              <a:rPr lang="en-US" altLang="it-IT" sz="2000" dirty="0" smtClean="0">
                <a:sym typeface="Symbol" pitchFamily="18" charset="2"/>
              </a:rPr>
              <a:t></a:t>
            </a:r>
            <a:r>
              <a:rPr lang="en-US" altLang="it-IT" sz="2000" dirty="0" smtClean="0"/>
              <a:t>/8 = 0.68 = 68%.</a:t>
            </a:r>
            <a:endParaRPr lang="en-US" altLang="it-IT" sz="2000" i="1" dirty="0" smtClean="0"/>
          </a:p>
          <a:p>
            <a:pPr algn="just" eaLnBrk="1" hangingPunct="1">
              <a:lnSpc>
                <a:spcPct val="80000"/>
              </a:lnSpc>
              <a:buFontTx/>
              <a:buNone/>
            </a:pPr>
            <a:r>
              <a:rPr lang="en-US" altLang="it-IT" sz="2000" i="1" dirty="0" smtClean="0"/>
              <a:t>	FCC Crystal</a:t>
            </a:r>
            <a:r>
              <a:rPr lang="en-US" altLang="it-IT" sz="2000" dirty="0" smtClean="0"/>
              <a:t> :	No. of atoms/unit cell = 4</a:t>
            </a:r>
          </a:p>
          <a:p>
            <a:pPr algn="just" eaLnBrk="1" hangingPunct="1">
              <a:lnSpc>
                <a:spcPct val="80000"/>
              </a:lnSpc>
              <a:buFontTx/>
              <a:buNone/>
            </a:pPr>
            <a:r>
              <a:rPr lang="en-US" altLang="it-IT" sz="2000" dirty="0" smtClean="0"/>
              <a:t>				Volume of four atoms = 4x4/3 </a:t>
            </a:r>
            <a:r>
              <a:rPr lang="en-US" altLang="it-IT" sz="2000" dirty="0" smtClean="0">
                <a:sym typeface="Symbol" pitchFamily="18" charset="2"/>
              </a:rPr>
              <a:t></a:t>
            </a:r>
            <a:r>
              <a:rPr lang="en-US" altLang="it-IT" sz="2000" dirty="0" smtClean="0"/>
              <a:t>r</a:t>
            </a:r>
            <a:r>
              <a:rPr lang="en-US" altLang="it-IT" sz="2000" baseline="30000" dirty="0" smtClean="0"/>
              <a:t>3</a:t>
            </a:r>
          </a:p>
          <a:p>
            <a:pPr algn="just" eaLnBrk="1" hangingPunct="1">
              <a:lnSpc>
                <a:spcPct val="80000"/>
              </a:lnSpc>
              <a:buFontTx/>
              <a:buNone/>
            </a:pPr>
            <a:r>
              <a:rPr lang="en-US" altLang="it-IT" sz="2000" dirty="0" smtClean="0"/>
              <a:t>				Side of the unit cell = a = 4r/</a:t>
            </a:r>
            <a:r>
              <a:rPr lang="en-US" altLang="it-IT" sz="2000" dirty="0" smtClean="0">
                <a:sym typeface="Symbol" pitchFamily="18" charset="2"/>
              </a:rPr>
              <a:t></a:t>
            </a:r>
            <a:r>
              <a:rPr lang="en-US" altLang="it-IT" sz="2000" dirty="0" smtClean="0"/>
              <a:t>2</a:t>
            </a:r>
          </a:p>
          <a:p>
            <a:pPr algn="just" eaLnBrk="1" hangingPunct="1">
              <a:lnSpc>
                <a:spcPct val="80000"/>
              </a:lnSpc>
              <a:buFontTx/>
              <a:buNone/>
            </a:pPr>
            <a:r>
              <a:rPr lang="en-US" altLang="it-IT" sz="2000" dirty="0" smtClean="0"/>
              <a:t>				Volume of the unit cell = a</a:t>
            </a:r>
            <a:r>
              <a:rPr lang="en-US" altLang="it-IT" sz="2000" baseline="30000" dirty="0" smtClean="0"/>
              <a:t>3</a:t>
            </a:r>
          </a:p>
          <a:p>
            <a:pPr algn="just" eaLnBrk="1" hangingPunct="1">
              <a:lnSpc>
                <a:spcPct val="80000"/>
              </a:lnSpc>
              <a:buFontTx/>
              <a:buNone/>
            </a:pPr>
            <a:r>
              <a:rPr lang="en-US" altLang="it-IT" sz="2000" dirty="0" smtClean="0"/>
              <a:t>				APF =  =  = </a:t>
            </a:r>
            <a:r>
              <a:rPr lang="en-US" altLang="it-IT" sz="2000" dirty="0" smtClean="0">
                <a:sym typeface="Symbol" pitchFamily="18" charset="2"/>
              </a:rPr>
              <a:t></a:t>
            </a:r>
            <a:r>
              <a:rPr lang="en-US" altLang="it-IT" sz="2000" dirty="0" smtClean="0"/>
              <a:t>2</a:t>
            </a:r>
            <a:r>
              <a:rPr lang="en-US" altLang="it-IT" sz="2000" dirty="0" smtClean="0">
                <a:sym typeface="Symbol" pitchFamily="18" charset="2"/>
              </a:rPr>
              <a:t></a:t>
            </a:r>
            <a:r>
              <a:rPr lang="en-US" altLang="it-IT" sz="2000" dirty="0" smtClean="0"/>
              <a:t>/6 = 0.74 = 74%.</a:t>
            </a:r>
          </a:p>
        </p:txBody>
      </p:sp>
    </p:spTree>
    <p:extLst>
      <p:ext uri="{BB962C8B-B14F-4D97-AF65-F5344CB8AC3E}">
        <p14:creationId xmlns:p14="http://schemas.microsoft.com/office/powerpoint/2010/main" val="685112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Immagine correlata"/>
          <p:cNvSpPr/>
          <p:nvPr/>
        </p:nvSpPr>
        <p:spPr>
          <a:xfrm>
            <a:off x="155576" y="-14446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3" name="AutoShape 8" descr="Immagine correlata"/>
          <p:cNvSpPr/>
          <p:nvPr/>
        </p:nvSpPr>
        <p:spPr>
          <a:xfrm>
            <a:off x="307979" y="7936"/>
            <a:ext cx="304796" cy="304796"/>
          </a:xfrm>
          <a:prstGeom prst="rect">
            <a:avLst/>
          </a:prstGeom>
          <a:noFill/>
          <a:ln>
            <a:noFill/>
            <a:prstDash val="solid"/>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pic>
        <p:nvPicPr>
          <p:cNvPr id="4" name="Picture 2" descr="https://10mosttoday.com/wp-content/uploads/2013/08/The_Mir_mine_in_Yakutia-730x487.jpg"/>
          <p:cNvPicPr>
            <a:picLocks noChangeAspect="1"/>
          </p:cNvPicPr>
          <p:nvPr/>
        </p:nvPicPr>
        <p:blipFill>
          <a:blip r:embed="rId2"/>
          <a:srcRect/>
          <a:stretch>
            <a:fillRect/>
          </a:stretch>
        </p:blipFill>
        <p:spPr>
          <a:xfrm>
            <a:off x="755577" y="956188"/>
            <a:ext cx="6953253" cy="4638678"/>
          </a:xfrm>
          <a:prstGeom prst="rect">
            <a:avLst/>
          </a:prstGeom>
          <a:noFill/>
          <a:ln>
            <a:noFill/>
          </a:ln>
        </p:spPr>
      </p:pic>
      <p:sp>
        <p:nvSpPr>
          <p:cNvPr id="5" name="Rettangolo 4"/>
          <p:cNvSpPr/>
          <p:nvPr/>
        </p:nvSpPr>
        <p:spPr>
          <a:xfrm>
            <a:off x="4355973" y="5949278"/>
            <a:ext cx="2020741" cy="369335"/>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000000"/>
                </a:solidFill>
                <a:uFillTx/>
                <a:latin typeface="Calibri"/>
              </a:rPr>
              <a:t>Mirny Mine, Russia</a:t>
            </a:r>
            <a:endParaRPr lang="it-IT" sz="1800" b="0" i="0" u="none" strike="noStrike" kern="1200" cap="none" spc="0" baseline="0">
              <a:solidFill>
                <a:srgbClr val="000000"/>
              </a:solidFill>
              <a:uFillTx/>
              <a:latin typeface="Calibri"/>
            </a:endParaRPr>
          </a:p>
        </p:txBody>
      </p:sp>
      <p:sp>
        <p:nvSpPr>
          <p:cNvPr id="6" name="Text Box 2"/>
          <p:cNvSpPr txBox="1"/>
          <p:nvPr/>
        </p:nvSpPr>
        <p:spPr>
          <a:xfrm>
            <a:off x="-36511" y="260347"/>
            <a:ext cx="9180511" cy="586953"/>
          </a:xfrm>
          <a:prstGeom prst="rect">
            <a:avLst/>
          </a:prstGeom>
          <a:solidFill>
            <a:srgbClr val="000000">
              <a:alpha val="39999"/>
            </a:srgbClr>
          </a:solidFill>
          <a:ln>
            <a:noFill/>
          </a:ln>
        </p:spPr>
        <p:txBody>
          <a:bodyPr vert="horz" wrap="square" lIns="90004" tIns="46798" rIns="90004" bIns="46798"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a:solidFill>
                  <a:srgbClr val="FFFFFF"/>
                </a:solidFill>
                <a:effectLst>
                  <a:outerShdw dist="38096" dir="2700000">
                    <a:srgbClr val="808080"/>
                  </a:outerShdw>
                </a:effectLst>
                <a:uFillTx/>
                <a:latin typeface="Arial"/>
                <a:cs typeface="Times New Roman" pitchFamily="18"/>
              </a:rPr>
              <a:t>Incredible Open-Pit Mines</a:t>
            </a:r>
          </a:p>
        </p:txBody>
      </p:sp>
    </p:spTree>
    <p:extLst>
      <p:ext uri="{BB962C8B-B14F-4D97-AF65-F5344CB8AC3E}">
        <p14:creationId xmlns:p14="http://schemas.microsoft.com/office/powerpoint/2010/main" val="27011866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38" y="1447622"/>
            <a:ext cx="3499248" cy="252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5" name="Rettangolo 4"/>
          <p:cNvSpPr/>
          <p:nvPr/>
        </p:nvSpPr>
        <p:spPr>
          <a:xfrm>
            <a:off x="251520" y="692696"/>
            <a:ext cx="8496944" cy="646331"/>
          </a:xfrm>
          <a:prstGeom prst="rect">
            <a:avLst/>
          </a:prstGeom>
        </p:spPr>
        <p:txBody>
          <a:bodyPr wrap="square">
            <a:spAutoFit/>
          </a:bodyPr>
          <a:lstStyle/>
          <a:p>
            <a:r>
              <a:rPr lang="en-US" altLang="it-IT" dirty="0" smtClean="0"/>
              <a:t>In a closed packed structure the constituent atoms are so arranged as to occupy minimum possible volume, reaching the maximum density.</a:t>
            </a:r>
            <a:endParaRPr lang="en-US" dirty="0"/>
          </a:p>
        </p:txBody>
      </p:sp>
      <p:sp>
        <p:nvSpPr>
          <p:cNvPr id="6" name="CasellaDiTesto 5"/>
          <p:cNvSpPr txBox="1"/>
          <p:nvPr/>
        </p:nvSpPr>
        <p:spPr>
          <a:xfrm>
            <a:off x="653624" y="3995772"/>
            <a:ext cx="2932982" cy="369332"/>
          </a:xfrm>
          <a:prstGeom prst="rect">
            <a:avLst/>
          </a:prstGeom>
          <a:noFill/>
        </p:spPr>
        <p:txBody>
          <a:bodyPr wrap="none" rtlCol="0">
            <a:spAutoFit/>
          </a:bodyPr>
          <a:lstStyle/>
          <a:p>
            <a:r>
              <a:rPr lang="en-US" dirty="0" smtClean="0">
                <a:solidFill>
                  <a:srgbClr val="3333FF"/>
                </a:solidFill>
              </a:rPr>
              <a:t>Planar closed packed spheres</a:t>
            </a:r>
            <a:endParaRPr lang="en-US" dirty="0">
              <a:solidFill>
                <a:srgbClr val="3333FF"/>
              </a:solidFill>
            </a:endParaRP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996952"/>
            <a:ext cx="4780800" cy="361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sellaDiTesto 10"/>
          <p:cNvSpPr txBox="1"/>
          <p:nvPr/>
        </p:nvSpPr>
        <p:spPr>
          <a:xfrm>
            <a:off x="4788024" y="2627620"/>
            <a:ext cx="3191836" cy="369332"/>
          </a:xfrm>
          <a:prstGeom prst="rect">
            <a:avLst/>
          </a:prstGeom>
          <a:noFill/>
        </p:spPr>
        <p:txBody>
          <a:bodyPr wrap="none" rtlCol="0">
            <a:spAutoFit/>
          </a:bodyPr>
          <a:lstStyle/>
          <a:p>
            <a:r>
              <a:rPr lang="en-US" dirty="0" smtClean="0">
                <a:solidFill>
                  <a:srgbClr val="3333FF"/>
                </a:solidFill>
              </a:rPr>
              <a:t>2-layers closed packed structure</a:t>
            </a:r>
            <a:endParaRPr lang="en-US" dirty="0">
              <a:solidFill>
                <a:srgbClr val="3333FF"/>
              </a:solidFill>
            </a:endParaRPr>
          </a:p>
        </p:txBody>
      </p:sp>
    </p:spTree>
    <p:extLst>
      <p:ext uri="{BB962C8B-B14F-4D97-AF65-F5344CB8AC3E}">
        <p14:creationId xmlns:p14="http://schemas.microsoft.com/office/powerpoint/2010/main" val="3605741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4" descr="341px-Close_pack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48680"/>
            <a:ext cx="7200000" cy="451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2" name="CasellaDiTesto 1"/>
          <p:cNvSpPr txBox="1"/>
          <p:nvPr/>
        </p:nvSpPr>
        <p:spPr>
          <a:xfrm>
            <a:off x="2195736" y="5147900"/>
            <a:ext cx="715260" cy="523220"/>
          </a:xfrm>
          <a:prstGeom prst="rect">
            <a:avLst/>
          </a:prstGeom>
          <a:noFill/>
        </p:spPr>
        <p:txBody>
          <a:bodyPr wrap="none" rtlCol="0">
            <a:spAutoFit/>
          </a:bodyPr>
          <a:lstStyle/>
          <a:p>
            <a:pPr algn="ctr"/>
            <a:r>
              <a:rPr lang="en-US" sz="2800" b="1" dirty="0" smtClean="0">
                <a:solidFill>
                  <a:srgbClr val="FF0000"/>
                </a:solidFill>
              </a:rPr>
              <a:t>hcp</a:t>
            </a:r>
            <a:endParaRPr lang="en-US" sz="2800" b="1" dirty="0">
              <a:solidFill>
                <a:srgbClr val="FF0000"/>
              </a:solidFill>
            </a:endParaRPr>
          </a:p>
        </p:txBody>
      </p:sp>
      <p:sp>
        <p:nvSpPr>
          <p:cNvPr id="6" name="CasellaDiTesto 5"/>
          <p:cNvSpPr txBox="1"/>
          <p:nvPr/>
        </p:nvSpPr>
        <p:spPr>
          <a:xfrm>
            <a:off x="5598546" y="5147900"/>
            <a:ext cx="678392" cy="523220"/>
          </a:xfrm>
          <a:prstGeom prst="rect">
            <a:avLst/>
          </a:prstGeom>
          <a:noFill/>
        </p:spPr>
        <p:txBody>
          <a:bodyPr wrap="none" rtlCol="0">
            <a:spAutoFit/>
          </a:bodyPr>
          <a:lstStyle/>
          <a:p>
            <a:pPr algn="ctr"/>
            <a:r>
              <a:rPr lang="en-US" sz="2800" b="1" dirty="0" err="1">
                <a:solidFill>
                  <a:srgbClr val="FF0000"/>
                </a:solidFill>
              </a:rPr>
              <a:t>c</a:t>
            </a:r>
            <a:r>
              <a:rPr lang="en-US" sz="2800" b="1" dirty="0" err="1" smtClean="0">
                <a:solidFill>
                  <a:srgbClr val="FF0000"/>
                </a:solidFill>
              </a:rPr>
              <a:t>cp</a:t>
            </a:r>
            <a:endParaRPr lang="en-US" sz="2800" b="1" dirty="0">
              <a:solidFill>
                <a:srgbClr val="FF0000"/>
              </a:solidFill>
            </a:endParaRPr>
          </a:p>
        </p:txBody>
      </p:sp>
      <p:sp>
        <p:nvSpPr>
          <p:cNvPr id="3" name="CasellaDiTesto 2"/>
          <p:cNvSpPr txBox="1"/>
          <p:nvPr/>
        </p:nvSpPr>
        <p:spPr>
          <a:xfrm>
            <a:off x="755576" y="5671120"/>
            <a:ext cx="2548326" cy="369332"/>
          </a:xfrm>
          <a:prstGeom prst="rect">
            <a:avLst/>
          </a:prstGeom>
          <a:noFill/>
        </p:spPr>
        <p:txBody>
          <a:bodyPr wrap="none" rtlCol="0">
            <a:spAutoFit/>
          </a:bodyPr>
          <a:lstStyle/>
          <a:p>
            <a:r>
              <a:rPr lang="en-US" dirty="0" smtClean="0">
                <a:solidFill>
                  <a:srgbClr val="3333FF"/>
                </a:solidFill>
              </a:rPr>
              <a:t>Hexagonal Closed Packed</a:t>
            </a:r>
            <a:endParaRPr lang="en-US" dirty="0">
              <a:solidFill>
                <a:srgbClr val="3333FF"/>
              </a:solidFill>
            </a:endParaRPr>
          </a:p>
        </p:txBody>
      </p:sp>
      <p:sp>
        <p:nvSpPr>
          <p:cNvPr id="9" name="CasellaDiTesto 8"/>
          <p:cNvSpPr txBox="1"/>
          <p:nvPr/>
        </p:nvSpPr>
        <p:spPr>
          <a:xfrm>
            <a:off x="5220072" y="5671120"/>
            <a:ext cx="2089483" cy="369332"/>
          </a:xfrm>
          <a:prstGeom prst="rect">
            <a:avLst/>
          </a:prstGeom>
          <a:noFill/>
        </p:spPr>
        <p:txBody>
          <a:bodyPr wrap="none" rtlCol="0">
            <a:spAutoFit/>
          </a:bodyPr>
          <a:lstStyle/>
          <a:p>
            <a:r>
              <a:rPr lang="en-US" dirty="0" smtClean="0">
                <a:solidFill>
                  <a:srgbClr val="3333FF"/>
                </a:solidFill>
              </a:rPr>
              <a:t>Cubic Closed Packed</a:t>
            </a:r>
            <a:endParaRPr lang="en-US" dirty="0">
              <a:solidFill>
                <a:srgbClr val="3333FF"/>
              </a:solidFill>
            </a:endParaRPr>
          </a:p>
        </p:txBody>
      </p:sp>
    </p:spTree>
    <p:extLst>
      <p:ext uri="{BB962C8B-B14F-4D97-AF65-F5344CB8AC3E}">
        <p14:creationId xmlns:p14="http://schemas.microsoft.com/office/powerpoint/2010/main" val="754249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4309" y="3717032"/>
            <a:ext cx="5089691"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c.c.p</a:t>
            </a:r>
            <a:r>
              <a:rPr lang="en-US" altLang="it-IT" sz="2400" b="1" dirty="0" smtClean="0">
                <a:solidFill>
                  <a:srgbClr val="FF0000"/>
                </a:solidFill>
              </a:rPr>
              <a:t>. structure</a:t>
            </a:r>
          </a:p>
        </p:txBody>
      </p:sp>
      <p:sp>
        <p:nvSpPr>
          <p:cNvPr id="2" name="CasellaDiTesto 1"/>
          <p:cNvSpPr txBox="1"/>
          <p:nvPr/>
        </p:nvSpPr>
        <p:spPr>
          <a:xfrm>
            <a:off x="5329111" y="3524145"/>
            <a:ext cx="2757646" cy="369332"/>
          </a:xfrm>
          <a:prstGeom prst="rect">
            <a:avLst/>
          </a:prstGeom>
          <a:noFill/>
        </p:spPr>
        <p:txBody>
          <a:bodyPr wrap="square" rtlCol="0">
            <a:spAutoFit/>
          </a:bodyPr>
          <a:lstStyle/>
          <a:p>
            <a:r>
              <a:rPr lang="en-US" dirty="0" smtClean="0">
                <a:solidFill>
                  <a:srgbClr val="3333FF"/>
                </a:solidFill>
              </a:rPr>
              <a:t>(111) Of a FCC structure</a:t>
            </a:r>
            <a:endParaRPr lang="en-US" dirty="0">
              <a:solidFill>
                <a:srgbClr val="3333FF"/>
              </a:solidFill>
            </a:endParaRP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64704"/>
            <a:ext cx="620938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262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4" descr="hcp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06500"/>
            <a:ext cx="83058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h.c.p</a:t>
            </a:r>
            <a:r>
              <a:rPr lang="en-US" altLang="it-IT" sz="2400" b="1" dirty="0" smtClean="0">
                <a:solidFill>
                  <a:srgbClr val="FF0000"/>
                </a:solidFill>
              </a:rPr>
              <a:t>. structure</a:t>
            </a:r>
          </a:p>
        </p:txBody>
      </p:sp>
    </p:spTree>
    <p:extLst>
      <p:ext uri="{BB962C8B-B14F-4D97-AF65-F5344CB8AC3E}">
        <p14:creationId xmlns:p14="http://schemas.microsoft.com/office/powerpoint/2010/main" val="2675789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4" descr="HCP"/>
          <p:cNvPicPr>
            <a:picLocks noChangeAspect="1" noChangeArrowheads="1"/>
          </p:cNvPicPr>
          <p:nvPr/>
        </p:nvPicPr>
        <p:blipFill rotWithShape="1">
          <a:blip r:embed="rId3">
            <a:extLst>
              <a:ext uri="{28A0092B-C50C-407E-A947-70E740481C1C}">
                <a14:useLocalDpi xmlns:a14="http://schemas.microsoft.com/office/drawing/2010/main" val="0"/>
              </a:ext>
            </a:extLst>
          </a:blip>
          <a:srcRect b="13635"/>
          <a:stretch/>
        </p:blipFill>
        <p:spPr bwMode="auto">
          <a:xfrm>
            <a:off x="827585" y="1443311"/>
            <a:ext cx="4320480" cy="401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ggetto 1"/>
          <p:cNvGraphicFramePr>
            <a:graphicFrameLocks noChangeAspect="1"/>
          </p:cNvGraphicFramePr>
          <p:nvPr>
            <p:extLst>
              <p:ext uri="{D42A27DB-BD31-4B8C-83A1-F6EECF244321}">
                <p14:modId xmlns:p14="http://schemas.microsoft.com/office/powerpoint/2010/main" val="56554465"/>
              </p:ext>
            </p:extLst>
          </p:nvPr>
        </p:nvGraphicFramePr>
        <p:xfrm>
          <a:off x="5297190" y="5229200"/>
          <a:ext cx="2166938" cy="914400"/>
        </p:xfrm>
        <a:graphic>
          <a:graphicData uri="http://schemas.openxmlformats.org/presentationml/2006/ole">
            <mc:AlternateContent xmlns:mc="http://schemas.openxmlformats.org/markup-compatibility/2006">
              <mc:Choice xmlns:v="urn:schemas-microsoft-com:vml" Requires="v">
                <p:oleObj spid="_x0000_s62468" name="Equation" r:id="rId4" imgW="1435100" imgH="609600" progId="Equation.DSMT4">
                  <p:embed/>
                </p:oleObj>
              </mc:Choice>
              <mc:Fallback>
                <p:oleObj name="Equation" r:id="rId4" imgW="1435100" imgH="609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190" y="5229200"/>
                        <a:ext cx="2166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ttangolo 4"/>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err="1" smtClean="0">
                <a:solidFill>
                  <a:srgbClr val="FF0000"/>
                </a:solidFill>
              </a:rPr>
              <a:t>h.c.p</a:t>
            </a:r>
            <a:r>
              <a:rPr lang="en-US" altLang="it-IT" sz="2400" b="1" dirty="0" smtClean="0">
                <a:solidFill>
                  <a:srgbClr val="FF0000"/>
                </a:solidFill>
              </a:rPr>
              <a:t>. structure</a:t>
            </a:r>
          </a:p>
        </p:txBody>
      </p:sp>
    </p:spTree>
    <p:extLst>
      <p:ext uri="{BB962C8B-B14F-4D97-AF65-F5344CB8AC3E}">
        <p14:creationId xmlns:p14="http://schemas.microsoft.com/office/powerpoint/2010/main" val="138225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104911" y="601688"/>
            <a:ext cx="5400000" cy="227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536"/>
          <a:stretch/>
        </p:blipFill>
        <p:spPr bwMode="auto">
          <a:xfrm>
            <a:off x="4283968" y="2780928"/>
            <a:ext cx="4680000" cy="40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spTree>
    <p:extLst>
      <p:ext uri="{BB962C8B-B14F-4D97-AF65-F5344CB8AC3E}">
        <p14:creationId xmlns:p14="http://schemas.microsoft.com/office/powerpoint/2010/main" val="4030319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sp>
        <p:nvSpPr>
          <p:cNvPr id="5" name="Rettangolo 4"/>
          <p:cNvSpPr/>
          <p:nvPr/>
        </p:nvSpPr>
        <p:spPr>
          <a:xfrm>
            <a:off x="245422" y="836712"/>
            <a:ext cx="8719065" cy="1200329"/>
          </a:xfrm>
          <a:prstGeom prst="rect">
            <a:avLst/>
          </a:prstGeom>
        </p:spPr>
        <p:txBody>
          <a:bodyPr wrap="square">
            <a:spAutoFit/>
          </a:bodyPr>
          <a:lstStyle/>
          <a:p>
            <a:pPr algn="just"/>
            <a:r>
              <a:rPr lang="en-US" b="1" u="sng" dirty="0"/>
              <a:t>Stable Bonding Configurations in Ionic solids.</a:t>
            </a:r>
            <a:endParaRPr lang="en-US" dirty="0"/>
          </a:p>
          <a:p>
            <a:pPr algn="just"/>
            <a:r>
              <a:rPr lang="en-US" dirty="0"/>
              <a:t>In reality an ideal fit of a cation into the close packed anion </a:t>
            </a:r>
            <a:r>
              <a:rPr lang="en-US" dirty="0" smtClean="0"/>
              <a:t>arrangement almost </a:t>
            </a:r>
            <a:r>
              <a:rPr lang="en-US" dirty="0"/>
              <a:t>never </a:t>
            </a:r>
            <a:r>
              <a:rPr lang="en-US" dirty="0" smtClean="0"/>
              <a:t>occurs.</a:t>
            </a:r>
            <a:r>
              <a:rPr lang="en-US" dirty="0"/>
              <a:t>  Now consider what would be the consequence of placing a cation that is (a) larger than the ideal, (b) smaller than the ideal, into the cation sites.</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396689"/>
            <a:ext cx="47815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5328592" y="2780928"/>
            <a:ext cx="3635896" cy="923330"/>
          </a:xfrm>
          <a:prstGeom prst="rect">
            <a:avLst/>
          </a:prstGeom>
        </p:spPr>
        <p:txBody>
          <a:bodyPr wrap="square">
            <a:spAutoFit/>
          </a:bodyPr>
          <a:lstStyle/>
          <a:p>
            <a:pPr algn="ctr"/>
            <a:r>
              <a:rPr lang="en-US" dirty="0" smtClean="0">
                <a:solidFill>
                  <a:srgbClr val="3333FF"/>
                </a:solidFill>
              </a:rPr>
              <a:t>For a stable coordination the bonded cation and anion must be in contact with each other.</a:t>
            </a:r>
            <a:endParaRPr lang="en-US" dirty="0">
              <a:solidFill>
                <a:srgbClr val="3333FF"/>
              </a:solidFill>
            </a:endParaRPr>
          </a:p>
        </p:txBody>
      </p:sp>
      <p:pic>
        <p:nvPicPr>
          <p:cNvPr id="20485" name="Picture 5" descr="http://www.seas.upenn.edu/~chem101/sschem/radratiocubi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875" y="5754656"/>
            <a:ext cx="6404357" cy="696985"/>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5472608" y="4797152"/>
            <a:ext cx="3635896" cy="1200329"/>
          </a:xfrm>
          <a:prstGeom prst="rect">
            <a:avLst/>
          </a:prstGeom>
        </p:spPr>
        <p:txBody>
          <a:bodyPr wrap="square">
            <a:spAutoFit/>
          </a:bodyPr>
          <a:lstStyle/>
          <a:p>
            <a:pPr algn="ctr"/>
            <a:r>
              <a:rPr lang="en-US" dirty="0" smtClean="0">
                <a:solidFill>
                  <a:srgbClr val="FF0000"/>
                </a:solidFill>
              </a:rPr>
              <a:t>If </a:t>
            </a:r>
            <a:r>
              <a:rPr lang="en-US" dirty="0" err="1" smtClean="0">
                <a:solidFill>
                  <a:srgbClr val="FF0000"/>
                </a:solidFill>
              </a:rPr>
              <a:t>r</a:t>
            </a:r>
            <a:r>
              <a:rPr lang="en-US" baseline="-25000" dirty="0" err="1" smtClean="0">
                <a:solidFill>
                  <a:srgbClr val="FF0000"/>
                </a:solidFill>
              </a:rPr>
              <a:t>cation</a:t>
            </a:r>
            <a:r>
              <a:rPr lang="en-US" dirty="0" smtClean="0">
                <a:solidFill>
                  <a:srgbClr val="FF0000"/>
                </a:solidFill>
              </a:rPr>
              <a:t>/</a:t>
            </a:r>
            <a:r>
              <a:rPr lang="en-US" dirty="0" err="1" smtClean="0">
                <a:solidFill>
                  <a:srgbClr val="FF0000"/>
                </a:solidFill>
              </a:rPr>
              <a:t>r</a:t>
            </a:r>
            <a:r>
              <a:rPr lang="en-US" baseline="-25000" dirty="0" err="1" smtClean="0">
                <a:solidFill>
                  <a:srgbClr val="FF0000"/>
                </a:solidFill>
              </a:rPr>
              <a:t>anion</a:t>
            </a:r>
            <a:r>
              <a:rPr lang="en-US" dirty="0" smtClean="0">
                <a:solidFill>
                  <a:srgbClr val="FF0000"/>
                </a:solidFill>
              </a:rPr>
              <a:t> becomes too big, the close packed structure of anions is converted into a simple cubic structure</a:t>
            </a:r>
            <a:endParaRPr lang="en-US" dirty="0">
              <a:solidFill>
                <a:srgbClr val="FF0000"/>
              </a:solidFill>
            </a:endParaRPr>
          </a:p>
        </p:txBody>
      </p:sp>
    </p:spTree>
    <p:extLst>
      <p:ext uri="{BB962C8B-B14F-4D97-AF65-F5344CB8AC3E}">
        <p14:creationId xmlns:p14="http://schemas.microsoft.com/office/powerpoint/2010/main" val="4171622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Interstitial sites in Closed Packed St</a:t>
            </a:r>
            <a:r>
              <a:rPr lang="en-US" altLang="it-IT" sz="2400" dirty="0" smtClean="0">
                <a:solidFill>
                  <a:srgbClr val="FF0000"/>
                </a:solidFill>
              </a:rPr>
              <a:t>r</a:t>
            </a:r>
            <a:r>
              <a:rPr lang="en-US" altLang="it-IT" sz="2400" b="1" dirty="0" smtClean="0">
                <a:solidFill>
                  <a:srgbClr val="FF0000"/>
                </a:solidFill>
              </a:rPr>
              <a:t>uctures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36712"/>
            <a:ext cx="7200000" cy="527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49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88640"/>
            <a:ext cx="8496944" cy="424732"/>
          </a:xfrm>
          <a:prstGeom prst="rect">
            <a:avLst/>
          </a:prstGeom>
        </p:spPr>
        <p:txBody>
          <a:bodyPr wrap="square">
            <a:spAutoFit/>
          </a:bodyPr>
          <a:lstStyle/>
          <a:p>
            <a:pPr algn="just">
              <a:lnSpc>
                <a:spcPct val="90000"/>
              </a:lnSpc>
            </a:pPr>
            <a:r>
              <a:rPr lang="en-US" altLang="it-IT" sz="2400" b="1" dirty="0" smtClean="0">
                <a:solidFill>
                  <a:srgbClr val="FF0000"/>
                </a:solidFill>
              </a:rPr>
              <a:t>Cubic structures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647701"/>
            <a:ext cx="9000000" cy="361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000" y="4725144"/>
            <a:ext cx="7200000" cy="103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691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tructure of NaCl (Rock salt)• FCC type.• Co-ordination number 6:6.• Calculation of no. of atoms of NaCl/unit  cell:Cl a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6" y="-18288"/>
            <a:ext cx="9168384" cy="68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27153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TotalTime>
  <Words>3213</Words>
  <Application>Microsoft Office PowerPoint</Application>
  <PresentationFormat>Presentazione su schermo (4:3)</PresentationFormat>
  <Paragraphs>546</Paragraphs>
  <Slides>168</Slides>
  <Notes>2</Notes>
  <HiddenSlides>0</HiddenSlides>
  <MMClips>0</MMClips>
  <ScaleCrop>false</ScaleCrop>
  <HeadingPairs>
    <vt:vector size="6" baseType="variant">
      <vt:variant>
        <vt:lpstr>Tema</vt:lpstr>
      </vt:variant>
      <vt:variant>
        <vt:i4>1</vt:i4>
      </vt:variant>
      <vt:variant>
        <vt:lpstr>Server OLE incorporati</vt:lpstr>
      </vt:variant>
      <vt:variant>
        <vt:i4>3</vt:i4>
      </vt:variant>
      <vt:variant>
        <vt:lpstr>Titoli diapositive</vt:lpstr>
      </vt:variant>
      <vt:variant>
        <vt:i4>168</vt:i4>
      </vt:variant>
    </vt:vector>
  </HeadingPairs>
  <TitlesOfParts>
    <vt:vector size="172" baseType="lpstr">
      <vt:lpstr>Tema di Office</vt:lpstr>
      <vt:lpstr>Equation</vt:lpstr>
      <vt:lpstr>Equazione</vt:lpstr>
      <vt:lpstr>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Platinum group recycling</vt:lpstr>
      <vt:lpstr>INTRODUCTION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Difference Between Amorphous and Crystalline Solids</vt:lpstr>
      <vt:lpstr>CRYSTAL LATTICES</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UNIT CELL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CRYSTAL SYSTEMS AND BRAVAIS LATTICES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MILLER INDICES</vt:lpstr>
      <vt:lpstr>Presentazione standard di PowerPoint</vt:lpstr>
      <vt:lpstr>Presentazione standard di PowerPoint</vt:lpstr>
      <vt:lpstr>Presentazione standard di PowerPoint</vt:lpstr>
      <vt:lpstr>Let us take an example to find the Miller Indices of a given plane(see Fig.):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INTERPLANER DISTANCE OR SPACING</vt:lpstr>
      <vt:lpstr>Presentazione standard di PowerPoint</vt:lpstr>
      <vt:lpstr>Physical Parameters for Crystal Structure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DEFECTS IN SOLIDS</vt:lpstr>
      <vt:lpstr>Point Defects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Current Flow in n-type Semiconductors</vt:lpstr>
      <vt:lpstr>Current Flow in p-type Semiconductors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fornasiero</dc:creator>
  <cp:lastModifiedBy>fornasiero</cp:lastModifiedBy>
  <cp:revision>7</cp:revision>
  <dcterms:created xsi:type="dcterms:W3CDTF">2018-11-05T14:40:27Z</dcterms:created>
  <dcterms:modified xsi:type="dcterms:W3CDTF">2018-11-05T17:06:39Z</dcterms:modified>
</cp:coreProperties>
</file>