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46"/>
  </p:notesMasterIdLst>
  <p:sldIdLst>
    <p:sldId id="345" r:id="rId2"/>
    <p:sldId id="257" r:id="rId3"/>
    <p:sldId id="259" r:id="rId4"/>
    <p:sldId id="263" r:id="rId5"/>
    <p:sldId id="264" r:id="rId6"/>
    <p:sldId id="265" r:id="rId7"/>
    <p:sldId id="268" r:id="rId8"/>
    <p:sldId id="271" r:id="rId9"/>
    <p:sldId id="277" r:id="rId10"/>
    <p:sldId id="278" r:id="rId11"/>
    <p:sldId id="279" r:id="rId12"/>
    <p:sldId id="282" r:id="rId13"/>
    <p:sldId id="286" r:id="rId14"/>
    <p:sldId id="287" r:id="rId15"/>
    <p:sldId id="288" r:id="rId16"/>
    <p:sldId id="290" r:id="rId17"/>
    <p:sldId id="292" r:id="rId18"/>
    <p:sldId id="291" r:id="rId19"/>
    <p:sldId id="296" r:id="rId20"/>
    <p:sldId id="306" r:id="rId21"/>
    <p:sldId id="297" r:id="rId22"/>
    <p:sldId id="304" r:id="rId23"/>
    <p:sldId id="305" r:id="rId24"/>
    <p:sldId id="308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23" r:id="rId33"/>
    <p:sldId id="324" r:id="rId34"/>
    <p:sldId id="326" r:id="rId35"/>
    <p:sldId id="334" r:id="rId36"/>
    <p:sldId id="340" r:id="rId37"/>
    <p:sldId id="344" r:id="rId38"/>
    <p:sldId id="346" r:id="rId39"/>
    <p:sldId id="347" r:id="rId40"/>
    <p:sldId id="343" r:id="rId41"/>
    <p:sldId id="293" r:id="rId42"/>
    <p:sldId id="348" r:id="rId43"/>
    <p:sldId id="349" r:id="rId44"/>
    <p:sldId id="350" r:id="rId4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9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B6542-AB68-E14D-B97B-D76AB9B11B3B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4B42C-19F1-F547-886C-DAAC98C6AC4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65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38C2637-C393-444B-8A14-9809CED9AA2B}" type="slidenum">
              <a:rPr lang="it-IT"/>
              <a:pPr>
                <a:defRPr/>
              </a:pPr>
              <a:t>42</a:t>
            </a:fld>
            <a:endParaRPr lang="it-IT"/>
          </a:p>
        </p:txBody>
      </p:sp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to, immagine e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874602-077F-C44C-8735-E66442072A90}" type="datetime4">
              <a:rPr lang="en-US" smtClean="0"/>
              <a:pPr>
                <a:defRPr/>
              </a:pPr>
              <a:t>novembre 7,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0859FB1-4490-D445-88AF-A772B8936DFF}" type="datetimeFigureOut">
              <a:rPr lang="it-IT" smtClean="0"/>
              <a:t>07/11/18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D8DCA880-D13E-4A49-AE36-0A52449C912E}" type="slidenum">
              <a:rPr lang="it-IT" smtClean="0"/>
              <a:t>‹n.›</a:t>
            </a:fld>
            <a:endParaRPr lang="it-IT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iviste-clueb.online/index.php/anpub/article/view/94" TargetMode="External"/><Relationship Id="rId3" Type="http://schemas.openxmlformats.org/officeDocument/2006/relationships/hyperlink" Target="http://www.regione.fvg.it/rafvg/cms/RAFVG/cultura-sport/immigrazione/FOGLIA14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hyperlink" Target="http://messaggeroveneto.gelocal.it/udine/foto-e-video/2017/03/28/fotogalleria/udine-scoppia-una-sommossa-all-ex-caserma-cavarzerani-1.15104645%231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olo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8001000" cy="1005384"/>
          </a:xfrm>
        </p:spPr>
        <p:txBody>
          <a:bodyPr/>
          <a:lstStyle/>
          <a:p>
            <a:r>
              <a:rPr lang="it-IT" sz="3200" dirty="0" smtClean="0">
                <a:latin typeface="Verdana" charset="0"/>
                <a:ea typeface="ＭＳ Ｐゴシック" charset="0"/>
                <a:cs typeface="ＭＳ Ｐゴシック" charset="0"/>
              </a:rPr>
              <a:t>Gestione AS in regione di confine</a:t>
            </a:r>
            <a:endParaRPr lang="it-IT" sz="32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Segnaposto contenuto 2"/>
          <p:cNvSpPr>
            <a:spLocks noGrp="1"/>
          </p:cNvSpPr>
          <p:nvPr>
            <p:ph idx="1"/>
          </p:nvPr>
        </p:nvSpPr>
        <p:spPr>
          <a:xfrm>
            <a:off x="533400" y="1676400"/>
            <a:ext cx="8120063" cy="50292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Udine, Gorizia: </a:t>
            </a:r>
            <a:r>
              <a:rPr lang="it-IT" sz="2400" dirty="0" smtClean="0">
                <a:latin typeface="Verdana" charset="0"/>
                <a:ea typeface="ＭＳ Ｐゴシック" charset="0"/>
                <a:cs typeface="ＭＳ Ｐゴシック" charset="0"/>
              </a:rPr>
              <a:t>grandi </a:t>
            </a:r>
            <a:r>
              <a:rPr lang="it-IT" sz="2400" dirty="0" err="1" smtClean="0">
                <a:latin typeface="Verdana" charset="0"/>
                <a:ea typeface="ＭＳ Ｐゴシック" charset="0"/>
                <a:cs typeface="ＭＳ Ｐゴシック" charset="0"/>
              </a:rPr>
              <a:t>hub</a:t>
            </a:r>
            <a:r>
              <a:rPr lang="it-IT" sz="240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it-IT" sz="2000" dirty="0" smtClean="0">
                <a:latin typeface="Verdana" charset="0"/>
                <a:ea typeface="ＭＳ Ｐゴシック" charset="0"/>
              </a:rPr>
              <a:t>Ambivalente ospitalità semi</a:t>
            </a:r>
            <a:r>
              <a:rPr lang="it-IT" sz="2000" dirty="0">
                <a:latin typeface="Verdana" charset="0"/>
                <a:ea typeface="ＭＳ Ｐゴシック" charset="0"/>
              </a:rPr>
              <a:t>-</a:t>
            </a:r>
            <a:r>
              <a:rPr lang="it-IT" sz="2000" dirty="0" smtClean="0">
                <a:latin typeface="Verdana" charset="0"/>
                <a:ea typeface="ＭＳ Ｐゴシック" charset="0"/>
              </a:rPr>
              <a:t>carceraria</a:t>
            </a:r>
          </a:p>
          <a:p>
            <a:pPr lvl="2">
              <a:buFont typeface="Wingdings" charset="0"/>
              <a:buChar char="§"/>
              <a:defRPr/>
            </a:pPr>
            <a:r>
              <a:rPr lang="it-IT" sz="2000" dirty="0" smtClean="0">
                <a:latin typeface="Verdana" charset="0"/>
                <a:ea typeface="ＭＳ Ｐゴシック" charset="0"/>
              </a:rPr>
              <a:t>Controllo della mobilità, </a:t>
            </a:r>
            <a:r>
              <a:rPr lang="it-IT" sz="2000" dirty="0">
                <a:latin typeface="Verdana" charset="0"/>
                <a:ea typeface="ＭＳ Ｐゴシック" charset="0"/>
              </a:rPr>
              <a:t>‘</a:t>
            </a:r>
            <a:r>
              <a:rPr lang="it-IT" sz="2000" dirty="0" smtClean="0">
                <a:latin typeface="Verdana" charset="0"/>
                <a:ea typeface="ＭＳ Ｐゴシック" charset="0"/>
              </a:rPr>
              <a:t>sicurezza’</a:t>
            </a:r>
            <a:endParaRPr lang="it-IT" sz="2000" dirty="0">
              <a:latin typeface="Verdana" charset="0"/>
              <a:ea typeface="ＭＳ Ｐゴシック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it-IT" sz="2000" dirty="0" err="1" smtClean="0">
                <a:latin typeface="Verdana" charset="0"/>
                <a:ea typeface="ＭＳ Ｐゴシック" charset="0"/>
              </a:rPr>
              <a:t>Setting</a:t>
            </a:r>
            <a:r>
              <a:rPr lang="it-IT" sz="2000" dirty="0" smtClean="0">
                <a:latin typeface="Verdana" charset="0"/>
                <a:ea typeface="ＭＳ Ｐゴシック" charset="0"/>
              </a:rPr>
              <a:t> confinati ai bordi</a:t>
            </a:r>
          </a:p>
          <a:p>
            <a:pPr marL="909638" lvl="2" indent="0">
              <a:buNone/>
              <a:defRPr/>
            </a:pPr>
            <a:endParaRPr lang="it-IT" sz="2000" dirty="0">
              <a:latin typeface="Verdana" charset="0"/>
              <a:ea typeface="ＭＳ Ｐゴシック" charset="0"/>
            </a:endParaRPr>
          </a:p>
          <a:p>
            <a:pPr>
              <a:buFont typeface="Wingdings" charset="0"/>
              <a:buChar char="q"/>
              <a:defRPr/>
            </a:pPr>
            <a:r>
              <a:rPr lang="it-IT" sz="2400" dirty="0" smtClean="0">
                <a:latin typeface="Verdana" charset="0"/>
                <a:ea typeface="ＭＳ Ｐゴシック" charset="0"/>
                <a:cs typeface="ＭＳ Ｐゴシック" charset="0"/>
              </a:rPr>
              <a:t>Infiltrazioni </a:t>
            </a: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&amp; </a:t>
            </a:r>
            <a:r>
              <a:rPr lang="it-IT" sz="2400" dirty="0" smtClean="0">
                <a:latin typeface="Verdana" charset="0"/>
                <a:ea typeface="ＭＳ Ｐゴシック" charset="0"/>
                <a:cs typeface="ＭＳ Ｐゴシック" charset="0"/>
              </a:rPr>
              <a:t>campi informali </a:t>
            </a: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in “no-</a:t>
            </a:r>
            <a:r>
              <a:rPr lang="it-IT" sz="2400" dirty="0" err="1" smtClean="0">
                <a:latin typeface="Verdana" charset="0"/>
                <a:ea typeface="ＭＳ Ｐゴシック" charset="0"/>
                <a:cs typeface="ＭＳ Ｐゴシック" charset="0"/>
              </a:rPr>
              <a:t>man’s</a:t>
            </a:r>
            <a:r>
              <a:rPr lang="it-IT" sz="240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err="1">
                <a:latin typeface="Verdana" charset="0"/>
                <a:ea typeface="ＭＳ Ｐゴシック" charset="0"/>
                <a:cs typeface="ＭＳ Ｐゴシック" charset="0"/>
              </a:rPr>
              <a:t>lands</a:t>
            </a: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” (</a:t>
            </a:r>
            <a:r>
              <a:rPr lang="it-IT" sz="2400" dirty="0" err="1">
                <a:latin typeface="Verdana" charset="0"/>
                <a:ea typeface="ＭＳ Ｐゴシック" charset="0"/>
                <a:cs typeface="ＭＳ Ｐゴシック" charset="0"/>
              </a:rPr>
              <a:t>Agier</a:t>
            </a:r>
            <a:r>
              <a:rPr lang="it-IT" sz="2400" dirty="0" smtClean="0">
                <a:latin typeface="Verdana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0" indent="0">
              <a:buNone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Char char="q"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Trieste: </a:t>
            </a:r>
            <a:r>
              <a:rPr lang="it-IT" sz="2400" dirty="0" smtClean="0">
                <a:latin typeface="Verdana" charset="0"/>
                <a:ea typeface="ＭＳ Ｐゴシック" charset="0"/>
                <a:cs typeface="ＭＳ Ｐゴシック" charset="0"/>
              </a:rPr>
              <a:t>SPRAR, ospitalità diffusa </a:t>
            </a:r>
          </a:p>
          <a:p>
            <a:pPr marL="0" indent="0">
              <a:buNone/>
              <a:defRPr/>
            </a:pPr>
            <a:r>
              <a:rPr lang="it-IT" sz="240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smtClean="0">
                <a:latin typeface="Verdana" charset="0"/>
                <a:ea typeface="ＭＳ Ｐゴシック" charset="0"/>
                <a:cs typeface="ＭＳ Ｐゴシック" charset="0"/>
                <a:hlinkClick r:id="rId2"/>
              </a:rPr>
              <a:t>Richiedenti asilo e sapere antropologico (open access)</a:t>
            </a: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016956" y="1157785"/>
            <a:ext cx="433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hlinkClick r:id="rId3"/>
              </a:rPr>
              <a:t>FVG numeri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650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Verdana" charset="0"/>
                <a:ea typeface="MS PGothic" charset="0"/>
                <a:cs typeface="MS PGothic" charset="0"/>
              </a:rPr>
              <a:t>Paradosso: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/>
            </a: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Ospitalità o prigione?</a:t>
            </a:r>
            <a:endParaRPr lang="it-IT" dirty="0"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32770" name="Segnaposto contenuto 2"/>
          <p:cNvSpPr>
            <a:spLocks noGrp="1"/>
          </p:cNvSpPr>
          <p:nvPr>
            <p:ph idx="1"/>
          </p:nvPr>
        </p:nvSpPr>
        <p:spPr>
          <a:xfrm>
            <a:off x="533400" y="2152650"/>
            <a:ext cx="8001000" cy="4267200"/>
          </a:xfrm>
        </p:spPr>
        <p:txBody>
          <a:bodyPr>
            <a:normAutofit fontScale="77500" lnSpcReduction="20000"/>
          </a:bodyPr>
          <a:lstStyle/>
          <a:p>
            <a:pPr marL="0" indent="0">
              <a:buFont typeface="Wingdings" charset="0"/>
              <a:buNone/>
            </a:pPr>
            <a:r>
              <a:rPr lang="it-IT" sz="2400" dirty="0">
                <a:latin typeface="Verdana" charset="0"/>
                <a:ea typeface="MS PGothic" charset="0"/>
                <a:cs typeface="MS PGothic" charset="0"/>
              </a:rPr>
              <a:t>“</a:t>
            </a:r>
            <a:r>
              <a:rPr lang="it-IT" altLang="ja-JP" sz="2300" dirty="0">
                <a:latin typeface="Verdana" charset="0"/>
                <a:ea typeface="MS PGothic" charset="0"/>
                <a:cs typeface="MS PGothic" charset="0"/>
              </a:rPr>
              <a:t>At </a:t>
            </a:r>
            <a:r>
              <a:rPr lang="it-IT" altLang="ja-JP" sz="2300" dirty="0" err="1">
                <a:latin typeface="Verdana" charset="0"/>
                <a:ea typeface="MS PGothic" charset="0"/>
                <a:cs typeface="MS PGothic" charset="0"/>
              </a:rPr>
              <a:t>times</a:t>
            </a:r>
            <a:r>
              <a:rPr lang="it-IT" altLang="ja-JP" sz="2300" dirty="0">
                <a:latin typeface="Verdana" charset="0"/>
                <a:ea typeface="MS PGothic" charset="0"/>
                <a:cs typeface="MS PGothic" charset="0"/>
              </a:rPr>
              <a:t>, I </a:t>
            </a:r>
            <a:r>
              <a:rPr lang="it-IT" altLang="ja-JP" sz="2300" dirty="0" err="1">
                <a:latin typeface="Verdana" charset="0"/>
                <a:ea typeface="MS PGothic" charset="0"/>
                <a:cs typeface="MS PGothic" charset="0"/>
              </a:rPr>
              <a:t>feel</a:t>
            </a:r>
            <a:r>
              <a:rPr lang="it-IT" altLang="ja-JP" sz="2300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altLang="ja-JP" sz="2300" dirty="0" err="1">
                <a:latin typeface="Verdana" charset="0"/>
                <a:ea typeface="MS PGothic" charset="0"/>
                <a:cs typeface="MS PGothic" charset="0"/>
              </a:rPr>
              <a:t>we</a:t>
            </a:r>
            <a:r>
              <a:rPr lang="it-IT" altLang="ja-JP" sz="2300" dirty="0">
                <a:latin typeface="Verdana" charset="0"/>
                <a:ea typeface="MS PGothic" charset="0"/>
                <a:cs typeface="MS PGothic" charset="0"/>
              </a:rPr>
              <a:t> are </a:t>
            </a:r>
            <a:r>
              <a:rPr lang="it-IT" altLang="ja-JP" sz="2300" dirty="0" err="1">
                <a:latin typeface="Verdana" charset="0"/>
                <a:ea typeface="MS PGothic" charset="0"/>
                <a:cs typeface="MS PGothic" charset="0"/>
              </a:rPr>
              <a:t>relatively</a:t>
            </a:r>
            <a:r>
              <a:rPr lang="it-IT" altLang="ja-JP" sz="2300" dirty="0">
                <a:latin typeface="Verdana" charset="0"/>
                <a:ea typeface="MS PGothic" charset="0"/>
                <a:cs typeface="MS PGothic" charset="0"/>
              </a:rPr>
              <a:t> free. </a:t>
            </a:r>
          </a:p>
          <a:p>
            <a:pPr marL="0" indent="0">
              <a:buFont typeface="Wingdings" charset="0"/>
              <a:buNone/>
            </a:pP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	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However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,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we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are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locked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in by 8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pm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. </a:t>
            </a:r>
          </a:p>
          <a:p>
            <a:pPr marL="0" indent="0">
              <a:buFont typeface="Wingdings" charset="0"/>
              <a:buNone/>
            </a:pP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And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this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is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very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stressful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. </a:t>
            </a:r>
          </a:p>
          <a:p>
            <a:pPr marL="0" indent="0">
              <a:buFont typeface="Wingdings" charset="0"/>
              <a:buNone/>
            </a:pP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	The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thing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is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that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we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have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to come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here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to be free and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instead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we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end up in a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place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where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we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are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imprisoned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. </a:t>
            </a:r>
          </a:p>
          <a:p>
            <a:pPr marL="0" indent="0">
              <a:buFont typeface="Wingdings" charset="0"/>
              <a:buNone/>
            </a:pP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	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This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is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true</a:t>
            </a: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sz="2300" dirty="0" err="1">
                <a:latin typeface="Verdana" charset="0"/>
                <a:ea typeface="MS PGothic" charset="0"/>
                <a:cs typeface="MS PGothic" charset="0"/>
              </a:rPr>
              <a:t>paradox</a:t>
            </a:r>
            <a:r>
              <a:rPr lang="is-IS" sz="2300" dirty="0">
                <a:latin typeface="Verdana" charset="0"/>
                <a:ea typeface="MS PGothic" charset="0"/>
                <a:cs typeface="MS PGothic" charset="0"/>
              </a:rPr>
              <a:t>…. At times I go out, but not very often. </a:t>
            </a:r>
          </a:p>
          <a:p>
            <a:pPr marL="0" indent="0">
              <a:buFont typeface="Wingdings" charset="0"/>
              <a:buNone/>
            </a:pPr>
            <a:r>
              <a:rPr lang="is-IS" sz="2300" dirty="0">
                <a:latin typeface="Verdana" charset="0"/>
                <a:ea typeface="MS PGothic" charset="0"/>
                <a:cs typeface="MS PGothic" charset="0"/>
              </a:rPr>
              <a:t>I spend most of the time here. </a:t>
            </a:r>
          </a:p>
          <a:p>
            <a:pPr marL="0" indent="0">
              <a:buFont typeface="Wingdings" charset="0"/>
              <a:buNone/>
            </a:pPr>
            <a:r>
              <a:rPr lang="it-IT" sz="2300" dirty="0">
                <a:latin typeface="Verdana" charset="0"/>
                <a:ea typeface="MS PGothic" charset="0"/>
                <a:cs typeface="MS PGothic" charset="0"/>
              </a:rPr>
              <a:t>B</a:t>
            </a:r>
            <a:r>
              <a:rPr lang="is-IS" sz="2300" dirty="0">
                <a:latin typeface="Verdana" charset="0"/>
                <a:ea typeface="MS PGothic" charset="0"/>
                <a:cs typeface="MS PGothic" charset="0"/>
              </a:rPr>
              <a:t>ut this is not home, it is a camp.” </a:t>
            </a:r>
          </a:p>
          <a:p>
            <a:pPr marL="0" indent="0">
              <a:buFont typeface="Wingdings" charset="0"/>
              <a:buNone/>
            </a:pPr>
            <a:r>
              <a:rPr lang="is-IS" sz="2300" dirty="0">
                <a:latin typeface="Verdana" charset="0"/>
                <a:ea typeface="MS PGothic" charset="0"/>
                <a:cs typeface="MS PGothic" charset="0"/>
              </a:rPr>
              <a:t>			(J. CARA guest from Nigeria)</a:t>
            </a:r>
            <a:endParaRPr lang="it-IT" sz="2300" dirty="0">
              <a:latin typeface="Verdana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61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>
                <a:latin typeface="Verdana" charset="0"/>
                <a:ea typeface="MS PGothic" charset="0"/>
                <a:cs typeface="MS PGothic" charset="0"/>
              </a:rPr>
              <a:t>“</a:t>
            </a:r>
            <a:r>
              <a:rPr lang="it-IT" altLang="ja-JP" sz="2400">
                <a:latin typeface="Verdana" charset="0"/>
                <a:ea typeface="MS PGothic" charset="0"/>
                <a:cs typeface="MS PGothic" charset="0"/>
              </a:rPr>
              <a:t>I try to get out as much as possible</a:t>
            </a:r>
            <a:r>
              <a:rPr lang="is-IS" altLang="ja-JP" sz="2400">
                <a:latin typeface="Verdana" charset="0"/>
                <a:ea typeface="MS PGothic" charset="0"/>
                <a:cs typeface="MS PGothic" charset="0"/>
              </a:rPr>
              <a:t>…</a:t>
            </a:r>
            <a:br>
              <a:rPr lang="is-IS" altLang="ja-JP" sz="2400">
                <a:latin typeface="Verdana" charset="0"/>
                <a:ea typeface="MS PGothic" charset="0"/>
                <a:cs typeface="MS PGothic" charset="0"/>
              </a:rPr>
            </a:br>
            <a:r>
              <a:rPr lang="is-IS" altLang="ja-JP" sz="2400">
                <a:latin typeface="Verdana" charset="0"/>
                <a:ea typeface="MS PGothic" charset="0"/>
                <a:cs typeface="MS PGothic" charset="0"/>
              </a:rPr>
              <a:t>I go out... </a:t>
            </a:r>
            <a:r>
              <a:rPr lang="it-IT" altLang="ja-JP" sz="2400">
                <a:latin typeface="Verdana" charset="0"/>
                <a:ea typeface="MS PGothic" charset="0"/>
                <a:cs typeface="MS PGothic" charset="0"/>
              </a:rPr>
              <a:t>S</a:t>
            </a:r>
            <a:r>
              <a:rPr lang="is-IS" altLang="ja-JP" sz="2400">
                <a:latin typeface="Verdana" charset="0"/>
                <a:ea typeface="MS PGothic" charset="0"/>
                <a:cs typeface="MS PGothic" charset="0"/>
              </a:rPr>
              <a:t>o I don’t go insane</a:t>
            </a:r>
            <a:r>
              <a:rPr lang="is-IS" sz="2400">
                <a:latin typeface="Verdana" charset="0"/>
                <a:ea typeface="MS PGothic" charset="0"/>
                <a:cs typeface="MS PGothic" charset="0"/>
              </a:rPr>
              <a:t>”</a:t>
            </a:r>
            <a:r>
              <a:rPr lang="is-IS" altLang="ja-JP" sz="2400">
                <a:latin typeface="Verdana" charset="0"/>
                <a:ea typeface="MS PGothic" charset="0"/>
                <a:cs typeface="MS PGothic" charset="0"/>
              </a:rPr>
              <a:t> (S., Cara Guest)</a:t>
            </a:r>
            <a:endParaRPr lang="it-IT" sz="2400"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33795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33794" name="Immagine 4" descr="fig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862138"/>
            <a:ext cx="9144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40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Segnaposto contenuto 3" descr="tendopoli in Isonzo acqua 2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2" b="9862"/>
          <a:stretch>
            <a:fillRect/>
          </a:stretch>
        </p:blipFill>
        <p:spPr>
          <a:xfrm>
            <a:off x="0" y="-17463"/>
            <a:ext cx="6905625" cy="3683001"/>
          </a:xfrm>
        </p:spPr>
      </p:pic>
      <p:pic>
        <p:nvPicPr>
          <p:cNvPr id="36866" name="Segnaposto contenuto 3" descr="fig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b="2592"/>
          <a:stretch>
            <a:fillRect/>
          </a:stretch>
        </p:blipFill>
        <p:spPr bwMode="auto">
          <a:xfrm>
            <a:off x="3124200" y="3656013"/>
            <a:ext cx="6002338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61202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Segnaposto contenuto 5" descr="fig 4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b="2592"/>
          <a:stretch>
            <a:fillRect/>
          </a:stretch>
        </p:blipFill>
        <p:spPr>
          <a:xfrm>
            <a:off x="0" y="152400"/>
            <a:ext cx="7010400" cy="3738563"/>
          </a:xfrm>
        </p:spPr>
      </p:pic>
      <p:pic>
        <p:nvPicPr>
          <p:cNvPr id="38914" name="Segnaposto contenuto 3" descr="image-1.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" b="4771"/>
          <a:stretch>
            <a:fillRect/>
          </a:stretch>
        </p:blipFill>
        <p:spPr bwMode="auto">
          <a:xfrm>
            <a:off x="3733800" y="3890963"/>
            <a:ext cx="5529263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38915" name="CasellaDiTesto 1"/>
          <p:cNvSpPr txBox="1">
            <a:spLocks noChangeArrowheads="1"/>
          </p:cNvSpPr>
          <p:nvPr/>
        </p:nvSpPr>
        <p:spPr bwMode="auto">
          <a:xfrm>
            <a:off x="214313" y="4514850"/>
            <a:ext cx="2701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it-IT" sz="1800" dirty="0"/>
          </a:p>
          <a:p>
            <a:pPr eaLnBrk="1" hangingPunct="1"/>
            <a:r>
              <a:rPr lang="it-IT" sz="1800" dirty="0"/>
              <a:t>The </a:t>
            </a:r>
            <a:r>
              <a:rPr lang="it-IT" sz="1800" i="1" dirty="0"/>
              <a:t>Jungle</a:t>
            </a:r>
            <a:r>
              <a:rPr lang="it-IT" sz="1800" dirty="0"/>
              <a:t> </a:t>
            </a:r>
            <a:r>
              <a:rPr lang="it-IT" sz="1800" dirty="0" smtClean="0"/>
              <a:t>sull’ Isonzo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12028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39938" name="Segnaposto contenuto 5" descr="image.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4" b="22444"/>
          <a:stretch>
            <a:fillRect/>
          </a:stretch>
        </p:blipFill>
        <p:spPr>
          <a:xfrm>
            <a:off x="152400" y="228600"/>
            <a:ext cx="6143625" cy="3276600"/>
          </a:xfrm>
        </p:spPr>
      </p:pic>
      <p:pic>
        <p:nvPicPr>
          <p:cNvPr id="39939" name="Segnaposto contenuto 11" descr="ima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b="2592"/>
          <a:stretch>
            <a:fillRect/>
          </a:stretch>
        </p:blipFill>
        <p:spPr bwMode="auto">
          <a:xfrm>
            <a:off x="3657600" y="3810000"/>
            <a:ext cx="522446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52358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Makeshift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dirty="0" err="1">
                <a:latin typeface="Verdana" charset="0"/>
                <a:ea typeface="MS PGothic" charset="0"/>
                <a:cs typeface="MS PGothic" charset="0"/>
              </a:rPr>
              <a:t>camps</a:t>
            </a:r>
            <a:endParaRPr lang="it-IT" dirty="0"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40962" name="Segnaposto contenuto 3" descr="immmigrati sull'isonzo - N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b="76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0696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43010" name="Segnaposto contenuto 3" descr="MSF1601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0" b="10020"/>
          <a:stretch>
            <a:fillRect/>
          </a:stretch>
        </p:blipFill>
        <p:spPr>
          <a:xfrm>
            <a:off x="0" y="889000"/>
            <a:ext cx="9144000" cy="4876800"/>
          </a:xfrm>
        </p:spPr>
      </p:pic>
    </p:spTree>
    <p:extLst>
      <p:ext uri="{BB962C8B-B14F-4D97-AF65-F5344CB8AC3E}">
        <p14:creationId xmlns:p14="http://schemas.microsoft.com/office/powerpoint/2010/main" val="178157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olo 1"/>
          <p:cNvSpPr>
            <a:spLocks noGrp="1"/>
          </p:cNvSpPr>
          <p:nvPr>
            <p:ph type="title"/>
          </p:nvPr>
        </p:nvSpPr>
        <p:spPr>
          <a:xfrm>
            <a:off x="5486400" y="990600"/>
            <a:ext cx="3810000" cy="2438400"/>
          </a:xfrm>
        </p:spPr>
        <p:txBody>
          <a:bodyPr/>
          <a:lstStyle/>
          <a:p>
            <a:r>
              <a:rPr lang="it-IT" sz="2000" dirty="0">
                <a:latin typeface="Verdana" charset="0"/>
                <a:ea typeface="MS PGothic" charset="0"/>
                <a:cs typeface="MS PGothic" charset="0"/>
              </a:rPr>
              <a:t/>
            </a:r>
            <a:br>
              <a:rPr lang="it-IT" sz="2000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sz="2000" dirty="0" smtClean="0">
                <a:latin typeface="Verdana" charset="0"/>
                <a:ea typeface="MS PGothic" charset="0"/>
                <a:cs typeface="MS PGothic" charset="0"/>
              </a:rPr>
              <a:t>Attraverso i confini: pratiche di </a:t>
            </a:r>
            <a:r>
              <a:rPr lang="it-IT" sz="2000" i="1" dirty="0" smtClean="0">
                <a:latin typeface="Verdana" charset="0"/>
                <a:ea typeface="MS PGothic" charset="0"/>
                <a:cs typeface="MS PGothic" charset="0"/>
              </a:rPr>
              <a:t>Cittadinanza illegale </a:t>
            </a:r>
            <a:r>
              <a:rPr lang="it-IT" sz="2000" dirty="0">
                <a:latin typeface="Verdana" charset="0"/>
                <a:ea typeface="MS PGothic" charset="0"/>
                <a:cs typeface="MS PGothic" charset="0"/>
              </a:rPr>
              <a:t/>
            </a:r>
            <a:br>
              <a:rPr lang="it-IT" sz="2000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sz="2000" dirty="0">
                <a:latin typeface="Verdana" charset="0"/>
                <a:ea typeface="MS PGothic" charset="0"/>
                <a:cs typeface="MS PGothic" charset="0"/>
              </a:rPr>
              <a:t/>
            </a:r>
            <a:br>
              <a:rPr lang="it-IT" sz="2000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sz="2000" dirty="0">
                <a:latin typeface="Verdana" charset="0"/>
                <a:ea typeface="MS PGothic" charset="0"/>
                <a:cs typeface="MS PGothic" charset="0"/>
              </a:rPr>
              <a:t>(Rigo 2007, </a:t>
            </a:r>
            <a:r>
              <a:rPr lang="it-IT" sz="2000" dirty="0" err="1">
                <a:latin typeface="Verdana" charset="0"/>
                <a:ea typeface="MS PGothic" charset="0"/>
                <a:cs typeface="MS PGothic" charset="0"/>
              </a:rPr>
              <a:t>Campesi</a:t>
            </a:r>
            <a:r>
              <a:rPr lang="it-IT" sz="2000" dirty="0">
                <a:latin typeface="Verdana" charset="0"/>
                <a:ea typeface="MS PGothic" charset="0"/>
                <a:cs typeface="MS PGothic" charset="0"/>
              </a:rPr>
              <a:t> 2015) </a:t>
            </a:r>
          </a:p>
        </p:txBody>
      </p:sp>
      <p:pic>
        <p:nvPicPr>
          <p:cNvPr id="47106" name="Segnaposto contenuto 3" descr="ima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7" b="10107"/>
          <a:stretch>
            <a:fillRect/>
          </a:stretch>
        </p:blipFill>
        <p:spPr>
          <a:xfrm>
            <a:off x="533400" y="304800"/>
            <a:ext cx="4876800" cy="2600325"/>
          </a:xfrm>
        </p:spPr>
      </p:pic>
      <p:pic>
        <p:nvPicPr>
          <p:cNvPr id="47107" name="Immagine 5" descr="DSC_2381_park_skocjanske_jame_velika_dolina_slap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4876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32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01469" y="289707"/>
            <a:ext cx="4069080" cy="1162050"/>
          </a:xfrm>
        </p:spPr>
        <p:txBody>
          <a:bodyPr/>
          <a:lstStyle/>
          <a:p>
            <a:r>
              <a:rPr lang="it-IT" dirty="0" smtClean="0"/>
              <a:t>Margini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74920" y="1143893"/>
            <a:ext cx="4069080" cy="5211763"/>
          </a:xfrm>
        </p:spPr>
        <p:txBody>
          <a:bodyPr>
            <a:normAutofit fontScale="85000" lnSpcReduction="10000"/>
          </a:bodyPr>
          <a:lstStyle/>
          <a:p>
            <a:pPr marL="0" indent="0">
              <a:buFont typeface="Wingdings" charset="0"/>
              <a:buNone/>
              <a:defRPr/>
            </a:pPr>
            <a:endParaRPr lang="it-IT" dirty="0" smtClean="0"/>
          </a:p>
          <a:p>
            <a:pPr>
              <a:defRPr/>
            </a:pPr>
            <a:r>
              <a:rPr lang="it-IT" sz="2400" dirty="0" smtClean="0">
                <a:latin typeface="Verdana" charset="0"/>
                <a:ea typeface="MS PGothic" charset="0"/>
              </a:rPr>
              <a:t>Umanità </a:t>
            </a:r>
            <a:r>
              <a:rPr lang="it-IT" sz="2400" dirty="0">
                <a:latin typeface="Verdana" charset="0"/>
                <a:ea typeface="MS PGothic" charset="0"/>
              </a:rPr>
              <a:t>in </a:t>
            </a:r>
            <a:r>
              <a:rPr lang="it-IT" sz="2400" dirty="0" smtClean="0">
                <a:latin typeface="Verdana" charset="0"/>
                <a:ea typeface="MS PGothic" charset="0"/>
              </a:rPr>
              <a:t>eccesso </a:t>
            </a:r>
            <a:r>
              <a:rPr lang="it-IT" sz="2000" dirty="0">
                <a:latin typeface="Verdana" charset="0"/>
                <a:ea typeface="MS PGothic" charset="0"/>
              </a:rPr>
              <a:t>(</a:t>
            </a:r>
            <a:r>
              <a:rPr lang="it-IT" sz="2000" dirty="0" err="1" smtClean="0">
                <a:latin typeface="Verdana" charset="0"/>
                <a:ea typeface="MS PGothic" charset="0"/>
              </a:rPr>
              <a:t>Agier</a:t>
            </a:r>
            <a:r>
              <a:rPr lang="it-IT" sz="2000" dirty="0" smtClean="0">
                <a:latin typeface="Verdana" charset="0"/>
                <a:ea typeface="MS PGothic" charset="0"/>
              </a:rPr>
              <a:t>, 2008)</a:t>
            </a:r>
          </a:p>
          <a:p>
            <a:pPr>
              <a:defRPr/>
            </a:pPr>
            <a:endParaRPr lang="it-IT" sz="2000" dirty="0">
              <a:latin typeface="Verdana" charset="0"/>
              <a:ea typeface="MS PGothic" charset="0"/>
            </a:endParaRPr>
          </a:p>
          <a:p>
            <a:pPr>
              <a:defRPr/>
            </a:pPr>
            <a:r>
              <a:rPr lang="it-IT" sz="2400" dirty="0" smtClean="0">
                <a:latin typeface="Verdana" charset="0"/>
                <a:ea typeface="MS PGothic" charset="0"/>
              </a:rPr>
              <a:t>Porosità dei confini</a:t>
            </a:r>
          </a:p>
          <a:p>
            <a:pPr>
              <a:defRPr/>
            </a:pPr>
            <a:endParaRPr lang="it-IT" sz="2400" dirty="0" smtClean="0"/>
          </a:p>
          <a:p>
            <a:pPr>
              <a:defRPr/>
            </a:pPr>
            <a:r>
              <a:rPr lang="it-IT" sz="2400" dirty="0" smtClean="0"/>
              <a:t>Mobilità </a:t>
            </a:r>
            <a:r>
              <a:rPr lang="it-IT" sz="2400" dirty="0"/>
              <a:t>&amp; </a:t>
            </a:r>
            <a:r>
              <a:rPr lang="it-IT" sz="2400" dirty="0" smtClean="0"/>
              <a:t>Tempo – Stato di eccezione </a:t>
            </a:r>
            <a:r>
              <a:rPr lang="it-IT" sz="2000" dirty="0" smtClean="0"/>
              <a:t>(Agamben 2008)</a:t>
            </a:r>
          </a:p>
          <a:p>
            <a:pPr>
              <a:defRPr/>
            </a:pPr>
            <a:endParaRPr lang="it-IT" sz="2400" dirty="0"/>
          </a:p>
          <a:p>
            <a:pPr>
              <a:defRPr/>
            </a:pPr>
            <a:r>
              <a:rPr lang="it-IT" sz="2400" dirty="0" smtClean="0"/>
              <a:t>Agency e resistenza dei rifugiati</a:t>
            </a:r>
          </a:p>
          <a:p>
            <a:pPr marL="0" indent="0">
              <a:buFont typeface="Wingdings" charset="0"/>
              <a:buNone/>
              <a:defRPr/>
            </a:pPr>
            <a:r>
              <a:rPr lang="it-IT" sz="2400" dirty="0"/>
              <a:t>	</a:t>
            </a:r>
            <a:r>
              <a:rPr lang="it-IT" sz="2400" dirty="0" smtClean="0"/>
              <a:t>	</a:t>
            </a:r>
            <a:endParaRPr lang="it-IT" dirty="0" smtClean="0"/>
          </a:p>
          <a:p>
            <a:pPr>
              <a:defRPr/>
            </a:pPr>
            <a:endParaRPr lang="it-IT" dirty="0"/>
          </a:p>
          <a:p>
            <a:pPr marL="0" indent="0">
              <a:buFont typeface="Wingdings" charset="0"/>
              <a:buNone/>
              <a:defRPr/>
            </a:pPr>
            <a:endParaRPr lang="it-IT" dirty="0" smtClean="0"/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 smtClean="0"/>
          </a:p>
          <a:p>
            <a:pPr marL="0" indent="0">
              <a:buFont typeface="Wingdings" charset="0"/>
              <a:buNone/>
              <a:defRPr/>
            </a:pPr>
            <a:endParaRPr lang="it-IT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08200" cy="4041860"/>
          </a:xfrm>
          <a:prstGeom prst="rect">
            <a:avLst/>
          </a:prstGeom>
        </p:spPr>
      </p:pic>
      <p:pic>
        <p:nvPicPr>
          <p:cNvPr id="6" name="Immagine 5" descr="image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574" y="3037711"/>
            <a:ext cx="2568577" cy="385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7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>
                <a:latin typeface="Verdana" charset="0"/>
                <a:ea typeface="ＭＳ Ｐゴシック" charset="0"/>
                <a:cs typeface="ＭＳ Ｐゴシック" charset="0"/>
              </a:rPr>
              <a:t>Vivere nel limbo, in attesa di...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6738" y="1752600"/>
            <a:ext cx="8501062" cy="4267200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it-IT" sz="2400" dirty="0" smtClean="0"/>
              <a:t>Media ospitalità sistema per protezione internazionale: 2 anni</a:t>
            </a:r>
          </a:p>
          <a:p>
            <a:pPr marL="0" indent="0">
              <a:buFont typeface="Wingdings" charset="0"/>
              <a:buNone/>
              <a:defRPr/>
            </a:pPr>
            <a:endParaRPr lang="it-IT" sz="2400" dirty="0"/>
          </a:p>
          <a:p>
            <a:pPr marL="0" indent="0">
              <a:buFont typeface="Wingdings" charset="0"/>
              <a:buNone/>
              <a:defRPr/>
            </a:pPr>
            <a:r>
              <a:rPr lang="it-IT" sz="2400" dirty="0" smtClean="0"/>
              <a:t>Nel frattempo: </a:t>
            </a:r>
          </a:p>
          <a:p>
            <a:pPr lvl="1">
              <a:defRPr/>
            </a:pPr>
            <a:r>
              <a:rPr lang="it-IT" sz="2400" dirty="0" smtClean="0"/>
              <a:t>Corsi di lingua e training professionale</a:t>
            </a:r>
          </a:p>
          <a:p>
            <a:pPr lvl="1">
              <a:defRPr/>
            </a:pPr>
            <a:r>
              <a:rPr lang="it-IT" sz="2400" dirty="0" smtClean="0"/>
              <a:t>Lavori volontari e socialmente utili</a:t>
            </a:r>
          </a:p>
          <a:p>
            <a:pPr lvl="1">
              <a:defRPr/>
            </a:pPr>
            <a:r>
              <a:rPr lang="it-IT" sz="2400" dirty="0" smtClean="0"/>
              <a:t>Interazione con gente del posto </a:t>
            </a:r>
          </a:p>
          <a:p>
            <a:pPr lvl="1">
              <a:defRPr/>
            </a:pPr>
            <a:r>
              <a:rPr lang="it-IT" sz="2400" dirty="0" smtClean="0"/>
              <a:t>Micro-</a:t>
            </a:r>
            <a:r>
              <a:rPr lang="it-IT" sz="2400" dirty="0" err="1" smtClean="0"/>
              <a:t>setting</a:t>
            </a:r>
            <a:r>
              <a:rPr lang="it-IT" sz="2400" dirty="0" smtClean="0"/>
              <a:t>, non ghetti </a:t>
            </a:r>
          </a:p>
          <a:p>
            <a:pPr lvl="1">
              <a:defRPr/>
            </a:pPr>
            <a:r>
              <a:rPr lang="it-IT" sz="2400" dirty="0" smtClean="0"/>
              <a:t>Interazione quotidiana, non </a:t>
            </a:r>
            <a:r>
              <a:rPr lang="it-IT" sz="2400" dirty="0" err="1" smtClean="0"/>
              <a:t>spazio&amp;tempo</a:t>
            </a:r>
            <a:r>
              <a:rPr lang="it-IT" sz="2400" dirty="0" smtClean="0"/>
              <a:t> di eccezione (Agamben)</a:t>
            </a:r>
          </a:p>
          <a:p>
            <a:pPr>
              <a:defRPr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4089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2" descr=" caserma U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229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81000" y="4572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Udine, </a:t>
            </a:r>
            <a:r>
              <a:rPr lang="en-US" dirty="0" smtClean="0">
                <a:hlinkClick r:id="rId3"/>
              </a:rPr>
              <a:t>28_03_2017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432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rdina Alessandra Rita_Storie di accoglienza _Copertina_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0"/>
            <a:ext cx="4897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69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444279" y="238922"/>
            <a:ext cx="3143348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Villaggio Pescatore, Giugno 2016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“Ho vissuto la stessa sensazione di non essere accettato dagli altri. </a:t>
            </a:r>
          </a:p>
          <a:p>
            <a:r>
              <a:rPr lang="it-IT" dirty="0" smtClean="0"/>
              <a:t>Non essere accettato dagli italiani stessi!”</a:t>
            </a:r>
          </a:p>
          <a:p>
            <a:endParaRPr lang="it-IT" dirty="0"/>
          </a:p>
          <a:p>
            <a:r>
              <a:rPr lang="it-IT" dirty="0" smtClean="0"/>
              <a:t>“Ho conosciuto questo ragazzo e ho cercato di farmi capire, come Tarzan e Jane, no?”</a:t>
            </a:r>
          </a:p>
          <a:p>
            <a:endParaRPr lang="it-IT" dirty="0"/>
          </a:p>
          <a:p>
            <a:r>
              <a:rPr lang="it-IT" dirty="0" smtClean="0"/>
              <a:t>“Mi sono rivista in questi ragazzi anche se la situazione è diversa”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2866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149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92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4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Modello - Trieste : </a:t>
            </a:r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</a:b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Segnaposto contenuto 2"/>
          <p:cNvSpPr>
            <a:spLocks noGrp="1"/>
          </p:cNvSpPr>
          <p:nvPr>
            <p:ph idx="1"/>
          </p:nvPr>
        </p:nvSpPr>
        <p:spPr>
          <a:xfrm>
            <a:off x="609600" y="2565400"/>
            <a:ext cx="8001000" cy="4267200"/>
          </a:xfrm>
        </p:spPr>
        <p:txBody>
          <a:bodyPr/>
          <a:lstStyle/>
          <a:p>
            <a:pPr>
              <a:defRPr/>
            </a:pPr>
            <a:r>
              <a:rPr lang="it-IT" sz="2400" dirty="0" smtClean="0">
                <a:latin typeface="Verdana" charset="0"/>
                <a:ea typeface="ＭＳ Ｐゴシック" charset="0"/>
                <a:cs typeface="ＭＳ Ｐゴシック" charset="0"/>
              </a:rPr>
              <a:t>Assistenza e ospitalità senza vittimizzazione </a:t>
            </a:r>
          </a:p>
          <a:p>
            <a:pPr>
              <a:defRPr/>
            </a:pPr>
            <a:r>
              <a:rPr lang="it-IT" sz="2400" dirty="0" smtClean="0">
                <a:latin typeface="Verdana" charset="0"/>
                <a:ea typeface="ＭＳ Ｐゴシック" charset="0"/>
                <a:cs typeface="ＭＳ Ｐゴシック" charset="0"/>
              </a:rPr>
              <a:t>Social </a:t>
            </a:r>
            <a:r>
              <a:rPr lang="it-IT" sz="2400" dirty="0" err="1">
                <a:latin typeface="Verdana" charset="0"/>
                <a:ea typeface="ＭＳ Ｐゴシック" charset="0"/>
                <a:cs typeface="ＭＳ Ｐゴシック" charset="0"/>
              </a:rPr>
              <a:t>learning</a:t>
            </a: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 by living</a:t>
            </a:r>
          </a:p>
          <a:p>
            <a:pPr>
              <a:defRPr/>
            </a:pPr>
            <a:r>
              <a:rPr lang="it-IT" sz="2400" dirty="0" smtClean="0">
                <a:latin typeface="Verdana" charset="0"/>
                <a:ea typeface="ＭＳ Ｐゴシック" charset="0"/>
                <a:cs typeface="ＭＳ Ｐゴシック" charset="0"/>
              </a:rPr>
              <a:t>Calo della criminalità, meno paura e senso di allarme</a:t>
            </a: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it-IT" sz="2400" dirty="0" smtClean="0">
                <a:latin typeface="Verdana" charset="0"/>
                <a:ea typeface="ＭＳ Ｐゴシック" charset="0"/>
                <a:cs typeface="ＭＳ Ｐゴシック" charset="0"/>
              </a:rPr>
              <a:t>Empowerment &amp; agency</a:t>
            </a: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67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o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Trieste </a:t>
            </a:r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Lab.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1493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it-IT" dirty="0" smtClean="0"/>
          </a:p>
          <a:p>
            <a:pPr marL="349250" lvl="1" indent="0">
              <a:buFont typeface="Wingdings" charset="0"/>
              <a:buNone/>
              <a:defRPr/>
            </a:pPr>
            <a:r>
              <a:rPr lang="it-IT" dirty="0" smtClean="0"/>
              <a:t>1945- 60</a:t>
            </a:r>
            <a:r>
              <a:rPr lang="it-IT" dirty="0"/>
              <a:t>:</a:t>
            </a:r>
            <a:r>
              <a:rPr lang="it-IT" dirty="0" smtClean="0"/>
              <a:t> Profughi da Istria -Dalmazia</a:t>
            </a:r>
          </a:p>
          <a:p>
            <a:pPr marL="349250" lvl="1" indent="0">
              <a:buFont typeface="Wingdings" charset="0"/>
              <a:buNone/>
              <a:defRPr/>
            </a:pPr>
            <a:r>
              <a:rPr lang="it-IT" dirty="0" smtClean="0"/>
              <a:t>1991-95:  Rifugiati ex </a:t>
            </a:r>
            <a:r>
              <a:rPr lang="it-IT" dirty="0"/>
              <a:t>J</a:t>
            </a:r>
            <a:r>
              <a:rPr lang="it-IT" dirty="0" smtClean="0"/>
              <a:t>ugoslavia </a:t>
            </a:r>
          </a:p>
          <a:p>
            <a:pPr marL="349250" lvl="1" indent="0">
              <a:buFont typeface="Wingdings" charset="0"/>
              <a:buNone/>
              <a:defRPr/>
            </a:pPr>
            <a:r>
              <a:rPr lang="it-IT" dirty="0"/>
              <a:t>2014-</a:t>
            </a:r>
            <a:r>
              <a:rPr lang="it-IT" dirty="0" smtClean="0"/>
              <a:t>18:  AS Afghanistan, Pakistan via </a:t>
            </a:r>
            <a:r>
              <a:rPr lang="it-IT" dirty="0" err="1" smtClean="0"/>
              <a:t>Balkans</a:t>
            </a:r>
            <a:r>
              <a:rPr lang="it-IT" dirty="0" smtClean="0"/>
              <a:t>, MNA Kosovo</a:t>
            </a:r>
          </a:p>
          <a:p>
            <a:pPr>
              <a:defRPr/>
            </a:pPr>
            <a:r>
              <a:rPr lang="it-IT" dirty="0" err="1" smtClean="0"/>
              <a:t>Border</a:t>
            </a:r>
            <a:r>
              <a:rPr lang="it-IT" dirty="0" smtClean="0"/>
              <a:t> Area  </a:t>
            </a:r>
          </a:p>
          <a:p>
            <a:pPr marL="0" indent="0">
              <a:buFont typeface="Wingdings" charset="0"/>
              <a:buNone/>
              <a:defRPr/>
            </a:pPr>
            <a:r>
              <a:rPr lang="it-IT" dirty="0"/>
              <a:t>	</a:t>
            </a:r>
            <a:r>
              <a:rPr lang="it-IT" sz="2400" dirty="0" smtClean="0"/>
              <a:t>vecchie &amp; nuove minoranze,  nazionalismi</a:t>
            </a:r>
          </a:p>
          <a:p>
            <a:pPr marL="0" indent="0">
              <a:buFont typeface="Wingdings" charset="0"/>
              <a:buNone/>
              <a:defRPr/>
            </a:pPr>
            <a:r>
              <a:rPr lang="it-IT" sz="2500" dirty="0"/>
              <a:t>	</a:t>
            </a:r>
            <a:r>
              <a:rPr lang="it-IT" sz="2500" dirty="0" smtClean="0"/>
              <a:t>porto &amp; commercio</a:t>
            </a:r>
            <a:endParaRPr lang="it-IT" sz="2500" dirty="0"/>
          </a:p>
          <a:p>
            <a:pPr>
              <a:defRPr/>
            </a:pPr>
            <a:r>
              <a:rPr lang="it-IT" dirty="0" smtClean="0"/>
              <a:t>Ospitalità diffusa</a:t>
            </a:r>
          </a:p>
          <a:p>
            <a:pPr marL="342900" lvl="1" indent="0">
              <a:buFont typeface="Wingdings" charset="0"/>
              <a:buNone/>
              <a:defRPr/>
            </a:pPr>
            <a:r>
              <a:rPr lang="it-IT" dirty="0" err="1" smtClean="0"/>
              <a:t>Basaglia</a:t>
            </a:r>
            <a:r>
              <a:rPr lang="it-IT" dirty="0" smtClean="0"/>
              <a:t>, SPRAR (ASGI, ICS)</a:t>
            </a:r>
            <a:endParaRPr lang="it-IT" dirty="0"/>
          </a:p>
          <a:p>
            <a:pPr>
              <a:defRPr/>
            </a:pPr>
            <a:r>
              <a:rPr lang="it-IT" dirty="0" smtClean="0"/>
              <a:t>Network Scientifico  Internazionale </a:t>
            </a:r>
          </a:p>
          <a:p>
            <a:pPr marL="342900" lvl="1" indent="0">
              <a:buFont typeface="Wingdings" charset="0"/>
              <a:buNone/>
              <a:defRPr/>
            </a:pPr>
            <a:r>
              <a:rPr lang="it-IT" dirty="0" smtClean="0"/>
              <a:t>ICTP, SISSA, </a:t>
            </a:r>
            <a:r>
              <a:rPr lang="it-IT" dirty="0" err="1" smtClean="0"/>
              <a:t>Twas</a:t>
            </a:r>
            <a:r>
              <a:rPr lang="it-IT" dirty="0" smtClean="0"/>
              <a:t>, </a:t>
            </a:r>
            <a:r>
              <a:rPr lang="it-IT" dirty="0" err="1" smtClean="0"/>
              <a:t>Refugee</a:t>
            </a:r>
            <a:r>
              <a:rPr lang="it-IT" dirty="0" smtClean="0"/>
              <a:t> </a:t>
            </a:r>
            <a:r>
              <a:rPr lang="it-IT" dirty="0" err="1" smtClean="0"/>
              <a:t>scientists</a:t>
            </a:r>
            <a:r>
              <a:rPr lang="it-IT" dirty="0" smtClean="0"/>
              <a:t>)</a:t>
            </a:r>
          </a:p>
          <a:p>
            <a:pPr>
              <a:defRPr/>
            </a:pPr>
            <a:endParaRPr lang="it-IT" dirty="0" smtClean="0"/>
          </a:p>
          <a:p>
            <a:pPr marL="0" indent="0">
              <a:buFont typeface="Wingdings" charset="0"/>
              <a:buNone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89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magine 1" descr="campo padricia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4" y="372905"/>
            <a:ext cx="2886075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4" name="Immagine 3" descr="05_padriciano5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2363788"/>
            <a:ext cx="628491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1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iberta terapeutic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6789632" cy="450500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8307" y="4898703"/>
            <a:ext cx="887681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Per poter veramente affrontare la "malattia", dovremmo poterla incontrare fuori dalle istituzioni, intendendo con ciò non soltanto fuori dall'istituzione psichiatrica, ma fuori da ogni altra istituzione la cui funzione è quella di etichettare, codificare e fissare in ruoli congelati coloro che vi appartengono. Ma esiste veramente un fuori sul quale e dal quale si possa agire prima che le istituzioni ci distruggano?</a:t>
            </a:r>
          </a:p>
        </p:txBody>
      </p:sp>
    </p:spTree>
    <p:extLst>
      <p:ext uri="{BB962C8B-B14F-4D97-AF65-F5344CB8AC3E}">
        <p14:creationId xmlns:p14="http://schemas.microsoft.com/office/powerpoint/2010/main" val="176888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le 27-04-17, 12 43 13 copia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8463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latin typeface="Verdana" charset="0"/>
                <a:ea typeface="MS PGothic" charset="0"/>
                <a:cs typeface="MS PGothic" charset="0"/>
              </a:rPr>
              <a:t>CIE - Gradisca </a:t>
            </a:r>
            <a:br>
              <a:rPr lang="it-IT">
                <a:latin typeface="Verdana" charset="0"/>
                <a:ea typeface="MS PGothic" charset="0"/>
                <a:cs typeface="MS PGothic" charset="0"/>
              </a:rPr>
            </a:br>
            <a:r>
              <a:rPr lang="it-IT">
                <a:latin typeface="Verdana" charset="0"/>
                <a:ea typeface="MS PGothic" charset="0"/>
                <a:cs typeface="MS PGothic" charset="0"/>
              </a:rPr>
              <a:t>2008 – 2013 </a:t>
            </a:r>
          </a:p>
        </p:txBody>
      </p:sp>
      <p:sp>
        <p:nvSpPr>
          <p:cNvPr id="5123" name="Segnaposto contenuto 2"/>
          <p:cNvSpPr>
            <a:spLocks noGrp="1"/>
          </p:cNvSpPr>
          <p:nvPr>
            <p:ph idx="1"/>
          </p:nvPr>
        </p:nvSpPr>
        <p:spPr>
          <a:xfrm>
            <a:off x="152400" y="2819400"/>
            <a:ext cx="8001000" cy="4267200"/>
          </a:xfrm>
        </p:spPr>
        <p:txBody>
          <a:bodyPr/>
          <a:lstStyle/>
          <a:p>
            <a:pPr>
              <a:defRPr/>
            </a:pPr>
            <a:r>
              <a:rPr lang="it-IT" dirty="0" smtClean="0">
                <a:latin typeface="Verdana" charset="0"/>
                <a:ea typeface="MS PGothic" charset="0"/>
              </a:rPr>
              <a:t>Caserma, regime semi-carcerario</a:t>
            </a:r>
          </a:p>
          <a:p>
            <a:pPr lvl="2">
              <a:defRPr/>
            </a:pPr>
            <a:r>
              <a:rPr lang="it-IT" dirty="0" smtClean="0">
                <a:latin typeface="Verdana" charset="0"/>
                <a:ea typeface="MS PGothic" charset="0"/>
              </a:rPr>
              <a:t>I</a:t>
            </a:r>
            <a:r>
              <a:rPr lang="it-IT" sz="2600" dirty="0" smtClean="0">
                <a:latin typeface="Verdana" charset="0"/>
                <a:ea typeface="MS PGothic" charset="0"/>
              </a:rPr>
              <a:t>llegalità </a:t>
            </a:r>
            <a:r>
              <a:rPr lang="it-IT" sz="2600" dirty="0">
                <a:latin typeface="Verdana" charset="0"/>
                <a:ea typeface="MS PGothic" charset="0"/>
              </a:rPr>
              <a:t>&amp; </a:t>
            </a:r>
            <a:r>
              <a:rPr lang="it-IT" sz="2600" dirty="0" smtClean="0">
                <a:latin typeface="Verdana" charset="0"/>
                <a:ea typeface="MS PGothic" charset="0"/>
              </a:rPr>
              <a:t>detenzione</a:t>
            </a:r>
            <a:r>
              <a:rPr lang="it-IT" sz="2200" dirty="0" smtClean="0">
                <a:latin typeface="Verdana" charset="0"/>
                <a:ea typeface="MS PGothic" charset="0"/>
              </a:rPr>
              <a:t> </a:t>
            </a:r>
            <a:r>
              <a:rPr lang="it-IT" sz="2200" dirty="0">
                <a:latin typeface="Verdana" charset="0"/>
                <a:ea typeface="MS PGothic" charset="0"/>
              </a:rPr>
              <a:t>(De Genova 2002</a:t>
            </a:r>
            <a:r>
              <a:rPr lang="it-IT" sz="2200" dirty="0" smtClean="0">
                <a:latin typeface="Verdana" charset="0"/>
                <a:ea typeface="MS PGothic" charset="0"/>
              </a:rPr>
              <a:t>)</a:t>
            </a:r>
          </a:p>
          <a:p>
            <a:pPr lvl="2">
              <a:defRPr/>
            </a:pPr>
            <a:endParaRPr lang="it-IT" sz="2200" dirty="0">
              <a:latin typeface="Verdana" charset="0"/>
              <a:ea typeface="MS PGothic" charset="0"/>
            </a:endParaRPr>
          </a:p>
          <a:p>
            <a:pPr>
              <a:defRPr/>
            </a:pPr>
            <a:r>
              <a:rPr lang="it-IT" dirty="0" smtClean="0">
                <a:latin typeface="Verdana" charset="0"/>
                <a:ea typeface="MS PGothic" charset="0"/>
              </a:rPr>
              <a:t>Proteste degli abitanti locali</a:t>
            </a:r>
          </a:p>
          <a:p>
            <a:pPr>
              <a:defRPr/>
            </a:pPr>
            <a:r>
              <a:rPr lang="it-IT" dirty="0" smtClean="0">
                <a:latin typeface="Verdana" charset="0"/>
                <a:ea typeface="MS PGothic" charset="0"/>
              </a:rPr>
              <a:t>Rivolte dei migranti </a:t>
            </a:r>
            <a:r>
              <a:rPr lang="it-IT" sz="2400" dirty="0">
                <a:latin typeface="Verdana" charset="0"/>
                <a:ea typeface="MS PGothic" charset="0"/>
              </a:rPr>
              <a:t>(MSF 2013)</a:t>
            </a:r>
          </a:p>
          <a:p>
            <a:pPr marL="0" indent="0">
              <a:buFont typeface="Wingdings" charset="0"/>
              <a:buNone/>
              <a:defRPr/>
            </a:pPr>
            <a:endParaRPr lang="it-IT" sz="2400" dirty="0">
              <a:latin typeface="Verdana" charset="0"/>
              <a:ea typeface="MS PGothic" charset="0"/>
            </a:endParaRPr>
          </a:p>
          <a:p>
            <a:pPr>
              <a:buFont typeface="Wingdings" charset="0"/>
              <a:buNone/>
              <a:defRPr/>
            </a:pPr>
            <a:endParaRPr lang="it-IT" dirty="0">
              <a:latin typeface="Verdana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24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70207-WA0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it-IT" dirty="0" smtClean="0"/>
              <a:t>Silos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528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33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76" y="596715"/>
            <a:ext cx="7652969" cy="573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8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78417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77646" y="0"/>
            <a:ext cx="2112330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"Entrare al Silos era come entrare in un paesaggio vagamente dantesco, in un notturno e fumoso purgatorio. Dai box si levavano vapori di cottura e odori disparati, che si univano a formarne uno intenso, tipico, indescrivibile, un misto dolciastro e stantio di minestre, di cavolo, di fritto, di sudore e di </a:t>
            </a:r>
            <a:r>
              <a:rPr lang="it-IT" dirty="0" smtClean="0"/>
              <a:t>ospedale” </a:t>
            </a:r>
            <a:r>
              <a:rPr lang="it-IT" dirty="0" err="1" smtClean="0"/>
              <a:t>M.Madieri,</a:t>
            </a:r>
            <a:r>
              <a:rPr lang="it-IT" i="1" dirty="0" err="1" smtClean="0"/>
              <a:t>Verde</a:t>
            </a:r>
            <a:r>
              <a:rPr lang="it-IT" i="1" dirty="0" smtClean="0"/>
              <a:t> acqua</a:t>
            </a:r>
            <a:r>
              <a:rPr lang="it-IT" dirty="0" smtClean="0"/>
              <a:t>, </a:t>
            </a:r>
            <a:r>
              <a:rPr lang="it-IT" i="1" dirty="0" smtClean="0"/>
              <a:t>1987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66524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die mag 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514065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00200" y="5334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DP, Italiani Istria-Dalmazia 1945</a:t>
            </a:r>
            <a:r>
              <a:rPr lang="it-IT" dirty="0"/>
              <a:t>-1960</a:t>
            </a:r>
          </a:p>
        </p:txBody>
      </p:sp>
    </p:spTree>
    <p:extLst>
      <p:ext uri="{BB962C8B-B14F-4D97-AF65-F5344CB8AC3E}">
        <p14:creationId xmlns:p14="http://schemas.microsoft.com/office/powerpoint/2010/main" val="1690388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61026_1237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2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Immagine 1"/>
          <p:cNvSpPr>
            <a:spLocks noChangeAspect="1"/>
          </p:cNvSpPr>
          <p:nvPr/>
        </p:nvSpPr>
        <p:spPr bwMode="auto">
          <a:xfrm>
            <a:off x="1422400" y="398463"/>
            <a:ext cx="6959600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258" name="CasellaDiTesto 2"/>
          <p:cNvSpPr txBox="1">
            <a:spLocks noChangeArrowheads="1"/>
          </p:cNvSpPr>
          <p:nvPr/>
        </p:nvSpPr>
        <p:spPr bwMode="auto">
          <a:xfrm>
            <a:off x="533400" y="4419600"/>
            <a:ext cx="76073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Info-</a:t>
            </a:r>
            <a:r>
              <a:rPr lang="it-IT" sz="1800" dirty="0" err="1"/>
              <a:t>point</a:t>
            </a:r>
            <a:r>
              <a:rPr lang="it-IT" sz="1800" dirty="0"/>
              <a:t> &amp; </a:t>
            </a:r>
            <a:r>
              <a:rPr lang="it-IT" sz="1800" dirty="0" smtClean="0"/>
              <a:t>socializzazione: Marginalità </a:t>
            </a:r>
            <a:r>
              <a:rPr lang="it-IT" sz="1800" dirty="0"/>
              <a:t>– </a:t>
            </a:r>
            <a:r>
              <a:rPr lang="it-IT" sz="1800" dirty="0" smtClean="0"/>
              <a:t>tattiche</a:t>
            </a:r>
            <a:endParaRPr lang="it-IT" sz="1800" dirty="0"/>
          </a:p>
          <a:p>
            <a:pPr eaLnBrk="1" hangingPunct="1"/>
            <a:endParaRPr lang="it-IT" sz="1800" dirty="0"/>
          </a:p>
          <a:p>
            <a:pPr eaLnBrk="1" hangingPunct="1"/>
            <a:r>
              <a:rPr lang="it-IT" sz="1800" dirty="0" err="1"/>
              <a:t>Backflow</a:t>
            </a:r>
            <a:r>
              <a:rPr lang="it-IT" sz="1800" dirty="0"/>
              <a:t> &amp; </a:t>
            </a:r>
            <a:r>
              <a:rPr lang="it-IT" sz="1800" dirty="0" smtClean="0"/>
              <a:t>Protezione Umanitaria: </a:t>
            </a:r>
            <a:r>
              <a:rPr lang="it-IT" sz="1800" dirty="0"/>
              <a:t>Buffer zone</a:t>
            </a:r>
          </a:p>
          <a:p>
            <a:pPr eaLnBrk="1" hangingPunct="1"/>
            <a:endParaRPr lang="it-IT" sz="1800" dirty="0"/>
          </a:p>
          <a:p>
            <a:pPr eaLnBrk="1" hangingPunct="1"/>
            <a:r>
              <a:rPr lang="it-IT" sz="1800" dirty="0" smtClean="0"/>
              <a:t>Umanità </a:t>
            </a:r>
            <a:r>
              <a:rPr lang="it-IT" sz="1800" dirty="0"/>
              <a:t>in </a:t>
            </a:r>
            <a:r>
              <a:rPr lang="it-IT" sz="1800" dirty="0" smtClean="0"/>
              <a:t>eccesso </a:t>
            </a:r>
            <a:r>
              <a:rPr lang="it-IT" sz="1800" dirty="0"/>
              <a:t>‘</a:t>
            </a:r>
            <a:r>
              <a:rPr lang="it-IT" altLang="ja-JP" sz="1800" dirty="0" smtClean="0"/>
              <a:t>invisibile</a:t>
            </a:r>
            <a:r>
              <a:rPr lang="it-IT" sz="1800" dirty="0" smtClean="0"/>
              <a:t>’ nel cuore della città</a:t>
            </a:r>
          </a:p>
          <a:p>
            <a:pPr eaLnBrk="1" hangingPunct="1"/>
            <a:r>
              <a:rPr lang="it-IT" altLang="ja-JP" sz="1800" dirty="0" smtClean="0"/>
              <a:t>Bassa soglia comune</a:t>
            </a:r>
            <a:endParaRPr lang="it-IT" altLang="ja-JP" sz="1800" dirty="0"/>
          </a:p>
          <a:p>
            <a:pPr eaLnBrk="1" hangingPunct="1"/>
            <a:endParaRPr lang="it-IT" sz="1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8229600" cy="42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8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Trieste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33600"/>
            <a:ext cx="8284831" cy="3962400"/>
          </a:xfrm>
        </p:spPr>
        <p:txBody>
          <a:bodyPr>
            <a:normAutofit/>
          </a:bodyPr>
          <a:lstStyle/>
          <a:p>
            <a:r>
              <a:rPr lang="it-IT" dirty="0" smtClean="0"/>
              <a:t>Silos come luogo storico di transito ricorrente</a:t>
            </a:r>
            <a:endParaRPr lang="it-IT" dirty="0"/>
          </a:p>
          <a:p>
            <a:pPr lvl="1">
              <a:buFont typeface="Wingdings" charset="2"/>
              <a:buChar char="§"/>
            </a:pPr>
            <a:r>
              <a:rPr lang="it-IT" dirty="0"/>
              <a:t>CFR. Accoglienza diffusa e ‘organizzata’(CCC; biopolitica)</a:t>
            </a:r>
          </a:p>
          <a:p>
            <a:pPr lvl="1">
              <a:buFont typeface="Wingdings" charset="2"/>
              <a:buChar char="§"/>
            </a:pPr>
            <a:r>
              <a:rPr lang="it-IT" dirty="0" smtClean="0"/>
              <a:t>CFR. Paradigma umanitario  (es. kosovari)</a:t>
            </a:r>
            <a:endParaRPr lang="it-IT" dirty="0"/>
          </a:p>
          <a:p>
            <a:r>
              <a:rPr lang="it-IT" dirty="0" smtClean="0"/>
              <a:t>Ruolo di mediazione stakeholder locali </a:t>
            </a:r>
          </a:p>
          <a:p>
            <a:pPr marL="628650" lvl="1" indent="-285750">
              <a:buFont typeface="Wingdings" charset="2"/>
              <a:buChar char="§"/>
            </a:pPr>
            <a:r>
              <a:rPr lang="it-IT" dirty="0" smtClean="0"/>
              <a:t>ASGI, Scienziati, Università, tradizione </a:t>
            </a:r>
            <a:r>
              <a:rPr lang="it-IT" dirty="0" err="1" smtClean="0"/>
              <a:t>basagliana</a:t>
            </a:r>
            <a:r>
              <a:rPr lang="it-IT" dirty="0" smtClean="0"/>
              <a:t> </a:t>
            </a:r>
          </a:p>
          <a:p>
            <a:r>
              <a:rPr lang="it-IT" dirty="0" smtClean="0"/>
              <a:t>Mobilità dentro e fuori confine </a:t>
            </a:r>
          </a:p>
          <a:p>
            <a:pPr lvl="1">
              <a:buFont typeface="Wingdings" charset="2"/>
              <a:buChar char="§"/>
            </a:pPr>
            <a:r>
              <a:rPr lang="it-IT" dirty="0" smtClean="0"/>
              <a:t>umanità in eccesso</a:t>
            </a:r>
          </a:p>
          <a:p>
            <a:r>
              <a:rPr lang="it-IT" dirty="0" smtClean="0"/>
              <a:t>Spazi e tempi liminali di apprendimento</a:t>
            </a:r>
          </a:p>
        </p:txBody>
      </p:sp>
    </p:spTree>
    <p:extLst>
      <p:ext uri="{BB962C8B-B14F-4D97-AF65-F5344CB8AC3E}">
        <p14:creationId xmlns:p14="http://schemas.microsoft.com/office/powerpoint/2010/main" val="263039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kosov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7039" cy="6858000"/>
          </a:xfrm>
          <a:prstGeom prst="rect">
            <a:avLst/>
          </a:prstGeom>
        </p:spPr>
      </p:pic>
      <p:pic>
        <p:nvPicPr>
          <p:cNvPr id="6" name="Immagine 5" descr="cover_issue_12_en_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40" y="0"/>
            <a:ext cx="4296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54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65063"/>
            <a:ext cx="7675240" cy="122413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Ricerca antropologica SUL campo: </a:t>
            </a:r>
            <a:br>
              <a:rPr lang="it-IT" dirty="0" smtClean="0"/>
            </a:br>
            <a:r>
              <a:rPr lang="it-IT" dirty="0" smtClean="0"/>
              <a:t>politiche e pratiche dell’accoglienza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683568" y="2769833"/>
            <a:ext cx="7546032" cy="3323463"/>
          </a:xfrm>
        </p:spPr>
        <p:txBody>
          <a:bodyPr>
            <a:normAutofit fontScale="85000" lnSpcReduction="20000"/>
          </a:bodyPr>
          <a:lstStyle/>
          <a:p>
            <a:r>
              <a:rPr lang="is-IS" dirty="0" smtClean="0"/>
              <a:t>Doppia Precarietà</a:t>
            </a:r>
          </a:p>
          <a:p>
            <a:r>
              <a:rPr lang="it-IT" dirty="0" smtClean="0"/>
              <a:t>Emergenza umanitaria</a:t>
            </a:r>
            <a:r>
              <a:rPr lang="is-IS" dirty="0" smtClean="0"/>
              <a:t> </a:t>
            </a:r>
          </a:p>
          <a:p>
            <a:r>
              <a:rPr lang="is-IS" dirty="0" smtClean="0"/>
              <a:t>Burocrazia &amp; etichette </a:t>
            </a:r>
          </a:p>
          <a:p>
            <a:r>
              <a:rPr lang="is-IS" dirty="0" smtClean="0"/>
              <a:t>Ruoli &amp; potere</a:t>
            </a:r>
          </a:p>
          <a:p>
            <a:r>
              <a:rPr lang="is-IS" dirty="0" smtClean="0"/>
              <a:t>Interdisciplinarietà </a:t>
            </a:r>
          </a:p>
          <a:p>
            <a:r>
              <a:rPr lang="is-IS" dirty="0" smtClean="0"/>
              <a:t>Micro-setting etnografici</a:t>
            </a:r>
          </a:p>
          <a:p>
            <a:r>
              <a:rPr lang="is-IS" dirty="0" smtClean="0"/>
              <a:t>Interstizi e liminalità</a:t>
            </a:r>
          </a:p>
        </p:txBody>
      </p:sp>
    </p:spTree>
    <p:extLst>
      <p:ext uri="{BB962C8B-B14F-4D97-AF65-F5344CB8AC3E}">
        <p14:creationId xmlns:p14="http://schemas.microsoft.com/office/powerpoint/2010/main" val="20245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CARA: 2008-2017</a:t>
            </a: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dirty="0" smtClean="0">
                <a:latin typeface="Verdana" charset="0"/>
                <a:ea typeface="MS PGothic" charset="0"/>
                <a:cs typeface="MS PGothic" charset="0"/>
              </a:rPr>
              <a:t>Regime di semi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>-</a:t>
            </a:r>
            <a:r>
              <a:rPr lang="it-IT" dirty="0" smtClean="0">
                <a:latin typeface="Verdana" charset="0"/>
                <a:ea typeface="MS PGothic" charset="0"/>
                <a:cs typeface="MS PGothic" charset="0"/>
              </a:rPr>
              <a:t>detenzione</a:t>
            </a:r>
            <a:endParaRPr lang="it-IT" dirty="0"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28674" name="Segnaposto contenuto 2"/>
          <p:cNvSpPr>
            <a:spLocks noGrp="1"/>
          </p:cNvSpPr>
          <p:nvPr>
            <p:ph idx="1"/>
          </p:nvPr>
        </p:nvSpPr>
        <p:spPr>
          <a:xfrm>
            <a:off x="609600" y="2514600"/>
            <a:ext cx="8043863" cy="4572000"/>
          </a:xfrm>
        </p:spPr>
        <p:txBody>
          <a:bodyPr/>
          <a:lstStyle/>
          <a:p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Incremento flussi</a:t>
            </a:r>
          </a:p>
          <a:p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500 </a:t>
            </a:r>
            <a:r>
              <a:rPr lang="it-IT" dirty="0" err="1">
                <a:latin typeface="Verdana" charset="0"/>
                <a:ea typeface="ＭＳ Ｐゴシック" charset="0"/>
                <a:cs typeface="ＭＳ Ｐゴシック" charset="0"/>
              </a:rPr>
              <a:t>asylum</a:t>
            </a:r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latin typeface="Verdana" charset="0"/>
                <a:ea typeface="ＭＳ Ｐゴシック" charset="0"/>
                <a:cs typeface="ＭＳ Ｐゴシック" charset="0"/>
              </a:rPr>
              <a:t>seekers</a:t>
            </a:r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CARA/CIE: </a:t>
            </a:r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Ambivalente ospitalità </a:t>
            </a:r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&amp; </a:t>
            </a:r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spazi carcerari </a:t>
            </a:r>
          </a:p>
          <a:p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Controllo della mobilità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it-IT" dirty="0" err="1" smtClean="0">
                <a:latin typeface="Verdana" charset="0"/>
                <a:ea typeface="ＭＳ Ｐゴシック" charset="0"/>
                <a:cs typeface="ＭＳ Ｐゴシック" charset="0"/>
              </a:rPr>
              <a:t>Setting</a:t>
            </a:r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 isolato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7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Verdana" charset="0"/>
                <a:ea typeface="ＭＳ Ｐゴシック" charset="0"/>
                <a:cs typeface="ＭＳ Ｐゴシック" charset="0"/>
              </a:rPr>
              <a:t>Campo</a:t>
            </a:r>
            <a:endParaRPr lang="it-IT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57200" y="2209800"/>
            <a:ext cx="8535988" cy="36703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dirty="0" smtClean="0"/>
              <a:t>Luogo simbolico e dispositivo che costruisce il rifugiato (</a:t>
            </a:r>
            <a:r>
              <a:rPr lang="it-IT" dirty="0" err="1" smtClean="0"/>
              <a:t>M.Agier</a:t>
            </a:r>
            <a:r>
              <a:rPr lang="it-IT" dirty="0" smtClean="0"/>
              <a:t>) </a:t>
            </a:r>
            <a:endParaRPr lang="it-IT" dirty="0"/>
          </a:p>
          <a:p>
            <a:pPr>
              <a:defRPr/>
            </a:pPr>
            <a:r>
              <a:rPr lang="it-IT" dirty="0" smtClean="0"/>
              <a:t>Subalternità, assoggettamento umanitario (Care, cure, control)</a:t>
            </a:r>
          </a:p>
          <a:p>
            <a:pPr>
              <a:defRPr/>
            </a:pPr>
            <a:r>
              <a:rPr lang="it-IT" dirty="0" smtClean="0"/>
              <a:t>Relazioni di potere (ONG, Prefetture, Commissioni, operatori) </a:t>
            </a:r>
          </a:p>
          <a:p>
            <a:pPr>
              <a:defRPr/>
            </a:pPr>
            <a:r>
              <a:rPr lang="it-IT" dirty="0" err="1" smtClean="0"/>
              <a:t>Construzione</a:t>
            </a:r>
            <a:r>
              <a:rPr lang="it-IT" dirty="0" smtClean="0"/>
              <a:t> </a:t>
            </a:r>
            <a:r>
              <a:rPr lang="it-IT" dirty="0"/>
              <a:t>di alterità (</a:t>
            </a:r>
            <a:r>
              <a:rPr lang="it-IT" dirty="0" err="1"/>
              <a:t>A.Ong</a:t>
            </a:r>
            <a:r>
              <a:rPr lang="it-IT" dirty="0"/>
              <a:t>); </a:t>
            </a:r>
          </a:p>
          <a:p>
            <a:pPr>
              <a:defRPr/>
            </a:pPr>
            <a:r>
              <a:rPr lang="it-IT" dirty="0" smtClean="0"/>
              <a:t>Tattiche e strategie of posizionamento (M. De </a:t>
            </a:r>
            <a:r>
              <a:rPr lang="it-IT" dirty="0" err="1" smtClean="0"/>
              <a:t>Certeau</a:t>
            </a:r>
            <a:r>
              <a:rPr lang="it-IT" dirty="0" smtClean="0"/>
              <a:t>) </a:t>
            </a:r>
          </a:p>
          <a:p>
            <a:pPr>
              <a:defRPr/>
            </a:pPr>
            <a:endParaRPr lang="it-IT" dirty="0" smtClean="0"/>
          </a:p>
          <a:p>
            <a:pPr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329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Richiedenti asilo: </a:t>
            </a:r>
            <a:br>
              <a:rPr lang="it-IT" dirty="0" smtClean="0"/>
            </a:br>
            <a:r>
              <a:rPr lang="it-IT" dirty="0" smtClean="0"/>
              <a:t>vittime o truffatori?</a:t>
            </a:r>
            <a:endParaRPr lang="it-IT" dirty="0"/>
          </a:p>
        </p:txBody>
      </p:sp>
      <p:pic>
        <p:nvPicPr>
          <p:cNvPr id="4" name="Segnaposto contenuto 3" descr="index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77" r="-18277"/>
          <a:stretch>
            <a:fillRect/>
          </a:stretch>
        </p:blipFill>
        <p:spPr>
          <a:xfrm>
            <a:off x="1029925" y="1767846"/>
            <a:ext cx="5528744" cy="3032754"/>
          </a:xfrm>
        </p:spPr>
      </p:pic>
      <p:sp>
        <p:nvSpPr>
          <p:cNvPr id="5" name="CasellaDiTesto 4"/>
          <p:cNvSpPr txBox="1"/>
          <p:nvPr/>
        </p:nvSpPr>
        <p:spPr>
          <a:xfrm>
            <a:off x="1029925" y="5186530"/>
            <a:ext cx="756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Etichette burocratiche (caso Dublino, Protezione sussidiaria..)</a:t>
            </a:r>
          </a:p>
          <a:p>
            <a:r>
              <a:rPr lang="it-IT" dirty="0" smtClean="0"/>
              <a:t>Finzione giuridica dell’asilo (trauma, rappresentazione?)</a:t>
            </a:r>
          </a:p>
          <a:p>
            <a:r>
              <a:rPr lang="it-IT" dirty="0" smtClean="0"/>
              <a:t>Categoria morale di riconoscimento</a:t>
            </a:r>
          </a:p>
          <a:p>
            <a:r>
              <a:rPr lang="it-IT" dirty="0" smtClean="0"/>
              <a:t>Medicalizzazione della sofferenza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8608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3600" b="0" i="0" dirty="0" smtClean="0">
                <a:latin typeface="Eurostile" charset="0"/>
                <a:cs typeface="Eurostile" charset="0"/>
              </a:rPr>
              <a:t>Etichette categorie, numeri</a:t>
            </a:r>
          </a:p>
          <a:p>
            <a:pPr algn="ctr">
              <a:buClrTx/>
              <a:buFontTx/>
              <a:buNone/>
              <a:defRPr/>
            </a:pPr>
            <a:r>
              <a:rPr lang="it-IT" sz="3600" b="0" i="0" dirty="0" smtClean="0">
                <a:latin typeface="Eurostile" charset="0"/>
                <a:cs typeface="Eurostile" charset="0"/>
              </a:rPr>
              <a:t>(H. </a:t>
            </a:r>
            <a:r>
              <a:rPr lang="it-IT" sz="3600" b="0" i="0" dirty="0" err="1" smtClean="0">
                <a:latin typeface="Eurostile" charset="0"/>
                <a:cs typeface="Eurostile" charset="0"/>
              </a:rPr>
              <a:t>Arendt</a:t>
            </a:r>
            <a:r>
              <a:rPr lang="it-IT" sz="3600" b="0" i="0" dirty="0" smtClean="0">
                <a:latin typeface="Eurostile" charset="0"/>
                <a:cs typeface="Eurostile" charset="0"/>
              </a:rPr>
              <a:t>) 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6EA595DB-7489-5340-8DC1-13D654658C71}" type="slidenum">
              <a:rPr lang="it-IT" sz="1400" b="0" i="0" smtClean="0"/>
              <a:pPr algn="r" eaLnBrk="1" hangingPunct="1">
                <a:buClrTx/>
                <a:buFontTx/>
                <a:buNone/>
                <a:defRPr/>
              </a:pPr>
              <a:t>42</a:t>
            </a:fld>
            <a:endParaRPr lang="it-IT" sz="1400" b="0" i="0" smtClean="0"/>
          </a:p>
        </p:txBody>
      </p:sp>
      <p:pic>
        <p:nvPicPr>
          <p:cNvPr id="2" name="Immagine 1" descr="arton218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5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Trauma e violenza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81421" y="1895882"/>
            <a:ext cx="7076747" cy="3992563"/>
          </a:xfrm>
        </p:spPr>
        <p:txBody>
          <a:bodyPr/>
          <a:lstStyle/>
          <a:p>
            <a:r>
              <a:rPr lang="it-IT" dirty="0" smtClean="0"/>
              <a:t>Paradigma umanitario (</a:t>
            </a:r>
            <a:r>
              <a:rPr lang="it-IT" dirty="0" err="1" smtClean="0"/>
              <a:t>Harrel</a:t>
            </a:r>
            <a:r>
              <a:rPr lang="it-IT" dirty="0"/>
              <a:t>-</a:t>
            </a:r>
            <a:r>
              <a:rPr lang="it-IT" dirty="0" smtClean="0"/>
              <a:t>Bond)</a:t>
            </a:r>
          </a:p>
          <a:p>
            <a:r>
              <a:rPr lang="it-IT" dirty="0" smtClean="0"/>
              <a:t>Sofferenza / Violenza (</a:t>
            </a:r>
            <a:r>
              <a:rPr lang="it-IT" dirty="0" err="1" smtClean="0"/>
              <a:t>R</a:t>
            </a:r>
            <a:r>
              <a:rPr lang="it-IT" dirty="0" smtClean="0"/>
              <a:t>. </a:t>
            </a:r>
            <a:r>
              <a:rPr lang="it-IT" dirty="0" err="1" smtClean="0"/>
              <a:t>Beneduce</a:t>
            </a:r>
            <a:r>
              <a:rPr lang="it-IT" dirty="0" smtClean="0"/>
              <a:t>)</a:t>
            </a:r>
          </a:p>
          <a:p>
            <a:r>
              <a:rPr lang="it-IT" dirty="0" smtClean="0"/>
              <a:t>Biopolitica, assoggettamento (D. </a:t>
            </a:r>
            <a:r>
              <a:rPr lang="it-IT" dirty="0" err="1" smtClean="0"/>
              <a:t>Fassin</a:t>
            </a:r>
            <a:r>
              <a:rPr lang="it-IT" dirty="0" smtClean="0"/>
              <a:t>)</a:t>
            </a:r>
          </a:p>
          <a:p>
            <a:pPr marL="0" indent="0"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Immagine 3" descr="fass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115486"/>
            <a:ext cx="2771800" cy="416527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81421" y="4161463"/>
            <a:ext cx="49879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“Il campo agisce come una sospensione di ogni facoltà autobiografica, di ogni capacità di leggere la propria vita sulla base di una linearità evenemenziale: il filo che salda il passato al presente e che, in base al presente, preconizza il futuro, finisce per spezzarsi” </a:t>
            </a:r>
          </a:p>
          <a:p>
            <a:r>
              <a:rPr lang="it-IT" dirty="0" smtClean="0"/>
              <a:t>(</a:t>
            </a:r>
            <a:r>
              <a:rPr lang="it-IT" dirty="0" err="1" smtClean="0"/>
              <a:t>F</a:t>
            </a:r>
            <a:r>
              <a:rPr lang="it-IT" dirty="0" smtClean="0"/>
              <a:t>. </a:t>
            </a:r>
            <a:r>
              <a:rPr lang="it-IT" dirty="0" err="1" smtClean="0"/>
              <a:t>Rahola</a:t>
            </a:r>
            <a:r>
              <a:rPr lang="it-IT" dirty="0" smtClean="0"/>
              <a:t> in Riccio 2014: 63)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5762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Violenza strutturale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41064" y="2133600"/>
            <a:ext cx="7076747" cy="3992563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Processo di </a:t>
            </a:r>
            <a:r>
              <a:rPr lang="it-IT" dirty="0" smtClean="0">
                <a:solidFill>
                  <a:srgbClr val="FF6600"/>
                </a:solidFill>
              </a:rPr>
              <a:t>incorporazione</a:t>
            </a:r>
            <a:r>
              <a:rPr lang="it-IT" dirty="0" smtClean="0"/>
              <a:t> delle dinamiche diseguali dei rapporti di forza strutturali entro cui il soggetto è costretto a vivere la sua esistenza. </a:t>
            </a:r>
          </a:p>
          <a:p>
            <a:r>
              <a:rPr lang="it-IT" dirty="0" smtClean="0"/>
              <a:t>È prodotta in forma indiretta dall’organizzazione sociale stessa, senza necessità dell’uso diretto della forza, e si articola attraverso degli </a:t>
            </a:r>
            <a:r>
              <a:rPr lang="it-IT" dirty="0" smtClean="0">
                <a:solidFill>
                  <a:srgbClr val="FF6600"/>
                </a:solidFill>
              </a:rPr>
              <a:t>assi di sofferenza</a:t>
            </a:r>
            <a:r>
              <a:rPr lang="it-IT" dirty="0" smtClean="0"/>
              <a:t>: i rapporti di genere, i rapporti etnici (cioè tra cultura egemonica e subalterna), i rapporti culturali.</a:t>
            </a:r>
          </a:p>
          <a:p>
            <a:r>
              <a:rPr lang="it-IT" dirty="0" smtClean="0"/>
              <a:t> La violenza strutturale non solo genera le condizioni sociali della sofferenza, ma limita di fatto anche la capacità di </a:t>
            </a:r>
            <a:r>
              <a:rPr lang="it-IT" dirty="0" smtClean="0">
                <a:solidFill>
                  <a:schemeClr val="accent2"/>
                </a:solidFill>
              </a:rPr>
              <a:t>azione</a:t>
            </a:r>
            <a:r>
              <a:rPr lang="it-IT" dirty="0" smtClean="0"/>
              <a:t> dei soggetti. 					(P. </a:t>
            </a:r>
            <a:r>
              <a:rPr lang="it-IT" dirty="0" err="1" smtClean="0"/>
              <a:t>Farmer</a:t>
            </a:r>
            <a:r>
              <a:rPr lang="it-IT" dirty="0" smtClean="0"/>
              <a:t> in Riccio 2014: 201)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8484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01000" cy="1216025"/>
          </a:xfrm>
        </p:spPr>
        <p:txBody>
          <a:bodyPr>
            <a:normAutofit/>
          </a:bodyPr>
          <a:lstStyle/>
          <a:p>
            <a:r>
              <a:rPr lang="it-IT" sz="2400" dirty="0" smtClean="0">
                <a:latin typeface="Verdana" charset="0"/>
                <a:ea typeface="MS PGothic" charset="0"/>
                <a:cs typeface="MS PGothic" charset="0"/>
              </a:rPr>
              <a:t>Entrata </a:t>
            </a:r>
            <a:r>
              <a:rPr lang="it-IT" sz="2400" dirty="0">
                <a:latin typeface="Verdana" charset="0"/>
                <a:ea typeface="MS PGothic" charset="0"/>
                <a:cs typeface="MS PGothic" charset="0"/>
              </a:rPr>
              <a:t>del CARA : </a:t>
            </a:r>
            <a:br>
              <a:rPr lang="it-IT" sz="2400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sz="2400" dirty="0">
                <a:latin typeface="Verdana" charset="0"/>
                <a:ea typeface="MS PGothic" charset="0"/>
                <a:cs typeface="MS PGothic" charset="0"/>
              </a:rPr>
              <a:t>- </a:t>
            </a:r>
            <a:r>
              <a:rPr lang="it-IT" sz="2400" dirty="0" smtClean="0">
                <a:latin typeface="Verdana" charset="0"/>
                <a:ea typeface="MS PGothic" charset="0"/>
                <a:cs typeface="MS PGothic" charset="0"/>
              </a:rPr>
              <a:t>sicurezza, controllo, </a:t>
            </a:r>
            <a:r>
              <a:rPr lang="it-IT" sz="2400" dirty="0" err="1" smtClean="0">
                <a:latin typeface="Verdana" charset="0"/>
                <a:ea typeface="MS PGothic" charset="0"/>
                <a:cs typeface="MS PGothic" charset="0"/>
              </a:rPr>
              <a:t>setting</a:t>
            </a:r>
            <a:r>
              <a:rPr lang="it-IT" sz="2400" dirty="0" smtClean="0">
                <a:latin typeface="Verdana" charset="0"/>
                <a:ea typeface="MS PGothic" charset="0"/>
                <a:cs typeface="MS PGothic" charset="0"/>
              </a:rPr>
              <a:t> carcerario </a:t>
            </a:r>
            <a:r>
              <a:rPr lang="it-IT" sz="2400" dirty="0">
                <a:latin typeface="Verdana" charset="0"/>
                <a:ea typeface="MS PGothic" charset="0"/>
                <a:cs typeface="MS PGothic" charset="0"/>
              </a:rPr>
              <a:t/>
            </a:r>
            <a:br>
              <a:rPr lang="it-IT" sz="2400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sz="2400" dirty="0">
                <a:latin typeface="Verdana" charset="0"/>
                <a:ea typeface="MS PGothic" charset="0"/>
                <a:cs typeface="MS PGothic" charset="0"/>
              </a:rPr>
              <a:t>- </a:t>
            </a:r>
            <a:r>
              <a:rPr lang="it-IT" sz="2400" dirty="0" smtClean="0">
                <a:latin typeface="Verdana" charset="0"/>
                <a:ea typeface="MS PGothic" charset="0"/>
                <a:cs typeface="MS PGothic" charset="0"/>
              </a:rPr>
              <a:t>Rifugiati: regime di Care</a:t>
            </a:r>
            <a:r>
              <a:rPr lang="it-IT" sz="2400" dirty="0">
                <a:latin typeface="Verdana" charset="0"/>
                <a:ea typeface="MS PGothic" charset="0"/>
                <a:cs typeface="MS PGothic" charset="0"/>
              </a:rPr>
              <a:t>, Cure </a:t>
            </a:r>
            <a:r>
              <a:rPr lang="it-IT" sz="2400" dirty="0" smtClean="0">
                <a:latin typeface="Verdana" charset="0"/>
                <a:ea typeface="MS PGothic" charset="0"/>
                <a:cs typeface="MS PGothic" charset="0"/>
              </a:rPr>
              <a:t>Control (</a:t>
            </a:r>
            <a:r>
              <a:rPr lang="it-IT" sz="2400" dirty="0" err="1" smtClean="0">
                <a:latin typeface="Verdana" charset="0"/>
                <a:ea typeface="MS PGothic" charset="0"/>
                <a:cs typeface="MS PGothic" charset="0"/>
              </a:rPr>
              <a:t>M.Agier</a:t>
            </a:r>
            <a:r>
              <a:rPr lang="it-IT" sz="2400" dirty="0" smtClean="0">
                <a:latin typeface="Verdana" charset="0"/>
                <a:ea typeface="MS PGothic" charset="0"/>
                <a:cs typeface="MS PGothic" charset="0"/>
              </a:rPr>
              <a:t>)</a:t>
            </a:r>
            <a:endParaRPr lang="it-IT" sz="2400" dirty="0"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29698" name="Segnaposto contenuto 7" descr="fig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14444"/>
          <a:stretch>
            <a:fillRect/>
          </a:stretch>
        </p:blipFill>
        <p:spPr>
          <a:xfrm>
            <a:off x="304800" y="1524000"/>
            <a:ext cx="8572500" cy="4572000"/>
          </a:xfrm>
        </p:spPr>
      </p:pic>
    </p:spTree>
    <p:extLst>
      <p:ext uri="{BB962C8B-B14F-4D97-AF65-F5344CB8AC3E}">
        <p14:creationId xmlns:p14="http://schemas.microsoft.com/office/powerpoint/2010/main" val="136489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Refugees</a:t>
            </a:r>
            <a:r>
              <a:rPr lang="it-IT" dirty="0" smtClean="0"/>
              <a:t> </a:t>
            </a:r>
            <a:r>
              <a:rPr lang="it-IT" dirty="0" err="1" smtClean="0"/>
              <a:t>Studies</a:t>
            </a:r>
            <a:r>
              <a:rPr lang="it-IT" dirty="0" smtClean="0"/>
              <a:t>: </a:t>
            </a:r>
            <a:br>
              <a:rPr lang="it-IT" dirty="0" smtClean="0"/>
            </a:br>
            <a:r>
              <a:rPr lang="it-IT" dirty="0" smtClean="0"/>
              <a:t>care, cure, </a:t>
            </a:r>
            <a:r>
              <a:rPr lang="it-IT" dirty="0" err="1" smtClean="0"/>
              <a:t>control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/>
              <a:t>Confinamento spaziale prolungato e segregazione spaziale</a:t>
            </a:r>
          </a:p>
          <a:p>
            <a:r>
              <a:rPr lang="it-IT" dirty="0" err="1" smtClean="0"/>
              <a:t>Desoggettivazione</a:t>
            </a:r>
            <a:r>
              <a:rPr lang="it-IT" dirty="0" smtClean="0"/>
              <a:t> tramite prassi assistenziale</a:t>
            </a:r>
          </a:p>
          <a:p>
            <a:r>
              <a:rPr lang="it-IT" dirty="0" smtClean="0"/>
              <a:t>Costruzione sociale del rifugiato, assoggettamento (</a:t>
            </a:r>
            <a:r>
              <a:rPr lang="it-IT" dirty="0" err="1" smtClean="0"/>
              <a:t>Butler</a:t>
            </a:r>
            <a:r>
              <a:rPr lang="it-IT" dirty="0" smtClean="0"/>
              <a:t>)</a:t>
            </a:r>
          </a:p>
          <a:p>
            <a:r>
              <a:rPr lang="it-IT" dirty="0" err="1" smtClean="0"/>
              <a:t>Disempowerment</a:t>
            </a:r>
            <a:r>
              <a:rPr lang="it-IT" dirty="0" smtClean="0"/>
              <a:t>: dipendenza, </a:t>
            </a:r>
            <a:r>
              <a:rPr lang="it-IT" dirty="0" err="1" smtClean="0"/>
              <a:t>infantilizzazione</a:t>
            </a:r>
            <a:r>
              <a:rPr lang="it-IT" dirty="0" smtClean="0"/>
              <a:t>, medicalizzazione, nuda vita </a:t>
            </a:r>
            <a:r>
              <a:rPr lang="it-IT" dirty="0" err="1" smtClean="0"/>
              <a:t>zoe</a:t>
            </a:r>
            <a:r>
              <a:rPr lang="it-IT" dirty="0" smtClean="0"/>
              <a:t>/bios (</a:t>
            </a:r>
            <a:r>
              <a:rPr lang="it-IT" dirty="0" err="1" smtClean="0"/>
              <a:t>Agamben</a:t>
            </a:r>
            <a:r>
              <a:rPr lang="it-IT" dirty="0" smtClean="0"/>
              <a:t>)</a:t>
            </a:r>
          </a:p>
          <a:p>
            <a:r>
              <a:rPr lang="it-IT" dirty="0" smtClean="0"/>
              <a:t>CIE (Identificazione, </a:t>
            </a:r>
            <a:r>
              <a:rPr lang="it-IT" dirty="0" err="1" smtClean="0"/>
              <a:t>Esplusione</a:t>
            </a:r>
            <a:r>
              <a:rPr lang="it-IT" dirty="0" smtClean="0"/>
              <a:t>) / CPT (Permanenza Temporanea/ CARA (Accoglienza Richiedenti Asilo) 2008</a:t>
            </a:r>
          </a:p>
          <a:p>
            <a:r>
              <a:rPr lang="it-IT" dirty="0" smtClean="0"/>
              <a:t>SPRAR (Sistema Protezione Rifugiati Richiedenti Asilo)</a:t>
            </a:r>
          </a:p>
          <a:p>
            <a:r>
              <a:rPr lang="it-IT" dirty="0" smtClean="0"/>
              <a:t>Campo come dispositivo di potere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0254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400" dirty="0">
                <a:latin typeface="Verdana" charset="0"/>
                <a:ea typeface="MS PGothic" charset="0"/>
                <a:cs typeface="MS PGothic" charset="0"/>
              </a:rPr>
              <a:t>CIE, 2014: </a:t>
            </a:r>
            <a:r>
              <a:rPr lang="it-IT" sz="2400" dirty="0" smtClean="0">
                <a:latin typeface="Verdana" charset="0"/>
                <a:ea typeface="MS PGothic" charset="0"/>
                <a:cs typeface="MS PGothic" charset="0"/>
              </a:rPr>
              <a:t>ufficialmente chiuso, ma utilizzato in caso di </a:t>
            </a:r>
            <a:r>
              <a:rPr lang="it-IT" sz="2400" dirty="0">
                <a:latin typeface="Verdana" charset="0"/>
                <a:ea typeface="MS PGothic" charset="0"/>
                <a:cs typeface="MS PGothic" charset="0"/>
              </a:rPr>
              <a:t>“</a:t>
            </a:r>
            <a:r>
              <a:rPr lang="it-IT" altLang="ja-JP" sz="2400" dirty="0" smtClean="0">
                <a:latin typeface="Verdana" charset="0"/>
                <a:ea typeface="MS PGothic" charset="0"/>
                <a:cs typeface="MS PGothic" charset="0"/>
              </a:rPr>
              <a:t>emergenza</a:t>
            </a:r>
            <a:r>
              <a:rPr lang="it-IT" sz="2400" dirty="0" smtClean="0">
                <a:latin typeface="Verdana" charset="0"/>
                <a:ea typeface="MS PGothic" charset="0"/>
                <a:cs typeface="MS PGothic" charset="0"/>
              </a:rPr>
              <a:t>”</a:t>
            </a:r>
            <a:r>
              <a:rPr lang="it-IT" altLang="ja-JP" sz="2400" dirty="0" smtClean="0"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it-IT" altLang="ja-JP" sz="2400" dirty="0">
                <a:latin typeface="Verdana" charset="0"/>
                <a:ea typeface="MS PGothic" charset="0"/>
                <a:cs typeface="MS PGothic" charset="0"/>
              </a:rPr>
              <a:t>(</a:t>
            </a:r>
            <a:r>
              <a:rPr lang="it-IT" altLang="ja-JP" sz="2400" dirty="0" err="1">
                <a:latin typeface="Verdana" charset="0"/>
                <a:ea typeface="MS PGothic" charset="0"/>
                <a:cs typeface="MS PGothic" charset="0"/>
              </a:rPr>
              <a:t>Fassin&amp;Pandolfi</a:t>
            </a:r>
            <a:r>
              <a:rPr lang="it-IT" altLang="ja-JP" sz="2400" dirty="0">
                <a:latin typeface="Verdana" charset="0"/>
                <a:ea typeface="MS PGothic" charset="0"/>
                <a:cs typeface="MS PGothic" charset="0"/>
              </a:rPr>
              <a:t>, 2010)</a:t>
            </a:r>
            <a:br>
              <a:rPr lang="it-IT" altLang="ja-JP" sz="2400" dirty="0">
                <a:latin typeface="Verdana" charset="0"/>
                <a:ea typeface="MS PGothic" charset="0"/>
                <a:cs typeface="MS PGothic" charset="0"/>
              </a:rPr>
            </a:br>
            <a:endParaRPr lang="it-IT" sz="2400" dirty="0">
              <a:latin typeface="Verdana" charset="0"/>
              <a:ea typeface="MS PGothic" charset="0"/>
              <a:cs typeface="MS PGothic" charset="0"/>
            </a:endParaRPr>
          </a:p>
        </p:txBody>
      </p:sp>
      <p:pic>
        <p:nvPicPr>
          <p:cNvPr id="27650" name="Segnaposto contenuto 5" descr="Cie_GradiscaIsonz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10001"/>
          <a:stretch>
            <a:fillRect/>
          </a:stretch>
        </p:blipFill>
        <p:spPr>
          <a:xfrm>
            <a:off x="566738" y="1752600"/>
            <a:ext cx="7739062" cy="4127500"/>
          </a:xfrm>
        </p:spPr>
      </p:pic>
    </p:spTree>
    <p:extLst>
      <p:ext uri="{BB962C8B-B14F-4D97-AF65-F5344CB8AC3E}">
        <p14:creationId xmlns:p14="http://schemas.microsoft.com/office/powerpoint/2010/main" val="814695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olo 1"/>
          <p:cNvSpPr>
            <a:spLocks noGrp="1"/>
          </p:cNvSpPr>
          <p:nvPr>
            <p:ph type="title"/>
          </p:nvPr>
        </p:nvSpPr>
        <p:spPr>
          <a:xfrm>
            <a:off x="1143000" y="1"/>
            <a:ext cx="7467600" cy="381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Verdana" charset="0"/>
                <a:ea typeface="MS PGothic" charset="0"/>
                <a:cs typeface="MS PGothic" charset="0"/>
              </a:rPr>
              <a:t>SICUREZZA</a:t>
            </a:r>
            <a:endParaRPr lang="it-IT" dirty="0"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7171" name="Segnaposto contenuto 2"/>
          <p:cNvSpPr>
            <a:spLocks noGrp="1"/>
          </p:cNvSpPr>
          <p:nvPr>
            <p:ph idx="1"/>
          </p:nvPr>
        </p:nvSpPr>
        <p:spPr>
          <a:xfrm>
            <a:off x="720725" y="685799"/>
            <a:ext cx="8001000" cy="4267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sz="2400" dirty="0" smtClean="0">
                <a:latin typeface="Verdana" charset="0"/>
                <a:ea typeface="MS PGothic" charset="0"/>
              </a:rPr>
              <a:t>“</a:t>
            </a:r>
            <a:r>
              <a:rPr lang="en-US" sz="2400" dirty="0" err="1"/>
              <a:t>S</a:t>
            </a:r>
            <a:r>
              <a:rPr lang="en-US" sz="2400" dirty="0" err="1" smtClean="0"/>
              <a:t>iamo</a:t>
            </a:r>
            <a:r>
              <a:rPr lang="en-US" sz="2400" dirty="0" smtClean="0"/>
              <a:t> </a:t>
            </a:r>
            <a:r>
              <a:rPr lang="en-US" sz="2400" dirty="0" err="1"/>
              <a:t>riusciti</a:t>
            </a:r>
            <a:r>
              <a:rPr lang="en-US" sz="2400" dirty="0"/>
              <a:t> a dare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certa</a:t>
            </a:r>
            <a:r>
              <a:rPr lang="en-US" sz="2400" dirty="0"/>
              <a:t> </a:t>
            </a:r>
            <a:r>
              <a:rPr lang="en-US" sz="2400" dirty="0" err="1"/>
              <a:t>sicurezza</a:t>
            </a:r>
            <a:r>
              <a:rPr lang="en-US" sz="2400" dirty="0"/>
              <a:t> al </a:t>
            </a:r>
            <a:r>
              <a:rPr lang="en-US" sz="2400" dirty="0" err="1"/>
              <a:t>territorio</a:t>
            </a:r>
            <a:r>
              <a:rPr lang="en-US" sz="2400" dirty="0"/>
              <a:t>… </a:t>
            </a:r>
            <a:r>
              <a:rPr lang="en-US" sz="2400" dirty="0" err="1"/>
              <a:t>questa</a:t>
            </a:r>
            <a:r>
              <a:rPr lang="en-US" sz="2400" dirty="0"/>
              <a:t> era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zona</a:t>
            </a:r>
            <a:r>
              <a:rPr lang="en-US" sz="2400" dirty="0"/>
              <a:t> </a:t>
            </a:r>
            <a:r>
              <a:rPr lang="en-US" sz="2400" dirty="0" err="1"/>
              <a:t>monitorata</a:t>
            </a:r>
            <a:r>
              <a:rPr lang="en-US" sz="2400" dirty="0"/>
              <a:t> da </a:t>
            </a:r>
            <a:r>
              <a:rPr lang="en-US" sz="2400" dirty="0" err="1"/>
              <a:t>polizia</a:t>
            </a:r>
            <a:r>
              <a:rPr lang="en-US" sz="2400" dirty="0"/>
              <a:t>, </a:t>
            </a:r>
            <a:r>
              <a:rPr lang="en-US" sz="2400" dirty="0" err="1"/>
              <a:t>guardia</a:t>
            </a:r>
            <a:r>
              <a:rPr lang="en-US" sz="2400" dirty="0"/>
              <a:t> di </a:t>
            </a:r>
            <a:r>
              <a:rPr lang="en-US" sz="2400" dirty="0" err="1"/>
              <a:t>finanza</a:t>
            </a:r>
            <a:r>
              <a:rPr lang="en-US" sz="2400" dirty="0"/>
              <a:t> e </a:t>
            </a:r>
            <a:r>
              <a:rPr lang="en-US" sz="2400" dirty="0" err="1"/>
              <a:t>carabinieri</a:t>
            </a:r>
            <a:r>
              <a:rPr lang="en-US" sz="2400" dirty="0"/>
              <a:t> (F.T., 17/4/2014). </a:t>
            </a:r>
            <a:endParaRPr lang="it-IT" dirty="0">
              <a:latin typeface="Verdana" charset="0"/>
              <a:ea typeface="MS PGothic" charset="0"/>
            </a:endParaRPr>
          </a:p>
        </p:txBody>
      </p:sp>
      <p:pic>
        <p:nvPicPr>
          <p:cNvPr id="30723" name="Segnaposto contenuto 3" descr="183250753-0ea8bf81-2892-418b-8241-5367f60c8d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1656"/>
          <a:stretch>
            <a:fillRect/>
          </a:stretch>
        </p:blipFill>
        <p:spPr bwMode="auto">
          <a:xfrm>
            <a:off x="609600" y="2819399"/>
            <a:ext cx="7848600" cy="399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06651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Verdana" charset="0"/>
                <a:ea typeface="MS PGothic" charset="0"/>
                <a:cs typeface="MS PGothic" charset="0"/>
              </a:rPr>
              <a:t>Confinamento</a:t>
            </a:r>
            <a:r>
              <a:rPr lang="it-IT" dirty="0">
                <a:latin typeface="Verdana" charset="0"/>
                <a:ea typeface="MS PGothic" charset="0"/>
                <a:cs typeface="MS PGothic" charset="0"/>
              </a:rPr>
              <a:t/>
            </a:r>
            <a:br>
              <a:rPr lang="it-IT" dirty="0">
                <a:latin typeface="Verdana" charset="0"/>
                <a:ea typeface="MS PGothic" charset="0"/>
                <a:cs typeface="MS PGothic" charset="0"/>
              </a:rPr>
            </a:br>
            <a:r>
              <a:rPr lang="it-IT" sz="2000" dirty="0">
                <a:latin typeface="Verdana" charset="0"/>
                <a:ea typeface="ＭＳ Ｐゴシック" charset="0"/>
                <a:cs typeface="ＭＳ Ｐゴシック" charset="0"/>
              </a:rPr>
              <a:t>(</a:t>
            </a:r>
            <a:r>
              <a:rPr lang="it-IT" sz="2000" dirty="0" err="1">
                <a:latin typeface="Verdana" charset="0"/>
                <a:ea typeface="ＭＳ Ｐゴシック" charset="0"/>
                <a:cs typeface="ＭＳ Ｐゴシック" charset="0"/>
              </a:rPr>
              <a:t>Moran</a:t>
            </a:r>
            <a:r>
              <a:rPr lang="it-IT" sz="2000" dirty="0">
                <a:latin typeface="Verdana" charset="0"/>
                <a:ea typeface="ＭＳ Ｐゴシック" charset="0"/>
                <a:cs typeface="ＭＳ Ｐゴシック" charset="0"/>
              </a:rPr>
              <a:t>, Gill, </a:t>
            </a:r>
            <a:r>
              <a:rPr lang="it-IT" sz="2000" dirty="0" err="1">
                <a:latin typeface="Verdana" charset="0"/>
                <a:ea typeface="ＭＳ Ｐゴシック" charset="0"/>
                <a:cs typeface="ＭＳ Ｐゴシック" charset="0"/>
              </a:rPr>
              <a:t>Conlon</a:t>
            </a:r>
            <a:r>
              <a:rPr lang="it-IT" sz="2000" dirty="0">
                <a:latin typeface="Verdana" charset="0"/>
                <a:ea typeface="ＭＳ Ｐゴシック" charset="0"/>
                <a:cs typeface="ＭＳ Ｐゴシック" charset="0"/>
              </a:rPr>
              <a:t> 2013)</a:t>
            </a:r>
            <a:br>
              <a:rPr lang="it-IT" sz="2000" dirty="0">
                <a:latin typeface="Verdana" charset="0"/>
                <a:ea typeface="ＭＳ Ｐゴシック" charset="0"/>
                <a:cs typeface="ＭＳ Ｐゴシック" charset="0"/>
              </a:rPr>
            </a:br>
            <a:endParaRPr lang="it-IT" sz="2000" dirty="0">
              <a:latin typeface="Verdana" charset="0"/>
              <a:ea typeface="MS PGothic" charset="0"/>
              <a:cs typeface="MS PGothic" charset="0"/>
            </a:endParaRPr>
          </a:p>
        </p:txBody>
      </p:sp>
      <p:sp>
        <p:nvSpPr>
          <p:cNvPr id="31746" name="Segnaposto contenuto 2"/>
          <p:cNvSpPr>
            <a:spLocks noGrp="1"/>
          </p:cNvSpPr>
          <p:nvPr>
            <p:ph idx="1"/>
          </p:nvPr>
        </p:nvSpPr>
        <p:spPr>
          <a:xfrm>
            <a:off x="152400" y="1752600"/>
            <a:ext cx="8991600" cy="42672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>
                <a:latin typeface="Verdana" charset="0"/>
                <a:ea typeface="MS PGothic" charset="0"/>
                <a:cs typeface="MS PGothic" charset="0"/>
              </a:rPr>
              <a:t>“</a:t>
            </a:r>
            <a:r>
              <a:rPr lang="en-US" sz="2000" dirty="0" smtClean="0"/>
              <a:t>Non </a:t>
            </a:r>
            <a:r>
              <a:rPr lang="en-US" sz="2000" dirty="0" err="1"/>
              <a:t>c’è</a:t>
            </a:r>
            <a:r>
              <a:rPr lang="en-US" sz="2000" dirty="0"/>
              <a:t> </a:t>
            </a:r>
            <a:r>
              <a:rPr lang="en-US" sz="2000" dirty="0" err="1"/>
              <a:t>nessun</a:t>
            </a:r>
            <a:r>
              <a:rPr lang="en-US" sz="2000" dirty="0"/>
              <a:t> </a:t>
            </a:r>
            <a:r>
              <a:rPr lang="en-US" sz="2000" dirty="0" err="1"/>
              <a:t>contatto</a:t>
            </a:r>
            <a:r>
              <a:rPr lang="en-US" sz="2000" dirty="0"/>
              <a:t> con </a:t>
            </a:r>
            <a:r>
              <a:rPr lang="en-US" sz="2000" dirty="0" err="1"/>
              <a:t>gli</a:t>
            </a:r>
            <a:r>
              <a:rPr lang="en-US" sz="2000" dirty="0"/>
              <a:t> </a:t>
            </a:r>
            <a:r>
              <a:rPr lang="en-US" sz="2000" dirty="0" err="1"/>
              <a:t>italiani</a:t>
            </a:r>
            <a:r>
              <a:rPr lang="en-US" sz="2000" dirty="0"/>
              <a:t> al di </a:t>
            </a:r>
            <a:r>
              <a:rPr lang="en-US" sz="2000" dirty="0" err="1"/>
              <a:t>fuori</a:t>
            </a:r>
            <a:r>
              <a:rPr lang="en-US" sz="2000" dirty="0"/>
              <a:t> </a:t>
            </a:r>
            <a:r>
              <a:rPr lang="en-US" sz="2000" dirty="0" err="1"/>
              <a:t>degli</a:t>
            </a:r>
            <a:r>
              <a:rPr lang="en-US" sz="2000" dirty="0"/>
              <a:t> </a:t>
            </a:r>
            <a:r>
              <a:rPr lang="en-US" sz="2000" dirty="0" err="1"/>
              <a:t>operatori</a:t>
            </a:r>
            <a:r>
              <a:rPr lang="en-US" sz="2000" dirty="0"/>
              <a:t> e </a:t>
            </a:r>
            <a:r>
              <a:rPr lang="en-US" sz="2000" dirty="0" err="1"/>
              <a:t>c’è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grande</a:t>
            </a:r>
            <a:r>
              <a:rPr lang="en-US" sz="2000" dirty="0"/>
              <a:t> </a:t>
            </a:r>
            <a:r>
              <a:rPr lang="en-US" sz="2000" dirty="0" err="1"/>
              <a:t>difficoltà</a:t>
            </a:r>
            <a:r>
              <a:rPr lang="en-US" sz="2000" dirty="0"/>
              <a:t> di </a:t>
            </a:r>
            <a:r>
              <a:rPr lang="en-US" sz="2000" dirty="0" err="1"/>
              <a:t>comunicazione</a:t>
            </a:r>
            <a:r>
              <a:rPr lang="en-US" sz="2000" dirty="0"/>
              <a:t> a </a:t>
            </a:r>
            <a:r>
              <a:rPr lang="en-US" sz="2000" dirty="0" err="1"/>
              <a:t>casua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smtClean="0"/>
              <a:t>lingua</a:t>
            </a:r>
            <a:r>
              <a:rPr lang="is-IS" sz="2000" dirty="0" smtClean="0"/>
              <a:t>…</a:t>
            </a:r>
            <a:r>
              <a:rPr lang="en-US" sz="2000" dirty="0" smtClean="0"/>
              <a:t> Il </a:t>
            </a:r>
            <a:r>
              <a:rPr lang="en-US" sz="2000" dirty="0" err="1"/>
              <a:t>vivere</a:t>
            </a:r>
            <a:r>
              <a:rPr lang="en-US" sz="2000" dirty="0"/>
              <a:t> </a:t>
            </a:r>
            <a:r>
              <a:rPr lang="en-US" sz="2000" dirty="0" err="1"/>
              <a:t>isolati</a:t>
            </a:r>
            <a:r>
              <a:rPr lang="en-US" sz="2000" dirty="0"/>
              <a:t> li </a:t>
            </a:r>
            <a:r>
              <a:rPr lang="en-US" sz="2000" dirty="0" err="1"/>
              <a:t>fa</a:t>
            </a:r>
            <a:r>
              <a:rPr lang="en-US" sz="2000" dirty="0"/>
              <a:t> </a:t>
            </a:r>
            <a:r>
              <a:rPr lang="en-US" sz="2000" dirty="0" err="1"/>
              <a:t>sentire</a:t>
            </a:r>
            <a:r>
              <a:rPr lang="en-US" sz="2000" dirty="0"/>
              <a:t> in un ghetto e li </a:t>
            </a:r>
            <a:r>
              <a:rPr lang="en-US" sz="2000" dirty="0" err="1"/>
              <a:t>fa</a:t>
            </a:r>
            <a:r>
              <a:rPr lang="en-US" sz="2000" dirty="0"/>
              <a:t> </a:t>
            </a:r>
            <a:r>
              <a:rPr lang="en-US" sz="2000" dirty="0" err="1"/>
              <a:t>rifiutare</a:t>
            </a:r>
            <a:r>
              <a:rPr lang="en-US" sz="2000" dirty="0"/>
              <a:t> le </a:t>
            </a:r>
            <a:r>
              <a:rPr lang="en-US" sz="2000" dirty="0" err="1"/>
              <a:t>attività</a:t>
            </a:r>
            <a:r>
              <a:rPr lang="en-US" sz="2000" dirty="0"/>
              <a:t>; </a:t>
            </a:r>
            <a:r>
              <a:rPr lang="en-US" sz="2000" dirty="0" err="1"/>
              <a:t>è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forma di </a:t>
            </a:r>
            <a:r>
              <a:rPr lang="en-US" sz="2000" dirty="0" err="1"/>
              <a:t>protezione</a:t>
            </a:r>
            <a:r>
              <a:rPr lang="en-US" sz="2000" dirty="0"/>
              <a:t>. </a:t>
            </a:r>
            <a:r>
              <a:rPr lang="en-US" sz="2000" dirty="0" err="1"/>
              <a:t>Soprattutto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ragazzi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sono</a:t>
            </a:r>
            <a:r>
              <a:rPr lang="en-US" sz="2000" dirty="0"/>
              <a:t> qui da </a:t>
            </a:r>
            <a:r>
              <a:rPr lang="en-US" sz="2000" dirty="0" err="1"/>
              <a:t>più</a:t>
            </a:r>
            <a:r>
              <a:rPr lang="en-US" sz="2000" dirty="0"/>
              <a:t> tempo, non </a:t>
            </a:r>
            <a:r>
              <a:rPr lang="en-US" sz="2000" dirty="0" err="1"/>
              <a:t>vogliono</a:t>
            </a:r>
            <a:r>
              <a:rPr lang="en-US" sz="2000" dirty="0"/>
              <a:t>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parlare</a:t>
            </a:r>
            <a:r>
              <a:rPr lang="en-US" sz="2000" dirty="0"/>
              <a:t> </a:t>
            </a:r>
            <a:r>
              <a:rPr lang="en-US" sz="2000" dirty="0" err="1"/>
              <a:t>neanche</a:t>
            </a:r>
            <a:r>
              <a:rPr lang="en-US" sz="2000" dirty="0"/>
              <a:t> </a:t>
            </a:r>
            <a:r>
              <a:rPr lang="en-US" sz="2000" dirty="0" err="1"/>
              <a:t>tra</a:t>
            </a:r>
            <a:r>
              <a:rPr lang="en-US" sz="2000" dirty="0"/>
              <a:t> di </a:t>
            </a:r>
            <a:r>
              <a:rPr lang="en-US" sz="2000" dirty="0" err="1"/>
              <a:t>loro</a:t>
            </a:r>
            <a:r>
              <a:rPr lang="en-US" sz="2000" dirty="0" smtClean="0"/>
              <a:t>”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  <a:r>
              <a:rPr lang="en-US" sz="2000" dirty="0"/>
              <a:t>(E., </a:t>
            </a:r>
            <a:r>
              <a:rPr lang="en-US" sz="2000" dirty="0" err="1"/>
              <a:t>operatrice</a:t>
            </a:r>
            <a:r>
              <a:rPr lang="en-US" sz="2000" dirty="0"/>
              <a:t> CARA, 11/6/2014).</a:t>
            </a:r>
            <a:r>
              <a:rPr lang="it-IT" sz="2000" dirty="0"/>
              <a:t> </a:t>
            </a:r>
            <a:endParaRPr lang="it-IT" sz="2000" dirty="0" smtClean="0"/>
          </a:p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r>
              <a:rPr lang="en-US" sz="2000" dirty="0"/>
              <a:t>“La </a:t>
            </a:r>
            <a:r>
              <a:rPr lang="en-US" sz="2000" dirty="0" err="1"/>
              <a:t>lontananza</a:t>
            </a:r>
            <a:r>
              <a:rPr lang="en-US" sz="2000" dirty="0"/>
              <a:t> ci ha </a:t>
            </a:r>
            <a:r>
              <a:rPr lang="en-US" sz="2000" dirty="0" err="1"/>
              <a:t>aiutato</a:t>
            </a:r>
            <a:r>
              <a:rPr lang="en-US" sz="2000" dirty="0"/>
              <a:t> </a:t>
            </a:r>
            <a:r>
              <a:rPr lang="en-US" sz="2000" dirty="0" err="1"/>
              <a:t>quando</a:t>
            </a:r>
            <a:r>
              <a:rPr lang="en-US" sz="2000" dirty="0"/>
              <a:t> </a:t>
            </a:r>
            <a:r>
              <a:rPr lang="en-US" sz="2000" dirty="0" err="1"/>
              <a:t>c’erano</a:t>
            </a:r>
            <a:r>
              <a:rPr lang="en-US" sz="2000" dirty="0"/>
              <a:t> le </a:t>
            </a:r>
            <a:r>
              <a:rPr lang="en-US" sz="2000" dirty="0" err="1"/>
              <a:t>sommosse</a:t>
            </a:r>
            <a:r>
              <a:rPr lang="en-US" sz="2000" dirty="0"/>
              <a:t> e ha </a:t>
            </a:r>
            <a:r>
              <a:rPr lang="en-US" sz="2000" dirty="0" err="1"/>
              <a:t>salvaguardato</a:t>
            </a:r>
            <a:r>
              <a:rPr lang="en-US" sz="2000" dirty="0"/>
              <a:t> </a:t>
            </a:r>
            <a:r>
              <a:rPr lang="en-US" sz="2000" dirty="0" err="1"/>
              <a:t>il</a:t>
            </a:r>
            <a:r>
              <a:rPr lang="en-US" sz="2000" dirty="0"/>
              <a:t> </a:t>
            </a:r>
            <a:r>
              <a:rPr lang="en-US" sz="2000" dirty="0" err="1"/>
              <a:t>centro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città</a:t>
            </a:r>
            <a:r>
              <a:rPr lang="en-US" sz="2000" dirty="0"/>
              <a:t> da </a:t>
            </a:r>
            <a:r>
              <a:rPr lang="en-US" sz="2000" dirty="0" err="1"/>
              <a:t>questi</a:t>
            </a:r>
            <a:r>
              <a:rPr lang="en-US" sz="2000" dirty="0"/>
              <a:t> </a:t>
            </a:r>
            <a:r>
              <a:rPr lang="en-US" sz="2000" dirty="0" err="1"/>
              <a:t>atti</a:t>
            </a:r>
            <a:r>
              <a:rPr lang="en-US" sz="2000" dirty="0"/>
              <a:t> di </a:t>
            </a:r>
            <a:r>
              <a:rPr lang="en-US" sz="2000" dirty="0" err="1"/>
              <a:t>vandalismo</a:t>
            </a:r>
            <a:r>
              <a:rPr lang="en-US" sz="2000" dirty="0"/>
              <a:t>. Credo </a:t>
            </a:r>
            <a:r>
              <a:rPr lang="en-US" sz="2000" dirty="0" err="1"/>
              <a:t>che</a:t>
            </a:r>
            <a:r>
              <a:rPr lang="en-US" sz="2000" dirty="0"/>
              <a:t> la </a:t>
            </a:r>
            <a:r>
              <a:rPr lang="en-US" sz="2000" dirty="0" err="1"/>
              <a:t>posizione</a:t>
            </a:r>
            <a:r>
              <a:rPr lang="en-US" sz="2000" dirty="0"/>
              <a:t> </a:t>
            </a:r>
            <a:r>
              <a:rPr lang="en-US" sz="2000" dirty="0" err="1"/>
              <a:t>sia</a:t>
            </a:r>
            <a:r>
              <a:rPr lang="en-US" sz="2000" dirty="0"/>
              <a:t> </a:t>
            </a:r>
            <a:r>
              <a:rPr lang="en-US" sz="2000" dirty="0" err="1"/>
              <a:t>ottima</a:t>
            </a:r>
            <a:r>
              <a:rPr lang="en-US" sz="2000" dirty="0"/>
              <a:t>, di </a:t>
            </a:r>
            <a:r>
              <a:rPr lang="en-US" sz="2000" dirty="0" err="1"/>
              <a:t>meglio</a:t>
            </a:r>
            <a:r>
              <a:rPr lang="en-US" sz="2000" dirty="0"/>
              <a:t> non </a:t>
            </a:r>
            <a:r>
              <a:rPr lang="en-US" sz="2000" dirty="0" err="1"/>
              <a:t>potevamo</a:t>
            </a:r>
            <a:r>
              <a:rPr lang="en-US" sz="2000" dirty="0"/>
              <a:t> fare. Poi, </a:t>
            </a:r>
            <a:r>
              <a:rPr lang="en-US" sz="2000" dirty="0" err="1"/>
              <a:t>essendo</a:t>
            </a:r>
            <a:r>
              <a:rPr lang="en-US" sz="2000" dirty="0"/>
              <a:t> un </a:t>
            </a:r>
            <a:r>
              <a:rPr lang="en-US" sz="2000" dirty="0" err="1"/>
              <a:t>po</a:t>
            </a:r>
            <a:r>
              <a:rPr lang="en-US" sz="2000" dirty="0"/>
              <a:t>’ </a:t>
            </a:r>
            <a:r>
              <a:rPr lang="en-US" sz="2000" dirty="0" err="1"/>
              <a:t>fuori</a:t>
            </a:r>
            <a:r>
              <a:rPr lang="en-US" sz="2000" dirty="0"/>
              <a:t>, </a:t>
            </a:r>
            <a:r>
              <a:rPr lang="en-US" sz="2000" dirty="0" err="1"/>
              <a:t>permette</a:t>
            </a:r>
            <a:r>
              <a:rPr lang="en-US" sz="2000" dirty="0"/>
              <a:t> </a:t>
            </a:r>
            <a:r>
              <a:rPr lang="en-US" sz="2000" dirty="0" err="1"/>
              <a:t>agli</a:t>
            </a:r>
            <a:r>
              <a:rPr lang="en-US" sz="2000" dirty="0"/>
              <a:t> </a:t>
            </a:r>
            <a:r>
              <a:rPr lang="en-US" sz="2000" dirty="0" err="1"/>
              <a:t>ospiti</a:t>
            </a:r>
            <a:r>
              <a:rPr lang="en-US" sz="2000" dirty="0"/>
              <a:t> di </a:t>
            </a:r>
            <a:r>
              <a:rPr lang="en-US" sz="2000" dirty="0" err="1"/>
              <a:t>raggiungere</a:t>
            </a:r>
            <a:r>
              <a:rPr lang="en-US" sz="2000" dirty="0"/>
              <a:t> </a:t>
            </a:r>
            <a:r>
              <a:rPr lang="en-US" sz="2000" dirty="0" err="1"/>
              <a:t>il</a:t>
            </a:r>
            <a:r>
              <a:rPr lang="en-US" sz="2000" dirty="0"/>
              <a:t> </a:t>
            </a:r>
            <a:r>
              <a:rPr lang="en-US" sz="2000" dirty="0" err="1"/>
              <a:t>centro</a:t>
            </a:r>
            <a:r>
              <a:rPr lang="en-US" sz="2000" dirty="0"/>
              <a:t>” (F.T., 17/4/2014). </a:t>
            </a:r>
            <a:endParaRPr lang="it-IT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it-IT" sz="2000" dirty="0"/>
          </a:p>
          <a:p>
            <a:pPr marL="0" indent="0"/>
            <a:endParaRPr lang="it-IT" sz="2000" dirty="0">
              <a:latin typeface="Verdana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71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ulticolore">
  <a:themeElements>
    <a:clrScheme name="Multicolore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Multicolore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Multicolor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1163</Words>
  <Application>Microsoft Macintosh PowerPoint</Application>
  <PresentationFormat>Presentazione su schermo (4:3)</PresentationFormat>
  <Paragraphs>157</Paragraphs>
  <Slides>44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5" baseType="lpstr">
      <vt:lpstr>Multicolore</vt:lpstr>
      <vt:lpstr>Gestione AS in regione di confine</vt:lpstr>
      <vt:lpstr>Presentazione di PowerPoint</vt:lpstr>
      <vt:lpstr>CIE - Gradisca  2008 – 2013 </vt:lpstr>
      <vt:lpstr>CARA: 2008-2017 Regime di semi-detenzione</vt:lpstr>
      <vt:lpstr>Entrata del CARA :  - sicurezza, controllo, setting carcerario  - Rifugiati: regime di Care, Cure Control (M.Agier)</vt:lpstr>
      <vt:lpstr>Refugees Studies:  care, cure, control</vt:lpstr>
      <vt:lpstr>CIE, 2014: ufficialmente chiuso, ma utilizzato in caso di “emergenza” (Fassin&amp;Pandolfi, 2010) </vt:lpstr>
      <vt:lpstr>SICUREZZA</vt:lpstr>
      <vt:lpstr>Confinamento (Moran, Gill, Conlon 2013) </vt:lpstr>
      <vt:lpstr>Paradosso: Ospitalità o prigione?</vt:lpstr>
      <vt:lpstr>“I try to get out as much as possible… I go out... So I don’t go insane” (S., Cara Guest)</vt:lpstr>
      <vt:lpstr>Presentazione di PowerPoint</vt:lpstr>
      <vt:lpstr>Presentazione di PowerPoint</vt:lpstr>
      <vt:lpstr>Presentazione di PowerPoint</vt:lpstr>
      <vt:lpstr>Makeshift camps</vt:lpstr>
      <vt:lpstr>Presentazione di PowerPoint</vt:lpstr>
      <vt:lpstr> Attraverso i confini: pratiche di Cittadinanza illegale   (Rigo 2007, Campesi 2015) </vt:lpstr>
      <vt:lpstr>Margini </vt:lpstr>
      <vt:lpstr>Vivere nel limbo, in attesa di...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Modello - Trieste :  </vt:lpstr>
      <vt:lpstr>Trieste Lab.</vt:lpstr>
      <vt:lpstr>Presentazione di PowerPoint</vt:lpstr>
      <vt:lpstr>Presentazione di PowerPoint</vt:lpstr>
      <vt:lpstr>Presentazione di PowerPoint</vt:lpstr>
      <vt:lpstr>Silos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Trieste</vt:lpstr>
      <vt:lpstr>Presentazione di PowerPoint</vt:lpstr>
      <vt:lpstr>Ricerca antropologica SUL campo:  politiche e pratiche dell’accoglienza</vt:lpstr>
      <vt:lpstr>Campo</vt:lpstr>
      <vt:lpstr>Richiedenti asilo:  vittime o truffatori?</vt:lpstr>
      <vt:lpstr>Presentazione di PowerPoint</vt:lpstr>
      <vt:lpstr>Trauma e violenza</vt:lpstr>
      <vt:lpstr>Violenza strutturale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roberta altin</dc:creator>
  <cp:lastModifiedBy>roberta altin</cp:lastModifiedBy>
  <cp:revision>24</cp:revision>
  <dcterms:created xsi:type="dcterms:W3CDTF">2018-10-22T16:11:12Z</dcterms:created>
  <dcterms:modified xsi:type="dcterms:W3CDTF">2018-11-07T21:12:55Z</dcterms:modified>
</cp:coreProperties>
</file>