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7.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charts/chart8.xml" ContentType="application/vnd.openxmlformats-officedocument.drawingml.chart+xml"/>
  <Override PartName="/ppt/notesSlides/notesSlide54.xml" ContentType="application/vnd.openxmlformats-officedocument.presentationml.notesSlide+xml"/>
  <Override PartName="/ppt/charts/chart9.xml" ContentType="application/vnd.openxmlformats-officedocument.drawingml.chart+xml"/>
  <Override PartName="/ppt/notesSlides/notesSlide55.xml" ContentType="application/vnd.openxmlformats-officedocument.presentationml.notesSlide+xml"/>
  <Override PartName="/ppt/charts/chart10.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1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3.xml" ContentType="application/vnd.openxmlformats-officedocument.drawingml.chart+xml"/>
  <Override PartName="/ppt/notesSlides/notesSlide77.xml" ContentType="application/vnd.openxmlformats-officedocument.presentationml.notesSlide+xml"/>
  <Override PartName="/ppt/charts/chart14.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15.xml" ContentType="application/vnd.openxmlformats-officedocument.drawingml.chart+xml"/>
  <Override PartName="/ppt/notesSlides/notesSlide10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rts/chart16.xml" ContentType="application/vnd.openxmlformats-officedocument.drawingml.chart+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64"/>
  </p:notesMasterIdLst>
  <p:handoutMasterIdLst>
    <p:handoutMasterId r:id="rId165"/>
  </p:handoutMasterIdLst>
  <p:sldIdLst>
    <p:sldId id="256" r:id="rId2"/>
    <p:sldId id="316" r:id="rId3"/>
    <p:sldId id="384" r:id="rId4"/>
    <p:sldId id="385" r:id="rId5"/>
    <p:sldId id="364" r:id="rId6"/>
    <p:sldId id="325" r:id="rId7"/>
    <p:sldId id="326" r:id="rId8"/>
    <p:sldId id="365" r:id="rId9"/>
    <p:sldId id="318" r:id="rId10"/>
    <p:sldId id="394" r:id="rId11"/>
    <p:sldId id="409" r:id="rId12"/>
    <p:sldId id="400" r:id="rId13"/>
    <p:sldId id="366" r:id="rId14"/>
    <p:sldId id="383" r:id="rId15"/>
    <p:sldId id="368" r:id="rId16"/>
    <p:sldId id="398" r:id="rId17"/>
    <p:sldId id="402" r:id="rId18"/>
    <p:sldId id="403" r:id="rId19"/>
    <p:sldId id="404" r:id="rId20"/>
    <p:sldId id="405" r:id="rId21"/>
    <p:sldId id="395" r:id="rId22"/>
    <p:sldId id="396" r:id="rId23"/>
    <p:sldId id="397" r:id="rId24"/>
    <p:sldId id="399" r:id="rId25"/>
    <p:sldId id="401" r:id="rId26"/>
    <p:sldId id="369" r:id="rId27"/>
    <p:sldId id="370" r:id="rId28"/>
    <p:sldId id="406" r:id="rId29"/>
    <p:sldId id="371" r:id="rId30"/>
    <p:sldId id="372" r:id="rId31"/>
    <p:sldId id="373" r:id="rId32"/>
    <p:sldId id="374" r:id="rId33"/>
    <p:sldId id="327" r:id="rId34"/>
    <p:sldId id="375" r:id="rId35"/>
    <p:sldId id="376" r:id="rId36"/>
    <p:sldId id="328" r:id="rId37"/>
    <p:sldId id="329" r:id="rId38"/>
    <p:sldId id="386" r:id="rId39"/>
    <p:sldId id="387" r:id="rId40"/>
    <p:sldId id="388" r:id="rId41"/>
    <p:sldId id="389" r:id="rId42"/>
    <p:sldId id="377" r:id="rId43"/>
    <p:sldId id="340" r:id="rId44"/>
    <p:sldId id="342" r:id="rId45"/>
    <p:sldId id="343" r:id="rId46"/>
    <p:sldId id="390" r:id="rId47"/>
    <p:sldId id="391" r:id="rId48"/>
    <p:sldId id="392" r:id="rId49"/>
    <p:sldId id="393" r:id="rId50"/>
    <p:sldId id="345" r:id="rId51"/>
    <p:sldId id="346" r:id="rId52"/>
    <p:sldId id="407" r:id="rId53"/>
    <p:sldId id="408" r:id="rId54"/>
    <p:sldId id="410" r:id="rId55"/>
    <p:sldId id="415" r:id="rId56"/>
    <p:sldId id="411" r:id="rId57"/>
    <p:sldId id="412" r:id="rId58"/>
    <p:sldId id="413" r:id="rId59"/>
    <p:sldId id="414" r:id="rId60"/>
    <p:sldId id="426" r:id="rId61"/>
    <p:sldId id="416" r:id="rId62"/>
    <p:sldId id="417" r:id="rId63"/>
    <p:sldId id="419" r:id="rId64"/>
    <p:sldId id="420" r:id="rId65"/>
    <p:sldId id="421" r:id="rId66"/>
    <p:sldId id="422" r:id="rId67"/>
    <p:sldId id="423" r:id="rId68"/>
    <p:sldId id="424" r:id="rId69"/>
    <p:sldId id="425" r:id="rId70"/>
    <p:sldId id="427" r:id="rId71"/>
    <p:sldId id="429" r:id="rId72"/>
    <p:sldId id="430" r:id="rId73"/>
    <p:sldId id="431" r:id="rId74"/>
    <p:sldId id="432" r:id="rId75"/>
    <p:sldId id="433" r:id="rId76"/>
    <p:sldId id="434" r:id="rId77"/>
    <p:sldId id="435" r:id="rId78"/>
    <p:sldId id="436" r:id="rId79"/>
    <p:sldId id="437" r:id="rId80"/>
    <p:sldId id="438" r:id="rId81"/>
    <p:sldId id="439" r:id="rId82"/>
    <p:sldId id="440" r:id="rId83"/>
    <p:sldId id="441" r:id="rId84"/>
    <p:sldId id="442" r:id="rId85"/>
    <p:sldId id="443" r:id="rId86"/>
    <p:sldId id="444" r:id="rId87"/>
    <p:sldId id="445" r:id="rId88"/>
    <p:sldId id="446" r:id="rId89"/>
    <p:sldId id="447" r:id="rId90"/>
    <p:sldId id="448" r:id="rId91"/>
    <p:sldId id="449" r:id="rId92"/>
    <p:sldId id="450" r:id="rId93"/>
    <p:sldId id="451" r:id="rId94"/>
    <p:sldId id="452" r:id="rId95"/>
    <p:sldId id="453" r:id="rId96"/>
    <p:sldId id="454" r:id="rId97"/>
    <p:sldId id="455" r:id="rId98"/>
    <p:sldId id="456" r:id="rId99"/>
    <p:sldId id="457" r:id="rId100"/>
    <p:sldId id="458" r:id="rId101"/>
    <p:sldId id="459" r:id="rId102"/>
    <p:sldId id="460" r:id="rId103"/>
    <p:sldId id="461" r:id="rId104"/>
    <p:sldId id="462" r:id="rId105"/>
    <p:sldId id="463" r:id="rId106"/>
    <p:sldId id="464" r:id="rId107"/>
    <p:sldId id="465" r:id="rId108"/>
    <p:sldId id="466" r:id="rId109"/>
    <p:sldId id="467" r:id="rId110"/>
    <p:sldId id="468" r:id="rId111"/>
    <p:sldId id="469" r:id="rId112"/>
    <p:sldId id="470" r:id="rId113"/>
    <p:sldId id="428" r:id="rId114"/>
    <p:sldId id="471" r:id="rId115"/>
    <p:sldId id="472" r:id="rId116"/>
    <p:sldId id="473" r:id="rId117"/>
    <p:sldId id="474" r:id="rId118"/>
    <p:sldId id="475" r:id="rId119"/>
    <p:sldId id="476" r:id="rId120"/>
    <p:sldId id="477" r:id="rId121"/>
    <p:sldId id="478" r:id="rId122"/>
    <p:sldId id="479" r:id="rId123"/>
    <p:sldId id="480" r:id="rId124"/>
    <p:sldId id="481" r:id="rId125"/>
    <p:sldId id="482" r:id="rId126"/>
    <p:sldId id="483" r:id="rId127"/>
    <p:sldId id="484" r:id="rId128"/>
    <p:sldId id="485" r:id="rId129"/>
    <p:sldId id="486" r:id="rId130"/>
    <p:sldId id="487" r:id="rId131"/>
    <p:sldId id="488" r:id="rId132"/>
    <p:sldId id="489" r:id="rId133"/>
    <p:sldId id="490" r:id="rId134"/>
    <p:sldId id="491" r:id="rId135"/>
    <p:sldId id="492" r:id="rId136"/>
    <p:sldId id="493" r:id="rId137"/>
    <p:sldId id="494" r:id="rId138"/>
    <p:sldId id="495" r:id="rId139"/>
    <p:sldId id="496" r:id="rId140"/>
    <p:sldId id="497" r:id="rId141"/>
    <p:sldId id="498" r:id="rId142"/>
    <p:sldId id="499" r:id="rId143"/>
    <p:sldId id="500" r:id="rId144"/>
    <p:sldId id="501" r:id="rId145"/>
    <p:sldId id="502" r:id="rId146"/>
    <p:sldId id="503" r:id="rId147"/>
    <p:sldId id="504" r:id="rId148"/>
    <p:sldId id="505" r:id="rId149"/>
    <p:sldId id="506" r:id="rId150"/>
    <p:sldId id="507" r:id="rId151"/>
    <p:sldId id="508" r:id="rId152"/>
    <p:sldId id="509" r:id="rId153"/>
    <p:sldId id="510" r:id="rId154"/>
    <p:sldId id="511" r:id="rId155"/>
    <p:sldId id="512" r:id="rId156"/>
    <p:sldId id="513" r:id="rId157"/>
    <p:sldId id="514" r:id="rId158"/>
    <p:sldId id="515" r:id="rId159"/>
    <p:sldId id="516" r:id="rId160"/>
    <p:sldId id="517" r:id="rId161"/>
    <p:sldId id="518" r:id="rId162"/>
    <p:sldId id="519" r:id="rId163"/>
  </p:sldIdLst>
  <p:sldSz cx="9144000" cy="6858000" type="screen4x3"/>
  <p:notesSz cx="6781800" cy="9926638"/>
  <p:defaultTextStyle>
    <a:defPPr>
      <a:defRPr lang="it-IT"/>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9373"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94417"/>
    <a:srgbClr val="527A5B"/>
    <a:srgbClr val="BA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3" autoAdjust="0"/>
    <p:restoredTop sz="91474" autoAdjust="0"/>
  </p:normalViewPr>
  <p:slideViewPr>
    <p:cSldViewPr>
      <p:cViewPr varScale="1">
        <p:scale>
          <a:sx n="67" d="100"/>
          <a:sy n="67" d="100"/>
        </p:scale>
        <p:origin x="15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3338"/>
    </p:cViewPr>
  </p:sorterViewPr>
  <p:notesViewPr>
    <p:cSldViewPr>
      <p:cViewPr>
        <p:scale>
          <a:sx n="66" d="100"/>
          <a:sy n="66" d="100"/>
        </p:scale>
        <p:origin x="-1536" y="-72"/>
      </p:cViewPr>
      <p:guideLst>
        <p:guide orient="horz" pos="3125"/>
        <p:guide pos="213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74292177016177"/>
          <c:y val="2.8436018957346001E-2"/>
          <c:w val="0.71603629291890281"/>
          <c:h val="0.80362436449416752"/>
        </c:manualLayout>
      </c:layout>
      <c:barChart>
        <c:barDir val="bar"/>
        <c:grouping val="clustered"/>
        <c:varyColors val="0"/>
        <c:ser>
          <c:idx val="0"/>
          <c:order val="0"/>
          <c:tx>
            <c:strRef>
              <c:f>Sheet1!$B$1</c:f>
              <c:strCache>
                <c:ptCount val="1"/>
                <c:pt idx="0">
                  <c:v>km of road per 100 sqr. km</c:v>
                </c:pt>
              </c:strCache>
            </c:strRef>
          </c:tx>
          <c:spPr>
            <a:solidFill>
              <a:schemeClr val="accent2">
                <a:lumMod val="50000"/>
              </a:schemeClr>
            </a:solidFill>
            <a:ln>
              <a:noFill/>
            </a:ln>
            <a:effectLst/>
          </c:spPr>
          <c:invertIfNegative val="0"/>
          <c:cat>
            <c:strRef>
              <c:f>Sheet1!$A$2:$A$9</c:f>
              <c:strCache>
                <c:ptCount val="8"/>
                <c:pt idx="0">
                  <c:v>Canada</c:v>
                </c:pt>
                <c:pt idx="1">
                  <c:v>France</c:v>
                </c:pt>
                <c:pt idx="2">
                  <c:v>Germany</c:v>
                </c:pt>
                <c:pt idx="3">
                  <c:v>Italy</c:v>
                </c:pt>
                <c:pt idx="4">
                  <c:v>Japan</c:v>
                </c:pt>
                <c:pt idx="5">
                  <c:v>United Kingdom</c:v>
                </c:pt>
                <c:pt idx="6">
                  <c:v>United States</c:v>
                </c:pt>
                <c:pt idx="7">
                  <c:v>China</c:v>
                </c:pt>
              </c:strCache>
            </c:strRef>
          </c:cat>
          <c:val>
            <c:numRef>
              <c:f>Sheet1!$B$2:$B$9</c:f>
              <c:numCache>
                <c:formatCode>General</c:formatCode>
                <c:ptCount val="8"/>
                <c:pt idx="0">
                  <c:v>14</c:v>
                </c:pt>
                <c:pt idx="1">
                  <c:v>172.46</c:v>
                </c:pt>
                <c:pt idx="2">
                  <c:v>180.51</c:v>
                </c:pt>
                <c:pt idx="3">
                  <c:v>162</c:v>
                </c:pt>
                <c:pt idx="4">
                  <c:v>316</c:v>
                </c:pt>
                <c:pt idx="5">
                  <c:v>172.41</c:v>
                </c:pt>
                <c:pt idx="6">
                  <c:v>68</c:v>
                </c:pt>
                <c:pt idx="7">
                  <c:v>36.200000000000003</c:v>
                </c:pt>
              </c:numCache>
            </c:numRef>
          </c:val>
          <c:extLst>
            <c:ext xmlns:c16="http://schemas.microsoft.com/office/drawing/2014/chart" uri="{C3380CC4-5D6E-409C-BE32-E72D297353CC}">
              <c16:uniqueId val="{00000000-6227-43D9-B7BE-CA06C271623F}"/>
            </c:ext>
          </c:extLst>
        </c:ser>
        <c:ser>
          <c:idx val="1"/>
          <c:order val="1"/>
          <c:tx>
            <c:strRef>
              <c:f>Sheet1!$C$1</c:f>
              <c:strCache>
                <c:ptCount val="1"/>
                <c:pt idx="0">
                  <c:v>Meters of road per capita</c:v>
                </c:pt>
              </c:strCache>
            </c:strRef>
          </c:tx>
          <c:spPr>
            <a:solidFill>
              <a:schemeClr val="accent4">
                <a:lumMod val="75000"/>
              </a:schemeClr>
            </a:solidFill>
            <a:ln>
              <a:noFill/>
            </a:ln>
            <a:effectLst/>
          </c:spPr>
          <c:invertIfNegative val="0"/>
          <c:cat>
            <c:strRef>
              <c:f>Sheet1!$A$2:$A$9</c:f>
              <c:strCache>
                <c:ptCount val="8"/>
                <c:pt idx="0">
                  <c:v>Canada</c:v>
                </c:pt>
                <c:pt idx="1">
                  <c:v>France</c:v>
                </c:pt>
                <c:pt idx="2">
                  <c:v>Germany</c:v>
                </c:pt>
                <c:pt idx="3">
                  <c:v>Italy</c:v>
                </c:pt>
                <c:pt idx="4">
                  <c:v>Japan</c:v>
                </c:pt>
                <c:pt idx="5">
                  <c:v>United Kingdom</c:v>
                </c:pt>
                <c:pt idx="6">
                  <c:v>United States</c:v>
                </c:pt>
                <c:pt idx="7">
                  <c:v>China</c:v>
                </c:pt>
              </c:strCache>
            </c:strRef>
          </c:cat>
          <c:val>
            <c:numRef>
              <c:f>Sheet1!$C$2:$C$9</c:f>
              <c:numCache>
                <c:formatCode>General</c:formatCode>
                <c:ptCount val="8"/>
                <c:pt idx="0">
                  <c:v>44.56</c:v>
                </c:pt>
                <c:pt idx="1">
                  <c:v>16.27</c:v>
                </c:pt>
                <c:pt idx="2">
                  <c:v>7.82</c:v>
                </c:pt>
                <c:pt idx="3">
                  <c:v>8.42</c:v>
                </c:pt>
                <c:pt idx="4">
                  <c:v>9.34</c:v>
                </c:pt>
                <c:pt idx="5">
                  <c:v>6.77</c:v>
                </c:pt>
                <c:pt idx="6">
                  <c:v>21.69</c:v>
                </c:pt>
                <c:pt idx="7">
                  <c:v>3.28</c:v>
                </c:pt>
              </c:numCache>
            </c:numRef>
          </c:val>
          <c:extLst>
            <c:ext xmlns:c16="http://schemas.microsoft.com/office/drawing/2014/chart" uri="{C3380CC4-5D6E-409C-BE32-E72D297353CC}">
              <c16:uniqueId val="{00000001-6227-43D9-B7BE-CA06C271623F}"/>
            </c:ext>
          </c:extLst>
        </c:ser>
        <c:dLbls>
          <c:showLegendKey val="0"/>
          <c:showVal val="0"/>
          <c:showCatName val="0"/>
          <c:showSerName val="0"/>
          <c:showPercent val="0"/>
          <c:showBubbleSize val="0"/>
        </c:dLbls>
        <c:gapWidth val="182"/>
        <c:axId val="275085184"/>
        <c:axId val="275086720"/>
      </c:barChart>
      <c:catAx>
        <c:axId val="275085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1" i="0" u="none" strike="noStrike" kern="1200" baseline="0">
                <a:solidFill>
                  <a:schemeClr val="tx1"/>
                </a:solidFill>
                <a:latin typeface="+mn-lt"/>
                <a:ea typeface="+mn-ea"/>
                <a:cs typeface="+mn-cs"/>
              </a:defRPr>
            </a:pPr>
            <a:endParaRPr lang="it-IT"/>
          </a:p>
        </c:txPr>
        <c:crossAx val="275086720"/>
        <c:crosses val="autoZero"/>
        <c:auto val="1"/>
        <c:lblAlgn val="ctr"/>
        <c:lblOffset val="100"/>
        <c:tickLblSkip val="1"/>
        <c:tickMarkSkip val="1"/>
        <c:noMultiLvlLbl val="0"/>
      </c:catAx>
      <c:valAx>
        <c:axId val="27508672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800" b="1" i="0" u="none" strike="noStrike" kern="1200" baseline="0">
                <a:solidFill>
                  <a:schemeClr val="tx1"/>
                </a:solidFill>
                <a:latin typeface="+mn-lt"/>
                <a:ea typeface="+mn-ea"/>
                <a:cs typeface="+mn-cs"/>
              </a:defRPr>
            </a:pPr>
            <a:endParaRPr lang="it-IT"/>
          </a:p>
        </c:txPr>
        <c:crossAx val="275085184"/>
        <c:crosses val="autoZero"/>
        <c:crossBetween val="between"/>
      </c:valAx>
      <c:spPr>
        <a:noFill/>
        <a:ln>
          <a:noFill/>
        </a:ln>
        <a:effectLst/>
      </c:spPr>
    </c:plotArea>
    <c:legend>
      <c:legendPos val="b"/>
      <c:layout>
        <c:manualLayout>
          <c:xMode val="edge"/>
          <c:yMode val="edge"/>
          <c:x val="0.20835853108471594"/>
          <c:y val="2.1188934667451441E-2"/>
          <c:w val="0.78729619331617917"/>
          <c:h val="0.1260157665694966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800" b="1">
          <a:solidFill>
            <a:schemeClr val="tx1"/>
          </a:solidFill>
        </a:defRPr>
      </a:pPr>
      <a:endParaRPr lang="it-IT"/>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46875000000012"/>
          <c:y val="6.1566596792794852E-2"/>
          <c:w val="0.64646011244403589"/>
          <c:h val="0.81897132144272899"/>
        </c:manualLayout>
      </c:layout>
      <c:barChart>
        <c:barDir val="col"/>
        <c:grouping val="stacked"/>
        <c:varyColors val="0"/>
        <c:ser>
          <c:idx val="0"/>
          <c:order val="0"/>
          <c:tx>
            <c:strRef>
              <c:f>Sheet1!$A$2</c:f>
              <c:strCache>
                <c:ptCount val="1"/>
                <c:pt idx="0">
                  <c:v>Manning</c:v>
                </c:pt>
              </c:strCache>
            </c:strRef>
          </c:tx>
          <c:spPr>
            <a:solidFill>
              <a:schemeClr val="accent1"/>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Sheet1!$B$2:$D$2</c:f>
              <c:numCache>
                <c:formatCode>"$"#,##0</c:formatCode>
                <c:ptCount val="3"/>
                <c:pt idx="0">
                  <c:v>850000</c:v>
                </c:pt>
                <c:pt idx="1">
                  <c:v>850000</c:v>
                </c:pt>
                <c:pt idx="2">
                  <c:v>850000</c:v>
                </c:pt>
              </c:numCache>
            </c:numRef>
          </c:val>
          <c:extLst>
            <c:ext xmlns:c16="http://schemas.microsoft.com/office/drawing/2014/chart" uri="{C3380CC4-5D6E-409C-BE32-E72D297353CC}">
              <c16:uniqueId val="{00000000-A845-4946-9567-EC6B20BAB702}"/>
            </c:ext>
          </c:extLst>
        </c:ser>
        <c:ser>
          <c:idx val="1"/>
          <c:order val="1"/>
          <c:tx>
            <c:strRef>
              <c:f>Sheet1!$A$3</c:f>
              <c:strCache>
                <c:ptCount val="1"/>
                <c:pt idx="0">
                  <c:v>Repair and maintenance</c:v>
                </c:pt>
              </c:strCache>
            </c:strRef>
          </c:tx>
          <c:spPr>
            <a:solidFill>
              <a:schemeClr val="accent2"/>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Sheet1!$B$3:$D$3</c:f>
              <c:numCache>
                <c:formatCode>"$"#,##0</c:formatCode>
                <c:ptCount val="3"/>
                <c:pt idx="0">
                  <c:v>900000</c:v>
                </c:pt>
                <c:pt idx="1">
                  <c:v>1025000</c:v>
                </c:pt>
                <c:pt idx="2">
                  <c:v>1150000</c:v>
                </c:pt>
              </c:numCache>
            </c:numRef>
          </c:val>
          <c:extLst>
            <c:ext xmlns:c16="http://schemas.microsoft.com/office/drawing/2014/chart" uri="{C3380CC4-5D6E-409C-BE32-E72D297353CC}">
              <c16:uniqueId val="{00000001-A845-4946-9567-EC6B20BAB702}"/>
            </c:ext>
          </c:extLst>
        </c:ser>
        <c:ser>
          <c:idx val="2"/>
          <c:order val="2"/>
          <c:tx>
            <c:strRef>
              <c:f>Sheet1!$A$4</c:f>
              <c:strCache>
                <c:ptCount val="1"/>
                <c:pt idx="0">
                  <c:v>Insurance</c:v>
                </c:pt>
              </c:strCache>
            </c:strRef>
          </c:tx>
          <c:spPr>
            <a:solidFill>
              <a:schemeClr val="accent3"/>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Sheet1!$B$4:$D$4</c:f>
              <c:numCache>
                <c:formatCode>"$"#,##0</c:formatCode>
                <c:ptCount val="3"/>
                <c:pt idx="0">
                  <c:v>800000</c:v>
                </c:pt>
                <c:pt idx="1">
                  <c:v>1000000</c:v>
                </c:pt>
                <c:pt idx="2">
                  <c:v>1700000</c:v>
                </c:pt>
              </c:numCache>
            </c:numRef>
          </c:val>
          <c:extLst>
            <c:ext xmlns:c16="http://schemas.microsoft.com/office/drawing/2014/chart" uri="{C3380CC4-5D6E-409C-BE32-E72D297353CC}">
              <c16:uniqueId val="{00000002-A845-4946-9567-EC6B20BAB702}"/>
            </c:ext>
          </c:extLst>
        </c:ser>
        <c:ser>
          <c:idx val="3"/>
          <c:order val="3"/>
          <c:tx>
            <c:strRef>
              <c:f>Sheet1!$A$5</c:f>
              <c:strCache>
                <c:ptCount val="1"/>
                <c:pt idx="0">
                  <c:v>Stores and lubes</c:v>
                </c:pt>
              </c:strCache>
            </c:strRef>
          </c:tx>
          <c:spPr>
            <a:solidFill>
              <a:schemeClr val="accent4"/>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Sheet1!$B$5:$D$5</c:f>
              <c:numCache>
                <c:formatCode>"$"#,##0</c:formatCode>
                <c:ptCount val="3"/>
                <c:pt idx="0">
                  <c:v>250000</c:v>
                </c:pt>
                <c:pt idx="1">
                  <c:v>300000</c:v>
                </c:pt>
                <c:pt idx="2">
                  <c:v>350000</c:v>
                </c:pt>
              </c:numCache>
            </c:numRef>
          </c:val>
          <c:extLst>
            <c:ext xmlns:c16="http://schemas.microsoft.com/office/drawing/2014/chart" uri="{C3380CC4-5D6E-409C-BE32-E72D297353CC}">
              <c16:uniqueId val="{00000003-A845-4946-9567-EC6B20BAB702}"/>
            </c:ext>
          </c:extLst>
        </c:ser>
        <c:ser>
          <c:idx val="4"/>
          <c:order val="4"/>
          <c:tx>
            <c:strRef>
              <c:f>Sheet1!$A$6</c:f>
              <c:strCache>
                <c:ptCount val="1"/>
                <c:pt idx="0">
                  <c:v>Administration</c:v>
                </c:pt>
              </c:strCache>
            </c:strRef>
          </c:tx>
          <c:spPr>
            <a:solidFill>
              <a:schemeClr val="accent5"/>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Sheet1!$B$6:$D$6</c:f>
              <c:numCache>
                <c:formatCode>"$"#,##0</c:formatCode>
                <c:ptCount val="3"/>
                <c:pt idx="0">
                  <c:v>175000</c:v>
                </c:pt>
                <c:pt idx="1">
                  <c:v>175000</c:v>
                </c:pt>
                <c:pt idx="2">
                  <c:v>175000</c:v>
                </c:pt>
              </c:numCache>
            </c:numRef>
          </c:val>
          <c:extLst>
            <c:ext xmlns:c16="http://schemas.microsoft.com/office/drawing/2014/chart" uri="{C3380CC4-5D6E-409C-BE32-E72D297353CC}">
              <c16:uniqueId val="{00000004-A845-4946-9567-EC6B20BAB702}"/>
            </c:ext>
          </c:extLst>
        </c:ser>
        <c:ser>
          <c:idx val="5"/>
          <c:order val="5"/>
          <c:tx>
            <c:strRef>
              <c:f>Sheet1!$A$7</c:f>
              <c:strCache>
                <c:ptCount val="1"/>
                <c:pt idx="0">
                  <c:v>Fuel</c:v>
                </c:pt>
              </c:strCache>
            </c:strRef>
          </c:tx>
          <c:spPr>
            <a:solidFill>
              <a:schemeClr val="accent6"/>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Sheet1!$B$7:$D$7</c:f>
              <c:numCache>
                <c:formatCode>"$"#,##0</c:formatCode>
                <c:ptCount val="3"/>
                <c:pt idx="0">
                  <c:v>4284000</c:v>
                </c:pt>
                <c:pt idx="1">
                  <c:v>5772000</c:v>
                </c:pt>
                <c:pt idx="2">
                  <c:v>7269000</c:v>
                </c:pt>
              </c:numCache>
            </c:numRef>
          </c:val>
          <c:extLst>
            <c:ext xmlns:c16="http://schemas.microsoft.com/office/drawing/2014/chart" uri="{C3380CC4-5D6E-409C-BE32-E72D297353CC}">
              <c16:uniqueId val="{00000005-A845-4946-9567-EC6B20BAB702}"/>
            </c:ext>
          </c:extLst>
        </c:ser>
        <c:ser>
          <c:idx val="6"/>
          <c:order val="6"/>
          <c:tx>
            <c:strRef>
              <c:f>Sheet1!$A$8</c:f>
              <c:strCache>
                <c:ptCount val="1"/>
                <c:pt idx="0">
                  <c:v>Port charges</c:v>
                </c:pt>
              </c:strCache>
            </c:strRef>
          </c:tx>
          <c:spPr>
            <a:solidFill>
              <a:schemeClr val="accent1">
                <a:lumMod val="60000"/>
              </a:schemeClr>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Sheet1!$B$8:$D$8</c:f>
              <c:numCache>
                <c:formatCode>"$"#,##0</c:formatCode>
                <c:ptCount val="3"/>
                <c:pt idx="0">
                  <c:v>2000000</c:v>
                </c:pt>
                <c:pt idx="1">
                  <c:v>2700000</c:v>
                </c:pt>
                <c:pt idx="2">
                  <c:v>3000000</c:v>
                </c:pt>
              </c:numCache>
            </c:numRef>
          </c:val>
          <c:extLst>
            <c:ext xmlns:c16="http://schemas.microsoft.com/office/drawing/2014/chart" uri="{C3380CC4-5D6E-409C-BE32-E72D297353CC}">
              <c16:uniqueId val="{00000006-A845-4946-9567-EC6B20BAB702}"/>
            </c:ext>
          </c:extLst>
        </c:ser>
        <c:dLbls>
          <c:showLegendKey val="0"/>
          <c:showVal val="0"/>
          <c:showCatName val="0"/>
          <c:showSerName val="0"/>
          <c:showPercent val="0"/>
          <c:showBubbleSize val="0"/>
        </c:dLbls>
        <c:gapWidth val="150"/>
        <c:overlap val="100"/>
        <c:axId val="301834240"/>
        <c:axId val="301835776"/>
      </c:barChart>
      <c:catAx>
        <c:axId val="30183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1835776"/>
        <c:crosses val="autoZero"/>
        <c:auto val="1"/>
        <c:lblAlgn val="ctr"/>
        <c:lblOffset val="100"/>
        <c:tickLblSkip val="1"/>
        <c:tickMarkSkip val="1"/>
        <c:noMultiLvlLbl val="0"/>
      </c:catAx>
      <c:valAx>
        <c:axId val="301835776"/>
        <c:scaling>
          <c:orientation val="minMax"/>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1834240"/>
        <c:crosses val="autoZero"/>
        <c:crossBetween val="between"/>
        <c:dispUnits>
          <c:builtInUnit val="millions"/>
          <c:dispUnitsLbl>
            <c:layout>
              <c:manualLayout>
                <c:xMode val="edge"/>
                <c:yMode val="edge"/>
                <c:x val="1.3020833333333552E-2"/>
                <c:y val="6.8627450980392163E-2"/>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dispUnitsLbl>
        </c:dispUnits>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03225806451613"/>
          <c:y val="2.3696682464454992E-2"/>
          <c:w val="0.8250620347394535"/>
          <c:h val="0.80385442108141425"/>
        </c:manualLayout>
      </c:layout>
      <c:barChart>
        <c:barDir val="bar"/>
        <c:grouping val="stacked"/>
        <c:varyColors val="0"/>
        <c:ser>
          <c:idx val="0"/>
          <c:order val="0"/>
          <c:tx>
            <c:strRef>
              <c:f>Sheet1!$B$1</c:f>
              <c:strCache>
                <c:ptCount val="1"/>
                <c:pt idx="0">
                  <c:v> Dry bulk </c:v>
                </c:pt>
              </c:strCache>
            </c:strRef>
          </c:tx>
          <c:spPr>
            <a:solidFill>
              <a:schemeClr val="accent2">
                <a:lumMod val="5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Sheet1!$B$2:$B$11</c:f>
              <c:numCache>
                <c:formatCode>#,##0</c:formatCode>
                <c:ptCount val="10"/>
                <c:pt idx="0">
                  <c:v>199556.715</c:v>
                </c:pt>
                <c:pt idx="1">
                  <c:v>63204.769</c:v>
                </c:pt>
                <c:pt idx="2">
                  <c:v>59229.366000000002</c:v>
                </c:pt>
                <c:pt idx="3">
                  <c:v>76863.698000000004</c:v>
                </c:pt>
                <c:pt idx="4">
                  <c:v>31190.757000000001</c:v>
                </c:pt>
                <c:pt idx="5">
                  <c:v>24289.481</c:v>
                </c:pt>
                <c:pt idx="6">
                  <c:v>34527.307999999997</c:v>
                </c:pt>
                <c:pt idx="7">
                  <c:v>14794.133</c:v>
                </c:pt>
                <c:pt idx="8">
                  <c:v>27898.050999999999</c:v>
                </c:pt>
                <c:pt idx="9">
                  <c:v>18781.169999999998</c:v>
                </c:pt>
              </c:numCache>
            </c:numRef>
          </c:val>
          <c:extLst>
            <c:ext xmlns:c16="http://schemas.microsoft.com/office/drawing/2014/chart" uri="{C3380CC4-5D6E-409C-BE32-E72D297353CC}">
              <c16:uniqueId val="{00000000-ABB7-4F84-94C5-DC37A69721C3}"/>
            </c:ext>
          </c:extLst>
        </c:ser>
        <c:ser>
          <c:idx val="1"/>
          <c:order val="1"/>
          <c:tx>
            <c:strRef>
              <c:f>Sheet1!$C$1</c:f>
              <c:strCache>
                <c:ptCount val="1"/>
                <c:pt idx="0">
                  <c:v> Container </c:v>
                </c:pt>
              </c:strCache>
            </c:strRef>
          </c:tx>
          <c:spPr>
            <a:solidFill>
              <a:schemeClr val="accent2">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Sheet1!$C$2:$C$11</c:f>
              <c:numCache>
                <c:formatCode>#,##0</c:formatCode>
                <c:ptCount val="10"/>
                <c:pt idx="0">
                  <c:v>38105.025000000001</c:v>
                </c:pt>
                <c:pt idx="1">
                  <c:v>47839.455999999998</c:v>
                </c:pt>
                <c:pt idx="2">
                  <c:v>8699.9490000000005</c:v>
                </c:pt>
                <c:pt idx="3">
                  <c:v>17909.915000000001</c:v>
                </c:pt>
                <c:pt idx="4">
                  <c:v>15450.847</c:v>
                </c:pt>
                <c:pt idx="5">
                  <c:v>2392.0360000000001</c:v>
                </c:pt>
                <c:pt idx="6">
                  <c:v>6014.81</c:v>
                </c:pt>
                <c:pt idx="7">
                  <c:v>1748.405</c:v>
                </c:pt>
                <c:pt idx="8">
                  <c:v>5984.9520000000002</c:v>
                </c:pt>
                <c:pt idx="9">
                  <c:v>4894.424</c:v>
                </c:pt>
              </c:numCache>
            </c:numRef>
          </c:val>
          <c:extLst>
            <c:ext xmlns:c16="http://schemas.microsoft.com/office/drawing/2014/chart" uri="{C3380CC4-5D6E-409C-BE32-E72D297353CC}">
              <c16:uniqueId val="{00000001-ABB7-4F84-94C5-DC37A69721C3}"/>
            </c:ext>
          </c:extLst>
        </c:ser>
        <c:ser>
          <c:idx val="3"/>
          <c:order val="2"/>
          <c:tx>
            <c:strRef>
              <c:f>Sheet1!$D$1</c:f>
              <c:strCache>
                <c:ptCount val="1"/>
                <c:pt idx="0">
                  <c:v> Tanker </c:v>
                </c:pt>
              </c:strCache>
            </c:strRef>
          </c:tx>
          <c:spPr>
            <a:solidFill>
              <a:schemeClr val="accent3">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Sheet1!$D$2:$D$11</c:f>
              <c:numCache>
                <c:formatCode>#,##0</c:formatCode>
                <c:ptCount val="10"/>
                <c:pt idx="0">
                  <c:v>73727.839000000007</c:v>
                </c:pt>
                <c:pt idx="1">
                  <c:v>78131.853000000003</c:v>
                </c:pt>
                <c:pt idx="2">
                  <c:v>66195.888000000006</c:v>
                </c:pt>
                <c:pt idx="3">
                  <c:v>27668.473999999998</c:v>
                </c:pt>
                <c:pt idx="4">
                  <c:v>42155.942000000003</c:v>
                </c:pt>
                <c:pt idx="5">
                  <c:v>45654.89</c:v>
                </c:pt>
                <c:pt idx="6">
                  <c:v>25503.271000000001</c:v>
                </c:pt>
                <c:pt idx="7">
                  <c:v>41071.974000000002</c:v>
                </c:pt>
                <c:pt idx="8">
                  <c:v>12706.807000000001</c:v>
                </c:pt>
                <c:pt idx="9">
                  <c:v>6334.6490000000003</c:v>
                </c:pt>
              </c:numCache>
            </c:numRef>
          </c:val>
          <c:extLst>
            <c:ext xmlns:c16="http://schemas.microsoft.com/office/drawing/2014/chart" uri="{C3380CC4-5D6E-409C-BE32-E72D297353CC}">
              <c16:uniqueId val="{00000002-ABB7-4F84-94C5-DC37A69721C3}"/>
            </c:ext>
          </c:extLst>
        </c:ser>
        <c:ser>
          <c:idx val="6"/>
          <c:order val="3"/>
          <c:tx>
            <c:strRef>
              <c:f>Sheet1!$E$1</c:f>
              <c:strCache>
                <c:ptCount val="1"/>
                <c:pt idx="0">
                  <c:v>General Cargo</c:v>
                </c:pt>
              </c:strCache>
            </c:strRef>
          </c:tx>
          <c:spPr>
            <a:solidFill>
              <a:schemeClr val="accent3">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Sheet1!$E$2:$E$11</c:f>
              <c:numCache>
                <c:formatCode>#,##0</c:formatCode>
                <c:ptCount val="10"/>
                <c:pt idx="0">
                  <c:v>10846.066000000001</c:v>
                </c:pt>
                <c:pt idx="1">
                  <c:v>3778.6970000000001</c:v>
                </c:pt>
                <c:pt idx="2">
                  <c:v>1893.654</c:v>
                </c:pt>
                <c:pt idx="3">
                  <c:v>4475.9089999999997</c:v>
                </c:pt>
                <c:pt idx="4">
                  <c:v>2472.85</c:v>
                </c:pt>
                <c:pt idx="5">
                  <c:v>65.081999999999994</c:v>
                </c:pt>
                <c:pt idx="6">
                  <c:v>2355.9670000000001</c:v>
                </c:pt>
                <c:pt idx="7">
                  <c:v>4244.7359999999999</c:v>
                </c:pt>
                <c:pt idx="8">
                  <c:v>2662.3130000000001</c:v>
                </c:pt>
                <c:pt idx="9">
                  <c:v>1343.5170000000001</c:v>
                </c:pt>
              </c:numCache>
            </c:numRef>
          </c:val>
          <c:extLst>
            <c:ext xmlns:c16="http://schemas.microsoft.com/office/drawing/2014/chart" uri="{C3380CC4-5D6E-409C-BE32-E72D297353CC}">
              <c16:uniqueId val="{00000003-ABB7-4F84-94C5-DC37A69721C3}"/>
            </c:ext>
          </c:extLst>
        </c:ser>
        <c:ser>
          <c:idx val="2"/>
          <c:order val="4"/>
          <c:tx>
            <c:strRef>
              <c:f>Sheet1!$F$1</c:f>
              <c:strCache>
                <c:ptCount val="1"/>
                <c:pt idx="0">
                  <c:v>RO/RO</c:v>
                </c:pt>
              </c:strCache>
            </c:strRef>
          </c:tx>
          <c:spPr>
            <a:solidFill>
              <a:schemeClr val="accent4">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Sheet1!$F$2:$F$11</c:f>
              <c:numCache>
                <c:formatCode>#,##0</c:formatCode>
                <c:ptCount val="10"/>
                <c:pt idx="0">
                  <c:v>5970.0330000000004</c:v>
                </c:pt>
                <c:pt idx="1">
                  <c:v>453.70499999999998</c:v>
                </c:pt>
                <c:pt idx="2">
                  <c:v>309.26499999999999</c:v>
                </c:pt>
                <c:pt idx="3">
                  <c:v>158.81299999999999</c:v>
                </c:pt>
                <c:pt idx="4">
                  <c:v>1242.4169999999999</c:v>
                </c:pt>
                <c:pt idx="5">
                  <c:v>78.623999999999995</c:v>
                </c:pt>
                <c:pt idx="6">
                  <c:v>663.904</c:v>
                </c:pt>
                <c:pt idx="7">
                  <c:v>1265.652</c:v>
                </c:pt>
                <c:pt idx="8">
                  <c:v>131.584</c:v>
                </c:pt>
                <c:pt idx="9">
                  <c:v>84.103999999999999</c:v>
                </c:pt>
              </c:numCache>
            </c:numRef>
          </c:val>
          <c:extLst>
            <c:ext xmlns:c16="http://schemas.microsoft.com/office/drawing/2014/chart" uri="{C3380CC4-5D6E-409C-BE32-E72D297353CC}">
              <c16:uniqueId val="{00000004-ABB7-4F84-94C5-DC37A69721C3}"/>
            </c:ext>
          </c:extLst>
        </c:ser>
        <c:dLbls>
          <c:showLegendKey val="0"/>
          <c:showVal val="0"/>
          <c:showCatName val="0"/>
          <c:showSerName val="0"/>
          <c:showPercent val="0"/>
          <c:showBubbleSize val="0"/>
        </c:dLbls>
        <c:gapWidth val="150"/>
        <c:overlap val="100"/>
        <c:axId val="296107008"/>
        <c:axId val="296108800"/>
      </c:barChart>
      <c:catAx>
        <c:axId val="296107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96108800"/>
        <c:crosses val="autoZero"/>
        <c:auto val="1"/>
        <c:lblAlgn val="ctr"/>
        <c:lblOffset val="100"/>
        <c:tickLblSkip val="1"/>
        <c:tickMarkSkip val="1"/>
        <c:noMultiLvlLbl val="0"/>
      </c:catAx>
      <c:valAx>
        <c:axId val="2961088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Thousands of DWT</a:t>
                </a:r>
              </a:p>
            </c:rich>
          </c:tx>
          <c:overlay val="0"/>
          <c:spPr>
            <a:noFill/>
            <a:ln>
              <a:noFill/>
            </a:ln>
            <a:effectLst/>
          </c:spPr>
        </c:title>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9610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1066997518615"/>
          <c:y val="4.7521707633166092E-2"/>
          <c:w val="0.83498759305210923"/>
          <c:h val="0.83852575087849091"/>
        </c:manualLayout>
      </c:layout>
      <c:scatterChart>
        <c:scatterStyle val="lineMarker"/>
        <c:varyColors val="0"/>
        <c:ser>
          <c:idx val="0"/>
          <c:order val="0"/>
          <c:tx>
            <c:strRef>
              <c:f>Sheet1!$A$2</c:f>
              <c:strCache>
                <c:ptCount val="1"/>
                <c:pt idx="0">
                  <c:v>Fare</c:v>
                </c:pt>
              </c:strCache>
            </c:strRef>
          </c:tx>
          <c:spPr>
            <a:ln w="25400" cap="rnd">
              <a:noFill/>
              <a:round/>
            </a:ln>
            <a:effectLst/>
          </c:spPr>
          <c:marker>
            <c:symbol val="circle"/>
            <c:size val="8"/>
            <c:spPr>
              <a:solidFill>
                <a:schemeClr val="bg1"/>
              </a:solidFill>
              <a:ln w="15875">
                <a:solidFill>
                  <a:schemeClr val="accent2">
                    <a:lumMod val="50000"/>
                  </a:schemeClr>
                </a:solidFill>
              </a:ln>
              <a:effectLst/>
            </c:spPr>
          </c:marker>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gency FB" panose="020B0503020202020204" pitchFamily="34" charset="0"/>
                    <a:ea typeface="+mn-ea"/>
                    <a:cs typeface="+mn-cs"/>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25400" cap="rnd">
                <a:solidFill>
                  <a:schemeClr val="bg2">
                    <a:lumMod val="50000"/>
                  </a:schemeClr>
                </a:solidFill>
                <a:prstDash val="sysDash"/>
              </a:ln>
              <a:effectLst/>
            </c:spPr>
            <c:trendlineType val="poly"/>
            <c:order val="2"/>
            <c:dispRSqr val="0"/>
            <c:dispEq val="0"/>
          </c:trendline>
          <c:xVal>
            <c:numRef>
              <c:f>Sheet1!$B$1:$P$1</c:f>
              <c:numCache>
                <c:formatCode>General</c:formatCode>
                <c:ptCount val="15"/>
                <c:pt idx="0">
                  <c:v>1946</c:v>
                </c:pt>
                <c:pt idx="1">
                  <c:v>1950</c:v>
                </c:pt>
                <c:pt idx="2">
                  <c:v>1955</c:v>
                </c:pt>
                <c:pt idx="3">
                  <c:v>1960</c:v>
                </c:pt>
                <c:pt idx="4">
                  <c:v>1966</c:v>
                </c:pt>
                <c:pt idx="5">
                  <c:v>1972</c:v>
                </c:pt>
                <c:pt idx="6">
                  <c:v>1976</c:v>
                </c:pt>
                <c:pt idx="7">
                  <c:v>1980</c:v>
                </c:pt>
                <c:pt idx="8">
                  <c:v>1985</c:v>
                </c:pt>
                <c:pt idx="9">
                  <c:v>1990</c:v>
                </c:pt>
                <c:pt idx="10">
                  <c:v>1992</c:v>
                </c:pt>
                <c:pt idx="11">
                  <c:v>1997</c:v>
                </c:pt>
                <c:pt idx="12">
                  <c:v>2004</c:v>
                </c:pt>
                <c:pt idx="13">
                  <c:v>2012</c:v>
                </c:pt>
                <c:pt idx="14">
                  <c:v>2015</c:v>
                </c:pt>
              </c:numCache>
            </c:numRef>
          </c:xVal>
          <c:yVal>
            <c:numRef>
              <c:f>Sheet1!$B$2:$P$2</c:f>
              <c:numCache>
                <c:formatCode>General</c:formatCode>
                <c:ptCount val="15"/>
                <c:pt idx="0">
                  <c:v>7900</c:v>
                </c:pt>
                <c:pt idx="1">
                  <c:v>6430</c:v>
                </c:pt>
                <c:pt idx="2">
                  <c:v>4968</c:v>
                </c:pt>
                <c:pt idx="3">
                  <c:v>3490</c:v>
                </c:pt>
                <c:pt idx="4">
                  <c:v>3188</c:v>
                </c:pt>
                <c:pt idx="5">
                  <c:v>3160</c:v>
                </c:pt>
                <c:pt idx="6">
                  <c:v>2222</c:v>
                </c:pt>
                <c:pt idx="7">
                  <c:v>1250</c:v>
                </c:pt>
                <c:pt idx="8">
                  <c:v>1000</c:v>
                </c:pt>
                <c:pt idx="10">
                  <c:v>780</c:v>
                </c:pt>
                <c:pt idx="11">
                  <c:v>750</c:v>
                </c:pt>
                <c:pt idx="12">
                  <c:v>725</c:v>
                </c:pt>
                <c:pt idx="13">
                  <c:v>800</c:v>
                </c:pt>
                <c:pt idx="14">
                  <c:v>880</c:v>
                </c:pt>
              </c:numCache>
            </c:numRef>
          </c:yVal>
          <c:smooth val="0"/>
          <c:extLst>
            <c:ext xmlns:c16="http://schemas.microsoft.com/office/drawing/2014/chart" uri="{C3380CC4-5D6E-409C-BE32-E72D297353CC}">
              <c16:uniqueId val="{00000000-C78D-4EA9-8722-FEA62D9E1635}"/>
            </c:ext>
          </c:extLst>
        </c:ser>
        <c:dLbls>
          <c:showLegendKey val="0"/>
          <c:showVal val="0"/>
          <c:showCatName val="0"/>
          <c:showSerName val="0"/>
          <c:showPercent val="0"/>
          <c:showBubbleSize val="0"/>
        </c:dLbls>
        <c:axId val="308372608"/>
        <c:axId val="308374144"/>
      </c:scatterChart>
      <c:valAx>
        <c:axId val="308372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1" i="0" u="none" strike="noStrike" kern="1200" baseline="0">
                <a:solidFill>
                  <a:schemeClr val="tx1"/>
                </a:solidFill>
                <a:latin typeface="Agency FB" panose="020B0503020202020204" pitchFamily="34" charset="0"/>
                <a:ea typeface="+mn-ea"/>
                <a:cs typeface="+mn-cs"/>
              </a:defRPr>
            </a:pPr>
            <a:endParaRPr lang="it-IT"/>
          </a:p>
        </c:txPr>
        <c:crossAx val="308374144"/>
        <c:crosses val="autoZero"/>
        <c:crossBetween val="midCat"/>
      </c:valAx>
      <c:valAx>
        <c:axId val="30837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8372608"/>
        <c:crosses val="autoZero"/>
        <c:crossBetween val="midCat"/>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78496798473577"/>
          <c:y val="3.2178217821782415E-2"/>
          <c:w val="0.79613643054185512"/>
          <c:h val="0.85396039603960394"/>
        </c:manualLayout>
      </c:layout>
      <c:lineChart>
        <c:grouping val="standard"/>
        <c:varyColors val="0"/>
        <c:ser>
          <c:idx val="0"/>
          <c:order val="0"/>
          <c:tx>
            <c:strRef>
              <c:f>Sheet1!$B$1</c:f>
              <c:strCache>
                <c:ptCount val="1"/>
                <c:pt idx="0">
                  <c:v>Passengers</c:v>
                </c:pt>
              </c:strCache>
            </c:strRef>
          </c:tx>
          <c:spPr>
            <a:ln w="28575" cap="rnd">
              <a:solidFill>
                <a:schemeClr val="accent3">
                  <a:lumMod val="50000"/>
                </a:schemeClr>
              </a:solidFill>
              <a:round/>
            </a:ln>
            <a:effectLst/>
          </c:spPr>
          <c:marker>
            <c:symbol val="none"/>
          </c:marker>
          <c:cat>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cat>
          <c:val>
            <c:numRef>
              <c:f>Sheet1!$B$2:$B$67</c:f>
              <c:numCache>
                <c:formatCode>General</c:formatCode>
                <c:ptCount val="66"/>
                <c:pt idx="0">
                  <c:v>28</c:v>
                </c:pt>
                <c:pt idx="1">
                  <c:v>35</c:v>
                </c:pt>
                <c:pt idx="2">
                  <c:v>40</c:v>
                </c:pt>
                <c:pt idx="3">
                  <c:v>47</c:v>
                </c:pt>
                <c:pt idx="4">
                  <c:v>52</c:v>
                </c:pt>
                <c:pt idx="5">
                  <c:v>61</c:v>
                </c:pt>
                <c:pt idx="6">
                  <c:v>71</c:v>
                </c:pt>
                <c:pt idx="7">
                  <c:v>82</c:v>
                </c:pt>
                <c:pt idx="8">
                  <c:v>85</c:v>
                </c:pt>
                <c:pt idx="9">
                  <c:v>98</c:v>
                </c:pt>
                <c:pt idx="10">
                  <c:v>109</c:v>
                </c:pt>
                <c:pt idx="11">
                  <c:v>117</c:v>
                </c:pt>
                <c:pt idx="12">
                  <c:v>130</c:v>
                </c:pt>
                <c:pt idx="13">
                  <c:v>147</c:v>
                </c:pt>
                <c:pt idx="14">
                  <c:v>171</c:v>
                </c:pt>
                <c:pt idx="15">
                  <c:v>198</c:v>
                </c:pt>
                <c:pt idx="16">
                  <c:v>229</c:v>
                </c:pt>
                <c:pt idx="17">
                  <c:v>273</c:v>
                </c:pt>
                <c:pt idx="18">
                  <c:v>309</c:v>
                </c:pt>
                <c:pt idx="19">
                  <c:v>351</c:v>
                </c:pt>
                <c:pt idx="20">
                  <c:v>460</c:v>
                </c:pt>
                <c:pt idx="21">
                  <c:v>494</c:v>
                </c:pt>
                <c:pt idx="22">
                  <c:v>560</c:v>
                </c:pt>
                <c:pt idx="23">
                  <c:v>618</c:v>
                </c:pt>
                <c:pt idx="24">
                  <c:v>656</c:v>
                </c:pt>
                <c:pt idx="25">
                  <c:v>697</c:v>
                </c:pt>
                <c:pt idx="26">
                  <c:v>764</c:v>
                </c:pt>
                <c:pt idx="27">
                  <c:v>818</c:v>
                </c:pt>
                <c:pt idx="28">
                  <c:v>936</c:v>
                </c:pt>
                <c:pt idx="29" formatCode="#,##0">
                  <c:v>1060</c:v>
                </c:pt>
                <c:pt idx="30" formatCode="#,##0">
                  <c:v>1089</c:v>
                </c:pt>
                <c:pt idx="31" formatCode="#,##0">
                  <c:v>1119</c:v>
                </c:pt>
                <c:pt idx="32" formatCode="#,##0">
                  <c:v>1142</c:v>
                </c:pt>
                <c:pt idx="33" formatCode="#,##0">
                  <c:v>1190</c:v>
                </c:pt>
                <c:pt idx="34" formatCode="#,##0">
                  <c:v>1278</c:v>
                </c:pt>
                <c:pt idx="35" formatCode="#,##0">
                  <c:v>1367</c:v>
                </c:pt>
                <c:pt idx="36" formatCode="#,##0">
                  <c:v>1452</c:v>
                </c:pt>
                <c:pt idx="37" formatCode="#,##0">
                  <c:v>1589</c:v>
                </c:pt>
                <c:pt idx="38" formatCode="#,##0">
                  <c:v>1705</c:v>
                </c:pt>
                <c:pt idx="39" formatCode="#,##0">
                  <c:v>1774</c:v>
                </c:pt>
                <c:pt idx="40" formatCode="#,##0">
                  <c:v>1894</c:v>
                </c:pt>
                <c:pt idx="41" formatCode="#,##0">
                  <c:v>1845</c:v>
                </c:pt>
                <c:pt idx="42" formatCode="#,##0">
                  <c:v>1929</c:v>
                </c:pt>
                <c:pt idx="43" formatCode="#,##0">
                  <c:v>1949</c:v>
                </c:pt>
                <c:pt idx="44" formatCode="#,##0">
                  <c:v>2100</c:v>
                </c:pt>
                <c:pt idx="45" formatCode="#,##0">
                  <c:v>2248</c:v>
                </c:pt>
                <c:pt idx="46" formatCode="#,##0">
                  <c:v>2426</c:v>
                </c:pt>
                <c:pt idx="47" formatCode="#,##0">
                  <c:v>2570</c:v>
                </c:pt>
                <c:pt idx="48" formatCode="#,##0">
                  <c:v>2621</c:v>
                </c:pt>
                <c:pt idx="49">
                  <c:v>2797</c:v>
                </c:pt>
                <c:pt idx="50">
                  <c:v>3196.9470000000001</c:v>
                </c:pt>
                <c:pt idx="51">
                  <c:v>3104.2350000000001</c:v>
                </c:pt>
                <c:pt idx="52" formatCode="#,##0">
                  <c:v>3119.7570000000001</c:v>
                </c:pt>
                <c:pt idx="53">
                  <c:v>3175.9119999999998</c:v>
                </c:pt>
                <c:pt idx="54">
                  <c:v>3623.7159999999999</c:v>
                </c:pt>
                <c:pt idx="55">
                  <c:v>3913.6129999999998</c:v>
                </c:pt>
                <c:pt idx="56" formatCode="#,##0.00">
                  <c:v>4164.7991065097704</c:v>
                </c:pt>
                <c:pt idx="57" formatCode="#,##0.00">
                  <c:v>4506.8659509358504</c:v>
                </c:pt>
                <c:pt idx="58" formatCode="#,##0.00">
                  <c:v>4596.9027019521</c:v>
                </c:pt>
                <c:pt idx="59">
                  <c:v>4540.8119999999999</c:v>
                </c:pt>
                <c:pt idx="60" formatCode="#,##0.00">
                  <c:v>4910.2819879168501</c:v>
                </c:pt>
                <c:pt idx="61" formatCode="#,##0.00">
                  <c:v>5233.2758949524896</c:v>
                </c:pt>
                <c:pt idx="62" formatCode="#,##0.00">
                  <c:v>5513.2207981971096</c:v>
                </c:pt>
                <c:pt idx="63" formatCode="#,##0.00">
                  <c:v>5816.0448445121801</c:v>
                </c:pt>
                <c:pt idx="64" formatCode="#,##0.00">
                  <c:v>6163.6704205245596</c:v>
                </c:pt>
                <c:pt idx="65" formatCode="#,##0.00">
                  <c:v>6601.4654399071997</c:v>
                </c:pt>
              </c:numCache>
            </c:numRef>
          </c:val>
          <c:smooth val="0"/>
          <c:extLst>
            <c:ext xmlns:c16="http://schemas.microsoft.com/office/drawing/2014/chart" uri="{C3380CC4-5D6E-409C-BE32-E72D297353CC}">
              <c16:uniqueId val="{00000000-0043-4365-993C-3CEDE8A73F0F}"/>
            </c:ext>
          </c:extLst>
        </c:ser>
        <c:dLbls>
          <c:showLegendKey val="0"/>
          <c:showVal val="0"/>
          <c:showCatName val="0"/>
          <c:showSerName val="0"/>
          <c:showPercent val="0"/>
          <c:showBubbleSize val="0"/>
        </c:dLbls>
        <c:marker val="1"/>
        <c:smooth val="0"/>
        <c:axId val="308989312"/>
        <c:axId val="309015680"/>
      </c:lineChart>
      <c:lineChart>
        <c:grouping val="standard"/>
        <c:varyColors val="0"/>
        <c:ser>
          <c:idx val="1"/>
          <c:order val="1"/>
          <c:tx>
            <c:strRef>
              <c:f>Sheet1!$C$1</c:f>
              <c:strCache>
                <c:ptCount val="1"/>
                <c:pt idx="0">
                  <c:v>Freight</c:v>
                </c:pt>
              </c:strCache>
            </c:strRef>
          </c:tx>
          <c:spPr>
            <a:ln w="28575" cap="rnd">
              <a:solidFill>
                <a:schemeClr val="accent2">
                  <a:lumMod val="75000"/>
                </a:schemeClr>
              </a:solidFill>
              <a:round/>
            </a:ln>
            <a:effectLst/>
          </c:spPr>
          <c:marker>
            <c:symbol val="none"/>
          </c:marker>
          <c:cat>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cat>
          <c:val>
            <c:numRef>
              <c:f>Sheet1!$C$2:$C$67</c:f>
              <c:numCache>
                <c:formatCode>General</c:formatCode>
                <c:ptCount val="66"/>
                <c:pt idx="0">
                  <c:v>0.93</c:v>
                </c:pt>
                <c:pt idx="1">
                  <c:v>1.1000000000000001</c:v>
                </c:pt>
                <c:pt idx="2">
                  <c:v>1.2</c:v>
                </c:pt>
                <c:pt idx="3">
                  <c:v>1.27</c:v>
                </c:pt>
                <c:pt idx="4">
                  <c:v>1.37</c:v>
                </c:pt>
                <c:pt idx="5">
                  <c:v>1.61</c:v>
                </c:pt>
                <c:pt idx="6">
                  <c:v>1.8</c:v>
                </c:pt>
                <c:pt idx="7">
                  <c:v>1.96</c:v>
                </c:pt>
                <c:pt idx="8">
                  <c:v>2.04</c:v>
                </c:pt>
                <c:pt idx="9">
                  <c:v>2.35</c:v>
                </c:pt>
                <c:pt idx="10">
                  <c:v>2.65</c:v>
                </c:pt>
                <c:pt idx="11">
                  <c:v>3.08</c:v>
                </c:pt>
                <c:pt idx="12">
                  <c:v>3.58</c:v>
                </c:pt>
                <c:pt idx="13">
                  <c:v>3.97</c:v>
                </c:pt>
                <c:pt idx="14">
                  <c:v>4.67</c:v>
                </c:pt>
                <c:pt idx="15">
                  <c:v>5.9</c:v>
                </c:pt>
                <c:pt idx="16">
                  <c:v>7.23</c:v>
                </c:pt>
                <c:pt idx="17">
                  <c:v>8.42</c:v>
                </c:pt>
                <c:pt idx="18">
                  <c:v>10.503</c:v>
                </c:pt>
                <c:pt idx="19">
                  <c:v>12.286</c:v>
                </c:pt>
                <c:pt idx="20">
                  <c:v>15.087</c:v>
                </c:pt>
                <c:pt idx="21">
                  <c:v>16.125</c:v>
                </c:pt>
                <c:pt idx="22">
                  <c:v>17.800999999999998</c:v>
                </c:pt>
                <c:pt idx="23">
                  <c:v>20.408000000000001</c:v>
                </c:pt>
                <c:pt idx="24">
                  <c:v>21.9</c:v>
                </c:pt>
                <c:pt idx="25">
                  <c:v>22.27</c:v>
                </c:pt>
                <c:pt idx="26">
                  <c:v>24.571000000000002</c:v>
                </c:pt>
                <c:pt idx="27">
                  <c:v>26.805</c:v>
                </c:pt>
                <c:pt idx="28">
                  <c:v>29.204999999999998</c:v>
                </c:pt>
                <c:pt idx="29">
                  <c:v>31.436</c:v>
                </c:pt>
                <c:pt idx="30">
                  <c:v>33.057000000000002</c:v>
                </c:pt>
                <c:pt idx="31">
                  <c:v>34.674999999999997</c:v>
                </c:pt>
                <c:pt idx="32">
                  <c:v>35.412999999999997</c:v>
                </c:pt>
                <c:pt idx="33">
                  <c:v>39.112000000000002</c:v>
                </c:pt>
                <c:pt idx="34">
                  <c:v>43.978000000000002</c:v>
                </c:pt>
                <c:pt idx="35">
                  <c:v>44.235999999999997</c:v>
                </c:pt>
                <c:pt idx="36">
                  <c:v>47.734999999999999</c:v>
                </c:pt>
                <c:pt idx="37">
                  <c:v>53.021000000000001</c:v>
                </c:pt>
                <c:pt idx="38">
                  <c:v>58.098999999999997</c:v>
                </c:pt>
                <c:pt idx="39">
                  <c:v>62.201999999999998</c:v>
                </c:pt>
                <c:pt idx="40">
                  <c:v>64.120999999999995</c:v>
                </c:pt>
                <c:pt idx="41">
                  <c:v>63.63</c:v>
                </c:pt>
                <c:pt idx="42">
                  <c:v>67.760999999999996</c:v>
                </c:pt>
                <c:pt idx="43">
                  <c:v>73.671000000000006</c:v>
                </c:pt>
                <c:pt idx="44">
                  <c:v>82.626000000000005</c:v>
                </c:pt>
                <c:pt idx="45">
                  <c:v>88.765000000000001</c:v>
                </c:pt>
                <c:pt idx="46">
                  <c:v>94.995999999999995</c:v>
                </c:pt>
                <c:pt idx="47">
                  <c:v>108.87</c:v>
                </c:pt>
                <c:pt idx="48">
                  <c:v>107.575</c:v>
                </c:pt>
                <c:pt idx="49">
                  <c:v>114.373</c:v>
                </c:pt>
                <c:pt idx="50">
                  <c:v>133.125</c:v>
                </c:pt>
                <c:pt idx="51">
                  <c:v>125.52500000000001</c:v>
                </c:pt>
                <c:pt idx="52">
                  <c:v>133.614</c:v>
                </c:pt>
                <c:pt idx="53">
                  <c:v>139.90799999999999</c:v>
                </c:pt>
                <c:pt idx="54" formatCode="#,##0.00">
                  <c:v>158.15005701531399</c:v>
                </c:pt>
                <c:pt idx="55">
                  <c:v>158.15</c:v>
                </c:pt>
                <c:pt idx="56" formatCode="#,##0.00">
                  <c:v>168.806619495327</c:v>
                </c:pt>
                <c:pt idx="57" formatCode="#,##0.00">
                  <c:v>176.677662319603</c:v>
                </c:pt>
                <c:pt idx="58" formatCode="#,##0.00">
                  <c:v>175.51708871692301</c:v>
                </c:pt>
                <c:pt idx="59" formatCode="#,##0.00">
                  <c:v>160.10364524370499</c:v>
                </c:pt>
                <c:pt idx="60" formatCode="#,##0.00">
                  <c:v>191.08436611196001</c:v>
                </c:pt>
                <c:pt idx="61" formatCode="#,##0.00">
                  <c:v>191.79330983245501</c:v>
                </c:pt>
                <c:pt idx="62" formatCode="#,##0.00">
                  <c:v>190.034543338199</c:v>
                </c:pt>
                <c:pt idx="63" formatCode="#,##0.00">
                  <c:v>191.16120608569699</c:v>
                </c:pt>
                <c:pt idx="64" formatCode="#,##0.00">
                  <c:v>200.28993989291101</c:v>
                </c:pt>
                <c:pt idx="65" formatCode="#,##0.00">
                  <c:v>204.104623566952</c:v>
                </c:pt>
              </c:numCache>
            </c:numRef>
          </c:val>
          <c:smooth val="0"/>
          <c:extLst>
            <c:ext xmlns:c16="http://schemas.microsoft.com/office/drawing/2014/chart" uri="{C3380CC4-5D6E-409C-BE32-E72D297353CC}">
              <c16:uniqueId val="{00000001-0043-4365-993C-3CEDE8A73F0F}"/>
            </c:ext>
          </c:extLst>
        </c:ser>
        <c:dLbls>
          <c:showLegendKey val="0"/>
          <c:showVal val="0"/>
          <c:showCatName val="0"/>
          <c:showSerName val="0"/>
          <c:showPercent val="0"/>
          <c:showBubbleSize val="0"/>
        </c:dLbls>
        <c:marker val="1"/>
        <c:smooth val="0"/>
        <c:axId val="309017600"/>
        <c:axId val="309019392"/>
      </c:lineChart>
      <c:catAx>
        <c:axId val="30898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9015680"/>
        <c:crosses val="autoZero"/>
        <c:auto val="1"/>
        <c:lblAlgn val="ctr"/>
        <c:lblOffset val="100"/>
        <c:tickLblSkip val="3"/>
        <c:tickMarkSkip val="1"/>
        <c:noMultiLvlLbl val="0"/>
      </c:catAx>
      <c:valAx>
        <c:axId val="3090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Billions of passengers-km</a:t>
                </a:r>
              </a:p>
            </c:rich>
          </c:tx>
          <c:layout>
            <c:manualLayout>
              <c:xMode val="edge"/>
              <c:yMode val="edge"/>
              <c:x val="5.2356020942409265E-3"/>
              <c:y val="0.23019801980198021"/>
            </c:manualLayout>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8989312"/>
        <c:crosses val="autoZero"/>
        <c:crossBetween val="between"/>
      </c:valAx>
      <c:catAx>
        <c:axId val="309017600"/>
        <c:scaling>
          <c:orientation val="minMax"/>
        </c:scaling>
        <c:delete val="1"/>
        <c:axPos val="b"/>
        <c:numFmt formatCode="General" sourceLinked="1"/>
        <c:majorTickMark val="none"/>
        <c:minorTickMark val="none"/>
        <c:tickLblPos val="none"/>
        <c:crossAx val="309019392"/>
        <c:crosses val="autoZero"/>
        <c:auto val="1"/>
        <c:lblAlgn val="ctr"/>
        <c:lblOffset val="100"/>
        <c:noMultiLvlLbl val="0"/>
      </c:catAx>
      <c:valAx>
        <c:axId val="309019392"/>
        <c:scaling>
          <c:orientation val="minMax"/>
          <c:max val="210"/>
          <c:min val="0"/>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Billions of tons-km</a:t>
                </a:r>
              </a:p>
            </c:rich>
          </c:tx>
          <c:layout>
            <c:manualLayout>
              <c:xMode val="edge"/>
              <c:yMode val="edge"/>
              <c:x val="0.96596858638743455"/>
              <c:y val="0.29455445544554482"/>
            </c:manualLayout>
          </c:layout>
          <c:overlay val="0"/>
          <c:spPr>
            <a:noFill/>
            <a:ln>
              <a:noFill/>
            </a:ln>
            <a:effectLst/>
          </c:sp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9017600"/>
        <c:crosses val="max"/>
        <c:crossBetween val="between"/>
      </c:valAx>
      <c:spPr>
        <a:noFill/>
        <a:ln>
          <a:noFill/>
        </a:ln>
        <a:effectLst/>
      </c:spPr>
    </c:plotArea>
    <c:legend>
      <c:legendPos val="b"/>
      <c:layout>
        <c:manualLayout>
          <c:xMode val="edge"/>
          <c:yMode val="edge"/>
          <c:x val="0.1268906233739672"/>
          <c:y val="5.9575645493172319E-2"/>
          <c:w val="0.13766321211568408"/>
          <c:h val="8.37018684326452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590570719602993E-2"/>
          <c:y val="3.317535545023699E-2"/>
          <c:w val="0.92555831265509159"/>
          <c:h val="0.90069836188982288"/>
        </c:manualLayout>
      </c:layout>
      <c:scatterChart>
        <c:scatterStyle val="lineMarker"/>
        <c:varyColors val="0"/>
        <c:ser>
          <c:idx val="0"/>
          <c:order val="0"/>
          <c:tx>
            <c:strRef>
              <c:f>Sheet1!$C$1</c:f>
              <c:strCache>
                <c:ptCount val="1"/>
                <c:pt idx="0">
                  <c:v>Passengers-km</c:v>
                </c:pt>
              </c:strCache>
            </c:strRef>
          </c:tx>
          <c:spPr>
            <a:ln w="19050"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xVal>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xVal>
          <c:yVal>
            <c:numRef>
              <c:f>Sheet1!$C$2:$C$67</c:f>
              <c:numCache>
                <c:formatCode>General</c:formatCode>
                <c:ptCount val="66"/>
                <c:pt idx="1">
                  <c:v>0.25</c:v>
                </c:pt>
                <c:pt idx="2">
                  <c:v>0.14285714285714285</c:v>
                </c:pt>
                <c:pt idx="3">
                  <c:v>0.17499999999999999</c:v>
                </c:pt>
                <c:pt idx="4">
                  <c:v>0.10638297872340426</c:v>
                </c:pt>
                <c:pt idx="5">
                  <c:v>0.17307692307692307</c:v>
                </c:pt>
                <c:pt idx="6">
                  <c:v>0.16393442622950818</c:v>
                </c:pt>
                <c:pt idx="7">
                  <c:v>0.15492957746478872</c:v>
                </c:pt>
                <c:pt idx="8">
                  <c:v>3.6585365853658534E-2</c:v>
                </c:pt>
                <c:pt idx="9">
                  <c:v>0.15294117647058825</c:v>
                </c:pt>
                <c:pt idx="10">
                  <c:v>0.11224489795918367</c:v>
                </c:pt>
                <c:pt idx="11">
                  <c:v>7.3394495412844041E-2</c:v>
                </c:pt>
                <c:pt idx="12">
                  <c:v>0.1111111111111111</c:v>
                </c:pt>
                <c:pt idx="13">
                  <c:v>0.13076923076923078</c:v>
                </c:pt>
                <c:pt idx="14">
                  <c:v>0.16326530612244897</c:v>
                </c:pt>
                <c:pt idx="15">
                  <c:v>0.15789473684210525</c:v>
                </c:pt>
                <c:pt idx="16">
                  <c:v>0.15656565656565657</c:v>
                </c:pt>
                <c:pt idx="17">
                  <c:v>0.19213973799126638</c:v>
                </c:pt>
                <c:pt idx="18">
                  <c:v>0.13186813186813187</c:v>
                </c:pt>
                <c:pt idx="19">
                  <c:v>0.13592233009708737</c:v>
                </c:pt>
                <c:pt idx="20">
                  <c:v>0.31054131054131057</c:v>
                </c:pt>
                <c:pt idx="21">
                  <c:v>7.3913043478260873E-2</c:v>
                </c:pt>
                <c:pt idx="22">
                  <c:v>0.13360323886639677</c:v>
                </c:pt>
                <c:pt idx="23">
                  <c:v>0.10357142857142858</c:v>
                </c:pt>
                <c:pt idx="24">
                  <c:v>6.1488673139158574E-2</c:v>
                </c:pt>
                <c:pt idx="25">
                  <c:v>6.25E-2</c:v>
                </c:pt>
                <c:pt idx="26">
                  <c:v>9.6126255380200865E-2</c:v>
                </c:pt>
                <c:pt idx="27">
                  <c:v>7.0680628272251314E-2</c:v>
                </c:pt>
                <c:pt idx="28">
                  <c:v>0.14425427872860636</c:v>
                </c:pt>
                <c:pt idx="29">
                  <c:v>0.13247863247863248</c:v>
                </c:pt>
                <c:pt idx="30">
                  <c:v>2.7358490566037737E-2</c:v>
                </c:pt>
                <c:pt idx="31">
                  <c:v>2.7548209366391185E-2</c:v>
                </c:pt>
                <c:pt idx="32">
                  <c:v>2.0554066130473638E-2</c:v>
                </c:pt>
                <c:pt idx="33">
                  <c:v>4.2031523642732049E-2</c:v>
                </c:pt>
                <c:pt idx="34">
                  <c:v>7.3949579831932774E-2</c:v>
                </c:pt>
                <c:pt idx="35">
                  <c:v>6.9640062597809083E-2</c:v>
                </c:pt>
                <c:pt idx="36">
                  <c:v>6.2179956108266279E-2</c:v>
                </c:pt>
                <c:pt idx="37">
                  <c:v>9.4352617079889803E-2</c:v>
                </c:pt>
                <c:pt idx="38">
                  <c:v>7.3001887979861554E-2</c:v>
                </c:pt>
                <c:pt idx="39">
                  <c:v>4.0469208211143692E-2</c:v>
                </c:pt>
                <c:pt idx="40">
                  <c:v>6.7643742953776773E-2</c:v>
                </c:pt>
                <c:pt idx="41">
                  <c:v>-2.587117212249208E-2</c:v>
                </c:pt>
                <c:pt idx="42">
                  <c:v>4.5528455284552849E-2</c:v>
                </c:pt>
                <c:pt idx="43">
                  <c:v>1.0368066355624676E-2</c:v>
                </c:pt>
                <c:pt idx="44">
                  <c:v>7.7475628527449977E-2</c:v>
                </c:pt>
                <c:pt idx="45">
                  <c:v>7.047619047619047E-2</c:v>
                </c:pt>
                <c:pt idx="46">
                  <c:v>7.9181494661921703E-2</c:v>
                </c:pt>
                <c:pt idx="47">
                  <c:v>5.9356966199505361E-2</c:v>
                </c:pt>
                <c:pt idx="48">
                  <c:v>1.9844357976653695E-2</c:v>
                </c:pt>
                <c:pt idx="49">
                  <c:v>6.7149942769935134E-2</c:v>
                </c:pt>
                <c:pt idx="50">
                  <c:v>0.14299141937790494</c:v>
                </c:pt>
                <c:pt idx="51">
                  <c:v>-2.9000167972756504E-2</c:v>
                </c:pt>
                <c:pt idx="52">
                  <c:v>5.0002657659616407E-3</c:v>
                </c:pt>
                <c:pt idx="53">
                  <c:v>1.7999799343346209E-2</c:v>
                </c:pt>
                <c:pt idx="54">
                  <c:v>0.14100012846703563</c:v>
                </c:pt>
                <c:pt idx="55">
                  <c:v>7.9999922731251547E-2</c:v>
                </c:pt>
                <c:pt idx="56">
                  <c:v>6.4182663566829556E-2</c:v>
                </c:pt>
                <c:pt idx="57">
                  <c:v>8.2132855794031942E-2</c:v>
                </c:pt>
                <c:pt idx="58">
                  <c:v>1.9977685601577179E-2</c:v>
                </c:pt>
                <c:pt idx="59">
                  <c:v>-1.2201846675649854E-2</c:v>
                </c:pt>
                <c:pt idx="60">
                  <c:v>8.1366501832018198E-2</c:v>
                </c:pt>
                <c:pt idx="61">
                  <c:v>6.5779095341257018E-2</c:v>
                </c:pt>
                <c:pt idx="62">
                  <c:v>5.3493243785336778E-2</c:v>
                </c:pt>
                <c:pt idx="63">
                  <c:v>5.4926885281666511E-2</c:v>
                </c:pt>
                <c:pt idx="64">
                  <c:v>5.9770098977209064E-2</c:v>
                </c:pt>
                <c:pt idx="65">
                  <c:v>7.102829799672862E-2</c:v>
                </c:pt>
              </c:numCache>
            </c:numRef>
          </c:yVal>
          <c:smooth val="0"/>
          <c:extLst>
            <c:ext xmlns:c16="http://schemas.microsoft.com/office/drawing/2014/chart" uri="{C3380CC4-5D6E-409C-BE32-E72D297353CC}">
              <c16:uniqueId val="{00000000-EC78-4758-B536-0F35865A397F}"/>
            </c:ext>
          </c:extLst>
        </c:ser>
        <c:ser>
          <c:idx val="1"/>
          <c:order val="1"/>
          <c:tx>
            <c:strRef>
              <c:f>Sheet1!$E$1</c:f>
              <c:strCache>
                <c:ptCount val="1"/>
                <c:pt idx="0">
                  <c:v>Tons-km</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xVal>
          <c:yVal>
            <c:numRef>
              <c:f>Sheet1!$E$2:$E$67</c:f>
              <c:numCache>
                <c:formatCode>General</c:formatCode>
                <c:ptCount val="66"/>
                <c:pt idx="1">
                  <c:v>0.18279569892473121</c:v>
                </c:pt>
                <c:pt idx="2">
                  <c:v>9.0909090909090787E-2</c:v>
                </c:pt>
                <c:pt idx="3">
                  <c:v>5.833333333333339E-2</c:v>
                </c:pt>
                <c:pt idx="4">
                  <c:v>7.8740157480315029E-2</c:v>
                </c:pt>
                <c:pt idx="5">
                  <c:v>0.1751824817518248</c:v>
                </c:pt>
                <c:pt idx="6">
                  <c:v>0.11801242236024841</c:v>
                </c:pt>
                <c:pt idx="7">
                  <c:v>8.8888888888888837E-2</c:v>
                </c:pt>
                <c:pt idx="8">
                  <c:v>4.0816326530612283E-2</c:v>
                </c:pt>
                <c:pt idx="9">
                  <c:v>0.15196078431372551</c:v>
                </c:pt>
                <c:pt idx="10">
                  <c:v>0.12765957446808501</c:v>
                </c:pt>
                <c:pt idx="11">
                  <c:v>0.1622641509433963</c:v>
                </c:pt>
                <c:pt idx="12">
                  <c:v>0.16233766233766234</c:v>
                </c:pt>
                <c:pt idx="13">
                  <c:v>0.10893854748603356</c:v>
                </c:pt>
                <c:pt idx="14">
                  <c:v>0.17632241813602006</c:v>
                </c:pt>
                <c:pt idx="15">
                  <c:v>0.26338329764453972</c:v>
                </c:pt>
                <c:pt idx="16">
                  <c:v>0.22542372881355932</c:v>
                </c:pt>
                <c:pt idx="17">
                  <c:v>0.16459197786998608</c:v>
                </c:pt>
                <c:pt idx="18">
                  <c:v>0.2473871733966746</c:v>
                </c:pt>
                <c:pt idx="19">
                  <c:v>0.16976102066076354</c:v>
                </c:pt>
                <c:pt idx="20">
                  <c:v>0.22798307016115907</c:v>
                </c:pt>
                <c:pt idx="21">
                  <c:v>6.8800954464108194E-2</c:v>
                </c:pt>
                <c:pt idx="22">
                  <c:v>0.10393798449612393</c:v>
                </c:pt>
                <c:pt idx="23">
                  <c:v>0.14645244649177031</c:v>
                </c:pt>
                <c:pt idx="24">
                  <c:v>7.3108584868678814E-2</c:v>
                </c:pt>
                <c:pt idx="25">
                  <c:v>1.6894977168949818E-2</c:v>
                </c:pt>
                <c:pt idx="26">
                  <c:v>0.10332285585990131</c:v>
                </c:pt>
                <c:pt idx="27">
                  <c:v>9.0920190468438328E-2</c:v>
                </c:pt>
                <c:pt idx="28">
                  <c:v>8.9535534415220983E-2</c:v>
                </c:pt>
                <c:pt idx="29">
                  <c:v>7.6391028933401869E-2</c:v>
                </c:pt>
                <c:pt idx="30">
                  <c:v>5.1565084616363478E-2</c:v>
                </c:pt>
                <c:pt idx="31">
                  <c:v>4.894576035332894E-2</c:v>
                </c:pt>
                <c:pt idx="32">
                  <c:v>2.1283345349675548E-2</c:v>
                </c:pt>
                <c:pt idx="33">
                  <c:v>0.10445316691610441</c:v>
                </c:pt>
                <c:pt idx="34">
                  <c:v>0.124411945183064</c:v>
                </c:pt>
                <c:pt idx="35">
                  <c:v>5.8665696484604931E-3</c:v>
                </c:pt>
                <c:pt idx="36">
                  <c:v>7.9098471832896339E-2</c:v>
                </c:pt>
                <c:pt idx="37">
                  <c:v>0.11073635697077619</c:v>
                </c:pt>
                <c:pt idx="38">
                  <c:v>9.5773372814545107E-2</c:v>
                </c:pt>
                <c:pt idx="39">
                  <c:v>7.0620836847450075E-2</c:v>
                </c:pt>
                <c:pt idx="40">
                  <c:v>3.0851098035432897E-2</c:v>
                </c:pt>
                <c:pt idx="41">
                  <c:v>-7.6573977324120423E-3</c:v>
                </c:pt>
                <c:pt idx="42">
                  <c:v>6.4922206506364807E-2</c:v>
                </c:pt>
                <c:pt idx="43">
                  <c:v>8.7218311418072514E-2</c:v>
                </c:pt>
                <c:pt idx="44">
                  <c:v>0.12155393574133645</c:v>
                </c:pt>
                <c:pt idx="45">
                  <c:v>7.4298646915014588E-2</c:v>
                </c:pt>
                <c:pt idx="46">
                  <c:v>7.019658649242376E-2</c:v>
                </c:pt>
                <c:pt idx="47">
                  <c:v>0.14604825466335436</c:v>
                </c:pt>
                <c:pt idx="48">
                  <c:v>-1.1894920547441918E-2</c:v>
                </c:pt>
                <c:pt idx="49">
                  <c:v>6.3193121078317468E-2</c:v>
                </c:pt>
                <c:pt idx="50">
                  <c:v>0.16395477953712848</c:v>
                </c:pt>
                <c:pt idx="51">
                  <c:v>-5.7089201877934231E-2</c:v>
                </c:pt>
                <c:pt idx="52">
                  <c:v>6.4441346345349523E-2</c:v>
                </c:pt>
                <c:pt idx="53">
                  <c:v>4.7105842202164315E-2</c:v>
                </c:pt>
                <c:pt idx="54">
                  <c:v>0.13038608953965466</c:v>
                </c:pt>
                <c:pt idx="55">
                  <c:v>-3.605140273784397E-7</c:v>
                </c:pt>
                <c:pt idx="56">
                  <c:v>6.7382987640385666E-2</c:v>
                </c:pt>
                <c:pt idx="57">
                  <c:v>4.6627572116589265E-2</c:v>
                </c:pt>
                <c:pt idx="58">
                  <c:v>-6.5688756996374366E-3</c:v>
                </c:pt>
                <c:pt idx="59">
                  <c:v>-8.7817337821031724E-2</c:v>
                </c:pt>
                <c:pt idx="60">
                  <c:v>0.1935041567673059</c:v>
                </c:pt>
                <c:pt idx="61">
                  <c:v>3.7101084453953518E-3</c:v>
                </c:pt>
                <c:pt idx="62">
                  <c:v>-9.1701138887087079E-3</c:v>
                </c:pt>
                <c:pt idx="63">
                  <c:v>5.928726050047118E-3</c:v>
                </c:pt>
                <c:pt idx="64">
                  <c:v>4.7754112846105583E-2</c:v>
                </c:pt>
                <c:pt idx="65">
                  <c:v>1.9045807673019367E-2</c:v>
                </c:pt>
              </c:numCache>
            </c:numRef>
          </c:yVal>
          <c:smooth val="0"/>
          <c:extLst>
            <c:ext xmlns:c16="http://schemas.microsoft.com/office/drawing/2014/chart" uri="{C3380CC4-5D6E-409C-BE32-E72D297353CC}">
              <c16:uniqueId val="{00000001-EC78-4758-B536-0F35865A397F}"/>
            </c:ext>
          </c:extLst>
        </c:ser>
        <c:ser>
          <c:idx val="2"/>
          <c:order val="2"/>
          <c:tx>
            <c:strRef>
              <c:f>Sheet1!$G$1</c:f>
              <c:strCache>
                <c:ptCount val="1"/>
                <c:pt idx="0">
                  <c:v>GWP</c:v>
                </c:pt>
              </c:strCache>
            </c:strRef>
          </c:tx>
          <c:spPr>
            <a:ln w="19050"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xVal>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xVal>
          <c:yVal>
            <c:numRef>
              <c:f>Sheet1!$G$2:$G$67</c:f>
              <c:numCache>
                <c:formatCode>General</c:formatCode>
                <c:ptCount val="66"/>
                <c:pt idx="1">
                  <c:v>6.6174995197778461E-2</c:v>
                </c:pt>
                <c:pt idx="2">
                  <c:v>4.3993757607247871E-2</c:v>
                </c:pt>
                <c:pt idx="3">
                  <c:v>5.1818090451957927E-2</c:v>
                </c:pt>
                <c:pt idx="4">
                  <c:v>3.346666788185302E-2</c:v>
                </c:pt>
                <c:pt idx="5">
                  <c:v>6.3269576005284406E-2</c:v>
                </c:pt>
                <c:pt idx="6">
                  <c:v>4.1425671807064968E-2</c:v>
                </c:pt>
                <c:pt idx="7">
                  <c:v>3.9294759313738277E-2</c:v>
                </c:pt>
                <c:pt idx="8">
                  <c:v>2.4810486285704557E-2</c:v>
                </c:pt>
                <c:pt idx="9">
                  <c:v>5.4778223463957512E-2</c:v>
                </c:pt>
                <c:pt idx="10">
                  <c:v>5.099998509298851E-2</c:v>
                </c:pt>
                <c:pt idx="11">
                  <c:v>3.8345575622266592E-2</c:v>
                </c:pt>
                <c:pt idx="12">
                  <c:v>5.1375356229609877E-2</c:v>
                </c:pt>
                <c:pt idx="13">
                  <c:v>5.142415395266154E-2</c:v>
                </c:pt>
                <c:pt idx="14">
                  <c:v>6.6883527174173216E-2</c:v>
                </c:pt>
                <c:pt idx="15">
                  <c:v>5.2407663278437502E-2</c:v>
                </c:pt>
                <c:pt idx="16">
                  <c:v>5.5802849276526283E-2</c:v>
                </c:pt>
                <c:pt idx="17">
                  <c:v>3.7943498919107865E-2</c:v>
                </c:pt>
                <c:pt idx="18">
                  <c:v>5.7662190915605288E-2</c:v>
                </c:pt>
                <c:pt idx="19">
                  <c:v>5.9288014926898225E-2</c:v>
                </c:pt>
                <c:pt idx="20">
                  <c:v>4.7796630385147913E-2</c:v>
                </c:pt>
                <c:pt idx="21">
                  <c:v>4.2823890422403657E-2</c:v>
                </c:pt>
                <c:pt idx="22">
                  <c:v>5.4374124735249114E-2</c:v>
                </c:pt>
                <c:pt idx="23">
                  <c:v>6.5330456614804605E-2</c:v>
                </c:pt>
                <c:pt idx="24">
                  <c:v>2.1062852510463935E-2</c:v>
                </c:pt>
                <c:pt idx="25">
                  <c:v>1.3592813126831653E-2</c:v>
                </c:pt>
                <c:pt idx="26">
                  <c:v>5.1100769216947055E-2</c:v>
                </c:pt>
                <c:pt idx="27">
                  <c:v>4.0299705073333095E-2</c:v>
                </c:pt>
                <c:pt idx="28">
                  <c:v>4.4628166265468734E-2</c:v>
                </c:pt>
                <c:pt idx="29">
                  <c:v>4.0917966853806234E-2</c:v>
                </c:pt>
                <c:pt idx="30">
                  <c:v>4.1847266870063987E-2</c:v>
                </c:pt>
                <c:pt idx="31">
                  <c:v>2.2410000000000138E-2</c:v>
                </c:pt>
                <c:pt idx="32">
                  <c:v>6.9199999999999973E-3</c:v>
                </c:pt>
                <c:pt idx="33">
                  <c:v>2.8130000000000096E-2</c:v>
                </c:pt>
                <c:pt idx="34">
                  <c:v>4.8929999999999883E-2</c:v>
                </c:pt>
                <c:pt idx="35">
                  <c:v>3.9320000000000091E-2</c:v>
                </c:pt>
                <c:pt idx="36">
                  <c:v>3.4549999999999949E-2</c:v>
                </c:pt>
                <c:pt idx="37">
                  <c:v>3.752000000000013E-2</c:v>
                </c:pt>
                <c:pt idx="38">
                  <c:v>4.4729999999999846E-2</c:v>
                </c:pt>
                <c:pt idx="39">
                  <c:v>3.852000000000004E-2</c:v>
                </c:pt>
                <c:pt idx="40">
                  <c:v>3.2160000000000022E-2</c:v>
                </c:pt>
                <c:pt idx="41">
                  <c:v>2.2049999999999865E-2</c:v>
                </c:pt>
                <c:pt idx="42">
                  <c:v>2.182000000000002E-2</c:v>
                </c:pt>
                <c:pt idx="43">
                  <c:v>2.1230000000000051E-2</c:v>
                </c:pt>
                <c:pt idx="44">
                  <c:v>3.3989999999999951E-2</c:v>
                </c:pt>
                <c:pt idx="45">
                  <c:v>3.266999999999997E-2</c:v>
                </c:pt>
                <c:pt idx="46">
                  <c:v>3.7600000000000099E-2</c:v>
                </c:pt>
                <c:pt idx="47">
                  <c:v>4.0500000000000071E-2</c:v>
                </c:pt>
                <c:pt idx="48">
                  <c:v>2.5709999999999809E-2</c:v>
                </c:pt>
                <c:pt idx="49">
                  <c:v>3.6269999999999997E-2</c:v>
                </c:pt>
                <c:pt idx="50">
                  <c:v>4.8070000000000043E-2</c:v>
                </c:pt>
                <c:pt idx="51">
                  <c:v>2.2970000000000004E-2</c:v>
                </c:pt>
                <c:pt idx="52">
                  <c:v>2.8569999999999974E-2</c:v>
                </c:pt>
                <c:pt idx="53">
                  <c:v>3.6270000000000122E-2</c:v>
                </c:pt>
                <c:pt idx="54">
                  <c:v>4.8729999999999898E-2</c:v>
                </c:pt>
                <c:pt idx="55">
                  <c:v>4.5730000000000014E-2</c:v>
                </c:pt>
                <c:pt idx="56">
                  <c:v>5.2659999999999929E-2</c:v>
                </c:pt>
                <c:pt idx="57">
                  <c:v>5.4430000000000152E-2</c:v>
                </c:pt>
                <c:pt idx="58">
                  <c:v>2.7849999999999844E-2</c:v>
                </c:pt>
                <c:pt idx="59">
                  <c:v>-6.6300000000000829E-3</c:v>
                </c:pt>
                <c:pt idx="60">
                  <c:v>5.1100000000000048E-2</c:v>
                </c:pt>
                <c:pt idx="61">
                  <c:v>3.8000000000000041E-2</c:v>
                </c:pt>
              </c:numCache>
            </c:numRef>
          </c:yVal>
          <c:smooth val="0"/>
          <c:extLst>
            <c:ext xmlns:c16="http://schemas.microsoft.com/office/drawing/2014/chart" uri="{C3380CC4-5D6E-409C-BE32-E72D297353CC}">
              <c16:uniqueId val="{00000002-EC78-4758-B536-0F35865A397F}"/>
            </c:ext>
          </c:extLst>
        </c:ser>
        <c:dLbls>
          <c:showLegendKey val="0"/>
          <c:showVal val="0"/>
          <c:showCatName val="0"/>
          <c:showSerName val="0"/>
          <c:showPercent val="0"/>
          <c:showBubbleSize val="0"/>
        </c:dLbls>
        <c:axId val="309441664"/>
        <c:axId val="309443584"/>
      </c:scatterChart>
      <c:valAx>
        <c:axId val="309441664"/>
        <c:scaling>
          <c:orientation val="minMax"/>
          <c:max val="2015"/>
          <c:min val="19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1" i="0" u="none" strike="noStrike" kern="1200" baseline="0">
                <a:solidFill>
                  <a:schemeClr val="tx1"/>
                </a:solidFill>
                <a:latin typeface="Agency FB" panose="020B0503020202020204" pitchFamily="34" charset="0"/>
                <a:ea typeface="+mn-ea"/>
                <a:cs typeface="+mn-cs"/>
              </a:defRPr>
            </a:pPr>
            <a:endParaRPr lang="it-IT"/>
          </a:p>
        </c:txPr>
        <c:crossAx val="309443584"/>
        <c:crosses val="autoZero"/>
        <c:crossBetween val="midCat"/>
        <c:majorUnit val="5"/>
      </c:valAx>
      <c:valAx>
        <c:axId val="309443584"/>
        <c:scaling>
          <c:orientation val="minMax"/>
          <c:max val="0.30000000000000032"/>
          <c:min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94416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82463992142724E-2"/>
          <c:y val="3.555172220159962E-2"/>
          <c:w val="0.89396251053310039"/>
          <c:h val="0.84728441692814538"/>
        </c:manualLayout>
      </c:layout>
      <c:lineChart>
        <c:grouping val="standard"/>
        <c:varyColors val="0"/>
        <c:ser>
          <c:idx val="0"/>
          <c:order val="0"/>
          <c:tx>
            <c:strRef>
              <c:f>Sheet1!$A$2</c:f>
              <c:strCache>
                <c:ptCount val="1"/>
                <c:pt idx="0">
                  <c:v>World Traffic</c:v>
                </c:pt>
              </c:strCache>
            </c:strRef>
          </c:tx>
          <c:spPr>
            <a:ln w="28575" cap="rnd">
              <a:solidFill>
                <a:schemeClr val="accent2">
                  <a:lumMod val="75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Sheet1!$B$2:$AH$2</c:f>
              <c:numCache>
                <c:formatCode>General</c:formatCode>
                <c:ptCount val="33"/>
                <c:pt idx="7">
                  <c:v>28.7</c:v>
                </c:pt>
                <c:pt idx="12">
                  <c:v>46</c:v>
                </c:pt>
                <c:pt idx="13">
                  <c:v>49.1</c:v>
                </c:pt>
                <c:pt idx="14">
                  <c:v>54</c:v>
                </c:pt>
                <c:pt idx="15">
                  <c:v>56.3</c:v>
                </c:pt>
                <c:pt idx="16">
                  <c:v>61.6</c:v>
                </c:pt>
                <c:pt idx="17">
                  <c:v>68.400000000000006</c:v>
                </c:pt>
                <c:pt idx="18">
                  <c:v>70.8</c:v>
                </c:pt>
                <c:pt idx="19">
                  <c:v>79.3</c:v>
                </c:pt>
                <c:pt idx="20">
                  <c:v>90.6</c:v>
                </c:pt>
                <c:pt idx="21">
                  <c:v>103.3</c:v>
                </c:pt>
                <c:pt idx="22">
                  <c:v>116.6</c:v>
                </c:pt>
                <c:pt idx="23">
                  <c:v>128.30000000000001</c:v>
                </c:pt>
                <c:pt idx="24">
                  <c:v>142.4</c:v>
                </c:pt>
                <c:pt idx="25">
                  <c:v>152</c:v>
                </c:pt>
              </c:numCache>
            </c:numRef>
          </c:val>
          <c:smooth val="0"/>
          <c:extLst>
            <c:ext xmlns:c16="http://schemas.microsoft.com/office/drawing/2014/chart" uri="{C3380CC4-5D6E-409C-BE32-E72D297353CC}">
              <c16:uniqueId val="{00000000-DB45-4720-82CD-F949153634FB}"/>
            </c:ext>
          </c:extLst>
        </c:ser>
        <c:ser>
          <c:idx val="1"/>
          <c:order val="1"/>
          <c:tx>
            <c:strRef>
              <c:f>Sheet1!$A$3</c:f>
              <c:strCache>
                <c:ptCount val="1"/>
                <c:pt idx="0">
                  <c:v>World Throughput</c:v>
                </c:pt>
              </c:strCache>
            </c:strRef>
          </c:tx>
          <c:spPr>
            <a:ln w="28575" cap="rnd">
              <a:solidFill>
                <a:schemeClr val="accent2">
                  <a:lumMod val="50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Sheet1!$B$3:$AH$3</c:f>
              <c:numCache>
                <c:formatCode>General</c:formatCode>
                <c:ptCount val="33"/>
                <c:pt idx="0">
                  <c:v>38.799999999999997</c:v>
                </c:pt>
                <c:pt idx="1">
                  <c:v>52.7</c:v>
                </c:pt>
                <c:pt idx="2">
                  <c:v>57.4</c:v>
                </c:pt>
                <c:pt idx="3">
                  <c:v>59.4</c:v>
                </c:pt>
                <c:pt idx="4">
                  <c:v>67.3</c:v>
                </c:pt>
                <c:pt idx="5">
                  <c:v>73.8</c:v>
                </c:pt>
                <c:pt idx="6">
                  <c:v>78.5</c:v>
                </c:pt>
                <c:pt idx="7">
                  <c:v>88</c:v>
                </c:pt>
                <c:pt idx="8">
                  <c:v>93.6</c:v>
                </c:pt>
                <c:pt idx="9">
                  <c:v>102.9</c:v>
                </c:pt>
                <c:pt idx="10">
                  <c:v>113.2</c:v>
                </c:pt>
                <c:pt idx="11">
                  <c:v>128.30000000000001</c:v>
                </c:pt>
                <c:pt idx="12">
                  <c:v>145.5</c:v>
                </c:pt>
                <c:pt idx="13">
                  <c:v>158.30000000000001</c:v>
                </c:pt>
                <c:pt idx="14">
                  <c:v>176.5</c:v>
                </c:pt>
                <c:pt idx="15">
                  <c:v>190.9</c:v>
                </c:pt>
                <c:pt idx="16">
                  <c:v>210.5</c:v>
                </c:pt>
                <c:pt idx="17">
                  <c:v>236.2</c:v>
                </c:pt>
                <c:pt idx="18">
                  <c:v>248.1</c:v>
                </c:pt>
                <c:pt idx="19">
                  <c:v>277.3</c:v>
                </c:pt>
                <c:pt idx="20">
                  <c:v>316.8</c:v>
                </c:pt>
                <c:pt idx="21">
                  <c:v>351.06</c:v>
                </c:pt>
                <c:pt idx="22">
                  <c:v>382.62200000000001</c:v>
                </c:pt>
                <c:pt idx="23">
                  <c:v>433.25299999999999</c:v>
                </c:pt>
                <c:pt idx="24">
                  <c:v>484.36099999999999</c:v>
                </c:pt>
                <c:pt idx="25">
                  <c:v>509.44</c:v>
                </c:pt>
                <c:pt idx="26">
                  <c:v>472.27300000000002</c:v>
                </c:pt>
                <c:pt idx="27">
                  <c:v>540.81600000000003</c:v>
                </c:pt>
                <c:pt idx="28">
                  <c:v>587.48400000000004</c:v>
                </c:pt>
                <c:pt idx="29">
                  <c:v>621.24699999999996</c:v>
                </c:pt>
                <c:pt idx="30">
                  <c:v>651.09900000000005</c:v>
                </c:pt>
                <c:pt idx="31">
                  <c:v>677.45100000000002</c:v>
                </c:pt>
                <c:pt idx="32" formatCode="#,##0">
                  <c:v>687.30899999999997</c:v>
                </c:pt>
              </c:numCache>
            </c:numRef>
          </c:val>
          <c:smooth val="0"/>
          <c:extLst>
            <c:ext xmlns:c16="http://schemas.microsoft.com/office/drawing/2014/chart" uri="{C3380CC4-5D6E-409C-BE32-E72D297353CC}">
              <c16:uniqueId val="{00000001-DB45-4720-82CD-F949153634FB}"/>
            </c:ext>
          </c:extLst>
        </c:ser>
        <c:ser>
          <c:idx val="2"/>
          <c:order val="2"/>
          <c:tx>
            <c:strRef>
              <c:f>Sheet1!$A$4</c:f>
              <c:strCache>
                <c:ptCount val="1"/>
                <c:pt idx="0">
                  <c:v>Full Containers</c:v>
                </c:pt>
              </c:strCache>
            </c:strRef>
          </c:tx>
          <c:spPr>
            <a:ln w="28575" cap="rnd">
              <a:solidFill>
                <a:schemeClr val="accent3">
                  <a:lumMod val="75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Sheet1!$B$4:$AH$4</c:f>
              <c:numCache>
                <c:formatCode>General</c:formatCode>
                <c:ptCount val="33"/>
                <c:pt idx="7">
                  <c:v>70.2</c:v>
                </c:pt>
                <c:pt idx="12">
                  <c:v>118.7</c:v>
                </c:pt>
                <c:pt idx="13">
                  <c:v>127.8</c:v>
                </c:pt>
                <c:pt idx="14">
                  <c:v>142.19999999999999</c:v>
                </c:pt>
                <c:pt idx="15">
                  <c:v>149.69999999999999</c:v>
                </c:pt>
                <c:pt idx="16">
                  <c:v>166</c:v>
                </c:pt>
                <c:pt idx="17">
                  <c:v>186.1</c:v>
                </c:pt>
                <c:pt idx="18">
                  <c:v>193.9</c:v>
                </c:pt>
                <c:pt idx="19">
                  <c:v>218.9</c:v>
                </c:pt>
                <c:pt idx="20">
                  <c:v>251.6</c:v>
                </c:pt>
                <c:pt idx="21">
                  <c:v>289.3</c:v>
                </c:pt>
                <c:pt idx="22">
                  <c:v>316.60000000000002</c:v>
                </c:pt>
                <c:pt idx="23">
                  <c:v>348.3</c:v>
                </c:pt>
                <c:pt idx="24">
                  <c:v>392.5</c:v>
                </c:pt>
                <c:pt idx="25">
                  <c:v>416.7</c:v>
                </c:pt>
                <c:pt idx="26">
                  <c:v>376.2</c:v>
                </c:pt>
                <c:pt idx="29">
                  <c:v>493.1</c:v>
                </c:pt>
              </c:numCache>
            </c:numRef>
          </c:val>
          <c:smooth val="0"/>
          <c:extLst>
            <c:ext xmlns:c16="http://schemas.microsoft.com/office/drawing/2014/chart" uri="{C3380CC4-5D6E-409C-BE32-E72D297353CC}">
              <c16:uniqueId val="{00000002-DB45-4720-82CD-F949153634FB}"/>
            </c:ext>
          </c:extLst>
        </c:ser>
        <c:ser>
          <c:idx val="3"/>
          <c:order val="3"/>
          <c:tx>
            <c:strRef>
              <c:f>Sheet1!$A$5</c:f>
              <c:strCache>
                <c:ptCount val="1"/>
                <c:pt idx="0">
                  <c:v>Empty Containers</c:v>
                </c:pt>
              </c:strCache>
            </c:strRef>
          </c:tx>
          <c:spPr>
            <a:ln w="28575" cap="rnd">
              <a:solidFill>
                <a:schemeClr val="accent4"/>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Sheet1!$B$5:$AH$5</c:f>
              <c:numCache>
                <c:formatCode>General</c:formatCode>
                <c:ptCount val="33"/>
                <c:pt idx="7">
                  <c:v>17.8</c:v>
                </c:pt>
                <c:pt idx="12">
                  <c:v>26.8</c:v>
                </c:pt>
                <c:pt idx="13">
                  <c:v>30.5</c:v>
                </c:pt>
                <c:pt idx="14">
                  <c:v>34.299999999999997</c:v>
                </c:pt>
                <c:pt idx="15">
                  <c:v>41.3</c:v>
                </c:pt>
                <c:pt idx="16">
                  <c:v>44.5</c:v>
                </c:pt>
                <c:pt idx="17">
                  <c:v>50.1</c:v>
                </c:pt>
                <c:pt idx="18">
                  <c:v>54.3</c:v>
                </c:pt>
                <c:pt idx="19">
                  <c:v>58.4</c:v>
                </c:pt>
                <c:pt idx="20">
                  <c:v>65.3</c:v>
                </c:pt>
                <c:pt idx="21">
                  <c:v>74.400000000000006</c:v>
                </c:pt>
                <c:pt idx="22">
                  <c:v>82.6</c:v>
                </c:pt>
                <c:pt idx="23">
                  <c:v>92.9</c:v>
                </c:pt>
                <c:pt idx="24">
                  <c:v>104.5</c:v>
                </c:pt>
                <c:pt idx="25">
                  <c:v>108.6</c:v>
                </c:pt>
                <c:pt idx="26">
                  <c:v>99.9</c:v>
                </c:pt>
                <c:pt idx="27">
                  <c:v>82</c:v>
                </c:pt>
                <c:pt idx="29">
                  <c:v>129.5</c:v>
                </c:pt>
              </c:numCache>
            </c:numRef>
          </c:val>
          <c:smooth val="0"/>
          <c:extLst>
            <c:ext xmlns:c16="http://schemas.microsoft.com/office/drawing/2014/chart" uri="{C3380CC4-5D6E-409C-BE32-E72D297353CC}">
              <c16:uniqueId val="{00000003-DB45-4720-82CD-F949153634FB}"/>
            </c:ext>
          </c:extLst>
        </c:ser>
        <c:ser>
          <c:idx val="4"/>
          <c:order val="4"/>
          <c:tx>
            <c:strRef>
              <c:f>Sheet1!$A$6</c:f>
              <c:strCache>
                <c:ptCount val="1"/>
                <c:pt idx="0">
                  <c:v>Transshipment</c:v>
                </c:pt>
              </c:strCache>
            </c:strRef>
          </c:tx>
          <c:spPr>
            <a:ln w="28575" cap="rnd">
              <a:solidFill>
                <a:schemeClr val="accent5">
                  <a:lumMod val="75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Sheet1!$B$6:$AH$6</c:f>
              <c:numCache>
                <c:formatCode>General</c:formatCode>
                <c:ptCount val="33"/>
                <c:pt idx="7">
                  <c:v>15.5</c:v>
                </c:pt>
                <c:pt idx="12">
                  <c:v>31.4</c:v>
                </c:pt>
                <c:pt idx="13">
                  <c:v>35.5</c:v>
                </c:pt>
                <c:pt idx="14">
                  <c:v>41</c:v>
                </c:pt>
                <c:pt idx="15">
                  <c:v>45.7</c:v>
                </c:pt>
                <c:pt idx="16">
                  <c:v>52.7</c:v>
                </c:pt>
                <c:pt idx="17">
                  <c:v>60.9</c:v>
                </c:pt>
                <c:pt idx="18">
                  <c:v>64.599999999999994</c:v>
                </c:pt>
                <c:pt idx="19">
                  <c:v>74.3</c:v>
                </c:pt>
                <c:pt idx="20">
                  <c:v>85.4</c:v>
                </c:pt>
                <c:pt idx="21">
                  <c:v>98.7</c:v>
                </c:pt>
                <c:pt idx="22">
                  <c:v>106.5</c:v>
                </c:pt>
                <c:pt idx="23">
                  <c:v>120.3</c:v>
                </c:pt>
                <c:pt idx="24">
                  <c:v>138</c:v>
                </c:pt>
                <c:pt idx="25">
                  <c:v>149.4</c:v>
                </c:pt>
                <c:pt idx="26">
                  <c:v>136</c:v>
                </c:pt>
                <c:pt idx="29">
                  <c:v>174.6</c:v>
                </c:pt>
              </c:numCache>
            </c:numRef>
          </c:val>
          <c:smooth val="0"/>
          <c:extLst>
            <c:ext xmlns:c16="http://schemas.microsoft.com/office/drawing/2014/chart" uri="{C3380CC4-5D6E-409C-BE32-E72D297353CC}">
              <c16:uniqueId val="{00000004-DB45-4720-82CD-F949153634FB}"/>
            </c:ext>
          </c:extLst>
        </c:ser>
        <c:dLbls>
          <c:showLegendKey val="0"/>
          <c:showVal val="0"/>
          <c:showCatName val="0"/>
          <c:showSerName val="0"/>
          <c:showPercent val="0"/>
          <c:showBubbleSize val="0"/>
        </c:dLbls>
        <c:smooth val="0"/>
        <c:axId val="303935488"/>
        <c:axId val="303937024"/>
      </c:lineChart>
      <c:catAx>
        <c:axId val="30393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3937024"/>
        <c:crosses val="autoZero"/>
        <c:auto val="1"/>
        <c:lblAlgn val="ctr"/>
        <c:lblOffset val="100"/>
        <c:noMultiLvlLbl val="1"/>
      </c:catAx>
      <c:valAx>
        <c:axId val="303937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dirty="0"/>
                  <a:t>Millions of TEUs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3935488"/>
        <c:crosses val="autoZero"/>
        <c:crossBetween val="between"/>
      </c:valAx>
      <c:spPr>
        <a:noFill/>
        <a:ln>
          <a:noFill/>
        </a:ln>
        <a:effectLst/>
      </c:spPr>
    </c:plotArea>
    <c:legend>
      <c:legendPos val="r"/>
      <c:layout>
        <c:manualLayout>
          <c:xMode val="edge"/>
          <c:yMode val="edge"/>
          <c:x val="8.8310183764237118E-2"/>
          <c:y val="5.1516362102765403E-2"/>
          <c:w val="0.1548241965065586"/>
          <c:h val="0.253755017918191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span"/>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66966815993433E-2"/>
          <c:y val="2.2132796780684211E-2"/>
          <c:w val="0.90823298133135377"/>
          <c:h val="0.90581149103034098"/>
        </c:manualLayout>
      </c:layout>
      <c:barChart>
        <c:barDir val="bar"/>
        <c:grouping val="stacked"/>
        <c:varyColors val="0"/>
        <c:ser>
          <c:idx val="0"/>
          <c:order val="0"/>
          <c:tx>
            <c:strRef>
              <c:f>Sheet1!$B$1</c:f>
              <c:strCache>
                <c:ptCount val="1"/>
                <c:pt idx="0">
                  <c:v>Asia-North America</c:v>
                </c:pt>
              </c:strCache>
            </c:strRef>
          </c:tx>
          <c:spPr>
            <a:solidFill>
              <a:schemeClr val="accent2">
                <a:lumMod val="75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Sheet1!$B$2:$B$24</c:f>
              <c:numCache>
                <c:formatCode>General</c:formatCode>
                <c:ptCount val="21"/>
                <c:pt idx="0">
                  <c:v>3.9740000000000002</c:v>
                </c:pt>
                <c:pt idx="1">
                  <c:v>3.9889999999999999</c:v>
                </c:pt>
                <c:pt idx="2">
                  <c:v>4.5640000000000001</c:v>
                </c:pt>
                <c:pt idx="3">
                  <c:v>5.3860000000000001</c:v>
                </c:pt>
                <c:pt idx="4">
                  <c:v>6.1079999999999997</c:v>
                </c:pt>
                <c:pt idx="5">
                  <c:v>7.3079999999999998</c:v>
                </c:pt>
                <c:pt idx="6">
                  <c:v>7.4279999999999999</c:v>
                </c:pt>
                <c:pt idx="7">
                  <c:v>8.3529999999999998</c:v>
                </c:pt>
                <c:pt idx="8">
                  <c:v>8.9969999999999999</c:v>
                </c:pt>
                <c:pt idx="9">
                  <c:v>10.579000000000001</c:v>
                </c:pt>
                <c:pt idx="10">
                  <c:v>11.893000000000001</c:v>
                </c:pt>
                <c:pt idx="11">
                  <c:v>13.164</c:v>
                </c:pt>
                <c:pt idx="12">
                  <c:v>13.54</c:v>
                </c:pt>
                <c:pt idx="13">
                  <c:v>13.4</c:v>
                </c:pt>
                <c:pt idx="14">
                  <c:v>10.6</c:v>
                </c:pt>
                <c:pt idx="15">
                  <c:v>12.3</c:v>
                </c:pt>
                <c:pt idx="16">
                  <c:v>12.4</c:v>
                </c:pt>
                <c:pt idx="17">
                  <c:v>13.1</c:v>
                </c:pt>
                <c:pt idx="18">
                  <c:v>13.8</c:v>
                </c:pt>
                <c:pt idx="19">
                  <c:v>15.8</c:v>
                </c:pt>
                <c:pt idx="20">
                  <c:v>16.8</c:v>
                </c:pt>
              </c:numCache>
            </c:numRef>
          </c:val>
          <c:extLst>
            <c:ext xmlns:c16="http://schemas.microsoft.com/office/drawing/2014/chart" uri="{C3380CC4-5D6E-409C-BE32-E72D297353CC}">
              <c16:uniqueId val="{00000000-11DB-4C9A-A9FD-57FED1A87C09}"/>
            </c:ext>
          </c:extLst>
        </c:ser>
        <c:ser>
          <c:idx val="1"/>
          <c:order val="1"/>
          <c:tx>
            <c:strRef>
              <c:f>Sheet1!$C$1</c:f>
              <c:strCache>
                <c:ptCount val="1"/>
                <c:pt idx="0">
                  <c:v>North America-Asia</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Sheet1!$C$2:$C$24</c:f>
              <c:numCache>
                <c:formatCode>General</c:formatCode>
                <c:ptCount val="21"/>
                <c:pt idx="0">
                  <c:v>3.5350000000000001</c:v>
                </c:pt>
                <c:pt idx="1">
                  <c:v>3.649</c:v>
                </c:pt>
                <c:pt idx="2">
                  <c:v>3.4540000000000002</c:v>
                </c:pt>
                <c:pt idx="3">
                  <c:v>2.8570000000000002</c:v>
                </c:pt>
                <c:pt idx="4">
                  <c:v>2.9220000000000002</c:v>
                </c:pt>
                <c:pt idx="5">
                  <c:v>3.5249999999999999</c:v>
                </c:pt>
                <c:pt idx="6">
                  <c:v>3.3959999999999999</c:v>
                </c:pt>
                <c:pt idx="7">
                  <c:v>3.3690000000000002</c:v>
                </c:pt>
                <c:pt idx="8">
                  <c:v>3.6070000000000002</c:v>
                </c:pt>
                <c:pt idx="9">
                  <c:v>4.0860000000000003</c:v>
                </c:pt>
                <c:pt idx="10">
                  <c:v>4.4790000000000001</c:v>
                </c:pt>
                <c:pt idx="11">
                  <c:v>4.7080000000000002</c:v>
                </c:pt>
                <c:pt idx="12">
                  <c:v>5.3</c:v>
                </c:pt>
                <c:pt idx="13">
                  <c:v>6.9</c:v>
                </c:pt>
                <c:pt idx="14">
                  <c:v>6.1</c:v>
                </c:pt>
                <c:pt idx="15">
                  <c:v>6.5</c:v>
                </c:pt>
                <c:pt idx="16">
                  <c:v>6.6</c:v>
                </c:pt>
                <c:pt idx="17">
                  <c:v>6.9</c:v>
                </c:pt>
                <c:pt idx="18">
                  <c:v>7.9</c:v>
                </c:pt>
                <c:pt idx="19">
                  <c:v>7.4</c:v>
                </c:pt>
                <c:pt idx="20">
                  <c:v>7.2</c:v>
                </c:pt>
              </c:numCache>
            </c:numRef>
          </c:val>
          <c:extLst>
            <c:ext xmlns:c16="http://schemas.microsoft.com/office/drawing/2014/chart" uri="{C3380CC4-5D6E-409C-BE32-E72D297353CC}">
              <c16:uniqueId val="{00000001-11DB-4C9A-A9FD-57FED1A87C09}"/>
            </c:ext>
          </c:extLst>
        </c:ser>
        <c:ser>
          <c:idx val="2"/>
          <c:order val="2"/>
          <c:tx>
            <c:strRef>
              <c:f>Sheet1!$D$1</c:f>
              <c:strCache>
                <c:ptCount val="1"/>
                <c:pt idx="0">
                  <c:v>Asia-Europe</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Sheet1!$D$2:$D$24</c:f>
              <c:numCache>
                <c:formatCode>General</c:formatCode>
                <c:ptCount val="21"/>
                <c:pt idx="0">
                  <c:v>2.4</c:v>
                </c:pt>
                <c:pt idx="1">
                  <c:v>2.6070000000000002</c:v>
                </c:pt>
                <c:pt idx="2">
                  <c:v>2.9590000000000001</c:v>
                </c:pt>
                <c:pt idx="3">
                  <c:v>3.577</c:v>
                </c:pt>
                <c:pt idx="4">
                  <c:v>3.8980000000000001</c:v>
                </c:pt>
                <c:pt idx="5">
                  <c:v>4.6500000000000004</c:v>
                </c:pt>
                <c:pt idx="6">
                  <c:v>4.7069999999999999</c:v>
                </c:pt>
                <c:pt idx="7">
                  <c:v>5.1040000000000001</c:v>
                </c:pt>
                <c:pt idx="8">
                  <c:v>6.8689999999999998</c:v>
                </c:pt>
                <c:pt idx="9">
                  <c:v>8.1660000000000004</c:v>
                </c:pt>
                <c:pt idx="10">
                  <c:v>9.3260000000000005</c:v>
                </c:pt>
                <c:pt idx="11">
                  <c:v>11.214</c:v>
                </c:pt>
                <c:pt idx="12">
                  <c:v>12.98</c:v>
                </c:pt>
                <c:pt idx="13">
                  <c:v>13.5</c:v>
                </c:pt>
                <c:pt idx="14">
                  <c:v>11.5</c:v>
                </c:pt>
                <c:pt idx="15">
                  <c:v>13.3</c:v>
                </c:pt>
                <c:pt idx="16">
                  <c:v>14.1</c:v>
                </c:pt>
                <c:pt idx="17">
                  <c:v>13.7</c:v>
                </c:pt>
                <c:pt idx="18">
                  <c:v>14.3</c:v>
                </c:pt>
                <c:pt idx="19">
                  <c:v>15.2</c:v>
                </c:pt>
                <c:pt idx="20">
                  <c:v>14.9</c:v>
                </c:pt>
              </c:numCache>
            </c:numRef>
          </c:val>
          <c:extLst>
            <c:ext xmlns:c16="http://schemas.microsoft.com/office/drawing/2014/chart" uri="{C3380CC4-5D6E-409C-BE32-E72D297353CC}">
              <c16:uniqueId val="{00000002-11DB-4C9A-A9FD-57FED1A87C09}"/>
            </c:ext>
          </c:extLst>
        </c:ser>
        <c:ser>
          <c:idx val="3"/>
          <c:order val="3"/>
          <c:tx>
            <c:strRef>
              <c:f>Sheet1!$E$1</c:f>
              <c:strCache>
                <c:ptCount val="1"/>
                <c:pt idx="0">
                  <c:v>Europe-Asia</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Sheet1!$E$2:$E$24</c:f>
              <c:numCache>
                <c:formatCode>General</c:formatCode>
                <c:ptCount val="21"/>
                <c:pt idx="0">
                  <c:v>2.0209999999999999</c:v>
                </c:pt>
                <c:pt idx="1">
                  <c:v>2.206</c:v>
                </c:pt>
                <c:pt idx="2">
                  <c:v>2.323</c:v>
                </c:pt>
                <c:pt idx="3">
                  <c:v>2.097</c:v>
                </c:pt>
                <c:pt idx="4">
                  <c:v>2.3410000000000002</c:v>
                </c:pt>
                <c:pt idx="5">
                  <c:v>2.4609999999999999</c:v>
                </c:pt>
                <c:pt idx="6">
                  <c:v>2.4649999999999999</c:v>
                </c:pt>
                <c:pt idx="7">
                  <c:v>2.633</c:v>
                </c:pt>
                <c:pt idx="8">
                  <c:v>3.7629999999999999</c:v>
                </c:pt>
                <c:pt idx="9">
                  <c:v>4.3010000000000002</c:v>
                </c:pt>
                <c:pt idx="10">
                  <c:v>4.4169999999999998</c:v>
                </c:pt>
                <c:pt idx="11">
                  <c:v>4.4569999999999999</c:v>
                </c:pt>
                <c:pt idx="12">
                  <c:v>4.9690000000000003</c:v>
                </c:pt>
                <c:pt idx="13">
                  <c:v>5.2</c:v>
                </c:pt>
                <c:pt idx="14">
                  <c:v>5.5</c:v>
                </c:pt>
                <c:pt idx="15">
                  <c:v>5.7</c:v>
                </c:pt>
                <c:pt idx="16">
                  <c:v>6.2</c:v>
                </c:pt>
                <c:pt idx="17">
                  <c:v>6.3</c:v>
                </c:pt>
                <c:pt idx="18">
                  <c:v>6.9</c:v>
                </c:pt>
                <c:pt idx="19">
                  <c:v>6.8</c:v>
                </c:pt>
                <c:pt idx="20">
                  <c:v>6.8</c:v>
                </c:pt>
              </c:numCache>
            </c:numRef>
          </c:val>
          <c:extLst>
            <c:ext xmlns:c16="http://schemas.microsoft.com/office/drawing/2014/chart" uri="{C3380CC4-5D6E-409C-BE32-E72D297353CC}">
              <c16:uniqueId val="{00000003-11DB-4C9A-A9FD-57FED1A87C09}"/>
            </c:ext>
          </c:extLst>
        </c:ser>
        <c:ser>
          <c:idx val="4"/>
          <c:order val="4"/>
          <c:tx>
            <c:strRef>
              <c:f>Sheet1!$F$1</c:f>
              <c:strCache>
                <c:ptCount val="1"/>
                <c:pt idx="0">
                  <c:v>North America-Europe</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Sheet1!$F$2:$F$24</c:f>
              <c:numCache>
                <c:formatCode>General</c:formatCode>
                <c:ptCount val="21"/>
                <c:pt idx="0">
                  <c:v>1.6910000000000001</c:v>
                </c:pt>
                <c:pt idx="1">
                  <c:v>1.603</c:v>
                </c:pt>
                <c:pt idx="2">
                  <c:v>1.7190000000000001</c:v>
                </c:pt>
                <c:pt idx="3">
                  <c:v>1.6619999999999999</c:v>
                </c:pt>
                <c:pt idx="4">
                  <c:v>1.502</c:v>
                </c:pt>
                <c:pt idx="5">
                  <c:v>1.7070000000000001</c:v>
                </c:pt>
                <c:pt idx="6">
                  <c:v>1.5529999999999999</c:v>
                </c:pt>
                <c:pt idx="7">
                  <c:v>1.431</c:v>
                </c:pt>
                <c:pt idx="8">
                  <c:v>1.635</c:v>
                </c:pt>
                <c:pt idx="9">
                  <c:v>1.883</c:v>
                </c:pt>
                <c:pt idx="10">
                  <c:v>1.986</c:v>
                </c:pt>
                <c:pt idx="11">
                  <c:v>2.0529999999999999</c:v>
                </c:pt>
                <c:pt idx="12">
                  <c:v>2.4140000000000001</c:v>
                </c:pt>
                <c:pt idx="13">
                  <c:v>3.3</c:v>
                </c:pt>
                <c:pt idx="14">
                  <c:v>2.5</c:v>
                </c:pt>
                <c:pt idx="15">
                  <c:v>2.7</c:v>
                </c:pt>
                <c:pt idx="16">
                  <c:v>2.8</c:v>
                </c:pt>
                <c:pt idx="17">
                  <c:v>2.7</c:v>
                </c:pt>
                <c:pt idx="18">
                  <c:v>2.7</c:v>
                </c:pt>
                <c:pt idx="19">
                  <c:v>2.8</c:v>
                </c:pt>
                <c:pt idx="20">
                  <c:v>2.7</c:v>
                </c:pt>
              </c:numCache>
            </c:numRef>
          </c:val>
          <c:extLst>
            <c:ext xmlns:c16="http://schemas.microsoft.com/office/drawing/2014/chart" uri="{C3380CC4-5D6E-409C-BE32-E72D297353CC}">
              <c16:uniqueId val="{00000004-11DB-4C9A-A9FD-57FED1A87C09}"/>
            </c:ext>
          </c:extLst>
        </c:ser>
        <c:ser>
          <c:idx val="5"/>
          <c:order val="5"/>
          <c:tx>
            <c:strRef>
              <c:f>Sheet1!$G$1</c:f>
              <c:strCache>
                <c:ptCount val="1"/>
                <c:pt idx="0">
                  <c:v>Europe-North America</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Sheet1!$G$2:$G$24</c:f>
              <c:numCache>
                <c:formatCode>General</c:formatCode>
                <c:ptCount val="21"/>
                <c:pt idx="0">
                  <c:v>1.6779999999999999</c:v>
                </c:pt>
                <c:pt idx="1">
                  <c:v>1.7050000000000001</c:v>
                </c:pt>
                <c:pt idx="2">
                  <c:v>2.0550000000000002</c:v>
                </c:pt>
                <c:pt idx="3">
                  <c:v>2.3479999999999999</c:v>
                </c:pt>
                <c:pt idx="4">
                  <c:v>2.423</c:v>
                </c:pt>
                <c:pt idx="5">
                  <c:v>2.694</c:v>
                </c:pt>
                <c:pt idx="6">
                  <c:v>2.577</c:v>
                </c:pt>
                <c:pt idx="7">
                  <c:v>2.59</c:v>
                </c:pt>
                <c:pt idx="8">
                  <c:v>3.028</c:v>
                </c:pt>
                <c:pt idx="9">
                  <c:v>3.3250000000000002</c:v>
                </c:pt>
                <c:pt idx="10">
                  <c:v>3.7189999999999999</c:v>
                </c:pt>
                <c:pt idx="11">
                  <c:v>3.7349999999999999</c:v>
                </c:pt>
                <c:pt idx="12">
                  <c:v>3.51</c:v>
                </c:pt>
                <c:pt idx="13">
                  <c:v>3.3</c:v>
                </c:pt>
                <c:pt idx="14">
                  <c:v>2.8</c:v>
                </c:pt>
                <c:pt idx="15">
                  <c:v>3.2</c:v>
                </c:pt>
                <c:pt idx="16">
                  <c:v>3.4</c:v>
                </c:pt>
                <c:pt idx="17">
                  <c:v>3.6</c:v>
                </c:pt>
                <c:pt idx="18">
                  <c:v>3.6</c:v>
                </c:pt>
                <c:pt idx="19">
                  <c:v>3.9</c:v>
                </c:pt>
                <c:pt idx="20">
                  <c:v>4.0999999999999996</c:v>
                </c:pt>
              </c:numCache>
            </c:numRef>
          </c:val>
          <c:extLst>
            <c:ext xmlns:c16="http://schemas.microsoft.com/office/drawing/2014/chart" uri="{C3380CC4-5D6E-409C-BE32-E72D297353CC}">
              <c16:uniqueId val="{00000005-11DB-4C9A-A9FD-57FED1A87C09}"/>
            </c:ext>
          </c:extLst>
        </c:ser>
        <c:dLbls>
          <c:showLegendKey val="0"/>
          <c:showVal val="0"/>
          <c:showCatName val="0"/>
          <c:showSerName val="0"/>
          <c:showPercent val="0"/>
          <c:showBubbleSize val="0"/>
        </c:dLbls>
        <c:gapWidth val="150"/>
        <c:overlap val="100"/>
        <c:axId val="305489024"/>
        <c:axId val="305490560"/>
      </c:barChart>
      <c:catAx>
        <c:axId val="305489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305490560"/>
        <c:crosses val="autoZero"/>
        <c:auto val="1"/>
        <c:lblAlgn val="ctr"/>
        <c:lblOffset val="100"/>
        <c:tickLblSkip val="1"/>
        <c:tickMarkSkip val="1"/>
        <c:noMultiLvlLbl val="0"/>
      </c:catAx>
      <c:valAx>
        <c:axId val="305490560"/>
        <c:scaling>
          <c:orientation val="minMax"/>
          <c:max val="5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305489024"/>
        <c:crosses val="autoZero"/>
        <c:crossBetween val="between"/>
      </c:valAx>
      <c:spPr>
        <a:noFill/>
        <a:ln>
          <a:noFill/>
        </a:ln>
        <a:effectLst/>
      </c:spPr>
    </c:plotArea>
    <c:legend>
      <c:legendPos val="b"/>
      <c:layout>
        <c:manualLayout>
          <c:xMode val="edge"/>
          <c:yMode val="edge"/>
          <c:x val="0.73158218916059703"/>
          <c:y val="0.59889512673758827"/>
          <c:w val="0.22987287813115773"/>
          <c:h val="0.2787159466803857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128472237050888E-2"/>
          <c:y val="3.333333333333334E-2"/>
          <c:w val="0.8199534543846001"/>
          <c:h val="0.83427745719510693"/>
        </c:manualLayout>
      </c:layout>
      <c:lineChart>
        <c:grouping val="standard"/>
        <c:varyColors val="0"/>
        <c:ser>
          <c:idx val="1"/>
          <c:order val="1"/>
          <c:tx>
            <c:strRef>
              <c:f>Sheet1!$C$1</c:f>
              <c:strCache>
                <c:ptCount val="1"/>
                <c:pt idx="0">
                  <c:v>Car Registrations</c:v>
                </c:pt>
              </c:strCache>
            </c:strRef>
          </c:tx>
          <c:spPr>
            <a:ln w="28575" cap="rnd">
              <a:solidFill>
                <a:schemeClr val="accent2"/>
              </a:solidFill>
              <a:round/>
            </a:ln>
            <a:effectLst/>
          </c:spPr>
          <c:marker>
            <c:symbol val="circle"/>
            <c:size val="5"/>
            <c:spPr>
              <a:solidFill>
                <a:schemeClr val="bg1"/>
              </a:solidFill>
              <a:ln w="9525">
                <a:solidFill>
                  <a:schemeClr val="accent2"/>
                </a:solidFill>
              </a:ln>
              <a:effectLst/>
            </c:spPr>
          </c:marker>
          <c:cat>
            <c:numRef>
              <c:f>Sheet1!$A$2:$A$66</c:f>
              <c:numCache>
                <c:formatCode>General</c:formatCode>
                <c:ptCount val="5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numCache>
            </c:numRef>
          </c:cat>
          <c:val>
            <c:numRef>
              <c:f>Sheet1!$C$2:$C$66</c:f>
              <c:numCache>
                <c:formatCode>#,##0</c:formatCode>
                <c:ptCount val="50"/>
                <c:pt idx="0">
                  <c:v>139776</c:v>
                </c:pt>
                <c:pt idx="1">
                  <c:v>148000</c:v>
                </c:pt>
                <c:pt idx="2">
                  <c:v>158000</c:v>
                </c:pt>
                <c:pt idx="3">
                  <c:v>170000</c:v>
                </c:pt>
                <c:pt idx="4">
                  <c:v>181000</c:v>
                </c:pt>
                <c:pt idx="5">
                  <c:v>193479</c:v>
                </c:pt>
                <c:pt idx="6">
                  <c:v>207000</c:v>
                </c:pt>
                <c:pt idx="7">
                  <c:v>220000</c:v>
                </c:pt>
                <c:pt idx="8">
                  <c:v>236000</c:v>
                </c:pt>
                <c:pt idx="9">
                  <c:v>249000</c:v>
                </c:pt>
                <c:pt idx="10">
                  <c:v>260201</c:v>
                </c:pt>
                <c:pt idx="11">
                  <c:v>269000</c:v>
                </c:pt>
                <c:pt idx="12">
                  <c:v>285000</c:v>
                </c:pt>
                <c:pt idx="13">
                  <c:v>297000</c:v>
                </c:pt>
                <c:pt idx="14">
                  <c:v>308000</c:v>
                </c:pt>
                <c:pt idx="15">
                  <c:v>320390</c:v>
                </c:pt>
                <c:pt idx="16">
                  <c:v>331000</c:v>
                </c:pt>
                <c:pt idx="17">
                  <c:v>340000</c:v>
                </c:pt>
                <c:pt idx="18">
                  <c:v>352000</c:v>
                </c:pt>
                <c:pt idx="19">
                  <c:v>365000</c:v>
                </c:pt>
                <c:pt idx="20">
                  <c:v>374483</c:v>
                </c:pt>
                <c:pt idx="21">
                  <c:v>386350</c:v>
                </c:pt>
                <c:pt idx="22">
                  <c:v>394000</c:v>
                </c:pt>
                <c:pt idx="23">
                  <c:v>412907</c:v>
                </c:pt>
                <c:pt idx="24">
                  <c:v>424000</c:v>
                </c:pt>
                <c:pt idx="25">
                  <c:v>444900</c:v>
                </c:pt>
                <c:pt idx="26">
                  <c:v>456032</c:v>
                </c:pt>
                <c:pt idx="27">
                  <c:v>469943</c:v>
                </c:pt>
                <c:pt idx="28">
                  <c:v>469460</c:v>
                </c:pt>
                <c:pt idx="29">
                  <c:v>479533</c:v>
                </c:pt>
                <c:pt idx="30">
                  <c:v>477010</c:v>
                </c:pt>
                <c:pt idx="31">
                  <c:v>485954</c:v>
                </c:pt>
                <c:pt idx="32">
                  <c:v>481755</c:v>
                </c:pt>
                <c:pt idx="33">
                  <c:v>478625</c:v>
                </c:pt>
                <c:pt idx="34">
                  <c:v>496059</c:v>
                </c:pt>
                <c:pt idx="35">
                  <c:v>548558</c:v>
                </c:pt>
                <c:pt idx="36">
                  <c:v>561652</c:v>
                </c:pt>
                <c:pt idx="37">
                  <c:v>575847</c:v>
                </c:pt>
                <c:pt idx="38">
                  <c:v>589272</c:v>
                </c:pt>
                <c:pt idx="39">
                  <c:v>603274</c:v>
                </c:pt>
                <c:pt idx="40" formatCode="General">
                  <c:v>653650.0826886642</c:v>
                </c:pt>
                <c:pt idx="41" formatCode="General">
                  <c:v>678651.71645628999</c:v>
                </c:pt>
                <c:pt idx="42" formatCode="General">
                  <c:v>698484.7473640251</c:v>
                </c:pt>
                <c:pt idx="43" formatCode="General">
                  <c:v>726761.285171228</c:v>
                </c:pt>
                <c:pt idx="44" formatCode="General">
                  <c:v>747755.01001747465</c:v>
                </c:pt>
                <c:pt idx="45" formatCode="General">
                  <c:v>776140.22262639669</c:v>
                </c:pt>
                <c:pt idx="46" formatCode="General">
                  <c:v>808697.61350354447</c:v>
                </c:pt>
                <c:pt idx="47" formatCode="General">
                  <c:v>834958.30124880862</c:v>
                </c:pt>
                <c:pt idx="48" formatCode="General">
                  <c:v>869288.32700473629</c:v>
                </c:pt>
                <c:pt idx="49" formatCode="General">
                  <c:v>907050.94167260581</c:v>
                </c:pt>
              </c:numCache>
            </c:numRef>
          </c:val>
          <c:smooth val="0"/>
          <c:extLst>
            <c:ext xmlns:c16="http://schemas.microsoft.com/office/drawing/2014/chart" uri="{C3380CC4-5D6E-409C-BE32-E72D297353CC}">
              <c16:uniqueId val="{00000000-F47E-4774-828A-037B75A8DEB4}"/>
            </c:ext>
          </c:extLst>
        </c:ser>
        <c:dLbls>
          <c:showLegendKey val="0"/>
          <c:showVal val="0"/>
          <c:showCatName val="0"/>
          <c:showSerName val="0"/>
          <c:showPercent val="0"/>
          <c:showBubbleSize val="0"/>
        </c:dLbls>
        <c:marker val="1"/>
        <c:smooth val="0"/>
        <c:axId val="274853888"/>
        <c:axId val="274855808"/>
      </c:lineChart>
      <c:lineChart>
        <c:grouping val="standard"/>
        <c:varyColors val="0"/>
        <c:ser>
          <c:idx val="0"/>
          <c:order val="0"/>
          <c:tx>
            <c:strRef>
              <c:f>Sheet1!$B$1</c:f>
              <c:strCache>
                <c:ptCount val="1"/>
                <c:pt idx="0">
                  <c:v>Annual Car Production</c:v>
                </c:pt>
              </c:strCache>
            </c:strRef>
          </c:tx>
          <c:spPr>
            <a:ln w="28575" cap="rnd">
              <a:solidFill>
                <a:schemeClr val="accent2">
                  <a:lumMod val="50000"/>
                </a:schemeClr>
              </a:solidFill>
              <a:round/>
            </a:ln>
            <a:effectLst/>
          </c:spPr>
          <c:marker>
            <c:symbol val="circle"/>
            <c:size val="5"/>
            <c:spPr>
              <a:solidFill>
                <a:schemeClr val="bg1"/>
              </a:solidFill>
              <a:ln w="9525">
                <a:solidFill>
                  <a:schemeClr val="accent2">
                    <a:lumMod val="50000"/>
                  </a:schemeClr>
                </a:solidFill>
              </a:ln>
              <a:effectLst/>
            </c:spPr>
          </c:marker>
          <c:cat>
            <c:numRef>
              <c:f>Sheet1!$A$2:$A$66</c:f>
              <c:numCache>
                <c:formatCode>General</c:formatCode>
                <c:ptCount val="5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numCache>
            </c:numRef>
          </c:cat>
          <c:val>
            <c:numRef>
              <c:f>Sheet1!$B$2:$B$66</c:f>
              <c:numCache>
                <c:formatCode>0.000000</c:formatCode>
                <c:ptCount val="50"/>
                <c:pt idx="0">
                  <c:v>19</c:v>
                </c:pt>
                <c:pt idx="1">
                  <c:v>19.2</c:v>
                </c:pt>
                <c:pt idx="2">
                  <c:v>18.600000000000001</c:v>
                </c:pt>
                <c:pt idx="3">
                  <c:v>21.6</c:v>
                </c:pt>
                <c:pt idx="4">
                  <c:v>23.1</c:v>
                </c:pt>
                <c:pt idx="5">
                  <c:v>22</c:v>
                </c:pt>
                <c:pt idx="6">
                  <c:v>26.460498999999999</c:v>
                </c:pt>
                <c:pt idx="7">
                  <c:v>27.915796</c:v>
                </c:pt>
                <c:pt idx="8">
                  <c:v>30.031459999999999</c:v>
                </c:pt>
                <c:pt idx="9">
                  <c:v>26.006060999999999</c:v>
                </c:pt>
                <c:pt idx="10">
                  <c:v>25.026022000000001</c:v>
                </c:pt>
                <c:pt idx="11">
                  <c:v>28.856639999999999</c:v>
                </c:pt>
                <c:pt idx="12">
                  <c:v>30.532333999999999</c:v>
                </c:pt>
                <c:pt idx="13">
                  <c:v>31.237750999999999</c:v>
                </c:pt>
                <c:pt idx="14">
                  <c:v>30.818435000000001</c:v>
                </c:pt>
                <c:pt idx="15">
                  <c:v>28.609047</c:v>
                </c:pt>
                <c:pt idx="16">
                  <c:v>27.483097999999998</c:v>
                </c:pt>
                <c:pt idx="17">
                  <c:v>26.657855000000001</c:v>
                </c:pt>
                <c:pt idx="18">
                  <c:v>30.009005999999999</c:v>
                </c:pt>
                <c:pt idx="19">
                  <c:v>30.533439000000001</c:v>
                </c:pt>
                <c:pt idx="20">
                  <c:v>32.353081000000003</c:v>
                </c:pt>
                <c:pt idx="21">
                  <c:v>32.937323999999997</c:v>
                </c:pt>
                <c:pt idx="22">
                  <c:v>33.114255999999997</c:v>
                </c:pt>
                <c:pt idx="23">
                  <c:v>34.396619000000001</c:v>
                </c:pt>
                <c:pt idx="24">
                  <c:v>35.698785999999998</c:v>
                </c:pt>
                <c:pt idx="25">
                  <c:v>36.273082000000002</c:v>
                </c:pt>
                <c:pt idx="26">
                  <c:v>35.080275</c:v>
                </c:pt>
                <c:pt idx="27">
                  <c:v>35.487740000000002</c:v>
                </c:pt>
                <c:pt idx="28">
                  <c:v>34.197046</c:v>
                </c:pt>
                <c:pt idx="29">
                  <c:v>35.638598999999999</c:v>
                </c:pt>
                <c:pt idx="30">
                  <c:v>36.070056000000001</c:v>
                </c:pt>
                <c:pt idx="31">
                  <c:v>37.196868000000002</c:v>
                </c:pt>
                <c:pt idx="32">
                  <c:v>38.453000000000003</c:v>
                </c:pt>
                <c:pt idx="33">
                  <c:v>37.924999999999997</c:v>
                </c:pt>
                <c:pt idx="34">
                  <c:v>39.759847000000001</c:v>
                </c:pt>
                <c:pt idx="35">
                  <c:v>41.215653000000003</c:v>
                </c:pt>
                <c:pt idx="36">
                  <c:v>39.825887999999999</c:v>
                </c:pt>
                <c:pt idx="37">
                  <c:v>41.358393999999997</c:v>
                </c:pt>
                <c:pt idx="38">
                  <c:v>41.968665999999999</c:v>
                </c:pt>
                <c:pt idx="39">
                  <c:v>44.554257999999997</c:v>
                </c:pt>
                <c:pt idx="40">
                  <c:v>46.862977999999998</c:v>
                </c:pt>
                <c:pt idx="41">
                  <c:v>49.918577999999997</c:v>
                </c:pt>
                <c:pt idx="42">
                  <c:v>53.201346000000001</c:v>
                </c:pt>
                <c:pt idx="43">
                  <c:v>52.726117000000002</c:v>
                </c:pt>
                <c:pt idx="44">
                  <c:v>47.772598000000002</c:v>
                </c:pt>
                <c:pt idx="45">
                  <c:v>58.238999999999997</c:v>
                </c:pt>
                <c:pt idx="46" formatCode="General">
                  <c:v>59.897272999999998</c:v>
                </c:pt>
                <c:pt idx="47" formatCode="General">
                  <c:v>63.081034000000002</c:v>
                </c:pt>
                <c:pt idx="48" formatCode="General">
                  <c:v>65.745402999999996</c:v>
                </c:pt>
                <c:pt idx="49" formatCode="General">
                  <c:v>67.782034999999993</c:v>
                </c:pt>
              </c:numCache>
            </c:numRef>
          </c:val>
          <c:smooth val="0"/>
          <c:extLst>
            <c:ext xmlns:c16="http://schemas.microsoft.com/office/drawing/2014/chart" uri="{C3380CC4-5D6E-409C-BE32-E72D297353CC}">
              <c16:uniqueId val="{00000001-F47E-4774-828A-037B75A8DEB4}"/>
            </c:ext>
          </c:extLst>
        </c:ser>
        <c:dLbls>
          <c:showLegendKey val="0"/>
          <c:showVal val="0"/>
          <c:showCatName val="0"/>
          <c:showSerName val="0"/>
          <c:showPercent val="0"/>
          <c:showBubbleSize val="0"/>
        </c:dLbls>
        <c:marker val="1"/>
        <c:smooth val="0"/>
        <c:axId val="275451904"/>
        <c:axId val="275453440"/>
      </c:lineChart>
      <c:catAx>
        <c:axId val="27485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mn-lt"/>
                <a:ea typeface="+mn-ea"/>
                <a:cs typeface="+mn-cs"/>
              </a:defRPr>
            </a:pPr>
            <a:endParaRPr lang="it-IT"/>
          </a:p>
        </c:txPr>
        <c:crossAx val="274855808"/>
        <c:crosses val="autoZero"/>
        <c:auto val="1"/>
        <c:lblAlgn val="ctr"/>
        <c:lblOffset val="100"/>
        <c:tickLblSkip val="2"/>
        <c:tickMarkSkip val="1"/>
        <c:noMultiLvlLbl val="0"/>
      </c:catAx>
      <c:valAx>
        <c:axId val="274855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Car Registrations (Thousands)</a:t>
                </a:r>
              </a:p>
            </c:rich>
          </c:tx>
          <c:layout>
            <c:manualLayout>
              <c:xMode val="edge"/>
              <c:yMode val="edge"/>
              <c:x val="2.7971863280273723E-3"/>
              <c:y val="0.29230770127332822"/>
            </c:manualLayout>
          </c:layout>
          <c:overlay val="0"/>
          <c:spPr>
            <a:noFill/>
            <a:ln>
              <a:noFill/>
            </a:ln>
            <a:effectLst/>
          </c:spPr>
        </c:title>
        <c:numFmt formatCode="#,##0"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it-IT"/>
          </a:p>
        </c:txPr>
        <c:crossAx val="274853888"/>
        <c:crosses val="autoZero"/>
        <c:crossBetween val="between"/>
      </c:valAx>
      <c:catAx>
        <c:axId val="275451904"/>
        <c:scaling>
          <c:orientation val="minMax"/>
        </c:scaling>
        <c:delete val="1"/>
        <c:axPos val="b"/>
        <c:numFmt formatCode="General" sourceLinked="1"/>
        <c:majorTickMark val="none"/>
        <c:minorTickMark val="none"/>
        <c:tickLblPos val="none"/>
        <c:crossAx val="275453440"/>
        <c:crosses val="autoZero"/>
        <c:auto val="1"/>
        <c:lblAlgn val="ctr"/>
        <c:lblOffset val="100"/>
        <c:noMultiLvlLbl val="0"/>
      </c:catAx>
      <c:valAx>
        <c:axId val="275453440"/>
        <c:scaling>
          <c:orientation val="minMax"/>
          <c:min val="16"/>
        </c:scaling>
        <c:delete val="0"/>
        <c:axPos val="r"/>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Annual Production (Millions)</a:t>
                </a:r>
              </a:p>
            </c:rich>
          </c:tx>
          <c:layout>
            <c:manualLayout>
              <c:xMode val="edge"/>
              <c:yMode val="edge"/>
              <c:x val="0.95524479010184504"/>
              <c:y val="0.23076935031099599"/>
            </c:manualLayout>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it-IT"/>
          </a:p>
        </c:txPr>
        <c:crossAx val="275451904"/>
        <c:crosses val="max"/>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34207077326559"/>
          <c:y val="3.9702233250620382E-2"/>
          <c:w val="0.46920052424639574"/>
          <c:h val="0.85111662531017374"/>
        </c:manualLayout>
      </c:layout>
      <c:barChart>
        <c:barDir val="col"/>
        <c:grouping val="clustered"/>
        <c:varyColors val="0"/>
        <c:ser>
          <c:idx val="0"/>
          <c:order val="0"/>
          <c:tx>
            <c:strRef>
              <c:f>Sheet1!$A$2</c:f>
              <c:strCache>
                <c:ptCount val="1"/>
                <c:pt idx="0">
                  <c:v>Surface used (m2/km)</c:v>
                </c:pt>
              </c:strCache>
            </c:strRef>
          </c:tx>
          <c:spPr>
            <a:solidFill>
              <a:schemeClr val="accent1"/>
            </a:solidFill>
            <a:ln>
              <a:noFill/>
            </a:ln>
            <a:effectLst/>
          </c:spPr>
          <c:invertIfNegative val="0"/>
          <c:cat>
            <c:strRef>
              <c:f>Sheet1!$B$1:$C$1</c:f>
              <c:strCache>
                <c:ptCount val="2"/>
                <c:pt idx="0">
                  <c:v>Rail</c:v>
                </c:pt>
                <c:pt idx="1">
                  <c:v>Road</c:v>
                </c:pt>
              </c:strCache>
            </c:strRef>
          </c:cat>
          <c:val>
            <c:numRef>
              <c:f>Sheet1!$B$2:$C$2</c:f>
              <c:numCache>
                <c:formatCode>General</c:formatCode>
                <c:ptCount val="2"/>
                <c:pt idx="0">
                  <c:v>28600</c:v>
                </c:pt>
                <c:pt idx="1">
                  <c:v>71500</c:v>
                </c:pt>
              </c:numCache>
            </c:numRef>
          </c:val>
          <c:extLst>
            <c:ext xmlns:c16="http://schemas.microsoft.com/office/drawing/2014/chart" uri="{C3380CC4-5D6E-409C-BE32-E72D297353CC}">
              <c16:uniqueId val="{00000000-2006-44FC-BF0D-FD8968CFAFF5}"/>
            </c:ext>
          </c:extLst>
        </c:ser>
        <c:ser>
          <c:idx val="1"/>
          <c:order val="1"/>
          <c:tx>
            <c:strRef>
              <c:f>Sheet1!$A$3</c:f>
              <c:strCache>
                <c:ptCount val="1"/>
                <c:pt idx="0">
                  <c:v>Capacity (ton-km/day)</c:v>
                </c:pt>
              </c:strCache>
            </c:strRef>
          </c:tx>
          <c:spPr>
            <a:solidFill>
              <a:schemeClr val="accent2"/>
            </a:solidFill>
            <a:ln>
              <a:noFill/>
            </a:ln>
            <a:effectLst/>
          </c:spPr>
          <c:invertIfNegative val="0"/>
          <c:cat>
            <c:strRef>
              <c:f>Sheet1!$B$1:$C$1</c:f>
              <c:strCache>
                <c:ptCount val="2"/>
                <c:pt idx="0">
                  <c:v>Rail</c:v>
                </c:pt>
                <c:pt idx="1">
                  <c:v>Road</c:v>
                </c:pt>
              </c:strCache>
            </c:strRef>
          </c:cat>
          <c:val>
            <c:numRef>
              <c:f>Sheet1!$B$3:$C$3</c:f>
              <c:numCache>
                <c:formatCode>General</c:formatCode>
                <c:ptCount val="2"/>
                <c:pt idx="0">
                  <c:v>335000</c:v>
                </c:pt>
                <c:pt idx="1">
                  <c:v>150000</c:v>
                </c:pt>
              </c:numCache>
            </c:numRef>
          </c:val>
          <c:extLst>
            <c:ext xmlns:c16="http://schemas.microsoft.com/office/drawing/2014/chart" uri="{C3380CC4-5D6E-409C-BE32-E72D297353CC}">
              <c16:uniqueId val="{00000001-2006-44FC-BF0D-FD8968CFAFF5}"/>
            </c:ext>
          </c:extLst>
        </c:ser>
        <c:dLbls>
          <c:showLegendKey val="0"/>
          <c:showVal val="0"/>
          <c:showCatName val="0"/>
          <c:showSerName val="0"/>
          <c:showPercent val="0"/>
          <c:showBubbleSize val="0"/>
        </c:dLbls>
        <c:gapWidth val="150"/>
        <c:axId val="277191680"/>
        <c:axId val="277193472"/>
      </c:barChart>
      <c:barChart>
        <c:barDir val="col"/>
        <c:grouping val="clustered"/>
        <c:varyColors val="0"/>
        <c:ser>
          <c:idx val="2"/>
          <c:order val="2"/>
          <c:tx>
            <c:strRef>
              <c:f>Sheet1!$A$4</c:f>
              <c:strCache>
                <c:ptCount val="1"/>
                <c:pt idx="0">
                  <c:v>Spatial Performance (ton-km/m2/day) </c:v>
                </c:pt>
              </c:strCache>
            </c:strRef>
          </c:tx>
          <c:spPr>
            <a:solidFill>
              <a:schemeClr val="accent3"/>
            </a:solidFill>
            <a:ln>
              <a:noFill/>
            </a:ln>
            <a:effectLst/>
          </c:spPr>
          <c:invertIfNegative val="0"/>
          <c:cat>
            <c:strRef>
              <c:f>Sheet1!$B$1:$C$1</c:f>
              <c:strCache>
                <c:ptCount val="2"/>
                <c:pt idx="0">
                  <c:v>Rail</c:v>
                </c:pt>
                <c:pt idx="1">
                  <c:v>Road</c:v>
                </c:pt>
              </c:strCache>
            </c:strRef>
          </c:cat>
          <c:val>
            <c:numRef>
              <c:f>Sheet1!$B$4:$C$4</c:f>
              <c:numCache>
                <c:formatCode>General</c:formatCode>
                <c:ptCount val="2"/>
                <c:pt idx="0">
                  <c:v>11.6</c:v>
                </c:pt>
                <c:pt idx="1">
                  <c:v>3.9</c:v>
                </c:pt>
              </c:numCache>
            </c:numRef>
          </c:val>
          <c:extLst>
            <c:ext xmlns:c16="http://schemas.microsoft.com/office/drawing/2014/chart" uri="{C3380CC4-5D6E-409C-BE32-E72D297353CC}">
              <c16:uniqueId val="{00000002-2006-44FC-BF0D-FD8968CFAFF5}"/>
            </c:ext>
          </c:extLst>
        </c:ser>
        <c:dLbls>
          <c:showLegendKey val="0"/>
          <c:showVal val="0"/>
          <c:showCatName val="0"/>
          <c:showSerName val="0"/>
          <c:showPercent val="0"/>
          <c:showBubbleSize val="0"/>
        </c:dLbls>
        <c:gapWidth val="400"/>
        <c:axId val="277195392"/>
        <c:axId val="277201280"/>
      </c:barChart>
      <c:catAx>
        <c:axId val="27719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77193472"/>
        <c:crosses val="autoZero"/>
        <c:auto val="1"/>
        <c:lblAlgn val="ctr"/>
        <c:lblOffset val="100"/>
        <c:tickLblSkip val="1"/>
        <c:tickMarkSkip val="1"/>
        <c:noMultiLvlLbl val="0"/>
      </c:catAx>
      <c:valAx>
        <c:axId val="277193472"/>
        <c:scaling>
          <c:orientation val="minMax"/>
          <c:max val="3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Surface and Capacity</a:t>
                </a:r>
              </a:p>
            </c:rich>
          </c:tx>
          <c:layout>
            <c:manualLayout>
              <c:xMode val="edge"/>
              <c:yMode val="edge"/>
              <c:x val="1.3106159895150944E-2"/>
              <c:y val="0.27295285359801491"/>
            </c:manualLayout>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77191680"/>
        <c:crosses val="autoZero"/>
        <c:crossBetween val="between"/>
      </c:valAx>
      <c:catAx>
        <c:axId val="277195392"/>
        <c:scaling>
          <c:orientation val="minMax"/>
        </c:scaling>
        <c:delete val="1"/>
        <c:axPos val="b"/>
        <c:numFmt formatCode="General" sourceLinked="1"/>
        <c:majorTickMark val="none"/>
        <c:minorTickMark val="none"/>
        <c:tickLblPos val="none"/>
        <c:crossAx val="277201280"/>
        <c:crosses val="autoZero"/>
        <c:auto val="1"/>
        <c:lblAlgn val="ctr"/>
        <c:lblOffset val="100"/>
        <c:noMultiLvlLbl val="0"/>
      </c:catAx>
      <c:valAx>
        <c:axId val="277201280"/>
        <c:scaling>
          <c:orientation val="minMax"/>
          <c:min val="2"/>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Spatial Performance</a:t>
                </a:r>
              </a:p>
            </c:rich>
          </c:tx>
          <c:layout>
            <c:manualLayout>
              <c:xMode val="edge"/>
              <c:yMode val="edge"/>
              <c:x val="0.66972477064221059"/>
              <c:y val="0.2828784119106787"/>
            </c:manualLayout>
          </c:layout>
          <c:overlay val="0"/>
          <c:spPr>
            <a:noFill/>
            <a:ln>
              <a:noFill/>
            </a:ln>
            <a:effectLst/>
          </c:sp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77195392"/>
        <c:crosses val="max"/>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61039986749901E-2"/>
          <c:y val="3.3159355979238359E-2"/>
          <c:w val="0.88919779244574826"/>
          <c:h val="0.86018957345972491"/>
        </c:manualLayout>
      </c:layout>
      <c:lineChart>
        <c:grouping val="standard"/>
        <c:varyColors val="0"/>
        <c:ser>
          <c:idx val="0"/>
          <c:order val="0"/>
          <c:tx>
            <c:strRef>
              <c:f>Sheet1!$B$1</c:f>
              <c:strCache>
                <c:ptCount val="1"/>
                <c:pt idx="0">
                  <c:v>Seaborne Trade (billions of tons of goods loaded) - Left Axis</c:v>
                </c:pt>
              </c:strCache>
            </c:strRef>
          </c:tx>
          <c:spPr>
            <a:ln w="28575" cap="rnd">
              <a:solidFill>
                <a:schemeClr val="accent1">
                  <a:lumMod val="50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Sheet1!$B$2:$B$62</c:f>
              <c:numCache>
                <c:formatCode>0.0000</c:formatCode>
                <c:ptCount val="61"/>
                <c:pt idx="0">
                  <c:v>0.8</c:v>
                </c:pt>
                <c:pt idx="1">
                  <c:v>0.88</c:v>
                </c:pt>
                <c:pt idx="2">
                  <c:v>0.93</c:v>
                </c:pt>
                <c:pt idx="3">
                  <c:v>0.92</c:v>
                </c:pt>
                <c:pt idx="4">
                  <c:v>0.97</c:v>
                </c:pt>
                <c:pt idx="5">
                  <c:v>1.08</c:v>
                </c:pt>
                <c:pt idx="6">
                  <c:v>1.1499999999999999</c:v>
                </c:pt>
                <c:pt idx="7">
                  <c:v>1.25</c:v>
                </c:pt>
                <c:pt idx="8">
                  <c:v>1.35</c:v>
                </c:pt>
                <c:pt idx="9">
                  <c:v>1.51</c:v>
                </c:pt>
                <c:pt idx="10">
                  <c:v>1.6739999999999999</c:v>
                </c:pt>
                <c:pt idx="11">
                  <c:v>1.77</c:v>
                </c:pt>
                <c:pt idx="12">
                  <c:v>1.91</c:v>
                </c:pt>
                <c:pt idx="13">
                  <c:v>2.17</c:v>
                </c:pt>
                <c:pt idx="14">
                  <c:v>2.3119999999999998</c:v>
                </c:pt>
                <c:pt idx="15">
                  <c:v>2.5289999999999999</c:v>
                </c:pt>
                <c:pt idx="16">
                  <c:v>2.6320000000000001</c:v>
                </c:pt>
                <c:pt idx="17">
                  <c:v>2.8580000000000001</c:v>
                </c:pt>
                <c:pt idx="18">
                  <c:v>3.2370000000000001</c:v>
                </c:pt>
                <c:pt idx="19">
                  <c:v>3.254</c:v>
                </c:pt>
                <c:pt idx="20">
                  <c:v>3.0550000000000002</c:v>
                </c:pt>
                <c:pt idx="21">
                  <c:v>3.3351999999999999</c:v>
                </c:pt>
                <c:pt idx="22">
                  <c:v>3.4420000000000002</c:v>
                </c:pt>
                <c:pt idx="23">
                  <c:v>3.5249999999999999</c:v>
                </c:pt>
                <c:pt idx="24">
                  <c:v>3.8140000000000001</c:v>
                </c:pt>
                <c:pt idx="25">
                  <c:v>3.6789999999999998</c:v>
                </c:pt>
                <c:pt idx="26">
                  <c:v>3.512</c:v>
                </c:pt>
                <c:pt idx="27">
                  <c:v>3.3929999999999998</c:v>
                </c:pt>
                <c:pt idx="28">
                  <c:v>3.3119999999999998</c:v>
                </c:pt>
                <c:pt idx="29">
                  <c:v>3.4649999999999999</c:v>
                </c:pt>
                <c:pt idx="30">
                  <c:v>3.4329999999999998</c:v>
                </c:pt>
                <c:pt idx="31">
                  <c:v>3.47</c:v>
                </c:pt>
                <c:pt idx="32">
                  <c:v>3.6280000000000001</c:v>
                </c:pt>
                <c:pt idx="33">
                  <c:v>3.8660000000000001</c:v>
                </c:pt>
                <c:pt idx="34">
                  <c:v>4.07</c:v>
                </c:pt>
                <c:pt idx="35">
                  <c:v>4.1260000000000003</c:v>
                </c:pt>
                <c:pt idx="36">
                  <c:v>4.2450000000000001</c:v>
                </c:pt>
                <c:pt idx="37">
                  <c:v>4.3449999999999998</c:v>
                </c:pt>
                <c:pt idx="38">
                  <c:v>4.4219999999999997</c:v>
                </c:pt>
                <c:pt idx="39">
                  <c:v>4.5730000000000004</c:v>
                </c:pt>
                <c:pt idx="40">
                  <c:v>4.7430000000000003</c:v>
                </c:pt>
                <c:pt idx="41">
                  <c:v>4.8150000000000004</c:v>
                </c:pt>
                <c:pt idx="42">
                  <c:v>5.0369999999999999</c:v>
                </c:pt>
                <c:pt idx="43">
                  <c:v>5.9180000000000001</c:v>
                </c:pt>
                <c:pt idx="44">
                  <c:v>6.0060000000000002</c:v>
                </c:pt>
                <c:pt idx="45">
                  <c:v>6.242</c:v>
                </c:pt>
                <c:pt idx="46">
                  <c:v>6.2009999999999996</c:v>
                </c:pt>
                <c:pt idx="47">
                  <c:v>6.335</c:v>
                </c:pt>
                <c:pt idx="48">
                  <c:v>6.6029999999999998</c:v>
                </c:pt>
                <c:pt idx="49">
                  <c:v>6.7869999999999999</c:v>
                </c:pt>
                <c:pt idx="50">
                  <c:v>7.1219999999999999</c:v>
                </c:pt>
                <c:pt idx="51">
                  <c:v>7.8782699999999997</c:v>
                </c:pt>
                <c:pt idx="52">
                  <c:v>8.1402420000000006</c:v>
                </c:pt>
                <c:pt idx="53">
                  <c:v>8.2862869999999997</c:v>
                </c:pt>
                <c:pt idx="54">
                  <c:v>7.8319989999999997</c:v>
                </c:pt>
                <c:pt idx="55">
                  <c:v>8.4438320000000004</c:v>
                </c:pt>
                <c:pt idx="56">
                  <c:v>8.797739</c:v>
                </c:pt>
                <c:pt idx="57">
                  <c:v>9.1884709999999998</c:v>
                </c:pt>
                <c:pt idx="58">
                  <c:v>9.5001470000000001</c:v>
                </c:pt>
                <c:pt idx="59">
                  <c:v>9.843</c:v>
                </c:pt>
                <c:pt idx="60">
                  <c:v>10.047000000000001</c:v>
                </c:pt>
              </c:numCache>
            </c:numRef>
          </c:val>
          <c:smooth val="0"/>
          <c:extLst>
            <c:ext xmlns:c16="http://schemas.microsoft.com/office/drawing/2014/chart" uri="{C3380CC4-5D6E-409C-BE32-E72D297353CC}">
              <c16:uniqueId val="{00000000-BDE3-4475-B02B-45D9AE66D7EB}"/>
            </c:ext>
          </c:extLst>
        </c:ser>
        <c:ser>
          <c:idx val="1"/>
          <c:order val="1"/>
          <c:tx>
            <c:strRef>
              <c:f>Sheet1!$C$1</c:f>
              <c:strCache>
                <c:ptCount val="1"/>
                <c:pt idx="0">
                  <c:v>Exports of Goods (trillions at current $US) - Left Axis</c:v>
                </c:pt>
              </c:strCache>
            </c:strRef>
          </c:tx>
          <c:spPr>
            <a:ln w="28575" cap="rnd">
              <a:solidFill>
                <a:schemeClr val="accent2">
                  <a:lumMod val="75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Sheet1!$C$2:$C$62</c:f>
              <c:numCache>
                <c:formatCode>#,##0.0000</c:formatCode>
                <c:ptCount val="61"/>
                <c:pt idx="0">
                  <c:v>9.5000000000000001E-2</c:v>
                </c:pt>
                <c:pt idx="1">
                  <c:v>0.105</c:v>
                </c:pt>
                <c:pt idx="2">
                  <c:v>0.114</c:v>
                </c:pt>
                <c:pt idx="3">
                  <c:v>0.11</c:v>
                </c:pt>
                <c:pt idx="4">
                  <c:v>0.11799999999999999</c:v>
                </c:pt>
                <c:pt idx="5">
                  <c:v>0.13</c:v>
                </c:pt>
                <c:pt idx="6">
                  <c:v>0.13600000000000001</c:v>
                </c:pt>
                <c:pt idx="7">
                  <c:v>0.14299999999999999</c:v>
                </c:pt>
                <c:pt idx="8">
                  <c:v>0.157</c:v>
                </c:pt>
                <c:pt idx="9">
                  <c:v>0.17599999999999999</c:v>
                </c:pt>
                <c:pt idx="10">
                  <c:v>0.19</c:v>
                </c:pt>
                <c:pt idx="11">
                  <c:v>0.20799999999999999</c:v>
                </c:pt>
                <c:pt idx="12">
                  <c:v>0.218</c:v>
                </c:pt>
                <c:pt idx="13">
                  <c:v>0.24199999999999999</c:v>
                </c:pt>
                <c:pt idx="14">
                  <c:v>0.27700000000000002</c:v>
                </c:pt>
                <c:pt idx="15">
                  <c:v>0.317</c:v>
                </c:pt>
                <c:pt idx="16">
                  <c:v>0.35399999999999998</c:v>
                </c:pt>
                <c:pt idx="17">
                  <c:v>0.41899999999999998</c:v>
                </c:pt>
                <c:pt idx="18">
                  <c:v>0.57999999999999996</c:v>
                </c:pt>
                <c:pt idx="19">
                  <c:v>0.84</c:v>
                </c:pt>
                <c:pt idx="20">
                  <c:v>0.877</c:v>
                </c:pt>
                <c:pt idx="21">
                  <c:v>0.99199999999999999</c:v>
                </c:pt>
                <c:pt idx="22">
                  <c:v>1.1004248752110133</c:v>
                </c:pt>
                <c:pt idx="23">
                  <c:v>1.2760473862660771</c:v>
                </c:pt>
                <c:pt idx="24">
                  <c:v>1.6448996350845655</c:v>
                </c:pt>
                <c:pt idx="25">
                  <c:v>2.0053338584432723</c:v>
                </c:pt>
                <c:pt idx="26">
                  <c:v>1.9739726651512624</c:v>
                </c:pt>
                <c:pt idx="27">
                  <c:v>1.800036061730373</c:v>
                </c:pt>
                <c:pt idx="28">
                  <c:v>1.7379673034541392</c:v>
                </c:pt>
                <c:pt idx="29">
                  <c:v>1.8424403936941522</c:v>
                </c:pt>
                <c:pt idx="30">
                  <c:v>1.846052576582268</c:v>
                </c:pt>
                <c:pt idx="31">
                  <c:v>2.0096321443257863</c:v>
                </c:pt>
                <c:pt idx="32">
                  <c:v>2.3865751551419336</c:v>
                </c:pt>
                <c:pt idx="33">
                  <c:v>2.7406077387748229</c:v>
                </c:pt>
                <c:pt idx="34">
                  <c:v>2.963349829017957</c:v>
                </c:pt>
                <c:pt idx="35">
                  <c:v>3.4150139385996021</c:v>
                </c:pt>
                <c:pt idx="36">
                  <c:v>3.475237674025133</c:v>
                </c:pt>
                <c:pt idx="37">
                  <c:v>3.709428947376523</c:v>
                </c:pt>
                <c:pt idx="38">
                  <c:v>3.6479775125415195</c:v>
                </c:pt>
                <c:pt idx="39">
                  <c:v>4.1389827271555131</c:v>
                </c:pt>
                <c:pt idx="40">
                  <c:v>5.0341585983093617</c:v>
                </c:pt>
                <c:pt idx="41">
                  <c:v>5.3397010377016603</c:v>
                </c:pt>
                <c:pt idx="42">
                  <c:v>5.4339065864998863</c:v>
                </c:pt>
                <c:pt idx="43">
                  <c:v>5.3485489212648742</c:v>
                </c:pt>
                <c:pt idx="44">
                  <c:v>5.519449724318787</c:v>
                </c:pt>
                <c:pt idx="45">
                  <c:v>6.2123428039753144</c:v>
                </c:pt>
                <c:pt idx="46">
                  <c:v>5.932935763656153</c:v>
                </c:pt>
                <c:pt idx="47">
                  <c:v>6.1386791032738692</c:v>
                </c:pt>
                <c:pt idx="48">
                  <c:v>7.3259433125792226</c:v>
                </c:pt>
                <c:pt idx="49">
                  <c:v>8.9361801859797012</c:v>
                </c:pt>
                <c:pt idx="50">
                  <c:v>10.194101047733039</c:v>
                </c:pt>
                <c:pt idx="51">
                  <c:v>11.785210206073804</c:v>
                </c:pt>
                <c:pt idx="52">
                  <c:v>13.642139322686733</c:v>
                </c:pt>
                <c:pt idx="53">
                  <c:v>15.723982486074117</c:v>
                </c:pt>
                <c:pt idx="54">
                  <c:v>12.188500024995776</c:v>
                </c:pt>
                <c:pt idx="55">
                  <c:v>14.857394723436462</c:v>
                </c:pt>
                <c:pt idx="56">
                  <c:v>17.801073125687836</c:v>
                </c:pt>
                <c:pt idx="57">
                  <c:v>17.980898686645961</c:v>
                </c:pt>
                <c:pt idx="58">
                  <c:v>18.411342097307216</c:v>
                </c:pt>
                <c:pt idx="59">
                  <c:v>18.553618632373247</c:v>
                </c:pt>
              </c:numCache>
            </c:numRef>
          </c:val>
          <c:smooth val="0"/>
          <c:extLst>
            <c:ext xmlns:c16="http://schemas.microsoft.com/office/drawing/2014/chart" uri="{C3380CC4-5D6E-409C-BE32-E72D297353CC}">
              <c16:uniqueId val="{00000001-BDE3-4475-B02B-45D9AE66D7EB}"/>
            </c:ext>
          </c:extLst>
        </c:ser>
        <c:dLbls>
          <c:showLegendKey val="0"/>
          <c:showVal val="0"/>
          <c:showCatName val="0"/>
          <c:showSerName val="0"/>
          <c:showPercent val="0"/>
          <c:showBubbleSize val="0"/>
        </c:dLbls>
        <c:marker val="1"/>
        <c:smooth val="0"/>
        <c:axId val="296678912"/>
        <c:axId val="296680448"/>
      </c:lineChart>
      <c:lineChart>
        <c:grouping val="standard"/>
        <c:varyColors val="0"/>
        <c:ser>
          <c:idx val="2"/>
          <c:order val="2"/>
          <c:tx>
            <c:strRef>
              <c:f>Sheet1!$D$1</c:f>
              <c:strCache>
                <c:ptCount val="1"/>
                <c:pt idx="0">
                  <c:v>Ratio Exports / Seaborne Trade - Right Axis</c:v>
                </c:pt>
              </c:strCache>
            </c:strRef>
          </c:tx>
          <c:spPr>
            <a:ln w="28575" cap="rnd">
              <a:solidFill>
                <a:schemeClr val="accent3">
                  <a:lumMod val="75000"/>
                </a:schemeClr>
              </a:solidFill>
              <a:round/>
            </a:ln>
            <a:effectLst/>
          </c:spPr>
          <c:marker>
            <c:symbol val="none"/>
          </c:marker>
          <c:cat>
            <c:numRef>
              <c:f>Sheet1!$A$2:$A$55</c:f>
              <c:numCache>
                <c:formatCode>General</c:formatCode>
                <c:ptCount val="54"/>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numCache>
            </c:numRef>
          </c:cat>
          <c:val>
            <c:numRef>
              <c:f>Sheet1!$D$2:$D$62</c:f>
              <c:numCache>
                <c:formatCode>0.00</c:formatCode>
                <c:ptCount val="61"/>
                <c:pt idx="0">
                  <c:v>0.11874999999999999</c:v>
                </c:pt>
                <c:pt idx="1">
                  <c:v>0.11931818181818181</c:v>
                </c:pt>
                <c:pt idx="2">
                  <c:v>0.12258064516129032</c:v>
                </c:pt>
                <c:pt idx="3">
                  <c:v>0.11956521739130434</c:v>
                </c:pt>
                <c:pt idx="4">
                  <c:v>0.12164948453608247</c:v>
                </c:pt>
                <c:pt idx="5">
                  <c:v>0.12037037037037036</c:v>
                </c:pt>
                <c:pt idx="6">
                  <c:v>0.11826086956521741</c:v>
                </c:pt>
                <c:pt idx="7">
                  <c:v>0.11439999999999999</c:v>
                </c:pt>
                <c:pt idx="8">
                  <c:v>0.11629629629629629</c:v>
                </c:pt>
                <c:pt idx="9">
                  <c:v>0.11655629139072847</c:v>
                </c:pt>
                <c:pt idx="10">
                  <c:v>0.11350059737156512</c:v>
                </c:pt>
                <c:pt idx="11">
                  <c:v>0.1175141242937853</c:v>
                </c:pt>
                <c:pt idx="12">
                  <c:v>0.11413612565445026</c:v>
                </c:pt>
                <c:pt idx="13">
                  <c:v>0.11152073732718894</c:v>
                </c:pt>
                <c:pt idx="14">
                  <c:v>0.1198096885813149</c:v>
                </c:pt>
                <c:pt idx="15">
                  <c:v>0.12534598655595097</c:v>
                </c:pt>
                <c:pt idx="16">
                  <c:v>0.13449848024316108</c:v>
                </c:pt>
                <c:pt idx="17">
                  <c:v>0.14660601819454164</c:v>
                </c:pt>
                <c:pt idx="18">
                  <c:v>0.17917825146740807</c:v>
                </c:pt>
                <c:pt idx="19">
                  <c:v>0.25814382298709282</c:v>
                </c:pt>
                <c:pt idx="20">
                  <c:v>0.28707037643207856</c:v>
                </c:pt>
                <c:pt idx="21">
                  <c:v>0.29743343727512594</c:v>
                </c:pt>
                <c:pt idx="22">
                  <c:v>0.31970507705142742</c:v>
                </c:pt>
                <c:pt idx="23">
                  <c:v>0.36199925851519915</c:v>
                </c:pt>
                <c:pt idx="24">
                  <c:v>0.43127940091362493</c:v>
                </c:pt>
                <c:pt idx="25">
                  <c:v>0.54507579734799472</c:v>
                </c:pt>
                <c:pt idx="26">
                  <c:v>0.5620651096672159</c:v>
                </c:pt>
                <c:pt idx="27">
                  <c:v>0.53051460705286568</c:v>
                </c:pt>
                <c:pt idx="28">
                  <c:v>0.52474858196079088</c:v>
                </c:pt>
                <c:pt idx="29">
                  <c:v>0.53172882934896171</c:v>
                </c:pt>
                <c:pt idx="30">
                  <c:v>0.53773742399716518</c:v>
                </c:pt>
                <c:pt idx="31">
                  <c:v>0.57914471018034186</c:v>
                </c:pt>
                <c:pt idx="32">
                  <c:v>0.65782115632357596</c:v>
                </c:pt>
                <c:pt idx="33">
                  <c:v>0.7089000876292868</c:v>
                </c:pt>
                <c:pt idx="34">
                  <c:v>0.72809578108549311</c:v>
                </c:pt>
                <c:pt idx="35">
                  <c:v>0.82768151686854141</c:v>
                </c:pt>
                <c:pt idx="36">
                  <c:v>0.81866611873383577</c:v>
                </c:pt>
                <c:pt idx="37">
                  <c:v>0.85372357822244493</c:v>
                </c:pt>
                <c:pt idx="38">
                  <c:v>0.82496099333819983</c:v>
                </c:pt>
                <c:pt idx="39">
                  <c:v>0.90509134641493827</c:v>
                </c:pt>
                <c:pt idx="40">
                  <c:v>1.0613870120829352</c:v>
                </c:pt>
                <c:pt idx="41">
                  <c:v>1.1089721781311859</c:v>
                </c:pt>
                <c:pt idx="42">
                  <c:v>1.0787982105419667</c:v>
                </c:pt>
                <c:pt idx="43">
                  <c:v>0.90377643144049913</c:v>
                </c:pt>
                <c:pt idx="44">
                  <c:v>0.91898929808837604</c:v>
                </c:pt>
                <c:pt idx="45">
                  <c:v>0.99524876705788434</c:v>
                </c:pt>
                <c:pt idx="46">
                  <c:v>0.95677080529852498</c:v>
                </c:pt>
                <c:pt idx="47">
                  <c:v>0.96901011890668809</c:v>
                </c:pt>
                <c:pt idx="48">
                  <c:v>1.1094870986792704</c:v>
                </c:pt>
                <c:pt idx="49">
                  <c:v>1.3166612915838665</c:v>
                </c:pt>
                <c:pt idx="50">
                  <c:v>1.4313536994851219</c:v>
                </c:pt>
                <c:pt idx="51">
                  <c:v>1.4959134690831624</c:v>
                </c:pt>
                <c:pt idx="52">
                  <c:v>1.6758886680133995</c:v>
                </c:pt>
                <c:pt idx="53">
                  <c:v>1.8975908613923362</c:v>
                </c:pt>
                <c:pt idx="54">
                  <c:v>1.5562438178293658</c:v>
                </c:pt>
                <c:pt idx="55">
                  <c:v>1.7595559366217213</c:v>
                </c:pt>
                <c:pt idx="56">
                  <c:v>2.0233690867264689</c:v>
                </c:pt>
                <c:pt idx="57">
                  <c:v>1.9568978001504234</c:v>
                </c:pt>
                <c:pt idx="58">
                  <c:v>1.93800602214968</c:v>
                </c:pt>
                <c:pt idx="59">
                  <c:v>1.884955667212562</c:v>
                </c:pt>
              </c:numCache>
            </c:numRef>
          </c:val>
          <c:smooth val="0"/>
          <c:extLst>
            <c:ext xmlns:c16="http://schemas.microsoft.com/office/drawing/2014/chart" uri="{C3380CC4-5D6E-409C-BE32-E72D297353CC}">
              <c16:uniqueId val="{00000002-BDE3-4475-B02B-45D9AE66D7EB}"/>
            </c:ext>
          </c:extLst>
        </c:ser>
        <c:dLbls>
          <c:showLegendKey val="0"/>
          <c:showVal val="0"/>
          <c:showCatName val="0"/>
          <c:showSerName val="0"/>
          <c:showPercent val="0"/>
          <c:showBubbleSize val="0"/>
        </c:dLbls>
        <c:marker val="1"/>
        <c:smooth val="0"/>
        <c:axId val="296766080"/>
        <c:axId val="296764544"/>
      </c:lineChart>
      <c:catAx>
        <c:axId val="29667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680448"/>
        <c:crosses val="autoZero"/>
        <c:auto val="1"/>
        <c:lblAlgn val="ctr"/>
        <c:lblOffset val="100"/>
        <c:tickLblSkip val="2"/>
        <c:tickMarkSkip val="1"/>
        <c:noMultiLvlLbl val="0"/>
      </c:catAx>
      <c:valAx>
        <c:axId val="296680448"/>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r>
                  <a:rPr lang="en-US"/>
                  <a:t>Seaborne Trade &amp; Exports of Goods</a:t>
                </a:r>
              </a:p>
            </c:rich>
          </c:tx>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678912"/>
        <c:crosses val="autoZero"/>
        <c:crossBetween val="between"/>
        <c:majorUnit val="1"/>
      </c:valAx>
      <c:valAx>
        <c:axId val="296764544"/>
        <c:scaling>
          <c:orientation val="minMax"/>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766080"/>
        <c:crosses val="max"/>
        <c:crossBetween val="between"/>
      </c:valAx>
      <c:catAx>
        <c:axId val="296766080"/>
        <c:scaling>
          <c:orientation val="minMax"/>
        </c:scaling>
        <c:delete val="1"/>
        <c:axPos val="b"/>
        <c:numFmt formatCode="General" sourceLinked="1"/>
        <c:majorTickMark val="none"/>
        <c:minorTickMark val="none"/>
        <c:tickLblPos val="none"/>
        <c:crossAx val="296764544"/>
        <c:crosses val="autoZero"/>
        <c:auto val="1"/>
        <c:lblAlgn val="ctr"/>
        <c:lblOffset val="100"/>
        <c:noMultiLvlLbl val="0"/>
      </c:catAx>
      <c:spPr>
        <a:noFill/>
        <a:ln>
          <a:noFill/>
        </a:ln>
        <a:effectLst/>
      </c:spPr>
    </c:plotArea>
    <c:legend>
      <c:legendPos val="b"/>
      <c:layout>
        <c:manualLayout>
          <c:xMode val="edge"/>
          <c:yMode val="edge"/>
          <c:x val="6.8354046105682562E-2"/>
          <c:y val="4.3627886714278426E-2"/>
          <c:w val="0.4213711167039626"/>
          <c:h val="0.1537837989604354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legend>
    <c:plotVisOnly val="1"/>
    <c:dispBlanksAs val="gap"/>
    <c:showDLblsOverMax val="0"/>
  </c:chart>
  <c:spPr>
    <a:noFill/>
    <a:ln>
      <a:noFill/>
    </a:ln>
    <a:effectLst/>
  </c:spPr>
  <c:txPr>
    <a:bodyPr/>
    <a:lstStyle/>
    <a:p>
      <a:pPr>
        <a:defRPr sz="1400" b="0">
          <a:solidFill>
            <a:schemeClr val="tx1"/>
          </a:solidFill>
          <a:latin typeface="Agency FB" panose="020B0503020202020204" pitchFamily="34" charset="0"/>
          <a:cs typeface="Aharoni" panose="02010803020104030203" pitchFamily="2" charset="-79"/>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Sheet1!$B$2:$B$21</c:f>
              <c:numCache>
                <c:formatCode>#,##0</c:formatCode>
                <c:ptCount val="20"/>
                <c:pt idx="0">
                  <c:v>1738510</c:v>
                </c:pt>
                <c:pt idx="1">
                  <c:v>1052055</c:v>
                </c:pt>
                <c:pt idx="2">
                  <c:v>603820</c:v>
                </c:pt>
                <c:pt idx="3">
                  <c:v>547991</c:v>
                </c:pt>
                <c:pt idx="4">
                  <c:v>507741</c:v>
                </c:pt>
                <c:pt idx="5">
                  <c:v>464412</c:v>
                </c:pt>
                <c:pt idx="6">
                  <c:v>486802</c:v>
                </c:pt>
                <c:pt idx="7">
                  <c:v>292311</c:v>
                </c:pt>
                <c:pt idx="8">
                  <c:v>278102</c:v>
                </c:pt>
                <c:pt idx="9">
                  <c:v>349019</c:v>
                </c:pt>
                <c:pt idx="10">
                  <c:v>170446</c:v>
                </c:pt>
                <c:pt idx="11">
                  <c:v>399895</c:v>
                </c:pt>
                <c:pt idx="12">
                  <c:v>196481</c:v>
                </c:pt>
                <c:pt idx="13">
                  <c:v>279294</c:v>
                </c:pt>
                <c:pt idx="14">
                  <c:v>297876</c:v>
                </c:pt>
                <c:pt idx="15">
                  <c:v>165080</c:v>
                </c:pt>
                <c:pt idx="16">
                  <c:v>80150</c:v>
                </c:pt>
                <c:pt idx="17">
                  <c:v>290904</c:v>
                </c:pt>
                <c:pt idx="18">
                  <c:v>43555</c:v>
                </c:pt>
                <c:pt idx="19">
                  <c:v>169267</c:v>
                </c:pt>
              </c:numCache>
            </c:numRef>
          </c:val>
          <c:extLst>
            <c:ext xmlns:c16="http://schemas.microsoft.com/office/drawing/2014/chart" uri="{C3380CC4-5D6E-409C-BE32-E72D297353CC}">
              <c16:uniqueId val="{00000000-0F72-4EC3-90EC-C3EAE8D2B42E}"/>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Sheet1!$C$2:$C$21</c:f>
              <c:numCache>
                <c:formatCode>#,##0</c:formatCode>
                <c:ptCount val="20"/>
                <c:pt idx="0">
                  <c:v>1296533</c:v>
                </c:pt>
                <c:pt idx="1">
                  <c:v>1624568</c:v>
                </c:pt>
                <c:pt idx="2">
                  <c:v>1228688</c:v>
                </c:pt>
                <c:pt idx="3">
                  <c:v>403885</c:v>
                </c:pt>
                <c:pt idx="4">
                  <c:v>411645</c:v>
                </c:pt>
                <c:pt idx="5">
                  <c:v>393339</c:v>
                </c:pt>
                <c:pt idx="6">
                  <c:v>211793</c:v>
                </c:pt>
                <c:pt idx="7">
                  <c:v>349412</c:v>
                </c:pt>
                <c:pt idx="8">
                  <c:v>355462</c:v>
                </c:pt>
                <c:pt idx="9">
                  <c:v>228214</c:v>
                </c:pt>
                <c:pt idx="10">
                  <c:v>398492</c:v>
                </c:pt>
                <c:pt idx="11">
                  <c:v>133638</c:v>
                </c:pt>
                <c:pt idx="12">
                  <c:v>332951</c:v>
                </c:pt>
                <c:pt idx="13">
                  <c:v>247929</c:v>
                </c:pt>
                <c:pt idx="14">
                  <c:v>169748</c:v>
                </c:pt>
                <c:pt idx="15">
                  <c:v>223889</c:v>
                </c:pt>
                <c:pt idx="16">
                  <c:v>298218</c:v>
                </c:pt>
                <c:pt idx="17">
                  <c:v>76647</c:v>
                </c:pt>
                <c:pt idx="18">
                  <c:v>313927</c:v>
                </c:pt>
                <c:pt idx="19">
                  <c:v>37076</c:v>
                </c:pt>
              </c:numCache>
            </c:numRef>
          </c:val>
          <c:extLst>
            <c:ext xmlns:c16="http://schemas.microsoft.com/office/drawing/2014/chart" uri="{C3380CC4-5D6E-409C-BE32-E72D297353CC}">
              <c16:uniqueId val="{00000001-0F72-4EC3-90EC-C3EAE8D2B42E}"/>
            </c:ext>
          </c:extLst>
        </c:ser>
        <c:dLbls>
          <c:showLegendKey val="0"/>
          <c:showVal val="0"/>
          <c:showCatName val="0"/>
          <c:showSerName val="0"/>
          <c:showPercent val="0"/>
          <c:showBubbleSize val="0"/>
        </c:dLbls>
        <c:gapWidth val="150"/>
        <c:overlap val="100"/>
        <c:axId val="298587264"/>
        <c:axId val="298588800"/>
      </c:barChart>
      <c:catAx>
        <c:axId val="298587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98588800"/>
        <c:crosses val="autoZero"/>
        <c:auto val="1"/>
        <c:lblAlgn val="ctr"/>
        <c:lblOffset val="100"/>
        <c:noMultiLvlLbl val="0"/>
      </c:catAx>
      <c:valAx>
        <c:axId val="2985888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9858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Sheet1!$B$2:$B$21</c:f>
              <c:numCache>
                <c:formatCode>#,##0</c:formatCode>
                <c:ptCount val="20"/>
                <c:pt idx="0">
                  <c:v>1746756</c:v>
                </c:pt>
                <c:pt idx="1">
                  <c:v>1055967</c:v>
                </c:pt>
                <c:pt idx="2">
                  <c:v>1011166</c:v>
                </c:pt>
                <c:pt idx="3">
                  <c:v>463317</c:v>
                </c:pt>
                <c:pt idx="4">
                  <c:v>557365</c:v>
                </c:pt>
                <c:pt idx="5">
                  <c:v>506011</c:v>
                </c:pt>
                <c:pt idx="6">
                  <c:v>274078</c:v>
                </c:pt>
                <c:pt idx="7">
                  <c:v>292311</c:v>
                </c:pt>
                <c:pt idx="8">
                  <c:v>203810</c:v>
                </c:pt>
                <c:pt idx="9">
                  <c:v>397531</c:v>
                </c:pt>
                <c:pt idx="10">
                  <c:v>419203</c:v>
                </c:pt>
                <c:pt idx="11">
                  <c:v>151316</c:v>
                </c:pt>
                <c:pt idx="12">
                  <c:v>267544</c:v>
                </c:pt>
                <c:pt idx="13">
                  <c:v>165080</c:v>
                </c:pt>
                <c:pt idx="14">
                  <c:v>296643</c:v>
                </c:pt>
                <c:pt idx="15">
                  <c:v>80150</c:v>
                </c:pt>
                <c:pt idx="16">
                  <c:v>27800</c:v>
                </c:pt>
                <c:pt idx="17">
                  <c:v>168590</c:v>
                </c:pt>
                <c:pt idx="18">
                  <c:v>27441</c:v>
                </c:pt>
                <c:pt idx="19">
                  <c:v>44811</c:v>
                </c:pt>
              </c:numCache>
            </c:numRef>
          </c:val>
          <c:extLst>
            <c:ext xmlns:c16="http://schemas.microsoft.com/office/drawing/2014/chart" uri="{C3380CC4-5D6E-409C-BE32-E72D297353CC}">
              <c16:uniqueId val="{00000000-7A1C-4B53-B9B1-AB8E6A980603}"/>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Sheet1!$C$2:$C$21</c:f>
              <c:numCache>
                <c:formatCode>#,##0</c:formatCode>
                <c:ptCount val="20"/>
                <c:pt idx="0">
                  <c:v>1415052</c:v>
                </c:pt>
                <c:pt idx="1">
                  <c:v>1703575</c:v>
                </c:pt>
                <c:pt idx="2">
                  <c:v>1214898</c:v>
                </c:pt>
                <c:pt idx="3">
                  <c:v>1080101</c:v>
                </c:pt>
                <c:pt idx="4">
                  <c:v>413923</c:v>
                </c:pt>
                <c:pt idx="5">
                  <c:v>410815</c:v>
                </c:pt>
                <c:pt idx="6">
                  <c:v>349832</c:v>
                </c:pt>
                <c:pt idx="7">
                  <c:v>318250</c:v>
                </c:pt>
                <c:pt idx="8">
                  <c:v>376584</c:v>
                </c:pt>
                <c:pt idx="9">
                  <c:v>175862</c:v>
                </c:pt>
                <c:pt idx="10">
                  <c:v>125341</c:v>
                </c:pt>
                <c:pt idx="11">
                  <c:v>368938</c:v>
                </c:pt>
                <c:pt idx="12">
                  <c:v>241306</c:v>
                </c:pt>
                <c:pt idx="13">
                  <c:v>272432</c:v>
                </c:pt>
                <c:pt idx="14">
                  <c:v>64700</c:v>
                </c:pt>
                <c:pt idx="15">
                  <c:v>279711</c:v>
                </c:pt>
                <c:pt idx="16">
                  <c:v>312312</c:v>
                </c:pt>
                <c:pt idx="17">
                  <c:v>57942</c:v>
                </c:pt>
                <c:pt idx="18">
                  <c:v>124249</c:v>
                </c:pt>
                <c:pt idx="19">
                  <c:v>71684</c:v>
                </c:pt>
              </c:numCache>
            </c:numRef>
          </c:val>
          <c:extLst>
            <c:ext xmlns:c16="http://schemas.microsoft.com/office/drawing/2014/chart" uri="{C3380CC4-5D6E-409C-BE32-E72D297353CC}">
              <c16:uniqueId val="{00000001-7A1C-4B53-B9B1-AB8E6A980603}"/>
            </c:ext>
          </c:extLst>
        </c:ser>
        <c:dLbls>
          <c:showLegendKey val="0"/>
          <c:showVal val="0"/>
          <c:showCatName val="0"/>
          <c:showSerName val="0"/>
          <c:showPercent val="0"/>
          <c:showBubbleSize val="0"/>
        </c:dLbls>
        <c:gapWidth val="150"/>
        <c:overlap val="100"/>
        <c:axId val="298686720"/>
        <c:axId val="298688512"/>
      </c:barChart>
      <c:catAx>
        <c:axId val="298686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crossAx val="298688512"/>
        <c:crosses val="autoZero"/>
        <c:auto val="1"/>
        <c:lblAlgn val="ctr"/>
        <c:lblOffset val="100"/>
        <c:noMultiLvlLbl val="0"/>
      </c:catAx>
      <c:valAx>
        <c:axId val="2986885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9868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19302006243311E-2"/>
          <c:y val="4.4226044226044314E-2"/>
          <c:w val="0.88987596967223026"/>
          <c:h val="0.84417521186868671"/>
        </c:manualLayout>
      </c:layout>
      <c:lineChart>
        <c:grouping val="standard"/>
        <c:varyColors val="0"/>
        <c:ser>
          <c:idx val="1"/>
          <c:order val="0"/>
          <c:tx>
            <c:strRef>
              <c:f>Sheet1!$A$2</c:f>
              <c:strCache>
                <c:ptCount val="1"/>
                <c:pt idx="0">
                  <c:v>TEU</c:v>
                </c:pt>
              </c:strCache>
            </c:strRef>
          </c:tx>
          <c:spPr>
            <a:ln w="31750" cap="rnd">
              <a:solidFill>
                <a:schemeClr val="accent2">
                  <a:lumMod val="50000"/>
                </a:schemeClr>
              </a:solidFill>
              <a:round/>
            </a:ln>
            <a:effectLst/>
          </c:spPr>
          <c:marker>
            <c:symbol val="circle"/>
            <c:size val="5"/>
            <c:spPr>
              <a:solidFill>
                <a:schemeClr val="accent2"/>
              </a:solidFill>
              <a:ln w="12700">
                <a:solidFill>
                  <a:schemeClr val="accent2"/>
                </a:solidFill>
              </a:ln>
              <a:effectLst/>
            </c:spPr>
          </c:marker>
          <c:cat>
            <c:numRef>
              <c:f>Sheet1!$B$1:$AU$1</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Sheet1!$B$2:$AU$2</c:f>
              <c:numCache>
                <c:formatCode>General</c:formatCode>
                <c:ptCount val="46"/>
                <c:pt idx="0">
                  <c:v>3000</c:v>
                </c:pt>
                <c:pt idx="1">
                  <c:v>3000</c:v>
                </c:pt>
                <c:pt idx="2">
                  <c:v>3000</c:v>
                </c:pt>
                <c:pt idx="3">
                  <c:v>3000</c:v>
                </c:pt>
                <c:pt idx="4">
                  <c:v>3000</c:v>
                </c:pt>
                <c:pt idx="5">
                  <c:v>3000</c:v>
                </c:pt>
                <c:pt idx="6">
                  <c:v>3000</c:v>
                </c:pt>
                <c:pt idx="7">
                  <c:v>3000</c:v>
                </c:pt>
                <c:pt idx="8">
                  <c:v>3000</c:v>
                </c:pt>
                <c:pt idx="9">
                  <c:v>3000</c:v>
                </c:pt>
                <c:pt idx="10">
                  <c:v>3000</c:v>
                </c:pt>
                <c:pt idx="11" formatCode="#,##0">
                  <c:v>3430</c:v>
                </c:pt>
                <c:pt idx="12" formatCode="#,##0">
                  <c:v>3430</c:v>
                </c:pt>
                <c:pt idx="13" formatCode="#,##0">
                  <c:v>3430</c:v>
                </c:pt>
                <c:pt idx="14" formatCode="#,##0">
                  <c:v>3430</c:v>
                </c:pt>
                <c:pt idx="15">
                  <c:v>4000</c:v>
                </c:pt>
                <c:pt idx="16">
                  <c:v>4000</c:v>
                </c:pt>
                <c:pt idx="17">
                  <c:v>4000</c:v>
                </c:pt>
                <c:pt idx="18">
                  <c:v>4500</c:v>
                </c:pt>
                <c:pt idx="19">
                  <c:v>4500</c:v>
                </c:pt>
                <c:pt idx="20">
                  <c:v>4500</c:v>
                </c:pt>
                <c:pt idx="21">
                  <c:v>4500</c:v>
                </c:pt>
                <c:pt idx="22">
                  <c:v>4500</c:v>
                </c:pt>
                <c:pt idx="23">
                  <c:v>4500</c:v>
                </c:pt>
                <c:pt idx="24">
                  <c:v>4500</c:v>
                </c:pt>
                <c:pt idx="25">
                  <c:v>5000</c:v>
                </c:pt>
                <c:pt idx="26">
                  <c:v>6000</c:v>
                </c:pt>
                <c:pt idx="27">
                  <c:v>8000</c:v>
                </c:pt>
                <c:pt idx="28">
                  <c:v>8000</c:v>
                </c:pt>
                <c:pt idx="29">
                  <c:v>8000</c:v>
                </c:pt>
                <c:pt idx="30">
                  <c:v>8000</c:v>
                </c:pt>
                <c:pt idx="31">
                  <c:v>8000</c:v>
                </c:pt>
                <c:pt idx="32">
                  <c:v>8000</c:v>
                </c:pt>
                <c:pt idx="33">
                  <c:v>8000</c:v>
                </c:pt>
                <c:pt idx="34">
                  <c:v>9000</c:v>
                </c:pt>
                <c:pt idx="35">
                  <c:v>10000</c:v>
                </c:pt>
                <c:pt idx="36">
                  <c:v>15200</c:v>
                </c:pt>
                <c:pt idx="37">
                  <c:v>15200</c:v>
                </c:pt>
                <c:pt idx="38">
                  <c:v>15200</c:v>
                </c:pt>
                <c:pt idx="39">
                  <c:v>15200</c:v>
                </c:pt>
                <c:pt idx="40">
                  <c:v>15200</c:v>
                </c:pt>
                <c:pt idx="41">
                  <c:v>15200</c:v>
                </c:pt>
                <c:pt idx="42">
                  <c:v>16020</c:v>
                </c:pt>
                <c:pt idx="43">
                  <c:v>18270</c:v>
                </c:pt>
                <c:pt idx="44">
                  <c:v>19100</c:v>
                </c:pt>
                <c:pt idx="45">
                  <c:v>19224</c:v>
                </c:pt>
              </c:numCache>
            </c:numRef>
          </c:val>
          <c:smooth val="0"/>
          <c:extLst>
            <c:ext xmlns:c16="http://schemas.microsoft.com/office/drawing/2014/chart" uri="{C3380CC4-5D6E-409C-BE32-E72D297353CC}">
              <c16:uniqueId val="{00000000-A089-4974-BB39-9D84F73DD221}"/>
            </c:ext>
          </c:extLst>
        </c:ser>
        <c:dLbls>
          <c:showLegendKey val="0"/>
          <c:showVal val="0"/>
          <c:showCatName val="0"/>
          <c:showSerName val="0"/>
          <c:showPercent val="0"/>
          <c:showBubbleSize val="0"/>
        </c:dLbls>
        <c:marker val="1"/>
        <c:smooth val="0"/>
        <c:axId val="300141568"/>
        <c:axId val="300148608"/>
      </c:lineChart>
      <c:catAx>
        <c:axId val="30014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0148608"/>
        <c:crosses val="autoZero"/>
        <c:auto val="1"/>
        <c:lblAlgn val="ctr"/>
        <c:lblOffset val="100"/>
        <c:tickLblSkip val="2"/>
        <c:tickMarkSkip val="1"/>
        <c:noMultiLvlLbl val="0"/>
      </c:catAx>
      <c:valAx>
        <c:axId val="300148608"/>
        <c:scaling>
          <c:orientation val="minMax"/>
          <c:max val="2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gency FB" panose="020B0503020202020204" pitchFamily="34" charset="0"/>
                    <a:ea typeface="+mn-ea"/>
                    <a:cs typeface="+mn-cs"/>
                  </a:defRPr>
                </a:pPr>
                <a:r>
                  <a:rPr lang="en-US" b="1" dirty="0"/>
                  <a:t>Ship Size in TEU</a:t>
                </a:r>
              </a:p>
            </c:rich>
          </c:tx>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014156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Minimum Required</c:v>
                </c:pt>
              </c:strCache>
            </c:strRef>
          </c:tx>
          <c:spPr>
            <a:ln w="19050" cap="rnd">
              <a:solidFill>
                <a:schemeClr val="accent2">
                  <a:lumMod val="50000"/>
                </a:schemeClr>
              </a:solidFill>
              <a:round/>
            </a:ln>
            <a:effectLst/>
          </c:spPr>
          <c:marker>
            <c:symbol val="circle"/>
            <c:size val="5"/>
            <c:spPr>
              <a:solidFill>
                <a:schemeClr val="accent2">
                  <a:lumMod val="50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Sheet1!$B$2:$B$10</c:f>
              <c:numCache>
                <c:formatCode>General</c:formatCode>
                <c:ptCount val="9"/>
                <c:pt idx="0">
                  <c:v>300</c:v>
                </c:pt>
                <c:pt idx="1">
                  <c:v>600</c:v>
                </c:pt>
                <c:pt idx="2">
                  <c:v>900</c:v>
                </c:pt>
                <c:pt idx="3">
                  <c:v>1200</c:v>
                </c:pt>
                <c:pt idx="4">
                  <c:v>1500</c:v>
                </c:pt>
                <c:pt idx="5">
                  <c:v>1800</c:v>
                </c:pt>
                <c:pt idx="6">
                  <c:v>2100</c:v>
                </c:pt>
                <c:pt idx="7">
                  <c:v>2400</c:v>
                </c:pt>
                <c:pt idx="8">
                  <c:v>2700</c:v>
                </c:pt>
              </c:numCache>
            </c:numRef>
          </c:yVal>
          <c:smooth val="0"/>
          <c:extLst>
            <c:ext xmlns:c16="http://schemas.microsoft.com/office/drawing/2014/chart" uri="{C3380CC4-5D6E-409C-BE32-E72D297353CC}">
              <c16:uniqueId val="{00000000-9E5C-4A76-9889-97E9F43CDE18}"/>
            </c:ext>
          </c:extLst>
        </c:ser>
        <c:ser>
          <c:idx val="1"/>
          <c:order val="1"/>
          <c:tx>
            <c:strRef>
              <c:f>Sheet1!$C$1</c:f>
              <c:strCache>
                <c:ptCount val="1"/>
                <c:pt idx="0">
                  <c:v>3 Calls</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Sheet1!$C$2:$C$10</c:f>
              <c:numCache>
                <c:formatCode>0</c:formatCode>
                <c:ptCount val="9"/>
                <c:pt idx="0">
                  <c:v>1133.3333333333333</c:v>
                </c:pt>
                <c:pt idx="1">
                  <c:v>2266.6666666666665</c:v>
                </c:pt>
                <c:pt idx="2">
                  <c:v>3400</c:v>
                </c:pt>
                <c:pt idx="3">
                  <c:v>4533.333333333333</c:v>
                </c:pt>
                <c:pt idx="4">
                  <c:v>5666.666666666667</c:v>
                </c:pt>
                <c:pt idx="5">
                  <c:v>6800</c:v>
                </c:pt>
                <c:pt idx="6">
                  <c:v>7933.333333333333</c:v>
                </c:pt>
                <c:pt idx="7">
                  <c:v>9066.6666666666661</c:v>
                </c:pt>
                <c:pt idx="8">
                  <c:v>10200</c:v>
                </c:pt>
              </c:numCache>
            </c:numRef>
          </c:yVal>
          <c:smooth val="0"/>
          <c:extLst>
            <c:ext xmlns:c16="http://schemas.microsoft.com/office/drawing/2014/chart" uri="{C3380CC4-5D6E-409C-BE32-E72D297353CC}">
              <c16:uniqueId val="{00000001-9E5C-4A76-9889-97E9F43CDE18}"/>
            </c:ext>
          </c:extLst>
        </c:ser>
        <c:ser>
          <c:idx val="2"/>
          <c:order val="2"/>
          <c:tx>
            <c:strRef>
              <c:f>Sheet1!$D$1</c:f>
              <c:strCache>
                <c:ptCount val="1"/>
                <c:pt idx="0">
                  <c:v>4 Calls</c:v>
                </c:pt>
              </c:strCache>
            </c:strRef>
          </c:tx>
          <c:spPr>
            <a:ln w="19050" cap="rnd">
              <a:solidFill>
                <a:schemeClr val="accent3">
                  <a:lumMod val="75000"/>
                </a:schemeClr>
              </a:solidFill>
              <a:round/>
            </a:ln>
            <a:effectLst/>
          </c:spPr>
          <c:marker>
            <c:symbol val="circle"/>
            <c:size val="5"/>
            <c:spPr>
              <a:solidFill>
                <a:schemeClr val="accent3">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Sheet1!$D$2:$D$10</c:f>
              <c:numCache>
                <c:formatCode>0</c:formatCode>
                <c:ptCount val="9"/>
                <c:pt idx="0">
                  <c:v>850</c:v>
                </c:pt>
                <c:pt idx="1">
                  <c:v>1700</c:v>
                </c:pt>
                <c:pt idx="2">
                  <c:v>2550</c:v>
                </c:pt>
                <c:pt idx="3">
                  <c:v>3400</c:v>
                </c:pt>
                <c:pt idx="4">
                  <c:v>4250</c:v>
                </c:pt>
                <c:pt idx="5">
                  <c:v>5100</c:v>
                </c:pt>
                <c:pt idx="6">
                  <c:v>5950</c:v>
                </c:pt>
                <c:pt idx="7">
                  <c:v>6800</c:v>
                </c:pt>
                <c:pt idx="8">
                  <c:v>7650</c:v>
                </c:pt>
              </c:numCache>
            </c:numRef>
          </c:yVal>
          <c:smooth val="0"/>
          <c:extLst>
            <c:ext xmlns:c16="http://schemas.microsoft.com/office/drawing/2014/chart" uri="{C3380CC4-5D6E-409C-BE32-E72D297353CC}">
              <c16:uniqueId val="{00000002-9E5C-4A76-9889-97E9F43CDE18}"/>
            </c:ext>
          </c:extLst>
        </c:ser>
        <c:ser>
          <c:idx val="3"/>
          <c:order val="3"/>
          <c:tx>
            <c:strRef>
              <c:f>Sheet1!$E$1</c:f>
              <c:strCache>
                <c:ptCount val="1"/>
                <c:pt idx="0">
                  <c:v>5 Calls</c:v>
                </c:pt>
              </c:strCache>
            </c:strRef>
          </c:tx>
          <c:spPr>
            <a:ln w="19050" cap="rnd">
              <a:solidFill>
                <a:schemeClr val="accent4">
                  <a:lumMod val="75000"/>
                </a:schemeClr>
              </a:solidFill>
              <a:round/>
            </a:ln>
            <a:effectLst/>
          </c:spPr>
          <c:marker>
            <c:symbol val="circle"/>
            <c:size val="5"/>
            <c:spPr>
              <a:solidFill>
                <a:schemeClr val="accent4">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Sheet1!$E$2:$E$10</c:f>
              <c:numCache>
                <c:formatCode>0</c:formatCode>
                <c:ptCount val="9"/>
                <c:pt idx="0">
                  <c:v>680</c:v>
                </c:pt>
                <c:pt idx="1">
                  <c:v>1360</c:v>
                </c:pt>
                <c:pt idx="2">
                  <c:v>2040</c:v>
                </c:pt>
                <c:pt idx="3">
                  <c:v>2720</c:v>
                </c:pt>
                <c:pt idx="4">
                  <c:v>3400</c:v>
                </c:pt>
                <c:pt idx="5">
                  <c:v>4080</c:v>
                </c:pt>
                <c:pt idx="6">
                  <c:v>4760</c:v>
                </c:pt>
                <c:pt idx="7">
                  <c:v>5440</c:v>
                </c:pt>
                <c:pt idx="8">
                  <c:v>6120</c:v>
                </c:pt>
              </c:numCache>
            </c:numRef>
          </c:yVal>
          <c:smooth val="0"/>
          <c:extLst>
            <c:ext xmlns:c16="http://schemas.microsoft.com/office/drawing/2014/chart" uri="{C3380CC4-5D6E-409C-BE32-E72D297353CC}">
              <c16:uniqueId val="{00000003-9E5C-4A76-9889-97E9F43CDE18}"/>
            </c:ext>
          </c:extLst>
        </c:ser>
        <c:dLbls>
          <c:showLegendKey val="0"/>
          <c:showVal val="0"/>
          <c:showCatName val="0"/>
          <c:showSerName val="0"/>
          <c:showPercent val="0"/>
          <c:showBubbleSize val="0"/>
        </c:dLbls>
        <c:axId val="301389696"/>
        <c:axId val="301392256"/>
      </c:scatterChart>
      <c:valAx>
        <c:axId val="301389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Containership Capacity</a:t>
                </a:r>
                <a:r>
                  <a:rPr lang="en-US" baseline="0" dirty="0"/>
                  <a:t> (TEUs)</a:t>
                </a:r>
                <a:endParaRPr lang="en-US" dirty="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392256"/>
        <c:crosses val="autoZero"/>
        <c:crossBetween val="midCat"/>
      </c:valAx>
      <c:valAx>
        <c:axId val="30139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TEUs per Port Call</a:t>
                </a:r>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38969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TEU</c:v>
                </c:pt>
              </c:strCache>
            </c:strRef>
          </c:tx>
          <c:spPr>
            <a:solidFill>
              <a:schemeClr val="accent1"/>
            </a:solidFill>
            <a:ln>
              <a:noFill/>
            </a:ln>
            <a:effectLst/>
          </c:spPr>
          <c:invertIfNegative val="0"/>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Sheet1!$B$2:$B$13</c:f>
              <c:numCache>
                <c:formatCode>General</c:formatCode>
                <c:ptCount val="12"/>
                <c:pt idx="0">
                  <c:v>63076</c:v>
                </c:pt>
                <c:pt idx="1">
                  <c:v>567434</c:v>
                </c:pt>
                <c:pt idx="2">
                  <c:v>790299</c:v>
                </c:pt>
                <c:pt idx="3">
                  <c:v>981943</c:v>
                </c:pt>
                <c:pt idx="4">
                  <c:v>1650462</c:v>
                </c:pt>
                <c:pt idx="5">
                  <c:v>883731</c:v>
                </c:pt>
                <c:pt idx="6">
                  <c:v>3378484</c:v>
                </c:pt>
                <c:pt idx="7">
                  <c:v>3086765</c:v>
                </c:pt>
                <c:pt idx="8">
                  <c:v>3527503</c:v>
                </c:pt>
                <c:pt idx="9">
                  <c:v>2021012</c:v>
                </c:pt>
                <c:pt idx="10">
                  <c:v>1147483</c:v>
                </c:pt>
                <c:pt idx="11">
                  <c:v>276380</c:v>
                </c:pt>
              </c:numCache>
            </c:numRef>
          </c:val>
          <c:extLst>
            <c:ext xmlns:c16="http://schemas.microsoft.com/office/drawing/2014/chart" uri="{C3380CC4-5D6E-409C-BE32-E72D297353CC}">
              <c16:uniqueId val="{00000000-7B65-4C78-B1E8-FFE124042B54}"/>
            </c:ext>
          </c:extLst>
        </c:ser>
        <c:dLbls>
          <c:showLegendKey val="0"/>
          <c:showVal val="0"/>
          <c:showCatName val="0"/>
          <c:showSerName val="0"/>
          <c:showPercent val="0"/>
          <c:showBubbleSize val="0"/>
        </c:dLbls>
        <c:gapWidth val="150"/>
        <c:axId val="301757568"/>
        <c:axId val="301759488"/>
      </c:barChart>
      <c:lineChart>
        <c:grouping val="standard"/>
        <c:varyColors val="0"/>
        <c:ser>
          <c:idx val="1"/>
          <c:order val="1"/>
          <c:tx>
            <c:strRef>
              <c:f>Sheet1!$C$1</c:f>
              <c:strCache>
                <c:ptCount val="1"/>
                <c:pt idx="0">
                  <c:v>Ships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Sheet1!$C$2:$C$13</c:f>
              <c:numCache>
                <c:formatCode>General</c:formatCode>
                <c:ptCount val="12"/>
                <c:pt idx="0">
                  <c:v>197</c:v>
                </c:pt>
                <c:pt idx="1">
                  <c:v>765</c:v>
                </c:pt>
                <c:pt idx="2">
                  <c:v>679</c:v>
                </c:pt>
                <c:pt idx="3">
                  <c:v>575</c:v>
                </c:pt>
                <c:pt idx="4">
                  <c:v>649</c:v>
                </c:pt>
                <c:pt idx="5">
                  <c:v>255</c:v>
                </c:pt>
                <c:pt idx="6">
                  <c:v>745</c:v>
                </c:pt>
                <c:pt idx="7">
                  <c:v>501</c:v>
                </c:pt>
                <c:pt idx="8">
                  <c:v>404</c:v>
                </c:pt>
                <c:pt idx="9">
                  <c:v>169</c:v>
                </c:pt>
                <c:pt idx="10">
                  <c:v>81</c:v>
                </c:pt>
                <c:pt idx="11">
                  <c:v>15</c:v>
                </c:pt>
              </c:numCache>
            </c:numRef>
          </c:val>
          <c:smooth val="0"/>
          <c:extLst>
            <c:ext xmlns:c16="http://schemas.microsoft.com/office/drawing/2014/chart" uri="{C3380CC4-5D6E-409C-BE32-E72D297353CC}">
              <c16:uniqueId val="{00000001-7B65-4C78-B1E8-FFE124042B54}"/>
            </c:ext>
          </c:extLst>
        </c:ser>
        <c:dLbls>
          <c:showLegendKey val="0"/>
          <c:showVal val="0"/>
          <c:showCatName val="0"/>
          <c:showSerName val="0"/>
          <c:showPercent val="0"/>
          <c:showBubbleSize val="0"/>
        </c:dLbls>
        <c:marker val="1"/>
        <c:smooth val="0"/>
        <c:axId val="301762816"/>
        <c:axId val="301761280"/>
      </c:lineChart>
      <c:catAx>
        <c:axId val="30175756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59488"/>
        <c:crosses val="autoZero"/>
        <c:auto val="1"/>
        <c:lblAlgn val="ctr"/>
        <c:lblOffset val="100"/>
        <c:noMultiLvlLbl val="0"/>
      </c:catAx>
      <c:valAx>
        <c:axId val="301759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57568"/>
        <c:crosses val="autoZero"/>
        <c:crossBetween val="between"/>
      </c:valAx>
      <c:valAx>
        <c:axId val="30176128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62816"/>
        <c:crosses val="max"/>
        <c:crossBetween val="between"/>
      </c:valAx>
      <c:catAx>
        <c:axId val="301762816"/>
        <c:scaling>
          <c:orientation val="minMax"/>
        </c:scaling>
        <c:delete val="1"/>
        <c:axPos val="b"/>
        <c:numFmt formatCode="General" sourceLinked="1"/>
        <c:majorTickMark val="none"/>
        <c:minorTickMark val="none"/>
        <c:tickLblPos val="nextTo"/>
        <c:crossAx val="3017612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ata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ata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4" Type="http://schemas.openxmlformats.org/officeDocument/2006/relationships/image" Target="../media/image7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4"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34D48-3601-4884-8BA2-B91988CC5A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DEE4B00-8385-410D-AD5E-BEEC5E235117}">
      <dgm:prSet phldrT="[Text]"/>
      <dgm:spPr>
        <a:solidFill>
          <a:schemeClr val="accent2">
            <a:lumMod val="50000"/>
          </a:schemeClr>
        </a:solidFill>
      </dgm:spPr>
      <dgm:t>
        <a:bodyPr/>
        <a:lstStyle/>
        <a:p>
          <a:r>
            <a:rPr lang="en-US" dirty="0"/>
            <a:t>Port of call issues</a:t>
          </a:r>
        </a:p>
      </dgm:t>
    </dgm:pt>
    <dgm:pt modelId="{9F975E3A-010A-4C84-9183-CF8044CC8E0D}" type="parTrans" cxnId="{F294EAC2-CD33-4CA3-A4D5-0FF6221D830F}">
      <dgm:prSet/>
      <dgm:spPr/>
      <dgm:t>
        <a:bodyPr/>
        <a:lstStyle/>
        <a:p>
          <a:endParaRPr lang="en-US"/>
        </a:p>
      </dgm:t>
    </dgm:pt>
    <dgm:pt modelId="{AA0899E0-D99C-4A7B-8BB4-25E4D2D4CA2A}" type="sibTrans" cxnId="{F294EAC2-CD33-4CA3-A4D5-0FF6221D830F}">
      <dgm:prSet/>
      <dgm:spPr/>
      <dgm:t>
        <a:bodyPr/>
        <a:lstStyle/>
        <a:p>
          <a:endParaRPr lang="en-US"/>
        </a:p>
      </dgm:t>
    </dgm:pt>
    <dgm:pt modelId="{83C4C882-6623-4C5F-8015-23F8A967D829}">
      <dgm:prSet phldrT="[Text]"/>
      <dgm:spPr>
        <a:solidFill>
          <a:schemeClr val="accent2">
            <a:lumMod val="50000"/>
          </a:schemeClr>
        </a:solidFill>
      </dgm:spPr>
      <dgm:t>
        <a:bodyPr/>
        <a:lstStyle/>
        <a:p>
          <a:r>
            <a:rPr lang="en-US" dirty="0"/>
            <a:t>Less ports able to accommodate larger ships.</a:t>
          </a:r>
        </a:p>
      </dgm:t>
    </dgm:pt>
    <dgm:pt modelId="{7864024E-0446-4990-9F36-D1A9ED5C28DD}" type="parTrans" cxnId="{7F565A9A-B86F-4F39-8DF2-D3E0AD81E419}">
      <dgm:prSet/>
      <dgm:spPr/>
      <dgm:t>
        <a:bodyPr/>
        <a:lstStyle/>
        <a:p>
          <a:endParaRPr lang="en-US"/>
        </a:p>
      </dgm:t>
    </dgm:pt>
    <dgm:pt modelId="{2CD4B041-F353-46F3-B2AA-725057F5544A}" type="sibTrans" cxnId="{7F565A9A-B86F-4F39-8DF2-D3E0AD81E419}">
      <dgm:prSet/>
      <dgm:spPr/>
      <dgm:t>
        <a:bodyPr/>
        <a:lstStyle/>
        <a:p>
          <a:endParaRPr lang="en-US"/>
        </a:p>
      </dgm:t>
    </dgm:pt>
    <dgm:pt modelId="{0B1579A5-C703-4F39-8D2E-D85015E2D0EE}">
      <dgm:prSet phldrT="[Text]"/>
      <dgm:spPr>
        <a:solidFill>
          <a:schemeClr val="accent2">
            <a:lumMod val="50000"/>
          </a:schemeClr>
        </a:solidFill>
      </dgm:spPr>
      <dgm:t>
        <a:bodyPr/>
        <a:lstStyle/>
        <a:p>
          <a:r>
            <a:rPr lang="en-US" dirty="0"/>
            <a:t>Pressures for expensive port infrastructure improvements.</a:t>
          </a:r>
        </a:p>
      </dgm:t>
    </dgm:pt>
    <dgm:pt modelId="{CE6334FB-2F9E-4FE6-956A-304BE3289D90}" type="parTrans" cxnId="{FE5130D1-3B98-4E5B-828B-B1243DDB7DDD}">
      <dgm:prSet/>
      <dgm:spPr/>
      <dgm:t>
        <a:bodyPr/>
        <a:lstStyle/>
        <a:p>
          <a:endParaRPr lang="en-US"/>
        </a:p>
      </dgm:t>
    </dgm:pt>
    <dgm:pt modelId="{DC7BBCFC-9BD6-4259-95F3-94766049B856}" type="sibTrans" cxnId="{FE5130D1-3B98-4E5B-828B-B1243DDB7DDD}">
      <dgm:prSet/>
      <dgm:spPr/>
      <dgm:t>
        <a:bodyPr/>
        <a:lstStyle/>
        <a:p>
          <a:endParaRPr lang="en-US"/>
        </a:p>
      </dgm:t>
    </dgm:pt>
    <dgm:pt modelId="{4CFF65A0-2139-4BA7-B446-7CDDC1C91F6B}">
      <dgm:prSet phldrT="[Text]"/>
      <dgm:spPr>
        <a:solidFill>
          <a:schemeClr val="accent2">
            <a:lumMod val="50000"/>
          </a:schemeClr>
        </a:solidFill>
      </dgm:spPr>
      <dgm:t>
        <a:bodyPr/>
        <a:lstStyle/>
        <a:p>
          <a:r>
            <a:rPr lang="en-US" dirty="0"/>
            <a:t>Terminal operations</a:t>
          </a:r>
        </a:p>
      </dgm:t>
    </dgm:pt>
    <dgm:pt modelId="{6BE356DF-E3BB-42C9-8744-9081E880601E}" type="parTrans" cxnId="{328CBE74-6FE8-471A-95B9-90A4E8654FDF}">
      <dgm:prSet/>
      <dgm:spPr/>
      <dgm:t>
        <a:bodyPr/>
        <a:lstStyle/>
        <a:p>
          <a:endParaRPr lang="en-US"/>
        </a:p>
      </dgm:t>
    </dgm:pt>
    <dgm:pt modelId="{E41C1A39-9314-40DB-8D47-E5151DF1B3E0}" type="sibTrans" cxnId="{328CBE74-6FE8-471A-95B9-90A4E8654FDF}">
      <dgm:prSet/>
      <dgm:spPr/>
      <dgm:t>
        <a:bodyPr/>
        <a:lstStyle/>
        <a:p>
          <a:endParaRPr lang="en-US"/>
        </a:p>
      </dgm:t>
    </dgm:pt>
    <dgm:pt modelId="{6E11CC68-A5AA-432D-A922-338B0D3D902E}">
      <dgm:prSet phldrT="[Text]"/>
      <dgm:spPr>
        <a:solidFill>
          <a:schemeClr val="accent2">
            <a:lumMod val="50000"/>
          </a:schemeClr>
        </a:solidFill>
      </dgm:spPr>
      <dgm:t>
        <a:bodyPr/>
        <a:lstStyle/>
        <a:p>
          <a:r>
            <a:rPr lang="en-US" dirty="0"/>
            <a:t>Higher throughput; Equipment and yard management issues.</a:t>
          </a:r>
        </a:p>
      </dgm:t>
    </dgm:pt>
    <dgm:pt modelId="{866510DC-18CF-4CA9-B6B1-CCEDA8502B4B}" type="parTrans" cxnId="{296083C8-9306-4834-B39E-C113B09B5B42}">
      <dgm:prSet/>
      <dgm:spPr/>
      <dgm:t>
        <a:bodyPr/>
        <a:lstStyle/>
        <a:p>
          <a:endParaRPr lang="en-US"/>
        </a:p>
      </dgm:t>
    </dgm:pt>
    <dgm:pt modelId="{998A32B9-A065-42CB-A3DF-9F0A0E4C06F2}" type="sibTrans" cxnId="{296083C8-9306-4834-B39E-C113B09B5B42}">
      <dgm:prSet/>
      <dgm:spPr/>
      <dgm:t>
        <a:bodyPr/>
        <a:lstStyle/>
        <a:p>
          <a:endParaRPr lang="en-US"/>
        </a:p>
      </dgm:t>
    </dgm:pt>
    <dgm:pt modelId="{1CA31F0D-3B83-4C86-9F72-9DB0DF273421}">
      <dgm:prSet phldrT="[Text]"/>
      <dgm:spPr>
        <a:solidFill>
          <a:schemeClr val="accent2">
            <a:lumMod val="50000"/>
          </a:schemeClr>
        </a:solidFill>
      </dgm:spPr>
      <dgm:t>
        <a:bodyPr/>
        <a:lstStyle/>
        <a:p>
          <a:r>
            <a:rPr lang="en-US" dirty="0"/>
            <a:t>Gate access and hinterland connections.</a:t>
          </a:r>
        </a:p>
      </dgm:t>
    </dgm:pt>
    <dgm:pt modelId="{16111CF6-30E0-43D1-8993-A3C96A15E4CA}" type="parTrans" cxnId="{17C6C0BA-AF88-4D5A-8C41-F6D949EF3692}">
      <dgm:prSet/>
      <dgm:spPr/>
      <dgm:t>
        <a:bodyPr/>
        <a:lstStyle/>
        <a:p>
          <a:endParaRPr lang="en-US"/>
        </a:p>
      </dgm:t>
    </dgm:pt>
    <dgm:pt modelId="{10520D89-6605-4244-ADA7-469A09E5C1E1}" type="sibTrans" cxnId="{17C6C0BA-AF88-4D5A-8C41-F6D949EF3692}">
      <dgm:prSet/>
      <dgm:spPr/>
      <dgm:t>
        <a:bodyPr/>
        <a:lstStyle/>
        <a:p>
          <a:endParaRPr lang="en-US"/>
        </a:p>
      </dgm:t>
    </dgm:pt>
    <dgm:pt modelId="{6439716D-B6B0-4D3B-A65C-CBCC2D976B55}">
      <dgm:prSet phldrT="[Text]"/>
      <dgm:spPr>
        <a:solidFill>
          <a:schemeClr val="accent2">
            <a:lumMod val="50000"/>
          </a:schemeClr>
        </a:solidFill>
      </dgm:spPr>
      <dgm:t>
        <a:bodyPr/>
        <a:lstStyle/>
        <a:p>
          <a:r>
            <a:rPr lang="en-US" dirty="0"/>
            <a:t>Supply chain constraints</a:t>
          </a:r>
        </a:p>
      </dgm:t>
    </dgm:pt>
    <dgm:pt modelId="{65D321D6-D480-4B2F-B98F-7607492602BA}" type="parTrans" cxnId="{FF90216B-5A7A-4366-9048-D3A410903AEA}">
      <dgm:prSet/>
      <dgm:spPr/>
      <dgm:t>
        <a:bodyPr/>
        <a:lstStyle/>
        <a:p>
          <a:endParaRPr lang="en-US"/>
        </a:p>
      </dgm:t>
    </dgm:pt>
    <dgm:pt modelId="{76D05237-A13F-492E-8378-549C9D44650D}" type="sibTrans" cxnId="{FF90216B-5A7A-4366-9048-D3A410903AEA}">
      <dgm:prSet/>
      <dgm:spPr/>
      <dgm:t>
        <a:bodyPr/>
        <a:lstStyle/>
        <a:p>
          <a:endParaRPr lang="en-US"/>
        </a:p>
      </dgm:t>
    </dgm:pt>
    <dgm:pt modelId="{3A8F4350-06C9-48F4-8436-2F174D966CD7}">
      <dgm:prSet phldrT="[Text]"/>
      <dgm:spPr>
        <a:solidFill>
          <a:schemeClr val="accent2">
            <a:lumMod val="50000"/>
          </a:schemeClr>
        </a:solidFill>
      </dgm:spPr>
      <dgm:t>
        <a:bodyPr/>
        <a:lstStyle/>
        <a:p>
          <a:r>
            <a:rPr lang="en-US" dirty="0"/>
            <a:t>Lead time issues.</a:t>
          </a:r>
        </a:p>
      </dgm:t>
    </dgm:pt>
    <dgm:pt modelId="{236F145C-5BFD-4F2E-9088-1150B259C2F4}" type="parTrans" cxnId="{1DEAAA30-4172-4BD0-B4FC-63A42EB4BD3B}">
      <dgm:prSet/>
      <dgm:spPr/>
      <dgm:t>
        <a:bodyPr/>
        <a:lstStyle/>
        <a:p>
          <a:endParaRPr lang="en-US"/>
        </a:p>
      </dgm:t>
    </dgm:pt>
    <dgm:pt modelId="{442690AE-7A84-48E8-B5E3-8BD014AB85C5}" type="sibTrans" cxnId="{1DEAAA30-4172-4BD0-B4FC-63A42EB4BD3B}">
      <dgm:prSet/>
      <dgm:spPr/>
      <dgm:t>
        <a:bodyPr/>
        <a:lstStyle/>
        <a:p>
          <a:endParaRPr lang="en-US"/>
        </a:p>
      </dgm:t>
    </dgm:pt>
    <dgm:pt modelId="{5A78706C-2F94-482E-BD5A-258F13DE2479}">
      <dgm:prSet phldrT="[Text]"/>
      <dgm:spPr>
        <a:solidFill>
          <a:schemeClr val="accent2">
            <a:lumMod val="50000"/>
          </a:schemeClr>
        </a:solidFill>
      </dgm:spPr>
      <dgm:t>
        <a:bodyPr/>
        <a:lstStyle/>
        <a:p>
          <a:r>
            <a:rPr lang="en-US" dirty="0"/>
            <a:t>Cargo risks (insurance).</a:t>
          </a:r>
        </a:p>
      </dgm:t>
    </dgm:pt>
    <dgm:pt modelId="{73DD2A27-AA43-4022-855F-E5E0AAE62CC7}" type="parTrans" cxnId="{C3B4E9D4-F4C3-41B0-A9DD-AE8AC0069BBE}">
      <dgm:prSet/>
      <dgm:spPr/>
      <dgm:t>
        <a:bodyPr/>
        <a:lstStyle/>
        <a:p>
          <a:endParaRPr lang="en-US"/>
        </a:p>
      </dgm:t>
    </dgm:pt>
    <dgm:pt modelId="{FF318E58-B888-46D5-8046-C17C18A900AA}" type="sibTrans" cxnId="{C3B4E9D4-F4C3-41B0-A9DD-AE8AC0069BBE}">
      <dgm:prSet/>
      <dgm:spPr/>
      <dgm:t>
        <a:bodyPr/>
        <a:lstStyle/>
        <a:p>
          <a:endParaRPr lang="en-US"/>
        </a:p>
      </dgm:t>
    </dgm:pt>
    <dgm:pt modelId="{84C3E40A-AE24-4A3A-9C0D-F4D64F1AFA25}">
      <dgm:prSet phldrT="[Text]"/>
      <dgm:spPr>
        <a:solidFill>
          <a:schemeClr val="accent2">
            <a:lumMod val="50000"/>
          </a:schemeClr>
        </a:solidFill>
      </dgm:spPr>
      <dgm:t>
        <a:bodyPr/>
        <a:lstStyle/>
        <a:p>
          <a:r>
            <a:rPr lang="en-US" dirty="0"/>
            <a:t>Security and custom inspection issues.</a:t>
          </a:r>
        </a:p>
      </dgm:t>
    </dgm:pt>
    <dgm:pt modelId="{A3AD334E-FCC7-4478-A77B-90F1E7A88AD7}" type="parTrans" cxnId="{4A757783-DD68-4D83-9320-342659DB002E}">
      <dgm:prSet/>
      <dgm:spPr/>
      <dgm:t>
        <a:bodyPr/>
        <a:lstStyle/>
        <a:p>
          <a:endParaRPr lang="en-US"/>
        </a:p>
      </dgm:t>
    </dgm:pt>
    <dgm:pt modelId="{787C4B1A-377E-4E3F-BD32-4BA6BF1A3DE3}" type="sibTrans" cxnId="{4A757783-DD68-4D83-9320-342659DB002E}">
      <dgm:prSet/>
      <dgm:spPr/>
      <dgm:t>
        <a:bodyPr/>
        <a:lstStyle/>
        <a:p>
          <a:endParaRPr lang="en-US"/>
        </a:p>
      </dgm:t>
    </dgm:pt>
    <dgm:pt modelId="{3369B991-B408-4B3C-B321-A38BA3E4079F}">
      <dgm:prSet phldrT="[Text]"/>
      <dgm:spPr>
        <a:solidFill>
          <a:schemeClr val="accent2">
            <a:lumMod val="50000"/>
          </a:schemeClr>
        </a:solidFill>
      </dgm:spPr>
      <dgm:t>
        <a:bodyPr/>
        <a:lstStyle/>
        <a:p>
          <a:r>
            <a:rPr lang="en-US" dirty="0"/>
            <a:t>Lower frequency; Risks to schedule reliability.</a:t>
          </a:r>
        </a:p>
      </dgm:t>
    </dgm:pt>
    <dgm:pt modelId="{78B82FAB-3C0F-4C89-A28B-B07BAF7790FA}" type="parTrans" cxnId="{4A6B01F2-4758-4801-8150-B5246DE18F5C}">
      <dgm:prSet/>
      <dgm:spPr/>
      <dgm:t>
        <a:bodyPr/>
        <a:lstStyle/>
        <a:p>
          <a:endParaRPr lang="en-US"/>
        </a:p>
      </dgm:t>
    </dgm:pt>
    <dgm:pt modelId="{C0DC3821-32F7-49E5-8F63-93CADBB6BF3A}" type="sibTrans" cxnId="{4A6B01F2-4758-4801-8150-B5246DE18F5C}">
      <dgm:prSet/>
      <dgm:spPr/>
      <dgm:t>
        <a:bodyPr/>
        <a:lstStyle/>
        <a:p>
          <a:endParaRPr lang="en-US"/>
        </a:p>
      </dgm:t>
    </dgm:pt>
    <dgm:pt modelId="{5ACAB162-481D-479E-9694-609F2DCF755E}">
      <dgm:prSet phldrT="[Text]"/>
      <dgm:spPr>
        <a:solidFill>
          <a:schemeClr val="accent2">
            <a:lumMod val="50000"/>
          </a:schemeClr>
        </a:solidFill>
      </dgm:spPr>
      <dgm:t>
        <a:bodyPr/>
        <a:lstStyle/>
        <a:p>
          <a:r>
            <a:rPr lang="en-US" dirty="0"/>
            <a:t>Higher inventory levels.</a:t>
          </a:r>
        </a:p>
      </dgm:t>
    </dgm:pt>
    <dgm:pt modelId="{9A0F4F3E-BD8B-472E-B43D-7298802B65DF}" type="parTrans" cxnId="{8D8CA252-CF51-4655-9341-0177EC9951D2}">
      <dgm:prSet/>
      <dgm:spPr/>
      <dgm:t>
        <a:bodyPr/>
        <a:lstStyle/>
        <a:p>
          <a:endParaRPr lang="en-US"/>
        </a:p>
      </dgm:t>
    </dgm:pt>
    <dgm:pt modelId="{1CED1496-A1D4-489A-89FD-BEBBA82730DE}" type="sibTrans" cxnId="{8D8CA252-CF51-4655-9341-0177EC9951D2}">
      <dgm:prSet/>
      <dgm:spPr/>
      <dgm:t>
        <a:bodyPr/>
        <a:lstStyle/>
        <a:p>
          <a:endParaRPr lang="en-US"/>
        </a:p>
      </dgm:t>
    </dgm:pt>
    <dgm:pt modelId="{0B620CEC-984D-4745-B365-EF28D428B780}" type="pres">
      <dgm:prSet presAssocID="{2BC34D48-3601-4884-8BA2-B91988CC5A01}" presName="linear" presStyleCnt="0">
        <dgm:presLayoutVars>
          <dgm:dir/>
          <dgm:resizeHandles val="exact"/>
        </dgm:presLayoutVars>
      </dgm:prSet>
      <dgm:spPr/>
      <dgm:t>
        <a:bodyPr/>
        <a:lstStyle/>
        <a:p>
          <a:endParaRPr lang="it-IT"/>
        </a:p>
      </dgm:t>
    </dgm:pt>
    <dgm:pt modelId="{299E5F91-FA4C-4CF1-BE19-EF7A8DD06545}" type="pres">
      <dgm:prSet presAssocID="{3DEE4B00-8385-410D-AD5E-BEEC5E235117}" presName="comp" presStyleCnt="0"/>
      <dgm:spPr/>
    </dgm:pt>
    <dgm:pt modelId="{A67A54D8-52E1-4E01-991B-22CDB6DB1CEF}" type="pres">
      <dgm:prSet presAssocID="{3DEE4B00-8385-410D-AD5E-BEEC5E235117}" presName="box" presStyleLbl="node1" presStyleIdx="0" presStyleCnt="3"/>
      <dgm:spPr/>
      <dgm:t>
        <a:bodyPr/>
        <a:lstStyle/>
        <a:p>
          <a:endParaRPr lang="it-IT"/>
        </a:p>
      </dgm:t>
    </dgm:pt>
    <dgm:pt modelId="{E5CB2396-687D-4C72-8158-2CDC9102C6B8}" type="pres">
      <dgm:prSet presAssocID="{3DEE4B00-8385-410D-AD5E-BEEC5E235117}" presName="img" presStyleLbl="fgImgPlace1" presStyleIdx="0" presStyleCnt="3"/>
      <dgm:spPr>
        <a:blipFill rotWithShape="1">
          <a:blip xmlns:r="http://schemas.openxmlformats.org/officeDocument/2006/relationships" r:embed="rId1">
            <a:duotone>
              <a:prstClr val="black"/>
              <a:schemeClr val="accent2">
                <a:tint val="45000"/>
                <a:satMod val="400000"/>
              </a:schemeClr>
            </a:duotone>
          </a:blip>
          <a:stretch>
            <a:fillRect/>
          </a:stretch>
        </a:blipFill>
      </dgm:spPr>
    </dgm:pt>
    <dgm:pt modelId="{BDDD526A-1E9F-4D83-9DB7-17592BDE26EF}" type="pres">
      <dgm:prSet presAssocID="{3DEE4B00-8385-410D-AD5E-BEEC5E235117}" presName="text" presStyleLbl="node1" presStyleIdx="0" presStyleCnt="3">
        <dgm:presLayoutVars>
          <dgm:bulletEnabled val="1"/>
        </dgm:presLayoutVars>
      </dgm:prSet>
      <dgm:spPr/>
      <dgm:t>
        <a:bodyPr/>
        <a:lstStyle/>
        <a:p>
          <a:endParaRPr lang="it-IT"/>
        </a:p>
      </dgm:t>
    </dgm:pt>
    <dgm:pt modelId="{E9ECDC14-F090-467F-86CD-D74B7365AA5B}" type="pres">
      <dgm:prSet presAssocID="{AA0899E0-D99C-4A7B-8BB4-25E4D2D4CA2A}" presName="spacer" presStyleCnt="0"/>
      <dgm:spPr/>
    </dgm:pt>
    <dgm:pt modelId="{9FB0068B-BABD-4C5D-8B7F-57E62ADD8276}" type="pres">
      <dgm:prSet presAssocID="{4CFF65A0-2139-4BA7-B446-7CDDC1C91F6B}" presName="comp" presStyleCnt="0"/>
      <dgm:spPr/>
    </dgm:pt>
    <dgm:pt modelId="{EF518B2F-8A08-4B21-8BC2-0235B4459388}" type="pres">
      <dgm:prSet presAssocID="{4CFF65A0-2139-4BA7-B446-7CDDC1C91F6B}" presName="box" presStyleLbl="node1" presStyleIdx="1" presStyleCnt="3"/>
      <dgm:spPr/>
      <dgm:t>
        <a:bodyPr/>
        <a:lstStyle/>
        <a:p>
          <a:endParaRPr lang="it-IT"/>
        </a:p>
      </dgm:t>
    </dgm:pt>
    <dgm:pt modelId="{E6EB6D85-680C-496C-A65A-3437CF124CF5}" type="pres">
      <dgm:prSet presAssocID="{4CFF65A0-2139-4BA7-B446-7CDDC1C91F6B}" presName="img" presStyleLbl="fgImgPlace1" presStyleIdx="1" presStyleCnt="3"/>
      <dgm:spPr>
        <a:blipFill rotWithShape="1">
          <a:blip xmlns:r="http://schemas.openxmlformats.org/officeDocument/2006/relationships" r:embed="rId2">
            <a:duotone>
              <a:prstClr val="black"/>
              <a:schemeClr val="accent2">
                <a:tint val="45000"/>
                <a:satMod val="400000"/>
              </a:schemeClr>
            </a:duotone>
          </a:blip>
          <a:stretch>
            <a:fillRect/>
          </a:stretch>
        </a:blipFill>
      </dgm:spPr>
    </dgm:pt>
    <dgm:pt modelId="{71013BEE-D0A4-4748-86FF-5B3375EA89A0}" type="pres">
      <dgm:prSet presAssocID="{4CFF65A0-2139-4BA7-B446-7CDDC1C91F6B}" presName="text" presStyleLbl="node1" presStyleIdx="1" presStyleCnt="3">
        <dgm:presLayoutVars>
          <dgm:bulletEnabled val="1"/>
        </dgm:presLayoutVars>
      </dgm:prSet>
      <dgm:spPr/>
      <dgm:t>
        <a:bodyPr/>
        <a:lstStyle/>
        <a:p>
          <a:endParaRPr lang="it-IT"/>
        </a:p>
      </dgm:t>
    </dgm:pt>
    <dgm:pt modelId="{DFCF4FEC-0CE1-486E-B059-6D9FDCD7CF48}" type="pres">
      <dgm:prSet presAssocID="{E41C1A39-9314-40DB-8D47-E5151DF1B3E0}" presName="spacer" presStyleCnt="0"/>
      <dgm:spPr/>
    </dgm:pt>
    <dgm:pt modelId="{14B79FF6-BE7C-43A9-BE2D-073A41EC3C66}" type="pres">
      <dgm:prSet presAssocID="{6439716D-B6B0-4D3B-A65C-CBCC2D976B55}" presName="comp" presStyleCnt="0"/>
      <dgm:spPr/>
    </dgm:pt>
    <dgm:pt modelId="{070D6760-738E-48C5-A374-674EDE7E7BBA}" type="pres">
      <dgm:prSet presAssocID="{6439716D-B6B0-4D3B-A65C-CBCC2D976B55}" presName="box" presStyleLbl="node1" presStyleIdx="2" presStyleCnt="3"/>
      <dgm:spPr/>
      <dgm:t>
        <a:bodyPr/>
        <a:lstStyle/>
        <a:p>
          <a:endParaRPr lang="it-IT"/>
        </a:p>
      </dgm:t>
    </dgm:pt>
    <dgm:pt modelId="{E5C5833B-F8DD-42EC-ABA7-C900946D9B94}" type="pres">
      <dgm:prSet presAssocID="{6439716D-B6B0-4D3B-A65C-CBCC2D976B55}" presName="img" presStyleLbl="fgImgPlace1" presStyleIdx="2" presStyleCnt="3"/>
      <dgm:spPr>
        <a:blipFill rotWithShape="1">
          <a:blip xmlns:r="http://schemas.openxmlformats.org/officeDocument/2006/relationships" r:embed="rId3">
            <a:duotone>
              <a:prstClr val="black"/>
              <a:schemeClr val="accent2">
                <a:tint val="45000"/>
                <a:satMod val="400000"/>
              </a:schemeClr>
            </a:duotone>
          </a:blip>
          <a:stretch>
            <a:fillRect/>
          </a:stretch>
        </a:blipFill>
      </dgm:spPr>
    </dgm:pt>
    <dgm:pt modelId="{1ADB42E1-5A82-4EC1-85B1-51EFBD694220}" type="pres">
      <dgm:prSet presAssocID="{6439716D-B6B0-4D3B-A65C-CBCC2D976B55}" presName="text" presStyleLbl="node1" presStyleIdx="2" presStyleCnt="3">
        <dgm:presLayoutVars>
          <dgm:bulletEnabled val="1"/>
        </dgm:presLayoutVars>
      </dgm:prSet>
      <dgm:spPr/>
      <dgm:t>
        <a:bodyPr/>
        <a:lstStyle/>
        <a:p>
          <a:endParaRPr lang="it-IT"/>
        </a:p>
      </dgm:t>
    </dgm:pt>
  </dgm:ptLst>
  <dgm:cxnLst>
    <dgm:cxn modelId="{C3B4E9D4-F4C3-41B0-A9DD-AE8AC0069BBE}" srcId="{6439716D-B6B0-4D3B-A65C-CBCC2D976B55}" destId="{5A78706C-2F94-482E-BD5A-258F13DE2479}" srcOrd="2" destOrd="0" parTransId="{73DD2A27-AA43-4022-855F-E5E0AAE62CC7}" sibTransId="{FF318E58-B888-46D5-8046-C17C18A900AA}"/>
    <dgm:cxn modelId="{D2A48664-F3B3-44BF-99A6-90E48EE23E01}" type="presOf" srcId="{5A78706C-2F94-482E-BD5A-258F13DE2479}" destId="{1ADB42E1-5A82-4EC1-85B1-51EFBD694220}" srcOrd="1" destOrd="3" presId="urn:microsoft.com/office/officeart/2005/8/layout/vList4"/>
    <dgm:cxn modelId="{17C6C0BA-AF88-4D5A-8C41-F6D949EF3692}" srcId="{4CFF65A0-2139-4BA7-B446-7CDDC1C91F6B}" destId="{1CA31F0D-3B83-4C86-9F72-9DB0DF273421}" srcOrd="1" destOrd="0" parTransId="{16111CF6-30E0-43D1-8993-A3C96A15E4CA}" sibTransId="{10520D89-6605-4244-ADA7-469A09E5C1E1}"/>
    <dgm:cxn modelId="{7F565A9A-B86F-4F39-8DF2-D3E0AD81E419}" srcId="{3DEE4B00-8385-410D-AD5E-BEEC5E235117}" destId="{83C4C882-6623-4C5F-8015-23F8A967D829}" srcOrd="0" destOrd="0" parTransId="{7864024E-0446-4990-9F36-D1A9ED5C28DD}" sibTransId="{2CD4B041-F353-46F3-B2AA-725057F5544A}"/>
    <dgm:cxn modelId="{9CB2EDFE-35D1-4341-92D3-CD2FB6F6BE54}" type="presOf" srcId="{6E11CC68-A5AA-432D-A922-338B0D3D902E}" destId="{EF518B2F-8A08-4B21-8BC2-0235B4459388}" srcOrd="0" destOrd="1" presId="urn:microsoft.com/office/officeart/2005/8/layout/vList4"/>
    <dgm:cxn modelId="{BD08A490-449E-4B7A-B0D4-80450D9C9D56}" type="presOf" srcId="{0B1579A5-C703-4F39-8D2E-D85015E2D0EE}" destId="{A67A54D8-52E1-4E01-991B-22CDB6DB1CEF}" srcOrd="0" destOrd="2" presId="urn:microsoft.com/office/officeart/2005/8/layout/vList4"/>
    <dgm:cxn modelId="{C2CA1989-2753-41E0-BA8B-E40C157ED8D3}" type="presOf" srcId="{0B1579A5-C703-4F39-8D2E-D85015E2D0EE}" destId="{BDDD526A-1E9F-4D83-9DB7-17592BDE26EF}" srcOrd="1" destOrd="2" presId="urn:microsoft.com/office/officeart/2005/8/layout/vList4"/>
    <dgm:cxn modelId="{3AB0DDF9-576A-4CA1-9AFF-0928DD9BAF78}" type="presOf" srcId="{84C3E40A-AE24-4A3A-9C0D-F4D64F1AFA25}" destId="{71013BEE-D0A4-4748-86FF-5B3375EA89A0}" srcOrd="1" destOrd="3" presId="urn:microsoft.com/office/officeart/2005/8/layout/vList4"/>
    <dgm:cxn modelId="{1DEAAA30-4172-4BD0-B4FC-63A42EB4BD3B}" srcId="{6439716D-B6B0-4D3B-A65C-CBCC2D976B55}" destId="{3A8F4350-06C9-48F4-8436-2F174D966CD7}" srcOrd="0" destOrd="0" parTransId="{236F145C-5BFD-4F2E-9088-1150B259C2F4}" sibTransId="{442690AE-7A84-48E8-B5E3-8BD014AB85C5}"/>
    <dgm:cxn modelId="{5B077272-036C-4F99-AF5E-33B58B2437F1}" type="presOf" srcId="{84C3E40A-AE24-4A3A-9C0D-F4D64F1AFA25}" destId="{EF518B2F-8A08-4B21-8BC2-0235B4459388}" srcOrd="0" destOrd="3" presId="urn:microsoft.com/office/officeart/2005/8/layout/vList4"/>
    <dgm:cxn modelId="{2FE48389-5C78-4B73-923F-B13428B9F86B}" type="presOf" srcId="{3A8F4350-06C9-48F4-8436-2F174D966CD7}" destId="{070D6760-738E-48C5-A374-674EDE7E7BBA}" srcOrd="0" destOrd="1" presId="urn:microsoft.com/office/officeart/2005/8/layout/vList4"/>
    <dgm:cxn modelId="{FD49823A-B580-44D1-AB83-83005E251796}" type="presOf" srcId="{1CA31F0D-3B83-4C86-9F72-9DB0DF273421}" destId="{71013BEE-D0A4-4748-86FF-5B3375EA89A0}" srcOrd="1" destOrd="2" presId="urn:microsoft.com/office/officeart/2005/8/layout/vList4"/>
    <dgm:cxn modelId="{E19F730A-13C8-498D-99E3-02EF66645DB6}" type="presOf" srcId="{4CFF65A0-2139-4BA7-B446-7CDDC1C91F6B}" destId="{EF518B2F-8A08-4B21-8BC2-0235B4459388}" srcOrd="0" destOrd="0" presId="urn:microsoft.com/office/officeart/2005/8/layout/vList4"/>
    <dgm:cxn modelId="{4A757783-DD68-4D83-9320-342659DB002E}" srcId="{4CFF65A0-2139-4BA7-B446-7CDDC1C91F6B}" destId="{84C3E40A-AE24-4A3A-9C0D-F4D64F1AFA25}" srcOrd="2" destOrd="0" parTransId="{A3AD334E-FCC7-4478-A77B-90F1E7A88AD7}" sibTransId="{787C4B1A-377E-4E3F-BD32-4BA6BF1A3DE3}"/>
    <dgm:cxn modelId="{8D8CA252-CF51-4655-9341-0177EC9951D2}" srcId="{6439716D-B6B0-4D3B-A65C-CBCC2D976B55}" destId="{5ACAB162-481D-479E-9694-609F2DCF755E}" srcOrd="1" destOrd="0" parTransId="{9A0F4F3E-BD8B-472E-B43D-7298802B65DF}" sibTransId="{1CED1496-A1D4-489A-89FD-BEBBA82730DE}"/>
    <dgm:cxn modelId="{F294EAC2-CD33-4CA3-A4D5-0FF6221D830F}" srcId="{2BC34D48-3601-4884-8BA2-B91988CC5A01}" destId="{3DEE4B00-8385-410D-AD5E-BEEC5E235117}" srcOrd="0" destOrd="0" parTransId="{9F975E3A-010A-4C84-9183-CF8044CC8E0D}" sibTransId="{AA0899E0-D99C-4A7B-8BB4-25E4D2D4CA2A}"/>
    <dgm:cxn modelId="{FE758B81-5CEC-47AA-ADD0-47B13F34B59B}" type="presOf" srcId="{5ACAB162-481D-479E-9694-609F2DCF755E}" destId="{070D6760-738E-48C5-A374-674EDE7E7BBA}" srcOrd="0" destOrd="2" presId="urn:microsoft.com/office/officeart/2005/8/layout/vList4"/>
    <dgm:cxn modelId="{2DEB8864-B7AF-4477-BE34-235FB9A1E378}" type="presOf" srcId="{3369B991-B408-4B3C-B321-A38BA3E4079F}" destId="{BDDD526A-1E9F-4D83-9DB7-17592BDE26EF}" srcOrd="1" destOrd="3" presId="urn:microsoft.com/office/officeart/2005/8/layout/vList4"/>
    <dgm:cxn modelId="{328CBE74-6FE8-471A-95B9-90A4E8654FDF}" srcId="{2BC34D48-3601-4884-8BA2-B91988CC5A01}" destId="{4CFF65A0-2139-4BA7-B446-7CDDC1C91F6B}" srcOrd="1" destOrd="0" parTransId="{6BE356DF-E3BB-42C9-8744-9081E880601E}" sibTransId="{E41C1A39-9314-40DB-8D47-E5151DF1B3E0}"/>
    <dgm:cxn modelId="{61D95FFA-FBB5-41E7-A676-17C6D722CD0A}" type="presOf" srcId="{3DEE4B00-8385-410D-AD5E-BEEC5E235117}" destId="{A67A54D8-52E1-4E01-991B-22CDB6DB1CEF}" srcOrd="0" destOrd="0" presId="urn:microsoft.com/office/officeart/2005/8/layout/vList4"/>
    <dgm:cxn modelId="{831AD943-298F-4CC3-9719-0261211BE713}" type="presOf" srcId="{6E11CC68-A5AA-432D-A922-338B0D3D902E}" destId="{71013BEE-D0A4-4748-86FF-5B3375EA89A0}" srcOrd="1" destOrd="1" presId="urn:microsoft.com/office/officeart/2005/8/layout/vList4"/>
    <dgm:cxn modelId="{54E5B6D6-D04D-4AED-9946-28A3FA36D9B8}" type="presOf" srcId="{5A78706C-2F94-482E-BD5A-258F13DE2479}" destId="{070D6760-738E-48C5-A374-674EDE7E7BBA}" srcOrd="0" destOrd="3" presId="urn:microsoft.com/office/officeart/2005/8/layout/vList4"/>
    <dgm:cxn modelId="{CD0EAAB6-F3D2-4E99-99EC-D990557A5A07}" type="presOf" srcId="{6439716D-B6B0-4D3B-A65C-CBCC2D976B55}" destId="{070D6760-738E-48C5-A374-674EDE7E7BBA}" srcOrd="0" destOrd="0" presId="urn:microsoft.com/office/officeart/2005/8/layout/vList4"/>
    <dgm:cxn modelId="{5B346A3F-F614-4127-BACA-3C66FA425627}" type="presOf" srcId="{3DEE4B00-8385-410D-AD5E-BEEC5E235117}" destId="{BDDD526A-1E9F-4D83-9DB7-17592BDE26EF}" srcOrd="1" destOrd="0" presId="urn:microsoft.com/office/officeart/2005/8/layout/vList4"/>
    <dgm:cxn modelId="{E5694257-C65D-483D-BD20-92FE164C30CB}" type="presOf" srcId="{2BC34D48-3601-4884-8BA2-B91988CC5A01}" destId="{0B620CEC-984D-4745-B365-EF28D428B780}" srcOrd="0" destOrd="0" presId="urn:microsoft.com/office/officeart/2005/8/layout/vList4"/>
    <dgm:cxn modelId="{296083C8-9306-4834-B39E-C113B09B5B42}" srcId="{4CFF65A0-2139-4BA7-B446-7CDDC1C91F6B}" destId="{6E11CC68-A5AA-432D-A922-338B0D3D902E}" srcOrd="0" destOrd="0" parTransId="{866510DC-18CF-4CA9-B6B1-CCEDA8502B4B}" sibTransId="{998A32B9-A065-42CB-A3DF-9F0A0E4C06F2}"/>
    <dgm:cxn modelId="{1850458B-70FB-4B2D-B358-ABD60ECAE58A}" type="presOf" srcId="{6439716D-B6B0-4D3B-A65C-CBCC2D976B55}" destId="{1ADB42E1-5A82-4EC1-85B1-51EFBD694220}" srcOrd="1" destOrd="0" presId="urn:microsoft.com/office/officeart/2005/8/layout/vList4"/>
    <dgm:cxn modelId="{3E73DF0F-CF5B-4F56-ACDB-6BDD64E04D8E}" type="presOf" srcId="{3A8F4350-06C9-48F4-8436-2F174D966CD7}" destId="{1ADB42E1-5A82-4EC1-85B1-51EFBD694220}" srcOrd="1" destOrd="1" presId="urn:microsoft.com/office/officeart/2005/8/layout/vList4"/>
    <dgm:cxn modelId="{64C14053-E775-4775-BFAD-7190F1200B1E}" type="presOf" srcId="{1CA31F0D-3B83-4C86-9F72-9DB0DF273421}" destId="{EF518B2F-8A08-4B21-8BC2-0235B4459388}" srcOrd="0" destOrd="2" presId="urn:microsoft.com/office/officeart/2005/8/layout/vList4"/>
    <dgm:cxn modelId="{BE08E760-7DBE-4D3C-8910-8E5B37BC2B2F}" type="presOf" srcId="{3369B991-B408-4B3C-B321-A38BA3E4079F}" destId="{A67A54D8-52E1-4E01-991B-22CDB6DB1CEF}" srcOrd="0" destOrd="3" presId="urn:microsoft.com/office/officeart/2005/8/layout/vList4"/>
    <dgm:cxn modelId="{FF90216B-5A7A-4366-9048-D3A410903AEA}" srcId="{2BC34D48-3601-4884-8BA2-B91988CC5A01}" destId="{6439716D-B6B0-4D3B-A65C-CBCC2D976B55}" srcOrd="2" destOrd="0" parTransId="{65D321D6-D480-4B2F-B98F-7607492602BA}" sibTransId="{76D05237-A13F-492E-8378-549C9D44650D}"/>
    <dgm:cxn modelId="{0A78722C-D0E6-4C9D-BC01-C688100BBC2B}" type="presOf" srcId="{83C4C882-6623-4C5F-8015-23F8A967D829}" destId="{A67A54D8-52E1-4E01-991B-22CDB6DB1CEF}" srcOrd="0" destOrd="1" presId="urn:microsoft.com/office/officeart/2005/8/layout/vList4"/>
    <dgm:cxn modelId="{2D79FFB8-A82A-4156-AF6A-EB5DB5D6DCA9}" type="presOf" srcId="{83C4C882-6623-4C5F-8015-23F8A967D829}" destId="{BDDD526A-1E9F-4D83-9DB7-17592BDE26EF}" srcOrd="1" destOrd="1" presId="urn:microsoft.com/office/officeart/2005/8/layout/vList4"/>
    <dgm:cxn modelId="{72D0EE83-9209-4431-9904-13459F4F8FAA}" type="presOf" srcId="{5ACAB162-481D-479E-9694-609F2DCF755E}" destId="{1ADB42E1-5A82-4EC1-85B1-51EFBD694220}" srcOrd="1" destOrd="2" presId="urn:microsoft.com/office/officeart/2005/8/layout/vList4"/>
    <dgm:cxn modelId="{FE5130D1-3B98-4E5B-828B-B1243DDB7DDD}" srcId="{3DEE4B00-8385-410D-AD5E-BEEC5E235117}" destId="{0B1579A5-C703-4F39-8D2E-D85015E2D0EE}" srcOrd="1" destOrd="0" parTransId="{CE6334FB-2F9E-4FE6-956A-304BE3289D90}" sibTransId="{DC7BBCFC-9BD6-4259-95F3-94766049B856}"/>
    <dgm:cxn modelId="{96908B53-A64A-47C7-8ED6-69ADC6747623}" type="presOf" srcId="{4CFF65A0-2139-4BA7-B446-7CDDC1C91F6B}" destId="{71013BEE-D0A4-4748-86FF-5B3375EA89A0}" srcOrd="1" destOrd="0" presId="urn:microsoft.com/office/officeart/2005/8/layout/vList4"/>
    <dgm:cxn modelId="{4A6B01F2-4758-4801-8150-B5246DE18F5C}" srcId="{3DEE4B00-8385-410D-AD5E-BEEC5E235117}" destId="{3369B991-B408-4B3C-B321-A38BA3E4079F}" srcOrd="2" destOrd="0" parTransId="{78B82FAB-3C0F-4C89-A28B-B07BAF7790FA}" sibTransId="{C0DC3821-32F7-49E5-8F63-93CADBB6BF3A}"/>
    <dgm:cxn modelId="{54B472E1-6025-4217-9FD9-DC5E665756F0}" type="presParOf" srcId="{0B620CEC-984D-4745-B365-EF28D428B780}" destId="{299E5F91-FA4C-4CF1-BE19-EF7A8DD06545}" srcOrd="0" destOrd="0" presId="urn:microsoft.com/office/officeart/2005/8/layout/vList4"/>
    <dgm:cxn modelId="{F9FBF085-D69F-414B-9157-DEBF62D9EE9B}" type="presParOf" srcId="{299E5F91-FA4C-4CF1-BE19-EF7A8DD06545}" destId="{A67A54D8-52E1-4E01-991B-22CDB6DB1CEF}" srcOrd="0" destOrd="0" presId="urn:microsoft.com/office/officeart/2005/8/layout/vList4"/>
    <dgm:cxn modelId="{FB0D5C7F-3A76-42B9-8091-84DC3B4A90DF}" type="presParOf" srcId="{299E5F91-FA4C-4CF1-BE19-EF7A8DD06545}" destId="{E5CB2396-687D-4C72-8158-2CDC9102C6B8}" srcOrd="1" destOrd="0" presId="urn:microsoft.com/office/officeart/2005/8/layout/vList4"/>
    <dgm:cxn modelId="{57F6B992-53E1-4C08-B7B3-F4994A7316B9}" type="presParOf" srcId="{299E5F91-FA4C-4CF1-BE19-EF7A8DD06545}" destId="{BDDD526A-1E9F-4D83-9DB7-17592BDE26EF}" srcOrd="2" destOrd="0" presId="urn:microsoft.com/office/officeart/2005/8/layout/vList4"/>
    <dgm:cxn modelId="{2C41B10F-E730-45E2-A0D6-E5ADEEE0BCEE}" type="presParOf" srcId="{0B620CEC-984D-4745-B365-EF28D428B780}" destId="{E9ECDC14-F090-467F-86CD-D74B7365AA5B}" srcOrd="1" destOrd="0" presId="urn:microsoft.com/office/officeart/2005/8/layout/vList4"/>
    <dgm:cxn modelId="{E079788C-8DAC-4625-99D2-CA8222553DCE}" type="presParOf" srcId="{0B620CEC-984D-4745-B365-EF28D428B780}" destId="{9FB0068B-BABD-4C5D-8B7F-57E62ADD8276}" srcOrd="2" destOrd="0" presId="urn:microsoft.com/office/officeart/2005/8/layout/vList4"/>
    <dgm:cxn modelId="{08E970FA-A991-4433-BBE8-ED4E9544D707}" type="presParOf" srcId="{9FB0068B-BABD-4C5D-8B7F-57E62ADD8276}" destId="{EF518B2F-8A08-4B21-8BC2-0235B4459388}" srcOrd="0" destOrd="0" presId="urn:microsoft.com/office/officeart/2005/8/layout/vList4"/>
    <dgm:cxn modelId="{DF37E268-2B1F-4A98-9279-BF89E9C52689}" type="presParOf" srcId="{9FB0068B-BABD-4C5D-8B7F-57E62ADD8276}" destId="{E6EB6D85-680C-496C-A65A-3437CF124CF5}" srcOrd="1" destOrd="0" presId="urn:microsoft.com/office/officeart/2005/8/layout/vList4"/>
    <dgm:cxn modelId="{F14892E9-3643-4B62-8356-137080B6FA0F}" type="presParOf" srcId="{9FB0068B-BABD-4C5D-8B7F-57E62ADD8276}" destId="{71013BEE-D0A4-4748-86FF-5B3375EA89A0}" srcOrd="2" destOrd="0" presId="urn:microsoft.com/office/officeart/2005/8/layout/vList4"/>
    <dgm:cxn modelId="{3BE84B92-FEFC-4771-BA50-B616AFF6EFDC}" type="presParOf" srcId="{0B620CEC-984D-4745-B365-EF28D428B780}" destId="{DFCF4FEC-0CE1-486E-B059-6D9FDCD7CF48}" srcOrd="3" destOrd="0" presId="urn:microsoft.com/office/officeart/2005/8/layout/vList4"/>
    <dgm:cxn modelId="{CD53E061-FD67-4EE0-9B04-21F95E9074F6}" type="presParOf" srcId="{0B620CEC-984D-4745-B365-EF28D428B780}" destId="{14B79FF6-BE7C-43A9-BE2D-073A41EC3C66}" srcOrd="4" destOrd="0" presId="urn:microsoft.com/office/officeart/2005/8/layout/vList4"/>
    <dgm:cxn modelId="{C7BF6E72-1143-476E-8133-AD179B441009}" type="presParOf" srcId="{14B79FF6-BE7C-43A9-BE2D-073A41EC3C66}" destId="{070D6760-738E-48C5-A374-674EDE7E7BBA}" srcOrd="0" destOrd="0" presId="urn:microsoft.com/office/officeart/2005/8/layout/vList4"/>
    <dgm:cxn modelId="{6DD385F4-BC71-468F-8657-A7FE39C61623}" type="presParOf" srcId="{14B79FF6-BE7C-43A9-BE2D-073A41EC3C66}" destId="{E5C5833B-F8DD-42EC-ABA7-C900946D9B94}" srcOrd="1" destOrd="0" presId="urn:microsoft.com/office/officeart/2005/8/layout/vList4"/>
    <dgm:cxn modelId="{DD67E415-6947-4219-A104-D22663B75E3F}" type="presParOf" srcId="{14B79FF6-BE7C-43A9-BE2D-073A41EC3C66}" destId="{1ADB42E1-5A82-4EC1-85B1-51EFBD69422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BA9DF-AEA9-48B2-8666-32E2028D971E}" type="doc">
      <dgm:prSet loTypeId="urn:microsoft.com/office/officeart/2005/8/layout/vList4" loCatId="list" qsTypeId="urn:microsoft.com/office/officeart/2005/8/quickstyle/simple1" qsCatId="simple" csTypeId="urn:microsoft.com/office/officeart/2005/8/colors/accent1_2" csCatId="accent1" phldr="1"/>
      <dgm:spPr/>
    </dgm:pt>
    <dgm:pt modelId="{F973E697-CBD7-47A5-A8F0-3B8644977C58}">
      <dgm:prSet phldrT="[Text]"/>
      <dgm:spPr>
        <a:solidFill>
          <a:schemeClr val="accent2">
            <a:lumMod val="50000"/>
          </a:schemeClr>
        </a:solidFill>
      </dgm:spPr>
      <dgm:t>
        <a:bodyPr/>
        <a:lstStyle/>
        <a:p>
          <a:r>
            <a:rPr lang="en-US" dirty="0"/>
            <a:t>Shipping Network</a:t>
          </a:r>
        </a:p>
      </dgm:t>
    </dgm:pt>
    <dgm:pt modelId="{1140CE9A-84A0-4D2D-A997-202447B0C2DA}" type="parTrans" cxnId="{39B5CC7A-2D2C-4927-BD20-C17F1512E17B}">
      <dgm:prSet/>
      <dgm:spPr/>
      <dgm:t>
        <a:bodyPr/>
        <a:lstStyle/>
        <a:p>
          <a:endParaRPr lang="en-US"/>
        </a:p>
      </dgm:t>
    </dgm:pt>
    <dgm:pt modelId="{29DC65D1-7F04-43DD-AA1F-987BEDBA9BC7}" type="sibTrans" cxnId="{39B5CC7A-2D2C-4927-BD20-C17F1512E17B}">
      <dgm:prSet/>
      <dgm:spPr/>
      <dgm:t>
        <a:bodyPr/>
        <a:lstStyle/>
        <a:p>
          <a:endParaRPr lang="en-US"/>
        </a:p>
      </dgm:t>
    </dgm:pt>
    <dgm:pt modelId="{7EC2FDA1-7E41-4048-8EE0-8F06BE355EFB}">
      <dgm:prSet phldrT="[Text]"/>
      <dgm:spPr>
        <a:solidFill>
          <a:schemeClr val="accent2">
            <a:lumMod val="50000"/>
          </a:schemeClr>
        </a:solidFill>
      </dgm:spPr>
      <dgm:t>
        <a:bodyPr/>
        <a:lstStyle/>
        <a:p>
          <a:r>
            <a:rPr lang="en-US" dirty="0"/>
            <a:t>Port Operations</a:t>
          </a:r>
        </a:p>
      </dgm:t>
    </dgm:pt>
    <dgm:pt modelId="{EFCF8EC0-71A0-4605-8EF3-0E181B332C4B}" type="parTrans" cxnId="{639F2DC9-9194-4FD0-848D-229D765C7784}">
      <dgm:prSet/>
      <dgm:spPr/>
      <dgm:t>
        <a:bodyPr/>
        <a:lstStyle/>
        <a:p>
          <a:endParaRPr lang="en-US"/>
        </a:p>
      </dgm:t>
    </dgm:pt>
    <dgm:pt modelId="{DC1C6F2D-1749-44A1-851F-C18092D07716}" type="sibTrans" cxnId="{639F2DC9-9194-4FD0-848D-229D765C7784}">
      <dgm:prSet/>
      <dgm:spPr/>
      <dgm:t>
        <a:bodyPr/>
        <a:lstStyle/>
        <a:p>
          <a:endParaRPr lang="en-US"/>
        </a:p>
      </dgm:t>
    </dgm:pt>
    <dgm:pt modelId="{BB7E543B-0900-4068-85E8-44C4D5BAB2E9}">
      <dgm:prSet phldrT="[Text]"/>
      <dgm:spPr>
        <a:solidFill>
          <a:schemeClr val="accent2">
            <a:lumMod val="50000"/>
          </a:schemeClr>
        </a:solidFill>
      </dgm:spPr>
      <dgm:t>
        <a:bodyPr/>
        <a:lstStyle/>
        <a:p>
          <a:r>
            <a:rPr lang="en-US" dirty="0"/>
            <a:t>Hinterland</a:t>
          </a:r>
        </a:p>
      </dgm:t>
    </dgm:pt>
    <dgm:pt modelId="{BB59106A-F549-466E-AB71-E67658AB7E40}" type="parTrans" cxnId="{A863567B-9F6A-449A-8666-9B273FFFF786}">
      <dgm:prSet/>
      <dgm:spPr/>
      <dgm:t>
        <a:bodyPr/>
        <a:lstStyle/>
        <a:p>
          <a:endParaRPr lang="en-US"/>
        </a:p>
      </dgm:t>
    </dgm:pt>
    <dgm:pt modelId="{3F58CE4A-BDCD-4C66-A00C-FB22472082F8}" type="sibTrans" cxnId="{A863567B-9F6A-449A-8666-9B273FFFF786}">
      <dgm:prSet/>
      <dgm:spPr/>
      <dgm:t>
        <a:bodyPr/>
        <a:lstStyle/>
        <a:p>
          <a:endParaRPr lang="en-US"/>
        </a:p>
      </dgm:t>
    </dgm:pt>
    <dgm:pt modelId="{49611CF3-8B54-413E-B45F-126517AE0B6F}">
      <dgm:prSet phldrT="[Text]"/>
      <dgm:spPr>
        <a:solidFill>
          <a:schemeClr val="accent2">
            <a:lumMod val="50000"/>
          </a:schemeClr>
        </a:solidFill>
      </dgm:spPr>
      <dgm:t>
        <a:bodyPr/>
        <a:lstStyle/>
        <a:p>
          <a:r>
            <a:rPr lang="en-US" dirty="0"/>
            <a:t>Cascading of ship assets; Less port of call options; Changes in the frequency of services; Increase in transshipment.</a:t>
          </a:r>
        </a:p>
      </dgm:t>
    </dgm:pt>
    <dgm:pt modelId="{6D631A8D-BC41-42A3-A1E9-B96C00381AA8}" type="parTrans" cxnId="{B46149E3-89EF-4CDE-9443-56F0229BE48A}">
      <dgm:prSet/>
      <dgm:spPr/>
      <dgm:t>
        <a:bodyPr/>
        <a:lstStyle/>
        <a:p>
          <a:endParaRPr lang="en-US"/>
        </a:p>
      </dgm:t>
    </dgm:pt>
    <dgm:pt modelId="{4755158C-9D44-46C5-91C3-E43A618BB20C}" type="sibTrans" cxnId="{B46149E3-89EF-4CDE-9443-56F0229BE48A}">
      <dgm:prSet/>
      <dgm:spPr/>
      <dgm:t>
        <a:bodyPr/>
        <a:lstStyle/>
        <a:p>
          <a:endParaRPr lang="en-US"/>
        </a:p>
      </dgm:t>
    </dgm:pt>
    <dgm:pt modelId="{5CCEB581-F455-4970-8B9E-3727E47E16DC}">
      <dgm:prSet phldrT="[Text]"/>
      <dgm:spPr>
        <a:solidFill>
          <a:schemeClr val="accent2">
            <a:lumMod val="50000"/>
          </a:schemeClr>
        </a:solidFill>
      </dgm:spPr>
      <dgm:t>
        <a:bodyPr/>
        <a:lstStyle/>
        <a:p>
          <a:r>
            <a:rPr lang="en-US" dirty="0"/>
            <a:t>Dredging; Improved equipment; More yard storage.</a:t>
          </a:r>
        </a:p>
      </dgm:t>
    </dgm:pt>
    <dgm:pt modelId="{CEA1F72A-5BCF-44D7-99A8-2F15F65412C5}" type="parTrans" cxnId="{690C2C4D-E321-4E21-AA94-6062D3B5F79F}">
      <dgm:prSet/>
      <dgm:spPr/>
      <dgm:t>
        <a:bodyPr/>
        <a:lstStyle/>
        <a:p>
          <a:endParaRPr lang="en-US"/>
        </a:p>
      </dgm:t>
    </dgm:pt>
    <dgm:pt modelId="{CDF8FD34-097B-46B4-8821-633097502FC5}" type="sibTrans" cxnId="{690C2C4D-E321-4E21-AA94-6062D3B5F79F}">
      <dgm:prSet/>
      <dgm:spPr/>
      <dgm:t>
        <a:bodyPr/>
        <a:lstStyle/>
        <a:p>
          <a:endParaRPr lang="en-US"/>
        </a:p>
      </dgm:t>
    </dgm:pt>
    <dgm:pt modelId="{90194BAA-4799-4AF4-8071-025317975613}">
      <dgm:prSet phldrT="[Text]"/>
      <dgm:spPr>
        <a:solidFill>
          <a:schemeClr val="accent2">
            <a:lumMod val="50000"/>
          </a:schemeClr>
        </a:solidFill>
      </dgm:spPr>
      <dgm:t>
        <a:bodyPr/>
        <a:lstStyle/>
        <a:p>
          <a:r>
            <a:rPr lang="en-US" dirty="0"/>
            <a:t>Increased congestion; Pressure to invest in infrastructures; Modal shift; Setting of inland ports.</a:t>
          </a:r>
        </a:p>
      </dgm:t>
    </dgm:pt>
    <dgm:pt modelId="{D0897B8E-6B0C-45A2-B8A4-40CE17A3AAB9}" type="parTrans" cxnId="{270B8360-00FC-468A-A143-7B4BB6FFDA13}">
      <dgm:prSet/>
      <dgm:spPr/>
      <dgm:t>
        <a:bodyPr/>
        <a:lstStyle/>
        <a:p>
          <a:endParaRPr lang="en-US"/>
        </a:p>
      </dgm:t>
    </dgm:pt>
    <dgm:pt modelId="{058D0FD9-7B93-4689-A93F-A348603B9E39}" type="sibTrans" cxnId="{270B8360-00FC-468A-A143-7B4BB6FFDA13}">
      <dgm:prSet/>
      <dgm:spPr/>
      <dgm:t>
        <a:bodyPr/>
        <a:lstStyle/>
        <a:p>
          <a:endParaRPr lang="en-US"/>
        </a:p>
      </dgm:t>
    </dgm:pt>
    <dgm:pt modelId="{28C6A4E0-C614-414E-8556-13E6A1088BF4}" type="pres">
      <dgm:prSet presAssocID="{11CBA9DF-AEA9-48B2-8666-32E2028D971E}" presName="linear" presStyleCnt="0">
        <dgm:presLayoutVars>
          <dgm:dir/>
          <dgm:resizeHandles val="exact"/>
        </dgm:presLayoutVars>
      </dgm:prSet>
      <dgm:spPr/>
    </dgm:pt>
    <dgm:pt modelId="{783AB4E7-4DB0-4311-8C8E-315DCC3F19A9}" type="pres">
      <dgm:prSet presAssocID="{F973E697-CBD7-47A5-A8F0-3B8644977C58}" presName="comp" presStyleCnt="0"/>
      <dgm:spPr/>
    </dgm:pt>
    <dgm:pt modelId="{62FFC500-3B50-41CF-929E-AA576AD6C724}" type="pres">
      <dgm:prSet presAssocID="{F973E697-CBD7-47A5-A8F0-3B8644977C58}" presName="box" presStyleLbl="node1" presStyleIdx="0" presStyleCnt="3"/>
      <dgm:spPr/>
      <dgm:t>
        <a:bodyPr/>
        <a:lstStyle/>
        <a:p>
          <a:endParaRPr lang="it-IT"/>
        </a:p>
      </dgm:t>
    </dgm:pt>
    <dgm:pt modelId="{768162B9-1537-4870-B6F4-7B725417292E}" type="pres">
      <dgm:prSet presAssocID="{F973E697-CBD7-47A5-A8F0-3B8644977C58}" presName="img" presStyleLbl="fgImgPlace1" presStyleIdx="0" presStyleCnt="3"/>
      <dgm:spPr>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78FB01BE-46CE-417C-91F8-8BB8DEAD6E19}" type="pres">
      <dgm:prSet presAssocID="{F973E697-CBD7-47A5-A8F0-3B8644977C58}" presName="text" presStyleLbl="node1" presStyleIdx="0" presStyleCnt="3">
        <dgm:presLayoutVars>
          <dgm:bulletEnabled val="1"/>
        </dgm:presLayoutVars>
      </dgm:prSet>
      <dgm:spPr/>
      <dgm:t>
        <a:bodyPr/>
        <a:lstStyle/>
        <a:p>
          <a:endParaRPr lang="it-IT"/>
        </a:p>
      </dgm:t>
    </dgm:pt>
    <dgm:pt modelId="{46E703C9-50DF-4AD9-B54E-0BB582674EE5}" type="pres">
      <dgm:prSet presAssocID="{29DC65D1-7F04-43DD-AA1F-987BEDBA9BC7}" presName="spacer" presStyleCnt="0"/>
      <dgm:spPr/>
    </dgm:pt>
    <dgm:pt modelId="{D845E631-DCC3-4915-92A1-4D4F4A5FE248}" type="pres">
      <dgm:prSet presAssocID="{7EC2FDA1-7E41-4048-8EE0-8F06BE355EFB}" presName="comp" presStyleCnt="0"/>
      <dgm:spPr/>
    </dgm:pt>
    <dgm:pt modelId="{4A8E35C4-E28C-4D8E-923D-C57D86353466}" type="pres">
      <dgm:prSet presAssocID="{7EC2FDA1-7E41-4048-8EE0-8F06BE355EFB}" presName="box" presStyleLbl="node1" presStyleIdx="1" presStyleCnt="3"/>
      <dgm:spPr/>
      <dgm:t>
        <a:bodyPr/>
        <a:lstStyle/>
        <a:p>
          <a:endParaRPr lang="it-IT"/>
        </a:p>
      </dgm:t>
    </dgm:pt>
    <dgm:pt modelId="{582FB1CA-A59A-4C35-A0D0-DDF57A14BC5D}" type="pres">
      <dgm:prSet presAssocID="{7EC2FDA1-7E41-4048-8EE0-8F06BE355EFB}" presName="img" presStyleLbl="fgImgPlace1" presStyleIdx="1" presStyleCnt="3"/>
      <dgm:spPr>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964A2CC0-9826-4305-ABFF-3A2313DEDADB}" type="pres">
      <dgm:prSet presAssocID="{7EC2FDA1-7E41-4048-8EE0-8F06BE355EFB}" presName="text" presStyleLbl="node1" presStyleIdx="1" presStyleCnt="3">
        <dgm:presLayoutVars>
          <dgm:bulletEnabled val="1"/>
        </dgm:presLayoutVars>
      </dgm:prSet>
      <dgm:spPr/>
      <dgm:t>
        <a:bodyPr/>
        <a:lstStyle/>
        <a:p>
          <a:endParaRPr lang="it-IT"/>
        </a:p>
      </dgm:t>
    </dgm:pt>
    <dgm:pt modelId="{8867BB4D-53C5-47D6-A3CB-9362431610AB}" type="pres">
      <dgm:prSet presAssocID="{DC1C6F2D-1749-44A1-851F-C18092D07716}" presName="spacer" presStyleCnt="0"/>
      <dgm:spPr/>
    </dgm:pt>
    <dgm:pt modelId="{28CA03BB-2AE4-431E-9878-75521F304CA7}" type="pres">
      <dgm:prSet presAssocID="{BB7E543B-0900-4068-85E8-44C4D5BAB2E9}" presName="comp" presStyleCnt="0"/>
      <dgm:spPr/>
    </dgm:pt>
    <dgm:pt modelId="{DA468287-532A-46C8-99D7-34CF0A2AB91D}" type="pres">
      <dgm:prSet presAssocID="{BB7E543B-0900-4068-85E8-44C4D5BAB2E9}" presName="box" presStyleLbl="node1" presStyleIdx="2" presStyleCnt="3"/>
      <dgm:spPr/>
      <dgm:t>
        <a:bodyPr/>
        <a:lstStyle/>
        <a:p>
          <a:endParaRPr lang="it-IT"/>
        </a:p>
      </dgm:t>
    </dgm:pt>
    <dgm:pt modelId="{5A261DB2-E8E8-4F5E-999A-8931B75F6303}" type="pres">
      <dgm:prSet presAssocID="{BB7E543B-0900-4068-85E8-44C4D5BAB2E9}" presName="img" presStyleLbl="fgImgPlace1" presStyleIdx="2" presStyleCnt="3"/>
      <dgm:spPr>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69D6284C-4A66-48FE-AA4E-2ED5147E8D09}" type="pres">
      <dgm:prSet presAssocID="{BB7E543B-0900-4068-85E8-44C4D5BAB2E9}" presName="text" presStyleLbl="node1" presStyleIdx="2" presStyleCnt="3">
        <dgm:presLayoutVars>
          <dgm:bulletEnabled val="1"/>
        </dgm:presLayoutVars>
      </dgm:prSet>
      <dgm:spPr/>
      <dgm:t>
        <a:bodyPr/>
        <a:lstStyle/>
        <a:p>
          <a:endParaRPr lang="it-IT"/>
        </a:p>
      </dgm:t>
    </dgm:pt>
  </dgm:ptLst>
  <dgm:cxnLst>
    <dgm:cxn modelId="{9FB0456A-29D1-4E8E-88BE-C6D53CCC71C0}" type="presOf" srcId="{F973E697-CBD7-47A5-A8F0-3B8644977C58}" destId="{78FB01BE-46CE-417C-91F8-8BB8DEAD6E19}" srcOrd="1" destOrd="0" presId="urn:microsoft.com/office/officeart/2005/8/layout/vList4"/>
    <dgm:cxn modelId="{2F833608-7286-4DFB-AF00-B789B7B2C67F}" type="presOf" srcId="{F973E697-CBD7-47A5-A8F0-3B8644977C58}" destId="{62FFC500-3B50-41CF-929E-AA576AD6C724}" srcOrd="0" destOrd="0" presId="urn:microsoft.com/office/officeart/2005/8/layout/vList4"/>
    <dgm:cxn modelId="{F702017F-3ED0-435D-9CF7-D79C3378BE7B}" type="presOf" srcId="{5CCEB581-F455-4970-8B9E-3727E47E16DC}" destId="{964A2CC0-9826-4305-ABFF-3A2313DEDADB}" srcOrd="1" destOrd="1" presId="urn:microsoft.com/office/officeart/2005/8/layout/vList4"/>
    <dgm:cxn modelId="{8595B13D-8468-4AA2-8016-E65249EEEA94}" type="presOf" srcId="{90194BAA-4799-4AF4-8071-025317975613}" destId="{DA468287-532A-46C8-99D7-34CF0A2AB91D}" srcOrd="0" destOrd="1" presId="urn:microsoft.com/office/officeart/2005/8/layout/vList4"/>
    <dgm:cxn modelId="{690C2C4D-E321-4E21-AA94-6062D3B5F79F}" srcId="{7EC2FDA1-7E41-4048-8EE0-8F06BE355EFB}" destId="{5CCEB581-F455-4970-8B9E-3727E47E16DC}" srcOrd="0" destOrd="0" parTransId="{CEA1F72A-5BCF-44D7-99A8-2F15F65412C5}" sibTransId="{CDF8FD34-097B-46B4-8821-633097502FC5}"/>
    <dgm:cxn modelId="{B46149E3-89EF-4CDE-9443-56F0229BE48A}" srcId="{F973E697-CBD7-47A5-A8F0-3B8644977C58}" destId="{49611CF3-8B54-413E-B45F-126517AE0B6F}" srcOrd="0" destOrd="0" parTransId="{6D631A8D-BC41-42A3-A1E9-B96C00381AA8}" sibTransId="{4755158C-9D44-46C5-91C3-E43A618BB20C}"/>
    <dgm:cxn modelId="{2121283B-9295-48E0-8D7F-14298B1682D7}" type="presOf" srcId="{49611CF3-8B54-413E-B45F-126517AE0B6F}" destId="{78FB01BE-46CE-417C-91F8-8BB8DEAD6E19}" srcOrd="1" destOrd="1" presId="urn:microsoft.com/office/officeart/2005/8/layout/vList4"/>
    <dgm:cxn modelId="{3F2FE4C0-D027-4DF6-B4B0-D2E716F9DC65}" type="presOf" srcId="{11CBA9DF-AEA9-48B2-8666-32E2028D971E}" destId="{28C6A4E0-C614-414E-8556-13E6A1088BF4}" srcOrd="0" destOrd="0" presId="urn:microsoft.com/office/officeart/2005/8/layout/vList4"/>
    <dgm:cxn modelId="{149DDE80-9D60-4896-B647-3E4C502C2B90}" type="presOf" srcId="{BB7E543B-0900-4068-85E8-44C4D5BAB2E9}" destId="{69D6284C-4A66-48FE-AA4E-2ED5147E8D09}" srcOrd="1" destOrd="0" presId="urn:microsoft.com/office/officeart/2005/8/layout/vList4"/>
    <dgm:cxn modelId="{39B5CC7A-2D2C-4927-BD20-C17F1512E17B}" srcId="{11CBA9DF-AEA9-48B2-8666-32E2028D971E}" destId="{F973E697-CBD7-47A5-A8F0-3B8644977C58}" srcOrd="0" destOrd="0" parTransId="{1140CE9A-84A0-4D2D-A997-202447B0C2DA}" sibTransId="{29DC65D1-7F04-43DD-AA1F-987BEDBA9BC7}"/>
    <dgm:cxn modelId="{62522C35-D07E-4C57-A6F6-5BD5291F4BCF}" type="presOf" srcId="{BB7E543B-0900-4068-85E8-44C4D5BAB2E9}" destId="{DA468287-532A-46C8-99D7-34CF0A2AB91D}" srcOrd="0" destOrd="0" presId="urn:microsoft.com/office/officeart/2005/8/layout/vList4"/>
    <dgm:cxn modelId="{FBA6A56E-D1A5-4F61-B469-F6F667AF67C7}" type="presOf" srcId="{7EC2FDA1-7E41-4048-8EE0-8F06BE355EFB}" destId="{964A2CC0-9826-4305-ABFF-3A2313DEDADB}" srcOrd="1" destOrd="0" presId="urn:microsoft.com/office/officeart/2005/8/layout/vList4"/>
    <dgm:cxn modelId="{A863567B-9F6A-449A-8666-9B273FFFF786}" srcId="{11CBA9DF-AEA9-48B2-8666-32E2028D971E}" destId="{BB7E543B-0900-4068-85E8-44C4D5BAB2E9}" srcOrd="2" destOrd="0" parTransId="{BB59106A-F549-466E-AB71-E67658AB7E40}" sibTransId="{3F58CE4A-BDCD-4C66-A00C-FB22472082F8}"/>
    <dgm:cxn modelId="{975A9E29-F350-41F8-8F00-4D1732A3CDBA}" type="presOf" srcId="{7EC2FDA1-7E41-4048-8EE0-8F06BE355EFB}" destId="{4A8E35C4-E28C-4D8E-923D-C57D86353466}" srcOrd="0" destOrd="0" presId="urn:microsoft.com/office/officeart/2005/8/layout/vList4"/>
    <dgm:cxn modelId="{314A7CA8-23AE-476B-A16E-9CD21309D448}" type="presOf" srcId="{5CCEB581-F455-4970-8B9E-3727E47E16DC}" destId="{4A8E35C4-E28C-4D8E-923D-C57D86353466}" srcOrd="0" destOrd="1" presId="urn:microsoft.com/office/officeart/2005/8/layout/vList4"/>
    <dgm:cxn modelId="{270B8360-00FC-468A-A143-7B4BB6FFDA13}" srcId="{BB7E543B-0900-4068-85E8-44C4D5BAB2E9}" destId="{90194BAA-4799-4AF4-8071-025317975613}" srcOrd="0" destOrd="0" parTransId="{D0897B8E-6B0C-45A2-B8A4-40CE17A3AAB9}" sibTransId="{058D0FD9-7B93-4689-A93F-A348603B9E39}"/>
    <dgm:cxn modelId="{639F2DC9-9194-4FD0-848D-229D765C7784}" srcId="{11CBA9DF-AEA9-48B2-8666-32E2028D971E}" destId="{7EC2FDA1-7E41-4048-8EE0-8F06BE355EFB}" srcOrd="1" destOrd="0" parTransId="{EFCF8EC0-71A0-4605-8EF3-0E181B332C4B}" sibTransId="{DC1C6F2D-1749-44A1-851F-C18092D07716}"/>
    <dgm:cxn modelId="{394F66AA-3427-49E3-A41C-230CD5DFE066}" type="presOf" srcId="{49611CF3-8B54-413E-B45F-126517AE0B6F}" destId="{62FFC500-3B50-41CF-929E-AA576AD6C724}" srcOrd="0" destOrd="1" presId="urn:microsoft.com/office/officeart/2005/8/layout/vList4"/>
    <dgm:cxn modelId="{E3276ECA-4590-4050-8451-97425F7F13E0}" type="presOf" srcId="{90194BAA-4799-4AF4-8071-025317975613}" destId="{69D6284C-4A66-48FE-AA4E-2ED5147E8D09}" srcOrd="1" destOrd="1" presId="urn:microsoft.com/office/officeart/2005/8/layout/vList4"/>
    <dgm:cxn modelId="{575B34BF-B2A8-4623-82E3-E606786D844C}" type="presParOf" srcId="{28C6A4E0-C614-414E-8556-13E6A1088BF4}" destId="{783AB4E7-4DB0-4311-8C8E-315DCC3F19A9}" srcOrd="0" destOrd="0" presId="urn:microsoft.com/office/officeart/2005/8/layout/vList4"/>
    <dgm:cxn modelId="{543894CC-7B88-4348-8DC0-D0E8E25F35AB}" type="presParOf" srcId="{783AB4E7-4DB0-4311-8C8E-315DCC3F19A9}" destId="{62FFC500-3B50-41CF-929E-AA576AD6C724}" srcOrd="0" destOrd="0" presId="urn:microsoft.com/office/officeart/2005/8/layout/vList4"/>
    <dgm:cxn modelId="{E9B2DE42-E1C4-439C-BBCC-E9D71A75D284}" type="presParOf" srcId="{783AB4E7-4DB0-4311-8C8E-315DCC3F19A9}" destId="{768162B9-1537-4870-B6F4-7B725417292E}" srcOrd="1" destOrd="0" presId="urn:microsoft.com/office/officeart/2005/8/layout/vList4"/>
    <dgm:cxn modelId="{9A446B8E-BC7D-48D0-9009-9441D2646EEA}" type="presParOf" srcId="{783AB4E7-4DB0-4311-8C8E-315DCC3F19A9}" destId="{78FB01BE-46CE-417C-91F8-8BB8DEAD6E19}" srcOrd="2" destOrd="0" presId="urn:microsoft.com/office/officeart/2005/8/layout/vList4"/>
    <dgm:cxn modelId="{EBE41C0C-1857-4E0A-BC29-9F435AD0429E}" type="presParOf" srcId="{28C6A4E0-C614-414E-8556-13E6A1088BF4}" destId="{46E703C9-50DF-4AD9-B54E-0BB582674EE5}" srcOrd="1" destOrd="0" presId="urn:microsoft.com/office/officeart/2005/8/layout/vList4"/>
    <dgm:cxn modelId="{9C96E97F-99DA-4A7D-967B-E53B5CD5E007}" type="presParOf" srcId="{28C6A4E0-C614-414E-8556-13E6A1088BF4}" destId="{D845E631-DCC3-4915-92A1-4D4F4A5FE248}" srcOrd="2" destOrd="0" presId="urn:microsoft.com/office/officeart/2005/8/layout/vList4"/>
    <dgm:cxn modelId="{33AC2601-4648-4AB1-9C87-AEADAC064EB6}" type="presParOf" srcId="{D845E631-DCC3-4915-92A1-4D4F4A5FE248}" destId="{4A8E35C4-E28C-4D8E-923D-C57D86353466}" srcOrd="0" destOrd="0" presId="urn:microsoft.com/office/officeart/2005/8/layout/vList4"/>
    <dgm:cxn modelId="{B4404C75-4224-4E63-80B6-64F2398BFFA9}" type="presParOf" srcId="{D845E631-DCC3-4915-92A1-4D4F4A5FE248}" destId="{582FB1CA-A59A-4C35-A0D0-DDF57A14BC5D}" srcOrd="1" destOrd="0" presId="urn:microsoft.com/office/officeart/2005/8/layout/vList4"/>
    <dgm:cxn modelId="{C633045C-987F-486B-9257-95D792E1D891}" type="presParOf" srcId="{D845E631-DCC3-4915-92A1-4D4F4A5FE248}" destId="{964A2CC0-9826-4305-ABFF-3A2313DEDADB}" srcOrd="2" destOrd="0" presId="urn:microsoft.com/office/officeart/2005/8/layout/vList4"/>
    <dgm:cxn modelId="{51C59ADB-43FD-455C-8CC8-656A4DEB9AD6}" type="presParOf" srcId="{28C6A4E0-C614-414E-8556-13E6A1088BF4}" destId="{8867BB4D-53C5-47D6-A3CB-9362431610AB}" srcOrd="3" destOrd="0" presId="urn:microsoft.com/office/officeart/2005/8/layout/vList4"/>
    <dgm:cxn modelId="{81C083A4-9E90-42F1-8987-7C0D3D738C55}" type="presParOf" srcId="{28C6A4E0-C614-414E-8556-13E6A1088BF4}" destId="{28CA03BB-2AE4-431E-9878-75521F304CA7}" srcOrd="4" destOrd="0" presId="urn:microsoft.com/office/officeart/2005/8/layout/vList4"/>
    <dgm:cxn modelId="{CFE13EFD-C7AD-410A-B1C8-6412162D5E0B}" type="presParOf" srcId="{28CA03BB-2AE4-431E-9878-75521F304CA7}" destId="{DA468287-532A-46C8-99D7-34CF0A2AB91D}" srcOrd="0" destOrd="0" presId="urn:microsoft.com/office/officeart/2005/8/layout/vList4"/>
    <dgm:cxn modelId="{E7953C5C-025E-47FA-A385-593DE6348D37}" type="presParOf" srcId="{28CA03BB-2AE4-431E-9878-75521F304CA7}" destId="{5A261DB2-E8E8-4F5E-999A-8931B75F6303}" srcOrd="1" destOrd="0" presId="urn:microsoft.com/office/officeart/2005/8/layout/vList4"/>
    <dgm:cxn modelId="{C57E2CE5-5241-485C-9967-4A4FA21BC4CA}" type="presParOf" srcId="{28CA03BB-2AE4-431E-9878-75521F304CA7}" destId="{69D6284C-4A66-48FE-AA4E-2ED5147E8D0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377BAB-0F4D-4E99-93C8-D533FD5B43D3}"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D70EC0D7-6577-4ABF-87E4-93A4F6853707}">
      <dgm:prSet phldrT="[Text]"/>
      <dgm:spPr>
        <a:solidFill>
          <a:schemeClr val="accent2">
            <a:lumMod val="50000"/>
          </a:schemeClr>
        </a:solidFill>
      </dgm:spPr>
      <dgm:t>
        <a:bodyPr/>
        <a:lstStyle/>
        <a:p>
          <a:r>
            <a:rPr lang="en-US" dirty="0"/>
            <a:t>Transport Costs</a:t>
          </a:r>
        </a:p>
      </dgm:t>
    </dgm:pt>
    <dgm:pt modelId="{01BECE12-189D-4236-B4D7-ED10D6B0D85F}" type="parTrans" cxnId="{CB62615B-1884-4A1B-BF4D-799A809204D4}">
      <dgm:prSet/>
      <dgm:spPr/>
      <dgm:t>
        <a:bodyPr/>
        <a:lstStyle/>
        <a:p>
          <a:endParaRPr lang="en-US"/>
        </a:p>
      </dgm:t>
    </dgm:pt>
    <dgm:pt modelId="{5E6081D7-B90A-4ADA-954E-59B7BF22C892}" type="sibTrans" cxnId="{CB62615B-1884-4A1B-BF4D-799A809204D4}">
      <dgm:prSet/>
      <dgm:spPr/>
      <dgm:t>
        <a:bodyPr/>
        <a:lstStyle/>
        <a:p>
          <a:endParaRPr lang="en-US"/>
        </a:p>
      </dgm:t>
    </dgm:pt>
    <dgm:pt modelId="{A2AB2225-F2D6-4BF2-AEED-427D270BC7A5}">
      <dgm:prSet phldrT="[Text]"/>
      <dgm:spPr/>
      <dgm:t>
        <a:bodyPr/>
        <a:lstStyle/>
        <a:p>
          <a:r>
            <a:rPr lang="en-US" dirty="0"/>
            <a:t>Lower freight rates</a:t>
          </a:r>
        </a:p>
      </dgm:t>
    </dgm:pt>
    <dgm:pt modelId="{219B6DFD-C561-4E99-9EA3-FF3BECBE67C9}" type="parTrans" cxnId="{BA22C5E1-B6D1-4FC5-B9F8-CC9E8D165956}">
      <dgm:prSet/>
      <dgm:spPr/>
      <dgm:t>
        <a:bodyPr/>
        <a:lstStyle/>
        <a:p>
          <a:endParaRPr lang="en-US"/>
        </a:p>
      </dgm:t>
    </dgm:pt>
    <dgm:pt modelId="{9398D152-9ED9-4393-95B5-CA76B0DC19DB}" type="sibTrans" cxnId="{BA22C5E1-B6D1-4FC5-B9F8-CC9E8D165956}">
      <dgm:prSet/>
      <dgm:spPr/>
      <dgm:t>
        <a:bodyPr/>
        <a:lstStyle/>
        <a:p>
          <a:endParaRPr lang="en-US"/>
        </a:p>
      </dgm:t>
    </dgm:pt>
    <dgm:pt modelId="{3F1B3324-ACC8-4A6E-9BD9-927EB0E3BAAA}">
      <dgm:prSet phldrT="[Text]"/>
      <dgm:spPr>
        <a:solidFill>
          <a:schemeClr val="accent2">
            <a:lumMod val="50000"/>
          </a:schemeClr>
        </a:solidFill>
      </dgm:spPr>
      <dgm:t>
        <a:bodyPr/>
        <a:lstStyle/>
        <a:p>
          <a:r>
            <a:rPr lang="en-US" dirty="0"/>
            <a:t>Inventory Costs</a:t>
          </a:r>
        </a:p>
      </dgm:t>
    </dgm:pt>
    <dgm:pt modelId="{556863AD-1A95-410E-9296-4CEDD6024B79}" type="parTrans" cxnId="{78FAC3C6-13C8-4060-B2D7-1E0FA99DEF2A}">
      <dgm:prSet/>
      <dgm:spPr/>
      <dgm:t>
        <a:bodyPr/>
        <a:lstStyle/>
        <a:p>
          <a:endParaRPr lang="en-US"/>
        </a:p>
      </dgm:t>
    </dgm:pt>
    <dgm:pt modelId="{5CC6C076-DBEB-454B-866D-94DF033EFF2F}" type="sibTrans" cxnId="{78FAC3C6-13C8-4060-B2D7-1E0FA99DEF2A}">
      <dgm:prSet/>
      <dgm:spPr/>
      <dgm:t>
        <a:bodyPr/>
        <a:lstStyle/>
        <a:p>
          <a:endParaRPr lang="en-US"/>
        </a:p>
      </dgm:t>
    </dgm:pt>
    <dgm:pt modelId="{F3EC7106-30B4-4971-ABB7-BAB60B502B9C}">
      <dgm:prSet phldrT="[Text]"/>
      <dgm:spPr/>
      <dgm:t>
        <a:bodyPr/>
        <a:lstStyle/>
        <a:p>
          <a:r>
            <a:rPr lang="en-US" dirty="0"/>
            <a:t>Lower storage costs</a:t>
          </a:r>
        </a:p>
      </dgm:t>
    </dgm:pt>
    <dgm:pt modelId="{FBCB8F67-9528-4B8D-BCD4-0D7A708B7721}" type="parTrans" cxnId="{53F1433B-BD9A-4602-A599-A3129DC89CB2}">
      <dgm:prSet/>
      <dgm:spPr/>
      <dgm:t>
        <a:bodyPr/>
        <a:lstStyle/>
        <a:p>
          <a:endParaRPr lang="en-US"/>
        </a:p>
      </dgm:t>
    </dgm:pt>
    <dgm:pt modelId="{EFBC0DD3-AEAC-4685-9BC0-6C4E9377631E}" type="sibTrans" cxnId="{53F1433B-BD9A-4602-A599-A3129DC89CB2}">
      <dgm:prSet/>
      <dgm:spPr/>
      <dgm:t>
        <a:bodyPr/>
        <a:lstStyle/>
        <a:p>
          <a:endParaRPr lang="en-US"/>
        </a:p>
      </dgm:t>
    </dgm:pt>
    <dgm:pt modelId="{071ED511-BCDA-4B75-9BB1-FE3DA0033900}">
      <dgm:prSet phldrT="[Text]"/>
      <dgm:spPr/>
      <dgm:t>
        <a:bodyPr/>
        <a:lstStyle/>
        <a:p>
          <a:r>
            <a:rPr lang="en-US" dirty="0"/>
            <a:t>Faster inventory turnover</a:t>
          </a:r>
        </a:p>
      </dgm:t>
    </dgm:pt>
    <dgm:pt modelId="{319470DB-85B3-4F8A-BABB-3AA47F937C4D}" type="parTrans" cxnId="{01A77A3B-C85E-400C-AEAE-07723C90FA61}">
      <dgm:prSet/>
      <dgm:spPr/>
      <dgm:t>
        <a:bodyPr/>
        <a:lstStyle/>
        <a:p>
          <a:endParaRPr lang="en-US"/>
        </a:p>
      </dgm:t>
    </dgm:pt>
    <dgm:pt modelId="{ABE708B3-D4C6-4086-9318-0F8DBA13195E}" type="sibTrans" cxnId="{01A77A3B-C85E-400C-AEAE-07723C90FA61}">
      <dgm:prSet/>
      <dgm:spPr/>
      <dgm:t>
        <a:bodyPr/>
        <a:lstStyle/>
        <a:p>
          <a:endParaRPr lang="en-US"/>
        </a:p>
      </dgm:t>
    </dgm:pt>
    <dgm:pt modelId="{6D546083-BD08-4847-A0B5-2B5AD0EE32DB}">
      <dgm:prSet phldrT="[Text]"/>
      <dgm:spPr>
        <a:solidFill>
          <a:schemeClr val="accent2">
            <a:lumMod val="50000"/>
          </a:schemeClr>
        </a:solidFill>
      </dgm:spPr>
      <dgm:t>
        <a:bodyPr/>
        <a:lstStyle/>
        <a:p>
          <a:r>
            <a:rPr lang="en-US" dirty="0"/>
            <a:t>Service Level</a:t>
          </a:r>
        </a:p>
      </dgm:t>
    </dgm:pt>
    <dgm:pt modelId="{691BB9BE-BFC3-45FE-B07A-43914F526380}" type="parTrans" cxnId="{8D6AA3FB-8D63-4A2B-AAA7-368087DC0B91}">
      <dgm:prSet/>
      <dgm:spPr/>
      <dgm:t>
        <a:bodyPr/>
        <a:lstStyle/>
        <a:p>
          <a:endParaRPr lang="en-US"/>
        </a:p>
      </dgm:t>
    </dgm:pt>
    <dgm:pt modelId="{44694672-8A70-42D7-B7E0-909F10528101}" type="sibTrans" cxnId="{8D6AA3FB-8D63-4A2B-AAA7-368087DC0B91}">
      <dgm:prSet/>
      <dgm:spPr/>
      <dgm:t>
        <a:bodyPr/>
        <a:lstStyle/>
        <a:p>
          <a:endParaRPr lang="en-US"/>
        </a:p>
      </dgm:t>
    </dgm:pt>
    <dgm:pt modelId="{C5BD6D1C-2793-4897-A2E7-54159CF046E8}">
      <dgm:prSet phldrT="[Text]"/>
      <dgm:spPr/>
      <dgm:t>
        <a:bodyPr/>
        <a:lstStyle/>
        <a:p>
          <a:r>
            <a:rPr lang="en-US" dirty="0"/>
            <a:t>Time reliability</a:t>
          </a:r>
        </a:p>
      </dgm:t>
    </dgm:pt>
    <dgm:pt modelId="{5AE7A1ED-9671-48AA-8B57-9D4ACB307C97}" type="parTrans" cxnId="{0CB5CD6F-5430-445D-86C5-BD9CFAC6B953}">
      <dgm:prSet/>
      <dgm:spPr/>
      <dgm:t>
        <a:bodyPr/>
        <a:lstStyle/>
        <a:p>
          <a:endParaRPr lang="en-US"/>
        </a:p>
      </dgm:t>
    </dgm:pt>
    <dgm:pt modelId="{C33C10A2-BA14-44D1-B86D-2FB33F827BD6}" type="sibTrans" cxnId="{0CB5CD6F-5430-445D-86C5-BD9CFAC6B953}">
      <dgm:prSet/>
      <dgm:spPr/>
      <dgm:t>
        <a:bodyPr/>
        <a:lstStyle/>
        <a:p>
          <a:endParaRPr lang="en-US"/>
        </a:p>
      </dgm:t>
    </dgm:pt>
    <dgm:pt modelId="{A24AA24A-5D7E-4CAF-9A3C-E0AA7EADF35E}">
      <dgm:prSet phldrT="[Text]"/>
      <dgm:spPr/>
      <dgm:t>
        <a:bodyPr/>
        <a:lstStyle/>
        <a:p>
          <a:r>
            <a:rPr lang="en-US" dirty="0"/>
            <a:t>Higher frequency</a:t>
          </a:r>
        </a:p>
      </dgm:t>
    </dgm:pt>
    <dgm:pt modelId="{F8AF0292-41BA-4AAF-B836-E64E1FAA8B41}" type="parTrans" cxnId="{F8F3663D-D48E-4CCB-8FF3-3D1324AA0F6B}">
      <dgm:prSet/>
      <dgm:spPr/>
      <dgm:t>
        <a:bodyPr/>
        <a:lstStyle/>
        <a:p>
          <a:endParaRPr lang="en-US"/>
        </a:p>
      </dgm:t>
    </dgm:pt>
    <dgm:pt modelId="{9CD84CE3-6373-4BC4-9C09-6D5F2C715A6F}" type="sibTrans" cxnId="{F8F3663D-D48E-4CCB-8FF3-3D1324AA0F6B}">
      <dgm:prSet/>
      <dgm:spPr/>
      <dgm:t>
        <a:bodyPr/>
        <a:lstStyle/>
        <a:p>
          <a:endParaRPr lang="en-US"/>
        </a:p>
      </dgm:t>
    </dgm:pt>
    <dgm:pt modelId="{4F832212-17F5-4373-9F8E-687232434310}">
      <dgm:prSet phldrT="[Text]"/>
      <dgm:spPr/>
      <dgm:t>
        <a:bodyPr/>
        <a:lstStyle/>
        <a:p>
          <a:r>
            <a:rPr lang="en-US" dirty="0"/>
            <a:t>Lower insurance rates</a:t>
          </a:r>
        </a:p>
      </dgm:t>
    </dgm:pt>
    <dgm:pt modelId="{D058CA41-D470-4404-93BA-B8251B4D3A37}" type="parTrans" cxnId="{E0216C28-A32C-4D24-9787-A5775B8E7DF5}">
      <dgm:prSet/>
      <dgm:spPr/>
      <dgm:t>
        <a:bodyPr/>
        <a:lstStyle/>
        <a:p>
          <a:endParaRPr lang="en-US"/>
        </a:p>
      </dgm:t>
    </dgm:pt>
    <dgm:pt modelId="{5FBC4A40-1B2C-4726-B826-7CE3072368B7}" type="sibTrans" cxnId="{E0216C28-A32C-4D24-9787-A5775B8E7DF5}">
      <dgm:prSet/>
      <dgm:spPr/>
      <dgm:t>
        <a:bodyPr/>
        <a:lstStyle/>
        <a:p>
          <a:endParaRPr lang="en-US"/>
        </a:p>
      </dgm:t>
    </dgm:pt>
    <dgm:pt modelId="{27C67B4E-6725-4534-A3E2-84FC5A967969}">
      <dgm:prSet phldrT="[Text]"/>
      <dgm:spPr/>
      <dgm:t>
        <a:bodyPr/>
        <a:lstStyle/>
        <a:p>
          <a:r>
            <a:rPr lang="en-US" dirty="0"/>
            <a:t>Lower packing and packaging costs</a:t>
          </a:r>
          <a:endParaRPr lang="en-US" b="1" dirty="0"/>
        </a:p>
      </dgm:t>
    </dgm:pt>
    <dgm:pt modelId="{C994F2F4-F530-4F3B-9956-C0C6F699C7A3}" type="parTrans" cxnId="{534A4161-C055-4891-AF80-A9A87401FBFC}">
      <dgm:prSet/>
      <dgm:spPr/>
      <dgm:t>
        <a:bodyPr/>
        <a:lstStyle/>
        <a:p>
          <a:endParaRPr lang="en-US"/>
        </a:p>
      </dgm:t>
    </dgm:pt>
    <dgm:pt modelId="{3B2D568A-354A-491E-BA87-632BD314BE09}" type="sibTrans" cxnId="{534A4161-C055-4891-AF80-A9A87401FBFC}">
      <dgm:prSet/>
      <dgm:spPr/>
      <dgm:t>
        <a:bodyPr/>
        <a:lstStyle/>
        <a:p>
          <a:endParaRPr lang="en-US"/>
        </a:p>
      </dgm:t>
    </dgm:pt>
    <dgm:pt modelId="{CDA8402B-6432-4BF4-B45D-AB32BBEF2C3A}">
      <dgm:prSet phldrT="[Text]"/>
      <dgm:spPr/>
      <dgm:t>
        <a:bodyPr/>
        <a:lstStyle/>
        <a:p>
          <a:r>
            <a:rPr lang="en-US" dirty="0"/>
            <a:t>Minimal load unit</a:t>
          </a:r>
        </a:p>
      </dgm:t>
    </dgm:pt>
    <dgm:pt modelId="{BE5F293F-ED3E-470F-80E4-EE55815107AE}" type="parTrans" cxnId="{7ED3C946-0C5E-4112-90DC-6825F2E48F58}">
      <dgm:prSet/>
      <dgm:spPr/>
      <dgm:t>
        <a:bodyPr/>
        <a:lstStyle/>
        <a:p>
          <a:endParaRPr lang="en-US"/>
        </a:p>
      </dgm:t>
    </dgm:pt>
    <dgm:pt modelId="{B9503249-110B-4250-A140-AE7B96DD6321}" type="sibTrans" cxnId="{7ED3C946-0C5E-4112-90DC-6825F2E48F58}">
      <dgm:prSet/>
      <dgm:spPr/>
      <dgm:t>
        <a:bodyPr/>
        <a:lstStyle/>
        <a:p>
          <a:endParaRPr lang="en-US"/>
        </a:p>
      </dgm:t>
    </dgm:pt>
    <dgm:pt modelId="{3A82DB6F-0926-4C76-BB83-E59687D922F9}" type="pres">
      <dgm:prSet presAssocID="{00377BAB-0F4D-4E99-93C8-D533FD5B43D3}" presName="diagram" presStyleCnt="0">
        <dgm:presLayoutVars>
          <dgm:dir/>
          <dgm:animLvl val="lvl"/>
          <dgm:resizeHandles val="exact"/>
        </dgm:presLayoutVars>
      </dgm:prSet>
      <dgm:spPr/>
      <dgm:t>
        <a:bodyPr/>
        <a:lstStyle/>
        <a:p>
          <a:endParaRPr lang="it-IT"/>
        </a:p>
      </dgm:t>
    </dgm:pt>
    <dgm:pt modelId="{3CD08C04-C909-4B40-825E-199517DF2CF9}" type="pres">
      <dgm:prSet presAssocID="{D70EC0D7-6577-4ABF-87E4-93A4F6853707}" presName="compNode" presStyleCnt="0"/>
      <dgm:spPr/>
    </dgm:pt>
    <dgm:pt modelId="{B30A9D80-2709-4BFA-AAC7-12BF993D73CE}" type="pres">
      <dgm:prSet presAssocID="{D70EC0D7-6577-4ABF-87E4-93A4F6853707}" presName="childRect" presStyleLbl="bgAcc1" presStyleIdx="0" presStyleCnt="3">
        <dgm:presLayoutVars>
          <dgm:bulletEnabled val="1"/>
        </dgm:presLayoutVars>
      </dgm:prSet>
      <dgm:spPr/>
      <dgm:t>
        <a:bodyPr/>
        <a:lstStyle/>
        <a:p>
          <a:endParaRPr lang="it-IT"/>
        </a:p>
      </dgm:t>
    </dgm:pt>
    <dgm:pt modelId="{F5577115-B338-4A29-81D0-DBA82318677E}" type="pres">
      <dgm:prSet presAssocID="{D70EC0D7-6577-4ABF-87E4-93A4F6853707}" presName="parentText" presStyleLbl="node1" presStyleIdx="0" presStyleCnt="0">
        <dgm:presLayoutVars>
          <dgm:chMax val="0"/>
          <dgm:bulletEnabled val="1"/>
        </dgm:presLayoutVars>
      </dgm:prSet>
      <dgm:spPr/>
      <dgm:t>
        <a:bodyPr/>
        <a:lstStyle/>
        <a:p>
          <a:endParaRPr lang="it-IT"/>
        </a:p>
      </dgm:t>
    </dgm:pt>
    <dgm:pt modelId="{106D68C3-1D40-4078-9C26-9621E15D30DF}" type="pres">
      <dgm:prSet presAssocID="{D70EC0D7-6577-4ABF-87E4-93A4F6853707}" presName="parentRect" presStyleLbl="alignNode1" presStyleIdx="0" presStyleCnt="3"/>
      <dgm:spPr/>
      <dgm:t>
        <a:bodyPr/>
        <a:lstStyle/>
        <a:p>
          <a:endParaRPr lang="it-IT"/>
        </a:p>
      </dgm:t>
    </dgm:pt>
    <dgm:pt modelId="{DD7F8481-DB02-44F5-8ADE-5B81252C99D2}" type="pres">
      <dgm:prSet presAssocID="{D70EC0D7-6577-4ABF-87E4-93A4F6853707}" presName="adorn" presStyleLbl="fgAccFollowNod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2934DBD7-EC89-4BC8-90FD-6685E30D003C}" type="pres">
      <dgm:prSet presAssocID="{5E6081D7-B90A-4ADA-954E-59B7BF22C892}" presName="sibTrans" presStyleLbl="sibTrans2D1" presStyleIdx="0" presStyleCnt="0"/>
      <dgm:spPr/>
      <dgm:t>
        <a:bodyPr/>
        <a:lstStyle/>
        <a:p>
          <a:endParaRPr lang="it-IT"/>
        </a:p>
      </dgm:t>
    </dgm:pt>
    <dgm:pt modelId="{70DD4480-50DD-4A05-8EDF-65E000B7A218}" type="pres">
      <dgm:prSet presAssocID="{3F1B3324-ACC8-4A6E-9BD9-927EB0E3BAAA}" presName="compNode" presStyleCnt="0"/>
      <dgm:spPr/>
    </dgm:pt>
    <dgm:pt modelId="{AC1B6B09-69C0-400E-9F8B-29D976B3343E}" type="pres">
      <dgm:prSet presAssocID="{3F1B3324-ACC8-4A6E-9BD9-927EB0E3BAAA}" presName="childRect" presStyleLbl="bgAcc1" presStyleIdx="1" presStyleCnt="3">
        <dgm:presLayoutVars>
          <dgm:bulletEnabled val="1"/>
        </dgm:presLayoutVars>
      </dgm:prSet>
      <dgm:spPr/>
      <dgm:t>
        <a:bodyPr/>
        <a:lstStyle/>
        <a:p>
          <a:endParaRPr lang="it-IT"/>
        </a:p>
      </dgm:t>
    </dgm:pt>
    <dgm:pt modelId="{3B89F7E5-410B-4F9E-A925-C50C160C635B}" type="pres">
      <dgm:prSet presAssocID="{3F1B3324-ACC8-4A6E-9BD9-927EB0E3BAAA}" presName="parentText" presStyleLbl="node1" presStyleIdx="0" presStyleCnt="0">
        <dgm:presLayoutVars>
          <dgm:chMax val="0"/>
          <dgm:bulletEnabled val="1"/>
        </dgm:presLayoutVars>
      </dgm:prSet>
      <dgm:spPr/>
      <dgm:t>
        <a:bodyPr/>
        <a:lstStyle/>
        <a:p>
          <a:endParaRPr lang="it-IT"/>
        </a:p>
      </dgm:t>
    </dgm:pt>
    <dgm:pt modelId="{FBCC7DE9-81E2-4761-9D43-1EE03B2FE0B0}" type="pres">
      <dgm:prSet presAssocID="{3F1B3324-ACC8-4A6E-9BD9-927EB0E3BAAA}" presName="parentRect" presStyleLbl="alignNode1" presStyleIdx="1" presStyleCnt="3"/>
      <dgm:spPr/>
      <dgm:t>
        <a:bodyPr/>
        <a:lstStyle/>
        <a:p>
          <a:endParaRPr lang="it-IT"/>
        </a:p>
      </dgm:t>
    </dgm:pt>
    <dgm:pt modelId="{2E1092FF-39AC-474E-A4A0-6799CE1F8D72}" type="pres">
      <dgm:prSet presAssocID="{3F1B3324-ACC8-4A6E-9BD9-927EB0E3BAAA}" presName="adorn" presStyleLbl="fgAccFollowNod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96152FE-713A-4EA0-873A-32E0111C4D4F}" type="pres">
      <dgm:prSet presAssocID="{5CC6C076-DBEB-454B-866D-94DF033EFF2F}" presName="sibTrans" presStyleLbl="sibTrans2D1" presStyleIdx="0" presStyleCnt="0"/>
      <dgm:spPr/>
      <dgm:t>
        <a:bodyPr/>
        <a:lstStyle/>
        <a:p>
          <a:endParaRPr lang="it-IT"/>
        </a:p>
      </dgm:t>
    </dgm:pt>
    <dgm:pt modelId="{DDB1D0C3-0D18-49C2-9D8F-DFDD9CB8287C}" type="pres">
      <dgm:prSet presAssocID="{6D546083-BD08-4847-A0B5-2B5AD0EE32DB}" presName="compNode" presStyleCnt="0"/>
      <dgm:spPr/>
    </dgm:pt>
    <dgm:pt modelId="{5342003E-15B8-4465-9D97-4EF40A67A39D}" type="pres">
      <dgm:prSet presAssocID="{6D546083-BD08-4847-A0B5-2B5AD0EE32DB}" presName="childRect" presStyleLbl="bgAcc1" presStyleIdx="2" presStyleCnt="3">
        <dgm:presLayoutVars>
          <dgm:bulletEnabled val="1"/>
        </dgm:presLayoutVars>
      </dgm:prSet>
      <dgm:spPr/>
      <dgm:t>
        <a:bodyPr/>
        <a:lstStyle/>
        <a:p>
          <a:endParaRPr lang="it-IT"/>
        </a:p>
      </dgm:t>
    </dgm:pt>
    <dgm:pt modelId="{8093C3B9-894E-4302-B89E-EFB277540B30}" type="pres">
      <dgm:prSet presAssocID="{6D546083-BD08-4847-A0B5-2B5AD0EE32DB}" presName="parentText" presStyleLbl="node1" presStyleIdx="0" presStyleCnt="0">
        <dgm:presLayoutVars>
          <dgm:chMax val="0"/>
          <dgm:bulletEnabled val="1"/>
        </dgm:presLayoutVars>
      </dgm:prSet>
      <dgm:spPr/>
      <dgm:t>
        <a:bodyPr/>
        <a:lstStyle/>
        <a:p>
          <a:endParaRPr lang="it-IT"/>
        </a:p>
      </dgm:t>
    </dgm:pt>
    <dgm:pt modelId="{2C365484-C62F-41CD-A80D-C204AA8CCF0B}" type="pres">
      <dgm:prSet presAssocID="{6D546083-BD08-4847-A0B5-2B5AD0EE32DB}" presName="parentRect" presStyleLbl="alignNode1" presStyleIdx="2" presStyleCnt="3"/>
      <dgm:spPr/>
      <dgm:t>
        <a:bodyPr/>
        <a:lstStyle/>
        <a:p>
          <a:endParaRPr lang="it-IT"/>
        </a:p>
      </dgm:t>
    </dgm:pt>
    <dgm:pt modelId="{21D7A531-8098-4332-B106-816FC4491AAA}" type="pres">
      <dgm:prSet presAssocID="{6D546083-BD08-4847-A0B5-2B5AD0EE32DB}" presName="adorn" presStyleLbl="fgAccFollowNode1" presStyleIdx="2" presStyleCnt="3"/>
      <dgm:spPr>
        <a:blipFill rotWithShape="1">
          <a:blip xmlns:r="http://schemas.openxmlformats.org/officeDocument/2006/relationships" r:embed="rId3"/>
          <a:stretch>
            <a:fillRect/>
          </a:stretch>
        </a:blipFill>
      </dgm:spPr>
    </dgm:pt>
  </dgm:ptLst>
  <dgm:cxnLst>
    <dgm:cxn modelId="{C0DF937A-A489-4DC6-AD34-30378201ECC5}" type="presOf" srcId="{CDA8402B-6432-4BF4-B45D-AB32BBEF2C3A}" destId="{B30A9D80-2709-4BFA-AAC7-12BF993D73CE}" srcOrd="0" destOrd="2" presId="urn:microsoft.com/office/officeart/2005/8/layout/bList2"/>
    <dgm:cxn modelId="{01A77A3B-C85E-400C-AEAE-07723C90FA61}" srcId="{3F1B3324-ACC8-4A6E-9BD9-927EB0E3BAAA}" destId="{071ED511-BCDA-4B75-9BB1-FE3DA0033900}" srcOrd="2" destOrd="0" parTransId="{319470DB-85B3-4F8A-BABB-3AA47F937C4D}" sibTransId="{ABE708B3-D4C6-4086-9318-0F8DBA13195E}"/>
    <dgm:cxn modelId="{941650B8-3ACD-4E7F-9B92-AB91AA30B892}" type="presOf" srcId="{C5BD6D1C-2793-4897-A2E7-54159CF046E8}" destId="{5342003E-15B8-4465-9D97-4EF40A67A39D}" srcOrd="0" destOrd="0" presId="urn:microsoft.com/office/officeart/2005/8/layout/bList2"/>
    <dgm:cxn modelId="{F8F3663D-D48E-4CCB-8FF3-3D1324AA0F6B}" srcId="{6D546083-BD08-4847-A0B5-2B5AD0EE32DB}" destId="{A24AA24A-5D7E-4CAF-9A3C-E0AA7EADF35E}" srcOrd="1" destOrd="0" parTransId="{F8AF0292-41BA-4AAF-B836-E64E1FAA8B41}" sibTransId="{9CD84CE3-6373-4BC4-9C09-6D5F2C715A6F}"/>
    <dgm:cxn modelId="{7FAF9972-ACE5-4D59-AECF-405DF19FF983}" type="presOf" srcId="{A24AA24A-5D7E-4CAF-9A3C-E0AA7EADF35E}" destId="{5342003E-15B8-4465-9D97-4EF40A67A39D}" srcOrd="0" destOrd="1" presId="urn:microsoft.com/office/officeart/2005/8/layout/bList2"/>
    <dgm:cxn modelId="{01555FD3-5DF0-4CB6-97F3-DC9FFE7A1E2C}" type="presOf" srcId="{D70EC0D7-6577-4ABF-87E4-93A4F6853707}" destId="{F5577115-B338-4A29-81D0-DBA82318677E}" srcOrd="0" destOrd="0" presId="urn:microsoft.com/office/officeart/2005/8/layout/bList2"/>
    <dgm:cxn modelId="{53F1433B-BD9A-4602-A599-A3129DC89CB2}" srcId="{3F1B3324-ACC8-4A6E-9BD9-927EB0E3BAAA}" destId="{F3EC7106-30B4-4971-ABB7-BAB60B502B9C}" srcOrd="0" destOrd="0" parTransId="{FBCB8F67-9528-4B8D-BCD4-0D7A708B7721}" sibTransId="{EFBC0DD3-AEAC-4685-9BC0-6C4E9377631E}"/>
    <dgm:cxn modelId="{C5157568-42F6-4CD8-BF72-DF45E1756437}" type="presOf" srcId="{6D546083-BD08-4847-A0B5-2B5AD0EE32DB}" destId="{8093C3B9-894E-4302-B89E-EFB277540B30}" srcOrd="0" destOrd="0" presId="urn:microsoft.com/office/officeart/2005/8/layout/bList2"/>
    <dgm:cxn modelId="{E0216C28-A32C-4D24-9787-A5775B8E7DF5}" srcId="{D70EC0D7-6577-4ABF-87E4-93A4F6853707}" destId="{4F832212-17F5-4373-9F8E-687232434310}" srcOrd="1" destOrd="0" parTransId="{D058CA41-D470-4404-93BA-B8251B4D3A37}" sibTransId="{5FBC4A40-1B2C-4726-B826-7CE3072368B7}"/>
    <dgm:cxn modelId="{F6890A52-7A75-494E-8493-1F27F7594CD5}" type="presOf" srcId="{071ED511-BCDA-4B75-9BB1-FE3DA0033900}" destId="{AC1B6B09-69C0-400E-9F8B-29D976B3343E}" srcOrd="0" destOrd="2" presId="urn:microsoft.com/office/officeart/2005/8/layout/bList2"/>
    <dgm:cxn modelId="{C4BF2376-3BCA-4EFE-943E-B280AE322690}" type="presOf" srcId="{5E6081D7-B90A-4ADA-954E-59B7BF22C892}" destId="{2934DBD7-EC89-4BC8-90FD-6685E30D003C}" srcOrd="0" destOrd="0" presId="urn:microsoft.com/office/officeart/2005/8/layout/bList2"/>
    <dgm:cxn modelId="{59E46DFC-2963-4D9E-B28A-64AC7A9ACF75}" type="presOf" srcId="{F3EC7106-30B4-4971-ABB7-BAB60B502B9C}" destId="{AC1B6B09-69C0-400E-9F8B-29D976B3343E}" srcOrd="0" destOrd="0" presId="urn:microsoft.com/office/officeart/2005/8/layout/bList2"/>
    <dgm:cxn modelId="{78FAC3C6-13C8-4060-B2D7-1E0FA99DEF2A}" srcId="{00377BAB-0F4D-4E99-93C8-D533FD5B43D3}" destId="{3F1B3324-ACC8-4A6E-9BD9-927EB0E3BAAA}" srcOrd="1" destOrd="0" parTransId="{556863AD-1A95-410E-9296-4CEDD6024B79}" sibTransId="{5CC6C076-DBEB-454B-866D-94DF033EFF2F}"/>
    <dgm:cxn modelId="{B6781256-BA4B-4959-A0C8-9B96DD35DF81}" type="presOf" srcId="{27C67B4E-6725-4534-A3E2-84FC5A967969}" destId="{AC1B6B09-69C0-400E-9F8B-29D976B3343E}" srcOrd="0" destOrd="1" presId="urn:microsoft.com/office/officeart/2005/8/layout/bList2"/>
    <dgm:cxn modelId="{7ED3C946-0C5E-4112-90DC-6825F2E48F58}" srcId="{D70EC0D7-6577-4ABF-87E4-93A4F6853707}" destId="{CDA8402B-6432-4BF4-B45D-AB32BBEF2C3A}" srcOrd="2" destOrd="0" parTransId="{BE5F293F-ED3E-470F-80E4-EE55815107AE}" sibTransId="{B9503249-110B-4250-A140-AE7B96DD6321}"/>
    <dgm:cxn modelId="{7662739E-9AF0-493A-948C-FCC039316F9D}" type="presOf" srcId="{4F832212-17F5-4373-9F8E-687232434310}" destId="{B30A9D80-2709-4BFA-AAC7-12BF993D73CE}" srcOrd="0" destOrd="1" presId="urn:microsoft.com/office/officeart/2005/8/layout/bList2"/>
    <dgm:cxn modelId="{3139E7DC-A04D-4DF1-B522-9886E3FE5E5B}" type="presOf" srcId="{5CC6C076-DBEB-454B-866D-94DF033EFF2F}" destId="{996152FE-713A-4EA0-873A-32E0111C4D4F}" srcOrd="0" destOrd="0" presId="urn:microsoft.com/office/officeart/2005/8/layout/bList2"/>
    <dgm:cxn modelId="{BA22C5E1-B6D1-4FC5-B9F8-CC9E8D165956}" srcId="{D70EC0D7-6577-4ABF-87E4-93A4F6853707}" destId="{A2AB2225-F2D6-4BF2-AEED-427D270BC7A5}" srcOrd="0" destOrd="0" parTransId="{219B6DFD-C561-4E99-9EA3-FF3BECBE67C9}" sibTransId="{9398D152-9ED9-4393-95B5-CA76B0DC19DB}"/>
    <dgm:cxn modelId="{0CB5CD6F-5430-445D-86C5-BD9CFAC6B953}" srcId="{6D546083-BD08-4847-A0B5-2B5AD0EE32DB}" destId="{C5BD6D1C-2793-4897-A2E7-54159CF046E8}" srcOrd="0" destOrd="0" parTransId="{5AE7A1ED-9671-48AA-8B57-9D4ACB307C97}" sibTransId="{C33C10A2-BA14-44D1-B86D-2FB33F827BD6}"/>
    <dgm:cxn modelId="{DCE6D42D-7A9B-4C6F-9018-9CFC5877539B}" type="presOf" srcId="{6D546083-BD08-4847-A0B5-2B5AD0EE32DB}" destId="{2C365484-C62F-41CD-A80D-C204AA8CCF0B}" srcOrd="1" destOrd="0" presId="urn:microsoft.com/office/officeart/2005/8/layout/bList2"/>
    <dgm:cxn modelId="{534A4161-C055-4891-AF80-A9A87401FBFC}" srcId="{3F1B3324-ACC8-4A6E-9BD9-927EB0E3BAAA}" destId="{27C67B4E-6725-4534-A3E2-84FC5A967969}" srcOrd="1" destOrd="0" parTransId="{C994F2F4-F530-4F3B-9956-C0C6F699C7A3}" sibTransId="{3B2D568A-354A-491E-BA87-632BD314BE09}"/>
    <dgm:cxn modelId="{E91792C9-20F6-4E65-8C18-B855B748306A}" type="presOf" srcId="{3F1B3324-ACC8-4A6E-9BD9-927EB0E3BAAA}" destId="{FBCC7DE9-81E2-4761-9D43-1EE03B2FE0B0}" srcOrd="1" destOrd="0" presId="urn:microsoft.com/office/officeart/2005/8/layout/bList2"/>
    <dgm:cxn modelId="{9EDE29BB-0224-4CC0-924E-237E82D7EAE0}" type="presOf" srcId="{A2AB2225-F2D6-4BF2-AEED-427D270BC7A5}" destId="{B30A9D80-2709-4BFA-AAC7-12BF993D73CE}" srcOrd="0" destOrd="0" presId="urn:microsoft.com/office/officeart/2005/8/layout/bList2"/>
    <dgm:cxn modelId="{4BA47225-A668-4439-BF0E-73C6D96A18AD}" type="presOf" srcId="{D70EC0D7-6577-4ABF-87E4-93A4F6853707}" destId="{106D68C3-1D40-4078-9C26-9621E15D30DF}" srcOrd="1" destOrd="0" presId="urn:microsoft.com/office/officeart/2005/8/layout/bList2"/>
    <dgm:cxn modelId="{2EB5AA6B-8DB8-4B03-8C31-87F50B7A6096}" type="presOf" srcId="{3F1B3324-ACC8-4A6E-9BD9-927EB0E3BAAA}" destId="{3B89F7E5-410B-4F9E-A925-C50C160C635B}" srcOrd="0" destOrd="0" presId="urn:microsoft.com/office/officeart/2005/8/layout/bList2"/>
    <dgm:cxn modelId="{8D6AA3FB-8D63-4A2B-AAA7-368087DC0B91}" srcId="{00377BAB-0F4D-4E99-93C8-D533FD5B43D3}" destId="{6D546083-BD08-4847-A0B5-2B5AD0EE32DB}" srcOrd="2" destOrd="0" parTransId="{691BB9BE-BFC3-45FE-B07A-43914F526380}" sibTransId="{44694672-8A70-42D7-B7E0-909F10528101}"/>
    <dgm:cxn modelId="{65E6DF74-C5E7-4986-830A-FB5BE1D10FA4}" type="presOf" srcId="{00377BAB-0F4D-4E99-93C8-D533FD5B43D3}" destId="{3A82DB6F-0926-4C76-BB83-E59687D922F9}" srcOrd="0" destOrd="0" presId="urn:microsoft.com/office/officeart/2005/8/layout/bList2"/>
    <dgm:cxn modelId="{CB62615B-1884-4A1B-BF4D-799A809204D4}" srcId="{00377BAB-0F4D-4E99-93C8-D533FD5B43D3}" destId="{D70EC0D7-6577-4ABF-87E4-93A4F6853707}" srcOrd="0" destOrd="0" parTransId="{01BECE12-189D-4236-B4D7-ED10D6B0D85F}" sibTransId="{5E6081D7-B90A-4ADA-954E-59B7BF22C892}"/>
    <dgm:cxn modelId="{90F47857-15E9-4777-94E3-F50F4848DC6C}" type="presParOf" srcId="{3A82DB6F-0926-4C76-BB83-E59687D922F9}" destId="{3CD08C04-C909-4B40-825E-199517DF2CF9}" srcOrd="0" destOrd="0" presId="urn:microsoft.com/office/officeart/2005/8/layout/bList2"/>
    <dgm:cxn modelId="{997FC5AB-440F-494A-8E76-AC23E1B6609B}" type="presParOf" srcId="{3CD08C04-C909-4B40-825E-199517DF2CF9}" destId="{B30A9D80-2709-4BFA-AAC7-12BF993D73CE}" srcOrd="0" destOrd="0" presId="urn:microsoft.com/office/officeart/2005/8/layout/bList2"/>
    <dgm:cxn modelId="{C0254BC5-C8F7-486E-8F68-21CE9FC2E714}" type="presParOf" srcId="{3CD08C04-C909-4B40-825E-199517DF2CF9}" destId="{F5577115-B338-4A29-81D0-DBA82318677E}" srcOrd="1" destOrd="0" presId="urn:microsoft.com/office/officeart/2005/8/layout/bList2"/>
    <dgm:cxn modelId="{F17F1E3D-080D-4B3E-9471-37DB89006928}" type="presParOf" srcId="{3CD08C04-C909-4B40-825E-199517DF2CF9}" destId="{106D68C3-1D40-4078-9C26-9621E15D30DF}" srcOrd="2" destOrd="0" presId="urn:microsoft.com/office/officeart/2005/8/layout/bList2"/>
    <dgm:cxn modelId="{61A4E90C-0724-4BEC-A7AA-D6A70AB2A2B9}" type="presParOf" srcId="{3CD08C04-C909-4B40-825E-199517DF2CF9}" destId="{DD7F8481-DB02-44F5-8ADE-5B81252C99D2}" srcOrd="3" destOrd="0" presId="urn:microsoft.com/office/officeart/2005/8/layout/bList2"/>
    <dgm:cxn modelId="{6FB879BC-1B93-46A2-A500-772E32712DB3}" type="presParOf" srcId="{3A82DB6F-0926-4C76-BB83-E59687D922F9}" destId="{2934DBD7-EC89-4BC8-90FD-6685E30D003C}" srcOrd="1" destOrd="0" presId="urn:microsoft.com/office/officeart/2005/8/layout/bList2"/>
    <dgm:cxn modelId="{EB974790-FEBD-434C-8A11-6CCEF58ED8D4}" type="presParOf" srcId="{3A82DB6F-0926-4C76-BB83-E59687D922F9}" destId="{70DD4480-50DD-4A05-8EDF-65E000B7A218}" srcOrd="2" destOrd="0" presId="urn:microsoft.com/office/officeart/2005/8/layout/bList2"/>
    <dgm:cxn modelId="{0EFE0620-5E6D-481E-99A4-2D56543C5E36}" type="presParOf" srcId="{70DD4480-50DD-4A05-8EDF-65E000B7A218}" destId="{AC1B6B09-69C0-400E-9F8B-29D976B3343E}" srcOrd="0" destOrd="0" presId="urn:microsoft.com/office/officeart/2005/8/layout/bList2"/>
    <dgm:cxn modelId="{8682C13D-C3D3-4980-AB91-7B5B31B3D4C0}" type="presParOf" srcId="{70DD4480-50DD-4A05-8EDF-65E000B7A218}" destId="{3B89F7E5-410B-4F9E-A925-C50C160C635B}" srcOrd="1" destOrd="0" presId="urn:microsoft.com/office/officeart/2005/8/layout/bList2"/>
    <dgm:cxn modelId="{5761694C-7321-4677-9A28-D8F04774E30F}" type="presParOf" srcId="{70DD4480-50DD-4A05-8EDF-65E000B7A218}" destId="{FBCC7DE9-81E2-4761-9D43-1EE03B2FE0B0}" srcOrd="2" destOrd="0" presId="urn:microsoft.com/office/officeart/2005/8/layout/bList2"/>
    <dgm:cxn modelId="{D1B3433A-AD00-4A23-AC99-36FA9762EDC8}" type="presParOf" srcId="{70DD4480-50DD-4A05-8EDF-65E000B7A218}" destId="{2E1092FF-39AC-474E-A4A0-6799CE1F8D72}" srcOrd="3" destOrd="0" presId="urn:microsoft.com/office/officeart/2005/8/layout/bList2"/>
    <dgm:cxn modelId="{F667BF14-DBAB-482A-83A1-528B2F9BC38A}" type="presParOf" srcId="{3A82DB6F-0926-4C76-BB83-E59687D922F9}" destId="{996152FE-713A-4EA0-873A-32E0111C4D4F}" srcOrd="3" destOrd="0" presId="urn:microsoft.com/office/officeart/2005/8/layout/bList2"/>
    <dgm:cxn modelId="{E14D31C4-150B-40BF-938E-B8F8654A0767}" type="presParOf" srcId="{3A82DB6F-0926-4C76-BB83-E59687D922F9}" destId="{DDB1D0C3-0D18-49C2-9D8F-DFDD9CB8287C}" srcOrd="4" destOrd="0" presId="urn:microsoft.com/office/officeart/2005/8/layout/bList2"/>
    <dgm:cxn modelId="{20DF95A9-3969-4ECE-B750-807340C2B6AA}" type="presParOf" srcId="{DDB1D0C3-0D18-49C2-9D8F-DFDD9CB8287C}" destId="{5342003E-15B8-4465-9D97-4EF40A67A39D}" srcOrd="0" destOrd="0" presId="urn:microsoft.com/office/officeart/2005/8/layout/bList2"/>
    <dgm:cxn modelId="{646124CD-88CC-47BC-BDA1-E0A37944BDB1}" type="presParOf" srcId="{DDB1D0C3-0D18-49C2-9D8F-DFDD9CB8287C}" destId="{8093C3B9-894E-4302-B89E-EFB277540B30}" srcOrd="1" destOrd="0" presId="urn:microsoft.com/office/officeart/2005/8/layout/bList2"/>
    <dgm:cxn modelId="{9EF35A27-A69B-4CF0-AE2E-9B27E117440C}" type="presParOf" srcId="{DDB1D0C3-0D18-49C2-9D8F-DFDD9CB8287C}" destId="{2C365484-C62F-41CD-A80D-C204AA8CCF0B}" srcOrd="2" destOrd="0" presId="urn:microsoft.com/office/officeart/2005/8/layout/bList2"/>
    <dgm:cxn modelId="{4104DD53-E304-42CF-B326-59E83DD1D0EF}" type="presParOf" srcId="{DDB1D0C3-0D18-49C2-9D8F-DFDD9CB8287C}" destId="{21D7A531-8098-4332-B106-816FC4491AAA}"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F9567A-CB13-430E-A5C2-4AA2B8908041}" type="doc">
      <dgm:prSet loTypeId="urn:microsoft.com/office/officeart/2005/8/layout/pList2#1" loCatId="list" qsTypeId="urn:microsoft.com/office/officeart/2005/8/quickstyle/simple1" qsCatId="simple" csTypeId="urn:microsoft.com/office/officeart/2005/8/colors/accent0_3" csCatId="mainScheme" phldr="1"/>
      <dgm:spPr/>
    </dgm:pt>
    <dgm:pt modelId="{5AB7FC70-B3AE-4666-8776-375517D2A574}">
      <dgm:prSet phldrT="[Text]" custT="1"/>
      <dgm:spPr>
        <a:solidFill>
          <a:schemeClr val="accent2">
            <a:lumMod val="50000"/>
          </a:schemeClr>
        </a:solidFill>
      </dgm:spPr>
      <dgm:t>
        <a:bodyPr/>
        <a:lstStyle/>
        <a:p>
          <a:r>
            <a:rPr lang="en-US" sz="2000" b="1" dirty="0"/>
            <a:t>Derived</a:t>
          </a:r>
          <a:r>
            <a:rPr lang="en-US" sz="1800" dirty="0"/>
            <a:t/>
          </a:r>
          <a:br>
            <a:rPr lang="en-US" sz="1800" dirty="0"/>
          </a:br>
          <a:r>
            <a:rPr lang="en-US" sz="1800" dirty="0"/>
            <a:t/>
          </a:r>
          <a:br>
            <a:rPr lang="en-US" sz="1800" dirty="0"/>
          </a:br>
          <a:r>
            <a:rPr lang="en-US" sz="1800" dirty="0"/>
            <a:t>Economic and income growth</a:t>
          </a:r>
        </a:p>
        <a:p>
          <a:r>
            <a:rPr lang="en-US" sz="1800" dirty="0"/>
            <a:t>Globalization (outsourcing)</a:t>
          </a:r>
        </a:p>
        <a:p>
          <a:r>
            <a:rPr lang="en-US" sz="1800" dirty="0"/>
            <a:t>Fragmentation of production and consumption</a:t>
          </a:r>
        </a:p>
      </dgm:t>
    </dgm:pt>
    <dgm:pt modelId="{43168807-A018-4E58-897D-E6C661B0655F}" type="parTrans" cxnId="{78EDA7B6-49EB-4431-AC88-0666997CFB8A}">
      <dgm:prSet/>
      <dgm:spPr/>
      <dgm:t>
        <a:bodyPr/>
        <a:lstStyle/>
        <a:p>
          <a:endParaRPr lang="en-US"/>
        </a:p>
      </dgm:t>
    </dgm:pt>
    <dgm:pt modelId="{38E2414A-19CA-43D7-8DC3-7202A343A713}" type="sibTrans" cxnId="{78EDA7B6-49EB-4431-AC88-0666997CFB8A}">
      <dgm:prSet/>
      <dgm:spPr/>
      <dgm:t>
        <a:bodyPr/>
        <a:lstStyle/>
        <a:p>
          <a:endParaRPr lang="en-US"/>
        </a:p>
      </dgm:t>
    </dgm:pt>
    <dgm:pt modelId="{7A924925-FED8-4887-BE4D-37BDFEB97F32}">
      <dgm:prSet phldrT="[Text]" custT="1"/>
      <dgm:spPr>
        <a:solidFill>
          <a:schemeClr val="accent2">
            <a:lumMod val="50000"/>
          </a:schemeClr>
        </a:solidFill>
      </dgm:spPr>
      <dgm:t>
        <a:bodyPr/>
        <a:lstStyle/>
        <a:p>
          <a:r>
            <a:rPr lang="en-US" sz="2000" b="1" dirty="0"/>
            <a:t>Substitution</a:t>
          </a:r>
          <a:br>
            <a:rPr lang="en-US" sz="2000" b="1" dirty="0"/>
          </a:br>
          <a:r>
            <a:rPr lang="en-US" sz="2000" b="1" dirty="0"/>
            <a:t/>
          </a:r>
          <a:br>
            <a:rPr lang="en-US" sz="2000" b="1" dirty="0"/>
          </a:br>
          <a:r>
            <a:rPr lang="en-US" sz="1800" dirty="0"/>
            <a:t>Functional and geographical diffusion</a:t>
          </a:r>
        </a:p>
        <a:p>
          <a:r>
            <a:rPr lang="en-US" sz="1800" dirty="0"/>
            <a:t>New niches (commodities and cold chain)</a:t>
          </a:r>
        </a:p>
        <a:p>
          <a:r>
            <a:rPr lang="en-US" sz="1800" dirty="0"/>
            <a:t>Capture of bulk and break-bulk markets</a:t>
          </a:r>
        </a:p>
      </dgm:t>
    </dgm:pt>
    <dgm:pt modelId="{40442B63-DA87-4D4B-A0A2-124C7E096802}" type="parTrans" cxnId="{9B9D8407-0221-4E0A-870C-73E3B9D42CA8}">
      <dgm:prSet/>
      <dgm:spPr/>
      <dgm:t>
        <a:bodyPr/>
        <a:lstStyle/>
        <a:p>
          <a:endParaRPr lang="en-US"/>
        </a:p>
      </dgm:t>
    </dgm:pt>
    <dgm:pt modelId="{C9906FBB-3309-432B-BC6D-B1949B0EB623}" type="sibTrans" cxnId="{9B9D8407-0221-4E0A-870C-73E3B9D42CA8}">
      <dgm:prSet/>
      <dgm:spPr/>
      <dgm:t>
        <a:bodyPr/>
        <a:lstStyle/>
        <a:p>
          <a:endParaRPr lang="en-US"/>
        </a:p>
      </dgm:t>
    </dgm:pt>
    <dgm:pt modelId="{ADA722F6-09A7-4C82-B381-6FC11C9C6A68}">
      <dgm:prSet phldrT="[Text]" custT="1"/>
      <dgm:spPr>
        <a:solidFill>
          <a:schemeClr val="accent2">
            <a:lumMod val="50000"/>
          </a:schemeClr>
        </a:solidFill>
      </dgm:spPr>
      <dgm:t>
        <a:bodyPr/>
        <a:lstStyle/>
        <a:p>
          <a:r>
            <a:rPr lang="en-US" sz="2000" b="1" dirty="0"/>
            <a:t>Incidental</a:t>
          </a:r>
        </a:p>
        <a:p>
          <a:endParaRPr lang="en-US" sz="1900" b="1" dirty="0"/>
        </a:p>
        <a:p>
          <a:r>
            <a:rPr lang="en-US" sz="1800" dirty="0"/>
            <a:t>Trade imbalances</a:t>
          </a:r>
        </a:p>
        <a:p>
          <a:r>
            <a:rPr lang="en-US" sz="1800" dirty="0"/>
            <a:t>Repositioning of empty containers</a:t>
          </a:r>
        </a:p>
      </dgm:t>
    </dgm:pt>
    <dgm:pt modelId="{1479F7B5-228A-42CB-BF8E-EBDC817252D2}" type="parTrans" cxnId="{1AC2FECA-37D2-46C6-B145-4B9F2E2F05B1}">
      <dgm:prSet/>
      <dgm:spPr/>
      <dgm:t>
        <a:bodyPr/>
        <a:lstStyle/>
        <a:p>
          <a:endParaRPr lang="en-US"/>
        </a:p>
      </dgm:t>
    </dgm:pt>
    <dgm:pt modelId="{E5662E6A-6EA8-41DD-BE37-C3A36D3DC212}" type="sibTrans" cxnId="{1AC2FECA-37D2-46C6-B145-4B9F2E2F05B1}">
      <dgm:prSet/>
      <dgm:spPr/>
      <dgm:t>
        <a:bodyPr/>
        <a:lstStyle/>
        <a:p>
          <a:endParaRPr lang="en-US"/>
        </a:p>
      </dgm:t>
    </dgm:pt>
    <dgm:pt modelId="{214C0792-0DDC-4D6E-ABB0-FD5EA6DDD4ED}">
      <dgm:prSet phldrT="[Text]" custT="1"/>
      <dgm:spPr>
        <a:solidFill>
          <a:schemeClr val="accent2">
            <a:lumMod val="50000"/>
          </a:schemeClr>
        </a:solidFill>
      </dgm:spPr>
      <dgm:t>
        <a:bodyPr/>
        <a:lstStyle/>
        <a:p>
          <a:r>
            <a:rPr lang="en-US" sz="2000" b="1" dirty="0"/>
            <a:t>Induced</a:t>
          </a:r>
        </a:p>
        <a:p>
          <a:endParaRPr lang="en-US" sz="1900" b="1" dirty="0"/>
        </a:p>
        <a:p>
          <a:r>
            <a:rPr lang="en-US" sz="1800" dirty="0"/>
            <a:t>Transshipment (</a:t>
          </a:r>
          <a:r>
            <a:rPr lang="en-US" sz="1800" dirty="0" err="1"/>
            <a:t>hubbing</a:t>
          </a:r>
          <a:r>
            <a:rPr lang="en-US" sz="1800" dirty="0"/>
            <a:t>,</a:t>
          </a:r>
          <a:r>
            <a:rPr lang="en-US" sz="1800" baseline="0" dirty="0"/>
            <a:t> relay and intersection</a:t>
          </a:r>
          <a:r>
            <a:rPr lang="en-US" sz="1600" baseline="0" dirty="0"/>
            <a:t>)</a:t>
          </a:r>
          <a:endParaRPr lang="en-US" sz="1600" dirty="0"/>
        </a:p>
      </dgm:t>
    </dgm:pt>
    <dgm:pt modelId="{1BE7A68A-B885-4A41-8A18-DB99B757B954}" type="parTrans" cxnId="{AC43B0DC-F678-4338-8139-1B8D3B1CD2DA}">
      <dgm:prSet/>
      <dgm:spPr/>
      <dgm:t>
        <a:bodyPr/>
        <a:lstStyle/>
        <a:p>
          <a:endParaRPr lang="en-US"/>
        </a:p>
      </dgm:t>
    </dgm:pt>
    <dgm:pt modelId="{8E6F24BB-C58C-4746-95A5-97AB93BECC5A}" type="sibTrans" cxnId="{AC43B0DC-F678-4338-8139-1B8D3B1CD2DA}">
      <dgm:prSet/>
      <dgm:spPr/>
      <dgm:t>
        <a:bodyPr/>
        <a:lstStyle/>
        <a:p>
          <a:endParaRPr lang="en-US"/>
        </a:p>
      </dgm:t>
    </dgm:pt>
    <dgm:pt modelId="{37BA4A83-E724-4589-977B-A9BEB030102B}" type="pres">
      <dgm:prSet presAssocID="{C9F9567A-CB13-430E-A5C2-4AA2B8908041}" presName="Name0" presStyleCnt="0">
        <dgm:presLayoutVars>
          <dgm:dir/>
          <dgm:resizeHandles val="exact"/>
        </dgm:presLayoutVars>
      </dgm:prSet>
      <dgm:spPr/>
    </dgm:pt>
    <dgm:pt modelId="{F100BF31-F440-4AA2-B5DB-8C372C7A4CAC}" type="pres">
      <dgm:prSet presAssocID="{C9F9567A-CB13-430E-A5C2-4AA2B8908041}" presName="bkgdShp" presStyleLbl="alignAccFollowNode1" presStyleIdx="0" presStyleCnt="1" custScaleY="86610"/>
      <dgm:spPr/>
    </dgm:pt>
    <dgm:pt modelId="{B0A5C6F4-D8B4-4A0A-8CA0-0FE68C9D9E8E}" type="pres">
      <dgm:prSet presAssocID="{C9F9567A-CB13-430E-A5C2-4AA2B8908041}" presName="linComp" presStyleCnt="0"/>
      <dgm:spPr/>
    </dgm:pt>
    <dgm:pt modelId="{A4B8F618-5B09-412E-B94A-92B3963664E0}" type="pres">
      <dgm:prSet presAssocID="{5AB7FC70-B3AE-4666-8776-375517D2A574}" presName="compNode" presStyleCnt="0"/>
      <dgm:spPr/>
    </dgm:pt>
    <dgm:pt modelId="{61191A63-F1DC-4657-AA66-A7F9D33D2EB5}" type="pres">
      <dgm:prSet presAssocID="{5AB7FC70-B3AE-4666-8776-375517D2A574}" presName="node" presStyleLbl="node1" presStyleIdx="0" presStyleCnt="4" custScaleY="104019">
        <dgm:presLayoutVars>
          <dgm:bulletEnabled val="1"/>
        </dgm:presLayoutVars>
      </dgm:prSet>
      <dgm:spPr/>
      <dgm:t>
        <a:bodyPr/>
        <a:lstStyle/>
        <a:p>
          <a:endParaRPr lang="it-IT"/>
        </a:p>
      </dgm:t>
    </dgm:pt>
    <dgm:pt modelId="{A9752AA0-1087-4146-BFFF-09E381EDB561}" type="pres">
      <dgm:prSet presAssocID="{5AB7FC70-B3AE-4666-8776-375517D2A574}" presName="invisiNode" presStyleLbl="node1" presStyleIdx="0" presStyleCnt="4"/>
      <dgm:spPr/>
    </dgm:pt>
    <dgm:pt modelId="{4FD90031-12B9-41B7-80DE-03E1AABA1CD7}" type="pres">
      <dgm:prSet presAssocID="{5AB7FC70-B3AE-4666-8776-375517D2A574}" presName="imagNode" presStyleLbl="fgImgPlace1" presStyleIdx="0" presStyleCnt="4"/>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l="-18000" r="-18000"/>
          </a:stretch>
        </a:blipFill>
      </dgm:spPr>
    </dgm:pt>
    <dgm:pt modelId="{117B21DF-78B6-4D27-97C9-429BEC1203D2}" type="pres">
      <dgm:prSet presAssocID="{38E2414A-19CA-43D7-8DC3-7202A343A713}" presName="sibTrans" presStyleLbl="sibTrans2D1" presStyleIdx="0" presStyleCnt="0"/>
      <dgm:spPr/>
      <dgm:t>
        <a:bodyPr/>
        <a:lstStyle/>
        <a:p>
          <a:endParaRPr lang="it-IT"/>
        </a:p>
      </dgm:t>
    </dgm:pt>
    <dgm:pt modelId="{8F3927C2-D390-4C7E-A5CE-03384FDCB84D}" type="pres">
      <dgm:prSet presAssocID="{7A924925-FED8-4887-BE4D-37BDFEB97F32}" presName="compNode" presStyleCnt="0"/>
      <dgm:spPr/>
    </dgm:pt>
    <dgm:pt modelId="{29AC50FF-6E13-4BE5-8881-BD6C7BCAA89F}" type="pres">
      <dgm:prSet presAssocID="{7A924925-FED8-4887-BE4D-37BDFEB97F32}" presName="node" presStyleLbl="node1" presStyleIdx="1" presStyleCnt="4" custScaleY="104019">
        <dgm:presLayoutVars>
          <dgm:bulletEnabled val="1"/>
        </dgm:presLayoutVars>
      </dgm:prSet>
      <dgm:spPr/>
      <dgm:t>
        <a:bodyPr/>
        <a:lstStyle/>
        <a:p>
          <a:endParaRPr lang="it-IT"/>
        </a:p>
      </dgm:t>
    </dgm:pt>
    <dgm:pt modelId="{A7CF766A-A940-4134-B552-396FEF6FDACA}" type="pres">
      <dgm:prSet presAssocID="{7A924925-FED8-4887-BE4D-37BDFEB97F32}" presName="invisiNode" presStyleLbl="node1" presStyleIdx="1" presStyleCnt="4"/>
      <dgm:spPr/>
    </dgm:pt>
    <dgm:pt modelId="{A7CFB107-B973-48B9-B94D-270AED0C78FE}" type="pres">
      <dgm:prSet presAssocID="{7A924925-FED8-4887-BE4D-37BDFEB97F32}" presName="imagNode" presStyleLbl="fgImgPlace1" presStyleIdx="1" presStyleCnt="4"/>
      <dgm:spPr>
        <a:blipFill>
          <a:blip xmlns:r="http://schemas.openxmlformats.org/officeDocument/2006/relationships"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l="-16000" r="-16000"/>
          </a:stretch>
        </a:blipFill>
      </dgm:spPr>
    </dgm:pt>
    <dgm:pt modelId="{00926540-9698-4816-B7B5-09BCBA157BDE}" type="pres">
      <dgm:prSet presAssocID="{C9906FBB-3309-432B-BC6D-B1949B0EB623}" presName="sibTrans" presStyleLbl="sibTrans2D1" presStyleIdx="0" presStyleCnt="0"/>
      <dgm:spPr/>
      <dgm:t>
        <a:bodyPr/>
        <a:lstStyle/>
        <a:p>
          <a:endParaRPr lang="it-IT"/>
        </a:p>
      </dgm:t>
    </dgm:pt>
    <dgm:pt modelId="{AF65CE75-5787-4F2B-9246-8F1A1ABBE490}" type="pres">
      <dgm:prSet presAssocID="{ADA722F6-09A7-4C82-B381-6FC11C9C6A68}" presName="compNode" presStyleCnt="0"/>
      <dgm:spPr/>
    </dgm:pt>
    <dgm:pt modelId="{52667AF5-B88F-4855-AA19-533BF00ABC34}" type="pres">
      <dgm:prSet presAssocID="{ADA722F6-09A7-4C82-B381-6FC11C9C6A68}" presName="node" presStyleLbl="node1" presStyleIdx="2" presStyleCnt="4" custScaleY="104019">
        <dgm:presLayoutVars>
          <dgm:bulletEnabled val="1"/>
        </dgm:presLayoutVars>
      </dgm:prSet>
      <dgm:spPr/>
      <dgm:t>
        <a:bodyPr/>
        <a:lstStyle/>
        <a:p>
          <a:endParaRPr lang="it-IT"/>
        </a:p>
      </dgm:t>
    </dgm:pt>
    <dgm:pt modelId="{C742F582-3473-4D78-BD26-C083FE5CCB8F}" type="pres">
      <dgm:prSet presAssocID="{ADA722F6-09A7-4C82-B381-6FC11C9C6A68}" presName="invisiNode" presStyleLbl="node1" presStyleIdx="2" presStyleCnt="4"/>
      <dgm:spPr/>
    </dgm:pt>
    <dgm:pt modelId="{8DF07D92-A585-4A4F-902A-E5278CC23B42}" type="pres">
      <dgm:prSet presAssocID="{ADA722F6-09A7-4C82-B381-6FC11C9C6A68}" presName="imagNode" presStyleLbl="fgImgPlace1" presStyleIdx="2"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l="-11000" r="-11000"/>
          </a:stretch>
        </a:blipFill>
      </dgm:spPr>
    </dgm:pt>
    <dgm:pt modelId="{97558402-AF9C-4514-92D5-92978E152064}" type="pres">
      <dgm:prSet presAssocID="{E5662E6A-6EA8-41DD-BE37-C3A36D3DC212}" presName="sibTrans" presStyleLbl="sibTrans2D1" presStyleIdx="0" presStyleCnt="0"/>
      <dgm:spPr/>
      <dgm:t>
        <a:bodyPr/>
        <a:lstStyle/>
        <a:p>
          <a:endParaRPr lang="it-IT"/>
        </a:p>
      </dgm:t>
    </dgm:pt>
    <dgm:pt modelId="{C0F2508D-BF41-4AB4-BCAB-5D6EB8B067D0}" type="pres">
      <dgm:prSet presAssocID="{214C0792-0DDC-4D6E-ABB0-FD5EA6DDD4ED}" presName="compNode" presStyleCnt="0"/>
      <dgm:spPr/>
    </dgm:pt>
    <dgm:pt modelId="{B32652D1-13C5-46AE-9F0A-83E804437EA9}" type="pres">
      <dgm:prSet presAssocID="{214C0792-0DDC-4D6E-ABB0-FD5EA6DDD4ED}" presName="node" presStyleLbl="node1" presStyleIdx="3" presStyleCnt="4" custScaleY="104019">
        <dgm:presLayoutVars>
          <dgm:bulletEnabled val="1"/>
        </dgm:presLayoutVars>
      </dgm:prSet>
      <dgm:spPr/>
      <dgm:t>
        <a:bodyPr/>
        <a:lstStyle/>
        <a:p>
          <a:endParaRPr lang="it-IT"/>
        </a:p>
      </dgm:t>
    </dgm:pt>
    <dgm:pt modelId="{966064B9-BE9E-469B-BD51-DD4544D8D2D4}" type="pres">
      <dgm:prSet presAssocID="{214C0792-0DDC-4D6E-ABB0-FD5EA6DDD4ED}" presName="invisiNode" presStyleLbl="node1" presStyleIdx="3" presStyleCnt="4"/>
      <dgm:spPr/>
    </dgm:pt>
    <dgm:pt modelId="{6D4C9BF5-9CB9-4D5E-9A5B-8D86EEC7D2E5}" type="pres">
      <dgm:prSet presAssocID="{214C0792-0DDC-4D6E-ABB0-FD5EA6DDD4ED}" presName="imagNode" presStyleLbl="fgImgPlace1" presStyleIdx="3" presStyleCnt="4"/>
      <dgm:spPr>
        <a:blipFill>
          <a:blip xmlns:r="http://schemas.openxmlformats.org/officeDocument/2006/relationships"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l="-23000" r="-23000"/>
          </a:stretch>
        </a:blipFill>
      </dgm:spPr>
    </dgm:pt>
  </dgm:ptLst>
  <dgm:cxnLst>
    <dgm:cxn modelId="{76E0A20E-114C-499E-9474-0D18313306C2}" type="presOf" srcId="{38E2414A-19CA-43D7-8DC3-7202A343A713}" destId="{117B21DF-78B6-4D27-97C9-429BEC1203D2}" srcOrd="0" destOrd="0" presId="urn:microsoft.com/office/officeart/2005/8/layout/pList2#1"/>
    <dgm:cxn modelId="{10003A68-AC33-46E0-96F3-3519F0221719}" type="presOf" srcId="{ADA722F6-09A7-4C82-B381-6FC11C9C6A68}" destId="{52667AF5-B88F-4855-AA19-533BF00ABC34}" srcOrd="0" destOrd="0" presId="urn:microsoft.com/office/officeart/2005/8/layout/pList2#1"/>
    <dgm:cxn modelId="{3DA2019C-04F3-45B1-A171-23CD5F5BB930}" type="presOf" srcId="{C9906FBB-3309-432B-BC6D-B1949B0EB623}" destId="{00926540-9698-4816-B7B5-09BCBA157BDE}" srcOrd="0" destOrd="0" presId="urn:microsoft.com/office/officeart/2005/8/layout/pList2#1"/>
    <dgm:cxn modelId="{881685A0-A38E-4AAD-897A-F896536335CB}" type="presOf" srcId="{214C0792-0DDC-4D6E-ABB0-FD5EA6DDD4ED}" destId="{B32652D1-13C5-46AE-9F0A-83E804437EA9}" srcOrd="0" destOrd="0" presId="urn:microsoft.com/office/officeart/2005/8/layout/pList2#1"/>
    <dgm:cxn modelId="{1AC2FECA-37D2-46C6-B145-4B9F2E2F05B1}" srcId="{C9F9567A-CB13-430E-A5C2-4AA2B8908041}" destId="{ADA722F6-09A7-4C82-B381-6FC11C9C6A68}" srcOrd="2" destOrd="0" parTransId="{1479F7B5-228A-42CB-BF8E-EBDC817252D2}" sibTransId="{E5662E6A-6EA8-41DD-BE37-C3A36D3DC212}"/>
    <dgm:cxn modelId="{9B9D8407-0221-4E0A-870C-73E3B9D42CA8}" srcId="{C9F9567A-CB13-430E-A5C2-4AA2B8908041}" destId="{7A924925-FED8-4887-BE4D-37BDFEB97F32}" srcOrd="1" destOrd="0" parTransId="{40442B63-DA87-4D4B-A0A2-124C7E096802}" sibTransId="{C9906FBB-3309-432B-BC6D-B1949B0EB623}"/>
    <dgm:cxn modelId="{78EDA7B6-49EB-4431-AC88-0666997CFB8A}" srcId="{C9F9567A-CB13-430E-A5C2-4AA2B8908041}" destId="{5AB7FC70-B3AE-4666-8776-375517D2A574}" srcOrd="0" destOrd="0" parTransId="{43168807-A018-4E58-897D-E6C661B0655F}" sibTransId="{38E2414A-19CA-43D7-8DC3-7202A343A713}"/>
    <dgm:cxn modelId="{AC43B0DC-F678-4338-8139-1B8D3B1CD2DA}" srcId="{C9F9567A-CB13-430E-A5C2-4AA2B8908041}" destId="{214C0792-0DDC-4D6E-ABB0-FD5EA6DDD4ED}" srcOrd="3" destOrd="0" parTransId="{1BE7A68A-B885-4A41-8A18-DB99B757B954}" sibTransId="{8E6F24BB-C58C-4746-95A5-97AB93BECC5A}"/>
    <dgm:cxn modelId="{A166308D-74A0-427E-B8AF-833ADD562136}" type="presOf" srcId="{E5662E6A-6EA8-41DD-BE37-C3A36D3DC212}" destId="{97558402-AF9C-4514-92D5-92978E152064}" srcOrd="0" destOrd="0" presId="urn:microsoft.com/office/officeart/2005/8/layout/pList2#1"/>
    <dgm:cxn modelId="{9FA0F609-2903-48F1-8383-2B3BAD5D3602}" type="presOf" srcId="{5AB7FC70-B3AE-4666-8776-375517D2A574}" destId="{61191A63-F1DC-4657-AA66-A7F9D33D2EB5}" srcOrd="0" destOrd="0" presId="urn:microsoft.com/office/officeart/2005/8/layout/pList2#1"/>
    <dgm:cxn modelId="{BA034268-3BA9-45E7-B49D-AA20116FBAEE}" type="presOf" srcId="{C9F9567A-CB13-430E-A5C2-4AA2B8908041}" destId="{37BA4A83-E724-4589-977B-A9BEB030102B}" srcOrd="0" destOrd="0" presId="urn:microsoft.com/office/officeart/2005/8/layout/pList2#1"/>
    <dgm:cxn modelId="{0D25F069-CC5D-4D40-BACD-973C05A9CB07}" type="presOf" srcId="{7A924925-FED8-4887-BE4D-37BDFEB97F32}" destId="{29AC50FF-6E13-4BE5-8881-BD6C7BCAA89F}" srcOrd="0" destOrd="0" presId="urn:microsoft.com/office/officeart/2005/8/layout/pList2#1"/>
    <dgm:cxn modelId="{67A40BEF-C67A-4F2C-A2A5-D8446AFAD0F4}" type="presParOf" srcId="{37BA4A83-E724-4589-977B-A9BEB030102B}" destId="{F100BF31-F440-4AA2-B5DB-8C372C7A4CAC}" srcOrd="0" destOrd="0" presId="urn:microsoft.com/office/officeart/2005/8/layout/pList2#1"/>
    <dgm:cxn modelId="{D20D009C-B871-4A6E-87DF-62CDE8B86EE8}" type="presParOf" srcId="{37BA4A83-E724-4589-977B-A9BEB030102B}" destId="{B0A5C6F4-D8B4-4A0A-8CA0-0FE68C9D9E8E}" srcOrd="1" destOrd="0" presId="urn:microsoft.com/office/officeart/2005/8/layout/pList2#1"/>
    <dgm:cxn modelId="{DBB98264-7477-4989-AF3B-C5A92A65DAEE}" type="presParOf" srcId="{B0A5C6F4-D8B4-4A0A-8CA0-0FE68C9D9E8E}" destId="{A4B8F618-5B09-412E-B94A-92B3963664E0}" srcOrd="0" destOrd="0" presId="urn:microsoft.com/office/officeart/2005/8/layout/pList2#1"/>
    <dgm:cxn modelId="{04FC1AFC-B4BB-415A-A160-28F75AD7432A}" type="presParOf" srcId="{A4B8F618-5B09-412E-B94A-92B3963664E0}" destId="{61191A63-F1DC-4657-AA66-A7F9D33D2EB5}" srcOrd="0" destOrd="0" presId="urn:microsoft.com/office/officeart/2005/8/layout/pList2#1"/>
    <dgm:cxn modelId="{B975AD54-4CB9-4818-AAE7-EA455B39D43D}" type="presParOf" srcId="{A4B8F618-5B09-412E-B94A-92B3963664E0}" destId="{A9752AA0-1087-4146-BFFF-09E381EDB561}" srcOrd="1" destOrd="0" presId="urn:microsoft.com/office/officeart/2005/8/layout/pList2#1"/>
    <dgm:cxn modelId="{58F3D796-7034-4516-A8D3-32925CFA9639}" type="presParOf" srcId="{A4B8F618-5B09-412E-B94A-92B3963664E0}" destId="{4FD90031-12B9-41B7-80DE-03E1AABA1CD7}" srcOrd="2" destOrd="0" presId="urn:microsoft.com/office/officeart/2005/8/layout/pList2#1"/>
    <dgm:cxn modelId="{32DB8BBA-E7AA-4BAD-8FC6-4993FCE9EA66}" type="presParOf" srcId="{B0A5C6F4-D8B4-4A0A-8CA0-0FE68C9D9E8E}" destId="{117B21DF-78B6-4D27-97C9-429BEC1203D2}" srcOrd="1" destOrd="0" presId="urn:microsoft.com/office/officeart/2005/8/layout/pList2#1"/>
    <dgm:cxn modelId="{2092A1BB-48B0-488D-97A7-A97376EF79F7}" type="presParOf" srcId="{B0A5C6F4-D8B4-4A0A-8CA0-0FE68C9D9E8E}" destId="{8F3927C2-D390-4C7E-A5CE-03384FDCB84D}" srcOrd="2" destOrd="0" presId="urn:microsoft.com/office/officeart/2005/8/layout/pList2#1"/>
    <dgm:cxn modelId="{DE4086FB-D287-486A-9E98-DC4C036D2A29}" type="presParOf" srcId="{8F3927C2-D390-4C7E-A5CE-03384FDCB84D}" destId="{29AC50FF-6E13-4BE5-8881-BD6C7BCAA89F}" srcOrd="0" destOrd="0" presId="urn:microsoft.com/office/officeart/2005/8/layout/pList2#1"/>
    <dgm:cxn modelId="{45E831EA-C768-4A1F-904A-9A88C1936A26}" type="presParOf" srcId="{8F3927C2-D390-4C7E-A5CE-03384FDCB84D}" destId="{A7CF766A-A940-4134-B552-396FEF6FDACA}" srcOrd="1" destOrd="0" presId="urn:microsoft.com/office/officeart/2005/8/layout/pList2#1"/>
    <dgm:cxn modelId="{40060531-AE20-453A-AC7D-5304511B98C2}" type="presParOf" srcId="{8F3927C2-D390-4C7E-A5CE-03384FDCB84D}" destId="{A7CFB107-B973-48B9-B94D-270AED0C78FE}" srcOrd="2" destOrd="0" presId="urn:microsoft.com/office/officeart/2005/8/layout/pList2#1"/>
    <dgm:cxn modelId="{835FD90E-CF46-454F-8410-26D2A1AABCB7}" type="presParOf" srcId="{B0A5C6F4-D8B4-4A0A-8CA0-0FE68C9D9E8E}" destId="{00926540-9698-4816-B7B5-09BCBA157BDE}" srcOrd="3" destOrd="0" presId="urn:microsoft.com/office/officeart/2005/8/layout/pList2#1"/>
    <dgm:cxn modelId="{3FA0BC4F-9AC6-49DA-B165-75796977D500}" type="presParOf" srcId="{B0A5C6F4-D8B4-4A0A-8CA0-0FE68C9D9E8E}" destId="{AF65CE75-5787-4F2B-9246-8F1A1ABBE490}" srcOrd="4" destOrd="0" presId="urn:microsoft.com/office/officeart/2005/8/layout/pList2#1"/>
    <dgm:cxn modelId="{FB396137-6399-4E7B-8C61-EC7EF48E6EEE}" type="presParOf" srcId="{AF65CE75-5787-4F2B-9246-8F1A1ABBE490}" destId="{52667AF5-B88F-4855-AA19-533BF00ABC34}" srcOrd="0" destOrd="0" presId="urn:microsoft.com/office/officeart/2005/8/layout/pList2#1"/>
    <dgm:cxn modelId="{C9890720-7033-4A83-8B70-E2EBA6CE51A4}" type="presParOf" srcId="{AF65CE75-5787-4F2B-9246-8F1A1ABBE490}" destId="{C742F582-3473-4D78-BD26-C083FE5CCB8F}" srcOrd="1" destOrd="0" presId="urn:microsoft.com/office/officeart/2005/8/layout/pList2#1"/>
    <dgm:cxn modelId="{194D3321-183F-4FD8-8BE4-18238BFA94E3}" type="presParOf" srcId="{AF65CE75-5787-4F2B-9246-8F1A1ABBE490}" destId="{8DF07D92-A585-4A4F-902A-E5278CC23B42}" srcOrd="2" destOrd="0" presId="urn:microsoft.com/office/officeart/2005/8/layout/pList2#1"/>
    <dgm:cxn modelId="{6B792E0D-2183-4944-961A-D4B202B94A59}" type="presParOf" srcId="{B0A5C6F4-D8B4-4A0A-8CA0-0FE68C9D9E8E}" destId="{97558402-AF9C-4514-92D5-92978E152064}" srcOrd="5" destOrd="0" presId="urn:microsoft.com/office/officeart/2005/8/layout/pList2#1"/>
    <dgm:cxn modelId="{B02BAE27-862A-4D14-945A-7E56E62F1299}" type="presParOf" srcId="{B0A5C6F4-D8B4-4A0A-8CA0-0FE68C9D9E8E}" destId="{C0F2508D-BF41-4AB4-BCAB-5D6EB8B067D0}" srcOrd="6" destOrd="0" presId="urn:microsoft.com/office/officeart/2005/8/layout/pList2#1"/>
    <dgm:cxn modelId="{1430F1A4-7F28-4305-85A0-8888BA921AD2}" type="presParOf" srcId="{C0F2508D-BF41-4AB4-BCAB-5D6EB8B067D0}" destId="{B32652D1-13C5-46AE-9F0A-83E804437EA9}" srcOrd="0" destOrd="0" presId="urn:microsoft.com/office/officeart/2005/8/layout/pList2#1"/>
    <dgm:cxn modelId="{428781CB-026F-497F-8142-47F3E40614A4}" type="presParOf" srcId="{C0F2508D-BF41-4AB4-BCAB-5D6EB8B067D0}" destId="{966064B9-BE9E-469B-BD51-DD4544D8D2D4}" srcOrd="1" destOrd="0" presId="urn:microsoft.com/office/officeart/2005/8/layout/pList2#1"/>
    <dgm:cxn modelId="{FD2A3BAC-DEDA-4397-8911-92949B788FF4}" type="presParOf" srcId="{C0F2508D-BF41-4AB4-BCAB-5D6EB8B067D0}" destId="{6D4C9BF5-9CB9-4D5E-9A5B-8D86EEC7D2E5}"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A54D8-52E1-4E01-991B-22CDB6DB1CEF}">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Port of call issues</a:t>
          </a:r>
        </a:p>
        <a:p>
          <a:pPr marL="171450" lvl="1" indent="-171450" algn="l" defTabSz="844550">
            <a:lnSpc>
              <a:spcPct val="90000"/>
            </a:lnSpc>
            <a:spcBef>
              <a:spcPct val="0"/>
            </a:spcBef>
            <a:spcAft>
              <a:spcPct val="15000"/>
            </a:spcAft>
            <a:buChar char="••"/>
          </a:pPr>
          <a:r>
            <a:rPr lang="en-US" sz="1900" kern="1200" dirty="0"/>
            <a:t>Less ports able to accommodate larger ships.</a:t>
          </a:r>
        </a:p>
        <a:p>
          <a:pPr marL="171450" lvl="1" indent="-171450" algn="l" defTabSz="844550">
            <a:lnSpc>
              <a:spcPct val="90000"/>
            </a:lnSpc>
            <a:spcBef>
              <a:spcPct val="0"/>
            </a:spcBef>
            <a:spcAft>
              <a:spcPct val="15000"/>
            </a:spcAft>
            <a:buChar char="••"/>
          </a:pPr>
          <a:r>
            <a:rPr lang="en-US" sz="1900" kern="1200" dirty="0"/>
            <a:t>Pressures for expensive port infrastructure improvements.</a:t>
          </a:r>
        </a:p>
        <a:p>
          <a:pPr marL="171450" lvl="1" indent="-171450" algn="l" defTabSz="844550">
            <a:lnSpc>
              <a:spcPct val="90000"/>
            </a:lnSpc>
            <a:spcBef>
              <a:spcPct val="0"/>
            </a:spcBef>
            <a:spcAft>
              <a:spcPct val="15000"/>
            </a:spcAft>
            <a:buChar char="••"/>
          </a:pPr>
          <a:r>
            <a:rPr lang="en-US" sz="1900" kern="1200" dirty="0"/>
            <a:t>Lower frequency; Risks to schedule reliability.</a:t>
          </a:r>
        </a:p>
      </dsp:txBody>
      <dsp:txXfrm>
        <a:off x="1960542" y="0"/>
        <a:ext cx="6999307" cy="1685726"/>
      </dsp:txXfrm>
    </dsp:sp>
    <dsp:sp modelId="{E5CB2396-687D-4C72-8158-2CDC9102C6B8}">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518B2F-8A08-4B21-8BC2-0235B4459388}">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Terminal operations</a:t>
          </a:r>
        </a:p>
        <a:p>
          <a:pPr marL="171450" lvl="1" indent="-171450" algn="l" defTabSz="844550">
            <a:lnSpc>
              <a:spcPct val="90000"/>
            </a:lnSpc>
            <a:spcBef>
              <a:spcPct val="0"/>
            </a:spcBef>
            <a:spcAft>
              <a:spcPct val="15000"/>
            </a:spcAft>
            <a:buChar char="••"/>
          </a:pPr>
          <a:r>
            <a:rPr lang="en-US" sz="1900" kern="1200" dirty="0"/>
            <a:t>Higher throughput; Equipment and yard management issues.</a:t>
          </a:r>
        </a:p>
        <a:p>
          <a:pPr marL="171450" lvl="1" indent="-171450" algn="l" defTabSz="844550">
            <a:lnSpc>
              <a:spcPct val="90000"/>
            </a:lnSpc>
            <a:spcBef>
              <a:spcPct val="0"/>
            </a:spcBef>
            <a:spcAft>
              <a:spcPct val="15000"/>
            </a:spcAft>
            <a:buChar char="••"/>
          </a:pPr>
          <a:r>
            <a:rPr lang="en-US" sz="1900" kern="1200" dirty="0"/>
            <a:t>Gate access and hinterland connections.</a:t>
          </a:r>
        </a:p>
        <a:p>
          <a:pPr marL="171450" lvl="1" indent="-171450" algn="l" defTabSz="844550">
            <a:lnSpc>
              <a:spcPct val="90000"/>
            </a:lnSpc>
            <a:spcBef>
              <a:spcPct val="0"/>
            </a:spcBef>
            <a:spcAft>
              <a:spcPct val="15000"/>
            </a:spcAft>
            <a:buChar char="••"/>
          </a:pPr>
          <a:r>
            <a:rPr lang="en-US" sz="1900" kern="1200" dirty="0"/>
            <a:t>Security and custom inspection issues.</a:t>
          </a:r>
        </a:p>
      </dsp:txBody>
      <dsp:txXfrm>
        <a:off x="1960542" y="1854299"/>
        <a:ext cx="6999307" cy="1685726"/>
      </dsp:txXfrm>
    </dsp:sp>
    <dsp:sp modelId="{E6EB6D85-680C-496C-A65A-3437CF124CF5}">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0D6760-738E-48C5-A374-674EDE7E7BBA}">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Supply chain constraints</a:t>
          </a:r>
        </a:p>
        <a:p>
          <a:pPr marL="171450" lvl="1" indent="-171450" algn="l" defTabSz="844550">
            <a:lnSpc>
              <a:spcPct val="90000"/>
            </a:lnSpc>
            <a:spcBef>
              <a:spcPct val="0"/>
            </a:spcBef>
            <a:spcAft>
              <a:spcPct val="15000"/>
            </a:spcAft>
            <a:buChar char="••"/>
          </a:pPr>
          <a:r>
            <a:rPr lang="en-US" sz="1900" kern="1200" dirty="0"/>
            <a:t>Lead time issues.</a:t>
          </a:r>
        </a:p>
        <a:p>
          <a:pPr marL="171450" lvl="1" indent="-171450" algn="l" defTabSz="844550">
            <a:lnSpc>
              <a:spcPct val="90000"/>
            </a:lnSpc>
            <a:spcBef>
              <a:spcPct val="0"/>
            </a:spcBef>
            <a:spcAft>
              <a:spcPct val="15000"/>
            </a:spcAft>
            <a:buChar char="••"/>
          </a:pPr>
          <a:r>
            <a:rPr lang="en-US" sz="1900" kern="1200" dirty="0"/>
            <a:t>Higher inventory levels.</a:t>
          </a:r>
        </a:p>
        <a:p>
          <a:pPr marL="171450" lvl="1" indent="-171450" algn="l" defTabSz="844550">
            <a:lnSpc>
              <a:spcPct val="90000"/>
            </a:lnSpc>
            <a:spcBef>
              <a:spcPct val="0"/>
            </a:spcBef>
            <a:spcAft>
              <a:spcPct val="15000"/>
            </a:spcAft>
            <a:buChar char="••"/>
          </a:pPr>
          <a:r>
            <a:rPr lang="en-US" sz="1900" kern="1200" dirty="0"/>
            <a:t>Cargo risks (insurance).</a:t>
          </a:r>
        </a:p>
      </dsp:txBody>
      <dsp:txXfrm>
        <a:off x="1960542" y="3708598"/>
        <a:ext cx="6999307" cy="1685726"/>
      </dsp:txXfrm>
    </dsp:sp>
    <dsp:sp modelId="{E5C5833B-F8DD-42EC-ABA7-C900946D9B94}">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FC500-3B50-41CF-929E-AA576AD6C724}">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Shipping Network</a:t>
          </a:r>
        </a:p>
        <a:p>
          <a:pPr marL="228600" lvl="1" indent="-228600" algn="l" defTabSz="977900">
            <a:lnSpc>
              <a:spcPct val="90000"/>
            </a:lnSpc>
            <a:spcBef>
              <a:spcPct val="0"/>
            </a:spcBef>
            <a:spcAft>
              <a:spcPct val="15000"/>
            </a:spcAft>
            <a:buChar char="••"/>
          </a:pPr>
          <a:r>
            <a:rPr lang="en-US" sz="2200" kern="1200" dirty="0"/>
            <a:t>Cascading of ship assets; Less port of call options; Changes in the frequency of services; Increase in transshipment.</a:t>
          </a:r>
        </a:p>
      </dsp:txBody>
      <dsp:txXfrm>
        <a:off x="1960542" y="0"/>
        <a:ext cx="6999307" cy="1685726"/>
      </dsp:txXfrm>
    </dsp:sp>
    <dsp:sp modelId="{768162B9-1537-4870-B6F4-7B725417292E}">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8E35C4-E28C-4D8E-923D-C57D86353466}">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Port Operations</a:t>
          </a:r>
        </a:p>
        <a:p>
          <a:pPr marL="228600" lvl="1" indent="-228600" algn="l" defTabSz="977900">
            <a:lnSpc>
              <a:spcPct val="90000"/>
            </a:lnSpc>
            <a:spcBef>
              <a:spcPct val="0"/>
            </a:spcBef>
            <a:spcAft>
              <a:spcPct val="15000"/>
            </a:spcAft>
            <a:buChar char="••"/>
          </a:pPr>
          <a:r>
            <a:rPr lang="en-US" sz="2200" kern="1200" dirty="0"/>
            <a:t>Dredging; Improved equipment; More yard storage.</a:t>
          </a:r>
        </a:p>
      </dsp:txBody>
      <dsp:txXfrm>
        <a:off x="1960542" y="1854299"/>
        <a:ext cx="6999307" cy="1685726"/>
      </dsp:txXfrm>
    </dsp:sp>
    <dsp:sp modelId="{582FB1CA-A59A-4C35-A0D0-DDF57A14BC5D}">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468287-532A-46C8-99D7-34CF0A2AB91D}">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Hinterland</a:t>
          </a:r>
        </a:p>
        <a:p>
          <a:pPr marL="228600" lvl="1" indent="-228600" algn="l" defTabSz="977900">
            <a:lnSpc>
              <a:spcPct val="90000"/>
            </a:lnSpc>
            <a:spcBef>
              <a:spcPct val="0"/>
            </a:spcBef>
            <a:spcAft>
              <a:spcPct val="15000"/>
            </a:spcAft>
            <a:buChar char="••"/>
          </a:pPr>
          <a:r>
            <a:rPr lang="en-US" sz="2200" kern="1200" dirty="0"/>
            <a:t>Increased congestion; Pressure to invest in infrastructures; Modal shift; Setting of inland ports.</a:t>
          </a:r>
        </a:p>
      </dsp:txBody>
      <dsp:txXfrm>
        <a:off x="1960542" y="3708598"/>
        <a:ext cx="6999307" cy="1685726"/>
      </dsp:txXfrm>
    </dsp:sp>
    <dsp:sp modelId="{5A261DB2-E8E8-4F5E-999A-8931B75F6303}">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A9D80-2709-4BFA-AAC7-12BF993D73CE}">
      <dsp:nvSpPr>
        <dsp:cNvPr id="0" name=""/>
        <dsp:cNvSpPr/>
      </dsp:nvSpPr>
      <dsp:spPr>
        <a:xfrm>
          <a:off x="6055" y="312069"/>
          <a:ext cx="2615562" cy="195246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Lower freight rates</a:t>
          </a:r>
        </a:p>
        <a:p>
          <a:pPr marL="228600" lvl="1" indent="-228600" algn="l" defTabSz="889000">
            <a:lnSpc>
              <a:spcPct val="90000"/>
            </a:lnSpc>
            <a:spcBef>
              <a:spcPct val="0"/>
            </a:spcBef>
            <a:spcAft>
              <a:spcPct val="15000"/>
            </a:spcAft>
            <a:buChar char="••"/>
          </a:pPr>
          <a:r>
            <a:rPr lang="en-US" sz="2000" kern="1200" dirty="0"/>
            <a:t>Lower insurance rates</a:t>
          </a:r>
        </a:p>
        <a:p>
          <a:pPr marL="228600" lvl="1" indent="-228600" algn="l" defTabSz="889000">
            <a:lnSpc>
              <a:spcPct val="90000"/>
            </a:lnSpc>
            <a:spcBef>
              <a:spcPct val="0"/>
            </a:spcBef>
            <a:spcAft>
              <a:spcPct val="15000"/>
            </a:spcAft>
            <a:buChar char="••"/>
          </a:pPr>
          <a:r>
            <a:rPr lang="en-US" sz="2000" kern="1200" dirty="0"/>
            <a:t>Minimal load unit</a:t>
          </a:r>
        </a:p>
      </dsp:txBody>
      <dsp:txXfrm>
        <a:off x="51804" y="357818"/>
        <a:ext cx="2524064" cy="1906712"/>
      </dsp:txXfrm>
    </dsp:sp>
    <dsp:sp modelId="{106D68C3-1D40-4078-9C26-9621E15D30DF}">
      <dsp:nvSpPr>
        <dsp:cNvPr id="0" name=""/>
        <dsp:cNvSpPr/>
      </dsp:nvSpPr>
      <dsp:spPr>
        <a:xfrm>
          <a:off x="6055" y="2264531"/>
          <a:ext cx="2615562" cy="839558"/>
        </a:xfrm>
        <a:prstGeom prst="rect">
          <a:avLst/>
        </a:prstGeom>
        <a:solidFill>
          <a:schemeClr val="accent2">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en-US" sz="3000" kern="1200" dirty="0"/>
            <a:t>Transport Costs</a:t>
          </a:r>
        </a:p>
      </dsp:txBody>
      <dsp:txXfrm>
        <a:off x="6055" y="2264531"/>
        <a:ext cx="1841945" cy="839558"/>
      </dsp:txXfrm>
    </dsp:sp>
    <dsp:sp modelId="{DD7F8481-DB02-44F5-8ADE-5B81252C99D2}">
      <dsp:nvSpPr>
        <dsp:cNvPr id="0" name=""/>
        <dsp:cNvSpPr/>
      </dsp:nvSpPr>
      <dsp:spPr>
        <a:xfrm>
          <a:off x="1921991" y="2397887"/>
          <a:ext cx="915446" cy="915446"/>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1B6B09-69C0-400E-9F8B-29D976B3343E}">
      <dsp:nvSpPr>
        <dsp:cNvPr id="0" name=""/>
        <dsp:cNvSpPr/>
      </dsp:nvSpPr>
      <dsp:spPr>
        <a:xfrm>
          <a:off x="3064234" y="312069"/>
          <a:ext cx="2615562" cy="195246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Lower storage costs</a:t>
          </a:r>
        </a:p>
        <a:p>
          <a:pPr marL="228600" lvl="1" indent="-228600" algn="l" defTabSz="889000">
            <a:lnSpc>
              <a:spcPct val="90000"/>
            </a:lnSpc>
            <a:spcBef>
              <a:spcPct val="0"/>
            </a:spcBef>
            <a:spcAft>
              <a:spcPct val="15000"/>
            </a:spcAft>
            <a:buChar char="••"/>
          </a:pPr>
          <a:r>
            <a:rPr lang="en-US" sz="2000" kern="1200" dirty="0"/>
            <a:t>Lower packing and packaging costs</a:t>
          </a:r>
          <a:endParaRPr lang="en-US" sz="2000" b="1" kern="1200" dirty="0"/>
        </a:p>
        <a:p>
          <a:pPr marL="228600" lvl="1" indent="-228600" algn="l" defTabSz="889000">
            <a:lnSpc>
              <a:spcPct val="90000"/>
            </a:lnSpc>
            <a:spcBef>
              <a:spcPct val="0"/>
            </a:spcBef>
            <a:spcAft>
              <a:spcPct val="15000"/>
            </a:spcAft>
            <a:buChar char="••"/>
          </a:pPr>
          <a:r>
            <a:rPr lang="en-US" sz="2000" kern="1200" dirty="0"/>
            <a:t>Faster inventory turnover</a:t>
          </a:r>
        </a:p>
      </dsp:txBody>
      <dsp:txXfrm>
        <a:off x="3109983" y="357818"/>
        <a:ext cx="2524064" cy="1906712"/>
      </dsp:txXfrm>
    </dsp:sp>
    <dsp:sp modelId="{FBCC7DE9-81E2-4761-9D43-1EE03B2FE0B0}">
      <dsp:nvSpPr>
        <dsp:cNvPr id="0" name=""/>
        <dsp:cNvSpPr/>
      </dsp:nvSpPr>
      <dsp:spPr>
        <a:xfrm>
          <a:off x="3064234" y="2264531"/>
          <a:ext cx="2615562" cy="839558"/>
        </a:xfrm>
        <a:prstGeom prst="rect">
          <a:avLst/>
        </a:prstGeom>
        <a:solidFill>
          <a:schemeClr val="accent2">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en-US" sz="3000" kern="1200" dirty="0"/>
            <a:t>Inventory Costs</a:t>
          </a:r>
        </a:p>
      </dsp:txBody>
      <dsp:txXfrm>
        <a:off x="3064234" y="2264531"/>
        <a:ext cx="1841945" cy="839558"/>
      </dsp:txXfrm>
    </dsp:sp>
    <dsp:sp modelId="{2E1092FF-39AC-474E-A4A0-6799CE1F8D72}">
      <dsp:nvSpPr>
        <dsp:cNvPr id="0" name=""/>
        <dsp:cNvSpPr/>
      </dsp:nvSpPr>
      <dsp:spPr>
        <a:xfrm>
          <a:off x="4980169" y="2397887"/>
          <a:ext cx="915446" cy="915446"/>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42003E-15B8-4465-9D97-4EF40A67A39D}">
      <dsp:nvSpPr>
        <dsp:cNvPr id="0" name=""/>
        <dsp:cNvSpPr/>
      </dsp:nvSpPr>
      <dsp:spPr>
        <a:xfrm>
          <a:off x="6122412" y="312069"/>
          <a:ext cx="2615562" cy="195246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Time reliability</a:t>
          </a:r>
        </a:p>
        <a:p>
          <a:pPr marL="228600" lvl="1" indent="-228600" algn="l" defTabSz="889000">
            <a:lnSpc>
              <a:spcPct val="90000"/>
            </a:lnSpc>
            <a:spcBef>
              <a:spcPct val="0"/>
            </a:spcBef>
            <a:spcAft>
              <a:spcPct val="15000"/>
            </a:spcAft>
            <a:buChar char="••"/>
          </a:pPr>
          <a:r>
            <a:rPr lang="en-US" sz="2000" kern="1200" dirty="0"/>
            <a:t>Higher frequency</a:t>
          </a:r>
        </a:p>
      </dsp:txBody>
      <dsp:txXfrm>
        <a:off x="6168161" y="357818"/>
        <a:ext cx="2524064" cy="1906712"/>
      </dsp:txXfrm>
    </dsp:sp>
    <dsp:sp modelId="{2C365484-C62F-41CD-A80D-C204AA8CCF0B}">
      <dsp:nvSpPr>
        <dsp:cNvPr id="0" name=""/>
        <dsp:cNvSpPr/>
      </dsp:nvSpPr>
      <dsp:spPr>
        <a:xfrm>
          <a:off x="6122412" y="2264531"/>
          <a:ext cx="2615562" cy="839558"/>
        </a:xfrm>
        <a:prstGeom prst="rect">
          <a:avLst/>
        </a:prstGeom>
        <a:solidFill>
          <a:schemeClr val="accent2">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en-US" sz="3000" kern="1200" dirty="0"/>
            <a:t>Service Level</a:t>
          </a:r>
        </a:p>
      </dsp:txBody>
      <dsp:txXfrm>
        <a:off x="6122412" y="2264531"/>
        <a:ext cx="1841945" cy="839558"/>
      </dsp:txXfrm>
    </dsp:sp>
    <dsp:sp modelId="{21D7A531-8098-4332-B106-816FC4491AAA}">
      <dsp:nvSpPr>
        <dsp:cNvPr id="0" name=""/>
        <dsp:cNvSpPr/>
      </dsp:nvSpPr>
      <dsp:spPr>
        <a:xfrm>
          <a:off x="8038347" y="2397887"/>
          <a:ext cx="915446" cy="915446"/>
        </a:xfrm>
        <a:prstGeom prst="ellipse">
          <a:avLst/>
        </a:prstGeom>
        <a:blipFill rotWithShape="1">
          <a:blip xmlns:r="http://schemas.openxmlformats.org/officeDocument/2006/relationships" r:embed="rId3"/>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0BF31-F440-4AA2-B5DB-8C372C7A4CAC}">
      <dsp:nvSpPr>
        <dsp:cNvPr id="0" name=""/>
        <dsp:cNvSpPr/>
      </dsp:nvSpPr>
      <dsp:spPr>
        <a:xfrm>
          <a:off x="0" y="162517"/>
          <a:ext cx="8959850" cy="2102411"/>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90031-12B9-41B7-80DE-03E1AABA1CD7}">
      <dsp:nvSpPr>
        <dsp:cNvPr id="0" name=""/>
        <dsp:cNvSpPr/>
      </dsp:nvSpPr>
      <dsp:spPr>
        <a:xfrm>
          <a:off x="275372" y="293849"/>
          <a:ext cx="1955605" cy="1780127"/>
        </a:xfrm>
        <a:prstGeom prst="roundRect">
          <a:avLst>
            <a:gd name="adj" fmla="val 10000"/>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l="-18000" r="-18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91A63-F1DC-4657-AA66-A7F9D33D2EB5}">
      <dsp:nvSpPr>
        <dsp:cNvPr id="0" name=""/>
        <dsp:cNvSpPr/>
      </dsp:nvSpPr>
      <dsp:spPr>
        <a:xfrm rot="10800000">
          <a:off x="275372"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Derived</a:t>
          </a:r>
          <a:r>
            <a:rPr lang="en-US" sz="1800" kern="1200" dirty="0"/>
            <a:t/>
          </a:r>
          <a:br>
            <a:rPr lang="en-US" sz="1800" kern="1200" dirty="0"/>
          </a:br>
          <a:r>
            <a:rPr lang="en-US" sz="1800" kern="1200" dirty="0"/>
            <a:t/>
          </a:r>
          <a:br>
            <a:rPr lang="en-US" sz="1800" kern="1200" dirty="0"/>
          </a:br>
          <a:r>
            <a:rPr lang="en-US" sz="1800" kern="1200" dirty="0"/>
            <a:t>Economic and income growth</a:t>
          </a:r>
        </a:p>
        <a:p>
          <a:pPr lvl="0" algn="ctr" defTabSz="889000">
            <a:lnSpc>
              <a:spcPct val="90000"/>
            </a:lnSpc>
            <a:spcBef>
              <a:spcPct val="0"/>
            </a:spcBef>
            <a:spcAft>
              <a:spcPct val="35000"/>
            </a:spcAft>
          </a:pPr>
          <a:r>
            <a:rPr lang="en-US" sz="1800" kern="1200" dirty="0"/>
            <a:t>Globalization (outsourcing)</a:t>
          </a:r>
        </a:p>
        <a:p>
          <a:pPr lvl="0" algn="ctr" defTabSz="889000">
            <a:lnSpc>
              <a:spcPct val="90000"/>
            </a:lnSpc>
            <a:spcBef>
              <a:spcPct val="0"/>
            </a:spcBef>
            <a:spcAft>
              <a:spcPct val="35000"/>
            </a:spcAft>
          </a:pPr>
          <a:r>
            <a:rPr lang="en-US" sz="1800" kern="1200" dirty="0"/>
            <a:t>Fragmentation of production and consumption</a:t>
          </a:r>
        </a:p>
      </dsp:txBody>
      <dsp:txXfrm rot="10800000">
        <a:off x="335514" y="2338017"/>
        <a:ext cx="1835321" cy="3025975"/>
      </dsp:txXfrm>
    </dsp:sp>
    <dsp:sp modelId="{A7CFB107-B973-48B9-B94D-270AED0C78FE}">
      <dsp:nvSpPr>
        <dsp:cNvPr id="0" name=""/>
        <dsp:cNvSpPr/>
      </dsp:nvSpPr>
      <dsp:spPr>
        <a:xfrm>
          <a:off x="2426539" y="293849"/>
          <a:ext cx="1955605" cy="1780127"/>
        </a:xfrm>
        <a:prstGeom prst="roundRect">
          <a:avLst>
            <a:gd name="adj" fmla="val 10000"/>
          </a:avLst>
        </a:prstGeom>
        <a:blipFill>
          <a:blip xmlns:r="http://schemas.openxmlformats.org/officeDocument/2006/relationships"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l="-16000" r="-1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AC50FF-6E13-4BE5-8881-BD6C7BCAA89F}">
      <dsp:nvSpPr>
        <dsp:cNvPr id="0" name=""/>
        <dsp:cNvSpPr/>
      </dsp:nvSpPr>
      <dsp:spPr>
        <a:xfrm rot="10800000">
          <a:off x="2426539"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Substitution</a:t>
          </a:r>
          <a:br>
            <a:rPr lang="en-US" sz="2000" b="1" kern="1200" dirty="0"/>
          </a:br>
          <a:r>
            <a:rPr lang="en-US" sz="2000" b="1" kern="1200" dirty="0"/>
            <a:t/>
          </a:r>
          <a:br>
            <a:rPr lang="en-US" sz="2000" b="1" kern="1200" dirty="0"/>
          </a:br>
          <a:r>
            <a:rPr lang="en-US" sz="1800" kern="1200" dirty="0"/>
            <a:t>Functional and geographical diffusion</a:t>
          </a:r>
        </a:p>
        <a:p>
          <a:pPr lvl="0" algn="ctr" defTabSz="889000">
            <a:lnSpc>
              <a:spcPct val="90000"/>
            </a:lnSpc>
            <a:spcBef>
              <a:spcPct val="0"/>
            </a:spcBef>
            <a:spcAft>
              <a:spcPct val="35000"/>
            </a:spcAft>
          </a:pPr>
          <a:r>
            <a:rPr lang="en-US" sz="1800" kern="1200" dirty="0"/>
            <a:t>New niches (commodities and cold chain)</a:t>
          </a:r>
        </a:p>
        <a:p>
          <a:pPr lvl="0" algn="ctr" defTabSz="889000">
            <a:lnSpc>
              <a:spcPct val="90000"/>
            </a:lnSpc>
            <a:spcBef>
              <a:spcPct val="0"/>
            </a:spcBef>
            <a:spcAft>
              <a:spcPct val="35000"/>
            </a:spcAft>
          </a:pPr>
          <a:r>
            <a:rPr lang="en-US" sz="1800" kern="1200" dirty="0"/>
            <a:t>Capture of bulk and break-bulk markets</a:t>
          </a:r>
        </a:p>
      </dsp:txBody>
      <dsp:txXfrm rot="10800000">
        <a:off x="2486681" y="2338017"/>
        <a:ext cx="1835321" cy="3025975"/>
      </dsp:txXfrm>
    </dsp:sp>
    <dsp:sp modelId="{8DF07D92-A585-4A4F-902A-E5278CC23B42}">
      <dsp:nvSpPr>
        <dsp:cNvPr id="0" name=""/>
        <dsp:cNvSpPr/>
      </dsp:nvSpPr>
      <dsp:spPr>
        <a:xfrm>
          <a:off x="4577705" y="293849"/>
          <a:ext cx="1955605" cy="1780127"/>
        </a:xfrm>
        <a:prstGeom prst="roundRect">
          <a:avLst>
            <a:gd name="adj" fmla="val 10000"/>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l="-11000" r="-1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67AF5-B88F-4855-AA19-533BF00ABC34}">
      <dsp:nvSpPr>
        <dsp:cNvPr id="0" name=""/>
        <dsp:cNvSpPr/>
      </dsp:nvSpPr>
      <dsp:spPr>
        <a:xfrm rot="10800000">
          <a:off x="4577705"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Incidental</a:t>
          </a:r>
        </a:p>
        <a:p>
          <a:pPr lvl="0" algn="ctr" defTabSz="889000">
            <a:lnSpc>
              <a:spcPct val="90000"/>
            </a:lnSpc>
            <a:spcBef>
              <a:spcPct val="0"/>
            </a:spcBef>
            <a:spcAft>
              <a:spcPct val="35000"/>
            </a:spcAft>
          </a:pPr>
          <a:endParaRPr lang="en-US" sz="1900" b="1" kern="1200" dirty="0"/>
        </a:p>
        <a:p>
          <a:pPr lvl="0" algn="ctr" defTabSz="889000">
            <a:lnSpc>
              <a:spcPct val="90000"/>
            </a:lnSpc>
            <a:spcBef>
              <a:spcPct val="0"/>
            </a:spcBef>
            <a:spcAft>
              <a:spcPct val="35000"/>
            </a:spcAft>
          </a:pPr>
          <a:r>
            <a:rPr lang="en-US" sz="1800" kern="1200" dirty="0"/>
            <a:t>Trade imbalances</a:t>
          </a:r>
        </a:p>
        <a:p>
          <a:pPr lvl="0" algn="ctr" defTabSz="889000">
            <a:lnSpc>
              <a:spcPct val="90000"/>
            </a:lnSpc>
            <a:spcBef>
              <a:spcPct val="0"/>
            </a:spcBef>
            <a:spcAft>
              <a:spcPct val="35000"/>
            </a:spcAft>
          </a:pPr>
          <a:r>
            <a:rPr lang="en-US" sz="1800" kern="1200" dirty="0"/>
            <a:t>Repositioning of empty containers</a:t>
          </a:r>
        </a:p>
      </dsp:txBody>
      <dsp:txXfrm rot="10800000">
        <a:off x="4637847" y="2338017"/>
        <a:ext cx="1835321" cy="3025975"/>
      </dsp:txXfrm>
    </dsp:sp>
    <dsp:sp modelId="{6D4C9BF5-9CB9-4D5E-9A5B-8D86EEC7D2E5}">
      <dsp:nvSpPr>
        <dsp:cNvPr id="0" name=""/>
        <dsp:cNvSpPr/>
      </dsp:nvSpPr>
      <dsp:spPr>
        <a:xfrm>
          <a:off x="6728871" y="293849"/>
          <a:ext cx="1955605" cy="1780127"/>
        </a:xfrm>
        <a:prstGeom prst="roundRect">
          <a:avLst>
            <a:gd name="adj" fmla="val 10000"/>
          </a:avLst>
        </a:prstGeom>
        <a:blipFill>
          <a:blip xmlns:r="http://schemas.openxmlformats.org/officeDocument/2006/relationships"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l="-23000" r="-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2652D1-13C5-46AE-9F0A-83E804437EA9}">
      <dsp:nvSpPr>
        <dsp:cNvPr id="0" name=""/>
        <dsp:cNvSpPr/>
      </dsp:nvSpPr>
      <dsp:spPr>
        <a:xfrm rot="10800000">
          <a:off x="6728871"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Induced</a:t>
          </a:r>
        </a:p>
        <a:p>
          <a:pPr lvl="0" algn="ctr" defTabSz="889000">
            <a:lnSpc>
              <a:spcPct val="90000"/>
            </a:lnSpc>
            <a:spcBef>
              <a:spcPct val="0"/>
            </a:spcBef>
            <a:spcAft>
              <a:spcPct val="35000"/>
            </a:spcAft>
          </a:pPr>
          <a:endParaRPr lang="en-US" sz="1900" b="1" kern="1200" dirty="0"/>
        </a:p>
        <a:p>
          <a:pPr lvl="0" algn="ctr" defTabSz="889000">
            <a:lnSpc>
              <a:spcPct val="90000"/>
            </a:lnSpc>
            <a:spcBef>
              <a:spcPct val="0"/>
            </a:spcBef>
            <a:spcAft>
              <a:spcPct val="35000"/>
            </a:spcAft>
          </a:pPr>
          <a:r>
            <a:rPr lang="en-US" sz="1800" kern="1200" dirty="0"/>
            <a:t>Transshipment (</a:t>
          </a:r>
          <a:r>
            <a:rPr lang="en-US" sz="1800" kern="1200" dirty="0" err="1"/>
            <a:t>hubbing</a:t>
          </a:r>
          <a:r>
            <a:rPr lang="en-US" sz="1800" kern="1200" dirty="0"/>
            <a:t>,</a:t>
          </a:r>
          <a:r>
            <a:rPr lang="en-US" sz="1800" kern="1200" baseline="0" dirty="0"/>
            <a:t> relay and intersection</a:t>
          </a:r>
          <a:r>
            <a:rPr lang="en-US" sz="1600" kern="1200" baseline="0" dirty="0"/>
            <a:t>)</a:t>
          </a:r>
          <a:endParaRPr lang="en-US" sz="1600" kern="1200" dirty="0"/>
        </a:p>
      </dsp:txBody>
      <dsp:txXfrm rot="10800000">
        <a:off x="6789013" y="2338017"/>
        <a:ext cx="1835321" cy="302597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8195" name="Rectangle 3"/>
          <p:cNvSpPr>
            <a:spLocks noGrp="1" noChangeArrowheads="1"/>
          </p:cNvSpPr>
          <p:nvPr>
            <p:ph type="dt" sz="quarter"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8196" name="Rectangle 4"/>
          <p:cNvSpPr>
            <a:spLocks noGrp="1" noChangeArrowheads="1"/>
          </p:cNvSpPr>
          <p:nvPr>
            <p:ph type="ftr" sz="quarter" idx="2"/>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8197" name="Rectangle 5"/>
          <p:cNvSpPr>
            <a:spLocks noGrp="1" noChangeArrowheads="1"/>
          </p:cNvSpPr>
          <p:nvPr>
            <p:ph type="sldNum" sz="quarter" idx="3"/>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53638DB4-9165-46C3-ABB4-81D4819D3ACD}" type="slidenum">
              <a:rPr lang="it-IT"/>
              <a:pPr>
                <a:defRPr/>
              </a:pPr>
              <a:t>‹N›</a:t>
            </a:fld>
            <a:endParaRPr lang="it-IT"/>
          </a:p>
        </p:txBody>
      </p:sp>
    </p:spTree>
    <p:extLst>
      <p:ext uri="{BB962C8B-B14F-4D97-AF65-F5344CB8AC3E}">
        <p14:creationId xmlns:p14="http://schemas.microsoft.com/office/powerpoint/2010/main" val="3886850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6147" name="Rectangle 3"/>
          <p:cNvSpPr>
            <a:spLocks noGrp="1" noChangeArrowheads="1"/>
          </p:cNvSpPr>
          <p:nvPr>
            <p:ph type="dt"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13316" name="Rectangle 4"/>
          <p:cNvSpPr>
            <a:spLocks noGrp="1" noRot="1" noChangeAspect="1" noChangeArrowheads="1" noTextEdit="1"/>
          </p:cNvSpPr>
          <p:nvPr>
            <p:ph type="sldImg" idx="2"/>
          </p:nvPr>
        </p:nvSpPr>
        <p:spPr bwMode="auto">
          <a:xfrm>
            <a:off x="911225" y="744538"/>
            <a:ext cx="4960938"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3288" y="4714875"/>
            <a:ext cx="4975225" cy="4467225"/>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it-IT" noProof="0" smtClean="0"/>
              <a:t>Fare clic per modificare gli stili del testo dello schema</a:t>
            </a:r>
          </a:p>
          <a:p>
            <a:pPr lvl="0"/>
            <a:r>
              <a:rPr lang="it-IT" noProof="0" smtClean="0"/>
              <a:t>Secondo livello</a:t>
            </a:r>
          </a:p>
          <a:p>
            <a:pPr lvl="0"/>
            <a:r>
              <a:rPr lang="it-IT" noProof="0" smtClean="0"/>
              <a:t>Terzo livello</a:t>
            </a:r>
          </a:p>
          <a:p>
            <a:pPr lvl="0"/>
            <a:r>
              <a:rPr lang="it-IT" noProof="0" smtClean="0"/>
              <a:t>Quarto livello</a:t>
            </a:r>
          </a:p>
          <a:p>
            <a:pPr lvl="0"/>
            <a:r>
              <a:rPr lang="it-IT" noProof="0" smtClean="0"/>
              <a:t>Quinto livello</a:t>
            </a:r>
          </a:p>
        </p:txBody>
      </p:sp>
      <p:sp>
        <p:nvSpPr>
          <p:cNvPr id="6150" name="Rectangle 6"/>
          <p:cNvSpPr>
            <a:spLocks noGrp="1" noChangeArrowheads="1"/>
          </p:cNvSpPr>
          <p:nvPr>
            <p:ph type="ftr" sz="quarter" idx="4"/>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6151" name="Rectangle 7"/>
          <p:cNvSpPr>
            <a:spLocks noGrp="1" noChangeArrowheads="1"/>
          </p:cNvSpPr>
          <p:nvPr>
            <p:ph type="sldNum" sz="quarter" idx="5"/>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76DE7D6F-A9D7-484C-A58E-7E9A62EDA4AA}" type="slidenum">
              <a:rPr lang="it-IT"/>
              <a:pPr>
                <a:defRPr/>
              </a:pPr>
              <a:t>‹N›</a:t>
            </a:fld>
            <a:endParaRPr lang="it-IT"/>
          </a:p>
        </p:txBody>
      </p:sp>
    </p:spTree>
    <p:extLst>
      <p:ext uri="{BB962C8B-B14F-4D97-AF65-F5344CB8AC3E}">
        <p14:creationId xmlns:p14="http://schemas.microsoft.com/office/powerpoint/2010/main" val="29485297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hdr" sz="quarter"/>
          </p:nvPr>
        </p:nvSpPr>
        <p:spPr>
          <a:noFill/>
        </p:spPr>
        <p:txBody>
          <a:bodyPr/>
          <a:lstStyle/>
          <a:p>
            <a:r>
              <a:rPr lang="it-IT" smtClean="0"/>
              <a:t>Geografia delle Reti EC 503</a:t>
            </a:r>
          </a:p>
          <a:p>
            <a:r>
              <a:rPr lang="it-IT" smtClean="0"/>
              <a:t>I Modulo</a:t>
            </a:r>
          </a:p>
          <a:p>
            <a:r>
              <a:rPr lang="it-IT" smtClean="0"/>
              <a:t>Giuseppe Borruso</a:t>
            </a:r>
          </a:p>
        </p:txBody>
      </p:sp>
      <p:sp>
        <p:nvSpPr>
          <p:cNvPr id="16386" name="Rectangle 7"/>
          <p:cNvSpPr>
            <a:spLocks noGrp="1" noChangeArrowheads="1"/>
          </p:cNvSpPr>
          <p:nvPr>
            <p:ph type="sldNum" sz="quarter" idx="5"/>
          </p:nvPr>
        </p:nvSpPr>
        <p:spPr>
          <a:noFill/>
        </p:spPr>
        <p:txBody>
          <a:bodyPr/>
          <a:lstStyle/>
          <a:p>
            <a:fld id="{295D6982-71A3-476A-99F6-A8D1115337E8}" type="slidenum">
              <a:rPr lang="it-IT" smtClean="0"/>
              <a:pPr/>
              <a:t>1</a:t>
            </a:fld>
            <a:endParaRPr lang="it-IT"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it-IT" dirty="0" err="1" smtClean="0"/>
              <a:t>Slides</a:t>
            </a:r>
            <a:r>
              <a:rPr lang="it-IT" dirty="0" smtClean="0"/>
              <a:t> with (*) in </a:t>
            </a:r>
            <a:r>
              <a:rPr lang="it-IT" dirty="0" err="1" smtClean="0"/>
              <a:t>footnotes</a:t>
            </a:r>
            <a:r>
              <a:rPr lang="it-IT" dirty="0" smtClean="0"/>
              <a:t> </a:t>
            </a:r>
            <a:r>
              <a:rPr lang="it-IT" dirty="0" err="1" smtClean="0"/>
              <a:t>have</a:t>
            </a:r>
            <a:r>
              <a:rPr lang="it-IT" dirty="0" smtClean="0"/>
              <a:t> </a:t>
            </a:r>
            <a:r>
              <a:rPr lang="it-IT" dirty="0" err="1" smtClean="0"/>
              <a:t>been</a:t>
            </a:r>
            <a:r>
              <a:rPr lang="it-IT" dirty="0" smtClean="0"/>
              <a:t> </a:t>
            </a:r>
            <a:r>
              <a:rPr lang="it-IT" dirty="0" err="1" smtClean="0"/>
              <a:t>modified</a:t>
            </a:r>
            <a:r>
              <a:rPr lang="it-IT" dirty="0" smtClean="0"/>
              <a:t> by Jean-Paul </a:t>
            </a:r>
            <a:r>
              <a:rPr lang="it-IT" dirty="0" err="1" smtClean="0"/>
              <a:t>Rodrigue</a:t>
            </a:r>
            <a:r>
              <a:rPr lang="it-IT" dirty="0" smtClean="0"/>
              <a:t> </a:t>
            </a:r>
            <a:r>
              <a:rPr lang="it-IT" dirty="0" err="1" smtClean="0"/>
              <a:t>materials</a:t>
            </a:r>
            <a:r>
              <a:rPr lang="it-IT" dirty="0" smtClean="0"/>
              <a:t>. (</a:t>
            </a:r>
            <a:r>
              <a:rPr lang="it-IT" dirty="0" err="1" smtClean="0"/>
              <a:t>see</a:t>
            </a:r>
            <a:r>
              <a:rPr lang="it-IT" dirty="0" smtClean="0"/>
              <a:t> copyright). I </a:t>
            </a:r>
            <a:r>
              <a:rPr lang="it-IT" dirty="0" err="1" smtClean="0"/>
              <a:t>have</a:t>
            </a:r>
            <a:r>
              <a:rPr lang="it-IT" dirty="0" smtClean="0"/>
              <a:t> </a:t>
            </a:r>
            <a:r>
              <a:rPr lang="it-IT" dirty="0" err="1" smtClean="0"/>
              <a:t>modified</a:t>
            </a:r>
            <a:r>
              <a:rPr lang="it-IT" dirty="0" smtClean="0"/>
              <a:t> and </a:t>
            </a:r>
            <a:r>
              <a:rPr lang="it-IT" dirty="0" err="1" smtClean="0"/>
              <a:t>elaborated</a:t>
            </a:r>
            <a:r>
              <a:rPr lang="it-IT" dirty="0" smtClean="0"/>
              <a:t> </a:t>
            </a:r>
            <a:r>
              <a:rPr lang="it-IT" dirty="0" err="1" smtClean="0"/>
              <a:t>materials</a:t>
            </a:r>
            <a:r>
              <a:rPr lang="it-IT" dirty="0" smtClean="0"/>
              <a:t> in </a:t>
            </a:r>
            <a:r>
              <a:rPr lang="it-IT" dirty="0" err="1" smtClean="0"/>
              <a:t>order</a:t>
            </a:r>
            <a:r>
              <a:rPr lang="it-IT" dirty="0" smtClean="0"/>
              <a:t> to be </a:t>
            </a:r>
            <a:r>
              <a:rPr lang="it-IT" dirty="0" err="1" smtClean="0"/>
              <a:t>suitable</a:t>
            </a:r>
            <a:r>
              <a:rPr lang="it-IT" dirty="0" smtClean="0"/>
              <a:t> for the </a:t>
            </a:r>
            <a:r>
              <a:rPr lang="it-IT" dirty="0" err="1" smtClean="0"/>
              <a:t>current</a:t>
            </a:r>
            <a:r>
              <a:rPr lang="it-IT" dirty="0" smtClean="0"/>
              <a:t> </a:t>
            </a:r>
            <a:r>
              <a:rPr lang="it-IT" dirty="0" err="1" smtClean="0"/>
              <a:t>course</a:t>
            </a:r>
            <a:r>
              <a:rPr lang="it-IT" dirty="0" smtClean="0"/>
              <a:t>. </a:t>
            </a:r>
          </a:p>
          <a:p>
            <a:pPr eaLnBrk="1" hangingPunct="1">
              <a:spcBef>
                <a:spcPct val="0"/>
              </a:spcBef>
            </a:pPr>
            <a:r>
              <a:rPr lang="en-US" dirty="0" smtClean="0">
                <a:solidFill>
                  <a:srgbClr val="1C1C1C"/>
                </a:solidFill>
              </a:rPr>
              <a:t>Copyright © 1998-2010, Dr. Jean-Paul </a:t>
            </a:r>
            <a:r>
              <a:rPr lang="en-US" dirty="0" err="1" smtClean="0">
                <a:solidFill>
                  <a:srgbClr val="1C1C1C"/>
                </a:solidFill>
              </a:rPr>
              <a:t>Rodrigue</a:t>
            </a:r>
            <a:r>
              <a:rPr lang="en-US" dirty="0" smtClean="0">
                <a:solidFill>
                  <a:srgbClr val="1C1C1C"/>
                </a:solidFill>
              </a:rPr>
              <a:t>, Dept. of Global Studies &amp; Geography, Hofstra University. For personal or classroom use ONLY. </a:t>
            </a:r>
            <a:endParaRPr lang="it-IT"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8D13137A-311A-418D-A933-5ED6990648E5}" type="slidenum">
              <a:rPr lang="en-US" smtClean="0"/>
              <a:pPr>
                <a:defRPr/>
              </a:pPr>
              <a:t>27</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Adapted from </a:t>
            </a:r>
            <a:r>
              <a:rPr lang="en-US" dirty="0" err="1"/>
              <a:t>Dewry</a:t>
            </a:r>
            <a:r>
              <a:rPr lang="en-US" dirty="0"/>
              <a:t> Shipping Consultants.</a:t>
            </a:r>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151</a:t>
            </a:fld>
            <a:endParaRPr lang="en-US"/>
          </a:p>
        </p:txBody>
      </p:sp>
    </p:spTree>
    <p:extLst>
      <p:ext uri="{BB962C8B-B14F-4D97-AF65-F5344CB8AC3E}">
        <p14:creationId xmlns:p14="http://schemas.microsoft.com/office/powerpoint/2010/main" val="12180315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a:p>
        </p:txBody>
      </p:sp>
      <p:sp>
        <p:nvSpPr>
          <p:cNvPr id="166916" name="Slide Number Placeholder 3"/>
          <p:cNvSpPr>
            <a:spLocks noGrp="1"/>
          </p:cNvSpPr>
          <p:nvPr>
            <p:ph type="sldNum" sz="quarter" idx="5"/>
          </p:nvPr>
        </p:nvSpPr>
        <p:spPr>
          <a:noFill/>
        </p:spPr>
        <p:txBody>
          <a:bodyPr/>
          <a:lstStyle/>
          <a:p>
            <a:fld id="{B114FC7B-7458-4769-894C-7B5FD68F5980}" type="slidenum">
              <a:rPr lang="en-US" smtClean="0"/>
              <a:pPr/>
              <a:t>153</a:t>
            </a:fld>
            <a:endParaRPr lang="en-US"/>
          </a:p>
        </p:txBody>
      </p:sp>
    </p:spTree>
    <p:extLst>
      <p:ext uri="{BB962C8B-B14F-4D97-AF65-F5344CB8AC3E}">
        <p14:creationId xmlns:p14="http://schemas.microsoft.com/office/powerpoint/2010/main" val="7116742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a:p>
        </p:txBody>
      </p:sp>
      <p:sp>
        <p:nvSpPr>
          <p:cNvPr id="167940" name="Slide Number Placeholder 3"/>
          <p:cNvSpPr>
            <a:spLocks noGrp="1"/>
          </p:cNvSpPr>
          <p:nvPr>
            <p:ph type="sldNum" sz="quarter" idx="5"/>
          </p:nvPr>
        </p:nvSpPr>
        <p:spPr>
          <a:noFill/>
        </p:spPr>
        <p:txBody>
          <a:bodyPr/>
          <a:lstStyle/>
          <a:p>
            <a:fld id="{E1ACB9AE-B202-499E-9423-D78DF56DE147}" type="slidenum">
              <a:rPr lang="en-US" smtClean="0"/>
              <a:pPr/>
              <a:t>154</a:t>
            </a:fld>
            <a:endParaRPr lang="en-US"/>
          </a:p>
        </p:txBody>
      </p:sp>
    </p:spTree>
    <p:extLst>
      <p:ext uri="{BB962C8B-B14F-4D97-AF65-F5344CB8AC3E}">
        <p14:creationId xmlns:p14="http://schemas.microsoft.com/office/powerpoint/2010/main" val="36853262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r>
              <a:rPr lang="en-US"/>
              <a:t>Source: OECD (2005) DSTI/DOT/MTC(2005)5/REV1</a:t>
            </a:r>
          </a:p>
          <a:p>
            <a:r>
              <a:rPr lang="en-US"/>
              <a:t>http://www.marisec.org/shippingfacts/uploads/File/MaritimeTransport&amp;IndustrialRelocation.pdf?SID=3f22944566000a0e22f9181df5ce3508</a:t>
            </a:r>
          </a:p>
        </p:txBody>
      </p:sp>
      <p:sp>
        <p:nvSpPr>
          <p:cNvPr id="188420" name="Slide Number Placeholder 3"/>
          <p:cNvSpPr>
            <a:spLocks noGrp="1"/>
          </p:cNvSpPr>
          <p:nvPr>
            <p:ph type="sldNum" sz="quarter" idx="5"/>
          </p:nvPr>
        </p:nvSpPr>
        <p:spPr>
          <a:noFill/>
        </p:spPr>
        <p:txBody>
          <a:bodyPr/>
          <a:lstStyle/>
          <a:p>
            <a:fld id="{006AED7C-C205-4C35-81A8-512A73773A92}" type="slidenum">
              <a:rPr lang="en-US" smtClean="0"/>
              <a:pPr/>
              <a:t>156</a:t>
            </a:fld>
            <a:endParaRPr lang="en-US"/>
          </a:p>
        </p:txBody>
      </p:sp>
    </p:spTree>
    <p:extLst>
      <p:ext uri="{BB962C8B-B14F-4D97-AF65-F5344CB8AC3E}">
        <p14:creationId xmlns:p14="http://schemas.microsoft.com/office/powerpoint/2010/main" val="28000305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2761C01F-1EDA-4C6B-BE12-66B6C84DA341}" type="slidenum">
              <a:rPr lang="en-US" smtClean="0"/>
              <a:pPr/>
              <a:t>157</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r>
              <a:rPr lang="en-US"/>
              <a:t>Source: UNCTAD, Review of Maritime Transport, various years.</a:t>
            </a:r>
          </a:p>
        </p:txBody>
      </p:sp>
    </p:spTree>
    <p:extLst>
      <p:ext uri="{BB962C8B-B14F-4D97-AF65-F5344CB8AC3E}">
        <p14:creationId xmlns:p14="http://schemas.microsoft.com/office/powerpoint/2010/main" val="1883640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US"/>
          </a:p>
        </p:txBody>
      </p:sp>
      <p:sp>
        <p:nvSpPr>
          <p:cNvPr id="179204" name="Slide Number Placeholder 3"/>
          <p:cNvSpPr>
            <a:spLocks noGrp="1"/>
          </p:cNvSpPr>
          <p:nvPr>
            <p:ph type="sldNum" sz="quarter" idx="5"/>
          </p:nvPr>
        </p:nvSpPr>
        <p:spPr>
          <a:noFill/>
        </p:spPr>
        <p:txBody>
          <a:bodyPr/>
          <a:lstStyle/>
          <a:p>
            <a:fld id="{A2C7227B-B9E9-48A0-BC11-AB1A9F5568BC}" type="slidenum">
              <a:rPr lang="en-US" smtClean="0"/>
              <a:pPr/>
              <a:t>158</a:t>
            </a:fld>
            <a:endParaRPr lang="en-US"/>
          </a:p>
        </p:txBody>
      </p:sp>
    </p:spTree>
    <p:extLst>
      <p:ext uri="{BB962C8B-B14F-4D97-AF65-F5344CB8AC3E}">
        <p14:creationId xmlns:p14="http://schemas.microsoft.com/office/powerpoint/2010/main" val="30010488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554450FC-D173-4449-B8BA-44854511D385}" type="slidenum">
              <a:rPr lang="en-US" smtClean="0"/>
              <a:pPr/>
              <a:t>159</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301665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475C1FAC-F4E9-497D-8325-3CB7706676B8}" type="slidenum">
              <a:rPr lang="en-US" smtClean="0"/>
              <a:pPr/>
              <a:t>160</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7984157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1F89B060-5BE9-48B8-B2E4-03ABEE709302}" type="slidenum">
              <a:rPr lang="en-US" smtClean="0"/>
              <a:pPr/>
              <a:t>161</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r>
              <a:rPr lang="de-DE" dirty="0"/>
              <a:t>Source: adapted from Robinson, R. (2002) “Ports as Elements in Value-Driven Chain Systems: The New Paradigm”, </a:t>
            </a:r>
            <a:r>
              <a:rPr lang="de-DE" i="1" dirty="0"/>
              <a:t>Maritime Policy and Management</a:t>
            </a:r>
            <a:r>
              <a:rPr lang="de-DE" dirty="0"/>
              <a:t>, Vol. 29, No. 3, pp. 241-255.</a:t>
            </a:r>
            <a:r>
              <a:rPr lang="en-US" dirty="0"/>
              <a:t> </a:t>
            </a:r>
          </a:p>
        </p:txBody>
      </p:sp>
    </p:spTree>
    <p:extLst>
      <p:ext uri="{BB962C8B-B14F-4D97-AF65-F5344CB8AC3E}">
        <p14:creationId xmlns:p14="http://schemas.microsoft.com/office/powerpoint/2010/main" val="38073277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D210A158-C5A5-48FE-A6B9-27F7327BFA28}" type="slidenum">
              <a:rPr lang="en-US" smtClean="0"/>
              <a:pPr/>
              <a:t>162</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a:spcBef>
                <a:spcPct val="0"/>
              </a:spcBef>
            </a:pPr>
            <a:r>
              <a:rPr lang="en-US" sz="1000">
                <a:solidFill>
                  <a:srgbClr val="000000"/>
                </a:solidFill>
                <a:latin typeface="Arial" pitchFamily="34" charset="0"/>
              </a:rPr>
              <a:t>Source: adapted from Charlier, 1994.</a:t>
            </a:r>
          </a:p>
          <a:p>
            <a:endParaRPr lang="en-US"/>
          </a:p>
        </p:txBody>
      </p:sp>
    </p:spTree>
    <p:extLst>
      <p:ext uri="{BB962C8B-B14F-4D97-AF65-F5344CB8AC3E}">
        <p14:creationId xmlns:p14="http://schemas.microsoft.com/office/powerpoint/2010/main" val="339979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D6E06F12-236B-4479-9BF4-2000A493BB17}" type="slidenum">
              <a:rPr lang="en-US" smtClean="0"/>
              <a:pPr>
                <a:defRPr/>
              </a:pPr>
              <a:t>29</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1F89B060-5BE9-48B8-B2E4-03ABEE709302}" type="slidenum">
              <a:rPr lang="en-US" smtClean="0"/>
              <a:pPr/>
              <a:t>30</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r>
              <a:rPr lang="de-DE" smtClean="0"/>
              <a:t>Source: adapted from Robinson, R. (2002) “Ports as Elements in Value-Driven Chain Systems: The New Paradigm”, </a:t>
            </a:r>
            <a:r>
              <a:rPr lang="de-DE" i="1" smtClean="0"/>
              <a:t>Maritime Policy and Management</a:t>
            </a:r>
            <a:r>
              <a:rPr lang="de-DE" smtClean="0"/>
              <a:t>, Vol. 29, No. 3, pp. 241-255.</a:t>
            </a:r>
            <a:r>
              <a:rPr lang="en-US" smtClean="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D210A158-C5A5-48FE-A6B9-27F7327BFA28}" type="slidenum">
              <a:rPr lang="en-US" smtClean="0"/>
              <a:pPr/>
              <a:t>31</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a:spcBef>
                <a:spcPct val="0"/>
              </a:spcBef>
            </a:pPr>
            <a:r>
              <a:rPr lang="en-US" sz="1000" smtClean="0">
                <a:solidFill>
                  <a:srgbClr val="000000"/>
                </a:solidFill>
                <a:latin typeface="Arial" pitchFamily="34" charset="0"/>
              </a:rPr>
              <a:t>Source: adapted from Charlier, 1994.</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260944BF-7BAC-4AE4-953B-7A066BD5962F}" type="slidenum">
              <a:rPr lang="en-US" smtClean="0"/>
              <a:pPr/>
              <a:t>32</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FED777F9-154E-4021-9935-45C8BF8BEC81}" type="slidenum">
              <a:rPr lang="en-US" smtClean="0"/>
              <a:pPr/>
              <a:t>34</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A10B49E-A438-4028-83A0-BC3E00B6D155}" type="slidenum">
              <a:rPr lang="en-US" smtClean="0"/>
              <a:pPr/>
              <a:t>35</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r>
              <a:rPr lang="en-US" smtClean="0"/>
              <a:t>Source: adapted from Woxenius, J. (2006) “A Time Perspective on Transportation in Global Production Networks”, Growth and Change, Vol 37, No. 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43338" y="9447213"/>
            <a:ext cx="29384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r">
              <a:spcBef>
                <a:spcPct val="0"/>
              </a:spcBef>
              <a:buClrTx/>
              <a:buFontTx/>
              <a:buNone/>
            </a:pPr>
            <a:fld id="{C4A3ABC0-AE58-4E7D-9FA5-F8A54B22E1D5}" type="slidenum">
              <a:rPr lang="en-US" altLang="it-IT" sz="1200"/>
              <a:pPr algn="r">
                <a:spcBef>
                  <a:spcPct val="0"/>
                </a:spcBef>
                <a:buClrTx/>
                <a:buFontTx/>
                <a:buNone/>
              </a:pPr>
              <a:t>38</a:t>
            </a:fld>
            <a:endParaRPr lang="en-US" altLang="it-IT" sz="1200"/>
          </a:p>
        </p:txBody>
      </p:sp>
      <p:sp>
        <p:nvSpPr>
          <p:cNvPr id="83971" name="Rectangle 2"/>
          <p:cNvSpPr>
            <a:spLocks noGrp="1" noRot="1" noChangeAspect="1" noChangeArrowheads="1" noTextEdit="1"/>
          </p:cNvSpPr>
          <p:nvPr>
            <p:ph type="sldImg"/>
          </p:nvPr>
        </p:nvSpPr>
        <p:spPr>
          <a:xfrm>
            <a:off x="927100" y="739775"/>
            <a:ext cx="4927600" cy="3695700"/>
          </a:xfrm>
          <a:ln/>
        </p:spPr>
      </p:sp>
      <p:sp>
        <p:nvSpPr>
          <p:cNvPr id="83972" name="Rectangle 3"/>
          <p:cNvSpPr>
            <a:spLocks noGrp="1" noChangeArrowheads="1"/>
          </p:cNvSpPr>
          <p:nvPr>
            <p:ph type="body" idx="1"/>
          </p:nvPr>
        </p:nvSpPr>
        <p:spPr>
          <a:xfrm>
            <a:off x="904875" y="4681538"/>
            <a:ext cx="4972050" cy="4519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r>
              <a:rPr lang="en-US" altLang="it-IT" smtClean="0"/>
              <a:t>(*)</a:t>
            </a:r>
          </a:p>
          <a:p>
            <a:r>
              <a:rPr lang="en-US" altLang="it-IT" smtClean="0"/>
              <a:t>Source: BTS, EU &amp; MLIT.</a:t>
            </a:r>
          </a:p>
          <a:p>
            <a:r>
              <a:rPr lang="en-US" altLang="it-IT" smtClean="0"/>
              <a:t>Eurostat, Panorama of Transport</a:t>
            </a:r>
          </a:p>
          <a:p>
            <a:r>
              <a:rPr lang="en-US" altLang="it-IT" smtClean="0"/>
              <a:t>Ministry of Land, Infrastructure, Transport and Tourism. http://www.mlit.go.jp/index_e.html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927100" y="739775"/>
            <a:ext cx="4927600" cy="3695700"/>
          </a:xfrm>
          <a:ln/>
        </p:spPr>
      </p:sp>
      <p:sp>
        <p:nvSpPr>
          <p:cNvPr id="84995" name="Notes Placeholder 2"/>
          <p:cNvSpPr>
            <a:spLocks noGrp="1"/>
          </p:cNvSpPr>
          <p:nvPr>
            <p:ph type="body" idx="1"/>
          </p:nvPr>
        </p:nvSpPr>
        <p:spPr>
          <a:xfrm>
            <a:off x="904875" y="4681538"/>
            <a:ext cx="4972050" cy="4519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r>
              <a:rPr lang="en-US" altLang="it-IT" smtClean="0"/>
              <a:t>(*)</a:t>
            </a:r>
          </a:p>
          <a:p>
            <a:r>
              <a:rPr lang="en-US" altLang="it-IT" smtClean="0"/>
              <a:t>Source: World Bank (2007) An Overview of China’s Transportation Sector – 2007. http://siteresources.worldbank.org/INTEAPREGTOPTRANSPORT/Resources/China-Transport-Overview-2007.pdf</a:t>
            </a:r>
          </a:p>
        </p:txBody>
      </p:sp>
      <p:sp>
        <p:nvSpPr>
          <p:cNvPr id="84996" name="Slide Number Placeholder 3"/>
          <p:cNvSpPr txBox="1">
            <a:spLocks noGrp="1"/>
          </p:cNvSpPr>
          <p:nvPr/>
        </p:nvSpPr>
        <p:spPr bwMode="auto">
          <a:xfrm>
            <a:off x="3843338" y="9447213"/>
            <a:ext cx="29384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r">
              <a:spcBef>
                <a:spcPct val="0"/>
              </a:spcBef>
              <a:buClrTx/>
              <a:buFontTx/>
              <a:buNone/>
            </a:pPr>
            <a:fld id="{39959F37-6C72-4AA1-A249-2E3D6B86092F}" type="slidenum">
              <a:rPr lang="en-US" altLang="it-IT" sz="1200"/>
              <a:pPr algn="r">
                <a:spcBef>
                  <a:spcPct val="0"/>
                </a:spcBef>
                <a:buClrTx/>
                <a:buFontTx/>
                <a:buNone/>
              </a:pPr>
              <a:t>39</a:t>
            </a:fld>
            <a:endParaRPr lang="en-US" altLang="it-IT"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C6FA92B9-6770-4284-B55E-B903EA3DF8D4}" type="slidenum">
              <a:rPr lang="en-US" smtClean="0"/>
              <a:pPr/>
              <a:t>42</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8C9031B0-365A-433B-8C57-11BF49477E42}" type="slidenum">
              <a:rPr lang="en-US" smtClean="0"/>
              <a:pPr/>
              <a:t>5</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82B52F0-C6E1-4097-B429-ABFEC2673B0D}" type="slidenum">
              <a:rPr lang="en-US" smtClean="0"/>
              <a:pPr/>
              <a:t>46</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02344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91E2A43-7A26-4CBB-BAD6-5FCD28341C96}" type="slidenum">
              <a:rPr lang="en-US" smtClean="0"/>
              <a:pPr/>
              <a:t>47</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01281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0FB9465-8904-4780-BCE3-E3E87AB92E3F}" type="slidenum">
              <a:rPr lang="en-US" smtClean="0"/>
              <a:pPr/>
              <a:t>48</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08518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0F20EFA-9C03-4416-AA69-E90DBAD098D5}" type="slidenum">
              <a:rPr lang="en-US" smtClean="0"/>
              <a:pPr/>
              <a:t>49</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75024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6D2B9C8E-821F-4165-AB51-9B5FD741DEA8}" type="slidenum">
              <a:rPr lang="en-US" smtClean="0"/>
              <a:pPr>
                <a:defRPr/>
              </a:pPr>
              <a:t>54</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r>
              <a:rPr lang="en-US"/>
              <a:t>Source: adapted from Taaffe, E.J., H.L. Gauthier and M.E. O'Kelly (1996) Geography of Transportation, Second Edition, Upper Saddle River, NJ: Prentice Hall.</a:t>
            </a:r>
          </a:p>
        </p:txBody>
      </p:sp>
    </p:spTree>
    <p:extLst>
      <p:ext uri="{BB962C8B-B14F-4D97-AF65-F5344CB8AC3E}">
        <p14:creationId xmlns:p14="http://schemas.microsoft.com/office/powerpoint/2010/main" val="391510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38F5FDD6-B672-492D-85FC-2879641CF264}" type="slidenum">
              <a:rPr lang="en-US" smtClean="0"/>
              <a:pPr>
                <a:defRPr/>
              </a:pPr>
              <a:t>56</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31261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57</a:t>
            </a:fld>
            <a:endParaRPr lang="en-US"/>
          </a:p>
        </p:txBody>
      </p:sp>
    </p:spTree>
    <p:extLst>
      <p:ext uri="{BB962C8B-B14F-4D97-AF65-F5344CB8AC3E}">
        <p14:creationId xmlns:p14="http://schemas.microsoft.com/office/powerpoint/2010/main" val="1395046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8692686C-47B4-4F45-BE08-E3F413BC4385}" type="slidenum">
              <a:rPr lang="en-US" smtClean="0"/>
              <a:pPr>
                <a:defRPr/>
              </a:pPr>
              <a:t>58</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r>
              <a:rPr lang="en-US"/>
              <a:t>Source: US Department of Transportation, BTS, G-7 Countries: Transportation Highlights</a:t>
            </a:r>
          </a:p>
        </p:txBody>
      </p:sp>
    </p:spTree>
    <p:extLst>
      <p:ext uri="{BB962C8B-B14F-4D97-AF65-F5344CB8AC3E}">
        <p14:creationId xmlns:p14="http://schemas.microsoft.com/office/powerpoint/2010/main" val="395747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830163F5-C650-46E5-8A32-40B057035F1D}" type="slidenum">
              <a:rPr lang="en-US" smtClean="0"/>
              <a:pPr>
                <a:defRPr/>
              </a:pPr>
              <a:t>59</a:t>
            </a:fld>
            <a:endParaRPr lang="en-US"/>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r>
              <a:rPr lang="en-US" dirty="0"/>
              <a:t>Source: US Department of Energy,</a:t>
            </a:r>
            <a:r>
              <a:rPr lang="en-US" baseline="0" dirty="0"/>
              <a:t> </a:t>
            </a:r>
            <a:r>
              <a:rPr lang="en-US" dirty="0"/>
              <a:t>Transportation</a:t>
            </a:r>
            <a:r>
              <a:rPr lang="en-US" baseline="0" dirty="0"/>
              <a:t> Energy Data Book</a:t>
            </a:r>
            <a:r>
              <a:rPr lang="en-US" dirty="0"/>
              <a:t>. http://www-cta.ornl.gov/data/chapter3.shtml</a:t>
            </a:r>
          </a:p>
        </p:txBody>
      </p:sp>
    </p:spTree>
    <p:extLst>
      <p:ext uri="{BB962C8B-B14F-4D97-AF65-F5344CB8AC3E}">
        <p14:creationId xmlns:p14="http://schemas.microsoft.com/office/powerpoint/2010/main" val="423531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61</a:t>
            </a:fld>
            <a:endParaRPr lang="en-US"/>
          </a:p>
        </p:txBody>
      </p:sp>
    </p:spTree>
    <p:extLst>
      <p:ext uri="{BB962C8B-B14F-4D97-AF65-F5344CB8AC3E}">
        <p14:creationId xmlns:p14="http://schemas.microsoft.com/office/powerpoint/2010/main" val="2811205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803B29C9-0F02-49D0-BCE6-DAF2E6B7B3C9}" type="slidenum">
              <a:rPr lang="en-US" smtClean="0"/>
              <a:pPr>
                <a:defRPr/>
              </a:pPr>
              <a:t>62</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00934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63</a:t>
            </a:fld>
            <a:endParaRPr lang="en-US"/>
          </a:p>
        </p:txBody>
      </p:sp>
    </p:spTree>
    <p:extLst>
      <p:ext uri="{BB962C8B-B14F-4D97-AF65-F5344CB8AC3E}">
        <p14:creationId xmlns:p14="http://schemas.microsoft.com/office/powerpoint/2010/main" val="479565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CIA World Fact Book. https://www.cia.gov/library/publications/the-world-factbook/fields/2121.html</a:t>
            </a:r>
          </a:p>
          <a:p>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64</a:t>
            </a:fld>
            <a:endParaRPr lang="en-US"/>
          </a:p>
        </p:txBody>
      </p:sp>
    </p:spTree>
    <p:extLst>
      <p:ext uri="{BB962C8B-B14F-4D97-AF65-F5344CB8AC3E}">
        <p14:creationId xmlns:p14="http://schemas.microsoft.com/office/powerpoint/2010/main" val="3486369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0793AC73-5110-489A-8B49-0ED636580816}" type="slidenum">
              <a:rPr lang="en-US" smtClean="0"/>
              <a:pPr>
                <a:defRPr/>
              </a:pPr>
              <a:t>65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31898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499D417C-9515-4349-B0DB-E50E41214FB3}" type="slidenum">
              <a:rPr lang="en-US" smtClean="0"/>
              <a:pPr>
                <a:defRPr/>
              </a:pPr>
              <a:t>66</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64368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09D78DD9-DCD3-49A8-9581-FD3B6D4F344E}" type="slidenum">
              <a:rPr lang="en-US" smtClean="0"/>
              <a:pPr>
                <a:defRPr/>
              </a:pPr>
              <a:t>67</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r>
              <a:rPr lang="en-US"/>
              <a:t>Source: adapted from: C. Nash and C. Rivera-Trujillo (2004) “Rail regulatory reform in Europe – principles and practice”, STELLA Focus Group 5 synthesis meeting, Athens.</a:t>
            </a:r>
          </a:p>
        </p:txBody>
      </p:sp>
    </p:spTree>
    <p:extLst>
      <p:ext uri="{BB962C8B-B14F-4D97-AF65-F5344CB8AC3E}">
        <p14:creationId xmlns:p14="http://schemas.microsoft.com/office/powerpoint/2010/main" val="2450460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CSX Corporation (2007) U.S. Department of Transportation Corridors of the Future Program Application: The Southeast I-95 Corridor</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69</a:t>
            </a:fld>
            <a:endParaRPr lang="en-US"/>
          </a:p>
        </p:txBody>
      </p:sp>
    </p:spTree>
    <p:extLst>
      <p:ext uri="{BB962C8B-B14F-4D97-AF65-F5344CB8AC3E}">
        <p14:creationId xmlns:p14="http://schemas.microsoft.com/office/powerpoint/2010/main" val="100419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9AB9FA97-EED9-4A57-83D7-5AECA644E016}" type="slidenum">
              <a:rPr lang="en-US" smtClean="0"/>
              <a:pPr>
                <a:defRPr/>
              </a:pPr>
              <a:t>71</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r>
              <a:rPr lang="en-US" dirty="0"/>
              <a:t>Source: World Bank and United Nations, Review of Maritime Transport. Data in current USD.</a:t>
            </a:r>
          </a:p>
        </p:txBody>
      </p:sp>
    </p:spTree>
    <p:extLst>
      <p:ext uri="{BB962C8B-B14F-4D97-AF65-F5344CB8AC3E}">
        <p14:creationId xmlns:p14="http://schemas.microsoft.com/office/powerpoint/2010/main" val="555254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485E987B-061C-4050-B759-579346EBF741}" type="slidenum">
              <a:rPr lang="en-US" smtClean="0"/>
              <a:pPr>
                <a:defRPr/>
              </a:pPr>
              <a:t>72</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r>
              <a:rPr lang="en-US" dirty="0"/>
              <a:t>Source: Shipping density data adapted from National Center for Ecological Analysis</a:t>
            </a:r>
            <a:r>
              <a:rPr lang="en-US" baseline="0" dirty="0"/>
              <a:t> and Synthesis, A Global Map of Human Impacts to Marine Ecosystems.</a:t>
            </a:r>
          </a:p>
          <a:p>
            <a:endParaRPr lang="en-US" baseline="0" dirty="0"/>
          </a:p>
          <a:p>
            <a:r>
              <a:rPr lang="en-US"/>
              <a:t>https://knb.ecoinformatics.org/#view/doi:10.5063/F1S180FS</a:t>
            </a:r>
          </a:p>
          <a:p>
            <a:endParaRPr lang="en-US" dirty="0"/>
          </a:p>
        </p:txBody>
      </p:sp>
    </p:spTree>
    <p:extLst>
      <p:ext uri="{BB962C8B-B14F-4D97-AF65-F5344CB8AC3E}">
        <p14:creationId xmlns:p14="http://schemas.microsoft.com/office/powerpoint/2010/main" val="412848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0496DAF-C6D9-4195-BFBC-2BBBC33729A1}" type="slidenum">
              <a:rPr lang="en-US" smtClean="0"/>
              <a:pPr/>
              <a:t>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73</a:t>
            </a:fld>
            <a:endParaRPr lang="en-US"/>
          </a:p>
        </p:txBody>
      </p:sp>
    </p:spTree>
    <p:extLst>
      <p:ext uri="{BB962C8B-B14F-4D97-AF65-F5344CB8AC3E}">
        <p14:creationId xmlns:p14="http://schemas.microsoft.com/office/powerpoint/2010/main" val="2148335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50BA1E77-FFCB-441A-BE5D-D38C5EC9355D}" type="slidenum">
              <a:rPr lang="en-US" smtClean="0"/>
              <a:pPr>
                <a:defRPr/>
              </a:pPr>
              <a:t>77</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88850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err="1"/>
              <a:t>Alphaliner</a:t>
            </a:r>
            <a:r>
              <a:rPr lang="en-US" dirty="0"/>
              <a:t>. http://www.axs-alphaliner.com/top100/index.php</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79</a:t>
            </a:fld>
            <a:endParaRPr lang="en-US"/>
          </a:p>
        </p:txBody>
      </p:sp>
    </p:spTree>
    <p:extLst>
      <p:ext uri="{BB962C8B-B14F-4D97-AF65-F5344CB8AC3E}">
        <p14:creationId xmlns:p14="http://schemas.microsoft.com/office/powerpoint/2010/main" val="760057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80</a:t>
            </a:fld>
            <a:endParaRPr lang="en-US"/>
          </a:p>
        </p:txBody>
      </p:sp>
    </p:spTree>
    <p:extLst>
      <p:ext uri="{BB962C8B-B14F-4D97-AF65-F5344CB8AC3E}">
        <p14:creationId xmlns:p14="http://schemas.microsoft.com/office/powerpoint/2010/main" val="2542834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81</a:t>
            </a:fld>
            <a:endParaRPr lang="en-US"/>
          </a:p>
        </p:txBody>
      </p:sp>
    </p:spTree>
    <p:extLst>
      <p:ext uri="{BB962C8B-B14F-4D97-AF65-F5344CB8AC3E}">
        <p14:creationId xmlns:p14="http://schemas.microsoft.com/office/powerpoint/2010/main" val="2958833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UNCTAD.</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84</a:t>
            </a:fld>
            <a:endParaRPr lang="en-US"/>
          </a:p>
        </p:txBody>
      </p:sp>
    </p:spTree>
    <p:extLst>
      <p:ext uri="{BB962C8B-B14F-4D97-AF65-F5344CB8AC3E}">
        <p14:creationId xmlns:p14="http://schemas.microsoft.com/office/powerpoint/2010/main" val="2288121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D8A941D5-3945-4E3E-9E9E-3C30B9607BBE}" type="slidenum">
              <a:rPr lang="en-US" smtClean="0"/>
              <a:pPr>
                <a:defRPr/>
              </a:pPr>
              <a:t>85</a:t>
            </a:fld>
            <a:endParaRPr lang="en-US"/>
          </a:p>
        </p:txBody>
      </p:sp>
      <p:sp>
        <p:nvSpPr>
          <p:cNvPr id="172035" name="Rectangle 2"/>
          <p:cNvSpPr>
            <a:spLocks noGrp="1" noRot="1" noChangeAspect="1" noChangeArrowheads="1" noTextEdit="1"/>
          </p:cNvSpPr>
          <p:nvPr>
            <p:ph type="sldImg"/>
          </p:nvPr>
        </p:nvSpPr>
        <p:spPr>
          <a:xfrm>
            <a:off x="909638" y="744538"/>
            <a:ext cx="4962525" cy="3722687"/>
          </a:xfrm>
          <a:ln/>
        </p:spPr>
      </p:sp>
      <p:sp>
        <p:nvSpPr>
          <p:cNvPr id="172036" name="Rectangle 3"/>
          <p:cNvSpPr>
            <a:spLocks noGrp="1" noChangeArrowheads="1"/>
          </p:cNvSpPr>
          <p:nvPr>
            <p:ph type="body" idx="1"/>
          </p:nvPr>
        </p:nvSpPr>
        <p:spPr>
          <a:xfrm>
            <a:off x="678180" y="4715154"/>
            <a:ext cx="5425440" cy="4466987"/>
          </a:xfrm>
          <a:noFill/>
          <a:ln/>
        </p:spPr>
        <p:txBody>
          <a:bodyPr/>
          <a:lstStyle/>
          <a:p>
            <a:endParaRPr lang="en-US"/>
          </a:p>
        </p:txBody>
      </p:sp>
    </p:spTree>
    <p:extLst>
      <p:ext uri="{BB962C8B-B14F-4D97-AF65-F5344CB8AC3E}">
        <p14:creationId xmlns:p14="http://schemas.microsoft.com/office/powerpoint/2010/main" val="4022701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China Shipping http://www.chinashippingna.com/publish_dir/services/svcmaps/svcmap_amax.htm</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86</a:t>
            </a:fld>
            <a:endParaRPr lang="en-US"/>
          </a:p>
        </p:txBody>
      </p:sp>
    </p:spTree>
    <p:extLst>
      <p:ext uri="{BB962C8B-B14F-4D97-AF65-F5344CB8AC3E}">
        <p14:creationId xmlns:p14="http://schemas.microsoft.com/office/powerpoint/2010/main" val="1300497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ICC International Maritime Bureau. Encoding of </a:t>
            </a:r>
            <a:r>
              <a:rPr lang="en-US"/>
              <a:t>piracy</a:t>
            </a:r>
            <a:r>
              <a:rPr lang="en-US" baseline="0"/>
              <a:t> events </a:t>
            </a:r>
            <a:r>
              <a:rPr lang="en-US"/>
              <a:t>by </a:t>
            </a:r>
            <a:r>
              <a:rPr lang="en-US" dirty="0"/>
              <a:t>William Moreto.</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87</a:t>
            </a:fld>
            <a:endParaRPr lang="en-US"/>
          </a:p>
        </p:txBody>
      </p:sp>
    </p:spTree>
    <p:extLst>
      <p:ext uri="{BB962C8B-B14F-4D97-AF65-F5344CB8AC3E}">
        <p14:creationId xmlns:p14="http://schemas.microsoft.com/office/powerpoint/2010/main" val="3159954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a:t>Ashar </a:t>
            </a:r>
            <a:r>
              <a:rPr lang="en-US" dirty="0"/>
              <a:t>and</a:t>
            </a:r>
            <a:r>
              <a:rPr lang="en-US" baseline="0" dirty="0"/>
              <a:t> Rodrigue, 2012. All dimensions are in meters.</a:t>
            </a:r>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88</a:t>
            </a:fld>
            <a:endParaRPr lang="en-US"/>
          </a:p>
        </p:txBody>
      </p:sp>
    </p:spTree>
    <p:extLst>
      <p:ext uri="{BB962C8B-B14F-4D97-AF65-F5344CB8AC3E}">
        <p14:creationId xmlns:p14="http://schemas.microsoft.com/office/powerpoint/2010/main" val="413182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28470646-A099-4830-A5F9-8031E145EA9E}" type="slidenum">
              <a:rPr lang="en-US" smtClean="0"/>
              <a:pPr/>
              <a:t>90</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r>
              <a:rPr lang="en-US" dirty="0"/>
              <a:t>“Triple</a:t>
            </a:r>
            <a:r>
              <a:rPr lang="en-US" baseline="0" dirty="0"/>
              <a:t> E” Class (2013)</a:t>
            </a:r>
            <a:endParaRPr lang="en-US" dirty="0"/>
          </a:p>
          <a:p>
            <a:r>
              <a:rPr lang="en-US" dirty="0"/>
              <a:t>E “Emma” Class (2006) </a:t>
            </a:r>
          </a:p>
          <a:p>
            <a:r>
              <a:rPr lang="en-US" dirty="0"/>
              <a:t>S “Sovereign” Class (1997)</a:t>
            </a:r>
          </a:p>
          <a:p>
            <a:r>
              <a:rPr lang="en-US" dirty="0"/>
              <a:t>R “Regina” Class (1996)</a:t>
            </a:r>
          </a:p>
          <a:p>
            <a:r>
              <a:rPr lang="en-US"/>
              <a:t>C10 APL</a:t>
            </a:r>
            <a:r>
              <a:rPr lang="en-US" baseline="0"/>
              <a:t> (1988)</a:t>
            </a:r>
            <a:endParaRPr lang="en-US" dirty="0"/>
          </a:p>
          <a:p>
            <a:r>
              <a:rPr lang="en-US" dirty="0"/>
              <a:t>L “</a:t>
            </a:r>
            <a:r>
              <a:rPr lang="en-US" dirty="0" err="1"/>
              <a:t>Lica</a:t>
            </a:r>
            <a:r>
              <a:rPr lang="en-US" dirty="0"/>
              <a:t>” Class (1981)</a:t>
            </a:r>
          </a:p>
        </p:txBody>
      </p:sp>
    </p:spTree>
    <p:extLst>
      <p:ext uri="{BB962C8B-B14F-4D97-AF65-F5344CB8AC3E}">
        <p14:creationId xmlns:p14="http://schemas.microsoft.com/office/powerpoint/2010/main" val="2919604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92</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a:t>Source: adapted from F. Mewis and H. Klug (2004) “The Challenge of Very Large Container Ships – A Hydrodynamic View”, 9th Symposium on Practical Design of Ships and Other Floating Structures, Luebeck-Travemuende, Germany.</a:t>
            </a:r>
          </a:p>
        </p:txBody>
      </p:sp>
    </p:spTree>
    <p:extLst>
      <p:ext uri="{BB962C8B-B14F-4D97-AF65-F5344CB8AC3E}">
        <p14:creationId xmlns:p14="http://schemas.microsoft.com/office/powerpoint/2010/main" val="247665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04141E2-A0BD-4F6B-8D27-1E9FA938690E}" type="slidenum">
              <a:rPr lang="en-US" smtClean="0"/>
              <a:pPr/>
              <a:t>93</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r>
              <a:rPr lang="en-US" dirty="0"/>
              <a:t>Source: </a:t>
            </a:r>
            <a:r>
              <a:rPr lang="en-US"/>
              <a:t>Alphaliner</a:t>
            </a:r>
            <a:r>
              <a:rPr lang="en-US" dirty="0"/>
              <a:t>.</a:t>
            </a:r>
          </a:p>
        </p:txBody>
      </p:sp>
    </p:spTree>
    <p:extLst>
      <p:ext uri="{BB962C8B-B14F-4D97-AF65-F5344CB8AC3E}">
        <p14:creationId xmlns:p14="http://schemas.microsoft.com/office/powerpoint/2010/main" val="1486189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ISL Bremen</a:t>
            </a:r>
          </a:p>
        </p:txBody>
      </p:sp>
      <p:sp>
        <p:nvSpPr>
          <p:cNvPr id="4" name="Slide Number Placeholder 3"/>
          <p:cNvSpPr>
            <a:spLocks noGrp="1"/>
          </p:cNvSpPr>
          <p:nvPr>
            <p:ph type="sldNum" sz="quarter" idx="10"/>
          </p:nvPr>
        </p:nvSpPr>
        <p:spPr/>
        <p:txBody>
          <a:bodyPr/>
          <a:lstStyle/>
          <a:p>
            <a:fld id="{57F8ED1B-0906-4E3C-9538-48D41538268B}" type="slidenum">
              <a:rPr lang="en-US" smtClean="0"/>
              <a:t>95</a:t>
            </a:fld>
            <a:endParaRPr lang="en-US"/>
          </a:p>
        </p:txBody>
      </p:sp>
    </p:spTree>
    <p:extLst>
      <p:ext uri="{BB962C8B-B14F-4D97-AF65-F5344CB8AC3E}">
        <p14:creationId xmlns:p14="http://schemas.microsoft.com/office/powerpoint/2010/main" val="2115780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Alphaliner</a:t>
            </a:r>
            <a:r>
              <a:rPr lang="en-US" dirty="0"/>
              <a:t>.</a:t>
            </a:r>
          </a:p>
        </p:txBody>
      </p:sp>
      <p:sp>
        <p:nvSpPr>
          <p:cNvPr id="4" name="Slide Number Placeholder 3"/>
          <p:cNvSpPr>
            <a:spLocks noGrp="1"/>
          </p:cNvSpPr>
          <p:nvPr>
            <p:ph type="sldNum" sz="quarter" idx="10"/>
          </p:nvPr>
        </p:nvSpPr>
        <p:spPr/>
        <p:txBody>
          <a:bodyPr/>
          <a:lstStyle/>
          <a:p>
            <a:fld id="{57F8ED1B-0906-4E3C-9538-48D41538268B}" type="slidenum">
              <a:rPr lang="en-US" smtClean="0"/>
              <a:t>96</a:t>
            </a:fld>
            <a:endParaRPr lang="en-US"/>
          </a:p>
        </p:txBody>
      </p:sp>
    </p:spTree>
    <p:extLst>
      <p:ext uri="{BB962C8B-B14F-4D97-AF65-F5344CB8AC3E}">
        <p14:creationId xmlns:p14="http://schemas.microsoft.com/office/powerpoint/2010/main" val="1914072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fld id="{0BFC97EF-6F7A-4F2C-828C-A6D165FE44D4}" type="slidenum">
              <a:rPr lang="en-US" smtClean="0"/>
              <a:pPr>
                <a:defRPr/>
              </a:pPr>
              <a:t>97</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r>
              <a:rPr lang="en-US" dirty="0"/>
              <a:t>Source: </a:t>
            </a:r>
            <a:r>
              <a:rPr lang="en-US" dirty="0" err="1"/>
              <a:t>Drewry</a:t>
            </a:r>
            <a:r>
              <a:rPr lang="en-US" dirty="0"/>
              <a:t> Shipping Consultants Ltd.</a:t>
            </a:r>
          </a:p>
        </p:txBody>
      </p:sp>
    </p:spTree>
    <p:extLst>
      <p:ext uri="{BB962C8B-B14F-4D97-AF65-F5344CB8AC3E}">
        <p14:creationId xmlns:p14="http://schemas.microsoft.com/office/powerpoint/2010/main" val="2513472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05DD0862-310B-43B2-BACE-6B17B12F3782}" type="slidenum">
              <a:rPr lang="en-US" smtClean="0"/>
              <a:pPr>
                <a:defRPr/>
              </a:pPr>
              <a:t>98</a:t>
            </a:fld>
            <a:endParaRPr lang="en-US"/>
          </a:p>
        </p:txBody>
      </p:sp>
    </p:spTree>
    <p:extLst>
      <p:ext uri="{BB962C8B-B14F-4D97-AF65-F5344CB8AC3E}">
        <p14:creationId xmlns:p14="http://schemas.microsoft.com/office/powerpoint/2010/main" val="2647964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dirty="0"/>
              <a:t>Source</a:t>
            </a:r>
            <a:r>
              <a:rPr lang="en-US"/>
              <a:t>:</a:t>
            </a:r>
            <a:r>
              <a:rPr lang="en-US" baseline="0"/>
              <a:t> Rodrigue</a:t>
            </a:r>
            <a:r>
              <a:rPr lang="en-US" baseline="0" dirty="0"/>
              <a:t>, J-P and T. Notteboom (2010) “Foreland-Based Regionalization: Integrating Intermediate Hubs with Port Hinterlands”, Research in Transportation Economics, Vol. 27, pp. 19-29.</a:t>
            </a:r>
            <a:endParaRPr lang="en-US" dirty="0"/>
          </a:p>
        </p:txBody>
      </p:sp>
      <p:sp>
        <p:nvSpPr>
          <p:cNvPr id="4" name="Slide Number Placeholder 3"/>
          <p:cNvSpPr>
            <a:spLocks noGrp="1"/>
          </p:cNvSpPr>
          <p:nvPr>
            <p:ph type="sldNum" sz="quarter" idx="5"/>
          </p:nvPr>
        </p:nvSpPr>
        <p:spPr/>
        <p:txBody>
          <a:bodyPr/>
          <a:lstStyle/>
          <a:p>
            <a:pPr>
              <a:defRPr/>
            </a:pPr>
            <a:fld id="{ED84A449-42B6-421C-B6A8-FA0C5FEB0EB5}" type="slidenum">
              <a:rPr lang="en-US" smtClean="0"/>
              <a:pPr>
                <a:defRPr/>
              </a:pPr>
              <a:t>99</a:t>
            </a:fld>
            <a:endParaRPr lang="en-US"/>
          </a:p>
        </p:txBody>
      </p:sp>
    </p:spTree>
    <p:extLst>
      <p:ext uri="{BB962C8B-B14F-4D97-AF65-F5344CB8AC3E}">
        <p14:creationId xmlns:p14="http://schemas.microsoft.com/office/powerpoint/2010/main" val="1537355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fld id="{DE036894-0699-4EF2-A486-8CC5C6AA7E21}" type="slidenum">
              <a:rPr lang="en-US" smtClean="0"/>
              <a:pPr>
                <a:defRPr/>
              </a:pPr>
              <a:t>100</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r>
              <a:rPr lang="en-US" dirty="0"/>
              <a:t>Source: DOT-MARAD, http://www.marad.dot.gov/library_landing_page/data_and_statistics/Data_and_Statistics.htm</a:t>
            </a:r>
          </a:p>
        </p:txBody>
      </p:sp>
    </p:spTree>
    <p:extLst>
      <p:ext uri="{BB962C8B-B14F-4D97-AF65-F5344CB8AC3E}">
        <p14:creationId xmlns:p14="http://schemas.microsoft.com/office/powerpoint/2010/main" val="3506729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94D56AE8-DE52-43A9-B5ED-ED4E6A2F257B}" type="slidenum">
              <a:rPr lang="en-US" smtClean="0"/>
              <a:pPr>
                <a:defRPr/>
              </a:pPr>
              <a:t>101</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r>
              <a:rPr lang="en-US"/>
              <a:t>Source: adapted from P. Cariou (2003) Co-operation agreements in Liner Shipping.</a:t>
            </a:r>
          </a:p>
          <a:p>
            <a:endParaRPr lang="en-US"/>
          </a:p>
        </p:txBody>
      </p:sp>
    </p:spTree>
    <p:extLst>
      <p:ext uri="{BB962C8B-B14F-4D97-AF65-F5344CB8AC3E}">
        <p14:creationId xmlns:p14="http://schemas.microsoft.com/office/powerpoint/2010/main" val="3632351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15214E4-2342-4947-ACDA-15723AEDE79E}" type="slidenum">
              <a:rPr lang="en-US" smtClean="0"/>
              <a:pPr>
                <a:defRPr/>
              </a:pPr>
              <a:t>13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smtClean="0"/>
              <a:t>Note: modes are not to scale.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p>
            <a:pPr>
              <a:defRPr/>
            </a:pPr>
            <a:fld id="{D1F5A418-47E7-4401-B70A-07B70BE1510A}" type="slidenum">
              <a:rPr lang="en-US" smtClean="0"/>
              <a:pPr>
                <a:defRPr/>
              </a:pPr>
              <a:t>102</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Modern Transport Geography, London: Wiley.</a:t>
            </a:r>
          </a:p>
          <a:p>
            <a:endParaRPr lang="en-US"/>
          </a:p>
        </p:txBody>
      </p:sp>
    </p:spTree>
    <p:extLst>
      <p:ext uri="{BB962C8B-B14F-4D97-AF65-F5344CB8AC3E}">
        <p14:creationId xmlns:p14="http://schemas.microsoft.com/office/powerpoint/2010/main" val="23981492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5514DC3A-9A0C-452F-9EFD-28F5AE954158}" type="slidenum">
              <a:rPr lang="en-US" smtClean="0"/>
              <a:pPr>
                <a:defRPr/>
              </a:pPr>
              <a:t>103</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(eds), Modern Transport Geography, London: Wiley, p. 246.</a:t>
            </a:r>
          </a:p>
        </p:txBody>
      </p:sp>
    </p:spTree>
    <p:extLst>
      <p:ext uri="{BB962C8B-B14F-4D97-AF65-F5344CB8AC3E}">
        <p14:creationId xmlns:p14="http://schemas.microsoft.com/office/powerpoint/2010/main" val="62320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9349FEF3-60E6-4BFF-8DDD-797002949E2B}" type="slidenum">
              <a:rPr lang="en-US" smtClean="0"/>
              <a:pPr>
                <a:defRPr/>
              </a:pPr>
              <a:t>104</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r>
              <a:rPr lang="en-US"/>
              <a:t>Source: I-95 Corridor Coalition (2005) “Short-Sea and Coastal Shipping Options Study”. http://144.202.240.28/pman/projectmanagement/Upfiles/reports/full343.pdf </a:t>
            </a:r>
          </a:p>
        </p:txBody>
      </p:sp>
    </p:spTree>
    <p:extLst>
      <p:ext uri="{BB962C8B-B14F-4D97-AF65-F5344CB8AC3E}">
        <p14:creationId xmlns:p14="http://schemas.microsoft.com/office/powerpoint/2010/main" val="3115838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Data from Eurostat.</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106</a:t>
            </a:fld>
            <a:endParaRPr lang="en-US"/>
          </a:p>
        </p:txBody>
      </p:sp>
    </p:spTree>
    <p:extLst>
      <p:ext uri="{BB962C8B-B14F-4D97-AF65-F5344CB8AC3E}">
        <p14:creationId xmlns:p14="http://schemas.microsoft.com/office/powerpoint/2010/main" val="2279033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p>
            <a:pPr>
              <a:defRPr/>
            </a:pPr>
            <a:fld id="{9BFA64A1-2855-4023-995C-DD85A26A06F5}" type="slidenum">
              <a:rPr lang="en-US" smtClean="0"/>
              <a:pPr>
                <a:defRPr/>
              </a:pPr>
              <a:t>107</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r>
              <a:rPr lang="en-US"/>
              <a:t>CABOTAGE.</a:t>
            </a:r>
          </a:p>
        </p:txBody>
      </p:sp>
    </p:spTree>
    <p:extLst>
      <p:ext uri="{BB962C8B-B14F-4D97-AF65-F5344CB8AC3E}">
        <p14:creationId xmlns:p14="http://schemas.microsoft.com/office/powerpoint/2010/main" val="1323242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FADD4076-3EE9-4C12-82E2-4BCDCEAB174E}" type="slidenum">
              <a:rPr lang="en-US" smtClean="0"/>
              <a:pPr>
                <a:defRPr/>
              </a:pPr>
              <a:t>108</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33026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5CA2E901-3BE9-4214-B5A5-49DC94D0D6C2}" type="slidenum">
              <a:rPr lang="en-US" smtClean="0"/>
              <a:pPr>
                <a:defRPr/>
              </a:pPr>
              <a:t>109</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87647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110</a:t>
            </a:fld>
            <a:endParaRPr lang="en-US"/>
          </a:p>
        </p:txBody>
      </p:sp>
    </p:spTree>
    <p:extLst>
      <p:ext uri="{BB962C8B-B14F-4D97-AF65-F5344CB8AC3E}">
        <p14:creationId xmlns:p14="http://schemas.microsoft.com/office/powerpoint/2010/main" val="2232392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UNCTAD, Review of Maritime Transport, various issues.</a:t>
            </a:r>
            <a:r>
              <a:rPr lang="en-US" baseline="0" dirty="0"/>
              <a:t> J. Hoffmann (2014) “Who controls the world's fleet? Trends in the ship owning countries”, Maritime Money Geneva Forum.</a:t>
            </a:r>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111</a:t>
            </a:fld>
            <a:endParaRPr lang="en-US"/>
          </a:p>
        </p:txBody>
      </p:sp>
    </p:spTree>
    <p:extLst>
      <p:ext uri="{BB962C8B-B14F-4D97-AF65-F5344CB8AC3E}">
        <p14:creationId xmlns:p14="http://schemas.microsoft.com/office/powerpoint/2010/main" val="3757862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73A8D89-A4E1-45D4-9330-D7EA225E7899}" type="slidenum">
              <a:rPr lang="en-US" smtClean="0"/>
              <a:pPr/>
              <a:t>114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dirty="0"/>
              <a:t>Source: adapted from C. </a:t>
            </a:r>
            <a:r>
              <a:rPr lang="en-US" dirty="0" err="1"/>
              <a:t>Allaz</a:t>
            </a:r>
            <a:r>
              <a:rPr lang="en-US" dirty="0"/>
              <a:t> (2005) History of Air Cargo and Airmail from the 18th Century, London: Christopher </a:t>
            </a:r>
            <a:r>
              <a:rPr lang="en-US" dirty="0" err="1"/>
              <a:t>Foyle</a:t>
            </a:r>
            <a:r>
              <a:rPr lang="en-US" dirty="0"/>
              <a:t> Publishing.</a:t>
            </a:r>
          </a:p>
        </p:txBody>
      </p:sp>
    </p:spTree>
    <p:extLst>
      <p:ext uri="{BB962C8B-B14F-4D97-AF65-F5344CB8AC3E}">
        <p14:creationId xmlns:p14="http://schemas.microsoft.com/office/powerpoint/2010/main" val="330089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15</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smtClean="0"/>
              <a:t>Source: adapted from F. Mewis and H. Klug (2004) “The Challenge of Very Large Container Ships – A Hydrodynamic View”, 9th Symposium on Practical Design of Ships and Other Floating Structures, Luebeck-Travemuende, Germany.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4B8434E-14C3-4C52-8AFE-254043D8B020}" type="slidenum">
              <a:rPr lang="en-US" smtClean="0"/>
              <a:pPr/>
              <a:t>115</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a:t>Source: Based on historic timetables available at www.airchive.com.</a:t>
            </a:r>
          </a:p>
        </p:txBody>
      </p:sp>
    </p:spTree>
    <p:extLst>
      <p:ext uri="{BB962C8B-B14F-4D97-AF65-F5344CB8AC3E}">
        <p14:creationId xmlns:p14="http://schemas.microsoft.com/office/powerpoint/2010/main" val="3059234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D4B6530-374E-4048-92D0-2E8A9484B88E}" type="slidenum">
              <a:rPr lang="en-US" smtClean="0"/>
              <a:pPr/>
              <a:t>116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r>
              <a:rPr lang="en-US"/>
              <a:t>Source: adapted from B. J. Graham (1995) Geography and Air Transport, New York: Wiley, p. 13.</a:t>
            </a:r>
          </a:p>
        </p:txBody>
      </p:sp>
    </p:spTree>
    <p:extLst>
      <p:ext uri="{BB962C8B-B14F-4D97-AF65-F5344CB8AC3E}">
        <p14:creationId xmlns:p14="http://schemas.microsoft.com/office/powerpoint/2010/main" val="40385394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DA520A7-B1A3-45E5-91AC-D686A26CC5FC}" type="slidenum">
              <a:rPr lang="en-US" smtClean="0"/>
              <a:pPr/>
              <a:t>117</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924309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A482983-48D2-47F5-8239-DF974BC82452}" type="slidenum">
              <a:rPr lang="en-US" smtClean="0"/>
              <a:pPr/>
              <a:t>118</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4699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BFAEF1A3-095F-4BDA-B459-B912453882C2}" type="slidenum">
              <a:rPr lang="en-US" smtClean="0"/>
              <a:pPr/>
              <a:t>119</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dirty="0"/>
              <a:t>Source: Updated from Bowen, J. (2004) “World-Shapers: The Geographical Implications of Several Influential Jet Aircraft”, paper presented at the 2004 Conference of the American Association of Geographers.</a:t>
            </a:r>
          </a:p>
        </p:txBody>
      </p:sp>
    </p:spTree>
    <p:extLst>
      <p:ext uri="{BB962C8B-B14F-4D97-AF65-F5344CB8AC3E}">
        <p14:creationId xmlns:p14="http://schemas.microsoft.com/office/powerpoint/2010/main" val="41238628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E908713-2400-4B2A-B669-C8C7CD1DF742}" type="slidenum">
              <a:rPr lang="en-US" smtClean="0"/>
              <a:pPr/>
              <a:t>120</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a:t>Source: adapted from T.R. Leinbach and J.T. Bowen (2004) Airspaces: Air Transport, Technology and Society, in D.B. Brunn, S.L. Cutter and J.W. Harrington (eds) Geography and Technology, Dordretch, The Netherlands: Kluwer.</a:t>
            </a:r>
          </a:p>
        </p:txBody>
      </p:sp>
    </p:spTree>
    <p:extLst>
      <p:ext uri="{BB962C8B-B14F-4D97-AF65-F5344CB8AC3E}">
        <p14:creationId xmlns:p14="http://schemas.microsoft.com/office/powerpoint/2010/main" val="27577398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6B8DD12-AD21-46DD-BC75-2F9DF44C61F1}" type="slidenum">
              <a:rPr lang="en-US" smtClean="0"/>
              <a:pPr/>
              <a:t>122</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dirty="0"/>
              <a:t>Source: Airlines</a:t>
            </a:r>
            <a:r>
              <a:rPr lang="en-US" baseline="0" dirty="0"/>
              <a:t> for America</a:t>
            </a:r>
            <a:r>
              <a:rPr lang="en-US" dirty="0"/>
              <a:t>. </a:t>
            </a:r>
          </a:p>
          <a:p>
            <a:r>
              <a:rPr lang="en-US" dirty="0"/>
              <a:t>http://airlines.org/data/annual-results-world-airlines/</a:t>
            </a:r>
          </a:p>
        </p:txBody>
      </p:sp>
    </p:spTree>
    <p:extLst>
      <p:ext uri="{BB962C8B-B14F-4D97-AF65-F5344CB8AC3E}">
        <p14:creationId xmlns:p14="http://schemas.microsoft.com/office/powerpoint/2010/main" val="9551986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02D3AA81-22C1-411F-99FB-94C7B587EA6C}" type="slidenum">
              <a:rPr lang="en-US" smtClean="0"/>
              <a:pPr/>
              <a:t>123</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a:t>Source: Air Transport Association and Worldwatch Institute.</a:t>
            </a:r>
          </a:p>
        </p:txBody>
      </p:sp>
    </p:spTree>
    <p:extLst>
      <p:ext uri="{BB962C8B-B14F-4D97-AF65-F5344CB8AC3E}">
        <p14:creationId xmlns:p14="http://schemas.microsoft.com/office/powerpoint/2010/main" val="23810347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074495E-6911-42D8-96A8-04E3A0F6B40C}" type="slidenum">
              <a:rPr lang="en-US" smtClean="0"/>
              <a:pPr/>
              <a:t>124</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72716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62FCDE3-CBA8-4C5B-B1D1-F080A6165545}" type="slidenum">
              <a:rPr lang="en-US" smtClean="0"/>
              <a:pPr/>
              <a:t>125</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0388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smtClean="0">
                <a:solidFill>
                  <a:schemeClr val="tx1"/>
                </a:solidFill>
                <a:effectLst/>
                <a:latin typeface="Times New Roman" pitchFamily="18" charset="0"/>
                <a:ea typeface="+mn-ea"/>
                <a:cs typeface="+mn-cs"/>
              </a:rPr>
              <a:t>MOL Expands Large-scale Containership Fleet </a:t>
            </a:r>
            <a:br>
              <a:rPr lang="en-US" sz="1200" b="1" i="0" kern="1200" dirty="0" smtClean="0">
                <a:solidFill>
                  <a:schemeClr val="tx1"/>
                </a:solidFill>
                <a:effectLst/>
                <a:latin typeface="Times New Roman" pitchFamily="18" charset="0"/>
                <a:ea typeface="+mn-ea"/>
                <a:cs typeface="+mn-cs"/>
              </a:rPr>
            </a:br>
            <a:r>
              <a:rPr lang="en-US" sz="1200" b="1" i="0" kern="1200" dirty="0" smtClean="0">
                <a:solidFill>
                  <a:schemeClr val="tx1"/>
                </a:solidFill>
                <a:effectLst/>
                <a:latin typeface="Times New Roman" pitchFamily="18" charset="0"/>
                <a:ea typeface="+mn-ea"/>
                <a:cs typeface="+mn-cs"/>
              </a:rPr>
              <a:t>-Building and Chartering Six 20,000 TEU Containerships for More Competitive Services-</a:t>
            </a:r>
          </a:p>
          <a:p>
            <a:r>
              <a:rPr lang="en-US" sz="1200" b="0" i="0" kern="1200" dirty="0" smtClean="0">
                <a:solidFill>
                  <a:schemeClr val="tx1"/>
                </a:solidFill>
                <a:effectLst/>
                <a:latin typeface="Times New Roman" pitchFamily="18" charset="0"/>
                <a:ea typeface="+mn-ea"/>
                <a:cs typeface="+mn-cs"/>
              </a:rPr>
              <a:t>TOKYO—Mitsui O.S.K. Lines, Ltd. (MOL; President: Koichi Muto) today announced that the company has signed a deal for construction of four 20,000 TEU containerships with Samsung Heavy Industries (President and CEO: </a:t>
            </a:r>
            <a:r>
              <a:rPr lang="en-US" sz="1200" b="0" i="0" kern="1200" dirty="0" err="1" smtClean="0">
                <a:solidFill>
                  <a:schemeClr val="tx1"/>
                </a:solidFill>
                <a:effectLst/>
                <a:latin typeface="Times New Roman" pitchFamily="18" charset="0"/>
                <a:ea typeface="+mn-ea"/>
                <a:cs typeface="+mn-cs"/>
              </a:rPr>
              <a:t>Dae</a:t>
            </a:r>
            <a:r>
              <a:rPr lang="en-US" sz="1200" b="0" i="0" kern="1200" dirty="0" smtClean="0">
                <a:solidFill>
                  <a:schemeClr val="tx1"/>
                </a:solidFill>
                <a:effectLst/>
                <a:latin typeface="Times New Roman" pitchFamily="18" charset="0"/>
                <a:ea typeface="+mn-ea"/>
                <a:cs typeface="+mn-cs"/>
              </a:rPr>
              <a:t>-young Park; Headquarters: Seoul, Korea). MOL also concluded an MOU for long-term chartering of two 20,000 TEU containerships with </a:t>
            </a:r>
            <a:r>
              <a:rPr lang="en-US" sz="1200" b="0" i="0" kern="1200" dirty="0" err="1" smtClean="0">
                <a:solidFill>
                  <a:schemeClr val="tx1"/>
                </a:solidFill>
                <a:effectLst/>
                <a:latin typeface="Times New Roman" pitchFamily="18" charset="0"/>
                <a:ea typeface="+mn-ea"/>
                <a:cs typeface="+mn-cs"/>
              </a:rPr>
              <a:t>Shoei</a:t>
            </a:r>
            <a:r>
              <a:rPr lang="en-US" sz="1200" b="0" i="0" kern="1200" dirty="0" smtClean="0">
                <a:solidFill>
                  <a:schemeClr val="tx1"/>
                </a:solidFill>
                <a:effectLst/>
                <a:latin typeface="Times New Roman" pitchFamily="18" charset="0"/>
                <a:ea typeface="+mn-ea"/>
                <a:cs typeface="+mn-cs"/>
              </a:rPr>
              <a:t> Kisen Kaisha, Ltd. (President: </a:t>
            </a:r>
            <a:r>
              <a:rPr lang="en-US" sz="1200" b="0" i="0" kern="1200" dirty="0" err="1" smtClean="0">
                <a:solidFill>
                  <a:schemeClr val="tx1"/>
                </a:solidFill>
                <a:effectLst/>
                <a:latin typeface="Times New Roman" pitchFamily="18" charset="0"/>
                <a:ea typeface="+mn-ea"/>
                <a:cs typeface="+mn-cs"/>
              </a:rPr>
              <a:t>Yukito</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Higaki</a:t>
            </a:r>
            <a:r>
              <a:rPr lang="en-US" sz="1200" b="0" i="0" kern="1200" dirty="0" smtClean="0">
                <a:solidFill>
                  <a:schemeClr val="tx1"/>
                </a:solidFill>
                <a:effectLst/>
                <a:latin typeface="Times New Roman" pitchFamily="18" charset="0"/>
                <a:ea typeface="+mn-ea"/>
                <a:cs typeface="+mn-cs"/>
              </a:rPr>
              <a:t>; Headquarters: </a:t>
            </a:r>
            <a:r>
              <a:rPr lang="en-US" sz="1200" b="0" i="0" kern="1200" dirty="0" err="1" smtClean="0">
                <a:solidFill>
                  <a:schemeClr val="tx1"/>
                </a:solidFill>
                <a:effectLst/>
                <a:latin typeface="Times New Roman" pitchFamily="18" charset="0"/>
                <a:ea typeface="+mn-ea"/>
                <a:cs typeface="+mn-cs"/>
              </a:rPr>
              <a:t>Imabari-shi</a:t>
            </a:r>
            <a:r>
              <a:rPr lang="en-US" sz="1200" b="0" i="0" kern="1200" dirty="0" smtClean="0">
                <a:solidFill>
                  <a:schemeClr val="tx1"/>
                </a:solidFill>
                <a:effectLst/>
                <a:latin typeface="Times New Roman" pitchFamily="18" charset="0"/>
                <a:ea typeface="+mn-ea"/>
                <a:cs typeface="+mn-cs"/>
              </a:rPr>
              <a:t>, Ehime Prefecture). The two containerships will be built at </a:t>
            </a:r>
            <a:r>
              <a:rPr lang="en-US" sz="1200" b="0" i="0" kern="1200" dirty="0" err="1" smtClean="0">
                <a:solidFill>
                  <a:schemeClr val="tx1"/>
                </a:solidFill>
                <a:effectLst/>
                <a:latin typeface="Times New Roman" pitchFamily="18" charset="0"/>
                <a:ea typeface="+mn-ea"/>
                <a:cs typeface="+mn-cs"/>
              </a:rPr>
              <a:t>Imabari</a:t>
            </a:r>
            <a:r>
              <a:rPr lang="en-US" sz="1200" b="0" i="0" kern="1200" dirty="0" smtClean="0">
                <a:solidFill>
                  <a:schemeClr val="tx1"/>
                </a:solidFill>
                <a:effectLst/>
                <a:latin typeface="Times New Roman" pitchFamily="18" charset="0"/>
                <a:ea typeface="+mn-ea"/>
                <a:cs typeface="+mn-cs"/>
              </a:rPr>
              <a:t> Shipbuilding Co., Ltd. (President: </a:t>
            </a:r>
            <a:r>
              <a:rPr lang="en-US" sz="1200" b="0" i="0" kern="1200" dirty="0" err="1" smtClean="0">
                <a:solidFill>
                  <a:schemeClr val="tx1"/>
                </a:solidFill>
                <a:effectLst/>
                <a:latin typeface="Times New Roman" pitchFamily="18" charset="0"/>
                <a:ea typeface="+mn-ea"/>
                <a:cs typeface="+mn-cs"/>
              </a:rPr>
              <a:t>Yukito</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Higaki</a:t>
            </a:r>
            <a:r>
              <a:rPr lang="en-US" sz="1200" b="0" i="0" kern="1200" dirty="0" smtClean="0">
                <a:solidFill>
                  <a:schemeClr val="tx1"/>
                </a:solidFill>
                <a:effectLst/>
                <a:latin typeface="Times New Roman" pitchFamily="18" charset="0"/>
                <a:ea typeface="+mn-ea"/>
                <a:cs typeface="+mn-cs"/>
              </a:rPr>
              <a:t>; Headquarters: </a:t>
            </a:r>
            <a:r>
              <a:rPr lang="en-US" sz="1200" b="0" i="0" kern="1200" dirty="0" err="1" smtClean="0">
                <a:solidFill>
                  <a:schemeClr val="tx1"/>
                </a:solidFill>
                <a:effectLst/>
                <a:latin typeface="Times New Roman" pitchFamily="18" charset="0"/>
                <a:ea typeface="+mn-ea"/>
                <a:cs typeface="+mn-cs"/>
              </a:rPr>
              <a:t>Imabari-shi</a:t>
            </a:r>
            <a:r>
              <a:rPr lang="en-US" sz="1200" b="0" i="0" kern="1200" dirty="0" smtClean="0">
                <a:solidFill>
                  <a:schemeClr val="tx1"/>
                </a:solidFill>
                <a:effectLst/>
                <a:latin typeface="Times New Roman" pitchFamily="18" charset="0"/>
                <a:ea typeface="+mn-ea"/>
                <a:cs typeface="+mn-cs"/>
              </a:rPr>
              <a:t>, Ehime Prefecture). The six vessels will be launched and delivered in 2017, and will serve the Asia-Europe service.</a:t>
            </a:r>
          </a:p>
          <a:p>
            <a:r>
              <a:rPr lang="en-US" sz="1200" b="0" i="0" kern="1200" dirty="0" smtClean="0">
                <a:solidFill>
                  <a:schemeClr val="tx1"/>
                </a:solidFill>
                <a:effectLst/>
                <a:latin typeface="Times New Roman" pitchFamily="18" charset="0"/>
                <a:ea typeface="+mn-ea"/>
                <a:cs typeface="+mn-cs"/>
              </a:rPr>
              <a:t>The 20,000 TEU type is the world's largest among delivered and on order containerships. The newbuilding vessels will adopt various highly advanced energy-saving technologies, which will further reduce fuel consumption and cost, in comparison with 14,000 TEU types that MOL currently operates. The　main engines have the specifications which enable LNG use as fuel in the future remodeling.</a:t>
            </a:r>
          </a:p>
          <a:p>
            <a:r>
              <a:rPr lang="en-US" sz="1200" b="0" i="0" kern="1200" dirty="0" smtClean="0">
                <a:solidFill>
                  <a:schemeClr val="tx1"/>
                </a:solidFill>
                <a:effectLst/>
                <a:latin typeface="Times New Roman" pitchFamily="18" charset="0"/>
                <a:ea typeface="+mn-ea"/>
                <a:cs typeface="+mn-cs"/>
              </a:rPr>
              <a:t>MOL continues to offer high-quality and competitive services through fleet expansion.</a:t>
            </a:r>
          </a:p>
          <a:p>
            <a:endParaRPr lang="it-IT" dirty="0"/>
          </a:p>
        </p:txBody>
      </p:sp>
      <p:sp>
        <p:nvSpPr>
          <p:cNvPr id="4" name="Segnaposto intestazione 3"/>
          <p:cNvSpPr>
            <a:spLocks noGrp="1"/>
          </p:cNvSpPr>
          <p:nvPr>
            <p:ph type="hdr" sz="quarter" idx="10"/>
          </p:nvPr>
        </p:nvSpPr>
        <p:spPr/>
        <p:txBody>
          <a:bodyPr/>
          <a:lstStyle/>
          <a:p>
            <a:pPr>
              <a:defRPr/>
            </a:pPr>
            <a:r>
              <a:rPr lang="it-IT" smtClean="0"/>
              <a:t>Diparimento di Scienze Geografiche e Storiche - Introduzione ai GIS</a:t>
            </a:r>
            <a:endParaRPr lang="it-IT"/>
          </a:p>
        </p:txBody>
      </p:sp>
      <p:sp>
        <p:nvSpPr>
          <p:cNvPr id="5" name="Segnaposto numero diapositiva 4"/>
          <p:cNvSpPr>
            <a:spLocks noGrp="1"/>
          </p:cNvSpPr>
          <p:nvPr>
            <p:ph type="sldNum" sz="quarter" idx="11"/>
          </p:nvPr>
        </p:nvSpPr>
        <p:spPr/>
        <p:txBody>
          <a:bodyPr/>
          <a:lstStyle/>
          <a:p>
            <a:pPr>
              <a:defRPr/>
            </a:pPr>
            <a:fld id="{76DE7D6F-A9D7-484C-A58E-7E9A62EDA4AA}" type="slidenum">
              <a:rPr lang="it-IT" smtClean="0"/>
              <a:pPr>
                <a:defRPr/>
              </a:pPr>
              <a:t>16</a:t>
            </a:fld>
            <a:endParaRPr lang="it-IT"/>
          </a:p>
        </p:txBody>
      </p:sp>
    </p:spTree>
    <p:extLst>
      <p:ext uri="{BB962C8B-B14F-4D97-AF65-F5344CB8AC3E}">
        <p14:creationId xmlns:p14="http://schemas.microsoft.com/office/powerpoint/2010/main" val="20687600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a:t>Source: adapted from Graham, B. and T. Vowles (2006) “Carriers within carriers: a strategic response to low-cost airline competition”, Transport Reviews, Vol. 26, pp. 105-126.</a:t>
            </a:r>
          </a:p>
        </p:txBody>
      </p:sp>
      <p:sp>
        <p:nvSpPr>
          <p:cNvPr id="128004" name="Slide Number Placeholder 3"/>
          <p:cNvSpPr>
            <a:spLocks noGrp="1"/>
          </p:cNvSpPr>
          <p:nvPr>
            <p:ph type="sldNum" sz="quarter" idx="5"/>
          </p:nvPr>
        </p:nvSpPr>
        <p:spPr>
          <a:noFill/>
        </p:spPr>
        <p:txBody>
          <a:bodyPr/>
          <a:lstStyle/>
          <a:p>
            <a:fld id="{AC57E18A-2339-4AB5-B606-64F5F0426845}" type="slidenum">
              <a:rPr lang="en-US" smtClean="0"/>
              <a:pPr/>
              <a:t>126</a:t>
            </a:fld>
            <a:endParaRPr lang="en-US"/>
          </a:p>
        </p:txBody>
      </p:sp>
    </p:spTree>
    <p:extLst>
      <p:ext uri="{BB962C8B-B14F-4D97-AF65-F5344CB8AC3E}">
        <p14:creationId xmlns:p14="http://schemas.microsoft.com/office/powerpoint/2010/main" val="3442506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a:p>
        </p:txBody>
      </p:sp>
      <p:sp>
        <p:nvSpPr>
          <p:cNvPr id="129028" name="Slide Number Placeholder 3"/>
          <p:cNvSpPr>
            <a:spLocks noGrp="1"/>
          </p:cNvSpPr>
          <p:nvPr>
            <p:ph type="sldNum" sz="quarter" idx="5"/>
          </p:nvPr>
        </p:nvSpPr>
        <p:spPr>
          <a:noFill/>
        </p:spPr>
        <p:txBody>
          <a:bodyPr/>
          <a:lstStyle/>
          <a:p>
            <a:fld id="{EFA49D25-5CF1-443C-9579-65055F5D9C38}" type="slidenum">
              <a:rPr lang="en-US" smtClean="0"/>
              <a:pPr/>
              <a:t>127</a:t>
            </a:fld>
            <a:endParaRPr lang="en-US"/>
          </a:p>
        </p:txBody>
      </p:sp>
    </p:spTree>
    <p:extLst>
      <p:ext uri="{BB962C8B-B14F-4D97-AF65-F5344CB8AC3E}">
        <p14:creationId xmlns:p14="http://schemas.microsoft.com/office/powerpoint/2010/main" val="9151833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46125DA-7D6E-4329-A949-6FBAE7E95899}" type="slidenum">
              <a:rPr lang="en-US" smtClean="0"/>
              <a:pPr/>
              <a:t>128</a:t>
            </a:fld>
            <a:endParaRPr lang="en-US"/>
          </a:p>
        </p:txBody>
      </p:sp>
      <p:sp>
        <p:nvSpPr>
          <p:cNvPr id="130051" name="Rectangle 2"/>
          <p:cNvSpPr>
            <a:spLocks noGrp="1" noRot="1" noChangeAspect="1" noChangeArrowheads="1" noTextEdit="1"/>
          </p:cNvSpPr>
          <p:nvPr>
            <p:ph type="sldImg"/>
          </p:nvPr>
        </p:nvSpPr>
        <p:spPr>
          <a:xfrm>
            <a:off x="909638" y="744538"/>
            <a:ext cx="4962525" cy="3722687"/>
          </a:xfrm>
          <a:ln/>
        </p:spPr>
      </p:sp>
      <p:sp>
        <p:nvSpPr>
          <p:cNvPr id="130052" name="Rectangle 3"/>
          <p:cNvSpPr>
            <a:spLocks noGrp="1" noChangeArrowheads="1"/>
          </p:cNvSpPr>
          <p:nvPr>
            <p:ph type="body" idx="1"/>
          </p:nvPr>
        </p:nvSpPr>
        <p:spPr>
          <a:xfrm>
            <a:off x="678180" y="4715154"/>
            <a:ext cx="5425440" cy="4466987"/>
          </a:xfrm>
          <a:noFill/>
          <a:ln/>
        </p:spPr>
        <p:txBody>
          <a:bodyPr/>
          <a:lstStyle/>
          <a:p>
            <a:pPr>
              <a:spcBef>
                <a:spcPct val="0"/>
              </a:spcBef>
            </a:pPr>
            <a:r>
              <a:rPr lang="en-US" sz="1600"/>
              <a:t>Source: </a:t>
            </a:r>
            <a:r>
              <a:rPr lang="en-US" sz="1600" i="1"/>
              <a:t>Air Transport World</a:t>
            </a:r>
            <a:r>
              <a:rPr lang="en-US" sz="1600"/>
              <a:t>, July 2006.</a:t>
            </a:r>
          </a:p>
          <a:p>
            <a:endParaRPr lang="en-US"/>
          </a:p>
        </p:txBody>
      </p:sp>
    </p:spTree>
    <p:extLst>
      <p:ext uri="{BB962C8B-B14F-4D97-AF65-F5344CB8AC3E}">
        <p14:creationId xmlns:p14="http://schemas.microsoft.com/office/powerpoint/2010/main" val="1666172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B426F1A9-BA06-4754-9447-14A27B7985EE}" type="slidenum">
              <a:rPr lang="en-US" smtClean="0"/>
              <a:pPr/>
              <a:t>129</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107743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8C607EC-DA17-4597-8320-B31B7700C03C}" type="slidenum">
              <a:rPr lang="en-US" smtClean="0"/>
              <a:pPr/>
              <a:t>130</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r>
              <a:rPr lang="en-US"/>
              <a:t>Source: Adapted from O’Connor, K. (1995) “Airport Development in Southeast Asia”, Journal of Transport Geography, Vol. 3, No. 4, pp. 269-279.</a:t>
            </a:r>
          </a:p>
        </p:txBody>
      </p:sp>
    </p:spTree>
    <p:extLst>
      <p:ext uri="{BB962C8B-B14F-4D97-AF65-F5344CB8AC3E}">
        <p14:creationId xmlns:p14="http://schemas.microsoft.com/office/powerpoint/2010/main" val="2600554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2A6D35FB-9FF9-4192-9658-0A5375D97B6D}" type="slidenum">
              <a:rPr lang="en-US" smtClean="0"/>
              <a:pPr/>
              <a:t>131</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789338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IATA, World Air Transport Statistics. In revenue passenger-km.</a:t>
            </a:r>
          </a:p>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132</a:t>
            </a:fld>
            <a:endParaRPr lang="en-US"/>
          </a:p>
        </p:txBody>
      </p:sp>
    </p:spTree>
    <p:extLst>
      <p:ext uri="{BB962C8B-B14F-4D97-AF65-F5344CB8AC3E}">
        <p14:creationId xmlns:p14="http://schemas.microsoft.com/office/powerpoint/2010/main" val="25418451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Amadeus.</a:t>
            </a:r>
          </a:p>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134</a:t>
            </a:fld>
            <a:endParaRPr lang="en-US"/>
          </a:p>
        </p:txBody>
      </p:sp>
    </p:spTree>
    <p:extLst>
      <p:ext uri="{BB962C8B-B14F-4D97-AF65-F5344CB8AC3E}">
        <p14:creationId xmlns:p14="http://schemas.microsoft.com/office/powerpoint/2010/main" val="39713142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137</a:t>
            </a:fld>
            <a:endParaRPr lang="en-US"/>
          </a:p>
        </p:txBody>
      </p:sp>
    </p:spTree>
    <p:extLst>
      <p:ext uri="{BB962C8B-B14F-4D97-AF65-F5344CB8AC3E}">
        <p14:creationId xmlns:p14="http://schemas.microsoft.com/office/powerpoint/2010/main" val="10973233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C705654-3FA9-4B62-81C2-CD2E1AEB0B15}" type="slidenum">
              <a:rPr lang="en-US" smtClean="0"/>
              <a:pPr/>
              <a:t>138</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a:lnSpc>
                <a:spcPct val="90000"/>
              </a:lnSpc>
            </a:pPr>
            <a:endParaRPr lang="en-US" sz="900"/>
          </a:p>
        </p:txBody>
      </p:sp>
    </p:spTree>
    <p:extLst>
      <p:ext uri="{BB962C8B-B14F-4D97-AF65-F5344CB8AC3E}">
        <p14:creationId xmlns:p14="http://schemas.microsoft.com/office/powerpoint/2010/main" val="299727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B100046-D135-4533-B0E5-4631DA2310B9}" type="slidenum">
              <a:rPr lang="en-US" smtClean="0"/>
              <a:pPr>
                <a:defRPr/>
              </a:pPr>
              <a:t>26</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139</a:t>
            </a:fld>
            <a:endParaRPr lang="en-US"/>
          </a:p>
        </p:txBody>
      </p:sp>
    </p:spTree>
    <p:extLst>
      <p:ext uri="{BB962C8B-B14F-4D97-AF65-F5344CB8AC3E}">
        <p14:creationId xmlns:p14="http://schemas.microsoft.com/office/powerpoint/2010/main" val="6010625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dirty="0" err="1"/>
              <a:t>Asaf</a:t>
            </a:r>
            <a:r>
              <a:rPr lang="en-US" dirty="0"/>
              <a:t> </a:t>
            </a:r>
            <a:r>
              <a:rPr lang="en-US" dirty="0" err="1"/>
              <a:t>Ashar</a:t>
            </a:r>
            <a:r>
              <a:rPr lang="en-US" dirty="0"/>
              <a:t>: “The revolutions relate to a series of technological breakthroughs, expanding the boundaries of the shipping system in the pursuit of economies of scope. The first revolution was the unitization of cargo, or containerization, focusing on the ship to shore transfer process and inducing the development of specialized ships and ports. The second was the expansion of containerization to land transport modes, or </a:t>
            </a:r>
            <a:r>
              <a:rPr lang="en-US" dirty="0" err="1"/>
              <a:t>intermodalism</a:t>
            </a:r>
            <a:r>
              <a:rPr lang="en-US" dirty="0"/>
              <a:t>, using the marine boxes for the entire ship to door transport process. This revolution was facilitated by the development of unit-trains with articulated, double stack railcars, on or near dock intermodal yards to handle them, domestic containers (in the US) and near dock </a:t>
            </a:r>
            <a:r>
              <a:rPr lang="en-US" dirty="0" err="1"/>
              <a:t>transloading</a:t>
            </a:r>
            <a:r>
              <a:rPr lang="en-US" dirty="0"/>
              <a:t> terminals to transfer the content of marine to domestic boxes, and hinterland “dry” ports, serving as extensions of the marine ones. The third revolution included the development of transshipment, or ship to ship transfer, linking together different shipping services and expanding the reach of container shipping to smaller ports. </a:t>
            </a:r>
            <a:r>
              <a:rPr lang="en-US" sz="1200" b="0" i="0" kern="1200" dirty="0">
                <a:solidFill>
                  <a:schemeClr val="tx1"/>
                </a:solidFill>
                <a:effectLst/>
                <a:latin typeface="Times New Roman" pitchFamily="18" charset="0"/>
                <a:ea typeface="+mn-ea"/>
                <a:cs typeface="+mn-cs"/>
              </a:rPr>
              <a:t>The fourth revolution, as depicted there, revolves around a far reaching rationalization of the worldwide service pattern of shipping services intended to create a comprehensive, integrated network, defined there as the global grid. The core service pattern of this grid is cross- Panama, bi-directional (counter rotating) equatorial round the world (ERTW), functioning as the “ring road” for the major east/ west trades,</a:t>
            </a:r>
            <a:r>
              <a:rPr lang="en-US" dirty="0"/>
              <a:t>”</a:t>
            </a:r>
          </a:p>
        </p:txBody>
      </p:sp>
      <p:sp>
        <p:nvSpPr>
          <p:cNvPr id="160772" name="Slide Number Placeholder 3"/>
          <p:cNvSpPr>
            <a:spLocks noGrp="1"/>
          </p:cNvSpPr>
          <p:nvPr>
            <p:ph type="sldNum" sz="quarter" idx="5"/>
          </p:nvPr>
        </p:nvSpPr>
        <p:spPr>
          <a:noFill/>
        </p:spPr>
        <p:txBody>
          <a:bodyPr/>
          <a:lstStyle/>
          <a:p>
            <a:fld id="{E27FA873-587E-478A-A65B-95064B0FDBDD}" type="slidenum">
              <a:rPr lang="en-US" smtClean="0"/>
              <a:pPr/>
              <a:t>140</a:t>
            </a:fld>
            <a:endParaRPr lang="en-US"/>
          </a:p>
        </p:txBody>
      </p:sp>
    </p:spTree>
    <p:extLst>
      <p:ext uri="{BB962C8B-B14F-4D97-AF65-F5344CB8AC3E}">
        <p14:creationId xmlns:p14="http://schemas.microsoft.com/office/powerpoint/2010/main" val="32457815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29828700-342E-47E2-9B01-C4CAA4627C71}" type="slidenum">
              <a:rPr lang="en-US" smtClean="0"/>
              <a:pPr/>
              <a:t>142</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390988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9DF09512-2738-4B39-8C3D-92C600652399}" type="slidenum">
              <a:rPr lang="en-US" smtClean="0"/>
              <a:pPr/>
              <a:t>143</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697680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145</a:t>
            </a:fld>
            <a:endParaRPr lang="en-US"/>
          </a:p>
        </p:txBody>
      </p:sp>
    </p:spTree>
    <p:extLst>
      <p:ext uri="{BB962C8B-B14F-4D97-AF65-F5344CB8AC3E}">
        <p14:creationId xmlns:p14="http://schemas.microsoft.com/office/powerpoint/2010/main" val="16554524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99F6C5DF-55A9-4526-8874-BB9C79810F40}" type="slidenum">
              <a:rPr lang="en-US" smtClean="0"/>
              <a:pPr/>
              <a:t>146</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841680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A8A82775-A0E0-402D-AEAC-9094F395FF38}" type="slidenum">
              <a:rPr lang="en-US" smtClean="0"/>
              <a:pPr/>
              <a:t>147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r>
              <a:rPr lang="en-US" dirty="0"/>
              <a:t>Source: adapted from </a:t>
            </a:r>
            <a:r>
              <a:rPr lang="en-US" dirty="0" err="1"/>
              <a:t>Hayuth</a:t>
            </a:r>
            <a:r>
              <a:rPr lang="en-US" dirty="0"/>
              <a:t>, Y. (1987) </a:t>
            </a:r>
            <a:r>
              <a:rPr lang="en-US" dirty="0" err="1"/>
              <a:t>Intermodality</a:t>
            </a:r>
            <a:r>
              <a:rPr lang="en-US" dirty="0"/>
              <a:t>: Concept and Practice, Essex: Lloyds of London Press.</a:t>
            </a:r>
          </a:p>
        </p:txBody>
      </p:sp>
    </p:spTree>
    <p:extLst>
      <p:ext uri="{BB962C8B-B14F-4D97-AF65-F5344CB8AC3E}">
        <p14:creationId xmlns:p14="http://schemas.microsoft.com/office/powerpoint/2010/main" val="5861682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en-US"/>
              <a:t>Source: adapted from APL, Equipment Specifications, http://www.apl.com/equipment/</a:t>
            </a:r>
          </a:p>
        </p:txBody>
      </p:sp>
      <p:sp>
        <p:nvSpPr>
          <p:cNvPr id="168964" name="Slide Number Placeholder 3"/>
          <p:cNvSpPr>
            <a:spLocks noGrp="1"/>
          </p:cNvSpPr>
          <p:nvPr>
            <p:ph type="sldNum" sz="quarter" idx="5"/>
          </p:nvPr>
        </p:nvSpPr>
        <p:spPr>
          <a:noFill/>
        </p:spPr>
        <p:txBody>
          <a:bodyPr/>
          <a:lstStyle/>
          <a:p>
            <a:fld id="{5B41544A-7AA9-4AB1-B93D-D6D6CD9C1361}" type="slidenum">
              <a:rPr lang="en-US" smtClean="0"/>
              <a:pPr/>
              <a:t>148</a:t>
            </a:fld>
            <a:endParaRPr lang="en-US"/>
          </a:p>
        </p:txBody>
      </p:sp>
    </p:spTree>
    <p:extLst>
      <p:ext uri="{BB962C8B-B14F-4D97-AF65-F5344CB8AC3E}">
        <p14:creationId xmlns:p14="http://schemas.microsoft.com/office/powerpoint/2010/main" val="40451098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149</a:t>
            </a:fld>
            <a:endParaRPr lang="en-US"/>
          </a:p>
        </p:txBody>
      </p:sp>
    </p:spTree>
    <p:extLst>
      <p:ext uri="{BB962C8B-B14F-4D97-AF65-F5344CB8AC3E}">
        <p14:creationId xmlns:p14="http://schemas.microsoft.com/office/powerpoint/2010/main" val="8078035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dirty="0" err="1"/>
              <a:t>Drewry</a:t>
            </a:r>
            <a:r>
              <a:rPr lang="en-US" dirty="0"/>
              <a:t> Shipping Consultants.</a:t>
            </a:r>
          </a:p>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150</a:t>
            </a:fld>
            <a:endParaRPr lang="en-US"/>
          </a:p>
        </p:txBody>
      </p:sp>
    </p:spTree>
    <p:extLst>
      <p:ext uri="{BB962C8B-B14F-4D97-AF65-F5344CB8AC3E}">
        <p14:creationId xmlns:p14="http://schemas.microsoft.com/office/powerpoint/2010/main" val="69746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1133A372-69CF-42C2-9817-5370B6CE60B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C50BB31A-F0B3-438C-AC2E-8185AA2B033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0350" y="304800"/>
            <a:ext cx="2000250" cy="5715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304800"/>
            <a:ext cx="5848350" cy="5715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03000DF9-001C-4A80-9C42-FFBFF0C201B0}"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7F9D559-DAD7-4171-B0F9-8FC5D507FBE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C733D8E-2118-4038-8157-16FCC8B87AAB}"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5B128CA9-13F1-41FB-9285-50BF0D27370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65"/>
          <p:cNvSpPr>
            <a:spLocks noGrp="1" noChangeArrowheads="1"/>
          </p:cNvSpPr>
          <p:nvPr>
            <p:ph type="dt" sz="half" idx="10"/>
          </p:nvPr>
        </p:nvSpPr>
        <p:spPr>
          <a:ln/>
        </p:spPr>
        <p:txBody>
          <a:bodyPr/>
          <a:lstStyle>
            <a:lvl1pPr>
              <a:defRPr/>
            </a:lvl1pPr>
          </a:lstStyle>
          <a:p>
            <a:pPr>
              <a:defRPr/>
            </a:pPr>
            <a:endParaRPr lang="it-IT"/>
          </a:p>
        </p:txBody>
      </p:sp>
      <p:sp>
        <p:nvSpPr>
          <p:cNvPr id="8" name="Rectangle 66"/>
          <p:cNvSpPr>
            <a:spLocks noGrp="1" noChangeArrowheads="1"/>
          </p:cNvSpPr>
          <p:nvPr>
            <p:ph type="ftr" sz="quarter" idx="11"/>
          </p:nvPr>
        </p:nvSpPr>
        <p:spPr>
          <a:ln/>
        </p:spPr>
        <p:txBody>
          <a:bodyPr/>
          <a:lstStyle>
            <a:lvl1pPr>
              <a:defRPr/>
            </a:lvl1pPr>
          </a:lstStyle>
          <a:p>
            <a:pPr>
              <a:defRPr/>
            </a:pPr>
            <a:endParaRPr lang="it-IT"/>
          </a:p>
        </p:txBody>
      </p:sp>
      <p:sp>
        <p:nvSpPr>
          <p:cNvPr id="9" name="Rectangle 67"/>
          <p:cNvSpPr>
            <a:spLocks noGrp="1" noChangeArrowheads="1"/>
          </p:cNvSpPr>
          <p:nvPr>
            <p:ph type="sldNum" sz="quarter" idx="12"/>
          </p:nvPr>
        </p:nvSpPr>
        <p:spPr>
          <a:ln/>
        </p:spPr>
        <p:txBody>
          <a:bodyPr/>
          <a:lstStyle>
            <a:lvl1pPr>
              <a:defRPr/>
            </a:lvl1pPr>
          </a:lstStyle>
          <a:p>
            <a:pPr>
              <a:defRPr/>
            </a:pPr>
            <a:fld id="{DCC20FC8-F016-4BAA-95E4-8C83511D794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65"/>
          <p:cNvSpPr>
            <a:spLocks noGrp="1" noChangeArrowheads="1"/>
          </p:cNvSpPr>
          <p:nvPr>
            <p:ph type="dt" sz="half" idx="10"/>
          </p:nvPr>
        </p:nvSpPr>
        <p:spPr>
          <a:ln/>
        </p:spPr>
        <p:txBody>
          <a:bodyPr/>
          <a:lstStyle>
            <a:lvl1pPr>
              <a:defRPr/>
            </a:lvl1pPr>
          </a:lstStyle>
          <a:p>
            <a:pPr>
              <a:defRPr/>
            </a:pPr>
            <a:endParaRPr lang="it-IT"/>
          </a:p>
        </p:txBody>
      </p:sp>
      <p:sp>
        <p:nvSpPr>
          <p:cNvPr id="4" name="Rectangle 66"/>
          <p:cNvSpPr>
            <a:spLocks noGrp="1" noChangeArrowheads="1"/>
          </p:cNvSpPr>
          <p:nvPr>
            <p:ph type="ftr" sz="quarter" idx="11"/>
          </p:nvPr>
        </p:nvSpPr>
        <p:spPr>
          <a:ln/>
        </p:spPr>
        <p:txBody>
          <a:bodyPr/>
          <a:lstStyle>
            <a:lvl1pPr>
              <a:defRPr/>
            </a:lvl1pPr>
          </a:lstStyle>
          <a:p>
            <a:pPr>
              <a:defRPr/>
            </a:pPr>
            <a:endParaRPr lang="it-IT"/>
          </a:p>
        </p:txBody>
      </p:sp>
      <p:sp>
        <p:nvSpPr>
          <p:cNvPr id="5" name="Rectangle 67"/>
          <p:cNvSpPr>
            <a:spLocks noGrp="1" noChangeArrowheads="1"/>
          </p:cNvSpPr>
          <p:nvPr>
            <p:ph type="sldNum" sz="quarter" idx="12"/>
          </p:nvPr>
        </p:nvSpPr>
        <p:spPr>
          <a:ln/>
        </p:spPr>
        <p:txBody>
          <a:bodyPr/>
          <a:lstStyle>
            <a:lvl1pPr>
              <a:defRPr/>
            </a:lvl1pPr>
          </a:lstStyle>
          <a:p>
            <a:pPr>
              <a:defRPr/>
            </a:pPr>
            <a:fld id="{BA75ECEA-2974-44EA-B977-2350BEB8618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it-IT"/>
          </a:p>
        </p:txBody>
      </p:sp>
      <p:sp>
        <p:nvSpPr>
          <p:cNvPr id="3" name="Rectangle 66"/>
          <p:cNvSpPr>
            <a:spLocks noGrp="1" noChangeArrowheads="1"/>
          </p:cNvSpPr>
          <p:nvPr>
            <p:ph type="ftr" sz="quarter" idx="11"/>
          </p:nvPr>
        </p:nvSpPr>
        <p:spPr>
          <a:ln/>
        </p:spPr>
        <p:txBody>
          <a:bodyPr/>
          <a:lstStyle>
            <a:lvl1pPr>
              <a:defRPr/>
            </a:lvl1pPr>
          </a:lstStyle>
          <a:p>
            <a:pPr>
              <a:defRPr/>
            </a:pPr>
            <a:endParaRPr lang="it-IT"/>
          </a:p>
        </p:txBody>
      </p:sp>
      <p:sp>
        <p:nvSpPr>
          <p:cNvPr id="4" name="Rectangle 67"/>
          <p:cNvSpPr>
            <a:spLocks noGrp="1" noChangeArrowheads="1"/>
          </p:cNvSpPr>
          <p:nvPr>
            <p:ph type="sldNum" sz="quarter" idx="12"/>
          </p:nvPr>
        </p:nvSpPr>
        <p:spPr>
          <a:ln/>
        </p:spPr>
        <p:txBody>
          <a:bodyPr/>
          <a:lstStyle>
            <a:lvl1pPr>
              <a:defRPr/>
            </a:lvl1pPr>
          </a:lstStyle>
          <a:p>
            <a:pPr>
              <a:defRPr/>
            </a:pPr>
            <a:fld id="{89A08177-08AF-429C-BDF8-BFA91397AEB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2D931B85-458D-4475-A6A7-931AA67B1C7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682653AD-9032-4FDF-BB92-55706163B270}"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grpSp>
          <p:nvGrpSpPr>
            <p:cNvPr id="1032" name="Group 3"/>
            <p:cNvGrpSpPr>
              <a:grpSpLocks/>
            </p:cNvGrpSpPr>
            <p:nvPr/>
          </p:nvGrpSpPr>
          <p:grpSpPr bwMode="auto">
            <a:xfrm>
              <a:off x="0" y="0"/>
              <a:ext cx="5760" cy="4320"/>
              <a:chOff x="0" y="0"/>
              <a:chExt cx="5760" cy="4320"/>
            </a:xfrm>
          </p:grpSpPr>
          <p:grpSp>
            <p:nvGrpSpPr>
              <p:cNvPr id="1039" name="Group 4"/>
              <p:cNvGrpSpPr>
                <a:grpSpLocks/>
              </p:cNvGrpSpPr>
              <p:nvPr/>
            </p:nvGrpSpPr>
            <p:grpSpPr bwMode="auto">
              <a:xfrm>
                <a:off x="0" y="192"/>
                <a:ext cx="5760" cy="4032"/>
                <a:chOff x="0" y="192"/>
                <a:chExt cx="5760" cy="4032"/>
              </a:xfrm>
            </p:grpSpPr>
            <p:sp>
              <p:nvSpPr>
                <p:cNvPr id="27653"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4"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5"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6"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7"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8"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9"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0"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1"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2"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3"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4"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5"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6"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7"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8"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9"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0"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1"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2"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3"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4"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1040" name="Group 27"/>
              <p:cNvGrpSpPr>
                <a:grpSpLocks/>
              </p:cNvGrpSpPr>
              <p:nvPr/>
            </p:nvGrpSpPr>
            <p:grpSpPr bwMode="auto">
              <a:xfrm>
                <a:off x="192" y="0"/>
                <a:ext cx="5376" cy="4320"/>
                <a:chOff x="192" y="0"/>
                <a:chExt cx="5376" cy="4320"/>
              </a:xfrm>
            </p:grpSpPr>
            <p:sp>
              <p:nvSpPr>
                <p:cNvPr id="27676"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7"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8"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9"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0"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1"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2"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3"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4"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5"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6"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7"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8"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9"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0"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1"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2"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3"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4"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5"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6"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7"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8"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9"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0"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1"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2"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3"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4"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770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6"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035" name="Group 59"/>
            <p:cNvGrpSpPr>
              <a:grpSpLocks/>
            </p:cNvGrpSpPr>
            <p:nvPr/>
          </p:nvGrpSpPr>
          <p:grpSpPr bwMode="auto">
            <a:xfrm>
              <a:off x="261" y="892"/>
              <a:ext cx="1124" cy="1464"/>
              <a:chOff x="96" y="916"/>
              <a:chExt cx="2208" cy="2876"/>
            </a:xfrm>
          </p:grpSpPr>
          <p:sp>
            <p:nvSpPr>
              <p:cNvPr id="27708"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9"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10"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102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7713"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buClrTx/>
              <a:buFontTx/>
              <a:buNone/>
              <a:defRPr sz="1400">
                <a:latin typeface="+mn-lt"/>
              </a:defRPr>
            </a:lvl1pPr>
          </a:lstStyle>
          <a:p>
            <a:pPr>
              <a:defRPr/>
            </a:pPr>
            <a:endParaRPr lang="it-IT"/>
          </a:p>
        </p:txBody>
      </p:sp>
      <p:sp>
        <p:nvSpPr>
          <p:cNvPr id="27714"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latin typeface="+mn-lt"/>
              </a:defRPr>
            </a:lvl1pPr>
          </a:lstStyle>
          <a:p>
            <a:pPr>
              <a:defRPr/>
            </a:pPr>
            <a:endParaRPr lang="it-IT"/>
          </a:p>
        </p:txBody>
      </p:sp>
      <p:sp>
        <p:nvSpPr>
          <p:cNvPr id="27715"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latin typeface="+mn-lt"/>
              </a:defRPr>
            </a:lvl1pPr>
          </a:lstStyle>
          <a:p>
            <a:pPr>
              <a:defRPr/>
            </a:pPr>
            <a:fld id="{50BBB78C-A580-4F9F-BF3C-C433DBF2F9C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iuseppe.borruso@econ.units.i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people.hofstra.edu/geotrans/eng/ch3en/conc3en/containerships.html"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gtffmxJmehs" TargetMode="External"/><Relationship Id="rId2" Type="http://schemas.openxmlformats.org/officeDocument/2006/relationships/hyperlink" Target="http://www.dailymail.co.uk/sciencetech/article-2636152/Watch-worlds-ships-sail-planets-oceans-REAL-TIME-Interactive-map-reveals-crowded-routes-taken-worlds-vessel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5.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hyperlink" Target="http://people.hofstra.edu/geotrans/eng/ch1en/conc1en/deriveddemand.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0.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people.hofstra.edu/geotrans/eng/ch1en/conc1en/trspsystem.htm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990600" y="2501900"/>
            <a:ext cx="7772400" cy="1143000"/>
          </a:xfrm>
        </p:spPr>
        <p:txBody>
          <a:bodyPr/>
          <a:lstStyle/>
          <a:p>
            <a:pPr eaLnBrk="1" hangingPunct="1"/>
            <a:r>
              <a:rPr lang="it-IT" sz="3600" b="1" dirty="0" err="1" smtClean="0">
                <a:latin typeface="Arial" charset="0"/>
              </a:rPr>
              <a:t>Economic</a:t>
            </a:r>
            <a:r>
              <a:rPr lang="it-IT" sz="3600" b="1" dirty="0" smtClean="0">
                <a:latin typeface="Arial" charset="0"/>
              </a:rPr>
              <a:t> </a:t>
            </a:r>
            <a:r>
              <a:rPr lang="it-IT" sz="3600" b="1" dirty="0" err="1" smtClean="0">
                <a:latin typeface="Arial" charset="0"/>
              </a:rPr>
              <a:t>Geography</a:t>
            </a:r>
            <a:r>
              <a:rPr lang="it-IT" sz="3600" b="1" dirty="0" smtClean="0">
                <a:latin typeface="Arial" charset="0"/>
              </a:rPr>
              <a:t> </a:t>
            </a:r>
            <a:br>
              <a:rPr lang="it-IT" sz="3600" b="1" dirty="0" smtClean="0">
                <a:latin typeface="Arial" charset="0"/>
              </a:rPr>
            </a:br>
            <a:r>
              <a:rPr lang="it-IT" sz="3600" b="1" dirty="0" smtClean="0">
                <a:latin typeface="Arial" charset="0"/>
              </a:rPr>
              <a:t/>
            </a:r>
            <a:br>
              <a:rPr lang="it-IT" sz="3600" b="1" dirty="0" smtClean="0">
                <a:latin typeface="Arial" charset="0"/>
              </a:rPr>
            </a:br>
            <a:r>
              <a:rPr lang="it-IT" sz="2400" dirty="0" smtClean="0">
                <a:latin typeface="Arial" charset="0"/>
              </a:rPr>
              <a:t>4 – </a:t>
            </a:r>
            <a:r>
              <a:rPr lang="it-IT" sz="2400" dirty="0" err="1" smtClean="0">
                <a:latin typeface="Arial" charset="0"/>
              </a:rPr>
              <a:t>Transport</a:t>
            </a:r>
            <a:r>
              <a:rPr lang="it-IT" sz="2400" dirty="0" smtClean="0">
                <a:latin typeface="Arial" charset="0"/>
              </a:rPr>
              <a:t> and location</a:t>
            </a:r>
            <a:endParaRPr lang="it-IT" sz="2000" b="1" i="1" dirty="0" smtClean="0">
              <a:latin typeface="Arial" charset="0"/>
            </a:endParaRPr>
          </a:p>
        </p:txBody>
      </p:sp>
      <p:pic>
        <p:nvPicPr>
          <p:cNvPr id="5" name="Picture 4" descr="Università degli Studi di Tri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3324225" cy="723900"/>
          </a:xfrm>
          <a:prstGeom prst="rect">
            <a:avLst/>
          </a:prstGeom>
          <a:noFill/>
          <a:extLst>
            <a:ext uri="{909E8E84-426E-40DD-AFC4-6F175D3DCCD1}">
              <a14:hiddenFill xmlns:a14="http://schemas.microsoft.com/office/drawing/2010/main">
                <a:solidFill>
                  <a:srgbClr val="FFFFFF"/>
                </a:solidFill>
              </a14:hiddenFill>
            </a:ext>
          </a:extLst>
        </p:spPr>
      </p:pic>
      <p:sp>
        <p:nvSpPr>
          <p:cNvPr id="2" name="Sottotitolo 1"/>
          <p:cNvSpPr>
            <a:spLocks noGrp="1"/>
          </p:cNvSpPr>
          <p:nvPr>
            <p:ph type="subTitle" idx="1"/>
          </p:nvPr>
        </p:nvSpPr>
        <p:spPr/>
        <p:txBody>
          <a:bodyPr/>
          <a:lstStyle/>
          <a:p>
            <a:endParaRPr lang="it-IT" dirty="0"/>
          </a:p>
        </p:txBody>
      </p:sp>
      <p:sp>
        <p:nvSpPr>
          <p:cNvPr id="6" name="Rectangle 3" descr="Rectangle: Click to edit Master text styles&#10;Second level&#10;Third level&#10;Fourth level&#10;Fifth level"/>
          <p:cNvSpPr txBox="1">
            <a:spLocks noChangeArrowheads="1"/>
          </p:cNvSpPr>
          <p:nvPr/>
        </p:nvSpPr>
        <p:spPr bwMode="auto">
          <a:xfrm>
            <a:off x="1143000" y="3462338"/>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110000"/>
              <a:buFont typeface="Wingdings" pitchFamily="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a:lstStyle>
          <a:p>
            <a:pPr eaLnBrk="1" hangingPunct="1"/>
            <a:endParaRPr lang="it-IT" sz="1800" kern="0" dirty="0" smtClean="0"/>
          </a:p>
          <a:p>
            <a:pPr eaLnBrk="1" hangingPunct="1"/>
            <a:endParaRPr lang="it-IT" sz="1800" kern="0" dirty="0" smtClean="0"/>
          </a:p>
          <a:p>
            <a:pPr eaLnBrk="1" hangingPunct="1"/>
            <a:r>
              <a:rPr lang="it-IT" sz="1800" kern="0" dirty="0" smtClean="0"/>
              <a:t>121EC</a:t>
            </a:r>
          </a:p>
          <a:p>
            <a:pPr eaLnBrk="1" hangingPunct="1"/>
            <a:endParaRPr lang="it-IT" sz="1800" kern="0" dirty="0" smtClean="0"/>
          </a:p>
          <a:p>
            <a:pPr eaLnBrk="1" hangingPunct="1">
              <a:spcBef>
                <a:spcPct val="15000"/>
              </a:spcBef>
            </a:pPr>
            <a:r>
              <a:rPr lang="it-IT" sz="1600" kern="0" dirty="0" smtClean="0"/>
              <a:t>A.Y. </a:t>
            </a:r>
            <a:r>
              <a:rPr lang="it-IT" sz="1600" kern="0" smtClean="0"/>
              <a:t>2018/2019</a:t>
            </a:r>
            <a:endParaRPr lang="it-IT" sz="1600" kern="0" dirty="0" smtClean="0"/>
          </a:p>
          <a:p>
            <a:pPr eaLnBrk="1" hangingPunct="1">
              <a:spcBef>
                <a:spcPct val="15000"/>
              </a:spcBef>
            </a:pPr>
            <a:r>
              <a:rPr lang="it-IT" sz="1600" kern="0" dirty="0" smtClean="0"/>
              <a:t>Dr. Giuseppe Borruso</a:t>
            </a:r>
          </a:p>
          <a:p>
            <a:pPr eaLnBrk="1" hangingPunct="1">
              <a:spcBef>
                <a:spcPct val="15000"/>
              </a:spcBef>
            </a:pPr>
            <a:r>
              <a:rPr lang="it-IT" sz="1600" kern="0" dirty="0" err="1" smtClean="0"/>
              <a:t>Department</a:t>
            </a:r>
            <a:r>
              <a:rPr lang="it-IT" sz="1600" kern="0" dirty="0" smtClean="0"/>
              <a:t> of </a:t>
            </a:r>
            <a:r>
              <a:rPr lang="it-IT" sz="1600" kern="0" dirty="0" err="1" smtClean="0"/>
              <a:t>Economics</a:t>
            </a:r>
            <a:r>
              <a:rPr lang="it-IT" sz="1600" kern="0" dirty="0" smtClean="0"/>
              <a:t>, Business, </a:t>
            </a:r>
            <a:r>
              <a:rPr lang="it-IT" sz="1600" kern="0" dirty="0" err="1" smtClean="0"/>
              <a:t>Mathematics</a:t>
            </a:r>
            <a:r>
              <a:rPr lang="it-IT" sz="1600" kern="0" dirty="0" smtClean="0"/>
              <a:t> and </a:t>
            </a:r>
            <a:r>
              <a:rPr lang="it-IT" sz="1600" kern="0" dirty="0" err="1" smtClean="0"/>
              <a:t>Statistics</a:t>
            </a:r>
            <a:endParaRPr lang="it-IT" sz="1600" kern="0" dirty="0" smtClean="0"/>
          </a:p>
          <a:p>
            <a:pPr eaLnBrk="1" hangingPunct="1">
              <a:spcBef>
                <a:spcPct val="15000"/>
              </a:spcBef>
            </a:pPr>
            <a:r>
              <a:rPr lang="it-IT" sz="1600" kern="0" dirty="0" err="1" smtClean="0"/>
              <a:t>University</a:t>
            </a:r>
            <a:r>
              <a:rPr lang="it-IT" sz="1600" kern="0" dirty="0" smtClean="0"/>
              <a:t> of Trieste</a:t>
            </a:r>
          </a:p>
          <a:p>
            <a:pPr eaLnBrk="1" hangingPunct="1">
              <a:spcBef>
                <a:spcPct val="15000"/>
              </a:spcBef>
            </a:pPr>
            <a:r>
              <a:rPr lang="it-IT" sz="1600" kern="0" dirty="0" smtClean="0"/>
              <a:t>E-mail. </a:t>
            </a:r>
            <a:r>
              <a:rPr lang="it-IT" sz="1600" kern="0" dirty="0" smtClean="0">
                <a:hlinkClick r:id="rId4"/>
              </a:rPr>
              <a:t>giuseppe.borruso@econ.units.it</a:t>
            </a:r>
            <a:endParaRPr lang="it-IT" sz="1600" kern="0" dirty="0" smtClean="0"/>
          </a:p>
          <a:p>
            <a:pPr eaLnBrk="1" hangingPunct="1">
              <a:spcBef>
                <a:spcPct val="15000"/>
              </a:spcBef>
            </a:pPr>
            <a:r>
              <a:rPr lang="it-IT" sz="1600" kern="0" dirty="0" err="1" smtClean="0"/>
              <a:t>Ph</a:t>
            </a:r>
            <a:r>
              <a:rPr lang="it-IT" sz="1600" kern="0" dirty="0" smtClean="0"/>
              <a:t>. +39 040 558 </a:t>
            </a:r>
            <a:r>
              <a:rPr lang="it-IT" sz="1600" b="1" kern="0" dirty="0" smtClean="0"/>
              <a:t>7008</a:t>
            </a:r>
          </a:p>
          <a:p>
            <a:pPr eaLnBrk="1" hangingPunct="1">
              <a:spcBef>
                <a:spcPct val="15000"/>
              </a:spcBef>
            </a:pPr>
            <a:r>
              <a:rPr lang="it-IT" sz="1600" kern="0" dirty="0" err="1" smtClean="0"/>
              <a:t>Skype</a:t>
            </a:r>
            <a:r>
              <a:rPr lang="it-IT" sz="1600" kern="0" dirty="0" smtClean="0"/>
              <a:t>:  </a:t>
            </a:r>
            <a:r>
              <a:rPr lang="it-IT" sz="1600" kern="0" dirty="0" err="1" smtClean="0"/>
              <a:t>giuseppe.borruso</a:t>
            </a:r>
            <a:r>
              <a:rPr lang="it-IT" sz="1600" kern="0"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idx="4294967295"/>
          </p:nvPr>
        </p:nvSpPr>
        <p:spPr/>
        <p:txBody>
          <a:bodyPr/>
          <a:lstStyle/>
          <a:p>
            <a:r>
              <a:rPr lang="it-IT" altLang="it-IT" sz="2800" dirty="0" smtClean="0"/>
              <a:t>Relative </a:t>
            </a:r>
            <a:r>
              <a:rPr lang="it-IT" altLang="it-IT" sz="2800" dirty="0" err="1" smtClean="0"/>
              <a:t>advantages</a:t>
            </a:r>
            <a:r>
              <a:rPr lang="it-IT" altLang="it-IT" sz="2800" dirty="0" smtClean="0"/>
              <a:t> of </a:t>
            </a:r>
            <a:r>
              <a:rPr lang="it-IT" altLang="it-IT" sz="2800" dirty="0" err="1" smtClean="0"/>
              <a:t>different</a:t>
            </a:r>
            <a:r>
              <a:rPr lang="it-IT" altLang="it-IT" sz="2800" dirty="0" smtClean="0"/>
              <a:t> </a:t>
            </a:r>
            <a:r>
              <a:rPr lang="it-IT" altLang="it-IT" sz="2800" dirty="0" err="1" smtClean="0"/>
              <a:t>transport</a:t>
            </a:r>
            <a:r>
              <a:rPr lang="it-IT" altLang="it-IT" sz="2800" dirty="0" smtClean="0"/>
              <a:t> </a:t>
            </a:r>
            <a:r>
              <a:rPr lang="it-IT" altLang="it-IT" sz="2800" dirty="0" err="1" smtClean="0"/>
              <a:t>modes</a:t>
            </a:r>
            <a:endParaRPr lang="it-IT" altLang="it-IT" sz="2800" dirty="0" smtClean="0"/>
          </a:p>
        </p:txBody>
      </p:sp>
      <p:graphicFrame>
        <p:nvGraphicFramePr>
          <p:cNvPr id="131075" name="Group 3"/>
          <p:cNvGraphicFramePr>
            <a:graphicFrameLocks noGrp="1"/>
          </p:cNvGraphicFramePr>
          <p:nvPr>
            <p:ph idx="4294967295"/>
            <p:extLst>
              <p:ext uri="{D42A27DB-BD31-4B8C-83A1-F6EECF244321}">
                <p14:modId xmlns:p14="http://schemas.microsoft.com/office/powerpoint/2010/main" val="418467924"/>
              </p:ext>
            </p:extLst>
          </p:nvPr>
        </p:nvGraphicFramePr>
        <p:xfrm>
          <a:off x="285750" y="1093788"/>
          <a:ext cx="8643938" cy="5241994"/>
        </p:xfrm>
        <a:graphic>
          <a:graphicData uri="http://schemas.openxmlformats.org/drawingml/2006/table">
            <a:tbl>
              <a:tblPr/>
              <a:tblGrid>
                <a:gridCol w="1357313">
                  <a:extLst>
                    <a:ext uri="{9D8B030D-6E8A-4147-A177-3AD203B41FA5}">
                      <a16:colId xmlns:a16="http://schemas.microsoft.com/office/drawing/2014/main" val="20000"/>
                    </a:ext>
                  </a:extLst>
                </a:gridCol>
                <a:gridCol w="3143250">
                  <a:extLst>
                    <a:ext uri="{9D8B030D-6E8A-4147-A177-3AD203B41FA5}">
                      <a16:colId xmlns:a16="http://schemas.microsoft.com/office/drawing/2014/main" val="20001"/>
                    </a:ext>
                  </a:extLst>
                </a:gridCol>
                <a:gridCol w="4143375">
                  <a:extLst>
                    <a:ext uri="{9D8B030D-6E8A-4147-A177-3AD203B41FA5}">
                      <a16:colId xmlns:a16="http://schemas.microsoft.com/office/drawing/2014/main" val="20002"/>
                    </a:ext>
                  </a:extLst>
                </a:gridCol>
              </a:tblGrid>
              <a:tr h="518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FFFF"/>
                          </a:solidFill>
                          <a:effectLst/>
                          <a:latin typeface="Tahoma" pitchFamily="34" charset="0"/>
                        </a:rPr>
                        <a:t>Transport</a:t>
                      </a:r>
                      <a:endParaRPr kumimoji="0" lang="it-IT" sz="1400" b="1" i="0" u="none" strike="noStrike" cap="none" normalizeH="0" baseline="0" dirty="0" smtClean="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FFFF"/>
                          </a:solidFill>
                          <a:effectLst/>
                          <a:latin typeface="Tahoma" pitchFamily="34" charset="0"/>
                        </a:rPr>
                        <a:t>Main</a:t>
                      </a:r>
                      <a:r>
                        <a:rPr kumimoji="0" lang="it-IT" sz="1400" b="1" i="0" u="none" strike="noStrike" cap="none" normalizeH="0" baseline="0" dirty="0" smtClean="0">
                          <a:ln>
                            <a:noFill/>
                          </a:ln>
                          <a:solidFill>
                            <a:srgbClr val="FFFFFF"/>
                          </a:solidFill>
                          <a:effectLst/>
                          <a:latin typeface="Tahoma" pitchFamily="34" charset="0"/>
                        </a:rPr>
                        <a:t> </a:t>
                      </a:r>
                      <a:r>
                        <a:rPr kumimoji="0" lang="it-IT" sz="1400" b="1" i="0" u="none" strike="noStrike" cap="none" normalizeH="0" baseline="0" dirty="0" err="1" smtClean="0">
                          <a:ln>
                            <a:noFill/>
                          </a:ln>
                          <a:solidFill>
                            <a:srgbClr val="FFFFFF"/>
                          </a:solidFill>
                          <a:effectLst/>
                          <a:latin typeface="Tahoma" pitchFamily="34" charset="0"/>
                        </a:rPr>
                        <a:t>technical</a:t>
                      </a:r>
                      <a:r>
                        <a:rPr kumimoji="0" lang="it-IT" sz="1400" b="1" i="0" u="none" strike="noStrike" cap="none" normalizeH="0" baseline="0" dirty="0" smtClean="0">
                          <a:ln>
                            <a:noFill/>
                          </a:ln>
                          <a:solidFill>
                            <a:srgbClr val="FFFFFF"/>
                          </a:solidFill>
                          <a:effectLst/>
                          <a:latin typeface="Tahoma" pitchFamily="34" charset="0"/>
                        </a:rPr>
                        <a:t> </a:t>
                      </a:r>
                      <a:r>
                        <a:rPr kumimoji="0" lang="it-IT" sz="1400" b="1" i="0" u="none" strike="noStrike" cap="none" normalizeH="0" baseline="0" dirty="0" err="1" smtClean="0">
                          <a:ln>
                            <a:noFill/>
                          </a:ln>
                          <a:solidFill>
                            <a:srgbClr val="FFFFFF"/>
                          </a:solidFill>
                          <a:effectLst/>
                          <a:latin typeface="Tahoma" pitchFamily="34" charset="0"/>
                        </a:rPr>
                        <a:t>advantage</a:t>
                      </a:r>
                      <a:endParaRPr kumimoji="0" lang="it-IT" sz="1400" b="1" i="0" u="none" strike="noStrike" cap="none" normalizeH="0" baseline="0" dirty="0" smtClean="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FFFF"/>
                          </a:solidFill>
                          <a:effectLst/>
                          <a:latin typeface="Tahoma" pitchFamily="34" charset="0"/>
                        </a:rPr>
                        <a:t>Use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Rail</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Minimal</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resistance</a:t>
                      </a:r>
                      <a:r>
                        <a:rPr kumimoji="0" lang="it-IT" sz="1400" b="0" i="0" u="none" strike="noStrike" cap="none" normalizeH="0" baseline="0" dirty="0" smtClean="0">
                          <a:ln>
                            <a:noFill/>
                          </a:ln>
                          <a:solidFill>
                            <a:srgbClr val="40458C"/>
                          </a:solidFill>
                          <a:effectLst/>
                          <a:latin typeface="Tahoma" pitchFamily="34" charset="0"/>
                        </a:rPr>
                        <a:t> to </a:t>
                      </a:r>
                      <a:r>
                        <a:rPr kumimoji="0" lang="it-IT" sz="1400" b="0" i="0" u="none" strike="noStrike" cap="none" normalizeH="0" baseline="0" dirty="0" err="1" smtClean="0">
                          <a:ln>
                            <a:noFill/>
                          </a:ln>
                          <a:solidFill>
                            <a:srgbClr val="40458C"/>
                          </a:solidFill>
                          <a:effectLst/>
                          <a:latin typeface="Tahoma" pitchFamily="34" charset="0"/>
                        </a:rPr>
                        <a:t>movement</a:t>
                      </a:r>
                      <a:r>
                        <a:rPr kumimoji="0" lang="it-IT" sz="1400" b="0" i="0" u="none" strike="noStrike" cap="none" normalizeH="0" baseline="0" dirty="0" smtClean="0">
                          <a:ln>
                            <a:noFill/>
                          </a:ln>
                          <a:solidFill>
                            <a:srgbClr val="40458C"/>
                          </a:solidFill>
                          <a:effectLst/>
                          <a:latin typeface="Tahoma" pitchFamily="34" charset="0"/>
                        </a:rPr>
                        <a:t>, general </a:t>
                      </a:r>
                      <a:r>
                        <a:rPr kumimoji="0" lang="it-IT" sz="1400" b="0" i="0" u="none" strike="noStrike" cap="none" normalizeH="0" baseline="0" dirty="0" err="1" smtClean="0">
                          <a:ln>
                            <a:noFill/>
                          </a:ln>
                          <a:solidFill>
                            <a:srgbClr val="40458C"/>
                          </a:solidFill>
                          <a:effectLst/>
                          <a:latin typeface="Tahoma" pitchFamily="34" charset="0"/>
                        </a:rPr>
                        <a:t>flexiibility</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safety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Interurban</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transport</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and containers. </a:t>
                      </a:r>
                      <a:r>
                        <a:rPr kumimoji="0" lang="it-IT" sz="1400" b="0" i="0" u="none" strike="noStrike" cap="none" normalizeH="0" baseline="0" dirty="0" err="1" smtClean="0">
                          <a:ln>
                            <a:noFill/>
                          </a:ln>
                          <a:solidFill>
                            <a:srgbClr val="40458C"/>
                          </a:solidFill>
                          <a:effectLst/>
                          <a:latin typeface="Tahoma" pitchFamily="34" charset="0"/>
                        </a:rPr>
                        <a:t>Not</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good</a:t>
                      </a:r>
                      <a:r>
                        <a:rPr kumimoji="0" lang="it-IT" sz="1400" b="0" i="0" u="none" strike="noStrike" cap="none" normalizeH="0" baseline="0" dirty="0" smtClean="0">
                          <a:ln>
                            <a:noFill/>
                          </a:ln>
                          <a:solidFill>
                            <a:srgbClr val="40458C"/>
                          </a:solidFill>
                          <a:effectLst/>
                          <a:latin typeface="Tahoma" pitchFamily="34" charset="0"/>
                        </a:rPr>
                        <a:t> for short </a:t>
                      </a:r>
                      <a:r>
                        <a:rPr kumimoji="0" lang="it-IT" sz="1400" b="0" i="0" u="none" strike="noStrike" cap="none" normalizeH="0" baseline="0" dirty="0" err="1" smtClean="0">
                          <a:ln>
                            <a:noFill/>
                          </a:ln>
                          <a:solidFill>
                            <a:srgbClr val="40458C"/>
                          </a:solidFill>
                          <a:effectLst/>
                          <a:latin typeface="Tahoma" pitchFamily="34" charset="0"/>
                        </a:rPr>
                        <a:t>range</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1"/>
                  </a:ext>
                </a:extLst>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Motorway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Flexibililty</a:t>
                      </a:r>
                      <a:r>
                        <a:rPr kumimoji="0" lang="it-IT" sz="1400" b="0" i="0" u="none" strike="noStrike" cap="none" normalizeH="0" baseline="0" dirty="0" smtClean="0">
                          <a:ln>
                            <a:noFill/>
                          </a:ln>
                          <a:solidFill>
                            <a:srgbClr val="40458C"/>
                          </a:solidFill>
                          <a:effectLst/>
                          <a:latin typeface="Tahoma" pitchFamily="34" charset="0"/>
                        </a:rPr>
                        <a:t> (in </a:t>
                      </a:r>
                      <a:r>
                        <a:rPr kumimoji="0" lang="it-IT" sz="1400" b="0" i="0" u="none" strike="noStrike" cap="none" normalizeH="0" baseline="0" dirty="0" err="1" smtClean="0">
                          <a:ln>
                            <a:noFill/>
                          </a:ln>
                          <a:solidFill>
                            <a:srgbClr val="40458C"/>
                          </a:solidFill>
                          <a:effectLst/>
                          <a:latin typeface="Tahoma" pitchFamily="34" charset="0"/>
                        </a:rPr>
                        <a:t>terms</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routes</a:t>
                      </a:r>
                      <a:r>
                        <a:rPr kumimoji="0" lang="it-IT" sz="1400" b="0" i="0" u="none" strike="noStrike" cap="none" normalizeH="0" baseline="0" dirty="0" smtClean="0">
                          <a:ln>
                            <a:noFill/>
                          </a:ln>
                          <a:solidFill>
                            <a:srgbClr val="40458C"/>
                          </a:solidFill>
                          <a:effectLst/>
                          <a:latin typeface="Tahoma" pitchFamily="34" charset="0"/>
                        </a:rPr>
                        <a:t>); high </a:t>
                      </a:r>
                      <a:r>
                        <a:rPr kumimoji="0" lang="it-IT" sz="1400" b="0" i="0" u="none" strike="noStrike" cap="none" normalizeH="0" baseline="0" dirty="0" err="1" smtClean="0">
                          <a:ln>
                            <a:noFill/>
                          </a:ln>
                          <a:solidFill>
                            <a:srgbClr val="40458C"/>
                          </a:solidFill>
                          <a:effectLst/>
                          <a:latin typeface="Tahoma" pitchFamily="34" charset="0"/>
                        </a:rPr>
                        <a:t>speed</a:t>
                      </a:r>
                      <a:r>
                        <a:rPr kumimoji="0" lang="it-IT" sz="1400" b="0" i="0" u="none" strike="noStrike" cap="none" normalizeH="0" baseline="0" dirty="0" smtClean="0">
                          <a:ln>
                            <a:noFill/>
                          </a:ln>
                          <a:solidFill>
                            <a:srgbClr val="40458C"/>
                          </a:solidFill>
                          <a:effectLst/>
                          <a:latin typeface="Tahoma" pitchFamily="34" charset="0"/>
                        </a:rPr>
                        <a:t> and </a:t>
                      </a:r>
                      <a:r>
                        <a:rPr kumimoji="0" lang="it-IT" sz="1400" b="0" i="0" u="none" strike="noStrike" cap="none" normalizeH="0" baseline="0" dirty="0" err="1" smtClean="0">
                          <a:ln>
                            <a:noFill/>
                          </a:ln>
                          <a:solidFill>
                            <a:srgbClr val="40458C"/>
                          </a:solidFill>
                          <a:effectLst/>
                          <a:latin typeface="Tahoma" pitchFamily="34" charset="0"/>
                        </a:rPr>
                        <a:t>easiness</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movement</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Individual</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transport</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Average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size</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moved</a:t>
                      </a:r>
                      <a:r>
                        <a:rPr kumimoji="0" lang="it-IT" sz="1400" b="0" i="0" u="none" strike="noStrike" cap="none" normalizeH="0" baseline="0" dirty="0" smtClean="0">
                          <a:ln>
                            <a:noFill/>
                          </a:ln>
                          <a:solidFill>
                            <a:srgbClr val="40458C"/>
                          </a:solidFill>
                          <a:effectLst/>
                          <a:latin typeface="Tahoma" pitchFamily="34" charset="0"/>
                        </a:rPr>
                        <a:t>; door-to-door; </a:t>
                      </a:r>
                      <a:r>
                        <a:rPr kumimoji="0" lang="it-IT" sz="1400" b="0" i="0" u="none" strike="noStrike" cap="none" normalizeH="0" baseline="0" dirty="0" err="1" smtClean="0">
                          <a:ln>
                            <a:noFill/>
                          </a:ln>
                          <a:solidFill>
                            <a:srgbClr val="40458C"/>
                          </a:solidFill>
                          <a:effectLst/>
                          <a:latin typeface="Tahoma" pitchFamily="34" charset="0"/>
                        </a:rPr>
                        <a:t>interurban</a:t>
                      </a:r>
                      <a:r>
                        <a:rPr kumimoji="0" lang="it-IT" sz="1400" b="0" i="0" u="none" strike="noStrike" cap="none" normalizeH="0" baseline="0" dirty="0" smtClean="0">
                          <a:ln>
                            <a:noFill/>
                          </a:ln>
                          <a:solidFill>
                            <a:srgbClr val="40458C"/>
                          </a:solidFill>
                          <a:effectLst/>
                          <a:latin typeface="Tahoma" pitchFamily="34" charset="0"/>
                        </a:rPr>
                        <a:t> and short </a:t>
                      </a:r>
                      <a:r>
                        <a:rPr kumimoji="0" lang="it-IT" sz="1400" b="0" i="0" u="none" strike="noStrike" cap="none" normalizeH="0" baseline="0" dirty="0" err="1" smtClean="0">
                          <a:ln>
                            <a:noFill/>
                          </a:ln>
                          <a:solidFill>
                            <a:srgbClr val="40458C"/>
                          </a:solidFill>
                          <a:effectLst/>
                          <a:latin typeface="Tahoma" pitchFamily="34" charset="0"/>
                        </a:rPr>
                        <a:t>range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transport</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extLst>
                  <a:ext uri="{0D108BD9-81ED-4DB2-BD59-A6C34878D82A}">
                    <a16:rowId xmlns:a16="http://schemas.microsoft.com/office/drawing/2014/main" val="10002"/>
                  </a:ext>
                </a:extLst>
              </a:tr>
              <a:tr h="1371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Inland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waterway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High </a:t>
                      </a:r>
                      <a:r>
                        <a:rPr kumimoji="0" lang="it-IT" sz="1400" b="0" i="0" u="none" strike="noStrike" cap="none" normalizeH="0" baseline="0" dirty="0" err="1" smtClean="0">
                          <a:ln>
                            <a:noFill/>
                          </a:ln>
                          <a:solidFill>
                            <a:srgbClr val="40458C"/>
                          </a:solidFill>
                          <a:effectLst/>
                          <a:latin typeface="Tahoma" pitchFamily="34" charset="0"/>
                        </a:rPr>
                        <a:t>productivity</a:t>
                      </a:r>
                      <a:r>
                        <a:rPr kumimoji="0" lang="it-IT" sz="1400" b="0" i="0" u="none" strike="noStrike" cap="none" normalizeH="0" baseline="0" dirty="0" smtClean="0">
                          <a:ln>
                            <a:noFill/>
                          </a:ln>
                          <a:solidFill>
                            <a:srgbClr val="40458C"/>
                          </a:solidFill>
                          <a:effectLst/>
                          <a:latin typeface="Tahoma" pitchFamily="34" charset="0"/>
                        </a:rPr>
                        <a:t> and </a:t>
                      </a:r>
                      <a:r>
                        <a:rPr kumimoji="0" lang="it-IT" sz="1400" b="0" i="0" u="none" strike="noStrike" cap="none" normalizeH="0" baseline="0" dirty="0" err="1" smtClean="0">
                          <a:ln>
                            <a:noFill/>
                          </a:ln>
                          <a:solidFill>
                            <a:srgbClr val="40458C"/>
                          </a:solidFill>
                          <a:effectLst/>
                          <a:latin typeface="Tahoma" pitchFamily="34" charset="0"/>
                        </a:rPr>
                        <a:t>low</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power</a:t>
                      </a:r>
                      <a:r>
                        <a:rPr kumimoji="0" lang="it-IT" sz="1400" b="0" i="0" u="none" strike="noStrike" cap="none" normalizeH="0" baseline="0" dirty="0" smtClean="0">
                          <a:ln>
                            <a:noFill/>
                          </a:ln>
                          <a:solidFill>
                            <a:srgbClr val="40458C"/>
                          </a:solidFill>
                          <a:effectLst/>
                          <a:latin typeface="Tahoma" pitchFamily="34" charset="0"/>
                        </a:rPr>
                        <a:t> per </a:t>
                      </a:r>
                      <a:r>
                        <a:rPr kumimoji="0" lang="it-IT" sz="1400" b="0" i="0" u="none" strike="noStrike" cap="none" normalizeH="0" baseline="0" dirty="0" err="1" smtClean="0">
                          <a:ln>
                            <a:noFill/>
                          </a:ln>
                          <a:solidFill>
                            <a:srgbClr val="40458C"/>
                          </a:solidFill>
                          <a:effectLst/>
                          <a:latin typeface="Tahoma" pitchFamily="34" charset="0"/>
                        </a:rPr>
                        <a:t>tonn</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Low</a:t>
                      </a:r>
                      <a:r>
                        <a:rPr kumimoji="0" lang="it-IT" sz="1400" b="0" i="0" u="none" strike="noStrike" cap="none" normalizeH="0" baseline="0" dirty="0" smtClean="0">
                          <a:ln>
                            <a:noFill/>
                          </a:ln>
                          <a:solidFill>
                            <a:srgbClr val="40458C"/>
                          </a:solidFill>
                          <a:effectLst/>
                          <a:latin typeface="Tahoma" pitchFamily="34" charset="0"/>
                        </a:rPr>
                        <a:t> – </a:t>
                      </a:r>
                      <a:r>
                        <a:rPr kumimoji="0" lang="it-IT" sz="1400" b="0" i="0" u="none" strike="noStrike" cap="none" normalizeH="0" baseline="0" dirty="0" err="1" smtClean="0">
                          <a:ln>
                            <a:noFill/>
                          </a:ln>
                          <a:solidFill>
                            <a:srgbClr val="40458C"/>
                          </a:solidFill>
                          <a:effectLst/>
                          <a:latin typeface="Tahoma" pitchFamily="34" charset="0"/>
                        </a:rPr>
                        <a:t>speed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movement</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bulky</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dimension</a:t>
                      </a:r>
                      <a:r>
                        <a:rPr kumimoji="0" lang="it-IT" sz="1400" b="0" i="0" u="none" strike="noStrike" cap="none" normalizeH="0" baseline="0" dirty="0" smtClean="0">
                          <a:ln>
                            <a:noFill/>
                          </a:ln>
                          <a:solidFill>
                            <a:srgbClr val="40458C"/>
                          </a:solidFill>
                          <a:effectLst/>
                          <a:latin typeface="Tahoma" pitchFamily="34" charset="0"/>
                        </a:rPr>
                        <a:t> and </a:t>
                      </a:r>
                      <a:r>
                        <a:rPr kumimoji="0" lang="it-IT" sz="1400" b="0" i="0" u="none" strike="noStrike" cap="none" normalizeH="0" baseline="0" dirty="0" err="1" smtClean="0">
                          <a:ln>
                            <a:noFill/>
                          </a:ln>
                          <a:solidFill>
                            <a:srgbClr val="40458C"/>
                          </a:solidFill>
                          <a:effectLst/>
                          <a:latin typeface="Tahoma" pitchFamily="34" charset="0"/>
                        </a:rPr>
                        <a:t>low</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added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value</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3"/>
                  </a:ext>
                </a:extLst>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Air </a:t>
                      </a:r>
                      <a:r>
                        <a:rPr kumimoji="0" lang="it-IT" sz="1400" b="0" i="0" u="none" strike="noStrike" cap="none" normalizeH="0" baseline="0" dirty="0" err="1" smtClean="0">
                          <a:ln>
                            <a:noFill/>
                          </a:ln>
                          <a:solidFill>
                            <a:srgbClr val="40458C"/>
                          </a:solidFill>
                          <a:effectLst/>
                          <a:latin typeface="Tahoma" pitchFamily="34" charset="0"/>
                        </a:rPr>
                        <a:t>transport</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High </a:t>
                      </a:r>
                      <a:r>
                        <a:rPr kumimoji="0" lang="it-IT" sz="1400" b="0" i="0" u="none" strike="noStrike" cap="none" normalizeH="0" baseline="0" dirty="0" err="1" smtClean="0">
                          <a:ln>
                            <a:noFill/>
                          </a:ln>
                          <a:solidFill>
                            <a:srgbClr val="40458C"/>
                          </a:solidFill>
                          <a:effectLst/>
                          <a:latin typeface="Tahoma" pitchFamily="34" charset="0"/>
                        </a:rPr>
                        <a:t>speed</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High </a:t>
                      </a:r>
                      <a:r>
                        <a:rPr kumimoji="0" lang="it-IT" sz="1400" b="0" i="0" u="none" strike="noStrike" cap="none" normalizeH="0" baseline="0" dirty="0" err="1" smtClean="0">
                          <a:ln>
                            <a:noFill/>
                          </a:ln>
                          <a:solidFill>
                            <a:srgbClr val="40458C"/>
                          </a:solidFill>
                          <a:effectLst/>
                          <a:latin typeface="Tahoma" pitchFamily="34" charset="0"/>
                        </a:rPr>
                        <a:t>added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value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if</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compared</a:t>
                      </a:r>
                      <a:r>
                        <a:rPr kumimoji="0" lang="it-IT" sz="1400" b="0" i="0" u="none" strike="noStrike" cap="none" normalizeH="0" baseline="0" dirty="0" smtClean="0">
                          <a:ln>
                            <a:noFill/>
                          </a:ln>
                          <a:solidFill>
                            <a:srgbClr val="40458C"/>
                          </a:solidFill>
                          <a:effectLst/>
                          <a:latin typeface="Tahoma" pitchFamily="34" charset="0"/>
                        </a:rPr>
                        <a:t> to mass and volume (2% of global </a:t>
                      </a:r>
                      <a:r>
                        <a:rPr kumimoji="0" lang="it-IT" sz="1400" b="0" i="0" u="none" strike="noStrike" cap="none" normalizeH="0" baseline="0" dirty="0" err="1" smtClean="0">
                          <a:ln>
                            <a:noFill/>
                          </a:ln>
                          <a:solidFill>
                            <a:srgbClr val="40458C"/>
                          </a:solidFill>
                          <a:effectLst/>
                          <a:latin typeface="Tahoma" pitchFamily="34" charset="0"/>
                        </a:rPr>
                        <a:t>merchandise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weight</a:t>
                      </a:r>
                      <a:r>
                        <a:rPr kumimoji="0" lang="it-IT" sz="1400" b="0" i="0" u="none" strike="noStrike" cap="none" normalizeH="0" baseline="0" dirty="0" smtClean="0">
                          <a:ln>
                            <a:noFill/>
                          </a:ln>
                          <a:solidFill>
                            <a:srgbClr val="40458C"/>
                          </a:solidFill>
                          <a:effectLst/>
                          <a:latin typeface="Tahoma" pitchFamily="34" charset="0"/>
                        </a:rPr>
                        <a:t>; 40% of </a:t>
                      </a:r>
                      <a:r>
                        <a:rPr kumimoji="0" lang="it-IT" sz="1400" b="0" i="0" u="none" strike="noStrike" cap="none" normalizeH="0" baseline="0" dirty="0" err="1" smtClean="0">
                          <a:ln>
                            <a:noFill/>
                          </a:ln>
                          <a:solidFill>
                            <a:srgbClr val="40458C"/>
                          </a:solidFill>
                          <a:effectLst/>
                          <a:latin typeface="Tahoma" pitchFamily="34" charset="0"/>
                        </a:rPr>
                        <a:t>value</a:t>
                      </a:r>
                      <a:r>
                        <a:rPr kumimoji="0" lang="it-IT" sz="1400" b="0" i="0" u="none" strike="noStrike" cap="none" normalizeH="0" baseline="0" dirty="0" smtClean="0">
                          <a:ln>
                            <a:noFill/>
                          </a:ln>
                          <a:solidFill>
                            <a:srgbClr val="40458C"/>
                          </a:solidFill>
                          <a:effectLst/>
                          <a:latin typeface="Tahoma" pitchFamily="34" charset="0"/>
                        </a:rPr>
                        <a: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extLst>
                  <a:ext uri="{0D108BD9-81ED-4DB2-BD59-A6C34878D82A}">
                    <a16:rowId xmlns:a16="http://schemas.microsoft.com/office/drawing/2014/main" val="10004"/>
                  </a:ext>
                </a:extLst>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Pipelines</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Continuous</a:t>
                      </a:r>
                      <a:r>
                        <a:rPr kumimoji="0" lang="it-IT" sz="1400" b="0" i="0" u="none" strike="noStrike" cap="none" normalizeH="0" baseline="0" dirty="0" smtClean="0">
                          <a:ln>
                            <a:noFill/>
                          </a:ln>
                          <a:solidFill>
                            <a:srgbClr val="40458C"/>
                          </a:solidFill>
                          <a:effectLst/>
                          <a:latin typeface="Tahoma" pitchFamily="34" charset="0"/>
                        </a:rPr>
                        <a:t> flow. Top reliability and </a:t>
                      </a:r>
                      <a:r>
                        <a:rPr kumimoji="0" lang="it-IT" sz="1400" b="0" i="0" u="none" strike="noStrike" cap="none" normalizeH="0" baseline="0" dirty="0" err="1" smtClean="0">
                          <a:ln>
                            <a:noFill/>
                          </a:ln>
                          <a:solidFill>
                            <a:srgbClr val="40458C"/>
                          </a:solidFill>
                          <a:effectLst/>
                          <a:latin typeface="Tahoma" pitchFamily="34" charset="0"/>
                        </a:rPr>
                        <a:t>safety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Trasporto di liquidi (oleodotti) e gas (gasdotti) dove il volume è elevato ed è necessaria la continuità di recapito</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5"/>
                  </a:ext>
                </a:extLst>
              </a:tr>
            </a:tbl>
          </a:graphicData>
        </a:graphic>
      </p:graphicFrame>
      <p:sp>
        <p:nvSpPr>
          <p:cNvPr id="35873" name="CasellaDiTesto 4"/>
          <p:cNvSpPr txBox="1">
            <a:spLocks noChangeArrowheads="1"/>
          </p:cNvSpPr>
          <p:nvPr/>
        </p:nvSpPr>
        <p:spPr bwMode="auto">
          <a:xfrm>
            <a:off x="793750" y="6500813"/>
            <a:ext cx="757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lgn="ctr">
              <a:buClr>
                <a:schemeClr val="bg2"/>
              </a:buClr>
              <a:buSzTx/>
              <a:buFont typeface="Monotype Sorts" pitchFamily="2" charset="2"/>
              <a:buNone/>
            </a:pPr>
            <a:r>
              <a:rPr lang="it-IT" altLang="it-IT" sz="1200">
                <a:latin typeface="Times New Roman" pitchFamily="18" charset="0"/>
              </a:rPr>
              <a:t>Haggett, 2001, p. 244 (da HAY W.H., </a:t>
            </a:r>
            <a:r>
              <a:rPr lang="it-IT" altLang="it-IT" sz="1200" i="1">
                <a:latin typeface="Times New Roman" pitchFamily="18" charset="0"/>
              </a:rPr>
              <a:t>An introduction to Transportation Engineering</a:t>
            </a:r>
            <a:r>
              <a:rPr lang="it-IT" altLang="it-IT" sz="1200">
                <a:latin typeface="Times New Roman" pitchFamily="18" charset="0"/>
              </a:rPr>
              <a:t>, New York, Wiley, 1961. p. 283</a:t>
            </a:r>
          </a:p>
        </p:txBody>
      </p:sp>
    </p:spTree>
    <p:extLst>
      <p:ext uri="{BB962C8B-B14F-4D97-AF65-F5344CB8AC3E}">
        <p14:creationId xmlns:p14="http://schemas.microsoft.com/office/powerpoint/2010/main" val="140745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4"/>
          <p:cNvSpPr>
            <a:spLocks noGrp="1" noChangeArrowheads="1"/>
          </p:cNvSpPr>
          <p:nvPr>
            <p:ph type="title"/>
          </p:nvPr>
        </p:nvSpPr>
        <p:spPr/>
        <p:txBody>
          <a:bodyPr/>
          <a:lstStyle/>
          <a:p>
            <a:pPr eaLnBrk="1" hangingPunct="1"/>
            <a:r>
              <a:rPr lang="en-US" dirty="0"/>
              <a:t>Tonnage by Country of Registry, 2013</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081676652"/>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0965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49"/>
          <p:cNvSpPr>
            <a:spLocks noGrp="1" noChangeArrowheads="1"/>
          </p:cNvSpPr>
          <p:nvPr>
            <p:ph type="title"/>
          </p:nvPr>
        </p:nvSpPr>
        <p:spPr/>
        <p:txBody>
          <a:bodyPr/>
          <a:lstStyle/>
          <a:p>
            <a:pPr eaLnBrk="1" hangingPunct="1"/>
            <a:r>
              <a:rPr lang="en-US" sz="3200" dirty="0"/>
              <a:t>Maritime Shipping </a:t>
            </a:r>
            <a:r>
              <a:rPr lang="en-US" sz="3200" dirty="0" smtClean="0"/>
              <a:t>Characteristics</a:t>
            </a:r>
            <a:br>
              <a:rPr lang="en-US" sz="3200" dirty="0" smtClean="0"/>
            </a:br>
            <a:endParaRPr lang="en-US" sz="3200" dirty="0"/>
          </a:p>
        </p:txBody>
      </p:sp>
      <p:graphicFrame>
        <p:nvGraphicFramePr>
          <p:cNvPr id="498509" name="Group 845"/>
          <p:cNvGraphicFramePr>
            <a:graphicFrameLocks noGrp="1"/>
          </p:cNvGraphicFramePr>
          <p:nvPr>
            <p:ph idx="1"/>
            <p:extLst>
              <p:ext uri="{D42A27DB-BD31-4B8C-83A1-F6EECF244321}">
                <p14:modId xmlns:p14="http://schemas.microsoft.com/office/powerpoint/2010/main" val="3706361324"/>
              </p:ext>
            </p:extLst>
          </p:nvPr>
        </p:nvGraphicFramePr>
        <p:xfrm>
          <a:off x="92075" y="1082675"/>
          <a:ext cx="8959849" cy="5212080"/>
        </p:xfrm>
        <a:graphic>
          <a:graphicData uri="http://schemas.openxmlformats.org/drawingml/2006/table">
            <a:tbl>
              <a:tblPr firstRow="1" firstCol="1" bandRow="1">
                <a:tableStyleId>{37CE84F3-28C3-443E-9E96-99CF82512B78}</a:tableStyleId>
              </a:tblPr>
              <a:tblGrid>
                <a:gridCol w="1890425">
                  <a:extLst>
                    <a:ext uri="{9D8B030D-6E8A-4147-A177-3AD203B41FA5}">
                      <a16:colId xmlns:a16="http://schemas.microsoft.com/office/drawing/2014/main" val="20000"/>
                    </a:ext>
                  </a:extLst>
                </a:gridCol>
                <a:gridCol w="3111059">
                  <a:extLst>
                    <a:ext uri="{9D8B030D-6E8A-4147-A177-3AD203B41FA5}">
                      <a16:colId xmlns:a16="http://schemas.microsoft.com/office/drawing/2014/main" val="20001"/>
                    </a:ext>
                  </a:extLst>
                </a:gridCol>
                <a:gridCol w="3958365">
                  <a:extLst>
                    <a:ext uri="{9D8B030D-6E8A-4147-A177-3AD203B41FA5}">
                      <a16:colId xmlns:a16="http://schemas.microsoft.com/office/drawing/2014/main" val="20002"/>
                    </a:ext>
                  </a:extLst>
                </a:gridCol>
              </a:tblGrid>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 </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Tramping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Liner Shipping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0"/>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Demand</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0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Number of shippers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Few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Many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Quantity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Large</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Small</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Density</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High (weight)</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 (volume)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Unit 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Regularity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6"/>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Supply</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07"/>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Contract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Vessel</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(bill of lading)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8"/>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Vessels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Liquid and bulk</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General cargo</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9"/>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Frequency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0"/>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Implications</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1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Liquid and main bulk commodities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Minor bulk and general cargo (containerized)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Services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Supply / demand regulation</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Prior to demand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elasticity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Markets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Developing / developed countries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Developed / developed countries</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Share in Maritime Transport (2000)</a:t>
                      </a:r>
                      <a:endParaRPr kumimoji="0" lang="en-US" sz="1200" b="1" i="0" u="none" strike="noStrike" cap="none" normalizeH="0" baseline="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16"/>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Tons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70%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30%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7"/>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20%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80%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8"/>
                  </a:ext>
                </a:extLst>
              </a:tr>
            </a:tbl>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85207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pPr eaLnBrk="1" hangingPunct="1"/>
            <a:r>
              <a:rPr lang="en-US" dirty="0"/>
              <a:t>Types of Maritime </a:t>
            </a:r>
            <a:r>
              <a:rPr lang="en-US" dirty="0" smtClean="0"/>
              <a:t>Cargo</a:t>
            </a:r>
            <a:br>
              <a:rPr lang="en-US" dirty="0" smtClean="0"/>
            </a:br>
            <a:endParaRPr lang="en-US" dirty="0"/>
          </a:p>
        </p:txBody>
      </p:sp>
      <p:graphicFrame>
        <p:nvGraphicFramePr>
          <p:cNvPr id="750787" name="Group 195"/>
          <p:cNvGraphicFramePr>
            <a:graphicFrameLocks noGrp="1"/>
          </p:cNvGraphicFramePr>
          <p:nvPr>
            <p:ph idx="1"/>
            <p:extLst>
              <p:ext uri="{D42A27DB-BD31-4B8C-83A1-F6EECF244321}">
                <p14:modId xmlns:p14="http://schemas.microsoft.com/office/powerpoint/2010/main" val="1933718868"/>
              </p:ext>
            </p:extLst>
          </p:nvPr>
        </p:nvGraphicFramePr>
        <p:xfrm>
          <a:off x="92075" y="1082675"/>
          <a:ext cx="8959848" cy="4456176"/>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val="20000"/>
                    </a:ext>
                  </a:extLst>
                </a:gridCol>
                <a:gridCol w="2239962">
                  <a:extLst>
                    <a:ext uri="{9D8B030D-6E8A-4147-A177-3AD203B41FA5}">
                      <a16:colId xmlns:a16="http://schemas.microsoft.com/office/drawing/2014/main" val="20001"/>
                    </a:ext>
                  </a:extLst>
                </a:gridCol>
                <a:gridCol w="2239962">
                  <a:extLst>
                    <a:ext uri="{9D8B030D-6E8A-4147-A177-3AD203B41FA5}">
                      <a16:colId xmlns:a16="http://schemas.microsoft.com/office/drawing/2014/main" val="20002"/>
                    </a:ext>
                  </a:extLst>
                </a:gridCol>
                <a:gridCol w="2239962">
                  <a:extLst>
                    <a:ext uri="{9D8B030D-6E8A-4147-A177-3AD203B41FA5}">
                      <a16:colId xmlns:a16="http://schemas.microsoft.com/office/drawing/2014/main" val="20003"/>
                    </a:ext>
                  </a:extLst>
                </a:gridCol>
              </a:tblGrid>
              <a:tr h="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dirty="0">
                          <a:ln>
                            <a:noFill/>
                          </a:ln>
                          <a:effectLst/>
                        </a:rPr>
                        <a:t>Commodity type</a:t>
                      </a:r>
                      <a:endParaRPr kumimoji="0" lang="en-US" sz="14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Examples</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Maritime Transshipment</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Inland distribution</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rPr>
                        <a:t>Liquid</a:t>
                      </a:r>
                      <a:endParaRPr kumimoji="0" lang="en-US" sz="1400" b="1" i="0" u="none" strike="noStrike" cap="none" normalizeH="0" baseline="0" dirty="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Normal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Crude oil, most oil products, wine, </a:t>
                      </a:r>
                      <a:r>
                        <a:rPr kumimoji="0" lang="en-US" sz="1200" u="none" strike="noStrike" cap="none" normalizeH="0" baseline="0" dirty="0" err="1">
                          <a:ln>
                            <a:noFill/>
                          </a:ln>
                          <a:effectLst/>
                        </a:rPr>
                        <a:t>slurried</a:t>
                      </a:r>
                      <a:r>
                        <a:rPr kumimoji="0" lang="en-US" sz="1200" u="none" strike="noStrike" cap="none" normalizeH="0" baseline="0" dirty="0">
                          <a:ln>
                            <a:noFill/>
                          </a:ln>
                          <a:effectLst/>
                        </a:rPr>
                        <a:t> coal</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u="none" strike="noStrike" cap="none" normalizeH="0" baseline="0">
                          <a:ln>
                            <a:noFill/>
                          </a:ln>
                          <a:effectLst/>
                        </a:rPr>
                        <a:t>Pump/pipe</a:t>
                      </a:r>
                      <a:endParaRPr kumimoji="0" lang="en-US" sz="1200" b="0" i="0" u="none" strike="noStrike" cap="none" normalizeH="0" baseline="0">
                        <a:ln>
                          <a:noFill/>
                        </a:ln>
                        <a:solidFill>
                          <a:schemeClr val="tx1"/>
                        </a:solidFill>
                        <a:effectLst/>
                        <a:latin typeface="Arial Narrow" pitchFamily="34" charset="0"/>
                        <a:cs typeface="Times New Roman" pitchFamily="18"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Pipeline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Other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Liquefied gases (LNG, LPG), heavy oils, latex, bitumen, vegetable oils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Pumps, temperature controlled pipelines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Temperature controlled pipelines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Dry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0">
                <a:tc>
                  <a:txBody>
                    <a:bodyPr/>
                    <a:lstStyle/>
                    <a:p>
                      <a:pPr marL="381000" marR="0" lvl="0" indent="-38100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Flowing</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Grain, sugar, powders (alumina, cement)</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Pneumatic / suction, conveyor, grabs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Pipes, conveyors,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Irregular</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Coal, iron ores, non-ferrous ores, phosphate rock</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Grab, conveyor</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Conveyor,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Neo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Forest products, steel products, baled scrap</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Lift-on/lift-off, roll-on/roll-off</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Wheeled Units</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Cars, lorries, rail wagons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Roll-on/roll-off</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Refrigerated/chilled cargo</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Meat, fruit, dairy produce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Lift-on/lift-off</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779162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p:txBody>
          <a:bodyPr/>
          <a:lstStyle/>
          <a:p>
            <a:pPr eaLnBrk="1" hangingPunct="1"/>
            <a:r>
              <a:rPr lang="en-US" sz="2800" dirty="0"/>
              <a:t>Cargo, Trade and Ship </a:t>
            </a:r>
            <a:r>
              <a:rPr lang="en-US" sz="2800" dirty="0" smtClean="0"/>
              <a:t>Characteristics</a:t>
            </a:r>
            <a:br>
              <a:rPr lang="en-US" sz="2800" dirty="0" smtClean="0"/>
            </a:br>
            <a:r>
              <a:rPr lang="en-US" sz="2800" dirty="0"/>
              <a:t/>
            </a:r>
            <a:br>
              <a:rPr lang="en-US" sz="2800" dirty="0"/>
            </a:br>
            <a:endParaRPr lang="en-US" sz="2800" dirty="0"/>
          </a:p>
        </p:txBody>
      </p:sp>
      <p:graphicFrame>
        <p:nvGraphicFramePr>
          <p:cNvPr id="535690" name="Group 138"/>
          <p:cNvGraphicFramePr>
            <a:graphicFrameLocks noGrp="1"/>
          </p:cNvGraphicFramePr>
          <p:nvPr>
            <p:ph idx="1"/>
            <p:extLst>
              <p:ext uri="{D42A27DB-BD31-4B8C-83A1-F6EECF244321}">
                <p14:modId xmlns:p14="http://schemas.microsoft.com/office/powerpoint/2010/main" val="2284195425"/>
              </p:ext>
            </p:extLst>
          </p:nvPr>
        </p:nvGraphicFramePr>
        <p:xfrm>
          <a:off x="92075" y="764704"/>
          <a:ext cx="8959851" cy="5344160"/>
        </p:xfrm>
        <a:graphic>
          <a:graphicData uri="http://schemas.openxmlformats.org/drawingml/2006/table">
            <a:tbl>
              <a:tblPr firstRow="1" firstCol="1">
                <a:tableStyleId>{37CE84F3-28C3-443E-9E96-99CF82512B78}</a:tableStyleId>
              </a:tblPr>
              <a:tblGrid>
                <a:gridCol w="1862976">
                  <a:extLst>
                    <a:ext uri="{9D8B030D-6E8A-4147-A177-3AD203B41FA5}">
                      <a16:colId xmlns:a16="http://schemas.microsoft.com/office/drawing/2014/main" val="20000"/>
                    </a:ext>
                  </a:extLst>
                </a:gridCol>
                <a:gridCol w="4862403">
                  <a:extLst>
                    <a:ext uri="{9D8B030D-6E8A-4147-A177-3AD203B41FA5}">
                      <a16:colId xmlns:a16="http://schemas.microsoft.com/office/drawing/2014/main" val="20001"/>
                    </a:ext>
                  </a:extLst>
                </a:gridCol>
                <a:gridCol w="2234472">
                  <a:extLst>
                    <a:ext uri="{9D8B030D-6E8A-4147-A177-3AD203B41FA5}">
                      <a16:colId xmlns:a16="http://schemas.microsoft.com/office/drawing/2014/main" val="20002"/>
                    </a:ext>
                  </a:extLst>
                </a:gridCol>
              </a:tblGrid>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rPr>
                        <a:t>Cargo Type</a:t>
                      </a:r>
                      <a:endParaRPr kumimoji="0" lang="en-US" sz="20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Trade Characteristics</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Vessel Size</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General Cargo</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Conventional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Varied small consignments, Numerous consignees, Slow handling rates, Various routes, Numerous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Unitized (containers)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More uniform cargo, Rapid handling, Many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Dry Bulk</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Grain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 consignments, Varied handling rates, Many restrictive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Ores/coal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Large consignments, Long hauls, Moderate handling rates, Specialized terminals, Few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very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6"/>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Liquid</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Crude oil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consignments, Long hauls, Few routes, Specialized terminals, Few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to ultra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8"/>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Oil products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shipments, Numerous consignees, Many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Small to medium</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18779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Characteristics of Short Sea Shipping </a:t>
            </a:r>
            <a:r>
              <a:rPr lang="en-US" sz="2800" dirty="0" smtClean="0"/>
              <a:t>Services</a:t>
            </a:r>
            <a:br>
              <a:rPr lang="en-US" sz="2800" dirty="0" smtClean="0"/>
            </a:br>
            <a:endParaRPr lang="en-US" sz="2800" dirty="0"/>
          </a:p>
        </p:txBody>
      </p:sp>
      <p:graphicFrame>
        <p:nvGraphicFramePr>
          <p:cNvPr id="668748" name="Group 76"/>
          <p:cNvGraphicFramePr>
            <a:graphicFrameLocks noGrp="1"/>
          </p:cNvGraphicFramePr>
          <p:nvPr>
            <p:ph idx="1"/>
            <p:extLst>
              <p:ext uri="{D42A27DB-BD31-4B8C-83A1-F6EECF244321}">
                <p14:modId xmlns:p14="http://schemas.microsoft.com/office/powerpoint/2010/main" val="3334022313"/>
              </p:ext>
            </p:extLst>
          </p:nvPr>
        </p:nvGraphicFramePr>
        <p:xfrm>
          <a:off x="92075" y="1082675"/>
          <a:ext cx="8959852" cy="4937760"/>
        </p:xfrm>
        <a:graphic>
          <a:graphicData uri="http://schemas.openxmlformats.org/drawingml/2006/table">
            <a:tbl>
              <a:tblPr firstRow="1" firstCol="1" bandRow="1">
                <a:tableStyleId>{37CE84F3-28C3-443E-9E96-99CF82512B78}</a:tableStyleId>
              </a:tblPr>
              <a:tblGrid>
                <a:gridCol w="1686621">
                  <a:extLst>
                    <a:ext uri="{9D8B030D-6E8A-4147-A177-3AD203B41FA5}">
                      <a16:colId xmlns:a16="http://schemas.microsoft.com/office/drawing/2014/main" val="20000"/>
                    </a:ext>
                  </a:extLst>
                </a:gridCol>
                <a:gridCol w="2335899">
                  <a:extLst>
                    <a:ext uri="{9D8B030D-6E8A-4147-A177-3AD203B41FA5}">
                      <a16:colId xmlns:a16="http://schemas.microsoft.com/office/drawing/2014/main" val="20001"/>
                    </a:ext>
                  </a:extLst>
                </a:gridCol>
                <a:gridCol w="2468666">
                  <a:extLst>
                    <a:ext uri="{9D8B030D-6E8A-4147-A177-3AD203B41FA5}">
                      <a16:colId xmlns:a16="http://schemas.microsoft.com/office/drawing/2014/main" val="20002"/>
                    </a:ext>
                  </a:extLst>
                </a:gridCol>
                <a:gridCol w="2468666">
                  <a:extLst>
                    <a:ext uri="{9D8B030D-6E8A-4147-A177-3AD203B41FA5}">
                      <a16:colId xmlns:a16="http://schemas.microsoft.com/office/drawing/2014/main" val="775981921"/>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Characteristics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Regional Short Sea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Feeder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Ferry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Market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or intra-corporation cargo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Feeder cargo (from/to </a:t>
                      </a:r>
                      <a:r>
                        <a:rPr kumimoji="0" lang="en-US" sz="1600" u="none" strike="noStrike" cap="none" normalizeH="0" baseline="0" dirty="0" err="1">
                          <a:ln>
                            <a:noFill/>
                          </a:ln>
                          <a:effectLst/>
                          <a:latin typeface="Arial Narrow" panose="020B0606020202030204" pitchFamily="34" charset="0"/>
                        </a:rPr>
                        <a:t>deepsea</a:t>
                      </a:r>
                      <a:r>
                        <a:rPr kumimoji="0" lang="en-US" sz="1600" u="none" strike="noStrike" cap="none" normalizeH="0" baseline="0" dirty="0">
                          <a:ln>
                            <a:noFill/>
                          </a:ln>
                          <a:effectLst/>
                          <a:latin typeface="Arial Narrow" panose="020B0606020202030204" pitchFamily="34" charset="0"/>
                        </a:rPr>
                        <a:t>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cargo over short distances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350150252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low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Shipping line schedule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high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12502573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Service orientation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loop</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Transshipment hubs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Point to point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395795682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Operations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Lift-on/Lift-off (Lo/Lo); 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Lift-on/Lift-off (Lo/Lo)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Cargo type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 break bulk,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Trucks, trailers, passengers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Infrastructure Requirements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warehouses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Minimal (quays), particularly if vessels have self-sustaining ramps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Competition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rail transport (if present)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Direct port calls. Ferry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air transport (if present). Feeder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2205276880"/>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86954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
          <p:cNvSpPr/>
          <p:nvPr/>
        </p:nvSpPr>
        <p:spPr bwMode="auto">
          <a:xfrm>
            <a:off x="635000" y="2090771"/>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title"/>
          </p:nvPr>
        </p:nvSpPr>
        <p:spPr/>
        <p:txBody>
          <a:bodyPr/>
          <a:lstStyle/>
          <a:p>
            <a:endParaRPr lang="en-US"/>
          </a:p>
        </p:txBody>
      </p:sp>
      <p:sp>
        <p:nvSpPr>
          <p:cNvPr id="10" name="Freeform: Shape 9"/>
          <p:cNvSpPr/>
          <p:nvPr/>
        </p:nvSpPr>
        <p:spPr>
          <a:xfrm>
            <a:off x="983293" y="4498201"/>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2173266" y="4396636"/>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p:nvPr/>
        </p:nvSpPr>
        <p:spPr>
          <a:xfrm>
            <a:off x="864296" y="2103190"/>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p:nvSpPr>
        <p:spPr>
          <a:xfrm>
            <a:off x="2736937" y="4146115"/>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a:off x="1024002" y="2892031"/>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1484334" y="3620022"/>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2599151" y="2880986"/>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2793304" y="3169085"/>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p:nvSpPr>
        <p:spPr>
          <a:xfrm>
            <a:off x="2661781" y="3288082"/>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2855934" y="3457184"/>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2304789" y="2868460"/>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a:off x="1447800" y="2621280"/>
            <a:ext cx="617397" cy="1930400"/>
          </a:xfrm>
          <a:custGeom>
            <a:avLst/>
            <a:gdLst>
              <a:gd name="connsiteX0" fmla="*/ 182880 w 617397"/>
              <a:gd name="connsiteY0" fmla="*/ 1930400 h 1930400"/>
              <a:gd name="connsiteX1" fmla="*/ 614680 w 617397"/>
              <a:gd name="connsiteY1" fmla="*/ 391160 h 1930400"/>
              <a:gd name="connsiteX2" fmla="*/ 0 w 617397"/>
              <a:gd name="connsiteY2" fmla="*/ 0 h 1930400"/>
            </a:gdLst>
            <a:ahLst/>
            <a:cxnLst>
              <a:cxn ang="0">
                <a:pos x="connsiteX0" y="connsiteY0"/>
              </a:cxn>
              <a:cxn ang="0">
                <a:pos x="connsiteX1" y="connsiteY1"/>
              </a:cxn>
              <a:cxn ang="0">
                <a:pos x="connsiteX2" y="connsiteY2"/>
              </a:cxn>
            </a:cxnLst>
            <a:rect l="l" t="t" r="r" b="b"/>
            <a:pathLst>
              <a:path w="617397" h="1930400">
                <a:moveTo>
                  <a:pt x="182880" y="1930400"/>
                </a:moveTo>
                <a:cubicBezTo>
                  <a:pt x="414020" y="1321646"/>
                  <a:pt x="645160" y="712893"/>
                  <a:pt x="614680" y="391160"/>
                </a:cubicBezTo>
                <a:cubicBezTo>
                  <a:pt x="584200" y="69427"/>
                  <a:pt x="292100" y="3471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a:off x="1681480" y="3840480"/>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p:cNvSpPr/>
          <p:nvPr/>
        </p:nvSpPr>
        <p:spPr>
          <a:xfrm>
            <a:off x="1676400" y="3804851"/>
            <a:ext cx="1143000" cy="370909"/>
          </a:xfrm>
          <a:custGeom>
            <a:avLst/>
            <a:gdLst>
              <a:gd name="connsiteX0" fmla="*/ 0 w 1143000"/>
              <a:gd name="connsiteY0" fmla="*/ 69 h 370909"/>
              <a:gd name="connsiteX1" fmla="*/ 401320 w 1143000"/>
              <a:gd name="connsiteY1" fmla="*/ 61029 h 370909"/>
              <a:gd name="connsiteX2" fmla="*/ 1143000 w 1143000"/>
              <a:gd name="connsiteY2" fmla="*/ 370909 h 370909"/>
            </a:gdLst>
            <a:ahLst/>
            <a:cxnLst>
              <a:cxn ang="0">
                <a:pos x="connsiteX0" y="connsiteY0"/>
              </a:cxn>
              <a:cxn ang="0">
                <a:pos x="connsiteX1" y="connsiteY1"/>
              </a:cxn>
              <a:cxn ang="0">
                <a:pos x="connsiteX2" y="connsiteY2"/>
              </a:cxn>
            </a:cxnLst>
            <a:rect l="l" t="t" r="r" b="b"/>
            <a:pathLst>
              <a:path w="1143000" h="370909">
                <a:moveTo>
                  <a:pt x="0" y="69"/>
                </a:moveTo>
                <a:cubicBezTo>
                  <a:pt x="105410" y="-355"/>
                  <a:pt x="210820" y="-778"/>
                  <a:pt x="401320" y="61029"/>
                </a:cubicBezTo>
                <a:cubicBezTo>
                  <a:pt x="591820" y="122836"/>
                  <a:pt x="867410" y="246872"/>
                  <a:pt x="1143000" y="3709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2311400" y="418590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392894" y="25681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66585" y="43509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34646" y="377765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
          <p:cNvSpPr/>
          <p:nvPr/>
        </p:nvSpPr>
        <p:spPr bwMode="auto">
          <a:xfrm>
            <a:off x="3294134" y="2084435"/>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Freeform: Shape 30"/>
          <p:cNvSpPr/>
          <p:nvPr/>
        </p:nvSpPr>
        <p:spPr>
          <a:xfrm>
            <a:off x="3642427" y="4491865"/>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4832400" y="4390300"/>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523430" y="2096854"/>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p:cNvSpPr/>
          <p:nvPr/>
        </p:nvSpPr>
        <p:spPr>
          <a:xfrm>
            <a:off x="5396071" y="4139779"/>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3683136" y="2885695"/>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a:off x="4143468" y="3613686"/>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5258285" y="2874650"/>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5452438" y="3162749"/>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a:off x="5320915" y="3281746"/>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p:cNvSpPr/>
          <p:nvPr/>
        </p:nvSpPr>
        <p:spPr>
          <a:xfrm>
            <a:off x="5515068" y="3450848"/>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p:cNvSpPr/>
          <p:nvPr/>
        </p:nvSpPr>
        <p:spPr>
          <a:xfrm>
            <a:off x="4963923" y="2862124"/>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p:cNvSpPr/>
          <p:nvPr/>
        </p:nvSpPr>
        <p:spPr>
          <a:xfrm>
            <a:off x="4340614" y="3834144"/>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p:cNvSpPr/>
          <p:nvPr/>
        </p:nvSpPr>
        <p:spPr>
          <a:xfrm>
            <a:off x="3368040" y="3855720"/>
            <a:ext cx="980440" cy="985520"/>
          </a:xfrm>
          <a:custGeom>
            <a:avLst/>
            <a:gdLst>
              <a:gd name="connsiteX0" fmla="*/ 0 w 980440"/>
              <a:gd name="connsiteY0" fmla="*/ 985520 h 985520"/>
              <a:gd name="connsiteX1" fmla="*/ 248920 w 980440"/>
              <a:gd name="connsiteY1" fmla="*/ 655320 h 985520"/>
              <a:gd name="connsiteX2" fmla="*/ 726440 w 980440"/>
              <a:gd name="connsiteY2" fmla="*/ 203200 h 985520"/>
              <a:gd name="connsiteX3" fmla="*/ 980440 w 980440"/>
              <a:gd name="connsiteY3" fmla="*/ 0 h 985520"/>
            </a:gdLst>
            <a:ahLst/>
            <a:cxnLst>
              <a:cxn ang="0">
                <a:pos x="connsiteX0" y="connsiteY0"/>
              </a:cxn>
              <a:cxn ang="0">
                <a:pos x="connsiteX1" y="connsiteY1"/>
              </a:cxn>
              <a:cxn ang="0">
                <a:pos x="connsiteX2" y="connsiteY2"/>
              </a:cxn>
              <a:cxn ang="0">
                <a:pos x="connsiteX3" y="connsiteY3"/>
              </a:cxn>
            </a:cxnLst>
            <a:rect l="l" t="t" r="r" b="b"/>
            <a:pathLst>
              <a:path w="980440" h="985520">
                <a:moveTo>
                  <a:pt x="0" y="985520"/>
                </a:moveTo>
                <a:cubicBezTo>
                  <a:pt x="63923" y="885613"/>
                  <a:pt x="127847" y="785707"/>
                  <a:pt x="248920" y="655320"/>
                </a:cubicBezTo>
                <a:cubicBezTo>
                  <a:pt x="369993" y="524933"/>
                  <a:pt x="604520" y="312420"/>
                  <a:pt x="726440" y="203200"/>
                </a:cubicBezTo>
                <a:cubicBezTo>
                  <a:pt x="848360" y="93980"/>
                  <a:pt x="914400" y="46990"/>
                  <a:pt x="9804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p:cNvSpPr/>
          <p:nvPr/>
        </p:nvSpPr>
        <p:spPr>
          <a:xfrm>
            <a:off x="4109719" y="2621280"/>
            <a:ext cx="632005" cy="1209040"/>
          </a:xfrm>
          <a:custGeom>
            <a:avLst/>
            <a:gdLst>
              <a:gd name="connsiteX0" fmla="*/ 259080 w 691082"/>
              <a:gd name="connsiteY0" fmla="*/ 1209040 h 1209040"/>
              <a:gd name="connsiteX1" fmla="*/ 497840 w 691082"/>
              <a:gd name="connsiteY1" fmla="*/ 10464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1082"/>
              <a:gd name="connsiteY0" fmla="*/ 1209040 h 1209040"/>
              <a:gd name="connsiteX1" fmla="*/ 497840 w 691082"/>
              <a:gd name="connsiteY1" fmla="*/ 10210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5636"/>
              <a:gd name="connsiteY0" fmla="*/ 1209040 h 1209040"/>
              <a:gd name="connsiteX1" fmla="*/ 497840 w 695636"/>
              <a:gd name="connsiteY1" fmla="*/ 1021080 h 1209040"/>
              <a:gd name="connsiteX2" fmla="*/ 624840 w 695636"/>
              <a:gd name="connsiteY2" fmla="*/ 660400 h 1209040"/>
              <a:gd name="connsiteX3" fmla="*/ 650240 w 695636"/>
              <a:gd name="connsiteY3" fmla="*/ 330200 h 1209040"/>
              <a:gd name="connsiteX4" fmla="*/ 0 w 695636"/>
              <a:gd name="connsiteY4" fmla="*/ 0 h 1209040"/>
              <a:gd name="connsiteX0" fmla="*/ 259080 w 643339"/>
              <a:gd name="connsiteY0" fmla="*/ 1209040 h 1209040"/>
              <a:gd name="connsiteX1" fmla="*/ 497840 w 643339"/>
              <a:gd name="connsiteY1" fmla="*/ 1021080 h 1209040"/>
              <a:gd name="connsiteX2" fmla="*/ 624840 w 643339"/>
              <a:gd name="connsiteY2" fmla="*/ 660400 h 1209040"/>
              <a:gd name="connsiteX3" fmla="*/ 574040 w 643339"/>
              <a:gd name="connsiteY3" fmla="*/ 248920 h 1209040"/>
              <a:gd name="connsiteX4" fmla="*/ 0 w 643339"/>
              <a:gd name="connsiteY4" fmla="*/ 0 h 1209040"/>
              <a:gd name="connsiteX0" fmla="*/ 259080 w 632005"/>
              <a:gd name="connsiteY0" fmla="*/ 1209040 h 1209040"/>
              <a:gd name="connsiteX1" fmla="*/ 497840 w 632005"/>
              <a:gd name="connsiteY1" fmla="*/ 1021080 h 1209040"/>
              <a:gd name="connsiteX2" fmla="*/ 624840 w 632005"/>
              <a:gd name="connsiteY2" fmla="*/ 660400 h 1209040"/>
              <a:gd name="connsiteX3" fmla="*/ 548640 w 632005"/>
              <a:gd name="connsiteY3" fmla="*/ 264160 h 1209040"/>
              <a:gd name="connsiteX4" fmla="*/ 0 w 632005"/>
              <a:gd name="connsiteY4" fmla="*/ 0 h 12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05" h="1209040">
                <a:moveTo>
                  <a:pt x="259080" y="1209040"/>
                </a:moveTo>
                <a:cubicBezTo>
                  <a:pt x="349250" y="1159086"/>
                  <a:pt x="436880" y="1112520"/>
                  <a:pt x="497840" y="1021080"/>
                </a:cubicBezTo>
                <a:cubicBezTo>
                  <a:pt x="558800" y="929640"/>
                  <a:pt x="616373" y="786553"/>
                  <a:pt x="624840" y="660400"/>
                </a:cubicBezTo>
                <a:cubicBezTo>
                  <a:pt x="633307" y="534247"/>
                  <a:pt x="652780" y="374227"/>
                  <a:pt x="548640" y="264160"/>
                </a:cubicBezTo>
                <a:cubicBezTo>
                  <a:pt x="444500" y="154093"/>
                  <a:pt x="274320" y="95673"/>
                  <a:pt x="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p:cNvSpPr/>
          <p:nvPr/>
        </p:nvSpPr>
        <p:spPr>
          <a:xfrm>
            <a:off x="4577080" y="2880360"/>
            <a:ext cx="1234440" cy="803994"/>
          </a:xfrm>
          <a:custGeom>
            <a:avLst/>
            <a:gdLst>
              <a:gd name="connsiteX0" fmla="*/ 0 w 1132840"/>
              <a:gd name="connsiteY0" fmla="*/ 711200 h 711200"/>
              <a:gd name="connsiteX1" fmla="*/ 508000 w 1132840"/>
              <a:gd name="connsiteY1" fmla="*/ 355600 h 711200"/>
              <a:gd name="connsiteX2" fmla="*/ 1132840 w 1132840"/>
              <a:gd name="connsiteY2" fmla="*/ 0 h 711200"/>
            </a:gdLst>
            <a:ahLst/>
            <a:cxnLst>
              <a:cxn ang="0">
                <a:pos x="connsiteX0" y="connsiteY0"/>
              </a:cxn>
              <a:cxn ang="0">
                <a:pos x="connsiteX1" y="connsiteY1"/>
              </a:cxn>
              <a:cxn ang="0">
                <a:pos x="connsiteX2" y="connsiteY2"/>
              </a:cxn>
            </a:cxnLst>
            <a:rect l="l" t="t" r="r" b="b"/>
            <a:pathLst>
              <a:path w="1132840" h="711200">
                <a:moveTo>
                  <a:pt x="0" y="711200"/>
                </a:moveTo>
                <a:cubicBezTo>
                  <a:pt x="159596" y="592666"/>
                  <a:pt x="319193" y="474133"/>
                  <a:pt x="508000" y="355600"/>
                </a:cubicBezTo>
                <a:cubicBezTo>
                  <a:pt x="696807" y="237067"/>
                  <a:pt x="914823" y="118533"/>
                  <a:pt x="11328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p:cNvSpPr/>
          <p:nvPr/>
        </p:nvSpPr>
        <p:spPr>
          <a:xfrm>
            <a:off x="4379775" y="3039631"/>
            <a:ext cx="76384" cy="769180"/>
          </a:xfrm>
          <a:custGeom>
            <a:avLst/>
            <a:gdLst>
              <a:gd name="connsiteX0" fmla="*/ 0 w 312691"/>
              <a:gd name="connsiteY0" fmla="*/ 0 h 701040"/>
              <a:gd name="connsiteX1" fmla="*/ 304800 w 312691"/>
              <a:gd name="connsiteY1" fmla="*/ 563880 h 701040"/>
              <a:gd name="connsiteX2" fmla="*/ 193040 w 312691"/>
              <a:gd name="connsiteY2" fmla="*/ 701040 h 701040"/>
            </a:gdLst>
            <a:ahLst/>
            <a:cxnLst>
              <a:cxn ang="0">
                <a:pos x="connsiteX0" y="connsiteY0"/>
              </a:cxn>
              <a:cxn ang="0">
                <a:pos x="connsiteX1" y="connsiteY1"/>
              </a:cxn>
              <a:cxn ang="0">
                <a:pos x="connsiteX2" y="connsiteY2"/>
              </a:cxn>
            </a:cxnLst>
            <a:rect l="l" t="t" r="r" b="b"/>
            <a:pathLst>
              <a:path w="312691" h="701040">
                <a:moveTo>
                  <a:pt x="0" y="0"/>
                </a:moveTo>
                <a:cubicBezTo>
                  <a:pt x="136313" y="223520"/>
                  <a:pt x="272627" y="447040"/>
                  <a:pt x="304800" y="563880"/>
                </a:cubicBezTo>
                <a:cubicBezTo>
                  <a:pt x="336973" y="680720"/>
                  <a:pt x="265006" y="690880"/>
                  <a:pt x="193040" y="7010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p:cNvSpPr/>
          <p:nvPr/>
        </p:nvSpPr>
        <p:spPr>
          <a:xfrm>
            <a:off x="4983025" y="418589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p:cNvSpPr/>
          <p:nvPr/>
        </p:nvSpPr>
        <p:spPr>
          <a:xfrm>
            <a:off x="5447611" y="3627120"/>
            <a:ext cx="94669" cy="558800"/>
          </a:xfrm>
          <a:custGeom>
            <a:avLst/>
            <a:gdLst>
              <a:gd name="connsiteX0" fmla="*/ 8309 w 94669"/>
              <a:gd name="connsiteY0" fmla="*/ 558800 h 558800"/>
              <a:gd name="connsiteX1" fmla="*/ 8309 w 94669"/>
              <a:gd name="connsiteY1" fmla="*/ 203200 h 558800"/>
              <a:gd name="connsiteX2" fmla="*/ 94669 w 94669"/>
              <a:gd name="connsiteY2" fmla="*/ 0 h 558800"/>
            </a:gdLst>
            <a:ahLst/>
            <a:cxnLst>
              <a:cxn ang="0">
                <a:pos x="connsiteX0" y="connsiteY0"/>
              </a:cxn>
              <a:cxn ang="0">
                <a:pos x="connsiteX1" y="connsiteY1"/>
              </a:cxn>
              <a:cxn ang="0">
                <a:pos x="connsiteX2" y="connsiteY2"/>
              </a:cxn>
            </a:cxnLst>
            <a:rect l="l" t="t" r="r" b="b"/>
            <a:pathLst>
              <a:path w="94669" h="558800">
                <a:moveTo>
                  <a:pt x="8309" y="558800"/>
                </a:moveTo>
                <a:cubicBezTo>
                  <a:pt x="1112" y="427566"/>
                  <a:pt x="-6084" y="296333"/>
                  <a:pt x="8309" y="203200"/>
                </a:cubicBezTo>
                <a:cubicBezTo>
                  <a:pt x="22702" y="110067"/>
                  <a:pt x="58685" y="55033"/>
                  <a:pt x="9466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p:cNvSpPr/>
          <p:nvPr/>
        </p:nvSpPr>
        <p:spPr>
          <a:xfrm>
            <a:off x="4338320" y="3618488"/>
            <a:ext cx="1214326" cy="211832"/>
          </a:xfrm>
          <a:custGeom>
            <a:avLst/>
            <a:gdLst>
              <a:gd name="connsiteX0" fmla="*/ 1219200 w 1219200"/>
              <a:gd name="connsiteY0" fmla="*/ 0 h 243840"/>
              <a:gd name="connsiteX1" fmla="*/ 711200 w 1219200"/>
              <a:gd name="connsiteY1" fmla="*/ 106680 h 243840"/>
              <a:gd name="connsiteX2" fmla="*/ 294640 w 1219200"/>
              <a:gd name="connsiteY2" fmla="*/ 213360 h 243840"/>
              <a:gd name="connsiteX3" fmla="*/ 0 w 1219200"/>
              <a:gd name="connsiteY3" fmla="*/ 243840 h 243840"/>
            </a:gdLst>
            <a:ahLst/>
            <a:cxnLst>
              <a:cxn ang="0">
                <a:pos x="connsiteX0" y="connsiteY0"/>
              </a:cxn>
              <a:cxn ang="0">
                <a:pos x="connsiteX1" y="connsiteY1"/>
              </a:cxn>
              <a:cxn ang="0">
                <a:pos x="connsiteX2" y="connsiteY2"/>
              </a:cxn>
              <a:cxn ang="0">
                <a:pos x="connsiteX3" y="connsiteY3"/>
              </a:cxn>
            </a:cxnLst>
            <a:rect l="l" t="t" r="r" b="b"/>
            <a:pathLst>
              <a:path w="1219200" h="243840">
                <a:moveTo>
                  <a:pt x="1219200" y="0"/>
                </a:moveTo>
                <a:lnTo>
                  <a:pt x="711200" y="106680"/>
                </a:lnTo>
                <a:cubicBezTo>
                  <a:pt x="557107" y="142240"/>
                  <a:pt x="413173" y="190500"/>
                  <a:pt x="294640" y="213360"/>
                </a:cubicBezTo>
                <a:cubicBezTo>
                  <a:pt x="176107" y="236220"/>
                  <a:pt x="88053" y="240030"/>
                  <a:pt x="0" y="2438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p:cNvSpPr/>
          <p:nvPr/>
        </p:nvSpPr>
        <p:spPr>
          <a:xfrm>
            <a:off x="4381558" y="3007360"/>
            <a:ext cx="683202" cy="810394"/>
          </a:xfrm>
          <a:custGeom>
            <a:avLst/>
            <a:gdLst>
              <a:gd name="connsiteX0" fmla="*/ 0 w 716280"/>
              <a:gd name="connsiteY0" fmla="*/ 802640 h 802640"/>
              <a:gd name="connsiteX1" fmla="*/ 492760 w 716280"/>
              <a:gd name="connsiteY1" fmla="*/ 574040 h 802640"/>
              <a:gd name="connsiteX2" fmla="*/ 716280 w 716280"/>
              <a:gd name="connsiteY2" fmla="*/ 0 h 802640"/>
            </a:gdLst>
            <a:ahLst/>
            <a:cxnLst>
              <a:cxn ang="0">
                <a:pos x="connsiteX0" y="connsiteY0"/>
              </a:cxn>
              <a:cxn ang="0">
                <a:pos x="connsiteX1" y="connsiteY1"/>
              </a:cxn>
              <a:cxn ang="0">
                <a:pos x="connsiteX2" y="connsiteY2"/>
              </a:cxn>
            </a:cxnLst>
            <a:rect l="l" t="t" r="r" b="b"/>
            <a:pathLst>
              <a:path w="716280" h="802640">
                <a:moveTo>
                  <a:pt x="0" y="802640"/>
                </a:moveTo>
                <a:cubicBezTo>
                  <a:pt x="186690" y="755226"/>
                  <a:pt x="373380" y="707813"/>
                  <a:pt x="492760" y="574040"/>
                </a:cubicBezTo>
                <a:cubicBezTo>
                  <a:pt x="612140" y="440267"/>
                  <a:pt x="664210" y="220133"/>
                  <a:pt x="7162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p:cNvSpPr/>
          <p:nvPr/>
        </p:nvSpPr>
        <p:spPr>
          <a:xfrm>
            <a:off x="5034280" y="2992120"/>
            <a:ext cx="269240" cy="55880"/>
          </a:xfrm>
          <a:custGeom>
            <a:avLst/>
            <a:gdLst>
              <a:gd name="connsiteX0" fmla="*/ 0 w 269240"/>
              <a:gd name="connsiteY0" fmla="*/ 0 h 55880"/>
              <a:gd name="connsiteX1" fmla="*/ 142240 w 269240"/>
              <a:gd name="connsiteY1" fmla="*/ 45720 h 55880"/>
              <a:gd name="connsiteX2" fmla="*/ 269240 w 269240"/>
              <a:gd name="connsiteY2" fmla="*/ 55880 h 55880"/>
            </a:gdLst>
            <a:ahLst/>
            <a:cxnLst>
              <a:cxn ang="0">
                <a:pos x="connsiteX0" y="connsiteY0"/>
              </a:cxn>
              <a:cxn ang="0">
                <a:pos x="connsiteX1" y="connsiteY1"/>
              </a:cxn>
              <a:cxn ang="0">
                <a:pos x="connsiteX2" y="connsiteY2"/>
              </a:cxn>
            </a:cxnLst>
            <a:rect l="l" t="t" r="r" b="b"/>
            <a:pathLst>
              <a:path w="269240" h="55880">
                <a:moveTo>
                  <a:pt x="0" y="0"/>
                </a:moveTo>
                <a:cubicBezTo>
                  <a:pt x="48683" y="18203"/>
                  <a:pt x="97367" y="36407"/>
                  <a:pt x="142240" y="45720"/>
                </a:cubicBezTo>
                <a:cubicBezTo>
                  <a:pt x="187113" y="55033"/>
                  <a:pt x="228176" y="55456"/>
                  <a:pt x="269240" y="5588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p:cNvSpPr/>
          <p:nvPr/>
        </p:nvSpPr>
        <p:spPr>
          <a:xfrm>
            <a:off x="4791970" y="3022600"/>
            <a:ext cx="516629" cy="625982"/>
          </a:xfrm>
          <a:custGeom>
            <a:avLst/>
            <a:gdLst>
              <a:gd name="connsiteX0" fmla="*/ 568960 w 568960"/>
              <a:gd name="connsiteY0" fmla="*/ 0 h 650240"/>
              <a:gd name="connsiteX1" fmla="*/ 304800 w 568960"/>
              <a:gd name="connsiteY1" fmla="*/ 426720 h 650240"/>
              <a:gd name="connsiteX2" fmla="*/ 0 w 568960"/>
              <a:gd name="connsiteY2" fmla="*/ 650240 h 650240"/>
            </a:gdLst>
            <a:ahLst/>
            <a:cxnLst>
              <a:cxn ang="0">
                <a:pos x="connsiteX0" y="connsiteY0"/>
              </a:cxn>
              <a:cxn ang="0">
                <a:pos x="connsiteX1" y="connsiteY1"/>
              </a:cxn>
              <a:cxn ang="0">
                <a:pos x="connsiteX2" y="connsiteY2"/>
              </a:cxn>
            </a:cxnLst>
            <a:rect l="l" t="t" r="r" b="b"/>
            <a:pathLst>
              <a:path w="568960" h="650240">
                <a:moveTo>
                  <a:pt x="568960" y="0"/>
                </a:moveTo>
                <a:cubicBezTo>
                  <a:pt x="484293" y="159173"/>
                  <a:pt x="399627" y="318347"/>
                  <a:pt x="304800" y="426720"/>
                </a:cubicBezTo>
                <a:cubicBezTo>
                  <a:pt x="209973" y="535093"/>
                  <a:pt x="104986" y="592666"/>
                  <a:pt x="0" y="6502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p:cNvSpPr/>
          <p:nvPr/>
        </p:nvSpPr>
        <p:spPr>
          <a:xfrm>
            <a:off x="4287520" y="3804920"/>
            <a:ext cx="76492" cy="772160"/>
          </a:xfrm>
          <a:custGeom>
            <a:avLst/>
            <a:gdLst>
              <a:gd name="connsiteX0" fmla="*/ 0 w 76492"/>
              <a:gd name="connsiteY0" fmla="*/ 772160 h 772160"/>
              <a:gd name="connsiteX1" fmla="*/ 71120 w 76492"/>
              <a:gd name="connsiteY1" fmla="*/ 350520 h 772160"/>
              <a:gd name="connsiteX2" fmla="*/ 66040 w 76492"/>
              <a:gd name="connsiteY2" fmla="*/ 0 h 772160"/>
            </a:gdLst>
            <a:ahLst/>
            <a:cxnLst>
              <a:cxn ang="0">
                <a:pos x="connsiteX0" y="connsiteY0"/>
              </a:cxn>
              <a:cxn ang="0">
                <a:pos x="connsiteX1" y="connsiteY1"/>
              </a:cxn>
              <a:cxn ang="0">
                <a:pos x="connsiteX2" y="connsiteY2"/>
              </a:cxn>
            </a:cxnLst>
            <a:rect l="l" t="t" r="r" b="b"/>
            <a:pathLst>
              <a:path w="76492" h="772160">
                <a:moveTo>
                  <a:pt x="0" y="772160"/>
                </a:moveTo>
                <a:cubicBezTo>
                  <a:pt x="30056" y="625686"/>
                  <a:pt x="60113" y="479213"/>
                  <a:pt x="71120" y="350520"/>
                </a:cubicBezTo>
                <a:cubicBezTo>
                  <a:pt x="82127" y="221827"/>
                  <a:pt x="74083" y="110913"/>
                  <a:pt x="6604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239919" y="452965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25719" y="4344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30065" y="412836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296952" y="3743436"/>
            <a:ext cx="137160" cy="13716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48270" y="302270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511586" y="3567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018517" y="2948191"/>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259435" y="29807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94661" y="1680711"/>
            <a:ext cx="2476960" cy="400110"/>
          </a:xfrm>
          <a:prstGeom prst="rect">
            <a:avLst/>
          </a:prstGeom>
          <a:noFill/>
        </p:spPr>
        <p:txBody>
          <a:bodyPr wrap="none" rtlCol="0">
            <a:spAutoFit/>
          </a:bodyPr>
          <a:lstStyle/>
          <a:p>
            <a:r>
              <a:rPr lang="en-US" sz="2000" dirty="0">
                <a:latin typeface="Agency FB" panose="020B0503020202020204" pitchFamily="34" charset="0"/>
              </a:rPr>
              <a:t>Regional Short Sea Services</a:t>
            </a:r>
          </a:p>
        </p:txBody>
      </p:sp>
      <p:sp>
        <p:nvSpPr>
          <p:cNvPr id="67" name="TextBox 66"/>
          <p:cNvSpPr txBox="1"/>
          <p:nvPr/>
        </p:nvSpPr>
        <p:spPr>
          <a:xfrm>
            <a:off x="3809850" y="1680711"/>
            <a:ext cx="1497526" cy="400110"/>
          </a:xfrm>
          <a:prstGeom prst="rect">
            <a:avLst/>
          </a:prstGeom>
          <a:noFill/>
        </p:spPr>
        <p:txBody>
          <a:bodyPr wrap="none" rtlCol="0">
            <a:spAutoFit/>
          </a:bodyPr>
          <a:lstStyle/>
          <a:p>
            <a:r>
              <a:rPr lang="en-US" sz="2000" dirty="0">
                <a:latin typeface="Agency FB" panose="020B0503020202020204" pitchFamily="34" charset="0"/>
              </a:rPr>
              <a:t>Feeder Services</a:t>
            </a:r>
          </a:p>
        </p:txBody>
      </p:sp>
      <p:sp>
        <p:nvSpPr>
          <p:cNvPr id="68" name="TextBox 67"/>
          <p:cNvSpPr txBox="1"/>
          <p:nvPr/>
        </p:nvSpPr>
        <p:spPr>
          <a:xfrm>
            <a:off x="6559279" y="1680711"/>
            <a:ext cx="1383712" cy="400110"/>
          </a:xfrm>
          <a:prstGeom prst="rect">
            <a:avLst/>
          </a:prstGeom>
          <a:noFill/>
        </p:spPr>
        <p:txBody>
          <a:bodyPr wrap="none" rtlCol="0">
            <a:spAutoFit/>
          </a:bodyPr>
          <a:lstStyle/>
          <a:p>
            <a:r>
              <a:rPr lang="en-US" sz="2000" dirty="0">
                <a:latin typeface="Agency FB" panose="020B0503020202020204" pitchFamily="34" charset="0"/>
              </a:rPr>
              <a:t>Ferry Services</a:t>
            </a:r>
          </a:p>
        </p:txBody>
      </p:sp>
      <p:sp>
        <p:nvSpPr>
          <p:cNvPr id="69" name="Freeform: Shape 68"/>
          <p:cNvSpPr/>
          <p:nvPr/>
        </p:nvSpPr>
        <p:spPr>
          <a:xfrm>
            <a:off x="4114800" y="2133600"/>
            <a:ext cx="737616" cy="469392"/>
          </a:xfrm>
          <a:custGeom>
            <a:avLst/>
            <a:gdLst>
              <a:gd name="connsiteX0" fmla="*/ 0 w 737616"/>
              <a:gd name="connsiteY0" fmla="*/ 469392 h 469392"/>
              <a:gd name="connsiteX1" fmla="*/ 377952 w 737616"/>
              <a:gd name="connsiteY1" fmla="*/ 341376 h 469392"/>
              <a:gd name="connsiteX2" fmla="*/ 737616 w 737616"/>
              <a:gd name="connsiteY2" fmla="*/ 0 h 469392"/>
            </a:gdLst>
            <a:ahLst/>
            <a:cxnLst>
              <a:cxn ang="0">
                <a:pos x="connsiteX0" y="connsiteY0"/>
              </a:cxn>
              <a:cxn ang="0">
                <a:pos x="connsiteX1" y="connsiteY1"/>
              </a:cxn>
              <a:cxn ang="0">
                <a:pos x="connsiteX2" y="connsiteY2"/>
              </a:cxn>
            </a:cxnLst>
            <a:rect l="l" t="t" r="r" b="b"/>
            <a:pathLst>
              <a:path w="737616" h="469392">
                <a:moveTo>
                  <a:pt x="0" y="469392"/>
                </a:moveTo>
                <a:cubicBezTo>
                  <a:pt x="127508" y="444500"/>
                  <a:pt x="255016" y="419608"/>
                  <a:pt x="377952" y="341376"/>
                </a:cubicBezTo>
                <a:cubicBezTo>
                  <a:pt x="500888" y="263144"/>
                  <a:pt x="619252" y="131572"/>
                  <a:pt x="737616"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52028" y="256178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
          <p:cNvSpPr/>
          <p:nvPr/>
        </p:nvSpPr>
        <p:spPr bwMode="auto">
          <a:xfrm>
            <a:off x="5973015" y="2078099"/>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Shape 70"/>
          <p:cNvSpPr/>
          <p:nvPr/>
        </p:nvSpPr>
        <p:spPr>
          <a:xfrm>
            <a:off x="6321308" y="4485529"/>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p:cNvSpPr/>
          <p:nvPr/>
        </p:nvSpPr>
        <p:spPr>
          <a:xfrm>
            <a:off x="7511281" y="4383964"/>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p:cNvSpPr/>
          <p:nvPr/>
        </p:nvSpPr>
        <p:spPr>
          <a:xfrm>
            <a:off x="6202311" y="2090518"/>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p:cNvSpPr/>
          <p:nvPr/>
        </p:nvSpPr>
        <p:spPr>
          <a:xfrm>
            <a:off x="8074952" y="4133443"/>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p:cNvSpPr/>
          <p:nvPr/>
        </p:nvSpPr>
        <p:spPr>
          <a:xfrm>
            <a:off x="6362017" y="2879359"/>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p:cNvSpPr/>
          <p:nvPr/>
        </p:nvSpPr>
        <p:spPr>
          <a:xfrm>
            <a:off x="6822349" y="3607350"/>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p:cNvSpPr/>
          <p:nvPr/>
        </p:nvSpPr>
        <p:spPr>
          <a:xfrm>
            <a:off x="7937166" y="2868314"/>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p:cNvSpPr/>
          <p:nvPr/>
        </p:nvSpPr>
        <p:spPr>
          <a:xfrm>
            <a:off x="8131319" y="3156413"/>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p:cNvSpPr/>
          <p:nvPr/>
        </p:nvSpPr>
        <p:spPr>
          <a:xfrm>
            <a:off x="7999796" y="3275410"/>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p:cNvSpPr/>
          <p:nvPr/>
        </p:nvSpPr>
        <p:spPr>
          <a:xfrm>
            <a:off x="8193949" y="3444512"/>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p:cNvSpPr/>
          <p:nvPr/>
        </p:nvSpPr>
        <p:spPr>
          <a:xfrm>
            <a:off x="7642804" y="2855788"/>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p:cNvSpPr/>
          <p:nvPr/>
        </p:nvSpPr>
        <p:spPr>
          <a:xfrm>
            <a:off x="7833360" y="4434840"/>
            <a:ext cx="25059" cy="316230"/>
          </a:xfrm>
          <a:custGeom>
            <a:avLst/>
            <a:gdLst>
              <a:gd name="connsiteX0" fmla="*/ 22860 w 25059"/>
              <a:gd name="connsiteY0" fmla="*/ 316230 h 316230"/>
              <a:gd name="connsiteX1" fmla="*/ 22860 w 25059"/>
              <a:gd name="connsiteY1" fmla="*/ 163830 h 316230"/>
              <a:gd name="connsiteX2" fmla="*/ 0 w 25059"/>
              <a:gd name="connsiteY2" fmla="*/ 0 h 316230"/>
            </a:gdLst>
            <a:ahLst/>
            <a:cxnLst>
              <a:cxn ang="0">
                <a:pos x="connsiteX0" y="connsiteY0"/>
              </a:cxn>
              <a:cxn ang="0">
                <a:pos x="connsiteX1" y="connsiteY1"/>
              </a:cxn>
              <a:cxn ang="0">
                <a:pos x="connsiteX2" y="connsiteY2"/>
              </a:cxn>
            </a:cxnLst>
            <a:rect l="l" t="t" r="r" b="b"/>
            <a:pathLst>
              <a:path w="25059" h="316230">
                <a:moveTo>
                  <a:pt x="22860" y="316230"/>
                </a:moveTo>
                <a:cubicBezTo>
                  <a:pt x="24765" y="266382"/>
                  <a:pt x="26670" y="216535"/>
                  <a:pt x="22860" y="163830"/>
                </a:cubicBezTo>
                <a:cubicBezTo>
                  <a:pt x="19050" y="111125"/>
                  <a:pt x="9525" y="55562"/>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p:cNvSpPr/>
          <p:nvPr/>
        </p:nvSpPr>
        <p:spPr>
          <a:xfrm>
            <a:off x="7829550" y="4362450"/>
            <a:ext cx="259080" cy="53340"/>
          </a:xfrm>
          <a:custGeom>
            <a:avLst/>
            <a:gdLst>
              <a:gd name="connsiteX0" fmla="*/ 0 w 259080"/>
              <a:gd name="connsiteY0" fmla="*/ 53340 h 53340"/>
              <a:gd name="connsiteX1" fmla="*/ 133350 w 259080"/>
              <a:gd name="connsiteY1" fmla="*/ 34290 h 53340"/>
              <a:gd name="connsiteX2" fmla="*/ 259080 w 259080"/>
              <a:gd name="connsiteY2" fmla="*/ 0 h 53340"/>
            </a:gdLst>
            <a:ahLst/>
            <a:cxnLst>
              <a:cxn ang="0">
                <a:pos x="connsiteX0" y="connsiteY0"/>
              </a:cxn>
              <a:cxn ang="0">
                <a:pos x="connsiteX1" y="connsiteY1"/>
              </a:cxn>
              <a:cxn ang="0">
                <a:pos x="connsiteX2" y="connsiteY2"/>
              </a:cxn>
            </a:cxnLst>
            <a:rect l="l" t="t" r="r" b="b"/>
            <a:pathLst>
              <a:path w="259080" h="53340">
                <a:moveTo>
                  <a:pt x="0" y="53340"/>
                </a:moveTo>
                <a:cubicBezTo>
                  <a:pt x="45085" y="48260"/>
                  <a:pt x="90170" y="43180"/>
                  <a:pt x="133350" y="34290"/>
                </a:cubicBezTo>
                <a:cubicBezTo>
                  <a:pt x="176530" y="25400"/>
                  <a:pt x="217805" y="12700"/>
                  <a:pt x="2590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p:cNvSpPr/>
          <p:nvPr/>
        </p:nvSpPr>
        <p:spPr>
          <a:xfrm>
            <a:off x="6781800" y="2602230"/>
            <a:ext cx="148590" cy="285750"/>
          </a:xfrm>
          <a:custGeom>
            <a:avLst/>
            <a:gdLst>
              <a:gd name="connsiteX0" fmla="*/ 0 w 148590"/>
              <a:gd name="connsiteY0" fmla="*/ 0 h 285750"/>
              <a:gd name="connsiteX1" fmla="*/ 91440 w 148590"/>
              <a:gd name="connsiteY1" fmla="*/ 114300 h 285750"/>
              <a:gd name="connsiteX2" fmla="*/ 148590 w 148590"/>
              <a:gd name="connsiteY2" fmla="*/ 285750 h 285750"/>
            </a:gdLst>
            <a:ahLst/>
            <a:cxnLst>
              <a:cxn ang="0">
                <a:pos x="connsiteX0" y="connsiteY0"/>
              </a:cxn>
              <a:cxn ang="0">
                <a:pos x="connsiteX1" y="connsiteY1"/>
              </a:cxn>
              <a:cxn ang="0">
                <a:pos x="connsiteX2" y="connsiteY2"/>
              </a:cxn>
            </a:cxnLst>
            <a:rect l="l" t="t" r="r" b="b"/>
            <a:pathLst>
              <a:path w="148590" h="285750">
                <a:moveTo>
                  <a:pt x="0" y="0"/>
                </a:moveTo>
                <a:cubicBezTo>
                  <a:pt x="33337" y="33337"/>
                  <a:pt x="66675" y="66675"/>
                  <a:pt x="91440" y="114300"/>
                </a:cubicBezTo>
                <a:cubicBezTo>
                  <a:pt x="116205" y="161925"/>
                  <a:pt x="132397" y="223837"/>
                  <a:pt x="148590" y="285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p:cNvSpPr/>
          <p:nvPr/>
        </p:nvSpPr>
        <p:spPr>
          <a:xfrm>
            <a:off x="7783830" y="2948940"/>
            <a:ext cx="217170" cy="76200"/>
          </a:xfrm>
          <a:custGeom>
            <a:avLst/>
            <a:gdLst>
              <a:gd name="connsiteX0" fmla="*/ 0 w 217170"/>
              <a:gd name="connsiteY0" fmla="*/ 0 h 76200"/>
              <a:gd name="connsiteX1" fmla="*/ 95250 w 217170"/>
              <a:gd name="connsiteY1" fmla="*/ 38100 h 76200"/>
              <a:gd name="connsiteX2" fmla="*/ 217170 w 217170"/>
              <a:gd name="connsiteY2" fmla="*/ 76200 h 76200"/>
            </a:gdLst>
            <a:ahLst/>
            <a:cxnLst>
              <a:cxn ang="0">
                <a:pos x="connsiteX0" y="connsiteY0"/>
              </a:cxn>
              <a:cxn ang="0">
                <a:pos x="connsiteX1" y="connsiteY1"/>
              </a:cxn>
              <a:cxn ang="0">
                <a:pos x="connsiteX2" y="connsiteY2"/>
              </a:cxn>
            </a:cxnLst>
            <a:rect l="l" t="t" r="r" b="b"/>
            <a:pathLst>
              <a:path w="217170" h="76200">
                <a:moveTo>
                  <a:pt x="0" y="0"/>
                </a:moveTo>
                <a:cubicBezTo>
                  <a:pt x="29527" y="12700"/>
                  <a:pt x="59055" y="25400"/>
                  <a:pt x="95250" y="38100"/>
                </a:cubicBezTo>
                <a:cubicBezTo>
                  <a:pt x="131445" y="50800"/>
                  <a:pt x="174307" y="63500"/>
                  <a:pt x="217170" y="76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p:cNvSpPr/>
          <p:nvPr/>
        </p:nvSpPr>
        <p:spPr>
          <a:xfrm>
            <a:off x="7993380" y="3017520"/>
            <a:ext cx="167640" cy="129540"/>
          </a:xfrm>
          <a:custGeom>
            <a:avLst/>
            <a:gdLst>
              <a:gd name="connsiteX0" fmla="*/ 167640 w 167640"/>
              <a:gd name="connsiteY0" fmla="*/ 129540 h 129540"/>
              <a:gd name="connsiteX1" fmla="*/ 87630 w 167640"/>
              <a:gd name="connsiteY1" fmla="*/ 83820 h 129540"/>
              <a:gd name="connsiteX2" fmla="*/ 0 w 167640"/>
              <a:gd name="connsiteY2" fmla="*/ 0 h 129540"/>
            </a:gdLst>
            <a:ahLst/>
            <a:cxnLst>
              <a:cxn ang="0">
                <a:pos x="connsiteX0" y="connsiteY0"/>
              </a:cxn>
              <a:cxn ang="0">
                <a:pos x="connsiteX1" y="connsiteY1"/>
              </a:cxn>
              <a:cxn ang="0">
                <a:pos x="connsiteX2" y="connsiteY2"/>
              </a:cxn>
            </a:cxnLst>
            <a:rect l="l" t="t" r="r" b="b"/>
            <a:pathLst>
              <a:path w="167640" h="129540">
                <a:moveTo>
                  <a:pt x="167640" y="129540"/>
                </a:moveTo>
                <a:cubicBezTo>
                  <a:pt x="141605" y="117475"/>
                  <a:pt x="115570" y="105410"/>
                  <a:pt x="87630" y="83820"/>
                </a:cubicBezTo>
                <a:cubicBezTo>
                  <a:pt x="59690" y="62230"/>
                  <a:pt x="29845" y="31115"/>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p:cNvSpPr/>
          <p:nvPr/>
        </p:nvSpPr>
        <p:spPr>
          <a:xfrm>
            <a:off x="8225790" y="3329940"/>
            <a:ext cx="34290" cy="137160"/>
          </a:xfrm>
          <a:custGeom>
            <a:avLst/>
            <a:gdLst>
              <a:gd name="connsiteX0" fmla="*/ 34290 w 34290"/>
              <a:gd name="connsiteY0" fmla="*/ 137160 h 137160"/>
              <a:gd name="connsiteX1" fmla="*/ 0 w 34290"/>
              <a:gd name="connsiteY1" fmla="*/ 0 h 137160"/>
            </a:gdLst>
            <a:ahLst/>
            <a:cxnLst>
              <a:cxn ang="0">
                <a:pos x="connsiteX0" y="connsiteY0"/>
              </a:cxn>
              <a:cxn ang="0">
                <a:pos x="connsiteX1" y="connsiteY1"/>
              </a:cxn>
            </a:cxnLst>
            <a:rect l="l" t="t" r="r" b="b"/>
            <a:pathLst>
              <a:path w="34290" h="137160">
                <a:moveTo>
                  <a:pt x="34290" y="137160"/>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p:cNvSpPr/>
          <p:nvPr/>
        </p:nvSpPr>
        <p:spPr>
          <a:xfrm>
            <a:off x="8088630" y="3322320"/>
            <a:ext cx="144780" cy="68580"/>
          </a:xfrm>
          <a:custGeom>
            <a:avLst/>
            <a:gdLst>
              <a:gd name="connsiteX0" fmla="*/ 0 w 144780"/>
              <a:gd name="connsiteY0" fmla="*/ 68580 h 68580"/>
              <a:gd name="connsiteX1" fmla="*/ 144780 w 144780"/>
              <a:gd name="connsiteY1" fmla="*/ 0 h 68580"/>
            </a:gdLst>
            <a:ahLst/>
            <a:cxnLst>
              <a:cxn ang="0">
                <a:pos x="connsiteX0" y="connsiteY0"/>
              </a:cxn>
              <a:cxn ang="0">
                <a:pos x="connsiteX1" y="connsiteY1"/>
              </a:cxn>
            </a:cxnLst>
            <a:rect l="l" t="t" r="r" b="b"/>
            <a:pathLst>
              <a:path w="144780" h="68580">
                <a:moveTo>
                  <a:pt x="0" y="68580"/>
                </a:moveTo>
                <a:lnTo>
                  <a:pt x="1447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789359" y="438776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036828" y="430996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804355" y="4710208"/>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222098" y="340703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183928" y="3274662"/>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046768" y="33313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735570" y="29134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945571" y="297456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120532" y="311702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30909" y="255544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880039" y="2839504"/>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p:cNvSpPr/>
          <p:nvPr/>
        </p:nvSpPr>
        <p:spPr>
          <a:xfrm>
            <a:off x="1621536" y="4157472"/>
            <a:ext cx="1200912" cy="420624"/>
          </a:xfrm>
          <a:custGeom>
            <a:avLst/>
            <a:gdLst>
              <a:gd name="connsiteX0" fmla="*/ 0 w 1200912"/>
              <a:gd name="connsiteY0" fmla="*/ 420624 h 420624"/>
              <a:gd name="connsiteX1" fmla="*/ 316992 w 1200912"/>
              <a:gd name="connsiteY1" fmla="*/ 207264 h 420624"/>
              <a:gd name="connsiteX2" fmla="*/ 1200912 w 1200912"/>
              <a:gd name="connsiteY2" fmla="*/ 0 h 420624"/>
            </a:gdLst>
            <a:ahLst/>
            <a:cxnLst>
              <a:cxn ang="0">
                <a:pos x="connsiteX0" y="connsiteY0"/>
              </a:cxn>
              <a:cxn ang="0">
                <a:pos x="connsiteX1" y="connsiteY1"/>
              </a:cxn>
              <a:cxn ang="0">
                <a:pos x="connsiteX2" y="connsiteY2"/>
              </a:cxn>
            </a:cxnLst>
            <a:rect l="l" t="t" r="r" b="b"/>
            <a:pathLst>
              <a:path w="1200912" h="420624">
                <a:moveTo>
                  <a:pt x="0" y="420624"/>
                </a:moveTo>
                <a:cubicBezTo>
                  <a:pt x="58420" y="348996"/>
                  <a:pt x="116840" y="277368"/>
                  <a:pt x="316992" y="207264"/>
                </a:cubicBezTo>
                <a:cubicBezTo>
                  <a:pt x="517144" y="137160"/>
                  <a:pt x="859028" y="68580"/>
                  <a:pt x="12009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p:cNvSpPr/>
          <p:nvPr/>
        </p:nvSpPr>
        <p:spPr>
          <a:xfrm>
            <a:off x="1999488" y="2822448"/>
            <a:ext cx="816864" cy="1353312"/>
          </a:xfrm>
          <a:custGeom>
            <a:avLst/>
            <a:gdLst>
              <a:gd name="connsiteX0" fmla="*/ 816864 w 816864"/>
              <a:gd name="connsiteY0" fmla="*/ 1353312 h 1353312"/>
              <a:gd name="connsiteX1" fmla="*/ 457200 w 816864"/>
              <a:gd name="connsiteY1" fmla="*/ 743712 h 1353312"/>
              <a:gd name="connsiteX2" fmla="*/ 0 w 816864"/>
              <a:gd name="connsiteY2" fmla="*/ 0 h 1353312"/>
            </a:gdLst>
            <a:ahLst/>
            <a:cxnLst>
              <a:cxn ang="0">
                <a:pos x="connsiteX0" y="connsiteY0"/>
              </a:cxn>
              <a:cxn ang="0">
                <a:pos x="connsiteX1" y="connsiteY1"/>
              </a:cxn>
              <a:cxn ang="0">
                <a:pos x="connsiteX2" y="connsiteY2"/>
              </a:cxn>
            </a:cxnLst>
            <a:rect l="l" t="t" r="r" b="b"/>
            <a:pathLst>
              <a:path w="816864" h="1353312">
                <a:moveTo>
                  <a:pt x="816864" y="1353312"/>
                </a:moveTo>
                <a:cubicBezTo>
                  <a:pt x="705104" y="1161288"/>
                  <a:pt x="593344" y="969264"/>
                  <a:pt x="457200" y="743712"/>
                </a:cubicBezTo>
                <a:cubicBezTo>
                  <a:pt x="321056" y="518160"/>
                  <a:pt x="160528" y="25908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80785" y="453599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70931" y="413469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972482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84" y="685788"/>
            <a:ext cx="7772416" cy="5943612"/>
          </a:xfrm>
          <a:prstGeom prst="rect">
            <a:avLst/>
          </a:prstGeom>
        </p:spPr>
      </p:pic>
      <p:sp>
        <p:nvSpPr>
          <p:cNvPr id="5" name="Title 4"/>
          <p:cNvSpPr>
            <a:spLocks noGrp="1"/>
          </p:cNvSpPr>
          <p:nvPr>
            <p:ph type="title"/>
          </p:nvPr>
        </p:nvSpPr>
        <p:spPr/>
        <p:txBody>
          <a:bodyPr/>
          <a:lstStyle/>
          <a:p>
            <a:r>
              <a:rPr lang="en-US" sz="3200" dirty="0"/>
              <a:t>The European Short Sea Shipping </a:t>
            </a:r>
            <a:r>
              <a:rPr lang="en-US" sz="3200" dirty="0" smtClean="0"/>
              <a:t>Market</a:t>
            </a:r>
            <a:br>
              <a:rPr lang="en-US" sz="3200" dirty="0" smtClean="0"/>
            </a:br>
            <a:r>
              <a:rPr lang="en-US" sz="3200" dirty="0"/>
              <a:t/>
            </a:r>
            <a:br>
              <a:rPr lang="en-US" sz="3200" dirty="0"/>
            </a:br>
            <a:endParaRPr lang="en-US" sz="3200" dirty="0"/>
          </a:p>
        </p:txBody>
      </p:sp>
      <p:sp>
        <p:nvSpPr>
          <p:cNvPr id="65" name="Freeform 64"/>
          <p:cNvSpPr/>
          <p:nvPr/>
        </p:nvSpPr>
        <p:spPr>
          <a:xfrm rot="7533741">
            <a:off x="5067829" y="4513452"/>
            <a:ext cx="1784118" cy="1123831"/>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101870 h 141626"/>
              <a:gd name="connsiteX1" fmla="*/ 455519 w 1558456"/>
              <a:gd name="connsiteY1" fmla="*/ 61297 h 141626"/>
              <a:gd name="connsiteX2" fmla="*/ 1030420 w 1558456"/>
              <a:gd name="connsiteY2" fmla="*/ 2049 h 141626"/>
              <a:gd name="connsiteX3" fmla="*/ 1558456 w 1558456"/>
              <a:gd name="connsiteY3" fmla="*/ 141626 h 141626"/>
              <a:gd name="connsiteX0" fmla="*/ 0 w 1558456"/>
              <a:gd name="connsiteY0" fmla="*/ 101177 h 218829"/>
              <a:gd name="connsiteX1" fmla="*/ 664289 w 1558456"/>
              <a:gd name="connsiteY1" fmla="*/ 217681 h 218829"/>
              <a:gd name="connsiteX2" fmla="*/ 1030420 w 1558456"/>
              <a:gd name="connsiteY2" fmla="*/ 1356 h 218829"/>
              <a:gd name="connsiteX3" fmla="*/ 1558456 w 1558456"/>
              <a:gd name="connsiteY3" fmla="*/ 140933 h 218829"/>
              <a:gd name="connsiteX0" fmla="*/ 0 w 1558456"/>
              <a:gd name="connsiteY0" fmla="*/ 150026 h 268915"/>
              <a:gd name="connsiteX1" fmla="*/ 664289 w 1558456"/>
              <a:gd name="connsiteY1" fmla="*/ 266530 h 268915"/>
              <a:gd name="connsiteX2" fmla="*/ 999619 w 1558456"/>
              <a:gd name="connsiteY2" fmla="*/ 881 h 268915"/>
              <a:gd name="connsiteX3" fmla="*/ 1558456 w 1558456"/>
              <a:gd name="connsiteY3" fmla="*/ 189782 h 268915"/>
              <a:gd name="connsiteX0" fmla="*/ 0 w 1318535"/>
              <a:gd name="connsiteY0" fmla="*/ 159602 h 701325"/>
              <a:gd name="connsiteX1" fmla="*/ 664289 w 1318535"/>
              <a:gd name="connsiteY1" fmla="*/ 276106 h 701325"/>
              <a:gd name="connsiteX2" fmla="*/ 999619 w 1318535"/>
              <a:gd name="connsiteY2" fmla="*/ 10457 h 701325"/>
              <a:gd name="connsiteX3" fmla="*/ 1318535 w 1318535"/>
              <a:gd name="connsiteY3" fmla="*/ 701325 h 701325"/>
              <a:gd name="connsiteX0" fmla="*/ 0 w 1321217"/>
              <a:gd name="connsiteY0" fmla="*/ 159602 h 701325"/>
              <a:gd name="connsiteX1" fmla="*/ 664289 w 1321217"/>
              <a:gd name="connsiteY1" fmla="*/ 276106 h 701325"/>
              <a:gd name="connsiteX2" fmla="*/ 999619 w 1321217"/>
              <a:gd name="connsiteY2" fmla="*/ 10457 h 701325"/>
              <a:gd name="connsiteX3" fmla="*/ 1318535 w 1321217"/>
              <a:gd name="connsiteY3" fmla="*/ 701325 h 701325"/>
              <a:gd name="connsiteX0" fmla="*/ 0 w 1310299"/>
              <a:gd name="connsiteY0" fmla="*/ 167741 h 889909"/>
              <a:gd name="connsiteX1" fmla="*/ 664289 w 1310299"/>
              <a:gd name="connsiteY1" fmla="*/ 284245 h 889909"/>
              <a:gd name="connsiteX2" fmla="*/ 999619 w 1310299"/>
              <a:gd name="connsiteY2" fmla="*/ 18596 h 889909"/>
              <a:gd name="connsiteX3" fmla="*/ 1307521 w 1310299"/>
              <a:gd name="connsiteY3" fmla="*/ 889909 h 889909"/>
              <a:gd name="connsiteX0" fmla="*/ 0 w 1344274"/>
              <a:gd name="connsiteY0" fmla="*/ 221663 h 943831"/>
              <a:gd name="connsiteX1" fmla="*/ 664289 w 1344274"/>
              <a:gd name="connsiteY1" fmla="*/ 338167 h 943831"/>
              <a:gd name="connsiteX2" fmla="*/ 1277265 w 1344274"/>
              <a:gd name="connsiteY2" fmla="*/ 16699 h 943831"/>
              <a:gd name="connsiteX3" fmla="*/ 1307521 w 1344274"/>
              <a:gd name="connsiteY3" fmla="*/ 943831 h 943831"/>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78938 h 1001106"/>
              <a:gd name="connsiteX1" fmla="*/ 664289 w 1329558"/>
              <a:gd name="connsiteY1" fmla="*/ 395442 h 1001106"/>
              <a:gd name="connsiteX2" fmla="*/ 906323 w 1329558"/>
              <a:gd name="connsiteY2" fmla="*/ 138164 h 1001106"/>
              <a:gd name="connsiteX3" fmla="*/ 1277265 w 1329558"/>
              <a:gd name="connsiteY3" fmla="*/ 73974 h 1001106"/>
              <a:gd name="connsiteX4" fmla="*/ 1307521 w 1329558"/>
              <a:gd name="connsiteY4" fmla="*/ 1001106 h 1001106"/>
              <a:gd name="connsiteX0" fmla="*/ 0 w 1332013"/>
              <a:gd name="connsiteY0" fmla="*/ 238855 h 961023"/>
              <a:gd name="connsiteX1" fmla="*/ 664289 w 1332013"/>
              <a:gd name="connsiteY1" fmla="*/ 355359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643824 w 1332013"/>
              <a:gd name="connsiteY1" fmla="*/ 322571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332822 w 1332013"/>
              <a:gd name="connsiteY1" fmla="*/ 164765 h 961023"/>
              <a:gd name="connsiteX2" fmla="*/ 643824 w 1332013"/>
              <a:gd name="connsiteY2" fmla="*/ 322571 h 961023"/>
              <a:gd name="connsiteX3" fmla="*/ 906323 w 1332013"/>
              <a:gd name="connsiteY3" fmla="*/ 98081 h 961023"/>
              <a:gd name="connsiteX4" fmla="*/ 1283017 w 1332013"/>
              <a:gd name="connsiteY4" fmla="*/ 98548 h 961023"/>
              <a:gd name="connsiteX5" fmla="*/ 1307521 w 1332013"/>
              <a:gd name="connsiteY5" fmla="*/ 961023 h 9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2013" h="961023">
                <a:moveTo>
                  <a:pt x="0" y="238855"/>
                </a:moveTo>
                <a:cubicBezTo>
                  <a:pt x="62297" y="248994"/>
                  <a:pt x="225518" y="150812"/>
                  <a:pt x="332822" y="164765"/>
                </a:cubicBezTo>
                <a:cubicBezTo>
                  <a:pt x="440126" y="178718"/>
                  <a:pt x="548241" y="333685"/>
                  <a:pt x="643824" y="322571"/>
                </a:cubicBezTo>
                <a:cubicBezTo>
                  <a:pt x="739408" y="311457"/>
                  <a:pt x="774020" y="228502"/>
                  <a:pt x="906323" y="98081"/>
                </a:cubicBezTo>
                <a:cubicBezTo>
                  <a:pt x="1059562" y="-19663"/>
                  <a:pt x="1216151" y="-45276"/>
                  <a:pt x="1283017" y="98548"/>
                </a:cubicBezTo>
                <a:cubicBezTo>
                  <a:pt x="1349883" y="242372"/>
                  <a:pt x="1338213" y="653294"/>
                  <a:pt x="1307521" y="961023"/>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6" name="Freeform 65"/>
          <p:cNvSpPr/>
          <p:nvPr/>
        </p:nvSpPr>
        <p:spPr>
          <a:xfrm rot="7341631">
            <a:off x="3459792" y="1855297"/>
            <a:ext cx="1017820" cy="993754"/>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265365 w 1097670"/>
              <a:gd name="connsiteY0" fmla="*/ 1395 h 926830"/>
              <a:gd name="connsiteX1" fmla="*/ 3954 w 1097670"/>
              <a:gd name="connsiteY1" fmla="*/ 809140 h 926830"/>
              <a:gd name="connsiteX2" fmla="*/ 569634 w 1097670"/>
              <a:gd name="connsiteY2" fmla="*/ 787253 h 926830"/>
              <a:gd name="connsiteX3" fmla="*/ 1097670 w 1097670"/>
              <a:gd name="connsiteY3" fmla="*/ 926830 h 926830"/>
              <a:gd name="connsiteX0" fmla="*/ 0 w 832305"/>
              <a:gd name="connsiteY0" fmla="*/ 7356 h 932791"/>
              <a:gd name="connsiteX1" fmla="*/ 325346 w 832305"/>
              <a:gd name="connsiteY1" fmla="*/ 209994 h 932791"/>
              <a:gd name="connsiteX2" fmla="*/ 304269 w 832305"/>
              <a:gd name="connsiteY2" fmla="*/ 793214 h 932791"/>
              <a:gd name="connsiteX3" fmla="*/ 832305 w 832305"/>
              <a:gd name="connsiteY3" fmla="*/ 932791 h 932791"/>
              <a:gd name="connsiteX0" fmla="*/ 0 w 832305"/>
              <a:gd name="connsiteY0" fmla="*/ 8021 h 933456"/>
              <a:gd name="connsiteX1" fmla="*/ 325346 w 832305"/>
              <a:gd name="connsiteY1" fmla="*/ 210659 h 933456"/>
              <a:gd name="connsiteX2" fmla="*/ 146939 w 832305"/>
              <a:gd name="connsiteY2" fmla="*/ 872122 h 933456"/>
              <a:gd name="connsiteX3" fmla="*/ 832305 w 832305"/>
              <a:gd name="connsiteY3" fmla="*/ 933456 h 933456"/>
              <a:gd name="connsiteX0" fmla="*/ 0 w 832305"/>
              <a:gd name="connsiteY0" fmla="*/ 5469 h 930904"/>
              <a:gd name="connsiteX1" fmla="*/ 416633 w 832305"/>
              <a:gd name="connsiteY1" fmla="*/ 271089 h 930904"/>
              <a:gd name="connsiteX2" fmla="*/ 146939 w 832305"/>
              <a:gd name="connsiteY2" fmla="*/ 869570 h 930904"/>
              <a:gd name="connsiteX3" fmla="*/ 832305 w 832305"/>
              <a:gd name="connsiteY3" fmla="*/ 930904 h 930904"/>
              <a:gd name="connsiteX0" fmla="*/ 0 w 809450"/>
              <a:gd name="connsiteY0" fmla="*/ 5469 h 884765"/>
              <a:gd name="connsiteX1" fmla="*/ 416633 w 809450"/>
              <a:gd name="connsiteY1" fmla="*/ 271089 h 884765"/>
              <a:gd name="connsiteX2" fmla="*/ 146939 w 809450"/>
              <a:gd name="connsiteY2" fmla="*/ 869570 h 884765"/>
              <a:gd name="connsiteX3" fmla="*/ 809450 w 809450"/>
              <a:gd name="connsiteY3" fmla="*/ 753675 h 884765"/>
              <a:gd name="connsiteX0" fmla="*/ 0 w 809450"/>
              <a:gd name="connsiteY0" fmla="*/ 5469 h 892471"/>
              <a:gd name="connsiteX1" fmla="*/ 416633 w 809450"/>
              <a:gd name="connsiteY1" fmla="*/ 271089 h 892471"/>
              <a:gd name="connsiteX2" fmla="*/ 146939 w 809450"/>
              <a:gd name="connsiteY2" fmla="*/ 869570 h 892471"/>
              <a:gd name="connsiteX3" fmla="*/ 809450 w 809450"/>
              <a:gd name="connsiteY3" fmla="*/ 753675 h 892471"/>
              <a:gd name="connsiteX0" fmla="*/ 0 w 760373"/>
              <a:gd name="connsiteY0" fmla="*/ 6716 h 850360"/>
              <a:gd name="connsiteX1" fmla="*/ 367556 w 760373"/>
              <a:gd name="connsiteY1" fmla="*/ 228978 h 850360"/>
              <a:gd name="connsiteX2" fmla="*/ 97862 w 760373"/>
              <a:gd name="connsiteY2" fmla="*/ 827459 h 850360"/>
              <a:gd name="connsiteX3" fmla="*/ 760373 w 760373"/>
              <a:gd name="connsiteY3" fmla="*/ 711564 h 850360"/>
            </a:gdLst>
            <a:ahLst/>
            <a:cxnLst>
              <a:cxn ang="0">
                <a:pos x="connsiteX0" y="connsiteY0"/>
              </a:cxn>
              <a:cxn ang="0">
                <a:pos x="connsiteX1" y="connsiteY1"/>
              </a:cxn>
              <a:cxn ang="0">
                <a:pos x="connsiteX2" y="connsiteY2"/>
              </a:cxn>
              <a:cxn ang="0">
                <a:pos x="connsiteX3" y="connsiteY3"/>
              </a:cxn>
            </a:cxnLst>
            <a:rect l="l" t="t" r="r" b="b"/>
            <a:pathLst>
              <a:path w="760373" h="850360">
                <a:moveTo>
                  <a:pt x="0" y="6716"/>
                </a:moveTo>
                <a:cubicBezTo>
                  <a:pt x="144448" y="-30391"/>
                  <a:pt x="351246" y="92188"/>
                  <a:pt x="367556" y="228978"/>
                </a:cubicBezTo>
                <a:cubicBezTo>
                  <a:pt x="383866" y="365768"/>
                  <a:pt x="32393" y="747028"/>
                  <a:pt x="97862" y="827459"/>
                </a:cubicBezTo>
                <a:cubicBezTo>
                  <a:pt x="163331" y="907890"/>
                  <a:pt x="494214" y="753942"/>
                  <a:pt x="760373" y="711564"/>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7" name="Freeform 66"/>
          <p:cNvSpPr/>
          <p:nvPr/>
        </p:nvSpPr>
        <p:spPr>
          <a:xfrm rot="20394757">
            <a:off x="2186707" y="5012340"/>
            <a:ext cx="1653478" cy="50991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Lst>
            <a:ahLst/>
            <a:cxnLst>
              <a:cxn ang="0">
                <a:pos x="connsiteX0" y="connsiteY0"/>
              </a:cxn>
              <a:cxn ang="0">
                <a:pos x="connsiteX1" y="connsiteY1"/>
              </a:cxn>
              <a:cxn ang="0">
                <a:pos x="connsiteX2" y="connsiteY2"/>
              </a:cxn>
              <a:cxn ang="0">
                <a:pos x="connsiteX3" y="connsiteY3"/>
              </a:cxn>
            </a:cxnLst>
            <a:rect l="l" t="t" r="r" b="b"/>
            <a:pathLst>
              <a:path w="1486713" h="410915">
                <a:moveTo>
                  <a:pt x="0" y="410915"/>
                </a:moveTo>
                <a:cubicBezTo>
                  <a:pt x="144448" y="373808"/>
                  <a:pt x="433264" y="213584"/>
                  <a:pt x="603498" y="145746"/>
                </a:cubicBezTo>
                <a:cubicBezTo>
                  <a:pt x="773732" y="77908"/>
                  <a:pt x="874204" y="21557"/>
                  <a:pt x="1021406" y="3888"/>
                </a:cubicBezTo>
                <a:cubicBezTo>
                  <a:pt x="1168608" y="-13781"/>
                  <a:pt x="1266900" y="34181"/>
                  <a:pt x="1486713" y="3973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8" name="Freeform 67"/>
          <p:cNvSpPr/>
          <p:nvPr/>
        </p:nvSpPr>
        <p:spPr>
          <a:xfrm rot="20394757">
            <a:off x="2139232" y="3115381"/>
            <a:ext cx="1055535" cy="13650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9" name="Oval 68"/>
          <p:cNvSpPr/>
          <p:nvPr/>
        </p:nvSpPr>
        <p:spPr>
          <a:xfrm>
            <a:off x="2691470" y="1777070"/>
            <a:ext cx="737530" cy="73753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536</a:t>
            </a:r>
          </a:p>
        </p:txBody>
      </p:sp>
      <p:sp>
        <p:nvSpPr>
          <p:cNvPr id="70" name="Oval 69"/>
          <p:cNvSpPr/>
          <p:nvPr/>
        </p:nvSpPr>
        <p:spPr>
          <a:xfrm>
            <a:off x="4495800" y="1591180"/>
            <a:ext cx="617204" cy="61862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443</a:t>
            </a:r>
          </a:p>
        </p:txBody>
      </p:sp>
      <p:sp>
        <p:nvSpPr>
          <p:cNvPr id="71" name="Oval 70"/>
          <p:cNvSpPr/>
          <p:nvPr/>
        </p:nvSpPr>
        <p:spPr>
          <a:xfrm>
            <a:off x="4748871" y="5790693"/>
            <a:ext cx="737529" cy="737529"/>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581</a:t>
            </a:r>
          </a:p>
        </p:txBody>
      </p:sp>
      <p:sp>
        <p:nvSpPr>
          <p:cNvPr id="72" name="Oval 71"/>
          <p:cNvSpPr/>
          <p:nvPr/>
        </p:nvSpPr>
        <p:spPr>
          <a:xfrm>
            <a:off x="6723989" y="4022888"/>
            <a:ext cx="444500" cy="44450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130</a:t>
            </a:r>
          </a:p>
        </p:txBody>
      </p:sp>
      <p:sp>
        <p:nvSpPr>
          <p:cNvPr id="73" name="Oval 72"/>
          <p:cNvSpPr/>
          <p:nvPr/>
        </p:nvSpPr>
        <p:spPr>
          <a:xfrm>
            <a:off x="1066800" y="3527330"/>
            <a:ext cx="617204" cy="617204"/>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256</a:t>
            </a:r>
          </a:p>
        </p:txBody>
      </p:sp>
      <p:sp>
        <p:nvSpPr>
          <p:cNvPr id="74" name="Rectangle 73"/>
          <p:cNvSpPr/>
          <p:nvPr/>
        </p:nvSpPr>
        <p:spPr>
          <a:xfrm>
            <a:off x="5514993" y="6172200"/>
            <a:ext cx="1452642"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Mediterranean</a:t>
            </a:r>
          </a:p>
        </p:txBody>
      </p:sp>
      <p:sp>
        <p:nvSpPr>
          <p:cNvPr id="75" name="Rectangle 74"/>
          <p:cNvSpPr/>
          <p:nvPr/>
        </p:nvSpPr>
        <p:spPr>
          <a:xfrm>
            <a:off x="669391" y="1583699"/>
            <a:ext cx="1087156" cy="707886"/>
          </a:xfrm>
          <a:prstGeom prst="rect">
            <a:avLst/>
          </a:prstGeom>
        </p:spPr>
        <p:txBody>
          <a:bodyPr wrap="none">
            <a:spAutoFit/>
          </a:bodyPr>
          <a:lstStyle/>
          <a:p>
            <a:pPr algn="ctr"/>
            <a:r>
              <a:rPr lang="en-US" sz="2000" b="1" i="1" dirty="0">
                <a:solidFill>
                  <a:schemeClr val="accent2">
                    <a:lumMod val="20000"/>
                    <a:lumOff val="80000"/>
                  </a:schemeClr>
                </a:solidFill>
                <a:latin typeface="Times New Roman" pitchFamily="18" charset="0"/>
                <a:cs typeface="Times New Roman" pitchFamily="18" charset="0"/>
              </a:rPr>
              <a:t>Atlantic </a:t>
            </a:r>
          </a:p>
          <a:p>
            <a:pPr algn="ctr"/>
            <a:r>
              <a:rPr lang="en-US" sz="2000" b="1" i="1" dirty="0">
                <a:solidFill>
                  <a:schemeClr val="accent2">
                    <a:lumMod val="20000"/>
                    <a:lumOff val="80000"/>
                  </a:schemeClr>
                </a:solidFill>
                <a:latin typeface="Times New Roman" pitchFamily="18" charset="0"/>
                <a:cs typeface="Times New Roman" pitchFamily="18" charset="0"/>
              </a:rPr>
              <a:t>Ocean</a:t>
            </a:r>
          </a:p>
        </p:txBody>
      </p:sp>
      <p:sp>
        <p:nvSpPr>
          <p:cNvPr id="76" name="Rectangle 75"/>
          <p:cNvSpPr/>
          <p:nvPr/>
        </p:nvSpPr>
        <p:spPr>
          <a:xfrm>
            <a:off x="7205272" y="3950527"/>
            <a:ext cx="1034257"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Black Sea</a:t>
            </a:r>
          </a:p>
        </p:txBody>
      </p:sp>
      <p:sp>
        <p:nvSpPr>
          <p:cNvPr id="77" name="Rectangle 76"/>
          <p:cNvSpPr/>
          <p:nvPr/>
        </p:nvSpPr>
        <p:spPr>
          <a:xfrm>
            <a:off x="4709078" y="1295400"/>
            <a:ext cx="688010" cy="338554"/>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Baltic</a:t>
            </a:r>
          </a:p>
        </p:txBody>
      </p:sp>
      <p:sp>
        <p:nvSpPr>
          <p:cNvPr id="78" name="Rectangle 77"/>
          <p:cNvSpPr/>
          <p:nvPr/>
        </p:nvSpPr>
        <p:spPr>
          <a:xfrm>
            <a:off x="2513995" y="838200"/>
            <a:ext cx="686405" cy="584775"/>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North</a:t>
            </a:r>
          </a:p>
          <a:p>
            <a:pPr algn="ctr"/>
            <a:r>
              <a:rPr lang="en-US" sz="1600" b="1" i="1" dirty="0">
                <a:solidFill>
                  <a:schemeClr val="accent2">
                    <a:lumMod val="20000"/>
                    <a:lumOff val="80000"/>
                  </a:schemeClr>
                </a:solidFill>
                <a:latin typeface="Times New Roman" pitchFamily="18" charset="0"/>
                <a:cs typeface="Times New Roman" pitchFamily="18" charset="0"/>
              </a:rPr>
              <a:t>Sea</a:t>
            </a:r>
          </a:p>
        </p:txBody>
      </p:sp>
      <p:sp>
        <p:nvSpPr>
          <p:cNvPr id="79" name="Oval 78"/>
          <p:cNvSpPr/>
          <p:nvPr/>
        </p:nvSpPr>
        <p:spPr>
          <a:xfrm>
            <a:off x="5877329" y="914388"/>
            <a:ext cx="444500" cy="445915"/>
          </a:xfrm>
          <a:prstGeom prst="ellipse">
            <a:avLst/>
          </a:prstGeom>
          <a:solidFill>
            <a:schemeClr val="bg2">
              <a:lumMod val="75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125</a:t>
            </a:r>
          </a:p>
        </p:txBody>
      </p:sp>
      <p:sp>
        <p:nvSpPr>
          <p:cNvPr id="80" name="TextBox 19"/>
          <p:cNvSpPr txBox="1">
            <a:spLocks noChangeArrowheads="1"/>
          </p:cNvSpPr>
          <p:nvPr/>
        </p:nvSpPr>
        <p:spPr bwMode="auto">
          <a:xfrm>
            <a:off x="6410729" y="947880"/>
            <a:ext cx="1895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Carried (Million tons)</a:t>
            </a:r>
          </a:p>
        </p:txBody>
      </p:sp>
      <p:sp>
        <p:nvSpPr>
          <p:cNvPr id="81" name="Freeform 80"/>
          <p:cNvSpPr/>
          <p:nvPr/>
        </p:nvSpPr>
        <p:spPr>
          <a:xfrm>
            <a:off x="5943600" y="1609370"/>
            <a:ext cx="533400" cy="49546"/>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latin typeface="Agency FB" pitchFamily="34" charset="0"/>
            </a:endParaRPr>
          </a:p>
        </p:txBody>
      </p:sp>
      <p:sp>
        <p:nvSpPr>
          <p:cNvPr id="82" name="TextBox 21"/>
          <p:cNvSpPr txBox="1">
            <a:spLocks noChangeArrowheads="1"/>
          </p:cNvSpPr>
          <p:nvPr/>
        </p:nvSpPr>
        <p:spPr bwMode="auto">
          <a:xfrm>
            <a:off x="6601487" y="1415260"/>
            <a:ext cx="170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Main Short Sea Shipping </a:t>
            </a:r>
          </a:p>
          <a:p>
            <a:pPr eaLnBrk="1" hangingPunct="1"/>
            <a:r>
              <a:rPr lang="en-US" sz="1400" b="1" i="1" dirty="0">
                <a:latin typeface="Agency FB" pitchFamily="34" charset="0"/>
              </a:rPr>
              <a:t>Corridor</a:t>
            </a:r>
          </a:p>
        </p:txBody>
      </p:sp>
      <p:sp>
        <p:nvSpPr>
          <p:cNvPr id="83" name="Left-Right Arrow 82"/>
          <p:cNvSpPr/>
          <p:nvPr/>
        </p:nvSpPr>
        <p:spPr>
          <a:xfrm>
            <a:off x="5943600" y="2218739"/>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84" name="TextBox 26"/>
          <p:cNvSpPr txBox="1">
            <a:spLocks noChangeArrowheads="1"/>
          </p:cNvSpPr>
          <p:nvPr/>
        </p:nvSpPr>
        <p:spPr bwMode="auto">
          <a:xfrm>
            <a:off x="5715000" y="1905000"/>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From</a:t>
            </a:r>
          </a:p>
        </p:txBody>
      </p:sp>
      <p:sp>
        <p:nvSpPr>
          <p:cNvPr id="85" name="TextBox 27"/>
          <p:cNvSpPr txBox="1">
            <a:spLocks noChangeArrowheads="1"/>
          </p:cNvSpPr>
          <p:nvPr/>
        </p:nvSpPr>
        <p:spPr bwMode="auto">
          <a:xfrm>
            <a:off x="6629400" y="2067580"/>
            <a:ext cx="1173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Transited</a:t>
            </a:r>
          </a:p>
          <a:p>
            <a:pPr eaLnBrk="1" hangingPunct="1"/>
            <a:r>
              <a:rPr lang="en-US" sz="1400" b="1" i="1" dirty="0">
                <a:latin typeface="Agency FB" pitchFamily="34" charset="0"/>
              </a:rPr>
              <a:t>(Million tons)</a:t>
            </a:r>
          </a:p>
        </p:txBody>
      </p:sp>
      <p:sp>
        <p:nvSpPr>
          <p:cNvPr id="86" name="TextBox 28"/>
          <p:cNvSpPr txBox="1">
            <a:spLocks noChangeArrowheads="1"/>
          </p:cNvSpPr>
          <p:nvPr/>
        </p:nvSpPr>
        <p:spPr bwMode="auto">
          <a:xfrm>
            <a:off x="6248400" y="1929614"/>
            <a:ext cx="327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To</a:t>
            </a:r>
          </a:p>
        </p:txBody>
      </p:sp>
      <p:sp>
        <p:nvSpPr>
          <p:cNvPr id="87" name="Left-Right Arrow 86"/>
          <p:cNvSpPr/>
          <p:nvPr/>
        </p:nvSpPr>
        <p:spPr>
          <a:xfrm rot="1480169">
            <a:off x="2045788" y="5144013"/>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88" name="TextBox 41"/>
          <p:cNvSpPr txBox="1">
            <a:spLocks noChangeArrowheads="1"/>
          </p:cNvSpPr>
          <p:nvPr/>
        </p:nvSpPr>
        <p:spPr bwMode="auto">
          <a:xfrm>
            <a:off x="1869642" y="5026223"/>
            <a:ext cx="340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72</a:t>
            </a:r>
          </a:p>
        </p:txBody>
      </p:sp>
      <p:sp>
        <p:nvSpPr>
          <p:cNvPr id="89" name="TextBox 42"/>
          <p:cNvSpPr txBox="1">
            <a:spLocks noChangeArrowheads="1"/>
          </p:cNvSpPr>
          <p:nvPr/>
        </p:nvSpPr>
        <p:spPr bwMode="auto">
          <a:xfrm>
            <a:off x="2362200" y="52461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42</a:t>
            </a:r>
          </a:p>
        </p:txBody>
      </p:sp>
      <p:sp>
        <p:nvSpPr>
          <p:cNvPr id="90" name="Left-Right Arrow 89"/>
          <p:cNvSpPr/>
          <p:nvPr/>
        </p:nvSpPr>
        <p:spPr>
          <a:xfrm rot="19448299">
            <a:off x="1836605" y="3025175"/>
            <a:ext cx="464318"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1" name="TextBox 23"/>
          <p:cNvSpPr txBox="1">
            <a:spLocks noChangeArrowheads="1"/>
          </p:cNvSpPr>
          <p:nvPr/>
        </p:nvSpPr>
        <p:spPr bwMode="auto">
          <a:xfrm>
            <a:off x="2080436" y="2883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60</a:t>
            </a:r>
          </a:p>
        </p:txBody>
      </p:sp>
      <p:sp>
        <p:nvSpPr>
          <p:cNvPr id="92" name="TextBox 24"/>
          <p:cNvSpPr txBox="1">
            <a:spLocks noChangeArrowheads="1"/>
          </p:cNvSpPr>
          <p:nvPr/>
        </p:nvSpPr>
        <p:spPr bwMode="auto">
          <a:xfrm>
            <a:off x="1676400" y="3197423"/>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74</a:t>
            </a:r>
          </a:p>
        </p:txBody>
      </p:sp>
      <p:sp>
        <p:nvSpPr>
          <p:cNvPr id="93" name="Left-Right Arrow 92"/>
          <p:cNvSpPr/>
          <p:nvPr/>
        </p:nvSpPr>
        <p:spPr>
          <a:xfrm rot="19448299">
            <a:off x="2480919" y="2642698"/>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4" name="TextBox 38"/>
          <p:cNvSpPr txBox="1">
            <a:spLocks noChangeArrowheads="1"/>
          </p:cNvSpPr>
          <p:nvPr/>
        </p:nvSpPr>
        <p:spPr bwMode="auto">
          <a:xfrm>
            <a:off x="2354952" y="27432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123</a:t>
            </a:r>
          </a:p>
        </p:txBody>
      </p:sp>
      <p:sp>
        <p:nvSpPr>
          <p:cNvPr id="95" name="TextBox 39"/>
          <p:cNvSpPr txBox="1">
            <a:spLocks noChangeArrowheads="1"/>
          </p:cNvSpPr>
          <p:nvPr/>
        </p:nvSpPr>
        <p:spPr bwMode="auto">
          <a:xfrm>
            <a:off x="2743200" y="2502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84</a:t>
            </a:r>
          </a:p>
        </p:txBody>
      </p:sp>
      <p:sp>
        <p:nvSpPr>
          <p:cNvPr id="96" name="Left-Right Arrow 95"/>
          <p:cNvSpPr/>
          <p:nvPr/>
        </p:nvSpPr>
        <p:spPr>
          <a:xfrm rot="17698214">
            <a:off x="3885741" y="2487819"/>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7" name="TextBox 50"/>
          <p:cNvSpPr txBox="1">
            <a:spLocks noChangeArrowheads="1"/>
          </p:cNvSpPr>
          <p:nvPr/>
        </p:nvSpPr>
        <p:spPr bwMode="auto">
          <a:xfrm>
            <a:off x="3886200" y="2731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98" name="Left-Right Arrow 97"/>
          <p:cNvSpPr/>
          <p:nvPr/>
        </p:nvSpPr>
        <p:spPr>
          <a:xfrm rot="15143562">
            <a:off x="3441893" y="2557175"/>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9" name="TextBox 52"/>
          <p:cNvSpPr txBox="1">
            <a:spLocks noChangeArrowheads="1"/>
          </p:cNvSpPr>
          <p:nvPr/>
        </p:nvSpPr>
        <p:spPr bwMode="auto">
          <a:xfrm>
            <a:off x="3599617" y="28194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50</a:t>
            </a:r>
          </a:p>
        </p:txBody>
      </p:sp>
      <p:sp>
        <p:nvSpPr>
          <p:cNvPr id="100" name="Left-Right Arrow 99"/>
          <p:cNvSpPr/>
          <p:nvPr/>
        </p:nvSpPr>
        <p:spPr>
          <a:xfrm rot="15143562">
            <a:off x="3056494" y="2689786"/>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01" name="TextBox 52"/>
          <p:cNvSpPr txBox="1">
            <a:spLocks noChangeArrowheads="1"/>
          </p:cNvSpPr>
          <p:nvPr/>
        </p:nvSpPr>
        <p:spPr bwMode="auto">
          <a:xfrm>
            <a:off x="3223436" y="2971800"/>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75</a:t>
            </a:r>
          </a:p>
        </p:txBody>
      </p:sp>
      <p:sp>
        <p:nvSpPr>
          <p:cNvPr id="102" name="Left-Right Arrow 101"/>
          <p:cNvSpPr/>
          <p:nvPr/>
        </p:nvSpPr>
        <p:spPr>
          <a:xfrm rot="5644825">
            <a:off x="3956568" y="5003894"/>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03" name="TextBox 44"/>
          <p:cNvSpPr txBox="1">
            <a:spLocks noChangeArrowheads="1"/>
          </p:cNvSpPr>
          <p:nvPr/>
        </p:nvSpPr>
        <p:spPr bwMode="auto">
          <a:xfrm>
            <a:off x="4038600" y="47244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210</a:t>
            </a:r>
          </a:p>
        </p:txBody>
      </p:sp>
      <p:sp>
        <p:nvSpPr>
          <p:cNvPr id="104" name="TextBox 45"/>
          <p:cNvSpPr txBox="1">
            <a:spLocks noChangeArrowheads="1"/>
          </p:cNvSpPr>
          <p:nvPr/>
        </p:nvSpPr>
        <p:spPr bwMode="auto">
          <a:xfrm>
            <a:off x="3962400" y="5254823"/>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134</a:t>
            </a:r>
          </a:p>
        </p:txBody>
      </p:sp>
      <p:cxnSp>
        <p:nvCxnSpPr>
          <p:cNvPr id="105" name="Straight Connector 104"/>
          <p:cNvCxnSpPr/>
          <p:nvPr/>
        </p:nvCxnSpPr>
        <p:spPr>
          <a:xfrm>
            <a:off x="2635230" y="3143988"/>
            <a:ext cx="321342" cy="202431"/>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95400" y="5805089"/>
            <a:ext cx="0" cy="32275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0730" y="4826615"/>
            <a:ext cx="389292" cy="80690"/>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806993" y="2200090"/>
            <a:ext cx="458656" cy="171289"/>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130708" y="936085"/>
            <a:ext cx="161379" cy="63843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2" name="Left-Right Arrow 111"/>
          <p:cNvSpPr/>
          <p:nvPr/>
        </p:nvSpPr>
        <p:spPr>
          <a:xfrm rot="18464038">
            <a:off x="3121388" y="1277260"/>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3" name="Left-Right Arrow 112"/>
          <p:cNvSpPr/>
          <p:nvPr/>
        </p:nvSpPr>
        <p:spPr>
          <a:xfrm rot="13500000">
            <a:off x="4274671" y="1047969"/>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4" name="TextBox 33"/>
          <p:cNvSpPr txBox="1">
            <a:spLocks noChangeArrowheads="1"/>
          </p:cNvSpPr>
          <p:nvPr/>
        </p:nvSpPr>
        <p:spPr bwMode="auto">
          <a:xfrm>
            <a:off x="4137836" y="826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52</a:t>
            </a:r>
          </a:p>
        </p:txBody>
      </p:sp>
      <p:sp>
        <p:nvSpPr>
          <p:cNvPr id="115" name="TextBox 34"/>
          <p:cNvSpPr txBox="1">
            <a:spLocks noChangeArrowheads="1"/>
          </p:cNvSpPr>
          <p:nvPr/>
        </p:nvSpPr>
        <p:spPr bwMode="auto">
          <a:xfrm>
            <a:off x="4495800" y="12192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effectLst>
                  <a:glow rad="127000">
                    <a:schemeClr val="bg1"/>
                  </a:glow>
                </a:effectLst>
                <a:latin typeface="Agency FB" pitchFamily="34" charset="0"/>
              </a:rPr>
              <a:t>43</a:t>
            </a:r>
          </a:p>
        </p:txBody>
      </p:sp>
      <p:sp>
        <p:nvSpPr>
          <p:cNvPr id="116" name="Left-Right Arrow 115"/>
          <p:cNvSpPr/>
          <p:nvPr/>
        </p:nvSpPr>
        <p:spPr>
          <a:xfrm rot="17060680">
            <a:off x="4844946" y="948860"/>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17" name="TextBox 36"/>
          <p:cNvSpPr txBox="1">
            <a:spLocks noChangeArrowheads="1"/>
          </p:cNvSpPr>
          <p:nvPr/>
        </p:nvSpPr>
        <p:spPr bwMode="auto">
          <a:xfrm>
            <a:off x="4953000" y="7620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41</a:t>
            </a:r>
          </a:p>
        </p:txBody>
      </p:sp>
      <p:sp>
        <p:nvSpPr>
          <p:cNvPr id="118" name="Left-Right Arrow 117"/>
          <p:cNvSpPr/>
          <p:nvPr/>
        </p:nvSpPr>
        <p:spPr>
          <a:xfrm rot="5644825">
            <a:off x="5501863" y="5432313"/>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9" name="TextBox 47"/>
          <p:cNvSpPr txBox="1">
            <a:spLocks noChangeArrowheads="1"/>
          </p:cNvSpPr>
          <p:nvPr/>
        </p:nvSpPr>
        <p:spPr bwMode="auto">
          <a:xfrm>
            <a:off x="5635502" y="5178623"/>
            <a:ext cx="309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61</a:t>
            </a:r>
          </a:p>
        </p:txBody>
      </p:sp>
      <p:sp>
        <p:nvSpPr>
          <p:cNvPr id="120" name="TextBox 48"/>
          <p:cNvSpPr txBox="1">
            <a:spLocks noChangeArrowheads="1"/>
          </p:cNvSpPr>
          <p:nvPr/>
        </p:nvSpPr>
        <p:spPr bwMode="auto">
          <a:xfrm>
            <a:off x="5562600" y="5703367"/>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110" name="TextBox 29"/>
          <p:cNvSpPr txBox="1">
            <a:spLocks noChangeArrowheads="1"/>
          </p:cNvSpPr>
          <p:nvPr/>
        </p:nvSpPr>
        <p:spPr bwMode="auto">
          <a:xfrm>
            <a:off x="3299636" y="10668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51</a:t>
            </a:r>
          </a:p>
        </p:txBody>
      </p:sp>
      <p:sp>
        <p:nvSpPr>
          <p:cNvPr id="111" name="TextBox 30"/>
          <p:cNvSpPr txBox="1">
            <a:spLocks noChangeArrowheads="1"/>
          </p:cNvSpPr>
          <p:nvPr/>
        </p:nvSpPr>
        <p:spPr bwMode="auto">
          <a:xfrm>
            <a:off x="3048000" y="1447800"/>
            <a:ext cx="351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110</a:t>
            </a:r>
          </a:p>
        </p:txBody>
      </p:sp>
      <p:sp>
        <p:nvSpPr>
          <p:cNvPr id="62" name="TextBox 52"/>
          <p:cNvSpPr txBox="1">
            <a:spLocks noChangeArrowheads="1"/>
          </p:cNvSpPr>
          <p:nvPr/>
        </p:nvSpPr>
        <p:spPr bwMode="auto">
          <a:xfrm>
            <a:off x="3068971" y="2498712"/>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59</a:t>
            </a:r>
          </a:p>
        </p:txBody>
      </p: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7060777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3313906" y="264953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Rectangle 50"/>
          <p:cNvSpPr/>
          <p:nvPr/>
        </p:nvSpPr>
        <p:spPr bwMode="auto">
          <a:xfrm>
            <a:off x="5995825" y="2644775"/>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Rectangle 1"/>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38" name="Rectangle 5"/>
          <p:cNvSpPr>
            <a:spLocks noGrp="1" noChangeArrowheads="1"/>
          </p:cNvSpPr>
          <p:nvPr>
            <p:ph type="title"/>
          </p:nvPr>
        </p:nvSpPr>
        <p:spPr/>
        <p:txBody>
          <a:bodyPr/>
          <a:lstStyle/>
          <a:p>
            <a:pPr eaLnBrk="1" hangingPunct="1"/>
            <a:r>
              <a:rPr lang="en-US"/>
              <a:t>Types of Pendulum Routes</a:t>
            </a:r>
          </a:p>
        </p:txBody>
      </p:sp>
      <p:sp>
        <p:nvSpPr>
          <p:cNvPr id="91143" name="Oval 7"/>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4" name="Oval 8"/>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5" name="Oval 9"/>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6" name="Oval 10"/>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7" name="Oval 11"/>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8" name="Oval 12"/>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9" name="Oval 13"/>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50" name="Freeform 14"/>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51" name="Freeform 15"/>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52" name="Freeform 16"/>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53" name="Freeform 17"/>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54" name="Freeform 18"/>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55" name="Freeform 19"/>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25400">
            <a:solidFill>
              <a:schemeClr val="bg2">
                <a:lumMod val="25000"/>
              </a:schemeClr>
            </a:solidFill>
            <a:round/>
            <a:headEnd/>
            <a:tailEnd type="triangle" w="med" len="med"/>
          </a:ln>
        </p:spPr>
        <p:txBody>
          <a:bodyPr/>
          <a:lstStyle/>
          <a:p>
            <a:endParaRPr lang="en-US"/>
          </a:p>
        </p:txBody>
      </p:sp>
      <p:sp>
        <p:nvSpPr>
          <p:cNvPr id="91156" name="Freeform 20"/>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60" name="Oval 27"/>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1" name="Oval 28"/>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2" name="Oval 29"/>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3" name="Oval 30"/>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4" name="Oval 31"/>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5" name="Oval 32"/>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6" name="Freeform 34"/>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67" name="Freeform 35"/>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68" name="Freeform 36"/>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69" name="Freeform 37"/>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70" name="Freeform 38"/>
          <p:cNvSpPr>
            <a:spLocks/>
          </p:cNvSpPr>
          <p:nvPr/>
        </p:nvSpPr>
        <p:spPr bwMode="auto">
          <a:xfrm flipH="1">
            <a:off x="4491038" y="2806700"/>
            <a:ext cx="654050" cy="17557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71" name="Freeform 40"/>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75" name="Oval 57"/>
          <p:cNvSpPr>
            <a:spLocks noChangeArrowheads="1"/>
          </p:cNvSpPr>
          <p:nvPr/>
        </p:nvSpPr>
        <p:spPr bwMode="auto">
          <a:xfrm>
            <a:off x="732408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6" name="Oval 58"/>
          <p:cNvSpPr>
            <a:spLocks noChangeArrowheads="1"/>
          </p:cNvSpPr>
          <p:nvPr/>
        </p:nvSpPr>
        <p:spPr bwMode="auto">
          <a:xfrm>
            <a:off x="777493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7" name="Oval 60"/>
          <p:cNvSpPr>
            <a:spLocks noChangeArrowheads="1"/>
          </p:cNvSpPr>
          <p:nvPr/>
        </p:nvSpPr>
        <p:spPr bwMode="auto">
          <a:xfrm>
            <a:off x="690498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8" name="Freeform 62"/>
          <p:cNvSpPr>
            <a:spLocks/>
          </p:cNvSpPr>
          <p:nvPr/>
        </p:nvSpPr>
        <p:spPr bwMode="auto">
          <a:xfrm>
            <a:off x="7022462" y="2843213"/>
            <a:ext cx="350837" cy="1684337"/>
          </a:xfrm>
          <a:custGeom>
            <a:avLst/>
            <a:gdLst>
              <a:gd name="T0" fmla="*/ 0 w 385"/>
              <a:gd name="T1" fmla="*/ 2147483647 h 1051"/>
              <a:gd name="T2" fmla="*/ 2147483647 w 385"/>
              <a:gd name="T3" fmla="*/ 2147483647 h 1051"/>
              <a:gd name="T4" fmla="*/ 2147483647 w 385"/>
              <a:gd name="T5" fmla="*/ 0 h 1051"/>
              <a:gd name="T6" fmla="*/ 0 60000 65536"/>
              <a:gd name="T7" fmla="*/ 0 60000 65536"/>
              <a:gd name="T8" fmla="*/ 0 60000 65536"/>
              <a:gd name="T9" fmla="*/ 0 w 385"/>
              <a:gd name="T10" fmla="*/ 0 h 1051"/>
              <a:gd name="T11" fmla="*/ 385 w 385"/>
              <a:gd name="T12" fmla="*/ 1051 h 1051"/>
            </a:gdLst>
            <a:ahLst/>
            <a:cxnLst>
              <a:cxn ang="T6">
                <a:pos x="T0" y="T1"/>
              </a:cxn>
              <a:cxn ang="T7">
                <a:pos x="T2" y="T3"/>
              </a:cxn>
              <a:cxn ang="T8">
                <a:pos x="T4" y="T5"/>
              </a:cxn>
            </a:cxnLst>
            <a:rect l="T9" t="T10" r="T11" b="T12"/>
            <a:pathLst>
              <a:path w="385" h="1051">
                <a:moveTo>
                  <a:pt x="0" y="1051"/>
                </a:moveTo>
                <a:cubicBezTo>
                  <a:pt x="23" y="961"/>
                  <a:pt x="73" y="684"/>
                  <a:pt x="137" y="509"/>
                </a:cubicBezTo>
                <a:cubicBezTo>
                  <a:pt x="201" y="334"/>
                  <a:pt x="333" y="106"/>
                  <a:pt x="385" y="0"/>
                </a:cubicBezTo>
              </a:path>
            </a:pathLst>
          </a:custGeom>
          <a:noFill/>
          <a:ln w="25400">
            <a:solidFill>
              <a:schemeClr val="bg2">
                <a:lumMod val="25000"/>
              </a:schemeClr>
            </a:solidFill>
            <a:round/>
            <a:headEnd/>
            <a:tailEnd type="triangle" w="med" len="med"/>
          </a:ln>
        </p:spPr>
        <p:txBody>
          <a:bodyPr/>
          <a:lstStyle/>
          <a:p>
            <a:endParaRPr lang="en-US"/>
          </a:p>
        </p:txBody>
      </p:sp>
      <p:sp>
        <p:nvSpPr>
          <p:cNvPr id="91179" name="Freeform 64"/>
          <p:cNvSpPr>
            <a:spLocks/>
          </p:cNvSpPr>
          <p:nvPr/>
        </p:nvSpPr>
        <p:spPr bwMode="auto">
          <a:xfrm rot="-407980">
            <a:off x="7452674" y="2794000"/>
            <a:ext cx="376238" cy="77788"/>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80" name="Freeform 65"/>
          <p:cNvSpPr>
            <a:spLocks/>
          </p:cNvSpPr>
          <p:nvPr/>
        </p:nvSpPr>
        <p:spPr bwMode="auto">
          <a:xfrm flipH="1">
            <a:off x="7120887" y="2832100"/>
            <a:ext cx="803275" cy="17303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3" name="Rounded Rectangle 2"/>
          <p:cNvSpPr/>
          <p:nvPr/>
        </p:nvSpPr>
        <p:spPr bwMode="auto">
          <a:xfrm>
            <a:off x="635000"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1" name="Text Box 6"/>
          <p:cNvSpPr txBox="1">
            <a:spLocks noChangeArrowheads="1"/>
          </p:cNvSpPr>
          <p:nvPr/>
        </p:nvSpPr>
        <p:spPr bwMode="auto">
          <a:xfrm>
            <a:off x="926734" y="1947510"/>
            <a:ext cx="1092607"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Symmetrical</a:t>
            </a:r>
          </a:p>
        </p:txBody>
      </p:sp>
      <p:sp>
        <p:nvSpPr>
          <p:cNvPr id="52" name="Rounded Rectangle 51"/>
          <p:cNvSpPr/>
          <p:nvPr/>
        </p:nvSpPr>
        <p:spPr bwMode="auto">
          <a:xfrm>
            <a:off x="3313906" y="2083629"/>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Rounded Rectangle 52"/>
          <p:cNvSpPr/>
          <p:nvPr/>
        </p:nvSpPr>
        <p:spPr bwMode="auto">
          <a:xfrm>
            <a:off x="5995825"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2" name="Text Box 22"/>
          <p:cNvSpPr txBox="1">
            <a:spLocks noChangeArrowheads="1"/>
          </p:cNvSpPr>
          <p:nvPr/>
        </p:nvSpPr>
        <p:spPr bwMode="auto">
          <a:xfrm>
            <a:off x="3608609" y="1944335"/>
            <a:ext cx="1180772"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Asymmetrical</a:t>
            </a:r>
          </a:p>
        </p:txBody>
      </p:sp>
      <p:sp>
        <p:nvSpPr>
          <p:cNvPr id="91183" name="Text Box 23"/>
          <p:cNvSpPr txBox="1">
            <a:spLocks noChangeArrowheads="1"/>
          </p:cNvSpPr>
          <p:nvPr/>
        </p:nvSpPr>
        <p:spPr bwMode="auto">
          <a:xfrm>
            <a:off x="6270737" y="1952272"/>
            <a:ext cx="847348"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a:latin typeface="Agency FB" pitchFamily="34" charset="0"/>
              </a:rPr>
              <a:t>Inter-Hub</a:t>
            </a:r>
          </a:p>
        </p:txBody>
      </p:sp>
      <p:sp>
        <p:nvSpPr>
          <p:cNvPr id="4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9254773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bwMode="auto">
          <a:xfrm>
            <a:off x="5956400" y="265588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4" name="Rectangle 73"/>
          <p:cNvSpPr/>
          <p:nvPr/>
        </p:nvSpPr>
        <p:spPr bwMode="auto">
          <a:xfrm>
            <a:off x="3300676"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3" name="Rectangle 72"/>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0354" name="Rectangle 4"/>
          <p:cNvSpPr>
            <a:spLocks noGrp="1" noChangeArrowheads="1"/>
          </p:cNvSpPr>
          <p:nvPr>
            <p:ph type="title"/>
          </p:nvPr>
        </p:nvSpPr>
        <p:spPr/>
        <p:txBody>
          <a:bodyPr/>
          <a:lstStyle/>
          <a:p>
            <a:pPr eaLnBrk="1" hangingPunct="1"/>
            <a:r>
              <a:rPr lang="en-US"/>
              <a:t>Factors Impacting Maritime Shipping Networks</a:t>
            </a:r>
          </a:p>
        </p:txBody>
      </p:sp>
      <p:sp>
        <p:nvSpPr>
          <p:cNvPr id="100359" name="Oval 11"/>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60" name="Oval 12"/>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1" name="Oval 13"/>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2" name="Oval 14"/>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3" name="Oval 15"/>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4" name="Oval 16"/>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5" name="Oval 17"/>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6" name="Freeform 18"/>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7" name="Freeform 19"/>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8" name="Freeform 20"/>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9" name="Freeform 21"/>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0" name="Freeform 22"/>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1" name="Freeform 23"/>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2" name="Freeform 24"/>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3" name="Text Box 26"/>
          <p:cNvSpPr txBox="1">
            <a:spLocks noChangeArrowheads="1"/>
          </p:cNvSpPr>
          <p:nvPr/>
        </p:nvSpPr>
        <p:spPr bwMode="auto">
          <a:xfrm>
            <a:off x="1844675"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100377" name="Oval 32"/>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78" name="Oval 33"/>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79" name="Oval 34"/>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0" name="Oval 35"/>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1" name="Oval 36"/>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2" name="Oval 37"/>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3" name="Oval 38"/>
          <p:cNvSpPr>
            <a:spLocks noChangeArrowheads="1"/>
          </p:cNvSpPr>
          <p:nvPr/>
        </p:nvSpPr>
        <p:spPr bwMode="auto">
          <a:xfrm>
            <a:off x="53133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4" name="Freeform 39"/>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5" name="Freeform 40"/>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6" name="Freeform 41"/>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7" name="Freeform 42"/>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8" name="Freeform 43"/>
          <p:cNvSpPr>
            <a:spLocks/>
          </p:cNvSpPr>
          <p:nvPr/>
        </p:nvSpPr>
        <p:spPr bwMode="auto">
          <a:xfrm>
            <a:off x="51450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9" name="Freeform 44"/>
          <p:cNvSpPr>
            <a:spLocks/>
          </p:cNvSpPr>
          <p:nvPr/>
        </p:nvSpPr>
        <p:spPr bwMode="auto">
          <a:xfrm>
            <a:off x="45180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0" name="Freeform 45"/>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1" name="Rectangle 47"/>
          <p:cNvSpPr>
            <a:spLocks noChangeArrowheads="1"/>
          </p:cNvSpPr>
          <p:nvPr/>
        </p:nvSpPr>
        <p:spPr bwMode="auto">
          <a:xfrm>
            <a:off x="3624263" y="50212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2" name="Rectangle 48"/>
          <p:cNvSpPr>
            <a:spLocks noChangeArrowheads="1"/>
          </p:cNvSpPr>
          <p:nvPr/>
        </p:nvSpPr>
        <p:spPr bwMode="auto">
          <a:xfrm>
            <a:off x="4665663" y="5002213"/>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3" name="Rectangle 49"/>
          <p:cNvSpPr>
            <a:spLocks noChangeArrowheads="1"/>
          </p:cNvSpPr>
          <p:nvPr/>
        </p:nvSpPr>
        <p:spPr bwMode="auto">
          <a:xfrm>
            <a:off x="3675063" y="41957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4" name="Rectangle 50"/>
          <p:cNvSpPr>
            <a:spLocks noChangeArrowheads="1"/>
          </p:cNvSpPr>
          <p:nvPr/>
        </p:nvSpPr>
        <p:spPr bwMode="auto">
          <a:xfrm>
            <a:off x="3586163" y="317341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5" name="Rectangle 51"/>
          <p:cNvSpPr>
            <a:spLocks noChangeArrowheads="1"/>
          </p:cNvSpPr>
          <p:nvPr/>
        </p:nvSpPr>
        <p:spPr bwMode="auto">
          <a:xfrm>
            <a:off x="5208588" y="3883025"/>
            <a:ext cx="179387" cy="179388"/>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6" name="Rectangle 52"/>
          <p:cNvSpPr>
            <a:spLocks noChangeArrowheads="1"/>
          </p:cNvSpPr>
          <p:nvPr/>
        </p:nvSpPr>
        <p:spPr bwMode="auto">
          <a:xfrm>
            <a:off x="4078288" y="2744788"/>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7" name="Rectangle 53"/>
          <p:cNvSpPr>
            <a:spLocks noChangeArrowheads="1"/>
          </p:cNvSpPr>
          <p:nvPr/>
        </p:nvSpPr>
        <p:spPr bwMode="auto">
          <a:xfrm>
            <a:off x="4794250" y="28241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8" name="Rectangle 54"/>
          <p:cNvSpPr>
            <a:spLocks noChangeArrowheads="1"/>
          </p:cNvSpPr>
          <p:nvPr/>
        </p:nvSpPr>
        <p:spPr bwMode="auto">
          <a:xfrm>
            <a:off x="5080000" y="3030538"/>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9" name="Rectangle 55"/>
          <p:cNvSpPr>
            <a:spLocks noChangeArrowheads="1"/>
          </p:cNvSpPr>
          <p:nvPr/>
        </p:nvSpPr>
        <p:spPr bwMode="auto">
          <a:xfrm>
            <a:off x="4738688" y="44116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400" name="Text Box 56"/>
          <p:cNvSpPr txBox="1">
            <a:spLocks noChangeArrowheads="1"/>
          </p:cNvSpPr>
          <p:nvPr/>
        </p:nvSpPr>
        <p:spPr bwMode="auto">
          <a:xfrm>
            <a:off x="3822700" y="4986338"/>
            <a:ext cx="57387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4,000 TEU</a:t>
            </a:r>
          </a:p>
        </p:txBody>
      </p:sp>
      <p:sp>
        <p:nvSpPr>
          <p:cNvPr id="100401" name="Text Box 57"/>
          <p:cNvSpPr txBox="1">
            <a:spLocks noChangeArrowheads="1"/>
          </p:cNvSpPr>
          <p:nvPr/>
        </p:nvSpPr>
        <p:spPr bwMode="auto">
          <a:xfrm>
            <a:off x="4891088" y="4975225"/>
            <a:ext cx="57868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5,000 TEU</a:t>
            </a:r>
          </a:p>
        </p:txBody>
      </p:sp>
      <p:sp>
        <p:nvSpPr>
          <p:cNvPr id="100405" name="Oval 61"/>
          <p:cNvSpPr>
            <a:spLocks noChangeArrowheads="1"/>
          </p:cNvSpPr>
          <p:nvPr/>
        </p:nvSpPr>
        <p:spPr bwMode="auto">
          <a:xfrm>
            <a:off x="62263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6" name="Oval 62"/>
          <p:cNvSpPr>
            <a:spLocks noChangeArrowheads="1"/>
          </p:cNvSpPr>
          <p:nvPr/>
        </p:nvSpPr>
        <p:spPr bwMode="auto">
          <a:xfrm>
            <a:off x="6980414"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7" name="Oval 63"/>
          <p:cNvSpPr>
            <a:spLocks noChangeArrowheads="1"/>
          </p:cNvSpPr>
          <p:nvPr/>
        </p:nvSpPr>
        <p:spPr bwMode="auto">
          <a:xfrm>
            <a:off x="7696377" y="2552700"/>
            <a:ext cx="206375" cy="206375"/>
          </a:xfrm>
          <a:prstGeom prst="ellipse">
            <a:avLst/>
          </a:prstGeom>
          <a:solidFill>
            <a:schemeClr val="bg1">
              <a:alpha val="50000"/>
            </a:schemeClr>
          </a:solidFill>
          <a:ln w="25400">
            <a:solidFill>
              <a:schemeClr val="accent2">
                <a:lumMod val="75000"/>
              </a:schemeClr>
            </a:solidFill>
            <a:round/>
            <a:headEnd/>
            <a:tailEnd/>
          </a:ln>
        </p:spPr>
        <p:txBody>
          <a:bodyPr wrap="none" anchor="ctr"/>
          <a:lstStyle/>
          <a:p>
            <a:pPr algn="ctr" eaLnBrk="0" hangingPunct="0"/>
            <a:endParaRPr lang="en-US" sz="1200" b="1">
              <a:latin typeface="Agency FB" panose="020B0503020202020204" pitchFamily="34" charset="0"/>
            </a:endParaRPr>
          </a:p>
        </p:txBody>
      </p:sp>
      <p:sp>
        <p:nvSpPr>
          <p:cNvPr id="100408" name="Oval 64"/>
          <p:cNvSpPr>
            <a:spLocks noChangeArrowheads="1"/>
          </p:cNvSpPr>
          <p:nvPr/>
        </p:nvSpPr>
        <p:spPr bwMode="auto">
          <a:xfrm>
            <a:off x="81567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9" name="Oval 65"/>
          <p:cNvSpPr>
            <a:spLocks noChangeArrowheads="1"/>
          </p:cNvSpPr>
          <p:nvPr/>
        </p:nvSpPr>
        <p:spPr bwMode="auto">
          <a:xfrm>
            <a:off x="6332714"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0" name="Oval 66"/>
          <p:cNvSpPr>
            <a:spLocks noChangeArrowheads="1"/>
          </p:cNvSpPr>
          <p:nvPr/>
        </p:nvSpPr>
        <p:spPr bwMode="auto">
          <a:xfrm>
            <a:off x="695342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1" name="Oval 67"/>
          <p:cNvSpPr>
            <a:spLocks noChangeArrowheads="1"/>
          </p:cNvSpPr>
          <p:nvPr/>
        </p:nvSpPr>
        <p:spPr bwMode="auto">
          <a:xfrm>
            <a:off x="7955139"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2" name="Freeform 68"/>
          <p:cNvSpPr>
            <a:spLocks/>
          </p:cNvSpPr>
          <p:nvPr/>
        </p:nvSpPr>
        <p:spPr bwMode="auto">
          <a:xfrm>
            <a:off x="6299377"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3" name="Freeform 69"/>
          <p:cNvSpPr>
            <a:spLocks/>
          </p:cNvSpPr>
          <p:nvPr/>
        </p:nvSpPr>
        <p:spPr bwMode="auto">
          <a:xfrm>
            <a:off x="6432727" y="2779713"/>
            <a:ext cx="592137"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4" name="Freeform 70"/>
          <p:cNvSpPr>
            <a:spLocks/>
          </p:cNvSpPr>
          <p:nvPr/>
        </p:nvSpPr>
        <p:spPr bwMode="auto">
          <a:xfrm>
            <a:off x="7186789" y="2760663"/>
            <a:ext cx="1004888" cy="111125"/>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5" name="Freeform 72"/>
          <p:cNvSpPr>
            <a:spLocks/>
          </p:cNvSpPr>
          <p:nvPr/>
        </p:nvSpPr>
        <p:spPr bwMode="auto">
          <a:xfrm flipH="1">
            <a:off x="8091664" y="2859088"/>
            <a:ext cx="177800" cy="1658937"/>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6" name="Freeform 73"/>
          <p:cNvSpPr>
            <a:spLocks/>
          </p:cNvSpPr>
          <p:nvPr/>
        </p:nvSpPr>
        <p:spPr bwMode="auto">
          <a:xfrm>
            <a:off x="7159802" y="4470400"/>
            <a:ext cx="788987"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7" name="Freeform 74"/>
          <p:cNvSpPr>
            <a:spLocks/>
          </p:cNvSpPr>
          <p:nvPr/>
        </p:nvSpPr>
        <p:spPr bwMode="auto">
          <a:xfrm>
            <a:off x="6513689"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8" name="Text Box 75"/>
          <p:cNvSpPr txBox="1">
            <a:spLocks noChangeArrowheads="1"/>
          </p:cNvSpPr>
          <p:nvPr/>
        </p:nvSpPr>
        <p:spPr bwMode="auto">
          <a:xfrm>
            <a:off x="7166152"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70" name="Rounded Rectangle 69"/>
          <p:cNvSpPr/>
          <p:nvPr/>
        </p:nvSpPr>
        <p:spPr bwMode="auto">
          <a:xfrm>
            <a:off x="634999"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Rounded Rectangle 70"/>
          <p:cNvSpPr/>
          <p:nvPr/>
        </p:nvSpPr>
        <p:spPr bwMode="auto">
          <a:xfrm>
            <a:off x="3302000"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Rounded Rectangle 71"/>
          <p:cNvSpPr/>
          <p:nvPr/>
        </p:nvSpPr>
        <p:spPr bwMode="auto">
          <a:xfrm>
            <a:off x="5957724"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419" name="Text Box 10"/>
          <p:cNvSpPr txBox="1">
            <a:spLocks noChangeArrowheads="1"/>
          </p:cNvSpPr>
          <p:nvPr/>
        </p:nvSpPr>
        <p:spPr bwMode="auto">
          <a:xfrm>
            <a:off x="979307" y="2055507"/>
            <a:ext cx="1578317"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Frequency of Service</a:t>
            </a:r>
          </a:p>
        </p:txBody>
      </p:sp>
      <p:sp>
        <p:nvSpPr>
          <p:cNvPr id="100420" name="Text Box 27"/>
          <p:cNvSpPr txBox="1">
            <a:spLocks noChangeArrowheads="1"/>
          </p:cNvSpPr>
          <p:nvPr/>
        </p:nvSpPr>
        <p:spPr bwMode="auto">
          <a:xfrm>
            <a:off x="3673294" y="2070500"/>
            <a:ext cx="1544654"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Fleet and Vessel Size</a:t>
            </a:r>
          </a:p>
        </p:txBody>
      </p:sp>
      <p:sp>
        <p:nvSpPr>
          <p:cNvPr id="100421" name="Text Box 28"/>
          <p:cNvSpPr txBox="1">
            <a:spLocks noChangeArrowheads="1"/>
          </p:cNvSpPr>
          <p:nvPr/>
        </p:nvSpPr>
        <p:spPr bwMode="auto">
          <a:xfrm>
            <a:off x="6365694" y="2072382"/>
            <a:ext cx="1552669"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Number of Port Calls</a:t>
            </a:r>
          </a:p>
        </p:txBody>
      </p:sp>
      <p:sp>
        <p:nvSpPr>
          <p:cNvPr id="6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36150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3079433" y="1772897"/>
            <a:ext cx="3474720" cy="365760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1378" name="Rectangle 4"/>
          <p:cNvSpPr>
            <a:spLocks noGrp="1" noChangeArrowheads="1"/>
          </p:cNvSpPr>
          <p:nvPr>
            <p:ph type="title"/>
          </p:nvPr>
        </p:nvSpPr>
        <p:spPr/>
        <p:txBody>
          <a:bodyPr/>
          <a:lstStyle/>
          <a:p>
            <a:pPr eaLnBrk="1" hangingPunct="1"/>
            <a:r>
              <a:rPr lang="en-US"/>
              <a:t>Pendulum Services and Cabotage</a:t>
            </a:r>
          </a:p>
        </p:txBody>
      </p:sp>
      <p:sp>
        <p:nvSpPr>
          <p:cNvPr id="101386" name="Oval 9"/>
          <p:cNvSpPr>
            <a:spLocks noChangeArrowheads="1"/>
          </p:cNvSpPr>
          <p:nvPr/>
        </p:nvSpPr>
        <p:spPr bwMode="auto">
          <a:xfrm>
            <a:off x="2827338"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A</a:t>
            </a:r>
          </a:p>
        </p:txBody>
      </p:sp>
      <p:sp>
        <p:nvSpPr>
          <p:cNvPr id="101387" name="Oval 10"/>
          <p:cNvSpPr>
            <a:spLocks noChangeArrowheads="1"/>
          </p:cNvSpPr>
          <p:nvPr/>
        </p:nvSpPr>
        <p:spPr bwMode="auto">
          <a:xfrm>
            <a:off x="2838450"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B</a:t>
            </a:r>
          </a:p>
        </p:txBody>
      </p:sp>
      <p:sp>
        <p:nvSpPr>
          <p:cNvPr id="101388" name="Oval 11"/>
          <p:cNvSpPr>
            <a:spLocks noChangeArrowheads="1"/>
          </p:cNvSpPr>
          <p:nvPr/>
        </p:nvSpPr>
        <p:spPr bwMode="auto">
          <a:xfrm>
            <a:off x="2835275"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C</a:t>
            </a:r>
          </a:p>
        </p:txBody>
      </p:sp>
      <p:sp>
        <p:nvSpPr>
          <p:cNvPr id="101389" name="Oval 13"/>
          <p:cNvSpPr>
            <a:spLocks noChangeArrowheads="1"/>
          </p:cNvSpPr>
          <p:nvPr/>
        </p:nvSpPr>
        <p:spPr bwMode="auto">
          <a:xfrm>
            <a:off x="6282650"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D</a:t>
            </a:r>
          </a:p>
        </p:txBody>
      </p:sp>
      <p:sp>
        <p:nvSpPr>
          <p:cNvPr id="101390" name="Oval 14"/>
          <p:cNvSpPr>
            <a:spLocks noChangeArrowheads="1"/>
          </p:cNvSpPr>
          <p:nvPr/>
        </p:nvSpPr>
        <p:spPr bwMode="auto">
          <a:xfrm>
            <a:off x="6282649"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E</a:t>
            </a:r>
          </a:p>
        </p:txBody>
      </p:sp>
      <p:sp>
        <p:nvSpPr>
          <p:cNvPr id="101391" name="Oval 15"/>
          <p:cNvSpPr>
            <a:spLocks noChangeArrowheads="1"/>
          </p:cNvSpPr>
          <p:nvPr/>
        </p:nvSpPr>
        <p:spPr bwMode="auto">
          <a:xfrm>
            <a:off x="6282649"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F</a:t>
            </a:r>
          </a:p>
        </p:txBody>
      </p:sp>
      <p:sp>
        <p:nvSpPr>
          <p:cNvPr id="101392" name="Line 16"/>
          <p:cNvSpPr>
            <a:spLocks noChangeShapeType="1"/>
          </p:cNvSpPr>
          <p:nvPr/>
        </p:nvSpPr>
        <p:spPr bwMode="auto">
          <a:xfrm flipH="1">
            <a:off x="3400425" y="2503488"/>
            <a:ext cx="2798763" cy="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3" name="Line 17"/>
          <p:cNvSpPr>
            <a:spLocks noChangeShapeType="1"/>
          </p:cNvSpPr>
          <p:nvPr/>
        </p:nvSpPr>
        <p:spPr bwMode="auto">
          <a:xfrm flipV="1">
            <a:off x="3392488" y="2617788"/>
            <a:ext cx="2827337" cy="208280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4" name="Freeform 18"/>
          <p:cNvSpPr>
            <a:spLocks/>
          </p:cNvSpPr>
          <p:nvPr/>
        </p:nvSpPr>
        <p:spPr bwMode="auto">
          <a:xfrm>
            <a:off x="3348038" y="2673350"/>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5" name="Freeform 19"/>
          <p:cNvSpPr>
            <a:spLocks/>
          </p:cNvSpPr>
          <p:nvPr/>
        </p:nvSpPr>
        <p:spPr bwMode="auto">
          <a:xfrm>
            <a:off x="3335338" y="3819525"/>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6" name="Freeform 20"/>
          <p:cNvSpPr>
            <a:spLocks/>
          </p:cNvSpPr>
          <p:nvPr/>
        </p:nvSpPr>
        <p:spPr bwMode="auto">
          <a:xfrm flipH="1">
            <a:off x="6071067" y="2715419"/>
            <a:ext cx="230187" cy="747713"/>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7" name="Freeform 21"/>
          <p:cNvSpPr>
            <a:spLocks/>
          </p:cNvSpPr>
          <p:nvPr/>
        </p:nvSpPr>
        <p:spPr bwMode="auto">
          <a:xfrm flipH="1">
            <a:off x="6071066" y="3794600"/>
            <a:ext cx="230188" cy="801687"/>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8" name="Text Box 22"/>
          <p:cNvSpPr txBox="1">
            <a:spLocks noChangeArrowheads="1"/>
          </p:cNvSpPr>
          <p:nvPr/>
        </p:nvSpPr>
        <p:spPr bwMode="auto">
          <a:xfrm>
            <a:off x="5319709" y="4014787"/>
            <a:ext cx="982662" cy="244475"/>
          </a:xfrm>
          <a:prstGeom prst="rect">
            <a:avLst/>
          </a:prstGeom>
          <a:noFill/>
          <a:ln w="9525">
            <a:noFill/>
            <a:miter lim="800000"/>
            <a:headEnd/>
            <a:tailEnd/>
          </a:ln>
        </p:spPr>
        <p:txBody>
          <a:bodyPr lIns="0" tIns="0" rIns="0" bIns="0">
            <a:spAutoFit/>
          </a:bodyPr>
          <a:lstStyle/>
          <a:p>
            <a:pPr eaLnBrk="0" hangingPunct="0"/>
            <a:r>
              <a:rPr lang="en-US" sz="1600" b="1" i="1" dirty="0" err="1">
                <a:latin typeface="Agency FB" panose="020B0503020202020204" pitchFamily="34" charset="0"/>
              </a:rPr>
              <a:t>Cabotage</a:t>
            </a:r>
            <a:endParaRPr lang="en-US" sz="1600" b="1" i="1" dirty="0">
              <a:latin typeface="Agency FB" panose="020B0503020202020204" pitchFamily="34" charset="0"/>
            </a:endParaRPr>
          </a:p>
        </p:txBody>
      </p:sp>
      <p:sp>
        <p:nvSpPr>
          <p:cNvPr id="101399" name="Text Box 23"/>
          <p:cNvSpPr txBox="1">
            <a:spLocks noChangeArrowheads="1"/>
          </p:cNvSpPr>
          <p:nvPr/>
        </p:nvSpPr>
        <p:spPr bwMode="auto">
          <a:xfrm>
            <a:off x="2036712" y="1846464"/>
            <a:ext cx="732573"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1</a:t>
            </a:r>
          </a:p>
        </p:txBody>
      </p:sp>
      <p:sp>
        <p:nvSpPr>
          <p:cNvPr id="101400" name="Text Box 24"/>
          <p:cNvSpPr txBox="1">
            <a:spLocks noChangeArrowheads="1"/>
          </p:cNvSpPr>
          <p:nvPr/>
        </p:nvSpPr>
        <p:spPr bwMode="auto">
          <a:xfrm>
            <a:off x="6814069" y="5040638"/>
            <a:ext cx="779059"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2</a:t>
            </a:r>
          </a:p>
        </p:txBody>
      </p:sp>
      <p:sp>
        <p:nvSpPr>
          <p:cNvPr id="101401" name="Text Box 25"/>
          <p:cNvSpPr txBox="1">
            <a:spLocks noChangeArrowheads="1"/>
          </p:cNvSpPr>
          <p:nvPr/>
        </p:nvSpPr>
        <p:spPr bwMode="auto">
          <a:xfrm>
            <a:off x="4116508" y="2219858"/>
            <a:ext cx="1255152" cy="246221"/>
          </a:xfrm>
          <a:prstGeom prst="rect">
            <a:avLst/>
          </a:prstGeom>
          <a:noFill/>
          <a:ln w="9525">
            <a:noFill/>
            <a:miter lim="800000"/>
            <a:headEnd/>
            <a:tailEnd/>
          </a:ln>
        </p:spPr>
        <p:txBody>
          <a:bodyPr wrap="none" lIns="0" tIns="0" rIns="0" bIns="0">
            <a:spAutoFit/>
          </a:bodyPr>
          <a:lstStyle/>
          <a:p>
            <a:pPr eaLnBrk="0" hangingPunct="0"/>
            <a:r>
              <a:rPr lang="en-US" sz="1600" b="1" i="1" dirty="0">
                <a:latin typeface="Agency FB" panose="020B0503020202020204" pitchFamily="34" charset="0"/>
              </a:rPr>
              <a:t>Pendulum Service</a:t>
            </a:r>
          </a:p>
        </p:txBody>
      </p:sp>
      <p:sp>
        <p:nvSpPr>
          <p:cNvPr id="26" name="Rounded Rectangle 25"/>
          <p:cNvSpPr/>
          <p:nvPr/>
        </p:nvSpPr>
        <p:spPr bwMode="auto">
          <a:xfrm>
            <a:off x="1726564" y="1774879"/>
            <a:ext cx="6035040" cy="3653636"/>
          </a:xfrm>
          <a:prstGeom prst="roundRect">
            <a:avLst>
              <a:gd name="adj" fmla="val 7415"/>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2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8189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702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Global Maritime Freight Transport System</a:t>
            </a:r>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62" b="1470"/>
          <a:stretch/>
        </p:blipFill>
        <p:spPr>
          <a:xfrm>
            <a:off x="0" y="1465729"/>
            <a:ext cx="9144000" cy="472664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283966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65501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51023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36545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2206752" y="2022158"/>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a:t>The Maritime Transport Life Cycle and Main National Actors</a:t>
            </a:r>
          </a:p>
        </p:txBody>
      </p:sp>
      <p:sp>
        <p:nvSpPr>
          <p:cNvPr id="4" name="Pentagon 3"/>
          <p:cNvSpPr/>
          <p:nvPr/>
        </p:nvSpPr>
        <p:spPr>
          <a:xfrm>
            <a:off x="7589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1326" y="2381733"/>
            <a:ext cx="1029449" cy="400110"/>
          </a:xfrm>
          <a:prstGeom prst="rect">
            <a:avLst/>
          </a:prstGeom>
          <a:noFill/>
        </p:spPr>
        <p:txBody>
          <a:bodyPr wrap="none" rtlCol="0">
            <a:spAutoFit/>
          </a:bodyPr>
          <a:lstStyle/>
          <a:p>
            <a:r>
              <a:rPr lang="en-US" sz="2000" b="1" dirty="0"/>
              <a:t>1. Building</a:t>
            </a:r>
          </a:p>
        </p:txBody>
      </p:sp>
      <p:sp>
        <p:nvSpPr>
          <p:cNvPr id="10" name="TextBox 9"/>
          <p:cNvSpPr txBox="1"/>
          <p:nvPr/>
        </p:nvSpPr>
        <p:spPr>
          <a:xfrm>
            <a:off x="2423885" y="2381733"/>
            <a:ext cx="1319592" cy="400110"/>
          </a:xfrm>
          <a:prstGeom prst="rect">
            <a:avLst/>
          </a:prstGeom>
          <a:noFill/>
        </p:spPr>
        <p:txBody>
          <a:bodyPr wrap="none" rtlCol="0">
            <a:spAutoFit/>
          </a:bodyPr>
          <a:lstStyle/>
          <a:p>
            <a:r>
              <a:rPr lang="en-US" sz="2000" b="1" dirty="0"/>
              <a:t>2. Ownership</a:t>
            </a:r>
          </a:p>
        </p:txBody>
      </p:sp>
      <p:sp>
        <p:nvSpPr>
          <p:cNvPr id="11" name="TextBox 10"/>
          <p:cNvSpPr txBox="1"/>
          <p:nvPr/>
        </p:nvSpPr>
        <p:spPr>
          <a:xfrm>
            <a:off x="3797947" y="2381733"/>
            <a:ext cx="1475084" cy="400110"/>
          </a:xfrm>
          <a:prstGeom prst="rect">
            <a:avLst/>
          </a:prstGeom>
          <a:noFill/>
        </p:spPr>
        <p:txBody>
          <a:bodyPr wrap="none" rtlCol="0">
            <a:spAutoFit/>
          </a:bodyPr>
          <a:lstStyle/>
          <a:p>
            <a:r>
              <a:rPr lang="en-US" sz="2000" b="1" dirty="0"/>
              <a:t>3. Registration</a:t>
            </a:r>
          </a:p>
        </p:txBody>
      </p:sp>
      <p:sp>
        <p:nvSpPr>
          <p:cNvPr id="12" name="TextBox 11"/>
          <p:cNvSpPr txBox="1"/>
          <p:nvPr/>
        </p:nvSpPr>
        <p:spPr>
          <a:xfrm>
            <a:off x="5277478" y="2381733"/>
            <a:ext cx="1356462" cy="400110"/>
          </a:xfrm>
          <a:prstGeom prst="rect">
            <a:avLst/>
          </a:prstGeom>
          <a:noFill/>
        </p:spPr>
        <p:txBody>
          <a:bodyPr wrap="none" rtlCol="0">
            <a:spAutoFit/>
          </a:bodyPr>
          <a:lstStyle/>
          <a:p>
            <a:r>
              <a:rPr lang="en-US" sz="2000" b="1" dirty="0"/>
              <a:t>4. Operations</a:t>
            </a:r>
          </a:p>
        </p:txBody>
      </p:sp>
      <p:sp>
        <p:nvSpPr>
          <p:cNvPr id="13" name="TextBox 12"/>
          <p:cNvSpPr txBox="1"/>
          <p:nvPr/>
        </p:nvSpPr>
        <p:spPr>
          <a:xfrm>
            <a:off x="6745986" y="2381733"/>
            <a:ext cx="1285929" cy="400110"/>
          </a:xfrm>
          <a:prstGeom prst="rect">
            <a:avLst/>
          </a:prstGeom>
          <a:noFill/>
        </p:spPr>
        <p:txBody>
          <a:bodyPr wrap="none" rtlCol="0">
            <a:spAutoFit/>
          </a:bodyPr>
          <a:lstStyle/>
          <a:p>
            <a:r>
              <a:rPr lang="en-US" sz="2000" b="1" dirty="0"/>
              <a:t>5. Scrapping</a:t>
            </a:r>
          </a:p>
        </p:txBody>
      </p:sp>
      <p:sp>
        <p:nvSpPr>
          <p:cNvPr id="14" name="Rounded Rectangle 13"/>
          <p:cNvSpPr/>
          <p:nvPr/>
        </p:nvSpPr>
        <p:spPr>
          <a:xfrm>
            <a:off x="758952" y="1454272"/>
            <a:ext cx="594360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Financing and Insurance</a:t>
            </a:r>
          </a:p>
        </p:txBody>
      </p:sp>
      <p:sp>
        <p:nvSpPr>
          <p:cNvPr id="15" name="Rounded Rectangle 14"/>
          <p:cNvSpPr/>
          <p:nvPr/>
        </p:nvSpPr>
        <p:spPr>
          <a:xfrm>
            <a:off x="5102352" y="3824514"/>
            <a:ext cx="146304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Seafarers</a:t>
            </a:r>
          </a:p>
        </p:txBody>
      </p:sp>
      <p:sp>
        <p:nvSpPr>
          <p:cNvPr id="16" name="Rounded Rectangle 15"/>
          <p:cNvSpPr/>
          <p:nvPr/>
        </p:nvSpPr>
        <p:spPr>
          <a:xfrm>
            <a:off x="2206752" y="4488153"/>
            <a:ext cx="438912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Global Terminal Operators</a:t>
            </a:r>
          </a:p>
        </p:txBody>
      </p:sp>
      <p:sp>
        <p:nvSpPr>
          <p:cNvPr id="17" name="TextBox 16"/>
          <p:cNvSpPr txBox="1"/>
          <p:nvPr/>
        </p:nvSpPr>
        <p:spPr>
          <a:xfrm>
            <a:off x="3075139" y="1691014"/>
            <a:ext cx="1290738" cy="338554"/>
          </a:xfrm>
          <a:prstGeom prst="rect">
            <a:avLst/>
          </a:prstGeom>
          <a:noFill/>
        </p:spPr>
        <p:txBody>
          <a:bodyPr wrap="none" rtlCol="0">
            <a:spAutoFit/>
          </a:bodyPr>
          <a:lstStyle/>
          <a:p>
            <a:r>
              <a:rPr lang="en-US" sz="1600" i="1" dirty="0"/>
              <a:t>UK &amp; Scandinavia</a:t>
            </a:r>
          </a:p>
        </p:txBody>
      </p:sp>
      <p:sp>
        <p:nvSpPr>
          <p:cNvPr id="18" name="TextBox 17"/>
          <p:cNvSpPr txBox="1"/>
          <p:nvPr/>
        </p:nvSpPr>
        <p:spPr>
          <a:xfrm>
            <a:off x="778978" y="3069874"/>
            <a:ext cx="1127232" cy="584775"/>
          </a:xfrm>
          <a:prstGeom prst="rect">
            <a:avLst/>
          </a:prstGeom>
          <a:noFill/>
        </p:spPr>
        <p:txBody>
          <a:bodyPr wrap="none" rtlCol="0">
            <a:spAutoFit/>
          </a:bodyPr>
          <a:lstStyle/>
          <a:p>
            <a:r>
              <a:rPr lang="en-US" sz="1600" i="1" dirty="0"/>
              <a:t>Korea &amp; China </a:t>
            </a:r>
          </a:p>
          <a:p>
            <a:r>
              <a:rPr lang="en-US" sz="1600" i="1" dirty="0"/>
              <a:t>(72%)</a:t>
            </a:r>
          </a:p>
        </p:txBody>
      </p:sp>
      <p:sp>
        <p:nvSpPr>
          <p:cNvPr id="19" name="TextBox 18"/>
          <p:cNvSpPr txBox="1"/>
          <p:nvPr/>
        </p:nvSpPr>
        <p:spPr>
          <a:xfrm>
            <a:off x="2225541" y="3069874"/>
            <a:ext cx="1237839" cy="584775"/>
          </a:xfrm>
          <a:prstGeom prst="rect">
            <a:avLst/>
          </a:prstGeom>
          <a:noFill/>
        </p:spPr>
        <p:txBody>
          <a:bodyPr wrap="none" rtlCol="0">
            <a:spAutoFit/>
          </a:bodyPr>
          <a:lstStyle/>
          <a:p>
            <a:r>
              <a:rPr lang="en-US" sz="1600" i="1" dirty="0"/>
              <a:t>Greece, Japan &amp;</a:t>
            </a:r>
          </a:p>
          <a:p>
            <a:r>
              <a:rPr lang="en-US" sz="1600" i="1" dirty="0"/>
              <a:t>China (38%)</a:t>
            </a:r>
          </a:p>
        </p:txBody>
      </p:sp>
      <p:sp>
        <p:nvSpPr>
          <p:cNvPr id="20" name="TextBox 19"/>
          <p:cNvSpPr txBox="1"/>
          <p:nvPr/>
        </p:nvSpPr>
        <p:spPr>
          <a:xfrm>
            <a:off x="3654552" y="3069874"/>
            <a:ext cx="1359668" cy="830997"/>
          </a:xfrm>
          <a:prstGeom prst="rect">
            <a:avLst/>
          </a:prstGeom>
          <a:noFill/>
        </p:spPr>
        <p:txBody>
          <a:bodyPr wrap="none" rtlCol="0">
            <a:spAutoFit/>
          </a:bodyPr>
          <a:lstStyle/>
          <a:p>
            <a:r>
              <a:rPr lang="en-US" sz="1600" i="1" dirty="0"/>
              <a:t>Panama, Liberia</a:t>
            </a:r>
          </a:p>
          <a:p>
            <a:r>
              <a:rPr lang="en-US" sz="1600" i="1" dirty="0"/>
              <a:t>&amp; Marshall Islands</a:t>
            </a:r>
          </a:p>
          <a:p>
            <a:r>
              <a:rPr lang="en-US" sz="1600" i="1" dirty="0"/>
              <a:t>(42%)</a:t>
            </a:r>
          </a:p>
        </p:txBody>
      </p:sp>
      <p:sp>
        <p:nvSpPr>
          <p:cNvPr id="21" name="TextBox 20"/>
          <p:cNvSpPr txBox="1"/>
          <p:nvPr/>
        </p:nvSpPr>
        <p:spPr>
          <a:xfrm>
            <a:off x="5126954" y="3093553"/>
            <a:ext cx="1406154" cy="584775"/>
          </a:xfrm>
          <a:prstGeom prst="rect">
            <a:avLst/>
          </a:prstGeom>
          <a:noFill/>
        </p:spPr>
        <p:txBody>
          <a:bodyPr wrap="none" rtlCol="0">
            <a:spAutoFit/>
          </a:bodyPr>
          <a:lstStyle/>
          <a:p>
            <a:r>
              <a:rPr lang="en-US" sz="1600" i="1" dirty="0"/>
              <a:t>Denmark &amp;</a:t>
            </a:r>
          </a:p>
          <a:p>
            <a:r>
              <a:rPr lang="en-US" sz="1600" i="1" dirty="0"/>
              <a:t>Switzerland (30%)</a:t>
            </a:r>
          </a:p>
        </p:txBody>
      </p:sp>
      <p:sp>
        <p:nvSpPr>
          <p:cNvPr id="22" name="TextBox 21"/>
          <p:cNvSpPr txBox="1"/>
          <p:nvPr/>
        </p:nvSpPr>
        <p:spPr>
          <a:xfrm>
            <a:off x="6544483" y="3080377"/>
            <a:ext cx="1861407" cy="584775"/>
          </a:xfrm>
          <a:prstGeom prst="rect">
            <a:avLst/>
          </a:prstGeom>
          <a:noFill/>
        </p:spPr>
        <p:txBody>
          <a:bodyPr wrap="none" rtlCol="0">
            <a:spAutoFit/>
          </a:bodyPr>
          <a:lstStyle/>
          <a:p>
            <a:r>
              <a:rPr lang="en-US" sz="1600" i="1" dirty="0"/>
              <a:t>India, Bangladesh, China &amp;</a:t>
            </a:r>
          </a:p>
          <a:p>
            <a:r>
              <a:rPr lang="en-US" sz="1600" i="1" dirty="0"/>
              <a:t>Pakistan (92%)</a:t>
            </a:r>
          </a:p>
        </p:txBody>
      </p:sp>
      <p:sp>
        <p:nvSpPr>
          <p:cNvPr id="23" name="TextBox 22"/>
          <p:cNvSpPr txBox="1"/>
          <p:nvPr/>
        </p:nvSpPr>
        <p:spPr>
          <a:xfrm>
            <a:off x="4972908" y="4090898"/>
            <a:ext cx="1661032" cy="338554"/>
          </a:xfrm>
          <a:prstGeom prst="rect">
            <a:avLst/>
          </a:prstGeom>
          <a:noFill/>
        </p:spPr>
        <p:txBody>
          <a:bodyPr wrap="none" rtlCol="0">
            <a:spAutoFit/>
          </a:bodyPr>
          <a:lstStyle/>
          <a:p>
            <a:r>
              <a:rPr lang="en-US" sz="1600" i="1" dirty="0"/>
              <a:t>Philippines &amp; Indonesia</a:t>
            </a:r>
          </a:p>
        </p:txBody>
      </p:sp>
      <p:sp>
        <p:nvSpPr>
          <p:cNvPr id="24" name="Rectangle 23"/>
          <p:cNvSpPr/>
          <p:nvPr/>
        </p:nvSpPr>
        <p:spPr>
          <a:xfrm>
            <a:off x="2694925" y="4764262"/>
            <a:ext cx="3302507" cy="338554"/>
          </a:xfrm>
          <a:prstGeom prst="rect">
            <a:avLst/>
          </a:prstGeom>
        </p:spPr>
        <p:txBody>
          <a:bodyPr wrap="none">
            <a:spAutoFit/>
          </a:bodyPr>
          <a:lstStyle/>
          <a:p>
            <a:r>
              <a:rPr lang="en-US" sz="1600" i="1" dirty="0"/>
              <a:t>Hong Kong, Netherlands, Singapore &amp; UAE (44%)</a:t>
            </a:r>
          </a:p>
        </p:txBody>
      </p:sp>
      <p:sp>
        <p:nvSpPr>
          <p:cNvPr id="2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89960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681" y="1567259"/>
            <a:ext cx="7315200" cy="3850105"/>
          </a:xfrm>
          <a:prstGeom prst="rect">
            <a:avLst/>
          </a:prstGeom>
        </p:spPr>
      </p:pic>
      <p:sp>
        <p:nvSpPr>
          <p:cNvPr id="2" name="Title 1"/>
          <p:cNvSpPr>
            <a:spLocks noGrp="1"/>
          </p:cNvSpPr>
          <p:nvPr>
            <p:ph type="title"/>
          </p:nvPr>
        </p:nvSpPr>
        <p:spPr>
          <a:xfrm>
            <a:off x="609600" y="44624"/>
            <a:ext cx="7772400" cy="1143000"/>
          </a:xfrm>
        </p:spPr>
        <p:txBody>
          <a:bodyPr/>
          <a:lstStyle/>
          <a:p>
            <a:r>
              <a:rPr lang="en-US" sz="2000" dirty="0" smtClean="0"/>
              <a:t>The Maritime Transport Life Cycle and Main National Actors</a:t>
            </a:r>
            <a:br>
              <a:rPr lang="en-US" sz="2000" dirty="0" smtClean="0"/>
            </a:br>
            <a:r>
              <a:rPr lang="en-US" sz="2000" dirty="0"/>
              <a:t/>
            </a:r>
            <a:br>
              <a:rPr lang="en-US" sz="2000" dirty="0"/>
            </a:br>
            <a:endParaRPr lang="en-US" sz="2000" dirty="0"/>
          </a:p>
        </p:txBody>
      </p:sp>
      <p:sp>
        <p:nvSpPr>
          <p:cNvPr id="5" name="Pentagon 4"/>
          <p:cNvSpPr/>
          <p:nvPr/>
        </p:nvSpPr>
        <p:spPr>
          <a:xfrm>
            <a:off x="6517334" y="4558470"/>
            <a:ext cx="1645920" cy="822960"/>
          </a:xfrm>
          <a:prstGeom prst="homePlate">
            <a:avLst/>
          </a:prstGeom>
          <a:solidFill>
            <a:srgbClr val="CCE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 name="Pentagon 5"/>
          <p:cNvSpPr/>
          <p:nvPr/>
        </p:nvSpPr>
        <p:spPr>
          <a:xfrm>
            <a:off x="5069534" y="4558470"/>
            <a:ext cx="1645920" cy="822960"/>
          </a:xfrm>
          <a:prstGeom prst="homePlate">
            <a:avLst/>
          </a:prstGeom>
          <a:solidFill>
            <a:srgbClr val="99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7" name="Pentagon 6"/>
          <p:cNvSpPr/>
          <p:nvPr/>
        </p:nvSpPr>
        <p:spPr>
          <a:xfrm>
            <a:off x="3621734" y="4558470"/>
            <a:ext cx="1645920" cy="822960"/>
          </a:xfrm>
          <a:prstGeom prst="homePlate">
            <a:avLst/>
          </a:prstGeom>
          <a:solidFill>
            <a:srgbClr val="33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8" name="Pentagon 7"/>
          <p:cNvSpPr/>
          <p:nvPr/>
        </p:nvSpPr>
        <p:spPr>
          <a:xfrm>
            <a:off x="2173934" y="4560184"/>
            <a:ext cx="1645920" cy="822960"/>
          </a:xfrm>
          <a:prstGeom prst="homePlate">
            <a:avLst/>
          </a:prstGeom>
          <a:solidFill>
            <a:srgbClr val="0099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9" name="Pentagon 8"/>
          <p:cNvSpPr/>
          <p:nvPr/>
        </p:nvSpPr>
        <p:spPr>
          <a:xfrm>
            <a:off x="726134" y="4558470"/>
            <a:ext cx="1645920" cy="822960"/>
          </a:xfrm>
          <a:prstGeom prst="homePlate">
            <a:avLst/>
          </a:prstGeom>
          <a:solidFill>
            <a:srgbClr val="0066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10" name="TextBox 9"/>
          <p:cNvSpPr txBox="1"/>
          <p:nvPr/>
        </p:nvSpPr>
        <p:spPr>
          <a:xfrm>
            <a:off x="1018508" y="4775710"/>
            <a:ext cx="1029449" cy="400110"/>
          </a:xfrm>
          <a:prstGeom prst="rect">
            <a:avLst/>
          </a:prstGeom>
          <a:noFill/>
        </p:spPr>
        <p:txBody>
          <a:bodyPr wrap="none" rtlCol="0">
            <a:spAutoFit/>
          </a:bodyPr>
          <a:lstStyle/>
          <a:p>
            <a:r>
              <a:rPr lang="en-US" sz="2000" b="1" dirty="0">
                <a:latin typeface="Agency FB" panose="020B0503020202020204" pitchFamily="34" charset="0"/>
              </a:rPr>
              <a:t>1. Building</a:t>
            </a:r>
          </a:p>
        </p:txBody>
      </p:sp>
      <p:sp>
        <p:nvSpPr>
          <p:cNvPr id="11" name="TextBox 10"/>
          <p:cNvSpPr txBox="1"/>
          <p:nvPr/>
        </p:nvSpPr>
        <p:spPr>
          <a:xfrm>
            <a:off x="2391067" y="4775710"/>
            <a:ext cx="1319592" cy="400110"/>
          </a:xfrm>
          <a:prstGeom prst="rect">
            <a:avLst/>
          </a:prstGeom>
          <a:noFill/>
        </p:spPr>
        <p:txBody>
          <a:bodyPr wrap="none" rtlCol="0">
            <a:spAutoFit/>
          </a:bodyPr>
          <a:lstStyle/>
          <a:p>
            <a:r>
              <a:rPr lang="en-US" sz="2000" b="1" dirty="0">
                <a:latin typeface="Agency FB" panose="020B0503020202020204" pitchFamily="34" charset="0"/>
              </a:rPr>
              <a:t>2. Ownership</a:t>
            </a:r>
          </a:p>
        </p:txBody>
      </p:sp>
      <p:sp>
        <p:nvSpPr>
          <p:cNvPr id="12" name="TextBox 11"/>
          <p:cNvSpPr txBox="1"/>
          <p:nvPr/>
        </p:nvSpPr>
        <p:spPr>
          <a:xfrm>
            <a:off x="3765129" y="4775710"/>
            <a:ext cx="1475084" cy="400110"/>
          </a:xfrm>
          <a:prstGeom prst="rect">
            <a:avLst/>
          </a:prstGeom>
          <a:noFill/>
        </p:spPr>
        <p:txBody>
          <a:bodyPr wrap="none" rtlCol="0">
            <a:spAutoFit/>
          </a:bodyPr>
          <a:lstStyle/>
          <a:p>
            <a:r>
              <a:rPr lang="en-US" sz="2000" b="1" dirty="0">
                <a:latin typeface="Agency FB" panose="020B0503020202020204" pitchFamily="34" charset="0"/>
              </a:rPr>
              <a:t>3. Registration</a:t>
            </a:r>
          </a:p>
        </p:txBody>
      </p:sp>
      <p:sp>
        <p:nvSpPr>
          <p:cNvPr id="13" name="TextBox 12"/>
          <p:cNvSpPr txBox="1"/>
          <p:nvPr/>
        </p:nvSpPr>
        <p:spPr>
          <a:xfrm>
            <a:off x="5244660" y="4775710"/>
            <a:ext cx="1356462" cy="400110"/>
          </a:xfrm>
          <a:prstGeom prst="rect">
            <a:avLst/>
          </a:prstGeom>
          <a:noFill/>
        </p:spPr>
        <p:txBody>
          <a:bodyPr wrap="none" rtlCol="0">
            <a:spAutoFit/>
          </a:bodyPr>
          <a:lstStyle/>
          <a:p>
            <a:r>
              <a:rPr lang="en-US" sz="2000" b="1" dirty="0">
                <a:latin typeface="Agency FB" panose="020B0503020202020204" pitchFamily="34" charset="0"/>
              </a:rPr>
              <a:t>4. Operations</a:t>
            </a:r>
          </a:p>
        </p:txBody>
      </p:sp>
      <p:sp>
        <p:nvSpPr>
          <p:cNvPr id="14" name="TextBox 13"/>
          <p:cNvSpPr txBox="1"/>
          <p:nvPr/>
        </p:nvSpPr>
        <p:spPr>
          <a:xfrm>
            <a:off x="6713168" y="4775710"/>
            <a:ext cx="1285929" cy="400110"/>
          </a:xfrm>
          <a:prstGeom prst="rect">
            <a:avLst/>
          </a:prstGeom>
          <a:noFill/>
        </p:spPr>
        <p:txBody>
          <a:bodyPr wrap="none" rtlCol="0">
            <a:spAutoFit/>
          </a:bodyPr>
          <a:lstStyle/>
          <a:p>
            <a:r>
              <a:rPr lang="en-US" sz="2000" b="1" dirty="0">
                <a:latin typeface="Agency FB" panose="020B0503020202020204" pitchFamily="34" charset="0"/>
              </a:rPr>
              <a:t>5. Scrapping</a:t>
            </a:r>
          </a:p>
        </p:txBody>
      </p:sp>
      <p:sp>
        <p:nvSpPr>
          <p:cNvPr id="16" name="TextBox 15"/>
          <p:cNvSpPr txBox="1"/>
          <p:nvPr/>
        </p:nvSpPr>
        <p:spPr>
          <a:xfrm>
            <a:off x="707308" y="5406315"/>
            <a:ext cx="1415042" cy="584775"/>
          </a:xfrm>
          <a:prstGeom prst="rect">
            <a:avLst/>
          </a:prstGeom>
          <a:noFill/>
        </p:spPr>
        <p:txBody>
          <a:bodyPr wrap="square" rtlCol="0">
            <a:spAutoFit/>
          </a:bodyPr>
          <a:lstStyle/>
          <a:p>
            <a:r>
              <a:rPr lang="en-US" sz="1600" dirty="0">
                <a:latin typeface="Agency FB" panose="020B0503020202020204" pitchFamily="34" charset="0"/>
              </a:rPr>
              <a:t>China, South Korea &amp; Japan (91%)</a:t>
            </a:r>
          </a:p>
        </p:txBody>
      </p:sp>
      <p:sp>
        <p:nvSpPr>
          <p:cNvPr id="17" name="TextBox 16"/>
          <p:cNvSpPr txBox="1"/>
          <p:nvPr/>
        </p:nvSpPr>
        <p:spPr>
          <a:xfrm>
            <a:off x="2192723" y="5406315"/>
            <a:ext cx="1237839" cy="584775"/>
          </a:xfrm>
          <a:prstGeom prst="rect">
            <a:avLst/>
          </a:prstGeom>
          <a:noFill/>
        </p:spPr>
        <p:txBody>
          <a:bodyPr wrap="none" rtlCol="0">
            <a:spAutoFit/>
          </a:bodyPr>
          <a:lstStyle/>
          <a:p>
            <a:r>
              <a:rPr lang="en-US" sz="1600" dirty="0">
                <a:latin typeface="Agency FB" panose="020B0503020202020204" pitchFamily="34" charset="0"/>
              </a:rPr>
              <a:t>Greece, Japan &amp;</a:t>
            </a:r>
          </a:p>
          <a:p>
            <a:r>
              <a:rPr lang="en-US" sz="1600" dirty="0">
                <a:latin typeface="Agency FB" panose="020B0503020202020204" pitchFamily="34" charset="0"/>
              </a:rPr>
              <a:t>China (38%)</a:t>
            </a:r>
          </a:p>
        </p:txBody>
      </p:sp>
      <p:sp>
        <p:nvSpPr>
          <p:cNvPr id="18" name="TextBox 17"/>
          <p:cNvSpPr txBox="1"/>
          <p:nvPr/>
        </p:nvSpPr>
        <p:spPr>
          <a:xfrm>
            <a:off x="3621734" y="5406315"/>
            <a:ext cx="1447800" cy="830997"/>
          </a:xfrm>
          <a:prstGeom prst="rect">
            <a:avLst/>
          </a:prstGeom>
          <a:noFill/>
        </p:spPr>
        <p:txBody>
          <a:bodyPr wrap="square" rtlCol="0">
            <a:spAutoFit/>
          </a:bodyPr>
          <a:lstStyle/>
          <a:p>
            <a:r>
              <a:rPr lang="en-US" sz="1600" dirty="0">
                <a:latin typeface="Agency FB" panose="020B0503020202020204" pitchFamily="34" charset="0"/>
              </a:rPr>
              <a:t>Panama, Liberia</a:t>
            </a:r>
          </a:p>
          <a:p>
            <a:r>
              <a:rPr lang="en-US" sz="1600" dirty="0">
                <a:latin typeface="Agency FB" panose="020B0503020202020204" pitchFamily="34" charset="0"/>
              </a:rPr>
              <a:t>&amp; Marshall Islands</a:t>
            </a:r>
          </a:p>
          <a:p>
            <a:r>
              <a:rPr lang="en-US" sz="1600" dirty="0">
                <a:latin typeface="Agency FB" panose="020B0503020202020204" pitchFamily="34" charset="0"/>
              </a:rPr>
              <a:t>(42%)</a:t>
            </a:r>
          </a:p>
        </p:txBody>
      </p:sp>
      <p:sp>
        <p:nvSpPr>
          <p:cNvPr id="19" name="TextBox 18"/>
          <p:cNvSpPr txBox="1"/>
          <p:nvPr/>
        </p:nvSpPr>
        <p:spPr>
          <a:xfrm>
            <a:off x="5094136" y="5406315"/>
            <a:ext cx="1406154" cy="584775"/>
          </a:xfrm>
          <a:prstGeom prst="rect">
            <a:avLst/>
          </a:prstGeom>
          <a:noFill/>
        </p:spPr>
        <p:txBody>
          <a:bodyPr wrap="none" rtlCol="0">
            <a:spAutoFit/>
          </a:bodyPr>
          <a:lstStyle/>
          <a:p>
            <a:r>
              <a:rPr lang="en-US" sz="1600" dirty="0">
                <a:latin typeface="Agency FB" panose="020B0503020202020204" pitchFamily="34" charset="0"/>
              </a:rPr>
              <a:t>Denmark &amp;</a:t>
            </a:r>
          </a:p>
          <a:p>
            <a:r>
              <a:rPr lang="en-US" sz="1600" dirty="0">
                <a:latin typeface="Agency FB" panose="020B0503020202020204" pitchFamily="34" charset="0"/>
              </a:rPr>
              <a:t>Switzerland (30%)</a:t>
            </a:r>
          </a:p>
        </p:txBody>
      </p:sp>
      <p:sp>
        <p:nvSpPr>
          <p:cNvPr id="20" name="TextBox 19"/>
          <p:cNvSpPr txBox="1"/>
          <p:nvPr/>
        </p:nvSpPr>
        <p:spPr>
          <a:xfrm>
            <a:off x="6511665" y="5406315"/>
            <a:ext cx="1861407" cy="584775"/>
          </a:xfrm>
          <a:prstGeom prst="rect">
            <a:avLst/>
          </a:prstGeom>
          <a:noFill/>
        </p:spPr>
        <p:txBody>
          <a:bodyPr wrap="none" rtlCol="0">
            <a:spAutoFit/>
          </a:bodyPr>
          <a:lstStyle/>
          <a:p>
            <a:r>
              <a:rPr lang="en-US" sz="1600" dirty="0">
                <a:latin typeface="Agency FB" panose="020B0503020202020204" pitchFamily="34" charset="0"/>
              </a:rPr>
              <a:t>India, Bangladesh, China &amp;</a:t>
            </a:r>
          </a:p>
          <a:p>
            <a:r>
              <a:rPr lang="en-US" sz="1600" dirty="0">
                <a:latin typeface="Agency FB" panose="020B0503020202020204" pitchFamily="34" charset="0"/>
              </a:rPr>
              <a:t>Pakistan (95%)</a:t>
            </a:r>
          </a:p>
        </p:txBody>
      </p:sp>
      <p:sp>
        <p:nvSpPr>
          <p:cNvPr id="25" name="Freeform 24"/>
          <p:cNvSpPr/>
          <p:nvPr/>
        </p:nvSpPr>
        <p:spPr>
          <a:xfrm>
            <a:off x="1258866" y="2719653"/>
            <a:ext cx="5085567" cy="1847589"/>
          </a:xfrm>
          <a:custGeom>
            <a:avLst/>
            <a:gdLst>
              <a:gd name="connsiteX0" fmla="*/ 0 w 5085567"/>
              <a:gd name="connsiteY0" fmla="*/ 1847589 h 1847589"/>
              <a:gd name="connsiteX1" fmla="*/ 0 w 5085567"/>
              <a:gd name="connsiteY1" fmla="*/ 1308970 h 1847589"/>
              <a:gd name="connsiteX2" fmla="*/ 5085567 w 5085567"/>
              <a:gd name="connsiteY2" fmla="*/ 1308970 h 1847589"/>
              <a:gd name="connsiteX3" fmla="*/ 5085567 w 5085567"/>
              <a:gd name="connsiteY3" fmla="*/ 0 h 1847589"/>
            </a:gdLst>
            <a:ahLst/>
            <a:cxnLst>
              <a:cxn ang="0">
                <a:pos x="connsiteX0" y="connsiteY0"/>
              </a:cxn>
              <a:cxn ang="0">
                <a:pos x="connsiteX1" y="connsiteY1"/>
              </a:cxn>
              <a:cxn ang="0">
                <a:pos x="connsiteX2" y="connsiteY2"/>
              </a:cxn>
              <a:cxn ang="0">
                <a:pos x="connsiteX3" y="connsiteY3"/>
              </a:cxn>
            </a:cxnLst>
            <a:rect l="l" t="t" r="r" b="b"/>
            <a:pathLst>
              <a:path w="5085567" h="1847589">
                <a:moveTo>
                  <a:pt x="0" y="1847589"/>
                </a:moveTo>
                <a:lnTo>
                  <a:pt x="0" y="1308970"/>
                </a:lnTo>
                <a:lnTo>
                  <a:pt x="5085567" y="1308970"/>
                </a:lnTo>
                <a:lnTo>
                  <a:pt x="5085567" y="0"/>
                </a:lnTo>
              </a:path>
            </a:pathLst>
          </a:custGeom>
          <a:noFill/>
          <a:ln w="22225">
            <a:solidFill>
              <a:srgbClr val="006699"/>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6" name="Freeform 25"/>
          <p:cNvSpPr/>
          <p:nvPr/>
        </p:nvSpPr>
        <p:spPr>
          <a:xfrm>
            <a:off x="6338170" y="2594393"/>
            <a:ext cx="313151" cy="638827"/>
          </a:xfrm>
          <a:custGeom>
            <a:avLst/>
            <a:gdLst>
              <a:gd name="connsiteX0" fmla="*/ 0 w 313151"/>
              <a:gd name="connsiteY0" fmla="*/ 638827 h 638827"/>
              <a:gd name="connsiteX1" fmla="*/ 313151 w 313151"/>
              <a:gd name="connsiteY1" fmla="*/ 638827 h 638827"/>
              <a:gd name="connsiteX2" fmla="*/ 313151 w 313151"/>
              <a:gd name="connsiteY2" fmla="*/ 0 h 638827"/>
            </a:gdLst>
            <a:ahLst/>
            <a:cxnLst>
              <a:cxn ang="0">
                <a:pos x="connsiteX0" y="connsiteY0"/>
              </a:cxn>
              <a:cxn ang="0">
                <a:pos x="connsiteX1" y="connsiteY1"/>
              </a:cxn>
              <a:cxn ang="0">
                <a:pos x="connsiteX2" y="connsiteY2"/>
              </a:cxn>
            </a:cxnLst>
            <a:rect l="l" t="t" r="r" b="b"/>
            <a:pathLst>
              <a:path w="313151" h="638827">
                <a:moveTo>
                  <a:pt x="0" y="638827"/>
                </a:moveTo>
                <a:lnTo>
                  <a:pt x="313151" y="638827"/>
                </a:lnTo>
                <a:lnTo>
                  <a:pt x="313151" y="0"/>
                </a:lnTo>
              </a:path>
            </a:pathLst>
          </a:custGeom>
          <a:noFill/>
          <a:ln w="22225">
            <a:solidFill>
              <a:srgbClr val="0066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7" name="Freeform 26"/>
          <p:cNvSpPr/>
          <p:nvPr/>
        </p:nvSpPr>
        <p:spPr>
          <a:xfrm>
            <a:off x="2711885" y="2544289"/>
            <a:ext cx="2110636" cy="2035479"/>
          </a:xfrm>
          <a:custGeom>
            <a:avLst/>
            <a:gdLst>
              <a:gd name="connsiteX0" fmla="*/ 0 w 2110636"/>
              <a:gd name="connsiteY0" fmla="*/ 2035479 h 2035479"/>
              <a:gd name="connsiteX1" fmla="*/ 0 w 2110636"/>
              <a:gd name="connsiteY1" fmla="*/ 1747381 h 2035479"/>
              <a:gd name="connsiteX2" fmla="*/ 2110636 w 2110636"/>
              <a:gd name="connsiteY2" fmla="*/ 1747381 h 2035479"/>
              <a:gd name="connsiteX3" fmla="*/ 2110636 w 2110636"/>
              <a:gd name="connsiteY3" fmla="*/ 0 h 2035479"/>
            </a:gdLst>
            <a:ahLst/>
            <a:cxnLst>
              <a:cxn ang="0">
                <a:pos x="connsiteX0" y="connsiteY0"/>
              </a:cxn>
              <a:cxn ang="0">
                <a:pos x="connsiteX1" y="connsiteY1"/>
              </a:cxn>
              <a:cxn ang="0">
                <a:pos x="connsiteX2" y="connsiteY2"/>
              </a:cxn>
              <a:cxn ang="0">
                <a:pos x="connsiteX3" y="connsiteY3"/>
              </a:cxn>
            </a:cxnLst>
            <a:rect l="l" t="t" r="r" b="b"/>
            <a:pathLst>
              <a:path w="2110636" h="2035479">
                <a:moveTo>
                  <a:pt x="0" y="2035479"/>
                </a:moveTo>
                <a:lnTo>
                  <a:pt x="0" y="1747381"/>
                </a:lnTo>
                <a:lnTo>
                  <a:pt x="2110636" y="1747381"/>
                </a:lnTo>
                <a:lnTo>
                  <a:pt x="2110636"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8" name="Freeform 27"/>
          <p:cNvSpPr/>
          <p:nvPr/>
        </p:nvSpPr>
        <p:spPr>
          <a:xfrm>
            <a:off x="4809995" y="2625708"/>
            <a:ext cx="1453019" cy="1665962"/>
          </a:xfrm>
          <a:custGeom>
            <a:avLst/>
            <a:gdLst>
              <a:gd name="connsiteX0" fmla="*/ 0 w 1453019"/>
              <a:gd name="connsiteY0" fmla="*/ 1665962 h 1665962"/>
              <a:gd name="connsiteX1" fmla="*/ 1453019 w 1453019"/>
              <a:gd name="connsiteY1" fmla="*/ 1665962 h 1665962"/>
              <a:gd name="connsiteX2" fmla="*/ 1453019 w 1453019"/>
              <a:gd name="connsiteY2" fmla="*/ 0 h 1665962"/>
            </a:gdLst>
            <a:ahLst/>
            <a:cxnLst>
              <a:cxn ang="0">
                <a:pos x="connsiteX0" y="connsiteY0"/>
              </a:cxn>
              <a:cxn ang="0">
                <a:pos x="connsiteX1" y="connsiteY1"/>
              </a:cxn>
              <a:cxn ang="0">
                <a:pos x="connsiteX2" y="connsiteY2"/>
              </a:cxn>
            </a:cxnLst>
            <a:rect l="l" t="t" r="r" b="b"/>
            <a:pathLst>
              <a:path w="1453019" h="1665962">
                <a:moveTo>
                  <a:pt x="0" y="1665962"/>
                </a:moveTo>
                <a:lnTo>
                  <a:pt x="1453019" y="1665962"/>
                </a:lnTo>
                <a:lnTo>
                  <a:pt x="1453019"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9" name="Freeform 28"/>
          <p:cNvSpPr/>
          <p:nvPr/>
        </p:nvSpPr>
        <p:spPr>
          <a:xfrm>
            <a:off x="6263014" y="2581867"/>
            <a:ext cx="576197" cy="1553227"/>
          </a:xfrm>
          <a:custGeom>
            <a:avLst/>
            <a:gdLst>
              <a:gd name="connsiteX0" fmla="*/ 0 w 607512"/>
              <a:gd name="connsiteY0" fmla="*/ 1553227 h 1553227"/>
              <a:gd name="connsiteX1" fmla="*/ 607512 w 607512"/>
              <a:gd name="connsiteY1" fmla="*/ 1553227 h 1553227"/>
              <a:gd name="connsiteX2" fmla="*/ 607512 w 607512"/>
              <a:gd name="connsiteY2" fmla="*/ 0 h 1553227"/>
            </a:gdLst>
            <a:ahLst/>
            <a:cxnLst>
              <a:cxn ang="0">
                <a:pos x="connsiteX0" y="connsiteY0"/>
              </a:cxn>
              <a:cxn ang="0">
                <a:pos x="connsiteX1" y="connsiteY1"/>
              </a:cxn>
              <a:cxn ang="0">
                <a:pos x="connsiteX2" y="connsiteY2"/>
              </a:cxn>
            </a:cxnLst>
            <a:rect l="l" t="t" r="r" b="b"/>
            <a:pathLst>
              <a:path w="607512" h="1553227">
                <a:moveTo>
                  <a:pt x="0" y="1553227"/>
                </a:moveTo>
                <a:lnTo>
                  <a:pt x="607512" y="1553227"/>
                </a:lnTo>
                <a:lnTo>
                  <a:pt x="607512"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0" name="Freeform 29"/>
          <p:cNvSpPr/>
          <p:nvPr/>
        </p:nvSpPr>
        <p:spPr>
          <a:xfrm>
            <a:off x="4240060" y="3308376"/>
            <a:ext cx="0" cy="1290181"/>
          </a:xfrm>
          <a:custGeom>
            <a:avLst/>
            <a:gdLst>
              <a:gd name="connsiteX0" fmla="*/ 0 w 0"/>
              <a:gd name="connsiteY0" fmla="*/ 1290181 h 1290181"/>
              <a:gd name="connsiteX1" fmla="*/ 0 w 0"/>
              <a:gd name="connsiteY1" fmla="*/ 0 h 1290181"/>
            </a:gdLst>
            <a:ahLst/>
            <a:cxnLst>
              <a:cxn ang="0">
                <a:pos x="connsiteX0" y="connsiteY0"/>
              </a:cxn>
              <a:cxn ang="0">
                <a:pos x="connsiteX1" y="connsiteY1"/>
              </a:cxn>
            </a:cxnLst>
            <a:rect l="l" t="t" r="r" b="b"/>
            <a:pathLst>
              <a:path h="1290181">
                <a:moveTo>
                  <a:pt x="0" y="1290181"/>
                </a:move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1" name="Freeform 30"/>
          <p:cNvSpPr/>
          <p:nvPr/>
        </p:nvSpPr>
        <p:spPr>
          <a:xfrm>
            <a:off x="2849671" y="3239483"/>
            <a:ext cx="1402915" cy="338203"/>
          </a:xfrm>
          <a:custGeom>
            <a:avLst/>
            <a:gdLst>
              <a:gd name="connsiteX0" fmla="*/ 1434230 w 1434230"/>
              <a:gd name="connsiteY0" fmla="*/ 338203 h 338203"/>
              <a:gd name="connsiteX1" fmla="*/ 0 w 1434230"/>
              <a:gd name="connsiteY1" fmla="*/ 338203 h 338203"/>
              <a:gd name="connsiteX2" fmla="*/ 0 w 1434230"/>
              <a:gd name="connsiteY2" fmla="*/ 0 h 338203"/>
            </a:gdLst>
            <a:ahLst/>
            <a:cxnLst>
              <a:cxn ang="0">
                <a:pos x="connsiteX0" y="connsiteY0"/>
              </a:cxn>
              <a:cxn ang="0">
                <a:pos x="connsiteX1" y="connsiteY1"/>
              </a:cxn>
              <a:cxn ang="0">
                <a:pos x="connsiteX2" y="connsiteY2"/>
              </a:cxn>
            </a:cxnLst>
            <a:rect l="l" t="t" r="r" b="b"/>
            <a:pathLst>
              <a:path w="1434230" h="338203">
                <a:moveTo>
                  <a:pt x="1434230" y="338203"/>
                </a:moveTo>
                <a:lnTo>
                  <a:pt x="0" y="338203"/>
                </a:ln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4" name="Freeform 33"/>
          <p:cNvSpPr/>
          <p:nvPr/>
        </p:nvSpPr>
        <p:spPr>
          <a:xfrm>
            <a:off x="4246323" y="3371007"/>
            <a:ext cx="3081403" cy="1077238"/>
          </a:xfrm>
          <a:custGeom>
            <a:avLst/>
            <a:gdLst>
              <a:gd name="connsiteX0" fmla="*/ 0 w 3081403"/>
              <a:gd name="connsiteY0" fmla="*/ 1077238 h 1077238"/>
              <a:gd name="connsiteX1" fmla="*/ 3081403 w 3081403"/>
              <a:gd name="connsiteY1" fmla="*/ 1077238 h 1077238"/>
              <a:gd name="connsiteX2" fmla="*/ 3081403 w 3081403"/>
              <a:gd name="connsiteY2" fmla="*/ 0 h 1077238"/>
            </a:gdLst>
            <a:ahLst/>
            <a:cxnLst>
              <a:cxn ang="0">
                <a:pos x="connsiteX0" y="connsiteY0"/>
              </a:cxn>
              <a:cxn ang="0">
                <a:pos x="connsiteX1" y="connsiteY1"/>
              </a:cxn>
              <a:cxn ang="0">
                <a:pos x="connsiteX2" y="connsiteY2"/>
              </a:cxn>
            </a:cxnLst>
            <a:rect l="l" t="t" r="r" b="b"/>
            <a:pathLst>
              <a:path w="3081403" h="1077238">
                <a:moveTo>
                  <a:pt x="0" y="1077238"/>
                </a:moveTo>
                <a:lnTo>
                  <a:pt x="3081403" y="1077238"/>
                </a:lnTo>
                <a:lnTo>
                  <a:pt x="3081403"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5" name="Freeform 34"/>
          <p:cNvSpPr/>
          <p:nvPr/>
        </p:nvSpPr>
        <p:spPr>
          <a:xfrm>
            <a:off x="4559474" y="2149719"/>
            <a:ext cx="720247" cy="2430049"/>
          </a:xfrm>
          <a:custGeom>
            <a:avLst/>
            <a:gdLst>
              <a:gd name="connsiteX0" fmla="*/ 720247 w 720247"/>
              <a:gd name="connsiteY0" fmla="*/ 2430049 h 2430049"/>
              <a:gd name="connsiteX1" fmla="*/ 720247 w 720247"/>
              <a:gd name="connsiteY1" fmla="*/ 0 h 2430049"/>
              <a:gd name="connsiteX2" fmla="*/ 0 w 720247"/>
              <a:gd name="connsiteY2" fmla="*/ 0 h 2430049"/>
            </a:gdLst>
            <a:ahLst/>
            <a:cxnLst>
              <a:cxn ang="0">
                <a:pos x="connsiteX0" y="connsiteY0"/>
              </a:cxn>
              <a:cxn ang="0">
                <a:pos x="connsiteX1" y="connsiteY1"/>
              </a:cxn>
              <a:cxn ang="0">
                <a:pos x="connsiteX2" y="connsiteY2"/>
              </a:cxn>
            </a:cxnLst>
            <a:rect l="l" t="t" r="r" b="b"/>
            <a:pathLst>
              <a:path w="720247" h="2430049">
                <a:moveTo>
                  <a:pt x="720247" y="2430049"/>
                </a:moveTo>
                <a:lnTo>
                  <a:pt x="720247" y="0"/>
                </a:ln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6" name="Freeform 35"/>
          <p:cNvSpPr/>
          <p:nvPr/>
        </p:nvSpPr>
        <p:spPr>
          <a:xfrm>
            <a:off x="4546948" y="2337609"/>
            <a:ext cx="732773" cy="0"/>
          </a:xfrm>
          <a:custGeom>
            <a:avLst/>
            <a:gdLst>
              <a:gd name="connsiteX0" fmla="*/ 732773 w 732773"/>
              <a:gd name="connsiteY0" fmla="*/ 0 h 0"/>
              <a:gd name="connsiteX1" fmla="*/ 0 w 732773"/>
              <a:gd name="connsiteY1" fmla="*/ 0 h 0"/>
            </a:gdLst>
            <a:ahLst/>
            <a:cxnLst>
              <a:cxn ang="0">
                <a:pos x="connsiteX0" y="connsiteY0"/>
              </a:cxn>
              <a:cxn ang="0">
                <a:pos x="connsiteX1" y="connsiteY1"/>
              </a:cxn>
            </a:cxnLst>
            <a:rect l="l" t="t" r="r" b="b"/>
            <a:pathLst>
              <a:path w="732773">
                <a:moveTo>
                  <a:pt x="732773" y="0"/>
                </a:move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7" name="Freeform 36"/>
          <p:cNvSpPr/>
          <p:nvPr/>
        </p:nvSpPr>
        <p:spPr>
          <a:xfrm>
            <a:off x="5674290" y="2763494"/>
            <a:ext cx="951978" cy="1822537"/>
          </a:xfrm>
          <a:custGeom>
            <a:avLst/>
            <a:gdLst>
              <a:gd name="connsiteX0" fmla="*/ 951978 w 951978"/>
              <a:gd name="connsiteY0" fmla="*/ 1822537 h 1822537"/>
              <a:gd name="connsiteX1" fmla="*/ 951978 w 951978"/>
              <a:gd name="connsiteY1" fmla="*/ 970767 h 1822537"/>
              <a:gd name="connsiteX2" fmla="*/ 0 w 951978"/>
              <a:gd name="connsiteY2" fmla="*/ 970767 h 1822537"/>
              <a:gd name="connsiteX3" fmla="*/ 0 w 951978"/>
              <a:gd name="connsiteY3" fmla="*/ 0 h 1822537"/>
            </a:gdLst>
            <a:ahLst/>
            <a:cxnLst>
              <a:cxn ang="0">
                <a:pos x="connsiteX0" y="connsiteY0"/>
              </a:cxn>
              <a:cxn ang="0">
                <a:pos x="connsiteX1" y="connsiteY1"/>
              </a:cxn>
              <a:cxn ang="0">
                <a:pos x="connsiteX2" y="connsiteY2"/>
              </a:cxn>
              <a:cxn ang="0">
                <a:pos x="connsiteX3" y="connsiteY3"/>
              </a:cxn>
            </a:cxnLst>
            <a:rect l="l" t="t" r="r" b="b"/>
            <a:pathLst>
              <a:path w="951978" h="1822537">
                <a:moveTo>
                  <a:pt x="951978" y="1822537"/>
                </a:moveTo>
                <a:lnTo>
                  <a:pt x="951978" y="970767"/>
                </a:lnTo>
                <a:lnTo>
                  <a:pt x="0" y="970767"/>
                </a:ln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8" name="Freeform 37"/>
          <p:cNvSpPr/>
          <p:nvPr/>
        </p:nvSpPr>
        <p:spPr>
          <a:xfrm>
            <a:off x="5956126" y="2920070"/>
            <a:ext cx="0" cy="807928"/>
          </a:xfrm>
          <a:custGeom>
            <a:avLst/>
            <a:gdLst>
              <a:gd name="connsiteX0" fmla="*/ 0 w 0"/>
              <a:gd name="connsiteY0" fmla="*/ 807928 h 807928"/>
              <a:gd name="connsiteX1" fmla="*/ 0 w 0"/>
              <a:gd name="connsiteY1" fmla="*/ 0 h 807928"/>
            </a:gdLst>
            <a:ahLst/>
            <a:cxnLst>
              <a:cxn ang="0">
                <a:pos x="connsiteX0" y="connsiteY0"/>
              </a:cxn>
              <a:cxn ang="0">
                <a:pos x="connsiteX1" y="connsiteY1"/>
              </a:cxn>
            </a:cxnLst>
            <a:rect l="l" t="t" r="r" b="b"/>
            <a:pathLst>
              <a:path h="807928">
                <a:moveTo>
                  <a:pt x="0" y="807928"/>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9" name="Freeform 38"/>
          <p:cNvSpPr/>
          <p:nvPr/>
        </p:nvSpPr>
        <p:spPr>
          <a:xfrm>
            <a:off x="6181595" y="2888754"/>
            <a:ext cx="0" cy="822960"/>
          </a:xfrm>
          <a:custGeom>
            <a:avLst/>
            <a:gdLst>
              <a:gd name="connsiteX0" fmla="*/ 0 w 0"/>
              <a:gd name="connsiteY0" fmla="*/ 914400 h 914400"/>
              <a:gd name="connsiteX1" fmla="*/ 0 w 0"/>
              <a:gd name="connsiteY1" fmla="*/ 0 h 914400"/>
            </a:gdLst>
            <a:ahLst/>
            <a:cxnLst>
              <a:cxn ang="0">
                <a:pos x="connsiteX0" y="connsiteY0"/>
              </a:cxn>
              <a:cxn ang="0">
                <a:pos x="connsiteX1" y="connsiteY1"/>
              </a:cxn>
            </a:cxnLst>
            <a:rect l="l" t="t" r="r" b="b"/>
            <a:pathLst>
              <a:path h="914400">
                <a:moveTo>
                  <a:pt x="0" y="914400"/>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0" name="Freeform 39"/>
          <p:cNvSpPr/>
          <p:nvPr/>
        </p:nvSpPr>
        <p:spPr>
          <a:xfrm>
            <a:off x="6068860" y="2613182"/>
            <a:ext cx="0" cy="1121079"/>
          </a:xfrm>
          <a:custGeom>
            <a:avLst/>
            <a:gdLst>
              <a:gd name="connsiteX0" fmla="*/ 0 w 0"/>
              <a:gd name="connsiteY0" fmla="*/ 1121079 h 1121079"/>
              <a:gd name="connsiteX1" fmla="*/ 0 w 0"/>
              <a:gd name="connsiteY1" fmla="*/ 0 h 1121079"/>
            </a:gdLst>
            <a:ahLst/>
            <a:cxnLst>
              <a:cxn ang="0">
                <a:pos x="connsiteX0" y="connsiteY0"/>
              </a:cxn>
              <a:cxn ang="0">
                <a:pos x="connsiteX1" y="connsiteY1"/>
              </a:cxn>
            </a:cxnLst>
            <a:rect l="l" t="t" r="r" b="b"/>
            <a:pathLst>
              <a:path h="1121079">
                <a:moveTo>
                  <a:pt x="0" y="1121079"/>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6" name="Rounded Rectangle 45"/>
          <p:cNvSpPr/>
          <p:nvPr/>
        </p:nvSpPr>
        <p:spPr>
          <a:xfrm>
            <a:off x="1165834" y="1344768"/>
            <a:ext cx="2194560" cy="274320"/>
          </a:xfrm>
          <a:prstGeom prst="roundRect">
            <a:avLst/>
          </a:prstGeom>
          <a:solidFill>
            <a:srgbClr val="9900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Financing and Insurance</a:t>
            </a:r>
          </a:p>
        </p:txBody>
      </p:sp>
      <p:sp>
        <p:nvSpPr>
          <p:cNvPr id="47" name="Rounded Rectangle 46"/>
          <p:cNvSpPr/>
          <p:nvPr/>
        </p:nvSpPr>
        <p:spPr>
          <a:xfrm>
            <a:off x="6300226" y="1342210"/>
            <a:ext cx="1463040" cy="274320"/>
          </a:xfrm>
          <a:prstGeom prst="roundRect">
            <a:avLst/>
          </a:prstGeom>
          <a:solidFill>
            <a:srgbClr val="CC9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gency FB" panose="020B0503020202020204" pitchFamily="34" charset="0"/>
              </a:rPr>
              <a:t>Seafarers</a:t>
            </a:r>
          </a:p>
        </p:txBody>
      </p:sp>
      <p:sp>
        <p:nvSpPr>
          <p:cNvPr id="48" name="Rounded Rectangle 47"/>
          <p:cNvSpPr/>
          <p:nvPr/>
        </p:nvSpPr>
        <p:spPr>
          <a:xfrm>
            <a:off x="3527069" y="1344117"/>
            <a:ext cx="2560320" cy="274320"/>
          </a:xfrm>
          <a:prstGeom prst="roundRect">
            <a:avLst/>
          </a:prstGeom>
          <a:solidFill>
            <a:srgbClr val="9900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Global Terminal Operators</a:t>
            </a:r>
          </a:p>
        </p:txBody>
      </p:sp>
      <p:sp>
        <p:nvSpPr>
          <p:cNvPr id="49" name="TextBox 48"/>
          <p:cNvSpPr txBox="1"/>
          <p:nvPr/>
        </p:nvSpPr>
        <p:spPr>
          <a:xfrm>
            <a:off x="1636581" y="965370"/>
            <a:ext cx="1290738" cy="338554"/>
          </a:xfrm>
          <a:prstGeom prst="rect">
            <a:avLst/>
          </a:prstGeom>
          <a:noFill/>
        </p:spPr>
        <p:txBody>
          <a:bodyPr wrap="none" rtlCol="0">
            <a:spAutoFit/>
          </a:bodyPr>
          <a:lstStyle/>
          <a:p>
            <a:r>
              <a:rPr lang="en-US" sz="1600" dirty="0">
                <a:latin typeface="Agency FB" panose="020B0503020202020204" pitchFamily="34" charset="0"/>
              </a:rPr>
              <a:t>UK &amp; Scandinavia</a:t>
            </a:r>
          </a:p>
        </p:txBody>
      </p:sp>
      <p:sp>
        <p:nvSpPr>
          <p:cNvPr id="50" name="TextBox 49"/>
          <p:cNvSpPr txBox="1"/>
          <p:nvPr/>
        </p:nvSpPr>
        <p:spPr>
          <a:xfrm>
            <a:off x="6176730" y="978852"/>
            <a:ext cx="1661032" cy="338554"/>
          </a:xfrm>
          <a:prstGeom prst="rect">
            <a:avLst/>
          </a:prstGeom>
          <a:noFill/>
        </p:spPr>
        <p:txBody>
          <a:bodyPr wrap="none" rtlCol="0">
            <a:spAutoFit/>
          </a:bodyPr>
          <a:lstStyle/>
          <a:p>
            <a:r>
              <a:rPr lang="en-US" sz="1600" dirty="0">
                <a:latin typeface="Agency FB" panose="020B0503020202020204" pitchFamily="34" charset="0"/>
              </a:rPr>
              <a:t>Philippines &amp; Indonesia</a:t>
            </a:r>
          </a:p>
        </p:txBody>
      </p:sp>
      <p:sp>
        <p:nvSpPr>
          <p:cNvPr id="51" name="Rectangle 50"/>
          <p:cNvSpPr/>
          <p:nvPr/>
        </p:nvSpPr>
        <p:spPr>
          <a:xfrm>
            <a:off x="3959979" y="718437"/>
            <a:ext cx="1789272" cy="584775"/>
          </a:xfrm>
          <a:prstGeom prst="rect">
            <a:avLst/>
          </a:prstGeom>
        </p:spPr>
        <p:txBody>
          <a:bodyPr wrap="none">
            <a:spAutoFit/>
          </a:bodyPr>
          <a:lstStyle/>
          <a:p>
            <a:r>
              <a:rPr lang="en-US" sz="1600" dirty="0">
                <a:latin typeface="Agency FB" panose="020B0503020202020204" pitchFamily="34" charset="0"/>
              </a:rPr>
              <a:t>Hong Kong, Netherlands, </a:t>
            </a:r>
          </a:p>
          <a:p>
            <a:r>
              <a:rPr lang="en-US" sz="1600" dirty="0">
                <a:latin typeface="Agency FB" panose="020B0503020202020204" pitchFamily="34" charset="0"/>
              </a:rPr>
              <a:t>Singapore &amp; UAE (44%)</a:t>
            </a:r>
          </a:p>
        </p:txBody>
      </p:sp>
      <p:sp>
        <p:nvSpPr>
          <p:cNvPr id="52" name="Freeform 51"/>
          <p:cNvSpPr/>
          <p:nvPr/>
        </p:nvSpPr>
        <p:spPr>
          <a:xfrm>
            <a:off x="2530258" y="1617363"/>
            <a:ext cx="1866378" cy="576198"/>
          </a:xfrm>
          <a:custGeom>
            <a:avLst/>
            <a:gdLst>
              <a:gd name="connsiteX0" fmla="*/ 0 w 1866378"/>
              <a:gd name="connsiteY0" fmla="*/ 0 h 576198"/>
              <a:gd name="connsiteX1" fmla="*/ 0 w 1866378"/>
              <a:gd name="connsiteY1" fmla="*/ 576198 h 576198"/>
              <a:gd name="connsiteX2" fmla="*/ 1866378 w 1866378"/>
              <a:gd name="connsiteY2" fmla="*/ 576198 h 576198"/>
            </a:gdLst>
            <a:ahLst/>
            <a:cxnLst>
              <a:cxn ang="0">
                <a:pos x="connsiteX0" y="connsiteY0"/>
              </a:cxn>
              <a:cxn ang="0">
                <a:pos x="connsiteX1" y="connsiteY1"/>
              </a:cxn>
              <a:cxn ang="0">
                <a:pos x="connsiteX2" y="connsiteY2"/>
              </a:cxn>
            </a:cxnLst>
            <a:rect l="l" t="t" r="r" b="b"/>
            <a:pathLst>
              <a:path w="1866378" h="576198">
                <a:moveTo>
                  <a:pt x="0" y="0"/>
                </a:moveTo>
                <a:lnTo>
                  <a:pt x="0" y="576198"/>
                </a:lnTo>
                <a:lnTo>
                  <a:pt x="1866378" y="576198"/>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3" name="Freeform 52"/>
          <p:cNvSpPr/>
          <p:nvPr/>
        </p:nvSpPr>
        <p:spPr>
          <a:xfrm>
            <a:off x="2523995" y="2011933"/>
            <a:ext cx="2073057" cy="0"/>
          </a:xfrm>
          <a:custGeom>
            <a:avLst/>
            <a:gdLst>
              <a:gd name="connsiteX0" fmla="*/ 0 w 2073057"/>
              <a:gd name="connsiteY0" fmla="*/ 0 h 0"/>
              <a:gd name="connsiteX1" fmla="*/ 2073057 w 2073057"/>
              <a:gd name="connsiteY1" fmla="*/ 0 h 0"/>
            </a:gdLst>
            <a:ahLst/>
            <a:cxnLst>
              <a:cxn ang="0">
                <a:pos x="connsiteX0" y="connsiteY0"/>
              </a:cxn>
              <a:cxn ang="0">
                <a:pos x="connsiteX1" y="connsiteY1"/>
              </a:cxn>
            </a:cxnLst>
            <a:rect l="l" t="t" r="r" b="b"/>
            <a:pathLst>
              <a:path w="2073057">
                <a:moveTo>
                  <a:pt x="0" y="0"/>
                </a:moveTo>
                <a:lnTo>
                  <a:pt x="2073057" y="0"/>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4" name="Freeform 53"/>
          <p:cNvSpPr/>
          <p:nvPr/>
        </p:nvSpPr>
        <p:spPr>
          <a:xfrm>
            <a:off x="4490581" y="1611100"/>
            <a:ext cx="0" cy="620039"/>
          </a:xfrm>
          <a:custGeom>
            <a:avLst/>
            <a:gdLst>
              <a:gd name="connsiteX0" fmla="*/ 0 w 0"/>
              <a:gd name="connsiteY0" fmla="*/ 0 h 620039"/>
              <a:gd name="connsiteX1" fmla="*/ 0 w 0"/>
              <a:gd name="connsiteY1" fmla="*/ 620039 h 620039"/>
            </a:gdLst>
            <a:ahLst/>
            <a:cxnLst>
              <a:cxn ang="0">
                <a:pos x="connsiteX0" y="connsiteY0"/>
              </a:cxn>
              <a:cxn ang="0">
                <a:pos x="connsiteX1" y="connsiteY1"/>
              </a:cxn>
            </a:cxnLst>
            <a:rect l="l" t="t" r="r" b="b"/>
            <a:pathLst>
              <a:path h="620039">
                <a:moveTo>
                  <a:pt x="0" y="0"/>
                </a:moveTo>
                <a:lnTo>
                  <a:pt x="0" y="620039"/>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5" name="Freeform 54"/>
          <p:cNvSpPr/>
          <p:nvPr/>
        </p:nvSpPr>
        <p:spPr>
          <a:xfrm>
            <a:off x="5436296" y="1617363"/>
            <a:ext cx="0" cy="1233814"/>
          </a:xfrm>
          <a:custGeom>
            <a:avLst/>
            <a:gdLst>
              <a:gd name="connsiteX0" fmla="*/ 0 w 0"/>
              <a:gd name="connsiteY0" fmla="*/ 0 h 1233814"/>
              <a:gd name="connsiteX1" fmla="*/ 0 w 0"/>
              <a:gd name="connsiteY1" fmla="*/ 1233814 h 1233814"/>
            </a:gdLst>
            <a:ahLst/>
            <a:cxnLst>
              <a:cxn ang="0">
                <a:pos x="connsiteX0" y="connsiteY0"/>
              </a:cxn>
              <a:cxn ang="0">
                <a:pos x="connsiteX1" y="connsiteY1"/>
              </a:cxn>
            </a:cxnLst>
            <a:rect l="l" t="t" r="r" b="b"/>
            <a:pathLst>
              <a:path h="1233814">
                <a:moveTo>
                  <a:pt x="0" y="0"/>
                </a:moveTo>
                <a:lnTo>
                  <a:pt x="0" y="1233814"/>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6" name="Freeform 55"/>
          <p:cNvSpPr/>
          <p:nvPr/>
        </p:nvSpPr>
        <p:spPr>
          <a:xfrm>
            <a:off x="5430033" y="2018196"/>
            <a:ext cx="1052186" cy="1415441"/>
          </a:xfrm>
          <a:custGeom>
            <a:avLst/>
            <a:gdLst>
              <a:gd name="connsiteX0" fmla="*/ 0 w 1045923"/>
              <a:gd name="connsiteY0" fmla="*/ 0 h 1415441"/>
              <a:gd name="connsiteX1" fmla="*/ 1045923 w 1045923"/>
              <a:gd name="connsiteY1" fmla="*/ 0 h 1415441"/>
              <a:gd name="connsiteX2" fmla="*/ 1045923 w 1045923"/>
              <a:gd name="connsiteY2" fmla="*/ 1415441 h 1415441"/>
            </a:gdLst>
            <a:ahLst/>
            <a:cxnLst>
              <a:cxn ang="0">
                <a:pos x="connsiteX0" y="connsiteY0"/>
              </a:cxn>
              <a:cxn ang="0">
                <a:pos x="connsiteX1" y="connsiteY1"/>
              </a:cxn>
              <a:cxn ang="0">
                <a:pos x="connsiteX2" y="connsiteY2"/>
              </a:cxn>
            </a:cxnLst>
            <a:rect l="l" t="t" r="r" b="b"/>
            <a:pathLst>
              <a:path w="1045923" h="1415441">
                <a:moveTo>
                  <a:pt x="0" y="0"/>
                </a:moveTo>
                <a:lnTo>
                  <a:pt x="1045923" y="0"/>
                </a:lnTo>
                <a:lnTo>
                  <a:pt x="1045923" y="1415441"/>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7" name="Freeform 56"/>
          <p:cNvSpPr/>
          <p:nvPr/>
        </p:nvSpPr>
        <p:spPr>
          <a:xfrm>
            <a:off x="6482219" y="2143456"/>
            <a:ext cx="100208" cy="751562"/>
          </a:xfrm>
          <a:custGeom>
            <a:avLst/>
            <a:gdLst>
              <a:gd name="connsiteX0" fmla="*/ 0 w 100208"/>
              <a:gd name="connsiteY0" fmla="*/ 0 h 751562"/>
              <a:gd name="connsiteX1" fmla="*/ 100208 w 100208"/>
              <a:gd name="connsiteY1" fmla="*/ 0 h 751562"/>
              <a:gd name="connsiteX2" fmla="*/ 100208 w 100208"/>
              <a:gd name="connsiteY2" fmla="*/ 751562 h 751562"/>
            </a:gdLst>
            <a:ahLst/>
            <a:cxnLst>
              <a:cxn ang="0">
                <a:pos x="connsiteX0" y="connsiteY0"/>
              </a:cxn>
              <a:cxn ang="0">
                <a:pos x="connsiteX1" y="connsiteY1"/>
              </a:cxn>
              <a:cxn ang="0">
                <a:pos x="connsiteX2" y="connsiteY2"/>
              </a:cxn>
            </a:cxnLst>
            <a:rect l="l" t="t" r="r" b="b"/>
            <a:pathLst>
              <a:path w="100208" h="751562">
                <a:moveTo>
                  <a:pt x="0" y="0"/>
                </a:moveTo>
                <a:lnTo>
                  <a:pt x="100208" y="0"/>
                </a:lnTo>
                <a:lnTo>
                  <a:pt x="100208" y="751562"/>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8" name="Freeform 57"/>
          <p:cNvSpPr/>
          <p:nvPr/>
        </p:nvSpPr>
        <p:spPr>
          <a:xfrm>
            <a:off x="6870526" y="1623626"/>
            <a:ext cx="338203" cy="1534439"/>
          </a:xfrm>
          <a:custGeom>
            <a:avLst/>
            <a:gdLst>
              <a:gd name="connsiteX0" fmla="*/ 338203 w 338203"/>
              <a:gd name="connsiteY0" fmla="*/ 0 h 1534439"/>
              <a:gd name="connsiteX1" fmla="*/ 338203 w 338203"/>
              <a:gd name="connsiteY1" fmla="*/ 1534439 h 1534439"/>
              <a:gd name="connsiteX2" fmla="*/ 0 w 338203"/>
              <a:gd name="connsiteY2" fmla="*/ 1534439 h 1534439"/>
            </a:gdLst>
            <a:ahLst/>
            <a:cxnLst>
              <a:cxn ang="0">
                <a:pos x="connsiteX0" y="connsiteY0"/>
              </a:cxn>
              <a:cxn ang="0">
                <a:pos x="connsiteX1" y="connsiteY1"/>
              </a:cxn>
              <a:cxn ang="0">
                <a:pos x="connsiteX2" y="connsiteY2"/>
              </a:cxn>
            </a:cxnLst>
            <a:rect l="l" t="t" r="r" b="b"/>
            <a:pathLst>
              <a:path w="338203" h="1534439">
                <a:moveTo>
                  <a:pt x="338203" y="0"/>
                </a:moveTo>
                <a:lnTo>
                  <a:pt x="338203" y="1534439"/>
                </a:lnTo>
                <a:lnTo>
                  <a:pt x="0" y="1534439"/>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9" name="Freeform 58"/>
          <p:cNvSpPr/>
          <p:nvPr/>
        </p:nvSpPr>
        <p:spPr>
          <a:xfrm>
            <a:off x="6594953" y="3151802"/>
            <a:ext cx="469726" cy="469726"/>
          </a:xfrm>
          <a:custGeom>
            <a:avLst/>
            <a:gdLst>
              <a:gd name="connsiteX0" fmla="*/ 469726 w 469726"/>
              <a:gd name="connsiteY0" fmla="*/ 0 h 469726"/>
              <a:gd name="connsiteX1" fmla="*/ 469726 w 469726"/>
              <a:gd name="connsiteY1" fmla="*/ 469726 h 469726"/>
              <a:gd name="connsiteX2" fmla="*/ 0 w 469726"/>
              <a:gd name="connsiteY2" fmla="*/ 469726 h 469726"/>
            </a:gdLst>
            <a:ahLst/>
            <a:cxnLst>
              <a:cxn ang="0">
                <a:pos x="connsiteX0" y="connsiteY0"/>
              </a:cxn>
              <a:cxn ang="0">
                <a:pos x="connsiteX1" y="connsiteY1"/>
              </a:cxn>
              <a:cxn ang="0">
                <a:pos x="connsiteX2" y="connsiteY2"/>
              </a:cxn>
            </a:cxnLst>
            <a:rect l="l" t="t" r="r" b="b"/>
            <a:pathLst>
              <a:path w="469726" h="469726">
                <a:moveTo>
                  <a:pt x="469726" y="0"/>
                </a:moveTo>
                <a:lnTo>
                  <a:pt x="469726" y="469726"/>
                </a:lnTo>
                <a:lnTo>
                  <a:pt x="0" y="469726"/>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1" name="TextBox 60"/>
          <p:cNvSpPr txBox="1"/>
          <p:nvPr/>
        </p:nvSpPr>
        <p:spPr>
          <a:xfrm rot="16200000">
            <a:off x="207094" y="4883212"/>
            <a:ext cx="646331" cy="400110"/>
          </a:xfrm>
          <a:prstGeom prst="rect">
            <a:avLst/>
          </a:prstGeom>
          <a:noFill/>
        </p:spPr>
        <p:txBody>
          <a:bodyPr wrap="none" rtlCol="0">
            <a:spAutoFit/>
          </a:bodyPr>
          <a:lstStyle/>
          <a:p>
            <a:r>
              <a:rPr lang="en-US" sz="2000" b="1" dirty="0">
                <a:solidFill>
                  <a:schemeClr val="accent2">
                    <a:lumMod val="50000"/>
                  </a:schemeClr>
                </a:solidFill>
                <a:latin typeface="Agency FB" panose="020B0503020202020204" pitchFamily="34" charset="0"/>
              </a:rPr>
              <a:t>CORE</a:t>
            </a:r>
          </a:p>
        </p:txBody>
      </p:sp>
      <p:sp>
        <p:nvSpPr>
          <p:cNvPr id="62" name="TextBox 61"/>
          <p:cNvSpPr txBox="1"/>
          <p:nvPr/>
        </p:nvSpPr>
        <p:spPr>
          <a:xfrm rot="16200000">
            <a:off x="61784" y="1604574"/>
            <a:ext cx="994183" cy="400110"/>
          </a:xfrm>
          <a:prstGeom prst="rect">
            <a:avLst/>
          </a:prstGeom>
          <a:noFill/>
        </p:spPr>
        <p:txBody>
          <a:bodyPr wrap="none" rtlCol="0">
            <a:spAutoFit/>
          </a:bodyPr>
          <a:lstStyle/>
          <a:p>
            <a:r>
              <a:rPr lang="en-US" sz="2000" b="1" dirty="0">
                <a:solidFill>
                  <a:srgbClr val="7030A0"/>
                </a:solidFill>
                <a:latin typeface="Agency FB" panose="020B0503020202020204" pitchFamily="34" charset="0"/>
              </a:rPr>
              <a:t>SUPPORT</a:t>
            </a:r>
          </a:p>
        </p:txBody>
      </p:sp>
      <p:cxnSp>
        <p:nvCxnSpPr>
          <p:cNvPr id="64" name="Straight Connector 63"/>
          <p:cNvCxnSpPr/>
          <p:nvPr/>
        </p:nvCxnSpPr>
        <p:spPr>
          <a:xfrm>
            <a:off x="380270" y="5417364"/>
            <a:ext cx="7406640"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80270" y="1304551"/>
            <a:ext cx="7406640" cy="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517682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Air </a:t>
            </a:r>
            <a:r>
              <a:rPr lang="it-IT" dirty="0" err="1" smtClean="0"/>
              <a:t>transport</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3405810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dirty="0"/>
              <a:t>US Post Office Airmail Routes, 1921-26</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711" y="763662"/>
            <a:ext cx="8503920" cy="5782667"/>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672297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Selected Transcontinental DC-3 Routes, Late 1930s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450" y="755239"/>
            <a:ext cx="8503920" cy="5782667"/>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4880479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title"/>
          </p:nvPr>
        </p:nvSpPr>
        <p:spPr/>
        <p:txBody>
          <a:bodyPr/>
          <a:lstStyle/>
          <a:p>
            <a:pPr eaLnBrk="1" hangingPunct="1"/>
            <a:r>
              <a:rPr lang="en-US" sz="2800" dirty="0"/>
              <a:t>Early Intercontinental Air Routes, </a:t>
            </a:r>
            <a:r>
              <a:rPr lang="en-US" sz="2800" dirty="0" smtClean="0"/>
              <a:t>1930s</a:t>
            </a:r>
            <a:br>
              <a:rPr lang="en-US" sz="2800" dirty="0" smtClean="0"/>
            </a:br>
            <a:r>
              <a:rPr lang="en-US" sz="2800" dirty="0"/>
              <a:t/>
            </a:r>
            <a:br>
              <a:rPr lang="en-US" sz="2800" dirty="0"/>
            </a:b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974" y="762015"/>
            <a:ext cx="8503920" cy="5785712"/>
          </a:xfrm>
          <a:prstGeom prst="rect">
            <a:avLst/>
          </a:prstGeom>
        </p:spPr>
      </p:pic>
      <p:sp>
        <p:nvSpPr>
          <p:cNvPr id="5" name="Footer Placeholder 2"/>
          <p:cNvSpPr>
            <a:spLocks noGrp="1"/>
          </p:cNvSpPr>
          <p:nvPr>
            <p:ph type="ftr" sz="quarter" idx="11"/>
          </p:nvPr>
        </p:nvSpPr>
        <p:spPr>
          <a:xfrm>
            <a:off x="0" y="630932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405061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Shortest Air Route between London and Sydney, 1955 - 2006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0200"/>
            <a:ext cx="9144000" cy="3657599"/>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86927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a:t>Concorde Services, 1976-2003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1" y="260648"/>
            <a:ext cx="8046720" cy="5806908"/>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582023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t>Average Airfare (roundtrip) between New York and London, 1946-2015 (in 2012 dollars</a:t>
            </a:r>
            <a:r>
              <a:rPr lang="en-US" sz="1400" dirty="0" smtClean="0"/>
              <a:t>)</a:t>
            </a:r>
            <a:br>
              <a:rPr lang="en-US" sz="1400" dirty="0" smtClean="0"/>
            </a:br>
            <a:endParaRPr lang="en-US" sz="14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45440254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87126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79202" name="Picture 2" descr="https://energeopolitics.files.wordpress.com/2012/09/international-maritime-rou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951" y="17160"/>
            <a:ext cx="61912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727" t="42292" r="14860" b="7292"/>
          <a:stretch/>
        </p:blipFill>
        <p:spPr bwMode="auto">
          <a:xfrm>
            <a:off x="251400" y="3125296"/>
            <a:ext cx="8641080" cy="368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6749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pPr eaLnBrk="1" hangingPunct="1"/>
            <a:r>
              <a:rPr lang="en-US" sz="2400" dirty="0"/>
              <a:t>Main Commercial Passenger Aircraft, </a:t>
            </a:r>
            <a:r>
              <a:rPr lang="en-US" sz="2400" dirty="0" smtClean="0"/>
              <a:t>1935-2015</a:t>
            </a:r>
            <a:br>
              <a:rPr lang="en-US" sz="2400" dirty="0" smtClean="0"/>
            </a:br>
            <a:endParaRPr lang="en-US" sz="2400" dirty="0"/>
          </a:p>
        </p:txBody>
      </p:sp>
      <p:graphicFrame>
        <p:nvGraphicFramePr>
          <p:cNvPr id="577831" name="Group 295"/>
          <p:cNvGraphicFramePr>
            <a:graphicFrameLocks noGrp="1"/>
          </p:cNvGraphicFramePr>
          <p:nvPr>
            <p:ph idx="1"/>
            <p:extLst>
              <p:ext uri="{D42A27DB-BD31-4B8C-83A1-F6EECF244321}">
                <p14:modId xmlns:p14="http://schemas.microsoft.com/office/powerpoint/2010/main" val="3806419871"/>
              </p:ext>
            </p:extLst>
          </p:nvPr>
        </p:nvGraphicFramePr>
        <p:xfrm>
          <a:off x="92075" y="1082675"/>
          <a:ext cx="8959850" cy="5394960"/>
        </p:xfrm>
        <a:graphic>
          <a:graphicData uri="http://schemas.openxmlformats.org/drawingml/2006/table">
            <a:tbl>
              <a:tblPr firstRow="1" bandRow="1">
                <a:tableStyleId>{37CE84F3-28C3-443E-9E96-99CF82512B78}</a:tableStyleId>
              </a:tblPr>
              <a:tblGrid>
                <a:gridCol w="2280722">
                  <a:extLst>
                    <a:ext uri="{9D8B030D-6E8A-4147-A177-3AD203B41FA5}">
                      <a16:colId xmlns:a16="http://schemas.microsoft.com/office/drawing/2014/main" val="20000"/>
                    </a:ext>
                  </a:extLst>
                </a:gridCol>
                <a:gridCol w="1855721">
                  <a:extLst>
                    <a:ext uri="{9D8B030D-6E8A-4147-A177-3AD203B41FA5}">
                      <a16:colId xmlns:a16="http://schemas.microsoft.com/office/drawing/2014/main" val="20001"/>
                    </a:ext>
                  </a:extLst>
                </a:gridCol>
                <a:gridCol w="1430717">
                  <a:extLst>
                    <a:ext uri="{9D8B030D-6E8A-4147-A177-3AD203B41FA5}">
                      <a16:colId xmlns:a16="http://schemas.microsoft.com/office/drawing/2014/main" val="20002"/>
                    </a:ext>
                  </a:extLst>
                </a:gridCol>
                <a:gridCol w="1769621">
                  <a:extLst>
                    <a:ext uri="{9D8B030D-6E8A-4147-A177-3AD203B41FA5}">
                      <a16:colId xmlns:a16="http://schemas.microsoft.com/office/drawing/2014/main" val="20003"/>
                    </a:ext>
                  </a:extLst>
                </a:gridCol>
                <a:gridCol w="1623069">
                  <a:extLst>
                    <a:ext uri="{9D8B030D-6E8A-4147-A177-3AD203B41FA5}">
                      <a16:colId xmlns:a16="http://schemas.microsoft.com/office/drawing/2014/main" val="20004"/>
                    </a:ext>
                  </a:extLst>
                </a:gridCol>
              </a:tblGrid>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Aircraft</a:t>
                      </a:r>
                      <a:endParaRPr kumimoji="0" lang="en-US" sz="1400" b="1"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Year of First Commercial Service</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Speed (km/hr)</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Maximum Range at Full Payload (km)</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Seating Capacity</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0"/>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Douglas DC-3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1935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346</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563</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30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1"/>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Lockheed L-649 </a:t>
                      </a:r>
                      <a:r>
                        <a:rPr kumimoji="0" lang="en-US" sz="1400" u="none" strike="noStrike" cap="none" normalizeH="0" baseline="0" dirty="0">
                          <a:ln>
                            <a:noFill/>
                          </a:ln>
                          <a:solidFill>
                            <a:schemeClr val="bg1"/>
                          </a:solidFill>
                          <a:effectLst/>
                          <a:latin typeface="Agency FB" panose="020B0503020202020204" pitchFamily="34" charset="0"/>
                        </a:rPr>
                        <a:t>Constellation</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1943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560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8,200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95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2"/>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Douglas DC-7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1953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555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7,500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105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3"/>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707-100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1958</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897</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6,820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110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4"/>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727-100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1964</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870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4,300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134</a:t>
                      </a:r>
                    </a:p>
                  </a:txBody>
                  <a:tcPr marL="105518" marR="105518" horzOverflow="overflow"/>
                </a:tc>
                <a:extLst>
                  <a:ext uri="{0D108BD9-81ED-4DB2-BD59-A6C34878D82A}">
                    <a16:rowId xmlns:a16="http://schemas.microsoft.com/office/drawing/2014/main" val="10005"/>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Boeing 737-200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1967</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780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3,500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97</a:t>
                      </a:r>
                    </a:p>
                  </a:txBody>
                  <a:tcPr marL="105518" marR="105518" horzOverflow="overflow"/>
                </a:tc>
                <a:extLst>
                  <a:ext uri="{0D108BD9-81ED-4DB2-BD59-A6C34878D82A}">
                    <a16:rowId xmlns:a16="http://schemas.microsoft.com/office/drawing/2014/main" val="1235387322"/>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747-100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1970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907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9,045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385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6"/>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McDonnell Douglas DC-10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1971</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908</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7,415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260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7"/>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Airbus A300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1974</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847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3,420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269</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8"/>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Boeing 767-200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1982</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954</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5,855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216</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09"/>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Boeing 747-400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1989</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939</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13,444</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416</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10"/>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Boeing 777-200ER</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1995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1030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14,300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300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11"/>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Airbus A340-500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2003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886</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15,800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313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12"/>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Airbus A380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2007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1050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14,800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544</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13"/>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787-8</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2012</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902</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15,700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250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val="10014"/>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Airbus A350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2015</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902</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15,200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280</a:t>
                      </a:r>
                    </a:p>
                  </a:txBody>
                  <a:tcPr marL="105518" marR="105518" horzOverflow="overflow"/>
                </a:tc>
                <a:extLst>
                  <a:ext uri="{0D108BD9-81ED-4DB2-BD59-A6C34878D82A}">
                    <a16:rowId xmlns:a16="http://schemas.microsoft.com/office/drawing/2014/main" val="319295052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8221809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World's Longest Nonstop Air Transport Routes, 2016</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7" b="3485"/>
          <a:stretch/>
        </p:blipFill>
        <p:spPr>
          <a:xfrm>
            <a:off x="163287" y="808247"/>
            <a:ext cx="8686800" cy="5665035"/>
          </a:xfrm>
          <a:prstGeom prst="rect">
            <a:avLst/>
          </a:prstGeom>
        </p:spPr>
      </p:pic>
    </p:spTree>
    <p:extLst>
      <p:ext uri="{BB962C8B-B14F-4D97-AF65-F5344CB8AC3E}">
        <p14:creationId xmlns:p14="http://schemas.microsoft.com/office/powerpoint/2010/main" val="40315244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lstStyle/>
          <a:p>
            <a:pPr eaLnBrk="1" hangingPunct="1"/>
            <a:r>
              <a:rPr lang="en-US" dirty="0"/>
              <a:t>World Air Travel and World Air Freight Carried, 1950-2015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392162246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7435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Air Transportation Growth (Passengers and Freight) and Economic Growth, 1950-2015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495643485"/>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744016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York / Hong Kong Air Routes: Conventional and Polar</a:t>
            </a:r>
          </a:p>
        </p:txBody>
      </p:sp>
      <p:sp>
        <p:nvSpPr>
          <p:cNvPr id="4"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39" y="1097275"/>
            <a:ext cx="8452121" cy="4663449"/>
          </a:xfrm>
          <a:prstGeom prst="rect">
            <a:avLst/>
          </a:prstGeom>
        </p:spPr>
      </p:pic>
    </p:spTree>
    <p:extLst>
      <p:ext uri="{BB962C8B-B14F-4D97-AF65-F5344CB8AC3E}">
        <p14:creationId xmlns:p14="http://schemas.microsoft.com/office/powerpoint/2010/main" val="34222106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p:txBody>
          <a:bodyPr/>
          <a:lstStyle/>
          <a:p>
            <a:pPr eaLnBrk="1" hangingPunct="1"/>
            <a:r>
              <a:rPr lang="en-US"/>
              <a:t>Airline Deregulation and Hub-and-Spoke Networks</a:t>
            </a:r>
          </a:p>
        </p:txBody>
      </p:sp>
      <p:sp>
        <p:nvSpPr>
          <p:cNvPr id="62"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66576" name="Line 19"/>
          <p:cNvSpPr>
            <a:spLocks noChangeShapeType="1"/>
          </p:cNvSpPr>
          <p:nvPr/>
        </p:nvSpPr>
        <p:spPr bwMode="auto">
          <a:xfrm>
            <a:off x="2207006" y="1866403"/>
            <a:ext cx="1666514" cy="381087"/>
          </a:xfrm>
          <a:prstGeom prst="line">
            <a:avLst/>
          </a:prstGeom>
          <a:noFill/>
          <a:ln w="50800">
            <a:solidFill>
              <a:schemeClr val="accent4">
                <a:lumMod val="75000"/>
              </a:schemeClr>
            </a:solidFill>
            <a:round/>
            <a:headEnd/>
            <a:tailEnd/>
          </a:ln>
        </p:spPr>
        <p:txBody>
          <a:bodyPr/>
          <a:lstStyle/>
          <a:p>
            <a:endParaRPr lang="en-US"/>
          </a:p>
        </p:txBody>
      </p:sp>
      <p:sp>
        <p:nvSpPr>
          <p:cNvPr id="66577" name="Line 20"/>
          <p:cNvSpPr>
            <a:spLocks noChangeShapeType="1"/>
          </p:cNvSpPr>
          <p:nvPr/>
        </p:nvSpPr>
        <p:spPr bwMode="auto">
          <a:xfrm>
            <a:off x="3937380" y="2304640"/>
            <a:ext cx="461961" cy="587376"/>
          </a:xfrm>
          <a:prstGeom prst="line">
            <a:avLst/>
          </a:prstGeom>
          <a:noFill/>
          <a:ln w="50800">
            <a:solidFill>
              <a:schemeClr val="accent4">
                <a:lumMod val="75000"/>
              </a:schemeClr>
            </a:solidFill>
            <a:round/>
            <a:headEnd/>
            <a:tailEnd/>
          </a:ln>
        </p:spPr>
        <p:txBody>
          <a:bodyPr/>
          <a:lstStyle/>
          <a:p>
            <a:endParaRPr lang="en-US"/>
          </a:p>
        </p:txBody>
      </p:sp>
      <p:sp>
        <p:nvSpPr>
          <p:cNvPr id="66578" name="Line 21"/>
          <p:cNvSpPr>
            <a:spLocks noChangeShapeType="1"/>
          </p:cNvSpPr>
          <p:nvPr/>
        </p:nvSpPr>
        <p:spPr bwMode="auto">
          <a:xfrm flipV="1">
            <a:off x="2240977" y="2508796"/>
            <a:ext cx="3608070" cy="454744"/>
          </a:xfrm>
          <a:prstGeom prst="line">
            <a:avLst/>
          </a:prstGeom>
          <a:noFill/>
          <a:ln w="50800">
            <a:solidFill>
              <a:schemeClr val="accent4">
                <a:lumMod val="75000"/>
              </a:schemeClr>
            </a:solidFill>
            <a:round/>
            <a:headEnd/>
            <a:tailEnd/>
          </a:ln>
        </p:spPr>
        <p:txBody>
          <a:bodyPr/>
          <a:lstStyle/>
          <a:p>
            <a:endParaRPr lang="en-US"/>
          </a:p>
        </p:txBody>
      </p:sp>
      <p:sp>
        <p:nvSpPr>
          <p:cNvPr id="66579" name="Line 22"/>
          <p:cNvSpPr>
            <a:spLocks noChangeShapeType="1"/>
          </p:cNvSpPr>
          <p:nvPr/>
        </p:nvSpPr>
        <p:spPr bwMode="auto">
          <a:xfrm flipV="1">
            <a:off x="3336352" y="1930394"/>
            <a:ext cx="1445218" cy="1237389"/>
          </a:xfrm>
          <a:prstGeom prst="line">
            <a:avLst/>
          </a:prstGeom>
          <a:noFill/>
          <a:ln w="50800">
            <a:solidFill>
              <a:schemeClr val="accent4">
                <a:lumMod val="75000"/>
              </a:schemeClr>
            </a:solidFill>
            <a:round/>
            <a:headEnd/>
            <a:tailEnd/>
          </a:ln>
        </p:spPr>
        <p:txBody>
          <a:bodyPr/>
          <a:lstStyle/>
          <a:p>
            <a:endParaRPr lang="en-US"/>
          </a:p>
        </p:txBody>
      </p:sp>
      <p:sp>
        <p:nvSpPr>
          <p:cNvPr id="66580" name="Line 23"/>
          <p:cNvSpPr>
            <a:spLocks noChangeShapeType="1"/>
          </p:cNvSpPr>
          <p:nvPr/>
        </p:nvSpPr>
        <p:spPr bwMode="auto">
          <a:xfrm>
            <a:off x="2207005" y="1860458"/>
            <a:ext cx="2607627" cy="31837"/>
          </a:xfrm>
          <a:prstGeom prst="line">
            <a:avLst/>
          </a:prstGeom>
          <a:noFill/>
          <a:ln w="50800">
            <a:solidFill>
              <a:schemeClr val="accent4">
                <a:lumMod val="75000"/>
              </a:schemeClr>
            </a:solidFill>
            <a:round/>
            <a:headEnd/>
            <a:tailEnd/>
          </a:ln>
        </p:spPr>
        <p:txBody>
          <a:bodyPr/>
          <a:lstStyle/>
          <a:p>
            <a:endParaRPr lang="en-US"/>
          </a:p>
        </p:txBody>
      </p:sp>
      <p:sp>
        <p:nvSpPr>
          <p:cNvPr id="66581" name="Line 24"/>
          <p:cNvSpPr>
            <a:spLocks noChangeShapeType="1"/>
          </p:cNvSpPr>
          <p:nvPr/>
        </p:nvSpPr>
        <p:spPr bwMode="auto">
          <a:xfrm flipV="1">
            <a:off x="2224510" y="2267899"/>
            <a:ext cx="1641793" cy="672058"/>
          </a:xfrm>
          <a:prstGeom prst="line">
            <a:avLst/>
          </a:prstGeom>
          <a:noFill/>
          <a:ln w="50800">
            <a:solidFill>
              <a:schemeClr val="accent4">
                <a:lumMod val="75000"/>
              </a:schemeClr>
            </a:solidFill>
            <a:round/>
            <a:headEnd/>
            <a:tailEnd/>
          </a:ln>
        </p:spPr>
        <p:txBody>
          <a:bodyPr/>
          <a:lstStyle/>
          <a:p>
            <a:endParaRPr lang="en-US"/>
          </a:p>
        </p:txBody>
      </p:sp>
      <p:sp>
        <p:nvSpPr>
          <p:cNvPr id="66582" name="Line 25"/>
          <p:cNvSpPr>
            <a:spLocks noChangeShapeType="1"/>
          </p:cNvSpPr>
          <p:nvPr/>
        </p:nvSpPr>
        <p:spPr bwMode="auto">
          <a:xfrm flipV="1">
            <a:off x="3935476" y="2253840"/>
            <a:ext cx="2866070" cy="7935"/>
          </a:xfrm>
          <a:prstGeom prst="line">
            <a:avLst/>
          </a:prstGeom>
          <a:noFill/>
          <a:ln w="50800">
            <a:solidFill>
              <a:schemeClr val="accent2">
                <a:lumMod val="75000"/>
              </a:schemeClr>
            </a:solidFill>
            <a:round/>
            <a:headEnd/>
            <a:tailEnd/>
          </a:ln>
        </p:spPr>
        <p:txBody>
          <a:bodyPr/>
          <a:lstStyle/>
          <a:p>
            <a:endParaRPr lang="en-US"/>
          </a:p>
        </p:txBody>
      </p:sp>
      <p:sp>
        <p:nvSpPr>
          <p:cNvPr id="66583" name="Line 26"/>
          <p:cNvSpPr>
            <a:spLocks noChangeShapeType="1"/>
          </p:cNvSpPr>
          <p:nvPr/>
        </p:nvSpPr>
        <p:spPr bwMode="auto">
          <a:xfrm flipH="1">
            <a:off x="7072691" y="1695358"/>
            <a:ext cx="136166" cy="823277"/>
          </a:xfrm>
          <a:prstGeom prst="line">
            <a:avLst/>
          </a:prstGeom>
          <a:noFill/>
          <a:ln w="50800">
            <a:solidFill>
              <a:schemeClr val="accent2">
                <a:lumMod val="75000"/>
              </a:schemeClr>
            </a:solidFill>
            <a:round/>
            <a:headEnd/>
            <a:tailEnd/>
          </a:ln>
        </p:spPr>
        <p:txBody>
          <a:bodyPr/>
          <a:lstStyle/>
          <a:p>
            <a:endParaRPr lang="en-US"/>
          </a:p>
        </p:txBody>
      </p:sp>
      <p:sp>
        <p:nvSpPr>
          <p:cNvPr id="66584" name="Line 27"/>
          <p:cNvSpPr>
            <a:spLocks noChangeShapeType="1"/>
          </p:cNvSpPr>
          <p:nvPr/>
        </p:nvSpPr>
        <p:spPr bwMode="auto">
          <a:xfrm>
            <a:off x="4445062" y="2953294"/>
            <a:ext cx="2053590" cy="265747"/>
          </a:xfrm>
          <a:prstGeom prst="line">
            <a:avLst/>
          </a:prstGeom>
          <a:noFill/>
          <a:ln w="50800">
            <a:solidFill>
              <a:schemeClr val="accent2">
                <a:lumMod val="75000"/>
              </a:schemeClr>
            </a:solidFill>
            <a:round/>
            <a:headEnd/>
            <a:tailEnd/>
          </a:ln>
        </p:spPr>
        <p:txBody>
          <a:bodyPr/>
          <a:lstStyle/>
          <a:p>
            <a:endParaRPr lang="en-US"/>
          </a:p>
        </p:txBody>
      </p:sp>
      <p:sp>
        <p:nvSpPr>
          <p:cNvPr id="66585" name="Line 28"/>
          <p:cNvSpPr>
            <a:spLocks noChangeShapeType="1"/>
          </p:cNvSpPr>
          <p:nvPr/>
        </p:nvSpPr>
        <p:spPr bwMode="auto">
          <a:xfrm flipV="1">
            <a:off x="2224511" y="1680524"/>
            <a:ext cx="4948150" cy="1283016"/>
          </a:xfrm>
          <a:prstGeom prst="line">
            <a:avLst/>
          </a:prstGeom>
          <a:noFill/>
          <a:ln w="50800">
            <a:solidFill>
              <a:schemeClr val="accent2">
                <a:lumMod val="75000"/>
              </a:schemeClr>
            </a:solidFill>
            <a:round/>
            <a:headEnd/>
            <a:tailEnd/>
          </a:ln>
        </p:spPr>
        <p:txBody>
          <a:bodyPr/>
          <a:lstStyle/>
          <a:p>
            <a:endParaRPr lang="en-US"/>
          </a:p>
        </p:txBody>
      </p:sp>
      <p:sp>
        <p:nvSpPr>
          <p:cNvPr id="66586" name="Line 29"/>
          <p:cNvSpPr>
            <a:spLocks noChangeShapeType="1"/>
          </p:cNvSpPr>
          <p:nvPr/>
        </p:nvSpPr>
        <p:spPr bwMode="auto">
          <a:xfrm flipH="1">
            <a:off x="6557705" y="2596828"/>
            <a:ext cx="486411" cy="590868"/>
          </a:xfrm>
          <a:prstGeom prst="line">
            <a:avLst/>
          </a:prstGeom>
          <a:noFill/>
          <a:ln w="50800">
            <a:solidFill>
              <a:schemeClr val="accent2">
                <a:lumMod val="75000"/>
              </a:schemeClr>
            </a:solidFill>
            <a:round/>
            <a:headEnd/>
            <a:tailEnd/>
          </a:ln>
        </p:spPr>
        <p:txBody>
          <a:bodyPr/>
          <a:lstStyle/>
          <a:p>
            <a:endParaRPr lang="en-US"/>
          </a:p>
        </p:txBody>
      </p:sp>
      <p:sp>
        <p:nvSpPr>
          <p:cNvPr id="66587" name="Line 30"/>
          <p:cNvSpPr>
            <a:spLocks noChangeShapeType="1"/>
          </p:cNvSpPr>
          <p:nvPr/>
        </p:nvSpPr>
        <p:spPr bwMode="auto">
          <a:xfrm flipH="1">
            <a:off x="5946563" y="2290996"/>
            <a:ext cx="854983" cy="183508"/>
          </a:xfrm>
          <a:prstGeom prst="line">
            <a:avLst/>
          </a:prstGeom>
          <a:noFill/>
          <a:ln w="50800">
            <a:solidFill>
              <a:schemeClr val="accent2">
                <a:lumMod val="75000"/>
              </a:schemeClr>
            </a:solidFill>
            <a:round/>
            <a:headEnd/>
            <a:tailEnd/>
          </a:ln>
        </p:spPr>
        <p:txBody>
          <a:bodyPr/>
          <a:lstStyle/>
          <a:p>
            <a:endParaRPr lang="en-US"/>
          </a:p>
        </p:txBody>
      </p:sp>
      <p:sp>
        <p:nvSpPr>
          <p:cNvPr id="66588" name="Line 31"/>
          <p:cNvSpPr>
            <a:spLocks noChangeShapeType="1"/>
          </p:cNvSpPr>
          <p:nvPr/>
        </p:nvSpPr>
        <p:spPr bwMode="auto">
          <a:xfrm flipH="1" flipV="1">
            <a:off x="4843526" y="1892294"/>
            <a:ext cx="1061720" cy="573637"/>
          </a:xfrm>
          <a:prstGeom prst="line">
            <a:avLst/>
          </a:prstGeom>
          <a:noFill/>
          <a:ln w="50800">
            <a:solidFill>
              <a:schemeClr val="accent2">
                <a:lumMod val="75000"/>
              </a:schemeClr>
            </a:solidFill>
            <a:round/>
            <a:headEnd/>
            <a:tailEnd/>
          </a:ln>
        </p:spPr>
        <p:txBody>
          <a:bodyPr/>
          <a:lstStyle/>
          <a:p>
            <a:endParaRPr lang="en-US"/>
          </a:p>
        </p:txBody>
      </p:sp>
      <p:sp>
        <p:nvSpPr>
          <p:cNvPr id="66589" name="Line 32"/>
          <p:cNvSpPr>
            <a:spLocks noChangeShapeType="1"/>
          </p:cNvSpPr>
          <p:nvPr/>
        </p:nvSpPr>
        <p:spPr bwMode="auto">
          <a:xfrm flipH="1">
            <a:off x="6883778" y="1695358"/>
            <a:ext cx="288882" cy="520873"/>
          </a:xfrm>
          <a:prstGeom prst="line">
            <a:avLst/>
          </a:prstGeom>
          <a:noFill/>
          <a:ln w="50800">
            <a:solidFill>
              <a:schemeClr val="accent2">
                <a:lumMod val="75000"/>
              </a:schemeClr>
            </a:solidFill>
            <a:round/>
            <a:headEnd/>
            <a:tailEnd/>
          </a:ln>
        </p:spPr>
        <p:txBody>
          <a:bodyPr/>
          <a:lstStyle/>
          <a:p>
            <a:endParaRPr lang="en-US"/>
          </a:p>
        </p:txBody>
      </p:sp>
      <p:sp>
        <p:nvSpPr>
          <p:cNvPr id="66590" name="Line 33"/>
          <p:cNvSpPr>
            <a:spLocks noChangeShapeType="1"/>
          </p:cNvSpPr>
          <p:nvPr/>
        </p:nvSpPr>
        <p:spPr bwMode="auto">
          <a:xfrm flipV="1">
            <a:off x="3949762" y="1640280"/>
            <a:ext cx="3202666" cy="596098"/>
          </a:xfrm>
          <a:prstGeom prst="line">
            <a:avLst/>
          </a:prstGeom>
          <a:noFill/>
          <a:ln w="50800">
            <a:solidFill>
              <a:schemeClr val="accent4">
                <a:lumMod val="75000"/>
              </a:schemeClr>
            </a:solidFill>
            <a:round/>
            <a:headEnd/>
            <a:tailEnd/>
          </a:ln>
        </p:spPr>
        <p:txBody>
          <a:bodyPr/>
          <a:lstStyle/>
          <a:p>
            <a:endParaRPr lang="en-US"/>
          </a:p>
        </p:txBody>
      </p:sp>
      <p:sp>
        <p:nvSpPr>
          <p:cNvPr id="66591" name="Line 34"/>
          <p:cNvSpPr>
            <a:spLocks noChangeShapeType="1"/>
          </p:cNvSpPr>
          <p:nvPr/>
        </p:nvSpPr>
        <p:spPr bwMode="auto">
          <a:xfrm>
            <a:off x="2240977" y="2999649"/>
            <a:ext cx="1001713" cy="216447"/>
          </a:xfrm>
          <a:prstGeom prst="line">
            <a:avLst/>
          </a:prstGeom>
          <a:noFill/>
          <a:ln w="50800">
            <a:solidFill>
              <a:schemeClr val="accent4">
                <a:lumMod val="75000"/>
              </a:schemeClr>
            </a:solidFill>
            <a:round/>
            <a:headEnd/>
            <a:tailEnd/>
          </a:ln>
        </p:spPr>
        <p:txBody>
          <a:bodyPr/>
          <a:lstStyle/>
          <a:p>
            <a:endParaRPr lang="en-US"/>
          </a:p>
        </p:txBody>
      </p:sp>
      <p:sp>
        <p:nvSpPr>
          <p:cNvPr id="66592" name="Line 35"/>
          <p:cNvSpPr>
            <a:spLocks noChangeShapeType="1"/>
          </p:cNvSpPr>
          <p:nvPr/>
        </p:nvSpPr>
        <p:spPr bwMode="auto">
          <a:xfrm>
            <a:off x="2170451" y="1896793"/>
            <a:ext cx="36554" cy="1009511"/>
          </a:xfrm>
          <a:prstGeom prst="line">
            <a:avLst/>
          </a:prstGeom>
          <a:noFill/>
          <a:ln w="50800">
            <a:solidFill>
              <a:schemeClr val="accent4">
                <a:lumMod val="75000"/>
              </a:schemeClr>
            </a:solidFill>
            <a:round/>
            <a:headEnd/>
            <a:tailEnd/>
          </a:ln>
        </p:spPr>
        <p:txBody>
          <a:bodyPr/>
          <a:lstStyle/>
          <a:p>
            <a:endParaRPr lang="en-US"/>
          </a:p>
        </p:txBody>
      </p:sp>
      <p:sp>
        <p:nvSpPr>
          <p:cNvPr id="66593" name="Line 36"/>
          <p:cNvSpPr>
            <a:spLocks noChangeShapeType="1"/>
          </p:cNvSpPr>
          <p:nvPr/>
        </p:nvSpPr>
        <p:spPr bwMode="auto">
          <a:xfrm flipH="1" flipV="1">
            <a:off x="5939172" y="2505069"/>
            <a:ext cx="1056451" cy="61509"/>
          </a:xfrm>
          <a:prstGeom prst="line">
            <a:avLst/>
          </a:prstGeom>
          <a:noFill/>
          <a:ln w="50800">
            <a:solidFill>
              <a:schemeClr val="accent2">
                <a:lumMod val="75000"/>
              </a:schemeClr>
            </a:solidFill>
            <a:round/>
            <a:headEnd/>
            <a:tailEnd/>
          </a:ln>
        </p:spPr>
        <p:txBody>
          <a:bodyPr/>
          <a:lstStyle/>
          <a:p>
            <a:endParaRPr lang="en-US"/>
          </a:p>
        </p:txBody>
      </p:sp>
      <p:sp>
        <p:nvSpPr>
          <p:cNvPr id="66607" name="Line 50"/>
          <p:cNvSpPr>
            <a:spLocks noChangeShapeType="1"/>
          </p:cNvSpPr>
          <p:nvPr/>
        </p:nvSpPr>
        <p:spPr bwMode="auto">
          <a:xfrm>
            <a:off x="2207005" y="4377512"/>
            <a:ext cx="1615122" cy="362810"/>
          </a:xfrm>
          <a:prstGeom prst="line">
            <a:avLst/>
          </a:prstGeom>
          <a:noFill/>
          <a:ln w="50800">
            <a:solidFill>
              <a:schemeClr val="accent4">
                <a:lumMod val="75000"/>
              </a:schemeClr>
            </a:solidFill>
            <a:round/>
            <a:headEnd/>
            <a:tailEnd/>
          </a:ln>
        </p:spPr>
        <p:txBody>
          <a:bodyPr/>
          <a:lstStyle/>
          <a:p>
            <a:endParaRPr lang="en-US"/>
          </a:p>
        </p:txBody>
      </p:sp>
      <p:sp>
        <p:nvSpPr>
          <p:cNvPr id="66608" name="Line 51"/>
          <p:cNvSpPr>
            <a:spLocks noChangeShapeType="1"/>
          </p:cNvSpPr>
          <p:nvPr/>
        </p:nvSpPr>
        <p:spPr bwMode="auto">
          <a:xfrm>
            <a:off x="3895701" y="4809055"/>
            <a:ext cx="503640" cy="594753"/>
          </a:xfrm>
          <a:prstGeom prst="line">
            <a:avLst/>
          </a:prstGeom>
          <a:noFill/>
          <a:ln w="50800">
            <a:solidFill>
              <a:schemeClr val="accent4">
                <a:lumMod val="75000"/>
              </a:schemeClr>
            </a:solidFill>
            <a:round/>
            <a:headEnd/>
            <a:tailEnd/>
          </a:ln>
        </p:spPr>
        <p:txBody>
          <a:bodyPr/>
          <a:lstStyle/>
          <a:p>
            <a:endParaRPr lang="en-US"/>
          </a:p>
        </p:txBody>
      </p:sp>
      <p:sp>
        <p:nvSpPr>
          <p:cNvPr id="66609" name="Line 52"/>
          <p:cNvSpPr>
            <a:spLocks noChangeShapeType="1"/>
          </p:cNvSpPr>
          <p:nvPr/>
        </p:nvSpPr>
        <p:spPr bwMode="auto">
          <a:xfrm>
            <a:off x="3918778" y="4827502"/>
            <a:ext cx="1930268" cy="192087"/>
          </a:xfrm>
          <a:prstGeom prst="line">
            <a:avLst/>
          </a:prstGeom>
          <a:noFill/>
          <a:ln w="50800">
            <a:solidFill>
              <a:schemeClr val="accent4">
                <a:lumMod val="75000"/>
              </a:schemeClr>
            </a:solidFill>
            <a:round/>
            <a:headEnd/>
            <a:tailEnd/>
          </a:ln>
        </p:spPr>
        <p:txBody>
          <a:bodyPr/>
          <a:lstStyle/>
          <a:p>
            <a:endParaRPr lang="en-US"/>
          </a:p>
        </p:txBody>
      </p:sp>
      <p:sp>
        <p:nvSpPr>
          <p:cNvPr id="66610" name="Line 54"/>
          <p:cNvSpPr>
            <a:spLocks noChangeShapeType="1"/>
          </p:cNvSpPr>
          <p:nvPr/>
        </p:nvSpPr>
        <p:spPr bwMode="auto">
          <a:xfrm flipV="1">
            <a:off x="3949762" y="4400747"/>
            <a:ext cx="831808" cy="308292"/>
          </a:xfrm>
          <a:prstGeom prst="line">
            <a:avLst/>
          </a:prstGeom>
          <a:noFill/>
          <a:ln w="50800">
            <a:solidFill>
              <a:schemeClr val="accent4">
                <a:lumMod val="75000"/>
              </a:schemeClr>
            </a:solidFill>
            <a:round/>
            <a:headEnd/>
            <a:tailEnd/>
          </a:ln>
        </p:spPr>
        <p:txBody>
          <a:bodyPr/>
          <a:lstStyle/>
          <a:p>
            <a:endParaRPr lang="en-US"/>
          </a:p>
        </p:txBody>
      </p:sp>
      <p:sp>
        <p:nvSpPr>
          <p:cNvPr id="66611" name="Line 55"/>
          <p:cNvSpPr>
            <a:spLocks noChangeShapeType="1"/>
          </p:cNvSpPr>
          <p:nvPr/>
        </p:nvSpPr>
        <p:spPr bwMode="auto">
          <a:xfrm flipV="1">
            <a:off x="2207005" y="4796756"/>
            <a:ext cx="1652948" cy="658090"/>
          </a:xfrm>
          <a:prstGeom prst="line">
            <a:avLst/>
          </a:prstGeom>
          <a:noFill/>
          <a:ln w="50800">
            <a:solidFill>
              <a:schemeClr val="accent4">
                <a:lumMod val="75000"/>
              </a:schemeClr>
            </a:solidFill>
            <a:round/>
            <a:headEnd/>
            <a:tailEnd/>
          </a:ln>
        </p:spPr>
        <p:txBody>
          <a:bodyPr/>
          <a:lstStyle/>
          <a:p>
            <a:endParaRPr lang="en-US"/>
          </a:p>
        </p:txBody>
      </p:sp>
      <p:sp>
        <p:nvSpPr>
          <p:cNvPr id="66612" name="Line 56"/>
          <p:cNvSpPr>
            <a:spLocks noChangeShapeType="1"/>
          </p:cNvSpPr>
          <p:nvPr/>
        </p:nvSpPr>
        <p:spPr bwMode="auto">
          <a:xfrm>
            <a:off x="3945721" y="4763290"/>
            <a:ext cx="1903325" cy="194283"/>
          </a:xfrm>
          <a:prstGeom prst="line">
            <a:avLst/>
          </a:prstGeom>
          <a:noFill/>
          <a:ln w="50800">
            <a:solidFill>
              <a:schemeClr val="accent2">
                <a:lumMod val="75000"/>
              </a:schemeClr>
            </a:solidFill>
            <a:round/>
            <a:headEnd/>
            <a:tailEnd/>
          </a:ln>
        </p:spPr>
        <p:txBody>
          <a:bodyPr/>
          <a:lstStyle/>
          <a:p>
            <a:endParaRPr lang="en-US"/>
          </a:p>
        </p:txBody>
      </p:sp>
      <p:sp>
        <p:nvSpPr>
          <p:cNvPr id="66613" name="Line 58"/>
          <p:cNvSpPr>
            <a:spLocks noChangeShapeType="1"/>
          </p:cNvSpPr>
          <p:nvPr/>
        </p:nvSpPr>
        <p:spPr bwMode="auto">
          <a:xfrm>
            <a:off x="5956592" y="5052609"/>
            <a:ext cx="542060" cy="626074"/>
          </a:xfrm>
          <a:prstGeom prst="line">
            <a:avLst/>
          </a:prstGeom>
          <a:noFill/>
          <a:ln w="50800">
            <a:solidFill>
              <a:schemeClr val="accent2">
                <a:lumMod val="75000"/>
              </a:schemeClr>
            </a:solidFill>
            <a:round/>
            <a:headEnd/>
            <a:tailEnd/>
          </a:ln>
        </p:spPr>
        <p:txBody>
          <a:bodyPr/>
          <a:lstStyle/>
          <a:p>
            <a:endParaRPr lang="en-US"/>
          </a:p>
        </p:txBody>
      </p:sp>
      <p:sp>
        <p:nvSpPr>
          <p:cNvPr id="66614" name="Line 61"/>
          <p:cNvSpPr>
            <a:spLocks noChangeShapeType="1"/>
          </p:cNvSpPr>
          <p:nvPr/>
        </p:nvSpPr>
        <p:spPr bwMode="auto">
          <a:xfrm flipH="1">
            <a:off x="5956592" y="4172063"/>
            <a:ext cx="1216068" cy="762401"/>
          </a:xfrm>
          <a:prstGeom prst="line">
            <a:avLst/>
          </a:prstGeom>
          <a:noFill/>
          <a:ln w="50800">
            <a:solidFill>
              <a:schemeClr val="accent2">
                <a:lumMod val="75000"/>
              </a:schemeClr>
            </a:solidFill>
            <a:round/>
            <a:headEnd/>
            <a:tailEnd/>
          </a:ln>
        </p:spPr>
        <p:txBody>
          <a:bodyPr/>
          <a:lstStyle/>
          <a:p>
            <a:endParaRPr lang="en-US"/>
          </a:p>
        </p:txBody>
      </p:sp>
      <p:sp>
        <p:nvSpPr>
          <p:cNvPr id="66615" name="Line 62"/>
          <p:cNvSpPr>
            <a:spLocks noChangeShapeType="1"/>
          </p:cNvSpPr>
          <p:nvPr/>
        </p:nvSpPr>
        <p:spPr bwMode="auto">
          <a:xfrm flipH="1" flipV="1">
            <a:off x="4833956" y="4400032"/>
            <a:ext cx="1015090" cy="548146"/>
          </a:xfrm>
          <a:prstGeom prst="line">
            <a:avLst/>
          </a:prstGeom>
          <a:noFill/>
          <a:ln w="50800">
            <a:solidFill>
              <a:schemeClr val="accent2">
                <a:lumMod val="75000"/>
              </a:schemeClr>
            </a:solidFill>
            <a:round/>
            <a:headEnd/>
            <a:tailEnd/>
          </a:ln>
        </p:spPr>
        <p:txBody>
          <a:bodyPr/>
          <a:lstStyle/>
          <a:p>
            <a:endParaRPr lang="en-US"/>
          </a:p>
        </p:txBody>
      </p:sp>
      <p:sp>
        <p:nvSpPr>
          <p:cNvPr id="66616" name="Line 63"/>
          <p:cNvSpPr>
            <a:spLocks noChangeShapeType="1"/>
          </p:cNvSpPr>
          <p:nvPr/>
        </p:nvSpPr>
        <p:spPr bwMode="auto">
          <a:xfrm flipH="1">
            <a:off x="5956592" y="4769685"/>
            <a:ext cx="824634" cy="224436"/>
          </a:xfrm>
          <a:prstGeom prst="line">
            <a:avLst/>
          </a:prstGeom>
          <a:noFill/>
          <a:ln w="50800">
            <a:solidFill>
              <a:schemeClr val="accent2">
                <a:lumMod val="75000"/>
              </a:schemeClr>
            </a:solidFill>
            <a:round/>
            <a:headEnd/>
            <a:tailEnd/>
          </a:ln>
        </p:spPr>
        <p:txBody>
          <a:bodyPr/>
          <a:lstStyle/>
          <a:p>
            <a:endParaRPr lang="en-US"/>
          </a:p>
        </p:txBody>
      </p:sp>
      <p:sp>
        <p:nvSpPr>
          <p:cNvPr id="66617" name="Line 65"/>
          <p:cNvSpPr>
            <a:spLocks noChangeShapeType="1"/>
          </p:cNvSpPr>
          <p:nvPr/>
        </p:nvSpPr>
        <p:spPr bwMode="auto">
          <a:xfrm flipV="1">
            <a:off x="3297703" y="4845269"/>
            <a:ext cx="552768" cy="833414"/>
          </a:xfrm>
          <a:prstGeom prst="line">
            <a:avLst/>
          </a:prstGeom>
          <a:noFill/>
          <a:ln w="50800">
            <a:solidFill>
              <a:schemeClr val="accent4">
                <a:lumMod val="75000"/>
              </a:schemeClr>
            </a:solidFill>
            <a:round/>
            <a:headEnd/>
            <a:tailEnd/>
          </a:ln>
        </p:spPr>
        <p:txBody>
          <a:bodyPr/>
          <a:lstStyle/>
          <a:p>
            <a:endParaRPr lang="en-US"/>
          </a:p>
        </p:txBody>
      </p:sp>
      <p:sp>
        <p:nvSpPr>
          <p:cNvPr id="66619" name="Line 69"/>
          <p:cNvSpPr>
            <a:spLocks noChangeShapeType="1"/>
          </p:cNvSpPr>
          <p:nvPr/>
        </p:nvSpPr>
        <p:spPr bwMode="auto">
          <a:xfrm>
            <a:off x="5956591" y="5020763"/>
            <a:ext cx="1039031" cy="31845"/>
          </a:xfrm>
          <a:prstGeom prst="line">
            <a:avLst/>
          </a:prstGeom>
          <a:noFill/>
          <a:ln w="50800">
            <a:solidFill>
              <a:schemeClr val="accent2">
                <a:lumMod val="75000"/>
              </a:schemeClr>
            </a:solidFill>
            <a:round/>
            <a:headEnd/>
            <a:tailEnd/>
          </a:ln>
        </p:spPr>
        <p:txBody>
          <a:bodyPr/>
          <a:lstStyle/>
          <a:p>
            <a:endParaRPr lang="en-US"/>
          </a:p>
        </p:txBody>
      </p:sp>
      <p:sp>
        <p:nvSpPr>
          <p:cNvPr id="66620" name="Line 70"/>
          <p:cNvSpPr>
            <a:spLocks noChangeShapeType="1"/>
          </p:cNvSpPr>
          <p:nvPr/>
        </p:nvSpPr>
        <p:spPr bwMode="auto">
          <a:xfrm>
            <a:off x="3928259" y="2274883"/>
            <a:ext cx="1976987" cy="191049"/>
          </a:xfrm>
          <a:prstGeom prst="line">
            <a:avLst/>
          </a:prstGeom>
          <a:noFill/>
          <a:ln w="50800">
            <a:solidFill>
              <a:schemeClr val="accent4">
                <a:lumMod val="75000"/>
              </a:schemeClr>
            </a:solidFill>
            <a:round/>
            <a:headEnd/>
            <a:tailEnd/>
          </a:ln>
        </p:spPr>
        <p:txBody>
          <a:bodyPr/>
          <a:lstStyle/>
          <a:p>
            <a:endParaRPr lang="en-US"/>
          </a:p>
        </p:txBody>
      </p:sp>
      <p:sp>
        <p:nvSpPr>
          <p:cNvPr id="66621" name="Text Box 71"/>
          <p:cNvSpPr txBox="1">
            <a:spLocks noChangeArrowheads="1"/>
          </p:cNvSpPr>
          <p:nvPr/>
        </p:nvSpPr>
        <p:spPr bwMode="auto">
          <a:xfrm>
            <a:off x="3557967" y="4315340"/>
            <a:ext cx="482824" cy="369332"/>
          </a:xfrm>
          <a:prstGeom prst="rect">
            <a:avLst/>
          </a:prstGeom>
          <a:noFill/>
          <a:ln w="9525">
            <a:noFill/>
            <a:miter lim="800000"/>
            <a:headEnd/>
            <a:tailEnd/>
          </a:ln>
        </p:spPr>
        <p:txBody>
          <a:bodyPr wrap="none">
            <a:spAutoFit/>
          </a:bodyPr>
          <a:lstStyle/>
          <a:p>
            <a:r>
              <a:rPr lang="en-US" sz="1800" b="1">
                <a:latin typeface="Agency FB" pitchFamily="34" charset="0"/>
              </a:rPr>
              <a:t>Hub</a:t>
            </a:r>
          </a:p>
        </p:txBody>
      </p:sp>
      <p:sp>
        <p:nvSpPr>
          <p:cNvPr id="66622" name="Text Box 72"/>
          <p:cNvSpPr txBox="1">
            <a:spLocks noChangeArrowheads="1"/>
          </p:cNvSpPr>
          <p:nvPr/>
        </p:nvSpPr>
        <p:spPr bwMode="auto">
          <a:xfrm>
            <a:off x="5504242" y="5034477"/>
            <a:ext cx="482824" cy="369332"/>
          </a:xfrm>
          <a:prstGeom prst="rect">
            <a:avLst/>
          </a:prstGeom>
          <a:noFill/>
          <a:ln w="9525">
            <a:noFill/>
            <a:miter lim="800000"/>
            <a:headEnd/>
            <a:tailEnd/>
          </a:ln>
        </p:spPr>
        <p:txBody>
          <a:bodyPr wrap="none">
            <a:spAutoFit/>
          </a:bodyPr>
          <a:lstStyle/>
          <a:p>
            <a:r>
              <a:rPr lang="en-US" sz="1800" b="1">
                <a:latin typeface="Agency FB" pitchFamily="34" charset="0"/>
              </a:rPr>
              <a:t>Hub</a:t>
            </a:r>
          </a:p>
        </p:txBody>
      </p:sp>
      <p:sp>
        <p:nvSpPr>
          <p:cNvPr id="66565" name="Oval 8"/>
          <p:cNvSpPr>
            <a:spLocks noChangeArrowheads="1"/>
          </p:cNvSpPr>
          <p:nvPr/>
        </p:nvSpPr>
        <p:spPr bwMode="auto">
          <a:xfrm>
            <a:off x="6759998" y="2172966"/>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6" name="Oval 9"/>
          <p:cNvSpPr>
            <a:spLocks noChangeArrowheads="1"/>
          </p:cNvSpPr>
          <p:nvPr/>
        </p:nvSpPr>
        <p:spPr bwMode="auto">
          <a:xfrm>
            <a:off x="4335885" y="2849241"/>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7" name="Oval 10"/>
          <p:cNvSpPr>
            <a:spLocks noChangeArrowheads="1"/>
          </p:cNvSpPr>
          <p:nvPr/>
        </p:nvSpPr>
        <p:spPr bwMode="auto">
          <a:xfrm>
            <a:off x="2080048" y="1774503"/>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8" name="Oval 11"/>
          <p:cNvSpPr>
            <a:spLocks noChangeArrowheads="1"/>
          </p:cNvSpPr>
          <p:nvPr/>
        </p:nvSpPr>
        <p:spPr bwMode="auto">
          <a:xfrm>
            <a:off x="3202410" y="3131816"/>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9" name="Oval 12"/>
          <p:cNvSpPr>
            <a:spLocks noChangeArrowheads="1"/>
          </p:cNvSpPr>
          <p:nvPr/>
        </p:nvSpPr>
        <p:spPr bwMode="auto">
          <a:xfrm>
            <a:off x="6444085" y="3139753"/>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0" name="Oval 13"/>
          <p:cNvSpPr>
            <a:spLocks noChangeArrowheads="1"/>
          </p:cNvSpPr>
          <p:nvPr/>
        </p:nvSpPr>
        <p:spPr bwMode="auto">
          <a:xfrm>
            <a:off x="5828135" y="2399978"/>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1" name="Oval 14"/>
          <p:cNvSpPr>
            <a:spLocks noChangeArrowheads="1"/>
          </p:cNvSpPr>
          <p:nvPr/>
        </p:nvSpPr>
        <p:spPr bwMode="auto">
          <a:xfrm>
            <a:off x="7118773" y="1560191"/>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2" name="Oval 15"/>
          <p:cNvSpPr>
            <a:spLocks noChangeArrowheads="1"/>
          </p:cNvSpPr>
          <p:nvPr/>
        </p:nvSpPr>
        <p:spPr bwMode="auto">
          <a:xfrm>
            <a:off x="4729585" y="1801491"/>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3" name="Oval 16"/>
          <p:cNvSpPr>
            <a:spLocks noChangeArrowheads="1"/>
          </p:cNvSpPr>
          <p:nvPr/>
        </p:nvSpPr>
        <p:spPr bwMode="auto">
          <a:xfrm>
            <a:off x="2118148" y="2877816"/>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4" name="Oval 17"/>
          <p:cNvSpPr>
            <a:spLocks noChangeArrowheads="1"/>
          </p:cNvSpPr>
          <p:nvPr/>
        </p:nvSpPr>
        <p:spPr bwMode="auto">
          <a:xfrm>
            <a:off x="3799310" y="2171378"/>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5" name="Oval 18"/>
          <p:cNvSpPr>
            <a:spLocks noChangeArrowheads="1"/>
          </p:cNvSpPr>
          <p:nvPr/>
        </p:nvSpPr>
        <p:spPr bwMode="auto">
          <a:xfrm>
            <a:off x="6972723" y="2469828"/>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2" name="Rounded Rectangle 1"/>
          <p:cNvSpPr/>
          <p:nvPr/>
        </p:nvSpPr>
        <p:spPr bwMode="auto">
          <a:xfrm>
            <a:off x="1532317" y="1323967"/>
            <a:ext cx="6126480" cy="2286000"/>
          </a:xfrm>
          <a:prstGeom prst="roundRect">
            <a:avLst>
              <a:gd name="adj" fmla="val 760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Rounded Rectangle 63"/>
          <p:cNvSpPr/>
          <p:nvPr/>
        </p:nvSpPr>
        <p:spPr bwMode="auto">
          <a:xfrm>
            <a:off x="1532317" y="3833805"/>
            <a:ext cx="6126480" cy="2286000"/>
          </a:xfrm>
          <a:prstGeom prst="roundRect">
            <a:avLst>
              <a:gd name="adj" fmla="val 760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594" name="Text Box 37"/>
          <p:cNvSpPr txBox="1">
            <a:spLocks noChangeArrowheads="1"/>
          </p:cNvSpPr>
          <p:nvPr/>
        </p:nvSpPr>
        <p:spPr bwMode="auto">
          <a:xfrm>
            <a:off x="1790951" y="1175241"/>
            <a:ext cx="1676100"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Before Deregulation</a:t>
            </a:r>
          </a:p>
        </p:txBody>
      </p:sp>
      <p:sp>
        <p:nvSpPr>
          <p:cNvPr id="66618" name="Text Box 68"/>
          <p:cNvSpPr txBox="1">
            <a:spLocks noChangeArrowheads="1"/>
          </p:cNvSpPr>
          <p:nvPr/>
        </p:nvSpPr>
        <p:spPr bwMode="auto">
          <a:xfrm>
            <a:off x="1853467" y="3693591"/>
            <a:ext cx="1551066"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After Deregulation</a:t>
            </a:r>
          </a:p>
        </p:txBody>
      </p:sp>
      <p:sp>
        <p:nvSpPr>
          <p:cNvPr id="66601" name="Oval 44"/>
          <p:cNvSpPr>
            <a:spLocks noChangeArrowheads="1"/>
          </p:cNvSpPr>
          <p:nvPr/>
        </p:nvSpPr>
        <p:spPr bwMode="auto">
          <a:xfrm>
            <a:off x="5818567" y="4885252"/>
            <a:ext cx="212725" cy="212725"/>
          </a:xfrm>
          <a:prstGeom prst="ellipse">
            <a:avLst/>
          </a:prstGeom>
          <a:solidFill>
            <a:schemeClr val="bg1"/>
          </a:solidFill>
          <a:ln w="50800">
            <a:solidFill>
              <a:schemeClr val="accent2">
                <a:lumMod val="50000"/>
              </a:schemeClr>
            </a:solidFill>
            <a:round/>
            <a:headEnd/>
            <a:tailEnd/>
          </a:ln>
        </p:spPr>
        <p:txBody>
          <a:bodyPr wrap="none" anchor="ctr"/>
          <a:lstStyle/>
          <a:p>
            <a:endParaRPr lang="en-US"/>
          </a:p>
        </p:txBody>
      </p:sp>
      <p:sp>
        <p:nvSpPr>
          <p:cNvPr id="66605" name="Oval 48"/>
          <p:cNvSpPr>
            <a:spLocks noChangeArrowheads="1"/>
          </p:cNvSpPr>
          <p:nvPr/>
        </p:nvSpPr>
        <p:spPr bwMode="auto">
          <a:xfrm>
            <a:off x="3789742" y="4656652"/>
            <a:ext cx="212725" cy="212725"/>
          </a:xfrm>
          <a:prstGeom prst="ellipse">
            <a:avLst/>
          </a:prstGeom>
          <a:solidFill>
            <a:schemeClr val="bg1"/>
          </a:solidFill>
          <a:ln w="50800">
            <a:solidFill>
              <a:schemeClr val="accent4">
                <a:lumMod val="50000"/>
              </a:schemeClr>
            </a:solidFill>
            <a:round/>
            <a:headEnd/>
            <a:tailEnd/>
          </a:ln>
        </p:spPr>
        <p:txBody>
          <a:bodyPr wrap="none" anchor="ctr"/>
          <a:lstStyle/>
          <a:p>
            <a:endParaRPr lang="en-US"/>
          </a:p>
        </p:txBody>
      </p:sp>
      <p:sp>
        <p:nvSpPr>
          <p:cNvPr id="66596" name="Oval 39"/>
          <p:cNvSpPr>
            <a:spLocks noChangeArrowheads="1"/>
          </p:cNvSpPr>
          <p:nvPr/>
        </p:nvSpPr>
        <p:spPr bwMode="auto">
          <a:xfrm>
            <a:off x="6756823" y="4671027"/>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97" name="Oval 40"/>
          <p:cNvSpPr>
            <a:spLocks noChangeArrowheads="1"/>
          </p:cNvSpPr>
          <p:nvPr/>
        </p:nvSpPr>
        <p:spPr bwMode="auto">
          <a:xfrm>
            <a:off x="4332710" y="5347302"/>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98" name="Oval 41"/>
          <p:cNvSpPr>
            <a:spLocks noChangeArrowheads="1"/>
          </p:cNvSpPr>
          <p:nvPr/>
        </p:nvSpPr>
        <p:spPr bwMode="auto">
          <a:xfrm>
            <a:off x="2076873" y="4272564"/>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99" name="Oval 42"/>
          <p:cNvSpPr>
            <a:spLocks noChangeArrowheads="1"/>
          </p:cNvSpPr>
          <p:nvPr/>
        </p:nvSpPr>
        <p:spPr bwMode="auto">
          <a:xfrm>
            <a:off x="3199235" y="5629877"/>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0" name="Oval 43"/>
          <p:cNvSpPr>
            <a:spLocks noChangeArrowheads="1"/>
          </p:cNvSpPr>
          <p:nvPr/>
        </p:nvSpPr>
        <p:spPr bwMode="auto">
          <a:xfrm>
            <a:off x="6440910" y="5637814"/>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2" name="Oval 45"/>
          <p:cNvSpPr>
            <a:spLocks noChangeArrowheads="1"/>
          </p:cNvSpPr>
          <p:nvPr/>
        </p:nvSpPr>
        <p:spPr bwMode="auto">
          <a:xfrm>
            <a:off x="7115598" y="4058252"/>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3" name="Oval 46"/>
          <p:cNvSpPr>
            <a:spLocks noChangeArrowheads="1"/>
          </p:cNvSpPr>
          <p:nvPr/>
        </p:nvSpPr>
        <p:spPr bwMode="auto">
          <a:xfrm>
            <a:off x="4726410" y="4299552"/>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4" name="Oval 47"/>
          <p:cNvSpPr>
            <a:spLocks noChangeArrowheads="1"/>
          </p:cNvSpPr>
          <p:nvPr/>
        </p:nvSpPr>
        <p:spPr bwMode="auto">
          <a:xfrm>
            <a:off x="2114973" y="5375877"/>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6" name="Oval 49"/>
          <p:cNvSpPr>
            <a:spLocks noChangeArrowheads="1"/>
          </p:cNvSpPr>
          <p:nvPr/>
        </p:nvSpPr>
        <p:spPr bwMode="auto">
          <a:xfrm>
            <a:off x="6969548" y="4967889"/>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Tree>
    <p:extLst>
      <p:ext uri="{BB962C8B-B14F-4D97-AF65-F5344CB8AC3E}">
        <p14:creationId xmlns:p14="http://schemas.microsoft.com/office/powerpoint/2010/main" val="42834686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200" dirty="0"/>
              <a:t>Strategies of Low-Cost </a:t>
            </a:r>
            <a:r>
              <a:rPr lang="en-US" sz="3200" dirty="0" smtClean="0"/>
              <a:t>Carriers</a:t>
            </a:r>
            <a:br>
              <a:rPr lang="en-US" sz="3200" dirty="0" smtClean="0"/>
            </a:b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66772153"/>
              </p:ext>
            </p:extLst>
          </p:nvPr>
        </p:nvGraphicFramePr>
        <p:xfrm>
          <a:off x="92075" y="1082675"/>
          <a:ext cx="8959849" cy="4480560"/>
        </p:xfrm>
        <a:graphic>
          <a:graphicData uri="http://schemas.openxmlformats.org/drawingml/2006/table">
            <a:tbl>
              <a:tblPr bandRow="1">
                <a:tableStyleId>{37CE84F3-28C3-443E-9E96-99CF82512B78}</a:tableStyleId>
              </a:tblPr>
              <a:tblGrid>
                <a:gridCol w="1775928">
                  <a:extLst>
                    <a:ext uri="{9D8B030D-6E8A-4147-A177-3AD203B41FA5}">
                      <a16:colId xmlns:a16="http://schemas.microsoft.com/office/drawing/2014/main" val="20000"/>
                    </a:ext>
                  </a:extLst>
                </a:gridCol>
                <a:gridCol w="7183921">
                  <a:extLst>
                    <a:ext uri="{9D8B030D-6E8A-4147-A177-3AD203B41FA5}">
                      <a16:colId xmlns:a16="http://schemas.microsoft.com/office/drawing/2014/main" val="20001"/>
                    </a:ext>
                  </a:extLst>
                </a:gridCol>
              </a:tblGrid>
              <a:tr h="370840">
                <a:tc>
                  <a:txBody>
                    <a:bodyPr/>
                    <a:lstStyle/>
                    <a:p>
                      <a:r>
                        <a:rPr lang="en-US" dirty="0"/>
                        <a:t>On-board</a:t>
                      </a:r>
                      <a:r>
                        <a:rPr lang="en-US" baseline="0" dirty="0"/>
                        <a:t> operations</a:t>
                      </a:r>
                      <a:endParaRPr lang="en-US" b="1" dirty="0">
                        <a:solidFill>
                          <a:srgbClr val="000000"/>
                        </a:solidFill>
                      </a:endParaRPr>
                    </a:p>
                  </a:txBody>
                  <a:tcPr marL="105411" marR="105411"/>
                </a:tc>
                <a:tc>
                  <a:txBody>
                    <a:bodyPr/>
                    <a:lstStyle/>
                    <a:p>
                      <a:r>
                        <a:rPr lang="en-US" dirty="0"/>
                        <a:t>Optimum use of</a:t>
                      </a:r>
                      <a:r>
                        <a:rPr lang="en-US" baseline="0" dirty="0"/>
                        <a:t> seating space.</a:t>
                      </a:r>
                    </a:p>
                    <a:p>
                      <a:r>
                        <a:rPr lang="en-US" baseline="0" dirty="0"/>
                        <a:t>Minimal crew.</a:t>
                      </a:r>
                    </a:p>
                    <a:p>
                      <a:r>
                        <a:rPr lang="en-US" baseline="0" dirty="0"/>
                        <a:t>Limited and paying cabin service.</a:t>
                      </a:r>
                      <a:endParaRPr lang="en-US" b="0" baseline="0" dirty="0">
                        <a:solidFill>
                          <a:srgbClr val="000000"/>
                        </a:solidFill>
                      </a:endParaRPr>
                    </a:p>
                  </a:txBody>
                  <a:tcPr marL="105411" marR="105411"/>
                </a:tc>
                <a:extLst>
                  <a:ext uri="{0D108BD9-81ED-4DB2-BD59-A6C34878D82A}">
                    <a16:rowId xmlns:a16="http://schemas.microsoft.com/office/drawing/2014/main" val="10000"/>
                  </a:ext>
                </a:extLst>
              </a:tr>
              <a:tr h="370840">
                <a:tc>
                  <a:txBody>
                    <a:bodyPr/>
                    <a:lstStyle/>
                    <a:p>
                      <a:r>
                        <a:rPr lang="en-US" dirty="0"/>
                        <a:t>Aircraft operations</a:t>
                      </a:r>
                      <a:endParaRPr lang="en-US" b="1" dirty="0">
                        <a:solidFill>
                          <a:srgbClr val="000000"/>
                        </a:solidFill>
                      </a:endParaRPr>
                    </a:p>
                  </a:txBody>
                  <a:tcPr marL="105411" marR="105411"/>
                </a:tc>
                <a:tc>
                  <a:txBody>
                    <a:bodyPr/>
                    <a:lstStyle/>
                    <a:p>
                      <a:r>
                        <a:rPr lang="en-US" dirty="0"/>
                        <a:t>Few (often one) types of aircraft</a:t>
                      </a:r>
                      <a:r>
                        <a:rPr lang="en-US" baseline="0" dirty="0"/>
                        <a:t> used to minimize maintenance costs.</a:t>
                      </a:r>
                      <a:endParaRPr lang="en-US" dirty="0"/>
                    </a:p>
                    <a:p>
                      <a:r>
                        <a:rPr lang="en-US" dirty="0"/>
                        <a:t>Stair</a:t>
                      </a:r>
                      <a:r>
                        <a:rPr lang="en-US" baseline="0" dirty="0"/>
                        <a:t> boarding instead of air bridges.</a:t>
                      </a:r>
                    </a:p>
                    <a:p>
                      <a:r>
                        <a:rPr lang="en-US" baseline="0" dirty="0"/>
                        <a:t>Maximal usage of runway length (take-off thrust and braking on landing).</a:t>
                      </a:r>
                      <a:endParaRPr lang="en-US" dirty="0"/>
                    </a:p>
                    <a:p>
                      <a:r>
                        <a:rPr lang="en-US" dirty="0"/>
                        <a:t>Fast turn around to maximize</a:t>
                      </a:r>
                      <a:r>
                        <a:rPr lang="en-US" baseline="0" dirty="0"/>
                        <a:t> aircraft use.</a:t>
                      </a:r>
                    </a:p>
                    <a:p>
                      <a:r>
                        <a:rPr lang="en-US" baseline="0" dirty="0"/>
                        <a:t>No freight being carried.</a:t>
                      </a:r>
                      <a:endParaRPr lang="en-US" b="0" dirty="0">
                        <a:solidFill>
                          <a:srgbClr val="000000"/>
                        </a:solidFill>
                      </a:endParaRPr>
                    </a:p>
                  </a:txBody>
                  <a:tcPr marL="105411" marR="105411"/>
                </a:tc>
                <a:extLst>
                  <a:ext uri="{0D108BD9-81ED-4DB2-BD59-A6C34878D82A}">
                    <a16:rowId xmlns:a16="http://schemas.microsoft.com/office/drawing/2014/main" val="10001"/>
                  </a:ext>
                </a:extLst>
              </a:tr>
              <a:tr h="370840">
                <a:tc>
                  <a:txBody>
                    <a:bodyPr/>
                    <a:lstStyle/>
                    <a:p>
                      <a:r>
                        <a:rPr lang="en-US" dirty="0"/>
                        <a:t>Service network</a:t>
                      </a:r>
                      <a:endParaRPr lang="en-US" b="1" dirty="0">
                        <a:solidFill>
                          <a:srgbClr val="000000"/>
                        </a:solidFill>
                      </a:endParaRPr>
                    </a:p>
                  </a:txBody>
                  <a:tcPr marL="105411" marR="105411"/>
                </a:tc>
                <a:tc>
                  <a:txBody>
                    <a:bodyPr/>
                    <a:lstStyle/>
                    <a:p>
                      <a:r>
                        <a:rPr lang="en-US" dirty="0"/>
                        <a:t>Point-to-point services.</a:t>
                      </a:r>
                    </a:p>
                    <a:p>
                      <a:r>
                        <a:rPr lang="en-US" dirty="0"/>
                        <a:t>Destinations</a:t>
                      </a:r>
                      <a:r>
                        <a:rPr lang="en-US" baseline="0" dirty="0"/>
                        <a:t> commonly of less than two hours apart.</a:t>
                      </a:r>
                    </a:p>
                    <a:p>
                      <a:r>
                        <a:rPr lang="en-US" baseline="0" dirty="0"/>
                        <a:t>Usage of secondary airports (lower gate rates).</a:t>
                      </a:r>
                      <a:endParaRPr lang="en-US" b="0" dirty="0">
                        <a:solidFill>
                          <a:srgbClr val="000000"/>
                        </a:solidFill>
                      </a:endParaRPr>
                    </a:p>
                  </a:txBody>
                  <a:tcPr marL="105411" marR="105411"/>
                </a:tc>
                <a:extLst>
                  <a:ext uri="{0D108BD9-81ED-4DB2-BD59-A6C34878D82A}">
                    <a16:rowId xmlns:a16="http://schemas.microsoft.com/office/drawing/2014/main" val="10002"/>
                  </a:ext>
                </a:extLst>
              </a:tr>
              <a:tr h="370840">
                <a:tc>
                  <a:txBody>
                    <a:bodyPr/>
                    <a:lstStyle/>
                    <a:p>
                      <a:r>
                        <a:rPr lang="en-US" dirty="0"/>
                        <a:t>Booking</a:t>
                      </a:r>
                      <a:endParaRPr lang="en-US" b="1" dirty="0">
                        <a:solidFill>
                          <a:srgbClr val="000000"/>
                        </a:solidFill>
                      </a:endParaRPr>
                    </a:p>
                  </a:txBody>
                  <a:tcPr marL="105411" marR="105411"/>
                </a:tc>
                <a:tc>
                  <a:txBody>
                    <a:bodyPr/>
                    <a:lstStyle/>
                    <a:p>
                      <a:r>
                        <a:rPr lang="en-US" dirty="0"/>
                        <a:t>Online booking to minimize transaction costs.</a:t>
                      </a:r>
                    </a:p>
                    <a:p>
                      <a:r>
                        <a:rPr lang="en-US" dirty="0"/>
                        <a:t>No travel agent commissions.</a:t>
                      </a:r>
                      <a:endParaRPr lang="en-US" b="0" dirty="0">
                        <a:solidFill>
                          <a:srgbClr val="000000"/>
                        </a:solidFill>
                      </a:endParaRPr>
                    </a:p>
                  </a:txBody>
                  <a:tcPr marL="105411" marR="105411"/>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830985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200" dirty="0"/>
              <a:t>Strategies Used by Airlines to Save </a:t>
            </a:r>
            <a:r>
              <a:rPr lang="en-US" sz="3200" dirty="0" smtClean="0"/>
              <a:t>Fuel</a:t>
            </a:r>
            <a:br>
              <a:rPr lang="en-US" sz="3200" dirty="0" smtClean="0"/>
            </a:b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78253299"/>
              </p:ext>
            </p:extLst>
          </p:nvPr>
        </p:nvGraphicFramePr>
        <p:xfrm>
          <a:off x="92075" y="1082675"/>
          <a:ext cx="8959850" cy="4028440"/>
        </p:xfrm>
        <a:graphic>
          <a:graphicData uri="http://schemas.openxmlformats.org/drawingml/2006/table">
            <a:tbl>
              <a:tblPr firstRow="1" firstCol="1" bandRow="1">
                <a:tableStyleId>{37CE84F3-28C3-443E-9E96-99CF82512B78}</a:tableStyleId>
              </a:tblPr>
              <a:tblGrid>
                <a:gridCol w="2344227">
                  <a:extLst>
                    <a:ext uri="{9D8B030D-6E8A-4147-A177-3AD203B41FA5}">
                      <a16:colId xmlns:a16="http://schemas.microsoft.com/office/drawing/2014/main" val="20000"/>
                    </a:ext>
                  </a:extLst>
                </a:gridCol>
                <a:gridCol w="6615623">
                  <a:extLst>
                    <a:ext uri="{9D8B030D-6E8A-4147-A177-3AD203B41FA5}">
                      <a16:colId xmlns:a16="http://schemas.microsoft.com/office/drawing/2014/main" val="20001"/>
                    </a:ext>
                  </a:extLst>
                </a:gridCol>
              </a:tblGrid>
              <a:tr h="370840">
                <a:tc>
                  <a:txBody>
                    <a:bodyPr/>
                    <a:lstStyle/>
                    <a:p>
                      <a:r>
                        <a:rPr lang="en-US" dirty="0"/>
                        <a:t>Dimension</a:t>
                      </a:r>
                    </a:p>
                  </a:txBody>
                  <a:tcPr marL="105411" marR="105411"/>
                </a:tc>
                <a:tc>
                  <a:txBody>
                    <a:bodyPr/>
                    <a:lstStyle/>
                    <a:p>
                      <a:r>
                        <a:rPr lang="en-US" dirty="0"/>
                        <a:t>Strategy</a:t>
                      </a:r>
                    </a:p>
                  </a:txBody>
                  <a:tcPr marL="105411" marR="105411"/>
                </a:tc>
                <a:extLst>
                  <a:ext uri="{0D108BD9-81ED-4DB2-BD59-A6C34878D82A}">
                    <a16:rowId xmlns:a16="http://schemas.microsoft.com/office/drawing/2014/main" val="10000"/>
                  </a:ext>
                </a:extLst>
              </a:tr>
              <a:tr h="370840">
                <a:tc>
                  <a:txBody>
                    <a:bodyPr/>
                    <a:lstStyle/>
                    <a:p>
                      <a:r>
                        <a:rPr lang="en-US" dirty="0"/>
                        <a:t>Fleet</a:t>
                      </a:r>
                    </a:p>
                  </a:txBody>
                  <a:tcPr marL="105411" marR="105411"/>
                </a:tc>
                <a:tc>
                  <a:txBody>
                    <a:bodyPr/>
                    <a:lstStyle/>
                    <a:p>
                      <a:r>
                        <a:rPr lang="en-US" dirty="0"/>
                        <a:t>Retiring less fuel efficient aircrafts (e.g. DC-9, DC10, MD-80).</a:t>
                      </a:r>
                    </a:p>
                    <a:p>
                      <a:r>
                        <a:rPr lang="en-US" dirty="0"/>
                        <a:t>Switching to more fuel efficient aircrafts (e.g. A330, A319).</a:t>
                      </a:r>
                    </a:p>
                  </a:txBody>
                  <a:tcPr marL="105411" marR="105411"/>
                </a:tc>
                <a:extLst>
                  <a:ext uri="{0D108BD9-81ED-4DB2-BD59-A6C34878D82A}">
                    <a16:rowId xmlns:a16="http://schemas.microsoft.com/office/drawing/2014/main" val="10001"/>
                  </a:ext>
                </a:extLst>
              </a:tr>
              <a:tr h="370840">
                <a:tc>
                  <a:txBody>
                    <a:bodyPr/>
                    <a:lstStyle/>
                    <a:p>
                      <a:r>
                        <a:rPr lang="en-US" dirty="0"/>
                        <a:t>Operations</a:t>
                      </a:r>
                    </a:p>
                  </a:txBody>
                  <a:tcPr marL="105411" marR="105411"/>
                </a:tc>
                <a:tc>
                  <a:txBody>
                    <a:bodyPr/>
                    <a:lstStyle/>
                    <a:p>
                      <a:r>
                        <a:rPr lang="en-US" dirty="0"/>
                        <a:t>Less engine idle at gates (electrical</a:t>
                      </a:r>
                      <a:r>
                        <a:rPr lang="en-US" baseline="0" dirty="0"/>
                        <a:t> systems)</a:t>
                      </a:r>
                      <a:r>
                        <a:rPr lang="en-US" dirty="0"/>
                        <a:t>.</a:t>
                      </a:r>
                    </a:p>
                    <a:p>
                      <a:r>
                        <a:rPr lang="en-US" dirty="0"/>
                        <a:t>Lower flying speed (-5%).</a:t>
                      </a:r>
                    </a:p>
                    <a:p>
                      <a:r>
                        <a:rPr lang="en-US" dirty="0"/>
                        <a:t>More</a:t>
                      </a:r>
                      <a:r>
                        <a:rPr lang="en-US" baseline="0" dirty="0"/>
                        <a:t> frequent plane and engine washing.</a:t>
                      </a:r>
                      <a:endParaRPr lang="en-US" dirty="0"/>
                    </a:p>
                  </a:txBody>
                  <a:tcPr marL="105411" marR="105411"/>
                </a:tc>
                <a:extLst>
                  <a:ext uri="{0D108BD9-81ED-4DB2-BD59-A6C34878D82A}">
                    <a16:rowId xmlns:a16="http://schemas.microsoft.com/office/drawing/2014/main" val="10002"/>
                  </a:ext>
                </a:extLst>
              </a:tr>
              <a:tr h="370840">
                <a:tc>
                  <a:txBody>
                    <a:bodyPr/>
                    <a:lstStyle/>
                    <a:p>
                      <a:r>
                        <a:rPr lang="en-US" dirty="0"/>
                        <a:t>On board</a:t>
                      </a:r>
                    </a:p>
                  </a:txBody>
                  <a:tcPr marL="105411" marR="105411"/>
                </a:tc>
                <a:tc>
                  <a:txBody>
                    <a:bodyPr/>
                    <a:lstStyle/>
                    <a:p>
                      <a:r>
                        <a:rPr lang="en-US" dirty="0"/>
                        <a:t>Lighter seats.</a:t>
                      </a:r>
                    </a:p>
                    <a:p>
                      <a:r>
                        <a:rPr lang="en-US" dirty="0"/>
                        <a:t>Removal of seat-pocket documents (e.g. magazines).</a:t>
                      </a:r>
                    </a:p>
                    <a:p>
                      <a:r>
                        <a:rPr lang="en-US" dirty="0"/>
                        <a:t>Less water in bathrooms.</a:t>
                      </a:r>
                    </a:p>
                    <a:p>
                      <a:r>
                        <a:rPr lang="en-US" baseline="0" dirty="0"/>
                        <a:t>Lighter service carts.</a:t>
                      </a:r>
                      <a:endParaRPr lang="en-US" dirty="0"/>
                    </a:p>
                  </a:txBody>
                  <a:tcPr marL="105411" marR="105411"/>
                </a:tc>
                <a:extLst>
                  <a:ext uri="{0D108BD9-81ED-4DB2-BD59-A6C34878D82A}">
                    <a16:rowId xmlns:a16="http://schemas.microsoft.com/office/drawing/2014/main" val="10003"/>
                  </a:ext>
                </a:extLst>
              </a:tr>
              <a:tr h="370840">
                <a:tc>
                  <a:txBody>
                    <a:bodyPr/>
                    <a:lstStyle/>
                    <a:p>
                      <a:r>
                        <a:rPr lang="en-US" dirty="0"/>
                        <a:t>Passengers</a:t>
                      </a:r>
                    </a:p>
                  </a:txBody>
                  <a:tcPr marL="105411" marR="105411"/>
                </a:tc>
                <a:tc>
                  <a:txBody>
                    <a:bodyPr/>
                    <a:lstStyle/>
                    <a:p>
                      <a:r>
                        <a:rPr lang="en-US" dirty="0"/>
                        <a:t>Weight restrictions for luggage.</a:t>
                      </a:r>
                    </a:p>
                    <a:p>
                      <a:r>
                        <a:rPr lang="en-US" dirty="0"/>
                        <a:t>Surcharges for first</a:t>
                      </a:r>
                      <a:r>
                        <a:rPr lang="en-US" baseline="0" dirty="0"/>
                        <a:t> or </a:t>
                      </a:r>
                      <a:r>
                        <a:rPr lang="en-US" dirty="0"/>
                        <a:t>second check-in luggage.</a:t>
                      </a:r>
                    </a:p>
                    <a:p>
                      <a:r>
                        <a:rPr lang="en-US" dirty="0"/>
                        <a:t>Passengers</a:t>
                      </a:r>
                      <a:r>
                        <a:rPr lang="en-US" baseline="0" dirty="0"/>
                        <a:t> weight surcharges (?)</a:t>
                      </a:r>
                      <a:endParaRPr lang="en-US" dirty="0"/>
                    </a:p>
                  </a:txBody>
                  <a:tcPr marL="105411" marR="105411"/>
                </a:tc>
                <a:extLst>
                  <a:ext uri="{0D108BD9-81ED-4DB2-BD59-A6C34878D82A}">
                    <a16:rowId xmlns:a16="http://schemas.microsoft.com/office/drawing/2014/main" val="10004"/>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42903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7"/>
          <p:cNvSpPr>
            <a:spLocks noGrp="1" noChangeArrowheads="1"/>
          </p:cNvSpPr>
          <p:nvPr>
            <p:ph type="title"/>
          </p:nvPr>
        </p:nvSpPr>
        <p:spPr/>
        <p:txBody>
          <a:bodyPr/>
          <a:lstStyle/>
          <a:p>
            <a:pPr eaLnBrk="1" hangingPunct="1"/>
            <a:r>
              <a:rPr lang="en-US" dirty="0"/>
              <a:t>Selected Low-Cost </a:t>
            </a:r>
            <a:r>
              <a:rPr lang="en-US" dirty="0" smtClean="0"/>
              <a:t>Carriers</a:t>
            </a:r>
            <a:br>
              <a:rPr lang="en-US" dirty="0" smtClean="0"/>
            </a:br>
            <a:endParaRPr lang="en-US" dirty="0"/>
          </a:p>
        </p:txBody>
      </p:sp>
      <p:graphicFrame>
        <p:nvGraphicFramePr>
          <p:cNvPr id="783517" name="Group 157"/>
          <p:cNvGraphicFramePr>
            <a:graphicFrameLocks noGrp="1"/>
          </p:cNvGraphicFramePr>
          <p:nvPr>
            <p:ph idx="1"/>
            <p:extLst>
              <p:ext uri="{D42A27DB-BD31-4B8C-83A1-F6EECF244321}">
                <p14:modId xmlns:p14="http://schemas.microsoft.com/office/powerpoint/2010/main" val="1964624398"/>
              </p:ext>
            </p:extLst>
          </p:nvPr>
        </p:nvGraphicFramePr>
        <p:xfrm>
          <a:off x="92075" y="1082675"/>
          <a:ext cx="8959851" cy="4114801"/>
        </p:xfrm>
        <a:graphic>
          <a:graphicData uri="http://schemas.openxmlformats.org/drawingml/2006/table">
            <a:tbl>
              <a:tblPr firstRow="1" bandRow="1">
                <a:tableStyleId>{37CE84F3-28C3-443E-9E96-99CF82512B78}</a:tableStyleId>
              </a:tblPr>
              <a:tblGrid>
                <a:gridCol w="1540890">
                  <a:extLst>
                    <a:ext uri="{9D8B030D-6E8A-4147-A177-3AD203B41FA5}">
                      <a16:colId xmlns:a16="http://schemas.microsoft.com/office/drawing/2014/main" val="20000"/>
                    </a:ext>
                  </a:extLst>
                </a:gridCol>
                <a:gridCol w="1251744">
                  <a:extLst>
                    <a:ext uri="{9D8B030D-6E8A-4147-A177-3AD203B41FA5}">
                      <a16:colId xmlns:a16="http://schemas.microsoft.com/office/drawing/2014/main" val="20001"/>
                    </a:ext>
                  </a:extLst>
                </a:gridCol>
                <a:gridCol w="3885164">
                  <a:extLst>
                    <a:ext uri="{9D8B030D-6E8A-4147-A177-3AD203B41FA5}">
                      <a16:colId xmlns:a16="http://schemas.microsoft.com/office/drawing/2014/main" val="20002"/>
                    </a:ext>
                  </a:extLst>
                </a:gridCol>
                <a:gridCol w="2282053">
                  <a:extLst>
                    <a:ext uri="{9D8B030D-6E8A-4147-A177-3AD203B41FA5}">
                      <a16:colId xmlns:a16="http://schemas.microsoft.com/office/drawing/2014/main" val="20003"/>
                    </a:ext>
                  </a:extLst>
                </a:gridCol>
              </a:tblGrid>
              <a:tr h="6413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Airline</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Country</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2005 Fleet</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2005 Revenue (USD Millions)</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Southwest</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454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7,584</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1"/>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EasyJet</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UK</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62 A319s; 43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2,365</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3444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Ryanair</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Ireland</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107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2,044</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jetBlue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89 A320s; 19 ERJs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1,701</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4"/>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Air Berlin</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Germany</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8 A319s/A320; 40 737s; 3 Other</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1,457</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Virgin Blue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Australia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47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1,335</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6"/>
                  </a:ext>
                </a:extLst>
              </a:tr>
              <a:tr h="3603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WestJet</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Canada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56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1,197</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7"/>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Gol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Brazil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47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1,140</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8"/>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Frontier</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51 A318s/A319s/A320s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944</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9"/>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AirAsia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Malaysia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6 A320s; 21 B737s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174</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10"/>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319156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p:txBody>
          <a:bodyPr/>
          <a:lstStyle/>
          <a:p>
            <a:pPr eaLnBrk="1" hangingPunct="1"/>
            <a:r>
              <a:rPr lang="en-US" dirty="0"/>
              <a:t>Air Freedom </a:t>
            </a:r>
            <a:r>
              <a:rPr lang="en-US" dirty="0" smtClean="0"/>
              <a:t>Rights</a:t>
            </a:r>
            <a:br>
              <a:rPr lang="en-US" dirty="0" smtClean="0"/>
            </a:br>
            <a:endParaRPr lang="en-US" dirty="0"/>
          </a:p>
        </p:txBody>
      </p:sp>
      <p:sp>
        <p:nvSpPr>
          <p:cNvPr id="70660" name="Rectangle 5"/>
          <p:cNvSpPr>
            <a:spLocks noChangeArrowheads="1"/>
          </p:cNvSpPr>
          <p:nvPr/>
        </p:nvSpPr>
        <p:spPr bwMode="auto">
          <a:xfrm>
            <a:off x="690563" y="1270318"/>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61" name="Freeform 15"/>
          <p:cNvSpPr>
            <a:spLocks/>
          </p:cNvSpPr>
          <p:nvPr/>
        </p:nvSpPr>
        <p:spPr bwMode="auto">
          <a:xfrm>
            <a:off x="946150" y="1496695"/>
            <a:ext cx="796925" cy="1058863"/>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62" name="Freeform 16"/>
          <p:cNvSpPr>
            <a:spLocks/>
          </p:cNvSpPr>
          <p:nvPr/>
        </p:nvSpPr>
        <p:spPr bwMode="auto">
          <a:xfrm>
            <a:off x="811202" y="2217420"/>
            <a:ext cx="1743085" cy="685800"/>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55"/>
              <a:gd name="connsiteY0" fmla="*/ 9963 h 10000"/>
              <a:gd name="connsiteX1" fmla="*/ 879 w 10055"/>
              <a:gd name="connsiteY1" fmla="*/ 6991 h 10000"/>
              <a:gd name="connsiteX2" fmla="*/ 2509 w 10055"/>
              <a:gd name="connsiteY2" fmla="*/ 6157 h 10000"/>
              <a:gd name="connsiteX3" fmla="*/ 3059 w 10055"/>
              <a:gd name="connsiteY3" fmla="*/ 6250 h 10000"/>
              <a:gd name="connsiteX4" fmla="*/ 4222 w 10055"/>
              <a:gd name="connsiteY4" fmla="*/ 5532 h 10000"/>
              <a:gd name="connsiteX5" fmla="*/ 6603 w 10055"/>
              <a:gd name="connsiteY5" fmla="*/ 3889 h 10000"/>
              <a:gd name="connsiteX6" fmla="*/ 7308 w 10055"/>
              <a:gd name="connsiteY6" fmla="*/ 648 h 10000"/>
              <a:gd name="connsiteX7" fmla="*/ 8214 w 10055"/>
              <a:gd name="connsiteY7" fmla="*/ 0 h 10000"/>
              <a:gd name="connsiteX8" fmla="*/ 8663 w 10055"/>
              <a:gd name="connsiteY8" fmla="*/ 3727 h 10000"/>
              <a:gd name="connsiteX9" fmla="*/ 9881 w 10055"/>
              <a:gd name="connsiteY9" fmla="*/ 6343 h 10000"/>
              <a:gd name="connsiteX10" fmla="*/ 10055 w 10055"/>
              <a:gd name="connsiteY10" fmla="*/ 10000 h 10000"/>
              <a:gd name="connsiteX11" fmla="*/ 0 w 10055"/>
              <a:gd name="connsiteY11" fmla="*/ 99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5" h="10000">
                <a:moveTo>
                  <a:pt x="0" y="9963"/>
                </a:moveTo>
                <a:lnTo>
                  <a:pt x="879" y="6991"/>
                </a:lnTo>
                <a:lnTo>
                  <a:pt x="2509" y="6157"/>
                </a:lnTo>
                <a:lnTo>
                  <a:pt x="3059" y="6250"/>
                </a:lnTo>
                <a:lnTo>
                  <a:pt x="4222" y="5532"/>
                </a:lnTo>
                <a:lnTo>
                  <a:pt x="6603" y="3889"/>
                </a:lnTo>
                <a:lnTo>
                  <a:pt x="7308" y="648"/>
                </a:lnTo>
                <a:lnTo>
                  <a:pt x="8214" y="0"/>
                </a:lnTo>
                <a:cubicBezTo>
                  <a:pt x="8364" y="1242"/>
                  <a:pt x="8513" y="2485"/>
                  <a:pt x="8663" y="3727"/>
                </a:cubicBezTo>
                <a:lnTo>
                  <a:pt x="9881" y="6343"/>
                </a:lnTo>
                <a:lnTo>
                  <a:pt x="10055" y="10000"/>
                </a:lnTo>
                <a:lnTo>
                  <a:pt x="0" y="9963"/>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63" name="Freeform 17"/>
          <p:cNvSpPr>
            <a:spLocks/>
          </p:cNvSpPr>
          <p:nvPr/>
        </p:nvSpPr>
        <p:spPr bwMode="auto">
          <a:xfrm>
            <a:off x="2230437" y="1652270"/>
            <a:ext cx="1012881" cy="125733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 name="connsiteX0" fmla="*/ 0 w 10070"/>
              <a:gd name="connsiteY0" fmla="*/ 4569 h 10097"/>
              <a:gd name="connsiteX1" fmla="*/ 1588 w 10070"/>
              <a:gd name="connsiteY1" fmla="*/ 3261 h 10097"/>
              <a:gd name="connsiteX2" fmla="*/ 3365 w 10070"/>
              <a:gd name="connsiteY2" fmla="*/ 2640 h 10097"/>
              <a:gd name="connsiteX3" fmla="*/ 5346 w 10070"/>
              <a:gd name="connsiteY3" fmla="*/ 952 h 10097"/>
              <a:gd name="connsiteX4" fmla="*/ 8333 w 10070"/>
              <a:gd name="connsiteY4" fmla="*/ 685 h 10097"/>
              <a:gd name="connsiteX5" fmla="*/ 10000 w 10070"/>
              <a:gd name="connsiteY5" fmla="*/ 0 h 10097"/>
              <a:gd name="connsiteX6" fmla="*/ 10070 w 10070"/>
              <a:gd name="connsiteY6" fmla="*/ 10097 h 10097"/>
              <a:gd name="connsiteX7" fmla="*/ 3208 w 10070"/>
              <a:gd name="connsiteY7" fmla="*/ 10000 h 10097"/>
              <a:gd name="connsiteX8" fmla="*/ 2799 w 10070"/>
              <a:gd name="connsiteY8" fmla="*/ 7995 h 10097"/>
              <a:gd name="connsiteX9" fmla="*/ 786 w 10070"/>
              <a:gd name="connsiteY9" fmla="*/ 6523 h 10097"/>
              <a:gd name="connsiteX10" fmla="*/ 0 w 10070"/>
              <a:gd name="connsiteY10" fmla="*/ 4569 h 10097"/>
              <a:gd name="connsiteX0" fmla="*/ 0 w 10032"/>
              <a:gd name="connsiteY0" fmla="*/ 4569 h 10051"/>
              <a:gd name="connsiteX1" fmla="*/ 1588 w 10032"/>
              <a:gd name="connsiteY1" fmla="*/ 3261 h 10051"/>
              <a:gd name="connsiteX2" fmla="*/ 3365 w 10032"/>
              <a:gd name="connsiteY2" fmla="*/ 2640 h 10051"/>
              <a:gd name="connsiteX3" fmla="*/ 5346 w 10032"/>
              <a:gd name="connsiteY3" fmla="*/ 952 h 10051"/>
              <a:gd name="connsiteX4" fmla="*/ 8333 w 10032"/>
              <a:gd name="connsiteY4" fmla="*/ 685 h 10051"/>
              <a:gd name="connsiteX5" fmla="*/ 10000 w 10032"/>
              <a:gd name="connsiteY5" fmla="*/ 0 h 10051"/>
              <a:gd name="connsiteX6" fmla="*/ 10032 w 10032"/>
              <a:gd name="connsiteY6" fmla="*/ 10051 h 10051"/>
              <a:gd name="connsiteX7" fmla="*/ 3208 w 10032"/>
              <a:gd name="connsiteY7" fmla="*/ 10000 h 10051"/>
              <a:gd name="connsiteX8" fmla="*/ 2799 w 10032"/>
              <a:gd name="connsiteY8" fmla="*/ 7995 h 10051"/>
              <a:gd name="connsiteX9" fmla="*/ 786 w 10032"/>
              <a:gd name="connsiteY9" fmla="*/ 6523 h 10051"/>
              <a:gd name="connsiteX10" fmla="*/ 0 w 10032"/>
              <a:gd name="connsiteY10" fmla="*/ 4569 h 1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 h="10051">
                <a:moveTo>
                  <a:pt x="0" y="4569"/>
                </a:moveTo>
                <a:lnTo>
                  <a:pt x="1588" y="3261"/>
                </a:lnTo>
                <a:lnTo>
                  <a:pt x="3365" y="2640"/>
                </a:lnTo>
                <a:lnTo>
                  <a:pt x="5346" y="952"/>
                </a:lnTo>
                <a:lnTo>
                  <a:pt x="8333" y="685"/>
                </a:lnTo>
                <a:lnTo>
                  <a:pt x="10000" y="0"/>
                </a:lnTo>
                <a:cubicBezTo>
                  <a:pt x="10023" y="3366"/>
                  <a:pt x="10009" y="6685"/>
                  <a:pt x="10032" y="10051"/>
                </a:cubicBezTo>
                <a:lnTo>
                  <a:pt x="3208" y="10000"/>
                </a:lnTo>
                <a:lnTo>
                  <a:pt x="2799" y="7995"/>
                </a:lnTo>
                <a:lnTo>
                  <a:pt x="786" y="6523"/>
                </a:lnTo>
                <a:lnTo>
                  <a:pt x="0" y="4569"/>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44" name="Text Box 18"/>
          <p:cNvSpPr txBox="1">
            <a:spLocks noChangeArrowheads="1"/>
          </p:cNvSpPr>
          <p:nvPr/>
        </p:nvSpPr>
        <p:spPr bwMode="auto">
          <a:xfrm>
            <a:off x="2680008" y="1283838"/>
            <a:ext cx="556563"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First</a:t>
            </a:r>
          </a:p>
        </p:txBody>
      </p:sp>
      <p:sp>
        <p:nvSpPr>
          <p:cNvPr id="70665" name="Oval 19"/>
          <p:cNvSpPr>
            <a:spLocks noChangeArrowheads="1"/>
          </p:cNvSpPr>
          <p:nvPr/>
        </p:nvSpPr>
        <p:spPr bwMode="auto">
          <a:xfrm>
            <a:off x="1384300" y="2177733"/>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66" name="Oval 20"/>
          <p:cNvSpPr>
            <a:spLocks noChangeArrowheads="1"/>
          </p:cNvSpPr>
          <p:nvPr/>
        </p:nvSpPr>
        <p:spPr bwMode="auto">
          <a:xfrm>
            <a:off x="2786063" y="2330133"/>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67" name="Freeform 21"/>
          <p:cNvSpPr>
            <a:spLocks/>
          </p:cNvSpPr>
          <p:nvPr/>
        </p:nvSpPr>
        <p:spPr bwMode="auto">
          <a:xfrm>
            <a:off x="1473200" y="2277745"/>
            <a:ext cx="1377950" cy="200025"/>
          </a:xfrm>
          <a:custGeom>
            <a:avLst/>
            <a:gdLst>
              <a:gd name="T0" fmla="*/ 0 w 868"/>
              <a:gd name="T1" fmla="*/ 0 h 126"/>
              <a:gd name="T2" fmla="*/ 2147483647 w 868"/>
              <a:gd name="T3" fmla="*/ 2147483647 h 126"/>
              <a:gd name="T4" fmla="*/ 2147483647 w 868"/>
              <a:gd name="T5" fmla="*/ 2147483647 h 126"/>
              <a:gd name="T6" fmla="*/ 0 60000 65536"/>
              <a:gd name="T7" fmla="*/ 0 60000 65536"/>
              <a:gd name="T8" fmla="*/ 0 60000 65536"/>
              <a:gd name="T9" fmla="*/ 0 w 868"/>
              <a:gd name="T10" fmla="*/ 0 h 126"/>
              <a:gd name="T11" fmla="*/ 868 w 868"/>
              <a:gd name="T12" fmla="*/ 126 h 126"/>
            </a:gdLst>
            <a:ahLst/>
            <a:cxnLst>
              <a:cxn ang="T6">
                <a:pos x="T0" y="T1"/>
              </a:cxn>
              <a:cxn ang="T7">
                <a:pos x="T2" y="T3"/>
              </a:cxn>
              <a:cxn ang="T8">
                <a:pos x="T4" y="T5"/>
              </a:cxn>
            </a:cxnLst>
            <a:rect l="T9" t="T10" r="T11" b="T12"/>
            <a:pathLst>
              <a:path w="868" h="126">
                <a:moveTo>
                  <a:pt x="0" y="0"/>
                </a:moveTo>
                <a:cubicBezTo>
                  <a:pt x="43" y="18"/>
                  <a:pt x="115" y="98"/>
                  <a:pt x="260" y="112"/>
                </a:cubicBezTo>
                <a:cubicBezTo>
                  <a:pt x="405" y="126"/>
                  <a:pt x="741" y="90"/>
                  <a:pt x="868" y="84"/>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68" name="Rectangle 22"/>
          <p:cNvSpPr>
            <a:spLocks noChangeArrowheads="1"/>
          </p:cNvSpPr>
          <p:nvPr/>
        </p:nvSpPr>
        <p:spPr bwMode="auto">
          <a:xfrm>
            <a:off x="3338513" y="126873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69" name="Freeform 23"/>
          <p:cNvSpPr>
            <a:spLocks/>
          </p:cNvSpPr>
          <p:nvPr/>
        </p:nvSpPr>
        <p:spPr bwMode="auto">
          <a:xfrm>
            <a:off x="3594100" y="149510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70" name="Freeform 24"/>
          <p:cNvSpPr>
            <a:spLocks/>
          </p:cNvSpPr>
          <p:nvPr/>
        </p:nvSpPr>
        <p:spPr bwMode="auto">
          <a:xfrm>
            <a:off x="3475112" y="2215833"/>
            <a:ext cx="1727125" cy="695387"/>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9985"/>
              <a:gd name="connsiteY0" fmla="*/ 10129 h 10129"/>
              <a:gd name="connsiteX1" fmla="*/ 809 w 9985"/>
              <a:gd name="connsiteY1" fmla="*/ 6991 h 10129"/>
              <a:gd name="connsiteX2" fmla="*/ 2439 w 9985"/>
              <a:gd name="connsiteY2" fmla="*/ 6157 h 10129"/>
              <a:gd name="connsiteX3" fmla="*/ 2989 w 9985"/>
              <a:gd name="connsiteY3" fmla="*/ 6250 h 10129"/>
              <a:gd name="connsiteX4" fmla="*/ 4152 w 9985"/>
              <a:gd name="connsiteY4" fmla="*/ 5532 h 10129"/>
              <a:gd name="connsiteX5" fmla="*/ 6533 w 9985"/>
              <a:gd name="connsiteY5" fmla="*/ 3889 h 10129"/>
              <a:gd name="connsiteX6" fmla="*/ 7238 w 9985"/>
              <a:gd name="connsiteY6" fmla="*/ 648 h 10129"/>
              <a:gd name="connsiteX7" fmla="*/ 8144 w 9985"/>
              <a:gd name="connsiteY7" fmla="*/ 0 h 10129"/>
              <a:gd name="connsiteX8" fmla="*/ 8593 w 9985"/>
              <a:gd name="connsiteY8" fmla="*/ 3727 h 10129"/>
              <a:gd name="connsiteX9" fmla="*/ 9811 w 9985"/>
              <a:gd name="connsiteY9" fmla="*/ 6343 h 10129"/>
              <a:gd name="connsiteX10" fmla="*/ 9985 w 9985"/>
              <a:gd name="connsiteY10" fmla="*/ 10000 h 10129"/>
              <a:gd name="connsiteX11" fmla="*/ 0 w 9985"/>
              <a:gd name="connsiteY11" fmla="*/ 10129 h 10129"/>
              <a:gd name="connsiteX0" fmla="*/ 0 w 9956"/>
              <a:gd name="connsiteY0" fmla="*/ 9890 h 9890"/>
              <a:gd name="connsiteX1" fmla="*/ 766 w 9956"/>
              <a:gd name="connsiteY1" fmla="*/ 6902 h 9890"/>
              <a:gd name="connsiteX2" fmla="*/ 2399 w 9956"/>
              <a:gd name="connsiteY2" fmla="*/ 6079 h 9890"/>
              <a:gd name="connsiteX3" fmla="*/ 2949 w 9956"/>
              <a:gd name="connsiteY3" fmla="*/ 6170 h 9890"/>
              <a:gd name="connsiteX4" fmla="*/ 4114 w 9956"/>
              <a:gd name="connsiteY4" fmla="*/ 5462 h 9890"/>
              <a:gd name="connsiteX5" fmla="*/ 6499 w 9956"/>
              <a:gd name="connsiteY5" fmla="*/ 3839 h 9890"/>
              <a:gd name="connsiteX6" fmla="*/ 7205 w 9956"/>
              <a:gd name="connsiteY6" fmla="*/ 640 h 9890"/>
              <a:gd name="connsiteX7" fmla="*/ 8112 w 9956"/>
              <a:gd name="connsiteY7" fmla="*/ 0 h 9890"/>
              <a:gd name="connsiteX8" fmla="*/ 8562 w 9956"/>
              <a:gd name="connsiteY8" fmla="*/ 3680 h 9890"/>
              <a:gd name="connsiteX9" fmla="*/ 9782 w 9956"/>
              <a:gd name="connsiteY9" fmla="*/ 6262 h 9890"/>
              <a:gd name="connsiteX10" fmla="*/ 9956 w 9956"/>
              <a:gd name="connsiteY10" fmla="*/ 9873 h 9890"/>
              <a:gd name="connsiteX11" fmla="*/ 0 w 9956"/>
              <a:gd name="connsiteY11" fmla="*/ 9890 h 9890"/>
              <a:gd name="connsiteX0" fmla="*/ 0 w 10000"/>
              <a:gd name="connsiteY0" fmla="*/ 10000 h 10122"/>
              <a:gd name="connsiteX1" fmla="*/ 769 w 10000"/>
              <a:gd name="connsiteY1" fmla="*/ 6979 h 10122"/>
              <a:gd name="connsiteX2" fmla="*/ 2410 w 10000"/>
              <a:gd name="connsiteY2" fmla="*/ 6147 h 10122"/>
              <a:gd name="connsiteX3" fmla="*/ 2962 w 10000"/>
              <a:gd name="connsiteY3" fmla="*/ 6239 h 10122"/>
              <a:gd name="connsiteX4" fmla="*/ 4132 w 10000"/>
              <a:gd name="connsiteY4" fmla="*/ 5523 h 10122"/>
              <a:gd name="connsiteX5" fmla="*/ 6528 w 10000"/>
              <a:gd name="connsiteY5" fmla="*/ 3882 h 10122"/>
              <a:gd name="connsiteX6" fmla="*/ 7237 w 10000"/>
              <a:gd name="connsiteY6" fmla="*/ 647 h 10122"/>
              <a:gd name="connsiteX7" fmla="*/ 8148 w 10000"/>
              <a:gd name="connsiteY7" fmla="*/ 0 h 10122"/>
              <a:gd name="connsiteX8" fmla="*/ 8600 w 10000"/>
              <a:gd name="connsiteY8" fmla="*/ 3721 h 10122"/>
              <a:gd name="connsiteX9" fmla="*/ 9825 w 10000"/>
              <a:gd name="connsiteY9" fmla="*/ 6332 h 10122"/>
              <a:gd name="connsiteX10" fmla="*/ 10000 w 10000"/>
              <a:gd name="connsiteY10" fmla="*/ 10122 h 10122"/>
              <a:gd name="connsiteX11" fmla="*/ 0 w 10000"/>
              <a:gd name="connsiteY11" fmla="*/ 10000 h 10122"/>
              <a:gd name="connsiteX0" fmla="*/ 0 w 10022"/>
              <a:gd name="connsiteY0" fmla="*/ 10083 h 10122"/>
              <a:gd name="connsiteX1" fmla="*/ 791 w 10022"/>
              <a:gd name="connsiteY1" fmla="*/ 6979 h 10122"/>
              <a:gd name="connsiteX2" fmla="*/ 2432 w 10022"/>
              <a:gd name="connsiteY2" fmla="*/ 6147 h 10122"/>
              <a:gd name="connsiteX3" fmla="*/ 2984 w 10022"/>
              <a:gd name="connsiteY3" fmla="*/ 6239 h 10122"/>
              <a:gd name="connsiteX4" fmla="*/ 4154 w 10022"/>
              <a:gd name="connsiteY4" fmla="*/ 5523 h 10122"/>
              <a:gd name="connsiteX5" fmla="*/ 6550 w 10022"/>
              <a:gd name="connsiteY5" fmla="*/ 3882 h 10122"/>
              <a:gd name="connsiteX6" fmla="*/ 7259 w 10022"/>
              <a:gd name="connsiteY6" fmla="*/ 647 h 10122"/>
              <a:gd name="connsiteX7" fmla="*/ 8170 w 10022"/>
              <a:gd name="connsiteY7" fmla="*/ 0 h 10122"/>
              <a:gd name="connsiteX8" fmla="*/ 8622 w 10022"/>
              <a:gd name="connsiteY8" fmla="*/ 3721 h 10122"/>
              <a:gd name="connsiteX9" fmla="*/ 9847 w 10022"/>
              <a:gd name="connsiteY9" fmla="*/ 6332 h 10122"/>
              <a:gd name="connsiteX10" fmla="*/ 10022 w 10022"/>
              <a:gd name="connsiteY10" fmla="*/ 10122 h 10122"/>
              <a:gd name="connsiteX11" fmla="*/ 0 w 10022"/>
              <a:gd name="connsiteY11" fmla="*/ 10083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2" h="10122">
                <a:moveTo>
                  <a:pt x="0" y="10083"/>
                </a:moveTo>
                <a:lnTo>
                  <a:pt x="791" y="6979"/>
                </a:lnTo>
                <a:lnTo>
                  <a:pt x="2432" y="6147"/>
                </a:lnTo>
                <a:lnTo>
                  <a:pt x="2984" y="6239"/>
                </a:lnTo>
                <a:lnTo>
                  <a:pt x="4154" y="5523"/>
                </a:lnTo>
                <a:lnTo>
                  <a:pt x="6550" y="3882"/>
                </a:lnTo>
                <a:lnTo>
                  <a:pt x="7259" y="647"/>
                </a:lnTo>
                <a:lnTo>
                  <a:pt x="8170" y="0"/>
                </a:lnTo>
                <a:cubicBezTo>
                  <a:pt x="8321" y="1240"/>
                  <a:pt x="8471" y="2481"/>
                  <a:pt x="8622" y="3721"/>
                </a:cubicBezTo>
                <a:lnTo>
                  <a:pt x="9847" y="6332"/>
                </a:lnTo>
                <a:cubicBezTo>
                  <a:pt x="9905" y="7595"/>
                  <a:pt x="9964" y="8859"/>
                  <a:pt x="10022" y="10122"/>
                </a:cubicBezTo>
                <a:lnTo>
                  <a:pt x="0" y="10083"/>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71" name="Freeform 25"/>
          <p:cNvSpPr>
            <a:spLocks/>
          </p:cNvSpPr>
          <p:nvPr/>
        </p:nvSpPr>
        <p:spPr bwMode="auto">
          <a:xfrm>
            <a:off x="4878388" y="1650683"/>
            <a:ext cx="1009650" cy="1261083"/>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 name="connsiteX0" fmla="*/ 0 w 10000"/>
              <a:gd name="connsiteY0" fmla="*/ 4569 h 10081"/>
              <a:gd name="connsiteX1" fmla="*/ 1588 w 10000"/>
              <a:gd name="connsiteY1" fmla="*/ 3261 h 10081"/>
              <a:gd name="connsiteX2" fmla="*/ 3365 w 10000"/>
              <a:gd name="connsiteY2" fmla="*/ 2640 h 10081"/>
              <a:gd name="connsiteX3" fmla="*/ 5346 w 10000"/>
              <a:gd name="connsiteY3" fmla="*/ 952 h 10081"/>
              <a:gd name="connsiteX4" fmla="*/ 8333 w 10000"/>
              <a:gd name="connsiteY4" fmla="*/ 685 h 10081"/>
              <a:gd name="connsiteX5" fmla="*/ 10000 w 10000"/>
              <a:gd name="connsiteY5" fmla="*/ 0 h 10081"/>
              <a:gd name="connsiteX6" fmla="*/ 9969 w 10000"/>
              <a:gd name="connsiteY6" fmla="*/ 9975 h 10081"/>
              <a:gd name="connsiteX7" fmla="*/ 3208 w 10000"/>
              <a:gd name="connsiteY7" fmla="*/ 10081 h 10081"/>
              <a:gd name="connsiteX8" fmla="*/ 2799 w 10000"/>
              <a:gd name="connsiteY8" fmla="*/ 7995 h 10081"/>
              <a:gd name="connsiteX9" fmla="*/ 786 w 10000"/>
              <a:gd name="connsiteY9" fmla="*/ 6523 h 10081"/>
              <a:gd name="connsiteX10" fmla="*/ 0 w 10000"/>
              <a:gd name="connsiteY10" fmla="*/ 4569 h 10081"/>
              <a:gd name="connsiteX0" fmla="*/ 0 w 10000"/>
              <a:gd name="connsiteY0" fmla="*/ 4569 h 10081"/>
              <a:gd name="connsiteX1" fmla="*/ 1588 w 10000"/>
              <a:gd name="connsiteY1" fmla="*/ 3261 h 10081"/>
              <a:gd name="connsiteX2" fmla="*/ 3365 w 10000"/>
              <a:gd name="connsiteY2" fmla="*/ 2640 h 10081"/>
              <a:gd name="connsiteX3" fmla="*/ 5346 w 10000"/>
              <a:gd name="connsiteY3" fmla="*/ 952 h 10081"/>
              <a:gd name="connsiteX4" fmla="*/ 8333 w 10000"/>
              <a:gd name="connsiteY4" fmla="*/ 685 h 10081"/>
              <a:gd name="connsiteX5" fmla="*/ 10000 w 10000"/>
              <a:gd name="connsiteY5" fmla="*/ 0 h 10081"/>
              <a:gd name="connsiteX6" fmla="*/ 9994 w 10000"/>
              <a:gd name="connsiteY6" fmla="*/ 10077 h 10081"/>
              <a:gd name="connsiteX7" fmla="*/ 3208 w 10000"/>
              <a:gd name="connsiteY7" fmla="*/ 10081 h 10081"/>
              <a:gd name="connsiteX8" fmla="*/ 2799 w 10000"/>
              <a:gd name="connsiteY8" fmla="*/ 7995 h 10081"/>
              <a:gd name="connsiteX9" fmla="*/ 786 w 10000"/>
              <a:gd name="connsiteY9" fmla="*/ 6523 h 10081"/>
              <a:gd name="connsiteX10" fmla="*/ 0 w 10000"/>
              <a:gd name="connsiteY10" fmla="*/ 4569 h 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81">
                <a:moveTo>
                  <a:pt x="0" y="4569"/>
                </a:moveTo>
                <a:lnTo>
                  <a:pt x="1588" y="3261"/>
                </a:lnTo>
                <a:lnTo>
                  <a:pt x="3365" y="2640"/>
                </a:lnTo>
                <a:lnTo>
                  <a:pt x="5346" y="952"/>
                </a:lnTo>
                <a:lnTo>
                  <a:pt x="8333" y="685"/>
                </a:lnTo>
                <a:lnTo>
                  <a:pt x="10000" y="0"/>
                </a:lnTo>
                <a:cubicBezTo>
                  <a:pt x="9990" y="3325"/>
                  <a:pt x="10004" y="6752"/>
                  <a:pt x="9994" y="10077"/>
                </a:cubicBezTo>
                <a:lnTo>
                  <a:pt x="3208" y="10081"/>
                </a:lnTo>
                <a:cubicBezTo>
                  <a:pt x="3072" y="9386"/>
                  <a:pt x="2935" y="8690"/>
                  <a:pt x="2799" y="7995"/>
                </a:cubicBezTo>
                <a:lnTo>
                  <a:pt x="786" y="6523"/>
                </a:lnTo>
                <a:lnTo>
                  <a:pt x="0" y="4569"/>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52" name="Text Box 26"/>
          <p:cNvSpPr txBox="1">
            <a:spLocks noChangeArrowheads="1"/>
          </p:cNvSpPr>
          <p:nvPr/>
        </p:nvSpPr>
        <p:spPr bwMode="auto">
          <a:xfrm>
            <a:off x="5054908" y="1288601"/>
            <a:ext cx="756938"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Second</a:t>
            </a:r>
          </a:p>
        </p:txBody>
      </p:sp>
      <p:sp>
        <p:nvSpPr>
          <p:cNvPr id="70673" name="Oval 27"/>
          <p:cNvSpPr>
            <a:spLocks noChangeArrowheads="1"/>
          </p:cNvSpPr>
          <p:nvPr/>
        </p:nvSpPr>
        <p:spPr bwMode="auto">
          <a:xfrm>
            <a:off x="4032250" y="21761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74" name="Oval 28"/>
          <p:cNvSpPr>
            <a:spLocks noChangeArrowheads="1"/>
          </p:cNvSpPr>
          <p:nvPr/>
        </p:nvSpPr>
        <p:spPr bwMode="auto">
          <a:xfrm>
            <a:off x="5434013" y="23285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75" name="Oval 30"/>
          <p:cNvSpPr>
            <a:spLocks noChangeArrowheads="1"/>
          </p:cNvSpPr>
          <p:nvPr/>
        </p:nvSpPr>
        <p:spPr bwMode="auto">
          <a:xfrm>
            <a:off x="4641850" y="2598420"/>
            <a:ext cx="155575" cy="155575"/>
          </a:xfrm>
          <a:prstGeom prst="ellipse">
            <a:avLst/>
          </a:prstGeom>
          <a:solidFill>
            <a:schemeClr val="bg1">
              <a:lumMod val="85000"/>
            </a:schemeClr>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70676" name="Freeform 29"/>
          <p:cNvSpPr>
            <a:spLocks/>
          </p:cNvSpPr>
          <p:nvPr/>
        </p:nvSpPr>
        <p:spPr bwMode="auto">
          <a:xfrm>
            <a:off x="4124325" y="2271395"/>
            <a:ext cx="1390650" cy="420688"/>
          </a:xfrm>
          <a:custGeom>
            <a:avLst/>
            <a:gdLst>
              <a:gd name="T0" fmla="*/ 0 w 876"/>
              <a:gd name="T1" fmla="*/ 0 h 265"/>
              <a:gd name="T2" fmla="*/ 2147483647 w 876"/>
              <a:gd name="T3" fmla="*/ 2147483647 h 265"/>
              <a:gd name="T4" fmla="*/ 2147483647 w 876"/>
              <a:gd name="T5" fmla="*/ 2147483647 h 265"/>
              <a:gd name="T6" fmla="*/ 0 60000 65536"/>
              <a:gd name="T7" fmla="*/ 0 60000 65536"/>
              <a:gd name="T8" fmla="*/ 0 60000 65536"/>
              <a:gd name="T9" fmla="*/ 0 w 876"/>
              <a:gd name="T10" fmla="*/ 0 h 265"/>
              <a:gd name="T11" fmla="*/ 876 w 876"/>
              <a:gd name="T12" fmla="*/ 265 h 265"/>
            </a:gdLst>
            <a:ahLst/>
            <a:cxnLst>
              <a:cxn ang="T6">
                <a:pos x="T0" y="T1"/>
              </a:cxn>
              <a:cxn ang="T7">
                <a:pos x="T2" y="T3"/>
              </a:cxn>
              <a:cxn ang="T8">
                <a:pos x="T4" y="T5"/>
              </a:cxn>
            </a:cxnLst>
            <a:rect l="T9" t="T10" r="T11" b="T12"/>
            <a:pathLst>
              <a:path w="876" h="265">
                <a:moveTo>
                  <a:pt x="0" y="0"/>
                </a:moveTo>
                <a:cubicBezTo>
                  <a:pt x="62" y="42"/>
                  <a:pt x="224" y="235"/>
                  <a:pt x="370" y="250"/>
                </a:cubicBezTo>
                <a:cubicBezTo>
                  <a:pt x="516" y="265"/>
                  <a:pt x="771" y="122"/>
                  <a:pt x="876" y="88"/>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77" name="Text Box 31"/>
          <p:cNvSpPr txBox="1">
            <a:spLocks noChangeArrowheads="1"/>
          </p:cNvSpPr>
          <p:nvPr/>
        </p:nvSpPr>
        <p:spPr bwMode="auto">
          <a:xfrm>
            <a:off x="996950" y="1880870"/>
            <a:ext cx="52610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cs typeface="Calibri" pitchFamily="34" charset="0"/>
              </a:rPr>
              <a:t>Home</a:t>
            </a:r>
          </a:p>
        </p:txBody>
      </p:sp>
      <p:sp>
        <p:nvSpPr>
          <p:cNvPr id="70678" name="Text Box 32"/>
          <p:cNvSpPr txBox="1">
            <a:spLocks noChangeArrowheads="1"/>
          </p:cNvSpPr>
          <p:nvPr/>
        </p:nvSpPr>
        <p:spPr bwMode="auto">
          <a:xfrm>
            <a:off x="1447800" y="2585720"/>
            <a:ext cx="793807"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cs typeface="Calibri" pitchFamily="34" charset="0"/>
              </a:rPr>
              <a:t>Country A</a:t>
            </a:r>
          </a:p>
        </p:txBody>
      </p:sp>
      <p:sp>
        <p:nvSpPr>
          <p:cNvPr id="70679" name="Text Box 33"/>
          <p:cNvSpPr txBox="1">
            <a:spLocks noChangeArrowheads="1"/>
          </p:cNvSpPr>
          <p:nvPr/>
        </p:nvSpPr>
        <p:spPr bwMode="auto">
          <a:xfrm>
            <a:off x="2336800" y="2026920"/>
            <a:ext cx="795411"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cs typeface="Calibri" pitchFamily="34" charset="0"/>
              </a:rPr>
              <a:t>Country B</a:t>
            </a:r>
          </a:p>
        </p:txBody>
      </p:sp>
      <p:sp>
        <p:nvSpPr>
          <p:cNvPr id="70680" name="Rectangle 34"/>
          <p:cNvSpPr>
            <a:spLocks noChangeArrowheads="1"/>
          </p:cNvSpPr>
          <p:nvPr/>
        </p:nvSpPr>
        <p:spPr bwMode="auto">
          <a:xfrm>
            <a:off x="5983244" y="126873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81" name="Freeform 35"/>
          <p:cNvSpPr>
            <a:spLocks/>
          </p:cNvSpPr>
          <p:nvPr/>
        </p:nvSpPr>
        <p:spPr bwMode="auto">
          <a:xfrm>
            <a:off x="6238831" y="149510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82" name="Freeform 36"/>
          <p:cNvSpPr>
            <a:spLocks/>
          </p:cNvSpPr>
          <p:nvPr/>
        </p:nvSpPr>
        <p:spPr bwMode="auto">
          <a:xfrm>
            <a:off x="6118446" y="2215832"/>
            <a:ext cx="1728523" cy="692109"/>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00"/>
              <a:gd name="connsiteY0" fmla="*/ 10166 h 10166"/>
              <a:gd name="connsiteX1" fmla="*/ 824 w 10000"/>
              <a:gd name="connsiteY1" fmla="*/ 6991 h 10166"/>
              <a:gd name="connsiteX2" fmla="*/ 2454 w 10000"/>
              <a:gd name="connsiteY2" fmla="*/ 6157 h 10166"/>
              <a:gd name="connsiteX3" fmla="*/ 3004 w 10000"/>
              <a:gd name="connsiteY3" fmla="*/ 6250 h 10166"/>
              <a:gd name="connsiteX4" fmla="*/ 4167 w 10000"/>
              <a:gd name="connsiteY4" fmla="*/ 5532 h 10166"/>
              <a:gd name="connsiteX5" fmla="*/ 6548 w 10000"/>
              <a:gd name="connsiteY5" fmla="*/ 3889 h 10166"/>
              <a:gd name="connsiteX6" fmla="*/ 7253 w 10000"/>
              <a:gd name="connsiteY6" fmla="*/ 648 h 10166"/>
              <a:gd name="connsiteX7" fmla="*/ 8159 w 10000"/>
              <a:gd name="connsiteY7" fmla="*/ 0 h 10166"/>
              <a:gd name="connsiteX8" fmla="*/ 8608 w 10000"/>
              <a:gd name="connsiteY8" fmla="*/ 3727 h 10166"/>
              <a:gd name="connsiteX9" fmla="*/ 9826 w 10000"/>
              <a:gd name="connsiteY9" fmla="*/ 6343 h 10166"/>
              <a:gd name="connsiteX10" fmla="*/ 10000 w 10000"/>
              <a:gd name="connsiteY10" fmla="*/ 10000 h 10166"/>
              <a:gd name="connsiteX11" fmla="*/ 0 w 10000"/>
              <a:gd name="connsiteY11" fmla="*/ 10166 h 10166"/>
              <a:gd name="connsiteX0" fmla="*/ 0 w 9971"/>
              <a:gd name="connsiteY0" fmla="*/ 10092 h 10092"/>
              <a:gd name="connsiteX1" fmla="*/ 795 w 9971"/>
              <a:gd name="connsiteY1" fmla="*/ 6991 h 10092"/>
              <a:gd name="connsiteX2" fmla="*/ 2425 w 9971"/>
              <a:gd name="connsiteY2" fmla="*/ 6157 h 10092"/>
              <a:gd name="connsiteX3" fmla="*/ 2975 w 9971"/>
              <a:gd name="connsiteY3" fmla="*/ 6250 h 10092"/>
              <a:gd name="connsiteX4" fmla="*/ 4138 w 9971"/>
              <a:gd name="connsiteY4" fmla="*/ 5532 h 10092"/>
              <a:gd name="connsiteX5" fmla="*/ 6519 w 9971"/>
              <a:gd name="connsiteY5" fmla="*/ 3889 h 10092"/>
              <a:gd name="connsiteX6" fmla="*/ 7224 w 9971"/>
              <a:gd name="connsiteY6" fmla="*/ 648 h 10092"/>
              <a:gd name="connsiteX7" fmla="*/ 8130 w 9971"/>
              <a:gd name="connsiteY7" fmla="*/ 0 h 10092"/>
              <a:gd name="connsiteX8" fmla="*/ 8579 w 9971"/>
              <a:gd name="connsiteY8" fmla="*/ 3727 h 10092"/>
              <a:gd name="connsiteX9" fmla="*/ 9797 w 9971"/>
              <a:gd name="connsiteY9" fmla="*/ 6343 h 10092"/>
              <a:gd name="connsiteX10" fmla="*/ 9971 w 9971"/>
              <a:gd name="connsiteY10" fmla="*/ 10000 h 10092"/>
              <a:gd name="connsiteX11" fmla="*/ 0 w 9971"/>
              <a:gd name="connsiteY11" fmla="*/ 10092 h 1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1" h="10092">
                <a:moveTo>
                  <a:pt x="0" y="10092"/>
                </a:moveTo>
                <a:lnTo>
                  <a:pt x="795" y="6991"/>
                </a:lnTo>
                <a:lnTo>
                  <a:pt x="2425" y="6157"/>
                </a:lnTo>
                <a:lnTo>
                  <a:pt x="2975" y="6250"/>
                </a:lnTo>
                <a:lnTo>
                  <a:pt x="4138" y="5532"/>
                </a:lnTo>
                <a:lnTo>
                  <a:pt x="6519" y="3889"/>
                </a:lnTo>
                <a:lnTo>
                  <a:pt x="7224" y="648"/>
                </a:lnTo>
                <a:lnTo>
                  <a:pt x="8130" y="0"/>
                </a:lnTo>
                <a:cubicBezTo>
                  <a:pt x="8280" y="1242"/>
                  <a:pt x="8429" y="2485"/>
                  <a:pt x="8579" y="3727"/>
                </a:cubicBezTo>
                <a:lnTo>
                  <a:pt x="9797" y="6343"/>
                </a:lnTo>
                <a:lnTo>
                  <a:pt x="9971" y="10000"/>
                </a:lnTo>
                <a:lnTo>
                  <a:pt x="0" y="10092"/>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dirty="0">
              <a:latin typeface="Agency FB" panose="020B0503020202020204" pitchFamily="34" charset="0"/>
            </a:endParaRPr>
          </a:p>
        </p:txBody>
      </p:sp>
      <p:sp>
        <p:nvSpPr>
          <p:cNvPr id="70683" name="Freeform 37"/>
          <p:cNvSpPr>
            <a:spLocks/>
          </p:cNvSpPr>
          <p:nvPr/>
        </p:nvSpPr>
        <p:spPr bwMode="auto">
          <a:xfrm>
            <a:off x="7523119" y="165068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64" name="Text Box 38"/>
          <p:cNvSpPr txBox="1">
            <a:spLocks noChangeArrowheads="1"/>
          </p:cNvSpPr>
          <p:nvPr/>
        </p:nvSpPr>
        <p:spPr bwMode="auto">
          <a:xfrm>
            <a:off x="7902839" y="1288601"/>
            <a:ext cx="595035"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Third</a:t>
            </a:r>
          </a:p>
        </p:txBody>
      </p:sp>
      <p:sp>
        <p:nvSpPr>
          <p:cNvPr id="70685" name="Oval 39"/>
          <p:cNvSpPr>
            <a:spLocks noChangeArrowheads="1"/>
          </p:cNvSpPr>
          <p:nvPr/>
        </p:nvSpPr>
        <p:spPr bwMode="auto">
          <a:xfrm>
            <a:off x="6676981" y="21761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86" name="Oval 40"/>
          <p:cNvSpPr>
            <a:spLocks noChangeArrowheads="1"/>
          </p:cNvSpPr>
          <p:nvPr/>
        </p:nvSpPr>
        <p:spPr bwMode="auto">
          <a:xfrm>
            <a:off x="7291344" y="26333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87" name="Freeform 43"/>
          <p:cNvSpPr>
            <a:spLocks/>
          </p:cNvSpPr>
          <p:nvPr/>
        </p:nvSpPr>
        <p:spPr bwMode="auto">
          <a:xfrm>
            <a:off x="6762706" y="2258695"/>
            <a:ext cx="609600" cy="444500"/>
          </a:xfrm>
          <a:custGeom>
            <a:avLst/>
            <a:gdLst>
              <a:gd name="T0" fmla="*/ 0 w 384"/>
              <a:gd name="T1" fmla="*/ 0 h 280"/>
              <a:gd name="T2" fmla="*/ 2147483647 w 384"/>
              <a:gd name="T3" fmla="*/ 2147483647 h 280"/>
              <a:gd name="T4" fmla="*/ 2147483647 w 384"/>
              <a:gd name="T5" fmla="*/ 2147483647 h 280"/>
              <a:gd name="T6" fmla="*/ 0 60000 65536"/>
              <a:gd name="T7" fmla="*/ 0 60000 65536"/>
              <a:gd name="T8" fmla="*/ 0 60000 65536"/>
              <a:gd name="T9" fmla="*/ 0 w 384"/>
              <a:gd name="T10" fmla="*/ 0 h 280"/>
              <a:gd name="T11" fmla="*/ 384 w 384"/>
              <a:gd name="T12" fmla="*/ 280 h 280"/>
            </a:gdLst>
            <a:ahLst/>
            <a:cxnLst>
              <a:cxn ang="T6">
                <a:pos x="T0" y="T1"/>
              </a:cxn>
              <a:cxn ang="T7">
                <a:pos x="T2" y="T3"/>
              </a:cxn>
              <a:cxn ang="T8">
                <a:pos x="T4" y="T5"/>
              </a:cxn>
            </a:cxnLst>
            <a:rect l="T9" t="T10" r="T11" b="T12"/>
            <a:pathLst>
              <a:path w="384" h="280">
                <a:moveTo>
                  <a:pt x="0" y="0"/>
                </a:moveTo>
                <a:cubicBezTo>
                  <a:pt x="64" y="12"/>
                  <a:pt x="128" y="25"/>
                  <a:pt x="192" y="72"/>
                </a:cubicBezTo>
                <a:cubicBezTo>
                  <a:pt x="256" y="119"/>
                  <a:pt x="320" y="199"/>
                  <a:pt x="384" y="28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88" name="Rectangle 44"/>
          <p:cNvSpPr>
            <a:spLocks noChangeArrowheads="1"/>
          </p:cNvSpPr>
          <p:nvPr/>
        </p:nvSpPr>
        <p:spPr bwMode="auto">
          <a:xfrm>
            <a:off x="693738" y="2983865"/>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89" name="Freeform 45"/>
          <p:cNvSpPr>
            <a:spLocks/>
          </p:cNvSpPr>
          <p:nvPr/>
        </p:nvSpPr>
        <p:spPr bwMode="auto">
          <a:xfrm>
            <a:off x="949325" y="3210243"/>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0" name="Freeform 46"/>
          <p:cNvSpPr>
            <a:spLocks/>
          </p:cNvSpPr>
          <p:nvPr/>
        </p:nvSpPr>
        <p:spPr bwMode="auto">
          <a:xfrm>
            <a:off x="823913" y="3930968"/>
            <a:ext cx="1733550" cy="689572"/>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00"/>
              <a:gd name="connsiteY0" fmla="*/ 10055 h 10055"/>
              <a:gd name="connsiteX1" fmla="*/ 824 w 10000"/>
              <a:gd name="connsiteY1" fmla="*/ 6991 h 10055"/>
              <a:gd name="connsiteX2" fmla="*/ 2454 w 10000"/>
              <a:gd name="connsiteY2" fmla="*/ 6157 h 10055"/>
              <a:gd name="connsiteX3" fmla="*/ 3004 w 10000"/>
              <a:gd name="connsiteY3" fmla="*/ 6250 h 10055"/>
              <a:gd name="connsiteX4" fmla="*/ 4167 w 10000"/>
              <a:gd name="connsiteY4" fmla="*/ 5532 h 10055"/>
              <a:gd name="connsiteX5" fmla="*/ 6548 w 10000"/>
              <a:gd name="connsiteY5" fmla="*/ 3889 h 10055"/>
              <a:gd name="connsiteX6" fmla="*/ 7253 w 10000"/>
              <a:gd name="connsiteY6" fmla="*/ 648 h 10055"/>
              <a:gd name="connsiteX7" fmla="*/ 8159 w 10000"/>
              <a:gd name="connsiteY7" fmla="*/ 0 h 10055"/>
              <a:gd name="connsiteX8" fmla="*/ 8608 w 10000"/>
              <a:gd name="connsiteY8" fmla="*/ 3727 h 10055"/>
              <a:gd name="connsiteX9" fmla="*/ 9826 w 10000"/>
              <a:gd name="connsiteY9" fmla="*/ 6343 h 10055"/>
              <a:gd name="connsiteX10" fmla="*/ 10000 w 10000"/>
              <a:gd name="connsiteY10" fmla="*/ 10000 h 10055"/>
              <a:gd name="connsiteX11" fmla="*/ 0 w 10000"/>
              <a:gd name="connsiteY11" fmla="*/ 10055 h 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55">
                <a:moveTo>
                  <a:pt x="0" y="10055"/>
                </a:moveTo>
                <a:lnTo>
                  <a:pt x="824" y="6991"/>
                </a:lnTo>
                <a:lnTo>
                  <a:pt x="2454" y="6157"/>
                </a:lnTo>
                <a:lnTo>
                  <a:pt x="3004" y="6250"/>
                </a:lnTo>
                <a:lnTo>
                  <a:pt x="4167" y="5532"/>
                </a:lnTo>
                <a:lnTo>
                  <a:pt x="6548" y="3889"/>
                </a:lnTo>
                <a:lnTo>
                  <a:pt x="7253" y="648"/>
                </a:lnTo>
                <a:lnTo>
                  <a:pt x="8159" y="0"/>
                </a:lnTo>
                <a:cubicBezTo>
                  <a:pt x="8309" y="1242"/>
                  <a:pt x="8458" y="2485"/>
                  <a:pt x="8608" y="3727"/>
                </a:cubicBezTo>
                <a:lnTo>
                  <a:pt x="9826" y="6343"/>
                </a:lnTo>
                <a:lnTo>
                  <a:pt x="10000" y="10000"/>
                </a:lnTo>
                <a:lnTo>
                  <a:pt x="0" y="10055"/>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1" name="Freeform 47"/>
          <p:cNvSpPr>
            <a:spLocks/>
          </p:cNvSpPr>
          <p:nvPr/>
        </p:nvSpPr>
        <p:spPr bwMode="auto">
          <a:xfrm>
            <a:off x="2233613" y="3365818"/>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72" name="Text Box 48"/>
          <p:cNvSpPr txBox="1">
            <a:spLocks noChangeArrowheads="1"/>
          </p:cNvSpPr>
          <p:nvPr/>
        </p:nvSpPr>
        <p:spPr bwMode="auto">
          <a:xfrm>
            <a:off x="2492683" y="3003736"/>
            <a:ext cx="704039" cy="369332"/>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gency FB" panose="020B0503020202020204" pitchFamily="34" charset="0"/>
                <a:cs typeface="Calibri" pitchFamily="34" charset="0"/>
              </a:rPr>
              <a:t>Fourth</a:t>
            </a:r>
          </a:p>
        </p:txBody>
      </p:sp>
      <p:sp>
        <p:nvSpPr>
          <p:cNvPr id="70693" name="Oval 49"/>
          <p:cNvSpPr>
            <a:spLocks noChangeArrowheads="1"/>
          </p:cNvSpPr>
          <p:nvPr/>
        </p:nvSpPr>
        <p:spPr bwMode="auto">
          <a:xfrm>
            <a:off x="1387475" y="38912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94" name="Oval 50"/>
          <p:cNvSpPr>
            <a:spLocks noChangeArrowheads="1"/>
          </p:cNvSpPr>
          <p:nvPr/>
        </p:nvSpPr>
        <p:spPr bwMode="auto">
          <a:xfrm>
            <a:off x="2001838" y="43484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95" name="Freeform 51"/>
          <p:cNvSpPr>
            <a:spLocks/>
          </p:cNvSpPr>
          <p:nvPr/>
        </p:nvSpPr>
        <p:spPr bwMode="auto">
          <a:xfrm rot="10800000">
            <a:off x="1473200" y="3973830"/>
            <a:ext cx="609600" cy="444500"/>
          </a:xfrm>
          <a:custGeom>
            <a:avLst/>
            <a:gdLst>
              <a:gd name="T0" fmla="*/ 0 w 384"/>
              <a:gd name="T1" fmla="*/ 0 h 280"/>
              <a:gd name="T2" fmla="*/ 2147483647 w 384"/>
              <a:gd name="T3" fmla="*/ 2147483647 h 280"/>
              <a:gd name="T4" fmla="*/ 2147483647 w 384"/>
              <a:gd name="T5" fmla="*/ 2147483647 h 280"/>
              <a:gd name="T6" fmla="*/ 0 60000 65536"/>
              <a:gd name="T7" fmla="*/ 0 60000 65536"/>
              <a:gd name="T8" fmla="*/ 0 60000 65536"/>
              <a:gd name="T9" fmla="*/ 0 w 384"/>
              <a:gd name="T10" fmla="*/ 0 h 280"/>
              <a:gd name="T11" fmla="*/ 384 w 384"/>
              <a:gd name="T12" fmla="*/ 280 h 280"/>
            </a:gdLst>
            <a:ahLst/>
            <a:cxnLst>
              <a:cxn ang="T6">
                <a:pos x="T0" y="T1"/>
              </a:cxn>
              <a:cxn ang="T7">
                <a:pos x="T2" y="T3"/>
              </a:cxn>
              <a:cxn ang="T8">
                <a:pos x="T4" y="T5"/>
              </a:cxn>
            </a:cxnLst>
            <a:rect l="T9" t="T10" r="T11" b="T12"/>
            <a:pathLst>
              <a:path w="384" h="280">
                <a:moveTo>
                  <a:pt x="0" y="0"/>
                </a:moveTo>
                <a:cubicBezTo>
                  <a:pt x="64" y="12"/>
                  <a:pt x="128" y="25"/>
                  <a:pt x="192" y="72"/>
                </a:cubicBezTo>
                <a:cubicBezTo>
                  <a:pt x="256" y="119"/>
                  <a:pt x="320" y="199"/>
                  <a:pt x="384" y="28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96" name="Rectangle 52"/>
          <p:cNvSpPr>
            <a:spLocks noChangeArrowheads="1"/>
          </p:cNvSpPr>
          <p:nvPr/>
        </p:nvSpPr>
        <p:spPr bwMode="auto">
          <a:xfrm>
            <a:off x="3338513" y="2983865"/>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97" name="Freeform 53"/>
          <p:cNvSpPr>
            <a:spLocks/>
          </p:cNvSpPr>
          <p:nvPr/>
        </p:nvSpPr>
        <p:spPr bwMode="auto">
          <a:xfrm>
            <a:off x="3594100" y="3210243"/>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8" name="Freeform 54"/>
          <p:cNvSpPr>
            <a:spLocks/>
          </p:cNvSpPr>
          <p:nvPr/>
        </p:nvSpPr>
        <p:spPr bwMode="auto">
          <a:xfrm>
            <a:off x="3466781" y="3930968"/>
            <a:ext cx="1735457" cy="693344"/>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44"/>
              <a:gd name="connsiteY0" fmla="*/ 10166 h 10166"/>
              <a:gd name="connsiteX1" fmla="*/ 868 w 10044"/>
              <a:gd name="connsiteY1" fmla="*/ 6991 h 10166"/>
              <a:gd name="connsiteX2" fmla="*/ 2498 w 10044"/>
              <a:gd name="connsiteY2" fmla="*/ 6157 h 10166"/>
              <a:gd name="connsiteX3" fmla="*/ 3048 w 10044"/>
              <a:gd name="connsiteY3" fmla="*/ 6250 h 10166"/>
              <a:gd name="connsiteX4" fmla="*/ 4211 w 10044"/>
              <a:gd name="connsiteY4" fmla="*/ 5532 h 10166"/>
              <a:gd name="connsiteX5" fmla="*/ 6592 w 10044"/>
              <a:gd name="connsiteY5" fmla="*/ 3889 h 10166"/>
              <a:gd name="connsiteX6" fmla="*/ 7297 w 10044"/>
              <a:gd name="connsiteY6" fmla="*/ 648 h 10166"/>
              <a:gd name="connsiteX7" fmla="*/ 8203 w 10044"/>
              <a:gd name="connsiteY7" fmla="*/ 0 h 10166"/>
              <a:gd name="connsiteX8" fmla="*/ 8652 w 10044"/>
              <a:gd name="connsiteY8" fmla="*/ 3727 h 10166"/>
              <a:gd name="connsiteX9" fmla="*/ 9870 w 10044"/>
              <a:gd name="connsiteY9" fmla="*/ 6343 h 10166"/>
              <a:gd name="connsiteX10" fmla="*/ 10044 w 10044"/>
              <a:gd name="connsiteY10" fmla="*/ 10000 h 10166"/>
              <a:gd name="connsiteX11" fmla="*/ 0 w 10044"/>
              <a:gd name="connsiteY11" fmla="*/ 10166 h 10166"/>
              <a:gd name="connsiteX0" fmla="*/ 0 w 10011"/>
              <a:gd name="connsiteY0" fmla="*/ 10110 h 10110"/>
              <a:gd name="connsiteX1" fmla="*/ 835 w 10011"/>
              <a:gd name="connsiteY1" fmla="*/ 6991 h 10110"/>
              <a:gd name="connsiteX2" fmla="*/ 2465 w 10011"/>
              <a:gd name="connsiteY2" fmla="*/ 6157 h 10110"/>
              <a:gd name="connsiteX3" fmla="*/ 3015 w 10011"/>
              <a:gd name="connsiteY3" fmla="*/ 6250 h 10110"/>
              <a:gd name="connsiteX4" fmla="*/ 4178 w 10011"/>
              <a:gd name="connsiteY4" fmla="*/ 5532 h 10110"/>
              <a:gd name="connsiteX5" fmla="*/ 6559 w 10011"/>
              <a:gd name="connsiteY5" fmla="*/ 3889 h 10110"/>
              <a:gd name="connsiteX6" fmla="*/ 7264 w 10011"/>
              <a:gd name="connsiteY6" fmla="*/ 648 h 10110"/>
              <a:gd name="connsiteX7" fmla="*/ 8170 w 10011"/>
              <a:gd name="connsiteY7" fmla="*/ 0 h 10110"/>
              <a:gd name="connsiteX8" fmla="*/ 8619 w 10011"/>
              <a:gd name="connsiteY8" fmla="*/ 3727 h 10110"/>
              <a:gd name="connsiteX9" fmla="*/ 9837 w 10011"/>
              <a:gd name="connsiteY9" fmla="*/ 6343 h 10110"/>
              <a:gd name="connsiteX10" fmla="*/ 10011 w 10011"/>
              <a:gd name="connsiteY10" fmla="*/ 10000 h 10110"/>
              <a:gd name="connsiteX11" fmla="*/ 0 w 10011"/>
              <a:gd name="connsiteY11" fmla="*/ 10110 h 1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11" h="10110">
                <a:moveTo>
                  <a:pt x="0" y="10110"/>
                </a:moveTo>
                <a:lnTo>
                  <a:pt x="835" y="6991"/>
                </a:lnTo>
                <a:lnTo>
                  <a:pt x="2465" y="6157"/>
                </a:lnTo>
                <a:lnTo>
                  <a:pt x="3015" y="6250"/>
                </a:lnTo>
                <a:lnTo>
                  <a:pt x="4178" y="5532"/>
                </a:lnTo>
                <a:lnTo>
                  <a:pt x="6559" y="3889"/>
                </a:lnTo>
                <a:lnTo>
                  <a:pt x="7264" y="648"/>
                </a:lnTo>
                <a:lnTo>
                  <a:pt x="8170" y="0"/>
                </a:lnTo>
                <a:cubicBezTo>
                  <a:pt x="8320" y="1242"/>
                  <a:pt x="8469" y="2485"/>
                  <a:pt x="8619" y="3727"/>
                </a:cubicBezTo>
                <a:lnTo>
                  <a:pt x="9837" y="6343"/>
                </a:lnTo>
                <a:lnTo>
                  <a:pt x="10011" y="10000"/>
                </a:lnTo>
                <a:lnTo>
                  <a:pt x="0" y="1011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9" name="Freeform 55"/>
          <p:cNvSpPr>
            <a:spLocks/>
          </p:cNvSpPr>
          <p:nvPr/>
        </p:nvSpPr>
        <p:spPr bwMode="auto">
          <a:xfrm>
            <a:off x="4878388" y="3365818"/>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00" name="Text Box 56"/>
          <p:cNvSpPr txBox="1">
            <a:spLocks noChangeArrowheads="1"/>
          </p:cNvSpPr>
          <p:nvPr/>
        </p:nvSpPr>
        <p:spPr bwMode="auto">
          <a:xfrm>
            <a:off x="5321608" y="3003736"/>
            <a:ext cx="534121" cy="369332"/>
          </a:xfrm>
          <a:prstGeom prst="rect">
            <a:avLst/>
          </a:prstGeom>
          <a:noFill/>
          <a:ln w="9525">
            <a:noFill/>
            <a:miter lim="800000"/>
            <a:headEnd/>
            <a:tailEnd/>
          </a:ln>
        </p:spPr>
        <p:txBody>
          <a:bodyPr wrap="none">
            <a:spAutoFit/>
          </a:bodyPr>
          <a:lstStyle/>
          <a:p>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Fifth</a:t>
            </a:r>
          </a:p>
        </p:txBody>
      </p:sp>
      <p:sp>
        <p:nvSpPr>
          <p:cNvPr id="70701" name="Oval 57"/>
          <p:cNvSpPr>
            <a:spLocks noChangeArrowheads="1"/>
          </p:cNvSpPr>
          <p:nvPr/>
        </p:nvSpPr>
        <p:spPr bwMode="auto">
          <a:xfrm>
            <a:off x="4032250" y="38912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02" name="Oval 58"/>
          <p:cNvSpPr>
            <a:spLocks noChangeArrowheads="1"/>
          </p:cNvSpPr>
          <p:nvPr/>
        </p:nvSpPr>
        <p:spPr bwMode="auto">
          <a:xfrm>
            <a:off x="4646613" y="43484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03" name="Oval 60"/>
          <p:cNvSpPr>
            <a:spLocks noChangeArrowheads="1"/>
          </p:cNvSpPr>
          <p:nvPr/>
        </p:nvSpPr>
        <p:spPr bwMode="auto">
          <a:xfrm>
            <a:off x="5522913" y="39547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04" name="Freeform 59"/>
          <p:cNvSpPr>
            <a:spLocks/>
          </p:cNvSpPr>
          <p:nvPr/>
        </p:nvSpPr>
        <p:spPr bwMode="auto">
          <a:xfrm>
            <a:off x="4746625" y="4024630"/>
            <a:ext cx="857250" cy="393700"/>
          </a:xfrm>
          <a:custGeom>
            <a:avLst/>
            <a:gdLst>
              <a:gd name="T0" fmla="*/ 0 w 540"/>
              <a:gd name="T1" fmla="*/ 2147483647 h 248"/>
              <a:gd name="T2" fmla="*/ 2147483647 w 540"/>
              <a:gd name="T3" fmla="*/ 2147483647 h 248"/>
              <a:gd name="T4" fmla="*/ 2147483647 w 540"/>
              <a:gd name="T5" fmla="*/ 0 h 248"/>
              <a:gd name="T6" fmla="*/ 0 60000 65536"/>
              <a:gd name="T7" fmla="*/ 0 60000 65536"/>
              <a:gd name="T8" fmla="*/ 0 60000 65536"/>
              <a:gd name="T9" fmla="*/ 0 w 540"/>
              <a:gd name="T10" fmla="*/ 0 h 248"/>
              <a:gd name="T11" fmla="*/ 540 w 540"/>
              <a:gd name="T12" fmla="*/ 248 h 248"/>
            </a:gdLst>
            <a:ahLst/>
            <a:cxnLst>
              <a:cxn ang="T6">
                <a:pos x="T0" y="T1"/>
              </a:cxn>
              <a:cxn ang="T7">
                <a:pos x="T2" y="T3"/>
              </a:cxn>
              <a:cxn ang="T8">
                <a:pos x="T4" y="T5"/>
              </a:cxn>
            </a:cxnLst>
            <a:rect l="T9" t="T10" r="T11" b="T12"/>
            <a:pathLst>
              <a:path w="540" h="248">
                <a:moveTo>
                  <a:pt x="0" y="248"/>
                </a:moveTo>
                <a:cubicBezTo>
                  <a:pt x="45" y="235"/>
                  <a:pt x="182" y="213"/>
                  <a:pt x="272" y="172"/>
                </a:cubicBezTo>
                <a:cubicBezTo>
                  <a:pt x="362" y="131"/>
                  <a:pt x="484" y="36"/>
                  <a:pt x="540" y="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05" name="Freeform 61"/>
          <p:cNvSpPr>
            <a:spLocks/>
          </p:cNvSpPr>
          <p:nvPr/>
        </p:nvSpPr>
        <p:spPr bwMode="auto">
          <a:xfrm>
            <a:off x="4111625" y="3980180"/>
            <a:ext cx="590550" cy="444500"/>
          </a:xfrm>
          <a:custGeom>
            <a:avLst/>
            <a:gdLst>
              <a:gd name="T0" fmla="*/ 0 w 372"/>
              <a:gd name="T1" fmla="*/ 0 h 280"/>
              <a:gd name="T2" fmla="*/ 2147483647 w 372"/>
              <a:gd name="T3" fmla="*/ 2147483647 h 280"/>
              <a:gd name="T4" fmla="*/ 2147483647 w 372"/>
              <a:gd name="T5" fmla="*/ 2147483647 h 280"/>
              <a:gd name="T6" fmla="*/ 0 60000 65536"/>
              <a:gd name="T7" fmla="*/ 0 60000 65536"/>
              <a:gd name="T8" fmla="*/ 0 60000 65536"/>
              <a:gd name="T9" fmla="*/ 0 w 372"/>
              <a:gd name="T10" fmla="*/ 0 h 280"/>
              <a:gd name="T11" fmla="*/ 372 w 372"/>
              <a:gd name="T12" fmla="*/ 280 h 280"/>
            </a:gdLst>
            <a:ahLst/>
            <a:cxnLst>
              <a:cxn ang="T6">
                <a:pos x="T0" y="T1"/>
              </a:cxn>
              <a:cxn ang="T7">
                <a:pos x="T2" y="T3"/>
              </a:cxn>
              <a:cxn ang="T8">
                <a:pos x="T4" y="T5"/>
              </a:cxn>
            </a:cxnLst>
            <a:rect l="T9" t="T10" r="T11" b="T12"/>
            <a:pathLst>
              <a:path w="372" h="280">
                <a:moveTo>
                  <a:pt x="0" y="0"/>
                </a:moveTo>
                <a:cubicBezTo>
                  <a:pt x="24" y="31"/>
                  <a:pt x="82" y="137"/>
                  <a:pt x="144" y="184"/>
                </a:cubicBezTo>
                <a:cubicBezTo>
                  <a:pt x="206" y="231"/>
                  <a:pt x="325" y="260"/>
                  <a:pt x="372" y="280"/>
                </a:cubicBezTo>
              </a:path>
            </a:pathLst>
          </a:custGeom>
          <a:noFill/>
          <a:ln w="50800">
            <a:solidFill>
              <a:schemeClr val="bg1">
                <a:lumMod val="50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06" name="Rectangle 62"/>
          <p:cNvSpPr>
            <a:spLocks noChangeArrowheads="1"/>
          </p:cNvSpPr>
          <p:nvPr/>
        </p:nvSpPr>
        <p:spPr bwMode="auto">
          <a:xfrm>
            <a:off x="5983244" y="2983865"/>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07" name="Freeform 63"/>
          <p:cNvSpPr>
            <a:spLocks/>
          </p:cNvSpPr>
          <p:nvPr/>
        </p:nvSpPr>
        <p:spPr bwMode="auto">
          <a:xfrm>
            <a:off x="6238831" y="3210243"/>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08" name="Freeform 64"/>
          <p:cNvSpPr>
            <a:spLocks/>
          </p:cNvSpPr>
          <p:nvPr/>
        </p:nvSpPr>
        <p:spPr bwMode="auto">
          <a:xfrm>
            <a:off x="6115326" y="3930968"/>
            <a:ext cx="1731643" cy="690807"/>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00"/>
              <a:gd name="connsiteY0" fmla="*/ 10129 h 10129"/>
              <a:gd name="connsiteX1" fmla="*/ 824 w 10000"/>
              <a:gd name="connsiteY1" fmla="*/ 6991 h 10129"/>
              <a:gd name="connsiteX2" fmla="*/ 2454 w 10000"/>
              <a:gd name="connsiteY2" fmla="*/ 6157 h 10129"/>
              <a:gd name="connsiteX3" fmla="*/ 3004 w 10000"/>
              <a:gd name="connsiteY3" fmla="*/ 6250 h 10129"/>
              <a:gd name="connsiteX4" fmla="*/ 4167 w 10000"/>
              <a:gd name="connsiteY4" fmla="*/ 5532 h 10129"/>
              <a:gd name="connsiteX5" fmla="*/ 6548 w 10000"/>
              <a:gd name="connsiteY5" fmla="*/ 3889 h 10129"/>
              <a:gd name="connsiteX6" fmla="*/ 7253 w 10000"/>
              <a:gd name="connsiteY6" fmla="*/ 648 h 10129"/>
              <a:gd name="connsiteX7" fmla="*/ 8159 w 10000"/>
              <a:gd name="connsiteY7" fmla="*/ 0 h 10129"/>
              <a:gd name="connsiteX8" fmla="*/ 8608 w 10000"/>
              <a:gd name="connsiteY8" fmla="*/ 3727 h 10129"/>
              <a:gd name="connsiteX9" fmla="*/ 9826 w 10000"/>
              <a:gd name="connsiteY9" fmla="*/ 6343 h 10129"/>
              <a:gd name="connsiteX10" fmla="*/ 10000 w 10000"/>
              <a:gd name="connsiteY10" fmla="*/ 10000 h 10129"/>
              <a:gd name="connsiteX11" fmla="*/ 0 w 10000"/>
              <a:gd name="connsiteY11" fmla="*/ 10129 h 10129"/>
              <a:gd name="connsiteX0" fmla="*/ 0 w 9989"/>
              <a:gd name="connsiteY0" fmla="*/ 10073 h 10073"/>
              <a:gd name="connsiteX1" fmla="*/ 813 w 9989"/>
              <a:gd name="connsiteY1" fmla="*/ 6991 h 10073"/>
              <a:gd name="connsiteX2" fmla="*/ 2443 w 9989"/>
              <a:gd name="connsiteY2" fmla="*/ 6157 h 10073"/>
              <a:gd name="connsiteX3" fmla="*/ 2993 w 9989"/>
              <a:gd name="connsiteY3" fmla="*/ 6250 h 10073"/>
              <a:gd name="connsiteX4" fmla="*/ 4156 w 9989"/>
              <a:gd name="connsiteY4" fmla="*/ 5532 h 10073"/>
              <a:gd name="connsiteX5" fmla="*/ 6537 w 9989"/>
              <a:gd name="connsiteY5" fmla="*/ 3889 h 10073"/>
              <a:gd name="connsiteX6" fmla="*/ 7242 w 9989"/>
              <a:gd name="connsiteY6" fmla="*/ 648 h 10073"/>
              <a:gd name="connsiteX7" fmla="*/ 8148 w 9989"/>
              <a:gd name="connsiteY7" fmla="*/ 0 h 10073"/>
              <a:gd name="connsiteX8" fmla="*/ 8597 w 9989"/>
              <a:gd name="connsiteY8" fmla="*/ 3727 h 10073"/>
              <a:gd name="connsiteX9" fmla="*/ 9815 w 9989"/>
              <a:gd name="connsiteY9" fmla="*/ 6343 h 10073"/>
              <a:gd name="connsiteX10" fmla="*/ 9989 w 9989"/>
              <a:gd name="connsiteY10" fmla="*/ 10000 h 10073"/>
              <a:gd name="connsiteX11" fmla="*/ 0 w 9989"/>
              <a:gd name="connsiteY11" fmla="*/ 10073 h 1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89" h="10073">
                <a:moveTo>
                  <a:pt x="0" y="10073"/>
                </a:moveTo>
                <a:lnTo>
                  <a:pt x="813" y="6991"/>
                </a:lnTo>
                <a:lnTo>
                  <a:pt x="2443" y="6157"/>
                </a:lnTo>
                <a:lnTo>
                  <a:pt x="2993" y="6250"/>
                </a:lnTo>
                <a:lnTo>
                  <a:pt x="4156" y="5532"/>
                </a:lnTo>
                <a:lnTo>
                  <a:pt x="6537" y="3889"/>
                </a:lnTo>
                <a:lnTo>
                  <a:pt x="7242" y="648"/>
                </a:lnTo>
                <a:lnTo>
                  <a:pt x="8148" y="0"/>
                </a:lnTo>
                <a:cubicBezTo>
                  <a:pt x="8298" y="1242"/>
                  <a:pt x="8447" y="2485"/>
                  <a:pt x="8597" y="3727"/>
                </a:cubicBezTo>
                <a:lnTo>
                  <a:pt x="9815" y="6343"/>
                </a:lnTo>
                <a:lnTo>
                  <a:pt x="9989" y="10000"/>
                </a:lnTo>
                <a:lnTo>
                  <a:pt x="0" y="10073"/>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09" name="Freeform 65"/>
          <p:cNvSpPr>
            <a:spLocks/>
          </p:cNvSpPr>
          <p:nvPr/>
        </p:nvSpPr>
        <p:spPr bwMode="auto">
          <a:xfrm>
            <a:off x="7523119" y="3365818"/>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90" name="Text Box 66"/>
          <p:cNvSpPr txBox="1">
            <a:spLocks noChangeArrowheads="1"/>
          </p:cNvSpPr>
          <p:nvPr/>
        </p:nvSpPr>
        <p:spPr bwMode="auto">
          <a:xfrm>
            <a:off x="7915539" y="3003736"/>
            <a:ext cx="582211"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Sixth</a:t>
            </a:r>
          </a:p>
        </p:txBody>
      </p:sp>
      <p:sp>
        <p:nvSpPr>
          <p:cNvPr id="70711" name="Oval 67"/>
          <p:cNvSpPr>
            <a:spLocks noChangeArrowheads="1"/>
          </p:cNvSpPr>
          <p:nvPr/>
        </p:nvSpPr>
        <p:spPr bwMode="auto">
          <a:xfrm>
            <a:off x="6676981" y="38912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12" name="Oval 68"/>
          <p:cNvSpPr>
            <a:spLocks noChangeArrowheads="1"/>
          </p:cNvSpPr>
          <p:nvPr/>
        </p:nvSpPr>
        <p:spPr bwMode="auto">
          <a:xfrm>
            <a:off x="7291344" y="43484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13" name="Oval 69"/>
          <p:cNvSpPr>
            <a:spLocks noChangeArrowheads="1"/>
          </p:cNvSpPr>
          <p:nvPr/>
        </p:nvSpPr>
        <p:spPr bwMode="auto">
          <a:xfrm>
            <a:off x="8167644" y="39547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14" name="Freeform 70"/>
          <p:cNvSpPr>
            <a:spLocks/>
          </p:cNvSpPr>
          <p:nvPr/>
        </p:nvSpPr>
        <p:spPr bwMode="auto">
          <a:xfrm>
            <a:off x="6781756" y="3810318"/>
            <a:ext cx="1435100" cy="201612"/>
          </a:xfrm>
          <a:custGeom>
            <a:avLst/>
            <a:gdLst>
              <a:gd name="T0" fmla="*/ 2147483647 w 904"/>
              <a:gd name="T1" fmla="*/ 2147483647 h 127"/>
              <a:gd name="T2" fmla="*/ 2147483647 w 904"/>
              <a:gd name="T3" fmla="*/ 2147483647 h 127"/>
              <a:gd name="T4" fmla="*/ 0 w 904"/>
              <a:gd name="T5" fmla="*/ 2147483647 h 127"/>
              <a:gd name="T6" fmla="*/ 0 60000 65536"/>
              <a:gd name="T7" fmla="*/ 0 60000 65536"/>
              <a:gd name="T8" fmla="*/ 0 60000 65536"/>
              <a:gd name="T9" fmla="*/ 0 w 904"/>
              <a:gd name="T10" fmla="*/ 0 h 127"/>
              <a:gd name="T11" fmla="*/ 904 w 904"/>
              <a:gd name="T12" fmla="*/ 127 h 127"/>
            </a:gdLst>
            <a:ahLst/>
            <a:cxnLst>
              <a:cxn ang="T6">
                <a:pos x="T0" y="T1"/>
              </a:cxn>
              <a:cxn ang="T7">
                <a:pos x="T2" y="T3"/>
              </a:cxn>
              <a:cxn ang="T8">
                <a:pos x="T4" y="T5"/>
              </a:cxn>
            </a:cxnLst>
            <a:rect l="T9" t="T10" r="T11" b="T12"/>
            <a:pathLst>
              <a:path w="904" h="127">
                <a:moveTo>
                  <a:pt x="904" y="127"/>
                </a:moveTo>
                <a:cubicBezTo>
                  <a:pt x="837" y="107"/>
                  <a:pt x="655" y="14"/>
                  <a:pt x="504" y="7"/>
                </a:cubicBezTo>
                <a:cubicBezTo>
                  <a:pt x="353" y="0"/>
                  <a:pt x="105" y="70"/>
                  <a:pt x="0" y="87"/>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15" name="Freeform 72"/>
          <p:cNvSpPr>
            <a:spLocks/>
          </p:cNvSpPr>
          <p:nvPr/>
        </p:nvSpPr>
        <p:spPr bwMode="auto">
          <a:xfrm>
            <a:off x="6769056" y="3992880"/>
            <a:ext cx="590550" cy="444500"/>
          </a:xfrm>
          <a:custGeom>
            <a:avLst/>
            <a:gdLst>
              <a:gd name="T0" fmla="*/ 0 w 372"/>
              <a:gd name="T1" fmla="*/ 0 h 280"/>
              <a:gd name="T2" fmla="*/ 2147483647 w 372"/>
              <a:gd name="T3" fmla="*/ 2147483647 h 280"/>
              <a:gd name="T4" fmla="*/ 2147483647 w 372"/>
              <a:gd name="T5" fmla="*/ 2147483647 h 280"/>
              <a:gd name="T6" fmla="*/ 0 60000 65536"/>
              <a:gd name="T7" fmla="*/ 0 60000 65536"/>
              <a:gd name="T8" fmla="*/ 0 60000 65536"/>
              <a:gd name="T9" fmla="*/ 0 w 372"/>
              <a:gd name="T10" fmla="*/ 0 h 280"/>
              <a:gd name="T11" fmla="*/ 372 w 372"/>
              <a:gd name="T12" fmla="*/ 280 h 280"/>
            </a:gdLst>
            <a:ahLst/>
            <a:cxnLst>
              <a:cxn ang="T6">
                <a:pos x="T0" y="T1"/>
              </a:cxn>
              <a:cxn ang="T7">
                <a:pos x="T2" y="T3"/>
              </a:cxn>
              <a:cxn ang="T8">
                <a:pos x="T4" y="T5"/>
              </a:cxn>
            </a:cxnLst>
            <a:rect l="T9" t="T10" r="T11" b="T12"/>
            <a:pathLst>
              <a:path w="372" h="280">
                <a:moveTo>
                  <a:pt x="0" y="0"/>
                </a:moveTo>
                <a:cubicBezTo>
                  <a:pt x="24" y="31"/>
                  <a:pt x="82" y="137"/>
                  <a:pt x="144" y="184"/>
                </a:cubicBezTo>
                <a:cubicBezTo>
                  <a:pt x="206" y="231"/>
                  <a:pt x="325" y="260"/>
                  <a:pt x="372" y="28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16" name="Rectangle 73"/>
          <p:cNvSpPr>
            <a:spLocks noChangeArrowheads="1"/>
          </p:cNvSpPr>
          <p:nvPr/>
        </p:nvSpPr>
        <p:spPr bwMode="auto">
          <a:xfrm>
            <a:off x="693738" y="469646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17" name="Freeform 74"/>
          <p:cNvSpPr>
            <a:spLocks/>
          </p:cNvSpPr>
          <p:nvPr/>
        </p:nvSpPr>
        <p:spPr bwMode="auto">
          <a:xfrm>
            <a:off x="949325" y="492283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18" name="Freeform 75"/>
          <p:cNvSpPr>
            <a:spLocks/>
          </p:cNvSpPr>
          <p:nvPr/>
        </p:nvSpPr>
        <p:spPr bwMode="auto">
          <a:xfrm>
            <a:off x="820793" y="5643563"/>
            <a:ext cx="1736670" cy="692727"/>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29"/>
              <a:gd name="connsiteY0" fmla="*/ 10129 h 10129"/>
              <a:gd name="connsiteX1" fmla="*/ 853 w 10029"/>
              <a:gd name="connsiteY1" fmla="*/ 6991 h 10129"/>
              <a:gd name="connsiteX2" fmla="*/ 2483 w 10029"/>
              <a:gd name="connsiteY2" fmla="*/ 6157 h 10129"/>
              <a:gd name="connsiteX3" fmla="*/ 3033 w 10029"/>
              <a:gd name="connsiteY3" fmla="*/ 6250 h 10129"/>
              <a:gd name="connsiteX4" fmla="*/ 4196 w 10029"/>
              <a:gd name="connsiteY4" fmla="*/ 5532 h 10129"/>
              <a:gd name="connsiteX5" fmla="*/ 6577 w 10029"/>
              <a:gd name="connsiteY5" fmla="*/ 3889 h 10129"/>
              <a:gd name="connsiteX6" fmla="*/ 7282 w 10029"/>
              <a:gd name="connsiteY6" fmla="*/ 648 h 10129"/>
              <a:gd name="connsiteX7" fmla="*/ 8188 w 10029"/>
              <a:gd name="connsiteY7" fmla="*/ 0 h 10129"/>
              <a:gd name="connsiteX8" fmla="*/ 8637 w 10029"/>
              <a:gd name="connsiteY8" fmla="*/ 3727 h 10129"/>
              <a:gd name="connsiteX9" fmla="*/ 9855 w 10029"/>
              <a:gd name="connsiteY9" fmla="*/ 6343 h 10129"/>
              <a:gd name="connsiteX10" fmla="*/ 10029 w 10029"/>
              <a:gd name="connsiteY10" fmla="*/ 10000 h 10129"/>
              <a:gd name="connsiteX11" fmla="*/ 0 w 10029"/>
              <a:gd name="connsiteY11" fmla="*/ 10129 h 10129"/>
              <a:gd name="connsiteX0" fmla="*/ 0 w 10018"/>
              <a:gd name="connsiteY0" fmla="*/ 10101 h 10101"/>
              <a:gd name="connsiteX1" fmla="*/ 842 w 10018"/>
              <a:gd name="connsiteY1" fmla="*/ 6991 h 10101"/>
              <a:gd name="connsiteX2" fmla="*/ 2472 w 10018"/>
              <a:gd name="connsiteY2" fmla="*/ 6157 h 10101"/>
              <a:gd name="connsiteX3" fmla="*/ 3022 w 10018"/>
              <a:gd name="connsiteY3" fmla="*/ 6250 h 10101"/>
              <a:gd name="connsiteX4" fmla="*/ 4185 w 10018"/>
              <a:gd name="connsiteY4" fmla="*/ 5532 h 10101"/>
              <a:gd name="connsiteX5" fmla="*/ 6566 w 10018"/>
              <a:gd name="connsiteY5" fmla="*/ 3889 h 10101"/>
              <a:gd name="connsiteX6" fmla="*/ 7271 w 10018"/>
              <a:gd name="connsiteY6" fmla="*/ 648 h 10101"/>
              <a:gd name="connsiteX7" fmla="*/ 8177 w 10018"/>
              <a:gd name="connsiteY7" fmla="*/ 0 h 10101"/>
              <a:gd name="connsiteX8" fmla="*/ 8626 w 10018"/>
              <a:gd name="connsiteY8" fmla="*/ 3727 h 10101"/>
              <a:gd name="connsiteX9" fmla="*/ 9844 w 10018"/>
              <a:gd name="connsiteY9" fmla="*/ 6343 h 10101"/>
              <a:gd name="connsiteX10" fmla="*/ 10018 w 10018"/>
              <a:gd name="connsiteY10" fmla="*/ 10000 h 10101"/>
              <a:gd name="connsiteX11" fmla="*/ 0 w 10018"/>
              <a:gd name="connsiteY11" fmla="*/ 10101 h 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18" h="10101">
                <a:moveTo>
                  <a:pt x="0" y="10101"/>
                </a:moveTo>
                <a:lnTo>
                  <a:pt x="842" y="6991"/>
                </a:lnTo>
                <a:lnTo>
                  <a:pt x="2472" y="6157"/>
                </a:lnTo>
                <a:lnTo>
                  <a:pt x="3022" y="6250"/>
                </a:lnTo>
                <a:lnTo>
                  <a:pt x="4185" y="5532"/>
                </a:lnTo>
                <a:lnTo>
                  <a:pt x="6566" y="3889"/>
                </a:lnTo>
                <a:lnTo>
                  <a:pt x="7271" y="648"/>
                </a:lnTo>
                <a:lnTo>
                  <a:pt x="8177" y="0"/>
                </a:lnTo>
                <a:cubicBezTo>
                  <a:pt x="8327" y="1242"/>
                  <a:pt x="8476" y="2485"/>
                  <a:pt x="8626" y="3727"/>
                </a:cubicBezTo>
                <a:lnTo>
                  <a:pt x="9844" y="6343"/>
                </a:lnTo>
                <a:lnTo>
                  <a:pt x="10018" y="10000"/>
                </a:lnTo>
                <a:lnTo>
                  <a:pt x="0" y="10101"/>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19" name="Freeform 76"/>
          <p:cNvSpPr>
            <a:spLocks/>
          </p:cNvSpPr>
          <p:nvPr/>
        </p:nvSpPr>
        <p:spPr bwMode="auto">
          <a:xfrm>
            <a:off x="2233613" y="507841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600" name="Text Box 77"/>
          <p:cNvSpPr txBox="1">
            <a:spLocks noChangeArrowheads="1"/>
          </p:cNvSpPr>
          <p:nvPr/>
        </p:nvSpPr>
        <p:spPr bwMode="auto">
          <a:xfrm>
            <a:off x="2352983" y="4716331"/>
            <a:ext cx="819455" cy="369332"/>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gency FB" panose="020B0503020202020204" pitchFamily="34" charset="0"/>
                <a:cs typeface="Calibri" pitchFamily="34" charset="0"/>
              </a:rPr>
              <a:t>Seventh</a:t>
            </a:r>
          </a:p>
        </p:txBody>
      </p:sp>
      <p:sp>
        <p:nvSpPr>
          <p:cNvPr id="70721" name="Oval 79"/>
          <p:cNvSpPr>
            <a:spLocks noChangeArrowheads="1"/>
          </p:cNvSpPr>
          <p:nvPr/>
        </p:nvSpPr>
        <p:spPr bwMode="auto">
          <a:xfrm>
            <a:off x="2001838" y="60610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22" name="Oval 81"/>
          <p:cNvSpPr>
            <a:spLocks noChangeArrowheads="1"/>
          </p:cNvSpPr>
          <p:nvPr/>
        </p:nvSpPr>
        <p:spPr bwMode="auto">
          <a:xfrm>
            <a:off x="2827338" y="573722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23" name="Freeform 80"/>
          <p:cNvSpPr>
            <a:spLocks/>
          </p:cNvSpPr>
          <p:nvPr/>
        </p:nvSpPr>
        <p:spPr bwMode="auto">
          <a:xfrm>
            <a:off x="2089150" y="5807075"/>
            <a:ext cx="819150" cy="336550"/>
          </a:xfrm>
          <a:custGeom>
            <a:avLst/>
            <a:gdLst>
              <a:gd name="T0" fmla="*/ 2147483647 w 516"/>
              <a:gd name="T1" fmla="*/ 0 h 212"/>
              <a:gd name="T2" fmla="*/ 2147483647 w 516"/>
              <a:gd name="T3" fmla="*/ 2147483647 h 212"/>
              <a:gd name="T4" fmla="*/ 0 w 516"/>
              <a:gd name="T5" fmla="*/ 2147483647 h 212"/>
              <a:gd name="T6" fmla="*/ 0 60000 65536"/>
              <a:gd name="T7" fmla="*/ 0 60000 65536"/>
              <a:gd name="T8" fmla="*/ 0 60000 65536"/>
              <a:gd name="T9" fmla="*/ 0 w 516"/>
              <a:gd name="T10" fmla="*/ 0 h 212"/>
              <a:gd name="T11" fmla="*/ 516 w 516"/>
              <a:gd name="T12" fmla="*/ 212 h 212"/>
            </a:gdLst>
            <a:ahLst/>
            <a:cxnLst>
              <a:cxn ang="T6">
                <a:pos x="T0" y="T1"/>
              </a:cxn>
              <a:cxn ang="T7">
                <a:pos x="T2" y="T3"/>
              </a:cxn>
              <a:cxn ang="T8">
                <a:pos x="T4" y="T5"/>
              </a:cxn>
            </a:cxnLst>
            <a:rect l="T9" t="T10" r="T11" b="T12"/>
            <a:pathLst>
              <a:path w="516" h="212">
                <a:moveTo>
                  <a:pt x="516" y="0"/>
                </a:moveTo>
                <a:cubicBezTo>
                  <a:pt x="481" y="21"/>
                  <a:pt x="394" y="89"/>
                  <a:pt x="308" y="124"/>
                </a:cubicBezTo>
                <a:cubicBezTo>
                  <a:pt x="222" y="159"/>
                  <a:pt x="64" y="194"/>
                  <a:pt x="0" y="212"/>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24" name="Rectangle 82"/>
          <p:cNvSpPr>
            <a:spLocks noChangeArrowheads="1"/>
          </p:cNvSpPr>
          <p:nvPr/>
        </p:nvSpPr>
        <p:spPr bwMode="auto">
          <a:xfrm>
            <a:off x="3338513" y="469646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25" name="Freeform 83"/>
          <p:cNvSpPr>
            <a:spLocks/>
          </p:cNvSpPr>
          <p:nvPr/>
        </p:nvSpPr>
        <p:spPr bwMode="auto">
          <a:xfrm>
            <a:off x="3594100" y="492283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26" name="Freeform 84"/>
          <p:cNvSpPr>
            <a:spLocks/>
          </p:cNvSpPr>
          <p:nvPr/>
        </p:nvSpPr>
        <p:spPr bwMode="auto">
          <a:xfrm>
            <a:off x="3456032" y="5643563"/>
            <a:ext cx="1746205" cy="692109"/>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73"/>
              <a:gd name="connsiteY0" fmla="*/ 10092 h 10092"/>
              <a:gd name="connsiteX1" fmla="*/ 897 w 10073"/>
              <a:gd name="connsiteY1" fmla="*/ 6991 h 10092"/>
              <a:gd name="connsiteX2" fmla="*/ 2527 w 10073"/>
              <a:gd name="connsiteY2" fmla="*/ 6157 h 10092"/>
              <a:gd name="connsiteX3" fmla="*/ 3077 w 10073"/>
              <a:gd name="connsiteY3" fmla="*/ 6250 h 10092"/>
              <a:gd name="connsiteX4" fmla="*/ 4240 w 10073"/>
              <a:gd name="connsiteY4" fmla="*/ 5532 h 10092"/>
              <a:gd name="connsiteX5" fmla="*/ 6621 w 10073"/>
              <a:gd name="connsiteY5" fmla="*/ 3889 h 10092"/>
              <a:gd name="connsiteX6" fmla="*/ 7326 w 10073"/>
              <a:gd name="connsiteY6" fmla="*/ 648 h 10092"/>
              <a:gd name="connsiteX7" fmla="*/ 8232 w 10073"/>
              <a:gd name="connsiteY7" fmla="*/ 0 h 10092"/>
              <a:gd name="connsiteX8" fmla="*/ 8681 w 10073"/>
              <a:gd name="connsiteY8" fmla="*/ 3727 h 10092"/>
              <a:gd name="connsiteX9" fmla="*/ 9899 w 10073"/>
              <a:gd name="connsiteY9" fmla="*/ 6343 h 10092"/>
              <a:gd name="connsiteX10" fmla="*/ 10073 w 10073"/>
              <a:gd name="connsiteY10" fmla="*/ 10000 h 10092"/>
              <a:gd name="connsiteX11" fmla="*/ 0 w 10073"/>
              <a:gd name="connsiteY11" fmla="*/ 10092 h 1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3" h="10092">
                <a:moveTo>
                  <a:pt x="0" y="10092"/>
                </a:moveTo>
                <a:lnTo>
                  <a:pt x="897" y="6991"/>
                </a:lnTo>
                <a:lnTo>
                  <a:pt x="2527" y="6157"/>
                </a:lnTo>
                <a:lnTo>
                  <a:pt x="3077" y="6250"/>
                </a:lnTo>
                <a:lnTo>
                  <a:pt x="4240" y="5532"/>
                </a:lnTo>
                <a:lnTo>
                  <a:pt x="6621" y="3889"/>
                </a:lnTo>
                <a:lnTo>
                  <a:pt x="7326" y="648"/>
                </a:lnTo>
                <a:lnTo>
                  <a:pt x="8232" y="0"/>
                </a:lnTo>
                <a:cubicBezTo>
                  <a:pt x="8382" y="1242"/>
                  <a:pt x="8531" y="2485"/>
                  <a:pt x="8681" y="3727"/>
                </a:cubicBezTo>
                <a:lnTo>
                  <a:pt x="9899" y="6343"/>
                </a:lnTo>
                <a:lnTo>
                  <a:pt x="10073" y="10000"/>
                </a:lnTo>
                <a:lnTo>
                  <a:pt x="0" y="10092"/>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27" name="Freeform 85"/>
          <p:cNvSpPr>
            <a:spLocks/>
          </p:cNvSpPr>
          <p:nvPr/>
        </p:nvSpPr>
        <p:spPr bwMode="auto">
          <a:xfrm>
            <a:off x="4878388" y="507841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608" name="Text Box 86"/>
          <p:cNvSpPr txBox="1">
            <a:spLocks noChangeArrowheads="1"/>
          </p:cNvSpPr>
          <p:nvPr/>
        </p:nvSpPr>
        <p:spPr bwMode="auto">
          <a:xfrm>
            <a:off x="5270808" y="4716331"/>
            <a:ext cx="574196"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Eight</a:t>
            </a:r>
          </a:p>
        </p:txBody>
      </p:sp>
      <p:sp>
        <p:nvSpPr>
          <p:cNvPr id="70729" name="Oval 88"/>
          <p:cNvSpPr>
            <a:spLocks noChangeArrowheads="1"/>
          </p:cNvSpPr>
          <p:nvPr/>
        </p:nvSpPr>
        <p:spPr bwMode="auto">
          <a:xfrm>
            <a:off x="4646613" y="60610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30" name="Oval 89"/>
          <p:cNvSpPr>
            <a:spLocks noChangeArrowheads="1"/>
          </p:cNvSpPr>
          <p:nvPr/>
        </p:nvSpPr>
        <p:spPr bwMode="auto">
          <a:xfrm>
            <a:off x="3776663" y="61499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31" name="Freeform 90"/>
          <p:cNvSpPr>
            <a:spLocks/>
          </p:cNvSpPr>
          <p:nvPr/>
        </p:nvSpPr>
        <p:spPr bwMode="auto">
          <a:xfrm>
            <a:off x="3870325" y="6162675"/>
            <a:ext cx="857250" cy="79375"/>
          </a:xfrm>
          <a:custGeom>
            <a:avLst/>
            <a:gdLst>
              <a:gd name="T0" fmla="*/ 2147483647 w 540"/>
              <a:gd name="T1" fmla="*/ 0 h 50"/>
              <a:gd name="T2" fmla="*/ 2147483647 w 540"/>
              <a:gd name="T3" fmla="*/ 2147483647 h 50"/>
              <a:gd name="T4" fmla="*/ 0 w 540"/>
              <a:gd name="T5" fmla="*/ 2147483647 h 50"/>
              <a:gd name="T6" fmla="*/ 0 60000 65536"/>
              <a:gd name="T7" fmla="*/ 0 60000 65536"/>
              <a:gd name="T8" fmla="*/ 0 60000 65536"/>
              <a:gd name="T9" fmla="*/ 0 w 540"/>
              <a:gd name="T10" fmla="*/ 0 h 50"/>
              <a:gd name="T11" fmla="*/ 540 w 540"/>
              <a:gd name="T12" fmla="*/ 50 h 50"/>
            </a:gdLst>
            <a:ahLst/>
            <a:cxnLst>
              <a:cxn ang="T6">
                <a:pos x="T0" y="T1"/>
              </a:cxn>
              <a:cxn ang="T7">
                <a:pos x="T2" y="T3"/>
              </a:cxn>
              <a:cxn ang="T8">
                <a:pos x="T4" y="T5"/>
              </a:cxn>
            </a:cxnLst>
            <a:rect l="T9" t="T10" r="T11" b="T12"/>
            <a:pathLst>
              <a:path w="540" h="50">
                <a:moveTo>
                  <a:pt x="540" y="0"/>
                </a:moveTo>
                <a:cubicBezTo>
                  <a:pt x="498" y="7"/>
                  <a:pt x="378" y="38"/>
                  <a:pt x="288" y="44"/>
                </a:cubicBezTo>
                <a:cubicBezTo>
                  <a:pt x="198" y="50"/>
                  <a:pt x="60" y="38"/>
                  <a:pt x="0" y="36"/>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32" name="Oval 93"/>
          <p:cNvSpPr>
            <a:spLocks noChangeArrowheads="1"/>
          </p:cNvSpPr>
          <p:nvPr/>
        </p:nvSpPr>
        <p:spPr bwMode="auto">
          <a:xfrm>
            <a:off x="4019550" y="559752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33" name="Freeform 92"/>
          <p:cNvSpPr>
            <a:spLocks/>
          </p:cNvSpPr>
          <p:nvPr/>
        </p:nvSpPr>
        <p:spPr bwMode="auto">
          <a:xfrm>
            <a:off x="4124325" y="5692775"/>
            <a:ext cx="590550" cy="444500"/>
          </a:xfrm>
          <a:custGeom>
            <a:avLst/>
            <a:gdLst>
              <a:gd name="T0" fmla="*/ 0 w 372"/>
              <a:gd name="T1" fmla="*/ 0 h 280"/>
              <a:gd name="T2" fmla="*/ 2147483647 w 372"/>
              <a:gd name="T3" fmla="*/ 2147483647 h 280"/>
              <a:gd name="T4" fmla="*/ 2147483647 w 372"/>
              <a:gd name="T5" fmla="*/ 2147483647 h 280"/>
              <a:gd name="T6" fmla="*/ 0 60000 65536"/>
              <a:gd name="T7" fmla="*/ 0 60000 65536"/>
              <a:gd name="T8" fmla="*/ 0 60000 65536"/>
              <a:gd name="T9" fmla="*/ 0 w 372"/>
              <a:gd name="T10" fmla="*/ 0 h 280"/>
              <a:gd name="T11" fmla="*/ 372 w 372"/>
              <a:gd name="T12" fmla="*/ 280 h 280"/>
            </a:gdLst>
            <a:ahLst/>
            <a:cxnLst>
              <a:cxn ang="T6">
                <a:pos x="T0" y="T1"/>
              </a:cxn>
              <a:cxn ang="T7">
                <a:pos x="T2" y="T3"/>
              </a:cxn>
              <a:cxn ang="T8">
                <a:pos x="T4" y="T5"/>
              </a:cxn>
            </a:cxnLst>
            <a:rect l="T9" t="T10" r="T11" b="T12"/>
            <a:pathLst>
              <a:path w="372" h="280">
                <a:moveTo>
                  <a:pt x="0" y="0"/>
                </a:moveTo>
                <a:cubicBezTo>
                  <a:pt x="35" y="18"/>
                  <a:pt x="146" y="61"/>
                  <a:pt x="208" y="108"/>
                </a:cubicBezTo>
                <a:cubicBezTo>
                  <a:pt x="270" y="155"/>
                  <a:pt x="338" y="244"/>
                  <a:pt x="372" y="280"/>
                </a:cubicBezTo>
              </a:path>
            </a:pathLst>
          </a:custGeom>
          <a:noFill/>
          <a:ln w="50800">
            <a:solidFill>
              <a:schemeClr val="bg1">
                <a:lumMod val="50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34" name="Rectangle 94"/>
          <p:cNvSpPr>
            <a:spLocks noChangeArrowheads="1"/>
          </p:cNvSpPr>
          <p:nvPr/>
        </p:nvSpPr>
        <p:spPr bwMode="auto">
          <a:xfrm>
            <a:off x="5983244" y="469646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35" name="Freeform 95"/>
          <p:cNvSpPr>
            <a:spLocks/>
          </p:cNvSpPr>
          <p:nvPr/>
        </p:nvSpPr>
        <p:spPr bwMode="auto">
          <a:xfrm>
            <a:off x="6238831" y="492283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36" name="Freeform 96"/>
          <p:cNvSpPr>
            <a:spLocks/>
          </p:cNvSpPr>
          <p:nvPr/>
        </p:nvSpPr>
        <p:spPr bwMode="auto">
          <a:xfrm>
            <a:off x="6109605" y="5643563"/>
            <a:ext cx="1737364" cy="685800"/>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22"/>
              <a:gd name="connsiteY0" fmla="*/ 9990 h 10000"/>
              <a:gd name="connsiteX1" fmla="*/ 846 w 10022"/>
              <a:gd name="connsiteY1" fmla="*/ 6991 h 10000"/>
              <a:gd name="connsiteX2" fmla="*/ 2476 w 10022"/>
              <a:gd name="connsiteY2" fmla="*/ 6157 h 10000"/>
              <a:gd name="connsiteX3" fmla="*/ 3026 w 10022"/>
              <a:gd name="connsiteY3" fmla="*/ 6250 h 10000"/>
              <a:gd name="connsiteX4" fmla="*/ 4189 w 10022"/>
              <a:gd name="connsiteY4" fmla="*/ 5532 h 10000"/>
              <a:gd name="connsiteX5" fmla="*/ 6570 w 10022"/>
              <a:gd name="connsiteY5" fmla="*/ 3889 h 10000"/>
              <a:gd name="connsiteX6" fmla="*/ 7275 w 10022"/>
              <a:gd name="connsiteY6" fmla="*/ 648 h 10000"/>
              <a:gd name="connsiteX7" fmla="*/ 8181 w 10022"/>
              <a:gd name="connsiteY7" fmla="*/ 0 h 10000"/>
              <a:gd name="connsiteX8" fmla="*/ 8630 w 10022"/>
              <a:gd name="connsiteY8" fmla="*/ 3727 h 10000"/>
              <a:gd name="connsiteX9" fmla="*/ 9848 w 10022"/>
              <a:gd name="connsiteY9" fmla="*/ 6343 h 10000"/>
              <a:gd name="connsiteX10" fmla="*/ 10022 w 10022"/>
              <a:gd name="connsiteY10" fmla="*/ 10000 h 10000"/>
              <a:gd name="connsiteX11" fmla="*/ 0 w 10022"/>
              <a:gd name="connsiteY11" fmla="*/ 99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2" h="10000">
                <a:moveTo>
                  <a:pt x="0" y="9990"/>
                </a:moveTo>
                <a:lnTo>
                  <a:pt x="846" y="6991"/>
                </a:lnTo>
                <a:lnTo>
                  <a:pt x="2476" y="6157"/>
                </a:lnTo>
                <a:lnTo>
                  <a:pt x="3026" y="6250"/>
                </a:lnTo>
                <a:lnTo>
                  <a:pt x="4189" y="5532"/>
                </a:lnTo>
                <a:lnTo>
                  <a:pt x="6570" y="3889"/>
                </a:lnTo>
                <a:lnTo>
                  <a:pt x="7275" y="648"/>
                </a:lnTo>
                <a:lnTo>
                  <a:pt x="8181" y="0"/>
                </a:lnTo>
                <a:cubicBezTo>
                  <a:pt x="8331" y="1242"/>
                  <a:pt x="8480" y="2485"/>
                  <a:pt x="8630" y="3727"/>
                </a:cubicBezTo>
                <a:lnTo>
                  <a:pt x="9848" y="6343"/>
                </a:lnTo>
                <a:lnTo>
                  <a:pt x="10022" y="10000"/>
                </a:lnTo>
                <a:lnTo>
                  <a:pt x="0" y="999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37" name="Freeform 97"/>
          <p:cNvSpPr>
            <a:spLocks/>
          </p:cNvSpPr>
          <p:nvPr/>
        </p:nvSpPr>
        <p:spPr bwMode="auto">
          <a:xfrm>
            <a:off x="7523119" y="507841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618" name="Text Box 98"/>
          <p:cNvSpPr txBox="1">
            <a:spLocks noChangeArrowheads="1"/>
          </p:cNvSpPr>
          <p:nvPr/>
        </p:nvSpPr>
        <p:spPr bwMode="auto">
          <a:xfrm>
            <a:off x="7879979" y="4716331"/>
            <a:ext cx="593432"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Ninth</a:t>
            </a:r>
          </a:p>
        </p:txBody>
      </p:sp>
      <p:sp>
        <p:nvSpPr>
          <p:cNvPr id="70739" name="Oval 99"/>
          <p:cNvSpPr>
            <a:spLocks noChangeArrowheads="1"/>
          </p:cNvSpPr>
          <p:nvPr/>
        </p:nvSpPr>
        <p:spPr bwMode="auto">
          <a:xfrm>
            <a:off x="7291344" y="60610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40" name="Oval 100"/>
          <p:cNvSpPr>
            <a:spLocks noChangeArrowheads="1"/>
          </p:cNvSpPr>
          <p:nvPr/>
        </p:nvSpPr>
        <p:spPr bwMode="auto">
          <a:xfrm>
            <a:off x="6421394" y="61499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41" name="Freeform 101"/>
          <p:cNvSpPr>
            <a:spLocks/>
          </p:cNvSpPr>
          <p:nvPr/>
        </p:nvSpPr>
        <p:spPr bwMode="auto">
          <a:xfrm>
            <a:off x="6515056" y="6162675"/>
            <a:ext cx="857250" cy="79375"/>
          </a:xfrm>
          <a:custGeom>
            <a:avLst/>
            <a:gdLst>
              <a:gd name="T0" fmla="*/ 2147483647 w 540"/>
              <a:gd name="T1" fmla="*/ 0 h 50"/>
              <a:gd name="T2" fmla="*/ 2147483647 w 540"/>
              <a:gd name="T3" fmla="*/ 2147483647 h 50"/>
              <a:gd name="T4" fmla="*/ 0 w 540"/>
              <a:gd name="T5" fmla="*/ 2147483647 h 50"/>
              <a:gd name="T6" fmla="*/ 0 60000 65536"/>
              <a:gd name="T7" fmla="*/ 0 60000 65536"/>
              <a:gd name="T8" fmla="*/ 0 60000 65536"/>
              <a:gd name="T9" fmla="*/ 0 w 540"/>
              <a:gd name="T10" fmla="*/ 0 h 50"/>
              <a:gd name="T11" fmla="*/ 540 w 540"/>
              <a:gd name="T12" fmla="*/ 50 h 50"/>
            </a:gdLst>
            <a:ahLst/>
            <a:cxnLst>
              <a:cxn ang="T6">
                <a:pos x="T0" y="T1"/>
              </a:cxn>
              <a:cxn ang="T7">
                <a:pos x="T2" y="T3"/>
              </a:cxn>
              <a:cxn ang="T8">
                <a:pos x="T4" y="T5"/>
              </a:cxn>
            </a:cxnLst>
            <a:rect l="T9" t="T10" r="T11" b="T12"/>
            <a:pathLst>
              <a:path w="540" h="50">
                <a:moveTo>
                  <a:pt x="540" y="0"/>
                </a:moveTo>
                <a:cubicBezTo>
                  <a:pt x="498" y="7"/>
                  <a:pt x="378" y="38"/>
                  <a:pt x="288" y="44"/>
                </a:cubicBezTo>
                <a:cubicBezTo>
                  <a:pt x="198" y="50"/>
                  <a:pt x="60" y="38"/>
                  <a:pt x="0" y="36"/>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8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3300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9"/>
          <p:cNvSpPr>
            <a:spLocks noGrp="1" noChangeArrowheads="1"/>
          </p:cNvSpPr>
          <p:nvPr>
            <p:ph type="title"/>
          </p:nvPr>
        </p:nvSpPr>
        <p:spPr/>
        <p:txBody>
          <a:bodyPr/>
          <a:lstStyle/>
          <a:p>
            <a:pPr eaLnBrk="1" hangingPunct="1"/>
            <a:r>
              <a:rPr lang="en-US" sz="2400" dirty="0" smtClean="0"/>
              <a:t>Performance Comparison for Selected Freight Modes</a:t>
            </a:r>
            <a:br>
              <a:rPr lang="en-US" sz="2400" dirty="0" smtClean="0"/>
            </a:br>
            <a:r>
              <a:rPr lang="en-US" sz="2400" dirty="0"/>
              <a:t/>
            </a:r>
            <a:br>
              <a:rPr lang="en-US" sz="2400" dirty="0"/>
            </a:br>
            <a:endParaRPr lang="en-US" sz="2400" dirty="0" smtClean="0"/>
          </a:p>
        </p:txBody>
      </p:sp>
      <p:sp>
        <p:nvSpPr>
          <p:cNvPr id="61444" name="Rectangle 61"/>
          <p:cNvSpPr>
            <a:spLocks noChangeArrowheads="1"/>
          </p:cNvSpPr>
          <p:nvPr/>
        </p:nvSpPr>
        <p:spPr bwMode="auto">
          <a:xfrm>
            <a:off x="1379538" y="1119287"/>
            <a:ext cx="2238375" cy="671512"/>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5" name="Rectangle 62"/>
          <p:cNvSpPr>
            <a:spLocks noChangeArrowheads="1"/>
          </p:cNvSpPr>
          <p:nvPr/>
        </p:nvSpPr>
        <p:spPr bwMode="auto">
          <a:xfrm>
            <a:off x="1379538" y="5546824"/>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6" name="Rectangle 63"/>
          <p:cNvSpPr>
            <a:spLocks noChangeArrowheads="1"/>
          </p:cNvSpPr>
          <p:nvPr/>
        </p:nvSpPr>
        <p:spPr bwMode="auto">
          <a:xfrm>
            <a:off x="1379538" y="1860649"/>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7" name="Rectangle 64"/>
          <p:cNvSpPr>
            <a:spLocks noChangeArrowheads="1"/>
          </p:cNvSpPr>
          <p:nvPr/>
        </p:nvSpPr>
        <p:spPr bwMode="auto">
          <a:xfrm>
            <a:off x="1379538" y="2592487"/>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8" name="Rectangle 65"/>
          <p:cNvSpPr>
            <a:spLocks noChangeArrowheads="1"/>
          </p:cNvSpPr>
          <p:nvPr/>
        </p:nvSpPr>
        <p:spPr bwMode="auto">
          <a:xfrm>
            <a:off x="1379538" y="3338612"/>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9" name="Text Box 66"/>
          <p:cNvSpPr txBox="1">
            <a:spLocks noChangeArrowheads="1"/>
          </p:cNvSpPr>
          <p:nvPr/>
        </p:nvSpPr>
        <p:spPr bwMode="auto">
          <a:xfrm>
            <a:off x="2317750" y="1457424"/>
            <a:ext cx="471488"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Barge</a:t>
            </a:r>
          </a:p>
        </p:txBody>
      </p:sp>
      <p:sp>
        <p:nvSpPr>
          <p:cNvPr id="61450" name="Text Box 68"/>
          <p:cNvSpPr txBox="1">
            <a:spLocks noChangeArrowheads="1"/>
          </p:cNvSpPr>
          <p:nvPr/>
        </p:nvSpPr>
        <p:spPr bwMode="auto">
          <a:xfrm>
            <a:off x="2105025" y="2194024"/>
            <a:ext cx="877888"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Hopper car</a:t>
            </a:r>
          </a:p>
        </p:txBody>
      </p:sp>
      <p:sp>
        <p:nvSpPr>
          <p:cNvPr id="61451" name="Text Box 69"/>
          <p:cNvSpPr txBox="1">
            <a:spLocks noChangeArrowheads="1"/>
          </p:cNvSpPr>
          <p:nvPr/>
        </p:nvSpPr>
        <p:spPr bwMode="auto">
          <a:xfrm>
            <a:off x="1800225" y="2933799"/>
            <a:ext cx="1328738"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100 car train unit</a:t>
            </a:r>
          </a:p>
        </p:txBody>
      </p:sp>
      <p:sp>
        <p:nvSpPr>
          <p:cNvPr id="61452" name="Text Box 70"/>
          <p:cNvSpPr txBox="1">
            <a:spLocks noChangeArrowheads="1"/>
          </p:cNvSpPr>
          <p:nvPr/>
        </p:nvSpPr>
        <p:spPr bwMode="auto">
          <a:xfrm>
            <a:off x="1833563" y="3700562"/>
            <a:ext cx="1366837"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Semi-trailer truck</a:t>
            </a:r>
          </a:p>
        </p:txBody>
      </p:sp>
      <p:sp>
        <p:nvSpPr>
          <p:cNvPr id="61453" name="Rectangle 71"/>
          <p:cNvSpPr>
            <a:spLocks noChangeArrowheads="1"/>
          </p:cNvSpPr>
          <p:nvPr/>
        </p:nvSpPr>
        <p:spPr bwMode="auto">
          <a:xfrm>
            <a:off x="4081463" y="1136749"/>
            <a:ext cx="1328737" cy="668338"/>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1500 Tons</a:t>
            </a:r>
          </a:p>
          <a:p>
            <a:pPr eaLnBrk="0" hangingPunct="0">
              <a:lnSpc>
                <a:spcPct val="90000"/>
              </a:lnSpc>
            </a:pPr>
            <a:r>
              <a:rPr lang="en-US" sz="1400" b="1">
                <a:latin typeface="Arial Narrow" pitchFamily="34" charset="0"/>
              </a:rPr>
              <a:t>52,500 Bushels</a:t>
            </a:r>
          </a:p>
          <a:p>
            <a:pPr eaLnBrk="0" hangingPunct="0">
              <a:lnSpc>
                <a:spcPct val="90000"/>
              </a:lnSpc>
            </a:pPr>
            <a:r>
              <a:rPr lang="en-US" sz="1400" b="1">
                <a:latin typeface="Arial Narrow" pitchFamily="34" charset="0"/>
              </a:rPr>
              <a:t>453,600 Gallons </a:t>
            </a:r>
          </a:p>
        </p:txBody>
      </p:sp>
      <p:sp>
        <p:nvSpPr>
          <p:cNvPr id="61454" name="Rectangle 72"/>
          <p:cNvSpPr>
            <a:spLocks noChangeArrowheads="1"/>
          </p:cNvSpPr>
          <p:nvPr/>
        </p:nvSpPr>
        <p:spPr bwMode="auto">
          <a:xfrm>
            <a:off x="3684588" y="1119287"/>
            <a:ext cx="2238375" cy="671512"/>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55" name="Rectangle 74"/>
          <p:cNvSpPr>
            <a:spLocks noChangeArrowheads="1"/>
          </p:cNvSpPr>
          <p:nvPr/>
        </p:nvSpPr>
        <p:spPr bwMode="auto">
          <a:xfrm>
            <a:off x="4098925" y="1855887"/>
            <a:ext cx="1247775" cy="668337"/>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100 Tons</a:t>
            </a:r>
            <a:br>
              <a:rPr lang="en-US" sz="1400" b="1">
                <a:latin typeface="Arial Narrow" pitchFamily="34" charset="0"/>
              </a:rPr>
            </a:br>
            <a:r>
              <a:rPr lang="en-US" sz="1400" b="1">
                <a:latin typeface="Arial Narrow" pitchFamily="34" charset="0"/>
              </a:rPr>
              <a:t>3,500 Bushels</a:t>
            </a:r>
            <a:br>
              <a:rPr lang="en-US" sz="1400" b="1">
                <a:latin typeface="Arial Narrow" pitchFamily="34" charset="0"/>
              </a:rPr>
            </a:br>
            <a:r>
              <a:rPr lang="en-US" sz="1400" b="1">
                <a:latin typeface="Arial Narrow" pitchFamily="34" charset="0"/>
              </a:rPr>
              <a:t>30,240 Gallons </a:t>
            </a:r>
          </a:p>
        </p:txBody>
      </p:sp>
      <p:sp>
        <p:nvSpPr>
          <p:cNvPr id="61456" name="Rectangle 75"/>
          <p:cNvSpPr>
            <a:spLocks noChangeArrowheads="1"/>
          </p:cNvSpPr>
          <p:nvPr/>
        </p:nvSpPr>
        <p:spPr bwMode="auto">
          <a:xfrm>
            <a:off x="4051300" y="2603599"/>
            <a:ext cx="1450975" cy="668338"/>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10,000 Tons</a:t>
            </a:r>
            <a:br>
              <a:rPr lang="en-US" sz="1400" b="1">
                <a:latin typeface="Arial Narrow" pitchFamily="34" charset="0"/>
              </a:rPr>
            </a:br>
            <a:r>
              <a:rPr lang="en-US" sz="1400" b="1">
                <a:latin typeface="Arial Narrow" pitchFamily="34" charset="0"/>
              </a:rPr>
              <a:t>350,000 Bushels</a:t>
            </a:r>
            <a:br>
              <a:rPr lang="en-US" sz="1400" b="1">
                <a:latin typeface="Arial Narrow" pitchFamily="34" charset="0"/>
              </a:rPr>
            </a:br>
            <a:r>
              <a:rPr lang="en-US" sz="1400" b="1">
                <a:latin typeface="Arial Narrow" pitchFamily="34" charset="0"/>
              </a:rPr>
              <a:t>3,024,000 Gallons </a:t>
            </a:r>
          </a:p>
        </p:txBody>
      </p:sp>
      <p:sp>
        <p:nvSpPr>
          <p:cNvPr id="61457" name="Rectangle 76"/>
          <p:cNvSpPr>
            <a:spLocks noChangeArrowheads="1"/>
          </p:cNvSpPr>
          <p:nvPr/>
        </p:nvSpPr>
        <p:spPr bwMode="auto">
          <a:xfrm>
            <a:off x="4049713" y="3390999"/>
            <a:ext cx="1601787" cy="576263"/>
          </a:xfrm>
          <a:prstGeom prst="rect">
            <a:avLst/>
          </a:prstGeom>
          <a:noFill/>
          <a:ln w="9525">
            <a:noFill/>
            <a:miter lim="800000"/>
            <a:headEnd/>
            <a:tailEnd/>
          </a:ln>
        </p:spPr>
        <p:txBody>
          <a:bodyPr wrap="none" lIns="0" tIns="0" rIns="0" bIns="0" anchor="ctr">
            <a:spAutoFit/>
          </a:bodyPr>
          <a:lstStyle/>
          <a:p>
            <a:pPr eaLnBrk="0" hangingPunct="0">
              <a:lnSpc>
                <a:spcPct val="90000"/>
              </a:lnSpc>
            </a:pPr>
            <a:r>
              <a:rPr lang="en-US" sz="1400" b="1">
                <a:latin typeface="Arial Narrow" pitchFamily="34" charset="0"/>
              </a:rPr>
              <a:t>26 Tons; 910 Bushels</a:t>
            </a:r>
            <a:br>
              <a:rPr lang="en-US" sz="1400" b="1">
                <a:latin typeface="Arial Narrow" pitchFamily="34" charset="0"/>
              </a:rPr>
            </a:br>
            <a:r>
              <a:rPr lang="en-US" sz="1400" b="1">
                <a:latin typeface="Arial Narrow" pitchFamily="34" charset="0"/>
              </a:rPr>
              <a:t>7,865 Gallons</a:t>
            </a:r>
          </a:p>
          <a:p>
            <a:pPr eaLnBrk="0" hangingPunct="0">
              <a:lnSpc>
                <a:spcPct val="90000"/>
              </a:lnSpc>
            </a:pPr>
            <a:r>
              <a:rPr lang="en-US" sz="1400" b="1">
                <a:latin typeface="Arial Narrow" pitchFamily="34" charset="0"/>
              </a:rPr>
              <a:t>9,000 for a tanker truck</a:t>
            </a:r>
          </a:p>
        </p:txBody>
      </p:sp>
      <p:sp>
        <p:nvSpPr>
          <p:cNvPr id="61458" name="Rectangle 77"/>
          <p:cNvSpPr>
            <a:spLocks noChangeArrowheads="1"/>
          </p:cNvSpPr>
          <p:nvPr/>
        </p:nvSpPr>
        <p:spPr bwMode="auto">
          <a:xfrm>
            <a:off x="3684588" y="5546824"/>
            <a:ext cx="2238375" cy="673100"/>
          </a:xfrm>
          <a:prstGeom prst="rect">
            <a:avLst/>
          </a:prstGeom>
          <a:noFill/>
          <a:ln w="25400">
            <a:solidFill>
              <a:srgbClr val="969696"/>
            </a:solidFill>
            <a:miter lim="800000"/>
            <a:headEnd/>
            <a:tailEnd/>
          </a:ln>
        </p:spPr>
        <p:txBody>
          <a:bodyPr wrap="none" anchor="ctr"/>
          <a:lstStyle/>
          <a:p>
            <a:pPr algn="ctr" eaLnBrk="0" hangingPunct="0"/>
            <a:r>
              <a:rPr lang="en-US" sz="1400" b="1">
                <a:latin typeface="Arial Narrow" pitchFamily="34" charset="0"/>
              </a:rPr>
              <a:t>124 tons</a:t>
            </a:r>
          </a:p>
        </p:txBody>
      </p:sp>
      <p:sp>
        <p:nvSpPr>
          <p:cNvPr id="61459" name="Rectangle 78"/>
          <p:cNvSpPr>
            <a:spLocks noChangeArrowheads="1"/>
          </p:cNvSpPr>
          <p:nvPr/>
        </p:nvSpPr>
        <p:spPr bwMode="auto">
          <a:xfrm>
            <a:off x="3684588" y="1857474"/>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0" name="Rectangle 79"/>
          <p:cNvSpPr>
            <a:spLocks noChangeArrowheads="1"/>
          </p:cNvSpPr>
          <p:nvPr/>
        </p:nvSpPr>
        <p:spPr bwMode="auto">
          <a:xfrm>
            <a:off x="3684588" y="2592487"/>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1" name="Rectangle 80"/>
          <p:cNvSpPr>
            <a:spLocks noChangeArrowheads="1"/>
          </p:cNvSpPr>
          <p:nvPr/>
        </p:nvSpPr>
        <p:spPr bwMode="auto">
          <a:xfrm>
            <a:off x="3684588" y="3338612"/>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52246" name="Text Box 81"/>
          <p:cNvSpPr txBox="1">
            <a:spLocks noChangeArrowheads="1"/>
          </p:cNvSpPr>
          <p:nvPr/>
        </p:nvSpPr>
        <p:spPr bwMode="auto">
          <a:xfrm>
            <a:off x="4283075" y="836712"/>
            <a:ext cx="846138" cy="244475"/>
          </a:xfrm>
          <a:prstGeom prst="rect">
            <a:avLst/>
          </a:prstGeom>
          <a:noFill/>
          <a:ln w="9525">
            <a:noFill/>
            <a:miter lim="800000"/>
            <a:headEnd/>
            <a:tailEnd/>
          </a:ln>
        </p:spPr>
        <p:txBody>
          <a:bodyPr wrap="none" lIns="0" tIns="0" rIns="0" bIns="0">
            <a:spAutoFit/>
          </a:bodyPr>
          <a:lstStyle/>
          <a:p>
            <a:pPr eaLnBrk="0" hangingPunct="0">
              <a:defRPr/>
            </a:pPr>
            <a:r>
              <a:rPr lang="en-US" sz="1600" b="1">
                <a:effectLst>
                  <a:outerShdw blurRad="38100" dist="38100" dir="2700000" algn="tl">
                    <a:srgbClr val="000000">
                      <a:alpha val="43137"/>
                    </a:srgbClr>
                  </a:outerShdw>
                </a:effectLst>
                <a:latin typeface="AvantGarde Bk BT" pitchFamily="34" charset="0"/>
                <a:cs typeface="+mn-cs"/>
              </a:rPr>
              <a:t>Capacity</a:t>
            </a:r>
          </a:p>
        </p:txBody>
      </p:sp>
      <p:sp>
        <p:nvSpPr>
          <p:cNvPr id="61463" name="Rectangle 82"/>
          <p:cNvSpPr>
            <a:spLocks noChangeArrowheads="1"/>
          </p:cNvSpPr>
          <p:nvPr/>
        </p:nvSpPr>
        <p:spPr bwMode="auto">
          <a:xfrm>
            <a:off x="5991225" y="1119287"/>
            <a:ext cx="1971675" cy="671512"/>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4" name="Rectangle 83"/>
          <p:cNvSpPr>
            <a:spLocks noChangeArrowheads="1"/>
          </p:cNvSpPr>
          <p:nvPr/>
        </p:nvSpPr>
        <p:spPr bwMode="auto">
          <a:xfrm>
            <a:off x="5991225" y="5546824"/>
            <a:ext cx="1971675" cy="673100"/>
          </a:xfrm>
          <a:prstGeom prst="rect">
            <a:avLst/>
          </a:prstGeom>
          <a:noFill/>
          <a:ln w="25400">
            <a:solidFill>
              <a:srgbClr val="969696"/>
            </a:solidFill>
            <a:miter lim="800000"/>
            <a:headEnd/>
            <a:tailEnd/>
          </a:ln>
        </p:spPr>
        <p:txBody>
          <a:bodyPr wrap="none" anchor="ctr"/>
          <a:lstStyle/>
          <a:p>
            <a:pPr algn="ctr" eaLnBrk="0" hangingPunct="0"/>
            <a:r>
              <a:rPr lang="en-US" sz="1400" b="1">
                <a:latin typeface="Arial Narrow" pitchFamily="34" charset="0"/>
              </a:rPr>
              <a:t>5</a:t>
            </a:r>
          </a:p>
        </p:txBody>
      </p:sp>
      <p:sp>
        <p:nvSpPr>
          <p:cNvPr id="61465" name="Rectangle 84"/>
          <p:cNvSpPr>
            <a:spLocks noChangeArrowheads="1"/>
          </p:cNvSpPr>
          <p:nvPr/>
        </p:nvSpPr>
        <p:spPr bwMode="auto">
          <a:xfrm>
            <a:off x="5991225" y="1859062"/>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6" name="Rectangle 85"/>
          <p:cNvSpPr>
            <a:spLocks noChangeArrowheads="1"/>
          </p:cNvSpPr>
          <p:nvPr/>
        </p:nvSpPr>
        <p:spPr bwMode="auto">
          <a:xfrm>
            <a:off x="5991225" y="2592487"/>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7" name="Rectangle 86"/>
          <p:cNvSpPr>
            <a:spLocks noChangeArrowheads="1"/>
          </p:cNvSpPr>
          <p:nvPr/>
        </p:nvSpPr>
        <p:spPr bwMode="auto">
          <a:xfrm>
            <a:off x="5991225" y="3338612"/>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8" name="Rectangle 88"/>
          <p:cNvSpPr>
            <a:spLocks noChangeArrowheads="1"/>
          </p:cNvSpPr>
          <p:nvPr/>
        </p:nvSpPr>
        <p:spPr bwMode="auto">
          <a:xfrm>
            <a:off x="6037263" y="1268512"/>
            <a:ext cx="1885950" cy="384175"/>
          </a:xfrm>
          <a:prstGeom prst="rect">
            <a:avLst/>
          </a:prstGeom>
          <a:noFill/>
          <a:ln w="9525">
            <a:noFill/>
            <a:miter lim="800000"/>
            <a:headEnd/>
            <a:tailEnd/>
          </a:ln>
        </p:spPr>
        <p:txBody>
          <a:bodyPr wrap="none" lIns="0" tIns="0" rIns="0" bIns="0" anchor="ctr">
            <a:spAutoFit/>
          </a:bodyPr>
          <a:lstStyle/>
          <a:p>
            <a:pPr algn="ctr" eaLnBrk="0" hangingPunct="0">
              <a:lnSpc>
                <a:spcPct val="90000"/>
              </a:lnSpc>
            </a:pPr>
            <a:r>
              <a:rPr lang="en-US" sz="1400" b="1">
                <a:latin typeface="Arial Narrow" pitchFamily="34" charset="0"/>
              </a:rPr>
              <a:t>57.7</a:t>
            </a:r>
          </a:p>
          <a:p>
            <a:pPr algn="ctr" eaLnBrk="0" hangingPunct="0">
              <a:lnSpc>
                <a:spcPct val="90000"/>
              </a:lnSpc>
            </a:pPr>
            <a:r>
              <a:rPr lang="en-US" sz="1400" b="1">
                <a:latin typeface="Arial Narrow" pitchFamily="34" charset="0"/>
              </a:rPr>
              <a:t>(865.4 for 15 barges in tow)</a:t>
            </a:r>
          </a:p>
        </p:txBody>
      </p:sp>
      <p:sp>
        <p:nvSpPr>
          <p:cNvPr id="52253" name="Text Box 89"/>
          <p:cNvSpPr txBox="1">
            <a:spLocks noChangeArrowheads="1"/>
          </p:cNvSpPr>
          <p:nvPr/>
        </p:nvSpPr>
        <p:spPr bwMode="auto">
          <a:xfrm>
            <a:off x="6076950" y="836712"/>
            <a:ext cx="1793875" cy="244475"/>
          </a:xfrm>
          <a:prstGeom prst="rect">
            <a:avLst/>
          </a:prstGeom>
          <a:noFill/>
          <a:ln w="9525">
            <a:noFill/>
            <a:miter lim="800000"/>
            <a:headEnd/>
            <a:tailEnd/>
          </a:ln>
        </p:spPr>
        <p:txBody>
          <a:bodyPr wrap="none" lIns="0" tIns="0" rIns="0" bIns="0">
            <a:spAutoFit/>
          </a:bodyPr>
          <a:lstStyle/>
          <a:p>
            <a:pPr eaLnBrk="0" hangingPunct="0">
              <a:defRPr/>
            </a:pPr>
            <a:r>
              <a:rPr lang="en-US" sz="1600" b="1">
                <a:effectLst>
                  <a:outerShdw blurRad="38100" dist="38100" dir="2700000" algn="tl">
                    <a:srgbClr val="000000">
                      <a:alpha val="43137"/>
                    </a:srgbClr>
                  </a:outerShdw>
                </a:effectLst>
                <a:latin typeface="AvantGarde Bk BT" pitchFamily="34" charset="0"/>
                <a:cs typeface="+mn-cs"/>
              </a:rPr>
              <a:t>Truck Equivalency</a:t>
            </a:r>
          </a:p>
        </p:txBody>
      </p:sp>
      <p:sp>
        <p:nvSpPr>
          <p:cNvPr id="52254" name="Text Box 90"/>
          <p:cNvSpPr txBox="1">
            <a:spLocks noChangeArrowheads="1"/>
          </p:cNvSpPr>
          <p:nvPr/>
        </p:nvSpPr>
        <p:spPr bwMode="auto">
          <a:xfrm>
            <a:off x="2108200" y="836712"/>
            <a:ext cx="711200" cy="244475"/>
          </a:xfrm>
          <a:prstGeom prst="rect">
            <a:avLst/>
          </a:prstGeom>
          <a:noFill/>
          <a:ln w="9525">
            <a:noFill/>
            <a:miter lim="800000"/>
            <a:headEnd/>
            <a:tailEnd/>
          </a:ln>
        </p:spPr>
        <p:txBody>
          <a:bodyPr wrap="none" lIns="0" tIns="0" rIns="0" bIns="0">
            <a:spAutoFit/>
          </a:bodyPr>
          <a:lstStyle/>
          <a:p>
            <a:pPr eaLnBrk="0" hangingPunct="0">
              <a:defRPr/>
            </a:pPr>
            <a:r>
              <a:rPr lang="en-US" sz="1600" b="1" dirty="0">
                <a:effectLst>
                  <a:outerShdw blurRad="38100" dist="38100" dir="2700000" algn="tl">
                    <a:srgbClr val="000000">
                      <a:alpha val="43137"/>
                    </a:srgbClr>
                  </a:outerShdw>
                </a:effectLst>
                <a:latin typeface="AvantGarde Bk BT" pitchFamily="34" charset="0"/>
                <a:cs typeface="+mn-cs"/>
              </a:rPr>
              <a:t>Vehicle</a:t>
            </a:r>
          </a:p>
        </p:txBody>
      </p:sp>
      <p:sp>
        <p:nvSpPr>
          <p:cNvPr id="61471" name="Rectangle 91"/>
          <p:cNvSpPr>
            <a:spLocks noChangeArrowheads="1"/>
          </p:cNvSpPr>
          <p:nvPr/>
        </p:nvSpPr>
        <p:spPr bwMode="auto">
          <a:xfrm>
            <a:off x="6772275" y="2065437"/>
            <a:ext cx="387350" cy="284162"/>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3.8</a:t>
            </a:r>
          </a:p>
        </p:txBody>
      </p:sp>
      <p:sp>
        <p:nvSpPr>
          <p:cNvPr id="61472" name="Rectangle 92"/>
          <p:cNvSpPr>
            <a:spLocks noChangeArrowheads="1"/>
          </p:cNvSpPr>
          <p:nvPr/>
        </p:nvSpPr>
        <p:spPr bwMode="auto">
          <a:xfrm>
            <a:off x="6702425" y="2805212"/>
            <a:ext cx="549275" cy="284162"/>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384.6</a:t>
            </a:r>
          </a:p>
        </p:txBody>
      </p:sp>
      <p:sp>
        <p:nvSpPr>
          <p:cNvPr id="61473" name="Rectangle 93"/>
          <p:cNvSpPr>
            <a:spLocks noChangeArrowheads="1"/>
          </p:cNvSpPr>
          <p:nvPr/>
        </p:nvSpPr>
        <p:spPr bwMode="auto">
          <a:xfrm>
            <a:off x="6807200" y="3559274"/>
            <a:ext cx="265113" cy="284163"/>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a:t>
            </a:r>
          </a:p>
        </p:txBody>
      </p:sp>
      <p:sp>
        <p:nvSpPr>
          <p:cNvPr id="61474" name="Freeform 95"/>
          <p:cNvSpPr>
            <a:spLocks/>
          </p:cNvSpPr>
          <p:nvPr/>
        </p:nvSpPr>
        <p:spPr bwMode="auto">
          <a:xfrm>
            <a:off x="1924050" y="1301849"/>
            <a:ext cx="1181100" cy="117475"/>
          </a:xfrm>
          <a:custGeom>
            <a:avLst/>
            <a:gdLst>
              <a:gd name="T0" fmla="*/ 2147483647 w 744"/>
              <a:gd name="T1" fmla="*/ 2147483647 h 76"/>
              <a:gd name="T2" fmla="*/ 0 w 744"/>
              <a:gd name="T3" fmla="*/ 2147483647 h 76"/>
              <a:gd name="T4" fmla="*/ 0 w 744"/>
              <a:gd name="T5" fmla="*/ 2147483647 h 76"/>
              <a:gd name="T6" fmla="*/ 2147483647 w 744"/>
              <a:gd name="T7" fmla="*/ 2147483647 h 76"/>
              <a:gd name="T8" fmla="*/ 2147483647 w 744"/>
              <a:gd name="T9" fmla="*/ 0 h 76"/>
              <a:gd name="T10" fmla="*/ 2147483647 w 744"/>
              <a:gd name="T11" fmla="*/ 2147483647 h 76"/>
              <a:gd name="T12" fmla="*/ 2147483647 w 744"/>
              <a:gd name="T13" fmla="*/ 2147483647 h 76"/>
              <a:gd name="T14" fmla="*/ 2147483647 w 744"/>
              <a:gd name="T15" fmla="*/ 2147483647 h 76"/>
              <a:gd name="T16" fmla="*/ 2147483647 w 744"/>
              <a:gd name="T17" fmla="*/ 2147483647 h 76"/>
              <a:gd name="T18" fmla="*/ 2147483647 w 744"/>
              <a:gd name="T19" fmla="*/ 2147483647 h 76"/>
              <a:gd name="T20" fmla="*/ 2147483647 w 744"/>
              <a:gd name="T21" fmla="*/ 2147483647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4"/>
              <a:gd name="T34" fmla="*/ 0 h 76"/>
              <a:gd name="T35" fmla="*/ 744 w 744"/>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4" h="76">
                <a:moveTo>
                  <a:pt x="42" y="76"/>
                </a:moveTo>
                <a:lnTo>
                  <a:pt x="0" y="40"/>
                </a:lnTo>
                <a:lnTo>
                  <a:pt x="0" y="26"/>
                </a:lnTo>
                <a:lnTo>
                  <a:pt x="90" y="26"/>
                </a:lnTo>
                <a:lnTo>
                  <a:pt x="94" y="0"/>
                </a:lnTo>
                <a:lnTo>
                  <a:pt x="712" y="2"/>
                </a:lnTo>
                <a:lnTo>
                  <a:pt x="726" y="22"/>
                </a:lnTo>
                <a:lnTo>
                  <a:pt x="744" y="22"/>
                </a:lnTo>
                <a:lnTo>
                  <a:pt x="742" y="42"/>
                </a:lnTo>
                <a:lnTo>
                  <a:pt x="728" y="72"/>
                </a:lnTo>
                <a:lnTo>
                  <a:pt x="42" y="76"/>
                </a:lnTo>
                <a:close/>
              </a:path>
            </a:pathLst>
          </a:custGeom>
          <a:solidFill>
            <a:srgbClr val="000080"/>
          </a:solidFill>
          <a:ln w="9525">
            <a:noFill/>
            <a:round/>
            <a:headEnd/>
            <a:tailEnd/>
          </a:ln>
        </p:spPr>
        <p:txBody>
          <a:bodyPr/>
          <a:lstStyle/>
          <a:p>
            <a:endParaRPr lang="en-US"/>
          </a:p>
        </p:txBody>
      </p:sp>
      <p:grpSp>
        <p:nvGrpSpPr>
          <p:cNvPr id="61475" name="Group 101"/>
          <p:cNvGrpSpPr>
            <a:grpSpLocks/>
          </p:cNvGrpSpPr>
          <p:nvPr/>
        </p:nvGrpSpPr>
        <p:grpSpPr bwMode="auto">
          <a:xfrm>
            <a:off x="2263775" y="2008287"/>
            <a:ext cx="571500" cy="171450"/>
            <a:chOff x="1138" y="2306"/>
            <a:chExt cx="360" cy="112"/>
          </a:xfrm>
        </p:grpSpPr>
        <p:sp>
          <p:nvSpPr>
            <p:cNvPr id="61505" name="Freeform 98"/>
            <p:cNvSpPr>
              <a:spLocks/>
            </p:cNvSpPr>
            <p:nvPr/>
          </p:nvSpPr>
          <p:spPr bwMode="auto">
            <a:xfrm>
              <a:off x="1138" y="2306"/>
              <a:ext cx="360" cy="112"/>
            </a:xfrm>
            <a:custGeom>
              <a:avLst/>
              <a:gdLst>
                <a:gd name="T0" fmla="*/ 24 w 360"/>
                <a:gd name="T1" fmla="*/ 96 h 112"/>
                <a:gd name="T2" fmla="*/ 24 w 360"/>
                <a:gd name="T3" fmla="*/ 84 h 112"/>
                <a:gd name="T4" fmla="*/ 0 w 360"/>
                <a:gd name="T5" fmla="*/ 84 h 112"/>
                <a:gd name="T6" fmla="*/ 0 w 360"/>
                <a:gd name="T7" fmla="*/ 16 h 112"/>
                <a:gd name="T8" fmla="*/ 14 w 360"/>
                <a:gd name="T9" fmla="*/ 0 h 112"/>
                <a:gd name="T10" fmla="*/ 342 w 360"/>
                <a:gd name="T11" fmla="*/ 0 h 112"/>
                <a:gd name="T12" fmla="*/ 358 w 360"/>
                <a:gd name="T13" fmla="*/ 10 h 112"/>
                <a:gd name="T14" fmla="*/ 360 w 360"/>
                <a:gd name="T15" fmla="*/ 88 h 112"/>
                <a:gd name="T16" fmla="*/ 334 w 360"/>
                <a:gd name="T17" fmla="*/ 88 h 112"/>
                <a:gd name="T18" fmla="*/ 332 w 360"/>
                <a:gd name="T19" fmla="*/ 100 h 112"/>
                <a:gd name="T20" fmla="*/ 312 w 360"/>
                <a:gd name="T21" fmla="*/ 110 h 112"/>
                <a:gd name="T22" fmla="*/ 250 w 360"/>
                <a:gd name="T23" fmla="*/ 112 h 112"/>
                <a:gd name="T24" fmla="*/ 240 w 360"/>
                <a:gd name="T25" fmla="*/ 98 h 112"/>
                <a:gd name="T26" fmla="*/ 112 w 360"/>
                <a:gd name="T27" fmla="*/ 98 h 112"/>
                <a:gd name="T28" fmla="*/ 96 w 360"/>
                <a:gd name="T29" fmla="*/ 112 h 112"/>
                <a:gd name="T30" fmla="*/ 36 w 360"/>
                <a:gd name="T31" fmla="*/ 112 h 112"/>
                <a:gd name="T32" fmla="*/ 24 w 360"/>
                <a:gd name="T33" fmla="*/ 96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112"/>
                <a:gd name="T53" fmla="*/ 360 w 360"/>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112">
                  <a:moveTo>
                    <a:pt x="24" y="96"/>
                  </a:moveTo>
                  <a:lnTo>
                    <a:pt x="24" y="84"/>
                  </a:lnTo>
                  <a:lnTo>
                    <a:pt x="0" y="84"/>
                  </a:lnTo>
                  <a:lnTo>
                    <a:pt x="0" y="16"/>
                  </a:lnTo>
                  <a:lnTo>
                    <a:pt x="14" y="0"/>
                  </a:lnTo>
                  <a:lnTo>
                    <a:pt x="342" y="0"/>
                  </a:lnTo>
                  <a:lnTo>
                    <a:pt x="358" y="10"/>
                  </a:lnTo>
                  <a:lnTo>
                    <a:pt x="360" y="88"/>
                  </a:lnTo>
                  <a:lnTo>
                    <a:pt x="334" y="88"/>
                  </a:lnTo>
                  <a:lnTo>
                    <a:pt x="332" y="100"/>
                  </a:lnTo>
                  <a:lnTo>
                    <a:pt x="312" y="110"/>
                  </a:lnTo>
                  <a:lnTo>
                    <a:pt x="250" y="112"/>
                  </a:lnTo>
                  <a:lnTo>
                    <a:pt x="240" y="98"/>
                  </a:lnTo>
                  <a:lnTo>
                    <a:pt x="112" y="98"/>
                  </a:lnTo>
                  <a:lnTo>
                    <a:pt x="96" y="112"/>
                  </a:lnTo>
                  <a:lnTo>
                    <a:pt x="36" y="112"/>
                  </a:lnTo>
                  <a:lnTo>
                    <a:pt x="24" y="96"/>
                  </a:lnTo>
                  <a:close/>
                </a:path>
              </a:pathLst>
            </a:custGeom>
            <a:solidFill>
              <a:srgbClr val="FF6600"/>
            </a:solidFill>
            <a:ln w="9525">
              <a:noFill/>
              <a:round/>
              <a:headEnd/>
              <a:tailEnd/>
            </a:ln>
          </p:spPr>
          <p:txBody>
            <a:bodyPr/>
            <a:lstStyle/>
            <a:p>
              <a:endParaRPr lang="en-US"/>
            </a:p>
          </p:txBody>
        </p:sp>
        <p:sp>
          <p:nvSpPr>
            <p:cNvPr id="61506" name="Freeform 99"/>
            <p:cNvSpPr>
              <a:spLocks/>
            </p:cNvSpPr>
            <p:nvPr/>
          </p:nvSpPr>
          <p:spPr bwMode="auto">
            <a:xfrm>
              <a:off x="1154" y="2345"/>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sp>
          <p:nvSpPr>
            <p:cNvPr id="61507" name="Freeform 100"/>
            <p:cNvSpPr>
              <a:spLocks/>
            </p:cNvSpPr>
            <p:nvPr/>
          </p:nvSpPr>
          <p:spPr bwMode="auto">
            <a:xfrm flipH="1">
              <a:off x="1466" y="2346"/>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grpSp>
      <p:sp>
        <p:nvSpPr>
          <p:cNvPr id="61476" name="Freeform 102"/>
          <p:cNvSpPr>
            <a:spLocks/>
          </p:cNvSpPr>
          <p:nvPr/>
        </p:nvSpPr>
        <p:spPr bwMode="auto">
          <a:xfrm>
            <a:off x="1508125" y="2746474"/>
            <a:ext cx="717550" cy="184150"/>
          </a:xfrm>
          <a:custGeom>
            <a:avLst/>
            <a:gdLst>
              <a:gd name="T0" fmla="*/ 2147483647 w 452"/>
              <a:gd name="T1" fmla="*/ 2147483647 h 120"/>
              <a:gd name="T2" fmla="*/ 0 w 452"/>
              <a:gd name="T3" fmla="*/ 2147483647 h 120"/>
              <a:gd name="T4" fmla="*/ 0 w 452"/>
              <a:gd name="T5" fmla="*/ 2147483647 h 120"/>
              <a:gd name="T6" fmla="*/ 2147483647 w 452"/>
              <a:gd name="T7" fmla="*/ 2147483647 h 120"/>
              <a:gd name="T8" fmla="*/ 2147483647 w 452"/>
              <a:gd name="T9" fmla="*/ 2147483647 h 120"/>
              <a:gd name="T10" fmla="*/ 2147483647 w 452"/>
              <a:gd name="T11" fmla="*/ 2147483647 h 120"/>
              <a:gd name="T12" fmla="*/ 2147483647 w 452"/>
              <a:gd name="T13" fmla="*/ 2147483647 h 120"/>
              <a:gd name="T14" fmla="*/ 2147483647 w 452"/>
              <a:gd name="T15" fmla="*/ 0 h 120"/>
              <a:gd name="T16" fmla="*/ 2147483647 w 452"/>
              <a:gd name="T17" fmla="*/ 2147483647 h 120"/>
              <a:gd name="T18" fmla="*/ 2147483647 w 452"/>
              <a:gd name="T19" fmla="*/ 2147483647 h 120"/>
              <a:gd name="T20" fmla="*/ 2147483647 w 452"/>
              <a:gd name="T21" fmla="*/ 2147483647 h 120"/>
              <a:gd name="T22" fmla="*/ 2147483647 w 452"/>
              <a:gd name="T23" fmla="*/ 2147483647 h 120"/>
              <a:gd name="T24" fmla="*/ 2147483647 w 452"/>
              <a:gd name="T25" fmla="*/ 2147483647 h 120"/>
              <a:gd name="T26" fmla="*/ 2147483647 w 452"/>
              <a:gd name="T27" fmla="*/ 2147483647 h 120"/>
              <a:gd name="T28" fmla="*/ 2147483647 w 452"/>
              <a:gd name="T29" fmla="*/ 2147483647 h 120"/>
              <a:gd name="T30" fmla="*/ 2147483647 w 452"/>
              <a:gd name="T31" fmla="*/ 2147483647 h 120"/>
              <a:gd name="T32" fmla="*/ 2147483647 w 452"/>
              <a:gd name="T33" fmla="*/ 2147483647 h 120"/>
              <a:gd name="T34" fmla="*/ 2147483647 w 452"/>
              <a:gd name="T35" fmla="*/ 2147483647 h 120"/>
              <a:gd name="T36" fmla="*/ 2147483647 w 452"/>
              <a:gd name="T37" fmla="*/ 2147483647 h 120"/>
              <a:gd name="T38" fmla="*/ 2147483647 w 452"/>
              <a:gd name="T39" fmla="*/ 2147483647 h 1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2"/>
              <a:gd name="T61" fmla="*/ 0 h 120"/>
              <a:gd name="T62" fmla="*/ 452 w 452"/>
              <a:gd name="T63" fmla="*/ 120 h 1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2" h="120">
                <a:moveTo>
                  <a:pt x="26" y="108"/>
                </a:moveTo>
                <a:lnTo>
                  <a:pt x="0" y="106"/>
                </a:lnTo>
                <a:lnTo>
                  <a:pt x="0" y="74"/>
                </a:lnTo>
                <a:lnTo>
                  <a:pt x="40" y="74"/>
                </a:lnTo>
                <a:lnTo>
                  <a:pt x="38" y="36"/>
                </a:lnTo>
                <a:lnTo>
                  <a:pt x="72" y="32"/>
                </a:lnTo>
                <a:lnTo>
                  <a:pt x="74" y="2"/>
                </a:lnTo>
                <a:lnTo>
                  <a:pt x="386" y="0"/>
                </a:lnTo>
                <a:lnTo>
                  <a:pt x="404" y="14"/>
                </a:lnTo>
                <a:lnTo>
                  <a:pt x="406" y="68"/>
                </a:lnTo>
                <a:lnTo>
                  <a:pt x="450" y="68"/>
                </a:lnTo>
                <a:lnTo>
                  <a:pt x="452" y="106"/>
                </a:lnTo>
                <a:lnTo>
                  <a:pt x="432" y="106"/>
                </a:lnTo>
                <a:lnTo>
                  <a:pt x="416" y="120"/>
                </a:lnTo>
                <a:lnTo>
                  <a:pt x="332" y="120"/>
                </a:lnTo>
                <a:lnTo>
                  <a:pt x="310" y="104"/>
                </a:lnTo>
                <a:lnTo>
                  <a:pt x="152" y="104"/>
                </a:lnTo>
                <a:lnTo>
                  <a:pt x="134" y="118"/>
                </a:lnTo>
                <a:lnTo>
                  <a:pt x="40" y="118"/>
                </a:lnTo>
                <a:lnTo>
                  <a:pt x="26" y="108"/>
                </a:lnTo>
                <a:close/>
              </a:path>
            </a:pathLst>
          </a:custGeom>
          <a:solidFill>
            <a:srgbClr val="FF6600"/>
          </a:solidFill>
          <a:ln w="9525">
            <a:noFill/>
            <a:round/>
            <a:headEnd/>
            <a:tailEnd/>
          </a:ln>
        </p:spPr>
        <p:txBody>
          <a:bodyPr/>
          <a:lstStyle/>
          <a:p>
            <a:endParaRPr lang="en-US"/>
          </a:p>
        </p:txBody>
      </p:sp>
      <p:grpSp>
        <p:nvGrpSpPr>
          <p:cNvPr id="61477" name="Group 103"/>
          <p:cNvGrpSpPr>
            <a:grpSpLocks/>
          </p:cNvGrpSpPr>
          <p:nvPr/>
        </p:nvGrpSpPr>
        <p:grpSpPr bwMode="auto">
          <a:xfrm>
            <a:off x="2241550" y="2759174"/>
            <a:ext cx="571500" cy="171450"/>
            <a:chOff x="1138" y="2306"/>
            <a:chExt cx="360" cy="112"/>
          </a:xfrm>
        </p:grpSpPr>
        <p:sp>
          <p:nvSpPr>
            <p:cNvPr id="61502" name="Freeform 104"/>
            <p:cNvSpPr>
              <a:spLocks/>
            </p:cNvSpPr>
            <p:nvPr/>
          </p:nvSpPr>
          <p:spPr bwMode="auto">
            <a:xfrm>
              <a:off x="1138" y="2306"/>
              <a:ext cx="360" cy="112"/>
            </a:xfrm>
            <a:custGeom>
              <a:avLst/>
              <a:gdLst>
                <a:gd name="T0" fmla="*/ 24 w 360"/>
                <a:gd name="T1" fmla="*/ 96 h 112"/>
                <a:gd name="T2" fmla="*/ 24 w 360"/>
                <a:gd name="T3" fmla="*/ 84 h 112"/>
                <a:gd name="T4" fmla="*/ 0 w 360"/>
                <a:gd name="T5" fmla="*/ 84 h 112"/>
                <a:gd name="T6" fmla="*/ 0 w 360"/>
                <a:gd name="T7" fmla="*/ 16 h 112"/>
                <a:gd name="T8" fmla="*/ 14 w 360"/>
                <a:gd name="T9" fmla="*/ 0 h 112"/>
                <a:gd name="T10" fmla="*/ 342 w 360"/>
                <a:gd name="T11" fmla="*/ 0 h 112"/>
                <a:gd name="T12" fmla="*/ 358 w 360"/>
                <a:gd name="T13" fmla="*/ 10 h 112"/>
                <a:gd name="T14" fmla="*/ 360 w 360"/>
                <a:gd name="T15" fmla="*/ 88 h 112"/>
                <a:gd name="T16" fmla="*/ 334 w 360"/>
                <a:gd name="T17" fmla="*/ 88 h 112"/>
                <a:gd name="T18" fmla="*/ 332 w 360"/>
                <a:gd name="T19" fmla="*/ 100 h 112"/>
                <a:gd name="T20" fmla="*/ 312 w 360"/>
                <a:gd name="T21" fmla="*/ 110 h 112"/>
                <a:gd name="T22" fmla="*/ 250 w 360"/>
                <a:gd name="T23" fmla="*/ 112 h 112"/>
                <a:gd name="T24" fmla="*/ 240 w 360"/>
                <a:gd name="T25" fmla="*/ 98 h 112"/>
                <a:gd name="T26" fmla="*/ 112 w 360"/>
                <a:gd name="T27" fmla="*/ 98 h 112"/>
                <a:gd name="T28" fmla="*/ 96 w 360"/>
                <a:gd name="T29" fmla="*/ 112 h 112"/>
                <a:gd name="T30" fmla="*/ 36 w 360"/>
                <a:gd name="T31" fmla="*/ 112 h 112"/>
                <a:gd name="T32" fmla="*/ 24 w 360"/>
                <a:gd name="T33" fmla="*/ 96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112"/>
                <a:gd name="T53" fmla="*/ 360 w 360"/>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112">
                  <a:moveTo>
                    <a:pt x="24" y="96"/>
                  </a:moveTo>
                  <a:lnTo>
                    <a:pt x="24" y="84"/>
                  </a:lnTo>
                  <a:lnTo>
                    <a:pt x="0" y="84"/>
                  </a:lnTo>
                  <a:lnTo>
                    <a:pt x="0" y="16"/>
                  </a:lnTo>
                  <a:lnTo>
                    <a:pt x="14" y="0"/>
                  </a:lnTo>
                  <a:lnTo>
                    <a:pt x="342" y="0"/>
                  </a:lnTo>
                  <a:lnTo>
                    <a:pt x="358" y="10"/>
                  </a:lnTo>
                  <a:lnTo>
                    <a:pt x="360" y="88"/>
                  </a:lnTo>
                  <a:lnTo>
                    <a:pt x="334" y="88"/>
                  </a:lnTo>
                  <a:lnTo>
                    <a:pt x="332" y="100"/>
                  </a:lnTo>
                  <a:lnTo>
                    <a:pt x="312" y="110"/>
                  </a:lnTo>
                  <a:lnTo>
                    <a:pt x="250" y="112"/>
                  </a:lnTo>
                  <a:lnTo>
                    <a:pt x="240" y="98"/>
                  </a:lnTo>
                  <a:lnTo>
                    <a:pt x="112" y="98"/>
                  </a:lnTo>
                  <a:lnTo>
                    <a:pt x="96" y="112"/>
                  </a:lnTo>
                  <a:lnTo>
                    <a:pt x="36" y="112"/>
                  </a:lnTo>
                  <a:lnTo>
                    <a:pt x="24" y="96"/>
                  </a:lnTo>
                  <a:close/>
                </a:path>
              </a:pathLst>
            </a:custGeom>
            <a:solidFill>
              <a:srgbClr val="FF6600"/>
            </a:solidFill>
            <a:ln w="9525">
              <a:noFill/>
              <a:round/>
              <a:headEnd/>
              <a:tailEnd/>
            </a:ln>
          </p:spPr>
          <p:txBody>
            <a:bodyPr/>
            <a:lstStyle/>
            <a:p>
              <a:endParaRPr lang="en-US"/>
            </a:p>
          </p:txBody>
        </p:sp>
        <p:sp>
          <p:nvSpPr>
            <p:cNvPr id="61503" name="Freeform 105"/>
            <p:cNvSpPr>
              <a:spLocks/>
            </p:cNvSpPr>
            <p:nvPr/>
          </p:nvSpPr>
          <p:spPr bwMode="auto">
            <a:xfrm>
              <a:off x="1154" y="2345"/>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sp>
          <p:nvSpPr>
            <p:cNvPr id="61504" name="Freeform 106"/>
            <p:cNvSpPr>
              <a:spLocks/>
            </p:cNvSpPr>
            <p:nvPr/>
          </p:nvSpPr>
          <p:spPr bwMode="auto">
            <a:xfrm flipH="1">
              <a:off x="1466" y="2346"/>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grpSp>
      <p:grpSp>
        <p:nvGrpSpPr>
          <p:cNvPr id="61478" name="Group 107"/>
          <p:cNvGrpSpPr>
            <a:grpSpLocks/>
          </p:cNvGrpSpPr>
          <p:nvPr/>
        </p:nvGrpSpPr>
        <p:grpSpPr bwMode="auto">
          <a:xfrm>
            <a:off x="2832100" y="2759174"/>
            <a:ext cx="571500" cy="171450"/>
            <a:chOff x="1138" y="2306"/>
            <a:chExt cx="360" cy="112"/>
          </a:xfrm>
        </p:grpSpPr>
        <p:sp>
          <p:nvSpPr>
            <p:cNvPr id="61499" name="Freeform 108"/>
            <p:cNvSpPr>
              <a:spLocks/>
            </p:cNvSpPr>
            <p:nvPr/>
          </p:nvSpPr>
          <p:spPr bwMode="auto">
            <a:xfrm>
              <a:off x="1138" y="2306"/>
              <a:ext cx="360" cy="112"/>
            </a:xfrm>
            <a:custGeom>
              <a:avLst/>
              <a:gdLst>
                <a:gd name="T0" fmla="*/ 24 w 360"/>
                <a:gd name="T1" fmla="*/ 96 h 112"/>
                <a:gd name="T2" fmla="*/ 24 w 360"/>
                <a:gd name="T3" fmla="*/ 84 h 112"/>
                <a:gd name="T4" fmla="*/ 0 w 360"/>
                <a:gd name="T5" fmla="*/ 84 h 112"/>
                <a:gd name="T6" fmla="*/ 0 w 360"/>
                <a:gd name="T7" fmla="*/ 16 h 112"/>
                <a:gd name="T8" fmla="*/ 14 w 360"/>
                <a:gd name="T9" fmla="*/ 0 h 112"/>
                <a:gd name="T10" fmla="*/ 342 w 360"/>
                <a:gd name="T11" fmla="*/ 0 h 112"/>
                <a:gd name="T12" fmla="*/ 358 w 360"/>
                <a:gd name="T13" fmla="*/ 10 h 112"/>
                <a:gd name="T14" fmla="*/ 360 w 360"/>
                <a:gd name="T15" fmla="*/ 88 h 112"/>
                <a:gd name="T16" fmla="*/ 334 w 360"/>
                <a:gd name="T17" fmla="*/ 88 h 112"/>
                <a:gd name="T18" fmla="*/ 332 w 360"/>
                <a:gd name="T19" fmla="*/ 100 h 112"/>
                <a:gd name="T20" fmla="*/ 312 w 360"/>
                <a:gd name="T21" fmla="*/ 110 h 112"/>
                <a:gd name="T22" fmla="*/ 250 w 360"/>
                <a:gd name="T23" fmla="*/ 112 h 112"/>
                <a:gd name="T24" fmla="*/ 240 w 360"/>
                <a:gd name="T25" fmla="*/ 98 h 112"/>
                <a:gd name="T26" fmla="*/ 112 w 360"/>
                <a:gd name="T27" fmla="*/ 98 h 112"/>
                <a:gd name="T28" fmla="*/ 96 w 360"/>
                <a:gd name="T29" fmla="*/ 112 h 112"/>
                <a:gd name="T30" fmla="*/ 36 w 360"/>
                <a:gd name="T31" fmla="*/ 112 h 112"/>
                <a:gd name="T32" fmla="*/ 24 w 360"/>
                <a:gd name="T33" fmla="*/ 96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112"/>
                <a:gd name="T53" fmla="*/ 360 w 360"/>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112">
                  <a:moveTo>
                    <a:pt x="24" y="96"/>
                  </a:moveTo>
                  <a:lnTo>
                    <a:pt x="24" y="84"/>
                  </a:lnTo>
                  <a:lnTo>
                    <a:pt x="0" y="84"/>
                  </a:lnTo>
                  <a:lnTo>
                    <a:pt x="0" y="16"/>
                  </a:lnTo>
                  <a:lnTo>
                    <a:pt x="14" y="0"/>
                  </a:lnTo>
                  <a:lnTo>
                    <a:pt x="342" y="0"/>
                  </a:lnTo>
                  <a:lnTo>
                    <a:pt x="358" y="10"/>
                  </a:lnTo>
                  <a:lnTo>
                    <a:pt x="360" y="88"/>
                  </a:lnTo>
                  <a:lnTo>
                    <a:pt x="334" y="88"/>
                  </a:lnTo>
                  <a:lnTo>
                    <a:pt x="332" y="100"/>
                  </a:lnTo>
                  <a:lnTo>
                    <a:pt x="312" y="110"/>
                  </a:lnTo>
                  <a:lnTo>
                    <a:pt x="250" y="112"/>
                  </a:lnTo>
                  <a:lnTo>
                    <a:pt x="240" y="98"/>
                  </a:lnTo>
                  <a:lnTo>
                    <a:pt x="112" y="98"/>
                  </a:lnTo>
                  <a:lnTo>
                    <a:pt x="96" y="112"/>
                  </a:lnTo>
                  <a:lnTo>
                    <a:pt x="36" y="112"/>
                  </a:lnTo>
                  <a:lnTo>
                    <a:pt x="24" y="96"/>
                  </a:lnTo>
                  <a:close/>
                </a:path>
              </a:pathLst>
            </a:custGeom>
            <a:solidFill>
              <a:srgbClr val="FF6600"/>
            </a:solidFill>
            <a:ln w="9525">
              <a:noFill/>
              <a:round/>
              <a:headEnd/>
              <a:tailEnd/>
            </a:ln>
          </p:spPr>
          <p:txBody>
            <a:bodyPr/>
            <a:lstStyle/>
            <a:p>
              <a:endParaRPr lang="en-US"/>
            </a:p>
          </p:txBody>
        </p:sp>
        <p:sp>
          <p:nvSpPr>
            <p:cNvPr id="61500" name="Freeform 109"/>
            <p:cNvSpPr>
              <a:spLocks/>
            </p:cNvSpPr>
            <p:nvPr/>
          </p:nvSpPr>
          <p:spPr bwMode="auto">
            <a:xfrm>
              <a:off x="1154" y="2345"/>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sp>
          <p:nvSpPr>
            <p:cNvPr id="61501" name="Freeform 110"/>
            <p:cNvSpPr>
              <a:spLocks/>
            </p:cNvSpPr>
            <p:nvPr/>
          </p:nvSpPr>
          <p:spPr bwMode="auto">
            <a:xfrm flipH="1">
              <a:off x="1466" y="2346"/>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grpSp>
      <p:grpSp>
        <p:nvGrpSpPr>
          <p:cNvPr id="61479" name="Group 113"/>
          <p:cNvGrpSpPr>
            <a:grpSpLocks/>
          </p:cNvGrpSpPr>
          <p:nvPr/>
        </p:nvGrpSpPr>
        <p:grpSpPr bwMode="auto">
          <a:xfrm>
            <a:off x="2162175" y="3540224"/>
            <a:ext cx="669925" cy="122238"/>
            <a:chOff x="1074" y="3306"/>
            <a:chExt cx="422" cy="80"/>
          </a:xfrm>
        </p:grpSpPr>
        <p:sp>
          <p:nvSpPr>
            <p:cNvPr id="61497" name="Freeform 111"/>
            <p:cNvSpPr>
              <a:spLocks/>
            </p:cNvSpPr>
            <p:nvPr/>
          </p:nvSpPr>
          <p:spPr bwMode="auto">
            <a:xfrm>
              <a:off x="1074" y="3306"/>
              <a:ext cx="422" cy="80"/>
            </a:xfrm>
            <a:custGeom>
              <a:avLst/>
              <a:gdLst>
                <a:gd name="T0" fmla="*/ 0 w 422"/>
                <a:gd name="T1" fmla="*/ 64 h 80"/>
                <a:gd name="T2" fmla="*/ 0 w 422"/>
                <a:gd name="T3" fmla="*/ 34 h 80"/>
                <a:gd name="T4" fmla="*/ 38 w 422"/>
                <a:gd name="T5" fmla="*/ 32 h 80"/>
                <a:gd name="T6" fmla="*/ 52 w 422"/>
                <a:gd name="T7" fmla="*/ 8 h 80"/>
                <a:gd name="T8" fmla="*/ 96 w 422"/>
                <a:gd name="T9" fmla="*/ 8 h 80"/>
                <a:gd name="T10" fmla="*/ 96 w 422"/>
                <a:gd name="T11" fmla="*/ 50 h 80"/>
                <a:gd name="T12" fmla="*/ 114 w 422"/>
                <a:gd name="T13" fmla="*/ 50 h 80"/>
                <a:gd name="T14" fmla="*/ 114 w 422"/>
                <a:gd name="T15" fmla="*/ 0 h 80"/>
                <a:gd name="T16" fmla="*/ 422 w 422"/>
                <a:gd name="T17" fmla="*/ 0 h 80"/>
                <a:gd name="T18" fmla="*/ 422 w 422"/>
                <a:gd name="T19" fmla="*/ 50 h 80"/>
                <a:gd name="T20" fmla="*/ 404 w 422"/>
                <a:gd name="T21" fmla="*/ 76 h 80"/>
                <a:gd name="T22" fmla="*/ 386 w 422"/>
                <a:gd name="T23" fmla="*/ 76 h 80"/>
                <a:gd name="T24" fmla="*/ 382 w 422"/>
                <a:gd name="T25" fmla="*/ 56 h 80"/>
                <a:gd name="T26" fmla="*/ 378 w 422"/>
                <a:gd name="T27" fmla="*/ 76 h 80"/>
                <a:gd name="T28" fmla="*/ 360 w 422"/>
                <a:gd name="T29" fmla="*/ 76 h 80"/>
                <a:gd name="T30" fmla="*/ 344 w 422"/>
                <a:gd name="T31" fmla="*/ 52 h 80"/>
                <a:gd name="T32" fmla="*/ 166 w 422"/>
                <a:gd name="T33" fmla="*/ 52 h 80"/>
                <a:gd name="T34" fmla="*/ 166 w 422"/>
                <a:gd name="T35" fmla="*/ 80 h 80"/>
                <a:gd name="T36" fmla="*/ 120 w 422"/>
                <a:gd name="T37" fmla="*/ 80 h 80"/>
                <a:gd name="T38" fmla="*/ 116 w 422"/>
                <a:gd name="T39" fmla="*/ 66 h 80"/>
                <a:gd name="T40" fmla="*/ 90 w 422"/>
                <a:gd name="T41" fmla="*/ 66 h 80"/>
                <a:gd name="T42" fmla="*/ 40 w 422"/>
                <a:gd name="T43" fmla="*/ 66 h 80"/>
                <a:gd name="T44" fmla="*/ 26 w 422"/>
                <a:gd name="T45" fmla="*/ 80 h 80"/>
                <a:gd name="T46" fmla="*/ 14 w 422"/>
                <a:gd name="T47" fmla="*/ 80 h 80"/>
                <a:gd name="T48" fmla="*/ 0 w 422"/>
                <a:gd name="T49" fmla="*/ 64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2"/>
                <a:gd name="T76" fmla="*/ 0 h 80"/>
                <a:gd name="T77" fmla="*/ 422 w 422"/>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2" h="80">
                  <a:moveTo>
                    <a:pt x="0" y="64"/>
                  </a:moveTo>
                  <a:lnTo>
                    <a:pt x="0" y="34"/>
                  </a:lnTo>
                  <a:lnTo>
                    <a:pt x="38" y="32"/>
                  </a:lnTo>
                  <a:lnTo>
                    <a:pt x="52" y="8"/>
                  </a:lnTo>
                  <a:lnTo>
                    <a:pt x="96" y="8"/>
                  </a:lnTo>
                  <a:lnTo>
                    <a:pt x="96" y="50"/>
                  </a:lnTo>
                  <a:lnTo>
                    <a:pt x="114" y="50"/>
                  </a:lnTo>
                  <a:lnTo>
                    <a:pt x="114" y="0"/>
                  </a:lnTo>
                  <a:lnTo>
                    <a:pt x="422" y="0"/>
                  </a:lnTo>
                  <a:lnTo>
                    <a:pt x="422" y="50"/>
                  </a:lnTo>
                  <a:lnTo>
                    <a:pt x="404" y="76"/>
                  </a:lnTo>
                  <a:lnTo>
                    <a:pt x="386" y="76"/>
                  </a:lnTo>
                  <a:lnTo>
                    <a:pt x="382" y="56"/>
                  </a:lnTo>
                  <a:lnTo>
                    <a:pt x="378" y="76"/>
                  </a:lnTo>
                  <a:lnTo>
                    <a:pt x="360" y="76"/>
                  </a:lnTo>
                  <a:lnTo>
                    <a:pt x="344" y="52"/>
                  </a:lnTo>
                  <a:lnTo>
                    <a:pt x="166" y="52"/>
                  </a:lnTo>
                  <a:lnTo>
                    <a:pt x="166" y="80"/>
                  </a:lnTo>
                  <a:lnTo>
                    <a:pt x="120" y="80"/>
                  </a:lnTo>
                  <a:lnTo>
                    <a:pt x="116" y="66"/>
                  </a:lnTo>
                  <a:lnTo>
                    <a:pt x="90" y="66"/>
                  </a:lnTo>
                  <a:lnTo>
                    <a:pt x="40" y="66"/>
                  </a:lnTo>
                  <a:lnTo>
                    <a:pt x="26" y="80"/>
                  </a:lnTo>
                  <a:lnTo>
                    <a:pt x="14" y="80"/>
                  </a:lnTo>
                  <a:lnTo>
                    <a:pt x="0" y="64"/>
                  </a:lnTo>
                  <a:close/>
                </a:path>
              </a:pathLst>
            </a:custGeom>
            <a:solidFill>
              <a:srgbClr val="800000"/>
            </a:solidFill>
            <a:ln w="9525">
              <a:noFill/>
              <a:round/>
              <a:headEnd/>
              <a:tailEnd/>
            </a:ln>
          </p:spPr>
          <p:txBody>
            <a:bodyPr/>
            <a:lstStyle/>
            <a:p>
              <a:endParaRPr lang="en-US"/>
            </a:p>
          </p:txBody>
        </p:sp>
        <p:sp>
          <p:nvSpPr>
            <p:cNvPr id="61498" name="Freeform 112"/>
            <p:cNvSpPr>
              <a:spLocks/>
            </p:cNvSpPr>
            <p:nvPr/>
          </p:nvSpPr>
          <p:spPr bwMode="auto">
            <a:xfrm>
              <a:off x="1121" y="3321"/>
              <a:ext cx="34" cy="15"/>
            </a:xfrm>
            <a:custGeom>
              <a:avLst/>
              <a:gdLst>
                <a:gd name="T0" fmla="*/ 12 w 34"/>
                <a:gd name="T1" fmla="*/ 0 h 15"/>
                <a:gd name="T2" fmla="*/ 0 w 34"/>
                <a:gd name="T3" fmla="*/ 15 h 15"/>
                <a:gd name="T4" fmla="*/ 34 w 34"/>
                <a:gd name="T5" fmla="*/ 15 h 15"/>
                <a:gd name="T6" fmla="*/ 34 w 34"/>
                <a:gd name="T7" fmla="*/ 2 h 15"/>
                <a:gd name="T8" fmla="*/ 12 w 34"/>
                <a:gd name="T9" fmla="*/ 0 h 15"/>
                <a:gd name="T10" fmla="*/ 0 60000 65536"/>
                <a:gd name="T11" fmla="*/ 0 60000 65536"/>
                <a:gd name="T12" fmla="*/ 0 60000 65536"/>
                <a:gd name="T13" fmla="*/ 0 60000 65536"/>
                <a:gd name="T14" fmla="*/ 0 60000 65536"/>
                <a:gd name="T15" fmla="*/ 0 w 34"/>
                <a:gd name="T16" fmla="*/ 0 h 15"/>
                <a:gd name="T17" fmla="*/ 34 w 34"/>
                <a:gd name="T18" fmla="*/ 15 h 15"/>
              </a:gdLst>
              <a:ahLst/>
              <a:cxnLst>
                <a:cxn ang="T10">
                  <a:pos x="T0" y="T1"/>
                </a:cxn>
                <a:cxn ang="T11">
                  <a:pos x="T2" y="T3"/>
                </a:cxn>
                <a:cxn ang="T12">
                  <a:pos x="T4" y="T5"/>
                </a:cxn>
                <a:cxn ang="T13">
                  <a:pos x="T6" y="T7"/>
                </a:cxn>
                <a:cxn ang="T14">
                  <a:pos x="T8" y="T9"/>
                </a:cxn>
              </a:cxnLst>
              <a:rect l="T15" t="T16" r="T17" b="T18"/>
              <a:pathLst>
                <a:path w="34" h="15">
                  <a:moveTo>
                    <a:pt x="12" y="0"/>
                  </a:moveTo>
                  <a:lnTo>
                    <a:pt x="0" y="15"/>
                  </a:lnTo>
                  <a:lnTo>
                    <a:pt x="34" y="15"/>
                  </a:lnTo>
                  <a:lnTo>
                    <a:pt x="34" y="2"/>
                  </a:lnTo>
                  <a:lnTo>
                    <a:pt x="12" y="0"/>
                  </a:lnTo>
                  <a:close/>
                </a:path>
              </a:pathLst>
            </a:custGeom>
            <a:solidFill>
              <a:srgbClr val="FFFFFF"/>
            </a:solidFill>
            <a:ln w="9525">
              <a:noFill/>
              <a:round/>
              <a:headEnd/>
              <a:tailEnd/>
            </a:ln>
          </p:spPr>
          <p:txBody>
            <a:bodyPr/>
            <a:lstStyle/>
            <a:p>
              <a:endParaRPr lang="en-US"/>
            </a:p>
          </p:txBody>
        </p:sp>
      </p:grpSp>
      <p:sp>
        <p:nvSpPr>
          <p:cNvPr id="61480" name="Rectangle 114"/>
          <p:cNvSpPr>
            <a:spLocks noChangeArrowheads="1"/>
          </p:cNvSpPr>
          <p:nvPr/>
        </p:nvSpPr>
        <p:spPr bwMode="auto">
          <a:xfrm>
            <a:off x="1381125" y="4075212"/>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81" name="Text Box 115"/>
          <p:cNvSpPr txBox="1">
            <a:spLocks noChangeArrowheads="1"/>
          </p:cNvSpPr>
          <p:nvPr/>
        </p:nvSpPr>
        <p:spPr bwMode="auto">
          <a:xfrm>
            <a:off x="1655763" y="4470499"/>
            <a:ext cx="1654175" cy="215900"/>
          </a:xfrm>
          <a:prstGeom prst="rect">
            <a:avLst/>
          </a:prstGeom>
          <a:noFill/>
          <a:ln w="9525">
            <a:noFill/>
            <a:miter lim="800000"/>
            <a:headEnd/>
            <a:tailEnd/>
          </a:ln>
        </p:spPr>
        <p:txBody>
          <a:bodyPr wrap="none" lIns="0" tIns="0" rIns="0" bIns="0">
            <a:spAutoFit/>
          </a:bodyPr>
          <a:lstStyle/>
          <a:p>
            <a:pPr eaLnBrk="0" hangingPunct="0"/>
            <a:r>
              <a:rPr lang="en-US" sz="1400" b="1">
                <a:latin typeface="Arial Narrow" pitchFamily="34" charset="0"/>
              </a:rPr>
              <a:t>Panamax containership</a:t>
            </a:r>
          </a:p>
        </p:txBody>
      </p:sp>
      <p:sp>
        <p:nvSpPr>
          <p:cNvPr id="61482" name="Rectangle 116"/>
          <p:cNvSpPr>
            <a:spLocks noChangeArrowheads="1"/>
          </p:cNvSpPr>
          <p:nvPr/>
        </p:nvSpPr>
        <p:spPr bwMode="auto">
          <a:xfrm>
            <a:off x="4327525" y="4318099"/>
            <a:ext cx="696913" cy="192088"/>
          </a:xfrm>
          <a:prstGeom prst="rect">
            <a:avLst/>
          </a:prstGeom>
          <a:noFill/>
          <a:ln w="9525">
            <a:noFill/>
            <a:miter lim="800000"/>
            <a:headEnd/>
            <a:tailEnd/>
          </a:ln>
        </p:spPr>
        <p:txBody>
          <a:bodyPr wrap="none" lIns="0" tIns="0" rIns="0" bIns="0" anchor="ctr">
            <a:spAutoFit/>
          </a:bodyPr>
          <a:lstStyle/>
          <a:p>
            <a:pPr eaLnBrk="0" hangingPunct="0">
              <a:lnSpc>
                <a:spcPct val="90000"/>
              </a:lnSpc>
            </a:pPr>
            <a:r>
              <a:rPr lang="en-US" sz="1400" b="1">
                <a:latin typeface="Arial Narrow" pitchFamily="34" charset="0"/>
              </a:rPr>
              <a:t>5,000 TEU</a:t>
            </a:r>
          </a:p>
        </p:txBody>
      </p:sp>
      <p:sp>
        <p:nvSpPr>
          <p:cNvPr id="61483" name="Rectangle 117"/>
          <p:cNvSpPr>
            <a:spLocks noChangeArrowheads="1"/>
          </p:cNvSpPr>
          <p:nvPr/>
        </p:nvSpPr>
        <p:spPr bwMode="auto">
          <a:xfrm>
            <a:off x="3686175" y="4076799"/>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84" name="Rectangle 118"/>
          <p:cNvSpPr>
            <a:spLocks noChangeArrowheads="1"/>
          </p:cNvSpPr>
          <p:nvPr/>
        </p:nvSpPr>
        <p:spPr bwMode="auto">
          <a:xfrm>
            <a:off x="5992813" y="4073624"/>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85" name="Rectangle 119"/>
          <p:cNvSpPr>
            <a:spLocks noChangeArrowheads="1"/>
          </p:cNvSpPr>
          <p:nvPr/>
        </p:nvSpPr>
        <p:spPr bwMode="auto">
          <a:xfrm>
            <a:off x="6675438" y="4267299"/>
            <a:ext cx="549275" cy="284163"/>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2,116</a:t>
            </a:r>
          </a:p>
        </p:txBody>
      </p:sp>
      <p:sp>
        <p:nvSpPr>
          <p:cNvPr id="61486" name="Freeform 123"/>
          <p:cNvSpPr>
            <a:spLocks/>
          </p:cNvSpPr>
          <p:nvPr/>
        </p:nvSpPr>
        <p:spPr bwMode="auto">
          <a:xfrm>
            <a:off x="1455738" y="4116487"/>
            <a:ext cx="2084387" cy="342900"/>
          </a:xfrm>
          <a:custGeom>
            <a:avLst/>
            <a:gdLst>
              <a:gd name="T0" fmla="*/ 0 w 2346"/>
              <a:gd name="T1" fmla="*/ 2147483647 h 399"/>
              <a:gd name="T2" fmla="*/ 2147483647 w 2346"/>
              <a:gd name="T3" fmla="*/ 2147483647 h 399"/>
              <a:gd name="T4" fmla="*/ 2147483647 w 2346"/>
              <a:gd name="T5" fmla="*/ 0 h 399"/>
              <a:gd name="T6" fmla="*/ 2147483647 w 2346"/>
              <a:gd name="T7" fmla="*/ 0 h 399"/>
              <a:gd name="T8" fmla="*/ 2147483647 w 2346"/>
              <a:gd name="T9" fmla="*/ 2147483647 h 399"/>
              <a:gd name="T10" fmla="*/ 2147483647 w 2346"/>
              <a:gd name="T11" fmla="*/ 2147483647 h 399"/>
              <a:gd name="T12" fmla="*/ 2147483647 w 2346"/>
              <a:gd name="T13" fmla="*/ 2147483647 h 399"/>
              <a:gd name="T14" fmla="*/ 2147483647 w 2346"/>
              <a:gd name="T15" fmla="*/ 2147483647 h 399"/>
              <a:gd name="T16" fmla="*/ 2147483647 w 2346"/>
              <a:gd name="T17" fmla="*/ 2147483647 h 399"/>
              <a:gd name="T18" fmla="*/ 2147483647 w 2346"/>
              <a:gd name="T19" fmla="*/ 2147483647 h 399"/>
              <a:gd name="T20" fmla="*/ 2147483647 w 2346"/>
              <a:gd name="T21" fmla="*/ 2147483647 h 399"/>
              <a:gd name="T22" fmla="*/ 2147483647 w 2346"/>
              <a:gd name="T23" fmla="*/ 2147483647 h 399"/>
              <a:gd name="T24" fmla="*/ 2147483647 w 2346"/>
              <a:gd name="T25" fmla="*/ 2147483647 h 399"/>
              <a:gd name="T26" fmla="*/ 2147483647 w 2346"/>
              <a:gd name="T27" fmla="*/ 2147483647 h 399"/>
              <a:gd name="T28" fmla="*/ 2147483647 w 2346"/>
              <a:gd name="T29" fmla="*/ 2147483647 h 399"/>
              <a:gd name="T30" fmla="*/ 2147483647 w 2346"/>
              <a:gd name="T31" fmla="*/ 2147483647 h 399"/>
              <a:gd name="T32" fmla="*/ 2147483647 w 2346"/>
              <a:gd name="T33" fmla="*/ 2147483647 h 399"/>
              <a:gd name="T34" fmla="*/ 2147483647 w 2346"/>
              <a:gd name="T35" fmla="*/ 2147483647 h 399"/>
              <a:gd name="T36" fmla="*/ 2147483647 w 2346"/>
              <a:gd name="T37" fmla="*/ 2147483647 h 399"/>
              <a:gd name="T38" fmla="*/ 2147483647 w 2346"/>
              <a:gd name="T39" fmla="*/ 2147483647 h 399"/>
              <a:gd name="T40" fmla="*/ 0 w 2346"/>
              <a:gd name="T41" fmla="*/ 2147483647 h 3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6"/>
              <a:gd name="T64" fmla="*/ 0 h 399"/>
              <a:gd name="T65" fmla="*/ 2346 w 2346"/>
              <a:gd name="T66" fmla="*/ 399 h 3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6" h="399">
                <a:moveTo>
                  <a:pt x="0" y="237"/>
                </a:moveTo>
                <a:lnTo>
                  <a:pt x="423" y="240"/>
                </a:lnTo>
                <a:lnTo>
                  <a:pt x="426" y="0"/>
                </a:lnTo>
                <a:lnTo>
                  <a:pt x="447" y="0"/>
                </a:lnTo>
                <a:lnTo>
                  <a:pt x="471" y="51"/>
                </a:lnTo>
                <a:lnTo>
                  <a:pt x="480" y="18"/>
                </a:lnTo>
                <a:lnTo>
                  <a:pt x="555" y="18"/>
                </a:lnTo>
                <a:lnTo>
                  <a:pt x="558" y="246"/>
                </a:lnTo>
                <a:lnTo>
                  <a:pt x="2130" y="246"/>
                </a:lnTo>
                <a:lnTo>
                  <a:pt x="2157" y="225"/>
                </a:lnTo>
                <a:lnTo>
                  <a:pt x="2274" y="225"/>
                </a:lnTo>
                <a:lnTo>
                  <a:pt x="2346" y="198"/>
                </a:lnTo>
                <a:lnTo>
                  <a:pt x="2304" y="327"/>
                </a:lnTo>
                <a:lnTo>
                  <a:pt x="2325" y="351"/>
                </a:lnTo>
                <a:lnTo>
                  <a:pt x="2325" y="369"/>
                </a:lnTo>
                <a:lnTo>
                  <a:pt x="2313" y="387"/>
                </a:lnTo>
                <a:lnTo>
                  <a:pt x="2292" y="399"/>
                </a:lnTo>
                <a:lnTo>
                  <a:pt x="78" y="396"/>
                </a:lnTo>
                <a:lnTo>
                  <a:pt x="63" y="315"/>
                </a:lnTo>
                <a:lnTo>
                  <a:pt x="9" y="291"/>
                </a:lnTo>
                <a:lnTo>
                  <a:pt x="0" y="237"/>
                </a:lnTo>
                <a:close/>
              </a:path>
            </a:pathLst>
          </a:custGeom>
          <a:solidFill>
            <a:srgbClr val="000080"/>
          </a:solidFill>
          <a:ln w="12700">
            <a:noFill/>
            <a:round/>
            <a:headEnd type="none" w="sm" len="sm"/>
            <a:tailEnd type="none" w="sm" len="sm"/>
          </a:ln>
        </p:spPr>
        <p:txBody>
          <a:bodyPr wrap="none" anchor="ctr"/>
          <a:lstStyle/>
          <a:p>
            <a:endParaRPr lang="en-US"/>
          </a:p>
        </p:txBody>
      </p:sp>
      <p:sp>
        <p:nvSpPr>
          <p:cNvPr id="61487" name="Freeform 124"/>
          <p:cNvSpPr>
            <a:spLocks/>
          </p:cNvSpPr>
          <p:nvPr/>
        </p:nvSpPr>
        <p:spPr bwMode="auto">
          <a:xfrm>
            <a:off x="1484313" y="4264124"/>
            <a:ext cx="347662" cy="61913"/>
          </a:xfrm>
          <a:custGeom>
            <a:avLst/>
            <a:gdLst>
              <a:gd name="T0" fmla="*/ 0 w 390"/>
              <a:gd name="T1" fmla="*/ 0 h 72"/>
              <a:gd name="T2" fmla="*/ 2147483647 w 390"/>
              <a:gd name="T3" fmla="*/ 0 h 72"/>
              <a:gd name="T4" fmla="*/ 2147483647 w 390"/>
              <a:gd name="T5" fmla="*/ 2147483647 h 72"/>
              <a:gd name="T6" fmla="*/ 2147483647 w 390"/>
              <a:gd name="T7" fmla="*/ 2147483647 h 72"/>
              <a:gd name="T8" fmla="*/ 0 w 390"/>
              <a:gd name="T9" fmla="*/ 0 h 72"/>
              <a:gd name="T10" fmla="*/ 0 60000 65536"/>
              <a:gd name="T11" fmla="*/ 0 60000 65536"/>
              <a:gd name="T12" fmla="*/ 0 60000 65536"/>
              <a:gd name="T13" fmla="*/ 0 60000 65536"/>
              <a:gd name="T14" fmla="*/ 0 60000 65536"/>
              <a:gd name="T15" fmla="*/ 0 w 390"/>
              <a:gd name="T16" fmla="*/ 0 h 72"/>
              <a:gd name="T17" fmla="*/ 390 w 390"/>
              <a:gd name="T18" fmla="*/ 72 h 72"/>
            </a:gdLst>
            <a:ahLst/>
            <a:cxnLst>
              <a:cxn ang="T10">
                <a:pos x="T0" y="T1"/>
              </a:cxn>
              <a:cxn ang="T11">
                <a:pos x="T2" y="T3"/>
              </a:cxn>
              <a:cxn ang="T12">
                <a:pos x="T4" y="T5"/>
              </a:cxn>
              <a:cxn ang="T13">
                <a:pos x="T6" y="T7"/>
              </a:cxn>
              <a:cxn ang="T14">
                <a:pos x="T8" y="T9"/>
              </a:cxn>
            </a:cxnLst>
            <a:rect l="T15" t="T16" r="T17" b="T18"/>
            <a:pathLst>
              <a:path w="390" h="72">
                <a:moveTo>
                  <a:pt x="0" y="0"/>
                </a:moveTo>
                <a:lnTo>
                  <a:pt x="390" y="0"/>
                </a:lnTo>
                <a:lnTo>
                  <a:pt x="390" y="72"/>
                </a:lnTo>
                <a:lnTo>
                  <a:pt x="3" y="66"/>
                </a:lnTo>
                <a:lnTo>
                  <a:pt x="0" y="0"/>
                </a:lnTo>
                <a:close/>
              </a:path>
            </a:pathLst>
          </a:custGeom>
          <a:solidFill>
            <a:srgbClr val="99CCFF"/>
          </a:solidFill>
          <a:ln w="12700">
            <a:noFill/>
            <a:round/>
            <a:headEnd type="none" w="sm" len="sm"/>
            <a:tailEnd type="none" w="sm" len="sm"/>
          </a:ln>
        </p:spPr>
        <p:txBody>
          <a:bodyPr wrap="none" anchor="ctr"/>
          <a:lstStyle/>
          <a:p>
            <a:endParaRPr lang="en-US"/>
          </a:p>
        </p:txBody>
      </p:sp>
      <p:sp>
        <p:nvSpPr>
          <p:cNvPr id="61488" name="Freeform 125"/>
          <p:cNvSpPr>
            <a:spLocks/>
          </p:cNvSpPr>
          <p:nvPr/>
        </p:nvSpPr>
        <p:spPr bwMode="auto">
          <a:xfrm>
            <a:off x="1949450" y="4237137"/>
            <a:ext cx="1254125" cy="90487"/>
          </a:xfrm>
          <a:custGeom>
            <a:avLst/>
            <a:gdLst>
              <a:gd name="T0" fmla="*/ 0 w 1413"/>
              <a:gd name="T1" fmla="*/ 0 h 105"/>
              <a:gd name="T2" fmla="*/ 2147483647 w 1413"/>
              <a:gd name="T3" fmla="*/ 0 h 105"/>
              <a:gd name="T4" fmla="*/ 2147483647 w 1413"/>
              <a:gd name="T5" fmla="*/ 2147483647 h 105"/>
              <a:gd name="T6" fmla="*/ 2147483647 w 1413"/>
              <a:gd name="T7" fmla="*/ 2147483647 h 105"/>
              <a:gd name="T8" fmla="*/ 2147483647 w 1413"/>
              <a:gd name="T9" fmla="*/ 2147483647 h 105"/>
              <a:gd name="T10" fmla="*/ 0 w 1413"/>
              <a:gd name="T11" fmla="*/ 2147483647 h 105"/>
              <a:gd name="T12" fmla="*/ 0 w 1413"/>
              <a:gd name="T13" fmla="*/ 0 h 105"/>
              <a:gd name="T14" fmla="*/ 0 60000 65536"/>
              <a:gd name="T15" fmla="*/ 0 60000 65536"/>
              <a:gd name="T16" fmla="*/ 0 60000 65536"/>
              <a:gd name="T17" fmla="*/ 0 60000 65536"/>
              <a:gd name="T18" fmla="*/ 0 60000 65536"/>
              <a:gd name="T19" fmla="*/ 0 60000 65536"/>
              <a:gd name="T20" fmla="*/ 0 60000 65536"/>
              <a:gd name="T21" fmla="*/ 0 w 1413"/>
              <a:gd name="T22" fmla="*/ 0 h 105"/>
              <a:gd name="T23" fmla="*/ 1413 w 1413"/>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3" h="105">
                <a:moveTo>
                  <a:pt x="0" y="0"/>
                </a:moveTo>
                <a:lnTo>
                  <a:pt x="909" y="0"/>
                </a:lnTo>
                <a:lnTo>
                  <a:pt x="909" y="36"/>
                </a:lnTo>
                <a:lnTo>
                  <a:pt x="1413" y="36"/>
                </a:lnTo>
                <a:lnTo>
                  <a:pt x="1413" y="105"/>
                </a:lnTo>
                <a:lnTo>
                  <a:pt x="0" y="102"/>
                </a:lnTo>
                <a:lnTo>
                  <a:pt x="0" y="0"/>
                </a:lnTo>
                <a:close/>
              </a:path>
            </a:pathLst>
          </a:custGeom>
          <a:solidFill>
            <a:srgbClr val="99CCFF"/>
          </a:solidFill>
          <a:ln w="12700">
            <a:noFill/>
            <a:round/>
            <a:headEnd type="none" w="sm" len="sm"/>
            <a:tailEnd type="none" w="sm" len="sm"/>
          </a:ln>
        </p:spPr>
        <p:txBody>
          <a:bodyPr wrap="none" anchor="ctr"/>
          <a:lstStyle/>
          <a:p>
            <a:endParaRPr lang="en-US"/>
          </a:p>
        </p:txBody>
      </p:sp>
      <p:sp>
        <p:nvSpPr>
          <p:cNvPr id="61489" name="Freeform 127"/>
          <p:cNvSpPr>
            <a:spLocks/>
          </p:cNvSpPr>
          <p:nvPr/>
        </p:nvSpPr>
        <p:spPr bwMode="auto">
          <a:xfrm>
            <a:off x="1425575" y="4845149"/>
            <a:ext cx="2149475" cy="374650"/>
          </a:xfrm>
          <a:custGeom>
            <a:avLst/>
            <a:gdLst>
              <a:gd name="T0" fmla="*/ 2147483647 w 4332"/>
              <a:gd name="T1" fmla="*/ 2147483647 h 784"/>
              <a:gd name="T2" fmla="*/ 2147483647 w 4332"/>
              <a:gd name="T3" fmla="*/ 2147483647 h 784"/>
              <a:gd name="T4" fmla="*/ 2147483647 w 4332"/>
              <a:gd name="T5" fmla="*/ 2147483647 h 784"/>
              <a:gd name="T6" fmla="*/ 2147483647 w 4332"/>
              <a:gd name="T7" fmla="*/ 2147483647 h 784"/>
              <a:gd name="T8" fmla="*/ 2147483647 w 4332"/>
              <a:gd name="T9" fmla="*/ 2147483647 h 784"/>
              <a:gd name="T10" fmla="*/ 2147483647 w 4332"/>
              <a:gd name="T11" fmla="*/ 2147483647 h 784"/>
              <a:gd name="T12" fmla="*/ 2147483647 w 4332"/>
              <a:gd name="T13" fmla="*/ 2147483647 h 784"/>
              <a:gd name="T14" fmla="*/ 2147483647 w 4332"/>
              <a:gd name="T15" fmla="*/ 2147483647 h 784"/>
              <a:gd name="T16" fmla="*/ 2147483647 w 4332"/>
              <a:gd name="T17" fmla="*/ 2147483647 h 784"/>
              <a:gd name="T18" fmla="*/ 2147483647 w 4332"/>
              <a:gd name="T19" fmla="*/ 2147483647 h 784"/>
              <a:gd name="T20" fmla="*/ 2147483647 w 4332"/>
              <a:gd name="T21" fmla="*/ 2147483647 h 784"/>
              <a:gd name="T22" fmla="*/ 2147483647 w 4332"/>
              <a:gd name="T23" fmla="*/ 2147483647 h 784"/>
              <a:gd name="T24" fmla="*/ 2147483647 w 4332"/>
              <a:gd name="T25" fmla="*/ 2147483647 h 784"/>
              <a:gd name="T26" fmla="*/ 2147483647 w 4332"/>
              <a:gd name="T27" fmla="*/ 2147483647 h 784"/>
              <a:gd name="T28" fmla="*/ 0 w 4332"/>
              <a:gd name="T29" fmla="*/ 2147483647 h 784"/>
              <a:gd name="T30" fmla="*/ 2147483647 w 4332"/>
              <a:gd name="T31" fmla="*/ 2147483647 h 784"/>
              <a:gd name="T32" fmla="*/ 2147483647 w 4332"/>
              <a:gd name="T33" fmla="*/ 2147483647 h 784"/>
              <a:gd name="T34" fmla="*/ 2147483647 w 4332"/>
              <a:gd name="T35" fmla="*/ 2147483647 h 784"/>
              <a:gd name="T36" fmla="*/ 2147483647 w 4332"/>
              <a:gd name="T37" fmla="*/ 2147483647 h 784"/>
              <a:gd name="T38" fmla="*/ 2147483647 w 4332"/>
              <a:gd name="T39" fmla="*/ 2147483647 h 784"/>
              <a:gd name="T40" fmla="*/ 2147483647 w 4332"/>
              <a:gd name="T41" fmla="*/ 2147483647 h 784"/>
              <a:gd name="T42" fmla="*/ 2147483647 w 4332"/>
              <a:gd name="T43" fmla="*/ 2147483647 h 784"/>
              <a:gd name="T44" fmla="*/ 2147483647 w 4332"/>
              <a:gd name="T45" fmla="*/ 2147483647 h 784"/>
              <a:gd name="T46" fmla="*/ 2147483647 w 4332"/>
              <a:gd name="T47" fmla="*/ 2147483647 h 784"/>
              <a:gd name="T48" fmla="*/ 2147483647 w 4332"/>
              <a:gd name="T49" fmla="*/ 2147483647 h 784"/>
              <a:gd name="T50" fmla="*/ 2147483647 w 4332"/>
              <a:gd name="T51" fmla="*/ 2147483647 h 784"/>
              <a:gd name="T52" fmla="*/ 2147483647 w 4332"/>
              <a:gd name="T53" fmla="*/ 2147483647 h 784"/>
              <a:gd name="T54" fmla="*/ 2147483647 w 4332"/>
              <a:gd name="T55" fmla="*/ 2147483647 h 784"/>
              <a:gd name="T56" fmla="*/ 2147483647 w 4332"/>
              <a:gd name="T57" fmla="*/ 2147483647 h 784"/>
              <a:gd name="T58" fmla="*/ 2147483647 w 4332"/>
              <a:gd name="T59" fmla="*/ 2147483647 h 784"/>
              <a:gd name="T60" fmla="*/ 2147483647 w 4332"/>
              <a:gd name="T61" fmla="*/ 2147483647 h 784"/>
              <a:gd name="T62" fmla="*/ 2147483647 w 4332"/>
              <a:gd name="T63" fmla="*/ 2147483647 h 784"/>
              <a:gd name="T64" fmla="*/ 2147483647 w 4332"/>
              <a:gd name="T65" fmla="*/ 0 h 784"/>
              <a:gd name="T66" fmla="*/ 2147483647 w 4332"/>
              <a:gd name="T67" fmla="*/ 2147483647 h 784"/>
              <a:gd name="T68" fmla="*/ 2147483647 w 4332"/>
              <a:gd name="T69" fmla="*/ 2147483647 h 784"/>
              <a:gd name="T70" fmla="*/ 2147483647 w 4332"/>
              <a:gd name="T71" fmla="*/ 2147483647 h 784"/>
              <a:gd name="T72" fmla="*/ 2147483647 w 4332"/>
              <a:gd name="T73" fmla="*/ 2147483647 h 784"/>
              <a:gd name="T74" fmla="*/ 2147483647 w 4332"/>
              <a:gd name="T75" fmla="*/ 2147483647 h 784"/>
              <a:gd name="T76" fmla="*/ 2147483647 w 4332"/>
              <a:gd name="T77" fmla="*/ 2147483647 h 784"/>
              <a:gd name="T78" fmla="*/ 2147483647 w 4332"/>
              <a:gd name="T79" fmla="*/ 2147483647 h 784"/>
              <a:gd name="T80" fmla="*/ 2147483647 w 4332"/>
              <a:gd name="T81" fmla="*/ 2147483647 h 784"/>
              <a:gd name="T82" fmla="*/ 2147483647 w 4332"/>
              <a:gd name="T83" fmla="*/ 2147483647 h 784"/>
              <a:gd name="T84" fmla="*/ 2147483647 w 4332"/>
              <a:gd name="T85" fmla="*/ 2147483647 h 784"/>
              <a:gd name="T86" fmla="*/ 2147483647 w 4332"/>
              <a:gd name="T87" fmla="*/ 2147483647 h 784"/>
              <a:gd name="T88" fmla="*/ 2147483647 w 4332"/>
              <a:gd name="T89" fmla="*/ 2147483647 h 784"/>
              <a:gd name="T90" fmla="*/ 2147483647 w 4332"/>
              <a:gd name="T91" fmla="*/ 2147483647 h 784"/>
              <a:gd name="T92" fmla="*/ 2147483647 w 4332"/>
              <a:gd name="T93" fmla="*/ 2147483647 h 784"/>
              <a:gd name="T94" fmla="*/ 2147483647 w 4332"/>
              <a:gd name="T95" fmla="*/ 2147483647 h 784"/>
              <a:gd name="T96" fmla="*/ 2147483647 w 4332"/>
              <a:gd name="T97" fmla="*/ 2147483647 h 784"/>
              <a:gd name="T98" fmla="*/ 2147483647 w 4332"/>
              <a:gd name="T99" fmla="*/ 2147483647 h 784"/>
              <a:gd name="T100" fmla="*/ 2147483647 w 4332"/>
              <a:gd name="T101" fmla="*/ 2147483647 h 784"/>
              <a:gd name="T102" fmla="*/ 2147483647 w 4332"/>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2"/>
              <a:gd name="T157" fmla="*/ 0 h 784"/>
              <a:gd name="T158" fmla="*/ 4332 w 4332"/>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2" h="784">
                <a:moveTo>
                  <a:pt x="4332" y="310"/>
                </a:moveTo>
                <a:lnTo>
                  <a:pt x="4238" y="411"/>
                </a:lnTo>
                <a:lnTo>
                  <a:pt x="4231" y="449"/>
                </a:lnTo>
                <a:lnTo>
                  <a:pt x="4225" y="601"/>
                </a:lnTo>
                <a:lnTo>
                  <a:pt x="4263" y="664"/>
                </a:lnTo>
                <a:lnTo>
                  <a:pt x="4301" y="714"/>
                </a:lnTo>
                <a:lnTo>
                  <a:pt x="4288" y="759"/>
                </a:lnTo>
                <a:lnTo>
                  <a:pt x="4238" y="778"/>
                </a:lnTo>
                <a:lnTo>
                  <a:pt x="221" y="784"/>
                </a:lnTo>
                <a:lnTo>
                  <a:pt x="202" y="721"/>
                </a:lnTo>
                <a:lnTo>
                  <a:pt x="164" y="771"/>
                </a:lnTo>
                <a:lnTo>
                  <a:pt x="50" y="771"/>
                </a:lnTo>
                <a:lnTo>
                  <a:pt x="44" y="563"/>
                </a:lnTo>
                <a:lnTo>
                  <a:pt x="12" y="487"/>
                </a:lnTo>
                <a:lnTo>
                  <a:pt x="0" y="399"/>
                </a:lnTo>
                <a:lnTo>
                  <a:pt x="12" y="354"/>
                </a:lnTo>
                <a:lnTo>
                  <a:pt x="271" y="367"/>
                </a:lnTo>
                <a:lnTo>
                  <a:pt x="271" y="329"/>
                </a:lnTo>
                <a:lnTo>
                  <a:pt x="347" y="323"/>
                </a:lnTo>
                <a:lnTo>
                  <a:pt x="348" y="262"/>
                </a:lnTo>
                <a:lnTo>
                  <a:pt x="410" y="260"/>
                </a:lnTo>
                <a:lnTo>
                  <a:pt x="417" y="39"/>
                </a:lnTo>
                <a:lnTo>
                  <a:pt x="435" y="1"/>
                </a:lnTo>
                <a:lnTo>
                  <a:pt x="461" y="39"/>
                </a:lnTo>
                <a:lnTo>
                  <a:pt x="467" y="253"/>
                </a:lnTo>
                <a:lnTo>
                  <a:pt x="562" y="253"/>
                </a:lnTo>
                <a:lnTo>
                  <a:pt x="562" y="215"/>
                </a:lnTo>
                <a:lnTo>
                  <a:pt x="600" y="209"/>
                </a:lnTo>
                <a:lnTo>
                  <a:pt x="598" y="190"/>
                </a:lnTo>
                <a:lnTo>
                  <a:pt x="622" y="186"/>
                </a:lnTo>
                <a:lnTo>
                  <a:pt x="631" y="152"/>
                </a:lnTo>
                <a:lnTo>
                  <a:pt x="650" y="89"/>
                </a:lnTo>
                <a:lnTo>
                  <a:pt x="672" y="0"/>
                </a:lnTo>
                <a:lnTo>
                  <a:pt x="682" y="152"/>
                </a:lnTo>
                <a:lnTo>
                  <a:pt x="726" y="152"/>
                </a:lnTo>
                <a:lnTo>
                  <a:pt x="745" y="121"/>
                </a:lnTo>
                <a:lnTo>
                  <a:pt x="748" y="328"/>
                </a:lnTo>
                <a:lnTo>
                  <a:pt x="762" y="334"/>
                </a:lnTo>
                <a:lnTo>
                  <a:pt x="764" y="367"/>
                </a:lnTo>
                <a:lnTo>
                  <a:pt x="2008" y="373"/>
                </a:lnTo>
                <a:lnTo>
                  <a:pt x="2008" y="335"/>
                </a:lnTo>
                <a:lnTo>
                  <a:pt x="2103" y="342"/>
                </a:lnTo>
                <a:lnTo>
                  <a:pt x="2122" y="373"/>
                </a:lnTo>
                <a:lnTo>
                  <a:pt x="2160" y="373"/>
                </a:lnTo>
                <a:lnTo>
                  <a:pt x="2166" y="329"/>
                </a:lnTo>
                <a:lnTo>
                  <a:pt x="2229" y="329"/>
                </a:lnTo>
                <a:lnTo>
                  <a:pt x="2229" y="373"/>
                </a:lnTo>
                <a:lnTo>
                  <a:pt x="3871" y="373"/>
                </a:lnTo>
                <a:lnTo>
                  <a:pt x="3922" y="335"/>
                </a:lnTo>
                <a:lnTo>
                  <a:pt x="4105" y="329"/>
                </a:lnTo>
                <a:lnTo>
                  <a:pt x="4162" y="304"/>
                </a:lnTo>
                <a:lnTo>
                  <a:pt x="4332" y="310"/>
                </a:lnTo>
                <a:close/>
              </a:path>
            </a:pathLst>
          </a:custGeom>
          <a:solidFill>
            <a:srgbClr val="000080"/>
          </a:solidFill>
          <a:ln w="12700">
            <a:noFill/>
            <a:round/>
            <a:headEnd type="none" w="sm" len="sm"/>
            <a:tailEnd type="none" w="sm" len="sm"/>
          </a:ln>
        </p:spPr>
        <p:txBody>
          <a:bodyPr wrap="none" anchor="ctr"/>
          <a:lstStyle/>
          <a:p>
            <a:endParaRPr lang="en-US"/>
          </a:p>
        </p:txBody>
      </p:sp>
      <p:sp>
        <p:nvSpPr>
          <p:cNvPr id="61490" name="Rectangle 128"/>
          <p:cNvSpPr>
            <a:spLocks noChangeArrowheads="1"/>
          </p:cNvSpPr>
          <p:nvPr/>
        </p:nvSpPr>
        <p:spPr bwMode="auto">
          <a:xfrm>
            <a:off x="1381125" y="4810224"/>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91" name="Rectangle 129"/>
          <p:cNvSpPr>
            <a:spLocks noChangeArrowheads="1"/>
          </p:cNvSpPr>
          <p:nvPr/>
        </p:nvSpPr>
        <p:spPr bwMode="auto">
          <a:xfrm>
            <a:off x="3686175" y="4811812"/>
            <a:ext cx="2238375" cy="673100"/>
          </a:xfrm>
          <a:prstGeom prst="rect">
            <a:avLst/>
          </a:prstGeom>
          <a:noFill/>
          <a:ln w="25400">
            <a:solidFill>
              <a:srgbClr val="969696"/>
            </a:solidFill>
            <a:miter lim="800000"/>
            <a:headEnd/>
            <a:tailEnd/>
          </a:ln>
        </p:spPr>
        <p:txBody>
          <a:bodyPr wrap="none" anchor="ctr"/>
          <a:lstStyle/>
          <a:p>
            <a:pPr algn="ctr" eaLnBrk="0" hangingPunct="0"/>
            <a:endParaRPr lang="en-US"/>
          </a:p>
        </p:txBody>
      </p:sp>
      <p:sp>
        <p:nvSpPr>
          <p:cNvPr id="61492" name="Rectangle 130"/>
          <p:cNvSpPr>
            <a:spLocks noChangeArrowheads="1"/>
          </p:cNvSpPr>
          <p:nvPr/>
        </p:nvSpPr>
        <p:spPr bwMode="auto">
          <a:xfrm>
            <a:off x="5992813" y="4810224"/>
            <a:ext cx="1971675" cy="671513"/>
          </a:xfrm>
          <a:prstGeom prst="rect">
            <a:avLst/>
          </a:prstGeom>
          <a:noFill/>
          <a:ln w="25400">
            <a:solidFill>
              <a:srgbClr val="969696"/>
            </a:solidFill>
            <a:miter lim="800000"/>
            <a:headEnd/>
            <a:tailEnd/>
          </a:ln>
        </p:spPr>
        <p:txBody>
          <a:bodyPr wrap="none" anchor="ctr"/>
          <a:lstStyle/>
          <a:p>
            <a:pPr algn="ctr" eaLnBrk="0" hangingPunct="0"/>
            <a:r>
              <a:rPr lang="en-US" sz="1400" b="1">
                <a:latin typeface="Arial Narrow" pitchFamily="34" charset="0"/>
              </a:rPr>
              <a:t>9,330</a:t>
            </a:r>
          </a:p>
        </p:txBody>
      </p:sp>
      <p:sp>
        <p:nvSpPr>
          <p:cNvPr id="61493" name="Text Box 131"/>
          <p:cNvSpPr txBox="1">
            <a:spLocks noChangeArrowheads="1"/>
          </p:cNvSpPr>
          <p:nvPr/>
        </p:nvSpPr>
        <p:spPr bwMode="auto">
          <a:xfrm>
            <a:off x="2263775" y="5203924"/>
            <a:ext cx="454025"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VLCC</a:t>
            </a:r>
          </a:p>
        </p:txBody>
      </p:sp>
      <p:sp>
        <p:nvSpPr>
          <p:cNvPr id="61494" name="Rectangle 132"/>
          <p:cNvSpPr>
            <a:spLocks noChangeArrowheads="1"/>
          </p:cNvSpPr>
          <p:nvPr/>
        </p:nvSpPr>
        <p:spPr bwMode="auto">
          <a:xfrm>
            <a:off x="4027488" y="4941987"/>
            <a:ext cx="1530350" cy="387350"/>
          </a:xfrm>
          <a:prstGeom prst="rect">
            <a:avLst/>
          </a:prstGeom>
          <a:noFill/>
          <a:ln w="9525">
            <a:noFill/>
            <a:miter lim="800000"/>
            <a:headEnd/>
            <a:tailEnd/>
          </a:ln>
        </p:spPr>
        <p:txBody>
          <a:bodyPr wrap="none" lIns="0" tIns="0" rIns="0" bIns="0" anchor="ctr">
            <a:spAutoFit/>
          </a:bodyPr>
          <a:lstStyle/>
          <a:p>
            <a:pPr eaLnBrk="0" hangingPunct="0">
              <a:lnSpc>
                <a:spcPct val="90000"/>
              </a:lnSpc>
            </a:pPr>
            <a:r>
              <a:rPr lang="en-US" sz="1400" b="1">
                <a:latin typeface="Arial Narrow" pitchFamily="34" charset="0"/>
              </a:rPr>
              <a:t>300,000 tons</a:t>
            </a:r>
          </a:p>
          <a:p>
            <a:pPr eaLnBrk="0" hangingPunct="0">
              <a:lnSpc>
                <a:spcPct val="90000"/>
              </a:lnSpc>
            </a:pPr>
            <a:r>
              <a:rPr lang="en-US" sz="1400" b="1">
                <a:latin typeface="Arial Narrow" pitchFamily="34" charset="0"/>
              </a:rPr>
              <a:t>2 million barrels of oil</a:t>
            </a:r>
          </a:p>
        </p:txBody>
      </p:sp>
      <p:sp>
        <p:nvSpPr>
          <p:cNvPr id="61495" name="Freeform 137"/>
          <p:cNvSpPr>
            <a:spLocks/>
          </p:cNvSpPr>
          <p:nvPr/>
        </p:nvSpPr>
        <p:spPr bwMode="auto">
          <a:xfrm>
            <a:off x="1670050" y="5583337"/>
            <a:ext cx="1603375" cy="415925"/>
          </a:xfrm>
          <a:custGeom>
            <a:avLst/>
            <a:gdLst>
              <a:gd name="T0" fmla="*/ 2147483647 w 1010"/>
              <a:gd name="T1" fmla="*/ 2147483647 h 262"/>
              <a:gd name="T2" fmla="*/ 2147483647 w 1010"/>
              <a:gd name="T3" fmla="*/ 2147483647 h 262"/>
              <a:gd name="T4" fmla="*/ 2147483647 w 1010"/>
              <a:gd name="T5" fmla="*/ 2147483647 h 262"/>
              <a:gd name="T6" fmla="*/ 2147483647 w 1010"/>
              <a:gd name="T7" fmla="*/ 2147483647 h 262"/>
              <a:gd name="T8" fmla="*/ 2147483647 w 1010"/>
              <a:gd name="T9" fmla="*/ 2147483647 h 262"/>
              <a:gd name="T10" fmla="*/ 2147483647 w 1010"/>
              <a:gd name="T11" fmla="*/ 2147483647 h 262"/>
              <a:gd name="T12" fmla="*/ 2147483647 w 1010"/>
              <a:gd name="T13" fmla="*/ 2147483647 h 262"/>
              <a:gd name="T14" fmla="*/ 2147483647 w 1010"/>
              <a:gd name="T15" fmla="*/ 2147483647 h 262"/>
              <a:gd name="T16" fmla="*/ 2147483647 w 1010"/>
              <a:gd name="T17" fmla="*/ 2147483647 h 262"/>
              <a:gd name="T18" fmla="*/ 2147483647 w 1010"/>
              <a:gd name="T19" fmla="*/ 2147483647 h 262"/>
              <a:gd name="T20" fmla="*/ 2147483647 w 1010"/>
              <a:gd name="T21" fmla="*/ 2147483647 h 262"/>
              <a:gd name="T22" fmla="*/ 2147483647 w 1010"/>
              <a:gd name="T23" fmla="*/ 2147483647 h 262"/>
              <a:gd name="T24" fmla="*/ 2147483647 w 1010"/>
              <a:gd name="T25" fmla="*/ 2147483647 h 262"/>
              <a:gd name="T26" fmla="*/ 2147483647 w 1010"/>
              <a:gd name="T27" fmla="*/ 2147483647 h 262"/>
              <a:gd name="T28" fmla="*/ 2147483647 w 1010"/>
              <a:gd name="T29" fmla="*/ 2147483647 h 262"/>
              <a:gd name="T30" fmla="*/ 2147483647 w 1010"/>
              <a:gd name="T31" fmla="*/ 2147483647 h 262"/>
              <a:gd name="T32" fmla="*/ 2147483647 w 1010"/>
              <a:gd name="T33" fmla="*/ 2147483647 h 262"/>
              <a:gd name="T34" fmla="*/ 2147483647 w 1010"/>
              <a:gd name="T35" fmla="*/ 2147483647 h 262"/>
              <a:gd name="T36" fmla="*/ 2147483647 w 1010"/>
              <a:gd name="T37" fmla="*/ 2147483647 h 262"/>
              <a:gd name="T38" fmla="*/ 2147483647 w 1010"/>
              <a:gd name="T39" fmla="*/ 2147483647 h 262"/>
              <a:gd name="T40" fmla="*/ 2147483647 w 1010"/>
              <a:gd name="T41" fmla="*/ 2147483647 h 262"/>
              <a:gd name="T42" fmla="*/ 2147483647 w 1010"/>
              <a:gd name="T43" fmla="*/ 2147483647 h 262"/>
              <a:gd name="T44" fmla="*/ 2147483647 w 1010"/>
              <a:gd name="T45" fmla="*/ 2147483647 h 262"/>
              <a:gd name="T46" fmla="*/ 2147483647 w 1010"/>
              <a:gd name="T47" fmla="*/ 2147483647 h 262"/>
              <a:gd name="T48" fmla="*/ 2147483647 w 1010"/>
              <a:gd name="T49" fmla="*/ 2147483647 h 262"/>
              <a:gd name="T50" fmla="*/ 2147483647 w 1010"/>
              <a:gd name="T51" fmla="*/ 2147483647 h 262"/>
              <a:gd name="T52" fmla="*/ 2147483647 w 1010"/>
              <a:gd name="T53" fmla="*/ 2147483647 h 262"/>
              <a:gd name="T54" fmla="*/ 2147483647 w 1010"/>
              <a:gd name="T55" fmla="*/ 2147483647 h 262"/>
              <a:gd name="T56" fmla="*/ 2147483647 w 1010"/>
              <a:gd name="T57" fmla="*/ 2147483647 h 262"/>
              <a:gd name="T58" fmla="*/ 2147483647 w 1010"/>
              <a:gd name="T59" fmla="*/ 2147483647 h 262"/>
              <a:gd name="T60" fmla="*/ 2147483647 w 1010"/>
              <a:gd name="T61" fmla="*/ 2147483647 h 262"/>
              <a:gd name="T62" fmla="*/ 0 w 1010"/>
              <a:gd name="T63" fmla="*/ 0 h 262"/>
              <a:gd name="T64" fmla="*/ 2147483647 w 1010"/>
              <a:gd name="T65" fmla="*/ 0 h 262"/>
              <a:gd name="T66" fmla="*/ 2147483647 w 1010"/>
              <a:gd name="T67" fmla="*/ 2147483647 h 262"/>
              <a:gd name="T68" fmla="*/ 2147483647 w 1010"/>
              <a:gd name="T69" fmla="*/ 2147483647 h 262"/>
              <a:gd name="T70" fmla="*/ 2147483647 w 1010"/>
              <a:gd name="T71" fmla="*/ 2147483647 h 262"/>
              <a:gd name="T72" fmla="*/ 2147483647 w 1010"/>
              <a:gd name="T73" fmla="*/ 2147483647 h 262"/>
              <a:gd name="T74" fmla="*/ 2147483647 w 1010"/>
              <a:gd name="T75" fmla="*/ 2147483647 h 2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0"/>
              <a:gd name="T115" fmla="*/ 0 h 262"/>
              <a:gd name="T116" fmla="*/ 1010 w 1010"/>
              <a:gd name="T117" fmla="*/ 262 h 2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0" h="262">
                <a:moveTo>
                  <a:pt x="582" y="150"/>
                </a:moveTo>
                <a:lnTo>
                  <a:pt x="620" y="146"/>
                </a:lnTo>
                <a:lnTo>
                  <a:pt x="656" y="138"/>
                </a:lnTo>
                <a:lnTo>
                  <a:pt x="724" y="132"/>
                </a:lnTo>
                <a:lnTo>
                  <a:pt x="856" y="132"/>
                </a:lnTo>
                <a:lnTo>
                  <a:pt x="906" y="136"/>
                </a:lnTo>
                <a:lnTo>
                  <a:pt x="944" y="154"/>
                </a:lnTo>
                <a:lnTo>
                  <a:pt x="958" y="166"/>
                </a:lnTo>
                <a:lnTo>
                  <a:pt x="992" y="180"/>
                </a:lnTo>
                <a:lnTo>
                  <a:pt x="1006" y="186"/>
                </a:lnTo>
                <a:lnTo>
                  <a:pt x="1010" y="200"/>
                </a:lnTo>
                <a:lnTo>
                  <a:pt x="998" y="214"/>
                </a:lnTo>
                <a:lnTo>
                  <a:pt x="966" y="226"/>
                </a:lnTo>
                <a:lnTo>
                  <a:pt x="926" y="238"/>
                </a:lnTo>
                <a:lnTo>
                  <a:pt x="870" y="244"/>
                </a:lnTo>
                <a:lnTo>
                  <a:pt x="760" y="248"/>
                </a:lnTo>
                <a:lnTo>
                  <a:pt x="694" y="246"/>
                </a:lnTo>
                <a:lnTo>
                  <a:pt x="660" y="248"/>
                </a:lnTo>
                <a:lnTo>
                  <a:pt x="656" y="262"/>
                </a:lnTo>
                <a:lnTo>
                  <a:pt x="598" y="262"/>
                </a:lnTo>
                <a:lnTo>
                  <a:pt x="590" y="248"/>
                </a:lnTo>
                <a:lnTo>
                  <a:pt x="438" y="242"/>
                </a:lnTo>
                <a:lnTo>
                  <a:pt x="380" y="242"/>
                </a:lnTo>
                <a:lnTo>
                  <a:pt x="300" y="236"/>
                </a:lnTo>
                <a:lnTo>
                  <a:pt x="228" y="216"/>
                </a:lnTo>
                <a:lnTo>
                  <a:pt x="134" y="196"/>
                </a:lnTo>
                <a:lnTo>
                  <a:pt x="70" y="184"/>
                </a:lnTo>
                <a:lnTo>
                  <a:pt x="42" y="172"/>
                </a:lnTo>
                <a:lnTo>
                  <a:pt x="28" y="158"/>
                </a:lnTo>
                <a:lnTo>
                  <a:pt x="26" y="146"/>
                </a:lnTo>
                <a:lnTo>
                  <a:pt x="64" y="146"/>
                </a:lnTo>
                <a:lnTo>
                  <a:pt x="0" y="0"/>
                </a:lnTo>
                <a:lnTo>
                  <a:pt x="62" y="0"/>
                </a:lnTo>
                <a:lnTo>
                  <a:pt x="228" y="152"/>
                </a:lnTo>
                <a:lnTo>
                  <a:pt x="292" y="148"/>
                </a:lnTo>
                <a:lnTo>
                  <a:pt x="386" y="148"/>
                </a:lnTo>
                <a:lnTo>
                  <a:pt x="502" y="148"/>
                </a:lnTo>
                <a:lnTo>
                  <a:pt x="582" y="150"/>
                </a:lnTo>
                <a:close/>
              </a:path>
            </a:pathLst>
          </a:custGeom>
          <a:solidFill>
            <a:srgbClr val="808080"/>
          </a:solidFill>
          <a:ln w="9525">
            <a:noFill/>
            <a:round/>
            <a:headEnd/>
            <a:tailEnd/>
          </a:ln>
        </p:spPr>
        <p:txBody>
          <a:bodyPr/>
          <a:lstStyle/>
          <a:p>
            <a:endParaRPr lang="en-US"/>
          </a:p>
        </p:txBody>
      </p:sp>
      <p:sp>
        <p:nvSpPr>
          <p:cNvPr id="61496" name="Text Box 138"/>
          <p:cNvSpPr txBox="1">
            <a:spLocks noChangeArrowheads="1"/>
          </p:cNvSpPr>
          <p:nvPr/>
        </p:nvSpPr>
        <p:spPr bwMode="auto">
          <a:xfrm>
            <a:off x="2219325" y="5957987"/>
            <a:ext cx="709613"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747-400F</a:t>
            </a:r>
          </a:p>
        </p:txBody>
      </p:sp>
      <p:sp>
        <p:nvSpPr>
          <p:cNvPr id="69"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1614597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dirty="0"/>
              <a:t>Stages in Air Network Development</a:t>
            </a:r>
          </a:p>
        </p:txBody>
      </p:sp>
      <p:sp>
        <p:nvSpPr>
          <p:cNvPr id="75780" name="Freeform 41"/>
          <p:cNvSpPr>
            <a:spLocks/>
          </p:cNvSpPr>
          <p:nvPr/>
        </p:nvSpPr>
        <p:spPr bwMode="auto">
          <a:xfrm>
            <a:off x="823726" y="4452151"/>
            <a:ext cx="768350" cy="206375"/>
          </a:xfrm>
          <a:custGeom>
            <a:avLst/>
            <a:gdLst>
              <a:gd name="T0" fmla="*/ 0 w 484"/>
              <a:gd name="T1" fmla="*/ 2147483647 h 130"/>
              <a:gd name="T2" fmla="*/ 2147483647 w 484"/>
              <a:gd name="T3" fmla="*/ 2147483647 h 130"/>
              <a:gd name="T4" fmla="*/ 2147483647 w 484"/>
              <a:gd name="T5" fmla="*/ 2147483647 h 130"/>
              <a:gd name="T6" fmla="*/ 0 60000 65536"/>
              <a:gd name="T7" fmla="*/ 0 60000 65536"/>
              <a:gd name="T8" fmla="*/ 0 60000 65536"/>
              <a:gd name="T9" fmla="*/ 0 w 484"/>
              <a:gd name="T10" fmla="*/ 0 h 130"/>
              <a:gd name="T11" fmla="*/ 484 w 484"/>
              <a:gd name="T12" fmla="*/ 130 h 130"/>
            </a:gdLst>
            <a:ahLst/>
            <a:cxnLst>
              <a:cxn ang="T6">
                <a:pos x="T0" y="T1"/>
              </a:cxn>
              <a:cxn ang="T7">
                <a:pos x="T2" y="T3"/>
              </a:cxn>
              <a:cxn ang="T8">
                <a:pos x="T4" y="T5"/>
              </a:cxn>
            </a:cxnLst>
            <a:rect l="T9" t="T10" r="T11" b="T12"/>
            <a:pathLst>
              <a:path w="484" h="130">
                <a:moveTo>
                  <a:pt x="0" y="121"/>
                </a:moveTo>
                <a:cubicBezTo>
                  <a:pt x="78" y="60"/>
                  <a:pt x="156" y="0"/>
                  <a:pt x="237" y="2"/>
                </a:cubicBezTo>
                <a:cubicBezTo>
                  <a:pt x="318" y="4"/>
                  <a:pt x="401" y="67"/>
                  <a:pt x="484" y="130"/>
                </a:cubicBezTo>
              </a:path>
            </a:pathLst>
          </a:custGeom>
          <a:noFill/>
          <a:ln w="38100">
            <a:solidFill>
              <a:srgbClr val="969696"/>
            </a:solidFill>
            <a:round/>
            <a:headEnd/>
            <a:tailEnd/>
          </a:ln>
        </p:spPr>
        <p:txBody>
          <a:bodyPr/>
          <a:lstStyle/>
          <a:p>
            <a:endParaRPr lang="en-US"/>
          </a:p>
        </p:txBody>
      </p:sp>
      <p:sp>
        <p:nvSpPr>
          <p:cNvPr id="75781" name="Freeform 42"/>
          <p:cNvSpPr>
            <a:spLocks/>
          </p:cNvSpPr>
          <p:nvPr/>
        </p:nvSpPr>
        <p:spPr bwMode="auto">
          <a:xfrm>
            <a:off x="1592076" y="4469614"/>
            <a:ext cx="739775" cy="174625"/>
          </a:xfrm>
          <a:custGeom>
            <a:avLst/>
            <a:gdLst>
              <a:gd name="T0" fmla="*/ 0 w 466"/>
              <a:gd name="T1" fmla="*/ 2147483647 h 110"/>
              <a:gd name="T2" fmla="*/ 2147483647 w 466"/>
              <a:gd name="T3" fmla="*/ 0 h 110"/>
              <a:gd name="T4" fmla="*/ 2147483647 w 466"/>
              <a:gd name="T5" fmla="*/ 2147483647 h 110"/>
              <a:gd name="T6" fmla="*/ 0 60000 65536"/>
              <a:gd name="T7" fmla="*/ 0 60000 65536"/>
              <a:gd name="T8" fmla="*/ 0 60000 65536"/>
              <a:gd name="T9" fmla="*/ 0 w 466"/>
              <a:gd name="T10" fmla="*/ 0 h 110"/>
              <a:gd name="T11" fmla="*/ 466 w 466"/>
              <a:gd name="T12" fmla="*/ 110 h 110"/>
            </a:gdLst>
            <a:ahLst/>
            <a:cxnLst>
              <a:cxn ang="T6">
                <a:pos x="T0" y="T1"/>
              </a:cxn>
              <a:cxn ang="T7">
                <a:pos x="T2" y="T3"/>
              </a:cxn>
              <a:cxn ang="T8">
                <a:pos x="T4" y="T5"/>
              </a:cxn>
            </a:cxnLst>
            <a:rect l="T9" t="T10" r="T11" b="T12"/>
            <a:pathLst>
              <a:path w="466" h="110">
                <a:moveTo>
                  <a:pt x="0" y="110"/>
                </a:moveTo>
                <a:cubicBezTo>
                  <a:pt x="66" y="55"/>
                  <a:pt x="132" y="0"/>
                  <a:pt x="210" y="0"/>
                </a:cubicBezTo>
                <a:cubicBezTo>
                  <a:pt x="288" y="0"/>
                  <a:pt x="377" y="55"/>
                  <a:pt x="466" y="110"/>
                </a:cubicBezTo>
              </a:path>
            </a:pathLst>
          </a:custGeom>
          <a:noFill/>
          <a:ln w="38100">
            <a:solidFill>
              <a:srgbClr val="969696"/>
            </a:solidFill>
            <a:round/>
            <a:headEnd/>
            <a:tailEnd/>
          </a:ln>
        </p:spPr>
        <p:txBody>
          <a:bodyPr/>
          <a:lstStyle/>
          <a:p>
            <a:endParaRPr lang="en-US"/>
          </a:p>
        </p:txBody>
      </p:sp>
      <p:sp>
        <p:nvSpPr>
          <p:cNvPr id="75782" name="Freeform 43"/>
          <p:cNvSpPr>
            <a:spLocks/>
          </p:cNvSpPr>
          <p:nvPr/>
        </p:nvSpPr>
        <p:spPr bwMode="auto">
          <a:xfrm>
            <a:off x="2317563" y="4345789"/>
            <a:ext cx="928688" cy="284162"/>
          </a:xfrm>
          <a:custGeom>
            <a:avLst/>
            <a:gdLst>
              <a:gd name="T0" fmla="*/ 0 w 585"/>
              <a:gd name="T1" fmla="*/ 2147483647 h 179"/>
              <a:gd name="T2" fmla="*/ 2147483647 w 585"/>
              <a:gd name="T3" fmla="*/ 2147483647 h 179"/>
              <a:gd name="T4" fmla="*/ 2147483647 w 585"/>
              <a:gd name="T5" fmla="*/ 2147483647 h 179"/>
              <a:gd name="T6" fmla="*/ 0 60000 65536"/>
              <a:gd name="T7" fmla="*/ 0 60000 65536"/>
              <a:gd name="T8" fmla="*/ 0 60000 65536"/>
              <a:gd name="T9" fmla="*/ 0 w 585"/>
              <a:gd name="T10" fmla="*/ 0 h 179"/>
              <a:gd name="T11" fmla="*/ 585 w 585"/>
              <a:gd name="T12" fmla="*/ 179 h 179"/>
            </a:gdLst>
            <a:ahLst/>
            <a:cxnLst>
              <a:cxn ang="T6">
                <a:pos x="T0" y="T1"/>
              </a:cxn>
              <a:cxn ang="T7">
                <a:pos x="T2" y="T3"/>
              </a:cxn>
              <a:cxn ang="T8">
                <a:pos x="T4" y="T5"/>
              </a:cxn>
            </a:cxnLst>
            <a:rect l="T9" t="T10" r="T11" b="T12"/>
            <a:pathLst>
              <a:path w="585" h="179">
                <a:moveTo>
                  <a:pt x="0" y="179"/>
                </a:moveTo>
                <a:cubicBezTo>
                  <a:pt x="79" y="113"/>
                  <a:pt x="159" y="48"/>
                  <a:pt x="256" y="24"/>
                </a:cubicBezTo>
                <a:cubicBezTo>
                  <a:pt x="353" y="0"/>
                  <a:pt x="469" y="16"/>
                  <a:pt x="585" y="33"/>
                </a:cubicBezTo>
              </a:path>
            </a:pathLst>
          </a:custGeom>
          <a:noFill/>
          <a:ln w="38100">
            <a:solidFill>
              <a:srgbClr val="969696"/>
            </a:solidFill>
            <a:round/>
            <a:headEnd/>
            <a:tailEnd/>
          </a:ln>
        </p:spPr>
        <p:txBody>
          <a:bodyPr/>
          <a:lstStyle/>
          <a:p>
            <a:endParaRPr lang="en-US"/>
          </a:p>
        </p:txBody>
      </p:sp>
      <p:sp>
        <p:nvSpPr>
          <p:cNvPr id="75783" name="Freeform 44"/>
          <p:cNvSpPr>
            <a:spLocks/>
          </p:cNvSpPr>
          <p:nvPr/>
        </p:nvSpPr>
        <p:spPr bwMode="auto">
          <a:xfrm>
            <a:off x="3231963" y="4083851"/>
            <a:ext cx="944563" cy="328613"/>
          </a:xfrm>
          <a:custGeom>
            <a:avLst/>
            <a:gdLst>
              <a:gd name="T0" fmla="*/ 0 w 595"/>
              <a:gd name="T1" fmla="*/ 2147483647 h 207"/>
              <a:gd name="T2" fmla="*/ 2147483647 w 595"/>
              <a:gd name="T3" fmla="*/ 2147483647 h 207"/>
              <a:gd name="T4" fmla="*/ 2147483647 w 595"/>
              <a:gd name="T5" fmla="*/ 2147483647 h 207"/>
              <a:gd name="T6" fmla="*/ 0 60000 65536"/>
              <a:gd name="T7" fmla="*/ 0 60000 65536"/>
              <a:gd name="T8" fmla="*/ 0 60000 65536"/>
              <a:gd name="T9" fmla="*/ 0 w 595"/>
              <a:gd name="T10" fmla="*/ 0 h 207"/>
              <a:gd name="T11" fmla="*/ 595 w 595"/>
              <a:gd name="T12" fmla="*/ 207 h 207"/>
            </a:gdLst>
            <a:ahLst/>
            <a:cxnLst>
              <a:cxn ang="T6">
                <a:pos x="T0" y="T1"/>
              </a:cxn>
              <a:cxn ang="T7">
                <a:pos x="T2" y="T3"/>
              </a:cxn>
              <a:cxn ang="T8">
                <a:pos x="T4" y="T5"/>
              </a:cxn>
            </a:cxnLst>
            <a:rect l="T9" t="T10" r="T11" b="T12"/>
            <a:pathLst>
              <a:path w="595" h="207">
                <a:moveTo>
                  <a:pt x="0" y="207"/>
                </a:moveTo>
                <a:cubicBezTo>
                  <a:pt x="88" y="127"/>
                  <a:pt x="176" y="48"/>
                  <a:pt x="275" y="24"/>
                </a:cubicBezTo>
                <a:cubicBezTo>
                  <a:pt x="374" y="0"/>
                  <a:pt x="484" y="30"/>
                  <a:pt x="595" y="61"/>
                </a:cubicBezTo>
              </a:path>
            </a:pathLst>
          </a:custGeom>
          <a:noFill/>
          <a:ln w="38100">
            <a:solidFill>
              <a:srgbClr val="969696"/>
            </a:solidFill>
            <a:round/>
            <a:headEnd/>
            <a:tailEnd/>
          </a:ln>
        </p:spPr>
        <p:txBody>
          <a:bodyPr/>
          <a:lstStyle/>
          <a:p>
            <a:endParaRPr lang="en-US"/>
          </a:p>
        </p:txBody>
      </p:sp>
      <p:sp>
        <p:nvSpPr>
          <p:cNvPr id="75784" name="Freeform 45"/>
          <p:cNvSpPr>
            <a:spLocks/>
          </p:cNvSpPr>
          <p:nvPr/>
        </p:nvSpPr>
        <p:spPr bwMode="auto">
          <a:xfrm>
            <a:off x="2317563" y="4629951"/>
            <a:ext cx="1001713" cy="273050"/>
          </a:xfrm>
          <a:custGeom>
            <a:avLst/>
            <a:gdLst>
              <a:gd name="T0" fmla="*/ 0 w 631"/>
              <a:gd name="T1" fmla="*/ 0 h 172"/>
              <a:gd name="T2" fmla="*/ 2147483647 w 631"/>
              <a:gd name="T3" fmla="*/ 2147483647 h 172"/>
              <a:gd name="T4" fmla="*/ 2147483647 w 631"/>
              <a:gd name="T5" fmla="*/ 2147483647 h 172"/>
              <a:gd name="T6" fmla="*/ 0 60000 65536"/>
              <a:gd name="T7" fmla="*/ 0 60000 65536"/>
              <a:gd name="T8" fmla="*/ 0 60000 65536"/>
              <a:gd name="T9" fmla="*/ 0 w 631"/>
              <a:gd name="T10" fmla="*/ 0 h 172"/>
              <a:gd name="T11" fmla="*/ 631 w 631"/>
              <a:gd name="T12" fmla="*/ 172 h 172"/>
            </a:gdLst>
            <a:ahLst/>
            <a:cxnLst>
              <a:cxn ang="T6">
                <a:pos x="T0" y="T1"/>
              </a:cxn>
              <a:cxn ang="T7">
                <a:pos x="T2" y="T3"/>
              </a:cxn>
              <a:cxn ang="T8">
                <a:pos x="T4" y="T5"/>
              </a:cxn>
            </a:cxnLst>
            <a:rect l="T9" t="T10" r="T11" b="T12"/>
            <a:pathLst>
              <a:path w="631" h="172">
                <a:moveTo>
                  <a:pt x="0" y="0"/>
                </a:moveTo>
                <a:cubicBezTo>
                  <a:pt x="112" y="69"/>
                  <a:pt x="224" y="138"/>
                  <a:pt x="329" y="155"/>
                </a:cubicBezTo>
                <a:cubicBezTo>
                  <a:pt x="434" y="172"/>
                  <a:pt x="532" y="136"/>
                  <a:pt x="631" y="101"/>
                </a:cubicBezTo>
              </a:path>
            </a:pathLst>
          </a:custGeom>
          <a:noFill/>
          <a:ln w="38100">
            <a:solidFill>
              <a:srgbClr val="969696"/>
            </a:solidFill>
            <a:round/>
            <a:headEnd/>
            <a:tailEnd/>
          </a:ln>
        </p:spPr>
        <p:txBody>
          <a:bodyPr/>
          <a:lstStyle/>
          <a:p>
            <a:endParaRPr lang="en-US"/>
          </a:p>
        </p:txBody>
      </p:sp>
      <p:sp>
        <p:nvSpPr>
          <p:cNvPr id="75785" name="Freeform 46"/>
          <p:cNvSpPr>
            <a:spLocks/>
          </p:cNvSpPr>
          <p:nvPr/>
        </p:nvSpPr>
        <p:spPr bwMode="auto">
          <a:xfrm>
            <a:off x="3319276" y="4790289"/>
            <a:ext cx="871537" cy="255587"/>
          </a:xfrm>
          <a:custGeom>
            <a:avLst/>
            <a:gdLst>
              <a:gd name="T0" fmla="*/ 0 w 549"/>
              <a:gd name="T1" fmla="*/ 0 h 161"/>
              <a:gd name="T2" fmla="*/ 2147483647 w 549"/>
              <a:gd name="T3" fmla="*/ 2147483647 h 161"/>
              <a:gd name="T4" fmla="*/ 2147483647 w 549"/>
              <a:gd name="T5" fmla="*/ 2147483647 h 161"/>
              <a:gd name="T6" fmla="*/ 0 60000 65536"/>
              <a:gd name="T7" fmla="*/ 0 60000 65536"/>
              <a:gd name="T8" fmla="*/ 0 60000 65536"/>
              <a:gd name="T9" fmla="*/ 0 w 549"/>
              <a:gd name="T10" fmla="*/ 0 h 161"/>
              <a:gd name="T11" fmla="*/ 549 w 549"/>
              <a:gd name="T12" fmla="*/ 161 h 161"/>
            </a:gdLst>
            <a:ahLst/>
            <a:cxnLst>
              <a:cxn ang="T6">
                <a:pos x="T0" y="T1"/>
              </a:cxn>
              <a:cxn ang="T7">
                <a:pos x="T2" y="T3"/>
              </a:cxn>
              <a:cxn ang="T8">
                <a:pos x="T4" y="T5"/>
              </a:cxn>
            </a:cxnLst>
            <a:rect l="T9" t="T10" r="T11" b="T12"/>
            <a:pathLst>
              <a:path w="549" h="161">
                <a:moveTo>
                  <a:pt x="0" y="0"/>
                </a:moveTo>
                <a:cubicBezTo>
                  <a:pt x="78" y="65"/>
                  <a:pt x="156" y="131"/>
                  <a:pt x="247" y="146"/>
                </a:cubicBezTo>
                <a:cubicBezTo>
                  <a:pt x="338" y="161"/>
                  <a:pt x="443" y="126"/>
                  <a:pt x="549" y="91"/>
                </a:cubicBezTo>
              </a:path>
            </a:pathLst>
          </a:custGeom>
          <a:noFill/>
          <a:ln w="38100">
            <a:solidFill>
              <a:srgbClr val="969696"/>
            </a:solidFill>
            <a:round/>
            <a:headEnd/>
            <a:tailEnd/>
          </a:ln>
        </p:spPr>
        <p:txBody>
          <a:bodyPr/>
          <a:lstStyle/>
          <a:p>
            <a:endParaRPr lang="en-US"/>
          </a:p>
        </p:txBody>
      </p:sp>
      <p:sp>
        <p:nvSpPr>
          <p:cNvPr id="75786" name="Freeform 19"/>
          <p:cNvSpPr>
            <a:spLocks/>
          </p:cNvSpPr>
          <p:nvPr/>
        </p:nvSpPr>
        <p:spPr bwMode="auto">
          <a:xfrm>
            <a:off x="823726" y="2192338"/>
            <a:ext cx="3336925" cy="477837"/>
          </a:xfrm>
          <a:custGeom>
            <a:avLst/>
            <a:gdLst>
              <a:gd name="T0" fmla="*/ 0 w 2102"/>
              <a:gd name="T1" fmla="*/ 2147483647 h 301"/>
              <a:gd name="T2" fmla="*/ 2147483647 w 2102"/>
              <a:gd name="T3" fmla="*/ 2147483647 h 301"/>
              <a:gd name="T4" fmla="*/ 2147483647 w 2102"/>
              <a:gd name="T5" fmla="*/ 0 h 301"/>
              <a:gd name="T6" fmla="*/ 0 60000 65536"/>
              <a:gd name="T7" fmla="*/ 0 60000 65536"/>
              <a:gd name="T8" fmla="*/ 0 60000 65536"/>
              <a:gd name="T9" fmla="*/ 0 w 2102"/>
              <a:gd name="T10" fmla="*/ 0 h 301"/>
              <a:gd name="T11" fmla="*/ 2102 w 2102"/>
              <a:gd name="T12" fmla="*/ 301 h 301"/>
            </a:gdLst>
            <a:ahLst/>
            <a:cxnLst>
              <a:cxn ang="T6">
                <a:pos x="T0" y="T1"/>
              </a:cxn>
              <a:cxn ang="T7">
                <a:pos x="T2" y="T3"/>
              </a:cxn>
              <a:cxn ang="T8">
                <a:pos x="T4" y="T5"/>
              </a:cxn>
            </a:cxnLst>
            <a:rect l="T9" t="T10" r="T11" b="T12"/>
            <a:pathLst>
              <a:path w="2102" h="301">
                <a:moveTo>
                  <a:pt x="0" y="301"/>
                </a:moveTo>
                <a:lnTo>
                  <a:pt x="941" y="301"/>
                </a:lnTo>
                <a:lnTo>
                  <a:pt x="2102" y="0"/>
                </a:lnTo>
              </a:path>
            </a:pathLst>
          </a:custGeom>
          <a:noFill/>
          <a:ln w="38100">
            <a:solidFill>
              <a:srgbClr val="969696"/>
            </a:solidFill>
            <a:round/>
            <a:headEnd/>
            <a:tailEnd/>
          </a:ln>
        </p:spPr>
        <p:txBody>
          <a:bodyPr/>
          <a:lstStyle/>
          <a:p>
            <a:endParaRPr lang="en-US"/>
          </a:p>
        </p:txBody>
      </p:sp>
      <p:sp>
        <p:nvSpPr>
          <p:cNvPr id="75787" name="Line 20"/>
          <p:cNvSpPr>
            <a:spLocks noChangeShapeType="1"/>
          </p:cNvSpPr>
          <p:nvPr/>
        </p:nvSpPr>
        <p:spPr bwMode="auto">
          <a:xfrm>
            <a:off x="2317563" y="2684463"/>
            <a:ext cx="1858963" cy="247650"/>
          </a:xfrm>
          <a:prstGeom prst="line">
            <a:avLst/>
          </a:prstGeom>
          <a:noFill/>
          <a:ln w="38100">
            <a:solidFill>
              <a:srgbClr val="969696"/>
            </a:solidFill>
            <a:round/>
            <a:headEnd/>
            <a:tailEnd/>
          </a:ln>
        </p:spPr>
        <p:txBody>
          <a:bodyPr/>
          <a:lstStyle/>
          <a:p>
            <a:endParaRPr lang="en-US"/>
          </a:p>
        </p:txBody>
      </p:sp>
      <p:sp>
        <p:nvSpPr>
          <p:cNvPr id="75792" name="Oval 9"/>
          <p:cNvSpPr>
            <a:spLocks noChangeArrowheads="1"/>
          </p:cNvSpPr>
          <p:nvPr/>
        </p:nvSpPr>
        <p:spPr bwMode="auto">
          <a:xfrm>
            <a:off x="736413" y="2563813"/>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3" name="Oval 10"/>
          <p:cNvSpPr>
            <a:spLocks noChangeArrowheads="1"/>
          </p:cNvSpPr>
          <p:nvPr/>
        </p:nvSpPr>
        <p:spPr bwMode="auto">
          <a:xfrm>
            <a:off x="2223901" y="2563813"/>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4" name="Oval 11"/>
          <p:cNvSpPr>
            <a:spLocks noChangeArrowheads="1"/>
          </p:cNvSpPr>
          <p:nvPr/>
        </p:nvSpPr>
        <p:spPr bwMode="auto">
          <a:xfrm>
            <a:off x="4060638" y="209232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5" name="Oval 12"/>
          <p:cNvSpPr>
            <a:spLocks noChangeArrowheads="1"/>
          </p:cNvSpPr>
          <p:nvPr/>
        </p:nvSpPr>
        <p:spPr bwMode="auto">
          <a:xfrm>
            <a:off x="4082863" y="284162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6" name="Oval 13"/>
          <p:cNvSpPr>
            <a:spLocks noChangeArrowheads="1"/>
          </p:cNvSpPr>
          <p:nvPr/>
        </p:nvSpPr>
        <p:spPr bwMode="auto">
          <a:xfrm>
            <a:off x="1122176" y="2593503"/>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797" name="Oval 14"/>
          <p:cNvSpPr>
            <a:spLocks noChangeArrowheads="1"/>
          </p:cNvSpPr>
          <p:nvPr/>
        </p:nvSpPr>
        <p:spPr bwMode="auto">
          <a:xfrm>
            <a:off x="1850838" y="2593503"/>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798" name="Oval 15"/>
          <p:cNvSpPr>
            <a:spLocks noChangeArrowheads="1"/>
          </p:cNvSpPr>
          <p:nvPr/>
        </p:nvSpPr>
        <p:spPr bwMode="auto">
          <a:xfrm>
            <a:off x="2703326" y="2466975"/>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799" name="Oval 16"/>
          <p:cNvSpPr>
            <a:spLocks noChangeArrowheads="1"/>
          </p:cNvSpPr>
          <p:nvPr/>
        </p:nvSpPr>
        <p:spPr bwMode="auto">
          <a:xfrm>
            <a:off x="3641538" y="2219325"/>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0" name="Oval 17"/>
          <p:cNvSpPr>
            <a:spLocks noChangeArrowheads="1"/>
          </p:cNvSpPr>
          <p:nvPr/>
        </p:nvSpPr>
        <p:spPr bwMode="auto">
          <a:xfrm>
            <a:off x="3684401" y="2790825"/>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1" name="Oval 18"/>
          <p:cNvSpPr>
            <a:spLocks noChangeArrowheads="1"/>
          </p:cNvSpPr>
          <p:nvPr/>
        </p:nvSpPr>
        <p:spPr bwMode="auto">
          <a:xfrm>
            <a:off x="2804926" y="2664941"/>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2" name="Oval 21"/>
          <p:cNvSpPr>
            <a:spLocks noChangeArrowheads="1"/>
          </p:cNvSpPr>
          <p:nvPr/>
        </p:nvSpPr>
        <p:spPr bwMode="auto">
          <a:xfrm>
            <a:off x="1503176" y="2593503"/>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3" name="Oval 22"/>
          <p:cNvSpPr>
            <a:spLocks noChangeArrowheads="1"/>
          </p:cNvSpPr>
          <p:nvPr/>
        </p:nvSpPr>
        <p:spPr bwMode="auto">
          <a:xfrm>
            <a:off x="3155763" y="2347913"/>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4" name="Oval 23"/>
          <p:cNvSpPr>
            <a:spLocks noChangeArrowheads="1"/>
          </p:cNvSpPr>
          <p:nvPr/>
        </p:nvSpPr>
        <p:spPr bwMode="auto">
          <a:xfrm>
            <a:off x="3243076" y="2731616"/>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6" name="Oval 27"/>
          <p:cNvSpPr>
            <a:spLocks noChangeArrowheads="1"/>
          </p:cNvSpPr>
          <p:nvPr/>
        </p:nvSpPr>
        <p:spPr bwMode="auto">
          <a:xfrm>
            <a:off x="742763" y="454422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07" name="Oval 28"/>
          <p:cNvSpPr>
            <a:spLocks noChangeArrowheads="1"/>
          </p:cNvSpPr>
          <p:nvPr/>
        </p:nvSpPr>
        <p:spPr bwMode="auto">
          <a:xfrm>
            <a:off x="2230251" y="454422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08" name="Oval 29"/>
          <p:cNvSpPr>
            <a:spLocks noChangeArrowheads="1"/>
          </p:cNvSpPr>
          <p:nvPr/>
        </p:nvSpPr>
        <p:spPr bwMode="auto">
          <a:xfrm>
            <a:off x="4066988" y="407273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09" name="Oval 30"/>
          <p:cNvSpPr>
            <a:spLocks noChangeArrowheads="1"/>
          </p:cNvSpPr>
          <p:nvPr/>
        </p:nvSpPr>
        <p:spPr bwMode="auto">
          <a:xfrm>
            <a:off x="4089213" y="482203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10" name="Oval 31"/>
          <p:cNvSpPr>
            <a:spLocks noChangeArrowheads="1"/>
          </p:cNvSpPr>
          <p:nvPr/>
        </p:nvSpPr>
        <p:spPr bwMode="auto">
          <a:xfrm>
            <a:off x="1128526" y="4564864"/>
            <a:ext cx="160337"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1" name="Oval 32"/>
          <p:cNvSpPr>
            <a:spLocks noChangeArrowheads="1"/>
          </p:cNvSpPr>
          <p:nvPr/>
        </p:nvSpPr>
        <p:spPr bwMode="auto">
          <a:xfrm>
            <a:off x="1857188" y="4571214"/>
            <a:ext cx="160338"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2" name="Oval 33"/>
          <p:cNvSpPr>
            <a:spLocks noChangeArrowheads="1"/>
          </p:cNvSpPr>
          <p:nvPr/>
        </p:nvSpPr>
        <p:spPr bwMode="auto">
          <a:xfrm>
            <a:off x="2709676" y="4447389"/>
            <a:ext cx="160337"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3" name="Oval 34"/>
          <p:cNvSpPr>
            <a:spLocks noChangeArrowheads="1"/>
          </p:cNvSpPr>
          <p:nvPr/>
        </p:nvSpPr>
        <p:spPr bwMode="auto">
          <a:xfrm>
            <a:off x="3647888" y="4199739"/>
            <a:ext cx="160338"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4" name="Oval 35"/>
          <p:cNvSpPr>
            <a:spLocks noChangeArrowheads="1"/>
          </p:cNvSpPr>
          <p:nvPr/>
        </p:nvSpPr>
        <p:spPr bwMode="auto">
          <a:xfrm>
            <a:off x="3690751" y="4771239"/>
            <a:ext cx="160337"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5" name="Oval 36"/>
          <p:cNvSpPr>
            <a:spLocks noChangeArrowheads="1"/>
          </p:cNvSpPr>
          <p:nvPr/>
        </p:nvSpPr>
        <p:spPr bwMode="auto">
          <a:xfrm>
            <a:off x="2811276" y="4636301"/>
            <a:ext cx="160337" cy="160338"/>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6" name="Oval 37"/>
          <p:cNvSpPr>
            <a:spLocks noChangeArrowheads="1"/>
          </p:cNvSpPr>
          <p:nvPr/>
        </p:nvSpPr>
        <p:spPr bwMode="auto">
          <a:xfrm>
            <a:off x="1509526" y="4574389"/>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17" name="Oval 38"/>
          <p:cNvSpPr>
            <a:spLocks noChangeArrowheads="1"/>
          </p:cNvSpPr>
          <p:nvPr/>
        </p:nvSpPr>
        <p:spPr bwMode="auto">
          <a:xfrm>
            <a:off x="3162113" y="4328326"/>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18" name="Oval 39"/>
          <p:cNvSpPr>
            <a:spLocks noChangeArrowheads="1"/>
          </p:cNvSpPr>
          <p:nvPr/>
        </p:nvSpPr>
        <p:spPr bwMode="auto">
          <a:xfrm>
            <a:off x="3249426" y="4702976"/>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20" name="Oval 49"/>
          <p:cNvSpPr>
            <a:spLocks noChangeArrowheads="1"/>
          </p:cNvSpPr>
          <p:nvPr/>
        </p:nvSpPr>
        <p:spPr bwMode="auto">
          <a:xfrm>
            <a:off x="4894076" y="255587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21" name="Oval 50"/>
          <p:cNvSpPr>
            <a:spLocks noChangeArrowheads="1"/>
          </p:cNvSpPr>
          <p:nvPr/>
        </p:nvSpPr>
        <p:spPr bwMode="auto">
          <a:xfrm>
            <a:off x="6381563" y="255587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22" name="Oval 52"/>
          <p:cNvSpPr>
            <a:spLocks noChangeArrowheads="1"/>
          </p:cNvSpPr>
          <p:nvPr/>
        </p:nvSpPr>
        <p:spPr bwMode="auto">
          <a:xfrm>
            <a:off x="8240526" y="2833688"/>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24" name="Line 63"/>
          <p:cNvSpPr>
            <a:spLocks noChangeShapeType="1"/>
          </p:cNvSpPr>
          <p:nvPr/>
        </p:nvSpPr>
        <p:spPr bwMode="auto">
          <a:xfrm flipH="1">
            <a:off x="6599051" y="2193925"/>
            <a:ext cx="1708150" cy="404813"/>
          </a:xfrm>
          <a:prstGeom prst="line">
            <a:avLst/>
          </a:prstGeom>
          <a:noFill/>
          <a:ln w="25400">
            <a:solidFill>
              <a:srgbClr val="808080"/>
            </a:solidFill>
            <a:round/>
            <a:headEnd/>
            <a:tailEnd type="triangle" w="med" len="med"/>
          </a:ln>
        </p:spPr>
        <p:txBody>
          <a:bodyPr/>
          <a:lstStyle/>
          <a:p>
            <a:endParaRPr lang="en-US"/>
          </a:p>
        </p:txBody>
      </p:sp>
      <p:sp>
        <p:nvSpPr>
          <p:cNvPr id="75825" name="Line 64"/>
          <p:cNvSpPr>
            <a:spLocks noChangeShapeType="1"/>
          </p:cNvSpPr>
          <p:nvPr/>
        </p:nvSpPr>
        <p:spPr bwMode="auto">
          <a:xfrm flipH="1" flipV="1">
            <a:off x="6629213" y="2684463"/>
            <a:ext cx="422275" cy="30162"/>
          </a:xfrm>
          <a:prstGeom prst="line">
            <a:avLst/>
          </a:prstGeom>
          <a:noFill/>
          <a:ln w="25400">
            <a:solidFill>
              <a:srgbClr val="808080"/>
            </a:solidFill>
            <a:round/>
            <a:headEnd/>
            <a:tailEnd type="triangle" w="med" len="med"/>
          </a:ln>
        </p:spPr>
        <p:txBody>
          <a:bodyPr/>
          <a:lstStyle/>
          <a:p>
            <a:endParaRPr lang="en-US"/>
          </a:p>
        </p:txBody>
      </p:sp>
      <p:sp>
        <p:nvSpPr>
          <p:cNvPr id="75826" name="Freeform 65"/>
          <p:cNvSpPr>
            <a:spLocks/>
          </p:cNvSpPr>
          <p:nvPr/>
        </p:nvSpPr>
        <p:spPr bwMode="auto">
          <a:xfrm>
            <a:off x="6599051" y="2771775"/>
            <a:ext cx="885825" cy="133350"/>
          </a:xfrm>
          <a:custGeom>
            <a:avLst/>
            <a:gdLst>
              <a:gd name="T0" fmla="*/ 2147483647 w 558"/>
              <a:gd name="T1" fmla="*/ 2147483647 h 84"/>
              <a:gd name="T2" fmla="*/ 2147483647 w 558"/>
              <a:gd name="T3" fmla="*/ 2147483647 h 84"/>
              <a:gd name="T4" fmla="*/ 0 w 558"/>
              <a:gd name="T5" fmla="*/ 0 h 84"/>
              <a:gd name="T6" fmla="*/ 0 60000 65536"/>
              <a:gd name="T7" fmla="*/ 0 60000 65536"/>
              <a:gd name="T8" fmla="*/ 0 60000 65536"/>
              <a:gd name="T9" fmla="*/ 0 w 558"/>
              <a:gd name="T10" fmla="*/ 0 h 84"/>
              <a:gd name="T11" fmla="*/ 558 w 558"/>
              <a:gd name="T12" fmla="*/ 84 h 84"/>
            </a:gdLst>
            <a:ahLst/>
            <a:cxnLst>
              <a:cxn ang="T6">
                <a:pos x="T0" y="T1"/>
              </a:cxn>
              <a:cxn ang="T7">
                <a:pos x="T2" y="T3"/>
              </a:cxn>
              <a:cxn ang="T8">
                <a:pos x="T4" y="T5"/>
              </a:cxn>
            </a:cxnLst>
            <a:rect l="T9" t="T10" r="T11" b="T12"/>
            <a:pathLst>
              <a:path w="558" h="84">
                <a:moveTo>
                  <a:pt x="558" y="9"/>
                </a:moveTo>
                <a:cubicBezTo>
                  <a:pt x="453" y="46"/>
                  <a:pt x="349" y="84"/>
                  <a:pt x="256" y="83"/>
                </a:cubicBezTo>
                <a:cubicBezTo>
                  <a:pt x="163" y="82"/>
                  <a:pt x="81" y="41"/>
                  <a:pt x="0" y="0"/>
                </a:cubicBezTo>
              </a:path>
            </a:pathLst>
          </a:custGeom>
          <a:noFill/>
          <a:ln w="25400">
            <a:solidFill>
              <a:srgbClr val="808080"/>
            </a:solidFill>
            <a:round/>
            <a:headEnd/>
            <a:tailEnd type="triangle" w="med" len="med"/>
          </a:ln>
        </p:spPr>
        <p:txBody>
          <a:bodyPr/>
          <a:lstStyle/>
          <a:p>
            <a:endParaRPr lang="en-US"/>
          </a:p>
        </p:txBody>
      </p:sp>
      <p:sp>
        <p:nvSpPr>
          <p:cNvPr id="75827" name="Line 66"/>
          <p:cNvSpPr>
            <a:spLocks noChangeShapeType="1"/>
          </p:cNvSpPr>
          <p:nvPr/>
        </p:nvSpPr>
        <p:spPr bwMode="auto">
          <a:xfrm flipV="1">
            <a:off x="6076763" y="2655888"/>
            <a:ext cx="233363" cy="14287"/>
          </a:xfrm>
          <a:prstGeom prst="line">
            <a:avLst/>
          </a:prstGeom>
          <a:noFill/>
          <a:ln w="25400">
            <a:solidFill>
              <a:srgbClr val="808080"/>
            </a:solidFill>
            <a:round/>
            <a:headEnd/>
            <a:tailEnd type="triangle" w="med" len="med"/>
          </a:ln>
        </p:spPr>
        <p:txBody>
          <a:bodyPr/>
          <a:lstStyle/>
          <a:p>
            <a:endParaRPr lang="en-US"/>
          </a:p>
        </p:txBody>
      </p:sp>
      <p:sp>
        <p:nvSpPr>
          <p:cNvPr id="75828" name="Freeform 67"/>
          <p:cNvSpPr>
            <a:spLocks/>
          </p:cNvSpPr>
          <p:nvPr/>
        </p:nvSpPr>
        <p:spPr bwMode="auto">
          <a:xfrm>
            <a:off x="5743388" y="2670175"/>
            <a:ext cx="652463" cy="193675"/>
          </a:xfrm>
          <a:custGeom>
            <a:avLst/>
            <a:gdLst>
              <a:gd name="T0" fmla="*/ 0 w 411"/>
              <a:gd name="T1" fmla="*/ 0 h 122"/>
              <a:gd name="T2" fmla="*/ 2147483647 w 411"/>
              <a:gd name="T3" fmla="*/ 2147483647 h 122"/>
              <a:gd name="T4" fmla="*/ 2147483647 w 411"/>
              <a:gd name="T5" fmla="*/ 2147483647 h 122"/>
              <a:gd name="T6" fmla="*/ 0 60000 65536"/>
              <a:gd name="T7" fmla="*/ 0 60000 65536"/>
              <a:gd name="T8" fmla="*/ 0 60000 65536"/>
              <a:gd name="T9" fmla="*/ 0 w 411"/>
              <a:gd name="T10" fmla="*/ 0 h 122"/>
              <a:gd name="T11" fmla="*/ 411 w 411"/>
              <a:gd name="T12" fmla="*/ 122 h 122"/>
            </a:gdLst>
            <a:ahLst/>
            <a:cxnLst>
              <a:cxn ang="T6">
                <a:pos x="T0" y="T1"/>
              </a:cxn>
              <a:cxn ang="T7">
                <a:pos x="T2" y="T3"/>
              </a:cxn>
              <a:cxn ang="T8">
                <a:pos x="T4" y="T5"/>
              </a:cxn>
            </a:cxnLst>
            <a:rect l="T9" t="T10" r="T11" b="T12"/>
            <a:pathLst>
              <a:path w="411" h="122">
                <a:moveTo>
                  <a:pt x="0" y="0"/>
                </a:moveTo>
                <a:cubicBezTo>
                  <a:pt x="75" y="49"/>
                  <a:pt x="151" y="98"/>
                  <a:pt x="219" y="110"/>
                </a:cubicBezTo>
                <a:cubicBezTo>
                  <a:pt x="287" y="122"/>
                  <a:pt x="349" y="97"/>
                  <a:pt x="411" y="73"/>
                </a:cubicBezTo>
              </a:path>
            </a:pathLst>
          </a:custGeom>
          <a:noFill/>
          <a:ln w="25400">
            <a:solidFill>
              <a:srgbClr val="808080"/>
            </a:solidFill>
            <a:round/>
            <a:headEnd/>
            <a:tailEnd type="triangle" w="med" len="med"/>
          </a:ln>
        </p:spPr>
        <p:txBody>
          <a:bodyPr/>
          <a:lstStyle/>
          <a:p>
            <a:endParaRPr lang="en-US"/>
          </a:p>
        </p:txBody>
      </p:sp>
      <p:sp>
        <p:nvSpPr>
          <p:cNvPr id="75829" name="Freeform 68"/>
          <p:cNvSpPr>
            <a:spLocks/>
          </p:cNvSpPr>
          <p:nvPr/>
        </p:nvSpPr>
        <p:spPr bwMode="auto">
          <a:xfrm>
            <a:off x="5119501" y="2378075"/>
            <a:ext cx="1233487" cy="176213"/>
          </a:xfrm>
          <a:custGeom>
            <a:avLst/>
            <a:gdLst>
              <a:gd name="T0" fmla="*/ 0 w 777"/>
              <a:gd name="T1" fmla="*/ 2147483647 h 111"/>
              <a:gd name="T2" fmla="*/ 2147483647 w 777"/>
              <a:gd name="T3" fmla="*/ 2147483647 h 111"/>
              <a:gd name="T4" fmla="*/ 2147483647 w 777"/>
              <a:gd name="T5" fmla="*/ 2147483647 h 111"/>
              <a:gd name="T6" fmla="*/ 0 60000 65536"/>
              <a:gd name="T7" fmla="*/ 0 60000 65536"/>
              <a:gd name="T8" fmla="*/ 0 60000 65536"/>
              <a:gd name="T9" fmla="*/ 0 w 777"/>
              <a:gd name="T10" fmla="*/ 0 h 111"/>
              <a:gd name="T11" fmla="*/ 777 w 777"/>
              <a:gd name="T12" fmla="*/ 111 h 111"/>
            </a:gdLst>
            <a:ahLst/>
            <a:cxnLst>
              <a:cxn ang="T6">
                <a:pos x="T0" y="T1"/>
              </a:cxn>
              <a:cxn ang="T7">
                <a:pos x="T2" y="T3"/>
              </a:cxn>
              <a:cxn ang="T8">
                <a:pos x="T4" y="T5"/>
              </a:cxn>
            </a:cxnLst>
            <a:rect l="T9" t="T10" r="T11" b="T12"/>
            <a:pathLst>
              <a:path w="777" h="111">
                <a:moveTo>
                  <a:pt x="0" y="111"/>
                </a:moveTo>
                <a:cubicBezTo>
                  <a:pt x="64" y="91"/>
                  <a:pt x="255" y="2"/>
                  <a:pt x="384" y="1"/>
                </a:cubicBezTo>
                <a:cubicBezTo>
                  <a:pt x="513" y="0"/>
                  <a:pt x="652" y="44"/>
                  <a:pt x="777" y="102"/>
                </a:cubicBezTo>
              </a:path>
            </a:pathLst>
          </a:custGeom>
          <a:noFill/>
          <a:ln w="38100">
            <a:solidFill>
              <a:srgbClr val="808080"/>
            </a:solidFill>
            <a:round/>
            <a:headEnd type="triangle" w="med" len="med"/>
            <a:tailEnd type="triangle" w="med" len="med"/>
          </a:ln>
        </p:spPr>
        <p:txBody>
          <a:bodyPr/>
          <a:lstStyle/>
          <a:p>
            <a:endParaRPr lang="en-US"/>
          </a:p>
        </p:txBody>
      </p:sp>
      <p:sp>
        <p:nvSpPr>
          <p:cNvPr id="75830" name="Freeform 69"/>
          <p:cNvSpPr>
            <a:spLocks/>
          </p:cNvSpPr>
          <p:nvPr/>
        </p:nvSpPr>
        <p:spPr bwMode="auto">
          <a:xfrm>
            <a:off x="6556188" y="2232025"/>
            <a:ext cx="1698625" cy="554038"/>
          </a:xfrm>
          <a:custGeom>
            <a:avLst/>
            <a:gdLst>
              <a:gd name="T0" fmla="*/ 0 w 1070"/>
              <a:gd name="T1" fmla="*/ 2147483647 h 349"/>
              <a:gd name="T2" fmla="*/ 2147483647 w 1070"/>
              <a:gd name="T3" fmla="*/ 2147483647 h 349"/>
              <a:gd name="T4" fmla="*/ 2147483647 w 1070"/>
              <a:gd name="T5" fmla="*/ 2147483647 h 349"/>
              <a:gd name="T6" fmla="*/ 0 60000 65536"/>
              <a:gd name="T7" fmla="*/ 0 60000 65536"/>
              <a:gd name="T8" fmla="*/ 0 60000 65536"/>
              <a:gd name="T9" fmla="*/ 0 w 1070"/>
              <a:gd name="T10" fmla="*/ 0 h 349"/>
              <a:gd name="T11" fmla="*/ 1070 w 1070"/>
              <a:gd name="T12" fmla="*/ 349 h 349"/>
            </a:gdLst>
            <a:ahLst/>
            <a:cxnLst>
              <a:cxn ang="T6">
                <a:pos x="T0" y="T1"/>
              </a:cxn>
              <a:cxn ang="T7">
                <a:pos x="T2" y="T3"/>
              </a:cxn>
              <a:cxn ang="T8">
                <a:pos x="T4" y="T5"/>
              </a:cxn>
            </a:cxnLst>
            <a:rect l="T9" t="T10" r="T11" b="T12"/>
            <a:pathLst>
              <a:path w="1070" h="349">
                <a:moveTo>
                  <a:pt x="0" y="176"/>
                </a:moveTo>
                <a:cubicBezTo>
                  <a:pt x="81" y="152"/>
                  <a:pt x="307" y="0"/>
                  <a:pt x="485" y="29"/>
                </a:cubicBezTo>
                <a:cubicBezTo>
                  <a:pt x="663" y="58"/>
                  <a:pt x="948" y="282"/>
                  <a:pt x="1070" y="349"/>
                </a:cubicBezTo>
              </a:path>
            </a:pathLst>
          </a:custGeom>
          <a:noFill/>
          <a:ln w="38100">
            <a:solidFill>
              <a:srgbClr val="808080"/>
            </a:solidFill>
            <a:round/>
            <a:headEnd type="triangle" w="med" len="med"/>
            <a:tailEnd type="triangle" w="med" len="med"/>
          </a:ln>
        </p:spPr>
        <p:txBody>
          <a:bodyPr/>
          <a:lstStyle/>
          <a:p>
            <a:endParaRPr lang="en-US"/>
          </a:p>
        </p:txBody>
      </p:sp>
      <p:sp>
        <p:nvSpPr>
          <p:cNvPr id="75831" name="Line 70"/>
          <p:cNvSpPr>
            <a:spLocks noChangeShapeType="1"/>
          </p:cNvSpPr>
          <p:nvPr/>
        </p:nvSpPr>
        <p:spPr bwMode="auto">
          <a:xfrm>
            <a:off x="7919851" y="2859088"/>
            <a:ext cx="290512" cy="44450"/>
          </a:xfrm>
          <a:prstGeom prst="line">
            <a:avLst/>
          </a:prstGeom>
          <a:noFill/>
          <a:ln w="25400">
            <a:solidFill>
              <a:srgbClr val="808080"/>
            </a:solidFill>
            <a:round/>
            <a:headEnd/>
            <a:tailEnd type="triangle" w="med" len="med"/>
          </a:ln>
        </p:spPr>
        <p:txBody>
          <a:bodyPr/>
          <a:lstStyle/>
          <a:p>
            <a:endParaRPr lang="en-US"/>
          </a:p>
        </p:txBody>
      </p:sp>
      <p:sp>
        <p:nvSpPr>
          <p:cNvPr id="75832" name="Line 71"/>
          <p:cNvSpPr>
            <a:spLocks noChangeShapeType="1"/>
          </p:cNvSpPr>
          <p:nvPr/>
        </p:nvSpPr>
        <p:spPr bwMode="auto">
          <a:xfrm flipH="1">
            <a:off x="5148076" y="2655888"/>
            <a:ext cx="217487" cy="0"/>
          </a:xfrm>
          <a:prstGeom prst="line">
            <a:avLst/>
          </a:prstGeom>
          <a:noFill/>
          <a:ln w="25400">
            <a:solidFill>
              <a:srgbClr val="808080"/>
            </a:solidFill>
            <a:round/>
            <a:headEnd/>
            <a:tailEnd type="triangle" w="med" len="med"/>
          </a:ln>
        </p:spPr>
        <p:txBody>
          <a:bodyPr/>
          <a:lstStyle/>
          <a:p>
            <a:endParaRPr lang="en-US"/>
          </a:p>
        </p:txBody>
      </p:sp>
      <p:sp>
        <p:nvSpPr>
          <p:cNvPr id="75833" name="Line 72"/>
          <p:cNvSpPr>
            <a:spLocks noChangeShapeType="1"/>
          </p:cNvSpPr>
          <p:nvPr/>
        </p:nvSpPr>
        <p:spPr bwMode="auto">
          <a:xfrm>
            <a:off x="6483163" y="2119313"/>
            <a:ext cx="0" cy="376237"/>
          </a:xfrm>
          <a:prstGeom prst="line">
            <a:avLst/>
          </a:prstGeom>
          <a:noFill/>
          <a:ln w="25400">
            <a:solidFill>
              <a:srgbClr val="808080"/>
            </a:solidFill>
            <a:round/>
            <a:headEnd/>
            <a:tailEnd type="triangle" w="med" len="med"/>
          </a:ln>
        </p:spPr>
        <p:txBody>
          <a:bodyPr/>
          <a:lstStyle/>
          <a:p>
            <a:endParaRPr lang="en-US"/>
          </a:p>
        </p:txBody>
      </p:sp>
      <p:sp>
        <p:nvSpPr>
          <p:cNvPr id="75834" name="Line 73"/>
          <p:cNvSpPr>
            <a:spLocks noChangeShapeType="1"/>
          </p:cNvSpPr>
          <p:nvPr/>
        </p:nvSpPr>
        <p:spPr bwMode="auto">
          <a:xfrm flipV="1">
            <a:off x="6483163" y="2816225"/>
            <a:ext cx="0" cy="260350"/>
          </a:xfrm>
          <a:prstGeom prst="line">
            <a:avLst/>
          </a:prstGeom>
          <a:noFill/>
          <a:ln w="25400">
            <a:solidFill>
              <a:srgbClr val="808080"/>
            </a:solidFill>
            <a:round/>
            <a:headEnd/>
            <a:tailEnd type="triangle" w="med" len="med"/>
          </a:ln>
        </p:spPr>
        <p:txBody>
          <a:bodyPr/>
          <a:lstStyle/>
          <a:p>
            <a:endParaRPr lang="en-US"/>
          </a:p>
        </p:txBody>
      </p:sp>
      <p:sp>
        <p:nvSpPr>
          <p:cNvPr id="75835" name="Line 74"/>
          <p:cNvSpPr>
            <a:spLocks noChangeShapeType="1"/>
          </p:cNvSpPr>
          <p:nvPr/>
        </p:nvSpPr>
        <p:spPr bwMode="auto">
          <a:xfrm flipV="1">
            <a:off x="8138926" y="3062288"/>
            <a:ext cx="130175" cy="130175"/>
          </a:xfrm>
          <a:prstGeom prst="line">
            <a:avLst/>
          </a:prstGeom>
          <a:noFill/>
          <a:ln w="25400">
            <a:solidFill>
              <a:srgbClr val="808080"/>
            </a:solidFill>
            <a:round/>
            <a:headEnd/>
            <a:tailEnd type="triangle" w="med" len="med"/>
          </a:ln>
        </p:spPr>
        <p:txBody>
          <a:bodyPr/>
          <a:lstStyle/>
          <a:p>
            <a:endParaRPr lang="en-US"/>
          </a:p>
        </p:txBody>
      </p:sp>
      <p:sp>
        <p:nvSpPr>
          <p:cNvPr id="75836" name="Line 75"/>
          <p:cNvSpPr>
            <a:spLocks noChangeShapeType="1"/>
          </p:cNvSpPr>
          <p:nvPr/>
        </p:nvSpPr>
        <p:spPr bwMode="auto">
          <a:xfrm flipH="1">
            <a:off x="8443726" y="2627313"/>
            <a:ext cx="85725" cy="158750"/>
          </a:xfrm>
          <a:prstGeom prst="line">
            <a:avLst/>
          </a:prstGeom>
          <a:noFill/>
          <a:ln w="25400">
            <a:solidFill>
              <a:srgbClr val="808080"/>
            </a:solidFill>
            <a:round/>
            <a:headEnd/>
            <a:tailEnd type="triangle" w="med" len="med"/>
          </a:ln>
        </p:spPr>
        <p:txBody>
          <a:bodyPr/>
          <a:lstStyle/>
          <a:p>
            <a:endParaRPr lang="en-US"/>
          </a:p>
        </p:txBody>
      </p:sp>
      <p:sp>
        <p:nvSpPr>
          <p:cNvPr id="75837" name="Line 76"/>
          <p:cNvSpPr>
            <a:spLocks noChangeShapeType="1"/>
          </p:cNvSpPr>
          <p:nvPr/>
        </p:nvSpPr>
        <p:spPr bwMode="auto">
          <a:xfrm flipH="1" flipV="1">
            <a:off x="5070288" y="2767013"/>
            <a:ext cx="130175" cy="187325"/>
          </a:xfrm>
          <a:prstGeom prst="line">
            <a:avLst/>
          </a:prstGeom>
          <a:noFill/>
          <a:ln w="25400">
            <a:solidFill>
              <a:srgbClr val="808080"/>
            </a:solidFill>
            <a:round/>
            <a:headEnd/>
            <a:tailEnd type="triangle" w="med" len="med"/>
          </a:ln>
        </p:spPr>
        <p:txBody>
          <a:bodyPr/>
          <a:lstStyle/>
          <a:p>
            <a:endParaRPr lang="en-US"/>
          </a:p>
        </p:txBody>
      </p:sp>
      <p:sp>
        <p:nvSpPr>
          <p:cNvPr id="75838" name="Line 77"/>
          <p:cNvSpPr>
            <a:spLocks noChangeShapeType="1"/>
          </p:cNvSpPr>
          <p:nvPr/>
        </p:nvSpPr>
        <p:spPr bwMode="auto">
          <a:xfrm>
            <a:off x="4755963" y="2395538"/>
            <a:ext cx="131763" cy="158750"/>
          </a:xfrm>
          <a:prstGeom prst="line">
            <a:avLst/>
          </a:prstGeom>
          <a:noFill/>
          <a:ln w="25400">
            <a:solidFill>
              <a:srgbClr val="808080"/>
            </a:solidFill>
            <a:round/>
            <a:headEnd/>
            <a:tailEnd type="triangle" w="med" len="med"/>
          </a:ln>
        </p:spPr>
        <p:txBody>
          <a:bodyPr/>
          <a:lstStyle/>
          <a:p>
            <a:endParaRPr lang="en-US"/>
          </a:p>
        </p:txBody>
      </p:sp>
      <p:sp>
        <p:nvSpPr>
          <p:cNvPr id="75839" name="Oval 53"/>
          <p:cNvSpPr>
            <a:spLocks noChangeArrowheads="1"/>
          </p:cNvSpPr>
          <p:nvPr/>
        </p:nvSpPr>
        <p:spPr bwMode="auto">
          <a:xfrm>
            <a:off x="5279838" y="2576513"/>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0" name="Oval 54"/>
          <p:cNvSpPr>
            <a:spLocks noChangeArrowheads="1"/>
          </p:cNvSpPr>
          <p:nvPr/>
        </p:nvSpPr>
        <p:spPr bwMode="auto">
          <a:xfrm>
            <a:off x="6008501" y="2576513"/>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1" name="Oval 57"/>
          <p:cNvSpPr>
            <a:spLocks noChangeArrowheads="1"/>
          </p:cNvSpPr>
          <p:nvPr/>
        </p:nvSpPr>
        <p:spPr bwMode="auto">
          <a:xfrm>
            <a:off x="7842063" y="2782888"/>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2" name="Oval 58"/>
          <p:cNvSpPr>
            <a:spLocks noChangeArrowheads="1"/>
          </p:cNvSpPr>
          <p:nvPr/>
        </p:nvSpPr>
        <p:spPr bwMode="auto">
          <a:xfrm>
            <a:off x="6962588" y="2647950"/>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3" name="Oval 59"/>
          <p:cNvSpPr>
            <a:spLocks noChangeArrowheads="1"/>
          </p:cNvSpPr>
          <p:nvPr/>
        </p:nvSpPr>
        <p:spPr bwMode="auto">
          <a:xfrm>
            <a:off x="5660838" y="2576513"/>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4" name="Oval 61"/>
          <p:cNvSpPr>
            <a:spLocks noChangeArrowheads="1"/>
          </p:cNvSpPr>
          <p:nvPr/>
        </p:nvSpPr>
        <p:spPr bwMode="auto">
          <a:xfrm>
            <a:off x="7400738" y="2705572"/>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5" name="Oval 78"/>
          <p:cNvSpPr>
            <a:spLocks noChangeArrowheads="1"/>
          </p:cNvSpPr>
          <p:nvPr/>
        </p:nvSpPr>
        <p:spPr bwMode="auto">
          <a:xfrm>
            <a:off x="4886138" y="455057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46" name="Oval 79"/>
          <p:cNvSpPr>
            <a:spLocks noChangeArrowheads="1"/>
          </p:cNvSpPr>
          <p:nvPr/>
        </p:nvSpPr>
        <p:spPr bwMode="auto">
          <a:xfrm>
            <a:off x="6373626" y="455057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47" name="Oval 81"/>
          <p:cNvSpPr>
            <a:spLocks noChangeArrowheads="1"/>
          </p:cNvSpPr>
          <p:nvPr/>
        </p:nvSpPr>
        <p:spPr bwMode="auto">
          <a:xfrm>
            <a:off x="8232588" y="482838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49" name="Line 83"/>
          <p:cNvSpPr>
            <a:spLocks noChangeShapeType="1"/>
          </p:cNvSpPr>
          <p:nvPr/>
        </p:nvSpPr>
        <p:spPr bwMode="auto">
          <a:xfrm flipH="1">
            <a:off x="6591113" y="4172751"/>
            <a:ext cx="1695450" cy="420688"/>
          </a:xfrm>
          <a:prstGeom prst="line">
            <a:avLst/>
          </a:prstGeom>
          <a:noFill/>
          <a:ln w="25400">
            <a:solidFill>
              <a:srgbClr val="808080"/>
            </a:solidFill>
            <a:round/>
            <a:headEnd/>
            <a:tailEnd type="triangle" w="med" len="med"/>
          </a:ln>
        </p:spPr>
        <p:txBody>
          <a:bodyPr/>
          <a:lstStyle/>
          <a:p>
            <a:endParaRPr lang="en-US"/>
          </a:p>
        </p:txBody>
      </p:sp>
      <p:sp>
        <p:nvSpPr>
          <p:cNvPr id="75850" name="Line 84"/>
          <p:cNvSpPr>
            <a:spLocks noChangeShapeType="1"/>
          </p:cNvSpPr>
          <p:nvPr/>
        </p:nvSpPr>
        <p:spPr bwMode="auto">
          <a:xfrm flipH="1" flipV="1">
            <a:off x="6621276" y="4679164"/>
            <a:ext cx="422275" cy="30162"/>
          </a:xfrm>
          <a:prstGeom prst="line">
            <a:avLst/>
          </a:prstGeom>
          <a:noFill/>
          <a:ln w="25400">
            <a:solidFill>
              <a:srgbClr val="808080"/>
            </a:solidFill>
            <a:round/>
            <a:headEnd/>
            <a:tailEnd type="triangle" w="med" len="med"/>
          </a:ln>
        </p:spPr>
        <p:txBody>
          <a:bodyPr/>
          <a:lstStyle/>
          <a:p>
            <a:endParaRPr lang="en-US"/>
          </a:p>
        </p:txBody>
      </p:sp>
      <p:sp>
        <p:nvSpPr>
          <p:cNvPr id="75851" name="Line 86"/>
          <p:cNvSpPr>
            <a:spLocks noChangeShapeType="1"/>
          </p:cNvSpPr>
          <p:nvPr/>
        </p:nvSpPr>
        <p:spPr bwMode="auto">
          <a:xfrm flipV="1">
            <a:off x="6068826" y="4650589"/>
            <a:ext cx="233362" cy="14287"/>
          </a:xfrm>
          <a:prstGeom prst="line">
            <a:avLst/>
          </a:prstGeom>
          <a:noFill/>
          <a:ln w="25400">
            <a:solidFill>
              <a:srgbClr val="808080"/>
            </a:solidFill>
            <a:round/>
            <a:headEnd/>
            <a:tailEnd type="triangle" w="med" len="med"/>
          </a:ln>
        </p:spPr>
        <p:txBody>
          <a:bodyPr/>
          <a:lstStyle/>
          <a:p>
            <a:endParaRPr lang="en-US"/>
          </a:p>
        </p:txBody>
      </p:sp>
      <p:sp>
        <p:nvSpPr>
          <p:cNvPr id="75852" name="Freeform 88"/>
          <p:cNvSpPr>
            <a:spLocks/>
          </p:cNvSpPr>
          <p:nvPr/>
        </p:nvSpPr>
        <p:spPr bwMode="auto">
          <a:xfrm>
            <a:off x="5111563" y="4372776"/>
            <a:ext cx="1233488" cy="176213"/>
          </a:xfrm>
          <a:custGeom>
            <a:avLst/>
            <a:gdLst>
              <a:gd name="T0" fmla="*/ 0 w 777"/>
              <a:gd name="T1" fmla="*/ 2147483647 h 111"/>
              <a:gd name="T2" fmla="*/ 2147483647 w 777"/>
              <a:gd name="T3" fmla="*/ 2147483647 h 111"/>
              <a:gd name="T4" fmla="*/ 2147483647 w 777"/>
              <a:gd name="T5" fmla="*/ 2147483647 h 111"/>
              <a:gd name="T6" fmla="*/ 0 60000 65536"/>
              <a:gd name="T7" fmla="*/ 0 60000 65536"/>
              <a:gd name="T8" fmla="*/ 0 60000 65536"/>
              <a:gd name="T9" fmla="*/ 0 w 777"/>
              <a:gd name="T10" fmla="*/ 0 h 111"/>
              <a:gd name="T11" fmla="*/ 777 w 777"/>
              <a:gd name="T12" fmla="*/ 111 h 111"/>
            </a:gdLst>
            <a:ahLst/>
            <a:cxnLst>
              <a:cxn ang="T6">
                <a:pos x="T0" y="T1"/>
              </a:cxn>
              <a:cxn ang="T7">
                <a:pos x="T2" y="T3"/>
              </a:cxn>
              <a:cxn ang="T8">
                <a:pos x="T4" y="T5"/>
              </a:cxn>
            </a:cxnLst>
            <a:rect l="T9" t="T10" r="T11" b="T12"/>
            <a:pathLst>
              <a:path w="777" h="111">
                <a:moveTo>
                  <a:pt x="0" y="111"/>
                </a:moveTo>
                <a:cubicBezTo>
                  <a:pt x="64" y="91"/>
                  <a:pt x="255" y="2"/>
                  <a:pt x="384" y="1"/>
                </a:cubicBezTo>
                <a:cubicBezTo>
                  <a:pt x="513" y="0"/>
                  <a:pt x="652" y="44"/>
                  <a:pt x="777" y="102"/>
                </a:cubicBezTo>
              </a:path>
            </a:pathLst>
          </a:custGeom>
          <a:noFill/>
          <a:ln w="38100">
            <a:solidFill>
              <a:srgbClr val="808080"/>
            </a:solidFill>
            <a:round/>
            <a:headEnd type="triangle" w="med" len="med"/>
            <a:tailEnd type="triangle" w="med" len="med"/>
          </a:ln>
        </p:spPr>
        <p:txBody>
          <a:bodyPr/>
          <a:lstStyle/>
          <a:p>
            <a:endParaRPr lang="en-US"/>
          </a:p>
        </p:txBody>
      </p:sp>
      <p:sp>
        <p:nvSpPr>
          <p:cNvPr id="75853" name="Freeform 89"/>
          <p:cNvSpPr>
            <a:spLocks/>
          </p:cNvSpPr>
          <p:nvPr/>
        </p:nvSpPr>
        <p:spPr bwMode="auto">
          <a:xfrm>
            <a:off x="6614926" y="4220376"/>
            <a:ext cx="1631950" cy="560388"/>
          </a:xfrm>
          <a:custGeom>
            <a:avLst/>
            <a:gdLst>
              <a:gd name="T0" fmla="*/ 0 w 1028"/>
              <a:gd name="T1" fmla="*/ 2147483647 h 353"/>
              <a:gd name="T2" fmla="*/ 2147483647 w 1028"/>
              <a:gd name="T3" fmla="*/ 2147483647 h 353"/>
              <a:gd name="T4" fmla="*/ 2147483647 w 1028"/>
              <a:gd name="T5" fmla="*/ 2147483647 h 353"/>
              <a:gd name="T6" fmla="*/ 0 60000 65536"/>
              <a:gd name="T7" fmla="*/ 0 60000 65536"/>
              <a:gd name="T8" fmla="*/ 0 60000 65536"/>
              <a:gd name="T9" fmla="*/ 0 w 1028"/>
              <a:gd name="T10" fmla="*/ 0 h 353"/>
              <a:gd name="T11" fmla="*/ 1028 w 1028"/>
              <a:gd name="T12" fmla="*/ 353 h 353"/>
            </a:gdLst>
            <a:ahLst/>
            <a:cxnLst>
              <a:cxn ang="T6">
                <a:pos x="T0" y="T1"/>
              </a:cxn>
              <a:cxn ang="T7">
                <a:pos x="T2" y="T3"/>
              </a:cxn>
              <a:cxn ang="T8">
                <a:pos x="T4" y="T5"/>
              </a:cxn>
            </a:cxnLst>
            <a:rect l="T9" t="T10" r="T11" b="T12"/>
            <a:pathLst>
              <a:path w="1028" h="353">
                <a:moveTo>
                  <a:pt x="0" y="176"/>
                </a:moveTo>
                <a:cubicBezTo>
                  <a:pt x="75" y="152"/>
                  <a:pt x="267" y="0"/>
                  <a:pt x="438" y="29"/>
                </a:cubicBezTo>
                <a:cubicBezTo>
                  <a:pt x="609" y="58"/>
                  <a:pt x="905" y="286"/>
                  <a:pt x="1028" y="353"/>
                </a:cubicBezTo>
              </a:path>
            </a:pathLst>
          </a:custGeom>
          <a:noFill/>
          <a:ln w="38100">
            <a:solidFill>
              <a:srgbClr val="808080"/>
            </a:solidFill>
            <a:round/>
            <a:headEnd type="triangle" w="med" len="med"/>
            <a:tailEnd type="triangle" w="med" len="med"/>
          </a:ln>
        </p:spPr>
        <p:txBody>
          <a:bodyPr/>
          <a:lstStyle/>
          <a:p>
            <a:endParaRPr lang="en-US"/>
          </a:p>
        </p:txBody>
      </p:sp>
      <p:sp>
        <p:nvSpPr>
          <p:cNvPr id="75854" name="Line 90"/>
          <p:cNvSpPr>
            <a:spLocks noChangeShapeType="1"/>
          </p:cNvSpPr>
          <p:nvPr/>
        </p:nvSpPr>
        <p:spPr bwMode="auto">
          <a:xfrm>
            <a:off x="7911913" y="4853789"/>
            <a:ext cx="290513" cy="44450"/>
          </a:xfrm>
          <a:prstGeom prst="line">
            <a:avLst/>
          </a:prstGeom>
          <a:noFill/>
          <a:ln w="25400">
            <a:solidFill>
              <a:srgbClr val="808080"/>
            </a:solidFill>
            <a:round/>
            <a:headEnd/>
            <a:tailEnd type="triangle" w="med" len="med"/>
          </a:ln>
        </p:spPr>
        <p:txBody>
          <a:bodyPr/>
          <a:lstStyle/>
          <a:p>
            <a:endParaRPr lang="en-US"/>
          </a:p>
        </p:txBody>
      </p:sp>
      <p:sp>
        <p:nvSpPr>
          <p:cNvPr id="75855" name="Line 91"/>
          <p:cNvSpPr>
            <a:spLocks noChangeShapeType="1"/>
          </p:cNvSpPr>
          <p:nvPr/>
        </p:nvSpPr>
        <p:spPr bwMode="auto">
          <a:xfrm flipH="1">
            <a:off x="5140138" y="4650589"/>
            <a:ext cx="217488" cy="0"/>
          </a:xfrm>
          <a:prstGeom prst="line">
            <a:avLst/>
          </a:prstGeom>
          <a:noFill/>
          <a:ln w="25400">
            <a:solidFill>
              <a:srgbClr val="808080"/>
            </a:solidFill>
            <a:round/>
            <a:headEnd/>
            <a:tailEnd type="triangle" w="med" len="med"/>
          </a:ln>
        </p:spPr>
        <p:txBody>
          <a:bodyPr/>
          <a:lstStyle/>
          <a:p>
            <a:endParaRPr lang="en-US"/>
          </a:p>
        </p:txBody>
      </p:sp>
      <p:sp>
        <p:nvSpPr>
          <p:cNvPr id="75856" name="Line 92"/>
          <p:cNvSpPr>
            <a:spLocks noChangeShapeType="1"/>
          </p:cNvSpPr>
          <p:nvPr/>
        </p:nvSpPr>
        <p:spPr bwMode="auto">
          <a:xfrm flipH="1">
            <a:off x="6475226" y="3969551"/>
            <a:ext cx="44450" cy="520700"/>
          </a:xfrm>
          <a:prstGeom prst="line">
            <a:avLst/>
          </a:prstGeom>
          <a:noFill/>
          <a:ln w="25400">
            <a:solidFill>
              <a:srgbClr val="808080"/>
            </a:solidFill>
            <a:round/>
            <a:headEnd/>
            <a:tailEnd type="triangle" w="med" len="med"/>
          </a:ln>
        </p:spPr>
        <p:txBody>
          <a:bodyPr/>
          <a:lstStyle/>
          <a:p>
            <a:endParaRPr lang="en-US"/>
          </a:p>
        </p:txBody>
      </p:sp>
      <p:sp>
        <p:nvSpPr>
          <p:cNvPr id="75857" name="Line 93"/>
          <p:cNvSpPr>
            <a:spLocks noChangeShapeType="1"/>
          </p:cNvSpPr>
          <p:nvPr/>
        </p:nvSpPr>
        <p:spPr bwMode="auto">
          <a:xfrm flipV="1">
            <a:off x="6475226" y="4810926"/>
            <a:ext cx="0" cy="260350"/>
          </a:xfrm>
          <a:prstGeom prst="line">
            <a:avLst/>
          </a:prstGeom>
          <a:noFill/>
          <a:ln w="25400">
            <a:solidFill>
              <a:srgbClr val="808080"/>
            </a:solidFill>
            <a:round/>
            <a:headEnd/>
            <a:tailEnd type="triangle" w="med" len="med"/>
          </a:ln>
        </p:spPr>
        <p:txBody>
          <a:bodyPr/>
          <a:lstStyle/>
          <a:p>
            <a:endParaRPr lang="en-US"/>
          </a:p>
        </p:txBody>
      </p:sp>
      <p:sp>
        <p:nvSpPr>
          <p:cNvPr id="75858" name="Line 94"/>
          <p:cNvSpPr>
            <a:spLocks noChangeShapeType="1"/>
          </p:cNvSpPr>
          <p:nvPr/>
        </p:nvSpPr>
        <p:spPr bwMode="auto">
          <a:xfrm flipV="1">
            <a:off x="8130988" y="5056989"/>
            <a:ext cx="130175" cy="130175"/>
          </a:xfrm>
          <a:prstGeom prst="line">
            <a:avLst/>
          </a:prstGeom>
          <a:noFill/>
          <a:ln w="25400">
            <a:solidFill>
              <a:srgbClr val="808080"/>
            </a:solidFill>
            <a:round/>
            <a:headEnd/>
            <a:tailEnd type="triangle" w="med" len="med"/>
          </a:ln>
        </p:spPr>
        <p:txBody>
          <a:bodyPr/>
          <a:lstStyle/>
          <a:p>
            <a:endParaRPr lang="en-US"/>
          </a:p>
        </p:txBody>
      </p:sp>
      <p:sp>
        <p:nvSpPr>
          <p:cNvPr id="75859" name="Line 95"/>
          <p:cNvSpPr>
            <a:spLocks noChangeShapeType="1"/>
          </p:cNvSpPr>
          <p:nvPr/>
        </p:nvSpPr>
        <p:spPr bwMode="auto">
          <a:xfrm flipH="1">
            <a:off x="8435788" y="4622014"/>
            <a:ext cx="85725" cy="158750"/>
          </a:xfrm>
          <a:prstGeom prst="line">
            <a:avLst/>
          </a:prstGeom>
          <a:noFill/>
          <a:ln w="25400">
            <a:solidFill>
              <a:srgbClr val="808080"/>
            </a:solidFill>
            <a:round/>
            <a:headEnd/>
            <a:tailEnd type="triangle" w="med" len="med"/>
          </a:ln>
        </p:spPr>
        <p:txBody>
          <a:bodyPr/>
          <a:lstStyle/>
          <a:p>
            <a:endParaRPr lang="en-US"/>
          </a:p>
        </p:txBody>
      </p:sp>
      <p:sp>
        <p:nvSpPr>
          <p:cNvPr id="75860" name="Line 96"/>
          <p:cNvSpPr>
            <a:spLocks noChangeShapeType="1"/>
          </p:cNvSpPr>
          <p:nvPr/>
        </p:nvSpPr>
        <p:spPr bwMode="auto">
          <a:xfrm flipH="1" flipV="1">
            <a:off x="5062351" y="4761714"/>
            <a:ext cx="1087437" cy="534987"/>
          </a:xfrm>
          <a:prstGeom prst="line">
            <a:avLst/>
          </a:prstGeom>
          <a:noFill/>
          <a:ln w="25400">
            <a:solidFill>
              <a:srgbClr val="808080"/>
            </a:solidFill>
            <a:round/>
            <a:headEnd/>
            <a:tailEnd type="triangle" w="med" len="med"/>
          </a:ln>
        </p:spPr>
        <p:txBody>
          <a:bodyPr/>
          <a:lstStyle/>
          <a:p>
            <a:endParaRPr lang="en-US"/>
          </a:p>
        </p:txBody>
      </p:sp>
      <p:sp>
        <p:nvSpPr>
          <p:cNvPr id="75861" name="Line 97"/>
          <p:cNvSpPr>
            <a:spLocks noChangeShapeType="1"/>
          </p:cNvSpPr>
          <p:nvPr/>
        </p:nvSpPr>
        <p:spPr bwMode="auto">
          <a:xfrm>
            <a:off x="4748026" y="4390239"/>
            <a:ext cx="131762" cy="158750"/>
          </a:xfrm>
          <a:prstGeom prst="line">
            <a:avLst/>
          </a:prstGeom>
          <a:noFill/>
          <a:ln w="25400">
            <a:solidFill>
              <a:srgbClr val="808080"/>
            </a:solidFill>
            <a:round/>
            <a:headEnd/>
            <a:tailEnd type="triangle" w="med" len="med"/>
          </a:ln>
        </p:spPr>
        <p:txBody>
          <a:bodyPr/>
          <a:lstStyle/>
          <a:p>
            <a:endParaRPr lang="en-US"/>
          </a:p>
        </p:txBody>
      </p:sp>
      <p:sp>
        <p:nvSpPr>
          <p:cNvPr id="75862" name="Oval 98"/>
          <p:cNvSpPr>
            <a:spLocks noChangeArrowheads="1"/>
          </p:cNvSpPr>
          <p:nvPr/>
        </p:nvSpPr>
        <p:spPr bwMode="auto">
          <a:xfrm>
            <a:off x="5271901" y="4571214"/>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3" name="Oval 99"/>
          <p:cNvSpPr>
            <a:spLocks noChangeArrowheads="1"/>
          </p:cNvSpPr>
          <p:nvPr/>
        </p:nvSpPr>
        <p:spPr bwMode="auto">
          <a:xfrm>
            <a:off x="6000563" y="4577564"/>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4" name="Oval 100"/>
          <p:cNvSpPr>
            <a:spLocks noChangeArrowheads="1"/>
          </p:cNvSpPr>
          <p:nvPr/>
        </p:nvSpPr>
        <p:spPr bwMode="auto">
          <a:xfrm>
            <a:off x="7834126" y="4777589"/>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5" name="Oval 101"/>
          <p:cNvSpPr>
            <a:spLocks noChangeArrowheads="1"/>
          </p:cNvSpPr>
          <p:nvPr/>
        </p:nvSpPr>
        <p:spPr bwMode="auto">
          <a:xfrm>
            <a:off x="6954651" y="4642651"/>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6" name="Oval 104"/>
          <p:cNvSpPr>
            <a:spLocks noChangeArrowheads="1"/>
          </p:cNvSpPr>
          <p:nvPr/>
        </p:nvSpPr>
        <p:spPr bwMode="auto">
          <a:xfrm>
            <a:off x="6432363" y="3867951"/>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67" name="Oval 107"/>
          <p:cNvSpPr>
            <a:spLocks noChangeArrowheads="1"/>
          </p:cNvSpPr>
          <p:nvPr/>
        </p:nvSpPr>
        <p:spPr bwMode="auto">
          <a:xfrm>
            <a:off x="6399026" y="5007776"/>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8" name="Line 108"/>
          <p:cNvSpPr>
            <a:spLocks noChangeShapeType="1"/>
          </p:cNvSpPr>
          <p:nvPr/>
        </p:nvSpPr>
        <p:spPr bwMode="auto">
          <a:xfrm flipV="1">
            <a:off x="6149788" y="4774414"/>
            <a:ext cx="246063" cy="566737"/>
          </a:xfrm>
          <a:prstGeom prst="line">
            <a:avLst/>
          </a:prstGeom>
          <a:noFill/>
          <a:ln w="25400">
            <a:solidFill>
              <a:srgbClr val="808080"/>
            </a:solidFill>
            <a:round/>
            <a:headEnd/>
            <a:tailEnd type="triangle" w="med" len="med"/>
          </a:ln>
        </p:spPr>
        <p:txBody>
          <a:bodyPr/>
          <a:lstStyle/>
          <a:p>
            <a:endParaRPr lang="en-US"/>
          </a:p>
        </p:txBody>
      </p:sp>
      <p:sp>
        <p:nvSpPr>
          <p:cNvPr id="75869" name="Line 109"/>
          <p:cNvSpPr>
            <a:spLocks noChangeShapeType="1"/>
          </p:cNvSpPr>
          <p:nvPr/>
        </p:nvSpPr>
        <p:spPr bwMode="auto">
          <a:xfrm flipH="1" flipV="1">
            <a:off x="7440426" y="3918751"/>
            <a:ext cx="885825" cy="261938"/>
          </a:xfrm>
          <a:prstGeom prst="line">
            <a:avLst/>
          </a:prstGeom>
          <a:noFill/>
          <a:ln w="25400">
            <a:solidFill>
              <a:srgbClr val="808080"/>
            </a:solidFill>
            <a:round/>
            <a:headEnd/>
            <a:tailEnd type="triangle" w="med" len="med"/>
          </a:ln>
        </p:spPr>
        <p:txBody>
          <a:bodyPr/>
          <a:lstStyle/>
          <a:p>
            <a:endParaRPr lang="en-US"/>
          </a:p>
        </p:txBody>
      </p:sp>
      <p:sp>
        <p:nvSpPr>
          <p:cNvPr id="75870" name="Line 110"/>
          <p:cNvSpPr>
            <a:spLocks noChangeShapeType="1"/>
          </p:cNvSpPr>
          <p:nvPr/>
        </p:nvSpPr>
        <p:spPr bwMode="auto">
          <a:xfrm flipH="1">
            <a:off x="6584763" y="3861601"/>
            <a:ext cx="755650" cy="579438"/>
          </a:xfrm>
          <a:prstGeom prst="line">
            <a:avLst/>
          </a:prstGeom>
          <a:noFill/>
          <a:ln w="25400">
            <a:solidFill>
              <a:srgbClr val="808080"/>
            </a:solidFill>
            <a:round/>
            <a:headEnd/>
            <a:tailEnd type="triangle" w="med" len="med"/>
          </a:ln>
        </p:spPr>
        <p:txBody>
          <a:bodyPr/>
          <a:lstStyle/>
          <a:p>
            <a:endParaRPr lang="en-US"/>
          </a:p>
        </p:txBody>
      </p:sp>
      <p:sp>
        <p:nvSpPr>
          <p:cNvPr id="75871" name="Oval 80"/>
          <p:cNvSpPr>
            <a:spLocks noChangeArrowheads="1"/>
          </p:cNvSpPr>
          <p:nvPr/>
        </p:nvSpPr>
        <p:spPr bwMode="auto">
          <a:xfrm>
            <a:off x="8210363" y="407908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72" name="Oval 105"/>
          <p:cNvSpPr>
            <a:spLocks noChangeArrowheads="1"/>
          </p:cNvSpPr>
          <p:nvPr/>
        </p:nvSpPr>
        <p:spPr bwMode="auto">
          <a:xfrm>
            <a:off x="7238813" y="3790164"/>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73" name="Oval 106"/>
          <p:cNvSpPr>
            <a:spLocks noChangeArrowheads="1"/>
          </p:cNvSpPr>
          <p:nvPr/>
        </p:nvSpPr>
        <p:spPr bwMode="auto">
          <a:xfrm>
            <a:off x="6056126" y="5233201"/>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74" name="Oval 51"/>
          <p:cNvSpPr>
            <a:spLocks noChangeArrowheads="1"/>
          </p:cNvSpPr>
          <p:nvPr/>
        </p:nvSpPr>
        <p:spPr bwMode="auto">
          <a:xfrm>
            <a:off x="8218301" y="2084388"/>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99" name="Rounded Rectangle 98"/>
          <p:cNvSpPr/>
          <p:nvPr/>
        </p:nvSpPr>
        <p:spPr bwMode="auto">
          <a:xfrm>
            <a:off x="420367" y="1689894"/>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805" name="Text Box 24"/>
          <p:cNvSpPr txBox="1">
            <a:spLocks noChangeArrowheads="1"/>
          </p:cNvSpPr>
          <p:nvPr/>
        </p:nvSpPr>
        <p:spPr bwMode="auto">
          <a:xfrm>
            <a:off x="559123" y="1554865"/>
            <a:ext cx="579646"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1</a:t>
            </a:r>
          </a:p>
        </p:txBody>
      </p:sp>
      <p:sp>
        <p:nvSpPr>
          <p:cNvPr id="100" name="Rounded Rectangle 99"/>
          <p:cNvSpPr/>
          <p:nvPr/>
        </p:nvSpPr>
        <p:spPr bwMode="auto">
          <a:xfrm>
            <a:off x="423542" y="3680626"/>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Rounded Rectangle 100"/>
          <p:cNvSpPr/>
          <p:nvPr/>
        </p:nvSpPr>
        <p:spPr bwMode="auto">
          <a:xfrm>
            <a:off x="4648014" y="1689015"/>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Rounded Rectangle 101"/>
          <p:cNvSpPr/>
          <p:nvPr/>
        </p:nvSpPr>
        <p:spPr bwMode="auto">
          <a:xfrm>
            <a:off x="4649634" y="3684909"/>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819" name="Text Box 40"/>
          <p:cNvSpPr txBox="1">
            <a:spLocks noChangeArrowheads="1"/>
          </p:cNvSpPr>
          <p:nvPr/>
        </p:nvSpPr>
        <p:spPr bwMode="auto">
          <a:xfrm>
            <a:off x="565473" y="3561034"/>
            <a:ext cx="621324"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2</a:t>
            </a:r>
          </a:p>
        </p:txBody>
      </p:sp>
      <p:sp>
        <p:nvSpPr>
          <p:cNvPr id="75823" name="Text Box 62"/>
          <p:cNvSpPr txBox="1">
            <a:spLocks noChangeArrowheads="1"/>
          </p:cNvSpPr>
          <p:nvPr/>
        </p:nvSpPr>
        <p:spPr bwMode="auto">
          <a:xfrm>
            <a:off x="4781177" y="1559805"/>
            <a:ext cx="626133"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3</a:t>
            </a:r>
          </a:p>
        </p:txBody>
      </p:sp>
      <p:sp>
        <p:nvSpPr>
          <p:cNvPr id="75848" name="Text Box 82"/>
          <p:cNvSpPr txBox="1">
            <a:spLocks noChangeArrowheads="1"/>
          </p:cNvSpPr>
          <p:nvPr/>
        </p:nvSpPr>
        <p:spPr bwMode="auto">
          <a:xfrm>
            <a:off x="4773241" y="3560945"/>
            <a:ext cx="624530"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4</a:t>
            </a:r>
          </a:p>
        </p:txBody>
      </p:sp>
      <p:sp>
        <p:nvSpPr>
          <p:cNvPr id="10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7086294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p:txBody>
          <a:bodyPr/>
          <a:lstStyle/>
          <a:p>
            <a:pPr eaLnBrk="1" hangingPunct="1"/>
            <a:r>
              <a:rPr lang="en-US"/>
              <a:t>Network Effect of Strategic Alliances</a:t>
            </a:r>
          </a:p>
        </p:txBody>
      </p:sp>
      <p:sp>
        <p:nvSpPr>
          <p:cNvPr id="76804" name="Rectangle 5"/>
          <p:cNvSpPr>
            <a:spLocks noChangeArrowheads="1"/>
          </p:cNvSpPr>
          <p:nvPr/>
        </p:nvSpPr>
        <p:spPr bwMode="auto">
          <a:xfrm>
            <a:off x="561975" y="1497013"/>
            <a:ext cx="3971925" cy="4556125"/>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76805" name="Rectangle 6"/>
          <p:cNvSpPr>
            <a:spLocks noChangeArrowheads="1"/>
          </p:cNvSpPr>
          <p:nvPr/>
        </p:nvSpPr>
        <p:spPr bwMode="auto">
          <a:xfrm>
            <a:off x="4611688" y="1497013"/>
            <a:ext cx="3971925" cy="4556125"/>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76806" name="Oval 7"/>
          <p:cNvSpPr>
            <a:spLocks noChangeArrowheads="1"/>
          </p:cNvSpPr>
          <p:nvPr/>
        </p:nvSpPr>
        <p:spPr bwMode="auto">
          <a:xfrm>
            <a:off x="758825" y="1671638"/>
            <a:ext cx="3449638" cy="2162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07" name="Oval 9"/>
          <p:cNvSpPr>
            <a:spLocks noChangeArrowheads="1"/>
          </p:cNvSpPr>
          <p:nvPr/>
        </p:nvSpPr>
        <p:spPr bwMode="auto">
          <a:xfrm>
            <a:off x="682625" y="3195638"/>
            <a:ext cx="1204913" cy="115252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08" name="Oval 10"/>
          <p:cNvSpPr>
            <a:spLocks noChangeArrowheads="1"/>
          </p:cNvSpPr>
          <p:nvPr/>
        </p:nvSpPr>
        <p:spPr bwMode="auto">
          <a:xfrm>
            <a:off x="750888" y="4344988"/>
            <a:ext cx="3575050" cy="1527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09" name="Oval 11"/>
          <p:cNvSpPr>
            <a:spLocks noChangeArrowheads="1"/>
          </p:cNvSpPr>
          <p:nvPr/>
        </p:nvSpPr>
        <p:spPr bwMode="auto">
          <a:xfrm>
            <a:off x="2759075" y="4521200"/>
            <a:ext cx="912813" cy="766763"/>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10" name="Line 25"/>
          <p:cNvSpPr>
            <a:spLocks noChangeShapeType="1"/>
          </p:cNvSpPr>
          <p:nvPr/>
        </p:nvSpPr>
        <p:spPr bwMode="auto">
          <a:xfrm flipV="1">
            <a:off x="3386138" y="2505075"/>
            <a:ext cx="531812" cy="936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1" name="Line 26"/>
          <p:cNvSpPr>
            <a:spLocks noChangeShapeType="1"/>
          </p:cNvSpPr>
          <p:nvPr/>
        </p:nvSpPr>
        <p:spPr bwMode="auto">
          <a:xfrm flipV="1">
            <a:off x="3287713" y="2603500"/>
            <a:ext cx="117475" cy="7413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2" name="Line 27"/>
          <p:cNvSpPr>
            <a:spLocks noChangeShapeType="1"/>
          </p:cNvSpPr>
          <p:nvPr/>
        </p:nvSpPr>
        <p:spPr bwMode="auto">
          <a:xfrm flipH="1" flipV="1">
            <a:off x="1811338" y="2551113"/>
            <a:ext cx="1549400" cy="58737"/>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3" name="Line 28"/>
          <p:cNvSpPr>
            <a:spLocks noChangeShapeType="1"/>
          </p:cNvSpPr>
          <p:nvPr/>
        </p:nvSpPr>
        <p:spPr bwMode="auto">
          <a:xfrm flipH="1" flipV="1">
            <a:off x="2855913" y="2162175"/>
            <a:ext cx="522287" cy="4064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4" name="Line 29"/>
          <p:cNvSpPr>
            <a:spLocks noChangeShapeType="1"/>
          </p:cNvSpPr>
          <p:nvPr/>
        </p:nvSpPr>
        <p:spPr bwMode="auto">
          <a:xfrm flipV="1">
            <a:off x="2566988" y="2619375"/>
            <a:ext cx="788987" cy="9652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5" name="Line 30"/>
          <p:cNvSpPr>
            <a:spLocks noChangeShapeType="1"/>
          </p:cNvSpPr>
          <p:nvPr/>
        </p:nvSpPr>
        <p:spPr bwMode="auto">
          <a:xfrm flipH="1" flipV="1">
            <a:off x="1825625" y="2552700"/>
            <a:ext cx="427038" cy="434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6" name="Line 31"/>
          <p:cNvSpPr>
            <a:spLocks noChangeShapeType="1"/>
          </p:cNvSpPr>
          <p:nvPr/>
        </p:nvSpPr>
        <p:spPr bwMode="auto">
          <a:xfrm flipH="1">
            <a:off x="1062038" y="2536825"/>
            <a:ext cx="779462" cy="1984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7" name="Line 32"/>
          <p:cNvSpPr>
            <a:spLocks noChangeShapeType="1"/>
          </p:cNvSpPr>
          <p:nvPr/>
        </p:nvSpPr>
        <p:spPr bwMode="auto">
          <a:xfrm>
            <a:off x="1754188" y="2071688"/>
            <a:ext cx="50800" cy="3968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8" name="Line 33"/>
          <p:cNvSpPr>
            <a:spLocks noChangeShapeType="1"/>
          </p:cNvSpPr>
          <p:nvPr/>
        </p:nvSpPr>
        <p:spPr bwMode="auto">
          <a:xfrm flipV="1">
            <a:off x="1479550" y="2549525"/>
            <a:ext cx="341313" cy="8715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9" name="Line 34"/>
          <p:cNvSpPr>
            <a:spLocks noChangeShapeType="1"/>
          </p:cNvSpPr>
          <p:nvPr/>
        </p:nvSpPr>
        <p:spPr bwMode="auto">
          <a:xfrm flipV="1">
            <a:off x="987425" y="2563813"/>
            <a:ext cx="820738" cy="1236662"/>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0" name="Line 35"/>
          <p:cNvSpPr>
            <a:spLocks noChangeShapeType="1"/>
          </p:cNvSpPr>
          <p:nvPr/>
        </p:nvSpPr>
        <p:spPr bwMode="auto">
          <a:xfrm flipV="1">
            <a:off x="982663" y="3421063"/>
            <a:ext cx="512762" cy="3619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1" name="Line 36"/>
          <p:cNvSpPr>
            <a:spLocks noChangeShapeType="1"/>
          </p:cNvSpPr>
          <p:nvPr/>
        </p:nvSpPr>
        <p:spPr bwMode="auto">
          <a:xfrm>
            <a:off x="981075" y="3800475"/>
            <a:ext cx="519113" cy="2619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2" name="Line 39"/>
          <p:cNvSpPr>
            <a:spLocks noChangeShapeType="1"/>
          </p:cNvSpPr>
          <p:nvPr/>
        </p:nvSpPr>
        <p:spPr bwMode="auto">
          <a:xfrm flipH="1">
            <a:off x="1801813" y="2139950"/>
            <a:ext cx="1081087" cy="3984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3" name="Line 41"/>
          <p:cNvSpPr>
            <a:spLocks noChangeShapeType="1"/>
          </p:cNvSpPr>
          <p:nvPr/>
        </p:nvSpPr>
        <p:spPr bwMode="auto">
          <a:xfrm flipH="1" flipV="1">
            <a:off x="1824038" y="2559050"/>
            <a:ext cx="204787" cy="24606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4" name="Line 42"/>
          <p:cNvSpPr>
            <a:spLocks noChangeShapeType="1"/>
          </p:cNvSpPr>
          <p:nvPr/>
        </p:nvSpPr>
        <p:spPr bwMode="auto">
          <a:xfrm flipH="1">
            <a:off x="2092325" y="4840288"/>
            <a:ext cx="1171575" cy="207962"/>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5" name="Line 46"/>
          <p:cNvSpPr>
            <a:spLocks noChangeShapeType="1"/>
          </p:cNvSpPr>
          <p:nvPr/>
        </p:nvSpPr>
        <p:spPr bwMode="auto">
          <a:xfrm flipV="1">
            <a:off x="2038350" y="2589213"/>
            <a:ext cx="1363663" cy="24860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6" name="Line 47"/>
          <p:cNvSpPr>
            <a:spLocks noChangeShapeType="1"/>
          </p:cNvSpPr>
          <p:nvPr/>
        </p:nvSpPr>
        <p:spPr bwMode="auto">
          <a:xfrm flipH="1" flipV="1">
            <a:off x="2078038" y="5095875"/>
            <a:ext cx="1370012" cy="434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7" name="Oval 13"/>
          <p:cNvSpPr>
            <a:spLocks noChangeArrowheads="1"/>
          </p:cNvSpPr>
          <p:nvPr/>
        </p:nvSpPr>
        <p:spPr bwMode="auto">
          <a:xfrm>
            <a:off x="3273425" y="2473325"/>
            <a:ext cx="249238" cy="249238"/>
          </a:xfrm>
          <a:prstGeom prst="ellipse">
            <a:avLst/>
          </a:prstGeom>
          <a:solidFill>
            <a:srgbClr val="99CCFF"/>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28" name="Oval 14"/>
          <p:cNvSpPr>
            <a:spLocks noChangeArrowheads="1"/>
          </p:cNvSpPr>
          <p:nvPr/>
        </p:nvSpPr>
        <p:spPr bwMode="auto">
          <a:xfrm>
            <a:off x="1690688" y="2417763"/>
            <a:ext cx="249237" cy="249237"/>
          </a:xfrm>
          <a:prstGeom prst="ellipse">
            <a:avLst/>
          </a:prstGeom>
          <a:solidFill>
            <a:srgbClr val="3366FF"/>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29" name="Oval 23"/>
          <p:cNvSpPr>
            <a:spLocks noChangeArrowheads="1"/>
          </p:cNvSpPr>
          <p:nvPr/>
        </p:nvSpPr>
        <p:spPr bwMode="auto">
          <a:xfrm>
            <a:off x="868363" y="3663950"/>
            <a:ext cx="249237" cy="249238"/>
          </a:xfrm>
          <a:prstGeom prst="ellipse">
            <a:avLst/>
          </a:prstGeom>
          <a:solidFill>
            <a:srgbClr val="FFCC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0" name="Oval 38"/>
          <p:cNvSpPr>
            <a:spLocks noChangeArrowheads="1"/>
          </p:cNvSpPr>
          <p:nvPr/>
        </p:nvSpPr>
        <p:spPr bwMode="auto">
          <a:xfrm>
            <a:off x="3124200" y="4716463"/>
            <a:ext cx="249238" cy="249237"/>
          </a:xfrm>
          <a:prstGeom prst="ellipse">
            <a:avLst/>
          </a:prstGeom>
          <a:solidFill>
            <a:srgbClr val="008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1" name="Line 48"/>
          <p:cNvSpPr>
            <a:spLocks noChangeShapeType="1"/>
          </p:cNvSpPr>
          <p:nvPr/>
        </p:nvSpPr>
        <p:spPr bwMode="auto">
          <a:xfrm flipH="1">
            <a:off x="1439863" y="5059363"/>
            <a:ext cx="601662" cy="4381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32" name="Line 49"/>
          <p:cNvSpPr>
            <a:spLocks noChangeShapeType="1"/>
          </p:cNvSpPr>
          <p:nvPr/>
        </p:nvSpPr>
        <p:spPr bwMode="auto">
          <a:xfrm flipH="1" flipV="1">
            <a:off x="1311275" y="4867275"/>
            <a:ext cx="704850" cy="1873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33" name="Oval 37"/>
          <p:cNvSpPr>
            <a:spLocks noChangeArrowheads="1"/>
          </p:cNvSpPr>
          <p:nvPr/>
        </p:nvSpPr>
        <p:spPr bwMode="auto">
          <a:xfrm>
            <a:off x="1924050" y="4938713"/>
            <a:ext cx="249238" cy="249237"/>
          </a:xfrm>
          <a:prstGeom prst="ellipse">
            <a:avLst/>
          </a:prstGeom>
          <a:solidFill>
            <a:srgbClr val="99CC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4" name="Oval 15"/>
          <p:cNvSpPr>
            <a:spLocks noChangeArrowheads="1"/>
          </p:cNvSpPr>
          <p:nvPr/>
        </p:nvSpPr>
        <p:spPr bwMode="auto">
          <a:xfrm>
            <a:off x="3217863" y="32083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5" name="Oval 16"/>
          <p:cNvSpPr>
            <a:spLocks noChangeArrowheads="1"/>
          </p:cNvSpPr>
          <p:nvPr/>
        </p:nvSpPr>
        <p:spPr bwMode="auto">
          <a:xfrm>
            <a:off x="2787650" y="20732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6" name="Oval 17"/>
          <p:cNvSpPr>
            <a:spLocks noChangeArrowheads="1"/>
          </p:cNvSpPr>
          <p:nvPr/>
        </p:nvSpPr>
        <p:spPr bwMode="auto">
          <a:xfrm>
            <a:off x="1670050" y="19780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7" name="Oval 18"/>
          <p:cNvSpPr>
            <a:spLocks noChangeArrowheads="1"/>
          </p:cNvSpPr>
          <p:nvPr/>
        </p:nvSpPr>
        <p:spPr bwMode="auto">
          <a:xfrm>
            <a:off x="971550" y="26304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8" name="Oval 19"/>
          <p:cNvSpPr>
            <a:spLocks noChangeArrowheads="1"/>
          </p:cNvSpPr>
          <p:nvPr/>
        </p:nvSpPr>
        <p:spPr bwMode="auto">
          <a:xfrm>
            <a:off x="2162175" y="288925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9" name="Oval 20"/>
          <p:cNvSpPr>
            <a:spLocks noChangeArrowheads="1"/>
          </p:cNvSpPr>
          <p:nvPr/>
        </p:nvSpPr>
        <p:spPr bwMode="auto">
          <a:xfrm>
            <a:off x="1389063" y="33115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0" name="Oval 21"/>
          <p:cNvSpPr>
            <a:spLocks noChangeArrowheads="1"/>
          </p:cNvSpPr>
          <p:nvPr/>
        </p:nvSpPr>
        <p:spPr bwMode="auto">
          <a:xfrm>
            <a:off x="3816350" y="24161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1" name="Oval 22"/>
          <p:cNvSpPr>
            <a:spLocks noChangeArrowheads="1"/>
          </p:cNvSpPr>
          <p:nvPr/>
        </p:nvSpPr>
        <p:spPr bwMode="auto">
          <a:xfrm>
            <a:off x="2465388" y="348615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2" name="Oval 24"/>
          <p:cNvSpPr>
            <a:spLocks noChangeArrowheads="1"/>
          </p:cNvSpPr>
          <p:nvPr/>
        </p:nvSpPr>
        <p:spPr bwMode="auto">
          <a:xfrm>
            <a:off x="1428750" y="39830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3" name="Oval 43"/>
          <p:cNvSpPr>
            <a:spLocks noChangeArrowheads="1"/>
          </p:cNvSpPr>
          <p:nvPr/>
        </p:nvSpPr>
        <p:spPr bwMode="auto">
          <a:xfrm>
            <a:off x="1249363" y="477520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4" name="Oval 44"/>
          <p:cNvSpPr>
            <a:spLocks noChangeArrowheads="1"/>
          </p:cNvSpPr>
          <p:nvPr/>
        </p:nvSpPr>
        <p:spPr bwMode="auto">
          <a:xfrm>
            <a:off x="1370013" y="53736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5" name="Oval 45"/>
          <p:cNvSpPr>
            <a:spLocks noChangeArrowheads="1"/>
          </p:cNvSpPr>
          <p:nvPr/>
        </p:nvSpPr>
        <p:spPr bwMode="auto">
          <a:xfrm>
            <a:off x="3381375" y="54324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6" name="Oval 50"/>
          <p:cNvSpPr>
            <a:spLocks noChangeArrowheads="1"/>
          </p:cNvSpPr>
          <p:nvPr/>
        </p:nvSpPr>
        <p:spPr bwMode="auto">
          <a:xfrm>
            <a:off x="4784725" y="1652588"/>
            <a:ext cx="3449638" cy="2162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47" name="Oval 51"/>
          <p:cNvSpPr>
            <a:spLocks noChangeArrowheads="1"/>
          </p:cNvSpPr>
          <p:nvPr/>
        </p:nvSpPr>
        <p:spPr bwMode="auto">
          <a:xfrm>
            <a:off x="4708525" y="3176588"/>
            <a:ext cx="1204913" cy="115252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48" name="Oval 52"/>
          <p:cNvSpPr>
            <a:spLocks noChangeArrowheads="1"/>
          </p:cNvSpPr>
          <p:nvPr/>
        </p:nvSpPr>
        <p:spPr bwMode="auto">
          <a:xfrm>
            <a:off x="4776788" y="4325938"/>
            <a:ext cx="3575050" cy="1527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49" name="Oval 53"/>
          <p:cNvSpPr>
            <a:spLocks noChangeArrowheads="1"/>
          </p:cNvSpPr>
          <p:nvPr/>
        </p:nvSpPr>
        <p:spPr bwMode="auto">
          <a:xfrm>
            <a:off x="6784975" y="4502150"/>
            <a:ext cx="912813" cy="766763"/>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50" name="Line 54"/>
          <p:cNvSpPr>
            <a:spLocks noChangeShapeType="1"/>
          </p:cNvSpPr>
          <p:nvPr/>
        </p:nvSpPr>
        <p:spPr bwMode="auto">
          <a:xfrm flipV="1">
            <a:off x="7412038" y="2486025"/>
            <a:ext cx="531812" cy="936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1" name="Line 55"/>
          <p:cNvSpPr>
            <a:spLocks noChangeShapeType="1"/>
          </p:cNvSpPr>
          <p:nvPr/>
        </p:nvSpPr>
        <p:spPr bwMode="auto">
          <a:xfrm flipV="1">
            <a:off x="7313613" y="2584450"/>
            <a:ext cx="117475" cy="7413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2" name="Line 56"/>
          <p:cNvSpPr>
            <a:spLocks noChangeShapeType="1"/>
          </p:cNvSpPr>
          <p:nvPr/>
        </p:nvSpPr>
        <p:spPr bwMode="auto">
          <a:xfrm flipH="1" flipV="1">
            <a:off x="5837238" y="2532063"/>
            <a:ext cx="1549400" cy="58737"/>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3" name="Line 57"/>
          <p:cNvSpPr>
            <a:spLocks noChangeShapeType="1"/>
          </p:cNvSpPr>
          <p:nvPr/>
        </p:nvSpPr>
        <p:spPr bwMode="auto">
          <a:xfrm flipH="1" flipV="1">
            <a:off x="6881813" y="2143125"/>
            <a:ext cx="522287" cy="4064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4" name="Line 58"/>
          <p:cNvSpPr>
            <a:spLocks noChangeShapeType="1"/>
          </p:cNvSpPr>
          <p:nvPr/>
        </p:nvSpPr>
        <p:spPr bwMode="auto">
          <a:xfrm flipV="1">
            <a:off x="6592888" y="2600325"/>
            <a:ext cx="788987" cy="9652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5" name="Line 59"/>
          <p:cNvSpPr>
            <a:spLocks noChangeShapeType="1"/>
          </p:cNvSpPr>
          <p:nvPr/>
        </p:nvSpPr>
        <p:spPr bwMode="auto">
          <a:xfrm flipH="1" flipV="1">
            <a:off x="5851525" y="2533650"/>
            <a:ext cx="415925" cy="4143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6" name="Line 60"/>
          <p:cNvSpPr>
            <a:spLocks noChangeShapeType="1"/>
          </p:cNvSpPr>
          <p:nvPr/>
        </p:nvSpPr>
        <p:spPr bwMode="auto">
          <a:xfrm flipH="1">
            <a:off x="5087938" y="2517775"/>
            <a:ext cx="779462" cy="1984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7" name="Line 61"/>
          <p:cNvSpPr>
            <a:spLocks noChangeShapeType="1"/>
          </p:cNvSpPr>
          <p:nvPr/>
        </p:nvSpPr>
        <p:spPr bwMode="auto">
          <a:xfrm>
            <a:off x="5780088" y="2052638"/>
            <a:ext cx="50800" cy="3968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8" name="Line 62"/>
          <p:cNvSpPr>
            <a:spLocks noChangeShapeType="1"/>
          </p:cNvSpPr>
          <p:nvPr/>
        </p:nvSpPr>
        <p:spPr bwMode="auto">
          <a:xfrm flipV="1">
            <a:off x="5505450" y="2530475"/>
            <a:ext cx="341313" cy="8715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9" name="Line 64"/>
          <p:cNvSpPr>
            <a:spLocks noChangeShapeType="1"/>
          </p:cNvSpPr>
          <p:nvPr/>
        </p:nvSpPr>
        <p:spPr bwMode="auto">
          <a:xfrm flipV="1">
            <a:off x="5008563" y="3402013"/>
            <a:ext cx="512762" cy="3619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0" name="Line 65"/>
          <p:cNvSpPr>
            <a:spLocks noChangeShapeType="1"/>
          </p:cNvSpPr>
          <p:nvPr/>
        </p:nvSpPr>
        <p:spPr bwMode="auto">
          <a:xfrm>
            <a:off x="5006975" y="3781425"/>
            <a:ext cx="519113" cy="2619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1" name="Line 66"/>
          <p:cNvSpPr>
            <a:spLocks noChangeShapeType="1"/>
          </p:cNvSpPr>
          <p:nvPr/>
        </p:nvSpPr>
        <p:spPr bwMode="auto">
          <a:xfrm flipH="1">
            <a:off x="5827713" y="2120900"/>
            <a:ext cx="1081087" cy="3984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2" name="Line 67"/>
          <p:cNvSpPr>
            <a:spLocks noChangeShapeType="1"/>
          </p:cNvSpPr>
          <p:nvPr/>
        </p:nvSpPr>
        <p:spPr bwMode="auto">
          <a:xfrm flipH="1" flipV="1">
            <a:off x="4999038" y="3775075"/>
            <a:ext cx="1055687" cy="12255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3" name="Line 68"/>
          <p:cNvSpPr>
            <a:spLocks noChangeShapeType="1"/>
          </p:cNvSpPr>
          <p:nvPr/>
        </p:nvSpPr>
        <p:spPr bwMode="auto">
          <a:xfrm flipH="1">
            <a:off x="6118225" y="4821238"/>
            <a:ext cx="1171575" cy="207962"/>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4" name="Line 69"/>
          <p:cNvSpPr>
            <a:spLocks noChangeShapeType="1"/>
          </p:cNvSpPr>
          <p:nvPr/>
        </p:nvSpPr>
        <p:spPr bwMode="auto">
          <a:xfrm flipV="1">
            <a:off x="6064250" y="2570163"/>
            <a:ext cx="1363663" cy="24860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5" name="Line 70"/>
          <p:cNvSpPr>
            <a:spLocks noChangeShapeType="1"/>
          </p:cNvSpPr>
          <p:nvPr/>
        </p:nvSpPr>
        <p:spPr bwMode="auto">
          <a:xfrm flipH="1" flipV="1">
            <a:off x="6103938" y="5076825"/>
            <a:ext cx="1370012" cy="434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6" name="Oval 72"/>
          <p:cNvSpPr>
            <a:spLocks noChangeArrowheads="1"/>
          </p:cNvSpPr>
          <p:nvPr/>
        </p:nvSpPr>
        <p:spPr bwMode="auto">
          <a:xfrm>
            <a:off x="5716588" y="2398713"/>
            <a:ext cx="249237" cy="249237"/>
          </a:xfrm>
          <a:prstGeom prst="ellipse">
            <a:avLst/>
          </a:prstGeom>
          <a:solidFill>
            <a:srgbClr val="3366FF"/>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67" name="Oval 74"/>
          <p:cNvSpPr>
            <a:spLocks noChangeArrowheads="1"/>
          </p:cNvSpPr>
          <p:nvPr/>
        </p:nvSpPr>
        <p:spPr bwMode="auto">
          <a:xfrm>
            <a:off x="7150100" y="4697413"/>
            <a:ext cx="249238" cy="249237"/>
          </a:xfrm>
          <a:prstGeom prst="ellipse">
            <a:avLst/>
          </a:prstGeom>
          <a:solidFill>
            <a:srgbClr val="008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68" name="Line 75"/>
          <p:cNvSpPr>
            <a:spLocks noChangeShapeType="1"/>
          </p:cNvSpPr>
          <p:nvPr/>
        </p:nvSpPr>
        <p:spPr bwMode="auto">
          <a:xfrm flipH="1">
            <a:off x="5465763" y="5040313"/>
            <a:ext cx="601662" cy="4381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9" name="Line 76"/>
          <p:cNvSpPr>
            <a:spLocks noChangeShapeType="1"/>
          </p:cNvSpPr>
          <p:nvPr/>
        </p:nvSpPr>
        <p:spPr bwMode="auto">
          <a:xfrm flipH="1" flipV="1">
            <a:off x="5337175" y="4848225"/>
            <a:ext cx="704850" cy="1873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70" name="Oval 77"/>
          <p:cNvSpPr>
            <a:spLocks noChangeArrowheads="1"/>
          </p:cNvSpPr>
          <p:nvPr/>
        </p:nvSpPr>
        <p:spPr bwMode="auto">
          <a:xfrm>
            <a:off x="5949950" y="4919663"/>
            <a:ext cx="249238" cy="249237"/>
          </a:xfrm>
          <a:prstGeom prst="ellipse">
            <a:avLst/>
          </a:prstGeom>
          <a:solidFill>
            <a:srgbClr val="FF0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1" name="Oval 78"/>
          <p:cNvSpPr>
            <a:spLocks noChangeArrowheads="1"/>
          </p:cNvSpPr>
          <p:nvPr/>
        </p:nvSpPr>
        <p:spPr bwMode="auto">
          <a:xfrm>
            <a:off x="7243763" y="31892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2" name="Oval 79"/>
          <p:cNvSpPr>
            <a:spLocks noChangeArrowheads="1"/>
          </p:cNvSpPr>
          <p:nvPr/>
        </p:nvSpPr>
        <p:spPr bwMode="auto">
          <a:xfrm>
            <a:off x="6813550" y="20542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3" name="Oval 83"/>
          <p:cNvSpPr>
            <a:spLocks noChangeArrowheads="1"/>
          </p:cNvSpPr>
          <p:nvPr/>
        </p:nvSpPr>
        <p:spPr bwMode="auto">
          <a:xfrm>
            <a:off x="5414963" y="32924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4" name="Oval 84"/>
          <p:cNvSpPr>
            <a:spLocks noChangeArrowheads="1"/>
          </p:cNvSpPr>
          <p:nvPr/>
        </p:nvSpPr>
        <p:spPr bwMode="auto">
          <a:xfrm>
            <a:off x="7842250" y="23971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5" name="Oval 85"/>
          <p:cNvSpPr>
            <a:spLocks noChangeArrowheads="1"/>
          </p:cNvSpPr>
          <p:nvPr/>
        </p:nvSpPr>
        <p:spPr bwMode="auto">
          <a:xfrm>
            <a:off x="6491288" y="346710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6" name="Oval 86"/>
          <p:cNvSpPr>
            <a:spLocks noChangeArrowheads="1"/>
          </p:cNvSpPr>
          <p:nvPr/>
        </p:nvSpPr>
        <p:spPr bwMode="auto">
          <a:xfrm>
            <a:off x="5454650" y="39639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7" name="Oval 87"/>
          <p:cNvSpPr>
            <a:spLocks noChangeArrowheads="1"/>
          </p:cNvSpPr>
          <p:nvPr/>
        </p:nvSpPr>
        <p:spPr bwMode="auto">
          <a:xfrm>
            <a:off x="5275263" y="475615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8" name="Oval 88"/>
          <p:cNvSpPr>
            <a:spLocks noChangeArrowheads="1"/>
          </p:cNvSpPr>
          <p:nvPr/>
        </p:nvSpPr>
        <p:spPr bwMode="auto">
          <a:xfrm>
            <a:off x="5395913" y="53546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9" name="Oval 89"/>
          <p:cNvSpPr>
            <a:spLocks noChangeArrowheads="1"/>
          </p:cNvSpPr>
          <p:nvPr/>
        </p:nvSpPr>
        <p:spPr bwMode="auto">
          <a:xfrm>
            <a:off x="7407275" y="54133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0" name="Line 90"/>
          <p:cNvSpPr>
            <a:spLocks noChangeShapeType="1"/>
          </p:cNvSpPr>
          <p:nvPr/>
        </p:nvSpPr>
        <p:spPr bwMode="auto">
          <a:xfrm flipV="1">
            <a:off x="6245225" y="2597150"/>
            <a:ext cx="1163638" cy="38258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1" name="Line 91"/>
          <p:cNvSpPr>
            <a:spLocks noChangeShapeType="1"/>
          </p:cNvSpPr>
          <p:nvPr/>
        </p:nvSpPr>
        <p:spPr bwMode="auto">
          <a:xfrm>
            <a:off x="5784850" y="2052638"/>
            <a:ext cx="1598613" cy="541337"/>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2" name="Line 92"/>
          <p:cNvSpPr>
            <a:spLocks noChangeShapeType="1"/>
          </p:cNvSpPr>
          <p:nvPr/>
        </p:nvSpPr>
        <p:spPr bwMode="auto">
          <a:xfrm flipV="1">
            <a:off x="4995863" y="2603500"/>
            <a:ext cx="2409825" cy="115411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3" name="Line 93"/>
          <p:cNvSpPr>
            <a:spLocks noChangeShapeType="1"/>
          </p:cNvSpPr>
          <p:nvPr/>
        </p:nvSpPr>
        <p:spPr bwMode="auto">
          <a:xfrm flipV="1">
            <a:off x="5002213" y="2693988"/>
            <a:ext cx="103187" cy="1069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4" name="Oval 71"/>
          <p:cNvSpPr>
            <a:spLocks noChangeArrowheads="1"/>
          </p:cNvSpPr>
          <p:nvPr/>
        </p:nvSpPr>
        <p:spPr bwMode="auto">
          <a:xfrm>
            <a:off x="7299325" y="2454275"/>
            <a:ext cx="249238" cy="249238"/>
          </a:xfrm>
          <a:prstGeom prst="ellipse">
            <a:avLst/>
          </a:prstGeom>
          <a:solidFill>
            <a:srgbClr val="FF0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5" name="Oval 73"/>
          <p:cNvSpPr>
            <a:spLocks noChangeArrowheads="1"/>
          </p:cNvSpPr>
          <p:nvPr/>
        </p:nvSpPr>
        <p:spPr bwMode="auto">
          <a:xfrm>
            <a:off x="4894263" y="3644900"/>
            <a:ext cx="249237" cy="249238"/>
          </a:xfrm>
          <a:prstGeom prst="ellipse">
            <a:avLst/>
          </a:prstGeom>
          <a:solidFill>
            <a:srgbClr val="FF0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6" name="Oval 80"/>
          <p:cNvSpPr>
            <a:spLocks noChangeArrowheads="1"/>
          </p:cNvSpPr>
          <p:nvPr/>
        </p:nvSpPr>
        <p:spPr bwMode="auto">
          <a:xfrm>
            <a:off x="5695950" y="19589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7" name="Oval 81"/>
          <p:cNvSpPr>
            <a:spLocks noChangeArrowheads="1"/>
          </p:cNvSpPr>
          <p:nvPr/>
        </p:nvSpPr>
        <p:spPr bwMode="auto">
          <a:xfrm>
            <a:off x="4997450" y="26114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8" name="Oval 82"/>
          <p:cNvSpPr>
            <a:spLocks noChangeArrowheads="1"/>
          </p:cNvSpPr>
          <p:nvPr/>
        </p:nvSpPr>
        <p:spPr bwMode="auto">
          <a:xfrm>
            <a:off x="6188075" y="287020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9" name="Text Box 94"/>
          <p:cNvSpPr txBox="1">
            <a:spLocks noChangeArrowheads="1"/>
          </p:cNvSpPr>
          <p:nvPr/>
        </p:nvSpPr>
        <p:spPr bwMode="auto">
          <a:xfrm>
            <a:off x="3273425" y="2176463"/>
            <a:ext cx="277640"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A</a:t>
            </a:r>
          </a:p>
        </p:txBody>
      </p:sp>
      <p:sp>
        <p:nvSpPr>
          <p:cNvPr id="76890" name="Text Box 95"/>
          <p:cNvSpPr txBox="1">
            <a:spLocks noChangeArrowheads="1"/>
          </p:cNvSpPr>
          <p:nvPr/>
        </p:nvSpPr>
        <p:spPr bwMode="auto">
          <a:xfrm>
            <a:off x="1462088" y="2214563"/>
            <a:ext cx="287337" cy="336550"/>
          </a:xfrm>
          <a:prstGeom prst="rect">
            <a:avLst/>
          </a:prstGeom>
          <a:noFill/>
          <a:ln w="9525">
            <a:noFill/>
            <a:miter lim="800000"/>
            <a:headEnd/>
            <a:tailEnd/>
          </a:ln>
        </p:spPr>
        <p:txBody>
          <a:bodyPr wrap="none">
            <a:spAutoFit/>
          </a:bodyPr>
          <a:lstStyle/>
          <a:p>
            <a:r>
              <a:rPr lang="en-US" sz="1600" b="1" dirty="0">
                <a:latin typeface="Agency FB" panose="020B0503020202020204" pitchFamily="34" charset="0"/>
              </a:rPr>
              <a:t>B</a:t>
            </a:r>
          </a:p>
        </p:txBody>
      </p:sp>
      <p:sp>
        <p:nvSpPr>
          <p:cNvPr id="76891" name="Text Box 96"/>
          <p:cNvSpPr txBox="1">
            <a:spLocks noChangeArrowheads="1"/>
          </p:cNvSpPr>
          <p:nvPr/>
        </p:nvSpPr>
        <p:spPr bwMode="auto">
          <a:xfrm>
            <a:off x="741363" y="3382963"/>
            <a:ext cx="280846"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C</a:t>
            </a:r>
          </a:p>
        </p:txBody>
      </p:sp>
      <p:sp>
        <p:nvSpPr>
          <p:cNvPr id="76892" name="Text Box 97"/>
          <p:cNvSpPr txBox="1">
            <a:spLocks noChangeArrowheads="1"/>
          </p:cNvSpPr>
          <p:nvPr/>
        </p:nvSpPr>
        <p:spPr bwMode="auto">
          <a:xfrm>
            <a:off x="1973263" y="5135563"/>
            <a:ext cx="280846"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D</a:t>
            </a:r>
          </a:p>
        </p:txBody>
      </p:sp>
      <p:sp>
        <p:nvSpPr>
          <p:cNvPr id="76893" name="Text Box 98"/>
          <p:cNvSpPr txBox="1">
            <a:spLocks noChangeArrowheads="1"/>
          </p:cNvSpPr>
          <p:nvPr/>
        </p:nvSpPr>
        <p:spPr bwMode="auto">
          <a:xfrm>
            <a:off x="3201988" y="4913313"/>
            <a:ext cx="266420"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E</a:t>
            </a:r>
          </a:p>
        </p:txBody>
      </p:sp>
      <p:sp>
        <p:nvSpPr>
          <p:cNvPr id="9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575677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Air Traffic Flows Between Regions, 2010</a:t>
            </a:r>
          </a:p>
        </p:txBody>
      </p:sp>
      <p:sp>
        <p:nvSpPr>
          <p:cNvPr id="3"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37" t="10699" r="4366" b="10580"/>
          <a:stretch/>
        </p:blipFill>
        <p:spPr>
          <a:xfrm>
            <a:off x="0" y="1353527"/>
            <a:ext cx="9144000" cy="4688506"/>
          </a:xfrm>
          <a:prstGeom prst="rect">
            <a:avLst/>
          </a:prstGeom>
        </p:spPr>
      </p:pic>
      <p:sp>
        <p:nvSpPr>
          <p:cNvPr id="5" name="Oval 4"/>
          <p:cNvSpPr/>
          <p:nvPr/>
        </p:nvSpPr>
        <p:spPr>
          <a:xfrm>
            <a:off x="1950085" y="1998392"/>
            <a:ext cx="772731" cy="772731"/>
          </a:xfrm>
          <a:prstGeom prst="ellipse">
            <a:avLst/>
          </a:prstGeom>
          <a:noFill/>
          <a:ln w="1016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16920" y="1966665"/>
            <a:ext cx="555938" cy="555938"/>
          </a:xfrm>
          <a:prstGeom prst="ellipse">
            <a:avLst/>
          </a:prstGeom>
          <a:noFill/>
          <a:ln w="889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032127" y="2569832"/>
            <a:ext cx="393837" cy="393837"/>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09931" y="3465252"/>
            <a:ext cx="254317" cy="254317"/>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08747" y="3877326"/>
            <a:ext cx="219626" cy="21962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730066" y="2813006"/>
            <a:ext cx="219626" cy="21962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07246" y="4261325"/>
            <a:ext cx="219626" cy="21962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072858" y="3552892"/>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77658" y="2960188"/>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625388" y="2621863"/>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96"/>
          <p:cNvSpPr txBox="1">
            <a:spLocks noChangeArrowheads="1"/>
          </p:cNvSpPr>
          <p:nvPr/>
        </p:nvSpPr>
        <p:spPr bwMode="auto">
          <a:xfrm>
            <a:off x="1835976" y="1641490"/>
            <a:ext cx="1083951"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 America</a:t>
            </a:r>
          </a:p>
        </p:txBody>
      </p:sp>
      <p:sp>
        <p:nvSpPr>
          <p:cNvPr id="16" name="Text Box 297"/>
          <p:cNvSpPr txBox="1">
            <a:spLocks noChangeArrowheads="1"/>
          </p:cNvSpPr>
          <p:nvPr/>
        </p:nvSpPr>
        <p:spPr bwMode="auto">
          <a:xfrm>
            <a:off x="1241903" y="3268632"/>
            <a:ext cx="118814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Central America</a:t>
            </a:r>
          </a:p>
        </p:txBody>
      </p:sp>
      <p:sp>
        <p:nvSpPr>
          <p:cNvPr id="17" name="Text Box 298"/>
          <p:cNvSpPr txBox="1">
            <a:spLocks noChangeArrowheads="1"/>
          </p:cNvSpPr>
          <p:nvPr/>
        </p:nvSpPr>
        <p:spPr bwMode="auto">
          <a:xfrm>
            <a:off x="2558127" y="4107437"/>
            <a:ext cx="108555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 America</a:t>
            </a:r>
          </a:p>
        </p:txBody>
      </p:sp>
      <p:sp>
        <p:nvSpPr>
          <p:cNvPr id="18" name="Text Box 299"/>
          <p:cNvSpPr txBox="1">
            <a:spLocks noChangeArrowheads="1"/>
          </p:cNvSpPr>
          <p:nvPr/>
        </p:nvSpPr>
        <p:spPr bwMode="auto">
          <a:xfrm>
            <a:off x="4904558" y="3685479"/>
            <a:ext cx="55976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Africa</a:t>
            </a:r>
          </a:p>
        </p:txBody>
      </p:sp>
      <p:sp>
        <p:nvSpPr>
          <p:cNvPr id="19" name="Text Box 300"/>
          <p:cNvSpPr txBox="1">
            <a:spLocks noChangeArrowheads="1"/>
          </p:cNvSpPr>
          <p:nvPr/>
        </p:nvSpPr>
        <p:spPr bwMode="auto">
          <a:xfrm>
            <a:off x="4458587" y="1636704"/>
            <a:ext cx="614271"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Europe</a:t>
            </a:r>
          </a:p>
        </p:txBody>
      </p:sp>
      <p:sp>
        <p:nvSpPr>
          <p:cNvPr id="20" name="Text Box 301"/>
          <p:cNvSpPr txBox="1">
            <a:spLocks noChangeArrowheads="1"/>
          </p:cNvSpPr>
          <p:nvPr/>
        </p:nvSpPr>
        <p:spPr bwMode="auto">
          <a:xfrm>
            <a:off x="5194945" y="2999534"/>
            <a:ext cx="872355"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Middle East</a:t>
            </a:r>
          </a:p>
        </p:txBody>
      </p:sp>
      <p:sp>
        <p:nvSpPr>
          <p:cNvPr id="21" name="Text Box 303"/>
          <p:cNvSpPr txBox="1">
            <a:spLocks noChangeArrowheads="1"/>
          </p:cNvSpPr>
          <p:nvPr/>
        </p:nvSpPr>
        <p:spPr bwMode="auto">
          <a:xfrm>
            <a:off x="7583474" y="4434747"/>
            <a:ext cx="66717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Oceania</a:t>
            </a:r>
          </a:p>
        </p:txBody>
      </p:sp>
      <p:sp>
        <p:nvSpPr>
          <p:cNvPr id="22" name="Text Box 303"/>
          <p:cNvSpPr txBox="1">
            <a:spLocks noChangeArrowheads="1"/>
          </p:cNvSpPr>
          <p:nvPr/>
        </p:nvSpPr>
        <p:spPr bwMode="auto">
          <a:xfrm>
            <a:off x="6916259" y="2932054"/>
            <a:ext cx="52290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China</a:t>
            </a:r>
          </a:p>
        </p:txBody>
      </p:sp>
      <p:sp>
        <p:nvSpPr>
          <p:cNvPr id="23" name="Text Box 303"/>
          <p:cNvSpPr txBox="1">
            <a:spLocks noChangeArrowheads="1"/>
          </p:cNvSpPr>
          <p:nvPr/>
        </p:nvSpPr>
        <p:spPr bwMode="auto">
          <a:xfrm>
            <a:off x="7713573" y="2697490"/>
            <a:ext cx="109196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Northeast Asia</a:t>
            </a:r>
          </a:p>
        </p:txBody>
      </p:sp>
      <p:sp>
        <p:nvSpPr>
          <p:cNvPr id="24" name="Text Box 303"/>
          <p:cNvSpPr txBox="1">
            <a:spLocks noChangeArrowheads="1"/>
          </p:cNvSpPr>
          <p:nvPr/>
        </p:nvSpPr>
        <p:spPr bwMode="auto">
          <a:xfrm>
            <a:off x="6485875" y="3694061"/>
            <a:ext cx="109356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Southeast Asia</a:t>
            </a:r>
          </a:p>
        </p:txBody>
      </p:sp>
      <p:sp>
        <p:nvSpPr>
          <p:cNvPr id="25" name="Text Box 303"/>
          <p:cNvSpPr txBox="1">
            <a:spLocks noChangeArrowheads="1"/>
          </p:cNvSpPr>
          <p:nvPr/>
        </p:nvSpPr>
        <p:spPr bwMode="auto">
          <a:xfrm>
            <a:off x="6042193" y="3437799"/>
            <a:ext cx="830677"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 Asia</a:t>
            </a:r>
          </a:p>
        </p:txBody>
      </p:sp>
      <p:sp>
        <p:nvSpPr>
          <p:cNvPr id="26" name="Oval 25"/>
          <p:cNvSpPr/>
          <p:nvPr/>
        </p:nvSpPr>
        <p:spPr>
          <a:xfrm>
            <a:off x="2423971" y="3350077"/>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96"/>
          <p:cNvSpPr txBox="1">
            <a:spLocks noChangeArrowheads="1"/>
          </p:cNvSpPr>
          <p:nvPr/>
        </p:nvSpPr>
        <p:spPr bwMode="auto">
          <a:xfrm>
            <a:off x="2128611" y="2215678"/>
            <a:ext cx="42672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19%</a:t>
            </a:r>
          </a:p>
        </p:txBody>
      </p:sp>
      <p:sp>
        <p:nvSpPr>
          <p:cNvPr id="28" name="Text Box 296"/>
          <p:cNvSpPr txBox="1">
            <a:spLocks noChangeArrowheads="1"/>
          </p:cNvSpPr>
          <p:nvPr/>
        </p:nvSpPr>
        <p:spPr bwMode="auto">
          <a:xfrm>
            <a:off x="4608971" y="2087546"/>
            <a:ext cx="42672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13%</a:t>
            </a:r>
          </a:p>
        </p:txBody>
      </p:sp>
      <p:sp>
        <p:nvSpPr>
          <p:cNvPr id="30" name="Text Box 296"/>
          <p:cNvSpPr txBox="1">
            <a:spLocks noChangeArrowheads="1"/>
          </p:cNvSpPr>
          <p:nvPr/>
        </p:nvSpPr>
        <p:spPr bwMode="auto">
          <a:xfrm>
            <a:off x="7060651" y="2616845"/>
            <a:ext cx="37863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7%</a:t>
            </a:r>
          </a:p>
        </p:txBody>
      </p:sp>
      <p:sp>
        <p:nvSpPr>
          <p:cNvPr id="31" name="Text Box 296"/>
          <p:cNvSpPr txBox="1">
            <a:spLocks noChangeArrowheads="1"/>
          </p:cNvSpPr>
          <p:nvPr/>
        </p:nvSpPr>
        <p:spPr bwMode="auto">
          <a:xfrm>
            <a:off x="5656252" y="2756074"/>
            <a:ext cx="38023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a:t>
            </a:r>
          </a:p>
        </p:txBody>
      </p:sp>
      <p:sp>
        <p:nvSpPr>
          <p:cNvPr id="32" name="Text Box 296"/>
          <p:cNvSpPr txBox="1">
            <a:spLocks noChangeArrowheads="1"/>
          </p:cNvSpPr>
          <p:nvPr/>
        </p:nvSpPr>
        <p:spPr bwMode="auto">
          <a:xfrm>
            <a:off x="2934883" y="3832265"/>
            <a:ext cx="38023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a:t>
            </a:r>
          </a:p>
        </p:txBody>
      </p:sp>
      <p:sp>
        <p:nvSpPr>
          <p:cNvPr id="33" name="Text Box 296"/>
          <p:cNvSpPr txBox="1">
            <a:spLocks noChangeArrowheads="1"/>
          </p:cNvSpPr>
          <p:nvPr/>
        </p:nvSpPr>
        <p:spPr bwMode="auto">
          <a:xfrm>
            <a:off x="7726943" y="4231910"/>
            <a:ext cx="38023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a:t>
            </a:r>
          </a:p>
        </p:txBody>
      </p:sp>
      <p:sp>
        <p:nvSpPr>
          <p:cNvPr id="34" name="Text Box 296"/>
          <p:cNvSpPr txBox="1">
            <a:spLocks noChangeArrowheads="1"/>
          </p:cNvSpPr>
          <p:nvPr/>
        </p:nvSpPr>
        <p:spPr bwMode="auto">
          <a:xfrm>
            <a:off x="7051444" y="3444468"/>
            <a:ext cx="38504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3%</a:t>
            </a:r>
          </a:p>
        </p:txBody>
      </p:sp>
      <p:sp>
        <p:nvSpPr>
          <p:cNvPr id="35" name="Text Box 296"/>
          <p:cNvSpPr txBox="1">
            <a:spLocks noChangeArrowheads="1"/>
          </p:cNvSpPr>
          <p:nvPr/>
        </p:nvSpPr>
        <p:spPr bwMode="auto">
          <a:xfrm>
            <a:off x="7535432" y="2355321"/>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36" name="Text Box 296"/>
          <p:cNvSpPr txBox="1">
            <a:spLocks noChangeArrowheads="1"/>
          </p:cNvSpPr>
          <p:nvPr/>
        </p:nvSpPr>
        <p:spPr bwMode="auto">
          <a:xfrm>
            <a:off x="6405985" y="3058732"/>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37" name="Text Box 296"/>
          <p:cNvSpPr txBox="1">
            <a:spLocks noChangeArrowheads="1"/>
          </p:cNvSpPr>
          <p:nvPr/>
        </p:nvSpPr>
        <p:spPr bwMode="auto">
          <a:xfrm>
            <a:off x="2340135" y="3462360"/>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40" name="Freeform 39"/>
          <p:cNvSpPr/>
          <p:nvPr/>
        </p:nvSpPr>
        <p:spPr>
          <a:xfrm>
            <a:off x="2704563" y="2097994"/>
            <a:ext cx="1815922" cy="117172"/>
          </a:xfrm>
          <a:custGeom>
            <a:avLst/>
            <a:gdLst>
              <a:gd name="connsiteX0" fmla="*/ 0 w 1815922"/>
              <a:gd name="connsiteY0" fmla="*/ 117172 h 117172"/>
              <a:gd name="connsiteX1" fmla="*/ 334851 w 1815922"/>
              <a:gd name="connsiteY1" fmla="*/ 33460 h 117172"/>
              <a:gd name="connsiteX2" fmla="*/ 1197736 w 1815922"/>
              <a:gd name="connsiteY2" fmla="*/ 1262 h 117172"/>
              <a:gd name="connsiteX3" fmla="*/ 1815922 w 1815922"/>
              <a:gd name="connsiteY3" fmla="*/ 72096 h 117172"/>
            </a:gdLst>
            <a:ahLst/>
            <a:cxnLst>
              <a:cxn ang="0">
                <a:pos x="connsiteX0" y="connsiteY0"/>
              </a:cxn>
              <a:cxn ang="0">
                <a:pos x="connsiteX1" y="connsiteY1"/>
              </a:cxn>
              <a:cxn ang="0">
                <a:pos x="connsiteX2" y="connsiteY2"/>
              </a:cxn>
              <a:cxn ang="0">
                <a:pos x="connsiteX3" y="connsiteY3"/>
              </a:cxn>
            </a:cxnLst>
            <a:rect l="l" t="t" r="r" b="b"/>
            <a:pathLst>
              <a:path w="1815922" h="117172">
                <a:moveTo>
                  <a:pt x="0" y="117172"/>
                </a:moveTo>
                <a:cubicBezTo>
                  <a:pt x="67614" y="84975"/>
                  <a:pt x="135228" y="52778"/>
                  <a:pt x="334851" y="33460"/>
                </a:cubicBezTo>
                <a:cubicBezTo>
                  <a:pt x="534474" y="14142"/>
                  <a:pt x="950891" y="-5177"/>
                  <a:pt x="1197736" y="1262"/>
                </a:cubicBezTo>
                <a:cubicBezTo>
                  <a:pt x="1444581" y="7701"/>
                  <a:pt x="1630251" y="39898"/>
                  <a:pt x="1815922" y="72096"/>
                </a:cubicBezTo>
              </a:path>
            </a:pathLst>
          </a:custGeom>
          <a:noFill/>
          <a:ln w="1111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296"/>
          <p:cNvSpPr txBox="1">
            <a:spLocks noChangeArrowheads="1"/>
          </p:cNvSpPr>
          <p:nvPr/>
        </p:nvSpPr>
        <p:spPr bwMode="auto">
          <a:xfrm>
            <a:off x="3363898" y="1945139"/>
            <a:ext cx="49725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8.7%</a:t>
            </a:r>
          </a:p>
        </p:txBody>
      </p:sp>
      <p:sp>
        <p:nvSpPr>
          <p:cNvPr id="42" name="Freeform 41"/>
          <p:cNvSpPr/>
          <p:nvPr/>
        </p:nvSpPr>
        <p:spPr>
          <a:xfrm>
            <a:off x="2550017" y="2337515"/>
            <a:ext cx="1970468" cy="1017431"/>
          </a:xfrm>
          <a:custGeom>
            <a:avLst/>
            <a:gdLst>
              <a:gd name="connsiteX0" fmla="*/ 0 w 1970468"/>
              <a:gd name="connsiteY0" fmla="*/ 1017431 h 1017431"/>
              <a:gd name="connsiteX1" fmla="*/ 592428 w 1970468"/>
              <a:gd name="connsiteY1" fmla="*/ 656823 h 1017431"/>
              <a:gd name="connsiteX2" fmla="*/ 1635617 w 1970468"/>
              <a:gd name="connsiteY2" fmla="*/ 128789 h 1017431"/>
              <a:gd name="connsiteX3" fmla="*/ 1970468 w 1970468"/>
              <a:gd name="connsiteY3" fmla="*/ 0 h 1017431"/>
            </a:gdLst>
            <a:ahLst/>
            <a:cxnLst>
              <a:cxn ang="0">
                <a:pos x="connsiteX0" y="connsiteY0"/>
              </a:cxn>
              <a:cxn ang="0">
                <a:pos x="connsiteX1" y="connsiteY1"/>
              </a:cxn>
              <a:cxn ang="0">
                <a:pos x="connsiteX2" y="connsiteY2"/>
              </a:cxn>
              <a:cxn ang="0">
                <a:pos x="connsiteX3" y="connsiteY3"/>
              </a:cxn>
            </a:cxnLst>
            <a:rect l="l" t="t" r="r" b="b"/>
            <a:pathLst>
              <a:path w="1970468" h="1017431">
                <a:moveTo>
                  <a:pt x="0" y="1017431"/>
                </a:moveTo>
                <a:cubicBezTo>
                  <a:pt x="159912" y="911180"/>
                  <a:pt x="319825" y="804930"/>
                  <a:pt x="592428" y="656823"/>
                </a:cubicBezTo>
                <a:cubicBezTo>
                  <a:pt x="865031" y="508716"/>
                  <a:pt x="1405944" y="238259"/>
                  <a:pt x="1635617" y="128789"/>
                </a:cubicBezTo>
                <a:cubicBezTo>
                  <a:pt x="1865290" y="19319"/>
                  <a:pt x="1917879" y="9659"/>
                  <a:pt x="1970468"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161763" y="2395470"/>
            <a:ext cx="1378040" cy="1481071"/>
          </a:xfrm>
          <a:custGeom>
            <a:avLst/>
            <a:gdLst>
              <a:gd name="connsiteX0" fmla="*/ 0 w 1378040"/>
              <a:gd name="connsiteY0" fmla="*/ 1481071 h 1481071"/>
              <a:gd name="connsiteX1" fmla="*/ 759854 w 1378040"/>
              <a:gd name="connsiteY1" fmla="*/ 540913 h 1481071"/>
              <a:gd name="connsiteX2" fmla="*/ 1378040 w 1378040"/>
              <a:gd name="connsiteY2" fmla="*/ 0 h 1481071"/>
            </a:gdLst>
            <a:ahLst/>
            <a:cxnLst>
              <a:cxn ang="0">
                <a:pos x="connsiteX0" y="connsiteY0"/>
              </a:cxn>
              <a:cxn ang="0">
                <a:pos x="connsiteX1" y="connsiteY1"/>
              </a:cxn>
              <a:cxn ang="0">
                <a:pos x="connsiteX2" y="connsiteY2"/>
              </a:cxn>
            </a:cxnLst>
            <a:rect l="l" t="t" r="r" b="b"/>
            <a:pathLst>
              <a:path w="1378040" h="1481071">
                <a:moveTo>
                  <a:pt x="0" y="1481071"/>
                </a:moveTo>
                <a:cubicBezTo>
                  <a:pt x="265090" y="1134414"/>
                  <a:pt x="530181" y="787758"/>
                  <a:pt x="759854" y="540913"/>
                </a:cubicBezTo>
                <a:cubicBezTo>
                  <a:pt x="989527" y="294068"/>
                  <a:pt x="1183783" y="147034"/>
                  <a:pt x="1378040" y="0"/>
                </a:cubicBezTo>
              </a:path>
            </a:pathLst>
          </a:cu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296"/>
          <p:cNvSpPr txBox="1">
            <a:spLocks noChangeArrowheads="1"/>
          </p:cNvSpPr>
          <p:nvPr/>
        </p:nvSpPr>
        <p:spPr bwMode="auto">
          <a:xfrm rot="19858887">
            <a:off x="3095941" y="2762518"/>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46" name="Freeform 45"/>
          <p:cNvSpPr/>
          <p:nvPr/>
        </p:nvSpPr>
        <p:spPr>
          <a:xfrm>
            <a:off x="2324637" y="2762518"/>
            <a:ext cx="141667" cy="592428"/>
          </a:xfrm>
          <a:custGeom>
            <a:avLst/>
            <a:gdLst>
              <a:gd name="connsiteX0" fmla="*/ 0 w 141667"/>
              <a:gd name="connsiteY0" fmla="*/ 0 h 592428"/>
              <a:gd name="connsiteX1" fmla="*/ 64394 w 141667"/>
              <a:gd name="connsiteY1" fmla="*/ 264017 h 592428"/>
              <a:gd name="connsiteX2" fmla="*/ 141667 w 141667"/>
              <a:gd name="connsiteY2" fmla="*/ 592428 h 592428"/>
            </a:gdLst>
            <a:ahLst/>
            <a:cxnLst>
              <a:cxn ang="0">
                <a:pos x="connsiteX0" y="connsiteY0"/>
              </a:cxn>
              <a:cxn ang="0">
                <a:pos x="connsiteX1" y="connsiteY1"/>
              </a:cxn>
              <a:cxn ang="0">
                <a:pos x="connsiteX2" y="connsiteY2"/>
              </a:cxn>
            </a:cxnLst>
            <a:rect l="l" t="t" r="r" b="b"/>
            <a:pathLst>
              <a:path w="141667" h="592428">
                <a:moveTo>
                  <a:pt x="0" y="0"/>
                </a:moveTo>
                <a:cubicBezTo>
                  <a:pt x="20391" y="82639"/>
                  <a:pt x="40783" y="165279"/>
                  <a:pt x="64394" y="264017"/>
                </a:cubicBezTo>
                <a:cubicBezTo>
                  <a:pt x="88005" y="362755"/>
                  <a:pt x="114836" y="477591"/>
                  <a:pt x="141667" y="59242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Box 296"/>
          <p:cNvSpPr txBox="1">
            <a:spLocks noChangeArrowheads="1"/>
          </p:cNvSpPr>
          <p:nvPr/>
        </p:nvSpPr>
        <p:spPr bwMode="auto">
          <a:xfrm rot="4741665">
            <a:off x="2151022" y="2942263"/>
            <a:ext cx="49725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2.3%</a:t>
            </a:r>
          </a:p>
        </p:txBody>
      </p:sp>
      <p:sp>
        <p:nvSpPr>
          <p:cNvPr id="48" name="Freeform 47"/>
          <p:cNvSpPr/>
          <p:nvPr/>
        </p:nvSpPr>
        <p:spPr>
          <a:xfrm>
            <a:off x="2524259" y="2723882"/>
            <a:ext cx="566671" cy="1152659"/>
          </a:xfrm>
          <a:custGeom>
            <a:avLst/>
            <a:gdLst>
              <a:gd name="connsiteX0" fmla="*/ 0 w 566671"/>
              <a:gd name="connsiteY0" fmla="*/ 0 h 1152659"/>
              <a:gd name="connsiteX1" fmla="*/ 289775 w 566671"/>
              <a:gd name="connsiteY1" fmla="*/ 489397 h 1152659"/>
              <a:gd name="connsiteX2" fmla="*/ 566671 w 566671"/>
              <a:gd name="connsiteY2" fmla="*/ 1152659 h 1152659"/>
            </a:gdLst>
            <a:ahLst/>
            <a:cxnLst>
              <a:cxn ang="0">
                <a:pos x="connsiteX0" y="connsiteY0"/>
              </a:cxn>
              <a:cxn ang="0">
                <a:pos x="connsiteX1" y="connsiteY1"/>
              </a:cxn>
              <a:cxn ang="0">
                <a:pos x="connsiteX2" y="connsiteY2"/>
              </a:cxn>
            </a:cxnLst>
            <a:rect l="l" t="t" r="r" b="b"/>
            <a:pathLst>
              <a:path w="566671" h="1152659">
                <a:moveTo>
                  <a:pt x="0" y="0"/>
                </a:moveTo>
                <a:cubicBezTo>
                  <a:pt x="97665" y="148643"/>
                  <a:pt x="195330" y="297287"/>
                  <a:pt x="289775" y="489397"/>
                </a:cubicBezTo>
                <a:cubicBezTo>
                  <a:pt x="384220" y="681507"/>
                  <a:pt x="475445" y="917083"/>
                  <a:pt x="566671" y="1152659"/>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296"/>
          <p:cNvSpPr txBox="1">
            <a:spLocks noChangeArrowheads="1"/>
          </p:cNvSpPr>
          <p:nvPr/>
        </p:nvSpPr>
        <p:spPr bwMode="auto">
          <a:xfrm rot="18713421">
            <a:off x="3514194" y="3000546"/>
            <a:ext cx="45397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1.7%</a:t>
            </a:r>
          </a:p>
        </p:txBody>
      </p:sp>
      <p:sp>
        <p:nvSpPr>
          <p:cNvPr id="49" name="Text Box 296"/>
          <p:cNvSpPr txBox="1">
            <a:spLocks noChangeArrowheads="1"/>
          </p:cNvSpPr>
          <p:nvPr/>
        </p:nvSpPr>
        <p:spPr bwMode="auto">
          <a:xfrm rot="4175633">
            <a:off x="2709105" y="3326481"/>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1.3%</a:t>
            </a:r>
          </a:p>
        </p:txBody>
      </p:sp>
      <p:sp>
        <p:nvSpPr>
          <p:cNvPr id="50" name="Freeform 49"/>
          <p:cNvSpPr/>
          <p:nvPr/>
        </p:nvSpPr>
        <p:spPr>
          <a:xfrm>
            <a:off x="4823138" y="2511380"/>
            <a:ext cx="309093" cy="1056068"/>
          </a:xfrm>
          <a:custGeom>
            <a:avLst/>
            <a:gdLst>
              <a:gd name="connsiteX0" fmla="*/ 0 w 309093"/>
              <a:gd name="connsiteY0" fmla="*/ 0 h 1056068"/>
              <a:gd name="connsiteX1" fmla="*/ 135228 w 309093"/>
              <a:gd name="connsiteY1" fmla="*/ 437882 h 1056068"/>
              <a:gd name="connsiteX2" fmla="*/ 309093 w 309093"/>
              <a:gd name="connsiteY2" fmla="*/ 1056068 h 1056068"/>
            </a:gdLst>
            <a:ahLst/>
            <a:cxnLst>
              <a:cxn ang="0">
                <a:pos x="connsiteX0" y="connsiteY0"/>
              </a:cxn>
              <a:cxn ang="0">
                <a:pos x="connsiteX1" y="connsiteY1"/>
              </a:cxn>
              <a:cxn ang="0">
                <a:pos x="connsiteX2" y="connsiteY2"/>
              </a:cxn>
            </a:cxnLst>
            <a:rect l="l" t="t" r="r" b="b"/>
            <a:pathLst>
              <a:path w="309093" h="1056068">
                <a:moveTo>
                  <a:pt x="0" y="0"/>
                </a:moveTo>
                <a:cubicBezTo>
                  <a:pt x="41856" y="130935"/>
                  <a:pt x="83713" y="261871"/>
                  <a:pt x="135228" y="437882"/>
                </a:cubicBezTo>
                <a:cubicBezTo>
                  <a:pt x="186743" y="613893"/>
                  <a:pt x="247918" y="834980"/>
                  <a:pt x="309093" y="1056068"/>
                </a:cubicBezTo>
              </a:path>
            </a:pathLst>
          </a:cu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296"/>
          <p:cNvSpPr txBox="1">
            <a:spLocks noChangeArrowheads="1"/>
          </p:cNvSpPr>
          <p:nvPr/>
        </p:nvSpPr>
        <p:spPr bwMode="auto">
          <a:xfrm rot="4486769">
            <a:off x="4735357" y="2835859"/>
            <a:ext cx="498855"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2.8%</a:t>
            </a:r>
          </a:p>
        </p:txBody>
      </p:sp>
      <p:sp>
        <p:nvSpPr>
          <p:cNvPr id="52" name="Freeform 51"/>
          <p:cNvSpPr/>
          <p:nvPr/>
        </p:nvSpPr>
        <p:spPr>
          <a:xfrm>
            <a:off x="5054958" y="2331076"/>
            <a:ext cx="708338" cy="508716"/>
          </a:xfrm>
          <a:custGeom>
            <a:avLst/>
            <a:gdLst>
              <a:gd name="connsiteX0" fmla="*/ 0 w 708338"/>
              <a:gd name="connsiteY0" fmla="*/ 0 h 508716"/>
              <a:gd name="connsiteX1" fmla="*/ 360608 w 708338"/>
              <a:gd name="connsiteY1" fmla="*/ 212501 h 508716"/>
              <a:gd name="connsiteX2" fmla="*/ 708338 w 708338"/>
              <a:gd name="connsiteY2" fmla="*/ 508716 h 508716"/>
            </a:gdLst>
            <a:ahLst/>
            <a:cxnLst>
              <a:cxn ang="0">
                <a:pos x="connsiteX0" y="connsiteY0"/>
              </a:cxn>
              <a:cxn ang="0">
                <a:pos x="connsiteX1" y="connsiteY1"/>
              </a:cxn>
              <a:cxn ang="0">
                <a:pos x="connsiteX2" y="connsiteY2"/>
              </a:cxn>
            </a:cxnLst>
            <a:rect l="l" t="t" r="r" b="b"/>
            <a:pathLst>
              <a:path w="708338" h="508716">
                <a:moveTo>
                  <a:pt x="0" y="0"/>
                </a:moveTo>
                <a:cubicBezTo>
                  <a:pt x="121276" y="63857"/>
                  <a:pt x="242552" y="127715"/>
                  <a:pt x="360608" y="212501"/>
                </a:cubicBezTo>
                <a:cubicBezTo>
                  <a:pt x="478664" y="297287"/>
                  <a:pt x="593501" y="403001"/>
                  <a:pt x="708338" y="5087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Box 296"/>
          <p:cNvSpPr txBox="1">
            <a:spLocks noChangeArrowheads="1"/>
          </p:cNvSpPr>
          <p:nvPr/>
        </p:nvSpPr>
        <p:spPr bwMode="auto">
          <a:xfrm rot="2552851">
            <a:off x="5219611" y="2422030"/>
            <a:ext cx="49725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2.9%</a:t>
            </a:r>
          </a:p>
        </p:txBody>
      </p:sp>
      <p:sp>
        <p:nvSpPr>
          <p:cNvPr id="54" name="Freeform 53"/>
          <p:cNvSpPr/>
          <p:nvPr/>
        </p:nvSpPr>
        <p:spPr>
          <a:xfrm>
            <a:off x="5943600" y="2910625"/>
            <a:ext cx="553792" cy="103031"/>
          </a:xfrm>
          <a:custGeom>
            <a:avLst/>
            <a:gdLst>
              <a:gd name="connsiteX0" fmla="*/ 0 w 553792"/>
              <a:gd name="connsiteY0" fmla="*/ 0 h 103031"/>
              <a:gd name="connsiteX1" fmla="*/ 296214 w 553792"/>
              <a:gd name="connsiteY1" fmla="*/ 25758 h 103031"/>
              <a:gd name="connsiteX2" fmla="*/ 553792 w 553792"/>
              <a:gd name="connsiteY2" fmla="*/ 103031 h 103031"/>
            </a:gdLst>
            <a:ahLst/>
            <a:cxnLst>
              <a:cxn ang="0">
                <a:pos x="connsiteX0" y="connsiteY0"/>
              </a:cxn>
              <a:cxn ang="0">
                <a:pos x="connsiteX1" y="connsiteY1"/>
              </a:cxn>
              <a:cxn ang="0">
                <a:pos x="connsiteX2" y="connsiteY2"/>
              </a:cxn>
            </a:cxnLst>
            <a:rect l="l" t="t" r="r" b="b"/>
            <a:pathLst>
              <a:path w="553792" h="103031">
                <a:moveTo>
                  <a:pt x="0" y="0"/>
                </a:moveTo>
                <a:cubicBezTo>
                  <a:pt x="101957" y="4293"/>
                  <a:pt x="203915" y="8586"/>
                  <a:pt x="296214" y="25758"/>
                </a:cubicBezTo>
                <a:cubicBezTo>
                  <a:pt x="388513" y="42930"/>
                  <a:pt x="471152" y="72980"/>
                  <a:pt x="553792" y="103031"/>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96"/>
          <p:cNvSpPr txBox="1">
            <a:spLocks noChangeArrowheads="1"/>
          </p:cNvSpPr>
          <p:nvPr/>
        </p:nvSpPr>
        <p:spPr bwMode="auto">
          <a:xfrm>
            <a:off x="5986702" y="2784506"/>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1.6%</a:t>
            </a:r>
          </a:p>
        </p:txBody>
      </p:sp>
      <p:sp>
        <p:nvSpPr>
          <p:cNvPr id="56" name="Freeform 55"/>
          <p:cNvSpPr/>
          <p:nvPr/>
        </p:nvSpPr>
        <p:spPr>
          <a:xfrm>
            <a:off x="5074276" y="2215166"/>
            <a:ext cx="1429555" cy="753414"/>
          </a:xfrm>
          <a:custGeom>
            <a:avLst/>
            <a:gdLst>
              <a:gd name="connsiteX0" fmla="*/ 0 w 1429555"/>
              <a:gd name="connsiteY0" fmla="*/ 0 h 753414"/>
              <a:gd name="connsiteX1" fmla="*/ 528034 w 1429555"/>
              <a:gd name="connsiteY1" fmla="*/ 173865 h 753414"/>
              <a:gd name="connsiteX2" fmla="*/ 1184856 w 1429555"/>
              <a:gd name="connsiteY2" fmla="*/ 553792 h 753414"/>
              <a:gd name="connsiteX3" fmla="*/ 1429555 w 1429555"/>
              <a:gd name="connsiteY3" fmla="*/ 753414 h 753414"/>
            </a:gdLst>
            <a:ahLst/>
            <a:cxnLst>
              <a:cxn ang="0">
                <a:pos x="connsiteX0" y="connsiteY0"/>
              </a:cxn>
              <a:cxn ang="0">
                <a:pos x="connsiteX1" y="connsiteY1"/>
              </a:cxn>
              <a:cxn ang="0">
                <a:pos x="connsiteX2" y="connsiteY2"/>
              </a:cxn>
              <a:cxn ang="0">
                <a:pos x="connsiteX3" y="connsiteY3"/>
              </a:cxn>
            </a:cxnLst>
            <a:rect l="l" t="t" r="r" b="b"/>
            <a:pathLst>
              <a:path w="1429555" h="753414">
                <a:moveTo>
                  <a:pt x="0" y="0"/>
                </a:moveTo>
                <a:cubicBezTo>
                  <a:pt x="165279" y="40783"/>
                  <a:pt x="330558" y="81566"/>
                  <a:pt x="528034" y="173865"/>
                </a:cubicBezTo>
                <a:cubicBezTo>
                  <a:pt x="725510" y="266164"/>
                  <a:pt x="1034603" y="457201"/>
                  <a:pt x="1184856" y="553792"/>
                </a:cubicBezTo>
                <a:cubicBezTo>
                  <a:pt x="1335109" y="650383"/>
                  <a:pt x="1382332" y="701898"/>
                  <a:pt x="1429555" y="75341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Box 296"/>
          <p:cNvSpPr txBox="1">
            <a:spLocks noChangeArrowheads="1"/>
          </p:cNvSpPr>
          <p:nvPr/>
        </p:nvSpPr>
        <p:spPr bwMode="auto">
          <a:xfrm rot="1810399">
            <a:off x="5749145" y="2417505"/>
            <a:ext cx="41870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1.1%</a:t>
            </a:r>
          </a:p>
        </p:txBody>
      </p:sp>
      <p:sp>
        <p:nvSpPr>
          <p:cNvPr id="58" name="Freeform 57"/>
          <p:cNvSpPr/>
          <p:nvPr/>
        </p:nvSpPr>
        <p:spPr>
          <a:xfrm>
            <a:off x="5054958" y="2131285"/>
            <a:ext cx="1989786" cy="541082"/>
          </a:xfrm>
          <a:custGeom>
            <a:avLst/>
            <a:gdLst>
              <a:gd name="connsiteX0" fmla="*/ 0 w 1989786"/>
              <a:gd name="connsiteY0" fmla="*/ 1195 h 542107"/>
              <a:gd name="connsiteX1" fmla="*/ 573110 w 1989786"/>
              <a:gd name="connsiteY1" fmla="*/ 84907 h 542107"/>
              <a:gd name="connsiteX2" fmla="*/ 1989786 w 1989786"/>
              <a:gd name="connsiteY2" fmla="*/ 542107 h 542107"/>
              <a:gd name="connsiteX0" fmla="*/ 0 w 1989786"/>
              <a:gd name="connsiteY0" fmla="*/ 94 h 541006"/>
              <a:gd name="connsiteX1" fmla="*/ 1030310 w 1989786"/>
              <a:gd name="connsiteY1" fmla="*/ 167519 h 541006"/>
              <a:gd name="connsiteX2" fmla="*/ 1989786 w 1989786"/>
              <a:gd name="connsiteY2" fmla="*/ 541006 h 541006"/>
              <a:gd name="connsiteX0" fmla="*/ 0 w 1989786"/>
              <a:gd name="connsiteY0" fmla="*/ 170 h 541082"/>
              <a:gd name="connsiteX1" fmla="*/ 1030310 w 1989786"/>
              <a:gd name="connsiteY1" fmla="*/ 167595 h 541082"/>
              <a:gd name="connsiteX2" fmla="*/ 1989786 w 1989786"/>
              <a:gd name="connsiteY2" fmla="*/ 541082 h 541082"/>
              <a:gd name="connsiteX0" fmla="*/ 0 w 1989786"/>
              <a:gd name="connsiteY0" fmla="*/ 170 h 541082"/>
              <a:gd name="connsiteX1" fmla="*/ 1030310 w 1989786"/>
              <a:gd name="connsiteY1" fmla="*/ 167595 h 541082"/>
              <a:gd name="connsiteX2" fmla="*/ 1989786 w 1989786"/>
              <a:gd name="connsiteY2" fmla="*/ 541082 h 541082"/>
            </a:gdLst>
            <a:ahLst/>
            <a:cxnLst>
              <a:cxn ang="0">
                <a:pos x="connsiteX0" y="connsiteY0"/>
              </a:cxn>
              <a:cxn ang="0">
                <a:pos x="connsiteX1" y="connsiteY1"/>
              </a:cxn>
              <a:cxn ang="0">
                <a:pos x="connsiteX2" y="connsiteY2"/>
              </a:cxn>
            </a:cxnLst>
            <a:rect l="l" t="t" r="r" b="b"/>
            <a:pathLst>
              <a:path w="1989786" h="541082">
                <a:moveTo>
                  <a:pt x="0" y="170"/>
                </a:moveTo>
                <a:cubicBezTo>
                  <a:pt x="120739" y="-3050"/>
                  <a:pt x="595648" y="38807"/>
                  <a:pt x="1030310" y="167595"/>
                </a:cubicBezTo>
                <a:cubicBezTo>
                  <a:pt x="1464972" y="296383"/>
                  <a:pt x="1466581" y="286724"/>
                  <a:pt x="1989786" y="541082"/>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Box 296"/>
          <p:cNvSpPr txBox="1">
            <a:spLocks noChangeArrowheads="1"/>
          </p:cNvSpPr>
          <p:nvPr/>
        </p:nvSpPr>
        <p:spPr bwMode="auto">
          <a:xfrm rot="886785">
            <a:off x="5901545" y="2151344"/>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1.9%</a:t>
            </a:r>
          </a:p>
        </p:txBody>
      </p:sp>
      <p:sp>
        <p:nvSpPr>
          <p:cNvPr id="60" name="Freeform 59"/>
          <p:cNvSpPr/>
          <p:nvPr/>
        </p:nvSpPr>
        <p:spPr>
          <a:xfrm>
            <a:off x="5042079" y="2046633"/>
            <a:ext cx="2601532" cy="587097"/>
          </a:xfrm>
          <a:custGeom>
            <a:avLst/>
            <a:gdLst>
              <a:gd name="connsiteX0" fmla="*/ 0 w 2601532"/>
              <a:gd name="connsiteY0" fmla="*/ 1108 h 587097"/>
              <a:gd name="connsiteX1" fmla="*/ 682580 w 2601532"/>
              <a:gd name="connsiteY1" fmla="*/ 26866 h 587097"/>
              <a:gd name="connsiteX2" fmla="*/ 1674253 w 2601532"/>
              <a:gd name="connsiteY2" fmla="*/ 181412 h 587097"/>
              <a:gd name="connsiteX3" fmla="*/ 2601532 w 2601532"/>
              <a:gd name="connsiteY3" fmla="*/ 587097 h 587097"/>
            </a:gdLst>
            <a:ahLst/>
            <a:cxnLst>
              <a:cxn ang="0">
                <a:pos x="connsiteX0" y="connsiteY0"/>
              </a:cxn>
              <a:cxn ang="0">
                <a:pos x="connsiteX1" y="connsiteY1"/>
              </a:cxn>
              <a:cxn ang="0">
                <a:pos x="connsiteX2" y="connsiteY2"/>
              </a:cxn>
              <a:cxn ang="0">
                <a:pos x="connsiteX3" y="connsiteY3"/>
              </a:cxn>
            </a:cxnLst>
            <a:rect l="l" t="t" r="r" b="b"/>
            <a:pathLst>
              <a:path w="2601532" h="587097">
                <a:moveTo>
                  <a:pt x="0" y="1108"/>
                </a:moveTo>
                <a:cubicBezTo>
                  <a:pt x="201769" y="-1039"/>
                  <a:pt x="403538" y="-3185"/>
                  <a:pt x="682580" y="26866"/>
                </a:cubicBezTo>
                <a:cubicBezTo>
                  <a:pt x="961622" y="56917"/>
                  <a:pt x="1354428" y="88040"/>
                  <a:pt x="1674253" y="181412"/>
                </a:cubicBezTo>
                <a:cubicBezTo>
                  <a:pt x="1994078" y="274784"/>
                  <a:pt x="2297805" y="430940"/>
                  <a:pt x="2601532" y="587097"/>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Box 296"/>
          <p:cNvSpPr txBox="1">
            <a:spLocks noChangeArrowheads="1"/>
          </p:cNvSpPr>
          <p:nvPr/>
        </p:nvSpPr>
        <p:spPr bwMode="auto">
          <a:xfrm rot="660670">
            <a:off x="6368315" y="2041744"/>
            <a:ext cx="41870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1.1%</a:t>
            </a:r>
          </a:p>
        </p:txBody>
      </p:sp>
      <p:sp>
        <p:nvSpPr>
          <p:cNvPr id="62" name="Freeform 61"/>
          <p:cNvSpPr/>
          <p:nvPr/>
        </p:nvSpPr>
        <p:spPr>
          <a:xfrm>
            <a:off x="5054958" y="2176530"/>
            <a:ext cx="2157211" cy="1287887"/>
          </a:xfrm>
          <a:custGeom>
            <a:avLst/>
            <a:gdLst>
              <a:gd name="connsiteX0" fmla="*/ 0 w 2157211"/>
              <a:gd name="connsiteY0" fmla="*/ 0 h 1287887"/>
              <a:gd name="connsiteX1" fmla="*/ 592428 w 2157211"/>
              <a:gd name="connsiteY1" fmla="*/ 135228 h 1287887"/>
              <a:gd name="connsiteX2" fmla="*/ 1448873 w 2157211"/>
              <a:gd name="connsiteY2" fmla="*/ 502276 h 1287887"/>
              <a:gd name="connsiteX3" fmla="*/ 2157211 w 2157211"/>
              <a:gd name="connsiteY3" fmla="*/ 1287887 h 1287887"/>
            </a:gdLst>
            <a:ahLst/>
            <a:cxnLst>
              <a:cxn ang="0">
                <a:pos x="connsiteX0" y="connsiteY0"/>
              </a:cxn>
              <a:cxn ang="0">
                <a:pos x="connsiteX1" y="connsiteY1"/>
              </a:cxn>
              <a:cxn ang="0">
                <a:pos x="connsiteX2" y="connsiteY2"/>
              </a:cxn>
              <a:cxn ang="0">
                <a:pos x="connsiteX3" y="connsiteY3"/>
              </a:cxn>
            </a:cxnLst>
            <a:rect l="l" t="t" r="r" b="b"/>
            <a:pathLst>
              <a:path w="2157211" h="1287887">
                <a:moveTo>
                  <a:pt x="0" y="0"/>
                </a:moveTo>
                <a:cubicBezTo>
                  <a:pt x="175474" y="25757"/>
                  <a:pt x="350949" y="51515"/>
                  <a:pt x="592428" y="135228"/>
                </a:cubicBezTo>
                <a:cubicBezTo>
                  <a:pt x="833907" y="218941"/>
                  <a:pt x="1188076" y="310166"/>
                  <a:pt x="1448873" y="502276"/>
                </a:cubicBezTo>
                <a:cubicBezTo>
                  <a:pt x="1709670" y="694386"/>
                  <a:pt x="1933440" y="991136"/>
                  <a:pt x="2157211" y="1287887"/>
                </a:cubicBezTo>
              </a:path>
            </a:pathLst>
          </a:cu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296"/>
          <p:cNvSpPr txBox="1">
            <a:spLocks noChangeArrowheads="1"/>
          </p:cNvSpPr>
          <p:nvPr/>
        </p:nvSpPr>
        <p:spPr bwMode="auto">
          <a:xfrm rot="2246470">
            <a:off x="6336949" y="2581577"/>
            <a:ext cx="49564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2.5%</a:t>
            </a:r>
          </a:p>
        </p:txBody>
      </p:sp>
      <p:sp>
        <p:nvSpPr>
          <p:cNvPr id="64" name="Freeform 63"/>
          <p:cNvSpPr/>
          <p:nvPr/>
        </p:nvSpPr>
        <p:spPr>
          <a:xfrm>
            <a:off x="5917842" y="3013656"/>
            <a:ext cx="1184857" cy="560231"/>
          </a:xfrm>
          <a:custGeom>
            <a:avLst/>
            <a:gdLst>
              <a:gd name="connsiteX0" fmla="*/ 0 w 1184857"/>
              <a:gd name="connsiteY0" fmla="*/ 0 h 560231"/>
              <a:gd name="connsiteX1" fmla="*/ 199623 w 1184857"/>
              <a:gd name="connsiteY1" fmla="*/ 160986 h 560231"/>
              <a:gd name="connsiteX2" fmla="*/ 1184857 w 1184857"/>
              <a:gd name="connsiteY2" fmla="*/ 560231 h 560231"/>
            </a:gdLst>
            <a:ahLst/>
            <a:cxnLst>
              <a:cxn ang="0">
                <a:pos x="connsiteX0" y="connsiteY0"/>
              </a:cxn>
              <a:cxn ang="0">
                <a:pos x="connsiteX1" y="connsiteY1"/>
              </a:cxn>
              <a:cxn ang="0">
                <a:pos x="connsiteX2" y="connsiteY2"/>
              </a:cxn>
            </a:cxnLst>
            <a:rect l="l" t="t" r="r" b="b"/>
            <a:pathLst>
              <a:path w="1184857" h="560231">
                <a:moveTo>
                  <a:pt x="0" y="0"/>
                </a:moveTo>
                <a:cubicBezTo>
                  <a:pt x="1073" y="33807"/>
                  <a:pt x="2147" y="67614"/>
                  <a:pt x="199623" y="160986"/>
                </a:cubicBezTo>
                <a:cubicBezTo>
                  <a:pt x="397099" y="254358"/>
                  <a:pt x="790978" y="407294"/>
                  <a:pt x="1184857" y="560231"/>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96"/>
          <p:cNvSpPr txBox="1">
            <a:spLocks noChangeArrowheads="1"/>
          </p:cNvSpPr>
          <p:nvPr/>
        </p:nvSpPr>
        <p:spPr bwMode="auto">
          <a:xfrm rot="1457819">
            <a:off x="6049411" y="3077060"/>
            <a:ext cx="41870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1.1%</a:t>
            </a:r>
          </a:p>
        </p:txBody>
      </p:sp>
      <p:sp>
        <p:nvSpPr>
          <p:cNvPr id="66" name="Text Box 296"/>
          <p:cNvSpPr txBox="1">
            <a:spLocks noChangeArrowheads="1"/>
          </p:cNvSpPr>
          <p:nvPr/>
        </p:nvSpPr>
        <p:spPr bwMode="auto">
          <a:xfrm>
            <a:off x="5165002" y="3465252"/>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67" name="Freeform 66"/>
          <p:cNvSpPr/>
          <p:nvPr/>
        </p:nvSpPr>
        <p:spPr>
          <a:xfrm>
            <a:off x="7360276" y="3644721"/>
            <a:ext cx="553792" cy="605307"/>
          </a:xfrm>
          <a:custGeom>
            <a:avLst/>
            <a:gdLst>
              <a:gd name="connsiteX0" fmla="*/ 0 w 553792"/>
              <a:gd name="connsiteY0" fmla="*/ 0 h 605307"/>
              <a:gd name="connsiteX1" fmla="*/ 257578 w 553792"/>
              <a:gd name="connsiteY1" fmla="*/ 206062 h 605307"/>
              <a:gd name="connsiteX2" fmla="*/ 553792 w 553792"/>
              <a:gd name="connsiteY2" fmla="*/ 605307 h 605307"/>
            </a:gdLst>
            <a:ahLst/>
            <a:cxnLst>
              <a:cxn ang="0">
                <a:pos x="connsiteX0" y="connsiteY0"/>
              </a:cxn>
              <a:cxn ang="0">
                <a:pos x="connsiteX1" y="connsiteY1"/>
              </a:cxn>
              <a:cxn ang="0">
                <a:pos x="connsiteX2" y="connsiteY2"/>
              </a:cxn>
            </a:cxnLst>
            <a:rect l="l" t="t" r="r" b="b"/>
            <a:pathLst>
              <a:path w="553792" h="605307">
                <a:moveTo>
                  <a:pt x="0" y="0"/>
                </a:moveTo>
                <a:cubicBezTo>
                  <a:pt x="82639" y="52589"/>
                  <a:pt x="165279" y="105178"/>
                  <a:pt x="257578" y="206062"/>
                </a:cubicBezTo>
                <a:cubicBezTo>
                  <a:pt x="349877" y="306947"/>
                  <a:pt x="451834" y="456127"/>
                  <a:pt x="553792" y="605307"/>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 Box 296"/>
          <p:cNvSpPr txBox="1">
            <a:spLocks noChangeArrowheads="1"/>
          </p:cNvSpPr>
          <p:nvPr/>
        </p:nvSpPr>
        <p:spPr bwMode="auto">
          <a:xfrm rot="3228638">
            <a:off x="7545876" y="3895449"/>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1.3%</a:t>
            </a:r>
          </a:p>
        </p:txBody>
      </p:sp>
      <p:sp>
        <p:nvSpPr>
          <p:cNvPr id="69" name="Freeform 68"/>
          <p:cNvSpPr/>
          <p:nvPr/>
        </p:nvSpPr>
        <p:spPr>
          <a:xfrm>
            <a:off x="7321639" y="2936383"/>
            <a:ext cx="78002" cy="534473"/>
          </a:xfrm>
          <a:custGeom>
            <a:avLst/>
            <a:gdLst>
              <a:gd name="connsiteX0" fmla="*/ 0 w 78002"/>
              <a:gd name="connsiteY0" fmla="*/ 534473 h 534473"/>
              <a:gd name="connsiteX1" fmla="*/ 77274 w 78002"/>
              <a:gd name="connsiteY1" fmla="*/ 321972 h 534473"/>
              <a:gd name="connsiteX2" fmla="*/ 32198 w 78002"/>
              <a:gd name="connsiteY2" fmla="*/ 0 h 534473"/>
            </a:gdLst>
            <a:ahLst/>
            <a:cxnLst>
              <a:cxn ang="0">
                <a:pos x="connsiteX0" y="connsiteY0"/>
              </a:cxn>
              <a:cxn ang="0">
                <a:pos x="connsiteX1" y="connsiteY1"/>
              </a:cxn>
              <a:cxn ang="0">
                <a:pos x="connsiteX2" y="connsiteY2"/>
              </a:cxn>
            </a:cxnLst>
            <a:rect l="l" t="t" r="r" b="b"/>
            <a:pathLst>
              <a:path w="78002" h="534473">
                <a:moveTo>
                  <a:pt x="0" y="534473"/>
                </a:moveTo>
                <a:cubicBezTo>
                  <a:pt x="35954" y="472762"/>
                  <a:pt x="71908" y="411051"/>
                  <a:pt x="77274" y="321972"/>
                </a:cubicBezTo>
                <a:cubicBezTo>
                  <a:pt x="82640" y="232893"/>
                  <a:pt x="57419" y="116446"/>
                  <a:pt x="32198" y="0"/>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7360276" y="2768958"/>
            <a:ext cx="315532" cy="766293"/>
          </a:xfrm>
          <a:custGeom>
            <a:avLst/>
            <a:gdLst>
              <a:gd name="connsiteX0" fmla="*/ 0 w 315532"/>
              <a:gd name="connsiteY0" fmla="*/ 766293 h 766293"/>
              <a:gd name="connsiteX1" fmla="*/ 206062 w 315532"/>
              <a:gd name="connsiteY1" fmla="*/ 412124 h 766293"/>
              <a:gd name="connsiteX2" fmla="*/ 315532 w 315532"/>
              <a:gd name="connsiteY2" fmla="*/ 0 h 766293"/>
            </a:gdLst>
            <a:ahLst/>
            <a:cxnLst>
              <a:cxn ang="0">
                <a:pos x="connsiteX0" y="connsiteY0"/>
              </a:cxn>
              <a:cxn ang="0">
                <a:pos x="connsiteX1" y="connsiteY1"/>
              </a:cxn>
              <a:cxn ang="0">
                <a:pos x="connsiteX2" y="connsiteY2"/>
              </a:cxn>
            </a:cxnLst>
            <a:rect l="l" t="t" r="r" b="b"/>
            <a:pathLst>
              <a:path w="315532" h="766293">
                <a:moveTo>
                  <a:pt x="0" y="766293"/>
                </a:moveTo>
                <a:cubicBezTo>
                  <a:pt x="76736" y="653066"/>
                  <a:pt x="153473" y="539839"/>
                  <a:pt x="206062" y="412124"/>
                </a:cubicBezTo>
                <a:cubicBezTo>
                  <a:pt x="258651" y="284409"/>
                  <a:pt x="287091" y="142204"/>
                  <a:pt x="315532"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Box 296"/>
          <p:cNvSpPr txBox="1">
            <a:spLocks noChangeArrowheads="1"/>
          </p:cNvSpPr>
          <p:nvPr/>
        </p:nvSpPr>
        <p:spPr bwMode="auto">
          <a:xfrm rot="17428037">
            <a:off x="7335268" y="2997484"/>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73" name="Freeform 72"/>
          <p:cNvSpPr/>
          <p:nvPr/>
        </p:nvSpPr>
        <p:spPr>
          <a:xfrm>
            <a:off x="959476" y="2009104"/>
            <a:ext cx="1094704" cy="103031"/>
          </a:xfrm>
          <a:custGeom>
            <a:avLst/>
            <a:gdLst>
              <a:gd name="connsiteX0" fmla="*/ 1094704 w 1094704"/>
              <a:gd name="connsiteY0" fmla="*/ 103031 h 103031"/>
              <a:gd name="connsiteX1" fmla="*/ 714778 w 1094704"/>
              <a:gd name="connsiteY1" fmla="*/ 32197 h 103031"/>
              <a:gd name="connsiteX2" fmla="*/ 0 w 1094704"/>
              <a:gd name="connsiteY2" fmla="*/ 0 h 103031"/>
            </a:gdLst>
            <a:ahLst/>
            <a:cxnLst>
              <a:cxn ang="0">
                <a:pos x="connsiteX0" y="connsiteY0"/>
              </a:cxn>
              <a:cxn ang="0">
                <a:pos x="connsiteX1" y="connsiteY1"/>
              </a:cxn>
              <a:cxn ang="0">
                <a:pos x="connsiteX2" y="connsiteY2"/>
              </a:cxn>
            </a:cxnLst>
            <a:rect l="l" t="t" r="r" b="b"/>
            <a:pathLst>
              <a:path w="1094704" h="103031">
                <a:moveTo>
                  <a:pt x="1094704" y="103031"/>
                </a:moveTo>
                <a:cubicBezTo>
                  <a:pt x="995966" y="76200"/>
                  <a:pt x="897229" y="49369"/>
                  <a:pt x="714778" y="32197"/>
                </a:cubicBezTo>
                <a:cubicBezTo>
                  <a:pt x="532327" y="15025"/>
                  <a:pt x="266163" y="751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328079" y="2150772"/>
            <a:ext cx="1056067" cy="437882"/>
          </a:xfrm>
          <a:custGeom>
            <a:avLst/>
            <a:gdLst>
              <a:gd name="connsiteX0" fmla="*/ 1056067 w 1056067"/>
              <a:gd name="connsiteY0" fmla="*/ 0 h 437882"/>
              <a:gd name="connsiteX1" fmla="*/ 534473 w 1056067"/>
              <a:gd name="connsiteY1" fmla="*/ 103031 h 437882"/>
              <a:gd name="connsiteX2" fmla="*/ 0 w 1056067"/>
              <a:gd name="connsiteY2" fmla="*/ 437882 h 437882"/>
            </a:gdLst>
            <a:ahLst/>
            <a:cxnLst>
              <a:cxn ang="0">
                <a:pos x="connsiteX0" y="connsiteY0"/>
              </a:cxn>
              <a:cxn ang="0">
                <a:pos x="connsiteX1" y="connsiteY1"/>
              </a:cxn>
              <a:cxn ang="0">
                <a:pos x="connsiteX2" y="connsiteY2"/>
              </a:cxn>
            </a:cxnLst>
            <a:rect l="l" t="t" r="r" b="b"/>
            <a:pathLst>
              <a:path w="1056067" h="437882">
                <a:moveTo>
                  <a:pt x="1056067" y="0"/>
                </a:moveTo>
                <a:cubicBezTo>
                  <a:pt x="883275" y="15025"/>
                  <a:pt x="710484" y="30051"/>
                  <a:pt x="534473" y="103031"/>
                </a:cubicBezTo>
                <a:cubicBezTo>
                  <a:pt x="358462" y="176011"/>
                  <a:pt x="179231" y="306946"/>
                  <a:pt x="0" y="437882"/>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Box 296"/>
          <p:cNvSpPr txBox="1">
            <a:spLocks noChangeArrowheads="1"/>
          </p:cNvSpPr>
          <p:nvPr/>
        </p:nvSpPr>
        <p:spPr bwMode="auto">
          <a:xfrm rot="20612837">
            <a:off x="7840207" y="2054838"/>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76" name="Text Box 296"/>
          <p:cNvSpPr txBox="1">
            <a:spLocks noChangeArrowheads="1"/>
          </p:cNvSpPr>
          <p:nvPr/>
        </p:nvSpPr>
        <p:spPr bwMode="auto">
          <a:xfrm rot="259929">
            <a:off x="1223577" y="1854052"/>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77" name="Freeform 76"/>
          <p:cNvSpPr/>
          <p:nvPr/>
        </p:nvSpPr>
        <p:spPr>
          <a:xfrm>
            <a:off x="746975" y="2182969"/>
            <a:ext cx="1197735" cy="96592"/>
          </a:xfrm>
          <a:custGeom>
            <a:avLst/>
            <a:gdLst>
              <a:gd name="connsiteX0" fmla="*/ 1197735 w 1197735"/>
              <a:gd name="connsiteY0" fmla="*/ 96592 h 96592"/>
              <a:gd name="connsiteX1" fmla="*/ 727656 w 1197735"/>
              <a:gd name="connsiteY1" fmla="*/ 19318 h 96592"/>
              <a:gd name="connsiteX2" fmla="*/ 0 w 1197735"/>
              <a:gd name="connsiteY2" fmla="*/ 0 h 96592"/>
            </a:gdLst>
            <a:ahLst/>
            <a:cxnLst>
              <a:cxn ang="0">
                <a:pos x="connsiteX0" y="connsiteY0"/>
              </a:cxn>
              <a:cxn ang="0">
                <a:pos x="connsiteX1" y="connsiteY1"/>
              </a:cxn>
              <a:cxn ang="0">
                <a:pos x="connsiteX2" y="connsiteY2"/>
              </a:cxn>
            </a:cxnLst>
            <a:rect l="l" t="t" r="r" b="b"/>
            <a:pathLst>
              <a:path w="1197735" h="96592">
                <a:moveTo>
                  <a:pt x="1197735" y="96592"/>
                </a:moveTo>
                <a:cubicBezTo>
                  <a:pt x="1062506" y="66004"/>
                  <a:pt x="927278" y="35417"/>
                  <a:pt x="727656" y="19318"/>
                </a:cubicBezTo>
                <a:cubicBezTo>
                  <a:pt x="528033" y="3219"/>
                  <a:pt x="264016" y="1609"/>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7753082" y="2273121"/>
            <a:ext cx="785611" cy="373487"/>
          </a:xfrm>
          <a:custGeom>
            <a:avLst/>
            <a:gdLst>
              <a:gd name="connsiteX0" fmla="*/ 785611 w 785611"/>
              <a:gd name="connsiteY0" fmla="*/ 0 h 373487"/>
              <a:gd name="connsiteX1" fmla="*/ 431442 w 785611"/>
              <a:gd name="connsiteY1" fmla="*/ 103031 h 373487"/>
              <a:gd name="connsiteX2" fmla="*/ 0 w 785611"/>
              <a:gd name="connsiteY2" fmla="*/ 373487 h 373487"/>
            </a:gdLst>
            <a:ahLst/>
            <a:cxnLst>
              <a:cxn ang="0">
                <a:pos x="connsiteX0" y="connsiteY0"/>
              </a:cxn>
              <a:cxn ang="0">
                <a:pos x="connsiteX1" y="connsiteY1"/>
              </a:cxn>
              <a:cxn ang="0">
                <a:pos x="connsiteX2" y="connsiteY2"/>
              </a:cxn>
            </a:cxnLst>
            <a:rect l="l" t="t" r="r" b="b"/>
            <a:pathLst>
              <a:path w="785611" h="373487">
                <a:moveTo>
                  <a:pt x="785611" y="0"/>
                </a:moveTo>
                <a:cubicBezTo>
                  <a:pt x="673994" y="20391"/>
                  <a:pt x="562377" y="40783"/>
                  <a:pt x="431442" y="103031"/>
                </a:cubicBezTo>
                <a:cubicBezTo>
                  <a:pt x="300507" y="165279"/>
                  <a:pt x="150253" y="269383"/>
                  <a:pt x="0" y="373487"/>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 Box 296"/>
          <p:cNvSpPr txBox="1">
            <a:spLocks noChangeArrowheads="1"/>
          </p:cNvSpPr>
          <p:nvPr/>
        </p:nvSpPr>
        <p:spPr bwMode="auto">
          <a:xfrm rot="259929">
            <a:off x="856122" y="2035542"/>
            <a:ext cx="492443"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2.2%</a:t>
            </a:r>
          </a:p>
        </p:txBody>
      </p:sp>
      <p:sp>
        <p:nvSpPr>
          <p:cNvPr id="80" name="Text Box 296"/>
          <p:cNvSpPr txBox="1">
            <a:spLocks noChangeArrowheads="1"/>
          </p:cNvSpPr>
          <p:nvPr/>
        </p:nvSpPr>
        <p:spPr bwMode="auto">
          <a:xfrm rot="20469250">
            <a:off x="7940710" y="2232752"/>
            <a:ext cx="492443"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2.2%</a:t>
            </a:r>
          </a:p>
        </p:txBody>
      </p:sp>
    </p:spTree>
    <p:extLst>
      <p:ext uri="{BB962C8B-B14F-4D97-AF65-F5344CB8AC3E}">
        <p14:creationId xmlns:p14="http://schemas.microsoft.com/office/powerpoint/2010/main" val="23631159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062759" y="1056641"/>
            <a:ext cx="7018482" cy="5157601"/>
          </a:xfrm>
          <a:prstGeom prst="rect">
            <a:avLst/>
          </a:prstGeom>
        </p:spPr>
      </p:pic>
      <p:sp>
        <p:nvSpPr>
          <p:cNvPr id="5" name="Oval 4"/>
          <p:cNvSpPr/>
          <p:nvPr/>
        </p:nvSpPr>
        <p:spPr>
          <a:xfrm>
            <a:off x="2492062" y="2343954"/>
            <a:ext cx="772731" cy="772731"/>
          </a:xfrm>
          <a:prstGeom prst="ellipse">
            <a:avLst/>
          </a:prstGeom>
          <a:noFill/>
          <a:ln w="1016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08411" y="3462271"/>
            <a:ext cx="555938" cy="555938"/>
          </a:xfrm>
          <a:prstGeom prst="ellipse">
            <a:avLst/>
          </a:prstGeom>
          <a:noFill/>
          <a:ln w="889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47109" y="3028684"/>
            <a:ext cx="393837" cy="393837"/>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76027" y="3577839"/>
            <a:ext cx="254317" cy="254317"/>
          </a:xfrm>
          <a:prstGeom prst="ellipse">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58326" y="4230026"/>
            <a:ext cx="219626" cy="21962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1802" y="4070844"/>
            <a:ext cx="219626" cy="21962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69914" y="3753118"/>
            <a:ext cx="219626" cy="21962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35967" y="4688271"/>
            <a:ext cx="144888" cy="144888"/>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64013" y="3759712"/>
            <a:ext cx="144888" cy="144888"/>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52266" y="2574989"/>
            <a:ext cx="144888" cy="144888"/>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96"/>
          <p:cNvSpPr txBox="1">
            <a:spLocks noChangeArrowheads="1"/>
          </p:cNvSpPr>
          <p:nvPr/>
        </p:nvSpPr>
        <p:spPr bwMode="auto">
          <a:xfrm>
            <a:off x="2336451" y="2009462"/>
            <a:ext cx="1083951"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 America</a:t>
            </a:r>
          </a:p>
        </p:txBody>
      </p:sp>
      <p:sp>
        <p:nvSpPr>
          <p:cNvPr id="16" name="Text Box 297"/>
          <p:cNvSpPr txBox="1">
            <a:spLocks noChangeArrowheads="1"/>
          </p:cNvSpPr>
          <p:nvPr/>
        </p:nvSpPr>
        <p:spPr bwMode="auto">
          <a:xfrm>
            <a:off x="1148305" y="2874795"/>
            <a:ext cx="118814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Central America</a:t>
            </a:r>
          </a:p>
        </p:txBody>
      </p:sp>
      <p:sp>
        <p:nvSpPr>
          <p:cNvPr id="17" name="Text Box 298"/>
          <p:cNvSpPr txBox="1">
            <a:spLocks noChangeArrowheads="1"/>
          </p:cNvSpPr>
          <p:nvPr/>
        </p:nvSpPr>
        <p:spPr bwMode="auto">
          <a:xfrm>
            <a:off x="2347913" y="4191000"/>
            <a:ext cx="1085554"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rPr>
              <a:t>South America</a:t>
            </a:r>
          </a:p>
        </p:txBody>
      </p:sp>
      <p:sp>
        <p:nvSpPr>
          <p:cNvPr id="18" name="Text Box 299"/>
          <p:cNvSpPr txBox="1">
            <a:spLocks noChangeArrowheads="1"/>
          </p:cNvSpPr>
          <p:nvPr/>
        </p:nvSpPr>
        <p:spPr bwMode="auto">
          <a:xfrm>
            <a:off x="3939576" y="4760715"/>
            <a:ext cx="559769"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rPr>
              <a:t>Africa</a:t>
            </a:r>
          </a:p>
        </p:txBody>
      </p:sp>
      <p:sp>
        <p:nvSpPr>
          <p:cNvPr id="19" name="Text Box 300"/>
          <p:cNvSpPr txBox="1">
            <a:spLocks noChangeArrowheads="1"/>
          </p:cNvSpPr>
          <p:nvPr/>
        </p:nvSpPr>
        <p:spPr bwMode="auto">
          <a:xfrm>
            <a:off x="4537075" y="2544763"/>
            <a:ext cx="614271"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rPr>
              <a:t>Europe</a:t>
            </a:r>
          </a:p>
        </p:txBody>
      </p:sp>
      <p:sp>
        <p:nvSpPr>
          <p:cNvPr id="20" name="Text Box 301"/>
          <p:cNvSpPr txBox="1">
            <a:spLocks noChangeArrowheads="1"/>
          </p:cNvSpPr>
          <p:nvPr/>
        </p:nvSpPr>
        <p:spPr bwMode="auto">
          <a:xfrm>
            <a:off x="4357662" y="4261326"/>
            <a:ext cx="872355"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Middle East</a:t>
            </a:r>
          </a:p>
        </p:txBody>
      </p:sp>
      <p:sp>
        <p:nvSpPr>
          <p:cNvPr id="21" name="Text Box 303"/>
          <p:cNvSpPr txBox="1">
            <a:spLocks noChangeArrowheads="1"/>
          </p:cNvSpPr>
          <p:nvPr/>
        </p:nvSpPr>
        <p:spPr bwMode="auto">
          <a:xfrm>
            <a:off x="6638658" y="3995739"/>
            <a:ext cx="66717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Oceania</a:t>
            </a:r>
          </a:p>
        </p:txBody>
      </p:sp>
      <p:sp>
        <p:nvSpPr>
          <p:cNvPr id="22" name="Text Box 303"/>
          <p:cNvSpPr txBox="1">
            <a:spLocks noChangeArrowheads="1"/>
          </p:cNvSpPr>
          <p:nvPr/>
        </p:nvSpPr>
        <p:spPr bwMode="auto">
          <a:xfrm>
            <a:off x="4786001" y="2949015"/>
            <a:ext cx="52290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China</a:t>
            </a:r>
          </a:p>
        </p:txBody>
      </p:sp>
      <p:sp>
        <p:nvSpPr>
          <p:cNvPr id="23" name="Text Box 303"/>
          <p:cNvSpPr txBox="1">
            <a:spLocks noChangeArrowheads="1"/>
          </p:cNvSpPr>
          <p:nvPr/>
        </p:nvSpPr>
        <p:spPr bwMode="auto">
          <a:xfrm>
            <a:off x="5006806" y="2230870"/>
            <a:ext cx="109196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Northeast Asia</a:t>
            </a:r>
          </a:p>
        </p:txBody>
      </p:sp>
      <p:sp>
        <p:nvSpPr>
          <p:cNvPr id="24" name="Text Box 303"/>
          <p:cNvSpPr txBox="1">
            <a:spLocks noChangeArrowheads="1"/>
          </p:cNvSpPr>
          <p:nvPr/>
        </p:nvSpPr>
        <p:spPr bwMode="auto">
          <a:xfrm>
            <a:off x="5676345" y="3284634"/>
            <a:ext cx="109356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Southeast Asia</a:t>
            </a:r>
          </a:p>
        </p:txBody>
      </p:sp>
      <p:sp>
        <p:nvSpPr>
          <p:cNvPr id="25" name="Text Box 303"/>
          <p:cNvSpPr txBox="1">
            <a:spLocks noChangeArrowheads="1"/>
          </p:cNvSpPr>
          <p:nvPr/>
        </p:nvSpPr>
        <p:spPr bwMode="auto">
          <a:xfrm>
            <a:off x="5072858" y="3881105"/>
            <a:ext cx="830677"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 Asia</a:t>
            </a:r>
          </a:p>
        </p:txBody>
      </p:sp>
      <p:sp>
        <p:nvSpPr>
          <p:cNvPr id="2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7329334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The World's Busiest Air Transport Routes, </a:t>
            </a:r>
            <a:r>
              <a:rPr lang="en-US" sz="2800" dirty="0" smtClean="0"/>
              <a:t>2012</a:t>
            </a:r>
            <a:br>
              <a:rPr lang="en-US" sz="2800" dirty="0" smtClean="0"/>
            </a:br>
            <a:r>
              <a:rPr lang="en-US" sz="2800" dirty="0"/>
              <a:t/>
            </a:r>
            <a:br>
              <a:rPr lang="en-US" sz="2800" dirty="0"/>
            </a:b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835"/>
          <a:stretch/>
        </p:blipFill>
        <p:spPr>
          <a:xfrm>
            <a:off x="228600" y="714777"/>
            <a:ext cx="8686800" cy="5702518"/>
          </a:xfrm>
          <a:prstGeom prst="rect">
            <a:avLst/>
          </a:prstGeom>
        </p:spPr>
      </p:pic>
      <p:sp>
        <p:nvSpPr>
          <p:cNvPr id="6"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83856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Intermodal</a:t>
            </a:r>
            <a:r>
              <a:rPr lang="it-IT" dirty="0" smtClean="0"/>
              <a:t> </a:t>
            </a:r>
            <a:r>
              <a:rPr lang="it-IT" dirty="0" err="1" smtClean="0"/>
              <a:t>Transport</a:t>
            </a:r>
            <a:endParaRPr lang="it-IT" dirty="0"/>
          </a:p>
        </p:txBody>
      </p:sp>
    </p:spTree>
    <p:extLst>
      <p:ext uri="{BB962C8B-B14F-4D97-AF65-F5344CB8AC3E}">
        <p14:creationId xmlns:p14="http://schemas.microsoft.com/office/powerpoint/2010/main" val="39356129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Intermodalism</a:t>
            </a:r>
            <a:r>
              <a:rPr lang="en-US" dirty="0"/>
              <a:t> and </a:t>
            </a:r>
            <a:r>
              <a:rPr lang="en-US" dirty="0" err="1"/>
              <a:t>Transmodalism</a:t>
            </a:r>
            <a:endParaRPr lang="en-US" dirty="0"/>
          </a:p>
        </p:txBody>
      </p:sp>
      <p:sp>
        <p:nvSpPr>
          <p:cNvPr id="4" name="Rectangle 3"/>
          <p:cNvSpPr/>
          <p:nvPr/>
        </p:nvSpPr>
        <p:spPr bwMode="auto">
          <a:xfrm>
            <a:off x="1290916" y="2286000"/>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Oval 4"/>
          <p:cNvSpPr/>
          <p:nvPr/>
        </p:nvSpPr>
        <p:spPr bwMode="auto">
          <a:xfrm>
            <a:off x="3260911" y="2286000"/>
            <a:ext cx="457200" cy="457200"/>
          </a:xfrm>
          <a:prstGeom prst="ellipse">
            <a:avLst/>
          </a:prstGeom>
          <a:solidFill>
            <a:schemeClr val="bg1">
              <a:lumMod val="95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Oval 5"/>
          <p:cNvSpPr/>
          <p:nvPr/>
        </p:nvSpPr>
        <p:spPr bwMode="auto">
          <a:xfrm>
            <a:off x="5230906" y="2286000"/>
            <a:ext cx="457200" cy="457200"/>
          </a:xfrm>
          <a:prstGeom prst="ellipse">
            <a:avLst/>
          </a:prstGeom>
          <a:solidFill>
            <a:schemeClr val="bg1">
              <a:lumMod val="95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7200901" y="2286000"/>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Text Box 40"/>
          <p:cNvSpPr txBox="1">
            <a:spLocks noChangeArrowheads="1"/>
          </p:cNvSpPr>
          <p:nvPr/>
        </p:nvSpPr>
        <p:spPr bwMode="auto">
          <a:xfrm>
            <a:off x="1216388" y="1941250"/>
            <a:ext cx="606256"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Origin</a:t>
            </a:r>
          </a:p>
        </p:txBody>
      </p:sp>
      <p:sp>
        <p:nvSpPr>
          <p:cNvPr id="10" name="Text Box 40"/>
          <p:cNvSpPr txBox="1">
            <a:spLocks noChangeArrowheads="1"/>
          </p:cNvSpPr>
          <p:nvPr/>
        </p:nvSpPr>
        <p:spPr bwMode="auto">
          <a:xfrm>
            <a:off x="6946035" y="1945708"/>
            <a:ext cx="966932"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Destination</a:t>
            </a:r>
          </a:p>
        </p:txBody>
      </p:sp>
      <p:cxnSp>
        <p:nvCxnSpPr>
          <p:cNvPr id="12" name="Straight Arrow Connector 11"/>
          <p:cNvCxnSpPr>
            <a:stCxn id="4" idx="3"/>
            <a:endCxn id="5" idx="2"/>
          </p:cNvCxnSpPr>
          <p:nvPr/>
        </p:nvCxnSpPr>
        <p:spPr bwMode="auto">
          <a:xfrm>
            <a:off x="1748116" y="2514600"/>
            <a:ext cx="1512795" cy="0"/>
          </a:xfrm>
          <a:prstGeom prst="straightConnector1">
            <a:avLst/>
          </a:prstGeom>
          <a:solidFill>
            <a:schemeClr val="accent1"/>
          </a:solidFill>
          <a:ln w="50800" cap="flat" cmpd="sng" algn="ctr">
            <a:solidFill>
              <a:schemeClr val="accent3">
                <a:lumMod val="50000"/>
              </a:schemeClr>
            </a:solidFill>
            <a:prstDash val="solid"/>
            <a:round/>
            <a:headEnd type="none" w="med" len="med"/>
            <a:tailEnd type="triangle"/>
          </a:ln>
          <a:effectLst/>
        </p:spPr>
      </p:cxnSp>
      <p:cxnSp>
        <p:nvCxnSpPr>
          <p:cNvPr id="13" name="Straight Arrow Connector 12"/>
          <p:cNvCxnSpPr>
            <a:stCxn id="5" idx="6"/>
            <a:endCxn id="6" idx="2"/>
          </p:cNvCxnSpPr>
          <p:nvPr/>
        </p:nvCxnSpPr>
        <p:spPr bwMode="auto">
          <a:xfrm>
            <a:off x="3718111" y="2514600"/>
            <a:ext cx="1512795" cy="0"/>
          </a:xfrm>
          <a:prstGeom prst="straightConnector1">
            <a:avLst/>
          </a:prstGeom>
          <a:solidFill>
            <a:schemeClr val="accent1"/>
          </a:solidFill>
          <a:ln w="50800" cap="flat" cmpd="sng" algn="ctr">
            <a:solidFill>
              <a:schemeClr val="accent4">
                <a:lumMod val="50000"/>
              </a:schemeClr>
            </a:solidFill>
            <a:prstDash val="solid"/>
            <a:round/>
            <a:headEnd type="none" w="med" len="med"/>
            <a:tailEnd type="triangle"/>
          </a:ln>
          <a:effectLst/>
        </p:spPr>
      </p:cxnSp>
      <p:cxnSp>
        <p:nvCxnSpPr>
          <p:cNvPr id="16" name="Straight Arrow Connector 15"/>
          <p:cNvCxnSpPr>
            <a:stCxn id="6" idx="6"/>
            <a:endCxn id="8" idx="1"/>
          </p:cNvCxnSpPr>
          <p:nvPr/>
        </p:nvCxnSpPr>
        <p:spPr bwMode="auto">
          <a:xfrm>
            <a:off x="5688106" y="2514600"/>
            <a:ext cx="1512795" cy="0"/>
          </a:xfrm>
          <a:prstGeom prst="straightConnector1">
            <a:avLst/>
          </a:prstGeom>
          <a:solidFill>
            <a:schemeClr val="accent1"/>
          </a:solidFill>
          <a:ln w="50800" cap="flat" cmpd="sng" algn="ctr">
            <a:solidFill>
              <a:schemeClr val="accent2">
                <a:lumMod val="50000"/>
              </a:schemeClr>
            </a:solidFill>
            <a:prstDash val="solid"/>
            <a:round/>
            <a:headEnd type="none" w="med" len="med"/>
            <a:tailEnd type="triangle"/>
          </a:ln>
          <a:effectLst/>
        </p:spPr>
      </p:cxnSp>
      <p:sp>
        <p:nvSpPr>
          <p:cNvPr id="19" name="Text Box 40"/>
          <p:cNvSpPr txBox="1">
            <a:spLocks noChangeArrowheads="1"/>
          </p:cNvSpPr>
          <p:nvPr/>
        </p:nvSpPr>
        <p:spPr bwMode="auto">
          <a:xfrm>
            <a:off x="2240658" y="2121070"/>
            <a:ext cx="527710"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Road</a:t>
            </a:r>
          </a:p>
        </p:txBody>
      </p:sp>
      <p:sp>
        <p:nvSpPr>
          <p:cNvPr id="20" name="Text Box 40"/>
          <p:cNvSpPr txBox="1">
            <a:spLocks noChangeArrowheads="1"/>
          </p:cNvSpPr>
          <p:nvPr/>
        </p:nvSpPr>
        <p:spPr bwMode="auto">
          <a:xfrm>
            <a:off x="4160479" y="2162822"/>
            <a:ext cx="44114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Rail</a:t>
            </a:r>
          </a:p>
        </p:txBody>
      </p:sp>
      <p:sp>
        <p:nvSpPr>
          <p:cNvPr id="21" name="Text Box 40"/>
          <p:cNvSpPr txBox="1">
            <a:spLocks noChangeArrowheads="1"/>
          </p:cNvSpPr>
          <p:nvPr/>
        </p:nvSpPr>
        <p:spPr bwMode="auto">
          <a:xfrm>
            <a:off x="5975592" y="2162822"/>
            <a:ext cx="80342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Maritime</a:t>
            </a:r>
          </a:p>
        </p:txBody>
      </p:sp>
      <p:sp>
        <p:nvSpPr>
          <p:cNvPr id="22" name="Rounded Rectangle 21"/>
          <p:cNvSpPr/>
          <p:nvPr/>
        </p:nvSpPr>
        <p:spPr bwMode="auto">
          <a:xfrm>
            <a:off x="1016722" y="1545123"/>
            <a:ext cx="6949440" cy="164592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Text Box 17"/>
          <p:cNvSpPr txBox="1">
            <a:spLocks noChangeArrowheads="1"/>
          </p:cNvSpPr>
          <p:nvPr/>
        </p:nvSpPr>
        <p:spPr bwMode="auto">
          <a:xfrm>
            <a:off x="1337717" y="1408320"/>
            <a:ext cx="1225657" cy="276999"/>
          </a:xfrm>
          <a:prstGeom prst="rect">
            <a:avLst/>
          </a:prstGeom>
          <a:solidFill>
            <a:schemeClr val="bg1"/>
          </a:solidFill>
          <a:ln w="9525">
            <a:noFill/>
            <a:miter lim="800000"/>
            <a:headEnd/>
            <a:tailEnd/>
          </a:ln>
        </p:spPr>
        <p:txBody>
          <a:bodyPr wrap="none" lIns="45720" tIns="0" rIns="45720" bIns="0">
            <a:spAutoFit/>
          </a:bodyPr>
          <a:lstStyle/>
          <a:p>
            <a:r>
              <a:rPr lang="en-US" sz="1800" b="1" dirty="0" err="1">
                <a:latin typeface="Agency FB" pitchFamily="34" charset="0"/>
              </a:rPr>
              <a:t>Intermodalism</a:t>
            </a:r>
            <a:endParaRPr lang="en-US" sz="1800" b="1" dirty="0">
              <a:latin typeface="Agency FB" pitchFamily="34" charset="0"/>
            </a:endParaRPr>
          </a:p>
        </p:txBody>
      </p:sp>
      <p:sp>
        <p:nvSpPr>
          <p:cNvPr id="24" name="Rectangle 23"/>
          <p:cNvSpPr/>
          <p:nvPr/>
        </p:nvSpPr>
        <p:spPr bwMode="auto">
          <a:xfrm>
            <a:off x="1290916" y="4054504"/>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Oval 24"/>
          <p:cNvSpPr/>
          <p:nvPr/>
        </p:nvSpPr>
        <p:spPr bwMode="auto">
          <a:xfrm>
            <a:off x="4242542" y="4054504"/>
            <a:ext cx="457200" cy="457200"/>
          </a:xfrm>
          <a:prstGeom prst="ellipse">
            <a:avLst/>
          </a:prstGeom>
          <a:solidFill>
            <a:schemeClr val="bg1">
              <a:lumMod val="95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7200901" y="4054504"/>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Text Box 40"/>
          <p:cNvSpPr txBox="1">
            <a:spLocks noChangeArrowheads="1"/>
          </p:cNvSpPr>
          <p:nvPr/>
        </p:nvSpPr>
        <p:spPr bwMode="auto">
          <a:xfrm>
            <a:off x="1216388" y="3709755"/>
            <a:ext cx="606256"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Origin</a:t>
            </a:r>
          </a:p>
        </p:txBody>
      </p:sp>
      <p:sp>
        <p:nvSpPr>
          <p:cNvPr id="29" name="Text Box 40"/>
          <p:cNvSpPr txBox="1">
            <a:spLocks noChangeArrowheads="1"/>
          </p:cNvSpPr>
          <p:nvPr/>
        </p:nvSpPr>
        <p:spPr bwMode="auto">
          <a:xfrm>
            <a:off x="6946035" y="3714213"/>
            <a:ext cx="966932"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Destination</a:t>
            </a:r>
          </a:p>
        </p:txBody>
      </p:sp>
      <p:cxnSp>
        <p:nvCxnSpPr>
          <p:cNvPr id="30" name="Straight Arrow Connector 29"/>
          <p:cNvCxnSpPr>
            <a:stCxn id="24" idx="3"/>
            <a:endCxn id="25" idx="2"/>
          </p:cNvCxnSpPr>
          <p:nvPr/>
        </p:nvCxnSpPr>
        <p:spPr bwMode="auto">
          <a:xfrm>
            <a:off x="1748116" y="4283104"/>
            <a:ext cx="2494426" cy="0"/>
          </a:xfrm>
          <a:prstGeom prst="straightConnector1">
            <a:avLst/>
          </a:prstGeom>
          <a:solidFill>
            <a:schemeClr val="accent1"/>
          </a:solidFill>
          <a:ln w="50800" cap="flat" cmpd="sng" algn="ctr">
            <a:solidFill>
              <a:schemeClr val="accent4">
                <a:lumMod val="50000"/>
              </a:schemeClr>
            </a:solidFill>
            <a:prstDash val="solid"/>
            <a:round/>
            <a:headEnd type="none" w="med" len="med"/>
            <a:tailEnd type="triangle"/>
          </a:ln>
          <a:effectLst/>
        </p:spPr>
      </p:cxnSp>
      <p:cxnSp>
        <p:nvCxnSpPr>
          <p:cNvPr id="31" name="Straight Arrow Connector 30"/>
          <p:cNvCxnSpPr>
            <a:stCxn id="25" idx="6"/>
            <a:endCxn id="27" idx="1"/>
          </p:cNvCxnSpPr>
          <p:nvPr/>
        </p:nvCxnSpPr>
        <p:spPr bwMode="auto">
          <a:xfrm>
            <a:off x="4699742" y="4283104"/>
            <a:ext cx="2501159" cy="0"/>
          </a:xfrm>
          <a:prstGeom prst="straightConnector1">
            <a:avLst/>
          </a:prstGeom>
          <a:solidFill>
            <a:schemeClr val="accent1"/>
          </a:solidFill>
          <a:ln w="50800" cap="flat" cmpd="sng" algn="ctr">
            <a:solidFill>
              <a:schemeClr val="accent4">
                <a:lumMod val="50000"/>
              </a:schemeClr>
            </a:solidFill>
            <a:prstDash val="solid"/>
            <a:round/>
            <a:headEnd type="none" w="med" len="med"/>
            <a:tailEnd type="triangle"/>
          </a:ln>
          <a:effectLst/>
        </p:spPr>
      </p:cxnSp>
      <p:sp>
        <p:nvSpPr>
          <p:cNvPr id="33" name="Text Box 40"/>
          <p:cNvSpPr txBox="1">
            <a:spLocks noChangeArrowheads="1"/>
          </p:cNvSpPr>
          <p:nvPr/>
        </p:nvSpPr>
        <p:spPr bwMode="auto">
          <a:xfrm>
            <a:off x="2681136" y="3889574"/>
            <a:ext cx="44114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Rail</a:t>
            </a:r>
          </a:p>
        </p:txBody>
      </p:sp>
      <p:sp>
        <p:nvSpPr>
          <p:cNvPr id="34" name="Text Box 40"/>
          <p:cNvSpPr txBox="1">
            <a:spLocks noChangeArrowheads="1"/>
          </p:cNvSpPr>
          <p:nvPr/>
        </p:nvSpPr>
        <p:spPr bwMode="auto">
          <a:xfrm>
            <a:off x="5729748" y="3892948"/>
            <a:ext cx="44114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Rail</a:t>
            </a:r>
          </a:p>
        </p:txBody>
      </p:sp>
      <p:sp>
        <p:nvSpPr>
          <p:cNvPr id="39" name="Rounded Rectangle 38"/>
          <p:cNvSpPr/>
          <p:nvPr/>
        </p:nvSpPr>
        <p:spPr bwMode="auto">
          <a:xfrm>
            <a:off x="1016722" y="3418175"/>
            <a:ext cx="6949440" cy="164592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Text Box 17"/>
          <p:cNvSpPr txBox="1">
            <a:spLocks noChangeArrowheads="1"/>
          </p:cNvSpPr>
          <p:nvPr/>
        </p:nvSpPr>
        <p:spPr bwMode="auto">
          <a:xfrm>
            <a:off x="1337717" y="3281372"/>
            <a:ext cx="1291379" cy="276999"/>
          </a:xfrm>
          <a:prstGeom prst="rect">
            <a:avLst/>
          </a:prstGeom>
          <a:solidFill>
            <a:schemeClr val="bg1"/>
          </a:solidFill>
          <a:ln w="9525">
            <a:noFill/>
            <a:miter lim="800000"/>
            <a:headEnd/>
            <a:tailEnd/>
          </a:ln>
        </p:spPr>
        <p:txBody>
          <a:bodyPr wrap="none" lIns="45720" tIns="0" rIns="45720" bIns="0">
            <a:spAutoFit/>
          </a:bodyPr>
          <a:lstStyle/>
          <a:p>
            <a:r>
              <a:rPr lang="en-US" sz="1800" b="1" dirty="0" err="1">
                <a:latin typeface="Agency FB" pitchFamily="34" charset="0"/>
              </a:rPr>
              <a:t>Transmodalism</a:t>
            </a:r>
            <a:endParaRPr lang="en-US" sz="1800" b="1" dirty="0">
              <a:latin typeface="Agency FB" pitchFamily="34" charset="0"/>
            </a:endParaRPr>
          </a:p>
        </p:txBody>
      </p:sp>
      <p:sp>
        <p:nvSpPr>
          <p:cNvPr id="3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7383262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Major Steps in Intermodal Integration</a:t>
            </a:r>
          </a:p>
        </p:txBody>
      </p:sp>
      <p:sp>
        <p:nvSpPr>
          <p:cNvPr id="6" name="Freeform 3"/>
          <p:cNvSpPr>
            <a:spLocks/>
          </p:cNvSpPr>
          <p:nvPr/>
        </p:nvSpPr>
        <p:spPr bwMode="auto">
          <a:xfrm>
            <a:off x="966510" y="1350169"/>
            <a:ext cx="7337425" cy="4471988"/>
          </a:xfrm>
          <a:custGeom>
            <a:avLst/>
            <a:gdLst>
              <a:gd name="T0" fmla="*/ 0 w 4622"/>
              <a:gd name="T1" fmla="*/ 0 h 2817"/>
              <a:gd name="T2" fmla="*/ 0 w 4622"/>
              <a:gd name="T3" fmla="*/ 2817 h 2817"/>
              <a:gd name="T4" fmla="*/ 4622 w 4622"/>
              <a:gd name="T5" fmla="*/ 2817 h 2817"/>
              <a:gd name="T6" fmla="*/ 0 60000 65536"/>
              <a:gd name="T7" fmla="*/ 0 60000 65536"/>
              <a:gd name="T8" fmla="*/ 0 60000 65536"/>
              <a:gd name="T9" fmla="*/ 0 w 4622"/>
              <a:gd name="T10" fmla="*/ 0 h 2817"/>
              <a:gd name="T11" fmla="*/ 4622 w 4622"/>
              <a:gd name="T12" fmla="*/ 2817 h 2817"/>
            </a:gdLst>
            <a:ahLst/>
            <a:cxnLst>
              <a:cxn ang="T6">
                <a:pos x="T0" y="T1"/>
              </a:cxn>
              <a:cxn ang="T7">
                <a:pos x="T2" y="T3"/>
              </a:cxn>
              <a:cxn ang="T8">
                <a:pos x="T4" y="T5"/>
              </a:cxn>
            </a:cxnLst>
            <a:rect l="T9" t="T10" r="T11" b="T12"/>
            <a:pathLst>
              <a:path w="4622" h="2817">
                <a:moveTo>
                  <a:pt x="0" y="0"/>
                </a:moveTo>
                <a:lnTo>
                  <a:pt x="0" y="2817"/>
                </a:lnTo>
                <a:lnTo>
                  <a:pt x="4622" y="2817"/>
                </a:lnTo>
              </a:path>
            </a:pathLst>
          </a:custGeom>
          <a:noFill/>
          <a:ln w="50800">
            <a:solidFill>
              <a:srgbClr val="80808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latin typeface="Agency FB" pitchFamily="34" charset="0"/>
              <a:cs typeface="Calibri" pitchFamily="34" charset="0"/>
            </a:endParaRPr>
          </a:p>
        </p:txBody>
      </p:sp>
      <p:sp>
        <p:nvSpPr>
          <p:cNvPr id="7" name="Rectangle 4"/>
          <p:cNvSpPr>
            <a:spLocks noChangeArrowheads="1"/>
          </p:cNvSpPr>
          <p:nvPr/>
        </p:nvSpPr>
        <p:spPr bwMode="auto">
          <a:xfrm>
            <a:off x="1098273" y="5414169"/>
            <a:ext cx="7116762" cy="287338"/>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Pallets (1930s)</a:t>
            </a:r>
          </a:p>
        </p:txBody>
      </p:sp>
      <p:sp>
        <p:nvSpPr>
          <p:cNvPr id="8" name="Rectangle 5"/>
          <p:cNvSpPr>
            <a:spLocks noChangeArrowheads="1"/>
          </p:cNvSpPr>
          <p:nvPr/>
        </p:nvSpPr>
        <p:spPr bwMode="auto">
          <a:xfrm>
            <a:off x="2784198" y="5060157"/>
            <a:ext cx="5430837"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TOFC (1950s)</a:t>
            </a:r>
          </a:p>
        </p:txBody>
      </p:sp>
      <p:sp>
        <p:nvSpPr>
          <p:cNvPr id="9" name="Rectangle 6"/>
          <p:cNvSpPr>
            <a:spLocks noChangeArrowheads="1"/>
          </p:cNvSpPr>
          <p:nvPr/>
        </p:nvSpPr>
        <p:spPr bwMode="auto">
          <a:xfrm>
            <a:off x="3114398" y="4693444"/>
            <a:ext cx="5100637" cy="287338"/>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Containerization (1956)</a:t>
            </a:r>
          </a:p>
        </p:txBody>
      </p:sp>
      <p:sp>
        <p:nvSpPr>
          <p:cNvPr id="10" name="Rectangle 7"/>
          <p:cNvSpPr>
            <a:spLocks noChangeArrowheads="1"/>
          </p:cNvSpPr>
          <p:nvPr/>
        </p:nvSpPr>
        <p:spPr bwMode="auto">
          <a:xfrm>
            <a:off x="3576360" y="4339432"/>
            <a:ext cx="4638675"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Standardization (size and latching) (1965)</a:t>
            </a:r>
          </a:p>
        </p:txBody>
      </p:sp>
      <p:sp>
        <p:nvSpPr>
          <p:cNvPr id="11" name="Rectangle 8"/>
          <p:cNvSpPr>
            <a:spLocks noChangeArrowheads="1"/>
          </p:cNvSpPr>
          <p:nvPr/>
        </p:nvSpPr>
        <p:spPr bwMode="auto">
          <a:xfrm>
            <a:off x="3687485" y="3985419"/>
            <a:ext cx="4527550" cy="287338"/>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Transatlantic (1966); Containerships (1968)</a:t>
            </a:r>
          </a:p>
        </p:txBody>
      </p:sp>
      <p:sp>
        <p:nvSpPr>
          <p:cNvPr id="12" name="Rectangle 9"/>
          <p:cNvSpPr>
            <a:spLocks noChangeArrowheads="1"/>
          </p:cNvSpPr>
          <p:nvPr/>
        </p:nvSpPr>
        <p:spPr bwMode="auto">
          <a:xfrm>
            <a:off x="4676498" y="3275807"/>
            <a:ext cx="3538537"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dirty="0">
                <a:latin typeface="Agency FB" pitchFamily="34" charset="0"/>
                <a:cs typeface="Calibri" pitchFamily="34" charset="0"/>
              </a:rPr>
              <a:t>Deregulation (1980s)</a:t>
            </a:r>
          </a:p>
        </p:txBody>
      </p:sp>
      <p:sp>
        <p:nvSpPr>
          <p:cNvPr id="13" name="Rectangle 10"/>
          <p:cNvSpPr>
            <a:spLocks noChangeArrowheads="1"/>
          </p:cNvSpPr>
          <p:nvPr/>
        </p:nvSpPr>
        <p:spPr bwMode="auto">
          <a:xfrm>
            <a:off x="5216248" y="2910682"/>
            <a:ext cx="2998787"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Doublestacking; IBCs (1985)</a:t>
            </a:r>
          </a:p>
        </p:txBody>
      </p:sp>
      <p:sp>
        <p:nvSpPr>
          <p:cNvPr id="14" name="Rectangle 11"/>
          <p:cNvSpPr>
            <a:spLocks noChangeArrowheads="1"/>
          </p:cNvSpPr>
          <p:nvPr/>
        </p:nvSpPr>
        <p:spPr bwMode="auto">
          <a:xfrm>
            <a:off x="3785910" y="3625057"/>
            <a:ext cx="4429125"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COFC (1967)</a:t>
            </a:r>
          </a:p>
        </p:txBody>
      </p:sp>
      <p:sp>
        <p:nvSpPr>
          <p:cNvPr id="15" name="Text Box 12"/>
          <p:cNvSpPr txBox="1">
            <a:spLocks noChangeArrowheads="1"/>
          </p:cNvSpPr>
          <p:nvPr/>
        </p:nvSpPr>
        <p:spPr bwMode="auto">
          <a:xfrm>
            <a:off x="4312960" y="5849779"/>
            <a:ext cx="49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i="1">
                <a:latin typeface="Agency FB" pitchFamily="34" charset="0"/>
                <a:cs typeface="Calibri" pitchFamily="34" charset="0"/>
              </a:rPr>
              <a:t>Time</a:t>
            </a:r>
          </a:p>
        </p:txBody>
      </p:sp>
      <p:sp>
        <p:nvSpPr>
          <p:cNvPr id="16" name="Text Box 13"/>
          <p:cNvSpPr txBox="1">
            <a:spLocks noChangeArrowheads="1"/>
          </p:cNvSpPr>
          <p:nvPr/>
        </p:nvSpPr>
        <p:spPr bwMode="auto">
          <a:xfrm rot="16200000">
            <a:off x="-431914" y="3069551"/>
            <a:ext cx="2362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i="1" dirty="0">
                <a:latin typeface="Agency FB" pitchFamily="34" charset="0"/>
                <a:cs typeface="Calibri" pitchFamily="34" charset="0"/>
              </a:rPr>
              <a:t>Intermodal Integration</a:t>
            </a:r>
          </a:p>
        </p:txBody>
      </p:sp>
      <p:sp>
        <p:nvSpPr>
          <p:cNvPr id="17" name="Rectangle 14"/>
          <p:cNvSpPr>
            <a:spLocks noChangeArrowheads="1"/>
          </p:cNvSpPr>
          <p:nvPr/>
        </p:nvSpPr>
        <p:spPr bwMode="auto">
          <a:xfrm>
            <a:off x="5690910" y="1859757"/>
            <a:ext cx="2524125" cy="287337"/>
          </a:xfrm>
          <a:prstGeom prst="rect">
            <a:avLst/>
          </a:prstGeom>
          <a:gradFill rotWithShape="1">
            <a:gsLst>
              <a:gs pos="0">
                <a:schemeClr val="accent4">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Advanced Terminals</a:t>
            </a:r>
          </a:p>
        </p:txBody>
      </p:sp>
      <p:sp>
        <p:nvSpPr>
          <p:cNvPr id="18" name="Rectangle 15"/>
          <p:cNvSpPr>
            <a:spLocks noChangeArrowheads="1"/>
          </p:cNvSpPr>
          <p:nvPr/>
        </p:nvSpPr>
        <p:spPr bwMode="auto">
          <a:xfrm>
            <a:off x="5690910" y="2210594"/>
            <a:ext cx="2524125" cy="287338"/>
          </a:xfrm>
          <a:prstGeom prst="rect">
            <a:avLst/>
          </a:prstGeom>
          <a:gradFill rotWithShape="1">
            <a:gsLst>
              <a:gs pos="0">
                <a:schemeClr val="accent4">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Regionalization</a:t>
            </a:r>
          </a:p>
        </p:txBody>
      </p:sp>
      <p:sp>
        <p:nvSpPr>
          <p:cNvPr id="19" name="Rectangle 16"/>
          <p:cNvSpPr>
            <a:spLocks noChangeArrowheads="1"/>
          </p:cNvSpPr>
          <p:nvPr/>
        </p:nvSpPr>
        <p:spPr bwMode="auto">
          <a:xfrm>
            <a:off x="5690910" y="1505744"/>
            <a:ext cx="2524125" cy="287338"/>
          </a:xfrm>
          <a:prstGeom prst="rect">
            <a:avLst/>
          </a:prstGeom>
          <a:gradFill rotWithShape="1">
            <a:gsLst>
              <a:gs pos="0">
                <a:schemeClr val="accent4">
                  <a:lumMod val="75000"/>
                </a:schemeClr>
              </a:gs>
              <a:gs pos="100000">
                <a:schemeClr val="bg1"/>
              </a:gs>
            </a:gsLst>
            <a:lin ang="0" scaled="1"/>
          </a:gradFill>
          <a:ln w="9525">
            <a:solidFill>
              <a:srgbClr val="C0C0C0"/>
            </a:solidFill>
            <a:miter lim="800000"/>
            <a:headEnd/>
            <a:tailEnd/>
          </a:ln>
        </p:spPr>
        <p:txBody>
          <a:bodyPr wrap="none" anchor="ctr"/>
          <a:lstStyle/>
          <a:p>
            <a:r>
              <a:rPr lang="en-US" sz="1800" b="1" i="1" dirty="0">
                <a:latin typeface="Agency FB" pitchFamily="34" charset="0"/>
                <a:cs typeface="Calibri" pitchFamily="34" charset="0"/>
              </a:rPr>
              <a:t>Advanced Containers</a:t>
            </a:r>
          </a:p>
        </p:txBody>
      </p:sp>
      <p:sp>
        <p:nvSpPr>
          <p:cNvPr id="20" name="Rectangle 17"/>
          <p:cNvSpPr>
            <a:spLocks noChangeArrowheads="1"/>
          </p:cNvSpPr>
          <p:nvPr/>
        </p:nvSpPr>
        <p:spPr bwMode="auto">
          <a:xfrm>
            <a:off x="5217835" y="2558257"/>
            <a:ext cx="2998788"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Intermodal rail crane (1985)</a:t>
            </a:r>
          </a:p>
        </p:txBody>
      </p:sp>
      <p:sp>
        <p:nvSpPr>
          <p:cNvPr id="21"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325168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3"/>
          <p:cNvSpPr>
            <a:spLocks noGrp="1" noChangeArrowheads="1"/>
          </p:cNvSpPr>
          <p:nvPr>
            <p:ph type="title"/>
          </p:nvPr>
        </p:nvSpPr>
        <p:spPr/>
        <p:txBody>
          <a:bodyPr/>
          <a:lstStyle/>
          <a:p>
            <a:pPr eaLnBrk="1" hangingPunct="1"/>
            <a:r>
              <a:rPr lang="en-US"/>
              <a:t>Integrated Transport Systems: From Fragmentation to Coordination</a:t>
            </a:r>
          </a:p>
        </p:txBody>
      </p:sp>
      <p:graphicFrame>
        <p:nvGraphicFramePr>
          <p:cNvPr id="692296" name="Group 72"/>
          <p:cNvGraphicFramePr>
            <a:graphicFrameLocks noGrp="1"/>
          </p:cNvGraphicFramePr>
          <p:nvPr>
            <p:ph idx="1"/>
            <p:extLst>
              <p:ext uri="{D42A27DB-BD31-4B8C-83A1-F6EECF244321}">
                <p14:modId xmlns:p14="http://schemas.microsoft.com/office/powerpoint/2010/main" val="1702007948"/>
              </p:ext>
            </p:extLst>
          </p:nvPr>
        </p:nvGraphicFramePr>
        <p:xfrm>
          <a:off x="92075" y="1082675"/>
          <a:ext cx="8959849" cy="4375151"/>
        </p:xfrm>
        <a:graphic>
          <a:graphicData uri="http://schemas.openxmlformats.org/drawingml/2006/table">
            <a:tbl>
              <a:tblPr firstRow="1" firstCol="1" bandRow="1">
                <a:tableStyleId>{37CE84F3-28C3-443E-9E96-99CF82512B78}</a:tableStyleId>
              </a:tblPr>
              <a:tblGrid>
                <a:gridCol w="2540088">
                  <a:extLst>
                    <a:ext uri="{9D8B030D-6E8A-4147-A177-3AD203B41FA5}">
                      <a16:colId xmlns:a16="http://schemas.microsoft.com/office/drawing/2014/main" val="20000"/>
                    </a:ext>
                  </a:extLst>
                </a:gridCol>
                <a:gridCol w="2708451">
                  <a:extLst>
                    <a:ext uri="{9D8B030D-6E8A-4147-A177-3AD203B41FA5}">
                      <a16:colId xmlns:a16="http://schemas.microsoft.com/office/drawing/2014/main" val="20001"/>
                    </a:ext>
                  </a:extLst>
                </a:gridCol>
                <a:gridCol w="3711310">
                  <a:extLst>
                    <a:ext uri="{9D8B030D-6E8A-4147-A177-3AD203B41FA5}">
                      <a16:colId xmlns:a16="http://schemas.microsoft.com/office/drawing/2014/main" val="20002"/>
                    </a:ext>
                  </a:extLst>
                </a:gridCol>
              </a:tblGrid>
              <a:tr h="4921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Factor</a:t>
                      </a:r>
                      <a:endParaRPr kumimoji="0" lang="en-US" sz="18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Cause</a:t>
                      </a:r>
                      <a:endParaRPr kumimoji="0" lang="en-US" sz="18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Consequence</a:t>
                      </a:r>
                      <a:endParaRPr kumimoji="0" lang="en-US" sz="1800" b="1"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784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Technology</a:t>
                      </a:r>
                      <a:endParaRPr kumimoji="0" lang="en-US" sz="18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Containerization &amp; IT</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Modal and intermodal innovations; Tracking shipments and managing fleets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1"/>
                  </a:ext>
                </a:extLst>
              </a:tr>
              <a:tr h="784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Capital investments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Returns on investments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Highs costs and long amortization; Improve utilization to lessen capital costs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Alliances and M &amp; A</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Deregulation</a:t>
                      </a:r>
                      <a:endParaRPr kumimoji="0" lang="en-US" sz="18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Easier contractual agreements; joint ownership</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6842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Commodity chains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Globalization</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Coordination of transportation and production (integrated demand)</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4"/>
                  </a:ext>
                </a:extLst>
              </a:tr>
              <a:tr h="6842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Networks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Consolidation and interconnection</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Economies of scale, efficiency and control.</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6449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Benefits of Containerization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9795061"/>
              </p:ext>
            </p:extLst>
          </p:nvPr>
        </p:nvGraphicFramePr>
        <p:xfrm>
          <a:off x="92075" y="1416676"/>
          <a:ext cx="8959850" cy="3625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0204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Evolution</a:t>
            </a:r>
            <a:r>
              <a:rPr lang="it-IT" dirty="0"/>
              <a:t> of </a:t>
            </a:r>
            <a:r>
              <a:rPr lang="it-IT" dirty="0" err="1" smtClean="0"/>
              <a:t>Containerships</a:t>
            </a:r>
            <a:r>
              <a:rPr lang="it-IT" dirty="0" smtClean="0"/>
              <a:t/>
            </a:r>
            <a:br>
              <a:rPr lang="it-IT" dirty="0" smtClean="0"/>
            </a:br>
            <a:endParaRPr lang="it-IT" dirty="0"/>
          </a:p>
        </p:txBody>
      </p:sp>
      <p:pic>
        <p:nvPicPr>
          <p:cNvPr id="175106" name="Picture 2" descr="http://people.hofstra.edu/geotrans/eng/ch3en/conc3en/img/containershi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92" y="896020"/>
            <a:ext cx="7272808" cy="516797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
        <p:nvSpPr>
          <p:cNvPr id="3" name="Rettangolo 2"/>
          <p:cNvSpPr/>
          <p:nvPr/>
        </p:nvSpPr>
        <p:spPr>
          <a:xfrm>
            <a:off x="0" y="5921910"/>
            <a:ext cx="9144000" cy="400110"/>
          </a:xfrm>
          <a:prstGeom prst="rect">
            <a:avLst/>
          </a:prstGeom>
        </p:spPr>
        <p:txBody>
          <a:bodyPr wrap="square">
            <a:spAutoFit/>
          </a:bodyPr>
          <a:lstStyle/>
          <a:p>
            <a:pPr algn="ctr"/>
            <a:r>
              <a:rPr lang="it-IT" sz="2000" dirty="0">
                <a:hlinkClick r:id="rId3"/>
              </a:rPr>
              <a:t>http://people.hofstra.edu/geotrans/eng/ch3en/conc3en/containerships.html</a:t>
            </a:r>
            <a:endParaRPr lang="it-IT" sz="2000" dirty="0"/>
          </a:p>
        </p:txBody>
      </p:sp>
    </p:spTree>
    <p:extLst>
      <p:ext uri="{BB962C8B-B14F-4D97-AF65-F5344CB8AC3E}">
        <p14:creationId xmlns:p14="http://schemas.microsoft.com/office/powerpoint/2010/main" val="36954939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dirty="0"/>
              <a:t>The Four Revolutions of Containerization</a:t>
            </a:r>
          </a:p>
        </p:txBody>
      </p:sp>
      <p:sp>
        <p:nvSpPr>
          <p:cNvPr id="78852" name="Freeform 5"/>
          <p:cNvSpPr>
            <a:spLocks/>
          </p:cNvSpPr>
          <p:nvPr/>
        </p:nvSpPr>
        <p:spPr bwMode="auto">
          <a:xfrm>
            <a:off x="727770" y="1322858"/>
            <a:ext cx="7772400" cy="1371600"/>
          </a:xfrm>
          <a:custGeom>
            <a:avLst/>
            <a:gdLst>
              <a:gd name="T0" fmla="*/ 2147483647 w 4861"/>
              <a:gd name="T1" fmla="*/ 0 h 840"/>
              <a:gd name="T2" fmla="*/ 2147483647 w 4861"/>
              <a:gd name="T3" fmla="*/ 2147483647 h 840"/>
              <a:gd name="T4" fmla="*/ 2147483647 w 4861"/>
              <a:gd name="T5" fmla="*/ 2147483647 h 840"/>
              <a:gd name="T6" fmla="*/ 0 w 4861"/>
              <a:gd name="T7" fmla="*/ 2147483647 h 840"/>
              <a:gd name="T8" fmla="*/ 2147483647 w 4861"/>
              <a:gd name="T9" fmla="*/ 0 h 840"/>
              <a:gd name="T10" fmla="*/ 0 60000 65536"/>
              <a:gd name="T11" fmla="*/ 0 60000 65536"/>
              <a:gd name="T12" fmla="*/ 0 60000 65536"/>
              <a:gd name="T13" fmla="*/ 0 60000 65536"/>
              <a:gd name="T14" fmla="*/ 0 60000 65536"/>
              <a:gd name="T15" fmla="*/ 0 w 4861"/>
              <a:gd name="T16" fmla="*/ 0 h 840"/>
              <a:gd name="T17" fmla="*/ 4861 w 4861"/>
              <a:gd name="T18" fmla="*/ 840 h 840"/>
            </a:gdLst>
            <a:ahLst/>
            <a:cxnLst>
              <a:cxn ang="T10">
                <a:pos x="T0" y="T1"/>
              </a:cxn>
              <a:cxn ang="T11">
                <a:pos x="T2" y="T3"/>
              </a:cxn>
              <a:cxn ang="T12">
                <a:pos x="T4" y="T5"/>
              </a:cxn>
              <a:cxn ang="T13">
                <a:pos x="T6" y="T7"/>
              </a:cxn>
              <a:cxn ang="T14">
                <a:pos x="T8" y="T9"/>
              </a:cxn>
            </a:cxnLst>
            <a:rect l="T15" t="T16" r="T17" b="T18"/>
            <a:pathLst>
              <a:path w="4861" h="840">
                <a:moveTo>
                  <a:pt x="1039" y="0"/>
                </a:moveTo>
                <a:lnTo>
                  <a:pt x="3777" y="7"/>
                </a:lnTo>
                <a:lnTo>
                  <a:pt x="4861" y="840"/>
                </a:lnTo>
                <a:lnTo>
                  <a:pt x="0" y="840"/>
                </a:lnTo>
                <a:lnTo>
                  <a:pt x="1039" y="0"/>
                </a:lnTo>
                <a:close/>
              </a:path>
            </a:pathLst>
          </a:custGeom>
          <a:solidFill>
            <a:srgbClr val="FFFFFF"/>
          </a:solidFill>
          <a:ln w="25400">
            <a:solidFill>
              <a:srgbClr val="808080"/>
            </a:solidFill>
            <a:round/>
            <a:headEnd/>
            <a:tailEnd/>
          </a:ln>
          <a:effectLst>
            <a:outerShdw blurRad="50800" dist="38100" dir="2700000" algn="tl" rotWithShape="0">
              <a:prstClr val="black">
                <a:alpha val="40000"/>
              </a:prstClr>
            </a:outerShdw>
          </a:effectLst>
        </p:spPr>
        <p:txBody>
          <a:bodyPr/>
          <a:lstStyle/>
          <a:p>
            <a:pPr>
              <a:defRPr/>
            </a:pPr>
            <a:endParaRPr lang="en-US">
              <a:latin typeface="Agency FB" panose="020B0503020202020204" pitchFamily="34" charset="0"/>
            </a:endParaRPr>
          </a:p>
        </p:txBody>
      </p:sp>
      <p:sp>
        <p:nvSpPr>
          <p:cNvPr id="5" name="Text Box 6"/>
          <p:cNvSpPr txBox="1">
            <a:spLocks noChangeArrowheads="1"/>
          </p:cNvSpPr>
          <p:nvPr/>
        </p:nvSpPr>
        <p:spPr bwMode="auto">
          <a:xfrm>
            <a:off x="2438188" y="1013473"/>
            <a:ext cx="4398640" cy="307777"/>
          </a:xfrm>
          <a:prstGeom prst="rect">
            <a:avLst/>
          </a:prstGeom>
          <a:noFill/>
          <a:ln w="9525">
            <a:noFill/>
            <a:miter lim="800000"/>
            <a:headEnd/>
            <a:tailEnd/>
          </a:ln>
          <a:effectLst/>
        </p:spPr>
        <p:txBody>
          <a:bodyPr wrap="none" lIns="0" tIns="0" rIns="0" bIns="0">
            <a:spAutoFit/>
          </a:bodyPr>
          <a:lstStyle/>
          <a:p>
            <a:pPr>
              <a:defRPr/>
            </a:pPr>
            <a:r>
              <a:rPr lang="en-US" sz="2000" b="1" dirty="0">
                <a:latin typeface="Agency FB" panose="020B0503020202020204" pitchFamily="34" charset="0"/>
              </a:rPr>
              <a:t>1- Containerization of Maritime Transport Systems</a:t>
            </a:r>
          </a:p>
        </p:txBody>
      </p:sp>
      <p:sp>
        <p:nvSpPr>
          <p:cNvPr id="80902" name="Freeform 7"/>
          <p:cNvSpPr>
            <a:spLocks/>
          </p:cNvSpPr>
          <p:nvPr/>
        </p:nvSpPr>
        <p:spPr bwMode="auto">
          <a:xfrm>
            <a:off x="3591620" y="1364311"/>
            <a:ext cx="1971675" cy="1289050"/>
          </a:xfrm>
          <a:custGeom>
            <a:avLst/>
            <a:gdLst>
              <a:gd name="T0" fmla="*/ 0 w 1242"/>
              <a:gd name="T1" fmla="*/ 2147483647 h 812"/>
              <a:gd name="T2" fmla="*/ 2147483647 w 1242"/>
              <a:gd name="T3" fmla="*/ 0 h 812"/>
              <a:gd name="T4" fmla="*/ 2147483647 w 1242"/>
              <a:gd name="T5" fmla="*/ 0 h 812"/>
              <a:gd name="T6" fmla="*/ 2147483647 w 1242"/>
              <a:gd name="T7" fmla="*/ 2147483647 h 812"/>
              <a:gd name="T8" fmla="*/ 0 w 1242"/>
              <a:gd name="T9" fmla="*/ 2147483647 h 812"/>
              <a:gd name="T10" fmla="*/ 0 60000 65536"/>
              <a:gd name="T11" fmla="*/ 0 60000 65536"/>
              <a:gd name="T12" fmla="*/ 0 60000 65536"/>
              <a:gd name="T13" fmla="*/ 0 60000 65536"/>
              <a:gd name="T14" fmla="*/ 0 60000 65536"/>
              <a:gd name="T15" fmla="*/ 0 w 1242"/>
              <a:gd name="T16" fmla="*/ 0 h 812"/>
              <a:gd name="T17" fmla="*/ 1242 w 1242"/>
              <a:gd name="T18" fmla="*/ 812 h 812"/>
            </a:gdLst>
            <a:ahLst/>
            <a:cxnLst>
              <a:cxn ang="T10">
                <a:pos x="T0" y="T1"/>
              </a:cxn>
              <a:cxn ang="T11">
                <a:pos x="T2" y="T3"/>
              </a:cxn>
              <a:cxn ang="T12">
                <a:pos x="T4" y="T5"/>
              </a:cxn>
              <a:cxn ang="T13">
                <a:pos x="T6" y="T7"/>
              </a:cxn>
              <a:cxn ang="T14">
                <a:pos x="T8" y="T9"/>
              </a:cxn>
            </a:cxnLst>
            <a:rect l="T15" t="T16" r="T17" b="T18"/>
            <a:pathLst>
              <a:path w="1242" h="812">
                <a:moveTo>
                  <a:pt x="0" y="812"/>
                </a:moveTo>
                <a:lnTo>
                  <a:pt x="333" y="0"/>
                </a:lnTo>
                <a:lnTo>
                  <a:pt x="957" y="0"/>
                </a:lnTo>
                <a:lnTo>
                  <a:pt x="1242" y="812"/>
                </a:lnTo>
                <a:lnTo>
                  <a:pt x="0" y="812"/>
                </a:lnTo>
                <a:close/>
              </a:path>
            </a:pathLst>
          </a:custGeom>
          <a:solidFill>
            <a:schemeClr val="accent2">
              <a:lumMod val="60000"/>
              <a:lumOff val="40000"/>
            </a:schemeClr>
          </a:solidFill>
          <a:ln w="9525">
            <a:noFill/>
            <a:round/>
            <a:headEnd/>
            <a:tailEnd/>
          </a:ln>
        </p:spPr>
        <p:txBody>
          <a:bodyPr/>
          <a:lstStyle/>
          <a:p>
            <a:endParaRPr lang="en-US">
              <a:latin typeface="Agency FB" panose="020B0503020202020204" pitchFamily="34" charset="0"/>
            </a:endParaRPr>
          </a:p>
        </p:txBody>
      </p:sp>
      <p:sp>
        <p:nvSpPr>
          <p:cNvPr id="80903" name="Text Box 14"/>
          <p:cNvSpPr txBox="1">
            <a:spLocks noChangeArrowheads="1"/>
          </p:cNvSpPr>
          <p:nvPr/>
        </p:nvSpPr>
        <p:spPr bwMode="auto">
          <a:xfrm>
            <a:off x="2962423" y="1431431"/>
            <a:ext cx="1024319"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Container port</a:t>
            </a:r>
          </a:p>
        </p:txBody>
      </p:sp>
      <p:sp>
        <p:nvSpPr>
          <p:cNvPr id="80904" name="Freeform 16"/>
          <p:cNvSpPr>
            <a:spLocks/>
          </p:cNvSpPr>
          <p:nvPr/>
        </p:nvSpPr>
        <p:spPr bwMode="auto">
          <a:xfrm>
            <a:off x="4448870" y="1386536"/>
            <a:ext cx="276225" cy="1244600"/>
          </a:xfrm>
          <a:custGeom>
            <a:avLst/>
            <a:gdLst>
              <a:gd name="T0" fmla="*/ 2147483647 w 174"/>
              <a:gd name="T1" fmla="*/ 0 h 784"/>
              <a:gd name="T2" fmla="*/ 0 w 174"/>
              <a:gd name="T3" fmla="*/ 2147483647 h 784"/>
              <a:gd name="T4" fmla="*/ 2147483647 w 174"/>
              <a:gd name="T5" fmla="*/ 2147483647 h 784"/>
              <a:gd name="T6" fmla="*/ 2147483647 w 174"/>
              <a:gd name="T7" fmla="*/ 2147483647 h 784"/>
              <a:gd name="T8" fmla="*/ 0 60000 65536"/>
              <a:gd name="T9" fmla="*/ 0 60000 65536"/>
              <a:gd name="T10" fmla="*/ 0 60000 65536"/>
              <a:gd name="T11" fmla="*/ 0 60000 65536"/>
              <a:gd name="T12" fmla="*/ 0 w 174"/>
              <a:gd name="T13" fmla="*/ 0 h 784"/>
              <a:gd name="T14" fmla="*/ 174 w 174"/>
              <a:gd name="T15" fmla="*/ 784 h 784"/>
            </a:gdLst>
            <a:ahLst/>
            <a:cxnLst>
              <a:cxn ang="T8">
                <a:pos x="T0" y="T1"/>
              </a:cxn>
              <a:cxn ang="T9">
                <a:pos x="T2" y="T3"/>
              </a:cxn>
              <a:cxn ang="T10">
                <a:pos x="T4" y="T5"/>
              </a:cxn>
              <a:cxn ang="T11">
                <a:pos x="T6" y="T7"/>
              </a:cxn>
            </a:cxnLst>
            <a:rect l="T12" t="T13" r="T14" b="T15"/>
            <a:pathLst>
              <a:path w="174" h="784">
                <a:moveTo>
                  <a:pt x="118" y="0"/>
                </a:moveTo>
                <a:lnTo>
                  <a:pt x="0" y="423"/>
                </a:lnTo>
                <a:lnTo>
                  <a:pt x="174" y="347"/>
                </a:lnTo>
                <a:lnTo>
                  <a:pt x="56" y="784"/>
                </a:lnTo>
              </a:path>
            </a:pathLst>
          </a:custGeom>
          <a:noFill/>
          <a:ln w="38100">
            <a:solidFill>
              <a:srgbClr val="FFFFFF"/>
            </a:solidFill>
            <a:round/>
            <a:headEnd/>
            <a:tailEnd/>
          </a:ln>
        </p:spPr>
        <p:txBody>
          <a:bodyPr/>
          <a:lstStyle/>
          <a:p>
            <a:endParaRPr lang="en-US">
              <a:latin typeface="Agency FB" panose="020B0503020202020204" pitchFamily="34" charset="0"/>
            </a:endParaRPr>
          </a:p>
        </p:txBody>
      </p:sp>
      <p:sp>
        <p:nvSpPr>
          <p:cNvPr id="78857" name="Freeform 40"/>
          <p:cNvSpPr>
            <a:spLocks/>
          </p:cNvSpPr>
          <p:nvPr/>
        </p:nvSpPr>
        <p:spPr bwMode="auto">
          <a:xfrm>
            <a:off x="723007" y="3067521"/>
            <a:ext cx="7772400" cy="1371600"/>
          </a:xfrm>
          <a:custGeom>
            <a:avLst/>
            <a:gdLst>
              <a:gd name="T0" fmla="*/ 2147483647 w 4861"/>
              <a:gd name="T1" fmla="*/ 0 h 840"/>
              <a:gd name="T2" fmla="*/ 2147483647 w 4861"/>
              <a:gd name="T3" fmla="*/ 2147483647 h 840"/>
              <a:gd name="T4" fmla="*/ 2147483647 w 4861"/>
              <a:gd name="T5" fmla="*/ 2147483647 h 840"/>
              <a:gd name="T6" fmla="*/ 0 w 4861"/>
              <a:gd name="T7" fmla="*/ 2147483647 h 840"/>
              <a:gd name="T8" fmla="*/ 2147483647 w 4861"/>
              <a:gd name="T9" fmla="*/ 0 h 840"/>
              <a:gd name="T10" fmla="*/ 0 60000 65536"/>
              <a:gd name="T11" fmla="*/ 0 60000 65536"/>
              <a:gd name="T12" fmla="*/ 0 60000 65536"/>
              <a:gd name="T13" fmla="*/ 0 60000 65536"/>
              <a:gd name="T14" fmla="*/ 0 60000 65536"/>
              <a:gd name="T15" fmla="*/ 0 w 4861"/>
              <a:gd name="T16" fmla="*/ 0 h 840"/>
              <a:gd name="T17" fmla="*/ 4861 w 4861"/>
              <a:gd name="T18" fmla="*/ 840 h 840"/>
            </a:gdLst>
            <a:ahLst/>
            <a:cxnLst>
              <a:cxn ang="T10">
                <a:pos x="T0" y="T1"/>
              </a:cxn>
              <a:cxn ang="T11">
                <a:pos x="T2" y="T3"/>
              </a:cxn>
              <a:cxn ang="T12">
                <a:pos x="T4" y="T5"/>
              </a:cxn>
              <a:cxn ang="T13">
                <a:pos x="T6" y="T7"/>
              </a:cxn>
              <a:cxn ang="T14">
                <a:pos x="T8" y="T9"/>
              </a:cxn>
            </a:cxnLst>
            <a:rect l="T15" t="T16" r="T17" b="T18"/>
            <a:pathLst>
              <a:path w="4861" h="840">
                <a:moveTo>
                  <a:pt x="1039" y="0"/>
                </a:moveTo>
                <a:lnTo>
                  <a:pt x="3777" y="7"/>
                </a:lnTo>
                <a:lnTo>
                  <a:pt x="4861" y="840"/>
                </a:lnTo>
                <a:lnTo>
                  <a:pt x="0" y="840"/>
                </a:lnTo>
                <a:lnTo>
                  <a:pt x="1039" y="0"/>
                </a:lnTo>
                <a:close/>
              </a:path>
            </a:pathLst>
          </a:custGeom>
          <a:solidFill>
            <a:srgbClr val="FFFFFF"/>
          </a:solidFill>
          <a:ln w="25400">
            <a:solidFill>
              <a:srgbClr val="808080"/>
            </a:solidFill>
            <a:round/>
            <a:headEnd/>
            <a:tailEnd/>
          </a:ln>
          <a:effectLst>
            <a:outerShdw blurRad="50800" dist="38100" dir="2700000" algn="tl" rotWithShape="0">
              <a:prstClr val="black">
                <a:alpha val="40000"/>
              </a:prstClr>
            </a:outerShdw>
          </a:effectLst>
        </p:spPr>
        <p:txBody>
          <a:bodyPr/>
          <a:lstStyle/>
          <a:p>
            <a:pPr>
              <a:defRPr/>
            </a:pPr>
            <a:endParaRPr lang="en-US">
              <a:latin typeface="Agency FB" panose="020B0503020202020204" pitchFamily="34" charset="0"/>
            </a:endParaRPr>
          </a:p>
        </p:txBody>
      </p:sp>
      <p:sp>
        <p:nvSpPr>
          <p:cNvPr id="10" name="Text Box 41"/>
          <p:cNvSpPr txBox="1">
            <a:spLocks noChangeArrowheads="1"/>
          </p:cNvSpPr>
          <p:nvPr/>
        </p:nvSpPr>
        <p:spPr bwMode="auto">
          <a:xfrm>
            <a:off x="2518168" y="2780361"/>
            <a:ext cx="4196662" cy="307777"/>
          </a:xfrm>
          <a:prstGeom prst="rect">
            <a:avLst/>
          </a:prstGeom>
          <a:noFill/>
          <a:ln w="9525">
            <a:noFill/>
            <a:miter lim="800000"/>
            <a:headEnd/>
            <a:tailEnd/>
          </a:ln>
          <a:effectLst/>
        </p:spPr>
        <p:txBody>
          <a:bodyPr wrap="none" lIns="0" tIns="0" rIns="0" bIns="0">
            <a:spAutoFit/>
          </a:bodyPr>
          <a:lstStyle/>
          <a:p>
            <a:pPr>
              <a:defRPr/>
            </a:pPr>
            <a:r>
              <a:rPr lang="en-US" sz="2000" b="1" dirty="0">
                <a:latin typeface="Agency FB" panose="020B0503020202020204" pitchFamily="34" charset="0"/>
              </a:rPr>
              <a:t>2- Containerization of Inland Transport Systems</a:t>
            </a:r>
          </a:p>
        </p:txBody>
      </p:sp>
      <p:sp>
        <p:nvSpPr>
          <p:cNvPr id="80907" name="Freeform 42"/>
          <p:cNvSpPr>
            <a:spLocks/>
          </p:cNvSpPr>
          <p:nvPr/>
        </p:nvSpPr>
        <p:spPr bwMode="auto">
          <a:xfrm>
            <a:off x="3586857" y="3102535"/>
            <a:ext cx="1971675" cy="1289050"/>
          </a:xfrm>
          <a:custGeom>
            <a:avLst/>
            <a:gdLst>
              <a:gd name="T0" fmla="*/ 0 w 1242"/>
              <a:gd name="T1" fmla="*/ 2147483647 h 812"/>
              <a:gd name="T2" fmla="*/ 2147483647 w 1242"/>
              <a:gd name="T3" fmla="*/ 0 h 812"/>
              <a:gd name="T4" fmla="*/ 2147483647 w 1242"/>
              <a:gd name="T5" fmla="*/ 0 h 812"/>
              <a:gd name="T6" fmla="*/ 2147483647 w 1242"/>
              <a:gd name="T7" fmla="*/ 2147483647 h 812"/>
              <a:gd name="T8" fmla="*/ 0 w 1242"/>
              <a:gd name="T9" fmla="*/ 2147483647 h 812"/>
              <a:gd name="T10" fmla="*/ 0 60000 65536"/>
              <a:gd name="T11" fmla="*/ 0 60000 65536"/>
              <a:gd name="T12" fmla="*/ 0 60000 65536"/>
              <a:gd name="T13" fmla="*/ 0 60000 65536"/>
              <a:gd name="T14" fmla="*/ 0 60000 65536"/>
              <a:gd name="T15" fmla="*/ 0 w 1242"/>
              <a:gd name="T16" fmla="*/ 0 h 812"/>
              <a:gd name="T17" fmla="*/ 1242 w 1242"/>
              <a:gd name="T18" fmla="*/ 812 h 812"/>
            </a:gdLst>
            <a:ahLst/>
            <a:cxnLst>
              <a:cxn ang="T10">
                <a:pos x="T0" y="T1"/>
              </a:cxn>
              <a:cxn ang="T11">
                <a:pos x="T2" y="T3"/>
              </a:cxn>
              <a:cxn ang="T12">
                <a:pos x="T4" y="T5"/>
              </a:cxn>
              <a:cxn ang="T13">
                <a:pos x="T6" y="T7"/>
              </a:cxn>
              <a:cxn ang="T14">
                <a:pos x="T8" y="T9"/>
              </a:cxn>
            </a:cxnLst>
            <a:rect l="T15" t="T16" r="T17" b="T18"/>
            <a:pathLst>
              <a:path w="1242" h="812">
                <a:moveTo>
                  <a:pt x="0" y="812"/>
                </a:moveTo>
                <a:lnTo>
                  <a:pt x="333" y="0"/>
                </a:lnTo>
                <a:lnTo>
                  <a:pt x="957" y="0"/>
                </a:lnTo>
                <a:lnTo>
                  <a:pt x="1242" y="812"/>
                </a:lnTo>
                <a:lnTo>
                  <a:pt x="0" y="812"/>
                </a:lnTo>
                <a:close/>
              </a:path>
            </a:pathLst>
          </a:custGeom>
          <a:solidFill>
            <a:schemeClr val="accent2">
              <a:lumMod val="60000"/>
              <a:lumOff val="40000"/>
            </a:schemeClr>
          </a:solidFill>
          <a:ln w="9525">
            <a:noFill/>
            <a:round/>
            <a:headEnd/>
            <a:tailEnd/>
          </a:ln>
        </p:spPr>
        <p:txBody>
          <a:bodyPr/>
          <a:lstStyle/>
          <a:p>
            <a:endParaRPr lang="en-US">
              <a:latin typeface="Agency FB" panose="020B0503020202020204" pitchFamily="34" charset="0"/>
            </a:endParaRPr>
          </a:p>
        </p:txBody>
      </p:sp>
      <p:sp>
        <p:nvSpPr>
          <p:cNvPr id="80908" name="Freeform 43"/>
          <p:cNvSpPr>
            <a:spLocks/>
          </p:cNvSpPr>
          <p:nvPr/>
        </p:nvSpPr>
        <p:spPr bwMode="auto">
          <a:xfrm>
            <a:off x="1748532" y="3475686"/>
            <a:ext cx="2147888" cy="163513"/>
          </a:xfrm>
          <a:custGeom>
            <a:avLst/>
            <a:gdLst>
              <a:gd name="T0" fmla="*/ 2147483647 w 1353"/>
              <a:gd name="T1" fmla="*/ 0 h 103"/>
              <a:gd name="T2" fmla="*/ 2147483647 w 1353"/>
              <a:gd name="T3" fmla="*/ 2147483647 h 103"/>
              <a:gd name="T4" fmla="*/ 0 w 1353"/>
              <a:gd name="T5" fmla="*/ 2147483647 h 103"/>
              <a:gd name="T6" fmla="*/ 0 60000 65536"/>
              <a:gd name="T7" fmla="*/ 0 60000 65536"/>
              <a:gd name="T8" fmla="*/ 0 60000 65536"/>
              <a:gd name="T9" fmla="*/ 0 w 1353"/>
              <a:gd name="T10" fmla="*/ 0 h 103"/>
              <a:gd name="T11" fmla="*/ 1353 w 1353"/>
              <a:gd name="T12" fmla="*/ 103 h 103"/>
            </a:gdLst>
            <a:ahLst/>
            <a:cxnLst>
              <a:cxn ang="T6">
                <a:pos x="T0" y="T1"/>
              </a:cxn>
              <a:cxn ang="T7">
                <a:pos x="T2" y="T3"/>
              </a:cxn>
              <a:cxn ang="T8">
                <a:pos x="T4" y="T5"/>
              </a:cxn>
            </a:cxnLst>
            <a:rect l="T9" t="T10" r="T11" b="T12"/>
            <a:pathLst>
              <a:path w="1353" h="103">
                <a:moveTo>
                  <a:pt x="1353" y="0"/>
                </a:moveTo>
                <a:lnTo>
                  <a:pt x="672" y="103"/>
                </a:lnTo>
                <a:lnTo>
                  <a:pt x="0" y="89"/>
                </a:lnTo>
              </a:path>
            </a:pathLst>
          </a:custGeom>
          <a:noFill/>
          <a:ln w="38100">
            <a:solidFill>
              <a:schemeClr val="bg1">
                <a:lumMod val="50000"/>
              </a:schemeClr>
            </a:solidFill>
            <a:round/>
            <a:headEnd/>
            <a:tailEnd/>
          </a:ln>
        </p:spPr>
        <p:txBody>
          <a:bodyPr/>
          <a:lstStyle/>
          <a:p>
            <a:endParaRPr lang="en-US">
              <a:latin typeface="Agency FB" panose="020B0503020202020204" pitchFamily="34" charset="0"/>
            </a:endParaRPr>
          </a:p>
        </p:txBody>
      </p:sp>
      <p:sp>
        <p:nvSpPr>
          <p:cNvPr id="80909" name="Text Box 48"/>
          <p:cNvSpPr txBox="1">
            <a:spLocks noChangeArrowheads="1"/>
          </p:cNvSpPr>
          <p:nvPr/>
        </p:nvSpPr>
        <p:spPr bwMode="auto">
          <a:xfrm>
            <a:off x="6224729" y="3914927"/>
            <a:ext cx="1388202"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Intermodal terminal</a:t>
            </a:r>
          </a:p>
        </p:txBody>
      </p:sp>
      <p:sp>
        <p:nvSpPr>
          <p:cNvPr id="80910" name="Line 50"/>
          <p:cNvSpPr>
            <a:spLocks noChangeShapeType="1"/>
          </p:cNvSpPr>
          <p:nvPr/>
        </p:nvSpPr>
        <p:spPr bwMode="auto">
          <a:xfrm flipH="1">
            <a:off x="5347395" y="3439174"/>
            <a:ext cx="1730375" cy="319087"/>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11" name="Freeform 51"/>
          <p:cNvSpPr>
            <a:spLocks/>
          </p:cNvSpPr>
          <p:nvPr/>
        </p:nvSpPr>
        <p:spPr bwMode="auto">
          <a:xfrm>
            <a:off x="4444107" y="3131199"/>
            <a:ext cx="276225" cy="1244600"/>
          </a:xfrm>
          <a:custGeom>
            <a:avLst/>
            <a:gdLst>
              <a:gd name="T0" fmla="*/ 2147483647 w 174"/>
              <a:gd name="T1" fmla="*/ 0 h 784"/>
              <a:gd name="T2" fmla="*/ 0 w 174"/>
              <a:gd name="T3" fmla="*/ 2147483647 h 784"/>
              <a:gd name="T4" fmla="*/ 2147483647 w 174"/>
              <a:gd name="T5" fmla="*/ 2147483647 h 784"/>
              <a:gd name="T6" fmla="*/ 2147483647 w 174"/>
              <a:gd name="T7" fmla="*/ 2147483647 h 784"/>
              <a:gd name="T8" fmla="*/ 0 60000 65536"/>
              <a:gd name="T9" fmla="*/ 0 60000 65536"/>
              <a:gd name="T10" fmla="*/ 0 60000 65536"/>
              <a:gd name="T11" fmla="*/ 0 60000 65536"/>
              <a:gd name="T12" fmla="*/ 0 w 174"/>
              <a:gd name="T13" fmla="*/ 0 h 784"/>
              <a:gd name="T14" fmla="*/ 174 w 174"/>
              <a:gd name="T15" fmla="*/ 784 h 784"/>
            </a:gdLst>
            <a:ahLst/>
            <a:cxnLst>
              <a:cxn ang="T8">
                <a:pos x="T0" y="T1"/>
              </a:cxn>
              <a:cxn ang="T9">
                <a:pos x="T2" y="T3"/>
              </a:cxn>
              <a:cxn ang="T10">
                <a:pos x="T4" y="T5"/>
              </a:cxn>
              <a:cxn ang="T11">
                <a:pos x="T6" y="T7"/>
              </a:cxn>
            </a:cxnLst>
            <a:rect l="T12" t="T13" r="T14" b="T15"/>
            <a:pathLst>
              <a:path w="174" h="784">
                <a:moveTo>
                  <a:pt x="118" y="0"/>
                </a:moveTo>
                <a:lnTo>
                  <a:pt x="0" y="423"/>
                </a:lnTo>
                <a:lnTo>
                  <a:pt x="174" y="347"/>
                </a:lnTo>
                <a:lnTo>
                  <a:pt x="56" y="784"/>
                </a:lnTo>
              </a:path>
            </a:pathLst>
          </a:custGeom>
          <a:noFill/>
          <a:ln w="38100">
            <a:solidFill>
              <a:srgbClr val="FFFFFF"/>
            </a:solidFill>
            <a:round/>
            <a:headEnd/>
            <a:tailEnd/>
          </a:ln>
        </p:spPr>
        <p:txBody>
          <a:bodyPr/>
          <a:lstStyle/>
          <a:p>
            <a:endParaRPr lang="en-US">
              <a:latin typeface="Agency FB" panose="020B0503020202020204" pitchFamily="34" charset="0"/>
            </a:endParaRPr>
          </a:p>
        </p:txBody>
      </p:sp>
      <p:sp>
        <p:nvSpPr>
          <p:cNvPr id="80912" name="Freeform 52"/>
          <p:cNvSpPr>
            <a:spLocks/>
          </p:cNvSpPr>
          <p:nvPr/>
        </p:nvSpPr>
        <p:spPr bwMode="auto">
          <a:xfrm>
            <a:off x="3602732" y="3337574"/>
            <a:ext cx="1978025" cy="868362"/>
          </a:xfrm>
          <a:custGeom>
            <a:avLst/>
            <a:gdLst>
              <a:gd name="T0" fmla="*/ 2147483647 w 1246"/>
              <a:gd name="T1" fmla="*/ 2147483647 h 547"/>
              <a:gd name="T2" fmla="*/ 2147483647 w 1246"/>
              <a:gd name="T3" fmla="*/ 2147483647 h 547"/>
              <a:gd name="T4" fmla="*/ 2147483647 w 1246"/>
              <a:gd name="T5" fmla="*/ 2147483647 h 547"/>
              <a:gd name="T6" fmla="*/ 2147483647 w 1246"/>
              <a:gd name="T7" fmla="*/ 2147483647 h 547"/>
              <a:gd name="T8" fmla="*/ 2147483647 w 1246"/>
              <a:gd name="T9" fmla="*/ 2147483647 h 547"/>
              <a:gd name="T10" fmla="*/ 2147483647 w 1246"/>
              <a:gd name="T11" fmla="*/ 2147483647 h 547"/>
              <a:gd name="T12" fmla="*/ 2147483647 w 1246"/>
              <a:gd name="T13" fmla="*/ 2147483647 h 547"/>
              <a:gd name="T14" fmla="*/ 2147483647 w 1246"/>
              <a:gd name="T15" fmla="*/ 2147483647 h 547"/>
              <a:gd name="T16" fmla="*/ 2147483647 w 1246"/>
              <a:gd name="T17" fmla="*/ 2147483647 h 5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6"/>
              <a:gd name="T28" fmla="*/ 0 h 547"/>
              <a:gd name="T29" fmla="*/ 1246 w 1246"/>
              <a:gd name="T30" fmla="*/ 547 h 5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6" h="547">
                <a:moveTo>
                  <a:pt x="247" y="148"/>
                </a:moveTo>
                <a:cubicBezTo>
                  <a:pt x="247" y="186"/>
                  <a:pt x="264" y="326"/>
                  <a:pt x="247" y="384"/>
                </a:cubicBezTo>
                <a:cubicBezTo>
                  <a:pt x="230" y="442"/>
                  <a:pt x="0" y="471"/>
                  <a:pt x="143" y="495"/>
                </a:cubicBezTo>
                <a:cubicBezTo>
                  <a:pt x="286" y="519"/>
                  <a:pt x="968" y="547"/>
                  <a:pt x="1107" y="530"/>
                </a:cubicBezTo>
                <a:cubicBezTo>
                  <a:pt x="1246" y="513"/>
                  <a:pt x="980" y="438"/>
                  <a:pt x="976" y="391"/>
                </a:cubicBezTo>
                <a:cubicBezTo>
                  <a:pt x="972" y="344"/>
                  <a:pt x="1100" y="284"/>
                  <a:pt x="1080" y="245"/>
                </a:cubicBezTo>
                <a:cubicBezTo>
                  <a:pt x="1060" y="206"/>
                  <a:pt x="880" y="194"/>
                  <a:pt x="858" y="155"/>
                </a:cubicBezTo>
                <a:cubicBezTo>
                  <a:pt x="836" y="116"/>
                  <a:pt x="1049" y="18"/>
                  <a:pt x="948" y="9"/>
                </a:cubicBezTo>
                <a:cubicBezTo>
                  <a:pt x="847" y="0"/>
                  <a:pt x="399" y="81"/>
                  <a:pt x="254" y="100"/>
                </a:cubicBezTo>
              </a:path>
            </a:pathLst>
          </a:cu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13" name="Oval 53"/>
          <p:cNvSpPr>
            <a:spLocks noChangeArrowheads="1"/>
          </p:cNvSpPr>
          <p:nvPr/>
        </p:nvSpPr>
        <p:spPr bwMode="auto">
          <a:xfrm>
            <a:off x="3751957" y="3383611"/>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14" name="Oval 54"/>
          <p:cNvSpPr>
            <a:spLocks noChangeArrowheads="1"/>
          </p:cNvSpPr>
          <p:nvPr/>
        </p:nvSpPr>
        <p:spPr bwMode="auto">
          <a:xfrm>
            <a:off x="5160070" y="3645549"/>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15" name="Oval 55"/>
          <p:cNvSpPr>
            <a:spLocks noChangeArrowheads="1"/>
          </p:cNvSpPr>
          <p:nvPr/>
        </p:nvSpPr>
        <p:spPr bwMode="auto">
          <a:xfrm>
            <a:off x="4993382" y="3258199"/>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16" name="Line 56"/>
          <p:cNvSpPr>
            <a:spLocks noChangeShapeType="1"/>
          </p:cNvSpPr>
          <p:nvPr/>
        </p:nvSpPr>
        <p:spPr bwMode="auto">
          <a:xfrm flipH="1">
            <a:off x="1018282" y="4132911"/>
            <a:ext cx="2698750"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17" name="Line 57"/>
          <p:cNvSpPr>
            <a:spLocks noChangeShapeType="1"/>
          </p:cNvSpPr>
          <p:nvPr/>
        </p:nvSpPr>
        <p:spPr bwMode="auto">
          <a:xfrm flipH="1" flipV="1">
            <a:off x="2823270" y="3658249"/>
            <a:ext cx="890587" cy="484187"/>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18" name="Oval 58"/>
          <p:cNvSpPr>
            <a:spLocks noChangeArrowheads="1"/>
          </p:cNvSpPr>
          <p:nvPr/>
        </p:nvSpPr>
        <p:spPr bwMode="auto">
          <a:xfrm>
            <a:off x="2637532" y="3561411"/>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19" name="Oval 59"/>
          <p:cNvSpPr>
            <a:spLocks noChangeArrowheads="1"/>
          </p:cNvSpPr>
          <p:nvPr/>
        </p:nvSpPr>
        <p:spPr bwMode="auto">
          <a:xfrm>
            <a:off x="3509070" y="4031311"/>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20" name="Oval 60"/>
          <p:cNvSpPr>
            <a:spLocks noChangeArrowheads="1"/>
          </p:cNvSpPr>
          <p:nvPr/>
        </p:nvSpPr>
        <p:spPr bwMode="auto">
          <a:xfrm>
            <a:off x="6228457" y="3472511"/>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21" name="Line 61"/>
          <p:cNvSpPr>
            <a:spLocks noChangeShapeType="1"/>
          </p:cNvSpPr>
          <p:nvPr/>
        </p:nvSpPr>
        <p:spPr bwMode="auto">
          <a:xfrm flipH="1" flipV="1">
            <a:off x="5509320" y="4163074"/>
            <a:ext cx="2719387"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22" name="Oval 62"/>
          <p:cNvSpPr>
            <a:spLocks noChangeArrowheads="1"/>
          </p:cNvSpPr>
          <p:nvPr/>
        </p:nvSpPr>
        <p:spPr bwMode="auto">
          <a:xfrm>
            <a:off x="5268020" y="4072586"/>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23" name="Oval 63"/>
          <p:cNvSpPr>
            <a:spLocks noChangeArrowheads="1"/>
          </p:cNvSpPr>
          <p:nvPr/>
        </p:nvSpPr>
        <p:spPr bwMode="auto">
          <a:xfrm>
            <a:off x="6709470" y="4120211"/>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24" name="Text Box 67"/>
          <p:cNvSpPr txBox="1">
            <a:spLocks noChangeArrowheads="1"/>
          </p:cNvSpPr>
          <p:nvPr/>
        </p:nvSpPr>
        <p:spPr bwMode="auto">
          <a:xfrm>
            <a:off x="4269386" y="3767786"/>
            <a:ext cx="676467" cy="369332"/>
          </a:xfrm>
          <a:prstGeom prst="rect">
            <a:avLst/>
          </a:prstGeom>
          <a:noFill/>
          <a:ln w="9525">
            <a:noFill/>
            <a:miter lim="800000"/>
            <a:headEnd/>
            <a:tailEnd/>
          </a:ln>
        </p:spPr>
        <p:txBody>
          <a:bodyPr wrap="none" lIns="0" tIns="0" rIns="0" bIns="0">
            <a:spAutoFit/>
          </a:bodyPr>
          <a:lstStyle/>
          <a:p>
            <a:pPr algn="ctr">
              <a:lnSpc>
                <a:spcPct val="75000"/>
              </a:lnSpc>
            </a:pPr>
            <a:r>
              <a:rPr lang="en-US" sz="1600" b="1">
                <a:solidFill>
                  <a:srgbClr val="4D4D4D"/>
                </a:solidFill>
                <a:latin typeface="Agency FB" panose="020B0503020202020204" pitchFamily="34" charset="0"/>
              </a:rPr>
              <a:t>Pendulum</a:t>
            </a:r>
          </a:p>
          <a:p>
            <a:pPr algn="ctr">
              <a:lnSpc>
                <a:spcPct val="75000"/>
              </a:lnSpc>
            </a:pPr>
            <a:r>
              <a:rPr lang="en-US" sz="1600" b="1">
                <a:solidFill>
                  <a:srgbClr val="4D4D4D"/>
                </a:solidFill>
                <a:latin typeface="Agency FB" panose="020B0503020202020204" pitchFamily="34" charset="0"/>
              </a:rPr>
              <a:t>Services</a:t>
            </a:r>
          </a:p>
        </p:txBody>
      </p:sp>
      <p:sp>
        <p:nvSpPr>
          <p:cNvPr id="78877" name="Freeform 75"/>
          <p:cNvSpPr>
            <a:spLocks/>
          </p:cNvSpPr>
          <p:nvPr/>
        </p:nvSpPr>
        <p:spPr bwMode="auto">
          <a:xfrm>
            <a:off x="723007" y="4869333"/>
            <a:ext cx="7772400" cy="1371600"/>
          </a:xfrm>
          <a:custGeom>
            <a:avLst/>
            <a:gdLst>
              <a:gd name="T0" fmla="*/ 2147483647 w 4861"/>
              <a:gd name="T1" fmla="*/ 0 h 840"/>
              <a:gd name="T2" fmla="*/ 2147483647 w 4861"/>
              <a:gd name="T3" fmla="*/ 2147483647 h 840"/>
              <a:gd name="T4" fmla="*/ 2147483647 w 4861"/>
              <a:gd name="T5" fmla="*/ 2147483647 h 840"/>
              <a:gd name="T6" fmla="*/ 0 w 4861"/>
              <a:gd name="T7" fmla="*/ 2147483647 h 840"/>
              <a:gd name="T8" fmla="*/ 2147483647 w 4861"/>
              <a:gd name="T9" fmla="*/ 0 h 840"/>
              <a:gd name="T10" fmla="*/ 0 60000 65536"/>
              <a:gd name="T11" fmla="*/ 0 60000 65536"/>
              <a:gd name="T12" fmla="*/ 0 60000 65536"/>
              <a:gd name="T13" fmla="*/ 0 60000 65536"/>
              <a:gd name="T14" fmla="*/ 0 60000 65536"/>
              <a:gd name="T15" fmla="*/ 0 w 4861"/>
              <a:gd name="T16" fmla="*/ 0 h 840"/>
              <a:gd name="T17" fmla="*/ 4861 w 4861"/>
              <a:gd name="T18" fmla="*/ 840 h 840"/>
            </a:gdLst>
            <a:ahLst/>
            <a:cxnLst>
              <a:cxn ang="T10">
                <a:pos x="T0" y="T1"/>
              </a:cxn>
              <a:cxn ang="T11">
                <a:pos x="T2" y="T3"/>
              </a:cxn>
              <a:cxn ang="T12">
                <a:pos x="T4" y="T5"/>
              </a:cxn>
              <a:cxn ang="T13">
                <a:pos x="T6" y="T7"/>
              </a:cxn>
              <a:cxn ang="T14">
                <a:pos x="T8" y="T9"/>
              </a:cxn>
            </a:cxnLst>
            <a:rect l="T15" t="T16" r="T17" b="T18"/>
            <a:pathLst>
              <a:path w="4861" h="840">
                <a:moveTo>
                  <a:pt x="1039" y="0"/>
                </a:moveTo>
                <a:lnTo>
                  <a:pt x="3777" y="7"/>
                </a:lnTo>
                <a:lnTo>
                  <a:pt x="4861" y="840"/>
                </a:lnTo>
                <a:lnTo>
                  <a:pt x="0" y="840"/>
                </a:lnTo>
                <a:lnTo>
                  <a:pt x="1039" y="0"/>
                </a:lnTo>
                <a:close/>
              </a:path>
            </a:pathLst>
          </a:custGeom>
          <a:solidFill>
            <a:srgbClr val="FFFFFF"/>
          </a:solidFill>
          <a:ln w="25400">
            <a:solidFill>
              <a:srgbClr val="808080"/>
            </a:solidFill>
            <a:round/>
            <a:headEnd/>
            <a:tailEnd/>
          </a:ln>
          <a:effectLst>
            <a:outerShdw blurRad="50800" dist="38100" dir="2700000" algn="tl" rotWithShape="0">
              <a:prstClr val="black">
                <a:alpha val="40000"/>
              </a:prstClr>
            </a:outerShdw>
          </a:effectLst>
        </p:spPr>
        <p:txBody>
          <a:bodyPr/>
          <a:lstStyle/>
          <a:p>
            <a:pPr>
              <a:defRPr/>
            </a:pPr>
            <a:endParaRPr lang="en-US">
              <a:latin typeface="Agency FB" panose="020B0503020202020204" pitchFamily="34" charset="0"/>
            </a:endParaRPr>
          </a:p>
        </p:txBody>
      </p:sp>
      <p:sp>
        <p:nvSpPr>
          <p:cNvPr id="30" name="Text Box 76"/>
          <p:cNvSpPr txBox="1">
            <a:spLocks noChangeArrowheads="1"/>
          </p:cNvSpPr>
          <p:nvPr/>
        </p:nvSpPr>
        <p:spPr bwMode="auto">
          <a:xfrm>
            <a:off x="2817155" y="4572648"/>
            <a:ext cx="3646832" cy="307777"/>
          </a:xfrm>
          <a:prstGeom prst="rect">
            <a:avLst/>
          </a:prstGeom>
          <a:noFill/>
          <a:ln w="9525">
            <a:noFill/>
            <a:miter lim="800000"/>
            <a:headEnd/>
            <a:tailEnd/>
          </a:ln>
          <a:effectLst/>
        </p:spPr>
        <p:txBody>
          <a:bodyPr wrap="none" lIns="0" tIns="0" rIns="0" bIns="0">
            <a:spAutoFit/>
          </a:bodyPr>
          <a:lstStyle/>
          <a:p>
            <a:pPr>
              <a:defRPr/>
            </a:pPr>
            <a:r>
              <a:rPr lang="en-US" sz="2000" b="1" dirty="0">
                <a:latin typeface="Agency FB" panose="020B0503020202020204" pitchFamily="34" charset="0"/>
              </a:rPr>
              <a:t>3- Intermodal and </a:t>
            </a:r>
            <a:r>
              <a:rPr lang="en-US" sz="2000" b="1" dirty="0" err="1">
                <a:latin typeface="Agency FB" panose="020B0503020202020204" pitchFamily="34" charset="0"/>
              </a:rPr>
              <a:t>Transmodal</a:t>
            </a:r>
            <a:r>
              <a:rPr lang="en-US" sz="2000" b="1" dirty="0">
                <a:latin typeface="Agency FB" panose="020B0503020202020204" pitchFamily="34" charset="0"/>
              </a:rPr>
              <a:t> Operations</a:t>
            </a:r>
          </a:p>
        </p:txBody>
      </p:sp>
      <p:sp>
        <p:nvSpPr>
          <p:cNvPr id="80927" name="Freeform 77"/>
          <p:cNvSpPr>
            <a:spLocks/>
          </p:cNvSpPr>
          <p:nvPr/>
        </p:nvSpPr>
        <p:spPr bwMode="auto">
          <a:xfrm>
            <a:off x="3586857" y="4904347"/>
            <a:ext cx="1971675" cy="1289050"/>
          </a:xfrm>
          <a:custGeom>
            <a:avLst/>
            <a:gdLst>
              <a:gd name="T0" fmla="*/ 0 w 1242"/>
              <a:gd name="T1" fmla="*/ 2147483647 h 812"/>
              <a:gd name="T2" fmla="*/ 2147483647 w 1242"/>
              <a:gd name="T3" fmla="*/ 0 h 812"/>
              <a:gd name="T4" fmla="*/ 2147483647 w 1242"/>
              <a:gd name="T5" fmla="*/ 0 h 812"/>
              <a:gd name="T6" fmla="*/ 2147483647 w 1242"/>
              <a:gd name="T7" fmla="*/ 2147483647 h 812"/>
              <a:gd name="T8" fmla="*/ 0 w 1242"/>
              <a:gd name="T9" fmla="*/ 2147483647 h 812"/>
              <a:gd name="T10" fmla="*/ 0 60000 65536"/>
              <a:gd name="T11" fmla="*/ 0 60000 65536"/>
              <a:gd name="T12" fmla="*/ 0 60000 65536"/>
              <a:gd name="T13" fmla="*/ 0 60000 65536"/>
              <a:gd name="T14" fmla="*/ 0 60000 65536"/>
              <a:gd name="T15" fmla="*/ 0 w 1242"/>
              <a:gd name="T16" fmla="*/ 0 h 812"/>
              <a:gd name="T17" fmla="*/ 1242 w 1242"/>
              <a:gd name="T18" fmla="*/ 812 h 812"/>
            </a:gdLst>
            <a:ahLst/>
            <a:cxnLst>
              <a:cxn ang="T10">
                <a:pos x="T0" y="T1"/>
              </a:cxn>
              <a:cxn ang="T11">
                <a:pos x="T2" y="T3"/>
              </a:cxn>
              <a:cxn ang="T12">
                <a:pos x="T4" y="T5"/>
              </a:cxn>
              <a:cxn ang="T13">
                <a:pos x="T6" y="T7"/>
              </a:cxn>
              <a:cxn ang="T14">
                <a:pos x="T8" y="T9"/>
              </a:cxn>
            </a:cxnLst>
            <a:rect l="T15" t="T16" r="T17" b="T18"/>
            <a:pathLst>
              <a:path w="1242" h="812">
                <a:moveTo>
                  <a:pt x="0" y="812"/>
                </a:moveTo>
                <a:lnTo>
                  <a:pt x="333" y="0"/>
                </a:lnTo>
                <a:lnTo>
                  <a:pt x="957" y="0"/>
                </a:lnTo>
                <a:lnTo>
                  <a:pt x="1242" y="812"/>
                </a:lnTo>
                <a:lnTo>
                  <a:pt x="0" y="812"/>
                </a:lnTo>
                <a:close/>
              </a:path>
            </a:pathLst>
          </a:custGeom>
          <a:solidFill>
            <a:schemeClr val="accent2">
              <a:lumMod val="60000"/>
              <a:lumOff val="40000"/>
            </a:schemeClr>
          </a:solidFill>
          <a:ln w="9525">
            <a:noFill/>
            <a:round/>
            <a:headEnd/>
            <a:tailEnd/>
          </a:ln>
        </p:spPr>
        <p:txBody>
          <a:bodyPr/>
          <a:lstStyle/>
          <a:p>
            <a:endParaRPr lang="en-US">
              <a:latin typeface="Agency FB" panose="020B0503020202020204" pitchFamily="34" charset="0"/>
            </a:endParaRPr>
          </a:p>
        </p:txBody>
      </p:sp>
      <p:sp>
        <p:nvSpPr>
          <p:cNvPr id="80928" name="Freeform 78"/>
          <p:cNvSpPr>
            <a:spLocks/>
          </p:cNvSpPr>
          <p:nvPr/>
        </p:nvSpPr>
        <p:spPr bwMode="auto">
          <a:xfrm>
            <a:off x="1748532" y="5277499"/>
            <a:ext cx="2147888" cy="163512"/>
          </a:xfrm>
          <a:custGeom>
            <a:avLst/>
            <a:gdLst>
              <a:gd name="T0" fmla="*/ 2147483647 w 1353"/>
              <a:gd name="T1" fmla="*/ 0 h 103"/>
              <a:gd name="T2" fmla="*/ 2147483647 w 1353"/>
              <a:gd name="T3" fmla="*/ 2147483647 h 103"/>
              <a:gd name="T4" fmla="*/ 0 w 1353"/>
              <a:gd name="T5" fmla="*/ 2147483647 h 103"/>
              <a:gd name="T6" fmla="*/ 0 60000 65536"/>
              <a:gd name="T7" fmla="*/ 0 60000 65536"/>
              <a:gd name="T8" fmla="*/ 0 60000 65536"/>
              <a:gd name="T9" fmla="*/ 0 w 1353"/>
              <a:gd name="T10" fmla="*/ 0 h 103"/>
              <a:gd name="T11" fmla="*/ 1353 w 1353"/>
              <a:gd name="T12" fmla="*/ 103 h 103"/>
            </a:gdLst>
            <a:ahLst/>
            <a:cxnLst>
              <a:cxn ang="T6">
                <a:pos x="T0" y="T1"/>
              </a:cxn>
              <a:cxn ang="T7">
                <a:pos x="T2" y="T3"/>
              </a:cxn>
              <a:cxn ang="T8">
                <a:pos x="T4" y="T5"/>
              </a:cxn>
            </a:cxnLst>
            <a:rect l="T9" t="T10" r="T11" b="T12"/>
            <a:pathLst>
              <a:path w="1353" h="103">
                <a:moveTo>
                  <a:pt x="1353" y="0"/>
                </a:moveTo>
                <a:lnTo>
                  <a:pt x="672" y="103"/>
                </a:lnTo>
                <a:lnTo>
                  <a:pt x="0" y="89"/>
                </a:lnTo>
              </a:path>
            </a:pathLst>
          </a:custGeom>
          <a:noFill/>
          <a:ln w="38100">
            <a:solidFill>
              <a:srgbClr val="808080"/>
            </a:solidFill>
            <a:round/>
            <a:headEnd/>
            <a:tailEnd/>
          </a:ln>
        </p:spPr>
        <p:txBody>
          <a:bodyPr/>
          <a:lstStyle/>
          <a:p>
            <a:endParaRPr lang="en-US">
              <a:latin typeface="Agency FB" panose="020B0503020202020204" pitchFamily="34" charset="0"/>
            </a:endParaRPr>
          </a:p>
        </p:txBody>
      </p:sp>
      <p:sp>
        <p:nvSpPr>
          <p:cNvPr id="80929" name="Line 85"/>
          <p:cNvSpPr>
            <a:spLocks noChangeShapeType="1"/>
          </p:cNvSpPr>
          <p:nvPr/>
        </p:nvSpPr>
        <p:spPr bwMode="auto">
          <a:xfrm flipH="1">
            <a:off x="5347395" y="5240986"/>
            <a:ext cx="1730375" cy="319088"/>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30" name="Freeform 86"/>
          <p:cNvSpPr>
            <a:spLocks/>
          </p:cNvSpPr>
          <p:nvPr/>
        </p:nvSpPr>
        <p:spPr bwMode="auto">
          <a:xfrm>
            <a:off x="4444107" y="4933011"/>
            <a:ext cx="276225" cy="1244600"/>
          </a:xfrm>
          <a:custGeom>
            <a:avLst/>
            <a:gdLst>
              <a:gd name="T0" fmla="*/ 2147483647 w 174"/>
              <a:gd name="T1" fmla="*/ 0 h 784"/>
              <a:gd name="T2" fmla="*/ 0 w 174"/>
              <a:gd name="T3" fmla="*/ 2147483647 h 784"/>
              <a:gd name="T4" fmla="*/ 2147483647 w 174"/>
              <a:gd name="T5" fmla="*/ 2147483647 h 784"/>
              <a:gd name="T6" fmla="*/ 2147483647 w 174"/>
              <a:gd name="T7" fmla="*/ 2147483647 h 784"/>
              <a:gd name="T8" fmla="*/ 0 60000 65536"/>
              <a:gd name="T9" fmla="*/ 0 60000 65536"/>
              <a:gd name="T10" fmla="*/ 0 60000 65536"/>
              <a:gd name="T11" fmla="*/ 0 60000 65536"/>
              <a:gd name="T12" fmla="*/ 0 w 174"/>
              <a:gd name="T13" fmla="*/ 0 h 784"/>
              <a:gd name="T14" fmla="*/ 174 w 174"/>
              <a:gd name="T15" fmla="*/ 784 h 784"/>
            </a:gdLst>
            <a:ahLst/>
            <a:cxnLst>
              <a:cxn ang="T8">
                <a:pos x="T0" y="T1"/>
              </a:cxn>
              <a:cxn ang="T9">
                <a:pos x="T2" y="T3"/>
              </a:cxn>
              <a:cxn ang="T10">
                <a:pos x="T4" y="T5"/>
              </a:cxn>
              <a:cxn ang="T11">
                <a:pos x="T6" y="T7"/>
              </a:cxn>
            </a:cxnLst>
            <a:rect l="T12" t="T13" r="T14" b="T15"/>
            <a:pathLst>
              <a:path w="174" h="784">
                <a:moveTo>
                  <a:pt x="118" y="0"/>
                </a:moveTo>
                <a:lnTo>
                  <a:pt x="0" y="423"/>
                </a:lnTo>
                <a:lnTo>
                  <a:pt x="174" y="347"/>
                </a:lnTo>
                <a:lnTo>
                  <a:pt x="56" y="784"/>
                </a:lnTo>
              </a:path>
            </a:pathLst>
          </a:custGeom>
          <a:noFill/>
          <a:ln w="38100">
            <a:solidFill>
              <a:srgbClr val="FFFFFF"/>
            </a:solidFill>
            <a:round/>
            <a:headEnd/>
            <a:tailEnd/>
          </a:ln>
        </p:spPr>
        <p:txBody>
          <a:bodyPr/>
          <a:lstStyle/>
          <a:p>
            <a:endParaRPr lang="en-US">
              <a:latin typeface="Agency FB" panose="020B0503020202020204" pitchFamily="34" charset="0"/>
            </a:endParaRPr>
          </a:p>
        </p:txBody>
      </p:sp>
      <p:sp>
        <p:nvSpPr>
          <p:cNvPr id="80931" name="Freeform 87"/>
          <p:cNvSpPr>
            <a:spLocks/>
          </p:cNvSpPr>
          <p:nvPr/>
        </p:nvSpPr>
        <p:spPr bwMode="auto">
          <a:xfrm>
            <a:off x="3675757" y="5117161"/>
            <a:ext cx="1592263" cy="881063"/>
          </a:xfrm>
          <a:custGeom>
            <a:avLst/>
            <a:gdLst>
              <a:gd name="T0" fmla="*/ 2147483647 w 1003"/>
              <a:gd name="T1" fmla="*/ 2147483647 h 555"/>
              <a:gd name="T2" fmla="*/ 2147483647 w 1003"/>
              <a:gd name="T3" fmla="*/ 2147483647 h 555"/>
              <a:gd name="T4" fmla="*/ 2147483647 w 1003"/>
              <a:gd name="T5" fmla="*/ 2147483647 h 555"/>
              <a:gd name="T6" fmla="*/ 2147483647 w 1003"/>
              <a:gd name="T7" fmla="*/ 2147483647 h 555"/>
              <a:gd name="T8" fmla="*/ 2147483647 w 1003"/>
              <a:gd name="T9" fmla="*/ 2147483647 h 555"/>
              <a:gd name="T10" fmla="*/ 2147483647 w 1003"/>
              <a:gd name="T11" fmla="*/ 2147483647 h 555"/>
              <a:gd name="T12" fmla="*/ 2147483647 w 1003"/>
              <a:gd name="T13" fmla="*/ 2147483647 h 555"/>
              <a:gd name="T14" fmla="*/ 0 60000 65536"/>
              <a:gd name="T15" fmla="*/ 0 60000 65536"/>
              <a:gd name="T16" fmla="*/ 0 60000 65536"/>
              <a:gd name="T17" fmla="*/ 0 60000 65536"/>
              <a:gd name="T18" fmla="*/ 0 60000 65536"/>
              <a:gd name="T19" fmla="*/ 0 60000 65536"/>
              <a:gd name="T20" fmla="*/ 0 60000 65536"/>
              <a:gd name="T21" fmla="*/ 0 w 1003"/>
              <a:gd name="T22" fmla="*/ 0 h 555"/>
              <a:gd name="T23" fmla="*/ 1003 w 1003"/>
              <a:gd name="T24" fmla="*/ 555 h 5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3" h="555">
                <a:moveTo>
                  <a:pt x="201" y="162"/>
                </a:moveTo>
                <a:cubicBezTo>
                  <a:pt x="201" y="200"/>
                  <a:pt x="218" y="340"/>
                  <a:pt x="201" y="398"/>
                </a:cubicBezTo>
                <a:cubicBezTo>
                  <a:pt x="184" y="456"/>
                  <a:pt x="0" y="490"/>
                  <a:pt x="97" y="509"/>
                </a:cubicBezTo>
                <a:cubicBezTo>
                  <a:pt x="194" y="528"/>
                  <a:pt x="663" y="555"/>
                  <a:pt x="782" y="512"/>
                </a:cubicBezTo>
                <a:cubicBezTo>
                  <a:pt x="842" y="421"/>
                  <a:pt x="792" y="333"/>
                  <a:pt x="812" y="252"/>
                </a:cubicBezTo>
                <a:cubicBezTo>
                  <a:pt x="832" y="171"/>
                  <a:pt x="1003" y="46"/>
                  <a:pt x="902" y="23"/>
                </a:cubicBezTo>
                <a:cubicBezTo>
                  <a:pt x="801" y="0"/>
                  <a:pt x="353" y="95"/>
                  <a:pt x="208" y="114"/>
                </a:cubicBezTo>
              </a:path>
            </a:pathLst>
          </a:cu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32" name="Oval 88"/>
          <p:cNvSpPr>
            <a:spLocks noChangeArrowheads="1"/>
          </p:cNvSpPr>
          <p:nvPr/>
        </p:nvSpPr>
        <p:spPr bwMode="auto">
          <a:xfrm>
            <a:off x="3751957" y="5185424"/>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33" name="Oval 90"/>
          <p:cNvSpPr>
            <a:spLocks noChangeArrowheads="1"/>
          </p:cNvSpPr>
          <p:nvPr/>
        </p:nvSpPr>
        <p:spPr bwMode="auto">
          <a:xfrm>
            <a:off x="4993382" y="5060011"/>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34" name="Line 91"/>
          <p:cNvSpPr>
            <a:spLocks noChangeShapeType="1"/>
          </p:cNvSpPr>
          <p:nvPr/>
        </p:nvSpPr>
        <p:spPr bwMode="auto">
          <a:xfrm flipH="1">
            <a:off x="1018282" y="5934724"/>
            <a:ext cx="2698750"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35" name="Line 92"/>
          <p:cNvSpPr>
            <a:spLocks noChangeShapeType="1"/>
          </p:cNvSpPr>
          <p:nvPr/>
        </p:nvSpPr>
        <p:spPr bwMode="auto">
          <a:xfrm flipH="1" flipV="1">
            <a:off x="2823270" y="5460061"/>
            <a:ext cx="890587" cy="484188"/>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36" name="Oval 93"/>
          <p:cNvSpPr>
            <a:spLocks noChangeArrowheads="1"/>
          </p:cNvSpPr>
          <p:nvPr/>
        </p:nvSpPr>
        <p:spPr bwMode="auto">
          <a:xfrm>
            <a:off x="2637532" y="5363224"/>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37" name="Oval 94"/>
          <p:cNvSpPr>
            <a:spLocks noChangeArrowheads="1"/>
          </p:cNvSpPr>
          <p:nvPr/>
        </p:nvSpPr>
        <p:spPr bwMode="auto">
          <a:xfrm>
            <a:off x="3509070" y="5833124"/>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38" name="Oval 95"/>
          <p:cNvSpPr>
            <a:spLocks noChangeArrowheads="1"/>
          </p:cNvSpPr>
          <p:nvPr/>
        </p:nvSpPr>
        <p:spPr bwMode="auto">
          <a:xfrm>
            <a:off x="6228457" y="5274324"/>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39" name="Line 96"/>
          <p:cNvSpPr>
            <a:spLocks noChangeShapeType="1"/>
          </p:cNvSpPr>
          <p:nvPr/>
        </p:nvSpPr>
        <p:spPr bwMode="auto">
          <a:xfrm flipH="1" flipV="1">
            <a:off x="5509320" y="5964886"/>
            <a:ext cx="2719387"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40" name="Oval 98"/>
          <p:cNvSpPr>
            <a:spLocks noChangeArrowheads="1"/>
          </p:cNvSpPr>
          <p:nvPr/>
        </p:nvSpPr>
        <p:spPr bwMode="auto">
          <a:xfrm>
            <a:off x="6709470" y="5922024"/>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41" name="Line 110"/>
          <p:cNvSpPr>
            <a:spLocks noChangeShapeType="1"/>
          </p:cNvSpPr>
          <p:nvPr/>
        </p:nvSpPr>
        <p:spPr bwMode="auto">
          <a:xfrm flipH="1">
            <a:off x="2955032" y="2415236"/>
            <a:ext cx="563563" cy="74613"/>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2" name="Line 111"/>
          <p:cNvSpPr>
            <a:spLocks noChangeShapeType="1"/>
          </p:cNvSpPr>
          <p:nvPr/>
        </p:nvSpPr>
        <p:spPr bwMode="auto">
          <a:xfrm flipH="1" flipV="1">
            <a:off x="3096320" y="2153299"/>
            <a:ext cx="552450" cy="192087"/>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3" name="Line 112"/>
          <p:cNvSpPr>
            <a:spLocks noChangeShapeType="1"/>
          </p:cNvSpPr>
          <p:nvPr/>
        </p:nvSpPr>
        <p:spPr bwMode="auto">
          <a:xfrm flipH="1">
            <a:off x="3237607" y="1786586"/>
            <a:ext cx="595313" cy="10477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4" name="Line 113"/>
          <p:cNvSpPr>
            <a:spLocks noChangeShapeType="1"/>
          </p:cNvSpPr>
          <p:nvPr/>
        </p:nvSpPr>
        <p:spPr bwMode="auto">
          <a:xfrm flipH="1">
            <a:off x="5250557" y="1461149"/>
            <a:ext cx="477838" cy="115887"/>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5" name="Line 115"/>
          <p:cNvSpPr>
            <a:spLocks noChangeShapeType="1"/>
          </p:cNvSpPr>
          <p:nvPr/>
        </p:nvSpPr>
        <p:spPr bwMode="auto">
          <a:xfrm flipH="1">
            <a:off x="5595045" y="2361261"/>
            <a:ext cx="649287" cy="4127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6" name="Line 116"/>
          <p:cNvSpPr>
            <a:spLocks noChangeShapeType="1"/>
          </p:cNvSpPr>
          <p:nvPr/>
        </p:nvSpPr>
        <p:spPr bwMode="auto">
          <a:xfrm flipH="1" flipV="1">
            <a:off x="5341045" y="1650061"/>
            <a:ext cx="446087" cy="192088"/>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7" name="Line 117"/>
          <p:cNvSpPr>
            <a:spLocks noChangeShapeType="1"/>
          </p:cNvSpPr>
          <p:nvPr/>
        </p:nvSpPr>
        <p:spPr bwMode="auto">
          <a:xfrm flipH="1">
            <a:off x="5514082" y="2132661"/>
            <a:ext cx="149225" cy="274638"/>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8" name="Line 118"/>
          <p:cNvSpPr>
            <a:spLocks noChangeShapeType="1"/>
          </p:cNvSpPr>
          <p:nvPr/>
        </p:nvSpPr>
        <p:spPr bwMode="auto">
          <a:xfrm flipV="1">
            <a:off x="3785295" y="1629424"/>
            <a:ext cx="1296987" cy="765175"/>
          </a:xfrm>
          <a:prstGeom prst="line">
            <a:avLst/>
          </a:pr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49" name="Line 119"/>
          <p:cNvSpPr>
            <a:spLocks noChangeShapeType="1"/>
          </p:cNvSpPr>
          <p:nvPr/>
        </p:nvSpPr>
        <p:spPr bwMode="auto">
          <a:xfrm>
            <a:off x="3777357" y="2386661"/>
            <a:ext cx="1627188" cy="65088"/>
          </a:xfrm>
          <a:prstGeom prst="line">
            <a:avLst/>
          </a:pr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50" name="Line 120"/>
          <p:cNvSpPr>
            <a:spLocks noChangeShapeType="1"/>
          </p:cNvSpPr>
          <p:nvPr/>
        </p:nvSpPr>
        <p:spPr bwMode="auto">
          <a:xfrm flipV="1">
            <a:off x="3961507" y="1613549"/>
            <a:ext cx="1158875" cy="136525"/>
          </a:xfrm>
          <a:prstGeom prst="line">
            <a:avLst/>
          </a:pr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51" name="Oval 18"/>
          <p:cNvSpPr>
            <a:spLocks noChangeArrowheads="1"/>
          </p:cNvSpPr>
          <p:nvPr/>
        </p:nvSpPr>
        <p:spPr bwMode="auto">
          <a:xfrm>
            <a:off x="3756720" y="1638949"/>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52" name="Oval 20"/>
          <p:cNvSpPr>
            <a:spLocks noChangeArrowheads="1"/>
          </p:cNvSpPr>
          <p:nvPr/>
        </p:nvSpPr>
        <p:spPr bwMode="auto">
          <a:xfrm>
            <a:off x="4998145" y="1513536"/>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53" name="Oval 24"/>
          <p:cNvSpPr>
            <a:spLocks noChangeArrowheads="1"/>
          </p:cNvSpPr>
          <p:nvPr/>
        </p:nvSpPr>
        <p:spPr bwMode="auto">
          <a:xfrm>
            <a:off x="3513832" y="2286649"/>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54" name="Oval 27"/>
          <p:cNvSpPr>
            <a:spLocks noChangeArrowheads="1"/>
          </p:cNvSpPr>
          <p:nvPr/>
        </p:nvSpPr>
        <p:spPr bwMode="auto">
          <a:xfrm>
            <a:off x="5272782" y="2327924"/>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60" name="Text Box 129"/>
          <p:cNvSpPr txBox="1">
            <a:spLocks noChangeArrowheads="1"/>
          </p:cNvSpPr>
          <p:nvPr/>
        </p:nvSpPr>
        <p:spPr bwMode="auto">
          <a:xfrm>
            <a:off x="1797142" y="3974161"/>
            <a:ext cx="617156"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a:solidFill>
                  <a:srgbClr val="4D4D4D"/>
                </a:solidFill>
                <a:latin typeface="Agency FB" panose="020B0503020202020204" pitchFamily="34" charset="0"/>
              </a:rPr>
              <a:t>Corridor</a:t>
            </a:r>
          </a:p>
        </p:txBody>
      </p:sp>
      <p:sp>
        <p:nvSpPr>
          <p:cNvPr id="80961" name="Text Box 67"/>
          <p:cNvSpPr txBox="1">
            <a:spLocks noChangeArrowheads="1"/>
          </p:cNvSpPr>
          <p:nvPr/>
        </p:nvSpPr>
        <p:spPr bwMode="auto">
          <a:xfrm>
            <a:off x="3981887" y="5579124"/>
            <a:ext cx="1038746" cy="369332"/>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Transshipment</a:t>
            </a:r>
          </a:p>
          <a:p>
            <a:pPr algn="ctr">
              <a:lnSpc>
                <a:spcPct val="75000"/>
              </a:lnSpc>
            </a:pPr>
            <a:r>
              <a:rPr lang="en-US" sz="1600" b="1" dirty="0">
                <a:solidFill>
                  <a:srgbClr val="4D4D4D"/>
                </a:solidFill>
                <a:latin typeface="Agency FB" panose="020B0503020202020204" pitchFamily="34" charset="0"/>
              </a:rPr>
              <a:t>hub</a:t>
            </a:r>
          </a:p>
        </p:txBody>
      </p:sp>
      <p:cxnSp>
        <p:nvCxnSpPr>
          <p:cNvPr id="80962" name="Straight Connector 72"/>
          <p:cNvCxnSpPr>
            <a:cxnSpLocks noChangeShapeType="1"/>
            <a:stCxn id="80969" idx="7"/>
            <a:endCxn id="80965" idx="3"/>
          </p:cNvCxnSpPr>
          <p:nvPr/>
        </p:nvCxnSpPr>
        <p:spPr bwMode="auto">
          <a:xfrm rot="5400000" flipH="1" flipV="1">
            <a:off x="4985445" y="5623574"/>
            <a:ext cx="246062" cy="220662"/>
          </a:xfrm>
          <a:prstGeom prst="line">
            <a:avLst/>
          </a:prstGeom>
          <a:noFill/>
          <a:ln w="38100" algn="ctr">
            <a:solidFill>
              <a:schemeClr val="accent2">
                <a:lumMod val="75000"/>
              </a:schemeClr>
            </a:solidFill>
            <a:round/>
            <a:headEnd/>
            <a:tailEnd/>
          </a:ln>
        </p:spPr>
      </p:cxnSp>
      <p:cxnSp>
        <p:nvCxnSpPr>
          <p:cNvPr id="80963" name="Straight Connector 73"/>
          <p:cNvCxnSpPr>
            <a:cxnSpLocks noChangeShapeType="1"/>
            <a:stCxn id="80969" idx="6"/>
            <a:endCxn id="80966" idx="2"/>
          </p:cNvCxnSpPr>
          <p:nvPr/>
        </p:nvCxnSpPr>
        <p:spPr bwMode="auto">
          <a:xfrm>
            <a:off x="5055295" y="5925199"/>
            <a:ext cx="212725" cy="44450"/>
          </a:xfrm>
          <a:prstGeom prst="line">
            <a:avLst/>
          </a:prstGeom>
          <a:noFill/>
          <a:ln w="38100" algn="ctr">
            <a:solidFill>
              <a:schemeClr val="accent2">
                <a:lumMod val="75000"/>
              </a:schemeClr>
            </a:solidFill>
            <a:round/>
            <a:headEnd/>
            <a:tailEnd/>
          </a:ln>
        </p:spPr>
      </p:cxnSp>
      <p:sp>
        <p:nvSpPr>
          <p:cNvPr id="80965" name="Oval 89"/>
          <p:cNvSpPr>
            <a:spLocks noChangeArrowheads="1"/>
          </p:cNvSpPr>
          <p:nvPr/>
        </p:nvSpPr>
        <p:spPr bwMode="auto">
          <a:xfrm>
            <a:off x="5160070" y="5447361"/>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66" name="Oval 97"/>
          <p:cNvSpPr>
            <a:spLocks noChangeArrowheads="1"/>
          </p:cNvSpPr>
          <p:nvPr/>
        </p:nvSpPr>
        <p:spPr bwMode="auto">
          <a:xfrm>
            <a:off x="5268020" y="5874399"/>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69" name="Oval 97"/>
          <p:cNvSpPr>
            <a:spLocks noChangeArrowheads="1"/>
          </p:cNvSpPr>
          <p:nvPr/>
        </p:nvSpPr>
        <p:spPr bwMode="auto">
          <a:xfrm>
            <a:off x="4656832" y="5829949"/>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71" name="Text Box 48"/>
          <p:cNvSpPr txBox="1">
            <a:spLocks noChangeArrowheads="1"/>
          </p:cNvSpPr>
          <p:nvPr/>
        </p:nvSpPr>
        <p:spPr bwMode="auto">
          <a:xfrm>
            <a:off x="2358732" y="5150789"/>
            <a:ext cx="766236"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Inland Port</a:t>
            </a:r>
          </a:p>
        </p:txBody>
      </p:sp>
      <p:sp>
        <p:nvSpPr>
          <p:cNvPr id="80972" name="Text Box 129"/>
          <p:cNvSpPr txBox="1">
            <a:spLocks noChangeArrowheads="1"/>
          </p:cNvSpPr>
          <p:nvPr/>
        </p:nvSpPr>
        <p:spPr bwMode="auto">
          <a:xfrm>
            <a:off x="3710211" y="3156599"/>
            <a:ext cx="589905"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Gateway</a:t>
            </a:r>
          </a:p>
        </p:txBody>
      </p:sp>
      <p:sp>
        <p:nvSpPr>
          <p:cNvPr id="77" name="Text Box 48"/>
          <p:cNvSpPr txBox="1">
            <a:spLocks noChangeArrowheads="1"/>
          </p:cNvSpPr>
          <p:nvPr/>
        </p:nvSpPr>
        <p:spPr bwMode="auto">
          <a:xfrm>
            <a:off x="5536078" y="5689197"/>
            <a:ext cx="897682"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err="1">
                <a:solidFill>
                  <a:srgbClr val="4D4D4D"/>
                </a:solidFill>
                <a:latin typeface="Agency FB" panose="020B0503020202020204" pitchFamily="34" charset="0"/>
              </a:rPr>
              <a:t>Transloading</a:t>
            </a:r>
            <a:endParaRPr lang="en-US" sz="1600" b="1" dirty="0">
              <a:solidFill>
                <a:srgbClr val="4D4D4D"/>
              </a:solidFill>
              <a:latin typeface="Agency FB" panose="020B0503020202020204" pitchFamily="34" charset="0"/>
            </a:endParaRPr>
          </a:p>
        </p:txBody>
      </p:sp>
      <p:sp>
        <p:nvSpPr>
          <p:cNvPr id="2" name="Oval 1"/>
          <p:cNvSpPr/>
          <p:nvPr/>
        </p:nvSpPr>
        <p:spPr bwMode="auto">
          <a:xfrm>
            <a:off x="3622576" y="5878209"/>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Oval 78"/>
          <p:cNvSpPr/>
          <p:nvPr/>
        </p:nvSpPr>
        <p:spPr bwMode="auto">
          <a:xfrm>
            <a:off x="4773514" y="5874399"/>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Oval 79"/>
          <p:cNvSpPr/>
          <p:nvPr/>
        </p:nvSpPr>
        <p:spPr bwMode="auto">
          <a:xfrm>
            <a:off x="5383907" y="5923611"/>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Oval 80"/>
          <p:cNvSpPr/>
          <p:nvPr/>
        </p:nvSpPr>
        <p:spPr bwMode="auto">
          <a:xfrm>
            <a:off x="5273576" y="5494986"/>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Oval 81"/>
          <p:cNvSpPr/>
          <p:nvPr/>
        </p:nvSpPr>
        <p:spPr bwMode="auto">
          <a:xfrm>
            <a:off x="2746275" y="5407674"/>
            <a:ext cx="166687" cy="95250"/>
          </a:xfrm>
          <a:prstGeom prst="ellipse">
            <a:avLst/>
          </a:prstGeom>
          <a:solidFill>
            <a:schemeClr val="accent3">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Oval 82"/>
          <p:cNvSpPr/>
          <p:nvPr/>
        </p:nvSpPr>
        <p:spPr bwMode="auto">
          <a:xfrm>
            <a:off x="6818213" y="5971236"/>
            <a:ext cx="166687" cy="95250"/>
          </a:xfrm>
          <a:prstGeom prst="ellipse">
            <a:avLst/>
          </a:prstGeom>
          <a:solidFill>
            <a:schemeClr val="accent3">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332514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635535" y="4605151"/>
            <a:ext cx="2926080" cy="914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35535" y="1853843"/>
            <a:ext cx="2926080" cy="914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Four Revolutions of Containerization</a:t>
            </a:r>
          </a:p>
        </p:txBody>
      </p:sp>
      <p:sp>
        <p:nvSpPr>
          <p:cNvPr id="4" name="Rounded Rectangle 3"/>
          <p:cNvSpPr/>
          <p:nvPr/>
        </p:nvSpPr>
        <p:spPr bwMode="auto">
          <a:xfrm>
            <a:off x="1635535" y="1030883"/>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ounded Rectangle 5"/>
          <p:cNvSpPr/>
          <p:nvPr/>
        </p:nvSpPr>
        <p:spPr bwMode="auto">
          <a:xfrm>
            <a:off x="1635535" y="3749000"/>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Line 111"/>
          <p:cNvSpPr>
            <a:spLocks noChangeShapeType="1"/>
          </p:cNvSpPr>
          <p:nvPr/>
        </p:nvSpPr>
        <p:spPr bwMode="auto">
          <a:xfrm flipH="1" flipV="1">
            <a:off x="2092817" y="1390918"/>
            <a:ext cx="189532" cy="438286"/>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7" name="Line 111"/>
          <p:cNvSpPr>
            <a:spLocks noChangeShapeType="1"/>
          </p:cNvSpPr>
          <p:nvPr/>
        </p:nvSpPr>
        <p:spPr bwMode="auto">
          <a:xfrm flipV="1">
            <a:off x="2334721" y="1506827"/>
            <a:ext cx="295734" cy="34701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8" name="Line 111"/>
          <p:cNvSpPr>
            <a:spLocks noChangeShapeType="1"/>
          </p:cNvSpPr>
          <p:nvPr/>
        </p:nvSpPr>
        <p:spPr bwMode="auto">
          <a:xfrm>
            <a:off x="3277269" y="1506827"/>
            <a:ext cx="438286" cy="322376"/>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9" name="Line 111"/>
          <p:cNvSpPr>
            <a:spLocks noChangeShapeType="1"/>
          </p:cNvSpPr>
          <p:nvPr/>
        </p:nvSpPr>
        <p:spPr bwMode="auto">
          <a:xfrm flipV="1">
            <a:off x="3778416" y="1390918"/>
            <a:ext cx="269051" cy="43828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cxnSp>
        <p:nvCxnSpPr>
          <p:cNvPr id="21" name="Straight Connector 20"/>
          <p:cNvCxnSpPr>
            <a:stCxn id="13" idx="4"/>
            <a:endCxn id="15" idx="0"/>
          </p:cNvCxnSpPr>
          <p:nvPr/>
        </p:nvCxnSpPr>
        <p:spPr>
          <a:xfrm flipH="1">
            <a:off x="3641256" y="1991003"/>
            <a:ext cx="105085" cy="59360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5"/>
            <a:endCxn id="15" idx="1"/>
          </p:cNvCxnSpPr>
          <p:nvPr/>
        </p:nvCxnSpPr>
        <p:spPr>
          <a:xfrm>
            <a:off x="2379336" y="1950830"/>
            <a:ext cx="1164933" cy="67395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2" idx="4"/>
            <a:endCxn id="14" idx="0"/>
          </p:cNvCxnSpPr>
          <p:nvPr/>
        </p:nvCxnSpPr>
        <p:spPr>
          <a:xfrm>
            <a:off x="2282349" y="1991003"/>
            <a:ext cx="137160" cy="60716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Line 111"/>
          <p:cNvSpPr>
            <a:spLocks noChangeShapeType="1"/>
          </p:cNvSpPr>
          <p:nvPr/>
        </p:nvSpPr>
        <p:spPr bwMode="auto">
          <a:xfrm flipH="1">
            <a:off x="2210468" y="2768241"/>
            <a:ext cx="168868" cy="503880"/>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29" name="Line 111"/>
          <p:cNvSpPr>
            <a:spLocks noChangeShapeType="1"/>
          </p:cNvSpPr>
          <p:nvPr/>
        </p:nvSpPr>
        <p:spPr bwMode="auto">
          <a:xfrm>
            <a:off x="2451216" y="2808416"/>
            <a:ext cx="139065" cy="221872"/>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30" name="Line 111"/>
          <p:cNvSpPr>
            <a:spLocks noChangeShapeType="1"/>
          </p:cNvSpPr>
          <p:nvPr/>
        </p:nvSpPr>
        <p:spPr bwMode="auto">
          <a:xfrm flipH="1">
            <a:off x="3149141" y="2768241"/>
            <a:ext cx="460039" cy="262047"/>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31" name="Line 111"/>
          <p:cNvSpPr>
            <a:spLocks noChangeShapeType="1"/>
          </p:cNvSpPr>
          <p:nvPr/>
        </p:nvSpPr>
        <p:spPr bwMode="auto">
          <a:xfrm flipH="1" flipV="1">
            <a:off x="3641255" y="2742405"/>
            <a:ext cx="242246" cy="659616"/>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2" name="Oval 18"/>
          <p:cNvSpPr>
            <a:spLocks noChangeArrowheads="1"/>
          </p:cNvSpPr>
          <p:nvPr/>
        </p:nvSpPr>
        <p:spPr bwMode="auto">
          <a:xfrm>
            <a:off x="2145189" y="1716683"/>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13" name="Oval 18"/>
          <p:cNvSpPr>
            <a:spLocks noChangeArrowheads="1"/>
          </p:cNvSpPr>
          <p:nvPr/>
        </p:nvSpPr>
        <p:spPr bwMode="auto">
          <a:xfrm>
            <a:off x="3609181" y="1716683"/>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14" name="Oval 18"/>
          <p:cNvSpPr>
            <a:spLocks noChangeArrowheads="1"/>
          </p:cNvSpPr>
          <p:nvPr/>
        </p:nvSpPr>
        <p:spPr bwMode="auto">
          <a:xfrm>
            <a:off x="2282349" y="2598171"/>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15" name="Oval 18"/>
          <p:cNvSpPr>
            <a:spLocks noChangeArrowheads="1"/>
          </p:cNvSpPr>
          <p:nvPr/>
        </p:nvSpPr>
        <p:spPr bwMode="auto">
          <a:xfrm>
            <a:off x="3504096" y="2584608"/>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32" name="Text Box 6"/>
          <p:cNvSpPr txBox="1">
            <a:spLocks noChangeArrowheads="1"/>
          </p:cNvSpPr>
          <p:nvPr/>
        </p:nvSpPr>
        <p:spPr bwMode="auto">
          <a:xfrm>
            <a:off x="1771268" y="909281"/>
            <a:ext cx="602088"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1</a:t>
            </a:r>
          </a:p>
        </p:txBody>
      </p:sp>
      <p:sp>
        <p:nvSpPr>
          <p:cNvPr id="49" name="Freeform 48"/>
          <p:cNvSpPr/>
          <p:nvPr/>
        </p:nvSpPr>
        <p:spPr>
          <a:xfrm>
            <a:off x="2305320" y="4644971"/>
            <a:ext cx="1492162" cy="853895"/>
          </a:xfrm>
          <a:custGeom>
            <a:avLst/>
            <a:gdLst>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656822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553791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53578"/>
              <a:gd name="connsiteX1" fmla="*/ 218940 w 1490949"/>
              <a:gd name="connsiteY1" fmla="*/ 88015 h 853578"/>
              <a:gd name="connsiteX2" fmla="*/ 560230 w 1490949"/>
              <a:gd name="connsiteY2" fmla="*/ 113772 h 853578"/>
              <a:gd name="connsiteX3" fmla="*/ 785611 w 1490949"/>
              <a:gd name="connsiteY3" fmla="*/ 36499 h 853578"/>
              <a:gd name="connsiteX4" fmla="*/ 1023870 w 1490949"/>
              <a:gd name="connsiteY4" fmla="*/ 126651 h 853578"/>
              <a:gd name="connsiteX5" fmla="*/ 1468191 w 1490949"/>
              <a:gd name="connsiteY5" fmla="*/ 30060 h 853578"/>
              <a:gd name="connsiteX6" fmla="*/ 1384478 w 1490949"/>
              <a:gd name="connsiteY6" fmla="*/ 751277 h 853578"/>
              <a:gd name="connsiteX7" fmla="*/ 1023870 w 1490949"/>
              <a:gd name="connsiteY7" fmla="*/ 686882 h 853578"/>
              <a:gd name="connsiteX8" fmla="*/ 553791 w 1490949"/>
              <a:gd name="connsiteY8" fmla="*/ 661125 h 853578"/>
              <a:gd name="connsiteX9" fmla="*/ 109470 w 1490949"/>
              <a:gd name="connsiteY9" fmla="*/ 828550 h 853578"/>
              <a:gd name="connsiteX10" fmla="*/ 0 w 1490949"/>
              <a:gd name="connsiteY10" fmla="*/ 42939 h 853578"/>
              <a:gd name="connsiteX0" fmla="*/ 38636 w 1492162"/>
              <a:gd name="connsiteY0" fmla="*/ 4302 h 853895"/>
              <a:gd name="connsiteX1" fmla="*/ 218940 w 1492162"/>
              <a:gd name="connsiteY1" fmla="*/ 88015 h 853895"/>
              <a:gd name="connsiteX2" fmla="*/ 560230 w 1492162"/>
              <a:gd name="connsiteY2" fmla="*/ 113772 h 853895"/>
              <a:gd name="connsiteX3" fmla="*/ 785611 w 1492162"/>
              <a:gd name="connsiteY3" fmla="*/ 36499 h 853895"/>
              <a:gd name="connsiteX4" fmla="*/ 1023870 w 1492162"/>
              <a:gd name="connsiteY4" fmla="*/ 126651 h 853895"/>
              <a:gd name="connsiteX5" fmla="*/ 1468191 w 1492162"/>
              <a:gd name="connsiteY5" fmla="*/ 30060 h 853895"/>
              <a:gd name="connsiteX6" fmla="*/ 1384478 w 1492162"/>
              <a:gd name="connsiteY6" fmla="*/ 751277 h 853895"/>
              <a:gd name="connsiteX7" fmla="*/ 978794 w 1492162"/>
              <a:gd name="connsiteY7" fmla="*/ 661124 h 853895"/>
              <a:gd name="connsiteX8" fmla="*/ 553791 w 1492162"/>
              <a:gd name="connsiteY8" fmla="*/ 661125 h 853895"/>
              <a:gd name="connsiteX9" fmla="*/ 109470 w 1492162"/>
              <a:gd name="connsiteY9" fmla="*/ 828550 h 853895"/>
              <a:gd name="connsiteX10" fmla="*/ 0 w 1492162"/>
              <a:gd name="connsiteY10" fmla="*/ 42939 h 85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162" h="853895">
                <a:moveTo>
                  <a:pt x="38636" y="4302"/>
                </a:moveTo>
                <a:cubicBezTo>
                  <a:pt x="85322" y="37036"/>
                  <a:pt x="132008" y="69770"/>
                  <a:pt x="218940" y="88015"/>
                </a:cubicBezTo>
                <a:cubicBezTo>
                  <a:pt x="305872" y="106260"/>
                  <a:pt x="465785" y="122358"/>
                  <a:pt x="560230" y="113772"/>
                </a:cubicBezTo>
                <a:cubicBezTo>
                  <a:pt x="654675" y="105186"/>
                  <a:pt x="708338" y="34353"/>
                  <a:pt x="785611" y="36499"/>
                </a:cubicBezTo>
                <a:cubicBezTo>
                  <a:pt x="862884" y="38645"/>
                  <a:pt x="910107" y="127724"/>
                  <a:pt x="1023870" y="126651"/>
                </a:cubicBezTo>
                <a:cubicBezTo>
                  <a:pt x="1137633" y="125578"/>
                  <a:pt x="1408090" y="-74044"/>
                  <a:pt x="1468191" y="30060"/>
                </a:cubicBezTo>
                <a:cubicBezTo>
                  <a:pt x="1528292" y="134164"/>
                  <a:pt x="1466044" y="646100"/>
                  <a:pt x="1384478" y="751277"/>
                </a:cubicBezTo>
                <a:cubicBezTo>
                  <a:pt x="1302912" y="856454"/>
                  <a:pt x="1117242" y="676149"/>
                  <a:pt x="978794" y="661124"/>
                </a:cubicBezTo>
                <a:cubicBezTo>
                  <a:pt x="840346" y="646099"/>
                  <a:pt x="698678" y="633221"/>
                  <a:pt x="553791" y="661125"/>
                </a:cubicBezTo>
                <a:cubicBezTo>
                  <a:pt x="408904" y="689029"/>
                  <a:pt x="201768" y="931581"/>
                  <a:pt x="109470" y="828550"/>
                </a:cubicBezTo>
                <a:cubicBezTo>
                  <a:pt x="17172" y="725519"/>
                  <a:pt x="16098" y="364910"/>
                  <a:pt x="0" y="4293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ne 111"/>
          <p:cNvSpPr>
            <a:spLocks noChangeShapeType="1"/>
          </p:cNvSpPr>
          <p:nvPr/>
        </p:nvSpPr>
        <p:spPr bwMode="auto">
          <a:xfrm>
            <a:off x="2167934" y="3815382"/>
            <a:ext cx="114415" cy="732961"/>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1" name="Line 111"/>
          <p:cNvSpPr>
            <a:spLocks noChangeShapeType="1"/>
          </p:cNvSpPr>
          <p:nvPr/>
        </p:nvSpPr>
        <p:spPr bwMode="auto">
          <a:xfrm flipH="1">
            <a:off x="3066322" y="4040865"/>
            <a:ext cx="455624" cy="543294"/>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2" name="Line 111"/>
          <p:cNvSpPr>
            <a:spLocks noChangeShapeType="1"/>
          </p:cNvSpPr>
          <p:nvPr/>
        </p:nvSpPr>
        <p:spPr bwMode="auto">
          <a:xfrm>
            <a:off x="3470466" y="3828329"/>
            <a:ext cx="275875" cy="776823"/>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3" name="Line 111"/>
          <p:cNvSpPr>
            <a:spLocks noChangeShapeType="1"/>
          </p:cNvSpPr>
          <p:nvPr/>
        </p:nvSpPr>
        <p:spPr bwMode="auto">
          <a:xfrm>
            <a:off x="3693798" y="5483735"/>
            <a:ext cx="102470" cy="794200"/>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4" name="Line 111"/>
          <p:cNvSpPr>
            <a:spLocks noChangeShapeType="1"/>
          </p:cNvSpPr>
          <p:nvPr/>
        </p:nvSpPr>
        <p:spPr bwMode="auto">
          <a:xfrm flipH="1">
            <a:off x="2305320" y="5540543"/>
            <a:ext cx="120842" cy="683516"/>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6" name="Text Box 129"/>
          <p:cNvSpPr txBox="1">
            <a:spLocks noChangeArrowheads="1"/>
          </p:cNvSpPr>
          <p:nvPr/>
        </p:nvSpPr>
        <p:spPr bwMode="auto">
          <a:xfrm>
            <a:off x="3883501" y="4359407"/>
            <a:ext cx="519373" cy="161583"/>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Gateway</a:t>
            </a:r>
          </a:p>
        </p:txBody>
      </p:sp>
      <p:sp>
        <p:nvSpPr>
          <p:cNvPr id="40" name="Oval 18"/>
          <p:cNvSpPr>
            <a:spLocks noChangeArrowheads="1"/>
          </p:cNvSpPr>
          <p:nvPr/>
        </p:nvSpPr>
        <p:spPr bwMode="auto">
          <a:xfrm>
            <a:off x="2145189" y="4467991"/>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1" name="Oval 18"/>
          <p:cNvSpPr>
            <a:spLocks noChangeArrowheads="1"/>
          </p:cNvSpPr>
          <p:nvPr/>
        </p:nvSpPr>
        <p:spPr bwMode="auto">
          <a:xfrm>
            <a:off x="3609181" y="4467991"/>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2" name="Oval 18"/>
          <p:cNvSpPr>
            <a:spLocks noChangeArrowheads="1"/>
          </p:cNvSpPr>
          <p:nvPr/>
        </p:nvSpPr>
        <p:spPr bwMode="auto">
          <a:xfrm>
            <a:off x="2282349" y="5349479"/>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3" name="Oval 18"/>
          <p:cNvSpPr>
            <a:spLocks noChangeArrowheads="1"/>
          </p:cNvSpPr>
          <p:nvPr/>
        </p:nvSpPr>
        <p:spPr bwMode="auto">
          <a:xfrm>
            <a:off x="3504096" y="5335916"/>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4" name="Oval 58"/>
          <p:cNvSpPr>
            <a:spLocks noChangeArrowheads="1"/>
          </p:cNvSpPr>
          <p:nvPr/>
        </p:nvSpPr>
        <p:spPr bwMode="auto">
          <a:xfrm>
            <a:off x="2133701" y="4006386"/>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45" name="Oval 18"/>
          <p:cNvSpPr>
            <a:spLocks noChangeArrowheads="1"/>
          </p:cNvSpPr>
          <p:nvPr/>
        </p:nvSpPr>
        <p:spPr bwMode="auto">
          <a:xfrm>
            <a:off x="2923449" y="4465152"/>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6" name="Oval 58"/>
          <p:cNvSpPr>
            <a:spLocks noChangeArrowheads="1"/>
          </p:cNvSpPr>
          <p:nvPr/>
        </p:nvSpPr>
        <p:spPr bwMode="auto">
          <a:xfrm>
            <a:off x="3444842" y="3927483"/>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47" name="Oval 58"/>
          <p:cNvSpPr>
            <a:spLocks noChangeArrowheads="1"/>
          </p:cNvSpPr>
          <p:nvPr/>
        </p:nvSpPr>
        <p:spPr bwMode="auto">
          <a:xfrm>
            <a:off x="2243281" y="5943839"/>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48" name="Oval 58"/>
          <p:cNvSpPr>
            <a:spLocks noChangeArrowheads="1"/>
          </p:cNvSpPr>
          <p:nvPr/>
        </p:nvSpPr>
        <p:spPr bwMode="auto">
          <a:xfrm>
            <a:off x="3693798" y="5922899"/>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59" name="Rectangle 58"/>
          <p:cNvSpPr/>
          <p:nvPr/>
        </p:nvSpPr>
        <p:spPr>
          <a:xfrm>
            <a:off x="4829700" y="1857549"/>
            <a:ext cx="2926080" cy="914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bwMode="auto">
          <a:xfrm>
            <a:off x="4822199" y="1030883"/>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p:nvPr/>
        </p:nvSpPr>
        <p:spPr>
          <a:xfrm>
            <a:off x="5475974" y="1927747"/>
            <a:ext cx="1369165" cy="849593"/>
          </a:xfrm>
          <a:custGeom>
            <a:avLst/>
            <a:gdLst>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656822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553791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53578"/>
              <a:gd name="connsiteX1" fmla="*/ 218940 w 1490949"/>
              <a:gd name="connsiteY1" fmla="*/ 88015 h 853578"/>
              <a:gd name="connsiteX2" fmla="*/ 560230 w 1490949"/>
              <a:gd name="connsiteY2" fmla="*/ 113772 h 853578"/>
              <a:gd name="connsiteX3" fmla="*/ 785611 w 1490949"/>
              <a:gd name="connsiteY3" fmla="*/ 36499 h 853578"/>
              <a:gd name="connsiteX4" fmla="*/ 1023870 w 1490949"/>
              <a:gd name="connsiteY4" fmla="*/ 126651 h 853578"/>
              <a:gd name="connsiteX5" fmla="*/ 1468191 w 1490949"/>
              <a:gd name="connsiteY5" fmla="*/ 30060 h 853578"/>
              <a:gd name="connsiteX6" fmla="*/ 1384478 w 1490949"/>
              <a:gd name="connsiteY6" fmla="*/ 751277 h 853578"/>
              <a:gd name="connsiteX7" fmla="*/ 1023870 w 1490949"/>
              <a:gd name="connsiteY7" fmla="*/ 686882 h 853578"/>
              <a:gd name="connsiteX8" fmla="*/ 553791 w 1490949"/>
              <a:gd name="connsiteY8" fmla="*/ 661125 h 853578"/>
              <a:gd name="connsiteX9" fmla="*/ 109470 w 1490949"/>
              <a:gd name="connsiteY9" fmla="*/ 828550 h 853578"/>
              <a:gd name="connsiteX10" fmla="*/ 0 w 1490949"/>
              <a:gd name="connsiteY10" fmla="*/ 42939 h 853578"/>
              <a:gd name="connsiteX0" fmla="*/ 38636 w 1492162"/>
              <a:gd name="connsiteY0" fmla="*/ 4302 h 853895"/>
              <a:gd name="connsiteX1" fmla="*/ 218940 w 1492162"/>
              <a:gd name="connsiteY1" fmla="*/ 88015 h 853895"/>
              <a:gd name="connsiteX2" fmla="*/ 560230 w 1492162"/>
              <a:gd name="connsiteY2" fmla="*/ 113772 h 853895"/>
              <a:gd name="connsiteX3" fmla="*/ 785611 w 1492162"/>
              <a:gd name="connsiteY3" fmla="*/ 36499 h 853895"/>
              <a:gd name="connsiteX4" fmla="*/ 1023870 w 1492162"/>
              <a:gd name="connsiteY4" fmla="*/ 126651 h 853895"/>
              <a:gd name="connsiteX5" fmla="*/ 1468191 w 1492162"/>
              <a:gd name="connsiteY5" fmla="*/ 30060 h 853895"/>
              <a:gd name="connsiteX6" fmla="*/ 1384478 w 1492162"/>
              <a:gd name="connsiteY6" fmla="*/ 751277 h 853895"/>
              <a:gd name="connsiteX7" fmla="*/ 978794 w 1492162"/>
              <a:gd name="connsiteY7" fmla="*/ 661124 h 853895"/>
              <a:gd name="connsiteX8" fmla="*/ 553791 w 1492162"/>
              <a:gd name="connsiteY8" fmla="*/ 661125 h 853895"/>
              <a:gd name="connsiteX9" fmla="*/ 109470 w 1492162"/>
              <a:gd name="connsiteY9" fmla="*/ 828550 h 853895"/>
              <a:gd name="connsiteX10" fmla="*/ 0 w 1492162"/>
              <a:gd name="connsiteY10" fmla="*/ 42939 h 853895"/>
              <a:gd name="connsiteX0" fmla="*/ 38636 w 1384632"/>
              <a:gd name="connsiteY0" fmla="*/ 0 h 849593"/>
              <a:gd name="connsiteX1" fmla="*/ 218940 w 1384632"/>
              <a:gd name="connsiteY1" fmla="*/ 83713 h 849593"/>
              <a:gd name="connsiteX2" fmla="*/ 560230 w 1384632"/>
              <a:gd name="connsiteY2" fmla="*/ 109470 h 849593"/>
              <a:gd name="connsiteX3" fmla="*/ 785611 w 1384632"/>
              <a:gd name="connsiteY3" fmla="*/ 32197 h 849593"/>
              <a:gd name="connsiteX4" fmla="*/ 1023870 w 1384632"/>
              <a:gd name="connsiteY4" fmla="*/ 122349 h 849593"/>
              <a:gd name="connsiteX5" fmla="*/ 1384478 w 1384632"/>
              <a:gd name="connsiteY5" fmla="*/ 746975 h 849593"/>
              <a:gd name="connsiteX6" fmla="*/ 978794 w 1384632"/>
              <a:gd name="connsiteY6" fmla="*/ 656822 h 849593"/>
              <a:gd name="connsiteX7" fmla="*/ 553791 w 1384632"/>
              <a:gd name="connsiteY7" fmla="*/ 656823 h 849593"/>
              <a:gd name="connsiteX8" fmla="*/ 109470 w 1384632"/>
              <a:gd name="connsiteY8" fmla="*/ 824248 h 849593"/>
              <a:gd name="connsiteX9" fmla="*/ 0 w 1384632"/>
              <a:gd name="connsiteY9" fmla="*/ 38637 h 849593"/>
              <a:gd name="connsiteX0" fmla="*/ 38636 w 1386333"/>
              <a:gd name="connsiteY0" fmla="*/ 0 h 849593"/>
              <a:gd name="connsiteX1" fmla="*/ 218940 w 1386333"/>
              <a:gd name="connsiteY1" fmla="*/ 83713 h 849593"/>
              <a:gd name="connsiteX2" fmla="*/ 560230 w 1386333"/>
              <a:gd name="connsiteY2" fmla="*/ 109470 h 849593"/>
              <a:gd name="connsiteX3" fmla="*/ 785611 w 1386333"/>
              <a:gd name="connsiteY3" fmla="*/ 32197 h 849593"/>
              <a:gd name="connsiteX4" fmla="*/ 1115310 w 1386333"/>
              <a:gd name="connsiteY4" fmla="*/ 335709 h 849593"/>
              <a:gd name="connsiteX5" fmla="*/ 1384478 w 1386333"/>
              <a:gd name="connsiteY5" fmla="*/ 746975 h 849593"/>
              <a:gd name="connsiteX6" fmla="*/ 978794 w 1386333"/>
              <a:gd name="connsiteY6" fmla="*/ 656822 h 849593"/>
              <a:gd name="connsiteX7" fmla="*/ 553791 w 1386333"/>
              <a:gd name="connsiteY7" fmla="*/ 656823 h 849593"/>
              <a:gd name="connsiteX8" fmla="*/ 109470 w 1386333"/>
              <a:gd name="connsiteY8" fmla="*/ 824248 h 849593"/>
              <a:gd name="connsiteX9" fmla="*/ 0 w 1386333"/>
              <a:gd name="connsiteY9" fmla="*/ 38637 h 849593"/>
              <a:gd name="connsiteX0" fmla="*/ 38636 w 1351077"/>
              <a:gd name="connsiteY0" fmla="*/ 0 h 849593"/>
              <a:gd name="connsiteX1" fmla="*/ 218940 w 1351077"/>
              <a:gd name="connsiteY1" fmla="*/ 83713 h 849593"/>
              <a:gd name="connsiteX2" fmla="*/ 560230 w 1351077"/>
              <a:gd name="connsiteY2" fmla="*/ 109470 h 849593"/>
              <a:gd name="connsiteX3" fmla="*/ 785611 w 1351077"/>
              <a:gd name="connsiteY3" fmla="*/ 32197 h 849593"/>
              <a:gd name="connsiteX4" fmla="*/ 1115310 w 1351077"/>
              <a:gd name="connsiteY4" fmla="*/ 335709 h 849593"/>
              <a:gd name="connsiteX5" fmla="*/ 1348918 w 1351077"/>
              <a:gd name="connsiteY5" fmla="*/ 787615 h 849593"/>
              <a:gd name="connsiteX6" fmla="*/ 978794 w 1351077"/>
              <a:gd name="connsiteY6" fmla="*/ 656822 h 849593"/>
              <a:gd name="connsiteX7" fmla="*/ 553791 w 1351077"/>
              <a:gd name="connsiteY7" fmla="*/ 656823 h 849593"/>
              <a:gd name="connsiteX8" fmla="*/ 109470 w 1351077"/>
              <a:gd name="connsiteY8" fmla="*/ 824248 h 849593"/>
              <a:gd name="connsiteX9" fmla="*/ 0 w 1351077"/>
              <a:gd name="connsiteY9" fmla="*/ 38637 h 849593"/>
              <a:gd name="connsiteX0" fmla="*/ 38636 w 1351615"/>
              <a:gd name="connsiteY0" fmla="*/ 0 h 849593"/>
              <a:gd name="connsiteX1" fmla="*/ 218940 w 1351615"/>
              <a:gd name="connsiteY1" fmla="*/ 83713 h 849593"/>
              <a:gd name="connsiteX2" fmla="*/ 560230 w 1351615"/>
              <a:gd name="connsiteY2" fmla="*/ 109470 h 849593"/>
              <a:gd name="connsiteX3" fmla="*/ 1115310 w 1351615"/>
              <a:gd name="connsiteY3" fmla="*/ 335709 h 849593"/>
              <a:gd name="connsiteX4" fmla="*/ 1348918 w 1351615"/>
              <a:gd name="connsiteY4" fmla="*/ 787615 h 849593"/>
              <a:gd name="connsiteX5" fmla="*/ 978794 w 1351615"/>
              <a:gd name="connsiteY5" fmla="*/ 656822 h 849593"/>
              <a:gd name="connsiteX6" fmla="*/ 553791 w 1351615"/>
              <a:gd name="connsiteY6" fmla="*/ 656823 h 849593"/>
              <a:gd name="connsiteX7" fmla="*/ 109470 w 1351615"/>
              <a:gd name="connsiteY7" fmla="*/ 824248 h 849593"/>
              <a:gd name="connsiteX8" fmla="*/ 0 w 1351615"/>
              <a:gd name="connsiteY8" fmla="*/ 38637 h 849593"/>
              <a:gd name="connsiteX0" fmla="*/ 38636 w 1360508"/>
              <a:gd name="connsiteY0" fmla="*/ 0 h 849593"/>
              <a:gd name="connsiteX1" fmla="*/ 218940 w 1360508"/>
              <a:gd name="connsiteY1" fmla="*/ 83713 h 849593"/>
              <a:gd name="connsiteX2" fmla="*/ 560230 w 1360508"/>
              <a:gd name="connsiteY2" fmla="*/ 109470 h 849593"/>
              <a:gd name="connsiteX3" fmla="*/ 1201670 w 1360508"/>
              <a:gd name="connsiteY3" fmla="*/ 350949 h 849593"/>
              <a:gd name="connsiteX4" fmla="*/ 1348918 w 1360508"/>
              <a:gd name="connsiteY4" fmla="*/ 787615 h 849593"/>
              <a:gd name="connsiteX5" fmla="*/ 978794 w 1360508"/>
              <a:gd name="connsiteY5" fmla="*/ 656822 h 849593"/>
              <a:gd name="connsiteX6" fmla="*/ 553791 w 1360508"/>
              <a:gd name="connsiteY6" fmla="*/ 656823 h 849593"/>
              <a:gd name="connsiteX7" fmla="*/ 109470 w 1360508"/>
              <a:gd name="connsiteY7" fmla="*/ 824248 h 849593"/>
              <a:gd name="connsiteX8" fmla="*/ 0 w 1360508"/>
              <a:gd name="connsiteY8" fmla="*/ 38637 h 849593"/>
              <a:gd name="connsiteX0" fmla="*/ 38636 w 1369165"/>
              <a:gd name="connsiteY0" fmla="*/ 0 h 849593"/>
              <a:gd name="connsiteX1" fmla="*/ 218940 w 1369165"/>
              <a:gd name="connsiteY1" fmla="*/ 83713 h 849593"/>
              <a:gd name="connsiteX2" fmla="*/ 1201670 w 1369165"/>
              <a:gd name="connsiteY2" fmla="*/ 350949 h 849593"/>
              <a:gd name="connsiteX3" fmla="*/ 1348918 w 1369165"/>
              <a:gd name="connsiteY3" fmla="*/ 787615 h 849593"/>
              <a:gd name="connsiteX4" fmla="*/ 978794 w 1369165"/>
              <a:gd name="connsiteY4" fmla="*/ 656822 h 849593"/>
              <a:gd name="connsiteX5" fmla="*/ 553791 w 1369165"/>
              <a:gd name="connsiteY5" fmla="*/ 656823 h 849593"/>
              <a:gd name="connsiteX6" fmla="*/ 109470 w 1369165"/>
              <a:gd name="connsiteY6" fmla="*/ 824248 h 849593"/>
              <a:gd name="connsiteX7" fmla="*/ 0 w 1369165"/>
              <a:gd name="connsiteY7" fmla="*/ 38637 h 8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9165" h="849593">
                <a:moveTo>
                  <a:pt x="38636" y="0"/>
                </a:moveTo>
                <a:cubicBezTo>
                  <a:pt x="85322" y="32734"/>
                  <a:pt x="25101" y="25221"/>
                  <a:pt x="218940" y="83713"/>
                </a:cubicBezTo>
                <a:cubicBezTo>
                  <a:pt x="412779" y="142205"/>
                  <a:pt x="1013340" y="233632"/>
                  <a:pt x="1201670" y="350949"/>
                </a:cubicBezTo>
                <a:cubicBezTo>
                  <a:pt x="1390000" y="468266"/>
                  <a:pt x="1386064" y="736636"/>
                  <a:pt x="1348918" y="787615"/>
                </a:cubicBezTo>
                <a:cubicBezTo>
                  <a:pt x="1311772" y="838594"/>
                  <a:pt x="1111315" y="678621"/>
                  <a:pt x="978794" y="656822"/>
                </a:cubicBezTo>
                <a:cubicBezTo>
                  <a:pt x="846273" y="635023"/>
                  <a:pt x="698678" y="628919"/>
                  <a:pt x="553791" y="656823"/>
                </a:cubicBezTo>
                <a:cubicBezTo>
                  <a:pt x="408904" y="684727"/>
                  <a:pt x="201768" y="927279"/>
                  <a:pt x="109470" y="824248"/>
                </a:cubicBezTo>
                <a:cubicBezTo>
                  <a:pt x="17172" y="721217"/>
                  <a:pt x="16098" y="360608"/>
                  <a:pt x="0" y="38637"/>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ine 111"/>
          <p:cNvSpPr>
            <a:spLocks noChangeShapeType="1"/>
          </p:cNvSpPr>
          <p:nvPr/>
        </p:nvSpPr>
        <p:spPr bwMode="auto">
          <a:xfrm>
            <a:off x="5338587" y="1093856"/>
            <a:ext cx="114415" cy="732961"/>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3" name="Line 111"/>
          <p:cNvSpPr>
            <a:spLocks noChangeShapeType="1"/>
          </p:cNvSpPr>
          <p:nvPr/>
        </p:nvSpPr>
        <p:spPr bwMode="auto">
          <a:xfrm flipH="1">
            <a:off x="6236975" y="1319339"/>
            <a:ext cx="455624" cy="543294"/>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4" name="Line 111"/>
          <p:cNvSpPr>
            <a:spLocks noChangeShapeType="1"/>
          </p:cNvSpPr>
          <p:nvPr/>
        </p:nvSpPr>
        <p:spPr bwMode="auto">
          <a:xfrm>
            <a:off x="6641119" y="1106803"/>
            <a:ext cx="275875" cy="776823"/>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5" name="Line 111"/>
          <p:cNvSpPr>
            <a:spLocks noChangeShapeType="1"/>
          </p:cNvSpPr>
          <p:nvPr/>
        </p:nvSpPr>
        <p:spPr bwMode="auto">
          <a:xfrm>
            <a:off x="6864451" y="2762209"/>
            <a:ext cx="102470" cy="794200"/>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6" name="Line 111"/>
          <p:cNvSpPr>
            <a:spLocks noChangeShapeType="1"/>
          </p:cNvSpPr>
          <p:nvPr/>
        </p:nvSpPr>
        <p:spPr bwMode="auto">
          <a:xfrm flipH="1">
            <a:off x="5475973" y="2819017"/>
            <a:ext cx="120842" cy="683516"/>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9" name="Oval 18"/>
          <p:cNvSpPr>
            <a:spLocks noChangeArrowheads="1"/>
          </p:cNvSpPr>
          <p:nvPr/>
        </p:nvSpPr>
        <p:spPr bwMode="auto">
          <a:xfrm>
            <a:off x="5315842" y="1746465"/>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71" name="Oval 18"/>
          <p:cNvSpPr>
            <a:spLocks noChangeArrowheads="1"/>
          </p:cNvSpPr>
          <p:nvPr/>
        </p:nvSpPr>
        <p:spPr bwMode="auto">
          <a:xfrm>
            <a:off x="5453002" y="2627953"/>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72" name="Oval 18"/>
          <p:cNvSpPr>
            <a:spLocks noChangeArrowheads="1"/>
          </p:cNvSpPr>
          <p:nvPr/>
        </p:nvSpPr>
        <p:spPr bwMode="auto">
          <a:xfrm>
            <a:off x="6674749" y="2614390"/>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73" name="Oval 58"/>
          <p:cNvSpPr>
            <a:spLocks noChangeArrowheads="1"/>
          </p:cNvSpPr>
          <p:nvPr/>
        </p:nvSpPr>
        <p:spPr bwMode="auto">
          <a:xfrm>
            <a:off x="5299532" y="1290719"/>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75" name="Oval 58"/>
          <p:cNvSpPr>
            <a:spLocks noChangeArrowheads="1"/>
          </p:cNvSpPr>
          <p:nvPr/>
        </p:nvSpPr>
        <p:spPr bwMode="auto">
          <a:xfrm>
            <a:off x="6615495" y="1205957"/>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76" name="Oval 58"/>
          <p:cNvSpPr>
            <a:spLocks noChangeArrowheads="1"/>
          </p:cNvSpPr>
          <p:nvPr/>
        </p:nvSpPr>
        <p:spPr bwMode="auto">
          <a:xfrm>
            <a:off x="5413934" y="3222313"/>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77" name="Oval 58"/>
          <p:cNvSpPr>
            <a:spLocks noChangeArrowheads="1"/>
          </p:cNvSpPr>
          <p:nvPr/>
        </p:nvSpPr>
        <p:spPr bwMode="auto">
          <a:xfrm>
            <a:off x="6864451" y="3201373"/>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cxnSp>
        <p:nvCxnSpPr>
          <p:cNvPr id="80" name="Straight Connector 79"/>
          <p:cNvCxnSpPr>
            <a:stCxn id="78" idx="7"/>
            <a:endCxn id="70" idx="4"/>
          </p:cNvCxnSpPr>
          <p:nvPr/>
        </p:nvCxnSpPr>
        <p:spPr>
          <a:xfrm flipV="1">
            <a:off x="6789586" y="2020785"/>
            <a:ext cx="127408" cy="136336"/>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78" idx="1"/>
            <a:endCxn id="74" idx="5"/>
          </p:cNvCxnSpPr>
          <p:nvPr/>
        </p:nvCxnSpPr>
        <p:spPr>
          <a:xfrm flipH="1" flipV="1">
            <a:off x="6328249" y="1977773"/>
            <a:ext cx="267363" cy="179348"/>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5" name="Text Box 67"/>
          <p:cNvSpPr txBox="1">
            <a:spLocks noChangeArrowheads="1"/>
          </p:cNvSpPr>
          <p:nvPr/>
        </p:nvSpPr>
        <p:spPr bwMode="auto">
          <a:xfrm>
            <a:off x="5613324" y="2227319"/>
            <a:ext cx="912109" cy="323165"/>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Transshipment</a:t>
            </a:r>
          </a:p>
          <a:p>
            <a:pPr algn="ctr">
              <a:lnSpc>
                <a:spcPct val="75000"/>
              </a:lnSpc>
            </a:pPr>
            <a:r>
              <a:rPr lang="en-US" sz="1400" b="1" dirty="0">
                <a:solidFill>
                  <a:srgbClr val="4D4D4D"/>
                </a:solidFill>
                <a:latin typeface="Agency FB" panose="020B0503020202020204" pitchFamily="34" charset="0"/>
              </a:rPr>
              <a:t>hub</a:t>
            </a:r>
          </a:p>
        </p:txBody>
      </p:sp>
      <p:sp>
        <p:nvSpPr>
          <p:cNvPr id="87" name="Text Box 48"/>
          <p:cNvSpPr txBox="1">
            <a:spLocks noChangeArrowheads="1"/>
          </p:cNvSpPr>
          <p:nvPr/>
        </p:nvSpPr>
        <p:spPr bwMode="auto">
          <a:xfrm>
            <a:off x="2432112" y="5828674"/>
            <a:ext cx="703718" cy="323165"/>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Intermodal </a:t>
            </a:r>
          </a:p>
          <a:p>
            <a:pPr algn="ctr">
              <a:lnSpc>
                <a:spcPct val="75000"/>
              </a:lnSpc>
            </a:pPr>
            <a:r>
              <a:rPr lang="en-US" sz="1400" b="1" dirty="0">
                <a:solidFill>
                  <a:srgbClr val="4D4D4D"/>
                </a:solidFill>
                <a:latin typeface="Agency FB" panose="020B0503020202020204" pitchFamily="34" charset="0"/>
              </a:rPr>
              <a:t>terminal</a:t>
            </a:r>
          </a:p>
        </p:txBody>
      </p:sp>
      <p:sp>
        <p:nvSpPr>
          <p:cNvPr id="70" name="Oval 18"/>
          <p:cNvSpPr>
            <a:spLocks noChangeArrowheads="1"/>
          </p:cNvSpPr>
          <p:nvPr/>
        </p:nvSpPr>
        <p:spPr bwMode="auto">
          <a:xfrm>
            <a:off x="6779834" y="1746465"/>
            <a:ext cx="274320" cy="274320"/>
          </a:xfrm>
          <a:prstGeom prst="ellipse">
            <a:avLst/>
          </a:prstGeom>
          <a:solidFill>
            <a:schemeClr val="bg1"/>
          </a:solidFill>
          <a:ln w="4445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74" name="Oval 18"/>
          <p:cNvSpPr>
            <a:spLocks noChangeArrowheads="1"/>
          </p:cNvSpPr>
          <p:nvPr/>
        </p:nvSpPr>
        <p:spPr bwMode="auto">
          <a:xfrm>
            <a:off x="6094102" y="1743626"/>
            <a:ext cx="274320" cy="274320"/>
          </a:xfrm>
          <a:prstGeom prst="ellipse">
            <a:avLst/>
          </a:prstGeom>
          <a:solidFill>
            <a:schemeClr val="bg1"/>
          </a:solidFill>
          <a:ln w="4445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78" name="Oval 18"/>
          <p:cNvSpPr>
            <a:spLocks noChangeArrowheads="1"/>
          </p:cNvSpPr>
          <p:nvPr/>
        </p:nvSpPr>
        <p:spPr bwMode="auto">
          <a:xfrm>
            <a:off x="6555439" y="2116948"/>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8" name="Rounded Rectangle 87"/>
          <p:cNvSpPr/>
          <p:nvPr/>
        </p:nvSpPr>
        <p:spPr bwMode="auto">
          <a:xfrm>
            <a:off x="4829700" y="3749000"/>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Oval 89"/>
          <p:cNvSpPr/>
          <p:nvPr/>
        </p:nvSpPr>
        <p:spPr>
          <a:xfrm>
            <a:off x="5072430" y="4103640"/>
            <a:ext cx="1131623" cy="1909979"/>
          </a:xfrm>
          <a:prstGeom prst="ellipse">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414105" y="4110363"/>
            <a:ext cx="1131623" cy="1909979"/>
          </a:xfrm>
          <a:prstGeom prst="ellipse">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4861775" y="4883895"/>
            <a:ext cx="2871989" cy="441544"/>
          </a:xfrm>
          <a:custGeom>
            <a:avLst/>
            <a:gdLst>
              <a:gd name="connsiteX0" fmla="*/ 0 w 2871989"/>
              <a:gd name="connsiteY0" fmla="*/ 177502 h 441544"/>
              <a:gd name="connsiteX1" fmla="*/ 251138 w 2871989"/>
              <a:gd name="connsiteY1" fmla="*/ 222578 h 441544"/>
              <a:gd name="connsiteX2" fmla="*/ 579549 w 2871989"/>
              <a:gd name="connsiteY2" fmla="*/ 190381 h 441544"/>
              <a:gd name="connsiteX3" fmla="*/ 933718 w 2871989"/>
              <a:gd name="connsiteY3" fmla="*/ 10077 h 441544"/>
              <a:gd name="connsiteX4" fmla="*/ 1745087 w 2871989"/>
              <a:gd name="connsiteY4" fmla="*/ 68032 h 441544"/>
              <a:gd name="connsiteX5" fmla="*/ 2202287 w 2871989"/>
              <a:gd name="connsiteY5" fmla="*/ 441519 h 441544"/>
              <a:gd name="connsiteX6" fmla="*/ 2511380 w 2871989"/>
              <a:gd name="connsiteY6" fmla="*/ 87350 h 441544"/>
              <a:gd name="connsiteX7" fmla="*/ 2871989 w 2871989"/>
              <a:gd name="connsiteY7" fmla="*/ 93789 h 44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1989" h="441544">
                <a:moveTo>
                  <a:pt x="0" y="177502"/>
                </a:moveTo>
                <a:cubicBezTo>
                  <a:pt x="77273" y="198967"/>
                  <a:pt x="154547" y="220432"/>
                  <a:pt x="251138" y="222578"/>
                </a:cubicBezTo>
                <a:cubicBezTo>
                  <a:pt x="347729" y="224724"/>
                  <a:pt x="465786" y="225798"/>
                  <a:pt x="579549" y="190381"/>
                </a:cubicBezTo>
                <a:cubicBezTo>
                  <a:pt x="693312" y="154964"/>
                  <a:pt x="739462" y="30468"/>
                  <a:pt x="933718" y="10077"/>
                </a:cubicBezTo>
                <a:cubicBezTo>
                  <a:pt x="1127974" y="-10314"/>
                  <a:pt x="1533659" y="-3875"/>
                  <a:pt x="1745087" y="68032"/>
                </a:cubicBezTo>
                <a:cubicBezTo>
                  <a:pt x="1956515" y="139939"/>
                  <a:pt x="2074572" y="438299"/>
                  <a:pt x="2202287" y="441519"/>
                </a:cubicBezTo>
                <a:cubicBezTo>
                  <a:pt x="2330002" y="444739"/>
                  <a:pt x="2399763" y="145305"/>
                  <a:pt x="2511380" y="87350"/>
                </a:cubicBezTo>
                <a:cubicBezTo>
                  <a:pt x="2622997" y="29395"/>
                  <a:pt x="2747493" y="61592"/>
                  <a:pt x="2871989" y="93789"/>
                </a:cubicBezTo>
              </a:path>
            </a:pathLst>
          </a:cu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a:stCxn id="93" idx="0"/>
            <a:endCxn id="98" idx="3"/>
          </p:cNvCxnSpPr>
          <p:nvPr/>
        </p:nvCxnSpPr>
        <p:spPr>
          <a:xfrm flipV="1">
            <a:off x="5782340" y="4575398"/>
            <a:ext cx="97286" cy="234695"/>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93" idx="0"/>
            <a:endCxn id="97" idx="5"/>
          </p:cNvCxnSpPr>
          <p:nvPr/>
        </p:nvCxnSpPr>
        <p:spPr>
          <a:xfrm flipH="1" flipV="1">
            <a:off x="5707450" y="4494208"/>
            <a:ext cx="74890" cy="315885"/>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00" idx="0"/>
            <a:endCxn id="92" idx="4"/>
          </p:cNvCxnSpPr>
          <p:nvPr/>
        </p:nvCxnSpPr>
        <p:spPr>
          <a:xfrm flipH="1" flipV="1">
            <a:off x="5452067" y="5175853"/>
            <a:ext cx="6283" cy="467264"/>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99" idx="1"/>
            <a:endCxn id="92" idx="4"/>
          </p:cNvCxnSpPr>
          <p:nvPr/>
        </p:nvCxnSpPr>
        <p:spPr>
          <a:xfrm flipH="1" flipV="1">
            <a:off x="5452067" y="5175853"/>
            <a:ext cx="308947" cy="44924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99" idx="0"/>
            <a:endCxn id="93" idx="4"/>
          </p:cNvCxnSpPr>
          <p:nvPr/>
        </p:nvCxnSpPr>
        <p:spPr>
          <a:xfrm flipH="1" flipV="1">
            <a:off x="5782340" y="4992973"/>
            <a:ext cx="43332" cy="605338"/>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94" idx="7"/>
            <a:endCxn id="117" idx="4"/>
          </p:cNvCxnSpPr>
          <p:nvPr/>
        </p:nvCxnSpPr>
        <p:spPr>
          <a:xfrm flipV="1">
            <a:off x="6647967" y="4773832"/>
            <a:ext cx="54923" cy="128699"/>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18" idx="7"/>
            <a:endCxn id="95" idx="3"/>
          </p:cNvCxnSpPr>
          <p:nvPr/>
        </p:nvCxnSpPr>
        <p:spPr>
          <a:xfrm flipV="1">
            <a:off x="6876567" y="5400574"/>
            <a:ext cx="130131" cy="13013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19" idx="0"/>
            <a:endCxn id="95" idx="5"/>
          </p:cNvCxnSpPr>
          <p:nvPr/>
        </p:nvCxnSpPr>
        <p:spPr>
          <a:xfrm flipH="1" flipV="1">
            <a:off x="7136014" y="5400574"/>
            <a:ext cx="73699" cy="184579"/>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96" idx="0"/>
            <a:endCxn id="120" idx="4"/>
          </p:cNvCxnSpPr>
          <p:nvPr/>
        </p:nvCxnSpPr>
        <p:spPr>
          <a:xfrm flipH="1" flipV="1">
            <a:off x="7310135" y="4767039"/>
            <a:ext cx="56610" cy="111546"/>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94" idx="4"/>
            <a:endCxn id="133" idx="0"/>
          </p:cNvCxnSpPr>
          <p:nvPr/>
        </p:nvCxnSpPr>
        <p:spPr>
          <a:xfrm>
            <a:off x="6583309" y="5058629"/>
            <a:ext cx="28141" cy="116856"/>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2" name="Oval 18"/>
          <p:cNvSpPr>
            <a:spLocks noChangeArrowheads="1"/>
          </p:cNvSpPr>
          <p:nvPr/>
        </p:nvSpPr>
        <p:spPr bwMode="auto">
          <a:xfrm>
            <a:off x="5360627" y="4992973"/>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3" name="Oval 18"/>
          <p:cNvSpPr>
            <a:spLocks noChangeArrowheads="1"/>
          </p:cNvSpPr>
          <p:nvPr/>
        </p:nvSpPr>
        <p:spPr bwMode="auto">
          <a:xfrm>
            <a:off x="5690900" y="4810093"/>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4" name="Oval 18"/>
          <p:cNvSpPr>
            <a:spLocks noChangeArrowheads="1"/>
          </p:cNvSpPr>
          <p:nvPr/>
        </p:nvSpPr>
        <p:spPr bwMode="auto">
          <a:xfrm>
            <a:off x="6491869" y="4875749"/>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5" name="Oval 18"/>
          <p:cNvSpPr>
            <a:spLocks noChangeArrowheads="1"/>
          </p:cNvSpPr>
          <p:nvPr/>
        </p:nvSpPr>
        <p:spPr bwMode="auto">
          <a:xfrm>
            <a:off x="6979916" y="5244476"/>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6" name="Oval 18"/>
          <p:cNvSpPr>
            <a:spLocks noChangeArrowheads="1"/>
          </p:cNvSpPr>
          <p:nvPr/>
        </p:nvSpPr>
        <p:spPr bwMode="auto">
          <a:xfrm>
            <a:off x="7275305" y="4878585"/>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7" name="Oval 18"/>
          <p:cNvSpPr>
            <a:spLocks noChangeArrowheads="1"/>
          </p:cNvSpPr>
          <p:nvPr/>
        </p:nvSpPr>
        <p:spPr bwMode="auto">
          <a:xfrm>
            <a:off x="5551352" y="4338110"/>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98" name="Oval 18"/>
          <p:cNvSpPr>
            <a:spLocks noChangeArrowheads="1"/>
          </p:cNvSpPr>
          <p:nvPr/>
        </p:nvSpPr>
        <p:spPr bwMode="auto">
          <a:xfrm>
            <a:off x="5852844" y="4419300"/>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99" name="Oval 18"/>
          <p:cNvSpPr>
            <a:spLocks noChangeArrowheads="1"/>
          </p:cNvSpPr>
          <p:nvPr/>
        </p:nvSpPr>
        <p:spPr bwMode="auto">
          <a:xfrm>
            <a:off x="5734232" y="5598311"/>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00" name="Oval 18"/>
          <p:cNvSpPr>
            <a:spLocks noChangeArrowheads="1"/>
          </p:cNvSpPr>
          <p:nvPr/>
        </p:nvSpPr>
        <p:spPr bwMode="auto">
          <a:xfrm>
            <a:off x="5366910" y="5643117"/>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17" name="Oval 18"/>
          <p:cNvSpPr>
            <a:spLocks noChangeArrowheads="1"/>
          </p:cNvSpPr>
          <p:nvPr/>
        </p:nvSpPr>
        <p:spPr bwMode="auto">
          <a:xfrm>
            <a:off x="6611450" y="4590952"/>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18" name="Oval 18"/>
          <p:cNvSpPr>
            <a:spLocks noChangeArrowheads="1"/>
          </p:cNvSpPr>
          <p:nvPr/>
        </p:nvSpPr>
        <p:spPr bwMode="auto">
          <a:xfrm>
            <a:off x="6720469" y="5503922"/>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19" name="Oval 18"/>
          <p:cNvSpPr>
            <a:spLocks noChangeArrowheads="1"/>
          </p:cNvSpPr>
          <p:nvPr/>
        </p:nvSpPr>
        <p:spPr bwMode="auto">
          <a:xfrm>
            <a:off x="7118273" y="5585153"/>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20" name="Oval 18"/>
          <p:cNvSpPr>
            <a:spLocks noChangeArrowheads="1"/>
          </p:cNvSpPr>
          <p:nvPr/>
        </p:nvSpPr>
        <p:spPr bwMode="auto">
          <a:xfrm>
            <a:off x="7218695" y="4584159"/>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33" name="Oval 18"/>
          <p:cNvSpPr>
            <a:spLocks noChangeArrowheads="1"/>
          </p:cNvSpPr>
          <p:nvPr/>
        </p:nvSpPr>
        <p:spPr bwMode="auto">
          <a:xfrm>
            <a:off x="6520010" y="5175485"/>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37" name="Text Box 6"/>
          <p:cNvSpPr txBox="1">
            <a:spLocks noChangeArrowheads="1"/>
          </p:cNvSpPr>
          <p:nvPr/>
        </p:nvSpPr>
        <p:spPr bwMode="auto">
          <a:xfrm>
            <a:off x="1761787" y="3623005"/>
            <a:ext cx="643766"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2</a:t>
            </a:r>
          </a:p>
        </p:txBody>
      </p:sp>
      <p:sp>
        <p:nvSpPr>
          <p:cNvPr id="138" name="Text Box 6"/>
          <p:cNvSpPr txBox="1">
            <a:spLocks noChangeArrowheads="1"/>
          </p:cNvSpPr>
          <p:nvPr/>
        </p:nvSpPr>
        <p:spPr bwMode="auto">
          <a:xfrm>
            <a:off x="4966049" y="902058"/>
            <a:ext cx="648575"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3</a:t>
            </a:r>
          </a:p>
        </p:txBody>
      </p:sp>
      <p:sp>
        <p:nvSpPr>
          <p:cNvPr id="139" name="Text Box 6"/>
          <p:cNvSpPr txBox="1">
            <a:spLocks noChangeArrowheads="1"/>
          </p:cNvSpPr>
          <p:nvPr/>
        </p:nvSpPr>
        <p:spPr bwMode="auto">
          <a:xfrm>
            <a:off x="4964803" y="3618760"/>
            <a:ext cx="646972"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4</a:t>
            </a:r>
          </a:p>
        </p:txBody>
      </p:sp>
      <p:sp>
        <p:nvSpPr>
          <p:cNvPr id="140" name="Text Box 129"/>
          <p:cNvSpPr txBox="1">
            <a:spLocks noChangeArrowheads="1"/>
          </p:cNvSpPr>
          <p:nvPr/>
        </p:nvSpPr>
        <p:spPr bwMode="auto">
          <a:xfrm>
            <a:off x="6843013" y="1224723"/>
            <a:ext cx="673261" cy="161583"/>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Inland Port</a:t>
            </a:r>
          </a:p>
        </p:txBody>
      </p:sp>
      <p:sp>
        <p:nvSpPr>
          <p:cNvPr id="55" name="Text Box 129"/>
          <p:cNvSpPr txBox="1">
            <a:spLocks noChangeArrowheads="1"/>
          </p:cNvSpPr>
          <p:nvPr/>
        </p:nvSpPr>
        <p:spPr bwMode="auto">
          <a:xfrm>
            <a:off x="4988226" y="4943084"/>
            <a:ext cx="237244" cy="161583"/>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CER</a:t>
            </a:r>
          </a:p>
        </p:txBody>
      </p:sp>
      <p:sp>
        <p:nvSpPr>
          <p:cNvPr id="103"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4740879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title"/>
          </p:nvPr>
        </p:nvSpPr>
        <p:spPr/>
        <p:txBody>
          <a:bodyPr/>
          <a:lstStyle/>
          <a:p>
            <a:pPr eaLnBrk="1" hangingPunct="1"/>
            <a:r>
              <a:rPr lang="en-US" dirty="0"/>
              <a:t>Intermodal Transport Chain</a:t>
            </a:r>
          </a:p>
        </p:txBody>
      </p:sp>
      <p:sp>
        <p:nvSpPr>
          <p:cNvPr id="81924" name="Oval 36"/>
          <p:cNvSpPr>
            <a:spLocks noChangeArrowheads="1"/>
          </p:cNvSpPr>
          <p:nvPr/>
        </p:nvSpPr>
        <p:spPr bwMode="auto">
          <a:xfrm>
            <a:off x="5658643" y="2241551"/>
            <a:ext cx="2209800" cy="2209800"/>
          </a:xfrm>
          <a:prstGeom prst="ellipse">
            <a:avLst/>
          </a:prstGeom>
          <a:solidFill>
            <a:schemeClr val="bg1">
              <a:lumMod val="95000"/>
            </a:schemeClr>
          </a:solidFill>
          <a:ln w="31750">
            <a:solidFill>
              <a:srgbClr val="969696"/>
            </a:solidFill>
            <a:prstDash val="sysDash"/>
            <a:round/>
            <a:headEnd/>
            <a:tailEnd/>
          </a:ln>
        </p:spPr>
        <p:txBody>
          <a:bodyPr wrap="none" anchor="ctr"/>
          <a:lstStyle/>
          <a:p>
            <a:endParaRPr lang="en-US">
              <a:latin typeface="Calibri" pitchFamily="34" charset="0"/>
              <a:cs typeface="Calibri" pitchFamily="34" charset="0"/>
            </a:endParaRPr>
          </a:p>
        </p:txBody>
      </p:sp>
      <p:sp>
        <p:nvSpPr>
          <p:cNvPr id="81925" name="Oval 5"/>
          <p:cNvSpPr>
            <a:spLocks noChangeArrowheads="1"/>
          </p:cNvSpPr>
          <p:nvPr/>
        </p:nvSpPr>
        <p:spPr bwMode="auto">
          <a:xfrm>
            <a:off x="1118393" y="2216151"/>
            <a:ext cx="2209800" cy="2209800"/>
          </a:xfrm>
          <a:prstGeom prst="ellipse">
            <a:avLst/>
          </a:prstGeom>
          <a:solidFill>
            <a:schemeClr val="bg1">
              <a:lumMod val="95000"/>
            </a:schemeClr>
          </a:solidFill>
          <a:ln w="31750">
            <a:solidFill>
              <a:srgbClr val="969696"/>
            </a:solidFill>
            <a:prstDash val="sysDash"/>
            <a:round/>
            <a:headEnd/>
            <a:tailEnd/>
          </a:ln>
        </p:spPr>
        <p:txBody>
          <a:bodyPr wrap="none" anchor="ctr"/>
          <a:lstStyle/>
          <a:p>
            <a:endParaRPr lang="en-US">
              <a:latin typeface="Calibri" pitchFamily="34" charset="0"/>
              <a:cs typeface="Calibri" pitchFamily="34" charset="0"/>
            </a:endParaRPr>
          </a:p>
        </p:txBody>
      </p:sp>
      <p:sp>
        <p:nvSpPr>
          <p:cNvPr id="81926" name="Line 20"/>
          <p:cNvSpPr>
            <a:spLocks noChangeShapeType="1"/>
          </p:cNvSpPr>
          <p:nvPr/>
        </p:nvSpPr>
        <p:spPr bwMode="auto">
          <a:xfrm>
            <a:off x="4485481" y="2547938"/>
            <a:ext cx="0" cy="1709738"/>
          </a:xfrm>
          <a:prstGeom prst="line">
            <a:avLst/>
          </a:prstGeom>
          <a:noFill/>
          <a:ln w="38100">
            <a:solidFill>
              <a:schemeClr val="accent2">
                <a:lumMod val="75000"/>
              </a:schemeClr>
            </a:solidFill>
            <a:prstDash val="dash"/>
            <a:round/>
            <a:headEnd/>
            <a:tailEnd/>
          </a:ln>
        </p:spPr>
        <p:txBody>
          <a:bodyPr/>
          <a:lstStyle/>
          <a:p>
            <a:endParaRPr lang="en-US">
              <a:latin typeface="Calibri" pitchFamily="34" charset="0"/>
              <a:cs typeface="Calibri" pitchFamily="34" charset="0"/>
            </a:endParaRPr>
          </a:p>
        </p:txBody>
      </p:sp>
      <p:sp>
        <p:nvSpPr>
          <p:cNvPr id="81927" name="AutoShape 53"/>
          <p:cNvSpPr>
            <a:spLocks noChangeArrowheads="1"/>
          </p:cNvSpPr>
          <p:nvPr/>
        </p:nvSpPr>
        <p:spPr bwMode="auto">
          <a:xfrm>
            <a:off x="1875631" y="2979738"/>
            <a:ext cx="5253037" cy="692150"/>
          </a:xfrm>
          <a:prstGeom prst="roundRect">
            <a:avLst>
              <a:gd name="adj" fmla="val 39444"/>
            </a:avLst>
          </a:prstGeom>
          <a:solidFill>
            <a:schemeClr val="bg2">
              <a:lumMod val="90000"/>
            </a:schemeClr>
          </a:solidFill>
          <a:ln w="31750">
            <a:solidFill>
              <a:schemeClr val="accent1">
                <a:lumMod val="75000"/>
              </a:schemeClr>
            </a:solidFill>
            <a:prstDash val="sysDash"/>
            <a:round/>
            <a:headEnd/>
            <a:tailEnd/>
          </a:ln>
        </p:spPr>
        <p:txBody>
          <a:bodyPr wrap="none" anchor="ctr"/>
          <a:lstStyle/>
          <a:p>
            <a:endParaRPr lang="en-US">
              <a:latin typeface="Calibri" pitchFamily="34" charset="0"/>
              <a:cs typeface="Calibri" pitchFamily="34" charset="0"/>
            </a:endParaRPr>
          </a:p>
        </p:txBody>
      </p:sp>
      <p:sp>
        <p:nvSpPr>
          <p:cNvPr id="81928" name="Oval 51"/>
          <p:cNvSpPr>
            <a:spLocks noChangeArrowheads="1"/>
          </p:cNvSpPr>
          <p:nvPr/>
        </p:nvSpPr>
        <p:spPr bwMode="auto">
          <a:xfrm>
            <a:off x="4215606" y="3062288"/>
            <a:ext cx="531812" cy="531813"/>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29" name="Oval 6"/>
          <p:cNvSpPr>
            <a:spLocks noChangeArrowheads="1"/>
          </p:cNvSpPr>
          <p:nvPr/>
        </p:nvSpPr>
        <p:spPr bwMode="auto">
          <a:xfrm>
            <a:off x="1956593" y="3055938"/>
            <a:ext cx="531813" cy="531813"/>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30" name="Rectangle 7"/>
          <p:cNvSpPr>
            <a:spLocks noChangeArrowheads="1"/>
          </p:cNvSpPr>
          <p:nvPr/>
        </p:nvSpPr>
        <p:spPr bwMode="auto">
          <a:xfrm>
            <a:off x="1578768" y="3914776"/>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1" name="Rectangle 8"/>
          <p:cNvSpPr>
            <a:spLocks noChangeArrowheads="1"/>
          </p:cNvSpPr>
          <p:nvPr/>
        </p:nvSpPr>
        <p:spPr bwMode="auto">
          <a:xfrm>
            <a:off x="1624806" y="2600326"/>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2" name="Rectangle 9"/>
          <p:cNvSpPr>
            <a:spLocks noChangeArrowheads="1"/>
          </p:cNvSpPr>
          <p:nvPr/>
        </p:nvSpPr>
        <p:spPr bwMode="auto">
          <a:xfrm>
            <a:off x="2659856" y="2600326"/>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3" name="Rectangle 10"/>
          <p:cNvSpPr>
            <a:spLocks noChangeArrowheads="1"/>
          </p:cNvSpPr>
          <p:nvPr/>
        </p:nvSpPr>
        <p:spPr bwMode="auto">
          <a:xfrm>
            <a:off x="2748756" y="3843338"/>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4" name="Line 11"/>
          <p:cNvSpPr>
            <a:spLocks noChangeShapeType="1"/>
          </p:cNvSpPr>
          <p:nvPr/>
        </p:nvSpPr>
        <p:spPr bwMode="auto">
          <a:xfrm flipV="1">
            <a:off x="1750218" y="3523457"/>
            <a:ext cx="323850" cy="369094"/>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5" name="Line 12"/>
          <p:cNvSpPr>
            <a:spLocks noChangeShapeType="1"/>
          </p:cNvSpPr>
          <p:nvPr/>
        </p:nvSpPr>
        <p:spPr bwMode="auto">
          <a:xfrm>
            <a:off x="1793081" y="2773364"/>
            <a:ext cx="280987" cy="347662"/>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6" name="Line 13"/>
          <p:cNvSpPr>
            <a:spLocks noChangeShapeType="1"/>
          </p:cNvSpPr>
          <p:nvPr/>
        </p:nvSpPr>
        <p:spPr bwMode="auto">
          <a:xfrm flipH="1">
            <a:off x="2375693" y="2773363"/>
            <a:ext cx="282575" cy="347662"/>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7" name="Line 14"/>
          <p:cNvSpPr>
            <a:spLocks noChangeShapeType="1"/>
          </p:cNvSpPr>
          <p:nvPr/>
        </p:nvSpPr>
        <p:spPr bwMode="auto">
          <a:xfrm flipH="1" flipV="1">
            <a:off x="2415381" y="3489326"/>
            <a:ext cx="330200" cy="334168"/>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8" name="Rectangle 15"/>
          <p:cNvSpPr>
            <a:spLocks noChangeArrowheads="1"/>
          </p:cNvSpPr>
          <p:nvPr/>
        </p:nvSpPr>
        <p:spPr bwMode="auto">
          <a:xfrm>
            <a:off x="2074068" y="3187701"/>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9" name="Rectangle 16"/>
          <p:cNvSpPr>
            <a:spLocks noChangeArrowheads="1"/>
          </p:cNvSpPr>
          <p:nvPr/>
        </p:nvSpPr>
        <p:spPr bwMode="auto">
          <a:xfrm>
            <a:off x="2224087" y="3187701"/>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0" name="Rectangle 17"/>
          <p:cNvSpPr>
            <a:spLocks noChangeArrowheads="1"/>
          </p:cNvSpPr>
          <p:nvPr/>
        </p:nvSpPr>
        <p:spPr bwMode="auto">
          <a:xfrm>
            <a:off x="2074068" y="3336926"/>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1" name="Rectangle 18"/>
          <p:cNvSpPr>
            <a:spLocks noChangeArrowheads="1"/>
          </p:cNvSpPr>
          <p:nvPr/>
        </p:nvSpPr>
        <p:spPr bwMode="auto">
          <a:xfrm>
            <a:off x="2224087" y="3336926"/>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2" name="Line 19"/>
          <p:cNvSpPr>
            <a:spLocks noChangeShapeType="1"/>
          </p:cNvSpPr>
          <p:nvPr/>
        </p:nvSpPr>
        <p:spPr bwMode="auto">
          <a:xfrm>
            <a:off x="2556668" y="3340101"/>
            <a:ext cx="1562100" cy="0"/>
          </a:xfrm>
          <a:prstGeom prst="line">
            <a:avLst/>
          </a:prstGeom>
          <a:noFill/>
          <a:ln w="50800">
            <a:solidFill>
              <a:schemeClr val="tx2">
                <a:lumMod val="75000"/>
              </a:schemeClr>
            </a:solidFill>
            <a:round/>
            <a:headEnd/>
            <a:tailEnd type="triangle" w="med" len="med"/>
          </a:ln>
        </p:spPr>
        <p:txBody>
          <a:bodyPr/>
          <a:lstStyle/>
          <a:p>
            <a:endParaRPr lang="en-US">
              <a:latin typeface="Calibri" pitchFamily="34" charset="0"/>
              <a:cs typeface="Calibri" pitchFamily="34" charset="0"/>
            </a:endParaRPr>
          </a:p>
        </p:txBody>
      </p:sp>
      <p:sp>
        <p:nvSpPr>
          <p:cNvPr id="81970" name="Rectangle 21"/>
          <p:cNvSpPr>
            <a:spLocks noChangeArrowheads="1"/>
          </p:cNvSpPr>
          <p:nvPr/>
        </p:nvSpPr>
        <p:spPr bwMode="auto">
          <a:xfrm>
            <a:off x="4325143" y="3190876"/>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71" name="Rectangle 22"/>
          <p:cNvSpPr>
            <a:spLocks noChangeArrowheads="1"/>
          </p:cNvSpPr>
          <p:nvPr/>
        </p:nvSpPr>
        <p:spPr bwMode="auto">
          <a:xfrm>
            <a:off x="4475162" y="3190876"/>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72" name="Rectangle 23"/>
          <p:cNvSpPr>
            <a:spLocks noChangeArrowheads="1"/>
          </p:cNvSpPr>
          <p:nvPr/>
        </p:nvSpPr>
        <p:spPr bwMode="auto">
          <a:xfrm>
            <a:off x="4325143" y="3340101"/>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73" name="Rectangle 24"/>
          <p:cNvSpPr>
            <a:spLocks noChangeArrowheads="1"/>
          </p:cNvSpPr>
          <p:nvPr/>
        </p:nvSpPr>
        <p:spPr bwMode="auto">
          <a:xfrm>
            <a:off x="4475162" y="3340101"/>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4" name="Text Box 26"/>
          <p:cNvSpPr txBox="1">
            <a:spLocks noChangeArrowheads="1"/>
          </p:cNvSpPr>
          <p:nvPr/>
        </p:nvSpPr>
        <p:spPr bwMode="auto">
          <a:xfrm>
            <a:off x="1743978" y="1906520"/>
            <a:ext cx="963405" cy="276999"/>
          </a:xfrm>
          <a:prstGeom prst="rect">
            <a:avLst/>
          </a:prstGeom>
          <a:noFill/>
          <a:ln w="9525">
            <a:noFill/>
            <a:miter lim="800000"/>
            <a:headEnd/>
            <a:tailEnd/>
          </a:ln>
        </p:spPr>
        <p:txBody>
          <a:bodyPr wrap="none" lIns="0" tIns="0" rIns="0" bIns="0">
            <a:spAutoFit/>
          </a:bodyPr>
          <a:lstStyle/>
          <a:p>
            <a:pPr algn="ctr"/>
            <a:r>
              <a:rPr lang="en-US" sz="1800" b="1" dirty="0">
                <a:latin typeface="Agency FB" pitchFamily="34" charset="0"/>
                <a:cs typeface="Calibri" pitchFamily="34" charset="0"/>
              </a:rPr>
              <a:t>Composition</a:t>
            </a:r>
          </a:p>
        </p:txBody>
      </p:sp>
      <p:sp>
        <p:nvSpPr>
          <p:cNvPr id="81945" name="Text Box 33"/>
          <p:cNvSpPr txBox="1">
            <a:spLocks noChangeArrowheads="1"/>
          </p:cNvSpPr>
          <p:nvPr/>
        </p:nvSpPr>
        <p:spPr bwMode="auto">
          <a:xfrm>
            <a:off x="2737643" y="2989263"/>
            <a:ext cx="875561" cy="369332"/>
          </a:xfrm>
          <a:prstGeom prst="rect">
            <a:avLst/>
          </a:prstGeom>
          <a:noFill/>
          <a:ln w="9525">
            <a:noFill/>
            <a:miter lim="800000"/>
            <a:headEnd/>
            <a:tailEnd/>
          </a:ln>
        </p:spPr>
        <p:txBody>
          <a:bodyPr wrap="none">
            <a:spAutoFit/>
          </a:bodyPr>
          <a:lstStyle/>
          <a:p>
            <a:r>
              <a:rPr lang="en-US" sz="1800" b="1" dirty="0">
                <a:latin typeface="Agency FB" pitchFamily="34" charset="0"/>
                <a:cs typeface="Calibri" pitchFamily="34" charset="0"/>
              </a:rPr>
              <a:t>Transfer</a:t>
            </a:r>
          </a:p>
        </p:txBody>
      </p:sp>
      <p:sp>
        <p:nvSpPr>
          <p:cNvPr id="81946" name="Text Box 34"/>
          <p:cNvSpPr txBox="1">
            <a:spLocks noChangeArrowheads="1"/>
          </p:cNvSpPr>
          <p:nvPr/>
        </p:nvSpPr>
        <p:spPr bwMode="auto">
          <a:xfrm>
            <a:off x="3921172" y="2187521"/>
            <a:ext cx="1130438" cy="369332"/>
          </a:xfrm>
          <a:prstGeom prst="rect">
            <a:avLst/>
          </a:prstGeom>
          <a:noFill/>
          <a:ln w="9525">
            <a:noFill/>
            <a:miter lim="800000"/>
            <a:headEnd/>
            <a:tailEnd/>
          </a:ln>
        </p:spPr>
        <p:txBody>
          <a:bodyPr wrap="none">
            <a:spAutoFit/>
          </a:bodyPr>
          <a:lstStyle/>
          <a:p>
            <a:pPr algn="ctr"/>
            <a:r>
              <a:rPr lang="en-US" sz="1800" b="1" dirty="0">
                <a:latin typeface="Agency FB" pitchFamily="34" charset="0"/>
                <a:cs typeface="Calibri" pitchFamily="34" charset="0"/>
              </a:rPr>
              <a:t>Interchange</a:t>
            </a:r>
          </a:p>
        </p:txBody>
      </p:sp>
      <p:sp>
        <p:nvSpPr>
          <p:cNvPr id="81947" name="Oval 37"/>
          <p:cNvSpPr>
            <a:spLocks noChangeArrowheads="1"/>
          </p:cNvSpPr>
          <p:nvPr/>
        </p:nvSpPr>
        <p:spPr bwMode="auto">
          <a:xfrm>
            <a:off x="6496843" y="3059113"/>
            <a:ext cx="531813" cy="531813"/>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48" name="Rectangle 38"/>
          <p:cNvSpPr>
            <a:spLocks noChangeArrowheads="1"/>
          </p:cNvSpPr>
          <p:nvPr/>
        </p:nvSpPr>
        <p:spPr bwMode="auto">
          <a:xfrm>
            <a:off x="6077741" y="3850482"/>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9" name="Rectangle 39"/>
          <p:cNvSpPr>
            <a:spLocks noChangeArrowheads="1"/>
          </p:cNvSpPr>
          <p:nvPr/>
        </p:nvSpPr>
        <p:spPr bwMode="auto">
          <a:xfrm>
            <a:off x="6435723" y="2473325"/>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0" name="Rectangle 40"/>
          <p:cNvSpPr>
            <a:spLocks noChangeArrowheads="1"/>
          </p:cNvSpPr>
          <p:nvPr/>
        </p:nvSpPr>
        <p:spPr bwMode="auto">
          <a:xfrm>
            <a:off x="7463773" y="2981325"/>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2" name="Line 42"/>
          <p:cNvSpPr>
            <a:spLocks noChangeShapeType="1"/>
          </p:cNvSpPr>
          <p:nvPr/>
        </p:nvSpPr>
        <p:spPr bwMode="auto">
          <a:xfrm>
            <a:off x="6880225" y="3556794"/>
            <a:ext cx="146588" cy="526257"/>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3" name="Line 43"/>
          <p:cNvSpPr>
            <a:spLocks noChangeShapeType="1"/>
          </p:cNvSpPr>
          <p:nvPr/>
        </p:nvSpPr>
        <p:spPr bwMode="auto">
          <a:xfrm flipH="1">
            <a:off x="6236505" y="3506789"/>
            <a:ext cx="348443" cy="336550"/>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4" name="Line 44"/>
          <p:cNvSpPr>
            <a:spLocks noChangeShapeType="1"/>
          </p:cNvSpPr>
          <p:nvPr/>
        </p:nvSpPr>
        <p:spPr bwMode="auto">
          <a:xfrm flipH="1" flipV="1">
            <a:off x="6539706" y="2652713"/>
            <a:ext cx="127000" cy="427038"/>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5" name="Line 45"/>
          <p:cNvSpPr>
            <a:spLocks noChangeShapeType="1"/>
          </p:cNvSpPr>
          <p:nvPr/>
        </p:nvSpPr>
        <p:spPr bwMode="auto">
          <a:xfrm flipV="1">
            <a:off x="7001669" y="3079751"/>
            <a:ext cx="412750" cy="146050"/>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6" name="Rectangle 46"/>
          <p:cNvSpPr>
            <a:spLocks noChangeArrowheads="1"/>
          </p:cNvSpPr>
          <p:nvPr/>
        </p:nvSpPr>
        <p:spPr bwMode="auto">
          <a:xfrm>
            <a:off x="6614318" y="3190876"/>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7" name="Rectangle 47"/>
          <p:cNvSpPr>
            <a:spLocks noChangeArrowheads="1"/>
          </p:cNvSpPr>
          <p:nvPr/>
        </p:nvSpPr>
        <p:spPr bwMode="auto">
          <a:xfrm>
            <a:off x="6764337" y="3190876"/>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8" name="Rectangle 48"/>
          <p:cNvSpPr>
            <a:spLocks noChangeArrowheads="1"/>
          </p:cNvSpPr>
          <p:nvPr/>
        </p:nvSpPr>
        <p:spPr bwMode="auto">
          <a:xfrm>
            <a:off x="6614318" y="3340101"/>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9" name="Rectangle 49"/>
          <p:cNvSpPr>
            <a:spLocks noChangeArrowheads="1"/>
          </p:cNvSpPr>
          <p:nvPr/>
        </p:nvSpPr>
        <p:spPr bwMode="auto">
          <a:xfrm>
            <a:off x="6764337" y="3340101"/>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60" name="Text Box 50"/>
          <p:cNvSpPr txBox="1">
            <a:spLocks noChangeArrowheads="1"/>
          </p:cNvSpPr>
          <p:nvPr/>
        </p:nvSpPr>
        <p:spPr bwMode="auto">
          <a:xfrm>
            <a:off x="6154592" y="4462558"/>
            <a:ext cx="1149354" cy="276999"/>
          </a:xfrm>
          <a:prstGeom prst="rect">
            <a:avLst/>
          </a:prstGeom>
          <a:noFill/>
          <a:ln w="9525">
            <a:noFill/>
            <a:miter lim="800000"/>
            <a:headEnd/>
            <a:tailEnd/>
          </a:ln>
        </p:spPr>
        <p:txBody>
          <a:bodyPr wrap="none" lIns="0" tIns="0" rIns="0" bIns="0">
            <a:spAutoFit/>
          </a:bodyPr>
          <a:lstStyle/>
          <a:p>
            <a:pPr algn="ctr"/>
            <a:r>
              <a:rPr lang="en-US" sz="1800" b="1" dirty="0">
                <a:latin typeface="Agency FB" pitchFamily="34" charset="0"/>
                <a:cs typeface="Calibri" pitchFamily="34" charset="0"/>
              </a:rPr>
              <a:t>Decomposition</a:t>
            </a:r>
          </a:p>
        </p:txBody>
      </p:sp>
      <p:sp>
        <p:nvSpPr>
          <p:cNvPr id="81961" name="Line 35"/>
          <p:cNvSpPr>
            <a:spLocks noChangeShapeType="1"/>
          </p:cNvSpPr>
          <p:nvPr/>
        </p:nvSpPr>
        <p:spPr bwMode="auto">
          <a:xfrm>
            <a:off x="4844256" y="3333751"/>
            <a:ext cx="1562100" cy="0"/>
          </a:xfrm>
          <a:prstGeom prst="line">
            <a:avLst/>
          </a:prstGeom>
          <a:noFill/>
          <a:ln w="50800">
            <a:solidFill>
              <a:schemeClr val="tx2">
                <a:lumMod val="75000"/>
              </a:schemeClr>
            </a:solidFill>
            <a:round/>
            <a:headEnd/>
            <a:tailEnd type="triangle" w="med" len="med"/>
          </a:ln>
        </p:spPr>
        <p:txBody>
          <a:bodyPr/>
          <a:lstStyle/>
          <a:p>
            <a:endParaRPr lang="en-US">
              <a:latin typeface="Calibri" pitchFamily="34" charset="0"/>
              <a:cs typeface="Calibri" pitchFamily="34" charset="0"/>
            </a:endParaRPr>
          </a:p>
        </p:txBody>
      </p:sp>
      <p:sp>
        <p:nvSpPr>
          <p:cNvPr id="81962" name="Text Box 54"/>
          <p:cNvSpPr txBox="1">
            <a:spLocks noChangeArrowheads="1"/>
          </p:cNvSpPr>
          <p:nvPr/>
        </p:nvSpPr>
        <p:spPr bwMode="auto">
          <a:xfrm>
            <a:off x="3302413" y="4545648"/>
            <a:ext cx="2170787" cy="338554"/>
          </a:xfrm>
          <a:prstGeom prst="rect">
            <a:avLst/>
          </a:prstGeom>
          <a:noFill/>
          <a:ln w="9525">
            <a:noFill/>
            <a:miter lim="800000"/>
            <a:headEnd/>
            <a:tailEnd/>
          </a:ln>
        </p:spPr>
        <p:txBody>
          <a:bodyPr wrap="none">
            <a:spAutoFit/>
          </a:bodyPr>
          <a:lstStyle/>
          <a:p>
            <a:r>
              <a:rPr lang="en-US" sz="1600" b="1" dirty="0">
                <a:latin typeface="Agency FB" pitchFamily="34" charset="0"/>
                <a:cs typeface="Calibri" pitchFamily="34" charset="0"/>
              </a:rPr>
              <a:t>Local / Regional Distribution</a:t>
            </a:r>
          </a:p>
        </p:txBody>
      </p:sp>
      <p:sp>
        <p:nvSpPr>
          <p:cNvPr id="81963" name="Text Box 55"/>
          <p:cNvSpPr txBox="1">
            <a:spLocks noChangeArrowheads="1"/>
          </p:cNvSpPr>
          <p:nvPr/>
        </p:nvSpPr>
        <p:spPr bwMode="auto">
          <a:xfrm>
            <a:off x="3302413" y="4926648"/>
            <a:ext cx="2675732" cy="338554"/>
          </a:xfrm>
          <a:prstGeom prst="rect">
            <a:avLst/>
          </a:prstGeom>
          <a:noFill/>
          <a:ln w="9525">
            <a:noFill/>
            <a:miter lim="800000"/>
            <a:headEnd/>
            <a:tailEnd/>
          </a:ln>
        </p:spPr>
        <p:txBody>
          <a:bodyPr wrap="none">
            <a:spAutoFit/>
          </a:bodyPr>
          <a:lstStyle/>
          <a:p>
            <a:r>
              <a:rPr lang="en-US" sz="1600" b="1">
                <a:latin typeface="Agency FB" pitchFamily="34" charset="0"/>
                <a:cs typeface="Calibri" pitchFamily="34" charset="0"/>
              </a:rPr>
              <a:t>National / International Distribution</a:t>
            </a:r>
          </a:p>
        </p:txBody>
      </p:sp>
      <p:sp>
        <p:nvSpPr>
          <p:cNvPr id="81964" name="Oval 56"/>
          <p:cNvSpPr>
            <a:spLocks noChangeArrowheads="1"/>
          </p:cNvSpPr>
          <p:nvPr/>
        </p:nvSpPr>
        <p:spPr bwMode="auto">
          <a:xfrm>
            <a:off x="3048793" y="4590098"/>
            <a:ext cx="287338" cy="287338"/>
          </a:xfrm>
          <a:prstGeom prst="ellipse">
            <a:avLst/>
          </a:prstGeom>
          <a:solidFill>
            <a:schemeClr val="bg1">
              <a:lumMod val="95000"/>
            </a:schemeClr>
          </a:solidFill>
          <a:ln w="25400">
            <a:solidFill>
              <a:srgbClr val="969696"/>
            </a:solidFill>
            <a:prstDash val="sysDash"/>
            <a:round/>
            <a:headEnd/>
            <a:tailEnd/>
          </a:ln>
        </p:spPr>
        <p:txBody>
          <a:bodyPr wrap="none" anchor="ctr"/>
          <a:lstStyle/>
          <a:p>
            <a:endParaRPr lang="en-US">
              <a:latin typeface="Calibri" pitchFamily="34" charset="0"/>
              <a:cs typeface="Calibri" pitchFamily="34" charset="0"/>
            </a:endParaRPr>
          </a:p>
        </p:txBody>
      </p:sp>
      <p:sp>
        <p:nvSpPr>
          <p:cNvPr id="81965" name="Oval 57"/>
          <p:cNvSpPr>
            <a:spLocks noChangeArrowheads="1"/>
          </p:cNvSpPr>
          <p:nvPr/>
        </p:nvSpPr>
        <p:spPr bwMode="auto">
          <a:xfrm>
            <a:off x="3059112" y="5329873"/>
            <a:ext cx="266700" cy="266700"/>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66" name="Oval 58"/>
          <p:cNvSpPr>
            <a:spLocks noChangeArrowheads="1"/>
          </p:cNvSpPr>
          <p:nvPr/>
        </p:nvSpPr>
        <p:spPr bwMode="auto">
          <a:xfrm>
            <a:off x="3048793" y="4952048"/>
            <a:ext cx="287338" cy="287338"/>
          </a:xfrm>
          <a:prstGeom prst="ellipse">
            <a:avLst/>
          </a:prstGeom>
          <a:solidFill>
            <a:schemeClr val="bg2">
              <a:lumMod val="90000"/>
            </a:schemeClr>
          </a:solidFill>
          <a:ln w="25400">
            <a:solidFill>
              <a:schemeClr val="tx2">
                <a:lumMod val="75000"/>
              </a:schemeClr>
            </a:solidFill>
            <a:prstDash val="sysDash"/>
            <a:round/>
            <a:headEnd/>
            <a:tailEnd/>
          </a:ln>
        </p:spPr>
        <p:txBody>
          <a:bodyPr wrap="none" anchor="ctr"/>
          <a:lstStyle/>
          <a:p>
            <a:endParaRPr lang="en-US">
              <a:latin typeface="Calibri" pitchFamily="34" charset="0"/>
              <a:cs typeface="Calibri" pitchFamily="34" charset="0"/>
            </a:endParaRPr>
          </a:p>
        </p:txBody>
      </p:sp>
      <p:sp>
        <p:nvSpPr>
          <p:cNvPr id="81967" name="Text Box 59"/>
          <p:cNvSpPr txBox="1">
            <a:spLocks noChangeArrowheads="1"/>
          </p:cNvSpPr>
          <p:nvPr/>
        </p:nvSpPr>
        <p:spPr bwMode="auto">
          <a:xfrm>
            <a:off x="3302413" y="5299711"/>
            <a:ext cx="1540806" cy="338554"/>
          </a:xfrm>
          <a:prstGeom prst="rect">
            <a:avLst/>
          </a:prstGeom>
          <a:noFill/>
          <a:ln w="9525">
            <a:noFill/>
            <a:miter lim="800000"/>
            <a:headEnd/>
            <a:tailEnd/>
          </a:ln>
        </p:spPr>
        <p:txBody>
          <a:bodyPr wrap="none">
            <a:spAutoFit/>
          </a:bodyPr>
          <a:lstStyle/>
          <a:p>
            <a:r>
              <a:rPr lang="en-US" sz="1600" b="1">
                <a:latin typeface="Agency FB" pitchFamily="34" charset="0"/>
                <a:cs typeface="Calibri" pitchFamily="34" charset="0"/>
              </a:rPr>
              <a:t>Transport Terminal</a:t>
            </a:r>
          </a:p>
        </p:txBody>
      </p:sp>
      <p:sp>
        <p:nvSpPr>
          <p:cNvPr id="81968" name="Text Box 60"/>
          <p:cNvSpPr txBox="1">
            <a:spLocks noChangeArrowheads="1"/>
          </p:cNvSpPr>
          <p:nvPr/>
        </p:nvSpPr>
        <p:spPr bwMode="auto">
          <a:xfrm>
            <a:off x="1825092" y="4457673"/>
            <a:ext cx="742191" cy="246221"/>
          </a:xfrm>
          <a:prstGeom prst="rect">
            <a:avLst/>
          </a:prstGeom>
          <a:noFill/>
          <a:ln w="9525">
            <a:noFill/>
            <a:miter lim="800000"/>
            <a:headEnd/>
            <a:tailEnd/>
          </a:ln>
        </p:spPr>
        <p:txBody>
          <a:bodyPr wrap="none" lIns="0" tIns="0" rIns="0" bIns="0">
            <a:spAutoFit/>
          </a:bodyPr>
          <a:lstStyle/>
          <a:p>
            <a:pPr algn="ctr"/>
            <a:r>
              <a:rPr lang="en-US" sz="1600" b="1" i="1" dirty="0">
                <a:solidFill>
                  <a:srgbClr val="5F5F5F"/>
                </a:solidFill>
                <a:latin typeface="Agency FB" pitchFamily="34" charset="0"/>
                <a:cs typeface="Calibri" pitchFamily="34" charset="0"/>
              </a:rPr>
              <a:t>‘First mile’</a:t>
            </a:r>
          </a:p>
        </p:txBody>
      </p:sp>
      <p:sp>
        <p:nvSpPr>
          <p:cNvPr id="81969" name="Text Box 61"/>
          <p:cNvSpPr txBox="1">
            <a:spLocks noChangeArrowheads="1"/>
          </p:cNvSpPr>
          <p:nvPr/>
        </p:nvSpPr>
        <p:spPr bwMode="auto">
          <a:xfrm>
            <a:off x="6436659" y="1973249"/>
            <a:ext cx="705321" cy="246221"/>
          </a:xfrm>
          <a:prstGeom prst="rect">
            <a:avLst/>
          </a:prstGeom>
          <a:noFill/>
          <a:ln w="9525">
            <a:noFill/>
            <a:miter lim="800000"/>
            <a:headEnd/>
            <a:tailEnd/>
          </a:ln>
        </p:spPr>
        <p:txBody>
          <a:bodyPr wrap="none" lIns="0" tIns="0" rIns="0" bIns="0">
            <a:spAutoFit/>
          </a:bodyPr>
          <a:lstStyle/>
          <a:p>
            <a:pPr algn="ctr"/>
            <a:r>
              <a:rPr lang="en-US" sz="1600" b="1" i="1" dirty="0">
                <a:solidFill>
                  <a:srgbClr val="5F5F5F"/>
                </a:solidFill>
                <a:latin typeface="Agency FB" pitchFamily="34" charset="0"/>
                <a:cs typeface="Calibri" pitchFamily="34" charset="0"/>
              </a:rPr>
              <a:t>‘Last mile’</a:t>
            </a:r>
          </a:p>
        </p:txBody>
      </p:sp>
      <p:sp>
        <p:nvSpPr>
          <p:cNvPr id="54" name="Rectangle 49"/>
          <p:cNvSpPr>
            <a:spLocks noChangeArrowheads="1"/>
          </p:cNvSpPr>
          <p:nvPr/>
        </p:nvSpPr>
        <p:spPr bwMode="auto">
          <a:xfrm>
            <a:off x="6974425" y="4108451"/>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5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983668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p:txBody>
          <a:bodyPr/>
          <a:lstStyle/>
          <a:p>
            <a:pPr eaLnBrk="1" hangingPunct="1"/>
            <a:r>
              <a:rPr lang="en-US" dirty="0"/>
              <a:t>Intermodal Transportation as an Integrative Force</a:t>
            </a:r>
          </a:p>
        </p:txBody>
      </p:sp>
      <p:sp>
        <p:nvSpPr>
          <p:cNvPr id="82949" name="Oval 8"/>
          <p:cNvSpPr>
            <a:spLocks noChangeArrowheads="1"/>
          </p:cNvSpPr>
          <p:nvPr/>
        </p:nvSpPr>
        <p:spPr bwMode="auto">
          <a:xfrm>
            <a:off x="1163003" y="244316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A</a:t>
            </a:r>
          </a:p>
        </p:txBody>
      </p:sp>
      <p:sp>
        <p:nvSpPr>
          <p:cNvPr id="82950" name="Oval 9"/>
          <p:cNvSpPr>
            <a:spLocks noChangeArrowheads="1"/>
          </p:cNvSpPr>
          <p:nvPr/>
        </p:nvSpPr>
        <p:spPr bwMode="auto">
          <a:xfrm>
            <a:off x="3831590" y="222091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C</a:t>
            </a:r>
          </a:p>
        </p:txBody>
      </p:sp>
      <p:sp>
        <p:nvSpPr>
          <p:cNvPr id="82951" name="Oval 10"/>
          <p:cNvSpPr>
            <a:spLocks noChangeArrowheads="1"/>
          </p:cNvSpPr>
          <p:nvPr/>
        </p:nvSpPr>
        <p:spPr bwMode="auto">
          <a:xfrm>
            <a:off x="1231265" y="4335463"/>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dirty="0">
                <a:latin typeface="Agency FB" pitchFamily="34" charset="0"/>
              </a:rPr>
              <a:t>D</a:t>
            </a:r>
          </a:p>
        </p:txBody>
      </p:sp>
      <p:sp>
        <p:nvSpPr>
          <p:cNvPr id="82952" name="Oval 11"/>
          <p:cNvSpPr>
            <a:spLocks noChangeArrowheads="1"/>
          </p:cNvSpPr>
          <p:nvPr/>
        </p:nvSpPr>
        <p:spPr bwMode="auto">
          <a:xfrm>
            <a:off x="3433128" y="474027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F</a:t>
            </a:r>
          </a:p>
        </p:txBody>
      </p:sp>
      <p:sp>
        <p:nvSpPr>
          <p:cNvPr id="82953" name="Oval 12"/>
          <p:cNvSpPr>
            <a:spLocks noChangeArrowheads="1"/>
          </p:cNvSpPr>
          <p:nvPr/>
        </p:nvSpPr>
        <p:spPr bwMode="auto">
          <a:xfrm>
            <a:off x="2047240" y="510222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E</a:t>
            </a:r>
          </a:p>
        </p:txBody>
      </p:sp>
      <p:sp>
        <p:nvSpPr>
          <p:cNvPr id="82954" name="Oval 13"/>
          <p:cNvSpPr>
            <a:spLocks noChangeArrowheads="1"/>
          </p:cNvSpPr>
          <p:nvPr/>
        </p:nvSpPr>
        <p:spPr bwMode="auto">
          <a:xfrm>
            <a:off x="2205990" y="2882900"/>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B</a:t>
            </a:r>
          </a:p>
        </p:txBody>
      </p:sp>
      <p:sp>
        <p:nvSpPr>
          <p:cNvPr id="82955" name="Line 14"/>
          <p:cNvSpPr>
            <a:spLocks noChangeShapeType="1"/>
          </p:cNvSpPr>
          <p:nvPr/>
        </p:nvSpPr>
        <p:spPr bwMode="auto">
          <a:xfrm>
            <a:off x="1499553" y="2789238"/>
            <a:ext cx="1922462" cy="1944687"/>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56" name="Line 15"/>
          <p:cNvSpPr>
            <a:spLocks noChangeShapeType="1"/>
          </p:cNvSpPr>
          <p:nvPr/>
        </p:nvSpPr>
        <p:spPr bwMode="auto">
          <a:xfrm flipH="1">
            <a:off x="2323465" y="2640013"/>
            <a:ext cx="1552575" cy="2420937"/>
          </a:xfrm>
          <a:prstGeom prst="line">
            <a:avLst/>
          </a:prstGeom>
          <a:noFill/>
          <a:ln w="38100">
            <a:solidFill>
              <a:srgbClr val="808000"/>
            </a:solidFill>
            <a:round/>
            <a:headEnd/>
            <a:tailEnd type="triangle" w="med" len="med"/>
          </a:ln>
        </p:spPr>
        <p:txBody>
          <a:bodyPr/>
          <a:lstStyle/>
          <a:p>
            <a:endParaRPr lang="en-US">
              <a:latin typeface="Agency FB" pitchFamily="34" charset="0"/>
            </a:endParaRPr>
          </a:p>
        </p:txBody>
      </p:sp>
      <p:sp>
        <p:nvSpPr>
          <p:cNvPr id="82957" name="Line 16"/>
          <p:cNvSpPr>
            <a:spLocks noChangeShapeType="1"/>
          </p:cNvSpPr>
          <p:nvPr/>
        </p:nvSpPr>
        <p:spPr bwMode="auto">
          <a:xfrm flipH="1">
            <a:off x="1574165" y="3278188"/>
            <a:ext cx="673100" cy="1022350"/>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60" name="Oval 19"/>
          <p:cNvSpPr>
            <a:spLocks noChangeArrowheads="1"/>
          </p:cNvSpPr>
          <p:nvPr/>
        </p:nvSpPr>
        <p:spPr bwMode="auto">
          <a:xfrm>
            <a:off x="5138738" y="244316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A</a:t>
            </a:r>
          </a:p>
        </p:txBody>
      </p:sp>
      <p:sp>
        <p:nvSpPr>
          <p:cNvPr id="82961" name="Oval 20"/>
          <p:cNvSpPr>
            <a:spLocks noChangeArrowheads="1"/>
          </p:cNvSpPr>
          <p:nvPr/>
        </p:nvSpPr>
        <p:spPr bwMode="auto">
          <a:xfrm>
            <a:off x="7807325" y="222091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dirty="0">
                <a:latin typeface="Agency FB" pitchFamily="34" charset="0"/>
              </a:rPr>
              <a:t>C</a:t>
            </a:r>
          </a:p>
        </p:txBody>
      </p:sp>
      <p:sp>
        <p:nvSpPr>
          <p:cNvPr id="82962" name="Oval 21"/>
          <p:cNvSpPr>
            <a:spLocks noChangeArrowheads="1"/>
          </p:cNvSpPr>
          <p:nvPr/>
        </p:nvSpPr>
        <p:spPr bwMode="auto">
          <a:xfrm>
            <a:off x="5207000" y="4335463"/>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D</a:t>
            </a:r>
          </a:p>
        </p:txBody>
      </p:sp>
      <p:sp>
        <p:nvSpPr>
          <p:cNvPr id="82963" name="Oval 22"/>
          <p:cNvSpPr>
            <a:spLocks noChangeArrowheads="1"/>
          </p:cNvSpPr>
          <p:nvPr/>
        </p:nvSpPr>
        <p:spPr bwMode="auto">
          <a:xfrm>
            <a:off x="7408863" y="474027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F</a:t>
            </a:r>
          </a:p>
        </p:txBody>
      </p:sp>
      <p:sp>
        <p:nvSpPr>
          <p:cNvPr id="82964" name="Oval 23"/>
          <p:cNvSpPr>
            <a:spLocks noChangeArrowheads="1"/>
          </p:cNvSpPr>
          <p:nvPr/>
        </p:nvSpPr>
        <p:spPr bwMode="auto">
          <a:xfrm>
            <a:off x="6022975" y="510222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E</a:t>
            </a:r>
          </a:p>
        </p:txBody>
      </p:sp>
      <p:sp>
        <p:nvSpPr>
          <p:cNvPr id="82965" name="Oval 24"/>
          <p:cNvSpPr>
            <a:spLocks noChangeArrowheads="1"/>
          </p:cNvSpPr>
          <p:nvPr/>
        </p:nvSpPr>
        <p:spPr bwMode="auto">
          <a:xfrm>
            <a:off x="6181725" y="2882900"/>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B</a:t>
            </a:r>
          </a:p>
        </p:txBody>
      </p:sp>
      <p:sp>
        <p:nvSpPr>
          <p:cNvPr id="82966" name="Line 25"/>
          <p:cNvSpPr>
            <a:spLocks noChangeShapeType="1"/>
          </p:cNvSpPr>
          <p:nvPr/>
        </p:nvSpPr>
        <p:spPr bwMode="auto">
          <a:xfrm>
            <a:off x="5546725" y="2638425"/>
            <a:ext cx="1365250" cy="198438"/>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67" name="Line 26"/>
          <p:cNvSpPr>
            <a:spLocks noChangeShapeType="1"/>
          </p:cNvSpPr>
          <p:nvPr/>
        </p:nvSpPr>
        <p:spPr bwMode="auto">
          <a:xfrm flipH="1">
            <a:off x="6589713" y="3044825"/>
            <a:ext cx="415925" cy="1471613"/>
          </a:xfrm>
          <a:prstGeom prst="line">
            <a:avLst/>
          </a:prstGeom>
          <a:noFill/>
          <a:ln w="63500">
            <a:solidFill>
              <a:srgbClr val="808000"/>
            </a:solidFill>
            <a:round/>
            <a:headEnd/>
            <a:tailEnd type="triangle" w="med" len="med"/>
          </a:ln>
        </p:spPr>
        <p:txBody>
          <a:bodyPr/>
          <a:lstStyle/>
          <a:p>
            <a:endParaRPr lang="en-US">
              <a:latin typeface="Agency FB" pitchFamily="34" charset="0"/>
            </a:endParaRPr>
          </a:p>
        </p:txBody>
      </p:sp>
      <p:sp>
        <p:nvSpPr>
          <p:cNvPr id="82968" name="Line 27"/>
          <p:cNvSpPr>
            <a:spLocks noChangeShapeType="1"/>
          </p:cNvSpPr>
          <p:nvPr/>
        </p:nvSpPr>
        <p:spPr bwMode="auto">
          <a:xfrm flipV="1">
            <a:off x="6592888" y="2933700"/>
            <a:ext cx="333375" cy="77788"/>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70" name="Oval 29"/>
          <p:cNvSpPr>
            <a:spLocks noChangeArrowheads="1"/>
          </p:cNvSpPr>
          <p:nvPr/>
        </p:nvSpPr>
        <p:spPr bwMode="auto">
          <a:xfrm>
            <a:off x="6978650" y="2824163"/>
            <a:ext cx="161925" cy="161925"/>
          </a:xfrm>
          <a:prstGeom prst="ellipse">
            <a:avLst/>
          </a:prstGeom>
          <a:solidFill>
            <a:srgbClr val="FFFFFF"/>
          </a:solidFill>
          <a:ln w="38100">
            <a:solidFill>
              <a:schemeClr val="bg1">
                <a:lumMod val="50000"/>
              </a:schemeClr>
            </a:solidFill>
            <a:round/>
            <a:headEnd/>
            <a:tailEnd/>
          </a:ln>
        </p:spPr>
        <p:txBody>
          <a:bodyPr wrap="none" anchor="ctr"/>
          <a:lstStyle/>
          <a:p>
            <a:endParaRPr lang="en-US">
              <a:latin typeface="Agency FB" pitchFamily="34" charset="0"/>
            </a:endParaRPr>
          </a:p>
        </p:txBody>
      </p:sp>
      <p:sp>
        <p:nvSpPr>
          <p:cNvPr id="82971" name="Oval 30"/>
          <p:cNvSpPr>
            <a:spLocks noChangeArrowheads="1"/>
          </p:cNvSpPr>
          <p:nvPr/>
        </p:nvSpPr>
        <p:spPr bwMode="auto">
          <a:xfrm>
            <a:off x="6483350" y="4551363"/>
            <a:ext cx="161925" cy="161925"/>
          </a:xfrm>
          <a:prstGeom prst="ellipse">
            <a:avLst/>
          </a:prstGeom>
          <a:solidFill>
            <a:srgbClr val="FFFFFF"/>
          </a:solidFill>
          <a:ln w="38100">
            <a:solidFill>
              <a:schemeClr val="bg1">
                <a:lumMod val="50000"/>
              </a:schemeClr>
            </a:solidFill>
            <a:round/>
            <a:headEnd/>
            <a:tailEnd/>
          </a:ln>
        </p:spPr>
        <p:txBody>
          <a:bodyPr wrap="none" anchor="ctr"/>
          <a:lstStyle/>
          <a:p>
            <a:endParaRPr lang="en-US">
              <a:latin typeface="Agency FB" pitchFamily="34" charset="0"/>
            </a:endParaRPr>
          </a:p>
        </p:txBody>
      </p:sp>
      <p:sp>
        <p:nvSpPr>
          <p:cNvPr id="82972" name="Line 31"/>
          <p:cNvSpPr>
            <a:spLocks noChangeShapeType="1"/>
          </p:cNvSpPr>
          <p:nvPr/>
        </p:nvSpPr>
        <p:spPr bwMode="auto">
          <a:xfrm flipH="1">
            <a:off x="7180263" y="2501900"/>
            <a:ext cx="568325" cy="303213"/>
          </a:xfrm>
          <a:prstGeom prst="line">
            <a:avLst/>
          </a:prstGeom>
          <a:noFill/>
          <a:ln w="38100">
            <a:solidFill>
              <a:srgbClr val="808000"/>
            </a:solidFill>
            <a:round/>
            <a:headEnd/>
            <a:tailEnd type="triangle" w="med" len="med"/>
          </a:ln>
        </p:spPr>
        <p:txBody>
          <a:bodyPr/>
          <a:lstStyle/>
          <a:p>
            <a:endParaRPr lang="en-US">
              <a:latin typeface="Agency FB" pitchFamily="34" charset="0"/>
            </a:endParaRPr>
          </a:p>
        </p:txBody>
      </p:sp>
      <p:sp>
        <p:nvSpPr>
          <p:cNvPr id="82973" name="Line 32"/>
          <p:cNvSpPr>
            <a:spLocks noChangeShapeType="1"/>
          </p:cNvSpPr>
          <p:nvPr/>
        </p:nvSpPr>
        <p:spPr bwMode="auto">
          <a:xfrm flipH="1">
            <a:off x="6291263" y="4738688"/>
            <a:ext cx="220662" cy="336550"/>
          </a:xfrm>
          <a:prstGeom prst="line">
            <a:avLst/>
          </a:prstGeom>
          <a:noFill/>
          <a:ln w="38100">
            <a:solidFill>
              <a:srgbClr val="808000"/>
            </a:solidFill>
            <a:round/>
            <a:headEnd/>
            <a:tailEnd type="triangle" w="med" len="med"/>
          </a:ln>
        </p:spPr>
        <p:txBody>
          <a:bodyPr/>
          <a:lstStyle/>
          <a:p>
            <a:endParaRPr lang="en-US">
              <a:latin typeface="Agency FB" pitchFamily="34" charset="0"/>
            </a:endParaRPr>
          </a:p>
        </p:txBody>
      </p:sp>
      <p:sp>
        <p:nvSpPr>
          <p:cNvPr id="82974" name="Line 33"/>
          <p:cNvSpPr>
            <a:spLocks noChangeShapeType="1"/>
          </p:cNvSpPr>
          <p:nvPr/>
        </p:nvSpPr>
        <p:spPr bwMode="auto">
          <a:xfrm flipH="1" flipV="1">
            <a:off x="5607050" y="4532313"/>
            <a:ext cx="814388" cy="101600"/>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75" name="Line 34"/>
          <p:cNvSpPr>
            <a:spLocks noChangeShapeType="1"/>
          </p:cNvSpPr>
          <p:nvPr/>
        </p:nvSpPr>
        <p:spPr bwMode="auto">
          <a:xfrm>
            <a:off x="6678613" y="4694238"/>
            <a:ext cx="679450" cy="176212"/>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76" name="Text Box 38"/>
          <p:cNvSpPr txBox="1">
            <a:spLocks noChangeArrowheads="1"/>
          </p:cNvSpPr>
          <p:nvPr/>
        </p:nvSpPr>
        <p:spPr bwMode="auto">
          <a:xfrm>
            <a:off x="3295105" y="3463925"/>
            <a:ext cx="441146" cy="338554"/>
          </a:xfrm>
          <a:prstGeom prst="rect">
            <a:avLst/>
          </a:prstGeom>
          <a:noFill/>
          <a:ln w="9525">
            <a:noFill/>
            <a:miter lim="800000"/>
            <a:headEnd/>
            <a:tailEnd/>
          </a:ln>
        </p:spPr>
        <p:txBody>
          <a:bodyPr wrap="none">
            <a:spAutoFit/>
          </a:bodyPr>
          <a:lstStyle/>
          <a:p>
            <a:pPr algn="ctr"/>
            <a:r>
              <a:rPr lang="en-US" sz="1600" b="1">
                <a:latin typeface="Agency FB" pitchFamily="34" charset="0"/>
              </a:rPr>
              <a:t>Rail</a:t>
            </a:r>
          </a:p>
        </p:txBody>
      </p:sp>
      <p:sp>
        <p:nvSpPr>
          <p:cNvPr id="82977" name="Text Box 39"/>
          <p:cNvSpPr txBox="1">
            <a:spLocks noChangeArrowheads="1"/>
          </p:cNvSpPr>
          <p:nvPr/>
        </p:nvSpPr>
        <p:spPr bwMode="auto">
          <a:xfrm>
            <a:off x="1773861" y="3895725"/>
            <a:ext cx="527709" cy="338554"/>
          </a:xfrm>
          <a:prstGeom prst="rect">
            <a:avLst/>
          </a:prstGeom>
          <a:noFill/>
          <a:ln w="9525">
            <a:noFill/>
            <a:miter lim="800000"/>
            <a:headEnd/>
            <a:tailEnd/>
          </a:ln>
        </p:spPr>
        <p:txBody>
          <a:bodyPr wrap="none">
            <a:spAutoFit/>
          </a:bodyPr>
          <a:lstStyle/>
          <a:p>
            <a:pPr algn="ctr"/>
            <a:r>
              <a:rPr lang="en-US" sz="1600" b="1">
                <a:latin typeface="Agency FB" pitchFamily="34" charset="0"/>
              </a:rPr>
              <a:t>Road</a:t>
            </a:r>
          </a:p>
        </p:txBody>
      </p:sp>
      <p:sp>
        <p:nvSpPr>
          <p:cNvPr id="82978" name="Text Box 40"/>
          <p:cNvSpPr txBox="1">
            <a:spLocks noChangeArrowheads="1"/>
          </p:cNvSpPr>
          <p:nvPr/>
        </p:nvSpPr>
        <p:spPr bwMode="auto">
          <a:xfrm>
            <a:off x="7128944" y="2887663"/>
            <a:ext cx="1223412"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Transshipment</a:t>
            </a:r>
          </a:p>
        </p:txBody>
      </p:sp>
      <p:sp>
        <p:nvSpPr>
          <p:cNvPr id="82979" name="Text Box 41"/>
          <p:cNvSpPr txBox="1">
            <a:spLocks noChangeArrowheads="1"/>
          </p:cNvSpPr>
          <p:nvPr/>
        </p:nvSpPr>
        <p:spPr bwMode="auto">
          <a:xfrm>
            <a:off x="6681269" y="4383088"/>
            <a:ext cx="1223412" cy="338554"/>
          </a:xfrm>
          <a:prstGeom prst="rect">
            <a:avLst/>
          </a:prstGeom>
          <a:noFill/>
          <a:ln w="9525">
            <a:noFill/>
            <a:miter lim="800000"/>
            <a:headEnd/>
            <a:tailEnd/>
          </a:ln>
        </p:spPr>
        <p:txBody>
          <a:bodyPr wrap="none">
            <a:spAutoFit/>
          </a:bodyPr>
          <a:lstStyle/>
          <a:p>
            <a:pPr algn="ctr"/>
            <a:r>
              <a:rPr lang="en-US" sz="1600" b="1">
                <a:latin typeface="Agency FB" pitchFamily="34" charset="0"/>
              </a:rPr>
              <a:t>Transshipment</a:t>
            </a:r>
          </a:p>
        </p:txBody>
      </p:sp>
      <p:sp>
        <p:nvSpPr>
          <p:cNvPr id="2" name="Rounded Rectangle 1"/>
          <p:cNvSpPr/>
          <p:nvPr/>
        </p:nvSpPr>
        <p:spPr bwMode="auto">
          <a:xfrm>
            <a:off x="4605338" y="1814830"/>
            <a:ext cx="3840480" cy="384048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969" name="Text Box 28"/>
          <p:cNvSpPr txBox="1">
            <a:spLocks noChangeArrowheads="1"/>
          </p:cNvSpPr>
          <p:nvPr/>
        </p:nvSpPr>
        <p:spPr bwMode="auto">
          <a:xfrm>
            <a:off x="4961927" y="1681790"/>
            <a:ext cx="2525691"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Intermodal Integrated Network</a:t>
            </a:r>
          </a:p>
        </p:txBody>
      </p:sp>
      <p:sp>
        <p:nvSpPr>
          <p:cNvPr id="37" name="Rounded Rectangle 36"/>
          <p:cNvSpPr/>
          <p:nvPr/>
        </p:nvSpPr>
        <p:spPr bwMode="auto">
          <a:xfrm>
            <a:off x="611664" y="1816517"/>
            <a:ext cx="3840480" cy="384048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958" name="Text Box 17"/>
          <p:cNvSpPr txBox="1">
            <a:spLocks noChangeArrowheads="1"/>
          </p:cNvSpPr>
          <p:nvPr/>
        </p:nvSpPr>
        <p:spPr bwMode="auto">
          <a:xfrm>
            <a:off x="932659" y="1679714"/>
            <a:ext cx="2791790"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Multimodal Point-to-Point Network</a:t>
            </a:r>
          </a:p>
        </p:txBody>
      </p:sp>
      <p:sp>
        <p:nvSpPr>
          <p:cNvPr id="3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9154228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300769" y="1467100"/>
            <a:ext cx="6492240" cy="1371600"/>
          </a:xfrm>
          <a:prstGeom prst="roundRect">
            <a:avLst/>
          </a:prstGeom>
          <a:solidFill>
            <a:schemeClr val="accent3">
              <a:lumMod val="20000"/>
              <a:lumOff val="8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ounded Rectangle 5"/>
          <p:cNvSpPr/>
          <p:nvPr/>
        </p:nvSpPr>
        <p:spPr bwMode="auto">
          <a:xfrm>
            <a:off x="1300769" y="3028564"/>
            <a:ext cx="6492240" cy="1371600"/>
          </a:xfrm>
          <a:prstGeom prst="round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ounded Rectangle 7"/>
          <p:cNvSpPr/>
          <p:nvPr/>
        </p:nvSpPr>
        <p:spPr bwMode="auto">
          <a:xfrm>
            <a:off x="1300769" y="4590028"/>
            <a:ext cx="6492240" cy="1371600"/>
          </a:xfrm>
          <a:prstGeom prst="round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Rounded Rectangle 78"/>
          <p:cNvSpPr/>
          <p:nvPr/>
        </p:nvSpPr>
        <p:spPr bwMode="auto">
          <a:xfrm>
            <a:off x="3423898" y="1870755"/>
            <a:ext cx="731520" cy="3749040"/>
          </a:xfrm>
          <a:prstGeom prst="roundRect">
            <a:avLst/>
          </a:prstGeom>
          <a:solidFill>
            <a:schemeClr val="bg1">
              <a:lumMod val="95000"/>
            </a:schemeClr>
          </a:solidFill>
          <a:ln w="1270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Rounded Rectangle 77"/>
          <p:cNvSpPr/>
          <p:nvPr/>
        </p:nvSpPr>
        <p:spPr bwMode="auto">
          <a:xfrm>
            <a:off x="2527207" y="3425788"/>
            <a:ext cx="731520" cy="2194560"/>
          </a:xfrm>
          <a:prstGeom prst="roundRect">
            <a:avLst/>
          </a:prstGeom>
          <a:solidFill>
            <a:schemeClr val="bg1">
              <a:lumMod val="95000"/>
            </a:schemeClr>
          </a:solidFill>
          <a:ln w="1270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Rounded Rectangle 76"/>
          <p:cNvSpPr/>
          <p:nvPr/>
        </p:nvSpPr>
        <p:spPr bwMode="auto">
          <a:xfrm>
            <a:off x="1648770" y="1862086"/>
            <a:ext cx="731520" cy="2194560"/>
          </a:xfrm>
          <a:prstGeom prst="roundRect">
            <a:avLst/>
          </a:prstGeom>
          <a:solidFill>
            <a:schemeClr val="bg1">
              <a:lumMod val="95000"/>
            </a:schemeClr>
          </a:solidFill>
          <a:ln w="1270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Integrated Freight Transport Systems: Intermodal and </a:t>
            </a:r>
            <a:r>
              <a:rPr lang="en-US" dirty="0" err="1"/>
              <a:t>Transmodal</a:t>
            </a:r>
            <a:r>
              <a:rPr lang="en-US" dirty="0"/>
              <a:t> Operations</a:t>
            </a:r>
          </a:p>
        </p:txBody>
      </p:sp>
      <p:sp>
        <p:nvSpPr>
          <p:cNvPr id="5" name="TextBox 4"/>
          <p:cNvSpPr txBox="1"/>
          <p:nvPr/>
        </p:nvSpPr>
        <p:spPr>
          <a:xfrm rot="16200000">
            <a:off x="7543113" y="2014400"/>
            <a:ext cx="477054" cy="276999"/>
          </a:xfrm>
          <a:prstGeom prst="rect">
            <a:avLst/>
          </a:prstGeom>
          <a:solidFill>
            <a:schemeClr val="bg1"/>
          </a:solidFill>
        </p:spPr>
        <p:txBody>
          <a:bodyPr wrap="none" lIns="45720" tIns="0" rIns="45720" bIns="0" rtlCol="0">
            <a:spAutoFit/>
          </a:bodyPr>
          <a:lstStyle/>
          <a:p>
            <a:r>
              <a:rPr lang="en-US" sz="1800" b="1" dirty="0">
                <a:latin typeface="Agency FB" panose="020B0503020202020204" pitchFamily="34" charset="0"/>
              </a:rPr>
              <a:t>Road</a:t>
            </a:r>
          </a:p>
        </p:txBody>
      </p:sp>
      <p:sp>
        <p:nvSpPr>
          <p:cNvPr id="7" name="TextBox 6"/>
          <p:cNvSpPr txBox="1"/>
          <p:nvPr/>
        </p:nvSpPr>
        <p:spPr>
          <a:xfrm rot="16200000">
            <a:off x="7592004" y="3531279"/>
            <a:ext cx="379271" cy="276999"/>
          </a:xfrm>
          <a:prstGeom prst="rect">
            <a:avLst/>
          </a:prstGeom>
          <a:solidFill>
            <a:schemeClr val="bg1"/>
          </a:solidFill>
        </p:spPr>
        <p:txBody>
          <a:bodyPr wrap="none" lIns="45720" tIns="0" rIns="45720" bIns="0" rtlCol="0">
            <a:spAutoFit/>
          </a:bodyPr>
          <a:lstStyle/>
          <a:p>
            <a:r>
              <a:rPr lang="en-US" sz="1800" b="1" dirty="0">
                <a:latin typeface="Agency FB" panose="020B0503020202020204" pitchFamily="34" charset="0"/>
              </a:rPr>
              <a:t>Rail</a:t>
            </a:r>
          </a:p>
        </p:txBody>
      </p:sp>
      <p:sp>
        <p:nvSpPr>
          <p:cNvPr id="9" name="TextBox 8"/>
          <p:cNvSpPr txBox="1"/>
          <p:nvPr/>
        </p:nvSpPr>
        <p:spPr>
          <a:xfrm rot="16200000">
            <a:off x="7370266" y="5108063"/>
            <a:ext cx="789640" cy="276999"/>
          </a:xfrm>
          <a:prstGeom prst="rect">
            <a:avLst/>
          </a:prstGeom>
          <a:solidFill>
            <a:schemeClr val="bg1"/>
          </a:solidFill>
        </p:spPr>
        <p:txBody>
          <a:bodyPr wrap="none" lIns="45720" tIns="0" rIns="45720" bIns="0" rtlCol="0">
            <a:spAutoFit/>
          </a:bodyPr>
          <a:lstStyle/>
          <a:p>
            <a:r>
              <a:rPr lang="en-US" sz="1800" b="1" dirty="0">
                <a:latin typeface="Agency FB" panose="020B0503020202020204" pitchFamily="34" charset="0"/>
              </a:rPr>
              <a:t>Maritime</a:t>
            </a:r>
          </a:p>
        </p:txBody>
      </p:sp>
      <p:sp>
        <p:nvSpPr>
          <p:cNvPr id="12" name="Rectangle 39"/>
          <p:cNvSpPr>
            <a:spLocks noChangeArrowheads="1"/>
          </p:cNvSpPr>
          <p:nvPr/>
        </p:nvSpPr>
        <p:spPr bwMode="auto">
          <a:xfrm rot="5400000">
            <a:off x="-45330" y="3524559"/>
            <a:ext cx="2332370" cy="369332"/>
          </a:xfrm>
          <a:prstGeom prst="rect">
            <a:avLst/>
          </a:prstGeom>
          <a:noFill/>
          <a:ln w="9525">
            <a:noFill/>
            <a:miter lim="800000"/>
            <a:headEnd/>
            <a:tailEnd/>
          </a:ln>
        </p:spPr>
        <p:txBody>
          <a:bodyPr wrap="none" lIns="0" tIns="0" rIns="0" bIns="0">
            <a:spAutoFit/>
          </a:bodyPr>
          <a:lstStyle/>
          <a:p>
            <a:pPr>
              <a:spcBef>
                <a:spcPct val="20000"/>
              </a:spcBef>
              <a:defRPr/>
            </a:pPr>
            <a:r>
              <a:rPr lang="en-US" b="1" dirty="0">
                <a:solidFill>
                  <a:srgbClr val="4D4D4D"/>
                </a:solidFill>
                <a:latin typeface="Agency FB" panose="020B0503020202020204" pitchFamily="34" charset="0"/>
                <a:cs typeface="Calibri" pitchFamily="34" charset="0"/>
              </a:rPr>
              <a:t>Intermodal operations</a:t>
            </a:r>
          </a:p>
        </p:txBody>
      </p:sp>
      <p:sp>
        <p:nvSpPr>
          <p:cNvPr id="13" name="Rectangle 40"/>
          <p:cNvSpPr>
            <a:spLocks noChangeArrowheads="1"/>
          </p:cNvSpPr>
          <p:nvPr/>
        </p:nvSpPr>
        <p:spPr bwMode="auto">
          <a:xfrm>
            <a:off x="4834051" y="5986666"/>
            <a:ext cx="2422138" cy="369332"/>
          </a:xfrm>
          <a:prstGeom prst="rect">
            <a:avLst/>
          </a:prstGeom>
          <a:noFill/>
          <a:ln w="9525">
            <a:noFill/>
            <a:miter lim="800000"/>
            <a:headEnd/>
            <a:tailEnd/>
          </a:ln>
        </p:spPr>
        <p:txBody>
          <a:bodyPr wrap="none" lIns="0" tIns="0" rIns="0" bIns="0">
            <a:spAutoFit/>
          </a:bodyPr>
          <a:lstStyle/>
          <a:p>
            <a:pPr>
              <a:defRPr/>
            </a:pPr>
            <a:r>
              <a:rPr lang="en-US" b="1" dirty="0" err="1">
                <a:solidFill>
                  <a:srgbClr val="4D4D4D"/>
                </a:solidFill>
                <a:latin typeface="Agency FB" panose="020B0503020202020204" pitchFamily="34" charset="0"/>
                <a:cs typeface="Calibri" pitchFamily="34" charset="0"/>
              </a:rPr>
              <a:t>Transmodal</a:t>
            </a:r>
            <a:r>
              <a:rPr lang="en-US" b="1" dirty="0">
                <a:solidFill>
                  <a:srgbClr val="4D4D4D"/>
                </a:solidFill>
                <a:latin typeface="Agency FB" panose="020B0503020202020204" pitchFamily="34" charset="0"/>
                <a:cs typeface="Calibri" pitchFamily="34" charset="0"/>
              </a:rPr>
              <a:t> operations</a:t>
            </a:r>
          </a:p>
        </p:txBody>
      </p:sp>
      <p:sp>
        <p:nvSpPr>
          <p:cNvPr id="15" name="Oval 14"/>
          <p:cNvSpPr/>
          <p:nvPr/>
        </p:nvSpPr>
        <p:spPr bwMode="auto">
          <a:xfrm>
            <a:off x="5776213" y="1878579"/>
            <a:ext cx="548640" cy="548640"/>
          </a:xfrm>
          <a:prstGeom prst="ellipse">
            <a:avLst/>
          </a:prstGeom>
          <a:solidFill>
            <a:schemeClr val="bg1"/>
          </a:solidFill>
          <a:ln w="508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extBox 15"/>
          <p:cNvSpPr txBox="1"/>
          <p:nvPr/>
        </p:nvSpPr>
        <p:spPr>
          <a:xfrm>
            <a:off x="4740239" y="2559245"/>
            <a:ext cx="2573783" cy="246221"/>
          </a:xfrm>
          <a:prstGeom prst="rect">
            <a:avLst/>
          </a:prstGeom>
          <a:solidFill>
            <a:schemeClr val="bg1"/>
          </a:solidFill>
        </p:spPr>
        <p:txBody>
          <a:bodyPr wrap="none" lIns="45720" tIns="0" rIns="45720" bIns="0" rtlCol="0">
            <a:spAutoFit/>
          </a:bodyPr>
          <a:lstStyle/>
          <a:p>
            <a:pPr algn="ctr"/>
            <a:r>
              <a:rPr lang="en-US" sz="1600" b="1" dirty="0">
                <a:latin typeface="Agency FB" panose="020B0503020202020204" pitchFamily="34" charset="0"/>
              </a:rPr>
              <a:t>Distribution Center/ Cross-docking</a:t>
            </a:r>
          </a:p>
        </p:txBody>
      </p:sp>
      <p:cxnSp>
        <p:nvCxnSpPr>
          <p:cNvPr id="20" name="Straight Connector 19"/>
          <p:cNvCxnSpPr>
            <a:stCxn id="17" idx="4"/>
            <a:endCxn id="18" idx="0"/>
          </p:cNvCxnSpPr>
          <p:nvPr/>
        </p:nvCxnSpPr>
        <p:spPr bwMode="auto">
          <a:xfrm flipH="1">
            <a:off x="2001823" y="2372994"/>
            <a:ext cx="9856" cy="1155900"/>
          </a:xfrm>
          <a:prstGeom prst="line">
            <a:avLst/>
          </a:prstGeom>
          <a:solidFill>
            <a:schemeClr val="accent1"/>
          </a:solidFill>
          <a:ln w="50800" cap="flat" cmpd="sng" algn="ctr">
            <a:solidFill>
              <a:schemeClr val="bg1">
                <a:lumMod val="65000"/>
              </a:schemeClr>
            </a:solidFill>
            <a:prstDash val="solid"/>
            <a:round/>
            <a:headEnd type="none" w="med" len="med"/>
            <a:tailEnd type="none" w="med" len="med"/>
          </a:ln>
          <a:effectLst/>
        </p:spPr>
      </p:cxnSp>
      <p:cxnSp>
        <p:nvCxnSpPr>
          <p:cNvPr id="23" name="Straight Connector 22"/>
          <p:cNvCxnSpPr>
            <a:stCxn id="21" idx="4"/>
            <a:endCxn id="22" idx="0"/>
          </p:cNvCxnSpPr>
          <p:nvPr/>
        </p:nvCxnSpPr>
        <p:spPr bwMode="auto">
          <a:xfrm>
            <a:off x="2903078" y="3908294"/>
            <a:ext cx="0" cy="1171597"/>
          </a:xfrm>
          <a:prstGeom prst="line">
            <a:avLst/>
          </a:prstGeom>
          <a:solidFill>
            <a:schemeClr val="accent1"/>
          </a:solidFill>
          <a:ln w="50800" cap="flat" cmpd="sng" algn="ctr">
            <a:solidFill>
              <a:schemeClr val="bg1">
                <a:lumMod val="65000"/>
              </a:schemeClr>
            </a:solidFill>
            <a:prstDash val="solid"/>
            <a:round/>
            <a:headEnd type="none" w="med" len="med"/>
            <a:tailEnd type="none" w="med" len="med"/>
          </a:ln>
          <a:effectLst/>
        </p:spPr>
      </p:cxnSp>
      <p:cxnSp>
        <p:nvCxnSpPr>
          <p:cNvPr id="28" name="Straight Connector 27"/>
          <p:cNvCxnSpPr>
            <a:stCxn id="26" idx="4"/>
            <a:endCxn id="27" idx="0"/>
          </p:cNvCxnSpPr>
          <p:nvPr/>
        </p:nvCxnSpPr>
        <p:spPr bwMode="auto">
          <a:xfrm flipH="1">
            <a:off x="3792572" y="2372994"/>
            <a:ext cx="4970" cy="2706897"/>
          </a:xfrm>
          <a:prstGeom prst="line">
            <a:avLst/>
          </a:prstGeom>
          <a:solidFill>
            <a:schemeClr val="accent1"/>
          </a:solidFill>
          <a:ln w="50800" cap="flat" cmpd="sng" algn="ctr">
            <a:solidFill>
              <a:schemeClr val="bg1">
                <a:lumMod val="65000"/>
              </a:schemeClr>
            </a:solidFill>
            <a:prstDash val="solid"/>
            <a:round/>
            <a:headEnd type="none" w="med" len="med"/>
            <a:tailEnd type="none" w="med" len="med"/>
          </a:ln>
          <a:effectLst/>
        </p:spPr>
      </p:cxnSp>
      <p:sp>
        <p:nvSpPr>
          <p:cNvPr id="31" name="TextBox 30"/>
          <p:cNvSpPr txBox="1"/>
          <p:nvPr/>
        </p:nvSpPr>
        <p:spPr>
          <a:xfrm>
            <a:off x="1372978" y="1557315"/>
            <a:ext cx="1504579" cy="246221"/>
          </a:xfrm>
          <a:prstGeom prst="rect">
            <a:avLst/>
          </a:prstGeom>
          <a:noFill/>
        </p:spPr>
        <p:txBody>
          <a:bodyPr wrap="none" lIns="45720" tIns="0" rIns="45720" bIns="0" rtlCol="0">
            <a:spAutoFit/>
          </a:bodyPr>
          <a:lstStyle/>
          <a:p>
            <a:pPr algn="ctr"/>
            <a:r>
              <a:rPr lang="en-US" sz="1600" b="1" dirty="0" err="1">
                <a:latin typeface="Agency FB" panose="020B0503020202020204" pitchFamily="34" charset="0"/>
              </a:rPr>
              <a:t>Transloading</a:t>
            </a:r>
            <a:r>
              <a:rPr lang="en-US" sz="1600" b="1" dirty="0">
                <a:latin typeface="Agency FB" panose="020B0503020202020204" pitchFamily="34" charset="0"/>
              </a:rPr>
              <a:t> facility</a:t>
            </a:r>
          </a:p>
        </p:txBody>
      </p:sp>
      <p:sp>
        <p:nvSpPr>
          <p:cNvPr id="32" name="TextBox 31"/>
          <p:cNvSpPr txBox="1"/>
          <p:nvPr/>
        </p:nvSpPr>
        <p:spPr>
          <a:xfrm>
            <a:off x="2443221" y="3134187"/>
            <a:ext cx="941925" cy="246221"/>
          </a:xfrm>
          <a:prstGeom prst="rect">
            <a:avLst/>
          </a:prstGeom>
          <a:noFill/>
        </p:spPr>
        <p:txBody>
          <a:bodyPr wrap="none" lIns="45720" tIns="0" rIns="45720" bIns="0" rtlCol="0">
            <a:spAutoFit/>
          </a:bodyPr>
          <a:lstStyle/>
          <a:p>
            <a:pPr algn="ctr"/>
            <a:r>
              <a:rPr lang="en-US" sz="1600" b="1" dirty="0">
                <a:latin typeface="Agency FB" panose="020B0503020202020204" pitchFamily="34" charset="0"/>
              </a:rPr>
              <a:t>On-dock rail</a:t>
            </a:r>
          </a:p>
        </p:txBody>
      </p:sp>
      <p:sp>
        <p:nvSpPr>
          <p:cNvPr id="33" name="TextBox 32"/>
          <p:cNvSpPr txBox="1"/>
          <p:nvPr/>
        </p:nvSpPr>
        <p:spPr>
          <a:xfrm>
            <a:off x="3067768" y="5620503"/>
            <a:ext cx="1475725" cy="246221"/>
          </a:xfrm>
          <a:prstGeom prst="rect">
            <a:avLst/>
          </a:prstGeom>
          <a:noFill/>
        </p:spPr>
        <p:txBody>
          <a:bodyPr wrap="none" lIns="45720" tIns="0" rIns="45720" bIns="0" rtlCol="0">
            <a:spAutoFit/>
          </a:bodyPr>
          <a:lstStyle/>
          <a:p>
            <a:pPr algn="ctr"/>
            <a:r>
              <a:rPr lang="en-US" sz="1600" b="1" dirty="0">
                <a:latin typeface="Agency FB" panose="020B0503020202020204" pitchFamily="34" charset="0"/>
              </a:rPr>
              <a:t>Port container yard</a:t>
            </a:r>
          </a:p>
        </p:txBody>
      </p:sp>
      <p:cxnSp>
        <p:nvCxnSpPr>
          <p:cNvPr id="39" name="Straight Connector 38"/>
          <p:cNvCxnSpPr>
            <a:stCxn id="34" idx="6"/>
            <a:endCxn id="15" idx="2"/>
          </p:cNvCxnSpPr>
          <p:nvPr/>
        </p:nvCxnSpPr>
        <p:spPr bwMode="auto">
          <a:xfrm>
            <a:off x="5059618" y="1892719"/>
            <a:ext cx="716595" cy="260180"/>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cxnSp>
        <p:nvCxnSpPr>
          <p:cNvPr id="40" name="Straight Connector 39"/>
          <p:cNvCxnSpPr>
            <a:stCxn id="35" idx="6"/>
            <a:endCxn id="15" idx="2"/>
          </p:cNvCxnSpPr>
          <p:nvPr/>
        </p:nvCxnSpPr>
        <p:spPr bwMode="auto">
          <a:xfrm flipV="1">
            <a:off x="5055943" y="2152899"/>
            <a:ext cx="720270" cy="223074"/>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cxnSp>
        <p:nvCxnSpPr>
          <p:cNvPr id="43" name="Straight Connector 42"/>
          <p:cNvCxnSpPr>
            <a:stCxn id="15" idx="6"/>
            <a:endCxn id="36" idx="2"/>
          </p:cNvCxnSpPr>
          <p:nvPr/>
        </p:nvCxnSpPr>
        <p:spPr bwMode="auto">
          <a:xfrm flipV="1">
            <a:off x="6324853" y="1894174"/>
            <a:ext cx="714849" cy="258725"/>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cxnSp>
        <p:nvCxnSpPr>
          <p:cNvPr id="46" name="Straight Connector 45"/>
          <p:cNvCxnSpPr>
            <a:stCxn id="15" idx="6"/>
            <a:endCxn id="37" idx="2"/>
          </p:cNvCxnSpPr>
          <p:nvPr/>
        </p:nvCxnSpPr>
        <p:spPr bwMode="auto">
          <a:xfrm>
            <a:off x="6324853" y="2152899"/>
            <a:ext cx="714849" cy="223074"/>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sp>
        <p:nvSpPr>
          <p:cNvPr id="49" name="Oval 48"/>
          <p:cNvSpPr/>
          <p:nvPr/>
        </p:nvSpPr>
        <p:spPr bwMode="auto">
          <a:xfrm>
            <a:off x="5776213" y="3451094"/>
            <a:ext cx="548640" cy="548640"/>
          </a:xfrm>
          <a:prstGeom prst="ellipse">
            <a:avLst/>
          </a:prstGeom>
          <a:solidFill>
            <a:schemeClr val="bg1"/>
          </a:solidFill>
          <a:ln w="508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4" name="Straight Connector 53"/>
          <p:cNvCxnSpPr>
            <a:stCxn id="50" idx="6"/>
            <a:endCxn id="49" idx="2"/>
          </p:cNvCxnSpPr>
          <p:nvPr/>
        </p:nvCxnSpPr>
        <p:spPr bwMode="auto">
          <a:xfrm>
            <a:off x="5059618" y="3472598"/>
            <a:ext cx="716595" cy="252816"/>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cxnSp>
        <p:nvCxnSpPr>
          <p:cNvPr id="55" name="Straight Connector 54"/>
          <p:cNvCxnSpPr>
            <a:stCxn id="51" idx="6"/>
            <a:endCxn id="49" idx="2"/>
          </p:cNvCxnSpPr>
          <p:nvPr/>
        </p:nvCxnSpPr>
        <p:spPr bwMode="auto">
          <a:xfrm flipV="1">
            <a:off x="5069544" y="3725414"/>
            <a:ext cx="706669" cy="249755"/>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cxnSp>
        <p:nvCxnSpPr>
          <p:cNvPr id="56" name="Straight Connector 55"/>
          <p:cNvCxnSpPr>
            <a:stCxn id="49" idx="6"/>
            <a:endCxn id="52" idx="2"/>
          </p:cNvCxnSpPr>
          <p:nvPr/>
        </p:nvCxnSpPr>
        <p:spPr bwMode="auto">
          <a:xfrm flipV="1">
            <a:off x="6324853" y="3474053"/>
            <a:ext cx="714849" cy="251361"/>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cxnSp>
        <p:nvCxnSpPr>
          <p:cNvPr id="57" name="Straight Connector 56"/>
          <p:cNvCxnSpPr>
            <a:stCxn id="49" idx="6"/>
            <a:endCxn id="53" idx="2"/>
          </p:cNvCxnSpPr>
          <p:nvPr/>
        </p:nvCxnSpPr>
        <p:spPr bwMode="auto">
          <a:xfrm>
            <a:off x="6324853" y="3725414"/>
            <a:ext cx="714849" cy="249755"/>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sp>
        <p:nvSpPr>
          <p:cNvPr id="34" name="Oval 33"/>
          <p:cNvSpPr/>
          <p:nvPr/>
        </p:nvSpPr>
        <p:spPr bwMode="auto">
          <a:xfrm>
            <a:off x="4785298" y="1755559"/>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 name="Oval 34"/>
          <p:cNvSpPr/>
          <p:nvPr/>
        </p:nvSpPr>
        <p:spPr bwMode="auto">
          <a:xfrm>
            <a:off x="4781623" y="2238813"/>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Oval 35"/>
          <p:cNvSpPr/>
          <p:nvPr/>
        </p:nvSpPr>
        <p:spPr bwMode="auto">
          <a:xfrm>
            <a:off x="7039702" y="1757014"/>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 name="Oval 36"/>
          <p:cNvSpPr/>
          <p:nvPr/>
        </p:nvSpPr>
        <p:spPr bwMode="auto">
          <a:xfrm>
            <a:off x="7039702" y="2238813"/>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Oval 49"/>
          <p:cNvSpPr/>
          <p:nvPr/>
        </p:nvSpPr>
        <p:spPr bwMode="auto">
          <a:xfrm>
            <a:off x="4785298" y="3335438"/>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p:cNvSpPr/>
          <p:nvPr/>
        </p:nvSpPr>
        <p:spPr bwMode="auto">
          <a:xfrm>
            <a:off x="4795224" y="3838009"/>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Oval 51"/>
          <p:cNvSpPr/>
          <p:nvPr/>
        </p:nvSpPr>
        <p:spPr bwMode="auto">
          <a:xfrm>
            <a:off x="7039702" y="3336893"/>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Oval 52"/>
          <p:cNvSpPr/>
          <p:nvPr/>
        </p:nvSpPr>
        <p:spPr bwMode="auto">
          <a:xfrm>
            <a:off x="7039702" y="3838009"/>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TextBox 65"/>
          <p:cNvSpPr txBox="1"/>
          <p:nvPr/>
        </p:nvSpPr>
        <p:spPr>
          <a:xfrm>
            <a:off x="5711962" y="4039539"/>
            <a:ext cx="715902" cy="246221"/>
          </a:xfrm>
          <a:prstGeom prst="rect">
            <a:avLst/>
          </a:prstGeom>
          <a:solidFill>
            <a:schemeClr val="bg1"/>
          </a:solidFill>
        </p:spPr>
        <p:txBody>
          <a:bodyPr wrap="none" lIns="45720" tIns="0" rIns="45720" bIns="0" rtlCol="0">
            <a:spAutoFit/>
          </a:bodyPr>
          <a:lstStyle/>
          <a:p>
            <a:pPr algn="ctr"/>
            <a:r>
              <a:rPr lang="en-US" sz="1600" b="1" dirty="0" err="1">
                <a:latin typeface="Agency FB" panose="020B0503020202020204" pitchFamily="34" charset="0"/>
              </a:rPr>
              <a:t>Thruport</a:t>
            </a:r>
            <a:endParaRPr lang="en-US" sz="1600" b="1" dirty="0">
              <a:latin typeface="Agency FB" panose="020B0503020202020204" pitchFamily="34" charset="0"/>
            </a:endParaRPr>
          </a:p>
        </p:txBody>
      </p:sp>
      <p:sp>
        <p:nvSpPr>
          <p:cNvPr id="67" name="Oval 66"/>
          <p:cNvSpPr/>
          <p:nvPr/>
        </p:nvSpPr>
        <p:spPr bwMode="auto">
          <a:xfrm>
            <a:off x="5772538" y="5013267"/>
            <a:ext cx="548640" cy="548640"/>
          </a:xfrm>
          <a:prstGeom prst="ellipse">
            <a:avLst/>
          </a:prstGeom>
          <a:solidFill>
            <a:schemeClr val="bg1"/>
          </a:solidFill>
          <a:ln w="508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8" name="Straight Connector 67"/>
          <p:cNvCxnSpPr>
            <a:stCxn id="72" idx="6"/>
            <a:endCxn id="67" idx="2"/>
          </p:cNvCxnSpPr>
          <p:nvPr/>
        </p:nvCxnSpPr>
        <p:spPr bwMode="auto">
          <a:xfrm>
            <a:off x="5055943" y="5034771"/>
            <a:ext cx="716595" cy="252816"/>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cxnSp>
        <p:nvCxnSpPr>
          <p:cNvPr id="69" name="Straight Connector 68"/>
          <p:cNvCxnSpPr>
            <a:stCxn id="73" idx="6"/>
            <a:endCxn id="67" idx="2"/>
          </p:cNvCxnSpPr>
          <p:nvPr/>
        </p:nvCxnSpPr>
        <p:spPr bwMode="auto">
          <a:xfrm flipV="1">
            <a:off x="5065869" y="5287587"/>
            <a:ext cx="706669" cy="249755"/>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cxnSp>
        <p:nvCxnSpPr>
          <p:cNvPr id="70" name="Straight Connector 69"/>
          <p:cNvCxnSpPr>
            <a:stCxn id="67" idx="6"/>
            <a:endCxn id="74" idx="2"/>
          </p:cNvCxnSpPr>
          <p:nvPr/>
        </p:nvCxnSpPr>
        <p:spPr bwMode="auto">
          <a:xfrm flipV="1">
            <a:off x="6321178" y="5036226"/>
            <a:ext cx="714849" cy="251361"/>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cxnSp>
        <p:nvCxnSpPr>
          <p:cNvPr id="71" name="Straight Connector 70"/>
          <p:cNvCxnSpPr>
            <a:stCxn id="67" idx="6"/>
            <a:endCxn id="75" idx="2"/>
          </p:cNvCxnSpPr>
          <p:nvPr/>
        </p:nvCxnSpPr>
        <p:spPr bwMode="auto">
          <a:xfrm>
            <a:off x="6321178" y="5287587"/>
            <a:ext cx="714849" cy="249755"/>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sp>
        <p:nvSpPr>
          <p:cNvPr id="72" name="Oval 71"/>
          <p:cNvSpPr/>
          <p:nvPr/>
        </p:nvSpPr>
        <p:spPr bwMode="auto">
          <a:xfrm>
            <a:off x="4781623" y="4897611"/>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Oval 72"/>
          <p:cNvSpPr/>
          <p:nvPr/>
        </p:nvSpPr>
        <p:spPr bwMode="auto">
          <a:xfrm>
            <a:off x="4791549" y="5400182"/>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Oval 73"/>
          <p:cNvSpPr/>
          <p:nvPr/>
        </p:nvSpPr>
        <p:spPr bwMode="auto">
          <a:xfrm>
            <a:off x="7036027" y="4899066"/>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Oval 74"/>
          <p:cNvSpPr/>
          <p:nvPr/>
        </p:nvSpPr>
        <p:spPr bwMode="auto">
          <a:xfrm>
            <a:off x="7036027" y="5400182"/>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TextBox 75"/>
          <p:cNvSpPr txBox="1"/>
          <p:nvPr/>
        </p:nvSpPr>
        <p:spPr>
          <a:xfrm>
            <a:off x="5419751" y="5601712"/>
            <a:ext cx="1292983" cy="246221"/>
          </a:xfrm>
          <a:prstGeom prst="rect">
            <a:avLst/>
          </a:prstGeom>
          <a:solidFill>
            <a:schemeClr val="bg1"/>
          </a:solidFill>
        </p:spPr>
        <p:txBody>
          <a:bodyPr wrap="none" lIns="45720" tIns="0" rIns="45720" bIns="0" rtlCol="0">
            <a:spAutoFit/>
          </a:bodyPr>
          <a:lstStyle/>
          <a:p>
            <a:pPr algn="ctr"/>
            <a:r>
              <a:rPr lang="en-US" sz="1600" b="1" dirty="0">
                <a:latin typeface="Agency FB" panose="020B0503020202020204" pitchFamily="34" charset="0"/>
              </a:rPr>
              <a:t>Intermediate Hub</a:t>
            </a:r>
          </a:p>
        </p:txBody>
      </p:sp>
      <p:sp>
        <p:nvSpPr>
          <p:cNvPr id="17" name="Oval 16"/>
          <p:cNvSpPr/>
          <p:nvPr/>
        </p:nvSpPr>
        <p:spPr bwMode="auto">
          <a:xfrm>
            <a:off x="1828799" y="2007234"/>
            <a:ext cx="365760" cy="365760"/>
          </a:xfrm>
          <a:prstGeom prst="ellipse">
            <a:avLst/>
          </a:prstGeom>
          <a:solidFill>
            <a:schemeClr val="bg1"/>
          </a:solidFill>
          <a:ln w="508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Oval 17"/>
          <p:cNvSpPr/>
          <p:nvPr/>
        </p:nvSpPr>
        <p:spPr bwMode="auto">
          <a:xfrm>
            <a:off x="1818943" y="3528894"/>
            <a:ext cx="365760" cy="365760"/>
          </a:xfrm>
          <a:prstGeom prst="ellipse">
            <a:avLst/>
          </a:prstGeom>
          <a:solidFill>
            <a:schemeClr val="bg1"/>
          </a:solidFill>
          <a:ln w="508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Oval 20"/>
          <p:cNvSpPr/>
          <p:nvPr/>
        </p:nvSpPr>
        <p:spPr bwMode="auto">
          <a:xfrm>
            <a:off x="2720198" y="3542534"/>
            <a:ext cx="365760" cy="365760"/>
          </a:xfrm>
          <a:prstGeom prst="ellipse">
            <a:avLst/>
          </a:prstGeom>
          <a:solidFill>
            <a:schemeClr val="bg1"/>
          </a:solidFill>
          <a:ln w="508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Oval 21"/>
          <p:cNvSpPr/>
          <p:nvPr/>
        </p:nvSpPr>
        <p:spPr bwMode="auto">
          <a:xfrm>
            <a:off x="2720198" y="5079891"/>
            <a:ext cx="365760" cy="365760"/>
          </a:xfrm>
          <a:prstGeom prst="ellipse">
            <a:avLst/>
          </a:prstGeom>
          <a:solidFill>
            <a:schemeClr val="bg1"/>
          </a:solidFill>
          <a:ln w="508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 name="Oval 25"/>
          <p:cNvSpPr/>
          <p:nvPr/>
        </p:nvSpPr>
        <p:spPr bwMode="auto">
          <a:xfrm>
            <a:off x="3614662" y="2007234"/>
            <a:ext cx="365760" cy="365760"/>
          </a:xfrm>
          <a:prstGeom prst="ellipse">
            <a:avLst/>
          </a:prstGeom>
          <a:solidFill>
            <a:schemeClr val="bg1"/>
          </a:solidFill>
          <a:ln w="508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Oval 26"/>
          <p:cNvSpPr/>
          <p:nvPr/>
        </p:nvSpPr>
        <p:spPr bwMode="auto">
          <a:xfrm>
            <a:off x="3609692" y="5079891"/>
            <a:ext cx="365760" cy="365760"/>
          </a:xfrm>
          <a:prstGeom prst="ellipse">
            <a:avLst/>
          </a:prstGeom>
          <a:solidFill>
            <a:schemeClr val="bg1"/>
          </a:solidFill>
          <a:ln w="508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33707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Conditions and Outcomes of Intermodal Transport</a:t>
            </a:r>
          </a:p>
        </p:txBody>
      </p:sp>
      <p:sp>
        <p:nvSpPr>
          <p:cNvPr id="5" name="Rectangle 4"/>
          <p:cNvSpPr/>
          <p:nvPr/>
        </p:nvSpPr>
        <p:spPr bwMode="auto">
          <a:xfrm>
            <a:off x="293709" y="485703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6" name="Rectangle 5"/>
          <p:cNvSpPr/>
          <p:nvPr/>
        </p:nvSpPr>
        <p:spPr bwMode="auto">
          <a:xfrm>
            <a:off x="293709" y="4035578"/>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7" name="Rectangle 6"/>
          <p:cNvSpPr/>
          <p:nvPr/>
        </p:nvSpPr>
        <p:spPr bwMode="auto">
          <a:xfrm>
            <a:off x="293709" y="322686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 name="Rectangle 7"/>
          <p:cNvSpPr/>
          <p:nvPr/>
        </p:nvSpPr>
        <p:spPr bwMode="auto">
          <a:xfrm>
            <a:off x="293709" y="241758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 name="Rectangle 8"/>
          <p:cNvSpPr/>
          <p:nvPr/>
        </p:nvSpPr>
        <p:spPr bwMode="auto">
          <a:xfrm>
            <a:off x="293709" y="160830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10" name="Rectangle 9"/>
          <p:cNvSpPr/>
          <p:nvPr/>
        </p:nvSpPr>
        <p:spPr>
          <a:xfrm>
            <a:off x="237901" y="1566116"/>
            <a:ext cx="827471" cy="338554"/>
          </a:xfrm>
          <a:prstGeom prst="rect">
            <a:avLst/>
          </a:prstGeom>
        </p:spPr>
        <p:txBody>
          <a:bodyPr wrap="none">
            <a:spAutoFit/>
          </a:bodyPr>
          <a:lstStyle/>
          <a:p>
            <a:r>
              <a:rPr lang="en-US" sz="1600" b="1" dirty="0">
                <a:latin typeface="Agency FB" pitchFamily="34" charset="0"/>
              </a:rPr>
              <a:t>Load Unit</a:t>
            </a:r>
          </a:p>
        </p:txBody>
      </p:sp>
      <p:sp>
        <p:nvSpPr>
          <p:cNvPr id="11" name="Rectangle 10"/>
          <p:cNvSpPr/>
          <p:nvPr/>
        </p:nvSpPr>
        <p:spPr bwMode="auto">
          <a:xfrm>
            <a:off x="301509" y="1490172"/>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a:xfrm>
            <a:off x="209996" y="1112810"/>
            <a:ext cx="1095172" cy="400110"/>
          </a:xfrm>
          <a:prstGeom prst="rect">
            <a:avLst/>
          </a:prstGeom>
        </p:spPr>
        <p:txBody>
          <a:bodyPr wrap="none">
            <a:spAutoFit/>
          </a:bodyPr>
          <a:lstStyle/>
          <a:p>
            <a:r>
              <a:rPr lang="en-US" sz="2000" b="1" dirty="0">
                <a:solidFill>
                  <a:schemeClr val="accent2">
                    <a:lumMod val="50000"/>
                  </a:schemeClr>
                </a:solidFill>
                <a:latin typeface="Agency FB" pitchFamily="34" charset="0"/>
              </a:rPr>
              <a:t>Conditions</a:t>
            </a:r>
          </a:p>
        </p:txBody>
      </p:sp>
      <p:sp>
        <p:nvSpPr>
          <p:cNvPr id="13" name="Rectangle 12"/>
          <p:cNvSpPr/>
          <p:nvPr/>
        </p:nvSpPr>
        <p:spPr>
          <a:xfrm>
            <a:off x="237901" y="2381361"/>
            <a:ext cx="1330814" cy="338554"/>
          </a:xfrm>
          <a:prstGeom prst="rect">
            <a:avLst/>
          </a:prstGeom>
        </p:spPr>
        <p:txBody>
          <a:bodyPr wrap="none">
            <a:spAutoFit/>
          </a:bodyPr>
          <a:lstStyle/>
          <a:p>
            <a:r>
              <a:rPr lang="en-US" sz="1600" b="1" dirty="0">
                <a:latin typeface="Agency FB" pitchFamily="34" charset="0"/>
              </a:rPr>
              <a:t>Modal Continuity</a:t>
            </a:r>
          </a:p>
        </p:txBody>
      </p:sp>
      <p:sp>
        <p:nvSpPr>
          <p:cNvPr id="14" name="Rectangle 13"/>
          <p:cNvSpPr/>
          <p:nvPr/>
        </p:nvSpPr>
        <p:spPr>
          <a:xfrm>
            <a:off x="269963" y="3190259"/>
            <a:ext cx="1516762" cy="338554"/>
          </a:xfrm>
          <a:prstGeom prst="rect">
            <a:avLst/>
          </a:prstGeom>
        </p:spPr>
        <p:txBody>
          <a:bodyPr wrap="none">
            <a:spAutoFit/>
          </a:bodyPr>
          <a:lstStyle/>
          <a:p>
            <a:r>
              <a:rPr lang="en-US" sz="1600" b="1" dirty="0">
                <a:latin typeface="Agency FB" pitchFamily="34" charset="0"/>
              </a:rPr>
              <a:t>Transport Distance</a:t>
            </a:r>
          </a:p>
        </p:txBody>
      </p:sp>
      <p:sp>
        <p:nvSpPr>
          <p:cNvPr id="15" name="Rectangle 14"/>
          <p:cNvSpPr/>
          <p:nvPr/>
        </p:nvSpPr>
        <p:spPr>
          <a:xfrm>
            <a:off x="269963" y="3968779"/>
            <a:ext cx="1026243" cy="338554"/>
          </a:xfrm>
          <a:prstGeom prst="rect">
            <a:avLst/>
          </a:prstGeom>
        </p:spPr>
        <p:txBody>
          <a:bodyPr wrap="none">
            <a:spAutoFit/>
          </a:bodyPr>
          <a:lstStyle/>
          <a:p>
            <a:r>
              <a:rPr lang="en-US" sz="1600" b="1" dirty="0">
                <a:latin typeface="Agency FB" pitchFamily="34" charset="0"/>
              </a:rPr>
              <a:t>Cargo Value</a:t>
            </a:r>
          </a:p>
        </p:txBody>
      </p:sp>
      <p:sp>
        <p:nvSpPr>
          <p:cNvPr id="16" name="Rectangle 15"/>
          <p:cNvSpPr/>
          <p:nvPr/>
        </p:nvSpPr>
        <p:spPr>
          <a:xfrm>
            <a:off x="253932" y="4794897"/>
            <a:ext cx="1850186" cy="338554"/>
          </a:xfrm>
          <a:prstGeom prst="rect">
            <a:avLst/>
          </a:prstGeom>
        </p:spPr>
        <p:txBody>
          <a:bodyPr wrap="none">
            <a:spAutoFit/>
          </a:bodyPr>
          <a:lstStyle/>
          <a:p>
            <a:r>
              <a:rPr lang="en-US" sz="1600" b="1" dirty="0">
                <a:latin typeface="Agency FB" pitchFamily="34" charset="0"/>
              </a:rPr>
              <a:t>Frequency of shipments</a:t>
            </a:r>
          </a:p>
        </p:txBody>
      </p:sp>
      <p:sp>
        <p:nvSpPr>
          <p:cNvPr id="18" name="Rectangle 17"/>
          <p:cNvSpPr/>
          <p:nvPr/>
        </p:nvSpPr>
        <p:spPr bwMode="auto">
          <a:xfrm>
            <a:off x="2279316" y="1608300"/>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Intermediate and finished goods in load units of less than 25 tons.</a:t>
            </a:r>
          </a:p>
        </p:txBody>
      </p:sp>
      <p:sp>
        <p:nvSpPr>
          <p:cNvPr id="19" name="Rectangle 18"/>
          <p:cNvSpPr/>
          <p:nvPr/>
        </p:nvSpPr>
        <p:spPr>
          <a:xfrm>
            <a:off x="349696" y="1975049"/>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bwMode="auto">
          <a:xfrm>
            <a:off x="2279316" y="2418495"/>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Sequence of connected infrastructure; an intermodal transport chain.</a:t>
            </a:r>
          </a:p>
        </p:txBody>
      </p:sp>
      <p:sp>
        <p:nvSpPr>
          <p:cNvPr id="27" name="Rectangle 26"/>
          <p:cNvSpPr/>
          <p:nvPr/>
        </p:nvSpPr>
        <p:spPr bwMode="auto">
          <a:xfrm>
            <a:off x="2279316" y="3232153"/>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Distances above 500 km (longer than one day of trucking) usually require intermodal transportation.</a:t>
            </a:r>
          </a:p>
        </p:txBody>
      </p:sp>
      <p:sp>
        <p:nvSpPr>
          <p:cNvPr id="28" name="Rectangle 27"/>
          <p:cNvSpPr/>
          <p:nvPr/>
        </p:nvSpPr>
        <p:spPr bwMode="auto">
          <a:xfrm>
            <a:off x="2279316" y="4037185"/>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Suitable for intermediate cargo values. Low and high value shipments are usually less suitable.</a:t>
            </a:r>
          </a:p>
        </p:txBody>
      </p:sp>
      <p:sp>
        <p:nvSpPr>
          <p:cNvPr id="29" name="Rectangle 28"/>
          <p:cNvSpPr/>
          <p:nvPr/>
        </p:nvSpPr>
        <p:spPr bwMode="auto">
          <a:xfrm>
            <a:off x="2279316" y="4859469"/>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Cargo flows need to be continuous and in similar quantities.</a:t>
            </a:r>
          </a:p>
        </p:txBody>
      </p:sp>
      <p:sp>
        <p:nvSpPr>
          <p:cNvPr id="43" name="Rectangle 42"/>
          <p:cNvSpPr/>
          <p:nvPr/>
        </p:nvSpPr>
        <p:spPr bwMode="auto">
          <a:xfrm>
            <a:off x="4648349" y="1606538"/>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44" name="Rectangle 43"/>
          <p:cNvSpPr/>
          <p:nvPr/>
        </p:nvSpPr>
        <p:spPr bwMode="auto">
          <a:xfrm>
            <a:off x="4660534" y="1489550"/>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p:cNvSpPr/>
          <p:nvPr/>
        </p:nvSpPr>
        <p:spPr>
          <a:xfrm>
            <a:off x="4570382" y="1112810"/>
            <a:ext cx="1050288" cy="400110"/>
          </a:xfrm>
          <a:prstGeom prst="rect">
            <a:avLst/>
          </a:prstGeom>
        </p:spPr>
        <p:txBody>
          <a:bodyPr wrap="none">
            <a:spAutoFit/>
          </a:bodyPr>
          <a:lstStyle/>
          <a:p>
            <a:r>
              <a:rPr lang="en-US" sz="2000" b="1" dirty="0">
                <a:solidFill>
                  <a:schemeClr val="accent5">
                    <a:lumMod val="50000"/>
                  </a:schemeClr>
                </a:solidFill>
                <a:latin typeface="Agency FB" pitchFamily="34" charset="0"/>
              </a:rPr>
              <a:t>Outcomes</a:t>
            </a:r>
          </a:p>
        </p:txBody>
      </p:sp>
      <p:sp>
        <p:nvSpPr>
          <p:cNvPr id="46" name="Rectangle 45"/>
          <p:cNvSpPr/>
          <p:nvPr/>
        </p:nvSpPr>
        <p:spPr bwMode="auto">
          <a:xfrm>
            <a:off x="6631330" y="1608201"/>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From economies of scale and the use of more effective modes and intermodal operations. </a:t>
            </a:r>
          </a:p>
        </p:txBody>
      </p:sp>
      <p:sp>
        <p:nvSpPr>
          <p:cNvPr id="47" name="Rectangle 46"/>
          <p:cNvSpPr/>
          <p:nvPr/>
        </p:nvSpPr>
        <p:spPr>
          <a:xfrm>
            <a:off x="4645121" y="1579178"/>
            <a:ext cx="1928733" cy="307777"/>
          </a:xfrm>
          <a:prstGeom prst="rect">
            <a:avLst/>
          </a:prstGeom>
        </p:spPr>
        <p:txBody>
          <a:bodyPr wrap="none">
            <a:spAutoFit/>
          </a:bodyPr>
          <a:lstStyle/>
          <a:p>
            <a:r>
              <a:rPr lang="en-US" sz="1400" b="1" dirty="0">
                <a:latin typeface="Agency FB" pitchFamily="34" charset="0"/>
              </a:rPr>
              <a:t>Lower Total Transport Costs</a:t>
            </a:r>
          </a:p>
        </p:txBody>
      </p:sp>
      <p:cxnSp>
        <p:nvCxnSpPr>
          <p:cNvPr id="56" name="Straight Connector 55"/>
          <p:cNvCxnSpPr>
            <a:stCxn id="52" idx="6"/>
            <a:endCxn id="53" idx="2"/>
          </p:cNvCxnSpPr>
          <p:nvPr/>
        </p:nvCxnSpPr>
        <p:spPr>
          <a:xfrm>
            <a:off x="639881" y="2929758"/>
            <a:ext cx="504543" cy="261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3" idx="6"/>
            <a:endCxn id="54" idx="2"/>
          </p:cNvCxnSpPr>
          <p:nvPr/>
        </p:nvCxnSpPr>
        <p:spPr>
          <a:xfrm>
            <a:off x="1327304" y="2932371"/>
            <a:ext cx="504543" cy="261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57001" y="2838318"/>
            <a:ext cx="182880" cy="182880"/>
          </a:xfrm>
          <a:prstGeom prst="ellipse">
            <a:avLst/>
          </a:prstGeom>
          <a:solidFill>
            <a:schemeClr val="accent4">
              <a:lumMod val="75000"/>
            </a:schemeClr>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44424" y="2840931"/>
            <a:ext cx="182880" cy="182880"/>
          </a:xfrm>
          <a:prstGeom prst="ellipse">
            <a:avLst/>
          </a:prstGeom>
          <a:solidFill>
            <a:schemeClr val="accent3">
              <a:lumMod val="75000"/>
            </a:schemeClr>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831847" y="2843544"/>
            <a:ext cx="182880" cy="182880"/>
          </a:xfrm>
          <a:prstGeom prst="ellipse">
            <a:avLst/>
          </a:prstGeom>
          <a:solidFill>
            <a:schemeClr val="accent2">
              <a:lumMod val="75000"/>
            </a:schemeClr>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72754" y="1971305"/>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595812" y="1973659"/>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a:off x="1084019" y="3505911"/>
            <a:ext cx="1005840" cy="36576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69767" y="3603174"/>
            <a:ext cx="548640" cy="1828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1049833" y="3506645"/>
            <a:ext cx="0" cy="3657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01807" y="3490733"/>
            <a:ext cx="296876" cy="400110"/>
          </a:xfrm>
          <a:prstGeom prst="rect">
            <a:avLst/>
          </a:prstGeom>
          <a:noFill/>
        </p:spPr>
        <p:txBody>
          <a:bodyPr wrap="none" rtlCol="0">
            <a:spAutoFit/>
          </a:bodyPr>
          <a:lstStyle/>
          <a:p>
            <a:r>
              <a:rPr lang="en-US" sz="2000" b="1" dirty="0">
                <a:solidFill>
                  <a:srgbClr val="FF0000"/>
                </a:solidFill>
                <a:latin typeface="Agency FB" panose="020B0503020202020204" pitchFamily="34" charset="0"/>
              </a:rPr>
              <a:t>X</a:t>
            </a:r>
          </a:p>
        </p:txBody>
      </p:sp>
      <p:sp>
        <p:nvSpPr>
          <p:cNvPr id="67" name="Rectangle 66"/>
          <p:cNvSpPr/>
          <p:nvPr/>
        </p:nvSpPr>
        <p:spPr>
          <a:xfrm>
            <a:off x="405183" y="2020606"/>
            <a:ext cx="45720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024002" y="2022336"/>
            <a:ext cx="18288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279976" y="2022336"/>
            <a:ext cx="18288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636997"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758890"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880783"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002676"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971151" y="4296518"/>
            <a:ext cx="457200" cy="36576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426872" y="4294460"/>
            <a:ext cx="182880" cy="3657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96784" y="4310374"/>
            <a:ext cx="182880" cy="3657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862151" y="4356459"/>
            <a:ext cx="757645" cy="265292"/>
          </a:xfrm>
          <a:custGeom>
            <a:avLst/>
            <a:gdLst>
              <a:gd name="connsiteX0" fmla="*/ 0 w 757645"/>
              <a:gd name="connsiteY0" fmla="*/ 0 h 254913"/>
              <a:gd name="connsiteX1" fmla="*/ 326571 w 757645"/>
              <a:gd name="connsiteY1" fmla="*/ 254726 h 254913"/>
              <a:gd name="connsiteX2" fmla="*/ 757645 w 757645"/>
              <a:gd name="connsiteY2" fmla="*/ 32657 h 254913"/>
            </a:gdLst>
            <a:ahLst/>
            <a:cxnLst>
              <a:cxn ang="0">
                <a:pos x="connsiteX0" y="connsiteY0"/>
              </a:cxn>
              <a:cxn ang="0">
                <a:pos x="connsiteX1" y="connsiteY1"/>
              </a:cxn>
              <a:cxn ang="0">
                <a:pos x="connsiteX2" y="connsiteY2"/>
              </a:cxn>
            </a:cxnLst>
            <a:rect l="l" t="t" r="r" b="b"/>
            <a:pathLst>
              <a:path w="757645" h="254913">
                <a:moveTo>
                  <a:pt x="0" y="0"/>
                </a:moveTo>
                <a:cubicBezTo>
                  <a:pt x="100148" y="124641"/>
                  <a:pt x="200297" y="249283"/>
                  <a:pt x="326571" y="254726"/>
                </a:cubicBezTo>
                <a:cubicBezTo>
                  <a:pt x="452845" y="260169"/>
                  <a:pt x="605245" y="146413"/>
                  <a:pt x="757645" y="32657"/>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86810" y="4310810"/>
            <a:ext cx="914400" cy="365760"/>
          </a:xfrm>
          <a:custGeom>
            <a:avLst/>
            <a:gdLst>
              <a:gd name="connsiteX0" fmla="*/ 0 w 750499"/>
              <a:gd name="connsiteY0" fmla="*/ 0 h 491706"/>
              <a:gd name="connsiteX1" fmla="*/ 0 w 750499"/>
              <a:gd name="connsiteY1" fmla="*/ 491706 h 491706"/>
              <a:gd name="connsiteX2" fmla="*/ 750499 w 750499"/>
              <a:gd name="connsiteY2" fmla="*/ 491706 h 491706"/>
            </a:gdLst>
            <a:ahLst/>
            <a:cxnLst>
              <a:cxn ang="0">
                <a:pos x="connsiteX0" y="connsiteY0"/>
              </a:cxn>
              <a:cxn ang="0">
                <a:pos x="connsiteX1" y="connsiteY1"/>
              </a:cxn>
              <a:cxn ang="0">
                <a:pos x="connsiteX2" y="connsiteY2"/>
              </a:cxn>
            </a:cxnLst>
            <a:rect l="l" t="t" r="r" b="b"/>
            <a:pathLst>
              <a:path w="750499" h="491706">
                <a:moveTo>
                  <a:pt x="0" y="0"/>
                </a:moveTo>
                <a:lnTo>
                  <a:pt x="0" y="491706"/>
                </a:lnTo>
                <a:lnTo>
                  <a:pt x="750499" y="491706"/>
                </a:lnTo>
              </a:path>
            </a:pathLst>
          </a:custGeom>
          <a:noFill/>
          <a:ln w="1905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bwMode="auto">
          <a:xfrm>
            <a:off x="4648349" y="4876505"/>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1" name="Rectangle 80"/>
          <p:cNvSpPr/>
          <p:nvPr/>
        </p:nvSpPr>
        <p:spPr bwMode="auto">
          <a:xfrm>
            <a:off x="4648349" y="4052903"/>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2" name="Rectangle 81"/>
          <p:cNvSpPr/>
          <p:nvPr/>
        </p:nvSpPr>
        <p:spPr bwMode="auto">
          <a:xfrm>
            <a:off x="4648349" y="3237563"/>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3" name="Rectangle 82"/>
          <p:cNvSpPr/>
          <p:nvPr/>
        </p:nvSpPr>
        <p:spPr bwMode="auto">
          <a:xfrm>
            <a:off x="4648349" y="2421089"/>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4" name="Rectangle 83"/>
          <p:cNvSpPr/>
          <p:nvPr/>
        </p:nvSpPr>
        <p:spPr>
          <a:xfrm>
            <a:off x="4645121" y="2396083"/>
            <a:ext cx="941283" cy="338554"/>
          </a:xfrm>
          <a:prstGeom prst="rect">
            <a:avLst/>
          </a:prstGeom>
        </p:spPr>
        <p:txBody>
          <a:bodyPr wrap="none">
            <a:spAutoFit/>
          </a:bodyPr>
          <a:lstStyle/>
          <a:p>
            <a:r>
              <a:rPr lang="en-US" sz="1600" b="1" dirty="0">
                <a:latin typeface="Agency FB" pitchFamily="34" charset="0"/>
              </a:rPr>
              <a:t>Modal shift</a:t>
            </a:r>
          </a:p>
        </p:txBody>
      </p:sp>
      <p:sp>
        <p:nvSpPr>
          <p:cNvPr id="85" name="Rectangle 84"/>
          <p:cNvSpPr/>
          <p:nvPr/>
        </p:nvSpPr>
        <p:spPr>
          <a:xfrm>
            <a:off x="4643557" y="4831628"/>
            <a:ext cx="1627369" cy="338554"/>
          </a:xfrm>
          <a:prstGeom prst="rect">
            <a:avLst/>
          </a:prstGeom>
        </p:spPr>
        <p:txBody>
          <a:bodyPr wrap="none">
            <a:spAutoFit/>
          </a:bodyPr>
          <a:lstStyle/>
          <a:p>
            <a:r>
              <a:rPr lang="en-US" sz="1600" b="1" dirty="0">
                <a:latin typeface="Agency FB" pitchFamily="34" charset="0"/>
              </a:rPr>
              <a:t>Less empty backhaul</a:t>
            </a:r>
          </a:p>
        </p:txBody>
      </p:sp>
      <p:sp>
        <p:nvSpPr>
          <p:cNvPr id="86" name="Rectangle 85"/>
          <p:cNvSpPr/>
          <p:nvPr/>
        </p:nvSpPr>
        <p:spPr>
          <a:xfrm>
            <a:off x="4623545" y="3218034"/>
            <a:ext cx="1973617" cy="292388"/>
          </a:xfrm>
          <a:prstGeom prst="rect">
            <a:avLst/>
          </a:prstGeom>
        </p:spPr>
        <p:txBody>
          <a:bodyPr wrap="none">
            <a:spAutoFit/>
          </a:bodyPr>
          <a:lstStyle/>
          <a:p>
            <a:r>
              <a:rPr lang="en-US" sz="1300" b="1" dirty="0">
                <a:latin typeface="Agency FB" pitchFamily="34" charset="0"/>
              </a:rPr>
              <a:t>Consolidation / Deconsolidation</a:t>
            </a:r>
          </a:p>
        </p:txBody>
      </p:sp>
      <p:sp>
        <p:nvSpPr>
          <p:cNvPr id="87" name="Rectangle 86"/>
          <p:cNvSpPr/>
          <p:nvPr/>
        </p:nvSpPr>
        <p:spPr>
          <a:xfrm>
            <a:off x="4660534" y="3973043"/>
            <a:ext cx="1452642" cy="338554"/>
          </a:xfrm>
          <a:prstGeom prst="rect">
            <a:avLst/>
          </a:prstGeom>
        </p:spPr>
        <p:txBody>
          <a:bodyPr wrap="none">
            <a:spAutoFit/>
          </a:bodyPr>
          <a:lstStyle/>
          <a:p>
            <a:r>
              <a:rPr lang="en-US" sz="1600" b="1" dirty="0">
                <a:latin typeface="Agency FB" pitchFamily="34" charset="0"/>
              </a:rPr>
              <a:t>Higher load factor</a:t>
            </a:r>
          </a:p>
        </p:txBody>
      </p:sp>
      <p:sp>
        <p:nvSpPr>
          <p:cNvPr id="90" name="Rectangle 89"/>
          <p:cNvSpPr/>
          <p:nvPr/>
        </p:nvSpPr>
        <p:spPr bwMode="auto">
          <a:xfrm>
            <a:off x="6631330" y="2422759"/>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Each mode according to their respective time and cost advantages.</a:t>
            </a:r>
          </a:p>
        </p:txBody>
      </p:sp>
      <p:sp>
        <p:nvSpPr>
          <p:cNvPr id="91" name="Rectangle 90"/>
          <p:cNvSpPr/>
          <p:nvPr/>
        </p:nvSpPr>
        <p:spPr bwMode="auto">
          <a:xfrm>
            <a:off x="6631330" y="3241523"/>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a:latin typeface="Agency FB" pitchFamily="34" charset="0"/>
              </a:rPr>
              <a:t>The requirement to consolidate and deconsolidate load units at intermodal terminals.</a:t>
            </a:r>
            <a:endParaRPr lang="en-US" sz="1400" dirty="0">
              <a:latin typeface="Agency FB" pitchFamily="34" charset="0"/>
            </a:endParaRPr>
          </a:p>
        </p:txBody>
      </p:sp>
      <p:sp>
        <p:nvSpPr>
          <p:cNvPr id="92" name="Rectangle 91"/>
          <p:cNvSpPr/>
          <p:nvPr/>
        </p:nvSpPr>
        <p:spPr bwMode="auto">
          <a:xfrm>
            <a:off x="6631330" y="4061202"/>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Less LTL and more TL. Better utilization of existing capacity.</a:t>
            </a:r>
          </a:p>
          <a:p>
            <a:endParaRPr lang="en-US" sz="1400" dirty="0">
              <a:latin typeface="Agency FB" pitchFamily="34" charset="0"/>
            </a:endParaRPr>
          </a:p>
        </p:txBody>
      </p:sp>
      <p:sp>
        <p:nvSpPr>
          <p:cNvPr id="93" name="Rectangle 92"/>
          <p:cNvSpPr/>
          <p:nvPr/>
        </p:nvSpPr>
        <p:spPr bwMode="auto">
          <a:xfrm>
            <a:off x="6631330" y="4870066"/>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Less vehicle-km of empty backhauls due to modal shift, higher load factor and consolidation.</a:t>
            </a:r>
          </a:p>
          <a:p>
            <a:endParaRPr lang="en-US" sz="1400" dirty="0">
              <a:latin typeface="Agency FB" pitchFamily="34" charset="0"/>
            </a:endParaRPr>
          </a:p>
        </p:txBody>
      </p:sp>
      <p:cxnSp>
        <p:nvCxnSpPr>
          <p:cNvPr id="119" name="Straight Connector 118"/>
          <p:cNvCxnSpPr/>
          <p:nvPr/>
        </p:nvCxnSpPr>
        <p:spPr>
          <a:xfrm>
            <a:off x="979664" y="4294460"/>
            <a:ext cx="0" cy="3657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426872" y="4310374"/>
            <a:ext cx="0" cy="3657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1" name="Right Arrow 120"/>
          <p:cNvSpPr/>
          <p:nvPr/>
        </p:nvSpPr>
        <p:spPr>
          <a:xfrm>
            <a:off x="450602"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a:off x="851470"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a:off x="1252338"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a:off x="1653206"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5302077" y="1887075"/>
            <a:ext cx="731520" cy="365760"/>
          </a:xfrm>
          <a:custGeom>
            <a:avLst/>
            <a:gdLst>
              <a:gd name="connsiteX0" fmla="*/ 0 w 750499"/>
              <a:gd name="connsiteY0" fmla="*/ 0 h 491706"/>
              <a:gd name="connsiteX1" fmla="*/ 0 w 750499"/>
              <a:gd name="connsiteY1" fmla="*/ 491706 h 491706"/>
              <a:gd name="connsiteX2" fmla="*/ 750499 w 750499"/>
              <a:gd name="connsiteY2" fmla="*/ 491706 h 491706"/>
            </a:gdLst>
            <a:ahLst/>
            <a:cxnLst>
              <a:cxn ang="0">
                <a:pos x="connsiteX0" y="connsiteY0"/>
              </a:cxn>
              <a:cxn ang="0">
                <a:pos x="connsiteX1" y="connsiteY1"/>
              </a:cxn>
              <a:cxn ang="0">
                <a:pos x="connsiteX2" y="connsiteY2"/>
              </a:cxn>
            </a:cxnLst>
            <a:rect l="l" t="t" r="r" b="b"/>
            <a:pathLst>
              <a:path w="750499" h="491706">
                <a:moveTo>
                  <a:pt x="0" y="0"/>
                </a:moveTo>
                <a:lnTo>
                  <a:pt x="0" y="491706"/>
                </a:lnTo>
                <a:lnTo>
                  <a:pt x="750499" y="491706"/>
                </a:lnTo>
              </a:path>
            </a:pathLst>
          </a:custGeom>
          <a:noFill/>
          <a:ln w="1905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5351741" y="1903589"/>
            <a:ext cx="595222" cy="310550"/>
          </a:xfrm>
          <a:custGeom>
            <a:avLst/>
            <a:gdLst>
              <a:gd name="connsiteX0" fmla="*/ 0 w 595222"/>
              <a:gd name="connsiteY0" fmla="*/ 0 h 310550"/>
              <a:gd name="connsiteX1" fmla="*/ 120769 w 595222"/>
              <a:gd name="connsiteY1" fmla="*/ 189781 h 310550"/>
              <a:gd name="connsiteX2" fmla="*/ 595222 w 595222"/>
              <a:gd name="connsiteY2" fmla="*/ 310550 h 310550"/>
            </a:gdLst>
            <a:ahLst/>
            <a:cxnLst>
              <a:cxn ang="0">
                <a:pos x="connsiteX0" y="connsiteY0"/>
              </a:cxn>
              <a:cxn ang="0">
                <a:pos x="connsiteX1" y="connsiteY1"/>
              </a:cxn>
              <a:cxn ang="0">
                <a:pos x="connsiteX2" y="connsiteY2"/>
              </a:cxn>
            </a:cxnLst>
            <a:rect l="l" t="t" r="r" b="b"/>
            <a:pathLst>
              <a:path w="595222" h="310550">
                <a:moveTo>
                  <a:pt x="0" y="0"/>
                </a:moveTo>
                <a:cubicBezTo>
                  <a:pt x="10782" y="69011"/>
                  <a:pt x="21565" y="138023"/>
                  <a:pt x="120769" y="189781"/>
                </a:cubicBezTo>
                <a:cubicBezTo>
                  <a:pt x="219973" y="241539"/>
                  <a:pt x="407597" y="276044"/>
                  <a:pt x="595222" y="31055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p:cNvCxnSpPr>
            <a:stCxn id="128" idx="6"/>
            <a:endCxn id="129" idx="2"/>
          </p:cNvCxnSpPr>
          <p:nvPr/>
        </p:nvCxnSpPr>
        <p:spPr>
          <a:xfrm>
            <a:off x="5024687" y="2776443"/>
            <a:ext cx="1281783" cy="2613"/>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p:cNvSpPr/>
          <p:nvPr/>
        </p:nvSpPr>
        <p:spPr>
          <a:xfrm>
            <a:off x="4933247" y="2730723"/>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6306470" y="2733336"/>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p:cNvCxnSpPr>
            <a:stCxn id="131" idx="6"/>
            <a:endCxn id="132" idx="2"/>
          </p:cNvCxnSpPr>
          <p:nvPr/>
        </p:nvCxnSpPr>
        <p:spPr>
          <a:xfrm>
            <a:off x="5024687" y="3039860"/>
            <a:ext cx="1281783" cy="2613"/>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p:cNvSpPr/>
          <p:nvPr/>
        </p:nvSpPr>
        <p:spPr>
          <a:xfrm>
            <a:off x="4933247" y="2994140"/>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6306470" y="2996753"/>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own Arrow 132"/>
          <p:cNvSpPr/>
          <p:nvPr/>
        </p:nvSpPr>
        <p:spPr>
          <a:xfrm>
            <a:off x="5620670" y="2838318"/>
            <a:ext cx="148381" cy="15582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5173433" y="5234330"/>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875598" y="5235787"/>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Arrow Connector 136"/>
          <p:cNvCxnSpPr>
            <a:stCxn id="135" idx="2"/>
            <a:endCxn id="134" idx="6"/>
          </p:cNvCxnSpPr>
          <p:nvPr/>
        </p:nvCxnSpPr>
        <p:spPr>
          <a:xfrm flipH="1" flipV="1">
            <a:off x="5264873" y="5280050"/>
            <a:ext cx="610725" cy="145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4945781" y="5450160"/>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163928" y="5451617"/>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Arrow Connector 141"/>
          <p:cNvCxnSpPr>
            <a:stCxn id="141" idx="2"/>
            <a:endCxn id="140" idx="6"/>
          </p:cNvCxnSpPr>
          <p:nvPr/>
        </p:nvCxnSpPr>
        <p:spPr>
          <a:xfrm flipH="1" flipV="1">
            <a:off x="5037221" y="5495880"/>
            <a:ext cx="1126707" cy="145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4932650" y="4395120"/>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4976294" y="4546200"/>
            <a:ext cx="457200" cy="91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759440" y="4403363"/>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809615" y="4456473"/>
            <a:ext cx="45720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own Arrow 146"/>
          <p:cNvSpPr/>
          <p:nvPr/>
        </p:nvSpPr>
        <p:spPr>
          <a:xfrm rot="16200000">
            <a:off x="5552759" y="4449414"/>
            <a:ext cx="182880" cy="18288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5536551" y="3627314"/>
            <a:ext cx="182880" cy="18288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846320" y="3528813"/>
            <a:ext cx="638421" cy="98501"/>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4846320" y="3798614"/>
            <a:ext cx="690231" cy="70246"/>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5083470" y="3710837"/>
            <a:ext cx="358532" cy="7917"/>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5769051" y="3555300"/>
            <a:ext cx="628859" cy="96123"/>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806106" y="3726697"/>
            <a:ext cx="701134" cy="4836"/>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806106" y="3788994"/>
            <a:ext cx="350567" cy="106885"/>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162487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ounded Rectangle 105"/>
          <p:cNvSpPr/>
          <p:nvPr/>
        </p:nvSpPr>
        <p:spPr>
          <a:xfrm rot="10800000">
            <a:off x="1704106" y="2962184"/>
            <a:ext cx="1399590" cy="1370647"/>
          </a:xfrm>
          <a:prstGeom prst="roundRect">
            <a:avLst>
              <a:gd name="adj" fmla="val 775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bwMode="auto">
          <a:xfrm rot="10800000">
            <a:off x="1711317" y="2959446"/>
            <a:ext cx="5943600" cy="13716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8" name="Oval 22"/>
          <p:cNvSpPr>
            <a:spLocks noChangeArrowheads="1"/>
          </p:cNvSpPr>
          <p:nvPr/>
        </p:nvSpPr>
        <p:spPr bwMode="auto">
          <a:xfrm rot="10800000">
            <a:off x="2791874" y="3313919"/>
            <a:ext cx="640080" cy="640080"/>
          </a:xfrm>
          <a:prstGeom prst="ellipse">
            <a:avLst/>
          </a:prstGeom>
          <a:no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239" name="Oval 21"/>
          <p:cNvSpPr>
            <a:spLocks noChangeArrowheads="1"/>
          </p:cNvSpPr>
          <p:nvPr/>
        </p:nvSpPr>
        <p:spPr bwMode="auto">
          <a:xfrm rot="10800000">
            <a:off x="4598056" y="3405358"/>
            <a:ext cx="457200" cy="457200"/>
          </a:xfrm>
          <a:prstGeom prst="ellipse">
            <a:avLst/>
          </a:prstGeom>
          <a:no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240" name="Oval 21"/>
          <p:cNvSpPr>
            <a:spLocks noChangeArrowheads="1"/>
          </p:cNvSpPr>
          <p:nvPr/>
        </p:nvSpPr>
        <p:spPr bwMode="auto">
          <a:xfrm rot="10800000">
            <a:off x="6406328" y="3410340"/>
            <a:ext cx="457200" cy="457200"/>
          </a:xfrm>
          <a:prstGeom prst="ellipse">
            <a:avLst/>
          </a:prstGeom>
          <a:no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01" name="Isosceles Triangle 100"/>
          <p:cNvSpPr/>
          <p:nvPr/>
        </p:nvSpPr>
        <p:spPr>
          <a:xfrm rot="10800000">
            <a:off x="356679" y="2264818"/>
            <a:ext cx="1188720" cy="2743200"/>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68"/>
          <p:cNvSpPr>
            <a:spLocks noGrp="1" noChangeArrowheads="1"/>
          </p:cNvSpPr>
          <p:nvPr>
            <p:ph type="title"/>
          </p:nvPr>
        </p:nvSpPr>
        <p:spPr/>
        <p:txBody>
          <a:bodyPr/>
          <a:lstStyle/>
          <a:p>
            <a:pPr eaLnBrk="1" hangingPunct="1"/>
            <a:r>
              <a:rPr lang="en-US"/>
              <a:t>Multimodal Transport System</a:t>
            </a:r>
          </a:p>
        </p:txBody>
      </p:sp>
      <p:sp>
        <p:nvSpPr>
          <p:cNvPr id="85081" name="Line 105"/>
          <p:cNvSpPr>
            <a:spLocks noChangeShapeType="1"/>
          </p:cNvSpPr>
          <p:nvPr/>
        </p:nvSpPr>
        <p:spPr bwMode="auto">
          <a:xfrm>
            <a:off x="8138696" y="4043765"/>
            <a:ext cx="336550" cy="0"/>
          </a:xfrm>
          <a:prstGeom prst="line">
            <a:avLst/>
          </a:prstGeom>
          <a:noFill/>
          <a:ln w="28575">
            <a:solidFill>
              <a:schemeClr val="bg1">
                <a:lumMod val="75000"/>
              </a:schemeClr>
            </a:solidFill>
            <a:round/>
            <a:headEnd/>
            <a:tailEnd/>
          </a:ln>
        </p:spPr>
        <p:txBody>
          <a:bodyPr/>
          <a:lstStyle/>
          <a:p>
            <a:endParaRPr lang="en-US">
              <a:latin typeface="Agency FB" panose="020B0503020202020204" pitchFamily="34" charset="0"/>
            </a:endParaRPr>
          </a:p>
        </p:txBody>
      </p:sp>
      <p:sp>
        <p:nvSpPr>
          <p:cNvPr id="85085" name="Text Box 109"/>
          <p:cNvSpPr txBox="1">
            <a:spLocks noChangeArrowheads="1"/>
          </p:cNvSpPr>
          <p:nvPr/>
        </p:nvSpPr>
        <p:spPr bwMode="auto">
          <a:xfrm>
            <a:off x="8036865" y="4099382"/>
            <a:ext cx="540212"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Modal Link</a:t>
            </a:r>
          </a:p>
        </p:txBody>
      </p:sp>
      <p:sp>
        <p:nvSpPr>
          <p:cNvPr id="85088" name="Line 112"/>
          <p:cNvSpPr>
            <a:spLocks noChangeShapeType="1"/>
          </p:cNvSpPr>
          <p:nvPr/>
        </p:nvSpPr>
        <p:spPr bwMode="auto">
          <a:xfrm>
            <a:off x="8138696" y="4530585"/>
            <a:ext cx="336550" cy="0"/>
          </a:xfrm>
          <a:prstGeom prst="line">
            <a:avLst/>
          </a:prstGeom>
          <a:noFill/>
          <a:ln w="25400">
            <a:solidFill>
              <a:schemeClr val="bg1">
                <a:lumMod val="75000"/>
              </a:schemeClr>
            </a:solidFill>
            <a:prstDash val="sysDash"/>
            <a:round/>
            <a:headEnd/>
            <a:tailEnd/>
          </a:ln>
        </p:spPr>
        <p:txBody>
          <a:bodyPr/>
          <a:lstStyle/>
          <a:p>
            <a:endParaRPr lang="en-US">
              <a:latin typeface="Agency FB" panose="020B0503020202020204" pitchFamily="34" charset="0"/>
            </a:endParaRPr>
          </a:p>
        </p:txBody>
      </p:sp>
      <p:sp>
        <p:nvSpPr>
          <p:cNvPr id="85090" name="Text Box 114"/>
          <p:cNvSpPr txBox="1">
            <a:spLocks noChangeArrowheads="1"/>
          </p:cNvSpPr>
          <p:nvPr/>
        </p:nvSpPr>
        <p:spPr bwMode="auto">
          <a:xfrm>
            <a:off x="7858932" y="4599904"/>
            <a:ext cx="896079" cy="369332"/>
          </a:xfrm>
          <a:prstGeom prst="rect">
            <a:avLst/>
          </a:prstGeom>
          <a:noFill/>
          <a:ln w="9525">
            <a:noFill/>
            <a:miter lim="800000"/>
            <a:headEnd/>
            <a:tailEnd/>
          </a:ln>
        </p:spPr>
        <p:txBody>
          <a:bodyPr wrap="none" lIns="0" tIns="0" rIns="0" bIns="0">
            <a:spAutoFit/>
          </a:bodyPr>
          <a:lstStyle/>
          <a:p>
            <a:pPr algn="ctr"/>
            <a:r>
              <a:rPr lang="en-US" sz="1200" b="1" dirty="0">
                <a:latin typeface="Agency FB" panose="020B0503020202020204" pitchFamily="34" charset="0"/>
              </a:rPr>
              <a:t>Competition or </a:t>
            </a:r>
          </a:p>
          <a:p>
            <a:pPr algn="ctr"/>
            <a:r>
              <a:rPr lang="en-US" sz="1200" b="1" dirty="0">
                <a:latin typeface="Agency FB" panose="020B0503020202020204" pitchFamily="34" charset="0"/>
              </a:rPr>
              <a:t>Complementarity</a:t>
            </a:r>
          </a:p>
        </p:txBody>
      </p:sp>
      <p:sp>
        <p:nvSpPr>
          <p:cNvPr id="85095" name="Text Box 119"/>
          <p:cNvSpPr txBox="1">
            <a:spLocks noChangeArrowheads="1"/>
          </p:cNvSpPr>
          <p:nvPr/>
        </p:nvSpPr>
        <p:spPr bwMode="auto">
          <a:xfrm>
            <a:off x="381211" y="1978687"/>
            <a:ext cx="1183016" cy="215444"/>
          </a:xfrm>
          <a:prstGeom prst="rect">
            <a:avLst/>
          </a:prstGeom>
          <a:noFill/>
          <a:ln w="9525">
            <a:noFill/>
            <a:miter lim="800000"/>
            <a:headEnd/>
            <a:tailEnd/>
          </a:ln>
        </p:spPr>
        <p:txBody>
          <a:bodyPr wrap="none" lIns="0" tIns="0" rIns="0" bIns="0">
            <a:spAutoFit/>
          </a:bodyPr>
          <a:lstStyle/>
          <a:p>
            <a:r>
              <a:rPr lang="en-US" sz="1400" b="1" dirty="0">
                <a:latin typeface="Agency FB" panose="020B0503020202020204" pitchFamily="34" charset="0"/>
              </a:rPr>
              <a:t>Gateways and Hubs</a:t>
            </a:r>
          </a:p>
        </p:txBody>
      </p:sp>
      <p:sp>
        <p:nvSpPr>
          <p:cNvPr id="85096" name="Text Box 120"/>
          <p:cNvSpPr txBox="1">
            <a:spLocks noChangeArrowheads="1"/>
          </p:cNvSpPr>
          <p:nvPr/>
        </p:nvSpPr>
        <p:spPr bwMode="auto">
          <a:xfrm>
            <a:off x="350754" y="5064804"/>
            <a:ext cx="1243930" cy="215444"/>
          </a:xfrm>
          <a:prstGeom prst="rect">
            <a:avLst/>
          </a:prstGeom>
          <a:noFill/>
          <a:ln w="9525">
            <a:noFill/>
            <a:miter lim="800000"/>
            <a:headEnd/>
            <a:tailEnd/>
          </a:ln>
        </p:spPr>
        <p:txBody>
          <a:bodyPr wrap="none" lIns="0" tIns="0" rIns="0" bIns="0">
            <a:spAutoFit/>
          </a:bodyPr>
          <a:lstStyle/>
          <a:p>
            <a:r>
              <a:rPr lang="en-US" sz="1400" b="1" dirty="0">
                <a:latin typeface="Agency FB" panose="020B0503020202020204" pitchFamily="34" charset="0"/>
              </a:rPr>
              <a:t>Distribution Centers</a:t>
            </a:r>
          </a:p>
        </p:txBody>
      </p:sp>
      <p:sp>
        <p:nvSpPr>
          <p:cNvPr id="116" name="Rounded Rectangle 115"/>
          <p:cNvSpPr/>
          <p:nvPr/>
        </p:nvSpPr>
        <p:spPr>
          <a:xfrm rot="10800000">
            <a:off x="1704106" y="4504273"/>
            <a:ext cx="1399590" cy="1370647"/>
          </a:xfrm>
          <a:prstGeom prst="roundRect">
            <a:avLst>
              <a:gd name="adj" fmla="val 775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rot="10800000">
            <a:off x="1704106" y="1427321"/>
            <a:ext cx="1399590" cy="1370647"/>
          </a:xfrm>
          <a:prstGeom prst="roundRect">
            <a:avLst>
              <a:gd name="adj" fmla="val 775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20" name="Oval 30"/>
          <p:cNvSpPr>
            <a:spLocks noChangeArrowheads="1"/>
          </p:cNvSpPr>
          <p:nvPr/>
        </p:nvSpPr>
        <p:spPr bwMode="auto">
          <a:xfrm rot="10800000">
            <a:off x="7120931" y="3182695"/>
            <a:ext cx="236538" cy="24130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22" name="Oval 32"/>
          <p:cNvSpPr>
            <a:spLocks noChangeArrowheads="1"/>
          </p:cNvSpPr>
          <p:nvPr/>
        </p:nvSpPr>
        <p:spPr bwMode="auto">
          <a:xfrm rot="10800000">
            <a:off x="3352206" y="3101457"/>
            <a:ext cx="236538" cy="239712"/>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33" name="Oval 45"/>
          <p:cNvSpPr>
            <a:spLocks noChangeArrowheads="1"/>
          </p:cNvSpPr>
          <p:nvPr/>
        </p:nvSpPr>
        <p:spPr bwMode="auto">
          <a:xfrm rot="10800000">
            <a:off x="5642969" y="3746257"/>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95" name="Rounded Rectangle 94"/>
          <p:cNvSpPr/>
          <p:nvPr/>
        </p:nvSpPr>
        <p:spPr bwMode="auto">
          <a:xfrm rot="10800000">
            <a:off x="1711317" y="1438652"/>
            <a:ext cx="5943600" cy="13716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 name="Straight Connector 5"/>
          <p:cNvCxnSpPr>
            <a:stCxn id="85049" idx="2"/>
            <a:endCxn id="85012" idx="6"/>
          </p:cNvCxnSpPr>
          <p:nvPr/>
        </p:nvCxnSpPr>
        <p:spPr>
          <a:xfrm flipV="1">
            <a:off x="3429979" y="2104520"/>
            <a:ext cx="1163652" cy="63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85012" idx="2"/>
            <a:endCxn id="85011" idx="6"/>
          </p:cNvCxnSpPr>
          <p:nvPr/>
        </p:nvCxnSpPr>
        <p:spPr>
          <a:xfrm rot="10800000" flipH="1">
            <a:off x="5050831" y="2104520"/>
            <a:ext cx="1356664"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 name="Rounded Rectangle 104"/>
          <p:cNvSpPr/>
          <p:nvPr/>
        </p:nvSpPr>
        <p:spPr bwMode="auto">
          <a:xfrm rot="10800000">
            <a:off x="1711317" y="4495290"/>
            <a:ext cx="5943600" cy="13716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a:xfrm rot="10800000">
            <a:off x="3468703" y="4019724"/>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rot="10800000">
            <a:off x="4095638" y="3667789"/>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rot="10800000">
            <a:off x="6834237" y="398026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10800000">
            <a:off x="4910714" y="322488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rot="10800000">
            <a:off x="6355439" y="320761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rot="10800000">
            <a:off x="3689026" y="4614605"/>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p:cNvCxnSpPr>
            <a:stCxn id="85035" idx="3"/>
            <a:endCxn id="85022" idx="7"/>
          </p:cNvCxnSpPr>
          <p:nvPr/>
        </p:nvCxnSpPr>
        <p:spPr>
          <a:xfrm flipV="1">
            <a:off x="3214810" y="3306064"/>
            <a:ext cx="172036" cy="257167"/>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13" idx="3"/>
            <a:endCxn id="85046" idx="7"/>
          </p:cNvCxnSpPr>
          <p:nvPr/>
        </p:nvCxnSpPr>
        <p:spPr>
          <a:xfrm flipV="1">
            <a:off x="4669505" y="3735683"/>
            <a:ext cx="71163" cy="15909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85033" idx="6"/>
          </p:cNvCxnSpPr>
          <p:nvPr/>
        </p:nvCxnSpPr>
        <p:spPr>
          <a:xfrm>
            <a:off x="4990006" y="3700221"/>
            <a:ext cx="652963" cy="165892"/>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85033" idx="2"/>
            <a:endCxn id="85045" idx="6"/>
          </p:cNvCxnSpPr>
          <p:nvPr/>
        </p:nvCxnSpPr>
        <p:spPr>
          <a:xfrm flipV="1">
            <a:off x="5879506" y="3656810"/>
            <a:ext cx="634990" cy="209303"/>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85045" idx="2"/>
            <a:endCxn id="85020" idx="7"/>
          </p:cNvCxnSpPr>
          <p:nvPr/>
        </p:nvCxnSpPr>
        <p:spPr>
          <a:xfrm flipV="1">
            <a:off x="6752240" y="3388657"/>
            <a:ext cx="403331" cy="26815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08" idx="2"/>
            <a:endCxn id="85045" idx="1"/>
          </p:cNvCxnSpPr>
          <p:nvPr/>
        </p:nvCxnSpPr>
        <p:spPr>
          <a:xfrm flipH="1" flipV="1">
            <a:off x="6717423" y="3740865"/>
            <a:ext cx="185394" cy="239396"/>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85045" idx="5"/>
            <a:endCxn id="112" idx="0"/>
          </p:cNvCxnSpPr>
          <p:nvPr/>
        </p:nvCxnSpPr>
        <p:spPr>
          <a:xfrm flipH="1" flipV="1">
            <a:off x="6424019" y="3344771"/>
            <a:ext cx="125294" cy="2279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011" name="Oval 20"/>
          <p:cNvSpPr>
            <a:spLocks noChangeArrowheads="1"/>
          </p:cNvSpPr>
          <p:nvPr/>
        </p:nvSpPr>
        <p:spPr bwMode="auto">
          <a:xfrm rot="10800000">
            <a:off x="6407495" y="1875920"/>
            <a:ext cx="457200" cy="45720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5012" name="Oval 21"/>
          <p:cNvSpPr>
            <a:spLocks noChangeArrowheads="1"/>
          </p:cNvSpPr>
          <p:nvPr/>
        </p:nvSpPr>
        <p:spPr bwMode="auto">
          <a:xfrm rot="10800000">
            <a:off x="4593631" y="1875920"/>
            <a:ext cx="457200" cy="45720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5049" name="Oval 22"/>
          <p:cNvSpPr>
            <a:spLocks noChangeArrowheads="1"/>
          </p:cNvSpPr>
          <p:nvPr/>
        </p:nvSpPr>
        <p:spPr bwMode="auto">
          <a:xfrm rot="10800000">
            <a:off x="2789899" y="1785116"/>
            <a:ext cx="640080" cy="6400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5054" name="Line 76"/>
          <p:cNvSpPr>
            <a:spLocks noChangeShapeType="1"/>
          </p:cNvSpPr>
          <p:nvPr/>
        </p:nvSpPr>
        <p:spPr bwMode="auto">
          <a:xfrm rot="10800000">
            <a:off x="2361212" y="2109016"/>
            <a:ext cx="731520" cy="0"/>
          </a:xfrm>
          <a:prstGeom prst="line">
            <a:avLst/>
          </a:prstGeom>
          <a:noFill/>
          <a:ln w="76200">
            <a:solidFill>
              <a:schemeClr val="accent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41" name="Text Box 70"/>
          <p:cNvSpPr txBox="1">
            <a:spLocks noChangeArrowheads="1"/>
          </p:cNvSpPr>
          <p:nvPr/>
        </p:nvSpPr>
        <p:spPr bwMode="auto">
          <a:xfrm>
            <a:off x="4039212" y="2364998"/>
            <a:ext cx="1601721" cy="338554"/>
          </a:xfrm>
          <a:prstGeom prst="rect">
            <a:avLst/>
          </a:prstGeom>
          <a:noFill/>
          <a:ln w="9525">
            <a:noFill/>
            <a:miter lim="800000"/>
            <a:headEnd/>
            <a:tailEnd/>
          </a:ln>
        </p:spPr>
        <p:txBody>
          <a:bodyPr wrap="none">
            <a:spAutoFit/>
          </a:bodyPr>
          <a:lstStyle/>
          <a:p>
            <a:r>
              <a:rPr lang="en-US" sz="1600" b="1" i="1" dirty="0">
                <a:latin typeface="Agency FB" panose="020B0503020202020204" pitchFamily="34" charset="0"/>
              </a:rPr>
              <a:t>Intermodal Corridor</a:t>
            </a:r>
          </a:p>
        </p:txBody>
      </p:sp>
      <p:cxnSp>
        <p:nvCxnSpPr>
          <p:cNvPr id="142" name="Straight Connector 141"/>
          <p:cNvCxnSpPr>
            <a:stCxn id="107" idx="1"/>
            <a:endCxn id="85046" idx="6"/>
          </p:cNvCxnSpPr>
          <p:nvPr/>
        </p:nvCxnSpPr>
        <p:spPr>
          <a:xfrm flipV="1">
            <a:off x="4232798" y="3651628"/>
            <a:ext cx="473053" cy="84741"/>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85035" idx="1"/>
            <a:endCxn id="9" idx="2"/>
          </p:cNvCxnSpPr>
          <p:nvPr/>
        </p:nvCxnSpPr>
        <p:spPr>
          <a:xfrm>
            <a:off x="3214810" y="3731341"/>
            <a:ext cx="322473" cy="28838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85035" idx="2"/>
            <a:endCxn id="107" idx="3"/>
          </p:cNvCxnSpPr>
          <p:nvPr/>
        </p:nvCxnSpPr>
        <p:spPr>
          <a:xfrm>
            <a:off x="3249627" y="3647286"/>
            <a:ext cx="846011" cy="89083"/>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rot="10800000">
            <a:off x="4485122" y="326075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rot="10800000">
            <a:off x="3177133" y="3984499"/>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a:stCxn id="152" idx="0"/>
            <a:endCxn id="85046" idx="5"/>
          </p:cNvCxnSpPr>
          <p:nvPr/>
        </p:nvCxnSpPr>
        <p:spPr>
          <a:xfrm>
            <a:off x="4553702" y="3397910"/>
            <a:ext cx="186966" cy="16966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85035" idx="0"/>
            <a:endCxn id="153" idx="2"/>
          </p:cNvCxnSpPr>
          <p:nvPr/>
        </p:nvCxnSpPr>
        <p:spPr>
          <a:xfrm>
            <a:off x="3130755" y="3766158"/>
            <a:ext cx="114958" cy="21834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11" idx="0"/>
            <a:endCxn id="85046" idx="3"/>
          </p:cNvCxnSpPr>
          <p:nvPr/>
        </p:nvCxnSpPr>
        <p:spPr>
          <a:xfrm flipH="1">
            <a:off x="4908778" y="3362041"/>
            <a:ext cx="70516" cy="20553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rot="10800000">
            <a:off x="3615075" y="3779586"/>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p:cNvCxnSpPr>
            <a:stCxn id="85035" idx="2"/>
            <a:endCxn id="163" idx="3"/>
          </p:cNvCxnSpPr>
          <p:nvPr/>
        </p:nvCxnSpPr>
        <p:spPr>
          <a:xfrm>
            <a:off x="3249627" y="3647286"/>
            <a:ext cx="365448" cy="2008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rot="10800000">
            <a:off x="3462985" y="502461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rot="10800000">
            <a:off x="4034790" y="5280248"/>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rot="10800000">
            <a:off x="4322208" y="4813727"/>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rot="10800000">
            <a:off x="5087318" y="483895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rot="10800000">
            <a:off x="5034463" y="5384244"/>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p:cNvCxnSpPr>
            <a:stCxn id="168" idx="2"/>
            <a:endCxn id="115" idx="0"/>
          </p:cNvCxnSpPr>
          <p:nvPr/>
        </p:nvCxnSpPr>
        <p:spPr>
          <a:xfrm flipH="1" flipV="1">
            <a:off x="3479497" y="4855889"/>
            <a:ext cx="52068" cy="16872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15" idx="2"/>
            <a:endCxn id="118" idx="3"/>
          </p:cNvCxnSpPr>
          <p:nvPr/>
        </p:nvCxnSpPr>
        <p:spPr>
          <a:xfrm flipV="1">
            <a:off x="3597766" y="4683185"/>
            <a:ext cx="91260" cy="5284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69" idx="1"/>
            <a:endCxn id="114" idx="6"/>
          </p:cNvCxnSpPr>
          <p:nvPr/>
        </p:nvCxnSpPr>
        <p:spPr>
          <a:xfrm>
            <a:off x="4171950" y="5348828"/>
            <a:ext cx="306431" cy="118427"/>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70" idx="0"/>
            <a:endCxn id="114" idx="5"/>
          </p:cNvCxnSpPr>
          <p:nvPr/>
        </p:nvCxnSpPr>
        <p:spPr>
          <a:xfrm>
            <a:off x="4390788" y="4950887"/>
            <a:ext cx="122233" cy="431617"/>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71" idx="0"/>
            <a:endCxn id="114" idx="3"/>
          </p:cNvCxnSpPr>
          <p:nvPr/>
        </p:nvCxnSpPr>
        <p:spPr>
          <a:xfrm flipH="1">
            <a:off x="4680278" y="4976110"/>
            <a:ext cx="475620" cy="40639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200" idx="0"/>
            <a:endCxn id="110" idx="3"/>
          </p:cNvCxnSpPr>
          <p:nvPr/>
        </p:nvCxnSpPr>
        <p:spPr>
          <a:xfrm flipH="1">
            <a:off x="5842831" y="5159658"/>
            <a:ext cx="184033" cy="14934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15" idx="1"/>
            <a:endCxn id="169" idx="3"/>
          </p:cNvCxnSpPr>
          <p:nvPr/>
        </p:nvCxnSpPr>
        <p:spPr>
          <a:xfrm>
            <a:off x="3563126" y="4820784"/>
            <a:ext cx="471664" cy="528044"/>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14" idx="2"/>
            <a:endCxn id="172" idx="3"/>
          </p:cNvCxnSpPr>
          <p:nvPr/>
        </p:nvCxnSpPr>
        <p:spPr>
          <a:xfrm flipV="1">
            <a:off x="4714918" y="5452824"/>
            <a:ext cx="319545" cy="14431"/>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172" idx="1"/>
            <a:endCxn id="110" idx="6"/>
          </p:cNvCxnSpPr>
          <p:nvPr/>
        </p:nvCxnSpPr>
        <p:spPr>
          <a:xfrm flipV="1">
            <a:off x="5171623" y="5393752"/>
            <a:ext cx="469311" cy="59072"/>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rot="10800000">
            <a:off x="5958284" y="5022498"/>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rot="10800000">
            <a:off x="6098018" y="472943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 name="Straight Connector 203"/>
          <p:cNvCxnSpPr>
            <a:stCxn id="201" idx="0"/>
            <a:endCxn id="200" idx="2"/>
          </p:cNvCxnSpPr>
          <p:nvPr/>
        </p:nvCxnSpPr>
        <p:spPr>
          <a:xfrm flipH="1">
            <a:off x="6026864" y="4866590"/>
            <a:ext cx="139734" cy="15590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7" name="Rectangle 206"/>
          <p:cNvSpPr/>
          <p:nvPr/>
        </p:nvSpPr>
        <p:spPr>
          <a:xfrm rot="10800000">
            <a:off x="6414703" y="5412757"/>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rot="10800000">
            <a:off x="6842413" y="490753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rot="10800000">
            <a:off x="6526648" y="4992333"/>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p:cNvCxnSpPr>
            <a:stCxn id="109" idx="7"/>
            <a:endCxn id="208" idx="1"/>
          </p:cNvCxnSpPr>
          <p:nvPr/>
        </p:nvCxnSpPr>
        <p:spPr>
          <a:xfrm flipH="1">
            <a:off x="6979573" y="4912564"/>
            <a:ext cx="179586" cy="63546"/>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208" idx="3"/>
            <a:endCxn id="209" idx="1"/>
          </p:cNvCxnSpPr>
          <p:nvPr/>
        </p:nvCxnSpPr>
        <p:spPr>
          <a:xfrm flipH="1">
            <a:off x="6663808" y="4976110"/>
            <a:ext cx="178605" cy="8480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110" idx="2"/>
            <a:endCxn id="207" idx="3"/>
          </p:cNvCxnSpPr>
          <p:nvPr/>
        </p:nvCxnSpPr>
        <p:spPr>
          <a:xfrm>
            <a:off x="5877471" y="5393752"/>
            <a:ext cx="537232" cy="87585"/>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207" idx="1"/>
            <a:endCxn id="109" idx="0"/>
          </p:cNvCxnSpPr>
          <p:nvPr/>
        </p:nvCxnSpPr>
        <p:spPr>
          <a:xfrm flipV="1">
            <a:off x="6551863" y="4947902"/>
            <a:ext cx="690925" cy="533435"/>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5" name="Rectangle 224"/>
          <p:cNvSpPr/>
          <p:nvPr/>
        </p:nvSpPr>
        <p:spPr>
          <a:xfrm rot="10800000">
            <a:off x="4332536" y="564299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p:cNvCxnSpPr>
            <a:stCxn id="114" idx="7"/>
          </p:cNvCxnSpPr>
          <p:nvPr/>
        </p:nvCxnSpPr>
        <p:spPr>
          <a:xfrm flipH="1">
            <a:off x="4401116" y="5552007"/>
            <a:ext cx="111905" cy="14893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035" name="Oval 47"/>
          <p:cNvSpPr>
            <a:spLocks noChangeArrowheads="1"/>
          </p:cNvSpPr>
          <p:nvPr/>
        </p:nvSpPr>
        <p:spPr bwMode="auto">
          <a:xfrm rot="10800000">
            <a:off x="3011883" y="3528414"/>
            <a:ext cx="237744" cy="237744"/>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45" name="Oval 61"/>
          <p:cNvSpPr>
            <a:spLocks noChangeArrowheads="1"/>
          </p:cNvSpPr>
          <p:nvPr/>
        </p:nvSpPr>
        <p:spPr bwMode="auto">
          <a:xfrm rot="10800000">
            <a:off x="6514496" y="3537938"/>
            <a:ext cx="237744" cy="237744"/>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46" name="Oval 62"/>
          <p:cNvSpPr>
            <a:spLocks noChangeArrowheads="1"/>
          </p:cNvSpPr>
          <p:nvPr/>
        </p:nvSpPr>
        <p:spPr bwMode="auto">
          <a:xfrm rot="10800000">
            <a:off x="4705851" y="3532756"/>
            <a:ext cx="237744" cy="237744"/>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09" name="Oval 30"/>
          <p:cNvSpPr>
            <a:spLocks noChangeArrowheads="1"/>
          </p:cNvSpPr>
          <p:nvPr/>
        </p:nvSpPr>
        <p:spPr bwMode="auto">
          <a:xfrm rot="10800000">
            <a:off x="7124519" y="4706602"/>
            <a:ext cx="236538" cy="24130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0" name="Oval 45"/>
          <p:cNvSpPr>
            <a:spLocks noChangeArrowheads="1"/>
          </p:cNvSpPr>
          <p:nvPr/>
        </p:nvSpPr>
        <p:spPr bwMode="auto">
          <a:xfrm rot="10800000">
            <a:off x="5640934" y="5273896"/>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4" name="Oval 45"/>
          <p:cNvSpPr>
            <a:spLocks noChangeArrowheads="1"/>
          </p:cNvSpPr>
          <p:nvPr/>
        </p:nvSpPr>
        <p:spPr bwMode="auto">
          <a:xfrm rot="10800000">
            <a:off x="4478381" y="5347399"/>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5" name="Oval 32"/>
          <p:cNvSpPr>
            <a:spLocks noChangeArrowheads="1"/>
          </p:cNvSpPr>
          <p:nvPr/>
        </p:nvSpPr>
        <p:spPr bwMode="auto">
          <a:xfrm rot="10800000">
            <a:off x="3361228" y="4616177"/>
            <a:ext cx="236538" cy="239712"/>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3" name="Oval 45"/>
          <p:cNvSpPr>
            <a:spLocks noChangeArrowheads="1"/>
          </p:cNvSpPr>
          <p:nvPr/>
        </p:nvSpPr>
        <p:spPr bwMode="auto">
          <a:xfrm rot="10800000">
            <a:off x="4467608" y="3859668"/>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51" name="Text Box 70"/>
          <p:cNvSpPr txBox="1">
            <a:spLocks noChangeArrowheads="1"/>
          </p:cNvSpPr>
          <p:nvPr/>
        </p:nvSpPr>
        <p:spPr bwMode="auto">
          <a:xfrm>
            <a:off x="5888518" y="1309372"/>
            <a:ext cx="1616789"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anose="020B0503020202020204" pitchFamily="34" charset="0"/>
              </a:rPr>
              <a:t>National / Continental</a:t>
            </a:r>
          </a:p>
        </p:txBody>
      </p:sp>
      <p:sp>
        <p:nvSpPr>
          <p:cNvPr id="85052" name="Text Box 71"/>
          <p:cNvSpPr txBox="1">
            <a:spLocks noChangeArrowheads="1"/>
          </p:cNvSpPr>
          <p:nvPr/>
        </p:nvSpPr>
        <p:spPr bwMode="auto">
          <a:xfrm>
            <a:off x="6824671" y="2841042"/>
            <a:ext cx="680636"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anose="020B0503020202020204" pitchFamily="34" charset="0"/>
              </a:rPr>
              <a:t>Regional</a:t>
            </a:r>
          </a:p>
        </p:txBody>
      </p:sp>
      <p:sp>
        <p:nvSpPr>
          <p:cNvPr id="85053" name="Text Box 72"/>
          <p:cNvSpPr txBox="1">
            <a:spLocks noChangeArrowheads="1"/>
          </p:cNvSpPr>
          <p:nvPr/>
        </p:nvSpPr>
        <p:spPr bwMode="auto">
          <a:xfrm>
            <a:off x="7050695" y="4368284"/>
            <a:ext cx="454612"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anose="020B0503020202020204" pitchFamily="34" charset="0"/>
              </a:rPr>
              <a:t>Local</a:t>
            </a:r>
          </a:p>
        </p:txBody>
      </p:sp>
      <p:sp>
        <p:nvSpPr>
          <p:cNvPr id="230" name="Text Box 120"/>
          <p:cNvSpPr txBox="1">
            <a:spLocks noChangeArrowheads="1"/>
          </p:cNvSpPr>
          <p:nvPr/>
        </p:nvSpPr>
        <p:spPr bwMode="auto">
          <a:xfrm>
            <a:off x="398844" y="3431083"/>
            <a:ext cx="1147750" cy="430887"/>
          </a:xfrm>
          <a:prstGeom prst="rect">
            <a:avLst/>
          </a:prstGeom>
          <a:noFill/>
          <a:ln w="9525">
            <a:noFill/>
            <a:miter lim="800000"/>
            <a:headEnd/>
            <a:tailEnd/>
          </a:ln>
        </p:spPr>
        <p:txBody>
          <a:bodyPr wrap="none" lIns="0" tIns="0" rIns="0" bIns="0">
            <a:spAutoFit/>
          </a:bodyPr>
          <a:lstStyle/>
          <a:p>
            <a:pPr algn="ctr"/>
            <a:r>
              <a:rPr lang="en-US" sz="1400" b="1" dirty="0">
                <a:latin typeface="Agency FB" panose="020B0503020202020204" pitchFamily="34" charset="0"/>
              </a:rPr>
              <a:t>Satellite Terminals</a:t>
            </a:r>
          </a:p>
          <a:p>
            <a:pPr algn="ctr"/>
            <a:r>
              <a:rPr lang="en-US" sz="1400" b="1" dirty="0">
                <a:latin typeface="Agency FB" panose="020B0503020202020204" pitchFamily="34" charset="0"/>
              </a:rPr>
              <a:t>and Inland Ports</a:t>
            </a:r>
          </a:p>
        </p:txBody>
      </p:sp>
      <p:sp>
        <p:nvSpPr>
          <p:cNvPr id="231" name="Oval 61"/>
          <p:cNvSpPr>
            <a:spLocks noChangeArrowheads="1"/>
          </p:cNvSpPr>
          <p:nvPr/>
        </p:nvSpPr>
        <p:spPr bwMode="auto">
          <a:xfrm rot="10800000">
            <a:off x="8152190" y="2142297"/>
            <a:ext cx="309563" cy="315913"/>
          </a:xfrm>
          <a:prstGeom prst="ellipse">
            <a:avLst/>
          </a:prstGeom>
          <a:solidFill>
            <a:schemeClr val="bg1"/>
          </a:solidFill>
          <a:ln w="254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232" name="Oval 30"/>
          <p:cNvSpPr>
            <a:spLocks noChangeArrowheads="1"/>
          </p:cNvSpPr>
          <p:nvPr/>
        </p:nvSpPr>
        <p:spPr bwMode="auto">
          <a:xfrm rot="10800000">
            <a:off x="8188702" y="2841103"/>
            <a:ext cx="236538" cy="24130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233" name="Rectangle 232"/>
          <p:cNvSpPr/>
          <p:nvPr/>
        </p:nvSpPr>
        <p:spPr>
          <a:xfrm rot="10800000">
            <a:off x="8238391" y="3441555"/>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 Box 109"/>
          <p:cNvSpPr txBox="1">
            <a:spLocks noChangeArrowheads="1"/>
          </p:cNvSpPr>
          <p:nvPr/>
        </p:nvSpPr>
        <p:spPr bwMode="auto">
          <a:xfrm>
            <a:off x="7895801" y="2481782"/>
            <a:ext cx="822341"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Gateway or Hub</a:t>
            </a:r>
          </a:p>
        </p:txBody>
      </p:sp>
      <p:sp>
        <p:nvSpPr>
          <p:cNvPr id="235" name="Text Box 109"/>
          <p:cNvSpPr txBox="1">
            <a:spLocks noChangeArrowheads="1"/>
          </p:cNvSpPr>
          <p:nvPr/>
        </p:nvSpPr>
        <p:spPr bwMode="auto">
          <a:xfrm>
            <a:off x="7805651" y="3076338"/>
            <a:ext cx="1040349"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Intermodal terminal</a:t>
            </a:r>
          </a:p>
        </p:txBody>
      </p:sp>
      <p:sp>
        <p:nvSpPr>
          <p:cNvPr id="236" name="Text Box 101"/>
          <p:cNvSpPr txBox="1">
            <a:spLocks noChangeArrowheads="1"/>
          </p:cNvSpPr>
          <p:nvPr/>
        </p:nvSpPr>
        <p:spPr bwMode="auto">
          <a:xfrm>
            <a:off x="7795613" y="3590539"/>
            <a:ext cx="1022716"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Distribution center</a:t>
            </a:r>
          </a:p>
        </p:txBody>
      </p:sp>
      <p:sp>
        <p:nvSpPr>
          <p:cNvPr id="85091" name="Text Box 115"/>
          <p:cNvSpPr txBox="1">
            <a:spLocks noChangeArrowheads="1"/>
          </p:cNvSpPr>
          <p:nvPr/>
        </p:nvSpPr>
        <p:spPr bwMode="auto">
          <a:xfrm>
            <a:off x="1740878" y="1501276"/>
            <a:ext cx="1346522"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Maritime / Land interface</a:t>
            </a:r>
          </a:p>
        </p:txBody>
      </p:sp>
      <p:sp>
        <p:nvSpPr>
          <p:cNvPr id="241" name="Text Box 109"/>
          <p:cNvSpPr txBox="1">
            <a:spLocks noChangeArrowheads="1"/>
          </p:cNvSpPr>
          <p:nvPr/>
        </p:nvSpPr>
        <p:spPr bwMode="auto">
          <a:xfrm>
            <a:off x="3095813" y="2006954"/>
            <a:ext cx="68930"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A</a:t>
            </a:r>
          </a:p>
        </p:txBody>
      </p:sp>
      <p:sp>
        <p:nvSpPr>
          <p:cNvPr id="242" name="Text Box 109"/>
          <p:cNvSpPr txBox="1">
            <a:spLocks noChangeArrowheads="1"/>
          </p:cNvSpPr>
          <p:nvPr/>
        </p:nvSpPr>
        <p:spPr bwMode="auto">
          <a:xfrm>
            <a:off x="4767913" y="2006954"/>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B</a:t>
            </a:r>
          </a:p>
        </p:txBody>
      </p:sp>
      <p:sp>
        <p:nvSpPr>
          <p:cNvPr id="243" name="Text Box 109"/>
          <p:cNvSpPr txBox="1">
            <a:spLocks noChangeArrowheads="1"/>
          </p:cNvSpPr>
          <p:nvPr/>
        </p:nvSpPr>
        <p:spPr bwMode="auto">
          <a:xfrm>
            <a:off x="6588116" y="2006954"/>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C</a:t>
            </a:r>
          </a:p>
        </p:txBody>
      </p:sp>
      <p:sp>
        <p:nvSpPr>
          <p:cNvPr id="244" name="Text Box 109"/>
          <p:cNvSpPr txBox="1">
            <a:spLocks noChangeArrowheads="1"/>
          </p:cNvSpPr>
          <p:nvPr/>
        </p:nvSpPr>
        <p:spPr bwMode="auto">
          <a:xfrm>
            <a:off x="3084831" y="3569476"/>
            <a:ext cx="68930"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A</a:t>
            </a:r>
          </a:p>
        </p:txBody>
      </p:sp>
      <p:sp>
        <p:nvSpPr>
          <p:cNvPr id="245" name="Text Box 109"/>
          <p:cNvSpPr txBox="1">
            <a:spLocks noChangeArrowheads="1"/>
          </p:cNvSpPr>
          <p:nvPr/>
        </p:nvSpPr>
        <p:spPr bwMode="auto">
          <a:xfrm>
            <a:off x="4756931" y="3569476"/>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B</a:t>
            </a:r>
          </a:p>
        </p:txBody>
      </p:sp>
      <p:sp>
        <p:nvSpPr>
          <p:cNvPr id="246" name="Text Box 109"/>
          <p:cNvSpPr txBox="1">
            <a:spLocks noChangeArrowheads="1"/>
          </p:cNvSpPr>
          <p:nvPr/>
        </p:nvSpPr>
        <p:spPr bwMode="auto">
          <a:xfrm>
            <a:off x="6577134" y="3569476"/>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C</a:t>
            </a:r>
          </a:p>
        </p:txBody>
      </p:sp>
      <p:sp>
        <p:nvSpPr>
          <p:cNvPr id="247" name="Text Box 109"/>
          <p:cNvSpPr txBox="1">
            <a:spLocks noChangeArrowheads="1"/>
          </p:cNvSpPr>
          <p:nvPr/>
        </p:nvSpPr>
        <p:spPr bwMode="auto">
          <a:xfrm>
            <a:off x="3436849" y="4642709"/>
            <a:ext cx="60914"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E</a:t>
            </a:r>
          </a:p>
        </p:txBody>
      </p:sp>
      <p:sp>
        <p:nvSpPr>
          <p:cNvPr id="248" name="Text Box 109"/>
          <p:cNvSpPr txBox="1">
            <a:spLocks noChangeArrowheads="1"/>
          </p:cNvSpPr>
          <p:nvPr/>
        </p:nvSpPr>
        <p:spPr bwMode="auto">
          <a:xfrm>
            <a:off x="4542277" y="5374654"/>
            <a:ext cx="5770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F</a:t>
            </a:r>
          </a:p>
        </p:txBody>
      </p:sp>
      <p:sp>
        <p:nvSpPr>
          <p:cNvPr id="249" name="Text Box 109"/>
          <p:cNvSpPr txBox="1">
            <a:spLocks noChangeArrowheads="1"/>
          </p:cNvSpPr>
          <p:nvPr/>
        </p:nvSpPr>
        <p:spPr bwMode="auto">
          <a:xfrm>
            <a:off x="5712100" y="5295238"/>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G</a:t>
            </a:r>
          </a:p>
        </p:txBody>
      </p:sp>
      <p:sp>
        <p:nvSpPr>
          <p:cNvPr id="250" name="Text Box 109"/>
          <p:cNvSpPr txBox="1">
            <a:spLocks noChangeArrowheads="1"/>
          </p:cNvSpPr>
          <p:nvPr/>
        </p:nvSpPr>
        <p:spPr bwMode="auto">
          <a:xfrm>
            <a:off x="7191011" y="4726425"/>
            <a:ext cx="7373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H</a:t>
            </a:r>
          </a:p>
        </p:txBody>
      </p:sp>
      <p:sp>
        <p:nvSpPr>
          <p:cNvPr id="251" name="Text Box 109"/>
          <p:cNvSpPr txBox="1">
            <a:spLocks noChangeArrowheads="1"/>
          </p:cNvSpPr>
          <p:nvPr/>
        </p:nvSpPr>
        <p:spPr bwMode="auto">
          <a:xfrm>
            <a:off x="3430495" y="3127048"/>
            <a:ext cx="60914"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E</a:t>
            </a:r>
          </a:p>
        </p:txBody>
      </p:sp>
      <p:sp>
        <p:nvSpPr>
          <p:cNvPr id="252" name="Text Box 109"/>
          <p:cNvSpPr txBox="1">
            <a:spLocks noChangeArrowheads="1"/>
          </p:cNvSpPr>
          <p:nvPr/>
        </p:nvSpPr>
        <p:spPr bwMode="auto">
          <a:xfrm>
            <a:off x="4542362" y="3871871"/>
            <a:ext cx="5770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F</a:t>
            </a:r>
          </a:p>
        </p:txBody>
      </p:sp>
      <p:sp>
        <p:nvSpPr>
          <p:cNvPr id="253" name="Text Box 109"/>
          <p:cNvSpPr txBox="1">
            <a:spLocks noChangeArrowheads="1"/>
          </p:cNvSpPr>
          <p:nvPr/>
        </p:nvSpPr>
        <p:spPr bwMode="auto">
          <a:xfrm>
            <a:off x="5705746" y="3779577"/>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G</a:t>
            </a:r>
          </a:p>
        </p:txBody>
      </p:sp>
      <p:sp>
        <p:nvSpPr>
          <p:cNvPr id="254" name="Text Box 109"/>
          <p:cNvSpPr txBox="1">
            <a:spLocks noChangeArrowheads="1"/>
          </p:cNvSpPr>
          <p:nvPr/>
        </p:nvSpPr>
        <p:spPr bwMode="auto">
          <a:xfrm>
            <a:off x="7184657" y="3210764"/>
            <a:ext cx="7373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H</a:t>
            </a:r>
          </a:p>
        </p:txBody>
      </p:sp>
      <p:sp>
        <p:nvSpPr>
          <p:cNvPr id="11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6990103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p:txBody>
          <a:bodyPr/>
          <a:lstStyle/>
          <a:p>
            <a:pPr eaLnBrk="1" hangingPunct="1"/>
            <a:r>
              <a:rPr lang="en-US" sz="2800" dirty="0"/>
              <a:t>Driving Forces of Containerization and </a:t>
            </a:r>
            <a:r>
              <a:rPr lang="en-US" sz="2800" dirty="0" err="1"/>
              <a:t>Intermodalism</a:t>
            </a:r>
            <a:endParaRPr lang="en-US" sz="2800" dirty="0"/>
          </a:p>
        </p:txBody>
      </p:sp>
      <p:sp>
        <p:nvSpPr>
          <p:cNvPr id="92165" name="Rectangle 17"/>
          <p:cNvSpPr>
            <a:spLocks noChangeArrowheads="1"/>
          </p:cNvSpPr>
          <p:nvPr/>
        </p:nvSpPr>
        <p:spPr bwMode="auto">
          <a:xfrm>
            <a:off x="814213"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dirty="0">
                <a:solidFill>
                  <a:srgbClr val="663300"/>
                </a:solidFill>
                <a:latin typeface="Agency FB" panose="020B0503020202020204" pitchFamily="34" charset="0"/>
              </a:rPr>
              <a:t>Management and coordination</a:t>
            </a:r>
          </a:p>
        </p:txBody>
      </p:sp>
      <p:sp>
        <p:nvSpPr>
          <p:cNvPr id="92166" name="Rectangle 18"/>
          <p:cNvSpPr>
            <a:spLocks noChangeArrowheads="1"/>
          </p:cNvSpPr>
          <p:nvPr/>
        </p:nvSpPr>
        <p:spPr bwMode="auto">
          <a:xfrm>
            <a:off x="814213"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Control over cargo</a:t>
            </a:r>
          </a:p>
        </p:txBody>
      </p:sp>
      <p:sp>
        <p:nvSpPr>
          <p:cNvPr id="92167" name="Rectangle 19"/>
          <p:cNvSpPr>
            <a:spLocks noChangeArrowheads="1"/>
          </p:cNvSpPr>
          <p:nvPr/>
        </p:nvSpPr>
        <p:spPr bwMode="auto">
          <a:xfrm>
            <a:off x="2734635"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Mergers</a:t>
            </a:r>
          </a:p>
        </p:txBody>
      </p:sp>
      <p:sp>
        <p:nvSpPr>
          <p:cNvPr id="92168" name="Rectangle 20"/>
          <p:cNvSpPr>
            <a:spLocks noChangeArrowheads="1"/>
          </p:cNvSpPr>
          <p:nvPr/>
        </p:nvSpPr>
        <p:spPr bwMode="auto">
          <a:xfrm>
            <a:off x="2734635"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Multimodal operators</a:t>
            </a:r>
          </a:p>
        </p:txBody>
      </p:sp>
      <p:sp>
        <p:nvSpPr>
          <p:cNvPr id="92169" name="Rectangle 21"/>
          <p:cNvSpPr>
            <a:spLocks noChangeArrowheads="1"/>
          </p:cNvSpPr>
          <p:nvPr/>
        </p:nvSpPr>
        <p:spPr bwMode="auto">
          <a:xfrm>
            <a:off x="4651122"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dirty="0">
                <a:solidFill>
                  <a:srgbClr val="663300"/>
                </a:solidFill>
                <a:latin typeface="Agency FB" panose="020B0503020202020204" pitchFamily="34" charset="0"/>
              </a:rPr>
              <a:t>Modal integration</a:t>
            </a:r>
          </a:p>
        </p:txBody>
      </p:sp>
      <p:sp>
        <p:nvSpPr>
          <p:cNvPr id="92170" name="Rectangle 22"/>
          <p:cNvSpPr>
            <a:spLocks noChangeArrowheads="1"/>
          </p:cNvSpPr>
          <p:nvPr/>
        </p:nvSpPr>
        <p:spPr bwMode="auto">
          <a:xfrm>
            <a:off x="4651122"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Through rates and billing</a:t>
            </a:r>
          </a:p>
        </p:txBody>
      </p:sp>
      <p:sp>
        <p:nvSpPr>
          <p:cNvPr id="92171" name="Rectangle 23"/>
          <p:cNvSpPr>
            <a:spLocks noChangeArrowheads="1"/>
          </p:cNvSpPr>
          <p:nvPr/>
        </p:nvSpPr>
        <p:spPr bwMode="auto">
          <a:xfrm>
            <a:off x="6555922"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Logistics</a:t>
            </a:r>
          </a:p>
        </p:txBody>
      </p:sp>
      <p:sp>
        <p:nvSpPr>
          <p:cNvPr id="92172" name="Rectangle 24"/>
          <p:cNvSpPr>
            <a:spLocks noChangeArrowheads="1"/>
          </p:cNvSpPr>
          <p:nvPr/>
        </p:nvSpPr>
        <p:spPr bwMode="auto">
          <a:xfrm>
            <a:off x="6551160"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Deregulation</a:t>
            </a:r>
          </a:p>
        </p:txBody>
      </p:sp>
      <p:sp>
        <p:nvSpPr>
          <p:cNvPr id="92175" name="Rectangle 7"/>
          <p:cNvSpPr>
            <a:spLocks noChangeArrowheads="1"/>
          </p:cNvSpPr>
          <p:nvPr/>
        </p:nvSpPr>
        <p:spPr bwMode="auto">
          <a:xfrm>
            <a:off x="803101"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dirty="0">
                <a:solidFill>
                  <a:srgbClr val="000066"/>
                </a:solidFill>
                <a:latin typeface="Agency FB" panose="020B0503020202020204" pitchFamily="34" charset="0"/>
              </a:rPr>
              <a:t>Unitization</a:t>
            </a:r>
          </a:p>
        </p:txBody>
      </p:sp>
      <p:sp>
        <p:nvSpPr>
          <p:cNvPr id="92176" name="Rectangle 8"/>
          <p:cNvSpPr>
            <a:spLocks noChangeArrowheads="1"/>
          </p:cNvSpPr>
          <p:nvPr/>
        </p:nvSpPr>
        <p:spPr bwMode="auto">
          <a:xfrm>
            <a:off x="803101"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Standardization</a:t>
            </a:r>
          </a:p>
        </p:txBody>
      </p:sp>
      <p:sp>
        <p:nvSpPr>
          <p:cNvPr id="92177" name="Rectangle 9"/>
          <p:cNvSpPr>
            <a:spLocks noChangeArrowheads="1"/>
          </p:cNvSpPr>
          <p:nvPr/>
        </p:nvSpPr>
        <p:spPr bwMode="auto">
          <a:xfrm>
            <a:off x="2728285"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Cellular ships</a:t>
            </a:r>
          </a:p>
        </p:txBody>
      </p:sp>
      <p:sp>
        <p:nvSpPr>
          <p:cNvPr id="92178" name="Rectangle 10"/>
          <p:cNvSpPr>
            <a:spLocks noChangeArrowheads="1"/>
          </p:cNvSpPr>
          <p:nvPr/>
        </p:nvSpPr>
        <p:spPr bwMode="auto">
          <a:xfrm>
            <a:off x="2723523"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Gantry cranes</a:t>
            </a:r>
          </a:p>
        </p:txBody>
      </p:sp>
      <p:sp>
        <p:nvSpPr>
          <p:cNvPr id="92179" name="Rectangle 11"/>
          <p:cNvSpPr>
            <a:spLocks noChangeArrowheads="1"/>
          </p:cNvSpPr>
          <p:nvPr/>
        </p:nvSpPr>
        <p:spPr bwMode="auto">
          <a:xfrm>
            <a:off x="4644772"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dirty="0">
                <a:solidFill>
                  <a:srgbClr val="000066"/>
                </a:solidFill>
                <a:latin typeface="Agency FB" panose="020B0503020202020204" pitchFamily="34" charset="0"/>
              </a:rPr>
              <a:t>Specialized terminals</a:t>
            </a:r>
          </a:p>
        </p:txBody>
      </p:sp>
      <p:sp>
        <p:nvSpPr>
          <p:cNvPr id="92180" name="Rectangle 12"/>
          <p:cNvSpPr>
            <a:spLocks noChangeArrowheads="1"/>
          </p:cNvSpPr>
          <p:nvPr/>
        </p:nvSpPr>
        <p:spPr bwMode="auto">
          <a:xfrm>
            <a:off x="4640009"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dirty="0">
                <a:solidFill>
                  <a:srgbClr val="000066"/>
                </a:solidFill>
                <a:latin typeface="Agency FB" panose="020B0503020202020204" pitchFamily="34" charset="0"/>
              </a:rPr>
              <a:t>Transshipment</a:t>
            </a:r>
          </a:p>
        </p:txBody>
      </p:sp>
      <p:sp>
        <p:nvSpPr>
          <p:cNvPr id="92181" name="Rectangle 13"/>
          <p:cNvSpPr>
            <a:spLocks noChangeArrowheads="1"/>
          </p:cNvSpPr>
          <p:nvPr/>
        </p:nvSpPr>
        <p:spPr bwMode="auto">
          <a:xfrm>
            <a:off x="6544810"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Land consumption</a:t>
            </a:r>
          </a:p>
        </p:txBody>
      </p:sp>
      <p:sp>
        <p:nvSpPr>
          <p:cNvPr id="92182" name="Rectangle 14"/>
          <p:cNvSpPr>
            <a:spLocks noChangeArrowheads="1"/>
          </p:cNvSpPr>
          <p:nvPr/>
        </p:nvSpPr>
        <p:spPr bwMode="auto">
          <a:xfrm>
            <a:off x="6540047"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Multi-rate structure</a:t>
            </a:r>
          </a:p>
        </p:txBody>
      </p:sp>
      <p:sp>
        <p:nvSpPr>
          <p:cNvPr id="25" name="Rounded Rectangle 24"/>
          <p:cNvSpPr/>
          <p:nvPr/>
        </p:nvSpPr>
        <p:spPr bwMode="auto">
          <a:xfrm>
            <a:off x="659684" y="2007758"/>
            <a:ext cx="7863840" cy="164592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 name="Text Box 70"/>
          <p:cNvSpPr txBox="1">
            <a:spLocks noChangeArrowheads="1"/>
          </p:cNvSpPr>
          <p:nvPr/>
        </p:nvSpPr>
        <p:spPr bwMode="auto">
          <a:xfrm>
            <a:off x="3837386" y="1853058"/>
            <a:ext cx="1517403" cy="307777"/>
          </a:xfrm>
          <a:prstGeom prst="rect">
            <a:avLst/>
          </a:prstGeom>
          <a:solidFill>
            <a:schemeClr val="bg1"/>
          </a:solidFill>
          <a:ln w="9525">
            <a:noFill/>
            <a:miter lim="800000"/>
            <a:headEnd/>
            <a:tailEnd/>
          </a:ln>
        </p:spPr>
        <p:txBody>
          <a:bodyPr wrap="none" lIns="45720" tIns="0" rIns="45720" bIns="0">
            <a:spAutoFit/>
          </a:bodyPr>
          <a:lstStyle/>
          <a:p>
            <a:r>
              <a:rPr lang="en-US" sz="2000" b="1" dirty="0">
                <a:latin typeface="Agency FB" panose="020B0503020202020204" pitchFamily="34" charset="0"/>
              </a:rPr>
              <a:t>Containerization</a:t>
            </a:r>
          </a:p>
        </p:txBody>
      </p:sp>
      <p:sp>
        <p:nvSpPr>
          <p:cNvPr id="27" name="Rounded Rectangle 26"/>
          <p:cNvSpPr/>
          <p:nvPr/>
        </p:nvSpPr>
        <p:spPr bwMode="auto">
          <a:xfrm>
            <a:off x="657728" y="3947041"/>
            <a:ext cx="7863840" cy="164592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 name="Up-Down Arrow 32"/>
          <p:cNvSpPr/>
          <p:nvPr/>
        </p:nvSpPr>
        <p:spPr bwMode="auto">
          <a:xfrm>
            <a:off x="4421023" y="3520532"/>
            <a:ext cx="365760" cy="548640"/>
          </a:xfrm>
          <a:prstGeom prst="upDownArrow">
            <a:avLst/>
          </a:prstGeom>
          <a:solidFill>
            <a:schemeClr val="accent5">
              <a:lumMod val="5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28" name="Text Box 70"/>
          <p:cNvSpPr txBox="1">
            <a:spLocks noChangeArrowheads="1"/>
          </p:cNvSpPr>
          <p:nvPr/>
        </p:nvSpPr>
        <p:spPr bwMode="auto">
          <a:xfrm>
            <a:off x="3922767" y="5430985"/>
            <a:ext cx="1350691" cy="307777"/>
          </a:xfrm>
          <a:prstGeom prst="rect">
            <a:avLst/>
          </a:prstGeom>
          <a:solidFill>
            <a:schemeClr val="bg1"/>
          </a:solidFill>
          <a:ln w="9525">
            <a:noFill/>
            <a:miter lim="800000"/>
            <a:headEnd/>
            <a:tailEnd/>
          </a:ln>
        </p:spPr>
        <p:txBody>
          <a:bodyPr wrap="none" lIns="45720" tIns="0" rIns="45720" bIns="0">
            <a:spAutoFit/>
          </a:bodyPr>
          <a:lstStyle/>
          <a:p>
            <a:r>
              <a:rPr lang="en-US" sz="2000" b="1" dirty="0" err="1">
                <a:latin typeface="Agency FB" panose="020B0503020202020204" pitchFamily="34" charset="0"/>
              </a:rPr>
              <a:t>Intermodalism</a:t>
            </a:r>
            <a:endParaRPr lang="en-US" sz="2000" b="1" dirty="0">
              <a:latin typeface="Agency FB" panose="020B0503020202020204" pitchFamily="34" charset="0"/>
            </a:endParaRPr>
          </a:p>
        </p:txBody>
      </p:sp>
      <p:sp>
        <p:nvSpPr>
          <p:cNvPr id="2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807365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a:t>Main Physical Characteristics of Containers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2840432"/>
              </p:ext>
            </p:extLst>
          </p:nvPr>
        </p:nvGraphicFramePr>
        <p:xfrm>
          <a:off x="92075" y="1082675"/>
          <a:ext cx="8959849" cy="4348480"/>
        </p:xfrm>
        <a:graphic>
          <a:graphicData uri="http://schemas.openxmlformats.org/drawingml/2006/table">
            <a:tbl>
              <a:tblPr firstRow="1" bandRow="1">
                <a:tableStyleId>{37CE84F3-28C3-443E-9E96-99CF82512B78}</a:tableStyleId>
              </a:tblPr>
              <a:tblGrid>
                <a:gridCol w="923483">
                  <a:extLst>
                    <a:ext uri="{9D8B030D-6E8A-4147-A177-3AD203B41FA5}">
                      <a16:colId xmlns:a16="http://schemas.microsoft.com/office/drawing/2014/main" val="20000"/>
                    </a:ext>
                  </a:extLst>
                </a:gridCol>
                <a:gridCol w="1393246">
                  <a:extLst>
                    <a:ext uri="{9D8B030D-6E8A-4147-A177-3AD203B41FA5}">
                      <a16:colId xmlns:a16="http://schemas.microsoft.com/office/drawing/2014/main" val="20001"/>
                    </a:ext>
                  </a:extLst>
                </a:gridCol>
                <a:gridCol w="1429910">
                  <a:extLst>
                    <a:ext uri="{9D8B030D-6E8A-4147-A177-3AD203B41FA5}">
                      <a16:colId xmlns:a16="http://schemas.microsoft.com/office/drawing/2014/main" val="20002"/>
                    </a:ext>
                  </a:extLst>
                </a:gridCol>
                <a:gridCol w="1539903">
                  <a:extLst>
                    <a:ext uri="{9D8B030D-6E8A-4147-A177-3AD203B41FA5}">
                      <a16:colId xmlns:a16="http://schemas.microsoft.com/office/drawing/2014/main" val="20003"/>
                    </a:ext>
                  </a:extLst>
                </a:gridCol>
                <a:gridCol w="1512404">
                  <a:extLst>
                    <a:ext uri="{9D8B030D-6E8A-4147-A177-3AD203B41FA5}">
                      <a16:colId xmlns:a16="http://schemas.microsoft.com/office/drawing/2014/main" val="20004"/>
                    </a:ext>
                  </a:extLst>
                </a:gridCol>
                <a:gridCol w="2160903">
                  <a:extLst>
                    <a:ext uri="{9D8B030D-6E8A-4147-A177-3AD203B41FA5}">
                      <a16:colId xmlns:a16="http://schemas.microsoft.com/office/drawing/2014/main" val="20005"/>
                    </a:ext>
                  </a:extLst>
                </a:gridCol>
              </a:tblGrid>
              <a:tr h="370840">
                <a:tc>
                  <a:txBody>
                    <a:bodyPr/>
                    <a:lstStyle/>
                    <a:p>
                      <a:r>
                        <a:rPr lang="en-US" sz="1400" dirty="0"/>
                        <a:t>Type</a:t>
                      </a:r>
                    </a:p>
                  </a:txBody>
                  <a:tcPr marL="105411" marR="105411"/>
                </a:tc>
                <a:tc>
                  <a:txBody>
                    <a:bodyPr/>
                    <a:lstStyle/>
                    <a:p>
                      <a:pPr algn="ctr"/>
                      <a:r>
                        <a:rPr lang="en-US" sz="1200" dirty="0"/>
                        <a:t>Cubic Capacity</a:t>
                      </a:r>
                    </a:p>
                  </a:txBody>
                  <a:tcPr marL="105411" marR="105411"/>
                </a:tc>
                <a:tc>
                  <a:txBody>
                    <a:bodyPr/>
                    <a:lstStyle/>
                    <a:p>
                      <a:pPr algn="ctr"/>
                      <a:r>
                        <a:rPr lang="en-US" sz="1200" dirty="0"/>
                        <a:t>Tare Weight</a:t>
                      </a:r>
                    </a:p>
                  </a:txBody>
                  <a:tcPr marL="105411" marR="105411"/>
                </a:tc>
                <a:tc>
                  <a:txBody>
                    <a:bodyPr/>
                    <a:lstStyle/>
                    <a:p>
                      <a:pPr algn="ctr"/>
                      <a:r>
                        <a:rPr lang="en-US" sz="1200" dirty="0"/>
                        <a:t>Payload Weight</a:t>
                      </a:r>
                    </a:p>
                  </a:txBody>
                  <a:tcPr marL="105411" marR="105411"/>
                </a:tc>
                <a:tc>
                  <a:txBody>
                    <a:bodyPr/>
                    <a:lstStyle/>
                    <a:p>
                      <a:pPr algn="ctr"/>
                      <a:r>
                        <a:rPr lang="en-US" sz="1200" dirty="0"/>
                        <a:t>Gross Weight</a:t>
                      </a:r>
                    </a:p>
                  </a:txBody>
                  <a:tcPr marL="105411" marR="105411"/>
                </a:tc>
                <a:tc>
                  <a:txBody>
                    <a:bodyPr/>
                    <a:lstStyle/>
                    <a:p>
                      <a:pPr algn="ctr"/>
                      <a:r>
                        <a:rPr lang="en-US" sz="1200" dirty="0"/>
                        <a:t>Length / Width</a:t>
                      </a:r>
                      <a:r>
                        <a:rPr lang="en-US" sz="1200" baseline="0" dirty="0"/>
                        <a:t> / Height</a:t>
                      </a:r>
                      <a:endParaRPr lang="en-US" sz="1200" dirty="0"/>
                    </a:p>
                  </a:txBody>
                  <a:tcPr marL="105411" marR="105411"/>
                </a:tc>
                <a:extLst>
                  <a:ext uri="{0D108BD9-81ED-4DB2-BD59-A6C34878D82A}">
                    <a16:rowId xmlns:a16="http://schemas.microsoft.com/office/drawing/2014/main" val="10000"/>
                  </a:ext>
                </a:extLst>
              </a:tr>
              <a:tr h="370840">
                <a:tc>
                  <a:txBody>
                    <a:bodyPr/>
                    <a:lstStyle/>
                    <a:p>
                      <a:r>
                        <a:rPr lang="en-US" sz="1200" dirty="0"/>
                        <a:t>20 Footer</a:t>
                      </a:r>
                    </a:p>
                  </a:txBody>
                  <a:tcPr marL="105411" marR="105411"/>
                </a:tc>
                <a:tc>
                  <a:txBody>
                    <a:bodyPr/>
                    <a:lstStyle/>
                    <a:p>
                      <a:pPr algn="ctr"/>
                      <a:r>
                        <a:rPr lang="en-US" sz="1100" dirty="0"/>
                        <a:t>33.2 cubic meters</a:t>
                      </a:r>
                    </a:p>
                    <a:p>
                      <a:pPr algn="ctr"/>
                      <a:r>
                        <a:rPr lang="en-US" sz="1100" dirty="0"/>
                        <a:t>(1,170 cubic feet)</a:t>
                      </a:r>
                    </a:p>
                  </a:txBody>
                  <a:tcPr marL="105411" marR="105411"/>
                </a:tc>
                <a:tc>
                  <a:txBody>
                    <a:bodyPr/>
                    <a:lstStyle/>
                    <a:p>
                      <a:pPr algn="ctr"/>
                      <a:r>
                        <a:rPr lang="en-US" sz="1100" dirty="0"/>
                        <a:t>2,150 kg - 2,220 kg</a:t>
                      </a:r>
                    </a:p>
                    <a:p>
                      <a:pPr algn="ctr"/>
                      <a:r>
                        <a:rPr lang="en-US" sz="1100" dirty="0"/>
                        <a:t>(4,740 lb - 4,894 lb)</a:t>
                      </a:r>
                    </a:p>
                  </a:txBody>
                  <a:tcPr marL="105411" marR="105411"/>
                </a:tc>
                <a:tc>
                  <a:txBody>
                    <a:bodyPr/>
                    <a:lstStyle/>
                    <a:p>
                      <a:pPr algn="ctr"/>
                      <a:r>
                        <a:rPr lang="en-US" sz="1100" dirty="0"/>
                        <a:t>21,850 kg - 28,160 kg</a:t>
                      </a:r>
                      <a:br>
                        <a:rPr lang="en-US" sz="1100" dirty="0"/>
                      </a:br>
                      <a:r>
                        <a:rPr lang="en-US" sz="1100" dirty="0"/>
                        <a:t>(48,171 lb - 62,082 lb)</a:t>
                      </a:r>
                    </a:p>
                  </a:txBody>
                  <a:tcPr marL="105411" marR="105411"/>
                </a:tc>
                <a:tc>
                  <a:txBody>
                    <a:bodyPr/>
                    <a:lstStyle/>
                    <a:p>
                      <a:pPr algn="ctr"/>
                      <a:r>
                        <a:rPr lang="en-US" sz="1100" dirty="0"/>
                        <a:t>24,000 kg - 30,480 kg</a:t>
                      </a:r>
                    </a:p>
                    <a:p>
                      <a:pPr algn="ctr"/>
                      <a:r>
                        <a:rPr lang="en-US" sz="1100" dirty="0"/>
                        <a:t>(52,911 lb - 67,197 lb)</a:t>
                      </a:r>
                    </a:p>
                  </a:txBody>
                  <a:tcPr marL="105411" marR="105411"/>
                </a:tc>
                <a:tc>
                  <a:txBody>
                    <a:bodyPr/>
                    <a:lstStyle/>
                    <a:p>
                      <a:pPr algn="ctr"/>
                      <a:r>
                        <a:rPr lang="en-US" sz="1100" dirty="0"/>
                        <a:t>6.058 m / 2.438 m / 2.591 m</a:t>
                      </a:r>
                    </a:p>
                    <a:p>
                      <a:pPr algn="ctr"/>
                      <a:r>
                        <a:rPr lang="en-US" sz="1100" dirty="0"/>
                        <a:t>(20‘0" / 8'0“ /  8'6“)</a:t>
                      </a:r>
                    </a:p>
                  </a:txBody>
                  <a:tcPr marL="105411" marR="105411"/>
                </a:tc>
                <a:extLst>
                  <a:ext uri="{0D108BD9-81ED-4DB2-BD59-A6C34878D82A}">
                    <a16:rowId xmlns:a16="http://schemas.microsoft.com/office/drawing/2014/main" val="10001"/>
                  </a:ext>
                </a:extLst>
              </a:tr>
              <a:tr h="370840">
                <a:tc>
                  <a:txBody>
                    <a:bodyPr/>
                    <a:lstStyle/>
                    <a:p>
                      <a:r>
                        <a:rPr lang="en-US" sz="1200" dirty="0"/>
                        <a:t>40</a:t>
                      </a:r>
                      <a:r>
                        <a:rPr lang="en-US" sz="1200" baseline="0" dirty="0"/>
                        <a:t> Footer</a:t>
                      </a:r>
                      <a:endParaRPr lang="en-US" sz="1200" dirty="0"/>
                    </a:p>
                  </a:txBody>
                  <a:tcPr marL="105411" marR="105411"/>
                </a:tc>
                <a:tc>
                  <a:txBody>
                    <a:bodyPr/>
                    <a:lstStyle/>
                    <a:p>
                      <a:pPr algn="ctr"/>
                      <a:r>
                        <a:rPr lang="en-US" sz="1100" dirty="0"/>
                        <a:t>67.7 cubic meters</a:t>
                      </a:r>
                    </a:p>
                    <a:p>
                      <a:pPr algn="ctr"/>
                      <a:r>
                        <a:rPr lang="en-US" sz="1100" dirty="0"/>
                        <a:t>(2,391 cubic feet)</a:t>
                      </a:r>
                    </a:p>
                  </a:txBody>
                  <a:tcPr marL="105411" marR="105411"/>
                </a:tc>
                <a:tc>
                  <a:txBody>
                    <a:bodyPr/>
                    <a:lstStyle/>
                    <a:p>
                      <a:pPr algn="ctr"/>
                      <a:r>
                        <a:rPr lang="en-US" sz="1100" dirty="0"/>
                        <a:t>3,720 kg - 3,740 kg</a:t>
                      </a:r>
                    </a:p>
                    <a:p>
                      <a:pPr algn="ctr"/>
                      <a:r>
                        <a:rPr lang="en-US" sz="1100" dirty="0"/>
                        <a:t>(8,201 lb - 8,245 lb)</a:t>
                      </a:r>
                    </a:p>
                  </a:txBody>
                  <a:tcPr marL="105411" marR="105411"/>
                </a:tc>
                <a:tc>
                  <a:txBody>
                    <a:bodyPr/>
                    <a:lstStyle/>
                    <a:p>
                      <a:pPr algn="ctr"/>
                      <a:r>
                        <a:rPr lang="en-US" sz="1100" dirty="0"/>
                        <a:t>26,760 kg - 28,760 kg</a:t>
                      </a:r>
                    </a:p>
                    <a:p>
                      <a:pPr algn="ctr"/>
                      <a:r>
                        <a:rPr lang="en-US" sz="1100" dirty="0"/>
                        <a:t>(58,996 lb - 63,405 lb)</a:t>
                      </a:r>
                    </a:p>
                  </a:txBody>
                  <a:tcPr marL="105411" marR="105411"/>
                </a:tc>
                <a:tc>
                  <a:txBody>
                    <a:bodyPr/>
                    <a:lstStyle/>
                    <a:p>
                      <a:pPr algn="ctr"/>
                      <a:r>
                        <a:rPr lang="en-US" sz="1100" dirty="0"/>
                        <a:t>30,480 kg - 32,500 kg</a:t>
                      </a:r>
                    </a:p>
                    <a:p>
                      <a:pPr algn="ctr"/>
                      <a:r>
                        <a:rPr lang="en-US" sz="1100" dirty="0"/>
                        <a:t>(67,197 lb - 71,650 lb)</a:t>
                      </a:r>
                    </a:p>
                  </a:txBody>
                  <a:tcPr marL="105411" marR="105411"/>
                </a:tc>
                <a:tc>
                  <a:txBody>
                    <a:bodyPr/>
                    <a:lstStyle/>
                    <a:p>
                      <a:pPr algn="ctr"/>
                      <a:r>
                        <a:rPr lang="en-US" sz="1100" dirty="0"/>
                        <a:t>12.192 m / 2.438 m / 2.591 m</a:t>
                      </a:r>
                    </a:p>
                    <a:p>
                      <a:pPr algn="ctr"/>
                      <a:r>
                        <a:rPr lang="en-US" sz="1100" dirty="0"/>
                        <a:t>(40'0“ / 8'0“ / 8'6")</a:t>
                      </a:r>
                    </a:p>
                  </a:txBody>
                  <a:tcPr marL="105411" marR="105411"/>
                </a:tc>
                <a:extLst>
                  <a:ext uri="{0D108BD9-81ED-4DB2-BD59-A6C34878D82A}">
                    <a16:rowId xmlns:a16="http://schemas.microsoft.com/office/drawing/2014/main" val="10002"/>
                  </a:ext>
                </a:extLst>
              </a:tr>
              <a:tr h="370840">
                <a:tc>
                  <a:txBody>
                    <a:bodyPr/>
                    <a:lstStyle/>
                    <a:p>
                      <a:r>
                        <a:rPr lang="en-US" sz="1200" dirty="0"/>
                        <a:t>40 Footer</a:t>
                      </a:r>
                      <a:r>
                        <a:rPr lang="en-US" sz="1200" baseline="0" dirty="0"/>
                        <a:t> High Cube</a:t>
                      </a:r>
                      <a:endParaRPr lang="en-US" sz="1200" dirty="0"/>
                    </a:p>
                  </a:txBody>
                  <a:tcPr marL="105411" marR="105411"/>
                </a:tc>
                <a:tc>
                  <a:txBody>
                    <a:bodyPr/>
                    <a:lstStyle/>
                    <a:p>
                      <a:pPr algn="ctr"/>
                      <a:r>
                        <a:rPr lang="en-US" sz="1100" dirty="0"/>
                        <a:t>76.4 cubic meters</a:t>
                      </a:r>
                    </a:p>
                    <a:p>
                      <a:pPr algn="ctr"/>
                      <a:r>
                        <a:rPr lang="en-US" sz="1100" dirty="0"/>
                        <a:t>(2,700 cubic feet)</a:t>
                      </a:r>
                    </a:p>
                  </a:txBody>
                  <a:tcPr marL="105411" marR="105411"/>
                </a:tc>
                <a:tc>
                  <a:txBody>
                    <a:bodyPr/>
                    <a:lstStyle/>
                    <a:p>
                      <a:pPr algn="ctr"/>
                      <a:r>
                        <a:rPr lang="en-US" sz="1100" dirty="0"/>
                        <a:t>3,730 kg - 3,950 kg</a:t>
                      </a:r>
                    </a:p>
                    <a:p>
                      <a:pPr algn="ctr"/>
                      <a:r>
                        <a:rPr lang="en-US" sz="1100" dirty="0"/>
                        <a:t>(8,223 lb - 8,708 lb)</a:t>
                      </a:r>
                    </a:p>
                  </a:txBody>
                  <a:tcPr marL="105411" marR="105411"/>
                </a:tc>
                <a:tc>
                  <a:txBody>
                    <a:bodyPr/>
                    <a:lstStyle/>
                    <a:p>
                      <a:pPr algn="ctr"/>
                      <a:r>
                        <a:rPr lang="en-US" sz="1100" dirty="0"/>
                        <a:t>26,750 kg - 28,550 kg</a:t>
                      </a:r>
                    </a:p>
                    <a:p>
                      <a:pPr algn="ctr"/>
                      <a:r>
                        <a:rPr lang="en-US" sz="1100" dirty="0"/>
                        <a:t>(58,974 lb - 62,942 lb)</a:t>
                      </a:r>
                    </a:p>
                  </a:txBody>
                  <a:tcPr marL="105411" marR="105411"/>
                </a:tc>
                <a:tc>
                  <a:txBody>
                    <a:bodyPr/>
                    <a:lstStyle/>
                    <a:p>
                      <a:pPr algn="ctr"/>
                      <a:r>
                        <a:rPr lang="en-US" sz="1100" dirty="0"/>
                        <a:t>30,480 kg - 32,500 kg</a:t>
                      </a:r>
                    </a:p>
                    <a:p>
                      <a:pPr algn="ctr"/>
                      <a:r>
                        <a:rPr lang="en-US" sz="1100" dirty="0"/>
                        <a:t>(67,197 lb - 71,650 lb)</a:t>
                      </a:r>
                    </a:p>
                  </a:txBody>
                  <a:tcPr marL="105411" marR="105411"/>
                </a:tc>
                <a:tc>
                  <a:txBody>
                    <a:bodyPr/>
                    <a:lstStyle/>
                    <a:p>
                      <a:pPr algn="ctr"/>
                      <a:r>
                        <a:rPr lang="en-US" sz="1100" dirty="0"/>
                        <a:t>12.192 m / 2.438 m / 2.896 m</a:t>
                      </a:r>
                    </a:p>
                    <a:p>
                      <a:pPr algn="ctr"/>
                      <a:r>
                        <a:rPr lang="en-US" sz="1100" dirty="0"/>
                        <a:t>(40'0“ / 8'0“ / 9'6")</a:t>
                      </a:r>
                    </a:p>
                  </a:txBody>
                  <a:tcPr marL="105411" marR="105411"/>
                </a:tc>
                <a:extLst>
                  <a:ext uri="{0D108BD9-81ED-4DB2-BD59-A6C34878D82A}">
                    <a16:rowId xmlns:a16="http://schemas.microsoft.com/office/drawing/2014/main" val="10003"/>
                  </a:ext>
                </a:extLst>
              </a:tr>
              <a:tr h="370840">
                <a:tc>
                  <a:txBody>
                    <a:bodyPr/>
                    <a:lstStyle/>
                    <a:p>
                      <a:r>
                        <a:rPr lang="en-US" sz="1200" dirty="0"/>
                        <a:t>40 Footer</a:t>
                      </a:r>
                      <a:r>
                        <a:rPr lang="en-US" sz="1200" baseline="0" dirty="0"/>
                        <a:t> High Cube Reefer</a:t>
                      </a:r>
                      <a:endParaRPr lang="en-US" sz="1200" dirty="0"/>
                    </a:p>
                  </a:txBody>
                  <a:tcPr marL="105411" marR="105411"/>
                </a:tc>
                <a:tc>
                  <a:txBody>
                    <a:bodyPr/>
                    <a:lstStyle/>
                    <a:p>
                      <a:pPr algn="ctr"/>
                      <a:r>
                        <a:rPr lang="en-US" sz="1100" dirty="0"/>
                        <a:t>67.7 cubic meters</a:t>
                      </a:r>
                    </a:p>
                    <a:p>
                      <a:pPr algn="ctr"/>
                      <a:r>
                        <a:rPr lang="en-US" sz="1100" dirty="0"/>
                        <a:t>(2,391 cubic feet)</a:t>
                      </a:r>
                    </a:p>
                  </a:txBody>
                  <a:tcPr marL="105411" marR="105411"/>
                </a:tc>
                <a:tc>
                  <a:txBody>
                    <a:bodyPr/>
                    <a:lstStyle/>
                    <a:p>
                      <a:pPr algn="ctr"/>
                      <a:r>
                        <a:rPr lang="en-US" sz="1100" dirty="0"/>
                        <a:t>4,810 kg</a:t>
                      </a:r>
                    </a:p>
                    <a:p>
                      <a:pPr algn="ctr"/>
                      <a:r>
                        <a:rPr lang="en-US" sz="1100" dirty="0"/>
                        <a:t>(10,604 lb)</a:t>
                      </a:r>
                    </a:p>
                  </a:txBody>
                  <a:tcPr marL="105411" marR="105411"/>
                </a:tc>
                <a:tc>
                  <a:txBody>
                    <a:bodyPr/>
                    <a:lstStyle/>
                    <a:p>
                      <a:pPr algn="ctr"/>
                      <a:r>
                        <a:rPr lang="en-US" sz="1100" dirty="0"/>
                        <a:t>29,190 kg</a:t>
                      </a:r>
                    </a:p>
                    <a:p>
                      <a:pPr algn="ctr"/>
                      <a:r>
                        <a:rPr lang="en-US" sz="1100" dirty="0"/>
                        <a:t>(64,353 lb)</a:t>
                      </a:r>
                    </a:p>
                  </a:txBody>
                  <a:tcPr marL="105411" marR="105411"/>
                </a:tc>
                <a:tc>
                  <a:txBody>
                    <a:bodyPr/>
                    <a:lstStyle/>
                    <a:p>
                      <a:pPr algn="ctr"/>
                      <a:r>
                        <a:rPr lang="en-US" sz="1100" dirty="0"/>
                        <a:t>34,000 kg</a:t>
                      </a:r>
                    </a:p>
                    <a:p>
                      <a:pPr algn="ctr"/>
                      <a:r>
                        <a:rPr lang="en-US" sz="1100" dirty="0"/>
                        <a:t>(74,957 lb)</a:t>
                      </a:r>
                    </a:p>
                  </a:txBody>
                  <a:tcPr marL="105411" marR="105411"/>
                </a:tc>
                <a:tc>
                  <a:txBody>
                    <a:bodyPr/>
                    <a:lstStyle/>
                    <a:p>
                      <a:pPr algn="ctr"/>
                      <a:r>
                        <a:rPr lang="en-US" sz="1100" dirty="0"/>
                        <a:t>12.192 m / 2.438 m / 2.896 m</a:t>
                      </a:r>
                    </a:p>
                    <a:p>
                      <a:pPr algn="ctr"/>
                      <a:r>
                        <a:rPr lang="en-US" sz="1100" dirty="0"/>
                        <a:t>(40'0“ / 8'0“ / 9'6“)</a:t>
                      </a:r>
                    </a:p>
                  </a:txBody>
                  <a:tcPr marL="105411" marR="105411"/>
                </a:tc>
                <a:extLst>
                  <a:ext uri="{0D108BD9-81ED-4DB2-BD59-A6C34878D82A}">
                    <a16:rowId xmlns:a16="http://schemas.microsoft.com/office/drawing/2014/main" val="10004"/>
                  </a:ext>
                </a:extLst>
              </a:tr>
              <a:tr h="370840">
                <a:tc>
                  <a:txBody>
                    <a:bodyPr/>
                    <a:lstStyle/>
                    <a:p>
                      <a:r>
                        <a:rPr lang="en-US" sz="1200" dirty="0"/>
                        <a:t>45 Footer High Cube</a:t>
                      </a:r>
                    </a:p>
                  </a:txBody>
                  <a:tcPr marL="105411" marR="105411"/>
                </a:tc>
                <a:tc>
                  <a:txBody>
                    <a:bodyPr/>
                    <a:lstStyle/>
                    <a:p>
                      <a:pPr algn="ctr"/>
                      <a:r>
                        <a:rPr lang="en-US" sz="1100" dirty="0"/>
                        <a:t>86.5 cubic meters</a:t>
                      </a:r>
                    </a:p>
                    <a:p>
                      <a:pPr algn="ctr"/>
                      <a:r>
                        <a:rPr lang="en-US" sz="1100" dirty="0"/>
                        <a:t>(3,055 cubic feet)</a:t>
                      </a:r>
                    </a:p>
                  </a:txBody>
                  <a:tcPr marL="105411" marR="105411"/>
                </a:tc>
                <a:tc>
                  <a:txBody>
                    <a:bodyPr/>
                    <a:lstStyle/>
                    <a:p>
                      <a:pPr algn="ctr"/>
                      <a:r>
                        <a:rPr lang="en-US" sz="1100" dirty="0"/>
                        <a:t>4,740 kg</a:t>
                      </a:r>
                    </a:p>
                    <a:p>
                      <a:pPr algn="ctr"/>
                      <a:r>
                        <a:rPr lang="en-US" sz="1100" dirty="0"/>
                        <a:t>(10,450 lb)</a:t>
                      </a:r>
                    </a:p>
                  </a:txBody>
                  <a:tcPr marL="105411" marR="105411"/>
                </a:tc>
                <a:tc>
                  <a:txBody>
                    <a:bodyPr/>
                    <a:lstStyle/>
                    <a:p>
                      <a:pPr algn="ctr"/>
                      <a:r>
                        <a:rPr lang="en-US" sz="1100" dirty="0"/>
                        <a:t>28,280 kg</a:t>
                      </a:r>
                    </a:p>
                    <a:p>
                      <a:pPr algn="ctr"/>
                      <a:r>
                        <a:rPr lang="en-US" sz="1100" dirty="0"/>
                        <a:t>(62,350 lb)</a:t>
                      </a:r>
                    </a:p>
                  </a:txBody>
                  <a:tcPr marL="105411" marR="105411"/>
                </a:tc>
                <a:tc>
                  <a:txBody>
                    <a:bodyPr/>
                    <a:lstStyle/>
                    <a:p>
                      <a:pPr algn="ctr"/>
                      <a:r>
                        <a:rPr lang="en-US" sz="1100" dirty="0"/>
                        <a:t>33,020 kg</a:t>
                      </a:r>
                    </a:p>
                    <a:p>
                      <a:pPr algn="ctr"/>
                      <a:r>
                        <a:rPr lang="en-US" sz="1100" dirty="0"/>
                        <a:t>(72,800 lb)</a:t>
                      </a:r>
                    </a:p>
                  </a:txBody>
                  <a:tcPr marL="105411" marR="105411"/>
                </a:tc>
                <a:tc>
                  <a:txBody>
                    <a:bodyPr/>
                    <a:lstStyle/>
                    <a:p>
                      <a:pPr algn="ctr"/>
                      <a:r>
                        <a:rPr lang="en-US" sz="1100" dirty="0"/>
                        <a:t>13.716 m / / 2.438 m / 2.896 m</a:t>
                      </a:r>
                    </a:p>
                    <a:p>
                      <a:pPr algn="ctr"/>
                      <a:r>
                        <a:rPr lang="en-US" sz="1100" dirty="0"/>
                        <a:t>(45'0“ / 8'0“ / 9'6“)</a:t>
                      </a:r>
                    </a:p>
                  </a:txBody>
                  <a:tcPr marL="105411" marR="105411"/>
                </a:tc>
                <a:extLst>
                  <a:ext uri="{0D108BD9-81ED-4DB2-BD59-A6C34878D82A}">
                    <a16:rowId xmlns:a16="http://schemas.microsoft.com/office/drawing/2014/main" val="10005"/>
                  </a:ext>
                </a:extLst>
              </a:tr>
              <a:tr h="370840">
                <a:tc>
                  <a:txBody>
                    <a:bodyPr/>
                    <a:lstStyle/>
                    <a:p>
                      <a:r>
                        <a:rPr lang="en-US" sz="1200" dirty="0"/>
                        <a:t>48 Footer High Cube</a:t>
                      </a:r>
                    </a:p>
                  </a:txBody>
                  <a:tcPr marL="105411" marR="105411"/>
                </a:tc>
                <a:tc>
                  <a:txBody>
                    <a:bodyPr/>
                    <a:lstStyle/>
                    <a:p>
                      <a:pPr algn="ctr"/>
                      <a:r>
                        <a:rPr lang="en-US" sz="1100" dirty="0"/>
                        <a:t>98.8 cubic meters</a:t>
                      </a:r>
                    </a:p>
                    <a:p>
                      <a:pPr algn="ctr"/>
                      <a:r>
                        <a:rPr lang="en-US" sz="1100" dirty="0"/>
                        <a:t>(3,489 cubic feet)</a:t>
                      </a:r>
                    </a:p>
                  </a:txBody>
                  <a:tcPr marL="105411" marR="105411"/>
                </a:tc>
                <a:tc>
                  <a:txBody>
                    <a:bodyPr/>
                    <a:lstStyle/>
                    <a:p>
                      <a:pPr algn="ctr"/>
                      <a:r>
                        <a:rPr lang="en-US" sz="1100" dirty="0"/>
                        <a:t>5,140 kg</a:t>
                      </a:r>
                    </a:p>
                    <a:p>
                      <a:pPr algn="ctr"/>
                      <a:r>
                        <a:rPr lang="en-US" sz="1100" dirty="0"/>
                        <a:t>(10,865 lb)</a:t>
                      </a:r>
                    </a:p>
                  </a:txBody>
                  <a:tcPr marL="105411" marR="105411"/>
                </a:tc>
                <a:tc>
                  <a:txBody>
                    <a:bodyPr/>
                    <a:lstStyle/>
                    <a:p>
                      <a:pPr algn="ctr"/>
                      <a:r>
                        <a:rPr lang="en-US" sz="1100" dirty="0"/>
                        <a:t>25,340 kg</a:t>
                      </a:r>
                    </a:p>
                    <a:p>
                      <a:pPr algn="ctr"/>
                      <a:r>
                        <a:rPr lang="en-US" sz="1100" dirty="0"/>
                        <a:t>(56,350 lb)</a:t>
                      </a:r>
                    </a:p>
                  </a:txBody>
                  <a:tcPr marL="105411" marR="105411"/>
                </a:tc>
                <a:tc>
                  <a:txBody>
                    <a:bodyPr/>
                    <a:lstStyle/>
                    <a:p>
                      <a:pPr algn="ctr"/>
                      <a:r>
                        <a:rPr lang="en-US" sz="1100" dirty="0"/>
                        <a:t>30,480 kg</a:t>
                      </a:r>
                    </a:p>
                    <a:p>
                      <a:pPr algn="ctr"/>
                      <a:r>
                        <a:rPr lang="en-US" sz="1100" dirty="0"/>
                        <a:t>(67,197 lb)</a:t>
                      </a:r>
                    </a:p>
                  </a:txBody>
                  <a:tcPr marL="105411" marR="105411"/>
                </a:tc>
                <a:tc>
                  <a:txBody>
                    <a:bodyPr/>
                    <a:lstStyle/>
                    <a:p>
                      <a:pPr algn="ctr"/>
                      <a:r>
                        <a:rPr lang="en-US" sz="1100" dirty="0"/>
                        <a:t>14.630 m / 2.591 m / 2.908 m</a:t>
                      </a:r>
                    </a:p>
                    <a:p>
                      <a:pPr algn="ctr"/>
                      <a:r>
                        <a:rPr lang="en-US" sz="1100" dirty="0"/>
                        <a:t>(48'0“ / 8'6“ / 9'6 1/2")</a:t>
                      </a:r>
                    </a:p>
                  </a:txBody>
                  <a:tcPr marL="105411" marR="105411"/>
                </a:tc>
                <a:extLst>
                  <a:ext uri="{0D108BD9-81ED-4DB2-BD59-A6C34878D82A}">
                    <a16:rowId xmlns:a16="http://schemas.microsoft.com/office/drawing/2014/main" val="10006"/>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9370311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ecojpr\Pictures\Mexico2012\IMG_005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79440" y="1051755"/>
            <a:ext cx="3657600" cy="1350070"/>
          </a:xfrm>
          <a:prstGeom prst="rect">
            <a:avLst/>
          </a:prstGeom>
          <a:noFill/>
          <a:ln w="31750">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 name="Picture 2" descr="C:\Users\ecojpr\Pictures\Mexico2012\IMG_005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2238" y="1042170"/>
            <a:ext cx="4572000" cy="5312225"/>
          </a:xfrm>
          <a:prstGeom prst="rect">
            <a:avLst/>
          </a:prstGeom>
          <a:noFill/>
          <a:ln w="317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Container Identification System</a:t>
            </a:r>
          </a:p>
        </p:txBody>
      </p:sp>
      <p:sp>
        <p:nvSpPr>
          <p:cNvPr id="9" name="Rectangle 8"/>
          <p:cNvSpPr/>
          <p:nvPr/>
        </p:nvSpPr>
        <p:spPr bwMode="auto">
          <a:xfrm>
            <a:off x="5182263" y="1133959"/>
            <a:ext cx="1025718" cy="644056"/>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6597268" y="1156820"/>
            <a:ext cx="1371600" cy="548640"/>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8219993" y="1118719"/>
            <a:ext cx="365760" cy="644056"/>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6612508" y="1778015"/>
            <a:ext cx="914400" cy="560566"/>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TextBox 13"/>
          <p:cNvSpPr txBox="1"/>
          <p:nvPr/>
        </p:nvSpPr>
        <p:spPr>
          <a:xfrm>
            <a:off x="4762864" y="2631902"/>
            <a:ext cx="4197624" cy="1631216"/>
          </a:xfrm>
          <a:prstGeom prst="rect">
            <a:avLst/>
          </a:prstGeom>
          <a:noFill/>
        </p:spPr>
        <p:txBody>
          <a:bodyPr wrap="none" rtlCol="0">
            <a:spAutoFit/>
          </a:bodyPr>
          <a:lstStyle/>
          <a:p>
            <a:r>
              <a:rPr lang="en-US" sz="2000" b="1" dirty="0">
                <a:latin typeface="Arial Narrow" pitchFamily="34" charset="0"/>
              </a:rPr>
              <a:t>Owner Code (3 letters): TGH</a:t>
            </a:r>
          </a:p>
          <a:p>
            <a:r>
              <a:rPr lang="en-US" sz="2000" b="1" dirty="0">
                <a:latin typeface="Arial Narrow" pitchFamily="34" charset="0"/>
              </a:rPr>
              <a:t>Product Group Code (1 letter): U</a:t>
            </a:r>
          </a:p>
          <a:p>
            <a:r>
              <a:rPr lang="en-US" sz="2000" b="1" dirty="0">
                <a:latin typeface="Arial Narrow" pitchFamily="34" charset="0"/>
              </a:rPr>
              <a:t>Registration Number (6 digits): 759933</a:t>
            </a:r>
          </a:p>
          <a:p>
            <a:r>
              <a:rPr lang="en-US" sz="2000" b="1" dirty="0">
                <a:latin typeface="Arial Narrow" pitchFamily="34" charset="0"/>
              </a:rPr>
              <a:t>Check Digit (1 digit): 0</a:t>
            </a:r>
          </a:p>
          <a:p>
            <a:r>
              <a:rPr lang="en-US" sz="2000" b="1" dirty="0">
                <a:latin typeface="Arial Narrow" pitchFamily="34" charset="0"/>
              </a:rPr>
              <a:t>Size &amp; Type Code (4 digits/letters): 45G1</a:t>
            </a:r>
          </a:p>
        </p:txBody>
      </p:sp>
      <p:sp>
        <p:nvSpPr>
          <p:cNvPr id="16" name="Rectangle 15"/>
          <p:cNvSpPr/>
          <p:nvPr/>
        </p:nvSpPr>
        <p:spPr bwMode="auto">
          <a:xfrm>
            <a:off x="2921772" y="1959337"/>
            <a:ext cx="1645920" cy="747423"/>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8" name="Elbow Connector 17"/>
          <p:cNvCxnSpPr>
            <a:stCxn id="16" idx="3"/>
            <a:endCxn id="22" idx="1"/>
          </p:cNvCxnSpPr>
          <p:nvPr/>
        </p:nvCxnSpPr>
        <p:spPr bwMode="auto">
          <a:xfrm flipV="1">
            <a:off x="4567692" y="1726790"/>
            <a:ext cx="511748" cy="606259"/>
          </a:xfrm>
          <a:prstGeom prst="bentConnector3">
            <a:avLst>
              <a:gd name="adj1" fmla="val 50000"/>
            </a:avLst>
          </a:prstGeom>
          <a:solidFill>
            <a:schemeClr val="accent1"/>
          </a:solidFill>
          <a:ln w="38100" cap="flat" cmpd="sng" algn="ctr">
            <a:solidFill>
              <a:schemeClr val="accent4">
                <a:lumMod val="75000"/>
              </a:schemeClr>
            </a:solidFill>
            <a:prstDash val="solid"/>
            <a:round/>
            <a:headEnd type="none" w="med" len="med"/>
            <a:tailEnd type="none" w="med" len="med"/>
          </a:ln>
          <a:effectLst/>
        </p:spPr>
      </p:cxnSp>
      <p:sp>
        <p:nvSpPr>
          <p:cNvPr id="19" name="Rectangle 18"/>
          <p:cNvSpPr/>
          <p:nvPr/>
        </p:nvSpPr>
        <p:spPr bwMode="auto">
          <a:xfrm>
            <a:off x="2729946" y="2980370"/>
            <a:ext cx="1554480" cy="951550"/>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TextBox 19"/>
          <p:cNvSpPr txBox="1"/>
          <p:nvPr/>
        </p:nvSpPr>
        <p:spPr>
          <a:xfrm>
            <a:off x="5063684" y="4446126"/>
            <a:ext cx="3486852" cy="1692771"/>
          </a:xfrm>
          <a:prstGeom prst="rect">
            <a:avLst/>
          </a:prstGeom>
          <a:noFill/>
          <a:ln w="12700">
            <a:solidFill>
              <a:schemeClr val="bg1">
                <a:lumMod val="85000"/>
              </a:schemeClr>
            </a:solidFill>
          </a:ln>
        </p:spPr>
        <p:txBody>
          <a:bodyPr wrap="none" rtlCol="0">
            <a:spAutoFit/>
          </a:bodyPr>
          <a:lstStyle/>
          <a:p>
            <a:r>
              <a:rPr lang="en-US" b="1" dirty="0">
                <a:latin typeface="Arial Narrow" pitchFamily="34" charset="0"/>
              </a:rPr>
              <a:t>Operational Characteristics</a:t>
            </a:r>
          </a:p>
          <a:p>
            <a:r>
              <a:rPr lang="en-US" sz="2000" b="1" dirty="0">
                <a:latin typeface="Arial Narrow" pitchFamily="34" charset="0"/>
              </a:rPr>
              <a:t>Maximum weight: 30,480 kg</a:t>
            </a:r>
          </a:p>
          <a:p>
            <a:r>
              <a:rPr lang="en-US" sz="2000" b="1" dirty="0">
                <a:latin typeface="Arial Narrow" pitchFamily="34" charset="0"/>
              </a:rPr>
              <a:t>Container weight: 3,870 kg</a:t>
            </a:r>
          </a:p>
          <a:p>
            <a:r>
              <a:rPr lang="en-US" sz="2000" b="1" dirty="0">
                <a:latin typeface="Arial Narrow" pitchFamily="34" charset="0"/>
              </a:rPr>
              <a:t>Payload weight: 26,610 kg</a:t>
            </a:r>
          </a:p>
          <a:p>
            <a:r>
              <a:rPr lang="en-US" sz="2000" b="1" dirty="0">
                <a:latin typeface="Arial Narrow" pitchFamily="34" charset="0"/>
              </a:rPr>
              <a:t>Cubic capacity: 2,700 cubic feet</a:t>
            </a:r>
          </a:p>
        </p:txBody>
      </p:sp>
      <p:cxnSp>
        <p:nvCxnSpPr>
          <p:cNvPr id="21" name="Elbow Connector 20"/>
          <p:cNvCxnSpPr>
            <a:stCxn id="19" idx="2"/>
            <a:endCxn id="20" idx="1"/>
          </p:cNvCxnSpPr>
          <p:nvPr/>
        </p:nvCxnSpPr>
        <p:spPr bwMode="auto">
          <a:xfrm rot="16200000" flipH="1">
            <a:off x="3605139" y="3833967"/>
            <a:ext cx="1360592" cy="1556498"/>
          </a:xfrm>
          <a:prstGeom prst="bentConnector2">
            <a:avLst/>
          </a:prstGeom>
          <a:solidFill>
            <a:schemeClr val="accent1"/>
          </a:solidFill>
          <a:ln w="38100" cap="flat" cmpd="sng" algn="ctr">
            <a:solidFill>
              <a:schemeClr val="accent4">
                <a:lumMod val="75000"/>
              </a:schemeClr>
            </a:solidFill>
            <a:prstDash val="solid"/>
            <a:round/>
            <a:headEnd type="none" w="med" len="med"/>
            <a:tailEnd type="none" w="med" len="med"/>
          </a:ln>
          <a:effectLst/>
        </p:spPr>
      </p:cxnSp>
      <p:sp>
        <p:nvSpPr>
          <p:cNvPr id="17" name="Footer Placeholder 2"/>
          <p:cNvSpPr>
            <a:spLocks noGrp="1"/>
          </p:cNvSpPr>
          <p:nvPr>
            <p:ph type="ftr" sz="quarter" idx="11"/>
          </p:nvPr>
        </p:nvSpPr>
        <p:spPr>
          <a:xfrm>
            <a:off x="0" y="645333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8221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a:xfrm>
            <a:off x="107504" y="116632"/>
            <a:ext cx="9036496" cy="1143000"/>
          </a:xfrm>
        </p:spPr>
        <p:txBody>
          <a:bodyPr/>
          <a:lstStyle/>
          <a:p>
            <a:pPr eaLnBrk="1" hangingPunct="1"/>
            <a:r>
              <a:rPr lang="en-US" sz="3200" dirty="0" smtClean="0"/>
              <a:t>Characteristics of Some Historical Containerships</a:t>
            </a:r>
            <a:br>
              <a:rPr lang="en-US" sz="3200" dirty="0" smtClean="0"/>
            </a:br>
            <a:endParaRPr lang="en-US" sz="3200" dirty="0" smtClean="0"/>
          </a:p>
        </p:txBody>
      </p:sp>
      <p:graphicFrame>
        <p:nvGraphicFramePr>
          <p:cNvPr id="708035" name="Group 451"/>
          <p:cNvGraphicFramePr>
            <a:graphicFrameLocks noGrp="1"/>
          </p:cNvGraphicFramePr>
          <p:nvPr>
            <p:ph idx="1"/>
          </p:nvPr>
        </p:nvGraphicFramePr>
        <p:xfrm>
          <a:off x="133350" y="1117600"/>
          <a:ext cx="8869362" cy="5683568"/>
        </p:xfrm>
        <a:graphic>
          <a:graphicData uri="http://schemas.openxmlformats.org/drawingml/2006/table">
            <a:tbl>
              <a:tblPr firstRow="1" bandRow="1">
                <a:tableStyleId>{3B4B98B0-60AC-42C2-AFA5-B58CD77FA1E5}</a:tableStyleId>
              </a:tblPr>
              <a:tblGrid>
                <a:gridCol w="731778">
                  <a:extLst>
                    <a:ext uri="{9D8B030D-6E8A-4147-A177-3AD203B41FA5}">
                      <a16:colId xmlns:a16="http://schemas.microsoft.com/office/drawing/2014/main" val="20000"/>
                    </a:ext>
                  </a:extLst>
                </a:gridCol>
                <a:gridCol w="1769040">
                  <a:extLst>
                    <a:ext uri="{9D8B030D-6E8A-4147-A177-3AD203B41FA5}">
                      <a16:colId xmlns:a16="http://schemas.microsoft.com/office/drawing/2014/main" val="20001"/>
                    </a:ext>
                  </a:extLst>
                </a:gridCol>
                <a:gridCol w="963048">
                  <a:extLst>
                    <a:ext uri="{9D8B030D-6E8A-4147-A177-3AD203B41FA5}">
                      <a16:colId xmlns:a16="http://schemas.microsoft.com/office/drawing/2014/main" val="20002"/>
                    </a:ext>
                  </a:extLst>
                </a:gridCol>
                <a:gridCol w="971678">
                  <a:extLst>
                    <a:ext uri="{9D8B030D-6E8A-4147-A177-3AD203B41FA5}">
                      <a16:colId xmlns:a16="http://schemas.microsoft.com/office/drawing/2014/main" val="20003"/>
                    </a:ext>
                  </a:extLst>
                </a:gridCol>
                <a:gridCol w="1108023">
                  <a:extLst>
                    <a:ext uri="{9D8B030D-6E8A-4147-A177-3AD203B41FA5}">
                      <a16:colId xmlns:a16="http://schemas.microsoft.com/office/drawing/2014/main" val="20004"/>
                    </a:ext>
                  </a:extLst>
                </a:gridCol>
                <a:gridCol w="1108023">
                  <a:extLst>
                    <a:ext uri="{9D8B030D-6E8A-4147-A177-3AD203B41FA5}">
                      <a16:colId xmlns:a16="http://schemas.microsoft.com/office/drawing/2014/main" val="20005"/>
                    </a:ext>
                  </a:extLst>
                </a:gridCol>
                <a:gridCol w="1109749">
                  <a:extLst>
                    <a:ext uri="{9D8B030D-6E8A-4147-A177-3AD203B41FA5}">
                      <a16:colId xmlns:a16="http://schemas.microsoft.com/office/drawing/2014/main" val="20006"/>
                    </a:ext>
                  </a:extLst>
                </a:gridCol>
                <a:gridCol w="1108023">
                  <a:extLst>
                    <a:ext uri="{9D8B030D-6E8A-4147-A177-3AD203B41FA5}">
                      <a16:colId xmlns:a16="http://schemas.microsoft.com/office/drawing/2014/main" val="20007"/>
                    </a:ext>
                  </a:extLst>
                </a:gridCol>
              </a:tblGrid>
              <a:tr h="5873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Year</a:t>
                      </a:r>
                      <a:endParaRPr kumimoji="0" lang="en-US" sz="1600" b="1"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Name</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Capacity (TEU)</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Yard</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Length (m)</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Width (m)</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Draft (m)</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Speed (knots)</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0"/>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1956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Ideal X</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58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US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174.2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23.6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18.0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1"/>
                  </a:ext>
                </a:extLst>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1968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Elbe Express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730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B&amp;V</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171.0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24.5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7.9</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2"/>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1981</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Frankfurt Express</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3,430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HDW</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271.0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32.3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11.5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3"/>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1991</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Hanover Express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4,407</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Samsung</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281.6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32.3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13.5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4"/>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1995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APL China</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4,832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HDW</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262.0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40.0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12.0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24.6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5"/>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1996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Regina Maersk</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6,700</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Odense</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302.3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42.8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12.2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24.6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6"/>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2001</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Hamburg Express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7,506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Hyundai</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304.0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42.8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14.5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25.0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7"/>
                  </a:ext>
                </a:extLst>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OOCL Shenzhen</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8,063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Samsung</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319.0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42.8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14.5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25.2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8"/>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MSC Pamela</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9,200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Samsung</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321.0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45.6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15.0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25.0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9"/>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2006</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Emma Maersk</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14,500</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Odense</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393.0</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56.4</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15.5</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24.5</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995537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Container Traffic and Throughput, 1980-2015</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31751253"/>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633653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Containerization Growth </a:t>
            </a:r>
            <a:r>
              <a:rPr lang="en-US" sz="4000" dirty="0" smtClean="0"/>
              <a:t>Factors</a:t>
            </a:r>
            <a:br>
              <a:rPr lang="en-US" sz="4000" dirty="0" smtClean="0"/>
            </a:br>
            <a:endParaRPr lang="en-US" sz="40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281163210"/>
              </p:ext>
            </p:extLst>
          </p:nvPr>
        </p:nvGraphicFramePr>
        <p:xfrm>
          <a:off x="92075" y="1082675"/>
          <a:ext cx="8959850" cy="5394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2"/>
          <p:cNvSpPr>
            <a:spLocks noGrp="1"/>
          </p:cNvSpPr>
          <p:nvPr>
            <p:ph type="ftr" sz="quarter" idx="11"/>
          </p:nvPr>
        </p:nvSpPr>
        <p:spPr>
          <a:xfrm>
            <a:off x="0" y="6500192"/>
            <a:ext cx="9144000" cy="457200"/>
          </a:xfrm>
        </p:spPr>
        <p:txBody>
          <a:bodyPr/>
          <a:lstStyle/>
          <a:p>
            <a:pPr>
              <a:defRPr/>
            </a:pPr>
            <a:r>
              <a:rPr lang="en-US" sz="8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281233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flipV="1">
            <a:off x="1918949" y="3457618"/>
            <a:ext cx="5943600" cy="54864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18949" y="2544485"/>
            <a:ext cx="5943600" cy="54864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flipV="1">
            <a:off x="1918949" y="4022676"/>
            <a:ext cx="5943600" cy="118872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18949" y="1459105"/>
            <a:ext cx="5943600" cy="118872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Containerization Growth Factors</a:t>
            </a:r>
          </a:p>
        </p:txBody>
      </p:sp>
      <p:sp>
        <p:nvSpPr>
          <p:cNvPr id="6" name="Oval 5"/>
          <p:cNvSpPr/>
          <p:nvPr/>
        </p:nvSpPr>
        <p:spPr>
          <a:xfrm>
            <a:off x="96587" y="1888003"/>
            <a:ext cx="2743200" cy="2743200"/>
          </a:xfrm>
          <a:prstGeom prst="ellipse">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Containerization</a:t>
            </a:r>
          </a:p>
        </p:txBody>
      </p:sp>
      <p:sp>
        <p:nvSpPr>
          <p:cNvPr id="11" name="Rectangle 10"/>
          <p:cNvSpPr/>
          <p:nvPr/>
        </p:nvSpPr>
        <p:spPr>
          <a:xfrm>
            <a:off x="6219860" y="1042518"/>
            <a:ext cx="2182008" cy="461665"/>
          </a:xfrm>
          <a:prstGeom prst="rect">
            <a:avLst/>
          </a:prstGeom>
        </p:spPr>
        <p:txBody>
          <a:bodyPr wrap="none">
            <a:spAutoFit/>
          </a:bodyPr>
          <a:lstStyle/>
          <a:p>
            <a:r>
              <a:rPr lang="en-US" b="1" dirty="0">
                <a:latin typeface="Agency FB" panose="020B0503020202020204" pitchFamily="34" charset="0"/>
              </a:rPr>
              <a:t>Substitution-Based</a:t>
            </a:r>
          </a:p>
        </p:txBody>
      </p:sp>
      <p:sp>
        <p:nvSpPr>
          <p:cNvPr id="13" name="Rectangle 12"/>
          <p:cNvSpPr/>
          <p:nvPr/>
        </p:nvSpPr>
        <p:spPr>
          <a:xfrm>
            <a:off x="7199294" y="2124299"/>
            <a:ext cx="1202573" cy="461665"/>
          </a:xfrm>
          <a:prstGeom prst="rect">
            <a:avLst/>
          </a:prstGeom>
        </p:spPr>
        <p:txBody>
          <a:bodyPr wrap="none">
            <a:spAutoFit/>
          </a:bodyPr>
          <a:lstStyle/>
          <a:p>
            <a:r>
              <a:rPr lang="en-US" b="1" dirty="0">
                <a:latin typeface="Agency FB" panose="020B0503020202020204" pitchFamily="34" charset="0"/>
              </a:rPr>
              <a:t>Incidental</a:t>
            </a:r>
          </a:p>
        </p:txBody>
      </p:sp>
      <p:sp>
        <p:nvSpPr>
          <p:cNvPr id="14" name="Rectangle 13"/>
          <p:cNvSpPr/>
          <p:nvPr/>
        </p:nvSpPr>
        <p:spPr>
          <a:xfrm>
            <a:off x="7402876" y="3585002"/>
            <a:ext cx="998991" cy="461665"/>
          </a:xfrm>
          <a:prstGeom prst="rect">
            <a:avLst/>
          </a:prstGeom>
        </p:spPr>
        <p:txBody>
          <a:bodyPr wrap="none">
            <a:spAutoFit/>
          </a:bodyPr>
          <a:lstStyle/>
          <a:p>
            <a:r>
              <a:rPr lang="en-US" b="1" dirty="0">
                <a:latin typeface="Agency FB" panose="020B0503020202020204" pitchFamily="34" charset="0"/>
              </a:rPr>
              <a:t>Induced</a:t>
            </a:r>
          </a:p>
        </p:txBody>
      </p:sp>
      <p:sp>
        <p:nvSpPr>
          <p:cNvPr id="15" name="Rectangle 14"/>
          <p:cNvSpPr/>
          <p:nvPr/>
        </p:nvSpPr>
        <p:spPr>
          <a:xfrm>
            <a:off x="7404479" y="4783827"/>
            <a:ext cx="997389" cy="461665"/>
          </a:xfrm>
          <a:prstGeom prst="rect">
            <a:avLst/>
          </a:prstGeom>
        </p:spPr>
        <p:txBody>
          <a:bodyPr wrap="none">
            <a:spAutoFit/>
          </a:bodyPr>
          <a:lstStyle/>
          <a:p>
            <a:r>
              <a:rPr lang="en-US" b="1" dirty="0">
                <a:latin typeface="Agency FB" panose="020B0503020202020204" pitchFamily="34" charset="0"/>
              </a:rPr>
              <a:t>Derived</a:t>
            </a:r>
          </a:p>
        </p:txBody>
      </p:sp>
      <p:sp>
        <p:nvSpPr>
          <p:cNvPr id="16" name="Rectangle 15"/>
          <p:cNvSpPr/>
          <p:nvPr/>
        </p:nvSpPr>
        <p:spPr>
          <a:xfrm>
            <a:off x="3738745" y="5295011"/>
            <a:ext cx="4032364" cy="1015663"/>
          </a:xfrm>
          <a:prstGeom prst="rect">
            <a:avLst/>
          </a:prstGeom>
        </p:spPr>
        <p:txBody>
          <a:bodyPr wrap="square">
            <a:spAutoFit/>
          </a:bodyPr>
          <a:lstStyle/>
          <a:p>
            <a:r>
              <a:rPr lang="en-US" sz="2000" dirty="0">
                <a:latin typeface="Agency FB" panose="020B0503020202020204" pitchFamily="34" charset="0"/>
              </a:rPr>
              <a:t>Economic and income growth</a:t>
            </a:r>
          </a:p>
          <a:p>
            <a:r>
              <a:rPr lang="en-US" sz="2000" dirty="0">
                <a:latin typeface="Agency FB" panose="020B0503020202020204" pitchFamily="34" charset="0"/>
              </a:rPr>
              <a:t>Globalization (outsourcing)</a:t>
            </a:r>
          </a:p>
          <a:p>
            <a:r>
              <a:rPr lang="en-US" sz="2000" dirty="0">
                <a:latin typeface="Agency FB" panose="020B0503020202020204" pitchFamily="34" charset="0"/>
              </a:rPr>
              <a:t>Fragmentation of production and consumption</a:t>
            </a:r>
          </a:p>
        </p:txBody>
      </p:sp>
      <p:sp>
        <p:nvSpPr>
          <p:cNvPr id="17" name="Rectangle 16"/>
          <p:cNvSpPr/>
          <p:nvPr/>
        </p:nvSpPr>
        <p:spPr>
          <a:xfrm>
            <a:off x="3738745" y="1528783"/>
            <a:ext cx="4572000" cy="707886"/>
          </a:xfrm>
          <a:prstGeom prst="rect">
            <a:avLst/>
          </a:prstGeom>
        </p:spPr>
        <p:txBody>
          <a:bodyPr>
            <a:spAutoFit/>
          </a:bodyPr>
          <a:lstStyle/>
          <a:p>
            <a:r>
              <a:rPr lang="en-US" sz="2000" dirty="0">
                <a:latin typeface="Agency FB" panose="020B0503020202020204" pitchFamily="34" charset="0"/>
              </a:rPr>
              <a:t>New niches (commodities and cold chain)</a:t>
            </a:r>
          </a:p>
          <a:p>
            <a:r>
              <a:rPr lang="en-US" sz="2000" dirty="0">
                <a:latin typeface="Agency FB" panose="020B0503020202020204" pitchFamily="34" charset="0"/>
              </a:rPr>
              <a:t>Capture of bulk and break-bulk markets</a:t>
            </a:r>
          </a:p>
        </p:txBody>
      </p:sp>
      <p:sp>
        <p:nvSpPr>
          <p:cNvPr id="18" name="Rectangle 17"/>
          <p:cNvSpPr/>
          <p:nvPr/>
        </p:nvSpPr>
        <p:spPr>
          <a:xfrm>
            <a:off x="3738745" y="2590989"/>
            <a:ext cx="4572000" cy="707886"/>
          </a:xfrm>
          <a:prstGeom prst="rect">
            <a:avLst/>
          </a:prstGeom>
        </p:spPr>
        <p:txBody>
          <a:bodyPr>
            <a:spAutoFit/>
          </a:bodyPr>
          <a:lstStyle/>
          <a:p>
            <a:r>
              <a:rPr lang="en-US" sz="2000" dirty="0">
                <a:latin typeface="Agency FB" panose="020B0503020202020204" pitchFamily="34" charset="0"/>
              </a:rPr>
              <a:t>Trade imbalances</a:t>
            </a:r>
          </a:p>
          <a:p>
            <a:r>
              <a:rPr lang="en-US" sz="2000" dirty="0">
                <a:latin typeface="Agency FB" panose="020B0503020202020204" pitchFamily="34" charset="0"/>
              </a:rPr>
              <a:t>Repositioning of empty containers</a:t>
            </a:r>
          </a:p>
        </p:txBody>
      </p:sp>
      <p:sp>
        <p:nvSpPr>
          <p:cNvPr id="19" name="Rectangle 18"/>
          <p:cNvSpPr/>
          <p:nvPr/>
        </p:nvSpPr>
        <p:spPr>
          <a:xfrm>
            <a:off x="3738745" y="4086326"/>
            <a:ext cx="4572000" cy="400110"/>
          </a:xfrm>
          <a:prstGeom prst="rect">
            <a:avLst/>
          </a:prstGeom>
        </p:spPr>
        <p:txBody>
          <a:bodyPr>
            <a:spAutoFit/>
          </a:bodyPr>
          <a:lstStyle/>
          <a:p>
            <a:r>
              <a:rPr lang="en-US" sz="2000" dirty="0">
                <a:latin typeface="Agency FB" panose="020B0503020202020204" pitchFamily="34" charset="0"/>
              </a:rPr>
              <a:t>Transshipment (</a:t>
            </a:r>
            <a:r>
              <a:rPr lang="en-US" sz="2000" dirty="0" err="1">
                <a:latin typeface="Agency FB" panose="020B0503020202020204" pitchFamily="34" charset="0"/>
              </a:rPr>
              <a:t>hubbing</a:t>
            </a:r>
            <a:r>
              <a:rPr lang="en-US" sz="2000" dirty="0">
                <a:latin typeface="Agency FB" panose="020B0503020202020204" pitchFamily="34" charset="0"/>
              </a:rPr>
              <a:t>, relay and intersection)</a:t>
            </a:r>
          </a:p>
        </p:txBody>
      </p:sp>
      <p:sp>
        <p:nvSpPr>
          <p:cNvPr id="20"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763335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lstStyle/>
          <a:p>
            <a:pPr eaLnBrk="1" hangingPunct="1"/>
            <a:r>
              <a:rPr lang="en-US"/>
              <a:t>Advantages of Containerization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54125064"/>
              </p:ext>
            </p:extLst>
          </p:nvPr>
        </p:nvGraphicFramePr>
        <p:xfrm>
          <a:off x="92075" y="1082675"/>
          <a:ext cx="8959850" cy="5189735"/>
        </p:xfrm>
        <a:graphic>
          <a:graphicData uri="http://schemas.openxmlformats.org/drawingml/2006/table">
            <a:tbl>
              <a:tblPr firstRow="1" firstCol="1" bandCol="1">
                <a:tableStyleId>{37CE84F3-28C3-443E-9E96-99CF82512B78}</a:tableStyleId>
              </a:tblPr>
              <a:tblGrid>
                <a:gridCol w="1909212">
                  <a:extLst>
                    <a:ext uri="{9D8B030D-6E8A-4147-A177-3AD203B41FA5}">
                      <a16:colId xmlns:a16="http://schemas.microsoft.com/office/drawing/2014/main" val="20000"/>
                    </a:ext>
                  </a:extLst>
                </a:gridCol>
                <a:gridCol w="7050638">
                  <a:extLst>
                    <a:ext uri="{9D8B030D-6E8A-4147-A177-3AD203B41FA5}">
                      <a16:colId xmlns:a16="http://schemas.microsoft.com/office/drawing/2014/main" val="20001"/>
                    </a:ext>
                  </a:extLst>
                </a:gridCol>
              </a:tblGrid>
              <a:tr h="427516">
                <a:tc>
                  <a:txBody>
                    <a:bodyPr/>
                    <a:lstStyle/>
                    <a:p>
                      <a:r>
                        <a:rPr lang="en-US" dirty="0"/>
                        <a:t>Factor</a:t>
                      </a:r>
                      <a:endParaRPr lang="en-US" dirty="0">
                        <a:solidFill>
                          <a:srgbClr val="003366"/>
                        </a:solidFill>
                      </a:endParaRPr>
                    </a:p>
                  </a:txBody>
                  <a:tcPr marL="105411" marR="105411"/>
                </a:tc>
                <a:tc>
                  <a:txBody>
                    <a:bodyPr/>
                    <a:lstStyle/>
                    <a:p>
                      <a:r>
                        <a:rPr lang="en-US" dirty="0"/>
                        <a:t>Advantage</a:t>
                      </a:r>
                      <a:endParaRPr lang="en-US" dirty="0">
                        <a:solidFill>
                          <a:srgbClr val="003366"/>
                        </a:solidFill>
                      </a:endParaRPr>
                    </a:p>
                  </a:txBody>
                  <a:tcPr marL="105411" marR="105411"/>
                </a:tc>
                <a:extLst>
                  <a:ext uri="{0D108BD9-81ED-4DB2-BD59-A6C34878D82A}">
                    <a16:rowId xmlns:a16="http://schemas.microsoft.com/office/drawing/2014/main" val="10000"/>
                  </a:ext>
                </a:extLst>
              </a:tr>
              <a:tr h="626844">
                <a:tc>
                  <a:txBody>
                    <a:bodyPr/>
                    <a:lstStyle/>
                    <a:p>
                      <a:r>
                        <a:rPr lang="en-US" sz="1600" dirty="0"/>
                        <a:t>Standard transport product</a:t>
                      </a:r>
                      <a:endParaRPr lang="en-US" sz="1600" b="1" dirty="0">
                        <a:solidFill>
                          <a:srgbClr val="000000"/>
                        </a:solidFill>
                      </a:endParaRPr>
                    </a:p>
                  </a:txBody>
                  <a:tcPr marL="105411" marR="105411"/>
                </a:tc>
                <a:tc>
                  <a:txBody>
                    <a:bodyPr/>
                    <a:lstStyle/>
                    <a:p>
                      <a:r>
                        <a:rPr lang="en-US" sz="1600" dirty="0"/>
                        <a:t>ISO standard.</a:t>
                      </a:r>
                    </a:p>
                    <a:p>
                      <a:r>
                        <a:rPr lang="en-US" sz="1600" dirty="0"/>
                        <a:t>Specialized ships, trucks and wagons.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Unique identification number and size type code.</a:t>
                      </a:r>
                      <a:endParaRPr lang="en-US" sz="1600" dirty="0">
                        <a:solidFill>
                          <a:srgbClr val="000000"/>
                        </a:solidFill>
                      </a:endParaRPr>
                    </a:p>
                  </a:txBody>
                  <a:tcPr marL="105411" marR="105411"/>
                </a:tc>
                <a:extLst>
                  <a:ext uri="{0D108BD9-81ED-4DB2-BD59-A6C34878D82A}">
                    <a16:rowId xmlns:a16="http://schemas.microsoft.com/office/drawing/2014/main" val="10001"/>
                  </a:ext>
                </a:extLst>
              </a:tr>
              <a:tr h="877078">
                <a:tc>
                  <a:txBody>
                    <a:bodyPr/>
                    <a:lstStyle/>
                    <a:p>
                      <a:r>
                        <a:rPr lang="en-US" sz="1600" dirty="0"/>
                        <a:t>Flexibility of usage</a:t>
                      </a:r>
                      <a:endParaRPr lang="en-US" sz="1600" b="1" dirty="0">
                        <a:solidFill>
                          <a:srgbClr val="000000"/>
                        </a:solidFill>
                      </a:endParaRPr>
                    </a:p>
                  </a:txBody>
                  <a:tcPr marL="105411" marR="105411"/>
                </a:tc>
                <a:tc>
                  <a:txBody>
                    <a:bodyPr/>
                    <a:lstStyle/>
                    <a:p>
                      <a:r>
                        <a:rPr lang="en-US" sz="1600" dirty="0"/>
                        <a:t>Commodities (coal, wheat), manufactured goods, cars, frozen products.</a:t>
                      </a:r>
                    </a:p>
                    <a:p>
                      <a:r>
                        <a:rPr lang="en-US" sz="1600" dirty="0"/>
                        <a:t>Adapted containers for dry cargo, liquids (oil and chemical products) and refrigerated cargo.</a:t>
                      </a:r>
                    </a:p>
                    <a:p>
                      <a:r>
                        <a:rPr lang="en-US" sz="1600" dirty="0"/>
                        <a:t>Reuse of discarded containers.</a:t>
                      </a:r>
                      <a:endParaRPr lang="en-US" sz="1600" dirty="0">
                        <a:solidFill>
                          <a:srgbClr val="000000"/>
                        </a:solidFill>
                      </a:endParaRPr>
                    </a:p>
                  </a:txBody>
                  <a:tcPr marL="105411" marR="105411"/>
                </a:tc>
                <a:extLst>
                  <a:ext uri="{0D108BD9-81ED-4DB2-BD59-A6C34878D82A}">
                    <a16:rowId xmlns:a16="http://schemas.microsoft.com/office/drawing/2014/main" val="10002"/>
                  </a:ext>
                </a:extLst>
              </a:tr>
              <a:tr h="413869">
                <a:tc>
                  <a:txBody>
                    <a:bodyPr/>
                    <a:lstStyle/>
                    <a:p>
                      <a:r>
                        <a:rPr lang="en-US" sz="1600" dirty="0"/>
                        <a:t>Costs</a:t>
                      </a:r>
                      <a:endParaRPr lang="en-US" sz="1600" b="1" dirty="0">
                        <a:solidFill>
                          <a:srgbClr val="000000"/>
                        </a:solidFill>
                      </a:endParaRPr>
                    </a:p>
                  </a:txBody>
                  <a:tcPr marL="105411" marR="105411"/>
                </a:tc>
                <a:tc>
                  <a:txBody>
                    <a:bodyPr/>
                    <a:lstStyle/>
                    <a:p>
                      <a:r>
                        <a:rPr lang="en-US" sz="1600" dirty="0"/>
                        <a:t>Low transport costs; 20 times less than bulk transport.</a:t>
                      </a:r>
                    </a:p>
                    <a:p>
                      <a:r>
                        <a:rPr lang="en-US" sz="1600" dirty="0"/>
                        <a:t>Economies of scale at modes and terminals.</a:t>
                      </a:r>
                      <a:endParaRPr lang="en-US" sz="1600" dirty="0">
                        <a:solidFill>
                          <a:srgbClr val="000000"/>
                        </a:solidFill>
                      </a:endParaRPr>
                    </a:p>
                  </a:txBody>
                  <a:tcPr marL="105411" marR="105411"/>
                </a:tc>
                <a:extLst>
                  <a:ext uri="{0D108BD9-81ED-4DB2-BD59-A6C34878D82A}">
                    <a16:rowId xmlns:a16="http://schemas.microsoft.com/office/drawing/2014/main" val="10003"/>
                  </a:ext>
                </a:extLst>
              </a:tr>
              <a:tr h="877077">
                <a:tc>
                  <a:txBody>
                    <a:bodyPr/>
                    <a:lstStyle/>
                    <a:p>
                      <a:r>
                        <a:rPr lang="en-US" sz="1600" dirty="0"/>
                        <a:t>Velocity</a:t>
                      </a:r>
                      <a:endParaRPr lang="en-US" sz="1600" b="1" dirty="0">
                        <a:solidFill>
                          <a:srgbClr val="000000"/>
                        </a:solidFill>
                      </a:endParaRPr>
                    </a:p>
                  </a:txBody>
                  <a:tcPr marL="105411" marR="105411"/>
                </a:tc>
                <a:tc>
                  <a:txBody>
                    <a:bodyPr/>
                    <a:lstStyle/>
                    <a:p>
                      <a:r>
                        <a:rPr lang="en-US" sz="1600" dirty="0"/>
                        <a:t>Fast transshipment operations.</a:t>
                      </a:r>
                    </a:p>
                    <a:p>
                      <a:r>
                        <a:rPr lang="en-US" sz="1600" dirty="0"/>
                        <a:t>Low terminal</a:t>
                      </a:r>
                      <a:r>
                        <a:rPr lang="en-US" sz="1600" baseline="0" dirty="0"/>
                        <a:t> tur</a:t>
                      </a:r>
                      <a:r>
                        <a:rPr lang="en-US" sz="1600" dirty="0"/>
                        <a:t>naround times (port time reduced from 3 weeks to about 24 hours).</a:t>
                      </a:r>
                    </a:p>
                  </a:txBody>
                  <a:tcPr marL="105411" marR="105411"/>
                </a:tc>
                <a:extLst>
                  <a:ext uri="{0D108BD9-81ED-4DB2-BD59-A6C34878D82A}">
                    <a16:rowId xmlns:a16="http://schemas.microsoft.com/office/drawing/2014/main" val="10004"/>
                  </a:ext>
                </a:extLst>
              </a:tr>
              <a:tr h="593302">
                <a:tc>
                  <a:txBody>
                    <a:bodyPr/>
                    <a:lstStyle/>
                    <a:p>
                      <a:r>
                        <a:rPr lang="en-US" sz="1600" dirty="0"/>
                        <a:t>Warehousing</a:t>
                      </a:r>
                      <a:endParaRPr lang="en-US" sz="1600" b="1" dirty="0">
                        <a:solidFill>
                          <a:srgbClr val="000000"/>
                        </a:solidFill>
                      </a:endParaRPr>
                    </a:p>
                  </a:txBody>
                  <a:tcPr marL="105411" marR="105411"/>
                </a:tc>
                <a:tc>
                  <a:txBody>
                    <a:bodyPr/>
                    <a:lstStyle/>
                    <a:p>
                      <a:r>
                        <a:rPr lang="en-US" sz="1600" dirty="0"/>
                        <a:t>Own warehouse; Simpler and less expensive packaging.</a:t>
                      </a:r>
                    </a:p>
                    <a:p>
                      <a:r>
                        <a:rPr lang="en-US" sz="1600" dirty="0"/>
                        <a:t>Stacking capability on ships, trains (</a:t>
                      </a:r>
                      <a:r>
                        <a:rPr lang="en-US" sz="1600" dirty="0" err="1"/>
                        <a:t>doublestacking</a:t>
                      </a:r>
                      <a:r>
                        <a:rPr lang="en-US" sz="1600" dirty="0"/>
                        <a:t>) and on the ground.</a:t>
                      </a:r>
                      <a:endParaRPr lang="en-US" sz="1600" dirty="0">
                        <a:solidFill>
                          <a:srgbClr val="000000"/>
                        </a:solidFill>
                      </a:endParaRPr>
                    </a:p>
                  </a:txBody>
                  <a:tcPr marL="105411" marR="105411"/>
                </a:tc>
                <a:extLst>
                  <a:ext uri="{0D108BD9-81ED-4DB2-BD59-A6C34878D82A}">
                    <a16:rowId xmlns:a16="http://schemas.microsoft.com/office/drawing/2014/main" val="10005"/>
                  </a:ext>
                </a:extLst>
              </a:tr>
              <a:tr h="807060">
                <a:tc>
                  <a:txBody>
                    <a:bodyPr/>
                    <a:lstStyle/>
                    <a:p>
                      <a:r>
                        <a:rPr lang="en-US" sz="1600" dirty="0"/>
                        <a:t>Security and Safety</a:t>
                      </a:r>
                      <a:endParaRPr lang="en-US" sz="1600" b="1" dirty="0">
                        <a:solidFill>
                          <a:srgbClr val="000000"/>
                        </a:solidFill>
                      </a:endParaRPr>
                    </a:p>
                  </a:txBody>
                  <a:tcPr marL="105411" marR="105411"/>
                </a:tc>
                <a:tc>
                  <a:txBody>
                    <a:bodyPr/>
                    <a:lstStyle/>
                    <a:p>
                      <a:r>
                        <a:rPr lang="en-US" sz="1600" dirty="0"/>
                        <a:t>Contents of the container is unknown to carriers.</a:t>
                      </a:r>
                    </a:p>
                    <a:p>
                      <a:r>
                        <a:rPr lang="en-US" sz="1600" dirty="0"/>
                        <a:t>Can only be opened at the origin, at customs and at the destination.</a:t>
                      </a:r>
                    </a:p>
                    <a:p>
                      <a:r>
                        <a:rPr lang="en-US" sz="1600" dirty="0"/>
                        <a:t>Reduced spoilage and losses (theft).</a:t>
                      </a:r>
                      <a:endParaRPr lang="en-US" sz="1600" dirty="0">
                        <a:solidFill>
                          <a:srgbClr val="000000"/>
                        </a:solidFill>
                      </a:endParaRPr>
                    </a:p>
                  </a:txBody>
                  <a:tcPr marL="105411" marR="105411"/>
                </a:tc>
                <a:extLst>
                  <a:ext uri="{0D108BD9-81ED-4DB2-BD59-A6C34878D82A}">
                    <a16:rowId xmlns:a16="http://schemas.microsoft.com/office/drawing/2014/main" val="10006"/>
                  </a:ext>
                </a:extLst>
              </a:tr>
            </a:tbl>
          </a:graphicData>
        </a:graphic>
      </p:graphicFrame>
      <p:sp>
        <p:nvSpPr>
          <p:cNvPr id="5"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225248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p:cNvSpPr>
            <a:spLocks noGrp="1"/>
          </p:cNvSpPr>
          <p:nvPr>
            <p:ph type="title"/>
          </p:nvPr>
        </p:nvSpPr>
        <p:spPr/>
        <p:txBody>
          <a:bodyPr/>
          <a:lstStyle/>
          <a:p>
            <a:pPr eaLnBrk="1" hangingPunct="1"/>
            <a:r>
              <a:rPr lang="en-US"/>
              <a:t>Challenges of Containerization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99880327"/>
              </p:ext>
            </p:extLst>
          </p:nvPr>
        </p:nvGraphicFramePr>
        <p:xfrm>
          <a:off x="92075" y="1082675"/>
          <a:ext cx="8959850" cy="5232782"/>
        </p:xfrm>
        <a:graphic>
          <a:graphicData uri="http://schemas.openxmlformats.org/drawingml/2006/table">
            <a:tbl>
              <a:tblPr firstRow="1" firstCol="1" bandCol="1">
                <a:tableStyleId>{37CE84F3-28C3-443E-9E96-99CF82512B78}</a:tableStyleId>
              </a:tblPr>
              <a:tblGrid>
                <a:gridCol w="1909212">
                  <a:extLst>
                    <a:ext uri="{9D8B030D-6E8A-4147-A177-3AD203B41FA5}">
                      <a16:colId xmlns:a16="http://schemas.microsoft.com/office/drawing/2014/main" val="20000"/>
                    </a:ext>
                  </a:extLst>
                </a:gridCol>
                <a:gridCol w="7050638">
                  <a:extLst>
                    <a:ext uri="{9D8B030D-6E8A-4147-A177-3AD203B41FA5}">
                      <a16:colId xmlns:a16="http://schemas.microsoft.com/office/drawing/2014/main" val="20001"/>
                    </a:ext>
                  </a:extLst>
                </a:gridCol>
              </a:tblGrid>
              <a:tr h="427516">
                <a:tc>
                  <a:txBody>
                    <a:bodyPr/>
                    <a:lstStyle/>
                    <a:p>
                      <a:r>
                        <a:rPr lang="en-US" dirty="0"/>
                        <a:t>Factor</a:t>
                      </a:r>
                      <a:endParaRPr lang="en-US" dirty="0">
                        <a:solidFill>
                          <a:srgbClr val="003366"/>
                        </a:solidFill>
                      </a:endParaRPr>
                    </a:p>
                  </a:txBody>
                  <a:tcPr marL="105411" marR="105411"/>
                </a:tc>
                <a:tc>
                  <a:txBody>
                    <a:bodyPr/>
                    <a:lstStyle/>
                    <a:p>
                      <a:r>
                        <a:rPr lang="en-US" dirty="0"/>
                        <a:t>Challenge</a:t>
                      </a:r>
                      <a:endParaRPr lang="en-US" dirty="0">
                        <a:solidFill>
                          <a:srgbClr val="003366"/>
                        </a:solidFill>
                      </a:endParaRPr>
                    </a:p>
                  </a:txBody>
                  <a:tcPr marL="105411" marR="105411"/>
                </a:tc>
                <a:extLst>
                  <a:ext uri="{0D108BD9-81ED-4DB2-BD59-A6C34878D82A}">
                    <a16:rowId xmlns:a16="http://schemas.microsoft.com/office/drawing/2014/main" val="10000"/>
                  </a:ext>
                </a:extLst>
              </a:tr>
              <a:tr h="626844">
                <a:tc>
                  <a:txBody>
                    <a:bodyPr/>
                    <a:lstStyle/>
                    <a:p>
                      <a:r>
                        <a:rPr lang="en-US" sz="1600" dirty="0"/>
                        <a:t>Site constraints</a:t>
                      </a:r>
                      <a:endParaRPr lang="en-US" sz="1600" b="1" dirty="0">
                        <a:solidFill>
                          <a:srgbClr val="000000"/>
                        </a:solidFill>
                      </a:endParaRPr>
                    </a:p>
                  </a:txBody>
                  <a:tcPr marL="105411" marR="105411"/>
                </a:tc>
                <a:tc>
                  <a:txBody>
                    <a:bodyPr/>
                    <a:lstStyle/>
                    <a:p>
                      <a:r>
                        <a:rPr lang="en-US" sz="1600" dirty="0"/>
                        <a:t>Large consumption of terminal space (mostly for storage); move</a:t>
                      </a:r>
                      <a:r>
                        <a:rPr lang="en-US" sz="1600" baseline="0" dirty="0"/>
                        <a:t> to urban periphery</a:t>
                      </a:r>
                      <a:r>
                        <a:rPr lang="en-US" sz="1600" dirty="0"/>
                        <a:t>.</a:t>
                      </a:r>
                    </a:p>
                    <a:p>
                      <a:r>
                        <a:rPr lang="en-US" sz="1600" dirty="0"/>
                        <a:t>Draft</a:t>
                      </a:r>
                      <a:r>
                        <a:rPr lang="en-US" sz="1600" baseline="0" dirty="0"/>
                        <a:t> issues with larger containerships (more than 13 meters).</a:t>
                      </a:r>
                      <a:endParaRPr lang="en-US" sz="1600" dirty="0">
                        <a:solidFill>
                          <a:srgbClr val="000000"/>
                        </a:solidFill>
                      </a:endParaRPr>
                    </a:p>
                  </a:txBody>
                  <a:tcPr marL="105411" marR="105411"/>
                </a:tc>
                <a:extLst>
                  <a:ext uri="{0D108BD9-81ED-4DB2-BD59-A6C34878D82A}">
                    <a16:rowId xmlns:a16="http://schemas.microsoft.com/office/drawing/2014/main" val="10001"/>
                  </a:ext>
                </a:extLst>
              </a:tr>
              <a:tr h="690466">
                <a:tc>
                  <a:txBody>
                    <a:bodyPr/>
                    <a:lstStyle/>
                    <a:p>
                      <a:r>
                        <a:rPr lang="en-US" sz="1600" dirty="0"/>
                        <a:t>Infrastructure costs</a:t>
                      </a:r>
                      <a:endParaRPr lang="en-US" sz="1600" b="1" dirty="0">
                        <a:solidFill>
                          <a:srgbClr val="000000"/>
                        </a:solidFill>
                      </a:endParaRPr>
                    </a:p>
                  </a:txBody>
                  <a:tcPr marL="105411" marR="105411"/>
                </a:tc>
                <a:tc>
                  <a:txBody>
                    <a:bodyPr/>
                    <a:lstStyle/>
                    <a:p>
                      <a:r>
                        <a:rPr lang="en-US" sz="1600" dirty="0"/>
                        <a:t>Container handling infrastructures and equipment (giant cranes, warehousing facilities, inland road, rail access), are important investments.</a:t>
                      </a:r>
                      <a:endParaRPr lang="en-US" sz="1600" dirty="0">
                        <a:solidFill>
                          <a:srgbClr val="000000"/>
                        </a:solidFill>
                      </a:endParaRPr>
                    </a:p>
                  </a:txBody>
                  <a:tcPr marL="105411" marR="105411"/>
                </a:tc>
                <a:extLst>
                  <a:ext uri="{0D108BD9-81ED-4DB2-BD59-A6C34878D82A}">
                    <a16:rowId xmlns:a16="http://schemas.microsoft.com/office/drawing/2014/main" val="10002"/>
                  </a:ext>
                </a:extLst>
              </a:tr>
              <a:tr h="621829">
                <a:tc>
                  <a:txBody>
                    <a:bodyPr/>
                    <a:lstStyle/>
                    <a:p>
                      <a:r>
                        <a:rPr lang="en-US" sz="1600" dirty="0"/>
                        <a:t>Stacking</a:t>
                      </a:r>
                      <a:endParaRPr lang="en-US" sz="1600" b="1" dirty="0">
                        <a:solidFill>
                          <a:srgbClr val="000000"/>
                        </a:solidFill>
                      </a:endParaRPr>
                    </a:p>
                  </a:txBody>
                  <a:tcPr marL="105411" marR="105411"/>
                </a:tc>
                <a:tc>
                  <a:txBody>
                    <a:bodyPr/>
                    <a:lstStyle/>
                    <a:p>
                      <a:r>
                        <a:rPr lang="en-US" sz="1600" dirty="0"/>
                        <a:t>Complexity of arrangement of containers, both on the ground and on modes (containerships and double-stack trains). </a:t>
                      </a:r>
                    </a:p>
                    <a:p>
                      <a:r>
                        <a:rPr lang="en-US" sz="1600" dirty="0"/>
                        <a:t>Restacking difficult to avoid.</a:t>
                      </a:r>
                      <a:endParaRPr lang="en-US" sz="1600" dirty="0">
                        <a:solidFill>
                          <a:srgbClr val="000000"/>
                        </a:solidFill>
                      </a:endParaRPr>
                    </a:p>
                  </a:txBody>
                  <a:tcPr marL="105411" marR="105411"/>
                </a:tc>
                <a:extLst>
                  <a:ext uri="{0D108BD9-81ED-4DB2-BD59-A6C34878D82A}">
                    <a16:rowId xmlns:a16="http://schemas.microsoft.com/office/drawing/2014/main" val="10003"/>
                  </a:ext>
                </a:extLst>
              </a:tr>
              <a:tr h="621829">
                <a:tc>
                  <a:txBody>
                    <a:bodyPr/>
                    <a:lstStyle/>
                    <a:p>
                      <a:r>
                        <a:rPr lang="en-US" sz="1600" dirty="0"/>
                        <a:t>Empty movements</a:t>
                      </a:r>
                      <a:endParaRPr lang="en-US" sz="1600" b="1" dirty="0">
                        <a:solidFill>
                          <a:srgbClr val="000000"/>
                        </a:solidFill>
                      </a:endParaRPr>
                    </a:p>
                  </a:txBody>
                  <a:tcPr marL="105411" marR="105411"/>
                </a:tc>
                <a:tc>
                  <a:txBody>
                    <a:bodyPr/>
                    <a:lstStyle/>
                    <a:p>
                      <a:r>
                        <a:rPr lang="en-US" sz="1600" dirty="0"/>
                        <a:t>Many containers are moved empty (20% of all flows).</a:t>
                      </a:r>
                    </a:p>
                    <a:p>
                      <a:r>
                        <a:rPr lang="en-US" sz="1600" dirty="0"/>
                        <a:t>Either full or empty, a container takes the same amount of space.</a:t>
                      </a:r>
                    </a:p>
                    <a:p>
                      <a:r>
                        <a:rPr lang="en-US" sz="1600" dirty="0"/>
                        <a:t>Divergence between production and consumption; repositioning. </a:t>
                      </a:r>
                      <a:endParaRPr lang="en-US" sz="1600" dirty="0">
                        <a:solidFill>
                          <a:srgbClr val="000000"/>
                        </a:solidFill>
                      </a:endParaRPr>
                    </a:p>
                  </a:txBody>
                  <a:tcPr marL="105411" marR="105411"/>
                </a:tc>
                <a:extLst>
                  <a:ext uri="{0D108BD9-81ED-4DB2-BD59-A6C34878D82A}">
                    <a16:rowId xmlns:a16="http://schemas.microsoft.com/office/drawing/2014/main" val="10004"/>
                  </a:ext>
                </a:extLst>
              </a:tr>
              <a:tr h="413869">
                <a:tc>
                  <a:txBody>
                    <a:bodyPr/>
                    <a:lstStyle/>
                    <a:p>
                      <a:r>
                        <a:rPr lang="en-US" sz="1600" dirty="0"/>
                        <a:t>Theft and losses</a:t>
                      </a:r>
                      <a:endParaRPr lang="en-US" sz="1600" b="1" dirty="0">
                        <a:solidFill>
                          <a:srgbClr val="000000"/>
                        </a:solidFill>
                      </a:endParaRPr>
                    </a:p>
                  </a:txBody>
                  <a:tcPr marL="105411" marR="105411"/>
                </a:tc>
                <a:tc>
                  <a:txBody>
                    <a:bodyPr/>
                    <a:lstStyle/>
                    <a:p>
                      <a:r>
                        <a:rPr lang="en-US" sz="1600" dirty="0"/>
                        <a:t>High value goods and a load unit that can opened or carried (on truck).</a:t>
                      </a:r>
                    </a:p>
                    <a:p>
                      <a:r>
                        <a:rPr lang="en-US" sz="1600" dirty="0"/>
                        <a:t>Vulnerability between terminal and final destination.</a:t>
                      </a:r>
                    </a:p>
                    <a:p>
                      <a:r>
                        <a:rPr lang="en-US" sz="1600" dirty="0"/>
                        <a:t>10,000 containers are lost at sea each year (fall overboard).</a:t>
                      </a:r>
                      <a:endParaRPr lang="en-US" sz="1600" dirty="0">
                        <a:solidFill>
                          <a:srgbClr val="000000"/>
                        </a:solidFill>
                      </a:endParaRPr>
                    </a:p>
                  </a:txBody>
                  <a:tcPr marL="105411" marR="105411"/>
                </a:tc>
                <a:extLst>
                  <a:ext uri="{0D108BD9-81ED-4DB2-BD59-A6C34878D82A}">
                    <a16:rowId xmlns:a16="http://schemas.microsoft.com/office/drawing/2014/main" val="10005"/>
                  </a:ext>
                </a:extLst>
              </a:tr>
              <a:tr h="593302">
                <a:tc>
                  <a:txBody>
                    <a:bodyPr/>
                    <a:lstStyle/>
                    <a:p>
                      <a:r>
                        <a:rPr lang="en-US" sz="1600" dirty="0"/>
                        <a:t>Illicit</a:t>
                      </a:r>
                      <a:r>
                        <a:rPr lang="en-US" sz="1600" baseline="0" dirty="0"/>
                        <a:t> trade</a:t>
                      </a:r>
                      <a:endParaRPr lang="en-US" sz="1600" b="1" dirty="0">
                        <a:solidFill>
                          <a:srgbClr val="000000"/>
                        </a:solidFill>
                      </a:endParaRPr>
                    </a:p>
                  </a:txBody>
                  <a:tcPr marL="105411" marR="105411"/>
                </a:tc>
                <a:tc>
                  <a:txBody>
                    <a:bodyPr/>
                    <a:lstStyle/>
                    <a:p>
                      <a:r>
                        <a:rPr lang="en-US" sz="1600" dirty="0"/>
                        <a:t>Common instrument used in the illicit trade of goods, drugs and weapons, as well as for illegal immigration.</a:t>
                      </a:r>
                    </a:p>
                    <a:p>
                      <a:r>
                        <a:rPr lang="en-US" sz="1600" dirty="0"/>
                        <a:t>Concerns about the usage of containers for terrorism.</a:t>
                      </a:r>
                      <a:endParaRPr lang="en-US" sz="1600" dirty="0">
                        <a:solidFill>
                          <a:srgbClr val="000000"/>
                        </a:solidFill>
                      </a:endParaRPr>
                    </a:p>
                  </a:txBody>
                  <a:tcPr marL="105411" marR="105411"/>
                </a:tc>
                <a:extLst>
                  <a:ext uri="{0D108BD9-81ED-4DB2-BD59-A6C34878D82A}">
                    <a16:rowId xmlns:a16="http://schemas.microsoft.com/office/drawing/2014/main" val="10006"/>
                  </a:ext>
                </a:extLst>
              </a:tr>
            </a:tbl>
          </a:graphicData>
        </a:graphic>
      </p:graphicFrame>
      <p:sp>
        <p:nvSpPr>
          <p:cNvPr id="5"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3072178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bwMode="auto">
          <a:xfrm>
            <a:off x="4517719" y="5642118"/>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7" name="Rectangle 96"/>
          <p:cNvSpPr/>
          <p:nvPr/>
        </p:nvSpPr>
        <p:spPr bwMode="auto">
          <a:xfrm>
            <a:off x="4517719" y="4852648"/>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6" name="Rectangle 95"/>
          <p:cNvSpPr/>
          <p:nvPr/>
        </p:nvSpPr>
        <p:spPr bwMode="auto">
          <a:xfrm>
            <a:off x="4517719" y="4029046"/>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5" name="Rectangle 94"/>
          <p:cNvSpPr/>
          <p:nvPr/>
        </p:nvSpPr>
        <p:spPr bwMode="auto">
          <a:xfrm>
            <a:off x="4517719" y="3213706"/>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2" name="Rectangle 91"/>
          <p:cNvSpPr/>
          <p:nvPr/>
        </p:nvSpPr>
        <p:spPr bwMode="auto">
          <a:xfrm>
            <a:off x="4517719" y="2397232"/>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1" name="Rectangle 90"/>
          <p:cNvSpPr/>
          <p:nvPr/>
        </p:nvSpPr>
        <p:spPr bwMode="auto">
          <a:xfrm>
            <a:off x="4517719" y="1586945"/>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9" name="Rectangle 88"/>
          <p:cNvSpPr/>
          <p:nvPr/>
        </p:nvSpPr>
        <p:spPr bwMode="auto">
          <a:xfrm>
            <a:off x="378614" y="564167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8" name="Rectangle 87"/>
          <p:cNvSpPr/>
          <p:nvPr/>
        </p:nvSpPr>
        <p:spPr bwMode="auto">
          <a:xfrm>
            <a:off x="378614" y="483743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7" name="Rectangle 86"/>
          <p:cNvSpPr/>
          <p:nvPr/>
        </p:nvSpPr>
        <p:spPr bwMode="auto">
          <a:xfrm>
            <a:off x="378614" y="4015985"/>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5" name="Rectangle 84"/>
          <p:cNvSpPr/>
          <p:nvPr/>
        </p:nvSpPr>
        <p:spPr bwMode="auto">
          <a:xfrm>
            <a:off x="378614" y="320726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4" name="Rectangle 83"/>
          <p:cNvSpPr/>
          <p:nvPr/>
        </p:nvSpPr>
        <p:spPr bwMode="auto">
          <a:xfrm>
            <a:off x="378614" y="239798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1" name="Rectangle 80"/>
          <p:cNvSpPr/>
          <p:nvPr/>
        </p:nvSpPr>
        <p:spPr bwMode="auto">
          <a:xfrm>
            <a:off x="378614" y="158870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5" name="Title 4"/>
          <p:cNvSpPr>
            <a:spLocks noGrp="1"/>
          </p:cNvSpPr>
          <p:nvPr>
            <p:ph type="title"/>
          </p:nvPr>
        </p:nvSpPr>
        <p:spPr/>
        <p:txBody>
          <a:bodyPr/>
          <a:lstStyle/>
          <a:p>
            <a:r>
              <a:rPr lang="en-US" dirty="0"/>
              <a:t>Advantages and Drawbacks of Containerization</a:t>
            </a:r>
          </a:p>
        </p:txBody>
      </p:sp>
      <p:sp>
        <p:nvSpPr>
          <p:cNvPr id="6" name="Rectangle 5"/>
          <p:cNvSpPr/>
          <p:nvPr/>
        </p:nvSpPr>
        <p:spPr>
          <a:xfrm>
            <a:off x="322806" y="1546523"/>
            <a:ext cx="1281120" cy="338554"/>
          </a:xfrm>
          <a:prstGeom prst="rect">
            <a:avLst/>
          </a:prstGeom>
        </p:spPr>
        <p:txBody>
          <a:bodyPr wrap="none">
            <a:spAutoFit/>
          </a:bodyPr>
          <a:lstStyle/>
          <a:p>
            <a:r>
              <a:rPr lang="en-US" sz="1600" b="1" dirty="0">
                <a:latin typeface="Agency FB" pitchFamily="34" charset="0"/>
              </a:rPr>
              <a:t>Standardization</a:t>
            </a:r>
          </a:p>
        </p:txBody>
      </p:sp>
      <p:sp>
        <p:nvSpPr>
          <p:cNvPr id="7" name="Rectangle 6"/>
          <p:cNvSpPr/>
          <p:nvPr/>
        </p:nvSpPr>
        <p:spPr bwMode="auto">
          <a:xfrm>
            <a:off x="386414" y="1470579"/>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a:xfrm>
            <a:off x="294901" y="1093217"/>
            <a:ext cx="1189749" cy="400110"/>
          </a:xfrm>
          <a:prstGeom prst="rect">
            <a:avLst/>
          </a:prstGeom>
        </p:spPr>
        <p:txBody>
          <a:bodyPr wrap="none">
            <a:spAutoFit/>
          </a:bodyPr>
          <a:lstStyle/>
          <a:p>
            <a:r>
              <a:rPr lang="en-US" sz="2000" b="1" dirty="0">
                <a:solidFill>
                  <a:schemeClr val="accent2">
                    <a:lumMod val="50000"/>
                  </a:schemeClr>
                </a:solidFill>
                <a:latin typeface="Agency FB" pitchFamily="34" charset="0"/>
              </a:rPr>
              <a:t>Advantages</a:t>
            </a:r>
          </a:p>
        </p:txBody>
      </p:sp>
      <p:sp>
        <p:nvSpPr>
          <p:cNvPr id="9" name="Rectangle 8"/>
          <p:cNvSpPr/>
          <p:nvPr/>
        </p:nvSpPr>
        <p:spPr bwMode="auto">
          <a:xfrm>
            <a:off x="4529904" y="1469957"/>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4439752" y="1093217"/>
            <a:ext cx="1148071" cy="400110"/>
          </a:xfrm>
          <a:prstGeom prst="rect">
            <a:avLst/>
          </a:prstGeom>
        </p:spPr>
        <p:txBody>
          <a:bodyPr wrap="none">
            <a:spAutoFit/>
          </a:bodyPr>
          <a:lstStyle/>
          <a:p>
            <a:r>
              <a:rPr lang="en-US" sz="2000" b="1" dirty="0">
                <a:solidFill>
                  <a:schemeClr val="accent5">
                    <a:lumMod val="50000"/>
                  </a:schemeClr>
                </a:solidFill>
                <a:latin typeface="Agency FB" pitchFamily="34" charset="0"/>
              </a:rPr>
              <a:t>Drawbacks</a:t>
            </a:r>
          </a:p>
        </p:txBody>
      </p:sp>
      <p:sp>
        <p:nvSpPr>
          <p:cNvPr id="11" name="Rectangle 10"/>
          <p:cNvSpPr/>
          <p:nvPr/>
        </p:nvSpPr>
        <p:spPr>
          <a:xfrm>
            <a:off x="322806" y="2348706"/>
            <a:ext cx="841897" cy="338554"/>
          </a:xfrm>
          <a:prstGeom prst="rect">
            <a:avLst/>
          </a:prstGeom>
        </p:spPr>
        <p:txBody>
          <a:bodyPr wrap="none">
            <a:spAutoFit/>
          </a:bodyPr>
          <a:lstStyle/>
          <a:p>
            <a:r>
              <a:rPr lang="en-US" sz="1600" b="1" dirty="0">
                <a:latin typeface="Agency FB" pitchFamily="34" charset="0"/>
              </a:rPr>
              <a:t>Flexibility</a:t>
            </a:r>
          </a:p>
        </p:txBody>
      </p:sp>
      <p:sp>
        <p:nvSpPr>
          <p:cNvPr id="13" name="Rectangle 12"/>
          <p:cNvSpPr/>
          <p:nvPr/>
        </p:nvSpPr>
        <p:spPr>
          <a:xfrm>
            <a:off x="354868" y="3138011"/>
            <a:ext cx="580608" cy="338554"/>
          </a:xfrm>
          <a:prstGeom prst="rect">
            <a:avLst/>
          </a:prstGeom>
        </p:spPr>
        <p:txBody>
          <a:bodyPr wrap="none">
            <a:spAutoFit/>
          </a:bodyPr>
          <a:lstStyle/>
          <a:p>
            <a:r>
              <a:rPr lang="en-US" sz="1600" b="1" dirty="0">
                <a:latin typeface="Agency FB" pitchFamily="34" charset="0"/>
              </a:rPr>
              <a:t>Costs</a:t>
            </a:r>
          </a:p>
        </p:txBody>
      </p:sp>
      <p:sp>
        <p:nvSpPr>
          <p:cNvPr id="14" name="Rectangle 13"/>
          <p:cNvSpPr/>
          <p:nvPr/>
        </p:nvSpPr>
        <p:spPr>
          <a:xfrm>
            <a:off x="354868" y="3949186"/>
            <a:ext cx="739305" cy="338554"/>
          </a:xfrm>
          <a:prstGeom prst="rect">
            <a:avLst/>
          </a:prstGeom>
        </p:spPr>
        <p:txBody>
          <a:bodyPr wrap="none">
            <a:spAutoFit/>
          </a:bodyPr>
          <a:lstStyle/>
          <a:p>
            <a:r>
              <a:rPr lang="en-US" sz="1600" b="1" dirty="0">
                <a:latin typeface="Agency FB" pitchFamily="34" charset="0"/>
              </a:rPr>
              <a:t>Velocity</a:t>
            </a:r>
          </a:p>
        </p:txBody>
      </p:sp>
      <p:sp>
        <p:nvSpPr>
          <p:cNvPr id="15" name="Rectangle 14"/>
          <p:cNvSpPr/>
          <p:nvPr/>
        </p:nvSpPr>
        <p:spPr>
          <a:xfrm>
            <a:off x="338837" y="4775304"/>
            <a:ext cx="1090363" cy="338554"/>
          </a:xfrm>
          <a:prstGeom prst="rect">
            <a:avLst/>
          </a:prstGeom>
        </p:spPr>
        <p:txBody>
          <a:bodyPr wrap="none">
            <a:spAutoFit/>
          </a:bodyPr>
          <a:lstStyle/>
          <a:p>
            <a:r>
              <a:rPr lang="en-US" sz="1600" b="1" dirty="0">
                <a:latin typeface="Agency FB" pitchFamily="34" charset="0"/>
              </a:rPr>
              <a:t>Warehousing</a:t>
            </a:r>
          </a:p>
        </p:txBody>
      </p:sp>
      <p:sp>
        <p:nvSpPr>
          <p:cNvPr id="16" name="Rectangle 15"/>
          <p:cNvSpPr/>
          <p:nvPr/>
        </p:nvSpPr>
        <p:spPr>
          <a:xfrm>
            <a:off x="342123" y="5584168"/>
            <a:ext cx="1409360" cy="338554"/>
          </a:xfrm>
          <a:prstGeom prst="rect">
            <a:avLst/>
          </a:prstGeom>
        </p:spPr>
        <p:txBody>
          <a:bodyPr wrap="none">
            <a:spAutoFit/>
          </a:bodyPr>
          <a:lstStyle/>
          <a:p>
            <a:r>
              <a:rPr lang="en-US" sz="1600" b="1" dirty="0">
                <a:latin typeface="Agency FB" pitchFamily="34" charset="0"/>
              </a:rPr>
              <a:t>Security &amp; Safety</a:t>
            </a:r>
          </a:p>
        </p:txBody>
      </p:sp>
      <p:sp>
        <p:nvSpPr>
          <p:cNvPr id="17" name="Rectangle 16"/>
          <p:cNvSpPr/>
          <p:nvPr/>
        </p:nvSpPr>
        <p:spPr bwMode="auto">
          <a:xfrm>
            <a:off x="2364221" y="1588707"/>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ISO standard (modes and equipment). Unique identification number and size type code.</a:t>
            </a:r>
          </a:p>
        </p:txBody>
      </p:sp>
      <p:sp>
        <p:nvSpPr>
          <p:cNvPr id="18" name="Rectangle 17"/>
          <p:cNvSpPr/>
          <p:nvPr/>
        </p:nvSpPr>
        <p:spPr bwMode="auto">
          <a:xfrm>
            <a:off x="6500700" y="1588608"/>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Large consumption of terminal space. Draft issues with larger containerships.</a:t>
            </a:r>
          </a:p>
        </p:txBody>
      </p:sp>
      <p:sp>
        <p:nvSpPr>
          <p:cNvPr id="19" name="Rectangle 18"/>
          <p:cNvSpPr/>
          <p:nvPr/>
        </p:nvSpPr>
        <p:spPr>
          <a:xfrm>
            <a:off x="4514491" y="1546523"/>
            <a:ext cx="1316386" cy="338554"/>
          </a:xfrm>
          <a:prstGeom prst="rect">
            <a:avLst/>
          </a:prstGeom>
        </p:spPr>
        <p:txBody>
          <a:bodyPr wrap="none">
            <a:spAutoFit/>
          </a:bodyPr>
          <a:lstStyle/>
          <a:p>
            <a:r>
              <a:rPr lang="en-US" sz="1600" b="1" dirty="0">
                <a:latin typeface="Agency FB" pitchFamily="34" charset="0"/>
              </a:rPr>
              <a:t>Site Constraints</a:t>
            </a:r>
          </a:p>
        </p:txBody>
      </p:sp>
      <p:sp>
        <p:nvSpPr>
          <p:cNvPr id="20" name="Rectangle 19"/>
          <p:cNvSpPr/>
          <p:nvPr/>
        </p:nvSpPr>
        <p:spPr>
          <a:xfrm>
            <a:off x="4514491" y="2372226"/>
            <a:ext cx="1661032" cy="338554"/>
          </a:xfrm>
          <a:prstGeom prst="rect">
            <a:avLst/>
          </a:prstGeom>
        </p:spPr>
        <p:txBody>
          <a:bodyPr wrap="none">
            <a:spAutoFit/>
          </a:bodyPr>
          <a:lstStyle/>
          <a:p>
            <a:r>
              <a:rPr lang="en-US" sz="1600" b="1" dirty="0">
                <a:latin typeface="Agency FB" pitchFamily="34" charset="0"/>
              </a:rPr>
              <a:t>Capital Intensiveness</a:t>
            </a:r>
          </a:p>
        </p:txBody>
      </p:sp>
      <p:sp>
        <p:nvSpPr>
          <p:cNvPr id="21" name="Rectangle 20"/>
          <p:cNvSpPr/>
          <p:nvPr/>
        </p:nvSpPr>
        <p:spPr>
          <a:xfrm>
            <a:off x="4529904" y="3150889"/>
            <a:ext cx="782587" cy="338554"/>
          </a:xfrm>
          <a:prstGeom prst="rect">
            <a:avLst/>
          </a:prstGeom>
        </p:spPr>
        <p:txBody>
          <a:bodyPr wrap="none">
            <a:spAutoFit/>
          </a:bodyPr>
          <a:lstStyle/>
          <a:p>
            <a:r>
              <a:rPr lang="en-US" sz="1600" b="1" dirty="0">
                <a:latin typeface="Agency FB" pitchFamily="34" charset="0"/>
              </a:rPr>
              <a:t>Stacking</a:t>
            </a:r>
          </a:p>
        </p:txBody>
      </p:sp>
      <p:sp>
        <p:nvSpPr>
          <p:cNvPr id="22" name="Rectangle 21"/>
          <p:cNvSpPr/>
          <p:nvPr/>
        </p:nvSpPr>
        <p:spPr>
          <a:xfrm>
            <a:off x="4514491" y="4807499"/>
            <a:ext cx="1351652" cy="338554"/>
          </a:xfrm>
          <a:prstGeom prst="rect">
            <a:avLst/>
          </a:prstGeom>
        </p:spPr>
        <p:txBody>
          <a:bodyPr wrap="none">
            <a:spAutoFit/>
          </a:bodyPr>
          <a:lstStyle/>
          <a:p>
            <a:r>
              <a:rPr lang="en-US" sz="1600" b="1" dirty="0">
                <a:latin typeface="Agency FB" pitchFamily="34" charset="0"/>
              </a:rPr>
              <a:t>Theft and Losses</a:t>
            </a:r>
          </a:p>
        </p:txBody>
      </p:sp>
      <p:sp>
        <p:nvSpPr>
          <p:cNvPr id="23" name="Rectangle 22"/>
          <p:cNvSpPr/>
          <p:nvPr/>
        </p:nvSpPr>
        <p:spPr>
          <a:xfrm>
            <a:off x="4529904" y="3949186"/>
            <a:ext cx="1117614" cy="338554"/>
          </a:xfrm>
          <a:prstGeom prst="rect">
            <a:avLst/>
          </a:prstGeom>
        </p:spPr>
        <p:txBody>
          <a:bodyPr wrap="none">
            <a:spAutoFit/>
          </a:bodyPr>
          <a:lstStyle/>
          <a:p>
            <a:r>
              <a:rPr lang="en-US" sz="1600" b="1" dirty="0">
                <a:latin typeface="Agency FB" pitchFamily="34" charset="0"/>
              </a:rPr>
              <a:t>Repositioning</a:t>
            </a:r>
          </a:p>
        </p:txBody>
      </p:sp>
      <p:sp>
        <p:nvSpPr>
          <p:cNvPr id="24" name="Rectangle 23"/>
          <p:cNvSpPr/>
          <p:nvPr/>
        </p:nvSpPr>
        <p:spPr>
          <a:xfrm>
            <a:off x="4514490" y="5584168"/>
            <a:ext cx="971741" cy="338554"/>
          </a:xfrm>
          <a:prstGeom prst="rect">
            <a:avLst/>
          </a:prstGeom>
        </p:spPr>
        <p:txBody>
          <a:bodyPr wrap="none">
            <a:spAutoFit/>
          </a:bodyPr>
          <a:lstStyle/>
          <a:p>
            <a:r>
              <a:rPr lang="en-US" sz="1600" b="1" dirty="0">
                <a:latin typeface="Agency FB" pitchFamily="34" charset="0"/>
              </a:rPr>
              <a:t>Illicit Trade</a:t>
            </a:r>
          </a:p>
        </p:txBody>
      </p:sp>
      <p:sp>
        <p:nvSpPr>
          <p:cNvPr id="2" name="Rectangle 1"/>
          <p:cNvSpPr/>
          <p:nvPr/>
        </p:nvSpPr>
        <p:spPr>
          <a:xfrm>
            <a:off x="1044724" y="1909416"/>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bwMode="auto">
          <a:xfrm>
            <a:off x="2364221" y="2398902"/>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Commodities, manufactured goods, liquids and refrigerated goods.</a:t>
            </a:r>
          </a:p>
        </p:txBody>
      </p:sp>
      <p:cxnSp>
        <p:nvCxnSpPr>
          <p:cNvPr id="12" name="Straight Arrow Connector 11"/>
          <p:cNvCxnSpPr/>
          <p:nvPr/>
        </p:nvCxnSpPr>
        <p:spPr>
          <a:xfrm>
            <a:off x="939770" y="1909416"/>
            <a:ext cx="0" cy="27429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044724" y="2268616"/>
            <a:ext cx="55209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07658" y="2832998"/>
            <a:ext cx="457200" cy="182880"/>
          </a:xfrm>
          <a:prstGeom prst="rect">
            <a:avLst/>
          </a:prstGeom>
          <a:solidFill>
            <a:schemeClr val="bg2">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35921" y="2832998"/>
            <a:ext cx="457200" cy="182880"/>
          </a:xfrm>
          <a:prstGeom prst="rect">
            <a:avLst/>
          </a:prstGeom>
          <a:solidFill>
            <a:schemeClr val="accent4">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75288" y="2832998"/>
            <a:ext cx="457200" cy="182880"/>
          </a:xfrm>
          <a:prstGeom prst="rect">
            <a:avLst/>
          </a:prstGeom>
          <a:solidFill>
            <a:schemeClr val="accent3">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4786" y="3539538"/>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p:txBody>
      </p:sp>
      <p:sp>
        <p:nvSpPr>
          <p:cNvPr id="35" name="Rectangle 34"/>
          <p:cNvSpPr/>
          <p:nvPr/>
        </p:nvSpPr>
        <p:spPr bwMode="auto">
          <a:xfrm>
            <a:off x="2364221" y="3212560"/>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Low transport costs. Economies of scale at modes and terminals.</a:t>
            </a:r>
          </a:p>
        </p:txBody>
      </p:sp>
      <p:sp>
        <p:nvSpPr>
          <p:cNvPr id="36" name="Rectangle 35"/>
          <p:cNvSpPr/>
          <p:nvPr/>
        </p:nvSpPr>
        <p:spPr bwMode="auto">
          <a:xfrm>
            <a:off x="2364221" y="4017592"/>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Fast transshipment operations.</a:t>
            </a:r>
          </a:p>
          <a:p>
            <a:r>
              <a:rPr lang="en-US" sz="1400" dirty="0">
                <a:solidFill>
                  <a:schemeClr val="bg2">
                    <a:lumMod val="25000"/>
                  </a:schemeClr>
                </a:solidFill>
                <a:latin typeface="Agency FB" pitchFamily="34" charset="0"/>
              </a:rPr>
              <a:t>Low terminal turnaround times.</a:t>
            </a:r>
          </a:p>
        </p:txBody>
      </p:sp>
      <p:sp>
        <p:nvSpPr>
          <p:cNvPr id="37" name="Rectangle 36"/>
          <p:cNvSpPr/>
          <p:nvPr/>
        </p:nvSpPr>
        <p:spPr bwMode="auto">
          <a:xfrm>
            <a:off x="2364221" y="4839876"/>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Own warehouse; simpler and less expensive packaging. Stacking capability.</a:t>
            </a:r>
          </a:p>
        </p:txBody>
      </p:sp>
      <p:sp>
        <p:nvSpPr>
          <p:cNvPr id="40" name="Freeform 39"/>
          <p:cNvSpPr/>
          <p:nvPr/>
        </p:nvSpPr>
        <p:spPr>
          <a:xfrm>
            <a:off x="1423358" y="3394186"/>
            <a:ext cx="731520" cy="457200"/>
          </a:xfrm>
          <a:custGeom>
            <a:avLst/>
            <a:gdLst>
              <a:gd name="connsiteX0" fmla="*/ 0 w 750499"/>
              <a:gd name="connsiteY0" fmla="*/ 0 h 491706"/>
              <a:gd name="connsiteX1" fmla="*/ 0 w 750499"/>
              <a:gd name="connsiteY1" fmla="*/ 491706 h 491706"/>
              <a:gd name="connsiteX2" fmla="*/ 750499 w 750499"/>
              <a:gd name="connsiteY2" fmla="*/ 491706 h 491706"/>
            </a:gdLst>
            <a:ahLst/>
            <a:cxnLst>
              <a:cxn ang="0">
                <a:pos x="connsiteX0" y="connsiteY0"/>
              </a:cxn>
              <a:cxn ang="0">
                <a:pos x="connsiteX1" y="connsiteY1"/>
              </a:cxn>
              <a:cxn ang="0">
                <a:pos x="connsiteX2" y="connsiteY2"/>
              </a:cxn>
            </a:cxnLst>
            <a:rect l="l" t="t" r="r" b="b"/>
            <a:pathLst>
              <a:path w="750499" h="491706">
                <a:moveTo>
                  <a:pt x="0" y="0"/>
                </a:moveTo>
                <a:lnTo>
                  <a:pt x="0" y="491706"/>
                </a:lnTo>
                <a:lnTo>
                  <a:pt x="750499" y="491706"/>
                </a:lnTo>
              </a:path>
            </a:pathLst>
          </a:custGeom>
          <a:noFill/>
          <a:ln w="1905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466491" y="3489076"/>
            <a:ext cx="595222" cy="310550"/>
          </a:xfrm>
          <a:custGeom>
            <a:avLst/>
            <a:gdLst>
              <a:gd name="connsiteX0" fmla="*/ 0 w 595222"/>
              <a:gd name="connsiteY0" fmla="*/ 0 h 310550"/>
              <a:gd name="connsiteX1" fmla="*/ 120769 w 595222"/>
              <a:gd name="connsiteY1" fmla="*/ 189781 h 310550"/>
              <a:gd name="connsiteX2" fmla="*/ 595222 w 595222"/>
              <a:gd name="connsiteY2" fmla="*/ 310550 h 310550"/>
            </a:gdLst>
            <a:ahLst/>
            <a:cxnLst>
              <a:cxn ang="0">
                <a:pos x="connsiteX0" y="connsiteY0"/>
              </a:cxn>
              <a:cxn ang="0">
                <a:pos x="connsiteX1" y="connsiteY1"/>
              </a:cxn>
              <a:cxn ang="0">
                <a:pos x="connsiteX2" y="connsiteY2"/>
              </a:cxn>
            </a:cxnLst>
            <a:rect l="l" t="t" r="r" b="b"/>
            <a:pathLst>
              <a:path w="595222" h="310550">
                <a:moveTo>
                  <a:pt x="0" y="0"/>
                </a:moveTo>
                <a:cubicBezTo>
                  <a:pt x="10782" y="69011"/>
                  <a:pt x="21565" y="138023"/>
                  <a:pt x="120769" y="189781"/>
                </a:cubicBezTo>
                <a:cubicBezTo>
                  <a:pt x="219973" y="241539"/>
                  <a:pt x="407597" y="276044"/>
                  <a:pt x="595222" y="31055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bwMode="auto">
          <a:xfrm>
            <a:off x="2364221" y="5647884"/>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Contents unknown to carriers. Reduced spoilage and losses.</a:t>
            </a:r>
          </a:p>
        </p:txBody>
      </p:sp>
      <p:sp>
        <p:nvSpPr>
          <p:cNvPr id="43" name="Striped Right Arrow 42"/>
          <p:cNvSpPr/>
          <p:nvPr/>
        </p:nvSpPr>
        <p:spPr>
          <a:xfrm>
            <a:off x="857464" y="4318518"/>
            <a:ext cx="1097280" cy="365760"/>
          </a:xfrm>
          <a:prstGeom prst="striped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081830" y="4355623"/>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633921" y="5350189"/>
            <a:ext cx="45720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633921" y="5128150"/>
            <a:ext cx="45720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633921" y="4906111"/>
            <a:ext cx="45720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71755" y="5193723"/>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23197" y="5246799"/>
            <a:ext cx="457200" cy="18288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14049" y="5967935"/>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bwMode="auto">
          <a:xfrm>
            <a:off x="6500700" y="2398902"/>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Container handling infrastructures and equipment are important investments.</a:t>
            </a:r>
          </a:p>
        </p:txBody>
      </p:sp>
      <p:sp>
        <p:nvSpPr>
          <p:cNvPr id="54" name="Rectangle 53"/>
          <p:cNvSpPr/>
          <p:nvPr/>
        </p:nvSpPr>
        <p:spPr bwMode="auto">
          <a:xfrm>
            <a:off x="6500700" y="3217666"/>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Complexity of arrangement of containers, both on the ground and on modes.</a:t>
            </a:r>
          </a:p>
        </p:txBody>
      </p:sp>
      <p:sp>
        <p:nvSpPr>
          <p:cNvPr id="55" name="Rectangle 54"/>
          <p:cNvSpPr/>
          <p:nvPr/>
        </p:nvSpPr>
        <p:spPr bwMode="auto">
          <a:xfrm>
            <a:off x="6500700" y="4037345"/>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Divergence between production and consumption; repositioning. 20% of all containers.</a:t>
            </a:r>
          </a:p>
          <a:p>
            <a:endParaRPr lang="en-US" sz="1400" dirty="0">
              <a:latin typeface="Agency FB" pitchFamily="34" charset="0"/>
            </a:endParaRPr>
          </a:p>
        </p:txBody>
      </p:sp>
      <p:sp>
        <p:nvSpPr>
          <p:cNvPr id="56" name="Rectangle 55"/>
          <p:cNvSpPr/>
          <p:nvPr/>
        </p:nvSpPr>
        <p:spPr bwMode="auto">
          <a:xfrm>
            <a:off x="6500700" y="4846209"/>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High value goods vulnerable to thefts, particularly between terminal and final destination.</a:t>
            </a:r>
          </a:p>
        </p:txBody>
      </p:sp>
      <p:sp>
        <p:nvSpPr>
          <p:cNvPr id="57" name="Rectangle 56"/>
          <p:cNvSpPr/>
          <p:nvPr/>
        </p:nvSpPr>
        <p:spPr bwMode="auto">
          <a:xfrm>
            <a:off x="6500700" y="5647884"/>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Illicit trade of goods, drugs and weapons, as well as for illegal immigration.</a:t>
            </a:r>
          </a:p>
        </p:txBody>
      </p:sp>
      <p:sp>
        <p:nvSpPr>
          <p:cNvPr id="58" name="Rectangle 57"/>
          <p:cNvSpPr/>
          <p:nvPr/>
        </p:nvSpPr>
        <p:spPr>
          <a:xfrm>
            <a:off x="871755" y="5970728"/>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ross 58"/>
          <p:cNvSpPr/>
          <p:nvPr/>
        </p:nvSpPr>
        <p:spPr>
          <a:xfrm>
            <a:off x="1054225" y="6016437"/>
            <a:ext cx="182880" cy="182880"/>
          </a:xfrm>
          <a:prstGeom prst="plu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y 2"/>
          <p:cNvSpPr/>
          <p:nvPr/>
        </p:nvSpPr>
        <p:spPr>
          <a:xfrm>
            <a:off x="5348938" y="5973762"/>
            <a:ext cx="274320" cy="27432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74205" y="1899563"/>
            <a:ext cx="365760" cy="3657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p:nvPr/>
        </p:nvCxnSpPr>
        <p:spPr>
          <a:xfrm>
            <a:off x="6157085" y="1941611"/>
            <a:ext cx="0" cy="274298"/>
          </a:xfrm>
          <a:prstGeom prst="straightConnector1">
            <a:avLst/>
          </a:prstGeom>
          <a:ln w="1270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81093" y="1896538"/>
            <a:ext cx="1094054" cy="36370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4958866" y="2092605"/>
            <a:ext cx="9144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5403188" y="3714474"/>
            <a:ext cx="457200" cy="182880"/>
          </a:xfrm>
          <a:prstGeom prst="rect">
            <a:avLst/>
          </a:prstGeom>
          <a:solidFill>
            <a:srgbClr val="FF0000"/>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403188" y="3492435"/>
            <a:ext cx="457200" cy="182880"/>
          </a:xfrm>
          <a:prstGeom prst="rect">
            <a:avLst/>
          </a:prstGeom>
          <a:solidFill>
            <a:schemeClr val="accent4">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403188" y="3270396"/>
            <a:ext cx="457200" cy="182880"/>
          </a:xfrm>
          <a:prstGeom prst="rect">
            <a:avLst/>
          </a:prstGeom>
          <a:solidFill>
            <a:schemeClr val="accent3">
              <a:lumMod val="60000"/>
              <a:lumOff val="4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917701" y="3713868"/>
            <a:ext cx="457200" cy="182880"/>
          </a:xfrm>
          <a:prstGeom prst="rect">
            <a:avLst/>
          </a:prstGeom>
          <a:solidFill>
            <a:srgbClr val="FF0000"/>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917701" y="3491829"/>
            <a:ext cx="457200" cy="182880"/>
          </a:xfrm>
          <a:prstGeom prst="rect">
            <a:avLst/>
          </a:prstGeom>
          <a:solidFill>
            <a:schemeClr val="accent4">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917701" y="3269790"/>
            <a:ext cx="457200" cy="182880"/>
          </a:xfrm>
          <a:prstGeom prst="rect">
            <a:avLst/>
          </a:prstGeom>
          <a:solidFill>
            <a:schemeClr val="accent3">
              <a:lumMod val="60000"/>
              <a:lumOff val="4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228931" y="5205031"/>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5280373" y="5258107"/>
            <a:ext cx="457200" cy="18288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a:off x="1872615" y="4953037"/>
            <a:ext cx="0" cy="548640"/>
          </a:xfrm>
          <a:prstGeom prst="straightConnector1">
            <a:avLst/>
          </a:prstGeom>
          <a:ln w="158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5638421" y="3316858"/>
            <a:ext cx="0" cy="548640"/>
          </a:xfrm>
          <a:prstGeom prst="straightConnector1">
            <a:avLst/>
          </a:prstGeom>
          <a:ln w="158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118304" y="3325572"/>
            <a:ext cx="0" cy="548640"/>
          </a:xfrm>
          <a:prstGeom prst="straightConnector1">
            <a:avLst/>
          </a:prstGeom>
          <a:ln w="158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Right Arrow 73"/>
          <p:cNvSpPr/>
          <p:nvPr/>
        </p:nvSpPr>
        <p:spPr>
          <a:xfrm>
            <a:off x="5613732" y="5304749"/>
            <a:ext cx="274320" cy="914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946317" y="4252353"/>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4972640" y="4275567"/>
            <a:ext cx="320040" cy="13716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5977531" y="4252353"/>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6003854" y="4276483"/>
            <a:ext cx="320040" cy="13716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980397" y="4561916"/>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948057" y="4561916"/>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a:stCxn id="75" idx="3"/>
            <a:endCxn id="77" idx="1"/>
          </p:cNvCxnSpPr>
          <p:nvPr/>
        </p:nvCxnSpPr>
        <p:spPr>
          <a:xfrm>
            <a:off x="5312077" y="4343793"/>
            <a:ext cx="665454" cy="0"/>
          </a:xfrm>
          <a:prstGeom prst="straightConnector1">
            <a:avLst/>
          </a:prstGeom>
          <a:ln w="158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9" idx="1"/>
            <a:endCxn id="80" idx="3"/>
          </p:cNvCxnSpPr>
          <p:nvPr/>
        </p:nvCxnSpPr>
        <p:spPr>
          <a:xfrm flipH="1">
            <a:off x="5313817" y="4653356"/>
            <a:ext cx="666580"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7" idx="2"/>
            <a:endCxn id="79" idx="0"/>
          </p:cNvCxnSpPr>
          <p:nvPr/>
        </p:nvCxnSpPr>
        <p:spPr>
          <a:xfrm>
            <a:off x="6160411" y="4435233"/>
            <a:ext cx="2866" cy="126683"/>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80" idx="0"/>
            <a:endCxn id="75" idx="2"/>
          </p:cNvCxnSpPr>
          <p:nvPr/>
        </p:nvCxnSpPr>
        <p:spPr>
          <a:xfrm flipH="1" flipV="1">
            <a:off x="5129197" y="4435233"/>
            <a:ext cx="1740" cy="126683"/>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Up Arrow 92"/>
          <p:cNvSpPr/>
          <p:nvPr/>
        </p:nvSpPr>
        <p:spPr>
          <a:xfrm>
            <a:off x="5378799" y="2649335"/>
            <a:ext cx="365760" cy="457200"/>
          </a:xfrm>
          <a:prstGeom prst="up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5403188" y="2687686"/>
            <a:ext cx="338554" cy="461665"/>
          </a:xfrm>
          <a:prstGeom prst="rect">
            <a:avLst/>
          </a:prstGeom>
          <a:noFill/>
        </p:spPr>
        <p:txBody>
          <a:bodyPr wrap="none" rtlCol="0">
            <a:spAutoFit/>
          </a:bodyPr>
          <a:lstStyle/>
          <a:p>
            <a:r>
              <a:rPr lang="en-US" b="1" dirty="0">
                <a:latin typeface="Agency FB" panose="020B0503020202020204" pitchFamily="34" charset="0"/>
              </a:rPr>
              <a:t>$</a:t>
            </a:r>
          </a:p>
        </p:txBody>
      </p:sp>
      <p:sp>
        <p:nvSpPr>
          <p:cNvPr id="99"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4425260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t>Container Shipping Costs and Cargo Value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1779835"/>
              </p:ext>
            </p:extLst>
          </p:nvPr>
        </p:nvGraphicFramePr>
        <p:xfrm>
          <a:off x="92075" y="1082675"/>
          <a:ext cx="8959851" cy="5807456"/>
        </p:xfrm>
        <a:graphic>
          <a:graphicData uri="http://schemas.openxmlformats.org/drawingml/2006/table">
            <a:tbl>
              <a:tblPr firstRow="1" bandRow="1">
                <a:tableStyleId>{37CE84F3-28C3-443E-9E96-99CF82512B78}</a:tableStyleId>
              </a:tblPr>
              <a:tblGrid>
                <a:gridCol w="1783977">
                  <a:extLst>
                    <a:ext uri="{9D8B030D-6E8A-4147-A177-3AD203B41FA5}">
                      <a16:colId xmlns:a16="http://schemas.microsoft.com/office/drawing/2014/main" val="20000"/>
                    </a:ext>
                  </a:extLst>
                </a:gridCol>
                <a:gridCol w="1208501">
                  <a:extLst>
                    <a:ext uri="{9D8B030D-6E8A-4147-A177-3AD203B41FA5}">
                      <a16:colId xmlns:a16="http://schemas.microsoft.com/office/drawing/2014/main" val="20001"/>
                    </a:ext>
                  </a:extLst>
                </a:gridCol>
                <a:gridCol w="1304414">
                  <a:extLst>
                    <a:ext uri="{9D8B030D-6E8A-4147-A177-3AD203B41FA5}">
                      <a16:colId xmlns:a16="http://schemas.microsoft.com/office/drawing/2014/main" val="20002"/>
                    </a:ext>
                  </a:extLst>
                </a:gridCol>
                <a:gridCol w="1189318">
                  <a:extLst>
                    <a:ext uri="{9D8B030D-6E8A-4147-A177-3AD203B41FA5}">
                      <a16:colId xmlns:a16="http://schemas.microsoft.com/office/drawing/2014/main" val="20003"/>
                    </a:ext>
                  </a:extLst>
                </a:gridCol>
                <a:gridCol w="1275640">
                  <a:extLst>
                    <a:ext uri="{9D8B030D-6E8A-4147-A177-3AD203B41FA5}">
                      <a16:colId xmlns:a16="http://schemas.microsoft.com/office/drawing/2014/main" val="20004"/>
                    </a:ext>
                  </a:extLst>
                </a:gridCol>
                <a:gridCol w="1122179">
                  <a:extLst>
                    <a:ext uri="{9D8B030D-6E8A-4147-A177-3AD203B41FA5}">
                      <a16:colId xmlns:a16="http://schemas.microsoft.com/office/drawing/2014/main" val="20005"/>
                    </a:ext>
                  </a:extLst>
                </a:gridCol>
                <a:gridCol w="1075822">
                  <a:extLst>
                    <a:ext uri="{9D8B030D-6E8A-4147-A177-3AD203B41FA5}">
                      <a16:colId xmlns:a16="http://schemas.microsoft.com/office/drawing/2014/main" val="20006"/>
                    </a:ext>
                  </a:extLst>
                </a:gridCol>
              </a:tblGrid>
              <a:tr h="370840">
                <a:tc>
                  <a:txBody>
                    <a:bodyPr/>
                    <a:lstStyle/>
                    <a:p>
                      <a:r>
                        <a:rPr lang="en-US" sz="1600" dirty="0"/>
                        <a:t>Products</a:t>
                      </a:r>
                    </a:p>
                  </a:txBody>
                  <a:tcPr marL="92076" marR="92076" marT="18288" marB="18288"/>
                </a:tc>
                <a:tc gridSpan="2">
                  <a:txBody>
                    <a:bodyPr/>
                    <a:lstStyle/>
                    <a:p>
                      <a:pPr algn="ctr"/>
                      <a:r>
                        <a:rPr lang="en-US" sz="1600" dirty="0"/>
                        <a:t>Items / 40</a:t>
                      </a:r>
                      <a:r>
                        <a:rPr lang="en-US" sz="1600" baseline="0" dirty="0"/>
                        <a:t> Foot Container</a:t>
                      </a:r>
                      <a:endParaRPr lang="en-US" sz="1600" dirty="0"/>
                    </a:p>
                  </a:txBody>
                  <a:tcPr marL="92076" marR="92076" marT="18288" marB="18288"/>
                </a:tc>
                <a:tc hMerge="1">
                  <a:txBody>
                    <a:bodyPr/>
                    <a:lstStyle/>
                    <a:p>
                      <a:endParaRPr lang="en-US" dirty="0"/>
                    </a:p>
                  </a:txBody>
                  <a:tcPr/>
                </a:tc>
                <a:tc gridSpan="2">
                  <a:txBody>
                    <a:bodyPr/>
                    <a:lstStyle/>
                    <a:p>
                      <a:pPr algn="ctr"/>
                      <a:r>
                        <a:rPr lang="en-US" sz="1600" dirty="0"/>
                        <a:t>Retail Value (USD)</a:t>
                      </a:r>
                    </a:p>
                  </a:txBody>
                  <a:tcPr marL="92076" marR="92076" marT="18288" marB="18288"/>
                </a:tc>
                <a:tc hMerge="1">
                  <a:txBody>
                    <a:bodyPr/>
                    <a:lstStyle/>
                    <a:p>
                      <a:endParaRPr lang="en-US" dirty="0"/>
                    </a:p>
                  </a:txBody>
                  <a:tcPr/>
                </a:tc>
                <a:tc gridSpan="2">
                  <a:txBody>
                    <a:bodyPr/>
                    <a:lstStyle/>
                    <a:p>
                      <a:pPr algn="ctr"/>
                      <a:r>
                        <a:rPr lang="en-US" sz="1600" dirty="0"/>
                        <a:t>Freight</a:t>
                      </a:r>
                      <a:r>
                        <a:rPr lang="en-US" sz="1600" baseline="0" dirty="0"/>
                        <a:t> / Value (%)</a:t>
                      </a:r>
                      <a:endParaRPr lang="en-US" sz="1600" dirty="0"/>
                    </a:p>
                  </a:txBody>
                  <a:tcPr marL="92076" marR="92076" marT="18288" marB="18288"/>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sz="1400" dirty="0"/>
                    </a:p>
                  </a:txBody>
                  <a:tcPr marL="92076" marR="92076" marT="18288" marB="18288" anchor="ctr"/>
                </a:tc>
                <a:tc>
                  <a:txBody>
                    <a:bodyPr/>
                    <a:lstStyle/>
                    <a:p>
                      <a:r>
                        <a:rPr lang="en-US" sz="1400" dirty="0"/>
                        <a:t>Low</a:t>
                      </a:r>
                    </a:p>
                  </a:txBody>
                  <a:tcPr marL="92076" marR="92076" marT="18288" marB="18288" anchor="ctr"/>
                </a:tc>
                <a:tc>
                  <a:txBody>
                    <a:bodyPr/>
                    <a:lstStyle/>
                    <a:p>
                      <a:r>
                        <a:rPr lang="en-US" sz="1400" dirty="0"/>
                        <a:t>High</a:t>
                      </a:r>
                    </a:p>
                  </a:txBody>
                  <a:tcPr marL="92076" marR="92076" marT="18288" marB="18288" anchor="ctr"/>
                </a:tc>
                <a:tc>
                  <a:txBody>
                    <a:bodyPr/>
                    <a:lstStyle/>
                    <a:p>
                      <a:r>
                        <a:rPr lang="en-US" sz="1400" dirty="0"/>
                        <a:t>Low</a:t>
                      </a:r>
                    </a:p>
                  </a:txBody>
                  <a:tcPr marL="92076" marR="92076" marT="18288" marB="18288" anchor="ctr"/>
                </a:tc>
                <a:tc>
                  <a:txBody>
                    <a:bodyPr/>
                    <a:lstStyle/>
                    <a:p>
                      <a:r>
                        <a:rPr lang="en-US" sz="1400" dirty="0"/>
                        <a:t>High</a:t>
                      </a:r>
                    </a:p>
                  </a:txBody>
                  <a:tcPr marL="92076" marR="92076" marT="18288" marB="18288" anchor="ctr"/>
                </a:tc>
                <a:tc>
                  <a:txBody>
                    <a:bodyPr/>
                    <a:lstStyle/>
                    <a:p>
                      <a:r>
                        <a:rPr lang="en-US" sz="1400" dirty="0"/>
                        <a:t>Low</a:t>
                      </a:r>
                    </a:p>
                  </a:txBody>
                  <a:tcPr marL="92076" marR="92076" marT="18288" marB="18288" anchor="ctr"/>
                </a:tc>
                <a:tc>
                  <a:txBody>
                    <a:bodyPr/>
                    <a:lstStyle/>
                    <a:p>
                      <a:r>
                        <a:rPr lang="en-US" sz="1400" dirty="0"/>
                        <a:t>High</a:t>
                      </a:r>
                    </a:p>
                  </a:txBody>
                  <a:tcPr marL="92076" marR="92076" marT="18288" marB="18288" anchor="ctr"/>
                </a:tc>
                <a:extLst>
                  <a:ext uri="{0D108BD9-81ED-4DB2-BD59-A6C34878D82A}">
                    <a16:rowId xmlns:a16="http://schemas.microsoft.com/office/drawing/2014/main" val="10001"/>
                  </a:ext>
                </a:extLst>
              </a:tr>
              <a:tr h="370840">
                <a:tc>
                  <a:txBody>
                    <a:bodyPr/>
                    <a:lstStyle/>
                    <a:p>
                      <a:r>
                        <a:rPr lang="en-US" sz="1400" dirty="0"/>
                        <a:t>Clothing (low value)</a:t>
                      </a:r>
                    </a:p>
                  </a:txBody>
                  <a:tcPr marL="92076" marR="92076" marT="18288" marB="18288" anchor="ctr"/>
                </a:tc>
                <a:tc>
                  <a:txBody>
                    <a:bodyPr/>
                    <a:lstStyle/>
                    <a:p>
                      <a:r>
                        <a:rPr lang="en-US" sz="1400" dirty="0"/>
                        <a:t>90,000</a:t>
                      </a:r>
                    </a:p>
                  </a:txBody>
                  <a:tcPr marL="92076" marR="92076" marT="18288" marB="18288" anchor="ctr"/>
                </a:tc>
                <a:tc>
                  <a:txBody>
                    <a:bodyPr/>
                    <a:lstStyle/>
                    <a:p>
                      <a:r>
                        <a:rPr lang="en-US" sz="1400" dirty="0"/>
                        <a:t>130,000</a:t>
                      </a:r>
                    </a:p>
                  </a:txBody>
                  <a:tcPr marL="92076" marR="92076" marT="18288" marB="18288" anchor="ctr"/>
                </a:tc>
                <a:tc>
                  <a:txBody>
                    <a:bodyPr/>
                    <a:lstStyle/>
                    <a:p>
                      <a:r>
                        <a:rPr lang="en-US" sz="1400" dirty="0"/>
                        <a:t>225,000</a:t>
                      </a:r>
                    </a:p>
                  </a:txBody>
                  <a:tcPr marL="92076" marR="92076" marT="18288" marB="18288" anchor="ctr"/>
                </a:tc>
                <a:tc>
                  <a:txBody>
                    <a:bodyPr/>
                    <a:lstStyle/>
                    <a:p>
                      <a:r>
                        <a:rPr lang="en-US" sz="1400" dirty="0"/>
                        <a:t>520,000</a:t>
                      </a:r>
                    </a:p>
                  </a:txBody>
                  <a:tcPr marL="92076" marR="92076" marT="18288" marB="18288" anchor="ctr"/>
                </a:tc>
                <a:tc>
                  <a:txBody>
                    <a:bodyPr/>
                    <a:lstStyle/>
                    <a:p>
                      <a:r>
                        <a:rPr lang="en-US" sz="1400" dirty="0"/>
                        <a:t>0.56</a:t>
                      </a:r>
                    </a:p>
                  </a:txBody>
                  <a:tcPr marL="92076" marR="92076" marT="18288" marB="18288" anchor="ctr"/>
                </a:tc>
                <a:tc>
                  <a:txBody>
                    <a:bodyPr/>
                    <a:lstStyle/>
                    <a:p>
                      <a:r>
                        <a:rPr lang="en-US" sz="1400" dirty="0"/>
                        <a:t>1.91</a:t>
                      </a:r>
                    </a:p>
                  </a:txBody>
                  <a:tcPr marL="92076" marR="92076" marT="18288" marB="18288" anchor="ctr"/>
                </a:tc>
                <a:extLst>
                  <a:ext uri="{0D108BD9-81ED-4DB2-BD59-A6C34878D82A}">
                    <a16:rowId xmlns:a16="http://schemas.microsoft.com/office/drawing/2014/main" val="10002"/>
                  </a:ext>
                </a:extLst>
              </a:tr>
              <a:tr h="370840">
                <a:tc>
                  <a:txBody>
                    <a:bodyPr/>
                    <a:lstStyle/>
                    <a:p>
                      <a:r>
                        <a:rPr lang="en-US" sz="1400" dirty="0"/>
                        <a:t>Clothing (mid range)</a:t>
                      </a:r>
                    </a:p>
                  </a:txBody>
                  <a:tcPr marL="92076" marR="92076" marT="18288" marB="18288" anchor="ctr"/>
                </a:tc>
                <a:tc>
                  <a:txBody>
                    <a:bodyPr/>
                    <a:lstStyle/>
                    <a:p>
                      <a:r>
                        <a:rPr lang="en-US" sz="1400" dirty="0"/>
                        <a:t>25,000</a:t>
                      </a:r>
                    </a:p>
                  </a:txBody>
                  <a:tcPr marL="92076" marR="92076" marT="18288" marB="18288" anchor="ctr"/>
                </a:tc>
                <a:tc>
                  <a:txBody>
                    <a:bodyPr/>
                    <a:lstStyle/>
                    <a:p>
                      <a:r>
                        <a:rPr lang="en-US" sz="1400" dirty="0"/>
                        <a:t>60,000</a:t>
                      </a:r>
                    </a:p>
                  </a:txBody>
                  <a:tcPr marL="92076" marR="92076" marT="18288" marB="18288" anchor="ctr"/>
                </a:tc>
                <a:tc>
                  <a:txBody>
                    <a:bodyPr/>
                    <a:lstStyle/>
                    <a:p>
                      <a:r>
                        <a:rPr lang="en-US" sz="1400" dirty="0"/>
                        <a:t>500,000</a:t>
                      </a:r>
                    </a:p>
                  </a:txBody>
                  <a:tcPr marL="92076" marR="92076" marT="18288" marB="18288" anchor="ctr"/>
                </a:tc>
                <a:tc>
                  <a:txBody>
                    <a:bodyPr/>
                    <a:lstStyle/>
                    <a:p>
                      <a:r>
                        <a:rPr lang="en-US" sz="1400" dirty="0"/>
                        <a:t>3,600,000</a:t>
                      </a:r>
                    </a:p>
                  </a:txBody>
                  <a:tcPr marL="92076" marR="92076" marT="18288" marB="18288" anchor="ctr"/>
                </a:tc>
                <a:tc>
                  <a:txBody>
                    <a:bodyPr/>
                    <a:lstStyle/>
                    <a:p>
                      <a:r>
                        <a:rPr lang="en-US" sz="1400" dirty="0"/>
                        <a:t>0.08</a:t>
                      </a:r>
                    </a:p>
                  </a:txBody>
                  <a:tcPr marL="92076" marR="92076" marT="18288" marB="18288" anchor="ctr"/>
                </a:tc>
                <a:tc>
                  <a:txBody>
                    <a:bodyPr/>
                    <a:lstStyle/>
                    <a:p>
                      <a:r>
                        <a:rPr lang="en-US" sz="1400" dirty="0"/>
                        <a:t>0.86</a:t>
                      </a:r>
                    </a:p>
                  </a:txBody>
                  <a:tcPr marL="92076" marR="92076" marT="18288" marB="18288" anchor="ctr"/>
                </a:tc>
                <a:extLst>
                  <a:ext uri="{0D108BD9-81ED-4DB2-BD59-A6C34878D82A}">
                    <a16:rowId xmlns:a16="http://schemas.microsoft.com/office/drawing/2014/main" val="10003"/>
                  </a:ext>
                </a:extLst>
              </a:tr>
              <a:tr h="370840">
                <a:tc>
                  <a:txBody>
                    <a:bodyPr/>
                    <a:lstStyle/>
                    <a:p>
                      <a:r>
                        <a:rPr lang="en-US" sz="1400" dirty="0"/>
                        <a:t>Sports shoes</a:t>
                      </a:r>
                    </a:p>
                  </a:txBody>
                  <a:tcPr marL="92076" marR="92076" marT="18288" marB="18288" anchor="ctr"/>
                </a:tc>
                <a:tc>
                  <a:txBody>
                    <a:bodyPr/>
                    <a:lstStyle/>
                    <a:p>
                      <a:r>
                        <a:rPr lang="en-US" sz="1400" dirty="0"/>
                        <a:t>18,000</a:t>
                      </a:r>
                    </a:p>
                  </a:txBody>
                  <a:tcPr marL="92076" marR="92076" marT="18288" marB="18288" anchor="ctr"/>
                </a:tc>
                <a:tc>
                  <a:txBody>
                    <a:bodyPr/>
                    <a:lstStyle/>
                    <a:p>
                      <a:r>
                        <a:rPr lang="en-US" sz="1400" dirty="0"/>
                        <a:t>28,000</a:t>
                      </a:r>
                    </a:p>
                  </a:txBody>
                  <a:tcPr marL="92076" marR="92076" marT="18288" marB="18288" anchor="ctr"/>
                </a:tc>
                <a:tc>
                  <a:txBody>
                    <a:bodyPr/>
                    <a:lstStyle/>
                    <a:p>
                      <a:r>
                        <a:rPr lang="en-US" sz="1400" dirty="0"/>
                        <a:t>350,000</a:t>
                      </a:r>
                    </a:p>
                  </a:txBody>
                  <a:tcPr marL="92076" marR="92076" marT="18288" marB="18288" anchor="ctr"/>
                </a:tc>
                <a:tc>
                  <a:txBody>
                    <a:bodyPr/>
                    <a:lstStyle/>
                    <a:p>
                      <a:r>
                        <a:rPr lang="en-US" sz="1400" dirty="0"/>
                        <a:t>2,520,000</a:t>
                      </a:r>
                    </a:p>
                  </a:txBody>
                  <a:tcPr marL="92076" marR="92076" marT="18288" marB="18288" anchor="ctr"/>
                </a:tc>
                <a:tc>
                  <a:txBody>
                    <a:bodyPr/>
                    <a:lstStyle/>
                    <a:p>
                      <a:r>
                        <a:rPr lang="en-US" sz="1400" dirty="0"/>
                        <a:t>0.12</a:t>
                      </a:r>
                    </a:p>
                  </a:txBody>
                  <a:tcPr marL="92076" marR="92076" marT="18288" marB="18288" anchor="ctr"/>
                </a:tc>
                <a:tc>
                  <a:txBody>
                    <a:bodyPr/>
                    <a:lstStyle/>
                    <a:p>
                      <a:r>
                        <a:rPr lang="en-US" sz="1400" dirty="0"/>
                        <a:t>0.23</a:t>
                      </a:r>
                    </a:p>
                  </a:txBody>
                  <a:tcPr marL="92076" marR="92076" marT="18288" marB="18288" anchor="ctr"/>
                </a:tc>
                <a:extLst>
                  <a:ext uri="{0D108BD9-81ED-4DB2-BD59-A6C34878D82A}">
                    <a16:rowId xmlns:a16="http://schemas.microsoft.com/office/drawing/2014/main" val="10004"/>
                  </a:ext>
                </a:extLst>
              </a:tr>
              <a:tr h="370840">
                <a:tc>
                  <a:txBody>
                    <a:bodyPr/>
                    <a:lstStyle/>
                    <a:p>
                      <a:r>
                        <a:rPr lang="en-US" sz="1400" dirty="0"/>
                        <a:t>Bicycles</a:t>
                      </a:r>
                    </a:p>
                  </a:txBody>
                  <a:tcPr marL="92076" marR="92076" marT="18288" marB="18288" anchor="ctr"/>
                </a:tc>
                <a:tc>
                  <a:txBody>
                    <a:bodyPr/>
                    <a:lstStyle/>
                    <a:p>
                      <a:r>
                        <a:rPr lang="en-US" sz="1400" dirty="0"/>
                        <a:t>1,200</a:t>
                      </a:r>
                    </a:p>
                  </a:txBody>
                  <a:tcPr marL="92076" marR="92076" marT="18288" marB="18288" anchor="ctr"/>
                </a:tc>
                <a:tc>
                  <a:txBody>
                    <a:bodyPr/>
                    <a:lstStyle/>
                    <a:p>
                      <a:r>
                        <a:rPr lang="en-US" sz="1400" dirty="0"/>
                        <a:t>1,600</a:t>
                      </a:r>
                    </a:p>
                  </a:txBody>
                  <a:tcPr marL="92076" marR="92076" marT="18288" marB="18288" anchor="ctr"/>
                </a:tc>
                <a:tc>
                  <a:txBody>
                    <a:bodyPr/>
                    <a:lstStyle/>
                    <a:p>
                      <a:r>
                        <a:rPr lang="en-US" sz="1400" dirty="0"/>
                        <a:t>240,000</a:t>
                      </a:r>
                    </a:p>
                  </a:txBody>
                  <a:tcPr marL="92076" marR="92076" marT="18288" marB="18288" anchor="ctr"/>
                </a:tc>
                <a:tc>
                  <a:txBody>
                    <a:bodyPr/>
                    <a:lstStyle/>
                    <a:p>
                      <a:r>
                        <a:rPr lang="en-US" sz="1400" dirty="0"/>
                        <a:t>480,000</a:t>
                      </a:r>
                    </a:p>
                  </a:txBody>
                  <a:tcPr marL="92076" marR="92076" marT="18288" marB="18288" anchor="ctr"/>
                </a:tc>
                <a:tc>
                  <a:txBody>
                    <a:bodyPr/>
                    <a:lstStyle/>
                    <a:p>
                      <a:r>
                        <a:rPr lang="en-US" sz="1400" dirty="0"/>
                        <a:t>0.60</a:t>
                      </a:r>
                    </a:p>
                  </a:txBody>
                  <a:tcPr marL="92076" marR="92076" marT="18288" marB="18288" anchor="ctr"/>
                </a:tc>
                <a:tc>
                  <a:txBody>
                    <a:bodyPr/>
                    <a:lstStyle/>
                    <a:p>
                      <a:r>
                        <a:rPr lang="en-US" sz="1400" dirty="0"/>
                        <a:t>1.79</a:t>
                      </a:r>
                    </a:p>
                  </a:txBody>
                  <a:tcPr marL="92076" marR="92076" marT="18288" marB="18288" anchor="ctr"/>
                </a:tc>
                <a:extLst>
                  <a:ext uri="{0D108BD9-81ED-4DB2-BD59-A6C34878D82A}">
                    <a16:rowId xmlns:a16="http://schemas.microsoft.com/office/drawing/2014/main" val="10005"/>
                  </a:ext>
                </a:extLst>
              </a:tr>
              <a:tr h="370840">
                <a:tc>
                  <a:txBody>
                    <a:bodyPr/>
                    <a:lstStyle/>
                    <a:p>
                      <a:r>
                        <a:rPr lang="en-US" sz="1400" dirty="0"/>
                        <a:t>Toys (low quality)</a:t>
                      </a:r>
                    </a:p>
                  </a:txBody>
                  <a:tcPr marL="92076" marR="92076" marT="18288" marB="18288" anchor="ctr"/>
                </a:tc>
                <a:tc>
                  <a:txBody>
                    <a:bodyPr/>
                    <a:lstStyle/>
                    <a:p>
                      <a:r>
                        <a:rPr lang="en-US" sz="1400" dirty="0"/>
                        <a:t>20,000</a:t>
                      </a:r>
                    </a:p>
                  </a:txBody>
                  <a:tcPr marL="92076" marR="92076" marT="18288" marB="18288" anchor="ctr"/>
                </a:tc>
                <a:tc>
                  <a:txBody>
                    <a:bodyPr/>
                    <a:lstStyle/>
                    <a:p>
                      <a:r>
                        <a:rPr lang="en-US" sz="1400" dirty="0"/>
                        <a:t>60,000</a:t>
                      </a:r>
                    </a:p>
                  </a:txBody>
                  <a:tcPr marL="92076" marR="92076" marT="18288" marB="18288" anchor="ctr"/>
                </a:tc>
                <a:tc>
                  <a:txBody>
                    <a:bodyPr/>
                    <a:lstStyle/>
                    <a:p>
                      <a:r>
                        <a:rPr lang="en-US" sz="1400" dirty="0"/>
                        <a:t>60,000</a:t>
                      </a:r>
                    </a:p>
                  </a:txBody>
                  <a:tcPr marL="92076" marR="92076" marT="18288" marB="18288" anchor="ctr"/>
                </a:tc>
                <a:tc>
                  <a:txBody>
                    <a:bodyPr/>
                    <a:lstStyle/>
                    <a:p>
                      <a:r>
                        <a:rPr lang="en-US" sz="1400" dirty="0"/>
                        <a:t>720,000</a:t>
                      </a:r>
                    </a:p>
                  </a:txBody>
                  <a:tcPr marL="92076" marR="92076" marT="18288" marB="18288" anchor="ctr"/>
                </a:tc>
                <a:tc>
                  <a:txBody>
                    <a:bodyPr/>
                    <a:lstStyle/>
                    <a:p>
                      <a:r>
                        <a:rPr lang="en-US" sz="1400" dirty="0"/>
                        <a:t>0.40</a:t>
                      </a:r>
                    </a:p>
                  </a:txBody>
                  <a:tcPr marL="92076" marR="92076" marT="18288" marB="18288" anchor="ctr"/>
                </a:tc>
                <a:tc>
                  <a:txBody>
                    <a:bodyPr/>
                    <a:lstStyle/>
                    <a:p>
                      <a:r>
                        <a:rPr lang="en-US" sz="1400" dirty="0"/>
                        <a:t>7.17</a:t>
                      </a:r>
                    </a:p>
                  </a:txBody>
                  <a:tcPr marL="92076" marR="92076" marT="18288" marB="18288" anchor="ctr"/>
                </a:tc>
                <a:extLst>
                  <a:ext uri="{0D108BD9-81ED-4DB2-BD59-A6C34878D82A}">
                    <a16:rowId xmlns:a16="http://schemas.microsoft.com/office/drawing/2014/main" val="10006"/>
                  </a:ext>
                </a:extLst>
              </a:tr>
              <a:tr h="370840">
                <a:tc>
                  <a:txBody>
                    <a:bodyPr/>
                    <a:lstStyle/>
                    <a:p>
                      <a:r>
                        <a:rPr lang="en-US" sz="1400" dirty="0"/>
                        <a:t>Consumer electronics (small)</a:t>
                      </a:r>
                    </a:p>
                  </a:txBody>
                  <a:tcPr marL="92076" marR="92076" marT="18288" marB="18288" anchor="ctr"/>
                </a:tc>
                <a:tc>
                  <a:txBody>
                    <a:bodyPr/>
                    <a:lstStyle/>
                    <a:p>
                      <a:r>
                        <a:rPr lang="en-US" sz="1400" dirty="0"/>
                        <a:t>2,800</a:t>
                      </a:r>
                    </a:p>
                  </a:txBody>
                  <a:tcPr marL="92076" marR="92076" marT="18288" marB="18288" anchor="ctr"/>
                </a:tc>
                <a:tc>
                  <a:txBody>
                    <a:bodyPr/>
                    <a:lstStyle/>
                    <a:p>
                      <a:r>
                        <a:rPr lang="en-US" sz="1400" dirty="0"/>
                        <a:t>3,600</a:t>
                      </a:r>
                    </a:p>
                  </a:txBody>
                  <a:tcPr marL="92076" marR="92076" marT="18288" marB="18288" anchor="ctr"/>
                </a:tc>
                <a:tc>
                  <a:txBody>
                    <a:bodyPr/>
                    <a:lstStyle/>
                    <a:p>
                      <a:r>
                        <a:rPr lang="en-US" sz="1400" dirty="0"/>
                        <a:t>170,000</a:t>
                      </a:r>
                    </a:p>
                  </a:txBody>
                  <a:tcPr marL="92076" marR="92076" marT="18288" marB="18288" anchor="ctr"/>
                </a:tc>
                <a:tc>
                  <a:txBody>
                    <a:bodyPr/>
                    <a:lstStyle/>
                    <a:p>
                      <a:r>
                        <a:rPr lang="en-US" sz="1400" dirty="0"/>
                        <a:t>430,000</a:t>
                      </a:r>
                    </a:p>
                  </a:txBody>
                  <a:tcPr marL="92076" marR="92076" marT="18288" marB="18288" anchor="ctr"/>
                </a:tc>
                <a:tc>
                  <a:txBody>
                    <a:bodyPr/>
                    <a:lstStyle/>
                    <a:p>
                      <a:r>
                        <a:rPr lang="en-US" sz="1400" dirty="0"/>
                        <a:t>0.67</a:t>
                      </a:r>
                    </a:p>
                  </a:txBody>
                  <a:tcPr marL="92076" marR="92076" marT="18288" marB="18288" anchor="ctr"/>
                </a:tc>
                <a:tc>
                  <a:txBody>
                    <a:bodyPr/>
                    <a:lstStyle/>
                    <a:p>
                      <a:r>
                        <a:rPr lang="en-US" sz="1400" dirty="0"/>
                        <a:t>2.53</a:t>
                      </a:r>
                    </a:p>
                  </a:txBody>
                  <a:tcPr marL="92076" marR="92076" marT="18288" marB="18288" anchor="ctr"/>
                </a:tc>
                <a:extLst>
                  <a:ext uri="{0D108BD9-81ED-4DB2-BD59-A6C34878D82A}">
                    <a16:rowId xmlns:a16="http://schemas.microsoft.com/office/drawing/2014/main" val="10007"/>
                  </a:ext>
                </a:extLst>
              </a:tr>
              <a:tr h="370840">
                <a:tc>
                  <a:txBody>
                    <a:bodyPr/>
                    <a:lstStyle/>
                    <a:p>
                      <a:r>
                        <a:rPr lang="en-US" sz="1400" dirty="0"/>
                        <a:t>Consumer</a:t>
                      </a:r>
                      <a:r>
                        <a:rPr lang="en-US" sz="1400" baseline="0" dirty="0"/>
                        <a:t> electronics (large)</a:t>
                      </a:r>
                      <a:endParaRPr lang="en-US" sz="1400" dirty="0"/>
                    </a:p>
                  </a:txBody>
                  <a:tcPr marL="92076" marR="92076" marT="18288" marB="18288" anchor="ctr"/>
                </a:tc>
                <a:tc>
                  <a:txBody>
                    <a:bodyPr/>
                    <a:lstStyle/>
                    <a:p>
                      <a:r>
                        <a:rPr lang="en-US" sz="1400" dirty="0"/>
                        <a:t>240</a:t>
                      </a:r>
                    </a:p>
                  </a:txBody>
                  <a:tcPr marL="92076" marR="92076" marT="18288" marB="18288" anchor="ctr"/>
                </a:tc>
                <a:tc>
                  <a:txBody>
                    <a:bodyPr/>
                    <a:lstStyle/>
                    <a:p>
                      <a:r>
                        <a:rPr lang="en-US" sz="1400" dirty="0"/>
                        <a:t>480</a:t>
                      </a:r>
                    </a:p>
                  </a:txBody>
                  <a:tcPr marL="92076" marR="92076" marT="18288" marB="18288" anchor="ctr"/>
                </a:tc>
                <a:tc>
                  <a:txBody>
                    <a:bodyPr/>
                    <a:lstStyle/>
                    <a:p>
                      <a:r>
                        <a:rPr lang="en-US" sz="1400" dirty="0"/>
                        <a:t>70,000</a:t>
                      </a:r>
                    </a:p>
                  </a:txBody>
                  <a:tcPr marL="92076" marR="92076" marT="18288" marB="18288" anchor="ctr"/>
                </a:tc>
                <a:tc>
                  <a:txBody>
                    <a:bodyPr/>
                    <a:lstStyle/>
                    <a:p>
                      <a:r>
                        <a:rPr lang="en-US" sz="1400" dirty="0"/>
                        <a:t>140,000</a:t>
                      </a:r>
                    </a:p>
                  </a:txBody>
                  <a:tcPr marL="92076" marR="92076" marT="18288" marB="18288" anchor="ctr"/>
                </a:tc>
                <a:tc>
                  <a:txBody>
                    <a:bodyPr/>
                    <a:lstStyle/>
                    <a:p>
                      <a:r>
                        <a:rPr lang="en-US" sz="1400" dirty="0"/>
                        <a:t>2.07</a:t>
                      </a:r>
                    </a:p>
                  </a:txBody>
                  <a:tcPr marL="92076" marR="92076" marT="18288" marB="18288" anchor="ctr"/>
                </a:tc>
                <a:tc>
                  <a:txBody>
                    <a:bodyPr/>
                    <a:lstStyle/>
                    <a:p>
                      <a:r>
                        <a:rPr lang="en-US" sz="1400" dirty="0"/>
                        <a:t>6.14</a:t>
                      </a:r>
                    </a:p>
                  </a:txBody>
                  <a:tcPr marL="92076" marR="92076" marT="18288" marB="18288" anchor="ctr"/>
                </a:tc>
                <a:extLst>
                  <a:ext uri="{0D108BD9-81ED-4DB2-BD59-A6C34878D82A}">
                    <a16:rowId xmlns:a16="http://schemas.microsoft.com/office/drawing/2014/main" val="10008"/>
                  </a:ext>
                </a:extLst>
              </a:tr>
              <a:tr h="370840">
                <a:tc>
                  <a:txBody>
                    <a:bodyPr/>
                    <a:lstStyle/>
                    <a:p>
                      <a:r>
                        <a:rPr lang="en-US" sz="1400" dirty="0"/>
                        <a:t>Appliances (small)</a:t>
                      </a:r>
                    </a:p>
                  </a:txBody>
                  <a:tcPr marL="92076" marR="92076" marT="18288" marB="18288" anchor="ctr"/>
                </a:tc>
                <a:tc>
                  <a:txBody>
                    <a:bodyPr/>
                    <a:lstStyle/>
                    <a:p>
                      <a:r>
                        <a:rPr lang="en-US" sz="1400" dirty="0"/>
                        <a:t>600</a:t>
                      </a:r>
                    </a:p>
                  </a:txBody>
                  <a:tcPr marL="92076" marR="92076" marT="18288" marB="18288" anchor="ctr"/>
                </a:tc>
                <a:tc>
                  <a:txBody>
                    <a:bodyPr/>
                    <a:lstStyle/>
                    <a:p>
                      <a:r>
                        <a:rPr lang="en-US" sz="1400" dirty="0"/>
                        <a:t>1,200</a:t>
                      </a:r>
                    </a:p>
                  </a:txBody>
                  <a:tcPr marL="92076" marR="92076" marT="18288" marB="18288" anchor="ctr"/>
                </a:tc>
                <a:tc>
                  <a:txBody>
                    <a:bodyPr/>
                    <a:lstStyle/>
                    <a:p>
                      <a:r>
                        <a:rPr lang="en-US" sz="1400" dirty="0"/>
                        <a:t>45,000</a:t>
                      </a:r>
                    </a:p>
                  </a:txBody>
                  <a:tcPr marL="92076" marR="92076" marT="18288" marB="18288" anchor="ctr"/>
                </a:tc>
                <a:tc>
                  <a:txBody>
                    <a:bodyPr/>
                    <a:lstStyle/>
                    <a:p>
                      <a:r>
                        <a:rPr lang="en-US" sz="1400" dirty="0"/>
                        <a:t>100,000</a:t>
                      </a:r>
                    </a:p>
                  </a:txBody>
                  <a:tcPr marL="92076" marR="92076" marT="18288" marB="18288" anchor="ctr"/>
                </a:tc>
                <a:tc>
                  <a:txBody>
                    <a:bodyPr/>
                    <a:lstStyle/>
                    <a:p>
                      <a:r>
                        <a:rPr lang="en-US" sz="1400" dirty="0"/>
                        <a:t>2.90</a:t>
                      </a:r>
                    </a:p>
                  </a:txBody>
                  <a:tcPr marL="92076" marR="92076" marT="18288" marB="18288" anchor="ctr"/>
                </a:tc>
                <a:tc>
                  <a:txBody>
                    <a:bodyPr/>
                    <a:lstStyle/>
                    <a:p>
                      <a:r>
                        <a:rPr lang="en-US" sz="1400" dirty="0"/>
                        <a:t>9.56</a:t>
                      </a:r>
                    </a:p>
                  </a:txBody>
                  <a:tcPr marL="92076" marR="92076" marT="18288" marB="18288" anchor="ctr"/>
                </a:tc>
                <a:extLst>
                  <a:ext uri="{0D108BD9-81ED-4DB2-BD59-A6C34878D82A}">
                    <a16:rowId xmlns:a16="http://schemas.microsoft.com/office/drawing/2014/main" val="10009"/>
                  </a:ext>
                </a:extLst>
              </a:tr>
              <a:tr h="370840">
                <a:tc>
                  <a:txBody>
                    <a:bodyPr/>
                    <a:lstStyle/>
                    <a:p>
                      <a:r>
                        <a:rPr lang="en-US" sz="1400" dirty="0"/>
                        <a:t>Appliances (large)</a:t>
                      </a:r>
                    </a:p>
                  </a:txBody>
                  <a:tcPr marL="92076" marR="92076" marT="18288" marB="18288" anchor="ctr"/>
                </a:tc>
                <a:tc>
                  <a:txBody>
                    <a:bodyPr/>
                    <a:lstStyle/>
                    <a:p>
                      <a:r>
                        <a:rPr lang="en-US" sz="1400" dirty="0"/>
                        <a:t>100</a:t>
                      </a:r>
                    </a:p>
                  </a:txBody>
                  <a:tcPr marL="92076" marR="92076" marT="18288" marB="18288" anchor="ctr"/>
                </a:tc>
                <a:tc>
                  <a:txBody>
                    <a:bodyPr/>
                    <a:lstStyle/>
                    <a:p>
                      <a:r>
                        <a:rPr lang="en-US" sz="1400" dirty="0"/>
                        <a:t>130</a:t>
                      </a:r>
                    </a:p>
                  </a:txBody>
                  <a:tcPr marL="92076" marR="92076" marT="18288" marB="18288" anchor="ctr"/>
                </a:tc>
                <a:tc>
                  <a:txBody>
                    <a:bodyPr/>
                    <a:lstStyle/>
                    <a:p>
                      <a:r>
                        <a:rPr lang="en-US" sz="1400" dirty="0"/>
                        <a:t>30,000</a:t>
                      </a:r>
                    </a:p>
                  </a:txBody>
                  <a:tcPr marL="92076" marR="92076" marT="18288" marB="18288" anchor="ctr"/>
                </a:tc>
                <a:tc>
                  <a:txBody>
                    <a:bodyPr/>
                    <a:lstStyle/>
                    <a:p>
                      <a:r>
                        <a:rPr lang="en-US" sz="1400" dirty="0"/>
                        <a:t>65,000</a:t>
                      </a:r>
                    </a:p>
                  </a:txBody>
                  <a:tcPr marL="92076" marR="92076" marT="18288" marB="18288" anchor="ctr"/>
                </a:tc>
                <a:tc>
                  <a:txBody>
                    <a:bodyPr/>
                    <a:lstStyle/>
                    <a:p>
                      <a:r>
                        <a:rPr lang="en-US" sz="1400" dirty="0"/>
                        <a:t>4.16</a:t>
                      </a:r>
                    </a:p>
                  </a:txBody>
                  <a:tcPr marL="92076" marR="92076" marT="18288" marB="18288" anchor="ctr"/>
                </a:tc>
                <a:tc>
                  <a:txBody>
                    <a:bodyPr/>
                    <a:lstStyle/>
                    <a:p>
                      <a:r>
                        <a:rPr lang="en-US" sz="1400" dirty="0"/>
                        <a:t>14.33</a:t>
                      </a:r>
                    </a:p>
                  </a:txBody>
                  <a:tcPr marL="92076" marR="92076" marT="18288" marB="18288" anchor="ctr"/>
                </a:tc>
                <a:extLst>
                  <a:ext uri="{0D108BD9-81ED-4DB2-BD59-A6C34878D82A}">
                    <a16:rowId xmlns:a16="http://schemas.microsoft.com/office/drawing/2014/main" val="10010"/>
                  </a:ext>
                </a:extLst>
              </a:tr>
              <a:tr h="370840">
                <a:tc>
                  <a:txBody>
                    <a:bodyPr/>
                    <a:lstStyle/>
                    <a:p>
                      <a:r>
                        <a:rPr lang="en-US" sz="1400" dirty="0"/>
                        <a:t>Furniture</a:t>
                      </a:r>
                      <a:r>
                        <a:rPr lang="en-US" sz="1400" baseline="0" dirty="0"/>
                        <a:t> (assembled)</a:t>
                      </a:r>
                      <a:endParaRPr lang="en-US" sz="1400" dirty="0"/>
                    </a:p>
                  </a:txBody>
                  <a:tcPr marL="92076" marR="92076" marT="18288" marB="18288" anchor="ctr"/>
                </a:tc>
                <a:tc>
                  <a:txBody>
                    <a:bodyPr/>
                    <a:lstStyle/>
                    <a:p>
                      <a:r>
                        <a:rPr lang="en-US" sz="1400" dirty="0"/>
                        <a:t>250</a:t>
                      </a:r>
                    </a:p>
                  </a:txBody>
                  <a:tcPr marL="92076" marR="92076" marT="18288" marB="18288" anchor="ctr"/>
                </a:tc>
                <a:tc>
                  <a:txBody>
                    <a:bodyPr/>
                    <a:lstStyle/>
                    <a:p>
                      <a:r>
                        <a:rPr lang="en-US" sz="1400" dirty="0"/>
                        <a:t>600</a:t>
                      </a:r>
                    </a:p>
                  </a:txBody>
                  <a:tcPr marL="92076" marR="92076" marT="18288" marB="18288" anchor="ctr"/>
                </a:tc>
                <a:tc>
                  <a:txBody>
                    <a:bodyPr/>
                    <a:lstStyle/>
                    <a:p>
                      <a:r>
                        <a:rPr lang="en-US" sz="1400" dirty="0"/>
                        <a:t>20,000</a:t>
                      </a:r>
                    </a:p>
                  </a:txBody>
                  <a:tcPr marL="92076" marR="92076" marT="18288" marB="18288" anchor="ctr"/>
                </a:tc>
                <a:tc>
                  <a:txBody>
                    <a:bodyPr/>
                    <a:lstStyle/>
                    <a:p>
                      <a:r>
                        <a:rPr lang="en-US" sz="1400" dirty="0"/>
                        <a:t>150,000</a:t>
                      </a:r>
                    </a:p>
                  </a:txBody>
                  <a:tcPr marL="92076" marR="92076" marT="18288" marB="18288" anchor="ctr"/>
                </a:tc>
                <a:tc>
                  <a:txBody>
                    <a:bodyPr/>
                    <a:lstStyle/>
                    <a:p>
                      <a:r>
                        <a:rPr lang="en-US" sz="1400" dirty="0"/>
                        <a:t>1.93</a:t>
                      </a:r>
                    </a:p>
                  </a:txBody>
                  <a:tcPr marL="92076" marR="92076" marT="18288" marB="18288" anchor="ctr"/>
                </a:tc>
                <a:tc>
                  <a:txBody>
                    <a:bodyPr/>
                    <a:lstStyle/>
                    <a:p>
                      <a:r>
                        <a:rPr lang="en-US" sz="1400" dirty="0"/>
                        <a:t>21.50</a:t>
                      </a:r>
                    </a:p>
                  </a:txBody>
                  <a:tcPr marL="92076" marR="92076" marT="18288" marB="18288" anchor="ctr"/>
                </a:tc>
                <a:extLst>
                  <a:ext uri="{0D108BD9-81ED-4DB2-BD59-A6C34878D82A}">
                    <a16:rowId xmlns:a16="http://schemas.microsoft.com/office/drawing/2014/main" val="10011"/>
                  </a:ext>
                </a:extLst>
              </a:tr>
              <a:tr h="370840">
                <a:tc>
                  <a:txBody>
                    <a:bodyPr/>
                    <a:lstStyle/>
                    <a:p>
                      <a:r>
                        <a:rPr lang="en-US" sz="1400" dirty="0"/>
                        <a:t>Furniture (flat packed)</a:t>
                      </a:r>
                    </a:p>
                  </a:txBody>
                  <a:tcPr marL="92076" marR="92076" marT="18288" marB="18288" anchor="ctr"/>
                </a:tc>
                <a:tc>
                  <a:txBody>
                    <a:bodyPr/>
                    <a:lstStyle/>
                    <a:p>
                      <a:r>
                        <a:rPr lang="en-US" sz="1400" dirty="0"/>
                        <a:t>1,000</a:t>
                      </a:r>
                    </a:p>
                  </a:txBody>
                  <a:tcPr marL="92076" marR="92076" marT="18288" marB="18288" anchor="ctr"/>
                </a:tc>
                <a:tc>
                  <a:txBody>
                    <a:bodyPr/>
                    <a:lstStyle/>
                    <a:p>
                      <a:r>
                        <a:rPr lang="en-US" sz="1400" dirty="0"/>
                        <a:t>3,000</a:t>
                      </a:r>
                    </a:p>
                  </a:txBody>
                  <a:tcPr marL="92076" marR="92076" marT="18288" marB="18288" anchor="ctr"/>
                </a:tc>
                <a:tc>
                  <a:txBody>
                    <a:bodyPr/>
                    <a:lstStyle/>
                    <a:p>
                      <a:r>
                        <a:rPr lang="en-US" sz="1400" dirty="0"/>
                        <a:t>70,000</a:t>
                      </a:r>
                    </a:p>
                  </a:txBody>
                  <a:tcPr marL="92076" marR="92076" marT="18288" marB="18288" anchor="ctr"/>
                </a:tc>
                <a:tc>
                  <a:txBody>
                    <a:bodyPr/>
                    <a:lstStyle/>
                    <a:p>
                      <a:r>
                        <a:rPr lang="en-US" sz="1400" dirty="0"/>
                        <a:t>360,000</a:t>
                      </a:r>
                    </a:p>
                  </a:txBody>
                  <a:tcPr marL="92076" marR="92076" marT="18288" marB="18288" anchor="ctr"/>
                </a:tc>
                <a:tc>
                  <a:txBody>
                    <a:bodyPr/>
                    <a:lstStyle/>
                    <a:p>
                      <a:r>
                        <a:rPr lang="en-US" sz="1400" dirty="0"/>
                        <a:t>0.80</a:t>
                      </a:r>
                    </a:p>
                  </a:txBody>
                  <a:tcPr marL="92076" marR="92076" marT="18288" marB="18288" anchor="ctr"/>
                </a:tc>
                <a:tc>
                  <a:txBody>
                    <a:bodyPr/>
                    <a:lstStyle/>
                    <a:p>
                      <a:r>
                        <a:rPr lang="en-US" sz="1400" dirty="0"/>
                        <a:t>6.14</a:t>
                      </a:r>
                    </a:p>
                  </a:txBody>
                  <a:tcPr marL="92076" marR="92076" marT="18288" marB="18288" anchor="ctr"/>
                </a:tc>
                <a:extLst>
                  <a:ext uri="{0D108BD9-81ED-4DB2-BD59-A6C34878D82A}">
                    <a16:rowId xmlns:a16="http://schemas.microsoft.com/office/drawing/2014/main" val="10012"/>
                  </a:ext>
                </a:extLst>
              </a:tr>
              <a:tr h="370840">
                <a:tc>
                  <a:txBody>
                    <a:bodyPr/>
                    <a:lstStyle/>
                    <a:p>
                      <a:r>
                        <a:rPr lang="en-US" sz="1400" dirty="0"/>
                        <a:t>Automobile parts</a:t>
                      </a:r>
                    </a:p>
                  </a:txBody>
                  <a:tcPr marL="92076" marR="92076" marT="18288" marB="18288" anchor="ctr"/>
                </a:tc>
                <a:tc>
                  <a:txBody>
                    <a:bodyPr/>
                    <a:lstStyle/>
                    <a:p>
                      <a:r>
                        <a:rPr lang="en-US" sz="1400" dirty="0"/>
                        <a:t>600</a:t>
                      </a:r>
                    </a:p>
                  </a:txBody>
                  <a:tcPr marL="92076" marR="92076" marT="18288" marB="18288" anchor="ctr"/>
                </a:tc>
                <a:tc>
                  <a:txBody>
                    <a:bodyPr/>
                    <a:lstStyle/>
                    <a:p>
                      <a:r>
                        <a:rPr lang="en-US" sz="1400" dirty="0"/>
                        <a:t>15,000</a:t>
                      </a:r>
                    </a:p>
                  </a:txBody>
                  <a:tcPr marL="92076" marR="92076" marT="18288" marB="18288" anchor="ctr"/>
                </a:tc>
                <a:tc>
                  <a:txBody>
                    <a:bodyPr/>
                    <a:lstStyle/>
                    <a:p>
                      <a:r>
                        <a:rPr lang="en-US" sz="1400" dirty="0"/>
                        <a:t>50,000</a:t>
                      </a:r>
                    </a:p>
                  </a:txBody>
                  <a:tcPr marL="92076" marR="92076" marT="18288" marB="18288" anchor="ctr"/>
                </a:tc>
                <a:tc>
                  <a:txBody>
                    <a:bodyPr/>
                    <a:lstStyle/>
                    <a:p>
                      <a:r>
                        <a:rPr lang="en-US" sz="1400" dirty="0"/>
                        <a:t>375,000</a:t>
                      </a:r>
                    </a:p>
                  </a:txBody>
                  <a:tcPr marL="92076" marR="92076" marT="18288" marB="18288" anchor="ctr"/>
                </a:tc>
                <a:tc>
                  <a:txBody>
                    <a:bodyPr/>
                    <a:lstStyle/>
                    <a:p>
                      <a:r>
                        <a:rPr lang="en-US" sz="1400" dirty="0"/>
                        <a:t>0.77</a:t>
                      </a:r>
                    </a:p>
                  </a:txBody>
                  <a:tcPr marL="92076" marR="92076" marT="18288" marB="18288" anchor="ctr"/>
                </a:tc>
                <a:tc>
                  <a:txBody>
                    <a:bodyPr/>
                    <a:lstStyle/>
                    <a:p>
                      <a:r>
                        <a:rPr lang="en-US" sz="1400" dirty="0"/>
                        <a:t>8.60</a:t>
                      </a:r>
                    </a:p>
                  </a:txBody>
                  <a:tcPr marL="92076" marR="92076" marT="18288" marB="18288"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6108331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p:txBody>
          <a:bodyPr/>
          <a:lstStyle/>
          <a:p>
            <a:pPr eaLnBrk="1" hangingPunct="1"/>
            <a:r>
              <a:rPr lang="en-US" dirty="0"/>
              <a:t>Containerized Cargo Flows along Major Trade Routes, 1995-2015 (in millions of TEUs)</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2359943842"/>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18659"/>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606156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742" y="975347"/>
            <a:ext cx="6015292" cy="5639336"/>
          </a:xfrm>
          <a:prstGeom prst="rect">
            <a:avLst/>
          </a:prstGeom>
        </p:spPr>
      </p:pic>
      <p:sp>
        <p:nvSpPr>
          <p:cNvPr id="93186" name="Title 1"/>
          <p:cNvSpPr>
            <a:spLocks noGrp="1"/>
          </p:cNvSpPr>
          <p:nvPr>
            <p:ph type="title"/>
          </p:nvPr>
        </p:nvSpPr>
        <p:spPr/>
        <p:txBody>
          <a:bodyPr/>
          <a:lstStyle/>
          <a:p>
            <a:pPr eaLnBrk="1" hangingPunct="1"/>
            <a:r>
              <a:rPr lang="en-US" sz="2800" dirty="0"/>
              <a:t>Containerized Cargo Flows along Major Trade Routes, 2012</a:t>
            </a:r>
          </a:p>
        </p:txBody>
      </p:sp>
      <p:sp>
        <p:nvSpPr>
          <p:cNvPr id="5" name="Text Box 10"/>
          <p:cNvSpPr txBox="1">
            <a:spLocks noChangeArrowheads="1"/>
          </p:cNvSpPr>
          <p:nvPr/>
        </p:nvSpPr>
        <p:spPr bwMode="auto">
          <a:xfrm>
            <a:off x="2217329" y="3394075"/>
            <a:ext cx="1726435" cy="388441"/>
          </a:xfrm>
          <a:prstGeom prst="rect">
            <a:avLst/>
          </a:prstGeom>
          <a:noFill/>
          <a:ln w="19050">
            <a:noFill/>
            <a:miter lim="800000"/>
            <a:headEnd/>
            <a:tailEnd/>
          </a:ln>
        </p:spPr>
        <p:txBody>
          <a:bodyPr wrap="none" lIns="92075" tIns="46038" rIns="92075" bIns="46038">
            <a:spAutoFit/>
          </a:bodyPr>
          <a:lstStyle/>
          <a:p>
            <a:pPr algn="ctr">
              <a:lnSpc>
                <a:spcPct val="80000"/>
              </a:lnSpc>
              <a:defRPr/>
            </a:pPr>
            <a:r>
              <a:rPr lang="en-US" b="1" dirty="0">
                <a:latin typeface="Agency FB" panose="020B0503020202020204" pitchFamily="34" charset="0"/>
                <a:cs typeface="Arial" pitchFamily="34" charset="0"/>
              </a:rPr>
              <a:t>North America</a:t>
            </a:r>
          </a:p>
        </p:txBody>
      </p:sp>
      <p:sp>
        <p:nvSpPr>
          <p:cNvPr id="7" name="Text Box 14"/>
          <p:cNvSpPr txBox="1">
            <a:spLocks noChangeArrowheads="1"/>
          </p:cNvSpPr>
          <p:nvPr/>
        </p:nvSpPr>
        <p:spPr bwMode="auto">
          <a:xfrm>
            <a:off x="5782605" y="2706688"/>
            <a:ext cx="628377" cy="388441"/>
          </a:xfrm>
          <a:prstGeom prst="rect">
            <a:avLst/>
          </a:prstGeom>
          <a:noFill/>
          <a:ln w="19050">
            <a:noFill/>
            <a:miter lim="800000"/>
            <a:headEnd/>
            <a:tailEnd/>
          </a:ln>
        </p:spPr>
        <p:txBody>
          <a:bodyPr wrap="none" lIns="92075" tIns="46038" rIns="92075" bIns="46038">
            <a:spAutoFit/>
          </a:bodyPr>
          <a:lstStyle/>
          <a:p>
            <a:pPr algn="ctr">
              <a:lnSpc>
                <a:spcPct val="80000"/>
              </a:lnSpc>
              <a:defRPr/>
            </a:pPr>
            <a:r>
              <a:rPr lang="en-US" b="1" dirty="0">
                <a:latin typeface="Agency FB" panose="020B0503020202020204" pitchFamily="34" charset="0"/>
                <a:cs typeface="Arial" pitchFamily="34" charset="0"/>
              </a:rPr>
              <a:t>Asia</a:t>
            </a:r>
          </a:p>
        </p:txBody>
      </p:sp>
      <p:sp>
        <p:nvSpPr>
          <p:cNvPr id="13" name="Text Box 4"/>
          <p:cNvSpPr txBox="1">
            <a:spLocks noChangeArrowheads="1"/>
          </p:cNvSpPr>
          <p:nvPr/>
        </p:nvSpPr>
        <p:spPr bwMode="auto">
          <a:xfrm>
            <a:off x="4363541" y="4843374"/>
            <a:ext cx="923330" cy="388441"/>
          </a:xfrm>
          <a:prstGeom prst="rect">
            <a:avLst/>
          </a:prstGeom>
          <a:noFill/>
          <a:ln w="19050">
            <a:noFill/>
            <a:miter lim="800000"/>
            <a:headEnd/>
            <a:tailEnd/>
          </a:ln>
        </p:spPr>
        <p:txBody>
          <a:bodyPr wrap="none" lIns="92075" tIns="46038" rIns="92075" bIns="46038">
            <a:spAutoFit/>
          </a:bodyPr>
          <a:lstStyle/>
          <a:p>
            <a:pPr algn="ctr">
              <a:lnSpc>
                <a:spcPct val="80000"/>
              </a:lnSpc>
              <a:defRPr/>
            </a:pPr>
            <a:r>
              <a:rPr lang="en-US" b="1" dirty="0">
                <a:latin typeface="Agency FB" panose="020B0503020202020204" pitchFamily="34" charset="0"/>
                <a:cs typeface="Arial" pitchFamily="34" charset="0"/>
              </a:rPr>
              <a:t>Europe</a:t>
            </a:r>
          </a:p>
        </p:txBody>
      </p:sp>
      <p:sp>
        <p:nvSpPr>
          <p:cNvPr id="93198" name="Freeform 13"/>
          <p:cNvSpPr>
            <a:spLocks noChangeArrowheads="1"/>
          </p:cNvSpPr>
          <p:nvPr/>
        </p:nvSpPr>
        <p:spPr bwMode="auto">
          <a:xfrm>
            <a:off x="3571875" y="2417763"/>
            <a:ext cx="1943100" cy="468312"/>
          </a:xfrm>
          <a:custGeom>
            <a:avLst/>
            <a:gdLst>
              <a:gd name="T0" fmla="*/ 0 w 1943100"/>
              <a:gd name="T1" fmla="*/ 482000 h 467519"/>
              <a:gd name="T2" fmla="*/ 933450 w 1943100"/>
              <a:gd name="T3" fmla="*/ 59738 h 467519"/>
              <a:gd name="T4" fmla="*/ 1943100 w 1943100"/>
              <a:gd name="T5" fmla="*/ 99019 h 467519"/>
              <a:gd name="T6" fmla="*/ 0 60000 65536"/>
              <a:gd name="T7" fmla="*/ 0 60000 65536"/>
              <a:gd name="T8" fmla="*/ 0 60000 65536"/>
              <a:gd name="T9" fmla="*/ 0 w 1943100"/>
              <a:gd name="T10" fmla="*/ 0 h 467519"/>
              <a:gd name="T11" fmla="*/ 1943100 w 1943100"/>
              <a:gd name="T12" fmla="*/ 467519 h 467519"/>
            </a:gdLst>
            <a:ahLst/>
            <a:cxnLst>
              <a:cxn ang="T6">
                <a:pos x="T0" y="T1"/>
              </a:cxn>
              <a:cxn ang="T7">
                <a:pos x="T2" y="T3"/>
              </a:cxn>
              <a:cxn ang="T8">
                <a:pos x="T4" y="T5"/>
              </a:cxn>
            </a:cxnLst>
            <a:rect l="T9" t="T10" r="T11" b="T12"/>
            <a:pathLst>
              <a:path w="1943100" h="467519">
                <a:moveTo>
                  <a:pt x="0" y="467519"/>
                </a:moveTo>
                <a:cubicBezTo>
                  <a:pt x="194469" y="354410"/>
                  <a:pt x="609600" y="119856"/>
                  <a:pt x="933450" y="57944"/>
                </a:cubicBezTo>
                <a:cubicBezTo>
                  <a:pt x="1214437" y="37307"/>
                  <a:pt x="1578768" y="0"/>
                  <a:pt x="1943100" y="96044"/>
                </a:cubicBezTo>
              </a:path>
            </a:pathLst>
          </a:custGeom>
          <a:noFill/>
          <a:ln w="381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199" name="Freeform 14"/>
          <p:cNvSpPr>
            <a:spLocks noChangeArrowheads="1"/>
          </p:cNvSpPr>
          <p:nvPr/>
        </p:nvSpPr>
        <p:spPr bwMode="auto">
          <a:xfrm>
            <a:off x="3409950" y="2076450"/>
            <a:ext cx="2343150" cy="657225"/>
          </a:xfrm>
          <a:custGeom>
            <a:avLst/>
            <a:gdLst>
              <a:gd name="T0" fmla="*/ 2343150 w 2343150"/>
              <a:gd name="T1" fmla="*/ 314325 h 657225"/>
              <a:gd name="T2" fmla="*/ 1171575 w 2343150"/>
              <a:gd name="T3" fmla="*/ 57150 h 657225"/>
              <a:gd name="T4" fmla="*/ 0 w 2343150"/>
              <a:gd name="T5" fmla="*/ 657225 h 657225"/>
              <a:gd name="T6" fmla="*/ 0 60000 65536"/>
              <a:gd name="T7" fmla="*/ 0 60000 65536"/>
              <a:gd name="T8" fmla="*/ 0 60000 65536"/>
              <a:gd name="T9" fmla="*/ 0 w 2343150"/>
              <a:gd name="T10" fmla="*/ 0 h 657225"/>
              <a:gd name="T11" fmla="*/ 2343150 w 2343150"/>
              <a:gd name="T12" fmla="*/ 657225 h 657225"/>
            </a:gdLst>
            <a:ahLst/>
            <a:cxnLst>
              <a:cxn ang="T6">
                <a:pos x="T0" y="T1"/>
              </a:cxn>
              <a:cxn ang="T7">
                <a:pos x="T2" y="T3"/>
              </a:cxn>
              <a:cxn ang="T8">
                <a:pos x="T4" y="T5"/>
              </a:cxn>
            </a:cxnLst>
            <a:rect l="T9" t="T10" r="T11" b="T12"/>
            <a:pathLst>
              <a:path w="2343150" h="657225">
                <a:moveTo>
                  <a:pt x="2343150" y="314325"/>
                </a:moveTo>
                <a:cubicBezTo>
                  <a:pt x="1952625" y="157162"/>
                  <a:pt x="1562100" y="0"/>
                  <a:pt x="1171575" y="57150"/>
                </a:cubicBezTo>
                <a:cubicBezTo>
                  <a:pt x="781050" y="114300"/>
                  <a:pt x="390525" y="385762"/>
                  <a:pt x="0" y="657225"/>
                </a:cubicBezTo>
              </a:path>
            </a:pathLst>
          </a:custGeom>
          <a:noFill/>
          <a:ln w="762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00" name="Text Box 6"/>
          <p:cNvSpPr txBox="1">
            <a:spLocks noChangeArrowheads="1"/>
          </p:cNvSpPr>
          <p:nvPr/>
        </p:nvSpPr>
        <p:spPr bwMode="auto">
          <a:xfrm>
            <a:off x="4028673" y="1796496"/>
            <a:ext cx="904094"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13.3 (+175%)</a:t>
            </a:r>
          </a:p>
        </p:txBody>
      </p:sp>
      <p:sp>
        <p:nvSpPr>
          <p:cNvPr id="93201" name="Text Box 20"/>
          <p:cNvSpPr txBox="1">
            <a:spLocks noChangeArrowheads="1"/>
          </p:cNvSpPr>
          <p:nvPr/>
        </p:nvSpPr>
        <p:spPr bwMode="auto">
          <a:xfrm>
            <a:off x="4318291" y="2610350"/>
            <a:ext cx="815929"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6.9 (+48%)</a:t>
            </a:r>
          </a:p>
        </p:txBody>
      </p:sp>
      <p:sp>
        <p:nvSpPr>
          <p:cNvPr id="93202" name="Text Box 29"/>
          <p:cNvSpPr txBox="1">
            <a:spLocks noChangeArrowheads="1"/>
          </p:cNvSpPr>
          <p:nvPr/>
        </p:nvSpPr>
        <p:spPr bwMode="auto">
          <a:xfrm>
            <a:off x="3133232" y="1786403"/>
            <a:ext cx="822341"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Million TEUs</a:t>
            </a:r>
          </a:p>
        </p:txBody>
      </p:sp>
      <p:sp>
        <p:nvSpPr>
          <p:cNvPr id="93203" name="Text Box 32"/>
          <p:cNvSpPr txBox="1">
            <a:spLocks noChangeArrowheads="1"/>
          </p:cNvSpPr>
          <p:nvPr/>
        </p:nvSpPr>
        <p:spPr bwMode="auto">
          <a:xfrm>
            <a:off x="4986689" y="1786613"/>
            <a:ext cx="1437894"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Growth (2006-2012)</a:t>
            </a:r>
          </a:p>
        </p:txBody>
      </p:sp>
      <p:sp>
        <p:nvSpPr>
          <p:cNvPr id="93204" name="Text Box 33"/>
          <p:cNvSpPr txBox="1">
            <a:spLocks noChangeArrowheads="1"/>
          </p:cNvSpPr>
          <p:nvPr/>
        </p:nvSpPr>
        <p:spPr bwMode="auto">
          <a:xfrm>
            <a:off x="4588058" y="4238522"/>
            <a:ext cx="1213474"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Imports (M TEUs)</a:t>
            </a:r>
          </a:p>
        </p:txBody>
      </p:sp>
      <p:sp>
        <p:nvSpPr>
          <p:cNvPr id="93205" name="Text Box 34"/>
          <p:cNvSpPr txBox="1">
            <a:spLocks noChangeArrowheads="1"/>
          </p:cNvSpPr>
          <p:nvPr/>
        </p:nvSpPr>
        <p:spPr bwMode="auto">
          <a:xfrm>
            <a:off x="4221868" y="5554187"/>
            <a:ext cx="1202252"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Exports (M TEUs)</a:t>
            </a:r>
          </a:p>
        </p:txBody>
      </p:sp>
      <p:sp>
        <p:nvSpPr>
          <p:cNvPr id="93206" name="Freeform 21"/>
          <p:cNvSpPr>
            <a:spLocks noChangeArrowheads="1"/>
          </p:cNvSpPr>
          <p:nvPr/>
        </p:nvSpPr>
        <p:spPr bwMode="auto">
          <a:xfrm>
            <a:off x="3257550" y="4438650"/>
            <a:ext cx="962025" cy="628650"/>
          </a:xfrm>
          <a:custGeom>
            <a:avLst/>
            <a:gdLst>
              <a:gd name="T0" fmla="*/ 962025 w 962025"/>
              <a:gd name="T1" fmla="*/ 628650 h 628650"/>
              <a:gd name="T2" fmla="*/ 390525 w 962025"/>
              <a:gd name="T3" fmla="*/ 438150 h 628650"/>
              <a:gd name="T4" fmla="*/ 0 w 962025"/>
              <a:gd name="T5" fmla="*/ 0 h 628650"/>
              <a:gd name="T6" fmla="*/ 0 60000 65536"/>
              <a:gd name="T7" fmla="*/ 0 60000 65536"/>
              <a:gd name="T8" fmla="*/ 0 60000 65536"/>
              <a:gd name="T9" fmla="*/ 0 w 962025"/>
              <a:gd name="T10" fmla="*/ 0 h 628650"/>
              <a:gd name="T11" fmla="*/ 962025 w 962025"/>
              <a:gd name="T12" fmla="*/ 628650 h 628650"/>
            </a:gdLst>
            <a:ahLst/>
            <a:cxnLst>
              <a:cxn ang="T6">
                <a:pos x="T0" y="T1"/>
              </a:cxn>
              <a:cxn ang="T7">
                <a:pos x="T2" y="T3"/>
              </a:cxn>
              <a:cxn ang="T8">
                <a:pos x="T4" y="T5"/>
              </a:cxn>
            </a:cxnLst>
            <a:rect l="T9" t="T10" r="T11" b="T12"/>
            <a:pathLst>
              <a:path w="962025" h="628650">
                <a:moveTo>
                  <a:pt x="962025" y="628650"/>
                </a:moveTo>
                <a:cubicBezTo>
                  <a:pt x="756444" y="585787"/>
                  <a:pt x="550863" y="542925"/>
                  <a:pt x="390525" y="438150"/>
                </a:cubicBezTo>
                <a:cubicBezTo>
                  <a:pt x="230187" y="333375"/>
                  <a:pt x="115093" y="166687"/>
                  <a:pt x="0" y="0"/>
                </a:cubicBezTo>
              </a:path>
            </a:pathLst>
          </a:custGeom>
          <a:noFill/>
          <a:ln w="381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07" name="Freeform 22"/>
          <p:cNvSpPr>
            <a:spLocks noChangeArrowheads="1"/>
          </p:cNvSpPr>
          <p:nvPr/>
        </p:nvSpPr>
        <p:spPr bwMode="auto">
          <a:xfrm>
            <a:off x="2914650" y="4286250"/>
            <a:ext cx="1323975" cy="1104900"/>
          </a:xfrm>
          <a:custGeom>
            <a:avLst/>
            <a:gdLst>
              <a:gd name="T0" fmla="*/ 0 w 1323975"/>
              <a:gd name="T1" fmla="*/ 0 h 1104900"/>
              <a:gd name="T2" fmla="*/ 333375 w 1323975"/>
              <a:gd name="T3" fmla="*/ 704850 h 1104900"/>
              <a:gd name="T4" fmla="*/ 1323975 w 1323975"/>
              <a:gd name="T5" fmla="*/ 1104900 h 1104900"/>
              <a:gd name="T6" fmla="*/ 0 60000 65536"/>
              <a:gd name="T7" fmla="*/ 0 60000 65536"/>
              <a:gd name="T8" fmla="*/ 0 60000 65536"/>
              <a:gd name="T9" fmla="*/ 0 w 1323975"/>
              <a:gd name="T10" fmla="*/ 0 h 1104900"/>
              <a:gd name="T11" fmla="*/ 1323975 w 1323975"/>
              <a:gd name="T12" fmla="*/ 1104900 h 1104900"/>
            </a:gdLst>
            <a:ahLst/>
            <a:cxnLst>
              <a:cxn ang="T6">
                <a:pos x="T0" y="T1"/>
              </a:cxn>
              <a:cxn ang="T7">
                <a:pos x="T2" y="T3"/>
              </a:cxn>
              <a:cxn ang="T8">
                <a:pos x="T4" y="T5"/>
              </a:cxn>
            </a:cxnLst>
            <a:rect l="T9" t="T10" r="T11" b="T12"/>
            <a:pathLst>
              <a:path w="1323975" h="1104900">
                <a:moveTo>
                  <a:pt x="0" y="0"/>
                </a:moveTo>
                <a:cubicBezTo>
                  <a:pt x="56356" y="260350"/>
                  <a:pt x="112713" y="520700"/>
                  <a:pt x="333375" y="704850"/>
                </a:cubicBezTo>
                <a:cubicBezTo>
                  <a:pt x="554038" y="889000"/>
                  <a:pt x="939006" y="996950"/>
                  <a:pt x="1323975" y="1104900"/>
                </a:cubicBezTo>
              </a:path>
            </a:pathLst>
          </a:custGeom>
          <a:noFill/>
          <a:ln w="3175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08" name="Text Box 6"/>
          <p:cNvSpPr txBox="1">
            <a:spLocks noChangeArrowheads="1"/>
          </p:cNvSpPr>
          <p:nvPr/>
        </p:nvSpPr>
        <p:spPr bwMode="auto">
          <a:xfrm>
            <a:off x="2824416" y="5267077"/>
            <a:ext cx="811119"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3.6 (+23%)</a:t>
            </a:r>
          </a:p>
        </p:txBody>
      </p:sp>
      <p:sp>
        <p:nvSpPr>
          <p:cNvPr id="93209" name="Text Box 20"/>
          <p:cNvSpPr txBox="1">
            <a:spLocks noChangeArrowheads="1"/>
          </p:cNvSpPr>
          <p:nvPr/>
        </p:nvSpPr>
        <p:spPr bwMode="auto">
          <a:xfrm>
            <a:off x="3588867" y="4491619"/>
            <a:ext cx="801501"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2.7 (+55%)</a:t>
            </a:r>
          </a:p>
        </p:txBody>
      </p:sp>
      <p:sp>
        <p:nvSpPr>
          <p:cNvPr id="93210" name="Freeform 25"/>
          <p:cNvSpPr>
            <a:spLocks noChangeArrowheads="1"/>
          </p:cNvSpPr>
          <p:nvPr/>
        </p:nvSpPr>
        <p:spPr bwMode="auto">
          <a:xfrm>
            <a:off x="5160741" y="5196915"/>
            <a:ext cx="1352550" cy="354013"/>
          </a:xfrm>
          <a:custGeom>
            <a:avLst/>
            <a:gdLst>
              <a:gd name="T0" fmla="*/ 0 w 1352550"/>
              <a:gd name="T1" fmla="*/ 171450 h 354012"/>
              <a:gd name="T2" fmla="*/ 390525 w 1352550"/>
              <a:gd name="T3" fmla="*/ 85725 h 354012"/>
              <a:gd name="T4" fmla="*/ 723900 w 1352550"/>
              <a:gd name="T5" fmla="*/ 238143 h 354012"/>
              <a:gd name="T6" fmla="*/ 1143000 w 1352550"/>
              <a:gd name="T7" fmla="*/ 314343 h 354012"/>
              <a:gd name="T8" fmla="*/ 1352550 w 1352550"/>
              <a:gd name="T9" fmla="*/ 0 h 354012"/>
              <a:gd name="T10" fmla="*/ 0 60000 65536"/>
              <a:gd name="T11" fmla="*/ 0 60000 65536"/>
              <a:gd name="T12" fmla="*/ 0 60000 65536"/>
              <a:gd name="T13" fmla="*/ 0 60000 65536"/>
              <a:gd name="T14" fmla="*/ 0 60000 65536"/>
              <a:gd name="T15" fmla="*/ 0 w 1352550"/>
              <a:gd name="T16" fmla="*/ 0 h 354012"/>
              <a:gd name="T17" fmla="*/ 1352550 w 1352550"/>
              <a:gd name="T18" fmla="*/ 354012 h 354012"/>
            </a:gdLst>
            <a:ahLst/>
            <a:cxnLst>
              <a:cxn ang="T10">
                <a:pos x="T0" y="T1"/>
              </a:cxn>
              <a:cxn ang="T11">
                <a:pos x="T2" y="T3"/>
              </a:cxn>
              <a:cxn ang="T12">
                <a:pos x="T4" y="T5"/>
              </a:cxn>
              <a:cxn ang="T13">
                <a:pos x="T6" y="T7"/>
              </a:cxn>
              <a:cxn ang="T14">
                <a:pos x="T8" y="T9"/>
              </a:cxn>
            </a:cxnLst>
            <a:rect l="T15" t="T16" r="T17" b="T18"/>
            <a:pathLst>
              <a:path w="1352550" h="354012">
                <a:moveTo>
                  <a:pt x="0" y="171450"/>
                </a:moveTo>
                <a:cubicBezTo>
                  <a:pt x="134937" y="123031"/>
                  <a:pt x="269875" y="74613"/>
                  <a:pt x="390525" y="85725"/>
                </a:cubicBezTo>
                <a:cubicBezTo>
                  <a:pt x="511175" y="96837"/>
                  <a:pt x="598487" y="200025"/>
                  <a:pt x="723900" y="238125"/>
                </a:cubicBezTo>
                <a:cubicBezTo>
                  <a:pt x="849313" y="276225"/>
                  <a:pt x="1038225" y="354012"/>
                  <a:pt x="1143000" y="314325"/>
                </a:cubicBezTo>
                <a:cubicBezTo>
                  <a:pt x="1247775" y="274638"/>
                  <a:pt x="1300162" y="137319"/>
                  <a:pt x="1352550" y="0"/>
                </a:cubicBezTo>
              </a:path>
            </a:pathLst>
          </a:custGeom>
          <a:noFill/>
          <a:ln w="76200" algn="ctr">
            <a:solidFill>
              <a:schemeClr val="bg1"/>
            </a:solidFill>
            <a:round/>
            <a:headEnd type="triangle" w="med" len="med"/>
            <a:tailEnd type="triangle" w="med" len="med"/>
          </a:ln>
        </p:spPr>
        <p:txBody>
          <a:bodyPr/>
          <a:lstStyle/>
          <a:p>
            <a:endParaRPr lang="en-US">
              <a:latin typeface="Agency FB" panose="020B0503020202020204" pitchFamily="34" charset="0"/>
            </a:endParaRPr>
          </a:p>
        </p:txBody>
      </p:sp>
      <p:sp>
        <p:nvSpPr>
          <p:cNvPr id="93211" name="Freeform 27"/>
          <p:cNvSpPr>
            <a:spLocks noChangeArrowheads="1"/>
          </p:cNvSpPr>
          <p:nvPr/>
        </p:nvSpPr>
        <p:spPr bwMode="auto">
          <a:xfrm>
            <a:off x="6562725" y="2838450"/>
            <a:ext cx="552450" cy="2200275"/>
          </a:xfrm>
          <a:custGeom>
            <a:avLst/>
            <a:gdLst>
              <a:gd name="T0" fmla="*/ 0 w 552450"/>
              <a:gd name="T1" fmla="*/ 2200275 h 2200275"/>
              <a:gd name="T2" fmla="*/ 419100 w 552450"/>
              <a:gd name="T3" fmla="*/ 1104919 h 2200275"/>
              <a:gd name="T4" fmla="*/ 495300 w 552450"/>
              <a:gd name="T5" fmla="*/ 228600 h 2200275"/>
              <a:gd name="T6" fmla="*/ 76200 w 552450"/>
              <a:gd name="T7" fmla="*/ 0 h 2200275"/>
              <a:gd name="T8" fmla="*/ 0 60000 65536"/>
              <a:gd name="T9" fmla="*/ 0 60000 65536"/>
              <a:gd name="T10" fmla="*/ 0 60000 65536"/>
              <a:gd name="T11" fmla="*/ 0 60000 65536"/>
              <a:gd name="T12" fmla="*/ 0 w 552450"/>
              <a:gd name="T13" fmla="*/ 0 h 2200275"/>
              <a:gd name="T14" fmla="*/ 552450 w 552450"/>
              <a:gd name="T15" fmla="*/ 2200275 h 2200275"/>
            </a:gdLst>
            <a:ahLst/>
            <a:cxnLst>
              <a:cxn ang="T8">
                <a:pos x="T0" y="T1"/>
              </a:cxn>
              <a:cxn ang="T9">
                <a:pos x="T2" y="T3"/>
              </a:cxn>
              <a:cxn ang="T10">
                <a:pos x="T4" y="T5"/>
              </a:cxn>
              <a:cxn ang="T11">
                <a:pos x="T6" y="T7"/>
              </a:cxn>
            </a:cxnLst>
            <a:rect l="T12" t="T13" r="T14" b="T15"/>
            <a:pathLst>
              <a:path w="552450" h="2200275">
                <a:moveTo>
                  <a:pt x="0" y="2200275"/>
                </a:moveTo>
                <a:cubicBezTo>
                  <a:pt x="168275" y="1816893"/>
                  <a:pt x="336550" y="1433512"/>
                  <a:pt x="419100" y="1104900"/>
                </a:cubicBezTo>
                <a:cubicBezTo>
                  <a:pt x="501650" y="776288"/>
                  <a:pt x="552450" y="412750"/>
                  <a:pt x="495300" y="228600"/>
                </a:cubicBezTo>
                <a:cubicBezTo>
                  <a:pt x="438150" y="44450"/>
                  <a:pt x="257175" y="22225"/>
                  <a:pt x="76200" y="0"/>
                </a:cubicBezTo>
              </a:path>
            </a:pathLst>
          </a:custGeom>
          <a:noFill/>
          <a:ln w="508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12" name="Freeform 28"/>
          <p:cNvSpPr>
            <a:spLocks noChangeArrowheads="1"/>
          </p:cNvSpPr>
          <p:nvPr/>
        </p:nvSpPr>
        <p:spPr bwMode="auto">
          <a:xfrm>
            <a:off x="6715125" y="2705100"/>
            <a:ext cx="519113" cy="2447925"/>
          </a:xfrm>
          <a:custGeom>
            <a:avLst/>
            <a:gdLst>
              <a:gd name="T0" fmla="*/ 0 w 519112"/>
              <a:gd name="T1" fmla="*/ 0 h 2447925"/>
              <a:gd name="T2" fmla="*/ 438168 w 519112"/>
              <a:gd name="T3" fmla="*/ 200025 h 2447925"/>
              <a:gd name="T4" fmla="*/ 457218 w 519112"/>
              <a:gd name="T5" fmla="*/ 1028700 h 2447925"/>
              <a:gd name="T6" fmla="*/ 66675 w 519112"/>
              <a:gd name="T7" fmla="*/ 2447925 h 2447925"/>
              <a:gd name="T8" fmla="*/ 0 60000 65536"/>
              <a:gd name="T9" fmla="*/ 0 60000 65536"/>
              <a:gd name="T10" fmla="*/ 0 60000 65536"/>
              <a:gd name="T11" fmla="*/ 0 60000 65536"/>
              <a:gd name="T12" fmla="*/ 0 w 519112"/>
              <a:gd name="T13" fmla="*/ 0 h 2447925"/>
              <a:gd name="T14" fmla="*/ 519112 w 519112"/>
              <a:gd name="T15" fmla="*/ 2447925 h 2447925"/>
            </a:gdLst>
            <a:ahLst/>
            <a:cxnLst>
              <a:cxn ang="T8">
                <a:pos x="T0" y="T1"/>
              </a:cxn>
              <a:cxn ang="T9">
                <a:pos x="T2" y="T3"/>
              </a:cxn>
              <a:cxn ang="T10">
                <a:pos x="T4" y="T5"/>
              </a:cxn>
              <a:cxn ang="T11">
                <a:pos x="T6" y="T7"/>
              </a:cxn>
            </a:cxnLst>
            <a:rect l="T12" t="T13" r="T14" b="T15"/>
            <a:pathLst>
              <a:path w="519112" h="2447925">
                <a:moveTo>
                  <a:pt x="0" y="0"/>
                </a:moveTo>
                <a:cubicBezTo>
                  <a:pt x="180975" y="14287"/>
                  <a:pt x="361950" y="28575"/>
                  <a:pt x="438150" y="200025"/>
                </a:cubicBezTo>
                <a:cubicBezTo>
                  <a:pt x="514350" y="371475"/>
                  <a:pt x="519112" y="654050"/>
                  <a:pt x="457200" y="1028700"/>
                </a:cubicBezTo>
                <a:cubicBezTo>
                  <a:pt x="395288" y="1403350"/>
                  <a:pt x="230981" y="1925637"/>
                  <a:pt x="66675" y="2447925"/>
                </a:cubicBezTo>
              </a:path>
            </a:pathLst>
          </a:custGeom>
          <a:noFill/>
          <a:ln w="762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13" name="Text Box 6"/>
          <p:cNvSpPr txBox="1">
            <a:spLocks noChangeArrowheads="1"/>
          </p:cNvSpPr>
          <p:nvPr/>
        </p:nvSpPr>
        <p:spPr bwMode="auto">
          <a:xfrm>
            <a:off x="6080886" y="3623145"/>
            <a:ext cx="859210"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6.3 (+178%)</a:t>
            </a:r>
          </a:p>
        </p:txBody>
      </p:sp>
      <p:sp>
        <p:nvSpPr>
          <p:cNvPr id="93214" name="Text Box 20"/>
          <p:cNvSpPr txBox="1">
            <a:spLocks noChangeArrowheads="1"/>
          </p:cNvSpPr>
          <p:nvPr/>
        </p:nvSpPr>
        <p:spPr bwMode="auto">
          <a:xfrm>
            <a:off x="7064693" y="4176719"/>
            <a:ext cx="947375"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13.7 (+293%)</a:t>
            </a:r>
          </a:p>
        </p:txBody>
      </p:sp>
      <p:sp>
        <p:nvSpPr>
          <p:cNvPr id="4" name="Oval 3"/>
          <p:cNvSpPr/>
          <p:nvPr/>
        </p:nvSpPr>
        <p:spPr>
          <a:xfrm>
            <a:off x="3062780" y="3015105"/>
            <a:ext cx="365760" cy="3657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4" name="Text Box 25"/>
          <p:cNvSpPr txBox="1">
            <a:spLocks noChangeArrowheads="1"/>
          </p:cNvSpPr>
          <p:nvPr/>
        </p:nvSpPr>
        <p:spPr bwMode="auto">
          <a:xfrm>
            <a:off x="3090168" y="3095910"/>
            <a:ext cx="310983"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bg2">
                    <a:lumMod val="25000"/>
                  </a:schemeClr>
                </a:solidFill>
                <a:latin typeface="Agency FB" panose="020B0503020202020204" pitchFamily="34" charset="0"/>
              </a:rPr>
              <a:t>16.0</a:t>
            </a:r>
          </a:p>
        </p:txBody>
      </p:sp>
      <p:sp>
        <p:nvSpPr>
          <p:cNvPr id="32" name="Oval 31"/>
          <p:cNvSpPr/>
          <p:nvPr/>
        </p:nvSpPr>
        <p:spPr>
          <a:xfrm>
            <a:off x="2995813" y="3757212"/>
            <a:ext cx="365760" cy="36576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0" name="Text Box 11"/>
          <p:cNvSpPr txBox="1">
            <a:spLocks noChangeArrowheads="1"/>
          </p:cNvSpPr>
          <p:nvPr/>
        </p:nvSpPr>
        <p:spPr bwMode="auto">
          <a:xfrm>
            <a:off x="3018140" y="3863805"/>
            <a:ext cx="309380"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accent5">
                    <a:lumMod val="50000"/>
                  </a:schemeClr>
                </a:solidFill>
                <a:latin typeface="Agency FB" panose="020B0503020202020204" pitchFamily="34" charset="0"/>
              </a:rPr>
              <a:t>10.5</a:t>
            </a:r>
          </a:p>
        </p:txBody>
      </p:sp>
      <p:sp>
        <p:nvSpPr>
          <p:cNvPr id="33" name="Oval 32"/>
          <p:cNvSpPr/>
          <p:nvPr/>
        </p:nvSpPr>
        <p:spPr>
          <a:xfrm>
            <a:off x="4640114" y="4527564"/>
            <a:ext cx="365760" cy="3657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5" name="Text Box 26"/>
          <p:cNvSpPr txBox="1">
            <a:spLocks noChangeArrowheads="1"/>
          </p:cNvSpPr>
          <p:nvPr/>
        </p:nvSpPr>
        <p:spPr bwMode="auto">
          <a:xfrm>
            <a:off x="4676898" y="4629150"/>
            <a:ext cx="302968"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bg2">
                    <a:lumMod val="25000"/>
                  </a:schemeClr>
                </a:solidFill>
                <a:latin typeface="Agency FB" panose="020B0503020202020204" pitchFamily="34" charset="0"/>
              </a:rPr>
              <a:t>17.3</a:t>
            </a:r>
          </a:p>
        </p:txBody>
      </p:sp>
      <p:sp>
        <p:nvSpPr>
          <p:cNvPr id="34" name="Oval 33"/>
          <p:cNvSpPr/>
          <p:nvPr/>
        </p:nvSpPr>
        <p:spPr>
          <a:xfrm>
            <a:off x="4620929" y="5142788"/>
            <a:ext cx="365760" cy="36576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3" name="Text Box 18"/>
          <p:cNvSpPr txBox="1">
            <a:spLocks noChangeArrowheads="1"/>
          </p:cNvSpPr>
          <p:nvPr/>
        </p:nvSpPr>
        <p:spPr bwMode="auto">
          <a:xfrm>
            <a:off x="4676150" y="5242637"/>
            <a:ext cx="256481"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accent5">
                    <a:lumMod val="50000"/>
                  </a:schemeClr>
                </a:solidFill>
                <a:latin typeface="Agency FB" panose="020B0503020202020204" pitchFamily="34" charset="0"/>
              </a:rPr>
              <a:t>9.0</a:t>
            </a:r>
          </a:p>
        </p:txBody>
      </p:sp>
      <p:sp>
        <p:nvSpPr>
          <p:cNvPr id="35" name="Oval 34"/>
          <p:cNvSpPr/>
          <p:nvPr/>
        </p:nvSpPr>
        <p:spPr>
          <a:xfrm>
            <a:off x="5925523" y="2331075"/>
            <a:ext cx="365760" cy="3657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6" name="Text Box 27"/>
          <p:cNvSpPr txBox="1">
            <a:spLocks noChangeArrowheads="1"/>
          </p:cNvSpPr>
          <p:nvPr/>
        </p:nvSpPr>
        <p:spPr bwMode="auto">
          <a:xfrm>
            <a:off x="5977276" y="2438400"/>
            <a:ext cx="258084"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bg2">
                    <a:lumMod val="25000"/>
                  </a:schemeClr>
                </a:solidFill>
                <a:latin typeface="Agency FB" panose="020B0503020202020204" pitchFamily="34" charset="0"/>
              </a:rPr>
              <a:t>13.1</a:t>
            </a:r>
          </a:p>
        </p:txBody>
      </p:sp>
      <p:sp>
        <p:nvSpPr>
          <p:cNvPr id="36" name="Oval 35"/>
          <p:cNvSpPr/>
          <p:nvPr/>
        </p:nvSpPr>
        <p:spPr>
          <a:xfrm>
            <a:off x="5928485" y="3017123"/>
            <a:ext cx="365760" cy="36576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2" name="Text Box 17"/>
          <p:cNvSpPr txBox="1">
            <a:spLocks noChangeArrowheads="1"/>
          </p:cNvSpPr>
          <p:nvPr/>
        </p:nvSpPr>
        <p:spPr bwMode="auto">
          <a:xfrm>
            <a:off x="5946665" y="3112123"/>
            <a:ext cx="351057"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accent5">
                    <a:lumMod val="50000"/>
                  </a:schemeClr>
                </a:solidFill>
                <a:latin typeface="Agency FB" panose="020B0503020202020204" pitchFamily="34" charset="0"/>
              </a:rPr>
              <a:t>27.0</a:t>
            </a:r>
          </a:p>
        </p:txBody>
      </p:sp>
      <p:sp>
        <p:nvSpPr>
          <p:cNvPr id="37"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1102035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Intermodal Transportation Cost Function</a:t>
            </a:r>
          </a:p>
        </p:txBody>
      </p:sp>
      <p:sp>
        <p:nvSpPr>
          <p:cNvPr id="94212" name="Rectangle 44"/>
          <p:cNvSpPr>
            <a:spLocks noChangeArrowheads="1"/>
          </p:cNvSpPr>
          <p:nvPr/>
        </p:nvSpPr>
        <p:spPr bwMode="auto">
          <a:xfrm>
            <a:off x="1581851" y="1946032"/>
            <a:ext cx="6217238" cy="530380"/>
          </a:xfrm>
          <a:prstGeom prst="rect">
            <a:avLst/>
          </a:prstGeom>
          <a:solidFill>
            <a:schemeClr val="accent2">
              <a:lumMod val="40000"/>
              <a:lumOff val="60000"/>
            </a:schemeClr>
          </a:solidFill>
          <a:ln w="9525">
            <a:noFill/>
            <a:miter lim="800000"/>
            <a:headEnd/>
            <a:tailEnd/>
          </a:ln>
        </p:spPr>
        <p:txBody>
          <a:bodyPr wrap="none" anchor="ctr"/>
          <a:lstStyle/>
          <a:p>
            <a:endParaRPr lang="en-US"/>
          </a:p>
        </p:txBody>
      </p:sp>
      <p:sp>
        <p:nvSpPr>
          <p:cNvPr id="94213" name="Rectangle 43"/>
          <p:cNvSpPr>
            <a:spLocks noChangeArrowheads="1"/>
          </p:cNvSpPr>
          <p:nvPr/>
        </p:nvSpPr>
        <p:spPr bwMode="auto">
          <a:xfrm>
            <a:off x="1578168" y="2474570"/>
            <a:ext cx="6215396" cy="2482475"/>
          </a:xfrm>
          <a:prstGeom prst="rect">
            <a:avLst/>
          </a:prstGeom>
          <a:solidFill>
            <a:schemeClr val="accent2">
              <a:lumMod val="20000"/>
              <a:lumOff val="80000"/>
            </a:schemeClr>
          </a:solidFill>
          <a:ln w="9525">
            <a:noFill/>
            <a:miter lim="800000"/>
            <a:headEnd/>
            <a:tailEnd/>
          </a:ln>
        </p:spPr>
        <p:txBody>
          <a:bodyPr wrap="none" anchor="ctr"/>
          <a:lstStyle/>
          <a:p>
            <a:endParaRPr lang="en-US"/>
          </a:p>
        </p:txBody>
      </p:sp>
      <p:sp>
        <p:nvSpPr>
          <p:cNvPr id="94214" name="Rectangle 42"/>
          <p:cNvSpPr>
            <a:spLocks noChangeArrowheads="1"/>
          </p:cNvSpPr>
          <p:nvPr/>
        </p:nvSpPr>
        <p:spPr bwMode="auto">
          <a:xfrm>
            <a:off x="1578168" y="4962570"/>
            <a:ext cx="6217238" cy="530380"/>
          </a:xfrm>
          <a:prstGeom prst="rect">
            <a:avLst/>
          </a:prstGeom>
          <a:solidFill>
            <a:schemeClr val="accent2">
              <a:lumMod val="40000"/>
              <a:lumOff val="60000"/>
            </a:schemeClr>
          </a:solidFill>
          <a:ln w="9525">
            <a:noFill/>
            <a:miter lim="800000"/>
            <a:headEnd/>
            <a:tailEnd/>
          </a:ln>
        </p:spPr>
        <p:txBody>
          <a:bodyPr wrap="none" anchor="ctr"/>
          <a:lstStyle/>
          <a:p>
            <a:endParaRPr lang="en-US"/>
          </a:p>
        </p:txBody>
      </p:sp>
      <p:sp>
        <p:nvSpPr>
          <p:cNvPr id="94215" name="Freeform 7"/>
          <p:cNvSpPr>
            <a:spLocks/>
          </p:cNvSpPr>
          <p:nvPr/>
        </p:nvSpPr>
        <p:spPr bwMode="auto">
          <a:xfrm>
            <a:off x="939132" y="1469057"/>
            <a:ext cx="7719983" cy="4022052"/>
          </a:xfrm>
          <a:custGeom>
            <a:avLst/>
            <a:gdLst>
              <a:gd name="T0" fmla="*/ 0 w 4192"/>
              <a:gd name="T1" fmla="*/ 0 h 2184"/>
              <a:gd name="T2" fmla="*/ 0 w 4192"/>
              <a:gd name="T3" fmla="*/ 2147483647 h 2184"/>
              <a:gd name="T4" fmla="*/ 2147483647 w 4192"/>
              <a:gd name="T5" fmla="*/ 2147483647 h 2184"/>
              <a:gd name="T6" fmla="*/ 0 60000 65536"/>
              <a:gd name="T7" fmla="*/ 0 60000 65536"/>
              <a:gd name="T8" fmla="*/ 0 60000 65536"/>
              <a:gd name="T9" fmla="*/ 0 w 4192"/>
              <a:gd name="T10" fmla="*/ 0 h 2184"/>
              <a:gd name="T11" fmla="*/ 4192 w 4192"/>
              <a:gd name="T12" fmla="*/ 2184 h 2184"/>
            </a:gdLst>
            <a:ahLst/>
            <a:cxnLst>
              <a:cxn ang="T6">
                <a:pos x="T0" y="T1"/>
              </a:cxn>
              <a:cxn ang="T7">
                <a:pos x="T2" y="T3"/>
              </a:cxn>
              <a:cxn ang="T8">
                <a:pos x="T4" y="T5"/>
              </a:cxn>
            </a:cxnLst>
            <a:rect l="T9" t="T10" r="T11" b="T12"/>
            <a:pathLst>
              <a:path w="4192" h="2184">
                <a:moveTo>
                  <a:pt x="0" y="0"/>
                </a:moveTo>
                <a:lnTo>
                  <a:pt x="0" y="2184"/>
                </a:lnTo>
                <a:lnTo>
                  <a:pt x="4192" y="2184"/>
                </a:lnTo>
              </a:path>
            </a:pathLst>
          </a:custGeom>
          <a:noFill/>
          <a:ln w="31750">
            <a:solidFill>
              <a:schemeClr val="bg1">
                <a:lumMod val="50000"/>
              </a:schemeClr>
            </a:solidFill>
            <a:round/>
            <a:headEnd type="triangle" w="med" len="med"/>
            <a:tailEnd/>
          </a:ln>
        </p:spPr>
        <p:txBody>
          <a:bodyPr/>
          <a:lstStyle/>
          <a:p>
            <a:endParaRPr lang="en-US"/>
          </a:p>
        </p:txBody>
      </p:sp>
      <p:sp>
        <p:nvSpPr>
          <p:cNvPr id="94216" name="Rectangle 8"/>
          <p:cNvSpPr>
            <a:spLocks noChangeArrowheads="1"/>
          </p:cNvSpPr>
          <p:nvPr/>
        </p:nvSpPr>
        <p:spPr bwMode="auto">
          <a:xfrm rot="16200000">
            <a:off x="505437" y="3429715"/>
            <a:ext cx="395942"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Costs</a:t>
            </a:r>
          </a:p>
        </p:txBody>
      </p:sp>
      <p:sp>
        <p:nvSpPr>
          <p:cNvPr id="94217" name="Text Box 9"/>
          <p:cNvSpPr txBox="1">
            <a:spLocks noChangeArrowheads="1"/>
          </p:cNvSpPr>
          <p:nvPr/>
        </p:nvSpPr>
        <p:spPr bwMode="auto">
          <a:xfrm>
            <a:off x="1272792" y="5606136"/>
            <a:ext cx="618118" cy="307777"/>
          </a:xfrm>
          <a:prstGeom prst="rect">
            <a:avLst/>
          </a:prstGeom>
          <a:noFill/>
          <a:ln w="9525">
            <a:noFill/>
            <a:miter lim="800000"/>
            <a:headEnd/>
            <a:tailEnd/>
          </a:ln>
        </p:spPr>
        <p:txBody>
          <a:bodyPr wrap="none" lIns="45720" tIns="0" rIns="45720" bIns="0">
            <a:spAutoFit/>
          </a:bodyPr>
          <a:lstStyle/>
          <a:p>
            <a:r>
              <a:rPr lang="en-US" sz="2000" b="1" dirty="0">
                <a:latin typeface="Agency FB" panose="020B0503020202020204" pitchFamily="34" charset="0"/>
              </a:rPr>
              <a:t>Origin</a:t>
            </a:r>
          </a:p>
        </p:txBody>
      </p:sp>
      <p:sp>
        <p:nvSpPr>
          <p:cNvPr id="94218" name="Text Box 10"/>
          <p:cNvSpPr txBox="1">
            <a:spLocks noChangeArrowheads="1"/>
          </p:cNvSpPr>
          <p:nvPr/>
        </p:nvSpPr>
        <p:spPr bwMode="auto">
          <a:xfrm>
            <a:off x="7275962" y="5606136"/>
            <a:ext cx="1070165" cy="307777"/>
          </a:xfrm>
          <a:prstGeom prst="rect">
            <a:avLst/>
          </a:prstGeom>
          <a:noFill/>
          <a:ln w="9525">
            <a:noFill/>
            <a:miter lim="800000"/>
            <a:headEnd/>
            <a:tailEnd/>
          </a:ln>
        </p:spPr>
        <p:txBody>
          <a:bodyPr wrap="none" lIns="45720" tIns="0" rIns="45720" bIns="0">
            <a:spAutoFit/>
          </a:bodyPr>
          <a:lstStyle/>
          <a:p>
            <a:r>
              <a:rPr lang="en-US" sz="2000" b="1" dirty="0">
                <a:latin typeface="Agency FB" panose="020B0503020202020204" pitchFamily="34" charset="0"/>
              </a:rPr>
              <a:t>Destination</a:t>
            </a:r>
          </a:p>
        </p:txBody>
      </p:sp>
      <p:sp>
        <p:nvSpPr>
          <p:cNvPr id="94219" name="Line 11"/>
          <p:cNvSpPr>
            <a:spLocks noChangeShapeType="1"/>
          </p:cNvSpPr>
          <p:nvPr/>
        </p:nvSpPr>
        <p:spPr bwMode="auto">
          <a:xfrm flipV="1">
            <a:off x="1572642" y="5373246"/>
            <a:ext cx="0" cy="220992"/>
          </a:xfrm>
          <a:prstGeom prst="line">
            <a:avLst/>
          </a:prstGeom>
          <a:noFill/>
          <a:ln w="25400">
            <a:solidFill>
              <a:schemeClr val="bg1">
                <a:lumMod val="50000"/>
              </a:schemeClr>
            </a:solidFill>
            <a:round/>
            <a:headEnd/>
            <a:tailEnd/>
          </a:ln>
        </p:spPr>
        <p:txBody>
          <a:bodyPr/>
          <a:lstStyle/>
          <a:p>
            <a:endParaRPr lang="en-US"/>
          </a:p>
        </p:txBody>
      </p:sp>
      <p:sp>
        <p:nvSpPr>
          <p:cNvPr id="94220" name="Line 12"/>
          <p:cNvSpPr>
            <a:spLocks noChangeShapeType="1"/>
          </p:cNvSpPr>
          <p:nvPr/>
        </p:nvSpPr>
        <p:spPr bwMode="auto">
          <a:xfrm flipV="1">
            <a:off x="7802772" y="5373246"/>
            <a:ext cx="0" cy="220992"/>
          </a:xfrm>
          <a:prstGeom prst="line">
            <a:avLst/>
          </a:prstGeom>
          <a:noFill/>
          <a:ln w="25400">
            <a:solidFill>
              <a:schemeClr val="bg1">
                <a:lumMod val="50000"/>
              </a:schemeClr>
            </a:solidFill>
            <a:round/>
            <a:headEnd/>
            <a:tailEnd/>
          </a:ln>
        </p:spPr>
        <p:txBody>
          <a:bodyPr/>
          <a:lstStyle/>
          <a:p>
            <a:endParaRPr lang="en-US"/>
          </a:p>
        </p:txBody>
      </p:sp>
      <p:sp>
        <p:nvSpPr>
          <p:cNvPr id="94221" name="Line 14"/>
          <p:cNvSpPr>
            <a:spLocks noChangeShapeType="1"/>
          </p:cNvSpPr>
          <p:nvPr/>
        </p:nvSpPr>
        <p:spPr bwMode="auto">
          <a:xfrm>
            <a:off x="1204323" y="4960728"/>
            <a:ext cx="3535870" cy="0"/>
          </a:xfrm>
          <a:prstGeom prst="line">
            <a:avLst/>
          </a:prstGeom>
          <a:noFill/>
          <a:ln w="19050">
            <a:solidFill>
              <a:schemeClr val="bg1">
                <a:lumMod val="65000"/>
              </a:schemeClr>
            </a:solidFill>
            <a:prstDash val="dash"/>
            <a:round/>
            <a:headEnd/>
            <a:tailEnd/>
          </a:ln>
        </p:spPr>
        <p:txBody>
          <a:bodyPr/>
          <a:lstStyle/>
          <a:p>
            <a:endParaRPr lang="en-US"/>
          </a:p>
        </p:txBody>
      </p:sp>
      <p:sp>
        <p:nvSpPr>
          <p:cNvPr id="94222" name="Line 15"/>
          <p:cNvSpPr>
            <a:spLocks noChangeShapeType="1"/>
          </p:cNvSpPr>
          <p:nvPr/>
        </p:nvSpPr>
        <p:spPr bwMode="auto">
          <a:xfrm>
            <a:off x="4386606" y="4209356"/>
            <a:ext cx="766105" cy="0"/>
          </a:xfrm>
          <a:prstGeom prst="line">
            <a:avLst/>
          </a:prstGeom>
          <a:noFill/>
          <a:ln w="19050">
            <a:solidFill>
              <a:schemeClr val="bg1">
                <a:lumMod val="65000"/>
              </a:schemeClr>
            </a:solidFill>
            <a:prstDash val="dash"/>
            <a:round/>
            <a:headEnd/>
            <a:tailEnd/>
          </a:ln>
        </p:spPr>
        <p:txBody>
          <a:bodyPr/>
          <a:lstStyle/>
          <a:p>
            <a:endParaRPr lang="en-US"/>
          </a:p>
        </p:txBody>
      </p:sp>
      <p:sp>
        <p:nvSpPr>
          <p:cNvPr id="94223" name="Line 16"/>
          <p:cNvSpPr>
            <a:spLocks noChangeShapeType="1"/>
          </p:cNvSpPr>
          <p:nvPr/>
        </p:nvSpPr>
        <p:spPr bwMode="auto">
          <a:xfrm>
            <a:off x="4386606" y="3457984"/>
            <a:ext cx="3418008" cy="0"/>
          </a:xfrm>
          <a:prstGeom prst="line">
            <a:avLst/>
          </a:prstGeom>
          <a:noFill/>
          <a:ln w="19050">
            <a:solidFill>
              <a:schemeClr val="bg1">
                <a:lumMod val="65000"/>
              </a:schemeClr>
            </a:solidFill>
            <a:prstDash val="dash"/>
            <a:round/>
            <a:headEnd/>
            <a:tailEnd/>
          </a:ln>
        </p:spPr>
        <p:txBody>
          <a:bodyPr/>
          <a:lstStyle/>
          <a:p>
            <a:endParaRPr lang="en-US"/>
          </a:p>
        </p:txBody>
      </p:sp>
      <p:sp>
        <p:nvSpPr>
          <p:cNvPr id="94224" name="Line 17"/>
          <p:cNvSpPr>
            <a:spLocks noChangeShapeType="1"/>
          </p:cNvSpPr>
          <p:nvPr/>
        </p:nvSpPr>
        <p:spPr bwMode="auto">
          <a:xfrm>
            <a:off x="7392095" y="2485620"/>
            <a:ext cx="766105" cy="0"/>
          </a:xfrm>
          <a:prstGeom prst="line">
            <a:avLst/>
          </a:prstGeom>
          <a:noFill/>
          <a:ln w="19050">
            <a:solidFill>
              <a:schemeClr val="bg1">
                <a:lumMod val="65000"/>
              </a:schemeClr>
            </a:solidFill>
            <a:prstDash val="dash"/>
            <a:round/>
            <a:headEnd/>
            <a:tailEnd/>
          </a:ln>
        </p:spPr>
        <p:txBody>
          <a:bodyPr/>
          <a:lstStyle/>
          <a:p>
            <a:endParaRPr lang="en-US"/>
          </a:p>
        </p:txBody>
      </p:sp>
      <p:sp>
        <p:nvSpPr>
          <p:cNvPr id="94225" name="Line 18"/>
          <p:cNvSpPr>
            <a:spLocks noChangeShapeType="1"/>
          </p:cNvSpPr>
          <p:nvPr/>
        </p:nvSpPr>
        <p:spPr bwMode="auto">
          <a:xfrm>
            <a:off x="924400" y="1940506"/>
            <a:ext cx="7233800" cy="0"/>
          </a:xfrm>
          <a:prstGeom prst="line">
            <a:avLst/>
          </a:prstGeom>
          <a:noFill/>
          <a:ln w="19050">
            <a:solidFill>
              <a:schemeClr val="bg1">
                <a:lumMod val="65000"/>
              </a:schemeClr>
            </a:solidFill>
            <a:prstDash val="dash"/>
            <a:round/>
            <a:headEnd/>
            <a:tailEnd/>
          </a:ln>
        </p:spPr>
        <p:txBody>
          <a:bodyPr/>
          <a:lstStyle/>
          <a:p>
            <a:endParaRPr lang="en-US"/>
          </a:p>
        </p:txBody>
      </p:sp>
      <p:sp>
        <p:nvSpPr>
          <p:cNvPr id="94226" name="Line 19"/>
          <p:cNvSpPr>
            <a:spLocks noChangeShapeType="1"/>
          </p:cNvSpPr>
          <p:nvPr/>
        </p:nvSpPr>
        <p:spPr bwMode="auto">
          <a:xfrm>
            <a:off x="1764169" y="5019659"/>
            <a:ext cx="0" cy="412518"/>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27" name="Line 20"/>
          <p:cNvSpPr>
            <a:spLocks noChangeShapeType="1"/>
          </p:cNvSpPr>
          <p:nvPr/>
        </p:nvSpPr>
        <p:spPr bwMode="auto">
          <a:xfrm>
            <a:off x="4961184" y="3575846"/>
            <a:ext cx="0" cy="559846"/>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28" name="Line 21"/>
          <p:cNvSpPr>
            <a:spLocks noChangeShapeType="1"/>
          </p:cNvSpPr>
          <p:nvPr/>
        </p:nvSpPr>
        <p:spPr bwMode="auto">
          <a:xfrm>
            <a:off x="7966674" y="2014170"/>
            <a:ext cx="0" cy="383053"/>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29" name="Line 22"/>
          <p:cNvSpPr>
            <a:spLocks noChangeShapeType="1"/>
          </p:cNvSpPr>
          <p:nvPr/>
        </p:nvSpPr>
        <p:spPr bwMode="auto">
          <a:xfrm flipV="1">
            <a:off x="4799124" y="2853939"/>
            <a:ext cx="0" cy="515648"/>
          </a:xfrm>
          <a:prstGeom prst="line">
            <a:avLst/>
          </a:prstGeom>
          <a:noFill/>
          <a:ln w="19050">
            <a:solidFill>
              <a:schemeClr val="bg1">
                <a:lumMod val="65000"/>
              </a:schemeClr>
            </a:solidFill>
            <a:prstDash val="dash"/>
            <a:round/>
            <a:headEnd/>
            <a:tailEnd/>
          </a:ln>
        </p:spPr>
        <p:txBody>
          <a:bodyPr/>
          <a:lstStyle/>
          <a:p>
            <a:endParaRPr lang="en-US"/>
          </a:p>
        </p:txBody>
      </p:sp>
      <p:sp>
        <p:nvSpPr>
          <p:cNvPr id="94230" name="Line 23"/>
          <p:cNvSpPr>
            <a:spLocks noChangeShapeType="1"/>
          </p:cNvSpPr>
          <p:nvPr/>
        </p:nvSpPr>
        <p:spPr bwMode="auto">
          <a:xfrm flipV="1">
            <a:off x="4797283" y="4209356"/>
            <a:ext cx="0" cy="1241238"/>
          </a:xfrm>
          <a:prstGeom prst="line">
            <a:avLst/>
          </a:prstGeom>
          <a:noFill/>
          <a:ln w="19050">
            <a:solidFill>
              <a:schemeClr val="bg1">
                <a:lumMod val="65000"/>
              </a:schemeClr>
            </a:solidFill>
            <a:prstDash val="dash"/>
            <a:round/>
            <a:headEnd/>
            <a:tailEnd/>
          </a:ln>
        </p:spPr>
        <p:txBody>
          <a:bodyPr/>
          <a:lstStyle/>
          <a:p>
            <a:endParaRPr lang="en-US"/>
          </a:p>
        </p:txBody>
      </p:sp>
      <p:sp>
        <p:nvSpPr>
          <p:cNvPr id="94231" name="Line 24"/>
          <p:cNvSpPr>
            <a:spLocks noChangeShapeType="1"/>
          </p:cNvSpPr>
          <p:nvPr/>
        </p:nvSpPr>
        <p:spPr bwMode="auto">
          <a:xfrm flipV="1">
            <a:off x="7802772" y="2515085"/>
            <a:ext cx="0" cy="2813963"/>
          </a:xfrm>
          <a:prstGeom prst="line">
            <a:avLst/>
          </a:prstGeom>
          <a:noFill/>
          <a:ln w="19050">
            <a:solidFill>
              <a:schemeClr val="bg1">
                <a:lumMod val="65000"/>
              </a:schemeClr>
            </a:solidFill>
            <a:prstDash val="dash"/>
            <a:round/>
            <a:headEnd/>
            <a:tailEnd/>
          </a:ln>
        </p:spPr>
        <p:txBody>
          <a:bodyPr/>
          <a:lstStyle/>
          <a:p>
            <a:endParaRPr lang="en-US"/>
          </a:p>
        </p:txBody>
      </p:sp>
      <p:sp>
        <p:nvSpPr>
          <p:cNvPr id="94232" name="Line 25"/>
          <p:cNvSpPr>
            <a:spLocks noChangeShapeType="1"/>
          </p:cNvSpPr>
          <p:nvPr/>
        </p:nvSpPr>
        <p:spPr bwMode="auto">
          <a:xfrm flipV="1">
            <a:off x="1572642" y="4341951"/>
            <a:ext cx="0" cy="515648"/>
          </a:xfrm>
          <a:prstGeom prst="line">
            <a:avLst/>
          </a:prstGeom>
          <a:noFill/>
          <a:ln w="19050">
            <a:solidFill>
              <a:schemeClr val="bg1">
                <a:lumMod val="65000"/>
              </a:schemeClr>
            </a:solidFill>
            <a:prstDash val="dash"/>
            <a:round/>
            <a:headEnd/>
            <a:tailEnd/>
          </a:ln>
        </p:spPr>
        <p:txBody>
          <a:bodyPr/>
          <a:lstStyle/>
          <a:p>
            <a:endParaRPr lang="en-US"/>
          </a:p>
        </p:txBody>
      </p:sp>
      <p:sp>
        <p:nvSpPr>
          <p:cNvPr id="94233" name="Freeform 13"/>
          <p:cNvSpPr>
            <a:spLocks/>
          </p:cNvSpPr>
          <p:nvPr/>
        </p:nvSpPr>
        <p:spPr bwMode="auto">
          <a:xfrm>
            <a:off x="1572642" y="1940506"/>
            <a:ext cx="6231971" cy="3565335"/>
          </a:xfrm>
          <a:custGeom>
            <a:avLst/>
            <a:gdLst>
              <a:gd name="T0" fmla="*/ 0 w 3384"/>
              <a:gd name="T1" fmla="*/ 2147483647 h 1936"/>
              <a:gd name="T2" fmla="*/ 0 w 3384"/>
              <a:gd name="T3" fmla="*/ 2147483647 h 1936"/>
              <a:gd name="T4" fmla="*/ 2147483647 w 3384"/>
              <a:gd name="T5" fmla="*/ 2147483647 h 1936"/>
              <a:gd name="T6" fmla="*/ 2147483647 w 3384"/>
              <a:gd name="T7" fmla="*/ 2147483647 h 1936"/>
              <a:gd name="T8" fmla="*/ 2147483647 w 3384"/>
              <a:gd name="T9" fmla="*/ 2147483647 h 1936"/>
              <a:gd name="T10" fmla="*/ 2147483647 w 3384"/>
              <a:gd name="T11" fmla="*/ 0 h 1936"/>
              <a:gd name="T12" fmla="*/ 0 60000 65536"/>
              <a:gd name="T13" fmla="*/ 0 60000 65536"/>
              <a:gd name="T14" fmla="*/ 0 60000 65536"/>
              <a:gd name="T15" fmla="*/ 0 60000 65536"/>
              <a:gd name="T16" fmla="*/ 0 60000 65536"/>
              <a:gd name="T17" fmla="*/ 0 60000 65536"/>
              <a:gd name="T18" fmla="*/ 0 w 3384"/>
              <a:gd name="T19" fmla="*/ 0 h 1936"/>
              <a:gd name="T20" fmla="*/ 3384 w 3384"/>
              <a:gd name="T21" fmla="*/ 1936 h 1936"/>
            </a:gdLst>
            <a:ahLst/>
            <a:cxnLst>
              <a:cxn ang="T12">
                <a:pos x="T0" y="T1"/>
              </a:cxn>
              <a:cxn ang="T13">
                <a:pos x="T2" y="T3"/>
              </a:cxn>
              <a:cxn ang="T14">
                <a:pos x="T4" y="T5"/>
              </a:cxn>
              <a:cxn ang="T15">
                <a:pos x="T6" y="T7"/>
              </a:cxn>
              <a:cxn ang="T16">
                <a:pos x="T8" y="T9"/>
              </a:cxn>
              <a:cxn ang="T17">
                <a:pos x="T10" y="T11"/>
              </a:cxn>
            </a:cxnLst>
            <a:rect l="T18" t="T19" r="T20" b="T21"/>
            <a:pathLst>
              <a:path w="3384" h="1936">
                <a:moveTo>
                  <a:pt x="0" y="1936"/>
                </a:moveTo>
                <a:lnTo>
                  <a:pt x="0" y="1640"/>
                </a:lnTo>
                <a:lnTo>
                  <a:pt x="1752" y="1232"/>
                </a:lnTo>
                <a:lnTo>
                  <a:pt x="1752" y="832"/>
                </a:lnTo>
                <a:lnTo>
                  <a:pt x="3384" y="296"/>
                </a:lnTo>
                <a:lnTo>
                  <a:pt x="3384" y="0"/>
                </a:lnTo>
              </a:path>
            </a:pathLst>
          </a:custGeom>
          <a:noFill/>
          <a:ln w="50800">
            <a:solidFill>
              <a:schemeClr val="accent2">
                <a:lumMod val="50000"/>
              </a:schemeClr>
            </a:solidFill>
            <a:round/>
            <a:headEnd/>
            <a:tailEnd/>
          </a:ln>
        </p:spPr>
        <p:txBody>
          <a:bodyPr/>
          <a:lstStyle/>
          <a:p>
            <a:endParaRPr lang="en-US"/>
          </a:p>
        </p:txBody>
      </p:sp>
      <p:sp>
        <p:nvSpPr>
          <p:cNvPr id="94234" name="Line 27"/>
          <p:cNvSpPr>
            <a:spLocks noChangeShapeType="1"/>
          </p:cNvSpPr>
          <p:nvPr/>
        </p:nvSpPr>
        <p:spPr bwMode="auto">
          <a:xfrm>
            <a:off x="4961184" y="4268287"/>
            <a:ext cx="0" cy="618777"/>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35" name="Line 28"/>
          <p:cNvSpPr>
            <a:spLocks noChangeShapeType="1"/>
          </p:cNvSpPr>
          <p:nvPr/>
        </p:nvSpPr>
        <p:spPr bwMode="auto">
          <a:xfrm>
            <a:off x="7966674" y="2603482"/>
            <a:ext cx="0" cy="839769"/>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36" name="Text Box 29"/>
          <p:cNvSpPr txBox="1">
            <a:spLocks noChangeArrowheads="1"/>
          </p:cNvSpPr>
          <p:nvPr/>
        </p:nvSpPr>
        <p:spPr bwMode="auto">
          <a:xfrm>
            <a:off x="1797318" y="5032551"/>
            <a:ext cx="1148071"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Composition</a:t>
            </a:r>
          </a:p>
        </p:txBody>
      </p:sp>
      <p:sp>
        <p:nvSpPr>
          <p:cNvPr id="94237" name="Text Box 30"/>
          <p:cNvSpPr txBox="1">
            <a:spLocks noChangeArrowheads="1"/>
          </p:cNvSpPr>
          <p:nvPr/>
        </p:nvSpPr>
        <p:spPr bwMode="auto">
          <a:xfrm>
            <a:off x="5016432" y="4387992"/>
            <a:ext cx="1055097"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Connection</a:t>
            </a:r>
          </a:p>
        </p:txBody>
      </p:sp>
      <p:sp>
        <p:nvSpPr>
          <p:cNvPr id="94238" name="Text Box 31"/>
          <p:cNvSpPr txBox="1">
            <a:spLocks noChangeArrowheads="1"/>
          </p:cNvSpPr>
          <p:nvPr/>
        </p:nvSpPr>
        <p:spPr bwMode="auto">
          <a:xfrm>
            <a:off x="6371849" y="2855781"/>
            <a:ext cx="1055097" cy="369332"/>
          </a:xfrm>
          <a:prstGeom prst="rect">
            <a:avLst/>
          </a:prstGeom>
          <a:noFill/>
          <a:ln w="9525">
            <a:noFill/>
            <a:miter lim="800000"/>
            <a:headEnd/>
            <a:tailEnd/>
          </a:ln>
        </p:spPr>
        <p:txBody>
          <a:bodyPr wrap="none">
            <a:spAutoFit/>
          </a:bodyPr>
          <a:lstStyle/>
          <a:p>
            <a:r>
              <a:rPr lang="en-US" sz="1800" b="1" dirty="0">
                <a:latin typeface="Agency FB" panose="020B0503020202020204" pitchFamily="34" charset="0"/>
              </a:rPr>
              <a:t>Connection</a:t>
            </a:r>
          </a:p>
        </p:txBody>
      </p:sp>
      <p:sp>
        <p:nvSpPr>
          <p:cNvPr id="94239" name="Text Box 32"/>
          <p:cNvSpPr txBox="1">
            <a:spLocks noChangeArrowheads="1"/>
          </p:cNvSpPr>
          <p:nvPr/>
        </p:nvSpPr>
        <p:spPr bwMode="auto">
          <a:xfrm>
            <a:off x="5034848" y="3640303"/>
            <a:ext cx="1130438"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Interchange</a:t>
            </a:r>
          </a:p>
        </p:txBody>
      </p:sp>
      <p:sp>
        <p:nvSpPr>
          <p:cNvPr id="94240" name="Text Box 33"/>
          <p:cNvSpPr txBox="1">
            <a:spLocks noChangeArrowheads="1"/>
          </p:cNvSpPr>
          <p:nvPr/>
        </p:nvSpPr>
        <p:spPr bwMode="auto">
          <a:xfrm>
            <a:off x="6038520" y="1999437"/>
            <a:ext cx="1334020"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Decomposition</a:t>
            </a:r>
          </a:p>
        </p:txBody>
      </p:sp>
      <p:sp>
        <p:nvSpPr>
          <p:cNvPr id="94241" name="Text Box 34"/>
          <p:cNvSpPr txBox="1">
            <a:spLocks noChangeArrowheads="1"/>
          </p:cNvSpPr>
          <p:nvPr/>
        </p:nvSpPr>
        <p:spPr bwMode="auto">
          <a:xfrm>
            <a:off x="415152" y="1776605"/>
            <a:ext cx="515648" cy="318596"/>
          </a:xfrm>
          <a:prstGeom prst="rect">
            <a:avLst/>
          </a:prstGeom>
          <a:noFill/>
          <a:ln w="9525">
            <a:noFill/>
            <a:miter lim="800000"/>
            <a:headEnd/>
            <a:tailEnd/>
          </a:ln>
        </p:spPr>
        <p:txBody>
          <a:bodyPr wrap="none" lIns="0" tIns="0" rIns="0" bIns="0">
            <a:spAutoFit/>
          </a:bodyPr>
          <a:lstStyle/>
          <a:p>
            <a:r>
              <a:rPr lang="en-US" sz="1800" b="1" i="1" dirty="0"/>
              <a:t>C(T)</a:t>
            </a:r>
          </a:p>
        </p:txBody>
      </p:sp>
      <p:sp>
        <p:nvSpPr>
          <p:cNvPr id="94242" name="Line 35"/>
          <p:cNvSpPr>
            <a:spLocks noChangeShapeType="1"/>
          </p:cNvSpPr>
          <p:nvPr/>
        </p:nvSpPr>
        <p:spPr bwMode="auto">
          <a:xfrm flipV="1">
            <a:off x="4800039" y="5375089"/>
            <a:ext cx="0" cy="220992"/>
          </a:xfrm>
          <a:prstGeom prst="line">
            <a:avLst/>
          </a:prstGeom>
          <a:noFill/>
          <a:ln w="25400">
            <a:solidFill>
              <a:schemeClr val="bg1">
                <a:lumMod val="50000"/>
              </a:schemeClr>
            </a:solidFill>
            <a:round/>
            <a:headEnd/>
            <a:tailEnd/>
          </a:ln>
        </p:spPr>
        <p:txBody>
          <a:bodyPr/>
          <a:lstStyle/>
          <a:p>
            <a:endParaRPr lang="en-US"/>
          </a:p>
        </p:txBody>
      </p:sp>
      <p:sp>
        <p:nvSpPr>
          <p:cNvPr id="94243" name="Text Box 36"/>
          <p:cNvSpPr txBox="1">
            <a:spLocks noChangeArrowheads="1"/>
          </p:cNvSpPr>
          <p:nvPr/>
        </p:nvSpPr>
        <p:spPr bwMode="auto">
          <a:xfrm>
            <a:off x="4108349" y="5606136"/>
            <a:ext cx="1389163" cy="307777"/>
          </a:xfrm>
          <a:prstGeom prst="rect">
            <a:avLst/>
          </a:prstGeom>
          <a:noFill/>
          <a:ln w="9525">
            <a:noFill/>
            <a:miter lim="800000"/>
            <a:headEnd/>
            <a:tailEnd/>
          </a:ln>
        </p:spPr>
        <p:txBody>
          <a:bodyPr wrap="none" lIns="45720" tIns="0" rIns="45720" bIns="0">
            <a:spAutoFit/>
          </a:bodyPr>
          <a:lstStyle/>
          <a:p>
            <a:r>
              <a:rPr lang="en-US" sz="2000" b="1" dirty="0">
                <a:latin typeface="Agency FB" panose="020B0503020202020204" pitchFamily="34" charset="0"/>
              </a:rPr>
              <a:t>Transshipment</a:t>
            </a:r>
          </a:p>
        </p:txBody>
      </p:sp>
      <p:sp>
        <p:nvSpPr>
          <p:cNvPr id="94244" name="Text Box 37"/>
          <p:cNvSpPr txBox="1">
            <a:spLocks noChangeArrowheads="1"/>
          </p:cNvSpPr>
          <p:nvPr/>
        </p:nvSpPr>
        <p:spPr bwMode="auto">
          <a:xfrm>
            <a:off x="2874157" y="5030709"/>
            <a:ext cx="817670" cy="425410"/>
          </a:xfrm>
          <a:prstGeom prst="rect">
            <a:avLst/>
          </a:prstGeom>
          <a:noFill/>
          <a:ln w="9525">
            <a:noFill/>
            <a:miter lim="800000"/>
            <a:headEnd/>
            <a:tailEnd/>
          </a:ln>
        </p:spPr>
        <p:txBody>
          <a:bodyPr wrap="none">
            <a:spAutoFit/>
          </a:bodyPr>
          <a:lstStyle/>
          <a:p>
            <a:r>
              <a:rPr lang="en-US" sz="1800" b="1" i="1" dirty="0"/>
              <a:t>C(</a:t>
            </a:r>
            <a:r>
              <a:rPr lang="en-US" sz="1800" b="1" i="1" dirty="0" err="1"/>
              <a:t>cp</a:t>
            </a:r>
            <a:r>
              <a:rPr lang="en-US" sz="1800" b="1" i="1" dirty="0"/>
              <a:t>)</a:t>
            </a:r>
          </a:p>
        </p:txBody>
      </p:sp>
      <p:sp>
        <p:nvSpPr>
          <p:cNvPr id="94245" name="Text Box 38"/>
          <p:cNvSpPr txBox="1">
            <a:spLocks noChangeArrowheads="1"/>
          </p:cNvSpPr>
          <p:nvPr/>
        </p:nvSpPr>
        <p:spPr bwMode="auto">
          <a:xfrm>
            <a:off x="4060603" y="4404565"/>
            <a:ext cx="832403" cy="425410"/>
          </a:xfrm>
          <a:prstGeom prst="rect">
            <a:avLst/>
          </a:prstGeom>
          <a:noFill/>
          <a:ln w="9525">
            <a:noFill/>
            <a:miter lim="800000"/>
            <a:headEnd/>
            <a:tailEnd/>
          </a:ln>
        </p:spPr>
        <p:txBody>
          <a:bodyPr wrap="none">
            <a:spAutoFit/>
          </a:bodyPr>
          <a:lstStyle/>
          <a:p>
            <a:r>
              <a:rPr lang="en-US" sz="1800" b="1" i="1"/>
              <a:t>C(cn)</a:t>
            </a:r>
          </a:p>
        </p:txBody>
      </p:sp>
      <p:sp>
        <p:nvSpPr>
          <p:cNvPr id="94246" name="Text Box 39"/>
          <p:cNvSpPr txBox="1">
            <a:spLocks noChangeArrowheads="1"/>
          </p:cNvSpPr>
          <p:nvPr/>
        </p:nvSpPr>
        <p:spPr bwMode="auto">
          <a:xfrm>
            <a:off x="4171099" y="3618203"/>
            <a:ext cx="670342" cy="425409"/>
          </a:xfrm>
          <a:prstGeom prst="rect">
            <a:avLst/>
          </a:prstGeom>
          <a:noFill/>
          <a:ln w="9525">
            <a:noFill/>
            <a:miter lim="800000"/>
            <a:headEnd/>
            <a:tailEnd/>
          </a:ln>
        </p:spPr>
        <p:txBody>
          <a:bodyPr wrap="none">
            <a:spAutoFit/>
          </a:bodyPr>
          <a:lstStyle/>
          <a:p>
            <a:r>
              <a:rPr lang="en-US" sz="1800" b="1" i="1"/>
              <a:t>C(I)</a:t>
            </a:r>
          </a:p>
        </p:txBody>
      </p:sp>
      <p:sp>
        <p:nvSpPr>
          <p:cNvPr id="94247" name="Text Box 40"/>
          <p:cNvSpPr txBox="1">
            <a:spLocks noChangeArrowheads="1"/>
          </p:cNvSpPr>
          <p:nvPr/>
        </p:nvSpPr>
        <p:spPr bwMode="auto">
          <a:xfrm>
            <a:off x="8008077" y="2863148"/>
            <a:ext cx="618777" cy="318596"/>
          </a:xfrm>
          <a:prstGeom prst="rect">
            <a:avLst/>
          </a:prstGeom>
          <a:noFill/>
          <a:ln w="9525">
            <a:noFill/>
            <a:miter lim="800000"/>
            <a:headEnd/>
            <a:tailEnd/>
          </a:ln>
        </p:spPr>
        <p:txBody>
          <a:bodyPr wrap="none" lIns="0" tIns="0" rIns="0" bIns="0">
            <a:spAutoFit/>
          </a:bodyPr>
          <a:lstStyle/>
          <a:p>
            <a:r>
              <a:rPr lang="en-US" sz="1800" b="1" i="1" dirty="0"/>
              <a:t>C(</a:t>
            </a:r>
            <a:r>
              <a:rPr lang="en-US" sz="1800" b="1" i="1" dirty="0" err="1"/>
              <a:t>cn</a:t>
            </a:r>
            <a:r>
              <a:rPr lang="en-US" sz="1800" b="1" i="1" dirty="0"/>
              <a:t>)</a:t>
            </a:r>
          </a:p>
        </p:txBody>
      </p:sp>
      <p:sp>
        <p:nvSpPr>
          <p:cNvPr id="94248" name="Text Box 41"/>
          <p:cNvSpPr txBox="1">
            <a:spLocks noChangeArrowheads="1"/>
          </p:cNvSpPr>
          <p:nvPr/>
        </p:nvSpPr>
        <p:spPr bwMode="auto">
          <a:xfrm>
            <a:off x="8008077" y="2060211"/>
            <a:ext cx="604044" cy="318596"/>
          </a:xfrm>
          <a:prstGeom prst="rect">
            <a:avLst/>
          </a:prstGeom>
          <a:noFill/>
          <a:ln w="9525">
            <a:noFill/>
            <a:miter lim="800000"/>
            <a:headEnd/>
            <a:tailEnd/>
          </a:ln>
        </p:spPr>
        <p:txBody>
          <a:bodyPr wrap="none" lIns="0" tIns="0" rIns="0" bIns="0">
            <a:spAutoFit/>
          </a:bodyPr>
          <a:lstStyle/>
          <a:p>
            <a:r>
              <a:rPr lang="en-US" sz="1800" b="1" i="1"/>
              <a:t>C(dc)</a:t>
            </a:r>
          </a:p>
        </p:txBody>
      </p:sp>
      <p:sp>
        <p:nvSpPr>
          <p:cNvPr id="94249" name="Text Box 45"/>
          <p:cNvSpPr txBox="1">
            <a:spLocks noChangeArrowheads="1"/>
          </p:cNvSpPr>
          <p:nvPr/>
        </p:nvSpPr>
        <p:spPr bwMode="auto">
          <a:xfrm>
            <a:off x="1587896" y="2027062"/>
            <a:ext cx="2608406" cy="338554"/>
          </a:xfrm>
          <a:prstGeom prst="rect">
            <a:avLst/>
          </a:prstGeom>
          <a:noFill/>
          <a:ln w="9525">
            <a:noFill/>
            <a:miter lim="800000"/>
            <a:headEnd/>
            <a:tailEnd/>
          </a:ln>
        </p:spPr>
        <p:txBody>
          <a:bodyPr wrap="none">
            <a:spAutoFit/>
          </a:bodyPr>
          <a:lstStyle/>
          <a:p>
            <a:r>
              <a:rPr lang="en-US" sz="1600" b="1" i="1" dirty="0">
                <a:latin typeface="Agency FB" panose="020B0503020202020204" pitchFamily="34" charset="0"/>
              </a:rPr>
              <a:t>Local / Regional Distribution Costs</a:t>
            </a:r>
          </a:p>
        </p:txBody>
      </p:sp>
      <p:sp>
        <p:nvSpPr>
          <p:cNvPr id="94250" name="Text Box 46"/>
          <p:cNvSpPr txBox="1">
            <a:spLocks noChangeArrowheads="1"/>
          </p:cNvSpPr>
          <p:nvPr/>
        </p:nvSpPr>
        <p:spPr bwMode="auto">
          <a:xfrm>
            <a:off x="1578028" y="2516927"/>
            <a:ext cx="3113353" cy="338554"/>
          </a:xfrm>
          <a:prstGeom prst="rect">
            <a:avLst/>
          </a:prstGeom>
          <a:noFill/>
          <a:ln w="9525">
            <a:noFill/>
            <a:miter lim="800000"/>
            <a:headEnd/>
            <a:tailEnd/>
          </a:ln>
        </p:spPr>
        <p:txBody>
          <a:bodyPr wrap="none">
            <a:spAutoFit/>
          </a:bodyPr>
          <a:lstStyle/>
          <a:p>
            <a:r>
              <a:rPr lang="en-US" sz="1600" b="1" i="1" dirty="0">
                <a:latin typeface="Agency FB" panose="020B0503020202020204" pitchFamily="34" charset="0"/>
              </a:rPr>
              <a:t>National / International Distribution Costs</a:t>
            </a:r>
          </a:p>
        </p:txBody>
      </p:sp>
      <p:cxnSp>
        <p:nvCxnSpPr>
          <p:cNvPr id="3" name="Straight Arrow Connector 2"/>
          <p:cNvCxnSpPr>
            <a:stCxn id="94217" idx="3"/>
            <a:endCxn id="94243" idx="1"/>
          </p:cNvCxnSpPr>
          <p:nvPr/>
        </p:nvCxnSpPr>
        <p:spPr bwMode="auto">
          <a:xfrm>
            <a:off x="1890910" y="5760025"/>
            <a:ext cx="2217439" cy="0"/>
          </a:xfrm>
          <a:prstGeom prst="straightConnector1">
            <a:avLst/>
          </a:prstGeom>
          <a:solidFill>
            <a:schemeClr val="accent1"/>
          </a:solidFill>
          <a:ln w="38100" cap="flat" cmpd="sng" algn="ctr">
            <a:solidFill>
              <a:schemeClr val="accent2">
                <a:lumMod val="75000"/>
              </a:schemeClr>
            </a:solidFill>
            <a:prstDash val="solid"/>
            <a:round/>
            <a:headEnd type="none" w="med" len="med"/>
            <a:tailEnd type="triangle"/>
          </a:ln>
          <a:effectLst/>
        </p:spPr>
      </p:cxnSp>
      <p:cxnSp>
        <p:nvCxnSpPr>
          <p:cNvPr id="45" name="Straight Arrow Connector 44"/>
          <p:cNvCxnSpPr>
            <a:stCxn id="94243" idx="3"/>
            <a:endCxn id="94218" idx="1"/>
          </p:cNvCxnSpPr>
          <p:nvPr/>
        </p:nvCxnSpPr>
        <p:spPr bwMode="auto">
          <a:xfrm>
            <a:off x="5497512" y="5760025"/>
            <a:ext cx="1778450" cy="0"/>
          </a:xfrm>
          <a:prstGeom prst="straightConnector1">
            <a:avLst/>
          </a:prstGeom>
          <a:solidFill>
            <a:schemeClr val="accent1"/>
          </a:solidFill>
          <a:ln w="38100" cap="flat" cmpd="sng" algn="ctr">
            <a:solidFill>
              <a:schemeClr val="accent2">
                <a:lumMod val="75000"/>
              </a:schemeClr>
            </a:solidFill>
            <a:prstDash val="solid"/>
            <a:round/>
            <a:headEnd type="none" w="med" len="med"/>
            <a:tailEnd type="triangle"/>
          </a:ln>
          <a:effectLst/>
        </p:spPr>
      </p:cxnSp>
      <p:sp>
        <p:nvSpPr>
          <p:cNvPr id="4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65452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The </a:t>
            </a:r>
            <a:r>
              <a:rPr lang="it-IT" sz="3200" dirty="0" err="1" smtClean="0"/>
              <a:t>increase</a:t>
            </a:r>
            <a:r>
              <a:rPr lang="it-IT" sz="3200" dirty="0" smtClean="0"/>
              <a:t> in </a:t>
            </a:r>
            <a:r>
              <a:rPr lang="it-IT" sz="3200" dirty="0" err="1" smtClean="0"/>
              <a:t>capacity</a:t>
            </a:r>
            <a:r>
              <a:rPr lang="it-IT" sz="3200" dirty="0" smtClean="0"/>
              <a:t> of </a:t>
            </a:r>
            <a:r>
              <a:rPr lang="it-IT" sz="3200" dirty="0" err="1" smtClean="0"/>
              <a:t>containeships</a:t>
            </a:r>
            <a:endParaRPr lang="it-IT" sz="3200" dirty="0"/>
          </a:p>
        </p:txBody>
      </p:sp>
      <p:pic>
        <p:nvPicPr>
          <p:cNvPr id="179202" name="Picture 2" descr="http://www.mol.co.jp/pr/2015/img/150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4784"/>
            <a:ext cx="9013691" cy="229703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 y="6218148"/>
            <a:ext cx="9144001" cy="523220"/>
          </a:xfrm>
          <a:prstGeom prst="rect">
            <a:avLst/>
          </a:prstGeom>
        </p:spPr>
        <p:txBody>
          <a:bodyPr wrap="square">
            <a:spAutoFit/>
          </a:bodyPr>
          <a:lstStyle/>
          <a:p>
            <a:r>
              <a:rPr lang="it-IT" dirty="0"/>
              <a:t>http://www.mol.co.jp/en/pr/2015/15013.html</a:t>
            </a:r>
          </a:p>
        </p:txBody>
      </p:sp>
      <p:graphicFrame>
        <p:nvGraphicFramePr>
          <p:cNvPr id="4" name="Tabella 3"/>
          <p:cNvGraphicFramePr>
            <a:graphicFrameLocks noGrp="1"/>
          </p:cNvGraphicFramePr>
          <p:nvPr>
            <p:extLst>
              <p:ext uri="{D42A27DB-BD31-4B8C-83A1-F6EECF244321}">
                <p14:modId xmlns:p14="http://schemas.microsoft.com/office/powerpoint/2010/main" val="3415771199"/>
              </p:ext>
            </p:extLst>
          </p:nvPr>
        </p:nvGraphicFramePr>
        <p:xfrm>
          <a:off x="1458844" y="3925838"/>
          <a:ext cx="6096000" cy="237363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51576">
                <a:tc>
                  <a:txBody>
                    <a:bodyPr/>
                    <a:lstStyle/>
                    <a:p>
                      <a:pPr algn="l" fontAlgn="t"/>
                      <a:r>
                        <a:rPr lang="it-IT" sz="1400" b="0" i="0" dirty="0" err="1">
                          <a:effectLst/>
                        </a:rPr>
                        <a:t>Shipbuilding</a:t>
                      </a:r>
                      <a:r>
                        <a:rPr lang="it-IT" sz="1400" b="0" i="0" dirty="0">
                          <a:effectLst/>
                        </a:rPr>
                        <a:t> company</a:t>
                      </a:r>
                    </a:p>
                  </a:txBody>
                  <a:tcPr marL="47625" marR="47625" marT="47625" marB="47625"/>
                </a:tc>
                <a:tc>
                  <a:txBody>
                    <a:bodyPr/>
                    <a:lstStyle/>
                    <a:p>
                      <a:pPr algn="ctr" fontAlgn="t"/>
                      <a:r>
                        <a:rPr lang="it-IT" sz="1400" b="0" i="0" dirty="0">
                          <a:effectLst/>
                        </a:rPr>
                        <a:t>Samsung </a:t>
                      </a:r>
                      <a:r>
                        <a:rPr lang="it-IT" sz="1400" b="0" i="0" dirty="0" err="1">
                          <a:effectLst/>
                        </a:rPr>
                        <a:t>Heavy</a:t>
                      </a:r>
                      <a:r>
                        <a:rPr lang="it-IT" sz="1400" b="0" i="0" dirty="0">
                          <a:effectLst/>
                        </a:rPr>
                        <a:t> </a:t>
                      </a:r>
                      <a:r>
                        <a:rPr lang="it-IT" sz="1400" b="0" i="0" dirty="0" err="1">
                          <a:effectLst/>
                        </a:rPr>
                        <a:t>Industries</a:t>
                      </a:r>
                      <a:endParaRPr lang="it-IT" sz="1400" b="0" i="0" dirty="0">
                        <a:effectLst/>
                      </a:endParaRPr>
                    </a:p>
                  </a:txBody>
                  <a:tcPr marL="47625" marR="47625" marT="47625" marB="47625"/>
                </a:tc>
                <a:tc>
                  <a:txBody>
                    <a:bodyPr/>
                    <a:lstStyle/>
                    <a:p>
                      <a:pPr algn="ctr" fontAlgn="t"/>
                      <a:r>
                        <a:rPr lang="it-IT" sz="1400" b="0" i="0">
                          <a:effectLst/>
                        </a:rPr>
                        <a:t>Imabari Shipbuilding</a:t>
                      </a:r>
                    </a:p>
                  </a:txBody>
                  <a:tcPr marL="47625" marR="47625" marT="47625" marB="47625"/>
                </a:tc>
                <a:extLst>
                  <a:ext uri="{0D108BD9-81ED-4DB2-BD59-A6C34878D82A}">
                    <a16:rowId xmlns:a16="http://schemas.microsoft.com/office/drawing/2014/main" val="10000"/>
                  </a:ext>
                </a:extLst>
              </a:tr>
              <a:tr h="260079">
                <a:tc>
                  <a:txBody>
                    <a:bodyPr/>
                    <a:lstStyle/>
                    <a:p>
                      <a:pPr algn="l" fontAlgn="t"/>
                      <a:r>
                        <a:rPr lang="it-IT" sz="1400" b="0" i="0">
                          <a:effectLst/>
                        </a:rPr>
                        <a:t>Length</a:t>
                      </a:r>
                    </a:p>
                  </a:txBody>
                  <a:tcPr marL="47625" marR="47625" marT="47625" marB="47625"/>
                </a:tc>
                <a:tc>
                  <a:txBody>
                    <a:bodyPr/>
                    <a:lstStyle/>
                    <a:p>
                      <a:pPr algn="ctr" fontAlgn="t"/>
                      <a:r>
                        <a:rPr lang="it-IT" sz="1400" b="0" i="0">
                          <a:effectLst/>
                        </a:rPr>
                        <a:t>400.0m</a:t>
                      </a:r>
                    </a:p>
                  </a:txBody>
                  <a:tcPr marL="47625" marR="47625" marT="47625" marB="47625"/>
                </a:tc>
                <a:tc>
                  <a:txBody>
                    <a:bodyPr/>
                    <a:lstStyle/>
                    <a:p>
                      <a:pPr algn="ctr" fontAlgn="t"/>
                      <a:r>
                        <a:rPr lang="it-IT" sz="1400" b="0" i="0">
                          <a:effectLst/>
                        </a:rPr>
                        <a:t>400.0m</a:t>
                      </a:r>
                    </a:p>
                  </a:txBody>
                  <a:tcPr marL="47625" marR="47625" marT="47625" marB="47625"/>
                </a:tc>
                <a:extLst>
                  <a:ext uri="{0D108BD9-81ED-4DB2-BD59-A6C34878D82A}">
                    <a16:rowId xmlns:a16="http://schemas.microsoft.com/office/drawing/2014/main" val="10001"/>
                  </a:ext>
                </a:extLst>
              </a:tr>
              <a:tr h="260079">
                <a:tc>
                  <a:txBody>
                    <a:bodyPr/>
                    <a:lstStyle/>
                    <a:p>
                      <a:pPr algn="l" fontAlgn="t"/>
                      <a:r>
                        <a:rPr lang="it-IT" sz="1400" b="0" i="0">
                          <a:effectLst/>
                        </a:rPr>
                        <a:t>Breadth</a:t>
                      </a:r>
                    </a:p>
                  </a:txBody>
                  <a:tcPr marL="47625" marR="47625" marT="47625" marB="47625"/>
                </a:tc>
                <a:tc>
                  <a:txBody>
                    <a:bodyPr/>
                    <a:lstStyle/>
                    <a:p>
                      <a:pPr algn="ctr" fontAlgn="t"/>
                      <a:r>
                        <a:rPr lang="it-IT" sz="1400" b="0" i="0">
                          <a:effectLst/>
                        </a:rPr>
                        <a:t>58.8m</a:t>
                      </a:r>
                    </a:p>
                  </a:txBody>
                  <a:tcPr marL="47625" marR="47625" marT="47625" marB="47625"/>
                </a:tc>
                <a:tc>
                  <a:txBody>
                    <a:bodyPr/>
                    <a:lstStyle/>
                    <a:p>
                      <a:pPr algn="ctr" fontAlgn="t"/>
                      <a:r>
                        <a:rPr lang="it-IT" sz="1400" b="0" i="0">
                          <a:effectLst/>
                        </a:rPr>
                        <a:t>58.5m</a:t>
                      </a:r>
                    </a:p>
                  </a:txBody>
                  <a:tcPr marL="47625" marR="47625" marT="47625" marB="47625"/>
                </a:tc>
                <a:extLst>
                  <a:ext uri="{0D108BD9-81ED-4DB2-BD59-A6C34878D82A}">
                    <a16:rowId xmlns:a16="http://schemas.microsoft.com/office/drawing/2014/main" val="10002"/>
                  </a:ext>
                </a:extLst>
              </a:tr>
              <a:tr h="260079">
                <a:tc>
                  <a:txBody>
                    <a:bodyPr/>
                    <a:lstStyle/>
                    <a:p>
                      <a:pPr algn="l" fontAlgn="t"/>
                      <a:r>
                        <a:rPr lang="it-IT" sz="1400" b="0" i="0">
                          <a:effectLst/>
                        </a:rPr>
                        <a:t>Designed draft</a:t>
                      </a:r>
                    </a:p>
                  </a:txBody>
                  <a:tcPr marL="47625" marR="47625" marT="47625" marB="47625"/>
                </a:tc>
                <a:tc>
                  <a:txBody>
                    <a:bodyPr/>
                    <a:lstStyle/>
                    <a:p>
                      <a:pPr algn="ctr" fontAlgn="t"/>
                      <a:r>
                        <a:rPr lang="it-IT" sz="1400" b="0" i="0">
                          <a:effectLst/>
                        </a:rPr>
                        <a:t>14.5m</a:t>
                      </a:r>
                    </a:p>
                  </a:txBody>
                  <a:tcPr marL="47625" marR="47625" marT="47625" marB="47625"/>
                </a:tc>
                <a:tc>
                  <a:txBody>
                    <a:bodyPr/>
                    <a:lstStyle/>
                    <a:p>
                      <a:pPr algn="ctr" fontAlgn="t"/>
                      <a:r>
                        <a:rPr lang="it-IT" sz="1400" b="0" i="0">
                          <a:effectLst/>
                        </a:rPr>
                        <a:t>14.5m</a:t>
                      </a:r>
                    </a:p>
                  </a:txBody>
                  <a:tcPr marL="47625" marR="47625" marT="47625" marB="47625"/>
                </a:tc>
                <a:extLst>
                  <a:ext uri="{0D108BD9-81ED-4DB2-BD59-A6C34878D82A}">
                    <a16:rowId xmlns:a16="http://schemas.microsoft.com/office/drawing/2014/main" val="10003"/>
                  </a:ext>
                </a:extLst>
              </a:tr>
              <a:tr h="260079">
                <a:tc>
                  <a:txBody>
                    <a:bodyPr/>
                    <a:lstStyle/>
                    <a:p>
                      <a:pPr algn="l" fontAlgn="t"/>
                      <a:r>
                        <a:rPr lang="it-IT" sz="1400" b="0" i="0">
                          <a:effectLst/>
                        </a:rPr>
                        <a:t>Load draft</a:t>
                      </a:r>
                    </a:p>
                  </a:txBody>
                  <a:tcPr marL="47625" marR="47625" marT="47625" marB="47625"/>
                </a:tc>
                <a:tc>
                  <a:txBody>
                    <a:bodyPr/>
                    <a:lstStyle/>
                    <a:p>
                      <a:pPr algn="ctr" fontAlgn="t"/>
                      <a:r>
                        <a:rPr lang="it-IT" sz="1400" b="0" i="0">
                          <a:effectLst/>
                        </a:rPr>
                        <a:t>16.0m</a:t>
                      </a:r>
                    </a:p>
                  </a:txBody>
                  <a:tcPr marL="47625" marR="47625" marT="47625" marB="47625"/>
                </a:tc>
                <a:tc>
                  <a:txBody>
                    <a:bodyPr/>
                    <a:lstStyle/>
                    <a:p>
                      <a:pPr algn="ctr" fontAlgn="t"/>
                      <a:r>
                        <a:rPr lang="it-IT" sz="1400" b="0" i="0">
                          <a:effectLst/>
                        </a:rPr>
                        <a:t>16.0m</a:t>
                      </a:r>
                    </a:p>
                  </a:txBody>
                  <a:tcPr marL="47625" marR="47625" marT="47625" marB="47625"/>
                </a:tc>
                <a:extLst>
                  <a:ext uri="{0D108BD9-81ED-4DB2-BD59-A6C34878D82A}">
                    <a16:rowId xmlns:a16="http://schemas.microsoft.com/office/drawing/2014/main" val="10004"/>
                  </a:ext>
                </a:extLst>
              </a:tr>
              <a:tr h="260079">
                <a:tc>
                  <a:txBody>
                    <a:bodyPr/>
                    <a:lstStyle/>
                    <a:p>
                      <a:pPr algn="l" fontAlgn="t"/>
                      <a:r>
                        <a:rPr lang="it-IT" sz="1400" b="0" i="0">
                          <a:effectLst/>
                        </a:rPr>
                        <a:t>TEU capacity</a:t>
                      </a:r>
                    </a:p>
                  </a:txBody>
                  <a:tcPr marL="47625" marR="47625" marT="47625" marB="47625"/>
                </a:tc>
                <a:tc>
                  <a:txBody>
                    <a:bodyPr/>
                    <a:lstStyle/>
                    <a:p>
                      <a:pPr algn="ctr" fontAlgn="t"/>
                      <a:r>
                        <a:rPr lang="it-IT" sz="1400" b="0" i="0">
                          <a:effectLst/>
                        </a:rPr>
                        <a:t>20,150 TEU</a:t>
                      </a:r>
                    </a:p>
                  </a:txBody>
                  <a:tcPr marL="47625" marR="47625" marT="47625" marB="47625"/>
                </a:tc>
                <a:tc>
                  <a:txBody>
                    <a:bodyPr/>
                    <a:lstStyle/>
                    <a:p>
                      <a:pPr algn="ctr" fontAlgn="t"/>
                      <a:r>
                        <a:rPr lang="it-IT" sz="1400" b="0" i="0">
                          <a:effectLst/>
                        </a:rPr>
                        <a:t>20,150 TEU</a:t>
                      </a:r>
                    </a:p>
                  </a:txBody>
                  <a:tcPr marL="47625" marR="47625" marT="47625" marB="47625"/>
                </a:tc>
                <a:extLst>
                  <a:ext uri="{0D108BD9-81ED-4DB2-BD59-A6C34878D82A}">
                    <a16:rowId xmlns:a16="http://schemas.microsoft.com/office/drawing/2014/main" val="10005"/>
                  </a:ext>
                </a:extLst>
              </a:tr>
              <a:tr h="260079">
                <a:tc>
                  <a:txBody>
                    <a:bodyPr/>
                    <a:lstStyle/>
                    <a:p>
                      <a:pPr algn="l" fontAlgn="t"/>
                      <a:r>
                        <a:rPr lang="it-IT" sz="1400" b="0" i="0">
                          <a:effectLst/>
                        </a:rPr>
                        <a:t>Main engine</a:t>
                      </a:r>
                    </a:p>
                  </a:txBody>
                  <a:tcPr marL="47625" marR="47625" marT="47625" marB="47625"/>
                </a:tc>
                <a:tc>
                  <a:txBody>
                    <a:bodyPr/>
                    <a:lstStyle/>
                    <a:p>
                      <a:pPr algn="ctr" fontAlgn="t"/>
                      <a:r>
                        <a:rPr lang="it-IT" sz="1400" b="0" i="0" dirty="0">
                          <a:effectLst/>
                        </a:rPr>
                        <a:t>MAN B&amp;W G95ME</a:t>
                      </a:r>
                    </a:p>
                  </a:txBody>
                  <a:tcPr marL="47625" marR="47625" marT="47625" marB="47625"/>
                </a:tc>
                <a:tc>
                  <a:txBody>
                    <a:bodyPr/>
                    <a:lstStyle/>
                    <a:p>
                      <a:pPr algn="ctr" fontAlgn="t"/>
                      <a:r>
                        <a:rPr lang="it-IT" sz="1400" b="0" i="0" dirty="0">
                          <a:effectLst/>
                        </a:rPr>
                        <a:t>MAN B&amp;W G95ME</a:t>
                      </a:r>
                    </a:p>
                  </a:txBody>
                  <a:tcPr marL="47625" marR="47625" marT="47625" marB="476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9171301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Economies and Diseconomies of Scale in Container Shipping</a:t>
            </a:r>
          </a:p>
        </p:txBody>
      </p:sp>
      <p:sp>
        <p:nvSpPr>
          <p:cNvPr id="100356" name="Freeform 5"/>
          <p:cNvSpPr>
            <a:spLocks/>
          </p:cNvSpPr>
          <p:nvPr/>
        </p:nvSpPr>
        <p:spPr bwMode="auto">
          <a:xfrm>
            <a:off x="1152525" y="1778224"/>
            <a:ext cx="6949440" cy="3840480"/>
          </a:xfrm>
          <a:custGeom>
            <a:avLst/>
            <a:gdLst>
              <a:gd name="T0" fmla="*/ 0 w 3824"/>
              <a:gd name="T1" fmla="*/ 0 h 2001"/>
              <a:gd name="T2" fmla="*/ 0 w 3824"/>
              <a:gd name="T3" fmla="*/ 2147483647 h 2001"/>
              <a:gd name="T4" fmla="*/ 2147483647 w 3824"/>
              <a:gd name="T5" fmla="*/ 2147483647 h 2001"/>
              <a:gd name="T6" fmla="*/ 0 60000 65536"/>
              <a:gd name="T7" fmla="*/ 0 60000 65536"/>
              <a:gd name="T8" fmla="*/ 0 60000 65536"/>
              <a:gd name="T9" fmla="*/ 0 w 3824"/>
              <a:gd name="T10" fmla="*/ 0 h 2001"/>
              <a:gd name="T11" fmla="*/ 3824 w 3824"/>
              <a:gd name="T12" fmla="*/ 2001 h 2001"/>
            </a:gdLst>
            <a:ahLst/>
            <a:cxnLst>
              <a:cxn ang="T6">
                <a:pos x="T0" y="T1"/>
              </a:cxn>
              <a:cxn ang="T7">
                <a:pos x="T2" y="T3"/>
              </a:cxn>
              <a:cxn ang="T8">
                <a:pos x="T4" y="T5"/>
              </a:cxn>
            </a:cxnLst>
            <a:rect l="T9" t="T10" r="T11" b="T12"/>
            <a:pathLst>
              <a:path w="3824" h="2001">
                <a:moveTo>
                  <a:pt x="0" y="0"/>
                </a:moveTo>
                <a:lnTo>
                  <a:pt x="0" y="2000"/>
                </a:lnTo>
                <a:lnTo>
                  <a:pt x="3823" y="2000"/>
                </a:lnTo>
              </a:path>
            </a:pathLst>
          </a:custGeom>
          <a:noFill/>
          <a:ln w="44450" cap="rnd">
            <a:solidFill>
              <a:schemeClr val="bg1">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0357" name="Text Box 6"/>
          <p:cNvSpPr txBox="1">
            <a:spLocks noChangeArrowheads="1"/>
          </p:cNvSpPr>
          <p:nvPr/>
        </p:nvSpPr>
        <p:spPr bwMode="auto">
          <a:xfrm>
            <a:off x="606729" y="1438547"/>
            <a:ext cx="1104470" cy="276999"/>
          </a:xfrm>
          <a:prstGeom prst="rect">
            <a:avLst/>
          </a:prstGeom>
          <a:noFill/>
          <a:ln w="9525">
            <a:noFill/>
            <a:miter lim="800000"/>
            <a:headEnd/>
            <a:tailEnd/>
          </a:ln>
        </p:spPr>
        <p:txBody>
          <a:bodyPr wrap="none" lIns="0" tIns="0" rIns="0" bIns="0">
            <a:spAutoFit/>
          </a:bodyPr>
          <a:lstStyle/>
          <a:p>
            <a:r>
              <a:rPr lang="en-US" sz="1800" b="1" dirty="0">
                <a:latin typeface="Agency FB" panose="020B0503020202020204" pitchFamily="34" charset="0"/>
              </a:rPr>
              <a:t>Costs per TEU</a:t>
            </a:r>
          </a:p>
        </p:txBody>
      </p:sp>
      <p:sp>
        <p:nvSpPr>
          <p:cNvPr id="100358" name="Text Box 7"/>
          <p:cNvSpPr txBox="1">
            <a:spLocks noChangeArrowheads="1"/>
          </p:cNvSpPr>
          <p:nvPr/>
        </p:nvSpPr>
        <p:spPr bwMode="auto">
          <a:xfrm>
            <a:off x="3958842" y="5757863"/>
            <a:ext cx="1200650" cy="276999"/>
          </a:xfrm>
          <a:prstGeom prst="rect">
            <a:avLst/>
          </a:prstGeom>
          <a:noFill/>
          <a:ln w="9525">
            <a:noFill/>
            <a:miter lim="800000"/>
            <a:headEnd/>
            <a:tailEnd/>
          </a:ln>
        </p:spPr>
        <p:txBody>
          <a:bodyPr wrap="none" lIns="0" tIns="0" rIns="0" bIns="0">
            <a:spAutoFit/>
          </a:bodyPr>
          <a:lstStyle/>
          <a:p>
            <a:r>
              <a:rPr lang="en-US" sz="1800" b="1" dirty="0">
                <a:latin typeface="Agency FB" panose="020B0503020202020204" pitchFamily="34" charset="0"/>
              </a:rPr>
              <a:t>Capacity in TEU</a:t>
            </a:r>
          </a:p>
        </p:txBody>
      </p:sp>
      <p:sp>
        <p:nvSpPr>
          <p:cNvPr id="100359" name="Freeform 8"/>
          <p:cNvSpPr>
            <a:spLocks/>
          </p:cNvSpPr>
          <p:nvPr/>
        </p:nvSpPr>
        <p:spPr bwMode="auto">
          <a:xfrm>
            <a:off x="1304925" y="2133600"/>
            <a:ext cx="6696075" cy="3067050"/>
          </a:xfrm>
          <a:custGeom>
            <a:avLst/>
            <a:gdLst>
              <a:gd name="T0" fmla="*/ 0 w 4218"/>
              <a:gd name="T1" fmla="*/ 0 h 1932"/>
              <a:gd name="T2" fmla="*/ 2147483647 w 4218"/>
              <a:gd name="T3" fmla="*/ 2147483647 h 1932"/>
              <a:gd name="T4" fmla="*/ 2147483647 w 4218"/>
              <a:gd name="T5" fmla="*/ 2147483647 h 1932"/>
              <a:gd name="T6" fmla="*/ 2147483647 w 4218"/>
              <a:gd name="T7" fmla="*/ 2147483647 h 1932"/>
              <a:gd name="T8" fmla="*/ 0 60000 65536"/>
              <a:gd name="T9" fmla="*/ 0 60000 65536"/>
              <a:gd name="T10" fmla="*/ 0 60000 65536"/>
              <a:gd name="T11" fmla="*/ 0 60000 65536"/>
              <a:gd name="T12" fmla="*/ 0 w 4218"/>
              <a:gd name="T13" fmla="*/ 0 h 1932"/>
              <a:gd name="T14" fmla="*/ 4218 w 4218"/>
              <a:gd name="T15" fmla="*/ 1932 h 1932"/>
            </a:gdLst>
            <a:ahLst/>
            <a:cxnLst>
              <a:cxn ang="T8">
                <a:pos x="T0" y="T1"/>
              </a:cxn>
              <a:cxn ang="T9">
                <a:pos x="T2" y="T3"/>
              </a:cxn>
              <a:cxn ang="T10">
                <a:pos x="T4" y="T5"/>
              </a:cxn>
              <a:cxn ang="T11">
                <a:pos x="T6" y="T7"/>
              </a:cxn>
            </a:cxnLst>
            <a:rect l="T12" t="T13" r="T14" b="T15"/>
            <a:pathLst>
              <a:path w="4218" h="1932">
                <a:moveTo>
                  <a:pt x="0" y="0"/>
                </a:moveTo>
                <a:cubicBezTo>
                  <a:pt x="114" y="188"/>
                  <a:pt x="406" y="862"/>
                  <a:pt x="693" y="1128"/>
                </a:cubicBezTo>
                <a:cubicBezTo>
                  <a:pt x="980" y="1394"/>
                  <a:pt x="1134" y="1464"/>
                  <a:pt x="1721" y="1598"/>
                </a:cubicBezTo>
                <a:cubicBezTo>
                  <a:pt x="2308" y="1732"/>
                  <a:pt x="3698" y="1862"/>
                  <a:pt x="4218" y="1932"/>
                </a:cubicBezTo>
              </a:path>
            </a:pathLst>
          </a:custGeom>
          <a:noFill/>
          <a:ln w="50800">
            <a:solidFill>
              <a:schemeClr val="accent2">
                <a:lumMod val="75000"/>
              </a:schemeClr>
            </a:solidFill>
            <a:round/>
            <a:headEnd/>
            <a:tailEnd/>
          </a:ln>
        </p:spPr>
        <p:txBody>
          <a:bodyPr/>
          <a:lstStyle/>
          <a:p>
            <a:endParaRPr lang="en-US">
              <a:latin typeface="Agency FB" panose="020B0503020202020204" pitchFamily="34" charset="0"/>
            </a:endParaRPr>
          </a:p>
        </p:txBody>
      </p:sp>
      <p:sp>
        <p:nvSpPr>
          <p:cNvPr id="100360" name="Text Box 9"/>
          <p:cNvSpPr txBox="1">
            <a:spLocks noChangeArrowheads="1"/>
          </p:cNvSpPr>
          <p:nvPr/>
        </p:nvSpPr>
        <p:spPr bwMode="auto">
          <a:xfrm>
            <a:off x="6975254" y="4770200"/>
            <a:ext cx="1413849" cy="276999"/>
          </a:xfrm>
          <a:prstGeom prst="rect">
            <a:avLst/>
          </a:prstGeom>
          <a:noFill/>
          <a:ln w="9525">
            <a:noFill/>
            <a:miter lim="800000"/>
            <a:headEnd/>
            <a:tailEnd/>
          </a:ln>
        </p:spPr>
        <p:txBody>
          <a:bodyPr wrap="none" lIns="0" tIns="0" rIns="0" bIns="0">
            <a:spAutoFit/>
          </a:bodyPr>
          <a:lstStyle/>
          <a:p>
            <a:r>
              <a:rPr lang="en-US" sz="1800" b="1" i="1" dirty="0">
                <a:latin typeface="Agency FB" panose="020B0503020202020204" pitchFamily="34" charset="0"/>
              </a:rPr>
              <a:t>Maritime Shipping</a:t>
            </a:r>
          </a:p>
        </p:txBody>
      </p:sp>
      <p:sp>
        <p:nvSpPr>
          <p:cNvPr id="100361" name="Freeform 11"/>
          <p:cNvSpPr>
            <a:spLocks/>
          </p:cNvSpPr>
          <p:nvPr/>
        </p:nvSpPr>
        <p:spPr bwMode="auto">
          <a:xfrm>
            <a:off x="1285875" y="2305050"/>
            <a:ext cx="6353175" cy="2817813"/>
          </a:xfrm>
          <a:custGeom>
            <a:avLst/>
            <a:gdLst>
              <a:gd name="T0" fmla="*/ 0 w 4002"/>
              <a:gd name="T1" fmla="*/ 0 h 1775"/>
              <a:gd name="T2" fmla="*/ 2147483647 w 4002"/>
              <a:gd name="T3" fmla="*/ 2147483647 h 1775"/>
              <a:gd name="T4" fmla="*/ 2147483647 w 4002"/>
              <a:gd name="T5" fmla="*/ 2147483647 h 1775"/>
              <a:gd name="T6" fmla="*/ 2147483647 w 4002"/>
              <a:gd name="T7" fmla="*/ 2147483647 h 1775"/>
              <a:gd name="T8" fmla="*/ 2147483647 w 4002"/>
              <a:gd name="T9" fmla="*/ 2147483647 h 1775"/>
              <a:gd name="T10" fmla="*/ 0 60000 65536"/>
              <a:gd name="T11" fmla="*/ 0 60000 65536"/>
              <a:gd name="T12" fmla="*/ 0 60000 65536"/>
              <a:gd name="T13" fmla="*/ 0 60000 65536"/>
              <a:gd name="T14" fmla="*/ 0 60000 65536"/>
              <a:gd name="T15" fmla="*/ 0 w 4002"/>
              <a:gd name="T16" fmla="*/ 0 h 1775"/>
              <a:gd name="T17" fmla="*/ 4002 w 4002"/>
              <a:gd name="T18" fmla="*/ 1775 h 1775"/>
            </a:gdLst>
            <a:ahLst/>
            <a:cxnLst>
              <a:cxn ang="T10">
                <a:pos x="T0" y="T1"/>
              </a:cxn>
              <a:cxn ang="T11">
                <a:pos x="T2" y="T3"/>
              </a:cxn>
              <a:cxn ang="T12">
                <a:pos x="T4" y="T5"/>
              </a:cxn>
              <a:cxn ang="T13">
                <a:pos x="T6" y="T7"/>
              </a:cxn>
              <a:cxn ang="T14">
                <a:pos x="T8" y="T9"/>
              </a:cxn>
            </a:cxnLst>
            <a:rect l="T15" t="T16" r="T17" b="T18"/>
            <a:pathLst>
              <a:path w="4002" h="1775">
                <a:moveTo>
                  <a:pt x="0" y="0"/>
                </a:moveTo>
                <a:cubicBezTo>
                  <a:pt x="130" y="220"/>
                  <a:pt x="433" y="1028"/>
                  <a:pt x="785" y="1322"/>
                </a:cubicBezTo>
                <a:cubicBezTo>
                  <a:pt x="1137" y="1616"/>
                  <a:pt x="1703" y="1755"/>
                  <a:pt x="2114" y="1765"/>
                </a:cubicBezTo>
                <a:cubicBezTo>
                  <a:pt x="2525" y="1775"/>
                  <a:pt x="2934" y="1670"/>
                  <a:pt x="3249" y="1384"/>
                </a:cubicBezTo>
                <a:cubicBezTo>
                  <a:pt x="3564" y="1098"/>
                  <a:pt x="3845" y="325"/>
                  <a:pt x="4002" y="46"/>
                </a:cubicBezTo>
              </a:path>
            </a:pathLst>
          </a:custGeom>
          <a:noFill/>
          <a:ln w="50800">
            <a:solidFill>
              <a:schemeClr val="accent4">
                <a:lumMod val="75000"/>
              </a:schemeClr>
            </a:solidFill>
            <a:round/>
            <a:headEnd/>
            <a:tailEnd/>
          </a:ln>
        </p:spPr>
        <p:txBody>
          <a:bodyPr/>
          <a:lstStyle/>
          <a:p>
            <a:endParaRPr lang="en-US">
              <a:latin typeface="Agency FB" panose="020B0503020202020204" pitchFamily="34" charset="0"/>
            </a:endParaRPr>
          </a:p>
        </p:txBody>
      </p:sp>
      <p:sp>
        <p:nvSpPr>
          <p:cNvPr id="100362" name="Text Box 12"/>
          <p:cNvSpPr txBox="1">
            <a:spLocks noChangeArrowheads="1"/>
          </p:cNvSpPr>
          <p:nvPr/>
        </p:nvSpPr>
        <p:spPr bwMode="auto">
          <a:xfrm>
            <a:off x="6975254" y="2061379"/>
            <a:ext cx="1171796" cy="276999"/>
          </a:xfrm>
          <a:prstGeom prst="rect">
            <a:avLst/>
          </a:prstGeom>
          <a:noFill/>
          <a:ln w="9525">
            <a:noFill/>
            <a:miter lim="800000"/>
            <a:headEnd/>
            <a:tailEnd/>
          </a:ln>
        </p:spPr>
        <p:txBody>
          <a:bodyPr wrap="none" lIns="0" tIns="0" rIns="0" bIns="0">
            <a:spAutoFit/>
          </a:bodyPr>
          <a:lstStyle/>
          <a:p>
            <a:r>
              <a:rPr lang="en-US" sz="1800" b="1" i="1" dirty="0">
                <a:latin typeface="Agency FB" panose="020B0503020202020204" pitchFamily="34" charset="0"/>
              </a:rPr>
              <a:t>Transshipment</a:t>
            </a:r>
          </a:p>
        </p:txBody>
      </p:sp>
      <p:sp>
        <p:nvSpPr>
          <p:cNvPr id="100363" name="Freeform 13"/>
          <p:cNvSpPr>
            <a:spLocks/>
          </p:cNvSpPr>
          <p:nvPr/>
        </p:nvSpPr>
        <p:spPr bwMode="auto">
          <a:xfrm>
            <a:off x="1276350" y="3503613"/>
            <a:ext cx="6713538" cy="1019175"/>
          </a:xfrm>
          <a:custGeom>
            <a:avLst/>
            <a:gdLst>
              <a:gd name="T0" fmla="*/ 0 w 4229"/>
              <a:gd name="T1" fmla="*/ 2147483647 h 642"/>
              <a:gd name="T2" fmla="*/ 2147483647 w 4229"/>
              <a:gd name="T3" fmla="*/ 2147483647 h 642"/>
              <a:gd name="T4" fmla="*/ 2147483647 w 4229"/>
              <a:gd name="T5" fmla="*/ 0 h 642"/>
              <a:gd name="T6" fmla="*/ 0 60000 65536"/>
              <a:gd name="T7" fmla="*/ 0 60000 65536"/>
              <a:gd name="T8" fmla="*/ 0 60000 65536"/>
              <a:gd name="T9" fmla="*/ 0 w 4229"/>
              <a:gd name="T10" fmla="*/ 0 h 642"/>
              <a:gd name="T11" fmla="*/ 4229 w 4229"/>
              <a:gd name="T12" fmla="*/ 642 h 642"/>
            </a:gdLst>
            <a:ahLst/>
            <a:cxnLst>
              <a:cxn ang="T6">
                <a:pos x="T0" y="T1"/>
              </a:cxn>
              <a:cxn ang="T7">
                <a:pos x="T2" y="T3"/>
              </a:cxn>
              <a:cxn ang="T8">
                <a:pos x="T4" y="T5"/>
              </a:cxn>
            </a:cxnLst>
            <a:rect l="T9" t="T10" r="T11" b="T12"/>
            <a:pathLst>
              <a:path w="4229" h="642">
                <a:moveTo>
                  <a:pt x="0" y="79"/>
                </a:moveTo>
                <a:cubicBezTo>
                  <a:pt x="315" y="170"/>
                  <a:pt x="1185" y="642"/>
                  <a:pt x="1890" y="629"/>
                </a:cubicBezTo>
                <a:cubicBezTo>
                  <a:pt x="2595" y="616"/>
                  <a:pt x="3403" y="304"/>
                  <a:pt x="4229" y="0"/>
                </a:cubicBezTo>
              </a:path>
            </a:pathLst>
          </a:custGeom>
          <a:noFill/>
          <a:ln w="50800">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100364" name="Text Box 14"/>
          <p:cNvSpPr txBox="1">
            <a:spLocks noChangeArrowheads="1"/>
          </p:cNvSpPr>
          <p:nvPr/>
        </p:nvSpPr>
        <p:spPr bwMode="auto">
          <a:xfrm>
            <a:off x="3902075" y="4013200"/>
            <a:ext cx="1694375" cy="276999"/>
          </a:xfrm>
          <a:prstGeom prst="rect">
            <a:avLst/>
          </a:prstGeom>
          <a:noFill/>
          <a:ln w="9525">
            <a:noFill/>
            <a:miter lim="800000"/>
            <a:headEnd/>
            <a:tailEnd/>
          </a:ln>
        </p:spPr>
        <p:txBody>
          <a:bodyPr wrap="none" lIns="0" tIns="0" rIns="0" bIns="0">
            <a:spAutoFit/>
          </a:bodyPr>
          <a:lstStyle/>
          <a:p>
            <a:r>
              <a:rPr lang="en-US" sz="1800" b="1" i="1" dirty="0">
                <a:latin typeface="Agency FB" panose="020B0503020202020204" pitchFamily="34" charset="0"/>
              </a:rPr>
              <a:t>Inland Transportation</a:t>
            </a:r>
          </a:p>
        </p:txBody>
      </p:sp>
      <p:sp>
        <p:nvSpPr>
          <p:cNvPr id="1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810765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839549" y="2027241"/>
            <a:ext cx="0" cy="365760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165631" y="2301561"/>
            <a:ext cx="0" cy="338328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92290" y="2027241"/>
            <a:ext cx="0" cy="365760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407471" y="1935801"/>
            <a:ext cx="0" cy="37490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368703" y="1935801"/>
            <a:ext cx="0" cy="37490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978847" y="2393001"/>
            <a:ext cx="0" cy="32918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942563" y="2393001"/>
            <a:ext cx="0" cy="32918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3580774" y="1617216"/>
            <a:ext cx="3383280" cy="4572000"/>
          </a:xfrm>
          <a:prstGeom prst="roundRect">
            <a:avLst>
              <a:gd name="adj" fmla="val 3031"/>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2384872" y="1617216"/>
            <a:ext cx="1187450" cy="4572000"/>
          </a:xfrm>
          <a:prstGeom prst="roundRect">
            <a:avLst>
              <a:gd name="adj" fmla="val 9693"/>
            </a:avLst>
          </a:prstGeom>
          <a:solidFill>
            <a:schemeClr val="bg2">
              <a:lumMod val="90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6"/>
          <p:cNvSpPr>
            <a:spLocks noGrp="1" noChangeArrowheads="1"/>
          </p:cNvSpPr>
          <p:nvPr>
            <p:ph type="title"/>
          </p:nvPr>
        </p:nvSpPr>
        <p:spPr/>
        <p:txBody>
          <a:bodyPr/>
          <a:lstStyle/>
          <a:p>
            <a:pPr eaLnBrk="1" hangingPunct="1"/>
            <a:r>
              <a:rPr lang="en-US" dirty="0"/>
              <a:t>Functional Integration of Supply Chains</a:t>
            </a:r>
          </a:p>
        </p:txBody>
      </p:sp>
      <p:sp>
        <p:nvSpPr>
          <p:cNvPr id="101382" name="Oval 31"/>
          <p:cNvSpPr>
            <a:spLocks noChangeArrowheads="1"/>
          </p:cNvSpPr>
          <p:nvPr/>
        </p:nvSpPr>
        <p:spPr bwMode="auto">
          <a:xfrm>
            <a:off x="3546922" y="3499124"/>
            <a:ext cx="1127125"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3" name="Oval 33"/>
          <p:cNvSpPr>
            <a:spLocks noChangeArrowheads="1"/>
          </p:cNvSpPr>
          <p:nvPr/>
        </p:nvSpPr>
        <p:spPr bwMode="auto">
          <a:xfrm>
            <a:off x="4529585" y="3499124"/>
            <a:ext cx="1403350"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4" name="Oval 10"/>
          <p:cNvSpPr>
            <a:spLocks noChangeArrowheads="1"/>
          </p:cNvSpPr>
          <p:nvPr/>
        </p:nvSpPr>
        <p:spPr bwMode="auto">
          <a:xfrm>
            <a:off x="3015110" y="2674488"/>
            <a:ext cx="573087"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5" name="Oval 11"/>
          <p:cNvSpPr>
            <a:spLocks noChangeArrowheads="1"/>
          </p:cNvSpPr>
          <p:nvPr/>
        </p:nvSpPr>
        <p:spPr bwMode="auto">
          <a:xfrm>
            <a:off x="3620570" y="2680927"/>
            <a:ext cx="434975"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6" name="Oval 12"/>
          <p:cNvSpPr>
            <a:spLocks noChangeArrowheads="1"/>
          </p:cNvSpPr>
          <p:nvPr/>
        </p:nvSpPr>
        <p:spPr bwMode="auto">
          <a:xfrm>
            <a:off x="3921572" y="2680927"/>
            <a:ext cx="50800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7" name="Oval 13"/>
          <p:cNvSpPr>
            <a:spLocks noChangeArrowheads="1"/>
          </p:cNvSpPr>
          <p:nvPr/>
        </p:nvSpPr>
        <p:spPr bwMode="auto">
          <a:xfrm>
            <a:off x="4372689" y="2680927"/>
            <a:ext cx="434975"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8" name="Oval 14"/>
          <p:cNvSpPr>
            <a:spLocks noChangeArrowheads="1"/>
          </p:cNvSpPr>
          <p:nvPr/>
        </p:nvSpPr>
        <p:spPr bwMode="auto">
          <a:xfrm>
            <a:off x="4670872" y="2680927"/>
            <a:ext cx="62865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9" name="Oval 15"/>
          <p:cNvSpPr>
            <a:spLocks noChangeArrowheads="1"/>
          </p:cNvSpPr>
          <p:nvPr/>
        </p:nvSpPr>
        <p:spPr bwMode="auto">
          <a:xfrm>
            <a:off x="5090061" y="2680927"/>
            <a:ext cx="62865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90" name="Oval 16"/>
          <p:cNvSpPr>
            <a:spLocks noChangeArrowheads="1"/>
          </p:cNvSpPr>
          <p:nvPr/>
        </p:nvSpPr>
        <p:spPr bwMode="auto">
          <a:xfrm>
            <a:off x="5618788" y="2680927"/>
            <a:ext cx="62865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91" name="Oval 17"/>
          <p:cNvSpPr>
            <a:spLocks noChangeArrowheads="1"/>
          </p:cNvSpPr>
          <p:nvPr/>
        </p:nvSpPr>
        <p:spPr bwMode="auto">
          <a:xfrm>
            <a:off x="6128197" y="2680927"/>
            <a:ext cx="481013"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92" name="Text Box 19"/>
          <p:cNvSpPr txBox="1">
            <a:spLocks noChangeArrowheads="1"/>
          </p:cNvSpPr>
          <p:nvPr/>
        </p:nvSpPr>
        <p:spPr bwMode="auto">
          <a:xfrm>
            <a:off x="3128727" y="2953539"/>
            <a:ext cx="686085"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Shipping Line</a:t>
            </a:r>
          </a:p>
        </p:txBody>
      </p:sp>
      <p:sp>
        <p:nvSpPr>
          <p:cNvPr id="101393" name="Text Box 20"/>
          <p:cNvSpPr txBox="1">
            <a:spLocks noChangeArrowheads="1"/>
          </p:cNvSpPr>
          <p:nvPr/>
        </p:nvSpPr>
        <p:spPr bwMode="auto">
          <a:xfrm>
            <a:off x="3617533" y="1633854"/>
            <a:ext cx="444032"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Shipping</a:t>
            </a:r>
          </a:p>
          <a:p>
            <a:pPr algn="ctr">
              <a:lnSpc>
                <a:spcPct val="95000"/>
              </a:lnSpc>
            </a:pPr>
            <a:r>
              <a:rPr lang="en-US" sz="1200" b="1" dirty="0">
                <a:latin typeface="Agency FB" panose="020B0503020202020204" pitchFamily="34" charset="0"/>
              </a:rPr>
              <a:t>Agent</a:t>
            </a:r>
          </a:p>
        </p:txBody>
      </p:sp>
      <p:sp>
        <p:nvSpPr>
          <p:cNvPr id="101394" name="Text Box 21"/>
          <p:cNvSpPr txBox="1">
            <a:spLocks noChangeArrowheads="1"/>
          </p:cNvSpPr>
          <p:nvPr/>
        </p:nvSpPr>
        <p:spPr bwMode="auto">
          <a:xfrm>
            <a:off x="3915274" y="2062254"/>
            <a:ext cx="537005" cy="184666"/>
          </a:xfrm>
          <a:prstGeom prst="rect">
            <a:avLst/>
          </a:prstGeom>
          <a:noFill/>
          <a:ln w="9525">
            <a:noFill/>
            <a:miter lim="800000"/>
            <a:headEnd/>
            <a:tailEnd/>
          </a:ln>
        </p:spPr>
        <p:txBody>
          <a:bodyPr wrap="none" lIns="0" tIns="0" rIns="0" bIns="0">
            <a:spAutoFit/>
          </a:bodyPr>
          <a:lstStyle/>
          <a:p>
            <a:pPr algn="ctr"/>
            <a:r>
              <a:rPr lang="en-US" sz="1200" b="1" dirty="0">
                <a:latin typeface="Agency FB" panose="020B0503020202020204" pitchFamily="34" charset="0"/>
              </a:rPr>
              <a:t>Stevedore</a:t>
            </a:r>
          </a:p>
        </p:txBody>
      </p:sp>
      <p:sp>
        <p:nvSpPr>
          <p:cNvPr id="101395" name="Text Box 22"/>
          <p:cNvSpPr txBox="1">
            <a:spLocks noChangeArrowheads="1"/>
          </p:cNvSpPr>
          <p:nvPr/>
        </p:nvSpPr>
        <p:spPr bwMode="auto">
          <a:xfrm>
            <a:off x="4395121" y="1633854"/>
            <a:ext cx="394339"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gency FB" panose="020B0503020202020204" pitchFamily="34" charset="0"/>
              </a:rPr>
              <a:t>Custom</a:t>
            </a:r>
          </a:p>
          <a:p>
            <a:pPr algn="ctr">
              <a:lnSpc>
                <a:spcPct val="95000"/>
              </a:lnSpc>
            </a:pPr>
            <a:r>
              <a:rPr lang="en-US" sz="1200" b="1">
                <a:latin typeface="Agency FB" panose="020B0503020202020204" pitchFamily="34" charset="0"/>
              </a:rPr>
              <a:t>Agent</a:t>
            </a:r>
          </a:p>
        </p:txBody>
      </p:sp>
      <p:sp>
        <p:nvSpPr>
          <p:cNvPr id="101396" name="Text Box 23"/>
          <p:cNvSpPr txBox="1">
            <a:spLocks noChangeArrowheads="1"/>
          </p:cNvSpPr>
          <p:nvPr/>
        </p:nvSpPr>
        <p:spPr bwMode="auto">
          <a:xfrm>
            <a:off x="4698322" y="1994689"/>
            <a:ext cx="561051"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Freight</a:t>
            </a:r>
          </a:p>
          <a:p>
            <a:pPr algn="ctr">
              <a:lnSpc>
                <a:spcPct val="95000"/>
              </a:lnSpc>
            </a:pPr>
            <a:r>
              <a:rPr lang="en-US" sz="1200" b="1" dirty="0">
                <a:latin typeface="Agency FB" panose="020B0503020202020204" pitchFamily="34" charset="0"/>
              </a:rPr>
              <a:t>Forwarder</a:t>
            </a:r>
          </a:p>
        </p:txBody>
      </p:sp>
      <p:sp>
        <p:nvSpPr>
          <p:cNvPr id="101397" name="Text Box 24"/>
          <p:cNvSpPr txBox="1">
            <a:spLocks noChangeArrowheads="1"/>
          </p:cNvSpPr>
          <p:nvPr/>
        </p:nvSpPr>
        <p:spPr bwMode="auto">
          <a:xfrm>
            <a:off x="5017942" y="1717565"/>
            <a:ext cx="779059"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Rail / Trucking</a:t>
            </a:r>
          </a:p>
        </p:txBody>
      </p:sp>
      <p:sp>
        <p:nvSpPr>
          <p:cNvPr id="101398" name="Text Box 25"/>
          <p:cNvSpPr txBox="1">
            <a:spLocks noChangeArrowheads="1"/>
          </p:cNvSpPr>
          <p:nvPr/>
        </p:nvSpPr>
        <p:spPr bwMode="auto">
          <a:xfrm>
            <a:off x="5629929" y="2000594"/>
            <a:ext cx="613950"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Distribution</a:t>
            </a:r>
          </a:p>
          <a:p>
            <a:pPr algn="ctr">
              <a:lnSpc>
                <a:spcPct val="95000"/>
              </a:lnSpc>
            </a:pPr>
            <a:r>
              <a:rPr lang="en-US" sz="1200" b="1" dirty="0">
                <a:latin typeface="Agency FB" panose="020B0503020202020204" pitchFamily="34" charset="0"/>
              </a:rPr>
              <a:t>center</a:t>
            </a:r>
          </a:p>
        </p:txBody>
      </p:sp>
      <p:sp>
        <p:nvSpPr>
          <p:cNvPr id="101399" name="Text Box 26"/>
          <p:cNvSpPr txBox="1">
            <a:spLocks noChangeArrowheads="1"/>
          </p:cNvSpPr>
          <p:nvPr/>
        </p:nvSpPr>
        <p:spPr bwMode="auto">
          <a:xfrm>
            <a:off x="6165691" y="1730444"/>
            <a:ext cx="453649"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Trucking</a:t>
            </a:r>
          </a:p>
        </p:txBody>
      </p:sp>
      <p:sp>
        <p:nvSpPr>
          <p:cNvPr id="101401" name="Rectangle 9"/>
          <p:cNvSpPr>
            <a:spLocks noChangeArrowheads="1"/>
          </p:cNvSpPr>
          <p:nvPr/>
        </p:nvSpPr>
        <p:spPr bwMode="auto">
          <a:xfrm>
            <a:off x="3510410" y="2731727"/>
            <a:ext cx="157162" cy="157162"/>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02" name="Rectangle 18"/>
          <p:cNvSpPr>
            <a:spLocks noChangeArrowheads="1"/>
          </p:cNvSpPr>
          <p:nvPr/>
        </p:nvSpPr>
        <p:spPr bwMode="auto">
          <a:xfrm>
            <a:off x="5601573" y="2748008"/>
            <a:ext cx="128587" cy="128588"/>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03" name="Oval 34"/>
          <p:cNvSpPr>
            <a:spLocks noChangeArrowheads="1"/>
          </p:cNvSpPr>
          <p:nvPr/>
        </p:nvSpPr>
        <p:spPr bwMode="auto">
          <a:xfrm>
            <a:off x="5818635" y="3499124"/>
            <a:ext cx="804862"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04" name="Oval 35"/>
          <p:cNvSpPr>
            <a:spLocks noChangeArrowheads="1"/>
          </p:cNvSpPr>
          <p:nvPr/>
        </p:nvSpPr>
        <p:spPr bwMode="auto">
          <a:xfrm>
            <a:off x="6602860" y="2708003"/>
            <a:ext cx="195262" cy="195263"/>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05" name="Oval 36"/>
          <p:cNvSpPr>
            <a:spLocks noChangeArrowheads="1"/>
          </p:cNvSpPr>
          <p:nvPr/>
        </p:nvSpPr>
        <p:spPr bwMode="auto">
          <a:xfrm>
            <a:off x="6602860" y="3535091"/>
            <a:ext cx="195262" cy="195262"/>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06" name="Oval 38"/>
          <p:cNvSpPr>
            <a:spLocks noChangeArrowheads="1"/>
          </p:cNvSpPr>
          <p:nvPr/>
        </p:nvSpPr>
        <p:spPr bwMode="auto">
          <a:xfrm>
            <a:off x="3523110" y="4391220"/>
            <a:ext cx="2447925"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07" name="Oval 40"/>
          <p:cNvSpPr>
            <a:spLocks noChangeArrowheads="1"/>
          </p:cNvSpPr>
          <p:nvPr/>
        </p:nvSpPr>
        <p:spPr bwMode="auto">
          <a:xfrm>
            <a:off x="5840860" y="4391220"/>
            <a:ext cx="739775"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08" name="Text Box 41"/>
          <p:cNvSpPr txBox="1">
            <a:spLocks noChangeArrowheads="1"/>
          </p:cNvSpPr>
          <p:nvPr/>
        </p:nvSpPr>
        <p:spPr bwMode="auto">
          <a:xfrm>
            <a:off x="3243710" y="5609039"/>
            <a:ext cx="655629" cy="184666"/>
          </a:xfrm>
          <a:prstGeom prst="rect">
            <a:avLst/>
          </a:prstGeom>
          <a:noFill/>
          <a:ln w="9525">
            <a:noFill/>
            <a:miter lim="800000"/>
            <a:headEnd/>
            <a:tailEnd/>
          </a:ln>
        </p:spPr>
        <p:txBody>
          <a:bodyPr wrap="none" lIns="0" tIns="0" rIns="0" bIns="0">
            <a:spAutoFit/>
          </a:bodyPr>
          <a:lstStyle/>
          <a:p>
            <a:r>
              <a:rPr lang="en-US" sz="1200" b="1">
                <a:latin typeface="Agency FB" panose="020B0503020202020204" pitchFamily="34" charset="0"/>
              </a:rPr>
              <a:t>Megacarrier</a:t>
            </a:r>
          </a:p>
        </p:txBody>
      </p:sp>
      <p:sp>
        <p:nvSpPr>
          <p:cNvPr id="101409" name="Oval 42"/>
          <p:cNvSpPr>
            <a:spLocks noChangeArrowheads="1"/>
          </p:cNvSpPr>
          <p:nvPr/>
        </p:nvSpPr>
        <p:spPr bwMode="auto">
          <a:xfrm>
            <a:off x="3013522" y="5188084"/>
            <a:ext cx="3543300" cy="360363"/>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10" name="Oval 43"/>
          <p:cNvSpPr>
            <a:spLocks noChangeArrowheads="1"/>
          </p:cNvSpPr>
          <p:nvPr/>
        </p:nvSpPr>
        <p:spPr bwMode="auto">
          <a:xfrm>
            <a:off x="3759647" y="5261109"/>
            <a:ext cx="2447925" cy="231775"/>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12" name="Oval 45"/>
          <p:cNvSpPr>
            <a:spLocks noChangeArrowheads="1"/>
          </p:cNvSpPr>
          <p:nvPr/>
        </p:nvSpPr>
        <p:spPr bwMode="auto">
          <a:xfrm>
            <a:off x="6602860" y="4436166"/>
            <a:ext cx="195262" cy="195262"/>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13" name="Oval 46"/>
          <p:cNvSpPr>
            <a:spLocks noChangeArrowheads="1"/>
          </p:cNvSpPr>
          <p:nvPr/>
        </p:nvSpPr>
        <p:spPr bwMode="auto">
          <a:xfrm>
            <a:off x="6602860" y="5272311"/>
            <a:ext cx="195262" cy="195262"/>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16" name="Oval 50"/>
          <p:cNvSpPr>
            <a:spLocks noChangeArrowheads="1"/>
          </p:cNvSpPr>
          <p:nvPr/>
        </p:nvSpPr>
        <p:spPr bwMode="auto">
          <a:xfrm>
            <a:off x="3018285" y="3506427"/>
            <a:ext cx="573087" cy="258762"/>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18" name="Rectangle 27"/>
          <p:cNvSpPr>
            <a:spLocks noChangeArrowheads="1"/>
          </p:cNvSpPr>
          <p:nvPr/>
        </p:nvSpPr>
        <p:spPr bwMode="auto">
          <a:xfrm>
            <a:off x="3467547" y="3522302"/>
            <a:ext cx="230188" cy="230187"/>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19" name="Oval 51"/>
          <p:cNvSpPr>
            <a:spLocks noChangeArrowheads="1"/>
          </p:cNvSpPr>
          <p:nvPr/>
        </p:nvSpPr>
        <p:spPr bwMode="auto">
          <a:xfrm>
            <a:off x="3007083" y="4391220"/>
            <a:ext cx="573088"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23" name="Rectangle 28"/>
          <p:cNvSpPr>
            <a:spLocks noChangeArrowheads="1"/>
          </p:cNvSpPr>
          <p:nvPr/>
        </p:nvSpPr>
        <p:spPr bwMode="auto">
          <a:xfrm>
            <a:off x="3434210" y="4375663"/>
            <a:ext cx="295275" cy="295275"/>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24" name="Line 52"/>
          <p:cNvSpPr>
            <a:spLocks noChangeShapeType="1"/>
          </p:cNvSpPr>
          <p:nvPr/>
        </p:nvSpPr>
        <p:spPr bwMode="auto">
          <a:xfrm>
            <a:off x="2725667" y="2807144"/>
            <a:ext cx="0" cy="2560320"/>
          </a:xfrm>
          <a:prstGeom prst="line">
            <a:avLst/>
          </a:prstGeom>
          <a:noFill/>
          <a:ln w="38100">
            <a:solidFill>
              <a:schemeClr val="accent2">
                <a:lumMod val="50000"/>
              </a:schemeClr>
            </a:solidFill>
            <a:round/>
            <a:headEnd/>
            <a:tailEnd type="triangle" w="med" len="med"/>
          </a:ln>
        </p:spPr>
        <p:txBody>
          <a:bodyPr/>
          <a:lstStyle/>
          <a:p>
            <a:endParaRPr lang="en-US">
              <a:latin typeface="Agency FB" panose="020B0503020202020204" pitchFamily="34" charset="0"/>
            </a:endParaRPr>
          </a:p>
        </p:txBody>
      </p:sp>
      <p:sp>
        <p:nvSpPr>
          <p:cNvPr id="101425" name="Text Box 53"/>
          <p:cNvSpPr txBox="1">
            <a:spLocks noChangeArrowheads="1"/>
          </p:cNvSpPr>
          <p:nvPr/>
        </p:nvSpPr>
        <p:spPr bwMode="auto">
          <a:xfrm rot="-5400000">
            <a:off x="2095378" y="4193946"/>
            <a:ext cx="995465" cy="184666"/>
          </a:xfrm>
          <a:prstGeom prst="rect">
            <a:avLst/>
          </a:prstGeom>
          <a:noFill/>
          <a:ln w="9525">
            <a:noFill/>
            <a:miter lim="800000"/>
            <a:headEnd/>
            <a:tailEnd/>
          </a:ln>
        </p:spPr>
        <p:txBody>
          <a:bodyPr wrap="none" lIns="0" tIns="0" rIns="0" bIns="0">
            <a:spAutoFit/>
          </a:bodyPr>
          <a:lstStyle/>
          <a:p>
            <a:r>
              <a:rPr lang="en-US" sz="1200" b="1">
                <a:latin typeface="Agency FB" panose="020B0503020202020204" pitchFamily="34" charset="0"/>
              </a:rPr>
              <a:t>Economies of scale</a:t>
            </a:r>
          </a:p>
        </p:txBody>
      </p:sp>
      <p:sp>
        <p:nvSpPr>
          <p:cNvPr id="521270" name="Text Box 54"/>
          <p:cNvSpPr txBox="1">
            <a:spLocks noChangeArrowheads="1"/>
          </p:cNvSpPr>
          <p:nvPr/>
        </p:nvSpPr>
        <p:spPr bwMode="auto">
          <a:xfrm>
            <a:off x="4529440" y="1366724"/>
            <a:ext cx="1123706" cy="204671"/>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dirty="0">
                <a:latin typeface="Agency FB" panose="020B0503020202020204" pitchFamily="34" charset="0"/>
              </a:rPr>
              <a:t>Inland Distribution</a:t>
            </a:r>
          </a:p>
        </p:txBody>
      </p:sp>
      <p:sp>
        <p:nvSpPr>
          <p:cNvPr id="521271" name="Text Box 55"/>
          <p:cNvSpPr txBox="1">
            <a:spLocks noChangeArrowheads="1"/>
          </p:cNvSpPr>
          <p:nvPr/>
        </p:nvSpPr>
        <p:spPr bwMode="auto">
          <a:xfrm>
            <a:off x="2635124" y="1187584"/>
            <a:ext cx="719749" cy="409343"/>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dirty="0">
                <a:latin typeface="Agency FB" panose="020B0503020202020204" pitchFamily="34" charset="0"/>
              </a:rPr>
              <a:t>Maritime</a:t>
            </a:r>
          </a:p>
          <a:p>
            <a:pPr algn="ctr">
              <a:lnSpc>
                <a:spcPct val="95000"/>
              </a:lnSpc>
              <a:defRPr/>
            </a:pPr>
            <a:r>
              <a:rPr lang="en-US" sz="1400" b="1" dirty="0">
                <a:latin typeface="Agency FB" panose="020B0503020202020204" pitchFamily="34" charset="0"/>
              </a:rPr>
              <a:t>Distribution</a:t>
            </a:r>
          </a:p>
        </p:txBody>
      </p:sp>
      <p:sp>
        <p:nvSpPr>
          <p:cNvPr id="101428" name="Line 57"/>
          <p:cNvSpPr>
            <a:spLocks noChangeShapeType="1"/>
          </p:cNvSpPr>
          <p:nvPr/>
        </p:nvSpPr>
        <p:spPr bwMode="auto">
          <a:xfrm>
            <a:off x="3686622" y="6038984"/>
            <a:ext cx="2992438" cy="0"/>
          </a:xfrm>
          <a:prstGeom prst="line">
            <a:avLst/>
          </a:prstGeom>
          <a:noFill/>
          <a:ln w="38100">
            <a:solidFill>
              <a:schemeClr val="accent5">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429" name="Text Box 58"/>
          <p:cNvSpPr txBox="1">
            <a:spLocks noChangeArrowheads="1"/>
          </p:cNvSpPr>
          <p:nvPr/>
        </p:nvSpPr>
        <p:spPr bwMode="auto">
          <a:xfrm>
            <a:off x="4226372" y="5821319"/>
            <a:ext cx="1586973" cy="184666"/>
          </a:xfrm>
          <a:prstGeom prst="rect">
            <a:avLst/>
          </a:prstGeom>
          <a:noFill/>
          <a:ln w="9525">
            <a:noFill/>
            <a:miter lim="800000"/>
            <a:headEnd/>
            <a:tailEnd/>
          </a:ln>
        </p:spPr>
        <p:txBody>
          <a:bodyPr wrap="none" lIns="0" tIns="0" rIns="0" bIns="0">
            <a:spAutoFit/>
          </a:bodyPr>
          <a:lstStyle/>
          <a:p>
            <a:r>
              <a:rPr lang="en-US" sz="1200" b="1">
                <a:latin typeface="Agency FB" panose="020B0503020202020204" pitchFamily="34" charset="0"/>
              </a:rPr>
              <a:t>Level of functional integration </a:t>
            </a:r>
          </a:p>
        </p:txBody>
      </p:sp>
      <p:sp>
        <p:nvSpPr>
          <p:cNvPr id="56" name="Text Box 26"/>
          <p:cNvSpPr txBox="1">
            <a:spLocks noChangeArrowheads="1"/>
          </p:cNvSpPr>
          <p:nvPr/>
        </p:nvSpPr>
        <p:spPr bwMode="auto">
          <a:xfrm>
            <a:off x="6423660" y="2981475"/>
            <a:ext cx="512962"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Customer</a:t>
            </a:r>
          </a:p>
        </p:txBody>
      </p:sp>
      <p:sp>
        <p:nvSpPr>
          <p:cNvPr id="57" name="Text Box 23"/>
          <p:cNvSpPr txBox="1">
            <a:spLocks noChangeArrowheads="1"/>
          </p:cNvSpPr>
          <p:nvPr/>
        </p:nvSpPr>
        <p:spPr bwMode="auto">
          <a:xfrm>
            <a:off x="5458013" y="2971663"/>
            <a:ext cx="397546"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Carrier</a:t>
            </a:r>
          </a:p>
        </p:txBody>
      </p:sp>
      <p:cxnSp>
        <p:nvCxnSpPr>
          <p:cNvPr id="5" name="Straight Connector 4"/>
          <p:cNvCxnSpPr/>
          <p:nvPr/>
        </p:nvCxnSpPr>
        <p:spPr>
          <a:xfrm>
            <a:off x="3096531" y="2813583"/>
            <a:ext cx="36576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06206" y="2813583"/>
            <a:ext cx="274320"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995960" y="2813583"/>
            <a:ext cx="365760" cy="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05729" y="2813583"/>
            <a:ext cx="365760"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797362" y="2813583"/>
            <a:ext cx="3657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210691" y="2813583"/>
            <a:ext cx="365760"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781754" y="2813583"/>
            <a:ext cx="3657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198466" y="2813583"/>
            <a:ext cx="365760"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068450" y="3632722"/>
            <a:ext cx="36576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047952" y="4531149"/>
            <a:ext cx="36576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35924" y="3639161"/>
            <a:ext cx="822960"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642898" y="3639161"/>
            <a:ext cx="118872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420" name="Rectangle 32"/>
          <p:cNvSpPr>
            <a:spLocks noChangeArrowheads="1"/>
          </p:cNvSpPr>
          <p:nvPr/>
        </p:nvSpPr>
        <p:spPr bwMode="auto">
          <a:xfrm>
            <a:off x="5582890" y="3552196"/>
            <a:ext cx="164592" cy="164592"/>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cxnSp>
        <p:nvCxnSpPr>
          <p:cNvPr id="80" name="Straight Connector 79"/>
          <p:cNvCxnSpPr/>
          <p:nvPr/>
        </p:nvCxnSpPr>
        <p:spPr>
          <a:xfrm>
            <a:off x="5885389" y="3639161"/>
            <a:ext cx="64008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883506" y="4526069"/>
            <a:ext cx="64008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817370" y="4527950"/>
            <a:ext cx="201168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151442" y="5376396"/>
            <a:ext cx="3291840" cy="0"/>
          </a:xfrm>
          <a:prstGeom prst="line">
            <a:avLst/>
          </a:prstGeom>
          <a:ln w="1016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874373" y="5375091"/>
            <a:ext cx="2194560" cy="0"/>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414" name="Rectangle 47"/>
          <p:cNvSpPr>
            <a:spLocks noChangeArrowheads="1"/>
          </p:cNvSpPr>
          <p:nvPr/>
        </p:nvSpPr>
        <p:spPr bwMode="auto">
          <a:xfrm>
            <a:off x="5528389" y="5238973"/>
            <a:ext cx="295275" cy="265113"/>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15" name="Rectangle 29"/>
          <p:cNvSpPr>
            <a:spLocks noChangeArrowheads="1"/>
          </p:cNvSpPr>
          <p:nvPr/>
        </p:nvSpPr>
        <p:spPr bwMode="auto">
          <a:xfrm>
            <a:off x="3362772" y="5138872"/>
            <a:ext cx="433388" cy="433387"/>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22" name="Rectangle 39"/>
          <p:cNvSpPr>
            <a:spLocks noChangeArrowheads="1"/>
          </p:cNvSpPr>
          <p:nvPr/>
        </p:nvSpPr>
        <p:spPr bwMode="auto">
          <a:xfrm>
            <a:off x="5583951" y="4434222"/>
            <a:ext cx="184150" cy="182880"/>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8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035067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1"/>
          <p:cNvSpPr>
            <a:spLocks noGrp="1" noChangeArrowheads="1"/>
          </p:cNvSpPr>
          <p:nvPr>
            <p:ph type="title"/>
          </p:nvPr>
        </p:nvSpPr>
        <p:spPr/>
        <p:txBody>
          <a:bodyPr/>
          <a:lstStyle/>
          <a:p>
            <a:pPr eaLnBrk="1" hangingPunct="1"/>
            <a:r>
              <a:rPr lang="en-US"/>
              <a:t>Impacts of River / Sea Shipping</a:t>
            </a:r>
          </a:p>
        </p:txBody>
      </p:sp>
      <p:sp>
        <p:nvSpPr>
          <p:cNvPr id="102406" name="AutoShape 2"/>
          <p:cNvSpPr>
            <a:spLocks noChangeArrowheads="1"/>
          </p:cNvSpPr>
          <p:nvPr/>
        </p:nvSpPr>
        <p:spPr bwMode="auto">
          <a:xfrm>
            <a:off x="2268271" y="3360738"/>
            <a:ext cx="5120640" cy="640080"/>
          </a:xfrm>
          <a:prstGeom prst="roundRect">
            <a:avLst>
              <a:gd name="adj" fmla="val 0"/>
            </a:avLst>
          </a:prstGeom>
          <a:solidFill>
            <a:schemeClr val="bg2">
              <a:lumMod val="90000"/>
            </a:schemeClr>
          </a:solidFill>
          <a:ln w="25400">
            <a:noFill/>
            <a:round/>
            <a:headEnd/>
            <a:tailEnd/>
          </a:ln>
        </p:spPr>
        <p:txBody>
          <a:bodyPr anchor="ctr">
            <a:spAutoFit/>
          </a:bodyPr>
          <a:lstStyle/>
          <a:p>
            <a:endParaRPr lang="en-US"/>
          </a:p>
        </p:txBody>
      </p:sp>
      <p:sp>
        <p:nvSpPr>
          <p:cNvPr id="102417" name="AutoShape 14"/>
          <p:cNvSpPr>
            <a:spLocks noChangeArrowheads="1"/>
          </p:cNvSpPr>
          <p:nvPr/>
        </p:nvSpPr>
        <p:spPr bwMode="auto">
          <a:xfrm>
            <a:off x="2851379" y="1995488"/>
            <a:ext cx="365760" cy="274320"/>
          </a:xfrm>
          <a:prstGeom prst="roundRect">
            <a:avLst>
              <a:gd name="adj" fmla="val 0"/>
            </a:avLst>
          </a:prstGeom>
          <a:solidFill>
            <a:schemeClr val="bg1"/>
          </a:solidFill>
          <a:ln w="25400">
            <a:solidFill>
              <a:schemeClr val="accent3">
                <a:lumMod val="50000"/>
              </a:schemeClr>
            </a:solidFill>
            <a:round/>
            <a:headEnd/>
            <a:tailEnd/>
          </a:ln>
        </p:spPr>
        <p:txBody>
          <a:bodyPr wrap="none" anchor="ctr">
            <a:spAutoFit/>
          </a:bodyPr>
          <a:lstStyle/>
          <a:p>
            <a:endParaRPr lang="en-US"/>
          </a:p>
        </p:txBody>
      </p:sp>
      <p:sp>
        <p:nvSpPr>
          <p:cNvPr id="102418" name="AutoShape 15"/>
          <p:cNvSpPr>
            <a:spLocks noChangeArrowheads="1"/>
          </p:cNvSpPr>
          <p:nvPr/>
        </p:nvSpPr>
        <p:spPr bwMode="auto">
          <a:xfrm>
            <a:off x="4700964" y="1995488"/>
            <a:ext cx="365760" cy="274320"/>
          </a:xfrm>
          <a:prstGeom prst="roundRect">
            <a:avLst>
              <a:gd name="adj" fmla="val 0"/>
            </a:avLst>
          </a:prstGeom>
          <a:solidFill>
            <a:schemeClr val="bg1"/>
          </a:solidFill>
          <a:ln w="25400">
            <a:solidFill>
              <a:schemeClr val="accent3">
                <a:lumMod val="50000"/>
              </a:schemeClr>
            </a:solidFill>
            <a:round/>
            <a:headEnd/>
            <a:tailEnd/>
          </a:ln>
        </p:spPr>
        <p:txBody>
          <a:bodyPr wrap="none" anchor="ctr">
            <a:spAutoFit/>
          </a:bodyPr>
          <a:lstStyle/>
          <a:p>
            <a:endParaRPr lang="en-US"/>
          </a:p>
        </p:txBody>
      </p:sp>
      <p:sp>
        <p:nvSpPr>
          <p:cNvPr id="102419" name="AutoShape 16"/>
          <p:cNvSpPr>
            <a:spLocks noChangeArrowheads="1"/>
          </p:cNvSpPr>
          <p:nvPr/>
        </p:nvSpPr>
        <p:spPr bwMode="auto">
          <a:xfrm>
            <a:off x="6535099" y="1995488"/>
            <a:ext cx="365760" cy="274320"/>
          </a:xfrm>
          <a:prstGeom prst="roundRect">
            <a:avLst>
              <a:gd name="adj" fmla="val 0"/>
            </a:avLst>
          </a:prstGeom>
          <a:solidFill>
            <a:schemeClr val="bg1"/>
          </a:solidFill>
          <a:ln w="25400">
            <a:solidFill>
              <a:schemeClr val="accent3">
                <a:lumMod val="50000"/>
              </a:schemeClr>
            </a:solidFill>
            <a:round/>
            <a:headEnd/>
            <a:tailEnd/>
          </a:ln>
        </p:spPr>
        <p:txBody>
          <a:bodyPr wrap="none" anchor="ctr">
            <a:spAutoFit/>
          </a:bodyPr>
          <a:lstStyle/>
          <a:p>
            <a:endParaRPr lang="en-US"/>
          </a:p>
        </p:txBody>
      </p:sp>
      <p:sp>
        <p:nvSpPr>
          <p:cNvPr id="102421" name="AutoShape 20"/>
          <p:cNvSpPr>
            <a:spLocks noChangeArrowheads="1"/>
          </p:cNvSpPr>
          <p:nvPr/>
        </p:nvSpPr>
        <p:spPr bwMode="auto">
          <a:xfrm>
            <a:off x="2851379" y="5087937"/>
            <a:ext cx="365760" cy="274320"/>
          </a:xfrm>
          <a:prstGeom prst="roundRect">
            <a:avLst>
              <a:gd name="adj" fmla="val 0"/>
            </a:avLst>
          </a:prstGeom>
          <a:solidFill>
            <a:schemeClr val="bg1"/>
          </a:solidFill>
          <a:ln w="25400">
            <a:solidFill>
              <a:schemeClr val="accent4">
                <a:lumMod val="50000"/>
              </a:schemeClr>
            </a:solidFill>
            <a:round/>
            <a:headEnd/>
            <a:tailEnd/>
          </a:ln>
        </p:spPr>
        <p:txBody>
          <a:bodyPr wrap="none" anchor="ctr">
            <a:spAutoFit/>
          </a:bodyPr>
          <a:lstStyle/>
          <a:p>
            <a:endParaRPr lang="en-US"/>
          </a:p>
        </p:txBody>
      </p:sp>
      <p:sp>
        <p:nvSpPr>
          <p:cNvPr id="102424" name="Rectangle 25"/>
          <p:cNvSpPr>
            <a:spLocks noChangeArrowheads="1"/>
          </p:cNvSpPr>
          <p:nvPr/>
        </p:nvSpPr>
        <p:spPr bwMode="auto">
          <a:xfrm>
            <a:off x="3089472" y="2566988"/>
            <a:ext cx="1162050" cy="215444"/>
          </a:xfrm>
          <a:prstGeom prst="rect">
            <a:avLst/>
          </a:prstGeom>
          <a:noFill/>
          <a:ln w="9525">
            <a:noFill/>
            <a:miter lim="800000"/>
            <a:headEnd/>
            <a:tailEnd/>
          </a:ln>
        </p:spPr>
        <p:txBody>
          <a:bodyPr lIns="0" tIns="0" rIns="0" bIns="0">
            <a:spAutoFit/>
          </a:bodyPr>
          <a:lstStyle/>
          <a:p>
            <a:pPr defTabSz="457200"/>
            <a:r>
              <a:rPr lang="en-US" sz="1400" b="1" dirty="0">
                <a:solidFill>
                  <a:srgbClr val="000000"/>
                </a:solidFill>
                <a:latin typeface="Agency FB" panose="020B0503020202020204" pitchFamily="34" charset="0"/>
              </a:rPr>
              <a:t>Road / Rail</a:t>
            </a:r>
          </a:p>
        </p:txBody>
      </p:sp>
      <p:sp>
        <p:nvSpPr>
          <p:cNvPr id="102425" name="Rectangle 28"/>
          <p:cNvSpPr>
            <a:spLocks noChangeArrowheads="1"/>
          </p:cNvSpPr>
          <p:nvPr/>
        </p:nvSpPr>
        <p:spPr bwMode="auto">
          <a:xfrm>
            <a:off x="3137097" y="3543300"/>
            <a:ext cx="543418" cy="215444"/>
          </a:xfrm>
          <a:prstGeom prst="rect">
            <a:avLst/>
          </a:prstGeom>
          <a:noFill/>
          <a:ln w="9525">
            <a:noFill/>
            <a:miter lim="800000"/>
            <a:headEnd/>
            <a:tailEnd/>
          </a:ln>
        </p:spPr>
        <p:txBody>
          <a:bodyPr wrap="square" lIns="0" tIns="0" rIns="0" bIns="0">
            <a:spAutoFit/>
          </a:bodyPr>
          <a:lstStyle/>
          <a:p>
            <a:pPr defTabSz="457200"/>
            <a:r>
              <a:rPr lang="en-US" sz="1400" b="1" dirty="0">
                <a:solidFill>
                  <a:srgbClr val="000000"/>
                </a:solidFill>
                <a:latin typeface="Agency FB" panose="020B0503020202020204" pitchFamily="34" charset="0"/>
              </a:rPr>
              <a:t>Maritime</a:t>
            </a:r>
          </a:p>
        </p:txBody>
      </p:sp>
      <p:sp>
        <p:nvSpPr>
          <p:cNvPr id="102426" name="Rectangle 30"/>
          <p:cNvSpPr>
            <a:spLocks noChangeArrowheads="1"/>
          </p:cNvSpPr>
          <p:nvPr/>
        </p:nvSpPr>
        <p:spPr bwMode="auto">
          <a:xfrm>
            <a:off x="4985734" y="2908211"/>
            <a:ext cx="389530" cy="215444"/>
          </a:xfrm>
          <a:prstGeom prst="rect">
            <a:avLst/>
          </a:prstGeom>
          <a:noFill/>
          <a:ln w="9525">
            <a:noFill/>
            <a:miter lim="800000"/>
            <a:headEnd/>
            <a:tailEnd/>
          </a:ln>
        </p:spPr>
        <p:txBody>
          <a:bodyPr wrap="square" lIns="0" tIns="0" rIns="0" bIns="0">
            <a:spAutoFit/>
          </a:bodyPr>
          <a:lstStyle/>
          <a:p>
            <a:pPr defTabSz="457200"/>
            <a:r>
              <a:rPr lang="en-US" sz="1400" b="1" dirty="0">
                <a:solidFill>
                  <a:srgbClr val="000000"/>
                </a:solidFill>
                <a:latin typeface="Agency FB" panose="020B0503020202020204" pitchFamily="34" charset="0"/>
              </a:rPr>
              <a:t>Fluvial</a:t>
            </a:r>
          </a:p>
        </p:txBody>
      </p:sp>
      <p:sp>
        <p:nvSpPr>
          <p:cNvPr id="102429" name="AutoShape 39"/>
          <p:cNvSpPr>
            <a:spLocks noChangeArrowheads="1"/>
          </p:cNvSpPr>
          <p:nvPr/>
        </p:nvSpPr>
        <p:spPr bwMode="auto">
          <a:xfrm>
            <a:off x="6535099" y="5087937"/>
            <a:ext cx="365760" cy="274320"/>
          </a:xfrm>
          <a:prstGeom prst="roundRect">
            <a:avLst>
              <a:gd name="adj" fmla="val 0"/>
            </a:avLst>
          </a:prstGeom>
          <a:solidFill>
            <a:schemeClr val="bg1"/>
          </a:solidFill>
          <a:ln w="25400">
            <a:solidFill>
              <a:schemeClr val="accent4">
                <a:lumMod val="50000"/>
              </a:schemeClr>
            </a:solidFill>
            <a:round/>
            <a:headEnd/>
            <a:tailEnd/>
          </a:ln>
        </p:spPr>
        <p:txBody>
          <a:bodyPr wrap="none" anchor="ctr">
            <a:spAutoFit/>
          </a:bodyPr>
          <a:lstStyle/>
          <a:p>
            <a:endParaRPr lang="en-US"/>
          </a:p>
        </p:txBody>
      </p:sp>
      <p:sp>
        <p:nvSpPr>
          <p:cNvPr id="102431" name="AutoShape 43"/>
          <p:cNvSpPr>
            <a:spLocks noChangeArrowheads="1"/>
          </p:cNvSpPr>
          <p:nvPr/>
        </p:nvSpPr>
        <p:spPr bwMode="auto">
          <a:xfrm>
            <a:off x="4704596" y="5087937"/>
            <a:ext cx="365760" cy="274320"/>
          </a:xfrm>
          <a:prstGeom prst="roundRect">
            <a:avLst>
              <a:gd name="adj" fmla="val 0"/>
            </a:avLst>
          </a:prstGeom>
          <a:solidFill>
            <a:schemeClr val="bg1"/>
          </a:solidFill>
          <a:ln w="25400">
            <a:solidFill>
              <a:schemeClr val="accent4">
                <a:lumMod val="50000"/>
              </a:schemeClr>
            </a:solidFill>
            <a:round/>
            <a:headEnd/>
            <a:tailEnd/>
          </a:ln>
        </p:spPr>
        <p:txBody>
          <a:bodyPr wrap="none" anchor="ctr">
            <a:spAutoFit/>
          </a:bodyPr>
          <a:lstStyle/>
          <a:p>
            <a:endParaRPr lang="en-US"/>
          </a:p>
        </p:txBody>
      </p:sp>
      <p:sp>
        <p:nvSpPr>
          <p:cNvPr id="102432" name="Rectangle 45"/>
          <p:cNvSpPr>
            <a:spLocks noChangeArrowheads="1"/>
          </p:cNvSpPr>
          <p:nvPr/>
        </p:nvSpPr>
        <p:spPr bwMode="auto">
          <a:xfrm>
            <a:off x="5038567" y="4170363"/>
            <a:ext cx="844550" cy="215444"/>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gency FB" panose="020B0503020202020204" pitchFamily="34" charset="0"/>
              </a:rPr>
              <a:t>Fluvial</a:t>
            </a:r>
          </a:p>
        </p:txBody>
      </p:sp>
      <p:sp>
        <p:nvSpPr>
          <p:cNvPr id="102433" name="Rectangle 46"/>
          <p:cNvSpPr>
            <a:spLocks noChangeArrowheads="1"/>
          </p:cNvSpPr>
          <p:nvPr/>
        </p:nvSpPr>
        <p:spPr bwMode="auto">
          <a:xfrm>
            <a:off x="6045497" y="3563818"/>
            <a:ext cx="621965" cy="215444"/>
          </a:xfrm>
          <a:prstGeom prst="rect">
            <a:avLst/>
          </a:prstGeom>
          <a:noFill/>
          <a:ln w="9525">
            <a:noFill/>
            <a:miter lim="800000"/>
            <a:headEnd/>
            <a:tailEnd/>
          </a:ln>
        </p:spPr>
        <p:txBody>
          <a:bodyPr wrap="square" lIns="0" tIns="0" rIns="0" bIns="0">
            <a:spAutoFit/>
          </a:bodyPr>
          <a:lstStyle/>
          <a:p>
            <a:pPr algn="r" defTabSz="457200"/>
            <a:r>
              <a:rPr lang="en-US" sz="1400" b="1" dirty="0">
                <a:solidFill>
                  <a:srgbClr val="000000"/>
                </a:solidFill>
                <a:latin typeface="Agency FB" panose="020B0503020202020204" pitchFamily="34" charset="0"/>
              </a:rPr>
              <a:t>River/sea</a:t>
            </a:r>
          </a:p>
        </p:txBody>
      </p:sp>
      <p:sp>
        <p:nvSpPr>
          <p:cNvPr id="102437" name="Rectangle 50"/>
          <p:cNvSpPr>
            <a:spLocks noChangeArrowheads="1"/>
          </p:cNvSpPr>
          <p:nvPr/>
        </p:nvSpPr>
        <p:spPr bwMode="auto">
          <a:xfrm>
            <a:off x="3102172" y="4395788"/>
            <a:ext cx="681277" cy="215444"/>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gency FB" panose="020B0503020202020204" pitchFamily="34" charset="0"/>
              </a:rPr>
              <a:t>Road / Rail</a:t>
            </a:r>
          </a:p>
        </p:txBody>
      </p:sp>
      <p:sp>
        <p:nvSpPr>
          <p:cNvPr id="102448" name="Rectangle 64"/>
          <p:cNvSpPr>
            <a:spLocks noChangeArrowheads="1"/>
          </p:cNvSpPr>
          <p:nvPr/>
        </p:nvSpPr>
        <p:spPr bwMode="auto">
          <a:xfrm>
            <a:off x="3216206" y="3061913"/>
            <a:ext cx="488916"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Seaport</a:t>
            </a:r>
          </a:p>
        </p:txBody>
      </p:sp>
      <p:sp>
        <p:nvSpPr>
          <p:cNvPr id="102449" name="Rectangle 65"/>
          <p:cNvSpPr>
            <a:spLocks noChangeArrowheads="1"/>
          </p:cNvSpPr>
          <p:nvPr/>
        </p:nvSpPr>
        <p:spPr bwMode="auto">
          <a:xfrm>
            <a:off x="5074975" y="2610165"/>
            <a:ext cx="695703"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Fluvial Port</a:t>
            </a:r>
          </a:p>
        </p:txBody>
      </p:sp>
      <p:sp>
        <p:nvSpPr>
          <p:cNvPr id="102450" name="Rectangle 67"/>
          <p:cNvSpPr>
            <a:spLocks noChangeArrowheads="1"/>
          </p:cNvSpPr>
          <p:nvPr/>
        </p:nvSpPr>
        <p:spPr bwMode="auto">
          <a:xfrm>
            <a:off x="3282969" y="2019567"/>
            <a:ext cx="370294"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Origin</a:t>
            </a:r>
          </a:p>
        </p:txBody>
      </p:sp>
      <p:sp>
        <p:nvSpPr>
          <p:cNvPr id="102451" name="Rectangle 68"/>
          <p:cNvSpPr>
            <a:spLocks noChangeArrowheads="1"/>
          </p:cNvSpPr>
          <p:nvPr/>
        </p:nvSpPr>
        <p:spPr bwMode="auto">
          <a:xfrm>
            <a:off x="3278384" y="5119866"/>
            <a:ext cx="687689"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Destination</a:t>
            </a:r>
          </a:p>
        </p:txBody>
      </p:sp>
      <p:sp>
        <p:nvSpPr>
          <p:cNvPr id="2" name="Rounded Rectangle 1"/>
          <p:cNvSpPr/>
          <p:nvPr/>
        </p:nvSpPr>
        <p:spPr>
          <a:xfrm>
            <a:off x="2274888" y="1786779"/>
            <a:ext cx="5120640" cy="3928056"/>
          </a:xfrm>
          <a:prstGeom prst="roundRect">
            <a:avLst>
              <a:gd name="adj" fmla="val 5355"/>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851379" y="3177224"/>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851379" y="3792694"/>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704596" y="3182656"/>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704596" y="3798126"/>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4" name="Rectangle 47"/>
          <p:cNvSpPr>
            <a:spLocks noChangeArrowheads="1"/>
          </p:cNvSpPr>
          <p:nvPr/>
        </p:nvSpPr>
        <p:spPr bwMode="auto">
          <a:xfrm>
            <a:off x="2941917" y="5557870"/>
            <a:ext cx="207749" cy="307777"/>
          </a:xfrm>
          <a:prstGeom prst="rect">
            <a:avLst/>
          </a:prstGeom>
          <a:solidFill>
            <a:schemeClr val="bg1"/>
          </a:solidFill>
          <a:ln w="9525">
            <a:noFill/>
            <a:miter lim="800000"/>
            <a:headEnd/>
            <a:tailEnd/>
          </a:ln>
        </p:spPr>
        <p:txBody>
          <a:bodyPr wrap="none" lIns="45720" tIns="0" rIns="45720" bIns="0">
            <a:spAutoFit/>
          </a:bodyPr>
          <a:lstStyle/>
          <a:p>
            <a:pPr defTabSz="457200"/>
            <a:r>
              <a:rPr lang="en-US" sz="2000" b="1" dirty="0">
                <a:solidFill>
                  <a:srgbClr val="000000"/>
                </a:solidFill>
                <a:latin typeface="Agency FB" panose="020B0503020202020204" pitchFamily="34" charset="0"/>
              </a:rPr>
              <a:t>A</a:t>
            </a:r>
          </a:p>
        </p:txBody>
      </p:sp>
      <p:sp>
        <p:nvSpPr>
          <p:cNvPr id="102435" name="Rectangle 48"/>
          <p:cNvSpPr>
            <a:spLocks noChangeArrowheads="1"/>
          </p:cNvSpPr>
          <p:nvPr/>
        </p:nvSpPr>
        <p:spPr bwMode="auto">
          <a:xfrm>
            <a:off x="4788967" y="5557870"/>
            <a:ext cx="210955" cy="307777"/>
          </a:xfrm>
          <a:prstGeom prst="rect">
            <a:avLst/>
          </a:prstGeom>
          <a:solidFill>
            <a:schemeClr val="bg1"/>
          </a:solidFill>
          <a:ln w="9525">
            <a:noFill/>
            <a:miter lim="800000"/>
            <a:headEnd/>
            <a:tailEnd/>
          </a:ln>
        </p:spPr>
        <p:txBody>
          <a:bodyPr wrap="none" lIns="45720" tIns="0" rIns="45720" bIns="0">
            <a:spAutoFit/>
          </a:bodyPr>
          <a:lstStyle/>
          <a:p>
            <a:pPr defTabSz="457200"/>
            <a:r>
              <a:rPr lang="en-US" sz="2000" b="1">
                <a:solidFill>
                  <a:srgbClr val="000000"/>
                </a:solidFill>
                <a:latin typeface="Agency FB" panose="020B0503020202020204" pitchFamily="34" charset="0"/>
              </a:rPr>
              <a:t>B</a:t>
            </a:r>
          </a:p>
        </p:txBody>
      </p:sp>
      <p:sp>
        <p:nvSpPr>
          <p:cNvPr id="102436" name="Rectangle 49"/>
          <p:cNvSpPr>
            <a:spLocks noChangeArrowheads="1"/>
          </p:cNvSpPr>
          <p:nvPr/>
        </p:nvSpPr>
        <p:spPr bwMode="auto">
          <a:xfrm>
            <a:off x="6617812" y="5557870"/>
            <a:ext cx="212559" cy="307777"/>
          </a:xfrm>
          <a:prstGeom prst="rect">
            <a:avLst/>
          </a:prstGeom>
          <a:solidFill>
            <a:schemeClr val="bg1"/>
          </a:solidFill>
          <a:ln w="9525">
            <a:noFill/>
            <a:miter lim="800000"/>
            <a:headEnd/>
            <a:tailEnd/>
          </a:ln>
        </p:spPr>
        <p:txBody>
          <a:bodyPr wrap="none" lIns="45720" tIns="0" rIns="45720" bIns="0">
            <a:spAutoFit/>
          </a:bodyPr>
          <a:lstStyle/>
          <a:p>
            <a:pPr defTabSz="457200"/>
            <a:r>
              <a:rPr lang="en-US" sz="2000" b="1">
                <a:solidFill>
                  <a:srgbClr val="000000"/>
                </a:solidFill>
                <a:latin typeface="Agency FB" panose="020B0503020202020204" pitchFamily="34" charset="0"/>
              </a:rPr>
              <a:t>C</a:t>
            </a:r>
          </a:p>
        </p:txBody>
      </p:sp>
      <p:cxnSp>
        <p:nvCxnSpPr>
          <p:cNvPr id="5" name="Straight Arrow Connector 4"/>
          <p:cNvCxnSpPr>
            <a:stCxn id="102417" idx="2"/>
            <a:endCxn id="3" idx="0"/>
          </p:cNvCxnSpPr>
          <p:nvPr/>
        </p:nvCxnSpPr>
        <p:spPr>
          <a:xfrm>
            <a:off x="3034259" y="2269808"/>
            <a:ext cx="0" cy="907416"/>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4" idx="4"/>
            <a:endCxn id="102421" idx="0"/>
          </p:cNvCxnSpPr>
          <p:nvPr/>
        </p:nvCxnSpPr>
        <p:spPr>
          <a:xfrm>
            <a:off x="3034259" y="4158454"/>
            <a:ext cx="0" cy="929483"/>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4"/>
            <a:endCxn id="54" idx="0"/>
          </p:cNvCxnSpPr>
          <p:nvPr/>
        </p:nvCxnSpPr>
        <p:spPr>
          <a:xfrm>
            <a:off x="3034259" y="3542984"/>
            <a:ext cx="0" cy="249710"/>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02418" idx="2"/>
            <a:endCxn id="57" idx="0"/>
          </p:cNvCxnSpPr>
          <p:nvPr/>
        </p:nvCxnSpPr>
        <p:spPr>
          <a:xfrm>
            <a:off x="4883844" y="2269808"/>
            <a:ext cx="3632" cy="311348"/>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57" idx="4"/>
            <a:endCxn id="55" idx="0"/>
          </p:cNvCxnSpPr>
          <p:nvPr/>
        </p:nvCxnSpPr>
        <p:spPr>
          <a:xfrm>
            <a:off x="4887476" y="2855476"/>
            <a:ext cx="0" cy="327180"/>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55" idx="4"/>
            <a:endCxn id="56" idx="0"/>
          </p:cNvCxnSpPr>
          <p:nvPr/>
        </p:nvCxnSpPr>
        <p:spPr>
          <a:xfrm>
            <a:off x="4887476" y="3548416"/>
            <a:ext cx="0" cy="249710"/>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56" idx="4"/>
            <a:endCxn id="58" idx="0"/>
          </p:cNvCxnSpPr>
          <p:nvPr/>
        </p:nvCxnSpPr>
        <p:spPr>
          <a:xfrm>
            <a:off x="4887476" y="4163886"/>
            <a:ext cx="0" cy="259826"/>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58" idx="4"/>
            <a:endCxn id="102431" idx="0"/>
          </p:cNvCxnSpPr>
          <p:nvPr/>
        </p:nvCxnSpPr>
        <p:spPr>
          <a:xfrm>
            <a:off x="4887476" y="4698032"/>
            <a:ext cx="0" cy="389905"/>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60" idx="4"/>
            <a:endCxn id="102429" idx="0"/>
          </p:cNvCxnSpPr>
          <p:nvPr/>
        </p:nvCxnSpPr>
        <p:spPr>
          <a:xfrm>
            <a:off x="6717979" y="4698032"/>
            <a:ext cx="0" cy="389905"/>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102419" idx="2"/>
            <a:endCxn id="59" idx="0"/>
          </p:cNvCxnSpPr>
          <p:nvPr/>
        </p:nvCxnSpPr>
        <p:spPr>
          <a:xfrm>
            <a:off x="6717979" y="2269808"/>
            <a:ext cx="0" cy="311348"/>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59" idx="4"/>
            <a:endCxn id="60" idx="0"/>
          </p:cNvCxnSpPr>
          <p:nvPr/>
        </p:nvCxnSpPr>
        <p:spPr>
          <a:xfrm>
            <a:off x="6717979" y="2855476"/>
            <a:ext cx="0" cy="1568236"/>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750316" y="2581156"/>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750316" y="4423712"/>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80819" y="2581156"/>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580819" y="4423712"/>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70759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9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85" t="10805" r="50000" b="6250"/>
          <a:stretch/>
        </p:blipFill>
        <p:spPr bwMode="auto">
          <a:xfrm>
            <a:off x="1763688" y="313742"/>
            <a:ext cx="5544680" cy="606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07504" y="6372036"/>
            <a:ext cx="8856984" cy="369332"/>
          </a:xfrm>
          <a:prstGeom prst="rect">
            <a:avLst/>
          </a:prstGeom>
        </p:spPr>
        <p:txBody>
          <a:bodyPr wrap="square">
            <a:spAutoFit/>
          </a:bodyPr>
          <a:lstStyle/>
          <a:p>
            <a:pPr algn="ctr"/>
            <a:r>
              <a:rPr lang="it-IT" sz="1800" dirty="0"/>
              <a:t>http://splash247.com/maersk-altair-sets-new-adriatic-record/</a:t>
            </a:r>
          </a:p>
        </p:txBody>
      </p:sp>
    </p:spTree>
    <p:extLst>
      <p:ext uri="{BB962C8B-B14F-4D97-AF65-F5344CB8AC3E}">
        <p14:creationId xmlns:p14="http://schemas.microsoft.com/office/powerpoint/2010/main" val="3879061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628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0" y="6289575"/>
            <a:ext cx="9144000" cy="307777"/>
          </a:xfrm>
          <a:prstGeom prst="rect">
            <a:avLst/>
          </a:prstGeom>
        </p:spPr>
        <p:txBody>
          <a:bodyPr wrap="square">
            <a:spAutoFit/>
          </a:bodyPr>
          <a:lstStyle/>
          <a:p>
            <a:r>
              <a:rPr lang="it-IT" sz="1400" dirty="0"/>
              <a:t>http://www.marinetraffic.com/ais/details/ships/shipid:730596/mmsi:565570000/imo:9342499/vessel:MAERSK_ALTAIR</a:t>
            </a:r>
          </a:p>
        </p:txBody>
      </p:sp>
    </p:spTree>
    <p:extLst>
      <p:ext uri="{BB962C8B-B14F-4D97-AF65-F5344CB8AC3E}">
        <p14:creationId xmlns:p14="http://schemas.microsoft.com/office/powerpoint/2010/main" val="2865130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Large </a:t>
            </a:r>
            <a:r>
              <a:rPr lang="it-IT" sz="3200" dirty="0" err="1" smtClean="0"/>
              <a:t>containerships</a:t>
            </a:r>
            <a:r>
              <a:rPr lang="it-IT" sz="3200" dirty="0" smtClean="0"/>
              <a:t> in the </a:t>
            </a:r>
            <a:r>
              <a:rPr lang="it-IT" sz="3200" dirty="0" err="1" smtClean="0"/>
              <a:t>Adriatic</a:t>
            </a:r>
            <a:r>
              <a:rPr lang="it-IT" sz="3200" dirty="0" smtClean="0"/>
              <a:t> Sea</a:t>
            </a:r>
            <a:br>
              <a:rPr lang="it-IT" sz="3200" dirty="0" smtClean="0"/>
            </a:br>
            <a:endParaRPr lang="it-IT" sz="3200" dirty="0"/>
          </a:p>
        </p:txBody>
      </p:sp>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9632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907704" y="6290156"/>
            <a:ext cx="5310336" cy="523220"/>
          </a:xfrm>
          <a:prstGeom prst="rect">
            <a:avLst/>
          </a:prstGeom>
        </p:spPr>
        <p:txBody>
          <a:bodyPr wrap="square">
            <a:spAutoFit/>
          </a:bodyPr>
          <a:lstStyle/>
          <a:p>
            <a:r>
              <a:rPr lang="it-IT" dirty="0"/>
              <a:t>http://www.marinetraffic.com/en/</a:t>
            </a:r>
          </a:p>
        </p:txBody>
      </p:sp>
    </p:spTree>
    <p:extLst>
      <p:ext uri="{BB962C8B-B14F-4D97-AF65-F5344CB8AC3E}">
        <p14:creationId xmlns:p14="http://schemas.microsoft.com/office/powerpoint/2010/main" val="4241152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xfrm>
            <a:off x="611188" y="333375"/>
            <a:ext cx="7772400" cy="1143000"/>
          </a:xfrm>
        </p:spPr>
        <p:txBody>
          <a:bodyPr/>
          <a:lstStyle/>
          <a:p>
            <a:pPr eaLnBrk="1" hangingPunct="1"/>
            <a:r>
              <a:rPr lang="en-GB" sz="3600" dirty="0" smtClean="0"/>
              <a:t>Learning Objectives</a:t>
            </a:r>
          </a:p>
        </p:txBody>
      </p:sp>
      <p:sp>
        <p:nvSpPr>
          <p:cNvPr id="17410" name="Rectangle 3" descr="Rectangle: Click to edit Master text styles&#10;Second level&#10;Third level&#10;Fourth level&#10;Fifth level"/>
          <p:cNvSpPr>
            <a:spLocks noGrp="1" noChangeArrowheads="1"/>
          </p:cNvSpPr>
          <p:nvPr>
            <p:ph type="body" idx="4294967295"/>
          </p:nvPr>
        </p:nvSpPr>
        <p:spPr>
          <a:xfrm>
            <a:off x="838200" y="1905000"/>
            <a:ext cx="7772400" cy="4619625"/>
          </a:xfrm>
        </p:spPr>
        <p:txBody>
          <a:bodyPr/>
          <a:lstStyle/>
          <a:p>
            <a:pPr eaLnBrk="1" hangingPunct="1"/>
            <a:r>
              <a:rPr lang="en-US" dirty="0" smtClean="0"/>
              <a:t>In this lesson we will:</a:t>
            </a:r>
          </a:p>
          <a:p>
            <a:pPr lvl="1" eaLnBrk="1" hangingPunct="1"/>
            <a:r>
              <a:rPr lang="en-US" dirty="0" smtClean="0"/>
              <a:t>Introduce the importance </a:t>
            </a:r>
            <a:r>
              <a:rPr lang="en-US" dirty="0"/>
              <a:t>of Transport in </a:t>
            </a:r>
            <a:r>
              <a:rPr lang="en-US" dirty="0" smtClean="0"/>
              <a:t>Location;</a:t>
            </a:r>
          </a:p>
          <a:p>
            <a:pPr lvl="1" eaLnBrk="1" hangingPunct="1"/>
            <a:r>
              <a:rPr lang="en-US" dirty="0" smtClean="0"/>
              <a:t>Present the factors characterizing a transport system;</a:t>
            </a:r>
          </a:p>
          <a:p>
            <a:pPr lvl="1" eaLnBrk="1" hangingPunct="1"/>
            <a:r>
              <a:rPr lang="en-US" dirty="0" smtClean="0"/>
              <a:t>Examine the growth factors in transport demand;</a:t>
            </a:r>
          </a:p>
          <a:p>
            <a:pPr lvl="1" eaLnBrk="1" hangingPunct="1"/>
            <a:r>
              <a:rPr lang="en-US" dirty="0" smtClean="0"/>
              <a:t>Scale of spatial organization of transport</a:t>
            </a:r>
          </a:p>
          <a:p>
            <a:pPr lvl="1" eaLnBrk="1" hangingPunct="1"/>
            <a:r>
              <a:rPr lang="en-US" dirty="0" smtClean="0"/>
              <a:t>The spatial structure of transport costs</a:t>
            </a:r>
          </a:p>
          <a:p>
            <a:pPr lvl="1" eaLnBrk="1" hangingPunct="1"/>
            <a:r>
              <a:rPr lang="en-US" dirty="0" smtClean="0"/>
              <a:t>Route selection issues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161" r="15428" b="16949"/>
          <a:stretch/>
        </p:blipFill>
        <p:spPr bwMode="auto">
          <a:xfrm>
            <a:off x="827584" y="3528908"/>
            <a:ext cx="7488832" cy="32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166" r="14861" b="16579"/>
          <a:stretch/>
        </p:blipFill>
        <p:spPr bwMode="auto">
          <a:xfrm>
            <a:off x="827584" y="67960"/>
            <a:ext cx="7488832" cy="322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616024" y="2492896"/>
            <a:ext cx="7772400" cy="1143000"/>
          </a:xfrm>
        </p:spPr>
        <p:txBody>
          <a:bodyPr/>
          <a:lstStyle/>
          <a:p>
            <a:pPr algn="ctr"/>
            <a:r>
              <a:rPr lang="it-IT" sz="2400" dirty="0" smtClean="0"/>
              <a:t>Marine </a:t>
            </a:r>
            <a:r>
              <a:rPr lang="it-IT" sz="2400" dirty="0" err="1" smtClean="0"/>
              <a:t>traffic</a:t>
            </a:r>
            <a:r>
              <a:rPr lang="it-IT" sz="2400" dirty="0" smtClean="0"/>
              <a:t> in Europe – 2 </a:t>
            </a:r>
            <a:r>
              <a:rPr lang="it-IT" sz="2400" dirty="0" err="1" smtClean="0"/>
              <a:t>examples</a:t>
            </a:r>
            <a:endParaRPr lang="it-IT" sz="2400" dirty="0"/>
          </a:p>
        </p:txBody>
      </p:sp>
    </p:spTree>
    <p:extLst>
      <p:ext uri="{BB962C8B-B14F-4D97-AF65-F5344CB8AC3E}">
        <p14:creationId xmlns:p14="http://schemas.microsoft.com/office/powerpoint/2010/main" val="1937661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containership</a:t>
            </a:r>
            <a:r>
              <a:rPr lang="it-IT" dirty="0" smtClean="0"/>
              <a:t> </a:t>
            </a:r>
            <a:r>
              <a:rPr lang="it-IT" dirty="0" err="1" smtClean="0"/>
              <a:t>gigantism</a:t>
            </a:r>
            <a:r>
              <a:rPr lang="it-IT" dirty="0" smtClean="0"/>
              <a:t/>
            </a:r>
            <a:br>
              <a:rPr lang="it-IT" dirty="0" smtClean="0"/>
            </a:br>
            <a:endParaRPr lang="it-IT" dirty="0"/>
          </a:p>
        </p:txBody>
      </p:sp>
      <p:sp>
        <p:nvSpPr>
          <p:cNvPr id="3" name="Segnaposto contenuto 2"/>
          <p:cNvSpPr>
            <a:spLocks noGrp="1"/>
          </p:cNvSpPr>
          <p:nvPr>
            <p:ph idx="1"/>
          </p:nvPr>
        </p:nvSpPr>
        <p:spPr/>
        <p:txBody>
          <a:bodyPr/>
          <a:lstStyle/>
          <a:p>
            <a:endParaRPr lang="it-IT"/>
          </a:p>
        </p:txBody>
      </p:sp>
      <p:pic>
        <p:nvPicPr>
          <p:cNvPr id="180226" name="Picture 2" descr="http://www.hellenicshippingnews.com/wp-content/uploads/2015/08/World%E2%80%99s-largest-containerships-Aug-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0" y="1196752"/>
            <a:ext cx="8971166"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0" y="6362164"/>
            <a:ext cx="9036496" cy="523220"/>
          </a:xfrm>
          <a:prstGeom prst="rect">
            <a:avLst/>
          </a:prstGeom>
        </p:spPr>
        <p:txBody>
          <a:bodyPr wrap="square">
            <a:spAutoFit/>
          </a:bodyPr>
          <a:lstStyle/>
          <a:p>
            <a:r>
              <a:rPr lang="it-IT" sz="1400" dirty="0"/>
              <a:t>http://www.hellenicshippingnews.com/wp-content/uploads/2015/08/World%E2%80%99s-largest-containerships-Aug-2015.jpg</a:t>
            </a:r>
          </a:p>
        </p:txBody>
      </p:sp>
    </p:spTree>
    <p:extLst>
      <p:ext uri="{BB962C8B-B14F-4D97-AF65-F5344CB8AC3E}">
        <p14:creationId xmlns:p14="http://schemas.microsoft.com/office/powerpoint/2010/main" val="6957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pic>
        <p:nvPicPr>
          <p:cNvPr id="181251" name="Picture 3" descr="G:\Foto_BlackBerry_25_09\09_2015\IMG_20150919_1528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666" b="33333"/>
          <a:stretch/>
        </p:blipFill>
        <p:spPr bwMode="auto">
          <a:xfrm>
            <a:off x="-36512" y="2313384"/>
            <a:ext cx="697992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81250" name="Picture 2" descr="https://s-media-cache-ak0.pinimg.com/736x/43/d3/1d/43d31d2330724edbcc691cec6c674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762" y="-27384"/>
            <a:ext cx="5238750" cy="319087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sz="2800" dirty="0" smtClean="0"/>
              <a:t>Containers’ </a:t>
            </a:r>
            <a:r>
              <a:rPr lang="it-IT" sz="2800" dirty="0" err="1" smtClean="0"/>
              <a:t>handling</a:t>
            </a:r>
            <a:r>
              <a:rPr lang="it-IT" sz="2800" dirty="0" smtClean="0"/>
              <a:t> in </a:t>
            </a:r>
            <a:br>
              <a:rPr lang="it-IT" sz="2800" dirty="0" smtClean="0"/>
            </a:br>
            <a:r>
              <a:rPr lang="it-IT" sz="2800" dirty="0" err="1" smtClean="0"/>
              <a:t>ports</a:t>
            </a:r>
            <a:endParaRPr lang="it-IT" sz="2800" dirty="0"/>
          </a:p>
        </p:txBody>
      </p:sp>
    </p:spTree>
    <p:extLst>
      <p:ext uri="{BB962C8B-B14F-4D97-AF65-F5344CB8AC3E}">
        <p14:creationId xmlns:p14="http://schemas.microsoft.com/office/powerpoint/2010/main" val="2447747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RO-RO </a:t>
            </a:r>
            <a:r>
              <a:rPr lang="it-IT" dirty="0" err="1" smtClean="0"/>
              <a:t>ship</a:t>
            </a:r>
            <a:r>
              <a:rPr lang="it-IT" dirty="0" smtClean="0"/>
              <a:t/>
            </a:r>
            <a:br>
              <a:rPr lang="it-IT" dirty="0" smtClean="0"/>
            </a:br>
            <a:endParaRPr lang="it-IT" dirty="0"/>
          </a:p>
        </p:txBody>
      </p:sp>
      <p:sp>
        <p:nvSpPr>
          <p:cNvPr id="3" name="Segnaposto contenuto 2"/>
          <p:cNvSpPr>
            <a:spLocks noGrp="1"/>
          </p:cNvSpPr>
          <p:nvPr>
            <p:ph idx="1"/>
          </p:nvPr>
        </p:nvSpPr>
        <p:spPr/>
        <p:txBody>
          <a:bodyPr/>
          <a:lstStyle/>
          <a:p>
            <a:endParaRPr lang="it-IT"/>
          </a:p>
        </p:txBody>
      </p:sp>
      <p:pic>
        <p:nvPicPr>
          <p:cNvPr id="182274" name="Picture 2" descr="G:\Foto_BlackBerry_25_09\09_2015\IMG_20150919_162448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9414"/>
            <a:ext cx="9144000" cy="606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36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RO-RO </a:t>
            </a:r>
            <a:r>
              <a:rPr lang="it-IT" sz="3200" dirty="0" err="1" smtClean="0"/>
              <a:t>ships</a:t>
            </a:r>
            <a:r>
              <a:rPr lang="it-IT" sz="3200" dirty="0" smtClean="0"/>
              <a:t/>
            </a:r>
            <a:br>
              <a:rPr lang="it-IT" sz="3200" dirty="0" smtClean="0"/>
            </a:br>
            <a:endParaRPr lang="it-IT" sz="3200" dirty="0"/>
          </a:p>
        </p:txBody>
      </p:sp>
      <p:sp>
        <p:nvSpPr>
          <p:cNvPr id="3" name="Segnaposto contenuto 2"/>
          <p:cNvSpPr>
            <a:spLocks noGrp="1"/>
          </p:cNvSpPr>
          <p:nvPr>
            <p:ph idx="1"/>
          </p:nvPr>
        </p:nvSpPr>
        <p:spPr/>
        <p:txBody>
          <a:bodyPr/>
          <a:lstStyle/>
          <a:p>
            <a:endParaRPr lang="it-IT"/>
          </a:p>
        </p:txBody>
      </p:sp>
      <p:pic>
        <p:nvPicPr>
          <p:cNvPr id="183298" name="Picture 2" descr="G:\Foto_BlackBerry_25_09\09_2015\IMG_20150919_163602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4" y="2105919"/>
            <a:ext cx="6371134" cy="4779465"/>
          </a:xfrm>
          <a:prstGeom prst="rect">
            <a:avLst/>
          </a:prstGeom>
          <a:noFill/>
          <a:extLst>
            <a:ext uri="{909E8E84-426E-40DD-AFC4-6F175D3DCCD1}">
              <a14:hiddenFill xmlns:a14="http://schemas.microsoft.com/office/drawing/2010/main">
                <a:solidFill>
                  <a:srgbClr val="FFFFFF"/>
                </a:solidFill>
              </a14:hiddenFill>
            </a:ext>
          </a:extLst>
        </p:spPr>
      </p:pic>
      <p:pic>
        <p:nvPicPr>
          <p:cNvPr id="183299" name="Picture 3" descr="G:\Foto_BlackBerry_25_09\09_2015\IMG_20150919_1838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4" t="26888" r="7167" b="31112"/>
          <a:stretch/>
        </p:blipFill>
        <p:spPr bwMode="auto">
          <a:xfrm>
            <a:off x="3051840" y="-27384"/>
            <a:ext cx="6076920" cy="220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187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hlinkClick r:id="rId2"/>
              </a:rPr>
              <a:t>http://</a:t>
            </a:r>
            <a:r>
              <a:rPr lang="it-IT" dirty="0" smtClean="0">
                <a:hlinkClick r:id="rId2"/>
              </a:rPr>
              <a:t>www.dailymail.co.uk/sciencetech/article-2636152/Watch-worlds-ships-sail-planets-oceans-REAL-TIME-Interactive-map-reveals-crowded-routes-taken-worlds-vessels.html</a:t>
            </a:r>
            <a:endParaRPr lang="it-IT" dirty="0" smtClean="0"/>
          </a:p>
          <a:p>
            <a:r>
              <a:rPr lang="it-IT">
                <a:hlinkClick r:id="rId3"/>
              </a:rPr>
              <a:t>https://</a:t>
            </a:r>
            <a:r>
              <a:rPr lang="it-IT" smtClean="0">
                <a:hlinkClick r:id="rId3"/>
              </a:rPr>
              <a:t>www.youtube.com/watch?v=gtffmxJmehs</a:t>
            </a:r>
            <a:r>
              <a:rPr lang="it-IT" smtClean="0"/>
              <a:t> </a:t>
            </a:r>
            <a:endParaRPr lang="it-IT"/>
          </a:p>
        </p:txBody>
      </p:sp>
    </p:spTree>
    <p:extLst>
      <p:ext uri="{BB962C8B-B14F-4D97-AF65-F5344CB8AC3E}">
        <p14:creationId xmlns:p14="http://schemas.microsoft.com/office/powerpoint/2010/main" val="3477868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9"/>
          <p:cNvSpPr>
            <a:spLocks noGrp="1"/>
          </p:cNvSpPr>
          <p:nvPr>
            <p:ph type="title"/>
          </p:nvPr>
        </p:nvSpPr>
        <p:spPr/>
        <p:txBody>
          <a:bodyPr/>
          <a:lstStyle/>
          <a:p>
            <a:r>
              <a:rPr lang="en-US" sz="2800" dirty="0" smtClean="0"/>
              <a:t>Scales of Spatial Organization for Transport</a:t>
            </a:r>
            <a:r>
              <a:rPr lang="en-US" sz="2400" dirty="0" smtClean="0"/>
              <a:t/>
            </a:r>
            <a:br>
              <a:rPr lang="en-US" sz="2400" dirty="0" smtClean="0"/>
            </a:br>
            <a:endParaRPr lang="en-US" sz="2400" dirty="0" smtClean="0"/>
          </a:p>
        </p:txBody>
      </p:sp>
      <p:graphicFrame>
        <p:nvGraphicFramePr>
          <p:cNvPr id="9" name="Group 179"/>
          <p:cNvGraphicFramePr>
            <a:graphicFrameLocks noGrp="1"/>
          </p:cNvGraphicFramePr>
          <p:nvPr>
            <p:ph idx="1"/>
          </p:nvPr>
        </p:nvGraphicFramePr>
        <p:xfrm>
          <a:off x="133350" y="1117600"/>
          <a:ext cx="8869365" cy="4994386"/>
        </p:xfrm>
        <a:graphic>
          <a:graphicData uri="http://schemas.openxmlformats.org/drawingml/2006/table">
            <a:tbl>
              <a:tblPr firstRow="1" firstCol="1" bandRow="1">
                <a:tableStyleId>{3B4B98B0-60AC-42C2-AFA5-B58CD77FA1E5}</a:tableStyleId>
              </a:tblPr>
              <a:tblGrid>
                <a:gridCol w="984911">
                  <a:extLst>
                    <a:ext uri="{9D8B030D-6E8A-4147-A177-3AD203B41FA5}">
                      <a16:colId xmlns:a16="http://schemas.microsoft.com/office/drawing/2014/main" val="20000"/>
                    </a:ext>
                  </a:extLst>
                </a:gridCol>
                <a:gridCol w="2940760">
                  <a:extLst>
                    <a:ext uri="{9D8B030D-6E8A-4147-A177-3AD203B41FA5}">
                      <a16:colId xmlns:a16="http://schemas.microsoft.com/office/drawing/2014/main" val="20001"/>
                    </a:ext>
                  </a:extLst>
                </a:gridCol>
                <a:gridCol w="1711144">
                  <a:extLst>
                    <a:ext uri="{9D8B030D-6E8A-4147-A177-3AD203B41FA5}">
                      <a16:colId xmlns:a16="http://schemas.microsoft.com/office/drawing/2014/main" val="20002"/>
                    </a:ext>
                  </a:extLst>
                </a:gridCol>
                <a:gridCol w="1478488">
                  <a:extLst>
                    <a:ext uri="{9D8B030D-6E8A-4147-A177-3AD203B41FA5}">
                      <a16:colId xmlns:a16="http://schemas.microsoft.com/office/drawing/2014/main" val="20003"/>
                    </a:ext>
                  </a:extLst>
                </a:gridCol>
                <a:gridCol w="1754062">
                  <a:extLst>
                    <a:ext uri="{9D8B030D-6E8A-4147-A177-3AD203B41FA5}">
                      <a16:colId xmlns:a16="http://schemas.microsoft.com/office/drawing/2014/main" val="20004"/>
                    </a:ext>
                  </a:extLst>
                </a:gridCol>
              </a:tblGrid>
              <a:tr h="40064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Scale</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Nodes</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Links</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Relations</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extLst>
                  <a:ext uri="{0D108BD9-81ED-4DB2-BD59-A6C34878D82A}">
                    <a16:rowId xmlns:a16="http://schemas.microsoft.com/office/drawing/2014/main" val="10000"/>
                  </a:ext>
                </a:extLst>
              </a:tr>
              <a:tr h="163901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Global</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Gateways and hubs (airports and ports)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Air and maritime lanes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Investment, trade and production</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extLst>
                  <a:ext uri="{0D108BD9-81ED-4DB2-BD59-A6C34878D82A}">
                    <a16:rowId xmlns:a16="http://schemas.microsoft.com/office/drawing/2014/main" val="10001"/>
                  </a:ext>
                </a:extLst>
              </a:tr>
              <a:tr h="150967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Regional</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Cities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Corridors (rail lines, highways, canals)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Urban system and hinterland</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extLst>
                  <a:ext uri="{0D108BD9-81ED-4DB2-BD59-A6C34878D82A}">
                    <a16:rowId xmlns:a16="http://schemas.microsoft.com/office/drawing/2014/main" val="10002"/>
                  </a:ext>
                </a:extLst>
              </a:tr>
              <a:tr h="144504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Local</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Employment and commercial activities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Roads and transit systems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Commuting and distribution</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extLst>
                  <a:ext uri="{0D108BD9-81ED-4DB2-BD59-A6C34878D82A}">
                    <a16:rowId xmlns:a16="http://schemas.microsoft.com/office/drawing/2014/main" val="10003"/>
                  </a:ext>
                </a:extLst>
              </a:tr>
            </a:tbl>
          </a:graphicData>
        </a:graphic>
      </p:graphicFrame>
      <p:pic>
        <p:nvPicPr>
          <p:cNvPr id="37916" name="Picture 10" descr="bkgrd"/>
          <p:cNvPicPr>
            <a:picLocks noChangeAspect="1" noChangeArrowheads="1"/>
          </p:cNvPicPr>
          <p:nvPr/>
        </p:nvPicPr>
        <p:blipFill>
          <a:blip r:embed="rId3" cstate="print">
            <a:lum contrast="-12000"/>
          </a:blip>
          <a:srcRect/>
          <a:stretch>
            <a:fillRect/>
          </a:stretch>
        </p:blipFill>
        <p:spPr bwMode="auto">
          <a:xfrm>
            <a:off x="1757363" y="1587500"/>
            <a:ext cx="1477962" cy="1484313"/>
          </a:xfrm>
          <a:prstGeom prst="rect">
            <a:avLst/>
          </a:prstGeom>
          <a:noFill/>
          <a:ln w="9525">
            <a:noFill/>
            <a:miter lim="800000"/>
            <a:headEnd/>
            <a:tailEnd/>
          </a:ln>
        </p:spPr>
      </p:pic>
      <p:grpSp>
        <p:nvGrpSpPr>
          <p:cNvPr id="37917" name="Group 11"/>
          <p:cNvGrpSpPr>
            <a:grpSpLocks/>
          </p:cNvGrpSpPr>
          <p:nvPr/>
        </p:nvGrpSpPr>
        <p:grpSpPr bwMode="auto">
          <a:xfrm>
            <a:off x="801688" y="3336925"/>
            <a:ext cx="3200400" cy="1098550"/>
            <a:chOff x="1638300" y="2355850"/>
            <a:chExt cx="5986463" cy="860425"/>
          </a:xfrm>
        </p:grpSpPr>
        <p:sp>
          <p:nvSpPr>
            <p:cNvPr id="37932" name="Freeform 96"/>
            <p:cNvSpPr>
              <a:spLocks/>
            </p:cNvSpPr>
            <p:nvPr/>
          </p:nvSpPr>
          <p:spPr bwMode="auto">
            <a:xfrm>
              <a:off x="1638300" y="2355850"/>
              <a:ext cx="5986463" cy="860425"/>
            </a:xfrm>
            <a:custGeom>
              <a:avLst/>
              <a:gdLst>
                <a:gd name="T0" fmla="*/ 2147483647 w 2559"/>
                <a:gd name="T1" fmla="*/ 0 h 773"/>
                <a:gd name="T2" fmla="*/ 0 w 2559"/>
                <a:gd name="T3" fmla="*/ 2147483647 h 773"/>
                <a:gd name="T4" fmla="*/ 2147483647 w 2559"/>
                <a:gd name="T5" fmla="*/ 2147483647 h 773"/>
                <a:gd name="T6" fmla="*/ 2147483647 w 2559"/>
                <a:gd name="T7" fmla="*/ 2147483647 h 773"/>
                <a:gd name="T8" fmla="*/ 2147483647 w 2559"/>
                <a:gd name="T9" fmla="*/ 0 h 773"/>
                <a:gd name="T10" fmla="*/ 2147483647 w 2559"/>
                <a:gd name="T11" fmla="*/ 0 h 773"/>
                <a:gd name="T12" fmla="*/ 0 60000 65536"/>
                <a:gd name="T13" fmla="*/ 0 60000 65536"/>
                <a:gd name="T14" fmla="*/ 0 60000 65536"/>
                <a:gd name="T15" fmla="*/ 0 60000 65536"/>
                <a:gd name="T16" fmla="*/ 0 60000 65536"/>
                <a:gd name="T17" fmla="*/ 0 60000 65536"/>
                <a:gd name="T18" fmla="*/ 0 w 2559"/>
                <a:gd name="T19" fmla="*/ 0 h 773"/>
                <a:gd name="T20" fmla="*/ 2559 w 2559"/>
                <a:gd name="T21" fmla="*/ 773 h 773"/>
              </a:gdLst>
              <a:ahLst/>
              <a:cxnLst>
                <a:cxn ang="T12">
                  <a:pos x="T0" y="T1"/>
                </a:cxn>
                <a:cxn ang="T13">
                  <a:pos x="T2" y="T3"/>
                </a:cxn>
                <a:cxn ang="T14">
                  <a:pos x="T4" y="T5"/>
                </a:cxn>
                <a:cxn ang="T15">
                  <a:pos x="T6" y="T7"/>
                </a:cxn>
                <a:cxn ang="T16">
                  <a:pos x="T8" y="T9"/>
                </a:cxn>
                <a:cxn ang="T17">
                  <a:pos x="T10" y="T11"/>
                </a:cxn>
              </a:cxnLst>
              <a:rect l="T18" t="T19" r="T20" b="T21"/>
              <a:pathLst>
                <a:path w="2559" h="773">
                  <a:moveTo>
                    <a:pt x="711" y="0"/>
                  </a:moveTo>
                  <a:lnTo>
                    <a:pt x="0" y="772"/>
                  </a:lnTo>
                  <a:lnTo>
                    <a:pt x="2558" y="772"/>
                  </a:lnTo>
                  <a:lnTo>
                    <a:pt x="1872" y="1"/>
                  </a:lnTo>
                  <a:lnTo>
                    <a:pt x="711" y="0"/>
                  </a:lnTo>
                </a:path>
              </a:pathLst>
            </a:custGeom>
            <a:solidFill>
              <a:srgbClr val="F8F8F8"/>
            </a:solidFill>
            <a:ln w="22225">
              <a:solidFill>
                <a:srgbClr val="B2B2B2"/>
              </a:solidFill>
              <a:round/>
              <a:headEnd/>
              <a:tailEnd/>
            </a:ln>
          </p:spPr>
          <p:txBody>
            <a:bodyPr/>
            <a:lstStyle/>
            <a:p>
              <a:endParaRPr lang="en-US"/>
            </a:p>
          </p:txBody>
        </p:sp>
        <p:sp>
          <p:nvSpPr>
            <p:cNvPr id="37933" name="Freeform 163"/>
            <p:cNvSpPr>
              <a:spLocks/>
            </p:cNvSpPr>
            <p:nvPr/>
          </p:nvSpPr>
          <p:spPr bwMode="auto">
            <a:xfrm>
              <a:off x="5559425" y="2643188"/>
              <a:ext cx="1162050" cy="441325"/>
            </a:xfrm>
            <a:custGeom>
              <a:avLst/>
              <a:gdLst>
                <a:gd name="T0" fmla="*/ 2147483647 w 732"/>
                <a:gd name="T1" fmla="*/ 2147483647 h 278"/>
                <a:gd name="T2" fmla="*/ 2147483647 w 732"/>
                <a:gd name="T3" fmla="*/ 2147483647 h 278"/>
                <a:gd name="T4" fmla="*/ 0 w 732"/>
                <a:gd name="T5" fmla="*/ 0 h 278"/>
                <a:gd name="T6" fmla="*/ 0 60000 65536"/>
                <a:gd name="T7" fmla="*/ 0 60000 65536"/>
                <a:gd name="T8" fmla="*/ 0 60000 65536"/>
                <a:gd name="T9" fmla="*/ 0 w 732"/>
                <a:gd name="T10" fmla="*/ 0 h 278"/>
                <a:gd name="T11" fmla="*/ 732 w 732"/>
                <a:gd name="T12" fmla="*/ 278 h 278"/>
              </a:gdLst>
              <a:ahLst/>
              <a:cxnLst>
                <a:cxn ang="T6">
                  <a:pos x="T0" y="T1"/>
                </a:cxn>
                <a:cxn ang="T7">
                  <a:pos x="T2" y="T3"/>
                </a:cxn>
                <a:cxn ang="T8">
                  <a:pos x="T4" y="T5"/>
                </a:cxn>
              </a:cxnLst>
              <a:rect l="T9" t="T10" r="T11" b="T12"/>
              <a:pathLst>
                <a:path w="732" h="278">
                  <a:moveTo>
                    <a:pt x="732" y="278"/>
                  </a:moveTo>
                  <a:cubicBezTo>
                    <a:pt x="635" y="263"/>
                    <a:pt x="265" y="236"/>
                    <a:pt x="143" y="190"/>
                  </a:cubicBezTo>
                  <a:cubicBezTo>
                    <a:pt x="21" y="144"/>
                    <a:pt x="30" y="40"/>
                    <a:pt x="0" y="0"/>
                  </a:cubicBezTo>
                </a:path>
              </a:pathLst>
            </a:custGeom>
            <a:noFill/>
            <a:ln w="88900">
              <a:solidFill>
                <a:srgbClr val="808080"/>
              </a:solidFill>
              <a:round/>
              <a:headEnd/>
              <a:tailEnd/>
            </a:ln>
          </p:spPr>
          <p:txBody>
            <a:bodyPr/>
            <a:lstStyle/>
            <a:p>
              <a:endParaRPr lang="en-US"/>
            </a:p>
          </p:txBody>
        </p:sp>
        <p:sp>
          <p:nvSpPr>
            <p:cNvPr id="37934" name="Freeform 144"/>
            <p:cNvSpPr>
              <a:spLocks/>
            </p:cNvSpPr>
            <p:nvPr/>
          </p:nvSpPr>
          <p:spPr bwMode="auto">
            <a:xfrm>
              <a:off x="3268663" y="2605088"/>
              <a:ext cx="2259012" cy="371475"/>
            </a:xfrm>
            <a:custGeom>
              <a:avLst/>
              <a:gdLst>
                <a:gd name="T0" fmla="*/ 2147483647 w 1423"/>
                <a:gd name="T1" fmla="*/ 2147483647 h 234"/>
                <a:gd name="T2" fmla="*/ 2147483647 w 1423"/>
                <a:gd name="T3" fmla="*/ 2147483647 h 234"/>
                <a:gd name="T4" fmla="*/ 0 w 1423"/>
                <a:gd name="T5" fmla="*/ 2147483647 h 234"/>
                <a:gd name="T6" fmla="*/ 0 60000 65536"/>
                <a:gd name="T7" fmla="*/ 0 60000 65536"/>
                <a:gd name="T8" fmla="*/ 0 60000 65536"/>
                <a:gd name="T9" fmla="*/ 0 w 1423"/>
                <a:gd name="T10" fmla="*/ 0 h 234"/>
                <a:gd name="T11" fmla="*/ 1423 w 1423"/>
                <a:gd name="T12" fmla="*/ 234 h 234"/>
              </a:gdLst>
              <a:ahLst/>
              <a:cxnLst>
                <a:cxn ang="T6">
                  <a:pos x="T0" y="T1"/>
                </a:cxn>
                <a:cxn ang="T7">
                  <a:pos x="T2" y="T3"/>
                </a:cxn>
                <a:cxn ang="T8">
                  <a:pos x="T4" y="T5"/>
                </a:cxn>
              </a:cxnLst>
              <a:rect l="T9" t="T10" r="T11" b="T12"/>
              <a:pathLst>
                <a:path w="1423" h="234">
                  <a:moveTo>
                    <a:pt x="1423" y="4"/>
                  </a:moveTo>
                  <a:cubicBezTo>
                    <a:pt x="1282" y="10"/>
                    <a:pt x="813" y="0"/>
                    <a:pt x="576" y="38"/>
                  </a:cubicBezTo>
                  <a:cubicBezTo>
                    <a:pt x="339" y="76"/>
                    <a:pt x="120" y="193"/>
                    <a:pt x="0" y="234"/>
                  </a:cubicBezTo>
                </a:path>
              </a:pathLst>
            </a:custGeom>
            <a:noFill/>
            <a:ln w="88900">
              <a:solidFill>
                <a:srgbClr val="808080"/>
              </a:solidFill>
              <a:round/>
              <a:headEnd/>
              <a:tailEnd/>
            </a:ln>
          </p:spPr>
          <p:txBody>
            <a:bodyPr/>
            <a:lstStyle/>
            <a:p>
              <a:endParaRPr lang="en-US"/>
            </a:p>
          </p:txBody>
        </p:sp>
        <p:sp>
          <p:nvSpPr>
            <p:cNvPr id="37935" name="Oval 143"/>
            <p:cNvSpPr>
              <a:spLocks noChangeArrowheads="1"/>
            </p:cNvSpPr>
            <p:nvPr/>
          </p:nvSpPr>
          <p:spPr bwMode="auto">
            <a:xfrm>
              <a:off x="2987675" y="2927350"/>
              <a:ext cx="460375" cy="147638"/>
            </a:xfrm>
            <a:prstGeom prst="ellipse">
              <a:avLst/>
            </a:prstGeom>
            <a:solidFill>
              <a:srgbClr val="FFFF99"/>
            </a:solidFill>
            <a:ln w="25400">
              <a:solidFill>
                <a:schemeClr val="tx1"/>
              </a:solidFill>
              <a:round/>
              <a:headEnd/>
              <a:tailEnd/>
            </a:ln>
          </p:spPr>
          <p:txBody>
            <a:bodyPr wrap="none" anchor="ctr"/>
            <a:lstStyle/>
            <a:p>
              <a:endParaRPr lang="en-US"/>
            </a:p>
          </p:txBody>
        </p:sp>
        <p:sp>
          <p:nvSpPr>
            <p:cNvPr id="37936" name="Oval 145"/>
            <p:cNvSpPr>
              <a:spLocks noChangeArrowheads="1"/>
            </p:cNvSpPr>
            <p:nvPr/>
          </p:nvSpPr>
          <p:spPr bwMode="auto">
            <a:xfrm>
              <a:off x="4924425" y="26638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37" name="Oval 146"/>
            <p:cNvSpPr>
              <a:spLocks noChangeArrowheads="1"/>
            </p:cNvSpPr>
            <p:nvPr/>
          </p:nvSpPr>
          <p:spPr bwMode="auto">
            <a:xfrm>
              <a:off x="5510213" y="28162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38" name="Oval 147"/>
            <p:cNvSpPr>
              <a:spLocks noChangeArrowheads="1"/>
            </p:cNvSpPr>
            <p:nvPr/>
          </p:nvSpPr>
          <p:spPr bwMode="auto">
            <a:xfrm>
              <a:off x="3998913" y="26130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39" name="Oval 148"/>
            <p:cNvSpPr>
              <a:spLocks noChangeArrowheads="1"/>
            </p:cNvSpPr>
            <p:nvPr/>
          </p:nvSpPr>
          <p:spPr bwMode="auto">
            <a:xfrm>
              <a:off x="3078163" y="279717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0" name="Oval 149"/>
            <p:cNvSpPr>
              <a:spLocks noChangeArrowheads="1"/>
            </p:cNvSpPr>
            <p:nvPr/>
          </p:nvSpPr>
          <p:spPr bwMode="auto">
            <a:xfrm>
              <a:off x="4459288" y="24860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1" name="Oval 150"/>
            <p:cNvSpPr>
              <a:spLocks noChangeArrowheads="1"/>
            </p:cNvSpPr>
            <p:nvPr/>
          </p:nvSpPr>
          <p:spPr bwMode="auto">
            <a:xfrm>
              <a:off x="5894388" y="2692400"/>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2" name="Oval 151"/>
            <p:cNvSpPr>
              <a:spLocks noChangeArrowheads="1"/>
            </p:cNvSpPr>
            <p:nvPr/>
          </p:nvSpPr>
          <p:spPr bwMode="auto">
            <a:xfrm>
              <a:off x="5919788" y="2951163"/>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3" name="Oval 152"/>
            <p:cNvSpPr>
              <a:spLocks noChangeArrowheads="1"/>
            </p:cNvSpPr>
            <p:nvPr/>
          </p:nvSpPr>
          <p:spPr bwMode="auto">
            <a:xfrm>
              <a:off x="3598863" y="2876550"/>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4" name="Oval 153"/>
            <p:cNvSpPr>
              <a:spLocks noChangeArrowheads="1"/>
            </p:cNvSpPr>
            <p:nvPr/>
          </p:nvSpPr>
          <p:spPr bwMode="auto">
            <a:xfrm>
              <a:off x="4246563" y="2651125"/>
              <a:ext cx="268287" cy="123825"/>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5" name="Oval 142"/>
            <p:cNvSpPr>
              <a:spLocks noChangeArrowheads="1"/>
            </p:cNvSpPr>
            <p:nvPr/>
          </p:nvSpPr>
          <p:spPr bwMode="auto">
            <a:xfrm>
              <a:off x="5186363" y="2484438"/>
              <a:ext cx="763587" cy="246062"/>
            </a:xfrm>
            <a:prstGeom prst="ellipse">
              <a:avLst/>
            </a:prstGeom>
            <a:solidFill>
              <a:srgbClr val="FFCC00"/>
            </a:solidFill>
            <a:ln w="44450">
              <a:solidFill>
                <a:schemeClr val="tx1"/>
              </a:solidFill>
              <a:round/>
              <a:headEnd/>
              <a:tailEnd/>
            </a:ln>
          </p:spPr>
          <p:txBody>
            <a:bodyPr wrap="none" anchor="ctr"/>
            <a:lstStyle/>
            <a:p>
              <a:endParaRPr lang="en-US"/>
            </a:p>
          </p:txBody>
        </p:sp>
        <p:sp>
          <p:nvSpPr>
            <p:cNvPr id="37946" name="Oval 164"/>
            <p:cNvSpPr>
              <a:spLocks noChangeArrowheads="1"/>
            </p:cNvSpPr>
            <p:nvPr/>
          </p:nvSpPr>
          <p:spPr bwMode="auto">
            <a:xfrm>
              <a:off x="6475413" y="3027363"/>
              <a:ext cx="460375" cy="147637"/>
            </a:xfrm>
            <a:prstGeom prst="ellipse">
              <a:avLst/>
            </a:prstGeom>
            <a:solidFill>
              <a:srgbClr val="FFFF99"/>
            </a:solidFill>
            <a:ln w="25400">
              <a:solidFill>
                <a:schemeClr val="tx1"/>
              </a:solidFill>
              <a:round/>
              <a:headEnd/>
              <a:tailEnd/>
            </a:ln>
          </p:spPr>
          <p:txBody>
            <a:bodyPr wrap="none" anchor="ctr"/>
            <a:lstStyle/>
            <a:p>
              <a:endParaRPr lang="en-US"/>
            </a:p>
          </p:txBody>
        </p:sp>
        <p:sp>
          <p:nvSpPr>
            <p:cNvPr id="37947" name="Oval 165"/>
            <p:cNvSpPr>
              <a:spLocks noChangeArrowheads="1"/>
            </p:cNvSpPr>
            <p:nvPr/>
          </p:nvSpPr>
          <p:spPr bwMode="auto">
            <a:xfrm>
              <a:off x="6675438" y="2921000"/>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8" name="Oval 166"/>
            <p:cNvSpPr>
              <a:spLocks noChangeArrowheads="1"/>
            </p:cNvSpPr>
            <p:nvPr/>
          </p:nvSpPr>
          <p:spPr bwMode="auto">
            <a:xfrm>
              <a:off x="6215063" y="2935288"/>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grpSp>
      <p:grpSp>
        <p:nvGrpSpPr>
          <p:cNvPr id="37918" name="Group 29"/>
          <p:cNvGrpSpPr>
            <a:grpSpLocks/>
          </p:cNvGrpSpPr>
          <p:nvPr/>
        </p:nvGrpSpPr>
        <p:grpSpPr bwMode="auto">
          <a:xfrm>
            <a:off x="793750" y="4916488"/>
            <a:ext cx="3200400" cy="1096962"/>
            <a:chOff x="1595438" y="3414713"/>
            <a:chExt cx="5984875" cy="860425"/>
          </a:xfrm>
        </p:grpSpPr>
        <p:sp>
          <p:nvSpPr>
            <p:cNvPr id="37923" name="Freeform 95"/>
            <p:cNvSpPr>
              <a:spLocks/>
            </p:cNvSpPr>
            <p:nvPr/>
          </p:nvSpPr>
          <p:spPr bwMode="auto">
            <a:xfrm>
              <a:off x="1595438" y="3414713"/>
              <a:ext cx="5984875" cy="860425"/>
            </a:xfrm>
            <a:custGeom>
              <a:avLst/>
              <a:gdLst>
                <a:gd name="T0" fmla="*/ 2147483647 w 2558"/>
                <a:gd name="T1" fmla="*/ 0 h 773"/>
                <a:gd name="T2" fmla="*/ 0 w 2558"/>
                <a:gd name="T3" fmla="*/ 2147483647 h 773"/>
                <a:gd name="T4" fmla="*/ 2147483647 w 2558"/>
                <a:gd name="T5" fmla="*/ 2147483647 h 773"/>
                <a:gd name="T6" fmla="*/ 2147483647 w 2558"/>
                <a:gd name="T7" fmla="*/ 2147483647 h 773"/>
                <a:gd name="T8" fmla="*/ 2147483647 w 2558"/>
                <a:gd name="T9" fmla="*/ 0 h 773"/>
                <a:gd name="T10" fmla="*/ 2147483647 w 2558"/>
                <a:gd name="T11" fmla="*/ 0 h 773"/>
                <a:gd name="T12" fmla="*/ 0 60000 65536"/>
                <a:gd name="T13" fmla="*/ 0 60000 65536"/>
                <a:gd name="T14" fmla="*/ 0 60000 65536"/>
                <a:gd name="T15" fmla="*/ 0 60000 65536"/>
                <a:gd name="T16" fmla="*/ 0 60000 65536"/>
                <a:gd name="T17" fmla="*/ 0 60000 65536"/>
                <a:gd name="T18" fmla="*/ 0 w 2558"/>
                <a:gd name="T19" fmla="*/ 0 h 773"/>
                <a:gd name="T20" fmla="*/ 2558 w 2558"/>
                <a:gd name="T21" fmla="*/ 773 h 773"/>
              </a:gdLst>
              <a:ahLst/>
              <a:cxnLst>
                <a:cxn ang="T12">
                  <a:pos x="T0" y="T1"/>
                </a:cxn>
                <a:cxn ang="T13">
                  <a:pos x="T2" y="T3"/>
                </a:cxn>
                <a:cxn ang="T14">
                  <a:pos x="T4" y="T5"/>
                </a:cxn>
                <a:cxn ang="T15">
                  <a:pos x="T6" y="T7"/>
                </a:cxn>
                <a:cxn ang="T16">
                  <a:pos x="T8" y="T9"/>
                </a:cxn>
                <a:cxn ang="T17">
                  <a:pos x="T10" y="T11"/>
                </a:cxn>
              </a:cxnLst>
              <a:rect l="T18" t="T19" r="T20" b="T21"/>
              <a:pathLst>
                <a:path w="2558" h="773">
                  <a:moveTo>
                    <a:pt x="709" y="0"/>
                  </a:moveTo>
                  <a:lnTo>
                    <a:pt x="0" y="772"/>
                  </a:lnTo>
                  <a:lnTo>
                    <a:pt x="2557" y="772"/>
                  </a:lnTo>
                  <a:lnTo>
                    <a:pt x="1871" y="1"/>
                  </a:lnTo>
                  <a:lnTo>
                    <a:pt x="709" y="0"/>
                  </a:lnTo>
                </a:path>
              </a:pathLst>
            </a:custGeom>
            <a:solidFill>
              <a:srgbClr val="F8F8F8"/>
            </a:solidFill>
            <a:ln w="22225">
              <a:solidFill>
                <a:srgbClr val="B2B2B2"/>
              </a:solidFill>
              <a:round/>
              <a:headEnd/>
              <a:tailEnd/>
            </a:ln>
          </p:spPr>
          <p:txBody>
            <a:bodyPr/>
            <a:lstStyle/>
            <a:p>
              <a:endParaRPr lang="en-US"/>
            </a:p>
          </p:txBody>
        </p:sp>
        <p:sp>
          <p:nvSpPr>
            <p:cNvPr id="37924" name="Freeform 155"/>
            <p:cNvSpPr>
              <a:spLocks/>
            </p:cNvSpPr>
            <p:nvPr/>
          </p:nvSpPr>
          <p:spPr bwMode="auto">
            <a:xfrm>
              <a:off x="3097213" y="3514725"/>
              <a:ext cx="3506787" cy="644525"/>
            </a:xfrm>
            <a:custGeom>
              <a:avLst/>
              <a:gdLst>
                <a:gd name="T0" fmla="*/ 2147483647 w 2209"/>
                <a:gd name="T1" fmla="*/ 2147483647 h 406"/>
                <a:gd name="T2" fmla="*/ 0 w 2209"/>
                <a:gd name="T3" fmla="*/ 2147483647 h 406"/>
                <a:gd name="T4" fmla="*/ 0 w 2209"/>
                <a:gd name="T5" fmla="*/ 2147483647 h 406"/>
                <a:gd name="T6" fmla="*/ 2147483647 w 2209"/>
                <a:gd name="T7" fmla="*/ 2147483647 h 406"/>
                <a:gd name="T8" fmla="*/ 2147483647 w 2209"/>
                <a:gd name="T9" fmla="*/ 2147483647 h 406"/>
                <a:gd name="T10" fmla="*/ 2147483647 w 2209"/>
                <a:gd name="T11" fmla="*/ 2147483647 h 406"/>
                <a:gd name="T12" fmla="*/ 2147483647 w 2209"/>
                <a:gd name="T13" fmla="*/ 2147483647 h 406"/>
                <a:gd name="T14" fmla="*/ 2147483647 w 2209"/>
                <a:gd name="T15" fmla="*/ 2147483647 h 406"/>
                <a:gd name="T16" fmla="*/ 2147483647 w 2209"/>
                <a:gd name="T17" fmla="*/ 0 h 406"/>
                <a:gd name="T18" fmla="*/ 2147483647 w 2209"/>
                <a:gd name="T19" fmla="*/ 2147483647 h 406"/>
                <a:gd name="T20" fmla="*/ 2147483647 w 2209"/>
                <a:gd name="T21" fmla="*/ 2147483647 h 406"/>
                <a:gd name="T22" fmla="*/ 2147483647 w 2209"/>
                <a:gd name="T23" fmla="*/ 2147483647 h 406"/>
                <a:gd name="T24" fmla="*/ 2147483647 w 2209"/>
                <a:gd name="T25" fmla="*/ 2147483647 h 406"/>
                <a:gd name="T26" fmla="*/ 2147483647 w 2209"/>
                <a:gd name="T27" fmla="*/ 2147483647 h 406"/>
                <a:gd name="T28" fmla="*/ 2147483647 w 2209"/>
                <a:gd name="T29" fmla="*/ 2147483647 h 406"/>
                <a:gd name="T30" fmla="*/ 2147483647 w 2209"/>
                <a:gd name="T31" fmla="*/ 2147483647 h 406"/>
                <a:gd name="T32" fmla="*/ 2147483647 w 2209"/>
                <a:gd name="T33" fmla="*/ 2147483647 h 406"/>
                <a:gd name="T34" fmla="*/ 2147483647 w 2209"/>
                <a:gd name="T35" fmla="*/ 2147483647 h 406"/>
                <a:gd name="T36" fmla="*/ 2147483647 w 2209"/>
                <a:gd name="T37" fmla="*/ 2147483647 h 406"/>
                <a:gd name="T38" fmla="*/ 2147483647 w 2209"/>
                <a:gd name="T39" fmla="*/ 2147483647 h 406"/>
                <a:gd name="T40" fmla="*/ 2147483647 w 2209"/>
                <a:gd name="T41" fmla="*/ 2147483647 h 406"/>
                <a:gd name="T42" fmla="*/ 2147483647 w 2209"/>
                <a:gd name="T43" fmla="*/ 2147483647 h 406"/>
                <a:gd name="T44" fmla="*/ 2147483647 w 2209"/>
                <a:gd name="T45" fmla="*/ 2147483647 h 406"/>
                <a:gd name="T46" fmla="*/ 2147483647 w 2209"/>
                <a:gd name="T47" fmla="*/ 2147483647 h 406"/>
                <a:gd name="T48" fmla="*/ 2147483647 w 2209"/>
                <a:gd name="T49" fmla="*/ 2147483647 h 406"/>
                <a:gd name="T50" fmla="*/ 2147483647 w 2209"/>
                <a:gd name="T51" fmla="*/ 2147483647 h 406"/>
                <a:gd name="T52" fmla="*/ 2147483647 w 2209"/>
                <a:gd name="T53" fmla="*/ 2147483647 h 406"/>
                <a:gd name="T54" fmla="*/ 2147483647 w 2209"/>
                <a:gd name="T55" fmla="*/ 2147483647 h 406"/>
                <a:gd name="T56" fmla="*/ 2147483647 w 2209"/>
                <a:gd name="T57" fmla="*/ 2147483647 h 406"/>
                <a:gd name="T58" fmla="*/ 2147483647 w 2209"/>
                <a:gd name="T59" fmla="*/ 2147483647 h 406"/>
                <a:gd name="T60" fmla="*/ 2147483647 w 2209"/>
                <a:gd name="T61" fmla="*/ 2147483647 h 406"/>
                <a:gd name="T62" fmla="*/ 2147483647 w 2209"/>
                <a:gd name="T63" fmla="*/ 2147483647 h 406"/>
                <a:gd name="T64" fmla="*/ 2147483647 w 2209"/>
                <a:gd name="T65" fmla="*/ 2147483647 h 4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9"/>
                <a:gd name="T100" fmla="*/ 0 h 406"/>
                <a:gd name="T101" fmla="*/ 2209 w 2209"/>
                <a:gd name="T102" fmla="*/ 406 h 4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9" h="406">
                  <a:moveTo>
                    <a:pt x="60" y="379"/>
                  </a:moveTo>
                  <a:lnTo>
                    <a:pt x="0" y="318"/>
                  </a:lnTo>
                  <a:lnTo>
                    <a:pt x="0" y="251"/>
                  </a:lnTo>
                  <a:lnTo>
                    <a:pt x="47" y="176"/>
                  </a:lnTo>
                  <a:lnTo>
                    <a:pt x="94" y="102"/>
                  </a:lnTo>
                  <a:lnTo>
                    <a:pt x="277" y="68"/>
                  </a:lnTo>
                  <a:lnTo>
                    <a:pt x="379" y="41"/>
                  </a:lnTo>
                  <a:lnTo>
                    <a:pt x="867" y="41"/>
                  </a:lnTo>
                  <a:lnTo>
                    <a:pt x="1138" y="0"/>
                  </a:lnTo>
                  <a:lnTo>
                    <a:pt x="1497" y="95"/>
                  </a:lnTo>
                  <a:lnTo>
                    <a:pt x="1700" y="54"/>
                  </a:lnTo>
                  <a:lnTo>
                    <a:pt x="1768" y="135"/>
                  </a:lnTo>
                  <a:lnTo>
                    <a:pt x="1660" y="156"/>
                  </a:lnTo>
                  <a:lnTo>
                    <a:pt x="1680" y="190"/>
                  </a:lnTo>
                  <a:lnTo>
                    <a:pt x="1863" y="237"/>
                  </a:lnTo>
                  <a:lnTo>
                    <a:pt x="2005" y="217"/>
                  </a:lnTo>
                  <a:lnTo>
                    <a:pt x="2168" y="285"/>
                  </a:lnTo>
                  <a:lnTo>
                    <a:pt x="2209" y="406"/>
                  </a:lnTo>
                  <a:lnTo>
                    <a:pt x="1985" y="393"/>
                  </a:lnTo>
                  <a:lnTo>
                    <a:pt x="1829" y="352"/>
                  </a:lnTo>
                  <a:lnTo>
                    <a:pt x="1565" y="352"/>
                  </a:lnTo>
                  <a:lnTo>
                    <a:pt x="1294" y="386"/>
                  </a:lnTo>
                  <a:lnTo>
                    <a:pt x="955" y="359"/>
                  </a:lnTo>
                  <a:lnTo>
                    <a:pt x="779" y="373"/>
                  </a:lnTo>
                  <a:lnTo>
                    <a:pt x="745" y="291"/>
                  </a:lnTo>
                  <a:lnTo>
                    <a:pt x="677" y="291"/>
                  </a:lnTo>
                  <a:lnTo>
                    <a:pt x="623" y="345"/>
                  </a:lnTo>
                  <a:lnTo>
                    <a:pt x="508" y="400"/>
                  </a:lnTo>
                  <a:lnTo>
                    <a:pt x="413" y="339"/>
                  </a:lnTo>
                  <a:lnTo>
                    <a:pt x="271" y="332"/>
                  </a:lnTo>
                  <a:lnTo>
                    <a:pt x="210" y="352"/>
                  </a:lnTo>
                  <a:lnTo>
                    <a:pt x="142" y="393"/>
                  </a:lnTo>
                  <a:lnTo>
                    <a:pt x="60" y="379"/>
                  </a:lnTo>
                  <a:close/>
                </a:path>
              </a:pathLst>
            </a:custGeom>
            <a:solidFill>
              <a:srgbClr val="FFCC00"/>
            </a:solidFill>
            <a:ln w="25400">
              <a:solidFill>
                <a:srgbClr val="800000"/>
              </a:solidFill>
              <a:round/>
              <a:headEnd/>
              <a:tailEnd/>
            </a:ln>
          </p:spPr>
          <p:txBody>
            <a:bodyPr/>
            <a:lstStyle/>
            <a:p>
              <a:endParaRPr lang="en-US"/>
            </a:p>
          </p:txBody>
        </p:sp>
        <p:sp>
          <p:nvSpPr>
            <p:cNvPr id="37925" name="Oval 161"/>
            <p:cNvSpPr>
              <a:spLocks noChangeArrowheads="1"/>
            </p:cNvSpPr>
            <p:nvPr/>
          </p:nvSpPr>
          <p:spPr bwMode="auto">
            <a:xfrm>
              <a:off x="3279775" y="3849688"/>
              <a:ext cx="346075" cy="160337"/>
            </a:xfrm>
            <a:prstGeom prst="ellipse">
              <a:avLst/>
            </a:prstGeom>
            <a:solidFill>
              <a:srgbClr val="FFFF99"/>
            </a:solidFill>
            <a:ln w="12700">
              <a:solidFill>
                <a:srgbClr val="808080"/>
              </a:solidFill>
              <a:round/>
              <a:headEnd/>
              <a:tailEnd/>
            </a:ln>
          </p:spPr>
          <p:txBody>
            <a:bodyPr wrap="none" anchor="ctr"/>
            <a:lstStyle/>
            <a:p>
              <a:endParaRPr lang="en-US"/>
            </a:p>
          </p:txBody>
        </p:sp>
        <p:sp>
          <p:nvSpPr>
            <p:cNvPr id="37926" name="Oval 162"/>
            <p:cNvSpPr>
              <a:spLocks noChangeArrowheads="1"/>
            </p:cNvSpPr>
            <p:nvPr/>
          </p:nvSpPr>
          <p:spPr bwMode="auto">
            <a:xfrm>
              <a:off x="5195888" y="3690938"/>
              <a:ext cx="346075" cy="160337"/>
            </a:xfrm>
            <a:prstGeom prst="ellipse">
              <a:avLst/>
            </a:prstGeom>
            <a:solidFill>
              <a:srgbClr val="FFFF99"/>
            </a:solidFill>
            <a:ln w="12700">
              <a:solidFill>
                <a:srgbClr val="808080"/>
              </a:solidFill>
              <a:round/>
              <a:headEnd/>
              <a:tailEnd/>
            </a:ln>
          </p:spPr>
          <p:txBody>
            <a:bodyPr wrap="none" anchor="ctr"/>
            <a:lstStyle/>
            <a:p>
              <a:endParaRPr lang="en-US"/>
            </a:p>
          </p:txBody>
        </p:sp>
        <p:sp>
          <p:nvSpPr>
            <p:cNvPr id="37927" name="Oval 160"/>
            <p:cNvSpPr>
              <a:spLocks noChangeArrowheads="1"/>
            </p:cNvSpPr>
            <p:nvPr/>
          </p:nvSpPr>
          <p:spPr bwMode="auto">
            <a:xfrm>
              <a:off x="4397375" y="3697288"/>
              <a:ext cx="571500" cy="225425"/>
            </a:xfrm>
            <a:prstGeom prst="ellipse">
              <a:avLst/>
            </a:prstGeom>
            <a:solidFill>
              <a:srgbClr val="FFFF99"/>
            </a:solidFill>
            <a:ln w="12700">
              <a:solidFill>
                <a:srgbClr val="808080"/>
              </a:solidFill>
              <a:round/>
              <a:headEnd/>
              <a:tailEnd/>
            </a:ln>
          </p:spPr>
          <p:txBody>
            <a:bodyPr wrap="none" anchor="ctr"/>
            <a:lstStyle/>
            <a:p>
              <a:endParaRPr lang="en-US"/>
            </a:p>
          </p:txBody>
        </p:sp>
        <p:sp>
          <p:nvSpPr>
            <p:cNvPr id="37928" name="Freeform 156"/>
            <p:cNvSpPr>
              <a:spLocks/>
            </p:cNvSpPr>
            <p:nvPr/>
          </p:nvSpPr>
          <p:spPr bwMode="auto">
            <a:xfrm>
              <a:off x="2268538" y="3643313"/>
              <a:ext cx="3894137" cy="506412"/>
            </a:xfrm>
            <a:custGeom>
              <a:avLst/>
              <a:gdLst>
                <a:gd name="T0" fmla="*/ 0 w 2453"/>
                <a:gd name="T1" fmla="*/ 2147483647 h 319"/>
                <a:gd name="T2" fmla="*/ 2147483647 w 2453"/>
                <a:gd name="T3" fmla="*/ 2147483647 h 319"/>
                <a:gd name="T4" fmla="*/ 2147483647 w 2453"/>
                <a:gd name="T5" fmla="*/ 2147483647 h 319"/>
                <a:gd name="T6" fmla="*/ 2147483647 w 2453"/>
                <a:gd name="T7" fmla="*/ 2147483647 h 319"/>
                <a:gd name="T8" fmla="*/ 2147483647 w 2453"/>
                <a:gd name="T9" fmla="*/ 2147483647 h 319"/>
                <a:gd name="T10" fmla="*/ 2147483647 w 2453"/>
                <a:gd name="T11" fmla="*/ 2147483647 h 319"/>
                <a:gd name="T12" fmla="*/ 2147483647 w 2453"/>
                <a:gd name="T13" fmla="*/ 2147483647 h 319"/>
                <a:gd name="T14" fmla="*/ 2147483647 w 2453"/>
                <a:gd name="T15" fmla="*/ 0 h 319"/>
                <a:gd name="T16" fmla="*/ 0 60000 65536"/>
                <a:gd name="T17" fmla="*/ 0 60000 65536"/>
                <a:gd name="T18" fmla="*/ 0 60000 65536"/>
                <a:gd name="T19" fmla="*/ 0 60000 65536"/>
                <a:gd name="T20" fmla="*/ 0 60000 65536"/>
                <a:gd name="T21" fmla="*/ 0 60000 65536"/>
                <a:gd name="T22" fmla="*/ 0 60000 65536"/>
                <a:gd name="T23" fmla="*/ 0 60000 65536"/>
                <a:gd name="T24" fmla="*/ 0 w 2453"/>
                <a:gd name="T25" fmla="*/ 0 h 319"/>
                <a:gd name="T26" fmla="*/ 2453 w 2453"/>
                <a:gd name="T27" fmla="*/ 319 h 3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53" h="319">
                  <a:moveTo>
                    <a:pt x="0" y="319"/>
                  </a:moveTo>
                  <a:cubicBezTo>
                    <a:pt x="69" y="300"/>
                    <a:pt x="138" y="281"/>
                    <a:pt x="237" y="264"/>
                  </a:cubicBezTo>
                  <a:cubicBezTo>
                    <a:pt x="336" y="247"/>
                    <a:pt x="457" y="241"/>
                    <a:pt x="596" y="217"/>
                  </a:cubicBezTo>
                  <a:cubicBezTo>
                    <a:pt x="735" y="193"/>
                    <a:pt x="944" y="141"/>
                    <a:pt x="1070" y="122"/>
                  </a:cubicBezTo>
                  <a:cubicBezTo>
                    <a:pt x="1196" y="103"/>
                    <a:pt x="1250" y="112"/>
                    <a:pt x="1355" y="102"/>
                  </a:cubicBezTo>
                  <a:cubicBezTo>
                    <a:pt x="1460" y="92"/>
                    <a:pt x="1598" y="67"/>
                    <a:pt x="1701" y="61"/>
                  </a:cubicBezTo>
                  <a:cubicBezTo>
                    <a:pt x="1804" y="55"/>
                    <a:pt x="1847" y="78"/>
                    <a:pt x="1972" y="68"/>
                  </a:cubicBezTo>
                  <a:cubicBezTo>
                    <a:pt x="2097" y="58"/>
                    <a:pt x="2275" y="29"/>
                    <a:pt x="2453" y="0"/>
                  </a:cubicBezTo>
                </a:path>
              </a:pathLst>
            </a:custGeom>
            <a:noFill/>
            <a:ln w="38100">
              <a:solidFill>
                <a:srgbClr val="333333"/>
              </a:solidFill>
              <a:round/>
              <a:headEnd/>
              <a:tailEnd/>
            </a:ln>
          </p:spPr>
          <p:txBody>
            <a:bodyPr/>
            <a:lstStyle/>
            <a:p>
              <a:endParaRPr lang="en-US"/>
            </a:p>
          </p:txBody>
        </p:sp>
        <p:sp>
          <p:nvSpPr>
            <p:cNvPr id="37929" name="Freeform 157"/>
            <p:cNvSpPr>
              <a:spLocks/>
            </p:cNvSpPr>
            <p:nvPr/>
          </p:nvSpPr>
          <p:spPr bwMode="auto">
            <a:xfrm>
              <a:off x="5334000" y="3751263"/>
              <a:ext cx="1624013" cy="452437"/>
            </a:xfrm>
            <a:custGeom>
              <a:avLst/>
              <a:gdLst>
                <a:gd name="T0" fmla="*/ 2147483647 w 1023"/>
                <a:gd name="T1" fmla="*/ 2147483647 h 285"/>
                <a:gd name="T2" fmla="*/ 2147483647 w 1023"/>
                <a:gd name="T3" fmla="*/ 2147483647 h 285"/>
                <a:gd name="T4" fmla="*/ 2147483647 w 1023"/>
                <a:gd name="T5" fmla="*/ 2147483647 h 285"/>
                <a:gd name="T6" fmla="*/ 2147483647 w 1023"/>
                <a:gd name="T7" fmla="*/ 2147483647 h 285"/>
                <a:gd name="T8" fmla="*/ 0 w 1023"/>
                <a:gd name="T9" fmla="*/ 0 h 285"/>
                <a:gd name="T10" fmla="*/ 0 60000 65536"/>
                <a:gd name="T11" fmla="*/ 0 60000 65536"/>
                <a:gd name="T12" fmla="*/ 0 60000 65536"/>
                <a:gd name="T13" fmla="*/ 0 60000 65536"/>
                <a:gd name="T14" fmla="*/ 0 60000 65536"/>
                <a:gd name="T15" fmla="*/ 0 w 1023"/>
                <a:gd name="T16" fmla="*/ 0 h 285"/>
                <a:gd name="T17" fmla="*/ 1023 w 1023"/>
                <a:gd name="T18" fmla="*/ 285 h 285"/>
              </a:gdLst>
              <a:ahLst/>
              <a:cxnLst>
                <a:cxn ang="T10">
                  <a:pos x="T0" y="T1"/>
                </a:cxn>
                <a:cxn ang="T11">
                  <a:pos x="T2" y="T3"/>
                </a:cxn>
                <a:cxn ang="T12">
                  <a:pos x="T4" y="T5"/>
                </a:cxn>
                <a:cxn ang="T13">
                  <a:pos x="T6" y="T7"/>
                </a:cxn>
                <a:cxn ang="T14">
                  <a:pos x="T8" y="T9"/>
                </a:cxn>
              </a:cxnLst>
              <a:rect l="T15" t="T16" r="T17" b="T18"/>
              <a:pathLst>
                <a:path w="1023" h="285">
                  <a:moveTo>
                    <a:pt x="1023" y="285"/>
                  </a:moveTo>
                  <a:cubicBezTo>
                    <a:pt x="949" y="262"/>
                    <a:pt x="876" y="240"/>
                    <a:pt x="786" y="217"/>
                  </a:cubicBezTo>
                  <a:cubicBezTo>
                    <a:pt x="696" y="194"/>
                    <a:pt x="571" y="160"/>
                    <a:pt x="481" y="149"/>
                  </a:cubicBezTo>
                  <a:cubicBezTo>
                    <a:pt x="391" y="138"/>
                    <a:pt x="324" y="174"/>
                    <a:pt x="244" y="149"/>
                  </a:cubicBezTo>
                  <a:cubicBezTo>
                    <a:pt x="164" y="124"/>
                    <a:pt x="82" y="62"/>
                    <a:pt x="0" y="0"/>
                  </a:cubicBezTo>
                </a:path>
              </a:pathLst>
            </a:custGeom>
            <a:noFill/>
            <a:ln w="38100">
              <a:solidFill>
                <a:srgbClr val="333333"/>
              </a:solidFill>
              <a:round/>
              <a:headEnd/>
              <a:tailEnd/>
            </a:ln>
          </p:spPr>
          <p:txBody>
            <a:bodyPr/>
            <a:lstStyle/>
            <a:p>
              <a:endParaRPr lang="en-US"/>
            </a:p>
          </p:txBody>
        </p:sp>
        <p:sp>
          <p:nvSpPr>
            <p:cNvPr id="37930" name="Freeform 158"/>
            <p:cNvSpPr>
              <a:spLocks/>
            </p:cNvSpPr>
            <p:nvPr/>
          </p:nvSpPr>
          <p:spPr bwMode="auto">
            <a:xfrm>
              <a:off x="3494088" y="3654425"/>
              <a:ext cx="2001837" cy="322263"/>
            </a:xfrm>
            <a:custGeom>
              <a:avLst/>
              <a:gdLst>
                <a:gd name="T0" fmla="*/ 0 w 1261"/>
                <a:gd name="T1" fmla="*/ 2147483647 h 203"/>
                <a:gd name="T2" fmla="*/ 2147483647 w 1261"/>
                <a:gd name="T3" fmla="*/ 0 h 203"/>
                <a:gd name="T4" fmla="*/ 2147483647 w 1261"/>
                <a:gd name="T5" fmla="*/ 2147483647 h 203"/>
                <a:gd name="T6" fmla="*/ 2147483647 w 1261"/>
                <a:gd name="T7" fmla="*/ 2147483647 h 203"/>
                <a:gd name="T8" fmla="*/ 2147483647 w 1261"/>
                <a:gd name="T9" fmla="*/ 2147483647 h 203"/>
                <a:gd name="T10" fmla="*/ 0 60000 65536"/>
                <a:gd name="T11" fmla="*/ 0 60000 65536"/>
                <a:gd name="T12" fmla="*/ 0 60000 65536"/>
                <a:gd name="T13" fmla="*/ 0 60000 65536"/>
                <a:gd name="T14" fmla="*/ 0 60000 65536"/>
                <a:gd name="T15" fmla="*/ 0 w 1261"/>
                <a:gd name="T16" fmla="*/ 0 h 203"/>
                <a:gd name="T17" fmla="*/ 1261 w 1261"/>
                <a:gd name="T18" fmla="*/ 203 h 203"/>
              </a:gdLst>
              <a:ahLst/>
              <a:cxnLst>
                <a:cxn ang="T10">
                  <a:pos x="T0" y="T1"/>
                </a:cxn>
                <a:cxn ang="T11">
                  <a:pos x="T2" y="T3"/>
                </a:cxn>
                <a:cxn ang="T12">
                  <a:pos x="T4" y="T5"/>
                </a:cxn>
                <a:cxn ang="T13">
                  <a:pos x="T6" y="T7"/>
                </a:cxn>
                <a:cxn ang="T14">
                  <a:pos x="T8" y="T9"/>
                </a:cxn>
              </a:cxnLst>
              <a:rect l="T15" t="T16" r="T17" b="T18"/>
              <a:pathLst>
                <a:path w="1261" h="203">
                  <a:moveTo>
                    <a:pt x="0" y="47"/>
                  </a:moveTo>
                  <a:lnTo>
                    <a:pt x="353" y="0"/>
                  </a:lnTo>
                  <a:lnTo>
                    <a:pt x="644" y="27"/>
                  </a:lnTo>
                  <a:lnTo>
                    <a:pt x="800" y="183"/>
                  </a:lnTo>
                  <a:lnTo>
                    <a:pt x="1261" y="203"/>
                  </a:lnTo>
                </a:path>
              </a:pathLst>
            </a:custGeom>
            <a:noFill/>
            <a:ln w="25400">
              <a:solidFill>
                <a:srgbClr val="333333"/>
              </a:solidFill>
              <a:prstDash val="sysDot"/>
              <a:round/>
              <a:headEnd/>
              <a:tailEnd/>
            </a:ln>
          </p:spPr>
          <p:txBody>
            <a:bodyPr/>
            <a:lstStyle/>
            <a:p>
              <a:endParaRPr lang="en-US"/>
            </a:p>
          </p:txBody>
        </p:sp>
        <p:sp>
          <p:nvSpPr>
            <p:cNvPr id="37931" name="Freeform 159"/>
            <p:cNvSpPr>
              <a:spLocks/>
            </p:cNvSpPr>
            <p:nvPr/>
          </p:nvSpPr>
          <p:spPr bwMode="auto">
            <a:xfrm>
              <a:off x="4667250" y="3611563"/>
              <a:ext cx="376238" cy="247650"/>
            </a:xfrm>
            <a:custGeom>
              <a:avLst/>
              <a:gdLst>
                <a:gd name="T0" fmla="*/ 0 w 237"/>
                <a:gd name="T1" fmla="*/ 2147483647 h 156"/>
                <a:gd name="T2" fmla="*/ 2147483647 w 237"/>
                <a:gd name="T3" fmla="*/ 2147483647 h 156"/>
                <a:gd name="T4" fmla="*/ 2147483647 w 237"/>
                <a:gd name="T5" fmla="*/ 0 h 156"/>
                <a:gd name="T6" fmla="*/ 0 60000 65536"/>
                <a:gd name="T7" fmla="*/ 0 60000 65536"/>
                <a:gd name="T8" fmla="*/ 0 60000 65536"/>
                <a:gd name="T9" fmla="*/ 0 w 237"/>
                <a:gd name="T10" fmla="*/ 0 h 156"/>
                <a:gd name="T11" fmla="*/ 237 w 237"/>
                <a:gd name="T12" fmla="*/ 156 h 156"/>
              </a:gdLst>
              <a:ahLst/>
              <a:cxnLst>
                <a:cxn ang="T6">
                  <a:pos x="T0" y="T1"/>
                </a:cxn>
                <a:cxn ang="T7">
                  <a:pos x="T2" y="T3"/>
                </a:cxn>
                <a:cxn ang="T8">
                  <a:pos x="T4" y="T5"/>
                </a:cxn>
              </a:cxnLst>
              <a:rect l="T9" t="T10" r="T11" b="T12"/>
              <a:pathLst>
                <a:path w="237" h="156">
                  <a:moveTo>
                    <a:pt x="0" y="156"/>
                  </a:moveTo>
                  <a:lnTo>
                    <a:pt x="135" y="129"/>
                  </a:lnTo>
                  <a:lnTo>
                    <a:pt x="237" y="0"/>
                  </a:lnTo>
                </a:path>
              </a:pathLst>
            </a:custGeom>
            <a:noFill/>
            <a:ln w="25400">
              <a:solidFill>
                <a:srgbClr val="333333"/>
              </a:solidFill>
              <a:prstDash val="sysDot"/>
              <a:round/>
              <a:headEnd/>
              <a:tailEnd/>
            </a:ln>
          </p:spPr>
          <p:txBody>
            <a:bodyPr/>
            <a:lstStyle/>
            <a:p>
              <a:endParaRPr lang="en-US"/>
            </a:p>
          </p:txBody>
        </p:sp>
      </p:grpSp>
      <p:sp>
        <p:nvSpPr>
          <p:cNvPr id="37919" name="Line 172"/>
          <p:cNvSpPr>
            <a:spLocks noChangeShapeType="1"/>
          </p:cNvSpPr>
          <p:nvPr/>
        </p:nvSpPr>
        <p:spPr bwMode="auto">
          <a:xfrm flipH="1">
            <a:off x="2495550" y="2492375"/>
            <a:ext cx="528638" cy="839788"/>
          </a:xfrm>
          <a:prstGeom prst="line">
            <a:avLst/>
          </a:prstGeom>
          <a:noFill/>
          <a:ln w="25400">
            <a:solidFill>
              <a:srgbClr val="FF0000"/>
            </a:solidFill>
            <a:prstDash val="sysDash"/>
            <a:round/>
            <a:headEnd/>
            <a:tailEnd/>
          </a:ln>
        </p:spPr>
        <p:txBody>
          <a:bodyPr/>
          <a:lstStyle/>
          <a:p>
            <a:endParaRPr lang="en-US"/>
          </a:p>
        </p:txBody>
      </p:sp>
      <p:sp>
        <p:nvSpPr>
          <p:cNvPr id="37920" name="Line 174"/>
          <p:cNvSpPr>
            <a:spLocks noChangeShapeType="1"/>
          </p:cNvSpPr>
          <p:nvPr/>
        </p:nvSpPr>
        <p:spPr bwMode="auto">
          <a:xfrm flipH="1">
            <a:off x="2455863" y="3933825"/>
            <a:ext cx="342900" cy="971550"/>
          </a:xfrm>
          <a:prstGeom prst="line">
            <a:avLst/>
          </a:prstGeom>
          <a:noFill/>
          <a:ln w="25400">
            <a:solidFill>
              <a:srgbClr val="FF0000"/>
            </a:solidFill>
            <a:prstDash val="sysDash"/>
            <a:round/>
            <a:headEnd/>
            <a:tailEnd/>
          </a:ln>
        </p:spPr>
        <p:txBody>
          <a:bodyPr/>
          <a:lstStyle/>
          <a:p>
            <a:endParaRPr lang="en-US"/>
          </a:p>
        </p:txBody>
      </p:sp>
      <p:sp>
        <p:nvSpPr>
          <p:cNvPr id="37921" name="Freeform 41"/>
          <p:cNvSpPr>
            <a:spLocks noChangeArrowheads="1"/>
          </p:cNvSpPr>
          <p:nvPr/>
        </p:nvSpPr>
        <p:spPr bwMode="auto">
          <a:xfrm>
            <a:off x="2898775" y="2301875"/>
            <a:ext cx="206375" cy="206375"/>
          </a:xfrm>
          <a:custGeom>
            <a:avLst/>
            <a:gdLst>
              <a:gd name="T0" fmla="*/ 30825 w 205992"/>
              <a:gd name="T1" fmla="*/ 210646 h 205991"/>
              <a:gd name="T2" fmla="*/ 0 w 205992"/>
              <a:gd name="T3" fmla="*/ 35965 h 205991"/>
              <a:gd name="T4" fmla="*/ 184948 w 205992"/>
              <a:gd name="T5" fmla="*/ 0 h 205991"/>
              <a:gd name="T6" fmla="*/ 210635 w 205992"/>
              <a:gd name="T7" fmla="*/ 190096 h 205991"/>
              <a:gd name="T8" fmla="*/ 30825 w 205992"/>
              <a:gd name="T9" fmla="*/ 210646 h 205991"/>
              <a:gd name="T10" fmla="*/ 0 60000 65536"/>
              <a:gd name="T11" fmla="*/ 0 60000 65536"/>
              <a:gd name="T12" fmla="*/ 0 60000 65536"/>
              <a:gd name="T13" fmla="*/ 0 60000 65536"/>
              <a:gd name="T14" fmla="*/ 0 60000 65536"/>
              <a:gd name="T15" fmla="*/ 0 w 205992"/>
              <a:gd name="T16" fmla="*/ 0 h 205991"/>
              <a:gd name="T17" fmla="*/ 205992 w 205992"/>
              <a:gd name="T18" fmla="*/ 205991 h 205991"/>
            </a:gdLst>
            <a:ahLst/>
            <a:cxnLst>
              <a:cxn ang="T10">
                <a:pos x="T0" y="T1"/>
              </a:cxn>
              <a:cxn ang="T11">
                <a:pos x="T2" y="T3"/>
              </a:cxn>
              <a:cxn ang="T12">
                <a:pos x="T4" y="T5"/>
              </a:cxn>
              <a:cxn ang="T13">
                <a:pos x="T6" y="T7"/>
              </a:cxn>
              <a:cxn ang="T14">
                <a:pos x="T8" y="T9"/>
              </a:cxn>
            </a:cxnLst>
            <a:rect l="T15" t="T16" r="T17" b="T18"/>
            <a:pathLst>
              <a:path w="205992" h="205991">
                <a:moveTo>
                  <a:pt x="30146" y="205991"/>
                </a:moveTo>
                <a:lnTo>
                  <a:pt x="0" y="35169"/>
                </a:lnTo>
                <a:lnTo>
                  <a:pt x="180871" y="0"/>
                </a:lnTo>
                <a:lnTo>
                  <a:pt x="205992" y="185895"/>
                </a:lnTo>
                <a:lnTo>
                  <a:pt x="30146" y="205991"/>
                </a:lnTo>
                <a:close/>
              </a:path>
            </a:pathLst>
          </a:custGeom>
          <a:noFill/>
          <a:ln w="12700" algn="ctr">
            <a:solidFill>
              <a:srgbClr val="FF0000"/>
            </a:solidFill>
            <a:round/>
            <a:headEnd/>
            <a:tailEnd/>
          </a:ln>
        </p:spPr>
        <p:txBody>
          <a:bodyPr/>
          <a:lstStyle/>
          <a:p>
            <a:endParaRPr lang="en-US"/>
          </a:p>
        </p:txBody>
      </p:sp>
      <p:sp>
        <p:nvSpPr>
          <p:cNvPr id="37922" name="Freeform 42"/>
          <p:cNvSpPr>
            <a:spLocks noChangeArrowheads="1"/>
          </p:cNvSpPr>
          <p:nvPr/>
        </p:nvSpPr>
        <p:spPr bwMode="auto">
          <a:xfrm>
            <a:off x="2522538" y="3451225"/>
            <a:ext cx="747712" cy="452438"/>
          </a:xfrm>
          <a:custGeom>
            <a:avLst/>
            <a:gdLst>
              <a:gd name="T0" fmla="*/ 128777 w 748602"/>
              <a:gd name="T1" fmla="*/ 5060 h 452176"/>
              <a:gd name="T2" fmla="*/ 0 w 748602"/>
              <a:gd name="T3" fmla="*/ 455330 h 452176"/>
              <a:gd name="T4" fmla="*/ 737990 w 748602"/>
              <a:gd name="T5" fmla="*/ 455330 h 452176"/>
              <a:gd name="T6" fmla="*/ 594357 w 748602"/>
              <a:gd name="T7" fmla="*/ 0 h 452176"/>
              <a:gd name="T8" fmla="*/ 128777 w 748602"/>
              <a:gd name="T9" fmla="*/ 5060 h 452176"/>
              <a:gd name="T10" fmla="*/ 0 60000 65536"/>
              <a:gd name="T11" fmla="*/ 0 60000 65536"/>
              <a:gd name="T12" fmla="*/ 0 60000 65536"/>
              <a:gd name="T13" fmla="*/ 0 60000 65536"/>
              <a:gd name="T14" fmla="*/ 0 60000 65536"/>
              <a:gd name="T15" fmla="*/ 0 w 748602"/>
              <a:gd name="T16" fmla="*/ 0 h 452176"/>
              <a:gd name="T17" fmla="*/ 748602 w 748602"/>
              <a:gd name="T18" fmla="*/ 452176 h 452176"/>
            </a:gdLst>
            <a:ahLst/>
            <a:cxnLst>
              <a:cxn ang="T10">
                <a:pos x="T0" y="T1"/>
              </a:cxn>
              <a:cxn ang="T11">
                <a:pos x="T2" y="T3"/>
              </a:cxn>
              <a:cxn ang="T12">
                <a:pos x="T4" y="T5"/>
              </a:cxn>
              <a:cxn ang="T13">
                <a:pos x="T6" y="T7"/>
              </a:cxn>
              <a:cxn ang="T14">
                <a:pos x="T8" y="T9"/>
              </a:cxn>
            </a:cxnLst>
            <a:rect l="T15" t="T16" r="T17" b="T18"/>
            <a:pathLst>
              <a:path w="748602" h="452176">
                <a:moveTo>
                  <a:pt x="130628" y="5024"/>
                </a:moveTo>
                <a:lnTo>
                  <a:pt x="0" y="452176"/>
                </a:lnTo>
                <a:lnTo>
                  <a:pt x="748602" y="452176"/>
                </a:lnTo>
                <a:lnTo>
                  <a:pt x="602901" y="0"/>
                </a:lnTo>
                <a:lnTo>
                  <a:pt x="130628" y="5024"/>
                </a:lnTo>
                <a:close/>
              </a:path>
            </a:pathLst>
          </a:custGeom>
          <a:noFill/>
          <a:ln w="19050" algn="ctr">
            <a:solidFill>
              <a:srgbClr val="FF0000"/>
            </a:solidFill>
            <a:round/>
            <a:headEnd/>
            <a:tailEnd/>
          </a:ln>
        </p:spPr>
        <p:txBody>
          <a:bodyPr/>
          <a:lstStyle/>
          <a:p>
            <a:endParaRPr lang="en-US"/>
          </a:p>
        </p:txBody>
      </p:sp>
      <p:sp>
        <p:nvSpPr>
          <p:cNvPr id="38"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484060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pPr eaLnBrk="1" hangingPunct="1"/>
            <a:r>
              <a:rPr lang="en-US" smtClean="0"/>
              <a:t>Gateways and Hubs</a:t>
            </a:r>
          </a:p>
        </p:txBody>
      </p:sp>
      <p:sp>
        <p:nvSpPr>
          <p:cNvPr id="44036" name="Line 14"/>
          <p:cNvSpPr>
            <a:spLocks noChangeShapeType="1"/>
          </p:cNvSpPr>
          <p:nvPr/>
        </p:nvSpPr>
        <p:spPr bwMode="auto">
          <a:xfrm>
            <a:off x="2960688" y="1992313"/>
            <a:ext cx="0" cy="3024187"/>
          </a:xfrm>
          <a:prstGeom prst="line">
            <a:avLst/>
          </a:prstGeom>
          <a:noFill/>
          <a:ln w="31750">
            <a:solidFill>
              <a:srgbClr val="C00000"/>
            </a:solidFill>
            <a:prstDash val="dash"/>
            <a:round/>
            <a:headEnd/>
            <a:tailEnd/>
          </a:ln>
        </p:spPr>
        <p:txBody>
          <a:bodyPr/>
          <a:lstStyle/>
          <a:p>
            <a:endParaRPr lang="en-US"/>
          </a:p>
        </p:txBody>
      </p:sp>
      <p:sp>
        <p:nvSpPr>
          <p:cNvPr id="44037" name="Line 6"/>
          <p:cNvSpPr>
            <a:spLocks noChangeShapeType="1"/>
          </p:cNvSpPr>
          <p:nvPr/>
        </p:nvSpPr>
        <p:spPr bwMode="auto">
          <a:xfrm>
            <a:off x="2959100" y="3527425"/>
            <a:ext cx="1603375" cy="0"/>
          </a:xfrm>
          <a:prstGeom prst="line">
            <a:avLst/>
          </a:prstGeom>
          <a:noFill/>
          <a:ln w="101600">
            <a:solidFill>
              <a:srgbClr val="808080"/>
            </a:solidFill>
            <a:round/>
            <a:headEnd/>
            <a:tailEnd/>
          </a:ln>
        </p:spPr>
        <p:txBody>
          <a:bodyPr/>
          <a:lstStyle/>
          <a:p>
            <a:endParaRPr lang="en-US"/>
          </a:p>
        </p:txBody>
      </p:sp>
      <p:sp>
        <p:nvSpPr>
          <p:cNvPr id="44038" name="Line 7"/>
          <p:cNvSpPr>
            <a:spLocks noChangeShapeType="1"/>
          </p:cNvSpPr>
          <p:nvPr/>
        </p:nvSpPr>
        <p:spPr bwMode="auto">
          <a:xfrm>
            <a:off x="2057400" y="2732088"/>
            <a:ext cx="881063" cy="785812"/>
          </a:xfrm>
          <a:prstGeom prst="line">
            <a:avLst/>
          </a:prstGeom>
          <a:noFill/>
          <a:ln w="50800">
            <a:solidFill>
              <a:srgbClr val="808080"/>
            </a:solidFill>
            <a:round/>
            <a:headEnd/>
            <a:tailEnd/>
          </a:ln>
        </p:spPr>
        <p:txBody>
          <a:bodyPr/>
          <a:lstStyle/>
          <a:p>
            <a:endParaRPr lang="en-US"/>
          </a:p>
        </p:txBody>
      </p:sp>
      <p:sp>
        <p:nvSpPr>
          <p:cNvPr id="44039" name="Line 8"/>
          <p:cNvSpPr>
            <a:spLocks noChangeShapeType="1"/>
          </p:cNvSpPr>
          <p:nvPr/>
        </p:nvSpPr>
        <p:spPr bwMode="auto">
          <a:xfrm flipV="1">
            <a:off x="2222500" y="3540125"/>
            <a:ext cx="750888" cy="1184275"/>
          </a:xfrm>
          <a:prstGeom prst="line">
            <a:avLst/>
          </a:prstGeom>
          <a:noFill/>
          <a:ln w="50800">
            <a:solidFill>
              <a:srgbClr val="808080"/>
            </a:solidFill>
            <a:round/>
            <a:headEnd/>
            <a:tailEnd/>
          </a:ln>
        </p:spPr>
        <p:txBody>
          <a:bodyPr/>
          <a:lstStyle/>
          <a:p>
            <a:endParaRPr lang="en-US"/>
          </a:p>
        </p:txBody>
      </p:sp>
      <p:sp>
        <p:nvSpPr>
          <p:cNvPr id="44040" name="Line 9"/>
          <p:cNvSpPr>
            <a:spLocks noChangeShapeType="1"/>
          </p:cNvSpPr>
          <p:nvPr/>
        </p:nvSpPr>
        <p:spPr bwMode="auto">
          <a:xfrm>
            <a:off x="1622425" y="3294063"/>
            <a:ext cx="1320800" cy="277812"/>
          </a:xfrm>
          <a:prstGeom prst="line">
            <a:avLst/>
          </a:prstGeom>
          <a:noFill/>
          <a:ln w="50800">
            <a:solidFill>
              <a:srgbClr val="808080"/>
            </a:solidFill>
            <a:round/>
            <a:headEnd/>
            <a:tailEnd/>
          </a:ln>
        </p:spPr>
        <p:txBody>
          <a:bodyPr/>
          <a:lstStyle/>
          <a:p>
            <a:endParaRPr lang="en-US"/>
          </a:p>
        </p:txBody>
      </p:sp>
      <p:sp>
        <p:nvSpPr>
          <p:cNvPr id="44041" name="Line 10"/>
          <p:cNvSpPr>
            <a:spLocks noChangeShapeType="1"/>
          </p:cNvSpPr>
          <p:nvPr/>
        </p:nvSpPr>
        <p:spPr bwMode="auto">
          <a:xfrm flipV="1">
            <a:off x="1785938" y="3508375"/>
            <a:ext cx="1138237" cy="755650"/>
          </a:xfrm>
          <a:prstGeom prst="line">
            <a:avLst/>
          </a:prstGeom>
          <a:noFill/>
          <a:ln w="50800">
            <a:solidFill>
              <a:srgbClr val="808080"/>
            </a:solidFill>
            <a:round/>
            <a:headEnd/>
            <a:tailEnd/>
          </a:ln>
        </p:spPr>
        <p:txBody>
          <a:bodyPr/>
          <a:lstStyle/>
          <a:p>
            <a:endParaRPr lang="en-US"/>
          </a:p>
        </p:txBody>
      </p:sp>
      <p:sp>
        <p:nvSpPr>
          <p:cNvPr id="44042" name="Line 11"/>
          <p:cNvSpPr>
            <a:spLocks noChangeShapeType="1"/>
          </p:cNvSpPr>
          <p:nvPr/>
        </p:nvSpPr>
        <p:spPr bwMode="auto">
          <a:xfrm>
            <a:off x="2541588" y="2251075"/>
            <a:ext cx="409575" cy="1279525"/>
          </a:xfrm>
          <a:prstGeom prst="line">
            <a:avLst/>
          </a:prstGeom>
          <a:noFill/>
          <a:ln w="50800">
            <a:solidFill>
              <a:srgbClr val="808080"/>
            </a:solidFill>
            <a:round/>
            <a:headEnd/>
            <a:tailEnd/>
          </a:ln>
        </p:spPr>
        <p:txBody>
          <a:bodyPr/>
          <a:lstStyle/>
          <a:p>
            <a:endParaRPr lang="en-US"/>
          </a:p>
        </p:txBody>
      </p:sp>
      <p:sp>
        <p:nvSpPr>
          <p:cNvPr id="44043" name="Oval 5"/>
          <p:cNvSpPr>
            <a:spLocks noChangeArrowheads="1"/>
          </p:cNvSpPr>
          <p:nvPr/>
        </p:nvSpPr>
        <p:spPr bwMode="auto">
          <a:xfrm>
            <a:off x="2614613" y="3173413"/>
            <a:ext cx="700087" cy="700087"/>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44" name="Rectangle 13"/>
          <p:cNvSpPr>
            <a:spLocks noChangeArrowheads="1"/>
          </p:cNvSpPr>
          <p:nvPr/>
        </p:nvSpPr>
        <p:spPr bwMode="auto">
          <a:xfrm>
            <a:off x="1238250"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45" name="Line 17"/>
          <p:cNvSpPr>
            <a:spLocks noChangeShapeType="1"/>
          </p:cNvSpPr>
          <p:nvPr/>
        </p:nvSpPr>
        <p:spPr bwMode="auto">
          <a:xfrm>
            <a:off x="5534025" y="2733675"/>
            <a:ext cx="881063" cy="785813"/>
          </a:xfrm>
          <a:prstGeom prst="line">
            <a:avLst/>
          </a:prstGeom>
          <a:noFill/>
          <a:ln w="50800">
            <a:solidFill>
              <a:srgbClr val="808080"/>
            </a:solidFill>
            <a:round/>
            <a:headEnd/>
            <a:tailEnd/>
          </a:ln>
        </p:spPr>
        <p:txBody>
          <a:bodyPr/>
          <a:lstStyle/>
          <a:p>
            <a:endParaRPr lang="en-US"/>
          </a:p>
        </p:txBody>
      </p:sp>
      <p:sp>
        <p:nvSpPr>
          <p:cNvPr id="44046" name="Line 18"/>
          <p:cNvSpPr>
            <a:spLocks noChangeShapeType="1"/>
          </p:cNvSpPr>
          <p:nvPr/>
        </p:nvSpPr>
        <p:spPr bwMode="auto">
          <a:xfrm flipH="1" flipV="1">
            <a:off x="6450013" y="3541713"/>
            <a:ext cx="927100" cy="1065212"/>
          </a:xfrm>
          <a:prstGeom prst="line">
            <a:avLst/>
          </a:prstGeom>
          <a:noFill/>
          <a:ln w="50800">
            <a:solidFill>
              <a:srgbClr val="808080"/>
            </a:solidFill>
            <a:round/>
            <a:headEnd/>
            <a:tailEnd/>
          </a:ln>
        </p:spPr>
        <p:txBody>
          <a:bodyPr/>
          <a:lstStyle/>
          <a:p>
            <a:endParaRPr lang="en-US"/>
          </a:p>
        </p:txBody>
      </p:sp>
      <p:sp>
        <p:nvSpPr>
          <p:cNvPr id="44047" name="Line 19"/>
          <p:cNvSpPr>
            <a:spLocks noChangeShapeType="1"/>
          </p:cNvSpPr>
          <p:nvPr/>
        </p:nvSpPr>
        <p:spPr bwMode="auto">
          <a:xfrm flipV="1">
            <a:off x="5022850" y="3584575"/>
            <a:ext cx="1300163" cy="217488"/>
          </a:xfrm>
          <a:prstGeom prst="line">
            <a:avLst/>
          </a:prstGeom>
          <a:noFill/>
          <a:ln w="50800">
            <a:solidFill>
              <a:srgbClr val="808080"/>
            </a:solidFill>
            <a:round/>
            <a:headEnd/>
            <a:tailEnd/>
          </a:ln>
        </p:spPr>
        <p:txBody>
          <a:bodyPr/>
          <a:lstStyle/>
          <a:p>
            <a:endParaRPr lang="en-US"/>
          </a:p>
        </p:txBody>
      </p:sp>
      <p:sp>
        <p:nvSpPr>
          <p:cNvPr id="44048" name="Line 20"/>
          <p:cNvSpPr>
            <a:spLocks noChangeShapeType="1"/>
          </p:cNvSpPr>
          <p:nvPr/>
        </p:nvSpPr>
        <p:spPr bwMode="auto">
          <a:xfrm flipV="1">
            <a:off x="5951538" y="3509963"/>
            <a:ext cx="449262" cy="1358900"/>
          </a:xfrm>
          <a:prstGeom prst="line">
            <a:avLst/>
          </a:prstGeom>
          <a:noFill/>
          <a:ln w="50800">
            <a:solidFill>
              <a:srgbClr val="808080"/>
            </a:solidFill>
            <a:round/>
            <a:headEnd/>
            <a:tailEnd/>
          </a:ln>
        </p:spPr>
        <p:txBody>
          <a:bodyPr/>
          <a:lstStyle/>
          <a:p>
            <a:endParaRPr lang="en-US"/>
          </a:p>
        </p:txBody>
      </p:sp>
      <p:sp>
        <p:nvSpPr>
          <p:cNvPr id="44049" name="Line 21"/>
          <p:cNvSpPr>
            <a:spLocks noChangeShapeType="1"/>
          </p:cNvSpPr>
          <p:nvPr/>
        </p:nvSpPr>
        <p:spPr bwMode="auto">
          <a:xfrm flipH="1">
            <a:off x="6427788" y="2328863"/>
            <a:ext cx="117475" cy="1203325"/>
          </a:xfrm>
          <a:prstGeom prst="line">
            <a:avLst/>
          </a:prstGeom>
          <a:noFill/>
          <a:ln w="50800">
            <a:solidFill>
              <a:srgbClr val="808080"/>
            </a:solidFill>
            <a:round/>
            <a:headEnd/>
            <a:tailEnd/>
          </a:ln>
        </p:spPr>
        <p:txBody>
          <a:bodyPr/>
          <a:lstStyle/>
          <a:p>
            <a:endParaRPr lang="en-US"/>
          </a:p>
        </p:txBody>
      </p:sp>
      <p:sp>
        <p:nvSpPr>
          <p:cNvPr id="44050" name="Rectangle 23"/>
          <p:cNvSpPr>
            <a:spLocks noChangeArrowheads="1"/>
          </p:cNvSpPr>
          <p:nvPr/>
        </p:nvSpPr>
        <p:spPr bwMode="auto">
          <a:xfrm>
            <a:off x="4714875"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51" name="Line 24"/>
          <p:cNvSpPr>
            <a:spLocks noChangeShapeType="1"/>
          </p:cNvSpPr>
          <p:nvPr/>
        </p:nvSpPr>
        <p:spPr bwMode="auto">
          <a:xfrm flipV="1">
            <a:off x="6523038" y="2640013"/>
            <a:ext cx="1106487" cy="862012"/>
          </a:xfrm>
          <a:prstGeom prst="line">
            <a:avLst/>
          </a:prstGeom>
          <a:noFill/>
          <a:ln w="50800">
            <a:solidFill>
              <a:srgbClr val="808080"/>
            </a:solidFill>
            <a:round/>
            <a:headEnd/>
            <a:tailEnd/>
          </a:ln>
        </p:spPr>
        <p:txBody>
          <a:bodyPr/>
          <a:lstStyle/>
          <a:p>
            <a:endParaRPr lang="en-US"/>
          </a:p>
        </p:txBody>
      </p:sp>
      <p:sp>
        <p:nvSpPr>
          <p:cNvPr id="44052" name="Oval 22"/>
          <p:cNvSpPr>
            <a:spLocks noChangeArrowheads="1"/>
          </p:cNvSpPr>
          <p:nvPr/>
        </p:nvSpPr>
        <p:spPr bwMode="auto">
          <a:xfrm>
            <a:off x="6091238" y="3175000"/>
            <a:ext cx="700087" cy="700088"/>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53" name="Text Box 25"/>
          <p:cNvSpPr txBox="1">
            <a:spLocks noChangeArrowheads="1"/>
          </p:cNvSpPr>
          <p:nvPr/>
        </p:nvSpPr>
        <p:spPr bwMode="auto">
          <a:xfrm>
            <a:off x="3435350" y="2030413"/>
            <a:ext cx="965200" cy="369887"/>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rial Narrow" pitchFamily="34" charset="0"/>
              </a:rPr>
              <a:t>Gateway</a:t>
            </a:r>
          </a:p>
        </p:txBody>
      </p:sp>
      <p:sp>
        <p:nvSpPr>
          <p:cNvPr id="44054" name="Text Box 26"/>
          <p:cNvSpPr txBox="1">
            <a:spLocks noChangeArrowheads="1"/>
          </p:cNvSpPr>
          <p:nvPr/>
        </p:nvSpPr>
        <p:spPr bwMode="auto">
          <a:xfrm>
            <a:off x="7451725" y="2003425"/>
            <a:ext cx="552450" cy="369888"/>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rial Narrow" pitchFamily="34" charset="0"/>
              </a:rPr>
              <a:t>Hub</a:t>
            </a:r>
          </a:p>
        </p:txBody>
      </p:sp>
      <p:sp>
        <p:nvSpPr>
          <p:cNvPr id="44055" name="Text Box 27"/>
          <p:cNvSpPr txBox="1">
            <a:spLocks noChangeArrowheads="1"/>
          </p:cNvSpPr>
          <p:nvPr/>
        </p:nvSpPr>
        <p:spPr bwMode="auto">
          <a:xfrm>
            <a:off x="3484563" y="3171825"/>
            <a:ext cx="850900" cy="304800"/>
          </a:xfrm>
          <a:prstGeom prst="rect">
            <a:avLst/>
          </a:prstGeom>
          <a:noFill/>
          <a:ln w="9525">
            <a:noFill/>
            <a:miter lim="800000"/>
            <a:headEnd/>
            <a:tailEnd/>
          </a:ln>
        </p:spPr>
        <p:txBody>
          <a:bodyPr wrap="none">
            <a:spAutoFit/>
          </a:bodyPr>
          <a:lstStyle/>
          <a:p>
            <a:r>
              <a:rPr lang="en-US" sz="1400" b="1">
                <a:latin typeface="AvantGarde Bk BT" pitchFamily="34" charset="0"/>
              </a:rPr>
              <a:t>Corridor</a:t>
            </a:r>
          </a:p>
        </p:txBody>
      </p:sp>
      <p:sp>
        <p:nvSpPr>
          <p:cNvPr id="24" name="Footer Placeholder 3"/>
          <p:cNvSpPr>
            <a:spLocks noGrp="1"/>
          </p:cNvSpPr>
          <p:nvPr>
            <p:ph type="ftr" sz="quarter" idx="10"/>
          </p:nvPr>
        </p:nvSpPr>
        <p:spPr>
          <a:xfrm>
            <a:off x="101600" y="6604000"/>
            <a:ext cx="8940800" cy="246063"/>
          </a:xfrm>
        </p:spPr>
        <p:txBody>
          <a:bodyPr/>
          <a:lstStyle/>
          <a:p>
            <a:pPr>
              <a:defRPr/>
            </a:pPr>
            <a:r>
              <a:rPr lang="en-US" dirty="0" smtClean="0"/>
              <a:t>Copyright © 1998-2010, Dr. Jean-Paul </a:t>
            </a:r>
            <a:r>
              <a:rPr lang="en-US" dirty="0" err="1" smtClean="0"/>
              <a:t>Rodrigue</a:t>
            </a:r>
            <a:r>
              <a:rPr lang="en-US"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Tree>
    <p:extLst>
      <p:ext uri="{BB962C8B-B14F-4D97-AF65-F5344CB8AC3E}">
        <p14:creationId xmlns:p14="http://schemas.microsoft.com/office/powerpoint/2010/main" val="33411339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81" t="22193" r="20583" b="17425"/>
          <a:stretch/>
        </p:blipFill>
        <p:spPr bwMode="auto">
          <a:xfrm>
            <a:off x="1968343" y="3573016"/>
            <a:ext cx="519594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endParaRPr lang="it-IT"/>
          </a:p>
        </p:txBody>
      </p:sp>
      <p:pic>
        <p:nvPicPr>
          <p:cNvPr id="1853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67" t="25794" r="19149" b="25053"/>
          <a:stretch/>
        </p:blipFill>
        <p:spPr bwMode="auto">
          <a:xfrm>
            <a:off x="899592" y="332656"/>
            <a:ext cx="7284203" cy="359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228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3200" dirty="0" smtClean="0"/>
              <a:t>Modal </a:t>
            </a:r>
            <a:br>
              <a:rPr lang="en-US" sz="3200" dirty="0" smtClean="0"/>
            </a:br>
            <a:r>
              <a:rPr lang="en-US" sz="3200" dirty="0" smtClean="0"/>
              <a:t>Gateways</a:t>
            </a:r>
          </a:p>
        </p:txBody>
      </p:sp>
      <p:sp>
        <p:nvSpPr>
          <p:cNvPr id="45060" name="Rectangle 3" descr="Wide upward diagonal"/>
          <p:cNvSpPr>
            <a:spLocks noChangeArrowheads="1"/>
          </p:cNvSpPr>
          <p:nvPr/>
        </p:nvSpPr>
        <p:spPr bwMode="auto">
          <a:xfrm>
            <a:off x="3110012" y="4771108"/>
            <a:ext cx="407987" cy="354012"/>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1" name="Rectangle 4" descr="Wide upward diagonal"/>
          <p:cNvSpPr>
            <a:spLocks noChangeArrowheads="1"/>
          </p:cNvSpPr>
          <p:nvPr/>
        </p:nvSpPr>
        <p:spPr bwMode="auto">
          <a:xfrm>
            <a:off x="2990949" y="5717258"/>
            <a:ext cx="420688" cy="365125"/>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2" name="Rectangle 5" descr="Wide upward diagonal"/>
          <p:cNvSpPr>
            <a:spLocks noChangeArrowheads="1"/>
          </p:cNvSpPr>
          <p:nvPr/>
        </p:nvSpPr>
        <p:spPr bwMode="auto">
          <a:xfrm>
            <a:off x="4064099" y="4821908"/>
            <a:ext cx="484188"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3" name="Rectangle 6" descr="Wide upward diagonal"/>
          <p:cNvSpPr>
            <a:spLocks noChangeArrowheads="1"/>
          </p:cNvSpPr>
          <p:nvPr/>
        </p:nvSpPr>
        <p:spPr bwMode="auto">
          <a:xfrm>
            <a:off x="3964087" y="3140745"/>
            <a:ext cx="1139825"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4" name="Rectangle 7"/>
          <p:cNvSpPr>
            <a:spLocks noChangeArrowheads="1"/>
          </p:cNvSpPr>
          <p:nvPr/>
        </p:nvSpPr>
        <p:spPr bwMode="auto">
          <a:xfrm>
            <a:off x="2659162" y="908720"/>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5" name="Rectangle 8"/>
          <p:cNvSpPr>
            <a:spLocks noChangeArrowheads="1"/>
          </p:cNvSpPr>
          <p:nvPr/>
        </p:nvSpPr>
        <p:spPr bwMode="auto">
          <a:xfrm>
            <a:off x="2660749" y="2701008"/>
            <a:ext cx="3925888" cy="1711325"/>
          </a:xfrm>
          <a:prstGeom prst="rect">
            <a:avLst/>
          </a:prstGeom>
          <a:noFill/>
          <a:ln w="25400">
            <a:solidFill>
              <a:srgbClr val="808080"/>
            </a:solidFill>
            <a:miter lim="800000"/>
            <a:headEnd/>
            <a:tailEnd/>
          </a:ln>
        </p:spPr>
        <p:txBody>
          <a:bodyPr wrap="none" anchor="ctr"/>
          <a:lstStyle/>
          <a:p>
            <a:endParaRPr lang="en-US"/>
          </a:p>
        </p:txBody>
      </p:sp>
      <p:sp>
        <p:nvSpPr>
          <p:cNvPr id="45066" name="Rectangle 9"/>
          <p:cNvSpPr>
            <a:spLocks noChangeArrowheads="1"/>
          </p:cNvSpPr>
          <p:nvPr/>
        </p:nvSpPr>
        <p:spPr bwMode="auto">
          <a:xfrm>
            <a:off x="2662337" y="4493295"/>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7" name="Line 10"/>
          <p:cNvSpPr>
            <a:spLocks noChangeShapeType="1"/>
          </p:cNvSpPr>
          <p:nvPr/>
        </p:nvSpPr>
        <p:spPr bwMode="auto">
          <a:xfrm>
            <a:off x="4584799" y="973808"/>
            <a:ext cx="0" cy="1581150"/>
          </a:xfrm>
          <a:prstGeom prst="line">
            <a:avLst/>
          </a:prstGeom>
          <a:noFill/>
          <a:ln w="25400">
            <a:solidFill>
              <a:srgbClr val="FF0000"/>
            </a:solidFill>
            <a:prstDash val="dash"/>
            <a:round/>
            <a:headEnd/>
            <a:tailEnd/>
          </a:ln>
        </p:spPr>
        <p:txBody>
          <a:bodyPr/>
          <a:lstStyle/>
          <a:p>
            <a:endParaRPr lang="en-US"/>
          </a:p>
        </p:txBody>
      </p:sp>
      <p:sp>
        <p:nvSpPr>
          <p:cNvPr id="45068" name="Line 11"/>
          <p:cNvSpPr>
            <a:spLocks noChangeShapeType="1"/>
          </p:cNvSpPr>
          <p:nvPr/>
        </p:nvSpPr>
        <p:spPr bwMode="auto">
          <a:xfrm flipH="1">
            <a:off x="2781399" y="1759620"/>
            <a:ext cx="3516313" cy="0"/>
          </a:xfrm>
          <a:prstGeom prst="line">
            <a:avLst/>
          </a:prstGeom>
          <a:noFill/>
          <a:ln w="50800">
            <a:solidFill>
              <a:srgbClr val="808080"/>
            </a:solidFill>
            <a:round/>
            <a:headEnd type="triangle" w="med" len="med"/>
            <a:tailEnd type="triangle" w="med" len="med"/>
          </a:ln>
        </p:spPr>
        <p:txBody>
          <a:bodyPr/>
          <a:lstStyle/>
          <a:p>
            <a:endParaRPr lang="en-US"/>
          </a:p>
        </p:txBody>
      </p:sp>
      <p:sp>
        <p:nvSpPr>
          <p:cNvPr id="45069" name="Oval 12"/>
          <p:cNvSpPr>
            <a:spLocks noChangeArrowheads="1"/>
          </p:cNvSpPr>
          <p:nvPr/>
        </p:nvSpPr>
        <p:spPr bwMode="auto">
          <a:xfrm>
            <a:off x="4340324" y="1505620"/>
            <a:ext cx="482600" cy="482600"/>
          </a:xfrm>
          <a:prstGeom prst="ellipse">
            <a:avLst/>
          </a:prstGeom>
          <a:solidFill>
            <a:srgbClr val="FFCC00"/>
          </a:solidFill>
          <a:ln w="38100">
            <a:solidFill>
              <a:srgbClr val="FF6600"/>
            </a:solidFill>
            <a:round/>
            <a:headEnd/>
            <a:tailEnd/>
          </a:ln>
        </p:spPr>
        <p:txBody>
          <a:bodyPr wrap="none" anchor="ctr"/>
          <a:lstStyle/>
          <a:p>
            <a:endParaRPr lang="en-US"/>
          </a:p>
        </p:txBody>
      </p:sp>
      <p:sp>
        <p:nvSpPr>
          <p:cNvPr id="45070" name="Text Box 13"/>
          <p:cNvSpPr txBox="1">
            <a:spLocks noChangeArrowheads="1"/>
          </p:cNvSpPr>
          <p:nvPr/>
        </p:nvSpPr>
        <p:spPr bwMode="auto">
          <a:xfrm rot="5400000">
            <a:off x="4250631" y="2171576"/>
            <a:ext cx="477838"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Border</a:t>
            </a:r>
          </a:p>
        </p:txBody>
      </p:sp>
      <p:sp>
        <p:nvSpPr>
          <p:cNvPr id="45071" name="Rectangle 14"/>
          <p:cNvSpPr>
            <a:spLocks noChangeArrowheads="1"/>
          </p:cNvSpPr>
          <p:nvPr/>
        </p:nvSpPr>
        <p:spPr bwMode="auto">
          <a:xfrm>
            <a:off x="3756124" y="1275433"/>
            <a:ext cx="504825" cy="398462"/>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2" name="Rectangle 15"/>
          <p:cNvSpPr>
            <a:spLocks noChangeArrowheads="1"/>
          </p:cNvSpPr>
          <p:nvPr/>
        </p:nvSpPr>
        <p:spPr bwMode="auto">
          <a:xfrm>
            <a:off x="4865787" y="1858045"/>
            <a:ext cx="549275" cy="461963"/>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3" name="Line 16"/>
          <p:cNvSpPr>
            <a:spLocks noChangeShapeType="1"/>
          </p:cNvSpPr>
          <p:nvPr/>
        </p:nvSpPr>
        <p:spPr bwMode="auto">
          <a:xfrm flipV="1">
            <a:off x="4799112" y="2880395"/>
            <a:ext cx="1204912" cy="577850"/>
          </a:xfrm>
          <a:prstGeom prst="line">
            <a:avLst/>
          </a:prstGeom>
          <a:noFill/>
          <a:ln w="50800">
            <a:solidFill>
              <a:srgbClr val="000080"/>
            </a:solidFill>
            <a:round/>
            <a:headEnd type="triangle" w="med" len="med"/>
            <a:tailEnd type="triangle" w="med" len="med"/>
          </a:ln>
        </p:spPr>
        <p:txBody>
          <a:bodyPr/>
          <a:lstStyle/>
          <a:p>
            <a:endParaRPr lang="en-US"/>
          </a:p>
        </p:txBody>
      </p:sp>
      <p:sp>
        <p:nvSpPr>
          <p:cNvPr id="45074" name="Line 17"/>
          <p:cNvSpPr>
            <a:spLocks noChangeShapeType="1"/>
          </p:cNvSpPr>
          <p:nvPr/>
        </p:nvSpPr>
        <p:spPr bwMode="auto">
          <a:xfrm>
            <a:off x="4867374" y="3642395"/>
            <a:ext cx="1287463" cy="889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5" name="Line 18"/>
          <p:cNvSpPr>
            <a:spLocks noChangeShapeType="1"/>
          </p:cNvSpPr>
          <p:nvPr/>
        </p:nvSpPr>
        <p:spPr bwMode="auto">
          <a:xfrm>
            <a:off x="4784824" y="3794795"/>
            <a:ext cx="1330325" cy="4191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6" name="Text Box 19"/>
          <p:cNvSpPr txBox="1">
            <a:spLocks noChangeArrowheads="1"/>
          </p:cNvSpPr>
          <p:nvPr/>
        </p:nvSpPr>
        <p:spPr bwMode="auto">
          <a:xfrm>
            <a:off x="3656112" y="1030958"/>
            <a:ext cx="641350"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Logistics</a:t>
            </a:r>
          </a:p>
        </p:txBody>
      </p:sp>
      <p:sp>
        <p:nvSpPr>
          <p:cNvPr id="45077" name="Text Box 20"/>
          <p:cNvSpPr txBox="1">
            <a:spLocks noChangeArrowheads="1"/>
          </p:cNvSpPr>
          <p:nvPr/>
        </p:nvSpPr>
        <p:spPr bwMode="auto">
          <a:xfrm>
            <a:off x="4995962" y="2326358"/>
            <a:ext cx="1006475"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Manufacturing</a:t>
            </a:r>
          </a:p>
        </p:txBody>
      </p:sp>
      <p:sp>
        <p:nvSpPr>
          <p:cNvPr id="45078" name="Line 21"/>
          <p:cNvSpPr>
            <a:spLocks noChangeShapeType="1"/>
          </p:cNvSpPr>
          <p:nvPr/>
        </p:nvSpPr>
        <p:spPr bwMode="auto">
          <a:xfrm flipV="1">
            <a:off x="3070324" y="3624933"/>
            <a:ext cx="1322388" cy="17462"/>
          </a:xfrm>
          <a:prstGeom prst="line">
            <a:avLst/>
          </a:prstGeom>
          <a:noFill/>
          <a:ln w="50800">
            <a:solidFill>
              <a:srgbClr val="808080"/>
            </a:solidFill>
            <a:round/>
            <a:headEnd/>
            <a:tailEnd/>
          </a:ln>
        </p:spPr>
        <p:txBody>
          <a:bodyPr/>
          <a:lstStyle/>
          <a:p>
            <a:endParaRPr lang="en-US"/>
          </a:p>
        </p:txBody>
      </p:sp>
      <p:sp>
        <p:nvSpPr>
          <p:cNvPr id="45079" name="Line 22"/>
          <p:cNvSpPr>
            <a:spLocks noChangeShapeType="1"/>
          </p:cNvSpPr>
          <p:nvPr/>
        </p:nvSpPr>
        <p:spPr bwMode="auto">
          <a:xfrm>
            <a:off x="3276699" y="3020095"/>
            <a:ext cx="1212850" cy="519113"/>
          </a:xfrm>
          <a:prstGeom prst="line">
            <a:avLst/>
          </a:prstGeom>
          <a:noFill/>
          <a:ln w="50800">
            <a:solidFill>
              <a:srgbClr val="0000FF"/>
            </a:solidFill>
            <a:round/>
            <a:headEnd/>
            <a:tailEnd/>
          </a:ln>
        </p:spPr>
        <p:txBody>
          <a:bodyPr/>
          <a:lstStyle/>
          <a:p>
            <a:endParaRPr lang="en-US"/>
          </a:p>
        </p:txBody>
      </p:sp>
      <p:sp>
        <p:nvSpPr>
          <p:cNvPr id="45080" name="Line 23"/>
          <p:cNvSpPr>
            <a:spLocks noChangeShapeType="1"/>
          </p:cNvSpPr>
          <p:nvPr/>
        </p:nvSpPr>
        <p:spPr bwMode="auto">
          <a:xfrm flipV="1">
            <a:off x="3860899" y="3734470"/>
            <a:ext cx="630238" cy="555625"/>
          </a:xfrm>
          <a:prstGeom prst="line">
            <a:avLst/>
          </a:prstGeom>
          <a:noFill/>
          <a:ln w="50800">
            <a:solidFill>
              <a:srgbClr val="0000FF"/>
            </a:solidFill>
            <a:round/>
            <a:headEnd/>
            <a:tailEnd/>
          </a:ln>
        </p:spPr>
        <p:txBody>
          <a:bodyPr/>
          <a:lstStyle/>
          <a:p>
            <a:endParaRPr lang="en-US"/>
          </a:p>
        </p:txBody>
      </p:sp>
      <p:sp>
        <p:nvSpPr>
          <p:cNvPr id="45081" name="Oval 24"/>
          <p:cNvSpPr>
            <a:spLocks noChangeArrowheads="1"/>
          </p:cNvSpPr>
          <p:nvPr/>
        </p:nvSpPr>
        <p:spPr bwMode="auto">
          <a:xfrm>
            <a:off x="4294287" y="3391570"/>
            <a:ext cx="482600" cy="482600"/>
          </a:xfrm>
          <a:prstGeom prst="ellipse">
            <a:avLst/>
          </a:prstGeom>
          <a:solidFill>
            <a:srgbClr val="99CCFF"/>
          </a:solidFill>
          <a:ln w="38100">
            <a:solidFill>
              <a:srgbClr val="000080"/>
            </a:solidFill>
            <a:round/>
            <a:headEnd/>
            <a:tailEnd/>
          </a:ln>
        </p:spPr>
        <p:txBody>
          <a:bodyPr wrap="none" anchor="ctr"/>
          <a:lstStyle/>
          <a:p>
            <a:endParaRPr lang="en-US"/>
          </a:p>
        </p:txBody>
      </p:sp>
      <p:sp>
        <p:nvSpPr>
          <p:cNvPr id="45082" name="Rectangle 25"/>
          <p:cNvSpPr>
            <a:spLocks noChangeArrowheads="1"/>
          </p:cNvSpPr>
          <p:nvPr/>
        </p:nvSpPr>
        <p:spPr bwMode="auto">
          <a:xfrm>
            <a:off x="4562574" y="4523458"/>
            <a:ext cx="2000250" cy="1647825"/>
          </a:xfrm>
          <a:prstGeom prst="rect">
            <a:avLst/>
          </a:prstGeom>
          <a:solidFill>
            <a:srgbClr val="99CCFF"/>
          </a:solidFill>
          <a:ln w="9525">
            <a:noFill/>
            <a:miter lim="800000"/>
            <a:headEnd/>
            <a:tailEnd/>
          </a:ln>
        </p:spPr>
        <p:txBody>
          <a:bodyPr wrap="none" anchor="ctr"/>
          <a:lstStyle/>
          <a:p>
            <a:endParaRPr lang="en-US"/>
          </a:p>
        </p:txBody>
      </p:sp>
      <p:sp>
        <p:nvSpPr>
          <p:cNvPr id="45083" name="Freeform 26"/>
          <p:cNvSpPr>
            <a:spLocks/>
          </p:cNvSpPr>
          <p:nvPr/>
        </p:nvSpPr>
        <p:spPr bwMode="auto">
          <a:xfrm>
            <a:off x="4573687" y="4567908"/>
            <a:ext cx="598487" cy="731837"/>
          </a:xfrm>
          <a:custGeom>
            <a:avLst/>
            <a:gdLst>
              <a:gd name="T0" fmla="*/ 2147483647 w 377"/>
              <a:gd name="T1" fmla="*/ 0 h 461"/>
              <a:gd name="T2" fmla="*/ 2147483647 w 377"/>
              <a:gd name="T3" fmla="*/ 2147483647 h 461"/>
              <a:gd name="T4" fmla="*/ 0 w 377"/>
              <a:gd name="T5" fmla="*/ 2147483647 h 461"/>
              <a:gd name="T6" fmla="*/ 0 60000 65536"/>
              <a:gd name="T7" fmla="*/ 0 60000 65536"/>
              <a:gd name="T8" fmla="*/ 0 60000 65536"/>
              <a:gd name="T9" fmla="*/ 0 w 377"/>
              <a:gd name="T10" fmla="*/ 0 h 461"/>
              <a:gd name="T11" fmla="*/ 377 w 377"/>
              <a:gd name="T12" fmla="*/ 461 h 461"/>
            </a:gdLst>
            <a:ahLst/>
            <a:cxnLst>
              <a:cxn ang="T6">
                <a:pos x="T0" y="T1"/>
              </a:cxn>
              <a:cxn ang="T7">
                <a:pos x="T2" y="T3"/>
              </a:cxn>
              <a:cxn ang="T8">
                <a:pos x="T4" y="T5"/>
              </a:cxn>
            </a:cxnLst>
            <a:rect l="T9" t="T10" r="T11" b="T12"/>
            <a:pathLst>
              <a:path w="377" h="461">
                <a:moveTo>
                  <a:pt x="352" y="0"/>
                </a:moveTo>
                <a:cubicBezTo>
                  <a:pt x="345" y="45"/>
                  <a:pt x="377" y="194"/>
                  <a:pt x="318" y="271"/>
                </a:cubicBezTo>
                <a:cubicBezTo>
                  <a:pt x="259" y="348"/>
                  <a:pt x="66" y="422"/>
                  <a:pt x="0" y="461"/>
                </a:cubicBezTo>
              </a:path>
            </a:pathLst>
          </a:custGeom>
          <a:noFill/>
          <a:ln w="50800">
            <a:solidFill>
              <a:srgbClr val="003300"/>
            </a:solidFill>
            <a:round/>
            <a:headEnd/>
            <a:tailEnd/>
          </a:ln>
        </p:spPr>
        <p:txBody>
          <a:bodyPr/>
          <a:lstStyle/>
          <a:p>
            <a:endParaRPr lang="en-US"/>
          </a:p>
        </p:txBody>
      </p:sp>
      <p:sp>
        <p:nvSpPr>
          <p:cNvPr id="45084" name="Freeform 27"/>
          <p:cNvSpPr>
            <a:spLocks/>
          </p:cNvSpPr>
          <p:nvPr/>
        </p:nvSpPr>
        <p:spPr bwMode="auto">
          <a:xfrm>
            <a:off x="4616549" y="5428333"/>
            <a:ext cx="381000" cy="709612"/>
          </a:xfrm>
          <a:custGeom>
            <a:avLst/>
            <a:gdLst>
              <a:gd name="T0" fmla="*/ 0 w 240"/>
              <a:gd name="T1" fmla="*/ 0 h 447"/>
              <a:gd name="T2" fmla="*/ 2147483647 w 240"/>
              <a:gd name="T3" fmla="*/ 2147483647 h 447"/>
              <a:gd name="T4" fmla="*/ 2147483647 w 240"/>
              <a:gd name="T5" fmla="*/ 2147483647 h 447"/>
              <a:gd name="T6" fmla="*/ 0 60000 65536"/>
              <a:gd name="T7" fmla="*/ 0 60000 65536"/>
              <a:gd name="T8" fmla="*/ 0 60000 65536"/>
              <a:gd name="T9" fmla="*/ 0 w 240"/>
              <a:gd name="T10" fmla="*/ 0 h 447"/>
              <a:gd name="T11" fmla="*/ 240 w 240"/>
              <a:gd name="T12" fmla="*/ 447 h 447"/>
            </a:gdLst>
            <a:ahLst/>
            <a:cxnLst>
              <a:cxn ang="T6">
                <a:pos x="T0" y="T1"/>
              </a:cxn>
              <a:cxn ang="T7">
                <a:pos x="T2" y="T3"/>
              </a:cxn>
              <a:cxn ang="T8">
                <a:pos x="T4" y="T5"/>
              </a:cxn>
            </a:cxnLst>
            <a:rect l="T9" t="T10" r="T11" b="T12"/>
            <a:pathLst>
              <a:path w="240" h="447">
                <a:moveTo>
                  <a:pt x="0" y="0"/>
                </a:moveTo>
                <a:cubicBezTo>
                  <a:pt x="34" y="27"/>
                  <a:pt x="166" y="89"/>
                  <a:pt x="203" y="163"/>
                </a:cubicBezTo>
                <a:cubicBezTo>
                  <a:pt x="240" y="237"/>
                  <a:pt x="219" y="388"/>
                  <a:pt x="223" y="447"/>
                </a:cubicBezTo>
              </a:path>
            </a:pathLst>
          </a:custGeom>
          <a:noFill/>
          <a:ln w="50800">
            <a:solidFill>
              <a:srgbClr val="003300"/>
            </a:solidFill>
            <a:round/>
            <a:headEnd/>
            <a:tailEnd/>
          </a:ln>
        </p:spPr>
        <p:txBody>
          <a:bodyPr/>
          <a:lstStyle/>
          <a:p>
            <a:endParaRPr lang="en-US"/>
          </a:p>
        </p:txBody>
      </p:sp>
      <p:sp>
        <p:nvSpPr>
          <p:cNvPr id="45085" name="Line 28"/>
          <p:cNvSpPr>
            <a:spLocks noChangeShapeType="1"/>
          </p:cNvSpPr>
          <p:nvPr/>
        </p:nvSpPr>
        <p:spPr bwMode="auto">
          <a:xfrm flipV="1">
            <a:off x="4880074" y="4712370"/>
            <a:ext cx="1460500" cy="577850"/>
          </a:xfrm>
          <a:prstGeom prst="line">
            <a:avLst/>
          </a:prstGeom>
          <a:noFill/>
          <a:ln w="50800">
            <a:solidFill>
              <a:srgbClr val="003300"/>
            </a:solidFill>
            <a:round/>
            <a:headEnd type="triangle" w="med" len="med"/>
            <a:tailEnd type="triangle" w="med" len="med"/>
          </a:ln>
        </p:spPr>
        <p:txBody>
          <a:bodyPr/>
          <a:lstStyle/>
          <a:p>
            <a:endParaRPr lang="en-US"/>
          </a:p>
        </p:txBody>
      </p:sp>
      <p:sp>
        <p:nvSpPr>
          <p:cNvPr id="45086" name="Line 29"/>
          <p:cNvSpPr>
            <a:spLocks noChangeShapeType="1"/>
          </p:cNvSpPr>
          <p:nvPr/>
        </p:nvSpPr>
        <p:spPr bwMode="auto">
          <a:xfrm>
            <a:off x="4903887" y="5425158"/>
            <a:ext cx="1449387" cy="357187"/>
          </a:xfrm>
          <a:prstGeom prst="line">
            <a:avLst/>
          </a:prstGeom>
          <a:noFill/>
          <a:ln w="50800">
            <a:solidFill>
              <a:srgbClr val="003300"/>
            </a:solidFill>
            <a:round/>
            <a:headEnd type="triangle" w="med" len="med"/>
            <a:tailEnd type="triangle" w="med" len="med"/>
          </a:ln>
        </p:spPr>
        <p:txBody>
          <a:bodyPr/>
          <a:lstStyle/>
          <a:p>
            <a:endParaRPr lang="en-US"/>
          </a:p>
        </p:txBody>
      </p:sp>
      <p:sp>
        <p:nvSpPr>
          <p:cNvPr id="45087" name="Line 30"/>
          <p:cNvSpPr>
            <a:spLocks noChangeShapeType="1"/>
          </p:cNvSpPr>
          <p:nvPr/>
        </p:nvSpPr>
        <p:spPr bwMode="auto">
          <a:xfrm>
            <a:off x="3340199" y="4902870"/>
            <a:ext cx="1085850" cy="381000"/>
          </a:xfrm>
          <a:prstGeom prst="line">
            <a:avLst/>
          </a:prstGeom>
          <a:noFill/>
          <a:ln w="50800">
            <a:solidFill>
              <a:srgbClr val="808080"/>
            </a:solidFill>
            <a:round/>
            <a:headEnd/>
            <a:tailEnd/>
          </a:ln>
        </p:spPr>
        <p:txBody>
          <a:bodyPr/>
          <a:lstStyle/>
          <a:p>
            <a:endParaRPr lang="en-US"/>
          </a:p>
        </p:txBody>
      </p:sp>
      <p:sp>
        <p:nvSpPr>
          <p:cNvPr id="45088" name="Line 31"/>
          <p:cNvSpPr>
            <a:spLocks noChangeShapeType="1"/>
          </p:cNvSpPr>
          <p:nvPr/>
        </p:nvSpPr>
        <p:spPr bwMode="auto">
          <a:xfrm flipV="1">
            <a:off x="3222724" y="5410870"/>
            <a:ext cx="1270000" cy="484188"/>
          </a:xfrm>
          <a:prstGeom prst="line">
            <a:avLst/>
          </a:prstGeom>
          <a:noFill/>
          <a:ln w="50800">
            <a:solidFill>
              <a:srgbClr val="808080"/>
            </a:solidFill>
            <a:round/>
            <a:headEnd/>
            <a:tailEnd/>
          </a:ln>
        </p:spPr>
        <p:txBody>
          <a:bodyPr/>
          <a:lstStyle/>
          <a:p>
            <a:endParaRPr lang="en-US"/>
          </a:p>
        </p:txBody>
      </p:sp>
      <p:sp>
        <p:nvSpPr>
          <p:cNvPr id="45089" name="Line 32"/>
          <p:cNvSpPr>
            <a:spLocks noChangeShapeType="1"/>
          </p:cNvSpPr>
          <p:nvPr/>
        </p:nvSpPr>
        <p:spPr bwMode="auto">
          <a:xfrm flipV="1">
            <a:off x="2782987" y="5348958"/>
            <a:ext cx="1635125" cy="52387"/>
          </a:xfrm>
          <a:prstGeom prst="line">
            <a:avLst/>
          </a:prstGeom>
          <a:noFill/>
          <a:ln w="50800">
            <a:solidFill>
              <a:srgbClr val="808080"/>
            </a:solidFill>
            <a:round/>
            <a:headEnd/>
            <a:tailEnd/>
          </a:ln>
        </p:spPr>
        <p:txBody>
          <a:bodyPr/>
          <a:lstStyle/>
          <a:p>
            <a:endParaRPr lang="en-US"/>
          </a:p>
        </p:txBody>
      </p:sp>
      <p:sp>
        <p:nvSpPr>
          <p:cNvPr id="45090" name="Oval 33"/>
          <p:cNvSpPr>
            <a:spLocks noChangeArrowheads="1"/>
          </p:cNvSpPr>
          <p:nvPr/>
        </p:nvSpPr>
        <p:spPr bwMode="auto">
          <a:xfrm>
            <a:off x="4318099" y="5083845"/>
            <a:ext cx="482600" cy="482600"/>
          </a:xfrm>
          <a:prstGeom prst="ellipse">
            <a:avLst/>
          </a:prstGeom>
          <a:solidFill>
            <a:srgbClr val="CCFFCC"/>
          </a:solidFill>
          <a:ln w="38100">
            <a:solidFill>
              <a:srgbClr val="003300"/>
            </a:solidFill>
            <a:round/>
            <a:headEnd/>
            <a:tailEnd/>
          </a:ln>
        </p:spPr>
        <p:txBody>
          <a:bodyPr wrap="none" anchor="ctr"/>
          <a:lstStyle/>
          <a:p>
            <a:endParaRPr lang="en-US"/>
          </a:p>
        </p:txBody>
      </p:sp>
      <p:sp>
        <p:nvSpPr>
          <p:cNvPr id="45091" name="Oval 34"/>
          <p:cNvSpPr>
            <a:spLocks noChangeArrowheads="1"/>
          </p:cNvSpPr>
          <p:nvPr/>
        </p:nvSpPr>
        <p:spPr bwMode="auto">
          <a:xfrm>
            <a:off x="3260824" y="48139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2" name="Oval 35"/>
          <p:cNvSpPr>
            <a:spLocks noChangeArrowheads="1"/>
          </p:cNvSpPr>
          <p:nvPr/>
        </p:nvSpPr>
        <p:spPr bwMode="auto">
          <a:xfrm>
            <a:off x="3111599" y="58045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3" name="Text Box 36"/>
          <p:cNvSpPr txBox="1">
            <a:spLocks noChangeArrowheads="1"/>
          </p:cNvSpPr>
          <p:nvPr/>
        </p:nvSpPr>
        <p:spPr bwMode="auto">
          <a:xfrm>
            <a:off x="2722662" y="943645"/>
            <a:ext cx="468312"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Land</a:t>
            </a:r>
          </a:p>
        </p:txBody>
      </p:sp>
      <p:sp>
        <p:nvSpPr>
          <p:cNvPr id="45094" name="Text Box 37"/>
          <p:cNvSpPr txBox="1">
            <a:spLocks noChangeArrowheads="1"/>
          </p:cNvSpPr>
          <p:nvPr/>
        </p:nvSpPr>
        <p:spPr bwMode="auto">
          <a:xfrm>
            <a:off x="2724249" y="2753395"/>
            <a:ext cx="231775"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Air</a:t>
            </a:r>
          </a:p>
        </p:txBody>
      </p:sp>
      <p:sp>
        <p:nvSpPr>
          <p:cNvPr id="45095" name="Text Box 38"/>
          <p:cNvSpPr txBox="1">
            <a:spLocks noChangeArrowheads="1"/>
          </p:cNvSpPr>
          <p:nvPr/>
        </p:nvSpPr>
        <p:spPr bwMode="auto">
          <a:xfrm>
            <a:off x="2714724" y="4509170"/>
            <a:ext cx="833438"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Maritime</a:t>
            </a:r>
          </a:p>
        </p:txBody>
      </p:sp>
      <p:sp>
        <p:nvSpPr>
          <p:cNvPr id="45096" name="Line 39"/>
          <p:cNvSpPr>
            <a:spLocks noChangeShapeType="1"/>
          </p:cNvSpPr>
          <p:nvPr/>
        </p:nvSpPr>
        <p:spPr bwMode="auto">
          <a:xfrm flipH="1">
            <a:off x="2900462" y="1753270"/>
            <a:ext cx="884237" cy="396875"/>
          </a:xfrm>
          <a:prstGeom prst="line">
            <a:avLst/>
          </a:prstGeom>
          <a:noFill/>
          <a:ln w="38100">
            <a:solidFill>
              <a:srgbClr val="808080"/>
            </a:solidFill>
            <a:round/>
            <a:headEnd/>
            <a:tailEnd type="triangle" w="med" len="med"/>
          </a:ln>
        </p:spPr>
        <p:txBody>
          <a:bodyPr/>
          <a:lstStyle/>
          <a:p>
            <a:endParaRPr lang="en-US"/>
          </a:p>
        </p:txBody>
      </p:sp>
      <p:sp>
        <p:nvSpPr>
          <p:cNvPr id="45097" name="Line 40"/>
          <p:cNvSpPr>
            <a:spLocks noChangeShapeType="1"/>
          </p:cNvSpPr>
          <p:nvPr/>
        </p:nvSpPr>
        <p:spPr bwMode="auto">
          <a:xfrm flipH="1" flipV="1">
            <a:off x="2905224" y="1357983"/>
            <a:ext cx="884238" cy="396875"/>
          </a:xfrm>
          <a:prstGeom prst="line">
            <a:avLst/>
          </a:prstGeom>
          <a:noFill/>
          <a:ln w="38100">
            <a:solidFill>
              <a:srgbClr val="808080"/>
            </a:solidFill>
            <a:round/>
            <a:headEnd/>
            <a:tailEnd type="triangle" w="med" len="med"/>
          </a:ln>
        </p:spPr>
        <p:txBody>
          <a:bodyPr/>
          <a:lstStyle/>
          <a:p>
            <a:endParaRPr lang="en-US"/>
          </a:p>
        </p:txBody>
      </p:sp>
      <p:sp>
        <p:nvSpPr>
          <p:cNvPr id="45098" name="Line 41"/>
          <p:cNvSpPr>
            <a:spLocks noChangeShapeType="1"/>
          </p:cNvSpPr>
          <p:nvPr/>
        </p:nvSpPr>
        <p:spPr bwMode="auto">
          <a:xfrm>
            <a:off x="5343624" y="1758033"/>
            <a:ext cx="884238" cy="396875"/>
          </a:xfrm>
          <a:prstGeom prst="line">
            <a:avLst/>
          </a:prstGeom>
          <a:noFill/>
          <a:ln w="38100">
            <a:solidFill>
              <a:srgbClr val="808080"/>
            </a:solidFill>
            <a:round/>
            <a:headEnd/>
            <a:tailEnd type="triangle" w="med" len="med"/>
          </a:ln>
        </p:spPr>
        <p:txBody>
          <a:bodyPr/>
          <a:lstStyle/>
          <a:p>
            <a:endParaRPr lang="en-US"/>
          </a:p>
        </p:txBody>
      </p:sp>
      <p:sp>
        <p:nvSpPr>
          <p:cNvPr id="45099" name="Line 42"/>
          <p:cNvSpPr>
            <a:spLocks noChangeShapeType="1"/>
          </p:cNvSpPr>
          <p:nvPr/>
        </p:nvSpPr>
        <p:spPr bwMode="auto">
          <a:xfrm flipV="1">
            <a:off x="5343624" y="1362745"/>
            <a:ext cx="884238" cy="396875"/>
          </a:xfrm>
          <a:prstGeom prst="line">
            <a:avLst/>
          </a:prstGeom>
          <a:noFill/>
          <a:ln w="38100">
            <a:solidFill>
              <a:srgbClr val="808080"/>
            </a:solidFill>
            <a:round/>
            <a:headEnd/>
            <a:tailEnd type="triangle" w="med" len="med"/>
          </a:ln>
        </p:spPr>
        <p:txBody>
          <a:bodyPr/>
          <a:lstStyle/>
          <a:p>
            <a:endParaRPr lang="en-US"/>
          </a:p>
        </p:txBody>
      </p:sp>
      <p:sp>
        <p:nvSpPr>
          <p:cNvPr id="45"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313447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half" idx="2"/>
          </p:nvPr>
        </p:nvSpPr>
        <p:spPr>
          <a:xfrm>
            <a:off x="179512" y="5936506"/>
            <a:ext cx="8856984" cy="804862"/>
          </a:xfrm>
        </p:spPr>
        <p:txBody>
          <a:bodyPr/>
          <a:lstStyle/>
          <a:p>
            <a:r>
              <a:rPr lang="en-US" dirty="0"/>
              <a:t>The transport system can be conceptualized as the set of relationships between </a:t>
            </a:r>
            <a:r>
              <a:rPr lang="en-US" b="1" dirty="0"/>
              <a:t>nodes</a:t>
            </a:r>
            <a:r>
              <a:rPr lang="en-US" dirty="0"/>
              <a:t>, </a:t>
            </a:r>
            <a:r>
              <a:rPr lang="en-US" b="1" dirty="0"/>
              <a:t>networks</a:t>
            </a:r>
            <a:r>
              <a:rPr lang="en-US" dirty="0"/>
              <a:t> and the </a:t>
            </a:r>
            <a:r>
              <a:rPr lang="en-US" b="1" dirty="0"/>
              <a:t>demand</a:t>
            </a:r>
            <a:r>
              <a:rPr lang="en-US" dirty="0"/>
              <a:t>. These relationships involve </a:t>
            </a:r>
            <a:r>
              <a:rPr lang="en-US" b="1" dirty="0"/>
              <a:t>locations</a:t>
            </a:r>
            <a:r>
              <a:rPr lang="en-US" dirty="0"/>
              <a:t> spatially expressing this demand, </a:t>
            </a:r>
            <a:r>
              <a:rPr lang="en-US" b="1" dirty="0"/>
              <a:t>flows</a:t>
            </a:r>
            <a:r>
              <a:rPr lang="en-US" dirty="0"/>
              <a:t> between them and </a:t>
            </a:r>
            <a:r>
              <a:rPr lang="en-US" b="1" dirty="0"/>
              <a:t>infrastructures</a:t>
            </a:r>
            <a:r>
              <a:rPr lang="en-US" dirty="0"/>
              <a:t> designed to handle these flows. All the components of a transport system are designed to facilitate the movements of passengers, freight and information, either as separate or joint components.</a:t>
            </a:r>
            <a:endParaRPr lang="it-IT" dirty="0"/>
          </a:p>
        </p:txBody>
      </p:sp>
      <p:sp>
        <p:nvSpPr>
          <p:cNvPr id="13" name="Rectangle 2"/>
          <p:cNvSpPr>
            <a:spLocks noGrp="1" noChangeArrowheads="1"/>
          </p:cNvSpPr>
          <p:nvPr>
            <p:ph type="title" idx="4294967295"/>
          </p:nvPr>
        </p:nvSpPr>
        <p:spPr>
          <a:xfrm>
            <a:off x="611188" y="333375"/>
            <a:ext cx="7772400" cy="1143000"/>
          </a:xfrm>
        </p:spPr>
        <p:txBody>
          <a:bodyPr/>
          <a:lstStyle/>
          <a:p>
            <a:pPr eaLnBrk="1" hangingPunct="1"/>
            <a:r>
              <a:rPr lang="en-GB" sz="3600" dirty="0"/>
              <a:t>The Transport </a:t>
            </a:r>
            <a:r>
              <a:rPr lang="en-GB" sz="3600" dirty="0" smtClean="0"/>
              <a:t>System</a:t>
            </a:r>
            <a:br>
              <a:rPr lang="en-GB" sz="3600" dirty="0" smtClean="0"/>
            </a:br>
            <a:endParaRPr lang="en-GB" sz="3600" dirty="0" smtClean="0"/>
          </a:p>
        </p:txBody>
      </p:sp>
      <p:pic>
        <p:nvPicPr>
          <p:cNvPr id="12"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400" y="907587"/>
            <a:ext cx="5625200" cy="5042826"/>
          </a:xfrm>
          <a:prstGeom prst="rect">
            <a:avLst/>
          </a:prstGeom>
        </p:spPr>
      </p:pic>
    </p:spTree>
    <p:extLst>
      <p:ext uri="{BB962C8B-B14F-4D97-AF65-F5344CB8AC3E}">
        <p14:creationId xmlns:p14="http://schemas.microsoft.com/office/powerpoint/2010/main" val="1978030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title"/>
          </p:nvPr>
        </p:nvSpPr>
        <p:spPr/>
        <p:txBody>
          <a:bodyPr/>
          <a:lstStyle/>
          <a:p>
            <a:pPr eaLnBrk="1" hangingPunct="1"/>
            <a:r>
              <a:rPr lang="en-US" smtClean="0"/>
              <a:t>Functional Integration of Supply Chains</a:t>
            </a:r>
          </a:p>
        </p:txBody>
      </p:sp>
      <p:sp>
        <p:nvSpPr>
          <p:cNvPr id="101380" name="Rectangle 49" descr="Wide upward diagonal"/>
          <p:cNvSpPr>
            <a:spLocks noChangeArrowheads="1"/>
          </p:cNvSpPr>
          <p:nvPr/>
        </p:nvSpPr>
        <p:spPr bwMode="auto">
          <a:xfrm>
            <a:off x="2352675" y="1366838"/>
            <a:ext cx="1219200" cy="4581525"/>
          </a:xfrm>
          <a:prstGeom prst="rect">
            <a:avLst/>
          </a:prstGeom>
          <a:pattFill prst="wdUpDiag">
            <a:fgClr>
              <a:srgbClr val="99CCFF"/>
            </a:fgClr>
            <a:bgClr>
              <a:srgbClr val="FFFFFF"/>
            </a:bgClr>
          </a:pattFill>
          <a:ln w="25400">
            <a:solidFill>
              <a:srgbClr val="808080"/>
            </a:solidFill>
            <a:miter lim="800000"/>
            <a:headEnd/>
            <a:tailEnd/>
          </a:ln>
        </p:spPr>
        <p:txBody>
          <a:bodyPr wrap="none" anchor="ctr"/>
          <a:lstStyle/>
          <a:p>
            <a:endParaRPr lang="en-US"/>
          </a:p>
        </p:txBody>
      </p:sp>
      <p:sp>
        <p:nvSpPr>
          <p:cNvPr id="101381" name="Rectangle 48"/>
          <p:cNvSpPr>
            <a:spLocks noChangeArrowheads="1"/>
          </p:cNvSpPr>
          <p:nvPr/>
        </p:nvSpPr>
        <p:spPr bwMode="auto">
          <a:xfrm>
            <a:off x="3552825" y="1366838"/>
            <a:ext cx="3417888" cy="4581525"/>
          </a:xfrm>
          <a:prstGeom prst="rect">
            <a:avLst/>
          </a:prstGeom>
          <a:solidFill>
            <a:srgbClr val="FFFFFF"/>
          </a:solidFill>
          <a:ln w="25400">
            <a:solidFill>
              <a:srgbClr val="808080"/>
            </a:solidFill>
            <a:miter lim="800000"/>
            <a:headEnd/>
            <a:tailEnd/>
          </a:ln>
        </p:spPr>
        <p:txBody>
          <a:bodyPr wrap="none" anchor="ctr"/>
          <a:lstStyle/>
          <a:p>
            <a:endParaRPr lang="en-US"/>
          </a:p>
        </p:txBody>
      </p:sp>
      <p:sp>
        <p:nvSpPr>
          <p:cNvPr id="101382" name="Oval 31"/>
          <p:cNvSpPr>
            <a:spLocks noChangeArrowheads="1"/>
          </p:cNvSpPr>
          <p:nvPr/>
        </p:nvSpPr>
        <p:spPr bwMode="auto">
          <a:xfrm>
            <a:off x="3514725" y="3055938"/>
            <a:ext cx="1127125" cy="304800"/>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3" name="Oval 33"/>
          <p:cNvSpPr>
            <a:spLocks noChangeArrowheads="1"/>
          </p:cNvSpPr>
          <p:nvPr/>
        </p:nvSpPr>
        <p:spPr bwMode="auto">
          <a:xfrm>
            <a:off x="4497388" y="3054350"/>
            <a:ext cx="1403350" cy="304800"/>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4" name="Oval 10"/>
          <p:cNvSpPr>
            <a:spLocks noChangeArrowheads="1"/>
          </p:cNvSpPr>
          <p:nvPr/>
        </p:nvSpPr>
        <p:spPr bwMode="auto">
          <a:xfrm>
            <a:off x="2982913" y="2249488"/>
            <a:ext cx="573087"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5" name="Oval 11"/>
          <p:cNvSpPr>
            <a:spLocks noChangeArrowheads="1"/>
          </p:cNvSpPr>
          <p:nvPr/>
        </p:nvSpPr>
        <p:spPr bwMode="auto">
          <a:xfrm>
            <a:off x="3543300" y="2249488"/>
            <a:ext cx="434975"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6" name="Oval 12"/>
          <p:cNvSpPr>
            <a:spLocks noChangeArrowheads="1"/>
          </p:cNvSpPr>
          <p:nvPr/>
        </p:nvSpPr>
        <p:spPr bwMode="auto">
          <a:xfrm>
            <a:off x="3889375" y="2249488"/>
            <a:ext cx="50800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7" name="Oval 13"/>
          <p:cNvSpPr>
            <a:spLocks noChangeArrowheads="1"/>
          </p:cNvSpPr>
          <p:nvPr/>
        </p:nvSpPr>
        <p:spPr bwMode="auto">
          <a:xfrm>
            <a:off x="4321175" y="2249488"/>
            <a:ext cx="434975"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8" name="Oval 14"/>
          <p:cNvSpPr>
            <a:spLocks noChangeArrowheads="1"/>
          </p:cNvSpPr>
          <p:nvPr/>
        </p:nvSpPr>
        <p:spPr bwMode="auto">
          <a:xfrm>
            <a:off x="4638675" y="2249488"/>
            <a:ext cx="62865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9" name="Oval 15"/>
          <p:cNvSpPr>
            <a:spLocks noChangeArrowheads="1"/>
          </p:cNvSpPr>
          <p:nvPr/>
        </p:nvSpPr>
        <p:spPr bwMode="auto">
          <a:xfrm>
            <a:off x="5051425" y="2249488"/>
            <a:ext cx="62865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90" name="Oval 16"/>
          <p:cNvSpPr>
            <a:spLocks noChangeArrowheads="1"/>
          </p:cNvSpPr>
          <p:nvPr/>
        </p:nvSpPr>
        <p:spPr bwMode="auto">
          <a:xfrm>
            <a:off x="5573713" y="2249488"/>
            <a:ext cx="62865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91" name="Oval 17"/>
          <p:cNvSpPr>
            <a:spLocks noChangeArrowheads="1"/>
          </p:cNvSpPr>
          <p:nvPr/>
        </p:nvSpPr>
        <p:spPr bwMode="auto">
          <a:xfrm>
            <a:off x="6096000" y="2249488"/>
            <a:ext cx="481013"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92" name="Text Box 19"/>
          <p:cNvSpPr txBox="1">
            <a:spLocks noChangeArrowheads="1"/>
          </p:cNvSpPr>
          <p:nvPr/>
        </p:nvSpPr>
        <p:spPr bwMode="auto">
          <a:xfrm>
            <a:off x="2671763" y="2547938"/>
            <a:ext cx="827087"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Shipping Line</a:t>
            </a:r>
          </a:p>
        </p:txBody>
      </p:sp>
      <p:sp>
        <p:nvSpPr>
          <p:cNvPr id="101393" name="Text Box 20"/>
          <p:cNvSpPr txBox="1">
            <a:spLocks noChangeArrowheads="1"/>
          </p:cNvSpPr>
          <p:nvPr/>
        </p:nvSpPr>
        <p:spPr bwMode="auto">
          <a:xfrm>
            <a:off x="3559175" y="1873250"/>
            <a:ext cx="534988" cy="34607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Shipping</a:t>
            </a:r>
          </a:p>
          <a:p>
            <a:pPr algn="ctr">
              <a:lnSpc>
                <a:spcPct val="95000"/>
              </a:lnSpc>
            </a:pPr>
            <a:r>
              <a:rPr lang="en-US" sz="1200" b="1">
                <a:latin typeface="Arial Narrow" pitchFamily="34" charset="0"/>
              </a:rPr>
              <a:t>Agent</a:t>
            </a:r>
          </a:p>
        </p:txBody>
      </p:sp>
      <p:sp>
        <p:nvSpPr>
          <p:cNvPr id="101394" name="Text Box 21"/>
          <p:cNvSpPr txBox="1">
            <a:spLocks noChangeArrowheads="1"/>
          </p:cNvSpPr>
          <p:nvPr/>
        </p:nvSpPr>
        <p:spPr bwMode="auto">
          <a:xfrm>
            <a:off x="3829050" y="2513013"/>
            <a:ext cx="606425" cy="182562"/>
          </a:xfrm>
          <a:prstGeom prst="rect">
            <a:avLst/>
          </a:prstGeom>
          <a:noFill/>
          <a:ln w="9525">
            <a:noFill/>
            <a:miter lim="800000"/>
            <a:headEnd/>
            <a:tailEnd/>
          </a:ln>
        </p:spPr>
        <p:txBody>
          <a:bodyPr wrap="none" lIns="0" tIns="0" rIns="0" bIns="0">
            <a:spAutoFit/>
          </a:bodyPr>
          <a:lstStyle/>
          <a:p>
            <a:pPr algn="ctr"/>
            <a:r>
              <a:rPr lang="en-US" sz="1200" b="1">
                <a:latin typeface="Arial Narrow" pitchFamily="34" charset="0"/>
              </a:rPr>
              <a:t>Stevedore</a:t>
            </a:r>
          </a:p>
        </p:txBody>
      </p:sp>
      <p:sp>
        <p:nvSpPr>
          <p:cNvPr id="101395" name="Text Box 22"/>
          <p:cNvSpPr txBox="1">
            <a:spLocks noChangeArrowheads="1"/>
          </p:cNvSpPr>
          <p:nvPr/>
        </p:nvSpPr>
        <p:spPr bwMode="auto">
          <a:xfrm>
            <a:off x="4327525" y="1839913"/>
            <a:ext cx="465138" cy="34607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Custom</a:t>
            </a:r>
          </a:p>
          <a:p>
            <a:pPr algn="ctr">
              <a:lnSpc>
                <a:spcPct val="95000"/>
              </a:lnSpc>
            </a:pPr>
            <a:r>
              <a:rPr lang="en-US" sz="1200" b="1">
                <a:latin typeface="Arial Narrow" pitchFamily="34" charset="0"/>
              </a:rPr>
              <a:t>Agent</a:t>
            </a:r>
          </a:p>
        </p:txBody>
      </p:sp>
      <p:sp>
        <p:nvSpPr>
          <p:cNvPr id="101396" name="Text Box 23"/>
          <p:cNvSpPr txBox="1">
            <a:spLocks noChangeArrowheads="1"/>
          </p:cNvSpPr>
          <p:nvPr/>
        </p:nvSpPr>
        <p:spPr bwMode="auto">
          <a:xfrm>
            <a:off x="4640263" y="2509838"/>
            <a:ext cx="612775" cy="34607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Freight</a:t>
            </a:r>
          </a:p>
          <a:p>
            <a:pPr algn="ctr">
              <a:lnSpc>
                <a:spcPct val="95000"/>
              </a:lnSpc>
            </a:pPr>
            <a:r>
              <a:rPr lang="en-US" sz="1200" b="1">
                <a:latin typeface="Arial Narrow" pitchFamily="34" charset="0"/>
              </a:rPr>
              <a:t>Forwarder</a:t>
            </a:r>
          </a:p>
        </p:txBody>
      </p:sp>
      <p:sp>
        <p:nvSpPr>
          <p:cNvPr id="101397" name="Text Box 24"/>
          <p:cNvSpPr txBox="1">
            <a:spLocks noChangeArrowheads="1"/>
          </p:cNvSpPr>
          <p:nvPr/>
        </p:nvSpPr>
        <p:spPr bwMode="auto">
          <a:xfrm>
            <a:off x="4943475" y="2035175"/>
            <a:ext cx="863600" cy="173038"/>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Rail / Trucking</a:t>
            </a:r>
          </a:p>
        </p:txBody>
      </p:sp>
      <p:sp>
        <p:nvSpPr>
          <p:cNvPr id="101398" name="Text Box 25"/>
          <p:cNvSpPr txBox="1">
            <a:spLocks noChangeArrowheads="1"/>
          </p:cNvSpPr>
          <p:nvPr/>
        </p:nvSpPr>
        <p:spPr bwMode="auto">
          <a:xfrm>
            <a:off x="5727700" y="2547938"/>
            <a:ext cx="354013" cy="173037"/>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Depot</a:t>
            </a:r>
          </a:p>
        </p:txBody>
      </p:sp>
      <p:sp>
        <p:nvSpPr>
          <p:cNvPr id="101399" name="Text Box 26"/>
          <p:cNvSpPr txBox="1">
            <a:spLocks noChangeArrowheads="1"/>
          </p:cNvSpPr>
          <p:nvPr/>
        </p:nvSpPr>
        <p:spPr bwMode="auto">
          <a:xfrm>
            <a:off x="6096000" y="2017713"/>
            <a:ext cx="528638" cy="173037"/>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Trucking</a:t>
            </a:r>
          </a:p>
        </p:txBody>
      </p:sp>
      <p:sp>
        <p:nvSpPr>
          <p:cNvPr id="101400" name="Line 8"/>
          <p:cNvSpPr>
            <a:spLocks noChangeShapeType="1"/>
          </p:cNvSpPr>
          <p:nvPr/>
        </p:nvSpPr>
        <p:spPr bwMode="auto">
          <a:xfrm flipH="1">
            <a:off x="3163888" y="2382838"/>
            <a:ext cx="3408362" cy="0"/>
          </a:xfrm>
          <a:prstGeom prst="line">
            <a:avLst/>
          </a:prstGeom>
          <a:noFill/>
          <a:ln w="38100">
            <a:solidFill>
              <a:srgbClr val="FF0000"/>
            </a:solidFill>
            <a:round/>
            <a:headEnd/>
            <a:tailEnd/>
          </a:ln>
        </p:spPr>
        <p:txBody>
          <a:bodyPr/>
          <a:lstStyle/>
          <a:p>
            <a:endParaRPr lang="en-US"/>
          </a:p>
        </p:txBody>
      </p:sp>
      <p:sp>
        <p:nvSpPr>
          <p:cNvPr id="101401" name="Rectangle 9"/>
          <p:cNvSpPr>
            <a:spLocks noChangeArrowheads="1"/>
          </p:cNvSpPr>
          <p:nvPr/>
        </p:nvSpPr>
        <p:spPr bwMode="auto">
          <a:xfrm>
            <a:off x="3478213" y="2300288"/>
            <a:ext cx="157162" cy="157162"/>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02" name="Rectangle 18"/>
          <p:cNvSpPr>
            <a:spLocks noChangeArrowheads="1"/>
          </p:cNvSpPr>
          <p:nvPr/>
        </p:nvSpPr>
        <p:spPr bwMode="auto">
          <a:xfrm>
            <a:off x="5561013" y="2305050"/>
            <a:ext cx="128587" cy="128588"/>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03" name="Oval 34"/>
          <p:cNvSpPr>
            <a:spLocks noChangeArrowheads="1"/>
          </p:cNvSpPr>
          <p:nvPr/>
        </p:nvSpPr>
        <p:spPr bwMode="auto">
          <a:xfrm>
            <a:off x="5786438" y="3074988"/>
            <a:ext cx="804862"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04" name="Oval 35"/>
          <p:cNvSpPr>
            <a:spLocks noChangeArrowheads="1"/>
          </p:cNvSpPr>
          <p:nvPr/>
        </p:nvSpPr>
        <p:spPr bwMode="auto">
          <a:xfrm>
            <a:off x="6570663" y="2270125"/>
            <a:ext cx="195262" cy="195263"/>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05" name="Oval 36"/>
          <p:cNvSpPr>
            <a:spLocks noChangeArrowheads="1"/>
          </p:cNvSpPr>
          <p:nvPr/>
        </p:nvSpPr>
        <p:spPr bwMode="auto">
          <a:xfrm>
            <a:off x="6570663" y="3097213"/>
            <a:ext cx="195262" cy="195262"/>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06" name="Oval 38"/>
          <p:cNvSpPr>
            <a:spLocks noChangeArrowheads="1"/>
          </p:cNvSpPr>
          <p:nvPr/>
        </p:nvSpPr>
        <p:spPr bwMode="auto">
          <a:xfrm>
            <a:off x="3490913" y="3965575"/>
            <a:ext cx="2447925" cy="360363"/>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07" name="Oval 40"/>
          <p:cNvSpPr>
            <a:spLocks noChangeArrowheads="1"/>
          </p:cNvSpPr>
          <p:nvPr/>
        </p:nvSpPr>
        <p:spPr bwMode="auto">
          <a:xfrm>
            <a:off x="5808663" y="4016375"/>
            <a:ext cx="739775" cy="258763"/>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08" name="Text Box 41"/>
          <p:cNvSpPr txBox="1">
            <a:spLocks noChangeArrowheads="1"/>
          </p:cNvSpPr>
          <p:nvPr/>
        </p:nvSpPr>
        <p:spPr bwMode="auto">
          <a:xfrm>
            <a:off x="3211513" y="5351463"/>
            <a:ext cx="712787"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Megacarrier</a:t>
            </a:r>
          </a:p>
        </p:txBody>
      </p:sp>
      <p:sp>
        <p:nvSpPr>
          <p:cNvPr id="101409" name="Oval 42"/>
          <p:cNvSpPr>
            <a:spLocks noChangeArrowheads="1"/>
          </p:cNvSpPr>
          <p:nvPr/>
        </p:nvSpPr>
        <p:spPr bwMode="auto">
          <a:xfrm>
            <a:off x="2395538" y="4949825"/>
            <a:ext cx="4129087" cy="360363"/>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10" name="Oval 43"/>
          <p:cNvSpPr>
            <a:spLocks noChangeArrowheads="1"/>
          </p:cNvSpPr>
          <p:nvPr/>
        </p:nvSpPr>
        <p:spPr bwMode="auto">
          <a:xfrm>
            <a:off x="3727450" y="5022850"/>
            <a:ext cx="2447925" cy="231775"/>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11" name="Line 44"/>
          <p:cNvSpPr>
            <a:spLocks noChangeShapeType="1"/>
          </p:cNvSpPr>
          <p:nvPr/>
        </p:nvSpPr>
        <p:spPr bwMode="auto">
          <a:xfrm flipH="1">
            <a:off x="3163888" y="5141913"/>
            <a:ext cx="3408362" cy="0"/>
          </a:xfrm>
          <a:prstGeom prst="line">
            <a:avLst/>
          </a:prstGeom>
          <a:noFill/>
          <a:ln w="38100">
            <a:solidFill>
              <a:srgbClr val="FF0000"/>
            </a:solidFill>
            <a:round/>
            <a:headEnd/>
            <a:tailEnd/>
          </a:ln>
        </p:spPr>
        <p:txBody>
          <a:bodyPr/>
          <a:lstStyle/>
          <a:p>
            <a:endParaRPr lang="en-US"/>
          </a:p>
        </p:txBody>
      </p:sp>
      <p:sp>
        <p:nvSpPr>
          <p:cNvPr id="101412" name="Oval 45"/>
          <p:cNvSpPr>
            <a:spLocks noChangeArrowheads="1"/>
          </p:cNvSpPr>
          <p:nvPr/>
        </p:nvSpPr>
        <p:spPr bwMode="auto">
          <a:xfrm>
            <a:off x="6570663" y="4043363"/>
            <a:ext cx="195262" cy="195262"/>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13" name="Oval 46"/>
          <p:cNvSpPr>
            <a:spLocks noChangeArrowheads="1"/>
          </p:cNvSpPr>
          <p:nvPr/>
        </p:nvSpPr>
        <p:spPr bwMode="auto">
          <a:xfrm>
            <a:off x="6570663" y="5027613"/>
            <a:ext cx="195262" cy="195262"/>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14" name="Rectangle 47"/>
          <p:cNvSpPr>
            <a:spLocks noChangeArrowheads="1"/>
          </p:cNvSpPr>
          <p:nvPr/>
        </p:nvSpPr>
        <p:spPr bwMode="auto">
          <a:xfrm>
            <a:off x="5476875" y="4994275"/>
            <a:ext cx="295275" cy="265113"/>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15" name="Rectangle 29"/>
          <p:cNvSpPr>
            <a:spLocks noChangeArrowheads="1"/>
          </p:cNvSpPr>
          <p:nvPr/>
        </p:nvSpPr>
        <p:spPr bwMode="auto">
          <a:xfrm>
            <a:off x="3330575" y="4900613"/>
            <a:ext cx="433388" cy="433387"/>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16" name="Oval 50"/>
          <p:cNvSpPr>
            <a:spLocks noChangeArrowheads="1"/>
          </p:cNvSpPr>
          <p:nvPr/>
        </p:nvSpPr>
        <p:spPr bwMode="auto">
          <a:xfrm>
            <a:off x="2986088" y="3074988"/>
            <a:ext cx="573087"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17" name="Line 30"/>
          <p:cNvSpPr>
            <a:spLocks noChangeShapeType="1"/>
          </p:cNvSpPr>
          <p:nvPr/>
        </p:nvSpPr>
        <p:spPr bwMode="auto">
          <a:xfrm flipH="1">
            <a:off x="3163888" y="3211513"/>
            <a:ext cx="3408362" cy="0"/>
          </a:xfrm>
          <a:prstGeom prst="line">
            <a:avLst/>
          </a:prstGeom>
          <a:noFill/>
          <a:ln w="38100">
            <a:solidFill>
              <a:srgbClr val="FF0000"/>
            </a:solidFill>
            <a:round/>
            <a:headEnd/>
            <a:tailEnd/>
          </a:ln>
        </p:spPr>
        <p:txBody>
          <a:bodyPr/>
          <a:lstStyle/>
          <a:p>
            <a:endParaRPr lang="en-US"/>
          </a:p>
        </p:txBody>
      </p:sp>
      <p:sp>
        <p:nvSpPr>
          <p:cNvPr id="101418" name="Rectangle 27"/>
          <p:cNvSpPr>
            <a:spLocks noChangeArrowheads="1"/>
          </p:cNvSpPr>
          <p:nvPr/>
        </p:nvSpPr>
        <p:spPr bwMode="auto">
          <a:xfrm>
            <a:off x="3435350" y="3090863"/>
            <a:ext cx="230188" cy="230187"/>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19" name="Oval 51"/>
          <p:cNvSpPr>
            <a:spLocks noChangeArrowheads="1"/>
          </p:cNvSpPr>
          <p:nvPr/>
        </p:nvSpPr>
        <p:spPr bwMode="auto">
          <a:xfrm>
            <a:off x="2981325" y="4030663"/>
            <a:ext cx="573088"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20" name="Rectangle 32"/>
          <p:cNvSpPr>
            <a:spLocks noChangeArrowheads="1"/>
          </p:cNvSpPr>
          <p:nvPr/>
        </p:nvSpPr>
        <p:spPr bwMode="auto">
          <a:xfrm>
            <a:off x="5537200" y="3140075"/>
            <a:ext cx="147638" cy="136525"/>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21" name="Line 37"/>
          <p:cNvSpPr>
            <a:spLocks noChangeShapeType="1"/>
          </p:cNvSpPr>
          <p:nvPr/>
        </p:nvSpPr>
        <p:spPr bwMode="auto">
          <a:xfrm flipH="1">
            <a:off x="3163888" y="4157663"/>
            <a:ext cx="3408362" cy="0"/>
          </a:xfrm>
          <a:prstGeom prst="line">
            <a:avLst/>
          </a:prstGeom>
          <a:noFill/>
          <a:ln w="38100">
            <a:solidFill>
              <a:srgbClr val="FF0000"/>
            </a:solidFill>
            <a:round/>
            <a:headEnd/>
            <a:tailEnd/>
          </a:ln>
        </p:spPr>
        <p:txBody>
          <a:bodyPr/>
          <a:lstStyle/>
          <a:p>
            <a:endParaRPr lang="en-US"/>
          </a:p>
        </p:txBody>
      </p:sp>
      <p:sp>
        <p:nvSpPr>
          <p:cNvPr id="101422" name="Rectangle 39"/>
          <p:cNvSpPr>
            <a:spLocks noChangeArrowheads="1"/>
          </p:cNvSpPr>
          <p:nvPr/>
        </p:nvSpPr>
        <p:spPr bwMode="auto">
          <a:xfrm>
            <a:off x="5534025" y="4067175"/>
            <a:ext cx="184150" cy="165100"/>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23" name="Rectangle 28"/>
          <p:cNvSpPr>
            <a:spLocks noChangeArrowheads="1"/>
          </p:cNvSpPr>
          <p:nvPr/>
        </p:nvSpPr>
        <p:spPr bwMode="auto">
          <a:xfrm>
            <a:off x="3402013" y="3995738"/>
            <a:ext cx="295275" cy="295275"/>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24" name="Line 52"/>
          <p:cNvSpPr>
            <a:spLocks noChangeShapeType="1"/>
          </p:cNvSpPr>
          <p:nvPr/>
        </p:nvSpPr>
        <p:spPr bwMode="auto">
          <a:xfrm>
            <a:off x="2616200" y="2317750"/>
            <a:ext cx="0" cy="2568575"/>
          </a:xfrm>
          <a:prstGeom prst="line">
            <a:avLst/>
          </a:prstGeom>
          <a:noFill/>
          <a:ln w="38100">
            <a:solidFill>
              <a:srgbClr val="FF9900"/>
            </a:solidFill>
            <a:round/>
            <a:headEnd/>
            <a:tailEnd type="triangle" w="med" len="med"/>
          </a:ln>
        </p:spPr>
        <p:txBody>
          <a:bodyPr/>
          <a:lstStyle/>
          <a:p>
            <a:endParaRPr lang="en-US"/>
          </a:p>
        </p:txBody>
      </p:sp>
      <p:sp>
        <p:nvSpPr>
          <p:cNvPr id="101425" name="Text Box 53"/>
          <p:cNvSpPr txBox="1">
            <a:spLocks noChangeArrowheads="1"/>
          </p:cNvSpPr>
          <p:nvPr/>
        </p:nvSpPr>
        <p:spPr bwMode="auto">
          <a:xfrm rot="-5400000">
            <a:off x="1898650" y="3563938"/>
            <a:ext cx="1169988"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Economies of scale</a:t>
            </a:r>
          </a:p>
        </p:txBody>
      </p:sp>
      <p:sp>
        <p:nvSpPr>
          <p:cNvPr id="521270" name="Text Box 54"/>
          <p:cNvSpPr txBox="1">
            <a:spLocks noChangeArrowheads="1"/>
          </p:cNvSpPr>
          <p:nvPr/>
        </p:nvSpPr>
        <p:spPr bwMode="auto">
          <a:xfrm>
            <a:off x="4333875" y="1489075"/>
            <a:ext cx="1489075" cy="201613"/>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a:effectLst>
                  <a:outerShdw blurRad="38100" dist="38100" dir="2700000" algn="tl">
                    <a:srgbClr val="C0C0C0"/>
                  </a:outerShdw>
                </a:effectLst>
                <a:latin typeface="Arial Rounded MT Bold" pitchFamily="34" charset="0"/>
              </a:rPr>
              <a:t>Land Distribution</a:t>
            </a:r>
          </a:p>
        </p:txBody>
      </p:sp>
      <p:sp>
        <p:nvSpPr>
          <p:cNvPr id="521271" name="Text Box 55"/>
          <p:cNvSpPr txBox="1">
            <a:spLocks noChangeArrowheads="1"/>
          </p:cNvSpPr>
          <p:nvPr/>
        </p:nvSpPr>
        <p:spPr bwMode="auto">
          <a:xfrm>
            <a:off x="2476500" y="1406525"/>
            <a:ext cx="1011238" cy="403225"/>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a:effectLst>
                  <a:outerShdw blurRad="38100" dist="38100" dir="2700000" algn="tl">
                    <a:srgbClr val="C0C0C0"/>
                  </a:outerShdw>
                </a:effectLst>
                <a:latin typeface="Arial Rounded MT Bold" pitchFamily="34" charset="0"/>
              </a:rPr>
              <a:t>Maritime</a:t>
            </a:r>
          </a:p>
          <a:p>
            <a:pPr algn="ctr">
              <a:lnSpc>
                <a:spcPct val="95000"/>
              </a:lnSpc>
              <a:defRPr/>
            </a:pPr>
            <a:r>
              <a:rPr lang="en-US" sz="1400" b="1">
                <a:effectLst>
                  <a:outerShdw blurRad="38100" dist="38100" dir="2700000" algn="tl">
                    <a:srgbClr val="C0C0C0"/>
                  </a:outerShdw>
                </a:effectLst>
                <a:latin typeface="Arial Rounded MT Bold" pitchFamily="34" charset="0"/>
              </a:rPr>
              <a:t>Distribution</a:t>
            </a:r>
          </a:p>
        </p:txBody>
      </p:sp>
      <p:sp>
        <p:nvSpPr>
          <p:cNvPr id="101428" name="Line 57"/>
          <p:cNvSpPr>
            <a:spLocks noChangeShapeType="1"/>
          </p:cNvSpPr>
          <p:nvPr/>
        </p:nvSpPr>
        <p:spPr bwMode="auto">
          <a:xfrm>
            <a:off x="3654425" y="5800725"/>
            <a:ext cx="2992438" cy="0"/>
          </a:xfrm>
          <a:prstGeom prst="line">
            <a:avLst/>
          </a:prstGeom>
          <a:noFill/>
          <a:ln w="38100">
            <a:solidFill>
              <a:srgbClr val="FF9900"/>
            </a:solidFill>
            <a:round/>
            <a:headEnd type="triangle" w="med" len="med"/>
            <a:tailEnd type="triangle" w="med" len="med"/>
          </a:ln>
        </p:spPr>
        <p:txBody>
          <a:bodyPr/>
          <a:lstStyle/>
          <a:p>
            <a:endParaRPr lang="en-US"/>
          </a:p>
        </p:txBody>
      </p:sp>
      <p:sp>
        <p:nvSpPr>
          <p:cNvPr id="101429" name="Text Box 58"/>
          <p:cNvSpPr txBox="1">
            <a:spLocks noChangeArrowheads="1"/>
          </p:cNvSpPr>
          <p:nvPr/>
        </p:nvSpPr>
        <p:spPr bwMode="auto">
          <a:xfrm>
            <a:off x="4194175" y="5595938"/>
            <a:ext cx="1820863"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Level of functional integration </a:t>
            </a:r>
          </a:p>
        </p:txBody>
      </p:sp>
      <p:sp>
        <p:nvSpPr>
          <p:cNvPr id="54"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948853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1"/>
          <p:cNvSpPr>
            <a:spLocks noGrp="1" noChangeArrowheads="1"/>
          </p:cNvSpPr>
          <p:nvPr>
            <p:ph type="title"/>
          </p:nvPr>
        </p:nvSpPr>
        <p:spPr/>
        <p:txBody>
          <a:bodyPr/>
          <a:lstStyle/>
          <a:p>
            <a:pPr eaLnBrk="1" hangingPunct="1"/>
            <a:r>
              <a:rPr lang="en-US" smtClean="0"/>
              <a:t>Impacts of River / Sea Shipping</a:t>
            </a:r>
          </a:p>
        </p:txBody>
      </p:sp>
      <p:sp>
        <p:nvSpPr>
          <p:cNvPr id="102404" name="Rectangle 63"/>
          <p:cNvSpPr>
            <a:spLocks noChangeArrowheads="1"/>
          </p:cNvSpPr>
          <p:nvPr/>
        </p:nvSpPr>
        <p:spPr bwMode="auto">
          <a:xfrm>
            <a:off x="2286000" y="3962400"/>
            <a:ext cx="5105400" cy="1752600"/>
          </a:xfrm>
          <a:prstGeom prst="rect">
            <a:avLst/>
          </a:prstGeom>
          <a:solidFill>
            <a:srgbClr val="CCFFCC"/>
          </a:solidFill>
          <a:ln w="25400">
            <a:solidFill>
              <a:srgbClr val="808080"/>
            </a:solidFill>
            <a:miter lim="800000"/>
            <a:headEnd/>
            <a:tailEnd/>
          </a:ln>
        </p:spPr>
        <p:txBody>
          <a:bodyPr wrap="none" anchor="ctr">
            <a:spAutoFit/>
          </a:bodyPr>
          <a:lstStyle/>
          <a:p>
            <a:endParaRPr lang="en-US"/>
          </a:p>
        </p:txBody>
      </p:sp>
      <p:sp>
        <p:nvSpPr>
          <p:cNvPr id="102405" name="Rectangle 62"/>
          <p:cNvSpPr>
            <a:spLocks noChangeArrowheads="1"/>
          </p:cNvSpPr>
          <p:nvPr/>
        </p:nvSpPr>
        <p:spPr bwMode="auto">
          <a:xfrm>
            <a:off x="2286000" y="1905000"/>
            <a:ext cx="5105400" cy="1447800"/>
          </a:xfrm>
          <a:prstGeom prst="rect">
            <a:avLst/>
          </a:prstGeom>
          <a:solidFill>
            <a:srgbClr val="CCFFCC"/>
          </a:solidFill>
          <a:ln w="25400">
            <a:solidFill>
              <a:srgbClr val="808080"/>
            </a:solidFill>
            <a:miter lim="800000"/>
            <a:headEnd/>
            <a:tailEnd/>
          </a:ln>
        </p:spPr>
        <p:txBody>
          <a:bodyPr wrap="none" anchor="ctr">
            <a:spAutoFit/>
          </a:bodyPr>
          <a:lstStyle/>
          <a:p>
            <a:endParaRPr lang="en-US"/>
          </a:p>
        </p:txBody>
      </p:sp>
      <p:sp>
        <p:nvSpPr>
          <p:cNvPr id="102406" name="AutoShape 2"/>
          <p:cNvSpPr>
            <a:spLocks noChangeArrowheads="1"/>
          </p:cNvSpPr>
          <p:nvPr/>
        </p:nvSpPr>
        <p:spPr bwMode="auto">
          <a:xfrm>
            <a:off x="2287588" y="3360738"/>
            <a:ext cx="5103812" cy="584200"/>
          </a:xfrm>
          <a:prstGeom prst="roundRect">
            <a:avLst>
              <a:gd name="adj" fmla="val 0"/>
            </a:avLst>
          </a:prstGeom>
          <a:solidFill>
            <a:srgbClr val="99CCFF"/>
          </a:solidFill>
          <a:ln w="25400">
            <a:solidFill>
              <a:srgbClr val="808080"/>
            </a:solidFill>
            <a:round/>
            <a:headEnd/>
            <a:tailEnd/>
          </a:ln>
        </p:spPr>
        <p:txBody>
          <a:bodyPr anchor="ctr">
            <a:spAutoFit/>
          </a:bodyPr>
          <a:lstStyle/>
          <a:p>
            <a:endParaRPr lang="en-US"/>
          </a:p>
        </p:txBody>
      </p:sp>
      <p:sp>
        <p:nvSpPr>
          <p:cNvPr id="102407" name="Line 3"/>
          <p:cNvSpPr>
            <a:spLocks noChangeShapeType="1"/>
          </p:cNvSpPr>
          <p:nvPr/>
        </p:nvSpPr>
        <p:spPr bwMode="auto">
          <a:xfrm>
            <a:off x="2276475" y="3344863"/>
            <a:ext cx="5114925" cy="0"/>
          </a:xfrm>
          <a:prstGeom prst="line">
            <a:avLst/>
          </a:prstGeom>
          <a:noFill/>
          <a:ln w="50800">
            <a:solidFill>
              <a:srgbClr val="000080"/>
            </a:solidFill>
            <a:round/>
            <a:headEnd type="none" w="sm" len="sm"/>
            <a:tailEnd type="none" w="sm" len="sm"/>
          </a:ln>
        </p:spPr>
        <p:txBody>
          <a:bodyPr wrap="none" anchor="ctr">
            <a:spAutoFit/>
          </a:bodyPr>
          <a:lstStyle/>
          <a:p>
            <a:endParaRPr lang="en-US"/>
          </a:p>
        </p:txBody>
      </p:sp>
      <p:sp>
        <p:nvSpPr>
          <p:cNvPr id="102408" name="Line 4"/>
          <p:cNvSpPr>
            <a:spLocks noChangeShapeType="1"/>
          </p:cNvSpPr>
          <p:nvPr/>
        </p:nvSpPr>
        <p:spPr bwMode="auto">
          <a:xfrm>
            <a:off x="2274888" y="3957638"/>
            <a:ext cx="5116512" cy="0"/>
          </a:xfrm>
          <a:prstGeom prst="line">
            <a:avLst/>
          </a:prstGeom>
          <a:noFill/>
          <a:ln w="50800">
            <a:solidFill>
              <a:srgbClr val="000080"/>
            </a:solidFill>
            <a:round/>
            <a:headEnd type="none" w="sm" len="sm"/>
            <a:tailEnd type="none" w="sm" len="sm"/>
          </a:ln>
        </p:spPr>
        <p:txBody>
          <a:bodyPr wrap="none" anchor="ctr">
            <a:spAutoFit/>
          </a:bodyPr>
          <a:lstStyle/>
          <a:p>
            <a:endParaRPr lang="en-US"/>
          </a:p>
        </p:txBody>
      </p:sp>
      <p:sp>
        <p:nvSpPr>
          <p:cNvPr id="102409" name="Oval 5"/>
          <p:cNvSpPr>
            <a:spLocks noChangeArrowheads="1"/>
          </p:cNvSpPr>
          <p:nvPr/>
        </p:nvSpPr>
        <p:spPr bwMode="auto">
          <a:xfrm>
            <a:off x="2628900" y="3187700"/>
            <a:ext cx="525463" cy="273050"/>
          </a:xfrm>
          <a:prstGeom prst="ellipse">
            <a:avLst/>
          </a:prstGeom>
          <a:solidFill>
            <a:srgbClr val="339966"/>
          </a:solidFill>
          <a:ln w="38100">
            <a:solidFill>
              <a:srgbClr val="333300"/>
            </a:solidFill>
            <a:round/>
            <a:headEnd/>
            <a:tailEnd/>
          </a:ln>
        </p:spPr>
        <p:txBody>
          <a:bodyPr wrap="none" anchor="ctr">
            <a:spAutoFit/>
          </a:bodyPr>
          <a:lstStyle/>
          <a:p>
            <a:endParaRPr lang="en-US"/>
          </a:p>
        </p:txBody>
      </p:sp>
      <p:sp>
        <p:nvSpPr>
          <p:cNvPr id="102410" name="Oval 7"/>
          <p:cNvSpPr>
            <a:spLocks noChangeArrowheads="1"/>
          </p:cNvSpPr>
          <p:nvPr/>
        </p:nvSpPr>
        <p:spPr bwMode="auto">
          <a:xfrm>
            <a:off x="4518025" y="3190875"/>
            <a:ext cx="525463"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1" name="Oval 8"/>
          <p:cNvSpPr>
            <a:spLocks noChangeArrowheads="1"/>
          </p:cNvSpPr>
          <p:nvPr/>
        </p:nvSpPr>
        <p:spPr bwMode="auto">
          <a:xfrm>
            <a:off x="6599238" y="3194050"/>
            <a:ext cx="525462"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2" name="Oval 9"/>
          <p:cNvSpPr>
            <a:spLocks noChangeArrowheads="1"/>
          </p:cNvSpPr>
          <p:nvPr/>
        </p:nvSpPr>
        <p:spPr bwMode="auto">
          <a:xfrm>
            <a:off x="2617788" y="3806825"/>
            <a:ext cx="525462" cy="273050"/>
          </a:xfrm>
          <a:prstGeom prst="ellipse">
            <a:avLst/>
          </a:prstGeom>
          <a:solidFill>
            <a:srgbClr val="339966"/>
          </a:solidFill>
          <a:ln w="38100">
            <a:solidFill>
              <a:srgbClr val="333300"/>
            </a:solidFill>
            <a:round/>
            <a:headEnd/>
            <a:tailEnd/>
          </a:ln>
        </p:spPr>
        <p:txBody>
          <a:bodyPr wrap="none" anchor="ctr">
            <a:spAutoFit/>
          </a:bodyPr>
          <a:lstStyle/>
          <a:p>
            <a:endParaRPr lang="en-US"/>
          </a:p>
        </p:txBody>
      </p:sp>
      <p:sp>
        <p:nvSpPr>
          <p:cNvPr id="102413" name="Oval 10"/>
          <p:cNvSpPr>
            <a:spLocks noChangeArrowheads="1"/>
          </p:cNvSpPr>
          <p:nvPr/>
        </p:nvSpPr>
        <p:spPr bwMode="auto">
          <a:xfrm>
            <a:off x="4518025" y="3810000"/>
            <a:ext cx="525463"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4" name="Oval 11"/>
          <p:cNvSpPr>
            <a:spLocks noChangeArrowheads="1"/>
          </p:cNvSpPr>
          <p:nvPr/>
        </p:nvSpPr>
        <p:spPr bwMode="auto">
          <a:xfrm>
            <a:off x="6599238" y="3813175"/>
            <a:ext cx="523875"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5" name="Oval 12"/>
          <p:cNvSpPr>
            <a:spLocks noChangeArrowheads="1"/>
          </p:cNvSpPr>
          <p:nvPr/>
        </p:nvSpPr>
        <p:spPr bwMode="auto">
          <a:xfrm>
            <a:off x="4518025" y="2589213"/>
            <a:ext cx="525463" cy="273050"/>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16" name="Oval 13"/>
          <p:cNvSpPr>
            <a:spLocks noChangeArrowheads="1"/>
          </p:cNvSpPr>
          <p:nvPr/>
        </p:nvSpPr>
        <p:spPr bwMode="auto">
          <a:xfrm>
            <a:off x="6599238" y="2611438"/>
            <a:ext cx="525462" cy="273050"/>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17" name="AutoShape 14"/>
          <p:cNvSpPr>
            <a:spLocks noChangeArrowheads="1"/>
          </p:cNvSpPr>
          <p:nvPr/>
        </p:nvSpPr>
        <p:spPr bwMode="auto">
          <a:xfrm>
            <a:off x="2668588" y="1995488"/>
            <a:ext cx="463550" cy="238125"/>
          </a:xfrm>
          <a:prstGeom prst="roundRect">
            <a:avLst>
              <a:gd name="adj" fmla="val 0"/>
            </a:avLst>
          </a:prstGeom>
          <a:solidFill>
            <a:srgbClr val="FFFF99"/>
          </a:solidFill>
          <a:ln w="25400">
            <a:solidFill>
              <a:srgbClr val="808080"/>
            </a:solidFill>
            <a:round/>
            <a:headEnd/>
            <a:tailEnd/>
          </a:ln>
        </p:spPr>
        <p:txBody>
          <a:bodyPr wrap="none" anchor="ctr">
            <a:spAutoFit/>
          </a:bodyPr>
          <a:lstStyle/>
          <a:p>
            <a:endParaRPr lang="en-US"/>
          </a:p>
        </p:txBody>
      </p:sp>
      <p:sp>
        <p:nvSpPr>
          <p:cNvPr id="102418" name="AutoShape 15"/>
          <p:cNvSpPr>
            <a:spLocks noChangeArrowheads="1"/>
          </p:cNvSpPr>
          <p:nvPr/>
        </p:nvSpPr>
        <p:spPr bwMode="auto">
          <a:xfrm>
            <a:off x="4559300" y="1995488"/>
            <a:ext cx="465138" cy="238125"/>
          </a:xfrm>
          <a:prstGeom prst="roundRect">
            <a:avLst>
              <a:gd name="adj" fmla="val 0"/>
            </a:avLst>
          </a:prstGeom>
          <a:solidFill>
            <a:srgbClr val="FFFF99"/>
          </a:solidFill>
          <a:ln w="25400">
            <a:solidFill>
              <a:srgbClr val="808080"/>
            </a:solidFill>
            <a:round/>
            <a:headEnd/>
            <a:tailEnd/>
          </a:ln>
        </p:spPr>
        <p:txBody>
          <a:bodyPr wrap="none" anchor="ctr">
            <a:spAutoFit/>
          </a:bodyPr>
          <a:lstStyle/>
          <a:p>
            <a:endParaRPr lang="en-US"/>
          </a:p>
        </p:txBody>
      </p:sp>
      <p:sp>
        <p:nvSpPr>
          <p:cNvPr id="102419" name="AutoShape 16"/>
          <p:cNvSpPr>
            <a:spLocks noChangeArrowheads="1"/>
          </p:cNvSpPr>
          <p:nvPr/>
        </p:nvSpPr>
        <p:spPr bwMode="auto">
          <a:xfrm>
            <a:off x="6626225" y="1995488"/>
            <a:ext cx="465138" cy="238125"/>
          </a:xfrm>
          <a:prstGeom prst="roundRect">
            <a:avLst>
              <a:gd name="adj" fmla="val 0"/>
            </a:avLst>
          </a:prstGeom>
          <a:solidFill>
            <a:srgbClr val="FFFF99"/>
          </a:solidFill>
          <a:ln w="25400">
            <a:solidFill>
              <a:srgbClr val="808080"/>
            </a:solidFill>
            <a:round/>
            <a:headEnd/>
            <a:tailEnd/>
          </a:ln>
        </p:spPr>
        <p:txBody>
          <a:bodyPr wrap="none" anchor="ctr">
            <a:spAutoFit/>
          </a:bodyPr>
          <a:lstStyle/>
          <a:p>
            <a:endParaRPr lang="en-US"/>
          </a:p>
        </p:txBody>
      </p:sp>
      <p:sp>
        <p:nvSpPr>
          <p:cNvPr id="102420" name="Line 17"/>
          <p:cNvSpPr>
            <a:spLocks noChangeShapeType="1"/>
          </p:cNvSpPr>
          <p:nvPr/>
        </p:nvSpPr>
        <p:spPr bwMode="auto">
          <a:xfrm>
            <a:off x="2900363" y="2286000"/>
            <a:ext cx="0" cy="812800"/>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21" name="AutoShape 20"/>
          <p:cNvSpPr>
            <a:spLocks noChangeArrowheads="1"/>
          </p:cNvSpPr>
          <p:nvPr/>
        </p:nvSpPr>
        <p:spPr bwMode="auto">
          <a:xfrm>
            <a:off x="2665413" y="5087938"/>
            <a:ext cx="463550" cy="238125"/>
          </a:xfrm>
          <a:prstGeom prst="roundRect">
            <a:avLst>
              <a:gd name="adj" fmla="val 0"/>
            </a:avLst>
          </a:prstGeom>
          <a:solidFill>
            <a:srgbClr val="FF9900"/>
          </a:solidFill>
          <a:ln w="25400">
            <a:solidFill>
              <a:srgbClr val="808080"/>
            </a:solidFill>
            <a:round/>
            <a:headEnd/>
            <a:tailEnd/>
          </a:ln>
        </p:spPr>
        <p:txBody>
          <a:bodyPr wrap="none" anchor="ctr">
            <a:spAutoFit/>
          </a:bodyPr>
          <a:lstStyle/>
          <a:p>
            <a:endParaRPr lang="en-US"/>
          </a:p>
        </p:txBody>
      </p:sp>
      <p:sp>
        <p:nvSpPr>
          <p:cNvPr id="102422" name="Line 22"/>
          <p:cNvSpPr>
            <a:spLocks noChangeShapeType="1"/>
          </p:cNvSpPr>
          <p:nvPr/>
        </p:nvSpPr>
        <p:spPr bwMode="auto">
          <a:xfrm>
            <a:off x="2894013" y="4137025"/>
            <a:ext cx="0" cy="812800"/>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23" name="Line 24"/>
          <p:cNvSpPr>
            <a:spLocks noChangeShapeType="1"/>
          </p:cNvSpPr>
          <p:nvPr/>
        </p:nvSpPr>
        <p:spPr bwMode="auto">
          <a:xfrm>
            <a:off x="2906713" y="3517900"/>
            <a:ext cx="0" cy="242888"/>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24" name="Rectangle 25"/>
          <p:cNvSpPr>
            <a:spLocks noChangeArrowheads="1"/>
          </p:cNvSpPr>
          <p:nvPr/>
        </p:nvSpPr>
        <p:spPr bwMode="auto">
          <a:xfrm>
            <a:off x="2960688" y="2566988"/>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Road / Rail</a:t>
            </a:r>
          </a:p>
        </p:txBody>
      </p:sp>
      <p:sp>
        <p:nvSpPr>
          <p:cNvPr id="102425" name="Rectangle 28"/>
          <p:cNvSpPr>
            <a:spLocks noChangeArrowheads="1"/>
          </p:cNvSpPr>
          <p:nvPr/>
        </p:nvSpPr>
        <p:spPr bwMode="auto">
          <a:xfrm>
            <a:off x="3008313" y="3543300"/>
            <a:ext cx="10223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Maritime</a:t>
            </a:r>
          </a:p>
        </p:txBody>
      </p:sp>
      <p:sp>
        <p:nvSpPr>
          <p:cNvPr id="102426" name="Rectangle 30"/>
          <p:cNvSpPr>
            <a:spLocks noChangeArrowheads="1"/>
          </p:cNvSpPr>
          <p:nvPr/>
        </p:nvSpPr>
        <p:spPr bwMode="auto">
          <a:xfrm>
            <a:off x="4914900" y="2914650"/>
            <a:ext cx="846138"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Fluvial</a:t>
            </a:r>
          </a:p>
        </p:txBody>
      </p:sp>
      <p:sp>
        <p:nvSpPr>
          <p:cNvPr id="102427" name="Line 32"/>
          <p:cNvSpPr>
            <a:spLocks noChangeShapeType="1"/>
          </p:cNvSpPr>
          <p:nvPr/>
        </p:nvSpPr>
        <p:spPr bwMode="auto">
          <a:xfrm>
            <a:off x="4778375" y="3511550"/>
            <a:ext cx="0" cy="244475"/>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28" name="Oval 37"/>
          <p:cNvSpPr>
            <a:spLocks noChangeArrowheads="1"/>
          </p:cNvSpPr>
          <p:nvPr/>
        </p:nvSpPr>
        <p:spPr bwMode="auto">
          <a:xfrm>
            <a:off x="6599238" y="4446588"/>
            <a:ext cx="525462" cy="274637"/>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29" name="AutoShape 39"/>
          <p:cNvSpPr>
            <a:spLocks noChangeArrowheads="1"/>
          </p:cNvSpPr>
          <p:nvPr/>
        </p:nvSpPr>
        <p:spPr bwMode="auto">
          <a:xfrm>
            <a:off x="6650038" y="5087938"/>
            <a:ext cx="465137" cy="238125"/>
          </a:xfrm>
          <a:prstGeom prst="roundRect">
            <a:avLst>
              <a:gd name="adj" fmla="val 0"/>
            </a:avLst>
          </a:prstGeom>
          <a:solidFill>
            <a:srgbClr val="FF9900"/>
          </a:solidFill>
          <a:ln w="25400">
            <a:solidFill>
              <a:srgbClr val="808080"/>
            </a:solidFill>
            <a:round/>
            <a:headEnd/>
            <a:tailEnd/>
          </a:ln>
        </p:spPr>
        <p:txBody>
          <a:bodyPr wrap="none" anchor="ctr">
            <a:spAutoFit/>
          </a:bodyPr>
          <a:lstStyle/>
          <a:p>
            <a:endParaRPr lang="en-US"/>
          </a:p>
        </p:txBody>
      </p:sp>
      <p:sp>
        <p:nvSpPr>
          <p:cNvPr id="102430" name="Oval 41"/>
          <p:cNvSpPr>
            <a:spLocks noChangeArrowheads="1"/>
          </p:cNvSpPr>
          <p:nvPr/>
        </p:nvSpPr>
        <p:spPr bwMode="auto">
          <a:xfrm>
            <a:off x="4529138" y="4446588"/>
            <a:ext cx="523875" cy="274637"/>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31" name="AutoShape 43"/>
          <p:cNvSpPr>
            <a:spLocks noChangeArrowheads="1"/>
          </p:cNvSpPr>
          <p:nvPr/>
        </p:nvSpPr>
        <p:spPr bwMode="auto">
          <a:xfrm>
            <a:off x="4556125" y="5087938"/>
            <a:ext cx="463550" cy="238125"/>
          </a:xfrm>
          <a:prstGeom prst="roundRect">
            <a:avLst>
              <a:gd name="adj" fmla="val 0"/>
            </a:avLst>
          </a:prstGeom>
          <a:solidFill>
            <a:srgbClr val="FF9900"/>
          </a:solidFill>
          <a:ln w="25400">
            <a:solidFill>
              <a:srgbClr val="808080"/>
            </a:solidFill>
            <a:round/>
            <a:headEnd/>
            <a:tailEnd/>
          </a:ln>
        </p:spPr>
        <p:txBody>
          <a:bodyPr wrap="none" anchor="ctr">
            <a:spAutoFit/>
          </a:bodyPr>
          <a:lstStyle/>
          <a:p>
            <a:endParaRPr lang="en-US"/>
          </a:p>
        </p:txBody>
      </p:sp>
      <p:sp>
        <p:nvSpPr>
          <p:cNvPr id="102432" name="Rectangle 45"/>
          <p:cNvSpPr>
            <a:spLocks noChangeArrowheads="1"/>
          </p:cNvSpPr>
          <p:nvPr/>
        </p:nvSpPr>
        <p:spPr bwMode="auto">
          <a:xfrm>
            <a:off x="4935538" y="4170363"/>
            <a:ext cx="8445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Fluvial</a:t>
            </a:r>
          </a:p>
        </p:txBody>
      </p:sp>
      <p:sp>
        <p:nvSpPr>
          <p:cNvPr id="102433" name="Rectangle 46"/>
          <p:cNvSpPr>
            <a:spLocks noChangeArrowheads="1"/>
          </p:cNvSpPr>
          <p:nvPr/>
        </p:nvSpPr>
        <p:spPr bwMode="auto">
          <a:xfrm>
            <a:off x="5126038" y="3535363"/>
            <a:ext cx="1163637" cy="212725"/>
          </a:xfrm>
          <a:prstGeom prst="rect">
            <a:avLst/>
          </a:prstGeom>
          <a:noFill/>
          <a:ln w="9525">
            <a:noFill/>
            <a:miter lim="800000"/>
            <a:headEnd/>
            <a:tailEnd/>
          </a:ln>
        </p:spPr>
        <p:txBody>
          <a:bodyPr lIns="0" tIns="0" rIns="0" bIns="0">
            <a:spAutoFit/>
          </a:bodyPr>
          <a:lstStyle/>
          <a:p>
            <a:pPr algn="r" defTabSz="457200"/>
            <a:r>
              <a:rPr lang="en-US" sz="1400" b="1">
                <a:solidFill>
                  <a:srgbClr val="000000"/>
                </a:solidFill>
                <a:latin typeface="Arial Narrow" pitchFamily="34" charset="0"/>
              </a:rPr>
              <a:t>River/sea</a:t>
            </a:r>
          </a:p>
        </p:txBody>
      </p:sp>
      <p:sp>
        <p:nvSpPr>
          <p:cNvPr id="102434" name="Rectangle 47"/>
          <p:cNvSpPr>
            <a:spLocks noChangeArrowheads="1"/>
          </p:cNvSpPr>
          <p:nvPr/>
        </p:nvSpPr>
        <p:spPr bwMode="auto">
          <a:xfrm>
            <a:off x="2805113" y="5332413"/>
            <a:ext cx="184150" cy="304800"/>
          </a:xfrm>
          <a:prstGeom prst="rect">
            <a:avLst/>
          </a:prstGeom>
          <a:noFill/>
          <a:ln w="9525">
            <a:noFill/>
            <a:miter lim="800000"/>
            <a:headEnd/>
            <a:tailEnd/>
          </a:ln>
        </p:spPr>
        <p:txBody>
          <a:bodyPr wrap="none" lIns="0" tIns="0" rIns="0" bIns="0">
            <a:spAutoFit/>
          </a:bodyPr>
          <a:lstStyle/>
          <a:p>
            <a:pPr defTabSz="457200"/>
            <a:r>
              <a:rPr lang="en-US" sz="2000" b="1">
                <a:solidFill>
                  <a:srgbClr val="000000"/>
                </a:solidFill>
                <a:latin typeface="AvantGarde Bk BT" pitchFamily="34" charset="0"/>
              </a:rPr>
              <a:t>A</a:t>
            </a:r>
          </a:p>
        </p:txBody>
      </p:sp>
      <p:sp>
        <p:nvSpPr>
          <p:cNvPr id="102435" name="Rectangle 48"/>
          <p:cNvSpPr>
            <a:spLocks noChangeArrowheads="1"/>
          </p:cNvSpPr>
          <p:nvPr/>
        </p:nvSpPr>
        <p:spPr bwMode="auto">
          <a:xfrm>
            <a:off x="4710113" y="5332413"/>
            <a:ext cx="184150" cy="304800"/>
          </a:xfrm>
          <a:prstGeom prst="rect">
            <a:avLst/>
          </a:prstGeom>
          <a:noFill/>
          <a:ln w="9525">
            <a:noFill/>
            <a:miter lim="800000"/>
            <a:headEnd/>
            <a:tailEnd/>
          </a:ln>
        </p:spPr>
        <p:txBody>
          <a:bodyPr wrap="none" lIns="0" tIns="0" rIns="0" bIns="0">
            <a:spAutoFit/>
          </a:bodyPr>
          <a:lstStyle/>
          <a:p>
            <a:pPr defTabSz="457200"/>
            <a:r>
              <a:rPr lang="en-US" sz="2000" b="1">
                <a:solidFill>
                  <a:srgbClr val="000000"/>
                </a:solidFill>
                <a:latin typeface="AvantGarde Bk BT" pitchFamily="34" charset="0"/>
              </a:rPr>
              <a:t>B</a:t>
            </a:r>
          </a:p>
        </p:txBody>
      </p:sp>
      <p:sp>
        <p:nvSpPr>
          <p:cNvPr id="102436" name="Rectangle 49"/>
          <p:cNvSpPr>
            <a:spLocks noChangeArrowheads="1"/>
          </p:cNvSpPr>
          <p:nvPr/>
        </p:nvSpPr>
        <p:spPr bwMode="auto">
          <a:xfrm>
            <a:off x="6764338" y="5332413"/>
            <a:ext cx="184150" cy="304800"/>
          </a:xfrm>
          <a:prstGeom prst="rect">
            <a:avLst/>
          </a:prstGeom>
          <a:noFill/>
          <a:ln w="9525">
            <a:noFill/>
            <a:miter lim="800000"/>
            <a:headEnd/>
            <a:tailEnd/>
          </a:ln>
        </p:spPr>
        <p:txBody>
          <a:bodyPr wrap="none" lIns="0" tIns="0" rIns="0" bIns="0">
            <a:spAutoFit/>
          </a:bodyPr>
          <a:lstStyle/>
          <a:p>
            <a:pPr defTabSz="457200"/>
            <a:r>
              <a:rPr lang="en-US" sz="2000" b="1">
                <a:solidFill>
                  <a:srgbClr val="000000"/>
                </a:solidFill>
                <a:latin typeface="AvantGarde Bk BT" pitchFamily="34" charset="0"/>
              </a:rPr>
              <a:t>C</a:t>
            </a:r>
          </a:p>
        </p:txBody>
      </p:sp>
      <p:sp>
        <p:nvSpPr>
          <p:cNvPr id="102437" name="Rectangle 50"/>
          <p:cNvSpPr>
            <a:spLocks noChangeArrowheads="1"/>
          </p:cNvSpPr>
          <p:nvPr/>
        </p:nvSpPr>
        <p:spPr bwMode="auto">
          <a:xfrm>
            <a:off x="2973388" y="4395788"/>
            <a:ext cx="755650"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Road / Rail</a:t>
            </a:r>
          </a:p>
        </p:txBody>
      </p:sp>
      <p:sp>
        <p:nvSpPr>
          <p:cNvPr id="102438" name="Rectangle 51"/>
          <p:cNvSpPr>
            <a:spLocks noChangeArrowheads="1"/>
          </p:cNvSpPr>
          <p:nvPr/>
        </p:nvSpPr>
        <p:spPr bwMode="auto">
          <a:xfrm>
            <a:off x="4935538" y="4760913"/>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Road / Rail</a:t>
            </a:r>
          </a:p>
        </p:txBody>
      </p:sp>
      <p:sp>
        <p:nvSpPr>
          <p:cNvPr id="102439" name="Rectangle 52"/>
          <p:cNvSpPr>
            <a:spLocks noChangeArrowheads="1"/>
          </p:cNvSpPr>
          <p:nvPr/>
        </p:nvSpPr>
        <p:spPr bwMode="auto">
          <a:xfrm>
            <a:off x="4935538" y="2303463"/>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Road / Rail</a:t>
            </a:r>
          </a:p>
        </p:txBody>
      </p:sp>
      <p:sp>
        <p:nvSpPr>
          <p:cNvPr id="102440" name="Freeform 53"/>
          <p:cNvSpPr>
            <a:spLocks/>
          </p:cNvSpPr>
          <p:nvPr/>
        </p:nvSpPr>
        <p:spPr bwMode="auto">
          <a:xfrm>
            <a:off x="6327775" y="2901950"/>
            <a:ext cx="338138" cy="1504950"/>
          </a:xfrm>
          <a:custGeom>
            <a:avLst/>
            <a:gdLst>
              <a:gd name="T0" fmla="*/ 2147483647 w 213"/>
              <a:gd name="T1" fmla="*/ 0 h 948"/>
              <a:gd name="T2" fmla="*/ 2147483647 w 213"/>
              <a:gd name="T3" fmla="*/ 2147483647 h 948"/>
              <a:gd name="T4" fmla="*/ 2147483647 w 213"/>
              <a:gd name="T5" fmla="*/ 2147483647 h 948"/>
              <a:gd name="T6" fmla="*/ 0 60000 65536"/>
              <a:gd name="T7" fmla="*/ 0 60000 65536"/>
              <a:gd name="T8" fmla="*/ 0 60000 65536"/>
              <a:gd name="T9" fmla="*/ 0 w 213"/>
              <a:gd name="T10" fmla="*/ 0 h 948"/>
              <a:gd name="T11" fmla="*/ 213 w 213"/>
              <a:gd name="T12" fmla="*/ 948 h 948"/>
            </a:gdLst>
            <a:ahLst/>
            <a:cxnLst>
              <a:cxn ang="T6">
                <a:pos x="T0" y="T1"/>
              </a:cxn>
              <a:cxn ang="T7">
                <a:pos x="T2" y="T3"/>
              </a:cxn>
              <a:cxn ang="T8">
                <a:pos x="T4" y="T5"/>
              </a:cxn>
            </a:cxnLst>
            <a:rect l="T9" t="T10" r="T11" b="T12"/>
            <a:pathLst>
              <a:path w="213" h="948">
                <a:moveTo>
                  <a:pt x="183" y="0"/>
                </a:moveTo>
                <a:cubicBezTo>
                  <a:pt x="91" y="154"/>
                  <a:pt x="0" y="309"/>
                  <a:pt x="5" y="467"/>
                </a:cubicBezTo>
                <a:cubicBezTo>
                  <a:pt x="10" y="625"/>
                  <a:pt x="111" y="786"/>
                  <a:pt x="213" y="948"/>
                </a:cubicBezTo>
              </a:path>
            </a:pathLst>
          </a:custGeom>
          <a:noFill/>
          <a:ln w="38100">
            <a:solidFill>
              <a:srgbClr val="000080"/>
            </a:solidFill>
            <a:round/>
            <a:headEnd/>
            <a:tailEnd type="triangle" w="sm" len="med"/>
          </a:ln>
        </p:spPr>
        <p:txBody>
          <a:bodyPr wrap="none" anchor="ctr">
            <a:spAutoFit/>
          </a:bodyPr>
          <a:lstStyle/>
          <a:p>
            <a:endParaRPr lang="en-US"/>
          </a:p>
        </p:txBody>
      </p:sp>
      <p:sp>
        <p:nvSpPr>
          <p:cNvPr id="102441" name="Rectangle 54"/>
          <p:cNvSpPr>
            <a:spLocks noChangeArrowheads="1"/>
          </p:cNvSpPr>
          <p:nvPr/>
        </p:nvSpPr>
        <p:spPr bwMode="auto">
          <a:xfrm>
            <a:off x="3660775" y="3517900"/>
            <a:ext cx="1022350" cy="212725"/>
          </a:xfrm>
          <a:prstGeom prst="rect">
            <a:avLst/>
          </a:prstGeom>
          <a:noFill/>
          <a:ln w="9525">
            <a:noFill/>
            <a:miter lim="800000"/>
            <a:headEnd/>
            <a:tailEnd/>
          </a:ln>
        </p:spPr>
        <p:txBody>
          <a:bodyPr lIns="0" tIns="0" rIns="0" bIns="0">
            <a:spAutoFit/>
          </a:bodyPr>
          <a:lstStyle/>
          <a:p>
            <a:pPr algn="r" defTabSz="457200"/>
            <a:r>
              <a:rPr lang="en-US" sz="1400" b="1">
                <a:solidFill>
                  <a:srgbClr val="000000"/>
                </a:solidFill>
                <a:latin typeface="Arial Narrow" pitchFamily="34" charset="0"/>
              </a:rPr>
              <a:t>Maritime</a:t>
            </a:r>
          </a:p>
        </p:txBody>
      </p:sp>
      <p:sp>
        <p:nvSpPr>
          <p:cNvPr id="102442" name="Line 55"/>
          <p:cNvSpPr>
            <a:spLocks noChangeShapeType="1"/>
          </p:cNvSpPr>
          <p:nvPr/>
        </p:nvSpPr>
        <p:spPr bwMode="auto">
          <a:xfrm>
            <a:off x="4797425" y="4141788"/>
            <a:ext cx="0" cy="244475"/>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43" name="Line 56"/>
          <p:cNvSpPr>
            <a:spLocks noChangeShapeType="1"/>
          </p:cNvSpPr>
          <p:nvPr/>
        </p:nvSpPr>
        <p:spPr bwMode="auto">
          <a:xfrm>
            <a:off x="4794250" y="4783138"/>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4" name="Line 57"/>
          <p:cNvSpPr>
            <a:spLocks noChangeShapeType="1"/>
          </p:cNvSpPr>
          <p:nvPr/>
        </p:nvSpPr>
        <p:spPr bwMode="auto">
          <a:xfrm>
            <a:off x="4784725" y="2919413"/>
            <a:ext cx="0" cy="244475"/>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45" name="Line 58"/>
          <p:cNvSpPr>
            <a:spLocks noChangeShapeType="1"/>
          </p:cNvSpPr>
          <p:nvPr/>
        </p:nvSpPr>
        <p:spPr bwMode="auto">
          <a:xfrm>
            <a:off x="4792663" y="2282825"/>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6" name="Line 59"/>
          <p:cNvSpPr>
            <a:spLocks noChangeShapeType="1"/>
          </p:cNvSpPr>
          <p:nvPr/>
        </p:nvSpPr>
        <p:spPr bwMode="auto">
          <a:xfrm>
            <a:off x="6848475" y="2305050"/>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7" name="Line 60"/>
          <p:cNvSpPr>
            <a:spLocks noChangeShapeType="1"/>
          </p:cNvSpPr>
          <p:nvPr/>
        </p:nvSpPr>
        <p:spPr bwMode="auto">
          <a:xfrm>
            <a:off x="6878638" y="4795838"/>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8" name="Rectangle 64"/>
          <p:cNvSpPr>
            <a:spLocks noChangeArrowheads="1"/>
          </p:cNvSpPr>
          <p:nvPr/>
        </p:nvSpPr>
        <p:spPr bwMode="auto">
          <a:xfrm>
            <a:off x="3070225" y="3019425"/>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Seaport</a:t>
            </a:r>
          </a:p>
        </p:txBody>
      </p:sp>
      <p:sp>
        <p:nvSpPr>
          <p:cNvPr id="102449" name="Rectangle 65"/>
          <p:cNvSpPr>
            <a:spLocks noChangeArrowheads="1"/>
          </p:cNvSpPr>
          <p:nvPr/>
        </p:nvSpPr>
        <p:spPr bwMode="auto">
          <a:xfrm>
            <a:off x="5064125" y="2593975"/>
            <a:ext cx="796925"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Fluvial Port</a:t>
            </a:r>
          </a:p>
        </p:txBody>
      </p:sp>
      <p:sp>
        <p:nvSpPr>
          <p:cNvPr id="102450" name="Rectangle 67"/>
          <p:cNvSpPr>
            <a:spLocks noChangeArrowheads="1"/>
          </p:cNvSpPr>
          <p:nvPr/>
        </p:nvSpPr>
        <p:spPr bwMode="auto">
          <a:xfrm>
            <a:off x="3167063" y="2000250"/>
            <a:ext cx="430212"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Origin</a:t>
            </a:r>
          </a:p>
        </p:txBody>
      </p:sp>
      <p:sp>
        <p:nvSpPr>
          <p:cNvPr id="102451" name="Rectangle 68"/>
          <p:cNvSpPr>
            <a:spLocks noChangeArrowheads="1"/>
          </p:cNvSpPr>
          <p:nvPr/>
        </p:nvSpPr>
        <p:spPr bwMode="auto">
          <a:xfrm>
            <a:off x="3149600" y="5106988"/>
            <a:ext cx="795338"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Destination</a:t>
            </a:r>
          </a:p>
        </p:txBody>
      </p:sp>
      <p:sp>
        <p:nvSpPr>
          <p:cNvPr id="52"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171940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p:txBody>
          <a:bodyPr/>
          <a:lstStyle/>
          <a:p>
            <a:pPr eaLnBrk="1" hangingPunct="1"/>
            <a:r>
              <a:rPr lang="en-US" smtClean="0"/>
              <a:t>The “Last Mile” in Freight Distribution</a:t>
            </a:r>
          </a:p>
        </p:txBody>
      </p:sp>
      <p:sp>
        <p:nvSpPr>
          <p:cNvPr id="154628" name="Line 2"/>
          <p:cNvSpPr>
            <a:spLocks noChangeShapeType="1"/>
          </p:cNvSpPr>
          <p:nvPr/>
        </p:nvSpPr>
        <p:spPr bwMode="auto">
          <a:xfrm flipV="1">
            <a:off x="3251200" y="3665538"/>
            <a:ext cx="0" cy="885825"/>
          </a:xfrm>
          <a:prstGeom prst="line">
            <a:avLst/>
          </a:prstGeom>
          <a:noFill/>
          <a:ln w="25400">
            <a:solidFill>
              <a:srgbClr val="C0C0C0"/>
            </a:solidFill>
            <a:round/>
            <a:headEnd/>
            <a:tailEnd/>
          </a:ln>
        </p:spPr>
        <p:txBody>
          <a:bodyPr/>
          <a:lstStyle/>
          <a:p>
            <a:endParaRPr lang="en-US"/>
          </a:p>
        </p:txBody>
      </p:sp>
      <p:sp>
        <p:nvSpPr>
          <p:cNvPr id="154629" name="Line 3"/>
          <p:cNvSpPr>
            <a:spLocks noChangeShapeType="1"/>
          </p:cNvSpPr>
          <p:nvPr/>
        </p:nvSpPr>
        <p:spPr bwMode="auto">
          <a:xfrm flipV="1">
            <a:off x="5224463" y="3665538"/>
            <a:ext cx="0" cy="949325"/>
          </a:xfrm>
          <a:prstGeom prst="line">
            <a:avLst/>
          </a:prstGeom>
          <a:noFill/>
          <a:ln w="25400">
            <a:solidFill>
              <a:srgbClr val="C0C0C0"/>
            </a:solidFill>
            <a:round/>
            <a:headEnd/>
            <a:tailEnd/>
          </a:ln>
        </p:spPr>
        <p:txBody>
          <a:bodyPr/>
          <a:lstStyle/>
          <a:p>
            <a:endParaRPr lang="en-US"/>
          </a:p>
        </p:txBody>
      </p:sp>
      <p:sp>
        <p:nvSpPr>
          <p:cNvPr id="154630" name="Line 4"/>
          <p:cNvSpPr>
            <a:spLocks noChangeShapeType="1"/>
          </p:cNvSpPr>
          <p:nvPr/>
        </p:nvSpPr>
        <p:spPr bwMode="auto">
          <a:xfrm flipV="1">
            <a:off x="6346825" y="3665538"/>
            <a:ext cx="0" cy="931862"/>
          </a:xfrm>
          <a:prstGeom prst="line">
            <a:avLst/>
          </a:prstGeom>
          <a:noFill/>
          <a:ln w="25400">
            <a:solidFill>
              <a:srgbClr val="C0C0C0"/>
            </a:solidFill>
            <a:round/>
            <a:headEnd/>
            <a:tailEnd/>
          </a:ln>
        </p:spPr>
        <p:txBody>
          <a:bodyPr/>
          <a:lstStyle/>
          <a:p>
            <a:endParaRPr lang="en-US"/>
          </a:p>
        </p:txBody>
      </p:sp>
      <p:sp>
        <p:nvSpPr>
          <p:cNvPr id="154631" name="Line 6"/>
          <p:cNvSpPr>
            <a:spLocks noChangeShapeType="1"/>
          </p:cNvSpPr>
          <p:nvPr/>
        </p:nvSpPr>
        <p:spPr bwMode="auto">
          <a:xfrm>
            <a:off x="1370013" y="4576763"/>
            <a:ext cx="1530350" cy="0"/>
          </a:xfrm>
          <a:prstGeom prst="line">
            <a:avLst/>
          </a:prstGeom>
          <a:noFill/>
          <a:ln w="127000">
            <a:solidFill>
              <a:srgbClr val="000080"/>
            </a:solidFill>
            <a:round/>
            <a:headEnd/>
            <a:tailEnd/>
          </a:ln>
        </p:spPr>
        <p:txBody>
          <a:bodyPr/>
          <a:lstStyle/>
          <a:p>
            <a:endParaRPr lang="en-US"/>
          </a:p>
        </p:txBody>
      </p:sp>
      <p:sp>
        <p:nvSpPr>
          <p:cNvPr id="154632" name="Line 7"/>
          <p:cNvSpPr>
            <a:spLocks noChangeShapeType="1"/>
          </p:cNvSpPr>
          <p:nvPr/>
        </p:nvSpPr>
        <p:spPr bwMode="auto">
          <a:xfrm>
            <a:off x="3597275" y="4583113"/>
            <a:ext cx="1457325" cy="0"/>
          </a:xfrm>
          <a:prstGeom prst="line">
            <a:avLst/>
          </a:prstGeom>
          <a:noFill/>
          <a:ln w="76200">
            <a:solidFill>
              <a:srgbClr val="800000"/>
            </a:solidFill>
            <a:round/>
            <a:headEnd/>
            <a:tailEnd/>
          </a:ln>
        </p:spPr>
        <p:txBody>
          <a:bodyPr/>
          <a:lstStyle/>
          <a:p>
            <a:endParaRPr lang="en-US"/>
          </a:p>
        </p:txBody>
      </p:sp>
      <p:sp>
        <p:nvSpPr>
          <p:cNvPr id="154633" name="Line 8"/>
          <p:cNvSpPr>
            <a:spLocks noChangeShapeType="1"/>
          </p:cNvSpPr>
          <p:nvPr/>
        </p:nvSpPr>
        <p:spPr bwMode="auto">
          <a:xfrm>
            <a:off x="3556000" y="4791075"/>
            <a:ext cx="606425" cy="323850"/>
          </a:xfrm>
          <a:prstGeom prst="line">
            <a:avLst/>
          </a:prstGeom>
          <a:noFill/>
          <a:ln w="76200">
            <a:solidFill>
              <a:srgbClr val="800000"/>
            </a:solidFill>
            <a:round/>
            <a:headEnd/>
            <a:tailEnd/>
          </a:ln>
        </p:spPr>
        <p:txBody>
          <a:bodyPr/>
          <a:lstStyle/>
          <a:p>
            <a:endParaRPr lang="en-US"/>
          </a:p>
        </p:txBody>
      </p:sp>
      <p:sp>
        <p:nvSpPr>
          <p:cNvPr id="154634" name="Line 9"/>
          <p:cNvSpPr>
            <a:spLocks noChangeShapeType="1"/>
          </p:cNvSpPr>
          <p:nvPr/>
        </p:nvSpPr>
        <p:spPr bwMode="auto">
          <a:xfrm flipV="1">
            <a:off x="3544888" y="4125913"/>
            <a:ext cx="587375" cy="254000"/>
          </a:xfrm>
          <a:prstGeom prst="line">
            <a:avLst/>
          </a:prstGeom>
          <a:noFill/>
          <a:ln w="76200">
            <a:solidFill>
              <a:srgbClr val="800000"/>
            </a:solidFill>
            <a:round/>
            <a:headEnd/>
            <a:tailEnd/>
          </a:ln>
        </p:spPr>
        <p:txBody>
          <a:bodyPr/>
          <a:lstStyle/>
          <a:p>
            <a:endParaRPr lang="en-US"/>
          </a:p>
        </p:txBody>
      </p:sp>
      <p:sp>
        <p:nvSpPr>
          <p:cNvPr id="154635" name="Line 10"/>
          <p:cNvSpPr>
            <a:spLocks noChangeShapeType="1"/>
          </p:cNvSpPr>
          <p:nvPr/>
        </p:nvSpPr>
        <p:spPr bwMode="auto">
          <a:xfrm>
            <a:off x="5424488" y="4581525"/>
            <a:ext cx="814387" cy="0"/>
          </a:xfrm>
          <a:prstGeom prst="line">
            <a:avLst/>
          </a:prstGeom>
          <a:noFill/>
          <a:ln w="38100">
            <a:solidFill>
              <a:srgbClr val="808000"/>
            </a:solidFill>
            <a:round/>
            <a:headEnd/>
            <a:tailEnd/>
          </a:ln>
        </p:spPr>
        <p:txBody>
          <a:bodyPr/>
          <a:lstStyle/>
          <a:p>
            <a:endParaRPr lang="en-US"/>
          </a:p>
        </p:txBody>
      </p:sp>
      <p:sp>
        <p:nvSpPr>
          <p:cNvPr id="154636" name="Oval 11"/>
          <p:cNvSpPr>
            <a:spLocks noChangeArrowheads="1"/>
          </p:cNvSpPr>
          <p:nvPr/>
        </p:nvSpPr>
        <p:spPr bwMode="auto">
          <a:xfrm>
            <a:off x="2879725" y="4206875"/>
            <a:ext cx="750888" cy="750888"/>
          </a:xfrm>
          <a:prstGeom prst="ellipse">
            <a:avLst/>
          </a:prstGeom>
          <a:solidFill>
            <a:srgbClr val="FFCC00"/>
          </a:solidFill>
          <a:ln w="50800">
            <a:solidFill>
              <a:srgbClr val="808080"/>
            </a:solidFill>
            <a:round/>
            <a:headEnd/>
            <a:tailEnd/>
          </a:ln>
        </p:spPr>
        <p:txBody>
          <a:bodyPr wrap="none" anchor="ctr"/>
          <a:lstStyle/>
          <a:p>
            <a:endParaRPr lang="en-US"/>
          </a:p>
        </p:txBody>
      </p:sp>
      <p:sp>
        <p:nvSpPr>
          <p:cNvPr id="154637" name="Line 12"/>
          <p:cNvSpPr>
            <a:spLocks noChangeShapeType="1"/>
          </p:cNvSpPr>
          <p:nvPr/>
        </p:nvSpPr>
        <p:spPr bwMode="auto">
          <a:xfrm>
            <a:off x="5341938" y="4689475"/>
            <a:ext cx="460375" cy="169863"/>
          </a:xfrm>
          <a:prstGeom prst="line">
            <a:avLst/>
          </a:prstGeom>
          <a:noFill/>
          <a:ln w="38100">
            <a:solidFill>
              <a:srgbClr val="808000"/>
            </a:solidFill>
            <a:round/>
            <a:headEnd/>
            <a:tailEnd/>
          </a:ln>
        </p:spPr>
        <p:txBody>
          <a:bodyPr/>
          <a:lstStyle/>
          <a:p>
            <a:endParaRPr lang="en-US"/>
          </a:p>
        </p:txBody>
      </p:sp>
      <p:sp>
        <p:nvSpPr>
          <p:cNvPr id="154638" name="Line 13"/>
          <p:cNvSpPr>
            <a:spLocks noChangeShapeType="1"/>
          </p:cNvSpPr>
          <p:nvPr/>
        </p:nvSpPr>
        <p:spPr bwMode="auto">
          <a:xfrm flipV="1">
            <a:off x="5313363" y="4225925"/>
            <a:ext cx="234950" cy="209550"/>
          </a:xfrm>
          <a:prstGeom prst="line">
            <a:avLst/>
          </a:prstGeom>
          <a:noFill/>
          <a:ln w="38100">
            <a:solidFill>
              <a:srgbClr val="808000"/>
            </a:solidFill>
            <a:round/>
            <a:headEnd/>
            <a:tailEnd/>
          </a:ln>
        </p:spPr>
        <p:txBody>
          <a:bodyPr/>
          <a:lstStyle/>
          <a:p>
            <a:endParaRPr lang="en-US"/>
          </a:p>
        </p:txBody>
      </p:sp>
      <p:sp>
        <p:nvSpPr>
          <p:cNvPr id="154639" name="Line 14"/>
          <p:cNvSpPr>
            <a:spLocks noChangeShapeType="1"/>
          </p:cNvSpPr>
          <p:nvPr/>
        </p:nvSpPr>
        <p:spPr bwMode="auto">
          <a:xfrm flipH="1">
            <a:off x="5022850" y="4705350"/>
            <a:ext cx="119063" cy="215900"/>
          </a:xfrm>
          <a:prstGeom prst="line">
            <a:avLst/>
          </a:prstGeom>
          <a:noFill/>
          <a:ln w="38100">
            <a:solidFill>
              <a:srgbClr val="808000"/>
            </a:solidFill>
            <a:round/>
            <a:headEnd/>
            <a:tailEnd/>
          </a:ln>
        </p:spPr>
        <p:txBody>
          <a:bodyPr/>
          <a:lstStyle/>
          <a:p>
            <a:endParaRPr lang="en-US"/>
          </a:p>
        </p:txBody>
      </p:sp>
      <p:sp>
        <p:nvSpPr>
          <p:cNvPr id="62" name="Text Box 15"/>
          <p:cNvSpPr txBox="1">
            <a:spLocks noChangeArrowheads="1"/>
          </p:cNvSpPr>
          <p:nvPr/>
        </p:nvSpPr>
        <p:spPr bwMode="auto">
          <a:xfrm>
            <a:off x="2916238" y="5062538"/>
            <a:ext cx="669925" cy="246062"/>
          </a:xfrm>
          <a:prstGeom prst="rect">
            <a:avLst/>
          </a:prstGeom>
          <a:noFill/>
          <a:ln w="9525">
            <a:noFill/>
            <a:miter lim="800000"/>
            <a:headEnd/>
            <a:tailEnd/>
          </a:ln>
        </p:spPr>
        <p:txBody>
          <a:bodyPr wrap="none" lIns="0" tIns="0" rIns="0" bIns="0">
            <a:spAutoFit/>
          </a:bodyPr>
          <a:lstStyle/>
          <a:p>
            <a:pPr>
              <a:defRPr/>
            </a:pPr>
            <a:r>
              <a:rPr lang="en-US" sz="1600" dirty="0">
                <a:effectLst>
                  <a:outerShdw blurRad="38100" dist="38100" dir="2700000" algn="tl">
                    <a:srgbClr val="000000">
                      <a:alpha val="43137"/>
                    </a:srgbClr>
                  </a:outerShdw>
                </a:effectLst>
                <a:latin typeface="Abadi MT Condensed Extra Bold" pitchFamily="34" charset="0"/>
              </a:rPr>
              <a:t>Gateway</a:t>
            </a:r>
          </a:p>
        </p:txBody>
      </p:sp>
      <p:sp>
        <p:nvSpPr>
          <p:cNvPr id="63" name="Text Box 16"/>
          <p:cNvSpPr txBox="1">
            <a:spLocks noChangeArrowheads="1"/>
          </p:cNvSpPr>
          <p:nvPr/>
        </p:nvSpPr>
        <p:spPr bwMode="auto">
          <a:xfrm>
            <a:off x="4876800" y="4987925"/>
            <a:ext cx="695325" cy="404813"/>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Inland </a:t>
            </a:r>
            <a:br>
              <a:rPr lang="en-US" sz="1600" dirty="0">
                <a:effectLst>
                  <a:outerShdw blurRad="38100" dist="38100" dir="2700000" algn="tl">
                    <a:srgbClr val="000000">
                      <a:alpha val="43137"/>
                    </a:srgbClr>
                  </a:outerShdw>
                </a:effectLst>
                <a:latin typeface="Abadi MT Condensed Extra Bold" pitchFamily="34" charset="0"/>
              </a:rPr>
            </a:br>
            <a:r>
              <a:rPr lang="en-US" sz="1600" dirty="0">
                <a:effectLst>
                  <a:outerShdw blurRad="38100" dist="38100" dir="2700000" algn="tl">
                    <a:srgbClr val="000000">
                      <a:alpha val="43137"/>
                    </a:srgbClr>
                  </a:outerShdw>
                </a:effectLst>
                <a:latin typeface="Abadi MT Condensed Extra Bold" pitchFamily="34" charset="0"/>
              </a:rPr>
              <a:t>Terminal</a:t>
            </a:r>
          </a:p>
        </p:txBody>
      </p:sp>
      <p:sp>
        <p:nvSpPr>
          <p:cNvPr id="154642" name="Line 17"/>
          <p:cNvSpPr>
            <a:spLocks noChangeShapeType="1"/>
          </p:cNvSpPr>
          <p:nvPr/>
        </p:nvSpPr>
        <p:spPr bwMode="auto">
          <a:xfrm>
            <a:off x="4984750" y="4251325"/>
            <a:ext cx="100013" cy="160338"/>
          </a:xfrm>
          <a:prstGeom prst="line">
            <a:avLst/>
          </a:prstGeom>
          <a:noFill/>
          <a:ln w="38100">
            <a:solidFill>
              <a:srgbClr val="808000"/>
            </a:solidFill>
            <a:round/>
            <a:headEnd/>
            <a:tailEnd/>
          </a:ln>
        </p:spPr>
        <p:txBody>
          <a:bodyPr/>
          <a:lstStyle/>
          <a:p>
            <a:endParaRPr lang="en-US"/>
          </a:p>
        </p:txBody>
      </p:sp>
      <p:sp>
        <p:nvSpPr>
          <p:cNvPr id="65" name="Text Box 18"/>
          <p:cNvSpPr txBox="1">
            <a:spLocks noChangeArrowheads="1"/>
          </p:cNvSpPr>
          <p:nvPr/>
        </p:nvSpPr>
        <p:spPr bwMode="auto">
          <a:xfrm>
            <a:off x="5878513" y="4987925"/>
            <a:ext cx="936625" cy="390525"/>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Distribution</a:t>
            </a:r>
          </a:p>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Center</a:t>
            </a:r>
          </a:p>
        </p:txBody>
      </p:sp>
      <p:sp>
        <p:nvSpPr>
          <p:cNvPr id="154644" name="Text Box 19"/>
          <p:cNvSpPr txBox="1">
            <a:spLocks noChangeArrowheads="1"/>
          </p:cNvSpPr>
          <p:nvPr/>
        </p:nvSpPr>
        <p:spPr bwMode="auto">
          <a:xfrm>
            <a:off x="6902450" y="3297238"/>
            <a:ext cx="647700"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Capacity</a:t>
            </a:r>
          </a:p>
        </p:txBody>
      </p:sp>
      <p:sp>
        <p:nvSpPr>
          <p:cNvPr id="154645" name="Text Box 20"/>
          <p:cNvSpPr txBox="1">
            <a:spLocks noChangeArrowheads="1"/>
          </p:cNvSpPr>
          <p:nvPr/>
        </p:nvSpPr>
        <p:spPr bwMode="auto">
          <a:xfrm>
            <a:off x="6902450" y="2882900"/>
            <a:ext cx="801688"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Frequency</a:t>
            </a:r>
          </a:p>
        </p:txBody>
      </p:sp>
      <p:sp>
        <p:nvSpPr>
          <p:cNvPr id="154646" name="Text Box 21"/>
          <p:cNvSpPr txBox="1">
            <a:spLocks noChangeArrowheads="1"/>
          </p:cNvSpPr>
          <p:nvPr/>
        </p:nvSpPr>
        <p:spPr bwMode="auto">
          <a:xfrm>
            <a:off x="4062413" y="4321175"/>
            <a:ext cx="606425" cy="246063"/>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Corridor</a:t>
            </a:r>
          </a:p>
        </p:txBody>
      </p:sp>
      <p:sp>
        <p:nvSpPr>
          <p:cNvPr id="154647" name="Line 22"/>
          <p:cNvSpPr>
            <a:spLocks noChangeShapeType="1"/>
          </p:cNvSpPr>
          <p:nvPr/>
        </p:nvSpPr>
        <p:spPr bwMode="auto">
          <a:xfrm flipH="1">
            <a:off x="6146800" y="4641850"/>
            <a:ext cx="138113" cy="134938"/>
          </a:xfrm>
          <a:prstGeom prst="line">
            <a:avLst/>
          </a:prstGeom>
          <a:noFill/>
          <a:ln w="25400">
            <a:solidFill>
              <a:srgbClr val="808080"/>
            </a:solidFill>
            <a:round/>
            <a:headEnd/>
            <a:tailEnd/>
          </a:ln>
        </p:spPr>
        <p:txBody>
          <a:bodyPr/>
          <a:lstStyle/>
          <a:p>
            <a:endParaRPr lang="en-US"/>
          </a:p>
        </p:txBody>
      </p:sp>
      <p:sp>
        <p:nvSpPr>
          <p:cNvPr id="154648" name="Line 23"/>
          <p:cNvSpPr>
            <a:spLocks noChangeShapeType="1"/>
          </p:cNvSpPr>
          <p:nvPr/>
        </p:nvSpPr>
        <p:spPr bwMode="auto">
          <a:xfrm>
            <a:off x="6407150" y="4648200"/>
            <a:ext cx="144463" cy="171450"/>
          </a:xfrm>
          <a:prstGeom prst="line">
            <a:avLst/>
          </a:prstGeom>
          <a:noFill/>
          <a:ln w="25400">
            <a:solidFill>
              <a:srgbClr val="808080"/>
            </a:solidFill>
            <a:round/>
            <a:headEnd/>
            <a:tailEnd/>
          </a:ln>
        </p:spPr>
        <p:txBody>
          <a:bodyPr/>
          <a:lstStyle/>
          <a:p>
            <a:endParaRPr lang="en-US"/>
          </a:p>
        </p:txBody>
      </p:sp>
      <p:sp>
        <p:nvSpPr>
          <p:cNvPr id="154649" name="Line 24"/>
          <p:cNvSpPr>
            <a:spLocks noChangeShapeType="1"/>
          </p:cNvSpPr>
          <p:nvPr/>
        </p:nvSpPr>
        <p:spPr bwMode="auto">
          <a:xfrm flipV="1">
            <a:off x="6342063" y="4244975"/>
            <a:ext cx="71437" cy="238125"/>
          </a:xfrm>
          <a:prstGeom prst="line">
            <a:avLst/>
          </a:prstGeom>
          <a:noFill/>
          <a:ln w="25400">
            <a:solidFill>
              <a:srgbClr val="808080"/>
            </a:solidFill>
            <a:round/>
            <a:headEnd/>
            <a:tailEnd/>
          </a:ln>
        </p:spPr>
        <p:txBody>
          <a:bodyPr/>
          <a:lstStyle/>
          <a:p>
            <a:endParaRPr lang="en-US"/>
          </a:p>
        </p:txBody>
      </p:sp>
      <p:sp>
        <p:nvSpPr>
          <p:cNvPr id="154650" name="Line 25"/>
          <p:cNvSpPr>
            <a:spLocks noChangeShapeType="1"/>
          </p:cNvSpPr>
          <p:nvPr/>
        </p:nvSpPr>
        <p:spPr bwMode="auto">
          <a:xfrm flipH="1" flipV="1">
            <a:off x="6207125" y="4360863"/>
            <a:ext cx="98425" cy="146050"/>
          </a:xfrm>
          <a:prstGeom prst="line">
            <a:avLst/>
          </a:prstGeom>
          <a:noFill/>
          <a:ln w="25400">
            <a:solidFill>
              <a:srgbClr val="808080"/>
            </a:solidFill>
            <a:round/>
            <a:headEnd/>
            <a:tailEnd/>
          </a:ln>
        </p:spPr>
        <p:txBody>
          <a:bodyPr/>
          <a:lstStyle/>
          <a:p>
            <a:endParaRPr lang="en-US"/>
          </a:p>
        </p:txBody>
      </p:sp>
      <p:sp>
        <p:nvSpPr>
          <p:cNvPr id="154651" name="Line 26"/>
          <p:cNvSpPr>
            <a:spLocks noChangeShapeType="1"/>
          </p:cNvSpPr>
          <p:nvPr/>
        </p:nvSpPr>
        <p:spPr bwMode="auto">
          <a:xfrm>
            <a:off x="6397625" y="4583113"/>
            <a:ext cx="315913" cy="0"/>
          </a:xfrm>
          <a:prstGeom prst="line">
            <a:avLst/>
          </a:prstGeom>
          <a:noFill/>
          <a:ln w="25400">
            <a:solidFill>
              <a:srgbClr val="808080"/>
            </a:solidFill>
            <a:round/>
            <a:headEnd/>
            <a:tailEnd/>
          </a:ln>
        </p:spPr>
        <p:txBody>
          <a:bodyPr/>
          <a:lstStyle/>
          <a:p>
            <a:endParaRPr lang="en-US"/>
          </a:p>
        </p:txBody>
      </p:sp>
      <p:sp>
        <p:nvSpPr>
          <p:cNvPr id="154652" name="Oval 27"/>
          <p:cNvSpPr>
            <a:spLocks noChangeArrowheads="1"/>
          </p:cNvSpPr>
          <p:nvPr/>
        </p:nvSpPr>
        <p:spPr bwMode="auto">
          <a:xfrm>
            <a:off x="4968875" y="4343400"/>
            <a:ext cx="477838" cy="477838"/>
          </a:xfrm>
          <a:prstGeom prst="ellipse">
            <a:avLst/>
          </a:prstGeom>
          <a:solidFill>
            <a:srgbClr val="FFCC99"/>
          </a:solidFill>
          <a:ln w="38100">
            <a:solidFill>
              <a:srgbClr val="808080"/>
            </a:solidFill>
            <a:round/>
            <a:headEnd/>
            <a:tailEnd/>
          </a:ln>
        </p:spPr>
        <p:txBody>
          <a:bodyPr wrap="none" anchor="ctr"/>
          <a:lstStyle/>
          <a:p>
            <a:endParaRPr lang="en-US"/>
          </a:p>
        </p:txBody>
      </p:sp>
      <p:sp>
        <p:nvSpPr>
          <p:cNvPr id="154653" name="Line 28"/>
          <p:cNvSpPr>
            <a:spLocks noChangeShapeType="1"/>
          </p:cNvSpPr>
          <p:nvPr/>
        </p:nvSpPr>
        <p:spPr bwMode="auto">
          <a:xfrm flipV="1">
            <a:off x="6421438" y="4397375"/>
            <a:ext cx="144462" cy="157163"/>
          </a:xfrm>
          <a:prstGeom prst="line">
            <a:avLst/>
          </a:prstGeom>
          <a:noFill/>
          <a:ln w="25400">
            <a:solidFill>
              <a:srgbClr val="808080"/>
            </a:solidFill>
            <a:round/>
            <a:headEnd/>
            <a:tailEnd/>
          </a:ln>
        </p:spPr>
        <p:txBody>
          <a:bodyPr/>
          <a:lstStyle/>
          <a:p>
            <a:endParaRPr lang="en-US"/>
          </a:p>
        </p:txBody>
      </p:sp>
      <p:sp>
        <p:nvSpPr>
          <p:cNvPr id="154654" name="Oval 29"/>
          <p:cNvSpPr>
            <a:spLocks noChangeArrowheads="1"/>
          </p:cNvSpPr>
          <p:nvPr/>
        </p:nvSpPr>
        <p:spPr bwMode="auto">
          <a:xfrm>
            <a:off x="6678613" y="4487863"/>
            <a:ext cx="187325" cy="187325"/>
          </a:xfrm>
          <a:prstGeom prst="ellipse">
            <a:avLst/>
          </a:prstGeom>
          <a:solidFill>
            <a:srgbClr val="EAEAEA"/>
          </a:solidFill>
          <a:ln w="25400">
            <a:solidFill>
              <a:srgbClr val="808080"/>
            </a:solidFill>
            <a:round/>
            <a:headEnd/>
            <a:tailEnd/>
          </a:ln>
        </p:spPr>
        <p:txBody>
          <a:bodyPr wrap="none" anchor="ctr"/>
          <a:lstStyle/>
          <a:p>
            <a:endParaRPr lang="en-US"/>
          </a:p>
        </p:txBody>
      </p:sp>
      <p:sp>
        <p:nvSpPr>
          <p:cNvPr id="77" name="Text Box 30"/>
          <p:cNvSpPr txBox="1">
            <a:spLocks noChangeArrowheads="1"/>
          </p:cNvSpPr>
          <p:nvPr/>
        </p:nvSpPr>
        <p:spPr bwMode="auto">
          <a:xfrm>
            <a:off x="6926263" y="4497388"/>
            <a:ext cx="727075" cy="196850"/>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rial Narrow" pitchFamily="34" charset="0"/>
              </a:rPr>
              <a:t>Customer</a:t>
            </a:r>
          </a:p>
        </p:txBody>
      </p:sp>
      <p:sp>
        <p:nvSpPr>
          <p:cNvPr id="154656" name="Rectangle 31"/>
          <p:cNvSpPr>
            <a:spLocks noChangeArrowheads="1"/>
          </p:cNvSpPr>
          <p:nvPr/>
        </p:nvSpPr>
        <p:spPr bwMode="auto">
          <a:xfrm>
            <a:off x="6237288" y="4473575"/>
            <a:ext cx="217487" cy="217488"/>
          </a:xfrm>
          <a:prstGeom prst="rect">
            <a:avLst/>
          </a:prstGeom>
          <a:solidFill>
            <a:srgbClr val="99CCFF"/>
          </a:solidFill>
          <a:ln w="25400">
            <a:solidFill>
              <a:srgbClr val="000080"/>
            </a:solidFill>
            <a:miter lim="800000"/>
            <a:headEnd/>
            <a:tailEnd/>
          </a:ln>
        </p:spPr>
        <p:txBody>
          <a:bodyPr wrap="none" anchor="ctr"/>
          <a:lstStyle/>
          <a:p>
            <a:endParaRPr lang="en-US"/>
          </a:p>
        </p:txBody>
      </p:sp>
      <p:sp>
        <p:nvSpPr>
          <p:cNvPr id="154657" name="Line 32"/>
          <p:cNvSpPr>
            <a:spLocks noChangeShapeType="1"/>
          </p:cNvSpPr>
          <p:nvPr/>
        </p:nvSpPr>
        <p:spPr bwMode="auto">
          <a:xfrm flipH="1" flipV="1">
            <a:off x="6546850" y="4627563"/>
            <a:ext cx="371475" cy="263525"/>
          </a:xfrm>
          <a:prstGeom prst="line">
            <a:avLst/>
          </a:prstGeom>
          <a:noFill/>
          <a:ln w="19050">
            <a:solidFill>
              <a:schemeClr val="tx1"/>
            </a:solidFill>
            <a:round/>
            <a:headEnd/>
            <a:tailEnd type="triangle" w="med" len="med"/>
          </a:ln>
        </p:spPr>
        <p:txBody>
          <a:bodyPr/>
          <a:lstStyle/>
          <a:p>
            <a:endParaRPr lang="en-US"/>
          </a:p>
        </p:txBody>
      </p:sp>
      <p:sp>
        <p:nvSpPr>
          <p:cNvPr id="154658" name="Text Box 33"/>
          <p:cNvSpPr txBox="1">
            <a:spLocks noChangeArrowheads="1"/>
          </p:cNvSpPr>
          <p:nvPr/>
        </p:nvSpPr>
        <p:spPr bwMode="auto">
          <a:xfrm>
            <a:off x="6904038" y="4835525"/>
            <a:ext cx="9191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badi MT Condensed Extra Bold"/>
              </a:rPr>
              <a:t>“Last Mile”</a:t>
            </a:r>
          </a:p>
        </p:txBody>
      </p:sp>
      <p:sp>
        <p:nvSpPr>
          <p:cNvPr id="154659" name="Text Box 34"/>
          <p:cNvSpPr txBox="1">
            <a:spLocks noChangeArrowheads="1"/>
          </p:cNvSpPr>
          <p:nvPr/>
        </p:nvSpPr>
        <p:spPr bwMode="auto">
          <a:xfrm>
            <a:off x="5462588" y="4319588"/>
            <a:ext cx="6905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Segment</a:t>
            </a:r>
          </a:p>
        </p:txBody>
      </p:sp>
      <p:sp>
        <p:nvSpPr>
          <p:cNvPr id="82" name="Text Box 35"/>
          <p:cNvSpPr txBox="1">
            <a:spLocks noChangeArrowheads="1"/>
          </p:cNvSpPr>
          <p:nvPr/>
        </p:nvSpPr>
        <p:spPr bwMode="auto">
          <a:xfrm>
            <a:off x="2100263" y="3697288"/>
            <a:ext cx="711200" cy="246062"/>
          </a:xfrm>
          <a:prstGeom prst="rect">
            <a:avLst/>
          </a:prstGeom>
          <a:noFill/>
          <a:ln w="9525">
            <a:noFill/>
            <a:miter lim="800000"/>
            <a:headEnd/>
            <a:tailEnd/>
          </a:ln>
          <a:effectLst/>
        </p:spPr>
        <p:txBody>
          <a:bodyPr wrap="none" lIns="0" tIns="0" rIns="0" bIns="0">
            <a:spAutoFit/>
          </a:bodyPr>
          <a:lstStyle/>
          <a:p>
            <a:pPr>
              <a:defRPr/>
            </a:pPr>
            <a:r>
              <a:rPr lang="en-US" sz="1600" b="1" dirty="0">
                <a:solidFill>
                  <a:srgbClr val="808080"/>
                </a:solidFill>
                <a:effectLst>
                  <a:outerShdw blurRad="38100" dist="38100" dir="2700000" algn="tl">
                    <a:srgbClr val="C0C0C0"/>
                  </a:outerShdw>
                </a:effectLst>
                <a:latin typeface="Arial Narrow" pitchFamily="34" charset="0"/>
              </a:rPr>
              <a:t>GLOBAL</a:t>
            </a:r>
          </a:p>
        </p:txBody>
      </p:sp>
      <p:sp>
        <p:nvSpPr>
          <p:cNvPr id="83" name="Text Box 36"/>
          <p:cNvSpPr txBox="1">
            <a:spLocks noChangeArrowheads="1"/>
          </p:cNvSpPr>
          <p:nvPr/>
        </p:nvSpPr>
        <p:spPr bwMode="auto">
          <a:xfrm>
            <a:off x="3817938" y="3695700"/>
            <a:ext cx="109537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HINTERLAND</a:t>
            </a:r>
          </a:p>
        </p:txBody>
      </p:sp>
      <p:sp>
        <p:nvSpPr>
          <p:cNvPr id="84" name="Text Box 37"/>
          <p:cNvSpPr txBox="1">
            <a:spLocks noChangeArrowheads="1"/>
          </p:cNvSpPr>
          <p:nvPr/>
        </p:nvSpPr>
        <p:spPr bwMode="auto">
          <a:xfrm>
            <a:off x="5368925" y="3692525"/>
            <a:ext cx="889000"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REGIONAL</a:t>
            </a:r>
          </a:p>
        </p:txBody>
      </p:sp>
      <p:sp>
        <p:nvSpPr>
          <p:cNvPr id="85" name="Text Box 38"/>
          <p:cNvSpPr txBox="1">
            <a:spLocks noChangeArrowheads="1"/>
          </p:cNvSpPr>
          <p:nvPr/>
        </p:nvSpPr>
        <p:spPr bwMode="auto">
          <a:xfrm>
            <a:off x="6432550" y="3692525"/>
            <a:ext cx="58102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LOCAL</a:t>
            </a:r>
          </a:p>
        </p:txBody>
      </p:sp>
      <p:sp>
        <p:nvSpPr>
          <p:cNvPr id="154664" name="Text Box 39"/>
          <p:cNvSpPr txBox="1">
            <a:spLocks noChangeArrowheads="1"/>
          </p:cNvSpPr>
          <p:nvPr/>
        </p:nvSpPr>
        <p:spPr bwMode="auto">
          <a:xfrm>
            <a:off x="1417638" y="4259263"/>
            <a:ext cx="1314450" cy="246062"/>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Shipping Network</a:t>
            </a:r>
          </a:p>
        </p:txBody>
      </p:sp>
      <p:sp>
        <p:nvSpPr>
          <p:cNvPr id="154665" name="Line 40"/>
          <p:cNvSpPr>
            <a:spLocks noChangeShapeType="1"/>
          </p:cNvSpPr>
          <p:nvPr/>
        </p:nvSpPr>
        <p:spPr bwMode="auto">
          <a:xfrm>
            <a:off x="2055813" y="3659188"/>
            <a:ext cx="4881562" cy="0"/>
          </a:xfrm>
          <a:prstGeom prst="line">
            <a:avLst/>
          </a:prstGeom>
          <a:noFill/>
          <a:ln w="31750">
            <a:solidFill>
              <a:srgbClr val="C0C0C0"/>
            </a:solidFill>
            <a:round/>
            <a:headEnd/>
            <a:tailEnd/>
          </a:ln>
        </p:spPr>
        <p:txBody>
          <a:bodyPr/>
          <a:lstStyle/>
          <a:p>
            <a:endParaRPr lang="en-US"/>
          </a:p>
        </p:txBody>
      </p:sp>
      <p:sp>
        <p:nvSpPr>
          <p:cNvPr id="154666" name="Rectangle 41"/>
          <p:cNvSpPr>
            <a:spLocks noChangeArrowheads="1"/>
          </p:cNvSpPr>
          <p:nvPr/>
        </p:nvSpPr>
        <p:spPr bwMode="auto">
          <a:xfrm>
            <a:off x="2092325" y="3241675"/>
            <a:ext cx="1158875" cy="371475"/>
          </a:xfrm>
          <a:prstGeom prst="rect">
            <a:avLst/>
          </a:prstGeom>
          <a:solidFill>
            <a:srgbClr val="C0C0C0"/>
          </a:solidFill>
          <a:ln w="9525">
            <a:noFill/>
            <a:miter lim="800000"/>
            <a:headEnd/>
            <a:tailEnd/>
          </a:ln>
        </p:spPr>
        <p:txBody>
          <a:bodyPr wrap="none" anchor="ctr"/>
          <a:lstStyle/>
          <a:p>
            <a:endParaRPr lang="en-US"/>
          </a:p>
        </p:txBody>
      </p:sp>
      <p:sp>
        <p:nvSpPr>
          <p:cNvPr id="154667" name="Rectangle 42"/>
          <p:cNvSpPr>
            <a:spLocks noChangeArrowheads="1"/>
          </p:cNvSpPr>
          <p:nvPr/>
        </p:nvSpPr>
        <p:spPr bwMode="auto">
          <a:xfrm>
            <a:off x="3240088" y="3319463"/>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68" name="Rectangle 43"/>
          <p:cNvSpPr>
            <a:spLocks noChangeArrowheads="1"/>
          </p:cNvSpPr>
          <p:nvPr/>
        </p:nvSpPr>
        <p:spPr bwMode="auto">
          <a:xfrm>
            <a:off x="5221288" y="3392488"/>
            <a:ext cx="1123950" cy="71437"/>
          </a:xfrm>
          <a:prstGeom prst="rect">
            <a:avLst/>
          </a:prstGeom>
          <a:solidFill>
            <a:srgbClr val="C0C0C0"/>
          </a:solidFill>
          <a:ln w="9525">
            <a:noFill/>
            <a:miter lim="800000"/>
            <a:headEnd/>
            <a:tailEnd/>
          </a:ln>
        </p:spPr>
        <p:txBody>
          <a:bodyPr wrap="none" anchor="ctr"/>
          <a:lstStyle/>
          <a:p>
            <a:endParaRPr lang="en-US"/>
          </a:p>
        </p:txBody>
      </p:sp>
      <p:sp>
        <p:nvSpPr>
          <p:cNvPr id="154669" name="Rectangle 44"/>
          <p:cNvSpPr>
            <a:spLocks noChangeArrowheads="1"/>
          </p:cNvSpPr>
          <p:nvPr/>
        </p:nvSpPr>
        <p:spPr bwMode="auto">
          <a:xfrm>
            <a:off x="6342063" y="3406775"/>
            <a:ext cx="500062" cy="42863"/>
          </a:xfrm>
          <a:prstGeom prst="rect">
            <a:avLst/>
          </a:prstGeom>
          <a:solidFill>
            <a:srgbClr val="C0C0C0"/>
          </a:solidFill>
          <a:ln w="9525">
            <a:noFill/>
            <a:miter lim="800000"/>
            <a:headEnd/>
            <a:tailEnd/>
          </a:ln>
        </p:spPr>
        <p:txBody>
          <a:bodyPr wrap="none" anchor="ctr"/>
          <a:lstStyle/>
          <a:p>
            <a:endParaRPr lang="en-US"/>
          </a:p>
        </p:txBody>
      </p:sp>
      <p:sp>
        <p:nvSpPr>
          <p:cNvPr id="154670" name="Rectangle 45"/>
          <p:cNvSpPr>
            <a:spLocks noChangeArrowheads="1"/>
          </p:cNvSpPr>
          <p:nvPr/>
        </p:nvSpPr>
        <p:spPr bwMode="auto">
          <a:xfrm>
            <a:off x="2092325" y="2965450"/>
            <a:ext cx="1158875" cy="117475"/>
          </a:xfrm>
          <a:prstGeom prst="rect">
            <a:avLst/>
          </a:prstGeom>
          <a:solidFill>
            <a:srgbClr val="C0C0C0"/>
          </a:solidFill>
          <a:ln w="9525">
            <a:noFill/>
            <a:miter lim="800000"/>
            <a:headEnd/>
            <a:tailEnd/>
          </a:ln>
        </p:spPr>
        <p:txBody>
          <a:bodyPr wrap="none" anchor="ctr"/>
          <a:lstStyle/>
          <a:p>
            <a:endParaRPr lang="en-US"/>
          </a:p>
        </p:txBody>
      </p:sp>
      <p:sp>
        <p:nvSpPr>
          <p:cNvPr id="154671" name="Rectangle 46"/>
          <p:cNvSpPr>
            <a:spLocks noChangeArrowheads="1"/>
          </p:cNvSpPr>
          <p:nvPr/>
        </p:nvSpPr>
        <p:spPr bwMode="auto">
          <a:xfrm>
            <a:off x="3240088" y="2916238"/>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72" name="Rectangle 47"/>
          <p:cNvSpPr>
            <a:spLocks noChangeArrowheads="1"/>
          </p:cNvSpPr>
          <p:nvPr/>
        </p:nvSpPr>
        <p:spPr bwMode="auto">
          <a:xfrm>
            <a:off x="5221288" y="2867025"/>
            <a:ext cx="1123950" cy="315913"/>
          </a:xfrm>
          <a:prstGeom prst="rect">
            <a:avLst/>
          </a:prstGeom>
          <a:solidFill>
            <a:srgbClr val="C0C0C0"/>
          </a:solidFill>
          <a:ln w="9525">
            <a:noFill/>
            <a:miter lim="800000"/>
            <a:headEnd/>
            <a:tailEnd/>
          </a:ln>
        </p:spPr>
        <p:txBody>
          <a:bodyPr wrap="none" anchor="ctr"/>
          <a:lstStyle/>
          <a:p>
            <a:endParaRPr lang="en-US"/>
          </a:p>
        </p:txBody>
      </p:sp>
      <p:sp>
        <p:nvSpPr>
          <p:cNvPr id="154673" name="Rectangle 48"/>
          <p:cNvSpPr>
            <a:spLocks noChangeArrowheads="1"/>
          </p:cNvSpPr>
          <p:nvPr/>
        </p:nvSpPr>
        <p:spPr bwMode="auto">
          <a:xfrm>
            <a:off x="6342063" y="2835275"/>
            <a:ext cx="500062" cy="377825"/>
          </a:xfrm>
          <a:prstGeom prst="rect">
            <a:avLst/>
          </a:prstGeom>
          <a:solidFill>
            <a:srgbClr val="C0C0C0"/>
          </a:solidFill>
          <a:ln w="9525">
            <a:noFill/>
            <a:miter lim="800000"/>
            <a:headEnd/>
            <a:tailEnd/>
          </a:ln>
        </p:spPr>
        <p:txBody>
          <a:bodyPr wrap="none" anchor="ctr"/>
          <a:lstStyle/>
          <a:p>
            <a:endParaRPr lang="en-US"/>
          </a:p>
        </p:txBody>
      </p:sp>
      <p:sp>
        <p:nvSpPr>
          <p:cNvPr id="96" name="TextBox 95"/>
          <p:cNvSpPr txBox="1"/>
          <p:nvPr/>
        </p:nvSpPr>
        <p:spPr>
          <a:xfrm>
            <a:off x="2008188" y="2306638"/>
            <a:ext cx="1330325" cy="307975"/>
          </a:xfrm>
          <a:prstGeom prst="rect">
            <a:avLst/>
          </a:prstGeom>
          <a:noFill/>
        </p:spPr>
        <p:txBody>
          <a:bodyPr wrap="none" lIns="0" tIns="0" rIns="0" bIns="0">
            <a:spAutoFit/>
          </a:bodyPr>
          <a:lstStyle/>
          <a:p>
            <a:pPr>
              <a:defRPr/>
            </a:pPr>
            <a:r>
              <a:rPr lang="en-US" sz="2000" b="1" dirty="0" err="1">
                <a:solidFill>
                  <a:srgbClr val="292929"/>
                </a:solidFill>
                <a:effectLst>
                  <a:outerShdw blurRad="38100" dist="38100" dir="2700000" algn="tl">
                    <a:srgbClr val="000000">
                      <a:alpha val="43137"/>
                    </a:srgbClr>
                  </a:outerShdw>
                </a:effectLst>
                <a:latin typeface="Arial Narrow" pitchFamily="34" charset="0"/>
              </a:rPr>
              <a:t>Massification</a:t>
            </a:r>
            <a:endParaRPr lang="en-US" sz="2000" b="1" dirty="0">
              <a:solidFill>
                <a:srgbClr val="292929"/>
              </a:solidFill>
              <a:effectLst>
                <a:outerShdw blurRad="38100" dist="38100" dir="2700000" algn="tl">
                  <a:srgbClr val="000000">
                    <a:alpha val="43137"/>
                  </a:srgbClr>
                </a:outerShdw>
              </a:effectLst>
              <a:latin typeface="Arial Narrow" pitchFamily="34" charset="0"/>
            </a:endParaRPr>
          </a:p>
        </p:txBody>
      </p:sp>
      <p:sp>
        <p:nvSpPr>
          <p:cNvPr id="97" name="TextBox 96"/>
          <p:cNvSpPr txBox="1"/>
          <p:nvPr/>
        </p:nvSpPr>
        <p:spPr>
          <a:xfrm>
            <a:off x="5561013" y="2306638"/>
            <a:ext cx="1203325" cy="307975"/>
          </a:xfrm>
          <a:prstGeom prst="rect">
            <a:avLst/>
          </a:prstGeom>
          <a:noFill/>
        </p:spPr>
        <p:txBody>
          <a:bodyPr wrap="none" lIns="0" tIns="0" rIns="0" bIns="0">
            <a:spAutoFit/>
          </a:bodyPr>
          <a:lstStyle/>
          <a:p>
            <a:pPr>
              <a:defRPr/>
            </a:pPr>
            <a:r>
              <a:rPr lang="en-US" sz="2000" b="1" dirty="0">
                <a:solidFill>
                  <a:srgbClr val="292929"/>
                </a:solidFill>
                <a:effectLst>
                  <a:outerShdw blurRad="38100" dist="38100" dir="2700000" algn="tl">
                    <a:srgbClr val="000000">
                      <a:alpha val="43137"/>
                    </a:srgbClr>
                  </a:outerShdw>
                </a:effectLst>
                <a:latin typeface="Arial Narrow" pitchFamily="34" charset="0"/>
              </a:rPr>
              <a:t>Atomization</a:t>
            </a:r>
          </a:p>
        </p:txBody>
      </p:sp>
      <p:sp>
        <p:nvSpPr>
          <p:cNvPr id="154676" name="Left-Right Arrow 96"/>
          <p:cNvSpPr>
            <a:spLocks noChangeArrowheads="1"/>
          </p:cNvSpPr>
          <p:nvPr/>
        </p:nvSpPr>
        <p:spPr bwMode="auto">
          <a:xfrm>
            <a:off x="3389313" y="2297113"/>
            <a:ext cx="2085975" cy="334962"/>
          </a:xfrm>
          <a:prstGeom prst="leftRightArrow">
            <a:avLst>
              <a:gd name="adj1" fmla="val 50000"/>
              <a:gd name="adj2" fmla="val 49964"/>
            </a:avLst>
          </a:prstGeom>
          <a:solidFill>
            <a:srgbClr val="FFFFCC"/>
          </a:solidFill>
          <a:ln w="38100" algn="ctr">
            <a:solidFill>
              <a:srgbClr val="777777"/>
            </a:solidFill>
            <a:round/>
            <a:headEnd/>
            <a:tailEnd/>
          </a:ln>
        </p:spPr>
        <p:txBody>
          <a:bodyPr/>
          <a:lstStyle/>
          <a:p>
            <a:endParaRPr lang="en-US"/>
          </a:p>
        </p:txBody>
      </p:sp>
      <p:sp>
        <p:nvSpPr>
          <p:cNvPr id="53"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532735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it-IT" altLang="it-IT" sz="3200" dirty="0" smtClean="0"/>
              <a:t>The </a:t>
            </a:r>
            <a:r>
              <a:rPr lang="it-IT" altLang="it-IT" sz="3200" dirty="0" err="1" smtClean="0"/>
              <a:t>spatial</a:t>
            </a:r>
            <a:r>
              <a:rPr lang="it-IT" altLang="it-IT" sz="3200" dirty="0" smtClean="0"/>
              <a:t> </a:t>
            </a:r>
            <a:r>
              <a:rPr lang="it-IT" altLang="it-IT" sz="3200" dirty="0" err="1" smtClean="0"/>
              <a:t>structure</a:t>
            </a:r>
            <a:r>
              <a:rPr lang="it-IT" altLang="it-IT" sz="3200" dirty="0" smtClean="0"/>
              <a:t> of </a:t>
            </a:r>
            <a:r>
              <a:rPr lang="it-IT" altLang="it-IT" sz="3200" dirty="0" err="1" smtClean="0"/>
              <a:t>transport</a:t>
            </a:r>
            <a:r>
              <a:rPr lang="it-IT" altLang="it-IT" sz="3200" dirty="0" smtClean="0"/>
              <a:t> </a:t>
            </a:r>
            <a:r>
              <a:rPr lang="it-IT" altLang="it-IT" sz="3200" dirty="0" err="1" smtClean="0"/>
              <a:t>costs</a:t>
            </a:r>
            <a:endParaRPr lang="it-IT" altLang="it-IT" sz="3200" dirty="0" smtClean="0"/>
          </a:p>
        </p:txBody>
      </p:sp>
      <p:sp>
        <p:nvSpPr>
          <p:cNvPr id="44035" name="Rectangle 3" descr="Rectangle: Click to edit Master text styles&#10;Second level&#10;Third level&#10;Fourth level&#10;Fifth level"/>
          <p:cNvSpPr>
            <a:spLocks noGrp="1" noChangeArrowheads="1"/>
          </p:cNvSpPr>
          <p:nvPr>
            <p:ph type="body" idx="1"/>
          </p:nvPr>
        </p:nvSpPr>
        <p:spPr>
          <a:xfrm>
            <a:off x="838200" y="1628775"/>
            <a:ext cx="7772400" cy="4968875"/>
          </a:xfrm>
        </p:spPr>
        <p:txBody>
          <a:bodyPr/>
          <a:lstStyle/>
          <a:p>
            <a:pPr>
              <a:lnSpc>
                <a:spcPct val="80000"/>
              </a:lnSpc>
            </a:pPr>
            <a:r>
              <a:rPr lang="it-IT" altLang="it-IT" sz="2400" dirty="0" err="1" smtClean="0"/>
              <a:t>Simplified</a:t>
            </a:r>
            <a:r>
              <a:rPr lang="it-IT" altLang="it-IT" sz="2400" dirty="0" smtClean="0"/>
              <a:t> </a:t>
            </a:r>
            <a:r>
              <a:rPr lang="it-IT" altLang="it-IT" sz="2400" dirty="0" err="1" smtClean="0"/>
              <a:t>hypotheses</a:t>
            </a:r>
            <a:r>
              <a:rPr lang="it-IT" altLang="it-IT" sz="2400" dirty="0" smtClean="0"/>
              <a:t> on </a:t>
            </a:r>
            <a:r>
              <a:rPr lang="it-IT" altLang="it-IT" sz="2400" dirty="0" err="1" smtClean="0"/>
              <a:t>transport</a:t>
            </a:r>
            <a:r>
              <a:rPr lang="it-IT" altLang="it-IT" sz="2400" dirty="0" smtClean="0"/>
              <a:t>: </a:t>
            </a:r>
            <a:r>
              <a:rPr lang="it-IT" altLang="it-IT" sz="2400" b="1" dirty="0" err="1" smtClean="0"/>
              <a:t>transport</a:t>
            </a:r>
            <a:r>
              <a:rPr lang="it-IT" altLang="it-IT" sz="2400" b="1" dirty="0" smtClean="0"/>
              <a:t> </a:t>
            </a:r>
            <a:r>
              <a:rPr lang="it-IT" altLang="it-IT" sz="2400" b="1" dirty="0" err="1" smtClean="0"/>
              <a:t>costs</a:t>
            </a:r>
            <a:r>
              <a:rPr lang="it-IT" altLang="it-IT" sz="2400" b="1" dirty="0" smtClean="0"/>
              <a:t> </a:t>
            </a:r>
            <a:r>
              <a:rPr lang="it-IT" altLang="it-IT" sz="2400" b="1" dirty="0" err="1" smtClean="0"/>
              <a:t>proportional</a:t>
            </a:r>
            <a:r>
              <a:rPr lang="it-IT" altLang="it-IT" sz="2400" b="1" dirty="0" smtClean="0"/>
              <a:t> to </a:t>
            </a:r>
            <a:r>
              <a:rPr lang="it-IT" altLang="it-IT" sz="2400" b="1" dirty="0" err="1" smtClean="0"/>
              <a:t>distance</a:t>
            </a:r>
            <a:r>
              <a:rPr lang="it-IT" altLang="it-IT" sz="2400" b="1" dirty="0" smtClean="0"/>
              <a:t>:</a:t>
            </a:r>
          </a:p>
          <a:p>
            <a:pPr lvl="1">
              <a:lnSpc>
                <a:spcPct val="80000"/>
              </a:lnSpc>
            </a:pPr>
            <a:r>
              <a:rPr lang="it-IT" altLang="it-IT" sz="2000" dirty="0" smtClean="0"/>
              <a:t>Weber (minimum </a:t>
            </a:r>
            <a:r>
              <a:rPr lang="it-IT" altLang="it-IT" sz="2000" dirty="0" err="1" smtClean="0"/>
              <a:t>transport</a:t>
            </a:r>
            <a:r>
              <a:rPr lang="it-IT" altLang="it-IT" sz="2000" dirty="0" smtClean="0"/>
              <a:t> </a:t>
            </a:r>
            <a:r>
              <a:rPr lang="it-IT" altLang="it-IT" sz="2000" dirty="0" err="1" smtClean="0"/>
              <a:t>cost</a:t>
            </a:r>
            <a:r>
              <a:rPr lang="it-IT" altLang="it-IT" sz="2000" dirty="0" smtClean="0"/>
              <a:t>)</a:t>
            </a:r>
          </a:p>
          <a:p>
            <a:pPr lvl="1">
              <a:lnSpc>
                <a:spcPct val="80000"/>
              </a:lnSpc>
            </a:pPr>
            <a:r>
              <a:rPr lang="it-IT" altLang="it-IT" sz="2000" dirty="0" smtClean="0"/>
              <a:t>Von </a:t>
            </a:r>
            <a:r>
              <a:rPr lang="it-IT" altLang="it-IT" sz="2000" dirty="0" err="1" smtClean="0"/>
              <a:t>Thunen</a:t>
            </a:r>
            <a:r>
              <a:rPr lang="it-IT" altLang="it-IT" sz="2000" dirty="0" smtClean="0"/>
              <a:t> (location </a:t>
            </a:r>
            <a:r>
              <a:rPr lang="it-IT" altLang="it-IT" sz="2000" dirty="0" err="1" smtClean="0"/>
              <a:t>rent</a:t>
            </a:r>
            <a:r>
              <a:rPr lang="it-IT" altLang="it-IT" sz="2000" dirty="0" smtClean="0"/>
              <a:t>)</a:t>
            </a:r>
          </a:p>
          <a:p>
            <a:pPr>
              <a:lnSpc>
                <a:spcPct val="80000"/>
              </a:lnSpc>
            </a:pPr>
            <a:r>
              <a:rPr lang="it-IT" altLang="it-IT" sz="2400" dirty="0" smtClean="0"/>
              <a:t>Real world: </a:t>
            </a:r>
            <a:r>
              <a:rPr lang="it-IT" altLang="it-IT" sz="2400" dirty="0" err="1" smtClean="0"/>
              <a:t>transport</a:t>
            </a:r>
            <a:r>
              <a:rPr lang="it-IT" altLang="it-IT" sz="2400" dirty="0" smtClean="0"/>
              <a:t> </a:t>
            </a:r>
            <a:r>
              <a:rPr lang="it-IT" altLang="it-IT" sz="2400" dirty="0" err="1" smtClean="0"/>
              <a:t>costs</a:t>
            </a:r>
            <a:r>
              <a:rPr lang="it-IT" altLang="it-IT" sz="2400" dirty="0" smtClean="0"/>
              <a:t> </a:t>
            </a:r>
            <a:r>
              <a:rPr lang="it-IT" altLang="it-IT" sz="2400" dirty="0" err="1" smtClean="0"/>
              <a:t>hold</a:t>
            </a:r>
            <a:r>
              <a:rPr lang="it-IT" altLang="it-IT" sz="2400" dirty="0" smtClean="0"/>
              <a:t> a </a:t>
            </a:r>
            <a:r>
              <a:rPr lang="it-IT" altLang="it-IT" sz="2400" b="1" dirty="0" err="1" smtClean="0"/>
              <a:t>fixed</a:t>
            </a:r>
            <a:r>
              <a:rPr lang="it-IT" altLang="it-IT" sz="2400" b="1" dirty="0" smtClean="0"/>
              <a:t> </a:t>
            </a:r>
            <a:r>
              <a:rPr lang="it-IT" altLang="it-IT" sz="2400" b="1" dirty="0" err="1" smtClean="0"/>
              <a:t>loading</a:t>
            </a:r>
            <a:r>
              <a:rPr lang="it-IT" altLang="it-IT" sz="2400" b="1" dirty="0" smtClean="0"/>
              <a:t> component</a:t>
            </a:r>
            <a:r>
              <a:rPr lang="it-IT" altLang="it-IT" sz="2400" dirty="0" smtClean="0"/>
              <a:t>, a </a:t>
            </a:r>
            <a:r>
              <a:rPr lang="it-IT" altLang="it-IT" sz="2400" b="1" dirty="0" err="1"/>
              <a:t>fixed</a:t>
            </a:r>
            <a:r>
              <a:rPr lang="it-IT" altLang="it-IT" sz="2400" b="1" dirty="0"/>
              <a:t> </a:t>
            </a:r>
            <a:r>
              <a:rPr lang="it-IT" altLang="it-IT" sz="2400" b="1" dirty="0" err="1" smtClean="0"/>
              <a:t>unloading</a:t>
            </a:r>
            <a:r>
              <a:rPr lang="it-IT" altLang="it-IT" sz="2400" b="1" dirty="0" smtClean="0"/>
              <a:t> </a:t>
            </a:r>
            <a:r>
              <a:rPr lang="it-IT" altLang="it-IT" sz="2400" b="1" dirty="0"/>
              <a:t>component </a:t>
            </a:r>
            <a:r>
              <a:rPr lang="it-IT" altLang="it-IT" sz="2400" dirty="0" smtClean="0"/>
              <a:t>and </a:t>
            </a:r>
            <a:r>
              <a:rPr lang="it-IT" altLang="it-IT" sz="2400" dirty="0" err="1" smtClean="0"/>
              <a:t>costs</a:t>
            </a:r>
            <a:r>
              <a:rPr lang="it-IT" altLang="it-IT" sz="2400" dirty="0" smtClean="0"/>
              <a:t> </a:t>
            </a:r>
            <a:r>
              <a:rPr lang="it-IT" altLang="it-IT" sz="2400" dirty="0" err="1" smtClean="0"/>
              <a:t>varying</a:t>
            </a:r>
            <a:r>
              <a:rPr lang="it-IT" altLang="it-IT" sz="2400" dirty="0" smtClean="0"/>
              <a:t> in a </a:t>
            </a:r>
            <a:r>
              <a:rPr lang="it-IT" altLang="it-IT" sz="2400" dirty="0" err="1" smtClean="0"/>
              <a:t>less</a:t>
            </a:r>
            <a:r>
              <a:rPr lang="it-IT" altLang="it-IT" sz="2400" dirty="0" smtClean="0"/>
              <a:t> </a:t>
            </a:r>
            <a:r>
              <a:rPr lang="it-IT" altLang="it-IT" sz="2400" dirty="0" err="1" smtClean="0"/>
              <a:t>than</a:t>
            </a:r>
            <a:r>
              <a:rPr lang="it-IT" altLang="it-IT" sz="2400" dirty="0" smtClean="0"/>
              <a:t> </a:t>
            </a:r>
            <a:r>
              <a:rPr lang="it-IT" altLang="it-IT" sz="2400" dirty="0" err="1" smtClean="0"/>
              <a:t>proportional</a:t>
            </a:r>
            <a:r>
              <a:rPr lang="it-IT" altLang="it-IT" sz="2400" dirty="0" smtClean="0"/>
              <a:t> way to </a:t>
            </a:r>
            <a:r>
              <a:rPr lang="it-IT" altLang="it-IT" sz="2400" dirty="0" err="1" smtClean="0"/>
              <a:t>travel’s</a:t>
            </a:r>
            <a:r>
              <a:rPr lang="it-IT" altLang="it-IT" sz="2400" dirty="0" smtClean="0"/>
              <a:t> </a:t>
            </a:r>
            <a:r>
              <a:rPr lang="it-IT" altLang="it-IT" sz="2400" dirty="0" err="1" smtClean="0"/>
              <a:t>length</a:t>
            </a:r>
            <a:r>
              <a:rPr lang="it-IT" altLang="it-IT" sz="2400" dirty="0" smtClean="0"/>
              <a:t>.</a:t>
            </a:r>
          </a:p>
          <a:p>
            <a:pPr>
              <a:lnSpc>
                <a:spcPct val="80000"/>
              </a:lnSpc>
            </a:pPr>
            <a:r>
              <a:rPr lang="it-IT" altLang="it-IT" sz="2400" dirty="0" err="1" smtClean="0"/>
              <a:t>Economies</a:t>
            </a:r>
            <a:r>
              <a:rPr lang="it-IT" altLang="it-IT" sz="2400" dirty="0" smtClean="0"/>
              <a:t> of scale</a:t>
            </a:r>
          </a:p>
          <a:p>
            <a:pPr>
              <a:lnSpc>
                <a:spcPct val="80000"/>
              </a:lnSpc>
            </a:pPr>
            <a:r>
              <a:rPr lang="it-IT" altLang="it-IT" sz="2400" dirty="0" err="1" smtClean="0"/>
              <a:t>Different</a:t>
            </a:r>
            <a:r>
              <a:rPr lang="it-IT" altLang="it-IT" sz="2400" dirty="0" smtClean="0"/>
              <a:t> </a:t>
            </a:r>
            <a:r>
              <a:rPr lang="it-IT" altLang="it-IT" sz="2400" dirty="0" err="1" smtClean="0"/>
              <a:t>weight</a:t>
            </a:r>
            <a:r>
              <a:rPr lang="it-IT" altLang="it-IT" sz="2400" dirty="0" smtClean="0"/>
              <a:t> of </a:t>
            </a:r>
            <a:r>
              <a:rPr lang="it-IT" altLang="it-IT" sz="2400" dirty="0" err="1" smtClean="0"/>
              <a:t>distace</a:t>
            </a:r>
            <a:r>
              <a:rPr lang="it-IT" altLang="it-IT" sz="2400" dirty="0" smtClean="0"/>
              <a:t> for </a:t>
            </a:r>
            <a:r>
              <a:rPr lang="it-IT" altLang="it-IT" sz="2400" dirty="0" err="1" smtClean="0"/>
              <a:t>different</a:t>
            </a:r>
            <a:r>
              <a:rPr lang="it-IT" altLang="it-IT" sz="2400" dirty="0" smtClean="0"/>
              <a:t> </a:t>
            </a:r>
            <a:r>
              <a:rPr lang="it-IT" altLang="it-IT" sz="2400" dirty="0" err="1" smtClean="0"/>
              <a:t>transport</a:t>
            </a:r>
            <a:r>
              <a:rPr lang="it-IT" altLang="it-IT" sz="2400" dirty="0" smtClean="0"/>
              <a:t> </a:t>
            </a:r>
            <a:r>
              <a:rPr lang="it-IT" altLang="it-IT" sz="2400" dirty="0" err="1" smtClean="0"/>
              <a:t>modes</a:t>
            </a:r>
            <a:r>
              <a:rPr lang="it-IT" altLang="it-IT" sz="2400" dirty="0" smtClean="0"/>
              <a:t>:</a:t>
            </a:r>
          </a:p>
          <a:p>
            <a:pPr lvl="1">
              <a:lnSpc>
                <a:spcPct val="80000"/>
              </a:lnSpc>
            </a:pPr>
            <a:r>
              <a:rPr lang="it-IT" altLang="it-IT" sz="2000" dirty="0" smtClean="0"/>
              <a:t>Road </a:t>
            </a:r>
          </a:p>
          <a:p>
            <a:pPr lvl="1">
              <a:lnSpc>
                <a:spcPct val="80000"/>
              </a:lnSpc>
            </a:pPr>
            <a:r>
              <a:rPr lang="it-IT" altLang="it-IT" sz="2000" dirty="0" err="1" smtClean="0"/>
              <a:t>Railway</a:t>
            </a:r>
            <a:r>
              <a:rPr lang="it-IT" altLang="it-IT" sz="2000" dirty="0" smtClean="0"/>
              <a:t> </a:t>
            </a:r>
          </a:p>
          <a:p>
            <a:pPr lvl="1">
              <a:lnSpc>
                <a:spcPct val="80000"/>
              </a:lnSpc>
            </a:pPr>
            <a:r>
              <a:rPr lang="it-IT" altLang="it-IT" sz="2000" dirty="0" smtClean="0"/>
              <a:t>Water/Air</a:t>
            </a:r>
          </a:p>
          <a:p>
            <a:pPr>
              <a:lnSpc>
                <a:spcPct val="80000"/>
              </a:lnSpc>
            </a:pPr>
            <a:endParaRPr lang="it-IT" altLang="it-IT" sz="2400" dirty="0" smtClean="0"/>
          </a:p>
        </p:txBody>
      </p:sp>
    </p:spTree>
    <p:extLst>
      <p:ext uri="{BB962C8B-B14F-4D97-AF65-F5344CB8AC3E}">
        <p14:creationId xmlns:p14="http://schemas.microsoft.com/office/powerpoint/2010/main" val="1330628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9"/>
          <p:cNvSpPr>
            <a:spLocks noGrp="1" noChangeArrowheads="1"/>
          </p:cNvSpPr>
          <p:nvPr>
            <p:ph type="title"/>
          </p:nvPr>
        </p:nvSpPr>
        <p:spPr/>
        <p:txBody>
          <a:bodyPr/>
          <a:lstStyle/>
          <a:p>
            <a:pPr eaLnBrk="1" hangingPunct="1"/>
            <a:r>
              <a:rPr lang="en-US" smtClean="0"/>
              <a:t>Different Friction of Distance Functions </a:t>
            </a:r>
          </a:p>
        </p:txBody>
      </p:sp>
      <p:sp>
        <p:nvSpPr>
          <p:cNvPr id="71684" name="Freeform 38"/>
          <p:cNvSpPr>
            <a:spLocks/>
          </p:cNvSpPr>
          <p:nvPr/>
        </p:nvSpPr>
        <p:spPr bwMode="auto">
          <a:xfrm>
            <a:off x="5099050" y="2409825"/>
            <a:ext cx="2754313" cy="655638"/>
          </a:xfrm>
          <a:custGeom>
            <a:avLst/>
            <a:gdLst>
              <a:gd name="T0" fmla="*/ 0 w 1735"/>
              <a:gd name="T1" fmla="*/ 2147483647 h 413"/>
              <a:gd name="T2" fmla="*/ 2147483647 w 1735"/>
              <a:gd name="T3" fmla="*/ 2147483647 h 413"/>
              <a:gd name="T4" fmla="*/ 2147483647 w 1735"/>
              <a:gd name="T5" fmla="*/ 2147483647 h 413"/>
              <a:gd name="T6" fmla="*/ 2147483647 w 1735"/>
              <a:gd name="T7" fmla="*/ 2147483647 h 413"/>
              <a:gd name="T8" fmla="*/ 2147483647 w 1735"/>
              <a:gd name="T9" fmla="*/ 2147483647 h 413"/>
              <a:gd name="T10" fmla="*/ 2147483647 w 1735"/>
              <a:gd name="T11" fmla="*/ 2147483647 h 413"/>
              <a:gd name="T12" fmla="*/ 2147483647 w 1735"/>
              <a:gd name="T13" fmla="*/ 2147483647 h 413"/>
              <a:gd name="T14" fmla="*/ 2147483647 w 1735"/>
              <a:gd name="T15" fmla="*/ 2147483647 h 413"/>
              <a:gd name="T16" fmla="*/ 2147483647 w 1735"/>
              <a:gd name="T17" fmla="*/ 2147483647 h 413"/>
              <a:gd name="T18" fmla="*/ 2147483647 w 1735"/>
              <a:gd name="T19" fmla="*/ 2147483647 h 413"/>
              <a:gd name="T20" fmla="*/ 2147483647 w 1735"/>
              <a:gd name="T21" fmla="*/ 0 h 413"/>
              <a:gd name="T22" fmla="*/ 2147483647 w 1735"/>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35"/>
              <a:gd name="T37" fmla="*/ 0 h 413"/>
              <a:gd name="T38" fmla="*/ 1735 w 1735"/>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35" h="413">
                <a:moveTo>
                  <a:pt x="0" y="413"/>
                </a:moveTo>
                <a:lnTo>
                  <a:pt x="298" y="413"/>
                </a:lnTo>
                <a:lnTo>
                  <a:pt x="298" y="325"/>
                </a:lnTo>
                <a:lnTo>
                  <a:pt x="583" y="325"/>
                </a:lnTo>
                <a:lnTo>
                  <a:pt x="584" y="290"/>
                </a:lnTo>
                <a:lnTo>
                  <a:pt x="935" y="290"/>
                </a:lnTo>
                <a:lnTo>
                  <a:pt x="935" y="163"/>
                </a:lnTo>
                <a:lnTo>
                  <a:pt x="1328" y="163"/>
                </a:lnTo>
                <a:lnTo>
                  <a:pt x="1328" y="95"/>
                </a:lnTo>
                <a:lnTo>
                  <a:pt x="1620" y="95"/>
                </a:lnTo>
                <a:lnTo>
                  <a:pt x="1620" y="0"/>
                </a:lnTo>
                <a:lnTo>
                  <a:pt x="1735" y="0"/>
                </a:lnTo>
              </a:path>
            </a:pathLst>
          </a:custGeom>
          <a:noFill/>
          <a:ln w="38100">
            <a:solidFill>
              <a:srgbClr val="FF6600"/>
            </a:solidFill>
            <a:round/>
            <a:headEnd/>
            <a:tailEnd/>
          </a:ln>
        </p:spPr>
        <p:txBody>
          <a:bodyPr/>
          <a:lstStyle/>
          <a:p>
            <a:endParaRPr lang="en-US"/>
          </a:p>
        </p:txBody>
      </p:sp>
      <p:sp>
        <p:nvSpPr>
          <p:cNvPr id="71685" name="Rectangle 2"/>
          <p:cNvSpPr>
            <a:spLocks noChangeArrowheads="1"/>
          </p:cNvSpPr>
          <p:nvPr/>
        </p:nvSpPr>
        <p:spPr bwMode="auto">
          <a:xfrm>
            <a:off x="963613" y="1643063"/>
            <a:ext cx="3586162" cy="2112962"/>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6" name="Rectangle 11"/>
          <p:cNvSpPr>
            <a:spLocks noChangeArrowheads="1"/>
          </p:cNvSpPr>
          <p:nvPr/>
        </p:nvSpPr>
        <p:spPr bwMode="auto">
          <a:xfrm>
            <a:off x="4684713" y="1643063"/>
            <a:ext cx="3586162" cy="2112962"/>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7" name="Rectangle 15"/>
          <p:cNvSpPr>
            <a:spLocks noChangeArrowheads="1"/>
          </p:cNvSpPr>
          <p:nvPr/>
        </p:nvSpPr>
        <p:spPr bwMode="auto">
          <a:xfrm>
            <a:off x="963613" y="3873500"/>
            <a:ext cx="3586162" cy="2112963"/>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8" name="Rectangle 19"/>
          <p:cNvSpPr>
            <a:spLocks noChangeArrowheads="1"/>
          </p:cNvSpPr>
          <p:nvPr/>
        </p:nvSpPr>
        <p:spPr bwMode="auto">
          <a:xfrm>
            <a:off x="4684713" y="3873500"/>
            <a:ext cx="3586162" cy="2112963"/>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9" name="Arc 8"/>
          <p:cNvSpPr>
            <a:spLocks/>
          </p:cNvSpPr>
          <p:nvPr/>
        </p:nvSpPr>
        <p:spPr bwMode="auto">
          <a:xfrm>
            <a:off x="1355725" y="4364038"/>
            <a:ext cx="2832100" cy="1100137"/>
          </a:xfrm>
          <a:custGeom>
            <a:avLst/>
            <a:gdLst>
              <a:gd name="T0" fmla="*/ 2147483647 w 21600"/>
              <a:gd name="T1" fmla="*/ 0 h 21638"/>
              <a:gd name="T2" fmla="*/ 0 w 21600"/>
              <a:gd name="T3" fmla="*/ 2147483647 h 21638"/>
              <a:gd name="T4" fmla="*/ 0 w 21600"/>
              <a:gd name="T5" fmla="*/ 2147483647 h 21638"/>
              <a:gd name="T6" fmla="*/ 0 60000 65536"/>
              <a:gd name="T7" fmla="*/ 0 60000 65536"/>
              <a:gd name="T8" fmla="*/ 0 60000 65536"/>
              <a:gd name="T9" fmla="*/ 0 w 21600"/>
              <a:gd name="T10" fmla="*/ 0 h 21638"/>
              <a:gd name="T11" fmla="*/ 21600 w 21600"/>
              <a:gd name="T12" fmla="*/ 21638 h 21638"/>
            </a:gdLst>
            <a:ahLst/>
            <a:cxnLst>
              <a:cxn ang="T6">
                <a:pos x="T0" y="T1"/>
              </a:cxn>
              <a:cxn ang="T7">
                <a:pos x="T2" y="T3"/>
              </a:cxn>
              <a:cxn ang="T8">
                <a:pos x="T4" y="T5"/>
              </a:cxn>
            </a:cxnLst>
            <a:rect l="T9" t="T10" r="T11" b="T12"/>
            <a:pathLst>
              <a:path w="21600" h="21638" fill="none" extrusionOk="0">
                <a:moveTo>
                  <a:pt x="21599" y="0"/>
                </a:moveTo>
                <a:cubicBezTo>
                  <a:pt x="21599" y="12"/>
                  <a:pt x="21600" y="25"/>
                  <a:pt x="21600" y="38"/>
                </a:cubicBezTo>
                <a:cubicBezTo>
                  <a:pt x="21600" y="11967"/>
                  <a:pt x="11929" y="21637"/>
                  <a:pt x="0" y="21638"/>
                </a:cubicBezTo>
              </a:path>
              <a:path w="21600" h="21638" stroke="0" extrusionOk="0">
                <a:moveTo>
                  <a:pt x="21599" y="0"/>
                </a:moveTo>
                <a:cubicBezTo>
                  <a:pt x="21599" y="12"/>
                  <a:pt x="21600" y="25"/>
                  <a:pt x="21600" y="38"/>
                </a:cubicBezTo>
                <a:cubicBezTo>
                  <a:pt x="21600" y="11967"/>
                  <a:pt x="11929" y="21637"/>
                  <a:pt x="0" y="21638"/>
                </a:cubicBezTo>
                <a:lnTo>
                  <a:pt x="0" y="38"/>
                </a:lnTo>
                <a:close/>
              </a:path>
            </a:pathLst>
          </a:custGeom>
          <a:noFill/>
          <a:ln w="50800" cap="rnd">
            <a:solidFill>
              <a:srgbClr val="FF0000"/>
            </a:solidFill>
            <a:round/>
            <a:headEnd type="none" w="sm" len="sm"/>
            <a:tailEnd type="none" w="sm" len="sm"/>
          </a:ln>
        </p:spPr>
        <p:txBody>
          <a:bodyPr wrap="none" anchor="ctr"/>
          <a:lstStyle/>
          <a:p>
            <a:endParaRPr lang="en-US"/>
          </a:p>
        </p:txBody>
      </p:sp>
      <p:sp>
        <p:nvSpPr>
          <p:cNvPr id="71690" name="Freeform 31"/>
          <p:cNvSpPr>
            <a:spLocks/>
          </p:cNvSpPr>
          <p:nvPr/>
        </p:nvSpPr>
        <p:spPr bwMode="auto">
          <a:xfrm>
            <a:off x="1352550" y="4276725"/>
            <a:ext cx="2857500" cy="1057275"/>
          </a:xfrm>
          <a:custGeom>
            <a:avLst/>
            <a:gdLst>
              <a:gd name="T0" fmla="*/ 0 w 1674"/>
              <a:gd name="T1" fmla="*/ 2147483647 h 666"/>
              <a:gd name="T2" fmla="*/ 2147483647 w 1674"/>
              <a:gd name="T3" fmla="*/ 2147483647 h 666"/>
              <a:gd name="T4" fmla="*/ 2147483647 w 1674"/>
              <a:gd name="T5" fmla="*/ 0 h 666"/>
              <a:gd name="T6" fmla="*/ 0 60000 65536"/>
              <a:gd name="T7" fmla="*/ 0 60000 65536"/>
              <a:gd name="T8" fmla="*/ 0 60000 65536"/>
              <a:gd name="T9" fmla="*/ 0 w 1674"/>
              <a:gd name="T10" fmla="*/ 0 h 666"/>
              <a:gd name="T11" fmla="*/ 1674 w 1674"/>
              <a:gd name="T12" fmla="*/ 666 h 666"/>
            </a:gdLst>
            <a:ahLst/>
            <a:cxnLst>
              <a:cxn ang="T6">
                <a:pos x="T0" y="T1"/>
              </a:cxn>
              <a:cxn ang="T7">
                <a:pos x="T2" y="T3"/>
              </a:cxn>
              <a:cxn ang="T8">
                <a:pos x="T4" y="T5"/>
              </a:cxn>
            </a:cxnLst>
            <a:rect l="T9" t="T10" r="T11" b="T12"/>
            <a:pathLst>
              <a:path w="1674" h="666">
                <a:moveTo>
                  <a:pt x="0" y="666"/>
                </a:moveTo>
                <a:cubicBezTo>
                  <a:pt x="19" y="517"/>
                  <a:pt x="39" y="369"/>
                  <a:pt x="318" y="258"/>
                </a:cubicBezTo>
                <a:cubicBezTo>
                  <a:pt x="597" y="147"/>
                  <a:pt x="1135" y="73"/>
                  <a:pt x="1674" y="0"/>
                </a:cubicBezTo>
              </a:path>
            </a:pathLst>
          </a:custGeom>
          <a:noFill/>
          <a:ln w="50800">
            <a:solidFill>
              <a:srgbClr val="FF0000"/>
            </a:solidFill>
            <a:round/>
            <a:headEnd/>
            <a:tailEnd/>
          </a:ln>
        </p:spPr>
        <p:txBody>
          <a:bodyPr/>
          <a:lstStyle/>
          <a:p>
            <a:endParaRPr lang="en-US"/>
          </a:p>
        </p:txBody>
      </p:sp>
      <p:sp>
        <p:nvSpPr>
          <p:cNvPr id="71691" name="Freeform 3"/>
          <p:cNvSpPr>
            <a:spLocks/>
          </p:cNvSpPr>
          <p:nvPr/>
        </p:nvSpPr>
        <p:spPr bwMode="auto">
          <a:xfrm>
            <a:off x="1354138" y="1752600"/>
            <a:ext cx="3078162" cy="1644650"/>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2" name="Rectangle 4"/>
          <p:cNvSpPr>
            <a:spLocks noChangeArrowheads="1"/>
          </p:cNvSpPr>
          <p:nvPr/>
        </p:nvSpPr>
        <p:spPr bwMode="auto">
          <a:xfrm>
            <a:off x="2455863" y="3425825"/>
            <a:ext cx="608012"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Distance</a:t>
            </a:r>
          </a:p>
        </p:txBody>
      </p:sp>
      <p:sp>
        <p:nvSpPr>
          <p:cNvPr id="71693" name="Rectangle 5"/>
          <p:cNvSpPr>
            <a:spLocks noChangeArrowheads="1"/>
          </p:cNvSpPr>
          <p:nvPr/>
        </p:nvSpPr>
        <p:spPr bwMode="auto">
          <a:xfrm rot="-5400000">
            <a:off x="975520" y="2605881"/>
            <a:ext cx="404812"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Costs</a:t>
            </a:r>
          </a:p>
        </p:txBody>
      </p:sp>
      <p:sp>
        <p:nvSpPr>
          <p:cNvPr id="71694" name="Line 7"/>
          <p:cNvSpPr>
            <a:spLocks noChangeShapeType="1"/>
          </p:cNvSpPr>
          <p:nvPr/>
        </p:nvSpPr>
        <p:spPr bwMode="auto">
          <a:xfrm flipV="1">
            <a:off x="5080000" y="2443163"/>
            <a:ext cx="2792413" cy="715962"/>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1695" name="Freeform 10"/>
          <p:cNvSpPr>
            <a:spLocks/>
          </p:cNvSpPr>
          <p:nvPr/>
        </p:nvSpPr>
        <p:spPr bwMode="auto">
          <a:xfrm>
            <a:off x="5095875" y="4341813"/>
            <a:ext cx="2882900" cy="1068387"/>
          </a:xfrm>
          <a:custGeom>
            <a:avLst/>
            <a:gdLst>
              <a:gd name="T0" fmla="*/ 0 w 1816"/>
              <a:gd name="T1" fmla="*/ 2147483647 h 587"/>
              <a:gd name="T2" fmla="*/ 2147483647 w 1816"/>
              <a:gd name="T3" fmla="*/ 2147483647 h 587"/>
              <a:gd name="T4" fmla="*/ 2147483647 w 1816"/>
              <a:gd name="T5" fmla="*/ 2147483647 h 587"/>
              <a:gd name="T6" fmla="*/ 2147483647 w 1816"/>
              <a:gd name="T7" fmla="*/ 2147483647 h 587"/>
              <a:gd name="T8" fmla="*/ 2147483647 w 1816"/>
              <a:gd name="T9" fmla="*/ 2147483647 h 587"/>
              <a:gd name="T10" fmla="*/ 2147483647 w 1816"/>
              <a:gd name="T11" fmla="*/ 0 h 587"/>
              <a:gd name="T12" fmla="*/ 0 60000 65536"/>
              <a:gd name="T13" fmla="*/ 0 60000 65536"/>
              <a:gd name="T14" fmla="*/ 0 60000 65536"/>
              <a:gd name="T15" fmla="*/ 0 60000 65536"/>
              <a:gd name="T16" fmla="*/ 0 60000 65536"/>
              <a:gd name="T17" fmla="*/ 0 60000 65536"/>
              <a:gd name="T18" fmla="*/ 0 w 1816"/>
              <a:gd name="T19" fmla="*/ 0 h 587"/>
              <a:gd name="T20" fmla="*/ 1816 w 1816"/>
              <a:gd name="T21" fmla="*/ 587 h 587"/>
            </a:gdLst>
            <a:ahLst/>
            <a:cxnLst>
              <a:cxn ang="T12">
                <a:pos x="T0" y="T1"/>
              </a:cxn>
              <a:cxn ang="T13">
                <a:pos x="T2" y="T3"/>
              </a:cxn>
              <a:cxn ang="T14">
                <a:pos x="T4" y="T5"/>
              </a:cxn>
              <a:cxn ang="T15">
                <a:pos x="T6" y="T7"/>
              </a:cxn>
              <a:cxn ang="T16">
                <a:pos x="T8" y="T9"/>
              </a:cxn>
              <a:cxn ang="T17">
                <a:pos x="T10" y="T11"/>
              </a:cxn>
            </a:cxnLst>
            <a:rect l="T18" t="T19" r="T20" b="T21"/>
            <a:pathLst>
              <a:path w="1816" h="587">
                <a:moveTo>
                  <a:pt x="0" y="587"/>
                </a:moveTo>
                <a:lnTo>
                  <a:pt x="414" y="450"/>
                </a:lnTo>
                <a:lnTo>
                  <a:pt x="414" y="331"/>
                </a:lnTo>
                <a:lnTo>
                  <a:pt x="1098" y="240"/>
                </a:lnTo>
                <a:lnTo>
                  <a:pt x="1098" y="120"/>
                </a:lnTo>
                <a:lnTo>
                  <a:pt x="1816" y="0"/>
                </a:lnTo>
              </a:path>
            </a:pathLst>
          </a:custGeom>
          <a:noFill/>
          <a:ln w="50800" cap="rnd">
            <a:solidFill>
              <a:srgbClr val="FF0000"/>
            </a:solidFill>
            <a:round/>
            <a:headEnd type="none" w="sm" len="sm"/>
            <a:tailEnd type="none" w="sm" len="sm"/>
          </a:ln>
        </p:spPr>
        <p:txBody>
          <a:bodyPr/>
          <a:lstStyle/>
          <a:p>
            <a:endParaRPr lang="en-US"/>
          </a:p>
        </p:txBody>
      </p:sp>
      <p:sp>
        <p:nvSpPr>
          <p:cNvPr id="71696" name="Freeform 12"/>
          <p:cNvSpPr>
            <a:spLocks/>
          </p:cNvSpPr>
          <p:nvPr/>
        </p:nvSpPr>
        <p:spPr bwMode="auto">
          <a:xfrm>
            <a:off x="5076825" y="1752600"/>
            <a:ext cx="3076575" cy="1644650"/>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7" name="Freeform 16"/>
          <p:cNvSpPr>
            <a:spLocks/>
          </p:cNvSpPr>
          <p:nvPr/>
        </p:nvSpPr>
        <p:spPr bwMode="auto">
          <a:xfrm>
            <a:off x="1354138" y="3983038"/>
            <a:ext cx="3078162" cy="1643062"/>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8" name="Freeform 20"/>
          <p:cNvSpPr>
            <a:spLocks/>
          </p:cNvSpPr>
          <p:nvPr/>
        </p:nvSpPr>
        <p:spPr bwMode="auto">
          <a:xfrm>
            <a:off x="5076825" y="3983038"/>
            <a:ext cx="3076575" cy="1643062"/>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9" name="Rectangle 23"/>
          <p:cNvSpPr>
            <a:spLocks noChangeArrowheads="1"/>
          </p:cNvSpPr>
          <p:nvPr/>
        </p:nvSpPr>
        <p:spPr bwMode="auto">
          <a:xfrm>
            <a:off x="4343400" y="1697038"/>
            <a:ext cx="133350" cy="274637"/>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1</a:t>
            </a:r>
          </a:p>
        </p:txBody>
      </p:sp>
      <p:sp>
        <p:nvSpPr>
          <p:cNvPr id="71700" name="Rectangle 24"/>
          <p:cNvSpPr>
            <a:spLocks noChangeArrowheads="1"/>
          </p:cNvSpPr>
          <p:nvPr/>
        </p:nvSpPr>
        <p:spPr bwMode="auto">
          <a:xfrm>
            <a:off x="8059738" y="1697038"/>
            <a:ext cx="133350" cy="274637"/>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2</a:t>
            </a:r>
          </a:p>
        </p:txBody>
      </p:sp>
      <p:sp>
        <p:nvSpPr>
          <p:cNvPr id="71701" name="Rectangle 25"/>
          <p:cNvSpPr>
            <a:spLocks noChangeArrowheads="1"/>
          </p:cNvSpPr>
          <p:nvPr/>
        </p:nvSpPr>
        <p:spPr bwMode="auto">
          <a:xfrm>
            <a:off x="4348163" y="3927475"/>
            <a:ext cx="133350" cy="274638"/>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3</a:t>
            </a:r>
          </a:p>
        </p:txBody>
      </p:sp>
      <p:sp>
        <p:nvSpPr>
          <p:cNvPr id="71702" name="Rectangle 26"/>
          <p:cNvSpPr>
            <a:spLocks noChangeArrowheads="1"/>
          </p:cNvSpPr>
          <p:nvPr/>
        </p:nvSpPr>
        <p:spPr bwMode="auto">
          <a:xfrm>
            <a:off x="8059738" y="3927475"/>
            <a:ext cx="133350" cy="274638"/>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4</a:t>
            </a:r>
          </a:p>
        </p:txBody>
      </p:sp>
      <p:sp>
        <p:nvSpPr>
          <p:cNvPr id="71703" name="Line 27"/>
          <p:cNvSpPr>
            <a:spLocks noChangeShapeType="1"/>
          </p:cNvSpPr>
          <p:nvPr/>
        </p:nvSpPr>
        <p:spPr bwMode="auto">
          <a:xfrm>
            <a:off x="6546850" y="4414838"/>
            <a:ext cx="233363" cy="2016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1704" name="Rectangle 28"/>
          <p:cNvSpPr>
            <a:spLocks noChangeArrowheads="1"/>
          </p:cNvSpPr>
          <p:nvPr/>
        </p:nvSpPr>
        <p:spPr bwMode="auto">
          <a:xfrm>
            <a:off x="5321300" y="4159250"/>
            <a:ext cx="1676400" cy="304800"/>
          </a:xfrm>
          <a:prstGeom prst="rect">
            <a:avLst/>
          </a:prstGeom>
          <a:noFill/>
          <a:ln w="9525">
            <a:noFill/>
            <a:miter lim="800000"/>
            <a:headEnd/>
            <a:tailEnd/>
          </a:ln>
        </p:spPr>
        <p:txBody>
          <a:bodyPr wrap="none" lIns="92075" tIns="46038" rIns="92075" bIns="46038">
            <a:spAutoFit/>
          </a:bodyPr>
          <a:lstStyle/>
          <a:p>
            <a:r>
              <a:rPr lang="en-US" sz="1400" b="1">
                <a:latin typeface="Arial Narrow" pitchFamily="34" charset="0"/>
              </a:rPr>
              <a:t>Transshipment Costs</a:t>
            </a:r>
          </a:p>
        </p:txBody>
      </p:sp>
      <p:sp>
        <p:nvSpPr>
          <p:cNvPr id="71705" name="Line 32"/>
          <p:cNvSpPr>
            <a:spLocks noChangeShapeType="1"/>
          </p:cNvSpPr>
          <p:nvPr/>
        </p:nvSpPr>
        <p:spPr bwMode="auto">
          <a:xfrm flipV="1">
            <a:off x="1471613" y="2770188"/>
            <a:ext cx="0" cy="614362"/>
          </a:xfrm>
          <a:prstGeom prst="line">
            <a:avLst/>
          </a:prstGeom>
          <a:noFill/>
          <a:ln w="31750">
            <a:solidFill>
              <a:srgbClr val="808080"/>
            </a:solidFill>
            <a:prstDash val="sysDot"/>
            <a:round/>
            <a:headEnd type="triangle" w="med" len="med"/>
            <a:tailEnd type="triangle" w="med" len="med"/>
          </a:ln>
        </p:spPr>
        <p:txBody>
          <a:bodyPr/>
          <a:lstStyle/>
          <a:p>
            <a:endParaRPr lang="en-US"/>
          </a:p>
        </p:txBody>
      </p:sp>
      <p:sp>
        <p:nvSpPr>
          <p:cNvPr id="71706" name="Rectangle 33"/>
          <p:cNvSpPr>
            <a:spLocks noChangeArrowheads="1"/>
          </p:cNvSpPr>
          <p:nvPr/>
        </p:nvSpPr>
        <p:spPr bwMode="auto">
          <a:xfrm>
            <a:off x="1428750" y="2922588"/>
            <a:ext cx="1011238" cy="304800"/>
          </a:xfrm>
          <a:prstGeom prst="rect">
            <a:avLst/>
          </a:prstGeom>
          <a:noFill/>
          <a:ln w="9525">
            <a:noFill/>
            <a:miter lim="800000"/>
            <a:headEnd/>
            <a:tailEnd/>
          </a:ln>
        </p:spPr>
        <p:txBody>
          <a:bodyPr wrap="none" lIns="92075" tIns="46038" rIns="92075" bIns="46038">
            <a:spAutoFit/>
          </a:bodyPr>
          <a:lstStyle/>
          <a:p>
            <a:r>
              <a:rPr lang="en-US" sz="1400" b="1">
                <a:latin typeface="Arial Narrow" pitchFamily="34" charset="0"/>
              </a:rPr>
              <a:t>Fixed Costs</a:t>
            </a:r>
          </a:p>
        </p:txBody>
      </p:sp>
      <p:sp>
        <p:nvSpPr>
          <p:cNvPr id="71707" name="Freeform 35"/>
          <p:cNvSpPr>
            <a:spLocks/>
          </p:cNvSpPr>
          <p:nvPr/>
        </p:nvSpPr>
        <p:spPr bwMode="auto">
          <a:xfrm>
            <a:off x="1366838" y="2090738"/>
            <a:ext cx="2830512" cy="666750"/>
          </a:xfrm>
          <a:custGeom>
            <a:avLst/>
            <a:gdLst>
              <a:gd name="T0" fmla="*/ 0 w 1783"/>
              <a:gd name="T1" fmla="*/ 2147483647 h 420"/>
              <a:gd name="T2" fmla="*/ 2147483647 w 1783"/>
              <a:gd name="T3" fmla="*/ 2147483647 h 420"/>
              <a:gd name="T4" fmla="*/ 2147483647 w 1783"/>
              <a:gd name="T5" fmla="*/ 0 h 420"/>
              <a:gd name="T6" fmla="*/ 2147483647 w 1783"/>
              <a:gd name="T7" fmla="*/ 0 h 420"/>
              <a:gd name="T8" fmla="*/ 0 60000 65536"/>
              <a:gd name="T9" fmla="*/ 0 60000 65536"/>
              <a:gd name="T10" fmla="*/ 0 60000 65536"/>
              <a:gd name="T11" fmla="*/ 0 60000 65536"/>
              <a:gd name="T12" fmla="*/ 0 w 1783"/>
              <a:gd name="T13" fmla="*/ 0 h 420"/>
              <a:gd name="T14" fmla="*/ 1783 w 1783"/>
              <a:gd name="T15" fmla="*/ 420 h 420"/>
            </a:gdLst>
            <a:ahLst/>
            <a:cxnLst>
              <a:cxn ang="T8">
                <a:pos x="T0" y="T1"/>
              </a:cxn>
              <a:cxn ang="T9">
                <a:pos x="T2" y="T3"/>
              </a:cxn>
              <a:cxn ang="T10">
                <a:pos x="T4" y="T5"/>
              </a:cxn>
              <a:cxn ang="T11">
                <a:pos x="T6" y="T7"/>
              </a:cxn>
            </a:cxnLst>
            <a:rect l="T12" t="T13" r="T14" b="T15"/>
            <a:pathLst>
              <a:path w="1783" h="420">
                <a:moveTo>
                  <a:pt x="0" y="420"/>
                </a:moveTo>
                <a:lnTo>
                  <a:pt x="988" y="420"/>
                </a:lnTo>
                <a:lnTo>
                  <a:pt x="988" y="0"/>
                </a:lnTo>
                <a:lnTo>
                  <a:pt x="1783" y="0"/>
                </a:lnTo>
              </a:path>
            </a:pathLst>
          </a:custGeom>
          <a:noFill/>
          <a:ln w="50800">
            <a:solidFill>
              <a:srgbClr val="FF0000"/>
            </a:solidFill>
            <a:round/>
            <a:headEnd/>
            <a:tailEnd/>
          </a:ln>
        </p:spPr>
        <p:txBody>
          <a:bodyPr/>
          <a:lstStyle/>
          <a:p>
            <a:endParaRPr lang="en-US"/>
          </a:p>
        </p:txBody>
      </p:sp>
      <p:sp>
        <p:nvSpPr>
          <p:cNvPr id="71708" name="Line 36"/>
          <p:cNvSpPr>
            <a:spLocks noChangeShapeType="1"/>
          </p:cNvSpPr>
          <p:nvPr/>
        </p:nvSpPr>
        <p:spPr bwMode="auto">
          <a:xfrm flipV="1">
            <a:off x="3032125" y="2151063"/>
            <a:ext cx="0" cy="614362"/>
          </a:xfrm>
          <a:prstGeom prst="line">
            <a:avLst/>
          </a:prstGeom>
          <a:noFill/>
          <a:ln w="31750">
            <a:solidFill>
              <a:srgbClr val="808080"/>
            </a:solidFill>
            <a:prstDash val="sysDot"/>
            <a:round/>
            <a:headEnd type="triangle" w="med" len="med"/>
            <a:tailEnd type="triangle" w="med" len="med"/>
          </a:ln>
        </p:spPr>
        <p:txBody>
          <a:bodyPr/>
          <a:lstStyle/>
          <a:p>
            <a:endParaRPr lang="en-US"/>
          </a:p>
        </p:txBody>
      </p:sp>
      <p:sp>
        <p:nvSpPr>
          <p:cNvPr id="71709" name="Rectangle 37"/>
          <p:cNvSpPr>
            <a:spLocks noChangeArrowheads="1"/>
          </p:cNvSpPr>
          <p:nvPr/>
        </p:nvSpPr>
        <p:spPr bwMode="auto">
          <a:xfrm>
            <a:off x="3019425" y="2305050"/>
            <a:ext cx="1106488" cy="304800"/>
          </a:xfrm>
          <a:prstGeom prst="rect">
            <a:avLst/>
          </a:prstGeom>
          <a:noFill/>
          <a:ln w="9525">
            <a:noFill/>
            <a:miter lim="800000"/>
            <a:headEnd/>
            <a:tailEnd/>
          </a:ln>
        </p:spPr>
        <p:txBody>
          <a:bodyPr wrap="none" lIns="92075" tIns="46038" rIns="92075" bIns="46038">
            <a:spAutoFit/>
          </a:bodyPr>
          <a:lstStyle/>
          <a:p>
            <a:r>
              <a:rPr lang="en-US" sz="1400" b="1">
                <a:latin typeface="Arial Narrow" pitchFamily="34" charset="0"/>
              </a:rPr>
              <a:t>Zone Change</a:t>
            </a:r>
          </a:p>
        </p:txBody>
      </p:sp>
      <p:sp>
        <p:nvSpPr>
          <p:cNvPr id="30" name="Footer Placeholder 3"/>
          <p:cNvSpPr>
            <a:spLocks noGrp="1"/>
          </p:cNvSpPr>
          <p:nvPr>
            <p:ph type="ftr" sz="quarter" idx="10"/>
          </p:nvPr>
        </p:nvSpPr>
        <p:spPr>
          <a:xfrm>
            <a:off x="101600" y="6604000"/>
            <a:ext cx="8940800" cy="246063"/>
          </a:xfrm>
        </p:spPr>
        <p:txBody>
          <a:bodyPr/>
          <a:lstStyle/>
          <a:p>
            <a:pPr>
              <a:defRPr/>
            </a:pPr>
            <a:r>
              <a:rPr lang="en-US" dirty="0" smtClean="0"/>
              <a:t>Copyright © 1998-2010, Dr. Jean-Paul </a:t>
            </a:r>
            <a:r>
              <a:rPr lang="en-US" dirty="0" err="1" smtClean="0"/>
              <a:t>Rodrigue</a:t>
            </a:r>
            <a:r>
              <a:rPr lang="en-US"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Tree>
    <p:extLst>
      <p:ext uri="{BB962C8B-B14F-4D97-AF65-F5344CB8AC3E}">
        <p14:creationId xmlns:p14="http://schemas.microsoft.com/office/powerpoint/2010/main" val="2650683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pPr eaLnBrk="1" hangingPunct="1"/>
            <a:r>
              <a:rPr lang="en-US" smtClean="0"/>
              <a:t>Different Components of Transport Time</a:t>
            </a:r>
          </a:p>
        </p:txBody>
      </p:sp>
      <p:sp>
        <p:nvSpPr>
          <p:cNvPr id="72708" name="Freeform 6"/>
          <p:cNvSpPr>
            <a:spLocks/>
          </p:cNvSpPr>
          <p:nvPr/>
        </p:nvSpPr>
        <p:spPr bwMode="auto">
          <a:xfrm>
            <a:off x="1498600" y="1546225"/>
            <a:ext cx="2809875" cy="1935163"/>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09" name="Line 7"/>
          <p:cNvSpPr>
            <a:spLocks noChangeShapeType="1"/>
          </p:cNvSpPr>
          <p:nvPr/>
        </p:nvSpPr>
        <p:spPr bwMode="auto">
          <a:xfrm flipV="1">
            <a:off x="1533525" y="1905000"/>
            <a:ext cx="2589213" cy="1243013"/>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10" name="Rectangle 8"/>
          <p:cNvSpPr>
            <a:spLocks noChangeArrowheads="1"/>
          </p:cNvSpPr>
          <p:nvPr/>
        </p:nvSpPr>
        <p:spPr bwMode="auto">
          <a:xfrm>
            <a:off x="1309688" y="1316038"/>
            <a:ext cx="341312" cy="212725"/>
          </a:xfrm>
          <a:prstGeom prst="rect">
            <a:avLst/>
          </a:prstGeom>
          <a:noFill/>
          <a:ln w="9525">
            <a:noFill/>
            <a:miter lim="800000"/>
            <a:headEnd/>
            <a:tailEnd/>
          </a:ln>
        </p:spPr>
        <p:txBody>
          <a:bodyPr lIns="0" tIns="0" rIns="0" bIns="0">
            <a:spAutoFit/>
          </a:bodyPr>
          <a:lstStyle/>
          <a:p>
            <a:r>
              <a:rPr lang="en-US" sz="1400" b="1">
                <a:latin typeface="Arial Narrow" pitchFamily="34" charset="0"/>
              </a:rPr>
              <a:t>Time</a:t>
            </a:r>
          </a:p>
        </p:txBody>
      </p:sp>
      <p:sp>
        <p:nvSpPr>
          <p:cNvPr id="72711" name="Rectangle 9"/>
          <p:cNvSpPr>
            <a:spLocks noChangeArrowheads="1"/>
          </p:cNvSpPr>
          <p:nvPr/>
        </p:nvSpPr>
        <p:spPr bwMode="auto">
          <a:xfrm>
            <a:off x="3576638" y="3543300"/>
            <a:ext cx="608012"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Distance</a:t>
            </a:r>
          </a:p>
        </p:txBody>
      </p:sp>
      <p:sp>
        <p:nvSpPr>
          <p:cNvPr id="72712" name="Rectangle 10"/>
          <p:cNvSpPr>
            <a:spLocks noChangeArrowheads="1"/>
          </p:cNvSpPr>
          <p:nvPr/>
        </p:nvSpPr>
        <p:spPr bwMode="auto">
          <a:xfrm>
            <a:off x="2447925" y="1279525"/>
            <a:ext cx="1203325"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Transport Time</a:t>
            </a:r>
          </a:p>
        </p:txBody>
      </p:sp>
      <p:sp>
        <p:nvSpPr>
          <p:cNvPr id="72713" name="Line 11"/>
          <p:cNvSpPr>
            <a:spLocks noChangeShapeType="1"/>
          </p:cNvSpPr>
          <p:nvPr/>
        </p:nvSpPr>
        <p:spPr bwMode="auto">
          <a:xfrm flipV="1">
            <a:off x="4068763" y="1957388"/>
            <a:ext cx="0" cy="1150937"/>
          </a:xfrm>
          <a:prstGeom prst="line">
            <a:avLst/>
          </a:prstGeom>
          <a:noFill/>
          <a:ln w="31750">
            <a:solidFill>
              <a:srgbClr val="FF9900"/>
            </a:solidFill>
            <a:round/>
            <a:headEnd/>
            <a:tailEnd type="triangle" w="med" len="med"/>
          </a:ln>
        </p:spPr>
        <p:txBody>
          <a:bodyPr/>
          <a:lstStyle/>
          <a:p>
            <a:endParaRPr lang="en-US"/>
          </a:p>
        </p:txBody>
      </p:sp>
      <p:sp>
        <p:nvSpPr>
          <p:cNvPr id="72714" name="Freeform 13"/>
          <p:cNvSpPr>
            <a:spLocks/>
          </p:cNvSpPr>
          <p:nvPr/>
        </p:nvSpPr>
        <p:spPr bwMode="auto">
          <a:xfrm>
            <a:off x="4953000" y="1558925"/>
            <a:ext cx="2809875" cy="1935163"/>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15" name="Line 15"/>
          <p:cNvSpPr>
            <a:spLocks noChangeShapeType="1"/>
          </p:cNvSpPr>
          <p:nvPr/>
        </p:nvSpPr>
        <p:spPr bwMode="auto">
          <a:xfrm flipV="1">
            <a:off x="4984750" y="2203450"/>
            <a:ext cx="2589213" cy="12430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16" name="Line 16"/>
          <p:cNvSpPr>
            <a:spLocks noChangeShapeType="1"/>
          </p:cNvSpPr>
          <p:nvPr/>
        </p:nvSpPr>
        <p:spPr bwMode="auto">
          <a:xfrm flipV="1">
            <a:off x="4981575" y="1622425"/>
            <a:ext cx="2589213" cy="12430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17" name="Rectangle 17"/>
          <p:cNvSpPr>
            <a:spLocks noChangeArrowheads="1"/>
          </p:cNvSpPr>
          <p:nvPr/>
        </p:nvSpPr>
        <p:spPr bwMode="auto">
          <a:xfrm>
            <a:off x="6149975" y="1292225"/>
            <a:ext cx="542925"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Timing</a:t>
            </a:r>
          </a:p>
        </p:txBody>
      </p:sp>
      <p:sp>
        <p:nvSpPr>
          <p:cNvPr id="72718" name="Freeform 18"/>
          <p:cNvSpPr>
            <a:spLocks/>
          </p:cNvSpPr>
          <p:nvPr/>
        </p:nvSpPr>
        <p:spPr bwMode="auto">
          <a:xfrm>
            <a:off x="1490663" y="4408488"/>
            <a:ext cx="2809875" cy="1935162"/>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19" name="Line 20"/>
          <p:cNvSpPr>
            <a:spLocks noChangeShapeType="1"/>
          </p:cNvSpPr>
          <p:nvPr/>
        </p:nvSpPr>
        <p:spPr bwMode="auto">
          <a:xfrm flipV="1">
            <a:off x="1530350" y="4529138"/>
            <a:ext cx="2546350" cy="1416050"/>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20" name="Line 21"/>
          <p:cNvSpPr>
            <a:spLocks noChangeShapeType="1"/>
          </p:cNvSpPr>
          <p:nvPr/>
        </p:nvSpPr>
        <p:spPr bwMode="auto">
          <a:xfrm flipV="1">
            <a:off x="1543050" y="5016500"/>
            <a:ext cx="2533650" cy="1030288"/>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21" name="Line 22"/>
          <p:cNvSpPr>
            <a:spLocks noChangeShapeType="1"/>
          </p:cNvSpPr>
          <p:nvPr/>
        </p:nvSpPr>
        <p:spPr bwMode="auto">
          <a:xfrm flipV="1">
            <a:off x="5372100" y="2765425"/>
            <a:ext cx="0" cy="430213"/>
          </a:xfrm>
          <a:prstGeom prst="line">
            <a:avLst/>
          </a:prstGeom>
          <a:noFill/>
          <a:ln w="31750">
            <a:solidFill>
              <a:srgbClr val="FF9900"/>
            </a:solidFill>
            <a:round/>
            <a:headEnd type="triangle" w="med" len="med"/>
            <a:tailEnd type="triangle" w="med" len="med"/>
          </a:ln>
        </p:spPr>
        <p:txBody>
          <a:bodyPr/>
          <a:lstStyle/>
          <a:p>
            <a:endParaRPr lang="en-US"/>
          </a:p>
        </p:txBody>
      </p:sp>
      <p:sp>
        <p:nvSpPr>
          <p:cNvPr id="72722" name="Line 23"/>
          <p:cNvSpPr>
            <a:spLocks noChangeShapeType="1"/>
          </p:cNvSpPr>
          <p:nvPr/>
        </p:nvSpPr>
        <p:spPr bwMode="auto">
          <a:xfrm flipV="1">
            <a:off x="6934200" y="2014538"/>
            <a:ext cx="0" cy="430212"/>
          </a:xfrm>
          <a:prstGeom prst="line">
            <a:avLst/>
          </a:prstGeom>
          <a:noFill/>
          <a:ln w="31750">
            <a:solidFill>
              <a:srgbClr val="FF9900"/>
            </a:solidFill>
            <a:round/>
            <a:headEnd type="triangle" w="med" len="med"/>
            <a:tailEnd type="triangle" w="med" len="med"/>
          </a:ln>
        </p:spPr>
        <p:txBody>
          <a:bodyPr/>
          <a:lstStyle/>
          <a:p>
            <a:endParaRPr lang="en-US"/>
          </a:p>
        </p:txBody>
      </p:sp>
      <p:sp>
        <p:nvSpPr>
          <p:cNvPr id="72723" name="Line 14"/>
          <p:cNvSpPr>
            <a:spLocks noChangeShapeType="1"/>
          </p:cNvSpPr>
          <p:nvPr/>
        </p:nvSpPr>
        <p:spPr bwMode="auto">
          <a:xfrm flipV="1">
            <a:off x="4987925" y="1917700"/>
            <a:ext cx="2589213" cy="1243013"/>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24" name="Line 24"/>
          <p:cNvSpPr>
            <a:spLocks noChangeShapeType="1"/>
          </p:cNvSpPr>
          <p:nvPr/>
        </p:nvSpPr>
        <p:spPr bwMode="auto">
          <a:xfrm flipV="1">
            <a:off x="4030663" y="4586288"/>
            <a:ext cx="0" cy="430212"/>
          </a:xfrm>
          <a:prstGeom prst="line">
            <a:avLst/>
          </a:prstGeom>
          <a:noFill/>
          <a:ln w="31750">
            <a:solidFill>
              <a:srgbClr val="FF9900"/>
            </a:solidFill>
            <a:round/>
            <a:headEnd type="triangle" w="med" len="med"/>
            <a:tailEnd type="triangle" w="med" len="med"/>
          </a:ln>
        </p:spPr>
        <p:txBody>
          <a:bodyPr/>
          <a:lstStyle/>
          <a:p>
            <a:endParaRPr lang="en-US"/>
          </a:p>
        </p:txBody>
      </p:sp>
      <p:sp>
        <p:nvSpPr>
          <p:cNvPr id="72725" name="Line 19"/>
          <p:cNvSpPr>
            <a:spLocks noChangeShapeType="1"/>
          </p:cNvSpPr>
          <p:nvPr/>
        </p:nvSpPr>
        <p:spPr bwMode="auto">
          <a:xfrm flipV="1">
            <a:off x="1525588" y="4767263"/>
            <a:ext cx="2589212" cy="1243012"/>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26" name="Freeform 25"/>
          <p:cNvSpPr>
            <a:spLocks/>
          </p:cNvSpPr>
          <p:nvPr/>
        </p:nvSpPr>
        <p:spPr bwMode="auto">
          <a:xfrm>
            <a:off x="4956175" y="4387850"/>
            <a:ext cx="2809875" cy="1935163"/>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27" name="Line 26"/>
          <p:cNvSpPr>
            <a:spLocks noChangeShapeType="1"/>
          </p:cNvSpPr>
          <p:nvPr/>
        </p:nvSpPr>
        <p:spPr bwMode="auto">
          <a:xfrm flipV="1">
            <a:off x="4991100" y="4746625"/>
            <a:ext cx="2589213" cy="1243013"/>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28" name="Line 27"/>
          <p:cNvSpPr>
            <a:spLocks noChangeShapeType="1"/>
          </p:cNvSpPr>
          <p:nvPr/>
        </p:nvSpPr>
        <p:spPr bwMode="auto">
          <a:xfrm flipV="1">
            <a:off x="4986338" y="5045075"/>
            <a:ext cx="2589212" cy="12430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29" name="Line 28"/>
          <p:cNvSpPr>
            <a:spLocks noChangeShapeType="1"/>
          </p:cNvSpPr>
          <p:nvPr/>
        </p:nvSpPr>
        <p:spPr bwMode="auto">
          <a:xfrm flipV="1">
            <a:off x="4987925" y="4583113"/>
            <a:ext cx="2298700" cy="1103312"/>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0" name="Line 29"/>
          <p:cNvSpPr>
            <a:spLocks noChangeShapeType="1"/>
          </p:cNvSpPr>
          <p:nvPr/>
        </p:nvSpPr>
        <p:spPr bwMode="auto">
          <a:xfrm flipV="1">
            <a:off x="4989513" y="4535488"/>
            <a:ext cx="1662112" cy="796925"/>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1" name="Line 30"/>
          <p:cNvSpPr>
            <a:spLocks noChangeShapeType="1"/>
          </p:cNvSpPr>
          <p:nvPr/>
        </p:nvSpPr>
        <p:spPr bwMode="auto">
          <a:xfrm flipV="1">
            <a:off x="4948238" y="4552950"/>
            <a:ext cx="933450" cy="447675"/>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2" name="Line 31"/>
          <p:cNvSpPr>
            <a:spLocks noChangeShapeType="1"/>
          </p:cNvSpPr>
          <p:nvPr/>
        </p:nvSpPr>
        <p:spPr bwMode="auto">
          <a:xfrm flipV="1">
            <a:off x="4972050" y="4562475"/>
            <a:ext cx="180975" cy="873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3" name="Line 32"/>
          <p:cNvSpPr>
            <a:spLocks noChangeShapeType="1"/>
          </p:cNvSpPr>
          <p:nvPr/>
        </p:nvSpPr>
        <p:spPr bwMode="auto">
          <a:xfrm flipV="1">
            <a:off x="5672138" y="5362575"/>
            <a:ext cx="1916112" cy="91916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4" name="Line 33"/>
          <p:cNvSpPr>
            <a:spLocks noChangeShapeType="1"/>
          </p:cNvSpPr>
          <p:nvPr/>
        </p:nvSpPr>
        <p:spPr bwMode="auto">
          <a:xfrm flipV="1">
            <a:off x="6334125" y="5691188"/>
            <a:ext cx="1254125" cy="601662"/>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5" name="Line 34"/>
          <p:cNvSpPr>
            <a:spLocks noChangeShapeType="1"/>
          </p:cNvSpPr>
          <p:nvPr/>
        </p:nvSpPr>
        <p:spPr bwMode="auto">
          <a:xfrm flipV="1">
            <a:off x="7031038" y="5999163"/>
            <a:ext cx="571500" cy="274637"/>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6" name="Rectangle 35"/>
          <p:cNvSpPr>
            <a:spLocks noChangeArrowheads="1"/>
          </p:cNvSpPr>
          <p:nvPr/>
        </p:nvSpPr>
        <p:spPr bwMode="auto">
          <a:xfrm>
            <a:off x="2447925" y="4094163"/>
            <a:ext cx="879475"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Punctuality</a:t>
            </a:r>
          </a:p>
        </p:txBody>
      </p:sp>
      <p:sp>
        <p:nvSpPr>
          <p:cNvPr id="72737" name="Rectangle 36"/>
          <p:cNvSpPr>
            <a:spLocks noChangeArrowheads="1"/>
          </p:cNvSpPr>
          <p:nvPr/>
        </p:nvSpPr>
        <p:spPr bwMode="auto">
          <a:xfrm>
            <a:off x="6078538" y="4064000"/>
            <a:ext cx="801687"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Frequency</a:t>
            </a:r>
          </a:p>
        </p:txBody>
      </p:sp>
      <p:sp>
        <p:nvSpPr>
          <p:cNvPr id="72738" name="Line 37"/>
          <p:cNvSpPr>
            <a:spLocks noChangeShapeType="1"/>
          </p:cNvSpPr>
          <p:nvPr/>
        </p:nvSpPr>
        <p:spPr bwMode="auto">
          <a:xfrm>
            <a:off x="1516063" y="3175000"/>
            <a:ext cx="2571750" cy="0"/>
          </a:xfrm>
          <a:prstGeom prst="line">
            <a:avLst/>
          </a:prstGeom>
          <a:noFill/>
          <a:ln w="19050">
            <a:solidFill>
              <a:srgbClr val="808080"/>
            </a:solidFill>
            <a:prstDash val="dash"/>
            <a:round/>
            <a:headEnd/>
            <a:tailEnd/>
          </a:ln>
        </p:spPr>
        <p:txBody>
          <a:bodyPr/>
          <a:lstStyle/>
          <a:p>
            <a:endParaRPr lang="en-US"/>
          </a:p>
        </p:txBody>
      </p:sp>
      <p:sp>
        <p:nvSpPr>
          <p:cNvPr id="72739" name="Line 38"/>
          <p:cNvSpPr>
            <a:spLocks noChangeShapeType="1"/>
          </p:cNvSpPr>
          <p:nvPr/>
        </p:nvSpPr>
        <p:spPr bwMode="auto">
          <a:xfrm>
            <a:off x="1549400" y="1852613"/>
            <a:ext cx="2571750" cy="0"/>
          </a:xfrm>
          <a:prstGeom prst="line">
            <a:avLst/>
          </a:prstGeom>
          <a:noFill/>
          <a:ln w="19050">
            <a:solidFill>
              <a:srgbClr val="808080"/>
            </a:solidFill>
            <a:prstDash val="dash"/>
            <a:round/>
            <a:headEnd/>
            <a:tailEnd/>
          </a:ln>
        </p:spPr>
        <p:txBody>
          <a:bodyPr/>
          <a:lstStyle/>
          <a:p>
            <a:endParaRPr lang="en-US"/>
          </a:p>
        </p:txBody>
      </p:sp>
      <p:sp>
        <p:nvSpPr>
          <p:cNvPr id="72740" name="Line 39"/>
          <p:cNvSpPr>
            <a:spLocks noChangeShapeType="1"/>
          </p:cNvSpPr>
          <p:nvPr/>
        </p:nvSpPr>
        <p:spPr bwMode="auto">
          <a:xfrm flipV="1">
            <a:off x="5070475" y="5326063"/>
            <a:ext cx="0" cy="569912"/>
          </a:xfrm>
          <a:prstGeom prst="line">
            <a:avLst/>
          </a:prstGeom>
          <a:noFill/>
          <a:ln w="31750">
            <a:solidFill>
              <a:srgbClr val="FF9900"/>
            </a:solidFill>
            <a:round/>
            <a:headEnd/>
            <a:tailEnd type="triangle" w="med" len="med"/>
          </a:ln>
        </p:spPr>
        <p:txBody>
          <a:bodyPr/>
          <a:lstStyle/>
          <a:p>
            <a:endParaRPr lang="en-US"/>
          </a:p>
        </p:txBody>
      </p:sp>
      <p:sp>
        <p:nvSpPr>
          <p:cNvPr id="72741" name="Line 40"/>
          <p:cNvSpPr>
            <a:spLocks noChangeShapeType="1"/>
          </p:cNvSpPr>
          <p:nvPr/>
        </p:nvSpPr>
        <p:spPr bwMode="auto">
          <a:xfrm>
            <a:off x="6137275" y="5491163"/>
            <a:ext cx="0" cy="192087"/>
          </a:xfrm>
          <a:prstGeom prst="line">
            <a:avLst/>
          </a:prstGeom>
          <a:noFill/>
          <a:ln w="31750">
            <a:solidFill>
              <a:srgbClr val="FF9900"/>
            </a:solidFill>
            <a:round/>
            <a:headEnd/>
            <a:tailEnd type="triangle" w="med" len="med"/>
          </a:ln>
        </p:spPr>
        <p:txBody>
          <a:bodyPr/>
          <a:lstStyle/>
          <a:p>
            <a:endParaRPr lang="en-US"/>
          </a:p>
        </p:txBody>
      </p:sp>
      <p:sp>
        <p:nvSpPr>
          <p:cNvPr id="38"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020195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it-IT" altLang="it-IT" sz="3200" dirty="0"/>
              <a:t>The </a:t>
            </a:r>
            <a:r>
              <a:rPr lang="it-IT" altLang="it-IT" sz="3200" dirty="0" err="1"/>
              <a:t>spatial</a:t>
            </a:r>
            <a:r>
              <a:rPr lang="it-IT" altLang="it-IT" sz="3200" dirty="0"/>
              <a:t> </a:t>
            </a:r>
            <a:r>
              <a:rPr lang="it-IT" altLang="it-IT" sz="3200" dirty="0" err="1"/>
              <a:t>structure</a:t>
            </a:r>
            <a:r>
              <a:rPr lang="it-IT" altLang="it-IT" sz="3200" dirty="0"/>
              <a:t> of </a:t>
            </a:r>
            <a:r>
              <a:rPr lang="it-IT" altLang="it-IT" sz="3200" dirty="0" err="1"/>
              <a:t>transport</a:t>
            </a:r>
            <a:r>
              <a:rPr lang="it-IT" altLang="it-IT" sz="3200" dirty="0"/>
              <a:t> </a:t>
            </a:r>
            <a:r>
              <a:rPr lang="it-IT" altLang="it-IT" sz="3200" dirty="0" err="1"/>
              <a:t>costs</a:t>
            </a:r>
            <a:endParaRPr lang="it-IT" altLang="it-IT" sz="3200" dirty="0" smtClean="0"/>
          </a:p>
        </p:txBody>
      </p:sp>
      <p:grpSp>
        <p:nvGrpSpPr>
          <p:cNvPr id="45059" name="Group 3"/>
          <p:cNvGrpSpPr>
            <a:grpSpLocks/>
          </p:cNvGrpSpPr>
          <p:nvPr/>
        </p:nvGrpSpPr>
        <p:grpSpPr bwMode="auto">
          <a:xfrm>
            <a:off x="539750" y="2060575"/>
            <a:ext cx="3759200" cy="3457575"/>
            <a:chOff x="603" y="609"/>
            <a:chExt cx="3638" cy="3411"/>
          </a:xfrm>
        </p:grpSpPr>
        <p:sp>
          <p:nvSpPr>
            <p:cNvPr id="45085" name="Line 4"/>
            <p:cNvSpPr>
              <a:spLocks noChangeShapeType="1"/>
            </p:cNvSpPr>
            <p:nvPr/>
          </p:nvSpPr>
          <p:spPr bwMode="auto">
            <a:xfrm flipV="1">
              <a:off x="612" y="609"/>
              <a:ext cx="0" cy="341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86" name="Line 5"/>
            <p:cNvSpPr>
              <a:spLocks noChangeShapeType="1"/>
            </p:cNvSpPr>
            <p:nvPr/>
          </p:nvSpPr>
          <p:spPr bwMode="auto">
            <a:xfrm>
              <a:off x="603" y="4019"/>
              <a:ext cx="3638" cy="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5060" name="Text Box 6"/>
          <p:cNvSpPr txBox="1">
            <a:spLocks noChangeArrowheads="1"/>
          </p:cNvSpPr>
          <p:nvPr/>
        </p:nvSpPr>
        <p:spPr bwMode="auto">
          <a:xfrm>
            <a:off x="2195513" y="5540375"/>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smtClean="0">
                <a:latin typeface="Tahoma" pitchFamily="34" charset="0"/>
              </a:rPr>
              <a:t>distance</a:t>
            </a:r>
            <a:endParaRPr lang="it-IT" altLang="it-IT" sz="1600" dirty="0">
              <a:latin typeface="Tahoma" pitchFamily="34" charset="0"/>
            </a:endParaRPr>
          </a:p>
        </p:txBody>
      </p:sp>
      <p:sp>
        <p:nvSpPr>
          <p:cNvPr id="45061" name="Text Box 7"/>
          <p:cNvSpPr txBox="1">
            <a:spLocks noChangeArrowheads="1"/>
          </p:cNvSpPr>
          <p:nvPr/>
        </p:nvSpPr>
        <p:spPr bwMode="auto">
          <a:xfrm>
            <a:off x="-100013" y="1435100"/>
            <a:ext cx="13684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smtClean="0">
                <a:latin typeface="Tahoma" pitchFamily="34" charset="0"/>
              </a:rPr>
              <a:t>Transport</a:t>
            </a:r>
            <a:r>
              <a:rPr lang="it-IT" altLang="it-IT" sz="1600" dirty="0" smtClean="0">
                <a:latin typeface="Tahoma" pitchFamily="34" charset="0"/>
              </a:rPr>
              <a:t> </a:t>
            </a:r>
          </a:p>
          <a:p>
            <a:pPr>
              <a:spcBef>
                <a:spcPct val="50000"/>
              </a:spcBef>
              <a:buFont typeface="Monotype Sorts" pitchFamily="2" charset="2"/>
              <a:buNone/>
            </a:pPr>
            <a:r>
              <a:rPr lang="it-IT" altLang="it-IT" sz="1600" dirty="0" err="1" smtClean="0">
                <a:latin typeface="Tahoma" pitchFamily="34" charset="0"/>
              </a:rPr>
              <a:t>Cost</a:t>
            </a:r>
            <a:endParaRPr lang="it-IT" altLang="it-IT" sz="1600" dirty="0">
              <a:latin typeface="Tahoma" pitchFamily="34" charset="0"/>
            </a:endParaRPr>
          </a:p>
        </p:txBody>
      </p:sp>
      <p:sp>
        <p:nvSpPr>
          <p:cNvPr id="104456" name="Line 8"/>
          <p:cNvSpPr>
            <a:spLocks noChangeShapeType="1"/>
          </p:cNvSpPr>
          <p:nvPr/>
        </p:nvSpPr>
        <p:spPr bwMode="auto">
          <a:xfrm flipV="1">
            <a:off x="547688" y="3019425"/>
            <a:ext cx="3240087" cy="252095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63" name="Line 9"/>
          <p:cNvSpPr>
            <a:spLocks noChangeShapeType="1"/>
          </p:cNvSpPr>
          <p:nvPr/>
        </p:nvSpPr>
        <p:spPr bwMode="auto">
          <a:xfrm>
            <a:off x="3787775" y="3065463"/>
            <a:ext cx="0" cy="2449512"/>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64" name="Text Box 10"/>
          <p:cNvSpPr txBox="1">
            <a:spLocks noChangeArrowheads="1"/>
          </p:cNvSpPr>
          <p:nvPr/>
        </p:nvSpPr>
        <p:spPr bwMode="auto">
          <a:xfrm>
            <a:off x="403225" y="554037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O</a:t>
            </a:r>
          </a:p>
        </p:txBody>
      </p:sp>
      <p:sp>
        <p:nvSpPr>
          <p:cNvPr id="45065" name="Text Box 11"/>
          <p:cNvSpPr txBox="1">
            <a:spLocks noChangeArrowheads="1"/>
          </p:cNvSpPr>
          <p:nvPr/>
        </p:nvSpPr>
        <p:spPr bwMode="auto">
          <a:xfrm>
            <a:off x="3643313" y="5502275"/>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D</a:t>
            </a:r>
          </a:p>
        </p:txBody>
      </p:sp>
      <p:sp>
        <p:nvSpPr>
          <p:cNvPr id="45066" name="Text Box 12"/>
          <p:cNvSpPr txBox="1">
            <a:spLocks noChangeArrowheads="1"/>
          </p:cNvSpPr>
          <p:nvPr/>
        </p:nvSpPr>
        <p:spPr bwMode="auto">
          <a:xfrm>
            <a:off x="3644900" y="258762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grpSp>
        <p:nvGrpSpPr>
          <p:cNvPr id="45067" name="Group 13"/>
          <p:cNvGrpSpPr>
            <a:grpSpLocks/>
          </p:cNvGrpSpPr>
          <p:nvPr/>
        </p:nvGrpSpPr>
        <p:grpSpPr bwMode="auto">
          <a:xfrm>
            <a:off x="4773613" y="2082800"/>
            <a:ext cx="3759200" cy="3457575"/>
            <a:chOff x="603" y="609"/>
            <a:chExt cx="3638" cy="3411"/>
          </a:xfrm>
        </p:grpSpPr>
        <p:sp>
          <p:nvSpPr>
            <p:cNvPr id="45083" name="Line 14"/>
            <p:cNvSpPr>
              <a:spLocks noChangeShapeType="1"/>
            </p:cNvSpPr>
            <p:nvPr/>
          </p:nvSpPr>
          <p:spPr bwMode="auto">
            <a:xfrm flipV="1">
              <a:off x="612" y="609"/>
              <a:ext cx="0" cy="341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84" name="Line 15"/>
            <p:cNvSpPr>
              <a:spLocks noChangeShapeType="1"/>
            </p:cNvSpPr>
            <p:nvPr/>
          </p:nvSpPr>
          <p:spPr bwMode="auto">
            <a:xfrm>
              <a:off x="603" y="4019"/>
              <a:ext cx="3638" cy="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5068" name="Text Box 16"/>
          <p:cNvSpPr txBox="1">
            <a:spLocks noChangeArrowheads="1"/>
          </p:cNvSpPr>
          <p:nvPr/>
        </p:nvSpPr>
        <p:spPr bwMode="auto">
          <a:xfrm>
            <a:off x="6516688" y="5491163"/>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smtClean="0">
                <a:latin typeface="Tahoma" pitchFamily="34" charset="0"/>
              </a:rPr>
              <a:t>distance</a:t>
            </a:r>
            <a:endParaRPr lang="it-IT" altLang="it-IT" sz="1600" dirty="0">
              <a:latin typeface="Tahoma" pitchFamily="34" charset="0"/>
            </a:endParaRPr>
          </a:p>
        </p:txBody>
      </p:sp>
      <p:sp>
        <p:nvSpPr>
          <p:cNvPr id="45069" name="Text Box 17"/>
          <p:cNvSpPr txBox="1">
            <a:spLocks noChangeArrowheads="1"/>
          </p:cNvSpPr>
          <p:nvPr/>
        </p:nvSpPr>
        <p:spPr bwMode="auto">
          <a:xfrm>
            <a:off x="4140200" y="1435100"/>
            <a:ext cx="13684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a:latin typeface="Tahoma" pitchFamily="34" charset="0"/>
              </a:rPr>
              <a:t>Transport</a:t>
            </a:r>
            <a:r>
              <a:rPr lang="it-IT" altLang="it-IT" sz="1600" dirty="0">
                <a:latin typeface="Tahoma" pitchFamily="34" charset="0"/>
              </a:rPr>
              <a:t> </a:t>
            </a:r>
          </a:p>
          <a:p>
            <a:pPr>
              <a:spcBef>
                <a:spcPct val="50000"/>
              </a:spcBef>
              <a:buFont typeface="Monotype Sorts" pitchFamily="2" charset="2"/>
              <a:buNone/>
            </a:pPr>
            <a:r>
              <a:rPr lang="it-IT" altLang="it-IT" sz="1600" dirty="0" err="1">
                <a:latin typeface="Tahoma" pitchFamily="34" charset="0"/>
              </a:rPr>
              <a:t>Cost</a:t>
            </a:r>
            <a:endParaRPr lang="it-IT" altLang="it-IT" sz="1600" dirty="0">
              <a:latin typeface="Tahoma" pitchFamily="34" charset="0"/>
            </a:endParaRPr>
          </a:p>
        </p:txBody>
      </p:sp>
      <p:sp>
        <p:nvSpPr>
          <p:cNvPr id="45070" name="Line 18"/>
          <p:cNvSpPr>
            <a:spLocks noChangeShapeType="1"/>
          </p:cNvSpPr>
          <p:nvPr/>
        </p:nvSpPr>
        <p:spPr bwMode="auto">
          <a:xfrm>
            <a:off x="8027988" y="3014663"/>
            <a:ext cx="0" cy="2522537"/>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71" name="Text Box 19"/>
          <p:cNvSpPr txBox="1">
            <a:spLocks noChangeArrowheads="1"/>
          </p:cNvSpPr>
          <p:nvPr/>
        </p:nvSpPr>
        <p:spPr bwMode="auto">
          <a:xfrm>
            <a:off x="4643438" y="5540375"/>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O</a:t>
            </a:r>
          </a:p>
        </p:txBody>
      </p:sp>
      <p:sp>
        <p:nvSpPr>
          <p:cNvPr id="45072" name="Text Box 20"/>
          <p:cNvSpPr txBox="1">
            <a:spLocks noChangeArrowheads="1"/>
          </p:cNvSpPr>
          <p:nvPr/>
        </p:nvSpPr>
        <p:spPr bwMode="auto">
          <a:xfrm>
            <a:off x="7883525" y="550227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D</a:t>
            </a:r>
          </a:p>
        </p:txBody>
      </p:sp>
      <p:sp>
        <p:nvSpPr>
          <p:cNvPr id="45073" name="Text Box 21"/>
          <p:cNvSpPr txBox="1">
            <a:spLocks noChangeArrowheads="1"/>
          </p:cNvSpPr>
          <p:nvPr/>
        </p:nvSpPr>
        <p:spPr bwMode="auto">
          <a:xfrm>
            <a:off x="8172450" y="258762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Z</a:t>
            </a:r>
          </a:p>
        </p:txBody>
      </p:sp>
      <p:sp>
        <p:nvSpPr>
          <p:cNvPr id="45074" name="Rectangle 22"/>
          <p:cNvSpPr>
            <a:spLocks noChangeArrowheads="1"/>
          </p:cNvSpPr>
          <p:nvPr/>
        </p:nvSpPr>
        <p:spPr bwMode="auto">
          <a:xfrm>
            <a:off x="1169988" y="6018541"/>
            <a:ext cx="19685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0"/>
              </a:spcBef>
              <a:buClrTx/>
              <a:buFontTx/>
              <a:buNone/>
            </a:pPr>
            <a:r>
              <a:rPr lang="it-IT" altLang="it-IT" sz="1400" b="1" i="1" dirty="0" err="1" smtClean="0"/>
              <a:t>Transport</a:t>
            </a:r>
            <a:r>
              <a:rPr lang="it-IT" altLang="it-IT" sz="1400" b="1" i="1" dirty="0" smtClean="0"/>
              <a:t> </a:t>
            </a:r>
            <a:r>
              <a:rPr lang="it-IT" altLang="it-IT" sz="1400" b="1" i="1" dirty="0" err="1" smtClean="0"/>
              <a:t>cost</a:t>
            </a:r>
            <a:r>
              <a:rPr lang="it-IT" altLang="it-IT" sz="1400" b="1" i="1" dirty="0" smtClean="0"/>
              <a:t> </a:t>
            </a:r>
            <a:r>
              <a:rPr lang="it-IT" altLang="it-IT" sz="1400" b="1" i="1" dirty="0" err="1" smtClean="0"/>
              <a:t>function</a:t>
            </a:r>
            <a:r>
              <a:rPr lang="it-IT" altLang="it-IT" sz="1400" b="1" i="1" dirty="0" smtClean="0"/>
              <a:t> </a:t>
            </a:r>
          </a:p>
          <a:p>
            <a:pPr algn="l">
              <a:spcBef>
                <a:spcPct val="0"/>
              </a:spcBef>
              <a:buClrTx/>
              <a:buFontTx/>
              <a:buNone/>
            </a:pPr>
            <a:r>
              <a:rPr lang="it-IT" altLang="it-IT" sz="1400" b="1" i="1" dirty="0" err="1" smtClean="0"/>
              <a:t>proportional</a:t>
            </a:r>
            <a:r>
              <a:rPr lang="it-IT" altLang="it-IT" sz="1400" b="1" i="1" dirty="0" smtClean="0"/>
              <a:t> to </a:t>
            </a:r>
            <a:r>
              <a:rPr lang="it-IT" altLang="it-IT" sz="1400" b="1" i="1" dirty="0" err="1" smtClean="0"/>
              <a:t>distance</a:t>
            </a:r>
            <a:endParaRPr lang="it-IT" altLang="it-IT" sz="1400" dirty="0"/>
          </a:p>
        </p:txBody>
      </p:sp>
      <p:sp>
        <p:nvSpPr>
          <p:cNvPr id="45075" name="Rectangle 23"/>
          <p:cNvSpPr>
            <a:spLocks noChangeArrowheads="1"/>
          </p:cNvSpPr>
          <p:nvPr/>
        </p:nvSpPr>
        <p:spPr bwMode="auto">
          <a:xfrm>
            <a:off x="5634038" y="5788809"/>
            <a:ext cx="26674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0"/>
              </a:spcBef>
              <a:buClrTx/>
              <a:buFontTx/>
              <a:buNone/>
            </a:pPr>
            <a:r>
              <a:rPr lang="it-IT" altLang="it-IT" sz="1400" b="1" i="1" dirty="0" err="1" smtClean="0"/>
              <a:t>Transport</a:t>
            </a:r>
            <a:r>
              <a:rPr lang="it-IT" altLang="it-IT" sz="1400" b="1" i="1" dirty="0" smtClean="0"/>
              <a:t> </a:t>
            </a:r>
            <a:r>
              <a:rPr lang="it-IT" altLang="it-IT" sz="1400" b="1" i="1" dirty="0" err="1" smtClean="0"/>
              <a:t>cost</a:t>
            </a:r>
            <a:r>
              <a:rPr lang="it-IT" altLang="it-IT" sz="1400" b="1" i="1" dirty="0" smtClean="0"/>
              <a:t> </a:t>
            </a:r>
            <a:r>
              <a:rPr lang="it-IT" altLang="it-IT" sz="1400" b="1" i="1" dirty="0" err="1" smtClean="0"/>
              <a:t>function</a:t>
            </a:r>
            <a:r>
              <a:rPr lang="it-IT" altLang="it-IT" sz="1400" b="1" i="1" dirty="0" smtClean="0"/>
              <a:t> </a:t>
            </a:r>
            <a:r>
              <a:rPr lang="it-IT" altLang="it-IT" sz="1400" b="1" i="1" dirty="0" err="1" smtClean="0"/>
              <a:t>less</a:t>
            </a:r>
            <a:r>
              <a:rPr lang="it-IT" altLang="it-IT" sz="1400" b="1" i="1" dirty="0" smtClean="0"/>
              <a:t> </a:t>
            </a:r>
            <a:r>
              <a:rPr lang="it-IT" altLang="it-IT" sz="1400" b="1" i="1" dirty="0" err="1" smtClean="0"/>
              <a:t>than</a:t>
            </a:r>
            <a:r>
              <a:rPr lang="it-IT" altLang="it-IT" sz="1400" b="1" i="1" dirty="0" smtClean="0"/>
              <a:t> </a:t>
            </a:r>
          </a:p>
          <a:p>
            <a:pPr algn="l">
              <a:spcBef>
                <a:spcPct val="0"/>
              </a:spcBef>
              <a:buClrTx/>
              <a:buFontTx/>
              <a:buNone/>
            </a:pPr>
            <a:r>
              <a:rPr lang="it-IT" altLang="it-IT" sz="1400" b="1" i="1" dirty="0" err="1" smtClean="0"/>
              <a:t>proportional</a:t>
            </a:r>
            <a:r>
              <a:rPr lang="it-IT" altLang="it-IT" sz="1400" b="1" i="1" dirty="0" smtClean="0"/>
              <a:t> to </a:t>
            </a:r>
            <a:r>
              <a:rPr lang="it-IT" altLang="it-IT" sz="1400" b="1" i="1" dirty="0" err="1" smtClean="0"/>
              <a:t>distance</a:t>
            </a:r>
            <a:r>
              <a:rPr lang="it-IT" altLang="it-IT" sz="1400" b="1" i="1" dirty="0" smtClean="0"/>
              <a:t> </a:t>
            </a:r>
          </a:p>
          <a:p>
            <a:pPr algn="l">
              <a:spcBef>
                <a:spcPct val="0"/>
              </a:spcBef>
              <a:buClrTx/>
              <a:buFontTx/>
              <a:buNone/>
            </a:pPr>
            <a:r>
              <a:rPr lang="it-IT" altLang="it-IT" sz="1400" b="1" i="1" dirty="0" err="1" smtClean="0"/>
              <a:t>Fixed</a:t>
            </a:r>
            <a:r>
              <a:rPr lang="it-IT" altLang="it-IT" sz="1400" b="1" i="1" dirty="0" smtClean="0"/>
              <a:t> component of </a:t>
            </a:r>
          </a:p>
          <a:p>
            <a:pPr algn="l">
              <a:spcBef>
                <a:spcPct val="0"/>
              </a:spcBef>
              <a:buClrTx/>
              <a:buFontTx/>
              <a:buNone/>
            </a:pPr>
            <a:r>
              <a:rPr lang="it-IT" altLang="it-IT" sz="1400" b="1" i="1" dirty="0" err="1" smtClean="0"/>
              <a:t>loading</a:t>
            </a:r>
            <a:r>
              <a:rPr lang="it-IT" altLang="it-IT" sz="1400" b="1" i="1" dirty="0" smtClean="0"/>
              <a:t> and </a:t>
            </a:r>
            <a:r>
              <a:rPr lang="it-IT" altLang="it-IT" sz="1400" b="1" i="1" dirty="0" err="1" smtClean="0"/>
              <a:t>unloading</a:t>
            </a:r>
            <a:r>
              <a:rPr lang="it-IT" altLang="it-IT" sz="1400" b="1" i="1" dirty="0" smtClean="0"/>
              <a:t> </a:t>
            </a:r>
            <a:r>
              <a:rPr lang="it-IT" altLang="it-IT" sz="1400" b="1" i="1" dirty="0" err="1" smtClean="0"/>
              <a:t>costs</a:t>
            </a:r>
            <a:endParaRPr lang="it-IT" altLang="it-IT" sz="1400" dirty="0"/>
          </a:p>
        </p:txBody>
      </p:sp>
      <p:sp>
        <p:nvSpPr>
          <p:cNvPr id="104472" name="Freeform 24"/>
          <p:cNvSpPr>
            <a:spLocks/>
          </p:cNvSpPr>
          <p:nvPr/>
        </p:nvSpPr>
        <p:spPr bwMode="auto">
          <a:xfrm>
            <a:off x="4787900" y="3352800"/>
            <a:ext cx="3240088" cy="1511300"/>
          </a:xfrm>
          <a:custGeom>
            <a:avLst/>
            <a:gdLst>
              <a:gd name="T0" fmla="*/ 0 w 1927"/>
              <a:gd name="T1" fmla="*/ 1511300 h 952"/>
              <a:gd name="T2" fmla="*/ 576726 w 1927"/>
              <a:gd name="T3" fmla="*/ 719138 h 952"/>
              <a:gd name="T4" fmla="*/ 2160619 w 1927"/>
              <a:gd name="T5" fmla="*/ 215900 h 952"/>
              <a:gd name="T6" fmla="*/ 3240088 w 1927"/>
              <a:gd name="T7" fmla="*/ 0 h 9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7" h="952">
                <a:moveTo>
                  <a:pt x="0" y="952"/>
                </a:moveTo>
                <a:cubicBezTo>
                  <a:pt x="64" y="770"/>
                  <a:pt x="128" y="589"/>
                  <a:pt x="343" y="453"/>
                </a:cubicBezTo>
                <a:cubicBezTo>
                  <a:pt x="557" y="317"/>
                  <a:pt x="1021" y="211"/>
                  <a:pt x="1285" y="136"/>
                </a:cubicBezTo>
                <a:cubicBezTo>
                  <a:pt x="1549" y="61"/>
                  <a:pt x="1820" y="23"/>
                  <a:pt x="1927"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77" name="Text Box 25"/>
          <p:cNvSpPr txBox="1">
            <a:spLocks noChangeArrowheads="1"/>
          </p:cNvSpPr>
          <p:nvPr/>
        </p:nvSpPr>
        <p:spPr bwMode="auto">
          <a:xfrm>
            <a:off x="4427538" y="4532313"/>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sp>
        <p:nvSpPr>
          <p:cNvPr id="104474" name="Line 26"/>
          <p:cNvSpPr>
            <a:spLocks noChangeShapeType="1"/>
          </p:cNvSpPr>
          <p:nvPr/>
        </p:nvSpPr>
        <p:spPr bwMode="auto">
          <a:xfrm flipV="1">
            <a:off x="4787900" y="4868863"/>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4475" name="Line 27"/>
          <p:cNvSpPr>
            <a:spLocks noChangeShapeType="1"/>
          </p:cNvSpPr>
          <p:nvPr/>
        </p:nvSpPr>
        <p:spPr bwMode="auto">
          <a:xfrm flipV="1">
            <a:off x="8015288" y="2708275"/>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80" name="Text Box 28"/>
          <p:cNvSpPr txBox="1">
            <a:spLocks noChangeArrowheads="1"/>
          </p:cNvSpPr>
          <p:nvPr/>
        </p:nvSpPr>
        <p:spPr bwMode="auto">
          <a:xfrm>
            <a:off x="8172450" y="316388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V</a:t>
            </a:r>
          </a:p>
        </p:txBody>
      </p:sp>
      <p:sp>
        <p:nvSpPr>
          <p:cNvPr id="104477" name="Text Box 29"/>
          <p:cNvSpPr txBox="1">
            <a:spLocks noChangeArrowheads="1"/>
          </p:cNvSpPr>
          <p:nvPr/>
        </p:nvSpPr>
        <p:spPr bwMode="auto">
          <a:xfrm>
            <a:off x="5724525" y="1700213"/>
            <a:ext cx="2808288" cy="738664"/>
          </a:xfrm>
          <a:prstGeom prst="rect">
            <a:avLst/>
          </a:prstGeom>
          <a:solidFill>
            <a:schemeClr val="accent1">
              <a:alpha val="41176"/>
            </a:schemeClr>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pPr>
            <a:r>
              <a:rPr lang="it-IT" altLang="it-IT" sz="1400" dirty="0">
                <a:latin typeface="Tahoma" pitchFamily="34" charset="0"/>
              </a:rPr>
              <a:t>OT = </a:t>
            </a:r>
            <a:r>
              <a:rPr lang="it-IT" altLang="it-IT" sz="1400" dirty="0" err="1" smtClean="0">
                <a:latin typeface="Tahoma" pitchFamily="34" charset="0"/>
              </a:rPr>
              <a:t>fixed</a:t>
            </a:r>
            <a:r>
              <a:rPr lang="it-IT" altLang="it-IT" sz="1400" dirty="0" smtClean="0">
                <a:latin typeface="Tahoma" pitchFamily="34" charset="0"/>
              </a:rPr>
              <a:t> </a:t>
            </a:r>
            <a:r>
              <a:rPr lang="it-IT" altLang="it-IT" sz="1400" dirty="0" err="1" smtClean="0">
                <a:latin typeface="Tahoma" pitchFamily="34" charset="0"/>
              </a:rPr>
              <a:t>loading</a:t>
            </a:r>
            <a:r>
              <a:rPr lang="it-IT" altLang="it-IT" sz="1400" dirty="0" smtClean="0">
                <a:latin typeface="Tahoma" pitchFamily="34" charset="0"/>
              </a:rPr>
              <a:t> </a:t>
            </a:r>
            <a:r>
              <a:rPr lang="it-IT" altLang="it-IT" sz="1400" dirty="0" err="1" smtClean="0">
                <a:latin typeface="Tahoma" pitchFamily="34" charset="0"/>
              </a:rPr>
              <a:t>cost</a:t>
            </a:r>
            <a:r>
              <a:rPr lang="it-IT" altLang="it-IT" sz="1400" dirty="0">
                <a:latin typeface="Tahoma" pitchFamily="34" charset="0"/>
              </a:rPr>
              <a:t/>
            </a:r>
            <a:br>
              <a:rPr lang="it-IT" altLang="it-IT" sz="1400" dirty="0">
                <a:latin typeface="Tahoma" pitchFamily="34" charset="0"/>
              </a:rPr>
            </a:br>
            <a:r>
              <a:rPr lang="it-IT" altLang="it-IT" sz="1400" dirty="0">
                <a:latin typeface="Tahoma" pitchFamily="34" charset="0"/>
              </a:rPr>
              <a:t>TV = </a:t>
            </a:r>
            <a:r>
              <a:rPr lang="it-IT" altLang="it-IT" sz="1400" dirty="0" err="1" smtClean="0">
                <a:latin typeface="Tahoma" pitchFamily="34" charset="0"/>
              </a:rPr>
              <a:t>variable</a:t>
            </a:r>
            <a:r>
              <a:rPr lang="it-IT" altLang="it-IT" sz="1400" dirty="0" smtClean="0">
                <a:latin typeface="Tahoma" pitchFamily="34" charset="0"/>
              </a:rPr>
              <a:t> </a:t>
            </a:r>
            <a:r>
              <a:rPr lang="it-IT" altLang="it-IT" sz="1400" dirty="0" err="1" smtClean="0">
                <a:latin typeface="Tahoma" pitchFamily="34" charset="0"/>
              </a:rPr>
              <a:t>transport</a:t>
            </a:r>
            <a:r>
              <a:rPr lang="it-IT" altLang="it-IT" sz="1400" dirty="0" smtClean="0">
                <a:latin typeface="Tahoma" pitchFamily="34" charset="0"/>
              </a:rPr>
              <a:t> </a:t>
            </a:r>
            <a:r>
              <a:rPr lang="it-IT" altLang="it-IT" sz="1400" dirty="0" err="1" smtClean="0">
                <a:latin typeface="Tahoma" pitchFamily="34" charset="0"/>
              </a:rPr>
              <a:t>cost</a:t>
            </a:r>
            <a:r>
              <a:rPr lang="it-IT" altLang="it-IT" sz="1400" dirty="0">
                <a:latin typeface="Tahoma" pitchFamily="34" charset="0"/>
              </a:rPr>
              <a:t/>
            </a:r>
            <a:br>
              <a:rPr lang="it-IT" altLang="it-IT" sz="1400" dirty="0">
                <a:latin typeface="Tahoma" pitchFamily="34" charset="0"/>
              </a:rPr>
            </a:br>
            <a:r>
              <a:rPr lang="it-IT" altLang="it-IT" sz="1400" dirty="0">
                <a:latin typeface="Tahoma" pitchFamily="34" charset="0"/>
              </a:rPr>
              <a:t>VZ = </a:t>
            </a:r>
            <a:r>
              <a:rPr lang="it-IT" altLang="it-IT" sz="1400" dirty="0" err="1">
                <a:latin typeface="Tahoma" pitchFamily="34" charset="0"/>
              </a:rPr>
              <a:t>fixed</a:t>
            </a:r>
            <a:r>
              <a:rPr lang="it-IT" altLang="it-IT" sz="1400" dirty="0">
                <a:latin typeface="Tahoma" pitchFamily="34" charset="0"/>
              </a:rPr>
              <a:t> </a:t>
            </a:r>
            <a:r>
              <a:rPr lang="it-IT" altLang="it-IT" sz="1400" dirty="0" err="1" smtClean="0">
                <a:latin typeface="Tahoma" pitchFamily="34" charset="0"/>
              </a:rPr>
              <a:t>unloading</a:t>
            </a:r>
            <a:r>
              <a:rPr lang="it-IT" altLang="it-IT" sz="1400" dirty="0" smtClean="0">
                <a:latin typeface="Tahoma" pitchFamily="34" charset="0"/>
              </a:rPr>
              <a:t> </a:t>
            </a:r>
            <a:r>
              <a:rPr lang="it-IT" altLang="it-IT" sz="1400" dirty="0" err="1">
                <a:latin typeface="Tahoma" pitchFamily="34" charset="0"/>
              </a:rPr>
              <a:t>cost</a:t>
            </a:r>
            <a:endParaRPr lang="it-IT" altLang="it-IT" sz="1400" dirty="0">
              <a:latin typeface="Tahoma" pitchFamily="34" charset="0"/>
            </a:endParaRPr>
          </a:p>
        </p:txBody>
      </p:sp>
      <p:sp>
        <p:nvSpPr>
          <p:cNvPr id="104478" name="Text Box 30"/>
          <p:cNvSpPr txBox="1">
            <a:spLocks noChangeArrowheads="1"/>
          </p:cNvSpPr>
          <p:nvPr/>
        </p:nvSpPr>
        <p:spPr bwMode="auto">
          <a:xfrm>
            <a:off x="1258888" y="1700213"/>
            <a:ext cx="2808287" cy="523220"/>
          </a:xfrm>
          <a:prstGeom prst="rect">
            <a:avLst/>
          </a:prstGeom>
          <a:solidFill>
            <a:schemeClr val="accent1">
              <a:alpha val="41176"/>
            </a:schemeClr>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0850" indent="-450850">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dirty="0">
                <a:latin typeface="Tahoma" pitchFamily="34" charset="0"/>
              </a:rPr>
              <a:t>OT = </a:t>
            </a:r>
            <a:r>
              <a:rPr lang="it-IT" altLang="it-IT" sz="1400" dirty="0" err="1" smtClean="0">
                <a:latin typeface="Tahoma" pitchFamily="34" charset="0"/>
              </a:rPr>
              <a:t>Transport</a:t>
            </a:r>
            <a:r>
              <a:rPr lang="it-IT" altLang="it-IT" sz="1400" dirty="0" smtClean="0">
                <a:latin typeface="Tahoma" pitchFamily="34" charset="0"/>
              </a:rPr>
              <a:t> </a:t>
            </a:r>
            <a:r>
              <a:rPr lang="it-IT" altLang="it-IT" sz="1400" dirty="0" err="1" smtClean="0">
                <a:latin typeface="Tahoma" pitchFamily="34" charset="0"/>
              </a:rPr>
              <a:t>cost</a:t>
            </a:r>
            <a:r>
              <a:rPr lang="it-IT" altLang="it-IT" sz="1400" dirty="0" smtClean="0">
                <a:latin typeface="Tahoma" pitchFamily="34" charset="0"/>
              </a:rPr>
              <a:t> </a:t>
            </a:r>
            <a:r>
              <a:rPr lang="it-IT" altLang="it-IT" sz="1400" dirty="0" err="1" smtClean="0">
                <a:latin typeface="Tahoma" pitchFamily="34" charset="0"/>
              </a:rPr>
              <a:t>proportional</a:t>
            </a:r>
            <a:r>
              <a:rPr lang="it-IT" altLang="it-IT" sz="1400" dirty="0" smtClean="0">
                <a:latin typeface="Tahoma" pitchFamily="34" charset="0"/>
              </a:rPr>
              <a:t> to </a:t>
            </a:r>
            <a:r>
              <a:rPr lang="it-IT" altLang="it-IT" sz="1400" dirty="0" err="1" smtClean="0">
                <a:latin typeface="Tahoma" pitchFamily="34" charset="0"/>
              </a:rPr>
              <a:t>distance</a:t>
            </a:r>
            <a:endParaRPr lang="it-IT" altLang="it-IT" sz="1400" dirty="0">
              <a:latin typeface="Tahoma" pitchFamily="34" charset="0"/>
            </a:endParaRPr>
          </a:p>
        </p:txBody>
      </p:sp>
    </p:spTree>
    <p:extLst>
      <p:ext uri="{BB962C8B-B14F-4D97-AF65-F5344CB8AC3E}">
        <p14:creationId xmlns:p14="http://schemas.microsoft.com/office/powerpoint/2010/main" val="4045794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strips(upRight)">
                                      <p:cBhvr>
                                        <p:cTn id="7" dur="500"/>
                                        <p:tgtEl>
                                          <p:spTgt spid="104456"/>
                                        </p:tgtEl>
                                      </p:cBhvr>
                                    </p:animEffect>
                                  </p:childTnLst>
                                </p:cTn>
                              </p:par>
                            </p:childTnLst>
                          </p:cTn>
                        </p:par>
                        <p:par>
                          <p:cTn id="8" fill="hold" nodeType="afterGroup">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104478"/>
                                        </p:tgtEl>
                                        <p:attrNameLst>
                                          <p:attrName>style.visibility</p:attrName>
                                        </p:attrNameLst>
                                      </p:cBhvr>
                                      <p:to>
                                        <p:strVal val="visible"/>
                                      </p:to>
                                    </p:set>
                                    <p:anim calcmode="discrete" valueType="clr">
                                      <p:cBhvr override="childStyle">
                                        <p:cTn id="11" dur="80"/>
                                        <p:tgtEl>
                                          <p:spTgt spid="10447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04478"/>
                                        </p:tgtEl>
                                        <p:attrNameLst>
                                          <p:attrName>fillcolor</p:attrName>
                                        </p:attrNameLst>
                                      </p:cBhvr>
                                      <p:tavLst>
                                        <p:tav tm="0">
                                          <p:val>
                                            <p:clrVal>
                                              <a:schemeClr val="accent2"/>
                                            </p:clrVal>
                                          </p:val>
                                        </p:tav>
                                        <p:tav tm="50000">
                                          <p:val>
                                            <p:clrVal>
                                              <a:schemeClr val="hlink"/>
                                            </p:clrVal>
                                          </p:val>
                                        </p:tav>
                                      </p:tavLst>
                                    </p:anim>
                                    <p:set>
                                      <p:cBhvr>
                                        <p:cTn id="13" dur="80"/>
                                        <p:tgtEl>
                                          <p:spTgt spid="10447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9" fill="hold" grpId="0" nodeType="clickEffect">
                                  <p:stCondLst>
                                    <p:cond delay="0"/>
                                  </p:stCondLst>
                                  <p:childTnLst>
                                    <p:set>
                                      <p:cBhvr>
                                        <p:cTn id="17" dur="1" fill="hold">
                                          <p:stCondLst>
                                            <p:cond delay="0"/>
                                          </p:stCondLst>
                                        </p:cTn>
                                        <p:tgtEl>
                                          <p:spTgt spid="104474"/>
                                        </p:tgtEl>
                                        <p:attrNameLst>
                                          <p:attrName>style.visibility</p:attrName>
                                        </p:attrNameLst>
                                      </p:cBhvr>
                                      <p:to>
                                        <p:strVal val="visible"/>
                                      </p:to>
                                    </p:set>
                                    <p:animEffect transition="in" filter="strips(upLeft)">
                                      <p:cBhvr>
                                        <p:cTn id="18" dur="500"/>
                                        <p:tgtEl>
                                          <p:spTgt spid="104474"/>
                                        </p:tgtEl>
                                      </p:cBhvr>
                                    </p:animEffect>
                                  </p:childTnLst>
                                </p:cTn>
                              </p:par>
                            </p:childTnLst>
                          </p:cTn>
                        </p:par>
                        <p:par>
                          <p:cTn id="19" fill="hold" nodeType="afterGroup">
                            <p:stCondLst>
                              <p:cond delay="500"/>
                            </p:stCondLst>
                            <p:childTnLst>
                              <p:par>
                                <p:cTn id="20" presetID="18" presetClass="entr" presetSubtype="3" fill="hold" grpId="0" nodeType="afterEffect">
                                  <p:stCondLst>
                                    <p:cond delay="0"/>
                                  </p:stCondLst>
                                  <p:childTnLst>
                                    <p:set>
                                      <p:cBhvr>
                                        <p:cTn id="21" dur="1" fill="hold">
                                          <p:stCondLst>
                                            <p:cond delay="0"/>
                                          </p:stCondLst>
                                        </p:cTn>
                                        <p:tgtEl>
                                          <p:spTgt spid="104472"/>
                                        </p:tgtEl>
                                        <p:attrNameLst>
                                          <p:attrName>style.visibility</p:attrName>
                                        </p:attrNameLst>
                                      </p:cBhvr>
                                      <p:to>
                                        <p:strVal val="visible"/>
                                      </p:to>
                                    </p:set>
                                    <p:animEffect transition="in" filter="strips(upRight)">
                                      <p:cBhvr>
                                        <p:cTn id="22" dur="500"/>
                                        <p:tgtEl>
                                          <p:spTgt spid="104472"/>
                                        </p:tgtEl>
                                      </p:cBhvr>
                                    </p:animEffect>
                                  </p:childTnLst>
                                </p:cTn>
                              </p:par>
                            </p:childTnLst>
                          </p:cTn>
                        </p:par>
                        <p:par>
                          <p:cTn id="23" fill="hold" nodeType="afterGroup">
                            <p:stCondLst>
                              <p:cond delay="1000"/>
                            </p:stCondLst>
                            <p:childTnLst>
                              <p:par>
                                <p:cTn id="24" presetID="18" presetClass="entr" presetSubtype="3" fill="hold" grpId="0" nodeType="afterEffect">
                                  <p:stCondLst>
                                    <p:cond delay="0"/>
                                  </p:stCondLst>
                                  <p:childTnLst>
                                    <p:set>
                                      <p:cBhvr>
                                        <p:cTn id="25" dur="1" fill="hold">
                                          <p:stCondLst>
                                            <p:cond delay="0"/>
                                          </p:stCondLst>
                                        </p:cTn>
                                        <p:tgtEl>
                                          <p:spTgt spid="104475"/>
                                        </p:tgtEl>
                                        <p:attrNameLst>
                                          <p:attrName>style.visibility</p:attrName>
                                        </p:attrNameLst>
                                      </p:cBhvr>
                                      <p:to>
                                        <p:strVal val="visible"/>
                                      </p:to>
                                    </p:set>
                                    <p:animEffect transition="in" filter="strips(upRight)">
                                      <p:cBhvr>
                                        <p:cTn id="26" dur="500"/>
                                        <p:tgtEl>
                                          <p:spTgt spid="104475"/>
                                        </p:tgtEl>
                                      </p:cBhvr>
                                    </p:animEffect>
                                  </p:childTnLst>
                                </p:cTn>
                              </p:par>
                            </p:childTnLst>
                          </p:cTn>
                        </p:par>
                        <p:par>
                          <p:cTn id="27" fill="hold" nodeType="afterGroup">
                            <p:stCondLst>
                              <p:cond delay="15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04477"/>
                                        </p:tgtEl>
                                        <p:attrNameLst>
                                          <p:attrName>style.visibility</p:attrName>
                                        </p:attrNameLst>
                                      </p:cBhvr>
                                      <p:to>
                                        <p:strVal val="visible"/>
                                      </p:to>
                                    </p:set>
                                    <p:anim calcmode="discrete" valueType="clr">
                                      <p:cBhvr override="childStyle">
                                        <p:cTn id="30" dur="80"/>
                                        <p:tgtEl>
                                          <p:spTgt spid="10447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04477"/>
                                        </p:tgtEl>
                                        <p:attrNameLst>
                                          <p:attrName>fillcolor</p:attrName>
                                        </p:attrNameLst>
                                      </p:cBhvr>
                                      <p:tavLst>
                                        <p:tav tm="0">
                                          <p:val>
                                            <p:clrVal>
                                              <a:schemeClr val="accent2"/>
                                            </p:clrVal>
                                          </p:val>
                                        </p:tav>
                                        <p:tav tm="50000">
                                          <p:val>
                                            <p:clrVal>
                                              <a:schemeClr val="hlink"/>
                                            </p:clrVal>
                                          </p:val>
                                        </p:tav>
                                      </p:tavLst>
                                    </p:anim>
                                    <p:set>
                                      <p:cBhvr>
                                        <p:cTn id="32" dur="80"/>
                                        <p:tgtEl>
                                          <p:spTgt spid="104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6" grpId="0" animBg="1"/>
      <p:bldP spid="104472" grpId="0" animBg="1"/>
      <p:bldP spid="104474" grpId="0" animBg="1"/>
      <p:bldP spid="104475" grpId="0" animBg="1"/>
      <p:bldP spid="104477" grpId="0" animBg="1"/>
      <p:bldP spid="1044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it-IT" altLang="it-IT" sz="3200" dirty="0" err="1" smtClean="0"/>
              <a:t>Spatial</a:t>
            </a:r>
            <a:r>
              <a:rPr lang="it-IT" altLang="it-IT" sz="3200" dirty="0" smtClean="0"/>
              <a:t> </a:t>
            </a:r>
            <a:r>
              <a:rPr lang="it-IT" altLang="it-IT" sz="3200" dirty="0" err="1" smtClean="0"/>
              <a:t>structure</a:t>
            </a:r>
            <a:r>
              <a:rPr lang="it-IT" altLang="it-IT" sz="3200" dirty="0" smtClean="0"/>
              <a:t> of </a:t>
            </a:r>
            <a:r>
              <a:rPr lang="it-IT" altLang="it-IT" sz="3200" dirty="0" err="1" smtClean="0"/>
              <a:t>transport</a:t>
            </a:r>
            <a:r>
              <a:rPr lang="it-IT" altLang="it-IT" sz="3200" dirty="0" smtClean="0"/>
              <a:t> </a:t>
            </a:r>
            <a:r>
              <a:rPr lang="it-IT" altLang="it-IT" sz="3200" dirty="0" err="1" smtClean="0"/>
              <a:t>costs</a:t>
            </a:r>
            <a:endParaRPr lang="it-IT" altLang="it-IT" sz="3200" dirty="0" smtClean="0"/>
          </a:p>
        </p:txBody>
      </p:sp>
      <p:grpSp>
        <p:nvGrpSpPr>
          <p:cNvPr id="46083" name="Group 3"/>
          <p:cNvGrpSpPr>
            <a:grpSpLocks/>
          </p:cNvGrpSpPr>
          <p:nvPr/>
        </p:nvGrpSpPr>
        <p:grpSpPr bwMode="auto">
          <a:xfrm>
            <a:off x="1547813" y="1844675"/>
            <a:ext cx="6192837" cy="4051300"/>
            <a:chOff x="1474" y="1207"/>
            <a:chExt cx="3901" cy="2552"/>
          </a:xfrm>
        </p:grpSpPr>
        <p:sp>
          <p:nvSpPr>
            <p:cNvPr id="46085" name="AutoShape 4"/>
            <p:cNvSpPr>
              <a:spLocks noChangeAspect="1" noChangeArrowheads="1" noTextEdit="1"/>
            </p:cNvSpPr>
            <p:nvPr/>
          </p:nvSpPr>
          <p:spPr bwMode="auto">
            <a:xfrm>
              <a:off x="1474" y="1207"/>
              <a:ext cx="3901"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6086" name="Line 5"/>
            <p:cNvSpPr>
              <a:spLocks noChangeShapeType="1"/>
            </p:cNvSpPr>
            <p:nvPr/>
          </p:nvSpPr>
          <p:spPr bwMode="auto">
            <a:xfrm>
              <a:off x="1968" y="1373"/>
              <a:ext cx="1" cy="212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6087" name="Line 6"/>
            <p:cNvSpPr>
              <a:spLocks noChangeShapeType="1"/>
            </p:cNvSpPr>
            <p:nvPr/>
          </p:nvSpPr>
          <p:spPr bwMode="auto">
            <a:xfrm flipH="1">
              <a:off x="1975" y="3497"/>
              <a:ext cx="288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6088" name="Freeform 7"/>
            <p:cNvSpPr>
              <a:spLocks/>
            </p:cNvSpPr>
            <p:nvPr/>
          </p:nvSpPr>
          <p:spPr bwMode="auto">
            <a:xfrm>
              <a:off x="1973" y="1316"/>
              <a:ext cx="2552" cy="2180"/>
            </a:xfrm>
            <a:custGeom>
              <a:avLst/>
              <a:gdLst>
                <a:gd name="T0" fmla="*/ 0 w 2552"/>
                <a:gd name="T1" fmla="*/ 2171 h 2180"/>
                <a:gd name="T2" fmla="*/ 7 w 2552"/>
                <a:gd name="T3" fmla="*/ 2180 h 2180"/>
                <a:gd name="T4" fmla="*/ 2552 w 2552"/>
                <a:gd name="T5" fmla="*/ 8 h 2180"/>
                <a:gd name="T6" fmla="*/ 2545 w 2552"/>
                <a:gd name="T7" fmla="*/ 0 h 2180"/>
                <a:gd name="T8" fmla="*/ 0 w 2552"/>
                <a:gd name="T9" fmla="*/ 2171 h 2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2" h="2180">
                  <a:moveTo>
                    <a:pt x="0" y="2171"/>
                  </a:moveTo>
                  <a:lnTo>
                    <a:pt x="7" y="2180"/>
                  </a:lnTo>
                  <a:lnTo>
                    <a:pt x="2552" y="8"/>
                  </a:lnTo>
                  <a:lnTo>
                    <a:pt x="2545" y="0"/>
                  </a:lnTo>
                  <a:lnTo>
                    <a:pt x="0" y="2171"/>
                  </a:lnTo>
                  <a:close/>
                </a:path>
              </a:pathLst>
            </a:custGeom>
            <a:solidFill>
              <a:srgbClr val="FF0000"/>
            </a:solidFill>
            <a:ln w="19050">
              <a:solidFill>
                <a:srgbClr val="FF0000"/>
              </a:solidFill>
              <a:round/>
              <a:headEnd/>
              <a:tailEnd/>
            </a:ln>
          </p:spPr>
          <p:txBody>
            <a:bodyPr/>
            <a:lstStyle/>
            <a:p>
              <a:endParaRPr lang="it-IT"/>
            </a:p>
          </p:txBody>
        </p:sp>
        <p:sp>
          <p:nvSpPr>
            <p:cNvPr id="46089" name="Freeform 8"/>
            <p:cNvSpPr>
              <a:spLocks/>
            </p:cNvSpPr>
            <p:nvPr/>
          </p:nvSpPr>
          <p:spPr bwMode="auto">
            <a:xfrm>
              <a:off x="1973" y="1725"/>
              <a:ext cx="2825" cy="1533"/>
            </a:xfrm>
            <a:custGeom>
              <a:avLst/>
              <a:gdLst>
                <a:gd name="T0" fmla="*/ 0 w 2825"/>
                <a:gd name="T1" fmla="*/ 1523 h 1533"/>
                <a:gd name="T2" fmla="*/ 5 w 2825"/>
                <a:gd name="T3" fmla="*/ 1533 h 1533"/>
                <a:gd name="T4" fmla="*/ 2825 w 2825"/>
                <a:gd name="T5" fmla="*/ 10 h 1533"/>
                <a:gd name="T6" fmla="*/ 2820 w 2825"/>
                <a:gd name="T7" fmla="*/ 0 h 1533"/>
                <a:gd name="T8" fmla="*/ 0 w 2825"/>
                <a:gd name="T9" fmla="*/ 1523 h 15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5" h="1533">
                  <a:moveTo>
                    <a:pt x="0" y="1523"/>
                  </a:moveTo>
                  <a:lnTo>
                    <a:pt x="5" y="1533"/>
                  </a:lnTo>
                  <a:lnTo>
                    <a:pt x="2825" y="10"/>
                  </a:lnTo>
                  <a:lnTo>
                    <a:pt x="2820" y="0"/>
                  </a:lnTo>
                  <a:lnTo>
                    <a:pt x="0" y="1523"/>
                  </a:lnTo>
                  <a:close/>
                </a:path>
              </a:pathLst>
            </a:custGeom>
            <a:solidFill>
              <a:srgbClr val="339966"/>
            </a:solidFill>
            <a:ln w="19050">
              <a:solidFill>
                <a:srgbClr val="008000"/>
              </a:solidFill>
              <a:round/>
              <a:headEnd/>
              <a:tailEnd/>
            </a:ln>
          </p:spPr>
          <p:txBody>
            <a:bodyPr/>
            <a:lstStyle/>
            <a:p>
              <a:endParaRPr lang="it-IT"/>
            </a:p>
          </p:txBody>
        </p:sp>
        <p:sp>
          <p:nvSpPr>
            <p:cNvPr id="46090" name="Freeform 9"/>
            <p:cNvSpPr>
              <a:spLocks/>
            </p:cNvSpPr>
            <p:nvPr/>
          </p:nvSpPr>
          <p:spPr bwMode="auto">
            <a:xfrm>
              <a:off x="1967" y="1792"/>
              <a:ext cx="3079" cy="1003"/>
            </a:xfrm>
            <a:custGeom>
              <a:avLst/>
              <a:gdLst>
                <a:gd name="T0" fmla="*/ 0 w 3079"/>
                <a:gd name="T1" fmla="*/ 992 h 1003"/>
                <a:gd name="T2" fmla="*/ 3 w 3079"/>
                <a:gd name="T3" fmla="*/ 1003 h 1003"/>
                <a:gd name="T4" fmla="*/ 3079 w 3079"/>
                <a:gd name="T5" fmla="*/ 11 h 1003"/>
                <a:gd name="T6" fmla="*/ 3075 w 3079"/>
                <a:gd name="T7" fmla="*/ 0 h 1003"/>
                <a:gd name="T8" fmla="*/ 0 w 3079"/>
                <a:gd name="T9" fmla="*/ 992 h 10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9" h="1003">
                  <a:moveTo>
                    <a:pt x="0" y="992"/>
                  </a:moveTo>
                  <a:lnTo>
                    <a:pt x="3" y="1003"/>
                  </a:lnTo>
                  <a:lnTo>
                    <a:pt x="3079" y="11"/>
                  </a:lnTo>
                  <a:lnTo>
                    <a:pt x="3075" y="0"/>
                  </a:lnTo>
                  <a:lnTo>
                    <a:pt x="0" y="992"/>
                  </a:lnTo>
                  <a:close/>
                </a:path>
              </a:pathLst>
            </a:custGeom>
            <a:solidFill>
              <a:srgbClr val="3333CC"/>
            </a:solidFill>
            <a:ln w="19050">
              <a:solidFill>
                <a:schemeClr val="tx1"/>
              </a:solidFill>
              <a:round/>
              <a:headEnd/>
              <a:tailEnd/>
            </a:ln>
          </p:spPr>
          <p:txBody>
            <a:bodyPr/>
            <a:lstStyle/>
            <a:p>
              <a:endParaRPr lang="it-IT"/>
            </a:p>
          </p:txBody>
        </p:sp>
        <p:grpSp>
          <p:nvGrpSpPr>
            <p:cNvPr id="46091" name="Group 10"/>
            <p:cNvGrpSpPr>
              <a:grpSpLocks/>
            </p:cNvGrpSpPr>
            <p:nvPr/>
          </p:nvGrpSpPr>
          <p:grpSpPr bwMode="auto">
            <a:xfrm>
              <a:off x="2744" y="2848"/>
              <a:ext cx="7" cy="604"/>
              <a:chOff x="1990" y="2770"/>
              <a:chExt cx="7" cy="604"/>
            </a:xfrm>
          </p:grpSpPr>
          <p:sp>
            <p:nvSpPr>
              <p:cNvPr id="46140" name="Freeform 11"/>
              <p:cNvSpPr>
                <a:spLocks/>
              </p:cNvSpPr>
              <p:nvPr/>
            </p:nvSpPr>
            <p:spPr bwMode="auto">
              <a:xfrm>
                <a:off x="1990" y="2770"/>
                <a:ext cx="7" cy="37"/>
              </a:xfrm>
              <a:custGeom>
                <a:avLst/>
                <a:gdLst>
                  <a:gd name="T0" fmla="*/ 7 w 7"/>
                  <a:gd name="T1" fmla="*/ 5 h 37"/>
                  <a:gd name="T2" fmla="*/ 7 w 7"/>
                  <a:gd name="T3" fmla="*/ 4 h 37"/>
                  <a:gd name="T4" fmla="*/ 6 w 7"/>
                  <a:gd name="T5" fmla="*/ 2 h 37"/>
                  <a:gd name="T6" fmla="*/ 5 w 7"/>
                  <a:gd name="T7" fmla="*/ 1 h 37"/>
                  <a:gd name="T8" fmla="*/ 3 w 7"/>
                  <a:gd name="T9" fmla="*/ 0 h 37"/>
                  <a:gd name="T10" fmla="*/ 3 w 7"/>
                  <a:gd name="T11" fmla="*/ 0 h 37"/>
                  <a:gd name="T12" fmla="*/ 2 w 7"/>
                  <a:gd name="T13" fmla="*/ 1 h 37"/>
                  <a:gd name="T14" fmla="*/ 1 w 7"/>
                  <a:gd name="T15" fmla="*/ 2 h 37"/>
                  <a:gd name="T16" fmla="*/ 0 w 7"/>
                  <a:gd name="T17" fmla="*/ 4 h 37"/>
                  <a:gd name="T18" fmla="*/ 0 w 7"/>
                  <a:gd name="T19" fmla="*/ 32 h 37"/>
                  <a:gd name="T20" fmla="*/ 0 w 7"/>
                  <a:gd name="T21" fmla="*/ 33 h 37"/>
                  <a:gd name="T22" fmla="*/ 1 w 7"/>
                  <a:gd name="T23" fmla="*/ 34 h 37"/>
                  <a:gd name="T24" fmla="*/ 2 w 7"/>
                  <a:gd name="T25" fmla="*/ 36 h 37"/>
                  <a:gd name="T26" fmla="*/ 3 w 7"/>
                  <a:gd name="T27" fmla="*/ 37 h 37"/>
                  <a:gd name="T28" fmla="*/ 5 w 7"/>
                  <a:gd name="T29" fmla="*/ 37 h 37"/>
                  <a:gd name="T30" fmla="*/ 6 w 7"/>
                  <a:gd name="T31" fmla="*/ 36 h 37"/>
                  <a:gd name="T32" fmla="*/ 7 w 7"/>
                  <a:gd name="T33" fmla="*/ 34 h 37"/>
                  <a:gd name="T34" fmla="*/ 7 w 7"/>
                  <a:gd name="T35" fmla="*/ 33 h 37"/>
                  <a:gd name="T36" fmla="*/ 7 w 7"/>
                  <a:gd name="T37" fmla="*/ 5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5"/>
                    </a:moveTo>
                    <a:lnTo>
                      <a:pt x="7" y="4"/>
                    </a:lnTo>
                    <a:lnTo>
                      <a:pt x="6" y="2"/>
                    </a:lnTo>
                    <a:lnTo>
                      <a:pt x="5" y="1"/>
                    </a:lnTo>
                    <a:lnTo>
                      <a:pt x="3" y="0"/>
                    </a:lnTo>
                    <a:lnTo>
                      <a:pt x="2" y="1"/>
                    </a:lnTo>
                    <a:lnTo>
                      <a:pt x="1" y="2"/>
                    </a:lnTo>
                    <a:lnTo>
                      <a:pt x="0" y="4"/>
                    </a:lnTo>
                    <a:lnTo>
                      <a:pt x="0" y="32"/>
                    </a:lnTo>
                    <a:lnTo>
                      <a:pt x="0" y="33"/>
                    </a:lnTo>
                    <a:lnTo>
                      <a:pt x="1" y="34"/>
                    </a:lnTo>
                    <a:lnTo>
                      <a:pt x="2" y="36"/>
                    </a:lnTo>
                    <a:lnTo>
                      <a:pt x="3" y="37"/>
                    </a:lnTo>
                    <a:lnTo>
                      <a:pt x="5" y="37"/>
                    </a:lnTo>
                    <a:lnTo>
                      <a:pt x="6" y="36"/>
                    </a:lnTo>
                    <a:lnTo>
                      <a:pt x="7" y="34"/>
                    </a:lnTo>
                    <a:lnTo>
                      <a:pt x="7" y="33"/>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1" name="Freeform 12"/>
              <p:cNvSpPr>
                <a:spLocks/>
              </p:cNvSpPr>
              <p:nvPr/>
            </p:nvSpPr>
            <p:spPr bwMode="auto">
              <a:xfrm>
                <a:off x="1990" y="2821"/>
                <a:ext cx="7" cy="37"/>
              </a:xfrm>
              <a:custGeom>
                <a:avLst/>
                <a:gdLst>
                  <a:gd name="T0" fmla="*/ 7 w 7"/>
                  <a:gd name="T1" fmla="*/ 4 h 37"/>
                  <a:gd name="T2" fmla="*/ 7 w 7"/>
                  <a:gd name="T3" fmla="*/ 3 h 37"/>
                  <a:gd name="T4" fmla="*/ 7 w 7"/>
                  <a:gd name="T5" fmla="*/ 2 h 37"/>
                  <a:gd name="T6" fmla="*/ 6 w 7"/>
                  <a:gd name="T7" fmla="*/ 0 h 37"/>
                  <a:gd name="T8" fmla="*/ 5 w 7"/>
                  <a:gd name="T9" fmla="*/ 0 h 37"/>
                  <a:gd name="T10" fmla="*/ 3 w 7"/>
                  <a:gd name="T11" fmla="*/ 0 h 37"/>
                  <a:gd name="T12" fmla="*/ 2 w 7"/>
                  <a:gd name="T13" fmla="*/ 0 h 37"/>
                  <a:gd name="T14" fmla="*/ 1 w 7"/>
                  <a:gd name="T15" fmla="*/ 2 h 37"/>
                  <a:gd name="T16" fmla="*/ 0 w 7"/>
                  <a:gd name="T17" fmla="*/ 3 h 37"/>
                  <a:gd name="T18" fmla="*/ 0 w 7"/>
                  <a:gd name="T19" fmla="*/ 32 h 37"/>
                  <a:gd name="T20" fmla="*/ 0 w 7"/>
                  <a:gd name="T21" fmla="*/ 34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4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2"/>
                    </a:lnTo>
                    <a:lnTo>
                      <a:pt x="6" y="0"/>
                    </a:lnTo>
                    <a:lnTo>
                      <a:pt x="5" y="0"/>
                    </a:lnTo>
                    <a:lnTo>
                      <a:pt x="3" y="0"/>
                    </a:lnTo>
                    <a:lnTo>
                      <a:pt x="2" y="0"/>
                    </a:lnTo>
                    <a:lnTo>
                      <a:pt x="1" y="2"/>
                    </a:lnTo>
                    <a:lnTo>
                      <a:pt x="0" y="3"/>
                    </a:lnTo>
                    <a:lnTo>
                      <a:pt x="0" y="32"/>
                    </a:lnTo>
                    <a:lnTo>
                      <a:pt x="0" y="34"/>
                    </a:lnTo>
                    <a:lnTo>
                      <a:pt x="1" y="35"/>
                    </a:lnTo>
                    <a:lnTo>
                      <a:pt x="2" y="36"/>
                    </a:lnTo>
                    <a:lnTo>
                      <a:pt x="3" y="37"/>
                    </a:lnTo>
                    <a:lnTo>
                      <a:pt x="5" y="37"/>
                    </a:lnTo>
                    <a:lnTo>
                      <a:pt x="6" y="36"/>
                    </a:lnTo>
                    <a:lnTo>
                      <a:pt x="7" y="35"/>
                    </a:lnTo>
                    <a:lnTo>
                      <a:pt x="7" y="34"/>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2" name="Freeform 13"/>
              <p:cNvSpPr>
                <a:spLocks/>
              </p:cNvSpPr>
              <p:nvPr/>
            </p:nvSpPr>
            <p:spPr bwMode="auto">
              <a:xfrm>
                <a:off x="1990" y="2873"/>
                <a:ext cx="7" cy="37"/>
              </a:xfrm>
              <a:custGeom>
                <a:avLst/>
                <a:gdLst>
                  <a:gd name="T0" fmla="*/ 7 w 7"/>
                  <a:gd name="T1" fmla="*/ 4 h 37"/>
                  <a:gd name="T2" fmla="*/ 7 w 7"/>
                  <a:gd name="T3" fmla="*/ 3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3 h 37"/>
                  <a:gd name="T18" fmla="*/ 0 w 7"/>
                  <a:gd name="T19" fmla="*/ 32 h 37"/>
                  <a:gd name="T20" fmla="*/ 0 w 7"/>
                  <a:gd name="T21" fmla="*/ 33 h 37"/>
                  <a:gd name="T22" fmla="*/ 1 w 7"/>
                  <a:gd name="T23" fmla="*/ 34 h 37"/>
                  <a:gd name="T24" fmla="*/ 2 w 7"/>
                  <a:gd name="T25" fmla="*/ 36 h 37"/>
                  <a:gd name="T26" fmla="*/ 3 w 7"/>
                  <a:gd name="T27" fmla="*/ 37 h 37"/>
                  <a:gd name="T28" fmla="*/ 5 w 7"/>
                  <a:gd name="T29" fmla="*/ 37 h 37"/>
                  <a:gd name="T30" fmla="*/ 6 w 7"/>
                  <a:gd name="T31" fmla="*/ 36 h 37"/>
                  <a:gd name="T32" fmla="*/ 7 w 7"/>
                  <a:gd name="T33" fmla="*/ 34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1"/>
                    </a:lnTo>
                    <a:lnTo>
                      <a:pt x="6" y="0"/>
                    </a:lnTo>
                    <a:lnTo>
                      <a:pt x="5" y="0"/>
                    </a:lnTo>
                    <a:lnTo>
                      <a:pt x="3" y="0"/>
                    </a:lnTo>
                    <a:lnTo>
                      <a:pt x="2" y="0"/>
                    </a:lnTo>
                    <a:lnTo>
                      <a:pt x="1" y="1"/>
                    </a:lnTo>
                    <a:lnTo>
                      <a:pt x="0" y="3"/>
                    </a:lnTo>
                    <a:lnTo>
                      <a:pt x="0" y="32"/>
                    </a:lnTo>
                    <a:lnTo>
                      <a:pt x="0" y="33"/>
                    </a:lnTo>
                    <a:lnTo>
                      <a:pt x="1" y="34"/>
                    </a:lnTo>
                    <a:lnTo>
                      <a:pt x="2" y="36"/>
                    </a:lnTo>
                    <a:lnTo>
                      <a:pt x="3" y="37"/>
                    </a:lnTo>
                    <a:lnTo>
                      <a:pt x="5" y="37"/>
                    </a:lnTo>
                    <a:lnTo>
                      <a:pt x="6" y="36"/>
                    </a:lnTo>
                    <a:lnTo>
                      <a:pt x="7" y="34"/>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3" name="Freeform 14"/>
              <p:cNvSpPr>
                <a:spLocks/>
              </p:cNvSpPr>
              <p:nvPr/>
            </p:nvSpPr>
            <p:spPr bwMode="auto">
              <a:xfrm>
                <a:off x="1990" y="2925"/>
                <a:ext cx="7" cy="36"/>
              </a:xfrm>
              <a:custGeom>
                <a:avLst/>
                <a:gdLst>
                  <a:gd name="T0" fmla="*/ 7 w 7"/>
                  <a:gd name="T1" fmla="*/ 3 h 36"/>
                  <a:gd name="T2" fmla="*/ 7 w 7"/>
                  <a:gd name="T3" fmla="*/ 2 h 36"/>
                  <a:gd name="T4" fmla="*/ 7 w 7"/>
                  <a:gd name="T5" fmla="*/ 1 h 36"/>
                  <a:gd name="T6" fmla="*/ 6 w 7"/>
                  <a:gd name="T7" fmla="*/ 0 h 36"/>
                  <a:gd name="T8" fmla="*/ 5 w 7"/>
                  <a:gd name="T9" fmla="*/ 0 h 36"/>
                  <a:gd name="T10" fmla="*/ 3 w 7"/>
                  <a:gd name="T11" fmla="*/ 0 h 36"/>
                  <a:gd name="T12" fmla="*/ 2 w 7"/>
                  <a:gd name="T13" fmla="*/ 0 h 36"/>
                  <a:gd name="T14" fmla="*/ 1 w 7"/>
                  <a:gd name="T15" fmla="*/ 1 h 36"/>
                  <a:gd name="T16" fmla="*/ 0 w 7"/>
                  <a:gd name="T17" fmla="*/ 2 h 36"/>
                  <a:gd name="T18" fmla="*/ 0 w 7"/>
                  <a:gd name="T19" fmla="*/ 32 h 36"/>
                  <a:gd name="T20" fmla="*/ 0 w 7"/>
                  <a:gd name="T21" fmla="*/ 33 h 36"/>
                  <a:gd name="T22" fmla="*/ 1 w 7"/>
                  <a:gd name="T23" fmla="*/ 34 h 36"/>
                  <a:gd name="T24" fmla="*/ 2 w 7"/>
                  <a:gd name="T25" fmla="*/ 35 h 36"/>
                  <a:gd name="T26" fmla="*/ 3 w 7"/>
                  <a:gd name="T27" fmla="*/ 36 h 36"/>
                  <a:gd name="T28" fmla="*/ 5 w 7"/>
                  <a:gd name="T29" fmla="*/ 36 h 36"/>
                  <a:gd name="T30" fmla="*/ 6 w 7"/>
                  <a:gd name="T31" fmla="*/ 35 h 36"/>
                  <a:gd name="T32" fmla="*/ 7 w 7"/>
                  <a:gd name="T33" fmla="*/ 34 h 36"/>
                  <a:gd name="T34" fmla="*/ 7 w 7"/>
                  <a:gd name="T35" fmla="*/ 33 h 36"/>
                  <a:gd name="T36" fmla="*/ 7 w 7"/>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6">
                    <a:moveTo>
                      <a:pt x="7" y="3"/>
                    </a:moveTo>
                    <a:lnTo>
                      <a:pt x="7" y="2"/>
                    </a:lnTo>
                    <a:lnTo>
                      <a:pt x="7" y="1"/>
                    </a:lnTo>
                    <a:lnTo>
                      <a:pt x="6" y="0"/>
                    </a:lnTo>
                    <a:lnTo>
                      <a:pt x="5" y="0"/>
                    </a:lnTo>
                    <a:lnTo>
                      <a:pt x="3" y="0"/>
                    </a:lnTo>
                    <a:lnTo>
                      <a:pt x="2" y="0"/>
                    </a:lnTo>
                    <a:lnTo>
                      <a:pt x="1" y="1"/>
                    </a:lnTo>
                    <a:lnTo>
                      <a:pt x="0" y="2"/>
                    </a:lnTo>
                    <a:lnTo>
                      <a:pt x="0" y="32"/>
                    </a:lnTo>
                    <a:lnTo>
                      <a:pt x="0" y="33"/>
                    </a:lnTo>
                    <a:lnTo>
                      <a:pt x="1" y="34"/>
                    </a:lnTo>
                    <a:lnTo>
                      <a:pt x="2" y="35"/>
                    </a:lnTo>
                    <a:lnTo>
                      <a:pt x="3" y="36"/>
                    </a:lnTo>
                    <a:lnTo>
                      <a:pt x="5" y="36"/>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4" name="Freeform 15"/>
              <p:cNvSpPr>
                <a:spLocks/>
              </p:cNvSpPr>
              <p:nvPr/>
            </p:nvSpPr>
            <p:spPr bwMode="auto">
              <a:xfrm>
                <a:off x="1990" y="2976"/>
                <a:ext cx="7" cy="37"/>
              </a:xfrm>
              <a:custGeom>
                <a:avLst/>
                <a:gdLst>
                  <a:gd name="T0" fmla="*/ 7 w 7"/>
                  <a:gd name="T1" fmla="*/ 4 h 37"/>
                  <a:gd name="T2" fmla="*/ 7 w 7"/>
                  <a:gd name="T3" fmla="*/ 3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3 h 37"/>
                  <a:gd name="T18" fmla="*/ 0 w 7"/>
                  <a:gd name="T19" fmla="*/ 32 h 37"/>
                  <a:gd name="T20" fmla="*/ 0 w 7"/>
                  <a:gd name="T21" fmla="*/ 33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1"/>
                    </a:lnTo>
                    <a:lnTo>
                      <a:pt x="6" y="0"/>
                    </a:lnTo>
                    <a:lnTo>
                      <a:pt x="5" y="0"/>
                    </a:lnTo>
                    <a:lnTo>
                      <a:pt x="3" y="0"/>
                    </a:lnTo>
                    <a:lnTo>
                      <a:pt x="2" y="0"/>
                    </a:lnTo>
                    <a:lnTo>
                      <a:pt x="1" y="1"/>
                    </a:lnTo>
                    <a:lnTo>
                      <a:pt x="0" y="3"/>
                    </a:lnTo>
                    <a:lnTo>
                      <a:pt x="0" y="32"/>
                    </a:lnTo>
                    <a:lnTo>
                      <a:pt x="0" y="33"/>
                    </a:lnTo>
                    <a:lnTo>
                      <a:pt x="1" y="35"/>
                    </a:lnTo>
                    <a:lnTo>
                      <a:pt x="2" y="36"/>
                    </a:lnTo>
                    <a:lnTo>
                      <a:pt x="3" y="37"/>
                    </a:lnTo>
                    <a:lnTo>
                      <a:pt x="5" y="37"/>
                    </a:lnTo>
                    <a:lnTo>
                      <a:pt x="6" y="36"/>
                    </a:lnTo>
                    <a:lnTo>
                      <a:pt x="7" y="35"/>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5" name="Freeform 16"/>
              <p:cNvSpPr>
                <a:spLocks/>
              </p:cNvSpPr>
              <p:nvPr/>
            </p:nvSpPr>
            <p:spPr bwMode="auto">
              <a:xfrm>
                <a:off x="1990" y="3028"/>
                <a:ext cx="7" cy="37"/>
              </a:xfrm>
              <a:custGeom>
                <a:avLst/>
                <a:gdLst>
                  <a:gd name="T0" fmla="*/ 7 w 7"/>
                  <a:gd name="T1" fmla="*/ 3 h 37"/>
                  <a:gd name="T2" fmla="*/ 7 w 7"/>
                  <a:gd name="T3" fmla="*/ 2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2 h 37"/>
                  <a:gd name="T18" fmla="*/ 0 w 7"/>
                  <a:gd name="T19" fmla="*/ 32 h 37"/>
                  <a:gd name="T20" fmla="*/ 0 w 7"/>
                  <a:gd name="T21" fmla="*/ 33 h 37"/>
                  <a:gd name="T22" fmla="*/ 1 w 7"/>
                  <a:gd name="T23" fmla="*/ 34 h 37"/>
                  <a:gd name="T24" fmla="*/ 2 w 7"/>
                  <a:gd name="T25" fmla="*/ 35 h 37"/>
                  <a:gd name="T26" fmla="*/ 3 w 7"/>
                  <a:gd name="T27" fmla="*/ 37 h 37"/>
                  <a:gd name="T28" fmla="*/ 5 w 7"/>
                  <a:gd name="T29" fmla="*/ 37 h 37"/>
                  <a:gd name="T30" fmla="*/ 6 w 7"/>
                  <a:gd name="T31" fmla="*/ 35 h 37"/>
                  <a:gd name="T32" fmla="*/ 7 w 7"/>
                  <a:gd name="T33" fmla="*/ 34 h 37"/>
                  <a:gd name="T34" fmla="*/ 7 w 7"/>
                  <a:gd name="T35" fmla="*/ 33 h 37"/>
                  <a:gd name="T36" fmla="*/ 7 w 7"/>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3"/>
                    </a:moveTo>
                    <a:lnTo>
                      <a:pt x="7" y="2"/>
                    </a:lnTo>
                    <a:lnTo>
                      <a:pt x="7" y="1"/>
                    </a:lnTo>
                    <a:lnTo>
                      <a:pt x="6" y="0"/>
                    </a:lnTo>
                    <a:lnTo>
                      <a:pt x="5" y="0"/>
                    </a:lnTo>
                    <a:lnTo>
                      <a:pt x="3" y="0"/>
                    </a:lnTo>
                    <a:lnTo>
                      <a:pt x="2" y="0"/>
                    </a:lnTo>
                    <a:lnTo>
                      <a:pt x="1" y="1"/>
                    </a:lnTo>
                    <a:lnTo>
                      <a:pt x="0" y="2"/>
                    </a:lnTo>
                    <a:lnTo>
                      <a:pt x="0" y="32"/>
                    </a:lnTo>
                    <a:lnTo>
                      <a:pt x="0" y="33"/>
                    </a:lnTo>
                    <a:lnTo>
                      <a:pt x="1" y="34"/>
                    </a:lnTo>
                    <a:lnTo>
                      <a:pt x="2" y="35"/>
                    </a:lnTo>
                    <a:lnTo>
                      <a:pt x="3" y="37"/>
                    </a:lnTo>
                    <a:lnTo>
                      <a:pt x="5" y="37"/>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6" name="Freeform 17"/>
              <p:cNvSpPr>
                <a:spLocks/>
              </p:cNvSpPr>
              <p:nvPr/>
            </p:nvSpPr>
            <p:spPr bwMode="auto">
              <a:xfrm>
                <a:off x="1990" y="3079"/>
                <a:ext cx="7" cy="37"/>
              </a:xfrm>
              <a:custGeom>
                <a:avLst/>
                <a:gdLst>
                  <a:gd name="T0" fmla="*/ 7 w 7"/>
                  <a:gd name="T1" fmla="*/ 4 h 37"/>
                  <a:gd name="T2" fmla="*/ 7 w 7"/>
                  <a:gd name="T3" fmla="*/ 3 h 37"/>
                  <a:gd name="T4" fmla="*/ 7 w 7"/>
                  <a:gd name="T5" fmla="*/ 2 h 37"/>
                  <a:gd name="T6" fmla="*/ 6 w 7"/>
                  <a:gd name="T7" fmla="*/ 0 h 37"/>
                  <a:gd name="T8" fmla="*/ 5 w 7"/>
                  <a:gd name="T9" fmla="*/ 0 h 37"/>
                  <a:gd name="T10" fmla="*/ 3 w 7"/>
                  <a:gd name="T11" fmla="*/ 0 h 37"/>
                  <a:gd name="T12" fmla="*/ 2 w 7"/>
                  <a:gd name="T13" fmla="*/ 0 h 37"/>
                  <a:gd name="T14" fmla="*/ 1 w 7"/>
                  <a:gd name="T15" fmla="*/ 2 h 37"/>
                  <a:gd name="T16" fmla="*/ 0 w 7"/>
                  <a:gd name="T17" fmla="*/ 3 h 37"/>
                  <a:gd name="T18" fmla="*/ 0 w 7"/>
                  <a:gd name="T19" fmla="*/ 32 h 37"/>
                  <a:gd name="T20" fmla="*/ 0 w 7"/>
                  <a:gd name="T21" fmla="*/ 34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4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2"/>
                    </a:lnTo>
                    <a:lnTo>
                      <a:pt x="6" y="0"/>
                    </a:lnTo>
                    <a:lnTo>
                      <a:pt x="5" y="0"/>
                    </a:lnTo>
                    <a:lnTo>
                      <a:pt x="3" y="0"/>
                    </a:lnTo>
                    <a:lnTo>
                      <a:pt x="2" y="0"/>
                    </a:lnTo>
                    <a:lnTo>
                      <a:pt x="1" y="2"/>
                    </a:lnTo>
                    <a:lnTo>
                      <a:pt x="0" y="3"/>
                    </a:lnTo>
                    <a:lnTo>
                      <a:pt x="0" y="32"/>
                    </a:lnTo>
                    <a:lnTo>
                      <a:pt x="0" y="34"/>
                    </a:lnTo>
                    <a:lnTo>
                      <a:pt x="1" y="35"/>
                    </a:lnTo>
                    <a:lnTo>
                      <a:pt x="2" y="36"/>
                    </a:lnTo>
                    <a:lnTo>
                      <a:pt x="3" y="37"/>
                    </a:lnTo>
                    <a:lnTo>
                      <a:pt x="5" y="37"/>
                    </a:lnTo>
                    <a:lnTo>
                      <a:pt x="6" y="36"/>
                    </a:lnTo>
                    <a:lnTo>
                      <a:pt x="7" y="35"/>
                    </a:lnTo>
                    <a:lnTo>
                      <a:pt x="7" y="34"/>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7" name="Freeform 18"/>
              <p:cNvSpPr>
                <a:spLocks/>
              </p:cNvSpPr>
              <p:nvPr/>
            </p:nvSpPr>
            <p:spPr bwMode="auto">
              <a:xfrm>
                <a:off x="1990" y="3131"/>
                <a:ext cx="7" cy="37"/>
              </a:xfrm>
              <a:custGeom>
                <a:avLst/>
                <a:gdLst>
                  <a:gd name="T0" fmla="*/ 7 w 7"/>
                  <a:gd name="T1" fmla="*/ 4 h 37"/>
                  <a:gd name="T2" fmla="*/ 7 w 7"/>
                  <a:gd name="T3" fmla="*/ 2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2 h 37"/>
                  <a:gd name="T18" fmla="*/ 0 w 7"/>
                  <a:gd name="T19" fmla="*/ 32 h 37"/>
                  <a:gd name="T20" fmla="*/ 0 w 7"/>
                  <a:gd name="T21" fmla="*/ 33 h 37"/>
                  <a:gd name="T22" fmla="*/ 1 w 7"/>
                  <a:gd name="T23" fmla="*/ 34 h 37"/>
                  <a:gd name="T24" fmla="*/ 2 w 7"/>
                  <a:gd name="T25" fmla="*/ 36 h 37"/>
                  <a:gd name="T26" fmla="*/ 3 w 7"/>
                  <a:gd name="T27" fmla="*/ 37 h 37"/>
                  <a:gd name="T28" fmla="*/ 5 w 7"/>
                  <a:gd name="T29" fmla="*/ 37 h 37"/>
                  <a:gd name="T30" fmla="*/ 6 w 7"/>
                  <a:gd name="T31" fmla="*/ 36 h 37"/>
                  <a:gd name="T32" fmla="*/ 7 w 7"/>
                  <a:gd name="T33" fmla="*/ 34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2"/>
                    </a:lnTo>
                    <a:lnTo>
                      <a:pt x="7" y="1"/>
                    </a:lnTo>
                    <a:lnTo>
                      <a:pt x="6" y="0"/>
                    </a:lnTo>
                    <a:lnTo>
                      <a:pt x="5" y="0"/>
                    </a:lnTo>
                    <a:lnTo>
                      <a:pt x="3" y="0"/>
                    </a:lnTo>
                    <a:lnTo>
                      <a:pt x="2" y="0"/>
                    </a:lnTo>
                    <a:lnTo>
                      <a:pt x="1" y="1"/>
                    </a:lnTo>
                    <a:lnTo>
                      <a:pt x="0" y="2"/>
                    </a:lnTo>
                    <a:lnTo>
                      <a:pt x="0" y="32"/>
                    </a:lnTo>
                    <a:lnTo>
                      <a:pt x="0" y="33"/>
                    </a:lnTo>
                    <a:lnTo>
                      <a:pt x="1" y="34"/>
                    </a:lnTo>
                    <a:lnTo>
                      <a:pt x="2" y="36"/>
                    </a:lnTo>
                    <a:lnTo>
                      <a:pt x="3" y="37"/>
                    </a:lnTo>
                    <a:lnTo>
                      <a:pt x="5" y="37"/>
                    </a:lnTo>
                    <a:lnTo>
                      <a:pt x="6" y="36"/>
                    </a:lnTo>
                    <a:lnTo>
                      <a:pt x="7" y="34"/>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8" name="Freeform 19"/>
              <p:cNvSpPr>
                <a:spLocks/>
              </p:cNvSpPr>
              <p:nvPr/>
            </p:nvSpPr>
            <p:spPr bwMode="auto">
              <a:xfrm>
                <a:off x="1990" y="3183"/>
                <a:ext cx="7" cy="36"/>
              </a:xfrm>
              <a:custGeom>
                <a:avLst/>
                <a:gdLst>
                  <a:gd name="T0" fmla="*/ 7 w 7"/>
                  <a:gd name="T1" fmla="*/ 3 h 36"/>
                  <a:gd name="T2" fmla="*/ 7 w 7"/>
                  <a:gd name="T3" fmla="*/ 2 h 36"/>
                  <a:gd name="T4" fmla="*/ 7 w 7"/>
                  <a:gd name="T5" fmla="*/ 1 h 36"/>
                  <a:gd name="T6" fmla="*/ 6 w 7"/>
                  <a:gd name="T7" fmla="*/ 0 h 36"/>
                  <a:gd name="T8" fmla="*/ 5 w 7"/>
                  <a:gd name="T9" fmla="*/ 0 h 36"/>
                  <a:gd name="T10" fmla="*/ 3 w 7"/>
                  <a:gd name="T11" fmla="*/ 0 h 36"/>
                  <a:gd name="T12" fmla="*/ 2 w 7"/>
                  <a:gd name="T13" fmla="*/ 0 h 36"/>
                  <a:gd name="T14" fmla="*/ 1 w 7"/>
                  <a:gd name="T15" fmla="*/ 1 h 36"/>
                  <a:gd name="T16" fmla="*/ 0 w 7"/>
                  <a:gd name="T17" fmla="*/ 2 h 36"/>
                  <a:gd name="T18" fmla="*/ 0 w 7"/>
                  <a:gd name="T19" fmla="*/ 31 h 36"/>
                  <a:gd name="T20" fmla="*/ 0 w 7"/>
                  <a:gd name="T21" fmla="*/ 33 h 36"/>
                  <a:gd name="T22" fmla="*/ 1 w 7"/>
                  <a:gd name="T23" fmla="*/ 34 h 36"/>
                  <a:gd name="T24" fmla="*/ 2 w 7"/>
                  <a:gd name="T25" fmla="*/ 35 h 36"/>
                  <a:gd name="T26" fmla="*/ 3 w 7"/>
                  <a:gd name="T27" fmla="*/ 36 h 36"/>
                  <a:gd name="T28" fmla="*/ 5 w 7"/>
                  <a:gd name="T29" fmla="*/ 36 h 36"/>
                  <a:gd name="T30" fmla="*/ 6 w 7"/>
                  <a:gd name="T31" fmla="*/ 35 h 36"/>
                  <a:gd name="T32" fmla="*/ 7 w 7"/>
                  <a:gd name="T33" fmla="*/ 34 h 36"/>
                  <a:gd name="T34" fmla="*/ 7 w 7"/>
                  <a:gd name="T35" fmla="*/ 33 h 36"/>
                  <a:gd name="T36" fmla="*/ 7 w 7"/>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6">
                    <a:moveTo>
                      <a:pt x="7" y="3"/>
                    </a:moveTo>
                    <a:lnTo>
                      <a:pt x="7" y="2"/>
                    </a:lnTo>
                    <a:lnTo>
                      <a:pt x="7" y="1"/>
                    </a:lnTo>
                    <a:lnTo>
                      <a:pt x="6" y="0"/>
                    </a:lnTo>
                    <a:lnTo>
                      <a:pt x="5" y="0"/>
                    </a:lnTo>
                    <a:lnTo>
                      <a:pt x="3" y="0"/>
                    </a:lnTo>
                    <a:lnTo>
                      <a:pt x="2" y="0"/>
                    </a:lnTo>
                    <a:lnTo>
                      <a:pt x="1" y="1"/>
                    </a:lnTo>
                    <a:lnTo>
                      <a:pt x="0" y="2"/>
                    </a:lnTo>
                    <a:lnTo>
                      <a:pt x="0" y="31"/>
                    </a:lnTo>
                    <a:lnTo>
                      <a:pt x="0" y="33"/>
                    </a:lnTo>
                    <a:lnTo>
                      <a:pt x="1" y="34"/>
                    </a:lnTo>
                    <a:lnTo>
                      <a:pt x="2" y="35"/>
                    </a:lnTo>
                    <a:lnTo>
                      <a:pt x="3" y="36"/>
                    </a:lnTo>
                    <a:lnTo>
                      <a:pt x="5" y="36"/>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9" name="Freeform 20"/>
              <p:cNvSpPr>
                <a:spLocks/>
              </p:cNvSpPr>
              <p:nvPr/>
            </p:nvSpPr>
            <p:spPr bwMode="auto">
              <a:xfrm>
                <a:off x="1990" y="3234"/>
                <a:ext cx="7" cy="37"/>
              </a:xfrm>
              <a:custGeom>
                <a:avLst/>
                <a:gdLst>
                  <a:gd name="T0" fmla="*/ 7 w 7"/>
                  <a:gd name="T1" fmla="*/ 4 h 37"/>
                  <a:gd name="T2" fmla="*/ 7 w 7"/>
                  <a:gd name="T3" fmla="*/ 3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3 h 37"/>
                  <a:gd name="T18" fmla="*/ 0 w 7"/>
                  <a:gd name="T19" fmla="*/ 32 h 37"/>
                  <a:gd name="T20" fmla="*/ 0 w 7"/>
                  <a:gd name="T21" fmla="*/ 33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1"/>
                    </a:lnTo>
                    <a:lnTo>
                      <a:pt x="6" y="0"/>
                    </a:lnTo>
                    <a:lnTo>
                      <a:pt x="5" y="0"/>
                    </a:lnTo>
                    <a:lnTo>
                      <a:pt x="3" y="0"/>
                    </a:lnTo>
                    <a:lnTo>
                      <a:pt x="2" y="0"/>
                    </a:lnTo>
                    <a:lnTo>
                      <a:pt x="1" y="1"/>
                    </a:lnTo>
                    <a:lnTo>
                      <a:pt x="0" y="3"/>
                    </a:lnTo>
                    <a:lnTo>
                      <a:pt x="0" y="32"/>
                    </a:lnTo>
                    <a:lnTo>
                      <a:pt x="0" y="33"/>
                    </a:lnTo>
                    <a:lnTo>
                      <a:pt x="1" y="35"/>
                    </a:lnTo>
                    <a:lnTo>
                      <a:pt x="2" y="36"/>
                    </a:lnTo>
                    <a:lnTo>
                      <a:pt x="3" y="37"/>
                    </a:lnTo>
                    <a:lnTo>
                      <a:pt x="5" y="37"/>
                    </a:lnTo>
                    <a:lnTo>
                      <a:pt x="6" y="36"/>
                    </a:lnTo>
                    <a:lnTo>
                      <a:pt x="7" y="35"/>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50" name="Freeform 21"/>
              <p:cNvSpPr>
                <a:spLocks/>
              </p:cNvSpPr>
              <p:nvPr/>
            </p:nvSpPr>
            <p:spPr bwMode="auto">
              <a:xfrm>
                <a:off x="1990" y="3286"/>
                <a:ext cx="7" cy="37"/>
              </a:xfrm>
              <a:custGeom>
                <a:avLst/>
                <a:gdLst>
                  <a:gd name="T0" fmla="*/ 7 w 7"/>
                  <a:gd name="T1" fmla="*/ 3 h 37"/>
                  <a:gd name="T2" fmla="*/ 7 w 7"/>
                  <a:gd name="T3" fmla="*/ 2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2 h 37"/>
                  <a:gd name="T18" fmla="*/ 0 w 7"/>
                  <a:gd name="T19" fmla="*/ 32 h 37"/>
                  <a:gd name="T20" fmla="*/ 0 w 7"/>
                  <a:gd name="T21" fmla="*/ 33 h 37"/>
                  <a:gd name="T22" fmla="*/ 1 w 7"/>
                  <a:gd name="T23" fmla="*/ 34 h 37"/>
                  <a:gd name="T24" fmla="*/ 2 w 7"/>
                  <a:gd name="T25" fmla="*/ 35 h 37"/>
                  <a:gd name="T26" fmla="*/ 3 w 7"/>
                  <a:gd name="T27" fmla="*/ 37 h 37"/>
                  <a:gd name="T28" fmla="*/ 5 w 7"/>
                  <a:gd name="T29" fmla="*/ 37 h 37"/>
                  <a:gd name="T30" fmla="*/ 6 w 7"/>
                  <a:gd name="T31" fmla="*/ 35 h 37"/>
                  <a:gd name="T32" fmla="*/ 7 w 7"/>
                  <a:gd name="T33" fmla="*/ 34 h 37"/>
                  <a:gd name="T34" fmla="*/ 7 w 7"/>
                  <a:gd name="T35" fmla="*/ 33 h 37"/>
                  <a:gd name="T36" fmla="*/ 7 w 7"/>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3"/>
                    </a:moveTo>
                    <a:lnTo>
                      <a:pt x="7" y="2"/>
                    </a:lnTo>
                    <a:lnTo>
                      <a:pt x="7" y="1"/>
                    </a:lnTo>
                    <a:lnTo>
                      <a:pt x="6" y="0"/>
                    </a:lnTo>
                    <a:lnTo>
                      <a:pt x="5" y="0"/>
                    </a:lnTo>
                    <a:lnTo>
                      <a:pt x="3" y="0"/>
                    </a:lnTo>
                    <a:lnTo>
                      <a:pt x="2" y="0"/>
                    </a:lnTo>
                    <a:lnTo>
                      <a:pt x="1" y="1"/>
                    </a:lnTo>
                    <a:lnTo>
                      <a:pt x="0" y="2"/>
                    </a:lnTo>
                    <a:lnTo>
                      <a:pt x="0" y="32"/>
                    </a:lnTo>
                    <a:lnTo>
                      <a:pt x="0" y="33"/>
                    </a:lnTo>
                    <a:lnTo>
                      <a:pt x="1" y="34"/>
                    </a:lnTo>
                    <a:lnTo>
                      <a:pt x="2" y="35"/>
                    </a:lnTo>
                    <a:lnTo>
                      <a:pt x="3" y="37"/>
                    </a:lnTo>
                    <a:lnTo>
                      <a:pt x="5" y="37"/>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51" name="Freeform 22"/>
              <p:cNvSpPr>
                <a:spLocks/>
              </p:cNvSpPr>
              <p:nvPr/>
            </p:nvSpPr>
            <p:spPr bwMode="auto">
              <a:xfrm>
                <a:off x="1990" y="3337"/>
                <a:ext cx="7" cy="37"/>
              </a:xfrm>
              <a:custGeom>
                <a:avLst/>
                <a:gdLst>
                  <a:gd name="T0" fmla="*/ 7 w 7"/>
                  <a:gd name="T1" fmla="*/ 4 h 37"/>
                  <a:gd name="T2" fmla="*/ 7 w 7"/>
                  <a:gd name="T3" fmla="*/ 3 h 37"/>
                  <a:gd name="T4" fmla="*/ 7 w 7"/>
                  <a:gd name="T5" fmla="*/ 2 h 37"/>
                  <a:gd name="T6" fmla="*/ 6 w 7"/>
                  <a:gd name="T7" fmla="*/ 0 h 37"/>
                  <a:gd name="T8" fmla="*/ 5 w 7"/>
                  <a:gd name="T9" fmla="*/ 0 h 37"/>
                  <a:gd name="T10" fmla="*/ 3 w 7"/>
                  <a:gd name="T11" fmla="*/ 0 h 37"/>
                  <a:gd name="T12" fmla="*/ 2 w 7"/>
                  <a:gd name="T13" fmla="*/ 0 h 37"/>
                  <a:gd name="T14" fmla="*/ 1 w 7"/>
                  <a:gd name="T15" fmla="*/ 2 h 37"/>
                  <a:gd name="T16" fmla="*/ 0 w 7"/>
                  <a:gd name="T17" fmla="*/ 3 h 37"/>
                  <a:gd name="T18" fmla="*/ 0 w 7"/>
                  <a:gd name="T19" fmla="*/ 32 h 37"/>
                  <a:gd name="T20" fmla="*/ 0 w 7"/>
                  <a:gd name="T21" fmla="*/ 33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2"/>
                    </a:lnTo>
                    <a:lnTo>
                      <a:pt x="6" y="0"/>
                    </a:lnTo>
                    <a:lnTo>
                      <a:pt x="5" y="0"/>
                    </a:lnTo>
                    <a:lnTo>
                      <a:pt x="3" y="0"/>
                    </a:lnTo>
                    <a:lnTo>
                      <a:pt x="2" y="0"/>
                    </a:lnTo>
                    <a:lnTo>
                      <a:pt x="1" y="2"/>
                    </a:lnTo>
                    <a:lnTo>
                      <a:pt x="0" y="3"/>
                    </a:lnTo>
                    <a:lnTo>
                      <a:pt x="0" y="32"/>
                    </a:lnTo>
                    <a:lnTo>
                      <a:pt x="0" y="33"/>
                    </a:lnTo>
                    <a:lnTo>
                      <a:pt x="1" y="35"/>
                    </a:lnTo>
                    <a:lnTo>
                      <a:pt x="2" y="36"/>
                    </a:lnTo>
                    <a:lnTo>
                      <a:pt x="3" y="37"/>
                    </a:lnTo>
                    <a:lnTo>
                      <a:pt x="5" y="37"/>
                    </a:lnTo>
                    <a:lnTo>
                      <a:pt x="6" y="36"/>
                    </a:lnTo>
                    <a:lnTo>
                      <a:pt x="7" y="35"/>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46092" name="Group 23"/>
            <p:cNvGrpSpPr>
              <a:grpSpLocks/>
            </p:cNvGrpSpPr>
            <p:nvPr/>
          </p:nvGrpSpPr>
          <p:grpSpPr bwMode="auto">
            <a:xfrm>
              <a:off x="4109" y="2096"/>
              <a:ext cx="8" cy="1407"/>
              <a:chOff x="3439" y="1979"/>
              <a:chExt cx="8" cy="1407"/>
            </a:xfrm>
          </p:grpSpPr>
          <p:sp>
            <p:nvSpPr>
              <p:cNvPr id="46112" name="Freeform 24"/>
              <p:cNvSpPr>
                <a:spLocks/>
              </p:cNvSpPr>
              <p:nvPr/>
            </p:nvSpPr>
            <p:spPr bwMode="auto">
              <a:xfrm>
                <a:off x="3439" y="1979"/>
                <a:ext cx="8" cy="37"/>
              </a:xfrm>
              <a:custGeom>
                <a:avLst/>
                <a:gdLst>
                  <a:gd name="T0" fmla="*/ 8 w 8"/>
                  <a:gd name="T1" fmla="*/ 5 h 37"/>
                  <a:gd name="T2" fmla="*/ 8 w 8"/>
                  <a:gd name="T3" fmla="*/ 4 h 37"/>
                  <a:gd name="T4" fmla="*/ 6 w 8"/>
                  <a:gd name="T5" fmla="*/ 2 h 37"/>
                  <a:gd name="T6" fmla="*/ 5 w 8"/>
                  <a:gd name="T7" fmla="*/ 1 h 37"/>
                  <a:gd name="T8" fmla="*/ 4 w 8"/>
                  <a:gd name="T9" fmla="*/ 0 h 37"/>
                  <a:gd name="T10" fmla="*/ 4 w 8"/>
                  <a:gd name="T11" fmla="*/ 0 h 37"/>
                  <a:gd name="T12" fmla="*/ 3 w 8"/>
                  <a:gd name="T13" fmla="*/ 1 h 37"/>
                  <a:gd name="T14" fmla="*/ 1 w 8"/>
                  <a:gd name="T15" fmla="*/ 2 h 37"/>
                  <a:gd name="T16" fmla="*/ 0 w 8"/>
                  <a:gd name="T17" fmla="*/ 4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5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5"/>
                    </a:moveTo>
                    <a:lnTo>
                      <a:pt x="8" y="4"/>
                    </a:lnTo>
                    <a:lnTo>
                      <a:pt x="6" y="2"/>
                    </a:lnTo>
                    <a:lnTo>
                      <a:pt x="5" y="1"/>
                    </a:lnTo>
                    <a:lnTo>
                      <a:pt x="4" y="0"/>
                    </a:lnTo>
                    <a:lnTo>
                      <a:pt x="3" y="1"/>
                    </a:lnTo>
                    <a:lnTo>
                      <a:pt x="1" y="2"/>
                    </a:lnTo>
                    <a:lnTo>
                      <a:pt x="0" y="4"/>
                    </a:lnTo>
                    <a:lnTo>
                      <a:pt x="0" y="32"/>
                    </a:lnTo>
                    <a:lnTo>
                      <a:pt x="0" y="33"/>
                    </a:lnTo>
                    <a:lnTo>
                      <a:pt x="1" y="34"/>
                    </a:lnTo>
                    <a:lnTo>
                      <a:pt x="3" y="36"/>
                    </a:lnTo>
                    <a:lnTo>
                      <a:pt x="4" y="37"/>
                    </a:lnTo>
                    <a:lnTo>
                      <a:pt x="5" y="37"/>
                    </a:lnTo>
                    <a:lnTo>
                      <a:pt x="6" y="36"/>
                    </a:lnTo>
                    <a:lnTo>
                      <a:pt x="8" y="34"/>
                    </a:lnTo>
                    <a:lnTo>
                      <a:pt x="8" y="33"/>
                    </a:lnTo>
                    <a:lnTo>
                      <a:pt x="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3" name="Freeform 25"/>
              <p:cNvSpPr>
                <a:spLocks/>
              </p:cNvSpPr>
              <p:nvPr/>
            </p:nvSpPr>
            <p:spPr bwMode="auto">
              <a:xfrm>
                <a:off x="3439" y="2031"/>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2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4" name="Freeform 26"/>
              <p:cNvSpPr>
                <a:spLocks/>
              </p:cNvSpPr>
              <p:nvPr/>
            </p:nvSpPr>
            <p:spPr bwMode="auto">
              <a:xfrm>
                <a:off x="3439" y="2082"/>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5" name="Freeform 27"/>
              <p:cNvSpPr>
                <a:spLocks/>
              </p:cNvSpPr>
              <p:nvPr/>
            </p:nvSpPr>
            <p:spPr bwMode="auto">
              <a:xfrm>
                <a:off x="3439" y="2134"/>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6" name="Freeform 28"/>
              <p:cNvSpPr>
                <a:spLocks/>
              </p:cNvSpPr>
              <p:nvPr/>
            </p:nvSpPr>
            <p:spPr bwMode="auto">
              <a:xfrm>
                <a:off x="3439" y="2185"/>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7" name="Freeform 29"/>
              <p:cNvSpPr>
                <a:spLocks/>
              </p:cNvSpPr>
              <p:nvPr/>
            </p:nvSpPr>
            <p:spPr bwMode="auto">
              <a:xfrm>
                <a:off x="3439" y="2237"/>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8" name="Freeform 30"/>
              <p:cNvSpPr>
                <a:spLocks/>
              </p:cNvSpPr>
              <p:nvPr/>
            </p:nvSpPr>
            <p:spPr bwMode="auto">
              <a:xfrm>
                <a:off x="3439" y="2288"/>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9" name="Freeform 31"/>
              <p:cNvSpPr>
                <a:spLocks/>
              </p:cNvSpPr>
              <p:nvPr/>
            </p:nvSpPr>
            <p:spPr bwMode="auto">
              <a:xfrm>
                <a:off x="3439" y="2340"/>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0" name="Freeform 32"/>
              <p:cNvSpPr>
                <a:spLocks/>
              </p:cNvSpPr>
              <p:nvPr/>
            </p:nvSpPr>
            <p:spPr bwMode="auto">
              <a:xfrm>
                <a:off x="3439" y="2392"/>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2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1" name="Freeform 33"/>
              <p:cNvSpPr>
                <a:spLocks/>
              </p:cNvSpPr>
              <p:nvPr/>
            </p:nvSpPr>
            <p:spPr bwMode="auto">
              <a:xfrm>
                <a:off x="3439" y="2443"/>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2" name="Freeform 34"/>
              <p:cNvSpPr>
                <a:spLocks/>
              </p:cNvSpPr>
              <p:nvPr/>
            </p:nvSpPr>
            <p:spPr bwMode="auto">
              <a:xfrm>
                <a:off x="3439" y="2495"/>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3" name="Freeform 35"/>
              <p:cNvSpPr>
                <a:spLocks/>
              </p:cNvSpPr>
              <p:nvPr/>
            </p:nvSpPr>
            <p:spPr bwMode="auto">
              <a:xfrm>
                <a:off x="3439" y="2546"/>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4" name="Freeform 36"/>
              <p:cNvSpPr>
                <a:spLocks/>
              </p:cNvSpPr>
              <p:nvPr/>
            </p:nvSpPr>
            <p:spPr bwMode="auto">
              <a:xfrm>
                <a:off x="3439" y="2598"/>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5" name="Freeform 37"/>
              <p:cNvSpPr>
                <a:spLocks/>
              </p:cNvSpPr>
              <p:nvPr/>
            </p:nvSpPr>
            <p:spPr bwMode="auto">
              <a:xfrm>
                <a:off x="3439" y="2650"/>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1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1"/>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6" name="Freeform 38"/>
              <p:cNvSpPr>
                <a:spLocks/>
              </p:cNvSpPr>
              <p:nvPr/>
            </p:nvSpPr>
            <p:spPr bwMode="auto">
              <a:xfrm>
                <a:off x="3439" y="2701"/>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7" name="Freeform 39"/>
              <p:cNvSpPr>
                <a:spLocks/>
              </p:cNvSpPr>
              <p:nvPr/>
            </p:nvSpPr>
            <p:spPr bwMode="auto">
              <a:xfrm>
                <a:off x="3439" y="2753"/>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8" name="Freeform 40"/>
              <p:cNvSpPr>
                <a:spLocks/>
              </p:cNvSpPr>
              <p:nvPr/>
            </p:nvSpPr>
            <p:spPr bwMode="auto">
              <a:xfrm>
                <a:off x="3439" y="2804"/>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9" name="Freeform 41"/>
              <p:cNvSpPr>
                <a:spLocks/>
              </p:cNvSpPr>
              <p:nvPr/>
            </p:nvSpPr>
            <p:spPr bwMode="auto">
              <a:xfrm>
                <a:off x="3439" y="2856"/>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0" name="Freeform 42"/>
              <p:cNvSpPr>
                <a:spLocks/>
              </p:cNvSpPr>
              <p:nvPr/>
            </p:nvSpPr>
            <p:spPr bwMode="auto">
              <a:xfrm>
                <a:off x="3439" y="2907"/>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1" name="Freeform 43"/>
              <p:cNvSpPr>
                <a:spLocks/>
              </p:cNvSpPr>
              <p:nvPr/>
            </p:nvSpPr>
            <p:spPr bwMode="auto">
              <a:xfrm>
                <a:off x="3439" y="2959"/>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2" name="Freeform 44"/>
              <p:cNvSpPr>
                <a:spLocks/>
              </p:cNvSpPr>
              <p:nvPr/>
            </p:nvSpPr>
            <p:spPr bwMode="auto">
              <a:xfrm>
                <a:off x="3439" y="3011"/>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2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3" name="Freeform 45"/>
              <p:cNvSpPr>
                <a:spLocks/>
              </p:cNvSpPr>
              <p:nvPr/>
            </p:nvSpPr>
            <p:spPr bwMode="auto">
              <a:xfrm>
                <a:off x="3439" y="3062"/>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4" name="Freeform 46"/>
              <p:cNvSpPr>
                <a:spLocks/>
              </p:cNvSpPr>
              <p:nvPr/>
            </p:nvSpPr>
            <p:spPr bwMode="auto">
              <a:xfrm>
                <a:off x="3439" y="3114"/>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5" name="Freeform 47"/>
              <p:cNvSpPr>
                <a:spLocks/>
              </p:cNvSpPr>
              <p:nvPr/>
            </p:nvSpPr>
            <p:spPr bwMode="auto">
              <a:xfrm>
                <a:off x="3439" y="3165"/>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6" name="Freeform 48"/>
              <p:cNvSpPr>
                <a:spLocks/>
              </p:cNvSpPr>
              <p:nvPr/>
            </p:nvSpPr>
            <p:spPr bwMode="auto">
              <a:xfrm>
                <a:off x="3439" y="3217"/>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7" name="Freeform 49"/>
              <p:cNvSpPr>
                <a:spLocks/>
              </p:cNvSpPr>
              <p:nvPr/>
            </p:nvSpPr>
            <p:spPr bwMode="auto">
              <a:xfrm>
                <a:off x="3439" y="3269"/>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1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1"/>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8" name="Freeform 50"/>
              <p:cNvSpPr>
                <a:spLocks/>
              </p:cNvSpPr>
              <p:nvPr/>
            </p:nvSpPr>
            <p:spPr bwMode="auto">
              <a:xfrm>
                <a:off x="3439" y="3320"/>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9" name="Freeform 51"/>
              <p:cNvSpPr>
                <a:spLocks/>
              </p:cNvSpPr>
              <p:nvPr/>
            </p:nvSpPr>
            <p:spPr bwMode="auto">
              <a:xfrm>
                <a:off x="3439" y="3372"/>
                <a:ext cx="8" cy="14"/>
              </a:xfrm>
              <a:custGeom>
                <a:avLst/>
                <a:gdLst>
                  <a:gd name="T0" fmla="*/ 8 w 8"/>
                  <a:gd name="T1" fmla="*/ 3 h 14"/>
                  <a:gd name="T2" fmla="*/ 8 w 8"/>
                  <a:gd name="T3" fmla="*/ 2 h 14"/>
                  <a:gd name="T4" fmla="*/ 8 w 8"/>
                  <a:gd name="T5" fmla="*/ 1 h 14"/>
                  <a:gd name="T6" fmla="*/ 6 w 8"/>
                  <a:gd name="T7" fmla="*/ 0 h 14"/>
                  <a:gd name="T8" fmla="*/ 5 w 8"/>
                  <a:gd name="T9" fmla="*/ 0 h 14"/>
                  <a:gd name="T10" fmla="*/ 4 w 8"/>
                  <a:gd name="T11" fmla="*/ 0 h 14"/>
                  <a:gd name="T12" fmla="*/ 3 w 8"/>
                  <a:gd name="T13" fmla="*/ 0 h 14"/>
                  <a:gd name="T14" fmla="*/ 1 w 8"/>
                  <a:gd name="T15" fmla="*/ 1 h 14"/>
                  <a:gd name="T16" fmla="*/ 0 w 8"/>
                  <a:gd name="T17" fmla="*/ 2 h 14"/>
                  <a:gd name="T18" fmla="*/ 0 w 8"/>
                  <a:gd name="T19" fmla="*/ 11 h 14"/>
                  <a:gd name="T20" fmla="*/ 0 w 8"/>
                  <a:gd name="T21" fmla="*/ 11 h 14"/>
                  <a:gd name="T22" fmla="*/ 1 w 8"/>
                  <a:gd name="T23" fmla="*/ 12 h 14"/>
                  <a:gd name="T24" fmla="*/ 3 w 8"/>
                  <a:gd name="T25" fmla="*/ 13 h 14"/>
                  <a:gd name="T26" fmla="*/ 4 w 8"/>
                  <a:gd name="T27" fmla="*/ 14 h 14"/>
                  <a:gd name="T28" fmla="*/ 4 w 8"/>
                  <a:gd name="T29" fmla="*/ 14 h 14"/>
                  <a:gd name="T30" fmla="*/ 5 w 8"/>
                  <a:gd name="T31" fmla="*/ 13 h 14"/>
                  <a:gd name="T32" fmla="*/ 6 w 8"/>
                  <a:gd name="T33" fmla="*/ 12 h 14"/>
                  <a:gd name="T34" fmla="*/ 8 w 8"/>
                  <a:gd name="T35" fmla="*/ 12 h 14"/>
                  <a:gd name="T36" fmla="*/ 8 w 8"/>
                  <a:gd name="T37" fmla="*/ 3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4">
                    <a:moveTo>
                      <a:pt x="8" y="3"/>
                    </a:moveTo>
                    <a:lnTo>
                      <a:pt x="8" y="2"/>
                    </a:lnTo>
                    <a:lnTo>
                      <a:pt x="8" y="1"/>
                    </a:lnTo>
                    <a:lnTo>
                      <a:pt x="6" y="0"/>
                    </a:lnTo>
                    <a:lnTo>
                      <a:pt x="5" y="0"/>
                    </a:lnTo>
                    <a:lnTo>
                      <a:pt x="4" y="0"/>
                    </a:lnTo>
                    <a:lnTo>
                      <a:pt x="3" y="0"/>
                    </a:lnTo>
                    <a:lnTo>
                      <a:pt x="1" y="1"/>
                    </a:lnTo>
                    <a:lnTo>
                      <a:pt x="0" y="2"/>
                    </a:lnTo>
                    <a:lnTo>
                      <a:pt x="0" y="11"/>
                    </a:lnTo>
                    <a:lnTo>
                      <a:pt x="1" y="12"/>
                    </a:lnTo>
                    <a:lnTo>
                      <a:pt x="3" y="13"/>
                    </a:lnTo>
                    <a:lnTo>
                      <a:pt x="4" y="14"/>
                    </a:lnTo>
                    <a:lnTo>
                      <a:pt x="5" y="13"/>
                    </a:lnTo>
                    <a:lnTo>
                      <a:pt x="6" y="12"/>
                    </a:lnTo>
                    <a:lnTo>
                      <a:pt x="8" y="12"/>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46093" name="Rectangle 52"/>
            <p:cNvSpPr>
              <a:spLocks noChangeArrowheads="1"/>
            </p:cNvSpPr>
            <p:nvPr/>
          </p:nvSpPr>
          <p:spPr bwMode="auto">
            <a:xfrm>
              <a:off x="1476" y="1354"/>
              <a:ext cx="49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095" name="Rectangle 54"/>
            <p:cNvSpPr>
              <a:spLocks noChangeArrowheads="1"/>
            </p:cNvSpPr>
            <p:nvPr/>
          </p:nvSpPr>
          <p:spPr bwMode="auto">
            <a:xfrm>
              <a:off x="1596" y="1515"/>
              <a:ext cx="3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err="1" smtClean="0">
                  <a:latin typeface="Tahoma" pitchFamily="34" charset="0"/>
                </a:rPr>
                <a:t>Transport</a:t>
              </a:r>
              <a:r>
                <a:rPr lang="it-IT" altLang="it-IT" sz="1000" dirty="0" smtClean="0">
                  <a:latin typeface="Tahoma" pitchFamily="34" charset="0"/>
                </a:rPr>
                <a:t> </a:t>
              </a:r>
            </a:p>
            <a:p>
              <a:pPr>
                <a:buFont typeface="Monotype Sorts" pitchFamily="2" charset="2"/>
                <a:buNone/>
              </a:pPr>
              <a:r>
                <a:rPr lang="it-IT" altLang="it-IT" sz="1000" dirty="0" err="1" smtClean="0">
                  <a:latin typeface="Tahoma" pitchFamily="34" charset="0"/>
                </a:rPr>
                <a:t>costs</a:t>
              </a:r>
              <a:endParaRPr lang="it-IT" altLang="it-IT" sz="1000" dirty="0">
                <a:latin typeface="Tahoma" pitchFamily="34" charset="0"/>
              </a:endParaRPr>
            </a:p>
          </p:txBody>
        </p:sp>
        <p:sp>
          <p:nvSpPr>
            <p:cNvPr id="46096" name="Rectangle 55"/>
            <p:cNvSpPr>
              <a:spLocks noChangeArrowheads="1"/>
            </p:cNvSpPr>
            <p:nvPr/>
          </p:nvSpPr>
          <p:spPr bwMode="auto">
            <a:xfrm>
              <a:off x="4454" y="3506"/>
              <a:ext cx="48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097" name="Rectangle 56"/>
            <p:cNvSpPr>
              <a:spLocks noChangeArrowheads="1"/>
            </p:cNvSpPr>
            <p:nvPr/>
          </p:nvSpPr>
          <p:spPr bwMode="auto">
            <a:xfrm>
              <a:off x="4579" y="3550"/>
              <a:ext cx="30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err="1" smtClean="0">
                  <a:latin typeface="Tahoma" pitchFamily="34" charset="0"/>
                </a:rPr>
                <a:t>Distance</a:t>
              </a:r>
              <a:endParaRPr lang="it-IT" altLang="it-IT" sz="1000" dirty="0">
                <a:latin typeface="Tahoma" pitchFamily="34" charset="0"/>
              </a:endParaRPr>
            </a:p>
          </p:txBody>
        </p:sp>
        <p:sp>
          <p:nvSpPr>
            <p:cNvPr id="46098" name="Rectangle 57"/>
            <p:cNvSpPr>
              <a:spLocks noChangeArrowheads="1"/>
            </p:cNvSpPr>
            <p:nvPr/>
          </p:nvSpPr>
          <p:spPr bwMode="auto">
            <a:xfrm>
              <a:off x="2619" y="3565"/>
              <a:ext cx="21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099" name="Rectangle 58"/>
            <p:cNvSpPr>
              <a:spLocks noChangeArrowheads="1"/>
            </p:cNvSpPr>
            <p:nvPr/>
          </p:nvSpPr>
          <p:spPr bwMode="auto">
            <a:xfrm>
              <a:off x="2724" y="3609"/>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a:latin typeface="Tahoma" pitchFamily="34" charset="0"/>
                </a:rPr>
                <a:t>A</a:t>
              </a:r>
            </a:p>
          </p:txBody>
        </p:sp>
        <p:sp>
          <p:nvSpPr>
            <p:cNvPr id="46100" name="Rectangle 59"/>
            <p:cNvSpPr>
              <a:spLocks noChangeArrowheads="1"/>
            </p:cNvSpPr>
            <p:nvPr/>
          </p:nvSpPr>
          <p:spPr bwMode="auto">
            <a:xfrm>
              <a:off x="4022" y="3561"/>
              <a:ext cx="20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1" name="Rectangle 60"/>
            <p:cNvSpPr>
              <a:spLocks noChangeArrowheads="1"/>
            </p:cNvSpPr>
            <p:nvPr/>
          </p:nvSpPr>
          <p:spPr bwMode="auto">
            <a:xfrm>
              <a:off x="4125" y="3604"/>
              <a:ext cx="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a:latin typeface="Tahoma" pitchFamily="34" charset="0"/>
                </a:rPr>
                <a:t>B</a:t>
              </a:r>
            </a:p>
          </p:txBody>
        </p:sp>
        <p:sp>
          <p:nvSpPr>
            <p:cNvPr id="46102" name="Rectangle 61"/>
            <p:cNvSpPr>
              <a:spLocks noChangeArrowheads="1"/>
            </p:cNvSpPr>
            <p:nvPr/>
          </p:nvSpPr>
          <p:spPr bwMode="auto">
            <a:xfrm>
              <a:off x="4454" y="1207"/>
              <a:ext cx="551"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4" name="Rectangle 63"/>
            <p:cNvSpPr>
              <a:spLocks noChangeArrowheads="1"/>
            </p:cNvSpPr>
            <p:nvPr/>
          </p:nvSpPr>
          <p:spPr bwMode="auto">
            <a:xfrm>
              <a:off x="4569" y="1369"/>
              <a:ext cx="1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smtClean="0">
                  <a:latin typeface="Tahoma" pitchFamily="34" charset="0"/>
                </a:rPr>
                <a:t>Road</a:t>
              </a:r>
              <a:endParaRPr lang="it-IT" altLang="it-IT" sz="1000" dirty="0">
                <a:latin typeface="Tahoma" pitchFamily="34" charset="0"/>
              </a:endParaRPr>
            </a:p>
          </p:txBody>
        </p:sp>
        <p:sp>
          <p:nvSpPr>
            <p:cNvPr id="46105" name="Rectangle 64"/>
            <p:cNvSpPr>
              <a:spLocks noChangeArrowheads="1"/>
            </p:cNvSpPr>
            <p:nvPr/>
          </p:nvSpPr>
          <p:spPr bwMode="auto">
            <a:xfrm>
              <a:off x="4808" y="1443"/>
              <a:ext cx="56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6" name="Rectangle 65"/>
            <p:cNvSpPr>
              <a:spLocks noChangeArrowheads="1"/>
            </p:cNvSpPr>
            <p:nvPr/>
          </p:nvSpPr>
          <p:spPr bwMode="auto">
            <a:xfrm>
              <a:off x="4934" y="1486"/>
              <a:ext cx="12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err="1" smtClean="0">
                  <a:latin typeface="Tahoma" pitchFamily="34" charset="0"/>
                </a:rPr>
                <a:t>Rail</a:t>
              </a:r>
              <a:endParaRPr lang="it-IT" altLang="it-IT" sz="1000" dirty="0">
                <a:latin typeface="Tahoma" pitchFamily="34" charset="0"/>
              </a:endParaRPr>
            </a:p>
          </p:txBody>
        </p:sp>
        <p:sp>
          <p:nvSpPr>
            <p:cNvPr id="46108" name="Rectangle 67"/>
            <p:cNvSpPr>
              <a:spLocks noChangeArrowheads="1"/>
            </p:cNvSpPr>
            <p:nvPr/>
          </p:nvSpPr>
          <p:spPr bwMode="auto">
            <a:xfrm>
              <a:off x="4395" y="2033"/>
              <a:ext cx="55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9" name="Rectangle 68"/>
            <p:cNvSpPr>
              <a:spLocks noChangeArrowheads="1"/>
            </p:cNvSpPr>
            <p:nvPr/>
          </p:nvSpPr>
          <p:spPr bwMode="auto">
            <a:xfrm>
              <a:off x="4521" y="2076"/>
              <a:ext cx="3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smtClean="0">
                  <a:latin typeface="Tahoma" pitchFamily="34" charset="0"/>
                </a:rPr>
                <a:t>Air/Water</a:t>
              </a:r>
              <a:endParaRPr lang="it-IT" altLang="it-IT" sz="1000" dirty="0">
                <a:latin typeface="Tahoma" pitchFamily="34" charset="0"/>
              </a:endParaRPr>
            </a:p>
          </p:txBody>
        </p:sp>
      </p:grpSp>
      <p:sp>
        <p:nvSpPr>
          <p:cNvPr id="46084" name="Rectangle 71"/>
          <p:cNvSpPr>
            <a:spLocks noChangeArrowheads="1"/>
          </p:cNvSpPr>
          <p:nvPr/>
        </p:nvSpPr>
        <p:spPr bwMode="auto">
          <a:xfrm>
            <a:off x="3106738" y="5828268"/>
            <a:ext cx="205537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0"/>
              </a:spcBef>
              <a:buClrTx/>
              <a:buFontTx/>
              <a:buNone/>
            </a:pPr>
            <a:r>
              <a:rPr lang="it-IT" altLang="it-IT" sz="1400" b="1" i="1" dirty="0" err="1" smtClean="0"/>
              <a:t>Modal</a:t>
            </a:r>
            <a:r>
              <a:rPr lang="it-IT" altLang="it-IT" sz="1400" b="1" i="1" dirty="0" smtClean="0"/>
              <a:t> split and </a:t>
            </a:r>
            <a:r>
              <a:rPr lang="it-IT" altLang="it-IT" sz="1400" b="1" i="1" dirty="0" err="1" smtClean="0"/>
              <a:t>distance</a:t>
            </a:r>
            <a:r>
              <a:rPr lang="it-IT" altLang="it-IT" sz="1400" b="1" i="1" dirty="0" smtClean="0"/>
              <a:t>:</a:t>
            </a:r>
            <a:endParaRPr lang="it-IT" altLang="it-IT" sz="1400" b="1" i="1" dirty="0"/>
          </a:p>
          <a:p>
            <a:pPr algn="l">
              <a:spcBef>
                <a:spcPct val="0"/>
              </a:spcBef>
              <a:buClrTx/>
              <a:buFontTx/>
              <a:buChar char="•"/>
            </a:pPr>
            <a:r>
              <a:rPr lang="it-IT" altLang="it-IT" sz="1400" dirty="0"/>
              <a:t> A = 200 km</a:t>
            </a:r>
          </a:p>
          <a:p>
            <a:pPr algn="l">
              <a:spcBef>
                <a:spcPct val="0"/>
              </a:spcBef>
              <a:buClrTx/>
              <a:buFontTx/>
              <a:buChar char="•"/>
            </a:pPr>
            <a:r>
              <a:rPr lang="it-IT" altLang="it-IT" sz="1400" dirty="0"/>
              <a:t> B = 500 km</a:t>
            </a:r>
          </a:p>
        </p:txBody>
      </p:sp>
    </p:spTree>
    <p:extLst>
      <p:ext uri="{BB962C8B-B14F-4D97-AF65-F5344CB8AC3E}">
        <p14:creationId xmlns:p14="http://schemas.microsoft.com/office/powerpoint/2010/main" val="20599346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idx="4294967295"/>
          </p:nvPr>
        </p:nvSpPr>
        <p:spPr>
          <a:xfrm>
            <a:off x="609600" y="304800"/>
            <a:ext cx="7751763" cy="1125538"/>
          </a:xfrm>
        </p:spPr>
        <p:txBody>
          <a:bodyPr anchor="ctr"/>
          <a:lstStyle/>
          <a:p>
            <a:r>
              <a:rPr lang="en-US" altLang="it-IT" sz="3200" i="1" dirty="0" smtClean="0"/>
              <a:t>Modal Split</a:t>
            </a:r>
            <a:r>
              <a:rPr lang="en-US" altLang="it-IT" sz="3200" dirty="0" smtClean="0"/>
              <a:t> </a:t>
            </a:r>
            <a:r>
              <a:rPr lang="en-US" altLang="it-IT" sz="3200" i="1" dirty="0" smtClean="0"/>
              <a:t> </a:t>
            </a:r>
            <a:r>
              <a:rPr lang="en-US" altLang="it-IT" sz="3200" dirty="0" smtClean="0"/>
              <a:t>in EU, USA and Japan, 2005 (in % ton-km)</a:t>
            </a:r>
          </a:p>
        </p:txBody>
      </p:sp>
      <p:graphicFrame>
        <p:nvGraphicFramePr>
          <p:cNvPr id="49155" name="Object 6"/>
          <p:cNvGraphicFramePr>
            <a:graphicFrameLocks noGrp="1" noChangeAspect="1"/>
          </p:cNvGraphicFramePr>
          <p:nvPr>
            <p:ph idx="4294967295"/>
            <p:extLst>
              <p:ext uri="{D42A27DB-BD31-4B8C-83A1-F6EECF244321}">
                <p14:modId xmlns:p14="http://schemas.microsoft.com/office/powerpoint/2010/main" val="1332637241"/>
              </p:ext>
            </p:extLst>
          </p:nvPr>
        </p:nvGraphicFramePr>
        <p:xfrm>
          <a:off x="1336675" y="1905000"/>
          <a:ext cx="6864350" cy="4075113"/>
        </p:xfrm>
        <a:graphic>
          <a:graphicData uri="http://schemas.openxmlformats.org/presentationml/2006/ole">
            <mc:AlternateContent xmlns:mc="http://schemas.openxmlformats.org/markup-compatibility/2006">
              <mc:Choice xmlns:v="urn:schemas-microsoft-com:vml" Requires="v">
                <p:oleObj spid="_x0000_s177189" name="Chart" r:id="rId4" imgW="9305942" imgH="5524461" progId="Excel.Chart.8">
                  <p:embed/>
                </p:oleObj>
              </mc:Choice>
              <mc:Fallback>
                <p:oleObj name="Chart" r:id="rId4" imgW="9305942" imgH="5524461" progId="Excel.Chart.8">
                  <p:embed/>
                  <p:pic>
                    <p:nvPicPr>
                      <p:cNvPr id="0" name=""/>
                      <p:cNvPicPr>
                        <a:picLocks noGrp="1" noChangeAspect="1" noChangeArrowheads="1"/>
                      </p:cNvPicPr>
                      <p:nvPr/>
                    </p:nvPicPr>
                    <p:blipFill>
                      <a:blip r:embed="rId5"/>
                      <a:srcRect/>
                      <a:stretch>
                        <a:fillRect/>
                      </a:stretch>
                    </p:blipFill>
                    <p:spPr bwMode="auto">
                      <a:xfrm>
                        <a:off x="1336675" y="1905000"/>
                        <a:ext cx="686435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ooter Placeholder 3"/>
          <p:cNvSpPr txBox="1">
            <a:spLocks noGrp="1"/>
          </p:cNvSpPr>
          <p:nvPr/>
        </p:nvSpPr>
        <p:spPr bwMode="auto">
          <a:xfrm>
            <a:off x="101600" y="6604000"/>
            <a:ext cx="8940800" cy="246063"/>
          </a:xfrm>
          <a:prstGeom prst="rect">
            <a:avLst/>
          </a:prstGeom>
          <a:noFill/>
          <a:ln>
            <a:miter lim="800000"/>
            <a:headEnd/>
            <a:tailEnd/>
          </a:ln>
        </p:spPr>
        <p:txBody>
          <a:bodyPr lIns="0" tIns="0" rIns="0" bIns="0"/>
          <a:lstStyle/>
          <a:p>
            <a:pPr algn="l" eaLnBrk="1" hangingPunct="1">
              <a:spcBef>
                <a:spcPct val="0"/>
              </a:spcBef>
              <a:buClrTx/>
              <a:buFontTx/>
              <a:buNone/>
              <a:defRPr/>
            </a:pPr>
            <a:r>
              <a:rPr lang="en-US" sz="800">
                <a:solidFill>
                  <a:srgbClr val="1C1C1C"/>
                </a:solidFill>
                <a:latin typeface="+mn-lt"/>
                <a:cs typeface="Arial" pitchFamily="34" charset="0"/>
              </a:rPr>
              <a:t>Copyright © 1998-2010,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46400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idx="4294967295"/>
          </p:nvPr>
        </p:nvSpPr>
        <p:spPr>
          <a:xfrm>
            <a:off x="609600" y="304800"/>
            <a:ext cx="7751763" cy="1125538"/>
          </a:xfrm>
        </p:spPr>
        <p:txBody>
          <a:bodyPr anchor="ctr"/>
          <a:lstStyle/>
          <a:p>
            <a:r>
              <a:rPr lang="en-US" altLang="it-IT" sz="2400" dirty="0" smtClean="0"/>
              <a:t>(</a:t>
            </a:r>
            <a:r>
              <a:rPr lang="en-US" altLang="it-IT" sz="2400" i="1" dirty="0" smtClean="0"/>
              <a:t>Modal Split</a:t>
            </a:r>
            <a:r>
              <a:rPr lang="en-US" altLang="it-IT" sz="2400" dirty="0" smtClean="0"/>
              <a:t>)</a:t>
            </a:r>
            <a:r>
              <a:rPr lang="en-US" altLang="it-IT" sz="2400" i="1" dirty="0" smtClean="0"/>
              <a:t> </a:t>
            </a:r>
            <a:r>
              <a:rPr lang="en-US" altLang="it-IT" sz="2400" dirty="0" smtClean="0"/>
              <a:t>in China, 1980 - 2005 (% ton-km)</a:t>
            </a:r>
          </a:p>
        </p:txBody>
      </p:sp>
      <p:graphicFrame>
        <p:nvGraphicFramePr>
          <p:cNvPr id="50179" name="Object 3"/>
          <p:cNvGraphicFramePr>
            <a:graphicFrameLocks noGrp="1" noChangeAspect="1"/>
          </p:cNvGraphicFramePr>
          <p:nvPr>
            <p:ph sz="half" idx="4294967295"/>
            <p:extLst>
              <p:ext uri="{D42A27DB-BD31-4B8C-83A1-F6EECF244321}">
                <p14:modId xmlns:p14="http://schemas.microsoft.com/office/powerpoint/2010/main" val="3054467921"/>
              </p:ext>
            </p:extLst>
          </p:nvPr>
        </p:nvGraphicFramePr>
        <p:xfrm>
          <a:off x="219075" y="1301750"/>
          <a:ext cx="4205288" cy="5240338"/>
        </p:xfrm>
        <a:graphic>
          <a:graphicData uri="http://schemas.openxmlformats.org/presentationml/2006/ole">
            <mc:AlternateContent xmlns:mc="http://schemas.openxmlformats.org/markup-compatibility/2006">
              <mc:Choice xmlns:v="urn:schemas-microsoft-com:vml" Requires="v">
                <p:oleObj spid="_x0000_s178248" name="Chart" r:id="rId4" imgW="4295839" imgH="5353053" progId="Excel.Chart.8">
                  <p:embed/>
                </p:oleObj>
              </mc:Choice>
              <mc:Fallback>
                <p:oleObj name="Chart" r:id="rId4" imgW="4295839" imgH="5353053" progId="Excel.Chart.8">
                  <p:embed/>
                  <p:pic>
                    <p:nvPicPr>
                      <p:cNvPr id="0" name=""/>
                      <p:cNvPicPr>
                        <a:picLocks noGrp="1" noChangeAspect="1" noChangeArrowheads="1"/>
                      </p:cNvPicPr>
                      <p:nvPr/>
                    </p:nvPicPr>
                    <p:blipFill>
                      <a:blip r:embed="rId5"/>
                      <a:srcRect/>
                      <a:stretch>
                        <a:fillRect/>
                      </a:stretch>
                    </p:blipFill>
                    <p:spPr bwMode="auto">
                      <a:xfrm>
                        <a:off x="219075" y="1301750"/>
                        <a:ext cx="4205288"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0" name="Object 3"/>
          <p:cNvGraphicFramePr>
            <a:graphicFrameLocks noGrp="1" noChangeAspect="1"/>
          </p:cNvGraphicFramePr>
          <p:nvPr>
            <p:ph sz="half" idx="4294967295"/>
            <p:extLst>
              <p:ext uri="{D42A27DB-BD31-4B8C-83A1-F6EECF244321}">
                <p14:modId xmlns:p14="http://schemas.microsoft.com/office/powerpoint/2010/main" val="4062088910"/>
              </p:ext>
            </p:extLst>
          </p:nvPr>
        </p:nvGraphicFramePr>
        <p:xfrm>
          <a:off x="4702175" y="1301750"/>
          <a:ext cx="4205288" cy="5240338"/>
        </p:xfrm>
        <a:graphic>
          <a:graphicData uri="http://schemas.openxmlformats.org/presentationml/2006/ole">
            <mc:AlternateContent xmlns:mc="http://schemas.openxmlformats.org/markup-compatibility/2006">
              <mc:Choice xmlns:v="urn:schemas-microsoft-com:vml" Requires="v">
                <p:oleObj spid="_x0000_s178249" name="Chart" r:id="rId6" imgW="4295839" imgH="5353053" progId="Excel.Chart.8">
                  <p:embed/>
                </p:oleObj>
              </mc:Choice>
              <mc:Fallback>
                <p:oleObj name="Chart" r:id="rId6" imgW="4295839" imgH="5353053" progId="Excel.Chart.8">
                  <p:embed/>
                  <p:pic>
                    <p:nvPicPr>
                      <p:cNvPr id="0" name=""/>
                      <p:cNvPicPr>
                        <a:picLocks noGrp="1" noChangeAspect="1" noChangeArrowheads="1"/>
                      </p:cNvPicPr>
                      <p:nvPr/>
                    </p:nvPicPr>
                    <p:blipFill>
                      <a:blip r:embed="rId7"/>
                      <a:srcRect/>
                      <a:stretch>
                        <a:fillRect/>
                      </a:stretch>
                    </p:blipFill>
                    <p:spPr bwMode="auto">
                      <a:xfrm>
                        <a:off x="4702175" y="1301750"/>
                        <a:ext cx="4205288"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ooter Placeholder 3"/>
          <p:cNvSpPr txBox="1">
            <a:spLocks noGrp="1"/>
          </p:cNvSpPr>
          <p:nvPr/>
        </p:nvSpPr>
        <p:spPr bwMode="auto">
          <a:xfrm>
            <a:off x="101600" y="6525344"/>
            <a:ext cx="8940800" cy="246063"/>
          </a:xfrm>
          <a:prstGeom prst="rect">
            <a:avLst/>
          </a:prstGeom>
          <a:noFill/>
          <a:ln>
            <a:miter lim="800000"/>
            <a:headEnd/>
            <a:tailEnd/>
          </a:ln>
        </p:spPr>
        <p:txBody>
          <a:bodyPr lIns="0" tIns="0" rIns="0" bIns="0"/>
          <a:lstStyle/>
          <a:p>
            <a:pPr algn="l" eaLnBrk="1" hangingPunct="1">
              <a:spcBef>
                <a:spcPct val="0"/>
              </a:spcBef>
              <a:buClrTx/>
              <a:buFontTx/>
              <a:buNone/>
              <a:defRPr/>
            </a:pPr>
            <a:r>
              <a:rPr lang="en-US" sz="800" dirty="0">
                <a:solidFill>
                  <a:srgbClr val="1C1C1C"/>
                </a:solidFill>
                <a:latin typeface="+mn-lt"/>
                <a:cs typeface="Arial" pitchFamily="34" charset="0"/>
              </a:rPr>
              <a:t>Copyright © 1998-2010, Dr. Jean-Paul </a:t>
            </a:r>
            <a:r>
              <a:rPr lang="en-US" sz="800" dirty="0" err="1">
                <a:solidFill>
                  <a:srgbClr val="1C1C1C"/>
                </a:solidFill>
                <a:latin typeface="+mn-lt"/>
                <a:cs typeface="Arial" pitchFamily="34" charset="0"/>
              </a:rPr>
              <a:t>Rodrigue</a:t>
            </a:r>
            <a:r>
              <a:rPr lang="en-US" sz="800" dirty="0">
                <a:solidFill>
                  <a:srgbClr val="1C1C1C"/>
                </a:solidFill>
                <a:latin typeface="+mn-lt"/>
                <a:cs typeface="Arial" pitchFamily="34" charset="0"/>
              </a:rPr>
              <a:t>,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50771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a:t>The Transport </a:t>
            </a:r>
            <a:r>
              <a:rPr lang="en-GB" dirty="0" smtClean="0"/>
              <a:t>System</a:t>
            </a:r>
            <a:br>
              <a:rPr lang="en-GB" dirty="0" smtClean="0"/>
            </a:br>
            <a:endParaRPr lang="it-IT" dirty="0"/>
          </a:p>
        </p:txBody>
      </p:sp>
      <p:sp>
        <p:nvSpPr>
          <p:cNvPr id="6" name="Segnaposto contenuto 5"/>
          <p:cNvSpPr>
            <a:spLocks noGrp="1"/>
          </p:cNvSpPr>
          <p:nvPr>
            <p:ph idx="1"/>
          </p:nvPr>
        </p:nvSpPr>
        <p:spPr>
          <a:xfrm>
            <a:off x="827584" y="1556792"/>
            <a:ext cx="7772400" cy="4692352"/>
          </a:xfrm>
        </p:spPr>
        <p:txBody>
          <a:bodyPr>
            <a:noAutofit/>
          </a:bodyPr>
          <a:lstStyle/>
          <a:p>
            <a:r>
              <a:rPr lang="en-US" sz="1600" b="1" dirty="0" smtClean="0"/>
              <a:t>Demand</a:t>
            </a:r>
            <a:r>
              <a:rPr lang="en-US" sz="1600" dirty="0"/>
              <a:t>. A </a:t>
            </a:r>
            <a:r>
              <a:rPr lang="en-US" sz="1600" u="sng" dirty="0">
                <a:hlinkClick r:id="rId2"/>
              </a:rPr>
              <a:t>derived function</a:t>
            </a:r>
            <a:r>
              <a:rPr lang="en-US" sz="1600" dirty="0"/>
              <a:t> for the movement of people, freight and information for a variety of socioeconomic activities</a:t>
            </a:r>
            <a:r>
              <a:rPr lang="en-US" sz="1600" dirty="0" smtClean="0"/>
              <a:t>.</a:t>
            </a:r>
          </a:p>
          <a:p>
            <a:r>
              <a:rPr lang="en-US" sz="1600" b="1" dirty="0" smtClean="0"/>
              <a:t>Nodes</a:t>
            </a:r>
            <a:r>
              <a:rPr lang="en-US" sz="1600" dirty="0"/>
              <a:t>. Where movements are originating, ending and transiting (intermediacy); points of entry or exit in a transport system. They vary according to the geographical scale being considered ranging from local nodes (such as a subway station) to global nodes (such as port or airport terminals</a:t>
            </a:r>
            <a:r>
              <a:rPr lang="en-US" sz="1600" dirty="0" smtClean="0"/>
              <a:t>).</a:t>
            </a:r>
          </a:p>
          <a:p>
            <a:r>
              <a:rPr lang="en-US" sz="1600" b="1" dirty="0" smtClean="0"/>
              <a:t>Networks</a:t>
            </a:r>
            <a:r>
              <a:rPr lang="en-US" sz="1600" dirty="0"/>
              <a:t>. Composed of a set of linkages expressing the connectivity between places and the capacity to handle passenger or cargo volumes</a:t>
            </a:r>
            <a:r>
              <a:rPr lang="en-US" sz="1600" dirty="0" smtClean="0"/>
              <a:t>.</a:t>
            </a:r>
          </a:p>
          <a:p>
            <a:r>
              <a:rPr lang="en-US" sz="1600" b="1" dirty="0" smtClean="0"/>
              <a:t>Locations</a:t>
            </a:r>
            <a:r>
              <a:rPr lang="en-US" sz="1600" dirty="0"/>
              <a:t>. Nodes where demand is expressed as an origin, destination or point of transit. The level of spatial accumulation of socioeconomic activities (production and consumption) jointly defines demand and where this demand is taking place</a:t>
            </a:r>
            <a:r>
              <a:rPr lang="en-US" sz="1600" dirty="0" smtClean="0"/>
              <a:t>.</a:t>
            </a:r>
          </a:p>
          <a:p>
            <a:r>
              <a:rPr lang="en-US" sz="1600" b="1" dirty="0" smtClean="0"/>
              <a:t>Flows</a:t>
            </a:r>
            <a:r>
              <a:rPr lang="en-US" sz="1600" dirty="0"/>
              <a:t>. The amount of traffic over a network composed of nodes and linkages. This is jointly a function of the demand and the capacity of the linkages to support them</a:t>
            </a:r>
            <a:r>
              <a:rPr lang="en-US" sz="1600" dirty="0" smtClean="0"/>
              <a:t>.</a:t>
            </a:r>
          </a:p>
          <a:p>
            <a:r>
              <a:rPr lang="en-US" sz="1600" b="1" dirty="0" smtClean="0"/>
              <a:t>Infrastructures</a:t>
            </a:r>
            <a:r>
              <a:rPr lang="en-US" sz="1600" dirty="0"/>
              <a:t>. The conveyances such as roads and terminals expressing the physical reality of a network and designed to handle a demand with specific volume and frequency characteristics. Facilities enabling access to a network are jointly characterized by their centrality and the linkages that radiate from them.</a:t>
            </a:r>
            <a:endParaRPr lang="it-IT" sz="1600" dirty="0"/>
          </a:p>
        </p:txBody>
      </p:sp>
    </p:spTree>
    <p:extLst>
      <p:ext uri="{BB962C8B-B14F-4D97-AF65-F5344CB8AC3E}">
        <p14:creationId xmlns:p14="http://schemas.microsoft.com/office/powerpoint/2010/main" val="178646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485775"/>
            <a:ext cx="7772400" cy="1143000"/>
          </a:xfrm>
        </p:spPr>
        <p:txBody>
          <a:bodyPr/>
          <a:lstStyle/>
          <a:p>
            <a:r>
              <a:rPr lang="it-IT" altLang="it-IT" sz="2400" smtClean="0"/>
              <a:t>EU vs World – infrastructures &amp; vehicles comparison</a:t>
            </a:r>
            <a:br>
              <a:rPr lang="it-IT" altLang="it-IT" sz="2400" smtClean="0"/>
            </a:br>
            <a:r>
              <a:rPr lang="it-IT" altLang="it-IT" sz="2400" smtClean="0"/>
              <a:t/>
            </a:r>
            <a:br>
              <a:rPr lang="it-IT" altLang="it-IT" sz="2400" smtClean="0"/>
            </a:br>
            <a:r>
              <a:rPr lang="it-IT" altLang="it-IT" sz="2400" smtClean="0"/>
              <a:t/>
            </a:r>
            <a:br>
              <a:rPr lang="it-IT" altLang="it-IT" sz="2400" smtClean="0"/>
            </a:br>
            <a:endParaRPr lang="it-IT" altLang="it-IT" sz="2400" smtClean="0"/>
          </a:p>
        </p:txBody>
      </p:sp>
      <p:sp>
        <p:nvSpPr>
          <p:cNvPr id="51203" name="Rectangle 3" descr="Rectangle: Click to edit Master text styles&#10;Second level&#10;Third level&#10;Fourth level&#10;Fifth level"/>
          <p:cNvSpPr>
            <a:spLocks noGrp="1" noChangeArrowheads="1"/>
          </p:cNvSpPr>
          <p:nvPr>
            <p:ph type="body" idx="1"/>
          </p:nvPr>
        </p:nvSpPr>
        <p:spPr/>
        <p:txBody>
          <a:bodyPr/>
          <a:lstStyle/>
          <a:p>
            <a:endParaRPr lang="it-IT" altLang="it-IT" smtClean="0"/>
          </a:p>
        </p:txBody>
      </p:sp>
      <p:pic>
        <p:nvPicPr>
          <p:cNvPr id="5120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8013" y="2436813"/>
            <a:ext cx="3492500" cy="192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620713"/>
            <a:ext cx="5945188" cy="619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929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it-IT" altLang="it-IT" sz="2800" dirty="0" smtClean="0"/>
              <a:t>Ton-km </a:t>
            </a:r>
            <a:r>
              <a:rPr lang="it-IT" altLang="it-IT" sz="2800" dirty="0" err="1" smtClean="0"/>
              <a:t>Modal</a:t>
            </a:r>
            <a:r>
              <a:rPr lang="it-IT" altLang="it-IT" sz="2800" dirty="0" smtClean="0"/>
              <a:t> split in EU15 (1991 – 2008) </a:t>
            </a:r>
          </a:p>
        </p:txBody>
      </p:sp>
      <p:sp>
        <p:nvSpPr>
          <p:cNvPr id="52227" name="Rectangle 3" descr="Rectangle: Click to edit Master text styles&#10;Second level&#10;Third level&#10;Fourth level&#10;Fifth level"/>
          <p:cNvSpPr>
            <a:spLocks noGrp="1" noChangeArrowheads="1"/>
          </p:cNvSpPr>
          <p:nvPr>
            <p:ph type="body" idx="1"/>
          </p:nvPr>
        </p:nvSpPr>
        <p:spPr/>
        <p:txBody>
          <a:bodyPr/>
          <a:lstStyle/>
          <a:p>
            <a:endParaRPr lang="it-IT" altLang="it-IT" smtClean="0"/>
          </a:p>
        </p:txBody>
      </p:sp>
      <p:pic>
        <p:nvPicPr>
          <p:cNvPr id="522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374775"/>
            <a:ext cx="845978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473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title"/>
          </p:nvPr>
        </p:nvSpPr>
        <p:spPr/>
        <p:txBody>
          <a:bodyPr/>
          <a:lstStyle/>
          <a:p>
            <a:pPr eaLnBrk="1" hangingPunct="1"/>
            <a:r>
              <a:rPr lang="en-US" smtClean="0"/>
              <a:t>Zonal Freight Rates</a:t>
            </a:r>
          </a:p>
        </p:txBody>
      </p:sp>
      <p:sp>
        <p:nvSpPr>
          <p:cNvPr id="78852" name="Freeform 5"/>
          <p:cNvSpPr>
            <a:spLocks/>
          </p:cNvSpPr>
          <p:nvPr/>
        </p:nvSpPr>
        <p:spPr bwMode="auto">
          <a:xfrm>
            <a:off x="1506538" y="2141538"/>
            <a:ext cx="6467475" cy="3305175"/>
          </a:xfrm>
          <a:custGeom>
            <a:avLst/>
            <a:gdLst>
              <a:gd name="T0" fmla="*/ 0 w 4074"/>
              <a:gd name="T1" fmla="*/ 0 h 2082"/>
              <a:gd name="T2" fmla="*/ 0 w 4074"/>
              <a:gd name="T3" fmla="*/ 2147483647 h 2082"/>
              <a:gd name="T4" fmla="*/ 2147483647 w 4074"/>
              <a:gd name="T5" fmla="*/ 2147483647 h 2082"/>
              <a:gd name="T6" fmla="*/ 0 60000 65536"/>
              <a:gd name="T7" fmla="*/ 0 60000 65536"/>
              <a:gd name="T8" fmla="*/ 0 60000 65536"/>
              <a:gd name="T9" fmla="*/ 0 w 4074"/>
              <a:gd name="T10" fmla="*/ 0 h 2082"/>
              <a:gd name="T11" fmla="*/ 4074 w 4074"/>
              <a:gd name="T12" fmla="*/ 2082 h 2082"/>
            </a:gdLst>
            <a:ahLst/>
            <a:cxnLst>
              <a:cxn ang="T6">
                <a:pos x="T0" y="T1"/>
              </a:cxn>
              <a:cxn ang="T7">
                <a:pos x="T2" y="T3"/>
              </a:cxn>
              <a:cxn ang="T8">
                <a:pos x="T4" y="T5"/>
              </a:cxn>
            </a:cxnLst>
            <a:rect l="T9" t="T10" r="T11" b="T12"/>
            <a:pathLst>
              <a:path w="4074" h="2082">
                <a:moveTo>
                  <a:pt x="0" y="0"/>
                </a:moveTo>
                <a:lnTo>
                  <a:pt x="0" y="2082"/>
                </a:lnTo>
                <a:lnTo>
                  <a:pt x="4074" y="2082"/>
                </a:lnTo>
              </a:path>
            </a:pathLst>
          </a:custGeom>
          <a:noFill/>
          <a:ln w="50800">
            <a:solidFill>
              <a:srgbClr val="808080"/>
            </a:solidFill>
            <a:round/>
            <a:headEnd type="triangle" w="med" len="med"/>
            <a:tailEnd type="triangle" w="med" len="med"/>
          </a:ln>
        </p:spPr>
        <p:txBody>
          <a:bodyPr/>
          <a:lstStyle/>
          <a:p>
            <a:endParaRPr lang="en-US"/>
          </a:p>
        </p:txBody>
      </p:sp>
      <p:sp>
        <p:nvSpPr>
          <p:cNvPr id="78853" name="Text Box 6"/>
          <p:cNvSpPr txBox="1">
            <a:spLocks noChangeArrowheads="1"/>
          </p:cNvSpPr>
          <p:nvPr/>
        </p:nvSpPr>
        <p:spPr bwMode="auto">
          <a:xfrm>
            <a:off x="4195763" y="5487988"/>
            <a:ext cx="782637" cy="274637"/>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Distance</a:t>
            </a:r>
          </a:p>
        </p:txBody>
      </p:sp>
      <p:sp>
        <p:nvSpPr>
          <p:cNvPr id="78854" name="Text Box 7"/>
          <p:cNvSpPr txBox="1">
            <a:spLocks noChangeArrowheads="1"/>
          </p:cNvSpPr>
          <p:nvPr/>
        </p:nvSpPr>
        <p:spPr bwMode="auto">
          <a:xfrm rot="-5400000">
            <a:off x="1058069" y="3620294"/>
            <a:ext cx="520700" cy="274638"/>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Costs</a:t>
            </a:r>
          </a:p>
        </p:txBody>
      </p:sp>
      <p:sp>
        <p:nvSpPr>
          <p:cNvPr id="78855" name="Freeform 8"/>
          <p:cNvSpPr>
            <a:spLocks/>
          </p:cNvSpPr>
          <p:nvPr/>
        </p:nvSpPr>
        <p:spPr bwMode="auto">
          <a:xfrm>
            <a:off x="1524000" y="2322513"/>
            <a:ext cx="6342063" cy="2424112"/>
          </a:xfrm>
          <a:custGeom>
            <a:avLst/>
            <a:gdLst>
              <a:gd name="T0" fmla="*/ 0 w 3995"/>
              <a:gd name="T1" fmla="*/ 2147483647 h 1527"/>
              <a:gd name="T2" fmla="*/ 2147483647 w 3995"/>
              <a:gd name="T3" fmla="*/ 2147483647 h 1527"/>
              <a:gd name="T4" fmla="*/ 2147483647 w 3995"/>
              <a:gd name="T5" fmla="*/ 0 h 1527"/>
              <a:gd name="T6" fmla="*/ 0 60000 65536"/>
              <a:gd name="T7" fmla="*/ 0 60000 65536"/>
              <a:gd name="T8" fmla="*/ 0 60000 65536"/>
              <a:gd name="T9" fmla="*/ 0 w 3995"/>
              <a:gd name="T10" fmla="*/ 0 h 1527"/>
              <a:gd name="T11" fmla="*/ 3995 w 3995"/>
              <a:gd name="T12" fmla="*/ 1527 h 1527"/>
            </a:gdLst>
            <a:ahLst/>
            <a:cxnLst>
              <a:cxn ang="T6">
                <a:pos x="T0" y="T1"/>
              </a:cxn>
              <a:cxn ang="T7">
                <a:pos x="T2" y="T3"/>
              </a:cxn>
              <a:cxn ang="T8">
                <a:pos x="T4" y="T5"/>
              </a:cxn>
            </a:cxnLst>
            <a:rect l="T9" t="T10" r="T11" b="T12"/>
            <a:pathLst>
              <a:path w="3995" h="1527">
                <a:moveTo>
                  <a:pt x="0" y="1527"/>
                </a:moveTo>
                <a:cubicBezTo>
                  <a:pt x="238" y="1188"/>
                  <a:pt x="477" y="849"/>
                  <a:pt x="1143" y="594"/>
                </a:cubicBezTo>
                <a:cubicBezTo>
                  <a:pt x="1809" y="339"/>
                  <a:pt x="2902" y="169"/>
                  <a:pt x="3995" y="0"/>
                </a:cubicBezTo>
              </a:path>
            </a:pathLst>
          </a:custGeom>
          <a:noFill/>
          <a:ln w="50800">
            <a:solidFill>
              <a:srgbClr val="0000FF"/>
            </a:solidFill>
            <a:round/>
            <a:headEnd/>
            <a:tailEnd/>
          </a:ln>
        </p:spPr>
        <p:txBody>
          <a:bodyPr/>
          <a:lstStyle/>
          <a:p>
            <a:endParaRPr lang="en-US"/>
          </a:p>
        </p:txBody>
      </p:sp>
      <p:sp>
        <p:nvSpPr>
          <p:cNvPr id="78856" name="Line 9"/>
          <p:cNvSpPr>
            <a:spLocks noChangeShapeType="1"/>
          </p:cNvSpPr>
          <p:nvPr/>
        </p:nvSpPr>
        <p:spPr bwMode="auto">
          <a:xfrm>
            <a:off x="2133600" y="2235200"/>
            <a:ext cx="0" cy="3163888"/>
          </a:xfrm>
          <a:prstGeom prst="line">
            <a:avLst/>
          </a:prstGeom>
          <a:noFill/>
          <a:ln w="38100">
            <a:solidFill>
              <a:srgbClr val="808080"/>
            </a:solidFill>
            <a:prstDash val="sysDot"/>
            <a:round/>
            <a:headEnd/>
            <a:tailEnd/>
          </a:ln>
        </p:spPr>
        <p:txBody>
          <a:bodyPr/>
          <a:lstStyle/>
          <a:p>
            <a:endParaRPr lang="en-US"/>
          </a:p>
        </p:txBody>
      </p:sp>
      <p:sp>
        <p:nvSpPr>
          <p:cNvPr id="78857" name="Line 10"/>
          <p:cNvSpPr>
            <a:spLocks noChangeShapeType="1"/>
          </p:cNvSpPr>
          <p:nvPr/>
        </p:nvSpPr>
        <p:spPr bwMode="auto">
          <a:xfrm>
            <a:off x="3360738" y="2235200"/>
            <a:ext cx="0" cy="3163888"/>
          </a:xfrm>
          <a:prstGeom prst="line">
            <a:avLst/>
          </a:prstGeom>
          <a:noFill/>
          <a:ln w="38100">
            <a:solidFill>
              <a:srgbClr val="808080"/>
            </a:solidFill>
            <a:prstDash val="sysDot"/>
            <a:round/>
            <a:headEnd/>
            <a:tailEnd/>
          </a:ln>
        </p:spPr>
        <p:txBody>
          <a:bodyPr/>
          <a:lstStyle/>
          <a:p>
            <a:endParaRPr lang="en-US"/>
          </a:p>
        </p:txBody>
      </p:sp>
      <p:sp>
        <p:nvSpPr>
          <p:cNvPr id="78858" name="Line 11"/>
          <p:cNvSpPr>
            <a:spLocks noChangeShapeType="1"/>
          </p:cNvSpPr>
          <p:nvPr/>
        </p:nvSpPr>
        <p:spPr bwMode="auto">
          <a:xfrm>
            <a:off x="5684838" y="2201863"/>
            <a:ext cx="0" cy="3163887"/>
          </a:xfrm>
          <a:prstGeom prst="line">
            <a:avLst/>
          </a:prstGeom>
          <a:noFill/>
          <a:ln w="38100">
            <a:solidFill>
              <a:srgbClr val="808080"/>
            </a:solidFill>
            <a:prstDash val="sysDot"/>
            <a:round/>
            <a:headEnd/>
            <a:tailEnd/>
          </a:ln>
        </p:spPr>
        <p:txBody>
          <a:bodyPr/>
          <a:lstStyle/>
          <a:p>
            <a:endParaRPr lang="en-US"/>
          </a:p>
        </p:txBody>
      </p:sp>
      <p:sp>
        <p:nvSpPr>
          <p:cNvPr id="78859" name="Text Box 12"/>
          <p:cNvSpPr txBox="1">
            <a:spLocks noChangeArrowheads="1"/>
          </p:cNvSpPr>
          <p:nvPr/>
        </p:nvSpPr>
        <p:spPr bwMode="auto">
          <a:xfrm>
            <a:off x="1685925" y="4922838"/>
            <a:ext cx="254000" cy="457200"/>
          </a:xfrm>
          <a:prstGeom prst="rect">
            <a:avLst/>
          </a:prstGeom>
          <a:noFill/>
          <a:ln w="38100">
            <a:noFill/>
            <a:miter lim="800000"/>
            <a:headEnd/>
            <a:tailEnd/>
          </a:ln>
        </p:spPr>
        <p:txBody>
          <a:bodyPr wrap="none">
            <a:spAutoFit/>
          </a:bodyPr>
          <a:lstStyle/>
          <a:p>
            <a:pPr algn="ctr"/>
            <a:r>
              <a:rPr lang="en-US" b="1">
                <a:latin typeface="Arial Narrow" pitchFamily="34" charset="0"/>
              </a:rPr>
              <a:t>I</a:t>
            </a:r>
          </a:p>
        </p:txBody>
      </p:sp>
      <p:sp>
        <p:nvSpPr>
          <p:cNvPr id="78860" name="Text Box 13"/>
          <p:cNvSpPr txBox="1">
            <a:spLocks noChangeArrowheads="1"/>
          </p:cNvSpPr>
          <p:nvPr/>
        </p:nvSpPr>
        <p:spPr bwMode="auto">
          <a:xfrm>
            <a:off x="2603500" y="4918075"/>
            <a:ext cx="323850" cy="457200"/>
          </a:xfrm>
          <a:prstGeom prst="rect">
            <a:avLst/>
          </a:prstGeom>
          <a:noFill/>
          <a:ln w="38100">
            <a:noFill/>
            <a:miter lim="800000"/>
            <a:headEnd/>
            <a:tailEnd/>
          </a:ln>
        </p:spPr>
        <p:txBody>
          <a:bodyPr wrap="none">
            <a:spAutoFit/>
          </a:bodyPr>
          <a:lstStyle/>
          <a:p>
            <a:pPr algn="ctr"/>
            <a:r>
              <a:rPr lang="en-US" b="1">
                <a:latin typeface="Arial Narrow" pitchFamily="34" charset="0"/>
              </a:rPr>
              <a:t>II</a:t>
            </a:r>
          </a:p>
        </p:txBody>
      </p:sp>
      <p:sp>
        <p:nvSpPr>
          <p:cNvPr id="78861" name="Text Box 14"/>
          <p:cNvSpPr txBox="1">
            <a:spLocks noChangeArrowheads="1"/>
          </p:cNvSpPr>
          <p:nvPr/>
        </p:nvSpPr>
        <p:spPr bwMode="auto">
          <a:xfrm>
            <a:off x="4364038" y="4913313"/>
            <a:ext cx="393700" cy="457200"/>
          </a:xfrm>
          <a:prstGeom prst="rect">
            <a:avLst/>
          </a:prstGeom>
          <a:noFill/>
          <a:ln w="38100">
            <a:noFill/>
            <a:miter lim="800000"/>
            <a:headEnd/>
            <a:tailEnd/>
          </a:ln>
        </p:spPr>
        <p:txBody>
          <a:bodyPr wrap="none">
            <a:spAutoFit/>
          </a:bodyPr>
          <a:lstStyle/>
          <a:p>
            <a:pPr algn="ctr"/>
            <a:r>
              <a:rPr lang="en-US" b="1">
                <a:latin typeface="Arial Narrow" pitchFamily="34" charset="0"/>
              </a:rPr>
              <a:t>III</a:t>
            </a:r>
          </a:p>
        </p:txBody>
      </p:sp>
      <p:sp>
        <p:nvSpPr>
          <p:cNvPr id="78862" name="Text Box 15"/>
          <p:cNvSpPr txBox="1">
            <a:spLocks noChangeArrowheads="1"/>
          </p:cNvSpPr>
          <p:nvPr/>
        </p:nvSpPr>
        <p:spPr bwMode="auto">
          <a:xfrm>
            <a:off x="6507163" y="4933950"/>
            <a:ext cx="420687" cy="457200"/>
          </a:xfrm>
          <a:prstGeom prst="rect">
            <a:avLst/>
          </a:prstGeom>
          <a:noFill/>
          <a:ln w="38100">
            <a:noFill/>
            <a:miter lim="800000"/>
            <a:headEnd/>
            <a:tailEnd/>
          </a:ln>
        </p:spPr>
        <p:txBody>
          <a:bodyPr wrap="none">
            <a:spAutoFit/>
          </a:bodyPr>
          <a:lstStyle/>
          <a:p>
            <a:pPr algn="ctr"/>
            <a:r>
              <a:rPr lang="en-US" b="1">
                <a:latin typeface="Arial Narrow" pitchFamily="34" charset="0"/>
              </a:rPr>
              <a:t>IV</a:t>
            </a:r>
          </a:p>
        </p:txBody>
      </p:sp>
      <p:sp>
        <p:nvSpPr>
          <p:cNvPr id="78863" name="Line 16"/>
          <p:cNvSpPr>
            <a:spLocks noChangeShapeType="1"/>
          </p:cNvSpPr>
          <p:nvPr/>
        </p:nvSpPr>
        <p:spPr bwMode="auto">
          <a:xfrm>
            <a:off x="1524000" y="4310063"/>
            <a:ext cx="581025" cy="0"/>
          </a:xfrm>
          <a:prstGeom prst="line">
            <a:avLst/>
          </a:prstGeom>
          <a:noFill/>
          <a:ln w="50800">
            <a:solidFill>
              <a:srgbClr val="FF9900"/>
            </a:solidFill>
            <a:round/>
            <a:headEnd/>
            <a:tailEnd/>
          </a:ln>
        </p:spPr>
        <p:txBody>
          <a:bodyPr/>
          <a:lstStyle/>
          <a:p>
            <a:endParaRPr lang="en-US"/>
          </a:p>
        </p:txBody>
      </p:sp>
      <p:sp>
        <p:nvSpPr>
          <p:cNvPr id="78864" name="Line 17"/>
          <p:cNvSpPr>
            <a:spLocks noChangeShapeType="1"/>
          </p:cNvSpPr>
          <p:nvPr/>
        </p:nvSpPr>
        <p:spPr bwMode="auto">
          <a:xfrm>
            <a:off x="2125663" y="3563938"/>
            <a:ext cx="1233487" cy="0"/>
          </a:xfrm>
          <a:prstGeom prst="line">
            <a:avLst/>
          </a:prstGeom>
          <a:noFill/>
          <a:ln w="50800">
            <a:solidFill>
              <a:srgbClr val="FF9900"/>
            </a:solidFill>
            <a:round/>
            <a:headEnd/>
            <a:tailEnd/>
          </a:ln>
        </p:spPr>
        <p:txBody>
          <a:bodyPr/>
          <a:lstStyle/>
          <a:p>
            <a:endParaRPr lang="en-US"/>
          </a:p>
        </p:txBody>
      </p:sp>
      <p:sp>
        <p:nvSpPr>
          <p:cNvPr id="78865" name="Line 18"/>
          <p:cNvSpPr>
            <a:spLocks noChangeShapeType="1"/>
          </p:cNvSpPr>
          <p:nvPr/>
        </p:nvSpPr>
        <p:spPr bwMode="auto">
          <a:xfrm>
            <a:off x="3365500" y="2946400"/>
            <a:ext cx="2308225" cy="0"/>
          </a:xfrm>
          <a:prstGeom prst="line">
            <a:avLst/>
          </a:prstGeom>
          <a:noFill/>
          <a:ln w="50800">
            <a:solidFill>
              <a:srgbClr val="FF9900"/>
            </a:solidFill>
            <a:round/>
            <a:headEnd/>
            <a:tailEnd/>
          </a:ln>
        </p:spPr>
        <p:txBody>
          <a:bodyPr/>
          <a:lstStyle/>
          <a:p>
            <a:endParaRPr lang="en-US"/>
          </a:p>
        </p:txBody>
      </p:sp>
      <p:sp>
        <p:nvSpPr>
          <p:cNvPr id="78866" name="Line 19"/>
          <p:cNvSpPr>
            <a:spLocks noChangeShapeType="1"/>
          </p:cNvSpPr>
          <p:nvPr/>
        </p:nvSpPr>
        <p:spPr bwMode="auto">
          <a:xfrm>
            <a:off x="5681663" y="2489200"/>
            <a:ext cx="2178050" cy="0"/>
          </a:xfrm>
          <a:prstGeom prst="line">
            <a:avLst/>
          </a:prstGeom>
          <a:noFill/>
          <a:ln w="50800">
            <a:solidFill>
              <a:srgbClr val="FF9900"/>
            </a:solidFill>
            <a:round/>
            <a:headEnd/>
            <a:tailEnd/>
          </a:ln>
        </p:spPr>
        <p:txBody>
          <a:bodyPr/>
          <a:lstStyle/>
          <a:p>
            <a:endParaRPr lang="en-US"/>
          </a:p>
        </p:txBody>
      </p:sp>
      <p:sp>
        <p:nvSpPr>
          <p:cNvPr id="78867" name="Text Box 20"/>
          <p:cNvSpPr txBox="1">
            <a:spLocks noChangeArrowheads="1"/>
          </p:cNvSpPr>
          <p:nvPr/>
        </p:nvSpPr>
        <p:spPr bwMode="auto">
          <a:xfrm>
            <a:off x="3960813" y="3341688"/>
            <a:ext cx="1446212" cy="366712"/>
          </a:xfrm>
          <a:prstGeom prst="rect">
            <a:avLst/>
          </a:prstGeom>
          <a:noFill/>
          <a:ln w="38100">
            <a:noFill/>
            <a:miter lim="800000"/>
            <a:headEnd/>
            <a:tailEnd/>
          </a:ln>
        </p:spPr>
        <p:txBody>
          <a:bodyPr wrap="none">
            <a:spAutoFit/>
          </a:bodyPr>
          <a:lstStyle/>
          <a:p>
            <a:r>
              <a:rPr lang="en-US" sz="1800" b="1">
                <a:latin typeface="Arial Narrow" pitchFamily="34" charset="0"/>
              </a:rPr>
              <a:t>Flat zonal rate</a:t>
            </a:r>
          </a:p>
        </p:txBody>
      </p:sp>
      <p:sp>
        <p:nvSpPr>
          <p:cNvPr id="78868" name="Text Box 21"/>
          <p:cNvSpPr txBox="1">
            <a:spLocks noChangeArrowheads="1"/>
          </p:cNvSpPr>
          <p:nvPr/>
        </p:nvSpPr>
        <p:spPr bwMode="auto">
          <a:xfrm>
            <a:off x="3463925" y="2149475"/>
            <a:ext cx="1893888" cy="366713"/>
          </a:xfrm>
          <a:prstGeom prst="rect">
            <a:avLst/>
          </a:prstGeom>
          <a:noFill/>
          <a:ln w="38100">
            <a:noFill/>
            <a:miter lim="800000"/>
            <a:headEnd/>
            <a:tailEnd/>
          </a:ln>
        </p:spPr>
        <p:txBody>
          <a:bodyPr wrap="none">
            <a:spAutoFit/>
          </a:bodyPr>
          <a:lstStyle/>
          <a:p>
            <a:r>
              <a:rPr lang="en-US" sz="1800" b="1">
                <a:latin typeface="Arial Narrow" pitchFamily="34" charset="0"/>
              </a:rPr>
              <a:t>Real transport cost</a:t>
            </a:r>
          </a:p>
        </p:txBody>
      </p:sp>
      <p:sp>
        <p:nvSpPr>
          <p:cNvPr id="78869" name="Line 22"/>
          <p:cNvSpPr>
            <a:spLocks noChangeShapeType="1"/>
          </p:cNvSpPr>
          <p:nvPr/>
        </p:nvSpPr>
        <p:spPr bwMode="auto">
          <a:xfrm>
            <a:off x="4859338" y="2495550"/>
            <a:ext cx="287337" cy="207963"/>
          </a:xfrm>
          <a:prstGeom prst="line">
            <a:avLst/>
          </a:prstGeom>
          <a:noFill/>
          <a:ln w="38100">
            <a:solidFill>
              <a:schemeClr val="tx1"/>
            </a:solidFill>
            <a:round/>
            <a:headEnd/>
            <a:tailEnd type="triangle" w="med" len="med"/>
          </a:ln>
        </p:spPr>
        <p:txBody>
          <a:bodyPr/>
          <a:lstStyle/>
          <a:p>
            <a:endParaRPr lang="en-US"/>
          </a:p>
        </p:txBody>
      </p:sp>
      <p:sp>
        <p:nvSpPr>
          <p:cNvPr id="78870" name="Line 23"/>
          <p:cNvSpPr>
            <a:spLocks noChangeShapeType="1"/>
          </p:cNvSpPr>
          <p:nvPr/>
        </p:nvSpPr>
        <p:spPr bwMode="auto">
          <a:xfrm flipV="1">
            <a:off x="4779963" y="3017838"/>
            <a:ext cx="196850" cy="350837"/>
          </a:xfrm>
          <a:prstGeom prst="line">
            <a:avLst/>
          </a:prstGeom>
          <a:noFill/>
          <a:ln w="38100">
            <a:solidFill>
              <a:schemeClr val="tx1"/>
            </a:solidFill>
            <a:round/>
            <a:headEnd/>
            <a:tailEnd type="triangle" w="med" len="med"/>
          </a:ln>
        </p:spPr>
        <p:txBody>
          <a:bodyPr/>
          <a:lstStyle/>
          <a:p>
            <a:endParaRPr lang="en-US"/>
          </a:p>
        </p:txBody>
      </p:sp>
      <p:sp>
        <p:nvSpPr>
          <p:cNvPr id="78871" name="Line 26"/>
          <p:cNvSpPr>
            <a:spLocks noChangeShapeType="1"/>
          </p:cNvSpPr>
          <p:nvPr/>
        </p:nvSpPr>
        <p:spPr bwMode="auto">
          <a:xfrm flipV="1">
            <a:off x="2257425" y="3556000"/>
            <a:ext cx="0" cy="347663"/>
          </a:xfrm>
          <a:prstGeom prst="line">
            <a:avLst/>
          </a:prstGeom>
          <a:noFill/>
          <a:ln w="31750">
            <a:solidFill>
              <a:srgbClr val="808080"/>
            </a:solidFill>
            <a:round/>
            <a:headEnd/>
            <a:tailEnd type="oval" w="med" len="med"/>
          </a:ln>
        </p:spPr>
        <p:txBody>
          <a:bodyPr/>
          <a:lstStyle/>
          <a:p>
            <a:endParaRPr lang="en-US"/>
          </a:p>
        </p:txBody>
      </p:sp>
      <p:sp>
        <p:nvSpPr>
          <p:cNvPr id="78872" name="Oval 24"/>
          <p:cNvSpPr>
            <a:spLocks noChangeArrowheads="1"/>
          </p:cNvSpPr>
          <p:nvPr/>
        </p:nvSpPr>
        <p:spPr bwMode="auto">
          <a:xfrm>
            <a:off x="2170113" y="3805238"/>
            <a:ext cx="171450" cy="171450"/>
          </a:xfrm>
          <a:prstGeom prst="ellipse">
            <a:avLst/>
          </a:prstGeom>
          <a:solidFill>
            <a:srgbClr val="FFCC00"/>
          </a:solidFill>
          <a:ln w="25400">
            <a:solidFill>
              <a:srgbClr val="808080"/>
            </a:solidFill>
            <a:round/>
            <a:headEnd/>
            <a:tailEnd/>
          </a:ln>
        </p:spPr>
        <p:txBody>
          <a:bodyPr wrap="none" anchor="ctr"/>
          <a:lstStyle/>
          <a:p>
            <a:endParaRPr lang="en-US"/>
          </a:p>
        </p:txBody>
      </p:sp>
      <p:sp>
        <p:nvSpPr>
          <p:cNvPr id="78873" name="Line 27"/>
          <p:cNvSpPr>
            <a:spLocks noChangeShapeType="1"/>
          </p:cNvSpPr>
          <p:nvPr/>
        </p:nvSpPr>
        <p:spPr bwMode="auto">
          <a:xfrm>
            <a:off x="3222625" y="3236913"/>
            <a:ext cx="0" cy="312737"/>
          </a:xfrm>
          <a:prstGeom prst="line">
            <a:avLst/>
          </a:prstGeom>
          <a:noFill/>
          <a:ln w="31750">
            <a:solidFill>
              <a:srgbClr val="808080"/>
            </a:solidFill>
            <a:round/>
            <a:headEnd/>
            <a:tailEnd type="oval" w="med" len="med"/>
          </a:ln>
        </p:spPr>
        <p:txBody>
          <a:bodyPr/>
          <a:lstStyle/>
          <a:p>
            <a:endParaRPr lang="en-US"/>
          </a:p>
        </p:txBody>
      </p:sp>
      <p:sp>
        <p:nvSpPr>
          <p:cNvPr id="78874" name="Oval 25"/>
          <p:cNvSpPr>
            <a:spLocks noChangeArrowheads="1"/>
          </p:cNvSpPr>
          <p:nvPr/>
        </p:nvSpPr>
        <p:spPr bwMode="auto">
          <a:xfrm>
            <a:off x="3133725" y="3211513"/>
            <a:ext cx="171450" cy="171450"/>
          </a:xfrm>
          <a:prstGeom prst="ellipse">
            <a:avLst/>
          </a:prstGeom>
          <a:solidFill>
            <a:srgbClr val="FFCC00"/>
          </a:solidFill>
          <a:ln w="25400">
            <a:solidFill>
              <a:srgbClr val="808080"/>
            </a:solidFill>
            <a:round/>
            <a:headEnd/>
            <a:tailEnd/>
          </a:ln>
        </p:spPr>
        <p:txBody>
          <a:bodyPr wrap="none" anchor="ctr"/>
          <a:lstStyle/>
          <a:p>
            <a:endParaRPr lang="en-US"/>
          </a:p>
        </p:txBody>
      </p:sp>
      <p:sp>
        <p:nvSpPr>
          <p:cNvPr id="78875" name="Text Box 28"/>
          <p:cNvSpPr txBox="1">
            <a:spLocks noChangeArrowheads="1"/>
          </p:cNvSpPr>
          <p:nvPr/>
        </p:nvSpPr>
        <p:spPr bwMode="auto">
          <a:xfrm>
            <a:off x="2084388" y="3236913"/>
            <a:ext cx="401637" cy="304800"/>
          </a:xfrm>
          <a:prstGeom prst="rect">
            <a:avLst/>
          </a:prstGeom>
          <a:noFill/>
          <a:ln w="38100">
            <a:noFill/>
            <a:miter lim="800000"/>
            <a:headEnd/>
            <a:tailEnd/>
          </a:ln>
        </p:spPr>
        <p:txBody>
          <a:bodyPr wrap="none">
            <a:spAutoFit/>
          </a:bodyPr>
          <a:lstStyle/>
          <a:p>
            <a:pPr algn="ctr"/>
            <a:r>
              <a:rPr lang="en-US" sz="1400" b="1" i="1"/>
              <a:t>D1</a:t>
            </a:r>
          </a:p>
        </p:txBody>
      </p:sp>
      <p:sp>
        <p:nvSpPr>
          <p:cNvPr id="78876" name="Text Box 29"/>
          <p:cNvSpPr txBox="1">
            <a:spLocks noChangeArrowheads="1"/>
          </p:cNvSpPr>
          <p:nvPr/>
        </p:nvSpPr>
        <p:spPr bwMode="auto">
          <a:xfrm>
            <a:off x="2992438" y="3548063"/>
            <a:ext cx="401637" cy="304800"/>
          </a:xfrm>
          <a:prstGeom prst="rect">
            <a:avLst/>
          </a:prstGeom>
          <a:noFill/>
          <a:ln w="38100">
            <a:noFill/>
            <a:miter lim="800000"/>
            <a:headEnd/>
            <a:tailEnd/>
          </a:ln>
        </p:spPr>
        <p:txBody>
          <a:bodyPr wrap="none">
            <a:spAutoFit/>
          </a:bodyPr>
          <a:lstStyle/>
          <a:p>
            <a:pPr algn="ctr"/>
            <a:r>
              <a:rPr lang="en-US" sz="1400" b="1" i="1"/>
              <a:t>D2</a:t>
            </a:r>
          </a:p>
        </p:txBody>
      </p:sp>
    </p:spTree>
    <p:extLst>
      <p:ext uri="{BB962C8B-B14F-4D97-AF65-F5344CB8AC3E}">
        <p14:creationId xmlns:p14="http://schemas.microsoft.com/office/powerpoint/2010/main" val="2854018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it-IT" altLang="it-IT" sz="3200" smtClean="0"/>
              <a:t>La struttura spaziale dei costi di trasporto</a:t>
            </a:r>
            <a:br>
              <a:rPr lang="it-IT" altLang="it-IT" sz="3200" smtClean="0"/>
            </a:br>
            <a:r>
              <a:rPr lang="it-IT" altLang="it-IT" sz="3200" smtClean="0"/>
              <a:t/>
            </a:r>
            <a:br>
              <a:rPr lang="it-IT" altLang="it-IT" sz="3200" smtClean="0"/>
            </a:br>
            <a:endParaRPr lang="it-IT" altLang="it-IT" sz="3200" smtClean="0"/>
          </a:p>
        </p:txBody>
      </p:sp>
      <p:sp>
        <p:nvSpPr>
          <p:cNvPr id="57347" name="Line 3"/>
          <p:cNvSpPr>
            <a:spLocks noChangeShapeType="1"/>
          </p:cNvSpPr>
          <p:nvPr/>
        </p:nvSpPr>
        <p:spPr bwMode="auto">
          <a:xfrm flipV="1">
            <a:off x="608013" y="19050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48" name="Line 4"/>
          <p:cNvSpPr>
            <a:spLocks noChangeShapeType="1"/>
          </p:cNvSpPr>
          <p:nvPr/>
        </p:nvSpPr>
        <p:spPr bwMode="auto">
          <a:xfrm>
            <a:off x="598488" y="5360988"/>
            <a:ext cx="3365500" cy="1587"/>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49" name="Text Box 5"/>
          <p:cNvSpPr txBox="1">
            <a:spLocks noChangeArrowheads="1"/>
          </p:cNvSpPr>
          <p:nvPr/>
        </p:nvSpPr>
        <p:spPr bwMode="auto">
          <a:xfrm>
            <a:off x="2327275" y="5335588"/>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distanza</a:t>
            </a:r>
          </a:p>
        </p:txBody>
      </p:sp>
      <p:sp>
        <p:nvSpPr>
          <p:cNvPr id="57350" name="Text Box 6"/>
          <p:cNvSpPr txBox="1">
            <a:spLocks noChangeArrowheads="1"/>
          </p:cNvSpPr>
          <p:nvPr/>
        </p:nvSpPr>
        <p:spPr bwMode="auto">
          <a:xfrm>
            <a:off x="-49213" y="642938"/>
            <a:ext cx="1368426"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Costi di trasporto</a:t>
            </a:r>
          </a:p>
        </p:txBody>
      </p:sp>
      <p:sp>
        <p:nvSpPr>
          <p:cNvPr id="57351" name="Text Box 7"/>
          <p:cNvSpPr txBox="1">
            <a:spLocks noChangeArrowheads="1"/>
          </p:cNvSpPr>
          <p:nvPr/>
        </p:nvSpPr>
        <p:spPr bwMode="auto">
          <a:xfrm>
            <a:off x="454025" y="5384800"/>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A</a:t>
            </a:r>
          </a:p>
        </p:txBody>
      </p:sp>
      <p:sp>
        <p:nvSpPr>
          <p:cNvPr id="57352" name="Text Box 8"/>
          <p:cNvSpPr txBox="1">
            <a:spLocks noChangeArrowheads="1"/>
          </p:cNvSpPr>
          <p:nvPr/>
        </p:nvSpPr>
        <p:spPr bwMode="auto">
          <a:xfrm>
            <a:off x="3694113" y="534670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B</a:t>
            </a:r>
          </a:p>
        </p:txBody>
      </p:sp>
      <p:sp>
        <p:nvSpPr>
          <p:cNvPr id="57353" name="Text Box 9"/>
          <p:cNvSpPr txBox="1">
            <a:spLocks noChangeArrowheads="1"/>
          </p:cNvSpPr>
          <p:nvPr/>
        </p:nvSpPr>
        <p:spPr bwMode="auto">
          <a:xfrm>
            <a:off x="3983038" y="29860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Y</a:t>
            </a:r>
          </a:p>
        </p:txBody>
      </p:sp>
      <p:sp>
        <p:nvSpPr>
          <p:cNvPr id="57354" name="Freeform 10"/>
          <p:cNvSpPr>
            <a:spLocks/>
          </p:cNvSpPr>
          <p:nvPr/>
        </p:nvSpPr>
        <p:spPr bwMode="auto">
          <a:xfrm>
            <a:off x="611188" y="3209925"/>
            <a:ext cx="3351212" cy="1511300"/>
          </a:xfrm>
          <a:custGeom>
            <a:avLst/>
            <a:gdLst>
              <a:gd name="T0" fmla="*/ 0 w 1927"/>
              <a:gd name="T1" fmla="*/ 1511300 h 952"/>
              <a:gd name="T2" fmla="*/ 596505 w 1927"/>
              <a:gd name="T3" fmla="*/ 719138 h 952"/>
              <a:gd name="T4" fmla="*/ 2234721 w 1927"/>
              <a:gd name="T5" fmla="*/ 215900 h 952"/>
              <a:gd name="T6" fmla="*/ 3351212 w 1927"/>
              <a:gd name="T7" fmla="*/ 0 h 9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7" h="952">
                <a:moveTo>
                  <a:pt x="0" y="952"/>
                </a:moveTo>
                <a:cubicBezTo>
                  <a:pt x="64" y="770"/>
                  <a:pt x="128" y="589"/>
                  <a:pt x="343" y="453"/>
                </a:cubicBezTo>
                <a:cubicBezTo>
                  <a:pt x="557" y="317"/>
                  <a:pt x="1021" y="211"/>
                  <a:pt x="1285" y="136"/>
                </a:cubicBezTo>
                <a:cubicBezTo>
                  <a:pt x="1549" y="61"/>
                  <a:pt x="1820" y="23"/>
                  <a:pt x="1927"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5" name="Text Box 11"/>
          <p:cNvSpPr txBox="1">
            <a:spLocks noChangeArrowheads="1"/>
          </p:cNvSpPr>
          <p:nvPr/>
        </p:nvSpPr>
        <p:spPr bwMode="auto">
          <a:xfrm>
            <a:off x="238125" y="437673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sp>
        <p:nvSpPr>
          <p:cNvPr id="57356" name="Line 12"/>
          <p:cNvSpPr>
            <a:spLocks noChangeShapeType="1"/>
          </p:cNvSpPr>
          <p:nvPr/>
        </p:nvSpPr>
        <p:spPr bwMode="auto">
          <a:xfrm flipV="1">
            <a:off x="611188" y="4713288"/>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7" name="Text Box 13"/>
          <p:cNvSpPr txBox="1">
            <a:spLocks noChangeArrowheads="1"/>
          </p:cNvSpPr>
          <p:nvPr/>
        </p:nvSpPr>
        <p:spPr bwMode="auto">
          <a:xfrm>
            <a:off x="3983038" y="44973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V</a:t>
            </a:r>
          </a:p>
        </p:txBody>
      </p:sp>
      <p:sp>
        <p:nvSpPr>
          <p:cNvPr id="57358" name="Text Box 14"/>
          <p:cNvSpPr txBox="1">
            <a:spLocks noChangeArrowheads="1"/>
          </p:cNvSpPr>
          <p:nvPr/>
        </p:nvSpPr>
        <p:spPr bwMode="auto">
          <a:xfrm>
            <a:off x="900113" y="5805488"/>
            <a:ext cx="7127875" cy="850900"/>
          </a:xfrm>
          <a:prstGeom prst="rect">
            <a:avLst/>
          </a:prstGeom>
          <a:solidFill>
            <a:schemeClr val="accent1">
              <a:alpha val="41176"/>
            </a:schemeClr>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a:latin typeface="Tahoma" pitchFamily="34" charset="0"/>
              </a:rPr>
              <a:t>AB = distanza ad superare con trasporto da A a B o da B ad A o da A e B verso un punto intermedio I</a:t>
            </a:r>
            <a:br>
              <a:rPr lang="it-IT" altLang="it-IT" sz="1200">
                <a:latin typeface="Tahoma" pitchFamily="34" charset="0"/>
              </a:rPr>
            </a:br>
            <a:r>
              <a:rPr lang="it-IT" altLang="it-IT" sz="1200">
                <a:latin typeface="Tahoma" pitchFamily="34" charset="0"/>
              </a:rPr>
              <a:t>AT (BV) = costo fisso di carico/scarico</a:t>
            </a:r>
            <a:br>
              <a:rPr lang="it-IT" altLang="it-IT" sz="1200">
                <a:latin typeface="Tahoma" pitchFamily="34" charset="0"/>
              </a:rPr>
            </a:br>
            <a:r>
              <a:rPr lang="it-IT" altLang="it-IT" sz="1200">
                <a:latin typeface="Tahoma" pitchFamily="34" charset="0"/>
              </a:rPr>
              <a:t>TY = curva di costo di trasporto da A a B; VZ = curva di costo di trasporto da B ad A</a:t>
            </a:r>
            <a:br>
              <a:rPr lang="it-IT" altLang="it-IT" sz="1200">
                <a:latin typeface="Tahoma" pitchFamily="34" charset="0"/>
              </a:rPr>
            </a:br>
            <a:r>
              <a:rPr lang="it-IT" altLang="it-IT" sz="1200">
                <a:latin typeface="Tahoma" pitchFamily="34" charset="0"/>
              </a:rPr>
              <a:t>ZWY = curva dei costi di trasporto totali</a:t>
            </a:r>
          </a:p>
        </p:txBody>
      </p:sp>
      <p:sp>
        <p:nvSpPr>
          <p:cNvPr id="57359" name="Line 15"/>
          <p:cNvSpPr>
            <a:spLocks noChangeShapeType="1"/>
          </p:cNvSpPr>
          <p:nvPr/>
        </p:nvSpPr>
        <p:spPr bwMode="auto">
          <a:xfrm flipV="1">
            <a:off x="3952875" y="19050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0" name="Line 16"/>
          <p:cNvSpPr>
            <a:spLocks noChangeShapeType="1"/>
          </p:cNvSpPr>
          <p:nvPr/>
        </p:nvSpPr>
        <p:spPr bwMode="auto">
          <a:xfrm flipV="1">
            <a:off x="3957638" y="4702175"/>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1" name="Freeform 17"/>
          <p:cNvSpPr>
            <a:spLocks/>
          </p:cNvSpPr>
          <p:nvPr/>
        </p:nvSpPr>
        <p:spPr bwMode="auto">
          <a:xfrm flipH="1">
            <a:off x="598488" y="3194050"/>
            <a:ext cx="3359150" cy="1511300"/>
          </a:xfrm>
          <a:custGeom>
            <a:avLst/>
            <a:gdLst>
              <a:gd name="T0" fmla="*/ 0 w 1927"/>
              <a:gd name="T1" fmla="*/ 1511300 h 952"/>
              <a:gd name="T2" fmla="*/ 597918 w 1927"/>
              <a:gd name="T3" fmla="*/ 719138 h 952"/>
              <a:gd name="T4" fmla="*/ 2240014 w 1927"/>
              <a:gd name="T5" fmla="*/ 215900 h 952"/>
              <a:gd name="T6" fmla="*/ 3359150 w 1927"/>
              <a:gd name="T7" fmla="*/ 0 h 9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7" h="952">
                <a:moveTo>
                  <a:pt x="0" y="952"/>
                </a:moveTo>
                <a:cubicBezTo>
                  <a:pt x="64" y="770"/>
                  <a:pt x="128" y="589"/>
                  <a:pt x="343" y="453"/>
                </a:cubicBezTo>
                <a:cubicBezTo>
                  <a:pt x="557" y="317"/>
                  <a:pt x="1021" y="211"/>
                  <a:pt x="1285" y="136"/>
                </a:cubicBezTo>
                <a:cubicBezTo>
                  <a:pt x="1549" y="61"/>
                  <a:pt x="1820" y="23"/>
                  <a:pt x="1927"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2" name="Text Box 18"/>
          <p:cNvSpPr txBox="1">
            <a:spLocks noChangeArrowheads="1"/>
          </p:cNvSpPr>
          <p:nvPr/>
        </p:nvSpPr>
        <p:spPr bwMode="auto">
          <a:xfrm>
            <a:off x="238125" y="298608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Z</a:t>
            </a:r>
          </a:p>
        </p:txBody>
      </p:sp>
      <p:sp>
        <p:nvSpPr>
          <p:cNvPr id="57363" name="Freeform 19"/>
          <p:cNvSpPr>
            <a:spLocks/>
          </p:cNvSpPr>
          <p:nvPr/>
        </p:nvSpPr>
        <p:spPr bwMode="auto">
          <a:xfrm>
            <a:off x="611188" y="1689100"/>
            <a:ext cx="3359150" cy="1500188"/>
          </a:xfrm>
          <a:custGeom>
            <a:avLst/>
            <a:gdLst>
              <a:gd name="T0" fmla="*/ 3359150 w 2116"/>
              <a:gd name="T1" fmla="*/ 1500188 h 547"/>
              <a:gd name="T2" fmla="*/ 1703388 w 2116"/>
              <a:gd name="T3" fmla="*/ 5485 h 547"/>
              <a:gd name="T4" fmla="*/ 0 w 2116"/>
              <a:gd name="T5" fmla="*/ 1461792 h 547"/>
              <a:gd name="T6" fmla="*/ 0 60000 65536"/>
              <a:gd name="T7" fmla="*/ 0 60000 65536"/>
              <a:gd name="T8" fmla="*/ 0 60000 65536"/>
            </a:gdLst>
            <a:ahLst/>
            <a:cxnLst>
              <a:cxn ang="T6">
                <a:pos x="T0" y="T1"/>
              </a:cxn>
              <a:cxn ang="T7">
                <a:pos x="T2" y="T3"/>
              </a:cxn>
              <a:cxn ang="T8">
                <a:pos x="T4" y="T5"/>
              </a:cxn>
            </a:cxnLst>
            <a:rect l="0" t="0" r="r" b="b"/>
            <a:pathLst>
              <a:path w="2116" h="547">
                <a:moveTo>
                  <a:pt x="2116" y="547"/>
                </a:moveTo>
                <a:cubicBezTo>
                  <a:pt x="1768" y="278"/>
                  <a:pt x="1426" y="4"/>
                  <a:pt x="1073" y="2"/>
                </a:cubicBezTo>
                <a:cubicBezTo>
                  <a:pt x="720" y="0"/>
                  <a:pt x="224" y="422"/>
                  <a:pt x="0" y="533"/>
                </a:cubicBezTo>
              </a:path>
            </a:pathLst>
          </a:custGeom>
          <a:noFill/>
          <a:ln w="38100"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57364" name="Group 20"/>
          <p:cNvGrpSpPr>
            <a:grpSpLocks/>
          </p:cNvGrpSpPr>
          <p:nvPr/>
        </p:nvGrpSpPr>
        <p:grpSpPr bwMode="auto">
          <a:xfrm>
            <a:off x="2327275" y="1731963"/>
            <a:ext cx="0" cy="3649662"/>
            <a:chOff x="1474" y="1325"/>
            <a:chExt cx="0" cy="2299"/>
          </a:xfrm>
        </p:grpSpPr>
        <p:sp>
          <p:nvSpPr>
            <p:cNvPr id="57391" name="Line 21"/>
            <p:cNvSpPr>
              <a:spLocks noChangeShapeType="1"/>
            </p:cNvSpPr>
            <p:nvPr/>
          </p:nvSpPr>
          <p:spPr bwMode="auto">
            <a:xfrm>
              <a:off x="1474" y="2478"/>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92" name="Line 22"/>
            <p:cNvSpPr>
              <a:spLocks noChangeShapeType="1"/>
            </p:cNvSpPr>
            <p:nvPr/>
          </p:nvSpPr>
          <p:spPr bwMode="auto">
            <a:xfrm>
              <a:off x="1474" y="1325"/>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7365" name="Text Box 23"/>
          <p:cNvSpPr txBox="1">
            <a:spLocks noChangeArrowheads="1"/>
          </p:cNvSpPr>
          <p:nvPr/>
        </p:nvSpPr>
        <p:spPr bwMode="auto">
          <a:xfrm>
            <a:off x="2182813" y="125730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W</a:t>
            </a:r>
          </a:p>
        </p:txBody>
      </p:sp>
      <p:sp>
        <p:nvSpPr>
          <p:cNvPr id="57366" name="Line 24"/>
          <p:cNvSpPr>
            <a:spLocks noChangeShapeType="1"/>
          </p:cNvSpPr>
          <p:nvPr/>
        </p:nvSpPr>
        <p:spPr bwMode="auto">
          <a:xfrm flipV="1">
            <a:off x="5300663" y="19177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7" name="Line 25"/>
          <p:cNvSpPr>
            <a:spLocks noChangeShapeType="1"/>
          </p:cNvSpPr>
          <p:nvPr/>
        </p:nvSpPr>
        <p:spPr bwMode="auto">
          <a:xfrm>
            <a:off x="5291138" y="5373688"/>
            <a:ext cx="3365500" cy="1587"/>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8" name="Text Box 26"/>
          <p:cNvSpPr txBox="1">
            <a:spLocks noChangeArrowheads="1"/>
          </p:cNvSpPr>
          <p:nvPr/>
        </p:nvSpPr>
        <p:spPr bwMode="auto">
          <a:xfrm>
            <a:off x="7019925" y="5348288"/>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distanza</a:t>
            </a:r>
          </a:p>
        </p:txBody>
      </p:sp>
      <p:sp>
        <p:nvSpPr>
          <p:cNvPr id="57369" name="Text Box 27"/>
          <p:cNvSpPr txBox="1">
            <a:spLocks noChangeArrowheads="1"/>
          </p:cNvSpPr>
          <p:nvPr/>
        </p:nvSpPr>
        <p:spPr bwMode="auto">
          <a:xfrm>
            <a:off x="4643438" y="1292225"/>
            <a:ext cx="1368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Costi di trasporto</a:t>
            </a:r>
          </a:p>
        </p:txBody>
      </p:sp>
      <p:sp>
        <p:nvSpPr>
          <p:cNvPr id="57370" name="Text Box 28"/>
          <p:cNvSpPr txBox="1">
            <a:spLocks noChangeArrowheads="1"/>
          </p:cNvSpPr>
          <p:nvPr/>
        </p:nvSpPr>
        <p:spPr bwMode="auto">
          <a:xfrm>
            <a:off x="5146675" y="5397500"/>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A</a:t>
            </a:r>
          </a:p>
        </p:txBody>
      </p:sp>
      <p:sp>
        <p:nvSpPr>
          <p:cNvPr id="57371" name="Text Box 29"/>
          <p:cNvSpPr txBox="1">
            <a:spLocks noChangeArrowheads="1"/>
          </p:cNvSpPr>
          <p:nvPr/>
        </p:nvSpPr>
        <p:spPr bwMode="auto">
          <a:xfrm>
            <a:off x="8386763" y="535940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B</a:t>
            </a:r>
          </a:p>
        </p:txBody>
      </p:sp>
      <p:sp>
        <p:nvSpPr>
          <p:cNvPr id="57372" name="Text Box 30"/>
          <p:cNvSpPr txBox="1">
            <a:spLocks noChangeArrowheads="1"/>
          </p:cNvSpPr>
          <p:nvPr/>
        </p:nvSpPr>
        <p:spPr bwMode="auto">
          <a:xfrm>
            <a:off x="8675688" y="29987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Y</a:t>
            </a:r>
          </a:p>
        </p:txBody>
      </p:sp>
      <p:sp>
        <p:nvSpPr>
          <p:cNvPr id="57373" name="Freeform 31"/>
          <p:cNvSpPr>
            <a:spLocks/>
          </p:cNvSpPr>
          <p:nvPr/>
        </p:nvSpPr>
        <p:spPr bwMode="auto">
          <a:xfrm>
            <a:off x="5303838" y="3565525"/>
            <a:ext cx="1733550" cy="1168400"/>
          </a:xfrm>
          <a:custGeom>
            <a:avLst/>
            <a:gdLst>
              <a:gd name="T0" fmla="*/ 0 w 1092"/>
              <a:gd name="T1" fmla="*/ 1168400 h 736"/>
              <a:gd name="T2" fmla="*/ 596900 w 1092"/>
              <a:gd name="T3" fmla="*/ 376238 h 736"/>
              <a:gd name="T4" fmla="*/ 1733550 w 1092"/>
              <a:gd name="T5" fmla="*/ 0 h 736"/>
              <a:gd name="T6" fmla="*/ 0 60000 65536"/>
              <a:gd name="T7" fmla="*/ 0 60000 65536"/>
              <a:gd name="T8" fmla="*/ 0 60000 65536"/>
            </a:gdLst>
            <a:ahLst/>
            <a:cxnLst>
              <a:cxn ang="T6">
                <a:pos x="T0" y="T1"/>
              </a:cxn>
              <a:cxn ang="T7">
                <a:pos x="T2" y="T3"/>
              </a:cxn>
              <a:cxn ang="T8">
                <a:pos x="T4" y="T5"/>
              </a:cxn>
            </a:cxnLst>
            <a:rect l="0" t="0" r="r" b="b"/>
            <a:pathLst>
              <a:path w="1092" h="736">
                <a:moveTo>
                  <a:pt x="0" y="736"/>
                </a:moveTo>
                <a:cubicBezTo>
                  <a:pt x="70" y="554"/>
                  <a:pt x="194" y="360"/>
                  <a:pt x="376" y="237"/>
                </a:cubicBezTo>
                <a:cubicBezTo>
                  <a:pt x="558" y="114"/>
                  <a:pt x="943" y="49"/>
                  <a:pt x="1092"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4" name="Text Box 32"/>
          <p:cNvSpPr txBox="1">
            <a:spLocks noChangeArrowheads="1"/>
          </p:cNvSpPr>
          <p:nvPr/>
        </p:nvSpPr>
        <p:spPr bwMode="auto">
          <a:xfrm>
            <a:off x="4930775" y="438943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sp>
        <p:nvSpPr>
          <p:cNvPr id="57375" name="Line 33"/>
          <p:cNvSpPr>
            <a:spLocks noChangeShapeType="1"/>
          </p:cNvSpPr>
          <p:nvPr/>
        </p:nvSpPr>
        <p:spPr bwMode="auto">
          <a:xfrm flipV="1">
            <a:off x="5303838" y="4725988"/>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6" name="Text Box 34"/>
          <p:cNvSpPr txBox="1">
            <a:spLocks noChangeArrowheads="1"/>
          </p:cNvSpPr>
          <p:nvPr/>
        </p:nvSpPr>
        <p:spPr bwMode="auto">
          <a:xfrm>
            <a:off x="8675688" y="45100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V</a:t>
            </a:r>
          </a:p>
        </p:txBody>
      </p:sp>
      <p:sp>
        <p:nvSpPr>
          <p:cNvPr id="57377" name="Line 35"/>
          <p:cNvSpPr>
            <a:spLocks noChangeShapeType="1"/>
          </p:cNvSpPr>
          <p:nvPr/>
        </p:nvSpPr>
        <p:spPr bwMode="auto">
          <a:xfrm flipV="1">
            <a:off x="8645525" y="19177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8" name="Line 36"/>
          <p:cNvSpPr>
            <a:spLocks noChangeShapeType="1"/>
          </p:cNvSpPr>
          <p:nvPr/>
        </p:nvSpPr>
        <p:spPr bwMode="auto">
          <a:xfrm flipV="1">
            <a:off x="8650288" y="4714875"/>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9" name="Freeform 37"/>
          <p:cNvSpPr>
            <a:spLocks/>
          </p:cNvSpPr>
          <p:nvPr/>
        </p:nvSpPr>
        <p:spPr bwMode="auto">
          <a:xfrm>
            <a:off x="7023100" y="3565525"/>
            <a:ext cx="1627188" cy="1152525"/>
          </a:xfrm>
          <a:custGeom>
            <a:avLst/>
            <a:gdLst>
              <a:gd name="T0" fmla="*/ 1627188 w 1025"/>
              <a:gd name="T1" fmla="*/ 1152525 h 726"/>
              <a:gd name="T2" fmla="*/ 1028700 w 1025"/>
              <a:gd name="T3" fmla="*/ 360363 h 726"/>
              <a:gd name="T4" fmla="*/ 0 w 1025"/>
              <a:gd name="T5" fmla="*/ 0 h 726"/>
              <a:gd name="T6" fmla="*/ 0 60000 65536"/>
              <a:gd name="T7" fmla="*/ 0 60000 65536"/>
              <a:gd name="T8" fmla="*/ 0 60000 65536"/>
            </a:gdLst>
            <a:ahLst/>
            <a:cxnLst>
              <a:cxn ang="T6">
                <a:pos x="T0" y="T1"/>
              </a:cxn>
              <a:cxn ang="T7">
                <a:pos x="T2" y="T3"/>
              </a:cxn>
              <a:cxn ang="T8">
                <a:pos x="T4" y="T5"/>
              </a:cxn>
            </a:cxnLst>
            <a:rect l="0" t="0" r="r" b="b"/>
            <a:pathLst>
              <a:path w="1025" h="726">
                <a:moveTo>
                  <a:pt x="1025" y="726"/>
                </a:moveTo>
                <a:cubicBezTo>
                  <a:pt x="955" y="544"/>
                  <a:pt x="819" y="348"/>
                  <a:pt x="648" y="227"/>
                </a:cubicBezTo>
                <a:cubicBezTo>
                  <a:pt x="477" y="106"/>
                  <a:pt x="135" y="47"/>
                  <a:pt x="0"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0" name="Text Box 38"/>
          <p:cNvSpPr txBox="1">
            <a:spLocks noChangeArrowheads="1"/>
          </p:cNvSpPr>
          <p:nvPr/>
        </p:nvSpPr>
        <p:spPr bwMode="auto">
          <a:xfrm>
            <a:off x="4930775" y="299878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Z</a:t>
            </a:r>
          </a:p>
        </p:txBody>
      </p:sp>
      <p:sp>
        <p:nvSpPr>
          <p:cNvPr id="57381" name="Freeform 39"/>
          <p:cNvSpPr>
            <a:spLocks/>
          </p:cNvSpPr>
          <p:nvPr/>
        </p:nvSpPr>
        <p:spPr bwMode="auto">
          <a:xfrm>
            <a:off x="5291138" y="649288"/>
            <a:ext cx="3359150" cy="1500187"/>
          </a:xfrm>
          <a:custGeom>
            <a:avLst/>
            <a:gdLst>
              <a:gd name="T0" fmla="*/ 3359150 w 2116"/>
              <a:gd name="T1" fmla="*/ 1500187 h 547"/>
              <a:gd name="T2" fmla="*/ 1703388 w 2116"/>
              <a:gd name="T3" fmla="*/ 5485 h 547"/>
              <a:gd name="T4" fmla="*/ 0 w 2116"/>
              <a:gd name="T5" fmla="*/ 1461791 h 547"/>
              <a:gd name="T6" fmla="*/ 0 60000 65536"/>
              <a:gd name="T7" fmla="*/ 0 60000 65536"/>
              <a:gd name="T8" fmla="*/ 0 60000 65536"/>
            </a:gdLst>
            <a:ahLst/>
            <a:cxnLst>
              <a:cxn ang="T6">
                <a:pos x="T0" y="T1"/>
              </a:cxn>
              <a:cxn ang="T7">
                <a:pos x="T2" y="T3"/>
              </a:cxn>
              <a:cxn ang="T8">
                <a:pos x="T4" y="T5"/>
              </a:cxn>
            </a:cxnLst>
            <a:rect l="0" t="0" r="r" b="b"/>
            <a:pathLst>
              <a:path w="2116" h="547">
                <a:moveTo>
                  <a:pt x="2116" y="547"/>
                </a:moveTo>
                <a:cubicBezTo>
                  <a:pt x="1768" y="278"/>
                  <a:pt x="1426" y="4"/>
                  <a:pt x="1073" y="2"/>
                </a:cubicBezTo>
                <a:cubicBezTo>
                  <a:pt x="720" y="0"/>
                  <a:pt x="224" y="422"/>
                  <a:pt x="0" y="533"/>
                </a:cubicBezTo>
              </a:path>
            </a:pathLst>
          </a:custGeom>
          <a:noFill/>
          <a:ln w="38100"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57382" name="Group 40"/>
          <p:cNvGrpSpPr>
            <a:grpSpLocks/>
          </p:cNvGrpSpPr>
          <p:nvPr/>
        </p:nvGrpSpPr>
        <p:grpSpPr bwMode="auto">
          <a:xfrm>
            <a:off x="7019925" y="646113"/>
            <a:ext cx="0" cy="4729162"/>
            <a:chOff x="1474" y="1325"/>
            <a:chExt cx="0" cy="2299"/>
          </a:xfrm>
        </p:grpSpPr>
        <p:sp>
          <p:nvSpPr>
            <p:cNvPr id="57389" name="Line 41"/>
            <p:cNvSpPr>
              <a:spLocks noChangeShapeType="1"/>
            </p:cNvSpPr>
            <p:nvPr/>
          </p:nvSpPr>
          <p:spPr bwMode="auto">
            <a:xfrm>
              <a:off x="1474" y="2478"/>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90" name="Line 42"/>
            <p:cNvSpPr>
              <a:spLocks noChangeShapeType="1"/>
            </p:cNvSpPr>
            <p:nvPr/>
          </p:nvSpPr>
          <p:spPr bwMode="auto">
            <a:xfrm>
              <a:off x="1474" y="1325"/>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7383" name="Text Box 43"/>
          <p:cNvSpPr txBox="1">
            <a:spLocks noChangeArrowheads="1"/>
          </p:cNvSpPr>
          <p:nvPr/>
        </p:nvSpPr>
        <p:spPr bwMode="auto">
          <a:xfrm>
            <a:off x="7019925" y="1270000"/>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W</a:t>
            </a:r>
          </a:p>
        </p:txBody>
      </p:sp>
      <p:sp>
        <p:nvSpPr>
          <p:cNvPr id="57384" name="Line 44"/>
          <p:cNvSpPr>
            <a:spLocks noChangeShapeType="1"/>
          </p:cNvSpPr>
          <p:nvPr/>
        </p:nvSpPr>
        <p:spPr bwMode="auto">
          <a:xfrm flipV="1">
            <a:off x="7019925" y="2913063"/>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5" name="Freeform 45"/>
          <p:cNvSpPr>
            <a:spLocks/>
          </p:cNvSpPr>
          <p:nvPr/>
        </p:nvSpPr>
        <p:spPr bwMode="auto">
          <a:xfrm>
            <a:off x="7007225" y="2184400"/>
            <a:ext cx="1633538" cy="736600"/>
          </a:xfrm>
          <a:custGeom>
            <a:avLst/>
            <a:gdLst>
              <a:gd name="T0" fmla="*/ 0 w 1092"/>
              <a:gd name="T1" fmla="*/ 736600 h 736"/>
              <a:gd name="T2" fmla="*/ 562464 w 1092"/>
              <a:gd name="T3" fmla="*/ 237193 h 736"/>
              <a:gd name="T4" fmla="*/ 1633538 w 1092"/>
              <a:gd name="T5" fmla="*/ 0 h 736"/>
              <a:gd name="T6" fmla="*/ 0 60000 65536"/>
              <a:gd name="T7" fmla="*/ 0 60000 65536"/>
              <a:gd name="T8" fmla="*/ 0 60000 65536"/>
            </a:gdLst>
            <a:ahLst/>
            <a:cxnLst>
              <a:cxn ang="T6">
                <a:pos x="T0" y="T1"/>
              </a:cxn>
              <a:cxn ang="T7">
                <a:pos x="T2" y="T3"/>
              </a:cxn>
              <a:cxn ang="T8">
                <a:pos x="T4" y="T5"/>
              </a:cxn>
            </a:cxnLst>
            <a:rect l="0" t="0" r="r" b="b"/>
            <a:pathLst>
              <a:path w="1092" h="736">
                <a:moveTo>
                  <a:pt x="0" y="736"/>
                </a:moveTo>
                <a:cubicBezTo>
                  <a:pt x="70" y="554"/>
                  <a:pt x="194" y="360"/>
                  <a:pt x="376" y="237"/>
                </a:cubicBezTo>
                <a:cubicBezTo>
                  <a:pt x="558" y="114"/>
                  <a:pt x="943" y="49"/>
                  <a:pt x="1092"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6" name="Freeform 46"/>
          <p:cNvSpPr>
            <a:spLocks/>
          </p:cNvSpPr>
          <p:nvPr/>
        </p:nvSpPr>
        <p:spPr bwMode="auto">
          <a:xfrm flipH="1">
            <a:off x="5292725" y="2146300"/>
            <a:ext cx="1717675" cy="736600"/>
          </a:xfrm>
          <a:custGeom>
            <a:avLst/>
            <a:gdLst>
              <a:gd name="T0" fmla="*/ 0 w 1092"/>
              <a:gd name="T1" fmla="*/ 736600 h 736"/>
              <a:gd name="T2" fmla="*/ 591434 w 1092"/>
              <a:gd name="T3" fmla="*/ 237193 h 736"/>
              <a:gd name="T4" fmla="*/ 1717675 w 1092"/>
              <a:gd name="T5" fmla="*/ 0 h 736"/>
              <a:gd name="T6" fmla="*/ 0 60000 65536"/>
              <a:gd name="T7" fmla="*/ 0 60000 65536"/>
              <a:gd name="T8" fmla="*/ 0 60000 65536"/>
            </a:gdLst>
            <a:ahLst/>
            <a:cxnLst>
              <a:cxn ang="T6">
                <a:pos x="T0" y="T1"/>
              </a:cxn>
              <a:cxn ang="T7">
                <a:pos x="T2" y="T3"/>
              </a:cxn>
              <a:cxn ang="T8">
                <a:pos x="T4" y="T5"/>
              </a:cxn>
            </a:cxnLst>
            <a:rect l="0" t="0" r="r" b="b"/>
            <a:pathLst>
              <a:path w="1092" h="736">
                <a:moveTo>
                  <a:pt x="0" y="736"/>
                </a:moveTo>
                <a:cubicBezTo>
                  <a:pt x="70" y="554"/>
                  <a:pt x="194" y="360"/>
                  <a:pt x="376" y="237"/>
                </a:cubicBezTo>
                <a:cubicBezTo>
                  <a:pt x="558" y="114"/>
                  <a:pt x="943" y="49"/>
                  <a:pt x="1092"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7" name="Text Box 47"/>
          <p:cNvSpPr txBox="1">
            <a:spLocks noChangeArrowheads="1"/>
          </p:cNvSpPr>
          <p:nvPr/>
        </p:nvSpPr>
        <p:spPr bwMode="auto">
          <a:xfrm>
            <a:off x="6897688" y="53609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I</a:t>
            </a:r>
          </a:p>
        </p:txBody>
      </p:sp>
      <p:sp>
        <p:nvSpPr>
          <p:cNvPr id="57388" name="Text Box 48"/>
          <p:cNvSpPr txBox="1">
            <a:spLocks noChangeArrowheads="1"/>
          </p:cNvSpPr>
          <p:nvPr/>
        </p:nvSpPr>
        <p:spPr bwMode="auto">
          <a:xfrm>
            <a:off x="2241550" y="544512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I</a:t>
            </a:r>
          </a:p>
        </p:txBody>
      </p:sp>
    </p:spTree>
    <p:extLst>
      <p:ext uri="{BB962C8B-B14F-4D97-AF65-F5344CB8AC3E}">
        <p14:creationId xmlns:p14="http://schemas.microsoft.com/office/powerpoint/2010/main" val="4795781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it-IT" altLang="it-IT" sz="3200" smtClean="0"/>
              <a:t>La struttura spaziale dei costi di trasporto</a:t>
            </a:r>
            <a:br>
              <a:rPr lang="it-IT" altLang="it-IT" sz="3200" smtClean="0"/>
            </a:br>
            <a:endParaRPr lang="it-IT" altLang="it-IT" sz="3200" smtClean="0"/>
          </a:p>
        </p:txBody>
      </p:sp>
      <p:sp>
        <p:nvSpPr>
          <p:cNvPr id="59395" name="Arc 3"/>
          <p:cNvSpPr>
            <a:spLocks/>
          </p:cNvSpPr>
          <p:nvPr/>
        </p:nvSpPr>
        <p:spPr bwMode="auto">
          <a:xfrm rot="10800000" flipH="1">
            <a:off x="2339975" y="4041775"/>
            <a:ext cx="4032250" cy="1835150"/>
          </a:xfrm>
          <a:custGeom>
            <a:avLst/>
            <a:gdLst>
              <a:gd name="T0" fmla="*/ 0 w 43197"/>
              <a:gd name="T1" fmla="*/ 1810851 h 21600"/>
              <a:gd name="T2" fmla="*/ 4032250 w 43197"/>
              <a:gd name="T3" fmla="*/ 1818923 h 21600"/>
              <a:gd name="T4" fmla="*/ 2016078 w 43197"/>
              <a:gd name="T5" fmla="*/ 1835150 h 21600"/>
              <a:gd name="T6" fmla="*/ 0 60000 65536"/>
              <a:gd name="T7" fmla="*/ 0 60000 65536"/>
              <a:gd name="T8" fmla="*/ 0 60000 65536"/>
            </a:gdLst>
            <a:ahLst/>
            <a:cxnLst>
              <a:cxn ang="T6">
                <a:pos x="T0" y="T1"/>
              </a:cxn>
              <a:cxn ang="T7">
                <a:pos x="T2" y="T3"/>
              </a:cxn>
              <a:cxn ang="T8">
                <a:pos x="T4" y="T5"/>
              </a:cxn>
            </a:cxnLst>
            <a:rect l="0" t="0" r="r" b="b"/>
            <a:pathLst>
              <a:path w="43197" h="21600" fill="none" extrusionOk="0">
                <a:moveTo>
                  <a:pt x="-1" y="21313"/>
                </a:moveTo>
                <a:cubicBezTo>
                  <a:pt x="156" y="9497"/>
                  <a:pt x="9780" y="-1"/>
                  <a:pt x="21598" y="0"/>
                </a:cubicBezTo>
                <a:cubicBezTo>
                  <a:pt x="33452" y="0"/>
                  <a:pt x="43092" y="9554"/>
                  <a:pt x="43197" y="21408"/>
                </a:cubicBezTo>
              </a:path>
              <a:path w="43197" h="21600" stroke="0" extrusionOk="0">
                <a:moveTo>
                  <a:pt x="-1" y="21313"/>
                </a:moveTo>
                <a:cubicBezTo>
                  <a:pt x="156" y="9497"/>
                  <a:pt x="9780" y="-1"/>
                  <a:pt x="21598" y="0"/>
                </a:cubicBezTo>
                <a:cubicBezTo>
                  <a:pt x="33452" y="0"/>
                  <a:pt x="43092" y="9554"/>
                  <a:pt x="43197" y="21408"/>
                </a:cubicBezTo>
                <a:lnTo>
                  <a:pt x="21598" y="21600"/>
                </a:lnTo>
                <a:lnTo>
                  <a:pt x="-1" y="21313"/>
                </a:lnTo>
                <a:close/>
              </a:path>
            </a:pathLst>
          </a:custGeom>
          <a:noFill/>
          <a:ln w="190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396" name="Rectangle 4"/>
          <p:cNvSpPr>
            <a:spLocks noChangeArrowheads="1"/>
          </p:cNvSpPr>
          <p:nvPr/>
        </p:nvSpPr>
        <p:spPr bwMode="auto">
          <a:xfrm>
            <a:off x="2339975" y="1628775"/>
            <a:ext cx="4032250" cy="2447925"/>
          </a:xfrm>
          <a:prstGeom prst="rect">
            <a:avLst/>
          </a:prstGeom>
          <a:noFill/>
          <a:ln w="19050">
            <a:solidFill>
              <a:srgbClr val="333333"/>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59397" name="Line 5"/>
          <p:cNvSpPr>
            <a:spLocks noChangeShapeType="1"/>
          </p:cNvSpPr>
          <p:nvPr/>
        </p:nvSpPr>
        <p:spPr bwMode="auto">
          <a:xfrm>
            <a:off x="4356100" y="963613"/>
            <a:ext cx="0" cy="3097212"/>
          </a:xfrm>
          <a:prstGeom prst="line">
            <a:avLst/>
          </a:prstGeom>
          <a:noFill/>
          <a:ln w="38100">
            <a:solidFill>
              <a:srgbClr val="808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398" name="Line 6"/>
          <p:cNvSpPr>
            <a:spLocks noChangeShapeType="1"/>
          </p:cNvSpPr>
          <p:nvPr/>
        </p:nvSpPr>
        <p:spPr bwMode="auto">
          <a:xfrm flipV="1">
            <a:off x="4356100" y="1636713"/>
            <a:ext cx="1995488" cy="2008187"/>
          </a:xfrm>
          <a:prstGeom prst="line">
            <a:avLst/>
          </a:prstGeom>
          <a:noFill/>
          <a:ln w="349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399" name="Line 7"/>
          <p:cNvSpPr>
            <a:spLocks noChangeShapeType="1"/>
          </p:cNvSpPr>
          <p:nvPr/>
        </p:nvSpPr>
        <p:spPr bwMode="auto">
          <a:xfrm rot="-9000000">
            <a:off x="1997075" y="2268538"/>
            <a:ext cx="2714625" cy="728662"/>
          </a:xfrm>
          <a:prstGeom prst="line">
            <a:avLst/>
          </a:prstGeom>
          <a:noFill/>
          <a:ln w="349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0" name="Text Box 8"/>
          <p:cNvSpPr txBox="1">
            <a:spLocks noChangeArrowheads="1"/>
          </p:cNvSpPr>
          <p:nvPr/>
        </p:nvSpPr>
        <p:spPr bwMode="auto">
          <a:xfrm>
            <a:off x="3852863" y="98107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costi</a:t>
            </a:r>
          </a:p>
        </p:txBody>
      </p:sp>
      <p:sp>
        <p:nvSpPr>
          <p:cNvPr id="59401" name="Text Box 9"/>
          <p:cNvSpPr txBox="1">
            <a:spLocks noChangeArrowheads="1"/>
          </p:cNvSpPr>
          <p:nvPr/>
        </p:nvSpPr>
        <p:spPr bwMode="auto">
          <a:xfrm>
            <a:off x="2411413"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59402" name="Text Box 10"/>
          <p:cNvSpPr txBox="1">
            <a:spLocks noChangeArrowheads="1"/>
          </p:cNvSpPr>
          <p:nvPr/>
        </p:nvSpPr>
        <p:spPr bwMode="auto">
          <a:xfrm>
            <a:off x="6445250"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59403" name="Text Box 11"/>
          <p:cNvSpPr txBox="1">
            <a:spLocks noChangeArrowheads="1"/>
          </p:cNvSpPr>
          <p:nvPr/>
        </p:nvSpPr>
        <p:spPr bwMode="auto">
          <a:xfrm>
            <a:off x="4284663" y="38147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59404" name="Text Box 12"/>
          <p:cNvSpPr txBox="1">
            <a:spLocks noChangeArrowheads="1"/>
          </p:cNvSpPr>
          <p:nvPr/>
        </p:nvSpPr>
        <p:spPr bwMode="auto">
          <a:xfrm>
            <a:off x="2268538" y="13414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59405" name="Text Box 13"/>
          <p:cNvSpPr txBox="1">
            <a:spLocks noChangeArrowheads="1"/>
          </p:cNvSpPr>
          <p:nvPr/>
        </p:nvSpPr>
        <p:spPr bwMode="auto">
          <a:xfrm>
            <a:off x="6300788" y="13541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59406" name="Text Box 14"/>
          <p:cNvSpPr txBox="1">
            <a:spLocks noChangeArrowheads="1"/>
          </p:cNvSpPr>
          <p:nvPr/>
        </p:nvSpPr>
        <p:spPr bwMode="auto">
          <a:xfrm>
            <a:off x="4860925" y="13414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59407" name="Line 15"/>
          <p:cNvSpPr>
            <a:spLocks noChangeShapeType="1"/>
          </p:cNvSpPr>
          <p:nvPr/>
        </p:nvSpPr>
        <p:spPr bwMode="auto">
          <a:xfrm>
            <a:off x="5580063" y="981075"/>
            <a:ext cx="0" cy="3097213"/>
          </a:xfrm>
          <a:prstGeom prst="line">
            <a:avLst/>
          </a:prstGeom>
          <a:noFill/>
          <a:ln w="19050">
            <a:solidFill>
              <a:srgbClr val="33333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8" name="Line 16"/>
          <p:cNvSpPr>
            <a:spLocks noChangeShapeType="1"/>
          </p:cNvSpPr>
          <p:nvPr/>
        </p:nvSpPr>
        <p:spPr bwMode="auto">
          <a:xfrm flipV="1">
            <a:off x="5580063" y="1628775"/>
            <a:ext cx="504825" cy="1800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9" name="Line 17"/>
          <p:cNvSpPr>
            <a:spLocks noChangeShapeType="1"/>
          </p:cNvSpPr>
          <p:nvPr/>
        </p:nvSpPr>
        <p:spPr bwMode="auto">
          <a:xfrm rot="19800000" flipV="1">
            <a:off x="5106988" y="1633538"/>
            <a:ext cx="419100" cy="17541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0" name="Text Box 18"/>
          <p:cNvSpPr txBox="1">
            <a:spLocks noChangeArrowheads="1"/>
          </p:cNvSpPr>
          <p:nvPr/>
        </p:nvSpPr>
        <p:spPr bwMode="auto">
          <a:xfrm>
            <a:off x="5541963" y="38274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59411" name="Line 19"/>
          <p:cNvSpPr>
            <a:spLocks noChangeShapeType="1"/>
          </p:cNvSpPr>
          <p:nvPr/>
        </p:nvSpPr>
        <p:spPr bwMode="auto">
          <a:xfrm>
            <a:off x="5986463" y="2035175"/>
            <a:ext cx="0" cy="2016125"/>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2" name="Line 20"/>
          <p:cNvSpPr>
            <a:spLocks noChangeShapeType="1"/>
          </p:cNvSpPr>
          <p:nvPr/>
        </p:nvSpPr>
        <p:spPr bwMode="auto">
          <a:xfrm>
            <a:off x="5351463" y="2617788"/>
            <a:ext cx="0" cy="1439862"/>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3" name="Text Box 21"/>
          <p:cNvSpPr txBox="1">
            <a:spLocks noChangeArrowheads="1"/>
          </p:cNvSpPr>
          <p:nvPr/>
        </p:nvSpPr>
        <p:spPr bwMode="auto">
          <a:xfrm>
            <a:off x="4067175" y="48101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59414" name="Text Box 22"/>
          <p:cNvSpPr txBox="1">
            <a:spLocks noChangeArrowheads="1"/>
          </p:cNvSpPr>
          <p:nvPr/>
        </p:nvSpPr>
        <p:spPr bwMode="auto">
          <a:xfrm>
            <a:off x="5508625" y="40767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59415" name="Arc 23"/>
          <p:cNvSpPr>
            <a:spLocks/>
          </p:cNvSpPr>
          <p:nvPr/>
        </p:nvSpPr>
        <p:spPr bwMode="auto">
          <a:xfrm rot="10800000">
            <a:off x="5341938" y="4076700"/>
            <a:ext cx="647700" cy="323850"/>
          </a:xfrm>
          <a:custGeom>
            <a:avLst/>
            <a:gdLst>
              <a:gd name="T0" fmla="*/ 0 w 43188"/>
              <a:gd name="T1" fmla="*/ 313235 h 21600"/>
              <a:gd name="T2" fmla="*/ 647700 w 43188"/>
              <a:gd name="T3" fmla="*/ 323850 h 21600"/>
              <a:gd name="T4" fmla="*/ 323760 w 43188"/>
              <a:gd name="T5" fmla="*/ 323850 h 21600"/>
              <a:gd name="T6" fmla="*/ 0 60000 65536"/>
              <a:gd name="T7" fmla="*/ 0 60000 65536"/>
              <a:gd name="T8" fmla="*/ 0 60000 65536"/>
            </a:gdLst>
            <a:ahLst/>
            <a:cxnLst>
              <a:cxn ang="T6">
                <a:pos x="T0" y="T1"/>
              </a:cxn>
              <a:cxn ang="T7">
                <a:pos x="T2" y="T3"/>
              </a:cxn>
              <a:cxn ang="T8">
                <a:pos x="T4" y="T5"/>
              </a:cxn>
            </a:cxnLst>
            <a:rect l="0" t="0" r="r" b="b"/>
            <a:pathLst>
              <a:path w="43188" h="21600" fill="none" extrusionOk="0">
                <a:moveTo>
                  <a:pt x="-1" y="20891"/>
                </a:moveTo>
                <a:cubicBezTo>
                  <a:pt x="381" y="9244"/>
                  <a:pt x="9934" y="-1"/>
                  <a:pt x="21588" y="0"/>
                </a:cubicBezTo>
                <a:cubicBezTo>
                  <a:pt x="33517" y="0"/>
                  <a:pt x="43188" y="9670"/>
                  <a:pt x="43188" y="21600"/>
                </a:cubicBezTo>
              </a:path>
              <a:path w="43188" h="21600" stroke="0" extrusionOk="0">
                <a:moveTo>
                  <a:pt x="-1" y="20891"/>
                </a:moveTo>
                <a:cubicBezTo>
                  <a:pt x="381" y="9244"/>
                  <a:pt x="9934" y="-1"/>
                  <a:pt x="21588" y="0"/>
                </a:cubicBezTo>
                <a:cubicBezTo>
                  <a:pt x="33517" y="0"/>
                  <a:pt x="43188" y="9670"/>
                  <a:pt x="43188" y="21600"/>
                </a:cubicBezTo>
                <a:lnTo>
                  <a:pt x="21588" y="21600"/>
                </a:lnTo>
                <a:lnTo>
                  <a:pt x="-1" y="20891"/>
                </a:lnTo>
                <a:close/>
              </a:path>
            </a:pathLst>
          </a:custGeom>
          <a:noFill/>
          <a:ln w="190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416" name="Text Box 24"/>
          <p:cNvSpPr txBox="1">
            <a:spLocks noChangeArrowheads="1"/>
          </p:cNvSpPr>
          <p:nvPr/>
        </p:nvSpPr>
        <p:spPr bwMode="auto">
          <a:xfrm>
            <a:off x="4787900"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59417" name="Line 25"/>
          <p:cNvSpPr>
            <a:spLocks noChangeShapeType="1"/>
          </p:cNvSpPr>
          <p:nvPr/>
        </p:nvSpPr>
        <p:spPr bwMode="auto">
          <a:xfrm>
            <a:off x="5064125" y="1641475"/>
            <a:ext cx="0" cy="2447925"/>
          </a:xfrm>
          <a:prstGeom prst="line">
            <a:avLst/>
          </a:prstGeom>
          <a:noFill/>
          <a:ln w="19050">
            <a:solidFill>
              <a:srgbClr val="33333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8" name="Line 26"/>
          <p:cNvSpPr>
            <a:spLocks noChangeShapeType="1"/>
          </p:cNvSpPr>
          <p:nvPr/>
        </p:nvSpPr>
        <p:spPr bwMode="auto">
          <a:xfrm>
            <a:off x="900113" y="4076700"/>
            <a:ext cx="7416800" cy="0"/>
          </a:xfrm>
          <a:prstGeom prst="line">
            <a:avLst/>
          </a:prstGeom>
          <a:noFill/>
          <a:ln w="38100">
            <a:solidFill>
              <a:srgbClr val="8080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9" name="Text Box 27"/>
          <p:cNvSpPr txBox="1">
            <a:spLocks noChangeArrowheads="1"/>
          </p:cNvSpPr>
          <p:nvPr/>
        </p:nvSpPr>
        <p:spPr bwMode="auto">
          <a:xfrm>
            <a:off x="395288" y="6088063"/>
            <a:ext cx="83534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A’; B’   = </a:t>
            </a:r>
            <a:r>
              <a:rPr lang="it-IT" altLang="it-IT" sz="1600"/>
              <a:t>aree di mercato in dipendenza dei costi di trasporto</a:t>
            </a:r>
            <a:br>
              <a:rPr lang="it-IT" altLang="it-IT" sz="1600"/>
            </a:br>
            <a:r>
              <a:rPr lang="it-IT" altLang="it-IT" sz="1600" b="1"/>
              <a:t>CT </a:t>
            </a:r>
            <a:r>
              <a:rPr lang="it-IT" altLang="it-IT" sz="1600"/>
              <a:t>= costo di trasporto che delimita il cono di domanda</a:t>
            </a:r>
          </a:p>
        </p:txBody>
      </p:sp>
    </p:spTree>
    <p:extLst>
      <p:ext uri="{BB962C8B-B14F-4D97-AF65-F5344CB8AC3E}">
        <p14:creationId xmlns:p14="http://schemas.microsoft.com/office/powerpoint/2010/main" val="314211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it-IT" altLang="it-IT" sz="3200" smtClean="0"/>
              <a:t>La struttura spaziale dei costi di trasporto</a:t>
            </a:r>
            <a:br>
              <a:rPr lang="it-IT" altLang="it-IT" sz="3200" smtClean="0"/>
            </a:br>
            <a:endParaRPr lang="it-IT" altLang="it-IT" sz="3200" smtClean="0"/>
          </a:p>
        </p:txBody>
      </p:sp>
      <p:sp>
        <p:nvSpPr>
          <p:cNvPr id="60419" name="Line 3"/>
          <p:cNvSpPr>
            <a:spLocks noChangeShapeType="1"/>
          </p:cNvSpPr>
          <p:nvPr/>
        </p:nvSpPr>
        <p:spPr bwMode="auto">
          <a:xfrm>
            <a:off x="900113" y="4076700"/>
            <a:ext cx="7416800" cy="0"/>
          </a:xfrm>
          <a:prstGeom prst="line">
            <a:avLst/>
          </a:prstGeom>
          <a:noFill/>
          <a:ln w="19050">
            <a:solidFill>
              <a:srgbClr val="3333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20" name="Line 4"/>
          <p:cNvSpPr>
            <a:spLocks noChangeShapeType="1"/>
          </p:cNvSpPr>
          <p:nvPr/>
        </p:nvSpPr>
        <p:spPr bwMode="auto">
          <a:xfrm>
            <a:off x="4356100" y="963613"/>
            <a:ext cx="0" cy="3097212"/>
          </a:xfrm>
          <a:prstGeom prst="line">
            <a:avLst/>
          </a:prstGeom>
          <a:noFill/>
          <a:ln w="19050">
            <a:solidFill>
              <a:srgbClr val="33333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21" name="Text Box 5"/>
          <p:cNvSpPr txBox="1">
            <a:spLocks noChangeArrowheads="1"/>
          </p:cNvSpPr>
          <p:nvPr/>
        </p:nvSpPr>
        <p:spPr bwMode="auto">
          <a:xfrm>
            <a:off x="3852863" y="98107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costi</a:t>
            </a:r>
          </a:p>
        </p:txBody>
      </p:sp>
      <p:sp>
        <p:nvSpPr>
          <p:cNvPr id="60422" name="Text Box 6"/>
          <p:cNvSpPr txBox="1">
            <a:spLocks noChangeArrowheads="1"/>
          </p:cNvSpPr>
          <p:nvPr/>
        </p:nvSpPr>
        <p:spPr bwMode="auto">
          <a:xfrm>
            <a:off x="4716463"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60423" name="Text Box 7"/>
          <p:cNvSpPr txBox="1">
            <a:spLocks noChangeArrowheads="1"/>
          </p:cNvSpPr>
          <p:nvPr/>
        </p:nvSpPr>
        <p:spPr bwMode="auto">
          <a:xfrm>
            <a:off x="6948488"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60424" name="Text Box 8"/>
          <p:cNvSpPr txBox="1">
            <a:spLocks noChangeArrowheads="1"/>
          </p:cNvSpPr>
          <p:nvPr/>
        </p:nvSpPr>
        <p:spPr bwMode="auto">
          <a:xfrm>
            <a:off x="4211638" y="41497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60425" name="Text Box 9"/>
          <p:cNvSpPr txBox="1">
            <a:spLocks noChangeArrowheads="1"/>
          </p:cNvSpPr>
          <p:nvPr/>
        </p:nvSpPr>
        <p:spPr bwMode="auto">
          <a:xfrm>
            <a:off x="2268538" y="13414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60426" name="Text Box 10"/>
          <p:cNvSpPr txBox="1">
            <a:spLocks noChangeArrowheads="1"/>
          </p:cNvSpPr>
          <p:nvPr/>
        </p:nvSpPr>
        <p:spPr bwMode="auto">
          <a:xfrm>
            <a:off x="6804025" y="126841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60427" name="Text Box 11"/>
          <p:cNvSpPr txBox="1">
            <a:spLocks noChangeArrowheads="1"/>
          </p:cNvSpPr>
          <p:nvPr/>
        </p:nvSpPr>
        <p:spPr bwMode="auto">
          <a:xfrm>
            <a:off x="4732338" y="12827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60428" name="Text Box 12"/>
          <p:cNvSpPr txBox="1">
            <a:spLocks noChangeArrowheads="1"/>
          </p:cNvSpPr>
          <p:nvPr/>
        </p:nvSpPr>
        <p:spPr bwMode="auto">
          <a:xfrm>
            <a:off x="395288" y="5843588"/>
            <a:ext cx="83534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A’; B’   = </a:t>
            </a:r>
            <a:r>
              <a:rPr lang="it-IT" altLang="it-IT" sz="1600"/>
              <a:t>aree di mercato in dipendenza dei costi di trasporto</a:t>
            </a:r>
            <a:br>
              <a:rPr lang="it-IT" altLang="it-IT" sz="1600"/>
            </a:br>
            <a:r>
              <a:rPr lang="it-IT" altLang="it-IT" sz="1600" b="1"/>
              <a:t>CT </a:t>
            </a:r>
            <a:r>
              <a:rPr lang="it-IT" altLang="it-IT" sz="1600"/>
              <a:t>= costo di trasporto che delimita il cono di domanda</a:t>
            </a:r>
          </a:p>
        </p:txBody>
      </p:sp>
      <p:sp>
        <p:nvSpPr>
          <p:cNvPr id="60429" name="Line 13"/>
          <p:cNvSpPr>
            <a:spLocks noChangeShapeType="1"/>
          </p:cNvSpPr>
          <p:nvPr/>
        </p:nvSpPr>
        <p:spPr bwMode="auto">
          <a:xfrm>
            <a:off x="5922963" y="981075"/>
            <a:ext cx="0" cy="3097213"/>
          </a:xfrm>
          <a:prstGeom prst="line">
            <a:avLst/>
          </a:prstGeom>
          <a:noFill/>
          <a:ln w="19050">
            <a:solidFill>
              <a:srgbClr val="33333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0" name="Text Box 14"/>
          <p:cNvSpPr txBox="1">
            <a:spLocks noChangeArrowheads="1"/>
          </p:cNvSpPr>
          <p:nvPr/>
        </p:nvSpPr>
        <p:spPr bwMode="auto">
          <a:xfrm>
            <a:off x="5884863" y="38274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60431" name="Line 15"/>
          <p:cNvSpPr>
            <a:spLocks noChangeShapeType="1"/>
          </p:cNvSpPr>
          <p:nvPr/>
        </p:nvSpPr>
        <p:spPr bwMode="auto">
          <a:xfrm>
            <a:off x="6329363" y="2035175"/>
            <a:ext cx="0" cy="2016125"/>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2" name="Line 16"/>
          <p:cNvSpPr>
            <a:spLocks noChangeShapeType="1"/>
          </p:cNvSpPr>
          <p:nvPr/>
        </p:nvSpPr>
        <p:spPr bwMode="auto">
          <a:xfrm>
            <a:off x="5664200" y="2349500"/>
            <a:ext cx="0" cy="1727200"/>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3" name="Text Box 17"/>
          <p:cNvSpPr txBox="1">
            <a:spLocks noChangeArrowheads="1"/>
          </p:cNvSpPr>
          <p:nvPr/>
        </p:nvSpPr>
        <p:spPr bwMode="auto">
          <a:xfrm>
            <a:off x="4067175" y="48101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60434" name="Text Box 18"/>
          <p:cNvSpPr txBox="1">
            <a:spLocks noChangeArrowheads="1"/>
          </p:cNvSpPr>
          <p:nvPr/>
        </p:nvSpPr>
        <p:spPr bwMode="auto">
          <a:xfrm>
            <a:off x="5851525" y="40767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60435" name="Arc 19"/>
          <p:cNvSpPr>
            <a:spLocks/>
          </p:cNvSpPr>
          <p:nvPr/>
        </p:nvSpPr>
        <p:spPr bwMode="auto">
          <a:xfrm rot="10800000">
            <a:off x="5664200" y="4076700"/>
            <a:ext cx="681038" cy="288925"/>
          </a:xfrm>
          <a:custGeom>
            <a:avLst/>
            <a:gdLst>
              <a:gd name="T0" fmla="*/ 0 w 43188"/>
              <a:gd name="T1" fmla="*/ 279455 h 21600"/>
              <a:gd name="T2" fmla="*/ 681038 w 43188"/>
              <a:gd name="T3" fmla="*/ 288925 h 21600"/>
              <a:gd name="T4" fmla="*/ 340424 w 43188"/>
              <a:gd name="T5" fmla="*/ 288925 h 21600"/>
              <a:gd name="T6" fmla="*/ 0 60000 65536"/>
              <a:gd name="T7" fmla="*/ 0 60000 65536"/>
              <a:gd name="T8" fmla="*/ 0 60000 65536"/>
            </a:gdLst>
            <a:ahLst/>
            <a:cxnLst>
              <a:cxn ang="T6">
                <a:pos x="T0" y="T1"/>
              </a:cxn>
              <a:cxn ang="T7">
                <a:pos x="T2" y="T3"/>
              </a:cxn>
              <a:cxn ang="T8">
                <a:pos x="T4" y="T5"/>
              </a:cxn>
            </a:cxnLst>
            <a:rect l="0" t="0" r="r" b="b"/>
            <a:pathLst>
              <a:path w="43188" h="21600" fill="none" extrusionOk="0">
                <a:moveTo>
                  <a:pt x="-1" y="20891"/>
                </a:moveTo>
                <a:cubicBezTo>
                  <a:pt x="381" y="9244"/>
                  <a:pt x="9934" y="-1"/>
                  <a:pt x="21588" y="0"/>
                </a:cubicBezTo>
                <a:cubicBezTo>
                  <a:pt x="33517" y="0"/>
                  <a:pt x="43188" y="9670"/>
                  <a:pt x="43188" y="21600"/>
                </a:cubicBezTo>
              </a:path>
              <a:path w="43188" h="21600" stroke="0" extrusionOk="0">
                <a:moveTo>
                  <a:pt x="-1" y="20891"/>
                </a:moveTo>
                <a:cubicBezTo>
                  <a:pt x="381" y="9244"/>
                  <a:pt x="9934" y="-1"/>
                  <a:pt x="21588" y="0"/>
                </a:cubicBezTo>
                <a:cubicBezTo>
                  <a:pt x="33517" y="0"/>
                  <a:pt x="43188" y="9670"/>
                  <a:pt x="43188" y="21600"/>
                </a:cubicBezTo>
                <a:lnTo>
                  <a:pt x="21588" y="21600"/>
                </a:lnTo>
                <a:lnTo>
                  <a:pt x="-1" y="20891"/>
                </a:lnTo>
                <a:close/>
              </a:path>
            </a:pathLst>
          </a:custGeom>
          <a:noFill/>
          <a:ln w="190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0436" name="Line 20"/>
          <p:cNvSpPr>
            <a:spLocks noChangeShapeType="1"/>
          </p:cNvSpPr>
          <p:nvPr/>
        </p:nvSpPr>
        <p:spPr bwMode="auto">
          <a:xfrm>
            <a:off x="1476375" y="1628775"/>
            <a:ext cx="6048375" cy="0"/>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7" name="Freeform 21"/>
          <p:cNvSpPr>
            <a:spLocks/>
          </p:cNvSpPr>
          <p:nvPr/>
        </p:nvSpPr>
        <p:spPr bwMode="auto">
          <a:xfrm>
            <a:off x="5922963" y="1422400"/>
            <a:ext cx="1506537" cy="2151063"/>
          </a:xfrm>
          <a:custGeom>
            <a:avLst/>
            <a:gdLst>
              <a:gd name="T0" fmla="*/ 0 w 949"/>
              <a:gd name="T1" fmla="*/ 2151063 h 1355"/>
              <a:gd name="T2" fmla="*/ 160337 w 949"/>
              <a:gd name="T3" fmla="*/ 1270000 h 1355"/>
              <a:gd name="T4" fmla="*/ 431800 w 949"/>
              <a:gd name="T5" fmla="*/ 566738 h 1355"/>
              <a:gd name="T6" fmla="*/ 973137 w 949"/>
              <a:gd name="T7" fmla="*/ 190500 h 1355"/>
              <a:gd name="T8" fmla="*/ 1506537 w 949"/>
              <a:gd name="T9" fmla="*/ 0 h 1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9" h="1355">
                <a:moveTo>
                  <a:pt x="0" y="1355"/>
                </a:moveTo>
                <a:cubicBezTo>
                  <a:pt x="17" y="1263"/>
                  <a:pt x="56" y="966"/>
                  <a:pt x="101" y="800"/>
                </a:cubicBezTo>
                <a:cubicBezTo>
                  <a:pt x="146" y="634"/>
                  <a:pt x="187" y="470"/>
                  <a:pt x="272" y="357"/>
                </a:cubicBezTo>
                <a:cubicBezTo>
                  <a:pt x="357" y="244"/>
                  <a:pt x="500" y="180"/>
                  <a:pt x="613" y="120"/>
                </a:cubicBezTo>
                <a:cubicBezTo>
                  <a:pt x="726" y="60"/>
                  <a:pt x="879" y="25"/>
                  <a:pt x="949" y="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8" name="Freeform 22"/>
          <p:cNvSpPr>
            <a:spLocks/>
          </p:cNvSpPr>
          <p:nvPr/>
        </p:nvSpPr>
        <p:spPr bwMode="auto">
          <a:xfrm flipH="1">
            <a:off x="4422775" y="1412875"/>
            <a:ext cx="1508125" cy="2151063"/>
          </a:xfrm>
          <a:custGeom>
            <a:avLst/>
            <a:gdLst>
              <a:gd name="T0" fmla="*/ 0 w 949"/>
              <a:gd name="T1" fmla="*/ 2151063 h 1355"/>
              <a:gd name="T2" fmla="*/ 160506 w 949"/>
              <a:gd name="T3" fmla="*/ 1270000 h 1355"/>
              <a:gd name="T4" fmla="*/ 432255 w 949"/>
              <a:gd name="T5" fmla="*/ 566738 h 1355"/>
              <a:gd name="T6" fmla="*/ 974163 w 949"/>
              <a:gd name="T7" fmla="*/ 190500 h 1355"/>
              <a:gd name="T8" fmla="*/ 1508125 w 949"/>
              <a:gd name="T9" fmla="*/ 0 h 1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9" h="1355">
                <a:moveTo>
                  <a:pt x="0" y="1355"/>
                </a:moveTo>
                <a:cubicBezTo>
                  <a:pt x="17" y="1263"/>
                  <a:pt x="56" y="966"/>
                  <a:pt x="101" y="800"/>
                </a:cubicBezTo>
                <a:cubicBezTo>
                  <a:pt x="146" y="634"/>
                  <a:pt x="187" y="470"/>
                  <a:pt x="272" y="357"/>
                </a:cubicBezTo>
                <a:cubicBezTo>
                  <a:pt x="357" y="244"/>
                  <a:pt x="500" y="180"/>
                  <a:pt x="613" y="120"/>
                </a:cubicBezTo>
                <a:cubicBezTo>
                  <a:pt x="726" y="60"/>
                  <a:pt x="879" y="25"/>
                  <a:pt x="949" y="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9" name="Freeform 23"/>
          <p:cNvSpPr>
            <a:spLocks/>
          </p:cNvSpPr>
          <p:nvPr/>
        </p:nvSpPr>
        <p:spPr bwMode="auto">
          <a:xfrm>
            <a:off x="4356100" y="1803400"/>
            <a:ext cx="3200400" cy="1778000"/>
          </a:xfrm>
          <a:custGeom>
            <a:avLst/>
            <a:gdLst>
              <a:gd name="T0" fmla="*/ 0 w 2016"/>
              <a:gd name="T1" fmla="*/ 1778000 h 1120"/>
              <a:gd name="T2" fmla="*/ 571500 w 2016"/>
              <a:gd name="T3" fmla="*/ 1104900 h 1120"/>
              <a:gd name="T4" fmla="*/ 1130300 w 2016"/>
              <a:gd name="T5" fmla="*/ 647700 h 1120"/>
              <a:gd name="T6" fmla="*/ 1968500 w 2016"/>
              <a:gd name="T7" fmla="*/ 215900 h 1120"/>
              <a:gd name="T8" fmla="*/ 3200400 w 2016"/>
              <a:gd name="T9" fmla="*/ 0 h 1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 h="1120">
                <a:moveTo>
                  <a:pt x="0" y="1120"/>
                </a:moveTo>
                <a:cubicBezTo>
                  <a:pt x="60" y="1049"/>
                  <a:pt x="241" y="815"/>
                  <a:pt x="360" y="696"/>
                </a:cubicBezTo>
                <a:cubicBezTo>
                  <a:pt x="479" y="577"/>
                  <a:pt x="565" y="501"/>
                  <a:pt x="712" y="408"/>
                </a:cubicBezTo>
                <a:cubicBezTo>
                  <a:pt x="859" y="315"/>
                  <a:pt x="1023" y="204"/>
                  <a:pt x="1240" y="136"/>
                </a:cubicBezTo>
                <a:cubicBezTo>
                  <a:pt x="1457" y="68"/>
                  <a:pt x="1855" y="28"/>
                  <a:pt x="2016"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40" name="Freeform 24"/>
          <p:cNvSpPr>
            <a:spLocks/>
          </p:cNvSpPr>
          <p:nvPr/>
        </p:nvSpPr>
        <p:spPr bwMode="auto">
          <a:xfrm flipH="1">
            <a:off x="1166813" y="1795463"/>
            <a:ext cx="3198812" cy="1778000"/>
          </a:xfrm>
          <a:custGeom>
            <a:avLst/>
            <a:gdLst>
              <a:gd name="T0" fmla="*/ 0 w 2016"/>
              <a:gd name="T1" fmla="*/ 1778000 h 1120"/>
              <a:gd name="T2" fmla="*/ 571216 w 2016"/>
              <a:gd name="T3" fmla="*/ 1104900 h 1120"/>
              <a:gd name="T4" fmla="*/ 1129739 w 2016"/>
              <a:gd name="T5" fmla="*/ 647700 h 1120"/>
              <a:gd name="T6" fmla="*/ 1967523 w 2016"/>
              <a:gd name="T7" fmla="*/ 215900 h 1120"/>
              <a:gd name="T8" fmla="*/ 3198812 w 2016"/>
              <a:gd name="T9" fmla="*/ 0 h 1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 h="1120">
                <a:moveTo>
                  <a:pt x="0" y="1120"/>
                </a:moveTo>
                <a:cubicBezTo>
                  <a:pt x="60" y="1049"/>
                  <a:pt x="241" y="815"/>
                  <a:pt x="360" y="696"/>
                </a:cubicBezTo>
                <a:cubicBezTo>
                  <a:pt x="479" y="577"/>
                  <a:pt x="565" y="501"/>
                  <a:pt x="712" y="408"/>
                </a:cubicBezTo>
                <a:cubicBezTo>
                  <a:pt x="859" y="315"/>
                  <a:pt x="1023" y="204"/>
                  <a:pt x="1240" y="136"/>
                </a:cubicBezTo>
                <a:cubicBezTo>
                  <a:pt x="1457" y="68"/>
                  <a:pt x="1855" y="28"/>
                  <a:pt x="2016"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41" name="Line 25"/>
          <p:cNvSpPr>
            <a:spLocks noChangeShapeType="1"/>
          </p:cNvSpPr>
          <p:nvPr/>
        </p:nvSpPr>
        <p:spPr bwMode="auto">
          <a:xfrm>
            <a:off x="5051425" y="1641475"/>
            <a:ext cx="0" cy="2447925"/>
          </a:xfrm>
          <a:prstGeom prst="line">
            <a:avLst/>
          </a:prstGeom>
          <a:noFill/>
          <a:ln w="19050">
            <a:solidFill>
              <a:srgbClr val="33333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42" name="Line 26"/>
          <p:cNvSpPr>
            <a:spLocks noChangeShapeType="1"/>
          </p:cNvSpPr>
          <p:nvPr/>
        </p:nvSpPr>
        <p:spPr bwMode="auto">
          <a:xfrm>
            <a:off x="6838950" y="1641475"/>
            <a:ext cx="0" cy="2447925"/>
          </a:xfrm>
          <a:prstGeom prst="line">
            <a:avLst/>
          </a:prstGeom>
          <a:noFill/>
          <a:ln w="19050">
            <a:solidFill>
              <a:srgbClr val="33333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343460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The Traveling Salesperson Problem</a:t>
            </a:r>
          </a:p>
        </p:txBody>
      </p:sp>
      <p:sp>
        <p:nvSpPr>
          <p:cNvPr id="43" name="Footer Placeholder 2"/>
          <p:cNvSpPr>
            <a:spLocks noGrp="1"/>
          </p:cNvSpPr>
          <p:nvPr>
            <p:ph type="ftr" sz="quarter" idx="11"/>
          </p:nvPr>
        </p:nvSpPr>
        <p:spPr>
          <a:xfrm>
            <a:off x="251520" y="6248400"/>
            <a:ext cx="8892480" cy="457200"/>
          </a:xfrm>
        </p:spPr>
        <p:txBody>
          <a:bodyPr/>
          <a:lstStyle/>
          <a:p>
            <a:pPr>
              <a:defRPr/>
            </a:pPr>
            <a:r>
              <a:rPr lang="en-US" sz="1100"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
        <p:nvSpPr>
          <p:cNvPr id="21508" name="Rectangle 3"/>
          <p:cNvSpPr>
            <a:spLocks noChangeArrowheads="1"/>
          </p:cNvSpPr>
          <p:nvPr/>
        </p:nvSpPr>
        <p:spPr bwMode="auto">
          <a:xfrm>
            <a:off x="1306513" y="2170113"/>
            <a:ext cx="3133725" cy="3135312"/>
          </a:xfrm>
          <a:prstGeom prst="rect">
            <a:avLst/>
          </a:prstGeom>
          <a:noFill/>
          <a:ln w="31750">
            <a:solidFill>
              <a:schemeClr val="bg1">
                <a:lumMod val="85000"/>
              </a:schemeClr>
            </a:solidFill>
            <a:miter lim="800000"/>
            <a:headEnd/>
            <a:tailEnd/>
          </a:ln>
        </p:spPr>
        <p:txBody>
          <a:bodyPr wrap="none" anchor="ctr"/>
          <a:lstStyle/>
          <a:p>
            <a:pPr>
              <a:defRPr/>
            </a:pPr>
            <a:endParaRPr lang="en-US">
              <a:latin typeface="Arial Narrow" pitchFamily="34" charset="0"/>
            </a:endParaRPr>
          </a:p>
        </p:txBody>
      </p:sp>
      <p:sp>
        <p:nvSpPr>
          <p:cNvPr id="21509" name="Oval 4"/>
          <p:cNvSpPr>
            <a:spLocks noChangeArrowheads="1"/>
          </p:cNvSpPr>
          <p:nvPr/>
        </p:nvSpPr>
        <p:spPr bwMode="auto">
          <a:xfrm>
            <a:off x="1790700" y="250031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dirty="0">
                <a:solidFill>
                  <a:srgbClr val="FFFFFF"/>
                </a:solidFill>
                <a:latin typeface="Arial Narrow" pitchFamily="34" charset="0"/>
              </a:rPr>
              <a:t>1</a:t>
            </a:r>
          </a:p>
        </p:txBody>
      </p:sp>
      <p:sp>
        <p:nvSpPr>
          <p:cNvPr id="21510" name="Oval 5"/>
          <p:cNvSpPr>
            <a:spLocks noChangeArrowheads="1"/>
          </p:cNvSpPr>
          <p:nvPr/>
        </p:nvSpPr>
        <p:spPr bwMode="auto">
          <a:xfrm>
            <a:off x="3362325" y="283845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2</a:t>
            </a:r>
          </a:p>
        </p:txBody>
      </p:sp>
      <p:sp>
        <p:nvSpPr>
          <p:cNvPr id="21511" name="Oval 6"/>
          <p:cNvSpPr>
            <a:spLocks noChangeArrowheads="1"/>
          </p:cNvSpPr>
          <p:nvPr/>
        </p:nvSpPr>
        <p:spPr bwMode="auto">
          <a:xfrm>
            <a:off x="1638300" y="338296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3</a:t>
            </a:r>
          </a:p>
        </p:txBody>
      </p:sp>
      <p:sp>
        <p:nvSpPr>
          <p:cNvPr id="21512" name="Oval 7"/>
          <p:cNvSpPr>
            <a:spLocks noChangeArrowheads="1"/>
          </p:cNvSpPr>
          <p:nvPr/>
        </p:nvSpPr>
        <p:spPr bwMode="auto">
          <a:xfrm>
            <a:off x="2582863" y="4048125"/>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4</a:t>
            </a:r>
          </a:p>
        </p:txBody>
      </p:sp>
      <p:sp>
        <p:nvSpPr>
          <p:cNvPr id="21513" name="Oval 8"/>
          <p:cNvSpPr>
            <a:spLocks noChangeArrowheads="1"/>
          </p:cNvSpPr>
          <p:nvPr/>
        </p:nvSpPr>
        <p:spPr bwMode="auto">
          <a:xfrm>
            <a:off x="3743325" y="400526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5</a:t>
            </a:r>
          </a:p>
        </p:txBody>
      </p:sp>
      <p:sp>
        <p:nvSpPr>
          <p:cNvPr id="21514" name="Oval 9"/>
          <p:cNvSpPr>
            <a:spLocks noChangeArrowheads="1"/>
          </p:cNvSpPr>
          <p:nvPr/>
        </p:nvSpPr>
        <p:spPr bwMode="auto">
          <a:xfrm>
            <a:off x="1879600" y="4725988"/>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6</a:t>
            </a:r>
          </a:p>
        </p:txBody>
      </p:sp>
      <p:sp>
        <p:nvSpPr>
          <p:cNvPr id="21515" name="Line 11"/>
          <p:cNvSpPr>
            <a:spLocks noChangeShapeType="1"/>
          </p:cNvSpPr>
          <p:nvPr/>
        </p:nvSpPr>
        <p:spPr bwMode="auto">
          <a:xfrm>
            <a:off x="2043113" y="2827338"/>
            <a:ext cx="615950" cy="1184275"/>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6" name="Line 12"/>
          <p:cNvSpPr>
            <a:spLocks noChangeShapeType="1"/>
          </p:cNvSpPr>
          <p:nvPr/>
        </p:nvSpPr>
        <p:spPr bwMode="auto">
          <a:xfrm flipV="1">
            <a:off x="2859088" y="3165475"/>
            <a:ext cx="523875" cy="858838"/>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7" name="Line 13"/>
          <p:cNvSpPr>
            <a:spLocks noChangeShapeType="1"/>
          </p:cNvSpPr>
          <p:nvPr/>
        </p:nvSpPr>
        <p:spPr bwMode="auto">
          <a:xfrm>
            <a:off x="3619500" y="3178175"/>
            <a:ext cx="223838" cy="782638"/>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8" name="Line 14"/>
          <p:cNvSpPr>
            <a:spLocks noChangeShapeType="1"/>
          </p:cNvSpPr>
          <p:nvPr/>
        </p:nvSpPr>
        <p:spPr bwMode="auto">
          <a:xfrm flipH="1">
            <a:off x="2243138" y="4303713"/>
            <a:ext cx="1484312" cy="528637"/>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9" name="Line 15"/>
          <p:cNvSpPr>
            <a:spLocks noChangeShapeType="1"/>
          </p:cNvSpPr>
          <p:nvPr/>
        </p:nvSpPr>
        <p:spPr bwMode="auto">
          <a:xfrm flipH="1" flipV="1">
            <a:off x="1827213" y="3756025"/>
            <a:ext cx="160337" cy="917575"/>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20" name="Line 16"/>
          <p:cNvSpPr>
            <a:spLocks noChangeShapeType="1"/>
          </p:cNvSpPr>
          <p:nvPr/>
        </p:nvSpPr>
        <p:spPr bwMode="auto">
          <a:xfrm flipV="1">
            <a:off x="1824038" y="2855913"/>
            <a:ext cx="90487" cy="506412"/>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21" name="Rectangle 30"/>
          <p:cNvSpPr>
            <a:spLocks noChangeArrowheads="1"/>
          </p:cNvSpPr>
          <p:nvPr/>
        </p:nvSpPr>
        <p:spPr bwMode="auto">
          <a:xfrm>
            <a:off x="4548188" y="2170113"/>
            <a:ext cx="3133725" cy="3135312"/>
          </a:xfrm>
          <a:prstGeom prst="rect">
            <a:avLst/>
          </a:prstGeom>
          <a:noFill/>
          <a:ln w="31750">
            <a:solidFill>
              <a:schemeClr val="bg1">
                <a:lumMod val="85000"/>
              </a:schemeClr>
            </a:solidFill>
            <a:miter lim="800000"/>
            <a:headEnd/>
            <a:tailEnd/>
          </a:ln>
        </p:spPr>
        <p:txBody>
          <a:bodyPr wrap="none" anchor="ctr"/>
          <a:lstStyle/>
          <a:p>
            <a:pPr>
              <a:defRPr/>
            </a:pPr>
            <a:endParaRPr lang="en-US">
              <a:latin typeface="Arial Narrow" pitchFamily="34" charset="0"/>
            </a:endParaRPr>
          </a:p>
        </p:txBody>
      </p:sp>
      <p:sp>
        <p:nvSpPr>
          <p:cNvPr id="21522" name="Oval 31"/>
          <p:cNvSpPr>
            <a:spLocks noChangeArrowheads="1"/>
          </p:cNvSpPr>
          <p:nvPr/>
        </p:nvSpPr>
        <p:spPr bwMode="auto">
          <a:xfrm>
            <a:off x="5032375" y="249555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1</a:t>
            </a:r>
          </a:p>
        </p:txBody>
      </p:sp>
      <p:sp>
        <p:nvSpPr>
          <p:cNvPr id="21523" name="Oval 32"/>
          <p:cNvSpPr>
            <a:spLocks noChangeArrowheads="1"/>
          </p:cNvSpPr>
          <p:nvPr/>
        </p:nvSpPr>
        <p:spPr bwMode="auto">
          <a:xfrm>
            <a:off x="6604000" y="2833688"/>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2</a:t>
            </a:r>
          </a:p>
        </p:txBody>
      </p:sp>
      <p:sp>
        <p:nvSpPr>
          <p:cNvPr id="21524" name="Oval 33"/>
          <p:cNvSpPr>
            <a:spLocks noChangeArrowheads="1"/>
          </p:cNvSpPr>
          <p:nvPr/>
        </p:nvSpPr>
        <p:spPr bwMode="auto">
          <a:xfrm>
            <a:off x="4879975" y="337820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3</a:t>
            </a:r>
          </a:p>
        </p:txBody>
      </p:sp>
      <p:sp>
        <p:nvSpPr>
          <p:cNvPr id="21525" name="Oval 34"/>
          <p:cNvSpPr>
            <a:spLocks noChangeArrowheads="1"/>
          </p:cNvSpPr>
          <p:nvPr/>
        </p:nvSpPr>
        <p:spPr bwMode="auto">
          <a:xfrm>
            <a:off x="5824538" y="404336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4</a:t>
            </a:r>
          </a:p>
        </p:txBody>
      </p:sp>
      <p:sp>
        <p:nvSpPr>
          <p:cNvPr id="21526" name="Oval 35"/>
          <p:cNvSpPr>
            <a:spLocks noChangeArrowheads="1"/>
          </p:cNvSpPr>
          <p:nvPr/>
        </p:nvSpPr>
        <p:spPr bwMode="auto">
          <a:xfrm>
            <a:off x="6985000" y="400050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5</a:t>
            </a:r>
          </a:p>
        </p:txBody>
      </p:sp>
      <p:sp>
        <p:nvSpPr>
          <p:cNvPr id="21527" name="Oval 36"/>
          <p:cNvSpPr>
            <a:spLocks noChangeArrowheads="1"/>
          </p:cNvSpPr>
          <p:nvPr/>
        </p:nvSpPr>
        <p:spPr bwMode="auto">
          <a:xfrm>
            <a:off x="5121275" y="4721225"/>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6</a:t>
            </a:r>
          </a:p>
        </p:txBody>
      </p:sp>
      <p:sp>
        <p:nvSpPr>
          <p:cNvPr id="21528" name="Line 37"/>
          <p:cNvSpPr>
            <a:spLocks noChangeShapeType="1"/>
          </p:cNvSpPr>
          <p:nvPr/>
        </p:nvSpPr>
        <p:spPr bwMode="auto">
          <a:xfrm>
            <a:off x="5394325" y="2709863"/>
            <a:ext cx="1168400" cy="223837"/>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29" name="Line 38"/>
          <p:cNvSpPr>
            <a:spLocks noChangeShapeType="1"/>
          </p:cNvSpPr>
          <p:nvPr/>
        </p:nvSpPr>
        <p:spPr bwMode="auto">
          <a:xfrm flipH="1">
            <a:off x="5411788" y="4356100"/>
            <a:ext cx="427037" cy="381000"/>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0" name="Line 39"/>
          <p:cNvSpPr>
            <a:spLocks noChangeShapeType="1"/>
          </p:cNvSpPr>
          <p:nvPr/>
        </p:nvSpPr>
        <p:spPr bwMode="auto">
          <a:xfrm>
            <a:off x="6861175" y="3173413"/>
            <a:ext cx="223838" cy="782637"/>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1" name="Line 40"/>
          <p:cNvSpPr>
            <a:spLocks noChangeShapeType="1"/>
          </p:cNvSpPr>
          <p:nvPr/>
        </p:nvSpPr>
        <p:spPr bwMode="auto">
          <a:xfrm flipH="1">
            <a:off x="6175375" y="4178300"/>
            <a:ext cx="774700" cy="23813"/>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2" name="Line 41"/>
          <p:cNvSpPr>
            <a:spLocks noChangeShapeType="1"/>
          </p:cNvSpPr>
          <p:nvPr/>
        </p:nvSpPr>
        <p:spPr bwMode="auto">
          <a:xfrm flipH="1" flipV="1">
            <a:off x="5068888" y="3751263"/>
            <a:ext cx="160337" cy="917575"/>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3" name="Line 42"/>
          <p:cNvSpPr>
            <a:spLocks noChangeShapeType="1"/>
          </p:cNvSpPr>
          <p:nvPr/>
        </p:nvSpPr>
        <p:spPr bwMode="auto">
          <a:xfrm flipV="1">
            <a:off x="5065713" y="2849563"/>
            <a:ext cx="90487" cy="506412"/>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18462" name="Text Box 43"/>
          <p:cNvSpPr txBox="1">
            <a:spLocks noChangeArrowheads="1"/>
          </p:cNvSpPr>
          <p:nvPr/>
        </p:nvSpPr>
        <p:spPr bwMode="auto">
          <a:xfrm>
            <a:off x="2243138" y="3138488"/>
            <a:ext cx="598487" cy="304800"/>
          </a:xfrm>
          <a:prstGeom prst="rect">
            <a:avLst/>
          </a:prstGeom>
          <a:noFill/>
          <a:ln w="9525">
            <a:noFill/>
            <a:miter lim="800000"/>
            <a:headEnd/>
            <a:tailEnd/>
          </a:ln>
        </p:spPr>
        <p:txBody>
          <a:bodyPr wrap="none">
            <a:spAutoFit/>
          </a:bodyPr>
          <a:lstStyle/>
          <a:p>
            <a:r>
              <a:rPr lang="en-US" sz="1400" b="1">
                <a:latin typeface="Arial Narrow" pitchFamily="34" charset="0"/>
              </a:rPr>
              <a:t>15 km</a:t>
            </a:r>
          </a:p>
        </p:txBody>
      </p:sp>
      <p:sp>
        <p:nvSpPr>
          <p:cNvPr id="18463" name="Text Box 44"/>
          <p:cNvSpPr txBox="1">
            <a:spLocks noChangeArrowheads="1"/>
          </p:cNvSpPr>
          <p:nvPr/>
        </p:nvSpPr>
        <p:spPr bwMode="auto">
          <a:xfrm>
            <a:off x="2976563" y="3641725"/>
            <a:ext cx="598487" cy="304800"/>
          </a:xfrm>
          <a:prstGeom prst="rect">
            <a:avLst/>
          </a:prstGeom>
          <a:noFill/>
          <a:ln w="9525">
            <a:noFill/>
            <a:miter lim="800000"/>
            <a:headEnd/>
            <a:tailEnd/>
          </a:ln>
        </p:spPr>
        <p:txBody>
          <a:bodyPr wrap="none">
            <a:spAutoFit/>
          </a:bodyPr>
          <a:lstStyle/>
          <a:p>
            <a:r>
              <a:rPr lang="en-US" sz="1400" b="1">
                <a:latin typeface="Arial Narrow" pitchFamily="34" charset="0"/>
              </a:rPr>
              <a:t>10 km</a:t>
            </a:r>
          </a:p>
        </p:txBody>
      </p:sp>
      <p:sp>
        <p:nvSpPr>
          <p:cNvPr id="18464" name="Text Box 45"/>
          <p:cNvSpPr txBox="1">
            <a:spLocks noChangeArrowheads="1"/>
          </p:cNvSpPr>
          <p:nvPr/>
        </p:nvSpPr>
        <p:spPr bwMode="auto">
          <a:xfrm>
            <a:off x="3700463" y="334168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65" name="Text Box 46"/>
          <p:cNvSpPr txBox="1">
            <a:spLocks noChangeArrowheads="1"/>
          </p:cNvSpPr>
          <p:nvPr/>
        </p:nvSpPr>
        <p:spPr bwMode="auto">
          <a:xfrm>
            <a:off x="2873375" y="4559300"/>
            <a:ext cx="598488" cy="304800"/>
          </a:xfrm>
          <a:prstGeom prst="rect">
            <a:avLst/>
          </a:prstGeom>
          <a:noFill/>
          <a:ln w="9525">
            <a:noFill/>
            <a:miter lim="800000"/>
            <a:headEnd/>
            <a:tailEnd/>
          </a:ln>
        </p:spPr>
        <p:txBody>
          <a:bodyPr wrap="none">
            <a:spAutoFit/>
          </a:bodyPr>
          <a:lstStyle/>
          <a:p>
            <a:r>
              <a:rPr lang="en-US" sz="1400" b="1">
                <a:latin typeface="Arial Narrow" pitchFamily="34" charset="0"/>
              </a:rPr>
              <a:t>15 km</a:t>
            </a:r>
          </a:p>
        </p:txBody>
      </p:sp>
      <p:sp>
        <p:nvSpPr>
          <p:cNvPr id="18466" name="Text Box 47"/>
          <p:cNvSpPr txBox="1">
            <a:spLocks noChangeArrowheads="1"/>
          </p:cNvSpPr>
          <p:nvPr/>
        </p:nvSpPr>
        <p:spPr bwMode="auto">
          <a:xfrm>
            <a:off x="1444625" y="417353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9 km</a:t>
            </a:r>
          </a:p>
        </p:txBody>
      </p:sp>
      <p:sp>
        <p:nvSpPr>
          <p:cNvPr id="18467" name="Text Box 48"/>
          <p:cNvSpPr txBox="1">
            <a:spLocks noChangeArrowheads="1"/>
          </p:cNvSpPr>
          <p:nvPr/>
        </p:nvSpPr>
        <p:spPr bwMode="auto">
          <a:xfrm>
            <a:off x="1401763" y="2970213"/>
            <a:ext cx="517525" cy="304800"/>
          </a:xfrm>
          <a:prstGeom prst="rect">
            <a:avLst/>
          </a:prstGeom>
          <a:noFill/>
          <a:ln w="9525">
            <a:noFill/>
            <a:miter lim="800000"/>
            <a:headEnd/>
            <a:tailEnd/>
          </a:ln>
        </p:spPr>
        <p:txBody>
          <a:bodyPr wrap="none">
            <a:spAutoFit/>
          </a:bodyPr>
          <a:lstStyle/>
          <a:p>
            <a:r>
              <a:rPr lang="en-US" sz="1400" b="1">
                <a:latin typeface="Arial Narrow" pitchFamily="34" charset="0"/>
              </a:rPr>
              <a:t>5 km</a:t>
            </a:r>
          </a:p>
        </p:txBody>
      </p:sp>
      <p:sp>
        <p:nvSpPr>
          <p:cNvPr id="18468" name="Text Box 49"/>
          <p:cNvSpPr txBox="1">
            <a:spLocks noChangeArrowheads="1"/>
          </p:cNvSpPr>
          <p:nvPr/>
        </p:nvSpPr>
        <p:spPr bwMode="auto">
          <a:xfrm>
            <a:off x="3295650" y="4951413"/>
            <a:ext cx="1116013" cy="304800"/>
          </a:xfrm>
          <a:prstGeom prst="rect">
            <a:avLst/>
          </a:prstGeom>
          <a:noFill/>
          <a:ln w="9525">
            <a:noFill/>
            <a:miter lim="800000"/>
            <a:headEnd/>
            <a:tailEnd/>
          </a:ln>
        </p:spPr>
        <p:txBody>
          <a:bodyPr wrap="none">
            <a:spAutoFit/>
          </a:bodyPr>
          <a:lstStyle/>
          <a:p>
            <a:r>
              <a:rPr lang="en-US" sz="1400" b="1" dirty="0">
                <a:latin typeface="Arial Narrow" pitchFamily="34" charset="0"/>
              </a:rPr>
              <a:t>Total = 62 km</a:t>
            </a:r>
          </a:p>
        </p:txBody>
      </p:sp>
      <p:sp>
        <p:nvSpPr>
          <p:cNvPr id="18469" name="Text Box 50"/>
          <p:cNvSpPr txBox="1">
            <a:spLocks noChangeArrowheads="1"/>
          </p:cNvSpPr>
          <p:nvPr/>
        </p:nvSpPr>
        <p:spPr bwMode="auto">
          <a:xfrm>
            <a:off x="6908800" y="324643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70" name="Text Box 51"/>
          <p:cNvSpPr txBox="1">
            <a:spLocks noChangeArrowheads="1"/>
          </p:cNvSpPr>
          <p:nvPr/>
        </p:nvSpPr>
        <p:spPr bwMode="auto">
          <a:xfrm>
            <a:off x="4665663" y="4132263"/>
            <a:ext cx="517525" cy="304800"/>
          </a:xfrm>
          <a:prstGeom prst="rect">
            <a:avLst/>
          </a:prstGeom>
          <a:noFill/>
          <a:ln w="9525">
            <a:noFill/>
            <a:miter lim="800000"/>
            <a:headEnd/>
            <a:tailEnd/>
          </a:ln>
        </p:spPr>
        <p:txBody>
          <a:bodyPr wrap="none">
            <a:spAutoFit/>
          </a:bodyPr>
          <a:lstStyle/>
          <a:p>
            <a:r>
              <a:rPr lang="en-US" sz="1400" b="1">
                <a:latin typeface="Arial Narrow" pitchFamily="34" charset="0"/>
              </a:rPr>
              <a:t>9 km</a:t>
            </a:r>
          </a:p>
        </p:txBody>
      </p:sp>
      <p:sp>
        <p:nvSpPr>
          <p:cNvPr id="18471" name="Text Box 52"/>
          <p:cNvSpPr txBox="1">
            <a:spLocks noChangeArrowheads="1"/>
          </p:cNvSpPr>
          <p:nvPr/>
        </p:nvSpPr>
        <p:spPr bwMode="auto">
          <a:xfrm>
            <a:off x="4622800" y="292893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5 km</a:t>
            </a:r>
          </a:p>
        </p:txBody>
      </p:sp>
      <p:sp>
        <p:nvSpPr>
          <p:cNvPr id="18472" name="Text Box 53"/>
          <p:cNvSpPr txBox="1">
            <a:spLocks noChangeArrowheads="1"/>
          </p:cNvSpPr>
          <p:nvPr/>
        </p:nvSpPr>
        <p:spPr bwMode="auto">
          <a:xfrm>
            <a:off x="5734050" y="2503488"/>
            <a:ext cx="598488" cy="304800"/>
          </a:xfrm>
          <a:prstGeom prst="rect">
            <a:avLst/>
          </a:prstGeom>
          <a:noFill/>
          <a:ln w="9525">
            <a:noFill/>
            <a:miter lim="800000"/>
            <a:headEnd/>
            <a:tailEnd/>
          </a:ln>
        </p:spPr>
        <p:txBody>
          <a:bodyPr wrap="none">
            <a:spAutoFit/>
          </a:bodyPr>
          <a:lstStyle/>
          <a:p>
            <a:r>
              <a:rPr lang="en-US" sz="1400" b="1">
                <a:latin typeface="Arial Narrow" pitchFamily="34" charset="0"/>
              </a:rPr>
              <a:t>10 km</a:t>
            </a:r>
          </a:p>
        </p:txBody>
      </p:sp>
      <p:sp>
        <p:nvSpPr>
          <p:cNvPr id="18473" name="Text Box 54"/>
          <p:cNvSpPr txBox="1">
            <a:spLocks noChangeArrowheads="1"/>
          </p:cNvSpPr>
          <p:nvPr/>
        </p:nvSpPr>
        <p:spPr bwMode="auto">
          <a:xfrm>
            <a:off x="6318250" y="4203700"/>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74" name="Text Box 55"/>
          <p:cNvSpPr txBox="1">
            <a:spLocks noChangeArrowheads="1"/>
          </p:cNvSpPr>
          <p:nvPr/>
        </p:nvSpPr>
        <p:spPr bwMode="auto">
          <a:xfrm>
            <a:off x="5599113" y="4473575"/>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75" name="Text Box 56"/>
          <p:cNvSpPr txBox="1">
            <a:spLocks noChangeArrowheads="1"/>
          </p:cNvSpPr>
          <p:nvPr/>
        </p:nvSpPr>
        <p:spPr bwMode="auto">
          <a:xfrm>
            <a:off x="6502400" y="4941888"/>
            <a:ext cx="1116013" cy="304800"/>
          </a:xfrm>
          <a:prstGeom prst="rect">
            <a:avLst/>
          </a:prstGeom>
          <a:noFill/>
          <a:ln w="9525">
            <a:noFill/>
            <a:miter lim="800000"/>
            <a:headEnd/>
            <a:tailEnd/>
          </a:ln>
        </p:spPr>
        <p:txBody>
          <a:bodyPr wrap="none">
            <a:spAutoFit/>
          </a:bodyPr>
          <a:lstStyle/>
          <a:p>
            <a:r>
              <a:rPr lang="en-US" sz="1400" b="1">
                <a:latin typeface="Arial Narrow" pitchFamily="34" charset="0"/>
              </a:rPr>
              <a:t>Total = 48 km</a:t>
            </a:r>
          </a:p>
        </p:txBody>
      </p:sp>
    </p:spTree>
    <p:extLst>
      <p:ext uri="{BB962C8B-B14F-4D97-AF65-F5344CB8AC3E}">
        <p14:creationId xmlns:p14="http://schemas.microsoft.com/office/powerpoint/2010/main" val="1814522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p:cNvSpPr>
            <a:spLocks noGrp="1" noChangeArrowheads="1"/>
          </p:cNvSpPr>
          <p:nvPr>
            <p:ph type="title"/>
          </p:nvPr>
        </p:nvSpPr>
        <p:spPr/>
        <p:txBody>
          <a:bodyPr/>
          <a:lstStyle/>
          <a:p>
            <a:pPr eaLnBrk="1" hangingPunct="1"/>
            <a:r>
              <a:rPr lang="en-US" smtClean="0">
                <a:solidFill>
                  <a:schemeClr val="tx1"/>
                </a:solidFill>
              </a:rPr>
              <a:t>Effect of Topography on Route Selection</a:t>
            </a:r>
          </a:p>
        </p:txBody>
      </p:sp>
      <p:sp>
        <p:nvSpPr>
          <p:cNvPr id="24580" name="AutoShape 7"/>
          <p:cNvSpPr>
            <a:spLocks noChangeArrowheads="1"/>
          </p:cNvSpPr>
          <p:nvPr/>
        </p:nvSpPr>
        <p:spPr bwMode="auto">
          <a:xfrm flipV="1">
            <a:off x="1519238" y="1736725"/>
            <a:ext cx="6562725" cy="4059238"/>
          </a:xfrm>
          <a:prstGeom prst="roundRect">
            <a:avLst>
              <a:gd name="adj" fmla="val 0"/>
            </a:avLst>
          </a:prstGeom>
          <a:solidFill>
            <a:schemeClr val="bg1"/>
          </a:solidFill>
          <a:ln w="31750">
            <a:solidFill>
              <a:srgbClr val="4C4C4C"/>
            </a:solidFill>
            <a:round/>
            <a:headEnd/>
            <a:tailEnd/>
          </a:ln>
        </p:spPr>
        <p:txBody>
          <a:bodyPr wrap="none" anchor="ctr"/>
          <a:lstStyle/>
          <a:p>
            <a:pPr>
              <a:defRPr/>
            </a:pPr>
            <a:endParaRPr lang="en-US">
              <a:latin typeface="Agency FB" pitchFamily="34" charset="0"/>
              <a:cs typeface="Calibri" pitchFamily="34" charset="0"/>
            </a:endParaRPr>
          </a:p>
        </p:txBody>
      </p:sp>
      <p:sp>
        <p:nvSpPr>
          <p:cNvPr id="24581" name="Freeform 25"/>
          <p:cNvSpPr>
            <a:spLocks/>
          </p:cNvSpPr>
          <p:nvPr/>
        </p:nvSpPr>
        <p:spPr bwMode="auto">
          <a:xfrm>
            <a:off x="1562100" y="1758950"/>
            <a:ext cx="3713163" cy="3586163"/>
          </a:xfrm>
          <a:custGeom>
            <a:avLst/>
            <a:gdLst>
              <a:gd name="T0" fmla="*/ 2147483647 w 2339"/>
              <a:gd name="T1" fmla="*/ 0 h 2259"/>
              <a:gd name="T2" fmla="*/ 2147483647 w 2339"/>
              <a:gd name="T3" fmla="*/ 2147483647 h 2259"/>
              <a:gd name="T4" fmla="*/ 2147483647 w 2339"/>
              <a:gd name="T5" fmla="*/ 2147483647 h 2259"/>
              <a:gd name="T6" fmla="*/ 2147483647 w 2339"/>
              <a:gd name="T7" fmla="*/ 2147483647 h 2259"/>
              <a:gd name="T8" fmla="*/ 2147483647 w 2339"/>
              <a:gd name="T9" fmla="*/ 2147483647 h 2259"/>
              <a:gd name="T10" fmla="*/ 2147483647 w 2339"/>
              <a:gd name="T11" fmla="*/ 2147483647 h 2259"/>
              <a:gd name="T12" fmla="*/ 2147483647 w 2339"/>
              <a:gd name="T13" fmla="*/ 2147483647 h 2259"/>
              <a:gd name="T14" fmla="*/ 2147483647 w 2339"/>
              <a:gd name="T15" fmla="*/ 2147483647 h 2259"/>
              <a:gd name="T16" fmla="*/ 2147483647 w 2339"/>
              <a:gd name="T17" fmla="*/ 2147483647 h 2259"/>
              <a:gd name="T18" fmla="*/ 2147483647 w 2339"/>
              <a:gd name="T19" fmla="*/ 2147483647 h 2259"/>
              <a:gd name="T20" fmla="*/ 2147483647 w 2339"/>
              <a:gd name="T21" fmla="*/ 2147483647 h 2259"/>
              <a:gd name="T22" fmla="*/ 2147483647 w 2339"/>
              <a:gd name="T23" fmla="*/ 2147483647 h 2259"/>
              <a:gd name="T24" fmla="*/ 2147483647 w 2339"/>
              <a:gd name="T25" fmla="*/ 2147483647 h 2259"/>
              <a:gd name="T26" fmla="*/ 2147483647 w 2339"/>
              <a:gd name="T27" fmla="*/ 2147483647 h 2259"/>
              <a:gd name="T28" fmla="*/ 2147483647 w 2339"/>
              <a:gd name="T29" fmla="*/ 2147483647 h 2259"/>
              <a:gd name="T30" fmla="*/ 2147483647 w 2339"/>
              <a:gd name="T31" fmla="*/ 2147483647 h 2259"/>
              <a:gd name="T32" fmla="*/ 2147483647 w 2339"/>
              <a:gd name="T33" fmla="*/ 2147483647 h 2259"/>
              <a:gd name="T34" fmla="*/ 2147483647 w 2339"/>
              <a:gd name="T35" fmla="*/ 2147483647 h 2259"/>
              <a:gd name="T36" fmla="*/ 2147483647 w 2339"/>
              <a:gd name="T37" fmla="*/ 2147483647 h 2259"/>
              <a:gd name="T38" fmla="*/ 2147483647 w 2339"/>
              <a:gd name="T39" fmla="*/ 2147483647 h 2259"/>
              <a:gd name="T40" fmla="*/ 2147483647 w 2339"/>
              <a:gd name="T41" fmla="*/ 2147483647 h 2259"/>
              <a:gd name="T42" fmla="*/ 2147483647 w 2339"/>
              <a:gd name="T43" fmla="*/ 2147483647 h 2259"/>
              <a:gd name="T44" fmla="*/ 2147483647 w 2339"/>
              <a:gd name="T45" fmla="*/ 2147483647 h 2259"/>
              <a:gd name="T46" fmla="*/ 2147483647 w 2339"/>
              <a:gd name="T47" fmla="*/ 2147483647 h 2259"/>
              <a:gd name="T48" fmla="*/ 2147483647 w 2339"/>
              <a:gd name="T49" fmla="*/ 2147483647 h 2259"/>
              <a:gd name="T50" fmla="*/ 2147483647 w 2339"/>
              <a:gd name="T51" fmla="*/ 2147483647 h 2259"/>
              <a:gd name="T52" fmla="*/ 2147483647 w 2339"/>
              <a:gd name="T53" fmla="*/ 2147483647 h 2259"/>
              <a:gd name="T54" fmla="*/ 2147483647 w 2339"/>
              <a:gd name="T55" fmla="*/ 2147483647 h 2259"/>
              <a:gd name="T56" fmla="*/ 2147483647 w 2339"/>
              <a:gd name="T57" fmla="*/ 2147483647 h 2259"/>
              <a:gd name="T58" fmla="*/ 2147483647 w 2339"/>
              <a:gd name="T59" fmla="*/ 2147483647 h 2259"/>
              <a:gd name="T60" fmla="*/ 2147483647 w 2339"/>
              <a:gd name="T61" fmla="*/ 2147483647 h 2259"/>
              <a:gd name="T62" fmla="*/ 2147483647 w 2339"/>
              <a:gd name="T63" fmla="*/ 2147483647 h 2259"/>
              <a:gd name="T64" fmla="*/ 2147483647 w 2339"/>
              <a:gd name="T65" fmla="*/ 2147483647 h 2259"/>
              <a:gd name="T66" fmla="*/ 0 w 2339"/>
              <a:gd name="T67" fmla="*/ 2147483647 h 22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39"/>
              <a:gd name="T103" fmla="*/ 0 h 2259"/>
              <a:gd name="T104" fmla="*/ 2339 w 2339"/>
              <a:gd name="T105" fmla="*/ 2259 h 22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39" h="2259">
                <a:moveTo>
                  <a:pt x="1985" y="0"/>
                </a:moveTo>
                <a:lnTo>
                  <a:pt x="1949" y="97"/>
                </a:lnTo>
                <a:lnTo>
                  <a:pt x="1923" y="204"/>
                </a:lnTo>
                <a:lnTo>
                  <a:pt x="1923" y="345"/>
                </a:lnTo>
                <a:lnTo>
                  <a:pt x="1958" y="416"/>
                </a:lnTo>
                <a:lnTo>
                  <a:pt x="2100" y="478"/>
                </a:lnTo>
                <a:lnTo>
                  <a:pt x="2188" y="558"/>
                </a:lnTo>
                <a:lnTo>
                  <a:pt x="2259" y="655"/>
                </a:lnTo>
                <a:lnTo>
                  <a:pt x="2339" y="886"/>
                </a:lnTo>
                <a:lnTo>
                  <a:pt x="2330" y="1081"/>
                </a:lnTo>
                <a:lnTo>
                  <a:pt x="2339" y="1267"/>
                </a:lnTo>
                <a:lnTo>
                  <a:pt x="2312" y="1391"/>
                </a:lnTo>
                <a:lnTo>
                  <a:pt x="2188" y="1586"/>
                </a:lnTo>
                <a:lnTo>
                  <a:pt x="2038" y="1630"/>
                </a:lnTo>
                <a:lnTo>
                  <a:pt x="1949" y="1675"/>
                </a:lnTo>
                <a:lnTo>
                  <a:pt x="1914" y="1728"/>
                </a:lnTo>
                <a:lnTo>
                  <a:pt x="1905" y="1781"/>
                </a:lnTo>
                <a:lnTo>
                  <a:pt x="1914" y="1861"/>
                </a:lnTo>
                <a:lnTo>
                  <a:pt x="1949" y="2002"/>
                </a:lnTo>
                <a:lnTo>
                  <a:pt x="1905" y="2073"/>
                </a:lnTo>
                <a:lnTo>
                  <a:pt x="1825" y="2162"/>
                </a:lnTo>
                <a:lnTo>
                  <a:pt x="1719" y="2171"/>
                </a:lnTo>
                <a:lnTo>
                  <a:pt x="1595" y="2144"/>
                </a:lnTo>
                <a:lnTo>
                  <a:pt x="1462" y="2118"/>
                </a:lnTo>
                <a:lnTo>
                  <a:pt x="1276" y="2091"/>
                </a:lnTo>
                <a:lnTo>
                  <a:pt x="1090" y="2100"/>
                </a:lnTo>
                <a:lnTo>
                  <a:pt x="877" y="2197"/>
                </a:lnTo>
                <a:lnTo>
                  <a:pt x="797" y="2233"/>
                </a:lnTo>
                <a:lnTo>
                  <a:pt x="655" y="2259"/>
                </a:lnTo>
                <a:lnTo>
                  <a:pt x="558" y="2233"/>
                </a:lnTo>
                <a:lnTo>
                  <a:pt x="274" y="2135"/>
                </a:lnTo>
                <a:lnTo>
                  <a:pt x="150" y="2118"/>
                </a:lnTo>
                <a:lnTo>
                  <a:pt x="62" y="2144"/>
                </a:lnTo>
                <a:lnTo>
                  <a:pt x="0" y="2206"/>
                </a:lnTo>
              </a:path>
            </a:pathLst>
          </a:custGeom>
          <a:noFill/>
          <a:ln w="63500">
            <a:solidFill>
              <a:schemeClr val="tx2">
                <a:lumMod val="60000"/>
                <a:lumOff val="40000"/>
              </a:schemeClr>
            </a:solidFill>
            <a:round/>
            <a:headEnd/>
            <a:tailEnd/>
          </a:ln>
        </p:spPr>
        <p:txBody>
          <a:bodyPr/>
          <a:lstStyle/>
          <a:p>
            <a:pPr>
              <a:defRPr/>
            </a:pPr>
            <a:endParaRPr lang="en-US">
              <a:latin typeface="Agency FB" pitchFamily="34" charset="0"/>
              <a:cs typeface="Calibri" pitchFamily="34" charset="0"/>
            </a:endParaRPr>
          </a:p>
        </p:txBody>
      </p:sp>
      <p:sp>
        <p:nvSpPr>
          <p:cNvPr id="19462" name="Freeform 2"/>
          <p:cNvSpPr>
            <a:spLocks/>
          </p:cNvSpPr>
          <p:nvPr/>
        </p:nvSpPr>
        <p:spPr bwMode="auto">
          <a:xfrm>
            <a:off x="1530350" y="1746250"/>
            <a:ext cx="2997200" cy="3373438"/>
          </a:xfrm>
          <a:custGeom>
            <a:avLst/>
            <a:gdLst>
              <a:gd name="T0" fmla="*/ 0 w 1888"/>
              <a:gd name="T1" fmla="*/ 0 h 2125"/>
              <a:gd name="T2" fmla="*/ 2147483647 w 1888"/>
              <a:gd name="T3" fmla="*/ 2147483647 h 2125"/>
              <a:gd name="T4" fmla="*/ 2147483647 w 1888"/>
              <a:gd name="T5" fmla="*/ 2147483647 h 2125"/>
              <a:gd name="T6" fmla="*/ 2147483647 w 1888"/>
              <a:gd name="T7" fmla="*/ 2147483647 h 2125"/>
              <a:gd name="T8" fmla="*/ 2147483647 w 1888"/>
              <a:gd name="T9" fmla="*/ 2147483647 h 2125"/>
              <a:gd name="T10" fmla="*/ 2147483647 w 1888"/>
              <a:gd name="T11" fmla="*/ 2147483647 h 2125"/>
              <a:gd name="T12" fmla="*/ 2147483647 w 1888"/>
              <a:gd name="T13" fmla="*/ 2147483647 h 2125"/>
              <a:gd name="T14" fmla="*/ 2147483647 w 1888"/>
              <a:gd name="T15" fmla="*/ 2147483647 h 2125"/>
              <a:gd name="T16" fmla="*/ 2147483647 w 1888"/>
              <a:gd name="T17" fmla="*/ 2147483647 h 2125"/>
              <a:gd name="T18" fmla="*/ 2147483647 w 1888"/>
              <a:gd name="T19" fmla="*/ 2147483647 h 2125"/>
              <a:gd name="T20" fmla="*/ 2147483647 w 1888"/>
              <a:gd name="T21" fmla="*/ 2147483647 h 2125"/>
              <a:gd name="T22" fmla="*/ 2147483647 w 1888"/>
              <a:gd name="T23" fmla="*/ 2147483647 h 2125"/>
              <a:gd name="T24" fmla="*/ 2147483647 w 1888"/>
              <a:gd name="T25" fmla="*/ 2147483647 h 2125"/>
              <a:gd name="T26" fmla="*/ 2147483647 w 1888"/>
              <a:gd name="T27" fmla="*/ 2147483647 h 2125"/>
              <a:gd name="T28" fmla="*/ 2147483647 w 1888"/>
              <a:gd name="T29" fmla="*/ 2147483647 h 2125"/>
              <a:gd name="T30" fmla="*/ 2147483647 w 1888"/>
              <a:gd name="T31" fmla="*/ 2147483647 h 2125"/>
              <a:gd name="T32" fmla="*/ 2147483647 w 1888"/>
              <a:gd name="T33" fmla="*/ 2147483647 h 2125"/>
              <a:gd name="T34" fmla="*/ 2147483647 w 1888"/>
              <a:gd name="T35" fmla="*/ 2147483647 h 2125"/>
              <a:gd name="T36" fmla="*/ 2147483647 w 1888"/>
              <a:gd name="T37" fmla="*/ 2147483647 h 2125"/>
              <a:gd name="T38" fmla="*/ 2147483647 w 1888"/>
              <a:gd name="T39" fmla="*/ 2147483647 h 2125"/>
              <a:gd name="T40" fmla="*/ 2147483647 w 1888"/>
              <a:gd name="T41" fmla="*/ 2147483647 h 2125"/>
              <a:gd name="T42" fmla="*/ 2147483647 w 1888"/>
              <a:gd name="T43" fmla="*/ 2147483647 h 2125"/>
              <a:gd name="T44" fmla="*/ 2147483647 w 1888"/>
              <a:gd name="T45" fmla="*/ 2147483647 h 2125"/>
              <a:gd name="T46" fmla="*/ 2147483647 w 1888"/>
              <a:gd name="T47" fmla="*/ 2147483647 h 2125"/>
              <a:gd name="T48" fmla="*/ 2147483647 w 1888"/>
              <a:gd name="T49" fmla="*/ 2147483647 h 2125"/>
              <a:gd name="T50" fmla="*/ 2147483647 w 1888"/>
              <a:gd name="T51" fmla="*/ 2147483647 h 2125"/>
              <a:gd name="T52" fmla="*/ 2147483647 w 1888"/>
              <a:gd name="T53" fmla="*/ 2147483647 h 2125"/>
              <a:gd name="T54" fmla="*/ 0 w 1888"/>
              <a:gd name="T55" fmla="*/ 0 h 2125"/>
              <a:gd name="T56" fmla="*/ 0 w 1888"/>
              <a:gd name="T57" fmla="*/ 0 h 21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88"/>
              <a:gd name="T88" fmla="*/ 0 h 2125"/>
              <a:gd name="T89" fmla="*/ 1888 w 1888"/>
              <a:gd name="T90" fmla="*/ 2125 h 21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88" h="2125">
                <a:moveTo>
                  <a:pt x="0" y="0"/>
                </a:moveTo>
                <a:lnTo>
                  <a:pt x="46" y="238"/>
                </a:lnTo>
                <a:lnTo>
                  <a:pt x="135" y="327"/>
                </a:lnTo>
                <a:lnTo>
                  <a:pt x="259" y="433"/>
                </a:lnTo>
                <a:lnTo>
                  <a:pt x="480" y="699"/>
                </a:lnTo>
                <a:lnTo>
                  <a:pt x="631" y="850"/>
                </a:lnTo>
                <a:lnTo>
                  <a:pt x="721" y="1173"/>
                </a:lnTo>
                <a:lnTo>
                  <a:pt x="667" y="1355"/>
                </a:lnTo>
                <a:lnTo>
                  <a:pt x="534" y="1585"/>
                </a:lnTo>
                <a:lnTo>
                  <a:pt x="500" y="1724"/>
                </a:lnTo>
                <a:lnTo>
                  <a:pt x="613" y="1877"/>
                </a:lnTo>
                <a:lnTo>
                  <a:pt x="684" y="2072"/>
                </a:lnTo>
                <a:lnTo>
                  <a:pt x="743" y="2125"/>
                </a:lnTo>
                <a:lnTo>
                  <a:pt x="853" y="2099"/>
                </a:lnTo>
                <a:lnTo>
                  <a:pt x="1003" y="1913"/>
                </a:lnTo>
                <a:lnTo>
                  <a:pt x="1243" y="1683"/>
                </a:lnTo>
                <a:lnTo>
                  <a:pt x="1402" y="1496"/>
                </a:lnTo>
                <a:lnTo>
                  <a:pt x="1579" y="1434"/>
                </a:lnTo>
                <a:lnTo>
                  <a:pt x="1703" y="1372"/>
                </a:lnTo>
                <a:lnTo>
                  <a:pt x="1792" y="1275"/>
                </a:lnTo>
                <a:lnTo>
                  <a:pt x="1888" y="1152"/>
                </a:lnTo>
                <a:lnTo>
                  <a:pt x="1845" y="929"/>
                </a:lnTo>
                <a:lnTo>
                  <a:pt x="1774" y="743"/>
                </a:lnTo>
                <a:lnTo>
                  <a:pt x="1694" y="575"/>
                </a:lnTo>
                <a:lnTo>
                  <a:pt x="1677" y="389"/>
                </a:lnTo>
                <a:lnTo>
                  <a:pt x="1668" y="256"/>
                </a:lnTo>
                <a:lnTo>
                  <a:pt x="1595" y="6"/>
                </a:lnTo>
                <a:lnTo>
                  <a:pt x="0" y="0"/>
                </a:lnTo>
              </a:path>
            </a:pathLst>
          </a:custGeom>
          <a:solidFill>
            <a:schemeClr val="accent4">
              <a:lumMod val="40000"/>
              <a:lumOff val="60000"/>
            </a:schemeClr>
          </a:solidFill>
          <a:ln w="9525">
            <a:noFill/>
            <a:round/>
            <a:headEnd/>
            <a:tailEnd/>
          </a:ln>
        </p:spPr>
        <p:txBody>
          <a:bodyPr/>
          <a:lstStyle/>
          <a:p>
            <a:endParaRPr lang="en-US">
              <a:latin typeface="Agency FB" pitchFamily="34" charset="0"/>
              <a:cs typeface="Calibri" pitchFamily="34" charset="0"/>
            </a:endParaRPr>
          </a:p>
        </p:txBody>
      </p:sp>
      <p:sp>
        <p:nvSpPr>
          <p:cNvPr id="19463" name="Freeform 3"/>
          <p:cNvSpPr>
            <a:spLocks/>
          </p:cNvSpPr>
          <p:nvPr/>
        </p:nvSpPr>
        <p:spPr bwMode="auto">
          <a:xfrm>
            <a:off x="3890963" y="1755775"/>
            <a:ext cx="2917825" cy="4021138"/>
          </a:xfrm>
          <a:custGeom>
            <a:avLst/>
            <a:gdLst>
              <a:gd name="T0" fmla="*/ 2147483647 w 1838"/>
              <a:gd name="T1" fmla="*/ 0 h 2533"/>
              <a:gd name="T2" fmla="*/ 2147483647 w 1838"/>
              <a:gd name="T3" fmla="*/ 2147483647 h 2533"/>
              <a:gd name="T4" fmla="*/ 2147483647 w 1838"/>
              <a:gd name="T5" fmla="*/ 2147483647 h 2533"/>
              <a:gd name="T6" fmla="*/ 2147483647 w 1838"/>
              <a:gd name="T7" fmla="*/ 2147483647 h 2533"/>
              <a:gd name="T8" fmla="*/ 2147483647 w 1838"/>
              <a:gd name="T9" fmla="*/ 2147483647 h 2533"/>
              <a:gd name="T10" fmla="*/ 2147483647 w 1838"/>
              <a:gd name="T11" fmla="*/ 2147483647 h 2533"/>
              <a:gd name="T12" fmla="*/ 2147483647 w 1838"/>
              <a:gd name="T13" fmla="*/ 2147483647 h 2533"/>
              <a:gd name="T14" fmla="*/ 2147483647 w 1838"/>
              <a:gd name="T15" fmla="*/ 2147483647 h 2533"/>
              <a:gd name="T16" fmla="*/ 2147483647 w 1838"/>
              <a:gd name="T17" fmla="*/ 2147483647 h 2533"/>
              <a:gd name="T18" fmla="*/ 2147483647 w 1838"/>
              <a:gd name="T19" fmla="*/ 2147483647 h 2533"/>
              <a:gd name="T20" fmla="*/ 2147483647 w 1838"/>
              <a:gd name="T21" fmla="*/ 2147483647 h 2533"/>
              <a:gd name="T22" fmla="*/ 2147483647 w 1838"/>
              <a:gd name="T23" fmla="*/ 2147483647 h 2533"/>
              <a:gd name="T24" fmla="*/ 2147483647 w 1838"/>
              <a:gd name="T25" fmla="*/ 2147483647 h 2533"/>
              <a:gd name="T26" fmla="*/ 2147483647 w 1838"/>
              <a:gd name="T27" fmla="*/ 2147483647 h 2533"/>
              <a:gd name="T28" fmla="*/ 2147483647 w 1838"/>
              <a:gd name="T29" fmla="*/ 2147483647 h 2533"/>
              <a:gd name="T30" fmla="*/ 0 w 1838"/>
              <a:gd name="T31" fmla="*/ 2147483647 h 2533"/>
              <a:gd name="T32" fmla="*/ 2147483647 w 1838"/>
              <a:gd name="T33" fmla="*/ 2147483647 h 2533"/>
              <a:gd name="T34" fmla="*/ 2147483647 w 1838"/>
              <a:gd name="T35" fmla="*/ 2147483647 h 2533"/>
              <a:gd name="T36" fmla="*/ 2147483647 w 1838"/>
              <a:gd name="T37" fmla="*/ 2147483647 h 2533"/>
              <a:gd name="T38" fmla="*/ 2147483647 w 1838"/>
              <a:gd name="T39" fmla="*/ 2147483647 h 2533"/>
              <a:gd name="T40" fmla="*/ 2147483647 w 1838"/>
              <a:gd name="T41" fmla="*/ 2147483647 h 2533"/>
              <a:gd name="T42" fmla="*/ 2147483647 w 1838"/>
              <a:gd name="T43" fmla="*/ 2147483647 h 2533"/>
              <a:gd name="T44" fmla="*/ 2147483647 w 1838"/>
              <a:gd name="T45" fmla="*/ 2147483647 h 2533"/>
              <a:gd name="T46" fmla="*/ 2147483647 w 1838"/>
              <a:gd name="T47" fmla="*/ 2147483647 h 2533"/>
              <a:gd name="T48" fmla="*/ 2147483647 w 1838"/>
              <a:gd name="T49" fmla="*/ 2147483647 h 2533"/>
              <a:gd name="T50" fmla="*/ 2147483647 w 1838"/>
              <a:gd name="T51" fmla="*/ 2147483647 h 2533"/>
              <a:gd name="T52" fmla="*/ 2147483647 w 1838"/>
              <a:gd name="T53" fmla="*/ 2147483647 h 2533"/>
              <a:gd name="T54" fmla="*/ 2147483647 w 1838"/>
              <a:gd name="T55" fmla="*/ 0 h 2533"/>
              <a:gd name="T56" fmla="*/ 2147483647 w 1838"/>
              <a:gd name="T57" fmla="*/ 0 h 2533"/>
              <a:gd name="T58" fmla="*/ 2147483647 w 1838"/>
              <a:gd name="T59" fmla="*/ 0 h 25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38"/>
              <a:gd name="T91" fmla="*/ 0 h 2533"/>
              <a:gd name="T92" fmla="*/ 1838 w 1838"/>
              <a:gd name="T93" fmla="*/ 2533 h 25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38" h="2533">
                <a:moveTo>
                  <a:pt x="851" y="0"/>
                </a:moveTo>
                <a:lnTo>
                  <a:pt x="916" y="330"/>
                </a:lnTo>
                <a:lnTo>
                  <a:pt x="987" y="507"/>
                </a:lnTo>
                <a:lnTo>
                  <a:pt x="1058" y="737"/>
                </a:lnTo>
                <a:lnTo>
                  <a:pt x="1137" y="824"/>
                </a:lnTo>
                <a:lnTo>
                  <a:pt x="1120" y="1021"/>
                </a:lnTo>
                <a:lnTo>
                  <a:pt x="1067" y="1180"/>
                </a:lnTo>
                <a:lnTo>
                  <a:pt x="1120" y="1384"/>
                </a:lnTo>
                <a:lnTo>
                  <a:pt x="1138" y="1623"/>
                </a:lnTo>
                <a:lnTo>
                  <a:pt x="1049" y="1765"/>
                </a:lnTo>
                <a:lnTo>
                  <a:pt x="721" y="1792"/>
                </a:lnTo>
                <a:lnTo>
                  <a:pt x="686" y="1889"/>
                </a:lnTo>
                <a:lnTo>
                  <a:pt x="659" y="2075"/>
                </a:lnTo>
                <a:lnTo>
                  <a:pt x="480" y="2340"/>
                </a:lnTo>
                <a:lnTo>
                  <a:pt x="296" y="2447"/>
                </a:lnTo>
                <a:lnTo>
                  <a:pt x="0" y="2533"/>
                </a:lnTo>
                <a:lnTo>
                  <a:pt x="1545" y="2530"/>
                </a:lnTo>
                <a:lnTo>
                  <a:pt x="1752" y="2425"/>
                </a:lnTo>
                <a:lnTo>
                  <a:pt x="1749" y="2199"/>
                </a:lnTo>
                <a:lnTo>
                  <a:pt x="1767" y="1960"/>
                </a:lnTo>
                <a:lnTo>
                  <a:pt x="1838" y="1674"/>
                </a:lnTo>
                <a:lnTo>
                  <a:pt x="1749" y="1464"/>
                </a:lnTo>
                <a:lnTo>
                  <a:pt x="1599" y="1216"/>
                </a:lnTo>
                <a:lnTo>
                  <a:pt x="1484" y="985"/>
                </a:lnTo>
                <a:lnTo>
                  <a:pt x="1424" y="809"/>
                </a:lnTo>
                <a:lnTo>
                  <a:pt x="1359" y="595"/>
                </a:lnTo>
                <a:lnTo>
                  <a:pt x="1368" y="197"/>
                </a:lnTo>
                <a:lnTo>
                  <a:pt x="1266" y="0"/>
                </a:lnTo>
                <a:lnTo>
                  <a:pt x="851" y="0"/>
                </a:lnTo>
              </a:path>
            </a:pathLst>
          </a:custGeom>
          <a:solidFill>
            <a:schemeClr val="accent4">
              <a:lumMod val="40000"/>
              <a:lumOff val="60000"/>
            </a:schemeClr>
          </a:solidFill>
          <a:ln w="9525">
            <a:noFill/>
            <a:round/>
            <a:headEnd/>
            <a:tailEnd/>
          </a:ln>
        </p:spPr>
        <p:txBody>
          <a:bodyPr/>
          <a:lstStyle/>
          <a:p>
            <a:endParaRPr lang="en-US">
              <a:latin typeface="Agency FB" pitchFamily="34" charset="0"/>
              <a:cs typeface="Calibri" pitchFamily="34" charset="0"/>
            </a:endParaRPr>
          </a:p>
        </p:txBody>
      </p:sp>
      <p:sp>
        <p:nvSpPr>
          <p:cNvPr id="19464" name="Freeform 4"/>
          <p:cNvSpPr>
            <a:spLocks/>
          </p:cNvSpPr>
          <p:nvPr/>
        </p:nvSpPr>
        <p:spPr bwMode="auto">
          <a:xfrm>
            <a:off x="2054225" y="1746250"/>
            <a:ext cx="1949450" cy="2498725"/>
          </a:xfrm>
          <a:custGeom>
            <a:avLst/>
            <a:gdLst>
              <a:gd name="T0" fmla="*/ 2147483647 w 1228"/>
              <a:gd name="T1" fmla="*/ 0 h 1574"/>
              <a:gd name="T2" fmla="*/ 0 w 1228"/>
              <a:gd name="T3" fmla="*/ 2147483647 h 1574"/>
              <a:gd name="T4" fmla="*/ 2147483647 w 1228"/>
              <a:gd name="T5" fmla="*/ 2147483647 h 1574"/>
              <a:gd name="T6" fmla="*/ 2147483647 w 1228"/>
              <a:gd name="T7" fmla="*/ 2147483647 h 1574"/>
              <a:gd name="T8" fmla="*/ 2147483647 w 1228"/>
              <a:gd name="T9" fmla="*/ 2147483647 h 1574"/>
              <a:gd name="T10" fmla="*/ 2147483647 w 1228"/>
              <a:gd name="T11" fmla="*/ 2147483647 h 1574"/>
              <a:gd name="T12" fmla="*/ 2147483647 w 1228"/>
              <a:gd name="T13" fmla="*/ 2147483647 h 1574"/>
              <a:gd name="T14" fmla="*/ 2147483647 w 1228"/>
              <a:gd name="T15" fmla="*/ 2147483647 h 1574"/>
              <a:gd name="T16" fmla="*/ 2147483647 w 1228"/>
              <a:gd name="T17" fmla="*/ 2147483647 h 1574"/>
              <a:gd name="T18" fmla="*/ 2147483647 w 1228"/>
              <a:gd name="T19" fmla="*/ 2147483647 h 1574"/>
              <a:gd name="T20" fmla="*/ 2147483647 w 1228"/>
              <a:gd name="T21" fmla="*/ 2147483647 h 1574"/>
              <a:gd name="T22" fmla="*/ 2147483647 w 1228"/>
              <a:gd name="T23" fmla="*/ 2147483647 h 1574"/>
              <a:gd name="T24" fmla="*/ 2147483647 w 1228"/>
              <a:gd name="T25" fmla="*/ 2147483647 h 1574"/>
              <a:gd name="T26" fmla="*/ 2147483647 w 1228"/>
              <a:gd name="T27" fmla="*/ 2147483647 h 1574"/>
              <a:gd name="T28" fmla="*/ 2147483647 w 1228"/>
              <a:gd name="T29" fmla="*/ 2147483647 h 1574"/>
              <a:gd name="T30" fmla="*/ 2147483647 w 1228"/>
              <a:gd name="T31" fmla="*/ 2147483647 h 1574"/>
              <a:gd name="T32" fmla="*/ 2147483647 w 1228"/>
              <a:gd name="T33" fmla="*/ 2147483647 h 1574"/>
              <a:gd name="T34" fmla="*/ 2147483647 w 1228"/>
              <a:gd name="T35" fmla="*/ 2147483647 h 1574"/>
              <a:gd name="T36" fmla="*/ 2147483647 w 1228"/>
              <a:gd name="T37" fmla="*/ 2147483647 h 1574"/>
              <a:gd name="T38" fmla="*/ 2147483647 w 1228"/>
              <a:gd name="T39" fmla="*/ 2147483647 h 1574"/>
              <a:gd name="T40" fmla="*/ 2147483647 w 1228"/>
              <a:gd name="T41" fmla="*/ 2147483647 h 1574"/>
              <a:gd name="T42" fmla="*/ 2147483647 w 1228"/>
              <a:gd name="T43" fmla="*/ 2147483647 h 1574"/>
              <a:gd name="T44" fmla="*/ 2147483647 w 1228"/>
              <a:gd name="T45" fmla="*/ 2147483647 h 1574"/>
              <a:gd name="T46" fmla="*/ 2147483647 w 1228"/>
              <a:gd name="T47" fmla="*/ 2147483647 h 1574"/>
              <a:gd name="T48" fmla="*/ 2147483647 w 1228"/>
              <a:gd name="T49" fmla="*/ 2147483647 h 1574"/>
              <a:gd name="T50" fmla="*/ 2147483647 w 1228"/>
              <a:gd name="T51" fmla="*/ 0 h 1574"/>
              <a:gd name="T52" fmla="*/ 2147483647 w 1228"/>
              <a:gd name="T53" fmla="*/ 0 h 15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8"/>
              <a:gd name="T82" fmla="*/ 0 h 1574"/>
              <a:gd name="T83" fmla="*/ 1228 w 1228"/>
              <a:gd name="T84" fmla="*/ 1574 h 15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8" h="1574">
                <a:moveTo>
                  <a:pt x="6" y="0"/>
                </a:moveTo>
                <a:lnTo>
                  <a:pt x="0" y="114"/>
                </a:lnTo>
                <a:lnTo>
                  <a:pt x="80" y="212"/>
                </a:lnTo>
                <a:lnTo>
                  <a:pt x="168" y="344"/>
                </a:lnTo>
                <a:lnTo>
                  <a:pt x="274" y="513"/>
                </a:lnTo>
                <a:lnTo>
                  <a:pt x="399" y="699"/>
                </a:lnTo>
                <a:lnTo>
                  <a:pt x="514" y="920"/>
                </a:lnTo>
                <a:lnTo>
                  <a:pt x="606" y="1023"/>
                </a:lnTo>
                <a:lnTo>
                  <a:pt x="576" y="1151"/>
                </a:lnTo>
                <a:lnTo>
                  <a:pt x="523" y="1275"/>
                </a:lnTo>
                <a:lnTo>
                  <a:pt x="542" y="1409"/>
                </a:lnTo>
                <a:lnTo>
                  <a:pt x="558" y="1496"/>
                </a:lnTo>
                <a:lnTo>
                  <a:pt x="621" y="1574"/>
                </a:lnTo>
                <a:lnTo>
                  <a:pt x="691" y="1558"/>
                </a:lnTo>
                <a:lnTo>
                  <a:pt x="788" y="1470"/>
                </a:lnTo>
                <a:lnTo>
                  <a:pt x="886" y="1346"/>
                </a:lnTo>
                <a:lnTo>
                  <a:pt x="1037" y="1266"/>
                </a:lnTo>
                <a:lnTo>
                  <a:pt x="1161" y="1151"/>
                </a:lnTo>
                <a:lnTo>
                  <a:pt x="1228" y="1073"/>
                </a:lnTo>
                <a:lnTo>
                  <a:pt x="1223" y="858"/>
                </a:lnTo>
                <a:lnTo>
                  <a:pt x="1170" y="708"/>
                </a:lnTo>
                <a:lnTo>
                  <a:pt x="1107" y="557"/>
                </a:lnTo>
                <a:lnTo>
                  <a:pt x="1099" y="389"/>
                </a:lnTo>
                <a:lnTo>
                  <a:pt x="1107" y="229"/>
                </a:lnTo>
                <a:lnTo>
                  <a:pt x="1029" y="6"/>
                </a:lnTo>
                <a:lnTo>
                  <a:pt x="6" y="0"/>
                </a:lnTo>
              </a:path>
            </a:pathLst>
          </a:custGeom>
          <a:solidFill>
            <a:schemeClr val="accent4">
              <a:lumMod val="75000"/>
            </a:schemeClr>
          </a:solidFill>
          <a:ln w="9525">
            <a:noFill/>
            <a:round/>
            <a:headEnd/>
            <a:tailEnd/>
          </a:ln>
        </p:spPr>
        <p:txBody>
          <a:bodyPr/>
          <a:lstStyle/>
          <a:p>
            <a:endParaRPr lang="en-US">
              <a:latin typeface="Agency FB" pitchFamily="34" charset="0"/>
              <a:cs typeface="Calibri" pitchFamily="34" charset="0"/>
            </a:endParaRPr>
          </a:p>
        </p:txBody>
      </p:sp>
      <p:sp>
        <p:nvSpPr>
          <p:cNvPr id="19465" name="Freeform 5"/>
          <p:cNvSpPr>
            <a:spLocks/>
          </p:cNvSpPr>
          <p:nvPr/>
        </p:nvSpPr>
        <p:spPr bwMode="auto">
          <a:xfrm>
            <a:off x="4924425" y="3416300"/>
            <a:ext cx="1498600" cy="2363788"/>
          </a:xfrm>
          <a:custGeom>
            <a:avLst/>
            <a:gdLst>
              <a:gd name="T0" fmla="*/ 0 w 944"/>
              <a:gd name="T1" fmla="*/ 2147483647 h 1489"/>
              <a:gd name="T2" fmla="*/ 2147483647 w 944"/>
              <a:gd name="T3" fmla="*/ 2147483647 h 1489"/>
              <a:gd name="T4" fmla="*/ 2147483647 w 944"/>
              <a:gd name="T5" fmla="*/ 2147483647 h 1489"/>
              <a:gd name="T6" fmla="*/ 2147483647 w 944"/>
              <a:gd name="T7" fmla="*/ 2147483647 h 1489"/>
              <a:gd name="T8" fmla="*/ 2147483647 w 944"/>
              <a:gd name="T9" fmla="*/ 2147483647 h 1489"/>
              <a:gd name="T10" fmla="*/ 2147483647 w 944"/>
              <a:gd name="T11" fmla="*/ 2147483647 h 1489"/>
              <a:gd name="T12" fmla="*/ 2147483647 w 944"/>
              <a:gd name="T13" fmla="*/ 2147483647 h 1489"/>
              <a:gd name="T14" fmla="*/ 2147483647 w 944"/>
              <a:gd name="T15" fmla="*/ 2147483647 h 1489"/>
              <a:gd name="T16" fmla="*/ 2147483647 w 944"/>
              <a:gd name="T17" fmla="*/ 0 h 1489"/>
              <a:gd name="T18" fmla="*/ 2147483647 w 944"/>
              <a:gd name="T19" fmla="*/ 2147483647 h 1489"/>
              <a:gd name="T20" fmla="*/ 2147483647 w 944"/>
              <a:gd name="T21" fmla="*/ 2147483647 h 1489"/>
              <a:gd name="T22" fmla="*/ 2147483647 w 944"/>
              <a:gd name="T23" fmla="*/ 2147483647 h 1489"/>
              <a:gd name="T24" fmla="*/ 2147483647 w 944"/>
              <a:gd name="T25" fmla="*/ 2147483647 h 1489"/>
              <a:gd name="T26" fmla="*/ 2147483647 w 944"/>
              <a:gd name="T27" fmla="*/ 2147483647 h 1489"/>
              <a:gd name="T28" fmla="*/ 2147483647 w 944"/>
              <a:gd name="T29" fmla="*/ 2147483647 h 1489"/>
              <a:gd name="T30" fmla="*/ 2147483647 w 944"/>
              <a:gd name="T31" fmla="*/ 2147483647 h 1489"/>
              <a:gd name="T32" fmla="*/ 2147483647 w 944"/>
              <a:gd name="T33" fmla="*/ 2147483647 h 1489"/>
              <a:gd name="T34" fmla="*/ 2147483647 w 944"/>
              <a:gd name="T35" fmla="*/ 2147483647 h 1489"/>
              <a:gd name="T36" fmla="*/ 0 w 944"/>
              <a:gd name="T37" fmla="*/ 2147483647 h 1489"/>
              <a:gd name="T38" fmla="*/ 0 w 944"/>
              <a:gd name="T39" fmla="*/ 2147483647 h 14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4"/>
              <a:gd name="T61" fmla="*/ 0 h 1489"/>
              <a:gd name="T62" fmla="*/ 944 w 944"/>
              <a:gd name="T63" fmla="*/ 1489 h 14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4" h="1489">
                <a:moveTo>
                  <a:pt x="0" y="1489"/>
                </a:moveTo>
                <a:lnTo>
                  <a:pt x="124" y="1295"/>
                </a:lnTo>
                <a:lnTo>
                  <a:pt x="186" y="958"/>
                </a:lnTo>
                <a:lnTo>
                  <a:pt x="283" y="870"/>
                </a:lnTo>
                <a:lnTo>
                  <a:pt x="558" y="799"/>
                </a:lnTo>
                <a:lnTo>
                  <a:pt x="611" y="506"/>
                </a:lnTo>
                <a:lnTo>
                  <a:pt x="602" y="285"/>
                </a:lnTo>
                <a:lnTo>
                  <a:pt x="593" y="117"/>
                </a:lnTo>
                <a:lnTo>
                  <a:pt x="643" y="0"/>
                </a:lnTo>
                <a:lnTo>
                  <a:pt x="770" y="99"/>
                </a:lnTo>
                <a:lnTo>
                  <a:pt x="915" y="272"/>
                </a:lnTo>
                <a:lnTo>
                  <a:pt x="939" y="480"/>
                </a:lnTo>
                <a:lnTo>
                  <a:pt x="944" y="630"/>
                </a:lnTo>
                <a:lnTo>
                  <a:pt x="939" y="825"/>
                </a:lnTo>
                <a:lnTo>
                  <a:pt x="921" y="1020"/>
                </a:lnTo>
                <a:lnTo>
                  <a:pt x="873" y="1238"/>
                </a:lnTo>
                <a:lnTo>
                  <a:pt x="797" y="1357"/>
                </a:lnTo>
                <a:lnTo>
                  <a:pt x="694" y="1489"/>
                </a:lnTo>
                <a:lnTo>
                  <a:pt x="0" y="1489"/>
                </a:lnTo>
              </a:path>
            </a:pathLst>
          </a:custGeom>
          <a:solidFill>
            <a:schemeClr val="accent4">
              <a:lumMod val="75000"/>
            </a:schemeClr>
          </a:solidFill>
          <a:ln w="9525">
            <a:noFill/>
            <a:round/>
            <a:headEnd/>
            <a:tailEnd/>
          </a:ln>
        </p:spPr>
        <p:txBody>
          <a:bodyPr/>
          <a:lstStyle/>
          <a:p>
            <a:endParaRPr lang="en-US">
              <a:latin typeface="Agency FB" pitchFamily="34" charset="0"/>
              <a:cs typeface="Calibri" pitchFamily="34" charset="0"/>
            </a:endParaRPr>
          </a:p>
        </p:txBody>
      </p:sp>
      <p:sp>
        <p:nvSpPr>
          <p:cNvPr id="19466" name="Freeform 6"/>
          <p:cNvSpPr>
            <a:spLocks/>
          </p:cNvSpPr>
          <p:nvPr/>
        </p:nvSpPr>
        <p:spPr bwMode="auto">
          <a:xfrm>
            <a:off x="5424488" y="1746250"/>
            <a:ext cx="357187" cy="476250"/>
          </a:xfrm>
          <a:custGeom>
            <a:avLst/>
            <a:gdLst>
              <a:gd name="T0" fmla="*/ 0 w 225"/>
              <a:gd name="T1" fmla="*/ 0 h 300"/>
              <a:gd name="T2" fmla="*/ 2147483647 w 225"/>
              <a:gd name="T3" fmla="*/ 2147483647 h 300"/>
              <a:gd name="T4" fmla="*/ 2147483647 w 225"/>
              <a:gd name="T5" fmla="*/ 2147483647 h 300"/>
              <a:gd name="T6" fmla="*/ 2147483647 w 225"/>
              <a:gd name="T7" fmla="*/ 2147483647 h 300"/>
              <a:gd name="T8" fmla="*/ 2147483647 w 225"/>
              <a:gd name="T9" fmla="*/ 2147483647 h 300"/>
              <a:gd name="T10" fmla="*/ 2147483647 w 225"/>
              <a:gd name="T11" fmla="*/ 2147483647 h 300"/>
              <a:gd name="T12" fmla="*/ 2147483647 w 225"/>
              <a:gd name="T13" fmla="*/ 2147483647 h 300"/>
              <a:gd name="T14" fmla="*/ 0 w 225"/>
              <a:gd name="T15" fmla="*/ 0 h 300"/>
              <a:gd name="T16" fmla="*/ 0 w 225"/>
              <a:gd name="T17" fmla="*/ 0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
              <a:gd name="T28" fmla="*/ 0 h 300"/>
              <a:gd name="T29" fmla="*/ 225 w 225"/>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 h="300">
                <a:moveTo>
                  <a:pt x="0" y="0"/>
                </a:moveTo>
                <a:lnTo>
                  <a:pt x="66" y="149"/>
                </a:lnTo>
                <a:lnTo>
                  <a:pt x="128" y="256"/>
                </a:lnTo>
                <a:lnTo>
                  <a:pt x="207" y="300"/>
                </a:lnTo>
                <a:lnTo>
                  <a:pt x="225" y="256"/>
                </a:lnTo>
                <a:lnTo>
                  <a:pt x="207" y="132"/>
                </a:lnTo>
                <a:lnTo>
                  <a:pt x="179" y="6"/>
                </a:lnTo>
                <a:lnTo>
                  <a:pt x="0" y="0"/>
                </a:lnTo>
              </a:path>
            </a:pathLst>
          </a:custGeom>
          <a:solidFill>
            <a:schemeClr val="accent4">
              <a:lumMod val="75000"/>
            </a:schemeClr>
          </a:solidFill>
          <a:ln w="9525">
            <a:noFill/>
            <a:round/>
            <a:headEnd/>
            <a:tailEnd/>
          </a:ln>
        </p:spPr>
        <p:txBody>
          <a:bodyPr/>
          <a:lstStyle/>
          <a:p>
            <a:endParaRPr lang="en-US">
              <a:latin typeface="Agency FB" pitchFamily="34" charset="0"/>
              <a:cs typeface="Calibri" pitchFamily="34" charset="0"/>
            </a:endParaRPr>
          </a:p>
        </p:txBody>
      </p:sp>
      <p:sp>
        <p:nvSpPr>
          <p:cNvPr id="24587" name="Freeform 10"/>
          <p:cNvSpPr>
            <a:spLocks/>
          </p:cNvSpPr>
          <p:nvPr/>
        </p:nvSpPr>
        <p:spPr bwMode="auto">
          <a:xfrm>
            <a:off x="1847850" y="2646363"/>
            <a:ext cx="5915025" cy="1827212"/>
          </a:xfrm>
          <a:custGeom>
            <a:avLst/>
            <a:gdLst>
              <a:gd name="T0" fmla="*/ 0 w 3726"/>
              <a:gd name="T1" fmla="*/ 0 h 1151"/>
              <a:gd name="T2" fmla="*/ 2147483647 w 3726"/>
              <a:gd name="T3" fmla="*/ 2147483647 h 1151"/>
              <a:gd name="T4" fmla="*/ 2147483647 w 3726"/>
              <a:gd name="T5" fmla="*/ 2147483647 h 1151"/>
              <a:gd name="T6" fmla="*/ 0 60000 65536"/>
              <a:gd name="T7" fmla="*/ 0 60000 65536"/>
              <a:gd name="T8" fmla="*/ 0 60000 65536"/>
              <a:gd name="T9" fmla="*/ 0 w 3726"/>
              <a:gd name="T10" fmla="*/ 0 h 1151"/>
              <a:gd name="T11" fmla="*/ 3726 w 3726"/>
              <a:gd name="T12" fmla="*/ 1151 h 1151"/>
            </a:gdLst>
            <a:ahLst/>
            <a:cxnLst>
              <a:cxn ang="T6">
                <a:pos x="T0" y="T1"/>
              </a:cxn>
              <a:cxn ang="T7">
                <a:pos x="T2" y="T3"/>
              </a:cxn>
              <a:cxn ang="T8">
                <a:pos x="T4" y="T5"/>
              </a:cxn>
            </a:cxnLst>
            <a:rect l="T9" t="T10" r="T11" b="T12"/>
            <a:pathLst>
              <a:path w="3726" h="1151">
                <a:moveTo>
                  <a:pt x="0" y="0"/>
                </a:moveTo>
                <a:lnTo>
                  <a:pt x="1601" y="1151"/>
                </a:lnTo>
                <a:lnTo>
                  <a:pt x="3726" y="1095"/>
                </a:lnTo>
              </a:path>
            </a:pathLst>
          </a:custGeom>
          <a:noFill/>
          <a:ln w="38100">
            <a:solidFill>
              <a:schemeClr val="accent3">
                <a:lumMod val="75000"/>
              </a:schemeClr>
            </a:solidFill>
            <a:prstDash val="sysDot"/>
            <a:round/>
            <a:headEnd/>
            <a:tailEnd/>
          </a:ln>
        </p:spPr>
        <p:txBody>
          <a:bodyPr wrap="none" anchor="ctr"/>
          <a:lstStyle/>
          <a:p>
            <a:pPr>
              <a:defRPr/>
            </a:pPr>
            <a:endParaRPr lang="en-US">
              <a:latin typeface="Agency FB" pitchFamily="34" charset="0"/>
              <a:cs typeface="Calibri" pitchFamily="34" charset="0"/>
            </a:endParaRPr>
          </a:p>
        </p:txBody>
      </p:sp>
      <p:sp>
        <p:nvSpPr>
          <p:cNvPr id="24588" name="Freeform 11"/>
          <p:cNvSpPr>
            <a:spLocks/>
          </p:cNvSpPr>
          <p:nvPr/>
        </p:nvSpPr>
        <p:spPr bwMode="auto">
          <a:xfrm>
            <a:off x="1836738" y="2635250"/>
            <a:ext cx="5902325" cy="1809750"/>
          </a:xfrm>
          <a:custGeom>
            <a:avLst/>
            <a:gdLst>
              <a:gd name="T0" fmla="*/ 0 w 3718"/>
              <a:gd name="T1" fmla="*/ 0 h 1140"/>
              <a:gd name="T2" fmla="*/ 2147483647 w 3718"/>
              <a:gd name="T3" fmla="*/ 2147483647 h 1140"/>
              <a:gd name="T4" fmla="*/ 2147483647 w 3718"/>
              <a:gd name="T5" fmla="*/ 2147483647 h 1140"/>
              <a:gd name="T6" fmla="*/ 2147483647 w 3718"/>
              <a:gd name="T7" fmla="*/ 2147483647 h 1140"/>
              <a:gd name="T8" fmla="*/ 2147483647 w 3718"/>
              <a:gd name="T9" fmla="*/ 2147483647 h 1140"/>
              <a:gd name="T10" fmla="*/ 2147483647 w 3718"/>
              <a:gd name="T11" fmla="*/ 2147483647 h 1140"/>
              <a:gd name="T12" fmla="*/ 2147483647 w 3718"/>
              <a:gd name="T13" fmla="*/ 2147483647 h 1140"/>
              <a:gd name="T14" fmla="*/ 0 60000 65536"/>
              <a:gd name="T15" fmla="*/ 0 60000 65536"/>
              <a:gd name="T16" fmla="*/ 0 60000 65536"/>
              <a:gd name="T17" fmla="*/ 0 60000 65536"/>
              <a:gd name="T18" fmla="*/ 0 60000 65536"/>
              <a:gd name="T19" fmla="*/ 0 60000 65536"/>
              <a:gd name="T20" fmla="*/ 0 60000 65536"/>
              <a:gd name="T21" fmla="*/ 0 w 3718"/>
              <a:gd name="T22" fmla="*/ 0 h 1140"/>
              <a:gd name="T23" fmla="*/ 3718 w 3718"/>
              <a:gd name="T24" fmla="*/ 1140 h 1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8" h="1140">
                <a:moveTo>
                  <a:pt x="0" y="0"/>
                </a:moveTo>
                <a:lnTo>
                  <a:pt x="343" y="344"/>
                </a:lnTo>
                <a:lnTo>
                  <a:pt x="1191" y="1007"/>
                </a:lnTo>
                <a:lnTo>
                  <a:pt x="1617" y="1140"/>
                </a:lnTo>
                <a:lnTo>
                  <a:pt x="2374" y="594"/>
                </a:lnTo>
                <a:lnTo>
                  <a:pt x="2600" y="458"/>
                </a:lnTo>
                <a:lnTo>
                  <a:pt x="3718" y="1095"/>
                </a:lnTo>
              </a:path>
            </a:pathLst>
          </a:custGeom>
          <a:noFill/>
          <a:ln w="38100">
            <a:solidFill>
              <a:schemeClr val="accent6">
                <a:lumMod val="75000"/>
              </a:schemeClr>
            </a:solidFill>
            <a:prstDash val="lgDash"/>
            <a:round/>
            <a:headEnd/>
            <a:tailEnd/>
          </a:ln>
        </p:spPr>
        <p:txBody>
          <a:bodyPr/>
          <a:lstStyle/>
          <a:p>
            <a:pPr>
              <a:defRPr/>
            </a:pPr>
            <a:endParaRPr lang="en-US">
              <a:latin typeface="Agency FB" pitchFamily="34" charset="0"/>
              <a:cs typeface="Calibri" pitchFamily="34" charset="0"/>
            </a:endParaRPr>
          </a:p>
        </p:txBody>
      </p:sp>
      <p:sp>
        <p:nvSpPr>
          <p:cNvPr id="19469" name="Freeform 12"/>
          <p:cNvSpPr>
            <a:spLocks/>
          </p:cNvSpPr>
          <p:nvPr/>
        </p:nvSpPr>
        <p:spPr bwMode="auto">
          <a:xfrm>
            <a:off x="1847850" y="2635250"/>
            <a:ext cx="5915025" cy="1897063"/>
          </a:xfrm>
          <a:custGeom>
            <a:avLst/>
            <a:gdLst>
              <a:gd name="T0" fmla="*/ 0 w 3726"/>
              <a:gd name="T1" fmla="*/ 0 h 1195"/>
              <a:gd name="T2" fmla="*/ 2147483647 w 3726"/>
              <a:gd name="T3" fmla="*/ 2147483647 h 1195"/>
              <a:gd name="T4" fmla="*/ 2147483647 w 3726"/>
              <a:gd name="T5" fmla="*/ 2147483647 h 1195"/>
              <a:gd name="T6" fmla="*/ 2147483647 w 3726"/>
              <a:gd name="T7" fmla="*/ 2147483647 h 1195"/>
              <a:gd name="T8" fmla="*/ 2147483647 w 3726"/>
              <a:gd name="T9" fmla="*/ 2147483647 h 1195"/>
              <a:gd name="T10" fmla="*/ 2147483647 w 3726"/>
              <a:gd name="T11" fmla="*/ 2147483647 h 1195"/>
              <a:gd name="T12" fmla="*/ 2147483647 w 3726"/>
              <a:gd name="T13" fmla="*/ 2147483647 h 1195"/>
              <a:gd name="T14" fmla="*/ 0 60000 65536"/>
              <a:gd name="T15" fmla="*/ 0 60000 65536"/>
              <a:gd name="T16" fmla="*/ 0 60000 65536"/>
              <a:gd name="T17" fmla="*/ 0 60000 65536"/>
              <a:gd name="T18" fmla="*/ 0 60000 65536"/>
              <a:gd name="T19" fmla="*/ 0 60000 65536"/>
              <a:gd name="T20" fmla="*/ 0 60000 65536"/>
              <a:gd name="T21" fmla="*/ 0 w 3726"/>
              <a:gd name="T22" fmla="*/ 0 h 1195"/>
              <a:gd name="T23" fmla="*/ 3726 w 3726"/>
              <a:gd name="T24" fmla="*/ 1195 h 1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6" h="1195">
                <a:moveTo>
                  <a:pt x="0" y="0"/>
                </a:moveTo>
                <a:lnTo>
                  <a:pt x="401" y="916"/>
                </a:lnTo>
                <a:lnTo>
                  <a:pt x="965" y="1195"/>
                </a:lnTo>
                <a:lnTo>
                  <a:pt x="1627" y="1131"/>
                </a:lnTo>
                <a:lnTo>
                  <a:pt x="2417" y="272"/>
                </a:lnTo>
                <a:lnTo>
                  <a:pt x="2711" y="236"/>
                </a:lnTo>
                <a:lnTo>
                  <a:pt x="3726" y="1088"/>
                </a:lnTo>
              </a:path>
            </a:pathLst>
          </a:custGeom>
          <a:noFill/>
          <a:ln w="38100">
            <a:solidFill>
              <a:srgbClr val="FF0000"/>
            </a:solidFill>
            <a:round/>
            <a:headEnd/>
            <a:tailEnd/>
          </a:ln>
        </p:spPr>
        <p:txBody>
          <a:bodyPr/>
          <a:lstStyle/>
          <a:p>
            <a:endParaRPr lang="en-US">
              <a:latin typeface="Agency FB" pitchFamily="34" charset="0"/>
              <a:cs typeface="Calibri" pitchFamily="34" charset="0"/>
            </a:endParaRPr>
          </a:p>
        </p:txBody>
      </p:sp>
      <p:sp>
        <p:nvSpPr>
          <p:cNvPr id="19470" name="Oval 13"/>
          <p:cNvSpPr>
            <a:spLocks noChangeArrowheads="1"/>
          </p:cNvSpPr>
          <p:nvPr/>
        </p:nvSpPr>
        <p:spPr bwMode="auto">
          <a:xfrm>
            <a:off x="1716088" y="2506663"/>
            <a:ext cx="276225" cy="276225"/>
          </a:xfrm>
          <a:prstGeom prst="ellipse">
            <a:avLst/>
          </a:prstGeom>
          <a:solidFill>
            <a:srgbClr val="FFFFFF"/>
          </a:solidFill>
          <a:ln w="31750">
            <a:solidFill>
              <a:srgbClr val="000000"/>
            </a:solidFill>
            <a:round/>
            <a:headEnd/>
            <a:tailEnd/>
          </a:ln>
        </p:spPr>
        <p:txBody>
          <a:bodyPr wrap="none" anchor="ctr"/>
          <a:lstStyle/>
          <a:p>
            <a:pPr algn="ctr"/>
            <a:r>
              <a:rPr lang="en-US" sz="1600" b="1" dirty="0">
                <a:latin typeface="Agency FB" pitchFamily="34" charset="0"/>
                <a:cs typeface="Calibri" pitchFamily="34" charset="0"/>
              </a:rPr>
              <a:t>1</a:t>
            </a:r>
          </a:p>
        </p:txBody>
      </p:sp>
      <p:sp>
        <p:nvSpPr>
          <p:cNvPr id="19471" name="Oval 14"/>
          <p:cNvSpPr>
            <a:spLocks noChangeArrowheads="1"/>
          </p:cNvSpPr>
          <p:nvPr/>
        </p:nvSpPr>
        <p:spPr bwMode="auto">
          <a:xfrm>
            <a:off x="7626350" y="4251325"/>
            <a:ext cx="276225" cy="274638"/>
          </a:xfrm>
          <a:prstGeom prst="ellipse">
            <a:avLst/>
          </a:prstGeom>
          <a:solidFill>
            <a:srgbClr val="FFFFFF"/>
          </a:solidFill>
          <a:ln w="31750">
            <a:solidFill>
              <a:srgbClr val="000000"/>
            </a:solidFill>
            <a:round/>
            <a:headEnd/>
            <a:tailEnd/>
          </a:ln>
        </p:spPr>
        <p:txBody>
          <a:bodyPr wrap="none" anchor="ctr"/>
          <a:lstStyle/>
          <a:p>
            <a:pPr algn="ctr"/>
            <a:r>
              <a:rPr lang="en-US" sz="1600" b="1">
                <a:latin typeface="Agency FB" pitchFamily="34" charset="0"/>
                <a:cs typeface="Calibri" pitchFamily="34" charset="0"/>
              </a:rPr>
              <a:t>3</a:t>
            </a:r>
          </a:p>
        </p:txBody>
      </p:sp>
      <p:sp>
        <p:nvSpPr>
          <p:cNvPr id="19472" name="Text Box 15"/>
          <p:cNvSpPr txBox="1">
            <a:spLocks noChangeArrowheads="1"/>
          </p:cNvSpPr>
          <p:nvPr/>
        </p:nvSpPr>
        <p:spPr bwMode="auto">
          <a:xfrm>
            <a:off x="6007100" y="4240213"/>
            <a:ext cx="263525" cy="365125"/>
          </a:xfrm>
          <a:prstGeom prst="rect">
            <a:avLst/>
          </a:prstGeom>
          <a:solidFill>
            <a:schemeClr val="bg1">
              <a:alpha val="79999"/>
            </a:schemeClr>
          </a:solidFill>
          <a:ln w="9525">
            <a:noFill/>
            <a:miter lim="800000"/>
            <a:headEnd/>
            <a:tailEnd/>
          </a:ln>
        </p:spPr>
        <p:txBody>
          <a:bodyPr tIns="0" bIns="0"/>
          <a:lstStyle/>
          <a:p>
            <a:pPr algn="ctr" defTabSz="457200">
              <a:buClr>
                <a:srgbClr val="151515"/>
              </a:buClr>
              <a:buSzPct val="90000"/>
              <a:buFont typeface="Monotype Sorts"/>
              <a:buNone/>
            </a:pPr>
            <a:r>
              <a:rPr lang="en-US" sz="2300" b="1">
                <a:solidFill>
                  <a:srgbClr val="000000"/>
                </a:solidFill>
                <a:latin typeface="Agency FB" pitchFamily="34" charset="0"/>
                <a:cs typeface="Calibri" pitchFamily="34" charset="0"/>
              </a:rPr>
              <a:t>a</a:t>
            </a:r>
            <a:endParaRPr lang="en-US">
              <a:latin typeface="Agency FB" pitchFamily="34" charset="0"/>
              <a:cs typeface="Calibri" pitchFamily="34" charset="0"/>
            </a:endParaRPr>
          </a:p>
        </p:txBody>
      </p:sp>
      <p:sp>
        <p:nvSpPr>
          <p:cNvPr id="19473" name="Text Box 16"/>
          <p:cNvSpPr txBox="1">
            <a:spLocks noChangeArrowheads="1"/>
          </p:cNvSpPr>
          <p:nvPr/>
        </p:nvSpPr>
        <p:spPr bwMode="auto">
          <a:xfrm>
            <a:off x="6103938" y="3335338"/>
            <a:ext cx="265112" cy="365125"/>
          </a:xfrm>
          <a:prstGeom prst="rect">
            <a:avLst/>
          </a:prstGeom>
          <a:solidFill>
            <a:schemeClr val="bg1">
              <a:alpha val="79999"/>
            </a:schemeClr>
          </a:solidFill>
          <a:ln w="9525">
            <a:noFill/>
            <a:miter lim="800000"/>
            <a:headEnd/>
            <a:tailEnd/>
          </a:ln>
        </p:spPr>
        <p:txBody>
          <a:bodyPr tIns="0" bIns="0"/>
          <a:lstStyle/>
          <a:p>
            <a:pPr algn="ctr" defTabSz="457200">
              <a:buClr>
                <a:srgbClr val="151515"/>
              </a:buClr>
              <a:buSzPct val="90000"/>
              <a:buFont typeface="Monotype Sorts"/>
              <a:buNone/>
            </a:pPr>
            <a:r>
              <a:rPr lang="en-US" sz="2300" b="1">
                <a:solidFill>
                  <a:srgbClr val="000000"/>
                </a:solidFill>
                <a:latin typeface="Agency FB" pitchFamily="34" charset="0"/>
                <a:cs typeface="Calibri" pitchFamily="34" charset="0"/>
              </a:rPr>
              <a:t>b</a:t>
            </a:r>
            <a:endParaRPr lang="en-US">
              <a:latin typeface="Agency FB" pitchFamily="34" charset="0"/>
              <a:cs typeface="Calibri" pitchFamily="34" charset="0"/>
            </a:endParaRPr>
          </a:p>
        </p:txBody>
      </p:sp>
      <p:sp>
        <p:nvSpPr>
          <p:cNvPr id="19474" name="Rectangle 19"/>
          <p:cNvSpPr>
            <a:spLocks noChangeArrowheads="1"/>
          </p:cNvSpPr>
          <p:nvPr/>
        </p:nvSpPr>
        <p:spPr bwMode="auto">
          <a:xfrm>
            <a:off x="1843088" y="5908675"/>
            <a:ext cx="233362" cy="233363"/>
          </a:xfrm>
          <a:prstGeom prst="rect">
            <a:avLst/>
          </a:prstGeom>
          <a:solidFill>
            <a:srgbClr val="FFFF99"/>
          </a:solidFill>
          <a:ln w="9525">
            <a:solidFill>
              <a:schemeClr val="tx1"/>
            </a:solidFill>
            <a:miter lim="800000"/>
            <a:headEnd/>
            <a:tailEnd/>
          </a:ln>
        </p:spPr>
        <p:txBody>
          <a:bodyPr wrap="none" anchor="ctr"/>
          <a:lstStyle/>
          <a:p>
            <a:endParaRPr lang="en-US">
              <a:latin typeface="Agency FB" pitchFamily="34" charset="0"/>
              <a:cs typeface="Calibri" pitchFamily="34" charset="0"/>
            </a:endParaRPr>
          </a:p>
        </p:txBody>
      </p:sp>
      <p:sp>
        <p:nvSpPr>
          <p:cNvPr id="19475" name="Rectangle 20"/>
          <p:cNvSpPr>
            <a:spLocks noChangeArrowheads="1"/>
          </p:cNvSpPr>
          <p:nvPr/>
        </p:nvSpPr>
        <p:spPr bwMode="auto">
          <a:xfrm>
            <a:off x="3717925" y="5908675"/>
            <a:ext cx="233363" cy="233363"/>
          </a:xfrm>
          <a:prstGeom prst="rect">
            <a:avLst/>
          </a:prstGeom>
          <a:solidFill>
            <a:srgbClr val="FFCC00"/>
          </a:solidFill>
          <a:ln w="9525">
            <a:solidFill>
              <a:schemeClr val="tx1"/>
            </a:solidFill>
            <a:miter lim="800000"/>
            <a:headEnd/>
            <a:tailEnd/>
          </a:ln>
        </p:spPr>
        <p:txBody>
          <a:bodyPr wrap="none" anchor="ctr"/>
          <a:lstStyle/>
          <a:p>
            <a:endParaRPr lang="en-US">
              <a:latin typeface="Agency FB" pitchFamily="34" charset="0"/>
              <a:cs typeface="Calibri" pitchFamily="34" charset="0"/>
            </a:endParaRPr>
          </a:p>
        </p:txBody>
      </p:sp>
      <p:sp>
        <p:nvSpPr>
          <p:cNvPr id="19476" name="Rectangle 21"/>
          <p:cNvSpPr>
            <a:spLocks noChangeArrowheads="1"/>
          </p:cNvSpPr>
          <p:nvPr/>
        </p:nvSpPr>
        <p:spPr bwMode="auto">
          <a:xfrm>
            <a:off x="5945188" y="5908675"/>
            <a:ext cx="233362" cy="233363"/>
          </a:xfrm>
          <a:prstGeom prst="rect">
            <a:avLst/>
          </a:prstGeom>
          <a:solidFill>
            <a:srgbClr val="CC9900"/>
          </a:solidFill>
          <a:ln w="9525">
            <a:solidFill>
              <a:schemeClr val="tx1"/>
            </a:solidFill>
            <a:miter lim="800000"/>
            <a:headEnd/>
            <a:tailEnd/>
          </a:ln>
        </p:spPr>
        <p:txBody>
          <a:bodyPr wrap="none" anchor="ctr"/>
          <a:lstStyle/>
          <a:p>
            <a:endParaRPr lang="en-US">
              <a:latin typeface="Agency FB" pitchFamily="34" charset="0"/>
              <a:cs typeface="Calibri" pitchFamily="34" charset="0"/>
            </a:endParaRPr>
          </a:p>
        </p:txBody>
      </p:sp>
      <p:sp>
        <p:nvSpPr>
          <p:cNvPr id="19477" name="Text Box 22"/>
          <p:cNvSpPr txBox="1">
            <a:spLocks noChangeArrowheads="1"/>
          </p:cNvSpPr>
          <p:nvPr/>
        </p:nvSpPr>
        <p:spPr bwMode="auto">
          <a:xfrm>
            <a:off x="2103438" y="5891213"/>
            <a:ext cx="1059585" cy="276999"/>
          </a:xfrm>
          <a:prstGeom prst="rect">
            <a:avLst/>
          </a:prstGeom>
          <a:noFill/>
          <a:ln w="9525">
            <a:noFill/>
            <a:miter lim="800000"/>
            <a:headEnd/>
            <a:tailEnd/>
          </a:ln>
        </p:spPr>
        <p:txBody>
          <a:bodyPr wrap="none" lIns="0" tIns="0" rIns="0" bIns="0">
            <a:spAutoFit/>
          </a:bodyPr>
          <a:lstStyle/>
          <a:p>
            <a:r>
              <a:rPr lang="en-US" sz="1800" b="1" dirty="0">
                <a:latin typeface="Agency FB" pitchFamily="34" charset="0"/>
                <a:cs typeface="Calibri" pitchFamily="34" charset="0"/>
              </a:rPr>
              <a:t>Low elevation</a:t>
            </a:r>
          </a:p>
        </p:txBody>
      </p:sp>
      <p:sp>
        <p:nvSpPr>
          <p:cNvPr id="19478" name="Text Box 23"/>
          <p:cNvSpPr txBox="1">
            <a:spLocks noChangeArrowheads="1"/>
          </p:cNvSpPr>
          <p:nvPr/>
        </p:nvSpPr>
        <p:spPr bwMode="auto">
          <a:xfrm>
            <a:off x="3986213" y="5902325"/>
            <a:ext cx="1356140" cy="276999"/>
          </a:xfrm>
          <a:prstGeom prst="rect">
            <a:avLst/>
          </a:prstGeom>
          <a:noFill/>
          <a:ln w="9525">
            <a:noFill/>
            <a:miter lim="800000"/>
            <a:headEnd/>
            <a:tailEnd/>
          </a:ln>
        </p:spPr>
        <p:txBody>
          <a:bodyPr wrap="none" lIns="0" tIns="0" rIns="0" bIns="0">
            <a:spAutoFit/>
          </a:bodyPr>
          <a:lstStyle/>
          <a:p>
            <a:r>
              <a:rPr lang="en-US" sz="1800" b="1">
                <a:latin typeface="Agency FB" pitchFamily="34" charset="0"/>
                <a:cs typeface="Calibri" pitchFamily="34" charset="0"/>
              </a:rPr>
              <a:t>Medium elevation</a:t>
            </a:r>
          </a:p>
        </p:txBody>
      </p:sp>
      <p:sp>
        <p:nvSpPr>
          <p:cNvPr id="19479" name="Text Box 24"/>
          <p:cNvSpPr txBox="1">
            <a:spLocks noChangeArrowheads="1"/>
          </p:cNvSpPr>
          <p:nvPr/>
        </p:nvSpPr>
        <p:spPr bwMode="auto">
          <a:xfrm>
            <a:off x="6218238" y="5894388"/>
            <a:ext cx="1099660" cy="276999"/>
          </a:xfrm>
          <a:prstGeom prst="rect">
            <a:avLst/>
          </a:prstGeom>
          <a:noFill/>
          <a:ln w="9525">
            <a:noFill/>
            <a:miter lim="800000"/>
            <a:headEnd/>
            <a:tailEnd/>
          </a:ln>
        </p:spPr>
        <p:txBody>
          <a:bodyPr wrap="none" lIns="0" tIns="0" rIns="0" bIns="0">
            <a:spAutoFit/>
          </a:bodyPr>
          <a:lstStyle/>
          <a:p>
            <a:r>
              <a:rPr lang="en-US" sz="1800" b="1">
                <a:latin typeface="Agency FB" pitchFamily="34" charset="0"/>
                <a:cs typeface="Calibri" pitchFamily="34" charset="0"/>
              </a:rPr>
              <a:t>High elevation</a:t>
            </a:r>
          </a:p>
        </p:txBody>
      </p:sp>
      <p:sp>
        <p:nvSpPr>
          <p:cNvPr id="19480" name="Oval 27"/>
          <p:cNvSpPr>
            <a:spLocks noChangeArrowheads="1"/>
          </p:cNvSpPr>
          <p:nvPr/>
        </p:nvSpPr>
        <p:spPr bwMode="auto">
          <a:xfrm>
            <a:off x="4259263" y="4319588"/>
            <a:ext cx="276225" cy="276225"/>
          </a:xfrm>
          <a:prstGeom prst="ellipse">
            <a:avLst/>
          </a:prstGeom>
          <a:solidFill>
            <a:srgbClr val="FFFFFF"/>
          </a:solidFill>
          <a:ln w="31750">
            <a:solidFill>
              <a:srgbClr val="000000"/>
            </a:solidFill>
            <a:round/>
            <a:headEnd/>
            <a:tailEnd/>
          </a:ln>
        </p:spPr>
        <p:txBody>
          <a:bodyPr wrap="none" anchor="ctr"/>
          <a:lstStyle/>
          <a:p>
            <a:pPr algn="ctr"/>
            <a:r>
              <a:rPr lang="en-US" sz="1600" b="1">
                <a:latin typeface="Agency FB" pitchFamily="34" charset="0"/>
                <a:cs typeface="Calibri" pitchFamily="34" charset="0"/>
              </a:rPr>
              <a:t>2</a:t>
            </a:r>
          </a:p>
        </p:txBody>
      </p:sp>
      <p:sp>
        <p:nvSpPr>
          <p:cNvPr id="19481" name="Freeform 28"/>
          <p:cNvSpPr>
            <a:spLocks/>
          </p:cNvSpPr>
          <p:nvPr/>
        </p:nvSpPr>
        <p:spPr bwMode="auto">
          <a:xfrm>
            <a:off x="2630488" y="1884363"/>
            <a:ext cx="1111250" cy="1322387"/>
          </a:xfrm>
          <a:custGeom>
            <a:avLst/>
            <a:gdLst>
              <a:gd name="T0" fmla="*/ 2147483647 w 700"/>
              <a:gd name="T1" fmla="*/ 2147483647 h 833"/>
              <a:gd name="T2" fmla="*/ 0 w 700"/>
              <a:gd name="T3" fmla="*/ 2147483647 h 833"/>
              <a:gd name="T4" fmla="*/ 2147483647 w 700"/>
              <a:gd name="T5" fmla="*/ 2147483647 h 833"/>
              <a:gd name="T6" fmla="*/ 2147483647 w 700"/>
              <a:gd name="T7" fmla="*/ 2147483647 h 833"/>
              <a:gd name="T8" fmla="*/ 2147483647 w 700"/>
              <a:gd name="T9" fmla="*/ 2147483647 h 833"/>
              <a:gd name="T10" fmla="*/ 2147483647 w 700"/>
              <a:gd name="T11" fmla="*/ 2147483647 h 833"/>
              <a:gd name="T12" fmla="*/ 2147483647 w 700"/>
              <a:gd name="T13" fmla="*/ 2147483647 h 833"/>
              <a:gd name="T14" fmla="*/ 2147483647 w 700"/>
              <a:gd name="T15" fmla="*/ 2147483647 h 833"/>
              <a:gd name="T16" fmla="*/ 2147483647 w 700"/>
              <a:gd name="T17" fmla="*/ 2147483647 h 833"/>
              <a:gd name="T18" fmla="*/ 2147483647 w 700"/>
              <a:gd name="T19" fmla="*/ 2147483647 h 833"/>
              <a:gd name="T20" fmla="*/ 2147483647 w 700"/>
              <a:gd name="T21" fmla="*/ 2147483647 h 833"/>
              <a:gd name="T22" fmla="*/ 2147483647 w 700"/>
              <a:gd name="T23" fmla="*/ 2147483647 h 833"/>
              <a:gd name="T24" fmla="*/ 2147483647 w 700"/>
              <a:gd name="T25" fmla="*/ 2147483647 h 833"/>
              <a:gd name="T26" fmla="*/ 2147483647 w 700"/>
              <a:gd name="T27" fmla="*/ 2147483647 h 833"/>
              <a:gd name="T28" fmla="*/ 2147483647 w 700"/>
              <a:gd name="T29" fmla="*/ 2147483647 h 833"/>
              <a:gd name="T30" fmla="*/ 2147483647 w 700"/>
              <a:gd name="T31" fmla="*/ 2147483647 h 833"/>
              <a:gd name="T32" fmla="*/ 2147483647 w 700"/>
              <a:gd name="T33" fmla="*/ 0 h 833"/>
              <a:gd name="T34" fmla="*/ 2147483647 w 700"/>
              <a:gd name="T35" fmla="*/ 0 h 833"/>
              <a:gd name="T36" fmla="*/ 2147483647 w 700"/>
              <a:gd name="T37" fmla="*/ 2147483647 h 8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0"/>
              <a:gd name="T58" fmla="*/ 0 h 833"/>
              <a:gd name="T59" fmla="*/ 700 w 700"/>
              <a:gd name="T60" fmla="*/ 833 h 8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0" h="833">
                <a:moveTo>
                  <a:pt x="36" y="45"/>
                </a:moveTo>
                <a:lnTo>
                  <a:pt x="0" y="142"/>
                </a:lnTo>
                <a:lnTo>
                  <a:pt x="44" y="293"/>
                </a:lnTo>
                <a:lnTo>
                  <a:pt x="168" y="364"/>
                </a:lnTo>
                <a:lnTo>
                  <a:pt x="293" y="435"/>
                </a:lnTo>
                <a:lnTo>
                  <a:pt x="399" y="541"/>
                </a:lnTo>
                <a:lnTo>
                  <a:pt x="479" y="647"/>
                </a:lnTo>
                <a:lnTo>
                  <a:pt x="541" y="754"/>
                </a:lnTo>
                <a:lnTo>
                  <a:pt x="612" y="833"/>
                </a:lnTo>
                <a:lnTo>
                  <a:pt x="700" y="816"/>
                </a:lnTo>
                <a:lnTo>
                  <a:pt x="674" y="638"/>
                </a:lnTo>
                <a:lnTo>
                  <a:pt x="665" y="488"/>
                </a:lnTo>
                <a:lnTo>
                  <a:pt x="638" y="328"/>
                </a:lnTo>
                <a:lnTo>
                  <a:pt x="585" y="222"/>
                </a:lnTo>
                <a:lnTo>
                  <a:pt x="505" y="98"/>
                </a:lnTo>
                <a:lnTo>
                  <a:pt x="425" y="18"/>
                </a:lnTo>
                <a:lnTo>
                  <a:pt x="328" y="0"/>
                </a:lnTo>
                <a:lnTo>
                  <a:pt x="248" y="0"/>
                </a:lnTo>
                <a:lnTo>
                  <a:pt x="36" y="45"/>
                </a:lnTo>
                <a:close/>
              </a:path>
            </a:pathLst>
          </a:custGeom>
          <a:solidFill>
            <a:schemeClr val="accent4">
              <a:lumMod val="50000"/>
            </a:schemeClr>
          </a:solidFill>
          <a:ln w="9525">
            <a:noFill/>
            <a:round/>
            <a:headEnd/>
            <a:tailEnd/>
          </a:ln>
        </p:spPr>
        <p:txBody>
          <a:bodyPr/>
          <a:lstStyle/>
          <a:p>
            <a:endParaRPr lang="en-US">
              <a:latin typeface="Agency FB" pitchFamily="34" charset="0"/>
              <a:cs typeface="Calibri" pitchFamily="34" charset="0"/>
            </a:endParaRPr>
          </a:p>
        </p:txBody>
      </p:sp>
      <p:sp>
        <p:nvSpPr>
          <p:cNvPr id="19482" name="Freeform 29"/>
          <p:cNvSpPr>
            <a:spLocks/>
          </p:cNvSpPr>
          <p:nvPr/>
        </p:nvSpPr>
        <p:spPr bwMode="auto">
          <a:xfrm>
            <a:off x="5176838" y="4881563"/>
            <a:ext cx="1012825" cy="858837"/>
          </a:xfrm>
          <a:custGeom>
            <a:avLst/>
            <a:gdLst>
              <a:gd name="T0" fmla="*/ 2147483647 w 638"/>
              <a:gd name="T1" fmla="*/ 2147483647 h 541"/>
              <a:gd name="T2" fmla="*/ 2147483647 w 638"/>
              <a:gd name="T3" fmla="*/ 2147483647 h 541"/>
              <a:gd name="T4" fmla="*/ 2147483647 w 638"/>
              <a:gd name="T5" fmla="*/ 2147483647 h 541"/>
              <a:gd name="T6" fmla="*/ 2147483647 w 638"/>
              <a:gd name="T7" fmla="*/ 2147483647 h 541"/>
              <a:gd name="T8" fmla="*/ 2147483647 w 638"/>
              <a:gd name="T9" fmla="*/ 0 h 541"/>
              <a:gd name="T10" fmla="*/ 2147483647 w 638"/>
              <a:gd name="T11" fmla="*/ 2147483647 h 541"/>
              <a:gd name="T12" fmla="*/ 2147483647 w 638"/>
              <a:gd name="T13" fmla="*/ 2147483647 h 541"/>
              <a:gd name="T14" fmla="*/ 2147483647 w 638"/>
              <a:gd name="T15" fmla="*/ 2147483647 h 541"/>
              <a:gd name="T16" fmla="*/ 2147483647 w 638"/>
              <a:gd name="T17" fmla="*/ 2147483647 h 541"/>
              <a:gd name="T18" fmla="*/ 2147483647 w 638"/>
              <a:gd name="T19" fmla="*/ 2147483647 h 541"/>
              <a:gd name="T20" fmla="*/ 2147483647 w 638"/>
              <a:gd name="T21" fmla="*/ 2147483647 h 541"/>
              <a:gd name="T22" fmla="*/ 2147483647 w 638"/>
              <a:gd name="T23" fmla="*/ 2147483647 h 541"/>
              <a:gd name="T24" fmla="*/ 2147483647 w 638"/>
              <a:gd name="T25" fmla="*/ 2147483647 h 541"/>
              <a:gd name="T26" fmla="*/ 2147483647 w 638"/>
              <a:gd name="T27" fmla="*/ 2147483647 h 541"/>
              <a:gd name="T28" fmla="*/ 0 w 638"/>
              <a:gd name="T29" fmla="*/ 2147483647 h 541"/>
              <a:gd name="T30" fmla="*/ 2147483647 w 638"/>
              <a:gd name="T31" fmla="*/ 2147483647 h 5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8"/>
              <a:gd name="T49" fmla="*/ 0 h 541"/>
              <a:gd name="T50" fmla="*/ 638 w 638"/>
              <a:gd name="T51" fmla="*/ 541 h 5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8" h="541">
                <a:moveTo>
                  <a:pt x="106" y="354"/>
                </a:moveTo>
                <a:lnTo>
                  <a:pt x="151" y="186"/>
                </a:lnTo>
                <a:lnTo>
                  <a:pt x="160" y="106"/>
                </a:lnTo>
                <a:lnTo>
                  <a:pt x="328" y="71"/>
                </a:lnTo>
                <a:lnTo>
                  <a:pt x="425" y="0"/>
                </a:lnTo>
                <a:lnTo>
                  <a:pt x="487" y="18"/>
                </a:lnTo>
                <a:lnTo>
                  <a:pt x="558" y="35"/>
                </a:lnTo>
                <a:lnTo>
                  <a:pt x="638" y="106"/>
                </a:lnTo>
                <a:lnTo>
                  <a:pt x="620" y="221"/>
                </a:lnTo>
                <a:lnTo>
                  <a:pt x="594" y="337"/>
                </a:lnTo>
                <a:lnTo>
                  <a:pt x="496" y="390"/>
                </a:lnTo>
                <a:lnTo>
                  <a:pt x="390" y="461"/>
                </a:lnTo>
                <a:lnTo>
                  <a:pt x="248" y="496"/>
                </a:lnTo>
                <a:lnTo>
                  <a:pt x="89" y="541"/>
                </a:lnTo>
                <a:lnTo>
                  <a:pt x="0" y="461"/>
                </a:lnTo>
                <a:lnTo>
                  <a:pt x="106" y="354"/>
                </a:lnTo>
                <a:close/>
              </a:path>
            </a:pathLst>
          </a:custGeom>
          <a:solidFill>
            <a:schemeClr val="accent4">
              <a:lumMod val="50000"/>
            </a:schemeClr>
          </a:solidFill>
          <a:ln w="9525">
            <a:noFill/>
            <a:round/>
            <a:headEnd/>
            <a:tailEnd/>
          </a:ln>
        </p:spPr>
        <p:txBody>
          <a:bodyPr/>
          <a:lstStyle/>
          <a:p>
            <a:endParaRPr lang="en-US">
              <a:latin typeface="Agency FB" pitchFamily="34" charset="0"/>
              <a:cs typeface="Calibri" pitchFamily="34" charset="0"/>
            </a:endParaRPr>
          </a:p>
        </p:txBody>
      </p:sp>
      <p:sp>
        <p:nvSpPr>
          <p:cNvPr id="19483" name="Text Box 30"/>
          <p:cNvSpPr txBox="1">
            <a:spLocks noChangeArrowheads="1"/>
          </p:cNvSpPr>
          <p:nvPr/>
        </p:nvSpPr>
        <p:spPr bwMode="auto">
          <a:xfrm>
            <a:off x="2566988" y="4035425"/>
            <a:ext cx="265112" cy="365125"/>
          </a:xfrm>
          <a:prstGeom prst="rect">
            <a:avLst/>
          </a:prstGeom>
          <a:solidFill>
            <a:schemeClr val="bg1">
              <a:alpha val="79999"/>
            </a:schemeClr>
          </a:solidFill>
          <a:ln w="9525">
            <a:noFill/>
            <a:miter lim="800000"/>
            <a:headEnd/>
            <a:tailEnd/>
          </a:ln>
        </p:spPr>
        <p:txBody>
          <a:bodyPr tIns="0" bIns="0" anchor="ctr"/>
          <a:lstStyle/>
          <a:p>
            <a:pPr algn="ctr" defTabSz="457200">
              <a:buClr>
                <a:srgbClr val="151515"/>
              </a:buClr>
              <a:buSzPct val="90000"/>
              <a:buFont typeface="Monotype Sorts"/>
              <a:buNone/>
            </a:pPr>
            <a:r>
              <a:rPr lang="en-US" sz="2300" b="1">
                <a:solidFill>
                  <a:srgbClr val="000000"/>
                </a:solidFill>
                <a:latin typeface="Agency FB" pitchFamily="34" charset="0"/>
                <a:cs typeface="Calibri" pitchFamily="34" charset="0"/>
              </a:rPr>
              <a:t>c</a:t>
            </a:r>
            <a:endParaRPr lang="en-US">
              <a:latin typeface="Agency FB" pitchFamily="34" charset="0"/>
              <a:cs typeface="Calibri" pitchFamily="34" charset="0"/>
            </a:endParaRPr>
          </a:p>
        </p:txBody>
      </p:sp>
      <p:sp>
        <p:nvSpPr>
          <p:cNvPr id="28" name="Footer Placeholder 2"/>
          <p:cNvSpPr>
            <a:spLocks noGrp="1"/>
          </p:cNvSpPr>
          <p:nvPr>
            <p:ph type="ftr" sz="quarter" idx="11"/>
          </p:nvPr>
        </p:nvSpPr>
        <p:spPr>
          <a:xfrm>
            <a:off x="251520" y="6248400"/>
            <a:ext cx="8892480" cy="457200"/>
          </a:xfrm>
        </p:spPr>
        <p:txBody>
          <a:bodyPr/>
          <a:lstStyle/>
          <a:p>
            <a:pPr>
              <a:defRPr/>
            </a:pPr>
            <a:r>
              <a:rPr lang="en-US" sz="1100"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4140497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 name="Rectangle 64"/>
          <p:cNvSpPr>
            <a:spLocks noChangeArrowheads="1"/>
          </p:cNvSpPr>
          <p:nvPr/>
        </p:nvSpPr>
        <p:spPr bwMode="auto">
          <a:xfrm>
            <a:off x="3370263" y="1609725"/>
            <a:ext cx="2590800" cy="3200400"/>
          </a:xfrm>
          <a:prstGeom prst="rect">
            <a:avLst/>
          </a:prstGeom>
          <a:solidFill>
            <a:schemeClr val="accent3">
              <a:lumMod val="20000"/>
              <a:lumOff val="80000"/>
            </a:schemeClr>
          </a:solidFill>
          <a:ln w="25400">
            <a:solidFill>
              <a:schemeClr val="bg1">
                <a:lumMod val="75000"/>
              </a:schemeClr>
            </a:solidFill>
            <a:miter lim="800000"/>
            <a:headEnd/>
            <a:tailEnd/>
          </a:ln>
        </p:spPr>
        <p:txBody>
          <a:bodyPr wrap="none" anchor="ctr"/>
          <a:lstStyle/>
          <a:p>
            <a:pPr>
              <a:defRPr/>
            </a:pPr>
            <a:endParaRPr lang="en-US"/>
          </a:p>
        </p:txBody>
      </p:sp>
      <p:sp>
        <p:nvSpPr>
          <p:cNvPr id="23614" name="Rectangle 65"/>
          <p:cNvSpPr>
            <a:spLocks noChangeArrowheads="1"/>
          </p:cNvSpPr>
          <p:nvPr/>
        </p:nvSpPr>
        <p:spPr bwMode="auto">
          <a:xfrm>
            <a:off x="6107113" y="1609725"/>
            <a:ext cx="2590800" cy="3200400"/>
          </a:xfrm>
          <a:prstGeom prst="rect">
            <a:avLst/>
          </a:prstGeom>
          <a:solidFill>
            <a:schemeClr val="accent3">
              <a:lumMod val="20000"/>
              <a:lumOff val="80000"/>
            </a:schemeClr>
          </a:solidFill>
          <a:ln w="25400">
            <a:solidFill>
              <a:schemeClr val="bg1">
                <a:lumMod val="75000"/>
              </a:schemeClr>
            </a:solidFill>
            <a:miter lim="800000"/>
            <a:headEnd/>
            <a:tailEnd/>
          </a:ln>
        </p:spPr>
        <p:txBody>
          <a:bodyPr wrap="none" anchor="ctr"/>
          <a:lstStyle/>
          <a:p>
            <a:pPr>
              <a:defRPr/>
            </a:pPr>
            <a:endParaRPr lang="en-US"/>
          </a:p>
        </p:txBody>
      </p:sp>
      <p:sp>
        <p:nvSpPr>
          <p:cNvPr id="20484" name="Rectangle 47"/>
          <p:cNvSpPr>
            <a:spLocks noGrp="1" noChangeArrowheads="1"/>
          </p:cNvSpPr>
          <p:nvPr>
            <p:ph type="title"/>
          </p:nvPr>
        </p:nvSpPr>
        <p:spPr/>
        <p:txBody>
          <a:bodyPr/>
          <a:lstStyle/>
          <a:p>
            <a:pPr eaLnBrk="1" hangingPunct="1"/>
            <a:r>
              <a:rPr lang="en-US" smtClean="0">
                <a:solidFill>
                  <a:schemeClr val="tx1"/>
                </a:solidFill>
              </a:rPr>
              <a:t>Effect of Transport Costs on Route Selection</a:t>
            </a:r>
          </a:p>
        </p:txBody>
      </p:sp>
      <p:sp>
        <p:nvSpPr>
          <p:cNvPr id="23556" name="Rectangle 3"/>
          <p:cNvSpPr>
            <a:spLocks noChangeArrowheads="1"/>
          </p:cNvSpPr>
          <p:nvPr/>
        </p:nvSpPr>
        <p:spPr bwMode="auto">
          <a:xfrm>
            <a:off x="630238" y="1609725"/>
            <a:ext cx="2590800" cy="3200400"/>
          </a:xfrm>
          <a:prstGeom prst="rect">
            <a:avLst/>
          </a:prstGeom>
          <a:solidFill>
            <a:schemeClr val="accent3">
              <a:lumMod val="20000"/>
              <a:lumOff val="80000"/>
            </a:schemeClr>
          </a:solidFill>
          <a:ln w="25400">
            <a:solidFill>
              <a:schemeClr val="bg1">
                <a:lumMod val="65000"/>
              </a:schemeClr>
            </a:solidFill>
            <a:miter lim="800000"/>
            <a:headEnd/>
            <a:tailEnd/>
          </a:ln>
        </p:spPr>
        <p:txBody>
          <a:bodyPr wrap="none" anchor="ctr"/>
          <a:lstStyle/>
          <a:p>
            <a:pPr>
              <a:defRPr/>
            </a:pPr>
            <a:endParaRPr lang="en-US"/>
          </a:p>
        </p:txBody>
      </p:sp>
      <p:sp>
        <p:nvSpPr>
          <p:cNvPr id="23559" name="Rectangle 2"/>
          <p:cNvSpPr>
            <a:spLocks noChangeArrowheads="1"/>
          </p:cNvSpPr>
          <p:nvPr/>
        </p:nvSpPr>
        <p:spPr bwMode="auto">
          <a:xfrm>
            <a:off x="1087438" y="1631950"/>
            <a:ext cx="838200" cy="3170238"/>
          </a:xfrm>
          <a:prstGeom prst="rect">
            <a:avLst/>
          </a:prstGeom>
          <a:solidFill>
            <a:schemeClr val="accent1">
              <a:lumMod val="40000"/>
              <a:lumOff val="60000"/>
            </a:schemeClr>
          </a:solidFill>
          <a:ln w="9525">
            <a:noFill/>
            <a:miter lim="800000"/>
            <a:headEnd/>
            <a:tailEnd/>
          </a:ln>
        </p:spPr>
        <p:txBody>
          <a:bodyPr wrap="none" anchor="ctr"/>
          <a:lstStyle/>
          <a:p>
            <a:pPr>
              <a:defRPr/>
            </a:pPr>
            <a:endParaRPr lang="en-US"/>
          </a:p>
        </p:txBody>
      </p:sp>
      <p:sp>
        <p:nvSpPr>
          <p:cNvPr id="20488" name="Text Box 4"/>
          <p:cNvSpPr txBox="1">
            <a:spLocks noChangeArrowheads="1"/>
          </p:cNvSpPr>
          <p:nvPr/>
        </p:nvSpPr>
        <p:spPr bwMode="auto">
          <a:xfrm>
            <a:off x="1241425" y="1654175"/>
            <a:ext cx="519113" cy="366713"/>
          </a:xfrm>
          <a:prstGeom prst="rect">
            <a:avLst/>
          </a:prstGeom>
          <a:noFill/>
          <a:ln w="9525">
            <a:noFill/>
            <a:miter lim="800000"/>
            <a:headEnd/>
            <a:tailEnd/>
          </a:ln>
        </p:spPr>
        <p:txBody>
          <a:bodyPr wrap="none">
            <a:spAutoFit/>
          </a:bodyPr>
          <a:lstStyle/>
          <a:p>
            <a:r>
              <a:rPr lang="en-US" sz="1800" b="1">
                <a:latin typeface="Arial Narrow" pitchFamily="34" charset="0"/>
              </a:rPr>
              <a:t>Sea</a:t>
            </a:r>
          </a:p>
        </p:txBody>
      </p:sp>
      <p:sp>
        <p:nvSpPr>
          <p:cNvPr id="20489" name="Text Box 5"/>
          <p:cNvSpPr txBox="1">
            <a:spLocks noChangeArrowheads="1"/>
          </p:cNvSpPr>
          <p:nvPr/>
        </p:nvSpPr>
        <p:spPr bwMode="auto">
          <a:xfrm>
            <a:off x="2544763" y="4413250"/>
            <a:ext cx="631825" cy="366713"/>
          </a:xfrm>
          <a:prstGeom prst="rect">
            <a:avLst/>
          </a:prstGeom>
          <a:noFill/>
          <a:ln w="9525">
            <a:noFill/>
            <a:miter lim="800000"/>
            <a:headEnd/>
            <a:tailEnd/>
          </a:ln>
        </p:spPr>
        <p:txBody>
          <a:bodyPr wrap="none">
            <a:spAutoFit/>
          </a:bodyPr>
          <a:lstStyle/>
          <a:p>
            <a:r>
              <a:rPr lang="en-US" sz="1800" b="1">
                <a:latin typeface="Arial Narrow" pitchFamily="34" charset="0"/>
              </a:rPr>
              <a:t>Land</a:t>
            </a:r>
          </a:p>
        </p:txBody>
      </p:sp>
      <p:sp>
        <p:nvSpPr>
          <p:cNvPr id="23562" name="Oval 6"/>
          <p:cNvSpPr>
            <a:spLocks noChangeArrowheads="1"/>
          </p:cNvSpPr>
          <p:nvPr/>
        </p:nvSpPr>
        <p:spPr bwMode="auto">
          <a:xfrm>
            <a:off x="935038" y="4367213"/>
            <a:ext cx="228600" cy="228600"/>
          </a:xfrm>
          <a:prstGeom prst="ellipse">
            <a:avLst/>
          </a:prstGeom>
          <a:solidFill>
            <a:srgbClr val="FFFF99"/>
          </a:solidFill>
          <a:ln w="38100">
            <a:solidFill>
              <a:schemeClr val="accent2">
                <a:lumMod val="50000"/>
              </a:schemeClr>
            </a:solidFill>
            <a:round/>
            <a:headEnd/>
            <a:tailEnd/>
          </a:ln>
        </p:spPr>
        <p:txBody>
          <a:bodyPr wrap="none" anchor="ctr"/>
          <a:lstStyle/>
          <a:p>
            <a:pPr>
              <a:defRPr/>
            </a:pPr>
            <a:endParaRPr lang="en-US"/>
          </a:p>
        </p:txBody>
      </p:sp>
      <p:sp>
        <p:nvSpPr>
          <p:cNvPr id="23563" name="Oval 7"/>
          <p:cNvSpPr>
            <a:spLocks noChangeArrowheads="1"/>
          </p:cNvSpPr>
          <p:nvPr/>
        </p:nvSpPr>
        <p:spPr bwMode="auto">
          <a:xfrm>
            <a:off x="2611438" y="2005013"/>
            <a:ext cx="228600" cy="228600"/>
          </a:xfrm>
          <a:prstGeom prst="ellipse">
            <a:avLst/>
          </a:prstGeom>
          <a:solidFill>
            <a:srgbClr val="FFC000"/>
          </a:solidFill>
          <a:ln w="38100">
            <a:solidFill>
              <a:schemeClr val="accent6">
                <a:lumMod val="50000"/>
              </a:schemeClr>
            </a:solidFill>
            <a:round/>
            <a:headEnd/>
            <a:tailEnd/>
          </a:ln>
        </p:spPr>
        <p:txBody>
          <a:bodyPr wrap="none" anchor="ctr"/>
          <a:lstStyle/>
          <a:p>
            <a:pPr>
              <a:defRPr/>
            </a:pPr>
            <a:endParaRPr lang="en-US"/>
          </a:p>
        </p:txBody>
      </p:sp>
      <p:sp>
        <p:nvSpPr>
          <p:cNvPr id="20492" name="Text Box 8"/>
          <p:cNvSpPr txBox="1">
            <a:spLocks noChangeArrowheads="1"/>
          </p:cNvSpPr>
          <p:nvPr/>
        </p:nvSpPr>
        <p:spPr bwMode="auto">
          <a:xfrm>
            <a:off x="2763838" y="1609725"/>
            <a:ext cx="323850" cy="457200"/>
          </a:xfrm>
          <a:prstGeom prst="rect">
            <a:avLst/>
          </a:prstGeom>
          <a:noFill/>
          <a:ln w="9525">
            <a:noFill/>
            <a:miter lim="800000"/>
            <a:headEnd/>
            <a:tailEnd/>
          </a:ln>
        </p:spPr>
        <p:txBody>
          <a:bodyPr wrap="none">
            <a:spAutoFit/>
          </a:bodyPr>
          <a:lstStyle/>
          <a:p>
            <a:r>
              <a:rPr lang="en-US" b="1">
                <a:latin typeface="Arial Narrow" pitchFamily="34" charset="0"/>
              </a:rPr>
              <a:t>a</a:t>
            </a:r>
          </a:p>
        </p:txBody>
      </p:sp>
      <p:sp>
        <p:nvSpPr>
          <p:cNvPr id="20493" name="Text Box 9"/>
          <p:cNvSpPr txBox="1">
            <a:spLocks noChangeArrowheads="1"/>
          </p:cNvSpPr>
          <p:nvPr/>
        </p:nvSpPr>
        <p:spPr bwMode="auto">
          <a:xfrm>
            <a:off x="641350" y="4059238"/>
            <a:ext cx="336550" cy="457200"/>
          </a:xfrm>
          <a:prstGeom prst="rect">
            <a:avLst/>
          </a:prstGeom>
          <a:noFill/>
          <a:ln w="9525">
            <a:noFill/>
            <a:miter lim="800000"/>
            <a:headEnd/>
            <a:tailEnd/>
          </a:ln>
        </p:spPr>
        <p:txBody>
          <a:bodyPr wrap="none">
            <a:spAutoFit/>
          </a:bodyPr>
          <a:lstStyle/>
          <a:p>
            <a:r>
              <a:rPr lang="en-US" b="1">
                <a:latin typeface="Arial Narrow" pitchFamily="34" charset="0"/>
              </a:rPr>
              <a:t>b</a:t>
            </a:r>
          </a:p>
        </p:txBody>
      </p:sp>
      <p:sp>
        <p:nvSpPr>
          <p:cNvPr id="23566" name="Oval 10"/>
          <p:cNvSpPr>
            <a:spLocks noChangeArrowheads="1"/>
          </p:cNvSpPr>
          <p:nvPr/>
        </p:nvSpPr>
        <p:spPr bwMode="auto">
          <a:xfrm>
            <a:off x="1804988" y="32242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67" name="Line 11"/>
          <p:cNvSpPr>
            <a:spLocks noChangeShapeType="1"/>
          </p:cNvSpPr>
          <p:nvPr/>
        </p:nvSpPr>
        <p:spPr bwMode="auto">
          <a:xfrm flipH="1">
            <a:off x="2012950" y="2289175"/>
            <a:ext cx="619125" cy="890588"/>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68" name="Line 12"/>
          <p:cNvSpPr>
            <a:spLocks noChangeShapeType="1"/>
          </p:cNvSpPr>
          <p:nvPr/>
        </p:nvSpPr>
        <p:spPr bwMode="auto">
          <a:xfrm flipH="1">
            <a:off x="1154113" y="3486150"/>
            <a:ext cx="641350" cy="849313"/>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0497" name="Text Box 13"/>
          <p:cNvSpPr txBox="1">
            <a:spLocks noChangeArrowheads="1"/>
          </p:cNvSpPr>
          <p:nvPr/>
        </p:nvSpPr>
        <p:spPr bwMode="auto">
          <a:xfrm>
            <a:off x="2014538" y="1808163"/>
            <a:ext cx="430212" cy="400050"/>
          </a:xfrm>
          <a:prstGeom prst="rect">
            <a:avLst/>
          </a:prstGeom>
          <a:noFill/>
          <a:ln w="9525">
            <a:noFill/>
            <a:miter lim="800000"/>
            <a:headEnd/>
            <a:tailEnd/>
          </a:ln>
        </p:spPr>
        <p:txBody>
          <a:bodyPr wrap="none">
            <a:spAutoFit/>
          </a:bodyPr>
          <a:lstStyle/>
          <a:p>
            <a:r>
              <a:rPr lang="en-US" sz="2000" b="1">
                <a:latin typeface="Arial Narrow" pitchFamily="34" charset="0"/>
              </a:rPr>
              <a:t>p1</a:t>
            </a:r>
          </a:p>
        </p:txBody>
      </p:sp>
      <p:sp>
        <p:nvSpPr>
          <p:cNvPr id="23570" name="Rectangle 14"/>
          <p:cNvSpPr>
            <a:spLocks noChangeArrowheads="1"/>
          </p:cNvSpPr>
          <p:nvPr/>
        </p:nvSpPr>
        <p:spPr bwMode="auto">
          <a:xfrm>
            <a:off x="3830638" y="1631950"/>
            <a:ext cx="838200" cy="3170238"/>
          </a:xfrm>
          <a:prstGeom prst="rect">
            <a:avLst/>
          </a:prstGeom>
          <a:solidFill>
            <a:schemeClr val="accent1">
              <a:lumMod val="40000"/>
              <a:lumOff val="60000"/>
            </a:schemeClr>
          </a:solidFill>
          <a:ln w="9525">
            <a:noFill/>
            <a:miter lim="800000"/>
            <a:headEnd/>
            <a:tailEnd/>
          </a:ln>
        </p:spPr>
        <p:txBody>
          <a:bodyPr wrap="none" anchor="ctr"/>
          <a:lstStyle/>
          <a:p>
            <a:pPr>
              <a:defRPr/>
            </a:pPr>
            <a:endParaRPr lang="en-US"/>
          </a:p>
        </p:txBody>
      </p:sp>
      <p:sp>
        <p:nvSpPr>
          <p:cNvPr id="23571" name="Oval 18"/>
          <p:cNvSpPr>
            <a:spLocks noChangeArrowheads="1"/>
          </p:cNvSpPr>
          <p:nvPr/>
        </p:nvSpPr>
        <p:spPr bwMode="auto">
          <a:xfrm>
            <a:off x="3678238" y="4367213"/>
            <a:ext cx="228600" cy="228600"/>
          </a:xfrm>
          <a:prstGeom prst="ellipse">
            <a:avLst/>
          </a:prstGeom>
          <a:solidFill>
            <a:srgbClr val="FFFF99"/>
          </a:solidFill>
          <a:ln w="38100">
            <a:solidFill>
              <a:schemeClr val="accent2">
                <a:lumMod val="50000"/>
              </a:schemeClr>
            </a:solidFill>
            <a:round/>
            <a:headEnd/>
            <a:tailEnd/>
          </a:ln>
        </p:spPr>
        <p:txBody>
          <a:bodyPr wrap="none" anchor="ctr"/>
          <a:lstStyle/>
          <a:p>
            <a:pPr>
              <a:defRPr/>
            </a:pPr>
            <a:endParaRPr lang="en-US"/>
          </a:p>
        </p:txBody>
      </p:sp>
      <p:sp>
        <p:nvSpPr>
          <p:cNvPr id="23572" name="Oval 19"/>
          <p:cNvSpPr>
            <a:spLocks noChangeArrowheads="1"/>
          </p:cNvSpPr>
          <p:nvPr/>
        </p:nvSpPr>
        <p:spPr bwMode="auto">
          <a:xfrm>
            <a:off x="5354638" y="2005013"/>
            <a:ext cx="228600" cy="228600"/>
          </a:xfrm>
          <a:prstGeom prst="ellipse">
            <a:avLst/>
          </a:prstGeom>
          <a:solidFill>
            <a:srgbClr val="FFC000"/>
          </a:solidFill>
          <a:ln w="38100">
            <a:solidFill>
              <a:schemeClr val="accent6">
                <a:lumMod val="50000"/>
              </a:schemeClr>
            </a:solidFill>
            <a:round/>
            <a:headEnd/>
            <a:tailEnd/>
          </a:ln>
        </p:spPr>
        <p:txBody>
          <a:bodyPr wrap="none" anchor="ctr"/>
          <a:lstStyle/>
          <a:p>
            <a:pPr>
              <a:defRPr/>
            </a:pPr>
            <a:endParaRPr lang="en-US"/>
          </a:p>
        </p:txBody>
      </p:sp>
      <p:sp>
        <p:nvSpPr>
          <p:cNvPr id="20501" name="Text Box 20"/>
          <p:cNvSpPr txBox="1">
            <a:spLocks noChangeArrowheads="1"/>
          </p:cNvSpPr>
          <p:nvPr/>
        </p:nvSpPr>
        <p:spPr bwMode="auto">
          <a:xfrm>
            <a:off x="5507038" y="1697038"/>
            <a:ext cx="323850" cy="457200"/>
          </a:xfrm>
          <a:prstGeom prst="rect">
            <a:avLst/>
          </a:prstGeom>
          <a:noFill/>
          <a:ln w="9525">
            <a:noFill/>
            <a:miter lim="800000"/>
            <a:headEnd/>
            <a:tailEnd/>
          </a:ln>
        </p:spPr>
        <p:txBody>
          <a:bodyPr wrap="none">
            <a:spAutoFit/>
          </a:bodyPr>
          <a:lstStyle/>
          <a:p>
            <a:r>
              <a:rPr lang="en-US" b="1">
                <a:latin typeface="Arial Narrow" pitchFamily="34" charset="0"/>
              </a:rPr>
              <a:t>a</a:t>
            </a:r>
          </a:p>
        </p:txBody>
      </p:sp>
      <p:sp>
        <p:nvSpPr>
          <p:cNvPr id="20502" name="Text Box 21"/>
          <p:cNvSpPr txBox="1">
            <a:spLocks noChangeArrowheads="1"/>
          </p:cNvSpPr>
          <p:nvPr/>
        </p:nvSpPr>
        <p:spPr bwMode="auto">
          <a:xfrm>
            <a:off x="3384550" y="4059238"/>
            <a:ext cx="336550" cy="457200"/>
          </a:xfrm>
          <a:prstGeom prst="rect">
            <a:avLst/>
          </a:prstGeom>
          <a:noFill/>
          <a:ln w="9525">
            <a:noFill/>
            <a:miter lim="800000"/>
            <a:headEnd/>
            <a:tailEnd/>
          </a:ln>
        </p:spPr>
        <p:txBody>
          <a:bodyPr wrap="none">
            <a:spAutoFit/>
          </a:bodyPr>
          <a:lstStyle/>
          <a:p>
            <a:r>
              <a:rPr lang="en-US" b="1">
                <a:latin typeface="Arial Narrow" pitchFamily="34" charset="0"/>
              </a:rPr>
              <a:t>b</a:t>
            </a:r>
          </a:p>
        </p:txBody>
      </p:sp>
      <p:sp>
        <p:nvSpPr>
          <p:cNvPr id="23575" name="Oval 22"/>
          <p:cNvSpPr>
            <a:spLocks noChangeArrowheads="1"/>
          </p:cNvSpPr>
          <p:nvPr/>
        </p:nvSpPr>
        <p:spPr bwMode="auto">
          <a:xfrm>
            <a:off x="4548188" y="20050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76" name="Line 23"/>
          <p:cNvSpPr>
            <a:spLocks noChangeShapeType="1"/>
          </p:cNvSpPr>
          <p:nvPr/>
        </p:nvSpPr>
        <p:spPr bwMode="auto">
          <a:xfrm flipH="1">
            <a:off x="4833938" y="2103438"/>
            <a:ext cx="433387" cy="0"/>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77" name="Line 24"/>
          <p:cNvSpPr>
            <a:spLocks noChangeShapeType="1"/>
          </p:cNvSpPr>
          <p:nvPr/>
        </p:nvSpPr>
        <p:spPr bwMode="auto">
          <a:xfrm flipH="1">
            <a:off x="3821113" y="2289175"/>
            <a:ext cx="749300" cy="2001838"/>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0506" name="Text Box 25"/>
          <p:cNvSpPr txBox="1">
            <a:spLocks noChangeArrowheads="1"/>
          </p:cNvSpPr>
          <p:nvPr/>
        </p:nvSpPr>
        <p:spPr bwMode="auto">
          <a:xfrm>
            <a:off x="4102100" y="1898650"/>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p1</a:t>
            </a:r>
          </a:p>
        </p:txBody>
      </p:sp>
      <p:sp>
        <p:nvSpPr>
          <p:cNvPr id="23579" name="Oval 26"/>
          <p:cNvSpPr>
            <a:spLocks noChangeArrowheads="1"/>
          </p:cNvSpPr>
          <p:nvPr/>
        </p:nvSpPr>
        <p:spPr bwMode="auto">
          <a:xfrm>
            <a:off x="4548188" y="43672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0508" name="Text Box 27"/>
          <p:cNvSpPr txBox="1">
            <a:spLocks noChangeArrowheads="1"/>
          </p:cNvSpPr>
          <p:nvPr/>
        </p:nvSpPr>
        <p:spPr bwMode="auto">
          <a:xfrm>
            <a:off x="4733925" y="4162425"/>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p4</a:t>
            </a:r>
          </a:p>
        </p:txBody>
      </p:sp>
      <p:sp>
        <p:nvSpPr>
          <p:cNvPr id="23581" name="Line 28"/>
          <p:cNvSpPr>
            <a:spLocks noChangeShapeType="1"/>
          </p:cNvSpPr>
          <p:nvPr/>
        </p:nvSpPr>
        <p:spPr bwMode="auto">
          <a:xfrm flipH="1">
            <a:off x="3960813" y="4486275"/>
            <a:ext cx="533400" cy="0"/>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82" name="Line 29"/>
          <p:cNvSpPr>
            <a:spLocks noChangeShapeType="1"/>
          </p:cNvSpPr>
          <p:nvPr/>
        </p:nvSpPr>
        <p:spPr bwMode="auto">
          <a:xfrm flipH="1">
            <a:off x="4735513" y="2300288"/>
            <a:ext cx="654050" cy="1958975"/>
          </a:xfrm>
          <a:prstGeom prst="line">
            <a:avLst/>
          </a:prstGeom>
          <a:noFill/>
          <a:ln w="38100">
            <a:solidFill>
              <a:schemeClr val="bg1">
                <a:lumMod val="50000"/>
              </a:schemeClr>
            </a:solidFill>
            <a:round/>
            <a:headEnd/>
            <a:tailEnd type="triangle" w="med" len="med"/>
          </a:ln>
        </p:spPr>
        <p:txBody>
          <a:bodyPr wrap="none" anchor="ctr"/>
          <a:lstStyle/>
          <a:p>
            <a:pPr>
              <a:defRPr/>
            </a:pPr>
            <a:endParaRPr lang="en-US" sz="1800">
              <a:latin typeface="Arial Narrow" pitchFamily="34" charset="0"/>
            </a:endParaRPr>
          </a:p>
        </p:txBody>
      </p:sp>
      <p:sp>
        <p:nvSpPr>
          <p:cNvPr id="20511" name="Text Box 30"/>
          <p:cNvSpPr txBox="1">
            <a:spLocks noChangeArrowheads="1"/>
          </p:cNvSpPr>
          <p:nvPr/>
        </p:nvSpPr>
        <p:spPr bwMode="auto">
          <a:xfrm>
            <a:off x="725488" y="1682750"/>
            <a:ext cx="177800" cy="365125"/>
          </a:xfrm>
          <a:prstGeom prst="rect">
            <a:avLst/>
          </a:prstGeom>
          <a:noFill/>
          <a:ln w="9525">
            <a:noFill/>
            <a:miter lim="800000"/>
            <a:headEnd/>
            <a:tailEnd/>
          </a:ln>
        </p:spPr>
        <p:txBody>
          <a:bodyPr wrap="none" lIns="0" tIns="0" rIns="0" bIns="0">
            <a:spAutoFit/>
          </a:bodyPr>
          <a:lstStyle/>
          <a:p>
            <a:r>
              <a:rPr lang="en-US" b="1">
                <a:latin typeface="AvantGarde Bk BT"/>
              </a:rPr>
              <a:t>1</a:t>
            </a:r>
          </a:p>
        </p:txBody>
      </p:sp>
      <p:sp>
        <p:nvSpPr>
          <p:cNvPr id="20512" name="Text Box 31"/>
          <p:cNvSpPr txBox="1">
            <a:spLocks noChangeArrowheads="1"/>
          </p:cNvSpPr>
          <p:nvPr/>
        </p:nvSpPr>
        <p:spPr bwMode="auto">
          <a:xfrm>
            <a:off x="3462338" y="1682750"/>
            <a:ext cx="177800" cy="365125"/>
          </a:xfrm>
          <a:prstGeom prst="rect">
            <a:avLst/>
          </a:prstGeom>
          <a:noFill/>
          <a:ln w="9525">
            <a:noFill/>
            <a:miter lim="800000"/>
            <a:headEnd/>
            <a:tailEnd/>
          </a:ln>
        </p:spPr>
        <p:txBody>
          <a:bodyPr wrap="none" lIns="0" tIns="0" rIns="0" bIns="0">
            <a:spAutoFit/>
          </a:bodyPr>
          <a:lstStyle/>
          <a:p>
            <a:r>
              <a:rPr lang="en-US" b="1">
                <a:latin typeface="AvantGarde Bk BT"/>
              </a:rPr>
              <a:t>2</a:t>
            </a:r>
          </a:p>
        </p:txBody>
      </p:sp>
      <p:sp>
        <p:nvSpPr>
          <p:cNvPr id="23585" name="Rectangle 32"/>
          <p:cNvSpPr>
            <a:spLocks noChangeArrowheads="1"/>
          </p:cNvSpPr>
          <p:nvPr/>
        </p:nvSpPr>
        <p:spPr bwMode="auto">
          <a:xfrm>
            <a:off x="6573838" y="1631950"/>
            <a:ext cx="838200" cy="3170238"/>
          </a:xfrm>
          <a:prstGeom prst="rect">
            <a:avLst/>
          </a:prstGeom>
          <a:solidFill>
            <a:schemeClr val="accent1">
              <a:lumMod val="40000"/>
              <a:lumOff val="60000"/>
            </a:schemeClr>
          </a:solidFill>
          <a:ln w="9525">
            <a:noFill/>
            <a:miter lim="800000"/>
            <a:headEnd/>
            <a:tailEnd/>
          </a:ln>
        </p:spPr>
        <p:txBody>
          <a:bodyPr wrap="none" anchor="ctr"/>
          <a:lstStyle/>
          <a:p>
            <a:pPr>
              <a:defRPr/>
            </a:pPr>
            <a:endParaRPr lang="en-US"/>
          </a:p>
        </p:txBody>
      </p:sp>
      <p:sp>
        <p:nvSpPr>
          <p:cNvPr id="23586" name="Oval 36"/>
          <p:cNvSpPr>
            <a:spLocks noChangeArrowheads="1"/>
          </p:cNvSpPr>
          <p:nvPr/>
        </p:nvSpPr>
        <p:spPr bwMode="auto">
          <a:xfrm>
            <a:off x="6421438" y="4367213"/>
            <a:ext cx="228600" cy="228600"/>
          </a:xfrm>
          <a:prstGeom prst="ellipse">
            <a:avLst/>
          </a:prstGeom>
          <a:solidFill>
            <a:srgbClr val="FFFF99"/>
          </a:solidFill>
          <a:ln w="38100">
            <a:solidFill>
              <a:schemeClr val="accent2">
                <a:lumMod val="50000"/>
              </a:schemeClr>
            </a:solidFill>
            <a:round/>
            <a:headEnd/>
            <a:tailEnd/>
          </a:ln>
        </p:spPr>
        <p:txBody>
          <a:bodyPr wrap="none" anchor="ctr"/>
          <a:lstStyle/>
          <a:p>
            <a:pPr>
              <a:defRPr/>
            </a:pPr>
            <a:endParaRPr lang="en-US"/>
          </a:p>
        </p:txBody>
      </p:sp>
      <p:sp>
        <p:nvSpPr>
          <p:cNvPr id="23587" name="Oval 37"/>
          <p:cNvSpPr>
            <a:spLocks noChangeArrowheads="1"/>
          </p:cNvSpPr>
          <p:nvPr/>
        </p:nvSpPr>
        <p:spPr bwMode="auto">
          <a:xfrm>
            <a:off x="8097838" y="2005013"/>
            <a:ext cx="228600" cy="228600"/>
          </a:xfrm>
          <a:prstGeom prst="ellipse">
            <a:avLst/>
          </a:prstGeom>
          <a:solidFill>
            <a:srgbClr val="FFC000"/>
          </a:solidFill>
          <a:ln w="38100">
            <a:solidFill>
              <a:schemeClr val="accent6">
                <a:lumMod val="50000"/>
              </a:schemeClr>
            </a:solidFill>
            <a:round/>
            <a:headEnd/>
            <a:tailEnd/>
          </a:ln>
        </p:spPr>
        <p:txBody>
          <a:bodyPr wrap="none" anchor="ctr"/>
          <a:lstStyle/>
          <a:p>
            <a:pPr>
              <a:defRPr/>
            </a:pPr>
            <a:endParaRPr lang="en-US"/>
          </a:p>
        </p:txBody>
      </p:sp>
      <p:sp>
        <p:nvSpPr>
          <p:cNvPr id="20516" name="Text Box 38"/>
          <p:cNvSpPr txBox="1">
            <a:spLocks noChangeArrowheads="1"/>
          </p:cNvSpPr>
          <p:nvPr/>
        </p:nvSpPr>
        <p:spPr bwMode="auto">
          <a:xfrm>
            <a:off x="8250238" y="1697038"/>
            <a:ext cx="323850" cy="457200"/>
          </a:xfrm>
          <a:prstGeom prst="rect">
            <a:avLst/>
          </a:prstGeom>
          <a:noFill/>
          <a:ln w="9525">
            <a:noFill/>
            <a:miter lim="800000"/>
            <a:headEnd/>
            <a:tailEnd/>
          </a:ln>
        </p:spPr>
        <p:txBody>
          <a:bodyPr wrap="none">
            <a:spAutoFit/>
          </a:bodyPr>
          <a:lstStyle/>
          <a:p>
            <a:r>
              <a:rPr lang="en-US" b="1">
                <a:latin typeface="Arial Narrow" pitchFamily="34" charset="0"/>
              </a:rPr>
              <a:t>a</a:t>
            </a:r>
          </a:p>
        </p:txBody>
      </p:sp>
      <p:sp>
        <p:nvSpPr>
          <p:cNvPr id="20517" name="Text Box 39"/>
          <p:cNvSpPr txBox="1">
            <a:spLocks noChangeArrowheads="1"/>
          </p:cNvSpPr>
          <p:nvPr/>
        </p:nvSpPr>
        <p:spPr bwMode="auto">
          <a:xfrm>
            <a:off x="6127750" y="4059238"/>
            <a:ext cx="336550" cy="457200"/>
          </a:xfrm>
          <a:prstGeom prst="rect">
            <a:avLst/>
          </a:prstGeom>
          <a:noFill/>
          <a:ln w="9525">
            <a:noFill/>
            <a:miter lim="800000"/>
            <a:headEnd/>
            <a:tailEnd/>
          </a:ln>
        </p:spPr>
        <p:txBody>
          <a:bodyPr wrap="none">
            <a:spAutoFit/>
          </a:bodyPr>
          <a:lstStyle/>
          <a:p>
            <a:r>
              <a:rPr lang="en-US" b="1">
                <a:latin typeface="Arial Narrow" pitchFamily="34" charset="0"/>
              </a:rPr>
              <a:t>b</a:t>
            </a:r>
          </a:p>
        </p:txBody>
      </p:sp>
      <p:sp>
        <p:nvSpPr>
          <p:cNvPr id="23590" name="Oval 40"/>
          <p:cNvSpPr>
            <a:spLocks noChangeArrowheads="1"/>
          </p:cNvSpPr>
          <p:nvPr/>
        </p:nvSpPr>
        <p:spPr bwMode="auto">
          <a:xfrm>
            <a:off x="7291388" y="2420938"/>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91" name="Line 41"/>
          <p:cNvSpPr>
            <a:spLocks noChangeShapeType="1"/>
          </p:cNvSpPr>
          <p:nvPr/>
        </p:nvSpPr>
        <p:spPr bwMode="auto">
          <a:xfrm flipH="1">
            <a:off x="7566025" y="2190750"/>
            <a:ext cx="487363" cy="238125"/>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92" name="Line 42"/>
          <p:cNvSpPr>
            <a:spLocks noChangeShapeType="1"/>
          </p:cNvSpPr>
          <p:nvPr/>
        </p:nvSpPr>
        <p:spPr bwMode="auto">
          <a:xfrm flipH="1">
            <a:off x="6629400" y="2687638"/>
            <a:ext cx="695325" cy="1670050"/>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0521" name="Text Box 43"/>
          <p:cNvSpPr txBox="1">
            <a:spLocks noChangeArrowheads="1"/>
          </p:cNvSpPr>
          <p:nvPr/>
        </p:nvSpPr>
        <p:spPr bwMode="auto">
          <a:xfrm>
            <a:off x="7400925" y="2492375"/>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p2</a:t>
            </a:r>
          </a:p>
        </p:txBody>
      </p:sp>
      <p:sp>
        <p:nvSpPr>
          <p:cNvPr id="20522" name="Text Box 44"/>
          <p:cNvSpPr txBox="1">
            <a:spLocks noChangeArrowheads="1"/>
          </p:cNvSpPr>
          <p:nvPr/>
        </p:nvSpPr>
        <p:spPr bwMode="auto">
          <a:xfrm>
            <a:off x="6211888" y="1682750"/>
            <a:ext cx="177800" cy="365125"/>
          </a:xfrm>
          <a:prstGeom prst="rect">
            <a:avLst/>
          </a:prstGeom>
          <a:noFill/>
          <a:ln w="9525">
            <a:noFill/>
            <a:miter lim="800000"/>
            <a:headEnd/>
            <a:tailEnd/>
          </a:ln>
        </p:spPr>
        <p:txBody>
          <a:bodyPr wrap="none" lIns="0" tIns="0" rIns="0" bIns="0">
            <a:spAutoFit/>
          </a:bodyPr>
          <a:lstStyle/>
          <a:p>
            <a:r>
              <a:rPr lang="en-US" b="1">
                <a:latin typeface="AvantGarde Bk BT"/>
              </a:rPr>
              <a:t>3</a:t>
            </a:r>
          </a:p>
        </p:txBody>
      </p:sp>
      <p:sp>
        <p:nvSpPr>
          <p:cNvPr id="20523" name="Text Box 45"/>
          <p:cNvSpPr txBox="1">
            <a:spLocks noChangeArrowheads="1"/>
          </p:cNvSpPr>
          <p:nvPr/>
        </p:nvSpPr>
        <p:spPr bwMode="auto">
          <a:xfrm>
            <a:off x="762000" y="4911725"/>
            <a:ext cx="2079625" cy="396875"/>
          </a:xfrm>
          <a:prstGeom prst="rect">
            <a:avLst/>
          </a:prstGeom>
          <a:noFill/>
          <a:ln w="9525">
            <a:noFill/>
            <a:miter lim="800000"/>
            <a:headEnd/>
            <a:tailEnd/>
          </a:ln>
        </p:spPr>
        <p:txBody>
          <a:bodyPr wrap="none">
            <a:spAutoFit/>
          </a:bodyPr>
          <a:lstStyle/>
          <a:p>
            <a:r>
              <a:rPr lang="en-US" sz="2000">
                <a:latin typeface="Arial Narrow" pitchFamily="34" charset="0"/>
              </a:rPr>
              <a:t>R {C(sea) = C(land)}</a:t>
            </a:r>
          </a:p>
        </p:txBody>
      </p:sp>
      <p:sp>
        <p:nvSpPr>
          <p:cNvPr id="20524" name="Text Box 46"/>
          <p:cNvSpPr txBox="1">
            <a:spLocks noChangeArrowheads="1"/>
          </p:cNvSpPr>
          <p:nvPr/>
        </p:nvSpPr>
        <p:spPr bwMode="auto">
          <a:xfrm>
            <a:off x="3570288" y="4900613"/>
            <a:ext cx="2195512" cy="701675"/>
          </a:xfrm>
          <a:prstGeom prst="rect">
            <a:avLst/>
          </a:prstGeom>
          <a:noFill/>
          <a:ln w="9525">
            <a:noFill/>
            <a:miter lim="800000"/>
            <a:headEnd/>
            <a:tailEnd/>
          </a:ln>
        </p:spPr>
        <p:txBody>
          <a:bodyPr wrap="none">
            <a:spAutoFit/>
          </a:bodyPr>
          <a:lstStyle/>
          <a:p>
            <a:r>
              <a:rPr lang="en-US" sz="2000">
                <a:latin typeface="Arial Narrow" pitchFamily="34" charset="0"/>
              </a:rPr>
              <a:t>R1 {C(sea) &gt; C(land)}</a:t>
            </a:r>
          </a:p>
          <a:p>
            <a:r>
              <a:rPr lang="en-US" sz="2000">
                <a:latin typeface="Arial Narrow" pitchFamily="34" charset="0"/>
              </a:rPr>
              <a:t>R2 {C(sea) &lt; C(land)}</a:t>
            </a:r>
          </a:p>
        </p:txBody>
      </p:sp>
      <p:sp>
        <p:nvSpPr>
          <p:cNvPr id="23597" name="Oval 48"/>
          <p:cNvSpPr>
            <a:spLocks noChangeArrowheads="1"/>
          </p:cNvSpPr>
          <p:nvPr/>
        </p:nvSpPr>
        <p:spPr bwMode="auto">
          <a:xfrm>
            <a:off x="1798638" y="19923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98" name="Oval 49"/>
          <p:cNvSpPr>
            <a:spLocks noChangeArrowheads="1"/>
          </p:cNvSpPr>
          <p:nvPr/>
        </p:nvSpPr>
        <p:spPr bwMode="auto">
          <a:xfrm>
            <a:off x="1806575" y="2422525"/>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99" name="Oval 50"/>
          <p:cNvSpPr>
            <a:spLocks noChangeArrowheads="1"/>
          </p:cNvSpPr>
          <p:nvPr/>
        </p:nvSpPr>
        <p:spPr bwMode="auto">
          <a:xfrm>
            <a:off x="1803400" y="4359275"/>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0528" name="Text Box 51"/>
          <p:cNvSpPr txBox="1">
            <a:spLocks noChangeArrowheads="1"/>
          </p:cNvSpPr>
          <p:nvPr/>
        </p:nvSpPr>
        <p:spPr bwMode="auto">
          <a:xfrm>
            <a:off x="2000250" y="2260600"/>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p2</a:t>
            </a:r>
          </a:p>
        </p:txBody>
      </p:sp>
      <p:sp>
        <p:nvSpPr>
          <p:cNvPr id="20529" name="Text Box 52"/>
          <p:cNvSpPr txBox="1">
            <a:spLocks noChangeArrowheads="1"/>
          </p:cNvSpPr>
          <p:nvPr/>
        </p:nvSpPr>
        <p:spPr bwMode="auto">
          <a:xfrm>
            <a:off x="1997075" y="3057525"/>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p3</a:t>
            </a:r>
          </a:p>
        </p:txBody>
      </p:sp>
      <p:sp>
        <p:nvSpPr>
          <p:cNvPr id="20530" name="Text Box 53"/>
          <p:cNvSpPr txBox="1">
            <a:spLocks noChangeArrowheads="1"/>
          </p:cNvSpPr>
          <p:nvPr/>
        </p:nvSpPr>
        <p:spPr bwMode="auto">
          <a:xfrm>
            <a:off x="1982788" y="4187825"/>
            <a:ext cx="430212" cy="400050"/>
          </a:xfrm>
          <a:prstGeom prst="rect">
            <a:avLst/>
          </a:prstGeom>
          <a:noFill/>
          <a:ln w="9525">
            <a:noFill/>
            <a:miter lim="800000"/>
            <a:headEnd/>
            <a:tailEnd/>
          </a:ln>
        </p:spPr>
        <p:txBody>
          <a:bodyPr wrap="none">
            <a:spAutoFit/>
          </a:bodyPr>
          <a:lstStyle/>
          <a:p>
            <a:r>
              <a:rPr lang="en-US" sz="2000" b="1">
                <a:latin typeface="Arial Narrow" pitchFamily="34" charset="0"/>
              </a:rPr>
              <a:t>p4</a:t>
            </a:r>
          </a:p>
        </p:txBody>
      </p:sp>
      <p:sp>
        <p:nvSpPr>
          <p:cNvPr id="23603" name="Oval 54"/>
          <p:cNvSpPr>
            <a:spLocks noChangeArrowheads="1"/>
          </p:cNvSpPr>
          <p:nvPr/>
        </p:nvSpPr>
        <p:spPr bwMode="auto">
          <a:xfrm>
            <a:off x="4551363" y="321786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4" name="Oval 55"/>
          <p:cNvSpPr>
            <a:spLocks noChangeArrowheads="1"/>
          </p:cNvSpPr>
          <p:nvPr/>
        </p:nvSpPr>
        <p:spPr bwMode="auto">
          <a:xfrm>
            <a:off x="4552950" y="2416175"/>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5" name="Oval 56"/>
          <p:cNvSpPr>
            <a:spLocks noChangeArrowheads="1"/>
          </p:cNvSpPr>
          <p:nvPr/>
        </p:nvSpPr>
        <p:spPr bwMode="auto">
          <a:xfrm>
            <a:off x="7283450" y="2000250"/>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6" name="Oval 57"/>
          <p:cNvSpPr>
            <a:spLocks noChangeArrowheads="1"/>
          </p:cNvSpPr>
          <p:nvPr/>
        </p:nvSpPr>
        <p:spPr bwMode="auto">
          <a:xfrm>
            <a:off x="7283450" y="4362450"/>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7" name="Oval 58"/>
          <p:cNvSpPr>
            <a:spLocks noChangeArrowheads="1"/>
          </p:cNvSpPr>
          <p:nvPr/>
        </p:nvSpPr>
        <p:spPr bwMode="auto">
          <a:xfrm>
            <a:off x="7286625" y="3213100"/>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0536" name="Text Box 59"/>
          <p:cNvSpPr txBox="1">
            <a:spLocks noChangeArrowheads="1"/>
          </p:cNvSpPr>
          <p:nvPr/>
        </p:nvSpPr>
        <p:spPr bwMode="auto">
          <a:xfrm>
            <a:off x="944563" y="3317875"/>
            <a:ext cx="815975" cy="369888"/>
          </a:xfrm>
          <a:prstGeom prst="rect">
            <a:avLst/>
          </a:prstGeom>
          <a:noFill/>
          <a:ln w="9525">
            <a:noFill/>
            <a:miter lim="800000"/>
            <a:headEnd/>
            <a:tailEnd/>
          </a:ln>
        </p:spPr>
        <p:txBody>
          <a:bodyPr wrap="none">
            <a:spAutoFit/>
          </a:bodyPr>
          <a:lstStyle/>
          <a:p>
            <a:r>
              <a:rPr lang="en-US" sz="1800" b="1">
                <a:latin typeface="Arial Narrow" pitchFamily="34" charset="0"/>
              </a:rPr>
              <a:t>R (sea)</a:t>
            </a:r>
          </a:p>
        </p:txBody>
      </p:sp>
      <p:sp>
        <p:nvSpPr>
          <p:cNvPr id="20537" name="Text Box 60"/>
          <p:cNvSpPr txBox="1">
            <a:spLocks noChangeArrowheads="1"/>
          </p:cNvSpPr>
          <p:nvPr/>
        </p:nvSpPr>
        <p:spPr bwMode="auto">
          <a:xfrm>
            <a:off x="2260600" y="2654300"/>
            <a:ext cx="889000" cy="369888"/>
          </a:xfrm>
          <a:prstGeom prst="rect">
            <a:avLst/>
          </a:prstGeom>
          <a:noFill/>
          <a:ln w="9525">
            <a:noFill/>
            <a:miter lim="800000"/>
            <a:headEnd/>
            <a:tailEnd/>
          </a:ln>
        </p:spPr>
        <p:txBody>
          <a:bodyPr wrap="none">
            <a:spAutoFit/>
          </a:bodyPr>
          <a:lstStyle/>
          <a:p>
            <a:r>
              <a:rPr lang="en-US" sz="1800" b="1">
                <a:latin typeface="Arial Narrow" pitchFamily="34" charset="0"/>
              </a:rPr>
              <a:t>R (land)</a:t>
            </a:r>
          </a:p>
        </p:txBody>
      </p:sp>
      <p:sp>
        <p:nvSpPr>
          <p:cNvPr id="20538" name="Text Box 61"/>
          <p:cNvSpPr txBox="1">
            <a:spLocks noChangeArrowheads="1"/>
          </p:cNvSpPr>
          <p:nvPr/>
        </p:nvSpPr>
        <p:spPr bwMode="auto">
          <a:xfrm>
            <a:off x="6256338" y="3116263"/>
            <a:ext cx="815975" cy="369887"/>
          </a:xfrm>
          <a:prstGeom prst="rect">
            <a:avLst/>
          </a:prstGeom>
          <a:noFill/>
          <a:ln w="9525">
            <a:noFill/>
            <a:miter lim="800000"/>
            <a:headEnd/>
            <a:tailEnd/>
          </a:ln>
        </p:spPr>
        <p:txBody>
          <a:bodyPr wrap="none">
            <a:spAutoFit/>
          </a:bodyPr>
          <a:lstStyle/>
          <a:p>
            <a:r>
              <a:rPr lang="en-US" sz="1800" b="1">
                <a:latin typeface="Arial Narrow" pitchFamily="34" charset="0"/>
              </a:rPr>
              <a:t>R (sea)</a:t>
            </a:r>
          </a:p>
        </p:txBody>
      </p:sp>
      <p:sp>
        <p:nvSpPr>
          <p:cNvPr id="20539" name="Text Box 62"/>
          <p:cNvSpPr txBox="1">
            <a:spLocks noChangeArrowheads="1"/>
          </p:cNvSpPr>
          <p:nvPr/>
        </p:nvSpPr>
        <p:spPr bwMode="auto">
          <a:xfrm>
            <a:off x="7739063" y="2254250"/>
            <a:ext cx="889000" cy="369888"/>
          </a:xfrm>
          <a:prstGeom prst="rect">
            <a:avLst/>
          </a:prstGeom>
          <a:noFill/>
          <a:ln w="9525">
            <a:noFill/>
            <a:miter lim="800000"/>
            <a:headEnd/>
            <a:tailEnd/>
          </a:ln>
        </p:spPr>
        <p:txBody>
          <a:bodyPr wrap="none">
            <a:spAutoFit/>
          </a:bodyPr>
          <a:lstStyle/>
          <a:p>
            <a:r>
              <a:rPr lang="en-US" sz="1800" b="1">
                <a:latin typeface="Arial Narrow" pitchFamily="34" charset="0"/>
              </a:rPr>
              <a:t>R (land)</a:t>
            </a:r>
          </a:p>
        </p:txBody>
      </p:sp>
      <p:sp>
        <p:nvSpPr>
          <p:cNvPr id="20540" name="Text Box 66"/>
          <p:cNvSpPr txBox="1">
            <a:spLocks noChangeArrowheads="1"/>
          </p:cNvSpPr>
          <p:nvPr/>
        </p:nvSpPr>
        <p:spPr bwMode="auto">
          <a:xfrm>
            <a:off x="3436938" y="2732088"/>
            <a:ext cx="922337" cy="369887"/>
          </a:xfrm>
          <a:prstGeom prst="rect">
            <a:avLst/>
          </a:prstGeom>
          <a:noFill/>
          <a:ln w="9525">
            <a:noFill/>
            <a:miter lim="800000"/>
            <a:headEnd/>
            <a:tailEnd/>
          </a:ln>
        </p:spPr>
        <p:txBody>
          <a:bodyPr wrap="none">
            <a:spAutoFit/>
          </a:bodyPr>
          <a:lstStyle/>
          <a:p>
            <a:r>
              <a:rPr lang="en-US" sz="1800" b="1">
                <a:latin typeface="Arial Narrow" pitchFamily="34" charset="0"/>
              </a:rPr>
              <a:t>R2 (sea)</a:t>
            </a:r>
          </a:p>
        </p:txBody>
      </p:sp>
      <p:sp>
        <p:nvSpPr>
          <p:cNvPr id="20541" name="Text Box 67"/>
          <p:cNvSpPr txBox="1">
            <a:spLocks noChangeArrowheads="1"/>
          </p:cNvSpPr>
          <p:nvPr/>
        </p:nvSpPr>
        <p:spPr bwMode="auto">
          <a:xfrm>
            <a:off x="3794125" y="4484688"/>
            <a:ext cx="922338" cy="369887"/>
          </a:xfrm>
          <a:prstGeom prst="rect">
            <a:avLst/>
          </a:prstGeom>
          <a:noFill/>
          <a:ln w="9525">
            <a:noFill/>
            <a:miter lim="800000"/>
            <a:headEnd/>
            <a:tailEnd/>
          </a:ln>
        </p:spPr>
        <p:txBody>
          <a:bodyPr wrap="none">
            <a:spAutoFit/>
          </a:bodyPr>
          <a:lstStyle/>
          <a:p>
            <a:r>
              <a:rPr lang="en-US" sz="1800" b="1">
                <a:latin typeface="Arial Narrow" pitchFamily="34" charset="0"/>
              </a:rPr>
              <a:t>R1 (sea)</a:t>
            </a:r>
          </a:p>
        </p:txBody>
      </p:sp>
      <p:sp>
        <p:nvSpPr>
          <p:cNvPr id="20542" name="Text Box 68"/>
          <p:cNvSpPr txBox="1">
            <a:spLocks noChangeArrowheads="1"/>
          </p:cNvSpPr>
          <p:nvPr/>
        </p:nvSpPr>
        <p:spPr bwMode="auto">
          <a:xfrm>
            <a:off x="4957763" y="3452813"/>
            <a:ext cx="993775" cy="369887"/>
          </a:xfrm>
          <a:prstGeom prst="rect">
            <a:avLst/>
          </a:prstGeom>
          <a:noFill/>
          <a:ln w="9525">
            <a:noFill/>
            <a:miter lim="800000"/>
            <a:headEnd/>
            <a:tailEnd/>
          </a:ln>
        </p:spPr>
        <p:txBody>
          <a:bodyPr wrap="none">
            <a:spAutoFit/>
          </a:bodyPr>
          <a:lstStyle/>
          <a:p>
            <a:r>
              <a:rPr lang="en-US" sz="1800" b="1">
                <a:latin typeface="Arial Narrow" pitchFamily="34" charset="0"/>
              </a:rPr>
              <a:t>R1 (land)</a:t>
            </a:r>
          </a:p>
        </p:txBody>
      </p:sp>
      <p:sp>
        <p:nvSpPr>
          <p:cNvPr id="20543" name="Text Box 69"/>
          <p:cNvSpPr txBox="1">
            <a:spLocks noChangeArrowheads="1"/>
          </p:cNvSpPr>
          <p:nvPr/>
        </p:nvSpPr>
        <p:spPr bwMode="auto">
          <a:xfrm>
            <a:off x="4576763" y="1662113"/>
            <a:ext cx="985837" cy="366712"/>
          </a:xfrm>
          <a:prstGeom prst="rect">
            <a:avLst/>
          </a:prstGeom>
          <a:noFill/>
          <a:ln w="9525">
            <a:noFill/>
            <a:miter lim="800000"/>
            <a:headEnd/>
            <a:tailEnd/>
          </a:ln>
        </p:spPr>
        <p:txBody>
          <a:bodyPr wrap="none">
            <a:spAutoFit/>
          </a:bodyPr>
          <a:lstStyle/>
          <a:p>
            <a:r>
              <a:rPr lang="en-US" sz="1800" b="1">
                <a:latin typeface="Arial Narrow" pitchFamily="34" charset="0"/>
              </a:rPr>
              <a:t>R2 (land)</a:t>
            </a:r>
          </a:p>
        </p:txBody>
      </p:sp>
      <p:sp>
        <p:nvSpPr>
          <p:cNvPr id="20544" name="Text Box 70"/>
          <p:cNvSpPr txBox="1">
            <a:spLocks noChangeArrowheads="1"/>
          </p:cNvSpPr>
          <p:nvPr/>
        </p:nvSpPr>
        <p:spPr bwMode="auto">
          <a:xfrm>
            <a:off x="6159500" y="4910138"/>
            <a:ext cx="2390775" cy="396875"/>
          </a:xfrm>
          <a:prstGeom prst="rect">
            <a:avLst/>
          </a:prstGeom>
          <a:noFill/>
          <a:ln w="9525">
            <a:noFill/>
            <a:miter lim="800000"/>
            <a:headEnd/>
            <a:tailEnd/>
          </a:ln>
        </p:spPr>
        <p:txBody>
          <a:bodyPr wrap="none">
            <a:spAutoFit/>
          </a:bodyPr>
          <a:lstStyle/>
          <a:p>
            <a:r>
              <a:rPr lang="en-US" sz="2000">
                <a:latin typeface="Arial Narrow" pitchFamily="34" charset="0"/>
              </a:rPr>
              <a:t>R {</a:t>
            </a:r>
            <a:r>
              <a:rPr lang="en-US" sz="2000">
                <a:latin typeface="Arial Narrow" pitchFamily="34" charset="0"/>
                <a:sym typeface="Symbol" pitchFamily="18" charset="2"/>
              </a:rPr>
              <a:t></a:t>
            </a:r>
            <a:r>
              <a:rPr lang="en-US" sz="2000">
                <a:latin typeface="Arial Narrow" pitchFamily="34" charset="0"/>
              </a:rPr>
              <a:t>C(land) &gt; </a:t>
            </a:r>
            <a:r>
              <a:rPr lang="en-US" sz="2000">
                <a:sym typeface="Symbol" pitchFamily="18" charset="2"/>
              </a:rPr>
              <a:t></a:t>
            </a:r>
            <a:r>
              <a:rPr lang="en-US" sz="2000">
                <a:latin typeface="Arial Narrow" pitchFamily="34" charset="0"/>
              </a:rPr>
              <a:t>C(sea)}</a:t>
            </a:r>
          </a:p>
        </p:txBody>
      </p:sp>
      <p:sp>
        <p:nvSpPr>
          <p:cNvPr id="65" name="Footer Placeholder 2"/>
          <p:cNvSpPr>
            <a:spLocks noGrp="1"/>
          </p:cNvSpPr>
          <p:nvPr>
            <p:ph type="ftr" sz="quarter" idx="11"/>
          </p:nvPr>
        </p:nvSpPr>
        <p:spPr>
          <a:xfrm>
            <a:off x="251520" y="6248400"/>
            <a:ext cx="8892480" cy="457200"/>
          </a:xfrm>
        </p:spPr>
        <p:txBody>
          <a:bodyPr/>
          <a:lstStyle/>
          <a:p>
            <a:pPr>
              <a:defRPr/>
            </a:pPr>
            <a:r>
              <a:rPr lang="en-US" sz="1100"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636243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Cost Minimization and Efficiency Maximization</a:t>
            </a:r>
          </a:p>
        </p:txBody>
      </p:sp>
      <p:sp>
        <p:nvSpPr>
          <p:cNvPr id="319" name="Footer Placeholder 2"/>
          <p:cNvSpPr>
            <a:spLocks noGrp="1"/>
          </p:cNvSpPr>
          <p:nvPr>
            <p:ph type="ftr" sz="quarter" idx="11"/>
          </p:nvPr>
        </p:nvSpPr>
        <p:spPr/>
        <p:txBody>
          <a:bodyPr/>
          <a:lstStyle/>
          <a:p>
            <a:pPr>
              <a:defRPr/>
            </a:pPr>
            <a:r>
              <a:rPr lang="en-US"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
        <p:nvSpPr>
          <p:cNvPr id="21508" name="Rectangle 3"/>
          <p:cNvSpPr>
            <a:spLocks noChangeArrowheads="1"/>
          </p:cNvSpPr>
          <p:nvPr/>
        </p:nvSpPr>
        <p:spPr bwMode="auto">
          <a:xfrm>
            <a:off x="650875" y="23606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09" name="Rectangle 4"/>
          <p:cNvSpPr>
            <a:spLocks noChangeArrowheads="1"/>
          </p:cNvSpPr>
          <p:nvPr/>
        </p:nvSpPr>
        <p:spPr bwMode="auto">
          <a:xfrm>
            <a:off x="881063" y="2357438"/>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0" name="Rectangle 5"/>
          <p:cNvSpPr>
            <a:spLocks noChangeArrowheads="1"/>
          </p:cNvSpPr>
          <p:nvPr/>
        </p:nvSpPr>
        <p:spPr bwMode="auto">
          <a:xfrm>
            <a:off x="1116013" y="2357438"/>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11" name="Rectangle 6"/>
          <p:cNvSpPr>
            <a:spLocks noChangeArrowheads="1"/>
          </p:cNvSpPr>
          <p:nvPr/>
        </p:nvSpPr>
        <p:spPr bwMode="auto">
          <a:xfrm>
            <a:off x="1350963" y="2357438"/>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12" name="Rectangle 7"/>
          <p:cNvSpPr>
            <a:spLocks noChangeArrowheads="1"/>
          </p:cNvSpPr>
          <p:nvPr/>
        </p:nvSpPr>
        <p:spPr bwMode="auto">
          <a:xfrm>
            <a:off x="1585913" y="2357438"/>
            <a:ext cx="233362"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13" name="Rectangle 8"/>
          <p:cNvSpPr>
            <a:spLocks noChangeArrowheads="1"/>
          </p:cNvSpPr>
          <p:nvPr/>
        </p:nvSpPr>
        <p:spPr bwMode="auto">
          <a:xfrm>
            <a:off x="1819275" y="2357438"/>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4" name="Rectangle 9"/>
          <p:cNvSpPr>
            <a:spLocks noChangeArrowheads="1"/>
          </p:cNvSpPr>
          <p:nvPr/>
        </p:nvSpPr>
        <p:spPr bwMode="auto">
          <a:xfrm>
            <a:off x="2054225" y="2357438"/>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5" name="Rectangle 10"/>
          <p:cNvSpPr>
            <a:spLocks noChangeArrowheads="1"/>
          </p:cNvSpPr>
          <p:nvPr/>
        </p:nvSpPr>
        <p:spPr bwMode="auto">
          <a:xfrm>
            <a:off x="2289175" y="2357438"/>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16" name="Rectangle 11"/>
          <p:cNvSpPr>
            <a:spLocks noChangeArrowheads="1"/>
          </p:cNvSpPr>
          <p:nvPr/>
        </p:nvSpPr>
        <p:spPr bwMode="auto">
          <a:xfrm>
            <a:off x="2524125" y="2357438"/>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17" name="Rectangle 12"/>
          <p:cNvSpPr>
            <a:spLocks noChangeArrowheads="1"/>
          </p:cNvSpPr>
          <p:nvPr/>
        </p:nvSpPr>
        <p:spPr bwMode="auto">
          <a:xfrm>
            <a:off x="2757488" y="2357438"/>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18" name="Rectangle 13"/>
          <p:cNvSpPr>
            <a:spLocks noChangeArrowheads="1"/>
          </p:cNvSpPr>
          <p:nvPr/>
        </p:nvSpPr>
        <p:spPr bwMode="auto">
          <a:xfrm>
            <a:off x="650875" y="259556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9" name="Rectangle 14"/>
          <p:cNvSpPr>
            <a:spLocks noChangeArrowheads="1"/>
          </p:cNvSpPr>
          <p:nvPr/>
        </p:nvSpPr>
        <p:spPr bwMode="auto">
          <a:xfrm>
            <a:off x="881063" y="2592388"/>
            <a:ext cx="234950" cy="233362"/>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0" name="Rectangle 15"/>
          <p:cNvSpPr>
            <a:spLocks noChangeArrowheads="1"/>
          </p:cNvSpPr>
          <p:nvPr/>
        </p:nvSpPr>
        <p:spPr bwMode="auto">
          <a:xfrm>
            <a:off x="1116013" y="2592388"/>
            <a:ext cx="234950" cy="233362"/>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1" name="Rectangle 16"/>
          <p:cNvSpPr>
            <a:spLocks noChangeArrowheads="1"/>
          </p:cNvSpPr>
          <p:nvPr/>
        </p:nvSpPr>
        <p:spPr bwMode="auto">
          <a:xfrm>
            <a:off x="1350963" y="2592388"/>
            <a:ext cx="234950" cy="233362"/>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22" name="Rectangle 17"/>
          <p:cNvSpPr>
            <a:spLocks noChangeArrowheads="1"/>
          </p:cNvSpPr>
          <p:nvPr/>
        </p:nvSpPr>
        <p:spPr bwMode="auto">
          <a:xfrm>
            <a:off x="1585913" y="2592388"/>
            <a:ext cx="233362" cy="233362"/>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23" name="Rectangle 18"/>
          <p:cNvSpPr>
            <a:spLocks noChangeArrowheads="1"/>
          </p:cNvSpPr>
          <p:nvPr/>
        </p:nvSpPr>
        <p:spPr bwMode="auto">
          <a:xfrm>
            <a:off x="1819275" y="2592388"/>
            <a:ext cx="234950" cy="233362"/>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4" name="Rectangle 19"/>
          <p:cNvSpPr>
            <a:spLocks noChangeArrowheads="1"/>
          </p:cNvSpPr>
          <p:nvPr/>
        </p:nvSpPr>
        <p:spPr bwMode="auto">
          <a:xfrm>
            <a:off x="2054225" y="2592388"/>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5" name="Rectangle 20"/>
          <p:cNvSpPr>
            <a:spLocks noChangeArrowheads="1"/>
          </p:cNvSpPr>
          <p:nvPr/>
        </p:nvSpPr>
        <p:spPr bwMode="auto">
          <a:xfrm>
            <a:off x="2289175" y="2592388"/>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6" name="Rectangle 21"/>
          <p:cNvSpPr>
            <a:spLocks noChangeArrowheads="1"/>
          </p:cNvSpPr>
          <p:nvPr/>
        </p:nvSpPr>
        <p:spPr bwMode="auto">
          <a:xfrm>
            <a:off x="2524125" y="2592388"/>
            <a:ext cx="233363"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7" name="Rectangle 22"/>
          <p:cNvSpPr>
            <a:spLocks noChangeArrowheads="1"/>
          </p:cNvSpPr>
          <p:nvPr/>
        </p:nvSpPr>
        <p:spPr bwMode="auto">
          <a:xfrm>
            <a:off x="2757488" y="2592388"/>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8" name="Rectangle 23"/>
          <p:cNvSpPr>
            <a:spLocks noChangeArrowheads="1"/>
          </p:cNvSpPr>
          <p:nvPr/>
        </p:nvSpPr>
        <p:spPr bwMode="auto">
          <a:xfrm>
            <a:off x="650875" y="28305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9" name="Rectangle 24"/>
          <p:cNvSpPr>
            <a:spLocks noChangeArrowheads="1"/>
          </p:cNvSpPr>
          <p:nvPr/>
        </p:nvSpPr>
        <p:spPr bwMode="auto">
          <a:xfrm>
            <a:off x="881063"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0" name="Rectangle 25"/>
          <p:cNvSpPr>
            <a:spLocks noChangeArrowheads="1"/>
          </p:cNvSpPr>
          <p:nvPr/>
        </p:nvSpPr>
        <p:spPr bwMode="auto">
          <a:xfrm>
            <a:off x="1116013" y="28257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31" name="Rectangle 26"/>
          <p:cNvSpPr>
            <a:spLocks noChangeArrowheads="1"/>
          </p:cNvSpPr>
          <p:nvPr/>
        </p:nvSpPr>
        <p:spPr bwMode="auto">
          <a:xfrm>
            <a:off x="1350963" y="28257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32" name="Rectangle 27"/>
          <p:cNvSpPr>
            <a:spLocks noChangeArrowheads="1"/>
          </p:cNvSpPr>
          <p:nvPr/>
        </p:nvSpPr>
        <p:spPr bwMode="auto">
          <a:xfrm>
            <a:off x="1585913" y="2825750"/>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33" name="Rectangle 28"/>
          <p:cNvSpPr>
            <a:spLocks noChangeArrowheads="1"/>
          </p:cNvSpPr>
          <p:nvPr/>
        </p:nvSpPr>
        <p:spPr bwMode="auto">
          <a:xfrm>
            <a:off x="1819275" y="2825750"/>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34" name="Rectangle 29"/>
          <p:cNvSpPr>
            <a:spLocks noChangeArrowheads="1"/>
          </p:cNvSpPr>
          <p:nvPr/>
        </p:nvSpPr>
        <p:spPr bwMode="auto">
          <a:xfrm>
            <a:off x="2054225"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5" name="Rectangle 30"/>
          <p:cNvSpPr>
            <a:spLocks noChangeArrowheads="1"/>
          </p:cNvSpPr>
          <p:nvPr/>
        </p:nvSpPr>
        <p:spPr bwMode="auto">
          <a:xfrm>
            <a:off x="2289175"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6" name="Rectangle 31"/>
          <p:cNvSpPr>
            <a:spLocks noChangeArrowheads="1"/>
          </p:cNvSpPr>
          <p:nvPr/>
        </p:nvSpPr>
        <p:spPr bwMode="auto">
          <a:xfrm>
            <a:off x="2524125" y="2825750"/>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7" name="Rectangle 32"/>
          <p:cNvSpPr>
            <a:spLocks noChangeArrowheads="1"/>
          </p:cNvSpPr>
          <p:nvPr/>
        </p:nvSpPr>
        <p:spPr bwMode="auto">
          <a:xfrm>
            <a:off x="2757488"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8" name="Rectangle 33"/>
          <p:cNvSpPr>
            <a:spLocks noChangeArrowheads="1"/>
          </p:cNvSpPr>
          <p:nvPr/>
        </p:nvSpPr>
        <p:spPr bwMode="auto">
          <a:xfrm>
            <a:off x="650875" y="3065463"/>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9" name="Rectangle 34"/>
          <p:cNvSpPr>
            <a:spLocks noChangeArrowheads="1"/>
          </p:cNvSpPr>
          <p:nvPr/>
        </p:nvSpPr>
        <p:spPr bwMode="auto">
          <a:xfrm>
            <a:off x="881063"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0" name="Rectangle 35"/>
          <p:cNvSpPr>
            <a:spLocks noChangeArrowheads="1"/>
          </p:cNvSpPr>
          <p:nvPr/>
        </p:nvSpPr>
        <p:spPr bwMode="auto">
          <a:xfrm>
            <a:off x="1116013"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1" name="Rectangle 36"/>
          <p:cNvSpPr>
            <a:spLocks noChangeArrowheads="1"/>
          </p:cNvSpPr>
          <p:nvPr/>
        </p:nvSpPr>
        <p:spPr bwMode="auto">
          <a:xfrm>
            <a:off x="1350963"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2" name="Rectangle 37"/>
          <p:cNvSpPr>
            <a:spLocks noChangeArrowheads="1"/>
          </p:cNvSpPr>
          <p:nvPr/>
        </p:nvSpPr>
        <p:spPr bwMode="auto">
          <a:xfrm>
            <a:off x="1585913" y="3060700"/>
            <a:ext cx="233362"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3" name="Rectangle 38"/>
          <p:cNvSpPr>
            <a:spLocks noChangeArrowheads="1"/>
          </p:cNvSpPr>
          <p:nvPr/>
        </p:nvSpPr>
        <p:spPr bwMode="auto">
          <a:xfrm>
            <a:off x="1819275"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4" name="Rectangle 39"/>
          <p:cNvSpPr>
            <a:spLocks noChangeArrowheads="1"/>
          </p:cNvSpPr>
          <p:nvPr/>
        </p:nvSpPr>
        <p:spPr bwMode="auto">
          <a:xfrm>
            <a:off x="2054225"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5" name="Rectangle 40"/>
          <p:cNvSpPr>
            <a:spLocks noChangeArrowheads="1"/>
          </p:cNvSpPr>
          <p:nvPr/>
        </p:nvSpPr>
        <p:spPr bwMode="auto">
          <a:xfrm>
            <a:off x="2289175"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6" name="Rectangle 41"/>
          <p:cNvSpPr>
            <a:spLocks noChangeArrowheads="1"/>
          </p:cNvSpPr>
          <p:nvPr/>
        </p:nvSpPr>
        <p:spPr bwMode="auto">
          <a:xfrm>
            <a:off x="2524125" y="3060700"/>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7" name="Rectangle 42"/>
          <p:cNvSpPr>
            <a:spLocks noChangeArrowheads="1"/>
          </p:cNvSpPr>
          <p:nvPr/>
        </p:nvSpPr>
        <p:spPr bwMode="auto">
          <a:xfrm>
            <a:off x="2757488" y="30607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48" name="Rectangle 43"/>
          <p:cNvSpPr>
            <a:spLocks noChangeArrowheads="1"/>
          </p:cNvSpPr>
          <p:nvPr/>
        </p:nvSpPr>
        <p:spPr bwMode="auto">
          <a:xfrm>
            <a:off x="650875" y="329882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9" name="Rectangle 44"/>
          <p:cNvSpPr>
            <a:spLocks noChangeArrowheads="1"/>
          </p:cNvSpPr>
          <p:nvPr/>
        </p:nvSpPr>
        <p:spPr bwMode="auto">
          <a:xfrm>
            <a:off x="881063" y="32956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0" name="Rectangle 45"/>
          <p:cNvSpPr>
            <a:spLocks noChangeArrowheads="1"/>
          </p:cNvSpPr>
          <p:nvPr/>
        </p:nvSpPr>
        <p:spPr bwMode="auto">
          <a:xfrm>
            <a:off x="1116013"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1" name="Rectangle 46"/>
          <p:cNvSpPr>
            <a:spLocks noChangeArrowheads="1"/>
          </p:cNvSpPr>
          <p:nvPr/>
        </p:nvSpPr>
        <p:spPr bwMode="auto">
          <a:xfrm>
            <a:off x="1350963"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2" name="Rectangle 47"/>
          <p:cNvSpPr>
            <a:spLocks noChangeArrowheads="1"/>
          </p:cNvSpPr>
          <p:nvPr/>
        </p:nvSpPr>
        <p:spPr bwMode="auto">
          <a:xfrm>
            <a:off x="1585913" y="3295650"/>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3" name="Rectangle 48"/>
          <p:cNvSpPr>
            <a:spLocks noChangeArrowheads="1"/>
          </p:cNvSpPr>
          <p:nvPr/>
        </p:nvSpPr>
        <p:spPr bwMode="auto">
          <a:xfrm>
            <a:off x="1819275"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4" name="Rectangle 49"/>
          <p:cNvSpPr>
            <a:spLocks noChangeArrowheads="1"/>
          </p:cNvSpPr>
          <p:nvPr/>
        </p:nvSpPr>
        <p:spPr bwMode="auto">
          <a:xfrm>
            <a:off x="2054225" y="32956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5" name="Rectangle 50"/>
          <p:cNvSpPr>
            <a:spLocks noChangeArrowheads="1"/>
          </p:cNvSpPr>
          <p:nvPr/>
        </p:nvSpPr>
        <p:spPr bwMode="auto">
          <a:xfrm>
            <a:off x="2289175" y="32956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6" name="Rectangle 51"/>
          <p:cNvSpPr>
            <a:spLocks noChangeArrowheads="1"/>
          </p:cNvSpPr>
          <p:nvPr/>
        </p:nvSpPr>
        <p:spPr bwMode="auto">
          <a:xfrm>
            <a:off x="2524125" y="3295650"/>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7" name="Rectangle 52"/>
          <p:cNvSpPr>
            <a:spLocks noChangeArrowheads="1"/>
          </p:cNvSpPr>
          <p:nvPr/>
        </p:nvSpPr>
        <p:spPr bwMode="auto">
          <a:xfrm>
            <a:off x="2757488"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8" name="Rectangle 53"/>
          <p:cNvSpPr>
            <a:spLocks noChangeArrowheads="1"/>
          </p:cNvSpPr>
          <p:nvPr/>
        </p:nvSpPr>
        <p:spPr bwMode="auto">
          <a:xfrm>
            <a:off x="650875" y="353377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9" name="Rectangle 54"/>
          <p:cNvSpPr>
            <a:spLocks noChangeArrowheads="1"/>
          </p:cNvSpPr>
          <p:nvPr/>
        </p:nvSpPr>
        <p:spPr bwMode="auto">
          <a:xfrm>
            <a:off x="881063" y="35306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0" name="Rectangle 55"/>
          <p:cNvSpPr>
            <a:spLocks noChangeArrowheads="1"/>
          </p:cNvSpPr>
          <p:nvPr/>
        </p:nvSpPr>
        <p:spPr bwMode="auto">
          <a:xfrm>
            <a:off x="1116013" y="35306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1" name="Rectangle 56"/>
          <p:cNvSpPr>
            <a:spLocks noChangeArrowheads="1"/>
          </p:cNvSpPr>
          <p:nvPr/>
        </p:nvSpPr>
        <p:spPr bwMode="auto">
          <a:xfrm>
            <a:off x="1350963" y="3530600"/>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62" name="Rectangle 57"/>
          <p:cNvSpPr>
            <a:spLocks noChangeArrowheads="1"/>
          </p:cNvSpPr>
          <p:nvPr/>
        </p:nvSpPr>
        <p:spPr bwMode="auto">
          <a:xfrm>
            <a:off x="1585913" y="3530600"/>
            <a:ext cx="233362"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63" name="Rectangle 58"/>
          <p:cNvSpPr>
            <a:spLocks noChangeArrowheads="1"/>
          </p:cNvSpPr>
          <p:nvPr/>
        </p:nvSpPr>
        <p:spPr bwMode="auto">
          <a:xfrm>
            <a:off x="1819275" y="35306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4" name="Rectangle 59"/>
          <p:cNvSpPr>
            <a:spLocks noChangeArrowheads="1"/>
          </p:cNvSpPr>
          <p:nvPr/>
        </p:nvSpPr>
        <p:spPr bwMode="auto">
          <a:xfrm>
            <a:off x="2054225" y="35306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5" name="Rectangle 60"/>
          <p:cNvSpPr>
            <a:spLocks noChangeArrowheads="1"/>
          </p:cNvSpPr>
          <p:nvPr/>
        </p:nvSpPr>
        <p:spPr bwMode="auto">
          <a:xfrm>
            <a:off x="2289175" y="35306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6" name="Rectangle 61"/>
          <p:cNvSpPr>
            <a:spLocks noChangeArrowheads="1"/>
          </p:cNvSpPr>
          <p:nvPr/>
        </p:nvSpPr>
        <p:spPr bwMode="auto">
          <a:xfrm>
            <a:off x="2524125" y="3530600"/>
            <a:ext cx="233363"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7" name="Rectangle 62"/>
          <p:cNvSpPr>
            <a:spLocks noChangeArrowheads="1"/>
          </p:cNvSpPr>
          <p:nvPr/>
        </p:nvSpPr>
        <p:spPr bwMode="auto">
          <a:xfrm>
            <a:off x="2757488" y="35306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8" name="Rectangle 63"/>
          <p:cNvSpPr>
            <a:spLocks noChangeArrowheads="1"/>
          </p:cNvSpPr>
          <p:nvPr/>
        </p:nvSpPr>
        <p:spPr bwMode="auto">
          <a:xfrm>
            <a:off x="650875" y="376872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9" name="Rectangle 64"/>
          <p:cNvSpPr>
            <a:spLocks noChangeArrowheads="1"/>
          </p:cNvSpPr>
          <p:nvPr/>
        </p:nvSpPr>
        <p:spPr bwMode="auto">
          <a:xfrm>
            <a:off x="881063" y="3765550"/>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0" name="Rectangle 65"/>
          <p:cNvSpPr>
            <a:spLocks noChangeArrowheads="1"/>
          </p:cNvSpPr>
          <p:nvPr/>
        </p:nvSpPr>
        <p:spPr bwMode="auto">
          <a:xfrm>
            <a:off x="1116013" y="3765550"/>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1" name="Rectangle 66"/>
          <p:cNvSpPr>
            <a:spLocks noChangeArrowheads="1"/>
          </p:cNvSpPr>
          <p:nvPr/>
        </p:nvSpPr>
        <p:spPr bwMode="auto">
          <a:xfrm>
            <a:off x="1350963" y="3765550"/>
            <a:ext cx="234950" cy="233363"/>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72" name="Rectangle 67"/>
          <p:cNvSpPr>
            <a:spLocks noChangeArrowheads="1"/>
          </p:cNvSpPr>
          <p:nvPr/>
        </p:nvSpPr>
        <p:spPr bwMode="auto">
          <a:xfrm>
            <a:off x="1585913" y="3765550"/>
            <a:ext cx="233362" cy="233363"/>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73" name="Rectangle 68"/>
          <p:cNvSpPr>
            <a:spLocks noChangeArrowheads="1"/>
          </p:cNvSpPr>
          <p:nvPr/>
        </p:nvSpPr>
        <p:spPr bwMode="auto">
          <a:xfrm>
            <a:off x="1819275" y="3765550"/>
            <a:ext cx="234950" cy="233363"/>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74" name="Rectangle 69"/>
          <p:cNvSpPr>
            <a:spLocks noChangeArrowheads="1"/>
          </p:cNvSpPr>
          <p:nvPr/>
        </p:nvSpPr>
        <p:spPr bwMode="auto">
          <a:xfrm>
            <a:off x="2054225" y="3765550"/>
            <a:ext cx="234950" cy="233363"/>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75" name="Rectangle 70"/>
          <p:cNvSpPr>
            <a:spLocks noChangeArrowheads="1"/>
          </p:cNvSpPr>
          <p:nvPr/>
        </p:nvSpPr>
        <p:spPr bwMode="auto">
          <a:xfrm>
            <a:off x="2289175" y="3765550"/>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6" name="Rectangle 71"/>
          <p:cNvSpPr>
            <a:spLocks noChangeArrowheads="1"/>
          </p:cNvSpPr>
          <p:nvPr/>
        </p:nvSpPr>
        <p:spPr bwMode="auto">
          <a:xfrm>
            <a:off x="2524125" y="3765550"/>
            <a:ext cx="233363" cy="233363"/>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77" name="Rectangle 72"/>
          <p:cNvSpPr>
            <a:spLocks noChangeArrowheads="1"/>
          </p:cNvSpPr>
          <p:nvPr/>
        </p:nvSpPr>
        <p:spPr bwMode="auto">
          <a:xfrm>
            <a:off x="2757488" y="3765550"/>
            <a:ext cx="234950" cy="233363"/>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78" name="Rectangle 73"/>
          <p:cNvSpPr>
            <a:spLocks noChangeArrowheads="1"/>
          </p:cNvSpPr>
          <p:nvPr/>
        </p:nvSpPr>
        <p:spPr bwMode="auto">
          <a:xfrm>
            <a:off x="650875" y="400367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9" name="Rectangle 74"/>
          <p:cNvSpPr>
            <a:spLocks noChangeArrowheads="1"/>
          </p:cNvSpPr>
          <p:nvPr/>
        </p:nvSpPr>
        <p:spPr bwMode="auto">
          <a:xfrm>
            <a:off x="881063" y="39989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0" name="Rectangle 75"/>
          <p:cNvSpPr>
            <a:spLocks noChangeArrowheads="1"/>
          </p:cNvSpPr>
          <p:nvPr/>
        </p:nvSpPr>
        <p:spPr bwMode="auto">
          <a:xfrm>
            <a:off x="1116013" y="39989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1" name="Rectangle 76"/>
          <p:cNvSpPr>
            <a:spLocks noChangeArrowheads="1"/>
          </p:cNvSpPr>
          <p:nvPr/>
        </p:nvSpPr>
        <p:spPr bwMode="auto">
          <a:xfrm>
            <a:off x="1350963" y="39989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2" name="Rectangle 77"/>
          <p:cNvSpPr>
            <a:spLocks noChangeArrowheads="1"/>
          </p:cNvSpPr>
          <p:nvPr/>
        </p:nvSpPr>
        <p:spPr bwMode="auto">
          <a:xfrm>
            <a:off x="1585913" y="3998913"/>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83" name="Rectangle 78"/>
          <p:cNvSpPr>
            <a:spLocks noChangeArrowheads="1"/>
          </p:cNvSpPr>
          <p:nvPr/>
        </p:nvSpPr>
        <p:spPr bwMode="auto">
          <a:xfrm>
            <a:off x="1819275" y="39989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84" name="Rectangle 79"/>
          <p:cNvSpPr>
            <a:spLocks noChangeArrowheads="1"/>
          </p:cNvSpPr>
          <p:nvPr/>
        </p:nvSpPr>
        <p:spPr bwMode="auto">
          <a:xfrm>
            <a:off x="2054225" y="39989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85" name="Rectangle 80"/>
          <p:cNvSpPr>
            <a:spLocks noChangeArrowheads="1"/>
          </p:cNvSpPr>
          <p:nvPr/>
        </p:nvSpPr>
        <p:spPr bwMode="auto">
          <a:xfrm>
            <a:off x="2289175" y="39989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86" name="Rectangle 81"/>
          <p:cNvSpPr>
            <a:spLocks noChangeArrowheads="1"/>
          </p:cNvSpPr>
          <p:nvPr/>
        </p:nvSpPr>
        <p:spPr bwMode="auto">
          <a:xfrm>
            <a:off x="2524125" y="3998913"/>
            <a:ext cx="233363"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87" name="Rectangle 82"/>
          <p:cNvSpPr>
            <a:spLocks noChangeArrowheads="1"/>
          </p:cNvSpPr>
          <p:nvPr/>
        </p:nvSpPr>
        <p:spPr bwMode="auto">
          <a:xfrm>
            <a:off x="2757488" y="39989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88" name="Rectangle 83"/>
          <p:cNvSpPr>
            <a:spLocks noChangeArrowheads="1"/>
          </p:cNvSpPr>
          <p:nvPr/>
        </p:nvSpPr>
        <p:spPr bwMode="auto">
          <a:xfrm>
            <a:off x="650875" y="4238625"/>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9" name="Rectangle 84"/>
          <p:cNvSpPr>
            <a:spLocks noChangeArrowheads="1"/>
          </p:cNvSpPr>
          <p:nvPr/>
        </p:nvSpPr>
        <p:spPr bwMode="auto">
          <a:xfrm>
            <a:off x="881063" y="42338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0" name="Rectangle 85"/>
          <p:cNvSpPr>
            <a:spLocks noChangeArrowheads="1"/>
          </p:cNvSpPr>
          <p:nvPr/>
        </p:nvSpPr>
        <p:spPr bwMode="auto">
          <a:xfrm>
            <a:off x="1116013" y="42338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1" name="Rectangle 86"/>
          <p:cNvSpPr>
            <a:spLocks noChangeArrowheads="1"/>
          </p:cNvSpPr>
          <p:nvPr/>
        </p:nvSpPr>
        <p:spPr bwMode="auto">
          <a:xfrm>
            <a:off x="1350963" y="42338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2" name="Rectangle 87"/>
          <p:cNvSpPr>
            <a:spLocks noChangeArrowheads="1"/>
          </p:cNvSpPr>
          <p:nvPr/>
        </p:nvSpPr>
        <p:spPr bwMode="auto">
          <a:xfrm>
            <a:off x="1585913" y="4233863"/>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93" name="Rectangle 88"/>
          <p:cNvSpPr>
            <a:spLocks noChangeArrowheads="1"/>
          </p:cNvSpPr>
          <p:nvPr/>
        </p:nvSpPr>
        <p:spPr bwMode="auto">
          <a:xfrm>
            <a:off x="1819275" y="423386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94" name="Rectangle 89"/>
          <p:cNvSpPr>
            <a:spLocks noChangeArrowheads="1"/>
          </p:cNvSpPr>
          <p:nvPr/>
        </p:nvSpPr>
        <p:spPr bwMode="auto">
          <a:xfrm>
            <a:off x="2054225" y="423386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95" name="Rectangle 90"/>
          <p:cNvSpPr>
            <a:spLocks noChangeArrowheads="1"/>
          </p:cNvSpPr>
          <p:nvPr/>
        </p:nvSpPr>
        <p:spPr bwMode="auto">
          <a:xfrm>
            <a:off x="2289175" y="423386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96" name="Rectangle 91"/>
          <p:cNvSpPr>
            <a:spLocks noChangeArrowheads="1"/>
          </p:cNvSpPr>
          <p:nvPr/>
        </p:nvSpPr>
        <p:spPr bwMode="auto">
          <a:xfrm>
            <a:off x="2524125" y="4233863"/>
            <a:ext cx="233363"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97" name="Rectangle 92"/>
          <p:cNvSpPr>
            <a:spLocks noChangeArrowheads="1"/>
          </p:cNvSpPr>
          <p:nvPr/>
        </p:nvSpPr>
        <p:spPr bwMode="auto">
          <a:xfrm>
            <a:off x="2757488" y="423386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98" name="Rectangle 93"/>
          <p:cNvSpPr>
            <a:spLocks noChangeArrowheads="1"/>
          </p:cNvSpPr>
          <p:nvPr/>
        </p:nvSpPr>
        <p:spPr bwMode="auto">
          <a:xfrm>
            <a:off x="650875" y="4471988"/>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9" name="Rectangle 94"/>
          <p:cNvSpPr>
            <a:spLocks noChangeArrowheads="1"/>
          </p:cNvSpPr>
          <p:nvPr/>
        </p:nvSpPr>
        <p:spPr bwMode="auto">
          <a:xfrm>
            <a:off x="881063" y="44688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600" name="Rectangle 95"/>
          <p:cNvSpPr>
            <a:spLocks noChangeArrowheads="1"/>
          </p:cNvSpPr>
          <p:nvPr/>
        </p:nvSpPr>
        <p:spPr bwMode="auto">
          <a:xfrm>
            <a:off x="1116013" y="44688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601" name="Rectangle 96"/>
          <p:cNvSpPr>
            <a:spLocks noChangeArrowheads="1"/>
          </p:cNvSpPr>
          <p:nvPr/>
        </p:nvSpPr>
        <p:spPr bwMode="auto">
          <a:xfrm>
            <a:off x="1350963" y="44688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602" name="Rectangle 97"/>
          <p:cNvSpPr>
            <a:spLocks noChangeArrowheads="1"/>
          </p:cNvSpPr>
          <p:nvPr/>
        </p:nvSpPr>
        <p:spPr bwMode="auto">
          <a:xfrm>
            <a:off x="1585913" y="4468813"/>
            <a:ext cx="233362"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3" name="Rectangle 98"/>
          <p:cNvSpPr>
            <a:spLocks noChangeArrowheads="1"/>
          </p:cNvSpPr>
          <p:nvPr/>
        </p:nvSpPr>
        <p:spPr bwMode="auto">
          <a:xfrm>
            <a:off x="1819275"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4" name="Rectangle 99"/>
          <p:cNvSpPr>
            <a:spLocks noChangeArrowheads="1"/>
          </p:cNvSpPr>
          <p:nvPr/>
        </p:nvSpPr>
        <p:spPr bwMode="auto">
          <a:xfrm>
            <a:off x="2054225"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5" name="Rectangle 100"/>
          <p:cNvSpPr>
            <a:spLocks noChangeArrowheads="1"/>
          </p:cNvSpPr>
          <p:nvPr/>
        </p:nvSpPr>
        <p:spPr bwMode="auto">
          <a:xfrm>
            <a:off x="2289175"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6" name="Rectangle 101"/>
          <p:cNvSpPr>
            <a:spLocks noChangeArrowheads="1"/>
          </p:cNvSpPr>
          <p:nvPr/>
        </p:nvSpPr>
        <p:spPr bwMode="auto">
          <a:xfrm>
            <a:off x="2524125" y="4468813"/>
            <a:ext cx="233363"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7" name="Rectangle 102"/>
          <p:cNvSpPr>
            <a:spLocks noChangeArrowheads="1"/>
          </p:cNvSpPr>
          <p:nvPr/>
        </p:nvSpPr>
        <p:spPr bwMode="auto">
          <a:xfrm>
            <a:off x="2757488"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8" name="Rectangle 103"/>
          <p:cNvSpPr>
            <a:spLocks noChangeArrowheads="1"/>
          </p:cNvSpPr>
          <p:nvPr/>
        </p:nvSpPr>
        <p:spPr bwMode="auto">
          <a:xfrm>
            <a:off x="2187575" y="4881563"/>
            <a:ext cx="233363"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9" name="Rectangle 104"/>
          <p:cNvSpPr>
            <a:spLocks noChangeArrowheads="1"/>
          </p:cNvSpPr>
          <p:nvPr/>
        </p:nvSpPr>
        <p:spPr bwMode="auto">
          <a:xfrm>
            <a:off x="1677988" y="488156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610" name="Rectangle 105"/>
          <p:cNvSpPr>
            <a:spLocks noChangeArrowheads="1"/>
          </p:cNvSpPr>
          <p:nvPr/>
        </p:nvSpPr>
        <p:spPr bwMode="auto">
          <a:xfrm>
            <a:off x="1166813" y="48815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611" name="Text Box 106"/>
          <p:cNvSpPr txBox="1">
            <a:spLocks noChangeArrowheads="1"/>
          </p:cNvSpPr>
          <p:nvPr/>
        </p:nvSpPr>
        <p:spPr bwMode="auto">
          <a:xfrm>
            <a:off x="1093788" y="5062538"/>
            <a:ext cx="374650" cy="274637"/>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Low</a:t>
            </a:r>
          </a:p>
        </p:txBody>
      </p:sp>
      <p:sp>
        <p:nvSpPr>
          <p:cNvPr id="21612" name="Text Box 107"/>
          <p:cNvSpPr txBox="1">
            <a:spLocks noChangeArrowheads="1"/>
          </p:cNvSpPr>
          <p:nvPr/>
        </p:nvSpPr>
        <p:spPr bwMode="auto">
          <a:xfrm>
            <a:off x="2135188" y="5067300"/>
            <a:ext cx="415925" cy="274638"/>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High</a:t>
            </a:r>
          </a:p>
        </p:txBody>
      </p:sp>
      <p:sp>
        <p:nvSpPr>
          <p:cNvPr id="21613" name="Text Box 108"/>
          <p:cNvSpPr txBox="1">
            <a:spLocks noChangeArrowheads="1"/>
          </p:cNvSpPr>
          <p:nvPr/>
        </p:nvSpPr>
        <p:spPr bwMode="auto">
          <a:xfrm>
            <a:off x="1535113" y="2066925"/>
            <a:ext cx="525462" cy="276225"/>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Costs</a:t>
            </a:r>
          </a:p>
        </p:txBody>
      </p:sp>
      <p:sp>
        <p:nvSpPr>
          <p:cNvPr id="21614" name="Freeform 109"/>
          <p:cNvSpPr>
            <a:spLocks/>
          </p:cNvSpPr>
          <p:nvPr/>
        </p:nvSpPr>
        <p:spPr bwMode="auto">
          <a:xfrm>
            <a:off x="776288" y="2484438"/>
            <a:ext cx="2089150" cy="2090737"/>
          </a:xfrm>
          <a:custGeom>
            <a:avLst/>
            <a:gdLst>
              <a:gd name="T0" fmla="*/ 0 w 1105"/>
              <a:gd name="T1" fmla="*/ 2147483647 h 1105"/>
              <a:gd name="T2" fmla="*/ 2147483647 w 1105"/>
              <a:gd name="T3" fmla="*/ 2147483647 h 1105"/>
              <a:gd name="T4" fmla="*/ 2147483647 w 1105"/>
              <a:gd name="T5" fmla="*/ 2147483647 h 1105"/>
              <a:gd name="T6" fmla="*/ 2147483647 w 1105"/>
              <a:gd name="T7" fmla="*/ 2147483647 h 1105"/>
              <a:gd name="T8" fmla="*/ 2147483647 w 1105"/>
              <a:gd name="T9" fmla="*/ 2147483647 h 1105"/>
              <a:gd name="T10" fmla="*/ 2147483647 w 1105"/>
              <a:gd name="T11" fmla="*/ 0 h 1105"/>
              <a:gd name="T12" fmla="*/ 0 60000 65536"/>
              <a:gd name="T13" fmla="*/ 0 60000 65536"/>
              <a:gd name="T14" fmla="*/ 0 60000 65536"/>
              <a:gd name="T15" fmla="*/ 0 60000 65536"/>
              <a:gd name="T16" fmla="*/ 0 60000 65536"/>
              <a:gd name="T17" fmla="*/ 0 60000 65536"/>
              <a:gd name="T18" fmla="*/ 0 w 1105"/>
              <a:gd name="T19" fmla="*/ 0 h 1105"/>
              <a:gd name="T20" fmla="*/ 1105 w 1105"/>
              <a:gd name="T21" fmla="*/ 1105 h 1105"/>
            </a:gdLst>
            <a:ahLst/>
            <a:cxnLst>
              <a:cxn ang="T12">
                <a:pos x="T0" y="T1"/>
              </a:cxn>
              <a:cxn ang="T13">
                <a:pos x="T2" y="T3"/>
              </a:cxn>
              <a:cxn ang="T14">
                <a:pos x="T4" y="T5"/>
              </a:cxn>
              <a:cxn ang="T15">
                <a:pos x="T6" y="T7"/>
              </a:cxn>
              <a:cxn ang="T16">
                <a:pos x="T8" y="T9"/>
              </a:cxn>
              <a:cxn ang="T17">
                <a:pos x="T10" y="T11"/>
              </a:cxn>
            </a:cxnLst>
            <a:rect l="T18" t="T19" r="T20" b="T21"/>
            <a:pathLst>
              <a:path w="1105" h="1105">
                <a:moveTo>
                  <a:pt x="0" y="1105"/>
                </a:moveTo>
                <a:lnTo>
                  <a:pt x="117" y="994"/>
                </a:lnTo>
                <a:lnTo>
                  <a:pt x="117" y="500"/>
                </a:lnTo>
                <a:lnTo>
                  <a:pt x="246" y="371"/>
                </a:lnTo>
                <a:lnTo>
                  <a:pt x="734" y="371"/>
                </a:lnTo>
                <a:lnTo>
                  <a:pt x="1105" y="0"/>
                </a:lnTo>
              </a:path>
            </a:pathLst>
          </a:custGeom>
          <a:noFill/>
          <a:ln w="38100">
            <a:solidFill>
              <a:srgbClr val="0000FF"/>
            </a:solidFill>
            <a:round/>
            <a:headEnd/>
            <a:tailEnd/>
          </a:ln>
        </p:spPr>
        <p:txBody>
          <a:bodyPr/>
          <a:lstStyle/>
          <a:p>
            <a:endParaRPr lang="en-US"/>
          </a:p>
        </p:txBody>
      </p:sp>
      <p:sp>
        <p:nvSpPr>
          <p:cNvPr id="21615" name="Rectangle 110"/>
          <p:cNvSpPr>
            <a:spLocks noChangeArrowheads="1"/>
          </p:cNvSpPr>
          <p:nvPr/>
        </p:nvSpPr>
        <p:spPr bwMode="auto">
          <a:xfrm>
            <a:off x="3367088" y="2365375"/>
            <a:ext cx="234950" cy="233363"/>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16" name="Rectangle 111"/>
          <p:cNvSpPr>
            <a:spLocks noChangeArrowheads="1"/>
          </p:cNvSpPr>
          <p:nvPr/>
        </p:nvSpPr>
        <p:spPr bwMode="auto">
          <a:xfrm>
            <a:off x="3597275" y="23606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17" name="Rectangle 112"/>
          <p:cNvSpPr>
            <a:spLocks noChangeArrowheads="1"/>
          </p:cNvSpPr>
          <p:nvPr/>
        </p:nvSpPr>
        <p:spPr bwMode="auto">
          <a:xfrm>
            <a:off x="3832225"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18" name="Rectangle 113"/>
          <p:cNvSpPr>
            <a:spLocks noChangeArrowheads="1"/>
          </p:cNvSpPr>
          <p:nvPr/>
        </p:nvSpPr>
        <p:spPr bwMode="auto">
          <a:xfrm>
            <a:off x="4067175"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19" name="Rectangle 114"/>
          <p:cNvSpPr>
            <a:spLocks noChangeArrowheads="1"/>
          </p:cNvSpPr>
          <p:nvPr/>
        </p:nvSpPr>
        <p:spPr bwMode="auto">
          <a:xfrm>
            <a:off x="4302125" y="2360613"/>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0" name="Rectangle 115"/>
          <p:cNvSpPr>
            <a:spLocks noChangeArrowheads="1"/>
          </p:cNvSpPr>
          <p:nvPr/>
        </p:nvSpPr>
        <p:spPr bwMode="auto">
          <a:xfrm>
            <a:off x="4535488"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1" name="Rectangle 116"/>
          <p:cNvSpPr>
            <a:spLocks noChangeArrowheads="1"/>
          </p:cNvSpPr>
          <p:nvPr/>
        </p:nvSpPr>
        <p:spPr bwMode="auto">
          <a:xfrm>
            <a:off x="4770438"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2" name="Rectangle 117"/>
          <p:cNvSpPr>
            <a:spLocks noChangeArrowheads="1"/>
          </p:cNvSpPr>
          <p:nvPr/>
        </p:nvSpPr>
        <p:spPr bwMode="auto">
          <a:xfrm>
            <a:off x="5005388" y="23606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3" name="Rectangle 118"/>
          <p:cNvSpPr>
            <a:spLocks noChangeArrowheads="1"/>
          </p:cNvSpPr>
          <p:nvPr/>
        </p:nvSpPr>
        <p:spPr bwMode="auto">
          <a:xfrm>
            <a:off x="5240338" y="2360613"/>
            <a:ext cx="233362"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4" name="Rectangle 119"/>
          <p:cNvSpPr>
            <a:spLocks noChangeArrowheads="1"/>
          </p:cNvSpPr>
          <p:nvPr/>
        </p:nvSpPr>
        <p:spPr bwMode="auto">
          <a:xfrm>
            <a:off x="5473700" y="23606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5" name="Rectangle 120"/>
          <p:cNvSpPr>
            <a:spLocks noChangeArrowheads="1"/>
          </p:cNvSpPr>
          <p:nvPr/>
        </p:nvSpPr>
        <p:spPr bwMode="auto">
          <a:xfrm>
            <a:off x="3367088" y="259873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6" name="Rectangle 121"/>
          <p:cNvSpPr>
            <a:spLocks noChangeArrowheads="1"/>
          </p:cNvSpPr>
          <p:nvPr/>
        </p:nvSpPr>
        <p:spPr bwMode="auto">
          <a:xfrm>
            <a:off x="3597275" y="259556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7" name="Rectangle 122"/>
          <p:cNvSpPr>
            <a:spLocks noChangeArrowheads="1"/>
          </p:cNvSpPr>
          <p:nvPr/>
        </p:nvSpPr>
        <p:spPr bwMode="auto">
          <a:xfrm>
            <a:off x="3832225"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8" name="Rectangle 123"/>
          <p:cNvSpPr>
            <a:spLocks noChangeArrowheads="1"/>
          </p:cNvSpPr>
          <p:nvPr/>
        </p:nvSpPr>
        <p:spPr bwMode="auto">
          <a:xfrm>
            <a:off x="4067175"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9" name="Rectangle 124"/>
          <p:cNvSpPr>
            <a:spLocks noChangeArrowheads="1"/>
          </p:cNvSpPr>
          <p:nvPr/>
        </p:nvSpPr>
        <p:spPr bwMode="auto">
          <a:xfrm>
            <a:off x="4302125" y="2595563"/>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0" name="Rectangle 125"/>
          <p:cNvSpPr>
            <a:spLocks noChangeArrowheads="1"/>
          </p:cNvSpPr>
          <p:nvPr/>
        </p:nvSpPr>
        <p:spPr bwMode="auto">
          <a:xfrm>
            <a:off x="4535488"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1" name="Rectangle 126"/>
          <p:cNvSpPr>
            <a:spLocks noChangeArrowheads="1"/>
          </p:cNvSpPr>
          <p:nvPr/>
        </p:nvSpPr>
        <p:spPr bwMode="auto">
          <a:xfrm>
            <a:off x="4770438"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2" name="Rectangle 127"/>
          <p:cNvSpPr>
            <a:spLocks noChangeArrowheads="1"/>
          </p:cNvSpPr>
          <p:nvPr/>
        </p:nvSpPr>
        <p:spPr bwMode="auto">
          <a:xfrm>
            <a:off x="5005388"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3" name="Rectangle 128"/>
          <p:cNvSpPr>
            <a:spLocks noChangeArrowheads="1"/>
          </p:cNvSpPr>
          <p:nvPr/>
        </p:nvSpPr>
        <p:spPr bwMode="auto">
          <a:xfrm>
            <a:off x="5240338" y="2595563"/>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4" name="Rectangle 129"/>
          <p:cNvSpPr>
            <a:spLocks noChangeArrowheads="1"/>
          </p:cNvSpPr>
          <p:nvPr/>
        </p:nvSpPr>
        <p:spPr bwMode="auto">
          <a:xfrm>
            <a:off x="5473700" y="259556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35" name="Rectangle 130"/>
          <p:cNvSpPr>
            <a:spLocks noChangeArrowheads="1"/>
          </p:cNvSpPr>
          <p:nvPr/>
        </p:nvSpPr>
        <p:spPr bwMode="auto">
          <a:xfrm>
            <a:off x="3367088" y="28336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36" name="Rectangle 131"/>
          <p:cNvSpPr>
            <a:spLocks noChangeArrowheads="1"/>
          </p:cNvSpPr>
          <p:nvPr/>
        </p:nvSpPr>
        <p:spPr bwMode="auto">
          <a:xfrm>
            <a:off x="3597275"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7" name="Rectangle 132"/>
          <p:cNvSpPr>
            <a:spLocks noChangeArrowheads="1"/>
          </p:cNvSpPr>
          <p:nvPr/>
        </p:nvSpPr>
        <p:spPr bwMode="auto">
          <a:xfrm>
            <a:off x="3832225"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8" name="Rectangle 133"/>
          <p:cNvSpPr>
            <a:spLocks noChangeArrowheads="1"/>
          </p:cNvSpPr>
          <p:nvPr/>
        </p:nvSpPr>
        <p:spPr bwMode="auto">
          <a:xfrm>
            <a:off x="4067175"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9" name="Rectangle 134"/>
          <p:cNvSpPr>
            <a:spLocks noChangeArrowheads="1"/>
          </p:cNvSpPr>
          <p:nvPr/>
        </p:nvSpPr>
        <p:spPr bwMode="auto">
          <a:xfrm>
            <a:off x="4302125" y="2830513"/>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0" name="Rectangle 135"/>
          <p:cNvSpPr>
            <a:spLocks noChangeArrowheads="1"/>
          </p:cNvSpPr>
          <p:nvPr/>
        </p:nvSpPr>
        <p:spPr bwMode="auto">
          <a:xfrm>
            <a:off x="4535488" y="2830513"/>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41" name="Rectangle 136"/>
          <p:cNvSpPr>
            <a:spLocks noChangeArrowheads="1"/>
          </p:cNvSpPr>
          <p:nvPr/>
        </p:nvSpPr>
        <p:spPr bwMode="auto">
          <a:xfrm>
            <a:off x="4770438"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2" name="Rectangle 137"/>
          <p:cNvSpPr>
            <a:spLocks noChangeArrowheads="1"/>
          </p:cNvSpPr>
          <p:nvPr/>
        </p:nvSpPr>
        <p:spPr bwMode="auto">
          <a:xfrm>
            <a:off x="5005388" y="2830513"/>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43" name="Rectangle 138"/>
          <p:cNvSpPr>
            <a:spLocks noChangeArrowheads="1"/>
          </p:cNvSpPr>
          <p:nvPr/>
        </p:nvSpPr>
        <p:spPr bwMode="auto">
          <a:xfrm>
            <a:off x="5240338" y="2830513"/>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4" name="Rectangle 139"/>
          <p:cNvSpPr>
            <a:spLocks noChangeArrowheads="1"/>
          </p:cNvSpPr>
          <p:nvPr/>
        </p:nvSpPr>
        <p:spPr bwMode="auto">
          <a:xfrm>
            <a:off x="5473700" y="28305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45" name="Rectangle 140"/>
          <p:cNvSpPr>
            <a:spLocks noChangeArrowheads="1"/>
          </p:cNvSpPr>
          <p:nvPr/>
        </p:nvSpPr>
        <p:spPr bwMode="auto">
          <a:xfrm>
            <a:off x="3367088" y="306863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46" name="Rectangle 141"/>
          <p:cNvSpPr>
            <a:spLocks noChangeArrowheads="1"/>
          </p:cNvSpPr>
          <p:nvPr/>
        </p:nvSpPr>
        <p:spPr bwMode="auto">
          <a:xfrm>
            <a:off x="3597275" y="3065463"/>
            <a:ext cx="234950" cy="233362"/>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47" name="Rectangle 142"/>
          <p:cNvSpPr>
            <a:spLocks noChangeArrowheads="1"/>
          </p:cNvSpPr>
          <p:nvPr/>
        </p:nvSpPr>
        <p:spPr bwMode="auto">
          <a:xfrm>
            <a:off x="3832225" y="3065463"/>
            <a:ext cx="234950"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8" name="Rectangle 143"/>
          <p:cNvSpPr>
            <a:spLocks noChangeArrowheads="1"/>
          </p:cNvSpPr>
          <p:nvPr/>
        </p:nvSpPr>
        <p:spPr bwMode="auto">
          <a:xfrm>
            <a:off x="4067175" y="3065463"/>
            <a:ext cx="234950"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9" name="Rectangle 144"/>
          <p:cNvSpPr>
            <a:spLocks noChangeArrowheads="1"/>
          </p:cNvSpPr>
          <p:nvPr/>
        </p:nvSpPr>
        <p:spPr bwMode="auto">
          <a:xfrm>
            <a:off x="4302125" y="3065463"/>
            <a:ext cx="233363"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50" name="Rectangle 145"/>
          <p:cNvSpPr>
            <a:spLocks noChangeArrowheads="1"/>
          </p:cNvSpPr>
          <p:nvPr/>
        </p:nvSpPr>
        <p:spPr bwMode="auto">
          <a:xfrm>
            <a:off x="4535488" y="3065463"/>
            <a:ext cx="234950" cy="233362"/>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1" name="Rectangle 146"/>
          <p:cNvSpPr>
            <a:spLocks noChangeArrowheads="1"/>
          </p:cNvSpPr>
          <p:nvPr/>
        </p:nvSpPr>
        <p:spPr bwMode="auto">
          <a:xfrm>
            <a:off x="4770438" y="3065463"/>
            <a:ext cx="234950" cy="233362"/>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2" name="Rectangle 147"/>
          <p:cNvSpPr>
            <a:spLocks noChangeArrowheads="1"/>
          </p:cNvSpPr>
          <p:nvPr/>
        </p:nvSpPr>
        <p:spPr bwMode="auto">
          <a:xfrm>
            <a:off x="5005388" y="3065463"/>
            <a:ext cx="234950" cy="233362"/>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3" name="Rectangle 148"/>
          <p:cNvSpPr>
            <a:spLocks noChangeArrowheads="1"/>
          </p:cNvSpPr>
          <p:nvPr/>
        </p:nvSpPr>
        <p:spPr bwMode="auto">
          <a:xfrm>
            <a:off x="5240338" y="3065463"/>
            <a:ext cx="233362"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54" name="Rectangle 149"/>
          <p:cNvSpPr>
            <a:spLocks noChangeArrowheads="1"/>
          </p:cNvSpPr>
          <p:nvPr/>
        </p:nvSpPr>
        <p:spPr bwMode="auto">
          <a:xfrm>
            <a:off x="5473700" y="3065463"/>
            <a:ext cx="234950" cy="233362"/>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55" name="Rectangle 150"/>
          <p:cNvSpPr>
            <a:spLocks noChangeArrowheads="1"/>
          </p:cNvSpPr>
          <p:nvPr/>
        </p:nvSpPr>
        <p:spPr bwMode="auto">
          <a:xfrm>
            <a:off x="3367088" y="33035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56" name="Rectangle 151"/>
          <p:cNvSpPr>
            <a:spLocks noChangeArrowheads="1"/>
          </p:cNvSpPr>
          <p:nvPr/>
        </p:nvSpPr>
        <p:spPr bwMode="auto">
          <a:xfrm>
            <a:off x="3597275" y="32988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57" name="Rectangle 152"/>
          <p:cNvSpPr>
            <a:spLocks noChangeArrowheads="1"/>
          </p:cNvSpPr>
          <p:nvPr/>
        </p:nvSpPr>
        <p:spPr bwMode="auto">
          <a:xfrm>
            <a:off x="3832225" y="32988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58" name="Rectangle 153"/>
          <p:cNvSpPr>
            <a:spLocks noChangeArrowheads="1"/>
          </p:cNvSpPr>
          <p:nvPr/>
        </p:nvSpPr>
        <p:spPr bwMode="auto">
          <a:xfrm>
            <a:off x="4067175" y="32988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9" name="Rectangle 154"/>
          <p:cNvSpPr>
            <a:spLocks noChangeArrowheads="1"/>
          </p:cNvSpPr>
          <p:nvPr/>
        </p:nvSpPr>
        <p:spPr bwMode="auto">
          <a:xfrm>
            <a:off x="4302125" y="3298825"/>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0" name="Rectangle 155"/>
          <p:cNvSpPr>
            <a:spLocks noChangeArrowheads="1"/>
          </p:cNvSpPr>
          <p:nvPr/>
        </p:nvSpPr>
        <p:spPr bwMode="auto">
          <a:xfrm>
            <a:off x="4535488" y="32988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61" name="Rectangle 156"/>
          <p:cNvSpPr>
            <a:spLocks noChangeArrowheads="1"/>
          </p:cNvSpPr>
          <p:nvPr/>
        </p:nvSpPr>
        <p:spPr bwMode="auto">
          <a:xfrm>
            <a:off x="4770438" y="32988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62" name="Rectangle 157"/>
          <p:cNvSpPr>
            <a:spLocks noChangeArrowheads="1"/>
          </p:cNvSpPr>
          <p:nvPr/>
        </p:nvSpPr>
        <p:spPr bwMode="auto">
          <a:xfrm>
            <a:off x="5005388" y="32988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3" name="Rectangle 158"/>
          <p:cNvSpPr>
            <a:spLocks noChangeArrowheads="1"/>
          </p:cNvSpPr>
          <p:nvPr/>
        </p:nvSpPr>
        <p:spPr bwMode="auto">
          <a:xfrm>
            <a:off x="5240338" y="3298825"/>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4" name="Rectangle 159"/>
          <p:cNvSpPr>
            <a:spLocks noChangeArrowheads="1"/>
          </p:cNvSpPr>
          <p:nvPr/>
        </p:nvSpPr>
        <p:spPr bwMode="auto">
          <a:xfrm>
            <a:off x="5473700" y="32988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65" name="Rectangle 160"/>
          <p:cNvSpPr>
            <a:spLocks noChangeArrowheads="1"/>
          </p:cNvSpPr>
          <p:nvPr/>
        </p:nvSpPr>
        <p:spPr bwMode="auto">
          <a:xfrm>
            <a:off x="3367088" y="3538538"/>
            <a:ext cx="234950" cy="233362"/>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66" name="Rectangle 161"/>
          <p:cNvSpPr>
            <a:spLocks noChangeArrowheads="1"/>
          </p:cNvSpPr>
          <p:nvPr/>
        </p:nvSpPr>
        <p:spPr bwMode="auto">
          <a:xfrm>
            <a:off x="3597275" y="35337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7" name="Rectangle 162"/>
          <p:cNvSpPr>
            <a:spLocks noChangeArrowheads="1"/>
          </p:cNvSpPr>
          <p:nvPr/>
        </p:nvSpPr>
        <p:spPr bwMode="auto">
          <a:xfrm>
            <a:off x="3832225" y="35337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8" name="Rectangle 163"/>
          <p:cNvSpPr>
            <a:spLocks noChangeArrowheads="1"/>
          </p:cNvSpPr>
          <p:nvPr/>
        </p:nvSpPr>
        <p:spPr bwMode="auto">
          <a:xfrm>
            <a:off x="4067175" y="35337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69" name="Rectangle 164"/>
          <p:cNvSpPr>
            <a:spLocks noChangeArrowheads="1"/>
          </p:cNvSpPr>
          <p:nvPr/>
        </p:nvSpPr>
        <p:spPr bwMode="auto">
          <a:xfrm>
            <a:off x="4302125" y="3533775"/>
            <a:ext cx="233363"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0" name="Rectangle 165"/>
          <p:cNvSpPr>
            <a:spLocks noChangeArrowheads="1"/>
          </p:cNvSpPr>
          <p:nvPr/>
        </p:nvSpPr>
        <p:spPr bwMode="auto">
          <a:xfrm>
            <a:off x="4535488" y="35337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1" name="Rectangle 166"/>
          <p:cNvSpPr>
            <a:spLocks noChangeArrowheads="1"/>
          </p:cNvSpPr>
          <p:nvPr/>
        </p:nvSpPr>
        <p:spPr bwMode="auto">
          <a:xfrm>
            <a:off x="4770438" y="35337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2" name="Rectangle 167"/>
          <p:cNvSpPr>
            <a:spLocks noChangeArrowheads="1"/>
          </p:cNvSpPr>
          <p:nvPr/>
        </p:nvSpPr>
        <p:spPr bwMode="auto">
          <a:xfrm>
            <a:off x="5005388" y="35337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73" name="Rectangle 168"/>
          <p:cNvSpPr>
            <a:spLocks noChangeArrowheads="1"/>
          </p:cNvSpPr>
          <p:nvPr/>
        </p:nvSpPr>
        <p:spPr bwMode="auto">
          <a:xfrm>
            <a:off x="5240338" y="3533775"/>
            <a:ext cx="233362"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74" name="Rectangle 169"/>
          <p:cNvSpPr>
            <a:spLocks noChangeArrowheads="1"/>
          </p:cNvSpPr>
          <p:nvPr/>
        </p:nvSpPr>
        <p:spPr bwMode="auto">
          <a:xfrm>
            <a:off x="5473700" y="353377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75" name="Rectangle 170"/>
          <p:cNvSpPr>
            <a:spLocks noChangeArrowheads="1"/>
          </p:cNvSpPr>
          <p:nvPr/>
        </p:nvSpPr>
        <p:spPr bwMode="auto">
          <a:xfrm>
            <a:off x="3367088" y="377190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76" name="Rectangle 171"/>
          <p:cNvSpPr>
            <a:spLocks noChangeArrowheads="1"/>
          </p:cNvSpPr>
          <p:nvPr/>
        </p:nvSpPr>
        <p:spPr bwMode="auto">
          <a:xfrm>
            <a:off x="3597275" y="37687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77" name="Rectangle 172"/>
          <p:cNvSpPr>
            <a:spLocks noChangeArrowheads="1"/>
          </p:cNvSpPr>
          <p:nvPr/>
        </p:nvSpPr>
        <p:spPr bwMode="auto">
          <a:xfrm>
            <a:off x="3832225"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8" name="Rectangle 173"/>
          <p:cNvSpPr>
            <a:spLocks noChangeArrowheads="1"/>
          </p:cNvSpPr>
          <p:nvPr/>
        </p:nvSpPr>
        <p:spPr bwMode="auto">
          <a:xfrm>
            <a:off x="4067175"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9" name="Rectangle 174"/>
          <p:cNvSpPr>
            <a:spLocks noChangeArrowheads="1"/>
          </p:cNvSpPr>
          <p:nvPr/>
        </p:nvSpPr>
        <p:spPr bwMode="auto">
          <a:xfrm>
            <a:off x="4302125" y="3768725"/>
            <a:ext cx="233363"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0" name="Rectangle 175"/>
          <p:cNvSpPr>
            <a:spLocks noChangeArrowheads="1"/>
          </p:cNvSpPr>
          <p:nvPr/>
        </p:nvSpPr>
        <p:spPr bwMode="auto">
          <a:xfrm>
            <a:off x="4535488"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1" name="Rectangle 176"/>
          <p:cNvSpPr>
            <a:spLocks noChangeArrowheads="1"/>
          </p:cNvSpPr>
          <p:nvPr/>
        </p:nvSpPr>
        <p:spPr bwMode="auto">
          <a:xfrm>
            <a:off x="4770438"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2" name="Rectangle 177"/>
          <p:cNvSpPr>
            <a:spLocks noChangeArrowheads="1"/>
          </p:cNvSpPr>
          <p:nvPr/>
        </p:nvSpPr>
        <p:spPr bwMode="auto">
          <a:xfrm>
            <a:off x="5005388" y="37687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83" name="Rectangle 178"/>
          <p:cNvSpPr>
            <a:spLocks noChangeArrowheads="1"/>
          </p:cNvSpPr>
          <p:nvPr/>
        </p:nvSpPr>
        <p:spPr bwMode="auto">
          <a:xfrm>
            <a:off x="5240338" y="3768725"/>
            <a:ext cx="233362"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84" name="Rectangle 179"/>
          <p:cNvSpPr>
            <a:spLocks noChangeArrowheads="1"/>
          </p:cNvSpPr>
          <p:nvPr/>
        </p:nvSpPr>
        <p:spPr bwMode="auto">
          <a:xfrm>
            <a:off x="5473700" y="37687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85" name="Rectangle 180"/>
          <p:cNvSpPr>
            <a:spLocks noChangeArrowheads="1"/>
          </p:cNvSpPr>
          <p:nvPr/>
        </p:nvSpPr>
        <p:spPr bwMode="auto">
          <a:xfrm>
            <a:off x="3367088" y="400685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86" name="Rectangle 181"/>
          <p:cNvSpPr>
            <a:spLocks noChangeArrowheads="1"/>
          </p:cNvSpPr>
          <p:nvPr/>
        </p:nvSpPr>
        <p:spPr bwMode="auto">
          <a:xfrm>
            <a:off x="3597275" y="40036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87" name="Rectangle 182"/>
          <p:cNvSpPr>
            <a:spLocks noChangeArrowheads="1"/>
          </p:cNvSpPr>
          <p:nvPr/>
        </p:nvSpPr>
        <p:spPr bwMode="auto">
          <a:xfrm>
            <a:off x="3832225" y="40036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8" name="Rectangle 183"/>
          <p:cNvSpPr>
            <a:spLocks noChangeArrowheads="1"/>
          </p:cNvSpPr>
          <p:nvPr/>
        </p:nvSpPr>
        <p:spPr bwMode="auto">
          <a:xfrm>
            <a:off x="4067175" y="40036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9" name="Rectangle 184"/>
          <p:cNvSpPr>
            <a:spLocks noChangeArrowheads="1"/>
          </p:cNvSpPr>
          <p:nvPr/>
        </p:nvSpPr>
        <p:spPr bwMode="auto">
          <a:xfrm>
            <a:off x="4302125" y="4003675"/>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0" name="Rectangle 185"/>
          <p:cNvSpPr>
            <a:spLocks noChangeArrowheads="1"/>
          </p:cNvSpPr>
          <p:nvPr/>
        </p:nvSpPr>
        <p:spPr bwMode="auto">
          <a:xfrm>
            <a:off x="4535488" y="40036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1" name="Rectangle 186"/>
          <p:cNvSpPr>
            <a:spLocks noChangeArrowheads="1"/>
          </p:cNvSpPr>
          <p:nvPr/>
        </p:nvSpPr>
        <p:spPr bwMode="auto">
          <a:xfrm>
            <a:off x="4770438" y="40036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2" name="Rectangle 187"/>
          <p:cNvSpPr>
            <a:spLocks noChangeArrowheads="1"/>
          </p:cNvSpPr>
          <p:nvPr/>
        </p:nvSpPr>
        <p:spPr bwMode="auto">
          <a:xfrm>
            <a:off x="5005388" y="40036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93" name="Rectangle 188"/>
          <p:cNvSpPr>
            <a:spLocks noChangeArrowheads="1"/>
          </p:cNvSpPr>
          <p:nvPr/>
        </p:nvSpPr>
        <p:spPr bwMode="auto">
          <a:xfrm>
            <a:off x="5240338" y="4003675"/>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4" name="Rectangle 189"/>
          <p:cNvSpPr>
            <a:spLocks noChangeArrowheads="1"/>
          </p:cNvSpPr>
          <p:nvPr/>
        </p:nvSpPr>
        <p:spPr bwMode="auto">
          <a:xfrm>
            <a:off x="5473700" y="400367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95" name="Rectangle 190"/>
          <p:cNvSpPr>
            <a:spLocks noChangeArrowheads="1"/>
          </p:cNvSpPr>
          <p:nvPr/>
        </p:nvSpPr>
        <p:spPr bwMode="auto">
          <a:xfrm>
            <a:off x="3367088" y="424180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96" name="Rectangle 191"/>
          <p:cNvSpPr>
            <a:spLocks noChangeArrowheads="1"/>
          </p:cNvSpPr>
          <p:nvPr/>
        </p:nvSpPr>
        <p:spPr bwMode="auto">
          <a:xfrm>
            <a:off x="3597275" y="4238625"/>
            <a:ext cx="234950" cy="233363"/>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97" name="Rectangle 192"/>
          <p:cNvSpPr>
            <a:spLocks noChangeArrowheads="1"/>
          </p:cNvSpPr>
          <p:nvPr/>
        </p:nvSpPr>
        <p:spPr bwMode="auto">
          <a:xfrm>
            <a:off x="3832225"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8" name="Rectangle 193"/>
          <p:cNvSpPr>
            <a:spLocks noChangeArrowheads="1"/>
          </p:cNvSpPr>
          <p:nvPr/>
        </p:nvSpPr>
        <p:spPr bwMode="auto">
          <a:xfrm>
            <a:off x="4067175"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9" name="Rectangle 194"/>
          <p:cNvSpPr>
            <a:spLocks noChangeArrowheads="1"/>
          </p:cNvSpPr>
          <p:nvPr/>
        </p:nvSpPr>
        <p:spPr bwMode="auto">
          <a:xfrm>
            <a:off x="4302125" y="4238625"/>
            <a:ext cx="233363"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0" name="Rectangle 195"/>
          <p:cNvSpPr>
            <a:spLocks noChangeArrowheads="1"/>
          </p:cNvSpPr>
          <p:nvPr/>
        </p:nvSpPr>
        <p:spPr bwMode="auto">
          <a:xfrm>
            <a:off x="4535488"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1" name="Rectangle 196"/>
          <p:cNvSpPr>
            <a:spLocks noChangeArrowheads="1"/>
          </p:cNvSpPr>
          <p:nvPr/>
        </p:nvSpPr>
        <p:spPr bwMode="auto">
          <a:xfrm>
            <a:off x="4770438"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2" name="Rectangle 197"/>
          <p:cNvSpPr>
            <a:spLocks noChangeArrowheads="1"/>
          </p:cNvSpPr>
          <p:nvPr/>
        </p:nvSpPr>
        <p:spPr bwMode="auto">
          <a:xfrm>
            <a:off x="5005388" y="4238625"/>
            <a:ext cx="234950" cy="233363"/>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703" name="Rectangle 198"/>
          <p:cNvSpPr>
            <a:spLocks noChangeArrowheads="1"/>
          </p:cNvSpPr>
          <p:nvPr/>
        </p:nvSpPr>
        <p:spPr bwMode="auto">
          <a:xfrm>
            <a:off x="5240338" y="4238625"/>
            <a:ext cx="233362" cy="233363"/>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704" name="Rectangle 199"/>
          <p:cNvSpPr>
            <a:spLocks noChangeArrowheads="1"/>
          </p:cNvSpPr>
          <p:nvPr/>
        </p:nvSpPr>
        <p:spPr bwMode="auto">
          <a:xfrm>
            <a:off x="5473700"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5" name="Rectangle 200"/>
          <p:cNvSpPr>
            <a:spLocks noChangeArrowheads="1"/>
          </p:cNvSpPr>
          <p:nvPr/>
        </p:nvSpPr>
        <p:spPr bwMode="auto">
          <a:xfrm>
            <a:off x="3367088" y="447675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6" name="Rectangle 201"/>
          <p:cNvSpPr>
            <a:spLocks noChangeArrowheads="1"/>
          </p:cNvSpPr>
          <p:nvPr/>
        </p:nvSpPr>
        <p:spPr bwMode="auto">
          <a:xfrm>
            <a:off x="3597275"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7" name="Rectangle 202"/>
          <p:cNvSpPr>
            <a:spLocks noChangeArrowheads="1"/>
          </p:cNvSpPr>
          <p:nvPr/>
        </p:nvSpPr>
        <p:spPr bwMode="auto">
          <a:xfrm>
            <a:off x="3832225"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8" name="Rectangle 203"/>
          <p:cNvSpPr>
            <a:spLocks noChangeArrowheads="1"/>
          </p:cNvSpPr>
          <p:nvPr/>
        </p:nvSpPr>
        <p:spPr bwMode="auto">
          <a:xfrm>
            <a:off x="4067175"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9" name="Rectangle 204"/>
          <p:cNvSpPr>
            <a:spLocks noChangeArrowheads="1"/>
          </p:cNvSpPr>
          <p:nvPr/>
        </p:nvSpPr>
        <p:spPr bwMode="auto">
          <a:xfrm>
            <a:off x="4302125" y="4471988"/>
            <a:ext cx="233363"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10" name="Rectangle 205"/>
          <p:cNvSpPr>
            <a:spLocks noChangeArrowheads="1"/>
          </p:cNvSpPr>
          <p:nvPr/>
        </p:nvSpPr>
        <p:spPr bwMode="auto">
          <a:xfrm>
            <a:off x="4535488"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11" name="Rectangle 206"/>
          <p:cNvSpPr>
            <a:spLocks noChangeArrowheads="1"/>
          </p:cNvSpPr>
          <p:nvPr/>
        </p:nvSpPr>
        <p:spPr bwMode="auto">
          <a:xfrm>
            <a:off x="4770438" y="4471988"/>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2" name="Rectangle 207"/>
          <p:cNvSpPr>
            <a:spLocks noChangeArrowheads="1"/>
          </p:cNvSpPr>
          <p:nvPr/>
        </p:nvSpPr>
        <p:spPr bwMode="auto">
          <a:xfrm>
            <a:off x="5005388" y="4471988"/>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3" name="Rectangle 208"/>
          <p:cNvSpPr>
            <a:spLocks noChangeArrowheads="1"/>
          </p:cNvSpPr>
          <p:nvPr/>
        </p:nvSpPr>
        <p:spPr bwMode="auto">
          <a:xfrm>
            <a:off x="5240338" y="4471988"/>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4" name="Rectangle 209"/>
          <p:cNvSpPr>
            <a:spLocks noChangeArrowheads="1"/>
          </p:cNvSpPr>
          <p:nvPr/>
        </p:nvSpPr>
        <p:spPr bwMode="auto">
          <a:xfrm>
            <a:off x="5473700" y="4471988"/>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5" name="Text Box 210"/>
          <p:cNvSpPr txBox="1">
            <a:spLocks noChangeArrowheads="1"/>
          </p:cNvSpPr>
          <p:nvPr/>
        </p:nvSpPr>
        <p:spPr bwMode="auto">
          <a:xfrm>
            <a:off x="4062413" y="2066925"/>
            <a:ext cx="896937" cy="276225"/>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Efficiency</a:t>
            </a:r>
          </a:p>
        </p:txBody>
      </p:sp>
      <p:sp>
        <p:nvSpPr>
          <p:cNvPr id="21716" name="Rectangle 211"/>
          <p:cNvSpPr>
            <a:spLocks noChangeArrowheads="1"/>
          </p:cNvSpPr>
          <p:nvPr/>
        </p:nvSpPr>
        <p:spPr bwMode="auto">
          <a:xfrm>
            <a:off x="4959350" y="48736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717" name="Rectangle 212"/>
          <p:cNvSpPr>
            <a:spLocks noChangeArrowheads="1"/>
          </p:cNvSpPr>
          <p:nvPr/>
        </p:nvSpPr>
        <p:spPr bwMode="auto">
          <a:xfrm>
            <a:off x="4451350" y="48736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8" name="Rectangle 213"/>
          <p:cNvSpPr>
            <a:spLocks noChangeArrowheads="1"/>
          </p:cNvSpPr>
          <p:nvPr/>
        </p:nvSpPr>
        <p:spPr bwMode="auto">
          <a:xfrm>
            <a:off x="3940175" y="48736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19" name="Text Box 214"/>
          <p:cNvSpPr txBox="1">
            <a:spLocks noChangeArrowheads="1"/>
          </p:cNvSpPr>
          <p:nvPr/>
        </p:nvSpPr>
        <p:spPr bwMode="auto">
          <a:xfrm>
            <a:off x="3867150" y="5056188"/>
            <a:ext cx="374650" cy="274637"/>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Low</a:t>
            </a:r>
          </a:p>
        </p:txBody>
      </p:sp>
      <p:sp>
        <p:nvSpPr>
          <p:cNvPr id="21720" name="Text Box 215"/>
          <p:cNvSpPr txBox="1">
            <a:spLocks noChangeArrowheads="1"/>
          </p:cNvSpPr>
          <p:nvPr/>
        </p:nvSpPr>
        <p:spPr bwMode="auto">
          <a:xfrm>
            <a:off x="4908550" y="5060950"/>
            <a:ext cx="415925" cy="274638"/>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High</a:t>
            </a:r>
          </a:p>
        </p:txBody>
      </p:sp>
      <p:sp>
        <p:nvSpPr>
          <p:cNvPr id="21721" name="Freeform 216"/>
          <p:cNvSpPr>
            <a:spLocks/>
          </p:cNvSpPr>
          <p:nvPr/>
        </p:nvSpPr>
        <p:spPr bwMode="auto">
          <a:xfrm>
            <a:off x="3476625" y="2484438"/>
            <a:ext cx="2122488" cy="2112962"/>
          </a:xfrm>
          <a:custGeom>
            <a:avLst/>
            <a:gdLst>
              <a:gd name="T0" fmla="*/ 0 w 1122"/>
              <a:gd name="T1" fmla="*/ 2147483647 h 1117"/>
              <a:gd name="T2" fmla="*/ 2147483647 w 1122"/>
              <a:gd name="T3" fmla="*/ 2147483647 h 1117"/>
              <a:gd name="T4" fmla="*/ 2147483647 w 1122"/>
              <a:gd name="T5" fmla="*/ 2147483647 h 1117"/>
              <a:gd name="T6" fmla="*/ 2147483647 w 1122"/>
              <a:gd name="T7" fmla="*/ 2147483647 h 1117"/>
              <a:gd name="T8" fmla="*/ 2147483647 w 1122"/>
              <a:gd name="T9" fmla="*/ 2147483647 h 1117"/>
              <a:gd name="T10" fmla="*/ 2147483647 w 1122"/>
              <a:gd name="T11" fmla="*/ 0 h 1117"/>
              <a:gd name="T12" fmla="*/ 0 60000 65536"/>
              <a:gd name="T13" fmla="*/ 0 60000 65536"/>
              <a:gd name="T14" fmla="*/ 0 60000 65536"/>
              <a:gd name="T15" fmla="*/ 0 60000 65536"/>
              <a:gd name="T16" fmla="*/ 0 60000 65536"/>
              <a:gd name="T17" fmla="*/ 0 60000 65536"/>
              <a:gd name="T18" fmla="*/ 0 w 1122"/>
              <a:gd name="T19" fmla="*/ 0 h 1117"/>
              <a:gd name="T20" fmla="*/ 1122 w 1122"/>
              <a:gd name="T21" fmla="*/ 1117 h 1117"/>
            </a:gdLst>
            <a:ahLst/>
            <a:cxnLst>
              <a:cxn ang="T12">
                <a:pos x="T0" y="T1"/>
              </a:cxn>
              <a:cxn ang="T13">
                <a:pos x="T2" y="T3"/>
              </a:cxn>
              <a:cxn ang="T14">
                <a:pos x="T4" y="T5"/>
              </a:cxn>
              <a:cxn ang="T15">
                <a:pos x="T6" y="T7"/>
              </a:cxn>
              <a:cxn ang="T16">
                <a:pos x="T8" y="T9"/>
              </a:cxn>
              <a:cxn ang="T17">
                <a:pos x="T10" y="T11"/>
              </a:cxn>
            </a:cxnLst>
            <a:rect l="T18" t="T19" r="T20" b="T21"/>
            <a:pathLst>
              <a:path w="1122" h="1117">
                <a:moveTo>
                  <a:pt x="0" y="1117"/>
                </a:moveTo>
                <a:lnTo>
                  <a:pt x="364" y="735"/>
                </a:lnTo>
                <a:lnTo>
                  <a:pt x="623" y="735"/>
                </a:lnTo>
                <a:lnTo>
                  <a:pt x="740" y="612"/>
                </a:lnTo>
                <a:lnTo>
                  <a:pt x="740" y="371"/>
                </a:lnTo>
                <a:lnTo>
                  <a:pt x="1122" y="0"/>
                </a:lnTo>
              </a:path>
            </a:pathLst>
          </a:custGeom>
          <a:noFill/>
          <a:ln w="38100">
            <a:solidFill>
              <a:srgbClr val="0000FF"/>
            </a:solidFill>
            <a:round/>
            <a:headEnd/>
            <a:tailEnd/>
          </a:ln>
        </p:spPr>
        <p:txBody>
          <a:bodyPr/>
          <a:lstStyle/>
          <a:p>
            <a:endParaRPr lang="en-US"/>
          </a:p>
        </p:txBody>
      </p:sp>
      <p:sp>
        <p:nvSpPr>
          <p:cNvPr id="21722" name="Rectangle 217" descr="Wide upward diagonal"/>
          <p:cNvSpPr>
            <a:spLocks noChangeArrowheads="1"/>
          </p:cNvSpPr>
          <p:nvPr/>
        </p:nvSpPr>
        <p:spPr bwMode="auto">
          <a:xfrm>
            <a:off x="6111875" y="2365375"/>
            <a:ext cx="234950" cy="233363"/>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23" name="Rectangle 218" descr="Wide upward diagonal"/>
          <p:cNvSpPr>
            <a:spLocks noChangeArrowheads="1"/>
          </p:cNvSpPr>
          <p:nvPr/>
        </p:nvSpPr>
        <p:spPr bwMode="auto">
          <a:xfrm>
            <a:off x="6342063" y="2360613"/>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24" name="Rectangle 219" descr="Wide upward diagonal"/>
          <p:cNvSpPr>
            <a:spLocks noChangeArrowheads="1"/>
          </p:cNvSpPr>
          <p:nvPr/>
        </p:nvSpPr>
        <p:spPr bwMode="auto">
          <a:xfrm>
            <a:off x="6577013" y="2360613"/>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25" name="Rectangle 220" descr="Wide upward diagonal"/>
          <p:cNvSpPr>
            <a:spLocks noChangeArrowheads="1"/>
          </p:cNvSpPr>
          <p:nvPr/>
        </p:nvSpPr>
        <p:spPr bwMode="auto">
          <a:xfrm>
            <a:off x="6811963" y="2360613"/>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26" name="Rectangle 221" descr="Wide upward diagonal"/>
          <p:cNvSpPr>
            <a:spLocks noChangeArrowheads="1"/>
          </p:cNvSpPr>
          <p:nvPr/>
        </p:nvSpPr>
        <p:spPr bwMode="auto">
          <a:xfrm>
            <a:off x="7046913" y="2360613"/>
            <a:ext cx="233362"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27" name="Rectangle 222" descr="Wide upward diagonal"/>
          <p:cNvSpPr>
            <a:spLocks noChangeArrowheads="1"/>
          </p:cNvSpPr>
          <p:nvPr/>
        </p:nvSpPr>
        <p:spPr bwMode="auto">
          <a:xfrm>
            <a:off x="7280275" y="23606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28" name="Rectangle 223" descr="Wide upward diagonal"/>
          <p:cNvSpPr>
            <a:spLocks noChangeArrowheads="1"/>
          </p:cNvSpPr>
          <p:nvPr/>
        </p:nvSpPr>
        <p:spPr bwMode="auto">
          <a:xfrm>
            <a:off x="7515225" y="23606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29" name="Rectangle 224" descr="Wide upward diagonal"/>
          <p:cNvSpPr>
            <a:spLocks noChangeArrowheads="1"/>
          </p:cNvSpPr>
          <p:nvPr/>
        </p:nvSpPr>
        <p:spPr bwMode="auto">
          <a:xfrm>
            <a:off x="7750175" y="236061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30" name="Rectangle 225" descr="Wide upward diagonal"/>
          <p:cNvSpPr>
            <a:spLocks noChangeArrowheads="1"/>
          </p:cNvSpPr>
          <p:nvPr/>
        </p:nvSpPr>
        <p:spPr bwMode="auto">
          <a:xfrm>
            <a:off x="7985125" y="2360613"/>
            <a:ext cx="233363"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31" name="Rectangle 226" descr="Wide upward diagonal"/>
          <p:cNvSpPr>
            <a:spLocks noChangeArrowheads="1"/>
          </p:cNvSpPr>
          <p:nvPr/>
        </p:nvSpPr>
        <p:spPr bwMode="auto">
          <a:xfrm>
            <a:off x="8218488" y="236061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32" name="Rectangle 227" descr="Wide upward diagonal"/>
          <p:cNvSpPr>
            <a:spLocks noChangeArrowheads="1"/>
          </p:cNvSpPr>
          <p:nvPr/>
        </p:nvSpPr>
        <p:spPr bwMode="auto">
          <a:xfrm>
            <a:off x="6111875" y="2598738"/>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33" name="Rectangle 228" descr="Wide upward diagonal"/>
          <p:cNvSpPr>
            <a:spLocks noChangeArrowheads="1"/>
          </p:cNvSpPr>
          <p:nvPr/>
        </p:nvSpPr>
        <p:spPr bwMode="auto">
          <a:xfrm>
            <a:off x="6342063" y="2595563"/>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34" name="Rectangle 229" descr="Wide upward diagonal"/>
          <p:cNvSpPr>
            <a:spLocks noChangeArrowheads="1"/>
          </p:cNvSpPr>
          <p:nvPr/>
        </p:nvSpPr>
        <p:spPr bwMode="auto">
          <a:xfrm>
            <a:off x="6577013" y="259556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35" name="Rectangle 230" descr="Wide upward diagonal"/>
          <p:cNvSpPr>
            <a:spLocks noChangeArrowheads="1"/>
          </p:cNvSpPr>
          <p:nvPr/>
        </p:nvSpPr>
        <p:spPr bwMode="auto">
          <a:xfrm>
            <a:off x="6811963" y="2595563"/>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36" name="Rectangle 231" descr="Wide upward diagonal"/>
          <p:cNvSpPr>
            <a:spLocks noChangeArrowheads="1"/>
          </p:cNvSpPr>
          <p:nvPr/>
        </p:nvSpPr>
        <p:spPr bwMode="auto">
          <a:xfrm>
            <a:off x="7046913" y="2595563"/>
            <a:ext cx="233362"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37" name="Rectangle 232" descr="Wide upward diagonal"/>
          <p:cNvSpPr>
            <a:spLocks noChangeArrowheads="1"/>
          </p:cNvSpPr>
          <p:nvPr/>
        </p:nvSpPr>
        <p:spPr bwMode="auto">
          <a:xfrm>
            <a:off x="7280275" y="259556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38" name="Rectangle 233" descr="Wide upward diagonal"/>
          <p:cNvSpPr>
            <a:spLocks noChangeArrowheads="1"/>
          </p:cNvSpPr>
          <p:nvPr/>
        </p:nvSpPr>
        <p:spPr bwMode="auto">
          <a:xfrm>
            <a:off x="7515225" y="259556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39" name="Rectangle 234" descr="Wide upward diagonal"/>
          <p:cNvSpPr>
            <a:spLocks noChangeArrowheads="1"/>
          </p:cNvSpPr>
          <p:nvPr/>
        </p:nvSpPr>
        <p:spPr bwMode="auto">
          <a:xfrm>
            <a:off x="7750175" y="259556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0" name="Rectangle 235" descr="Wide upward diagonal"/>
          <p:cNvSpPr>
            <a:spLocks noChangeArrowheads="1"/>
          </p:cNvSpPr>
          <p:nvPr/>
        </p:nvSpPr>
        <p:spPr bwMode="auto">
          <a:xfrm>
            <a:off x="7985125" y="2595563"/>
            <a:ext cx="233363"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1" name="Rectangle 236" descr="Wide upward diagonal"/>
          <p:cNvSpPr>
            <a:spLocks noChangeArrowheads="1"/>
          </p:cNvSpPr>
          <p:nvPr/>
        </p:nvSpPr>
        <p:spPr bwMode="auto">
          <a:xfrm>
            <a:off x="8218488" y="259556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42" name="Rectangle 237" descr="Wide upward diagonal"/>
          <p:cNvSpPr>
            <a:spLocks noChangeArrowheads="1"/>
          </p:cNvSpPr>
          <p:nvPr/>
        </p:nvSpPr>
        <p:spPr bwMode="auto">
          <a:xfrm>
            <a:off x="6111875" y="2833688"/>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43" name="Rectangle 238" descr="Wide upward diagonal"/>
          <p:cNvSpPr>
            <a:spLocks noChangeArrowheads="1"/>
          </p:cNvSpPr>
          <p:nvPr/>
        </p:nvSpPr>
        <p:spPr bwMode="auto">
          <a:xfrm>
            <a:off x="6342063" y="283051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4" name="Rectangle 239" descr="Wide upward diagonal"/>
          <p:cNvSpPr>
            <a:spLocks noChangeArrowheads="1"/>
          </p:cNvSpPr>
          <p:nvPr/>
        </p:nvSpPr>
        <p:spPr bwMode="auto">
          <a:xfrm>
            <a:off x="6577013" y="28305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45" name="Rectangle 240" descr="Wide upward diagonal"/>
          <p:cNvSpPr>
            <a:spLocks noChangeArrowheads="1"/>
          </p:cNvSpPr>
          <p:nvPr/>
        </p:nvSpPr>
        <p:spPr bwMode="auto">
          <a:xfrm>
            <a:off x="6811963" y="28305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46" name="Rectangle 241" descr="Wide upward diagonal"/>
          <p:cNvSpPr>
            <a:spLocks noChangeArrowheads="1"/>
          </p:cNvSpPr>
          <p:nvPr/>
        </p:nvSpPr>
        <p:spPr bwMode="auto">
          <a:xfrm>
            <a:off x="7046913" y="2830513"/>
            <a:ext cx="233362"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47" name="Rectangle 242" descr="Wide upward diagonal"/>
          <p:cNvSpPr>
            <a:spLocks noChangeArrowheads="1"/>
          </p:cNvSpPr>
          <p:nvPr/>
        </p:nvSpPr>
        <p:spPr bwMode="auto">
          <a:xfrm>
            <a:off x="7280275" y="2830513"/>
            <a:ext cx="234950"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48" name="Rectangle 243" descr="Wide upward diagonal"/>
          <p:cNvSpPr>
            <a:spLocks noChangeArrowheads="1"/>
          </p:cNvSpPr>
          <p:nvPr/>
        </p:nvSpPr>
        <p:spPr bwMode="auto">
          <a:xfrm>
            <a:off x="7515225" y="283051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9" name="Rectangle 244" descr="Wide upward diagonal"/>
          <p:cNvSpPr>
            <a:spLocks noChangeArrowheads="1"/>
          </p:cNvSpPr>
          <p:nvPr/>
        </p:nvSpPr>
        <p:spPr bwMode="auto">
          <a:xfrm>
            <a:off x="7750175" y="2830513"/>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50" name="Rectangle 245" descr="Wide upward diagonal"/>
          <p:cNvSpPr>
            <a:spLocks noChangeArrowheads="1"/>
          </p:cNvSpPr>
          <p:nvPr/>
        </p:nvSpPr>
        <p:spPr bwMode="auto">
          <a:xfrm>
            <a:off x="7985125" y="2830513"/>
            <a:ext cx="233363"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1" name="Rectangle 246" descr="Wide upward diagonal"/>
          <p:cNvSpPr>
            <a:spLocks noChangeArrowheads="1"/>
          </p:cNvSpPr>
          <p:nvPr/>
        </p:nvSpPr>
        <p:spPr bwMode="auto">
          <a:xfrm>
            <a:off x="8218488" y="283051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52" name="Rectangle 247" descr="Wide upward diagonal"/>
          <p:cNvSpPr>
            <a:spLocks noChangeArrowheads="1"/>
          </p:cNvSpPr>
          <p:nvPr/>
        </p:nvSpPr>
        <p:spPr bwMode="auto">
          <a:xfrm>
            <a:off x="6111875" y="306863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53" name="Rectangle 248" descr="Wide upward diagonal"/>
          <p:cNvSpPr>
            <a:spLocks noChangeArrowheads="1"/>
          </p:cNvSpPr>
          <p:nvPr/>
        </p:nvSpPr>
        <p:spPr bwMode="auto">
          <a:xfrm>
            <a:off x="6342063" y="3065463"/>
            <a:ext cx="234950" cy="233362"/>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54" name="Rectangle 249" descr="Wide upward diagonal"/>
          <p:cNvSpPr>
            <a:spLocks noChangeArrowheads="1"/>
          </p:cNvSpPr>
          <p:nvPr/>
        </p:nvSpPr>
        <p:spPr bwMode="auto">
          <a:xfrm>
            <a:off x="6577013" y="3065463"/>
            <a:ext cx="234950"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5" name="Rectangle 250" descr="Wide upward diagonal"/>
          <p:cNvSpPr>
            <a:spLocks noChangeArrowheads="1"/>
          </p:cNvSpPr>
          <p:nvPr/>
        </p:nvSpPr>
        <p:spPr bwMode="auto">
          <a:xfrm>
            <a:off x="6811963" y="3065463"/>
            <a:ext cx="234950"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6" name="Rectangle 251" descr="Wide upward diagonal"/>
          <p:cNvSpPr>
            <a:spLocks noChangeArrowheads="1"/>
          </p:cNvSpPr>
          <p:nvPr/>
        </p:nvSpPr>
        <p:spPr bwMode="auto">
          <a:xfrm>
            <a:off x="7046913" y="3065463"/>
            <a:ext cx="233362"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7" name="Rectangle 252" descr="Wide upward diagonal"/>
          <p:cNvSpPr>
            <a:spLocks noChangeArrowheads="1"/>
          </p:cNvSpPr>
          <p:nvPr/>
        </p:nvSpPr>
        <p:spPr bwMode="auto">
          <a:xfrm>
            <a:off x="7280275" y="3065463"/>
            <a:ext cx="234950" cy="233362"/>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58" name="Rectangle 253" descr="Wide upward diagonal"/>
          <p:cNvSpPr>
            <a:spLocks noChangeArrowheads="1"/>
          </p:cNvSpPr>
          <p:nvPr/>
        </p:nvSpPr>
        <p:spPr bwMode="auto">
          <a:xfrm>
            <a:off x="7515225" y="3065463"/>
            <a:ext cx="234950" cy="233362"/>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59" name="Rectangle 254" descr="Wide upward diagonal"/>
          <p:cNvSpPr>
            <a:spLocks noChangeArrowheads="1"/>
          </p:cNvSpPr>
          <p:nvPr/>
        </p:nvSpPr>
        <p:spPr bwMode="auto">
          <a:xfrm>
            <a:off x="7750175" y="3065463"/>
            <a:ext cx="234950" cy="233362"/>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60" name="Rectangle 255" descr="Wide upward diagonal"/>
          <p:cNvSpPr>
            <a:spLocks noChangeArrowheads="1"/>
          </p:cNvSpPr>
          <p:nvPr/>
        </p:nvSpPr>
        <p:spPr bwMode="auto">
          <a:xfrm>
            <a:off x="7985125" y="3065463"/>
            <a:ext cx="233363"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61" name="Rectangle 256" descr="Wide upward diagonal"/>
          <p:cNvSpPr>
            <a:spLocks noChangeArrowheads="1"/>
          </p:cNvSpPr>
          <p:nvPr/>
        </p:nvSpPr>
        <p:spPr bwMode="auto">
          <a:xfrm>
            <a:off x="8218488" y="3065463"/>
            <a:ext cx="234950" cy="233362"/>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62" name="Rectangle 257" descr="Wide upward diagonal"/>
          <p:cNvSpPr>
            <a:spLocks noChangeArrowheads="1"/>
          </p:cNvSpPr>
          <p:nvPr/>
        </p:nvSpPr>
        <p:spPr bwMode="auto">
          <a:xfrm>
            <a:off x="6111875" y="330358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63" name="Rectangle 258" descr="Wide upward diagonal"/>
          <p:cNvSpPr>
            <a:spLocks noChangeArrowheads="1"/>
          </p:cNvSpPr>
          <p:nvPr/>
        </p:nvSpPr>
        <p:spPr bwMode="auto">
          <a:xfrm>
            <a:off x="6342063" y="3298825"/>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64" name="Rectangle 259" descr="Wide upward diagonal"/>
          <p:cNvSpPr>
            <a:spLocks noChangeArrowheads="1"/>
          </p:cNvSpPr>
          <p:nvPr/>
        </p:nvSpPr>
        <p:spPr bwMode="auto">
          <a:xfrm>
            <a:off x="6577013" y="3298825"/>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65" name="Rectangle 260" descr="Wide upward diagonal"/>
          <p:cNvSpPr>
            <a:spLocks noChangeArrowheads="1"/>
          </p:cNvSpPr>
          <p:nvPr/>
        </p:nvSpPr>
        <p:spPr bwMode="auto">
          <a:xfrm>
            <a:off x="6811963" y="32988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66" name="Rectangle 261" descr="Wide upward diagonal"/>
          <p:cNvSpPr>
            <a:spLocks noChangeArrowheads="1"/>
          </p:cNvSpPr>
          <p:nvPr/>
        </p:nvSpPr>
        <p:spPr bwMode="auto">
          <a:xfrm>
            <a:off x="7046913" y="3298825"/>
            <a:ext cx="233362"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67" name="Rectangle 262" descr="Wide upward diagonal"/>
          <p:cNvSpPr>
            <a:spLocks noChangeArrowheads="1"/>
          </p:cNvSpPr>
          <p:nvPr/>
        </p:nvSpPr>
        <p:spPr bwMode="auto">
          <a:xfrm>
            <a:off x="7280275" y="32988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68" name="Rectangle 263" descr="Wide upward diagonal"/>
          <p:cNvSpPr>
            <a:spLocks noChangeArrowheads="1"/>
          </p:cNvSpPr>
          <p:nvPr/>
        </p:nvSpPr>
        <p:spPr bwMode="auto">
          <a:xfrm>
            <a:off x="7515225" y="329882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69" name="Rectangle 264" descr="Wide upward diagonal"/>
          <p:cNvSpPr>
            <a:spLocks noChangeArrowheads="1"/>
          </p:cNvSpPr>
          <p:nvPr/>
        </p:nvSpPr>
        <p:spPr bwMode="auto">
          <a:xfrm>
            <a:off x="7750175" y="329882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70" name="Rectangle 265" descr="Wide upward diagonal"/>
          <p:cNvSpPr>
            <a:spLocks noChangeArrowheads="1"/>
          </p:cNvSpPr>
          <p:nvPr/>
        </p:nvSpPr>
        <p:spPr bwMode="auto">
          <a:xfrm>
            <a:off x="7985125" y="3298825"/>
            <a:ext cx="233363"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71" name="Rectangle 266" descr="Wide upward diagonal"/>
          <p:cNvSpPr>
            <a:spLocks noChangeArrowheads="1"/>
          </p:cNvSpPr>
          <p:nvPr/>
        </p:nvSpPr>
        <p:spPr bwMode="auto">
          <a:xfrm>
            <a:off x="8218488" y="3298825"/>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72" name="Rectangle 267" descr="Wide upward diagonal"/>
          <p:cNvSpPr>
            <a:spLocks noChangeArrowheads="1"/>
          </p:cNvSpPr>
          <p:nvPr/>
        </p:nvSpPr>
        <p:spPr bwMode="auto">
          <a:xfrm>
            <a:off x="6111875" y="3538538"/>
            <a:ext cx="234950" cy="233362"/>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73" name="Rectangle 268" descr="Wide upward diagonal"/>
          <p:cNvSpPr>
            <a:spLocks noChangeArrowheads="1"/>
          </p:cNvSpPr>
          <p:nvPr/>
        </p:nvSpPr>
        <p:spPr bwMode="auto">
          <a:xfrm>
            <a:off x="6342063" y="353377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74" name="Rectangle 269" descr="Wide upward diagonal"/>
          <p:cNvSpPr>
            <a:spLocks noChangeArrowheads="1"/>
          </p:cNvSpPr>
          <p:nvPr/>
        </p:nvSpPr>
        <p:spPr bwMode="auto">
          <a:xfrm>
            <a:off x="6577013" y="3533775"/>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75" name="Rectangle 270" descr="Wide upward diagonal"/>
          <p:cNvSpPr>
            <a:spLocks noChangeArrowheads="1"/>
          </p:cNvSpPr>
          <p:nvPr/>
        </p:nvSpPr>
        <p:spPr bwMode="auto">
          <a:xfrm>
            <a:off x="6811963" y="3533775"/>
            <a:ext cx="234950"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76" name="Rectangle 271" descr="Wide upward diagonal"/>
          <p:cNvSpPr>
            <a:spLocks noChangeArrowheads="1"/>
          </p:cNvSpPr>
          <p:nvPr/>
        </p:nvSpPr>
        <p:spPr bwMode="auto">
          <a:xfrm>
            <a:off x="7046913" y="3533775"/>
            <a:ext cx="233362"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77" name="Rectangle 272" descr="Wide upward diagonal"/>
          <p:cNvSpPr>
            <a:spLocks noChangeArrowheads="1"/>
          </p:cNvSpPr>
          <p:nvPr/>
        </p:nvSpPr>
        <p:spPr bwMode="auto">
          <a:xfrm>
            <a:off x="7280275" y="353377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78" name="Rectangle 273" descr="Wide upward diagonal"/>
          <p:cNvSpPr>
            <a:spLocks noChangeArrowheads="1"/>
          </p:cNvSpPr>
          <p:nvPr/>
        </p:nvSpPr>
        <p:spPr bwMode="auto">
          <a:xfrm>
            <a:off x="7515225" y="353377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79" name="Rectangle 274" descr="Wide upward diagonal"/>
          <p:cNvSpPr>
            <a:spLocks noChangeArrowheads="1"/>
          </p:cNvSpPr>
          <p:nvPr/>
        </p:nvSpPr>
        <p:spPr bwMode="auto">
          <a:xfrm>
            <a:off x="7750175" y="353377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80" name="Rectangle 275" descr="Wide upward diagonal"/>
          <p:cNvSpPr>
            <a:spLocks noChangeArrowheads="1"/>
          </p:cNvSpPr>
          <p:nvPr/>
        </p:nvSpPr>
        <p:spPr bwMode="auto">
          <a:xfrm>
            <a:off x="7985125" y="3533775"/>
            <a:ext cx="233363"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81" name="Rectangle 276" descr="Wide upward diagonal"/>
          <p:cNvSpPr>
            <a:spLocks noChangeArrowheads="1"/>
          </p:cNvSpPr>
          <p:nvPr/>
        </p:nvSpPr>
        <p:spPr bwMode="auto">
          <a:xfrm>
            <a:off x="8218488" y="3533775"/>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82" name="Rectangle 277" descr="Wide upward diagonal"/>
          <p:cNvSpPr>
            <a:spLocks noChangeArrowheads="1"/>
          </p:cNvSpPr>
          <p:nvPr/>
        </p:nvSpPr>
        <p:spPr bwMode="auto">
          <a:xfrm>
            <a:off x="6111875" y="377190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83" name="Rectangle 278" descr="Wide upward diagonal"/>
          <p:cNvSpPr>
            <a:spLocks noChangeArrowheads="1"/>
          </p:cNvSpPr>
          <p:nvPr/>
        </p:nvSpPr>
        <p:spPr bwMode="auto">
          <a:xfrm>
            <a:off x="6342063" y="376872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84" name="Rectangle 279" descr="Wide upward diagonal"/>
          <p:cNvSpPr>
            <a:spLocks noChangeArrowheads="1"/>
          </p:cNvSpPr>
          <p:nvPr/>
        </p:nvSpPr>
        <p:spPr bwMode="auto">
          <a:xfrm>
            <a:off x="6577013" y="376872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85" name="Rectangle 280" descr="Wide upward diagonal"/>
          <p:cNvSpPr>
            <a:spLocks noChangeArrowheads="1"/>
          </p:cNvSpPr>
          <p:nvPr/>
        </p:nvSpPr>
        <p:spPr bwMode="auto">
          <a:xfrm>
            <a:off x="6811963" y="37687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86" name="Rectangle 281" descr="Wide upward diagonal"/>
          <p:cNvSpPr>
            <a:spLocks noChangeArrowheads="1"/>
          </p:cNvSpPr>
          <p:nvPr/>
        </p:nvSpPr>
        <p:spPr bwMode="auto">
          <a:xfrm>
            <a:off x="7046913" y="3768725"/>
            <a:ext cx="233362"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87" name="Rectangle 282" descr="Wide upward diagonal"/>
          <p:cNvSpPr>
            <a:spLocks noChangeArrowheads="1"/>
          </p:cNvSpPr>
          <p:nvPr/>
        </p:nvSpPr>
        <p:spPr bwMode="auto">
          <a:xfrm>
            <a:off x="7280275" y="3768725"/>
            <a:ext cx="234950"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88" name="Rectangle 283" descr="Wide upward diagonal"/>
          <p:cNvSpPr>
            <a:spLocks noChangeArrowheads="1"/>
          </p:cNvSpPr>
          <p:nvPr/>
        </p:nvSpPr>
        <p:spPr bwMode="auto">
          <a:xfrm>
            <a:off x="7515225" y="37687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89" name="Rectangle 284" descr="Wide upward diagonal"/>
          <p:cNvSpPr>
            <a:spLocks noChangeArrowheads="1"/>
          </p:cNvSpPr>
          <p:nvPr/>
        </p:nvSpPr>
        <p:spPr bwMode="auto">
          <a:xfrm>
            <a:off x="7750175" y="376872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90" name="Rectangle 285" descr="Wide upward diagonal"/>
          <p:cNvSpPr>
            <a:spLocks noChangeArrowheads="1"/>
          </p:cNvSpPr>
          <p:nvPr/>
        </p:nvSpPr>
        <p:spPr bwMode="auto">
          <a:xfrm>
            <a:off x="7985125" y="3768725"/>
            <a:ext cx="233363"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91" name="Rectangle 286" descr="Wide upward diagonal"/>
          <p:cNvSpPr>
            <a:spLocks noChangeArrowheads="1"/>
          </p:cNvSpPr>
          <p:nvPr/>
        </p:nvSpPr>
        <p:spPr bwMode="auto">
          <a:xfrm>
            <a:off x="8218488" y="3768725"/>
            <a:ext cx="234950"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792" name="Rectangle 287" descr="Wide upward diagonal"/>
          <p:cNvSpPr>
            <a:spLocks noChangeArrowheads="1"/>
          </p:cNvSpPr>
          <p:nvPr/>
        </p:nvSpPr>
        <p:spPr bwMode="auto">
          <a:xfrm>
            <a:off x="6111875" y="400685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93" name="Rectangle 288" descr="Wide upward diagonal"/>
          <p:cNvSpPr>
            <a:spLocks noChangeArrowheads="1"/>
          </p:cNvSpPr>
          <p:nvPr/>
        </p:nvSpPr>
        <p:spPr bwMode="auto">
          <a:xfrm>
            <a:off x="6342063" y="400367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94" name="Rectangle 289" descr="Wide upward diagonal"/>
          <p:cNvSpPr>
            <a:spLocks noChangeArrowheads="1"/>
          </p:cNvSpPr>
          <p:nvPr/>
        </p:nvSpPr>
        <p:spPr bwMode="auto">
          <a:xfrm>
            <a:off x="6577013" y="400367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95" name="Rectangle 290" descr="Wide upward diagonal"/>
          <p:cNvSpPr>
            <a:spLocks noChangeArrowheads="1"/>
          </p:cNvSpPr>
          <p:nvPr/>
        </p:nvSpPr>
        <p:spPr bwMode="auto">
          <a:xfrm>
            <a:off x="6811963" y="400367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96" name="Rectangle 291" descr="Wide upward diagonal"/>
          <p:cNvSpPr>
            <a:spLocks noChangeArrowheads="1"/>
          </p:cNvSpPr>
          <p:nvPr/>
        </p:nvSpPr>
        <p:spPr bwMode="auto">
          <a:xfrm>
            <a:off x="7046913" y="4003675"/>
            <a:ext cx="233362"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97" name="Rectangle 292" descr="Wide upward diagonal"/>
          <p:cNvSpPr>
            <a:spLocks noChangeArrowheads="1"/>
          </p:cNvSpPr>
          <p:nvPr/>
        </p:nvSpPr>
        <p:spPr bwMode="auto">
          <a:xfrm>
            <a:off x="7280275" y="4003675"/>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98" name="Rectangle 293" descr="Wide upward diagonal"/>
          <p:cNvSpPr>
            <a:spLocks noChangeArrowheads="1"/>
          </p:cNvSpPr>
          <p:nvPr/>
        </p:nvSpPr>
        <p:spPr bwMode="auto">
          <a:xfrm>
            <a:off x="7515225" y="4003675"/>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99" name="Rectangle 294" descr="Wide upward diagonal"/>
          <p:cNvSpPr>
            <a:spLocks noChangeArrowheads="1"/>
          </p:cNvSpPr>
          <p:nvPr/>
        </p:nvSpPr>
        <p:spPr bwMode="auto">
          <a:xfrm>
            <a:off x="7750175" y="400367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800" name="Rectangle 295" descr="Wide upward diagonal"/>
          <p:cNvSpPr>
            <a:spLocks noChangeArrowheads="1"/>
          </p:cNvSpPr>
          <p:nvPr/>
        </p:nvSpPr>
        <p:spPr bwMode="auto">
          <a:xfrm>
            <a:off x="7985125" y="4003675"/>
            <a:ext cx="233363"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01" name="Rectangle 296" descr="Wide upward diagonal"/>
          <p:cNvSpPr>
            <a:spLocks noChangeArrowheads="1"/>
          </p:cNvSpPr>
          <p:nvPr/>
        </p:nvSpPr>
        <p:spPr bwMode="auto">
          <a:xfrm>
            <a:off x="8218488" y="4003675"/>
            <a:ext cx="234950"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802" name="Rectangle 297" descr="Wide upward diagonal"/>
          <p:cNvSpPr>
            <a:spLocks noChangeArrowheads="1"/>
          </p:cNvSpPr>
          <p:nvPr/>
        </p:nvSpPr>
        <p:spPr bwMode="auto">
          <a:xfrm>
            <a:off x="6111875" y="424180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03" name="Rectangle 298" descr="Wide upward diagonal"/>
          <p:cNvSpPr>
            <a:spLocks noChangeArrowheads="1"/>
          </p:cNvSpPr>
          <p:nvPr/>
        </p:nvSpPr>
        <p:spPr bwMode="auto">
          <a:xfrm>
            <a:off x="6342063" y="4238625"/>
            <a:ext cx="234950" cy="233363"/>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04" name="Rectangle 299" descr="Wide upward diagonal"/>
          <p:cNvSpPr>
            <a:spLocks noChangeArrowheads="1"/>
          </p:cNvSpPr>
          <p:nvPr/>
        </p:nvSpPr>
        <p:spPr bwMode="auto">
          <a:xfrm>
            <a:off x="6577013" y="4238625"/>
            <a:ext cx="234950" cy="233363"/>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805" name="Rectangle 300" descr="Wide upward diagonal"/>
          <p:cNvSpPr>
            <a:spLocks noChangeArrowheads="1"/>
          </p:cNvSpPr>
          <p:nvPr/>
        </p:nvSpPr>
        <p:spPr bwMode="auto">
          <a:xfrm>
            <a:off x="6811963" y="4238625"/>
            <a:ext cx="234950" cy="233363"/>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806" name="Rectangle 301" descr="Wide upward diagonal"/>
          <p:cNvSpPr>
            <a:spLocks noChangeArrowheads="1"/>
          </p:cNvSpPr>
          <p:nvPr/>
        </p:nvSpPr>
        <p:spPr bwMode="auto">
          <a:xfrm>
            <a:off x="7046913" y="4238625"/>
            <a:ext cx="233362" cy="233363"/>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807" name="Rectangle 302" descr="Wide upward diagonal"/>
          <p:cNvSpPr>
            <a:spLocks noChangeArrowheads="1"/>
          </p:cNvSpPr>
          <p:nvPr/>
        </p:nvSpPr>
        <p:spPr bwMode="auto">
          <a:xfrm>
            <a:off x="7280275" y="4238625"/>
            <a:ext cx="234950" cy="233363"/>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08" name="Rectangle 303" descr="Wide upward diagonal"/>
          <p:cNvSpPr>
            <a:spLocks noChangeArrowheads="1"/>
          </p:cNvSpPr>
          <p:nvPr/>
        </p:nvSpPr>
        <p:spPr bwMode="auto">
          <a:xfrm>
            <a:off x="7515225" y="4238625"/>
            <a:ext cx="234950" cy="233363"/>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09" name="Rectangle 304" descr="Wide upward diagonal"/>
          <p:cNvSpPr>
            <a:spLocks noChangeArrowheads="1"/>
          </p:cNvSpPr>
          <p:nvPr/>
        </p:nvSpPr>
        <p:spPr bwMode="auto">
          <a:xfrm>
            <a:off x="7750175" y="4238625"/>
            <a:ext cx="234950" cy="233363"/>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810" name="Rectangle 305" descr="Wide upward diagonal"/>
          <p:cNvSpPr>
            <a:spLocks noChangeArrowheads="1"/>
          </p:cNvSpPr>
          <p:nvPr/>
        </p:nvSpPr>
        <p:spPr bwMode="auto">
          <a:xfrm>
            <a:off x="7985125" y="4238625"/>
            <a:ext cx="233363" cy="233363"/>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811" name="Rectangle 306" descr="Wide upward diagonal"/>
          <p:cNvSpPr>
            <a:spLocks noChangeArrowheads="1"/>
          </p:cNvSpPr>
          <p:nvPr/>
        </p:nvSpPr>
        <p:spPr bwMode="auto">
          <a:xfrm>
            <a:off x="8218488" y="4238625"/>
            <a:ext cx="234950" cy="233363"/>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12" name="Rectangle 307" descr="Wide upward diagonal"/>
          <p:cNvSpPr>
            <a:spLocks noChangeArrowheads="1"/>
          </p:cNvSpPr>
          <p:nvPr/>
        </p:nvSpPr>
        <p:spPr bwMode="auto">
          <a:xfrm>
            <a:off x="6111875" y="447675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13" name="Rectangle 308" descr="Wide upward diagonal"/>
          <p:cNvSpPr>
            <a:spLocks noChangeArrowheads="1"/>
          </p:cNvSpPr>
          <p:nvPr/>
        </p:nvSpPr>
        <p:spPr bwMode="auto">
          <a:xfrm>
            <a:off x="6342063" y="447198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14" name="Rectangle 309" descr="Wide upward diagonal"/>
          <p:cNvSpPr>
            <a:spLocks noChangeArrowheads="1"/>
          </p:cNvSpPr>
          <p:nvPr/>
        </p:nvSpPr>
        <p:spPr bwMode="auto">
          <a:xfrm>
            <a:off x="6577013" y="447198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15" name="Rectangle 310" descr="Wide upward diagonal"/>
          <p:cNvSpPr>
            <a:spLocks noChangeArrowheads="1"/>
          </p:cNvSpPr>
          <p:nvPr/>
        </p:nvSpPr>
        <p:spPr bwMode="auto">
          <a:xfrm>
            <a:off x="6811963" y="4471988"/>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816" name="Rectangle 311" descr="Wide upward diagonal"/>
          <p:cNvSpPr>
            <a:spLocks noChangeArrowheads="1"/>
          </p:cNvSpPr>
          <p:nvPr/>
        </p:nvSpPr>
        <p:spPr bwMode="auto">
          <a:xfrm>
            <a:off x="7046913" y="4471988"/>
            <a:ext cx="233362"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817" name="Rectangle 312" descr="Wide upward diagonal"/>
          <p:cNvSpPr>
            <a:spLocks noChangeArrowheads="1"/>
          </p:cNvSpPr>
          <p:nvPr/>
        </p:nvSpPr>
        <p:spPr bwMode="auto">
          <a:xfrm>
            <a:off x="7280275" y="4471988"/>
            <a:ext cx="234950"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818" name="Rectangle 313" descr="Wide upward diagonal"/>
          <p:cNvSpPr>
            <a:spLocks noChangeArrowheads="1"/>
          </p:cNvSpPr>
          <p:nvPr/>
        </p:nvSpPr>
        <p:spPr bwMode="auto">
          <a:xfrm>
            <a:off x="7515225" y="4471988"/>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19" name="Rectangle 314" descr="Wide upward diagonal"/>
          <p:cNvSpPr>
            <a:spLocks noChangeArrowheads="1"/>
          </p:cNvSpPr>
          <p:nvPr/>
        </p:nvSpPr>
        <p:spPr bwMode="auto">
          <a:xfrm>
            <a:off x="7750175" y="4471988"/>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20" name="Rectangle 315" descr="Wide upward diagonal"/>
          <p:cNvSpPr>
            <a:spLocks noChangeArrowheads="1"/>
          </p:cNvSpPr>
          <p:nvPr/>
        </p:nvSpPr>
        <p:spPr bwMode="auto">
          <a:xfrm>
            <a:off x="7985125" y="4471988"/>
            <a:ext cx="233363"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21" name="Rectangle 316" descr="Wide upward diagonal"/>
          <p:cNvSpPr>
            <a:spLocks noChangeArrowheads="1"/>
          </p:cNvSpPr>
          <p:nvPr/>
        </p:nvSpPr>
        <p:spPr bwMode="auto">
          <a:xfrm>
            <a:off x="8218488" y="4471988"/>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22" name="Text Box 317"/>
          <p:cNvSpPr txBox="1">
            <a:spLocks noChangeArrowheads="1"/>
          </p:cNvSpPr>
          <p:nvPr/>
        </p:nvSpPr>
        <p:spPr bwMode="auto">
          <a:xfrm>
            <a:off x="6635750" y="2066925"/>
            <a:ext cx="1157288" cy="276225"/>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Compromise</a:t>
            </a:r>
          </a:p>
        </p:txBody>
      </p:sp>
      <p:sp>
        <p:nvSpPr>
          <p:cNvPr id="21823" name="Freeform 318"/>
          <p:cNvSpPr>
            <a:spLocks/>
          </p:cNvSpPr>
          <p:nvPr/>
        </p:nvSpPr>
        <p:spPr bwMode="auto">
          <a:xfrm>
            <a:off x="6232525" y="2451100"/>
            <a:ext cx="2124075" cy="2146300"/>
          </a:xfrm>
          <a:custGeom>
            <a:avLst/>
            <a:gdLst>
              <a:gd name="T0" fmla="*/ 0 w 1123"/>
              <a:gd name="T1" fmla="*/ 2147483647 h 1134"/>
              <a:gd name="T2" fmla="*/ 2147483647 w 1123"/>
              <a:gd name="T3" fmla="*/ 2147483647 h 1134"/>
              <a:gd name="T4" fmla="*/ 2147483647 w 1123"/>
              <a:gd name="T5" fmla="*/ 2147483647 h 1134"/>
              <a:gd name="T6" fmla="*/ 2147483647 w 1123"/>
              <a:gd name="T7" fmla="*/ 2147483647 h 1134"/>
              <a:gd name="T8" fmla="*/ 2147483647 w 1123"/>
              <a:gd name="T9" fmla="*/ 2147483647 h 1134"/>
              <a:gd name="T10" fmla="*/ 2147483647 w 1123"/>
              <a:gd name="T11" fmla="*/ 2147483647 h 1134"/>
              <a:gd name="T12" fmla="*/ 2147483647 w 1123"/>
              <a:gd name="T13" fmla="*/ 0 h 1134"/>
              <a:gd name="T14" fmla="*/ 0 60000 65536"/>
              <a:gd name="T15" fmla="*/ 0 60000 65536"/>
              <a:gd name="T16" fmla="*/ 0 60000 65536"/>
              <a:gd name="T17" fmla="*/ 0 60000 65536"/>
              <a:gd name="T18" fmla="*/ 0 60000 65536"/>
              <a:gd name="T19" fmla="*/ 0 60000 65536"/>
              <a:gd name="T20" fmla="*/ 0 60000 65536"/>
              <a:gd name="T21" fmla="*/ 0 w 1123"/>
              <a:gd name="T22" fmla="*/ 0 h 1134"/>
              <a:gd name="T23" fmla="*/ 1123 w 1123"/>
              <a:gd name="T24" fmla="*/ 1134 h 1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3" h="1134">
                <a:moveTo>
                  <a:pt x="0" y="1134"/>
                </a:moveTo>
                <a:lnTo>
                  <a:pt x="124" y="999"/>
                </a:lnTo>
                <a:lnTo>
                  <a:pt x="253" y="875"/>
                </a:lnTo>
                <a:lnTo>
                  <a:pt x="247" y="629"/>
                </a:lnTo>
                <a:lnTo>
                  <a:pt x="371" y="505"/>
                </a:lnTo>
                <a:lnTo>
                  <a:pt x="612" y="505"/>
                </a:lnTo>
                <a:lnTo>
                  <a:pt x="1123" y="0"/>
                </a:lnTo>
              </a:path>
            </a:pathLst>
          </a:custGeom>
          <a:noFill/>
          <a:ln w="38100">
            <a:solidFill>
              <a:srgbClr val="0000FF"/>
            </a:solidFill>
            <a:round/>
            <a:headEnd/>
            <a:tailEnd/>
          </a:ln>
        </p:spPr>
        <p:txBody>
          <a:bodyPr/>
          <a:lstStyle/>
          <a:p>
            <a:endParaRPr lang="en-US"/>
          </a:p>
        </p:txBody>
      </p:sp>
    </p:spTree>
    <p:extLst>
      <p:ext uri="{BB962C8B-B14F-4D97-AF65-F5344CB8AC3E}">
        <p14:creationId xmlns:p14="http://schemas.microsoft.com/office/powerpoint/2010/main" val="299448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p:txBody>
          <a:bodyPr/>
          <a:lstStyle/>
          <a:p>
            <a:pPr eaLnBrk="1" hangingPunct="1"/>
            <a:r>
              <a:rPr lang="en-US" smtClean="0"/>
              <a:t>Growth Factors in Transport Demand</a:t>
            </a:r>
          </a:p>
        </p:txBody>
      </p:sp>
      <p:sp>
        <p:nvSpPr>
          <p:cNvPr id="82948" name="AutoShape 13"/>
          <p:cNvSpPr>
            <a:spLocks noChangeArrowheads="1"/>
          </p:cNvSpPr>
          <p:nvPr/>
        </p:nvSpPr>
        <p:spPr bwMode="auto">
          <a:xfrm rot="5400000">
            <a:off x="5203031" y="3248819"/>
            <a:ext cx="827088" cy="3321050"/>
          </a:xfrm>
          <a:prstGeom prst="upArrow">
            <a:avLst>
              <a:gd name="adj1" fmla="val 34361"/>
              <a:gd name="adj2" fmla="val 91349"/>
            </a:avLst>
          </a:prstGeom>
          <a:solidFill>
            <a:srgbClr val="FFFF99"/>
          </a:solidFill>
          <a:ln w="38100">
            <a:solidFill>
              <a:srgbClr val="C0C0C0"/>
            </a:solidFill>
            <a:miter lim="800000"/>
            <a:headEnd/>
            <a:tailEnd/>
          </a:ln>
        </p:spPr>
        <p:txBody>
          <a:bodyPr wrap="none" anchor="ctr"/>
          <a:lstStyle/>
          <a:p>
            <a:endParaRPr lang="en-US"/>
          </a:p>
        </p:txBody>
      </p:sp>
      <p:sp>
        <p:nvSpPr>
          <p:cNvPr id="82949" name="AutoShape 12"/>
          <p:cNvSpPr>
            <a:spLocks noChangeArrowheads="1"/>
          </p:cNvSpPr>
          <p:nvPr/>
        </p:nvSpPr>
        <p:spPr bwMode="auto">
          <a:xfrm>
            <a:off x="2832100" y="1954213"/>
            <a:ext cx="827088" cy="2386012"/>
          </a:xfrm>
          <a:prstGeom prst="upArrow">
            <a:avLst>
              <a:gd name="adj1" fmla="val 33593"/>
              <a:gd name="adj2" fmla="val 80428"/>
            </a:avLst>
          </a:prstGeom>
          <a:solidFill>
            <a:srgbClr val="99CCFF"/>
          </a:solidFill>
          <a:ln w="38100">
            <a:solidFill>
              <a:srgbClr val="C0C0C0"/>
            </a:solidFill>
            <a:miter lim="800000"/>
            <a:headEnd/>
            <a:tailEnd/>
          </a:ln>
        </p:spPr>
        <p:txBody>
          <a:bodyPr wrap="none" anchor="ctr"/>
          <a:lstStyle/>
          <a:p>
            <a:endParaRPr lang="en-US"/>
          </a:p>
        </p:txBody>
      </p:sp>
      <p:sp>
        <p:nvSpPr>
          <p:cNvPr id="82950" name="Freeform 5"/>
          <p:cNvSpPr>
            <a:spLocks/>
          </p:cNvSpPr>
          <p:nvPr/>
        </p:nvSpPr>
        <p:spPr bwMode="auto">
          <a:xfrm>
            <a:off x="1774825" y="1774825"/>
            <a:ext cx="6084888" cy="3917950"/>
          </a:xfrm>
          <a:custGeom>
            <a:avLst/>
            <a:gdLst>
              <a:gd name="T0" fmla="*/ 0 w 3833"/>
              <a:gd name="T1" fmla="*/ 0 h 2468"/>
              <a:gd name="T2" fmla="*/ 0 w 3833"/>
              <a:gd name="T3" fmla="*/ 2147483647 h 2468"/>
              <a:gd name="T4" fmla="*/ 2147483647 w 3833"/>
              <a:gd name="T5" fmla="*/ 2147483647 h 2468"/>
              <a:gd name="T6" fmla="*/ 0 60000 65536"/>
              <a:gd name="T7" fmla="*/ 0 60000 65536"/>
              <a:gd name="T8" fmla="*/ 0 60000 65536"/>
              <a:gd name="T9" fmla="*/ 0 w 3833"/>
              <a:gd name="T10" fmla="*/ 0 h 2468"/>
              <a:gd name="T11" fmla="*/ 3833 w 3833"/>
              <a:gd name="T12" fmla="*/ 2468 h 2468"/>
            </a:gdLst>
            <a:ahLst/>
            <a:cxnLst>
              <a:cxn ang="T6">
                <a:pos x="T0" y="T1"/>
              </a:cxn>
              <a:cxn ang="T7">
                <a:pos x="T2" y="T3"/>
              </a:cxn>
              <a:cxn ang="T8">
                <a:pos x="T4" y="T5"/>
              </a:cxn>
            </a:cxnLst>
            <a:rect l="T9" t="T10" r="T11" b="T12"/>
            <a:pathLst>
              <a:path w="3833" h="2468">
                <a:moveTo>
                  <a:pt x="0" y="0"/>
                </a:moveTo>
                <a:lnTo>
                  <a:pt x="0" y="2468"/>
                </a:lnTo>
                <a:lnTo>
                  <a:pt x="3833" y="2468"/>
                </a:lnTo>
              </a:path>
            </a:pathLst>
          </a:custGeom>
          <a:noFill/>
          <a:ln w="38100">
            <a:solidFill>
              <a:srgbClr val="808080"/>
            </a:solidFill>
            <a:round/>
            <a:headEnd type="triangle" w="med" len="med"/>
            <a:tailEnd type="triangle" w="med" len="med"/>
          </a:ln>
        </p:spPr>
        <p:txBody>
          <a:bodyPr/>
          <a:lstStyle/>
          <a:p>
            <a:endParaRPr lang="en-US"/>
          </a:p>
        </p:txBody>
      </p:sp>
      <p:sp>
        <p:nvSpPr>
          <p:cNvPr id="82951" name="Text Box 6"/>
          <p:cNvSpPr txBox="1">
            <a:spLocks noChangeArrowheads="1"/>
          </p:cNvSpPr>
          <p:nvPr/>
        </p:nvSpPr>
        <p:spPr bwMode="auto">
          <a:xfrm rot="-5400000">
            <a:off x="80963" y="3560763"/>
            <a:ext cx="3024187" cy="274637"/>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Quantity of Passengers or Freight</a:t>
            </a:r>
          </a:p>
        </p:txBody>
      </p:sp>
      <p:sp>
        <p:nvSpPr>
          <p:cNvPr id="82952" name="Text Box 7"/>
          <p:cNvSpPr txBox="1">
            <a:spLocks noChangeArrowheads="1"/>
          </p:cNvSpPr>
          <p:nvPr/>
        </p:nvSpPr>
        <p:spPr bwMode="auto">
          <a:xfrm>
            <a:off x="4070350" y="5735638"/>
            <a:ext cx="1576388" cy="274637"/>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Average Distance</a:t>
            </a:r>
          </a:p>
        </p:txBody>
      </p:sp>
      <p:sp>
        <p:nvSpPr>
          <p:cNvPr id="82953" name="Line 8"/>
          <p:cNvSpPr>
            <a:spLocks noChangeShapeType="1"/>
          </p:cNvSpPr>
          <p:nvPr/>
        </p:nvSpPr>
        <p:spPr bwMode="auto">
          <a:xfrm flipV="1">
            <a:off x="1893888" y="1893888"/>
            <a:ext cx="5813425" cy="3679825"/>
          </a:xfrm>
          <a:prstGeom prst="line">
            <a:avLst/>
          </a:prstGeom>
          <a:noFill/>
          <a:ln w="50800">
            <a:solidFill>
              <a:srgbClr val="969696"/>
            </a:solidFill>
            <a:round/>
            <a:headEnd/>
            <a:tailEnd type="triangle" w="med" len="med"/>
          </a:ln>
        </p:spPr>
        <p:txBody>
          <a:bodyPr/>
          <a:lstStyle/>
          <a:p>
            <a:endParaRPr lang="en-US"/>
          </a:p>
        </p:txBody>
      </p:sp>
      <p:sp>
        <p:nvSpPr>
          <p:cNvPr id="82954" name="Oval 9"/>
          <p:cNvSpPr>
            <a:spLocks noChangeArrowheads="1"/>
          </p:cNvSpPr>
          <p:nvPr/>
        </p:nvSpPr>
        <p:spPr bwMode="auto">
          <a:xfrm>
            <a:off x="2092325" y="2722563"/>
            <a:ext cx="2297113" cy="1230312"/>
          </a:xfrm>
          <a:prstGeom prst="ellipse">
            <a:avLst/>
          </a:prstGeom>
          <a:solidFill>
            <a:srgbClr val="99CCFF"/>
          </a:solidFill>
          <a:ln w="25400">
            <a:solidFill>
              <a:srgbClr val="000080"/>
            </a:solidFill>
            <a:round/>
            <a:headEnd/>
            <a:tailEnd/>
          </a:ln>
        </p:spPr>
        <p:txBody>
          <a:bodyPr anchor="ctr"/>
          <a:lstStyle/>
          <a:p>
            <a:pPr algn="ctr"/>
            <a:r>
              <a:rPr lang="en-US" sz="1600" b="1">
                <a:latin typeface="Arial Narrow" pitchFamily="34" charset="0"/>
              </a:rPr>
              <a:t>Growth in production and consumption</a:t>
            </a:r>
          </a:p>
          <a:p>
            <a:pPr algn="ctr"/>
            <a:r>
              <a:rPr lang="en-US" sz="1600" b="1">
                <a:latin typeface="Arial Narrow" pitchFamily="34" charset="0"/>
              </a:rPr>
              <a:t>Income growth</a:t>
            </a:r>
          </a:p>
        </p:txBody>
      </p:sp>
      <p:sp>
        <p:nvSpPr>
          <p:cNvPr id="82955" name="Oval 10"/>
          <p:cNvSpPr>
            <a:spLocks noChangeArrowheads="1"/>
          </p:cNvSpPr>
          <p:nvPr/>
        </p:nvSpPr>
        <p:spPr bwMode="auto">
          <a:xfrm>
            <a:off x="4124325" y="4300538"/>
            <a:ext cx="2297113" cy="1230312"/>
          </a:xfrm>
          <a:prstGeom prst="ellipse">
            <a:avLst/>
          </a:prstGeom>
          <a:solidFill>
            <a:srgbClr val="FFFF99"/>
          </a:solidFill>
          <a:ln w="25400">
            <a:solidFill>
              <a:srgbClr val="FF9900"/>
            </a:solidFill>
            <a:round/>
            <a:headEnd/>
            <a:tailEnd/>
          </a:ln>
        </p:spPr>
        <p:txBody>
          <a:bodyPr wrap="none" anchor="ctr"/>
          <a:lstStyle/>
          <a:p>
            <a:pPr algn="ctr"/>
            <a:r>
              <a:rPr lang="en-US" sz="1600" b="1">
                <a:latin typeface="Arial Narrow" pitchFamily="34" charset="0"/>
              </a:rPr>
              <a:t>Industrial relocation</a:t>
            </a:r>
          </a:p>
          <a:p>
            <a:pPr algn="ctr"/>
            <a:r>
              <a:rPr lang="en-US" sz="1600" b="1">
                <a:latin typeface="Arial Narrow" pitchFamily="34" charset="0"/>
              </a:rPr>
              <a:t>Economic specialization</a:t>
            </a:r>
          </a:p>
          <a:p>
            <a:pPr algn="ctr"/>
            <a:r>
              <a:rPr lang="en-US" sz="1600" b="1">
                <a:latin typeface="Arial Narrow" pitchFamily="34" charset="0"/>
              </a:rPr>
              <a:t>Suburbanization</a:t>
            </a:r>
          </a:p>
        </p:txBody>
      </p:sp>
      <p:sp>
        <p:nvSpPr>
          <p:cNvPr id="82956" name="Text Box 14"/>
          <p:cNvSpPr txBox="1">
            <a:spLocks noChangeArrowheads="1"/>
          </p:cNvSpPr>
          <p:nvPr/>
        </p:nvSpPr>
        <p:spPr bwMode="auto">
          <a:xfrm rot="-1988820">
            <a:off x="4884738" y="2574925"/>
            <a:ext cx="2155825" cy="366713"/>
          </a:xfrm>
          <a:prstGeom prst="rect">
            <a:avLst/>
          </a:prstGeom>
          <a:noFill/>
          <a:ln w="38100">
            <a:noFill/>
            <a:miter lim="800000"/>
            <a:headEnd/>
            <a:tailEnd/>
          </a:ln>
        </p:spPr>
        <p:txBody>
          <a:bodyPr wrap="none">
            <a:spAutoFit/>
          </a:bodyPr>
          <a:lstStyle/>
          <a:p>
            <a:r>
              <a:rPr lang="en-US" sz="1800" b="1">
                <a:latin typeface="Arial Narrow" pitchFamily="34" charset="0"/>
              </a:rPr>
              <a:t>Passenger or ton-kms</a:t>
            </a:r>
          </a:p>
        </p:txBody>
      </p:sp>
      <p:sp>
        <p:nvSpPr>
          <p:cNvPr id="77837" name="Text Box 15"/>
          <p:cNvSpPr txBox="1">
            <a:spLocks noChangeArrowheads="1"/>
          </p:cNvSpPr>
          <p:nvPr/>
        </p:nvSpPr>
        <p:spPr bwMode="auto">
          <a:xfrm>
            <a:off x="6616700" y="4802188"/>
            <a:ext cx="258763" cy="244475"/>
          </a:xfrm>
          <a:prstGeom prst="rect">
            <a:avLst/>
          </a:prstGeom>
          <a:noFill/>
          <a:ln w="38100">
            <a:noFill/>
            <a:miter lim="800000"/>
            <a:headEnd/>
            <a:tailEnd/>
          </a:ln>
        </p:spPr>
        <p:txBody>
          <a:bodyPr wrap="none" lIns="0" tIns="0" rIns="0" bIns="0">
            <a:spAutoFit/>
          </a:bodyPr>
          <a:lstStyle/>
          <a:p>
            <a:pPr>
              <a:defRPr/>
            </a:pPr>
            <a:r>
              <a:rPr lang="en-US" sz="1600" b="1">
                <a:effectLst>
                  <a:outerShdw blurRad="38100" dist="38100" dir="2700000" algn="tl">
                    <a:srgbClr val="000000">
                      <a:alpha val="43137"/>
                    </a:srgbClr>
                  </a:outerShdw>
                </a:effectLst>
                <a:latin typeface="Arial Narrow" pitchFamily="34" charset="0"/>
              </a:rPr>
              <a:t>KM</a:t>
            </a:r>
          </a:p>
        </p:txBody>
      </p:sp>
      <p:sp>
        <p:nvSpPr>
          <p:cNvPr id="77838" name="Text Box 16"/>
          <p:cNvSpPr txBox="1">
            <a:spLocks noChangeArrowheads="1"/>
          </p:cNvSpPr>
          <p:nvPr/>
        </p:nvSpPr>
        <p:spPr bwMode="auto">
          <a:xfrm>
            <a:off x="2789238" y="2068513"/>
            <a:ext cx="941387" cy="492125"/>
          </a:xfrm>
          <a:prstGeom prst="rect">
            <a:avLst/>
          </a:prstGeom>
          <a:noFill/>
          <a:ln w="38100">
            <a:noFill/>
            <a:miter lim="800000"/>
            <a:headEnd/>
            <a:tailEnd/>
          </a:ln>
        </p:spPr>
        <p:txBody>
          <a:bodyPr wrap="none" lIns="0" tIns="0" rIns="0" bIns="0">
            <a:spAutoFit/>
          </a:bodyPr>
          <a:lstStyle/>
          <a:p>
            <a:pPr algn="ctr">
              <a:defRPr/>
            </a:pPr>
            <a:r>
              <a:rPr lang="en-US" sz="1600" b="1" dirty="0">
                <a:effectLst>
                  <a:outerShdw blurRad="38100" dist="38100" dir="2700000" algn="tl">
                    <a:srgbClr val="000000">
                      <a:alpha val="43137"/>
                    </a:srgbClr>
                  </a:outerShdw>
                </a:effectLst>
                <a:latin typeface="Arial Narrow" pitchFamily="34" charset="0"/>
              </a:rPr>
              <a:t>Passengers</a:t>
            </a:r>
          </a:p>
          <a:p>
            <a:pPr algn="ctr">
              <a:defRPr/>
            </a:pPr>
            <a:r>
              <a:rPr lang="en-US" sz="1600" b="1" dirty="0">
                <a:effectLst>
                  <a:outerShdw blurRad="38100" dist="38100" dir="2700000" algn="tl">
                    <a:srgbClr val="000000">
                      <a:alpha val="43137"/>
                    </a:srgbClr>
                  </a:outerShdw>
                </a:effectLst>
                <a:latin typeface="Arial Narrow" pitchFamily="34" charset="0"/>
              </a:rPr>
              <a:t>Freight</a:t>
            </a:r>
          </a:p>
        </p:txBody>
      </p:sp>
      <p:sp>
        <p:nvSpPr>
          <p:cNvPr id="15" name="Footer Placeholder 3"/>
          <p:cNvSpPr>
            <a:spLocks noGrp="1"/>
          </p:cNvSpPr>
          <p:nvPr>
            <p:ph type="ftr" sz="quarter" idx="10"/>
          </p:nvPr>
        </p:nvSpPr>
        <p:spPr>
          <a:xfrm>
            <a:off x="101600" y="6604000"/>
            <a:ext cx="8940800" cy="246063"/>
          </a:xfrm>
        </p:spPr>
        <p:txBody>
          <a:bodyPr/>
          <a:lstStyle/>
          <a:p>
            <a:pPr>
              <a:defRPr/>
            </a:pPr>
            <a:r>
              <a:rPr lang="en-US" dirty="0" smtClean="0"/>
              <a:t>Copyright © 1998-2010, Dr. Jean-Paul </a:t>
            </a:r>
            <a:r>
              <a:rPr lang="en-US" dirty="0" err="1" smtClean="0"/>
              <a:t>Rodrigue</a:t>
            </a:r>
            <a:r>
              <a:rPr lang="en-US"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Tree>
    <p:extLst>
      <p:ext uri="{BB962C8B-B14F-4D97-AF65-F5344CB8AC3E}">
        <p14:creationId xmlns:p14="http://schemas.microsoft.com/office/powerpoint/2010/main" val="13744747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it-IT" altLang="it-IT" sz="2000" smtClean="0"/>
              <a:t>L’effetto di rifrazione come conseguenza della diversificazione dei costi di trasporto per unità di distanza</a:t>
            </a:r>
            <a:br>
              <a:rPr lang="it-IT" altLang="it-IT" sz="2000" smtClean="0"/>
            </a:br>
            <a:r>
              <a:rPr lang="it-IT" altLang="it-IT" sz="2000" smtClean="0"/>
              <a:t/>
            </a:r>
            <a:br>
              <a:rPr lang="it-IT" altLang="it-IT" sz="2000" smtClean="0"/>
            </a:br>
            <a:endParaRPr lang="it-IT" altLang="it-IT" sz="2000" smtClean="0"/>
          </a:p>
        </p:txBody>
      </p:sp>
      <p:sp>
        <p:nvSpPr>
          <p:cNvPr id="62467" name="Line 3"/>
          <p:cNvSpPr>
            <a:spLocks noChangeShapeType="1"/>
          </p:cNvSpPr>
          <p:nvPr/>
        </p:nvSpPr>
        <p:spPr bwMode="auto">
          <a:xfrm>
            <a:off x="1187450" y="1174750"/>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68" name="Line 4"/>
          <p:cNvSpPr>
            <a:spLocks noChangeShapeType="1"/>
          </p:cNvSpPr>
          <p:nvPr/>
        </p:nvSpPr>
        <p:spPr bwMode="auto">
          <a:xfrm>
            <a:off x="1187450" y="3335338"/>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62469" name="Group 5"/>
          <p:cNvGrpSpPr>
            <a:grpSpLocks/>
          </p:cNvGrpSpPr>
          <p:nvPr/>
        </p:nvGrpSpPr>
        <p:grpSpPr bwMode="auto">
          <a:xfrm>
            <a:off x="1390650" y="1508125"/>
            <a:ext cx="5773738" cy="434975"/>
            <a:chOff x="1066" y="1979"/>
            <a:chExt cx="3637" cy="274"/>
          </a:xfrm>
        </p:grpSpPr>
        <p:grpSp>
          <p:nvGrpSpPr>
            <p:cNvPr id="62556" name="Group 6"/>
            <p:cNvGrpSpPr>
              <a:grpSpLocks/>
            </p:cNvGrpSpPr>
            <p:nvPr/>
          </p:nvGrpSpPr>
          <p:grpSpPr bwMode="auto">
            <a:xfrm>
              <a:off x="1066" y="1979"/>
              <a:ext cx="1814" cy="274"/>
              <a:chOff x="1066" y="1979"/>
              <a:chExt cx="1814" cy="274"/>
            </a:xfrm>
          </p:grpSpPr>
          <p:grpSp>
            <p:nvGrpSpPr>
              <p:cNvPr id="62572" name="Group 7"/>
              <p:cNvGrpSpPr>
                <a:grpSpLocks/>
              </p:cNvGrpSpPr>
              <p:nvPr/>
            </p:nvGrpSpPr>
            <p:grpSpPr bwMode="auto">
              <a:xfrm>
                <a:off x="1066" y="1979"/>
                <a:ext cx="906" cy="274"/>
                <a:chOff x="1066" y="1979"/>
                <a:chExt cx="906" cy="274"/>
              </a:xfrm>
            </p:grpSpPr>
            <p:grpSp>
              <p:nvGrpSpPr>
                <p:cNvPr id="62580" name="Group 8"/>
                <p:cNvGrpSpPr>
                  <a:grpSpLocks/>
                </p:cNvGrpSpPr>
                <p:nvPr/>
              </p:nvGrpSpPr>
              <p:grpSpPr bwMode="auto">
                <a:xfrm>
                  <a:off x="1066" y="1979"/>
                  <a:ext cx="444" cy="274"/>
                  <a:chOff x="1066" y="1979"/>
                  <a:chExt cx="444" cy="274"/>
                </a:xfrm>
              </p:grpSpPr>
              <p:sp>
                <p:nvSpPr>
                  <p:cNvPr id="62584" name="Arc 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5" name="Arc 1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81" name="Group 11"/>
                <p:cNvGrpSpPr>
                  <a:grpSpLocks/>
                </p:cNvGrpSpPr>
                <p:nvPr/>
              </p:nvGrpSpPr>
              <p:grpSpPr bwMode="auto">
                <a:xfrm>
                  <a:off x="1528" y="1979"/>
                  <a:ext cx="444" cy="274"/>
                  <a:chOff x="1066" y="1979"/>
                  <a:chExt cx="444" cy="274"/>
                </a:xfrm>
              </p:grpSpPr>
              <p:sp>
                <p:nvSpPr>
                  <p:cNvPr id="62582" name="Arc 1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3" name="Arc 1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73" name="Group 14"/>
              <p:cNvGrpSpPr>
                <a:grpSpLocks/>
              </p:cNvGrpSpPr>
              <p:nvPr/>
            </p:nvGrpSpPr>
            <p:grpSpPr bwMode="auto">
              <a:xfrm>
                <a:off x="1974" y="1979"/>
                <a:ext cx="906" cy="274"/>
                <a:chOff x="1066" y="1979"/>
                <a:chExt cx="906" cy="274"/>
              </a:xfrm>
            </p:grpSpPr>
            <p:grpSp>
              <p:nvGrpSpPr>
                <p:cNvPr id="62574" name="Group 15"/>
                <p:cNvGrpSpPr>
                  <a:grpSpLocks/>
                </p:cNvGrpSpPr>
                <p:nvPr/>
              </p:nvGrpSpPr>
              <p:grpSpPr bwMode="auto">
                <a:xfrm>
                  <a:off x="1066" y="1979"/>
                  <a:ext cx="444" cy="274"/>
                  <a:chOff x="1066" y="1979"/>
                  <a:chExt cx="444" cy="274"/>
                </a:xfrm>
              </p:grpSpPr>
              <p:sp>
                <p:nvSpPr>
                  <p:cNvPr id="62578" name="Arc 1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9" name="Arc 1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75" name="Group 18"/>
                <p:cNvGrpSpPr>
                  <a:grpSpLocks/>
                </p:cNvGrpSpPr>
                <p:nvPr/>
              </p:nvGrpSpPr>
              <p:grpSpPr bwMode="auto">
                <a:xfrm>
                  <a:off x="1528" y="1979"/>
                  <a:ext cx="444" cy="274"/>
                  <a:chOff x="1066" y="1979"/>
                  <a:chExt cx="444" cy="274"/>
                </a:xfrm>
              </p:grpSpPr>
              <p:sp>
                <p:nvSpPr>
                  <p:cNvPr id="62576" name="Arc 1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7" name="Arc 2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57" name="Group 21"/>
            <p:cNvGrpSpPr>
              <a:grpSpLocks/>
            </p:cNvGrpSpPr>
            <p:nvPr/>
          </p:nvGrpSpPr>
          <p:grpSpPr bwMode="auto">
            <a:xfrm>
              <a:off x="2889" y="1979"/>
              <a:ext cx="1814" cy="274"/>
              <a:chOff x="1066" y="1979"/>
              <a:chExt cx="1814" cy="274"/>
            </a:xfrm>
          </p:grpSpPr>
          <p:grpSp>
            <p:nvGrpSpPr>
              <p:cNvPr id="62558" name="Group 22"/>
              <p:cNvGrpSpPr>
                <a:grpSpLocks/>
              </p:cNvGrpSpPr>
              <p:nvPr/>
            </p:nvGrpSpPr>
            <p:grpSpPr bwMode="auto">
              <a:xfrm>
                <a:off x="1066" y="1979"/>
                <a:ext cx="906" cy="274"/>
                <a:chOff x="1066" y="1979"/>
                <a:chExt cx="906" cy="274"/>
              </a:xfrm>
            </p:grpSpPr>
            <p:grpSp>
              <p:nvGrpSpPr>
                <p:cNvPr id="62566" name="Group 23"/>
                <p:cNvGrpSpPr>
                  <a:grpSpLocks/>
                </p:cNvGrpSpPr>
                <p:nvPr/>
              </p:nvGrpSpPr>
              <p:grpSpPr bwMode="auto">
                <a:xfrm>
                  <a:off x="1066" y="1979"/>
                  <a:ext cx="444" cy="274"/>
                  <a:chOff x="1066" y="1979"/>
                  <a:chExt cx="444" cy="274"/>
                </a:xfrm>
              </p:grpSpPr>
              <p:sp>
                <p:nvSpPr>
                  <p:cNvPr id="62570" name="Arc 2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1" name="Arc 2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7" name="Group 26"/>
                <p:cNvGrpSpPr>
                  <a:grpSpLocks/>
                </p:cNvGrpSpPr>
                <p:nvPr/>
              </p:nvGrpSpPr>
              <p:grpSpPr bwMode="auto">
                <a:xfrm>
                  <a:off x="1528" y="1979"/>
                  <a:ext cx="444" cy="274"/>
                  <a:chOff x="1066" y="1979"/>
                  <a:chExt cx="444" cy="274"/>
                </a:xfrm>
              </p:grpSpPr>
              <p:sp>
                <p:nvSpPr>
                  <p:cNvPr id="62568" name="Arc 2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9" name="Arc 2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59" name="Group 29"/>
              <p:cNvGrpSpPr>
                <a:grpSpLocks/>
              </p:cNvGrpSpPr>
              <p:nvPr/>
            </p:nvGrpSpPr>
            <p:grpSpPr bwMode="auto">
              <a:xfrm>
                <a:off x="1974" y="1979"/>
                <a:ext cx="906" cy="274"/>
                <a:chOff x="1066" y="1979"/>
                <a:chExt cx="906" cy="274"/>
              </a:xfrm>
            </p:grpSpPr>
            <p:grpSp>
              <p:nvGrpSpPr>
                <p:cNvPr id="62560" name="Group 30"/>
                <p:cNvGrpSpPr>
                  <a:grpSpLocks/>
                </p:cNvGrpSpPr>
                <p:nvPr/>
              </p:nvGrpSpPr>
              <p:grpSpPr bwMode="auto">
                <a:xfrm>
                  <a:off x="1066" y="1979"/>
                  <a:ext cx="444" cy="274"/>
                  <a:chOff x="1066" y="1979"/>
                  <a:chExt cx="444" cy="274"/>
                </a:xfrm>
              </p:grpSpPr>
              <p:sp>
                <p:nvSpPr>
                  <p:cNvPr id="62564" name="Arc 3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5" name="Arc 3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1" name="Group 33"/>
                <p:cNvGrpSpPr>
                  <a:grpSpLocks/>
                </p:cNvGrpSpPr>
                <p:nvPr/>
              </p:nvGrpSpPr>
              <p:grpSpPr bwMode="auto">
                <a:xfrm>
                  <a:off x="1528" y="1979"/>
                  <a:ext cx="444" cy="274"/>
                  <a:chOff x="1066" y="1979"/>
                  <a:chExt cx="444" cy="274"/>
                </a:xfrm>
              </p:grpSpPr>
              <p:sp>
                <p:nvSpPr>
                  <p:cNvPr id="62562" name="Arc 3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3" name="Arc 3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0" name="Group 36"/>
          <p:cNvGrpSpPr>
            <a:grpSpLocks/>
          </p:cNvGrpSpPr>
          <p:nvPr/>
        </p:nvGrpSpPr>
        <p:grpSpPr bwMode="auto">
          <a:xfrm>
            <a:off x="1849438" y="1965325"/>
            <a:ext cx="5773737" cy="434975"/>
            <a:chOff x="1066" y="1979"/>
            <a:chExt cx="3637" cy="274"/>
          </a:xfrm>
        </p:grpSpPr>
        <p:grpSp>
          <p:nvGrpSpPr>
            <p:cNvPr id="62526" name="Group 37"/>
            <p:cNvGrpSpPr>
              <a:grpSpLocks/>
            </p:cNvGrpSpPr>
            <p:nvPr/>
          </p:nvGrpSpPr>
          <p:grpSpPr bwMode="auto">
            <a:xfrm>
              <a:off x="1066" y="1979"/>
              <a:ext cx="1814" cy="274"/>
              <a:chOff x="1066" y="1979"/>
              <a:chExt cx="1814" cy="274"/>
            </a:xfrm>
          </p:grpSpPr>
          <p:grpSp>
            <p:nvGrpSpPr>
              <p:cNvPr id="62542" name="Group 38"/>
              <p:cNvGrpSpPr>
                <a:grpSpLocks/>
              </p:cNvGrpSpPr>
              <p:nvPr/>
            </p:nvGrpSpPr>
            <p:grpSpPr bwMode="auto">
              <a:xfrm>
                <a:off x="1066" y="1979"/>
                <a:ext cx="906" cy="274"/>
                <a:chOff x="1066" y="1979"/>
                <a:chExt cx="906" cy="274"/>
              </a:xfrm>
            </p:grpSpPr>
            <p:grpSp>
              <p:nvGrpSpPr>
                <p:cNvPr id="62550" name="Group 39"/>
                <p:cNvGrpSpPr>
                  <a:grpSpLocks/>
                </p:cNvGrpSpPr>
                <p:nvPr/>
              </p:nvGrpSpPr>
              <p:grpSpPr bwMode="auto">
                <a:xfrm>
                  <a:off x="1066" y="1979"/>
                  <a:ext cx="444" cy="274"/>
                  <a:chOff x="1066" y="1979"/>
                  <a:chExt cx="444" cy="274"/>
                </a:xfrm>
              </p:grpSpPr>
              <p:sp>
                <p:nvSpPr>
                  <p:cNvPr id="62554" name="Arc 4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5" name="Arc 4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51" name="Group 42"/>
                <p:cNvGrpSpPr>
                  <a:grpSpLocks/>
                </p:cNvGrpSpPr>
                <p:nvPr/>
              </p:nvGrpSpPr>
              <p:grpSpPr bwMode="auto">
                <a:xfrm>
                  <a:off x="1528" y="1979"/>
                  <a:ext cx="444" cy="274"/>
                  <a:chOff x="1066" y="1979"/>
                  <a:chExt cx="444" cy="274"/>
                </a:xfrm>
              </p:grpSpPr>
              <p:sp>
                <p:nvSpPr>
                  <p:cNvPr id="62552" name="Arc 4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3" name="Arc 4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43" name="Group 45"/>
              <p:cNvGrpSpPr>
                <a:grpSpLocks/>
              </p:cNvGrpSpPr>
              <p:nvPr/>
            </p:nvGrpSpPr>
            <p:grpSpPr bwMode="auto">
              <a:xfrm>
                <a:off x="1974" y="1979"/>
                <a:ext cx="906" cy="274"/>
                <a:chOff x="1066" y="1979"/>
                <a:chExt cx="906" cy="274"/>
              </a:xfrm>
            </p:grpSpPr>
            <p:grpSp>
              <p:nvGrpSpPr>
                <p:cNvPr id="62544" name="Group 46"/>
                <p:cNvGrpSpPr>
                  <a:grpSpLocks/>
                </p:cNvGrpSpPr>
                <p:nvPr/>
              </p:nvGrpSpPr>
              <p:grpSpPr bwMode="auto">
                <a:xfrm>
                  <a:off x="1066" y="1979"/>
                  <a:ext cx="444" cy="274"/>
                  <a:chOff x="1066" y="1979"/>
                  <a:chExt cx="444" cy="274"/>
                </a:xfrm>
              </p:grpSpPr>
              <p:sp>
                <p:nvSpPr>
                  <p:cNvPr id="62548" name="Arc 4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9" name="Arc 4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45" name="Group 49"/>
                <p:cNvGrpSpPr>
                  <a:grpSpLocks/>
                </p:cNvGrpSpPr>
                <p:nvPr/>
              </p:nvGrpSpPr>
              <p:grpSpPr bwMode="auto">
                <a:xfrm>
                  <a:off x="1528" y="1979"/>
                  <a:ext cx="444" cy="274"/>
                  <a:chOff x="1066" y="1979"/>
                  <a:chExt cx="444" cy="274"/>
                </a:xfrm>
              </p:grpSpPr>
              <p:sp>
                <p:nvSpPr>
                  <p:cNvPr id="62546" name="Arc 5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7" name="Arc 5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27" name="Group 52"/>
            <p:cNvGrpSpPr>
              <a:grpSpLocks/>
            </p:cNvGrpSpPr>
            <p:nvPr/>
          </p:nvGrpSpPr>
          <p:grpSpPr bwMode="auto">
            <a:xfrm>
              <a:off x="2889" y="1979"/>
              <a:ext cx="1814" cy="274"/>
              <a:chOff x="1066" y="1979"/>
              <a:chExt cx="1814" cy="274"/>
            </a:xfrm>
          </p:grpSpPr>
          <p:grpSp>
            <p:nvGrpSpPr>
              <p:cNvPr id="62528" name="Group 53"/>
              <p:cNvGrpSpPr>
                <a:grpSpLocks/>
              </p:cNvGrpSpPr>
              <p:nvPr/>
            </p:nvGrpSpPr>
            <p:grpSpPr bwMode="auto">
              <a:xfrm>
                <a:off x="1066" y="1979"/>
                <a:ext cx="906" cy="274"/>
                <a:chOff x="1066" y="1979"/>
                <a:chExt cx="906" cy="274"/>
              </a:xfrm>
            </p:grpSpPr>
            <p:grpSp>
              <p:nvGrpSpPr>
                <p:cNvPr id="62536" name="Group 54"/>
                <p:cNvGrpSpPr>
                  <a:grpSpLocks/>
                </p:cNvGrpSpPr>
                <p:nvPr/>
              </p:nvGrpSpPr>
              <p:grpSpPr bwMode="auto">
                <a:xfrm>
                  <a:off x="1066" y="1979"/>
                  <a:ext cx="444" cy="274"/>
                  <a:chOff x="1066" y="1979"/>
                  <a:chExt cx="444" cy="274"/>
                </a:xfrm>
              </p:grpSpPr>
              <p:sp>
                <p:nvSpPr>
                  <p:cNvPr id="62540" name="Arc 5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1" name="Arc 5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7" name="Group 57"/>
                <p:cNvGrpSpPr>
                  <a:grpSpLocks/>
                </p:cNvGrpSpPr>
                <p:nvPr/>
              </p:nvGrpSpPr>
              <p:grpSpPr bwMode="auto">
                <a:xfrm>
                  <a:off x="1528" y="1979"/>
                  <a:ext cx="444" cy="274"/>
                  <a:chOff x="1066" y="1979"/>
                  <a:chExt cx="444" cy="274"/>
                </a:xfrm>
              </p:grpSpPr>
              <p:sp>
                <p:nvSpPr>
                  <p:cNvPr id="62538" name="Arc 5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9" name="Arc 5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29" name="Group 60"/>
              <p:cNvGrpSpPr>
                <a:grpSpLocks/>
              </p:cNvGrpSpPr>
              <p:nvPr/>
            </p:nvGrpSpPr>
            <p:grpSpPr bwMode="auto">
              <a:xfrm>
                <a:off x="1974" y="1979"/>
                <a:ext cx="906" cy="274"/>
                <a:chOff x="1066" y="1979"/>
                <a:chExt cx="906" cy="274"/>
              </a:xfrm>
            </p:grpSpPr>
            <p:grpSp>
              <p:nvGrpSpPr>
                <p:cNvPr id="62530" name="Group 61"/>
                <p:cNvGrpSpPr>
                  <a:grpSpLocks/>
                </p:cNvGrpSpPr>
                <p:nvPr/>
              </p:nvGrpSpPr>
              <p:grpSpPr bwMode="auto">
                <a:xfrm>
                  <a:off x="1066" y="1979"/>
                  <a:ext cx="444" cy="274"/>
                  <a:chOff x="1066" y="1979"/>
                  <a:chExt cx="444" cy="274"/>
                </a:xfrm>
              </p:grpSpPr>
              <p:sp>
                <p:nvSpPr>
                  <p:cNvPr id="62534" name="Arc 6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5" name="Arc 6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1" name="Group 64"/>
                <p:cNvGrpSpPr>
                  <a:grpSpLocks/>
                </p:cNvGrpSpPr>
                <p:nvPr/>
              </p:nvGrpSpPr>
              <p:grpSpPr bwMode="auto">
                <a:xfrm>
                  <a:off x="1528" y="1979"/>
                  <a:ext cx="444" cy="274"/>
                  <a:chOff x="1066" y="1979"/>
                  <a:chExt cx="444" cy="274"/>
                </a:xfrm>
              </p:grpSpPr>
              <p:sp>
                <p:nvSpPr>
                  <p:cNvPr id="62532" name="Arc 6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3" name="Arc 6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1" name="Group 67"/>
          <p:cNvGrpSpPr>
            <a:grpSpLocks/>
          </p:cNvGrpSpPr>
          <p:nvPr/>
        </p:nvGrpSpPr>
        <p:grpSpPr bwMode="auto">
          <a:xfrm>
            <a:off x="1362075" y="2439988"/>
            <a:ext cx="5773738" cy="434975"/>
            <a:chOff x="1066" y="1979"/>
            <a:chExt cx="3637" cy="274"/>
          </a:xfrm>
        </p:grpSpPr>
        <p:grpSp>
          <p:nvGrpSpPr>
            <p:cNvPr id="62496" name="Group 68"/>
            <p:cNvGrpSpPr>
              <a:grpSpLocks/>
            </p:cNvGrpSpPr>
            <p:nvPr/>
          </p:nvGrpSpPr>
          <p:grpSpPr bwMode="auto">
            <a:xfrm>
              <a:off x="1066" y="1979"/>
              <a:ext cx="1814" cy="274"/>
              <a:chOff x="1066" y="1979"/>
              <a:chExt cx="1814" cy="274"/>
            </a:xfrm>
          </p:grpSpPr>
          <p:grpSp>
            <p:nvGrpSpPr>
              <p:cNvPr id="62512" name="Group 69"/>
              <p:cNvGrpSpPr>
                <a:grpSpLocks/>
              </p:cNvGrpSpPr>
              <p:nvPr/>
            </p:nvGrpSpPr>
            <p:grpSpPr bwMode="auto">
              <a:xfrm>
                <a:off x="1066" y="1979"/>
                <a:ext cx="906" cy="274"/>
                <a:chOff x="1066" y="1979"/>
                <a:chExt cx="906" cy="274"/>
              </a:xfrm>
            </p:grpSpPr>
            <p:grpSp>
              <p:nvGrpSpPr>
                <p:cNvPr id="62520" name="Group 70"/>
                <p:cNvGrpSpPr>
                  <a:grpSpLocks/>
                </p:cNvGrpSpPr>
                <p:nvPr/>
              </p:nvGrpSpPr>
              <p:grpSpPr bwMode="auto">
                <a:xfrm>
                  <a:off x="1066" y="1979"/>
                  <a:ext cx="444" cy="274"/>
                  <a:chOff x="1066" y="1979"/>
                  <a:chExt cx="444" cy="274"/>
                </a:xfrm>
              </p:grpSpPr>
              <p:sp>
                <p:nvSpPr>
                  <p:cNvPr id="62524" name="Arc 7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5" name="Arc 7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21" name="Group 73"/>
                <p:cNvGrpSpPr>
                  <a:grpSpLocks/>
                </p:cNvGrpSpPr>
                <p:nvPr/>
              </p:nvGrpSpPr>
              <p:grpSpPr bwMode="auto">
                <a:xfrm>
                  <a:off x="1528" y="1979"/>
                  <a:ext cx="444" cy="274"/>
                  <a:chOff x="1066" y="1979"/>
                  <a:chExt cx="444" cy="274"/>
                </a:xfrm>
              </p:grpSpPr>
              <p:sp>
                <p:nvSpPr>
                  <p:cNvPr id="62522" name="Arc 7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3" name="Arc 7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13" name="Group 76"/>
              <p:cNvGrpSpPr>
                <a:grpSpLocks/>
              </p:cNvGrpSpPr>
              <p:nvPr/>
            </p:nvGrpSpPr>
            <p:grpSpPr bwMode="auto">
              <a:xfrm>
                <a:off x="1974" y="1979"/>
                <a:ext cx="906" cy="274"/>
                <a:chOff x="1066" y="1979"/>
                <a:chExt cx="906" cy="274"/>
              </a:xfrm>
            </p:grpSpPr>
            <p:grpSp>
              <p:nvGrpSpPr>
                <p:cNvPr id="62514" name="Group 77"/>
                <p:cNvGrpSpPr>
                  <a:grpSpLocks/>
                </p:cNvGrpSpPr>
                <p:nvPr/>
              </p:nvGrpSpPr>
              <p:grpSpPr bwMode="auto">
                <a:xfrm>
                  <a:off x="1066" y="1979"/>
                  <a:ext cx="444" cy="274"/>
                  <a:chOff x="1066" y="1979"/>
                  <a:chExt cx="444" cy="274"/>
                </a:xfrm>
              </p:grpSpPr>
              <p:sp>
                <p:nvSpPr>
                  <p:cNvPr id="62518" name="Arc 7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9" name="Arc 7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15" name="Group 80"/>
                <p:cNvGrpSpPr>
                  <a:grpSpLocks/>
                </p:cNvGrpSpPr>
                <p:nvPr/>
              </p:nvGrpSpPr>
              <p:grpSpPr bwMode="auto">
                <a:xfrm>
                  <a:off x="1528" y="1979"/>
                  <a:ext cx="444" cy="274"/>
                  <a:chOff x="1066" y="1979"/>
                  <a:chExt cx="444" cy="274"/>
                </a:xfrm>
              </p:grpSpPr>
              <p:sp>
                <p:nvSpPr>
                  <p:cNvPr id="62516" name="Arc 8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7" name="Arc 8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497" name="Group 83"/>
            <p:cNvGrpSpPr>
              <a:grpSpLocks/>
            </p:cNvGrpSpPr>
            <p:nvPr/>
          </p:nvGrpSpPr>
          <p:grpSpPr bwMode="auto">
            <a:xfrm>
              <a:off x="2889" y="1979"/>
              <a:ext cx="1814" cy="274"/>
              <a:chOff x="1066" y="1979"/>
              <a:chExt cx="1814" cy="274"/>
            </a:xfrm>
          </p:grpSpPr>
          <p:grpSp>
            <p:nvGrpSpPr>
              <p:cNvPr id="62498" name="Group 84"/>
              <p:cNvGrpSpPr>
                <a:grpSpLocks/>
              </p:cNvGrpSpPr>
              <p:nvPr/>
            </p:nvGrpSpPr>
            <p:grpSpPr bwMode="auto">
              <a:xfrm>
                <a:off x="1066" y="1979"/>
                <a:ext cx="906" cy="274"/>
                <a:chOff x="1066" y="1979"/>
                <a:chExt cx="906" cy="274"/>
              </a:xfrm>
            </p:grpSpPr>
            <p:grpSp>
              <p:nvGrpSpPr>
                <p:cNvPr id="62506" name="Group 85"/>
                <p:cNvGrpSpPr>
                  <a:grpSpLocks/>
                </p:cNvGrpSpPr>
                <p:nvPr/>
              </p:nvGrpSpPr>
              <p:grpSpPr bwMode="auto">
                <a:xfrm>
                  <a:off x="1066" y="1979"/>
                  <a:ext cx="444" cy="274"/>
                  <a:chOff x="1066" y="1979"/>
                  <a:chExt cx="444" cy="274"/>
                </a:xfrm>
              </p:grpSpPr>
              <p:sp>
                <p:nvSpPr>
                  <p:cNvPr id="62510" name="Arc 8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1" name="Arc 8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7" name="Group 88"/>
                <p:cNvGrpSpPr>
                  <a:grpSpLocks/>
                </p:cNvGrpSpPr>
                <p:nvPr/>
              </p:nvGrpSpPr>
              <p:grpSpPr bwMode="auto">
                <a:xfrm>
                  <a:off x="1528" y="1979"/>
                  <a:ext cx="444" cy="274"/>
                  <a:chOff x="1066" y="1979"/>
                  <a:chExt cx="444" cy="274"/>
                </a:xfrm>
              </p:grpSpPr>
              <p:sp>
                <p:nvSpPr>
                  <p:cNvPr id="62508" name="Arc 8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9" name="Arc 9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499" name="Group 91"/>
              <p:cNvGrpSpPr>
                <a:grpSpLocks/>
              </p:cNvGrpSpPr>
              <p:nvPr/>
            </p:nvGrpSpPr>
            <p:grpSpPr bwMode="auto">
              <a:xfrm>
                <a:off x="1974" y="1979"/>
                <a:ext cx="906" cy="274"/>
                <a:chOff x="1066" y="1979"/>
                <a:chExt cx="906" cy="274"/>
              </a:xfrm>
            </p:grpSpPr>
            <p:grpSp>
              <p:nvGrpSpPr>
                <p:cNvPr id="62500" name="Group 92"/>
                <p:cNvGrpSpPr>
                  <a:grpSpLocks/>
                </p:cNvGrpSpPr>
                <p:nvPr/>
              </p:nvGrpSpPr>
              <p:grpSpPr bwMode="auto">
                <a:xfrm>
                  <a:off x="1066" y="1979"/>
                  <a:ext cx="444" cy="274"/>
                  <a:chOff x="1066" y="1979"/>
                  <a:chExt cx="444" cy="274"/>
                </a:xfrm>
              </p:grpSpPr>
              <p:sp>
                <p:nvSpPr>
                  <p:cNvPr id="62504" name="Arc 9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5" name="Arc 9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1" name="Group 95"/>
                <p:cNvGrpSpPr>
                  <a:grpSpLocks/>
                </p:cNvGrpSpPr>
                <p:nvPr/>
              </p:nvGrpSpPr>
              <p:grpSpPr bwMode="auto">
                <a:xfrm>
                  <a:off x="1528" y="1979"/>
                  <a:ext cx="444" cy="274"/>
                  <a:chOff x="1066" y="1979"/>
                  <a:chExt cx="444" cy="274"/>
                </a:xfrm>
              </p:grpSpPr>
              <p:sp>
                <p:nvSpPr>
                  <p:cNvPr id="62502" name="Arc 9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3" name="Arc 9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sp>
        <p:nvSpPr>
          <p:cNvPr id="62472" name="Line 98"/>
          <p:cNvSpPr>
            <a:spLocks noChangeShapeType="1"/>
          </p:cNvSpPr>
          <p:nvPr/>
        </p:nvSpPr>
        <p:spPr bwMode="auto">
          <a:xfrm>
            <a:off x="2252663" y="1174750"/>
            <a:ext cx="3097212" cy="21605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3" name="Line 99"/>
          <p:cNvSpPr>
            <a:spLocks noChangeShapeType="1"/>
          </p:cNvSpPr>
          <p:nvPr/>
        </p:nvSpPr>
        <p:spPr bwMode="auto">
          <a:xfrm>
            <a:off x="5349875" y="3321050"/>
            <a:ext cx="719138" cy="19113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4" name="Line 100"/>
          <p:cNvSpPr>
            <a:spLocks noChangeShapeType="1"/>
          </p:cNvSpPr>
          <p:nvPr/>
        </p:nvSpPr>
        <p:spPr bwMode="auto">
          <a:xfrm>
            <a:off x="5364163" y="2139950"/>
            <a:ext cx="0" cy="2160588"/>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5" name="Line 101"/>
          <p:cNvSpPr>
            <a:spLocks noChangeShapeType="1"/>
          </p:cNvSpPr>
          <p:nvPr/>
        </p:nvSpPr>
        <p:spPr bwMode="auto">
          <a:xfrm flipV="1">
            <a:off x="6069013" y="3346450"/>
            <a:ext cx="0" cy="1871663"/>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6" name="Line 102"/>
          <p:cNvSpPr>
            <a:spLocks noChangeShapeType="1"/>
          </p:cNvSpPr>
          <p:nvPr/>
        </p:nvSpPr>
        <p:spPr bwMode="auto">
          <a:xfrm flipH="1" flipV="1">
            <a:off x="2266950" y="1143000"/>
            <a:ext cx="3816350" cy="41036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7" name="Line 103"/>
          <p:cNvSpPr>
            <a:spLocks noChangeShapeType="1"/>
          </p:cNvSpPr>
          <p:nvPr/>
        </p:nvSpPr>
        <p:spPr bwMode="auto">
          <a:xfrm>
            <a:off x="2266950" y="1143000"/>
            <a:ext cx="3802063" cy="21732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8" name="Oval 104"/>
          <p:cNvSpPr>
            <a:spLocks noChangeArrowheads="1"/>
          </p:cNvSpPr>
          <p:nvPr/>
        </p:nvSpPr>
        <p:spPr bwMode="auto">
          <a:xfrm>
            <a:off x="2224088" y="112077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79" name="Arc 105"/>
          <p:cNvSpPr>
            <a:spLocks/>
          </p:cNvSpPr>
          <p:nvPr/>
        </p:nvSpPr>
        <p:spPr bwMode="auto">
          <a:xfrm rot="-6127855">
            <a:off x="4826794" y="3226594"/>
            <a:ext cx="914400" cy="379412"/>
          </a:xfrm>
          <a:custGeom>
            <a:avLst/>
            <a:gdLst>
              <a:gd name="T0" fmla="*/ 831977 w 21600"/>
              <a:gd name="T1" fmla="*/ 0 h 8962"/>
              <a:gd name="T2" fmla="*/ 914400 w 21600"/>
              <a:gd name="T3" fmla="*/ 379412 h 8962"/>
              <a:gd name="T4" fmla="*/ 0 w 21600"/>
              <a:gd name="T5" fmla="*/ 379412 h 8962"/>
              <a:gd name="T6" fmla="*/ 0 60000 65536"/>
              <a:gd name="T7" fmla="*/ 0 60000 65536"/>
              <a:gd name="T8" fmla="*/ 0 60000 65536"/>
            </a:gdLst>
            <a:ahLst/>
            <a:cxnLst>
              <a:cxn ang="T6">
                <a:pos x="T0" y="T1"/>
              </a:cxn>
              <a:cxn ang="T7">
                <a:pos x="T2" y="T3"/>
              </a:cxn>
              <a:cxn ang="T8">
                <a:pos x="T4" y="T5"/>
              </a:cxn>
            </a:cxnLst>
            <a:rect l="0" t="0" r="r" b="b"/>
            <a:pathLst>
              <a:path w="21600" h="8962" fill="none" extrusionOk="0">
                <a:moveTo>
                  <a:pt x="19653" y="-1"/>
                </a:moveTo>
                <a:cubicBezTo>
                  <a:pt x="20936" y="2813"/>
                  <a:pt x="21600" y="5869"/>
                  <a:pt x="21600" y="8962"/>
                </a:cubicBezTo>
              </a:path>
              <a:path w="21600" h="8962" stroke="0" extrusionOk="0">
                <a:moveTo>
                  <a:pt x="19653" y="-1"/>
                </a:moveTo>
                <a:cubicBezTo>
                  <a:pt x="20936" y="2813"/>
                  <a:pt x="21600" y="5869"/>
                  <a:pt x="21600" y="8962"/>
                </a:cubicBezTo>
                <a:lnTo>
                  <a:pt x="0" y="8962"/>
                </a:lnTo>
                <a:lnTo>
                  <a:pt x="19653" y="-1"/>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0" name="Arc 106"/>
          <p:cNvSpPr>
            <a:spLocks/>
          </p:cNvSpPr>
          <p:nvPr/>
        </p:nvSpPr>
        <p:spPr bwMode="auto">
          <a:xfrm flipV="1">
            <a:off x="5354638" y="3738563"/>
            <a:ext cx="242887" cy="215900"/>
          </a:xfrm>
          <a:custGeom>
            <a:avLst/>
            <a:gdLst>
              <a:gd name="T0" fmla="*/ 0 w 9149"/>
              <a:gd name="T1" fmla="*/ 0 h 21600"/>
              <a:gd name="T2" fmla="*/ 242887 w 9149"/>
              <a:gd name="T3" fmla="*/ 20321 h 21600"/>
              <a:gd name="T4" fmla="*/ 0 w 9149"/>
              <a:gd name="T5" fmla="*/ 215900 h 21600"/>
              <a:gd name="T6" fmla="*/ 0 60000 65536"/>
              <a:gd name="T7" fmla="*/ 0 60000 65536"/>
              <a:gd name="T8" fmla="*/ 0 60000 65536"/>
            </a:gdLst>
            <a:ahLst/>
            <a:cxnLst>
              <a:cxn ang="T6">
                <a:pos x="T0" y="T1"/>
              </a:cxn>
              <a:cxn ang="T7">
                <a:pos x="T2" y="T3"/>
              </a:cxn>
              <a:cxn ang="T8">
                <a:pos x="T4" y="T5"/>
              </a:cxn>
            </a:cxnLst>
            <a:rect l="0" t="0" r="r" b="b"/>
            <a:pathLst>
              <a:path w="9149" h="21600" fill="none" extrusionOk="0">
                <a:moveTo>
                  <a:pt x="-1" y="0"/>
                </a:moveTo>
                <a:cubicBezTo>
                  <a:pt x="3161" y="0"/>
                  <a:pt x="6284" y="694"/>
                  <a:pt x="9148" y="2033"/>
                </a:cubicBezTo>
              </a:path>
              <a:path w="9149" h="21600" stroke="0" extrusionOk="0">
                <a:moveTo>
                  <a:pt x="-1" y="0"/>
                </a:moveTo>
                <a:cubicBezTo>
                  <a:pt x="3161" y="0"/>
                  <a:pt x="6284" y="694"/>
                  <a:pt x="9148" y="2033"/>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1" name="Text Box 107"/>
          <p:cNvSpPr txBox="1">
            <a:spLocks noChangeArrowheads="1"/>
          </p:cNvSpPr>
          <p:nvPr/>
        </p:nvSpPr>
        <p:spPr bwMode="auto">
          <a:xfrm>
            <a:off x="2124075" y="76517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A</a:t>
            </a:r>
          </a:p>
        </p:txBody>
      </p:sp>
      <p:sp>
        <p:nvSpPr>
          <p:cNvPr id="62482" name="Text Box 108"/>
          <p:cNvSpPr txBox="1">
            <a:spLocks noChangeArrowheads="1"/>
          </p:cNvSpPr>
          <p:nvPr/>
        </p:nvSpPr>
        <p:spPr bwMode="auto">
          <a:xfrm>
            <a:off x="4260850" y="3043238"/>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3" name="Text Box 109"/>
          <p:cNvSpPr txBox="1">
            <a:spLocks noChangeArrowheads="1"/>
          </p:cNvSpPr>
          <p:nvPr/>
        </p:nvSpPr>
        <p:spPr bwMode="auto">
          <a:xfrm>
            <a:off x="5364163"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4" name="Text Box 110"/>
          <p:cNvSpPr txBox="1">
            <a:spLocks noChangeArrowheads="1"/>
          </p:cNvSpPr>
          <p:nvPr/>
        </p:nvSpPr>
        <p:spPr bwMode="auto">
          <a:xfrm>
            <a:off x="6035675"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5" name="Text Box 111"/>
          <p:cNvSpPr txBox="1">
            <a:spLocks noChangeArrowheads="1"/>
          </p:cNvSpPr>
          <p:nvPr/>
        </p:nvSpPr>
        <p:spPr bwMode="auto">
          <a:xfrm>
            <a:off x="6156325" y="510222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B</a:t>
            </a:r>
          </a:p>
        </p:txBody>
      </p:sp>
      <p:sp>
        <p:nvSpPr>
          <p:cNvPr id="62486" name="Oval 112"/>
          <p:cNvSpPr>
            <a:spLocks noChangeArrowheads="1"/>
          </p:cNvSpPr>
          <p:nvPr/>
        </p:nvSpPr>
        <p:spPr bwMode="auto">
          <a:xfrm>
            <a:off x="6011863" y="5175250"/>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87" name="Text Box 113"/>
          <p:cNvSpPr txBox="1">
            <a:spLocks noChangeArrowheads="1"/>
          </p:cNvSpPr>
          <p:nvPr/>
        </p:nvSpPr>
        <p:spPr bwMode="auto">
          <a:xfrm>
            <a:off x="5364163" y="3951288"/>
            <a:ext cx="287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β</a:t>
            </a:r>
          </a:p>
        </p:txBody>
      </p:sp>
      <p:sp>
        <p:nvSpPr>
          <p:cNvPr id="62488" name="Text Box 114"/>
          <p:cNvSpPr txBox="1">
            <a:spLocks noChangeArrowheads="1"/>
          </p:cNvSpPr>
          <p:nvPr/>
        </p:nvSpPr>
        <p:spPr bwMode="auto">
          <a:xfrm>
            <a:off x="4973638" y="2743200"/>
            <a:ext cx="2143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α</a:t>
            </a:r>
          </a:p>
        </p:txBody>
      </p:sp>
      <p:sp>
        <p:nvSpPr>
          <p:cNvPr id="62489" name="Text Box 115"/>
          <p:cNvSpPr txBox="1">
            <a:spLocks noChangeArrowheads="1"/>
          </p:cNvSpPr>
          <p:nvPr/>
        </p:nvSpPr>
        <p:spPr bwMode="auto">
          <a:xfrm>
            <a:off x="7726363" y="995363"/>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0" name="Text Box 116"/>
          <p:cNvSpPr txBox="1">
            <a:spLocks noChangeArrowheads="1"/>
          </p:cNvSpPr>
          <p:nvPr/>
        </p:nvSpPr>
        <p:spPr bwMode="auto">
          <a:xfrm>
            <a:off x="7740650" y="31702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1" name="Text Box 117"/>
          <p:cNvSpPr txBox="1">
            <a:spLocks noChangeArrowheads="1"/>
          </p:cNvSpPr>
          <p:nvPr/>
        </p:nvSpPr>
        <p:spPr bwMode="auto">
          <a:xfrm>
            <a:off x="7740650" y="20780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Mare</a:t>
            </a:r>
          </a:p>
        </p:txBody>
      </p:sp>
      <p:sp>
        <p:nvSpPr>
          <p:cNvPr id="62492" name="Text Box 118"/>
          <p:cNvSpPr txBox="1">
            <a:spLocks noChangeArrowheads="1"/>
          </p:cNvSpPr>
          <p:nvPr/>
        </p:nvSpPr>
        <p:spPr bwMode="auto">
          <a:xfrm>
            <a:off x="7596188" y="4525963"/>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Retroterra</a:t>
            </a:r>
          </a:p>
        </p:txBody>
      </p:sp>
      <p:graphicFrame>
        <p:nvGraphicFramePr>
          <p:cNvPr id="62493" name="Object 119"/>
          <p:cNvGraphicFramePr>
            <a:graphicFrameLocks noGrp="1" noChangeAspect="1"/>
          </p:cNvGraphicFramePr>
          <p:nvPr>
            <p:ph idx="1"/>
          </p:nvPr>
        </p:nvGraphicFramePr>
        <p:xfrm>
          <a:off x="1835150" y="5932488"/>
          <a:ext cx="2305050" cy="449262"/>
        </p:xfrm>
        <a:graphic>
          <a:graphicData uri="http://schemas.openxmlformats.org/presentationml/2006/ole">
            <mc:AlternateContent xmlns:mc="http://schemas.openxmlformats.org/markup-compatibility/2006">
              <mc:Choice xmlns:v="urn:schemas-microsoft-com:vml" Requires="v">
                <p:oleObj spid="_x0000_s172077" name="Equation" r:id="rId3" imgW="914003" imgH="177723" progId="Equation.3">
                  <p:embed/>
                </p:oleObj>
              </mc:Choice>
              <mc:Fallback>
                <p:oleObj name="Equation" r:id="rId3" imgW="914003" imgH="17772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5932488"/>
                        <a:ext cx="2305050"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94" name="Text Box 120"/>
          <p:cNvSpPr txBox="1">
            <a:spLocks noChangeArrowheads="1"/>
          </p:cNvSpPr>
          <p:nvPr/>
        </p:nvSpPr>
        <p:spPr bwMode="auto">
          <a:xfrm>
            <a:off x="34925" y="3527425"/>
            <a:ext cx="482441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Obiettivo: minimizzare costi di trasporto da </a:t>
            </a:r>
            <a:br>
              <a:rPr lang="it-IT" altLang="it-IT" sz="1600" b="1"/>
            </a:br>
            <a:r>
              <a:rPr lang="it-IT" altLang="it-IT" sz="1600" b="1"/>
              <a:t>porto </a:t>
            </a:r>
            <a:r>
              <a:rPr lang="it-IT" altLang="it-IT" sz="1600" b="1" i="1"/>
              <a:t>A </a:t>
            </a:r>
            <a:r>
              <a:rPr lang="it-IT" altLang="it-IT" sz="1600" b="1"/>
              <a:t>a località </a:t>
            </a:r>
            <a:r>
              <a:rPr lang="it-IT" altLang="it-IT" sz="1600" b="1" i="1"/>
              <a:t>B </a:t>
            </a:r>
            <a:r>
              <a:rPr lang="it-IT" altLang="it-IT" sz="1600" b="1"/>
              <a:t>nell’entroterra</a:t>
            </a:r>
          </a:p>
          <a:p>
            <a:pPr algn="l">
              <a:spcBef>
                <a:spcPct val="50000"/>
              </a:spcBef>
              <a:buFont typeface="Monotype Sorts" pitchFamily="2" charset="2"/>
              <a:buNone/>
            </a:pPr>
            <a:r>
              <a:rPr lang="it-IT" altLang="it-IT" sz="1600"/>
              <a:t>Costo f</a:t>
            </a:r>
            <a:r>
              <a:rPr lang="it-IT" altLang="it-IT" sz="1600" baseline="-25000"/>
              <a:t>a </a:t>
            </a:r>
            <a:r>
              <a:rPr lang="it-IT" altLang="it-IT" sz="1600"/>
              <a:t>= (trasporto via mare) basso </a:t>
            </a:r>
            <a:br>
              <a:rPr lang="it-IT" altLang="it-IT" sz="1600"/>
            </a:br>
            <a:r>
              <a:rPr lang="it-IT" altLang="it-IT" sz="1600"/>
              <a:t>Costo f</a:t>
            </a:r>
            <a:r>
              <a:rPr lang="it-IT" altLang="it-IT" sz="1600" baseline="-25000"/>
              <a:t>b</a:t>
            </a:r>
            <a:r>
              <a:rPr lang="it-IT" altLang="it-IT" sz="1600"/>
              <a:t> = (trasporto via terra) alto</a:t>
            </a:r>
          </a:p>
          <a:p>
            <a:pPr algn="l">
              <a:spcBef>
                <a:spcPct val="50000"/>
              </a:spcBef>
              <a:buFont typeface="Monotype Sorts" pitchFamily="2" charset="2"/>
              <a:buNone/>
            </a:pPr>
            <a:r>
              <a:rPr lang="it-IT" altLang="it-IT" sz="1600"/>
              <a:t>Se:  costi omogenei; isotropia spaziale</a:t>
            </a:r>
            <a:br>
              <a:rPr lang="it-IT" altLang="it-IT" sz="1600"/>
            </a:br>
            <a:r>
              <a:rPr lang="it-IT" altLang="it-IT" sz="1600"/>
              <a:t>=&gt; </a:t>
            </a:r>
            <a:r>
              <a:rPr lang="it-IT" altLang="it-IT" sz="1600" b="1"/>
              <a:t>C = punto di transito</a:t>
            </a:r>
            <a:r>
              <a:rPr lang="it-IT" altLang="it-IT" sz="1600"/>
              <a:t/>
            </a:r>
            <a:br>
              <a:rPr lang="it-IT" altLang="it-IT" sz="1600"/>
            </a:br>
            <a:r>
              <a:rPr lang="it-IT" altLang="it-IT" sz="1600"/>
              <a:t>Se: distanza massima per modo di trasporto più economico =&gt; </a:t>
            </a:r>
            <a:r>
              <a:rPr lang="it-IT" altLang="it-IT" sz="1600" b="1"/>
              <a:t>C’’ = punto di transito</a:t>
            </a:r>
            <a:br>
              <a:rPr lang="it-IT" altLang="it-IT" sz="1600" b="1"/>
            </a:br>
            <a:r>
              <a:rPr lang="it-IT" altLang="it-IT" sz="1600" b="1"/>
              <a:t>Loesch: </a:t>
            </a:r>
            <a:r>
              <a:rPr lang="it-IT" altLang="it-IT" sz="1600"/>
              <a:t>legge di rifrazione ottica: via di minimo costo passa per </a:t>
            </a:r>
            <a:r>
              <a:rPr lang="it-IT" altLang="it-IT" sz="1600" b="1"/>
              <a:t>C’, </a:t>
            </a:r>
            <a:r>
              <a:rPr lang="it-IT" altLang="it-IT" sz="1600"/>
              <a:t>dove			 	</a:t>
            </a:r>
          </a:p>
        </p:txBody>
      </p:sp>
      <p:sp>
        <p:nvSpPr>
          <p:cNvPr id="62495" name="Oval 121"/>
          <p:cNvSpPr>
            <a:spLocks noChangeArrowheads="1"/>
          </p:cNvSpPr>
          <p:nvPr/>
        </p:nvSpPr>
        <p:spPr bwMode="auto">
          <a:xfrm>
            <a:off x="5327650" y="326072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Tree>
    <p:extLst>
      <p:ext uri="{BB962C8B-B14F-4D97-AF65-F5344CB8AC3E}">
        <p14:creationId xmlns:p14="http://schemas.microsoft.com/office/powerpoint/2010/main" val="2809899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olo 1"/>
          <p:cNvSpPr>
            <a:spLocks noGrp="1"/>
          </p:cNvSpPr>
          <p:nvPr>
            <p:ph type="title" idx="4294967295"/>
          </p:nvPr>
        </p:nvSpPr>
        <p:spPr/>
        <p:txBody>
          <a:bodyPr/>
          <a:lstStyle/>
          <a:p>
            <a:r>
              <a:rPr lang="it-IT" altLang="it-IT" sz="3200" dirty="0" err="1" smtClean="0"/>
              <a:t>References</a:t>
            </a:r>
            <a:endParaRPr lang="it-IT" altLang="it-IT" sz="3200" dirty="0" smtClean="0"/>
          </a:p>
        </p:txBody>
      </p:sp>
      <p:sp>
        <p:nvSpPr>
          <p:cNvPr id="43011" name="Rectangle 5" descr="Rectangle: Click to edit Master text styles&#10;Second level&#10;Third level&#10;Fourth level&#10;Fifth level"/>
          <p:cNvSpPr>
            <a:spLocks noGrp="1" noChangeArrowheads="1"/>
          </p:cNvSpPr>
          <p:nvPr>
            <p:ph type="body" idx="4294967295"/>
          </p:nvPr>
        </p:nvSpPr>
        <p:spPr/>
        <p:txBody>
          <a:bodyPr>
            <a:normAutofit fontScale="77500" lnSpcReduction="20000"/>
          </a:bodyPr>
          <a:lstStyle/>
          <a:p>
            <a:pPr>
              <a:defRPr/>
            </a:pPr>
            <a:r>
              <a:rPr lang="it-IT" dirty="0" smtClean="0"/>
              <a:t>CAPINERI C., </a:t>
            </a:r>
            <a:r>
              <a:rPr lang="it-IT" i="1" dirty="0" smtClean="0"/>
              <a:t>Reti e Studi Geografici</a:t>
            </a:r>
            <a:r>
              <a:rPr lang="it-IT" dirty="0" smtClean="0"/>
              <a:t>, in TINACCI MOSSELLO M. - CAPINERI C. (a cura di), Geografia delle Comunicazioni - Reti e Strutture Territoriali, </a:t>
            </a:r>
            <a:r>
              <a:rPr lang="it-IT" dirty="0" err="1" smtClean="0"/>
              <a:t>Giappichelli</a:t>
            </a:r>
            <a:r>
              <a:rPr lang="it-IT" dirty="0" smtClean="0"/>
              <a:t> Editore, Torino, 1996, pp. 23-36.</a:t>
            </a:r>
          </a:p>
          <a:p>
            <a:pPr>
              <a:defRPr/>
            </a:pPr>
            <a:r>
              <a:rPr lang="it-IT" dirty="0" smtClean="0"/>
              <a:t>HAGGETT P., </a:t>
            </a:r>
            <a:r>
              <a:rPr lang="it-IT" i="1" dirty="0" smtClean="0"/>
              <a:t>Geografia</a:t>
            </a:r>
            <a:r>
              <a:rPr lang="it-IT" dirty="0" smtClean="0"/>
              <a:t>, Zanichelli, Bologna, 2001</a:t>
            </a:r>
          </a:p>
          <a:p>
            <a:pPr>
              <a:defRPr/>
            </a:pPr>
            <a:r>
              <a:rPr lang="it-IT" dirty="0" smtClean="0"/>
              <a:t>ROCCA G., </a:t>
            </a:r>
            <a:r>
              <a:rPr lang="it-IT" i="1" dirty="0" smtClean="0"/>
              <a:t>Geografia della comunicazione. Metodologie e problematiche dei processi di mobilità territoriale</a:t>
            </a:r>
            <a:r>
              <a:rPr lang="it-IT" dirty="0" smtClean="0"/>
              <a:t>, Bologna, </a:t>
            </a:r>
            <a:r>
              <a:rPr lang="it-IT" dirty="0" err="1" smtClean="0"/>
              <a:t>Pàtron</a:t>
            </a:r>
            <a:r>
              <a:rPr lang="it-IT" dirty="0" smtClean="0"/>
              <a:t>, 2002</a:t>
            </a:r>
          </a:p>
          <a:p>
            <a:pPr>
              <a:defRPr/>
            </a:pPr>
            <a:r>
              <a:rPr lang="it-IT" dirty="0" smtClean="0"/>
              <a:t>RODRIGUE J. P., COMTOIS C. and SLACK B., </a:t>
            </a:r>
            <a:r>
              <a:rPr lang="it-IT" i="1" dirty="0" smtClean="0"/>
              <a:t>The </a:t>
            </a:r>
            <a:r>
              <a:rPr lang="it-IT" i="1" dirty="0" err="1" smtClean="0"/>
              <a:t>Geography</a:t>
            </a:r>
            <a:r>
              <a:rPr lang="it-IT" i="1" dirty="0" smtClean="0"/>
              <a:t> </a:t>
            </a:r>
            <a:r>
              <a:rPr lang="it-IT" i="1" dirty="0" err="1" smtClean="0"/>
              <a:t>of</a:t>
            </a:r>
            <a:r>
              <a:rPr lang="it-IT" i="1" dirty="0" smtClean="0"/>
              <a:t> </a:t>
            </a:r>
            <a:r>
              <a:rPr lang="it-IT" i="1" dirty="0" err="1" smtClean="0"/>
              <a:t>Transport</a:t>
            </a:r>
            <a:r>
              <a:rPr lang="it-IT" i="1" dirty="0" smtClean="0"/>
              <a:t> </a:t>
            </a:r>
            <a:r>
              <a:rPr lang="it-IT" i="1" dirty="0" err="1" smtClean="0"/>
              <a:t>Systems</a:t>
            </a:r>
            <a:r>
              <a:rPr lang="it-IT" dirty="0" smtClean="0"/>
              <a:t>, 2nd </a:t>
            </a:r>
            <a:r>
              <a:rPr lang="it-IT" dirty="0" err="1" smtClean="0"/>
              <a:t>edition</a:t>
            </a:r>
            <a:r>
              <a:rPr lang="it-IT" dirty="0" smtClean="0"/>
              <a:t>, </a:t>
            </a:r>
            <a:r>
              <a:rPr lang="it-IT" dirty="0" err="1" smtClean="0"/>
              <a:t>Routledge</a:t>
            </a:r>
            <a:r>
              <a:rPr lang="it-IT" dirty="0" smtClean="0"/>
              <a:t>, New York, 2009. </a:t>
            </a:r>
          </a:p>
          <a:p>
            <a:pPr>
              <a:defRPr/>
            </a:pPr>
            <a:r>
              <a:rPr lang="en-US" b="1" dirty="0" smtClean="0">
                <a:effectLst>
                  <a:outerShdw blurRad="38100" dist="38100" dir="2700000" algn="tl">
                    <a:srgbClr val="C0C0C0"/>
                  </a:outerShdw>
                </a:effectLst>
              </a:rPr>
              <a:t>Web - http://people.hofstra.edu/geotrans</a:t>
            </a:r>
          </a:p>
          <a:p>
            <a:pPr>
              <a:defRPr/>
            </a:pPr>
            <a:endParaRPr lang="it-IT" dirty="0" smtClean="0"/>
          </a:p>
          <a:p>
            <a:pPr>
              <a:defRPr/>
            </a:pPr>
            <a:endParaRPr lang="it-IT" dirty="0" smtClean="0"/>
          </a:p>
        </p:txBody>
      </p:sp>
    </p:spTree>
    <p:extLst>
      <p:ext uri="{BB962C8B-B14F-4D97-AF65-F5344CB8AC3E}">
        <p14:creationId xmlns:p14="http://schemas.microsoft.com/office/powerpoint/2010/main" val="23319370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err="1" smtClean="0">
                <a:hlinkClick r:id="rId2"/>
              </a:rPr>
              <a:t>Derived</a:t>
            </a:r>
            <a:r>
              <a:rPr lang="it-IT" dirty="0" smtClean="0">
                <a:hlinkClick r:id="rId2"/>
              </a:rPr>
              <a:t> </a:t>
            </a:r>
            <a:r>
              <a:rPr lang="it-IT" dirty="0" err="1" smtClean="0">
                <a:hlinkClick r:id="rId2"/>
              </a:rPr>
              <a:t>demand</a:t>
            </a:r>
            <a:endParaRPr lang="it-IT" dirty="0" smtClean="0">
              <a:hlinkClick r:id="rId2"/>
            </a:endParaRPr>
          </a:p>
          <a:p>
            <a:r>
              <a:rPr lang="it-IT" dirty="0">
                <a:hlinkClick r:id="rId2"/>
              </a:rPr>
              <a:t>https://</a:t>
            </a:r>
            <a:r>
              <a:rPr lang="it-IT" dirty="0" smtClean="0">
                <a:hlinkClick r:id="rId2"/>
              </a:rPr>
              <a:t>people.hofstra.edu/geotrans/eng/ch1en/conc1en/deriveddemand.html</a:t>
            </a:r>
          </a:p>
          <a:p>
            <a:endParaRPr lang="it-IT" dirty="0">
              <a:hlinkClick r:id="rId2"/>
            </a:endParaRPr>
          </a:p>
          <a:p>
            <a:endParaRPr lang="it-IT" dirty="0">
              <a:hlinkClick r:id="rId2"/>
            </a:endParaRPr>
          </a:p>
          <a:p>
            <a:r>
              <a:rPr lang="it-IT" dirty="0" smtClean="0">
                <a:hlinkClick r:id="rId2"/>
              </a:rPr>
              <a:t>https</a:t>
            </a:r>
            <a:r>
              <a:rPr lang="it-IT" dirty="0">
                <a:hlinkClick r:id="rId2"/>
              </a:rPr>
              <a:t>://</a:t>
            </a:r>
            <a:r>
              <a:rPr lang="it-IT" dirty="0" smtClean="0">
                <a:hlinkClick r:id="rId2"/>
              </a:rPr>
              <a:t>people.hofstra.edu/geotrans/eng/ch1en/conc1en/trspsystem.html</a:t>
            </a:r>
            <a:r>
              <a:rPr lang="it-IT" dirty="0" smtClean="0"/>
              <a:t> </a:t>
            </a:r>
            <a:endParaRPr lang="it-IT" dirty="0"/>
          </a:p>
        </p:txBody>
      </p:sp>
    </p:spTree>
    <p:extLst>
      <p:ext uri="{BB962C8B-B14F-4D97-AF65-F5344CB8AC3E}">
        <p14:creationId xmlns:p14="http://schemas.microsoft.com/office/powerpoint/2010/main" val="418175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791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98"/>
          <p:cNvSpPr>
            <a:spLocks noGrp="1" noChangeArrowheads="1"/>
          </p:cNvSpPr>
          <p:nvPr>
            <p:ph type="title"/>
          </p:nvPr>
        </p:nvSpPr>
        <p:spPr/>
        <p:txBody>
          <a:bodyPr/>
          <a:lstStyle/>
          <a:p>
            <a:pPr eaLnBrk="1" hangingPunct="1"/>
            <a:r>
              <a:rPr lang="en-US" dirty="0"/>
              <a:t>Conceptual Corridor Development</a:t>
            </a:r>
          </a:p>
        </p:txBody>
      </p:sp>
      <p:sp>
        <p:nvSpPr>
          <p:cNvPr id="20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59396" name="Rectangle 4"/>
          <p:cNvSpPr>
            <a:spLocks noChangeArrowheads="1"/>
          </p:cNvSpPr>
          <p:nvPr/>
        </p:nvSpPr>
        <p:spPr bwMode="auto">
          <a:xfrm>
            <a:off x="1185863" y="1773238"/>
            <a:ext cx="271462"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397" name="Rectangle 5"/>
          <p:cNvSpPr>
            <a:spLocks noChangeArrowheads="1"/>
          </p:cNvSpPr>
          <p:nvPr/>
        </p:nvSpPr>
        <p:spPr bwMode="auto">
          <a:xfrm>
            <a:off x="3527425" y="1773238"/>
            <a:ext cx="271463"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398" name="Rectangle 8"/>
          <p:cNvSpPr>
            <a:spLocks noChangeArrowheads="1"/>
          </p:cNvSpPr>
          <p:nvPr/>
        </p:nvSpPr>
        <p:spPr bwMode="auto">
          <a:xfrm>
            <a:off x="5888038" y="1770063"/>
            <a:ext cx="271462"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399" name="Rectangle 9"/>
          <p:cNvSpPr>
            <a:spLocks noChangeArrowheads="1"/>
          </p:cNvSpPr>
          <p:nvPr/>
        </p:nvSpPr>
        <p:spPr bwMode="auto">
          <a:xfrm>
            <a:off x="1173163" y="3894138"/>
            <a:ext cx="269875"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400" name="Rectangle 12"/>
          <p:cNvSpPr>
            <a:spLocks noChangeArrowheads="1"/>
          </p:cNvSpPr>
          <p:nvPr/>
        </p:nvSpPr>
        <p:spPr bwMode="auto">
          <a:xfrm>
            <a:off x="3527425" y="3894138"/>
            <a:ext cx="271463"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401" name="Rectangle 13"/>
          <p:cNvSpPr>
            <a:spLocks noChangeArrowheads="1"/>
          </p:cNvSpPr>
          <p:nvPr/>
        </p:nvSpPr>
        <p:spPr bwMode="auto">
          <a:xfrm>
            <a:off x="5880100" y="3894138"/>
            <a:ext cx="271463"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402" name="Line 14"/>
          <p:cNvSpPr>
            <a:spLocks noChangeShapeType="1"/>
          </p:cNvSpPr>
          <p:nvPr/>
        </p:nvSpPr>
        <p:spPr bwMode="auto">
          <a:xfrm>
            <a:off x="1544638" y="1946275"/>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3" name="Line 15"/>
          <p:cNvSpPr>
            <a:spLocks noChangeShapeType="1"/>
          </p:cNvSpPr>
          <p:nvPr/>
        </p:nvSpPr>
        <p:spPr bwMode="auto">
          <a:xfrm>
            <a:off x="1544638" y="2217738"/>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4" name="Line 16"/>
          <p:cNvSpPr>
            <a:spLocks noChangeShapeType="1"/>
          </p:cNvSpPr>
          <p:nvPr/>
        </p:nvSpPr>
        <p:spPr bwMode="auto">
          <a:xfrm>
            <a:off x="1544638" y="2487613"/>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5" name="Line 17"/>
          <p:cNvSpPr>
            <a:spLocks noChangeShapeType="1"/>
          </p:cNvSpPr>
          <p:nvPr/>
        </p:nvSpPr>
        <p:spPr bwMode="auto">
          <a:xfrm>
            <a:off x="1544638" y="2759075"/>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6" name="Line 18"/>
          <p:cNvSpPr>
            <a:spLocks noChangeShapeType="1"/>
          </p:cNvSpPr>
          <p:nvPr/>
        </p:nvSpPr>
        <p:spPr bwMode="auto">
          <a:xfrm>
            <a:off x="1544638" y="3030538"/>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7" name="Line 19"/>
          <p:cNvSpPr>
            <a:spLocks noChangeShapeType="1"/>
          </p:cNvSpPr>
          <p:nvPr/>
        </p:nvSpPr>
        <p:spPr bwMode="auto">
          <a:xfrm>
            <a:off x="1544638" y="3302000"/>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8" name="Line 20"/>
          <p:cNvSpPr>
            <a:spLocks noChangeShapeType="1"/>
          </p:cNvSpPr>
          <p:nvPr/>
        </p:nvSpPr>
        <p:spPr bwMode="auto">
          <a:xfrm>
            <a:off x="1544638" y="3571875"/>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9" name="Oval 21"/>
          <p:cNvSpPr>
            <a:spLocks noChangeArrowheads="1"/>
          </p:cNvSpPr>
          <p:nvPr/>
        </p:nvSpPr>
        <p:spPr bwMode="auto">
          <a:xfrm>
            <a:off x="1385888" y="18557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0" name="Oval 22"/>
          <p:cNvSpPr>
            <a:spLocks noChangeArrowheads="1"/>
          </p:cNvSpPr>
          <p:nvPr/>
        </p:nvSpPr>
        <p:spPr bwMode="auto">
          <a:xfrm>
            <a:off x="1385888" y="21272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1" name="Oval 23"/>
          <p:cNvSpPr>
            <a:spLocks noChangeArrowheads="1"/>
          </p:cNvSpPr>
          <p:nvPr/>
        </p:nvSpPr>
        <p:spPr bwMode="auto">
          <a:xfrm>
            <a:off x="1385888" y="2397125"/>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2" name="Oval 24"/>
          <p:cNvSpPr>
            <a:spLocks noChangeArrowheads="1"/>
          </p:cNvSpPr>
          <p:nvPr/>
        </p:nvSpPr>
        <p:spPr bwMode="auto">
          <a:xfrm>
            <a:off x="1385888" y="26685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3" name="Oval 25"/>
          <p:cNvSpPr>
            <a:spLocks noChangeArrowheads="1"/>
          </p:cNvSpPr>
          <p:nvPr/>
        </p:nvSpPr>
        <p:spPr bwMode="auto">
          <a:xfrm>
            <a:off x="1385888" y="29400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4" name="Oval 26"/>
          <p:cNvSpPr>
            <a:spLocks noChangeArrowheads="1"/>
          </p:cNvSpPr>
          <p:nvPr/>
        </p:nvSpPr>
        <p:spPr bwMode="auto">
          <a:xfrm>
            <a:off x="1385888" y="3211513"/>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5" name="Oval 27"/>
          <p:cNvSpPr>
            <a:spLocks noChangeArrowheads="1"/>
          </p:cNvSpPr>
          <p:nvPr/>
        </p:nvSpPr>
        <p:spPr bwMode="auto">
          <a:xfrm>
            <a:off x="1385888" y="34813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6" name="Line 28"/>
          <p:cNvSpPr>
            <a:spLocks noChangeShapeType="1"/>
          </p:cNvSpPr>
          <p:nvPr/>
        </p:nvSpPr>
        <p:spPr bwMode="auto">
          <a:xfrm>
            <a:off x="3916363" y="1946275"/>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17" name="Line 29"/>
          <p:cNvSpPr>
            <a:spLocks noChangeShapeType="1"/>
          </p:cNvSpPr>
          <p:nvPr/>
        </p:nvSpPr>
        <p:spPr bwMode="auto">
          <a:xfrm>
            <a:off x="3859213" y="2244725"/>
            <a:ext cx="144621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18" name="Line 32"/>
          <p:cNvSpPr>
            <a:spLocks noChangeShapeType="1"/>
          </p:cNvSpPr>
          <p:nvPr/>
        </p:nvSpPr>
        <p:spPr bwMode="auto">
          <a:xfrm>
            <a:off x="3859213" y="3302000"/>
            <a:ext cx="144621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19" name="Line 33"/>
          <p:cNvSpPr>
            <a:spLocks noChangeShapeType="1"/>
          </p:cNvSpPr>
          <p:nvPr/>
        </p:nvSpPr>
        <p:spPr bwMode="auto">
          <a:xfrm>
            <a:off x="3916363" y="3571875"/>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0" name="Oval 34"/>
          <p:cNvSpPr>
            <a:spLocks noChangeArrowheads="1"/>
          </p:cNvSpPr>
          <p:nvPr/>
        </p:nvSpPr>
        <p:spPr bwMode="auto">
          <a:xfrm>
            <a:off x="5305425" y="215423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21" name="Oval 35"/>
          <p:cNvSpPr>
            <a:spLocks noChangeArrowheads="1"/>
          </p:cNvSpPr>
          <p:nvPr/>
        </p:nvSpPr>
        <p:spPr bwMode="auto">
          <a:xfrm>
            <a:off x="5305425" y="3211513"/>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22" name="Oval 36"/>
          <p:cNvSpPr>
            <a:spLocks noChangeArrowheads="1"/>
          </p:cNvSpPr>
          <p:nvPr/>
        </p:nvSpPr>
        <p:spPr bwMode="auto">
          <a:xfrm>
            <a:off x="3753643" y="1855788"/>
            <a:ext cx="179388"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3" name="Oval 39"/>
          <p:cNvSpPr>
            <a:spLocks noChangeArrowheads="1"/>
          </p:cNvSpPr>
          <p:nvPr/>
        </p:nvSpPr>
        <p:spPr bwMode="auto">
          <a:xfrm>
            <a:off x="3753643" y="3481388"/>
            <a:ext cx="179388"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4" name="Line 40"/>
          <p:cNvSpPr>
            <a:spLocks noChangeShapeType="1"/>
          </p:cNvSpPr>
          <p:nvPr/>
        </p:nvSpPr>
        <p:spPr bwMode="auto">
          <a:xfrm>
            <a:off x="6281738" y="1943100"/>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5" name="Line 41"/>
          <p:cNvSpPr>
            <a:spLocks noChangeShapeType="1"/>
          </p:cNvSpPr>
          <p:nvPr/>
        </p:nvSpPr>
        <p:spPr bwMode="auto">
          <a:xfrm>
            <a:off x="6230938" y="2257425"/>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6" name="Line 42"/>
          <p:cNvSpPr>
            <a:spLocks noChangeShapeType="1"/>
          </p:cNvSpPr>
          <p:nvPr/>
        </p:nvSpPr>
        <p:spPr bwMode="auto">
          <a:xfrm>
            <a:off x="6281738" y="2751138"/>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7" name="Line 44"/>
          <p:cNvSpPr>
            <a:spLocks noChangeShapeType="1"/>
          </p:cNvSpPr>
          <p:nvPr/>
        </p:nvSpPr>
        <p:spPr bwMode="auto">
          <a:xfrm>
            <a:off x="6230938" y="3298825"/>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8" name="Line 45"/>
          <p:cNvSpPr>
            <a:spLocks noChangeShapeType="1"/>
          </p:cNvSpPr>
          <p:nvPr/>
        </p:nvSpPr>
        <p:spPr bwMode="auto">
          <a:xfrm>
            <a:off x="6281738" y="3568700"/>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9" name="Oval 46"/>
          <p:cNvSpPr>
            <a:spLocks noChangeArrowheads="1"/>
          </p:cNvSpPr>
          <p:nvPr/>
        </p:nvSpPr>
        <p:spPr bwMode="auto">
          <a:xfrm>
            <a:off x="6100763" y="1852613"/>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30" name="Oval 47"/>
          <p:cNvSpPr>
            <a:spLocks noChangeArrowheads="1"/>
          </p:cNvSpPr>
          <p:nvPr/>
        </p:nvSpPr>
        <p:spPr bwMode="auto">
          <a:xfrm>
            <a:off x="6100763" y="2660650"/>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31" name="Oval 49"/>
          <p:cNvSpPr>
            <a:spLocks noChangeArrowheads="1"/>
          </p:cNvSpPr>
          <p:nvPr/>
        </p:nvSpPr>
        <p:spPr bwMode="auto">
          <a:xfrm>
            <a:off x="6100763" y="3478213"/>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32" name="Line 50"/>
          <p:cNvSpPr>
            <a:spLocks noChangeShapeType="1"/>
          </p:cNvSpPr>
          <p:nvPr/>
        </p:nvSpPr>
        <p:spPr bwMode="auto">
          <a:xfrm>
            <a:off x="6683375"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3" name="Line 51"/>
          <p:cNvSpPr>
            <a:spLocks noChangeShapeType="1"/>
          </p:cNvSpPr>
          <p:nvPr/>
        </p:nvSpPr>
        <p:spPr bwMode="auto">
          <a:xfrm>
            <a:off x="7043738"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4" name="Line 52"/>
          <p:cNvSpPr>
            <a:spLocks noChangeShapeType="1"/>
          </p:cNvSpPr>
          <p:nvPr/>
        </p:nvSpPr>
        <p:spPr bwMode="auto">
          <a:xfrm>
            <a:off x="7405688"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5" name="Line 53"/>
          <p:cNvSpPr>
            <a:spLocks noChangeShapeType="1"/>
          </p:cNvSpPr>
          <p:nvPr/>
        </p:nvSpPr>
        <p:spPr bwMode="auto">
          <a:xfrm>
            <a:off x="7766050"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6" name="Line 54"/>
          <p:cNvSpPr>
            <a:spLocks noChangeShapeType="1"/>
          </p:cNvSpPr>
          <p:nvPr/>
        </p:nvSpPr>
        <p:spPr bwMode="auto">
          <a:xfrm>
            <a:off x="7766050"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7" name="Line 55"/>
          <p:cNvSpPr>
            <a:spLocks noChangeShapeType="1"/>
          </p:cNvSpPr>
          <p:nvPr/>
        </p:nvSpPr>
        <p:spPr bwMode="auto">
          <a:xfrm>
            <a:off x="7405688"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8" name="Line 56"/>
          <p:cNvSpPr>
            <a:spLocks noChangeShapeType="1"/>
          </p:cNvSpPr>
          <p:nvPr/>
        </p:nvSpPr>
        <p:spPr bwMode="auto">
          <a:xfrm>
            <a:off x="7043738"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9" name="Line 57"/>
          <p:cNvSpPr>
            <a:spLocks noChangeShapeType="1"/>
          </p:cNvSpPr>
          <p:nvPr/>
        </p:nvSpPr>
        <p:spPr bwMode="auto">
          <a:xfrm>
            <a:off x="6683375"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0" name="Line 58"/>
          <p:cNvSpPr>
            <a:spLocks noChangeShapeType="1"/>
          </p:cNvSpPr>
          <p:nvPr/>
        </p:nvSpPr>
        <p:spPr bwMode="auto">
          <a:xfrm flipV="1">
            <a:off x="3933825" y="31273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1" name="Line 59"/>
          <p:cNvSpPr>
            <a:spLocks noChangeShapeType="1"/>
          </p:cNvSpPr>
          <p:nvPr/>
        </p:nvSpPr>
        <p:spPr bwMode="auto">
          <a:xfrm flipV="1">
            <a:off x="3924300" y="210185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2" name="Line 60"/>
          <p:cNvSpPr>
            <a:spLocks noChangeShapeType="1"/>
          </p:cNvSpPr>
          <p:nvPr/>
        </p:nvSpPr>
        <p:spPr bwMode="auto">
          <a:xfrm>
            <a:off x="3919538" y="334645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3" name="Line 61"/>
          <p:cNvSpPr>
            <a:spLocks noChangeShapeType="1"/>
          </p:cNvSpPr>
          <p:nvPr/>
        </p:nvSpPr>
        <p:spPr bwMode="auto">
          <a:xfrm>
            <a:off x="3911600" y="23018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4" name="Line 62"/>
          <p:cNvSpPr>
            <a:spLocks noChangeShapeType="1"/>
          </p:cNvSpPr>
          <p:nvPr/>
        </p:nvSpPr>
        <p:spPr bwMode="auto">
          <a:xfrm>
            <a:off x="7675563" y="32083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5" name="Line 63"/>
          <p:cNvSpPr>
            <a:spLocks noChangeShapeType="1"/>
          </p:cNvSpPr>
          <p:nvPr/>
        </p:nvSpPr>
        <p:spPr bwMode="auto">
          <a:xfrm flipV="1">
            <a:off x="7675563" y="21669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6" name="Line 64"/>
          <p:cNvSpPr>
            <a:spLocks noChangeShapeType="1"/>
          </p:cNvSpPr>
          <p:nvPr/>
        </p:nvSpPr>
        <p:spPr bwMode="auto">
          <a:xfrm>
            <a:off x="7675563" y="21669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7" name="Line 65"/>
          <p:cNvSpPr>
            <a:spLocks noChangeShapeType="1"/>
          </p:cNvSpPr>
          <p:nvPr/>
        </p:nvSpPr>
        <p:spPr bwMode="auto">
          <a:xfrm flipV="1">
            <a:off x="6308725" y="2084388"/>
            <a:ext cx="180975" cy="889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8" name="Line 66"/>
          <p:cNvSpPr>
            <a:spLocks noChangeShapeType="1"/>
          </p:cNvSpPr>
          <p:nvPr/>
        </p:nvSpPr>
        <p:spPr bwMode="auto">
          <a:xfrm>
            <a:off x="6300788" y="2293938"/>
            <a:ext cx="180975" cy="904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9" name="Line 67"/>
          <p:cNvSpPr>
            <a:spLocks noChangeShapeType="1"/>
          </p:cNvSpPr>
          <p:nvPr/>
        </p:nvSpPr>
        <p:spPr bwMode="auto">
          <a:xfrm flipV="1">
            <a:off x="6319838" y="3132138"/>
            <a:ext cx="180975" cy="904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50" name="Line 68"/>
          <p:cNvSpPr>
            <a:spLocks noChangeShapeType="1"/>
          </p:cNvSpPr>
          <p:nvPr/>
        </p:nvSpPr>
        <p:spPr bwMode="auto">
          <a:xfrm>
            <a:off x="6311900" y="33432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51" name="Oval 69"/>
          <p:cNvSpPr>
            <a:spLocks noChangeArrowheads="1"/>
          </p:cNvSpPr>
          <p:nvPr/>
        </p:nvSpPr>
        <p:spPr bwMode="auto">
          <a:xfrm>
            <a:off x="7675563" y="21669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2" name="Oval 70"/>
          <p:cNvSpPr>
            <a:spLocks noChangeArrowheads="1"/>
          </p:cNvSpPr>
          <p:nvPr/>
        </p:nvSpPr>
        <p:spPr bwMode="auto">
          <a:xfrm>
            <a:off x="6054725" y="2098675"/>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3" name="Oval 71"/>
          <p:cNvSpPr>
            <a:spLocks noChangeArrowheads="1"/>
          </p:cNvSpPr>
          <p:nvPr/>
        </p:nvSpPr>
        <p:spPr bwMode="auto">
          <a:xfrm>
            <a:off x="6054725" y="3140075"/>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4" name="Oval 72"/>
          <p:cNvSpPr>
            <a:spLocks noChangeArrowheads="1"/>
          </p:cNvSpPr>
          <p:nvPr/>
        </p:nvSpPr>
        <p:spPr bwMode="auto">
          <a:xfrm>
            <a:off x="7315200" y="21669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5" name="Oval 73"/>
          <p:cNvSpPr>
            <a:spLocks noChangeArrowheads="1"/>
          </p:cNvSpPr>
          <p:nvPr/>
        </p:nvSpPr>
        <p:spPr bwMode="auto">
          <a:xfrm>
            <a:off x="6953250" y="21669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6" name="Oval 74"/>
          <p:cNvSpPr>
            <a:spLocks noChangeArrowheads="1"/>
          </p:cNvSpPr>
          <p:nvPr/>
        </p:nvSpPr>
        <p:spPr bwMode="auto">
          <a:xfrm>
            <a:off x="6592888" y="2166938"/>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7" name="Oval 75"/>
          <p:cNvSpPr>
            <a:spLocks noChangeArrowheads="1"/>
          </p:cNvSpPr>
          <p:nvPr/>
        </p:nvSpPr>
        <p:spPr bwMode="auto">
          <a:xfrm>
            <a:off x="7315200" y="32083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8" name="Oval 76"/>
          <p:cNvSpPr>
            <a:spLocks noChangeArrowheads="1"/>
          </p:cNvSpPr>
          <p:nvPr/>
        </p:nvSpPr>
        <p:spPr bwMode="auto">
          <a:xfrm>
            <a:off x="6953250" y="32083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9" name="Oval 77"/>
          <p:cNvSpPr>
            <a:spLocks noChangeArrowheads="1"/>
          </p:cNvSpPr>
          <p:nvPr/>
        </p:nvSpPr>
        <p:spPr bwMode="auto">
          <a:xfrm>
            <a:off x="6592888" y="3208338"/>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60" name="Line 78"/>
          <p:cNvSpPr>
            <a:spLocks noChangeShapeType="1"/>
          </p:cNvSpPr>
          <p:nvPr/>
        </p:nvSpPr>
        <p:spPr bwMode="auto">
          <a:xfrm flipV="1">
            <a:off x="7675563" y="32083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1" name="Oval 79"/>
          <p:cNvSpPr>
            <a:spLocks noChangeArrowheads="1"/>
          </p:cNvSpPr>
          <p:nvPr/>
        </p:nvSpPr>
        <p:spPr bwMode="auto">
          <a:xfrm>
            <a:off x="7675563" y="32083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62" name="Line 80"/>
          <p:cNvSpPr>
            <a:spLocks noChangeShapeType="1"/>
          </p:cNvSpPr>
          <p:nvPr/>
        </p:nvSpPr>
        <p:spPr bwMode="auto">
          <a:xfrm>
            <a:off x="1504950" y="4389438"/>
            <a:ext cx="1446213"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3" name="Line 81"/>
          <p:cNvSpPr>
            <a:spLocks noChangeShapeType="1"/>
          </p:cNvSpPr>
          <p:nvPr/>
        </p:nvSpPr>
        <p:spPr bwMode="auto">
          <a:xfrm>
            <a:off x="1504950" y="5449888"/>
            <a:ext cx="1446213"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4" name="Line 84"/>
          <p:cNvSpPr>
            <a:spLocks noChangeShapeType="1"/>
          </p:cNvSpPr>
          <p:nvPr/>
        </p:nvSpPr>
        <p:spPr bwMode="auto">
          <a:xfrm>
            <a:off x="1970088" y="527050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5" name="Line 85"/>
          <p:cNvSpPr>
            <a:spLocks noChangeShapeType="1"/>
          </p:cNvSpPr>
          <p:nvPr/>
        </p:nvSpPr>
        <p:spPr bwMode="auto">
          <a:xfrm>
            <a:off x="2317750" y="527050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6" name="Line 86"/>
          <p:cNvSpPr>
            <a:spLocks noChangeShapeType="1"/>
          </p:cNvSpPr>
          <p:nvPr/>
        </p:nvSpPr>
        <p:spPr bwMode="auto">
          <a:xfrm>
            <a:off x="2679700" y="527050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7" name="Line 87"/>
          <p:cNvSpPr>
            <a:spLocks noChangeShapeType="1"/>
          </p:cNvSpPr>
          <p:nvPr/>
        </p:nvSpPr>
        <p:spPr bwMode="auto">
          <a:xfrm>
            <a:off x="3041650" y="4248150"/>
            <a:ext cx="0" cy="13541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8" name="Line 88"/>
          <p:cNvSpPr>
            <a:spLocks noChangeShapeType="1"/>
          </p:cNvSpPr>
          <p:nvPr/>
        </p:nvSpPr>
        <p:spPr bwMode="auto">
          <a:xfrm>
            <a:off x="2679700" y="42100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9" name="Line 89"/>
          <p:cNvSpPr>
            <a:spLocks noChangeShapeType="1"/>
          </p:cNvSpPr>
          <p:nvPr/>
        </p:nvSpPr>
        <p:spPr bwMode="auto">
          <a:xfrm>
            <a:off x="2317750" y="42100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0" name="Line 90"/>
          <p:cNvSpPr>
            <a:spLocks noChangeShapeType="1"/>
          </p:cNvSpPr>
          <p:nvPr/>
        </p:nvSpPr>
        <p:spPr bwMode="auto">
          <a:xfrm>
            <a:off x="1970088" y="42100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1" name="Line 91"/>
          <p:cNvSpPr>
            <a:spLocks noChangeShapeType="1"/>
          </p:cNvSpPr>
          <p:nvPr/>
        </p:nvSpPr>
        <p:spPr bwMode="auto">
          <a:xfrm>
            <a:off x="2898775" y="5307013"/>
            <a:ext cx="293688" cy="3016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2" name="Line 92"/>
          <p:cNvSpPr>
            <a:spLocks noChangeShapeType="1"/>
          </p:cNvSpPr>
          <p:nvPr/>
        </p:nvSpPr>
        <p:spPr bwMode="auto">
          <a:xfrm flipV="1">
            <a:off x="2898775" y="4232275"/>
            <a:ext cx="293688" cy="307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3" name="Line 93"/>
          <p:cNvSpPr>
            <a:spLocks noChangeShapeType="1"/>
          </p:cNvSpPr>
          <p:nvPr/>
        </p:nvSpPr>
        <p:spPr bwMode="auto">
          <a:xfrm>
            <a:off x="2890838" y="4224338"/>
            <a:ext cx="293687" cy="3238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4" name="Line 94"/>
          <p:cNvSpPr>
            <a:spLocks noChangeShapeType="1"/>
          </p:cNvSpPr>
          <p:nvPr/>
        </p:nvSpPr>
        <p:spPr bwMode="auto">
          <a:xfrm flipV="1">
            <a:off x="1557338" y="418465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5" name="Line 95"/>
          <p:cNvSpPr>
            <a:spLocks noChangeShapeType="1"/>
          </p:cNvSpPr>
          <p:nvPr/>
        </p:nvSpPr>
        <p:spPr bwMode="auto">
          <a:xfrm>
            <a:off x="1557338" y="450532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6" name="Line 96"/>
          <p:cNvSpPr>
            <a:spLocks noChangeShapeType="1"/>
          </p:cNvSpPr>
          <p:nvPr/>
        </p:nvSpPr>
        <p:spPr bwMode="auto">
          <a:xfrm flipV="1">
            <a:off x="1582738" y="527050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7" name="Line 97"/>
          <p:cNvSpPr>
            <a:spLocks noChangeShapeType="1"/>
          </p:cNvSpPr>
          <p:nvPr/>
        </p:nvSpPr>
        <p:spPr bwMode="auto">
          <a:xfrm>
            <a:off x="1582738" y="55403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8" name="Oval 98"/>
          <p:cNvSpPr>
            <a:spLocks noChangeArrowheads="1"/>
          </p:cNvSpPr>
          <p:nvPr/>
        </p:nvSpPr>
        <p:spPr bwMode="auto">
          <a:xfrm>
            <a:off x="2898775" y="4246563"/>
            <a:ext cx="269875" cy="271462"/>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79" name="Oval 99"/>
          <p:cNvSpPr>
            <a:spLocks noChangeArrowheads="1"/>
          </p:cNvSpPr>
          <p:nvPr/>
        </p:nvSpPr>
        <p:spPr bwMode="auto">
          <a:xfrm>
            <a:off x="1879600" y="430053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0" name="Oval 100"/>
          <p:cNvSpPr>
            <a:spLocks noChangeArrowheads="1"/>
          </p:cNvSpPr>
          <p:nvPr/>
        </p:nvSpPr>
        <p:spPr bwMode="auto">
          <a:xfrm>
            <a:off x="2589213" y="536098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1" name="Oval 101"/>
          <p:cNvSpPr>
            <a:spLocks noChangeArrowheads="1"/>
          </p:cNvSpPr>
          <p:nvPr/>
        </p:nvSpPr>
        <p:spPr bwMode="auto">
          <a:xfrm>
            <a:off x="1879600" y="536098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2" name="Line 102"/>
          <p:cNvSpPr>
            <a:spLocks noChangeShapeType="1"/>
          </p:cNvSpPr>
          <p:nvPr/>
        </p:nvSpPr>
        <p:spPr bwMode="auto">
          <a:xfrm flipV="1">
            <a:off x="2890838" y="5307013"/>
            <a:ext cx="285750" cy="3175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3" name="Oval 103"/>
          <p:cNvSpPr>
            <a:spLocks noChangeArrowheads="1"/>
          </p:cNvSpPr>
          <p:nvPr/>
        </p:nvSpPr>
        <p:spPr bwMode="auto">
          <a:xfrm>
            <a:off x="2898775" y="5314950"/>
            <a:ext cx="269875"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4" name="Oval 104"/>
          <p:cNvSpPr>
            <a:spLocks noChangeArrowheads="1"/>
          </p:cNvSpPr>
          <p:nvPr/>
        </p:nvSpPr>
        <p:spPr bwMode="auto">
          <a:xfrm>
            <a:off x="2951163" y="48133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5" name="Line 105"/>
          <p:cNvSpPr>
            <a:spLocks noChangeShapeType="1"/>
          </p:cNvSpPr>
          <p:nvPr/>
        </p:nvSpPr>
        <p:spPr bwMode="auto">
          <a:xfrm>
            <a:off x="1477963" y="4135438"/>
            <a:ext cx="0" cy="153511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6" name="Line 106"/>
          <p:cNvSpPr>
            <a:spLocks noChangeShapeType="1"/>
          </p:cNvSpPr>
          <p:nvPr/>
        </p:nvSpPr>
        <p:spPr bwMode="auto">
          <a:xfrm>
            <a:off x="2228850" y="536098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7" name="Line 107"/>
          <p:cNvSpPr>
            <a:spLocks noChangeShapeType="1"/>
          </p:cNvSpPr>
          <p:nvPr/>
        </p:nvSpPr>
        <p:spPr bwMode="auto">
          <a:xfrm flipV="1">
            <a:off x="2228850" y="536098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8" name="Line 108"/>
          <p:cNvSpPr>
            <a:spLocks noChangeShapeType="1"/>
          </p:cNvSpPr>
          <p:nvPr/>
        </p:nvSpPr>
        <p:spPr bwMode="auto">
          <a:xfrm>
            <a:off x="3830638" y="4389438"/>
            <a:ext cx="1581150"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9" name="Line 109"/>
          <p:cNvSpPr>
            <a:spLocks noChangeShapeType="1"/>
          </p:cNvSpPr>
          <p:nvPr/>
        </p:nvSpPr>
        <p:spPr bwMode="auto">
          <a:xfrm>
            <a:off x="3843338" y="5449888"/>
            <a:ext cx="1587500"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0" name="Line 110"/>
          <p:cNvSpPr>
            <a:spLocks noChangeShapeType="1"/>
          </p:cNvSpPr>
          <p:nvPr/>
        </p:nvSpPr>
        <p:spPr bwMode="auto">
          <a:xfrm>
            <a:off x="4300538" y="52689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1" name="Line 111"/>
          <p:cNvSpPr>
            <a:spLocks noChangeShapeType="1"/>
          </p:cNvSpPr>
          <p:nvPr/>
        </p:nvSpPr>
        <p:spPr bwMode="auto">
          <a:xfrm>
            <a:off x="4664075" y="52689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2" name="Line 112"/>
          <p:cNvSpPr>
            <a:spLocks noChangeShapeType="1"/>
          </p:cNvSpPr>
          <p:nvPr/>
        </p:nvSpPr>
        <p:spPr bwMode="auto">
          <a:xfrm>
            <a:off x="5026025" y="52689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3" name="Line 113"/>
          <p:cNvSpPr>
            <a:spLocks noChangeShapeType="1"/>
          </p:cNvSpPr>
          <p:nvPr/>
        </p:nvSpPr>
        <p:spPr bwMode="auto">
          <a:xfrm>
            <a:off x="5424488" y="4233863"/>
            <a:ext cx="0" cy="13811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4" name="Line 114"/>
          <p:cNvSpPr>
            <a:spLocks noChangeShapeType="1"/>
          </p:cNvSpPr>
          <p:nvPr/>
        </p:nvSpPr>
        <p:spPr bwMode="auto">
          <a:xfrm>
            <a:off x="5026025" y="420846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5" name="Line 115"/>
          <p:cNvSpPr>
            <a:spLocks noChangeShapeType="1"/>
          </p:cNvSpPr>
          <p:nvPr/>
        </p:nvSpPr>
        <p:spPr bwMode="auto">
          <a:xfrm>
            <a:off x="4664075" y="420846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6" name="Line 116"/>
          <p:cNvSpPr>
            <a:spLocks noChangeShapeType="1"/>
          </p:cNvSpPr>
          <p:nvPr/>
        </p:nvSpPr>
        <p:spPr bwMode="auto">
          <a:xfrm>
            <a:off x="4300538" y="420846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7" name="Line 117"/>
          <p:cNvSpPr>
            <a:spLocks noChangeShapeType="1"/>
          </p:cNvSpPr>
          <p:nvPr/>
        </p:nvSpPr>
        <p:spPr bwMode="auto">
          <a:xfrm flipV="1">
            <a:off x="3798888" y="4413250"/>
            <a:ext cx="1606550" cy="10747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8" name="Line 118"/>
          <p:cNvSpPr>
            <a:spLocks noChangeShapeType="1"/>
          </p:cNvSpPr>
          <p:nvPr/>
        </p:nvSpPr>
        <p:spPr bwMode="auto">
          <a:xfrm>
            <a:off x="5335588" y="4298950"/>
            <a:ext cx="179387"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9" name="Line 119"/>
          <p:cNvSpPr>
            <a:spLocks noChangeShapeType="1"/>
          </p:cNvSpPr>
          <p:nvPr/>
        </p:nvSpPr>
        <p:spPr bwMode="auto">
          <a:xfrm flipV="1">
            <a:off x="3898900" y="4178300"/>
            <a:ext cx="173038" cy="2032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0" name="Line 120"/>
          <p:cNvSpPr>
            <a:spLocks noChangeShapeType="1"/>
          </p:cNvSpPr>
          <p:nvPr/>
        </p:nvSpPr>
        <p:spPr bwMode="auto">
          <a:xfrm>
            <a:off x="3803650" y="4441825"/>
            <a:ext cx="1617663" cy="98901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1" name="Line 121"/>
          <p:cNvSpPr>
            <a:spLocks noChangeShapeType="1"/>
          </p:cNvSpPr>
          <p:nvPr/>
        </p:nvSpPr>
        <p:spPr bwMode="auto">
          <a:xfrm flipV="1">
            <a:off x="3806825" y="5172075"/>
            <a:ext cx="136525" cy="2857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2" name="Line 122"/>
          <p:cNvSpPr>
            <a:spLocks noChangeShapeType="1"/>
          </p:cNvSpPr>
          <p:nvPr/>
        </p:nvSpPr>
        <p:spPr bwMode="auto">
          <a:xfrm>
            <a:off x="3903663" y="5457825"/>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3" name="Oval 123"/>
          <p:cNvSpPr>
            <a:spLocks noChangeArrowheads="1"/>
          </p:cNvSpPr>
          <p:nvPr/>
        </p:nvSpPr>
        <p:spPr bwMode="auto">
          <a:xfrm>
            <a:off x="5287963" y="4254500"/>
            <a:ext cx="271462"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4" name="Oval 124"/>
          <p:cNvSpPr>
            <a:spLocks noChangeArrowheads="1"/>
          </p:cNvSpPr>
          <p:nvPr/>
        </p:nvSpPr>
        <p:spPr bwMode="auto">
          <a:xfrm>
            <a:off x="4935538" y="42989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5" name="Oval 125"/>
          <p:cNvSpPr>
            <a:spLocks noChangeArrowheads="1"/>
          </p:cNvSpPr>
          <p:nvPr/>
        </p:nvSpPr>
        <p:spPr bwMode="auto">
          <a:xfrm>
            <a:off x="4210050" y="42989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6" name="Oval 126"/>
          <p:cNvSpPr>
            <a:spLocks noChangeArrowheads="1"/>
          </p:cNvSpPr>
          <p:nvPr/>
        </p:nvSpPr>
        <p:spPr bwMode="auto">
          <a:xfrm>
            <a:off x="4935538" y="53594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7" name="Oval 127"/>
          <p:cNvSpPr>
            <a:spLocks noChangeArrowheads="1"/>
          </p:cNvSpPr>
          <p:nvPr/>
        </p:nvSpPr>
        <p:spPr bwMode="auto">
          <a:xfrm>
            <a:off x="4210050" y="53594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8" name="Line 128"/>
          <p:cNvSpPr>
            <a:spLocks noChangeShapeType="1"/>
          </p:cNvSpPr>
          <p:nvPr/>
        </p:nvSpPr>
        <p:spPr bwMode="auto">
          <a:xfrm flipV="1">
            <a:off x="5335588" y="5359400"/>
            <a:ext cx="179387"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9" name="Oval 129"/>
          <p:cNvSpPr>
            <a:spLocks noChangeArrowheads="1"/>
          </p:cNvSpPr>
          <p:nvPr/>
        </p:nvSpPr>
        <p:spPr bwMode="auto">
          <a:xfrm>
            <a:off x="5287963" y="5307013"/>
            <a:ext cx="271462" cy="271462"/>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10" name="Oval 130"/>
          <p:cNvSpPr>
            <a:spLocks noChangeArrowheads="1"/>
          </p:cNvSpPr>
          <p:nvPr/>
        </p:nvSpPr>
        <p:spPr bwMode="auto">
          <a:xfrm>
            <a:off x="5335588" y="4826000"/>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11" name="Line 131"/>
          <p:cNvSpPr>
            <a:spLocks noChangeShapeType="1"/>
          </p:cNvSpPr>
          <p:nvPr/>
        </p:nvSpPr>
        <p:spPr bwMode="auto">
          <a:xfrm>
            <a:off x="3849688" y="4156075"/>
            <a:ext cx="0" cy="15367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2" name="Line 132"/>
          <p:cNvSpPr>
            <a:spLocks noChangeShapeType="1"/>
          </p:cNvSpPr>
          <p:nvPr/>
        </p:nvSpPr>
        <p:spPr bwMode="auto">
          <a:xfrm>
            <a:off x="4513263" y="5284788"/>
            <a:ext cx="293687" cy="33813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3" name="Line 133"/>
          <p:cNvSpPr>
            <a:spLocks noChangeShapeType="1"/>
          </p:cNvSpPr>
          <p:nvPr/>
        </p:nvSpPr>
        <p:spPr bwMode="auto">
          <a:xfrm>
            <a:off x="4521200" y="4232275"/>
            <a:ext cx="285750" cy="3222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4" name="Line 134"/>
          <p:cNvSpPr>
            <a:spLocks noChangeShapeType="1"/>
          </p:cNvSpPr>
          <p:nvPr/>
        </p:nvSpPr>
        <p:spPr bwMode="auto">
          <a:xfrm flipV="1">
            <a:off x="4551363" y="4216400"/>
            <a:ext cx="255587" cy="3381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5" name="Line 135"/>
          <p:cNvSpPr>
            <a:spLocks noChangeShapeType="1"/>
          </p:cNvSpPr>
          <p:nvPr/>
        </p:nvSpPr>
        <p:spPr bwMode="auto">
          <a:xfrm flipV="1">
            <a:off x="4506913" y="5276850"/>
            <a:ext cx="293687" cy="3683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6" name="Line 136"/>
          <p:cNvSpPr>
            <a:spLocks noChangeShapeType="1"/>
          </p:cNvSpPr>
          <p:nvPr/>
        </p:nvSpPr>
        <p:spPr bwMode="auto">
          <a:xfrm>
            <a:off x="4664075" y="4246563"/>
            <a:ext cx="0" cy="13557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7" name="Line 137"/>
          <p:cNvSpPr>
            <a:spLocks noChangeShapeType="1"/>
          </p:cNvSpPr>
          <p:nvPr/>
        </p:nvSpPr>
        <p:spPr bwMode="auto">
          <a:xfrm>
            <a:off x="6245225" y="4375150"/>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8" name="Line 138"/>
          <p:cNvSpPr>
            <a:spLocks noChangeShapeType="1"/>
          </p:cNvSpPr>
          <p:nvPr/>
        </p:nvSpPr>
        <p:spPr bwMode="auto">
          <a:xfrm>
            <a:off x="6219825" y="5465763"/>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9" name="Line 139"/>
          <p:cNvSpPr>
            <a:spLocks noChangeShapeType="1"/>
          </p:cNvSpPr>
          <p:nvPr/>
        </p:nvSpPr>
        <p:spPr bwMode="auto">
          <a:xfrm>
            <a:off x="6613525" y="5284788"/>
            <a:ext cx="0" cy="3603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0" name="Line 140"/>
          <p:cNvSpPr>
            <a:spLocks noChangeShapeType="1"/>
          </p:cNvSpPr>
          <p:nvPr/>
        </p:nvSpPr>
        <p:spPr bwMode="auto">
          <a:xfrm>
            <a:off x="6978650" y="5284788"/>
            <a:ext cx="0" cy="3603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1" name="Line 141"/>
          <p:cNvSpPr>
            <a:spLocks noChangeShapeType="1"/>
          </p:cNvSpPr>
          <p:nvPr/>
        </p:nvSpPr>
        <p:spPr bwMode="auto">
          <a:xfrm>
            <a:off x="7358063" y="53070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2" name="Line 142"/>
          <p:cNvSpPr>
            <a:spLocks noChangeShapeType="1"/>
          </p:cNvSpPr>
          <p:nvPr/>
        </p:nvSpPr>
        <p:spPr bwMode="auto">
          <a:xfrm>
            <a:off x="7739063" y="4156075"/>
            <a:ext cx="0" cy="14017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3" name="Line 143"/>
          <p:cNvSpPr>
            <a:spLocks noChangeShapeType="1"/>
          </p:cNvSpPr>
          <p:nvPr/>
        </p:nvSpPr>
        <p:spPr bwMode="auto">
          <a:xfrm>
            <a:off x="7358063" y="4194175"/>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4" name="Line 144"/>
          <p:cNvSpPr>
            <a:spLocks noChangeShapeType="1"/>
          </p:cNvSpPr>
          <p:nvPr/>
        </p:nvSpPr>
        <p:spPr bwMode="auto">
          <a:xfrm>
            <a:off x="6978650" y="4194175"/>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5" name="Line 145"/>
          <p:cNvSpPr>
            <a:spLocks noChangeShapeType="1"/>
          </p:cNvSpPr>
          <p:nvPr/>
        </p:nvSpPr>
        <p:spPr bwMode="auto">
          <a:xfrm>
            <a:off x="6623050" y="4194175"/>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6" name="Line 146"/>
          <p:cNvSpPr>
            <a:spLocks noChangeShapeType="1"/>
          </p:cNvSpPr>
          <p:nvPr/>
        </p:nvSpPr>
        <p:spPr bwMode="auto">
          <a:xfrm flipV="1">
            <a:off x="6151563" y="4389438"/>
            <a:ext cx="1568450" cy="10461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7" name="Line 147"/>
          <p:cNvSpPr>
            <a:spLocks noChangeShapeType="1"/>
          </p:cNvSpPr>
          <p:nvPr/>
        </p:nvSpPr>
        <p:spPr bwMode="auto">
          <a:xfrm>
            <a:off x="7648575" y="4284663"/>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8" name="Line 148"/>
          <p:cNvSpPr>
            <a:spLocks noChangeShapeType="1"/>
          </p:cNvSpPr>
          <p:nvPr/>
        </p:nvSpPr>
        <p:spPr bwMode="auto">
          <a:xfrm flipV="1">
            <a:off x="6240463" y="4162425"/>
            <a:ext cx="185737" cy="1222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9" name="Line 149"/>
          <p:cNvSpPr>
            <a:spLocks noChangeShapeType="1"/>
          </p:cNvSpPr>
          <p:nvPr/>
        </p:nvSpPr>
        <p:spPr bwMode="auto">
          <a:xfrm>
            <a:off x="6218238" y="4387850"/>
            <a:ext cx="1512887" cy="1076325"/>
          </a:xfrm>
          <a:prstGeom prst="line">
            <a:avLst/>
          </a:prstGeom>
          <a:noFill/>
          <a:ln w="50800">
            <a:solidFill>
              <a:srgbClr val="808080"/>
            </a:solidFill>
            <a:round/>
            <a:headEnd/>
            <a:tailEnd/>
          </a:ln>
        </p:spPr>
        <p:txBody>
          <a:bodyPr wrap="none" anchor="ctr"/>
          <a:lstStyle/>
          <a:p>
            <a:endParaRPr lang="en-US">
              <a:latin typeface="Agency FB" panose="020B0503020202020204" pitchFamily="34" charset="0"/>
            </a:endParaRPr>
          </a:p>
        </p:txBody>
      </p:sp>
      <p:sp>
        <p:nvSpPr>
          <p:cNvPr id="59530" name="Line 150"/>
          <p:cNvSpPr>
            <a:spLocks noChangeShapeType="1"/>
          </p:cNvSpPr>
          <p:nvPr/>
        </p:nvSpPr>
        <p:spPr bwMode="auto">
          <a:xfrm flipV="1">
            <a:off x="6221413" y="5167313"/>
            <a:ext cx="179387"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31" name="Line 151"/>
          <p:cNvSpPr>
            <a:spLocks noChangeShapeType="1"/>
          </p:cNvSpPr>
          <p:nvPr/>
        </p:nvSpPr>
        <p:spPr bwMode="auto">
          <a:xfrm>
            <a:off x="6221413" y="5527675"/>
            <a:ext cx="179387" cy="1793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32" name="Oval 152"/>
          <p:cNvSpPr>
            <a:spLocks noChangeArrowheads="1"/>
          </p:cNvSpPr>
          <p:nvPr/>
        </p:nvSpPr>
        <p:spPr bwMode="auto">
          <a:xfrm>
            <a:off x="7604125" y="4248150"/>
            <a:ext cx="269875" cy="269875"/>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3" name="Oval 153"/>
          <p:cNvSpPr>
            <a:spLocks noChangeArrowheads="1"/>
          </p:cNvSpPr>
          <p:nvPr/>
        </p:nvSpPr>
        <p:spPr bwMode="auto">
          <a:xfrm>
            <a:off x="7267575" y="4284663"/>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4" name="Oval 154"/>
          <p:cNvSpPr>
            <a:spLocks noChangeArrowheads="1"/>
          </p:cNvSpPr>
          <p:nvPr/>
        </p:nvSpPr>
        <p:spPr bwMode="auto">
          <a:xfrm>
            <a:off x="6530975" y="4284663"/>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5" name="Oval 155"/>
          <p:cNvSpPr>
            <a:spLocks noChangeArrowheads="1"/>
          </p:cNvSpPr>
          <p:nvPr/>
        </p:nvSpPr>
        <p:spPr bwMode="auto">
          <a:xfrm>
            <a:off x="7267575" y="53657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6" name="Oval 156"/>
          <p:cNvSpPr>
            <a:spLocks noChangeArrowheads="1"/>
          </p:cNvSpPr>
          <p:nvPr/>
        </p:nvSpPr>
        <p:spPr bwMode="auto">
          <a:xfrm>
            <a:off x="6523038" y="5375275"/>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7" name="Line 157"/>
          <p:cNvSpPr>
            <a:spLocks noChangeShapeType="1"/>
          </p:cNvSpPr>
          <p:nvPr/>
        </p:nvSpPr>
        <p:spPr bwMode="auto">
          <a:xfrm flipV="1">
            <a:off x="7648575" y="5375275"/>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38" name="Oval 158"/>
          <p:cNvSpPr>
            <a:spLocks noChangeArrowheads="1"/>
          </p:cNvSpPr>
          <p:nvPr/>
        </p:nvSpPr>
        <p:spPr bwMode="auto">
          <a:xfrm>
            <a:off x="7648575" y="48196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9" name="Line 159"/>
          <p:cNvSpPr>
            <a:spLocks noChangeShapeType="1"/>
          </p:cNvSpPr>
          <p:nvPr/>
        </p:nvSpPr>
        <p:spPr bwMode="auto">
          <a:xfrm>
            <a:off x="6205538" y="4186238"/>
            <a:ext cx="0" cy="1235075"/>
          </a:xfrm>
          <a:prstGeom prst="line">
            <a:avLst/>
          </a:prstGeom>
          <a:noFill/>
          <a:ln w="50800">
            <a:solidFill>
              <a:srgbClr val="808080"/>
            </a:solidFill>
            <a:round/>
            <a:headEnd/>
            <a:tailEnd/>
          </a:ln>
        </p:spPr>
        <p:txBody>
          <a:bodyPr wrap="none" anchor="ctr"/>
          <a:lstStyle/>
          <a:p>
            <a:endParaRPr lang="en-US">
              <a:latin typeface="Agency FB" panose="020B0503020202020204" pitchFamily="34" charset="0"/>
            </a:endParaRPr>
          </a:p>
        </p:txBody>
      </p:sp>
      <p:sp>
        <p:nvSpPr>
          <p:cNvPr id="59540" name="Line 160"/>
          <p:cNvSpPr>
            <a:spLocks noChangeShapeType="1"/>
          </p:cNvSpPr>
          <p:nvPr/>
        </p:nvSpPr>
        <p:spPr bwMode="auto">
          <a:xfrm>
            <a:off x="6888163" y="5375275"/>
            <a:ext cx="263525" cy="2476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1" name="Line 161"/>
          <p:cNvSpPr>
            <a:spLocks noChangeShapeType="1"/>
          </p:cNvSpPr>
          <p:nvPr/>
        </p:nvSpPr>
        <p:spPr bwMode="auto">
          <a:xfrm>
            <a:off x="6835775" y="4224338"/>
            <a:ext cx="323850" cy="3317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2" name="Line 162"/>
          <p:cNvSpPr>
            <a:spLocks noChangeShapeType="1"/>
          </p:cNvSpPr>
          <p:nvPr/>
        </p:nvSpPr>
        <p:spPr bwMode="auto">
          <a:xfrm flipV="1">
            <a:off x="6850063" y="4210050"/>
            <a:ext cx="263525" cy="3460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3" name="Line 163"/>
          <p:cNvSpPr>
            <a:spLocks noChangeShapeType="1"/>
          </p:cNvSpPr>
          <p:nvPr/>
        </p:nvSpPr>
        <p:spPr bwMode="auto">
          <a:xfrm flipV="1">
            <a:off x="6842125" y="5435600"/>
            <a:ext cx="150813" cy="1730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4" name="Line 164"/>
          <p:cNvSpPr>
            <a:spLocks noChangeShapeType="1"/>
          </p:cNvSpPr>
          <p:nvPr/>
        </p:nvSpPr>
        <p:spPr bwMode="auto">
          <a:xfrm>
            <a:off x="6978650" y="4156075"/>
            <a:ext cx="0" cy="13557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5" name="Oval 165"/>
          <p:cNvSpPr>
            <a:spLocks noChangeArrowheads="1"/>
          </p:cNvSpPr>
          <p:nvPr/>
        </p:nvSpPr>
        <p:spPr bwMode="auto">
          <a:xfrm>
            <a:off x="1295400" y="4210050"/>
            <a:ext cx="361950" cy="360363"/>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6" name="Oval 166"/>
          <p:cNvSpPr>
            <a:spLocks noChangeArrowheads="1"/>
          </p:cNvSpPr>
          <p:nvPr/>
        </p:nvSpPr>
        <p:spPr bwMode="auto">
          <a:xfrm>
            <a:off x="1295400" y="5262563"/>
            <a:ext cx="361950"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7" name="Oval 167"/>
          <p:cNvSpPr>
            <a:spLocks noChangeArrowheads="1"/>
          </p:cNvSpPr>
          <p:nvPr/>
        </p:nvSpPr>
        <p:spPr bwMode="auto">
          <a:xfrm>
            <a:off x="2589213" y="430053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8" name="Oval 168"/>
          <p:cNvSpPr>
            <a:spLocks noChangeArrowheads="1"/>
          </p:cNvSpPr>
          <p:nvPr/>
        </p:nvSpPr>
        <p:spPr bwMode="auto">
          <a:xfrm>
            <a:off x="2228850" y="5360988"/>
            <a:ext cx="179388"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9" name="Oval 169"/>
          <p:cNvSpPr>
            <a:spLocks noChangeArrowheads="1"/>
          </p:cNvSpPr>
          <p:nvPr/>
        </p:nvSpPr>
        <p:spPr bwMode="auto">
          <a:xfrm>
            <a:off x="1385888" y="48133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0" name="Line 170"/>
          <p:cNvSpPr>
            <a:spLocks noChangeShapeType="1"/>
          </p:cNvSpPr>
          <p:nvPr/>
        </p:nvSpPr>
        <p:spPr bwMode="auto">
          <a:xfrm>
            <a:off x="2228850" y="430053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51" name="Line 171"/>
          <p:cNvSpPr>
            <a:spLocks noChangeShapeType="1"/>
          </p:cNvSpPr>
          <p:nvPr/>
        </p:nvSpPr>
        <p:spPr bwMode="auto">
          <a:xfrm flipV="1">
            <a:off x="2228850" y="430053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52" name="Oval 172"/>
          <p:cNvSpPr>
            <a:spLocks noChangeArrowheads="1"/>
          </p:cNvSpPr>
          <p:nvPr/>
        </p:nvSpPr>
        <p:spPr bwMode="auto">
          <a:xfrm>
            <a:off x="2228850" y="4300538"/>
            <a:ext cx="179388"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3" name="Oval 173"/>
          <p:cNvSpPr>
            <a:spLocks noChangeArrowheads="1"/>
          </p:cNvSpPr>
          <p:nvPr/>
        </p:nvSpPr>
        <p:spPr bwMode="auto">
          <a:xfrm>
            <a:off x="3676650" y="5268913"/>
            <a:ext cx="361950"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4" name="Oval 174"/>
          <p:cNvSpPr>
            <a:spLocks noChangeArrowheads="1"/>
          </p:cNvSpPr>
          <p:nvPr/>
        </p:nvSpPr>
        <p:spPr bwMode="auto">
          <a:xfrm>
            <a:off x="4529138" y="4262438"/>
            <a:ext cx="271462" cy="269875"/>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5" name="Oval 175"/>
          <p:cNvSpPr>
            <a:spLocks noChangeArrowheads="1"/>
          </p:cNvSpPr>
          <p:nvPr/>
        </p:nvSpPr>
        <p:spPr bwMode="auto">
          <a:xfrm>
            <a:off x="4529138" y="5314950"/>
            <a:ext cx="271462"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6" name="Oval 176"/>
          <p:cNvSpPr>
            <a:spLocks noChangeArrowheads="1"/>
          </p:cNvSpPr>
          <p:nvPr/>
        </p:nvSpPr>
        <p:spPr bwMode="auto">
          <a:xfrm>
            <a:off x="4573588" y="48260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7" name="Oval 177"/>
          <p:cNvSpPr>
            <a:spLocks noChangeArrowheads="1"/>
          </p:cNvSpPr>
          <p:nvPr/>
        </p:nvSpPr>
        <p:spPr bwMode="auto">
          <a:xfrm>
            <a:off x="6842125" y="4244975"/>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8" name="Oval 178"/>
          <p:cNvSpPr>
            <a:spLocks noChangeArrowheads="1"/>
          </p:cNvSpPr>
          <p:nvPr/>
        </p:nvSpPr>
        <p:spPr bwMode="auto">
          <a:xfrm>
            <a:off x="6832600" y="5322888"/>
            <a:ext cx="271463" cy="269875"/>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9" name="Oval 179"/>
          <p:cNvSpPr>
            <a:spLocks noChangeArrowheads="1"/>
          </p:cNvSpPr>
          <p:nvPr/>
        </p:nvSpPr>
        <p:spPr bwMode="auto">
          <a:xfrm>
            <a:off x="6842125" y="4800600"/>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0" name="Oval 180"/>
          <p:cNvSpPr>
            <a:spLocks noChangeArrowheads="1"/>
          </p:cNvSpPr>
          <p:nvPr/>
        </p:nvSpPr>
        <p:spPr bwMode="auto">
          <a:xfrm>
            <a:off x="6069013" y="4786313"/>
            <a:ext cx="271462" cy="271462"/>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1" name="Oval 181"/>
          <p:cNvSpPr>
            <a:spLocks noChangeArrowheads="1"/>
          </p:cNvSpPr>
          <p:nvPr/>
        </p:nvSpPr>
        <p:spPr bwMode="auto">
          <a:xfrm>
            <a:off x="3754438" y="48260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2" name="Oval 182"/>
          <p:cNvSpPr>
            <a:spLocks noChangeArrowheads="1"/>
          </p:cNvSpPr>
          <p:nvPr/>
        </p:nvSpPr>
        <p:spPr bwMode="auto">
          <a:xfrm>
            <a:off x="3708400" y="2085975"/>
            <a:ext cx="269875" cy="271463"/>
          </a:xfrm>
          <a:prstGeom prst="ellipse">
            <a:avLst/>
          </a:prstGeom>
          <a:solidFill>
            <a:schemeClr val="bg1"/>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563" name="Oval 183"/>
          <p:cNvSpPr>
            <a:spLocks noChangeArrowheads="1"/>
          </p:cNvSpPr>
          <p:nvPr/>
        </p:nvSpPr>
        <p:spPr bwMode="auto">
          <a:xfrm>
            <a:off x="3708400" y="3151188"/>
            <a:ext cx="269875" cy="269875"/>
          </a:xfrm>
          <a:prstGeom prst="ellipse">
            <a:avLst/>
          </a:prstGeom>
          <a:solidFill>
            <a:schemeClr val="bg1"/>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564" name="Line 184"/>
          <p:cNvSpPr>
            <a:spLocks noChangeShapeType="1"/>
          </p:cNvSpPr>
          <p:nvPr/>
        </p:nvSpPr>
        <p:spPr bwMode="auto">
          <a:xfrm>
            <a:off x="3879850" y="4430713"/>
            <a:ext cx="98425" cy="2254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5" name="Oval 185"/>
          <p:cNvSpPr>
            <a:spLocks noChangeArrowheads="1"/>
          </p:cNvSpPr>
          <p:nvPr/>
        </p:nvSpPr>
        <p:spPr bwMode="auto">
          <a:xfrm>
            <a:off x="3676650" y="4208463"/>
            <a:ext cx="361950"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6" name="Line 186"/>
          <p:cNvSpPr>
            <a:spLocks noChangeShapeType="1"/>
          </p:cNvSpPr>
          <p:nvPr/>
        </p:nvSpPr>
        <p:spPr bwMode="auto">
          <a:xfrm>
            <a:off x="7739063" y="5465763"/>
            <a:ext cx="211137" cy="17303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7" name="Line 187"/>
          <p:cNvSpPr>
            <a:spLocks noChangeShapeType="1"/>
          </p:cNvSpPr>
          <p:nvPr/>
        </p:nvSpPr>
        <p:spPr bwMode="auto">
          <a:xfrm>
            <a:off x="6205538" y="5353050"/>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8" name="Line 188"/>
          <p:cNvSpPr>
            <a:spLocks noChangeShapeType="1"/>
          </p:cNvSpPr>
          <p:nvPr/>
        </p:nvSpPr>
        <p:spPr bwMode="auto">
          <a:xfrm>
            <a:off x="6200775" y="4094163"/>
            <a:ext cx="0" cy="3603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9" name="Oval 189"/>
          <p:cNvSpPr>
            <a:spLocks noChangeArrowheads="1"/>
          </p:cNvSpPr>
          <p:nvPr/>
        </p:nvSpPr>
        <p:spPr bwMode="auto">
          <a:xfrm>
            <a:off x="5973763" y="4164013"/>
            <a:ext cx="450850" cy="452437"/>
          </a:xfrm>
          <a:prstGeom prst="ellipse">
            <a:avLst/>
          </a:prstGeom>
          <a:solidFill>
            <a:schemeClr val="bg1"/>
          </a:solidFill>
          <a:ln w="508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0" name="Oval 190"/>
          <p:cNvSpPr>
            <a:spLocks noChangeArrowheads="1"/>
          </p:cNvSpPr>
          <p:nvPr/>
        </p:nvSpPr>
        <p:spPr bwMode="auto">
          <a:xfrm>
            <a:off x="6018213" y="5276850"/>
            <a:ext cx="360362"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1" name="Oval 191"/>
          <p:cNvSpPr>
            <a:spLocks noChangeArrowheads="1"/>
          </p:cNvSpPr>
          <p:nvPr/>
        </p:nvSpPr>
        <p:spPr bwMode="auto">
          <a:xfrm>
            <a:off x="7558088" y="5284788"/>
            <a:ext cx="361950" cy="360362"/>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2" name="Text Box 192"/>
          <p:cNvSpPr txBox="1">
            <a:spLocks noChangeArrowheads="1"/>
          </p:cNvSpPr>
          <p:nvPr/>
        </p:nvSpPr>
        <p:spPr bwMode="auto">
          <a:xfrm>
            <a:off x="3138488" y="1800225"/>
            <a:ext cx="104196" cy="276999"/>
          </a:xfrm>
          <a:prstGeom prst="rect">
            <a:avLst/>
          </a:prstGeom>
          <a:noFill/>
          <a:ln w="9525">
            <a:noFill/>
            <a:miter lim="800000"/>
            <a:headEnd/>
            <a:tailEnd/>
          </a:ln>
        </p:spPr>
        <p:txBody>
          <a:bodyPr wrap="none" lIns="0" tIns="0" rIns="0" bIns="0">
            <a:spAutoFit/>
          </a:bodyPr>
          <a:lstStyle/>
          <a:p>
            <a:r>
              <a:rPr lang="en-US" sz="1800" b="1" dirty="0">
                <a:latin typeface="Agency FB" panose="020B0503020202020204" pitchFamily="34" charset="0"/>
              </a:rPr>
              <a:t>A</a:t>
            </a:r>
          </a:p>
        </p:txBody>
      </p:sp>
      <p:sp>
        <p:nvSpPr>
          <p:cNvPr id="59573" name="Text Box 193"/>
          <p:cNvSpPr txBox="1">
            <a:spLocks noChangeArrowheads="1"/>
          </p:cNvSpPr>
          <p:nvPr/>
        </p:nvSpPr>
        <p:spPr bwMode="auto">
          <a:xfrm>
            <a:off x="5514975" y="1790700"/>
            <a:ext cx="10740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B</a:t>
            </a:r>
          </a:p>
        </p:txBody>
      </p:sp>
      <p:sp>
        <p:nvSpPr>
          <p:cNvPr id="59574" name="Text Box 194"/>
          <p:cNvSpPr txBox="1">
            <a:spLocks noChangeArrowheads="1"/>
          </p:cNvSpPr>
          <p:nvPr/>
        </p:nvSpPr>
        <p:spPr bwMode="auto">
          <a:xfrm>
            <a:off x="7824788" y="1801813"/>
            <a:ext cx="10740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C</a:t>
            </a:r>
          </a:p>
        </p:txBody>
      </p:sp>
      <p:sp>
        <p:nvSpPr>
          <p:cNvPr id="59575" name="Text Box 195"/>
          <p:cNvSpPr txBox="1">
            <a:spLocks noChangeArrowheads="1"/>
          </p:cNvSpPr>
          <p:nvPr/>
        </p:nvSpPr>
        <p:spPr bwMode="auto">
          <a:xfrm>
            <a:off x="3159125" y="3898900"/>
            <a:ext cx="109004"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D</a:t>
            </a:r>
          </a:p>
        </p:txBody>
      </p:sp>
      <p:sp>
        <p:nvSpPr>
          <p:cNvPr id="59576" name="Text Box 196"/>
          <p:cNvSpPr txBox="1">
            <a:spLocks noChangeArrowheads="1"/>
          </p:cNvSpPr>
          <p:nvPr/>
        </p:nvSpPr>
        <p:spPr bwMode="auto">
          <a:xfrm>
            <a:off x="5514975" y="3898900"/>
            <a:ext cx="9137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E</a:t>
            </a:r>
          </a:p>
        </p:txBody>
      </p:sp>
      <p:sp>
        <p:nvSpPr>
          <p:cNvPr id="59577" name="Text Box 197"/>
          <p:cNvSpPr txBox="1">
            <a:spLocks noChangeArrowheads="1"/>
          </p:cNvSpPr>
          <p:nvPr/>
        </p:nvSpPr>
        <p:spPr bwMode="auto">
          <a:xfrm>
            <a:off x="7878763" y="3898900"/>
            <a:ext cx="8656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F</a:t>
            </a:r>
          </a:p>
        </p:txBody>
      </p:sp>
      <p:sp>
        <p:nvSpPr>
          <p:cNvPr id="59578" name="Oval 83"/>
          <p:cNvSpPr>
            <a:spLocks noChangeArrowheads="1"/>
          </p:cNvSpPr>
          <p:nvPr/>
        </p:nvSpPr>
        <p:spPr bwMode="auto">
          <a:xfrm>
            <a:off x="1385888" y="56705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9" name="Line 200"/>
          <p:cNvSpPr>
            <a:spLocks noChangeShapeType="1"/>
          </p:cNvSpPr>
          <p:nvPr/>
        </p:nvSpPr>
        <p:spPr bwMode="auto">
          <a:xfrm>
            <a:off x="3919538" y="2495550"/>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0" name="Line 201"/>
          <p:cNvSpPr>
            <a:spLocks noChangeShapeType="1"/>
          </p:cNvSpPr>
          <p:nvPr/>
        </p:nvSpPr>
        <p:spPr bwMode="auto">
          <a:xfrm>
            <a:off x="3919538" y="2754313"/>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1" name="Line 202"/>
          <p:cNvSpPr>
            <a:spLocks noChangeShapeType="1"/>
          </p:cNvSpPr>
          <p:nvPr/>
        </p:nvSpPr>
        <p:spPr bwMode="auto">
          <a:xfrm>
            <a:off x="3919538" y="3000375"/>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2" name="Oval 203"/>
          <p:cNvSpPr>
            <a:spLocks noChangeArrowheads="1"/>
          </p:cNvSpPr>
          <p:nvPr/>
        </p:nvSpPr>
        <p:spPr bwMode="auto">
          <a:xfrm>
            <a:off x="3752850" y="2405063"/>
            <a:ext cx="180975"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3" name="Oval 204"/>
          <p:cNvSpPr>
            <a:spLocks noChangeArrowheads="1"/>
          </p:cNvSpPr>
          <p:nvPr/>
        </p:nvSpPr>
        <p:spPr bwMode="auto">
          <a:xfrm>
            <a:off x="3752850" y="2663825"/>
            <a:ext cx="180975"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4" name="Oval 205"/>
          <p:cNvSpPr>
            <a:spLocks noChangeArrowheads="1"/>
          </p:cNvSpPr>
          <p:nvPr/>
        </p:nvSpPr>
        <p:spPr bwMode="auto">
          <a:xfrm>
            <a:off x="3752850" y="2909888"/>
            <a:ext cx="180975"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5" name="Oval 82"/>
          <p:cNvSpPr>
            <a:spLocks noChangeArrowheads="1"/>
          </p:cNvSpPr>
          <p:nvPr/>
        </p:nvSpPr>
        <p:spPr bwMode="auto">
          <a:xfrm>
            <a:off x="1385888" y="39766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86" name="Rectangle 206"/>
          <p:cNvSpPr>
            <a:spLocks noChangeArrowheads="1"/>
          </p:cNvSpPr>
          <p:nvPr/>
        </p:nvSpPr>
        <p:spPr bwMode="auto">
          <a:xfrm>
            <a:off x="1179513" y="1757363"/>
            <a:ext cx="2193925" cy="2011362"/>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87" name="Rectangle 207"/>
          <p:cNvSpPr>
            <a:spLocks noChangeArrowheads="1"/>
          </p:cNvSpPr>
          <p:nvPr/>
        </p:nvSpPr>
        <p:spPr bwMode="auto">
          <a:xfrm>
            <a:off x="3525838" y="1758950"/>
            <a:ext cx="2193925"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88" name="Rectangle 208"/>
          <p:cNvSpPr>
            <a:spLocks noChangeArrowheads="1"/>
          </p:cNvSpPr>
          <p:nvPr/>
        </p:nvSpPr>
        <p:spPr bwMode="auto">
          <a:xfrm>
            <a:off x="5881688" y="1755775"/>
            <a:ext cx="2195512"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89" name="Rectangle 209"/>
          <p:cNvSpPr>
            <a:spLocks noChangeArrowheads="1"/>
          </p:cNvSpPr>
          <p:nvPr/>
        </p:nvSpPr>
        <p:spPr bwMode="auto">
          <a:xfrm>
            <a:off x="1177925" y="3883025"/>
            <a:ext cx="2193925"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90" name="Rectangle 210"/>
          <p:cNvSpPr>
            <a:spLocks noChangeArrowheads="1"/>
          </p:cNvSpPr>
          <p:nvPr/>
        </p:nvSpPr>
        <p:spPr bwMode="auto">
          <a:xfrm>
            <a:off x="3522663" y="3883025"/>
            <a:ext cx="2193925"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91" name="Rectangle 211"/>
          <p:cNvSpPr>
            <a:spLocks noChangeArrowheads="1"/>
          </p:cNvSpPr>
          <p:nvPr/>
        </p:nvSpPr>
        <p:spPr bwMode="auto">
          <a:xfrm>
            <a:off x="5878513" y="3883025"/>
            <a:ext cx="2195512"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Tree>
    <p:extLst>
      <p:ext uri="{BB962C8B-B14F-4D97-AF65-F5344CB8AC3E}">
        <p14:creationId xmlns:p14="http://schemas.microsoft.com/office/powerpoint/2010/main" val="27915877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Road </a:t>
            </a:r>
            <a:r>
              <a:rPr lang="it-IT" dirty="0" err="1" smtClean="0"/>
              <a:t>transport</a:t>
            </a:r>
            <a:endParaRPr lang="it-IT" dirty="0"/>
          </a:p>
        </p:txBody>
      </p:sp>
    </p:spTree>
    <p:extLst>
      <p:ext uri="{BB962C8B-B14F-4D97-AF65-F5344CB8AC3E}">
        <p14:creationId xmlns:p14="http://schemas.microsoft.com/office/powerpoint/2010/main" val="1335286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1"/>
          <p:cNvSpPr>
            <a:spLocks noGrp="1" noChangeArrowheads="1"/>
          </p:cNvSpPr>
          <p:nvPr>
            <p:ph type="title"/>
          </p:nvPr>
        </p:nvSpPr>
        <p:spPr/>
        <p:txBody>
          <a:bodyPr/>
          <a:lstStyle/>
          <a:p>
            <a:pPr eaLnBrk="1" hangingPunct="1"/>
            <a:r>
              <a:rPr lang="en-US"/>
              <a:t>Linearity, Capacity and Surface of Roads</a:t>
            </a:r>
          </a:p>
        </p:txBody>
      </p:sp>
      <p:sp>
        <p:nvSpPr>
          <p:cNvPr id="68612" name="AutoShape 34"/>
          <p:cNvSpPr>
            <a:spLocks noChangeArrowheads="1"/>
          </p:cNvSpPr>
          <p:nvPr/>
        </p:nvSpPr>
        <p:spPr bwMode="auto">
          <a:xfrm>
            <a:off x="5284788" y="6030913"/>
            <a:ext cx="3051175" cy="330200"/>
          </a:xfrm>
          <a:prstGeom prst="rightArrow">
            <a:avLst>
              <a:gd name="adj1" fmla="val 50000"/>
              <a:gd name="adj2" fmla="val 207353"/>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13" name="AutoShape 2"/>
          <p:cNvSpPr>
            <a:spLocks noChangeArrowheads="1"/>
          </p:cNvSpPr>
          <p:nvPr/>
        </p:nvSpPr>
        <p:spPr bwMode="auto">
          <a:xfrm>
            <a:off x="1090613" y="1519238"/>
            <a:ext cx="7242175" cy="2209800"/>
          </a:xfrm>
          <a:prstGeom prst="roundRect">
            <a:avLst>
              <a:gd name="adj" fmla="val 0"/>
            </a:avLst>
          </a:prstGeom>
          <a:solidFill>
            <a:schemeClr val="bg2">
              <a:lumMod val="90000"/>
              <a:alpha val="75000"/>
            </a:schemeClr>
          </a:solidFill>
          <a:ln w="38100">
            <a:solidFill>
              <a:schemeClr val="bg1">
                <a:lumMod val="65000"/>
              </a:schemeClr>
            </a:solidFill>
            <a:round/>
            <a:headEnd/>
            <a:tailEnd/>
          </a:ln>
        </p:spPr>
        <p:txBody>
          <a:bodyPr wrap="none" anchor="ctr"/>
          <a:lstStyle/>
          <a:p>
            <a:pPr eaLnBrk="0" hangingPunct="0">
              <a:defRPr/>
            </a:pPr>
            <a:endParaRPr lang="en-US">
              <a:latin typeface="Agency FB" panose="020B0503020202020204" pitchFamily="34" charset="0"/>
            </a:endParaRPr>
          </a:p>
        </p:txBody>
      </p:sp>
      <p:sp>
        <p:nvSpPr>
          <p:cNvPr id="68614" name="AutoShape 3"/>
          <p:cNvSpPr>
            <a:spLocks noChangeArrowheads="1"/>
          </p:cNvSpPr>
          <p:nvPr/>
        </p:nvSpPr>
        <p:spPr bwMode="auto">
          <a:xfrm>
            <a:off x="1090613" y="3729038"/>
            <a:ext cx="7242175" cy="2209800"/>
          </a:xfrm>
          <a:prstGeom prst="roundRect">
            <a:avLst>
              <a:gd name="adj" fmla="val 0"/>
            </a:avLst>
          </a:prstGeom>
          <a:solidFill>
            <a:schemeClr val="accent3">
              <a:lumMod val="40000"/>
              <a:lumOff val="60000"/>
              <a:alpha val="75000"/>
            </a:schemeClr>
          </a:solidFill>
          <a:ln w="38100">
            <a:solidFill>
              <a:schemeClr val="bg1">
                <a:lumMod val="65000"/>
              </a:schemeClr>
            </a:solidFill>
            <a:round/>
            <a:headEnd/>
            <a:tailEnd/>
          </a:ln>
        </p:spPr>
        <p:txBody>
          <a:bodyPr wrap="none" anchor="ctr"/>
          <a:lstStyle/>
          <a:p>
            <a:pPr eaLnBrk="0" hangingPunct="0">
              <a:defRPr/>
            </a:pPr>
            <a:endParaRPr lang="en-US">
              <a:latin typeface="Agency FB" panose="020B0503020202020204" pitchFamily="34" charset="0"/>
            </a:endParaRPr>
          </a:p>
        </p:txBody>
      </p:sp>
      <p:sp>
        <p:nvSpPr>
          <p:cNvPr id="68615" name="Rectangle 4"/>
          <p:cNvSpPr>
            <a:spLocks noChangeArrowheads="1"/>
          </p:cNvSpPr>
          <p:nvPr/>
        </p:nvSpPr>
        <p:spPr bwMode="auto">
          <a:xfrm rot="-2330703">
            <a:off x="6804331" y="2443133"/>
            <a:ext cx="1217000" cy="400110"/>
          </a:xfrm>
          <a:prstGeom prst="rect">
            <a:avLst/>
          </a:prstGeom>
          <a:noFill/>
          <a:ln w="9525">
            <a:noFill/>
            <a:miter lim="800000"/>
            <a:headEnd/>
            <a:tailEnd/>
          </a:ln>
        </p:spPr>
        <p:txBody>
          <a:bodyPr wrap="none">
            <a:spAutoFit/>
          </a:bodyPr>
          <a:lstStyle/>
          <a:p>
            <a:pPr eaLnBrk="0" hangingPunct="0"/>
            <a:r>
              <a:rPr lang="en-US" sz="2000" b="1">
                <a:solidFill>
                  <a:srgbClr val="000000"/>
                </a:solidFill>
                <a:latin typeface="Agency FB" panose="020B0503020202020204" pitchFamily="34" charset="0"/>
              </a:rPr>
              <a:t>Linear Road</a:t>
            </a:r>
          </a:p>
        </p:txBody>
      </p:sp>
      <p:sp>
        <p:nvSpPr>
          <p:cNvPr id="68616" name="Rectangle 5"/>
          <p:cNvSpPr>
            <a:spLocks noChangeArrowheads="1"/>
          </p:cNvSpPr>
          <p:nvPr/>
        </p:nvSpPr>
        <p:spPr bwMode="auto">
          <a:xfrm rot="-1800000">
            <a:off x="1659666" y="4284633"/>
            <a:ext cx="1293944" cy="400110"/>
          </a:xfrm>
          <a:prstGeom prst="rect">
            <a:avLst/>
          </a:prstGeom>
          <a:noFill/>
          <a:ln w="9525">
            <a:noFill/>
            <a:miter lim="800000"/>
            <a:headEnd/>
            <a:tailEnd/>
          </a:ln>
        </p:spPr>
        <p:txBody>
          <a:bodyPr wrap="none">
            <a:spAutoFit/>
          </a:bodyPr>
          <a:lstStyle/>
          <a:p>
            <a:pPr eaLnBrk="0" hangingPunct="0"/>
            <a:r>
              <a:rPr lang="en-US" sz="2000" b="1">
                <a:solidFill>
                  <a:srgbClr val="000000"/>
                </a:solidFill>
                <a:latin typeface="Agency FB" panose="020B0503020202020204" pitchFamily="34" charset="0"/>
              </a:rPr>
              <a:t>Curved Road</a:t>
            </a:r>
          </a:p>
        </p:txBody>
      </p:sp>
      <p:sp>
        <p:nvSpPr>
          <p:cNvPr id="65544" name="Rectangle 6"/>
          <p:cNvSpPr>
            <a:spLocks noChangeArrowheads="1"/>
          </p:cNvSpPr>
          <p:nvPr/>
        </p:nvSpPr>
        <p:spPr bwMode="auto">
          <a:xfrm>
            <a:off x="1169988" y="1573213"/>
            <a:ext cx="1236236" cy="369332"/>
          </a:xfrm>
          <a:prstGeom prst="rect">
            <a:avLst/>
          </a:prstGeom>
          <a:noFill/>
          <a:ln w="9525">
            <a:noFill/>
            <a:miter lim="800000"/>
            <a:headEnd/>
            <a:tailEnd/>
          </a:ln>
        </p:spPr>
        <p:txBody>
          <a:bodyPr wrap="none">
            <a:spAutoFit/>
          </a:bodyPr>
          <a:lstStyle/>
          <a:p>
            <a:pPr eaLnBrk="0" hangingPunct="0">
              <a:defRPr/>
            </a:pPr>
            <a:r>
              <a:rPr lang="en-US" b="1" i="1" dirty="0">
                <a:solidFill>
                  <a:srgbClr val="000000"/>
                </a:solidFill>
                <a:latin typeface="Agency FB" panose="020B0503020202020204" pitchFamily="34" charset="0"/>
              </a:rPr>
              <a:t>Hard Surface</a:t>
            </a:r>
          </a:p>
        </p:txBody>
      </p:sp>
      <p:sp>
        <p:nvSpPr>
          <p:cNvPr id="65545" name="Rectangle 7"/>
          <p:cNvSpPr>
            <a:spLocks noChangeArrowheads="1"/>
          </p:cNvSpPr>
          <p:nvPr/>
        </p:nvSpPr>
        <p:spPr bwMode="auto">
          <a:xfrm>
            <a:off x="6580188" y="5399088"/>
            <a:ext cx="1176925" cy="369332"/>
          </a:xfrm>
          <a:prstGeom prst="rect">
            <a:avLst/>
          </a:prstGeom>
          <a:noFill/>
          <a:ln w="9525">
            <a:noFill/>
            <a:miter lim="800000"/>
            <a:headEnd/>
            <a:tailEnd/>
          </a:ln>
        </p:spPr>
        <p:txBody>
          <a:bodyPr wrap="none">
            <a:spAutoFit/>
          </a:bodyPr>
          <a:lstStyle/>
          <a:p>
            <a:pPr eaLnBrk="0" hangingPunct="0">
              <a:defRPr/>
            </a:pPr>
            <a:r>
              <a:rPr lang="en-US" b="1" i="1" dirty="0">
                <a:solidFill>
                  <a:srgbClr val="000000"/>
                </a:solidFill>
                <a:latin typeface="Agency FB" panose="020B0503020202020204" pitchFamily="34" charset="0"/>
              </a:rPr>
              <a:t>Soft Surface</a:t>
            </a:r>
          </a:p>
        </p:txBody>
      </p:sp>
      <p:sp>
        <p:nvSpPr>
          <p:cNvPr id="68619" name="Rectangle 8"/>
          <p:cNvSpPr>
            <a:spLocks noChangeArrowheads="1"/>
          </p:cNvSpPr>
          <p:nvPr/>
        </p:nvSpPr>
        <p:spPr bwMode="auto">
          <a:xfrm rot="-5400000">
            <a:off x="379488" y="3586927"/>
            <a:ext cx="936475" cy="400110"/>
          </a:xfrm>
          <a:prstGeom prst="rect">
            <a:avLst/>
          </a:prstGeom>
          <a:noFill/>
          <a:ln w="9525">
            <a:noFill/>
            <a:miter lim="800000"/>
            <a:headEnd/>
            <a:tailEnd/>
          </a:ln>
        </p:spPr>
        <p:txBody>
          <a:bodyPr wrap="none">
            <a:spAutoFit/>
          </a:bodyPr>
          <a:lstStyle/>
          <a:p>
            <a:pPr eaLnBrk="0" hangingPunct="0"/>
            <a:r>
              <a:rPr lang="en-US" sz="2000" b="1" dirty="0">
                <a:solidFill>
                  <a:srgbClr val="000000"/>
                </a:solidFill>
                <a:latin typeface="Agency FB" panose="020B0503020202020204" pitchFamily="34" charset="0"/>
              </a:rPr>
              <a:t>Capacity</a:t>
            </a:r>
          </a:p>
        </p:txBody>
      </p:sp>
      <p:sp>
        <p:nvSpPr>
          <p:cNvPr id="68620" name="Rectangle 9"/>
          <p:cNvSpPr>
            <a:spLocks noChangeArrowheads="1"/>
          </p:cNvSpPr>
          <p:nvPr/>
        </p:nvSpPr>
        <p:spPr bwMode="auto">
          <a:xfrm>
            <a:off x="4217988" y="5978525"/>
            <a:ext cx="954107" cy="400110"/>
          </a:xfrm>
          <a:prstGeom prst="rect">
            <a:avLst/>
          </a:prstGeom>
          <a:noFill/>
          <a:ln w="9525">
            <a:noFill/>
            <a:miter lim="800000"/>
            <a:headEnd/>
            <a:tailEnd/>
          </a:ln>
        </p:spPr>
        <p:txBody>
          <a:bodyPr wrap="none">
            <a:spAutoFit/>
          </a:bodyPr>
          <a:lstStyle/>
          <a:p>
            <a:pPr eaLnBrk="0" hangingPunct="0"/>
            <a:r>
              <a:rPr lang="en-US" sz="2000" b="1">
                <a:solidFill>
                  <a:srgbClr val="000000"/>
                </a:solidFill>
                <a:latin typeface="Agency FB" panose="020B0503020202020204" pitchFamily="34" charset="0"/>
              </a:rPr>
              <a:t>Linearity</a:t>
            </a:r>
          </a:p>
        </p:txBody>
      </p:sp>
      <p:sp>
        <p:nvSpPr>
          <p:cNvPr id="68621" name="Oval 10"/>
          <p:cNvSpPr>
            <a:spLocks noChangeArrowheads="1"/>
          </p:cNvSpPr>
          <p:nvPr/>
        </p:nvSpPr>
        <p:spPr bwMode="auto">
          <a:xfrm rot="-1800000">
            <a:off x="1322388" y="51006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2" name="Rectangle 11"/>
          <p:cNvSpPr>
            <a:spLocks noChangeArrowheads="1"/>
          </p:cNvSpPr>
          <p:nvPr/>
        </p:nvSpPr>
        <p:spPr bwMode="auto">
          <a:xfrm>
            <a:off x="2084388" y="5556250"/>
            <a:ext cx="691215" cy="307777"/>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Agency FB" panose="020B0503020202020204" pitchFamily="34" charset="0"/>
              </a:rPr>
              <a:t>1 person</a:t>
            </a:r>
          </a:p>
        </p:txBody>
      </p:sp>
      <p:sp>
        <p:nvSpPr>
          <p:cNvPr id="68623" name="Oval 12"/>
          <p:cNvSpPr>
            <a:spLocks noChangeArrowheads="1"/>
          </p:cNvSpPr>
          <p:nvPr/>
        </p:nvSpPr>
        <p:spPr bwMode="auto">
          <a:xfrm rot="-1800000">
            <a:off x="2693988" y="42624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4" name="Rectangle 13"/>
          <p:cNvSpPr>
            <a:spLocks noChangeArrowheads="1"/>
          </p:cNvSpPr>
          <p:nvPr/>
        </p:nvSpPr>
        <p:spPr bwMode="auto">
          <a:xfrm>
            <a:off x="3005779" y="4044950"/>
            <a:ext cx="819455" cy="523220"/>
          </a:xfrm>
          <a:prstGeom prst="rect">
            <a:avLst/>
          </a:prstGeom>
          <a:noFill/>
          <a:ln w="9525">
            <a:noFill/>
            <a:miter lim="800000"/>
            <a:headEnd/>
            <a:tailEnd/>
          </a:ln>
        </p:spPr>
        <p:txBody>
          <a:bodyPr wrap="none">
            <a:spAutoFit/>
          </a:bodyPr>
          <a:lstStyle/>
          <a:p>
            <a:pPr algn="ctr" eaLnBrk="0" hangingPunct="0"/>
            <a:r>
              <a:rPr lang="en-US" sz="1400" b="1">
                <a:solidFill>
                  <a:srgbClr val="000000"/>
                </a:solidFill>
                <a:latin typeface="Agency FB" panose="020B0503020202020204" pitchFamily="34" charset="0"/>
              </a:rPr>
              <a:t>1 domestic</a:t>
            </a:r>
          </a:p>
          <a:p>
            <a:pPr algn="ctr" eaLnBrk="0" hangingPunct="0"/>
            <a:r>
              <a:rPr lang="en-US" sz="1400" b="1">
                <a:solidFill>
                  <a:srgbClr val="000000"/>
                </a:solidFill>
                <a:latin typeface="Agency FB" panose="020B0503020202020204" pitchFamily="34" charset="0"/>
              </a:rPr>
              <a:t>animal</a:t>
            </a:r>
          </a:p>
        </p:txBody>
      </p:sp>
      <p:sp>
        <p:nvSpPr>
          <p:cNvPr id="68625" name="Oval 15"/>
          <p:cNvSpPr>
            <a:spLocks noChangeArrowheads="1"/>
          </p:cNvSpPr>
          <p:nvPr/>
        </p:nvSpPr>
        <p:spPr bwMode="auto">
          <a:xfrm rot="-1800000">
            <a:off x="3989388" y="35004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6" name="Oval 16"/>
          <p:cNvSpPr>
            <a:spLocks noChangeArrowheads="1"/>
          </p:cNvSpPr>
          <p:nvPr/>
        </p:nvSpPr>
        <p:spPr bwMode="auto">
          <a:xfrm rot="-1800000">
            <a:off x="5360988" y="26622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7" name="Oval 18"/>
          <p:cNvSpPr>
            <a:spLocks noChangeArrowheads="1"/>
          </p:cNvSpPr>
          <p:nvPr/>
        </p:nvSpPr>
        <p:spPr bwMode="auto">
          <a:xfrm rot="-1800000">
            <a:off x="6656388" y="19002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8" name="Line 19"/>
          <p:cNvSpPr>
            <a:spLocks noChangeShapeType="1"/>
          </p:cNvSpPr>
          <p:nvPr/>
        </p:nvSpPr>
        <p:spPr bwMode="auto">
          <a:xfrm flipV="1">
            <a:off x="1152525" y="1676400"/>
            <a:ext cx="6648450" cy="2943225"/>
          </a:xfrm>
          <a:prstGeom prst="line">
            <a:avLst/>
          </a:prstGeom>
          <a:noFill/>
          <a:ln w="38100">
            <a:solidFill>
              <a:srgbClr val="FF0000"/>
            </a:solidFill>
            <a:prstDash val="sysDot"/>
            <a:round/>
            <a:headEnd type="none" w="sm" len="sm"/>
            <a:tailEnd type="none" w="sm" len="sm"/>
          </a:ln>
        </p:spPr>
        <p:txBody>
          <a:bodyPr wrap="none" anchor="ctr"/>
          <a:lstStyle/>
          <a:p>
            <a:endParaRPr lang="en-US">
              <a:latin typeface="Agency FB" panose="020B0503020202020204" pitchFamily="34" charset="0"/>
            </a:endParaRPr>
          </a:p>
        </p:txBody>
      </p:sp>
      <p:sp>
        <p:nvSpPr>
          <p:cNvPr id="68629" name="Rectangle 20"/>
          <p:cNvSpPr>
            <a:spLocks noChangeArrowheads="1"/>
          </p:cNvSpPr>
          <p:nvPr/>
        </p:nvSpPr>
        <p:spPr bwMode="auto">
          <a:xfrm>
            <a:off x="6007100" y="1670050"/>
            <a:ext cx="1164101" cy="307777"/>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Agency FB" panose="020B0503020202020204" pitchFamily="34" charset="0"/>
              </a:rPr>
              <a:t>Wheeled vehicle</a:t>
            </a:r>
          </a:p>
        </p:txBody>
      </p:sp>
      <p:sp>
        <p:nvSpPr>
          <p:cNvPr id="68630" name="Freeform 22"/>
          <p:cNvSpPr>
            <a:spLocks/>
          </p:cNvSpPr>
          <p:nvPr/>
        </p:nvSpPr>
        <p:spPr bwMode="auto">
          <a:xfrm>
            <a:off x="1335088" y="1643063"/>
            <a:ext cx="6675437" cy="4187825"/>
          </a:xfrm>
          <a:custGeom>
            <a:avLst/>
            <a:gdLst>
              <a:gd name="T0" fmla="*/ 2147483647 w 4205"/>
              <a:gd name="T1" fmla="*/ 2147483647 h 2638"/>
              <a:gd name="T2" fmla="*/ 2147483647 w 4205"/>
              <a:gd name="T3" fmla="*/ 2147483647 h 2638"/>
              <a:gd name="T4" fmla="*/ 2147483647 w 4205"/>
              <a:gd name="T5" fmla="*/ 2147483647 h 2638"/>
              <a:gd name="T6" fmla="*/ 2147483647 w 4205"/>
              <a:gd name="T7" fmla="*/ 2147483647 h 2638"/>
              <a:gd name="T8" fmla="*/ 2147483647 w 4205"/>
              <a:gd name="T9" fmla="*/ 2147483647 h 2638"/>
              <a:gd name="T10" fmla="*/ 2147483647 w 4205"/>
              <a:gd name="T11" fmla="*/ 2147483647 h 2638"/>
              <a:gd name="T12" fmla="*/ 2147483647 w 4205"/>
              <a:gd name="T13" fmla="*/ 2147483647 h 2638"/>
              <a:gd name="T14" fmla="*/ 2147483647 w 4205"/>
              <a:gd name="T15" fmla="*/ 2147483647 h 2638"/>
              <a:gd name="T16" fmla="*/ 2147483647 w 4205"/>
              <a:gd name="T17" fmla="*/ 2147483647 h 2638"/>
              <a:gd name="T18" fmla="*/ 2147483647 w 4205"/>
              <a:gd name="T19" fmla="*/ 2147483647 h 2638"/>
              <a:gd name="T20" fmla="*/ 2147483647 w 4205"/>
              <a:gd name="T21" fmla="*/ 2147483647 h 2638"/>
              <a:gd name="T22" fmla="*/ 2147483647 w 4205"/>
              <a:gd name="T23" fmla="*/ 2147483647 h 2638"/>
              <a:gd name="T24" fmla="*/ 2147483647 w 4205"/>
              <a:gd name="T25" fmla="*/ 2147483647 h 2638"/>
              <a:gd name="T26" fmla="*/ 2147483647 w 4205"/>
              <a:gd name="T27" fmla="*/ 2147483647 h 2638"/>
              <a:gd name="T28" fmla="*/ 2147483647 w 4205"/>
              <a:gd name="T29" fmla="*/ 2147483647 h 2638"/>
              <a:gd name="T30" fmla="*/ 2147483647 w 4205"/>
              <a:gd name="T31" fmla="*/ 2147483647 h 2638"/>
              <a:gd name="T32" fmla="*/ 2147483647 w 4205"/>
              <a:gd name="T33" fmla="*/ 2147483647 h 2638"/>
              <a:gd name="T34" fmla="*/ 2147483647 w 4205"/>
              <a:gd name="T35" fmla="*/ 2147483647 h 2638"/>
              <a:gd name="T36" fmla="*/ 2147483647 w 4205"/>
              <a:gd name="T37" fmla="*/ 2147483647 h 2638"/>
              <a:gd name="T38" fmla="*/ 2147483647 w 4205"/>
              <a:gd name="T39" fmla="*/ 2147483647 h 2638"/>
              <a:gd name="T40" fmla="*/ 2147483647 w 4205"/>
              <a:gd name="T41" fmla="*/ 2147483647 h 2638"/>
              <a:gd name="T42" fmla="*/ 2147483647 w 4205"/>
              <a:gd name="T43" fmla="*/ 2147483647 h 2638"/>
              <a:gd name="T44" fmla="*/ 2147483647 w 4205"/>
              <a:gd name="T45" fmla="*/ 2147483647 h 2638"/>
              <a:gd name="T46" fmla="*/ 2147483647 w 4205"/>
              <a:gd name="T47" fmla="*/ 0 h 26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05"/>
              <a:gd name="T73" fmla="*/ 0 h 2638"/>
              <a:gd name="T74" fmla="*/ 4205 w 4205"/>
              <a:gd name="T75" fmla="*/ 2638 h 26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05" h="2638">
                <a:moveTo>
                  <a:pt x="298" y="2638"/>
                </a:moveTo>
                <a:cubicBezTo>
                  <a:pt x="288" y="2617"/>
                  <a:pt x="280" y="2546"/>
                  <a:pt x="240" y="2513"/>
                </a:cubicBezTo>
                <a:cubicBezTo>
                  <a:pt x="200" y="2480"/>
                  <a:pt x="84" y="2478"/>
                  <a:pt x="56" y="2438"/>
                </a:cubicBezTo>
                <a:cubicBezTo>
                  <a:pt x="28" y="2398"/>
                  <a:pt x="80" y="2328"/>
                  <a:pt x="73" y="2271"/>
                </a:cubicBezTo>
                <a:cubicBezTo>
                  <a:pt x="66" y="2214"/>
                  <a:pt x="0" y="2134"/>
                  <a:pt x="15" y="2095"/>
                </a:cubicBezTo>
                <a:cubicBezTo>
                  <a:pt x="30" y="2056"/>
                  <a:pt x="126" y="2009"/>
                  <a:pt x="165" y="2037"/>
                </a:cubicBezTo>
                <a:cubicBezTo>
                  <a:pt x="204" y="2065"/>
                  <a:pt x="208" y="2205"/>
                  <a:pt x="248" y="2262"/>
                </a:cubicBezTo>
                <a:cubicBezTo>
                  <a:pt x="288" y="2319"/>
                  <a:pt x="368" y="2383"/>
                  <a:pt x="407" y="2379"/>
                </a:cubicBezTo>
                <a:cubicBezTo>
                  <a:pt x="446" y="2375"/>
                  <a:pt x="450" y="2226"/>
                  <a:pt x="482" y="2237"/>
                </a:cubicBezTo>
                <a:cubicBezTo>
                  <a:pt x="514" y="2248"/>
                  <a:pt x="520" y="2418"/>
                  <a:pt x="599" y="2446"/>
                </a:cubicBezTo>
                <a:cubicBezTo>
                  <a:pt x="678" y="2474"/>
                  <a:pt x="884" y="2432"/>
                  <a:pt x="958" y="2404"/>
                </a:cubicBezTo>
                <a:cubicBezTo>
                  <a:pt x="1032" y="2376"/>
                  <a:pt x="1085" y="2337"/>
                  <a:pt x="1041" y="2279"/>
                </a:cubicBezTo>
                <a:cubicBezTo>
                  <a:pt x="997" y="2221"/>
                  <a:pt x="745" y="2126"/>
                  <a:pt x="691" y="2054"/>
                </a:cubicBezTo>
                <a:cubicBezTo>
                  <a:pt x="637" y="1982"/>
                  <a:pt x="634" y="1873"/>
                  <a:pt x="716" y="1845"/>
                </a:cubicBezTo>
                <a:cubicBezTo>
                  <a:pt x="798" y="1817"/>
                  <a:pt x="1059" y="1873"/>
                  <a:pt x="1183" y="1887"/>
                </a:cubicBezTo>
                <a:cubicBezTo>
                  <a:pt x="1307" y="1901"/>
                  <a:pt x="1374" y="1950"/>
                  <a:pt x="1459" y="1928"/>
                </a:cubicBezTo>
                <a:cubicBezTo>
                  <a:pt x="1544" y="1906"/>
                  <a:pt x="1654" y="1838"/>
                  <a:pt x="1693" y="1753"/>
                </a:cubicBezTo>
                <a:cubicBezTo>
                  <a:pt x="1732" y="1668"/>
                  <a:pt x="1637" y="1507"/>
                  <a:pt x="1693" y="1419"/>
                </a:cubicBezTo>
                <a:cubicBezTo>
                  <a:pt x="1749" y="1331"/>
                  <a:pt x="1913" y="1252"/>
                  <a:pt x="2026" y="1227"/>
                </a:cubicBezTo>
                <a:cubicBezTo>
                  <a:pt x="2139" y="1202"/>
                  <a:pt x="2239" y="1313"/>
                  <a:pt x="2369" y="1269"/>
                </a:cubicBezTo>
                <a:cubicBezTo>
                  <a:pt x="2499" y="1225"/>
                  <a:pt x="2686" y="1070"/>
                  <a:pt x="2803" y="960"/>
                </a:cubicBezTo>
                <a:cubicBezTo>
                  <a:pt x="2920" y="850"/>
                  <a:pt x="2938" y="691"/>
                  <a:pt x="3070" y="610"/>
                </a:cubicBezTo>
                <a:cubicBezTo>
                  <a:pt x="3202" y="529"/>
                  <a:pt x="3407" y="578"/>
                  <a:pt x="3596" y="476"/>
                </a:cubicBezTo>
                <a:cubicBezTo>
                  <a:pt x="3785" y="374"/>
                  <a:pt x="3995" y="187"/>
                  <a:pt x="4205" y="0"/>
                </a:cubicBezTo>
              </a:path>
            </a:pathLst>
          </a:custGeom>
          <a:noFill/>
          <a:ln w="63500">
            <a:solidFill>
              <a:srgbClr val="808080"/>
            </a:solidFill>
            <a:round/>
            <a:headEnd/>
            <a:tailEnd/>
          </a:ln>
        </p:spPr>
        <p:txBody>
          <a:bodyPr/>
          <a:lstStyle/>
          <a:p>
            <a:endParaRPr lang="en-US">
              <a:latin typeface="Agency FB" panose="020B0503020202020204" pitchFamily="34" charset="0"/>
            </a:endParaRPr>
          </a:p>
        </p:txBody>
      </p:sp>
      <p:sp>
        <p:nvSpPr>
          <p:cNvPr id="68636" name="Rectangle 36"/>
          <p:cNvSpPr>
            <a:spLocks noChangeArrowheads="1"/>
          </p:cNvSpPr>
          <p:nvPr/>
        </p:nvSpPr>
        <p:spPr bwMode="auto">
          <a:xfrm>
            <a:off x="1089025" y="6121400"/>
            <a:ext cx="3114675" cy="157163"/>
          </a:xfrm>
          <a:prstGeom prst="rect">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37" name="Rectangle 37"/>
          <p:cNvSpPr>
            <a:spLocks noChangeArrowheads="1"/>
          </p:cNvSpPr>
          <p:nvPr/>
        </p:nvSpPr>
        <p:spPr bwMode="auto">
          <a:xfrm rot="-5400000">
            <a:off x="42069" y="5049044"/>
            <a:ext cx="1630362" cy="171450"/>
          </a:xfrm>
          <a:prstGeom prst="rect">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38" name="AutoShape 38"/>
          <p:cNvSpPr>
            <a:spLocks noChangeArrowheads="1"/>
          </p:cNvSpPr>
          <p:nvPr/>
        </p:nvSpPr>
        <p:spPr bwMode="auto">
          <a:xfrm rot="-5400000">
            <a:off x="25400" y="2227263"/>
            <a:ext cx="1660525" cy="330200"/>
          </a:xfrm>
          <a:prstGeom prst="rightArrow">
            <a:avLst>
              <a:gd name="adj1" fmla="val 50000"/>
              <a:gd name="adj2" fmla="val 112846"/>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34" name="Line 19"/>
          <p:cNvSpPr>
            <a:spLocks noChangeShapeType="1"/>
          </p:cNvSpPr>
          <p:nvPr/>
        </p:nvSpPr>
        <p:spPr bwMode="auto">
          <a:xfrm flipV="1">
            <a:off x="2819400" y="1828800"/>
            <a:ext cx="5267325" cy="4038600"/>
          </a:xfrm>
          <a:prstGeom prst="line">
            <a:avLst/>
          </a:prstGeom>
          <a:noFill/>
          <a:ln w="38100">
            <a:solidFill>
              <a:srgbClr val="FF0000"/>
            </a:solidFill>
            <a:prstDash val="sysDot"/>
            <a:round/>
            <a:headEnd type="none" w="sm" len="sm"/>
            <a:tailEnd type="none" w="sm" len="sm"/>
          </a:ln>
        </p:spPr>
        <p:txBody>
          <a:bodyPr wrap="none" anchor="ctr"/>
          <a:lstStyle/>
          <a:p>
            <a:endParaRPr lang="en-US">
              <a:latin typeface="Agency FB" panose="020B0503020202020204" pitchFamily="34" charset="0"/>
            </a:endParaRPr>
          </a:p>
        </p:txBody>
      </p:sp>
      <p:sp>
        <p:nvSpPr>
          <p:cNvPr id="68635" name="Rectangle 14"/>
          <p:cNvSpPr>
            <a:spLocks noChangeArrowheads="1"/>
          </p:cNvSpPr>
          <p:nvPr/>
        </p:nvSpPr>
        <p:spPr bwMode="auto">
          <a:xfrm>
            <a:off x="4083074" y="3806825"/>
            <a:ext cx="1111202" cy="523220"/>
          </a:xfrm>
          <a:prstGeom prst="rect">
            <a:avLst/>
          </a:prstGeom>
          <a:noFill/>
          <a:ln w="9525">
            <a:noFill/>
            <a:miter lim="800000"/>
            <a:headEnd/>
            <a:tailEnd/>
          </a:ln>
        </p:spPr>
        <p:txBody>
          <a:bodyPr wrap="none">
            <a:spAutoFit/>
          </a:bodyPr>
          <a:lstStyle/>
          <a:p>
            <a:pPr algn="ctr" eaLnBrk="0" hangingPunct="0"/>
            <a:r>
              <a:rPr lang="en-US" sz="1400" b="1">
                <a:solidFill>
                  <a:srgbClr val="000000"/>
                </a:solidFill>
                <a:latin typeface="Agency FB" panose="020B0503020202020204" pitchFamily="34" charset="0"/>
              </a:rPr>
              <a:t>1 or 2 domestic</a:t>
            </a:r>
          </a:p>
          <a:p>
            <a:pPr algn="ctr" eaLnBrk="0" hangingPunct="0"/>
            <a:r>
              <a:rPr lang="en-US" sz="1400" b="1">
                <a:solidFill>
                  <a:srgbClr val="000000"/>
                </a:solidFill>
                <a:latin typeface="Agency FB" panose="020B0503020202020204" pitchFamily="34" charset="0"/>
              </a:rPr>
              <a:t>animals</a:t>
            </a:r>
          </a:p>
        </p:txBody>
      </p:sp>
      <p:sp>
        <p:nvSpPr>
          <p:cNvPr id="2" name="Rectangle 17"/>
          <p:cNvSpPr>
            <a:spLocks noChangeArrowheads="1"/>
          </p:cNvSpPr>
          <p:nvPr/>
        </p:nvSpPr>
        <p:spPr bwMode="auto">
          <a:xfrm>
            <a:off x="4997119" y="2790825"/>
            <a:ext cx="856325" cy="523220"/>
          </a:xfrm>
          <a:prstGeom prst="rect">
            <a:avLst/>
          </a:prstGeom>
          <a:noFill/>
          <a:ln w="9525">
            <a:noFill/>
            <a:miter lim="800000"/>
            <a:headEnd/>
            <a:tailEnd/>
          </a:ln>
        </p:spPr>
        <p:txBody>
          <a:bodyPr wrap="none">
            <a:spAutoFit/>
          </a:bodyPr>
          <a:lstStyle/>
          <a:p>
            <a:pPr algn="ctr" eaLnBrk="0" hangingPunct="0"/>
            <a:r>
              <a:rPr lang="en-US" sz="1400" b="1">
                <a:solidFill>
                  <a:srgbClr val="000000"/>
                </a:solidFill>
                <a:latin typeface="Agency FB" panose="020B0503020202020204" pitchFamily="34" charset="0"/>
              </a:rPr>
              <a:t>2 domestic</a:t>
            </a:r>
          </a:p>
          <a:p>
            <a:pPr algn="ctr" eaLnBrk="0" hangingPunct="0"/>
            <a:r>
              <a:rPr lang="en-US" sz="1400" b="1">
                <a:solidFill>
                  <a:srgbClr val="000000"/>
                </a:solidFill>
                <a:latin typeface="Agency FB" panose="020B0503020202020204" pitchFamily="34" charset="0"/>
              </a:rPr>
              <a:t>animals</a:t>
            </a:r>
          </a:p>
        </p:txBody>
      </p:sp>
      <p:sp>
        <p:nvSpPr>
          <p:cNvPr id="2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58409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Road Network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640"/>
            <a:ext cx="9144000" cy="579731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509685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lstStyle/>
          <a:p>
            <a:pPr eaLnBrk="1" hangingPunct="1"/>
            <a:r>
              <a:rPr lang="en-US" sz="3200" dirty="0"/>
              <a:t>Road Transport Density Measures, </a:t>
            </a:r>
            <a:r>
              <a:rPr lang="en-US" sz="3200" dirty="0" smtClean="0"/>
              <a:t>2000s</a:t>
            </a:r>
            <a:br>
              <a:rPr lang="en-US" sz="3200" dirty="0" smtClean="0"/>
            </a:br>
            <a:endParaRPr lang="en-US" sz="32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2560182209"/>
              </p:ext>
            </p:extLst>
          </p:nvPr>
        </p:nvGraphicFramePr>
        <p:xfrm>
          <a:off x="92075" y="1082675"/>
          <a:ext cx="5845429"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166272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t>World Automobile Production and Fleet, 1965-2014</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3116452704"/>
              </p:ext>
            </p:extLst>
          </p:nvPr>
        </p:nvGraphicFramePr>
        <p:xfrm>
          <a:off x="133350" y="1176338"/>
          <a:ext cx="8897938" cy="5276850"/>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3562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p:txBody>
          <a:bodyPr/>
          <a:lstStyle/>
          <a:p>
            <a:r>
              <a:rPr lang="it-IT" altLang="it-IT" sz="2800" dirty="0" err="1" smtClean="0"/>
              <a:t>Growth</a:t>
            </a:r>
            <a:r>
              <a:rPr lang="it-IT" altLang="it-IT" sz="2800" dirty="0" smtClean="0"/>
              <a:t> of (</a:t>
            </a:r>
            <a:r>
              <a:rPr lang="it-IT" altLang="it-IT" sz="2800" dirty="0" err="1" smtClean="0"/>
              <a:t>passengers</a:t>
            </a:r>
            <a:r>
              <a:rPr lang="it-IT" altLang="it-IT" sz="2800" dirty="0" smtClean="0"/>
              <a:t> and </a:t>
            </a:r>
            <a:r>
              <a:rPr lang="it-IT" altLang="it-IT" sz="2800" dirty="0" err="1" smtClean="0"/>
              <a:t>goods</a:t>
            </a:r>
            <a:r>
              <a:rPr lang="it-IT" altLang="it-IT" sz="2800" dirty="0" smtClean="0"/>
              <a:t>) </a:t>
            </a:r>
            <a:r>
              <a:rPr lang="it-IT" altLang="it-IT" sz="2800" dirty="0" err="1" smtClean="0"/>
              <a:t>transport</a:t>
            </a:r>
            <a:r>
              <a:rPr lang="it-IT" altLang="it-IT" sz="2800" dirty="0" smtClean="0"/>
              <a:t> and GDP (EU 27) </a:t>
            </a:r>
          </a:p>
        </p:txBody>
      </p:sp>
      <p:graphicFrame>
        <p:nvGraphicFramePr>
          <p:cNvPr id="41987" name="Object 4"/>
          <p:cNvGraphicFramePr>
            <a:graphicFrameLocks noGrp="1" noChangeAspect="1"/>
          </p:cNvGraphicFramePr>
          <p:nvPr>
            <p:ph idx="1"/>
          </p:nvPr>
        </p:nvGraphicFramePr>
        <p:xfrm>
          <a:off x="2195513" y="1484313"/>
          <a:ext cx="4699000" cy="4114800"/>
        </p:xfrm>
        <a:graphic>
          <a:graphicData uri="http://schemas.openxmlformats.org/presentationml/2006/ole">
            <mc:AlternateContent xmlns:mc="http://schemas.openxmlformats.org/markup-compatibility/2006">
              <mc:Choice xmlns:v="urn:schemas-microsoft-com:vml" Requires="v">
                <p:oleObj spid="_x0000_s169006" name="Grafico" r:id="rId3" imgW="5667433" imgH="4962617" progId="Excel.Chart.8">
                  <p:embed/>
                </p:oleObj>
              </mc:Choice>
              <mc:Fallback>
                <p:oleObj name="Grafico" r:id="rId3" imgW="5667433" imgH="496261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484313"/>
                        <a:ext cx="4699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333333"/>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Rectangle 7"/>
          <p:cNvSpPr>
            <a:spLocks noChangeArrowheads="1"/>
          </p:cNvSpPr>
          <p:nvPr/>
        </p:nvSpPr>
        <p:spPr bwMode="auto">
          <a:xfrm>
            <a:off x="479425" y="5748506"/>
            <a:ext cx="81851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r>
              <a:rPr lang="it-IT" altLang="it-IT" sz="1200" dirty="0"/>
              <a:t>(1) </a:t>
            </a:r>
            <a:r>
              <a:rPr lang="it-IT" altLang="it-IT" sz="1200" dirty="0" err="1" smtClean="0"/>
              <a:t>cars</a:t>
            </a:r>
            <a:r>
              <a:rPr lang="it-IT" altLang="it-IT" sz="1200" dirty="0" smtClean="0"/>
              <a:t>, </a:t>
            </a:r>
            <a:r>
              <a:rPr lang="it-IT" altLang="it-IT" sz="1200" dirty="0" err="1" smtClean="0"/>
              <a:t>motor</a:t>
            </a:r>
            <a:r>
              <a:rPr lang="it-IT" altLang="it-IT" sz="1200" dirty="0" smtClean="0"/>
              <a:t> </a:t>
            </a:r>
            <a:r>
              <a:rPr lang="it-IT" altLang="it-IT" sz="1200" dirty="0" err="1" smtClean="0"/>
              <a:t>vehicles</a:t>
            </a:r>
            <a:r>
              <a:rPr lang="it-IT" altLang="it-IT" sz="1200" dirty="0" smtClean="0"/>
              <a:t>, </a:t>
            </a:r>
            <a:r>
              <a:rPr lang="it-IT" altLang="it-IT" sz="1200" dirty="0" err="1" smtClean="0"/>
              <a:t>two-wheelers</a:t>
            </a:r>
            <a:r>
              <a:rPr lang="it-IT" altLang="it-IT" sz="1200" dirty="0" smtClean="0"/>
              <a:t>, </a:t>
            </a:r>
            <a:r>
              <a:rPr lang="it-IT" altLang="it-IT" sz="1200" dirty="0" err="1" smtClean="0"/>
              <a:t>autbus</a:t>
            </a:r>
            <a:r>
              <a:rPr lang="it-IT" altLang="it-IT" sz="1200" dirty="0" smtClean="0"/>
              <a:t> and </a:t>
            </a:r>
            <a:r>
              <a:rPr lang="it-IT" altLang="it-IT" sz="1200" dirty="0" err="1" smtClean="0"/>
              <a:t>pullmans</a:t>
            </a:r>
            <a:r>
              <a:rPr lang="it-IT" altLang="it-IT" sz="1200" dirty="0" smtClean="0"/>
              <a:t>, </a:t>
            </a:r>
            <a:r>
              <a:rPr lang="it-IT" altLang="it-IT" sz="1200" dirty="0" err="1" smtClean="0"/>
              <a:t>trams</a:t>
            </a:r>
            <a:r>
              <a:rPr lang="it-IT" altLang="it-IT" sz="1200" dirty="0" smtClean="0"/>
              <a:t>, underground </a:t>
            </a:r>
            <a:r>
              <a:rPr lang="it-IT" altLang="it-IT" sz="1200" dirty="0" err="1" smtClean="0"/>
              <a:t>rail</a:t>
            </a:r>
            <a:r>
              <a:rPr lang="it-IT" altLang="it-IT" sz="1200" dirty="0" smtClean="0"/>
              <a:t> </a:t>
            </a:r>
            <a:r>
              <a:rPr lang="it-IT" altLang="it-IT" sz="1200" dirty="0" err="1" smtClean="0"/>
              <a:t>lines</a:t>
            </a:r>
            <a:r>
              <a:rPr lang="it-IT" altLang="it-IT" sz="1200" dirty="0" smtClean="0"/>
              <a:t>, </a:t>
            </a:r>
            <a:r>
              <a:rPr lang="it-IT" altLang="it-IT" sz="1200" dirty="0" err="1" smtClean="0"/>
              <a:t>railways</a:t>
            </a:r>
            <a:r>
              <a:rPr lang="it-IT" altLang="it-IT" sz="1200" dirty="0" smtClean="0"/>
              <a:t>, air </a:t>
            </a:r>
            <a:r>
              <a:rPr lang="it-IT" altLang="it-IT" sz="1200" dirty="0" err="1" smtClean="0"/>
              <a:t>transport</a:t>
            </a:r>
            <a:r>
              <a:rPr lang="it-IT" altLang="it-IT" sz="1200" dirty="0" smtClean="0"/>
              <a:t>, </a:t>
            </a:r>
            <a:r>
              <a:rPr lang="it-IT" altLang="it-IT" sz="1200" dirty="0" err="1" smtClean="0"/>
              <a:t>inland</a:t>
            </a:r>
            <a:r>
              <a:rPr lang="it-IT" altLang="it-IT" sz="1200" dirty="0" smtClean="0"/>
              <a:t> </a:t>
            </a:r>
            <a:r>
              <a:rPr lang="it-IT" altLang="it-IT" sz="1200" dirty="0" err="1" smtClean="0"/>
              <a:t>waterways</a:t>
            </a:r>
            <a:r>
              <a:rPr lang="it-IT" altLang="it-IT" sz="1200" dirty="0" smtClean="0"/>
              <a:t>, intra-EU </a:t>
            </a:r>
            <a:r>
              <a:rPr lang="it-IT" altLang="it-IT" sz="1200" dirty="0" err="1" smtClean="0"/>
              <a:t>maritime</a:t>
            </a:r>
            <a:r>
              <a:rPr lang="it-IT" altLang="it-IT" sz="1200" dirty="0" smtClean="0"/>
              <a:t> </a:t>
            </a:r>
            <a:r>
              <a:rPr lang="it-IT" altLang="it-IT" sz="1200" dirty="0" err="1" smtClean="0"/>
              <a:t>transportE</a:t>
            </a:r>
            <a:endParaRPr lang="it-IT" altLang="it-IT" sz="1200" dirty="0"/>
          </a:p>
          <a:p>
            <a:pPr algn="l"/>
            <a:r>
              <a:rPr lang="it-IT" altLang="it-IT" sz="1200" dirty="0"/>
              <a:t>(2) </a:t>
            </a:r>
            <a:r>
              <a:rPr lang="it-IT" altLang="it-IT" sz="1200" dirty="0" smtClean="0"/>
              <a:t>Road </a:t>
            </a:r>
            <a:r>
              <a:rPr lang="it-IT" altLang="it-IT" sz="1200" dirty="0" err="1" smtClean="0"/>
              <a:t>railways</a:t>
            </a:r>
            <a:r>
              <a:rPr lang="it-IT" altLang="it-IT" sz="1200" dirty="0" smtClean="0"/>
              <a:t> </a:t>
            </a:r>
            <a:r>
              <a:rPr lang="it-IT" altLang="it-IT" sz="1200" dirty="0" err="1" smtClean="0"/>
              <a:t>inland</a:t>
            </a:r>
            <a:r>
              <a:rPr lang="it-IT" altLang="it-IT" sz="1200" dirty="0" smtClean="0"/>
              <a:t> </a:t>
            </a:r>
            <a:r>
              <a:rPr lang="it-IT" altLang="it-IT" sz="1200" dirty="0" err="1" smtClean="0"/>
              <a:t>waterways</a:t>
            </a:r>
            <a:r>
              <a:rPr lang="it-IT" altLang="it-IT" sz="1200" dirty="0" smtClean="0"/>
              <a:t>, </a:t>
            </a:r>
            <a:r>
              <a:rPr lang="it-IT" altLang="it-IT" sz="1200" dirty="0" err="1" smtClean="0"/>
              <a:t>pipelines</a:t>
            </a:r>
            <a:r>
              <a:rPr lang="it-IT" altLang="it-IT" sz="1200" dirty="0" smtClean="0"/>
              <a:t>, air and </a:t>
            </a:r>
            <a:r>
              <a:rPr lang="it-IT" altLang="it-IT" sz="1200" dirty="0" err="1" smtClean="0"/>
              <a:t>mairitime</a:t>
            </a:r>
            <a:r>
              <a:rPr lang="it-IT" altLang="it-IT" sz="1200" dirty="0" smtClean="0"/>
              <a:t> </a:t>
            </a:r>
            <a:r>
              <a:rPr lang="it-IT" altLang="it-IT" sz="1200" dirty="0" err="1" smtClean="0"/>
              <a:t>transport</a:t>
            </a:r>
            <a:r>
              <a:rPr lang="it-IT" altLang="it-IT" sz="1200" dirty="0" smtClean="0"/>
              <a:t> (intra EU)</a:t>
            </a:r>
            <a:endParaRPr lang="it-IT" altLang="it-IT" sz="1200" dirty="0"/>
          </a:p>
          <a:p>
            <a:pPr algn="l"/>
            <a:r>
              <a:rPr lang="it-IT" altLang="it-IT" sz="1200" dirty="0"/>
              <a:t>GDP </a:t>
            </a:r>
            <a:r>
              <a:rPr lang="it-IT" altLang="it-IT" sz="1200" dirty="0" err="1" smtClean="0"/>
              <a:t>at</a:t>
            </a:r>
            <a:r>
              <a:rPr lang="it-IT" altLang="it-IT" sz="1200" dirty="0" smtClean="0"/>
              <a:t> </a:t>
            </a:r>
            <a:r>
              <a:rPr lang="it-IT" altLang="it-IT" sz="1200" dirty="0" err="1" smtClean="0"/>
              <a:t>constant</a:t>
            </a:r>
            <a:r>
              <a:rPr lang="it-IT" altLang="it-IT" sz="1200" dirty="0" smtClean="0"/>
              <a:t> </a:t>
            </a:r>
            <a:r>
              <a:rPr lang="it-IT" altLang="it-IT" sz="1200" dirty="0" err="1" smtClean="0"/>
              <a:t>prices</a:t>
            </a:r>
            <a:r>
              <a:rPr lang="it-IT" altLang="it-IT" sz="1200" dirty="0" smtClean="0"/>
              <a:t> and </a:t>
            </a:r>
            <a:r>
              <a:rPr lang="it-IT" altLang="it-IT" sz="1200" dirty="0" err="1" smtClean="0"/>
              <a:t>exchange</a:t>
            </a:r>
            <a:r>
              <a:rPr lang="it-IT" altLang="it-IT" sz="1200" dirty="0" smtClean="0"/>
              <a:t> </a:t>
            </a:r>
            <a:r>
              <a:rPr lang="it-IT" altLang="it-IT" sz="1200" dirty="0" err="1" smtClean="0"/>
              <a:t>rates</a:t>
            </a:r>
            <a:r>
              <a:rPr lang="it-IT" altLang="it-IT" sz="1200" dirty="0" smtClean="0"/>
              <a:t> 2000</a:t>
            </a:r>
            <a:r>
              <a:rPr lang="it-IT" altLang="it-IT" sz="1200" dirty="0"/>
              <a:t>; </a:t>
            </a:r>
          </a:p>
          <a:p>
            <a:pPr algn="l"/>
            <a:r>
              <a:rPr lang="fr-FR" altLang="it-IT" sz="1200" dirty="0"/>
              <a:t>(Fonte: </a:t>
            </a:r>
            <a:r>
              <a:rPr lang="fr-FR" altLang="it-IT" sz="1200" dirty="0" err="1"/>
              <a:t>European</a:t>
            </a:r>
            <a:r>
              <a:rPr lang="fr-FR" altLang="it-IT" sz="1200" dirty="0"/>
              <a:t> Commission, </a:t>
            </a:r>
            <a:r>
              <a:rPr lang="fr-FR" altLang="it-IT" sz="1200" i="1" dirty="0"/>
              <a:t>Transport in Figures, 2010</a:t>
            </a:r>
            <a:r>
              <a:rPr lang="fr-FR" altLang="it-IT" sz="1200" dirty="0"/>
              <a:t>)</a:t>
            </a:r>
          </a:p>
        </p:txBody>
      </p:sp>
    </p:spTree>
    <p:extLst>
      <p:ext uri="{BB962C8B-B14F-4D97-AF65-F5344CB8AC3E}">
        <p14:creationId xmlns:p14="http://schemas.microsoft.com/office/powerpoint/2010/main" val="23621090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Rail</a:t>
            </a:r>
            <a:r>
              <a:rPr lang="it-IT" dirty="0" smtClean="0"/>
              <a:t> </a:t>
            </a:r>
            <a:r>
              <a:rPr lang="it-IT" dirty="0" err="1" smtClean="0"/>
              <a:t>transport</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2230775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Rail Network and Rail Systems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5351"/>
            <a:ext cx="9144000" cy="582999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83777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title"/>
          </p:nvPr>
        </p:nvSpPr>
        <p:spPr/>
        <p:txBody>
          <a:bodyPr/>
          <a:lstStyle/>
          <a:p>
            <a:pPr eaLnBrk="1" hangingPunct="1"/>
            <a:r>
              <a:rPr lang="en-US"/>
              <a:t>Geographical Settings of Rail Lines</a:t>
            </a:r>
          </a:p>
        </p:txBody>
      </p:sp>
      <p:sp>
        <p:nvSpPr>
          <p:cNvPr id="73732" name="Rectangle 12"/>
          <p:cNvSpPr>
            <a:spLocks noChangeArrowheads="1"/>
          </p:cNvSpPr>
          <p:nvPr/>
        </p:nvSpPr>
        <p:spPr bwMode="auto">
          <a:xfrm>
            <a:off x="430737" y="1606099"/>
            <a:ext cx="2743200" cy="3931920"/>
          </a:xfrm>
          <a:prstGeom prst="rect">
            <a:avLst/>
          </a:prstGeom>
          <a:solidFill>
            <a:schemeClr val="accent2">
              <a:lumMod val="75000"/>
            </a:schemeClr>
          </a:solidFill>
          <a:ln w="25400">
            <a:solidFill>
              <a:schemeClr val="bg1">
                <a:lumMod val="50000"/>
              </a:schemeClr>
            </a:solidFill>
            <a:miter lim="800000"/>
            <a:headEnd/>
            <a:tailEnd/>
          </a:ln>
        </p:spPr>
        <p:txBody>
          <a:bodyPr wrap="none" anchor="ctr"/>
          <a:lstStyle/>
          <a:p>
            <a:pPr eaLnBrk="0" hangingPunct="0"/>
            <a:endParaRPr lang="en-US"/>
          </a:p>
        </p:txBody>
      </p:sp>
      <p:sp>
        <p:nvSpPr>
          <p:cNvPr id="73733" name="Freeform 11"/>
          <p:cNvSpPr>
            <a:spLocks/>
          </p:cNvSpPr>
          <p:nvPr/>
        </p:nvSpPr>
        <p:spPr bwMode="auto">
          <a:xfrm>
            <a:off x="427563" y="1604511"/>
            <a:ext cx="2746374" cy="3938270"/>
          </a:xfrm>
          <a:custGeom>
            <a:avLst/>
            <a:gdLst>
              <a:gd name="T0" fmla="*/ 0 w 1685"/>
              <a:gd name="T1" fmla="*/ 0 h 2435"/>
              <a:gd name="T2" fmla="*/ 2147483647 w 1685"/>
              <a:gd name="T3" fmla="*/ 0 h 2435"/>
              <a:gd name="T4" fmla="*/ 2147483647 w 1685"/>
              <a:gd name="T5" fmla="*/ 2147483647 h 2435"/>
              <a:gd name="T6" fmla="*/ 2147483647 w 1685"/>
              <a:gd name="T7" fmla="*/ 2147483647 h 2435"/>
              <a:gd name="T8" fmla="*/ 2147483647 w 1685"/>
              <a:gd name="T9" fmla="*/ 2147483647 h 2435"/>
              <a:gd name="T10" fmla="*/ 2147483647 w 1685"/>
              <a:gd name="T11" fmla="*/ 2147483647 h 2435"/>
              <a:gd name="T12" fmla="*/ 2147483647 w 1685"/>
              <a:gd name="T13" fmla="*/ 2147483647 h 2435"/>
              <a:gd name="T14" fmla="*/ 2147483647 w 1685"/>
              <a:gd name="T15" fmla="*/ 2147483647 h 2435"/>
              <a:gd name="T16" fmla="*/ 2147483647 w 1685"/>
              <a:gd name="T17" fmla="*/ 2147483647 h 2435"/>
              <a:gd name="T18" fmla="*/ 2147483647 w 1685"/>
              <a:gd name="T19" fmla="*/ 2147483647 h 2435"/>
              <a:gd name="T20" fmla="*/ 2147483647 w 1685"/>
              <a:gd name="T21" fmla="*/ 2147483647 h 2435"/>
              <a:gd name="T22" fmla="*/ 2147483647 w 1685"/>
              <a:gd name="T23" fmla="*/ 2147483647 h 2435"/>
              <a:gd name="T24" fmla="*/ 2147483647 w 1685"/>
              <a:gd name="T25" fmla="*/ 2147483647 h 2435"/>
              <a:gd name="T26" fmla="*/ 2147483647 w 1685"/>
              <a:gd name="T27" fmla="*/ 2147483647 h 2435"/>
              <a:gd name="T28" fmla="*/ 2147483647 w 1685"/>
              <a:gd name="T29" fmla="*/ 2147483647 h 2435"/>
              <a:gd name="T30" fmla="*/ 2147483647 w 1685"/>
              <a:gd name="T31" fmla="*/ 2147483647 h 2435"/>
              <a:gd name="T32" fmla="*/ 2147483647 w 1685"/>
              <a:gd name="T33" fmla="*/ 2147483647 h 2435"/>
              <a:gd name="T34" fmla="*/ 2147483647 w 1685"/>
              <a:gd name="T35" fmla="*/ 2147483647 h 2435"/>
              <a:gd name="T36" fmla="*/ 2147483647 w 1685"/>
              <a:gd name="T37" fmla="*/ 2147483647 h 2435"/>
              <a:gd name="T38" fmla="*/ 2147483647 w 1685"/>
              <a:gd name="T39" fmla="*/ 2147483647 h 2435"/>
              <a:gd name="T40" fmla="*/ 2147483647 w 1685"/>
              <a:gd name="T41" fmla="*/ 2147483647 h 2435"/>
              <a:gd name="T42" fmla="*/ 2147483647 w 1685"/>
              <a:gd name="T43" fmla="*/ 2147483647 h 2435"/>
              <a:gd name="T44" fmla="*/ 2147483647 w 1685"/>
              <a:gd name="T45" fmla="*/ 2147483647 h 2435"/>
              <a:gd name="T46" fmla="*/ 2147483647 w 1685"/>
              <a:gd name="T47" fmla="*/ 2147483647 h 2435"/>
              <a:gd name="T48" fmla="*/ 2147483647 w 1685"/>
              <a:gd name="T49" fmla="*/ 2147483647 h 2435"/>
              <a:gd name="T50" fmla="*/ 2147483647 w 1685"/>
              <a:gd name="T51" fmla="*/ 2147483647 h 2435"/>
              <a:gd name="T52" fmla="*/ 2147483647 w 1685"/>
              <a:gd name="T53" fmla="*/ 2147483647 h 2435"/>
              <a:gd name="T54" fmla="*/ 2147483647 w 1685"/>
              <a:gd name="T55" fmla="*/ 2147483647 h 2435"/>
              <a:gd name="T56" fmla="*/ 2147483647 w 1685"/>
              <a:gd name="T57" fmla="*/ 2147483647 h 2435"/>
              <a:gd name="T58" fmla="*/ 2147483647 w 1685"/>
              <a:gd name="T59" fmla="*/ 2147483647 h 2435"/>
              <a:gd name="T60" fmla="*/ 2147483647 w 1685"/>
              <a:gd name="T61" fmla="*/ 2147483647 h 2435"/>
              <a:gd name="T62" fmla="*/ 2147483647 w 1685"/>
              <a:gd name="T63" fmla="*/ 2147483647 h 2435"/>
              <a:gd name="T64" fmla="*/ 2147483647 w 1685"/>
              <a:gd name="T65" fmla="*/ 2147483647 h 2435"/>
              <a:gd name="T66" fmla="*/ 2147483647 w 1685"/>
              <a:gd name="T67" fmla="*/ 2147483647 h 2435"/>
              <a:gd name="T68" fmla="*/ 2147483647 w 1685"/>
              <a:gd name="T69" fmla="*/ 2147483647 h 2435"/>
              <a:gd name="T70" fmla="*/ 2147483647 w 1685"/>
              <a:gd name="T71" fmla="*/ 2147483647 h 2435"/>
              <a:gd name="T72" fmla="*/ 2147483647 w 1685"/>
              <a:gd name="T73" fmla="*/ 2147483647 h 2435"/>
              <a:gd name="T74" fmla="*/ 2147483647 w 1685"/>
              <a:gd name="T75" fmla="*/ 2147483647 h 2435"/>
              <a:gd name="T76" fmla="*/ 0 w 1685"/>
              <a:gd name="T77" fmla="*/ 2147483647 h 2435"/>
              <a:gd name="T78" fmla="*/ 0 w 1685"/>
              <a:gd name="T79" fmla="*/ 0 h 2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5"/>
              <a:gd name="T121" fmla="*/ 0 h 2435"/>
              <a:gd name="T122" fmla="*/ 1685 w 1685"/>
              <a:gd name="T123" fmla="*/ 2435 h 24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5" h="2435">
                <a:moveTo>
                  <a:pt x="0" y="0"/>
                </a:moveTo>
                <a:lnTo>
                  <a:pt x="1682" y="0"/>
                </a:lnTo>
                <a:lnTo>
                  <a:pt x="1685" y="422"/>
                </a:lnTo>
                <a:lnTo>
                  <a:pt x="1544" y="546"/>
                </a:lnTo>
                <a:lnTo>
                  <a:pt x="1467" y="561"/>
                </a:lnTo>
                <a:lnTo>
                  <a:pt x="1298" y="584"/>
                </a:lnTo>
                <a:lnTo>
                  <a:pt x="1229" y="638"/>
                </a:lnTo>
                <a:lnTo>
                  <a:pt x="1198" y="730"/>
                </a:lnTo>
                <a:lnTo>
                  <a:pt x="1214" y="884"/>
                </a:lnTo>
                <a:lnTo>
                  <a:pt x="1237" y="983"/>
                </a:lnTo>
                <a:lnTo>
                  <a:pt x="1191" y="991"/>
                </a:lnTo>
                <a:lnTo>
                  <a:pt x="1145" y="907"/>
                </a:lnTo>
                <a:lnTo>
                  <a:pt x="1075" y="876"/>
                </a:lnTo>
                <a:lnTo>
                  <a:pt x="1037" y="945"/>
                </a:lnTo>
                <a:lnTo>
                  <a:pt x="1075" y="1045"/>
                </a:lnTo>
                <a:lnTo>
                  <a:pt x="1037" y="1229"/>
                </a:lnTo>
                <a:lnTo>
                  <a:pt x="1098" y="1383"/>
                </a:lnTo>
                <a:lnTo>
                  <a:pt x="1183" y="1460"/>
                </a:lnTo>
                <a:lnTo>
                  <a:pt x="1183" y="1544"/>
                </a:lnTo>
                <a:lnTo>
                  <a:pt x="1091" y="1613"/>
                </a:lnTo>
                <a:lnTo>
                  <a:pt x="1014" y="1798"/>
                </a:lnTo>
                <a:lnTo>
                  <a:pt x="1060" y="1821"/>
                </a:lnTo>
                <a:lnTo>
                  <a:pt x="1175" y="1828"/>
                </a:lnTo>
                <a:lnTo>
                  <a:pt x="1221" y="1774"/>
                </a:lnTo>
                <a:lnTo>
                  <a:pt x="1275" y="1713"/>
                </a:lnTo>
                <a:lnTo>
                  <a:pt x="1290" y="1767"/>
                </a:lnTo>
                <a:lnTo>
                  <a:pt x="1298" y="1836"/>
                </a:lnTo>
                <a:lnTo>
                  <a:pt x="1229" y="1882"/>
                </a:lnTo>
                <a:lnTo>
                  <a:pt x="1114" y="1936"/>
                </a:lnTo>
                <a:lnTo>
                  <a:pt x="1052" y="2066"/>
                </a:lnTo>
                <a:lnTo>
                  <a:pt x="891" y="2097"/>
                </a:lnTo>
                <a:lnTo>
                  <a:pt x="684" y="2128"/>
                </a:lnTo>
                <a:lnTo>
                  <a:pt x="607" y="2089"/>
                </a:lnTo>
                <a:lnTo>
                  <a:pt x="507" y="2112"/>
                </a:lnTo>
                <a:lnTo>
                  <a:pt x="453" y="2220"/>
                </a:lnTo>
                <a:lnTo>
                  <a:pt x="469" y="2281"/>
                </a:lnTo>
                <a:lnTo>
                  <a:pt x="507" y="2358"/>
                </a:lnTo>
                <a:lnTo>
                  <a:pt x="553" y="2435"/>
                </a:lnTo>
                <a:lnTo>
                  <a:pt x="0" y="2435"/>
                </a:lnTo>
                <a:lnTo>
                  <a:pt x="0" y="0"/>
                </a:lnTo>
                <a:close/>
              </a:path>
            </a:pathLst>
          </a:custGeom>
          <a:solidFill>
            <a:schemeClr val="bg1">
              <a:lumMod val="75000"/>
            </a:schemeClr>
          </a:solidFill>
          <a:ln w="9525">
            <a:solidFill>
              <a:srgbClr val="808080"/>
            </a:solidFill>
            <a:round/>
            <a:headEnd/>
            <a:tailEnd/>
          </a:ln>
        </p:spPr>
        <p:txBody>
          <a:bodyPr/>
          <a:lstStyle/>
          <a:p>
            <a:endParaRPr lang="en-US"/>
          </a:p>
        </p:txBody>
      </p:sp>
      <p:sp>
        <p:nvSpPr>
          <p:cNvPr id="73734" name="Rectangle 5"/>
          <p:cNvSpPr>
            <a:spLocks noChangeArrowheads="1"/>
          </p:cNvSpPr>
          <p:nvPr/>
        </p:nvSpPr>
        <p:spPr bwMode="auto">
          <a:xfrm>
            <a:off x="437087" y="1610861"/>
            <a:ext cx="2743200" cy="3931920"/>
          </a:xfrm>
          <a:prstGeom prst="rect">
            <a:avLst/>
          </a:prstGeom>
          <a:noFill/>
          <a:ln w="25400">
            <a:solidFill>
              <a:schemeClr val="bg1">
                <a:lumMod val="50000"/>
              </a:schemeClr>
            </a:solidFill>
            <a:miter lim="800000"/>
            <a:headEnd/>
            <a:tailEnd/>
          </a:ln>
        </p:spPr>
        <p:txBody>
          <a:bodyPr wrap="none" anchor="ctr"/>
          <a:lstStyle/>
          <a:p>
            <a:pPr eaLnBrk="0" hangingPunct="0"/>
            <a:endParaRPr lang="en-US"/>
          </a:p>
        </p:txBody>
      </p:sp>
      <p:sp>
        <p:nvSpPr>
          <p:cNvPr id="73735" name="Rectangle 6"/>
          <p:cNvSpPr>
            <a:spLocks noChangeArrowheads="1"/>
          </p:cNvSpPr>
          <p:nvPr/>
        </p:nvSpPr>
        <p:spPr bwMode="auto">
          <a:xfrm>
            <a:off x="3244422" y="1610861"/>
            <a:ext cx="2743200" cy="3931920"/>
          </a:xfrm>
          <a:prstGeom prst="rect">
            <a:avLst/>
          </a:prstGeom>
          <a:solidFill>
            <a:schemeClr val="bg1">
              <a:lumMod val="75000"/>
            </a:schemeClr>
          </a:solidFill>
          <a:ln w="25400">
            <a:solidFill>
              <a:schemeClr val="bg1">
                <a:lumMod val="50000"/>
              </a:schemeClr>
            </a:solidFill>
            <a:miter lim="800000"/>
            <a:headEnd/>
            <a:tailEnd/>
          </a:ln>
        </p:spPr>
        <p:txBody>
          <a:bodyPr wrap="none" anchor="ctr"/>
          <a:lstStyle/>
          <a:p>
            <a:pPr eaLnBrk="0" hangingPunct="0"/>
            <a:endParaRPr lang="en-US"/>
          </a:p>
        </p:txBody>
      </p:sp>
      <p:sp>
        <p:nvSpPr>
          <p:cNvPr id="73736" name="Rectangle 7"/>
          <p:cNvSpPr>
            <a:spLocks noChangeArrowheads="1"/>
          </p:cNvSpPr>
          <p:nvPr/>
        </p:nvSpPr>
        <p:spPr bwMode="auto">
          <a:xfrm>
            <a:off x="6051757" y="1610861"/>
            <a:ext cx="2743200" cy="3931920"/>
          </a:xfrm>
          <a:prstGeom prst="rect">
            <a:avLst/>
          </a:prstGeom>
          <a:solidFill>
            <a:schemeClr val="accent2">
              <a:lumMod val="75000"/>
            </a:schemeClr>
          </a:solidFill>
          <a:ln w="25400">
            <a:solidFill>
              <a:schemeClr val="bg1">
                <a:lumMod val="50000"/>
              </a:schemeClr>
            </a:solidFill>
            <a:miter lim="800000"/>
            <a:headEnd/>
            <a:tailEnd/>
          </a:ln>
        </p:spPr>
        <p:txBody>
          <a:bodyPr wrap="none" anchor="ctr"/>
          <a:lstStyle/>
          <a:p>
            <a:pPr eaLnBrk="0" hangingPunct="0"/>
            <a:endParaRPr lang="en-US"/>
          </a:p>
        </p:txBody>
      </p:sp>
      <p:sp>
        <p:nvSpPr>
          <p:cNvPr id="73740" name="Freeform 16"/>
          <p:cNvSpPr>
            <a:spLocks/>
          </p:cNvSpPr>
          <p:nvPr/>
        </p:nvSpPr>
        <p:spPr bwMode="auto">
          <a:xfrm>
            <a:off x="856505" y="2130291"/>
            <a:ext cx="1304925" cy="881063"/>
          </a:xfrm>
          <a:custGeom>
            <a:avLst/>
            <a:gdLst>
              <a:gd name="T0" fmla="*/ 2147483647 w 822"/>
              <a:gd name="T1" fmla="*/ 2147483647 h 555"/>
              <a:gd name="T2" fmla="*/ 2147483647 w 822"/>
              <a:gd name="T3" fmla="*/ 2147483647 h 555"/>
              <a:gd name="T4" fmla="*/ 2147483647 w 822"/>
              <a:gd name="T5" fmla="*/ 2147483647 h 555"/>
              <a:gd name="T6" fmla="*/ 2147483647 w 822"/>
              <a:gd name="T7" fmla="*/ 2147483647 h 555"/>
              <a:gd name="T8" fmla="*/ 2147483647 w 822"/>
              <a:gd name="T9" fmla="*/ 2147483647 h 555"/>
              <a:gd name="T10" fmla="*/ 0 w 822"/>
              <a:gd name="T11" fmla="*/ 0 h 555"/>
              <a:gd name="T12" fmla="*/ 0 60000 65536"/>
              <a:gd name="T13" fmla="*/ 0 60000 65536"/>
              <a:gd name="T14" fmla="*/ 0 60000 65536"/>
              <a:gd name="T15" fmla="*/ 0 60000 65536"/>
              <a:gd name="T16" fmla="*/ 0 60000 65536"/>
              <a:gd name="T17" fmla="*/ 0 60000 65536"/>
              <a:gd name="T18" fmla="*/ 0 w 822"/>
              <a:gd name="T19" fmla="*/ 0 h 555"/>
              <a:gd name="T20" fmla="*/ 822 w 822"/>
              <a:gd name="T21" fmla="*/ 555 h 555"/>
            </a:gdLst>
            <a:ahLst/>
            <a:cxnLst>
              <a:cxn ang="T12">
                <a:pos x="T0" y="T1"/>
              </a:cxn>
              <a:cxn ang="T13">
                <a:pos x="T2" y="T3"/>
              </a:cxn>
              <a:cxn ang="T14">
                <a:pos x="T4" y="T5"/>
              </a:cxn>
              <a:cxn ang="T15">
                <a:pos x="T6" y="T7"/>
              </a:cxn>
              <a:cxn ang="T16">
                <a:pos x="T8" y="T9"/>
              </a:cxn>
              <a:cxn ang="T17">
                <a:pos x="T10" y="T11"/>
              </a:cxn>
            </a:cxnLst>
            <a:rect l="T18" t="T19" r="T20" b="T21"/>
            <a:pathLst>
              <a:path w="822" h="555">
                <a:moveTo>
                  <a:pt x="822" y="555"/>
                </a:moveTo>
                <a:cubicBezTo>
                  <a:pt x="814" y="501"/>
                  <a:pt x="806" y="448"/>
                  <a:pt x="780" y="400"/>
                </a:cubicBezTo>
                <a:cubicBezTo>
                  <a:pt x="754" y="352"/>
                  <a:pt x="716" y="289"/>
                  <a:pt x="667" y="267"/>
                </a:cubicBezTo>
                <a:cubicBezTo>
                  <a:pt x="618" y="245"/>
                  <a:pt x="552" y="277"/>
                  <a:pt x="485" y="267"/>
                </a:cubicBezTo>
                <a:cubicBezTo>
                  <a:pt x="418" y="257"/>
                  <a:pt x="348" y="248"/>
                  <a:pt x="267" y="204"/>
                </a:cubicBezTo>
                <a:cubicBezTo>
                  <a:pt x="186" y="160"/>
                  <a:pt x="93" y="80"/>
                  <a:pt x="0" y="0"/>
                </a:cubicBezTo>
              </a:path>
            </a:pathLst>
          </a:custGeom>
          <a:noFill/>
          <a:ln w="38100">
            <a:solidFill>
              <a:srgbClr val="808080"/>
            </a:solidFill>
            <a:round/>
            <a:headEnd/>
            <a:tailEnd/>
          </a:ln>
        </p:spPr>
        <p:txBody>
          <a:bodyPr/>
          <a:lstStyle/>
          <a:p>
            <a:endParaRPr lang="en-US"/>
          </a:p>
        </p:txBody>
      </p:sp>
      <p:sp>
        <p:nvSpPr>
          <p:cNvPr id="73741" name="Freeform 17"/>
          <p:cNvSpPr>
            <a:spLocks/>
          </p:cNvSpPr>
          <p:nvPr/>
        </p:nvSpPr>
        <p:spPr bwMode="auto">
          <a:xfrm>
            <a:off x="1747093" y="1885816"/>
            <a:ext cx="190500" cy="668338"/>
          </a:xfrm>
          <a:custGeom>
            <a:avLst/>
            <a:gdLst>
              <a:gd name="T0" fmla="*/ 2147483647 w 120"/>
              <a:gd name="T1" fmla="*/ 0 h 421"/>
              <a:gd name="T2" fmla="*/ 2147483647 w 120"/>
              <a:gd name="T3" fmla="*/ 2147483647 h 421"/>
              <a:gd name="T4" fmla="*/ 2147483647 w 120"/>
              <a:gd name="T5" fmla="*/ 2147483647 h 421"/>
              <a:gd name="T6" fmla="*/ 2147483647 w 120"/>
              <a:gd name="T7" fmla="*/ 2147483647 h 421"/>
              <a:gd name="T8" fmla="*/ 0 60000 65536"/>
              <a:gd name="T9" fmla="*/ 0 60000 65536"/>
              <a:gd name="T10" fmla="*/ 0 60000 65536"/>
              <a:gd name="T11" fmla="*/ 0 60000 65536"/>
              <a:gd name="T12" fmla="*/ 0 w 120"/>
              <a:gd name="T13" fmla="*/ 0 h 421"/>
              <a:gd name="T14" fmla="*/ 120 w 120"/>
              <a:gd name="T15" fmla="*/ 421 h 421"/>
            </a:gdLst>
            <a:ahLst/>
            <a:cxnLst>
              <a:cxn ang="T8">
                <a:pos x="T0" y="T1"/>
              </a:cxn>
              <a:cxn ang="T9">
                <a:pos x="T2" y="T3"/>
              </a:cxn>
              <a:cxn ang="T10">
                <a:pos x="T4" y="T5"/>
              </a:cxn>
              <a:cxn ang="T11">
                <a:pos x="T6" y="T7"/>
              </a:cxn>
            </a:cxnLst>
            <a:rect l="T12" t="T13" r="T14" b="T15"/>
            <a:pathLst>
              <a:path w="120" h="421">
                <a:moveTo>
                  <a:pt x="92" y="0"/>
                </a:moveTo>
                <a:cubicBezTo>
                  <a:pt x="54" y="8"/>
                  <a:pt x="16" y="16"/>
                  <a:pt x="8" y="56"/>
                </a:cubicBezTo>
                <a:cubicBezTo>
                  <a:pt x="0" y="96"/>
                  <a:pt x="24" y="177"/>
                  <a:pt x="43" y="238"/>
                </a:cubicBezTo>
                <a:cubicBezTo>
                  <a:pt x="62" y="299"/>
                  <a:pt x="91" y="360"/>
                  <a:pt x="120" y="421"/>
                </a:cubicBezTo>
              </a:path>
            </a:pathLst>
          </a:custGeom>
          <a:noFill/>
          <a:ln w="38100">
            <a:solidFill>
              <a:srgbClr val="808080"/>
            </a:solidFill>
            <a:round/>
            <a:headEnd/>
            <a:tailEnd/>
          </a:ln>
        </p:spPr>
        <p:txBody>
          <a:bodyPr/>
          <a:lstStyle/>
          <a:p>
            <a:endParaRPr lang="en-US"/>
          </a:p>
        </p:txBody>
      </p:sp>
      <p:sp>
        <p:nvSpPr>
          <p:cNvPr id="73742" name="Oval 13"/>
          <p:cNvSpPr>
            <a:spLocks noChangeArrowheads="1"/>
          </p:cNvSpPr>
          <p:nvPr/>
        </p:nvSpPr>
        <p:spPr bwMode="auto">
          <a:xfrm>
            <a:off x="2048718" y="2898641"/>
            <a:ext cx="246062"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43" name="Freeform 18"/>
          <p:cNvSpPr>
            <a:spLocks/>
          </p:cNvSpPr>
          <p:nvPr/>
        </p:nvSpPr>
        <p:spPr bwMode="auto">
          <a:xfrm>
            <a:off x="734268" y="3593966"/>
            <a:ext cx="1303337" cy="846138"/>
          </a:xfrm>
          <a:custGeom>
            <a:avLst/>
            <a:gdLst>
              <a:gd name="T0" fmla="*/ 2147483647 w 821"/>
              <a:gd name="T1" fmla="*/ 2147483647 h 533"/>
              <a:gd name="T2" fmla="*/ 2147483647 w 821"/>
              <a:gd name="T3" fmla="*/ 2147483647 h 533"/>
              <a:gd name="T4" fmla="*/ 2147483647 w 821"/>
              <a:gd name="T5" fmla="*/ 2147483647 h 533"/>
              <a:gd name="T6" fmla="*/ 2147483647 w 821"/>
              <a:gd name="T7" fmla="*/ 2147483647 h 533"/>
              <a:gd name="T8" fmla="*/ 2147483647 w 821"/>
              <a:gd name="T9" fmla="*/ 2147483647 h 533"/>
              <a:gd name="T10" fmla="*/ 2147483647 w 821"/>
              <a:gd name="T11" fmla="*/ 2147483647 h 533"/>
              <a:gd name="T12" fmla="*/ 0 w 821"/>
              <a:gd name="T13" fmla="*/ 2147483647 h 533"/>
              <a:gd name="T14" fmla="*/ 0 60000 65536"/>
              <a:gd name="T15" fmla="*/ 0 60000 65536"/>
              <a:gd name="T16" fmla="*/ 0 60000 65536"/>
              <a:gd name="T17" fmla="*/ 0 60000 65536"/>
              <a:gd name="T18" fmla="*/ 0 60000 65536"/>
              <a:gd name="T19" fmla="*/ 0 60000 65536"/>
              <a:gd name="T20" fmla="*/ 0 60000 65536"/>
              <a:gd name="T21" fmla="*/ 0 w 821"/>
              <a:gd name="T22" fmla="*/ 0 h 533"/>
              <a:gd name="T23" fmla="*/ 821 w 821"/>
              <a:gd name="T24" fmla="*/ 533 h 5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1" h="533">
                <a:moveTo>
                  <a:pt x="821" y="532"/>
                </a:moveTo>
                <a:cubicBezTo>
                  <a:pt x="774" y="532"/>
                  <a:pt x="728" y="533"/>
                  <a:pt x="688" y="504"/>
                </a:cubicBezTo>
                <a:cubicBezTo>
                  <a:pt x="648" y="475"/>
                  <a:pt x="614" y="425"/>
                  <a:pt x="583" y="356"/>
                </a:cubicBezTo>
                <a:cubicBezTo>
                  <a:pt x="552" y="287"/>
                  <a:pt x="533" y="147"/>
                  <a:pt x="505" y="90"/>
                </a:cubicBezTo>
                <a:cubicBezTo>
                  <a:pt x="477" y="33"/>
                  <a:pt x="478" y="24"/>
                  <a:pt x="414" y="12"/>
                </a:cubicBezTo>
                <a:cubicBezTo>
                  <a:pt x="350" y="0"/>
                  <a:pt x="188" y="10"/>
                  <a:pt x="119" y="19"/>
                </a:cubicBezTo>
                <a:cubicBezTo>
                  <a:pt x="50" y="28"/>
                  <a:pt x="25" y="48"/>
                  <a:pt x="0" y="68"/>
                </a:cubicBezTo>
              </a:path>
            </a:pathLst>
          </a:custGeom>
          <a:noFill/>
          <a:ln w="38100">
            <a:solidFill>
              <a:srgbClr val="808080"/>
            </a:solidFill>
            <a:round/>
            <a:headEnd/>
            <a:tailEnd/>
          </a:ln>
        </p:spPr>
        <p:txBody>
          <a:bodyPr/>
          <a:lstStyle/>
          <a:p>
            <a:endParaRPr lang="en-US"/>
          </a:p>
        </p:txBody>
      </p:sp>
      <p:sp>
        <p:nvSpPr>
          <p:cNvPr id="73744" name="Freeform 19"/>
          <p:cNvSpPr>
            <a:spLocks/>
          </p:cNvSpPr>
          <p:nvPr/>
        </p:nvSpPr>
        <p:spPr bwMode="auto">
          <a:xfrm>
            <a:off x="897780" y="2354129"/>
            <a:ext cx="214313" cy="468312"/>
          </a:xfrm>
          <a:custGeom>
            <a:avLst/>
            <a:gdLst>
              <a:gd name="T0" fmla="*/ 2147483647 w 135"/>
              <a:gd name="T1" fmla="*/ 2147483647 h 295"/>
              <a:gd name="T2" fmla="*/ 2147483647 w 135"/>
              <a:gd name="T3" fmla="*/ 2147483647 h 295"/>
              <a:gd name="T4" fmla="*/ 2147483647 w 135"/>
              <a:gd name="T5" fmla="*/ 2147483647 h 295"/>
              <a:gd name="T6" fmla="*/ 2147483647 w 135"/>
              <a:gd name="T7" fmla="*/ 0 h 295"/>
              <a:gd name="T8" fmla="*/ 0 60000 65536"/>
              <a:gd name="T9" fmla="*/ 0 60000 65536"/>
              <a:gd name="T10" fmla="*/ 0 60000 65536"/>
              <a:gd name="T11" fmla="*/ 0 60000 65536"/>
              <a:gd name="T12" fmla="*/ 0 w 135"/>
              <a:gd name="T13" fmla="*/ 0 h 295"/>
              <a:gd name="T14" fmla="*/ 135 w 135"/>
              <a:gd name="T15" fmla="*/ 295 h 295"/>
            </a:gdLst>
            <a:ahLst/>
            <a:cxnLst>
              <a:cxn ang="T8">
                <a:pos x="T0" y="T1"/>
              </a:cxn>
              <a:cxn ang="T9">
                <a:pos x="T2" y="T3"/>
              </a:cxn>
              <a:cxn ang="T10">
                <a:pos x="T4" y="T5"/>
              </a:cxn>
              <a:cxn ang="T11">
                <a:pos x="T6" y="T7"/>
              </a:cxn>
            </a:cxnLst>
            <a:rect l="T12" t="T13" r="T14" b="T15"/>
            <a:pathLst>
              <a:path w="135" h="295">
                <a:moveTo>
                  <a:pt x="79" y="295"/>
                </a:moveTo>
                <a:cubicBezTo>
                  <a:pt x="48" y="266"/>
                  <a:pt x="18" y="238"/>
                  <a:pt x="9" y="203"/>
                </a:cubicBezTo>
                <a:cubicBezTo>
                  <a:pt x="0" y="168"/>
                  <a:pt x="2" y="118"/>
                  <a:pt x="23" y="84"/>
                </a:cubicBezTo>
                <a:cubicBezTo>
                  <a:pt x="44" y="50"/>
                  <a:pt x="89" y="25"/>
                  <a:pt x="135" y="0"/>
                </a:cubicBezTo>
              </a:path>
            </a:pathLst>
          </a:custGeom>
          <a:noFill/>
          <a:ln w="38100">
            <a:solidFill>
              <a:srgbClr val="808080"/>
            </a:solidFill>
            <a:round/>
            <a:headEnd/>
            <a:tailEnd/>
          </a:ln>
        </p:spPr>
        <p:txBody>
          <a:bodyPr/>
          <a:lstStyle/>
          <a:p>
            <a:endParaRPr lang="en-US"/>
          </a:p>
        </p:txBody>
      </p:sp>
      <p:sp>
        <p:nvSpPr>
          <p:cNvPr id="73745" name="Freeform 20"/>
          <p:cNvSpPr>
            <a:spLocks/>
          </p:cNvSpPr>
          <p:nvPr/>
        </p:nvSpPr>
        <p:spPr bwMode="auto">
          <a:xfrm>
            <a:off x="666005" y="4471854"/>
            <a:ext cx="846138" cy="479425"/>
          </a:xfrm>
          <a:custGeom>
            <a:avLst/>
            <a:gdLst>
              <a:gd name="T0" fmla="*/ 2147483647 w 533"/>
              <a:gd name="T1" fmla="*/ 2147483647 h 302"/>
              <a:gd name="T2" fmla="*/ 2147483647 w 533"/>
              <a:gd name="T3" fmla="*/ 2147483647 h 302"/>
              <a:gd name="T4" fmla="*/ 2147483647 w 533"/>
              <a:gd name="T5" fmla="*/ 2147483647 h 302"/>
              <a:gd name="T6" fmla="*/ 2147483647 w 533"/>
              <a:gd name="T7" fmla="*/ 2147483647 h 302"/>
              <a:gd name="T8" fmla="*/ 0 w 533"/>
              <a:gd name="T9" fmla="*/ 0 h 302"/>
              <a:gd name="T10" fmla="*/ 0 60000 65536"/>
              <a:gd name="T11" fmla="*/ 0 60000 65536"/>
              <a:gd name="T12" fmla="*/ 0 60000 65536"/>
              <a:gd name="T13" fmla="*/ 0 60000 65536"/>
              <a:gd name="T14" fmla="*/ 0 60000 65536"/>
              <a:gd name="T15" fmla="*/ 0 w 533"/>
              <a:gd name="T16" fmla="*/ 0 h 302"/>
              <a:gd name="T17" fmla="*/ 533 w 533"/>
              <a:gd name="T18" fmla="*/ 302 h 302"/>
            </a:gdLst>
            <a:ahLst/>
            <a:cxnLst>
              <a:cxn ang="T10">
                <a:pos x="T0" y="T1"/>
              </a:cxn>
              <a:cxn ang="T11">
                <a:pos x="T2" y="T3"/>
              </a:cxn>
              <a:cxn ang="T12">
                <a:pos x="T4" y="T5"/>
              </a:cxn>
              <a:cxn ang="T13">
                <a:pos x="T6" y="T7"/>
              </a:cxn>
              <a:cxn ang="T14">
                <a:pos x="T8" y="T9"/>
              </a:cxn>
            </a:cxnLst>
            <a:rect l="T15" t="T16" r="T17" b="T18"/>
            <a:pathLst>
              <a:path w="533" h="302">
                <a:moveTo>
                  <a:pt x="401" y="302"/>
                </a:moveTo>
                <a:cubicBezTo>
                  <a:pt x="447" y="289"/>
                  <a:pt x="494" y="276"/>
                  <a:pt x="513" y="253"/>
                </a:cubicBezTo>
                <a:cubicBezTo>
                  <a:pt x="532" y="230"/>
                  <a:pt x="533" y="191"/>
                  <a:pt x="513" y="162"/>
                </a:cubicBezTo>
                <a:cubicBezTo>
                  <a:pt x="493" y="133"/>
                  <a:pt x="480" y="104"/>
                  <a:pt x="394" y="77"/>
                </a:cubicBezTo>
                <a:cubicBezTo>
                  <a:pt x="308" y="50"/>
                  <a:pt x="154" y="25"/>
                  <a:pt x="0" y="0"/>
                </a:cubicBezTo>
              </a:path>
            </a:pathLst>
          </a:custGeom>
          <a:noFill/>
          <a:ln w="38100">
            <a:solidFill>
              <a:srgbClr val="808080"/>
            </a:solidFill>
            <a:round/>
            <a:headEnd/>
            <a:tailEnd/>
          </a:ln>
        </p:spPr>
        <p:txBody>
          <a:bodyPr/>
          <a:lstStyle/>
          <a:p>
            <a:endParaRPr lang="en-US"/>
          </a:p>
        </p:txBody>
      </p:sp>
      <p:sp>
        <p:nvSpPr>
          <p:cNvPr id="73746" name="Oval 14"/>
          <p:cNvSpPr>
            <a:spLocks noChangeArrowheads="1"/>
          </p:cNvSpPr>
          <p:nvPr/>
        </p:nvSpPr>
        <p:spPr bwMode="auto">
          <a:xfrm>
            <a:off x="1086693" y="4857616"/>
            <a:ext cx="246062"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47" name="Oval 15"/>
          <p:cNvSpPr>
            <a:spLocks noChangeArrowheads="1"/>
          </p:cNvSpPr>
          <p:nvPr/>
        </p:nvSpPr>
        <p:spPr bwMode="auto">
          <a:xfrm>
            <a:off x="1909018" y="4328979"/>
            <a:ext cx="246062" cy="2460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48" name="Freeform 21"/>
          <p:cNvSpPr>
            <a:spLocks/>
          </p:cNvSpPr>
          <p:nvPr/>
        </p:nvSpPr>
        <p:spPr bwMode="auto">
          <a:xfrm>
            <a:off x="723155" y="3290754"/>
            <a:ext cx="790575" cy="388937"/>
          </a:xfrm>
          <a:custGeom>
            <a:avLst/>
            <a:gdLst>
              <a:gd name="T0" fmla="*/ 2147483647 w 498"/>
              <a:gd name="T1" fmla="*/ 2147483647 h 245"/>
              <a:gd name="T2" fmla="*/ 2147483647 w 498"/>
              <a:gd name="T3" fmla="*/ 2147483647 h 245"/>
              <a:gd name="T4" fmla="*/ 2147483647 w 498"/>
              <a:gd name="T5" fmla="*/ 2147483647 h 245"/>
              <a:gd name="T6" fmla="*/ 0 w 498"/>
              <a:gd name="T7" fmla="*/ 0 h 245"/>
              <a:gd name="T8" fmla="*/ 0 60000 65536"/>
              <a:gd name="T9" fmla="*/ 0 60000 65536"/>
              <a:gd name="T10" fmla="*/ 0 60000 65536"/>
              <a:gd name="T11" fmla="*/ 0 60000 65536"/>
              <a:gd name="T12" fmla="*/ 0 w 498"/>
              <a:gd name="T13" fmla="*/ 0 h 245"/>
              <a:gd name="T14" fmla="*/ 498 w 498"/>
              <a:gd name="T15" fmla="*/ 245 h 245"/>
            </a:gdLst>
            <a:ahLst/>
            <a:cxnLst>
              <a:cxn ang="T8">
                <a:pos x="T0" y="T1"/>
              </a:cxn>
              <a:cxn ang="T9">
                <a:pos x="T2" y="T3"/>
              </a:cxn>
              <a:cxn ang="T10">
                <a:pos x="T4" y="T5"/>
              </a:cxn>
              <a:cxn ang="T11">
                <a:pos x="T6" y="T7"/>
              </a:cxn>
            </a:cxnLst>
            <a:rect l="T12" t="T13" r="T14" b="T15"/>
            <a:pathLst>
              <a:path w="498" h="245">
                <a:moveTo>
                  <a:pt x="498" y="245"/>
                </a:moveTo>
                <a:cubicBezTo>
                  <a:pt x="492" y="192"/>
                  <a:pt x="486" y="140"/>
                  <a:pt x="456" y="105"/>
                </a:cubicBezTo>
                <a:cubicBezTo>
                  <a:pt x="426" y="70"/>
                  <a:pt x="392" y="53"/>
                  <a:pt x="316" y="35"/>
                </a:cubicBezTo>
                <a:cubicBezTo>
                  <a:pt x="240" y="17"/>
                  <a:pt x="120" y="8"/>
                  <a:pt x="0" y="0"/>
                </a:cubicBezTo>
              </a:path>
            </a:pathLst>
          </a:custGeom>
          <a:noFill/>
          <a:ln w="38100">
            <a:solidFill>
              <a:srgbClr val="808080"/>
            </a:solidFill>
            <a:round/>
            <a:headEnd/>
            <a:tailEnd/>
          </a:ln>
        </p:spPr>
        <p:txBody>
          <a:bodyPr/>
          <a:lstStyle/>
          <a:p>
            <a:endParaRPr lang="en-US"/>
          </a:p>
        </p:txBody>
      </p:sp>
      <p:sp>
        <p:nvSpPr>
          <p:cNvPr id="73749" name="Freeform 30"/>
          <p:cNvSpPr>
            <a:spLocks/>
          </p:cNvSpPr>
          <p:nvPr/>
        </p:nvSpPr>
        <p:spPr bwMode="auto">
          <a:xfrm>
            <a:off x="3776235" y="2134736"/>
            <a:ext cx="1204913" cy="2922588"/>
          </a:xfrm>
          <a:custGeom>
            <a:avLst/>
            <a:gdLst>
              <a:gd name="T0" fmla="*/ 0 w 759"/>
              <a:gd name="T1" fmla="*/ 2147483647 h 1841"/>
              <a:gd name="T2" fmla="*/ 2147483647 w 759"/>
              <a:gd name="T3" fmla="*/ 2147483647 h 1841"/>
              <a:gd name="T4" fmla="*/ 2147483647 w 759"/>
              <a:gd name="T5" fmla="*/ 2147483647 h 1841"/>
              <a:gd name="T6" fmla="*/ 2147483647 w 759"/>
              <a:gd name="T7" fmla="*/ 2147483647 h 1841"/>
              <a:gd name="T8" fmla="*/ 2147483647 w 759"/>
              <a:gd name="T9" fmla="*/ 0 h 1841"/>
              <a:gd name="T10" fmla="*/ 0 60000 65536"/>
              <a:gd name="T11" fmla="*/ 0 60000 65536"/>
              <a:gd name="T12" fmla="*/ 0 60000 65536"/>
              <a:gd name="T13" fmla="*/ 0 60000 65536"/>
              <a:gd name="T14" fmla="*/ 0 60000 65536"/>
              <a:gd name="T15" fmla="*/ 0 w 759"/>
              <a:gd name="T16" fmla="*/ 0 h 1841"/>
              <a:gd name="T17" fmla="*/ 759 w 759"/>
              <a:gd name="T18" fmla="*/ 1841 h 1841"/>
            </a:gdLst>
            <a:ahLst/>
            <a:cxnLst>
              <a:cxn ang="T10">
                <a:pos x="T0" y="T1"/>
              </a:cxn>
              <a:cxn ang="T11">
                <a:pos x="T2" y="T3"/>
              </a:cxn>
              <a:cxn ang="T12">
                <a:pos x="T4" y="T5"/>
              </a:cxn>
              <a:cxn ang="T13">
                <a:pos x="T6" y="T7"/>
              </a:cxn>
              <a:cxn ang="T14">
                <a:pos x="T8" y="T9"/>
              </a:cxn>
            </a:cxnLst>
            <a:rect l="T15" t="T16" r="T17" b="T18"/>
            <a:pathLst>
              <a:path w="759" h="1841">
                <a:moveTo>
                  <a:pt x="0" y="1841"/>
                </a:moveTo>
                <a:cubicBezTo>
                  <a:pt x="37" y="1806"/>
                  <a:pt x="75" y="1772"/>
                  <a:pt x="134" y="1637"/>
                </a:cubicBezTo>
                <a:cubicBezTo>
                  <a:pt x="193" y="1502"/>
                  <a:pt x="298" y="1227"/>
                  <a:pt x="352" y="1033"/>
                </a:cubicBezTo>
                <a:cubicBezTo>
                  <a:pt x="406" y="839"/>
                  <a:pt x="389" y="643"/>
                  <a:pt x="457" y="471"/>
                </a:cubicBezTo>
                <a:cubicBezTo>
                  <a:pt x="525" y="299"/>
                  <a:pt x="642" y="149"/>
                  <a:pt x="759" y="0"/>
                </a:cubicBezTo>
              </a:path>
            </a:pathLst>
          </a:custGeom>
          <a:noFill/>
          <a:ln w="38100">
            <a:solidFill>
              <a:srgbClr val="808080"/>
            </a:solidFill>
            <a:round/>
            <a:headEnd/>
            <a:tailEnd/>
          </a:ln>
        </p:spPr>
        <p:txBody>
          <a:bodyPr/>
          <a:lstStyle/>
          <a:p>
            <a:endParaRPr lang="en-US"/>
          </a:p>
        </p:txBody>
      </p:sp>
      <p:sp>
        <p:nvSpPr>
          <p:cNvPr id="73750" name="Freeform 31"/>
          <p:cNvSpPr>
            <a:spLocks/>
          </p:cNvSpPr>
          <p:nvPr/>
        </p:nvSpPr>
        <p:spPr bwMode="auto">
          <a:xfrm>
            <a:off x="3496835" y="1901374"/>
            <a:ext cx="2074863" cy="1471612"/>
          </a:xfrm>
          <a:custGeom>
            <a:avLst/>
            <a:gdLst>
              <a:gd name="T0" fmla="*/ 2147483647 w 1307"/>
              <a:gd name="T1" fmla="*/ 0 h 927"/>
              <a:gd name="T2" fmla="*/ 2147483647 w 1307"/>
              <a:gd name="T3" fmla="*/ 2147483647 h 927"/>
              <a:gd name="T4" fmla="*/ 2147483647 w 1307"/>
              <a:gd name="T5" fmla="*/ 2147483647 h 927"/>
              <a:gd name="T6" fmla="*/ 2147483647 w 1307"/>
              <a:gd name="T7" fmla="*/ 2147483647 h 927"/>
              <a:gd name="T8" fmla="*/ 2147483647 w 1307"/>
              <a:gd name="T9" fmla="*/ 2147483647 h 927"/>
              <a:gd name="T10" fmla="*/ 0 60000 65536"/>
              <a:gd name="T11" fmla="*/ 0 60000 65536"/>
              <a:gd name="T12" fmla="*/ 0 60000 65536"/>
              <a:gd name="T13" fmla="*/ 0 60000 65536"/>
              <a:gd name="T14" fmla="*/ 0 60000 65536"/>
              <a:gd name="T15" fmla="*/ 0 w 1307"/>
              <a:gd name="T16" fmla="*/ 0 h 927"/>
              <a:gd name="T17" fmla="*/ 1307 w 1307"/>
              <a:gd name="T18" fmla="*/ 927 h 927"/>
            </a:gdLst>
            <a:ahLst/>
            <a:cxnLst>
              <a:cxn ang="T10">
                <a:pos x="T0" y="T1"/>
              </a:cxn>
              <a:cxn ang="T11">
                <a:pos x="T2" y="T3"/>
              </a:cxn>
              <a:cxn ang="T12">
                <a:pos x="T4" y="T5"/>
              </a:cxn>
              <a:cxn ang="T13">
                <a:pos x="T6" y="T7"/>
              </a:cxn>
              <a:cxn ang="T14">
                <a:pos x="T8" y="T9"/>
              </a:cxn>
            </a:cxnLst>
            <a:rect l="T15" t="T16" r="T17" b="T18"/>
            <a:pathLst>
              <a:path w="1307" h="927">
                <a:moveTo>
                  <a:pt x="57" y="0"/>
                </a:moveTo>
                <a:cubicBezTo>
                  <a:pt x="28" y="63"/>
                  <a:pt x="0" y="126"/>
                  <a:pt x="99" y="232"/>
                </a:cubicBezTo>
                <a:cubicBezTo>
                  <a:pt x="198" y="338"/>
                  <a:pt x="516" y="549"/>
                  <a:pt x="654" y="639"/>
                </a:cubicBezTo>
                <a:cubicBezTo>
                  <a:pt x="792" y="729"/>
                  <a:pt x="819" y="724"/>
                  <a:pt x="928" y="772"/>
                </a:cubicBezTo>
                <a:cubicBezTo>
                  <a:pt x="1037" y="820"/>
                  <a:pt x="1172" y="873"/>
                  <a:pt x="1307" y="927"/>
                </a:cubicBezTo>
              </a:path>
            </a:pathLst>
          </a:custGeom>
          <a:noFill/>
          <a:ln w="38100">
            <a:solidFill>
              <a:srgbClr val="808080"/>
            </a:solidFill>
            <a:round/>
            <a:headEnd/>
            <a:tailEnd/>
          </a:ln>
        </p:spPr>
        <p:txBody>
          <a:bodyPr/>
          <a:lstStyle/>
          <a:p>
            <a:endParaRPr lang="en-US"/>
          </a:p>
        </p:txBody>
      </p:sp>
      <p:sp>
        <p:nvSpPr>
          <p:cNvPr id="73751" name="Freeform 32"/>
          <p:cNvSpPr>
            <a:spLocks/>
          </p:cNvSpPr>
          <p:nvPr/>
        </p:nvSpPr>
        <p:spPr bwMode="auto">
          <a:xfrm>
            <a:off x="4933523" y="1801361"/>
            <a:ext cx="493712" cy="3511550"/>
          </a:xfrm>
          <a:custGeom>
            <a:avLst/>
            <a:gdLst>
              <a:gd name="T0" fmla="*/ 2147483647 w 311"/>
              <a:gd name="T1" fmla="*/ 2147483647 h 2212"/>
              <a:gd name="T2" fmla="*/ 2147483647 w 311"/>
              <a:gd name="T3" fmla="*/ 2147483647 h 2212"/>
              <a:gd name="T4" fmla="*/ 2147483647 w 311"/>
              <a:gd name="T5" fmla="*/ 2147483647 h 2212"/>
              <a:gd name="T6" fmla="*/ 2147483647 w 311"/>
              <a:gd name="T7" fmla="*/ 2147483647 h 2212"/>
              <a:gd name="T8" fmla="*/ 2147483647 w 311"/>
              <a:gd name="T9" fmla="*/ 0 h 2212"/>
              <a:gd name="T10" fmla="*/ 0 60000 65536"/>
              <a:gd name="T11" fmla="*/ 0 60000 65536"/>
              <a:gd name="T12" fmla="*/ 0 60000 65536"/>
              <a:gd name="T13" fmla="*/ 0 60000 65536"/>
              <a:gd name="T14" fmla="*/ 0 60000 65536"/>
              <a:gd name="T15" fmla="*/ 0 w 311"/>
              <a:gd name="T16" fmla="*/ 0 h 2212"/>
              <a:gd name="T17" fmla="*/ 311 w 311"/>
              <a:gd name="T18" fmla="*/ 2212 h 2212"/>
            </a:gdLst>
            <a:ahLst/>
            <a:cxnLst>
              <a:cxn ang="T10">
                <a:pos x="T0" y="T1"/>
              </a:cxn>
              <a:cxn ang="T11">
                <a:pos x="T2" y="T3"/>
              </a:cxn>
              <a:cxn ang="T12">
                <a:pos x="T4" y="T5"/>
              </a:cxn>
              <a:cxn ang="T13">
                <a:pos x="T6" y="T7"/>
              </a:cxn>
              <a:cxn ang="T14">
                <a:pos x="T8" y="T9"/>
              </a:cxn>
            </a:cxnLst>
            <a:rect l="T15" t="T16" r="T17" b="T18"/>
            <a:pathLst>
              <a:path w="311" h="2212">
                <a:moveTo>
                  <a:pt x="311" y="2212"/>
                </a:moveTo>
                <a:cubicBezTo>
                  <a:pt x="276" y="2158"/>
                  <a:pt x="242" y="2105"/>
                  <a:pt x="199" y="1966"/>
                </a:cubicBezTo>
                <a:cubicBezTo>
                  <a:pt x="156" y="1827"/>
                  <a:pt x="84" y="1571"/>
                  <a:pt x="51" y="1376"/>
                </a:cubicBezTo>
                <a:cubicBezTo>
                  <a:pt x="18" y="1181"/>
                  <a:pt x="4" y="1022"/>
                  <a:pt x="2" y="793"/>
                </a:cubicBezTo>
                <a:cubicBezTo>
                  <a:pt x="0" y="564"/>
                  <a:pt x="18" y="282"/>
                  <a:pt x="37" y="0"/>
                </a:cubicBezTo>
              </a:path>
            </a:pathLst>
          </a:custGeom>
          <a:noFill/>
          <a:ln w="38100">
            <a:solidFill>
              <a:srgbClr val="808080"/>
            </a:solidFill>
            <a:round/>
            <a:headEnd/>
            <a:tailEnd/>
          </a:ln>
        </p:spPr>
        <p:txBody>
          <a:bodyPr/>
          <a:lstStyle/>
          <a:p>
            <a:endParaRPr lang="en-US"/>
          </a:p>
        </p:txBody>
      </p:sp>
      <p:sp>
        <p:nvSpPr>
          <p:cNvPr id="73752" name="Freeform 33"/>
          <p:cNvSpPr>
            <a:spLocks/>
          </p:cNvSpPr>
          <p:nvPr/>
        </p:nvSpPr>
        <p:spPr bwMode="auto">
          <a:xfrm>
            <a:off x="3598435" y="2525261"/>
            <a:ext cx="2073275" cy="1628775"/>
          </a:xfrm>
          <a:custGeom>
            <a:avLst/>
            <a:gdLst>
              <a:gd name="T0" fmla="*/ 2147483647 w 1306"/>
              <a:gd name="T1" fmla="*/ 0 h 1026"/>
              <a:gd name="T2" fmla="*/ 2147483647 w 1306"/>
              <a:gd name="T3" fmla="*/ 2147483647 h 1026"/>
              <a:gd name="T4" fmla="*/ 2147483647 w 1306"/>
              <a:gd name="T5" fmla="*/ 2147483647 h 1026"/>
              <a:gd name="T6" fmla="*/ 0 w 1306"/>
              <a:gd name="T7" fmla="*/ 2147483647 h 1026"/>
              <a:gd name="T8" fmla="*/ 0 60000 65536"/>
              <a:gd name="T9" fmla="*/ 0 60000 65536"/>
              <a:gd name="T10" fmla="*/ 0 60000 65536"/>
              <a:gd name="T11" fmla="*/ 0 60000 65536"/>
              <a:gd name="T12" fmla="*/ 0 w 1306"/>
              <a:gd name="T13" fmla="*/ 0 h 1026"/>
              <a:gd name="T14" fmla="*/ 1306 w 1306"/>
              <a:gd name="T15" fmla="*/ 1026 h 1026"/>
            </a:gdLst>
            <a:ahLst/>
            <a:cxnLst>
              <a:cxn ang="T8">
                <a:pos x="T0" y="T1"/>
              </a:cxn>
              <a:cxn ang="T9">
                <a:pos x="T2" y="T3"/>
              </a:cxn>
              <a:cxn ang="T10">
                <a:pos x="T4" y="T5"/>
              </a:cxn>
              <a:cxn ang="T11">
                <a:pos x="T6" y="T7"/>
              </a:cxn>
            </a:cxnLst>
            <a:rect l="T12" t="T13" r="T14" b="T15"/>
            <a:pathLst>
              <a:path w="1306" h="1026">
                <a:moveTo>
                  <a:pt x="1306" y="0"/>
                </a:moveTo>
                <a:cubicBezTo>
                  <a:pt x="1178" y="106"/>
                  <a:pt x="1051" y="212"/>
                  <a:pt x="913" y="337"/>
                </a:cubicBezTo>
                <a:cubicBezTo>
                  <a:pt x="775" y="462"/>
                  <a:pt x="630" y="637"/>
                  <a:pt x="478" y="752"/>
                </a:cubicBezTo>
                <a:cubicBezTo>
                  <a:pt x="326" y="867"/>
                  <a:pt x="163" y="946"/>
                  <a:pt x="0" y="1026"/>
                </a:cubicBezTo>
              </a:path>
            </a:pathLst>
          </a:custGeom>
          <a:noFill/>
          <a:ln w="38100">
            <a:solidFill>
              <a:srgbClr val="808080"/>
            </a:solidFill>
            <a:round/>
            <a:headEnd/>
            <a:tailEnd/>
          </a:ln>
        </p:spPr>
        <p:txBody>
          <a:bodyPr/>
          <a:lstStyle/>
          <a:p>
            <a:endParaRPr lang="en-US"/>
          </a:p>
        </p:txBody>
      </p:sp>
      <p:sp>
        <p:nvSpPr>
          <p:cNvPr id="73753" name="Oval 24"/>
          <p:cNvSpPr>
            <a:spLocks noChangeArrowheads="1"/>
          </p:cNvSpPr>
          <p:nvPr/>
        </p:nvSpPr>
        <p:spPr bwMode="auto">
          <a:xfrm>
            <a:off x="4759692" y="2954996"/>
            <a:ext cx="365760" cy="36576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4" name="Oval 25"/>
          <p:cNvSpPr>
            <a:spLocks noChangeArrowheads="1"/>
          </p:cNvSpPr>
          <p:nvPr/>
        </p:nvSpPr>
        <p:spPr bwMode="auto">
          <a:xfrm>
            <a:off x="4220735" y="3623811"/>
            <a:ext cx="246063"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5" name="Oval 26"/>
          <p:cNvSpPr>
            <a:spLocks noChangeArrowheads="1"/>
          </p:cNvSpPr>
          <p:nvPr/>
        </p:nvSpPr>
        <p:spPr bwMode="auto">
          <a:xfrm>
            <a:off x="4855735" y="2057265"/>
            <a:ext cx="246063"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6" name="Oval 27"/>
          <p:cNvSpPr>
            <a:spLocks noChangeArrowheads="1"/>
          </p:cNvSpPr>
          <p:nvPr/>
        </p:nvSpPr>
        <p:spPr bwMode="auto">
          <a:xfrm>
            <a:off x="4417585" y="2782436"/>
            <a:ext cx="212725" cy="212725"/>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7" name="Oval 28"/>
          <p:cNvSpPr>
            <a:spLocks noChangeArrowheads="1"/>
          </p:cNvSpPr>
          <p:nvPr/>
        </p:nvSpPr>
        <p:spPr bwMode="auto">
          <a:xfrm>
            <a:off x="5143390" y="4804911"/>
            <a:ext cx="182880" cy="18288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8" name="Oval 29"/>
          <p:cNvSpPr>
            <a:spLocks noChangeArrowheads="1"/>
          </p:cNvSpPr>
          <p:nvPr/>
        </p:nvSpPr>
        <p:spPr bwMode="auto">
          <a:xfrm>
            <a:off x="3510488" y="2120448"/>
            <a:ext cx="182880" cy="18288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9" name="Freeform 34"/>
          <p:cNvSpPr>
            <a:spLocks/>
          </p:cNvSpPr>
          <p:nvPr/>
        </p:nvSpPr>
        <p:spPr bwMode="auto">
          <a:xfrm>
            <a:off x="3531760" y="3038024"/>
            <a:ext cx="2263775" cy="1792287"/>
          </a:xfrm>
          <a:custGeom>
            <a:avLst/>
            <a:gdLst>
              <a:gd name="T0" fmla="*/ 0 w 1426"/>
              <a:gd name="T1" fmla="*/ 2147483647 h 1129"/>
              <a:gd name="T2" fmla="*/ 2147483647 w 1426"/>
              <a:gd name="T3" fmla="*/ 2147483647 h 1129"/>
              <a:gd name="T4" fmla="*/ 2147483647 w 1426"/>
              <a:gd name="T5" fmla="*/ 2147483647 h 1129"/>
              <a:gd name="T6" fmla="*/ 2147483647 w 1426"/>
              <a:gd name="T7" fmla="*/ 0 h 1129"/>
              <a:gd name="T8" fmla="*/ 0 60000 65536"/>
              <a:gd name="T9" fmla="*/ 0 60000 65536"/>
              <a:gd name="T10" fmla="*/ 0 60000 65536"/>
              <a:gd name="T11" fmla="*/ 0 60000 65536"/>
              <a:gd name="T12" fmla="*/ 0 w 1426"/>
              <a:gd name="T13" fmla="*/ 0 h 1129"/>
              <a:gd name="T14" fmla="*/ 1426 w 1426"/>
              <a:gd name="T15" fmla="*/ 1129 h 1129"/>
            </a:gdLst>
            <a:ahLst/>
            <a:cxnLst>
              <a:cxn ang="T8">
                <a:pos x="T0" y="T1"/>
              </a:cxn>
              <a:cxn ang="T9">
                <a:pos x="T2" y="T3"/>
              </a:cxn>
              <a:cxn ang="T10">
                <a:pos x="T4" y="T5"/>
              </a:cxn>
              <a:cxn ang="T11">
                <a:pos x="T6" y="T7"/>
              </a:cxn>
            </a:cxnLst>
            <a:rect l="T12" t="T13" r="T14" b="T15"/>
            <a:pathLst>
              <a:path w="1426" h="1129">
                <a:moveTo>
                  <a:pt x="0" y="1103"/>
                </a:moveTo>
                <a:cubicBezTo>
                  <a:pt x="76" y="1116"/>
                  <a:pt x="152" y="1129"/>
                  <a:pt x="309" y="1047"/>
                </a:cubicBezTo>
                <a:cubicBezTo>
                  <a:pt x="466" y="965"/>
                  <a:pt x="755" y="785"/>
                  <a:pt x="941" y="611"/>
                </a:cubicBezTo>
                <a:cubicBezTo>
                  <a:pt x="1127" y="437"/>
                  <a:pt x="1276" y="218"/>
                  <a:pt x="1426" y="0"/>
                </a:cubicBezTo>
              </a:path>
            </a:pathLst>
          </a:custGeom>
          <a:noFill/>
          <a:ln w="38100">
            <a:solidFill>
              <a:srgbClr val="808080"/>
            </a:solidFill>
            <a:round/>
            <a:headEnd/>
            <a:tailEnd/>
          </a:ln>
        </p:spPr>
        <p:txBody>
          <a:bodyPr/>
          <a:lstStyle/>
          <a:p>
            <a:endParaRPr lang="en-US"/>
          </a:p>
        </p:txBody>
      </p:sp>
      <p:sp>
        <p:nvSpPr>
          <p:cNvPr id="73760" name="Oval 22"/>
          <p:cNvSpPr>
            <a:spLocks noChangeArrowheads="1"/>
          </p:cNvSpPr>
          <p:nvPr/>
        </p:nvSpPr>
        <p:spPr bwMode="auto">
          <a:xfrm>
            <a:off x="3865453" y="4596949"/>
            <a:ext cx="246062" cy="2460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1" name="Oval 23"/>
          <p:cNvSpPr>
            <a:spLocks noChangeArrowheads="1"/>
          </p:cNvSpPr>
          <p:nvPr/>
        </p:nvSpPr>
        <p:spPr bwMode="auto">
          <a:xfrm>
            <a:off x="4863355" y="3920674"/>
            <a:ext cx="274320" cy="27432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2" name="Oval 35"/>
          <p:cNvSpPr>
            <a:spLocks noChangeArrowheads="1"/>
          </p:cNvSpPr>
          <p:nvPr/>
        </p:nvSpPr>
        <p:spPr bwMode="auto">
          <a:xfrm>
            <a:off x="5439935" y="3258686"/>
            <a:ext cx="212725" cy="212725"/>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3" name="Freeform 36"/>
          <p:cNvSpPr>
            <a:spLocks/>
          </p:cNvSpPr>
          <p:nvPr/>
        </p:nvSpPr>
        <p:spPr bwMode="auto">
          <a:xfrm>
            <a:off x="6231145" y="1856923"/>
            <a:ext cx="2419350" cy="3681095"/>
          </a:xfrm>
          <a:custGeom>
            <a:avLst/>
            <a:gdLst>
              <a:gd name="T0" fmla="*/ 2147483647 w 1524"/>
              <a:gd name="T1" fmla="*/ 2147483647 h 2279"/>
              <a:gd name="T2" fmla="*/ 2147483647 w 1524"/>
              <a:gd name="T3" fmla="*/ 2147483647 h 2279"/>
              <a:gd name="T4" fmla="*/ 2147483647 w 1524"/>
              <a:gd name="T5" fmla="*/ 2147483647 h 2279"/>
              <a:gd name="T6" fmla="*/ 2147483647 w 1524"/>
              <a:gd name="T7" fmla="*/ 2147483647 h 2279"/>
              <a:gd name="T8" fmla="*/ 2147483647 w 1524"/>
              <a:gd name="T9" fmla="*/ 2147483647 h 2279"/>
              <a:gd name="T10" fmla="*/ 2147483647 w 1524"/>
              <a:gd name="T11" fmla="*/ 2147483647 h 2279"/>
              <a:gd name="T12" fmla="*/ 2147483647 w 1524"/>
              <a:gd name="T13" fmla="*/ 2147483647 h 2279"/>
              <a:gd name="T14" fmla="*/ 2147483647 w 1524"/>
              <a:gd name="T15" fmla="*/ 2147483647 h 2279"/>
              <a:gd name="T16" fmla="*/ 0 w 1524"/>
              <a:gd name="T17" fmla="*/ 2147483647 h 2279"/>
              <a:gd name="T18" fmla="*/ 2147483647 w 1524"/>
              <a:gd name="T19" fmla="*/ 2147483647 h 2279"/>
              <a:gd name="T20" fmla="*/ 2147483647 w 1524"/>
              <a:gd name="T21" fmla="*/ 2147483647 h 2279"/>
              <a:gd name="T22" fmla="*/ 2147483647 w 1524"/>
              <a:gd name="T23" fmla="*/ 2147483647 h 2279"/>
              <a:gd name="T24" fmla="*/ 2147483647 w 1524"/>
              <a:gd name="T25" fmla="*/ 2147483647 h 2279"/>
              <a:gd name="T26" fmla="*/ 2147483647 w 1524"/>
              <a:gd name="T27" fmla="*/ 2147483647 h 2279"/>
              <a:gd name="T28" fmla="*/ 2147483647 w 1524"/>
              <a:gd name="T29" fmla="*/ 2147483647 h 2279"/>
              <a:gd name="T30" fmla="*/ 2147483647 w 1524"/>
              <a:gd name="T31" fmla="*/ 2147483647 h 2279"/>
              <a:gd name="T32" fmla="*/ 2147483647 w 1524"/>
              <a:gd name="T33" fmla="*/ 2147483647 h 2279"/>
              <a:gd name="T34" fmla="*/ 2147483647 w 1524"/>
              <a:gd name="T35" fmla="*/ 2147483647 h 2279"/>
              <a:gd name="T36" fmla="*/ 2147483647 w 1524"/>
              <a:gd name="T37" fmla="*/ 2147483647 h 2279"/>
              <a:gd name="T38" fmla="*/ 2147483647 w 1524"/>
              <a:gd name="T39" fmla="*/ 2147483647 h 2279"/>
              <a:gd name="T40" fmla="*/ 2147483647 w 1524"/>
              <a:gd name="T41" fmla="*/ 2147483647 h 2279"/>
              <a:gd name="T42" fmla="*/ 2147483647 w 1524"/>
              <a:gd name="T43" fmla="*/ 2147483647 h 2279"/>
              <a:gd name="T44" fmla="*/ 2147483647 w 1524"/>
              <a:gd name="T45" fmla="*/ 2147483647 h 2279"/>
              <a:gd name="T46" fmla="*/ 2147483647 w 1524"/>
              <a:gd name="T47" fmla="*/ 2147483647 h 2279"/>
              <a:gd name="T48" fmla="*/ 2147483647 w 1524"/>
              <a:gd name="T49" fmla="*/ 2147483647 h 2279"/>
              <a:gd name="T50" fmla="*/ 2147483647 w 1524"/>
              <a:gd name="T51" fmla="*/ 2147483647 h 2279"/>
              <a:gd name="T52" fmla="*/ 2147483647 w 1524"/>
              <a:gd name="T53" fmla="*/ 2147483647 h 2279"/>
              <a:gd name="T54" fmla="*/ 2147483647 w 1524"/>
              <a:gd name="T55" fmla="*/ 2147483647 h 2279"/>
              <a:gd name="T56" fmla="*/ 2147483647 w 1524"/>
              <a:gd name="T57" fmla="*/ 2147483647 h 2279"/>
              <a:gd name="T58" fmla="*/ 2147483647 w 1524"/>
              <a:gd name="T59" fmla="*/ 2147483647 h 2279"/>
              <a:gd name="T60" fmla="*/ 2147483647 w 1524"/>
              <a:gd name="T61" fmla="*/ 2147483647 h 2279"/>
              <a:gd name="T62" fmla="*/ 2147483647 w 1524"/>
              <a:gd name="T63" fmla="*/ 2147483647 h 2279"/>
              <a:gd name="T64" fmla="*/ 2147483647 w 1524"/>
              <a:gd name="T65" fmla="*/ 2147483647 h 2279"/>
              <a:gd name="T66" fmla="*/ 2147483647 w 1524"/>
              <a:gd name="T67" fmla="*/ 2147483647 h 2279"/>
              <a:gd name="T68" fmla="*/ 2147483647 w 1524"/>
              <a:gd name="T69" fmla="*/ 2147483647 h 2279"/>
              <a:gd name="T70" fmla="*/ 2147483647 w 1524"/>
              <a:gd name="T71" fmla="*/ 2147483647 h 2279"/>
              <a:gd name="T72" fmla="*/ 2147483647 w 1524"/>
              <a:gd name="T73" fmla="*/ 2147483647 h 2279"/>
              <a:gd name="T74" fmla="*/ 2147483647 w 1524"/>
              <a:gd name="T75" fmla="*/ 0 h 2279"/>
              <a:gd name="T76" fmla="*/ 2147483647 w 1524"/>
              <a:gd name="T77" fmla="*/ 2147483647 h 22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24"/>
              <a:gd name="T118" fmla="*/ 0 h 2279"/>
              <a:gd name="T119" fmla="*/ 1524 w 1524"/>
              <a:gd name="T120" fmla="*/ 2279 h 22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24" h="2279">
                <a:moveTo>
                  <a:pt x="234" y="41"/>
                </a:moveTo>
                <a:lnTo>
                  <a:pt x="106" y="282"/>
                </a:lnTo>
                <a:lnTo>
                  <a:pt x="64" y="455"/>
                </a:lnTo>
                <a:lnTo>
                  <a:pt x="57" y="655"/>
                </a:lnTo>
                <a:lnTo>
                  <a:pt x="99" y="646"/>
                </a:lnTo>
                <a:lnTo>
                  <a:pt x="170" y="546"/>
                </a:lnTo>
                <a:lnTo>
                  <a:pt x="162" y="638"/>
                </a:lnTo>
                <a:lnTo>
                  <a:pt x="78" y="754"/>
                </a:lnTo>
                <a:lnTo>
                  <a:pt x="0" y="919"/>
                </a:lnTo>
                <a:lnTo>
                  <a:pt x="42" y="1094"/>
                </a:lnTo>
                <a:lnTo>
                  <a:pt x="120" y="1318"/>
                </a:lnTo>
                <a:lnTo>
                  <a:pt x="241" y="1442"/>
                </a:lnTo>
                <a:lnTo>
                  <a:pt x="269" y="1740"/>
                </a:lnTo>
                <a:lnTo>
                  <a:pt x="498" y="1847"/>
                </a:lnTo>
                <a:lnTo>
                  <a:pt x="555" y="2065"/>
                </a:lnTo>
                <a:lnTo>
                  <a:pt x="702" y="2271"/>
                </a:lnTo>
                <a:lnTo>
                  <a:pt x="870" y="2279"/>
                </a:lnTo>
                <a:lnTo>
                  <a:pt x="730" y="2006"/>
                </a:lnTo>
                <a:lnTo>
                  <a:pt x="645" y="1666"/>
                </a:lnTo>
                <a:lnTo>
                  <a:pt x="723" y="1483"/>
                </a:lnTo>
                <a:lnTo>
                  <a:pt x="978" y="1491"/>
                </a:lnTo>
                <a:lnTo>
                  <a:pt x="1120" y="1699"/>
                </a:lnTo>
                <a:lnTo>
                  <a:pt x="1113" y="1872"/>
                </a:lnTo>
                <a:lnTo>
                  <a:pt x="1212" y="1889"/>
                </a:lnTo>
                <a:lnTo>
                  <a:pt x="1240" y="1599"/>
                </a:lnTo>
                <a:lnTo>
                  <a:pt x="1332" y="1259"/>
                </a:lnTo>
                <a:lnTo>
                  <a:pt x="1325" y="1193"/>
                </a:lnTo>
                <a:lnTo>
                  <a:pt x="1382" y="1168"/>
                </a:lnTo>
                <a:lnTo>
                  <a:pt x="1404" y="1003"/>
                </a:lnTo>
                <a:lnTo>
                  <a:pt x="1375" y="787"/>
                </a:lnTo>
                <a:lnTo>
                  <a:pt x="1453" y="696"/>
                </a:lnTo>
                <a:lnTo>
                  <a:pt x="1524" y="546"/>
                </a:lnTo>
                <a:lnTo>
                  <a:pt x="1482" y="414"/>
                </a:lnTo>
                <a:lnTo>
                  <a:pt x="1453" y="149"/>
                </a:lnTo>
                <a:lnTo>
                  <a:pt x="1269" y="83"/>
                </a:lnTo>
                <a:lnTo>
                  <a:pt x="865" y="41"/>
                </a:lnTo>
                <a:lnTo>
                  <a:pt x="638" y="17"/>
                </a:lnTo>
                <a:lnTo>
                  <a:pt x="453" y="0"/>
                </a:lnTo>
                <a:lnTo>
                  <a:pt x="234" y="41"/>
                </a:lnTo>
                <a:close/>
              </a:path>
            </a:pathLst>
          </a:custGeom>
          <a:solidFill>
            <a:schemeClr val="bg1">
              <a:lumMod val="75000"/>
            </a:schemeClr>
          </a:solidFill>
          <a:ln w="9525">
            <a:solidFill>
              <a:srgbClr val="808080"/>
            </a:solidFill>
            <a:round/>
            <a:headEnd/>
            <a:tailEnd/>
          </a:ln>
        </p:spPr>
        <p:txBody>
          <a:bodyPr/>
          <a:lstStyle/>
          <a:p>
            <a:endParaRPr lang="en-US"/>
          </a:p>
        </p:txBody>
      </p:sp>
      <p:sp>
        <p:nvSpPr>
          <p:cNvPr id="73764" name="Freeform 44"/>
          <p:cNvSpPr>
            <a:spLocks/>
          </p:cNvSpPr>
          <p:nvPr/>
        </p:nvSpPr>
        <p:spPr bwMode="auto">
          <a:xfrm>
            <a:off x="6531183" y="2588761"/>
            <a:ext cx="2052637" cy="144463"/>
          </a:xfrm>
          <a:custGeom>
            <a:avLst/>
            <a:gdLst>
              <a:gd name="T0" fmla="*/ 2147483647 w 1293"/>
              <a:gd name="T1" fmla="*/ 2147483647 h 91"/>
              <a:gd name="T2" fmla="*/ 2147483647 w 1293"/>
              <a:gd name="T3" fmla="*/ 2147483647 h 91"/>
              <a:gd name="T4" fmla="*/ 2147483647 w 1293"/>
              <a:gd name="T5" fmla="*/ 2147483647 h 91"/>
              <a:gd name="T6" fmla="*/ 2147483647 w 1293"/>
              <a:gd name="T7" fmla="*/ 2147483647 h 91"/>
              <a:gd name="T8" fmla="*/ 2147483647 w 1293"/>
              <a:gd name="T9" fmla="*/ 2147483647 h 91"/>
              <a:gd name="T10" fmla="*/ 0 w 1293"/>
              <a:gd name="T11" fmla="*/ 2147483647 h 91"/>
              <a:gd name="T12" fmla="*/ 0 60000 65536"/>
              <a:gd name="T13" fmla="*/ 0 60000 65536"/>
              <a:gd name="T14" fmla="*/ 0 60000 65536"/>
              <a:gd name="T15" fmla="*/ 0 60000 65536"/>
              <a:gd name="T16" fmla="*/ 0 60000 65536"/>
              <a:gd name="T17" fmla="*/ 0 60000 65536"/>
              <a:gd name="T18" fmla="*/ 0 w 1293"/>
              <a:gd name="T19" fmla="*/ 0 h 91"/>
              <a:gd name="T20" fmla="*/ 1293 w 1293"/>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1293" h="91">
                <a:moveTo>
                  <a:pt x="1293" y="44"/>
                </a:moveTo>
                <a:cubicBezTo>
                  <a:pt x="1221" y="55"/>
                  <a:pt x="1149" y="67"/>
                  <a:pt x="1075" y="73"/>
                </a:cubicBezTo>
                <a:cubicBezTo>
                  <a:pt x="1001" y="79"/>
                  <a:pt x="938" y="91"/>
                  <a:pt x="850" y="80"/>
                </a:cubicBezTo>
                <a:cubicBezTo>
                  <a:pt x="762" y="69"/>
                  <a:pt x="631" y="18"/>
                  <a:pt x="548" y="9"/>
                </a:cubicBezTo>
                <a:cubicBezTo>
                  <a:pt x="465" y="0"/>
                  <a:pt x="443" y="14"/>
                  <a:pt x="352" y="23"/>
                </a:cubicBezTo>
                <a:cubicBezTo>
                  <a:pt x="261" y="32"/>
                  <a:pt x="130" y="49"/>
                  <a:pt x="0" y="66"/>
                </a:cubicBezTo>
              </a:path>
            </a:pathLst>
          </a:custGeom>
          <a:noFill/>
          <a:ln w="38100">
            <a:solidFill>
              <a:srgbClr val="808080"/>
            </a:solidFill>
            <a:round/>
            <a:headEnd/>
            <a:tailEnd/>
          </a:ln>
        </p:spPr>
        <p:txBody>
          <a:bodyPr/>
          <a:lstStyle/>
          <a:p>
            <a:endParaRPr lang="en-US"/>
          </a:p>
        </p:txBody>
      </p:sp>
      <p:sp>
        <p:nvSpPr>
          <p:cNvPr id="73765" name="Freeform 45"/>
          <p:cNvSpPr>
            <a:spLocks/>
          </p:cNvSpPr>
          <p:nvPr/>
        </p:nvSpPr>
        <p:spPr bwMode="auto">
          <a:xfrm>
            <a:off x="6442283" y="3049136"/>
            <a:ext cx="1917700" cy="703263"/>
          </a:xfrm>
          <a:custGeom>
            <a:avLst/>
            <a:gdLst>
              <a:gd name="T0" fmla="*/ 2147483647 w 1208"/>
              <a:gd name="T1" fmla="*/ 0 h 443"/>
              <a:gd name="T2" fmla="*/ 2147483647 w 1208"/>
              <a:gd name="T3" fmla="*/ 2147483647 h 443"/>
              <a:gd name="T4" fmla="*/ 2147483647 w 1208"/>
              <a:gd name="T5" fmla="*/ 2147483647 h 443"/>
              <a:gd name="T6" fmla="*/ 2147483647 w 1208"/>
              <a:gd name="T7" fmla="*/ 2147483647 h 443"/>
              <a:gd name="T8" fmla="*/ 2147483647 w 1208"/>
              <a:gd name="T9" fmla="*/ 2147483647 h 443"/>
              <a:gd name="T10" fmla="*/ 2147483647 w 1208"/>
              <a:gd name="T11" fmla="*/ 2147483647 h 443"/>
              <a:gd name="T12" fmla="*/ 0 w 1208"/>
              <a:gd name="T13" fmla="*/ 2147483647 h 443"/>
              <a:gd name="T14" fmla="*/ 0 60000 65536"/>
              <a:gd name="T15" fmla="*/ 0 60000 65536"/>
              <a:gd name="T16" fmla="*/ 0 60000 65536"/>
              <a:gd name="T17" fmla="*/ 0 60000 65536"/>
              <a:gd name="T18" fmla="*/ 0 60000 65536"/>
              <a:gd name="T19" fmla="*/ 0 60000 65536"/>
              <a:gd name="T20" fmla="*/ 0 60000 65536"/>
              <a:gd name="T21" fmla="*/ 0 w 1208"/>
              <a:gd name="T22" fmla="*/ 0 h 443"/>
              <a:gd name="T23" fmla="*/ 1208 w 1208"/>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8" h="443">
                <a:moveTo>
                  <a:pt x="1208" y="0"/>
                </a:moveTo>
                <a:cubicBezTo>
                  <a:pt x="1128" y="3"/>
                  <a:pt x="1049" y="6"/>
                  <a:pt x="977" y="21"/>
                </a:cubicBezTo>
                <a:cubicBezTo>
                  <a:pt x="905" y="36"/>
                  <a:pt x="869" y="53"/>
                  <a:pt x="773" y="92"/>
                </a:cubicBezTo>
                <a:cubicBezTo>
                  <a:pt x="677" y="131"/>
                  <a:pt x="491" y="219"/>
                  <a:pt x="401" y="253"/>
                </a:cubicBezTo>
                <a:cubicBezTo>
                  <a:pt x="311" y="287"/>
                  <a:pt x="273" y="275"/>
                  <a:pt x="232" y="295"/>
                </a:cubicBezTo>
                <a:cubicBezTo>
                  <a:pt x="191" y="315"/>
                  <a:pt x="194" y="348"/>
                  <a:pt x="155" y="373"/>
                </a:cubicBezTo>
                <a:cubicBezTo>
                  <a:pt x="116" y="398"/>
                  <a:pt x="58" y="420"/>
                  <a:pt x="0" y="443"/>
                </a:cubicBezTo>
              </a:path>
            </a:pathLst>
          </a:custGeom>
          <a:noFill/>
          <a:ln w="38100">
            <a:solidFill>
              <a:srgbClr val="808080"/>
            </a:solidFill>
            <a:round/>
            <a:headEnd/>
            <a:tailEnd/>
          </a:ln>
        </p:spPr>
        <p:txBody>
          <a:bodyPr/>
          <a:lstStyle/>
          <a:p>
            <a:endParaRPr lang="en-US"/>
          </a:p>
        </p:txBody>
      </p:sp>
      <p:sp>
        <p:nvSpPr>
          <p:cNvPr id="73766" name="Freeform 46"/>
          <p:cNvSpPr>
            <a:spLocks/>
          </p:cNvSpPr>
          <p:nvPr/>
        </p:nvSpPr>
        <p:spPr bwMode="auto">
          <a:xfrm>
            <a:off x="7101095" y="3439661"/>
            <a:ext cx="1192213" cy="268288"/>
          </a:xfrm>
          <a:custGeom>
            <a:avLst/>
            <a:gdLst>
              <a:gd name="T0" fmla="*/ 2147483647 w 751"/>
              <a:gd name="T1" fmla="*/ 2147483647 h 169"/>
              <a:gd name="T2" fmla="*/ 2147483647 w 751"/>
              <a:gd name="T3" fmla="*/ 2147483647 h 169"/>
              <a:gd name="T4" fmla="*/ 2147483647 w 751"/>
              <a:gd name="T5" fmla="*/ 2147483647 h 169"/>
              <a:gd name="T6" fmla="*/ 2147483647 w 751"/>
              <a:gd name="T7" fmla="*/ 2147483647 h 169"/>
              <a:gd name="T8" fmla="*/ 0 w 751"/>
              <a:gd name="T9" fmla="*/ 0 h 169"/>
              <a:gd name="T10" fmla="*/ 0 60000 65536"/>
              <a:gd name="T11" fmla="*/ 0 60000 65536"/>
              <a:gd name="T12" fmla="*/ 0 60000 65536"/>
              <a:gd name="T13" fmla="*/ 0 60000 65536"/>
              <a:gd name="T14" fmla="*/ 0 60000 65536"/>
              <a:gd name="T15" fmla="*/ 0 w 751"/>
              <a:gd name="T16" fmla="*/ 0 h 169"/>
              <a:gd name="T17" fmla="*/ 751 w 751"/>
              <a:gd name="T18" fmla="*/ 169 h 169"/>
            </a:gdLst>
            <a:ahLst/>
            <a:cxnLst>
              <a:cxn ang="T10">
                <a:pos x="T0" y="T1"/>
              </a:cxn>
              <a:cxn ang="T11">
                <a:pos x="T2" y="T3"/>
              </a:cxn>
              <a:cxn ang="T12">
                <a:pos x="T4" y="T5"/>
              </a:cxn>
              <a:cxn ang="T13">
                <a:pos x="T6" y="T7"/>
              </a:cxn>
              <a:cxn ang="T14">
                <a:pos x="T8" y="T9"/>
              </a:cxn>
            </a:cxnLst>
            <a:rect l="T15" t="T16" r="T17" b="T18"/>
            <a:pathLst>
              <a:path w="751" h="169">
                <a:moveTo>
                  <a:pt x="751" y="169"/>
                </a:moveTo>
                <a:cubicBezTo>
                  <a:pt x="672" y="154"/>
                  <a:pt x="594" y="139"/>
                  <a:pt x="519" y="120"/>
                </a:cubicBezTo>
                <a:cubicBezTo>
                  <a:pt x="444" y="101"/>
                  <a:pt x="363" y="70"/>
                  <a:pt x="302" y="56"/>
                </a:cubicBezTo>
                <a:cubicBezTo>
                  <a:pt x="241" y="42"/>
                  <a:pt x="204" y="44"/>
                  <a:pt x="154" y="35"/>
                </a:cubicBezTo>
                <a:cubicBezTo>
                  <a:pt x="104" y="26"/>
                  <a:pt x="52" y="13"/>
                  <a:pt x="0" y="0"/>
                </a:cubicBezTo>
              </a:path>
            </a:pathLst>
          </a:custGeom>
          <a:noFill/>
          <a:ln w="38100">
            <a:solidFill>
              <a:srgbClr val="808080"/>
            </a:solidFill>
            <a:round/>
            <a:headEnd/>
            <a:tailEnd/>
          </a:ln>
        </p:spPr>
        <p:txBody>
          <a:bodyPr/>
          <a:lstStyle/>
          <a:p>
            <a:endParaRPr lang="en-US"/>
          </a:p>
        </p:txBody>
      </p:sp>
      <p:sp>
        <p:nvSpPr>
          <p:cNvPr id="73767" name="Oval 47"/>
          <p:cNvSpPr>
            <a:spLocks noChangeArrowheads="1"/>
          </p:cNvSpPr>
          <p:nvPr/>
        </p:nvSpPr>
        <p:spPr bwMode="auto">
          <a:xfrm>
            <a:off x="7944058" y="266972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8" name="Oval 37"/>
          <p:cNvSpPr>
            <a:spLocks noChangeArrowheads="1"/>
          </p:cNvSpPr>
          <p:nvPr/>
        </p:nvSpPr>
        <p:spPr bwMode="auto">
          <a:xfrm>
            <a:off x="6477208" y="261257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9" name="Oval 38"/>
          <p:cNvSpPr>
            <a:spLocks noChangeArrowheads="1"/>
          </p:cNvSpPr>
          <p:nvPr/>
        </p:nvSpPr>
        <p:spPr bwMode="auto">
          <a:xfrm>
            <a:off x="8308865" y="2974206"/>
            <a:ext cx="157163" cy="1571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0" name="Oval 39"/>
          <p:cNvSpPr>
            <a:spLocks noChangeArrowheads="1"/>
          </p:cNvSpPr>
          <p:nvPr/>
        </p:nvSpPr>
        <p:spPr bwMode="auto">
          <a:xfrm>
            <a:off x="8230443" y="3648576"/>
            <a:ext cx="157162" cy="1571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1" name="Oval 41"/>
          <p:cNvSpPr>
            <a:spLocks noChangeArrowheads="1"/>
          </p:cNvSpPr>
          <p:nvPr/>
        </p:nvSpPr>
        <p:spPr bwMode="auto">
          <a:xfrm>
            <a:off x="6309885" y="3676834"/>
            <a:ext cx="157163"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2" name="Oval 42"/>
          <p:cNvSpPr>
            <a:spLocks noChangeArrowheads="1"/>
          </p:cNvSpPr>
          <p:nvPr/>
        </p:nvSpPr>
        <p:spPr bwMode="auto">
          <a:xfrm>
            <a:off x="8502858" y="257447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3" name="Oval 43"/>
          <p:cNvSpPr>
            <a:spLocks noChangeArrowheads="1"/>
          </p:cNvSpPr>
          <p:nvPr/>
        </p:nvSpPr>
        <p:spPr bwMode="auto">
          <a:xfrm>
            <a:off x="7016958" y="3365049"/>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4" name="Freeform 48"/>
          <p:cNvSpPr>
            <a:spLocks/>
          </p:cNvSpPr>
          <p:nvPr/>
        </p:nvSpPr>
        <p:spPr bwMode="auto">
          <a:xfrm>
            <a:off x="6497845" y="2860224"/>
            <a:ext cx="2063750" cy="77787"/>
          </a:xfrm>
          <a:custGeom>
            <a:avLst/>
            <a:gdLst>
              <a:gd name="T0" fmla="*/ 0 w 1300"/>
              <a:gd name="T1" fmla="*/ 2147483647 h 49"/>
              <a:gd name="T2" fmla="*/ 2147483647 w 1300"/>
              <a:gd name="T3" fmla="*/ 2147483647 h 49"/>
              <a:gd name="T4" fmla="*/ 2147483647 w 1300"/>
              <a:gd name="T5" fmla="*/ 2147483647 h 49"/>
              <a:gd name="T6" fmla="*/ 2147483647 w 1300"/>
              <a:gd name="T7" fmla="*/ 2147483647 h 49"/>
              <a:gd name="T8" fmla="*/ 2147483647 w 1300"/>
              <a:gd name="T9" fmla="*/ 2147483647 h 49"/>
              <a:gd name="T10" fmla="*/ 2147483647 w 1300"/>
              <a:gd name="T11" fmla="*/ 2147483647 h 49"/>
              <a:gd name="T12" fmla="*/ 2147483647 w 1300"/>
              <a:gd name="T13" fmla="*/ 0 h 49"/>
              <a:gd name="T14" fmla="*/ 2147483647 w 1300"/>
              <a:gd name="T15" fmla="*/ 2147483647 h 49"/>
              <a:gd name="T16" fmla="*/ 0 60000 65536"/>
              <a:gd name="T17" fmla="*/ 0 60000 65536"/>
              <a:gd name="T18" fmla="*/ 0 60000 65536"/>
              <a:gd name="T19" fmla="*/ 0 60000 65536"/>
              <a:gd name="T20" fmla="*/ 0 60000 65536"/>
              <a:gd name="T21" fmla="*/ 0 60000 65536"/>
              <a:gd name="T22" fmla="*/ 0 60000 65536"/>
              <a:gd name="T23" fmla="*/ 0 60000 65536"/>
              <a:gd name="T24" fmla="*/ 0 w 1300"/>
              <a:gd name="T25" fmla="*/ 0 h 49"/>
              <a:gd name="T26" fmla="*/ 1300 w 130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0" h="49">
                <a:moveTo>
                  <a:pt x="0" y="14"/>
                </a:moveTo>
                <a:lnTo>
                  <a:pt x="106" y="42"/>
                </a:lnTo>
                <a:lnTo>
                  <a:pt x="267" y="21"/>
                </a:lnTo>
                <a:lnTo>
                  <a:pt x="583" y="7"/>
                </a:lnTo>
                <a:lnTo>
                  <a:pt x="808" y="49"/>
                </a:lnTo>
                <a:lnTo>
                  <a:pt x="1019" y="21"/>
                </a:lnTo>
                <a:lnTo>
                  <a:pt x="1222" y="0"/>
                </a:lnTo>
                <a:lnTo>
                  <a:pt x="1300" y="21"/>
                </a:lnTo>
              </a:path>
            </a:pathLst>
          </a:custGeom>
          <a:noFill/>
          <a:ln w="19050">
            <a:solidFill>
              <a:schemeClr val="bg1">
                <a:lumMod val="95000"/>
              </a:schemeClr>
            </a:solidFill>
            <a:prstDash val="dash"/>
            <a:round/>
            <a:headEnd/>
            <a:tailEnd/>
          </a:ln>
        </p:spPr>
        <p:txBody>
          <a:bodyPr/>
          <a:lstStyle/>
          <a:p>
            <a:endParaRPr lang="en-US"/>
          </a:p>
        </p:txBody>
      </p:sp>
      <p:sp>
        <p:nvSpPr>
          <p:cNvPr id="73775" name="Freeform 50"/>
          <p:cNvSpPr>
            <a:spLocks/>
          </p:cNvSpPr>
          <p:nvPr/>
        </p:nvSpPr>
        <p:spPr bwMode="auto">
          <a:xfrm>
            <a:off x="6475620" y="3026911"/>
            <a:ext cx="1160463" cy="179388"/>
          </a:xfrm>
          <a:custGeom>
            <a:avLst/>
            <a:gdLst>
              <a:gd name="T0" fmla="*/ 2147483647 w 731"/>
              <a:gd name="T1" fmla="*/ 2147483647 h 113"/>
              <a:gd name="T2" fmla="*/ 2147483647 w 731"/>
              <a:gd name="T3" fmla="*/ 2147483647 h 113"/>
              <a:gd name="T4" fmla="*/ 2147483647 w 731"/>
              <a:gd name="T5" fmla="*/ 2147483647 h 113"/>
              <a:gd name="T6" fmla="*/ 0 w 731"/>
              <a:gd name="T7" fmla="*/ 0 h 113"/>
              <a:gd name="T8" fmla="*/ 0 60000 65536"/>
              <a:gd name="T9" fmla="*/ 0 60000 65536"/>
              <a:gd name="T10" fmla="*/ 0 60000 65536"/>
              <a:gd name="T11" fmla="*/ 0 60000 65536"/>
              <a:gd name="T12" fmla="*/ 0 w 731"/>
              <a:gd name="T13" fmla="*/ 0 h 113"/>
              <a:gd name="T14" fmla="*/ 731 w 731"/>
              <a:gd name="T15" fmla="*/ 113 h 113"/>
            </a:gdLst>
            <a:ahLst/>
            <a:cxnLst>
              <a:cxn ang="T8">
                <a:pos x="T0" y="T1"/>
              </a:cxn>
              <a:cxn ang="T9">
                <a:pos x="T2" y="T3"/>
              </a:cxn>
              <a:cxn ang="T10">
                <a:pos x="T4" y="T5"/>
              </a:cxn>
              <a:cxn ang="T11">
                <a:pos x="T6" y="T7"/>
              </a:cxn>
            </a:cxnLst>
            <a:rect l="T12" t="T13" r="T14" b="T15"/>
            <a:pathLst>
              <a:path w="731" h="113">
                <a:moveTo>
                  <a:pt x="731" y="113"/>
                </a:moveTo>
                <a:cubicBezTo>
                  <a:pt x="718" y="89"/>
                  <a:pt x="706" y="65"/>
                  <a:pt x="646" y="49"/>
                </a:cubicBezTo>
                <a:cubicBezTo>
                  <a:pt x="586" y="33"/>
                  <a:pt x="480" y="22"/>
                  <a:pt x="372" y="14"/>
                </a:cubicBezTo>
                <a:cubicBezTo>
                  <a:pt x="264" y="6"/>
                  <a:pt x="132" y="3"/>
                  <a:pt x="0" y="0"/>
                </a:cubicBezTo>
              </a:path>
            </a:pathLst>
          </a:custGeom>
          <a:noFill/>
          <a:ln w="38100">
            <a:solidFill>
              <a:srgbClr val="808080"/>
            </a:solidFill>
            <a:round/>
            <a:headEnd/>
            <a:tailEnd/>
          </a:ln>
        </p:spPr>
        <p:txBody>
          <a:bodyPr/>
          <a:lstStyle/>
          <a:p>
            <a:endParaRPr lang="en-US"/>
          </a:p>
        </p:txBody>
      </p:sp>
      <p:sp>
        <p:nvSpPr>
          <p:cNvPr id="73776" name="Oval 40"/>
          <p:cNvSpPr>
            <a:spLocks noChangeArrowheads="1"/>
          </p:cNvSpPr>
          <p:nvPr/>
        </p:nvSpPr>
        <p:spPr bwMode="auto">
          <a:xfrm>
            <a:off x="7578933" y="3130099"/>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7" name="Oval 49"/>
          <p:cNvSpPr>
            <a:spLocks noChangeArrowheads="1"/>
          </p:cNvSpPr>
          <p:nvPr/>
        </p:nvSpPr>
        <p:spPr bwMode="auto">
          <a:xfrm>
            <a:off x="6381958" y="293642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8" name="Freeform 51"/>
          <p:cNvSpPr>
            <a:spLocks/>
          </p:cNvSpPr>
          <p:nvPr/>
        </p:nvSpPr>
        <p:spPr bwMode="auto">
          <a:xfrm>
            <a:off x="6621670" y="4142924"/>
            <a:ext cx="623888" cy="355600"/>
          </a:xfrm>
          <a:custGeom>
            <a:avLst/>
            <a:gdLst>
              <a:gd name="T0" fmla="*/ 0 w 393"/>
              <a:gd name="T1" fmla="*/ 0 h 224"/>
              <a:gd name="T2" fmla="*/ 2147483647 w 393"/>
              <a:gd name="T3" fmla="*/ 2147483647 h 224"/>
              <a:gd name="T4" fmla="*/ 2147483647 w 393"/>
              <a:gd name="T5" fmla="*/ 2147483647 h 224"/>
              <a:gd name="T6" fmla="*/ 2147483647 w 393"/>
              <a:gd name="T7" fmla="*/ 2147483647 h 224"/>
              <a:gd name="T8" fmla="*/ 0 60000 65536"/>
              <a:gd name="T9" fmla="*/ 0 60000 65536"/>
              <a:gd name="T10" fmla="*/ 0 60000 65536"/>
              <a:gd name="T11" fmla="*/ 0 60000 65536"/>
              <a:gd name="T12" fmla="*/ 0 w 393"/>
              <a:gd name="T13" fmla="*/ 0 h 224"/>
              <a:gd name="T14" fmla="*/ 393 w 393"/>
              <a:gd name="T15" fmla="*/ 224 h 224"/>
            </a:gdLst>
            <a:ahLst/>
            <a:cxnLst>
              <a:cxn ang="T8">
                <a:pos x="T0" y="T1"/>
              </a:cxn>
              <a:cxn ang="T9">
                <a:pos x="T2" y="T3"/>
              </a:cxn>
              <a:cxn ang="T10">
                <a:pos x="T4" y="T5"/>
              </a:cxn>
              <a:cxn ang="T11">
                <a:pos x="T6" y="T7"/>
              </a:cxn>
            </a:cxnLst>
            <a:rect l="T12" t="T13" r="T14" b="T15"/>
            <a:pathLst>
              <a:path w="393" h="224">
                <a:moveTo>
                  <a:pt x="0" y="0"/>
                </a:moveTo>
                <a:lnTo>
                  <a:pt x="140" y="77"/>
                </a:lnTo>
                <a:lnTo>
                  <a:pt x="245" y="203"/>
                </a:lnTo>
                <a:lnTo>
                  <a:pt x="393" y="224"/>
                </a:lnTo>
              </a:path>
            </a:pathLst>
          </a:custGeom>
          <a:noFill/>
          <a:ln w="19050">
            <a:solidFill>
              <a:schemeClr val="bg1">
                <a:lumMod val="95000"/>
              </a:schemeClr>
            </a:solidFill>
            <a:prstDash val="dash"/>
            <a:round/>
            <a:headEnd/>
            <a:tailEnd/>
          </a:ln>
        </p:spPr>
        <p:txBody>
          <a:bodyPr/>
          <a:lstStyle/>
          <a:p>
            <a:endParaRPr lang="en-US"/>
          </a:p>
        </p:txBody>
      </p:sp>
      <p:sp>
        <p:nvSpPr>
          <p:cNvPr id="61449" name="Text Box 8"/>
          <p:cNvSpPr txBox="1">
            <a:spLocks noChangeArrowheads="1"/>
          </p:cNvSpPr>
          <p:nvPr/>
        </p:nvSpPr>
        <p:spPr bwMode="auto">
          <a:xfrm>
            <a:off x="1161060" y="5255014"/>
            <a:ext cx="1274388" cy="276999"/>
          </a:xfrm>
          <a:prstGeom prst="rect">
            <a:avLst/>
          </a:prstGeom>
          <a:noFill/>
          <a:ln w="9525">
            <a:noFill/>
            <a:miter lim="800000"/>
            <a:headEnd/>
            <a:tailEnd/>
          </a:ln>
        </p:spPr>
        <p:txBody>
          <a:bodyPr wrap="none" lIns="0" tIns="0" rIns="0" bIns="0">
            <a:spAutoFit/>
          </a:bodyPr>
          <a:lstStyle/>
          <a:p>
            <a:pPr eaLnBrk="0" hangingPunct="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cs typeface="+mn-cs"/>
              </a:rPr>
              <a:t>Penetration Lines</a:t>
            </a:r>
          </a:p>
        </p:txBody>
      </p:sp>
      <p:sp>
        <p:nvSpPr>
          <p:cNvPr id="61450" name="Text Box 9"/>
          <p:cNvSpPr txBox="1">
            <a:spLocks noChangeArrowheads="1"/>
          </p:cNvSpPr>
          <p:nvPr/>
        </p:nvSpPr>
        <p:spPr bwMode="auto">
          <a:xfrm>
            <a:off x="3726143" y="5251839"/>
            <a:ext cx="1349728" cy="276999"/>
          </a:xfrm>
          <a:prstGeom prst="rect">
            <a:avLst/>
          </a:prstGeom>
          <a:noFill/>
          <a:ln w="9525">
            <a:noFill/>
            <a:miter lim="800000"/>
            <a:headEnd/>
            <a:tailEnd/>
          </a:ln>
        </p:spPr>
        <p:txBody>
          <a:bodyPr wrap="none" lIns="0" tIns="0" rIns="0" bIns="0">
            <a:spAutoFit/>
          </a:bodyPr>
          <a:lstStyle/>
          <a:p>
            <a:pPr eaLnBrk="0" hangingPunct="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cs typeface="+mn-cs"/>
              </a:rPr>
              <a:t>Regional Networks</a:t>
            </a:r>
          </a:p>
        </p:txBody>
      </p:sp>
      <p:sp>
        <p:nvSpPr>
          <p:cNvPr id="61451" name="Text Box 10"/>
          <p:cNvSpPr txBox="1">
            <a:spLocks noChangeArrowheads="1"/>
          </p:cNvSpPr>
          <p:nvPr/>
        </p:nvSpPr>
        <p:spPr bwMode="auto">
          <a:xfrm>
            <a:off x="6505855" y="5250252"/>
            <a:ext cx="1641475" cy="276999"/>
          </a:xfrm>
          <a:prstGeom prst="rect">
            <a:avLst/>
          </a:prstGeom>
          <a:noFill/>
          <a:ln w="9525">
            <a:noFill/>
            <a:miter lim="800000"/>
            <a:headEnd/>
            <a:tailEnd/>
          </a:ln>
        </p:spPr>
        <p:txBody>
          <a:bodyPr wrap="none" lIns="0" tIns="0" rIns="0" bIns="0">
            <a:spAutoFit/>
          </a:bodyPr>
          <a:lstStyle/>
          <a:p>
            <a:pPr eaLnBrk="0" hangingPunct="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cs typeface="+mn-cs"/>
              </a:rPr>
              <a:t>Transcontinental Lines</a:t>
            </a:r>
          </a:p>
        </p:txBody>
      </p:sp>
      <p:sp>
        <p:nvSpPr>
          <p:cNvPr id="51"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085988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Economic Rationale of Rail </a:t>
            </a:r>
            <a:r>
              <a:rPr lang="en-US" sz="3200" dirty="0" smtClean="0"/>
              <a:t>Transportation</a:t>
            </a:r>
            <a:br>
              <a:rPr lang="en-US" sz="3200" dirty="0" smtClean="0"/>
            </a:br>
            <a:r>
              <a:rPr lang="en-US" sz="3200" dirty="0" smtClean="0"/>
              <a:t/>
            </a:r>
            <a:br>
              <a:rPr lang="en-US" sz="3200" dirty="0" smtClean="0"/>
            </a:br>
            <a:endParaRPr lang="en-US" sz="32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294291107"/>
              </p:ext>
            </p:extLst>
          </p:nvPr>
        </p:nvGraphicFramePr>
        <p:xfrm>
          <a:off x="92075" y="476672"/>
          <a:ext cx="8959850" cy="5943600"/>
        </p:xfrm>
        <a:graphic>
          <a:graphicData uri="http://schemas.openxmlformats.org/drawingml/2006/table">
            <a:tbl>
              <a:tblPr firstCol="1" bandRow="1">
                <a:tableStyleId>{37CE84F3-28C3-443E-9E96-99CF82512B78}</a:tableStyleId>
              </a:tblPr>
              <a:tblGrid>
                <a:gridCol w="1930095">
                  <a:extLst>
                    <a:ext uri="{9D8B030D-6E8A-4147-A177-3AD203B41FA5}">
                      <a16:colId xmlns:a16="http://schemas.microsoft.com/office/drawing/2014/main" val="20000"/>
                    </a:ext>
                  </a:extLst>
                </a:gridCol>
                <a:gridCol w="7029755">
                  <a:extLst>
                    <a:ext uri="{9D8B030D-6E8A-4147-A177-3AD203B41FA5}">
                      <a16:colId xmlns:a16="http://schemas.microsoft.com/office/drawing/2014/main" val="20001"/>
                    </a:ext>
                  </a:extLst>
                </a:gridCol>
              </a:tblGrid>
              <a:tr h="370840">
                <a:tc>
                  <a:txBody>
                    <a:bodyPr/>
                    <a:lstStyle/>
                    <a:p>
                      <a:r>
                        <a:rPr lang="en-US" dirty="0"/>
                        <a:t>Market Area</a:t>
                      </a:r>
                    </a:p>
                  </a:txBody>
                  <a:tcPr marL="99785" marR="99785"/>
                </a:tc>
                <a:tc>
                  <a:txBody>
                    <a:bodyPr/>
                    <a:lstStyle/>
                    <a:p>
                      <a:r>
                        <a:rPr lang="en-US" dirty="0"/>
                        <a:t>Longest</a:t>
                      </a:r>
                      <a:r>
                        <a:rPr lang="en-US" baseline="0" dirty="0"/>
                        <a:t> service area for inland transport (average length of 1,300 km)</a:t>
                      </a:r>
                      <a:r>
                        <a:rPr lang="en-US" dirty="0"/>
                        <a:t>.</a:t>
                      </a:r>
                    </a:p>
                    <a:p>
                      <a:r>
                        <a:rPr lang="en-US" dirty="0"/>
                        <a:t>Service</a:t>
                      </a:r>
                      <a:r>
                        <a:rPr lang="en-US" baseline="0" dirty="0"/>
                        <a:t> both the passengers and freight markets.</a:t>
                      </a:r>
                      <a:endParaRPr lang="en-US" dirty="0"/>
                    </a:p>
                    <a:p>
                      <a:r>
                        <a:rPr lang="en-US" dirty="0"/>
                        <a:t>Intermodal integration favored market segmentation and specialization.</a:t>
                      </a:r>
                    </a:p>
                  </a:txBody>
                  <a:tcPr marL="99785" marR="99785"/>
                </a:tc>
                <a:extLst>
                  <a:ext uri="{0D108BD9-81ED-4DB2-BD59-A6C34878D82A}">
                    <a16:rowId xmlns:a16="http://schemas.microsoft.com/office/drawing/2014/main" val="10000"/>
                  </a:ext>
                </a:extLst>
              </a:tr>
              <a:tr h="370840">
                <a:tc>
                  <a:txBody>
                    <a:bodyPr/>
                    <a:lstStyle/>
                    <a:p>
                      <a:r>
                        <a:rPr lang="en-US" dirty="0"/>
                        <a:t>Capacity</a:t>
                      </a:r>
                    </a:p>
                  </a:txBody>
                  <a:tcPr marL="99785" marR="99785"/>
                </a:tc>
                <a:tc>
                  <a:txBody>
                    <a:bodyPr/>
                    <a:lstStyle/>
                    <a:p>
                      <a:r>
                        <a:rPr lang="en-US" dirty="0"/>
                        <a:t>A wagon</a:t>
                      </a:r>
                      <a:r>
                        <a:rPr lang="en-US" baseline="0" dirty="0"/>
                        <a:t> can carry 50 to 100 tons of freight.</a:t>
                      </a:r>
                      <a:endParaRPr lang="en-US" dirty="0"/>
                    </a:p>
                    <a:p>
                      <a:r>
                        <a:rPr lang="en-US" dirty="0"/>
                        <a:t>Economies of scale (unit trains and </a:t>
                      </a:r>
                      <a:r>
                        <a:rPr lang="en-US" dirty="0" err="1"/>
                        <a:t>doublestacking</a:t>
                      </a:r>
                      <a:r>
                        <a:rPr lang="en-US" dirty="0"/>
                        <a:t>).</a:t>
                      </a:r>
                    </a:p>
                  </a:txBody>
                  <a:tcPr marL="99785" marR="99785"/>
                </a:tc>
                <a:extLst>
                  <a:ext uri="{0D108BD9-81ED-4DB2-BD59-A6C34878D82A}">
                    <a16:rowId xmlns:a16="http://schemas.microsoft.com/office/drawing/2014/main" val="10001"/>
                  </a:ext>
                </a:extLst>
              </a:tr>
              <a:tr h="370840">
                <a:tc>
                  <a:txBody>
                    <a:bodyPr/>
                    <a:lstStyle/>
                    <a:p>
                      <a:r>
                        <a:rPr lang="en-US" dirty="0"/>
                        <a:t>Costs</a:t>
                      </a:r>
                    </a:p>
                  </a:txBody>
                  <a:tcPr marL="99785" marR="99785"/>
                </a:tc>
                <a:tc>
                  <a:txBody>
                    <a:bodyPr/>
                    <a:lstStyle/>
                    <a:p>
                      <a:r>
                        <a:rPr lang="en-US" dirty="0"/>
                        <a:t>High construction and maintenance costs.</a:t>
                      </a:r>
                    </a:p>
                    <a:p>
                      <a:r>
                        <a:rPr lang="en-US" dirty="0"/>
                        <a:t>High operating costs:</a:t>
                      </a:r>
                      <a:r>
                        <a:rPr lang="en-US" baseline="0" dirty="0"/>
                        <a:t> labor (60%), locomotives (16%) and fuel &amp; equipment (24%).</a:t>
                      </a:r>
                      <a:endParaRPr lang="en-US" dirty="0"/>
                    </a:p>
                    <a:p>
                      <a:r>
                        <a:rPr lang="en-US" dirty="0"/>
                        <a:t>Shipping costs decrease with distance and load.</a:t>
                      </a:r>
                    </a:p>
                    <a:p>
                      <a:r>
                        <a:rPr lang="en-US" dirty="0"/>
                        <a:t>Transshipments and train assembly increase costs.</a:t>
                      </a:r>
                    </a:p>
                  </a:txBody>
                  <a:tcPr marL="99785" marR="99785"/>
                </a:tc>
                <a:extLst>
                  <a:ext uri="{0D108BD9-81ED-4DB2-BD59-A6C34878D82A}">
                    <a16:rowId xmlns:a16="http://schemas.microsoft.com/office/drawing/2014/main" val="10002"/>
                  </a:ext>
                </a:extLst>
              </a:tr>
              <a:tr h="370840">
                <a:tc>
                  <a:txBody>
                    <a:bodyPr/>
                    <a:lstStyle/>
                    <a:p>
                      <a:r>
                        <a:rPr lang="en-US" dirty="0"/>
                        <a:t>Benefits</a:t>
                      </a:r>
                    </a:p>
                  </a:txBody>
                  <a:tcPr marL="99785" marR="99785"/>
                </a:tc>
                <a:tc>
                  <a:txBody>
                    <a:bodyPr/>
                    <a:lstStyle/>
                    <a:p>
                      <a:r>
                        <a:rPr lang="en-US" dirty="0"/>
                        <a:t>Accelerated industrialization.</a:t>
                      </a:r>
                    </a:p>
                    <a:p>
                      <a:r>
                        <a:rPr lang="en-US" dirty="0"/>
                        <a:t>Support agricultural and energy supply systems.</a:t>
                      </a:r>
                    </a:p>
                    <a:p>
                      <a:r>
                        <a:rPr lang="en-US" dirty="0"/>
                        <a:t>Intermodal connecting with international trade.</a:t>
                      </a:r>
                    </a:p>
                  </a:txBody>
                  <a:tcPr marL="99785" marR="99785"/>
                </a:tc>
                <a:extLst>
                  <a:ext uri="{0D108BD9-81ED-4DB2-BD59-A6C34878D82A}">
                    <a16:rowId xmlns:a16="http://schemas.microsoft.com/office/drawing/2014/main" val="10003"/>
                  </a:ext>
                </a:extLst>
              </a:tr>
              <a:tr h="370840">
                <a:tc>
                  <a:txBody>
                    <a:bodyPr/>
                    <a:lstStyle/>
                    <a:p>
                      <a:r>
                        <a:rPr lang="en-US" dirty="0"/>
                        <a:t>Regulation</a:t>
                      </a:r>
                    </a:p>
                  </a:txBody>
                  <a:tcPr marL="99785" marR="99785"/>
                </a:tc>
                <a:tc>
                  <a:txBody>
                    <a:bodyPr/>
                    <a:lstStyle/>
                    <a:p>
                      <a:r>
                        <a:rPr lang="en-US" dirty="0"/>
                        <a:t>Conventionally highly dependent from government subsidies.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Governments financing, mainly for the sake of national economic imperatives.</a:t>
                      </a:r>
                    </a:p>
                    <a:p>
                      <a:r>
                        <a:rPr lang="en-US" dirty="0"/>
                        <a:t>From regulation to deregulation.</a:t>
                      </a:r>
                    </a:p>
                    <a:p>
                      <a:r>
                        <a:rPr lang="en-US" dirty="0"/>
                        <a:t>Private ownership and operations.</a:t>
                      </a:r>
                    </a:p>
                  </a:txBody>
                  <a:tcPr marL="99785" marR="99785"/>
                </a:tc>
                <a:extLst>
                  <a:ext uri="{0D108BD9-81ED-4DB2-BD59-A6C34878D82A}">
                    <a16:rowId xmlns:a16="http://schemas.microsoft.com/office/drawing/2014/main" val="10004"/>
                  </a:ext>
                </a:extLst>
              </a:tr>
            </a:tbl>
          </a:graphicData>
        </a:graphic>
      </p:graphicFrame>
      <p:sp>
        <p:nvSpPr>
          <p:cNvPr id="5" name="Footer Placeholder 2"/>
          <p:cNvSpPr>
            <a:spLocks noGrp="1"/>
          </p:cNvSpPr>
          <p:nvPr>
            <p:ph type="ftr" sz="quarter" idx="11"/>
          </p:nvPr>
        </p:nvSpPr>
        <p:spPr>
          <a:xfrm>
            <a:off x="0" y="647180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298937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Major Gauges of the Global Rail Systems, 2008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3429"/>
            <a:ext cx="9144000" cy="5795924"/>
          </a:xfrm>
          <a:prstGeom prst="rect">
            <a:avLst/>
          </a:prstGeom>
        </p:spPr>
      </p:pic>
      <p:sp>
        <p:nvSpPr>
          <p:cNvPr id="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92268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t>Spatial Performance of Rail and Road Transportation</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3505942573"/>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75717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8"/>
          <p:cNvSpPr>
            <a:spLocks noGrp="1" noChangeArrowheads="1"/>
          </p:cNvSpPr>
          <p:nvPr>
            <p:ph type="title"/>
          </p:nvPr>
        </p:nvSpPr>
        <p:spPr/>
        <p:txBody>
          <a:bodyPr/>
          <a:lstStyle/>
          <a:p>
            <a:pPr eaLnBrk="1" hangingPunct="1"/>
            <a:r>
              <a:rPr lang="en-US" dirty="0"/>
              <a:t>Bypassing Effect of High Speed Rail</a:t>
            </a:r>
          </a:p>
        </p:txBody>
      </p:sp>
      <p:sp>
        <p:nvSpPr>
          <p:cNvPr id="80901" name="Oval 3"/>
          <p:cNvSpPr>
            <a:spLocks noChangeArrowheads="1"/>
          </p:cNvSpPr>
          <p:nvPr/>
        </p:nvSpPr>
        <p:spPr bwMode="auto">
          <a:xfrm>
            <a:off x="1676845" y="2324100"/>
            <a:ext cx="411480" cy="41148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2" name="Oval 4"/>
          <p:cNvSpPr>
            <a:spLocks noChangeArrowheads="1"/>
          </p:cNvSpPr>
          <p:nvPr/>
        </p:nvSpPr>
        <p:spPr bwMode="auto">
          <a:xfrm>
            <a:off x="6820345" y="2543175"/>
            <a:ext cx="365760" cy="36576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3" name="Oval 5"/>
          <p:cNvSpPr>
            <a:spLocks noChangeArrowheads="1"/>
          </p:cNvSpPr>
          <p:nvPr/>
        </p:nvSpPr>
        <p:spPr bwMode="auto">
          <a:xfrm>
            <a:off x="2712860" y="267363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4" name="Oval 6"/>
          <p:cNvSpPr>
            <a:spLocks noChangeArrowheads="1"/>
          </p:cNvSpPr>
          <p:nvPr/>
        </p:nvSpPr>
        <p:spPr bwMode="auto">
          <a:xfrm>
            <a:off x="3543745" y="284797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5" name="Oval 7"/>
          <p:cNvSpPr>
            <a:spLocks noChangeArrowheads="1"/>
          </p:cNvSpPr>
          <p:nvPr/>
        </p:nvSpPr>
        <p:spPr bwMode="auto">
          <a:xfrm>
            <a:off x="4163709" y="2419349"/>
            <a:ext cx="457200" cy="4572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6" name="Oval 8"/>
          <p:cNvSpPr>
            <a:spLocks noChangeArrowheads="1"/>
          </p:cNvSpPr>
          <p:nvPr/>
        </p:nvSpPr>
        <p:spPr bwMode="auto">
          <a:xfrm>
            <a:off x="5150208" y="2555701"/>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7" name="Oval 9"/>
          <p:cNvSpPr>
            <a:spLocks noChangeArrowheads="1"/>
          </p:cNvSpPr>
          <p:nvPr/>
        </p:nvSpPr>
        <p:spPr bwMode="auto">
          <a:xfrm>
            <a:off x="6058345" y="261937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9" name="Oval 11"/>
          <p:cNvSpPr>
            <a:spLocks noChangeArrowheads="1"/>
          </p:cNvSpPr>
          <p:nvPr/>
        </p:nvSpPr>
        <p:spPr bwMode="auto">
          <a:xfrm>
            <a:off x="3231630" y="187932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11" name="Oval 13"/>
          <p:cNvSpPr>
            <a:spLocks noChangeArrowheads="1"/>
          </p:cNvSpPr>
          <p:nvPr/>
        </p:nvSpPr>
        <p:spPr bwMode="auto">
          <a:xfrm>
            <a:off x="4458145" y="315277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2" name="Freeform 1"/>
          <p:cNvSpPr/>
          <p:nvPr/>
        </p:nvSpPr>
        <p:spPr bwMode="auto">
          <a:xfrm>
            <a:off x="1445971" y="2282342"/>
            <a:ext cx="5874106" cy="652950"/>
          </a:xfrm>
          <a:custGeom>
            <a:avLst/>
            <a:gdLst>
              <a:gd name="connsiteX0" fmla="*/ 0 w 5874106"/>
              <a:gd name="connsiteY0" fmla="*/ 0 h 652950"/>
              <a:gd name="connsiteX1" fmla="*/ 409651 w 5874106"/>
              <a:gd name="connsiteY1" fmla="*/ 241402 h 652950"/>
              <a:gd name="connsiteX2" fmla="*/ 1419149 w 5874106"/>
              <a:gd name="connsiteY2" fmla="*/ 482804 h 652950"/>
              <a:gd name="connsiteX3" fmla="*/ 2245767 w 5874106"/>
              <a:gd name="connsiteY3" fmla="*/ 651053 h 652950"/>
              <a:gd name="connsiteX4" fmla="*/ 2904135 w 5874106"/>
              <a:gd name="connsiteY4" fmla="*/ 373076 h 652950"/>
              <a:gd name="connsiteX5" fmla="*/ 3811219 w 5874106"/>
              <a:gd name="connsiteY5" fmla="*/ 424282 h 652950"/>
              <a:gd name="connsiteX6" fmla="*/ 4725619 w 5874106"/>
              <a:gd name="connsiteY6" fmla="*/ 475488 h 652950"/>
              <a:gd name="connsiteX7" fmla="*/ 5581498 w 5874106"/>
              <a:gd name="connsiteY7" fmla="*/ 490119 h 652950"/>
              <a:gd name="connsiteX8" fmla="*/ 5874106 w 5874106"/>
              <a:gd name="connsiteY8" fmla="*/ 446228 h 65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4106" h="652950">
                <a:moveTo>
                  <a:pt x="0" y="0"/>
                </a:moveTo>
                <a:cubicBezTo>
                  <a:pt x="86563" y="80467"/>
                  <a:pt x="173126" y="160935"/>
                  <a:pt x="409651" y="241402"/>
                </a:cubicBezTo>
                <a:cubicBezTo>
                  <a:pt x="646176" y="321869"/>
                  <a:pt x="1113130" y="414529"/>
                  <a:pt x="1419149" y="482804"/>
                </a:cubicBezTo>
                <a:cubicBezTo>
                  <a:pt x="1725168" y="551079"/>
                  <a:pt x="1998269" y="669341"/>
                  <a:pt x="2245767" y="651053"/>
                </a:cubicBezTo>
                <a:cubicBezTo>
                  <a:pt x="2493265" y="632765"/>
                  <a:pt x="2643226" y="410871"/>
                  <a:pt x="2904135" y="373076"/>
                </a:cubicBezTo>
                <a:cubicBezTo>
                  <a:pt x="3165044" y="335281"/>
                  <a:pt x="3811219" y="424282"/>
                  <a:pt x="3811219" y="424282"/>
                </a:cubicBezTo>
                <a:lnTo>
                  <a:pt x="4725619" y="475488"/>
                </a:lnTo>
                <a:cubicBezTo>
                  <a:pt x="5020665" y="486461"/>
                  <a:pt x="5390084" y="494996"/>
                  <a:pt x="5581498" y="490119"/>
                </a:cubicBezTo>
                <a:cubicBezTo>
                  <a:pt x="5772912" y="485242"/>
                  <a:pt x="5823509" y="465735"/>
                  <a:pt x="5874106" y="446228"/>
                </a:cubicBezTo>
              </a:path>
            </a:pathLst>
          </a:custGeom>
          <a:noFill/>
          <a:ln w="381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Freeform 2"/>
          <p:cNvSpPr/>
          <p:nvPr/>
        </p:nvSpPr>
        <p:spPr bwMode="auto">
          <a:xfrm>
            <a:off x="2711501" y="1653235"/>
            <a:ext cx="1886110" cy="1806855"/>
          </a:xfrm>
          <a:custGeom>
            <a:avLst/>
            <a:gdLst>
              <a:gd name="connsiteX0" fmla="*/ 0 w 1886110"/>
              <a:gd name="connsiteY0" fmla="*/ 0 h 1806855"/>
              <a:gd name="connsiteX1" fmla="*/ 614477 w 1886110"/>
              <a:gd name="connsiteY1" fmla="*/ 365760 h 1806855"/>
              <a:gd name="connsiteX2" fmla="*/ 1309421 w 1886110"/>
              <a:gd name="connsiteY2" fmla="*/ 621792 h 1806855"/>
              <a:gd name="connsiteX3" fmla="*/ 1653235 w 1886110"/>
              <a:gd name="connsiteY3" fmla="*/ 965607 h 1806855"/>
              <a:gd name="connsiteX4" fmla="*/ 1872691 w 1886110"/>
              <a:gd name="connsiteY4" fmla="*/ 1565453 h 1806855"/>
              <a:gd name="connsiteX5" fmla="*/ 1843430 w 1886110"/>
              <a:gd name="connsiteY5" fmla="*/ 1806855 h 18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110" h="1806855">
                <a:moveTo>
                  <a:pt x="0" y="0"/>
                </a:moveTo>
                <a:cubicBezTo>
                  <a:pt x="198120" y="131064"/>
                  <a:pt x="396240" y="262128"/>
                  <a:pt x="614477" y="365760"/>
                </a:cubicBezTo>
                <a:cubicBezTo>
                  <a:pt x="832714" y="469392"/>
                  <a:pt x="1136295" y="521817"/>
                  <a:pt x="1309421" y="621792"/>
                </a:cubicBezTo>
                <a:cubicBezTo>
                  <a:pt x="1482547" y="721767"/>
                  <a:pt x="1559357" y="808330"/>
                  <a:pt x="1653235" y="965607"/>
                </a:cubicBezTo>
                <a:cubicBezTo>
                  <a:pt x="1747113" y="1122884"/>
                  <a:pt x="1840992" y="1425245"/>
                  <a:pt x="1872691" y="1565453"/>
                </a:cubicBezTo>
                <a:cubicBezTo>
                  <a:pt x="1904390" y="1705661"/>
                  <a:pt x="1873910" y="1756258"/>
                  <a:pt x="1843430" y="1806855"/>
                </a:cubicBezTo>
              </a:path>
            </a:pathLst>
          </a:custGeom>
          <a:noFill/>
          <a:ln w="381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3"/>
          <p:cNvSpPr/>
          <p:nvPr/>
        </p:nvSpPr>
        <p:spPr bwMode="auto">
          <a:xfrm>
            <a:off x="1828497" y="2489492"/>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Rectangle 47"/>
          <p:cNvSpPr/>
          <p:nvPr/>
        </p:nvSpPr>
        <p:spPr bwMode="auto">
          <a:xfrm>
            <a:off x="2785547" y="2715042"/>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Rectangle 48"/>
          <p:cNvSpPr/>
          <p:nvPr/>
        </p:nvSpPr>
        <p:spPr bwMode="auto">
          <a:xfrm>
            <a:off x="3612325" y="290223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Rectangle 49"/>
          <p:cNvSpPr/>
          <p:nvPr/>
        </p:nvSpPr>
        <p:spPr bwMode="auto">
          <a:xfrm>
            <a:off x="4333672" y="260596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Rectangle 50"/>
          <p:cNvSpPr/>
          <p:nvPr/>
        </p:nvSpPr>
        <p:spPr bwMode="auto">
          <a:xfrm>
            <a:off x="3291065" y="196240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Rectangle 51"/>
          <p:cNvSpPr/>
          <p:nvPr/>
        </p:nvSpPr>
        <p:spPr bwMode="auto">
          <a:xfrm>
            <a:off x="5219840" y="265168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Rectangle 52"/>
          <p:cNvSpPr/>
          <p:nvPr/>
        </p:nvSpPr>
        <p:spPr bwMode="auto">
          <a:xfrm>
            <a:off x="6127953" y="271203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Rectangle 53"/>
          <p:cNvSpPr/>
          <p:nvPr/>
        </p:nvSpPr>
        <p:spPr bwMode="auto">
          <a:xfrm>
            <a:off x="6989255" y="2715042"/>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Rectangle 54"/>
          <p:cNvSpPr/>
          <p:nvPr/>
        </p:nvSpPr>
        <p:spPr bwMode="auto">
          <a:xfrm>
            <a:off x="4550880" y="323598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 name="Straight Connector 5"/>
          <p:cNvCxnSpPr/>
          <p:nvPr/>
        </p:nvCxnSpPr>
        <p:spPr bwMode="auto">
          <a:xfrm>
            <a:off x="6238147" y="1780375"/>
            <a:ext cx="182880" cy="0"/>
          </a:xfrm>
          <a:prstGeom prst="line">
            <a:avLst/>
          </a:prstGeom>
          <a:solidFill>
            <a:schemeClr val="accent1"/>
          </a:solidFill>
          <a:ln w="38100" cap="flat" cmpd="sng" algn="ctr">
            <a:solidFill>
              <a:schemeClr val="accent5">
                <a:lumMod val="50000"/>
              </a:schemeClr>
            </a:solidFill>
            <a:prstDash val="solid"/>
            <a:round/>
            <a:headEnd type="none" w="med" len="med"/>
            <a:tailEnd type="none" w="med" len="med"/>
          </a:ln>
          <a:effectLst/>
        </p:spPr>
      </p:cxnSp>
      <p:sp>
        <p:nvSpPr>
          <p:cNvPr id="58" name="Rectangle 57"/>
          <p:cNvSpPr/>
          <p:nvPr/>
        </p:nvSpPr>
        <p:spPr bwMode="auto">
          <a:xfrm>
            <a:off x="6283867" y="199288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6401274" y="1611098"/>
            <a:ext cx="1003801" cy="584775"/>
          </a:xfrm>
          <a:prstGeom prst="rect">
            <a:avLst/>
          </a:prstGeom>
          <a:noFill/>
        </p:spPr>
        <p:txBody>
          <a:bodyPr wrap="none" rtlCol="0">
            <a:spAutoFit/>
          </a:bodyPr>
          <a:lstStyle/>
          <a:p>
            <a:r>
              <a:rPr lang="en-US" sz="1600" dirty="0">
                <a:latin typeface="Agency FB" pitchFamily="34" charset="0"/>
              </a:rPr>
              <a:t>Intercity line</a:t>
            </a:r>
          </a:p>
          <a:p>
            <a:r>
              <a:rPr lang="en-US" sz="1600" dirty="0">
                <a:latin typeface="Agency FB" pitchFamily="34" charset="0"/>
              </a:rPr>
              <a:t>Rail station</a:t>
            </a:r>
          </a:p>
        </p:txBody>
      </p:sp>
      <p:sp>
        <p:nvSpPr>
          <p:cNvPr id="61" name="Oval 3"/>
          <p:cNvSpPr>
            <a:spLocks noChangeArrowheads="1"/>
          </p:cNvSpPr>
          <p:nvPr/>
        </p:nvSpPr>
        <p:spPr bwMode="auto">
          <a:xfrm>
            <a:off x="1679144" y="4345535"/>
            <a:ext cx="411480" cy="41148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2" name="Oval 4"/>
          <p:cNvSpPr>
            <a:spLocks noChangeArrowheads="1"/>
          </p:cNvSpPr>
          <p:nvPr/>
        </p:nvSpPr>
        <p:spPr bwMode="auto">
          <a:xfrm>
            <a:off x="6822644" y="4564610"/>
            <a:ext cx="365760" cy="36576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3" name="Oval 5"/>
          <p:cNvSpPr>
            <a:spLocks noChangeArrowheads="1"/>
          </p:cNvSpPr>
          <p:nvPr/>
        </p:nvSpPr>
        <p:spPr bwMode="auto">
          <a:xfrm>
            <a:off x="2715159" y="469506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4" name="Oval 6"/>
          <p:cNvSpPr>
            <a:spLocks noChangeArrowheads="1"/>
          </p:cNvSpPr>
          <p:nvPr/>
        </p:nvSpPr>
        <p:spPr bwMode="auto">
          <a:xfrm>
            <a:off x="3546044" y="486941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5" name="Oval 7"/>
          <p:cNvSpPr>
            <a:spLocks noChangeArrowheads="1"/>
          </p:cNvSpPr>
          <p:nvPr/>
        </p:nvSpPr>
        <p:spPr bwMode="auto">
          <a:xfrm>
            <a:off x="4166008" y="4440784"/>
            <a:ext cx="457200" cy="4572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6" name="Oval 8"/>
          <p:cNvSpPr>
            <a:spLocks noChangeArrowheads="1"/>
          </p:cNvSpPr>
          <p:nvPr/>
        </p:nvSpPr>
        <p:spPr bwMode="auto">
          <a:xfrm>
            <a:off x="5152507" y="4577136"/>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7" name="Oval 9"/>
          <p:cNvSpPr>
            <a:spLocks noChangeArrowheads="1"/>
          </p:cNvSpPr>
          <p:nvPr/>
        </p:nvSpPr>
        <p:spPr bwMode="auto">
          <a:xfrm>
            <a:off x="6060644" y="464081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8" name="Oval 11"/>
          <p:cNvSpPr>
            <a:spLocks noChangeArrowheads="1"/>
          </p:cNvSpPr>
          <p:nvPr/>
        </p:nvSpPr>
        <p:spPr bwMode="auto">
          <a:xfrm>
            <a:off x="3233929" y="390075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9" name="Oval 13"/>
          <p:cNvSpPr>
            <a:spLocks noChangeArrowheads="1"/>
          </p:cNvSpPr>
          <p:nvPr/>
        </p:nvSpPr>
        <p:spPr bwMode="auto">
          <a:xfrm>
            <a:off x="4460444" y="517421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71" name="Freeform 70"/>
          <p:cNvSpPr/>
          <p:nvPr/>
        </p:nvSpPr>
        <p:spPr bwMode="auto">
          <a:xfrm>
            <a:off x="1448270" y="4303777"/>
            <a:ext cx="5874106" cy="652950"/>
          </a:xfrm>
          <a:custGeom>
            <a:avLst/>
            <a:gdLst>
              <a:gd name="connsiteX0" fmla="*/ 0 w 5874106"/>
              <a:gd name="connsiteY0" fmla="*/ 0 h 652950"/>
              <a:gd name="connsiteX1" fmla="*/ 409651 w 5874106"/>
              <a:gd name="connsiteY1" fmla="*/ 241402 h 652950"/>
              <a:gd name="connsiteX2" fmla="*/ 1419149 w 5874106"/>
              <a:gd name="connsiteY2" fmla="*/ 482804 h 652950"/>
              <a:gd name="connsiteX3" fmla="*/ 2245767 w 5874106"/>
              <a:gd name="connsiteY3" fmla="*/ 651053 h 652950"/>
              <a:gd name="connsiteX4" fmla="*/ 2904135 w 5874106"/>
              <a:gd name="connsiteY4" fmla="*/ 373076 h 652950"/>
              <a:gd name="connsiteX5" fmla="*/ 3811219 w 5874106"/>
              <a:gd name="connsiteY5" fmla="*/ 424282 h 652950"/>
              <a:gd name="connsiteX6" fmla="*/ 4725619 w 5874106"/>
              <a:gd name="connsiteY6" fmla="*/ 475488 h 652950"/>
              <a:gd name="connsiteX7" fmla="*/ 5581498 w 5874106"/>
              <a:gd name="connsiteY7" fmla="*/ 490119 h 652950"/>
              <a:gd name="connsiteX8" fmla="*/ 5874106 w 5874106"/>
              <a:gd name="connsiteY8" fmla="*/ 446228 h 65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4106" h="652950">
                <a:moveTo>
                  <a:pt x="0" y="0"/>
                </a:moveTo>
                <a:cubicBezTo>
                  <a:pt x="86563" y="80467"/>
                  <a:pt x="173126" y="160935"/>
                  <a:pt x="409651" y="241402"/>
                </a:cubicBezTo>
                <a:cubicBezTo>
                  <a:pt x="646176" y="321869"/>
                  <a:pt x="1113130" y="414529"/>
                  <a:pt x="1419149" y="482804"/>
                </a:cubicBezTo>
                <a:cubicBezTo>
                  <a:pt x="1725168" y="551079"/>
                  <a:pt x="1998269" y="669341"/>
                  <a:pt x="2245767" y="651053"/>
                </a:cubicBezTo>
                <a:cubicBezTo>
                  <a:pt x="2493265" y="632765"/>
                  <a:pt x="2643226" y="410871"/>
                  <a:pt x="2904135" y="373076"/>
                </a:cubicBezTo>
                <a:cubicBezTo>
                  <a:pt x="3165044" y="335281"/>
                  <a:pt x="3811219" y="424282"/>
                  <a:pt x="3811219" y="424282"/>
                </a:cubicBezTo>
                <a:lnTo>
                  <a:pt x="4725619" y="475488"/>
                </a:lnTo>
                <a:cubicBezTo>
                  <a:pt x="5020665" y="486461"/>
                  <a:pt x="5390084" y="494996"/>
                  <a:pt x="5581498" y="490119"/>
                </a:cubicBezTo>
                <a:cubicBezTo>
                  <a:pt x="5772912" y="485242"/>
                  <a:pt x="5823509" y="465735"/>
                  <a:pt x="5874106" y="446228"/>
                </a:cubicBezTo>
              </a:path>
            </a:pathLst>
          </a:custGeom>
          <a:noFill/>
          <a:ln w="38100" cap="flat" cmpd="sng" algn="ctr">
            <a:solidFill>
              <a:schemeClr val="accent5">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p:nvPr/>
        </p:nvSpPr>
        <p:spPr bwMode="auto">
          <a:xfrm>
            <a:off x="2713800" y="3674670"/>
            <a:ext cx="1886110" cy="1806855"/>
          </a:xfrm>
          <a:custGeom>
            <a:avLst/>
            <a:gdLst>
              <a:gd name="connsiteX0" fmla="*/ 0 w 1886110"/>
              <a:gd name="connsiteY0" fmla="*/ 0 h 1806855"/>
              <a:gd name="connsiteX1" fmla="*/ 614477 w 1886110"/>
              <a:gd name="connsiteY1" fmla="*/ 365760 h 1806855"/>
              <a:gd name="connsiteX2" fmla="*/ 1309421 w 1886110"/>
              <a:gd name="connsiteY2" fmla="*/ 621792 h 1806855"/>
              <a:gd name="connsiteX3" fmla="*/ 1653235 w 1886110"/>
              <a:gd name="connsiteY3" fmla="*/ 965607 h 1806855"/>
              <a:gd name="connsiteX4" fmla="*/ 1872691 w 1886110"/>
              <a:gd name="connsiteY4" fmla="*/ 1565453 h 1806855"/>
              <a:gd name="connsiteX5" fmla="*/ 1843430 w 1886110"/>
              <a:gd name="connsiteY5" fmla="*/ 1806855 h 18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110" h="1806855">
                <a:moveTo>
                  <a:pt x="0" y="0"/>
                </a:moveTo>
                <a:cubicBezTo>
                  <a:pt x="198120" y="131064"/>
                  <a:pt x="396240" y="262128"/>
                  <a:pt x="614477" y="365760"/>
                </a:cubicBezTo>
                <a:cubicBezTo>
                  <a:pt x="832714" y="469392"/>
                  <a:pt x="1136295" y="521817"/>
                  <a:pt x="1309421" y="621792"/>
                </a:cubicBezTo>
                <a:cubicBezTo>
                  <a:pt x="1482547" y="721767"/>
                  <a:pt x="1559357" y="808330"/>
                  <a:pt x="1653235" y="965607"/>
                </a:cubicBezTo>
                <a:cubicBezTo>
                  <a:pt x="1747113" y="1122884"/>
                  <a:pt x="1840992" y="1425245"/>
                  <a:pt x="1872691" y="1565453"/>
                </a:cubicBezTo>
                <a:cubicBezTo>
                  <a:pt x="1904390" y="1705661"/>
                  <a:pt x="1873910" y="1756258"/>
                  <a:pt x="1843430" y="1806855"/>
                </a:cubicBezTo>
              </a:path>
            </a:pathLst>
          </a:custGeom>
          <a:noFill/>
          <a:ln w="381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Rectangle 73"/>
          <p:cNvSpPr/>
          <p:nvPr/>
        </p:nvSpPr>
        <p:spPr bwMode="auto">
          <a:xfrm>
            <a:off x="2787846" y="4736477"/>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Rectangle 74"/>
          <p:cNvSpPr/>
          <p:nvPr/>
        </p:nvSpPr>
        <p:spPr bwMode="auto">
          <a:xfrm>
            <a:off x="3614624" y="4923665"/>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Rectangle 76"/>
          <p:cNvSpPr/>
          <p:nvPr/>
        </p:nvSpPr>
        <p:spPr bwMode="auto">
          <a:xfrm>
            <a:off x="3293364" y="398384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Rectangle 77"/>
          <p:cNvSpPr/>
          <p:nvPr/>
        </p:nvSpPr>
        <p:spPr bwMode="auto">
          <a:xfrm>
            <a:off x="5222139" y="467312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Rectangle 78"/>
          <p:cNvSpPr/>
          <p:nvPr/>
        </p:nvSpPr>
        <p:spPr bwMode="auto">
          <a:xfrm>
            <a:off x="6130252" y="473347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Rectangle 80"/>
          <p:cNvSpPr/>
          <p:nvPr/>
        </p:nvSpPr>
        <p:spPr bwMode="auto">
          <a:xfrm>
            <a:off x="4553179" y="525742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82" name="Straight Connector 81"/>
          <p:cNvCxnSpPr/>
          <p:nvPr/>
        </p:nvCxnSpPr>
        <p:spPr bwMode="auto">
          <a:xfrm>
            <a:off x="5594716" y="3789534"/>
            <a:ext cx="182880" cy="0"/>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sp>
        <p:nvSpPr>
          <p:cNvPr id="83" name="Rectangle 82"/>
          <p:cNvSpPr/>
          <p:nvPr/>
        </p:nvSpPr>
        <p:spPr bwMode="auto">
          <a:xfrm>
            <a:off x="5640436" y="4002039"/>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 name="TextBox 83"/>
          <p:cNvSpPr txBox="1"/>
          <p:nvPr/>
        </p:nvSpPr>
        <p:spPr>
          <a:xfrm>
            <a:off x="5757843" y="3620257"/>
            <a:ext cx="1635384" cy="584775"/>
          </a:xfrm>
          <a:prstGeom prst="rect">
            <a:avLst/>
          </a:prstGeom>
          <a:noFill/>
        </p:spPr>
        <p:txBody>
          <a:bodyPr wrap="none" rtlCol="0">
            <a:spAutoFit/>
          </a:bodyPr>
          <a:lstStyle/>
          <a:p>
            <a:r>
              <a:rPr lang="en-US" sz="1600" dirty="0">
                <a:latin typeface="Agency FB" pitchFamily="34" charset="0"/>
              </a:rPr>
              <a:t>High speed rail line</a:t>
            </a:r>
          </a:p>
          <a:p>
            <a:r>
              <a:rPr lang="en-US" sz="1600" dirty="0">
                <a:latin typeface="Agency FB" pitchFamily="34" charset="0"/>
              </a:rPr>
              <a:t>High speed rail station</a:t>
            </a:r>
          </a:p>
        </p:txBody>
      </p:sp>
      <p:sp>
        <p:nvSpPr>
          <p:cNvPr id="85" name="Rectangle 84"/>
          <p:cNvSpPr/>
          <p:nvPr/>
        </p:nvSpPr>
        <p:spPr bwMode="auto">
          <a:xfrm>
            <a:off x="1828497" y="450426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Rectangle 85"/>
          <p:cNvSpPr/>
          <p:nvPr/>
        </p:nvSpPr>
        <p:spPr bwMode="auto">
          <a:xfrm>
            <a:off x="6998655" y="474970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Freeform 7"/>
          <p:cNvSpPr/>
          <p:nvPr/>
        </p:nvSpPr>
        <p:spPr bwMode="auto">
          <a:xfrm>
            <a:off x="1511808" y="4074566"/>
            <a:ext cx="5830214" cy="602139"/>
          </a:xfrm>
          <a:custGeom>
            <a:avLst/>
            <a:gdLst>
              <a:gd name="connsiteX0" fmla="*/ 0 w 5830214"/>
              <a:gd name="connsiteY0" fmla="*/ 0 h 602139"/>
              <a:gd name="connsiteX1" fmla="*/ 329184 w 5830214"/>
              <a:gd name="connsiteY1" fmla="*/ 146304 h 602139"/>
              <a:gd name="connsiteX2" fmla="*/ 490118 w 5830214"/>
              <a:gd name="connsiteY2" fmla="*/ 292608 h 602139"/>
              <a:gd name="connsiteX3" fmla="*/ 826618 w 5830214"/>
              <a:gd name="connsiteY3" fmla="*/ 438912 h 602139"/>
              <a:gd name="connsiteX4" fmla="*/ 1287475 w 5830214"/>
              <a:gd name="connsiteY4" fmla="*/ 519380 h 602139"/>
              <a:gd name="connsiteX5" fmla="*/ 2443277 w 5830214"/>
              <a:gd name="connsiteY5" fmla="*/ 577901 h 602139"/>
              <a:gd name="connsiteX6" fmla="*/ 2867558 w 5830214"/>
              <a:gd name="connsiteY6" fmla="*/ 599847 h 602139"/>
              <a:gd name="connsiteX7" fmla="*/ 3240634 w 5830214"/>
              <a:gd name="connsiteY7" fmla="*/ 526695 h 602139"/>
              <a:gd name="connsiteX8" fmla="*/ 3833165 w 5830214"/>
              <a:gd name="connsiteY8" fmla="*/ 438912 h 602139"/>
              <a:gd name="connsiteX9" fmla="*/ 4835347 w 5830214"/>
              <a:gd name="connsiteY9" fmla="*/ 424282 h 602139"/>
              <a:gd name="connsiteX10" fmla="*/ 5508346 w 5830214"/>
              <a:gd name="connsiteY10" fmla="*/ 497434 h 602139"/>
              <a:gd name="connsiteX11" fmla="*/ 5830214 w 5830214"/>
              <a:gd name="connsiteY11" fmla="*/ 504749 h 6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0214" h="602139">
                <a:moveTo>
                  <a:pt x="0" y="0"/>
                </a:moveTo>
                <a:cubicBezTo>
                  <a:pt x="123749" y="48768"/>
                  <a:pt x="247498" y="97536"/>
                  <a:pt x="329184" y="146304"/>
                </a:cubicBezTo>
                <a:cubicBezTo>
                  <a:pt x="410870" y="195072"/>
                  <a:pt x="407212" y="243840"/>
                  <a:pt x="490118" y="292608"/>
                </a:cubicBezTo>
                <a:cubicBezTo>
                  <a:pt x="573024" y="341376"/>
                  <a:pt x="693725" y="401117"/>
                  <a:pt x="826618" y="438912"/>
                </a:cubicBezTo>
                <a:cubicBezTo>
                  <a:pt x="959511" y="476707"/>
                  <a:pt x="1018032" y="496215"/>
                  <a:pt x="1287475" y="519380"/>
                </a:cubicBezTo>
                <a:cubicBezTo>
                  <a:pt x="1556918" y="542545"/>
                  <a:pt x="2443277" y="577901"/>
                  <a:pt x="2443277" y="577901"/>
                </a:cubicBezTo>
                <a:cubicBezTo>
                  <a:pt x="2706624" y="591312"/>
                  <a:pt x="2734665" y="608381"/>
                  <a:pt x="2867558" y="599847"/>
                </a:cubicBezTo>
                <a:cubicBezTo>
                  <a:pt x="3000451" y="591313"/>
                  <a:pt x="3079700" y="553517"/>
                  <a:pt x="3240634" y="526695"/>
                </a:cubicBezTo>
                <a:cubicBezTo>
                  <a:pt x="3401568" y="499873"/>
                  <a:pt x="3567380" y="455981"/>
                  <a:pt x="3833165" y="438912"/>
                </a:cubicBezTo>
                <a:cubicBezTo>
                  <a:pt x="4098950" y="421843"/>
                  <a:pt x="4556150" y="414528"/>
                  <a:pt x="4835347" y="424282"/>
                </a:cubicBezTo>
                <a:cubicBezTo>
                  <a:pt x="5114544" y="434036"/>
                  <a:pt x="5342535" y="484023"/>
                  <a:pt x="5508346" y="497434"/>
                </a:cubicBezTo>
                <a:cubicBezTo>
                  <a:pt x="5674157" y="510845"/>
                  <a:pt x="5752185" y="507797"/>
                  <a:pt x="5830214" y="504749"/>
                </a:cubicBezTo>
              </a:path>
            </a:pathLst>
          </a:custGeom>
          <a:noFill/>
          <a:ln w="381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Rectangle 72"/>
          <p:cNvSpPr/>
          <p:nvPr/>
        </p:nvSpPr>
        <p:spPr bwMode="auto">
          <a:xfrm>
            <a:off x="1919937" y="4303777"/>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Rectangle 75"/>
          <p:cNvSpPr/>
          <p:nvPr/>
        </p:nvSpPr>
        <p:spPr bwMode="auto">
          <a:xfrm>
            <a:off x="4335971" y="4627400"/>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Rectangle 79"/>
          <p:cNvSpPr/>
          <p:nvPr/>
        </p:nvSpPr>
        <p:spPr bwMode="auto">
          <a:xfrm>
            <a:off x="6959995" y="4536645"/>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88" name="Straight Connector 87"/>
          <p:cNvCxnSpPr/>
          <p:nvPr/>
        </p:nvCxnSpPr>
        <p:spPr bwMode="auto">
          <a:xfrm>
            <a:off x="5586417" y="5126088"/>
            <a:ext cx="182880" cy="0"/>
          </a:xfrm>
          <a:prstGeom prst="line">
            <a:avLst/>
          </a:prstGeom>
          <a:solidFill>
            <a:schemeClr val="accent1"/>
          </a:solidFill>
          <a:ln w="38100" cap="flat" cmpd="sng" algn="ctr">
            <a:solidFill>
              <a:schemeClr val="accent5">
                <a:lumMod val="40000"/>
                <a:lumOff val="60000"/>
              </a:schemeClr>
            </a:solidFill>
            <a:prstDash val="sysDash"/>
            <a:round/>
            <a:headEnd type="none" w="med" len="med"/>
            <a:tailEnd type="none" w="med" len="med"/>
          </a:ln>
          <a:effectLst/>
        </p:spPr>
      </p:cxnSp>
      <p:sp>
        <p:nvSpPr>
          <p:cNvPr id="89" name="Rectangle 88"/>
          <p:cNvSpPr/>
          <p:nvPr/>
        </p:nvSpPr>
        <p:spPr bwMode="auto">
          <a:xfrm>
            <a:off x="5632137" y="5338593"/>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TextBox 89"/>
          <p:cNvSpPr txBox="1"/>
          <p:nvPr/>
        </p:nvSpPr>
        <p:spPr>
          <a:xfrm>
            <a:off x="5749544" y="4956811"/>
            <a:ext cx="1473480" cy="584775"/>
          </a:xfrm>
          <a:prstGeom prst="rect">
            <a:avLst/>
          </a:prstGeom>
          <a:noFill/>
        </p:spPr>
        <p:txBody>
          <a:bodyPr wrap="none" rtlCol="0">
            <a:spAutoFit/>
          </a:bodyPr>
          <a:lstStyle/>
          <a:p>
            <a:r>
              <a:rPr lang="en-US" sz="1600" dirty="0">
                <a:latin typeface="Agency FB" pitchFamily="34" charset="0"/>
              </a:rPr>
              <a:t>Closed intercity line</a:t>
            </a:r>
          </a:p>
          <a:p>
            <a:r>
              <a:rPr lang="en-US" sz="1600" dirty="0">
                <a:latin typeface="Agency FB" pitchFamily="34" charset="0"/>
              </a:rPr>
              <a:t>Closed rail station</a:t>
            </a:r>
          </a:p>
        </p:txBody>
      </p:sp>
      <p:sp>
        <p:nvSpPr>
          <p:cNvPr id="5" name="Rounded Rectangle 4"/>
          <p:cNvSpPr/>
          <p:nvPr/>
        </p:nvSpPr>
        <p:spPr>
          <a:xfrm>
            <a:off x="1363205" y="1598906"/>
            <a:ext cx="6030022" cy="1920240"/>
          </a:xfrm>
          <a:prstGeom prst="roundRect">
            <a:avLst>
              <a:gd name="adj" fmla="val 7996"/>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1363205" y="3607880"/>
            <a:ext cx="6030022" cy="1920240"/>
          </a:xfrm>
          <a:prstGeom prst="roundRect">
            <a:avLst>
              <a:gd name="adj" fmla="val 7996"/>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39" name="Text Box 42"/>
          <p:cNvSpPr txBox="1">
            <a:spLocks noChangeArrowheads="1"/>
          </p:cNvSpPr>
          <p:nvPr/>
        </p:nvSpPr>
        <p:spPr bwMode="auto">
          <a:xfrm>
            <a:off x="1527828" y="1435129"/>
            <a:ext cx="207749" cy="307777"/>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2000" b="1" dirty="0">
                <a:latin typeface="Agency FB" pitchFamily="34" charset="0"/>
              </a:rPr>
              <a:t>A</a:t>
            </a:r>
          </a:p>
        </p:txBody>
      </p:sp>
      <p:sp>
        <p:nvSpPr>
          <p:cNvPr id="70" name="Text Box 42"/>
          <p:cNvSpPr txBox="1">
            <a:spLocks noChangeArrowheads="1"/>
          </p:cNvSpPr>
          <p:nvPr/>
        </p:nvSpPr>
        <p:spPr bwMode="auto">
          <a:xfrm>
            <a:off x="1530127" y="5370708"/>
            <a:ext cx="210955" cy="307777"/>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2000" b="1" dirty="0">
                <a:latin typeface="Agency FB" pitchFamily="34" charset="0"/>
              </a:rPr>
              <a:t>B</a:t>
            </a:r>
          </a:p>
        </p:txBody>
      </p:sp>
      <p:sp>
        <p:nvSpPr>
          <p:cNvPr id="60"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284290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Comparison Between European, North American and Pacific </a:t>
            </a:r>
            <a:r>
              <a:rPr lang="en-US" sz="1800" dirty="0" smtClean="0"/>
              <a:t>Asian Railways</a:t>
            </a:r>
            <a:r>
              <a:rPr lang="en-US" sz="2000" dirty="0" smtClean="0"/>
              <a:t/>
            </a:r>
            <a:br>
              <a:rPr lang="en-US" sz="2000" dirty="0" smtClean="0"/>
            </a:br>
            <a:r>
              <a:rPr lang="en-US" sz="2000" dirty="0"/>
              <a:t/>
            </a:r>
            <a:br>
              <a:rPr lang="en-US" sz="2000" dirty="0"/>
            </a:br>
            <a:endParaRPr lang="en-US" sz="2000" dirty="0"/>
          </a:p>
        </p:txBody>
      </p:sp>
      <p:graphicFrame>
        <p:nvGraphicFramePr>
          <p:cNvPr id="713862" name="Group 134"/>
          <p:cNvGraphicFramePr>
            <a:graphicFrameLocks noGrp="1"/>
          </p:cNvGraphicFramePr>
          <p:nvPr>
            <p:ph idx="1"/>
            <p:extLst>
              <p:ext uri="{D42A27DB-BD31-4B8C-83A1-F6EECF244321}">
                <p14:modId xmlns:p14="http://schemas.microsoft.com/office/powerpoint/2010/main" val="2692263614"/>
              </p:ext>
            </p:extLst>
          </p:nvPr>
        </p:nvGraphicFramePr>
        <p:xfrm>
          <a:off x="92075" y="1082675"/>
          <a:ext cx="8959855" cy="4856672"/>
        </p:xfrm>
        <a:graphic>
          <a:graphicData uri="http://schemas.openxmlformats.org/drawingml/2006/table">
            <a:tbl>
              <a:tblPr firstRow="1" firstCol="1" bandRow="1">
                <a:tableStyleId>{37CE84F3-28C3-443E-9E96-99CF82512B78}</a:tableStyleId>
              </a:tblPr>
              <a:tblGrid>
                <a:gridCol w="1407997">
                  <a:extLst>
                    <a:ext uri="{9D8B030D-6E8A-4147-A177-3AD203B41FA5}">
                      <a16:colId xmlns:a16="http://schemas.microsoft.com/office/drawing/2014/main" val="20000"/>
                    </a:ext>
                  </a:extLst>
                </a:gridCol>
                <a:gridCol w="2517286">
                  <a:extLst>
                    <a:ext uri="{9D8B030D-6E8A-4147-A177-3AD203B41FA5}">
                      <a16:colId xmlns:a16="http://schemas.microsoft.com/office/drawing/2014/main" val="20001"/>
                    </a:ext>
                  </a:extLst>
                </a:gridCol>
                <a:gridCol w="2517286">
                  <a:extLst>
                    <a:ext uri="{9D8B030D-6E8A-4147-A177-3AD203B41FA5}">
                      <a16:colId xmlns:a16="http://schemas.microsoft.com/office/drawing/2014/main" val="20002"/>
                    </a:ext>
                  </a:extLst>
                </a:gridCol>
                <a:gridCol w="2517286">
                  <a:extLst>
                    <a:ext uri="{9D8B030D-6E8A-4147-A177-3AD203B41FA5}">
                      <a16:colId xmlns:a16="http://schemas.microsoft.com/office/drawing/2014/main" val="20003"/>
                    </a:ext>
                  </a:extLst>
                </a:gridCol>
              </a:tblGrid>
              <a:tr h="40849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Issue</a:t>
                      </a:r>
                      <a:endParaRPr kumimoji="0" lang="en-GB" sz="1600" b="0" i="0" u="none" strike="noStrike" cap="none" normalizeH="0" baseline="0" dirty="0">
                        <a:ln>
                          <a:noFill/>
                        </a:ln>
                        <a:solidFill>
                          <a:srgbClr val="FFFFFF"/>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Europe</a:t>
                      </a:r>
                      <a:endParaRPr kumimoji="0" lang="en-GB" sz="1600" b="0" i="0" u="none" strike="noStrike" cap="none" normalizeH="0" baseline="0">
                        <a:ln>
                          <a:noFill/>
                        </a:ln>
                        <a:solidFill>
                          <a:srgbClr val="FFFFFF"/>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North America</a:t>
                      </a:r>
                      <a:endParaRPr kumimoji="0" lang="en-GB" sz="1600" b="0" i="0" u="none" strike="noStrike" cap="none" normalizeH="0" baseline="0" dirty="0">
                        <a:ln>
                          <a:noFill/>
                        </a:ln>
                        <a:solidFill>
                          <a:srgbClr val="FFFFFF"/>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Pacific Asia</a:t>
                      </a:r>
                      <a:endParaRPr kumimoji="0" lang="en-GB" sz="1600" b="1" i="0" u="none" strike="noStrike" cap="none" normalizeH="0" baseline="0" dirty="0">
                        <a:ln>
                          <a:noFill/>
                        </a:ln>
                        <a:solidFill>
                          <a:srgbClr val="FFFFFF"/>
                        </a:solidFill>
                        <a:effectLst/>
                        <a:latin typeface="Arial Narrow" pitchFamily="34" charset="0"/>
                      </a:endParaRPr>
                    </a:p>
                  </a:txBody>
                  <a:tcPr marL="105411" marR="105411" anchor="ctr" horzOverflow="overflow"/>
                </a:tc>
                <a:extLst>
                  <a:ext uri="{0D108BD9-81ED-4DB2-BD59-A6C34878D82A}">
                    <a16:rowId xmlns:a16="http://schemas.microsoft.com/office/drawing/2014/main" val="10000"/>
                  </a:ext>
                </a:extLst>
              </a:tr>
              <a:tr h="136210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Organisation</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Separation of infrastructure from operations (for accountancy purposes)</a:t>
                      </a:r>
                      <a:endParaRPr kumimoji="0" lang="en-GB" sz="1600" b="0" i="0" u="none" strike="noStrike" cap="none" normalizeH="0" baseline="0" dirty="0">
                        <a:ln>
                          <a:noFill/>
                        </a:ln>
                        <a:solidFill>
                          <a:schemeClr val="tx1"/>
                        </a:solidFill>
                        <a:effectLst/>
                        <a:latin typeface="Arial Narrow" pitchFamily="34" charset="0"/>
                        <a:ea typeface="Arial Unicode MS" pitchFamily="34" charset="-128"/>
                        <a:cs typeface="Times New Roman" pitchFamily="18"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Separation by region (markets)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(private companies and concessions of vertically integrated companies)</a:t>
                      </a:r>
                      <a:endParaRPr kumimoji="0" lang="en-GB" sz="1600" b="0" i="0" u="none" strike="noStrike" cap="none" normalizeH="0" baseline="0" dirty="0">
                        <a:ln>
                          <a:noFill/>
                        </a:ln>
                        <a:solidFill>
                          <a:schemeClr val="tx1"/>
                        </a:solidFill>
                        <a:effectLst/>
                        <a:latin typeface="Arial Narrow" pitchFamily="34" charset="0"/>
                        <a:ea typeface="Arial Unicode MS" pitchFamily="34" charset="-128"/>
                        <a:cs typeface="Times New Roman" pitchFamily="18"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Infrastructure and operations publicly owned</a:t>
                      </a:r>
                      <a:endParaRPr kumimoji="0" lang="en-GB" sz="1600" b="0" i="0" u="none" strike="noStrike" cap="none" normalizeH="0" baseline="0" dirty="0">
                        <a:ln>
                          <a:noFill/>
                        </a:ln>
                        <a:solidFill>
                          <a:schemeClr val="tx1"/>
                        </a:solidFill>
                        <a:effectLst/>
                        <a:latin typeface="Arial Narrow" pitchFamily="34" charset="0"/>
                        <a:ea typeface="Arial Unicode MS" pitchFamily="34" charset="-128"/>
                        <a:cs typeface="Times New Roman" pitchFamily="18" charset="0"/>
                      </a:endParaRPr>
                    </a:p>
                  </a:txBody>
                  <a:tcPr marL="105411" marR="105411" anchor="ctr" horzOverflow="overflow"/>
                </a:tc>
                <a:extLst>
                  <a:ext uri="{0D108BD9-81ED-4DB2-BD59-A6C34878D82A}">
                    <a16:rowId xmlns:a16="http://schemas.microsoft.com/office/drawing/2014/main" val="10001"/>
                  </a:ext>
                </a:extLst>
              </a:tr>
              <a:tr h="59183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Market focus</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Passenger oriented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Freight oriented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Passenger oriented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2"/>
                  </a:ext>
                </a:extLst>
              </a:tr>
              <a:tr h="185868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Ownership</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u="none" strike="noStrike" cap="none" normalizeH="0" baseline="0" dirty="0">
                          <a:ln>
                            <a:noFill/>
                          </a:ln>
                          <a:effectLst/>
                        </a:rPr>
                        <a:t>Infrastructure mainly publicly owned with a few exceptions (e.g. UK). Freight equipment and terminals increasingly privately owned and operated.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Private</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Public</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3"/>
                  </a:ext>
                </a:extLst>
              </a:tr>
              <a:tr h="6355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Distances</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Short to medium</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Medium to long</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Short to long</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4"/>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88240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88523566"/>
              </p:ext>
            </p:extLst>
          </p:nvPr>
        </p:nvGraphicFramePr>
        <p:xfrm>
          <a:off x="827584" y="836712"/>
          <a:ext cx="7864302" cy="5327932"/>
        </p:xfrm>
        <a:graphic>
          <a:graphicData uri="http://schemas.openxmlformats.org/drawingml/2006/table">
            <a:tbl>
              <a:tblPr firstRow="1" bandRow="1">
                <a:tableStyleId>{37CE84F3-28C3-443E-9E96-99CF82512B78}</a:tableStyleId>
              </a:tblPr>
              <a:tblGrid>
                <a:gridCol w="1342962">
                  <a:extLst>
                    <a:ext uri="{9D8B030D-6E8A-4147-A177-3AD203B41FA5}">
                      <a16:colId xmlns:a16="http://schemas.microsoft.com/office/drawing/2014/main" val="156746880"/>
                    </a:ext>
                  </a:extLst>
                </a:gridCol>
                <a:gridCol w="3155401">
                  <a:extLst>
                    <a:ext uri="{9D8B030D-6E8A-4147-A177-3AD203B41FA5}">
                      <a16:colId xmlns:a16="http://schemas.microsoft.com/office/drawing/2014/main" val="1094371663"/>
                    </a:ext>
                  </a:extLst>
                </a:gridCol>
                <a:gridCol w="3365939">
                  <a:extLst>
                    <a:ext uri="{9D8B030D-6E8A-4147-A177-3AD203B41FA5}">
                      <a16:colId xmlns:a16="http://schemas.microsoft.com/office/drawing/2014/main" val="2030619140"/>
                    </a:ext>
                  </a:extLst>
                </a:gridCol>
              </a:tblGrid>
              <a:tr h="251563">
                <a:tc>
                  <a:txBody>
                    <a:bodyPr/>
                    <a:lstStyle/>
                    <a:p>
                      <a:endParaRPr lang="en-US" sz="1400" dirty="0"/>
                    </a:p>
                  </a:txBody>
                  <a:tcPr/>
                </a:tc>
                <a:tc>
                  <a:txBody>
                    <a:bodyPr/>
                    <a:lstStyle/>
                    <a:p>
                      <a:r>
                        <a:rPr lang="en-US" sz="1400" dirty="0"/>
                        <a:t>European Union</a:t>
                      </a:r>
                    </a:p>
                  </a:txBody>
                  <a:tcPr/>
                </a:tc>
                <a:tc>
                  <a:txBody>
                    <a:bodyPr/>
                    <a:lstStyle/>
                    <a:p>
                      <a:r>
                        <a:rPr lang="en-US" sz="1400" dirty="0"/>
                        <a:t>United States</a:t>
                      </a:r>
                    </a:p>
                  </a:txBody>
                  <a:tcPr/>
                </a:tc>
                <a:extLst>
                  <a:ext uri="{0D108BD9-81ED-4DB2-BD59-A6C34878D82A}">
                    <a16:rowId xmlns:a16="http://schemas.microsoft.com/office/drawing/2014/main" val="2526590087"/>
                  </a:ext>
                </a:extLst>
              </a:tr>
              <a:tr h="558263">
                <a:tc>
                  <a:txBody>
                    <a:bodyPr/>
                    <a:lstStyle/>
                    <a:p>
                      <a:r>
                        <a:rPr lang="en-US" sz="1200" dirty="0"/>
                        <a:t>Ownership</a:t>
                      </a:r>
                      <a:r>
                        <a:rPr lang="en-US" sz="1200" baseline="0" dirty="0"/>
                        <a:t> of rail infrastructure </a:t>
                      </a:r>
                      <a:endParaRPr lang="en-US" sz="1200" dirty="0"/>
                    </a:p>
                  </a:txBody>
                  <a:tcPr/>
                </a:tc>
                <a:tc>
                  <a:txBody>
                    <a:bodyPr/>
                    <a:lstStyle/>
                    <a:p>
                      <a:r>
                        <a:rPr lang="en-US" sz="1200" dirty="0"/>
                        <a:t>Close to 90%</a:t>
                      </a:r>
                      <a:r>
                        <a:rPr lang="en-US" sz="1200" baseline="0" dirty="0"/>
                        <a:t> state owned</a:t>
                      </a:r>
                      <a:endParaRPr lang="en-US" sz="1200" dirty="0"/>
                    </a:p>
                  </a:txBody>
                  <a:tcPr/>
                </a:tc>
                <a:tc>
                  <a:txBody>
                    <a:bodyPr/>
                    <a:lstStyle/>
                    <a:p>
                      <a:r>
                        <a:rPr lang="en-US" sz="1200" dirty="0"/>
                        <a:t>Entirely</a:t>
                      </a:r>
                      <a:r>
                        <a:rPr lang="en-US" sz="1200" baseline="0" dirty="0"/>
                        <a:t> private</a:t>
                      </a:r>
                      <a:endParaRPr lang="en-US" sz="1200" dirty="0"/>
                    </a:p>
                  </a:txBody>
                  <a:tcPr/>
                </a:tc>
                <a:extLst>
                  <a:ext uri="{0D108BD9-81ED-4DB2-BD59-A6C34878D82A}">
                    <a16:rowId xmlns:a16="http://schemas.microsoft.com/office/drawing/2014/main" val="2101631184"/>
                  </a:ext>
                </a:extLst>
              </a:tr>
              <a:tr h="889086">
                <a:tc>
                  <a:txBody>
                    <a:bodyPr/>
                    <a:lstStyle/>
                    <a:p>
                      <a:r>
                        <a:rPr lang="en-US" sz="1200" dirty="0"/>
                        <a:t>Technical characteristics</a:t>
                      </a:r>
                    </a:p>
                  </a:txBody>
                  <a:tcPr/>
                </a:tc>
                <a:tc>
                  <a:txBody>
                    <a:bodyPr/>
                    <a:lstStyle/>
                    <a:p>
                      <a:r>
                        <a:rPr lang="en-US" sz="1200" dirty="0"/>
                        <a:t>Low axle load (standard 22,5t), electric traction limiting height of loads, differences among EU countries (loading gauge, track gauge, power supply standards)</a:t>
                      </a:r>
                    </a:p>
                  </a:txBody>
                  <a:tcPr/>
                </a:tc>
                <a:tc>
                  <a:txBody>
                    <a:bodyPr/>
                    <a:lstStyle/>
                    <a:p>
                      <a:r>
                        <a:rPr lang="en-US" sz="1200" dirty="0"/>
                        <a:t>High axle load (standard 36t), no electric traction, max. axle weight 31,8t, national railroad infrastructure standards (USA and Canada)</a:t>
                      </a:r>
                    </a:p>
                  </a:txBody>
                  <a:tcPr/>
                </a:tc>
                <a:extLst>
                  <a:ext uri="{0D108BD9-81ED-4DB2-BD59-A6C34878D82A}">
                    <a16:rowId xmlns:a16="http://schemas.microsoft.com/office/drawing/2014/main" val="503370092"/>
                  </a:ext>
                </a:extLst>
              </a:tr>
              <a:tr h="392852">
                <a:tc>
                  <a:txBody>
                    <a:bodyPr/>
                    <a:lstStyle/>
                    <a:p>
                      <a:r>
                        <a:rPr lang="en-US" sz="1200" dirty="0"/>
                        <a:t>Capacity</a:t>
                      </a:r>
                    </a:p>
                  </a:txBody>
                  <a:tcPr/>
                </a:tc>
                <a:tc>
                  <a:txBody>
                    <a:bodyPr/>
                    <a:lstStyle/>
                    <a:p>
                      <a:r>
                        <a:rPr lang="en-US" sz="1200" dirty="0"/>
                        <a:t>400-750 meter in length, single stack, 80-120TEU or 40-60 semitrailers</a:t>
                      </a:r>
                    </a:p>
                  </a:txBody>
                  <a:tcPr/>
                </a:tc>
                <a:tc>
                  <a:txBody>
                    <a:bodyPr/>
                    <a:lstStyle/>
                    <a:p>
                      <a:r>
                        <a:rPr lang="en-US" sz="1200" dirty="0"/>
                        <a:t>1300-3000m in length, double-stack, 250-600TEU or 120-280 semitrailers </a:t>
                      </a:r>
                    </a:p>
                  </a:txBody>
                  <a:tcPr/>
                </a:tc>
                <a:extLst>
                  <a:ext uri="{0D108BD9-81ED-4DB2-BD59-A6C34878D82A}">
                    <a16:rowId xmlns:a16="http://schemas.microsoft.com/office/drawing/2014/main" val="333673403"/>
                  </a:ext>
                </a:extLst>
              </a:tr>
              <a:tr h="251563">
                <a:tc>
                  <a:txBody>
                    <a:bodyPr/>
                    <a:lstStyle/>
                    <a:p>
                      <a:r>
                        <a:rPr lang="en-US" sz="1200" dirty="0"/>
                        <a:t>Operators</a:t>
                      </a:r>
                    </a:p>
                  </a:txBody>
                  <a:tcPr/>
                </a:tc>
                <a:tc>
                  <a:txBody>
                    <a:bodyPr/>
                    <a:lstStyle/>
                    <a:p>
                      <a:r>
                        <a:rPr lang="en-US" sz="1200" dirty="0"/>
                        <a:t>10 large operators</a:t>
                      </a:r>
                    </a:p>
                  </a:txBody>
                  <a:tcPr/>
                </a:tc>
                <a:tc>
                  <a:txBody>
                    <a:bodyPr/>
                    <a:lstStyle/>
                    <a:p>
                      <a:r>
                        <a:rPr lang="en-US" sz="1200" dirty="0"/>
                        <a:t>6 large class I operators</a:t>
                      </a:r>
                    </a:p>
                  </a:txBody>
                  <a:tcPr/>
                </a:tc>
                <a:extLst>
                  <a:ext uri="{0D108BD9-81ED-4DB2-BD59-A6C34878D82A}">
                    <a16:rowId xmlns:a16="http://schemas.microsoft.com/office/drawing/2014/main" val="3729796236"/>
                  </a:ext>
                </a:extLst>
              </a:tr>
              <a:tr h="558263">
                <a:tc>
                  <a:txBody>
                    <a:bodyPr/>
                    <a:lstStyle/>
                    <a:p>
                      <a:r>
                        <a:rPr lang="en-US" sz="1200" dirty="0"/>
                        <a:t>Competition</a:t>
                      </a:r>
                    </a:p>
                  </a:txBody>
                  <a:tcPr/>
                </a:tc>
                <a:tc>
                  <a:txBody>
                    <a:bodyPr/>
                    <a:lstStyle/>
                    <a:p>
                      <a:r>
                        <a:rPr lang="en-US" sz="1200" dirty="0"/>
                        <a:t>Strong competition limited by informal national and political regulations</a:t>
                      </a:r>
                    </a:p>
                  </a:txBody>
                  <a:tcPr/>
                </a:tc>
                <a:tc>
                  <a:txBody>
                    <a:bodyPr/>
                    <a:lstStyle/>
                    <a:p>
                      <a:r>
                        <a:rPr lang="en-US" sz="1200" dirty="0"/>
                        <a:t>Semi</a:t>
                      </a:r>
                      <a:r>
                        <a:rPr lang="en-US" sz="1200" baseline="0" dirty="0"/>
                        <a:t> oligopolistic competition according to regions</a:t>
                      </a:r>
                      <a:endParaRPr lang="en-US" sz="1200" dirty="0"/>
                    </a:p>
                  </a:txBody>
                  <a:tcPr/>
                </a:tc>
                <a:extLst>
                  <a:ext uri="{0D108BD9-81ED-4DB2-BD59-A6C34878D82A}">
                    <a16:rowId xmlns:a16="http://schemas.microsoft.com/office/drawing/2014/main" val="2408327418"/>
                  </a:ext>
                </a:extLst>
              </a:tr>
              <a:tr h="2046965">
                <a:tc>
                  <a:txBody>
                    <a:bodyPr/>
                    <a:lstStyle/>
                    <a:p>
                      <a:r>
                        <a:rPr lang="en-US" sz="1200" dirty="0"/>
                        <a:t>Operations</a:t>
                      </a:r>
                    </a:p>
                  </a:txBody>
                  <a:tcPr/>
                </a:tc>
                <a:tc>
                  <a:txBody>
                    <a:bodyPr/>
                    <a:lstStyle/>
                    <a:p>
                      <a:r>
                        <a:rPr lang="en-US" sz="1200" dirty="0"/>
                        <a:t>Dense network with numerous long and short-distance corridors. Average intermodal train distance ca. 500km. Sea containers and short-sea containers distribution in rail shuttle.</a:t>
                      </a:r>
                    </a:p>
                  </a:txBody>
                  <a:tcPr/>
                </a:tc>
                <a:tc>
                  <a:txBody>
                    <a:bodyPr/>
                    <a:lstStyle/>
                    <a:p>
                      <a:r>
                        <a:rPr lang="en-US" sz="1200" dirty="0"/>
                        <a:t>Large network with main long-distance corridors from gateway</a:t>
                      </a:r>
                      <a:r>
                        <a:rPr lang="en-US" sz="1200" baseline="0" dirty="0"/>
                        <a:t> ports</a:t>
                      </a:r>
                      <a:r>
                        <a:rPr lang="en-US" sz="1200" dirty="0"/>
                        <a:t/>
                      </a:r>
                      <a:br>
                        <a:rPr lang="en-US" sz="1200" dirty="0"/>
                      </a:br>
                      <a:r>
                        <a:rPr lang="en-US" sz="1200" dirty="0"/>
                        <a:t>Average intermodal train distance 1000-1200km (US West) and 2500-3500km (US East).</a:t>
                      </a:r>
                      <a:br>
                        <a:rPr lang="en-US" sz="1200" dirty="0"/>
                      </a:br>
                      <a:r>
                        <a:rPr lang="en-US" sz="1200" dirty="0"/>
                        <a:t>Sea containers distribution in port-hinterland trains.</a:t>
                      </a:r>
                      <a:br>
                        <a:rPr lang="en-US" sz="1200" dirty="0"/>
                      </a:br>
                      <a:r>
                        <a:rPr lang="en-US" sz="1200" dirty="0"/>
                        <a:t>After </a:t>
                      </a:r>
                      <a:r>
                        <a:rPr lang="en-US" sz="1200" dirty="0" err="1"/>
                        <a:t>transloading</a:t>
                      </a:r>
                      <a:r>
                        <a:rPr lang="en-US" sz="1200" dirty="0"/>
                        <a:t> to domestic containers and semitrailers distribution in port-hinterland trains.</a:t>
                      </a:r>
                      <a:br>
                        <a:rPr lang="en-US" sz="1200" dirty="0"/>
                      </a:br>
                      <a:r>
                        <a:rPr lang="en-US" sz="1200" dirty="0"/>
                        <a:t>Domestic containers and semitrailers in mostly in West- East directions.</a:t>
                      </a:r>
                    </a:p>
                  </a:txBody>
                  <a:tcPr/>
                </a:tc>
                <a:extLst>
                  <a:ext uri="{0D108BD9-81ED-4DB2-BD59-A6C34878D82A}">
                    <a16:rowId xmlns:a16="http://schemas.microsoft.com/office/drawing/2014/main" val="1351424444"/>
                  </a:ext>
                </a:extLst>
              </a:tr>
            </a:tbl>
          </a:graphicData>
        </a:graphic>
      </p:graphicFrame>
    </p:spTree>
    <p:extLst>
      <p:ext uri="{BB962C8B-B14F-4D97-AF65-F5344CB8AC3E}">
        <p14:creationId xmlns:p14="http://schemas.microsoft.com/office/powerpoint/2010/main" val="3012729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Main Advantages of </a:t>
            </a:r>
            <a:r>
              <a:rPr lang="en-US" sz="2000" dirty="0" smtClean="0"/>
              <a:t>Railway Infrastructure Investment</a:t>
            </a:r>
            <a:br>
              <a:rPr lang="en-US" sz="2000" dirty="0" smtClean="0"/>
            </a:br>
            <a:r>
              <a:rPr lang="en-US" sz="2000" dirty="0"/>
              <a:t/>
            </a:r>
            <a:br>
              <a:rPr lang="en-US" sz="2000" dirty="0"/>
            </a:b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04300102"/>
              </p:ext>
            </p:extLst>
          </p:nvPr>
        </p:nvGraphicFramePr>
        <p:xfrm>
          <a:off x="92075" y="1082675"/>
          <a:ext cx="8959211" cy="4861560"/>
        </p:xfrm>
        <a:graphic>
          <a:graphicData uri="http://schemas.openxmlformats.org/drawingml/2006/table">
            <a:tbl>
              <a:tblPr firstRow="1" bandRow="1">
                <a:tableStyleId>{37CE84F3-28C3-443E-9E96-99CF82512B78}</a:tableStyleId>
              </a:tblPr>
              <a:tblGrid>
                <a:gridCol w="1144943">
                  <a:extLst>
                    <a:ext uri="{9D8B030D-6E8A-4147-A177-3AD203B41FA5}">
                      <a16:colId xmlns:a16="http://schemas.microsoft.com/office/drawing/2014/main" val="20000"/>
                    </a:ext>
                  </a:extLst>
                </a:gridCol>
                <a:gridCol w="1903004">
                  <a:extLst>
                    <a:ext uri="{9D8B030D-6E8A-4147-A177-3AD203B41FA5}">
                      <a16:colId xmlns:a16="http://schemas.microsoft.com/office/drawing/2014/main" val="20001"/>
                    </a:ext>
                  </a:extLst>
                </a:gridCol>
                <a:gridCol w="5911264">
                  <a:extLst>
                    <a:ext uri="{9D8B030D-6E8A-4147-A177-3AD203B41FA5}">
                      <a16:colId xmlns:a16="http://schemas.microsoft.com/office/drawing/2014/main" val="20002"/>
                    </a:ext>
                  </a:extLst>
                </a:gridCol>
              </a:tblGrid>
              <a:tr h="370840">
                <a:tc>
                  <a:txBody>
                    <a:bodyPr/>
                    <a:lstStyle/>
                    <a:p>
                      <a:r>
                        <a:rPr lang="en-US" sz="1200" dirty="0"/>
                        <a:t>Group</a:t>
                      </a:r>
                    </a:p>
                  </a:txBody>
                  <a:tcPr marL="97448" marR="97448"/>
                </a:tc>
                <a:tc>
                  <a:txBody>
                    <a:bodyPr/>
                    <a:lstStyle/>
                    <a:p>
                      <a:r>
                        <a:rPr lang="en-US" sz="1200" dirty="0"/>
                        <a:t>Benefit</a:t>
                      </a:r>
                    </a:p>
                  </a:txBody>
                  <a:tcPr marL="97448" marR="97448"/>
                </a:tc>
                <a:tc>
                  <a:txBody>
                    <a:bodyPr/>
                    <a:lstStyle/>
                    <a:p>
                      <a:r>
                        <a:rPr lang="en-US" sz="1200" dirty="0"/>
                        <a:t>Description</a:t>
                      </a:r>
                    </a:p>
                  </a:txBody>
                  <a:tcPr marL="97448" marR="97448"/>
                </a:tc>
                <a:extLst>
                  <a:ext uri="{0D108BD9-81ED-4DB2-BD59-A6C34878D82A}">
                    <a16:rowId xmlns:a16="http://schemas.microsoft.com/office/drawing/2014/main" val="10000"/>
                  </a:ext>
                </a:extLst>
              </a:tr>
              <a:tr h="370840">
                <a:tc>
                  <a:txBody>
                    <a:bodyPr/>
                    <a:lstStyle/>
                    <a:p>
                      <a:r>
                        <a:rPr lang="en-US" sz="1200" dirty="0"/>
                        <a:t>Public sector</a:t>
                      </a:r>
                    </a:p>
                  </a:txBody>
                  <a:tcPr marL="97448" marR="97448"/>
                </a:tc>
                <a:tc>
                  <a:txBody>
                    <a:bodyPr/>
                    <a:lstStyle/>
                    <a:p>
                      <a:r>
                        <a:rPr lang="en-US" sz="1200" dirty="0"/>
                        <a:t>Lower highway congestion and maintenance</a:t>
                      </a:r>
                    </a:p>
                  </a:txBody>
                  <a:tcPr marL="97448" marR="97448"/>
                </a:tc>
                <a:tc>
                  <a:txBody>
                    <a:bodyPr/>
                    <a:lstStyle/>
                    <a:p>
                      <a:r>
                        <a:rPr lang="en-US" sz="1200" dirty="0"/>
                        <a:t>Potential</a:t>
                      </a:r>
                      <a:r>
                        <a:rPr lang="en-US" sz="1200" baseline="0" dirty="0"/>
                        <a:t> substitution effect. Each intermodal train can take 280 trucks off the roadways, while each bulk and merchandise train can remove up to 500 trucks. Every passenger train displaces hundreds of automobiles.</a:t>
                      </a:r>
                      <a:endParaRPr lang="en-US" sz="1200" dirty="0"/>
                    </a:p>
                  </a:txBody>
                  <a:tcPr marL="97448" marR="97448"/>
                </a:tc>
                <a:extLst>
                  <a:ext uri="{0D108BD9-81ED-4DB2-BD59-A6C34878D82A}">
                    <a16:rowId xmlns:a16="http://schemas.microsoft.com/office/drawing/2014/main" val="10001"/>
                  </a:ext>
                </a:extLst>
              </a:tr>
              <a:tr h="370840">
                <a:tc>
                  <a:txBody>
                    <a:bodyPr/>
                    <a:lstStyle/>
                    <a:p>
                      <a:endParaRPr lang="en-US" sz="1200"/>
                    </a:p>
                  </a:txBody>
                  <a:tcPr marL="97448" marR="97448"/>
                </a:tc>
                <a:tc>
                  <a:txBody>
                    <a:bodyPr/>
                    <a:lstStyle/>
                    <a:p>
                      <a:r>
                        <a:rPr lang="en-US" sz="1200" dirty="0"/>
                        <a:t>Improved safety and security</a:t>
                      </a:r>
                    </a:p>
                  </a:txBody>
                  <a:tcPr marL="97448" marR="97448"/>
                </a:tc>
                <a:tc>
                  <a:txBody>
                    <a:bodyPr/>
                    <a:lstStyle/>
                    <a:p>
                      <a:r>
                        <a:rPr lang="en-US" sz="1200" dirty="0"/>
                        <a:t>Freight railroads are safer than trucks. Railroads have one-fourth the rate of fatalities of trucks for intercity transportation, on a per ton-mile basis.</a:t>
                      </a:r>
                    </a:p>
                  </a:txBody>
                  <a:tcPr marL="97448" marR="97448"/>
                </a:tc>
                <a:extLst>
                  <a:ext uri="{0D108BD9-81ED-4DB2-BD59-A6C34878D82A}">
                    <a16:rowId xmlns:a16="http://schemas.microsoft.com/office/drawing/2014/main" val="10002"/>
                  </a:ext>
                </a:extLst>
              </a:tr>
              <a:tr h="370840">
                <a:tc>
                  <a:txBody>
                    <a:bodyPr/>
                    <a:lstStyle/>
                    <a:p>
                      <a:endParaRPr lang="en-US" sz="1200" dirty="0"/>
                    </a:p>
                  </a:txBody>
                  <a:tcPr marL="97448" marR="97448"/>
                </a:tc>
                <a:tc>
                  <a:txBody>
                    <a:bodyPr/>
                    <a:lstStyle/>
                    <a:p>
                      <a:r>
                        <a:rPr lang="en-US" sz="1200" dirty="0"/>
                        <a:t>Economic growth</a:t>
                      </a:r>
                    </a:p>
                  </a:txBody>
                  <a:tcPr marL="97448" marR="97448"/>
                </a:tc>
                <a:tc>
                  <a:txBody>
                    <a:bodyPr/>
                    <a:lstStyle/>
                    <a:p>
                      <a:r>
                        <a:rPr lang="en-US" sz="1200" dirty="0"/>
                        <a:t>Economies of scale provide long distance transport services</a:t>
                      </a:r>
                      <a:r>
                        <a:rPr lang="en-US" sz="1200" baseline="0" dirty="0"/>
                        <a:t> at a lower cost.</a:t>
                      </a:r>
                      <a:endParaRPr lang="en-US" sz="1200" dirty="0"/>
                    </a:p>
                  </a:txBody>
                  <a:tcPr marL="97448" marR="97448"/>
                </a:tc>
                <a:extLst>
                  <a:ext uri="{0D108BD9-81ED-4DB2-BD59-A6C34878D82A}">
                    <a16:rowId xmlns:a16="http://schemas.microsoft.com/office/drawing/2014/main" val="10003"/>
                  </a:ext>
                </a:extLst>
              </a:tr>
              <a:tr h="370840">
                <a:tc>
                  <a:txBody>
                    <a:bodyPr/>
                    <a:lstStyle/>
                    <a:p>
                      <a:endParaRPr lang="en-US" sz="1200"/>
                    </a:p>
                  </a:txBody>
                  <a:tcPr marL="97448" marR="97448"/>
                </a:tc>
                <a:tc>
                  <a:txBody>
                    <a:bodyPr/>
                    <a:lstStyle/>
                    <a:p>
                      <a:r>
                        <a:rPr lang="en-US" sz="1200" dirty="0"/>
                        <a:t>Environment</a:t>
                      </a:r>
                    </a:p>
                  </a:txBody>
                  <a:tcPr marL="97448" marR="97448"/>
                </a:tc>
                <a:tc>
                  <a:txBody>
                    <a:bodyPr/>
                    <a:lstStyle/>
                    <a:p>
                      <a:r>
                        <a:rPr lang="en-US" sz="1200" dirty="0"/>
                        <a:t>On average, railroads are three or more times more fuel efficient than trucks.</a:t>
                      </a:r>
                    </a:p>
                  </a:txBody>
                  <a:tcPr marL="97448" marR="97448"/>
                </a:tc>
                <a:extLst>
                  <a:ext uri="{0D108BD9-81ED-4DB2-BD59-A6C34878D82A}">
                    <a16:rowId xmlns:a16="http://schemas.microsoft.com/office/drawing/2014/main" val="10004"/>
                  </a:ext>
                </a:extLst>
              </a:tr>
              <a:tr h="370840">
                <a:tc>
                  <a:txBody>
                    <a:bodyPr/>
                    <a:lstStyle/>
                    <a:p>
                      <a:r>
                        <a:rPr lang="en-US" sz="1200" dirty="0"/>
                        <a:t>Shippers</a:t>
                      </a:r>
                    </a:p>
                  </a:txBody>
                  <a:tcPr marL="97448" marR="97448"/>
                </a:tc>
                <a:tc>
                  <a:txBody>
                    <a:bodyPr/>
                    <a:lstStyle/>
                    <a:p>
                      <a:r>
                        <a:rPr lang="en-US" sz="1200" dirty="0"/>
                        <a:t>Lower transit times</a:t>
                      </a:r>
                    </a:p>
                  </a:txBody>
                  <a:tcPr marL="97448" marR="97448"/>
                </a:tc>
                <a:tc>
                  <a:txBody>
                    <a:bodyPr/>
                    <a:lstStyle/>
                    <a:p>
                      <a:r>
                        <a:rPr lang="en-US" sz="1200" dirty="0"/>
                        <a:t>Reduced transit times lower shippers’ costs by lowering the inventory carrying costs of the transported goods.</a:t>
                      </a:r>
                    </a:p>
                  </a:txBody>
                  <a:tcPr marL="97448" marR="97448"/>
                </a:tc>
                <a:extLst>
                  <a:ext uri="{0D108BD9-81ED-4DB2-BD59-A6C34878D82A}">
                    <a16:rowId xmlns:a16="http://schemas.microsoft.com/office/drawing/2014/main" val="10005"/>
                  </a:ext>
                </a:extLst>
              </a:tr>
              <a:tr h="370840">
                <a:tc>
                  <a:txBody>
                    <a:bodyPr/>
                    <a:lstStyle/>
                    <a:p>
                      <a:endParaRPr lang="en-US" sz="1200"/>
                    </a:p>
                  </a:txBody>
                  <a:tcPr marL="97448" marR="97448"/>
                </a:tc>
                <a:tc>
                  <a:txBody>
                    <a:bodyPr/>
                    <a:lstStyle/>
                    <a:p>
                      <a:r>
                        <a:rPr lang="en-US" sz="1200" dirty="0"/>
                        <a:t>Lower logistics costs</a:t>
                      </a:r>
                    </a:p>
                  </a:txBody>
                  <a:tcPr marL="97448" marR="97448"/>
                </a:tc>
                <a:tc>
                  <a:txBody>
                    <a:bodyPr/>
                    <a:lstStyle/>
                    <a:p>
                      <a:r>
                        <a:rPr lang="en-US" sz="1200" dirty="0"/>
                        <a:t>Due to economies of scale, freight rail can provide long-haul transportation services at a lower rate than trucks.</a:t>
                      </a:r>
                    </a:p>
                  </a:txBody>
                  <a:tcPr marL="97448" marR="97448"/>
                </a:tc>
                <a:extLst>
                  <a:ext uri="{0D108BD9-81ED-4DB2-BD59-A6C34878D82A}">
                    <a16:rowId xmlns:a16="http://schemas.microsoft.com/office/drawing/2014/main" val="10006"/>
                  </a:ext>
                </a:extLst>
              </a:tr>
              <a:tr h="370840">
                <a:tc>
                  <a:txBody>
                    <a:bodyPr/>
                    <a:lstStyle/>
                    <a:p>
                      <a:endParaRPr lang="en-US" sz="1200"/>
                    </a:p>
                  </a:txBody>
                  <a:tcPr marL="97448" marR="97448"/>
                </a:tc>
                <a:tc>
                  <a:txBody>
                    <a:bodyPr/>
                    <a:lstStyle/>
                    <a:p>
                      <a:r>
                        <a:rPr lang="en-US" sz="1200" dirty="0"/>
                        <a:t>Improved reliability</a:t>
                      </a:r>
                    </a:p>
                  </a:txBody>
                  <a:tcPr marL="97448" marR="97448"/>
                </a:tc>
                <a:tc>
                  <a:txBody>
                    <a:bodyPr/>
                    <a:lstStyle/>
                    <a:p>
                      <a:r>
                        <a:rPr lang="en-US" sz="1200" dirty="0"/>
                        <a:t>Expanded rail capacity lowers the variability in transit time by reducing the uncertainty created from delays. Improved transportation on-time performance lowers manufacturing costs, both from reducing stock-outs and shut-downs, and from the ability to safely maintain lower inventory levels.</a:t>
                      </a:r>
                    </a:p>
                  </a:txBody>
                  <a:tcPr marL="97448" marR="97448"/>
                </a:tc>
                <a:extLst>
                  <a:ext uri="{0D108BD9-81ED-4DB2-BD59-A6C34878D82A}">
                    <a16:rowId xmlns:a16="http://schemas.microsoft.com/office/drawing/2014/main" val="10007"/>
                  </a:ext>
                </a:extLst>
              </a:tr>
              <a:tr h="370840">
                <a:tc>
                  <a:txBody>
                    <a:bodyPr/>
                    <a:lstStyle/>
                    <a:p>
                      <a:r>
                        <a:rPr lang="en-US" sz="1200" dirty="0"/>
                        <a:t>Rail operators</a:t>
                      </a:r>
                    </a:p>
                  </a:txBody>
                  <a:tcPr marL="97448" marR="97448"/>
                </a:tc>
                <a:tc>
                  <a:txBody>
                    <a:bodyPr/>
                    <a:lstStyle/>
                    <a:p>
                      <a:r>
                        <a:rPr lang="en-US" sz="1200" dirty="0"/>
                        <a:t>Increased</a:t>
                      </a:r>
                      <a:r>
                        <a:rPr lang="en-US" sz="1200" baseline="0" dirty="0"/>
                        <a:t> ridership or traffic</a:t>
                      </a:r>
                      <a:endParaRPr lang="en-US" sz="1200" dirty="0"/>
                    </a:p>
                  </a:txBody>
                  <a:tcPr marL="97448" marR="97448"/>
                </a:tc>
                <a:tc>
                  <a:txBody>
                    <a:bodyPr/>
                    <a:lstStyle/>
                    <a:p>
                      <a:r>
                        <a:rPr lang="en-US" sz="1200" dirty="0"/>
                        <a:t>Expanding freight capacity can increase the revenue of the freight railroads through increased business opportunities.</a:t>
                      </a:r>
                    </a:p>
                  </a:txBody>
                  <a:tcPr marL="97448" marR="97448"/>
                </a:tc>
                <a:extLst>
                  <a:ext uri="{0D108BD9-81ED-4DB2-BD59-A6C34878D82A}">
                    <a16:rowId xmlns:a16="http://schemas.microsoft.com/office/drawing/2014/main" val="10008"/>
                  </a:ext>
                </a:extLst>
              </a:tr>
              <a:tr h="370840">
                <a:tc>
                  <a:txBody>
                    <a:bodyPr/>
                    <a:lstStyle/>
                    <a:p>
                      <a:endParaRPr lang="en-US" sz="1200" dirty="0"/>
                    </a:p>
                  </a:txBody>
                  <a:tcPr marL="97448" marR="97448"/>
                </a:tc>
                <a:tc>
                  <a:txBody>
                    <a:bodyPr/>
                    <a:lstStyle/>
                    <a:p>
                      <a:r>
                        <a:rPr lang="en-US" sz="1200" dirty="0"/>
                        <a:t>Improved</a:t>
                      </a:r>
                      <a:r>
                        <a:rPr lang="en-US" sz="1200" baseline="0" dirty="0"/>
                        <a:t> reliability</a:t>
                      </a:r>
                      <a:endParaRPr lang="en-US" sz="1200" dirty="0"/>
                    </a:p>
                  </a:txBody>
                  <a:tcPr marL="97448" marR="97448"/>
                </a:tc>
                <a:tc>
                  <a:txBody>
                    <a:bodyPr/>
                    <a:lstStyle/>
                    <a:p>
                      <a:r>
                        <a:rPr lang="en-US" sz="1200" dirty="0"/>
                        <a:t>Expanded rail capacity lowers the variability in transit time by reducing the uncertainty created from delays.</a:t>
                      </a:r>
                    </a:p>
                  </a:txBody>
                  <a:tcPr marL="97448" marR="97448"/>
                </a:tc>
                <a:extLst>
                  <a:ext uri="{0D108BD9-81ED-4DB2-BD59-A6C34878D82A}">
                    <a16:rowId xmlns:a16="http://schemas.microsoft.com/office/drawing/2014/main" val="10009"/>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4056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3"/>
          <p:cNvSpPr>
            <a:spLocks noGrp="1"/>
          </p:cNvSpPr>
          <p:nvPr>
            <p:ph type="title" idx="4294967295"/>
          </p:nvPr>
        </p:nvSpPr>
        <p:spPr/>
        <p:txBody>
          <a:bodyPr/>
          <a:lstStyle/>
          <a:p>
            <a:r>
              <a:rPr lang="it-IT" altLang="it-IT" sz="2400" dirty="0" err="1" smtClean="0"/>
              <a:t>Transport</a:t>
            </a:r>
            <a:r>
              <a:rPr lang="it-IT" altLang="it-IT" sz="2400" dirty="0" smtClean="0"/>
              <a:t> </a:t>
            </a:r>
            <a:r>
              <a:rPr lang="it-IT" altLang="it-IT" sz="2400" dirty="0" err="1" smtClean="0"/>
              <a:t>modal</a:t>
            </a:r>
            <a:r>
              <a:rPr lang="it-IT" altLang="it-IT" sz="2400" dirty="0" smtClean="0"/>
              <a:t> split (EU 27) 1995 – 2007</a:t>
            </a:r>
            <a:br>
              <a:rPr lang="it-IT" altLang="it-IT" sz="2400" dirty="0" smtClean="0"/>
            </a:br>
            <a:endParaRPr lang="it-IT" altLang="it-IT" sz="2400" dirty="0" smtClean="0"/>
          </a:p>
        </p:txBody>
      </p:sp>
      <p:sp>
        <p:nvSpPr>
          <p:cNvPr id="43011" name="Segnaposto contenuto 9" descr="Rectangle: Click to edit Master text styles&#10;Second level&#10;Third level&#10;Fourth level&#10;Fifth level"/>
          <p:cNvSpPr>
            <a:spLocks noGrp="1"/>
          </p:cNvSpPr>
          <p:nvPr>
            <p:ph sz="half" idx="4294967295"/>
          </p:nvPr>
        </p:nvSpPr>
        <p:spPr>
          <a:xfrm>
            <a:off x="357188" y="1428750"/>
            <a:ext cx="3810000" cy="4114800"/>
          </a:xfrm>
        </p:spPr>
        <p:txBody>
          <a:bodyPr/>
          <a:lstStyle/>
          <a:p>
            <a:pPr algn="ctr">
              <a:buFont typeface="Wingdings" pitchFamily="2" charset="2"/>
              <a:buNone/>
            </a:pPr>
            <a:r>
              <a:rPr lang="it-IT" altLang="it-IT" sz="2000" dirty="0" err="1" smtClean="0"/>
              <a:t>Passengers</a:t>
            </a:r>
            <a:r>
              <a:rPr lang="it-IT" altLang="it-IT" sz="2000" dirty="0" smtClean="0"/>
              <a:t> </a:t>
            </a:r>
            <a:r>
              <a:rPr lang="it-IT" altLang="it-IT" sz="2000" dirty="0" err="1" smtClean="0"/>
              <a:t>transport</a:t>
            </a:r>
            <a:endParaRPr lang="it-IT" altLang="it-IT" sz="2000" dirty="0" smtClean="0"/>
          </a:p>
        </p:txBody>
      </p:sp>
      <p:sp>
        <p:nvSpPr>
          <p:cNvPr id="43012" name="Segnaposto contenuto 10" descr="Rectangle: Click to edit Master text styles&#10;Second level&#10;Third level&#10;Fourth level&#10;Fifth level"/>
          <p:cNvSpPr>
            <a:spLocks noGrp="1"/>
          </p:cNvSpPr>
          <p:nvPr>
            <p:ph sz="half" idx="4294967295"/>
          </p:nvPr>
        </p:nvSpPr>
        <p:spPr>
          <a:xfrm>
            <a:off x="5000625" y="1428750"/>
            <a:ext cx="3810000" cy="4114800"/>
          </a:xfrm>
        </p:spPr>
        <p:txBody>
          <a:bodyPr/>
          <a:lstStyle/>
          <a:p>
            <a:pPr algn="ctr">
              <a:buFont typeface="Wingdings" pitchFamily="2" charset="2"/>
              <a:buNone/>
            </a:pPr>
            <a:r>
              <a:rPr lang="it-IT" altLang="it-IT" sz="2000" dirty="0" err="1" smtClean="0"/>
              <a:t>Goods</a:t>
            </a:r>
            <a:r>
              <a:rPr lang="it-IT" altLang="it-IT" sz="2000" dirty="0" smtClean="0"/>
              <a:t> </a:t>
            </a:r>
            <a:r>
              <a:rPr lang="it-IT" altLang="it-IT" sz="2000" dirty="0" err="1" smtClean="0"/>
              <a:t>transport</a:t>
            </a:r>
            <a:endParaRPr lang="it-IT" altLang="it-IT" sz="2000" dirty="0" smtClean="0"/>
          </a:p>
        </p:txBody>
      </p:sp>
      <p:graphicFrame>
        <p:nvGraphicFramePr>
          <p:cNvPr id="137548" name="Group 332"/>
          <p:cNvGraphicFramePr>
            <a:graphicFrameLocks noGrp="1"/>
          </p:cNvGraphicFramePr>
          <p:nvPr/>
        </p:nvGraphicFramePr>
        <p:xfrm>
          <a:off x="411163" y="6080125"/>
          <a:ext cx="8253412" cy="692150"/>
        </p:xfrm>
        <a:graphic>
          <a:graphicData uri="http://schemas.openxmlformats.org/drawingml/2006/table">
            <a:tbl>
              <a:tblPr/>
              <a:tblGrid>
                <a:gridCol w="8253412">
                  <a:extLst>
                    <a:ext uri="{9D8B030D-6E8A-4147-A177-3AD203B41FA5}">
                      <a16:colId xmlns:a16="http://schemas.microsoft.com/office/drawing/2014/main" val="20000"/>
                    </a:ext>
                  </a:extLst>
                </a:gridCol>
              </a:tblGrid>
              <a:tr h="436445">
                <a:tc>
                  <a:txBody>
                    <a:bodyPr/>
                    <a:lstStyle>
                      <a:lvl1pPr algn="l">
                        <a:buClr>
                          <a:schemeClr val="hlink"/>
                        </a:buClr>
                        <a:buSzPct val="110000"/>
                        <a:buFont typeface="Wingdings" pitchFamily="2" charset="2"/>
                        <a:defRPr sz="2800">
                          <a:solidFill>
                            <a:schemeClr val="tx1"/>
                          </a:solidFill>
                          <a:latin typeface="Tahoma" pitchFamily="34" charset="0"/>
                        </a:defRPr>
                      </a:lvl1pPr>
                      <a:lvl2pPr marL="742950" indent="-285750" algn="l">
                        <a:buClr>
                          <a:schemeClr val="tx1"/>
                        </a:buClr>
                        <a:buSzPct val="60000"/>
                        <a:buFont typeface="Wingdings" pitchFamily="2" charset="2"/>
                        <a:defRPr sz="2400">
                          <a:solidFill>
                            <a:schemeClr val="tx1"/>
                          </a:solidFill>
                          <a:latin typeface="Tahoma" pitchFamily="34" charset="0"/>
                        </a:defRPr>
                      </a:lvl2pPr>
                      <a:lvl3pPr marL="1143000" indent="-228600" algn="l">
                        <a:buClr>
                          <a:schemeClr val="hlink"/>
                        </a:buClr>
                        <a:buSzPct val="95000"/>
                        <a:buFont typeface="Wingdings" pitchFamily="2" charset="2"/>
                        <a:defRPr sz="2000">
                          <a:solidFill>
                            <a:schemeClr val="tx1"/>
                          </a:solidFill>
                          <a:latin typeface="Tahoma" pitchFamily="34" charset="0"/>
                        </a:defRPr>
                      </a:lvl3pPr>
                      <a:lvl4pPr marL="1600200" indent="-228600" algn="l">
                        <a:buClr>
                          <a:schemeClr val="tx1"/>
                        </a:buClr>
                        <a:buSzPct val="65000"/>
                        <a:buFont typeface="Wingdings" pitchFamily="2" charset="2"/>
                        <a:defRPr>
                          <a:solidFill>
                            <a:schemeClr val="tx1"/>
                          </a:solidFill>
                          <a:latin typeface="Tahoma" pitchFamily="34" charset="0"/>
                        </a:defRPr>
                      </a:lvl4pPr>
                      <a:lvl5pPr marL="2057400" indent="-228600" algn="l">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it-IT" sz="1400" b="1" i="0" u="none" strike="noStrike" cap="none" normalizeH="0" baseline="0" smtClean="0">
                          <a:ln>
                            <a:noFill/>
                          </a:ln>
                          <a:solidFill>
                            <a:schemeClr val="tx1"/>
                          </a:solidFill>
                          <a:effectLst/>
                          <a:latin typeface="Arial" pitchFamily="34" charset="0"/>
                        </a:rPr>
                        <a:t>EUROPEAN UNION, Directorate-General for Energy and Transport - in co-operation with Eurostat,  ENERGY AND TRANSPORT IN FIGURES 2010</a:t>
                      </a:r>
                    </a:p>
                  </a:txBody>
                  <a:tcPr marL="9525" marR="9525" marT="9529"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5705">
                <a:tc>
                  <a:txBody>
                    <a:bodyPr/>
                    <a:lstStyle>
                      <a:lvl1pPr algn="l">
                        <a:buClr>
                          <a:schemeClr val="hlink"/>
                        </a:buClr>
                        <a:buSzPct val="110000"/>
                        <a:buFont typeface="Wingdings" pitchFamily="2" charset="2"/>
                        <a:defRPr sz="2800">
                          <a:solidFill>
                            <a:schemeClr val="tx1"/>
                          </a:solidFill>
                          <a:latin typeface="Tahoma" pitchFamily="34" charset="0"/>
                        </a:defRPr>
                      </a:lvl1pPr>
                      <a:lvl2pPr marL="742950" indent="-285750" algn="l">
                        <a:buClr>
                          <a:schemeClr val="tx1"/>
                        </a:buClr>
                        <a:buSzPct val="60000"/>
                        <a:buFont typeface="Wingdings" pitchFamily="2" charset="2"/>
                        <a:defRPr sz="2400">
                          <a:solidFill>
                            <a:schemeClr val="tx1"/>
                          </a:solidFill>
                          <a:latin typeface="Tahoma" pitchFamily="34" charset="0"/>
                        </a:defRPr>
                      </a:lvl2pPr>
                      <a:lvl3pPr marL="1143000" indent="-228600" algn="l">
                        <a:buClr>
                          <a:schemeClr val="hlink"/>
                        </a:buClr>
                        <a:buSzPct val="95000"/>
                        <a:buFont typeface="Wingdings" pitchFamily="2" charset="2"/>
                        <a:defRPr sz="2000">
                          <a:solidFill>
                            <a:schemeClr val="tx1"/>
                          </a:solidFill>
                          <a:latin typeface="Tahoma" pitchFamily="34" charset="0"/>
                        </a:defRPr>
                      </a:lvl3pPr>
                      <a:lvl4pPr marL="1600200" indent="-228600" algn="l">
                        <a:buClr>
                          <a:schemeClr val="tx1"/>
                        </a:buClr>
                        <a:buSzPct val="65000"/>
                        <a:buFont typeface="Wingdings" pitchFamily="2" charset="2"/>
                        <a:defRPr>
                          <a:solidFill>
                            <a:schemeClr val="tx1"/>
                          </a:solidFill>
                          <a:latin typeface="Tahoma" pitchFamily="34" charset="0"/>
                        </a:defRPr>
                      </a:lvl4pPr>
                      <a:lvl5pPr marL="2057400" indent="-228600" algn="l">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it-IT" sz="1400" b="1" i="0" u="none" strike="noStrike" cap="none" normalizeH="0" baseline="0" smtClean="0">
                        <a:ln>
                          <a:noFill/>
                        </a:ln>
                        <a:solidFill>
                          <a:schemeClr val="tx1"/>
                        </a:solidFill>
                        <a:effectLst/>
                        <a:latin typeface="Arial" pitchFamily="34" charset="0"/>
                      </a:endParaRPr>
                    </a:p>
                  </a:txBody>
                  <a:tcPr marL="9525" marR="9525" marT="9529"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3016" name="Gra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916113"/>
            <a:ext cx="41402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1916113"/>
            <a:ext cx="4356100"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0491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Maritime </a:t>
            </a:r>
            <a:r>
              <a:rPr lang="it-IT" dirty="0" err="1" smtClean="0"/>
              <a:t>transport</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1337007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4"/>
          <p:cNvSpPr>
            <a:spLocks noGrp="1" noChangeArrowheads="1"/>
          </p:cNvSpPr>
          <p:nvPr>
            <p:ph type="title"/>
          </p:nvPr>
        </p:nvSpPr>
        <p:spPr/>
        <p:txBody>
          <a:bodyPr/>
          <a:lstStyle/>
          <a:p>
            <a:pPr eaLnBrk="1" hangingPunct="1"/>
            <a:r>
              <a:rPr lang="en-US" dirty="0"/>
              <a:t>International Seaborne Trade and Exports of Goods, 1955-2015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333883918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15168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n-US" dirty="0"/>
              <a:t>Domains of Maritime Circulation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308" b="9308"/>
          <a:stretch/>
        </p:blipFill>
        <p:spPr>
          <a:xfrm>
            <a:off x="0" y="1303020"/>
            <a:ext cx="9144000" cy="4587240"/>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67763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Main Maritime Shipping Routes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250" b="3170"/>
          <a:stretch/>
        </p:blipFill>
        <p:spPr>
          <a:xfrm>
            <a:off x="0" y="1127560"/>
            <a:ext cx="9144000" cy="4667416"/>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367120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Scales of Analysis of Maritime </a:t>
            </a:r>
            <a:r>
              <a:rPr lang="en-US" sz="2400" dirty="0" smtClean="0"/>
              <a:t>Transportation</a:t>
            </a:r>
            <a:br>
              <a:rPr lang="en-US" sz="2400" dirty="0" smtClean="0"/>
            </a:br>
            <a:r>
              <a:rPr lang="en-US" sz="2400" dirty="0"/>
              <a:t/>
            </a:r>
            <a:br>
              <a:rPr lang="en-US" sz="2400" dirty="0"/>
            </a:br>
            <a:endParaRPr lang="en-US" sz="2400" dirty="0"/>
          </a:p>
        </p:txBody>
      </p:sp>
      <p:sp>
        <p:nvSpPr>
          <p:cNvPr id="4" name="Isosceles Triangle 3"/>
          <p:cNvSpPr/>
          <p:nvPr/>
        </p:nvSpPr>
        <p:spPr>
          <a:xfrm rot="10800000">
            <a:off x="1240714" y="2012315"/>
            <a:ext cx="2651760" cy="438912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29433" y="6098965"/>
            <a:ext cx="274320" cy="27432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2246553" y="5373389"/>
            <a:ext cx="640080" cy="6400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7" name="Rectangle 6"/>
          <p:cNvSpPr/>
          <p:nvPr/>
        </p:nvSpPr>
        <p:spPr>
          <a:xfrm>
            <a:off x="4455096" y="6078449"/>
            <a:ext cx="797013" cy="338554"/>
          </a:xfrm>
          <a:prstGeom prst="rect">
            <a:avLst/>
          </a:prstGeom>
        </p:spPr>
        <p:txBody>
          <a:bodyPr wrap="none">
            <a:spAutoFit/>
          </a:bodyPr>
          <a:lstStyle/>
          <a:p>
            <a:r>
              <a:rPr lang="en-US" sz="1600" b="1" i="0" dirty="0">
                <a:latin typeface="Agency FB" panose="020B0503020202020204" pitchFamily="34" charset="0"/>
              </a:rPr>
              <a:t>Terminal</a:t>
            </a:r>
            <a:endParaRPr lang="en-US" sz="1600" b="1" i="0" dirty="0"/>
          </a:p>
        </p:txBody>
      </p:sp>
      <p:sp>
        <p:nvSpPr>
          <p:cNvPr id="8" name="Rectangle 7"/>
          <p:cNvSpPr/>
          <p:nvPr/>
        </p:nvSpPr>
        <p:spPr>
          <a:xfrm>
            <a:off x="4448733" y="5497875"/>
            <a:ext cx="494046" cy="338554"/>
          </a:xfrm>
          <a:prstGeom prst="rect">
            <a:avLst/>
          </a:prstGeom>
        </p:spPr>
        <p:txBody>
          <a:bodyPr wrap="none">
            <a:spAutoFit/>
          </a:bodyPr>
          <a:lstStyle/>
          <a:p>
            <a:r>
              <a:rPr lang="en-US" sz="1600" b="1" i="0" dirty="0">
                <a:latin typeface="Agency FB" panose="020B0503020202020204" pitchFamily="34" charset="0"/>
              </a:rPr>
              <a:t>Port</a:t>
            </a:r>
            <a:endParaRPr lang="en-US" sz="1600" b="1" i="0" dirty="0"/>
          </a:p>
        </p:txBody>
      </p:sp>
      <p:sp>
        <p:nvSpPr>
          <p:cNvPr id="9" name="Rectangle 8"/>
          <p:cNvSpPr/>
          <p:nvPr/>
        </p:nvSpPr>
        <p:spPr>
          <a:xfrm>
            <a:off x="4448733" y="4817045"/>
            <a:ext cx="2590774" cy="338554"/>
          </a:xfrm>
          <a:prstGeom prst="rect">
            <a:avLst/>
          </a:prstGeom>
        </p:spPr>
        <p:txBody>
          <a:bodyPr wrap="none">
            <a:spAutoFit/>
          </a:bodyPr>
          <a:lstStyle/>
          <a:p>
            <a:r>
              <a:rPr lang="en-US" sz="1600" b="1" i="0" dirty="0">
                <a:latin typeface="Agency FB" panose="020B0503020202020204" pitchFamily="34" charset="0"/>
              </a:rPr>
              <a:t>Port Cluster / Region / Hinterland</a:t>
            </a:r>
            <a:endParaRPr lang="en-US" sz="1600" b="1" i="0" dirty="0"/>
          </a:p>
        </p:txBody>
      </p:sp>
      <p:sp>
        <p:nvSpPr>
          <p:cNvPr id="10" name="Rectangle 9"/>
          <p:cNvSpPr/>
          <p:nvPr/>
        </p:nvSpPr>
        <p:spPr>
          <a:xfrm>
            <a:off x="4448733" y="4020402"/>
            <a:ext cx="2194832" cy="338554"/>
          </a:xfrm>
          <a:prstGeom prst="rect">
            <a:avLst/>
          </a:prstGeom>
        </p:spPr>
        <p:txBody>
          <a:bodyPr wrap="none">
            <a:spAutoFit/>
          </a:bodyPr>
          <a:lstStyle/>
          <a:p>
            <a:r>
              <a:rPr lang="en-US" sz="1600" b="1" i="0" dirty="0">
                <a:latin typeface="Agency FB" panose="020B0503020202020204" pitchFamily="34" charset="0"/>
              </a:rPr>
              <a:t>Short Sea / Feeder Services</a:t>
            </a:r>
            <a:endParaRPr lang="en-US" sz="1600" b="1" i="0" dirty="0"/>
          </a:p>
        </p:txBody>
      </p:sp>
      <p:sp>
        <p:nvSpPr>
          <p:cNvPr id="11" name="Rectangle 10"/>
          <p:cNvSpPr/>
          <p:nvPr/>
        </p:nvSpPr>
        <p:spPr>
          <a:xfrm>
            <a:off x="4448733" y="3314006"/>
            <a:ext cx="1269899" cy="338554"/>
          </a:xfrm>
          <a:prstGeom prst="rect">
            <a:avLst/>
          </a:prstGeom>
        </p:spPr>
        <p:txBody>
          <a:bodyPr wrap="none">
            <a:spAutoFit/>
          </a:bodyPr>
          <a:lstStyle/>
          <a:p>
            <a:r>
              <a:rPr lang="en-US" sz="1600" b="1" i="0" dirty="0">
                <a:latin typeface="Agency FB" panose="020B0503020202020204" pitchFamily="34" charset="0"/>
              </a:rPr>
              <a:t>Maritime Range</a:t>
            </a:r>
            <a:endParaRPr lang="en-US" sz="1600" b="1" i="0" dirty="0"/>
          </a:p>
        </p:txBody>
      </p:sp>
      <p:sp>
        <p:nvSpPr>
          <p:cNvPr id="12" name="Rectangle 11"/>
          <p:cNvSpPr/>
          <p:nvPr/>
        </p:nvSpPr>
        <p:spPr>
          <a:xfrm>
            <a:off x="4448733" y="2675330"/>
            <a:ext cx="1527982" cy="338554"/>
          </a:xfrm>
          <a:prstGeom prst="rect">
            <a:avLst/>
          </a:prstGeom>
        </p:spPr>
        <p:txBody>
          <a:bodyPr wrap="none">
            <a:spAutoFit/>
          </a:bodyPr>
          <a:lstStyle/>
          <a:p>
            <a:r>
              <a:rPr lang="en-US" sz="1600" b="1" i="0" dirty="0">
                <a:latin typeface="Agency FB" panose="020B0503020202020204" pitchFamily="34" charset="0"/>
              </a:rPr>
              <a:t>Deep Sea Services</a:t>
            </a:r>
            <a:endParaRPr lang="en-US" sz="1600" b="1" i="0" dirty="0"/>
          </a:p>
        </p:txBody>
      </p:sp>
      <p:sp>
        <p:nvSpPr>
          <p:cNvPr id="13" name="Rectangle 12"/>
          <p:cNvSpPr/>
          <p:nvPr/>
        </p:nvSpPr>
        <p:spPr>
          <a:xfrm>
            <a:off x="4448733" y="1489966"/>
            <a:ext cx="2576346" cy="338554"/>
          </a:xfrm>
          <a:prstGeom prst="rect">
            <a:avLst/>
          </a:prstGeom>
        </p:spPr>
        <p:txBody>
          <a:bodyPr wrap="none">
            <a:spAutoFit/>
          </a:bodyPr>
          <a:lstStyle/>
          <a:p>
            <a:r>
              <a:rPr lang="en-US" sz="1600" b="1" i="0" dirty="0">
                <a:latin typeface="Agency FB" panose="020B0503020202020204" pitchFamily="34" charset="0"/>
              </a:rPr>
              <a:t>Global Maritime Transport System</a:t>
            </a:r>
            <a:endParaRPr lang="en-US" sz="1600" b="1" i="0" dirty="0"/>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308" b="9308"/>
          <a:stretch/>
        </p:blipFill>
        <p:spPr>
          <a:xfrm>
            <a:off x="1113288" y="920683"/>
            <a:ext cx="2926080" cy="1467915"/>
          </a:xfrm>
          <a:prstGeom prst="rect">
            <a:avLst/>
          </a:prstGeom>
        </p:spPr>
      </p:pic>
      <p:cxnSp>
        <p:nvCxnSpPr>
          <p:cNvPr id="21" name="Straight Connector 20"/>
          <p:cNvCxnSpPr>
            <a:stCxn id="18" idx="2"/>
            <a:endCxn id="19" idx="5"/>
          </p:cNvCxnSpPr>
          <p:nvPr/>
        </p:nvCxnSpPr>
        <p:spPr>
          <a:xfrm flipH="1" flipV="1">
            <a:off x="2507482" y="4028347"/>
            <a:ext cx="343166" cy="8910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2"/>
            <a:endCxn id="20" idx="6"/>
          </p:cNvCxnSpPr>
          <p:nvPr/>
        </p:nvCxnSpPr>
        <p:spPr>
          <a:xfrm flipH="1">
            <a:off x="2261793" y="4117447"/>
            <a:ext cx="588855" cy="6807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43014" y="3287272"/>
            <a:ext cx="1645920" cy="36576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1" descr="Wide upward diagonal"/>
          <p:cNvSpPr>
            <a:spLocks noChangeArrowheads="1"/>
          </p:cNvSpPr>
          <p:nvPr/>
        </p:nvSpPr>
        <p:spPr bwMode="auto">
          <a:xfrm>
            <a:off x="1753763" y="3460948"/>
            <a:ext cx="1620191" cy="167984"/>
          </a:xfrm>
          <a:prstGeom prst="rect">
            <a:avLst/>
          </a:prstGeom>
          <a:solidFill>
            <a:schemeClr val="bg2">
              <a:lumMod val="90000"/>
            </a:schemeClr>
          </a:solidFill>
          <a:ln w="9525">
            <a:noFill/>
            <a:miter lim="800000"/>
            <a:headEnd/>
            <a:tailEnd/>
          </a:ln>
        </p:spPr>
        <p:txBody>
          <a:bodyPr wrap="none" anchor="ctr"/>
          <a:lstStyle/>
          <a:p>
            <a:pPr>
              <a:defRPr/>
            </a:pPr>
            <a:endParaRPr lang="en-US" i="0">
              <a:latin typeface="Agency FB" panose="020B0503020202020204" pitchFamily="34" charset="0"/>
            </a:endParaRPr>
          </a:p>
        </p:txBody>
      </p:sp>
      <p:sp>
        <p:nvSpPr>
          <p:cNvPr id="25" name="Oval 74"/>
          <p:cNvSpPr>
            <a:spLocks noChangeArrowheads="1"/>
          </p:cNvSpPr>
          <p:nvPr/>
        </p:nvSpPr>
        <p:spPr bwMode="auto">
          <a:xfrm>
            <a:off x="1832213"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6" name="Oval 74"/>
          <p:cNvSpPr>
            <a:spLocks noChangeArrowheads="1"/>
          </p:cNvSpPr>
          <p:nvPr/>
        </p:nvSpPr>
        <p:spPr bwMode="auto">
          <a:xfrm>
            <a:off x="209757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7" name="Oval 74"/>
          <p:cNvSpPr>
            <a:spLocks noChangeArrowheads="1"/>
          </p:cNvSpPr>
          <p:nvPr/>
        </p:nvSpPr>
        <p:spPr bwMode="auto">
          <a:xfrm>
            <a:off x="2309155"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8" name="Oval 74"/>
          <p:cNvSpPr>
            <a:spLocks noChangeArrowheads="1"/>
          </p:cNvSpPr>
          <p:nvPr/>
        </p:nvSpPr>
        <p:spPr bwMode="auto">
          <a:xfrm>
            <a:off x="270226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9" name="Oval 74"/>
          <p:cNvSpPr>
            <a:spLocks noChangeArrowheads="1"/>
          </p:cNvSpPr>
          <p:nvPr/>
        </p:nvSpPr>
        <p:spPr bwMode="auto">
          <a:xfrm>
            <a:off x="3028146"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0" name="Oval 74"/>
          <p:cNvSpPr>
            <a:spLocks noChangeArrowheads="1"/>
          </p:cNvSpPr>
          <p:nvPr/>
        </p:nvSpPr>
        <p:spPr bwMode="auto">
          <a:xfrm>
            <a:off x="3159041"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1" name="Freeform 30"/>
          <p:cNvSpPr/>
          <p:nvPr/>
        </p:nvSpPr>
        <p:spPr>
          <a:xfrm>
            <a:off x="1803682" y="2680553"/>
            <a:ext cx="1639165" cy="379784"/>
          </a:xfrm>
          <a:custGeom>
            <a:avLst/>
            <a:gdLst>
              <a:gd name="connsiteX0" fmla="*/ 152415 w 1639165"/>
              <a:gd name="connsiteY0" fmla="*/ 15047 h 379784"/>
              <a:gd name="connsiteX1" fmla="*/ 643233 w 1639165"/>
              <a:gd name="connsiteY1" fmla="*/ 142794 h 379784"/>
              <a:gd name="connsiteX2" fmla="*/ 824768 w 1639165"/>
              <a:gd name="connsiteY2" fmla="*/ 162964 h 379784"/>
              <a:gd name="connsiteX3" fmla="*/ 1537462 w 1639165"/>
              <a:gd name="connsiteY3" fmla="*/ 1600 h 379784"/>
              <a:gd name="connsiteX4" fmla="*/ 1544186 w 1639165"/>
              <a:gd name="connsiteY4" fmla="*/ 277264 h 379784"/>
              <a:gd name="connsiteX5" fmla="*/ 690297 w 1639165"/>
              <a:gd name="connsiteY5" fmla="*/ 378117 h 379784"/>
              <a:gd name="connsiteX6" fmla="*/ 31391 w 1639165"/>
              <a:gd name="connsiteY6" fmla="*/ 317605 h 379784"/>
              <a:gd name="connsiteX7" fmla="*/ 152415 w 1639165"/>
              <a:gd name="connsiteY7" fmla="*/ 15047 h 37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165" h="379784">
                <a:moveTo>
                  <a:pt x="152415" y="15047"/>
                </a:moveTo>
                <a:cubicBezTo>
                  <a:pt x="254389" y="-14088"/>
                  <a:pt x="531174" y="118141"/>
                  <a:pt x="643233" y="142794"/>
                </a:cubicBezTo>
                <a:cubicBezTo>
                  <a:pt x="755292" y="167447"/>
                  <a:pt x="675730" y="186496"/>
                  <a:pt x="824768" y="162964"/>
                </a:cubicBezTo>
                <a:cubicBezTo>
                  <a:pt x="973806" y="139432"/>
                  <a:pt x="1417559" y="-17450"/>
                  <a:pt x="1537462" y="1600"/>
                </a:cubicBezTo>
                <a:cubicBezTo>
                  <a:pt x="1657365" y="20650"/>
                  <a:pt x="1685380" y="214511"/>
                  <a:pt x="1544186" y="277264"/>
                </a:cubicBezTo>
                <a:cubicBezTo>
                  <a:pt x="1402992" y="340017"/>
                  <a:pt x="942429" y="371394"/>
                  <a:pt x="690297" y="378117"/>
                </a:cubicBezTo>
                <a:cubicBezTo>
                  <a:pt x="438165" y="384840"/>
                  <a:pt x="116556" y="372514"/>
                  <a:pt x="31391" y="317605"/>
                </a:cubicBezTo>
                <a:cubicBezTo>
                  <a:pt x="-53774" y="262696"/>
                  <a:pt x="50441" y="44182"/>
                  <a:pt x="152415" y="15047"/>
                </a:cubicBezTo>
                <a:close/>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74"/>
          <p:cNvSpPr>
            <a:spLocks noChangeArrowheads="1"/>
          </p:cNvSpPr>
          <p:nvPr/>
        </p:nvSpPr>
        <p:spPr bwMode="auto">
          <a:xfrm>
            <a:off x="1858833" y="2631161"/>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3" name="Oval 74"/>
          <p:cNvSpPr>
            <a:spLocks noChangeArrowheads="1"/>
          </p:cNvSpPr>
          <p:nvPr/>
        </p:nvSpPr>
        <p:spPr bwMode="auto">
          <a:xfrm>
            <a:off x="1713877" y="2883540"/>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4" name="Oval 74"/>
          <p:cNvSpPr>
            <a:spLocks noChangeArrowheads="1"/>
          </p:cNvSpPr>
          <p:nvPr/>
        </p:nvSpPr>
        <p:spPr bwMode="auto">
          <a:xfrm>
            <a:off x="2549432" y="276121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5" name="Oval 74"/>
          <p:cNvSpPr>
            <a:spLocks noChangeArrowheads="1"/>
          </p:cNvSpPr>
          <p:nvPr/>
        </p:nvSpPr>
        <p:spPr bwMode="auto">
          <a:xfrm>
            <a:off x="3255618" y="260464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6" name="Oval 74"/>
          <p:cNvSpPr>
            <a:spLocks noChangeArrowheads="1"/>
          </p:cNvSpPr>
          <p:nvPr/>
        </p:nvSpPr>
        <p:spPr bwMode="auto">
          <a:xfrm>
            <a:off x="3293547" y="286611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cxnSp>
        <p:nvCxnSpPr>
          <p:cNvPr id="38" name="Straight Connector 37"/>
          <p:cNvCxnSpPr>
            <a:stCxn id="15" idx="6"/>
          </p:cNvCxnSpPr>
          <p:nvPr/>
        </p:nvCxnSpPr>
        <p:spPr>
          <a:xfrm flipV="1">
            <a:off x="2623264" y="4797205"/>
            <a:ext cx="263369" cy="18288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0872" y="4977525"/>
            <a:ext cx="245761"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5" idx="6"/>
          </p:cNvCxnSpPr>
          <p:nvPr/>
        </p:nvCxnSpPr>
        <p:spPr>
          <a:xfrm>
            <a:off x="2623264" y="4980085"/>
            <a:ext cx="226985" cy="10254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6"/>
          </p:cNvCxnSpPr>
          <p:nvPr/>
        </p:nvCxnSpPr>
        <p:spPr>
          <a:xfrm>
            <a:off x="2478617" y="5187882"/>
            <a:ext cx="326305" cy="493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7" idx="6"/>
          </p:cNvCxnSpPr>
          <p:nvPr/>
        </p:nvCxnSpPr>
        <p:spPr>
          <a:xfrm flipV="1">
            <a:off x="2490393" y="4605661"/>
            <a:ext cx="179614" cy="10572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7" idx="6"/>
          </p:cNvCxnSpPr>
          <p:nvPr/>
        </p:nvCxnSpPr>
        <p:spPr>
          <a:xfrm>
            <a:off x="2490393" y="4711383"/>
            <a:ext cx="241919" cy="3143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Oval 74"/>
          <p:cNvSpPr>
            <a:spLocks noChangeArrowheads="1"/>
          </p:cNvSpPr>
          <p:nvPr/>
        </p:nvSpPr>
        <p:spPr bwMode="auto">
          <a:xfrm>
            <a:off x="2257504" y="4797205"/>
            <a:ext cx="365760" cy="365760"/>
          </a:xfrm>
          <a:prstGeom prst="ellipse">
            <a:avLst/>
          </a:prstGeom>
          <a:solidFill>
            <a:schemeClr val="accent3">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6" name="Oval 74"/>
          <p:cNvSpPr>
            <a:spLocks noChangeArrowheads="1"/>
          </p:cNvSpPr>
          <p:nvPr/>
        </p:nvSpPr>
        <p:spPr bwMode="auto">
          <a:xfrm>
            <a:off x="2295737" y="5096442"/>
            <a:ext cx="182880" cy="182880"/>
          </a:xfrm>
          <a:prstGeom prst="ellipse">
            <a:avLst/>
          </a:prstGeom>
          <a:solidFill>
            <a:schemeClr val="accent4">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7" name="Oval 74"/>
          <p:cNvSpPr>
            <a:spLocks noChangeArrowheads="1"/>
          </p:cNvSpPr>
          <p:nvPr/>
        </p:nvSpPr>
        <p:spPr bwMode="auto">
          <a:xfrm>
            <a:off x="2216073" y="4574223"/>
            <a:ext cx="274320" cy="274320"/>
          </a:xfrm>
          <a:prstGeom prst="ellipse">
            <a:avLst/>
          </a:prstGeom>
          <a:solidFill>
            <a:schemeClr val="accent2">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5" name="Rectangle 54"/>
          <p:cNvSpPr/>
          <p:nvPr/>
        </p:nvSpPr>
        <p:spPr>
          <a:xfrm>
            <a:off x="2475153" y="5496463"/>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75153" y="5740314"/>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18" idx="2"/>
            <a:endCxn id="58" idx="7"/>
          </p:cNvCxnSpPr>
          <p:nvPr/>
        </p:nvCxnSpPr>
        <p:spPr>
          <a:xfrm flipH="1">
            <a:off x="2630157" y="4117447"/>
            <a:ext cx="220491" cy="13263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74"/>
          <p:cNvSpPr>
            <a:spLocks noChangeArrowheads="1"/>
          </p:cNvSpPr>
          <p:nvPr/>
        </p:nvSpPr>
        <p:spPr bwMode="auto">
          <a:xfrm>
            <a:off x="2429433" y="3950298"/>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0" name="Oval 74"/>
          <p:cNvSpPr>
            <a:spLocks noChangeArrowheads="1"/>
          </p:cNvSpPr>
          <p:nvPr/>
        </p:nvSpPr>
        <p:spPr bwMode="auto">
          <a:xfrm>
            <a:off x="2170353" y="413979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8" name="Oval 74"/>
          <p:cNvSpPr>
            <a:spLocks noChangeArrowheads="1"/>
          </p:cNvSpPr>
          <p:nvPr/>
        </p:nvSpPr>
        <p:spPr bwMode="auto">
          <a:xfrm>
            <a:off x="2552108" y="423668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8" name="Oval 74"/>
          <p:cNvSpPr>
            <a:spLocks noChangeArrowheads="1"/>
          </p:cNvSpPr>
          <p:nvPr/>
        </p:nvSpPr>
        <p:spPr bwMode="auto">
          <a:xfrm>
            <a:off x="2850648" y="402600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64" name="Rectangle 63"/>
          <p:cNvSpPr/>
          <p:nvPr/>
        </p:nvSpPr>
        <p:spPr>
          <a:xfrm rot="5400000">
            <a:off x="3260013" y="2279131"/>
            <a:ext cx="2011680" cy="36576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Global</a:t>
            </a:r>
          </a:p>
        </p:txBody>
      </p:sp>
      <p:sp>
        <p:nvSpPr>
          <p:cNvPr id="65" name="Rectangle 64"/>
          <p:cNvSpPr/>
          <p:nvPr/>
        </p:nvSpPr>
        <p:spPr>
          <a:xfrm rot="5400000">
            <a:off x="3534333" y="4051413"/>
            <a:ext cx="1463040" cy="36576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Regional</a:t>
            </a:r>
          </a:p>
        </p:txBody>
      </p:sp>
      <p:sp>
        <p:nvSpPr>
          <p:cNvPr id="66" name="Rectangle 65"/>
          <p:cNvSpPr/>
          <p:nvPr/>
        </p:nvSpPr>
        <p:spPr>
          <a:xfrm rot="5400000">
            <a:off x="3586416" y="5504829"/>
            <a:ext cx="1371600" cy="3657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Local</a:t>
            </a:r>
            <a:endParaRPr lang="en-US" sz="2000" b="1" dirty="0"/>
          </a:p>
        </p:txBody>
      </p:sp>
      <p:sp>
        <p:nvSpPr>
          <p:cNvPr id="50"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28739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1" descr="Wide upward diagonal"/>
          <p:cNvSpPr>
            <a:spLocks noChangeArrowheads="1"/>
          </p:cNvSpPr>
          <p:nvPr/>
        </p:nvSpPr>
        <p:spPr bwMode="auto">
          <a:xfrm>
            <a:off x="4614219" y="1430846"/>
            <a:ext cx="1463040" cy="4572000"/>
          </a:xfrm>
          <a:prstGeom prst="rect">
            <a:avLst/>
          </a:prstGeom>
          <a:solidFill>
            <a:schemeClr val="bg2">
              <a:lumMod val="90000"/>
            </a:schemeClr>
          </a:solidFill>
          <a:ln w="9525">
            <a:noFill/>
            <a:miter lim="800000"/>
            <a:headEnd/>
            <a:tailEnd/>
          </a:ln>
        </p:spPr>
        <p:txBody>
          <a:bodyPr wrap="none" anchor="ctr"/>
          <a:lstStyle/>
          <a:p>
            <a:pPr>
              <a:defRPr/>
            </a:pPr>
            <a:endParaRPr lang="en-US">
              <a:latin typeface="Agency FB" panose="020B0503020202020204" pitchFamily="34" charset="0"/>
            </a:endParaRPr>
          </a:p>
        </p:txBody>
      </p:sp>
      <p:cxnSp>
        <p:nvCxnSpPr>
          <p:cNvPr id="53" name="Straight Connector 52"/>
          <p:cNvCxnSpPr/>
          <p:nvPr/>
        </p:nvCxnSpPr>
        <p:spPr>
          <a:xfrm flipH="1">
            <a:off x="4591397" y="3570542"/>
            <a:ext cx="1364395" cy="154064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626864" y="2663952"/>
            <a:ext cx="1280160"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The Concept of Maritime Range</a:t>
            </a:r>
          </a:p>
        </p:txBody>
      </p:sp>
      <p:sp>
        <p:nvSpPr>
          <p:cNvPr id="4" name="Rectangle 3"/>
          <p:cNvSpPr/>
          <p:nvPr/>
        </p:nvSpPr>
        <p:spPr>
          <a:xfrm>
            <a:off x="2426208" y="1430846"/>
            <a:ext cx="3657600" cy="4572000"/>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5090160" y="4657344"/>
            <a:ext cx="731520" cy="109728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614672" y="1615440"/>
            <a:ext cx="1341120" cy="4297680"/>
          </a:xfrm>
          <a:custGeom>
            <a:avLst/>
            <a:gdLst>
              <a:gd name="connsiteX0" fmla="*/ 0 w 1414272"/>
              <a:gd name="connsiteY0" fmla="*/ 0 h 4297680"/>
              <a:gd name="connsiteX1" fmla="*/ 1341120 w 1414272"/>
              <a:gd name="connsiteY1" fmla="*/ 0 h 4297680"/>
              <a:gd name="connsiteX2" fmla="*/ 1341120 w 1414272"/>
              <a:gd name="connsiteY2" fmla="*/ 4297680 h 4297680"/>
              <a:gd name="connsiteX3" fmla="*/ 1414272 w 1414272"/>
              <a:gd name="connsiteY3" fmla="*/ 4291584 h 4297680"/>
              <a:gd name="connsiteX4" fmla="*/ 12192 w 1414272"/>
              <a:gd name="connsiteY4" fmla="*/ 4291584 h 4297680"/>
              <a:gd name="connsiteX0" fmla="*/ 0 w 1341120"/>
              <a:gd name="connsiteY0" fmla="*/ 0 h 4297680"/>
              <a:gd name="connsiteX1" fmla="*/ 1341120 w 1341120"/>
              <a:gd name="connsiteY1" fmla="*/ 0 h 4297680"/>
              <a:gd name="connsiteX2" fmla="*/ 1341120 w 1341120"/>
              <a:gd name="connsiteY2" fmla="*/ 4297680 h 4297680"/>
              <a:gd name="connsiteX3" fmla="*/ 12192 w 1341120"/>
              <a:gd name="connsiteY3" fmla="*/ 4291584 h 4297680"/>
            </a:gdLst>
            <a:ahLst/>
            <a:cxnLst>
              <a:cxn ang="0">
                <a:pos x="connsiteX0" y="connsiteY0"/>
              </a:cxn>
              <a:cxn ang="0">
                <a:pos x="connsiteX1" y="connsiteY1"/>
              </a:cxn>
              <a:cxn ang="0">
                <a:pos x="connsiteX2" y="connsiteY2"/>
              </a:cxn>
              <a:cxn ang="0">
                <a:pos x="connsiteX3" y="connsiteY3"/>
              </a:cxn>
            </a:cxnLst>
            <a:rect l="l" t="t" r="r" b="b"/>
            <a:pathLst>
              <a:path w="1341120" h="4297680">
                <a:moveTo>
                  <a:pt x="0" y="0"/>
                </a:moveTo>
                <a:lnTo>
                  <a:pt x="1341120" y="0"/>
                </a:lnTo>
                <a:lnTo>
                  <a:pt x="1341120" y="4297680"/>
                </a:lnTo>
                <a:lnTo>
                  <a:pt x="12192" y="4291584"/>
                </a:ln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54699" y="229565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44827" y="2931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163568"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48230" y="30690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516428" y="5217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53387" y="550824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28774" y="526358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355139" y="35248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13859"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508928" y="333083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413534" y="31604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139328" y="3119667"/>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85150" y="405752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88894" y="467204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340352" y="525272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938863" y="410324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55139" y="2119029"/>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607277" y="4450070"/>
            <a:ext cx="625386" cy="1048168"/>
          </a:xfrm>
          <a:custGeom>
            <a:avLst/>
            <a:gdLst>
              <a:gd name="connsiteX0" fmla="*/ 19587 w 625386"/>
              <a:gd name="connsiteY0" fmla="*/ 1042426 h 1048168"/>
              <a:gd name="connsiteX1" fmla="*/ 129315 w 625386"/>
              <a:gd name="connsiteY1" fmla="*/ 822970 h 1048168"/>
              <a:gd name="connsiteX2" fmla="*/ 135411 w 625386"/>
              <a:gd name="connsiteY2" fmla="*/ 432826 h 1048168"/>
              <a:gd name="connsiteX3" fmla="*/ 19587 w 625386"/>
              <a:gd name="connsiteY3" fmla="*/ 10 h 1048168"/>
              <a:gd name="connsiteX4" fmla="*/ 598707 w 625386"/>
              <a:gd name="connsiteY4" fmla="*/ 445018 h 1048168"/>
              <a:gd name="connsiteX5" fmla="*/ 476787 w 625386"/>
              <a:gd name="connsiteY5" fmla="*/ 597418 h 1048168"/>
              <a:gd name="connsiteX6" fmla="*/ 19587 w 625386"/>
              <a:gd name="connsiteY6" fmla="*/ 1042426 h 104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86" h="1048168">
                <a:moveTo>
                  <a:pt x="19587" y="1042426"/>
                </a:moveTo>
                <a:cubicBezTo>
                  <a:pt x="-38325" y="1080018"/>
                  <a:pt x="110011" y="924570"/>
                  <a:pt x="129315" y="822970"/>
                </a:cubicBezTo>
                <a:cubicBezTo>
                  <a:pt x="148619" y="721370"/>
                  <a:pt x="153699" y="569986"/>
                  <a:pt x="135411" y="432826"/>
                </a:cubicBezTo>
                <a:cubicBezTo>
                  <a:pt x="117123" y="295666"/>
                  <a:pt x="-57629" y="-2022"/>
                  <a:pt x="19587" y="10"/>
                </a:cubicBezTo>
                <a:cubicBezTo>
                  <a:pt x="96803" y="2042"/>
                  <a:pt x="522507" y="345450"/>
                  <a:pt x="598707" y="445018"/>
                </a:cubicBezTo>
                <a:cubicBezTo>
                  <a:pt x="674907" y="544586"/>
                  <a:pt x="573307" y="501914"/>
                  <a:pt x="476787" y="597418"/>
                </a:cubicBezTo>
                <a:cubicBezTo>
                  <a:pt x="380267" y="692922"/>
                  <a:pt x="77499" y="1004834"/>
                  <a:pt x="19587" y="1042426"/>
                </a:cubicBezTo>
                <a:close/>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74"/>
          <p:cNvSpPr>
            <a:spLocks noChangeArrowheads="1"/>
          </p:cNvSpPr>
          <p:nvPr/>
        </p:nvSpPr>
        <p:spPr bwMode="auto">
          <a:xfrm>
            <a:off x="4470510" y="5371086"/>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2" name="Oval 74"/>
          <p:cNvSpPr>
            <a:spLocks noChangeArrowheads="1"/>
          </p:cNvSpPr>
          <p:nvPr/>
        </p:nvSpPr>
        <p:spPr bwMode="auto">
          <a:xfrm>
            <a:off x="4522779" y="432339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38" name="Freeform 37"/>
          <p:cNvSpPr/>
          <p:nvPr/>
        </p:nvSpPr>
        <p:spPr>
          <a:xfrm>
            <a:off x="5259604" y="1469136"/>
            <a:ext cx="696188" cy="3328416"/>
          </a:xfrm>
          <a:custGeom>
            <a:avLst/>
            <a:gdLst>
              <a:gd name="connsiteX0" fmla="*/ 25628 w 696188"/>
              <a:gd name="connsiteY0" fmla="*/ 3328416 h 3328416"/>
              <a:gd name="connsiteX1" fmla="*/ 80492 w 696188"/>
              <a:gd name="connsiteY1" fmla="*/ 2712720 h 3328416"/>
              <a:gd name="connsiteX2" fmla="*/ 696188 w 696188"/>
              <a:gd name="connsiteY2" fmla="*/ 0 h 3328416"/>
            </a:gdLst>
            <a:ahLst/>
            <a:cxnLst>
              <a:cxn ang="0">
                <a:pos x="connsiteX0" y="connsiteY0"/>
              </a:cxn>
              <a:cxn ang="0">
                <a:pos x="connsiteX1" y="connsiteY1"/>
              </a:cxn>
              <a:cxn ang="0">
                <a:pos x="connsiteX2" y="connsiteY2"/>
              </a:cxn>
            </a:cxnLst>
            <a:rect l="l" t="t" r="r" b="b"/>
            <a:pathLst>
              <a:path w="696188" h="3328416">
                <a:moveTo>
                  <a:pt x="25628" y="3328416"/>
                </a:moveTo>
                <a:cubicBezTo>
                  <a:pt x="-2820" y="3297936"/>
                  <a:pt x="-31268" y="3267456"/>
                  <a:pt x="80492" y="2712720"/>
                </a:cubicBezTo>
                <a:cubicBezTo>
                  <a:pt x="192252" y="2157984"/>
                  <a:pt x="444220" y="1078992"/>
                  <a:pt x="6961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663440" y="3011424"/>
            <a:ext cx="932688" cy="920496"/>
          </a:xfrm>
          <a:custGeom>
            <a:avLst/>
            <a:gdLst>
              <a:gd name="connsiteX0" fmla="*/ 0 w 932688"/>
              <a:gd name="connsiteY0" fmla="*/ 920496 h 920496"/>
              <a:gd name="connsiteX1" fmla="*/ 323088 w 932688"/>
              <a:gd name="connsiteY1" fmla="*/ 749808 h 920496"/>
              <a:gd name="connsiteX2" fmla="*/ 932688 w 932688"/>
              <a:gd name="connsiteY2" fmla="*/ 0 h 920496"/>
            </a:gdLst>
            <a:ahLst/>
            <a:cxnLst>
              <a:cxn ang="0">
                <a:pos x="connsiteX0" y="connsiteY0"/>
              </a:cxn>
              <a:cxn ang="0">
                <a:pos x="connsiteX1" y="connsiteY1"/>
              </a:cxn>
              <a:cxn ang="0">
                <a:pos x="connsiteX2" y="connsiteY2"/>
              </a:cxn>
            </a:cxnLst>
            <a:rect l="l" t="t" r="r" b="b"/>
            <a:pathLst>
              <a:path w="932688" h="920496">
                <a:moveTo>
                  <a:pt x="0" y="920496"/>
                </a:moveTo>
                <a:cubicBezTo>
                  <a:pt x="83820" y="911860"/>
                  <a:pt x="167640" y="903224"/>
                  <a:pt x="323088" y="749808"/>
                </a:cubicBezTo>
                <a:cubicBezTo>
                  <a:pt x="478536" y="596392"/>
                  <a:pt x="705612" y="298196"/>
                  <a:pt x="9326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619520" y="1767840"/>
            <a:ext cx="1269216" cy="2151888"/>
          </a:xfrm>
          <a:custGeom>
            <a:avLst/>
            <a:gdLst>
              <a:gd name="connsiteX0" fmla="*/ 1263120 w 1263120"/>
              <a:gd name="connsiteY0" fmla="*/ 0 h 2212848"/>
              <a:gd name="connsiteX1" fmla="*/ 897360 w 1263120"/>
              <a:gd name="connsiteY1" fmla="*/ 420624 h 2212848"/>
              <a:gd name="connsiteX2" fmla="*/ 50016 w 1263120"/>
              <a:gd name="connsiteY2" fmla="*/ 682752 h 2212848"/>
              <a:gd name="connsiteX3" fmla="*/ 98784 w 1263120"/>
              <a:gd name="connsiteY3" fmla="*/ 829056 h 2212848"/>
              <a:gd name="connsiteX4" fmla="*/ 98784 w 1263120"/>
              <a:gd name="connsiteY4" fmla="*/ 1164336 h 2212848"/>
              <a:gd name="connsiteX5" fmla="*/ 50016 w 1263120"/>
              <a:gd name="connsiteY5" fmla="*/ 1408176 h 2212848"/>
              <a:gd name="connsiteX6" fmla="*/ 98784 w 1263120"/>
              <a:gd name="connsiteY6" fmla="*/ 1725168 h 2212848"/>
              <a:gd name="connsiteX7" fmla="*/ 62208 w 1263120"/>
              <a:gd name="connsiteY7" fmla="*/ 2212848 h 2212848"/>
              <a:gd name="connsiteX0" fmla="*/ 1269216 w 1269216"/>
              <a:gd name="connsiteY0" fmla="*/ 0 h 2151888"/>
              <a:gd name="connsiteX1" fmla="*/ 897360 w 1269216"/>
              <a:gd name="connsiteY1" fmla="*/ 359664 h 2151888"/>
              <a:gd name="connsiteX2" fmla="*/ 50016 w 1269216"/>
              <a:gd name="connsiteY2" fmla="*/ 621792 h 2151888"/>
              <a:gd name="connsiteX3" fmla="*/ 98784 w 1269216"/>
              <a:gd name="connsiteY3" fmla="*/ 768096 h 2151888"/>
              <a:gd name="connsiteX4" fmla="*/ 98784 w 1269216"/>
              <a:gd name="connsiteY4" fmla="*/ 1103376 h 2151888"/>
              <a:gd name="connsiteX5" fmla="*/ 50016 w 1269216"/>
              <a:gd name="connsiteY5" fmla="*/ 1347216 h 2151888"/>
              <a:gd name="connsiteX6" fmla="*/ 98784 w 1269216"/>
              <a:gd name="connsiteY6" fmla="*/ 1664208 h 2151888"/>
              <a:gd name="connsiteX7" fmla="*/ 62208 w 1269216"/>
              <a:gd name="connsiteY7" fmla="*/ 2151888 h 21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216" h="2151888">
                <a:moveTo>
                  <a:pt x="1269216" y="0"/>
                </a:moveTo>
                <a:cubicBezTo>
                  <a:pt x="1187428" y="153416"/>
                  <a:pt x="1100560" y="256032"/>
                  <a:pt x="897360" y="359664"/>
                </a:cubicBezTo>
                <a:cubicBezTo>
                  <a:pt x="694160" y="463296"/>
                  <a:pt x="183112" y="553720"/>
                  <a:pt x="50016" y="621792"/>
                </a:cubicBezTo>
                <a:cubicBezTo>
                  <a:pt x="-83080" y="689864"/>
                  <a:pt x="90656" y="687832"/>
                  <a:pt x="98784" y="768096"/>
                </a:cubicBezTo>
                <a:cubicBezTo>
                  <a:pt x="106912" y="848360"/>
                  <a:pt x="106912" y="1006856"/>
                  <a:pt x="98784" y="1103376"/>
                </a:cubicBezTo>
                <a:cubicBezTo>
                  <a:pt x="90656" y="1199896"/>
                  <a:pt x="50016" y="1253744"/>
                  <a:pt x="50016" y="1347216"/>
                </a:cubicBezTo>
                <a:cubicBezTo>
                  <a:pt x="50016" y="1440688"/>
                  <a:pt x="96752" y="1530096"/>
                  <a:pt x="98784" y="1664208"/>
                </a:cubicBezTo>
                <a:cubicBezTo>
                  <a:pt x="100816" y="1798320"/>
                  <a:pt x="81512" y="1975104"/>
                  <a:pt x="62208" y="2151888"/>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4474011" y="2249934"/>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7" name="Oval 74"/>
          <p:cNvSpPr>
            <a:spLocks noChangeArrowheads="1"/>
          </p:cNvSpPr>
          <p:nvPr/>
        </p:nvSpPr>
        <p:spPr bwMode="auto">
          <a:xfrm>
            <a:off x="4431339" y="297758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0" name="Oval 74"/>
          <p:cNvSpPr>
            <a:spLocks noChangeArrowheads="1"/>
          </p:cNvSpPr>
          <p:nvPr/>
        </p:nvSpPr>
        <p:spPr bwMode="auto">
          <a:xfrm>
            <a:off x="4477059" y="3808985"/>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3" name="Oval 74"/>
          <p:cNvSpPr>
            <a:spLocks noChangeArrowheads="1"/>
          </p:cNvSpPr>
          <p:nvPr/>
        </p:nvSpPr>
        <p:spPr bwMode="auto">
          <a:xfrm>
            <a:off x="5090160" y="474542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41" name="Text Box 223"/>
          <p:cNvSpPr txBox="1">
            <a:spLocks noChangeArrowheads="1"/>
          </p:cNvSpPr>
          <p:nvPr/>
        </p:nvSpPr>
        <p:spPr bwMode="auto">
          <a:xfrm>
            <a:off x="3316224" y="1725020"/>
            <a:ext cx="963405" cy="276999"/>
          </a:xfrm>
          <a:prstGeom prst="rect">
            <a:avLst/>
          </a:prstGeom>
          <a:noFill/>
          <a:ln w="9525">
            <a:noFill/>
            <a:miter lim="800000"/>
            <a:headEnd/>
            <a:tailEnd/>
          </a:ln>
        </p:spPr>
        <p:txBody>
          <a:bodyPr wrap="none" lIns="0" tIns="0" rIns="0" bIns="0">
            <a:spAutoFit/>
          </a:bodyPr>
          <a:lstStyle/>
          <a:p>
            <a:r>
              <a:rPr lang="nl-BE" sz="1800" b="1" dirty="0">
                <a:solidFill>
                  <a:schemeClr val="accent5">
                    <a:lumMod val="50000"/>
                  </a:schemeClr>
                </a:solidFill>
                <a:latin typeface="Agency FB" panose="020B0503020202020204" pitchFamily="34" charset="0"/>
                <a:cs typeface="Calibri" pitchFamily="34" charset="0"/>
              </a:rPr>
              <a:t>HINTERLAND</a:t>
            </a:r>
            <a:endParaRPr lang="en-GB" sz="1800" b="1" dirty="0">
              <a:solidFill>
                <a:schemeClr val="accent5">
                  <a:lumMod val="50000"/>
                </a:schemeClr>
              </a:solidFill>
              <a:latin typeface="Agency FB" panose="020B0503020202020204" pitchFamily="34" charset="0"/>
              <a:cs typeface="Calibri" pitchFamily="34" charset="0"/>
            </a:endParaRPr>
          </a:p>
        </p:txBody>
      </p:sp>
      <p:sp>
        <p:nvSpPr>
          <p:cNvPr id="42" name="Text Box 223"/>
          <p:cNvSpPr txBox="1">
            <a:spLocks noChangeArrowheads="1"/>
          </p:cNvSpPr>
          <p:nvPr/>
        </p:nvSpPr>
        <p:spPr bwMode="auto">
          <a:xfrm>
            <a:off x="4889775" y="1708782"/>
            <a:ext cx="803105" cy="276999"/>
          </a:xfrm>
          <a:prstGeom prst="rect">
            <a:avLst/>
          </a:prstGeom>
          <a:noFill/>
          <a:ln w="9525">
            <a:noFill/>
            <a:miter lim="800000"/>
            <a:headEnd/>
            <a:tailEnd/>
          </a:ln>
        </p:spPr>
        <p:txBody>
          <a:bodyPr wrap="none" lIns="0" tIns="0" rIns="0" bIns="0">
            <a:spAutoFit/>
          </a:bodyPr>
          <a:lstStyle/>
          <a:p>
            <a:r>
              <a:rPr lang="nl-BE" sz="1800" b="1" dirty="0">
                <a:solidFill>
                  <a:schemeClr val="accent1">
                    <a:lumMod val="50000"/>
                  </a:schemeClr>
                </a:solidFill>
                <a:latin typeface="Agency FB" panose="020B0503020202020204" pitchFamily="34" charset="0"/>
                <a:cs typeface="Calibri" pitchFamily="34" charset="0"/>
              </a:rPr>
              <a:t>FORELAND</a:t>
            </a:r>
            <a:endParaRPr lang="en-GB" sz="1800" b="1" dirty="0">
              <a:solidFill>
                <a:schemeClr val="accent1">
                  <a:lumMod val="50000"/>
                </a:schemeClr>
              </a:solidFill>
              <a:latin typeface="Agency FB" panose="020B0503020202020204" pitchFamily="34" charset="0"/>
              <a:cs typeface="Calibri" pitchFamily="34" charset="0"/>
            </a:endParaRPr>
          </a:p>
        </p:txBody>
      </p:sp>
      <p:cxnSp>
        <p:nvCxnSpPr>
          <p:cNvPr id="44" name="Straight Connector 43"/>
          <p:cNvCxnSpPr/>
          <p:nvPr/>
        </p:nvCxnSpPr>
        <p:spPr>
          <a:xfrm flipH="1">
            <a:off x="2426208" y="266395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2810256" y="1615440"/>
            <a:ext cx="1810512" cy="4291584"/>
          </a:xfrm>
          <a:custGeom>
            <a:avLst/>
            <a:gdLst>
              <a:gd name="connsiteX0" fmla="*/ 1810512 w 1810512"/>
              <a:gd name="connsiteY0" fmla="*/ 0 h 4291584"/>
              <a:gd name="connsiteX1" fmla="*/ 0 w 1810512"/>
              <a:gd name="connsiteY1" fmla="*/ 0 h 4291584"/>
              <a:gd name="connsiteX2" fmla="*/ 0 w 1810512"/>
              <a:gd name="connsiteY2" fmla="*/ 4285488 h 4291584"/>
              <a:gd name="connsiteX3" fmla="*/ 176784 w 1810512"/>
              <a:gd name="connsiteY3" fmla="*/ 4291584 h 4291584"/>
              <a:gd name="connsiteX4" fmla="*/ 1810512 w 1810512"/>
              <a:gd name="connsiteY4" fmla="*/ 4291584 h 429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4291584">
                <a:moveTo>
                  <a:pt x="1810512" y="0"/>
                </a:moveTo>
                <a:lnTo>
                  <a:pt x="0" y="0"/>
                </a:lnTo>
                <a:lnTo>
                  <a:pt x="0" y="4285488"/>
                </a:lnTo>
                <a:lnTo>
                  <a:pt x="176784" y="4291584"/>
                </a:lnTo>
                <a:lnTo>
                  <a:pt x="1810512" y="4291584"/>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flipH="1">
            <a:off x="2426208" y="511118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997097" y="4820265"/>
            <a:ext cx="1212191" cy="307777"/>
          </a:xfrm>
          <a:prstGeom prst="rect">
            <a:avLst/>
          </a:prstGeom>
        </p:spPr>
        <p:txBody>
          <a:bodyPr wrap="none">
            <a:spAutoFit/>
          </a:bodyPr>
          <a:lstStyle/>
          <a:p>
            <a:r>
              <a:rPr lang="en-US" sz="1400" i="1" dirty="0">
                <a:latin typeface="Agency FB" panose="020B0503020202020204" pitchFamily="34" charset="0"/>
              </a:rPr>
              <a:t>National Boundary</a:t>
            </a:r>
            <a:endParaRPr lang="en-US" sz="1400" i="1" dirty="0"/>
          </a:p>
        </p:txBody>
      </p:sp>
      <p:sp>
        <p:nvSpPr>
          <p:cNvPr id="47" name="Rectangle 46"/>
          <p:cNvSpPr/>
          <p:nvPr/>
        </p:nvSpPr>
        <p:spPr>
          <a:xfrm>
            <a:off x="4722402" y="2840267"/>
            <a:ext cx="453970" cy="307777"/>
          </a:xfrm>
          <a:prstGeom prst="rect">
            <a:avLst/>
          </a:prstGeom>
        </p:spPr>
        <p:txBody>
          <a:bodyPr wrap="none">
            <a:spAutoFit/>
          </a:bodyPr>
          <a:lstStyle/>
          <a:p>
            <a:r>
              <a:rPr lang="en-US" sz="1400" b="1" dirty="0">
                <a:latin typeface="Agency FB" panose="020B0503020202020204" pitchFamily="34" charset="0"/>
              </a:rPr>
              <a:t>Port</a:t>
            </a:r>
            <a:endParaRPr lang="en-US" sz="1400" b="1" dirty="0"/>
          </a:p>
        </p:txBody>
      </p:sp>
      <p:sp>
        <p:nvSpPr>
          <p:cNvPr id="48" name="Rectangle 47"/>
          <p:cNvSpPr/>
          <p:nvPr/>
        </p:nvSpPr>
        <p:spPr>
          <a:xfrm>
            <a:off x="2823373" y="2868405"/>
            <a:ext cx="784189" cy="307777"/>
          </a:xfrm>
          <a:prstGeom prst="rect">
            <a:avLst/>
          </a:prstGeom>
        </p:spPr>
        <p:txBody>
          <a:bodyPr wrap="none">
            <a:spAutoFit/>
          </a:bodyPr>
          <a:lstStyle/>
          <a:p>
            <a:r>
              <a:rPr lang="en-US" sz="1400" b="1" dirty="0">
                <a:latin typeface="Agency FB" panose="020B0503020202020204" pitchFamily="34" charset="0"/>
              </a:rPr>
              <a:t>Customer</a:t>
            </a:r>
            <a:endParaRPr lang="en-US" sz="1400" b="1" dirty="0"/>
          </a:p>
        </p:txBody>
      </p:sp>
      <p:sp>
        <p:nvSpPr>
          <p:cNvPr id="49" name="Rectangle 48"/>
          <p:cNvSpPr/>
          <p:nvPr/>
        </p:nvSpPr>
        <p:spPr>
          <a:xfrm>
            <a:off x="2905657" y="4269621"/>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6843935">
            <a:off x="4721651" y="3565740"/>
            <a:ext cx="1653017" cy="307777"/>
          </a:xfrm>
          <a:prstGeom prst="rect">
            <a:avLst/>
          </a:prstGeom>
        </p:spPr>
        <p:txBody>
          <a:bodyPr wrap="none">
            <a:spAutoFit/>
          </a:bodyPr>
          <a:lstStyle/>
          <a:p>
            <a:r>
              <a:rPr lang="en-US" sz="1400" i="1" dirty="0">
                <a:latin typeface="Agency FB" panose="020B0503020202020204" pitchFamily="34" charset="0"/>
              </a:rPr>
              <a:t>Deep sea shipping service</a:t>
            </a:r>
            <a:endParaRPr lang="en-US" sz="1400" i="1" dirty="0"/>
          </a:p>
        </p:txBody>
      </p:sp>
      <p:sp>
        <p:nvSpPr>
          <p:cNvPr id="51" name="Rectangle 50"/>
          <p:cNvSpPr/>
          <p:nvPr/>
        </p:nvSpPr>
        <p:spPr>
          <a:xfrm rot="2034214">
            <a:off x="4686536" y="4352389"/>
            <a:ext cx="574196" cy="307777"/>
          </a:xfrm>
          <a:prstGeom prst="rect">
            <a:avLst/>
          </a:prstGeom>
        </p:spPr>
        <p:txBody>
          <a:bodyPr wrap="none">
            <a:spAutoFit/>
          </a:bodyPr>
          <a:lstStyle/>
          <a:p>
            <a:r>
              <a:rPr lang="en-US" sz="1400" i="1" dirty="0">
                <a:latin typeface="Agency FB" panose="020B0503020202020204" pitchFamily="34" charset="0"/>
              </a:rPr>
              <a:t>Feeder</a:t>
            </a:r>
            <a:endParaRPr lang="en-US" sz="1400" i="1" dirty="0"/>
          </a:p>
        </p:txBody>
      </p:sp>
      <p:sp>
        <p:nvSpPr>
          <p:cNvPr id="55" name="Rectangle 54"/>
          <p:cNvSpPr/>
          <p:nvPr/>
        </p:nvSpPr>
        <p:spPr>
          <a:xfrm>
            <a:off x="5065343" y="2417769"/>
            <a:ext cx="375424" cy="307777"/>
          </a:xfrm>
          <a:prstGeom prst="rect">
            <a:avLst/>
          </a:prstGeom>
        </p:spPr>
        <p:txBody>
          <a:bodyPr wrap="none">
            <a:spAutoFit/>
          </a:bodyPr>
          <a:lstStyle/>
          <a:p>
            <a:r>
              <a:rPr lang="en-US" sz="1400" i="1" dirty="0">
                <a:latin typeface="Agency FB" panose="020B0503020202020204" pitchFamily="34" charset="0"/>
              </a:rPr>
              <a:t>EEZ</a:t>
            </a:r>
            <a:endParaRPr lang="en-US" sz="1400" i="1" dirty="0"/>
          </a:p>
        </p:txBody>
      </p:sp>
      <p:sp>
        <p:nvSpPr>
          <p:cNvPr id="5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2289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Maritime Ranges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751"/>
          <a:stretch/>
        </p:blipFill>
        <p:spPr>
          <a:xfrm>
            <a:off x="0" y="332656"/>
            <a:ext cx="9144000" cy="5715118"/>
          </a:xfrm>
          <a:prstGeom prst="rect">
            <a:avLst/>
          </a:prstGeom>
        </p:spPr>
      </p:pic>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3210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48801"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Rounded Rectangle 100"/>
          <p:cNvSpPr/>
          <p:nvPr/>
        </p:nvSpPr>
        <p:spPr bwMode="auto">
          <a:xfrm>
            <a:off x="3228653"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Rounded Rectangle 101"/>
          <p:cNvSpPr/>
          <p:nvPr/>
        </p:nvSpPr>
        <p:spPr bwMode="auto">
          <a:xfrm>
            <a:off x="6111587"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 name="Rounded Rectangle 99"/>
          <p:cNvSpPr/>
          <p:nvPr/>
        </p:nvSpPr>
        <p:spPr bwMode="auto">
          <a:xfrm>
            <a:off x="6108146" y="1467845"/>
            <a:ext cx="2743200" cy="2103120"/>
          </a:xfrm>
          <a:prstGeom prst="roundRect">
            <a:avLst>
              <a:gd name="adj" fmla="val 11227"/>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8" name="Rectangle 97"/>
          <p:cNvSpPr/>
          <p:nvPr/>
        </p:nvSpPr>
        <p:spPr bwMode="auto">
          <a:xfrm>
            <a:off x="3877987" y="1472139"/>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Rectangle 93"/>
          <p:cNvSpPr/>
          <p:nvPr/>
        </p:nvSpPr>
        <p:spPr bwMode="auto">
          <a:xfrm>
            <a:off x="1013501" y="1467845"/>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994" name="Rectangle 53"/>
          <p:cNvSpPr>
            <a:spLocks noGrp="1" noChangeArrowheads="1"/>
          </p:cNvSpPr>
          <p:nvPr>
            <p:ph type="title"/>
          </p:nvPr>
        </p:nvSpPr>
        <p:spPr/>
        <p:txBody>
          <a:bodyPr/>
          <a:lstStyle/>
          <a:p>
            <a:pPr eaLnBrk="1" hangingPunct="1"/>
            <a:r>
              <a:rPr lang="en-US"/>
              <a:t>Types of Maritime Routes</a:t>
            </a:r>
            <a:endParaRPr lang="en-CA"/>
          </a:p>
        </p:txBody>
      </p:sp>
      <p:grpSp>
        <p:nvGrpSpPr>
          <p:cNvPr id="84997" name="Group 3"/>
          <p:cNvGrpSpPr>
            <a:grpSpLocks/>
          </p:cNvGrpSpPr>
          <p:nvPr/>
        </p:nvGrpSpPr>
        <p:grpSpPr bwMode="auto">
          <a:xfrm>
            <a:off x="6167293" y="1894938"/>
            <a:ext cx="2668588" cy="1306513"/>
            <a:chOff x="167" y="346"/>
            <a:chExt cx="5376" cy="2629"/>
          </a:xfrm>
          <a:solidFill>
            <a:schemeClr val="bg1"/>
          </a:solidFill>
        </p:grpSpPr>
        <p:sp>
          <p:nvSpPr>
            <p:cNvPr id="85038" name="Freeform 4"/>
            <p:cNvSpPr>
              <a:spLocks/>
            </p:cNvSpPr>
            <p:nvPr/>
          </p:nvSpPr>
          <p:spPr bwMode="auto">
            <a:xfrm>
              <a:off x="167" y="719"/>
              <a:ext cx="1992" cy="2235"/>
            </a:xfrm>
            <a:custGeom>
              <a:avLst/>
              <a:gdLst>
                <a:gd name="T0" fmla="*/ 83 w 1992"/>
                <a:gd name="T1" fmla="*/ 200 h 2235"/>
                <a:gd name="T2" fmla="*/ 64 w 1992"/>
                <a:gd name="T3" fmla="*/ 281 h 2235"/>
                <a:gd name="T4" fmla="*/ 89 w 1992"/>
                <a:gd name="T5" fmla="*/ 329 h 2235"/>
                <a:gd name="T6" fmla="*/ 116 w 1992"/>
                <a:gd name="T7" fmla="*/ 391 h 2235"/>
                <a:gd name="T8" fmla="*/ 152 w 1992"/>
                <a:gd name="T9" fmla="*/ 377 h 2235"/>
                <a:gd name="T10" fmla="*/ 251 w 1992"/>
                <a:gd name="T11" fmla="*/ 284 h 2235"/>
                <a:gd name="T12" fmla="*/ 326 w 1992"/>
                <a:gd name="T13" fmla="*/ 273 h 2235"/>
                <a:gd name="T14" fmla="*/ 471 w 1992"/>
                <a:gd name="T15" fmla="*/ 339 h 2235"/>
                <a:gd name="T16" fmla="*/ 602 w 1992"/>
                <a:gd name="T17" fmla="*/ 463 h 2235"/>
                <a:gd name="T18" fmla="*/ 663 w 1992"/>
                <a:gd name="T19" fmla="*/ 585 h 2235"/>
                <a:gd name="T20" fmla="*/ 788 w 1992"/>
                <a:gd name="T21" fmla="*/ 873 h 2235"/>
                <a:gd name="T22" fmla="*/ 799 w 1992"/>
                <a:gd name="T23" fmla="*/ 837 h 2235"/>
                <a:gd name="T24" fmla="*/ 945 w 1992"/>
                <a:gd name="T25" fmla="*/ 1009 h 2235"/>
                <a:gd name="T26" fmla="*/ 1171 w 1992"/>
                <a:gd name="T27" fmla="*/ 1126 h 2235"/>
                <a:gd name="T28" fmla="*/ 1311 w 1992"/>
                <a:gd name="T29" fmla="*/ 1225 h 2235"/>
                <a:gd name="T30" fmla="*/ 1320 w 1992"/>
                <a:gd name="T31" fmla="*/ 1323 h 2235"/>
                <a:gd name="T32" fmla="*/ 1467 w 1992"/>
                <a:gd name="T33" fmla="*/ 1663 h 2235"/>
                <a:gd name="T34" fmla="*/ 1431 w 1992"/>
                <a:gd name="T35" fmla="*/ 2057 h 2235"/>
                <a:gd name="T36" fmla="*/ 1429 w 1992"/>
                <a:gd name="T37" fmla="*/ 2209 h 2235"/>
                <a:gd name="T38" fmla="*/ 1502 w 1992"/>
                <a:gd name="T39" fmla="*/ 2157 h 2235"/>
                <a:gd name="T40" fmla="*/ 1583 w 1992"/>
                <a:gd name="T41" fmla="*/ 1986 h 2235"/>
                <a:gd name="T42" fmla="*/ 1720 w 1992"/>
                <a:gd name="T43" fmla="*/ 1861 h 2235"/>
                <a:gd name="T44" fmla="*/ 1936 w 1992"/>
                <a:gd name="T45" fmla="*/ 1535 h 2235"/>
                <a:gd name="T46" fmla="*/ 1814 w 1992"/>
                <a:gd name="T47" fmla="*/ 1344 h 2235"/>
                <a:gd name="T48" fmla="*/ 1666 w 1992"/>
                <a:gd name="T49" fmla="*/ 1246 h 2235"/>
                <a:gd name="T50" fmla="*/ 1449 w 1992"/>
                <a:gd name="T51" fmla="*/ 1169 h 2235"/>
                <a:gd name="T52" fmla="*/ 1301 w 1992"/>
                <a:gd name="T53" fmla="*/ 1199 h 2235"/>
                <a:gd name="T54" fmla="*/ 1203 w 1992"/>
                <a:gd name="T55" fmla="*/ 1058 h 2235"/>
                <a:gd name="T56" fmla="*/ 1055 w 1992"/>
                <a:gd name="T57" fmla="*/ 993 h 2235"/>
                <a:gd name="T58" fmla="*/ 1180 w 1992"/>
                <a:gd name="T59" fmla="*/ 867 h 2235"/>
                <a:gd name="T60" fmla="*/ 1313 w 1992"/>
                <a:gd name="T61" fmla="*/ 946 h 2235"/>
                <a:gd name="T62" fmla="*/ 1385 w 1992"/>
                <a:gd name="T63" fmla="*/ 746 h 2235"/>
                <a:gd name="T64" fmla="*/ 1515 w 1992"/>
                <a:gd name="T65" fmla="*/ 612 h 2235"/>
                <a:gd name="T66" fmla="*/ 1541 w 1992"/>
                <a:gd name="T67" fmla="*/ 633 h 2235"/>
                <a:gd name="T68" fmla="*/ 1563 w 1992"/>
                <a:gd name="T69" fmla="*/ 588 h 2235"/>
                <a:gd name="T70" fmla="*/ 1490 w 1992"/>
                <a:gd name="T71" fmla="*/ 533 h 2235"/>
                <a:gd name="T72" fmla="*/ 1663 w 1992"/>
                <a:gd name="T73" fmla="*/ 426 h 2235"/>
                <a:gd name="T74" fmla="*/ 1594 w 1992"/>
                <a:gd name="T75" fmla="*/ 352 h 2235"/>
                <a:gd name="T76" fmla="*/ 1524 w 1992"/>
                <a:gd name="T77" fmla="*/ 326 h 2235"/>
                <a:gd name="T78" fmla="*/ 1475 w 1992"/>
                <a:gd name="T79" fmla="*/ 277 h 2235"/>
                <a:gd name="T80" fmla="*/ 1347 w 1992"/>
                <a:gd name="T81" fmla="*/ 255 h 2235"/>
                <a:gd name="T82" fmla="*/ 1367 w 1992"/>
                <a:gd name="T83" fmla="*/ 381 h 2235"/>
                <a:gd name="T84" fmla="*/ 1310 w 1992"/>
                <a:gd name="T85" fmla="*/ 477 h 2235"/>
                <a:gd name="T86" fmla="*/ 1128 w 1992"/>
                <a:gd name="T87" fmla="*/ 367 h 2235"/>
                <a:gd name="T88" fmla="*/ 1162 w 1992"/>
                <a:gd name="T89" fmla="*/ 231 h 2235"/>
                <a:gd name="T90" fmla="*/ 1185 w 1992"/>
                <a:gd name="T91" fmla="*/ 174 h 2235"/>
                <a:gd name="T92" fmla="*/ 1283 w 1992"/>
                <a:gd name="T93" fmla="*/ 96 h 2235"/>
                <a:gd name="T94" fmla="*/ 1203 w 1992"/>
                <a:gd name="T95" fmla="*/ 101 h 2235"/>
                <a:gd name="T96" fmla="*/ 1148 w 1992"/>
                <a:gd name="T97" fmla="*/ 51 h 2235"/>
                <a:gd name="T98" fmla="*/ 1119 w 1992"/>
                <a:gd name="T99" fmla="*/ 92 h 2235"/>
                <a:gd name="T100" fmla="*/ 985 w 1992"/>
                <a:gd name="T101" fmla="*/ 116 h 2235"/>
                <a:gd name="T102" fmla="*/ 911 w 1992"/>
                <a:gd name="T103" fmla="*/ 130 h 2235"/>
                <a:gd name="T104" fmla="*/ 653 w 1992"/>
                <a:gd name="T105" fmla="*/ 74 h 2235"/>
                <a:gd name="T106" fmla="*/ 501 w 1992"/>
                <a:gd name="T107" fmla="*/ 81 h 2235"/>
                <a:gd name="T108" fmla="*/ 170 w 1992"/>
                <a:gd name="T109" fmla="*/ 19 h 2235"/>
                <a:gd name="T110" fmla="*/ 19 w 1992"/>
                <a:gd name="T111" fmla="*/ 98 h 2235"/>
                <a:gd name="T112" fmla="*/ 52 w 1992"/>
                <a:gd name="T113" fmla="*/ 143 h 2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92"/>
                <a:gd name="T172" fmla="*/ 0 h 2235"/>
                <a:gd name="T173" fmla="*/ 1992 w 1992"/>
                <a:gd name="T174" fmla="*/ 2235 h 22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92" h="2235">
                  <a:moveTo>
                    <a:pt x="0" y="169"/>
                  </a:moveTo>
                  <a:lnTo>
                    <a:pt x="30" y="175"/>
                  </a:lnTo>
                  <a:lnTo>
                    <a:pt x="18" y="179"/>
                  </a:lnTo>
                  <a:lnTo>
                    <a:pt x="30" y="193"/>
                  </a:lnTo>
                  <a:lnTo>
                    <a:pt x="75" y="192"/>
                  </a:lnTo>
                  <a:lnTo>
                    <a:pt x="83" y="200"/>
                  </a:lnTo>
                  <a:lnTo>
                    <a:pt x="100" y="193"/>
                  </a:lnTo>
                  <a:lnTo>
                    <a:pt x="107" y="219"/>
                  </a:lnTo>
                  <a:lnTo>
                    <a:pt x="43" y="243"/>
                  </a:lnTo>
                  <a:lnTo>
                    <a:pt x="33" y="268"/>
                  </a:lnTo>
                  <a:lnTo>
                    <a:pt x="43" y="278"/>
                  </a:lnTo>
                  <a:lnTo>
                    <a:pt x="64" y="281"/>
                  </a:lnTo>
                  <a:lnTo>
                    <a:pt x="55" y="293"/>
                  </a:lnTo>
                  <a:lnTo>
                    <a:pt x="64" y="307"/>
                  </a:lnTo>
                  <a:lnTo>
                    <a:pt x="75" y="308"/>
                  </a:lnTo>
                  <a:lnTo>
                    <a:pt x="86" y="293"/>
                  </a:lnTo>
                  <a:lnTo>
                    <a:pt x="97" y="319"/>
                  </a:lnTo>
                  <a:lnTo>
                    <a:pt x="89" y="329"/>
                  </a:lnTo>
                  <a:lnTo>
                    <a:pt x="116" y="317"/>
                  </a:lnTo>
                  <a:lnTo>
                    <a:pt x="138" y="336"/>
                  </a:lnTo>
                  <a:lnTo>
                    <a:pt x="169" y="320"/>
                  </a:lnTo>
                  <a:lnTo>
                    <a:pt x="140" y="369"/>
                  </a:lnTo>
                  <a:lnTo>
                    <a:pt x="116" y="379"/>
                  </a:lnTo>
                  <a:lnTo>
                    <a:pt x="116" y="391"/>
                  </a:lnTo>
                  <a:lnTo>
                    <a:pt x="89" y="391"/>
                  </a:lnTo>
                  <a:lnTo>
                    <a:pt x="69" y="411"/>
                  </a:lnTo>
                  <a:lnTo>
                    <a:pt x="97" y="395"/>
                  </a:lnTo>
                  <a:lnTo>
                    <a:pt x="125" y="396"/>
                  </a:lnTo>
                  <a:lnTo>
                    <a:pt x="134" y="381"/>
                  </a:lnTo>
                  <a:lnTo>
                    <a:pt x="152" y="377"/>
                  </a:lnTo>
                  <a:lnTo>
                    <a:pt x="209" y="341"/>
                  </a:lnTo>
                  <a:lnTo>
                    <a:pt x="220" y="326"/>
                  </a:lnTo>
                  <a:lnTo>
                    <a:pt x="211" y="315"/>
                  </a:lnTo>
                  <a:lnTo>
                    <a:pt x="262" y="270"/>
                  </a:lnTo>
                  <a:lnTo>
                    <a:pt x="271" y="273"/>
                  </a:lnTo>
                  <a:lnTo>
                    <a:pt x="251" y="284"/>
                  </a:lnTo>
                  <a:lnTo>
                    <a:pt x="243" y="307"/>
                  </a:lnTo>
                  <a:lnTo>
                    <a:pt x="255" y="307"/>
                  </a:lnTo>
                  <a:lnTo>
                    <a:pt x="243" y="318"/>
                  </a:lnTo>
                  <a:lnTo>
                    <a:pt x="293" y="301"/>
                  </a:lnTo>
                  <a:lnTo>
                    <a:pt x="302" y="280"/>
                  </a:lnTo>
                  <a:lnTo>
                    <a:pt x="326" y="273"/>
                  </a:lnTo>
                  <a:lnTo>
                    <a:pt x="319" y="285"/>
                  </a:lnTo>
                  <a:lnTo>
                    <a:pt x="360" y="301"/>
                  </a:lnTo>
                  <a:lnTo>
                    <a:pt x="435" y="304"/>
                  </a:lnTo>
                  <a:lnTo>
                    <a:pt x="441" y="319"/>
                  </a:lnTo>
                  <a:lnTo>
                    <a:pt x="456" y="332"/>
                  </a:lnTo>
                  <a:lnTo>
                    <a:pt x="471" y="339"/>
                  </a:lnTo>
                  <a:lnTo>
                    <a:pt x="498" y="337"/>
                  </a:lnTo>
                  <a:lnTo>
                    <a:pt x="524" y="347"/>
                  </a:lnTo>
                  <a:lnTo>
                    <a:pt x="521" y="363"/>
                  </a:lnTo>
                  <a:lnTo>
                    <a:pt x="555" y="386"/>
                  </a:lnTo>
                  <a:lnTo>
                    <a:pt x="565" y="420"/>
                  </a:lnTo>
                  <a:lnTo>
                    <a:pt x="602" y="463"/>
                  </a:lnTo>
                  <a:lnTo>
                    <a:pt x="605" y="488"/>
                  </a:lnTo>
                  <a:lnTo>
                    <a:pt x="652" y="511"/>
                  </a:lnTo>
                  <a:lnTo>
                    <a:pt x="675" y="515"/>
                  </a:lnTo>
                  <a:lnTo>
                    <a:pt x="684" y="547"/>
                  </a:lnTo>
                  <a:lnTo>
                    <a:pt x="652" y="547"/>
                  </a:lnTo>
                  <a:lnTo>
                    <a:pt x="663" y="585"/>
                  </a:lnTo>
                  <a:lnTo>
                    <a:pt x="657" y="689"/>
                  </a:lnTo>
                  <a:lnTo>
                    <a:pt x="688" y="746"/>
                  </a:lnTo>
                  <a:lnTo>
                    <a:pt x="713" y="793"/>
                  </a:lnTo>
                  <a:lnTo>
                    <a:pt x="743" y="801"/>
                  </a:lnTo>
                  <a:lnTo>
                    <a:pt x="766" y="827"/>
                  </a:lnTo>
                  <a:lnTo>
                    <a:pt x="788" y="873"/>
                  </a:lnTo>
                  <a:lnTo>
                    <a:pt x="825" y="918"/>
                  </a:lnTo>
                  <a:lnTo>
                    <a:pt x="840" y="953"/>
                  </a:lnTo>
                  <a:lnTo>
                    <a:pt x="873" y="982"/>
                  </a:lnTo>
                  <a:lnTo>
                    <a:pt x="881" y="975"/>
                  </a:lnTo>
                  <a:lnTo>
                    <a:pt x="804" y="867"/>
                  </a:lnTo>
                  <a:lnTo>
                    <a:pt x="799" y="837"/>
                  </a:lnTo>
                  <a:lnTo>
                    <a:pt x="815" y="843"/>
                  </a:lnTo>
                  <a:lnTo>
                    <a:pt x="845" y="891"/>
                  </a:lnTo>
                  <a:lnTo>
                    <a:pt x="885" y="927"/>
                  </a:lnTo>
                  <a:lnTo>
                    <a:pt x="883" y="941"/>
                  </a:lnTo>
                  <a:lnTo>
                    <a:pt x="937" y="989"/>
                  </a:lnTo>
                  <a:lnTo>
                    <a:pt x="945" y="1009"/>
                  </a:lnTo>
                  <a:lnTo>
                    <a:pt x="940" y="1025"/>
                  </a:lnTo>
                  <a:lnTo>
                    <a:pt x="951" y="1042"/>
                  </a:lnTo>
                  <a:lnTo>
                    <a:pt x="1059" y="1092"/>
                  </a:lnTo>
                  <a:lnTo>
                    <a:pt x="1107" y="1088"/>
                  </a:lnTo>
                  <a:lnTo>
                    <a:pt x="1139" y="1113"/>
                  </a:lnTo>
                  <a:lnTo>
                    <a:pt x="1171" y="1126"/>
                  </a:lnTo>
                  <a:lnTo>
                    <a:pt x="1204" y="1129"/>
                  </a:lnTo>
                  <a:lnTo>
                    <a:pt x="1233" y="1166"/>
                  </a:lnTo>
                  <a:lnTo>
                    <a:pt x="1236" y="1183"/>
                  </a:lnTo>
                  <a:lnTo>
                    <a:pt x="1246" y="1180"/>
                  </a:lnTo>
                  <a:lnTo>
                    <a:pt x="1275" y="1207"/>
                  </a:lnTo>
                  <a:lnTo>
                    <a:pt x="1311" y="1225"/>
                  </a:lnTo>
                  <a:lnTo>
                    <a:pt x="1313" y="1211"/>
                  </a:lnTo>
                  <a:lnTo>
                    <a:pt x="1332" y="1197"/>
                  </a:lnTo>
                  <a:lnTo>
                    <a:pt x="1349" y="1207"/>
                  </a:lnTo>
                  <a:lnTo>
                    <a:pt x="1352" y="1224"/>
                  </a:lnTo>
                  <a:lnTo>
                    <a:pt x="1358" y="1274"/>
                  </a:lnTo>
                  <a:lnTo>
                    <a:pt x="1320" y="1323"/>
                  </a:lnTo>
                  <a:lnTo>
                    <a:pt x="1308" y="1367"/>
                  </a:lnTo>
                  <a:lnTo>
                    <a:pt x="1305" y="1421"/>
                  </a:lnTo>
                  <a:lnTo>
                    <a:pt x="1337" y="1459"/>
                  </a:lnTo>
                  <a:lnTo>
                    <a:pt x="1375" y="1550"/>
                  </a:lnTo>
                  <a:lnTo>
                    <a:pt x="1463" y="1611"/>
                  </a:lnTo>
                  <a:lnTo>
                    <a:pt x="1467" y="1663"/>
                  </a:lnTo>
                  <a:lnTo>
                    <a:pt x="1447" y="1783"/>
                  </a:lnTo>
                  <a:lnTo>
                    <a:pt x="1449" y="1847"/>
                  </a:lnTo>
                  <a:lnTo>
                    <a:pt x="1416" y="1923"/>
                  </a:lnTo>
                  <a:lnTo>
                    <a:pt x="1414" y="1996"/>
                  </a:lnTo>
                  <a:lnTo>
                    <a:pt x="1435" y="2001"/>
                  </a:lnTo>
                  <a:lnTo>
                    <a:pt x="1431" y="2057"/>
                  </a:lnTo>
                  <a:lnTo>
                    <a:pt x="1408" y="2094"/>
                  </a:lnTo>
                  <a:lnTo>
                    <a:pt x="1404" y="2118"/>
                  </a:lnTo>
                  <a:lnTo>
                    <a:pt x="1414" y="2149"/>
                  </a:lnTo>
                  <a:lnTo>
                    <a:pt x="1411" y="2175"/>
                  </a:lnTo>
                  <a:lnTo>
                    <a:pt x="1427" y="2189"/>
                  </a:lnTo>
                  <a:lnTo>
                    <a:pt x="1429" y="2209"/>
                  </a:lnTo>
                  <a:lnTo>
                    <a:pt x="1437" y="2228"/>
                  </a:lnTo>
                  <a:lnTo>
                    <a:pt x="1454" y="2234"/>
                  </a:lnTo>
                  <a:lnTo>
                    <a:pt x="1458" y="2210"/>
                  </a:lnTo>
                  <a:lnTo>
                    <a:pt x="1495" y="2203"/>
                  </a:lnTo>
                  <a:lnTo>
                    <a:pt x="1479" y="2189"/>
                  </a:lnTo>
                  <a:lnTo>
                    <a:pt x="1502" y="2157"/>
                  </a:lnTo>
                  <a:lnTo>
                    <a:pt x="1535" y="2109"/>
                  </a:lnTo>
                  <a:lnTo>
                    <a:pt x="1508" y="2080"/>
                  </a:lnTo>
                  <a:lnTo>
                    <a:pt x="1538" y="2062"/>
                  </a:lnTo>
                  <a:lnTo>
                    <a:pt x="1563" y="2007"/>
                  </a:lnTo>
                  <a:lnTo>
                    <a:pt x="1544" y="1985"/>
                  </a:lnTo>
                  <a:lnTo>
                    <a:pt x="1583" y="1986"/>
                  </a:lnTo>
                  <a:lnTo>
                    <a:pt x="1587" y="1949"/>
                  </a:lnTo>
                  <a:lnTo>
                    <a:pt x="1651" y="1941"/>
                  </a:lnTo>
                  <a:lnTo>
                    <a:pt x="1671" y="1917"/>
                  </a:lnTo>
                  <a:lnTo>
                    <a:pt x="1643" y="1867"/>
                  </a:lnTo>
                  <a:lnTo>
                    <a:pt x="1696" y="1882"/>
                  </a:lnTo>
                  <a:lnTo>
                    <a:pt x="1720" y="1861"/>
                  </a:lnTo>
                  <a:lnTo>
                    <a:pt x="1791" y="1771"/>
                  </a:lnTo>
                  <a:lnTo>
                    <a:pt x="1795" y="1724"/>
                  </a:lnTo>
                  <a:lnTo>
                    <a:pt x="1852" y="1685"/>
                  </a:lnTo>
                  <a:lnTo>
                    <a:pt x="1902" y="1670"/>
                  </a:lnTo>
                  <a:lnTo>
                    <a:pt x="1931" y="1602"/>
                  </a:lnTo>
                  <a:lnTo>
                    <a:pt x="1936" y="1535"/>
                  </a:lnTo>
                  <a:lnTo>
                    <a:pt x="1991" y="1470"/>
                  </a:lnTo>
                  <a:lnTo>
                    <a:pt x="1988" y="1411"/>
                  </a:lnTo>
                  <a:lnTo>
                    <a:pt x="1929" y="1381"/>
                  </a:lnTo>
                  <a:lnTo>
                    <a:pt x="1854" y="1375"/>
                  </a:lnTo>
                  <a:lnTo>
                    <a:pt x="1847" y="1357"/>
                  </a:lnTo>
                  <a:lnTo>
                    <a:pt x="1814" y="1344"/>
                  </a:lnTo>
                  <a:lnTo>
                    <a:pt x="1750" y="1365"/>
                  </a:lnTo>
                  <a:lnTo>
                    <a:pt x="1751" y="1341"/>
                  </a:lnTo>
                  <a:lnTo>
                    <a:pt x="1773" y="1311"/>
                  </a:lnTo>
                  <a:lnTo>
                    <a:pt x="1748" y="1272"/>
                  </a:lnTo>
                  <a:lnTo>
                    <a:pt x="1711" y="1249"/>
                  </a:lnTo>
                  <a:lnTo>
                    <a:pt x="1666" y="1246"/>
                  </a:lnTo>
                  <a:lnTo>
                    <a:pt x="1621" y="1208"/>
                  </a:lnTo>
                  <a:lnTo>
                    <a:pt x="1605" y="1194"/>
                  </a:lnTo>
                  <a:lnTo>
                    <a:pt x="1579" y="1177"/>
                  </a:lnTo>
                  <a:lnTo>
                    <a:pt x="1501" y="1175"/>
                  </a:lnTo>
                  <a:lnTo>
                    <a:pt x="1470" y="1147"/>
                  </a:lnTo>
                  <a:lnTo>
                    <a:pt x="1449" y="1169"/>
                  </a:lnTo>
                  <a:lnTo>
                    <a:pt x="1447" y="1147"/>
                  </a:lnTo>
                  <a:lnTo>
                    <a:pt x="1395" y="1167"/>
                  </a:lnTo>
                  <a:lnTo>
                    <a:pt x="1367" y="1213"/>
                  </a:lnTo>
                  <a:lnTo>
                    <a:pt x="1359" y="1204"/>
                  </a:lnTo>
                  <a:lnTo>
                    <a:pt x="1332" y="1189"/>
                  </a:lnTo>
                  <a:lnTo>
                    <a:pt x="1301" y="1199"/>
                  </a:lnTo>
                  <a:lnTo>
                    <a:pt x="1283" y="1187"/>
                  </a:lnTo>
                  <a:lnTo>
                    <a:pt x="1266" y="1167"/>
                  </a:lnTo>
                  <a:lnTo>
                    <a:pt x="1272" y="1105"/>
                  </a:lnTo>
                  <a:lnTo>
                    <a:pt x="1243" y="1091"/>
                  </a:lnTo>
                  <a:lnTo>
                    <a:pt x="1187" y="1091"/>
                  </a:lnTo>
                  <a:lnTo>
                    <a:pt x="1203" y="1058"/>
                  </a:lnTo>
                  <a:lnTo>
                    <a:pt x="1218" y="1009"/>
                  </a:lnTo>
                  <a:lnTo>
                    <a:pt x="1200" y="1001"/>
                  </a:lnTo>
                  <a:lnTo>
                    <a:pt x="1165" y="1011"/>
                  </a:lnTo>
                  <a:lnTo>
                    <a:pt x="1145" y="1050"/>
                  </a:lnTo>
                  <a:lnTo>
                    <a:pt x="1085" y="1047"/>
                  </a:lnTo>
                  <a:lnTo>
                    <a:pt x="1055" y="993"/>
                  </a:lnTo>
                  <a:lnTo>
                    <a:pt x="1065" y="935"/>
                  </a:lnTo>
                  <a:lnTo>
                    <a:pt x="1060" y="903"/>
                  </a:lnTo>
                  <a:lnTo>
                    <a:pt x="1097" y="873"/>
                  </a:lnTo>
                  <a:lnTo>
                    <a:pt x="1142" y="871"/>
                  </a:lnTo>
                  <a:lnTo>
                    <a:pt x="1180" y="884"/>
                  </a:lnTo>
                  <a:lnTo>
                    <a:pt x="1180" y="867"/>
                  </a:lnTo>
                  <a:lnTo>
                    <a:pt x="1200" y="853"/>
                  </a:lnTo>
                  <a:lnTo>
                    <a:pt x="1264" y="868"/>
                  </a:lnTo>
                  <a:lnTo>
                    <a:pt x="1279" y="882"/>
                  </a:lnTo>
                  <a:lnTo>
                    <a:pt x="1280" y="909"/>
                  </a:lnTo>
                  <a:lnTo>
                    <a:pt x="1302" y="947"/>
                  </a:lnTo>
                  <a:lnTo>
                    <a:pt x="1313" y="946"/>
                  </a:lnTo>
                  <a:lnTo>
                    <a:pt x="1318" y="918"/>
                  </a:lnTo>
                  <a:lnTo>
                    <a:pt x="1299" y="853"/>
                  </a:lnTo>
                  <a:lnTo>
                    <a:pt x="1310" y="825"/>
                  </a:lnTo>
                  <a:lnTo>
                    <a:pt x="1385" y="773"/>
                  </a:lnTo>
                  <a:lnTo>
                    <a:pt x="1375" y="733"/>
                  </a:lnTo>
                  <a:lnTo>
                    <a:pt x="1385" y="746"/>
                  </a:lnTo>
                  <a:lnTo>
                    <a:pt x="1399" y="715"/>
                  </a:lnTo>
                  <a:lnTo>
                    <a:pt x="1414" y="681"/>
                  </a:lnTo>
                  <a:lnTo>
                    <a:pt x="1472" y="667"/>
                  </a:lnTo>
                  <a:lnTo>
                    <a:pt x="1455" y="657"/>
                  </a:lnTo>
                  <a:lnTo>
                    <a:pt x="1467" y="631"/>
                  </a:lnTo>
                  <a:lnTo>
                    <a:pt x="1515" y="612"/>
                  </a:lnTo>
                  <a:lnTo>
                    <a:pt x="1517" y="601"/>
                  </a:lnTo>
                  <a:lnTo>
                    <a:pt x="1551" y="588"/>
                  </a:lnTo>
                  <a:lnTo>
                    <a:pt x="1549" y="600"/>
                  </a:lnTo>
                  <a:lnTo>
                    <a:pt x="1571" y="599"/>
                  </a:lnTo>
                  <a:lnTo>
                    <a:pt x="1530" y="615"/>
                  </a:lnTo>
                  <a:lnTo>
                    <a:pt x="1541" y="633"/>
                  </a:lnTo>
                  <a:lnTo>
                    <a:pt x="1559" y="613"/>
                  </a:lnTo>
                  <a:lnTo>
                    <a:pt x="1605" y="600"/>
                  </a:lnTo>
                  <a:lnTo>
                    <a:pt x="1621" y="583"/>
                  </a:lnTo>
                  <a:lnTo>
                    <a:pt x="1611" y="568"/>
                  </a:lnTo>
                  <a:lnTo>
                    <a:pt x="1601" y="595"/>
                  </a:lnTo>
                  <a:lnTo>
                    <a:pt x="1563" y="588"/>
                  </a:lnTo>
                  <a:lnTo>
                    <a:pt x="1542" y="567"/>
                  </a:lnTo>
                  <a:lnTo>
                    <a:pt x="1549" y="553"/>
                  </a:lnTo>
                  <a:lnTo>
                    <a:pt x="1523" y="548"/>
                  </a:lnTo>
                  <a:lnTo>
                    <a:pt x="1558" y="538"/>
                  </a:lnTo>
                  <a:lnTo>
                    <a:pt x="1538" y="526"/>
                  </a:lnTo>
                  <a:lnTo>
                    <a:pt x="1490" y="533"/>
                  </a:lnTo>
                  <a:lnTo>
                    <a:pt x="1526" y="506"/>
                  </a:lnTo>
                  <a:lnTo>
                    <a:pt x="1620" y="506"/>
                  </a:lnTo>
                  <a:lnTo>
                    <a:pt x="1686" y="466"/>
                  </a:lnTo>
                  <a:lnTo>
                    <a:pt x="1683" y="438"/>
                  </a:lnTo>
                  <a:lnTo>
                    <a:pt x="1663" y="442"/>
                  </a:lnTo>
                  <a:lnTo>
                    <a:pt x="1663" y="426"/>
                  </a:lnTo>
                  <a:lnTo>
                    <a:pt x="1616" y="444"/>
                  </a:lnTo>
                  <a:lnTo>
                    <a:pt x="1605" y="436"/>
                  </a:lnTo>
                  <a:lnTo>
                    <a:pt x="1660" y="416"/>
                  </a:lnTo>
                  <a:lnTo>
                    <a:pt x="1616" y="393"/>
                  </a:lnTo>
                  <a:lnTo>
                    <a:pt x="1594" y="375"/>
                  </a:lnTo>
                  <a:lnTo>
                    <a:pt x="1594" y="352"/>
                  </a:lnTo>
                  <a:lnTo>
                    <a:pt x="1574" y="343"/>
                  </a:lnTo>
                  <a:lnTo>
                    <a:pt x="1579" y="329"/>
                  </a:lnTo>
                  <a:lnTo>
                    <a:pt x="1571" y="317"/>
                  </a:lnTo>
                  <a:lnTo>
                    <a:pt x="1551" y="293"/>
                  </a:lnTo>
                  <a:lnTo>
                    <a:pt x="1537" y="307"/>
                  </a:lnTo>
                  <a:lnTo>
                    <a:pt x="1524" y="326"/>
                  </a:lnTo>
                  <a:lnTo>
                    <a:pt x="1497" y="341"/>
                  </a:lnTo>
                  <a:lnTo>
                    <a:pt x="1494" y="326"/>
                  </a:lnTo>
                  <a:lnTo>
                    <a:pt x="1458" y="336"/>
                  </a:lnTo>
                  <a:lnTo>
                    <a:pt x="1483" y="317"/>
                  </a:lnTo>
                  <a:lnTo>
                    <a:pt x="1478" y="299"/>
                  </a:lnTo>
                  <a:lnTo>
                    <a:pt x="1475" y="277"/>
                  </a:lnTo>
                  <a:lnTo>
                    <a:pt x="1447" y="273"/>
                  </a:lnTo>
                  <a:lnTo>
                    <a:pt x="1447" y="264"/>
                  </a:lnTo>
                  <a:lnTo>
                    <a:pt x="1414" y="244"/>
                  </a:lnTo>
                  <a:lnTo>
                    <a:pt x="1395" y="251"/>
                  </a:lnTo>
                  <a:lnTo>
                    <a:pt x="1354" y="243"/>
                  </a:lnTo>
                  <a:lnTo>
                    <a:pt x="1347" y="255"/>
                  </a:lnTo>
                  <a:lnTo>
                    <a:pt x="1358" y="264"/>
                  </a:lnTo>
                  <a:lnTo>
                    <a:pt x="1348" y="282"/>
                  </a:lnTo>
                  <a:lnTo>
                    <a:pt x="1364" y="310"/>
                  </a:lnTo>
                  <a:lnTo>
                    <a:pt x="1338" y="327"/>
                  </a:lnTo>
                  <a:lnTo>
                    <a:pt x="1358" y="339"/>
                  </a:lnTo>
                  <a:lnTo>
                    <a:pt x="1367" y="381"/>
                  </a:lnTo>
                  <a:lnTo>
                    <a:pt x="1325" y="417"/>
                  </a:lnTo>
                  <a:lnTo>
                    <a:pt x="1340" y="461"/>
                  </a:lnTo>
                  <a:lnTo>
                    <a:pt x="1352" y="465"/>
                  </a:lnTo>
                  <a:lnTo>
                    <a:pt x="1325" y="489"/>
                  </a:lnTo>
                  <a:lnTo>
                    <a:pt x="1304" y="491"/>
                  </a:lnTo>
                  <a:lnTo>
                    <a:pt x="1310" y="477"/>
                  </a:lnTo>
                  <a:lnTo>
                    <a:pt x="1286" y="450"/>
                  </a:lnTo>
                  <a:lnTo>
                    <a:pt x="1286" y="407"/>
                  </a:lnTo>
                  <a:lnTo>
                    <a:pt x="1239" y="402"/>
                  </a:lnTo>
                  <a:lnTo>
                    <a:pt x="1183" y="370"/>
                  </a:lnTo>
                  <a:lnTo>
                    <a:pt x="1154" y="361"/>
                  </a:lnTo>
                  <a:lnTo>
                    <a:pt x="1128" y="367"/>
                  </a:lnTo>
                  <a:lnTo>
                    <a:pt x="1122" y="328"/>
                  </a:lnTo>
                  <a:lnTo>
                    <a:pt x="1107" y="335"/>
                  </a:lnTo>
                  <a:lnTo>
                    <a:pt x="1103" y="268"/>
                  </a:lnTo>
                  <a:lnTo>
                    <a:pt x="1130" y="253"/>
                  </a:lnTo>
                  <a:lnTo>
                    <a:pt x="1133" y="237"/>
                  </a:lnTo>
                  <a:lnTo>
                    <a:pt x="1162" y="231"/>
                  </a:lnTo>
                  <a:lnTo>
                    <a:pt x="1119" y="205"/>
                  </a:lnTo>
                  <a:lnTo>
                    <a:pt x="1161" y="219"/>
                  </a:lnTo>
                  <a:lnTo>
                    <a:pt x="1173" y="205"/>
                  </a:lnTo>
                  <a:lnTo>
                    <a:pt x="1196" y="205"/>
                  </a:lnTo>
                  <a:lnTo>
                    <a:pt x="1218" y="178"/>
                  </a:lnTo>
                  <a:lnTo>
                    <a:pt x="1185" y="174"/>
                  </a:lnTo>
                  <a:lnTo>
                    <a:pt x="1171" y="162"/>
                  </a:lnTo>
                  <a:lnTo>
                    <a:pt x="1220" y="169"/>
                  </a:lnTo>
                  <a:lnTo>
                    <a:pt x="1222" y="144"/>
                  </a:lnTo>
                  <a:lnTo>
                    <a:pt x="1272" y="149"/>
                  </a:lnTo>
                  <a:lnTo>
                    <a:pt x="1299" y="131"/>
                  </a:lnTo>
                  <a:lnTo>
                    <a:pt x="1283" y="96"/>
                  </a:lnTo>
                  <a:lnTo>
                    <a:pt x="1301" y="92"/>
                  </a:lnTo>
                  <a:lnTo>
                    <a:pt x="1239" y="60"/>
                  </a:lnTo>
                  <a:lnTo>
                    <a:pt x="1249" y="87"/>
                  </a:lnTo>
                  <a:lnTo>
                    <a:pt x="1233" y="92"/>
                  </a:lnTo>
                  <a:lnTo>
                    <a:pt x="1210" y="125"/>
                  </a:lnTo>
                  <a:lnTo>
                    <a:pt x="1203" y="101"/>
                  </a:lnTo>
                  <a:lnTo>
                    <a:pt x="1180" y="74"/>
                  </a:lnTo>
                  <a:lnTo>
                    <a:pt x="1166" y="101"/>
                  </a:lnTo>
                  <a:lnTo>
                    <a:pt x="1150" y="74"/>
                  </a:lnTo>
                  <a:lnTo>
                    <a:pt x="1130" y="63"/>
                  </a:lnTo>
                  <a:lnTo>
                    <a:pt x="1133" y="51"/>
                  </a:lnTo>
                  <a:lnTo>
                    <a:pt x="1148" y="51"/>
                  </a:lnTo>
                  <a:lnTo>
                    <a:pt x="1125" y="21"/>
                  </a:lnTo>
                  <a:lnTo>
                    <a:pt x="1093" y="0"/>
                  </a:lnTo>
                  <a:lnTo>
                    <a:pt x="1076" y="21"/>
                  </a:lnTo>
                  <a:lnTo>
                    <a:pt x="1071" y="51"/>
                  </a:lnTo>
                  <a:lnTo>
                    <a:pt x="1115" y="68"/>
                  </a:lnTo>
                  <a:lnTo>
                    <a:pt x="1119" y="92"/>
                  </a:lnTo>
                  <a:lnTo>
                    <a:pt x="1087" y="105"/>
                  </a:lnTo>
                  <a:lnTo>
                    <a:pt x="1090" y="125"/>
                  </a:lnTo>
                  <a:lnTo>
                    <a:pt x="1076" y="119"/>
                  </a:lnTo>
                  <a:lnTo>
                    <a:pt x="1071" y="106"/>
                  </a:lnTo>
                  <a:lnTo>
                    <a:pt x="1046" y="114"/>
                  </a:lnTo>
                  <a:lnTo>
                    <a:pt x="985" y="116"/>
                  </a:lnTo>
                  <a:lnTo>
                    <a:pt x="971" y="103"/>
                  </a:lnTo>
                  <a:lnTo>
                    <a:pt x="928" y="83"/>
                  </a:lnTo>
                  <a:lnTo>
                    <a:pt x="889" y="98"/>
                  </a:lnTo>
                  <a:lnTo>
                    <a:pt x="900" y="103"/>
                  </a:lnTo>
                  <a:lnTo>
                    <a:pt x="933" y="90"/>
                  </a:lnTo>
                  <a:lnTo>
                    <a:pt x="911" y="130"/>
                  </a:lnTo>
                  <a:lnTo>
                    <a:pt x="869" y="106"/>
                  </a:lnTo>
                  <a:lnTo>
                    <a:pt x="787" y="107"/>
                  </a:lnTo>
                  <a:lnTo>
                    <a:pt x="810" y="95"/>
                  </a:lnTo>
                  <a:lnTo>
                    <a:pt x="757" y="84"/>
                  </a:lnTo>
                  <a:lnTo>
                    <a:pt x="681" y="59"/>
                  </a:lnTo>
                  <a:lnTo>
                    <a:pt x="653" y="74"/>
                  </a:lnTo>
                  <a:lnTo>
                    <a:pt x="654" y="51"/>
                  </a:lnTo>
                  <a:lnTo>
                    <a:pt x="634" y="74"/>
                  </a:lnTo>
                  <a:lnTo>
                    <a:pt x="605" y="48"/>
                  </a:lnTo>
                  <a:lnTo>
                    <a:pt x="556" y="77"/>
                  </a:lnTo>
                  <a:lnTo>
                    <a:pt x="555" y="69"/>
                  </a:lnTo>
                  <a:lnTo>
                    <a:pt x="501" y="81"/>
                  </a:lnTo>
                  <a:lnTo>
                    <a:pt x="509" y="94"/>
                  </a:lnTo>
                  <a:lnTo>
                    <a:pt x="406" y="63"/>
                  </a:lnTo>
                  <a:lnTo>
                    <a:pt x="246" y="44"/>
                  </a:lnTo>
                  <a:lnTo>
                    <a:pt x="240" y="33"/>
                  </a:lnTo>
                  <a:lnTo>
                    <a:pt x="189" y="22"/>
                  </a:lnTo>
                  <a:lnTo>
                    <a:pt x="170" y="19"/>
                  </a:lnTo>
                  <a:lnTo>
                    <a:pt x="154" y="33"/>
                  </a:lnTo>
                  <a:lnTo>
                    <a:pt x="118" y="39"/>
                  </a:lnTo>
                  <a:lnTo>
                    <a:pt x="86" y="53"/>
                  </a:lnTo>
                  <a:lnTo>
                    <a:pt x="68" y="79"/>
                  </a:lnTo>
                  <a:lnTo>
                    <a:pt x="28" y="84"/>
                  </a:lnTo>
                  <a:lnTo>
                    <a:pt x="19" y="98"/>
                  </a:lnTo>
                  <a:lnTo>
                    <a:pt x="67" y="131"/>
                  </a:lnTo>
                  <a:lnTo>
                    <a:pt x="90" y="143"/>
                  </a:lnTo>
                  <a:lnTo>
                    <a:pt x="108" y="151"/>
                  </a:lnTo>
                  <a:lnTo>
                    <a:pt x="67" y="157"/>
                  </a:lnTo>
                  <a:lnTo>
                    <a:pt x="67" y="143"/>
                  </a:lnTo>
                  <a:lnTo>
                    <a:pt x="52" y="143"/>
                  </a:lnTo>
                  <a:lnTo>
                    <a:pt x="0" y="169"/>
                  </a:lnTo>
                </a:path>
              </a:pathLst>
            </a:custGeom>
            <a:grpFill/>
            <a:ln w="6350" cap="rnd">
              <a:noFill/>
              <a:round/>
              <a:headEnd/>
              <a:tailEnd/>
            </a:ln>
          </p:spPr>
          <p:txBody>
            <a:bodyPr/>
            <a:lstStyle/>
            <a:p>
              <a:endParaRPr lang="en-US"/>
            </a:p>
          </p:txBody>
        </p:sp>
        <p:sp>
          <p:nvSpPr>
            <p:cNvPr id="85039" name="Freeform 5"/>
            <p:cNvSpPr>
              <a:spLocks/>
            </p:cNvSpPr>
            <p:nvPr/>
          </p:nvSpPr>
          <p:spPr bwMode="auto">
            <a:xfrm>
              <a:off x="1415" y="1698"/>
              <a:ext cx="161" cy="53"/>
            </a:xfrm>
            <a:custGeom>
              <a:avLst/>
              <a:gdLst>
                <a:gd name="T0" fmla="*/ 0 w 161"/>
                <a:gd name="T1" fmla="*/ 21 h 53"/>
                <a:gd name="T2" fmla="*/ 21 w 161"/>
                <a:gd name="T3" fmla="*/ 3 h 53"/>
                <a:gd name="T4" fmla="*/ 62 w 161"/>
                <a:gd name="T5" fmla="*/ 0 h 53"/>
                <a:gd name="T6" fmla="*/ 160 w 161"/>
                <a:gd name="T7" fmla="*/ 46 h 53"/>
                <a:gd name="T8" fmla="*/ 108 w 161"/>
                <a:gd name="T9" fmla="*/ 52 h 53"/>
                <a:gd name="T10" fmla="*/ 92 w 161"/>
                <a:gd name="T11" fmla="*/ 24 h 53"/>
                <a:gd name="T12" fmla="*/ 43 w 161"/>
                <a:gd name="T13" fmla="*/ 14 h 53"/>
                <a:gd name="T14" fmla="*/ 0 w 161"/>
                <a:gd name="T15" fmla="*/ 21 h 53"/>
                <a:gd name="T16" fmla="*/ 0 w 161"/>
                <a:gd name="T17" fmla="*/ 21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53"/>
                <a:gd name="T29" fmla="*/ 161 w 16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53">
                  <a:moveTo>
                    <a:pt x="0" y="21"/>
                  </a:moveTo>
                  <a:lnTo>
                    <a:pt x="21" y="3"/>
                  </a:lnTo>
                  <a:lnTo>
                    <a:pt x="62" y="0"/>
                  </a:lnTo>
                  <a:lnTo>
                    <a:pt x="160" y="46"/>
                  </a:lnTo>
                  <a:lnTo>
                    <a:pt x="108" y="52"/>
                  </a:lnTo>
                  <a:lnTo>
                    <a:pt x="92" y="24"/>
                  </a:lnTo>
                  <a:lnTo>
                    <a:pt x="43" y="14"/>
                  </a:lnTo>
                  <a:lnTo>
                    <a:pt x="0" y="21"/>
                  </a:lnTo>
                </a:path>
              </a:pathLst>
            </a:custGeom>
            <a:grpFill/>
            <a:ln w="6350" cap="rnd">
              <a:noFill/>
              <a:round/>
              <a:headEnd/>
              <a:tailEnd/>
            </a:ln>
          </p:spPr>
          <p:txBody>
            <a:bodyPr/>
            <a:lstStyle/>
            <a:p>
              <a:endParaRPr lang="en-US"/>
            </a:p>
          </p:txBody>
        </p:sp>
        <p:sp>
          <p:nvSpPr>
            <p:cNvPr id="85040" name="Freeform 6"/>
            <p:cNvSpPr>
              <a:spLocks/>
            </p:cNvSpPr>
            <p:nvPr/>
          </p:nvSpPr>
          <p:spPr bwMode="auto">
            <a:xfrm>
              <a:off x="1573" y="1751"/>
              <a:ext cx="90" cy="28"/>
            </a:xfrm>
            <a:custGeom>
              <a:avLst/>
              <a:gdLst>
                <a:gd name="T0" fmla="*/ 0 w 90"/>
                <a:gd name="T1" fmla="*/ 19 h 28"/>
                <a:gd name="T2" fmla="*/ 29 w 90"/>
                <a:gd name="T3" fmla="*/ 18 h 28"/>
                <a:gd name="T4" fmla="*/ 14 w 90"/>
                <a:gd name="T5" fmla="*/ 0 h 28"/>
                <a:gd name="T6" fmla="*/ 64 w 90"/>
                <a:gd name="T7" fmla="*/ 2 h 28"/>
                <a:gd name="T8" fmla="*/ 89 w 90"/>
                <a:gd name="T9" fmla="*/ 16 h 28"/>
                <a:gd name="T10" fmla="*/ 38 w 90"/>
                <a:gd name="T11" fmla="*/ 27 h 28"/>
                <a:gd name="T12" fmla="*/ 0 w 90"/>
                <a:gd name="T13" fmla="*/ 19 h 28"/>
                <a:gd name="T14" fmla="*/ 0 w 90"/>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8"/>
                <a:gd name="T26" fmla="*/ 90 w 9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8">
                  <a:moveTo>
                    <a:pt x="0" y="19"/>
                  </a:moveTo>
                  <a:lnTo>
                    <a:pt x="29" y="18"/>
                  </a:lnTo>
                  <a:lnTo>
                    <a:pt x="14" y="0"/>
                  </a:lnTo>
                  <a:lnTo>
                    <a:pt x="64" y="2"/>
                  </a:lnTo>
                  <a:lnTo>
                    <a:pt x="89" y="16"/>
                  </a:lnTo>
                  <a:lnTo>
                    <a:pt x="38" y="27"/>
                  </a:lnTo>
                  <a:lnTo>
                    <a:pt x="0" y="19"/>
                  </a:lnTo>
                </a:path>
              </a:pathLst>
            </a:custGeom>
            <a:grpFill/>
            <a:ln w="6350" cap="rnd">
              <a:noFill/>
              <a:round/>
              <a:headEnd/>
              <a:tailEnd/>
            </a:ln>
          </p:spPr>
          <p:txBody>
            <a:bodyPr/>
            <a:lstStyle/>
            <a:p>
              <a:endParaRPr lang="en-US"/>
            </a:p>
          </p:txBody>
        </p:sp>
        <p:sp>
          <p:nvSpPr>
            <p:cNvPr id="85041" name="Freeform 7"/>
            <p:cNvSpPr>
              <a:spLocks/>
            </p:cNvSpPr>
            <p:nvPr/>
          </p:nvSpPr>
          <p:spPr bwMode="auto">
            <a:xfrm>
              <a:off x="1618" y="2929"/>
              <a:ext cx="94" cy="46"/>
            </a:xfrm>
            <a:custGeom>
              <a:avLst/>
              <a:gdLst>
                <a:gd name="T0" fmla="*/ 0 w 94"/>
                <a:gd name="T1" fmla="*/ 38 h 46"/>
                <a:gd name="T2" fmla="*/ 0 w 94"/>
                <a:gd name="T3" fmla="*/ 38 h 46"/>
                <a:gd name="T4" fmla="*/ 5 w 94"/>
                <a:gd name="T5" fmla="*/ 30 h 46"/>
                <a:gd name="T6" fmla="*/ 14 w 94"/>
                <a:gd name="T7" fmla="*/ 13 h 46"/>
                <a:gd name="T8" fmla="*/ 41 w 94"/>
                <a:gd name="T9" fmla="*/ 0 h 46"/>
                <a:gd name="T10" fmla="*/ 52 w 94"/>
                <a:gd name="T11" fmla="*/ 21 h 46"/>
                <a:gd name="T12" fmla="*/ 93 w 94"/>
                <a:gd name="T13" fmla="*/ 42 h 46"/>
                <a:gd name="T14" fmla="*/ 42 w 94"/>
                <a:gd name="T15" fmla="*/ 45 h 46"/>
                <a:gd name="T16" fmla="*/ 0 w 94"/>
                <a:gd name="T17" fmla="*/ 38 h 46"/>
                <a:gd name="T18" fmla="*/ 0 w 94"/>
                <a:gd name="T19" fmla="*/ 38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38"/>
                  </a:moveTo>
                  <a:lnTo>
                    <a:pt x="0" y="38"/>
                  </a:lnTo>
                  <a:lnTo>
                    <a:pt x="5" y="30"/>
                  </a:lnTo>
                  <a:lnTo>
                    <a:pt x="14" y="13"/>
                  </a:lnTo>
                  <a:lnTo>
                    <a:pt x="41" y="0"/>
                  </a:lnTo>
                  <a:lnTo>
                    <a:pt x="52" y="21"/>
                  </a:lnTo>
                  <a:lnTo>
                    <a:pt x="93" y="42"/>
                  </a:lnTo>
                  <a:lnTo>
                    <a:pt x="42" y="45"/>
                  </a:lnTo>
                  <a:lnTo>
                    <a:pt x="0" y="38"/>
                  </a:lnTo>
                </a:path>
              </a:pathLst>
            </a:custGeom>
            <a:grpFill/>
            <a:ln w="6350" cap="rnd">
              <a:noFill/>
              <a:round/>
              <a:headEnd/>
              <a:tailEnd/>
            </a:ln>
          </p:spPr>
          <p:txBody>
            <a:bodyPr/>
            <a:lstStyle/>
            <a:p>
              <a:endParaRPr lang="en-US"/>
            </a:p>
          </p:txBody>
        </p:sp>
        <p:sp>
          <p:nvSpPr>
            <p:cNvPr id="85042" name="Freeform 8"/>
            <p:cNvSpPr>
              <a:spLocks/>
            </p:cNvSpPr>
            <p:nvPr/>
          </p:nvSpPr>
          <p:spPr bwMode="auto">
            <a:xfrm>
              <a:off x="1799" y="1198"/>
              <a:ext cx="100" cy="94"/>
            </a:xfrm>
            <a:custGeom>
              <a:avLst/>
              <a:gdLst>
                <a:gd name="T0" fmla="*/ 0 w 100"/>
                <a:gd name="T1" fmla="*/ 75 h 94"/>
                <a:gd name="T2" fmla="*/ 39 w 100"/>
                <a:gd name="T3" fmla="*/ 6 h 94"/>
                <a:gd name="T4" fmla="*/ 57 w 100"/>
                <a:gd name="T5" fmla="*/ 0 h 94"/>
                <a:gd name="T6" fmla="*/ 50 w 100"/>
                <a:gd name="T7" fmla="*/ 30 h 94"/>
                <a:gd name="T8" fmla="*/ 61 w 100"/>
                <a:gd name="T9" fmla="*/ 47 h 94"/>
                <a:gd name="T10" fmla="*/ 86 w 100"/>
                <a:gd name="T11" fmla="*/ 44 h 94"/>
                <a:gd name="T12" fmla="*/ 95 w 100"/>
                <a:gd name="T13" fmla="*/ 66 h 94"/>
                <a:gd name="T14" fmla="*/ 99 w 100"/>
                <a:gd name="T15" fmla="*/ 81 h 94"/>
                <a:gd name="T16" fmla="*/ 77 w 100"/>
                <a:gd name="T17" fmla="*/ 93 h 94"/>
                <a:gd name="T18" fmla="*/ 77 w 100"/>
                <a:gd name="T19" fmla="*/ 73 h 94"/>
                <a:gd name="T20" fmla="*/ 47 w 100"/>
                <a:gd name="T21" fmla="*/ 80 h 94"/>
                <a:gd name="T22" fmla="*/ 0 w 100"/>
                <a:gd name="T23" fmla="*/ 75 h 94"/>
                <a:gd name="T24" fmla="*/ 0 w 100"/>
                <a:gd name="T25" fmla="*/ 75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94"/>
                <a:gd name="T41" fmla="*/ 100 w 100"/>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94">
                  <a:moveTo>
                    <a:pt x="0" y="75"/>
                  </a:moveTo>
                  <a:lnTo>
                    <a:pt x="39" y="6"/>
                  </a:lnTo>
                  <a:lnTo>
                    <a:pt x="57" y="0"/>
                  </a:lnTo>
                  <a:lnTo>
                    <a:pt x="50" y="30"/>
                  </a:lnTo>
                  <a:lnTo>
                    <a:pt x="61" y="47"/>
                  </a:lnTo>
                  <a:lnTo>
                    <a:pt x="86" y="44"/>
                  </a:lnTo>
                  <a:lnTo>
                    <a:pt x="95" y="66"/>
                  </a:lnTo>
                  <a:lnTo>
                    <a:pt x="99" y="81"/>
                  </a:lnTo>
                  <a:lnTo>
                    <a:pt x="77" y="93"/>
                  </a:lnTo>
                  <a:lnTo>
                    <a:pt x="77" y="73"/>
                  </a:lnTo>
                  <a:lnTo>
                    <a:pt x="47" y="80"/>
                  </a:lnTo>
                  <a:lnTo>
                    <a:pt x="0" y="75"/>
                  </a:lnTo>
                </a:path>
              </a:pathLst>
            </a:custGeom>
            <a:grpFill/>
            <a:ln w="6350" cap="rnd">
              <a:noFill/>
              <a:round/>
              <a:headEnd/>
              <a:tailEnd/>
            </a:ln>
          </p:spPr>
          <p:txBody>
            <a:bodyPr/>
            <a:lstStyle/>
            <a:p>
              <a:endParaRPr lang="en-US"/>
            </a:p>
          </p:txBody>
        </p:sp>
        <p:sp>
          <p:nvSpPr>
            <p:cNvPr id="85043" name="Freeform 9"/>
            <p:cNvSpPr>
              <a:spLocks/>
            </p:cNvSpPr>
            <p:nvPr/>
          </p:nvSpPr>
          <p:spPr bwMode="auto">
            <a:xfrm>
              <a:off x="366" y="1067"/>
              <a:ext cx="40" cy="23"/>
            </a:xfrm>
            <a:custGeom>
              <a:avLst/>
              <a:gdLst>
                <a:gd name="T0" fmla="*/ 0 w 40"/>
                <a:gd name="T1" fmla="*/ 11 h 23"/>
                <a:gd name="T2" fmla="*/ 0 w 40"/>
                <a:gd name="T3" fmla="*/ 11 h 23"/>
                <a:gd name="T4" fmla="*/ 12 w 40"/>
                <a:gd name="T5" fmla="*/ 22 h 23"/>
                <a:gd name="T6" fmla="*/ 39 w 40"/>
                <a:gd name="T7" fmla="*/ 5 h 23"/>
                <a:gd name="T8" fmla="*/ 14 w 40"/>
                <a:gd name="T9" fmla="*/ 0 h 23"/>
                <a:gd name="T10" fmla="*/ 15 w 40"/>
                <a:gd name="T11" fmla="*/ 10 h 23"/>
                <a:gd name="T12" fmla="*/ 0 w 40"/>
                <a:gd name="T13" fmla="*/ 11 h 23"/>
                <a:gd name="T14" fmla="*/ 0 w 40"/>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3"/>
                <a:gd name="T26" fmla="*/ 40 w 4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3">
                  <a:moveTo>
                    <a:pt x="0" y="11"/>
                  </a:moveTo>
                  <a:lnTo>
                    <a:pt x="0" y="11"/>
                  </a:lnTo>
                  <a:lnTo>
                    <a:pt x="12" y="22"/>
                  </a:lnTo>
                  <a:lnTo>
                    <a:pt x="39" y="5"/>
                  </a:lnTo>
                  <a:lnTo>
                    <a:pt x="14" y="0"/>
                  </a:lnTo>
                  <a:lnTo>
                    <a:pt x="15" y="10"/>
                  </a:lnTo>
                  <a:lnTo>
                    <a:pt x="0" y="11"/>
                  </a:lnTo>
                </a:path>
              </a:pathLst>
            </a:custGeom>
            <a:grpFill/>
            <a:ln w="6350" cap="rnd">
              <a:noFill/>
              <a:round/>
              <a:headEnd/>
              <a:tailEnd/>
            </a:ln>
          </p:spPr>
          <p:txBody>
            <a:bodyPr/>
            <a:lstStyle/>
            <a:p>
              <a:endParaRPr lang="en-US"/>
            </a:p>
          </p:txBody>
        </p:sp>
        <p:sp>
          <p:nvSpPr>
            <p:cNvPr id="85044" name="Freeform 10"/>
            <p:cNvSpPr>
              <a:spLocks/>
            </p:cNvSpPr>
            <p:nvPr/>
          </p:nvSpPr>
          <p:spPr bwMode="auto">
            <a:xfrm>
              <a:off x="2320" y="865"/>
              <a:ext cx="167" cy="77"/>
            </a:xfrm>
            <a:custGeom>
              <a:avLst/>
              <a:gdLst>
                <a:gd name="T0" fmla="*/ 0 w 167"/>
                <a:gd name="T1" fmla="*/ 27 h 77"/>
                <a:gd name="T2" fmla="*/ 22 w 167"/>
                <a:gd name="T3" fmla="*/ 0 h 77"/>
                <a:gd name="T4" fmla="*/ 50 w 167"/>
                <a:gd name="T5" fmla="*/ 32 h 77"/>
                <a:gd name="T6" fmla="*/ 94 w 167"/>
                <a:gd name="T7" fmla="*/ 9 h 77"/>
                <a:gd name="T8" fmla="*/ 150 w 167"/>
                <a:gd name="T9" fmla="*/ 3 h 77"/>
                <a:gd name="T10" fmla="*/ 166 w 167"/>
                <a:gd name="T11" fmla="*/ 34 h 77"/>
                <a:gd name="T12" fmla="*/ 82 w 167"/>
                <a:gd name="T13" fmla="*/ 76 h 77"/>
                <a:gd name="T14" fmla="*/ 28 w 167"/>
                <a:gd name="T15" fmla="*/ 66 h 77"/>
                <a:gd name="T16" fmla="*/ 0 w 167"/>
                <a:gd name="T17" fmla="*/ 27 h 77"/>
                <a:gd name="T18" fmla="*/ 0 w 167"/>
                <a:gd name="T19" fmla="*/ 27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77"/>
                <a:gd name="T32" fmla="*/ 167 w 16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77">
                  <a:moveTo>
                    <a:pt x="0" y="27"/>
                  </a:moveTo>
                  <a:lnTo>
                    <a:pt x="22" y="0"/>
                  </a:lnTo>
                  <a:lnTo>
                    <a:pt x="50" y="32"/>
                  </a:lnTo>
                  <a:lnTo>
                    <a:pt x="94" y="9"/>
                  </a:lnTo>
                  <a:lnTo>
                    <a:pt x="150" y="3"/>
                  </a:lnTo>
                  <a:lnTo>
                    <a:pt x="166" y="34"/>
                  </a:lnTo>
                  <a:lnTo>
                    <a:pt x="82" y="76"/>
                  </a:lnTo>
                  <a:lnTo>
                    <a:pt x="28" y="66"/>
                  </a:lnTo>
                  <a:lnTo>
                    <a:pt x="0" y="27"/>
                  </a:lnTo>
                </a:path>
              </a:pathLst>
            </a:custGeom>
            <a:grpFill/>
            <a:ln w="6350" cap="rnd">
              <a:noFill/>
              <a:round/>
              <a:headEnd/>
              <a:tailEnd/>
            </a:ln>
          </p:spPr>
          <p:txBody>
            <a:bodyPr/>
            <a:lstStyle/>
            <a:p>
              <a:endParaRPr lang="en-US"/>
            </a:p>
          </p:txBody>
        </p:sp>
        <p:sp>
          <p:nvSpPr>
            <p:cNvPr id="85045" name="Freeform 11"/>
            <p:cNvSpPr>
              <a:spLocks/>
            </p:cNvSpPr>
            <p:nvPr/>
          </p:nvSpPr>
          <p:spPr bwMode="auto">
            <a:xfrm>
              <a:off x="1379" y="881"/>
              <a:ext cx="95" cy="67"/>
            </a:xfrm>
            <a:custGeom>
              <a:avLst/>
              <a:gdLst>
                <a:gd name="T0" fmla="*/ 0 w 95"/>
                <a:gd name="T1" fmla="*/ 54 h 67"/>
                <a:gd name="T2" fmla="*/ 0 w 95"/>
                <a:gd name="T3" fmla="*/ 54 h 67"/>
                <a:gd name="T4" fmla="*/ 15 w 95"/>
                <a:gd name="T5" fmla="*/ 40 h 67"/>
                <a:gd name="T6" fmla="*/ 27 w 95"/>
                <a:gd name="T7" fmla="*/ 0 h 67"/>
                <a:gd name="T8" fmla="*/ 94 w 95"/>
                <a:gd name="T9" fmla="*/ 57 h 67"/>
                <a:gd name="T10" fmla="*/ 31 w 95"/>
                <a:gd name="T11" fmla="*/ 66 h 67"/>
                <a:gd name="T12" fmla="*/ 0 w 95"/>
                <a:gd name="T13" fmla="*/ 54 h 67"/>
                <a:gd name="T14" fmla="*/ 0 w 95"/>
                <a:gd name="T15" fmla="*/ 54 h 67"/>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67"/>
                <a:gd name="T26" fmla="*/ 95 w 95"/>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67">
                  <a:moveTo>
                    <a:pt x="0" y="54"/>
                  </a:moveTo>
                  <a:lnTo>
                    <a:pt x="0" y="54"/>
                  </a:lnTo>
                  <a:lnTo>
                    <a:pt x="15" y="40"/>
                  </a:lnTo>
                  <a:lnTo>
                    <a:pt x="27" y="0"/>
                  </a:lnTo>
                  <a:lnTo>
                    <a:pt x="94" y="57"/>
                  </a:lnTo>
                  <a:lnTo>
                    <a:pt x="31" y="66"/>
                  </a:lnTo>
                  <a:lnTo>
                    <a:pt x="0" y="54"/>
                  </a:lnTo>
                </a:path>
              </a:pathLst>
            </a:custGeom>
            <a:grpFill/>
            <a:ln w="6350" cap="rnd">
              <a:noFill/>
              <a:round/>
              <a:headEnd/>
              <a:tailEnd/>
            </a:ln>
          </p:spPr>
          <p:txBody>
            <a:bodyPr/>
            <a:lstStyle/>
            <a:p>
              <a:endParaRPr lang="en-US"/>
            </a:p>
          </p:txBody>
        </p:sp>
        <p:sp>
          <p:nvSpPr>
            <p:cNvPr id="85046" name="Freeform 12"/>
            <p:cNvSpPr>
              <a:spLocks/>
            </p:cNvSpPr>
            <p:nvPr/>
          </p:nvSpPr>
          <p:spPr bwMode="auto">
            <a:xfrm>
              <a:off x="800" y="644"/>
              <a:ext cx="160" cy="100"/>
            </a:xfrm>
            <a:custGeom>
              <a:avLst/>
              <a:gdLst>
                <a:gd name="T0" fmla="*/ 0 w 160"/>
                <a:gd name="T1" fmla="*/ 75 h 100"/>
                <a:gd name="T2" fmla="*/ 0 w 160"/>
                <a:gd name="T3" fmla="*/ 75 h 100"/>
                <a:gd name="T4" fmla="*/ 31 w 160"/>
                <a:gd name="T5" fmla="*/ 23 h 100"/>
                <a:gd name="T6" fmla="*/ 19 w 160"/>
                <a:gd name="T7" fmla="*/ 6 h 100"/>
                <a:gd name="T8" fmla="*/ 66 w 160"/>
                <a:gd name="T9" fmla="*/ 0 h 100"/>
                <a:gd name="T10" fmla="*/ 99 w 160"/>
                <a:gd name="T11" fmla="*/ 16 h 100"/>
                <a:gd name="T12" fmla="*/ 123 w 160"/>
                <a:gd name="T13" fmla="*/ 10 h 100"/>
                <a:gd name="T14" fmla="*/ 159 w 160"/>
                <a:gd name="T15" fmla="*/ 29 h 100"/>
                <a:gd name="T16" fmla="*/ 84 w 160"/>
                <a:gd name="T17" fmla="*/ 68 h 100"/>
                <a:gd name="T18" fmla="*/ 78 w 160"/>
                <a:gd name="T19" fmla="*/ 88 h 100"/>
                <a:gd name="T20" fmla="*/ 44 w 160"/>
                <a:gd name="T21" fmla="*/ 99 h 100"/>
                <a:gd name="T22" fmla="*/ 0 w 160"/>
                <a:gd name="T23" fmla="*/ 75 h 100"/>
                <a:gd name="T24" fmla="*/ 0 w 160"/>
                <a:gd name="T25" fmla="*/ 75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100"/>
                <a:gd name="T41" fmla="*/ 160 w 16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100">
                  <a:moveTo>
                    <a:pt x="0" y="75"/>
                  </a:moveTo>
                  <a:lnTo>
                    <a:pt x="0" y="75"/>
                  </a:lnTo>
                  <a:lnTo>
                    <a:pt x="31" y="23"/>
                  </a:lnTo>
                  <a:lnTo>
                    <a:pt x="19" y="6"/>
                  </a:lnTo>
                  <a:lnTo>
                    <a:pt x="66" y="0"/>
                  </a:lnTo>
                  <a:lnTo>
                    <a:pt x="99" y="16"/>
                  </a:lnTo>
                  <a:lnTo>
                    <a:pt x="123" y="10"/>
                  </a:lnTo>
                  <a:lnTo>
                    <a:pt x="159" y="29"/>
                  </a:lnTo>
                  <a:lnTo>
                    <a:pt x="84" y="68"/>
                  </a:lnTo>
                  <a:lnTo>
                    <a:pt x="78" y="88"/>
                  </a:lnTo>
                  <a:lnTo>
                    <a:pt x="44" y="99"/>
                  </a:lnTo>
                  <a:lnTo>
                    <a:pt x="0" y="75"/>
                  </a:lnTo>
                </a:path>
              </a:pathLst>
            </a:custGeom>
            <a:grpFill/>
            <a:ln w="6350" cap="rnd">
              <a:noFill/>
              <a:round/>
              <a:headEnd/>
              <a:tailEnd/>
            </a:ln>
          </p:spPr>
          <p:txBody>
            <a:bodyPr/>
            <a:lstStyle/>
            <a:p>
              <a:endParaRPr lang="en-US"/>
            </a:p>
          </p:txBody>
        </p:sp>
        <p:sp>
          <p:nvSpPr>
            <p:cNvPr id="85047" name="Freeform 13"/>
            <p:cNvSpPr>
              <a:spLocks/>
            </p:cNvSpPr>
            <p:nvPr/>
          </p:nvSpPr>
          <p:spPr bwMode="auto">
            <a:xfrm>
              <a:off x="903" y="682"/>
              <a:ext cx="273" cy="133"/>
            </a:xfrm>
            <a:custGeom>
              <a:avLst/>
              <a:gdLst>
                <a:gd name="T0" fmla="*/ 0 w 273"/>
                <a:gd name="T1" fmla="*/ 40 h 133"/>
                <a:gd name="T2" fmla="*/ 0 w 273"/>
                <a:gd name="T3" fmla="*/ 40 h 133"/>
                <a:gd name="T4" fmla="*/ 41 w 273"/>
                <a:gd name="T5" fmla="*/ 4 h 133"/>
                <a:gd name="T6" fmla="*/ 105 w 273"/>
                <a:gd name="T7" fmla="*/ 29 h 133"/>
                <a:gd name="T8" fmla="*/ 163 w 273"/>
                <a:gd name="T9" fmla="*/ 0 h 133"/>
                <a:gd name="T10" fmla="*/ 204 w 273"/>
                <a:gd name="T11" fmla="*/ 13 h 133"/>
                <a:gd name="T12" fmla="*/ 219 w 273"/>
                <a:gd name="T13" fmla="*/ 61 h 133"/>
                <a:gd name="T14" fmla="*/ 272 w 273"/>
                <a:gd name="T15" fmla="*/ 88 h 133"/>
                <a:gd name="T16" fmla="*/ 242 w 273"/>
                <a:gd name="T17" fmla="*/ 124 h 133"/>
                <a:gd name="T18" fmla="*/ 187 w 273"/>
                <a:gd name="T19" fmla="*/ 105 h 133"/>
                <a:gd name="T20" fmla="*/ 86 w 273"/>
                <a:gd name="T21" fmla="*/ 132 h 133"/>
                <a:gd name="T22" fmla="*/ 25 w 273"/>
                <a:gd name="T23" fmla="*/ 90 h 133"/>
                <a:gd name="T24" fmla="*/ 23 w 273"/>
                <a:gd name="T25" fmla="*/ 75 h 133"/>
                <a:gd name="T26" fmla="*/ 52 w 273"/>
                <a:gd name="T27" fmla="*/ 50 h 133"/>
                <a:gd name="T28" fmla="*/ 13 w 273"/>
                <a:gd name="T29" fmla="*/ 54 h 133"/>
                <a:gd name="T30" fmla="*/ 0 w 273"/>
                <a:gd name="T31" fmla="*/ 40 h 133"/>
                <a:gd name="T32" fmla="*/ 0 w 273"/>
                <a:gd name="T33" fmla="*/ 40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3"/>
                <a:gd name="T52" fmla="*/ 0 h 133"/>
                <a:gd name="T53" fmla="*/ 273 w 273"/>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3" h="133">
                  <a:moveTo>
                    <a:pt x="0" y="40"/>
                  </a:moveTo>
                  <a:lnTo>
                    <a:pt x="0" y="40"/>
                  </a:lnTo>
                  <a:lnTo>
                    <a:pt x="41" y="4"/>
                  </a:lnTo>
                  <a:lnTo>
                    <a:pt x="105" y="29"/>
                  </a:lnTo>
                  <a:lnTo>
                    <a:pt x="163" y="0"/>
                  </a:lnTo>
                  <a:lnTo>
                    <a:pt x="204" y="13"/>
                  </a:lnTo>
                  <a:lnTo>
                    <a:pt x="219" y="61"/>
                  </a:lnTo>
                  <a:lnTo>
                    <a:pt x="272" y="88"/>
                  </a:lnTo>
                  <a:lnTo>
                    <a:pt x="242" y="124"/>
                  </a:lnTo>
                  <a:lnTo>
                    <a:pt x="187" y="105"/>
                  </a:lnTo>
                  <a:lnTo>
                    <a:pt x="86" y="132"/>
                  </a:lnTo>
                  <a:lnTo>
                    <a:pt x="25" y="90"/>
                  </a:lnTo>
                  <a:lnTo>
                    <a:pt x="23" y="75"/>
                  </a:lnTo>
                  <a:lnTo>
                    <a:pt x="52" y="50"/>
                  </a:lnTo>
                  <a:lnTo>
                    <a:pt x="13" y="54"/>
                  </a:lnTo>
                  <a:lnTo>
                    <a:pt x="0" y="40"/>
                  </a:lnTo>
                </a:path>
              </a:pathLst>
            </a:custGeom>
            <a:grpFill/>
            <a:ln w="6350" cap="rnd">
              <a:noFill/>
              <a:round/>
              <a:headEnd/>
              <a:tailEnd/>
            </a:ln>
          </p:spPr>
          <p:txBody>
            <a:bodyPr/>
            <a:lstStyle/>
            <a:p>
              <a:endParaRPr lang="en-US"/>
            </a:p>
          </p:txBody>
        </p:sp>
        <p:sp>
          <p:nvSpPr>
            <p:cNvPr id="85048" name="Freeform 14"/>
            <p:cNvSpPr>
              <a:spLocks/>
            </p:cNvSpPr>
            <p:nvPr/>
          </p:nvSpPr>
          <p:spPr bwMode="auto">
            <a:xfrm>
              <a:off x="3334" y="2236"/>
              <a:ext cx="108" cy="212"/>
            </a:xfrm>
            <a:custGeom>
              <a:avLst/>
              <a:gdLst>
                <a:gd name="T0" fmla="*/ 0 w 108"/>
                <a:gd name="T1" fmla="*/ 152 h 212"/>
                <a:gd name="T2" fmla="*/ 0 w 108"/>
                <a:gd name="T3" fmla="*/ 152 h 212"/>
                <a:gd name="T4" fmla="*/ 9 w 108"/>
                <a:gd name="T5" fmla="*/ 194 h 212"/>
                <a:gd name="T6" fmla="*/ 30 w 108"/>
                <a:gd name="T7" fmla="*/ 211 h 212"/>
                <a:gd name="T8" fmla="*/ 61 w 108"/>
                <a:gd name="T9" fmla="*/ 194 h 212"/>
                <a:gd name="T10" fmla="*/ 107 w 108"/>
                <a:gd name="T11" fmla="*/ 54 h 212"/>
                <a:gd name="T12" fmla="*/ 88 w 108"/>
                <a:gd name="T13" fmla="*/ 0 h 212"/>
                <a:gd name="T14" fmla="*/ 11 w 108"/>
                <a:gd name="T15" fmla="*/ 83 h 212"/>
                <a:gd name="T16" fmla="*/ 18 w 108"/>
                <a:gd name="T17" fmla="*/ 119 h 212"/>
                <a:gd name="T18" fmla="*/ 0 w 108"/>
                <a:gd name="T19" fmla="*/ 152 h 212"/>
                <a:gd name="T20" fmla="*/ 0 w 108"/>
                <a:gd name="T21" fmla="*/ 152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212"/>
                <a:gd name="T35" fmla="*/ 108 w 108"/>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212">
                  <a:moveTo>
                    <a:pt x="0" y="152"/>
                  </a:moveTo>
                  <a:lnTo>
                    <a:pt x="0" y="152"/>
                  </a:lnTo>
                  <a:lnTo>
                    <a:pt x="9" y="194"/>
                  </a:lnTo>
                  <a:lnTo>
                    <a:pt x="30" y="211"/>
                  </a:lnTo>
                  <a:lnTo>
                    <a:pt x="61" y="194"/>
                  </a:lnTo>
                  <a:lnTo>
                    <a:pt x="107" y="54"/>
                  </a:lnTo>
                  <a:lnTo>
                    <a:pt x="88" y="0"/>
                  </a:lnTo>
                  <a:lnTo>
                    <a:pt x="11" y="83"/>
                  </a:lnTo>
                  <a:lnTo>
                    <a:pt x="18" y="119"/>
                  </a:lnTo>
                  <a:lnTo>
                    <a:pt x="0" y="152"/>
                  </a:lnTo>
                </a:path>
              </a:pathLst>
            </a:custGeom>
            <a:grpFill/>
            <a:ln w="6350" cap="rnd">
              <a:noFill/>
              <a:round/>
              <a:headEnd/>
              <a:tailEnd/>
            </a:ln>
          </p:spPr>
          <p:txBody>
            <a:bodyPr/>
            <a:lstStyle/>
            <a:p>
              <a:endParaRPr lang="en-US"/>
            </a:p>
          </p:txBody>
        </p:sp>
        <p:sp>
          <p:nvSpPr>
            <p:cNvPr id="85049" name="Freeform 15"/>
            <p:cNvSpPr>
              <a:spLocks/>
            </p:cNvSpPr>
            <p:nvPr/>
          </p:nvSpPr>
          <p:spPr bwMode="auto">
            <a:xfrm>
              <a:off x="4394" y="2214"/>
              <a:ext cx="596" cy="456"/>
            </a:xfrm>
            <a:custGeom>
              <a:avLst/>
              <a:gdLst>
                <a:gd name="T0" fmla="*/ 0 w 596"/>
                <a:gd name="T1" fmla="*/ 248 h 456"/>
                <a:gd name="T2" fmla="*/ 4 w 596"/>
                <a:gd name="T3" fmla="*/ 184 h 456"/>
                <a:gd name="T4" fmla="*/ 43 w 596"/>
                <a:gd name="T5" fmla="*/ 152 h 456"/>
                <a:gd name="T6" fmla="*/ 107 w 596"/>
                <a:gd name="T7" fmla="*/ 139 h 456"/>
                <a:gd name="T8" fmla="*/ 126 w 596"/>
                <a:gd name="T9" fmla="*/ 99 h 456"/>
                <a:gd name="T10" fmla="*/ 182 w 596"/>
                <a:gd name="T11" fmla="*/ 50 h 456"/>
                <a:gd name="T12" fmla="*/ 219 w 596"/>
                <a:gd name="T13" fmla="*/ 64 h 456"/>
                <a:gd name="T14" fmla="*/ 245 w 596"/>
                <a:gd name="T15" fmla="*/ 32 h 456"/>
                <a:gd name="T16" fmla="*/ 271 w 596"/>
                <a:gd name="T17" fmla="*/ 8 h 456"/>
                <a:gd name="T18" fmla="*/ 338 w 596"/>
                <a:gd name="T19" fmla="*/ 26 h 456"/>
                <a:gd name="T20" fmla="*/ 326 w 596"/>
                <a:gd name="T21" fmla="*/ 68 h 456"/>
                <a:gd name="T22" fmla="*/ 392 w 596"/>
                <a:gd name="T23" fmla="*/ 109 h 456"/>
                <a:gd name="T24" fmla="*/ 411 w 596"/>
                <a:gd name="T25" fmla="*/ 92 h 456"/>
                <a:gd name="T26" fmla="*/ 418 w 596"/>
                <a:gd name="T27" fmla="*/ 21 h 456"/>
                <a:gd name="T28" fmla="*/ 435 w 596"/>
                <a:gd name="T29" fmla="*/ 0 h 456"/>
                <a:gd name="T30" fmla="*/ 473 w 596"/>
                <a:gd name="T31" fmla="*/ 68 h 456"/>
                <a:gd name="T32" fmla="*/ 488 w 596"/>
                <a:gd name="T33" fmla="*/ 129 h 456"/>
                <a:gd name="T34" fmla="*/ 525 w 596"/>
                <a:gd name="T35" fmla="*/ 149 h 456"/>
                <a:gd name="T36" fmla="*/ 554 w 596"/>
                <a:gd name="T37" fmla="*/ 200 h 456"/>
                <a:gd name="T38" fmla="*/ 584 w 596"/>
                <a:gd name="T39" fmla="*/ 227 h 456"/>
                <a:gd name="T40" fmla="*/ 595 w 596"/>
                <a:gd name="T41" fmla="*/ 276 h 456"/>
                <a:gd name="T42" fmla="*/ 589 w 596"/>
                <a:gd name="T43" fmla="*/ 322 h 456"/>
                <a:gd name="T44" fmla="*/ 562 w 596"/>
                <a:gd name="T45" fmla="*/ 363 h 456"/>
                <a:gd name="T46" fmla="*/ 542 w 596"/>
                <a:gd name="T47" fmla="*/ 433 h 456"/>
                <a:gd name="T48" fmla="*/ 486 w 596"/>
                <a:gd name="T49" fmla="*/ 452 h 456"/>
                <a:gd name="T50" fmla="*/ 465 w 596"/>
                <a:gd name="T51" fmla="*/ 437 h 456"/>
                <a:gd name="T52" fmla="*/ 443 w 596"/>
                <a:gd name="T53" fmla="*/ 455 h 456"/>
                <a:gd name="T54" fmla="*/ 391 w 596"/>
                <a:gd name="T55" fmla="*/ 431 h 456"/>
                <a:gd name="T56" fmla="*/ 382 w 596"/>
                <a:gd name="T57" fmla="*/ 394 h 456"/>
                <a:gd name="T58" fmla="*/ 359 w 596"/>
                <a:gd name="T59" fmla="*/ 347 h 456"/>
                <a:gd name="T60" fmla="*/ 332 w 596"/>
                <a:gd name="T61" fmla="*/ 388 h 456"/>
                <a:gd name="T62" fmla="*/ 306 w 596"/>
                <a:gd name="T63" fmla="*/ 347 h 456"/>
                <a:gd name="T64" fmla="*/ 262 w 596"/>
                <a:gd name="T65" fmla="*/ 331 h 456"/>
                <a:gd name="T66" fmla="*/ 181 w 596"/>
                <a:gd name="T67" fmla="*/ 343 h 456"/>
                <a:gd name="T68" fmla="*/ 148 w 596"/>
                <a:gd name="T69" fmla="*/ 366 h 456"/>
                <a:gd name="T70" fmla="*/ 92 w 596"/>
                <a:gd name="T71" fmla="*/ 369 h 456"/>
                <a:gd name="T72" fmla="*/ 61 w 596"/>
                <a:gd name="T73" fmla="*/ 388 h 456"/>
                <a:gd name="T74" fmla="*/ 18 w 596"/>
                <a:gd name="T75" fmla="*/ 374 h 456"/>
                <a:gd name="T76" fmla="*/ 30 w 596"/>
                <a:gd name="T77" fmla="*/ 332 h 456"/>
                <a:gd name="T78" fmla="*/ 0 w 596"/>
                <a:gd name="T79" fmla="*/ 248 h 456"/>
                <a:gd name="T80" fmla="*/ 0 w 596"/>
                <a:gd name="T81" fmla="*/ 248 h 4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6"/>
                <a:gd name="T124" fmla="*/ 0 h 456"/>
                <a:gd name="T125" fmla="*/ 596 w 596"/>
                <a:gd name="T126" fmla="*/ 456 h 4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6" h="456">
                  <a:moveTo>
                    <a:pt x="0" y="248"/>
                  </a:moveTo>
                  <a:lnTo>
                    <a:pt x="4" y="184"/>
                  </a:lnTo>
                  <a:lnTo>
                    <a:pt x="43" y="152"/>
                  </a:lnTo>
                  <a:lnTo>
                    <a:pt x="107" y="139"/>
                  </a:lnTo>
                  <a:lnTo>
                    <a:pt x="126" y="99"/>
                  </a:lnTo>
                  <a:lnTo>
                    <a:pt x="182" y="50"/>
                  </a:lnTo>
                  <a:lnTo>
                    <a:pt x="219" y="64"/>
                  </a:lnTo>
                  <a:lnTo>
                    <a:pt x="245" y="32"/>
                  </a:lnTo>
                  <a:lnTo>
                    <a:pt x="271" y="8"/>
                  </a:lnTo>
                  <a:lnTo>
                    <a:pt x="338" y="26"/>
                  </a:lnTo>
                  <a:lnTo>
                    <a:pt x="326" y="68"/>
                  </a:lnTo>
                  <a:lnTo>
                    <a:pt x="392" y="109"/>
                  </a:lnTo>
                  <a:lnTo>
                    <a:pt x="411" y="92"/>
                  </a:lnTo>
                  <a:lnTo>
                    <a:pt x="418" y="21"/>
                  </a:lnTo>
                  <a:lnTo>
                    <a:pt x="435" y="0"/>
                  </a:lnTo>
                  <a:lnTo>
                    <a:pt x="473" y="68"/>
                  </a:lnTo>
                  <a:lnTo>
                    <a:pt x="488" y="129"/>
                  </a:lnTo>
                  <a:lnTo>
                    <a:pt x="525" y="149"/>
                  </a:lnTo>
                  <a:lnTo>
                    <a:pt x="554" y="200"/>
                  </a:lnTo>
                  <a:lnTo>
                    <a:pt x="584" y="227"/>
                  </a:lnTo>
                  <a:lnTo>
                    <a:pt x="595" y="276"/>
                  </a:lnTo>
                  <a:lnTo>
                    <a:pt x="589" y="322"/>
                  </a:lnTo>
                  <a:lnTo>
                    <a:pt x="562" y="363"/>
                  </a:lnTo>
                  <a:lnTo>
                    <a:pt x="542" y="433"/>
                  </a:lnTo>
                  <a:lnTo>
                    <a:pt x="486" y="452"/>
                  </a:lnTo>
                  <a:lnTo>
                    <a:pt x="465" y="437"/>
                  </a:lnTo>
                  <a:lnTo>
                    <a:pt x="443" y="455"/>
                  </a:lnTo>
                  <a:lnTo>
                    <a:pt x="391" y="431"/>
                  </a:lnTo>
                  <a:lnTo>
                    <a:pt x="382" y="394"/>
                  </a:lnTo>
                  <a:lnTo>
                    <a:pt x="359" y="347"/>
                  </a:lnTo>
                  <a:lnTo>
                    <a:pt x="332" y="388"/>
                  </a:lnTo>
                  <a:lnTo>
                    <a:pt x="306" y="347"/>
                  </a:lnTo>
                  <a:lnTo>
                    <a:pt x="262" y="331"/>
                  </a:lnTo>
                  <a:lnTo>
                    <a:pt x="181" y="343"/>
                  </a:lnTo>
                  <a:lnTo>
                    <a:pt x="148" y="366"/>
                  </a:lnTo>
                  <a:lnTo>
                    <a:pt x="92" y="369"/>
                  </a:lnTo>
                  <a:lnTo>
                    <a:pt x="61" y="388"/>
                  </a:lnTo>
                  <a:lnTo>
                    <a:pt x="18" y="374"/>
                  </a:lnTo>
                  <a:lnTo>
                    <a:pt x="30" y="332"/>
                  </a:lnTo>
                  <a:lnTo>
                    <a:pt x="0" y="248"/>
                  </a:lnTo>
                </a:path>
              </a:pathLst>
            </a:custGeom>
            <a:grpFill/>
            <a:ln w="6350" cap="rnd">
              <a:noFill/>
              <a:round/>
              <a:headEnd/>
              <a:tailEnd/>
            </a:ln>
          </p:spPr>
          <p:txBody>
            <a:bodyPr/>
            <a:lstStyle/>
            <a:p>
              <a:endParaRPr lang="en-US"/>
            </a:p>
          </p:txBody>
        </p:sp>
        <p:sp>
          <p:nvSpPr>
            <p:cNvPr id="85050" name="Freeform 16"/>
            <p:cNvSpPr>
              <a:spLocks/>
            </p:cNvSpPr>
            <p:nvPr/>
          </p:nvSpPr>
          <p:spPr bwMode="auto">
            <a:xfrm>
              <a:off x="4858" y="2702"/>
              <a:ext cx="53" cy="52"/>
            </a:xfrm>
            <a:custGeom>
              <a:avLst/>
              <a:gdLst>
                <a:gd name="T0" fmla="*/ 0 w 53"/>
                <a:gd name="T1" fmla="*/ 9 h 52"/>
                <a:gd name="T2" fmla="*/ 0 w 53"/>
                <a:gd name="T3" fmla="*/ 9 h 52"/>
                <a:gd name="T4" fmla="*/ 1 w 53"/>
                <a:gd name="T5" fmla="*/ 0 h 52"/>
                <a:gd name="T6" fmla="*/ 48 w 53"/>
                <a:gd name="T7" fmla="*/ 2 h 52"/>
                <a:gd name="T8" fmla="*/ 52 w 53"/>
                <a:gd name="T9" fmla="*/ 29 h 52"/>
                <a:gd name="T10" fmla="*/ 30 w 53"/>
                <a:gd name="T11" fmla="*/ 51 h 52"/>
                <a:gd name="T12" fmla="*/ 0 w 53"/>
                <a:gd name="T13" fmla="*/ 9 h 52"/>
                <a:gd name="T14" fmla="*/ 0 w 53"/>
                <a:gd name="T15" fmla="*/ 9 h 52"/>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52"/>
                <a:gd name="T26" fmla="*/ 53 w 5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52">
                  <a:moveTo>
                    <a:pt x="0" y="9"/>
                  </a:moveTo>
                  <a:lnTo>
                    <a:pt x="0" y="9"/>
                  </a:lnTo>
                  <a:lnTo>
                    <a:pt x="1" y="0"/>
                  </a:lnTo>
                  <a:lnTo>
                    <a:pt x="48" y="2"/>
                  </a:lnTo>
                  <a:lnTo>
                    <a:pt x="52" y="29"/>
                  </a:lnTo>
                  <a:lnTo>
                    <a:pt x="30" y="51"/>
                  </a:lnTo>
                  <a:lnTo>
                    <a:pt x="0" y="9"/>
                  </a:lnTo>
                </a:path>
              </a:pathLst>
            </a:custGeom>
            <a:grpFill/>
            <a:ln w="6350" cap="rnd">
              <a:noFill/>
              <a:round/>
              <a:headEnd/>
              <a:tailEnd/>
            </a:ln>
          </p:spPr>
          <p:txBody>
            <a:bodyPr/>
            <a:lstStyle/>
            <a:p>
              <a:endParaRPr lang="en-US"/>
            </a:p>
          </p:txBody>
        </p:sp>
        <p:sp>
          <p:nvSpPr>
            <p:cNvPr id="85051" name="Freeform 17"/>
            <p:cNvSpPr>
              <a:spLocks/>
            </p:cNvSpPr>
            <p:nvPr/>
          </p:nvSpPr>
          <p:spPr bwMode="auto">
            <a:xfrm>
              <a:off x="5184" y="2702"/>
              <a:ext cx="115" cy="111"/>
            </a:xfrm>
            <a:custGeom>
              <a:avLst/>
              <a:gdLst>
                <a:gd name="T0" fmla="*/ 0 w 115"/>
                <a:gd name="T1" fmla="*/ 95 h 111"/>
                <a:gd name="T2" fmla="*/ 0 w 115"/>
                <a:gd name="T3" fmla="*/ 95 h 111"/>
                <a:gd name="T4" fmla="*/ 24 w 115"/>
                <a:gd name="T5" fmla="*/ 62 h 111"/>
                <a:gd name="T6" fmla="*/ 66 w 115"/>
                <a:gd name="T7" fmla="*/ 38 h 111"/>
                <a:gd name="T8" fmla="*/ 88 w 115"/>
                <a:gd name="T9" fmla="*/ 0 h 111"/>
                <a:gd name="T10" fmla="*/ 114 w 115"/>
                <a:gd name="T11" fmla="*/ 20 h 111"/>
                <a:gd name="T12" fmla="*/ 98 w 115"/>
                <a:gd name="T13" fmla="*/ 56 h 111"/>
                <a:gd name="T14" fmla="*/ 74 w 115"/>
                <a:gd name="T15" fmla="*/ 61 h 111"/>
                <a:gd name="T16" fmla="*/ 36 w 115"/>
                <a:gd name="T17" fmla="*/ 110 h 111"/>
                <a:gd name="T18" fmla="*/ 0 w 115"/>
                <a:gd name="T19" fmla="*/ 95 h 111"/>
                <a:gd name="T20" fmla="*/ 0 w 115"/>
                <a:gd name="T21" fmla="*/ 95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11"/>
                <a:gd name="T35" fmla="*/ 115 w 115"/>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11">
                  <a:moveTo>
                    <a:pt x="0" y="95"/>
                  </a:moveTo>
                  <a:lnTo>
                    <a:pt x="0" y="95"/>
                  </a:lnTo>
                  <a:lnTo>
                    <a:pt x="24" y="62"/>
                  </a:lnTo>
                  <a:lnTo>
                    <a:pt x="66" y="38"/>
                  </a:lnTo>
                  <a:lnTo>
                    <a:pt x="88" y="0"/>
                  </a:lnTo>
                  <a:lnTo>
                    <a:pt x="114" y="20"/>
                  </a:lnTo>
                  <a:lnTo>
                    <a:pt x="98" y="56"/>
                  </a:lnTo>
                  <a:lnTo>
                    <a:pt x="74" y="61"/>
                  </a:lnTo>
                  <a:lnTo>
                    <a:pt x="36" y="110"/>
                  </a:lnTo>
                  <a:lnTo>
                    <a:pt x="0" y="95"/>
                  </a:lnTo>
                </a:path>
              </a:pathLst>
            </a:custGeom>
            <a:grpFill/>
            <a:ln w="6350" cap="rnd">
              <a:noFill/>
              <a:round/>
              <a:headEnd/>
              <a:tailEnd/>
            </a:ln>
          </p:spPr>
          <p:txBody>
            <a:bodyPr/>
            <a:lstStyle/>
            <a:p>
              <a:endParaRPr lang="en-US"/>
            </a:p>
          </p:txBody>
        </p:sp>
        <p:sp>
          <p:nvSpPr>
            <p:cNvPr id="85052" name="Freeform 18"/>
            <p:cNvSpPr>
              <a:spLocks/>
            </p:cNvSpPr>
            <p:nvPr/>
          </p:nvSpPr>
          <p:spPr bwMode="auto">
            <a:xfrm>
              <a:off x="5275" y="2592"/>
              <a:ext cx="87" cy="122"/>
            </a:xfrm>
            <a:custGeom>
              <a:avLst/>
              <a:gdLst>
                <a:gd name="T0" fmla="*/ 0 w 87"/>
                <a:gd name="T1" fmla="*/ 0 h 122"/>
                <a:gd name="T2" fmla="*/ 0 w 87"/>
                <a:gd name="T3" fmla="*/ 0 h 122"/>
                <a:gd name="T4" fmla="*/ 49 w 87"/>
                <a:gd name="T5" fmla="*/ 44 h 122"/>
                <a:gd name="T6" fmla="*/ 86 w 87"/>
                <a:gd name="T7" fmla="*/ 56 h 122"/>
                <a:gd name="T8" fmla="*/ 80 w 87"/>
                <a:gd name="T9" fmla="*/ 83 h 122"/>
                <a:gd name="T10" fmla="*/ 49 w 87"/>
                <a:gd name="T11" fmla="*/ 121 h 122"/>
                <a:gd name="T12" fmla="*/ 15 w 87"/>
                <a:gd name="T13" fmla="*/ 86 h 122"/>
                <a:gd name="T14" fmla="*/ 35 w 87"/>
                <a:gd name="T15" fmla="*/ 64 h 122"/>
                <a:gd name="T16" fmla="*/ 31 w 87"/>
                <a:gd name="T17" fmla="*/ 45 h 122"/>
                <a:gd name="T18" fmla="*/ 0 w 87"/>
                <a:gd name="T19" fmla="*/ 0 h 122"/>
                <a:gd name="T20" fmla="*/ 0 w 87"/>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22"/>
                <a:gd name="T35" fmla="*/ 87 w 87"/>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22">
                  <a:moveTo>
                    <a:pt x="0" y="0"/>
                  </a:moveTo>
                  <a:lnTo>
                    <a:pt x="0" y="0"/>
                  </a:lnTo>
                  <a:lnTo>
                    <a:pt x="49" y="44"/>
                  </a:lnTo>
                  <a:lnTo>
                    <a:pt x="86" y="56"/>
                  </a:lnTo>
                  <a:lnTo>
                    <a:pt x="80" y="83"/>
                  </a:lnTo>
                  <a:lnTo>
                    <a:pt x="49" y="121"/>
                  </a:lnTo>
                  <a:lnTo>
                    <a:pt x="15" y="86"/>
                  </a:lnTo>
                  <a:lnTo>
                    <a:pt x="35" y="64"/>
                  </a:lnTo>
                  <a:lnTo>
                    <a:pt x="31" y="45"/>
                  </a:lnTo>
                  <a:lnTo>
                    <a:pt x="0" y="0"/>
                  </a:lnTo>
                </a:path>
              </a:pathLst>
            </a:custGeom>
            <a:grpFill/>
            <a:ln w="6350" cap="rnd">
              <a:noFill/>
              <a:round/>
              <a:headEnd/>
              <a:tailEnd/>
            </a:ln>
          </p:spPr>
          <p:txBody>
            <a:bodyPr/>
            <a:lstStyle/>
            <a:p>
              <a:endParaRPr lang="en-US"/>
            </a:p>
          </p:txBody>
        </p:sp>
        <p:sp>
          <p:nvSpPr>
            <p:cNvPr id="85053" name="Freeform 19"/>
            <p:cNvSpPr>
              <a:spLocks/>
            </p:cNvSpPr>
            <p:nvPr/>
          </p:nvSpPr>
          <p:spPr bwMode="auto">
            <a:xfrm>
              <a:off x="2427" y="1467"/>
              <a:ext cx="1033" cy="1126"/>
            </a:xfrm>
            <a:custGeom>
              <a:avLst/>
              <a:gdLst>
                <a:gd name="T0" fmla="*/ 31 w 1033"/>
                <a:gd name="T1" fmla="*/ 408 h 1126"/>
                <a:gd name="T2" fmla="*/ 38 w 1033"/>
                <a:gd name="T3" fmla="*/ 419 h 1126"/>
                <a:gd name="T4" fmla="*/ 65 w 1033"/>
                <a:gd name="T5" fmla="*/ 448 h 1126"/>
                <a:gd name="T6" fmla="*/ 91 w 1033"/>
                <a:gd name="T7" fmla="*/ 479 h 1126"/>
                <a:gd name="T8" fmla="*/ 149 w 1033"/>
                <a:gd name="T9" fmla="*/ 519 h 1126"/>
                <a:gd name="T10" fmla="*/ 233 w 1033"/>
                <a:gd name="T11" fmla="*/ 516 h 1126"/>
                <a:gd name="T12" fmla="*/ 335 w 1033"/>
                <a:gd name="T13" fmla="*/ 494 h 1126"/>
                <a:gd name="T14" fmla="*/ 357 w 1033"/>
                <a:gd name="T15" fmla="*/ 522 h 1126"/>
                <a:gd name="T16" fmla="*/ 389 w 1033"/>
                <a:gd name="T17" fmla="*/ 515 h 1126"/>
                <a:gd name="T18" fmla="*/ 395 w 1033"/>
                <a:gd name="T19" fmla="*/ 596 h 1126"/>
                <a:gd name="T20" fmla="*/ 443 w 1033"/>
                <a:gd name="T21" fmla="*/ 662 h 1126"/>
                <a:gd name="T22" fmla="*/ 470 w 1033"/>
                <a:gd name="T23" fmla="*/ 750 h 1126"/>
                <a:gd name="T24" fmla="*/ 437 w 1033"/>
                <a:gd name="T25" fmla="*/ 849 h 1126"/>
                <a:gd name="T26" fmla="*/ 479 w 1033"/>
                <a:gd name="T27" fmla="*/ 932 h 1126"/>
                <a:gd name="T28" fmla="*/ 490 w 1033"/>
                <a:gd name="T29" fmla="*/ 1010 h 1126"/>
                <a:gd name="T30" fmla="*/ 538 w 1033"/>
                <a:gd name="T31" fmla="*/ 1125 h 1126"/>
                <a:gd name="T32" fmla="*/ 670 w 1033"/>
                <a:gd name="T33" fmla="*/ 1110 h 1126"/>
                <a:gd name="T34" fmla="*/ 748 w 1033"/>
                <a:gd name="T35" fmla="*/ 1027 h 1126"/>
                <a:gd name="T36" fmla="*/ 755 w 1033"/>
                <a:gd name="T37" fmla="*/ 980 h 1126"/>
                <a:gd name="T38" fmla="*/ 794 w 1033"/>
                <a:gd name="T39" fmla="*/ 958 h 1126"/>
                <a:gd name="T40" fmla="*/ 783 w 1033"/>
                <a:gd name="T41" fmla="*/ 888 h 1126"/>
                <a:gd name="T42" fmla="*/ 869 w 1033"/>
                <a:gd name="T43" fmla="*/ 820 h 1126"/>
                <a:gd name="T44" fmla="*/ 871 w 1033"/>
                <a:gd name="T45" fmla="*/ 743 h 1126"/>
                <a:gd name="T46" fmla="*/ 846 w 1033"/>
                <a:gd name="T47" fmla="*/ 680 h 1126"/>
                <a:gd name="T48" fmla="*/ 887 w 1033"/>
                <a:gd name="T49" fmla="*/ 610 h 1126"/>
                <a:gd name="T50" fmla="*/ 978 w 1033"/>
                <a:gd name="T51" fmla="*/ 524 h 1126"/>
                <a:gd name="T52" fmla="*/ 1032 w 1033"/>
                <a:gd name="T53" fmla="*/ 430 h 1126"/>
                <a:gd name="T54" fmla="*/ 1026 w 1033"/>
                <a:gd name="T55" fmla="*/ 405 h 1126"/>
                <a:gd name="T56" fmla="*/ 937 w 1033"/>
                <a:gd name="T57" fmla="*/ 428 h 1126"/>
                <a:gd name="T58" fmla="*/ 909 w 1033"/>
                <a:gd name="T59" fmla="*/ 392 h 1126"/>
                <a:gd name="T60" fmla="*/ 859 w 1033"/>
                <a:gd name="T61" fmla="*/ 357 h 1126"/>
                <a:gd name="T62" fmla="*/ 839 w 1033"/>
                <a:gd name="T63" fmla="*/ 310 h 1126"/>
                <a:gd name="T64" fmla="*/ 799 w 1033"/>
                <a:gd name="T65" fmla="*/ 217 h 1126"/>
                <a:gd name="T66" fmla="*/ 747 w 1033"/>
                <a:gd name="T67" fmla="*/ 126 h 1126"/>
                <a:gd name="T68" fmla="*/ 724 w 1033"/>
                <a:gd name="T69" fmla="*/ 93 h 1126"/>
                <a:gd name="T70" fmla="*/ 697 w 1033"/>
                <a:gd name="T71" fmla="*/ 106 h 1126"/>
                <a:gd name="T72" fmla="*/ 637 w 1033"/>
                <a:gd name="T73" fmla="*/ 93 h 1126"/>
                <a:gd name="T74" fmla="*/ 561 w 1033"/>
                <a:gd name="T75" fmla="*/ 85 h 1126"/>
                <a:gd name="T76" fmla="*/ 545 w 1033"/>
                <a:gd name="T77" fmla="*/ 114 h 1126"/>
                <a:gd name="T78" fmla="*/ 488 w 1033"/>
                <a:gd name="T79" fmla="*/ 81 h 1126"/>
                <a:gd name="T80" fmla="*/ 411 w 1033"/>
                <a:gd name="T81" fmla="*/ 53 h 1126"/>
                <a:gd name="T82" fmla="*/ 429 w 1033"/>
                <a:gd name="T83" fmla="*/ 0 h 1126"/>
                <a:gd name="T84" fmla="*/ 394 w 1033"/>
                <a:gd name="T85" fmla="*/ 3 h 1126"/>
                <a:gd name="T86" fmla="*/ 287 w 1033"/>
                <a:gd name="T87" fmla="*/ 9 h 1126"/>
                <a:gd name="T88" fmla="*/ 231 w 1033"/>
                <a:gd name="T89" fmla="*/ 33 h 1126"/>
                <a:gd name="T90" fmla="*/ 177 w 1033"/>
                <a:gd name="T91" fmla="*/ 23 h 1126"/>
                <a:gd name="T92" fmla="*/ 128 w 1033"/>
                <a:gd name="T93" fmla="*/ 79 h 1126"/>
                <a:gd name="T94" fmla="*/ 111 w 1033"/>
                <a:gd name="T95" fmla="*/ 132 h 1126"/>
                <a:gd name="T96" fmla="*/ 70 w 1033"/>
                <a:gd name="T97" fmla="*/ 155 h 1126"/>
                <a:gd name="T98" fmla="*/ 11 w 1033"/>
                <a:gd name="T99" fmla="*/ 263 h 1126"/>
                <a:gd name="T100" fmla="*/ 23 w 1033"/>
                <a:gd name="T101" fmla="*/ 302 h 1126"/>
                <a:gd name="T102" fmla="*/ 0 w 1033"/>
                <a:gd name="T103" fmla="*/ 361 h 1126"/>
                <a:gd name="T104" fmla="*/ 31 w 1033"/>
                <a:gd name="T105" fmla="*/ 408 h 1126"/>
                <a:gd name="T106" fmla="*/ 31 w 1033"/>
                <a:gd name="T107" fmla="*/ 408 h 1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3"/>
                <a:gd name="T163" fmla="*/ 0 h 1126"/>
                <a:gd name="T164" fmla="*/ 1033 w 1033"/>
                <a:gd name="T165" fmla="*/ 1126 h 1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3" h="1126">
                  <a:moveTo>
                    <a:pt x="31" y="408"/>
                  </a:moveTo>
                  <a:lnTo>
                    <a:pt x="38" y="419"/>
                  </a:lnTo>
                  <a:lnTo>
                    <a:pt x="65" y="448"/>
                  </a:lnTo>
                  <a:lnTo>
                    <a:pt x="91" y="479"/>
                  </a:lnTo>
                  <a:lnTo>
                    <a:pt x="149" y="519"/>
                  </a:lnTo>
                  <a:lnTo>
                    <a:pt x="233" y="516"/>
                  </a:lnTo>
                  <a:lnTo>
                    <a:pt x="335" y="494"/>
                  </a:lnTo>
                  <a:lnTo>
                    <a:pt x="357" y="522"/>
                  </a:lnTo>
                  <a:lnTo>
                    <a:pt x="389" y="515"/>
                  </a:lnTo>
                  <a:lnTo>
                    <a:pt x="395" y="596"/>
                  </a:lnTo>
                  <a:lnTo>
                    <a:pt x="443" y="662"/>
                  </a:lnTo>
                  <a:lnTo>
                    <a:pt x="470" y="750"/>
                  </a:lnTo>
                  <a:lnTo>
                    <a:pt x="437" y="849"/>
                  </a:lnTo>
                  <a:lnTo>
                    <a:pt x="479" y="932"/>
                  </a:lnTo>
                  <a:lnTo>
                    <a:pt x="490" y="1010"/>
                  </a:lnTo>
                  <a:lnTo>
                    <a:pt x="538" y="1125"/>
                  </a:lnTo>
                  <a:lnTo>
                    <a:pt x="670" y="1110"/>
                  </a:lnTo>
                  <a:lnTo>
                    <a:pt x="748" y="1027"/>
                  </a:lnTo>
                  <a:lnTo>
                    <a:pt x="755" y="980"/>
                  </a:lnTo>
                  <a:lnTo>
                    <a:pt x="794" y="958"/>
                  </a:lnTo>
                  <a:lnTo>
                    <a:pt x="783" y="888"/>
                  </a:lnTo>
                  <a:lnTo>
                    <a:pt x="869" y="820"/>
                  </a:lnTo>
                  <a:lnTo>
                    <a:pt x="871" y="743"/>
                  </a:lnTo>
                  <a:lnTo>
                    <a:pt x="846" y="680"/>
                  </a:lnTo>
                  <a:lnTo>
                    <a:pt x="887" y="610"/>
                  </a:lnTo>
                  <a:lnTo>
                    <a:pt x="978" y="524"/>
                  </a:lnTo>
                  <a:lnTo>
                    <a:pt x="1032" y="430"/>
                  </a:lnTo>
                  <a:lnTo>
                    <a:pt x="1026" y="405"/>
                  </a:lnTo>
                  <a:lnTo>
                    <a:pt x="937" y="428"/>
                  </a:lnTo>
                  <a:lnTo>
                    <a:pt x="909" y="392"/>
                  </a:lnTo>
                  <a:lnTo>
                    <a:pt x="859" y="357"/>
                  </a:lnTo>
                  <a:lnTo>
                    <a:pt x="839" y="310"/>
                  </a:lnTo>
                  <a:lnTo>
                    <a:pt x="799" y="217"/>
                  </a:lnTo>
                  <a:lnTo>
                    <a:pt x="747" y="126"/>
                  </a:lnTo>
                  <a:lnTo>
                    <a:pt x="724" y="93"/>
                  </a:lnTo>
                  <a:lnTo>
                    <a:pt x="697" y="106"/>
                  </a:lnTo>
                  <a:lnTo>
                    <a:pt x="637" y="93"/>
                  </a:lnTo>
                  <a:lnTo>
                    <a:pt x="561" y="85"/>
                  </a:lnTo>
                  <a:lnTo>
                    <a:pt x="545" y="114"/>
                  </a:lnTo>
                  <a:lnTo>
                    <a:pt x="488" y="81"/>
                  </a:lnTo>
                  <a:lnTo>
                    <a:pt x="411" y="53"/>
                  </a:lnTo>
                  <a:lnTo>
                    <a:pt x="429" y="0"/>
                  </a:lnTo>
                  <a:lnTo>
                    <a:pt x="394" y="3"/>
                  </a:lnTo>
                  <a:lnTo>
                    <a:pt x="287" y="9"/>
                  </a:lnTo>
                  <a:lnTo>
                    <a:pt x="231" y="33"/>
                  </a:lnTo>
                  <a:lnTo>
                    <a:pt x="177" y="23"/>
                  </a:lnTo>
                  <a:lnTo>
                    <a:pt x="128" y="79"/>
                  </a:lnTo>
                  <a:lnTo>
                    <a:pt x="111" y="132"/>
                  </a:lnTo>
                  <a:lnTo>
                    <a:pt x="70" y="155"/>
                  </a:lnTo>
                  <a:lnTo>
                    <a:pt x="11" y="263"/>
                  </a:lnTo>
                  <a:lnTo>
                    <a:pt x="23" y="302"/>
                  </a:lnTo>
                  <a:lnTo>
                    <a:pt x="0" y="361"/>
                  </a:lnTo>
                  <a:lnTo>
                    <a:pt x="31" y="408"/>
                  </a:lnTo>
                </a:path>
              </a:pathLst>
            </a:custGeom>
            <a:grpFill/>
            <a:ln w="6350" cap="rnd">
              <a:noFill/>
              <a:round/>
              <a:headEnd/>
              <a:tailEnd/>
            </a:ln>
          </p:spPr>
          <p:txBody>
            <a:bodyPr/>
            <a:lstStyle/>
            <a:p>
              <a:endParaRPr lang="en-US"/>
            </a:p>
          </p:txBody>
        </p:sp>
        <p:sp>
          <p:nvSpPr>
            <p:cNvPr id="85054" name="Freeform 20"/>
            <p:cNvSpPr>
              <a:spLocks/>
            </p:cNvSpPr>
            <p:nvPr/>
          </p:nvSpPr>
          <p:spPr bwMode="auto">
            <a:xfrm>
              <a:off x="4650" y="2058"/>
              <a:ext cx="302" cy="150"/>
            </a:xfrm>
            <a:custGeom>
              <a:avLst/>
              <a:gdLst>
                <a:gd name="T0" fmla="*/ 0 w 302"/>
                <a:gd name="T1" fmla="*/ 15 h 150"/>
                <a:gd name="T2" fmla="*/ 0 w 302"/>
                <a:gd name="T3" fmla="*/ 15 h 150"/>
                <a:gd name="T4" fmla="*/ 46 w 302"/>
                <a:gd name="T5" fmla="*/ 26 h 150"/>
                <a:gd name="T6" fmla="*/ 30 w 302"/>
                <a:gd name="T7" fmla="*/ 54 h 150"/>
                <a:gd name="T8" fmla="*/ 109 w 302"/>
                <a:gd name="T9" fmla="*/ 77 h 150"/>
                <a:gd name="T10" fmla="*/ 106 w 302"/>
                <a:gd name="T11" fmla="*/ 123 h 150"/>
                <a:gd name="T12" fmla="*/ 179 w 302"/>
                <a:gd name="T13" fmla="*/ 134 h 150"/>
                <a:gd name="T14" fmla="*/ 204 w 302"/>
                <a:gd name="T15" fmla="*/ 109 h 150"/>
                <a:gd name="T16" fmla="*/ 301 w 302"/>
                <a:gd name="T17" fmla="*/ 149 h 150"/>
                <a:gd name="T18" fmla="*/ 253 w 302"/>
                <a:gd name="T19" fmla="*/ 87 h 150"/>
                <a:gd name="T20" fmla="*/ 106 w 302"/>
                <a:gd name="T21" fmla="*/ 15 h 150"/>
                <a:gd name="T22" fmla="*/ 23 w 302"/>
                <a:gd name="T23" fmla="*/ 0 h 150"/>
                <a:gd name="T24" fmla="*/ 0 w 302"/>
                <a:gd name="T25" fmla="*/ 15 h 150"/>
                <a:gd name="T26" fmla="*/ 0 w 302"/>
                <a:gd name="T27" fmla="*/ 15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150"/>
                <a:gd name="T44" fmla="*/ 302 w 302"/>
                <a:gd name="T45" fmla="*/ 150 h 1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150">
                  <a:moveTo>
                    <a:pt x="0" y="15"/>
                  </a:moveTo>
                  <a:lnTo>
                    <a:pt x="0" y="15"/>
                  </a:lnTo>
                  <a:lnTo>
                    <a:pt x="46" y="26"/>
                  </a:lnTo>
                  <a:lnTo>
                    <a:pt x="30" y="54"/>
                  </a:lnTo>
                  <a:lnTo>
                    <a:pt x="109" y="77"/>
                  </a:lnTo>
                  <a:lnTo>
                    <a:pt x="106" y="123"/>
                  </a:lnTo>
                  <a:lnTo>
                    <a:pt x="179" y="134"/>
                  </a:lnTo>
                  <a:lnTo>
                    <a:pt x="204" y="109"/>
                  </a:lnTo>
                  <a:lnTo>
                    <a:pt x="301" y="149"/>
                  </a:lnTo>
                  <a:lnTo>
                    <a:pt x="253" y="87"/>
                  </a:lnTo>
                  <a:lnTo>
                    <a:pt x="106" y="15"/>
                  </a:lnTo>
                  <a:lnTo>
                    <a:pt x="23" y="0"/>
                  </a:lnTo>
                  <a:lnTo>
                    <a:pt x="0" y="15"/>
                  </a:lnTo>
                </a:path>
              </a:pathLst>
            </a:custGeom>
            <a:grpFill/>
            <a:ln w="6350" cap="rnd">
              <a:noFill/>
              <a:round/>
              <a:headEnd/>
              <a:tailEnd/>
            </a:ln>
          </p:spPr>
          <p:txBody>
            <a:bodyPr/>
            <a:lstStyle/>
            <a:p>
              <a:endParaRPr lang="en-US"/>
            </a:p>
          </p:txBody>
        </p:sp>
        <p:sp>
          <p:nvSpPr>
            <p:cNvPr id="85055" name="Freeform 21"/>
            <p:cNvSpPr>
              <a:spLocks/>
            </p:cNvSpPr>
            <p:nvPr/>
          </p:nvSpPr>
          <p:spPr bwMode="auto">
            <a:xfrm>
              <a:off x="4517" y="1905"/>
              <a:ext cx="63" cy="63"/>
            </a:xfrm>
            <a:custGeom>
              <a:avLst/>
              <a:gdLst>
                <a:gd name="T0" fmla="*/ 0 w 63"/>
                <a:gd name="T1" fmla="*/ 42 h 63"/>
                <a:gd name="T2" fmla="*/ 0 w 63"/>
                <a:gd name="T3" fmla="*/ 42 h 63"/>
                <a:gd name="T4" fmla="*/ 13 w 63"/>
                <a:gd name="T5" fmla="*/ 21 h 63"/>
                <a:gd name="T6" fmla="*/ 55 w 63"/>
                <a:gd name="T7" fmla="*/ 0 h 63"/>
                <a:gd name="T8" fmla="*/ 62 w 63"/>
                <a:gd name="T9" fmla="*/ 38 h 63"/>
                <a:gd name="T10" fmla="*/ 51 w 63"/>
                <a:gd name="T11" fmla="*/ 62 h 63"/>
                <a:gd name="T12" fmla="*/ 25 w 63"/>
                <a:gd name="T13" fmla="*/ 29 h 63"/>
                <a:gd name="T14" fmla="*/ 0 w 63"/>
                <a:gd name="T15" fmla="*/ 42 h 63"/>
                <a:gd name="T16" fmla="*/ 0 w 63"/>
                <a:gd name="T17" fmla="*/ 42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42"/>
                  </a:moveTo>
                  <a:lnTo>
                    <a:pt x="0" y="42"/>
                  </a:lnTo>
                  <a:lnTo>
                    <a:pt x="13" y="21"/>
                  </a:lnTo>
                  <a:lnTo>
                    <a:pt x="55" y="0"/>
                  </a:lnTo>
                  <a:lnTo>
                    <a:pt x="62" y="38"/>
                  </a:lnTo>
                  <a:lnTo>
                    <a:pt x="51" y="62"/>
                  </a:lnTo>
                  <a:lnTo>
                    <a:pt x="25" y="29"/>
                  </a:lnTo>
                  <a:lnTo>
                    <a:pt x="0" y="42"/>
                  </a:lnTo>
                </a:path>
              </a:pathLst>
            </a:custGeom>
            <a:grpFill/>
            <a:ln w="6350" cap="rnd">
              <a:noFill/>
              <a:round/>
              <a:headEnd/>
              <a:tailEnd/>
            </a:ln>
          </p:spPr>
          <p:txBody>
            <a:bodyPr/>
            <a:lstStyle/>
            <a:p>
              <a:endParaRPr lang="en-US"/>
            </a:p>
          </p:txBody>
        </p:sp>
        <p:sp>
          <p:nvSpPr>
            <p:cNvPr id="85056" name="Freeform 22"/>
            <p:cNvSpPr>
              <a:spLocks/>
            </p:cNvSpPr>
            <p:nvPr/>
          </p:nvSpPr>
          <p:spPr bwMode="auto">
            <a:xfrm>
              <a:off x="4486" y="1769"/>
              <a:ext cx="63" cy="96"/>
            </a:xfrm>
            <a:custGeom>
              <a:avLst/>
              <a:gdLst>
                <a:gd name="T0" fmla="*/ 0 w 63"/>
                <a:gd name="T1" fmla="*/ 38 h 96"/>
                <a:gd name="T2" fmla="*/ 0 w 63"/>
                <a:gd name="T3" fmla="*/ 38 h 96"/>
                <a:gd name="T4" fmla="*/ 12 w 63"/>
                <a:gd name="T5" fmla="*/ 0 h 96"/>
                <a:gd name="T6" fmla="*/ 34 w 63"/>
                <a:gd name="T7" fmla="*/ 0 h 96"/>
                <a:gd name="T8" fmla="*/ 39 w 63"/>
                <a:gd name="T9" fmla="*/ 25 h 96"/>
                <a:gd name="T10" fmla="*/ 21 w 63"/>
                <a:gd name="T11" fmla="*/ 51 h 96"/>
                <a:gd name="T12" fmla="*/ 62 w 63"/>
                <a:gd name="T13" fmla="*/ 95 h 96"/>
                <a:gd name="T14" fmla="*/ 12 w 63"/>
                <a:gd name="T15" fmla="*/ 73 h 96"/>
                <a:gd name="T16" fmla="*/ 0 w 63"/>
                <a:gd name="T17" fmla="*/ 38 h 96"/>
                <a:gd name="T18" fmla="*/ 0 w 63"/>
                <a:gd name="T19" fmla="*/ 38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96"/>
                <a:gd name="T32" fmla="*/ 63 w 63"/>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96">
                  <a:moveTo>
                    <a:pt x="0" y="38"/>
                  </a:moveTo>
                  <a:lnTo>
                    <a:pt x="0" y="38"/>
                  </a:lnTo>
                  <a:lnTo>
                    <a:pt x="12" y="0"/>
                  </a:lnTo>
                  <a:lnTo>
                    <a:pt x="34" y="0"/>
                  </a:lnTo>
                  <a:lnTo>
                    <a:pt x="39" y="25"/>
                  </a:lnTo>
                  <a:lnTo>
                    <a:pt x="21" y="51"/>
                  </a:lnTo>
                  <a:lnTo>
                    <a:pt x="62" y="95"/>
                  </a:lnTo>
                  <a:lnTo>
                    <a:pt x="12" y="73"/>
                  </a:lnTo>
                  <a:lnTo>
                    <a:pt x="0" y="38"/>
                  </a:lnTo>
                </a:path>
              </a:pathLst>
            </a:custGeom>
            <a:grpFill/>
            <a:ln w="6350" cap="rnd">
              <a:noFill/>
              <a:round/>
              <a:headEnd/>
              <a:tailEnd/>
            </a:ln>
          </p:spPr>
          <p:txBody>
            <a:bodyPr/>
            <a:lstStyle/>
            <a:p>
              <a:endParaRPr lang="en-US"/>
            </a:p>
          </p:txBody>
        </p:sp>
        <p:sp>
          <p:nvSpPr>
            <p:cNvPr id="85057" name="Freeform 23"/>
            <p:cNvSpPr>
              <a:spLocks/>
            </p:cNvSpPr>
            <p:nvPr/>
          </p:nvSpPr>
          <p:spPr bwMode="auto">
            <a:xfrm>
              <a:off x="4470" y="2027"/>
              <a:ext cx="95" cy="109"/>
            </a:xfrm>
            <a:custGeom>
              <a:avLst/>
              <a:gdLst>
                <a:gd name="T0" fmla="*/ 0 w 95"/>
                <a:gd name="T1" fmla="*/ 65 h 109"/>
                <a:gd name="T2" fmla="*/ 0 w 95"/>
                <a:gd name="T3" fmla="*/ 65 h 109"/>
                <a:gd name="T4" fmla="*/ 7 w 95"/>
                <a:gd name="T5" fmla="*/ 103 h 109"/>
                <a:gd name="T6" fmla="*/ 37 w 95"/>
                <a:gd name="T7" fmla="*/ 108 h 109"/>
                <a:gd name="T8" fmla="*/ 60 w 95"/>
                <a:gd name="T9" fmla="*/ 92 h 109"/>
                <a:gd name="T10" fmla="*/ 37 w 95"/>
                <a:gd name="T11" fmla="*/ 52 h 109"/>
                <a:gd name="T12" fmla="*/ 82 w 95"/>
                <a:gd name="T13" fmla="*/ 20 h 109"/>
                <a:gd name="T14" fmla="*/ 94 w 95"/>
                <a:gd name="T15" fmla="*/ 0 h 109"/>
                <a:gd name="T16" fmla="*/ 34 w 95"/>
                <a:gd name="T17" fmla="*/ 5 h 109"/>
                <a:gd name="T18" fmla="*/ 18 w 95"/>
                <a:gd name="T19" fmla="*/ 15 h 109"/>
                <a:gd name="T20" fmla="*/ 0 w 95"/>
                <a:gd name="T21" fmla="*/ 65 h 109"/>
                <a:gd name="T22" fmla="*/ 0 w 95"/>
                <a:gd name="T23" fmla="*/ 65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109"/>
                <a:gd name="T38" fmla="*/ 95 w 9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109">
                  <a:moveTo>
                    <a:pt x="0" y="65"/>
                  </a:moveTo>
                  <a:lnTo>
                    <a:pt x="0" y="65"/>
                  </a:lnTo>
                  <a:lnTo>
                    <a:pt x="7" y="103"/>
                  </a:lnTo>
                  <a:lnTo>
                    <a:pt x="37" y="108"/>
                  </a:lnTo>
                  <a:lnTo>
                    <a:pt x="60" y="92"/>
                  </a:lnTo>
                  <a:lnTo>
                    <a:pt x="37" y="52"/>
                  </a:lnTo>
                  <a:lnTo>
                    <a:pt x="82" y="20"/>
                  </a:lnTo>
                  <a:lnTo>
                    <a:pt x="94" y="0"/>
                  </a:lnTo>
                  <a:lnTo>
                    <a:pt x="34" y="5"/>
                  </a:lnTo>
                  <a:lnTo>
                    <a:pt x="18" y="15"/>
                  </a:lnTo>
                  <a:lnTo>
                    <a:pt x="0" y="65"/>
                  </a:lnTo>
                </a:path>
              </a:pathLst>
            </a:custGeom>
            <a:grpFill/>
            <a:ln w="6350" cap="rnd">
              <a:noFill/>
              <a:round/>
              <a:headEnd/>
              <a:tailEnd/>
            </a:ln>
          </p:spPr>
          <p:txBody>
            <a:bodyPr/>
            <a:lstStyle/>
            <a:p>
              <a:endParaRPr lang="en-US"/>
            </a:p>
          </p:txBody>
        </p:sp>
        <p:sp>
          <p:nvSpPr>
            <p:cNvPr id="85058" name="Freeform 24"/>
            <p:cNvSpPr>
              <a:spLocks/>
            </p:cNvSpPr>
            <p:nvPr/>
          </p:nvSpPr>
          <p:spPr bwMode="auto">
            <a:xfrm>
              <a:off x="4321" y="1947"/>
              <a:ext cx="157" cy="167"/>
            </a:xfrm>
            <a:custGeom>
              <a:avLst/>
              <a:gdLst>
                <a:gd name="T0" fmla="*/ 0 w 157"/>
                <a:gd name="T1" fmla="*/ 98 h 167"/>
                <a:gd name="T2" fmla="*/ 0 w 157"/>
                <a:gd name="T3" fmla="*/ 98 h 167"/>
                <a:gd name="T4" fmla="*/ 14 w 157"/>
                <a:gd name="T5" fmla="*/ 80 h 167"/>
                <a:gd name="T6" fmla="*/ 123 w 157"/>
                <a:gd name="T7" fmla="*/ 0 h 167"/>
                <a:gd name="T8" fmla="*/ 156 w 157"/>
                <a:gd name="T9" fmla="*/ 26 h 167"/>
                <a:gd name="T10" fmla="*/ 125 w 157"/>
                <a:gd name="T11" fmla="*/ 53 h 167"/>
                <a:gd name="T12" fmla="*/ 136 w 157"/>
                <a:gd name="T13" fmla="*/ 89 h 167"/>
                <a:gd name="T14" fmla="*/ 91 w 157"/>
                <a:gd name="T15" fmla="*/ 166 h 167"/>
                <a:gd name="T16" fmla="*/ 23 w 157"/>
                <a:gd name="T17" fmla="*/ 151 h 167"/>
                <a:gd name="T18" fmla="*/ 0 w 157"/>
                <a:gd name="T19" fmla="*/ 98 h 167"/>
                <a:gd name="T20" fmla="*/ 0 w 157"/>
                <a:gd name="T21" fmla="*/ 98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67"/>
                <a:gd name="T35" fmla="*/ 157 w 157"/>
                <a:gd name="T36" fmla="*/ 167 h 1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67">
                  <a:moveTo>
                    <a:pt x="0" y="98"/>
                  </a:moveTo>
                  <a:lnTo>
                    <a:pt x="0" y="98"/>
                  </a:lnTo>
                  <a:lnTo>
                    <a:pt x="14" y="80"/>
                  </a:lnTo>
                  <a:lnTo>
                    <a:pt x="123" y="0"/>
                  </a:lnTo>
                  <a:lnTo>
                    <a:pt x="156" y="26"/>
                  </a:lnTo>
                  <a:lnTo>
                    <a:pt x="125" y="53"/>
                  </a:lnTo>
                  <a:lnTo>
                    <a:pt x="136" y="89"/>
                  </a:lnTo>
                  <a:lnTo>
                    <a:pt x="91" y="166"/>
                  </a:lnTo>
                  <a:lnTo>
                    <a:pt x="23" y="151"/>
                  </a:lnTo>
                  <a:lnTo>
                    <a:pt x="0" y="98"/>
                  </a:lnTo>
                </a:path>
              </a:pathLst>
            </a:custGeom>
            <a:grpFill/>
            <a:ln w="6350" cap="rnd">
              <a:noFill/>
              <a:round/>
              <a:headEnd/>
              <a:tailEnd/>
            </a:ln>
          </p:spPr>
          <p:txBody>
            <a:bodyPr/>
            <a:lstStyle/>
            <a:p>
              <a:endParaRPr lang="en-US"/>
            </a:p>
          </p:txBody>
        </p:sp>
        <p:sp>
          <p:nvSpPr>
            <p:cNvPr id="85059" name="Freeform 25"/>
            <p:cNvSpPr>
              <a:spLocks/>
            </p:cNvSpPr>
            <p:nvPr/>
          </p:nvSpPr>
          <p:spPr bwMode="auto">
            <a:xfrm>
              <a:off x="4269" y="2143"/>
              <a:ext cx="136" cy="45"/>
            </a:xfrm>
            <a:custGeom>
              <a:avLst/>
              <a:gdLst>
                <a:gd name="T0" fmla="*/ 0 w 136"/>
                <a:gd name="T1" fmla="*/ 11 h 45"/>
                <a:gd name="T2" fmla="*/ 0 w 136"/>
                <a:gd name="T3" fmla="*/ 11 h 45"/>
                <a:gd name="T4" fmla="*/ 9 w 136"/>
                <a:gd name="T5" fmla="*/ 0 h 45"/>
                <a:gd name="T6" fmla="*/ 105 w 136"/>
                <a:gd name="T7" fmla="*/ 13 h 45"/>
                <a:gd name="T8" fmla="*/ 134 w 136"/>
                <a:gd name="T9" fmla="*/ 27 h 45"/>
                <a:gd name="T10" fmla="*/ 135 w 136"/>
                <a:gd name="T11" fmla="*/ 44 h 45"/>
                <a:gd name="T12" fmla="*/ 23 w 136"/>
                <a:gd name="T13" fmla="*/ 23 h 45"/>
                <a:gd name="T14" fmla="*/ 0 w 136"/>
                <a:gd name="T15" fmla="*/ 11 h 45"/>
                <a:gd name="T16" fmla="*/ 0 w 136"/>
                <a:gd name="T17" fmla="*/ 1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5"/>
                <a:gd name="T29" fmla="*/ 136 w 136"/>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5">
                  <a:moveTo>
                    <a:pt x="0" y="11"/>
                  </a:moveTo>
                  <a:lnTo>
                    <a:pt x="0" y="11"/>
                  </a:lnTo>
                  <a:lnTo>
                    <a:pt x="9" y="0"/>
                  </a:lnTo>
                  <a:lnTo>
                    <a:pt x="105" y="13"/>
                  </a:lnTo>
                  <a:lnTo>
                    <a:pt x="134" y="27"/>
                  </a:lnTo>
                  <a:lnTo>
                    <a:pt x="135" y="44"/>
                  </a:lnTo>
                  <a:lnTo>
                    <a:pt x="23" y="23"/>
                  </a:lnTo>
                  <a:lnTo>
                    <a:pt x="0" y="11"/>
                  </a:lnTo>
                </a:path>
              </a:pathLst>
            </a:custGeom>
            <a:grpFill/>
            <a:ln w="6350" cap="rnd">
              <a:noFill/>
              <a:round/>
              <a:headEnd/>
              <a:tailEnd/>
            </a:ln>
          </p:spPr>
          <p:txBody>
            <a:bodyPr/>
            <a:lstStyle/>
            <a:p>
              <a:endParaRPr lang="en-US"/>
            </a:p>
          </p:txBody>
        </p:sp>
        <p:sp>
          <p:nvSpPr>
            <p:cNvPr id="85060" name="Freeform 26"/>
            <p:cNvSpPr>
              <a:spLocks/>
            </p:cNvSpPr>
            <p:nvPr/>
          </p:nvSpPr>
          <p:spPr bwMode="auto">
            <a:xfrm>
              <a:off x="4117" y="1967"/>
              <a:ext cx="163" cy="174"/>
            </a:xfrm>
            <a:custGeom>
              <a:avLst/>
              <a:gdLst>
                <a:gd name="T0" fmla="*/ 0 w 163"/>
                <a:gd name="T1" fmla="*/ 0 h 174"/>
                <a:gd name="T2" fmla="*/ 0 w 163"/>
                <a:gd name="T3" fmla="*/ 0 h 174"/>
                <a:gd name="T4" fmla="*/ 35 w 163"/>
                <a:gd name="T5" fmla="*/ 8 h 174"/>
                <a:gd name="T6" fmla="*/ 118 w 163"/>
                <a:gd name="T7" fmla="*/ 71 h 174"/>
                <a:gd name="T8" fmla="*/ 125 w 163"/>
                <a:gd name="T9" fmla="*/ 98 h 174"/>
                <a:gd name="T10" fmla="*/ 162 w 163"/>
                <a:gd name="T11" fmla="*/ 132 h 174"/>
                <a:gd name="T12" fmla="*/ 141 w 163"/>
                <a:gd name="T13" fmla="*/ 173 h 174"/>
                <a:gd name="T14" fmla="*/ 107 w 163"/>
                <a:gd name="T15" fmla="*/ 146 h 174"/>
                <a:gd name="T16" fmla="*/ 53 w 163"/>
                <a:gd name="T17" fmla="*/ 60 h 174"/>
                <a:gd name="T18" fmla="*/ 0 w 163"/>
                <a:gd name="T19" fmla="*/ 0 h 174"/>
                <a:gd name="T20" fmla="*/ 0 w 163"/>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74"/>
                <a:gd name="T35" fmla="*/ 163 w 163"/>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74">
                  <a:moveTo>
                    <a:pt x="0" y="0"/>
                  </a:moveTo>
                  <a:lnTo>
                    <a:pt x="0" y="0"/>
                  </a:lnTo>
                  <a:lnTo>
                    <a:pt x="35" y="8"/>
                  </a:lnTo>
                  <a:lnTo>
                    <a:pt x="118" y="71"/>
                  </a:lnTo>
                  <a:lnTo>
                    <a:pt x="125" y="98"/>
                  </a:lnTo>
                  <a:lnTo>
                    <a:pt x="162" y="132"/>
                  </a:lnTo>
                  <a:lnTo>
                    <a:pt x="141" y="173"/>
                  </a:lnTo>
                  <a:lnTo>
                    <a:pt x="107" y="146"/>
                  </a:lnTo>
                  <a:lnTo>
                    <a:pt x="53" y="60"/>
                  </a:lnTo>
                  <a:lnTo>
                    <a:pt x="0" y="0"/>
                  </a:lnTo>
                </a:path>
              </a:pathLst>
            </a:custGeom>
            <a:grpFill/>
            <a:ln w="6350" cap="rnd">
              <a:noFill/>
              <a:round/>
              <a:headEnd/>
              <a:tailEnd/>
            </a:ln>
          </p:spPr>
          <p:txBody>
            <a:bodyPr/>
            <a:lstStyle/>
            <a:p>
              <a:endParaRPr lang="en-US"/>
            </a:p>
          </p:txBody>
        </p:sp>
        <p:sp>
          <p:nvSpPr>
            <p:cNvPr id="85061" name="Freeform 27"/>
            <p:cNvSpPr>
              <a:spLocks/>
            </p:cNvSpPr>
            <p:nvPr/>
          </p:nvSpPr>
          <p:spPr bwMode="auto">
            <a:xfrm>
              <a:off x="4785" y="1316"/>
              <a:ext cx="90" cy="67"/>
            </a:xfrm>
            <a:custGeom>
              <a:avLst/>
              <a:gdLst>
                <a:gd name="T0" fmla="*/ 0 w 90"/>
                <a:gd name="T1" fmla="*/ 54 h 67"/>
                <a:gd name="T2" fmla="*/ 0 w 90"/>
                <a:gd name="T3" fmla="*/ 54 h 67"/>
                <a:gd name="T4" fmla="*/ 9 w 90"/>
                <a:gd name="T5" fmla="*/ 56 h 67"/>
                <a:gd name="T6" fmla="*/ 52 w 90"/>
                <a:gd name="T7" fmla="*/ 66 h 67"/>
                <a:gd name="T8" fmla="*/ 89 w 90"/>
                <a:gd name="T9" fmla="*/ 40 h 67"/>
                <a:gd name="T10" fmla="*/ 82 w 90"/>
                <a:gd name="T11" fmla="*/ 22 h 67"/>
                <a:gd name="T12" fmla="*/ 32 w 90"/>
                <a:gd name="T13" fmla="*/ 0 h 67"/>
                <a:gd name="T14" fmla="*/ 0 w 90"/>
                <a:gd name="T15" fmla="*/ 54 h 67"/>
                <a:gd name="T16" fmla="*/ 0 w 90"/>
                <a:gd name="T17" fmla="*/ 54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7"/>
                <a:gd name="T29" fmla="*/ 90 w 90"/>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7">
                  <a:moveTo>
                    <a:pt x="0" y="54"/>
                  </a:moveTo>
                  <a:lnTo>
                    <a:pt x="0" y="54"/>
                  </a:lnTo>
                  <a:lnTo>
                    <a:pt x="9" y="56"/>
                  </a:lnTo>
                  <a:lnTo>
                    <a:pt x="52" y="66"/>
                  </a:lnTo>
                  <a:lnTo>
                    <a:pt x="89" y="40"/>
                  </a:lnTo>
                  <a:lnTo>
                    <a:pt x="82" y="22"/>
                  </a:lnTo>
                  <a:lnTo>
                    <a:pt x="32" y="0"/>
                  </a:lnTo>
                  <a:lnTo>
                    <a:pt x="0" y="54"/>
                  </a:lnTo>
                </a:path>
              </a:pathLst>
            </a:custGeom>
            <a:grpFill/>
            <a:ln w="6350" cap="rnd">
              <a:noFill/>
              <a:round/>
              <a:headEnd/>
              <a:tailEnd/>
            </a:ln>
          </p:spPr>
          <p:txBody>
            <a:bodyPr/>
            <a:lstStyle/>
            <a:p>
              <a:endParaRPr lang="en-US"/>
            </a:p>
          </p:txBody>
        </p:sp>
        <p:sp>
          <p:nvSpPr>
            <p:cNvPr id="85062" name="Freeform 28"/>
            <p:cNvSpPr>
              <a:spLocks/>
            </p:cNvSpPr>
            <p:nvPr/>
          </p:nvSpPr>
          <p:spPr bwMode="auto">
            <a:xfrm>
              <a:off x="4812" y="1142"/>
              <a:ext cx="48" cy="166"/>
            </a:xfrm>
            <a:custGeom>
              <a:avLst/>
              <a:gdLst>
                <a:gd name="T0" fmla="*/ 0 w 48"/>
                <a:gd name="T1" fmla="*/ 40 h 166"/>
                <a:gd name="T2" fmla="*/ 0 w 48"/>
                <a:gd name="T3" fmla="*/ 40 h 166"/>
                <a:gd name="T4" fmla="*/ 9 w 48"/>
                <a:gd name="T5" fmla="*/ 165 h 166"/>
                <a:gd name="T6" fmla="*/ 47 w 48"/>
                <a:gd name="T7" fmla="*/ 112 h 166"/>
                <a:gd name="T8" fmla="*/ 15 w 48"/>
                <a:gd name="T9" fmla="*/ 0 h 166"/>
                <a:gd name="T10" fmla="*/ 0 w 48"/>
                <a:gd name="T11" fmla="*/ 40 h 166"/>
                <a:gd name="T12" fmla="*/ 0 w 48"/>
                <a:gd name="T13" fmla="*/ 40 h 166"/>
                <a:gd name="T14" fmla="*/ 0 60000 65536"/>
                <a:gd name="T15" fmla="*/ 0 60000 65536"/>
                <a:gd name="T16" fmla="*/ 0 60000 65536"/>
                <a:gd name="T17" fmla="*/ 0 60000 65536"/>
                <a:gd name="T18" fmla="*/ 0 60000 65536"/>
                <a:gd name="T19" fmla="*/ 0 60000 65536"/>
                <a:gd name="T20" fmla="*/ 0 60000 65536"/>
                <a:gd name="T21" fmla="*/ 0 w 48"/>
                <a:gd name="T22" fmla="*/ 0 h 166"/>
                <a:gd name="T23" fmla="*/ 48 w 48"/>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66">
                  <a:moveTo>
                    <a:pt x="0" y="40"/>
                  </a:moveTo>
                  <a:lnTo>
                    <a:pt x="0" y="40"/>
                  </a:lnTo>
                  <a:lnTo>
                    <a:pt x="9" y="165"/>
                  </a:lnTo>
                  <a:lnTo>
                    <a:pt x="47" y="112"/>
                  </a:lnTo>
                  <a:lnTo>
                    <a:pt x="15" y="0"/>
                  </a:lnTo>
                  <a:lnTo>
                    <a:pt x="0" y="40"/>
                  </a:lnTo>
                </a:path>
              </a:pathLst>
            </a:custGeom>
            <a:grpFill/>
            <a:ln w="6350" cap="rnd">
              <a:noFill/>
              <a:round/>
              <a:headEnd/>
              <a:tailEnd/>
            </a:ln>
          </p:spPr>
          <p:txBody>
            <a:bodyPr/>
            <a:lstStyle/>
            <a:p>
              <a:endParaRPr lang="en-US"/>
            </a:p>
          </p:txBody>
        </p:sp>
        <p:sp>
          <p:nvSpPr>
            <p:cNvPr id="85063" name="Freeform 29"/>
            <p:cNvSpPr>
              <a:spLocks/>
            </p:cNvSpPr>
            <p:nvPr/>
          </p:nvSpPr>
          <p:spPr bwMode="auto">
            <a:xfrm>
              <a:off x="4651" y="1392"/>
              <a:ext cx="170" cy="129"/>
            </a:xfrm>
            <a:custGeom>
              <a:avLst/>
              <a:gdLst>
                <a:gd name="T0" fmla="*/ 0 w 170"/>
                <a:gd name="T1" fmla="*/ 128 h 129"/>
                <a:gd name="T2" fmla="*/ 0 w 170"/>
                <a:gd name="T3" fmla="*/ 128 h 129"/>
                <a:gd name="T4" fmla="*/ 29 w 170"/>
                <a:gd name="T5" fmla="*/ 103 h 129"/>
                <a:gd name="T6" fmla="*/ 73 w 170"/>
                <a:gd name="T7" fmla="*/ 103 h 129"/>
                <a:gd name="T8" fmla="*/ 97 w 170"/>
                <a:gd name="T9" fmla="*/ 69 h 129"/>
                <a:gd name="T10" fmla="*/ 132 w 170"/>
                <a:gd name="T11" fmla="*/ 46 h 129"/>
                <a:gd name="T12" fmla="*/ 158 w 170"/>
                <a:gd name="T13" fmla="*/ 0 h 129"/>
                <a:gd name="T14" fmla="*/ 169 w 170"/>
                <a:gd name="T15" fmla="*/ 33 h 129"/>
                <a:gd name="T16" fmla="*/ 143 w 170"/>
                <a:gd name="T17" fmla="*/ 107 h 129"/>
                <a:gd name="T18" fmla="*/ 90 w 170"/>
                <a:gd name="T19" fmla="*/ 126 h 129"/>
                <a:gd name="T20" fmla="*/ 51 w 170"/>
                <a:gd name="T21" fmla="*/ 120 h 129"/>
                <a:gd name="T22" fmla="*/ 0 w 170"/>
                <a:gd name="T23" fmla="*/ 128 h 129"/>
                <a:gd name="T24" fmla="*/ 0 w 170"/>
                <a:gd name="T25" fmla="*/ 12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
                <a:gd name="T40" fmla="*/ 0 h 129"/>
                <a:gd name="T41" fmla="*/ 170 w 170"/>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 h="129">
                  <a:moveTo>
                    <a:pt x="0" y="128"/>
                  </a:moveTo>
                  <a:lnTo>
                    <a:pt x="0" y="128"/>
                  </a:lnTo>
                  <a:lnTo>
                    <a:pt x="29" y="103"/>
                  </a:lnTo>
                  <a:lnTo>
                    <a:pt x="73" y="103"/>
                  </a:lnTo>
                  <a:lnTo>
                    <a:pt x="97" y="69"/>
                  </a:lnTo>
                  <a:lnTo>
                    <a:pt x="132" y="46"/>
                  </a:lnTo>
                  <a:lnTo>
                    <a:pt x="158" y="0"/>
                  </a:lnTo>
                  <a:lnTo>
                    <a:pt x="169" y="33"/>
                  </a:lnTo>
                  <a:lnTo>
                    <a:pt x="143" y="107"/>
                  </a:lnTo>
                  <a:lnTo>
                    <a:pt x="90" y="126"/>
                  </a:lnTo>
                  <a:lnTo>
                    <a:pt x="51" y="120"/>
                  </a:lnTo>
                  <a:lnTo>
                    <a:pt x="0" y="128"/>
                  </a:lnTo>
                </a:path>
              </a:pathLst>
            </a:custGeom>
            <a:grpFill/>
            <a:ln w="6350" cap="rnd">
              <a:noFill/>
              <a:round/>
              <a:headEnd/>
              <a:tailEnd/>
            </a:ln>
          </p:spPr>
          <p:txBody>
            <a:bodyPr/>
            <a:lstStyle/>
            <a:p>
              <a:endParaRPr lang="en-US"/>
            </a:p>
          </p:txBody>
        </p:sp>
        <p:sp>
          <p:nvSpPr>
            <p:cNvPr id="85064" name="Freeform 30"/>
            <p:cNvSpPr>
              <a:spLocks/>
            </p:cNvSpPr>
            <p:nvPr/>
          </p:nvSpPr>
          <p:spPr bwMode="auto">
            <a:xfrm>
              <a:off x="3886" y="1905"/>
              <a:ext cx="28" cy="58"/>
            </a:xfrm>
            <a:custGeom>
              <a:avLst/>
              <a:gdLst>
                <a:gd name="T0" fmla="*/ 0 w 28"/>
                <a:gd name="T1" fmla="*/ 0 h 58"/>
                <a:gd name="T2" fmla="*/ 0 w 28"/>
                <a:gd name="T3" fmla="*/ 0 h 58"/>
                <a:gd name="T4" fmla="*/ 4 w 28"/>
                <a:gd name="T5" fmla="*/ 57 h 58"/>
                <a:gd name="T6" fmla="*/ 27 w 28"/>
                <a:gd name="T7" fmla="*/ 45 h 58"/>
                <a:gd name="T8" fmla="*/ 15 w 28"/>
                <a:gd name="T9" fmla="*/ 11 h 58"/>
                <a:gd name="T10" fmla="*/ 0 w 28"/>
                <a:gd name="T11" fmla="*/ 0 h 58"/>
                <a:gd name="T12" fmla="*/ 0 w 28"/>
                <a:gd name="T13" fmla="*/ 0 h 58"/>
                <a:gd name="T14" fmla="*/ 0 60000 65536"/>
                <a:gd name="T15" fmla="*/ 0 60000 65536"/>
                <a:gd name="T16" fmla="*/ 0 60000 65536"/>
                <a:gd name="T17" fmla="*/ 0 60000 65536"/>
                <a:gd name="T18" fmla="*/ 0 60000 65536"/>
                <a:gd name="T19" fmla="*/ 0 60000 65536"/>
                <a:gd name="T20" fmla="*/ 0 60000 65536"/>
                <a:gd name="T21" fmla="*/ 0 w 28"/>
                <a:gd name="T22" fmla="*/ 0 h 58"/>
                <a:gd name="T23" fmla="*/ 28 w 2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58">
                  <a:moveTo>
                    <a:pt x="0" y="0"/>
                  </a:moveTo>
                  <a:lnTo>
                    <a:pt x="0" y="0"/>
                  </a:lnTo>
                  <a:lnTo>
                    <a:pt x="4" y="57"/>
                  </a:lnTo>
                  <a:lnTo>
                    <a:pt x="27" y="45"/>
                  </a:lnTo>
                  <a:lnTo>
                    <a:pt x="15" y="11"/>
                  </a:lnTo>
                  <a:lnTo>
                    <a:pt x="0" y="0"/>
                  </a:lnTo>
                </a:path>
              </a:pathLst>
            </a:custGeom>
            <a:grpFill/>
            <a:ln w="6350" cap="rnd">
              <a:noFill/>
              <a:round/>
              <a:headEnd/>
              <a:tailEnd/>
            </a:ln>
          </p:spPr>
          <p:txBody>
            <a:bodyPr/>
            <a:lstStyle/>
            <a:p>
              <a:endParaRPr lang="en-US"/>
            </a:p>
          </p:txBody>
        </p:sp>
        <p:sp>
          <p:nvSpPr>
            <p:cNvPr id="85065" name="Freeform 31"/>
            <p:cNvSpPr>
              <a:spLocks/>
            </p:cNvSpPr>
            <p:nvPr/>
          </p:nvSpPr>
          <p:spPr bwMode="auto">
            <a:xfrm>
              <a:off x="2849" y="469"/>
              <a:ext cx="160" cy="114"/>
            </a:xfrm>
            <a:custGeom>
              <a:avLst/>
              <a:gdLst>
                <a:gd name="T0" fmla="*/ 0 w 160"/>
                <a:gd name="T1" fmla="*/ 13 h 114"/>
                <a:gd name="T2" fmla="*/ 0 w 160"/>
                <a:gd name="T3" fmla="*/ 13 h 114"/>
                <a:gd name="T4" fmla="*/ 1 w 160"/>
                <a:gd name="T5" fmla="*/ 27 h 114"/>
                <a:gd name="T6" fmla="*/ 29 w 160"/>
                <a:gd name="T7" fmla="*/ 63 h 114"/>
                <a:gd name="T8" fmla="*/ 73 w 160"/>
                <a:gd name="T9" fmla="*/ 55 h 114"/>
                <a:gd name="T10" fmla="*/ 44 w 160"/>
                <a:gd name="T11" fmla="*/ 68 h 114"/>
                <a:gd name="T12" fmla="*/ 78 w 160"/>
                <a:gd name="T13" fmla="*/ 86 h 114"/>
                <a:gd name="T14" fmla="*/ 48 w 160"/>
                <a:gd name="T15" fmla="*/ 89 h 114"/>
                <a:gd name="T16" fmla="*/ 94 w 160"/>
                <a:gd name="T17" fmla="*/ 113 h 114"/>
                <a:gd name="T18" fmla="*/ 159 w 160"/>
                <a:gd name="T19" fmla="*/ 40 h 114"/>
                <a:gd name="T20" fmla="*/ 83 w 160"/>
                <a:gd name="T21" fmla="*/ 0 h 114"/>
                <a:gd name="T22" fmla="*/ 85 w 160"/>
                <a:gd name="T23" fmla="*/ 39 h 114"/>
                <a:gd name="T24" fmla="*/ 55 w 160"/>
                <a:gd name="T25" fmla="*/ 9 h 114"/>
                <a:gd name="T26" fmla="*/ 0 w 160"/>
                <a:gd name="T27" fmla="*/ 13 h 114"/>
                <a:gd name="T28" fmla="*/ 0 w 160"/>
                <a:gd name="T29" fmla="*/ 13 h 1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114"/>
                <a:gd name="T47" fmla="*/ 160 w 160"/>
                <a:gd name="T48" fmla="*/ 114 h 1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114">
                  <a:moveTo>
                    <a:pt x="0" y="13"/>
                  </a:moveTo>
                  <a:lnTo>
                    <a:pt x="0" y="13"/>
                  </a:lnTo>
                  <a:lnTo>
                    <a:pt x="1" y="27"/>
                  </a:lnTo>
                  <a:lnTo>
                    <a:pt x="29" y="63"/>
                  </a:lnTo>
                  <a:lnTo>
                    <a:pt x="73" y="55"/>
                  </a:lnTo>
                  <a:lnTo>
                    <a:pt x="44" y="68"/>
                  </a:lnTo>
                  <a:lnTo>
                    <a:pt x="78" y="86"/>
                  </a:lnTo>
                  <a:lnTo>
                    <a:pt x="48" y="89"/>
                  </a:lnTo>
                  <a:lnTo>
                    <a:pt x="94" y="113"/>
                  </a:lnTo>
                  <a:lnTo>
                    <a:pt x="159" y="40"/>
                  </a:lnTo>
                  <a:lnTo>
                    <a:pt x="83" y="0"/>
                  </a:lnTo>
                  <a:lnTo>
                    <a:pt x="85" y="39"/>
                  </a:lnTo>
                  <a:lnTo>
                    <a:pt x="55" y="9"/>
                  </a:lnTo>
                  <a:lnTo>
                    <a:pt x="0" y="13"/>
                  </a:lnTo>
                </a:path>
              </a:pathLst>
            </a:custGeom>
            <a:grpFill/>
            <a:ln w="6350" cap="rnd">
              <a:noFill/>
              <a:round/>
              <a:headEnd/>
              <a:tailEnd/>
            </a:ln>
          </p:spPr>
          <p:txBody>
            <a:bodyPr/>
            <a:lstStyle/>
            <a:p>
              <a:endParaRPr lang="en-US"/>
            </a:p>
          </p:txBody>
        </p:sp>
        <p:sp>
          <p:nvSpPr>
            <p:cNvPr id="85066" name="Freeform 32"/>
            <p:cNvSpPr>
              <a:spLocks/>
            </p:cNvSpPr>
            <p:nvPr/>
          </p:nvSpPr>
          <p:spPr bwMode="auto">
            <a:xfrm>
              <a:off x="2961" y="453"/>
              <a:ext cx="134" cy="47"/>
            </a:xfrm>
            <a:custGeom>
              <a:avLst/>
              <a:gdLst>
                <a:gd name="T0" fmla="*/ 0 w 134"/>
                <a:gd name="T1" fmla="*/ 22 h 47"/>
                <a:gd name="T2" fmla="*/ 23 w 134"/>
                <a:gd name="T3" fmla="*/ 33 h 47"/>
                <a:gd name="T4" fmla="*/ 77 w 134"/>
                <a:gd name="T5" fmla="*/ 46 h 47"/>
                <a:gd name="T6" fmla="*/ 133 w 134"/>
                <a:gd name="T7" fmla="*/ 22 h 47"/>
                <a:gd name="T8" fmla="*/ 100 w 134"/>
                <a:gd name="T9" fmla="*/ 5 h 47"/>
                <a:gd name="T10" fmla="*/ 61 w 134"/>
                <a:gd name="T11" fmla="*/ 19 h 47"/>
                <a:gd name="T12" fmla="*/ 23 w 134"/>
                <a:gd name="T13" fmla="*/ 0 h 47"/>
                <a:gd name="T14" fmla="*/ 0 w 134"/>
                <a:gd name="T15" fmla="*/ 22 h 47"/>
                <a:gd name="T16" fmla="*/ 0 w 134"/>
                <a:gd name="T17" fmla="*/ 2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47"/>
                <a:gd name="T29" fmla="*/ 134 w 134"/>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47">
                  <a:moveTo>
                    <a:pt x="0" y="22"/>
                  </a:moveTo>
                  <a:lnTo>
                    <a:pt x="23" y="33"/>
                  </a:lnTo>
                  <a:lnTo>
                    <a:pt x="77" y="46"/>
                  </a:lnTo>
                  <a:lnTo>
                    <a:pt x="133" y="22"/>
                  </a:lnTo>
                  <a:lnTo>
                    <a:pt x="100" y="5"/>
                  </a:lnTo>
                  <a:lnTo>
                    <a:pt x="61" y="19"/>
                  </a:lnTo>
                  <a:lnTo>
                    <a:pt x="23" y="0"/>
                  </a:lnTo>
                  <a:lnTo>
                    <a:pt x="0" y="22"/>
                  </a:lnTo>
                </a:path>
              </a:pathLst>
            </a:custGeom>
            <a:grpFill/>
            <a:ln w="6350" cap="rnd">
              <a:noFill/>
              <a:round/>
              <a:headEnd/>
              <a:tailEnd/>
            </a:ln>
          </p:spPr>
          <p:txBody>
            <a:bodyPr/>
            <a:lstStyle/>
            <a:p>
              <a:endParaRPr lang="en-US"/>
            </a:p>
          </p:txBody>
        </p:sp>
        <p:sp>
          <p:nvSpPr>
            <p:cNvPr id="85067" name="Freeform 33"/>
            <p:cNvSpPr>
              <a:spLocks/>
            </p:cNvSpPr>
            <p:nvPr/>
          </p:nvSpPr>
          <p:spPr bwMode="auto">
            <a:xfrm>
              <a:off x="2999" y="530"/>
              <a:ext cx="63" cy="33"/>
            </a:xfrm>
            <a:custGeom>
              <a:avLst/>
              <a:gdLst>
                <a:gd name="T0" fmla="*/ 0 w 63"/>
                <a:gd name="T1" fmla="*/ 26 h 33"/>
                <a:gd name="T2" fmla="*/ 5 w 63"/>
                <a:gd name="T3" fmla="*/ 9 h 33"/>
                <a:gd name="T4" fmla="*/ 33 w 63"/>
                <a:gd name="T5" fmla="*/ 0 h 33"/>
                <a:gd name="T6" fmla="*/ 62 w 63"/>
                <a:gd name="T7" fmla="*/ 16 h 33"/>
                <a:gd name="T8" fmla="*/ 25 w 63"/>
                <a:gd name="T9" fmla="*/ 32 h 33"/>
                <a:gd name="T10" fmla="*/ 0 w 63"/>
                <a:gd name="T11" fmla="*/ 26 h 33"/>
                <a:gd name="T12" fmla="*/ 0 w 63"/>
                <a:gd name="T13" fmla="*/ 26 h 33"/>
                <a:gd name="T14" fmla="*/ 0 60000 65536"/>
                <a:gd name="T15" fmla="*/ 0 60000 65536"/>
                <a:gd name="T16" fmla="*/ 0 60000 65536"/>
                <a:gd name="T17" fmla="*/ 0 60000 65536"/>
                <a:gd name="T18" fmla="*/ 0 60000 65536"/>
                <a:gd name="T19" fmla="*/ 0 60000 65536"/>
                <a:gd name="T20" fmla="*/ 0 60000 65536"/>
                <a:gd name="T21" fmla="*/ 0 w 63"/>
                <a:gd name="T22" fmla="*/ 0 h 33"/>
                <a:gd name="T23" fmla="*/ 63 w 6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33">
                  <a:moveTo>
                    <a:pt x="0" y="26"/>
                  </a:moveTo>
                  <a:lnTo>
                    <a:pt x="5" y="9"/>
                  </a:lnTo>
                  <a:lnTo>
                    <a:pt x="33" y="0"/>
                  </a:lnTo>
                  <a:lnTo>
                    <a:pt x="62" y="16"/>
                  </a:lnTo>
                  <a:lnTo>
                    <a:pt x="25" y="32"/>
                  </a:lnTo>
                  <a:lnTo>
                    <a:pt x="0" y="26"/>
                  </a:lnTo>
                </a:path>
              </a:pathLst>
            </a:custGeom>
            <a:grpFill/>
            <a:ln w="6350" cap="rnd">
              <a:noFill/>
              <a:round/>
              <a:headEnd/>
              <a:tailEnd/>
            </a:ln>
          </p:spPr>
          <p:txBody>
            <a:bodyPr/>
            <a:lstStyle/>
            <a:p>
              <a:endParaRPr lang="en-US"/>
            </a:p>
          </p:txBody>
        </p:sp>
        <p:sp>
          <p:nvSpPr>
            <p:cNvPr id="85068" name="Freeform 34"/>
            <p:cNvSpPr>
              <a:spLocks/>
            </p:cNvSpPr>
            <p:nvPr/>
          </p:nvSpPr>
          <p:spPr bwMode="auto">
            <a:xfrm>
              <a:off x="3461" y="688"/>
              <a:ext cx="93" cy="68"/>
            </a:xfrm>
            <a:custGeom>
              <a:avLst/>
              <a:gdLst>
                <a:gd name="T0" fmla="*/ 0 w 93"/>
                <a:gd name="T1" fmla="*/ 31 h 68"/>
                <a:gd name="T2" fmla="*/ 36 w 93"/>
                <a:gd name="T3" fmla="*/ 47 h 68"/>
                <a:gd name="T4" fmla="*/ 32 w 93"/>
                <a:gd name="T5" fmla="*/ 64 h 68"/>
                <a:gd name="T6" fmla="*/ 92 w 93"/>
                <a:gd name="T7" fmla="*/ 67 h 68"/>
                <a:gd name="T8" fmla="*/ 59 w 93"/>
                <a:gd name="T9" fmla="*/ 10 h 68"/>
                <a:gd name="T10" fmla="*/ 24 w 93"/>
                <a:gd name="T11" fmla="*/ 0 h 68"/>
                <a:gd name="T12" fmla="*/ 0 w 93"/>
                <a:gd name="T13" fmla="*/ 31 h 68"/>
                <a:gd name="T14" fmla="*/ 0 w 93"/>
                <a:gd name="T15" fmla="*/ 31 h 6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68"/>
                <a:gd name="T26" fmla="*/ 93 w 93"/>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68">
                  <a:moveTo>
                    <a:pt x="0" y="31"/>
                  </a:moveTo>
                  <a:lnTo>
                    <a:pt x="36" y="47"/>
                  </a:lnTo>
                  <a:lnTo>
                    <a:pt x="32" y="64"/>
                  </a:lnTo>
                  <a:lnTo>
                    <a:pt x="92" y="67"/>
                  </a:lnTo>
                  <a:lnTo>
                    <a:pt x="59" y="10"/>
                  </a:lnTo>
                  <a:lnTo>
                    <a:pt x="24" y="0"/>
                  </a:lnTo>
                  <a:lnTo>
                    <a:pt x="0" y="31"/>
                  </a:lnTo>
                </a:path>
              </a:pathLst>
            </a:custGeom>
            <a:grpFill/>
            <a:ln w="6350" cap="rnd">
              <a:noFill/>
              <a:round/>
              <a:headEnd/>
              <a:tailEnd/>
            </a:ln>
          </p:spPr>
          <p:txBody>
            <a:bodyPr/>
            <a:lstStyle/>
            <a:p>
              <a:endParaRPr lang="en-US"/>
            </a:p>
          </p:txBody>
        </p:sp>
        <p:sp>
          <p:nvSpPr>
            <p:cNvPr id="85069" name="Freeform 35"/>
            <p:cNvSpPr>
              <a:spLocks/>
            </p:cNvSpPr>
            <p:nvPr/>
          </p:nvSpPr>
          <p:spPr bwMode="auto">
            <a:xfrm>
              <a:off x="3491" y="571"/>
              <a:ext cx="221" cy="114"/>
            </a:xfrm>
            <a:custGeom>
              <a:avLst/>
              <a:gdLst>
                <a:gd name="T0" fmla="*/ 0 w 221"/>
                <a:gd name="T1" fmla="*/ 97 h 114"/>
                <a:gd name="T2" fmla="*/ 47 w 221"/>
                <a:gd name="T3" fmla="*/ 113 h 114"/>
                <a:gd name="T4" fmla="*/ 103 w 221"/>
                <a:gd name="T5" fmla="*/ 59 h 114"/>
                <a:gd name="T6" fmla="*/ 220 w 221"/>
                <a:gd name="T7" fmla="*/ 25 h 114"/>
                <a:gd name="T8" fmla="*/ 209 w 221"/>
                <a:gd name="T9" fmla="*/ 0 h 114"/>
                <a:gd name="T10" fmla="*/ 111 w 221"/>
                <a:gd name="T11" fmla="*/ 22 h 114"/>
                <a:gd name="T12" fmla="*/ 30 w 221"/>
                <a:gd name="T13" fmla="*/ 56 h 114"/>
                <a:gd name="T14" fmla="*/ 0 w 221"/>
                <a:gd name="T15" fmla="*/ 97 h 114"/>
                <a:gd name="T16" fmla="*/ 0 w 221"/>
                <a:gd name="T17" fmla="*/ 9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1"/>
                <a:gd name="T28" fmla="*/ 0 h 114"/>
                <a:gd name="T29" fmla="*/ 221 w 221"/>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1" h="114">
                  <a:moveTo>
                    <a:pt x="0" y="97"/>
                  </a:moveTo>
                  <a:lnTo>
                    <a:pt x="47" y="113"/>
                  </a:lnTo>
                  <a:lnTo>
                    <a:pt x="103" y="59"/>
                  </a:lnTo>
                  <a:lnTo>
                    <a:pt x="220" y="25"/>
                  </a:lnTo>
                  <a:lnTo>
                    <a:pt x="209" y="0"/>
                  </a:lnTo>
                  <a:lnTo>
                    <a:pt x="111" y="22"/>
                  </a:lnTo>
                  <a:lnTo>
                    <a:pt x="30" y="56"/>
                  </a:lnTo>
                  <a:lnTo>
                    <a:pt x="0" y="97"/>
                  </a:lnTo>
                </a:path>
              </a:pathLst>
            </a:custGeom>
            <a:grpFill/>
            <a:ln w="6350" cap="rnd">
              <a:noFill/>
              <a:round/>
              <a:headEnd/>
              <a:tailEnd/>
            </a:ln>
          </p:spPr>
          <p:txBody>
            <a:bodyPr/>
            <a:lstStyle/>
            <a:p>
              <a:endParaRPr lang="en-US"/>
            </a:p>
          </p:txBody>
        </p:sp>
        <p:sp>
          <p:nvSpPr>
            <p:cNvPr id="85070" name="Freeform 36"/>
            <p:cNvSpPr>
              <a:spLocks/>
            </p:cNvSpPr>
            <p:nvPr/>
          </p:nvSpPr>
          <p:spPr bwMode="auto">
            <a:xfrm>
              <a:off x="2538" y="1122"/>
              <a:ext cx="69" cy="71"/>
            </a:xfrm>
            <a:custGeom>
              <a:avLst/>
              <a:gdLst>
                <a:gd name="T0" fmla="*/ 6 w 69"/>
                <a:gd name="T1" fmla="*/ 70 h 71"/>
                <a:gd name="T2" fmla="*/ 56 w 69"/>
                <a:gd name="T3" fmla="*/ 65 h 71"/>
                <a:gd name="T4" fmla="*/ 68 w 69"/>
                <a:gd name="T5" fmla="*/ 17 h 71"/>
                <a:gd name="T6" fmla="*/ 42 w 69"/>
                <a:gd name="T7" fmla="*/ 0 h 71"/>
                <a:gd name="T8" fmla="*/ 0 w 69"/>
                <a:gd name="T9" fmla="*/ 28 h 71"/>
                <a:gd name="T10" fmla="*/ 18 w 69"/>
                <a:gd name="T11" fmla="*/ 44 h 71"/>
                <a:gd name="T12" fmla="*/ 6 w 69"/>
                <a:gd name="T13" fmla="*/ 70 h 71"/>
                <a:gd name="T14" fmla="*/ 6 w 69"/>
                <a:gd name="T15" fmla="*/ 70 h 7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71"/>
                <a:gd name="T26" fmla="*/ 69 w 69"/>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71">
                  <a:moveTo>
                    <a:pt x="6" y="70"/>
                  </a:moveTo>
                  <a:lnTo>
                    <a:pt x="56" y="65"/>
                  </a:lnTo>
                  <a:lnTo>
                    <a:pt x="68" y="17"/>
                  </a:lnTo>
                  <a:lnTo>
                    <a:pt x="42" y="0"/>
                  </a:lnTo>
                  <a:lnTo>
                    <a:pt x="0" y="28"/>
                  </a:lnTo>
                  <a:lnTo>
                    <a:pt x="18" y="44"/>
                  </a:lnTo>
                  <a:lnTo>
                    <a:pt x="6" y="70"/>
                  </a:lnTo>
                </a:path>
              </a:pathLst>
            </a:custGeom>
            <a:grpFill/>
            <a:ln w="6350" cap="rnd">
              <a:noFill/>
              <a:round/>
              <a:headEnd/>
              <a:tailEnd/>
            </a:ln>
          </p:spPr>
          <p:txBody>
            <a:bodyPr/>
            <a:lstStyle/>
            <a:p>
              <a:endParaRPr lang="en-US"/>
            </a:p>
          </p:txBody>
        </p:sp>
        <p:sp>
          <p:nvSpPr>
            <p:cNvPr id="85071" name="Freeform 37"/>
            <p:cNvSpPr>
              <a:spLocks/>
            </p:cNvSpPr>
            <p:nvPr/>
          </p:nvSpPr>
          <p:spPr bwMode="auto">
            <a:xfrm>
              <a:off x="2598" y="1051"/>
              <a:ext cx="117" cy="180"/>
            </a:xfrm>
            <a:custGeom>
              <a:avLst/>
              <a:gdLst>
                <a:gd name="T0" fmla="*/ 0 w 117"/>
                <a:gd name="T1" fmla="*/ 41 h 180"/>
                <a:gd name="T2" fmla="*/ 0 w 117"/>
                <a:gd name="T3" fmla="*/ 41 h 180"/>
                <a:gd name="T4" fmla="*/ 18 w 117"/>
                <a:gd name="T5" fmla="*/ 2 h 180"/>
                <a:gd name="T6" fmla="*/ 44 w 117"/>
                <a:gd name="T7" fmla="*/ 0 h 180"/>
                <a:gd name="T8" fmla="*/ 28 w 117"/>
                <a:gd name="T9" fmla="*/ 23 h 180"/>
                <a:gd name="T10" fmla="*/ 64 w 117"/>
                <a:gd name="T11" fmla="*/ 26 h 180"/>
                <a:gd name="T12" fmla="*/ 44 w 117"/>
                <a:gd name="T13" fmla="*/ 57 h 180"/>
                <a:gd name="T14" fmla="*/ 68 w 117"/>
                <a:gd name="T15" fmla="*/ 65 h 180"/>
                <a:gd name="T16" fmla="*/ 94 w 117"/>
                <a:gd name="T17" fmla="*/ 102 h 180"/>
                <a:gd name="T18" fmla="*/ 91 w 117"/>
                <a:gd name="T19" fmla="*/ 122 h 180"/>
                <a:gd name="T20" fmla="*/ 116 w 117"/>
                <a:gd name="T21" fmla="*/ 124 h 180"/>
                <a:gd name="T22" fmla="*/ 112 w 117"/>
                <a:gd name="T23" fmla="*/ 156 h 180"/>
                <a:gd name="T24" fmla="*/ 7 w 117"/>
                <a:gd name="T25" fmla="*/ 179 h 180"/>
                <a:gd name="T26" fmla="*/ 39 w 117"/>
                <a:gd name="T27" fmla="*/ 152 h 180"/>
                <a:gd name="T28" fmla="*/ 12 w 117"/>
                <a:gd name="T29" fmla="*/ 141 h 180"/>
                <a:gd name="T30" fmla="*/ 20 w 117"/>
                <a:gd name="T31" fmla="*/ 122 h 180"/>
                <a:gd name="T32" fmla="*/ 47 w 117"/>
                <a:gd name="T33" fmla="*/ 110 h 180"/>
                <a:gd name="T34" fmla="*/ 46 w 117"/>
                <a:gd name="T35" fmla="*/ 79 h 180"/>
                <a:gd name="T36" fmla="*/ 16 w 117"/>
                <a:gd name="T37" fmla="*/ 83 h 180"/>
                <a:gd name="T38" fmla="*/ 12 w 117"/>
                <a:gd name="T39" fmla="*/ 43 h 180"/>
                <a:gd name="T40" fmla="*/ 0 w 117"/>
                <a:gd name="T41" fmla="*/ 41 h 180"/>
                <a:gd name="T42" fmla="*/ 0 w 117"/>
                <a:gd name="T43" fmla="*/ 41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
                <a:gd name="T67" fmla="*/ 0 h 180"/>
                <a:gd name="T68" fmla="*/ 117 w 117"/>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 h="180">
                  <a:moveTo>
                    <a:pt x="0" y="41"/>
                  </a:moveTo>
                  <a:lnTo>
                    <a:pt x="0" y="41"/>
                  </a:lnTo>
                  <a:lnTo>
                    <a:pt x="18" y="2"/>
                  </a:lnTo>
                  <a:lnTo>
                    <a:pt x="44" y="0"/>
                  </a:lnTo>
                  <a:lnTo>
                    <a:pt x="28" y="23"/>
                  </a:lnTo>
                  <a:lnTo>
                    <a:pt x="64" y="26"/>
                  </a:lnTo>
                  <a:lnTo>
                    <a:pt x="44" y="57"/>
                  </a:lnTo>
                  <a:lnTo>
                    <a:pt x="68" y="65"/>
                  </a:lnTo>
                  <a:lnTo>
                    <a:pt x="94" y="102"/>
                  </a:lnTo>
                  <a:lnTo>
                    <a:pt x="91" y="122"/>
                  </a:lnTo>
                  <a:lnTo>
                    <a:pt x="116" y="124"/>
                  </a:lnTo>
                  <a:lnTo>
                    <a:pt x="112" y="156"/>
                  </a:lnTo>
                  <a:lnTo>
                    <a:pt x="7" y="179"/>
                  </a:lnTo>
                  <a:lnTo>
                    <a:pt x="39" y="152"/>
                  </a:lnTo>
                  <a:lnTo>
                    <a:pt x="12" y="141"/>
                  </a:lnTo>
                  <a:lnTo>
                    <a:pt x="20" y="122"/>
                  </a:lnTo>
                  <a:lnTo>
                    <a:pt x="47" y="110"/>
                  </a:lnTo>
                  <a:lnTo>
                    <a:pt x="46" y="79"/>
                  </a:lnTo>
                  <a:lnTo>
                    <a:pt x="16" y="83"/>
                  </a:lnTo>
                  <a:lnTo>
                    <a:pt x="12" y="43"/>
                  </a:lnTo>
                  <a:lnTo>
                    <a:pt x="0" y="41"/>
                  </a:lnTo>
                </a:path>
              </a:pathLst>
            </a:custGeom>
            <a:grpFill/>
            <a:ln w="6350" cap="rnd">
              <a:noFill/>
              <a:round/>
              <a:headEnd/>
              <a:tailEnd/>
            </a:ln>
          </p:spPr>
          <p:txBody>
            <a:bodyPr/>
            <a:lstStyle/>
            <a:p>
              <a:endParaRPr lang="en-US"/>
            </a:p>
          </p:txBody>
        </p:sp>
        <p:sp>
          <p:nvSpPr>
            <p:cNvPr id="85072" name="Freeform 38"/>
            <p:cNvSpPr>
              <a:spLocks/>
            </p:cNvSpPr>
            <p:nvPr/>
          </p:nvSpPr>
          <p:spPr bwMode="auto">
            <a:xfrm>
              <a:off x="2811" y="1393"/>
              <a:ext cx="24" cy="42"/>
            </a:xfrm>
            <a:custGeom>
              <a:avLst/>
              <a:gdLst>
                <a:gd name="T0" fmla="*/ 0 w 24"/>
                <a:gd name="T1" fmla="*/ 4 h 42"/>
                <a:gd name="T2" fmla="*/ 0 w 24"/>
                <a:gd name="T3" fmla="*/ 4 h 42"/>
                <a:gd name="T4" fmla="*/ 5 w 24"/>
                <a:gd name="T5" fmla="*/ 37 h 42"/>
                <a:gd name="T6" fmla="*/ 12 w 24"/>
                <a:gd name="T7" fmla="*/ 41 h 42"/>
                <a:gd name="T8" fmla="*/ 23 w 24"/>
                <a:gd name="T9" fmla="*/ 15 h 42"/>
                <a:gd name="T10" fmla="*/ 14 w 24"/>
                <a:gd name="T11" fmla="*/ 0 h 42"/>
                <a:gd name="T12" fmla="*/ 0 w 24"/>
                <a:gd name="T13" fmla="*/ 4 h 42"/>
                <a:gd name="T14" fmla="*/ 0 w 24"/>
                <a:gd name="T15" fmla="*/ 4 h 4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2"/>
                <a:gd name="T26" fmla="*/ 24 w 2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2">
                  <a:moveTo>
                    <a:pt x="0" y="4"/>
                  </a:moveTo>
                  <a:lnTo>
                    <a:pt x="0" y="4"/>
                  </a:lnTo>
                  <a:lnTo>
                    <a:pt x="5" y="37"/>
                  </a:lnTo>
                  <a:lnTo>
                    <a:pt x="12" y="41"/>
                  </a:lnTo>
                  <a:lnTo>
                    <a:pt x="23" y="15"/>
                  </a:lnTo>
                  <a:lnTo>
                    <a:pt x="14" y="0"/>
                  </a:lnTo>
                  <a:lnTo>
                    <a:pt x="0" y="4"/>
                  </a:lnTo>
                </a:path>
              </a:pathLst>
            </a:custGeom>
            <a:grpFill/>
            <a:ln w="6350" cap="rnd">
              <a:noFill/>
              <a:round/>
              <a:headEnd/>
              <a:tailEnd/>
            </a:ln>
          </p:spPr>
          <p:txBody>
            <a:bodyPr/>
            <a:lstStyle/>
            <a:p>
              <a:endParaRPr lang="en-US"/>
            </a:p>
          </p:txBody>
        </p:sp>
        <p:sp>
          <p:nvSpPr>
            <p:cNvPr id="85073" name="Freeform 39"/>
            <p:cNvSpPr>
              <a:spLocks/>
            </p:cNvSpPr>
            <p:nvPr/>
          </p:nvSpPr>
          <p:spPr bwMode="auto">
            <a:xfrm>
              <a:off x="2876" y="1447"/>
              <a:ext cx="45" cy="27"/>
            </a:xfrm>
            <a:custGeom>
              <a:avLst/>
              <a:gdLst>
                <a:gd name="T0" fmla="*/ 0 w 45"/>
                <a:gd name="T1" fmla="*/ 5 h 27"/>
                <a:gd name="T2" fmla="*/ 0 w 45"/>
                <a:gd name="T3" fmla="*/ 5 h 27"/>
                <a:gd name="T4" fmla="*/ 39 w 45"/>
                <a:gd name="T5" fmla="*/ 26 h 27"/>
                <a:gd name="T6" fmla="*/ 44 w 45"/>
                <a:gd name="T7" fmla="*/ 0 h 27"/>
                <a:gd name="T8" fmla="*/ 0 w 45"/>
                <a:gd name="T9" fmla="*/ 5 h 27"/>
                <a:gd name="T10" fmla="*/ 0 w 45"/>
                <a:gd name="T11" fmla="*/ 5 h 27"/>
                <a:gd name="T12" fmla="*/ 0 60000 65536"/>
                <a:gd name="T13" fmla="*/ 0 60000 65536"/>
                <a:gd name="T14" fmla="*/ 0 60000 65536"/>
                <a:gd name="T15" fmla="*/ 0 60000 65536"/>
                <a:gd name="T16" fmla="*/ 0 60000 65536"/>
                <a:gd name="T17" fmla="*/ 0 60000 65536"/>
                <a:gd name="T18" fmla="*/ 0 w 45"/>
                <a:gd name="T19" fmla="*/ 0 h 27"/>
                <a:gd name="T20" fmla="*/ 45 w 4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45" h="27">
                  <a:moveTo>
                    <a:pt x="0" y="5"/>
                  </a:moveTo>
                  <a:lnTo>
                    <a:pt x="0" y="5"/>
                  </a:lnTo>
                  <a:lnTo>
                    <a:pt x="39" y="26"/>
                  </a:lnTo>
                  <a:lnTo>
                    <a:pt x="44" y="0"/>
                  </a:lnTo>
                  <a:lnTo>
                    <a:pt x="0" y="5"/>
                  </a:lnTo>
                </a:path>
              </a:pathLst>
            </a:custGeom>
            <a:grpFill/>
            <a:ln w="6350" cap="rnd">
              <a:noFill/>
              <a:round/>
              <a:headEnd/>
              <a:tailEnd/>
            </a:ln>
          </p:spPr>
          <p:txBody>
            <a:bodyPr/>
            <a:lstStyle/>
            <a:p>
              <a:endParaRPr lang="en-US"/>
            </a:p>
          </p:txBody>
        </p:sp>
        <p:sp>
          <p:nvSpPr>
            <p:cNvPr id="85074" name="Freeform 40"/>
            <p:cNvSpPr>
              <a:spLocks/>
            </p:cNvSpPr>
            <p:nvPr/>
          </p:nvSpPr>
          <p:spPr bwMode="auto">
            <a:xfrm>
              <a:off x="2551" y="548"/>
              <a:ext cx="2992" cy="1483"/>
            </a:xfrm>
            <a:custGeom>
              <a:avLst/>
              <a:gdLst>
                <a:gd name="T0" fmla="*/ 753 w 2992"/>
                <a:gd name="T1" fmla="*/ 1208 h 1483"/>
                <a:gd name="T2" fmla="*/ 1005 w 2992"/>
                <a:gd name="T3" fmla="*/ 1216 h 1483"/>
                <a:gd name="T4" fmla="*/ 901 w 2992"/>
                <a:gd name="T5" fmla="*/ 1123 h 1483"/>
                <a:gd name="T6" fmla="*/ 1000 w 2992"/>
                <a:gd name="T7" fmla="*/ 1109 h 1483"/>
                <a:gd name="T8" fmla="*/ 1265 w 2992"/>
                <a:gd name="T9" fmla="*/ 1318 h 1483"/>
                <a:gd name="T10" fmla="*/ 1491 w 2992"/>
                <a:gd name="T11" fmla="*/ 1171 h 1483"/>
                <a:gd name="T12" fmla="*/ 1614 w 2992"/>
                <a:gd name="T13" fmla="*/ 1381 h 1483"/>
                <a:gd name="T14" fmla="*/ 1692 w 2992"/>
                <a:gd name="T15" fmla="*/ 1428 h 1483"/>
                <a:gd name="T16" fmla="*/ 1714 w 2992"/>
                <a:gd name="T17" fmla="*/ 1375 h 1483"/>
                <a:gd name="T18" fmla="*/ 1791 w 2992"/>
                <a:gd name="T19" fmla="*/ 1196 h 1483"/>
                <a:gd name="T20" fmla="*/ 1979 w 2992"/>
                <a:gd name="T21" fmla="*/ 915 h 1483"/>
                <a:gd name="T22" fmla="*/ 1958 w 2992"/>
                <a:gd name="T23" fmla="*/ 892 h 1483"/>
                <a:gd name="T24" fmla="*/ 2051 w 2992"/>
                <a:gd name="T25" fmla="*/ 872 h 1483"/>
                <a:gd name="T26" fmla="*/ 2235 w 2992"/>
                <a:gd name="T27" fmla="*/ 595 h 1483"/>
                <a:gd name="T28" fmla="*/ 2497 w 2992"/>
                <a:gd name="T29" fmla="*/ 432 h 1483"/>
                <a:gd name="T30" fmla="*/ 2476 w 2992"/>
                <a:gd name="T31" fmla="*/ 544 h 1483"/>
                <a:gd name="T32" fmla="*/ 2660 w 2992"/>
                <a:gd name="T33" fmla="*/ 458 h 1483"/>
                <a:gd name="T34" fmla="*/ 2860 w 2992"/>
                <a:gd name="T35" fmla="*/ 340 h 1483"/>
                <a:gd name="T36" fmla="*/ 2696 w 2992"/>
                <a:gd name="T37" fmla="*/ 224 h 1483"/>
                <a:gd name="T38" fmla="*/ 2427 w 2992"/>
                <a:gd name="T39" fmla="*/ 204 h 1483"/>
                <a:gd name="T40" fmla="*/ 2108 w 2992"/>
                <a:gd name="T41" fmla="*/ 208 h 1483"/>
                <a:gd name="T42" fmla="*/ 1800 w 2992"/>
                <a:gd name="T43" fmla="*/ 123 h 1483"/>
                <a:gd name="T44" fmla="*/ 1730 w 2992"/>
                <a:gd name="T45" fmla="*/ 39 h 1483"/>
                <a:gd name="T46" fmla="*/ 1454 w 2992"/>
                <a:gd name="T47" fmla="*/ 84 h 1483"/>
                <a:gd name="T48" fmla="*/ 1315 w 2992"/>
                <a:gd name="T49" fmla="*/ 163 h 1483"/>
                <a:gd name="T50" fmla="*/ 1252 w 2992"/>
                <a:gd name="T51" fmla="*/ 208 h 1483"/>
                <a:gd name="T52" fmla="*/ 1175 w 2992"/>
                <a:gd name="T53" fmla="*/ 258 h 1483"/>
                <a:gd name="T54" fmla="*/ 959 w 2992"/>
                <a:gd name="T55" fmla="*/ 275 h 1483"/>
                <a:gd name="T56" fmla="*/ 774 w 2992"/>
                <a:gd name="T57" fmla="*/ 315 h 1483"/>
                <a:gd name="T58" fmla="*/ 659 w 2992"/>
                <a:gd name="T59" fmla="*/ 366 h 1483"/>
                <a:gd name="T60" fmla="*/ 677 w 2992"/>
                <a:gd name="T61" fmla="*/ 248 h 1483"/>
                <a:gd name="T62" fmla="*/ 513 w 2992"/>
                <a:gd name="T63" fmla="*/ 199 h 1483"/>
                <a:gd name="T64" fmla="*/ 404 w 2992"/>
                <a:gd name="T65" fmla="*/ 260 h 1483"/>
                <a:gd name="T66" fmla="*/ 253 w 2992"/>
                <a:gd name="T67" fmla="*/ 437 h 1483"/>
                <a:gd name="T68" fmla="*/ 316 w 2992"/>
                <a:gd name="T69" fmla="*/ 529 h 1483"/>
                <a:gd name="T70" fmla="*/ 380 w 2992"/>
                <a:gd name="T71" fmla="*/ 500 h 1483"/>
                <a:gd name="T72" fmla="*/ 466 w 2992"/>
                <a:gd name="T73" fmla="*/ 336 h 1483"/>
                <a:gd name="T74" fmla="*/ 484 w 2992"/>
                <a:gd name="T75" fmla="*/ 475 h 1483"/>
                <a:gd name="T76" fmla="*/ 475 w 2992"/>
                <a:gd name="T77" fmla="*/ 520 h 1483"/>
                <a:gd name="T78" fmla="*/ 351 w 2992"/>
                <a:gd name="T79" fmla="*/ 605 h 1483"/>
                <a:gd name="T80" fmla="*/ 295 w 2992"/>
                <a:gd name="T81" fmla="*/ 521 h 1483"/>
                <a:gd name="T82" fmla="*/ 221 w 2992"/>
                <a:gd name="T83" fmla="*/ 616 h 1483"/>
                <a:gd name="T84" fmla="*/ 118 w 2992"/>
                <a:gd name="T85" fmla="*/ 708 h 1483"/>
                <a:gd name="T86" fmla="*/ 131 w 2992"/>
                <a:gd name="T87" fmla="*/ 772 h 1483"/>
                <a:gd name="T88" fmla="*/ 9 w 2992"/>
                <a:gd name="T89" fmla="*/ 919 h 1483"/>
                <a:gd name="T90" fmla="*/ 153 w 2992"/>
                <a:gd name="T91" fmla="*/ 854 h 1483"/>
                <a:gd name="T92" fmla="*/ 253 w 2992"/>
                <a:gd name="T93" fmla="*/ 800 h 1483"/>
                <a:gd name="T94" fmla="*/ 380 w 2992"/>
                <a:gd name="T95" fmla="*/ 903 h 1483"/>
                <a:gd name="T96" fmla="*/ 326 w 2992"/>
                <a:gd name="T97" fmla="*/ 792 h 1483"/>
                <a:gd name="T98" fmla="*/ 430 w 2992"/>
                <a:gd name="T99" fmla="*/ 860 h 1483"/>
                <a:gd name="T100" fmla="*/ 464 w 2992"/>
                <a:gd name="T101" fmla="*/ 924 h 1483"/>
                <a:gd name="T102" fmla="*/ 479 w 2992"/>
                <a:gd name="T103" fmla="*/ 858 h 1483"/>
                <a:gd name="T104" fmla="*/ 591 w 2992"/>
                <a:gd name="T105" fmla="*/ 751 h 1483"/>
                <a:gd name="T106" fmla="*/ 649 w 2992"/>
                <a:gd name="T107" fmla="*/ 786 h 1483"/>
                <a:gd name="T108" fmla="*/ 727 w 2992"/>
                <a:gd name="T109" fmla="*/ 733 h 1483"/>
                <a:gd name="T110" fmla="*/ 711 w 2992"/>
                <a:gd name="T111" fmla="*/ 849 h 1483"/>
                <a:gd name="T112" fmla="*/ 532 w 2992"/>
                <a:gd name="T113" fmla="*/ 867 h 1483"/>
                <a:gd name="T114" fmla="*/ 633 w 2992"/>
                <a:gd name="T115" fmla="*/ 936 h 1483"/>
                <a:gd name="T116" fmla="*/ 623 w 2992"/>
                <a:gd name="T117" fmla="*/ 1045 h 1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2"/>
                <a:gd name="T178" fmla="*/ 0 h 1483"/>
                <a:gd name="T179" fmla="*/ 2992 w 2992"/>
                <a:gd name="T180" fmla="*/ 1483 h 1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2" h="1483">
                  <a:moveTo>
                    <a:pt x="623" y="1045"/>
                  </a:moveTo>
                  <a:lnTo>
                    <a:pt x="664" y="1049"/>
                  </a:lnTo>
                  <a:lnTo>
                    <a:pt x="715" y="1140"/>
                  </a:lnTo>
                  <a:lnTo>
                    <a:pt x="753" y="1208"/>
                  </a:lnTo>
                  <a:lnTo>
                    <a:pt x="780" y="1256"/>
                  </a:lnTo>
                  <a:lnTo>
                    <a:pt x="791" y="1313"/>
                  </a:lnTo>
                  <a:lnTo>
                    <a:pt x="867" y="1293"/>
                  </a:lnTo>
                  <a:lnTo>
                    <a:pt x="962" y="1246"/>
                  </a:lnTo>
                  <a:lnTo>
                    <a:pt x="1005" y="1216"/>
                  </a:lnTo>
                  <a:lnTo>
                    <a:pt x="1035" y="1160"/>
                  </a:lnTo>
                  <a:lnTo>
                    <a:pt x="979" y="1103"/>
                  </a:lnTo>
                  <a:lnTo>
                    <a:pt x="948" y="1134"/>
                  </a:lnTo>
                  <a:lnTo>
                    <a:pt x="923" y="1133"/>
                  </a:lnTo>
                  <a:lnTo>
                    <a:pt x="901" y="1123"/>
                  </a:lnTo>
                  <a:lnTo>
                    <a:pt x="864" y="1062"/>
                  </a:lnTo>
                  <a:lnTo>
                    <a:pt x="859" y="1040"/>
                  </a:lnTo>
                  <a:lnTo>
                    <a:pt x="890" y="1038"/>
                  </a:lnTo>
                  <a:lnTo>
                    <a:pt x="911" y="1073"/>
                  </a:lnTo>
                  <a:lnTo>
                    <a:pt x="1000" y="1109"/>
                  </a:lnTo>
                  <a:lnTo>
                    <a:pt x="1136" y="1112"/>
                  </a:lnTo>
                  <a:lnTo>
                    <a:pt x="1193" y="1188"/>
                  </a:lnTo>
                  <a:lnTo>
                    <a:pt x="1215" y="1182"/>
                  </a:lnTo>
                  <a:lnTo>
                    <a:pt x="1252" y="1268"/>
                  </a:lnTo>
                  <a:lnTo>
                    <a:pt x="1265" y="1318"/>
                  </a:lnTo>
                  <a:lnTo>
                    <a:pt x="1299" y="1382"/>
                  </a:lnTo>
                  <a:lnTo>
                    <a:pt x="1335" y="1349"/>
                  </a:lnTo>
                  <a:lnTo>
                    <a:pt x="1342" y="1266"/>
                  </a:lnTo>
                  <a:lnTo>
                    <a:pt x="1459" y="1166"/>
                  </a:lnTo>
                  <a:lnTo>
                    <a:pt x="1491" y="1171"/>
                  </a:lnTo>
                  <a:lnTo>
                    <a:pt x="1512" y="1156"/>
                  </a:lnTo>
                  <a:lnTo>
                    <a:pt x="1555" y="1225"/>
                  </a:lnTo>
                  <a:lnTo>
                    <a:pt x="1554" y="1260"/>
                  </a:lnTo>
                  <a:lnTo>
                    <a:pt x="1591" y="1239"/>
                  </a:lnTo>
                  <a:lnTo>
                    <a:pt x="1614" y="1381"/>
                  </a:lnTo>
                  <a:lnTo>
                    <a:pt x="1644" y="1406"/>
                  </a:lnTo>
                  <a:lnTo>
                    <a:pt x="1660" y="1461"/>
                  </a:lnTo>
                  <a:lnTo>
                    <a:pt x="1699" y="1482"/>
                  </a:lnTo>
                  <a:lnTo>
                    <a:pt x="1700" y="1482"/>
                  </a:lnTo>
                  <a:lnTo>
                    <a:pt x="1692" y="1428"/>
                  </a:lnTo>
                  <a:lnTo>
                    <a:pt x="1649" y="1394"/>
                  </a:lnTo>
                  <a:lnTo>
                    <a:pt x="1627" y="1349"/>
                  </a:lnTo>
                  <a:lnTo>
                    <a:pt x="1641" y="1298"/>
                  </a:lnTo>
                  <a:lnTo>
                    <a:pt x="1692" y="1343"/>
                  </a:lnTo>
                  <a:lnTo>
                    <a:pt x="1714" y="1375"/>
                  </a:lnTo>
                  <a:lnTo>
                    <a:pt x="1777" y="1328"/>
                  </a:lnTo>
                  <a:lnTo>
                    <a:pt x="1770" y="1272"/>
                  </a:lnTo>
                  <a:lnTo>
                    <a:pt x="1722" y="1218"/>
                  </a:lnTo>
                  <a:lnTo>
                    <a:pt x="1759" y="1175"/>
                  </a:lnTo>
                  <a:lnTo>
                    <a:pt x="1791" y="1196"/>
                  </a:lnTo>
                  <a:lnTo>
                    <a:pt x="1833" y="1168"/>
                  </a:lnTo>
                  <a:lnTo>
                    <a:pt x="1919" y="1125"/>
                  </a:lnTo>
                  <a:lnTo>
                    <a:pt x="1967" y="1012"/>
                  </a:lnTo>
                  <a:lnTo>
                    <a:pt x="1928" y="958"/>
                  </a:lnTo>
                  <a:lnTo>
                    <a:pt x="1979" y="915"/>
                  </a:lnTo>
                  <a:lnTo>
                    <a:pt x="1953" y="908"/>
                  </a:lnTo>
                  <a:lnTo>
                    <a:pt x="1924" y="917"/>
                  </a:lnTo>
                  <a:lnTo>
                    <a:pt x="1903" y="897"/>
                  </a:lnTo>
                  <a:lnTo>
                    <a:pt x="1965" y="849"/>
                  </a:lnTo>
                  <a:lnTo>
                    <a:pt x="1958" y="892"/>
                  </a:lnTo>
                  <a:lnTo>
                    <a:pt x="2022" y="877"/>
                  </a:lnTo>
                  <a:lnTo>
                    <a:pt x="2038" y="908"/>
                  </a:lnTo>
                  <a:lnTo>
                    <a:pt x="2033" y="967"/>
                  </a:lnTo>
                  <a:lnTo>
                    <a:pt x="2083" y="937"/>
                  </a:lnTo>
                  <a:lnTo>
                    <a:pt x="2051" y="872"/>
                  </a:lnTo>
                  <a:lnTo>
                    <a:pt x="2117" y="806"/>
                  </a:lnTo>
                  <a:lnTo>
                    <a:pt x="2139" y="820"/>
                  </a:lnTo>
                  <a:lnTo>
                    <a:pt x="2243" y="712"/>
                  </a:lnTo>
                  <a:lnTo>
                    <a:pt x="2261" y="637"/>
                  </a:lnTo>
                  <a:lnTo>
                    <a:pt x="2235" y="595"/>
                  </a:lnTo>
                  <a:lnTo>
                    <a:pt x="2167" y="586"/>
                  </a:lnTo>
                  <a:lnTo>
                    <a:pt x="2278" y="489"/>
                  </a:lnTo>
                  <a:lnTo>
                    <a:pt x="2368" y="489"/>
                  </a:lnTo>
                  <a:lnTo>
                    <a:pt x="2461" y="490"/>
                  </a:lnTo>
                  <a:lnTo>
                    <a:pt x="2497" y="432"/>
                  </a:lnTo>
                  <a:lnTo>
                    <a:pt x="2544" y="428"/>
                  </a:lnTo>
                  <a:lnTo>
                    <a:pt x="2540" y="458"/>
                  </a:lnTo>
                  <a:lnTo>
                    <a:pt x="2601" y="421"/>
                  </a:lnTo>
                  <a:lnTo>
                    <a:pt x="2489" y="519"/>
                  </a:lnTo>
                  <a:lnTo>
                    <a:pt x="2476" y="544"/>
                  </a:lnTo>
                  <a:lnTo>
                    <a:pt x="2489" y="663"/>
                  </a:lnTo>
                  <a:lnTo>
                    <a:pt x="2569" y="586"/>
                  </a:lnTo>
                  <a:lnTo>
                    <a:pt x="2567" y="514"/>
                  </a:lnTo>
                  <a:lnTo>
                    <a:pt x="2591" y="475"/>
                  </a:lnTo>
                  <a:lnTo>
                    <a:pt x="2660" y="458"/>
                  </a:lnTo>
                  <a:lnTo>
                    <a:pt x="2692" y="473"/>
                  </a:lnTo>
                  <a:lnTo>
                    <a:pt x="2795" y="414"/>
                  </a:lnTo>
                  <a:lnTo>
                    <a:pt x="2829" y="401"/>
                  </a:lnTo>
                  <a:lnTo>
                    <a:pt x="2815" y="364"/>
                  </a:lnTo>
                  <a:lnTo>
                    <a:pt x="2860" y="340"/>
                  </a:lnTo>
                  <a:lnTo>
                    <a:pt x="2952" y="366"/>
                  </a:lnTo>
                  <a:lnTo>
                    <a:pt x="2991" y="326"/>
                  </a:lnTo>
                  <a:lnTo>
                    <a:pt x="2907" y="287"/>
                  </a:lnTo>
                  <a:lnTo>
                    <a:pt x="2811" y="242"/>
                  </a:lnTo>
                  <a:lnTo>
                    <a:pt x="2696" y="224"/>
                  </a:lnTo>
                  <a:lnTo>
                    <a:pt x="2687" y="258"/>
                  </a:lnTo>
                  <a:lnTo>
                    <a:pt x="2639" y="240"/>
                  </a:lnTo>
                  <a:lnTo>
                    <a:pt x="2560" y="245"/>
                  </a:lnTo>
                  <a:lnTo>
                    <a:pt x="2520" y="201"/>
                  </a:lnTo>
                  <a:lnTo>
                    <a:pt x="2427" y="204"/>
                  </a:lnTo>
                  <a:lnTo>
                    <a:pt x="2379" y="166"/>
                  </a:lnTo>
                  <a:lnTo>
                    <a:pt x="2254" y="147"/>
                  </a:lnTo>
                  <a:lnTo>
                    <a:pt x="2208" y="193"/>
                  </a:lnTo>
                  <a:lnTo>
                    <a:pt x="2129" y="171"/>
                  </a:lnTo>
                  <a:lnTo>
                    <a:pt x="2108" y="208"/>
                  </a:lnTo>
                  <a:lnTo>
                    <a:pt x="2081" y="141"/>
                  </a:lnTo>
                  <a:lnTo>
                    <a:pt x="1989" y="120"/>
                  </a:lnTo>
                  <a:lnTo>
                    <a:pt x="1985" y="141"/>
                  </a:lnTo>
                  <a:lnTo>
                    <a:pt x="1875" y="122"/>
                  </a:lnTo>
                  <a:lnTo>
                    <a:pt x="1800" y="123"/>
                  </a:lnTo>
                  <a:lnTo>
                    <a:pt x="1732" y="138"/>
                  </a:lnTo>
                  <a:lnTo>
                    <a:pt x="1835" y="82"/>
                  </a:lnTo>
                  <a:lnTo>
                    <a:pt x="1845" y="57"/>
                  </a:lnTo>
                  <a:lnTo>
                    <a:pt x="1805" y="30"/>
                  </a:lnTo>
                  <a:lnTo>
                    <a:pt x="1730" y="39"/>
                  </a:lnTo>
                  <a:lnTo>
                    <a:pt x="1746" y="23"/>
                  </a:lnTo>
                  <a:lnTo>
                    <a:pt x="1701" y="0"/>
                  </a:lnTo>
                  <a:lnTo>
                    <a:pt x="1619" y="46"/>
                  </a:lnTo>
                  <a:lnTo>
                    <a:pt x="1540" y="57"/>
                  </a:lnTo>
                  <a:lnTo>
                    <a:pt x="1454" y="84"/>
                  </a:lnTo>
                  <a:lnTo>
                    <a:pt x="1439" y="116"/>
                  </a:lnTo>
                  <a:lnTo>
                    <a:pt x="1347" y="127"/>
                  </a:lnTo>
                  <a:lnTo>
                    <a:pt x="1353" y="160"/>
                  </a:lnTo>
                  <a:lnTo>
                    <a:pt x="1390" y="181"/>
                  </a:lnTo>
                  <a:lnTo>
                    <a:pt x="1315" y="163"/>
                  </a:lnTo>
                  <a:lnTo>
                    <a:pt x="1315" y="201"/>
                  </a:lnTo>
                  <a:lnTo>
                    <a:pt x="1274" y="192"/>
                  </a:lnTo>
                  <a:lnTo>
                    <a:pt x="1264" y="164"/>
                  </a:lnTo>
                  <a:lnTo>
                    <a:pt x="1234" y="184"/>
                  </a:lnTo>
                  <a:lnTo>
                    <a:pt x="1252" y="208"/>
                  </a:lnTo>
                  <a:lnTo>
                    <a:pt x="1235" y="287"/>
                  </a:lnTo>
                  <a:lnTo>
                    <a:pt x="1212" y="145"/>
                  </a:lnTo>
                  <a:lnTo>
                    <a:pt x="1179" y="145"/>
                  </a:lnTo>
                  <a:lnTo>
                    <a:pt x="1141" y="236"/>
                  </a:lnTo>
                  <a:lnTo>
                    <a:pt x="1175" y="258"/>
                  </a:lnTo>
                  <a:lnTo>
                    <a:pt x="1163" y="272"/>
                  </a:lnTo>
                  <a:lnTo>
                    <a:pt x="1102" y="239"/>
                  </a:lnTo>
                  <a:lnTo>
                    <a:pt x="1053" y="230"/>
                  </a:lnTo>
                  <a:lnTo>
                    <a:pt x="1053" y="255"/>
                  </a:lnTo>
                  <a:lnTo>
                    <a:pt x="959" y="275"/>
                  </a:lnTo>
                  <a:lnTo>
                    <a:pt x="945" y="255"/>
                  </a:lnTo>
                  <a:lnTo>
                    <a:pt x="859" y="290"/>
                  </a:lnTo>
                  <a:lnTo>
                    <a:pt x="801" y="272"/>
                  </a:lnTo>
                  <a:lnTo>
                    <a:pt x="801" y="334"/>
                  </a:lnTo>
                  <a:lnTo>
                    <a:pt x="774" y="315"/>
                  </a:lnTo>
                  <a:lnTo>
                    <a:pt x="736" y="340"/>
                  </a:lnTo>
                  <a:lnTo>
                    <a:pt x="753" y="366"/>
                  </a:lnTo>
                  <a:lnTo>
                    <a:pt x="690" y="361"/>
                  </a:lnTo>
                  <a:lnTo>
                    <a:pt x="703" y="385"/>
                  </a:lnTo>
                  <a:lnTo>
                    <a:pt x="659" y="366"/>
                  </a:lnTo>
                  <a:lnTo>
                    <a:pt x="661" y="334"/>
                  </a:lnTo>
                  <a:lnTo>
                    <a:pt x="618" y="303"/>
                  </a:lnTo>
                  <a:lnTo>
                    <a:pt x="722" y="328"/>
                  </a:lnTo>
                  <a:lnTo>
                    <a:pt x="754" y="288"/>
                  </a:lnTo>
                  <a:lnTo>
                    <a:pt x="677" y="248"/>
                  </a:lnTo>
                  <a:lnTo>
                    <a:pt x="617" y="228"/>
                  </a:lnTo>
                  <a:lnTo>
                    <a:pt x="569" y="222"/>
                  </a:lnTo>
                  <a:lnTo>
                    <a:pt x="603" y="215"/>
                  </a:lnTo>
                  <a:lnTo>
                    <a:pt x="554" y="195"/>
                  </a:lnTo>
                  <a:lnTo>
                    <a:pt x="513" y="199"/>
                  </a:lnTo>
                  <a:lnTo>
                    <a:pt x="487" y="228"/>
                  </a:lnTo>
                  <a:lnTo>
                    <a:pt x="462" y="218"/>
                  </a:lnTo>
                  <a:lnTo>
                    <a:pt x="432" y="246"/>
                  </a:lnTo>
                  <a:lnTo>
                    <a:pt x="413" y="240"/>
                  </a:lnTo>
                  <a:lnTo>
                    <a:pt x="404" y="260"/>
                  </a:lnTo>
                  <a:lnTo>
                    <a:pt x="374" y="277"/>
                  </a:lnTo>
                  <a:lnTo>
                    <a:pt x="325" y="350"/>
                  </a:lnTo>
                  <a:lnTo>
                    <a:pt x="286" y="382"/>
                  </a:lnTo>
                  <a:lnTo>
                    <a:pt x="217" y="422"/>
                  </a:lnTo>
                  <a:lnTo>
                    <a:pt x="253" y="437"/>
                  </a:lnTo>
                  <a:lnTo>
                    <a:pt x="215" y="450"/>
                  </a:lnTo>
                  <a:lnTo>
                    <a:pt x="224" y="505"/>
                  </a:lnTo>
                  <a:lnTo>
                    <a:pt x="260" y="512"/>
                  </a:lnTo>
                  <a:lnTo>
                    <a:pt x="297" y="475"/>
                  </a:lnTo>
                  <a:lnTo>
                    <a:pt x="316" y="529"/>
                  </a:lnTo>
                  <a:lnTo>
                    <a:pt x="333" y="546"/>
                  </a:lnTo>
                  <a:lnTo>
                    <a:pt x="331" y="571"/>
                  </a:lnTo>
                  <a:lnTo>
                    <a:pt x="376" y="555"/>
                  </a:lnTo>
                  <a:lnTo>
                    <a:pt x="391" y="506"/>
                  </a:lnTo>
                  <a:lnTo>
                    <a:pt x="380" y="500"/>
                  </a:lnTo>
                  <a:lnTo>
                    <a:pt x="421" y="473"/>
                  </a:lnTo>
                  <a:lnTo>
                    <a:pt x="397" y="458"/>
                  </a:lnTo>
                  <a:lnTo>
                    <a:pt x="397" y="414"/>
                  </a:lnTo>
                  <a:lnTo>
                    <a:pt x="462" y="367"/>
                  </a:lnTo>
                  <a:lnTo>
                    <a:pt x="466" y="336"/>
                  </a:lnTo>
                  <a:lnTo>
                    <a:pt x="499" y="332"/>
                  </a:lnTo>
                  <a:lnTo>
                    <a:pt x="522" y="355"/>
                  </a:lnTo>
                  <a:lnTo>
                    <a:pt x="454" y="408"/>
                  </a:lnTo>
                  <a:lnTo>
                    <a:pt x="457" y="458"/>
                  </a:lnTo>
                  <a:lnTo>
                    <a:pt x="484" y="475"/>
                  </a:lnTo>
                  <a:lnTo>
                    <a:pt x="554" y="458"/>
                  </a:lnTo>
                  <a:lnTo>
                    <a:pt x="593" y="473"/>
                  </a:lnTo>
                  <a:lnTo>
                    <a:pt x="491" y="488"/>
                  </a:lnTo>
                  <a:lnTo>
                    <a:pt x="500" y="538"/>
                  </a:lnTo>
                  <a:lnTo>
                    <a:pt x="475" y="520"/>
                  </a:lnTo>
                  <a:lnTo>
                    <a:pt x="454" y="541"/>
                  </a:lnTo>
                  <a:lnTo>
                    <a:pt x="454" y="573"/>
                  </a:lnTo>
                  <a:lnTo>
                    <a:pt x="433" y="591"/>
                  </a:lnTo>
                  <a:lnTo>
                    <a:pt x="397" y="585"/>
                  </a:lnTo>
                  <a:lnTo>
                    <a:pt x="351" y="605"/>
                  </a:lnTo>
                  <a:lnTo>
                    <a:pt x="327" y="591"/>
                  </a:lnTo>
                  <a:lnTo>
                    <a:pt x="301" y="594"/>
                  </a:lnTo>
                  <a:lnTo>
                    <a:pt x="280" y="582"/>
                  </a:lnTo>
                  <a:lnTo>
                    <a:pt x="301" y="552"/>
                  </a:lnTo>
                  <a:lnTo>
                    <a:pt x="295" y="521"/>
                  </a:lnTo>
                  <a:lnTo>
                    <a:pt x="265" y="538"/>
                  </a:lnTo>
                  <a:lnTo>
                    <a:pt x="260" y="567"/>
                  </a:lnTo>
                  <a:lnTo>
                    <a:pt x="269" y="614"/>
                  </a:lnTo>
                  <a:lnTo>
                    <a:pt x="256" y="607"/>
                  </a:lnTo>
                  <a:lnTo>
                    <a:pt x="221" y="616"/>
                  </a:lnTo>
                  <a:lnTo>
                    <a:pt x="213" y="648"/>
                  </a:lnTo>
                  <a:lnTo>
                    <a:pt x="167" y="663"/>
                  </a:lnTo>
                  <a:lnTo>
                    <a:pt x="149" y="692"/>
                  </a:lnTo>
                  <a:lnTo>
                    <a:pt x="112" y="686"/>
                  </a:lnTo>
                  <a:lnTo>
                    <a:pt x="118" y="708"/>
                  </a:lnTo>
                  <a:lnTo>
                    <a:pt x="71" y="710"/>
                  </a:lnTo>
                  <a:lnTo>
                    <a:pt x="75" y="724"/>
                  </a:lnTo>
                  <a:lnTo>
                    <a:pt x="115" y="734"/>
                  </a:lnTo>
                  <a:lnTo>
                    <a:pt x="109" y="743"/>
                  </a:lnTo>
                  <a:lnTo>
                    <a:pt x="131" y="772"/>
                  </a:lnTo>
                  <a:lnTo>
                    <a:pt x="115" y="807"/>
                  </a:lnTo>
                  <a:lnTo>
                    <a:pt x="20" y="802"/>
                  </a:lnTo>
                  <a:lnTo>
                    <a:pt x="4" y="813"/>
                  </a:lnTo>
                  <a:lnTo>
                    <a:pt x="0" y="890"/>
                  </a:lnTo>
                  <a:lnTo>
                    <a:pt x="9" y="919"/>
                  </a:lnTo>
                  <a:lnTo>
                    <a:pt x="31" y="917"/>
                  </a:lnTo>
                  <a:lnTo>
                    <a:pt x="111" y="924"/>
                  </a:lnTo>
                  <a:lnTo>
                    <a:pt x="143" y="892"/>
                  </a:lnTo>
                  <a:lnTo>
                    <a:pt x="136" y="879"/>
                  </a:lnTo>
                  <a:lnTo>
                    <a:pt x="153" y="854"/>
                  </a:lnTo>
                  <a:lnTo>
                    <a:pt x="188" y="836"/>
                  </a:lnTo>
                  <a:lnTo>
                    <a:pt x="188" y="811"/>
                  </a:lnTo>
                  <a:lnTo>
                    <a:pt x="200" y="804"/>
                  </a:lnTo>
                  <a:lnTo>
                    <a:pt x="233" y="813"/>
                  </a:lnTo>
                  <a:lnTo>
                    <a:pt x="253" y="800"/>
                  </a:lnTo>
                  <a:lnTo>
                    <a:pt x="272" y="786"/>
                  </a:lnTo>
                  <a:lnTo>
                    <a:pt x="291" y="796"/>
                  </a:lnTo>
                  <a:lnTo>
                    <a:pt x="306" y="825"/>
                  </a:lnTo>
                  <a:lnTo>
                    <a:pt x="374" y="866"/>
                  </a:lnTo>
                  <a:lnTo>
                    <a:pt x="380" y="903"/>
                  </a:lnTo>
                  <a:lnTo>
                    <a:pt x="396" y="885"/>
                  </a:lnTo>
                  <a:lnTo>
                    <a:pt x="391" y="862"/>
                  </a:lnTo>
                  <a:lnTo>
                    <a:pt x="417" y="866"/>
                  </a:lnTo>
                  <a:lnTo>
                    <a:pt x="360" y="829"/>
                  </a:lnTo>
                  <a:lnTo>
                    <a:pt x="326" y="792"/>
                  </a:lnTo>
                  <a:lnTo>
                    <a:pt x="324" y="770"/>
                  </a:lnTo>
                  <a:lnTo>
                    <a:pt x="356" y="771"/>
                  </a:lnTo>
                  <a:lnTo>
                    <a:pt x="380" y="804"/>
                  </a:lnTo>
                  <a:lnTo>
                    <a:pt x="430" y="834"/>
                  </a:lnTo>
                  <a:lnTo>
                    <a:pt x="430" y="860"/>
                  </a:lnTo>
                  <a:lnTo>
                    <a:pt x="443" y="873"/>
                  </a:lnTo>
                  <a:lnTo>
                    <a:pt x="455" y="899"/>
                  </a:lnTo>
                  <a:lnTo>
                    <a:pt x="487" y="902"/>
                  </a:lnTo>
                  <a:lnTo>
                    <a:pt x="455" y="906"/>
                  </a:lnTo>
                  <a:lnTo>
                    <a:pt x="464" y="924"/>
                  </a:lnTo>
                  <a:lnTo>
                    <a:pt x="485" y="928"/>
                  </a:lnTo>
                  <a:lnTo>
                    <a:pt x="499" y="901"/>
                  </a:lnTo>
                  <a:lnTo>
                    <a:pt x="478" y="887"/>
                  </a:lnTo>
                  <a:lnTo>
                    <a:pt x="489" y="882"/>
                  </a:lnTo>
                  <a:lnTo>
                    <a:pt x="479" y="858"/>
                  </a:lnTo>
                  <a:lnTo>
                    <a:pt x="554" y="849"/>
                  </a:lnTo>
                  <a:lnTo>
                    <a:pt x="552" y="822"/>
                  </a:lnTo>
                  <a:lnTo>
                    <a:pt x="569" y="800"/>
                  </a:lnTo>
                  <a:lnTo>
                    <a:pt x="584" y="770"/>
                  </a:lnTo>
                  <a:lnTo>
                    <a:pt x="591" y="751"/>
                  </a:lnTo>
                  <a:lnTo>
                    <a:pt x="618" y="743"/>
                  </a:lnTo>
                  <a:lnTo>
                    <a:pt x="617" y="754"/>
                  </a:lnTo>
                  <a:lnTo>
                    <a:pt x="645" y="756"/>
                  </a:lnTo>
                  <a:lnTo>
                    <a:pt x="628" y="768"/>
                  </a:lnTo>
                  <a:lnTo>
                    <a:pt x="649" y="786"/>
                  </a:lnTo>
                  <a:lnTo>
                    <a:pt x="688" y="768"/>
                  </a:lnTo>
                  <a:lnTo>
                    <a:pt x="667" y="771"/>
                  </a:lnTo>
                  <a:lnTo>
                    <a:pt x="664" y="761"/>
                  </a:lnTo>
                  <a:lnTo>
                    <a:pt x="668" y="750"/>
                  </a:lnTo>
                  <a:lnTo>
                    <a:pt x="727" y="733"/>
                  </a:lnTo>
                  <a:lnTo>
                    <a:pt x="706" y="745"/>
                  </a:lnTo>
                  <a:lnTo>
                    <a:pt x="688" y="772"/>
                  </a:lnTo>
                  <a:lnTo>
                    <a:pt x="759" y="816"/>
                  </a:lnTo>
                  <a:lnTo>
                    <a:pt x="761" y="839"/>
                  </a:lnTo>
                  <a:lnTo>
                    <a:pt x="711" y="849"/>
                  </a:lnTo>
                  <a:lnTo>
                    <a:pt x="668" y="829"/>
                  </a:lnTo>
                  <a:lnTo>
                    <a:pt x="607" y="849"/>
                  </a:lnTo>
                  <a:lnTo>
                    <a:pt x="579" y="845"/>
                  </a:lnTo>
                  <a:lnTo>
                    <a:pt x="587" y="854"/>
                  </a:lnTo>
                  <a:lnTo>
                    <a:pt x="532" y="867"/>
                  </a:lnTo>
                  <a:lnTo>
                    <a:pt x="546" y="897"/>
                  </a:lnTo>
                  <a:lnTo>
                    <a:pt x="552" y="926"/>
                  </a:lnTo>
                  <a:lnTo>
                    <a:pt x="587" y="934"/>
                  </a:lnTo>
                  <a:lnTo>
                    <a:pt x="603" y="922"/>
                  </a:lnTo>
                  <a:lnTo>
                    <a:pt x="633" y="936"/>
                  </a:lnTo>
                  <a:lnTo>
                    <a:pt x="681" y="922"/>
                  </a:lnTo>
                  <a:lnTo>
                    <a:pt x="679" y="960"/>
                  </a:lnTo>
                  <a:lnTo>
                    <a:pt x="649" y="1017"/>
                  </a:lnTo>
                  <a:lnTo>
                    <a:pt x="600" y="1012"/>
                  </a:lnTo>
                  <a:lnTo>
                    <a:pt x="623" y="1045"/>
                  </a:lnTo>
                </a:path>
              </a:pathLst>
            </a:custGeom>
            <a:grpFill/>
            <a:ln w="6350" cap="rnd">
              <a:noFill/>
              <a:round/>
              <a:headEnd/>
              <a:tailEnd/>
            </a:ln>
          </p:spPr>
          <p:txBody>
            <a:bodyPr/>
            <a:lstStyle/>
            <a:p>
              <a:endParaRPr lang="en-US"/>
            </a:p>
          </p:txBody>
        </p:sp>
        <p:sp>
          <p:nvSpPr>
            <p:cNvPr id="85075" name="Freeform 41"/>
            <p:cNvSpPr>
              <a:spLocks/>
            </p:cNvSpPr>
            <p:nvPr/>
          </p:nvSpPr>
          <p:spPr bwMode="auto">
            <a:xfrm>
              <a:off x="1596" y="346"/>
              <a:ext cx="911" cy="672"/>
            </a:xfrm>
            <a:custGeom>
              <a:avLst/>
              <a:gdLst>
                <a:gd name="T0" fmla="*/ 0 w 911"/>
                <a:gd name="T1" fmla="*/ 188 h 672"/>
                <a:gd name="T2" fmla="*/ 64 w 911"/>
                <a:gd name="T3" fmla="*/ 157 h 672"/>
                <a:gd name="T4" fmla="*/ 132 w 911"/>
                <a:gd name="T5" fmla="*/ 116 h 672"/>
                <a:gd name="T6" fmla="*/ 80 w 911"/>
                <a:gd name="T7" fmla="*/ 116 h 672"/>
                <a:gd name="T8" fmla="*/ 171 w 911"/>
                <a:gd name="T9" fmla="*/ 84 h 672"/>
                <a:gd name="T10" fmla="*/ 230 w 911"/>
                <a:gd name="T11" fmla="*/ 78 h 672"/>
                <a:gd name="T12" fmla="*/ 264 w 911"/>
                <a:gd name="T13" fmla="*/ 42 h 672"/>
                <a:gd name="T14" fmla="*/ 342 w 911"/>
                <a:gd name="T15" fmla="*/ 58 h 672"/>
                <a:gd name="T16" fmla="*/ 414 w 911"/>
                <a:gd name="T17" fmla="*/ 65 h 672"/>
                <a:gd name="T18" fmla="*/ 400 w 911"/>
                <a:gd name="T19" fmla="*/ 12 h 672"/>
                <a:gd name="T20" fmla="*/ 500 w 911"/>
                <a:gd name="T21" fmla="*/ 27 h 672"/>
                <a:gd name="T22" fmla="*/ 511 w 911"/>
                <a:gd name="T23" fmla="*/ 0 h 672"/>
                <a:gd name="T24" fmla="*/ 723 w 911"/>
                <a:gd name="T25" fmla="*/ 22 h 672"/>
                <a:gd name="T26" fmla="*/ 600 w 911"/>
                <a:gd name="T27" fmla="*/ 50 h 672"/>
                <a:gd name="T28" fmla="*/ 702 w 911"/>
                <a:gd name="T29" fmla="*/ 64 h 672"/>
                <a:gd name="T30" fmla="*/ 751 w 911"/>
                <a:gd name="T31" fmla="*/ 54 h 672"/>
                <a:gd name="T32" fmla="*/ 720 w 911"/>
                <a:gd name="T33" fmla="*/ 110 h 672"/>
                <a:gd name="T34" fmla="*/ 831 w 911"/>
                <a:gd name="T35" fmla="*/ 62 h 672"/>
                <a:gd name="T36" fmla="*/ 910 w 911"/>
                <a:gd name="T37" fmla="*/ 71 h 672"/>
                <a:gd name="T38" fmla="*/ 771 w 911"/>
                <a:gd name="T39" fmla="*/ 106 h 672"/>
                <a:gd name="T40" fmla="*/ 787 w 911"/>
                <a:gd name="T41" fmla="*/ 124 h 672"/>
                <a:gd name="T42" fmla="*/ 776 w 911"/>
                <a:gd name="T43" fmla="*/ 168 h 672"/>
                <a:gd name="T44" fmla="*/ 786 w 911"/>
                <a:gd name="T45" fmla="*/ 212 h 672"/>
                <a:gd name="T46" fmla="*/ 782 w 911"/>
                <a:gd name="T47" fmla="*/ 231 h 672"/>
                <a:gd name="T48" fmla="*/ 801 w 911"/>
                <a:gd name="T49" fmla="*/ 282 h 672"/>
                <a:gd name="T50" fmla="*/ 778 w 911"/>
                <a:gd name="T51" fmla="*/ 298 h 672"/>
                <a:gd name="T52" fmla="*/ 756 w 911"/>
                <a:gd name="T53" fmla="*/ 309 h 672"/>
                <a:gd name="T54" fmla="*/ 757 w 911"/>
                <a:gd name="T55" fmla="*/ 338 h 672"/>
                <a:gd name="T56" fmla="*/ 689 w 911"/>
                <a:gd name="T57" fmla="*/ 338 h 672"/>
                <a:gd name="T58" fmla="*/ 724 w 911"/>
                <a:gd name="T59" fmla="*/ 364 h 672"/>
                <a:gd name="T60" fmla="*/ 768 w 911"/>
                <a:gd name="T61" fmla="*/ 417 h 672"/>
                <a:gd name="T62" fmla="*/ 679 w 911"/>
                <a:gd name="T63" fmla="*/ 379 h 672"/>
                <a:gd name="T64" fmla="*/ 695 w 911"/>
                <a:gd name="T65" fmla="*/ 420 h 672"/>
                <a:gd name="T66" fmla="*/ 758 w 911"/>
                <a:gd name="T67" fmla="*/ 430 h 672"/>
                <a:gd name="T68" fmla="*/ 640 w 911"/>
                <a:gd name="T69" fmla="*/ 479 h 672"/>
                <a:gd name="T70" fmla="*/ 573 w 911"/>
                <a:gd name="T71" fmla="*/ 522 h 672"/>
                <a:gd name="T72" fmla="*/ 519 w 911"/>
                <a:gd name="T73" fmla="*/ 542 h 672"/>
                <a:gd name="T74" fmla="*/ 476 w 911"/>
                <a:gd name="T75" fmla="*/ 558 h 672"/>
                <a:gd name="T76" fmla="*/ 452 w 911"/>
                <a:gd name="T77" fmla="*/ 614 h 672"/>
                <a:gd name="T78" fmla="*/ 448 w 911"/>
                <a:gd name="T79" fmla="*/ 671 h 672"/>
                <a:gd name="T80" fmla="*/ 381 w 911"/>
                <a:gd name="T81" fmla="*/ 651 h 672"/>
                <a:gd name="T82" fmla="*/ 316 w 911"/>
                <a:gd name="T83" fmla="*/ 576 h 672"/>
                <a:gd name="T84" fmla="*/ 286 w 911"/>
                <a:gd name="T85" fmla="*/ 500 h 672"/>
                <a:gd name="T86" fmla="*/ 332 w 911"/>
                <a:gd name="T87" fmla="*/ 447 h 672"/>
                <a:gd name="T88" fmla="*/ 310 w 911"/>
                <a:gd name="T89" fmla="*/ 426 h 672"/>
                <a:gd name="T90" fmla="*/ 335 w 911"/>
                <a:gd name="T91" fmla="*/ 411 h 672"/>
                <a:gd name="T92" fmla="*/ 317 w 911"/>
                <a:gd name="T93" fmla="*/ 384 h 672"/>
                <a:gd name="T94" fmla="*/ 264 w 911"/>
                <a:gd name="T95" fmla="*/ 390 h 672"/>
                <a:gd name="T96" fmla="*/ 277 w 911"/>
                <a:gd name="T97" fmla="*/ 349 h 672"/>
                <a:gd name="T98" fmla="*/ 216 w 911"/>
                <a:gd name="T99" fmla="*/ 264 h 672"/>
                <a:gd name="T100" fmla="*/ 117 w 911"/>
                <a:gd name="T101" fmla="*/ 257 h 672"/>
                <a:gd name="T102" fmla="*/ 73 w 911"/>
                <a:gd name="T103" fmla="*/ 234 h 672"/>
                <a:gd name="T104" fmla="*/ 109 w 911"/>
                <a:gd name="T105" fmla="*/ 205 h 672"/>
                <a:gd name="T106" fmla="*/ 0 w 911"/>
                <a:gd name="T107" fmla="*/ 188 h 6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1"/>
                <a:gd name="T163" fmla="*/ 0 h 672"/>
                <a:gd name="T164" fmla="*/ 911 w 911"/>
                <a:gd name="T165" fmla="*/ 672 h 6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1" h="672">
                  <a:moveTo>
                    <a:pt x="0" y="188"/>
                  </a:moveTo>
                  <a:lnTo>
                    <a:pt x="0" y="188"/>
                  </a:lnTo>
                  <a:lnTo>
                    <a:pt x="6" y="177"/>
                  </a:lnTo>
                  <a:lnTo>
                    <a:pt x="64" y="157"/>
                  </a:lnTo>
                  <a:lnTo>
                    <a:pt x="102" y="157"/>
                  </a:lnTo>
                  <a:lnTo>
                    <a:pt x="132" y="116"/>
                  </a:lnTo>
                  <a:lnTo>
                    <a:pt x="106" y="128"/>
                  </a:lnTo>
                  <a:lnTo>
                    <a:pt x="80" y="116"/>
                  </a:lnTo>
                  <a:lnTo>
                    <a:pt x="132" y="87"/>
                  </a:lnTo>
                  <a:lnTo>
                    <a:pt x="171" y="84"/>
                  </a:lnTo>
                  <a:lnTo>
                    <a:pt x="169" y="62"/>
                  </a:lnTo>
                  <a:lnTo>
                    <a:pt x="230" y="78"/>
                  </a:lnTo>
                  <a:lnTo>
                    <a:pt x="192" y="56"/>
                  </a:lnTo>
                  <a:lnTo>
                    <a:pt x="264" y="42"/>
                  </a:lnTo>
                  <a:lnTo>
                    <a:pt x="292" y="55"/>
                  </a:lnTo>
                  <a:lnTo>
                    <a:pt x="342" y="58"/>
                  </a:lnTo>
                  <a:lnTo>
                    <a:pt x="328" y="36"/>
                  </a:lnTo>
                  <a:lnTo>
                    <a:pt x="414" y="65"/>
                  </a:lnTo>
                  <a:lnTo>
                    <a:pt x="473" y="42"/>
                  </a:lnTo>
                  <a:lnTo>
                    <a:pt x="400" y="12"/>
                  </a:lnTo>
                  <a:lnTo>
                    <a:pt x="436" y="7"/>
                  </a:lnTo>
                  <a:lnTo>
                    <a:pt x="500" y="27"/>
                  </a:lnTo>
                  <a:lnTo>
                    <a:pt x="519" y="12"/>
                  </a:lnTo>
                  <a:lnTo>
                    <a:pt x="511" y="0"/>
                  </a:lnTo>
                  <a:lnTo>
                    <a:pt x="664" y="7"/>
                  </a:lnTo>
                  <a:lnTo>
                    <a:pt x="723" y="22"/>
                  </a:lnTo>
                  <a:lnTo>
                    <a:pt x="765" y="34"/>
                  </a:lnTo>
                  <a:lnTo>
                    <a:pt x="600" y="50"/>
                  </a:lnTo>
                  <a:lnTo>
                    <a:pt x="584" y="68"/>
                  </a:lnTo>
                  <a:lnTo>
                    <a:pt x="702" y="64"/>
                  </a:lnTo>
                  <a:lnTo>
                    <a:pt x="678" y="77"/>
                  </a:lnTo>
                  <a:lnTo>
                    <a:pt x="751" y="54"/>
                  </a:lnTo>
                  <a:lnTo>
                    <a:pt x="756" y="75"/>
                  </a:lnTo>
                  <a:lnTo>
                    <a:pt x="720" y="110"/>
                  </a:lnTo>
                  <a:lnTo>
                    <a:pt x="787" y="77"/>
                  </a:lnTo>
                  <a:lnTo>
                    <a:pt x="831" y="62"/>
                  </a:lnTo>
                  <a:lnTo>
                    <a:pt x="866" y="58"/>
                  </a:lnTo>
                  <a:lnTo>
                    <a:pt x="910" y="71"/>
                  </a:lnTo>
                  <a:lnTo>
                    <a:pt x="870" y="96"/>
                  </a:lnTo>
                  <a:lnTo>
                    <a:pt x="771" y="106"/>
                  </a:lnTo>
                  <a:lnTo>
                    <a:pt x="851" y="109"/>
                  </a:lnTo>
                  <a:lnTo>
                    <a:pt x="787" y="124"/>
                  </a:lnTo>
                  <a:lnTo>
                    <a:pt x="808" y="151"/>
                  </a:lnTo>
                  <a:lnTo>
                    <a:pt x="776" y="168"/>
                  </a:lnTo>
                  <a:lnTo>
                    <a:pt x="806" y="200"/>
                  </a:lnTo>
                  <a:lnTo>
                    <a:pt x="786" y="212"/>
                  </a:lnTo>
                  <a:lnTo>
                    <a:pt x="820" y="216"/>
                  </a:lnTo>
                  <a:lnTo>
                    <a:pt x="782" y="231"/>
                  </a:lnTo>
                  <a:lnTo>
                    <a:pt x="796" y="250"/>
                  </a:lnTo>
                  <a:lnTo>
                    <a:pt x="801" y="282"/>
                  </a:lnTo>
                  <a:lnTo>
                    <a:pt x="762" y="272"/>
                  </a:lnTo>
                  <a:lnTo>
                    <a:pt x="778" y="298"/>
                  </a:lnTo>
                  <a:lnTo>
                    <a:pt x="808" y="305"/>
                  </a:lnTo>
                  <a:lnTo>
                    <a:pt x="756" y="309"/>
                  </a:lnTo>
                  <a:lnTo>
                    <a:pt x="790" y="321"/>
                  </a:lnTo>
                  <a:lnTo>
                    <a:pt x="757" y="338"/>
                  </a:lnTo>
                  <a:lnTo>
                    <a:pt x="730" y="322"/>
                  </a:lnTo>
                  <a:lnTo>
                    <a:pt x="689" y="338"/>
                  </a:lnTo>
                  <a:lnTo>
                    <a:pt x="712" y="372"/>
                  </a:lnTo>
                  <a:lnTo>
                    <a:pt x="724" y="364"/>
                  </a:lnTo>
                  <a:lnTo>
                    <a:pt x="767" y="389"/>
                  </a:lnTo>
                  <a:lnTo>
                    <a:pt x="768" y="417"/>
                  </a:lnTo>
                  <a:lnTo>
                    <a:pt x="723" y="393"/>
                  </a:lnTo>
                  <a:lnTo>
                    <a:pt x="679" y="379"/>
                  </a:lnTo>
                  <a:lnTo>
                    <a:pt x="671" y="404"/>
                  </a:lnTo>
                  <a:lnTo>
                    <a:pt x="695" y="420"/>
                  </a:lnTo>
                  <a:lnTo>
                    <a:pt x="665" y="427"/>
                  </a:lnTo>
                  <a:lnTo>
                    <a:pt x="758" y="430"/>
                  </a:lnTo>
                  <a:lnTo>
                    <a:pt x="697" y="465"/>
                  </a:lnTo>
                  <a:lnTo>
                    <a:pt x="640" y="479"/>
                  </a:lnTo>
                  <a:lnTo>
                    <a:pt x="596" y="490"/>
                  </a:lnTo>
                  <a:lnTo>
                    <a:pt x="573" y="522"/>
                  </a:lnTo>
                  <a:lnTo>
                    <a:pt x="526" y="522"/>
                  </a:lnTo>
                  <a:lnTo>
                    <a:pt x="519" y="542"/>
                  </a:lnTo>
                  <a:lnTo>
                    <a:pt x="491" y="545"/>
                  </a:lnTo>
                  <a:lnTo>
                    <a:pt x="476" y="558"/>
                  </a:lnTo>
                  <a:lnTo>
                    <a:pt x="482" y="590"/>
                  </a:lnTo>
                  <a:lnTo>
                    <a:pt x="452" y="614"/>
                  </a:lnTo>
                  <a:lnTo>
                    <a:pt x="462" y="633"/>
                  </a:lnTo>
                  <a:lnTo>
                    <a:pt x="448" y="671"/>
                  </a:lnTo>
                  <a:lnTo>
                    <a:pt x="419" y="671"/>
                  </a:lnTo>
                  <a:lnTo>
                    <a:pt x="381" y="651"/>
                  </a:lnTo>
                  <a:lnTo>
                    <a:pt x="351" y="628"/>
                  </a:lnTo>
                  <a:lnTo>
                    <a:pt x="316" y="576"/>
                  </a:lnTo>
                  <a:lnTo>
                    <a:pt x="294" y="533"/>
                  </a:lnTo>
                  <a:lnTo>
                    <a:pt x="286" y="500"/>
                  </a:lnTo>
                  <a:lnTo>
                    <a:pt x="301" y="472"/>
                  </a:lnTo>
                  <a:lnTo>
                    <a:pt x="332" y="447"/>
                  </a:lnTo>
                  <a:lnTo>
                    <a:pt x="339" y="428"/>
                  </a:lnTo>
                  <a:lnTo>
                    <a:pt x="310" y="426"/>
                  </a:lnTo>
                  <a:lnTo>
                    <a:pt x="277" y="411"/>
                  </a:lnTo>
                  <a:lnTo>
                    <a:pt x="335" y="411"/>
                  </a:lnTo>
                  <a:lnTo>
                    <a:pt x="299" y="390"/>
                  </a:lnTo>
                  <a:lnTo>
                    <a:pt x="317" y="384"/>
                  </a:lnTo>
                  <a:lnTo>
                    <a:pt x="284" y="389"/>
                  </a:lnTo>
                  <a:lnTo>
                    <a:pt x="264" y="390"/>
                  </a:lnTo>
                  <a:lnTo>
                    <a:pt x="262" y="373"/>
                  </a:lnTo>
                  <a:lnTo>
                    <a:pt x="277" y="349"/>
                  </a:lnTo>
                  <a:lnTo>
                    <a:pt x="242" y="304"/>
                  </a:lnTo>
                  <a:lnTo>
                    <a:pt x="216" y="264"/>
                  </a:lnTo>
                  <a:lnTo>
                    <a:pt x="182" y="252"/>
                  </a:lnTo>
                  <a:lnTo>
                    <a:pt x="117" y="257"/>
                  </a:lnTo>
                  <a:lnTo>
                    <a:pt x="52" y="245"/>
                  </a:lnTo>
                  <a:lnTo>
                    <a:pt x="73" y="234"/>
                  </a:lnTo>
                  <a:lnTo>
                    <a:pt x="23" y="226"/>
                  </a:lnTo>
                  <a:lnTo>
                    <a:pt x="109" y="205"/>
                  </a:lnTo>
                  <a:lnTo>
                    <a:pt x="55" y="210"/>
                  </a:lnTo>
                  <a:lnTo>
                    <a:pt x="0" y="188"/>
                  </a:lnTo>
                </a:path>
              </a:pathLst>
            </a:custGeom>
            <a:grpFill/>
            <a:ln w="6350" cap="rnd">
              <a:noFill/>
              <a:round/>
              <a:headEnd/>
              <a:tailEnd/>
            </a:ln>
          </p:spPr>
          <p:txBody>
            <a:bodyPr/>
            <a:lstStyle/>
            <a:p>
              <a:endParaRPr lang="en-US"/>
            </a:p>
          </p:txBody>
        </p:sp>
        <p:sp>
          <p:nvSpPr>
            <p:cNvPr id="85076" name="Freeform 42"/>
            <p:cNvSpPr>
              <a:spLocks/>
            </p:cNvSpPr>
            <p:nvPr/>
          </p:nvSpPr>
          <p:spPr bwMode="auto">
            <a:xfrm>
              <a:off x="1254" y="660"/>
              <a:ext cx="81" cy="55"/>
            </a:xfrm>
            <a:custGeom>
              <a:avLst/>
              <a:gdLst>
                <a:gd name="T0" fmla="*/ 0 w 81"/>
                <a:gd name="T1" fmla="*/ 38 h 55"/>
                <a:gd name="T2" fmla="*/ 39 w 81"/>
                <a:gd name="T3" fmla="*/ 54 h 55"/>
                <a:gd name="T4" fmla="*/ 80 w 81"/>
                <a:gd name="T5" fmla="*/ 4 h 55"/>
                <a:gd name="T6" fmla="*/ 3 w 81"/>
                <a:gd name="T7" fmla="*/ 0 h 55"/>
                <a:gd name="T8" fmla="*/ 0 w 81"/>
                <a:gd name="T9" fmla="*/ 38 h 55"/>
                <a:gd name="T10" fmla="*/ 0 w 81"/>
                <a:gd name="T11" fmla="*/ 38 h 55"/>
                <a:gd name="T12" fmla="*/ 0 60000 65536"/>
                <a:gd name="T13" fmla="*/ 0 60000 65536"/>
                <a:gd name="T14" fmla="*/ 0 60000 65536"/>
                <a:gd name="T15" fmla="*/ 0 60000 65536"/>
                <a:gd name="T16" fmla="*/ 0 60000 65536"/>
                <a:gd name="T17" fmla="*/ 0 60000 65536"/>
                <a:gd name="T18" fmla="*/ 0 w 81"/>
                <a:gd name="T19" fmla="*/ 0 h 55"/>
                <a:gd name="T20" fmla="*/ 81 w 81"/>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1" h="55">
                  <a:moveTo>
                    <a:pt x="0" y="38"/>
                  </a:moveTo>
                  <a:lnTo>
                    <a:pt x="39" y="54"/>
                  </a:lnTo>
                  <a:lnTo>
                    <a:pt x="80" y="4"/>
                  </a:lnTo>
                  <a:lnTo>
                    <a:pt x="3" y="0"/>
                  </a:lnTo>
                  <a:lnTo>
                    <a:pt x="0" y="38"/>
                  </a:lnTo>
                </a:path>
              </a:pathLst>
            </a:custGeom>
            <a:grpFill/>
            <a:ln w="6350" cap="rnd">
              <a:noFill/>
              <a:round/>
              <a:headEnd/>
              <a:tailEnd/>
            </a:ln>
          </p:spPr>
          <p:txBody>
            <a:bodyPr/>
            <a:lstStyle/>
            <a:p>
              <a:endParaRPr lang="en-US"/>
            </a:p>
          </p:txBody>
        </p:sp>
        <p:sp>
          <p:nvSpPr>
            <p:cNvPr id="85077" name="Freeform 43"/>
            <p:cNvSpPr>
              <a:spLocks/>
            </p:cNvSpPr>
            <p:nvPr/>
          </p:nvSpPr>
          <p:spPr bwMode="auto">
            <a:xfrm>
              <a:off x="1151" y="584"/>
              <a:ext cx="76" cy="47"/>
            </a:xfrm>
            <a:custGeom>
              <a:avLst/>
              <a:gdLst>
                <a:gd name="T0" fmla="*/ 0 w 76"/>
                <a:gd name="T1" fmla="*/ 32 h 47"/>
                <a:gd name="T2" fmla="*/ 7 w 76"/>
                <a:gd name="T3" fmla="*/ 3 h 47"/>
                <a:gd name="T4" fmla="*/ 68 w 76"/>
                <a:gd name="T5" fmla="*/ 0 h 47"/>
                <a:gd name="T6" fmla="*/ 75 w 76"/>
                <a:gd name="T7" fmla="*/ 34 h 47"/>
                <a:gd name="T8" fmla="*/ 65 w 76"/>
                <a:gd name="T9" fmla="*/ 46 h 47"/>
                <a:gd name="T10" fmla="*/ 29 w 76"/>
                <a:gd name="T11" fmla="*/ 46 h 47"/>
                <a:gd name="T12" fmla="*/ 0 w 76"/>
                <a:gd name="T13" fmla="*/ 32 h 47"/>
                <a:gd name="T14" fmla="*/ 0 w 76"/>
                <a:gd name="T15" fmla="*/ 32 h 47"/>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47"/>
                <a:gd name="T26" fmla="*/ 76 w 76"/>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47">
                  <a:moveTo>
                    <a:pt x="0" y="32"/>
                  </a:moveTo>
                  <a:lnTo>
                    <a:pt x="7" y="3"/>
                  </a:lnTo>
                  <a:lnTo>
                    <a:pt x="68" y="0"/>
                  </a:lnTo>
                  <a:lnTo>
                    <a:pt x="75" y="34"/>
                  </a:lnTo>
                  <a:lnTo>
                    <a:pt x="65" y="46"/>
                  </a:lnTo>
                  <a:lnTo>
                    <a:pt x="29" y="46"/>
                  </a:lnTo>
                  <a:lnTo>
                    <a:pt x="0" y="32"/>
                  </a:lnTo>
                </a:path>
              </a:pathLst>
            </a:custGeom>
            <a:grpFill/>
            <a:ln w="6350" cap="rnd">
              <a:noFill/>
              <a:round/>
              <a:headEnd/>
              <a:tailEnd/>
            </a:ln>
          </p:spPr>
          <p:txBody>
            <a:bodyPr/>
            <a:lstStyle/>
            <a:p>
              <a:endParaRPr lang="en-US"/>
            </a:p>
          </p:txBody>
        </p:sp>
        <p:sp>
          <p:nvSpPr>
            <p:cNvPr id="85078" name="Freeform 44"/>
            <p:cNvSpPr>
              <a:spLocks/>
            </p:cNvSpPr>
            <p:nvPr/>
          </p:nvSpPr>
          <p:spPr bwMode="auto">
            <a:xfrm>
              <a:off x="1151" y="660"/>
              <a:ext cx="91" cy="80"/>
            </a:xfrm>
            <a:custGeom>
              <a:avLst/>
              <a:gdLst>
                <a:gd name="T0" fmla="*/ 0 w 91"/>
                <a:gd name="T1" fmla="*/ 42 h 80"/>
                <a:gd name="T2" fmla="*/ 35 w 91"/>
                <a:gd name="T3" fmla="*/ 0 h 80"/>
                <a:gd name="T4" fmla="*/ 78 w 91"/>
                <a:gd name="T5" fmla="*/ 22 h 80"/>
                <a:gd name="T6" fmla="*/ 62 w 91"/>
                <a:gd name="T7" fmla="*/ 35 h 80"/>
                <a:gd name="T8" fmla="*/ 87 w 91"/>
                <a:gd name="T9" fmla="*/ 38 h 80"/>
                <a:gd name="T10" fmla="*/ 90 w 91"/>
                <a:gd name="T11" fmla="*/ 63 h 80"/>
                <a:gd name="T12" fmla="*/ 51 w 91"/>
                <a:gd name="T13" fmla="*/ 79 h 80"/>
                <a:gd name="T14" fmla="*/ 0 w 91"/>
                <a:gd name="T15" fmla="*/ 42 h 80"/>
                <a:gd name="T16" fmla="*/ 0 w 91"/>
                <a:gd name="T17" fmla="*/ 42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80"/>
                <a:gd name="T29" fmla="*/ 91 w 91"/>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80">
                  <a:moveTo>
                    <a:pt x="0" y="42"/>
                  </a:moveTo>
                  <a:lnTo>
                    <a:pt x="35" y="0"/>
                  </a:lnTo>
                  <a:lnTo>
                    <a:pt x="78" y="22"/>
                  </a:lnTo>
                  <a:lnTo>
                    <a:pt x="62" y="35"/>
                  </a:lnTo>
                  <a:lnTo>
                    <a:pt x="87" y="38"/>
                  </a:lnTo>
                  <a:lnTo>
                    <a:pt x="90" y="63"/>
                  </a:lnTo>
                  <a:lnTo>
                    <a:pt x="51" y="79"/>
                  </a:lnTo>
                  <a:lnTo>
                    <a:pt x="0" y="42"/>
                  </a:lnTo>
                </a:path>
              </a:pathLst>
            </a:custGeom>
            <a:grpFill/>
            <a:ln w="6350" cap="rnd">
              <a:noFill/>
              <a:round/>
              <a:headEnd/>
              <a:tailEnd/>
            </a:ln>
          </p:spPr>
          <p:txBody>
            <a:bodyPr/>
            <a:lstStyle/>
            <a:p>
              <a:endParaRPr lang="en-US"/>
            </a:p>
          </p:txBody>
        </p:sp>
        <p:sp>
          <p:nvSpPr>
            <p:cNvPr id="85079" name="Freeform 45"/>
            <p:cNvSpPr>
              <a:spLocks/>
            </p:cNvSpPr>
            <p:nvPr/>
          </p:nvSpPr>
          <p:spPr bwMode="auto">
            <a:xfrm>
              <a:off x="924" y="575"/>
              <a:ext cx="184" cy="74"/>
            </a:xfrm>
            <a:custGeom>
              <a:avLst/>
              <a:gdLst>
                <a:gd name="T0" fmla="*/ 0 w 184"/>
                <a:gd name="T1" fmla="*/ 47 h 74"/>
                <a:gd name="T2" fmla="*/ 40 w 184"/>
                <a:gd name="T3" fmla="*/ 11 h 74"/>
                <a:gd name="T4" fmla="*/ 76 w 184"/>
                <a:gd name="T5" fmla="*/ 21 h 74"/>
                <a:gd name="T6" fmla="*/ 94 w 184"/>
                <a:gd name="T7" fmla="*/ 39 h 74"/>
                <a:gd name="T8" fmla="*/ 131 w 184"/>
                <a:gd name="T9" fmla="*/ 41 h 74"/>
                <a:gd name="T10" fmla="*/ 108 w 184"/>
                <a:gd name="T11" fmla="*/ 12 h 74"/>
                <a:gd name="T12" fmla="*/ 132 w 184"/>
                <a:gd name="T13" fmla="*/ 0 h 74"/>
                <a:gd name="T14" fmla="*/ 143 w 184"/>
                <a:gd name="T15" fmla="*/ 17 h 74"/>
                <a:gd name="T16" fmla="*/ 171 w 184"/>
                <a:gd name="T17" fmla="*/ 25 h 74"/>
                <a:gd name="T18" fmla="*/ 183 w 184"/>
                <a:gd name="T19" fmla="*/ 38 h 74"/>
                <a:gd name="T20" fmla="*/ 173 w 184"/>
                <a:gd name="T21" fmla="*/ 55 h 74"/>
                <a:gd name="T22" fmla="*/ 133 w 184"/>
                <a:gd name="T23" fmla="*/ 53 h 74"/>
                <a:gd name="T24" fmla="*/ 76 w 184"/>
                <a:gd name="T25" fmla="*/ 73 h 74"/>
                <a:gd name="T26" fmla="*/ 0 w 184"/>
                <a:gd name="T27" fmla="*/ 47 h 74"/>
                <a:gd name="T28" fmla="*/ 0 w 184"/>
                <a:gd name="T29" fmla="*/ 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4"/>
                <a:gd name="T46" fmla="*/ 0 h 74"/>
                <a:gd name="T47" fmla="*/ 184 w 184"/>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4" h="74">
                  <a:moveTo>
                    <a:pt x="0" y="47"/>
                  </a:moveTo>
                  <a:lnTo>
                    <a:pt x="40" y="11"/>
                  </a:lnTo>
                  <a:lnTo>
                    <a:pt x="76" y="21"/>
                  </a:lnTo>
                  <a:lnTo>
                    <a:pt x="94" y="39"/>
                  </a:lnTo>
                  <a:lnTo>
                    <a:pt x="131" y="41"/>
                  </a:lnTo>
                  <a:lnTo>
                    <a:pt x="108" y="12"/>
                  </a:lnTo>
                  <a:lnTo>
                    <a:pt x="132" y="0"/>
                  </a:lnTo>
                  <a:lnTo>
                    <a:pt x="143" y="17"/>
                  </a:lnTo>
                  <a:lnTo>
                    <a:pt x="171" y="25"/>
                  </a:lnTo>
                  <a:lnTo>
                    <a:pt x="183" y="38"/>
                  </a:lnTo>
                  <a:lnTo>
                    <a:pt x="173" y="55"/>
                  </a:lnTo>
                  <a:lnTo>
                    <a:pt x="133" y="53"/>
                  </a:lnTo>
                  <a:lnTo>
                    <a:pt x="76" y="73"/>
                  </a:lnTo>
                  <a:lnTo>
                    <a:pt x="0" y="47"/>
                  </a:lnTo>
                </a:path>
              </a:pathLst>
            </a:custGeom>
            <a:grpFill/>
            <a:ln w="6350" cap="rnd">
              <a:noFill/>
              <a:round/>
              <a:headEnd/>
              <a:tailEnd/>
            </a:ln>
          </p:spPr>
          <p:txBody>
            <a:bodyPr/>
            <a:lstStyle/>
            <a:p>
              <a:endParaRPr lang="en-US"/>
            </a:p>
          </p:txBody>
        </p:sp>
        <p:sp>
          <p:nvSpPr>
            <p:cNvPr id="85080" name="Freeform 46"/>
            <p:cNvSpPr>
              <a:spLocks/>
            </p:cNvSpPr>
            <p:nvPr/>
          </p:nvSpPr>
          <p:spPr bwMode="auto">
            <a:xfrm>
              <a:off x="847" y="550"/>
              <a:ext cx="109" cy="56"/>
            </a:xfrm>
            <a:custGeom>
              <a:avLst/>
              <a:gdLst>
                <a:gd name="T0" fmla="*/ 0 w 109"/>
                <a:gd name="T1" fmla="*/ 44 h 56"/>
                <a:gd name="T2" fmla="*/ 36 w 109"/>
                <a:gd name="T3" fmla="*/ 55 h 56"/>
                <a:gd name="T4" fmla="*/ 74 w 109"/>
                <a:gd name="T5" fmla="*/ 26 h 56"/>
                <a:gd name="T6" fmla="*/ 77 w 109"/>
                <a:gd name="T7" fmla="*/ 42 h 56"/>
                <a:gd name="T8" fmla="*/ 101 w 109"/>
                <a:gd name="T9" fmla="*/ 28 h 56"/>
                <a:gd name="T10" fmla="*/ 108 w 109"/>
                <a:gd name="T11" fmla="*/ 8 h 56"/>
                <a:gd name="T12" fmla="*/ 93 w 109"/>
                <a:gd name="T13" fmla="*/ 0 h 56"/>
                <a:gd name="T14" fmla="*/ 52 w 109"/>
                <a:gd name="T15" fmla="*/ 9 h 56"/>
                <a:gd name="T16" fmla="*/ 0 w 109"/>
                <a:gd name="T17" fmla="*/ 44 h 56"/>
                <a:gd name="T18" fmla="*/ 0 w 109"/>
                <a:gd name="T19" fmla="*/ 44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56"/>
                <a:gd name="T32" fmla="*/ 109 w 10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56">
                  <a:moveTo>
                    <a:pt x="0" y="44"/>
                  </a:moveTo>
                  <a:lnTo>
                    <a:pt x="36" y="55"/>
                  </a:lnTo>
                  <a:lnTo>
                    <a:pt x="74" y="26"/>
                  </a:lnTo>
                  <a:lnTo>
                    <a:pt x="77" y="42"/>
                  </a:lnTo>
                  <a:lnTo>
                    <a:pt x="101" y="28"/>
                  </a:lnTo>
                  <a:lnTo>
                    <a:pt x="108" y="8"/>
                  </a:lnTo>
                  <a:lnTo>
                    <a:pt x="93" y="0"/>
                  </a:lnTo>
                  <a:lnTo>
                    <a:pt x="52" y="9"/>
                  </a:lnTo>
                  <a:lnTo>
                    <a:pt x="0" y="44"/>
                  </a:lnTo>
                </a:path>
              </a:pathLst>
            </a:custGeom>
            <a:grpFill/>
            <a:ln w="6350" cap="rnd">
              <a:noFill/>
              <a:round/>
              <a:headEnd/>
              <a:tailEnd/>
            </a:ln>
          </p:spPr>
          <p:txBody>
            <a:bodyPr/>
            <a:lstStyle/>
            <a:p>
              <a:endParaRPr lang="en-US"/>
            </a:p>
          </p:txBody>
        </p:sp>
        <p:sp>
          <p:nvSpPr>
            <p:cNvPr id="85081" name="Freeform 47"/>
            <p:cNvSpPr>
              <a:spLocks/>
            </p:cNvSpPr>
            <p:nvPr/>
          </p:nvSpPr>
          <p:spPr bwMode="auto">
            <a:xfrm>
              <a:off x="1107" y="496"/>
              <a:ext cx="94" cy="46"/>
            </a:xfrm>
            <a:custGeom>
              <a:avLst/>
              <a:gdLst>
                <a:gd name="T0" fmla="*/ 0 w 94"/>
                <a:gd name="T1" fmla="*/ 0 h 46"/>
                <a:gd name="T2" fmla="*/ 0 w 94"/>
                <a:gd name="T3" fmla="*/ 0 h 46"/>
                <a:gd name="T4" fmla="*/ 7 w 94"/>
                <a:gd name="T5" fmla="*/ 16 h 46"/>
                <a:gd name="T6" fmla="*/ 9 w 94"/>
                <a:gd name="T7" fmla="*/ 28 h 46"/>
                <a:gd name="T8" fmla="*/ 93 w 94"/>
                <a:gd name="T9" fmla="*/ 45 h 46"/>
                <a:gd name="T10" fmla="*/ 87 w 94"/>
                <a:gd name="T11" fmla="*/ 20 h 46"/>
                <a:gd name="T12" fmla="*/ 49 w 94"/>
                <a:gd name="T13" fmla="*/ 2 h 46"/>
                <a:gd name="T14" fmla="*/ 33 w 94"/>
                <a:gd name="T15" fmla="*/ 0 h 46"/>
                <a:gd name="T16" fmla="*/ 0 w 94"/>
                <a:gd name="T17" fmla="*/ 0 h 46"/>
                <a:gd name="T18" fmla="*/ 0 w 94"/>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0"/>
                  </a:moveTo>
                  <a:lnTo>
                    <a:pt x="0" y="0"/>
                  </a:lnTo>
                  <a:lnTo>
                    <a:pt x="7" y="16"/>
                  </a:lnTo>
                  <a:lnTo>
                    <a:pt x="9" y="28"/>
                  </a:lnTo>
                  <a:lnTo>
                    <a:pt x="93" y="45"/>
                  </a:lnTo>
                  <a:lnTo>
                    <a:pt x="87" y="20"/>
                  </a:lnTo>
                  <a:lnTo>
                    <a:pt x="49" y="2"/>
                  </a:lnTo>
                  <a:lnTo>
                    <a:pt x="33" y="0"/>
                  </a:lnTo>
                  <a:lnTo>
                    <a:pt x="0" y="0"/>
                  </a:lnTo>
                </a:path>
              </a:pathLst>
            </a:custGeom>
            <a:grpFill/>
            <a:ln w="6350" cap="rnd">
              <a:noFill/>
              <a:round/>
              <a:headEnd/>
              <a:tailEnd/>
            </a:ln>
          </p:spPr>
          <p:txBody>
            <a:bodyPr/>
            <a:lstStyle/>
            <a:p>
              <a:endParaRPr lang="en-US"/>
            </a:p>
          </p:txBody>
        </p:sp>
        <p:sp>
          <p:nvSpPr>
            <p:cNvPr id="85082" name="Freeform 48"/>
            <p:cNvSpPr>
              <a:spLocks/>
            </p:cNvSpPr>
            <p:nvPr/>
          </p:nvSpPr>
          <p:spPr bwMode="auto">
            <a:xfrm>
              <a:off x="1234" y="567"/>
              <a:ext cx="259" cy="78"/>
            </a:xfrm>
            <a:custGeom>
              <a:avLst/>
              <a:gdLst>
                <a:gd name="T0" fmla="*/ 0 w 259"/>
                <a:gd name="T1" fmla="*/ 11 h 78"/>
                <a:gd name="T2" fmla="*/ 15 w 259"/>
                <a:gd name="T3" fmla="*/ 0 h 78"/>
                <a:gd name="T4" fmla="*/ 123 w 259"/>
                <a:gd name="T5" fmla="*/ 33 h 78"/>
                <a:gd name="T6" fmla="*/ 167 w 259"/>
                <a:gd name="T7" fmla="*/ 51 h 78"/>
                <a:gd name="T8" fmla="*/ 219 w 259"/>
                <a:gd name="T9" fmla="*/ 38 h 78"/>
                <a:gd name="T10" fmla="*/ 258 w 259"/>
                <a:gd name="T11" fmla="*/ 55 h 78"/>
                <a:gd name="T12" fmla="*/ 250 w 259"/>
                <a:gd name="T13" fmla="*/ 77 h 78"/>
                <a:gd name="T14" fmla="*/ 78 w 259"/>
                <a:gd name="T15" fmla="*/ 77 h 78"/>
                <a:gd name="T16" fmla="*/ 30 w 259"/>
                <a:gd name="T17" fmla="*/ 29 h 78"/>
                <a:gd name="T18" fmla="*/ 0 w 259"/>
                <a:gd name="T19" fmla="*/ 11 h 78"/>
                <a:gd name="T20" fmla="*/ 0 w 259"/>
                <a:gd name="T21" fmla="*/ 11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78"/>
                <a:gd name="T35" fmla="*/ 259 w 259"/>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78">
                  <a:moveTo>
                    <a:pt x="0" y="11"/>
                  </a:moveTo>
                  <a:lnTo>
                    <a:pt x="15" y="0"/>
                  </a:lnTo>
                  <a:lnTo>
                    <a:pt x="123" y="33"/>
                  </a:lnTo>
                  <a:lnTo>
                    <a:pt x="167" y="51"/>
                  </a:lnTo>
                  <a:lnTo>
                    <a:pt x="219" y="38"/>
                  </a:lnTo>
                  <a:lnTo>
                    <a:pt x="258" y="55"/>
                  </a:lnTo>
                  <a:lnTo>
                    <a:pt x="250" y="77"/>
                  </a:lnTo>
                  <a:lnTo>
                    <a:pt x="78" y="77"/>
                  </a:lnTo>
                  <a:lnTo>
                    <a:pt x="30" y="29"/>
                  </a:lnTo>
                  <a:lnTo>
                    <a:pt x="0" y="11"/>
                  </a:lnTo>
                </a:path>
              </a:pathLst>
            </a:custGeom>
            <a:grpFill/>
            <a:ln w="6350" cap="rnd">
              <a:noFill/>
              <a:round/>
              <a:headEnd/>
              <a:tailEnd/>
            </a:ln>
          </p:spPr>
          <p:txBody>
            <a:bodyPr/>
            <a:lstStyle/>
            <a:p>
              <a:endParaRPr lang="en-US"/>
            </a:p>
          </p:txBody>
        </p:sp>
        <p:sp>
          <p:nvSpPr>
            <p:cNvPr id="85083" name="Freeform 49"/>
            <p:cNvSpPr>
              <a:spLocks/>
            </p:cNvSpPr>
            <p:nvPr/>
          </p:nvSpPr>
          <p:spPr bwMode="auto">
            <a:xfrm>
              <a:off x="1309" y="363"/>
              <a:ext cx="460" cy="234"/>
            </a:xfrm>
            <a:custGeom>
              <a:avLst/>
              <a:gdLst>
                <a:gd name="T0" fmla="*/ 0 w 460"/>
                <a:gd name="T1" fmla="*/ 50 h 234"/>
                <a:gd name="T2" fmla="*/ 0 w 460"/>
                <a:gd name="T3" fmla="*/ 50 h 234"/>
                <a:gd name="T4" fmla="*/ 39 w 460"/>
                <a:gd name="T5" fmla="*/ 50 h 234"/>
                <a:gd name="T6" fmla="*/ 39 w 460"/>
                <a:gd name="T7" fmla="*/ 78 h 234"/>
                <a:gd name="T8" fmla="*/ 70 w 460"/>
                <a:gd name="T9" fmla="*/ 89 h 234"/>
                <a:gd name="T10" fmla="*/ 214 w 460"/>
                <a:gd name="T11" fmla="*/ 58 h 234"/>
                <a:gd name="T12" fmla="*/ 128 w 460"/>
                <a:gd name="T13" fmla="*/ 98 h 234"/>
                <a:gd name="T14" fmla="*/ 81 w 460"/>
                <a:gd name="T15" fmla="*/ 98 h 234"/>
                <a:gd name="T16" fmla="*/ 80 w 460"/>
                <a:gd name="T17" fmla="*/ 113 h 234"/>
                <a:gd name="T18" fmla="*/ 128 w 460"/>
                <a:gd name="T19" fmla="*/ 140 h 234"/>
                <a:gd name="T20" fmla="*/ 156 w 460"/>
                <a:gd name="T21" fmla="*/ 144 h 234"/>
                <a:gd name="T22" fmla="*/ 130 w 460"/>
                <a:gd name="T23" fmla="*/ 151 h 234"/>
                <a:gd name="T24" fmla="*/ 101 w 460"/>
                <a:gd name="T25" fmla="*/ 145 h 234"/>
                <a:gd name="T26" fmla="*/ 76 w 460"/>
                <a:gd name="T27" fmla="*/ 151 h 234"/>
                <a:gd name="T28" fmla="*/ 67 w 460"/>
                <a:gd name="T29" fmla="*/ 172 h 234"/>
                <a:gd name="T30" fmla="*/ 91 w 460"/>
                <a:gd name="T31" fmla="*/ 176 h 234"/>
                <a:gd name="T32" fmla="*/ 53 w 460"/>
                <a:gd name="T33" fmla="*/ 182 h 234"/>
                <a:gd name="T34" fmla="*/ 76 w 460"/>
                <a:gd name="T35" fmla="*/ 202 h 234"/>
                <a:gd name="T36" fmla="*/ 38 w 460"/>
                <a:gd name="T37" fmla="*/ 213 h 234"/>
                <a:gd name="T38" fmla="*/ 41 w 460"/>
                <a:gd name="T39" fmla="*/ 226 h 234"/>
                <a:gd name="T40" fmla="*/ 76 w 460"/>
                <a:gd name="T41" fmla="*/ 220 h 234"/>
                <a:gd name="T42" fmla="*/ 97 w 460"/>
                <a:gd name="T43" fmla="*/ 233 h 234"/>
                <a:gd name="T44" fmla="*/ 101 w 460"/>
                <a:gd name="T45" fmla="*/ 223 h 234"/>
                <a:gd name="T46" fmla="*/ 163 w 460"/>
                <a:gd name="T47" fmla="*/ 233 h 234"/>
                <a:gd name="T48" fmla="*/ 201 w 460"/>
                <a:gd name="T49" fmla="*/ 224 h 234"/>
                <a:gd name="T50" fmla="*/ 214 w 460"/>
                <a:gd name="T51" fmla="*/ 187 h 234"/>
                <a:gd name="T52" fmla="*/ 204 w 460"/>
                <a:gd name="T53" fmla="*/ 176 h 234"/>
                <a:gd name="T54" fmla="*/ 237 w 460"/>
                <a:gd name="T55" fmla="*/ 176 h 234"/>
                <a:gd name="T56" fmla="*/ 260 w 460"/>
                <a:gd name="T57" fmla="*/ 156 h 234"/>
                <a:gd name="T58" fmla="*/ 213 w 460"/>
                <a:gd name="T59" fmla="*/ 145 h 234"/>
                <a:gd name="T60" fmla="*/ 274 w 460"/>
                <a:gd name="T61" fmla="*/ 126 h 234"/>
                <a:gd name="T62" fmla="*/ 257 w 460"/>
                <a:gd name="T63" fmla="*/ 115 h 234"/>
                <a:gd name="T64" fmla="*/ 302 w 460"/>
                <a:gd name="T65" fmla="*/ 119 h 234"/>
                <a:gd name="T66" fmla="*/ 331 w 460"/>
                <a:gd name="T67" fmla="*/ 97 h 234"/>
                <a:gd name="T68" fmla="*/ 409 w 460"/>
                <a:gd name="T69" fmla="*/ 58 h 234"/>
                <a:gd name="T70" fmla="*/ 325 w 460"/>
                <a:gd name="T71" fmla="*/ 71 h 234"/>
                <a:gd name="T72" fmla="*/ 375 w 460"/>
                <a:gd name="T73" fmla="*/ 56 h 234"/>
                <a:gd name="T74" fmla="*/ 337 w 460"/>
                <a:gd name="T75" fmla="*/ 49 h 234"/>
                <a:gd name="T76" fmla="*/ 389 w 460"/>
                <a:gd name="T77" fmla="*/ 50 h 234"/>
                <a:gd name="T78" fmla="*/ 459 w 460"/>
                <a:gd name="T79" fmla="*/ 31 h 234"/>
                <a:gd name="T80" fmla="*/ 423 w 460"/>
                <a:gd name="T81" fmla="*/ 5 h 234"/>
                <a:gd name="T82" fmla="*/ 343 w 460"/>
                <a:gd name="T83" fmla="*/ 13 h 234"/>
                <a:gd name="T84" fmla="*/ 378 w 460"/>
                <a:gd name="T85" fmla="*/ 3 h 234"/>
                <a:gd name="T86" fmla="*/ 206 w 460"/>
                <a:gd name="T87" fmla="*/ 0 h 234"/>
                <a:gd name="T88" fmla="*/ 166 w 460"/>
                <a:gd name="T89" fmla="*/ 3 h 234"/>
                <a:gd name="T90" fmla="*/ 127 w 460"/>
                <a:gd name="T91" fmla="*/ 21 h 234"/>
                <a:gd name="T92" fmla="*/ 88 w 460"/>
                <a:gd name="T93" fmla="*/ 20 h 234"/>
                <a:gd name="T94" fmla="*/ 69 w 460"/>
                <a:gd name="T95" fmla="*/ 31 h 234"/>
                <a:gd name="T96" fmla="*/ 51 w 460"/>
                <a:gd name="T97" fmla="*/ 34 h 234"/>
                <a:gd name="T98" fmla="*/ 0 w 460"/>
                <a:gd name="T99" fmla="*/ 50 h 234"/>
                <a:gd name="T100" fmla="*/ 0 w 460"/>
                <a:gd name="T101" fmla="*/ 50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0"/>
                <a:gd name="T154" fmla="*/ 0 h 234"/>
                <a:gd name="T155" fmla="*/ 460 w 460"/>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0" h="234">
                  <a:moveTo>
                    <a:pt x="0" y="50"/>
                  </a:moveTo>
                  <a:lnTo>
                    <a:pt x="0" y="50"/>
                  </a:lnTo>
                  <a:lnTo>
                    <a:pt x="39" y="50"/>
                  </a:lnTo>
                  <a:lnTo>
                    <a:pt x="39" y="78"/>
                  </a:lnTo>
                  <a:lnTo>
                    <a:pt x="70" y="89"/>
                  </a:lnTo>
                  <a:lnTo>
                    <a:pt x="214" y="58"/>
                  </a:lnTo>
                  <a:lnTo>
                    <a:pt x="128" y="98"/>
                  </a:lnTo>
                  <a:lnTo>
                    <a:pt x="81" y="98"/>
                  </a:lnTo>
                  <a:lnTo>
                    <a:pt x="80" y="113"/>
                  </a:lnTo>
                  <a:lnTo>
                    <a:pt x="128" y="140"/>
                  </a:lnTo>
                  <a:lnTo>
                    <a:pt x="156" y="144"/>
                  </a:lnTo>
                  <a:lnTo>
                    <a:pt x="130" y="151"/>
                  </a:lnTo>
                  <a:lnTo>
                    <a:pt x="101" y="145"/>
                  </a:lnTo>
                  <a:lnTo>
                    <a:pt x="76" y="151"/>
                  </a:lnTo>
                  <a:lnTo>
                    <a:pt x="67" y="172"/>
                  </a:lnTo>
                  <a:lnTo>
                    <a:pt x="91" y="176"/>
                  </a:lnTo>
                  <a:lnTo>
                    <a:pt x="53" y="182"/>
                  </a:lnTo>
                  <a:lnTo>
                    <a:pt x="76" y="202"/>
                  </a:lnTo>
                  <a:lnTo>
                    <a:pt x="38" y="213"/>
                  </a:lnTo>
                  <a:lnTo>
                    <a:pt x="41" y="226"/>
                  </a:lnTo>
                  <a:lnTo>
                    <a:pt x="76" y="220"/>
                  </a:lnTo>
                  <a:lnTo>
                    <a:pt x="97" y="233"/>
                  </a:lnTo>
                  <a:lnTo>
                    <a:pt x="101" y="223"/>
                  </a:lnTo>
                  <a:lnTo>
                    <a:pt x="163" y="233"/>
                  </a:lnTo>
                  <a:lnTo>
                    <a:pt x="201" y="224"/>
                  </a:lnTo>
                  <a:lnTo>
                    <a:pt x="214" y="187"/>
                  </a:lnTo>
                  <a:lnTo>
                    <a:pt x="204" y="176"/>
                  </a:lnTo>
                  <a:lnTo>
                    <a:pt x="237" y="176"/>
                  </a:lnTo>
                  <a:lnTo>
                    <a:pt x="260" y="156"/>
                  </a:lnTo>
                  <a:lnTo>
                    <a:pt x="213" y="145"/>
                  </a:lnTo>
                  <a:lnTo>
                    <a:pt x="274" y="126"/>
                  </a:lnTo>
                  <a:lnTo>
                    <a:pt x="257" y="115"/>
                  </a:lnTo>
                  <a:lnTo>
                    <a:pt x="302" y="119"/>
                  </a:lnTo>
                  <a:lnTo>
                    <a:pt x="331" y="97"/>
                  </a:lnTo>
                  <a:lnTo>
                    <a:pt x="409" y="58"/>
                  </a:lnTo>
                  <a:lnTo>
                    <a:pt x="325" y="71"/>
                  </a:lnTo>
                  <a:lnTo>
                    <a:pt x="375" y="56"/>
                  </a:lnTo>
                  <a:lnTo>
                    <a:pt x="337" y="49"/>
                  </a:lnTo>
                  <a:lnTo>
                    <a:pt x="389" y="50"/>
                  </a:lnTo>
                  <a:lnTo>
                    <a:pt x="459" y="31"/>
                  </a:lnTo>
                  <a:lnTo>
                    <a:pt x="423" y="5"/>
                  </a:lnTo>
                  <a:lnTo>
                    <a:pt x="343" y="13"/>
                  </a:lnTo>
                  <a:lnTo>
                    <a:pt x="378" y="3"/>
                  </a:lnTo>
                  <a:lnTo>
                    <a:pt x="206" y="0"/>
                  </a:lnTo>
                  <a:lnTo>
                    <a:pt x="166" y="3"/>
                  </a:lnTo>
                  <a:lnTo>
                    <a:pt x="127" y="21"/>
                  </a:lnTo>
                  <a:lnTo>
                    <a:pt x="88" y="20"/>
                  </a:lnTo>
                  <a:lnTo>
                    <a:pt x="69" y="31"/>
                  </a:lnTo>
                  <a:lnTo>
                    <a:pt x="51" y="34"/>
                  </a:lnTo>
                  <a:lnTo>
                    <a:pt x="0" y="50"/>
                  </a:lnTo>
                </a:path>
              </a:pathLst>
            </a:custGeom>
            <a:grpFill/>
            <a:ln w="6350" cap="rnd">
              <a:noFill/>
              <a:round/>
              <a:headEnd/>
              <a:tailEnd/>
            </a:ln>
          </p:spPr>
          <p:txBody>
            <a:bodyPr/>
            <a:lstStyle/>
            <a:p>
              <a:endParaRPr lang="en-US"/>
            </a:p>
          </p:txBody>
        </p:sp>
        <p:sp>
          <p:nvSpPr>
            <p:cNvPr id="85084" name="Freeform 50"/>
            <p:cNvSpPr>
              <a:spLocks/>
            </p:cNvSpPr>
            <p:nvPr/>
          </p:nvSpPr>
          <p:spPr bwMode="auto">
            <a:xfrm>
              <a:off x="1244" y="433"/>
              <a:ext cx="169" cy="103"/>
            </a:xfrm>
            <a:custGeom>
              <a:avLst/>
              <a:gdLst>
                <a:gd name="T0" fmla="*/ 0 w 169"/>
                <a:gd name="T1" fmla="*/ 25 h 103"/>
                <a:gd name="T2" fmla="*/ 42 w 169"/>
                <a:gd name="T3" fmla="*/ 20 h 103"/>
                <a:gd name="T4" fmla="*/ 20 w 169"/>
                <a:gd name="T5" fmla="*/ 6 h 103"/>
                <a:gd name="T6" fmla="*/ 73 w 169"/>
                <a:gd name="T7" fmla="*/ 0 h 103"/>
                <a:gd name="T8" fmla="*/ 84 w 169"/>
                <a:gd name="T9" fmla="*/ 20 h 103"/>
                <a:gd name="T10" fmla="*/ 130 w 169"/>
                <a:gd name="T11" fmla="*/ 25 h 103"/>
                <a:gd name="T12" fmla="*/ 130 w 169"/>
                <a:gd name="T13" fmla="*/ 52 h 103"/>
                <a:gd name="T14" fmla="*/ 156 w 169"/>
                <a:gd name="T15" fmla="*/ 52 h 103"/>
                <a:gd name="T16" fmla="*/ 168 w 169"/>
                <a:gd name="T17" fmla="*/ 64 h 103"/>
                <a:gd name="T18" fmla="*/ 122 w 169"/>
                <a:gd name="T19" fmla="*/ 70 h 103"/>
                <a:gd name="T20" fmla="*/ 113 w 169"/>
                <a:gd name="T21" fmla="*/ 102 h 103"/>
                <a:gd name="T22" fmla="*/ 65 w 169"/>
                <a:gd name="T23" fmla="*/ 99 h 103"/>
                <a:gd name="T24" fmla="*/ 38 w 169"/>
                <a:gd name="T25" fmla="*/ 73 h 103"/>
                <a:gd name="T26" fmla="*/ 92 w 169"/>
                <a:gd name="T27" fmla="*/ 63 h 103"/>
                <a:gd name="T28" fmla="*/ 26 w 169"/>
                <a:gd name="T29" fmla="*/ 64 h 103"/>
                <a:gd name="T30" fmla="*/ 0 w 169"/>
                <a:gd name="T31" fmla="*/ 25 h 103"/>
                <a:gd name="T32" fmla="*/ 0 w 169"/>
                <a:gd name="T33" fmla="*/ 25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9"/>
                <a:gd name="T52" fmla="*/ 0 h 103"/>
                <a:gd name="T53" fmla="*/ 169 w 169"/>
                <a:gd name="T54" fmla="*/ 103 h 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9" h="103">
                  <a:moveTo>
                    <a:pt x="0" y="25"/>
                  </a:moveTo>
                  <a:lnTo>
                    <a:pt x="42" y="20"/>
                  </a:lnTo>
                  <a:lnTo>
                    <a:pt x="20" y="6"/>
                  </a:lnTo>
                  <a:lnTo>
                    <a:pt x="73" y="0"/>
                  </a:lnTo>
                  <a:lnTo>
                    <a:pt x="84" y="20"/>
                  </a:lnTo>
                  <a:lnTo>
                    <a:pt x="130" y="25"/>
                  </a:lnTo>
                  <a:lnTo>
                    <a:pt x="130" y="52"/>
                  </a:lnTo>
                  <a:lnTo>
                    <a:pt x="156" y="52"/>
                  </a:lnTo>
                  <a:lnTo>
                    <a:pt x="168" y="64"/>
                  </a:lnTo>
                  <a:lnTo>
                    <a:pt x="122" y="70"/>
                  </a:lnTo>
                  <a:lnTo>
                    <a:pt x="113" y="102"/>
                  </a:lnTo>
                  <a:lnTo>
                    <a:pt x="65" y="99"/>
                  </a:lnTo>
                  <a:lnTo>
                    <a:pt x="38" y="73"/>
                  </a:lnTo>
                  <a:lnTo>
                    <a:pt x="92" y="63"/>
                  </a:lnTo>
                  <a:lnTo>
                    <a:pt x="26" y="64"/>
                  </a:lnTo>
                  <a:lnTo>
                    <a:pt x="0" y="25"/>
                  </a:lnTo>
                </a:path>
              </a:pathLst>
            </a:custGeom>
            <a:grpFill/>
            <a:ln w="6350" cap="rnd">
              <a:noFill/>
              <a:round/>
              <a:headEnd/>
              <a:tailEnd/>
            </a:ln>
          </p:spPr>
          <p:txBody>
            <a:bodyPr/>
            <a:lstStyle/>
            <a:p>
              <a:endParaRPr lang="en-US"/>
            </a:p>
          </p:txBody>
        </p:sp>
        <p:sp>
          <p:nvSpPr>
            <p:cNvPr id="85085" name="Freeform 51"/>
            <p:cNvSpPr>
              <a:spLocks/>
            </p:cNvSpPr>
            <p:nvPr/>
          </p:nvSpPr>
          <p:spPr bwMode="auto">
            <a:xfrm>
              <a:off x="1338" y="667"/>
              <a:ext cx="430" cy="311"/>
            </a:xfrm>
            <a:custGeom>
              <a:avLst/>
              <a:gdLst>
                <a:gd name="T0" fmla="*/ 0 w 430"/>
                <a:gd name="T1" fmla="*/ 68 h 311"/>
                <a:gd name="T2" fmla="*/ 0 w 430"/>
                <a:gd name="T3" fmla="*/ 68 h 311"/>
                <a:gd name="T4" fmla="*/ 2 w 430"/>
                <a:gd name="T5" fmla="*/ 35 h 311"/>
                <a:gd name="T6" fmla="*/ 50 w 430"/>
                <a:gd name="T7" fmla="*/ 0 h 311"/>
                <a:gd name="T8" fmla="*/ 75 w 430"/>
                <a:gd name="T9" fmla="*/ 3 h 311"/>
                <a:gd name="T10" fmla="*/ 54 w 430"/>
                <a:gd name="T11" fmla="*/ 43 h 311"/>
                <a:gd name="T12" fmla="*/ 72 w 430"/>
                <a:gd name="T13" fmla="*/ 63 h 311"/>
                <a:gd name="T14" fmla="*/ 77 w 430"/>
                <a:gd name="T15" fmla="*/ 43 h 311"/>
                <a:gd name="T16" fmla="*/ 95 w 430"/>
                <a:gd name="T17" fmla="*/ 15 h 311"/>
                <a:gd name="T18" fmla="*/ 127 w 430"/>
                <a:gd name="T19" fmla="*/ 1 h 311"/>
                <a:gd name="T20" fmla="*/ 135 w 430"/>
                <a:gd name="T21" fmla="*/ 55 h 311"/>
                <a:gd name="T22" fmla="*/ 185 w 430"/>
                <a:gd name="T23" fmla="*/ 31 h 311"/>
                <a:gd name="T24" fmla="*/ 221 w 430"/>
                <a:gd name="T25" fmla="*/ 37 h 311"/>
                <a:gd name="T26" fmla="*/ 235 w 430"/>
                <a:gd name="T27" fmla="*/ 55 h 311"/>
                <a:gd name="T28" fmla="*/ 252 w 430"/>
                <a:gd name="T29" fmla="*/ 73 h 311"/>
                <a:gd name="T30" fmla="*/ 263 w 430"/>
                <a:gd name="T31" fmla="*/ 61 h 311"/>
                <a:gd name="T32" fmla="*/ 291 w 430"/>
                <a:gd name="T33" fmla="*/ 78 h 311"/>
                <a:gd name="T34" fmla="*/ 293 w 430"/>
                <a:gd name="T35" fmla="*/ 94 h 311"/>
                <a:gd name="T36" fmla="*/ 328 w 430"/>
                <a:gd name="T37" fmla="*/ 99 h 311"/>
                <a:gd name="T38" fmla="*/ 343 w 430"/>
                <a:gd name="T39" fmla="*/ 109 h 311"/>
                <a:gd name="T40" fmla="*/ 319 w 430"/>
                <a:gd name="T41" fmla="*/ 120 h 311"/>
                <a:gd name="T42" fmla="*/ 352 w 430"/>
                <a:gd name="T43" fmla="*/ 126 h 311"/>
                <a:gd name="T44" fmla="*/ 326 w 430"/>
                <a:gd name="T45" fmla="*/ 144 h 311"/>
                <a:gd name="T46" fmla="*/ 360 w 430"/>
                <a:gd name="T47" fmla="*/ 162 h 311"/>
                <a:gd name="T48" fmla="*/ 376 w 430"/>
                <a:gd name="T49" fmla="*/ 158 h 311"/>
                <a:gd name="T50" fmla="*/ 429 w 430"/>
                <a:gd name="T51" fmla="*/ 194 h 311"/>
                <a:gd name="T52" fmla="*/ 399 w 430"/>
                <a:gd name="T53" fmla="*/ 217 h 311"/>
                <a:gd name="T54" fmla="*/ 396 w 430"/>
                <a:gd name="T55" fmla="*/ 237 h 311"/>
                <a:gd name="T56" fmla="*/ 348 w 430"/>
                <a:gd name="T57" fmla="*/ 196 h 311"/>
                <a:gd name="T58" fmla="*/ 328 w 430"/>
                <a:gd name="T59" fmla="*/ 201 h 311"/>
                <a:gd name="T60" fmla="*/ 350 w 430"/>
                <a:gd name="T61" fmla="*/ 239 h 311"/>
                <a:gd name="T62" fmla="*/ 376 w 430"/>
                <a:gd name="T63" fmla="*/ 245 h 311"/>
                <a:gd name="T64" fmla="*/ 378 w 430"/>
                <a:gd name="T65" fmla="*/ 295 h 311"/>
                <a:gd name="T66" fmla="*/ 317 w 430"/>
                <a:gd name="T67" fmla="*/ 266 h 311"/>
                <a:gd name="T68" fmla="*/ 360 w 430"/>
                <a:gd name="T69" fmla="*/ 310 h 311"/>
                <a:gd name="T70" fmla="*/ 281 w 430"/>
                <a:gd name="T71" fmla="*/ 283 h 311"/>
                <a:gd name="T72" fmla="*/ 231 w 430"/>
                <a:gd name="T73" fmla="*/ 248 h 311"/>
                <a:gd name="T74" fmla="*/ 198 w 430"/>
                <a:gd name="T75" fmla="*/ 254 h 311"/>
                <a:gd name="T76" fmla="*/ 190 w 430"/>
                <a:gd name="T77" fmla="*/ 225 h 311"/>
                <a:gd name="T78" fmla="*/ 246 w 430"/>
                <a:gd name="T79" fmla="*/ 225 h 311"/>
                <a:gd name="T80" fmla="*/ 233 w 430"/>
                <a:gd name="T81" fmla="*/ 207 h 311"/>
                <a:gd name="T82" fmla="*/ 264 w 430"/>
                <a:gd name="T83" fmla="*/ 177 h 311"/>
                <a:gd name="T84" fmla="*/ 243 w 430"/>
                <a:gd name="T85" fmla="*/ 142 h 311"/>
                <a:gd name="T86" fmla="*/ 199 w 430"/>
                <a:gd name="T87" fmla="*/ 144 h 311"/>
                <a:gd name="T88" fmla="*/ 198 w 430"/>
                <a:gd name="T89" fmla="*/ 133 h 311"/>
                <a:gd name="T90" fmla="*/ 213 w 430"/>
                <a:gd name="T91" fmla="*/ 126 h 311"/>
                <a:gd name="T92" fmla="*/ 186 w 430"/>
                <a:gd name="T93" fmla="*/ 112 h 311"/>
                <a:gd name="T94" fmla="*/ 161 w 430"/>
                <a:gd name="T95" fmla="*/ 96 h 311"/>
                <a:gd name="T96" fmla="*/ 167 w 430"/>
                <a:gd name="T97" fmla="*/ 111 h 311"/>
                <a:gd name="T98" fmla="*/ 135 w 430"/>
                <a:gd name="T99" fmla="*/ 114 h 311"/>
                <a:gd name="T100" fmla="*/ 25 w 430"/>
                <a:gd name="T101" fmla="*/ 99 h 311"/>
                <a:gd name="T102" fmla="*/ 7 w 430"/>
                <a:gd name="T103" fmla="*/ 76 h 311"/>
                <a:gd name="T104" fmla="*/ 41 w 430"/>
                <a:gd name="T105" fmla="*/ 79 h 311"/>
                <a:gd name="T106" fmla="*/ 0 w 430"/>
                <a:gd name="T107" fmla="*/ 68 h 311"/>
                <a:gd name="T108" fmla="*/ 0 w 430"/>
                <a:gd name="T109" fmla="*/ 68 h 3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0"/>
                <a:gd name="T166" fmla="*/ 0 h 311"/>
                <a:gd name="T167" fmla="*/ 430 w 430"/>
                <a:gd name="T168" fmla="*/ 311 h 31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0" h="311">
                  <a:moveTo>
                    <a:pt x="0" y="68"/>
                  </a:moveTo>
                  <a:lnTo>
                    <a:pt x="0" y="68"/>
                  </a:lnTo>
                  <a:lnTo>
                    <a:pt x="2" y="35"/>
                  </a:lnTo>
                  <a:lnTo>
                    <a:pt x="50" y="0"/>
                  </a:lnTo>
                  <a:lnTo>
                    <a:pt x="75" y="3"/>
                  </a:lnTo>
                  <a:lnTo>
                    <a:pt x="54" y="43"/>
                  </a:lnTo>
                  <a:lnTo>
                    <a:pt x="72" y="63"/>
                  </a:lnTo>
                  <a:lnTo>
                    <a:pt x="77" y="43"/>
                  </a:lnTo>
                  <a:lnTo>
                    <a:pt x="95" y="15"/>
                  </a:lnTo>
                  <a:lnTo>
                    <a:pt x="127" y="1"/>
                  </a:lnTo>
                  <a:lnTo>
                    <a:pt x="135" y="55"/>
                  </a:lnTo>
                  <a:lnTo>
                    <a:pt x="185" y="31"/>
                  </a:lnTo>
                  <a:lnTo>
                    <a:pt x="221" y="37"/>
                  </a:lnTo>
                  <a:lnTo>
                    <a:pt x="235" y="55"/>
                  </a:lnTo>
                  <a:lnTo>
                    <a:pt x="252" y="73"/>
                  </a:lnTo>
                  <a:lnTo>
                    <a:pt x="263" y="61"/>
                  </a:lnTo>
                  <a:lnTo>
                    <a:pt x="291" y="78"/>
                  </a:lnTo>
                  <a:lnTo>
                    <a:pt x="293" y="94"/>
                  </a:lnTo>
                  <a:lnTo>
                    <a:pt x="328" y="99"/>
                  </a:lnTo>
                  <a:lnTo>
                    <a:pt x="343" y="109"/>
                  </a:lnTo>
                  <a:lnTo>
                    <a:pt x="319" y="120"/>
                  </a:lnTo>
                  <a:lnTo>
                    <a:pt x="352" y="126"/>
                  </a:lnTo>
                  <a:lnTo>
                    <a:pt x="326" y="144"/>
                  </a:lnTo>
                  <a:lnTo>
                    <a:pt x="360" y="162"/>
                  </a:lnTo>
                  <a:lnTo>
                    <a:pt x="376" y="158"/>
                  </a:lnTo>
                  <a:lnTo>
                    <a:pt x="429" y="194"/>
                  </a:lnTo>
                  <a:lnTo>
                    <a:pt x="399" y="217"/>
                  </a:lnTo>
                  <a:lnTo>
                    <a:pt x="396" y="237"/>
                  </a:lnTo>
                  <a:lnTo>
                    <a:pt x="348" y="196"/>
                  </a:lnTo>
                  <a:lnTo>
                    <a:pt x="328" y="201"/>
                  </a:lnTo>
                  <a:lnTo>
                    <a:pt x="350" y="239"/>
                  </a:lnTo>
                  <a:lnTo>
                    <a:pt x="376" y="245"/>
                  </a:lnTo>
                  <a:lnTo>
                    <a:pt x="378" y="295"/>
                  </a:lnTo>
                  <a:lnTo>
                    <a:pt x="317" y="266"/>
                  </a:lnTo>
                  <a:lnTo>
                    <a:pt x="360" y="310"/>
                  </a:lnTo>
                  <a:lnTo>
                    <a:pt x="281" y="283"/>
                  </a:lnTo>
                  <a:lnTo>
                    <a:pt x="231" y="248"/>
                  </a:lnTo>
                  <a:lnTo>
                    <a:pt x="198" y="254"/>
                  </a:lnTo>
                  <a:lnTo>
                    <a:pt x="190" y="225"/>
                  </a:lnTo>
                  <a:lnTo>
                    <a:pt x="246" y="225"/>
                  </a:lnTo>
                  <a:lnTo>
                    <a:pt x="233" y="207"/>
                  </a:lnTo>
                  <a:lnTo>
                    <a:pt x="264" y="177"/>
                  </a:lnTo>
                  <a:lnTo>
                    <a:pt x="243" y="142"/>
                  </a:lnTo>
                  <a:lnTo>
                    <a:pt x="199" y="144"/>
                  </a:lnTo>
                  <a:lnTo>
                    <a:pt x="198" y="133"/>
                  </a:lnTo>
                  <a:lnTo>
                    <a:pt x="213" y="126"/>
                  </a:lnTo>
                  <a:lnTo>
                    <a:pt x="186" y="112"/>
                  </a:lnTo>
                  <a:lnTo>
                    <a:pt x="161" y="96"/>
                  </a:lnTo>
                  <a:lnTo>
                    <a:pt x="167" y="111"/>
                  </a:lnTo>
                  <a:lnTo>
                    <a:pt x="135" y="114"/>
                  </a:lnTo>
                  <a:lnTo>
                    <a:pt x="25" y="99"/>
                  </a:lnTo>
                  <a:lnTo>
                    <a:pt x="7" y="76"/>
                  </a:lnTo>
                  <a:lnTo>
                    <a:pt x="41" y="79"/>
                  </a:lnTo>
                  <a:lnTo>
                    <a:pt x="0" y="68"/>
                  </a:lnTo>
                </a:path>
              </a:pathLst>
            </a:custGeom>
            <a:grpFill/>
            <a:ln w="6350" cap="rnd">
              <a:noFill/>
              <a:round/>
              <a:headEnd/>
              <a:tailEnd/>
            </a:ln>
          </p:spPr>
          <p:txBody>
            <a:bodyPr/>
            <a:lstStyle/>
            <a:p>
              <a:endParaRPr lang="en-US"/>
            </a:p>
          </p:txBody>
        </p:sp>
      </p:grpSp>
      <p:sp>
        <p:nvSpPr>
          <p:cNvPr id="84998" name="Freeform 52"/>
          <p:cNvSpPr>
            <a:spLocks/>
          </p:cNvSpPr>
          <p:nvPr/>
        </p:nvSpPr>
        <p:spPr bwMode="auto">
          <a:xfrm>
            <a:off x="6133956" y="2336263"/>
            <a:ext cx="2733675" cy="419100"/>
          </a:xfrm>
          <a:custGeom>
            <a:avLst/>
            <a:gdLst>
              <a:gd name="T0" fmla="*/ 2147483647 w 1722"/>
              <a:gd name="T1" fmla="*/ 2147483647 h 264"/>
              <a:gd name="T2" fmla="*/ 2147483647 w 1722"/>
              <a:gd name="T3" fmla="*/ 2147483647 h 264"/>
              <a:gd name="T4" fmla="*/ 2147483647 w 1722"/>
              <a:gd name="T5" fmla="*/ 2147483647 h 264"/>
              <a:gd name="T6" fmla="*/ 2147483647 w 1722"/>
              <a:gd name="T7" fmla="*/ 2147483647 h 264"/>
              <a:gd name="T8" fmla="*/ 2147483647 w 1722"/>
              <a:gd name="T9" fmla="*/ 2147483647 h 264"/>
              <a:gd name="T10" fmla="*/ 2147483647 w 1722"/>
              <a:gd name="T11" fmla="*/ 2147483647 h 264"/>
              <a:gd name="T12" fmla="*/ 2147483647 w 1722"/>
              <a:gd name="T13" fmla="*/ 2147483647 h 264"/>
              <a:gd name="T14" fmla="*/ 2147483647 w 1722"/>
              <a:gd name="T15" fmla="*/ 2147483647 h 264"/>
              <a:gd name="T16" fmla="*/ 2147483647 w 1722"/>
              <a:gd name="T17" fmla="*/ 2147483647 h 264"/>
              <a:gd name="T18" fmla="*/ 2147483647 w 1722"/>
              <a:gd name="T19" fmla="*/ 2147483647 h 264"/>
              <a:gd name="T20" fmla="*/ 2147483647 w 1722"/>
              <a:gd name="T21" fmla="*/ 2147483647 h 264"/>
              <a:gd name="T22" fmla="*/ 2147483647 w 1722"/>
              <a:gd name="T23" fmla="*/ 2147483647 h 264"/>
              <a:gd name="T24" fmla="*/ 2147483647 w 1722"/>
              <a:gd name="T25" fmla="*/ 2147483647 h 264"/>
              <a:gd name="T26" fmla="*/ 2147483647 w 1722"/>
              <a:gd name="T27" fmla="*/ 2147483647 h 264"/>
              <a:gd name="T28" fmla="*/ 2147483647 w 1722"/>
              <a:gd name="T29" fmla="*/ 2147483647 h 264"/>
              <a:gd name="T30" fmla="*/ 2147483647 w 1722"/>
              <a:gd name="T31" fmla="*/ 2147483647 h 264"/>
              <a:gd name="T32" fmla="*/ 2147483647 w 1722"/>
              <a:gd name="T33" fmla="*/ 2147483647 h 264"/>
              <a:gd name="T34" fmla="*/ 2147483647 w 1722"/>
              <a:gd name="T35" fmla="*/ 2147483647 h 264"/>
              <a:gd name="T36" fmla="*/ 2147483647 w 1722"/>
              <a:gd name="T37" fmla="*/ 2147483647 h 264"/>
              <a:gd name="T38" fmla="*/ 2147483647 w 1722"/>
              <a:gd name="T39" fmla="*/ 2147483647 h 264"/>
              <a:gd name="T40" fmla="*/ 2147483647 w 1722"/>
              <a:gd name="T41" fmla="*/ 2147483647 h 264"/>
              <a:gd name="T42" fmla="*/ 2147483647 w 1722"/>
              <a:gd name="T43" fmla="*/ 2147483647 h 264"/>
              <a:gd name="T44" fmla="*/ 2147483647 w 1722"/>
              <a:gd name="T45" fmla="*/ 2147483647 h 264"/>
              <a:gd name="T46" fmla="*/ 2147483647 w 1722"/>
              <a:gd name="T47" fmla="*/ 2147483647 h 264"/>
              <a:gd name="T48" fmla="*/ 2147483647 w 1722"/>
              <a:gd name="T49" fmla="*/ 2147483647 h 264"/>
              <a:gd name="T50" fmla="*/ 2147483647 w 1722"/>
              <a:gd name="T51" fmla="*/ 2147483647 h 264"/>
              <a:gd name="T52" fmla="*/ 2147483647 w 1722"/>
              <a:gd name="T53" fmla="*/ 2147483647 h 264"/>
              <a:gd name="T54" fmla="*/ 2147483647 w 1722"/>
              <a:gd name="T55" fmla="*/ 2147483647 h 264"/>
              <a:gd name="T56" fmla="*/ 0 w 1722"/>
              <a:gd name="T57" fmla="*/ 2147483647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2"/>
              <a:gd name="T88" fmla="*/ 0 h 264"/>
              <a:gd name="T89" fmla="*/ 1722 w 1722"/>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2" h="264">
                <a:moveTo>
                  <a:pt x="1722" y="7"/>
                </a:moveTo>
                <a:cubicBezTo>
                  <a:pt x="1687" y="3"/>
                  <a:pt x="1652" y="0"/>
                  <a:pt x="1611" y="10"/>
                </a:cubicBezTo>
                <a:cubicBezTo>
                  <a:pt x="1570" y="20"/>
                  <a:pt x="1513" y="43"/>
                  <a:pt x="1476" y="67"/>
                </a:cubicBezTo>
                <a:cubicBezTo>
                  <a:pt x="1439" y="91"/>
                  <a:pt x="1411" y="128"/>
                  <a:pt x="1386" y="154"/>
                </a:cubicBezTo>
                <a:cubicBezTo>
                  <a:pt x="1361" y="180"/>
                  <a:pt x="1343" y="208"/>
                  <a:pt x="1326" y="226"/>
                </a:cubicBezTo>
                <a:cubicBezTo>
                  <a:pt x="1309" y="244"/>
                  <a:pt x="1301" y="254"/>
                  <a:pt x="1284" y="259"/>
                </a:cubicBezTo>
                <a:cubicBezTo>
                  <a:pt x="1267" y="264"/>
                  <a:pt x="1237" y="260"/>
                  <a:pt x="1221" y="259"/>
                </a:cubicBezTo>
                <a:cubicBezTo>
                  <a:pt x="1205" y="258"/>
                  <a:pt x="1201" y="262"/>
                  <a:pt x="1185" y="250"/>
                </a:cubicBezTo>
                <a:cubicBezTo>
                  <a:pt x="1169" y="238"/>
                  <a:pt x="1143" y="208"/>
                  <a:pt x="1122" y="190"/>
                </a:cubicBezTo>
                <a:cubicBezTo>
                  <a:pt x="1101" y="172"/>
                  <a:pt x="1065" y="142"/>
                  <a:pt x="1059" y="142"/>
                </a:cubicBezTo>
                <a:cubicBezTo>
                  <a:pt x="1053" y="142"/>
                  <a:pt x="1092" y="178"/>
                  <a:pt x="1086" y="187"/>
                </a:cubicBezTo>
                <a:cubicBezTo>
                  <a:pt x="1080" y="196"/>
                  <a:pt x="1036" y="197"/>
                  <a:pt x="1023" y="196"/>
                </a:cubicBezTo>
                <a:cubicBezTo>
                  <a:pt x="1010" y="195"/>
                  <a:pt x="1016" y="195"/>
                  <a:pt x="1005" y="178"/>
                </a:cubicBezTo>
                <a:cubicBezTo>
                  <a:pt x="994" y="161"/>
                  <a:pt x="974" y="110"/>
                  <a:pt x="954" y="94"/>
                </a:cubicBezTo>
                <a:cubicBezTo>
                  <a:pt x="934" y="78"/>
                  <a:pt x="904" y="84"/>
                  <a:pt x="882" y="79"/>
                </a:cubicBezTo>
                <a:cubicBezTo>
                  <a:pt x="860" y="74"/>
                  <a:pt x="838" y="62"/>
                  <a:pt x="822" y="61"/>
                </a:cubicBezTo>
                <a:cubicBezTo>
                  <a:pt x="806" y="60"/>
                  <a:pt x="812" y="69"/>
                  <a:pt x="783" y="73"/>
                </a:cubicBezTo>
                <a:cubicBezTo>
                  <a:pt x="754" y="77"/>
                  <a:pt x="697" y="86"/>
                  <a:pt x="645" y="85"/>
                </a:cubicBezTo>
                <a:cubicBezTo>
                  <a:pt x="593" y="84"/>
                  <a:pt x="499" y="64"/>
                  <a:pt x="471" y="64"/>
                </a:cubicBezTo>
                <a:cubicBezTo>
                  <a:pt x="443" y="64"/>
                  <a:pt x="475" y="69"/>
                  <a:pt x="474" y="82"/>
                </a:cubicBezTo>
                <a:cubicBezTo>
                  <a:pt x="473" y="95"/>
                  <a:pt x="471" y="124"/>
                  <a:pt x="465" y="145"/>
                </a:cubicBezTo>
                <a:cubicBezTo>
                  <a:pt x="459" y="166"/>
                  <a:pt x="444" y="197"/>
                  <a:pt x="438" y="211"/>
                </a:cubicBezTo>
                <a:cubicBezTo>
                  <a:pt x="432" y="225"/>
                  <a:pt x="436" y="227"/>
                  <a:pt x="426" y="229"/>
                </a:cubicBezTo>
                <a:cubicBezTo>
                  <a:pt x="416" y="231"/>
                  <a:pt x="396" y="229"/>
                  <a:pt x="375" y="223"/>
                </a:cubicBezTo>
                <a:cubicBezTo>
                  <a:pt x="354" y="217"/>
                  <a:pt x="319" y="210"/>
                  <a:pt x="297" y="193"/>
                </a:cubicBezTo>
                <a:cubicBezTo>
                  <a:pt x="275" y="176"/>
                  <a:pt x="250" y="140"/>
                  <a:pt x="240" y="118"/>
                </a:cubicBezTo>
                <a:cubicBezTo>
                  <a:pt x="230" y="96"/>
                  <a:pt x="254" y="73"/>
                  <a:pt x="234" y="58"/>
                </a:cubicBezTo>
                <a:cubicBezTo>
                  <a:pt x="214" y="43"/>
                  <a:pt x="159" y="32"/>
                  <a:pt x="120" y="25"/>
                </a:cubicBezTo>
                <a:cubicBezTo>
                  <a:pt x="81" y="18"/>
                  <a:pt x="40" y="17"/>
                  <a:pt x="0" y="16"/>
                </a:cubicBezTo>
              </a:path>
            </a:pathLst>
          </a:custGeom>
          <a:noFill/>
          <a:ln w="22225">
            <a:solidFill>
              <a:schemeClr val="accent2">
                <a:lumMod val="50000"/>
              </a:schemeClr>
            </a:solidFill>
            <a:round/>
            <a:headEnd/>
            <a:tailEnd/>
          </a:ln>
        </p:spPr>
        <p:txBody>
          <a:bodyPr/>
          <a:lstStyle/>
          <a:p>
            <a:endParaRPr lang="en-US"/>
          </a:p>
        </p:txBody>
      </p:sp>
      <p:sp>
        <p:nvSpPr>
          <p:cNvPr id="85005" name="Oval 60"/>
          <p:cNvSpPr>
            <a:spLocks noChangeArrowheads="1"/>
          </p:cNvSpPr>
          <p:nvPr/>
        </p:nvSpPr>
        <p:spPr bwMode="auto">
          <a:xfrm>
            <a:off x="8718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6" name="Oval 61"/>
          <p:cNvSpPr>
            <a:spLocks noChangeArrowheads="1"/>
          </p:cNvSpPr>
          <p:nvPr/>
        </p:nvSpPr>
        <p:spPr bwMode="auto">
          <a:xfrm>
            <a:off x="871854" y="2661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7" name="Oval 62"/>
          <p:cNvSpPr>
            <a:spLocks noChangeArrowheads="1"/>
          </p:cNvSpPr>
          <p:nvPr/>
        </p:nvSpPr>
        <p:spPr bwMode="auto">
          <a:xfrm>
            <a:off x="2319654" y="3042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8" name="Oval 63"/>
          <p:cNvSpPr>
            <a:spLocks noChangeArrowheads="1"/>
          </p:cNvSpPr>
          <p:nvPr/>
        </p:nvSpPr>
        <p:spPr bwMode="auto">
          <a:xfrm>
            <a:off x="2319654" y="2432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9" name="Oval 64"/>
          <p:cNvSpPr>
            <a:spLocks noChangeArrowheads="1"/>
          </p:cNvSpPr>
          <p:nvPr/>
        </p:nvSpPr>
        <p:spPr bwMode="auto">
          <a:xfrm>
            <a:off x="23196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3" name="Line 68"/>
          <p:cNvSpPr>
            <a:spLocks noChangeShapeType="1"/>
          </p:cNvSpPr>
          <p:nvPr/>
        </p:nvSpPr>
        <p:spPr bwMode="auto">
          <a:xfrm>
            <a:off x="1252854" y="1975584"/>
            <a:ext cx="990600" cy="4572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4" name="Line 69"/>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5" name="Line 70"/>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6" name="Line 71"/>
          <p:cNvSpPr>
            <a:spLocks noChangeShapeType="1"/>
          </p:cNvSpPr>
          <p:nvPr/>
        </p:nvSpPr>
        <p:spPr bwMode="auto">
          <a:xfrm flipV="1">
            <a:off x="1252854" y="1975584"/>
            <a:ext cx="990600" cy="6858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7" name="Line 72"/>
          <p:cNvSpPr>
            <a:spLocks noChangeShapeType="1"/>
          </p:cNvSpPr>
          <p:nvPr/>
        </p:nvSpPr>
        <p:spPr bwMode="auto">
          <a:xfrm>
            <a:off x="1252854" y="2966184"/>
            <a:ext cx="990600" cy="2286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8" name="Oval 73"/>
          <p:cNvSpPr>
            <a:spLocks noChangeArrowheads="1"/>
          </p:cNvSpPr>
          <p:nvPr/>
        </p:nvSpPr>
        <p:spPr bwMode="auto">
          <a:xfrm>
            <a:off x="37303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9" name="Oval 74"/>
          <p:cNvSpPr>
            <a:spLocks noChangeArrowheads="1"/>
          </p:cNvSpPr>
          <p:nvPr/>
        </p:nvSpPr>
        <p:spPr bwMode="auto">
          <a:xfrm>
            <a:off x="3730303" y="2670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0" name="Oval 75"/>
          <p:cNvSpPr>
            <a:spLocks noChangeArrowheads="1"/>
          </p:cNvSpPr>
          <p:nvPr/>
        </p:nvSpPr>
        <p:spPr bwMode="auto">
          <a:xfrm>
            <a:off x="5178103" y="3051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1" name="Oval 76"/>
          <p:cNvSpPr>
            <a:spLocks noChangeArrowheads="1"/>
          </p:cNvSpPr>
          <p:nvPr/>
        </p:nvSpPr>
        <p:spPr bwMode="auto">
          <a:xfrm>
            <a:off x="5178103" y="2441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2" name="Oval 77"/>
          <p:cNvSpPr>
            <a:spLocks noChangeArrowheads="1"/>
          </p:cNvSpPr>
          <p:nvPr/>
        </p:nvSpPr>
        <p:spPr bwMode="auto">
          <a:xfrm>
            <a:off x="51781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3" name="Line 78"/>
          <p:cNvSpPr>
            <a:spLocks noChangeShapeType="1"/>
          </p:cNvSpPr>
          <p:nvPr/>
        </p:nvSpPr>
        <p:spPr bwMode="auto">
          <a:xfrm>
            <a:off x="4111303" y="1832358"/>
            <a:ext cx="990600" cy="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4" name="Freeform 79"/>
          <p:cNvSpPr>
            <a:spLocks/>
          </p:cNvSpPr>
          <p:nvPr/>
        </p:nvSpPr>
        <p:spPr bwMode="auto">
          <a:xfrm>
            <a:off x="5025703" y="19847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5" name="Freeform 80"/>
          <p:cNvSpPr>
            <a:spLocks/>
          </p:cNvSpPr>
          <p:nvPr/>
        </p:nvSpPr>
        <p:spPr bwMode="auto">
          <a:xfrm>
            <a:off x="4949503" y="25943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6" name="Line 81"/>
          <p:cNvSpPr>
            <a:spLocks noChangeShapeType="1"/>
          </p:cNvSpPr>
          <p:nvPr/>
        </p:nvSpPr>
        <p:spPr bwMode="auto">
          <a:xfrm flipH="1" flipV="1">
            <a:off x="4111303" y="2899158"/>
            <a:ext cx="990600" cy="30480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7" name="Freeform 82"/>
          <p:cNvSpPr>
            <a:spLocks/>
          </p:cNvSpPr>
          <p:nvPr/>
        </p:nvSpPr>
        <p:spPr bwMode="auto">
          <a:xfrm>
            <a:off x="4035103" y="1984758"/>
            <a:ext cx="152400" cy="685800"/>
          </a:xfrm>
          <a:custGeom>
            <a:avLst/>
            <a:gdLst>
              <a:gd name="T0" fmla="*/ 0 w 96"/>
              <a:gd name="T1" fmla="*/ 2147483647 h 432"/>
              <a:gd name="T2" fmla="*/ 2147483647 w 96"/>
              <a:gd name="T3" fmla="*/ 2147483647 h 432"/>
              <a:gd name="T4" fmla="*/ 0 w 96"/>
              <a:gd name="T5" fmla="*/ 0 h 432"/>
              <a:gd name="T6" fmla="*/ 0 60000 65536"/>
              <a:gd name="T7" fmla="*/ 0 60000 65536"/>
              <a:gd name="T8" fmla="*/ 0 60000 65536"/>
              <a:gd name="T9" fmla="*/ 0 w 96"/>
              <a:gd name="T10" fmla="*/ 0 h 432"/>
              <a:gd name="T11" fmla="*/ 96 w 96"/>
              <a:gd name="T12" fmla="*/ 432 h 432"/>
            </a:gdLst>
            <a:ahLst/>
            <a:cxnLst>
              <a:cxn ang="T6">
                <a:pos x="T0" y="T1"/>
              </a:cxn>
              <a:cxn ang="T7">
                <a:pos x="T2" y="T3"/>
              </a:cxn>
              <a:cxn ang="T8">
                <a:pos x="T4" y="T5"/>
              </a:cxn>
            </a:cxnLst>
            <a:rect l="T9" t="T10" r="T11" b="T12"/>
            <a:pathLst>
              <a:path w="96" h="432">
                <a:moveTo>
                  <a:pt x="0" y="432"/>
                </a:moveTo>
                <a:cubicBezTo>
                  <a:pt x="48" y="348"/>
                  <a:pt x="96" y="264"/>
                  <a:pt x="96" y="192"/>
                </a:cubicBezTo>
                <a:cubicBezTo>
                  <a:pt x="96" y="120"/>
                  <a:pt x="48" y="60"/>
                  <a:pt x="0" y="0"/>
                </a:cubicBezTo>
              </a:path>
            </a:pathLst>
          </a:custGeom>
          <a:noFill/>
          <a:ln w="31750">
            <a:solidFill>
              <a:schemeClr val="accent2">
                <a:lumMod val="50000"/>
              </a:schemeClr>
            </a:solidFill>
            <a:round/>
            <a:headEnd/>
            <a:tailEnd type="triangle" w="med" len="med"/>
          </a:ln>
        </p:spPr>
        <p:txBody>
          <a:bodyPr/>
          <a:lstStyle/>
          <a:p>
            <a:endParaRPr lang="en-US"/>
          </a:p>
        </p:txBody>
      </p:sp>
      <p:sp>
        <p:nvSpPr>
          <p:cNvPr id="85028" name="Freeform 83"/>
          <p:cNvSpPr>
            <a:spLocks/>
          </p:cNvSpPr>
          <p:nvPr/>
        </p:nvSpPr>
        <p:spPr bwMode="auto">
          <a:xfrm>
            <a:off x="2167254" y="2661384"/>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type="triangle" w="med" len="med"/>
            <a:tailEnd type="triangle" w="med" len="med"/>
          </a:ln>
        </p:spPr>
        <p:txBody>
          <a:bodyPr/>
          <a:lstStyle/>
          <a:p>
            <a:endParaRPr lang="en-US"/>
          </a:p>
        </p:txBody>
      </p:sp>
      <p:sp>
        <p:nvSpPr>
          <p:cNvPr id="85029" name="Oval 84"/>
          <p:cNvSpPr>
            <a:spLocks noChangeArrowheads="1"/>
          </p:cNvSpPr>
          <p:nvPr/>
        </p:nvSpPr>
        <p:spPr bwMode="auto">
          <a:xfrm>
            <a:off x="6853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0" name="Oval 85"/>
          <p:cNvSpPr>
            <a:spLocks noChangeArrowheads="1"/>
          </p:cNvSpPr>
          <p:nvPr/>
        </p:nvSpPr>
        <p:spPr bwMode="auto">
          <a:xfrm>
            <a:off x="6472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1" name="Oval 86"/>
          <p:cNvSpPr>
            <a:spLocks noChangeArrowheads="1"/>
          </p:cNvSpPr>
          <p:nvPr/>
        </p:nvSpPr>
        <p:spPr bwMode="auto">
          <a:xfrm>
            <a:off x="73864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2" name="Oval 87"/>
          <p:cNvSpPr>
            <a:spLocks noChangeArrowheads="1"/>
          </p:cNvSpPr>
          <p:nvPr/>
        </p:nvSpPr>
        <p:spPr bwMode="auto">
          <a:xfrm>
            <a:off x="77674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3" name="Oval 88"/>
          <p:cNvSpPr>
            <a:spLocks noChangeArrowheads="1"/>
          </p:cNvSpPr>
          <p:nvPr/>
        </p:nvSpPr>
        <p:spPr bwMode="auto">
          <a:xfrm>
            <a:off x="8148493" y="26950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4" name="Oval 89"/>
          <p:cNvSpPr>
            <a:spLocks noChangeArrowheads="1"/>
          </p:cNvSpPr>
          <p:nvPr/>
        </p:nvSpPr>
        <p:spPr bwMode="auto">
          <a:xfrm>
            <a:off x="83008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5" name="Oval 90"/>
          <p:cNvSpPr>
            <a:spLocks noChangeArrowheads="1"/>
          </p:cNvSpPr>
          <p:nvPr/>
        </p:nvSpPr>
        <p:spPr bwMode="auto">
          <a:xfrm>
            <a:off x="8439006" y="2404526"/>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7" name="Rectangle 92"/>
          <p:cNvSpPr>
            <a:spLocks noChangeArrowheads="1"/>
          </p:cNvSpPr>
          <p:nvPr/>
        </p:nvSpPr>
        <p:spPr bwMode="auto">
          <a:xfrm>
            <a:off x="3190553" y="1486918"/>
            <a:ext cx="2819400" cy="2057400"/>
          </a:xfrm>
          <a:prstGeom prst="rect">
            <a:avLst/>
          </a:prstGeom>
          <a:noFill/>
          <a:ln w="25400">
            <a:noFill/>
            <a:miter lim="800000"/>
            <a:headEnd/>
            <a:tailEnd/>
          </a:ln>
        </p:spPr>
        <p:txBody>
          <a:bodyPr wrap="none" anchor="ctr"/>
          <a:lstStyle/>
          <a:p>
            <a:pPr eaLnBrk="0" hangingPunct="0"/>
            <a:endParaRPr lang="en-US"/>
          </a:p>
        </p:txBody>
      </p:sp>
      <p:sp>
        <p:nvSpPr>
          <p:cNvPr id="97" name="Rounded Rectangle 96"/>
          <p:cNvSpPr/>
          <p:nvPr/>
        </p:nvSpPr>
        <p:spPr bwMode="auto">
          <a:xfrm>
            <a:off x="348801" y="1474631"/>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9" name="Rounded Rectangle 98"/>
          <p:cNvSpPr/>
          <p:nvPr/>
        </p:nvSpPr>
        <p:spPr bwMode="auto">
          <a:xfrm>
            <a:off x="3237511" y="1478925"/>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1096123" y="3684191"/>
            <a:ext cx="1196802"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Port-to-Port</a:t>
            </a:r>
          </a:p>
        </p:txBody>
      </p:sp>
      <p:sp>
        <p:nvSpPr>
          <p:cNvPr id="3" name="Rectangle 2"/>
          <p:cNvSpPr/>
          <p:nvPr/>
        </p:nvSpPr>
        <p:spPr>
          <a:xfrm>
            <a:off x="527990" y="4063933"/>
            <a:ext cx="2016545" cy="784830"/>
          </a:xfrm>
          <a:prstGeom prst="rect">
            <a:avLst/>
          </a:prstGeom>
        </p:spPr>
        <p:txBody>
          <a:bodyPr wrap="square">
            <a:spAutoFit/>
          </a:bodyPr>
          <a:lstStyle/>
          <a:p>
            <a:r>
              <a:rPr lang="en-US" sz="1500" dirty="0">
                <a:latin typeface="Agency FB" panose="020B0503020202020204" pitchFamily="34" charset="0"/>
              </a:rPr>
              <a:t>Point to point services.</a:t>
            </a:r>
          </a:p>
          <a:p>
            <a:r>
              <a:rPr lang="en-US" sz="1500" dirty="0">
                <a:latin typeface="Agency FB" panose="020B0503020202020204" pitchFamily="34" charset="0"/>
              </a:rPr>
              <a:t>Empty backhauls.</a:t>
            </a:r>
          </a:p>
          <a:p>
            <a:r>
              <a:rPr lang="en-US" sz="1500" dirty="0">
                <a:latin typeface="Agency FB" panose="020B0503020202020204" pitchFamily="34" charset="0"/>
              </a:rPr>
              <a:t>Common for bulk freight.</a:t>
            </a:r>
            <a:endParaRPr lang="en-US" sz="1500" dirty="0"/>
          </a:p>
        </p:txBody>
      </p:sp>
      <p:sp>
        <p:nvSpPr>
          <p:cNvPr id="4" name="Rectangle 3"/>
          <p:cNvSpPr/>
          <p:nvPr/>
        </p:nvSpPr>
        <p:spPr>
          <a:xfrm>
            <a:off x="3348723" y="4063933"/>
            <a:ext cx="2505977" cy="1708160"/>
          </a:xfrm>
          <a:prstGeom prst="rect">
            <a:avLst/>
          </a:prstGeom>
        </p:spPr>
        <p:txBody>
          <a:bodyPr wrap="square">
            <a:spAutoFit/>
          </a:bodyPr>
          <a:lstStyle/>
          <a:p>
            <a:r>
              <a:rPr lang="en-US" sz="1500" dirty="0">
                <a:latin typeface="Agency FB" panose="020B0503020202020204" pitchFamily="34" charset="0"/>
              </a:rPr>
              <a:t>Shipping service moving back and forth between two maritime ranges (seaboards).</a:t>
            </a:r>
          </a:p>
          <a:p>
            <a:r>
              <a:rPr lang="en-US" sz="1500" dirty="0">
                <a:latin typeface="Agency FB" panose="020B0503020202020204" pitchFamily="34" charset="0"/>
              </a:rPr>
              <a:t>Balancing the number of port calls and the frequency of services.</a:t>
            </a:r>
          </a:p>
          <a:p>
            <a:r>
              <a:rPr lang="en-US" sz="1500" dirty="0">
                <a:latin typeface="Agency FB" panose="020B0503020202020204" pitchFamily="34" charset="0"/>
              </a:rPr>
              <a:t>Can rely on transshipment hubs between ranges.</a:t>
            </a:r>
            <a:endParaRPr lang="en-US" sz="1500" dirty="0"/>
          </a:p>
        </p:txBody>
      </p:sp>
      <p:sp>
        <p:nvSpPr>
          <p:cNvPr id="95" name="TextBox 94"/>
          <p:cNvSpPr txBox="1"/>
          <p:nvPr/>
        </p:nvSpPr>
        <p:spPr>
          <a:xfrm>
            <a:off x="4088097" y="3667340"/>
            <a:ext cx="937116"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Pendulum</a:t>
            </a:r>
          </a:p>
        </p:txBody>
      </p:sp>
      <p:sp>
        <p:nvSpPr>
          <p:cNvPr id="96" name="TextBox 95"/>
          <p:cNvSpPr txBox="1"/>
          <p:nvPr/>
        </p:nvSpPr>
        <p:spPr>
          <a:xfrm>
            <a:off x="6643212" y="3679446"/>
            <a:ext cx="1576714"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Round-the-World</a:t>
            </a:r>
          </a:p>
        </p:txBody>
      </p:sp>
      <p:sp>
        <p:nvSpPr>
          <p:cNvPr id="5" name="Rectangle 4"/>
          <p:cNvSpPr/>
          <p:nvPr/>
        </p:nvSpPr>
        <p:spPr>
          <a:xfrm>
            <a:off x="6150586" y="4063933"/>
            <a:ext cx="2649959" cy="1708160"/>
          </a:xfrm>
          <a:prstGeom prst="rect">
            <a:avLst/>
          </a:prstGeom>
        </p:spPr>
        <p:txBody>
          <a:bodyPr wrap="square">
            <a:spAutoFit/>
          </a:bodyPr>
          <a:lstStyle/>
          <a:p>
            <a:r>
              <a:rPr lang="en-US" sz="1500" dirty="0">
                <a:latin typeface="Agency FB" panose="020B0503020202020204" pitchFamily="34" charset="0"/>
              </a:rPr>
              <a:t>Servicing continuously a sequence of ports.</a:t>
            </a:r>
          </a:p>
          <a:p>
            <a:r>
              <a:rPr lang="en-US" sz="1500" dirty="0">
                <a:latin typeface="Agency FB" panose="020B0503020202020204" pitchFamily="34" charset="0"/>
              </a:rPr>
              <a:t>Sequence enables a round trip around the world.</a:t>
            </a:r>
          </a:p>
          <a:p>
            <a:r>
              <a:rPr lang="en-US" sz="1500" dirty="0">
                <a:latin typeface="Agency FB" panose="020B0503020202020204" pitchFamily="34" charset="0"/>
              </a:rPr>
              <a:t>Limited amount of ports per continent are serviced.</a:t>
            </a:r>
          </a:p>
          <a:p>
            <a:r>
              <a:rPr lang="en-US" sz="1500" dirty="0">
                <a:latin typeface="Agency FB" panose="020B0503020202020204" pitchFamily="34" charset="0"/>
              </a:rPr>
              <a:t>Involve a series of transshipment hubs.</a:t>
            </a:r>
          </a:p>
        </p:txBody>
      </p:sp>
      <p:sp>
        <p:nvSpPr>
          <p:cNvPr id="10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99914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Largest Ships by </a:t>
            </a:r>
            <a:r>
              <a:rPr lang="en-US" dirty="0" smtClean="0"/>
              <a:t>Category</a:t>
            </a:r>
            <a:br>
              <a:rPr lang="en-US" dirty="0" smtClean="0"/>
            </a:br>
            <a:endParaRPr lang="en-US" dirty="0"/>
          </a:p>
        </p:txBody>
      </p:sp>
      <p:sp>
        <p:nvSpPr>
          <p:cNvPr id="6" name="Freeform 127"/>
          <p:cNvSpPr>
            <a:spLocks/>
          </p:cNvSpPr>
          <p:nvPr/>
        </p:nvSpPr>
        <p:spPr bwMode="auto">
          <a:xfrm>
            <a:off x="2032247" y="2628116"/>
            <a:ext cx="4223308" cy="646331"/>
          </a:xfrm>
          <a:custGeom>
            <a:avLst/>
            <a:gdLst>
              <a:gd name="T0" fmla="*/ 2147483647 w 4332"/>
              <a:gd name="T1" fmla="*/ 2147483647 h 784"/>
              <a:gd name="T2" fmla="*/ 2147483647 w 4332"/>
              <a:gd name="T3" fmla="*/ 2147483647 h 784"/>
              <a:gd name="T4" fmla="*/ 2147483647 w 4332"/>
              <a:gd name="T5" fmla="*/ 2147483647 h 784"/>
              <a:gd name="T6" fmla="*/ 2147483647 w 4332"/>
              <a:gd name="T7" fmla="*/ 2147483647 h 784"/>
              <a:gd name="T8" fmla="*/ 2147483647 w 4332"/>
              <a:gd name="T9" fmla="*/ 2147483647 h 784"/>
              <a:gd name="T10" fmla="*/ 2147483647 w 4332"/>
              <a:gd name="T11" fmla="*/ 2147483647 h 784"/>
              <a:gd name="T12" fmla="*/ 2147483647 w 4332"/>
              <a:gd name="T13" fmla="*/ 2147483647 h 784"/>
              <a:gd name="T14" fmla="*/ 2147483647 w 4332"/>
              <a:gd name="T15" fmla="*/ 2147483647 h 784"/>
              <a:gd name="T16" fmla="*/ 2147483647 w 4332"/>
              <a:gd name="T17" fmla="*/ 2147483647 h 784"/>
              <a:gd name="T18" fmla="*/ 2147483647 w 4332"/>
              <a:gd name="T19" fmla="*/ 2147483647 h 784"/>
              <a:gd name="T20" fmla="*/ 2147483647 w 4332"/>
              <a:gd name="T21" fmla="*/ 2147483647 h 784"/>
              <a:gd name="T22" fmla="*/ 2147483647 w 4332"/>
              <a:gd name="T23" fmla="*/ 2147483647 h 784"/>
              <a:gd name="T24" fmla="*/ 2147483647 w 4332"/>
              <a:gd name="T25" fmla="*/ 2147483647 h 784"/>
              <a:gd name="T26" fmla="*/ 2147483647 w 4332"/>
              <a:gd name="T27" fmla="*/ 2147483647 h 784"/>
              <a:gd name="T28" fmla="*/ 0 w 4332"/>
              <a:gd name="T29" fmla="*/ 2147483647 h 784"/>
              <a:gd name="T30" fmla="*/ 2147483647 w 4332"/>
              <a:gd name="T31" fmla="*/ 2147483647 h 784"/>
              <a:gd name="T32" fmla="*/ 2147483647 w 4332"/>
              <a:gd name="T33" fmla="*/ 2147483647 h 784"/>
              <a:gd name="T34" fmla="*/ 2147483647 w 4332"/>
              <a:gd name="T35" fmla="*/ 2147483647 h 784"/>
              <a:gd name="T36" fmla="*/ 2147483647 w 4332"/>
              <a:gd name="T37" fmla="*/ 2147483647 h 784"/>
              <a:gd name="T38" fmla="*/ 2147483647 w 4332"/>
              <a:gd name="T39" fmla="*/ 2147483647 h 784"/>
              <a:gd name="T40" fmla="*/ 2147483647 w 4332"/>
              <a:gd name="T41" fmla="*/ 2147483647 h 784"/>
              <a:gd name="T42" fmla="*/ 2147483647 w 4332"/>
              <a:gd name="T43" fmla="*/ 2147483647 h 784"/>
              <a:gd name="T44" fmla="*/ 2147483647 w 4332"/>
              <a:gd name="T45" fmla="*/ 2147483647 h 784"/>
              <a:gd name="T46" fmla="*/ 2147483647 w 4332"/>
              <a:gd name="T47" fmla="*/ 2147483647 h 784"/>
              <a:gd name="T48" fmla="*/ 2147483647 w 4332"/>
              <a:gd name="T49" fmla="*/ 2147483647 h 784"/>
              <a:gd name="T50" fmla="*/ 2147483647 w 4332"/>
              <a:gd name="T51" fmla="*/ 2147483647 h 784"/>
              <a:gd name="T52" fmla="*/ 2147483647 w 4332"/>
              <a:gd name="T53" fmla="*/ 2147483647 h 784"/>
              <a:gd name="T54" fmla="*/ 2147483647 w 4332"/>
              <a:gd name="T55" fmla="*/ 2147483647 h 784"/>
              <a:gd name="T56" fmla="*/ 2147483647 w 4332"/>
              <a:gd name="T57" fmla="*/ 2147483647 h 784"/>
              <a:gd name="T58" fmla="*/ 2147483647 w 4332"/>
              <a:gd name="T59" fmla="*/ 2147483647 h 784"/>
              <a:gd name="T60" fmla="*/ 2147483647 w 4332"/>
              <a:gd name="T61" fmla="*/ 2147483647 h 784"/>
              <a:gd name="T62" fmla="*/ 2147483647 w 4332"/>
              <a:gd name="T63" fmla="*/ 2147483647 h 784"/>
              <a:gd name="T64" fmla="*/ 2147483647 w 4332"/>
              <a:gd name="T65" fmla="*/ 0 h 784"/>
              <a:gd name="T66" fmla="*/ 2147483647 w 4332"/>
              <a:gd name="T67" fmla="*/ 2147483647 h 784"/>
              <a:gd name="T68" fmla="*/ 2147483647 w 4332"/>
              <a:gd name="T69" fmla="*/ 2147483647 h 784"/>
              <a:gd name="T70" fmla="*/ 2147483647 w 4332"/>
              <a:gd name="T71" fmla="*/ 2147483647 h 784"/>
              <a:gd name="T72" fmla="*/ 2147483647 w 4332"/>
              <a:gd name="T73" fmla="*/ 2147483647 h 784"/>
              <a:gd name="T74" fmla="*/ 2147483647 w 4332"/>
              <a:gd name="T75" fmla="*/ 2147483647 h 784"/>
              <a:gd name="T76" fmla="*/ 2147483647 w 4332"/>
              <a:gd name="T77" fmla="*/ 2147483647 h 784"/>
              <a:gd name="T78" fmla="*/ 2147483647 w 4332"/>
              <a:gd name="T79" fmla="*/ 2147483647 h 784"/>
              <a:gd name="T80" fmla="*/ 2147483647 w 4332"/>
              <a:gd name="T81" fmla="*/ 2147483647 h 784"/>
              <a:gd name="T82" fmla="*/ 2147483647 w 4332"/>
              <a:gd name="T83" fmla="*/ 2147483647 h 784"/>
              <a:gd name="T84" fmla="*/ 2147483647 w 4332"/>
              <a:gd name="T85" fmla="*/ 2147483647 h 784"/>
              <a:gd name="T86" fmla="*/ 2147483647 w 4332"/>
              <a:gd name="T87" fmla="*/ 2147483647 h 784"/>
              <a:gd name="T88" fmla="*/ 2147483647 w 4332"/>
              <a:gd name="T89" fmla="*/ 2147483647 h 784"/>
              <a:gd name="T90" fmla="*/ 2147483647 w 4332"/>
              <a:gd name="T91" fmla="*/ 2147483647 h 784"/>
              <a:gd name="T92" fmla="*/ 2147483647 w 4332"/>
              <a:gd name="T93" fmla="*/ 2147483647 h 784"/>
              <a:gd name="T94" fmla="*/ 2147483647 w 4332"/>
              <a:gd name="T95" fmla="*/ 2147483647 h 784"/>
              <a:gd name="T96" fmla="*/ 2147483647 w 4332"/>
              <a:gd name="T97" fmla="*/ 2147483647 h 784"/>
              <a:gd name="T98" fmla="*/ 2147483647 w 4332"/>
              <a:gd name="T99" fmla="*/ 2147483647 h 784"/>
              <a:gd name="T100" fmla="*/ 2147483647 w 4332"/>
              <a:gd name="T101" fmla="*/ 2147483647 h 784"/>
              <a:gd name="T102" fmla="*/ 2147483647 w 4332"/>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2"/>
              <a:gd name="T157" fmla="*/ 0 h 784"/>
              <a:gd name="T158" fmla="*/ 4332 w 4332"/>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2" h="784">
                <a:moveTo>
                  <a:pt x="4332" y="310"/>
                </a:moveTo>
                <a:lnTo>
                  <a:pt x="4238" y="411"/>
                </a:lnTo>
                <a:lnTo>
                  <a:pt x="4231" y="449"/>
                </a:lnTo>
                <a:lnTo>
                  <a:pt x="4225" y="601"/>
                </a:lnTo>
                <a:lnTo>
                  <a:pt x="4263" y="664"/>
                </a:lnTo>
                <a:lnTo>
                  <a:pt x="4301" y="714"/>
                </a:lnTo>
                <a:lnTo>
                  <a:pt x="4288" y="759"/>
                </a:lnTo>
                <a:lnTo>
                  <a:pt x="4238" y="778"/>
                </a:lnTo>
                <a:lnTo>
                  <a:pt x="221" y="784"/>
                </a:lnTo>
                <a:lnTo>
                  <a:pt x="202" y="721"/>
                </a:lnTo>
                <a:lnTo>
                  <a:pt x="164" y="771"/>
                </a:lnTo>
                <a:lnTo>
                  <a:pt x="50" y="771"/>
                </a:lnTo>
                <a:lnTo>
                  <a:pt x="44" y="563"/>
                </a:lnTo>
                <a:lnTo>
                  <a:pt x="12" y="487"/>
                </a:lnTo>
                <a:lnTo>
                  <a:pt x="0" y="399"/>
                </a:lnTo>
                <a:lnTo>
                  <a:pt x="12" y="354"/>
                </a:lnTo>
                <a:lnTo>
                  <a:pt x="271" y="367"/>
                </a:lnTo>
                <a:lnTo>
                  <a:pt x="271" y="329"/>
                </a:lnTo>
                <a:lnTo>
                  <a:pt x="347" y="323"/>
                </a:lnTo>
                <a:lnTo>
                  <a:pt x="348" y="262"/>
                </a:lnTo>
                <a:lnTo>
                  <a:pt x="410" y="260"/>
                </a:lnTo>
                <a:lnTo>
                  <a:pt x="417" y="39"/>
                </a:lnTo>
                <a:lnTo>
                  <a:pt x="435" y="1"/>
                </a:lnTo>
                <a:lnTo>
                  <a:pt x="461" y="39"/>
                </a:lnTo>
                <a:lnTo>
                  <a:pt x="467" y="253"/>
                </a:lnTo>
                <a:lnTo>
                  <a:pt x="562" y="253"/>
                </a:lnTo>
                <a:lnTo>
                  <a:pt x="562" y="215"/>
                </a:lnTo>
                <a:lnTo>
                  <a:pt x="600" y="209"/>
                </a:lnTo>
                <a:lnTo>
                  <a:pt x="598" y="190"/>
                </a:lnTo>
                <a:lnTo>
                  <a:pt x="622" y="186"/>
                </a:lnTo>
                <a:lnTo>
                  <a:pt x="631" y="152"/>
                </a:lnTo>
                <a:lnTo>
                  <a:pt x="650" y="89"/>
                </a:lnTo>
                <a:lnTo>
                  <a:pt x="672" y="0"/>
                </a:lnTo>
                <a:lnTo>
                  <a:pt x="682" y="152"/>
                </a:lnTo>
                <a:lnTo>
                  <a:pt x="726" y="152"/>
                </a:lnTo>
                <a:lnTo>
                  <a:pt x="745" y="121"/>
                </a:lnTo>
                <a:lnTo>
                  <a:pt x="748" y="328"/>
                </a:lnTo>
                <a:lnTo>
                  <a:pt x="762" y="334"/>
                </a:lnTo>
                <a:lnTo>
                  <a:pt x="764" y="367"/>
                </a:lnTo>
                <a:lnTo>
                  <a:pt x="2008" y="373"/>
                </a:lnTo>
                <a:lnTo>
                  <a:pt x="2008" y="335"/>
                </a:lnTo>
                <a:lnTo>
                  <a:pt x="2103" y="342"/>
                </a:lnTo>
                <a:lnTo>
                  <a:pt x="2122" y="373"/>
                </a:lnTo>
                <a:lnTo>
                  <a:pt x="2160" y="373"/>
                </a:lnTo>
                <a:lnTo>
                  <a:pt x="2166" y="329"/>
                </a:lnTo>
                <a:lnTo>
                  <a:pt x="2229" y="329"/>
                </a:lnTo>
                <a:lnTo>
                  <a:pt x="2229" y="373"/>
                </a:lnTo>
                <a:lnTo>
                  <a:pt x="3871" y="373"/>
                </a:lnTo>
                <a:lnTo>
                  <a:pt x="3922" y="335"/>
                </a:lnTo>
                <a:lnTo>
                  <a:pt x="4105" y="329"/>
                </a:lnTo>
                <a:lnTo>
                  <a:pt x="4162" y="304"/>
                </a:lnTo>
                <a:lnTo>
                  <a:pt x="4332" y="310"/>
                </a:lnTo>
                <a:close/>
              </a:path>
            </a:pathLst>
          </a:custGeom>
          <a:solidFill>
            <a:schemeClr val="tx1"/>
          </a:solidFill>
          <a:ln w="12700">
            <a:noFill/>
            <a:round/>
            <a:headEnd type="none" w="sm" len="sm"/>
            <a:tailEnd type="none" w="sm" len="sm"/>
          </a:ln>
        </p:spPr>
        <p:txBody>
          <a:bodyPr wrap="none" anchor="ctr"/>
          <a:lstStyle/>
          <a:p>
            <a:endParaRPr lang="en-US">
              <a:latin typeface="Agency FB" panose="020B0503020202020204" pitchFamily="34" charset="0"/>
            </a:endParaRPr>
          </a:p>
        </p:txBody>
      </p:sp>
      <p:sp>
        <p:nvSpPr>
          <p:cNvPr id="12" name="TextBox 11"/>
          <p:cNvSpPr txBox="1"/>
          <p:nvPr/>
        </p:nvSpPr>
        <p:spPr>
          <a:xfrm>
            <a:off x="357673" y="1616946"/>
            <a:ext cx="1277914" cy="369332"/>
          </a:xfrm>
          <a:prstGeom prst="rect">
            <a:avLst/>
          </a:prstGeom>
          <a:noFill/>
        </p:spPr>
        <p:txBody>
          <a:bodyPr wrap="none" rtlCol="0">
            <a:spAutoFit/>
          </a:bodyPr>
          <a:lstStyle/>
          <a:p>
            <a:r>
              <a:rPr lang="en-US" sz="1800" b="1" dirty="0">
                <a:latin typeface="Agency FB" panose="020B0503020202020204" pitchFamily="34" charset="0"/>
              </a:rPr>
              <a:t>Containership</a:t>
            </a:r>
          </a:p>
        </p:txBody>
      </p:sp>
      <p:sp>
        <p:nvSpPr>
          <p:cNvPr id="13" name="TextBox 12"/>
          <p:cNvSpPr txBox="1"/>
          <p:nvPr/>
        </p:nvSpPr>
        <p:spPr>
          <a:xfrm>
            <a:off x="3268235" y="991187"/>
            <a:ext cx="1471878" cy="369332"/>
          </a:xfrm>
          <a:prstGeom prst="rect">
            <a:avLst/>
          </a:prstGeom>
          <a:noFill/>
        </p:spPr>
        <p:txBody>
          <a:bodyPr wrap="none" rtlCol="0">
            <a:spAutoFit/>
          </a:bodyPr>
          <a:lstStyle/>
          <a:p>
            <a:r>
              <a:rPr lang="en-US" sz="1800" dirty="0">
                <a:latin typeface="Agency FB" panose="020B0503020202020204" pitchFamily="34" charset="0"/>
              </a:rPr>
              <a:t>MSC Oscar (2015)</a:t>
            </a:r>
          </a:p>
        </p:txBody>
      </p:sp>
      <p:sp>
        <p:nvSpPr>
          <p:cNvPr id="14" name="TextBox 13"/>
          <p:cNvSpPr txBox="1"/>
          <p:nvPr/>
        </p:nvSpPr>
        <p:spPr>
          <a:xfrm>
            <a:off x="6678849" y="1093292"/>
            <a:ext cx="1045479" cy="1200329"/>
          </a:xfrm>
          <a:prstGeom prst="rect">
            <a:avLst/>
          </a:prstGeom>
          <a:noFill/>
        </p:spPr>
        <p:txBody>
          <a:bodyPr wrap="none" rtlCol="0">
            <a:spAutoFit/>
          </a:bodyPr>
          <a:lstStyle/>
          <a:p>
            <a:r>
              <a:rPr lang="en-US" sz="1800" dirty="0">
                <a:latin typeface="Agency FB" panose="020B0503020202020204" pitchFamily="34" charset="0"/>
              </a:rPr>
              <a:t>LOA: 394 m</a:t>
            </a:r>
          </a:p>
          <a:p>
            <a:r>
              <a:rPr lang="en-US" sz="1800" dirty="0">
                <a:latin typeface="Agency FB" panose="020B0503020202020204" pitchFamily="34" charset="0"/>
              </a:rPr>
              <a:t>Beam: 59 m</a:t>
            </a:r>
          </a:p>
          <a:p>
            <a:r>
              <a:rPr lang="en-US" sz="1800" dirty="0">
                <a:latin typeface="Agency FB" panose="020B0503020202020204" pitchFamily="34" charset="0"/>
              </a:rPr>
              <a:t>Draft: 16 m</a:t>
            </a:r>
          </a:p>
          <a:p>
            <a:r>
              <a:rPr lang="en-US" sz="1800" dirty="0">
                <a:latin typeface="Agency FB" panose="020B0503020202020204" pitchFamily="34" charset="0"/>
              </a:rPr>
              <a:t>TEU: 19,224</a:t>
            </a:r>
          </a:p>
        </p:txBody>
      </p:sp>
      <p:sp>
        <p:nvSpPr>
          <p:cNvPr id="15" name="TextBox 14"/>
          <p:cNvSpPr txBox="1"/>
          <p:nvPr/>
        </p:nvSpPr>
        <p:spPr>
          <a:xfrm>
            <a:off x="357673" y="2628116"/>
            <a:ext cx="1305165" cy="646331"/>
          </a:xfrm>
          <a:prstGeom prst="rect">
            <a:avLst/>
          </a:prstGeom>
          <a:noFill/>
        </p:spPr>
        <p:txBody>
          <a:bodyPr wrap="none" rtlCol="0">
            <a:spAutoFit/>
          </a:bodyPr>
          <a:lstStyle/>
          <a:p>
            <a:r>
              <a:rPr lang="en-US" sz="1800" b="1" dirty="0">
                <a:latin typeface="Agency FB" panose="020B0503020202020204" pitchFamily="34" charset="0"/>
              </a:rPr>
              <a:t>Ultra Large</a:t>
            </a:r>
          </a:p>
          <a:p>
            <a:r>
              <a:rPr lang="en-US" sz="1800" b="1" dirty="0">
                <a:latin typeface="Agency FB" panose="020B0503020202020204" pitchFamily="34" charset="0"/>
              </a:rPr>
              <a:t>Crude Carrier</a:t>
            </a:r>
          </a:p>
        </p:txBody>
      </p:sp>
      <p:sp>
        <p:nvSpPr>
          <p:cNvPr id="16" name="TextBox 15"/>
          <p:cNvSpPr txBox="1"/>
          <p:nvPr/>
        </p:nvSpPr>
        <p:spPr>
          <a:xfrm>
            <a:off x="6678849" y="2433374"/>
            <a:ext cx="1285929" cy="1200329"/>
          </a:xfrm>
          <a:prstGeom prst="rect">
            <a:avLst/>
          </a:prstGeom>
          <a:noFill/>
        </p:spPr>
        <p:txBody>
          <a:bodyPr wrap="none" rtlCol="0">
            <a:spAutoFit/>
          </a:bodyPr>
          <a:lstStyle/>
          <a:p>
            <a:r>
              <a:rPr lang="en-US" sz="1800" dirty="0">
                <a:latin typeface="Agency FB" panose="020B0503020202020204" pitchFamily="34" charset="0"/>
              </a:rPr>
              <a:t>LOA: 380 m</a:t>
            </a:r>
          </a:p>
          <a:p>
            <a:r>
              <a:rPr lang="en-US" sz="1800" dirty="0">
                <a:latin typeface="Agency FB" panose="020B0503020202020204" pitchFamily="34" charset="0"/>
              </a:rPr>
              <a:t>Beam: 68 m</a:t>
            </a:r>
          </a:p>
          <a:p>
            <a:r>
              <a:rPr lang="en-US" sz="1800" dirty="0">
                <a:latin typeface="Agency FB" panose="020B0503020202020204" pitchFamily="34" charset="0"/>
              </a:rPr>
              <a:t>Draft: 24.5 m</a:t>
            </a:r>
          </a:p>
          <a:p>
            <a:r>
              <a:rPr lang="en-US" sz="1800" dirty="0">
                <a:latin typeface="Agency FB" panose="020B0503020202020204" pitchFamily="34" charset="0"/>
              </a:rPr>
              <a:t>DWT: 442,000 t</a:t>
            </a:r>
          </a:p>
        </p:txBody>
      </p:sp>
      <p:sp>
        <p:nvSpPr>
          <p:cNvPr id="18" name="TextBox 17"/>
          <p:cNvSpPr txBox="1"/>
          <p:nvPr/>
        </p:nvSpPr>
        <p:spPr>
          <a:xfrm>
            <a:off x="3370873" y="2389651"/>
            <a:ext cx="1417376" cy="369332"/>
          </a:xfrm>
          <a:prstGeom prst="rect">
            <a:avLst/>
          </a:prstGeom>
          <a:noFill/>
        </p:spPr>
        <p:txBody>
          <a:bodyPr wrap="none" rtlCol="0">
            <a:spAutoFit/>
          </a:bodyPr>
          <a:lstStyle/>
          <a:p>
            <a:r>
              <a:rPr lang="en-US" sz="1800" dirty="0">
                <a:latin typeface="Agency FB" panose="020B0503020202020204" pitchFamily="34" charset="0"/>
              </a:rPr>
              <a:t>TI Europe (2003)</a:t>
            </a:r>
          </a:p>
        </p:txBody>
      </p:sp>
      <p:sp>
        <p:nvSpPr>
          <p:cNvPr id="20" name="Freeform 19"/>
          <p:cNvSpPr/>
          <p:nvPr/>
        </p:nvSpPr>
        <p:spPr>
          <a:xfrm>
            <a:off x="2024364" y="4022631"/>
            <a:ext cx="3848100" cy="637540"/>
          </a:xfrm>
          <a:custGeom>
            <a:avLst/>
            <a:gdLst>
              <a:gd name="connsiteX0" fmla="*/ 3848100 w 3848100"/>
              <a:gd name="connsiteY0" fmla="*/ 254000 h 637540"/>
              <a:gd name="connsiteX1" fmla="*/ 3843020 w 3848100"/>
              <a:gd name="connsiteY1" fmla="*/ 408940 h 637540"/>
              <a:gd name="connsiteX2" fmla="*/ 3832860 w 3848100"/>
              <a:gd name="connsiteY2" fmla="*/ 576580 h 637540"/>
              <a:gd name="connsiteX3" fmla="*/ 3815080 w 3848100"/>
              <a:gd name="connsiteY3" fmla="*/ 607060 h 637540"/>
              <a:gd name="connsiteX4" fmla="*/ 3779520 w 3848100"/>
              <a:gd name="connsiteY4" fmla="*/ 632460 h 637540"/>
              <a:gd name="connsiteX5" fmla="*/ 220980 w 3848100"/>
              <a:gd name="connsiteY5" fmla="*/ 637540 h 637540"/>
              <a:gd name="connsiteX6" fmla="*/ 144780 w 3848100"/>
              <a:gd name="connsiteY6" fmla="*/ 617220 h 637540"/>
              <a:gd name="connsiteX7" fmla="*/ 147320 w 3848100"/>
              <a:gd name="connsiteY7" fmla="*/ 589280 h 637540"/>
              <a:gd name="connsiteX8" fmla="*/ 200660 w 3848100"/>
              <a:gd name="connsiteY8" fmla="*/ 541020 h 637540"/>
              <a:gd name="connsiteX9" fmla="*/ 190500 w 3848100"/>
              <a:gd name="connsiteY9" fmla="*/ 502920 h 637540"/>
              <a:gd name="connsiteX10" fmla="*/ 147320 w 3848100"/>
              <a:gd name="connsiteY10" fmla="*/ 482600 h 637540"/>
              <a:gd name="connsiteX11" fmla="*/ 121920 w 3848100"/>
              <a:gd name="connsiteY11" fmla="*/ 482600 h 637540"/>
              <a:gd name="connsiteX12" fmla="*/ 93980 w 3848100"/>
              <a:gd name="connsiteY12" fmla="*/ 635000 h 637540"/>
              <a:gd name="connsiteX13" fmla="*/ 5080 w 3848100"/>
              <a:gd name="connsiteY13" fmla="*/ 635000 h 637540"/>
              <a:gd name="connsiteX14" fmla="*/ 0 w 3848100"/>
              <a:gd name="connsiteY14" fmla="*/ 325120 h 637540"/>
              <a:gd name="connsiteX15" fmla="*/ 246380 w 3848100"/>
              <a:gd name="connsiteY15" fmla="*/ 309880 h 637540"/>
              <a:gd name="connsiteX16" fmla="*/ 243840 w 3848100"/>
              <a:gd name="connsiteY16" fmla="*/ 175260 h 637540"/>
              <a:gd name="connsiteX17" fmla="*/ 274320 w 3848100"/>
              <a:gd name="connsiteY17" fmla="*/ 2540 h 637540"/>
              <a:gd name="connsiteX18" fmla="*/ 340360 w 3848100"/>
              <a:gd name="connsiteY18" fmla="*/ 0 h 637540"/>
              <a:gd name="connsiteX19" fmla="*/ 353060 w 3848100"/>
              <a:gd name="connsiteY19" fmla="*/ 276860 h 637540"/>
              <a:gd name="connsiteX20" fmla="*/ 457200 w 3848100"/>
              <a:gd name="connsiteY20" fmla="*/ 274320 h 637540"/>
              <a:gd name="connsiteX21" fmla="*/ 457200 w 3848100"/>
              <a:gd name="connsiteY21" fmla="*/ 180340 h 637540"/>
              <a:gd name="connsiteX22" fmla="*/ 492760 w 3848100"/>
              <a:gd name="connsiteY22" fmla="*/ 177800 h 637540"/>
              <a:gd name="connsiteX23" fmla="*/ 492760 w 3848100"/>
              <a:gd name="connsiteY23" fmla="*/ 139700 h 637540"/>
              <a:gd name="connsiteX24" fmla="*/ 515620 w 3848100"/>
              <a:gd name="connsiteY24" fmla="*/ 142240 h 637540"/>
              <a:gd name="connsiteX25" fmla="*/ 515620 w 3848100"/>
              <a:gd name="connsiteY25" fmla="*/ 73660 h 637540"/>
              <a:gd name="connsiteX26" fmla="*/ 647700 w 3848100"/>
              <a:gd name="connsiteY26" fmla="*/ 73660 h 637540"/>
              <a:gd name="connsiteX27" fmla="*/ 642620 w 3848100"/>
              <a:gd name="connsiteY27" fmla="*/ 304800 h 637540"/>
              <a:gd name="connsiteX28" fmla="*/ 690880 w 3848100"/>
              <a:gd name="connsiteY28" fmla="*/ 304800 h 637540"/>
              <a:gd name="connsiteX29" fmla="*/ 693420 w 3848100"/>
              <a:gd name="connsiteY29" fmla="*/ 271780 h 637540"/>
              <a:gd name="connsiteX30" fmla="*/ 1000760 w 3848100"/>
              <a:gd name="connsiteY30" fmla="*/ 274320 h 637540"/>
              <a:gd name="connsiteX31" fmla="*/ 1000760 w 3848100"/>
              <a:gd name="connsiteY31" fmla="*/ 309880 h 637540"/>
              <a:gd name="connsiteX32" fmla="*/ 1117600 w 3848100"/>
              <a:gd name="connsiteY32" fmla="*/ 309880 h 637540"/>
              <a:gd name="connsiteX33" fmla="*/ 1120140 w 3848100"/>
              <a:gd name="connsiteY33" fmla="*/ 281940 h 637540"/>
              <a:gd name="connsiteX34" fmla="*/ 1432560 w 3848100"/>
              <a:gd name="connsiteY34" fmla="*/ 281940 h 637540"/>
              <a:gd name="connsiteX35" fmla="*/ 1432560 w 3848100"/>
              <a:gd name="connsiteY35" fmla="*/ 309880 h 637540"/>
              <a:gd name="connsiteX36" fmla="*/ 1531620 w 3848100"/>
              <a:gd name="connsiteY36" fmla="*/ 304800 h 637540"/>
              <a:gd name="connsiteX37" fmla="*/ 1534160 w 3848100"/>
              <a:gd name="connsiteY37" fmla="*/ 276860 h 637540"/>
              <a:gd name="connsiteX38" fmla="*/ 1856740 w 3848100"/>
              <a:gd name="connsiteY38" fmla="*/ 276860 h 637540"/>
              <a:gd name="connsiteX39" fmla="*/ 1859280 w 3848100"/>
              <a:gd name="connsiteY39" fmla="*/ 312420 h 637540"/>
              <a:gd name="connsiteX40" fmla="*/ 1968500 w 3848100"/>
              <a:gd name="connsiteY40" fmla="*/ 312420 h 637540"/>
              <a:gd name="connsiteX41" fmla="*/ 1965960 w 3848100"/>
              <a:gd name="connsiteY41" fmla="*/ 279400 h 637540"/>
              <a:gd name="connsiteX42" fmla="*/ 2283460 w 3848100"/>
              <a:gd name="connsiteY42" fmla="*/ 279400 h 637540"/>
              <a:gd name="connsiteX43" fmla="*/ 2280920 w 3848100"/>
              <a:gd name="connsiteY43" fmla="*/ 309880 h 637540"/>
              <a:gd name="connsiteX44" fmla="*/ 2392680 w 3848100"/>
              <a:gd name="connsiteY44" fmla="*/ 304800 h 637540"/>
              <a:gd name="connsiteX45" fmla="*/ 2392680 w 3848100"/>
              <a:gd name="connsiteY45" fmla="*/ 279400 h 637540"/>
              <a:gd name="connsiteX46" fmla="*/ 2702560 w 3848100"/>
              <a:gd name="connsiteY46" fmla="*/ 284480 h 637540"/>
              <a:gd name="connsiteX47" fmla="*/ 2705100 w 3848100"/>
              <a:gd name="connsiteY47" fmla="*/ 307340 h 637540"/>
              <a:gd name="connsiteX48" fmla="*/ 2814320 w 3848100"/>
              <a:gd name="connsiteY48" fmla="*/ 312420 h 637540"/>
              <a:gd name="connsiteX49" fmla="*/ 2814320 w 3848100"/>
              <a:gd name="connsiteY49" fmla="*/ 281940 h 637540"/>
              <a:gd name="connsiteX50" fmla="*/ 3129280 w 3848100"/>
              <a:gd name="connsiteY50" fmla="*/ 287020 h 637540"/>
              <a:gd name="connsiteX51" fmla="*/ 3129280 w 3848100"/>
              <a:gd name="connsiteY51" fmla="*/ 309880 h 637540"/>
              <a:gd name="connsiteX52" fmla="*/ 3233420 w 3848100"/>
              <a:gd name="connsiteY52" fmla="*/ 304800 h 637540"/>
              <a:gd name="connsiteX53" fmla="*/ 3233420 w 3848100"/>
              <a:gd name="connsiteY53" fmla="*/ 281940 h 637540"/>
              <a:gd name="connsiteX54" fmla="*/ 3550920 w 3848100"/>
              <a:gd name="connsiteY54" fmla="*/ 279400 h 637540"/>
              <a:gd name="connsiteX55" fmla="*/ 3550920 w 3848100"/>
              <a:gd name="connsiteY55" fmla="*/ 299720 h 637540"/>
              <a:gd name="connsiteX56" fmla="*/ 3566160 w 3848100"/>
              <a:gd name="connsiteY56" fmla="*/ 299720 h 637540"/>
              <a:gd name="connsiteX57" fmla="*/ 3594100 w 3848100"/>
              <a:gd name="connsiteY57" fmla="*/ 264160 h 637540"/>
              <a:gd name="connsiteX58" fmla="*/ 3848100 w 3848100"/>
              <a:gd name="connsiteY58" fmla="*/ 254000 h 63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848100" h="637540">
                <a:moveTo>
                  <a:pt x="3848100" y="254000"/>
                </a:moveTo>
                <a:lnTo>
                  <a:pt x="3843020" y="408940"/>
                </a:lnTo>
                <a:lnTo>
                  <a:pt x="3832860" y="576580"/>
                </a:lnTo>
                <a:lnTo>
                  <a:pt x="3815080" y="607060"/>
                </a:lnTo>
                <a:lnTo>
                  <a:pt x="3779520" y="632460"/>
                </a:lnTo>
                <a:lnTo>
                  <a:pt x="220980" y="637540"/>
                </a:lnTo>
                <a:lnTo>
                  <a:pt x="144780" y="617220"/>
                </a:lnTo>
                <a:lnTo>
                  <a:pt x="147320" y="589280"/>
                </a:lnTo>
                <a:lnTo>
                  <a:pt x="200660" y="541020"/>
                </a:lnTo>
                <a:lnTo>
                  <a:pt x="190500" y="502920"/>
                </a:lnTo>
                <a:lnTo>
                  <a:pt x="147320" y="482600"/>
                </a:lnTo>
                <a:lnTo>
                  <a:pt x="121920" y="482600"/>
                </a:lnTo>
                <a:lnTo>
                  <a:pt x="93980" y="635000"/>
                </a:lnTo>
                <a:lnTo>
                  <a:pt x="5080" y="635000"/>
                </a:lnTo>
                <a:cubicBezTo>
                  <a:pt x="3387" y="531707"/>
                  <a:pt x="1693" y="428413"/>
                  <a:pt x="0" y="325120"/>
                </a:cubicBezTo>
                <a:lnTo>
                  <a:pt x="246380" y="309880"/>
                </a:lnTo>
                <a:cubicBezTo>
                  <a:pt x="245533" y="265007"/>
                  <a:pt x="244687" y="220133"/>
                  <a:pt x="243840" y="175260"/>
                </a:cubicBezTo>
                <a:lnTo>
                  <a:pt x="274320" y="2540"/>
                </a:lnTo>
                <a:lnTo>
                  <a:pt x="340360" y="0"/>
                </a:lnTo>
                <a:lnTo>
                  <a:pt x="353060" y="276860"/>
                </a:lnTo>
                <a:lnTo>
                  <a:pt x="457200" y="274320"/>
                </a:lnTo>
                <a:lnTo>
                  <a:pt x="457200" y="180340"/>
                </a:lnTo>
                <a:lnTo>
                  <a:pt x="492760" y="177800"/>
                </a:lnTo>
                <a:lnTo>
                  <a:pt x="492760" y="139700"/>
                </a:lnTo>
                <a:lnTo>
                  <a:pt x="515620" y="142240"/>
                </a:lnTo>
                <a:lnTo>
                  <a:pt x="515620" y="73660"/>
                </a:lnTo>
                <a:lnTo>
                  <a:pt x="647700" y="73660"/>
                </a:lnTo>
                <a:lnTo>
                  <a:pt x="642620" y="304800"/>
                </a:lnTo>
                <a:lnTo>
                  <a:pt x="690880" y="304800"/>
                </a:lnTo>
                <a:lnTo>
                  <a:pt x="693420" y="271780"/>
                </a:lnTo>
                <a:lnTo>
                  <a:pt x="1000760" y="274320"/>
                </a:lnTo>
                <a:lnTo>
                  <a:pt x="1000760" y="309880"/>
                </a:lnTo>
                <a:lnTo>
                  <a:pt x="1117600" y="309880"/>
                </a:lnTo>
                <a:lnTo>
                  <a:pt x="1120140" y="281940"/>
                </a:lnTo>
                <a:lnTo>
                  <a:pt x="1432560" y="281940"/>
                </a:lnTo>
                <a:lnTo>
                  <a:pt x="1432560" y="309880"/>
                </a:lnTo>
                <a:lnTo>
                  <a:pt x="1531620" y="304800"/>
                </a:lnTo>
                <a:lnTo>
                  <a:pt x="1534160" y="276860"/>
                </a:lnTo>
                <a:lnTo>
                  <a:pt x="1856740" y="276860"/>
                </a:lnTo>
                <a:lnTo>
                  <a:pt x="1859280" y="312420"/>
                </a:lnTo>
                <a:lnTo>
                  <a:pt x="1968500" y="312420"/>
                </a:lnTo>
                <a:lnTo>
                  <a:pt x="1965960" y="279400"/>
                </a:lnTo>
                <a:lnTo>
                  <a:pt x="2283460" y="279400"/>
                </a:lnTo>
                <a:lnTo>
                  <a:pt x="2280920" y="309880"/>
                </a:lnTo>
                <a:lnTo>
                  <a:pt x="2392680" y="304800"/>
                </a:lnTo>
                <a:lnTo>
                  <a:pt x="2392680" y="279400"/>
                </a:lnTo>
                <a:lnTo>
                  <a:pt x="2702560" y="284480"/>
                </a:lnTo>
                <a:lnTo>
                  <a:pt x="2705100" y="307340"/>
                </a:lnTo>
                <a:lnTo>
                  <a:pt x="2814320" y="312420"/>
                </a:lnTo>
                <a:lnTo>
                  <a:pt x="2814320" y="281940"/>
                </a:lnTo>
                <a:lnTo>
                  <a:pt x="3129280" y="287020"/>
                </a:lnTo>
                <a:lnTo>
                  <a:pt x="3129280" y="309880"/>
                </a:lnTo>
                <a:lnTo>
                  <a:pt x="3233420" y="304800"/>
                </a:lnTo>
                <a:lnTo>
                  <a:pt x="3233420" y="281940"/>
                </a:lnTo>
                <a:lnTo>
                  <a:pt x="3550920" y="279400"/>
                </a:lnTo>
                <a:lnTo>
                  <a:pt x="3550920" y="299720"/>
                </a:lnTo>
                <a:lnTo>
                  <a:pt x="3566160" y="299720"/>
                </a:lnTo>
                <a:lnTo>
                  <a:pt x="3594100" y="264160"/>
                </a:lnTo>
                <a:lnTo>
                  <a:pt x="3848100" y="25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124808" y="3870158"/>
            <a:ext cx="1620957" cy="369332"/>
          </a:xfrm>
          <a:prstGeom prst="rect">
            <a:avLst/>
          </a:prstGeom>
          <a:noFill/>
        </p:spPr>
        <p:txBody>
          <a:bodyPr wrap="none" rtlCol="0">
            <a:spAutoFit/>
          </a:bodyPr>
          <a:lstStyle/>
          <a:p>
            <a:r>
              <a:rPr lang="en-US" sz="1800" dirty="0">
                <a:latin typeface="Agency FB" panose="020B0503020202020204" pitchFamily="34" charset="0"/>
              </a:rPr>
              <a:t>MS Ore Brazil (2011)</a:t>
            </a:r>
          </a:p>
        </p:txBody>
      </p:sp>
      <p:sp>
        <p:nvSpPr>
          <p:cNvPr id="22" name="TextBox 21"/>
          <p:cNvSpPr txBox="1"/>
          <p:nvPr/>
        </p:nvSpPr>
        <p:spPr>
          <a:xfrm>
            <a:off x="357673" y="4091606"/>
            <a:ext cx="1162498" cy="369332"/>
          </a:xfrm>
          <a:prstGeom prst="rect">
            <a:avLst/>
          </a:prstGeom>
          <a:noFill/>
        </p:spPr>
        <p:txBody>
          <a:bodyPr wrap="none" rtlCol="0">
            <a:spAutoFit/>
          </a:bodyPr>
          <a:lstStyle/>
          <a:p>
            <a:r>
              <a:rPr lang="en-US" sz="1800" b="1" dirty="0">
                <a:latin typeface="Agency FB" panose="020B0503020202020204" pitchFamily="34" charset="0"/>
              </a:rPr>
              <a:t>Bulk Carrier</a:t>
            </a:r>
          </a:p>
        </p:txBody>
      </p:sp>
      <p:sp>
        <p:nvSpPr>
          <p:cNvPr id="23" name="TextBox 22"/>
          <p:cNvSpPr txBox="1"/>
          <p:nvPr/>
        </p:nvSpPr>
        <p:spPr>
          <a:xfrm>
            <a:off x="6678849" y="3727090"/>
            <a:ext cx="1298753"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65 m</a:t>
            </a:r>
          </a:p>
          <a:p>
            <a:r>
              <a:rPr lang="en-US" sz="1800" dirty="0">
                <a:latin typeface="Agency FB" panose="020B0503020202020204" pitchFamily="34" charset="0"/>
              </a:rPr>
              <a:t>Draft: 23 m</a:t>
            </a:r>
          </a:p>
          <a:p>
            <a:r>
              <a:rPr lang="en-US" sz="1800" dirty="0">
                <a:latin typeface="Agency FB" panose="020B0503020202020204" pitchFamily="34" charset="0"/>
              </a:rPr>
              <a:t>DWT: 402,000 t</a:t>
            </a:r>
          </a:p>
        </p:txBody>
      </p:sp>
      <p:sp>
        <p:nvSpPr>
          <p:cNvPr id="25" name="TextBox 24"/>
          <p:cNvSpPr txBox="1"/>
          <p:nvPr/>
        </p:nvSpPr>
        <p:spPr>
          <a:xfrm>
            <a:off x="357673" y="5718238"/>
            <a:ext cx="1088760" cy="369332"/>
          </a:xfrm>
          <a:prstGeom prst="rect">
            <a:avLst/>
          </a:prstGeom>
          <a:noFill/>
        </p:spPr>
        <p:txBody>
          <a:bodyPr wrap="none" rtlCol="0">
            <a:spAutoFit/>
          </a:bodyPr>
          <a:lstStyle/>
          <a:p>
            <a:r>
              <a:rPr lang="en-US" sz="1800" b="1" dirty="0">
                <a:latin typeface="Agency FB" panose="020B0503020202020204" pitchFamily="34" charset="0"/>
              </a:rPr>
              <a:t>Cruise Ship</a:t>
            </a:r>
          </a:p>
        </p:txBody>
      </p:sp>
      <p:sp>
        <p:nvSpPr>
          <p:cNvPr id="26" name="TextBox 25"/>
          <p:cNvSpPr txBox="1"/>
          <p:nvPr/>
        </p:nvSpPr>
        <p:spPr>
          <a:xfrm>
            <a:off x="2935086" y="5055143"/>
            <a:ext cx="2000869" cy="369332"/>
          </a:xfrm>
          <a:prstGeom prst="rect">
            <a:avLst/>
          </a:prstGeom>
          <a:noFill/>
        </p:spPr>
        <p:txBody>
          <a:bodyPr wrap="none" rtlCol="0">
            <a:spAutoFit/>
          </a:bodyPr>
          <a:lstStyle/>
          <a:p>
            <a:r>
              <a:rPr lang="en-US" sz="1800" dirty="0">
                <a:latin typeface="Agency FB" panose="020B0503020202020204" pitchFamily="34" charset="0"/>
              </a:rPr>
              <a:t>Oasis of the Seas (2009)</a:t>
            </a:r>
          </a:p>
        </p:txBody>
      </p:sp>
      <p:sp>
        <p:nvSpPr>
          <p:cNvPr id="27" name="Freeform 26"/>
          <p:cNvSpPr/>
          <p:nvPr/>
        </p:nvSpPr>
        <p:spPr>
          <a:xfrm>
            <a:off x="2004061" y="5396578"/>
            <a:ext cx="3868404" cy="860482"/>
          </a:xfrm>
          <a:custGeom>
            <a:avLst/>
            <a:gdLst>
              <a:gd name="connsiteX0" fmla="*/ 3916680 w 3916680"/>
              <a:gd name="connsiteY0" fmla="*/ 551180 h 871220"/>
              <a:gd name="connsiteX1" fmla="*/ 3738880 w 3916680"/>
              <a:gd name="connsiteY1" fmla="*/ 751840 h 871220"/>
              <a:gd name="connsiteX2" fmla="*/ 3731260 w 3916680"/>
              <a:gd name="connsiteY2" fmla="*/ 779780 h 871220"/>
              <a:gd name="connsiteX3" fmla="*/ 3840480 w 3916680"/>
              <a:gd name="connsiteY3" fmla="*/ 779780 h 871220"/>
              <a:gd name="connsiteX4" fmla="*/ 3843020 w 3916680"/>
              <a:gd name="connsiteY4" fmla="*/ 800100 h 871220"/>
              <a:gd name="connsiteX5" fmla="*/ 3827780 w 3916680"/>
              <a:gd name="connsiteY5" fmla="*/ 825500 h 871220"/>
              <a:gd name="connsiteX6" fmla="*/ 3784600 w 3916680"/>
              <a:gd name="connsiteY6" fmla="*/ 843280 h 871220"/>
              <a:gd name="connsiteX7" fmla="*/ 3731260 w 3916680"/>
              <a:gd name="connsiteY7" fmla="*/ 868680 h 871220"/>
              <a:gd name="connsiteX8" fmla="*/ 3672840 w 3916680"/>
              <a:gd name="connsiteY8" fmla="*/ 871220 h 871220"/>
              <a:gd name="connsiteX9" fmla="*/ 233680 w 3916680"/>
              <a:gd name="connsiteY9" fmla="*/ 871220 h 871220"/>
              <a:gd name="connsiteX10" fmla="*/ 170180 w 3916680"/>
              <a:gd name="connsiteY10" fmla="*/ 855980 h 871220"/>
              <a:gd name="connsiteX11" fmla="*/ 73660 w 3916680"/>
              <a:gd name="connsiteY11" fmla="*/ 848360 h 871220"/>
              <a:gd name="connsiteX12" fmla="*/ 63500 w 3916680"/>
              <a:gd name="connsiteY12" fmla="*/ 828040 h 871220"/>
              <a:gd name="connsiteX13" fmla="*/ 109220 w 3916680"/>
              <a:gd name="connsiteY13" fmla="*/ 787400 h 871220"/>
              <a:gd name="connsiteX14" fmla="*/ 0 w 3916680"/>
              <a:gd name="connsiteY14" fmla="*/ 782320 h 871220"/>
              <a:gd name="connsiteX15" fmla="*/ 5080 w 3916680"/>
              <a:gd name="connsiteY15" fmla="*/ 746760 h 871220"/>
              <a:gd name="connsiteX16" fmla="*/ 33020 w 3916680"/>
              <a:gd name="connsiteY16" fmla="*/ 637540 h 871220"/>
              <a:gd name="connsiteX17" fmla="*/ 22860 w 3916680"/>
              <a:gd name="connsiteY17" fmla="*/ 581660 h 871220"/>
              <a:gd name="connsiteX18" fmla="*/ 99060 w 3916680"/>
              <a:gd name="connsiteY18" fmla="*/ 449580 h 871220"/>
              <a:gd name="connsiteX19" fmla="*/ 109220 w 3916680"/>
              <a:gd name="connsiteY19" fmla="*/ 452120 h 871220"/>
              <a:gd name="connsiteX20" fmla="*/ 96520 w 3916680"/>
              <a:gd name="connsiteY20" fmla="*/ 568960 h 871220"/>
              <a:gd name="connsiteX21" fmla="*/ 198120 w 3916680"/>
              <a:gd name="connsiteY21" fmla="*/ 563880 h 871220"/>
              <a:gd name="connsiteX22" fmla="*/ 322580 w 3916680"/>
              <a:gd name="connsiteY22" fmla="*/ 375920 h 871220"/>
              <a:gd name="connsiteX23" fmla="*/ 261620 w 3916680"/>
              <a:gd name="connsiteY23" fmla="*/ 360680 h 871220"/>
              <a:gd name="connsiteX24" fmla="*/ 223520 w 3916680"/>
              <a:gd name="connsiteY24" fmla="*/ 304800 h 871220"/>
              <a:gd name="connsiteX25" fmla="*/ 340360 w 3916680"/>
              <a:gd name="connsiteY25" fmla="*/ 307340 h 871220"/>
              <a:gd name="connsiteX26" fmla="*/ 327660 w 3916680"/>
              <a:gd name="connsiteY26" fmla="*/ 246380 h 871220"/>
              <a:gd name="connsiteX27" fmla="*/ 264160 w 3916680"/>
              <a:gd name="connsiteY27" fmla="*/ 111760 h 871220"/>
              <a:gd name="connsiteX28" fmla="*/ 320040 w 3916680"/>
              <a:gd name="connsiteY28" fmla="*/ 114300 h 871220"/>
              <a:gd name="connsiteX29" fmla="*/ 431800 w 3916680"/>
              <a:gd name="connsiteY29" fmla="*/ 292100 h 871220"/>
              <a:gd name="connsiteX30" fmla="*/ 492760 w 3916680"/>
              <a:gd name="connsiteY30" fmla="*/ 292100 h 871220"/>
              <a:gd name="connsiteX31" fmla="*/ 492760 w 3916680"/>
              <a:gd name="connsiteY31" fmla="*/ 320040 h 871220"/>
              <a:gd name="connsiteX32" fmla="*/ 825500 w 3916680"/>
              <a:gd name="connsiteY32" fmla="*/ 320040 h 871220"/>
              <a:gd name="connsiteX33" fmla="*/ 805180 w 3916680"/>
              <a:gd name="connsiteY33" fmla="*/ 218440 h 871220"/>
              <a:gd name="connsiteX34" fmla="*/ 866140 w 3916680"/>
              <a:gd name="connsiteY34" fmla="*/ 198120 h 871220"/>
              <a:gd name="connsiteX35" fmla="*/ 1036320 w 3916680"/>
              <a:gd name="connsiteY35" fmla="*/ 195580 h 871220"/>
              <a:gd name="connsiteX36" fmla="*/ 1049020 w 3916680"/>
              <a:gd name="connsiteY36" fmla="*/ 104140 h 871220"/>
              <a:gd name="connsiteX37" fmla="*/ 1038860 w 3916680"/>
              <a:gd name="connsiteY37" fmla="*/ 78740 h 871220"/>
              <a:gd name="connsiteX38" fmla="*/ 1084580 w 3916680"/>
              <a:gd name="connsiteY38" fmla="*/ 83820 h 871220"/>
              <a:gd name="connsiteX39" fmla="*/ 1043940 w 3916680"/>
              <a:gd name="connsiteY39" fmla="*/ 0 h 871220"/>
              <a:gd name="connsiteX40" fmla="*/ 1127760 w 3916680"/>
              <a:gd name="connsiteY40" fmla="*/ 5080 h 871220"/>
              <a:gd name="connsiteX41" fmla="*/ 1163320 w 3916680"/>
              <a:gd name="connsiteY41" fmla="*/ 81280 h 871220"/>
              <a:gd name="connsiteX42" fmla="*/ 1193800 w 3916680"/>
              <a:gd name="connsiteY42" fmla="*/ 81280 h 871220"/>
              <a:gd name="connsiteX43" fmla="*/ 1196340 w 3916680"/>
              <a:gd name="connsiteY43" fmla="*/ 96520 h 871220"/>
              <a:gd name="connsiteX44" fmla="*/ 1414780 w 3916680"/>
              <a:gd name="connsiteY44" fmla="*/ 203200 h 871220"/>
              <a:gd name="connsiteX45" fmla="*/ 1595120 w 3916680"/>
              <a:gd name="connsiteY45" fmla="*/ 210820 h 871220"/>
              <a:gd name="connsiteX46" fmla="*/ 1574800 w 3916680"/>
              <a:gd name="connsiteY46" fmla="*/ 281940 h 871220"/>
              <a:gd name="connsiteX47" fmla="*/ 1816100 w 3916680"/>
              <a:gd name="connsiteY47" fmla="*/ 287020 h 871220"/>
              <a:gd name="connsiteX48" fmla="*/ 1816100 w 3916680"/>
              <a:gd name="connsiteY48" fmla="*/ 256540 h 871220"/>
              <a:gd name="connsiteX49" fmla="*/ 1790700 w 3916680"/>
              <a:gd name="connsiteY49" fmla="*/ 238760 h 871220"/>
              <a:gd name="connsiteX50" fmla="*/ 1877060 w 3916680"/>
              <a:gd name="connsiteY50" fmla="*/ 238760 h 871220"/>
              <a:gd name="connsiteX51" fmla="*/ 1877060 w 3916680"/>
              <a:gd name="connsiteY51" fmla="*/ 238760 h 871220"/>
              <a:gd name="connsiteX52" fmla="*/ 1943100 w 3916680"/>
              <a:gd name="connsiteY52" fmla="*/ 226060 h 871220"/>
              <a:gd name="connsiteX53" fmla="*/ 1948180 w 3916680"/>
              <a:gd name="connsiteY53" fmla="*/ 248920 h 871220"/>
              <a:gd name="connsiteX54" fmla="*/ 1973580 w 3916680"/>
              <a:gd name="connsiteY54" fmla="*/ 248920 h 871220"/>
              <a:gd name="connsiteX55" fmla="*/ 1981200 w 3916680"/>
              <a:gd name="connsiteY55" fmla="*/ 287020 h 871220"/>
              <a:gd name="connsiteX56" fmla="*/ 2565400 w 3916680"/>
              <a:gd name="connsiteY56" fmla="*/ 279400 h 871220"/>
              <a:gd name="connsiteX57" fmla="*/ 2585720 w 3916680"/>
              <a:gd name="connsiteY57" fmla="*/ 269240 h 871220"/>
              <a:gd name="connsiteX58" fmla="*/ 2545080 w 3916680"/>
              <a:gd name="connsiteY58" fmla="*/ 180340 h 871220"/>
              <a:gd name="connsiteX59" fmla="*/ 2603500 w 3916680"/>
              <a:gd name="connsiteY59" fmla="*/ 180340 h 871220"/>
              <a:gd name="connsiteX60" fmla="*/ 2606040 w 3916680"/>
              <a:gd name="connsiteY60" fmla="*/ 223520 h 871220"/>
              <a:gd name="connsiteX61" fmla="*/ 2667000 w 3916680"/>
              <a:gd name="connsiteY61" fmla="*/ 220980 h 871220"/>
              <a:gd name="connsiteX62" fmla="*/ 2730500 w 3916680"/>
              <a:gd name="connsiteY62" fmla="*/ 180340 h 871220"/>
              <a:gd name="connsiteX63" fmla="*/ 2687320 w 3916680"/>
              <a:gd name="connsiteY63" fmla="*/ 142240 h 871220"/>
              <a:gd name="connsiteX64" fmla="*/ 2760980 w 3916680"/>
              <a:gd name="connsiteY64" fmla="*/ 149860 h 871220"/>
              <a:gd name="connsiteX65" fmla="*/ 2895600 w 3916680"/>
              <a:gd name="connsiteY65" fmla="*/ 223520 h 871220"/>
              <a:gd name="connsiteX66" fmla="*/ 3065780 w 3916680"/>
              <a:gd name="connsiteY66" fmla="*/ 264160 h 871220"/>
              <a:gd name="connsiteX67" fmla="*/ 3147060 w 3916680"/>
              <a:gd name="connsiteY67" fmla="*/ 284480 h 871220"/>
              <a:gd name="connsiteX68" fmla="*/ 3284220 w 3916680"/>
              <a:gd name="connsiteY68" fmla="*/ 299720 h 871220"/>
              <a:gd name="connsiteX69" fmla="*/ 3291840 w 3916680"/>
              <a:gd name="connsiteY69" fmla="*/ 347980 h 871220"/>
              <a:gd name="connsiteX70" fmla="*/ 3418840 w 3916680"/>
              <a:gd name="connsiteY70" fmla="*/ 350520 h 871220"/>
              <a:gd name="connsiteX71" fmla="*/ 3411220 w 3916680"/>
              <a:gd name="connsiteY71" fmla="*/ 396240 h 871220"/>
              <a:gd name="connsiteX72" fmla="*/ 3398520 w 3916680"/>
              <a:gd name="connsiteY72" fmla="*/ 408940 h 871220"/>
              <a:gd name="connsiteX73" fmla="*/ 3578860 w 3916680"/>
              <a:gd name="connsiteY73" fmla="*/ 553720 h 871220"/>
              <a:gd name="connsiteX74" fmla="*/ 3916680 w 3916680"/>
              <a:gd name="connsiteY74" fmla="*/ 551180 h 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16680" h="871220">
                <a:moveTo>
                  <a:pt x="3916680" y="551180"/>
                </a:moveTo>
                <a:lnTo>
                  <a:pt x="3738880" y="751840"/>
                </a:lnTo>
                <a:lnTo>
                  <a:pt x="3731260" y="779780"/>
                </a:lnTo>
                <a:lnTo>
                  <a:pt x="3840480" y="779780"/>
                </a:lnTo>
                <a:lnTo>
                  <a:pt x="3843020" y="800100"/>
                </a:lnTo>
                <a:lnTo>
                  <a:pt x="3827780" y="825500"/>
                </a:lnTo>
                <a:lnTo>
                  <a:pt x="3784600" y="843280"/>
                </a:lnTo>
                <a:lnTo>
                  <a:pt x="3731260" y="868680"/>
                </a:lnTo>
                <a:lnTo>
                  <a:pt x="3672840" y="871220"/>
                </a:lnTo>
                <a:lnTo>
                  <a:pt x="233680" y="871220"/>
                </a:lnTo>
                <a:lnTo>
                  <a:pt x="170180" y="855980"/>
                </a:lnTo>
                <a:lnTo>
                  <a:pt x="73660" y="848360"/>
                </a:lnTo>
                <a:lnTo>
                  <a:pt x="63500" y="828040"/>
                </a:lnTo>
                <a:lnTo>
                  <a:pt x="109220" y="787400"/>
                </a:lnTo>
                <a:lnTo>
                  <a:pt x="0" y="782320"/>
                </a:lnTo>
                <a:lnTo>
                  <a:pt x="5080" y="746760"/>
                </a:lnTo>
                <a:lnTo>
                  <a:pt x="33020" y="637540"/>
                </a:lnTo>
                <a:lnTo>
                  <a:pt x="22860" y="581660"/>
                </a:lnTo>
                <a:lnTo>
                  <a:pt x="99060" y="449580"/>
                </a:lnTo>
                <a:lnTo>
                  <a:pt x="109220" y="452120"/>
                </a:lnTo>
                <a:lnTo>
                  <a:pt x="96520" y="568960"/>
                </a:lnTo>
                <a:lnTo>
                  <a:pt x="198120" y="563880"/>
                </a:lnTo>
                <a:lnTo>
                  <a:pt x="322580" y="375920"/>
                </a:lnTo>
                <a:lnTo>
                  <a:pt x="261620" y="360680"/>
                </a:lnTo>
                <a:lnTo>
                  <a:pt x="223520" y="304800"/>
                </a:lnTo>
                <a:lnTo>
                  <a:pt x="340360" y="307340"/>
                </a:lnTo>
                <a:lnTo>
                  <a:pt x="327660" y="246380"/>
                </a:lnTo>
                <a:lnTo>
                  <a:pt x="264160" y="111760"/>
                </a:lnTo>
                <a:lnTo>
                  <a:pt x="320040" y="114300"/>
                </a:lnTo>
                <a:lnTo>
                  <a:pt x="431800" y="292100"/>
                </a:lnTo>
                <a:lnTo>
                  <a:pt x="492760" y="292100"/>
                </a:lnTo>
                <a:lnTo>
                  <a:pt x="492760" y="320040"/>
                </a:lnTo>
                <a:lnTo>
                  <a:pt x="825500" y="320040"/>
                </a:lnTo>
                <a:lnTo>
                  <a:pt x="805180" y="218440"/>
                </a:lnTo>
                <a:lnTo>
                  <a:pt x="866140" y="198120"/>
                </a:lnTo>
                <a:lnTo>
                  <a:pt x="1036320" y="195580"/>
                </a:lnTo>
                <a:lnTo>
                  <a:pt x="1049020" y="104140"/>
                </a:lnTo>
                <a:lnTo>
                  <a:pt x="1038860" y="78740"/>
                </a:lnTo>
                <a:lnTo>
                  <a:pt x="1084580" y="83820"/>
                </a:lnTo>
                <a:lnTo>
                  <a:pt x="1043940" y="0"/>
                </a:lnTo>
                <a:lnTo>
                  <a:pt x="1127760" y="5080"/>
                </a:lnTo>
                <a:lnTo>
                  <a:pt x="1163320" y="81280"/>
                </a:lnTo>
                <a:lnTo>
                  <a:pt x="1193800" y="81280"/>
                </a:lnTo>
                <a:lnTo>
                  <a:pt x="1196340" y="96520"/>
                </a:lnTo>
                <a:lnTo>
                  <a:pt x="1414780" y="203200"/>
                </a:lnTo>
                <a:lnTo>
                  <a:pt x="1595120" y="210820"/>
                </a:lnTo>
                <a:lnTo>
                  <a:pt x="1574800" y="281940"/>
                </a:lnTo>
                <a:lnTo>
                  <a:pt x="1816100" y="287020"/>
                </a:lnTo>
                <a:lnTo>
                  <a:pt x="1816100" y="256540"/>
                </a:lnTo>
                <a:lnTo>
                  <a:pt x="1790700" y="238760"/>
                </a:lnTo>
                <a:lnTo>
                  <a:pt x="1877060" y="238760"/>
                </a:lnTo>
                <a:lnTo>
                  <a:pt x="1877060" y="238760"/>
                </a:lnTo>
                <a:lnTo>
                  <a:pt x="1943100" y="226060"/>
                </a:lnTo>
                <a:lnTo>
                  <a:pt x="1948180" y="248920"/>
                </a:lnTo>
                <a:lnTo>
                  <a:pt x="1973580" y="248920"/>
                </a:lnTo>
                <a:lnTo>
                  <a:pt x="1981200" y="287020"/>
                </a:lnTo>
                <a:lnTo>
                  <a:pt x="2565400" y="279400"/>
                </a:lnTo>
                <a:lnTo>
                  <a:pt x="2585720" y="269240"/>
                </a:lnTo>
                <a:lnTo>
                  <a:pt x="2545080" y="180340"/>
                </a:lnTo>
                <a:lnTo>
                  <a:pt x="2603500" y="180340"/>
                </a:lnTo>
                <a:lnTo>
                  <a:pt x="2606040" y="223520"/>
                </a:lnTo>
                <a:lnTo>
                  <a:pt x="2667000" y="220980"/>
                </a:lnTo>
                <a:lnTo>
                  <a:pt x="2730500" y="180340"/>
                </a:lnTo>
                <a:lnTo>
                  <a:pt x="2687320" y="142240"/>
                </a:lnTo>
                <a:lnTo>
                  <a:pt x="2760980" y="149860"/>
                </a:lnTo>
                <a:lnTo>
                  <a:pt x="2895600" y="223520"/>
                </a:lnTo>
                <a:lnTo>
                  <a:pt x="3065780" y="264160"/>
                </a:lnTo>
                <a:lnTo>
                  <a:pt x="3147060" y="284480"/>
                </a:lnTo>
                <a:lnTo>
                  <a:pt x="3284220" y="299720"/>
                </a:lnTo>
                <a:lnTo>
                  <a:pt x="3291840" y="347980"/>
                </a:lnTo>
                <a:lnTo>
                  <a:pt x="3418840" y="350520"/>
                </a:lnTo>
                <a:lnTo>
                  <a:pt x="3411220" y="396240"/>
                </a:lnTo>
                <a:lnTo>
                  <a:pt x="3398520" y="408940"/>
                </a:lnTo>
                <a:lnTo>
                  <a:pt x="3578860" y="553720"/>
                </a:lnTo>
                <a:lnTo>
                  <a:pt x="3916680" y="5511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66025" y="5155978"/>
            <a:ext cx="1545616"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60.5 m</a:t>
            </a:r>
          </a:p>
          <a:p>
            <a:r>
              <a:rPr lang="en-US" sz="1800" dirty="0">
                <a:latin typeface="Agency FB" panose="020B0503020202020204" pitchFamily="34" charset="0"/>
              </a:rPr>
              <a:t>Draft: 9.3 m</a:t>
            </a:r>
          </a:p>
          <a:p>
            <a:r>
              <a:rPr lang="en-US" sz="1800" dirty="0">
                <a:latin typeface="Agency FB" panose="020B0503020202020204" pitchFamily="34" charset="0"/>
              </a:rPr>
              <a:t>Passengers: 5,400</a:t>
            </a:r>
          </a:p>
        </p:txBody>
      </p:sp>
      <p:grpSp>
        <p:nvGrpSpPr>
          <p:cNvPr id="24" name="Group 23"/>
          <p:cNvGrpSpPr/>
          <p:nvPr/>
        </p:nvGrpSpPr>
        <p:grpSpPr>
          <a:xfrm>
            <a:off x="2024364" y="1410372"/>
            <a:ext cx="4348655" cy="706821"/>
            <a:chOff x="2645979" y="5764924"/>
            <a:chExt cx="4348655" cy="706821"/>
          </a:xfrm>
        </p:grpSpPr>
        <p:sp>
          <p:nvSpPr>
            <p:cNvPr id="29" name="Freeform 28"/>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850287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a:t>World’s Largest Maritime Container Shipping Operators, </a:t>
            </a:r>
            <a:r>
              <a:rPr lang="en-US" sz="2000" dirty="0" smtClean="0"/>
              <a:t>2010</a:t>
            </a:r>
            <a:br>
              <a:rPr lang="en-US" sz="2000" dirty="0" smtClean="0"/>
            </a:br>
            <a:r>
              <a:rPr lang="en-US" sz="2000" dirty="0"/>
              <a:t/>
            </a:r>
            <a:br>
              <a:rPr lang="en-US" sz="2000" dirty="0"/>
            </a:b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8719756"/>
              </p:ext>
            </p:extLst>
          </p:nvPr>
        </p:nvGraphicFramePr>
        <p:xfrm>
          <a:off x="133350" y="1117600"/>
          <a:ext cx="8868534" cy="4307205"/>
        </p:xfrm>
        <a:graphic>
          <a:graphicData uri="http://schemas.openxmlformats.org/drawingml/2006/table">
            <a:tbl>
              <a:tblPr firstRow="1" bandRow="1">
                <a:tableStyleId>{37CE84F3-28C3-443E-9E96-99CF82512B78}</a:tableStyleId>
              </a:tblPr>
              <a:tblGrid>
                <a:gridCol w="2571875">
                  <a:extLst>
                    <a:ext uri="{9D8B030D-6E8A-4147-A177-3AD203B41FA5}">
                      <a16:colId xmlns:a16="http://schemas.microsoft.com/office/drawing/2014/main" val="20000"/>
                    </a:ext>
                  </a:extLst>
                </a:gridCol>
                <a:gridCol w="1099698">
                  <a:extLst>
                    <a:ext uri="{9D8B030D-6E8A-4147-A177-3AD203B41FA5}">
                      <a16:colId xmlns:a16="http://schemas.microsoft.com/office/drawing/2014/main" val="20001"/>
                    </a:ext>
                  </a:extLst>
                </a:gridCol>
                <a:gridCol w="656272">
                  <a:extLst>
                    <a:ext uri="{9D8B030D-6E8A-4147-A177-3AD203B41FA5}">
                      <a16:colId xmlns:a16="http://schemas.microsoft.com/office/drawing/2014/main" val="20002"/>
                    </a:ext>
                  </a:extLst>
                </a:gridCol>
                <a:gridCol w="1099698">
                  <a:extLst>
                    <a:ext uri="{9D8B030D-6E8A-4147-A177-3AD203B41FA5}">
                      <a16:colId xmlns:a16="http://schemas.microsoft.com/office/drawing/2014/main" val="20003"/>
                    </a:ext>
                  </a:extLst>
                </a:gridCol>
                <a:gridCol w="656272">
                  <a:extLst>
                    <a:ext uri="{9D8B030D-6E8A-4147-A177-3AD203B41FA5}">
                      <a16:colId xmlns:a16="http://schemas.microsoft.com/office/drawing/2014/main" val="20004"/>
                    </a:ext>
                  </a:extLst>
                </a:gridCol>
                <a:gridCol w="1099698">
                  <a:extLst>
                    <a:ext uri="{9D8B030D-6E8A-4147-A177-3AD203B41FA5}">
                      <a16:colId xmlns:a16="http://schemas.microsoft.com/office/drawing/2014/main" val="20005"/>
                    </a:ext>
                  </a:extLst>
                </a:gridCol>
                <a:gridCol w="656272">
                  <a:extLst>
                    <a:ext uri="{9D8B030D-6E8A-4147-A177-3AD203B41FA5}">
                      <a16:colId xmlns:a16="http://schemas.microsoft.com/office/drawing/2014/main" val="20006"/>
                    </a:ext>
                  </a:extLst>
                </a:gridCol>
                <a:gridCol w="1028749">
                  <a:extLst>
                    <a:ext uri="{9D8B030D-6E8A-4147-A177-3AD203B41FA5}">
                      <a16:colId xmlns:a16="http://schemas.microsoft.com/office/drawing/2014/main" val="20007"/>
                    </a:ext>
                  </a:extLst>
                </a:gridCol>
              </a:tblGrid>
              <a:tr h="161925">
                <a:tc>
                  <a:txBody>
                    <a:bodyPr/>
                    <a:lstStyle/>
                    <a:p>
                      <a:pPr algn="ctr" fontAlgn="ct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dirty="0"/>
                        <a:t>Total</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Owned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Chartered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extLst>
                  <a:ext uri="{0D108BD9-81ED-4DB2-BD59-A6C34878D82A}">
                    <a16:rowId xmlns:a16="http://schemas.microsoft.com/office/drawing/2014/main" val="10000"/>
                  </a:ext>
                </a:extLst>
              </a:tr>
              <a:tr h="161925">
                <a:tc>
                  <a:txBody>
                    <a:bodyPr/>
                    <a:lstStyle/>
                    <a:p>
                      <a:pPr algn="ctr" fontAlgn="ctr"/>
                      <a:r>
                        <a:rPr lang="en-US" sz="1600" u="none" strike="noStrike" dirty="0"/>
                        <a:t>Operator</a:t>
                      </a: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dirty="0"/>
                        <a:t>TEU</a:t>
                      </a:r>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 Chart</a:t>
                      </a:r>
                      <a:endParaRPr lang="en-US" sz="1600" b="0" i="0" u="none" strike="noStrike">
                        <a:solidFill>
                          <a:srgbClr val="000000"/>
                        </a:solidFill>
                        <a:latin typeface="Arial"/>
                      </a:endParaRPr>
                    </a:p>
                  </a:txBody>
                  <a:tcPr marL="17581" marR="17581" marT="9525" marB="0" anchor="b"/>
                </a:tc>
                <a:extLst>
                  <a:ext uri="{0D108BD9-81ED-4DB2-BD59-A6C34878D82A}">
                    <a16:rowId xmlns:a16="http://schemas.microsoft.com/office/drawing/2014/main" val="10001"/>
                  </a:ext>
                </a:extLst>
              </a:tr>
              <a:tr h="161925">
                <a:tc>
                  <a:txBody>
                    <a:bodyPr/>
                    <a:lstStyle/>
                    <a:p>
                      <a:pPr algn="l" fontAlgn="b"/>
                      <a:r>
                        <a:rPr lang="en-US" sz="1600" u="none" strike="noStrike" dirty="0"/>
                        <a:t>APM-</a:t>
                      </a:r>
                      <a:r>
                        <a:rPr lang="en-US" sz="1600" u="none" strike="noStrike" dirty="0" err="1"/>
                        <a:t>Maersk</a:t>
                      </a:r>
                      <a:endParaRPr lang="en-US" sz="1600" b="0" i="0" u="none" strike="noStrike" dirty="0">
                        <a:latin typeface="Arial"/>
                      </a:endParaRPr>
                    </a:p>
                  </a:txBody>
                  <a:tcPr marL="17581" marR="17581" marT="9525" marB="0" anchor="b"/>
                </a:tc>
                <a:tc>
                  <a:txBody>
                    <a:bodyPr/>
                    <a:lstStyle/>
                    <a:p>
                      <a:pPr algn="r" fontAlgn="b"/>
                      <a:r>
                        <a:rPr lang="en-US" sz="1600" u="none" strike="noStrike"/>
                        <a:t>2,038,760</a:t>
                      </a:r>
                      <a:endParaRPr lang="en-US" sz="1600" b="0" i="0" u="none" strike="noStrike">
                        <a:latin typeface="Arial"/>
                      </a:endParaRPr>
                    </a:p>
                  </a:txBody>
                  <a:tcPr marL="17581" marR="17581" marT="9525" marB="0" anchor="b"/>
                </a:tc>
                <a:tc>
                  <a:txBody>
                    <a:bodyPr/>
                    <a:lstStyle/>
                    <a:p>
                      <a:pPr algn="r" fontAlgn="b"/>
                      <a:r>
                        <a:rPr lang="en-US" sz="1600" u="none" strike="noStrike"/>
                        <a:t>543</a:t>
                      </a:r>
                      <a:endParaRPr lang="en-US" sz="1600" b="0" i="0" u="none" strike="noStrike">
                        <a:latin typeface="Arial"/>
                      </a:endParaRPr>
                    </a:p>
                  </a:txBody>
                  <a:tcPr marL="17581" marR="17581" marT="9525" marB="0" anchor="b"/>
                </a:tc>
                <a:tc>
                  <a:txBody>
                    <a:bodyPr/>
                    <a:lstStyle/>
                    <a:p>
                      <a:pPr algn="r" fontAlgn="b"/>
                      <a:r>
                        <a:rPr lang="en-US" sz="1600" u="none" strike="noStrike"/>
                        <a:t>1,118,663</a:t>
                      </a:r>
                      <a:endParaRPr lang="en-US" sz="1600" b="0" i="0" u="none" strike="noStrike">
                        <a:latin typeface="Arial"/>
                      </a:endParaRPr>
                    </a:p>
                  </a:txBody>
                  <a:tcPr marL="17581" marR="17581" marT="9525" marB="0" anchor="b"/>
                </a:tc>
                <a:tc>
                  <a:txBody>
                    <a:bodyPr/>
                    <a:lstStyle/>
                    <a:p>
                      <a:pPr algn="r" fontAlgn="b"/>
                      <a:r>
                        <a:rPr lang="en-US" sz="1600" u="none" strike="noStrike"/>
                        <a:t>207</a:t>
                      </a:r>
                      <a:endParaRPr lang="en-US" sz="1600" b="0" i="0" u="none" strike="noStrike">
                        <a:latin typeface="Arial"/>
                      </a:endParaRPr>
                    </a:p>
                  </a:txBody>
                  <a:tcPr marL="17581" marR="17581" marT="9525" marB="0" anchor="b"/>
                </a:tc>
                <a:tc>
                  <a:txBody>
                    <a:bodyPr/>
                    <a:lstStyle/>
                    <a:p>
                      <a:pPr algn="r" fontAlgn="b"/>
                      <a:r>
                        <a:rPr lang="en-US" sz="1600" u="none" strike="noStrike"/>
                        <a:t>920,097</a:t>
                      </a:r>
                      <a:endParaRPr lang="en-US" sz="1600" b="0" i="0" u="none" strike="noStrike">
                        <a:latin typeface="Arial"/>
                      </a:endParaRPr>
                    </a:p>
                  </a:txBody>
                  <a:tcPr marL="17581" marR="17581" marT="9525" marB="0" anchor="b"/>
                </a:tc>
                <a:tc>
                  <a:txBody>
                    <a:bodyPr/>
                    <a:lstStyle/>
                    <a:p>
                      <a:pPr algn="r" fontAlgn="b"/>
                      <a:r>
                        <a:rPr lang="en-US" sz="1600" u="none" strike="noStrike"/>
                        <a:t>336</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val="10002"/>
                  </a:ext>
                </a:extLst>
              </a:tr>
              <a:tr h="161925">
                <a:tc>
                  <a:txBody>
                    <a:bodyPr/>
                    <a:lstStyle/>
                    <a:p>
                      <a:pPr algn="l" fontAlgn="b"/>
                      <a:r>
                        <a:rPr lang="en-US" sz="1600" u="none" strike="noStrike" dirty="0"/>
                        <a:t>MSC</a:t>
                      </a:r>
                      <a:endParaRPr lang="en-US" sz="1600" b="0" i="0" u="none" strike="noStrike" dirty="0">
                        <a:latin typeface="Arial"/>
                      </a:endParaRPr>
                    </a:p>
                  </a:txBody>
                  <a:tcPr marL="17581" marR="17581" marT="9525" marB="0" anchor="b"/>
                </a:tc>
                <a:tc>
                  <a:txBody>
                    <a:bodyPr/>
                    <a:lstStyle/>
                    <a:p>
                      <a:pPr algn="r" fontAlgn="b"/>
                      <a:r>
                        <a:rPr lang="en-US" sz="1600" u="none" strike="noStrike" dirty="0"/>
                        <a:t>1,621,453</a:t>
                      </a:r>
                      <a:endParaRPr lang="en-US" sz="1600" b="0" i="0" u="none" strike="noStrike" dirty="0">
                        <a:latin typeface="Arial"/>
                      </a:endParaRPr>
                    </a:p>
                  </a:txBody>
                  <a:tcPr marL="17581" marR="17581" marT="9525" marB="0" anchor="b"/>
                </a:tc>
                <a:tc>
                  <a:txBody>
                    <a:bodyPr/>
                    <a:lstStyle/>
                    <a:p>
                      <a:pPr algn="r" fontAlgn="b"/>
                      <a:r>
                        <a:rPr lang="en-US" sz="1600" u="none" strike="noStrike"/>
                        <a:t>410</a:t>
                      </a:r>
                      <a:endParaRPr lang="en-US" sz="1600" b="0" i="0" u="none" strike="noStrike">
                        <a:latin typeface="Arial"/>
                      </a:endParaRPr>
                    </a:p>
                  </a:txBody>
                  <a:tcPr marL="17581" marR="17581" marT="9525" marB="0" anchor="b"/>
                </a:tc>
                <a:tc>
                  <a:txBody>
                    <a:bodyPr/>
                    <a:lstStyle/>
                    <a:p>
                      <a:pPr algn="r" fontAlgn="b"/>
                      <a:r>
                        <a:rPr lang="en-US" sz="1600" u="none" strike="noStrike"/>
                        <a:t>858,591</a:t>
                      </a:r>
                      <a:endParaRPr lang="en-US" sz="1600" b="0" i="0" u="none" strike="noStrike">
                        <a:latin typeface="Arial"/>
                      </a:endParaRPr>
                    </a:p>
                  </a:txBody>
                  <a:tcPr marL="17581" marR="17581" marT="9525" marB="0" anchor="b"/>
                </a:tc>
                <a:tc>
                  <a:txBody>
                    <a:bodyPr/>
                    <a:lstStyle/>
                    <a:p>
                      <a:pPr algn="r" fontAlgn="b"/>
                      <a:r>
                        <a:rPr lang="en-US" sz="1600" u="none" strike="noStrike"/>
                        <a:t>202</a:t>
                      </a:r>
                      <a:endParaRPr lang="en-US" sz="1600" b="0" i="0" u="none" strike="noStrike">
                        <a:latin typeface="Arial"/>
                      </a:endParaRPr>
                    </a:p>
                  </a:txBody>
                  <a:tcPr marL="17581" marR="17581" marT="9525" marB="0" anchor="b"/>
                </a:tc>
                <a:tc>
                  <a:txBody>
                    <a:bodyPr/>
                    <a:lstStyle/>
                    <a:p>
                      <a:pPr algn="r" fontAlgn="b"/>
                      <a:r>
                        <a:rPr lang="en-US" sz="1600" u="none" strike="noStrike"/>
                        <a:t>762,862</a:t>
                      </a:r>
                      <a:endParaRPr lang="en-US" sz="1600" b="0" i="0" u="none" strike="noStrike">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tc>
                  <a:txBody>
                    <a:bodyPr/>
                    <a:lstStyle/>
                    <a:p>
                      <a:pPr algn="r" fontAlgn="b"/>
                      <a:r>
                        <a:rPr lang="en-US" sz="1600" u="none" strike="noStrike"/>
                        <a:t>47.0%</a:t>
                      </a:r>
                      <a:endParaRPr lang="en-US" sz="1600" b="0" i="0" u="none" strike="noStrike">
                        <a:latin typeface="Arial"/>
                      </a:endParaRPr>
                    </a:p>
                  </a:txBody>
                  <a:tcPr marL="17581" marR="17581" marT="9525" marB="0" anchor="b"/>
                </a:tc>
                <a:extLst>
                  <a:ext uri="{0D108BD9-81ED-4DB2-BD59-A6C34878D82A}">
                    <a16:rowId xmlns:a16="http://schemas.microsoft.com/office/drawing/2014/main" val="10003"/>
                  </a:ext>
                </a:extLst>
              </a:tr>
              <a:tr h="161925">
                <a:tc>
                  <a:txBody>
                    <a:bodyPr/>
                    <a:lstStyle/>
                    <a:p>
                      <a:pPr algn="l" fontAlgn="b"/>
                      <a:r>
                        <a:rPr lang="en-US" sz="1600" u="none" strike="noStrike"/>
                        <a:t>CMA CGM Group</a:t>
                      </a:r>
                      <a:endParaRPr lang="en-US" sz="1600" b="0" i="0" u="none" strike="noStrike">
                        <a:latin typeface="Arial"/>
                      </a:endParaRPr>
                    </a:p>
                  </a:txBody>
                  <a:tcPr marL="17581" marR="17581" marT="9525" marB="0" anchor="b"/>
                </a:tc>
                <a:tc>
                  <a:txBody>
                    <a:bodyPr/>
                    <a:lstStyle/>
                    <a:p>
                      <a:pPr algn="r" fontAlgn="b"/>
                      <a:r>
                        <a:rPr lang="en-US" sz="1600" u="none" strike="noStrike" dirty="0"/>
                        <a:t>1,072,891</a:t>
                      </a:r>
                      <a:endParaRPr lang="en-US" sz="1600" b="0" i="0" u="none" strike="noStrike" dirty="0">
                        <a:latin typeface="Arial"/>
                      </a:endParaRPr>
                    </a:p>
                  </a:txBody>
                  <a:tcPr marL="17581" marR="17581" marT="9525" marB="0" anchor="b"/>
                </a:tc>
                <a:tc>
                  <a:txBody>
                    <a:bodyPr/>
                    <a:lstStyle/>
                    <a:p>
                      <a:pPr algn="r" fontAlgn="b"/>
                      <a:r>
                        <a:rPr lang="en-US" sz="1600" u="none" strike="noStrike"/>
                        <a:t>372</a:t>
                      </a:r>
                      <a:endParaRPr lang="en-US" sz="1600" b="0" i="0" u="none" strike="noStrike">
                        <a:latin typeface="Arial"/>
                      </a:endParaRPr>
                    </a:p>
                  </a:txBody>
                  <a:tcPr marL="17581" marR="17581" marT="9525" marB="0" anchor="b"/>
                </a:tc>
                <a:tc>
                  <a:txBody>
                    <a:bodyPr/>
                    <a:lstStyle/>
                    <a:p>
                      <a:pPr algn="r" fontAlgn="b"/>
                      <a:r>
                        <a:rPr lang="en-US" sz="1600" u="none" strike="noStrike"/>
                        <a:t>343,351</a:t>
                      </a:r>
                      <a:endParaRPr lang="en-US" sz="1600" b="0" i="0" u="none" strike="noStrike">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729,540</a:t>
                      </a:r>
                      <a:endParaRPr lang="en-US" sz="1600" b="0" i="0" u="none" strike="noStrike">
                        <a:latin typeface="Arial"/>
                      </a:endParaRPr>
                    </a:p>
                  </a:txBody>
                  <a:tcPr marL="17581" marR="17581" marT="9525" marB="0" anchor="b"/>
                </a:tc>
                <a:tc>
                  <a:txBody>
                    <a:bodyPr/>
                    <a:lstStyle/>
                    <a:p>
                      <a:pPr algn="r" fontAlgn="b"/>
                      <a:r>
                        <a:rPr lang="en-US" sz="1600" u="none" strike="noStrike"/>
                        <a:t>287</a:t>
                      </a:r>
                      <a:endParaRPr lang="en-US" sz="1600" b="0" i="0" u="none" strike="noStrike">
                        <a:latin typeface="Arial"/>
                      </a:endParaRPr>
                    </a:p>
                  </a:txBody>
                  <a:tcPr marL="17581" marR="17581" marT="9525" marB="0" anchor="b"/>
                </a:tc>
                <a:tc>
                  <a:txBody>
                    <a:bodyPr/>
                    <a:lstStyle/>
                    <a:p>
                      <a:pPr algn="r" fontAlgn="b"/>
                      <a:r>
                        <a:rPr lang="en-US" sz="1600" u="none" strike="noStrike"/>
                        <a:t>68.0%</a:t>
                      </a:r>
                      <a:endParaRPr lang="en-US" sz="1600" b="0" i="0" u="none" strike="noStrike">
                        <a:latin typeface="Arial"/>
                      </a:endParaRPr>
                    </a:p>
                  </a:txBody>
                  <a:tcPr marL="17581" marR="17581" marT="9525" marB="0" anchor="b"/>
                </a:tc>
                <a:extLst>
                  <a:ext uri="{0D108BD9-81ED-4DB2-BD59-A6C34878D82A}">
                    <a16:rowId xmlns:a16="http://schemas.microsoft.com/office/drawing/2014/main" val="10004"/>
                  </a:ext>
                </a:extLst>
              </a:tr>
              <a:tr h="161925">
                <a:tc>
                  <a:txBody>
                    <a:bodyPr/>
                    <a:lstStyle/>
                    <a:p>
                      <a:pPr algn="l" fontAlgn="b"/>
                      <a:r>
                        <a:rPr lang="en-US" sz="1600" u="none" strike="noStrike" dirty="0"/>
                        <a:t>APL</a:t>
                      </a:r>
                      <a:endParaRPr lang="en-US" sz="1600" b="0" i="0" u="none" strike="noStrike" dirty="0">
                        <a:latin typeface="Arial"/>
                      </a:endParaRPr>
                    </a:p>
                  </a:txBody>
                  <a:tcPr marL="17581" marR="17581" marT="9525" marB="0" anchor="b"/>
                </a:tc>
                <a:tc>
                  <a:txBody>
                    <a:bodyPr/>
                    <a:lstStyle/>
                    <a:p>
                      <a:pPr algn="r" fontAlgn="b"/>
                      <a:r>
                        <a:rPr lang="en-US" sz="1600" u="none" strike="noStrike" dirty="0"/>
                        <a:t>584,923</a:t>
                      </a:r>
                      <a:endParaRPr lang="en-US" sz="1600" b="0" i="0" u="none" strike="noStrike" dirty="0">
                        <a:latin typeface="Arial"/>
                      </a:endParaRPr>
                    </a:p>
                  </a:txBody>
                  <a:tcPr marL="17581" marR="17581" marT="9525" marB="0" anchor="b"/>
                </a:tc>
                <a:tc>
                  <a:txBody>
                    <a:bodyPr/>
                    <a:lstStyle/>
                    <a:p>
                      <a:pPr algn="r" fontAlgn="b"/>
                      <a:r>
                        <a:rPr lang="en-US" sz="1600" u="none" strike="noStrike"/>
                        <a:t>145</a:t>
                      </a:r>
                      <a:endParaRPr lang="en-US" sz="1600" b="0" i="0" u="none" strike="noStrike">
                        <a:latin typeface="Arial"/>
                      </a:endParaRPr>
                    </a:p>
                  </a:txBody>
                  <a:tcPr marL="17581" marR="17581" marT="9525" marB="0" anchor="b"/>
                </a:tc>
                <a:tc>
                  <a:txBody>
                    <a:bodyPr/>
                    <a:lstStyle/>
                    <a:p>
                      <a:pPr algn="r" fontAlgn="b"/>
                      <a:r>
                        <a:rPr lang="en-US" sz="1600" u="none" strike="noStrike"/>
                        <a:t>170,373</a:t>
                      </a:r>
                      <a:endParaRPr lang="en-US" sz="1600" b="0" i="0" u="none" strike="noStrike">
                        <a:latin typeface="Arial"/>
                      </a:endParaRPr>
                    </a:p>
                  </a:txBody>
                  <a:tcPr marL="17581" marR="17581" marT="9525" marB="0" anchor="b"/>
                </a:tc>
                <a:tc>
                  <a:txBody>
                    <a:bodyPr/>
                    <a:lstStyle/>
                    <a:p>
                      <a:pPr algn="r" fontAlgn="b"/>
                      <a:r>
                        <a:rPr lang="en-US" sz="1600" u="none" strike="noStrike"/>
                        <a:t>45</a:t>
                      </a:r>
                      <a:endParaRPr lang="en-US" sz="1600" b="0" i="0" u="none" strike="noStrike">
                        <a:latin typeface="Arial"/>
                      </a:endParaRPr>
                    </a:p>
                  </a:txBody>
                  <a:tcPr marL="17581" marR="17581" marT="9525" marB="0" anchor="b"/>
                </a:tc>
                <a:tc>
                  <a:txBody>
                    <a:bodyPr/>
                    <a:lstStyle/>
                    <a:p>
                      <a:pPr algn="r" fontAlgn="b"/>
                      <a:r>
                        <a:rPr lang="en-US" sz="1600" u="none" strike="noStrike"/>
                        <a:t>414,550</a:t>
                      </a:r>
                      <a:endParaRPr lang="en-US" sz="1600" b="0" i="0" u="none" strike="noStrike">
                        <a:latin typeface="Arial"/>
                      </a:endParaRPr>
                    </a:p>
                  </a:txBody>
                  <a:tcPr marL="17581" marR="17581" marT="9525" marB="0" anchor="b"/>
                </a:tc>
                <a:tc>
                  <a:txBody>
                    <a:bodyPr/>
                    <a:lstStyle/>
                    <a:p>
                      <a:pPr algn="r" fontAlgn="b"/>
                      <a:r>
                        <a:rPr lang="en-US" sz="1600" u="none" strike="noStrike"/>
                        <a:t>100</a:t>
                      </a:r>
                      <a:endParaRPr lang="en-US" sz="1600" b="0" i="0" u="none" strike="noStrike">
                        <a:latin typeface="Arial"/>
                      </a:endParaRPr>
                    </a:p>
                  </a:txBody>
                  <a:tcPr marL="17581" marR="17581" marT="9525" marB="0" anchor="b"/>
                </a:tc>
                <a:tc>
                  <a:txBody>
                    <a:bodyPr/>
                    <a:lstStyle/>
                    <a:p>
                      <a:pPr algn="r" fontAlgn="b"/>
                      <a:r>
                        <a:rPr lang="en-US" sz="1600" u="none" strike="noStrike"/>
                        <a:t>70.9%</a:t>
                      </a:r>
                      <a:endParaRPr lang="en-US" sz="1600" b="0" i="0" u="none" strike="noStrike">
                        <a:latin typeface="Arial"/>
                      </a:endParaRPr>
                    </a:p>
                  </a:txBody>
                  <a:tcPr marL="17581" marR="17581" marT="9525" marB="0" anchor="b"/>
                </a:tc>
                <a:extLst>
                  <a:ext uri="{0D108BD9-81ED-4DB2-BD59-A6C34878D82A}">
                    <a16:rowId xmlns:a16="http://schemas.microsoft.com/office/drawing/2014/main" val="10005"/>
                  </a:ext>
                </a:extLst>
              </a:tr>
              <a:tr h="161925">
                <a:tc>
                  <a:txBody>
                    <a:bodyPr/>
                    <a:lstStyle/>
                    <a:p>
                      <a:pPr algn="l" fontAlgn="b"/>
                      <a:r>
                        <a:rPr lang="en-US" sz="1600" u="none" strike="noStrike"/>
                        <a:t>Evergreen Line</a:t>
                      </a:r>
                      <a:endParaRPr lang="en-US" sz="1600" b="0" i="0" u="none" strike="noStrike">
                        <a:latin typeface="Arial"/>
                      </a:endParaRPr>
                    </a:p>
                  </a:txBody>
                  <a:tcPr marL="17581" marR="17581" marT="9525" marB="0" anchor="b"/>
                </a:tc>
                <a:tc>
                  <a:txBody>
                    <a:bodyPr/>
                    <a:lstStyle/>
                    <a:p>
                      <a:pPr algn="r" fontAlgn="b"/>
                      <a:r>
                        <a:rPr lang="en-US" sz="1600" u="none" strike="noStrike"/>
                        <a:t>554,292</a:t>
                      </a:r>
                      <a:endParaRPr lang="en-US" sz="1600" b="0" i="0" u="none" strike="noStrike">
                        <a:latin typeface="Arial"/>
                      </a:endParaRPr>
                    </a:p>
                  </a:txBody>
                  <a:tcPr marL="17581" marR="17581" marT="9525" marB="0" anchor="b"/>
                </a:tc>
                <a:tc>
                  <a:txBody>
                    <a:bodyPr/>
                    <a:lstStyle/>
                    <a:p>
                      <a:pPr algn="r" fontAlgn="b"/>
                      <a:r>
                        <a:rPr lang="en-US" sz="1600" u="none" strike="noStrike"/>
                        <a:t>151</a:t>
                      </a:r>
                      <a:endParaRPr lang="en-US" sz="1600" b="0" i="0" u="none" strike="noStrike">
                        <a:latin typeface="Arial"/>
                      </a:endParaRPr>
                    </a:p>
                  </a:txBody>
                  <a:tcPr marL="17581" marR="17581" marT="9525" marB="0" anchor="b"/>
                </a:tc>
                <a:tc>
                  <a:txBody>
                    <a:bodyPr/>
                    <a:lstStyle/>
                    <a:p>
                      <a:pPr algn="r" fontAlgn="b"/>
                      <a:r>
                        <a:rPr lang="en-US" sz="1600" u="none" strike="noStrike" dirty="0"/>
                        <a:t>319,263</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235,029</a:t>
                      </a:r>
                      <a:endParaRPr lang="en-US" sz="1600" b="0" i="0" u="none" strike="noStrike">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42.4%</a:t>
                      </a:r>
                      <a:endParaRPr lang="en-US" sz="1600" b="0" i="0" u="none" strike="noStrike">
                        <a:latin typeface="Arial"/>
                      </a:endParaRPr>
                    </a:p>
                  </a:txBody>
                  <a:tcPr marL="17581" marR="17581" marT="9525" marB="0" anchor="b"/>
                </a:tc>
                <a:extLst>
                  <a:ext uri="{0D108BD9-81ED-4DB2-BD59-A6C34878D82A}">
                    <a16:rowId xmlns:a16="http://schemas.microsoft.com/office/drawing/2014/main" val="10006"/>
                  </a:ext>
                </a:extLst>
              </a:tr>
              <a:tr h="161925">
                <a:tc>
                  <a:txBody>
                    <a:bodyPr/>
                    <a:lstStyle/>
                    <a:p>
                      <a:pPr algn="l" fontAlgn="b"/>
                      <a:r>
                        <a:rPr lang="en-US" sz="1600" u="none" strike="noStrike" dirty="0" err="1"/>
                        <a:t>Hapag</a:t>
                      </a:r>
                      <a:r>
                        <a:rPr lang="en-US" sz="1600" u="none" strike="noStrike" dirty="0"/>
                        <a:t>-Lloyd</a:t>
                      </a:r>
                      <a:endParaRPr lang="en-US" sz="1600" b="0" i="0" u="none" strike="noStrike" dirty="0">
                        <a:latin typeface="Arial"/>
                      </a:endParaRPr>
                    </a:p>
                  </a:txBody>
                  <a:tcPr marL="17581" marR="17581" marT="9525" marB="0" anchor="b"/>
                </a:tc>
                <a:tc>
                  <a:txBody>
                    <a:bodyPr/>
                    <a:lstStyle/>
                    <a:p>
                      <a:pPr algn="r" fontAlgn="b"/>
                      <a:r>
                        <a:rPr lang="en-US" sz="1600" u="none" strike="noStrike"/>
                        <a:t>533,371</a:t>
                      </a:r>
                      <a:endParaRPr lang="en-US" sz="1600" b="0" i="0" u="none" strike="noStrike">
                        <a:latin typeface="Arial"/>
                      </a:endParaRPr>
                    </a:p>
                  </a:txBody>
                  <a:tcPr marL="17581" marR="17581" marT="9525" marB="0" anchor="b"/>
                </a:tc>
                <a:tc>
                  <a:txBody>
                    <a:bodyPr/>
                    <a:lstStyle/>
                    <a:p>
                      <a:pPr algn="r" fontAlgn="b"/>
                      <a:r>
                        <a:rPr lang="en-US" sz="1600" u="none" strike="noStrike"/>
                        <a:t>122</a:t>
                      </a:r>
                      <a:endParaRPr lang="en-US" sz="1600" b="0" i="0" u="none" strike="noStrike">
                        <a:latin typeface="Arial"/>
                      </a:endParaRPr>
                    </a:p>
                  </a:txBody>
                  <a:tcPr marL="17581" marR="17581" marT="9525" marB="0" anchor="b"/>
                </a:tc>
                <a:tc>
                  <a:txBody>
                    <a:bodyPr/>
                    <a:lstStyle/>
                    <a:p>
                      <a:pPr algn="r" fontAlgn="b"/>
                      <a:r>
                        <a:rPr lang="en-US" sz="1600" u="none" strike="noStrike" dirty="0"/>
                        <a:t>292,613</a:t>
                      </a:r>
                      <a:endParaRPr lang="en-US" sz="1600" b="0" i="0" u="none" strike="noStrike" dirty="0">
                        <a:latin typeface="Arial"/>
                      </a:endParaRPr>
                    </a:p>
                  </a:txBody>
                  <a:tcPr marL="17581" marR="17581" marT="9525" marB="0" anchor="b"/>
                </a:tc>
                <a:tc>
                  <a:txBody>
                    <a:bodyPr/>
                    <a:lstStyle/>
                    <a:p>
                      <a:pPr algn="r" fontAlgn="b"/>
                      <a:r>
                        <a:rPr lang="en-US" sz="1600" u="none" strike="noStrike"/>
                        <a:t>60</a:t>
                      </a:r>
                      <a:endParaRPr lang="en-US" sz="1600" b="0" i="0" u="none" strike="noStrike">
                        <a:latin typeface="Arial"/>
                      </a:endParaRPr>
                    </a:p>
                  </a:txBody>
                  <a:tcPr marL="17581" marR="17581" marT="9525" marB="0" anchor="b"/>
                </a:tc>
                <a:tc>
                  <a:txBody>
                    <a:bodyPr/>
                    <a:lstStyle/>
                    <a:p>
                      <a:pPr algn="r" fontAlgn="b"/>
                      <a:r>
                        <a:rPr lang="en-US" sz="1600" u="none" strike="noStrike"/>
                        <a:t>240,758</a:t>
                      </a:r>
                      <a:endParaRPr lang="en-US" sz="1600" b="0" i="0" u="none" strike="noStrike">
                        <a:latin typeface="Arial"/>
                      </a:endParaRPr>
                    </a:p>
                  </a:txBody>
                  <a:tcPr marL="17581" marR="17581" marT="9525" marB="0" anchor="b"/>
                </a:tc>
                <a:tc>
                  <a:txBody>
                    <a:bodyPr/>
                    <a:lstStyle/>
                    <a:p>
                      <a:pPr algn="r" fontAlgn="b"/>
                      <a:r>
                        <a:rPr lang="en-US" sz="1600" u="none" strike="noStrike"/>
                        <a:t>62</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val="10007"/>
                  </a:ext>
                </a:extLst>
              </a:tr>
              <a:tr h="161925">
                <a:tc>
                  <a:txBody>
                    <a:bodyPr/>
                    <a:lstStyle/>
                    <a:p>
                      <a:pPr algn="l" fontAlgn="b"/>
                      <a:r>
                        <a:rPr lang="en-US" sz="1600" u="none" strike="noStrike" dirty="0"/>
                        <a:t>COSCO Container L.</a:t>
                      </a:r>
                      <a:endParaRPr lang="en-US" sz="1600" b="0" i="0" u="none" strike="noStrike" dirty="0">
                        <a:latin typeface="Arial"/>
                      </a:endParaRPr>
                    </a:p>
                  </a:txBody>
                  <a:tcPr marL="17581" marR="17581" marT="9525" marB="0" anchor="b"/>
                </a:tc>
                <a:tc>
                  <a:txBody>
                    <a:bodyPr/>
                    <a:lstStyle/>
                    <a:p>
                      <a:pPr algn="r" fontAlgn="b"/>
                      <a:r>
                        <a:rPr lang="en-US" sz="1600" u="none" strike="noStrike"/>
                        <a:t>486,277</a:t>
                      </a:r>
                      <a:endParaRPr lang="en-US" sz="1600" b="0" i="0" u="none" strike="noStrike">
                        <a:latin typeface="Arial"/>
                      </a:endParaRPr>
                    </a:p>
                  </a:txBody>
                  <a:tcPr marL="17581" marR="17581" marT="9525" marB="0" anchor="b"/>
                </a:tc>
                <a:tc>
                  <a:txBody>
                    <a:bodyPr/>
                    <a:lstStyle/>
                    <a:p>
                      <a:pPr algn="r" fontAlgn="b"/>
                      <a:r>
                        <a:rPr lang="en-US" sz="1600" u="none" strike="noStrike"/>
                        <a:t>131</a:t>
                      </a:r>
                      <a:endParaRPr lang="en-US" sz="1600" b="0" i="0" u="none" strike="noStrike">
                        <a:latin typeface="Arial"/>
                      </a:endParaRPr>
                    </a:p>
                  </a:txBody>
                  <a:tcPr marL="17581" marR="17581" marT="9525" marB="0" anchor="b"/>
                </a:tc>
                <a:tc>
                  <a:txBody>
                    <a:bodyPr/>
                    <a:lstStyle/>
                    <a:p>
                      <a:pPr algn="r" fontAlgn="b"/>
                      <a:r>
                        <a:rPr lang="en-US" sz="1600" u="none" strike="noStrike" dirty="0"/>
                        <a:t>271,305</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214,972</a:t>
                      </a:r>
                      <a:endParaRPr lang="en-US" sz="1600" b="0" i="0" u="none" strike="noStrike">
                        <a:latin typeface="Arial"/>
                      </a:endParaRPr>
                    </a:p>
                  </a:txBody>
                  <a:tcPr marL="17581" marR="17581" marT="9525" marB="0" anchor="b"/>
                </a:tc>
                <a:tc>
                  <a:txBody>
                    <a:bodyPr/>
                    <a:lstStyle/>
                    <a:p>
                      <a:pPr algn="r" fontAlgn="b"/>
                      <a:r>
                        <a:rPr lang="en-US" sz="1600" u="none" strike="noStrike"/>
                        <a:t>44</a:t>
                      </a:r>
                      <a:endParaRPr lang="en-US" sz="1600" b="0" i="0" u="none" strike="noStrike">
                        <a:latin typeface="Arial"/>
                      </a:endParaRPr>
                    </a:p>
                  </a:txBody>
                  <a:tcPr marL="17581" marR="17581" marT="9525" marB="0" anchor="b"/>
                </a:tc>
                <a:tc>
                  <a:txBody>
                    <a:bodyPr/>
                    <a:lstStyle/>
                    <a:p>
                      <a:pPr algn="r" fontAlgn="b"/>
                      <a:r>
                        <a:rPr lang="en-US" sz="1600" u="none" strike="noStrike"/>
                        <a:t>44.2%</a:t>
                      </a:r>
                      <a:endParaRPr lang="en-US" sz="1600" b="0" i="0" u="none" strike="noStrike">
                        <a:latin typeface="Arial"/>
                      </a:endParaRPr>
                    </a:p>
                  </a:txBody>
                  <a:tcPr marL="17581" marR="17581" marT="9525" marB="0" anchor="b"/>
                </a:tc>
                <a:extLst>
                  <a:ext uri="{0D108BD9-81ED-4DB2-BD59-A6C34878D82A}">
                    <a16:rowId xmlns:a16="http://schemas.microsoft.com/office/drawing/2014/main" val="10008"/>
                  </a:ext>
                </a:extLst>
              </a:tr>
              <a:tr h="161925">
                <a:tc>
                  <a:txBody>
                    <a:bodyPr/>
                    <a:lstStyle/>
                    <a:p>
                      <a:pPr algn="l" fontAlgn="b"/>
                      <a:r>
                        <a:rPr lang="en-US" sz="1600" u="none" strike="noStrike"/>
                        <a:t>Hanjin Shipping</a:t>
                      </a:r>
                      <a:endParaRPr lang="en-US" sz="1600" b="0" i="0" u="none" strike="noStrike">
                        <a:latin typeface="Arial"/>
                      </a:endParaRPr>
                    </a:p>
                  </a:txBody>
                  <a:tcPr marL="17581" marR="17581" marT="9525" marB="0" anchor="b"/>
                </a:tc>
                <a:tc>
                  <a:txBody>
                    <a:bodyPr/>
                    <a:lstStyle/>
                    <a:p>
                      <a:pPr algn="r" fontAlgn="b"/>
                      <a:r>
                        <a:rPr lang="en-US" sz="1600" u="none" strike="noStrike" dirty="0"/>
                        <a:t>447,206</a:t>
                      </a:r>
                      <a:endParaRPr lang="en-US" sz="1600" b="0" i="0" u="none" strike="noStrike" dirty="0">
                        <a:latin typeface="Arial"/>
                      </a:endParaRPr>
                    </a:p>
                  </a:txBody>
                  <a:tcPr marL="17581" marR="17581" marT="9525" marB="0" anchor="b"/>
                </a:tc>
                <a:tc>
                  <a:txBody>
                    <a:bodyPr/>
                    <a:lstStyle/>
                    <a:p>
                      <a:pPr algn="r" fontAlgn="b"/>
                      <a:r>
                        <a:rPr lang="en-US" sz="1600" u="none" strike="noStrike"/>
                        <a:t>98</a:t>
                      </a:r>
                      <a:endParaRPr lang="en-US" sz="1600" b="0" i="0" u="none" strike="noStrike">
                        <a:latin typeface="Arial"/>
                      </a:endParaRPr>
                    </a:p>
                  </a:txBody>
                  <a:tcPr marL="17581" marR="17581" marT="9525" marB="0" anchor="b"/>
                </a:tc>
                <a:tc>
                  <a:txBody>
                    <a:bodyPr/>
                    <a:lstStyle/>
                    <a:p>
                      <a:pPr algn="r" fontAlgn="b"/>
                      <a:r>
                        <a:rPr lang="en-US" sz="1600" u="none" strike="noStrike"/>
                        <a:t>104,068</a:t>
                      </a:r>
                      <a:endParaRPr lang="en-US" sz="1600" b="0" i="0" u="none" strike="noStrike">
                        <a:latin typeface="Arial"/>
                      </a:endParaRPr>
                    </a:p>
                  </a:txBody>
                  <a:tcPr marL="17581" marR="17581" marT="9525" marB="0" anchor="b"/>
                </a:tc>
                <a:tc>
                  <a:txBody>
                    <a:bodyPr/>
                    <a:lstStyle/>
                    <a:p>
                      <a:pPr algn="r" fontAlgn="b"/>
                      <a:r>
                        <a:rPr lang="en-US" sz="1600" u="none" strike="noStrike" dirty="0"/>
                        <a:t>19</a:t>
                      </a:r>
                      <a:endParaRPr lang="en-US" sz="1600" b="0" i="0" u="none" strike="noStrike" dirty="0">
                        <a:latin typeface="Arial"/>
                      </a:endParaRPr>
                    </a:p>
                  </a:txBody>
                  <a:tcPr marL="17581" marR="17581" marT="9525" marB="0" anchor="b"/>
                </a:tc>
                <a:tc>
                  <a:txBody>
                    <a:bodyPr/>
                    <a:lstStyle/>
                    <a:p>
                      <a:pPr algn="r" fontAlgn="b"/>
                      <a:r>
                        <a:rPr lang="en-US" sz="1600" u="none" strike="noStrike" dirty="0"/>
                        <a:t>343,138</a:t>
                      </a:r>
                      <a:endParaRPr lang="en-US" sz="1600" b="0" i="0" u="none" strike="noStrike" dirty="0">
                        <a:latin typeface="Arial"/>
                      </a:endParaRPr>
                    </a:p>
                  </a:txBody>
                  <a:tcPr marL="17581" marR="17581" marT="9525" marB="0" anchor="b"/>
                </a:tc>
                <a:tc>
                  <a:txBody>
                    <a:bodyPr/>
                    <a:lstStyle/>
                    <a:p>
                      <a:pPr algn="r" fontAlgn="b"/>
                      <a:r>
                        <a:rPr lang="en-US" sz="1600" u="none" strike="noStrike"/>
                        <a:t>79</a:t>
                      </a:r>
                      <a:endParaRPr lang="en-US" sz="1600" b="0" i="0" u="none" strike="noStrike">
                        <a:latin typeface="Arial"/>
                      </a:endParaRPr>
                    </a:p>
                  </a:txBody>
                  <a:tcPr marL="17581" marR="17581" marT="9525" marB="0" anchor="b"/>
                </a:tc>
                <a:tc>
                  <a:txBody>
                    <a:bodyPr/>
                    <a:lstStyle/>
                    <a:p>
                      <a:pPr algn="r" fontAlgn="b"/>
                      <a:r>
                        <a:rPr lang="en-US" sz="1600" u="none" strike="noStrike"/>
                        <a:t>76.7%</a:t>
                      </a:r>
                      <a:endParaRPr lang="en-US" sz="1600" b="0" i="0" u="none" strike="noStrike">
                        <a:latin typeface="Arial"/>
                      </a:endParaRPr>
                    </a:p>
                  </a:txBody>
                  <a:tcPr marL="17581" marR="17581" marT="9525" marB="0" anchor="b"/>
                </a:tc>
                <a:extLst>
                  <a:ext uri="{0D108BD9-81ED-4DB2-BD59-A6C34878D82A}">
                    <a16:rowId xmlns:a16="http://schemas.microsoft.com/office/drawing/2014/main" val="10009"/>
                  </a:ext>
                </a:extLst>
              </a:tr>
              <a:tr h="161925">
                <a:tc>
                  <a:txBody>
                    <a:bodyPr/>
                    <a:lstStyle/>
                    <a:p>
                      <a:pPr algn="l" fontAlgn="b"/>
                      <a:r>
                        <a:rPr lang="en-US" sz="1600" u="none" strike="noStrike"/>
                        <a:t>CSCL</a:t>
                      </a:r>
                      <a:endParaRPr lang="en-US" sz="1600" b="0" i="0" u="none" strike="noStrike">
                        <a:latin typeface="Arial"/>
                      </a:endParaRPr>
                    </a:p>
                  </a:txBody>
                  <a:tcPr marL="17581" marR="17581" marT="9525" marB="0" anchor="b"/>
                </a:tc>
                <a:tc>
                  <a:txBody>
                    <a:bodyPr/>
                    <a:lstStyle/>
                    <a:p>
                      <a:pPr algn="r" fontAlgn="b"/>
                      <a:r>
                        <a:rPr lang="en-US" sz="1600" u="none" strike="noStrike"/>
                        <a:t>437,564</a:t>
                      </a:r>
                      <a:endParaRPr lang="en-US" sz="1600" b="0" i="0" u="none" strike="noStrike">
                        <a:latin typeface="Arial"/>
                      </a:endParaRPr>
                    </a:p>
                  </a:txBody>
                  <a:tcPr marL="17581" marR="17581" marT="9525" marB="0" anchor="b"/>
                </a:tc>
                <a:tc>
                  <a:txBody>
                    <a:bodyPr/>
                    <a:lstStyle/>
                    <a:p>
                      <a:pPr algn="r" fontAlgn="b"/>
                      <a:r>
                        <a:rPr lang="en-US" sz="1600" u="none" strike="noStrike"/>
                        <a:t>121</a:t>
                      </a:r>
                      <a:endParaRPr lang="en-US" sz="1600" b="0" i="0" u="none" strike="noStrike">
                        <a:latin typeface="Arial"/>
                      </a:endParaRPr>
                    </a:p>
                  </a:txBody>
                  <a:tcPr marL="17581" marR="17581" marT="9525" marB="0" anchor="b"/>
                </a:tc>
                <a:tc>
                  <a:txBody>
                    <a:bodyPr/>
                    <a:lstStyle/>
                    <a:p>
                      <a:pPr algn="r" fontAlgn="b"/>
                      <a:r>
                        <a:rPr lang="en-US" sz="1600" u="none" strike="noStrike"/>
                        <a:t>250,099</a:t>
                      </a:r>
                      <a:endParaRPr lang="en-US" sz="1600" b="0" i="0" u="none" strike="noStrike">
                        <a:latin typeface="Arial"/>
                      </a:endParaRPr>
                    </a:p>
                  </a:txBody>
                  <a:tcPr marL="17581" marR="17581" marT="9525" marB="0" anchor="b"/>
                </a:tc>
                <a:tc>
                  <a:txBody>
                    <a:bodyPr/>
                    <a:lstStyle/>
                    <a:p>
                      <a:pPr algn="r" fontAlgn="b"/>
                      <a:r>
                        <a:rPr lang="en-US" sz="1600" u="none" strike="noStrike"/>
                        <a:t>71</a:t>
                      </a:r>
                      <a:endParaRPr lang="en-US" sz="1600" b="0" i="0" u="none" strike="noStrike">
                        <a:latin typeface="Arial"/>
                      </a:endParaRPr>
                    </a:p>
                  </a:txBody>
                  <a:tcPr marL="17581" marR="17581" marT="9525" marB="0" anchor="b"/>
                </a:tc>
                <a:tc>
                  <a:txBody>
                    <a:bodyPr/>
                    <a:lstStyle/>
                    <a:p>
                      <a:pPr algn="r" fontAlgn="b"/>
                      <a:r>
                        <a:rPr lang="en-US" sz="1600" u="none" strike="noStrike" dirty="0"/>
                        <a:t>187,465</a:t>
                      </a:r>
                      <a:endParaRPr lang="en-US" sz="1600" b="0" i="0" u="none" strike="noStrike" dirty="0">
                        <a:latin typeface="Arial"/>
                      </a:endParaRPr>
                    </a:p>
                  </a:txBody>
                  <a:tcPr marL="17581" marR="17581" marT="9525" marB="0" anchor="b"/>
                </a:tc>
                <a:tc>
                  <a:txBody>
                    <a:bodyPr/>
                    <a:lstStyle/>
                    <a:p>
                      <a:pPr algn="r" fontAlgn="b"/>
                      <a:r>
                        <a:rPr lang="en-US" sz="1600" u="none" strike="noStrike"/>
                        <a:t>50</a:t>
                      </a:r>
                      <a:endParaRPr lang="en-US" sz="1600" b="0" i="0" u="none" strike="noStrike">
                        <a:latin typeface="Arial"/>
                      </a:endParaRPr>
                    </a:p>
                  </a:txBody>
                  <a:tcPr marL="17581" marR="17581" marT="9525" marB="0" anchor="b"/>
                </a:tc>
                <a:tc>
                  <a:txBody>
                    <a:bodyPr/>
                    <a:lstStyle/>
                    <a:p>
                      <a:pPr algn="r" fontAlgn="b"/>
                      <a:r>
                        <a:rPr lang="en-US" sz="1600" u="none" strike="noStrike"/>
                        <a:t>42.8%</a:t>
                      </a:r>
                      <a:endParaRPr lang="en-US" sz="1600" b="0" i="0" u="none" strike="noStrike">
                        <a:latin typeface="Arial"/>
                      </a:endParaRPr>
                    </a:p>
                  </a:txBody>
                  <a:tcPr marL="17581" marR="17581" marT="9525" marB="0" anchor="b"/>
                </a:tc>
                <a:extLst>
                  <a:ext uri="{0D108BD9-81ED-4DB2-BD59-A6C34878D82A}">
                    <a16:rowId xmlns:a16="http://schemas.microsoft.com/office/drawing/2014/main" val="10010"/>
                  </a:ext>
                </a:extLst>
              </a:tr>
              <a:tr h="161925">
                <a:tc>
                  <a:txBody>
                    <a:bodyPr/>
                    <a:lstStyle/>
                    <a:p>
                      <a:pPr algn="l" fontAlgn="b"/>
                      <a:r>
                        <a:rPr lang="en-US" sz="1600" u="none" strike="noStrike" dirty="0"/>
                        <a:t>CSAV Group</a:t>
                      </a:r>
                      <a:endParaRPr lang="en-US" sz="1600" b="0" i="0" u="none" strike="noStrike" dirty="0">
                        <a:latin typeface="Arial"/>
                      </a:endParaRPr>
                    </a:p>
                  </a:txBody>
                  <a:tcPr marL="17581" marR="17581" marT="9525" marB="0" anchor="b"/>
                </a:tc>
                <a:tc>
                  <a:txBody>
                    <a:bodyPr/>
                    <a:lstStyle/>
                    <a:p>
                      <a:pPr algn="r" fontAlgn="b"/>
                      <a:r>
                        <a:rPr lang="en-US" sz="1600" u="none" strike="noStrike"/>
                        <a:t>431,435</a:t>
                      </a:r>
                      <a:endParaRPr lang="en-US" sz="1600" b="0" i="0" u="none" strike="noStrike">
                        <a:latin typeface="Arial"/>
                      </a:endParaRPr>
                    </a:p>
                  </a:txBody>
                  <a:tcPr marL="17581" marR="17581" marT="9525" marB="0" anchor="b"/>
                </a:tc>
                <a:tc>
                  <a:txBody>
                    <a:bodyPr/>
                    <a:lstStyle/>
                    <a:p>
                      <a:pPr algn="r" fontAlgn="b"/>
                      <a:r>
                        <a:rPr lang="en-US" sz="1600" u="none" strike="noStrike"/>
                        <a:t>118</a:t>
                      </a:r>
                      <a:endParaRPr lang="en-US" sz="1600" b="0" i="0" u="none" strike="noStrike">
                        <a:latin typeface="Arial"/>
                      </a:endParaRPr>
                    </a:p>
                  </a:txBody>
                  <a:tcPr marL="17581" marR="17581" marT="9525" marB="0" anchor="b"/>
                </a:tc>
                <a:tc>
                  <a:txBody>
                    <a:bodyPr/>
                    <a:lstStyle/>
                    <a:p>
                      <a:pPr algn="r" fontAlgn="b"/>
                      <a:r>
                        <a:rPr lang="en-US" sz="1600" u="none" strike="noStrike"/>
                        <a:t>41,410</a:t>
                      </a:r>
                      <a:endParaRPr lang="en-US" sz="1600" b="0" i="0" u="none" strike="noStrike">
                        <a:latin typeface="Arial"/>
                      </a:endParaRPr>
                    </a:p>
                  </a:txBody>
                  <a:tcPr marL="17581" marR="17581" marT="9525" marB="0" anchor="b"/>
                </a:tc>
                <a:tc>
                  <a:txBody>
                    <a:bodyPr/>
                    <a:lstStyle/>
                    <a:p>
                      <a:pPr algn="r" fontAlgn="b"/>
                      <a:r>
                        <a:rPr lang="en-US" sz="1600" u="none" strike="noStrike"/>
                        <a:t>8</a:t>
                      </a:r>
                      <a:endParaRPr lang="en-US" sz="1600" b="0" i="0" u="none" strike="noStrike">
                        <a:latin typeface="Arial"/>
                      </a:endParaRPr>
                    </a:p>
                  </a:txBody>
                  <a:tcPr marL="17581" marR="17581" marT="9525" marB="0" anchor="b"/>
                </a:tc>
                <a:tc>
                  <a:txBody>
                    <a:bodyPr/>
                    <a:lstStyle/>
                    <a:p>
                      <a:pPr algn="r" fontAlgn="b"/>
                      <a:r>
                        <a:rPr lang="en-US" sz="1600" u="none" strike="noStrike" dirty="0"/>
                        <a:t>390,025</a:t>
                      </a:r>
                      <a:endParaRPr lang="en-US" sz="1600" b="0" i="0" u="none" strike="noStrike" dirty="0">
                        <a:latin typeface="Arial"/>
                      </a:endParaRPr>
                    </a:p>
                  </a:txBody>
                  <a:tcPr marL="17581" marR="17581" marT="9525" marB="0" anchor="b"/>
                </a:tc>
                <a:tc>
                  <a:txBody>
                    <a:bodyPr/>
                    <a:lstStyle/>
                    <a:p>
                      <a:pPr algn="r" fontAlgn="b"/>
                      <a:r>
                        <a:rPr lang="en-US" sz="1600" u="none" strike="noStrike"/>
                        <a:t>110</a:t>
                      </a:r>
                      <a:endParaRPr lang="en-US" sz="1600" b="0" i="0" u="none" strike="noStrike">
                        <a:latin typeface="Arial"/>
                      </a:endParaRPr>
                    </a:p>
                  </a:txBody>
                  <a:tcPr marL="17581" marR="17581" marT="9525" marB="0" anchor="b"/>
                </a:tc>
                <a:tc>
                  <a:txBody>
                    <a:bodyPr/>
                    <a:lstStyle/>
                    <a:p>
                      <a:pPr algn="r" fontAlgn="b"/>
                      <a:r>
                        <a:rPr lang="en-US" sz="1600" u="none" strike="noStrike"/>
                        <a:t>90.4%</a:t>
                      </a:r>
                      <a:endParaRPr lang="en-US" sz="1600" b="0" i="0" u="none" strike="noStrike">
                        <a:latin typeface="Arial"/>
                      </a:endParaRPr>
                    </a:p>
                  </a:txBody>
                  <a:tcPr marL="17581" marR="17581" marT="9525" marB="0" anchor="b"/>
                </a:tc>
                <a:extLst>
                  <a:ext uri="{0D108BD9-81ED-4DB2-BD59-A6C34878D82A}">
                    <a16:rowId xmlns:a16="http://schemas.microsoft.com/office/drawing/2014/main" val="10011"/>
                  </a:ext>
                </a:extLst>
              </a:tr>
              <a:tr h="161925">
                <a:tc>
                  <a:txBody>
                    <a:bodyPr/>
                    <a:lstStyle/>
                    <a:p>
                      <a:pPr algn="l" fontAlgn="b"/>
                      <a:r>
                        <a:rPr lang="en-US" sz="1600" u="none" strike="noStrike"/>
                        <a:t>MOL</a:t>
                      </a:r>
                      <a:endParaRPr lang="en-US" sz="1600" b="0" i="0" u="none" strike="noStrike">
                        <a:latin typeface="Arial"/>
                      </a:endParaRPr>
                    </a:p>
                  </a:txBody>
                  <a:tcPr marL="17581" marR="17581" marT="9525" marB="0" anchor="b"/>
                </a:tc>
                <a:tc>
                  <a:txBody>
                    <a:bodyPr/>
                    <a:lstStyle/>
                    <a:p>
                      <a:pPr algn="r" fontAlgn="b"/>
                      <a:r>
                        <a:rPr lang="en-US" sz="1600" u="none" strike="noStrike"/>
                        <a:t>358,616</a:t>
                      </a:r>
                      <a:endParaRPr lang="en-US" sz="1600" b="0" i="0" u="none" strike="noStrike">
                        <a:latin typeface="Arial"/>
                      </a:endParaRPr>
                    </a:p>
                  </a:txBody>
                  <a:tcPr marL="17581" marR="17581" marT="9525" marB="0" anchor="b"/>
                </a:tc>
                <a:tc>
                  <a:txBody>
                    <a:bodyPr/>
                    <a:lstStyle/>
                    <a:p>
                      <a:pPr algn="r" fontAlgn="b"/>
                      <a:r>
                        <a:rPr lang="en-US" sz="1600" u="none" strike="noStrike"/>
                        <a:t>93</a:t>
                      </a:r>
                      <a:endParaRPr lang="en-US" sz="1600" b="0" i="0" u="none" strike="noStrike">
                        <a:latin typeface="Arial"/>
                      </a:endParaRPr>
                    </a:p>
                  </a:txBody>
                  <a:tcPr marL="17581" marR="17581" marT="9525" marB="0" anchor="b"/>
                </a:tc>
                <a:tc>
                  <a:txBody>
                    <a:bodyPr/>
                    <a:lstStyle/>
                    <a:p>
                      <a:pPr algn="r" fontAlgn="b"/>
                      <a:r>
                        <a:rPr lang="en-US" sz="1600" u="none" strike="noStrike"/>
                        <a:t>159,706</a:t>
                      </a:r>
                      <a:endParaRPr lang="en-US" sz="1600" b="0" i="0" u="none" strike="noStrike">
                        <a:latin typeface="Arial"/>
                      </a:endParaRPr>
                    </a:p>
                  </a:txBody>
                  <a:tcPr marL="17581" marR="17581" marT="9525" marB="0" anchor="b"/>
                </a:tc>
                <a:tc>
                  <a:txBody>
                    <a:bodyPr/>
                    <a:lstStyle/>
                    <a:p>
                      <a:pPr algn="r" fontAlgn="b"/>
                      <a:r>
                        <a:rPr lang="en-US" sz="1600" u="none" strike="noStrike"/>
                        <a:t>29</a:t>
                      </a:r>
                      <a:endParaRPr lang="en-US" sz="1600" b="0" i="0" u="none" strike="noStrike">
                        <a:latin typeface="Arial"/>
                      </a:endParaRPr>
                    </a:p>
                  </a:txBody>
                  <a:tcPr marL="17581" marR="17581" marT="9525" marB="0" anchor="b"/>
                </a:tc>
                <a:tc>
                  <a:txBody>
                    <a:bodyPr/>
                    <a:lstStyle/>
                    <a:p>
                      <a:pPr algn="r" fontAlgn="b"/>
                      <a:r>
                        <a:rPr lang="en-US" sz="1600" u="none" strike="noStrike" dirty="0"/>
                        <a:t>198,910</a:t>
                      </a:r>
                      <a:endParaRPr lang="en-US" sz="1600" b="0" i="0" u="none" strike="noStrike" dirty="0">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55.5%</a:t>
                      </a:r>
                      <a:endParaRPr lang="en-US" sz="1600" b="0" i="0" u="none" strike="noStrike">
                        <a:latin typeface="Arial"/>
                      </a:endParaRPr>
                    </a:p>
                  </a:txBody>
                  <a:tcPr marL="17581" marR="17581" marT="9525" marB="0" anchor="b"/>
                </a:tc>
                <a:extLst>
                  <a:ext uri="{0D108BD9-81ED-4DB2-BD59-A6C34878D82A}">
                    <a16:rowId xmlns:a16="http://schemas.microsoft.com/office/drawing/2014/main" val="10012"/>
                  </a:ext>
                </a:extLst>
              </a:tr>
              <a:tr h="161925">
                <a:tc>
                  <a:txBody>
                    <a:bodyPr/>
                    <a:lstStyle/>
                    <a:p>
                      <a:pPr algn="l" fontAlgn="b"/>
                      <a:r>
                        <a:rPr lang="en-US" sz="1600" u="none" strike="noStrike"/>
                        <a:t>OOCL</a:t>
                      </a:r>
                      <a:endParaRPr lang="en-US" sz="1600" b="0" i="0" u="none" strike="noStrike">
                        <a:latin typeface="Arial"/>
                      </a:endParaRPr>
                    </a:p>
                  </a:txBody>
                  <a:tcPr marL="17581" marR="17581" marT="9525" marB="0" anchor="b"/>
                </a:tc>
                <a:tc>
                  <a:txBody>
                    <a:bodyPr/>
                    <a:lstStyle/>
                    <a:p>
                      <a:pPr algn="r" fontAlgn="b"/>
                      <a:r>
                        <a:rPr lang="en-US" sz="1600" u="none" strike="noStrike"/>
                        <a:t>354,648</a:t>
                      </a:r>
                      <a:endParaRPr lang="en-US" sz="1600" b="0" i="0" u="none" strike="noStrike">
                        <a:latin typeface="Arial"/>
                      </a:endParaRPr>
                    </a:p>
                  </a:txBody>
                  <a:tcPr marL="17581" marR="17581" marT="9525" marB="0" anchor="b"/>
                </a:tc>
                <a:tc>
                  <a:txBody>
                    <a:bodyPr/>
                    <a:lstStyle/>
                    <a:p>
                      <a:pPr algn="r" fontAlgn="b"/>
                      <a:r>
                        <a:rPr lang="en-US" sz="1600" u="none" strike="noStrike"/>
                        <a:t>77</a:t>
                      </a:r>
                      <a:endParaRPr lang="en-US" sz="1600" b="0" i="0" u="none" strike="noStrike">
                        <a:latin typeface="Arial"/>
                      </a:endParaRPr>
                    </a:p>
                  </a:txBody>
                  <a:tcPr marL="17581" marR="17581" marT="9525" marB="0" anchor="b"/>
                </a:tc>
                <a:tc>
                  <a:txBody>
                    <a:bodyPr/>
                    <a:lstStyle/>
                    <a:p>
                      <a:pPr algn="r" fontAlgn="b"/>
                      <a:r>
                        <a:rPr lang="en-US" sz="1600" u="none" strike="noStrike"/>
                        <a:t>254,768</a:t>
                      </a:r>
                      <a:endParaRPr lang="en-US" sz="1600" b="0" i="0" u="none" strike="noStrike">
                        <a:latin typeface="Arial"/>
                      </a:endParaRPr>
                    </a:p>
                  </a:txBody>
                  <a:tcPr marL="17581" marR="17581" marT="9525" marB="0" anchor="b"/>
                </a:tc>
                <a:tc>
                  <a:txBody>
                    <a:bodyPr/>
                    <a:lstStyle/>
                    <a:p>
                      <a:pPr algn="r" fontAlgn="b"/>
                      <a:r>
                        <a:rPr lang="en-US" sz="1600" u="none" strike="noStrike"/>
                        <a:t>42</a:t>
                      </a:r>
                      <a:endParaRPr lang="en-US" sz="1600" b="0" i="0" u="none" strike="noStrike">
                        <a:latin typeface="Arial"/>
                      </a:endParaRPr>
                    </a:p>
                  </a:txBody>
                  <a:tcPr marL="17581" marR="17581" marT="9525" marB="0" anchor="b"/>
                </a:tc>
                <a:tc>
                  <a:txBody>
                    <a:bodyPr/>
                    <a:lstStyle/>
                    <a:p>
                      <a:pPr algn="r" fontAlgn="b"/>
                      <a:r>
                        <a:rPr lang="en-US" sz="1600" u="none" strike="noStrike" dirty="0"/>
                        <a:t>99,880</a:t>
                      </a:r>
                      <a:endParaRPr lang="en-US" sz="1600" b="0" i="0" u="none" strike="noStrike" dirty="0">
                        <a:latin typeface="Arial"/>
                      </a:endParaRPr>
                    </a:p>
                  </a:txBody>
                  <a:tcPr marL="17581" marR="17581" marT="9525" marB="0" anchor="b"/>
                </a:tc>
                <a:tc>
                  <a:txBody>
                    <a:bodyPr/>
                    <a:lstStyle/>
                    <a:p>
                      <a:pPr algn="r" fontAlgn="b"/>
                      <a:r>
                        <a:rPr lang="en-US" sz="1600" u="none" strike="noStrike" dirty="0"/>
                        <a:t>35</a:t>
                      </a:r>
                      <a:endParaRPr lang="en-US" sz="1600" b="0" i="0" u="none" strike="noStrike" dirty="0">
                        <a:latin typeface="Arial"/>
                      </a:endParaRPr>
                    </a:p>
                  </a:txBody>
                  <a:tcPr marL="17581" marR="17581" marT="9525" marB="0" anchor="b"/>
                </a:tc>
                <a:tc>
                  <a:txBody>
                    <a:bodyPr/>
                    <a:lstStyle/>
                    <a:p>
                      <a:pPr algn="r" fontAlgn="b"/>
                      <a:r>
                        <a:rPr lang="en-US" sz="1600" u="none" strike="noStrike"/>
                        <a:t>28.2%</a:t>
                      </a:r>
                      <a:endParaRPr lang="en-US" sz="1600" b="0" i="0" u="none" strike="noStrike">
                        <a:latin typeface="Arial"/>
                      </a:endParaRPr>
                    </a:p>
                  </a:txBody>
                  <a:tcPr marL="17581" marR="17581" marT="9525" marB="0" anchor="b"/>
                </a:tc>
                <a:extLst>
                  <a:ext uri="{0D108BD9-81ED-4DB2-BD59-A6C34878D82A}">
                    <a16:rowId xmlns:a16="http://schemas.microsoft.com/office/drawing/2014/main" val="10013"/>
                  </a:ext>
                </a:extLst>
              </a:tr>
              <a:tr h="161925">
                <a:tc>
                  <a:txBody>
                    <a:bodyPr/>
                    <a:lstStyle/>
                    <a:p>
                      <a:pPr algn="l" fontAlgn="b"/>
                      <a:r>
                        <a:rPr lang="en-US" sz="1600" u="none" strike="noStrike" dirty="0"/>
                        <a:t>NYK</a:t>
                      </a:r>
                      <a:endParaRPr lang="en-US" sz="1600" b="0" i="0" u="none" strike="noStrike" dirty="0">
                        <a:latin typeface="Arial"/>
                      </a:endParaRPr>
                    </a:p>
                  </a:txBody>
                  <a:tcPr marL="17581" marR="17581" marT="9525" marB="0" anchor="b"/>
                </a:tc>
                <a:tc>
                  <a:txBody>
                    <a:bodyPr/>
                    <a:lstStyle/>
                    <a:p>
                      <a:pPr algn="r" fontAlgn="b"/>
                      <a:r>
                        <a:rPr lang="en-US" sz="1600" u="none" strike="noStrike"/>
                        <a:t>354,007</a:t>
                      </a:r>
                      <a:endParaRPr lang="en-US" sz="1600" b="0" i="0" u="none" strike="noStrike">
                        <a:latin typeface="Arial"/>
                      </a:endParaRPr>
                    </a:p>
                  </a:txBody>
                  <a:tcPr marL="17581" marR="17581" marT="9525" marB="0" anchor="b"/>
                </a:tc>
                <a:tc>
                  <a:txBody>
                    <a:bodyPr/>
                    <a:lstStyle/>
                    <a:p>
                      <a:pPr algn="r" fontAlgn="b"/>
                      <a:r>
                        <a:rPr lang="en-US" sz="1600" u="none" strike="noStrike"/>
                        <a:t>92</a:t>
                      </a:r>
                      <a:endParaRPr lang="en-US" sz="1600" b="0" i="0" u="none" strike="noStrike">
                        <a:latin typeface="Arial"/>
                      </a:endParaRPr>
                    </a:p>
                  </a:txBody>
                  <a:tcPr marL="17581" marR="17581" marT="9525" marB="0" anchor="b"/>
                </a:tc>
                <a:tc>
                  <a:txBody>
                    <a:bodyPr/>
                    <a:lstStyle/>
                    <a:p>
                      <a:pPr algn="r" fontAlgn="b"/>
                      <a:r>
                        <a:rPr lang="en-US" sz="1600" u="none" strike="noStrike"/>
                        <a:t>280,379</a:t>
                      </a:r>
                      <a:endParaRPr lang="en-US" sz="1600" b="0" i="0" u="none" strike="noStrike">
                        <a:latin typeface="Arial"/>
                      </a:endParaRPr>
                    </a:p>
                  </a:txBody>
                  <a:tcPr marL="17581" marR="17581" marT="9525" marB="0" anchor="b"/>
                </a:tc>
                <a:tc>
                  <a:txBody>
                    <a:bodyPr/>
                    <a:lstStyle/>
                    <a:p>
                      <a:pPr algn="r" fontAlgn="b"/>
                      <a:r>
                        <a:rPr lang="en-US" sz="1600" u="none" strike="noStrike"/>
                        <a:t>54</a:t>
                      </a:r>
                      <a:endParaRPr lang="en-US" sz="1600" b="0" i="0" u="none" strike="noStrike">
                        <a:latin typeface="Arial"/>
                      </a:endParaRPr>
                    </a:p>
                  </a:txBody>
                  <a:tcPr marL="17581" marR="17581" marT="9525" marB="0" anchor="b"/>
                </a:tc>
                <a:tc>
                  <a:txBody>
                    <a:bodyPr/>
                    <a:lstStyle/>
                    <a:p>
                      <a:pPr algn="r" fontAlgn="b"/>
                      <a:r>
                        <a:rPr lang="en-US" sz="1600" u="none" strike="noStrike"/>
                        <a:t>73,628</a:t>
                      </a:r>
                      <a:endParaRPr lang="en-US" sz="1600" b="0" i="0" u="none" strike="noStrike">
                        <a:latin typeface="Arial"/>
                      </a:endParaRPr>
                    </a:p>
                  </a:txBody>
                  <a:tcPr marL="17581" marR="17581" marT="9525" marB="0" anchor="b"/>
                </a:tc>
                <a:tc>
                  <a:txBody>
                    <a:bodyPr/>
                    <a:lstStyle/>
                    <a:p>
                      <a:pPr algn="r" fontAlgn="b"/>
                      <a:r>
                        <a:rPr lang="en-US" sz="1600" u="none" strike="noStrike" dirty="0"/>
                        <a:t>38</a:t>
                      </a:r>
                      <a:endParaRPr lang="en-US" sz="1600" b="0" i="0" u="none" strike="noStrike" dirty="0">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extLst>
                  <a:ext uri="{0D108BD9-81ED-4DB2-BD59-A6C34878D82A}">
                    <a16:rowId xmlns:a16="http://schemas.microsoft.com/office/drawing/2014/main" val="10014"/>
                  </a:ext>
                </a:extLst>
              </a:tr>
              <a:tr h="161925">
                <a:tc>
                  <a:txBody>
                    <a:bodyPr/>
                    <a:lstStyle/>
                    <a:p>
                      <a:pPr algn="l" fontAlgn="b"/>
                      <a:r>
                        <a:rPr lang="en-US" sz="1600" u="none" strike="noStrike"/>
                        <a:t>Hamburg Süd Group</a:t>
                      </a:r>
                      <a:endParaRPr lang="en-US" sz="1600" b="0" i="0" u="none" strike="noStrike">
                        <a:latin typeface="Arial"/>
                      </a:endParaRPr>
                    </a:p>
                  </a:txBody>
                  <a:tcPr marL="17581" marR="17581" marT="9525" marB="0" anchor="b"/>
                </a:tc>
                <a:tc>
                  <a:txBody>
                    <a:bodyPr/>
                    <a:lstStyle/>
                    <a:p>
                      <a:pPr algn="r" fontAlgn="b"/>
                      <a:r>
                        <a:rPr lang="en-US" sz="1600" u="none" strike="noStrike"/>
                        <a:t>331,994</a:t>
                      </a:r>
                      <a:endParaRPr lang="en-US" sz="1600" b="0" i="0" u="none" strike="noStrike">
                        <a:latin typeface="Arial"/>
                      </a:endParaRPr>
                    </a:p>
                  </a:txBody>
                  <a:tcPr marL="17581" marR="17581" marT="9525" marB="0" anchor="b"/>
                </a:tc>
                <a:tc>
                  <a:txBody>
                    <a:bodyPr/>
                    <a:lstStyle/>
                    <a:p>
                      <a:pPr algn="r" fontAlgn="b"/>
                      <a:r>
                        <a:rPr lang="en-US" sz="1600" u="none" strike="noStrike"/>
                        <a:t>107</a:t>
                      </a:r>
                      <a:endParaRPr lang="en-US" sz="1600" b="0" i="0" u="none" strike="noStrike">
                        <a:latin typeface="Arial"/>
                      </a:endParaRPr>
                    </a:p>
                  </a:txBody>
                  <a:tcPr marL="17581" marR="17581" marT="9525" marB="0" anchor="b"/>
                </a:tc>
                <a:tc>
                  <a:txBody>
                    <a:bodyPr/>
                    <a:lstStyle/>
                    <a:p>
                      <a:pPr algn="r" fontAlgn="b"/>
                      <a:r>
                        <a:rPr lang="en-US" sz="1600" u="none" strike="noStrike"/>
                        <a:t>137,726</a:t>
                      </a:r>
                      <a:endParaRPr lang="en-US" sz="1600" b="0" i="0" u="none" strike="noStrike">
                        <a:latin typeface="Arial"/>
                      </a:endParaRPr>
                    </a:p>
                  </a:txBody>
                  <a:tcPr marL="17581" marR="17581" marT="9525" marB="0" anchor="b"/>
                </a:tc>
                <a:tc>
                  <a:txBody>
                    <a:bodyPr/>
                    <a:lstStyle/>
                    <a:p>
                      <a:pPr algn="r" fontAlgn="b"/>
                      <a:r>
                        <a:rPr lang="en-US" sz="1600" u="none" strike="noStrike"/>
                        <a:t>37</a:t>
                      </a:r>
                      <a:endParaRPr lang="en-US" sz="1600" b="0" i="0" u="none" strike="noStrike">
                        <a:latin typeface="Arial"/>
                      </a:endParaRPr>
                    </a:p>
                  </a:txBody>
                  <a:tcPr marL="17581" marR="17581" marT="9525" marB="0" anchor="b"/>
                </a:tc>
                <a:tc>
                  <a:txBody>
                    <a:bodyPr/>
                    <a:lstStyle/>
                    <a:p>
                      <a:pPr algn="r" fontAlgn="b"/>
                      <a:r>
                        <a:rPr lang="en-US" sz="1600" u="none" strike="noStrike"/>
                        <a:t>194,268</a:t>
                      </a:r>
                      <a:endParaRPr lang="en-US" sz="1600" b="0" i="0" u="none" strike="noStrike">
                        <a:latin typeface="Arial"/>
                      </a:endParaRPr>
                    </a:p>
                  </a:txBody>
                  <a:tcPr marL="17581" marR="17581" marT="9525" marB="0" anchor="b"/>
                </a:tc>
                <a:tc>
                  <a:txBody>
                    <a:bodyPr/>
                    <a:lstStyle/>
                    <a:p>
                      <a:pPr algn="r" fontAlgn="b"/>
                      <a:r>
                        <a:rPr lang="en-US" sz="1600" u="none" strike="noStrike" dirty="0"/>
                        <a:t>70</a:t>
                      </a:r>
                      <a:endParaRPr lang="en-US" sz="1600" b="0" i="0" u="none" strike="noStrike" dirty="0">
                        <a:latin typeface="Arial"/>
                      </a:endParaRPr>
                    </a:p>
                  </a:txBody>
                  <a:tcPr marL="17581" marR="17581" marT="9525" marB="0" anchor="b"/>
                </a:tc>
                <a:tc>
                  <a:txBody>
                    <a:bodyPr/>
                    <a:lstStyle/>
                    <a:p>
                      <a:pPr algn="r" fontAlgn="b"/>
                      <a:r>
                        <a:rPr lang="en-US" sz="1600" u="none" strike="noStrike" dirty="0"/>
                        <a:t>58.5%</a:t>
                      </a:r>
                      <a:endParaRPr lang="en-US" sz="1600" b="0" i="0" u="none" strike="noStrike" dirty="0">
                        <a:latin typeface="Arial"/>
                      </a:endParaRPr>
                    </a:p>
                  </a:txBody>
                  <a:tcPr marL="17581" marR="17581" marT="9525" marB="0" anchor="b"/>
                </a:tc>
                <a:extLst>
                  <a:ext uri="{0D108BD9-81ED-4DB2-BD59-A6C34878D82A}">
                    <a16:rowId xmlns:a16="http://schemas.microsoft.com/office/drawing/2014/main" val="10015"/>
                  </a:ext>
                </a:extLst>
              </a:tr>
              <a:tr h="161925">
                <a:tc>
                  <a:txBody>
                    <a:bodyPr/>
                    <a:lstStyle/>
                    <a:p>
                      <a:pPr algn="l" fontAlgn="b"/>
                      <a:r>
                        <a:rPr lang="en-US" sz="1600" u="none" strike="noStrike" dirty="0"/>
                        <a:t>K Line</a:t>
                      </a:r>
                      <a:endParaRPr lang="en-US" sz="1600" b="0" i="0" u="none" strike="noStrike" dirty="0">
                        <a:latin typeface="Arial"/>
                      </a:endParaRPr>
                    </a:p>
                  </a:txBody>
                  <a:tcPr marL="17581" marR="17581" marT="9525" marB="0" anchor="b"/>
                </a:tc>
                <a:tc>
                  <a:txBody>
                    <a:bodyPr/>
                    <a:lstStyle/>
                    <a:p>
                      <a:pPr algn="r" fontAlgn="b"/>
                      <a:r>
                        <a:rPr lang="en-US" sz="1600" u="none" strike="noStrike" dirty="0"/>
                        <a:t>330,775</a:t>
                      </a:r>
                      <a:endParaRPr lang="en-US" sz="1600" b="0" i="0" u="none" strike="noStrike" dirty="0">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199,537</a:t>
                      </a:r>
                      <a:endParaRPr lang="en-US" sz="1600" b="0" i="0" u="none" strike="noStrike">
                        <a:latin typeface="Arial"/>
                      </a:endParaRPr>
                    </a:p>
                  </a:txBody>
                  <a:tcPr marL="17581" marR="17581" marT="9525" marB="0" anchor="b"/>
                </a:tc>
                <a:tc>
                  <a:txBody>
                    <a:bodyPr/>
                    <a:lstStyle/>
                    <a:p>
                      <a:pPr algn="r" fontAlgn="b"/>
                      <a:r>
                        <a:rPr lang="en-US" sz="1600" u="none" strike="noStrike"/>
                        <a:t>36</a:t>
                      </a:r>
                      <a:endParaRPr lang="en-US" sz="1600" b="0" i="0" u="none" strike="noStrike">
                        <a:latin typeface="Arial"/>
                      </a:endParaRPr>
                    </a:p>
                  </a:txBody>
                  <a:tcPr marL="17581" marR="17581" marT="9525" marB="0" anchor="b"/>
                </a:tc>
                <a:tc>
                  <a:txBody>
                    <a:bodyPr/>
                    <a:lstStyle/>
                    <a:p>
                      <a:pPr algn="r" fontAlgn="b"/>
                      <a:r>
                        <a:rPr lang="en-US" sz="1600" u="none" strike="noStrike"/>
                        <a:t>131,238</a:t>
                      </a:r>
                      <a:endParaRPr lang="en-US" sz="1600" b="0" i="0" u="none" strike="noStrike">
                        <a:latin typeface="Arial"/>
                      </a:endParaRPr>
                    </a:p>
                  </a:txBody>
                  <a:tcPr marL="17581" marR="17581" marT="9525" marB="0" anchor="b"/>
                </a:tc>
                <a:tc>
                  <a:txBody>
                    <a:bodyPr/>
                    <a:lstStyle/>
                    <a:p>
                      <a:pPr algn="r" fontAlgn="b"/>
                      <a:r>
                        <a:rPr lang="en-US" sz="1600" u="none" strike="noStrike"/>
                        <a:t>49</a:t>
                      </a:r>
                      <a:endParaRPr lang="en-US" sz="1600" b="0" i="0" u="none" strike="noStrike">
                        <a:latin typeface="Arial"/>
                      </a:endParaRPr>
                    </a:p>
                  </a:txBody>
                  <a:tcPr marL="17581" marR="17581" marT="9525" marB="0" anchor="b"/>
                </a:tc>
                <a:tc>
                  <a:txBody>
                    <a:bodyPr/>
                    <a:lstStyle/>
                    <a:p>
                      <a:pPr algn="r" fontAlgn="b"/>
                      <a:r>
                        <a:rPr lang="en-US" sz="1600" u="none" strike="noStrike" dirty="0"/>
                        <a:t>39.7%</a:t>
                      </a:r>
                      <a:endParaRPr lang="en-US" sz="1600" b="0" i="0" u="none" strike="noStrike" dirty="0">
                        <a:latin typeface="Arial"/>
                      </a:endParaRPr>
                    </a:p>
                  </a:txBody>
                  <a:tcPr marL="17581" marR="17581" marT="9525" marB="0" anchor="b"/>
                </a:tc>
                <a:extLst>
                  <a:ext uri="{0D108BD9-81ED-4DB2-BD59-A6C34878D82A}">
                    <a16:rowId xmlns:a16="http://schemas.microsoft.com/office/drawing/2014/main" val="10016"/>
                  </a:ext>
                </a:extLst>
              </a:tr>
            </a:tbl>
          </a:graphicData>
        </a:graphic>
      </p:graphicFrame>
      <p:sp>
        <p:nvSpPr>
          <p:cNvPr id="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5394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pPr eaLnBrk="1" hangingPunct="1"/>
            <a:r>
              <a:rPr lang="en-US" smtClean="0"/>
              <a:t>Passengers Mobility Transition</a:t>
            </a:r>
          </a:p>
        </p:txBody>
      </p:sp>
      <p:sp>
        <p:nvSpPr>
          <p:cNvPr id="41988" name="Line 16"/>
          <p:cNvSpPr>
            <a:spLocks noChangeShapeType="1"/>
          </p:cNvSpPr>
          <p:nvPr/>
        </p:nvSpPr>
        <p:spPr bwMode="auto">
          <a:xfrm flipV="1">
            <a:off x="3114675" y="2092325"/>
            <a:ext cx="0" cy="3457575"/>
          </a:xfrm>
          <a:prstGeom prst="line">
            <a:avLst/>
          </a:prstGeom>
          <a:noFill/>
          <a:ln w="38100">
            <a:solidFill>
              <a:srgbClr val="808080"/>
            </a:solidFill>
            <a:prstDash val="dash"/>
            <a:round/>
            <a:headEnd/>
            <a:tailEnd/>
          </a:ln>
        </p:spPr>
        <p:txBody>
          <a:bodyPr/>
          <a:lstStyle/>
          <a:p>
            <a:endParaRPr lang="en-US"/>
          </a:p>
        </p:txBody>
      </p:sp>
      <p:sp>
        <p:nvSpPr>
          <p:cNvPr id="41989" name="AutoShape 15"/>
          <p:cNvSpPr>
            <a:spLocks noChangeArrowheads="1"/>
          </p:cNvSpPr>
          <p:nvPr/>
        </p:nvSpPr>
        <p:spPr bwMode="auto">
          <a:xfrm>
            <a:off x="1628775" y="5659438"/>
            <a:ext cx="6281738" cy="609600"/>
          </a:xfrm>
          <a:prstGeom prst="rightArrow">
            <a:avLst>
              <a:gd name="adj1" fmla="val 50000"/>
              <a:gd name="adj2" fmla="val 172937"/>
            </a:avLst>
          </a:prstGeom>
          <a:solidFill>
            <a:srgbClr val="EAEAEA"/>
          </a:solidFill>
          <a:ln w="19050">
            <a:solidFill>
              <a:srgbClr val="808080"/>
            </a:solidFill>
            <a:miter lim="800000"/>
            <a:headEnd/>
            <a:tailEnd/>
          </a:ln>
        </p:spPr>
        <p:txBody>
          <a:bodyPr wrap="none" anchor="ctr"/>
          <a:lstStyle/>
          <a:p>
            <a:endParaRPr lang="en-US"/>
          </a:p>
        </p:txBody>
      </p:sp>
      <p:sp>
        <p:nvSpPr>
          <p:cNvPr id="41990" name="Freeform 5"/>
          <p:cNvSpPr>
            <a:spLocks/>
          </p:cNvSpPr>
          <p:nvPr/>
        </p:nvSpPr>
        <p:spPr bwMode="auto">
          <a:xfrm>
            <a:off x="1357313" y="1698625"/>
            <a:ext cx="6899275" cy="3870325"/>
          </a:xfrm>
          <a:custGeom>
            <a:avLst/>
            <a:gdLst>
              <a:gd name="T0" fmla="*/ 0 w 4346"/>
              <a:gd name="T1" fmla="*/ 0 h 2304"/>
              <a:gd name="T2" fmla="*/ 0 w 4346"/>
              <a:gd name="T3" fmla="*/ 2147483647 h 2304"/>
              <a:gd name="T4" fmla="*/ 2147483647 w 4346"/>
              <a:gd name="T5" fmla="*/ 2147483647 h 2304"/>
              <a:gd name="T6" fmla="*/ 0 60000 65536"/>
              <a:gd name="T7" fmla="*/ 0 60000 65536"/>
              <a:gd name="T8" fmla="*/ 0 60000 65536"/>
              <a:gd name="T9" fmla="*/ 0 w 4346"/>
              <a:gd name="T10" fmla="*/ 0 h 2304"/>
              <a:gd name="T11" fmla="*/ 4346 w 4346"/>
              <a:gd name="T12" fmla="*/ 2304 h 2304"/>
            </a:gdLst>
            <a:ahLst/>
            <a:cxnLst>
              <a:cxn ang="T6">
                <a:pos x="T0" y="T1"/>
              </a:cxn>
              <a:cxn ang="T7">
                <a:pos x="T2" y="T3"/>
              </a:cxn>
              <a:cxn ang="T8">
                <a:pos x="T4" y="T5"/>
              </a:cxn>
            </a:cxnLst>
            <a:rect l="T9" t="T10" r="T11" b="T12"/>
            <a:pathLst>
              <a:path w="4346" h="2304">
                <a:moveTo>
                  <a:pt x="0" y="0"/>
                </a:moveTo>
                <a:lnTo>
                  <a:pt x="0" y="2304"/>
                </a:lnTo>
                <a:lnTo>
                  <a:pt x="4346" y="2304"/>
                </a:lnTo>
              </a:path>
            </a:pathLst>
          </a:custGeom>
          <a:noFill/>
          <a:ln w="38100">
            <a:solidFill>
              <a:schemeClr val="tx1"/>
            </a:solidFill>
            <a:round/>
            <a:headEnd type="triangle" w="med" len="med"/>
            <a:tailEnd type="triangle" w="med" len="med"/>
          </a:ln>
        </p:spPr>
        <p:txBody>
          <a:bodyPr/>
          <a:lstStyle/>
          <a:p>
            <a:endParaRPr lang="en-US"/>
          </a:p>
        </p:txBody>
      </p:sp>
      <p:sp>
        <p:nvSpPr>
          <p:cNvPr id="41991" name="Freeform 6"/>
          <p:cNvSpPr>
            <a:spLocks/>
          </p:cNvSpPr>
          <p:nvPr/>
        </p:nvSpPr>
        <p:spPr bwMode="auto">
          <a:xfrm>
            <a:off x="1439863" y="2368550"/>
            <a:ext cx="6510337" cy="2090738"/>
          </a:xfrm>
          <a:custGeom>
            <a:avLst/>
            <a:gdLst>
              <a:gd name="T0" fmla="*/ 0 w 4101"/>
              <a:gd name="T1" fmla="*/ 0 h 1317"/>
              <a:gd name="T2" fmla="*/ 2147483647 w 4101"/>
              <a:gd name="T3" fmla="*/ 2147483647 h 1317"/>
              <a:gd name="T4" fmla="*/ 2147483647 w 4101"/>
              <a:gd name="T5" fmla="*/ 2147483647 h 1317"/>
              <a:gd name="T6" fmla="*/ 2147483647 w 4101"/>
              <a:gd name="T7" fmla="*/ 2147483647 h 1317"/>
              <a:gd name="T8" fmla="*/ 2147483647 w 4101"/>
              <a:gd name="T9" fmla="*/ 2147483647 h 1317"/>
              <a:gd name="T10" fmla="*/ 0 60000 65536"/>
              <a:gd name="T11" fmla="*/ 0 60000 65536"/>
              <a:gd name="T12" fmla="*/ 0 60000 65536"/>
              <a:gd name="T13" fmla="*/ 0 60000 65536"/>
              <a:gd name="T14" fmla="*/ 0 60000 65536"/>
              <a:gd name="T15" fmla="*/ 0 w 4101"/>
              <a:gd name="T16" fmla="*/ 0 h 1317"/>
              <a:gd name="T17" fmla="*/ 4101 w 4101"/>
              <a:gd name="T18" fmla="*/ 1317 h 1317"/>
            </a:gdLst>
            <a:ahLst/>
            <a:cxnLst>
              <a:cxn ang="T10">
                <a:pos x="T0" y="T1"/>
              </a:cxn>
              <a:cxn ang="T11">
                <a:pos x="T2" y="T3"/>
              </a:cxn>
              <a:cxn ang="T12">
                <a:pos x="T4" y="T5"/>
              </a:cxn>
              <a:cxn ang="T13">
                <a:pos x="T6" y="T7"/>
              </a:cxn>
              <a:cxn ang="T14">
                <a:pos x="T8" y="T9"/>
              </a:cxn>
            </a:cxnLst>
            <a:rect l="T15" t="T16" r="T17" b="T18"/>
            <a:pathLst>
              <a:path w="4101" h="1317">
                <a:moveTo>
                  <a:pt x="0" y="0"/>
                </a:moveTo>
                <a:cubicBezTo>
                  <a:pt x="314" y="18"/>
                  <a:pt x="615" y="4"/>
                  <a:pt x="895" y="201"/>
                </a:cubicBezTo>
                <a:cubicBezTo>
                  <a:pt x="1175" y="398"/>
                  <a:pt x="1380" y="1047"/>
                  <a:pt x="1682" y="1182"/>
                </a:cubicBezTo>
                <a:cubicBezTo>
                  <a:pt x="1984" y="1317"/>
                  <a:pt x="2304" y="1124"/>
                  <a:pt x="2707" y="1012"/>
                </a:cubicBezTo>
                <a:cubicBezTo>
                  <a:pt x="3110" y="900"/>
                  <a:pt x="3811" y="614"/>
                  <a:pt x="4101" y="509"/>
                </a:cubicBezTo>
              </a:path>
            </a:pathLst>
          </a:custGeom>
          <a:noFill/>
          <a:ln w="50800">
            <a:solidFill>
              <a:srgbClr val="99CCFF"/>
            </a:solidFill>
            <a:round/>
            <a:headEnd/>
            <a:tailEnd/>
          </a:ln>
        </p:spPr>
        <p:txBody>
          <a:bodyPr/>
          <a:lstStyle/>
          <a:p>
            <a:endParaRPr lang="en-US"/>
          </a:p>
        </p:txBody>
      </p:sp>
      <p:sp>
        <p:nvSpPr>
          <p:cNvPr id="41992" name="Freeform 7"/>
          <p:cNvSpPr>
            <a:spLocks/>
          </p:cNvSpPr>
          <p:nvPr/>
        </p:nvSpPr>
        <p:spPr bwMode="auto">
          <a:xfrm>
            <a:off x="1454150" y="2563813"/>
            <a:ext cx="6526213" cy="2716212"/>
          </a:xfrm>
          <a:custGeom>
            <a:avLst/>
            <a:gdLst>
              <a:gd name="T0" fmla="*/ 0 w 4111"/>
              <a:gd name="T1" fmla="*/ 2147483647 h 1711"/>
              <a:gd name="T2" fmla="*/ 2147483647 w 4111"/>
              <a:gd name="T3" fmla="*/ 2147483647 h 1711"/>
              <a:gd name="T4" fmla="*/ 2147483647 w 4111"/>
              <a:gd name="T5" fmla="*/ 2147483647 h 1711"/>
              <a:gd name="T6" fmla="*/ 2147483647 w 4111"/>
              <a:gd name="T7" fmla="*/ 2147483647 h 1711"/>
              <a:gd name="T8" fmla="*/ 2147483647 w 4111"/>
              <a:gd name="T9" fmla="*/ 2147483647 h 1711"/>
              <a:gd name="T10" fmla="*/ 0 60000 65536"/>
              <a:gd name="T11" fmla="*/ 0 60000 65536"/>
              <a:gd name="T12" fmla="*/ 0 60000 65536"/>
              <a:gd name="T13" fmla="*/ 0 60000 65536"/>
              <a:gd name="T14" fmla="*/ 0 60000 65536"/>
              <a:gd name="T15" fmla="*/ 0 w 4111"/>
              <a:gd name="T16" fmla="*/ 0 h 1711"/>
              <a:gd name="T17" fmla="*/ 4111 w 4111"/>
              <a:gd name="T18" fmla="*/ 1711 h 1711"/>
            </a:gdLst>
            <a:ahLst/>
            <a:cxnLst>
              <a:cxn ang="T10">
                <a:pos x="T0" y="T1"/>
              </a:cxn>
              <a:cxn ang="T11">
                <a:pos x="T2" y="T3"/>
              </a:cxn>
              <a:cxn ang="T12">
                <a:pos x="T4" y="T5"/>
              </a:cxn>
              <a:cxn ang="T13">
                <a:pos x="T6" y="T7"/>
              </a:cxn>
              <a:cxn ang="T14">
                <a:pos x="T8" y="T9"/>
              </a:cxn>
            </a:cxnLst>
            <a:rect l="T15" t="T16" r="T17" b="T18"/>
            <a:pathLst>
              <a:path w="4111" h="1711">
                <a:moveTo>
                  <a:pt x="0" y="1693"/>
                </a:moveTo>
                <a:cubicBezTo>
                  <a:pt x="318" y="1702"/>
                  <a:pt x="637" y="1711"/>
                  <a:pt x="934" y="1448"/>
                </a:cubicBezTo>
                <a:cubicBezTo>
                  <a:pt x="1231" y="1185"/>
                  <a:pt x="1387" y="226"/>
                  <a:pt x="1781" y="113"/>
                </a:cubicBezTo>
                <a:cubicBezTo>
                  <a:pt x="2175" y="0"/>
                  <a:pt x="2911" y="599"/>
                  <a:pt x="3299" y="768"/>
                </a:cubicBezTo>
                <a:cubicBezTo>
                  <a:pt x="3687" y="937"/>
                  <a:pt x="3899" y="1031"/>
                  <a:pt x="4111" y="1125"/>
                </a:cubicBezTo>
              </a:path>
            </a:pathLst>
          </a:custGeom>
          <a:noFill/>
          <a:ln w="50800">
            <a:solidFill>
              <a:srgbClr val="0000FF"/>
            </a:solidFill>
            <a:round/>
            <a:headEnd/>
            <a:tailEnd/>
          </a:ln>
        </p:spPr>
        <p:txBody>
          <a:bodyPr/>
          <a:lstStyle/>
          <a:p>
            <a:endParaRPr lang="en-US"/>
          </a:p>
        </p:txBody>
      </p:sp>
      <p:sp>
        <p:nvSpPr>
          <p:cNvPr id="41993" name="Text Box 8"/>
          <p:cNvSpPr txBox="1">
            <a:spLocks noChangeArrowheads="1"/>
          </p:cNvSpPr>
          <p:nvPr/>
        </p:nvSpPr>
        <p:spPr bwMode="auto">
          <a:xfrm>
            <a:off x="3138488" y="5781675"/>
            <a:ext cx="2760662" cy="366713"/>
          </a:xfrm>
          <a:prstGeom prst="rect">
            <a:avLst/>
          </a:prstGeom>
          <a:noFill/>
          <a:ln w="9525">
            <a:noFill/>
            <a:miter lim="800000"/>
            <a:headEnd/>
            <a:tailEnd/>
          </a:ln>
        </p:spPr>
        <p:txBody>
          <a:bodyPr wrap="none">
            <a:spAutoFit/>
          </a:bodyPr>
          <a:lstStyle/>
          <a:p>
            <a:r>
              <a:rPr lang="en-US" sz="1800" b="1">
                <a:latin typeface="AvantGarde Bk BT" pitchFamily="34" charset="0"/>
              </a:rPr>
              <a:t>Economic Development</a:t>
            </a:r>
          </a:p>
        </p:txBody>
      </p:sp>
      <p:sp>
        <p:nvSpPr>
          <p:cNvPr id="41994" name="Text Box 9"/>
          <p:cNvSpPr txBox="1">
            <a:spLocks noChangeArrowheads="1"/>
          </p:cNvSpPr>
          <p:nvPr/>
        </p:nvSpPr>
        <p:spPr bwMode="auto">
          <a:xfrm>
            <a:off x="1628585" y="2341563"/>
            <a:ext cx="925894" cy="307777"/>
          </a:xfrm>
          <a:prstGeom prst="rect">
            <a:avLst/>
          </a:prstGeom>
          <a:solidFill>
            <a:srgbClr val="FFFFFF"/>
          </a:solidFill>
          <a:ln w="25400">
            <a:solidFill>
              <a:srgbClr val="99CCFF"/>
            </a:solidFill>
            <a:miter lim="800000"/>
            <a:headEnd/>
            <a:tailEnd/>
          </a:ln>
        </p:spPr>
        <p:txBody>
          <a:bodyPr wrap="none" lIns="45720" rIns="45720">
            <a:spAutoFit/>
          </a:bodyPr>
          <a:lstStyle/>
          <a:p>
            <a:pPr algn="ctr"/>
            <a:r>
              <a:rPr lang="en-US" sz="1400" b="1">
                <a:latin typeface="AvantGarde Bk BT" pitchFamily="34" charset="0"/>
              </a:rPr>
              <a:t>Individual</a:t>
            </a:r>
          </a:p>
        </p:txBody>
      </p:sp>
      <p:sp>
        <p:nvSpPr>
          <p:cNvPr id="41995" name="Text Box 10"/>
          <p:cNvSpPr txBox="1">
            <a:spLocks noChangeArrowheads="1"/>
          </p:cNvSpPr>
          <p:nvPr/>
        </p:nvSpPr>
        <p:spPr bwMode="auto">
          <a:xfrm>
            <a:off x="2704855" y="4360863"/>
            <a:ext cx="937115" cy="307777"/>
          </a:xfrm>
          <a:prstGeom prst="rect">
            <a:avLst/>
          </a:prstGeom>
          <a:solidFill>
            <a:srgbClr val="FFFFFF"/>
          </a:solidFill>
          <a:ln w="25400">
            <a:solidFill>
              <a:srgbClr val="0000FF"/>
            </a:solidFill>
            <a:miter lim="800000"/>
            <a:headEnd/>
            <a:tailEnd/>
          </a:ln>
        </p:spPr>
        <p:txBody>
          <a:bodyPr wrap="none" lIns="45720" rIns="45720">
            <a:spAutoFit/>
          </a:bodyPr>
          <a:lstStyle/>
          <a:p>
            <a:pPr algn="ctr"/>
            <a:r>
              <a:rPr lang="en-US" sz="1400" b="1">
                <a:latin typeface="AvantGarde Bk BT" pitchFamily="34" charset="0"/>
              </a:rPr>
              <a:t>Collective</a:t>
            </a:r>
          </a:p>
        </p:txBody>
      </p:sp>
      <p:sp>
        <p:nvSpPr>
          <p:cNvPr id="41996" name="Freeform 11"/>
          <p:cNvSpPr>
            <a:spLocks/>
          </p:cNvSpPr>
          <p:nvPr/>
        </p:nvSpPr>
        <p:spPr bwMode="auto">
          <a:xfrm>
            <a:off x="1454150" y="2951163"/>
            <a:ext cx="6540500" cy="2554287"/>
          </a:xfrm>
          <a:custGeom>
            <a:avLst/>
            <a:gdLst>
              <a:gd name="T0" fmla="*/ 0 w 4120"/>
              <a:gd name="T1" fmla="*/ 2147483647 h 1609"/>
              <a:gd name="T2" fmla="*/ 2147483647 w 4120"/>
              <a:gd name="T3" fmla="*/ 2147483647 h 1609"/>
              <a:gd name="T4" fmla="*/ 2147483647 w 4120"/>
              <a:gd name="T5" fmla="*/ 2147483647 h 1609"/>
              <a:gd name="T6" fmla="*/ 2147483647 w 4120"/>
              <a:gd name="T7" fmla="*/ 0 h 1609"/>
              <a:gd name="T8" fmla="*/ 0 60000 65536"/>
              <a:gd name="T9" fmla="*/ 0 60000 65536"/>
              <a:gd name="T10" fmla="*/ 0 60000 65536"/>
              <a:gd name="T11" fmla="*/ 0 60000 65536"/>
              <a:gd name="T12" fmla="*/ 0 w 4120"/>
              <a:gd name="T13" fmla="*/ 0 h 1609"/>
              <a:gd name="T14" fmla="*/ 4120 w 4120"/>
              <a:gd name="T15" fmla="*/ 1609 h 1609"/>
            </a:gdLst>
            <a:ahLst/>
            <a:cxnLst>
              <a:cxn ang="T8">
                <a:pos x="T0" y="T1"/>
              </a:cxn>
              <a:cxn ang="T9">
                <a:pos x="T2" y="T3"/>
              </a:cxn>
              <a:cxn ang="T10">
                <a:pos x="T4" y="T5"/>
              </a:cxn>
              <a:cxn ang="T11">
                <a:pos x="T6" y="T7"/>
              </a:cxn>
            </a:cxnLst>
            <a:rect l="T12" t="T13" r="T14" b="T15"/>
            <a:pathLst>
              <a:path w="4120" h="1609">
                <a:moveTo>
                  <a:pt x="0" y="1605"/>
                </a:moveTo>
                <a:cubicBezTo>
                  <a:pt x="228" y="1569"/>
                  <a:pt x="951" y="1609"/>
                  <a:pt x="1370" y="1391"/>
                </a:cubicBezTo>
                <a:cubicBezTo>
                  <a:pt x="1789" y="1173"/>
                  <a:pt x="2057" y="527"/>
                  <a:pt x="2515" y="295"/>
                </a:cubicBezTo>
                <a:cubicBezTo>
                  <a:pt x="2973" y="63"/>
                  <a:pt x="3786" y="61"/>
                  <a:pt x="4120" y="0"/>
                </a:cubicBezTo>
              </a:path>
            </a:pathLst>
          </a:custGeom>
          <a:noFill/>
          <a:ln w="50800">
            <a:solidFill>
              <a:srgbClr val="C0C0C0"/>
            </a:solidFill>
            <a:round/>
            <a:headEnd/>
            <a:tailEnd/>
          </a:ln>
        </p:spPr>
        <p:txBody>
          <a:bodyPr/>
          <a:lstStyle/>
          <a:p>
            <a:endParaRPr lang="en-US"/>
          </a:p>
        </p:txBody>
      </p:sp>
      <p:sp>
        <p:nvSpPr>
          <p:cNvPr id="41997" name="Text Box 12"/>
          <p:cNvSpPr txBox="1">
            <a:spLocks noChangeArrowheads="1"/>
          </p:cNvSpPr>
          <p:nvPr/>
        </p:nvSpPr>
        <p:spPr bwMode="auto">
          <a:xfrm>
            <a:off x="6229105" y="2889250"/>
            <a:ext cx="937116" cy="307777"/>
          </a:xfrm>
          <a:prstGeom prst="rect">
            <a:avLst/>
          </a:prstGeom>
          <a:solidFill>
            <a:srgbClr val="FFFFFF"/>
          </a:solidFill>
          <a:ln w="25400">
            <a:solidFill>
              <a:srgbClr val="C0C0C0"/>
            </a:solidFill>
            <a:miter lim="800000"/>
            <a:headEnd/>
            <a:tailEnd/>
          </a:ln>
        </p:spPr>
        <p:txBody>
          <a:bodyPr wrap="none" lIns="45720" rIns="45720">
            <a:spAutoFit/>
          </a:bodyPr>
          <a:lstStyle/>
          <a:p>
            <a:pPr algn="ctr"/>
            <a:r>
              <a:rPr lang="en-US" sz="1400" b="1">
                <a:latin typeface="AvantGarde Bk BT" pitchFamily="34" charset="0"/>
              </a:rPr>
              <a:t>Motorized</a:t>
            </a:r>
          </a:p>
        </p:txBody>
      </p:sp>
      <p:sp>
        <p:nvSpPr>
          <p:cNvPr id="41998" name="Freeform 13"/>
          <p:cNvSpPr>
            <a:spLocks/>
          </p:cNvSpPr>
          <p:nvPr/>
        </p:nvSpPr>
        <p:spPr bwMode="auto">
          <a:xfrm>
            <a:off x="1427163" y="2022475"/>
            <a:ext cx="6529387" cy="2936875"/>
          </a:xfrm>
          <a:custGeom>
            <a:avLst/>
            <a:gdLst>
              <a:gd name="T0" fmla="*/ 0 w 4163"/>
              <a:gd name="T1" fmla="*/ 0 h 1850"/>
              <a:gd name="T2" fmla="*/ 2147483647 w 4163"/>
              <a:gd name="T3" fmla="*/ 2147483647 h 1850"/>
              <a:gd name="T4" fmla="*/ 2147483647 w 4163"/>
              <a:gd name="T5" fmla="*/ 2147483647 h 1850"/>
              <a:gd name="T6" fmla="*/ 2147483647 w 4163"/>
              <a:gd name="T7" fmla="*/ 2147483647 h 1850"/>
              <a:gd name="T8" fmla="*/ 0 60000 65536"/>
              <a:gd name="T9" fmla="*/ 0 60000 65536"/>
              <a:gd name="T10" fmla="*/ 0 60000 65536"/>
              <a:gd name="T11" fmla="*/ 0 60000 65536"/>
              <a:gd name="T12" fmla="*/ 0 w 4163"/>
              <a:gd name="T13" fmla="*/ 0 h 1850"/>
              <a:gd name="T14" fmla="*/ 4163 w 4163"/>
              <a:gd name="T15" fmla="*/ 1850 h 1850"/>
            </a:gdLst>
            <a:ahLst/>
            <a:cxnLst>
              <a:cxn ang="T8">
                <a:pos x="T0" y="T1"/>
              </a:cxn>
              <a:cxn ang="T9">
                <a:pos x="T2" y="T3"/>
              </a:cxn>
              <a:cxn ang="T10">
                <a:pos x="T4" y="T5"/>
              </a:cxn>
              <a:cxn ang="T11">
                <a:pos x="T6" y="T7"/>
              </a:cxn>
            </a:cxnLst>
            <a:rect l="T12" t="T13" r="T14" b="T15"/>
            <a:pathLst>
              <a:path w="4163" h="1850">
                <a:moveTo>
                  <a:pt x="0" y="0"/>
                </a:moveTo>
                <a:cubicBezTo>
                  <a:pt x="154" y="36"/>
                  <a:pt x="580" y="4"/>
                  <a:pt x="925" y="218"/>
                </a:cubicBezTo>
                <a:cubicBezTo>
                  <a:pt x="1270" y="432"/>
                  <a:pt x="1528" y="1011"/>
                  <a:pt x="2068" y="1283"/>
                </a:cubicBezTo>
                <a:cubicBezTo>
                  <a:pt x="2608" y="1555"/>
                  <a:pt x="3383" y="1704"/>
                  <a:pt x="4163" y="1850"/>
                </a:cubicBezTo>
              </a:path>
            </a:pathLst>
          </a:custGeom>
          <a:noFill/>
          <a:ln w="50800">
            <a:solidFill>
              <a:srgbClr val="808080"/>
            </a:solidFill>
            <a:round/>
            <a:headEnd/>
            <a:tailEnd/>
          </a:ln>
        </p:spPr>
        <p:txBody>
          <a:bodyPr/>
          <a:lstStyle/>
          <a:p>
            <a:endParaRPr lang="en-US"/>
          </a:p>
        </p:txBody>
      </p:sp>
      <p:sp>
        <p:nvSpPr>
          <p:cNvPr id="41999" name="Text Box 14"/>
          <p:cNvSpPr txBox="1">
            <a:spLocks noChangeArrowheads="1"/>
          </p:cNvSpPr>
          <p:nvPr/>
        </p:nvSpPr>
        <p:spPr bwMode="auto">
          <a:xfrm>
            <a:off x="6199301" y="4567238"/>
            <a:ext cx="1355499" cy="307777"/>
          </a:xfrm>
          <a:prstGeom prst="rect">
            <a:avLst/>
          </a:prstGeom>
          <a:solidFill>
            <a:srgbClr val="FFFFFF"/>
          </a:solidFill>
          <a:ln w="25400">
            <a:solidFill>
              <a:srgbClr val="808080"/>
            </a:solidFill>
            <a:miter lim="800000"/>
            <a:headEnd/>
            <a:tailEnd/>
          </a:ln>
        </p:spPr>
        <p:txBody>
          <a:bodyPr wrap="none" lIns="45720" rIns="45720">
            <a:spAutoFit/>
          </a:bodyPr>
          <a:lstStyle/>
          <a:p>
            <a:pPr algn="ctr"/>
            <a:r>
              <a:rPr lang="en-US" sz="1400" b="1">
                <a:latin typeface="AvantGarde Bk BT" pitchFamily="34" charset="0"/>
              </a:rPr>
              <a:t>Non-motorized</a:t>
            </a:r>
          </a:p>
        </p:txBody>
      </p:sp>
      <p:sp>
        <p:nvSpPr>
          <p:cNvPr id="42000" name="Line 17"/>
          <p:cNvSpPr>
            <a:spLocks noChangeShapeType="1"/>
          </p:cNvSpPr>
          <p:nvPr/>
        </p:nvSpPr>
        <p:spPr bwMode="auto">
          <a:xfrm flipV="1">
            <a:off x="5545138" y="2098675"/>
            <a:ext cx="0" cy="3457575"/>
          </a:xfrm>
          <a:prstGeom prst="line">
            <a:avLst/>
          </a:prstGeom>
          <a:noFill/>
          <a:ln w="38100">
            <a:solidFill>
              <a:srgbClr val="808080"/>
            </a:solidFill>
            <a:prstDash val="dash"/>
            <a:round/>
            <a:headEnd/>
            <a:tailEnd/>
          </a:ln>
        </p:spPr>
        <p:txBody>
          <a:bodyPr/>
          <a:lstStyle/>
          <a:p>
            <a:endParaRPr lang="en-US"/>
          </a:p>
        </p:txBody>
      </p:sp>
      <p:sp>
        <p:nvSpPr>
          <p:cNvPr id="42001" name="Text Box 18"/>
          <p:cNvSpPr txBox="1">
            <a:spLocks noChangeArrowheads="1"/>
          </p:cNvSpPr>
          <p:nvPr/>
        </p:nvSpPr>
        <p:spPr bwMode="auto">
          <a:xfrm>
            <a:off x="1724025" y="1441450"/>
            <a:ext cx="1049338" cy="488950"/>
          </a:xfrm>
          <a:prstGeom prst="rect">
            <a:avLst/>
          </a:prstGeom>
          <a:noFill/>
          <a:ln w="25400">
            <a:noFill/>
            <a:miter lim="800000"/>
            <a:headEnd/>
            <a:tailEnd/>
          </a:ln>
        </p:spPr>
        <p:txBody>
          <a:bodyPr wrap="none" lIns="0" tIns="0" rIns="0" bIns="0">
            <a:spAutoFit/>
          </a:bodyPr>
          <a:lstStyle/>
          <a:p>
            <a:pPr algn="ctr"/>
            <a:r>
              <a:rPr lang="en-US" sz="1600" b="1">
                <a:latin typeface="Arial Rounded MT Bold" pitchFamily="34" charset="0"/>
              </a:rPr>
              <a:t>Industrial </a:t>
            </a:r>
            <a:br>
              <a:rPr lang="en-US" sz="1600" b="1">
                <a:latin typeface="Arial Rounded MT Bold" pitchFamily="34" charset="0"/>
              </a:rPr>
            </a:br>
            <a:r>
              <a:rPr lang="en-US" sz="1600" b="1">
                <a:latin typeface="Arial Rounded MT Bold" pitchFamily="34" charset="0"/>
              </a:rPr>
              <a:t>Revolution</a:t>
            </a:r>
          </a:p>
        </p:txBody>
      </p:sp>
      <p:sp>
        <p:nvSpPr>
          <p:cNvPr id="42002" name="Text Box 19"/>
          <p:cNvSpPr txBox="1">
            <a:spLocks noChangeArrowheads="1"/>
          </p:cNvSpPr>
          <p:nvPr/>
        </p:nvSpPr>
        <p:spPr bwMode="auto">
          <a:xfrm>
            <a:off x="3530600" y="1573213"/>
            <a:ext cx="1647825" cy="244475"/>
          </a:xfrm>
          <a:prstGeom prst="rect">
            <a:avLst/>
          </a:prstGeom>
          <a:noFill/>
          <a:ln w="25400">
            <a:noFill/>
            <a:miter lim="800000"/>
            <a:headEnd/>
            <a:tailEnd/>
          </a:ln>
        </p:spPr>
        <p:txBody>
          <a:bodyPr wrap="none" lIns="0" tIns="0" rIns="0" bIns="0">
            <a:spAutoFit/>
          </a:bodyPr>
          <a:lstStyle/>
          <a:p>
            <a:r>
              <a:rPr lang="en-US" sz="1600" b="1">
                <a:latin typeface="Arial Rounded MT Bold" pitchFamily="34" charset="0"/>
              </a:rPr>
              <a:t>Mass Production</a:t>
            </a:r>
          </a:p>
        </p:txBody>
      </p:sp>
      <p:sp>
        <p:nvSpPr>
          <p:cNvPr id="42003" name="Text Box 20"/>
          <p:cNvSpPr txBox="1">
            <a:spLocks noChangeArrowheads="1"/>
          </p:cNvSpPr>
          <p:nvPr/>
        </p:nvSpPr>
        <p:spPr bwMode="auto">
          <a:xfrm>
            <a:off x="6026150" y="1590675"/>
            <a:ext cx="1295400" cy="244475"/>
          </a:xfrm>
          <a:prstGeom prst="rect">
            <a:avLst/>
          </a:prstGeom>
          <a:noFill/>
          <a:ln w="25400">
            <a:noFill/>
            <a:miter lim="800000"/>
            <a:headEnd/>
            <a:tailEnd/>
          </a:ln>
        </p:spPr>
        <p:txBody>
          <a:bodyPr wrap="none" lIns="0" tIns="0" rIns="0" bIns="0">
            <a:spAutoFit/>
          </a:bodyPr>
          <a:lstStyle/>
          <a:p>
            <a:r>
              <a:rPr lang="en-US" sz="1600" b="1">
                <a:latin typeface="Arial Rounded MT Bold" pitchFamily="34" charset="0"/>
              </a:rPr>
              <a:t>Globalization</a:t>
            </a:r>
          </a:p>
        </p:txBody>
      </p:sp>
      <p:sp>
        <p:nvSpPr>
          <p:cNvPr id="21"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169160822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1800" dirty="0"/>
              <a:t>World’s Largest Maritime Container Shipping Operators, </a:t>
            </a:r>
            <a:r>
              <a:rPr lang="en-US" sz="1800" dirty="0" smtClean="0"/>
              <a:t>2015</a:t>
            </a:r>
            <a:br>
              <a:rPr lang="en-US" sz="1800" dirty="0" smtClean="0"/>
            </a:br>
            <a:r>
              <a:rPr lang="en-US" sz="1800" dirty="0"/>
              <a:t/>
            </a:r>
            <a:br>
              <a:rPr lang="en-US" sz="1800" dirty="0"/>
            </a:br>
            <a:endParaRPr lang="en-US"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973680"/>
              </p:ext>
            </p:extLst>
          </p:nvPr>
        </p:nvGraphicFramePr>
        <p:xfrm>
          <a:off x="92075" y="908720"/>
          <a:ext cx="8959656" cy="5387340"/>
        </p:xfrm>
        <a:graphic>
          <a:graphicData uri="http://schemas.openxmlformats.org/drawingml/2006/table">
            <a:tbl>
              <a:tblPr firstRow="1" firstCol="1" bandRow="1">
                <a:tableStyleId>{37CE84F3-28C3-443E-9E96-99CF82512B78}</a:tableStyleId>
              </a:tblPr>
              <a:tblGrid>
                <a:gridCol w="1119957">
                  <a:extLst>
                    <a:ext uri="{9D8B030D-6E8A-4147-A177-3AD203B41FA5}">
                      <a16:colId xmlns:a16="http://schemas.microsoft.com/office/drawing/2014/main" val="813679766"/>
                    </a:ext>
                  </a:extLst>
                </a:gridCol>
                <a:gridCol w="1119957">
                  <a:extLst>
                    <a:ext uri="{9D8B030D-6E8A-4147-A177-3AD203B41FA5}">
                      <a16:colId xmlns:a16="http://schemas.microsoft.com/office/drawing/2014/main" val="2964021830"/>
                    </a:ext>
                  </a:extLst>
                </a:gridCol>
                <a:gridCol w="1119957">
                  <a:extLst>
                    <a:ext uri="{9D8B030D-6E8A-4147-A177-3AD203B41FA5}">
                      <a16:colId xmlns:a16="http://schemas.microsoft.com/office/drawing/2014/main" val="2198660966"/>
                    </a:ext>
                  </a:extLst>
                </a:gridCol>
                <a:gridCol w="1119957">
                  <a:extLst>
                    <a:ext uri="{9D8B030D-6E8A-4147-A177-3AD203B41FA5}">
                      <a16:colId xmlns:a16="http://schemas.microsoft.com/office/drawing/2014/main" val="2013050701"/>
                    </a:ext>
                  </a:extLst>
                </a:gridCol>
                <a:gridCol w="1119957">
                  <a:extLst>
                    <a:ext uri="{9D8B030D-6E8A-4147-A177-3AD203B41FA5}">
                      <a16:colId xmlns:a16="http://schemas.microsoft.com/office/drawing/2014/main" val="2803462158"/>
                    </a:ext>
                  </a:extLst>
                </a:gridCol>
                <a:gridCol w="1119957">
                  <a:extLst>
                    <a:ext uri="{9D8B030D-6E8A-4147-A177-3AD203B41FA5}">
                      <a16:colId xmlns:a16="http://schemas.microsoft.com/office/drawing/2014/main" val="283264539"/>
                    </a:ext>
                  </a:extLst>
                </a:gridCol>
                <a:gridCol w="1119957">
                  <a:extLst>
                    <a:ext uri="{9D8B030D-6E8A-4147-A177-3AD203B41FA5}">
                      <a16:colId xmlns:a16="http://schemas.microsoft.com/office/drawing/2014/main" val="1791573619"/>
                    </a:ext>
                  </a:extLst>
                </a:gridCol>
                <a:gridCol w="1119957">
                  <a:extLst>
                    <a:ext uri="{9D8B030D-6E8A-4147-A177-3AD203B41FA5}">
                      <a16:colId xmlns:a16="http://schemas.microsoft.com/office/drawing/2014/main" val="3730292356"/>
                    </a:ext>
                  </a:extLst>
                </a:gridCol>
              </a:tblGrid>
              <a:tr h="190500">
                <a:tc>
                  <a:txBody>
                    <a:bodyPr/>
                    <a:lstStyle/>
                    <a:p>
                      <a:pPr algn="l" fontAlgn="ctr"/>
                      <a:r>
                        <a:rPr lang="en-US" sz="1100" u="none" strike="noStrike" dirty="0">
                          <a:effectLst/>
                        </a:rPr>
                        <a:t> </a:t>
                      </a:r>
                      <a:endParaRPr lang="en-US" sz="1100" b="1" i="0" u="none" strike="noStrike" dirty="0">
                        <a:solidFill>
                          <a:srgbClr val="000000"/>
                        </a:solidFill>
                        <a:effectLst/>
                        <a:latin typeface="Verdana" panose="020B0604030504040204" pitchFamily="34" charset="0"/>
                      </a:endParaRPr>
                    </a:p>
                  </a:txBody>
                  <a:tcPr marL="13999" marR="13999" marT="7620" marB="0" anchor="ctr"/>
                </a:tc>
                <a:tc gridSpan="2">
                  <a:txBody>
                    <a:bodyPr/>
                    <a:lstStyle/>
                    <a:p>
                      <a:pPr algn="ctr" fontAlgn="ctr"/>
                      <a:r>
                        <a:rPr lang="en-US" sz="1100" u="none" strike="noStrike" dirty="0">
                          <a:effectLst/>
                        </a:rPr>
                        <a:t>Total</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2">
                  <a:txBody>
                    <a:bodyPr/>
                    <a:lstStyle/>
                    <a:p>
                      <a:pPr algn="ctr" fontAlgn="ctr"/>
                      <a:r>
                        <a:rPr lang="en-US" sz="1100" u="none" strike="noStrike" dirty="0">
                          <a:effectLst/>
                        </a:rPr>
                        <a:t>Owned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3">
                  <a:txBody>
                    <a:bodyPr/>
                    <a:lstStyle/>
                    <a:p>
                      <a:pPr algn="ctr" fontAlgn="ctr"/>
                      <a:r>
                        <a:rPr lang="en-US" sz="1100" u="none" strike="noStrike" dirty="0">
                          <a:effectLst/>
                        </a:rPr>
                        <a:t>Chartered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5099375"/>
                  </a:ext>
                </a:extLst>
              </a:tr>
              <a:tr h="190500">
                <a:tc>
                  <a:txBody>
                    <a:bodyPr/>
                    <a:lstStyle/>
                    <a:p>
                      <a:pPr algn="l" fontAlgn="ctr"/>
                      <a:r>
                        <a:rPr lang="en-US" sz="1100" u="none" strike="noStrike">
                          <a:effectLst/>
                        </a:rPr>
                        <a:t>Operator</a:t>
                      </a:r>
                      <a:endParaRPr lang="en-US" sz="1100" b="1"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TEU</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Ships</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 Chart</a:t>
                      </a:r>
                      <a:endParaRPr lang="en-US" sz="1100" b="0" i="0" u="none" strike="noStrike">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009488466"/>
                  </a:ext>
                </a:extLst>
              </a:tr>
              <a:tr h="236220">
                <a:tc>
                  <a:txBody>
                    <a:bodyPr/>
                    <a:lstStyle/>
                    <a:p>
                      <a:pPr algn="l" fontAlgn="ctr"/>
                      <a:r>
                        <a:rPr lang="en-US" sz="1100" u="none" strike="noStrike" dirty="0">
                          <a:effectLst/>
                        </a:rPr>
                        <a:t>APM-Maersk</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3,035,043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594</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1,738,510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262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1,296,533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087670989"/>
                  </a:ext>
                </a:extLst>
              </a:tr>
              <a:tr h="236220">
                <a:tc>
                  <a:txBody>
                    <a:bodyPr/>
                    <a:lstStyle/>
                    <a:p>
                      <a:pPr algn="l" fontAlgn="ctr"/>
                      <a:r>
                        <a:rPr lang="en-US" sz="1100" u="none" strike="noStrike" dirty="0">
                          <a:effectLst/>
                        </a:rPr>
                        <a:t>MSC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2,676,623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1,052,055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190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1,624,568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36890433"/>
                  </a:ext>
                </a:extLst>
              </a:tr>
              <a:tr h="236220">
                <a:tc>
                  <a:txBody>
                    <a:bodyPr/>
                    <a:lstStyle/>
                    <a:p>
                      <a:pPr algn="l" fontAlgn="ctr"/>
                      <a:r>
                        <a:rPr lang="en-US" sz="1100" u="none" strike="noStrike" dirty="0">
                          <a:effectLst/>
                        </a:rPr>
                        <a:t>CMA CGM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1,832,508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603,820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88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1,228,688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856615713"/>
                  </a:ext>
                </a:extLst>
              </a:tr>
              <a:tr h="236220">
                <a:tc>
                  <a:txBody>
                    <a:bodyPr/>
                    <a:lstStyle/>
                    <a:p>
                      <a:pPr algn="l" fontAlgn="ctr"/>
                      <a:r>
                        <a:rPr lang="en-US" sz="1100" u="none" strike="noStrike" dirty="0">
                          <a:effectLst/>
                        </a:rPr>
                        <a:t>Evergreen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951,876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547,991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403,885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951051725"/>
                  </a:ext>
                </a:extLst>
              </a:tr>
              <a:tr h="236220">
                <a:tc>
                  <a:txBody>
                    <a:bodyPr/>
                    <a:lstStyle/>
                    <a:p>
                      <a:pPr algn="l" fontAlgn="ctr"/>
                      <a:r>
                        <a:rPr lang="en-US" sz="1100" u="none" strike="noStrike" dirty="0" err="1">
                          <a:effectLst/>
                        </a:rPr>
                        <a:t>Hapag</a:t>
                      </a:r>
                      <a:r>
                        <a:rPr lang="en-US" sz="1100" u="none" strike="noStrike" dirty="0">
                          <a:effectLst/>
                        </a:rPr>
                        <a:t>-Lloyd</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919,386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507,741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411,645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98147081"/>
                  </a:ext>
                </a:extLst>
              </a:tr>
              <a:tr h="350520">
                <a:tc>
                  <a:txBody>
                    <a:bodyPr/>
                    <a:lstStyle/>
                    <a:p>
                      <a:pPr algn="l" fontAlgn="ctr"/>
                      <a:r>
                        <a:rPr lang="en-US" sz="1100" u="none" strike="noStrike" dirty="0">
                          <a:effectLst/>
                        </a:rPr>
                        <a:t>COSCO Container 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857,751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464,412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393,339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45.9%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107464252"/>
                  </a:ext>
                </a:extLst>
              </a:tr>
              <a:tr h="190500">
                <a:tc>
                  <a:txBody>
                    <a:bodyPr/>
                    <a:lstStyle/>
                    <a:p>
                      <a:pPr algn="l" fontAlgn="ctr"/>
                      <a:r>
                        <a:rPr lang="en-US" sz="1100" u="none" strike="noStrike" dirty="0">
                          <a:effectLst/>
                        </a:rPr>
                        <a:t>CSCL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698,595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135</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486,802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211,793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70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927372832"/>
                  </a:ext>
                </a:extLst>
              </a:tr>
              <a:tr h="236220">
                <a:tc>
                  <a:txBody>
                    <a:bodyPr/>
                    <a:lstStyle/>
                    <a:p>
                      <a:pPr algn="l" fontAlgn="ctr"/>
                      <a:r>
                        <a:rPr lang="en-US" sz="1100" u="none" strike="noStrike" dirty="0">
                          <a:effectLst/>
                        </a:rPr>
                        <a:t>Hamburg </a:t>
                      </a:r>
                      <a:r>
                        <a:rPr lang="en-US" sz="1100" u="none" strike="noStrike" dirty="0" err="1">
                          <a:effectLst/>
                        </a:rPr>
                        <a:t>Süd</a:t>
                      </a:r>
                      <a:r>
                        <a:rPr lang="en-US" sz="1100" u="none" strike="noStrike" dirty="0">
                          <a:effectLst/>
                        </a:rPr>
                        <a:t>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641,723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292,311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657146673"/>
                  </a:ext>
                </a:extLst>
              </a:tr>
              <a:tr h="236220">
                <a:tc>
                  <a:txBody>
                    <a:bodyPr/>
                    <a:lstStyle/>
                    <a:p>
                      <a:pPr algn="l" fontAlgn="ctr"/>
                      <a:r>
                        <a:rPr lang="en-US" sz="1100" u="none" strike="noStrike" dirty="0" err="1">
                          <a:effectLst/>
                        </a:rPr>
                        <a:t>Hanjin</a:t>
                      </a:r>
                      <a:r>
                        <a:rPr lang="en-US" sz="1100" u="none" strike="noStrike" dirty="0">
                          <a:effectLst/>
                        </a:rPr>
                        <a:t> Shipping</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633,564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278,102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355,462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67</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56.1%</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535670216"/>
                  </a:ext>
                </a:extLst>
              </a:tr>
              <a:tr h="190500">
                <a:tc>
                  <a:txBody>
                    <a:bodyPr/>
                    <a:lstStyle/>
                    <a:p>
                      <a:pPr algn="l" fontAlgn="ctr"/>
                      <a:r>
                        <a:rPr lang="en-US" sz="1100" u="none" strike="noStrike" dirty="0">
                          <a:effectLst/>
                        </a:rPr>
                        <a:t>OOCL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577,233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349,019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228,214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39.5%</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81756524"/>
                  </a:ext>
                </a:extLst>
              </a:tr>
              <a:tr h="190500">
                <a:tc>
                  <a:txBody>
                    <a:bodyPr/>
                    <a:lstStyle/>
                    <a:p>
                      <a:pPr algn="l" fontAlgn="ctr"/>
                      <a:r>
                        <a:rPr lang="en-US" sz="1100" u="none" strike="noStrike" dirty="0">
                          <a:effectLst/>
                        </a:rPr>
                        <a:t>MOL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568,938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170,446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398,492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077859138"/>
                  </a:ext>
                </a:extLst>
              </a:tr>
              <a:tr h="190500">
                <a:tc>
                  <a:txBody>
                    <a:bodyPr/>
                    <a:lstStyle/>
                    <a:p>
                      <a:pPr algn="l" fontAlgn="ctr"/>
                      <a:r>
                        <a:rPr lang="en-US" sz="1100" u="none" strike="noStrike" dirty="0">
                          <a:effectLst/>
                        </a:rPr>
                        <a:t>APL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533,533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399,895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133,638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662312347"/>
                  </a:ext>
                </a:extLst>
              </a:tr>
              <a:tr h="230298">
                <a:tc>
                  <a:txBody>
                    <a:bodyPr/>
                    <a:lstStyle/>
                    <a:p>
                      <a:pPr algn="l" fontAlgn="ctr"/>
                      <a:r>
                        <a:rPr lang="en-US" sz="1100" u="none" strike="noStrike" dirty="0">
                          <a:effectLst/>
                        </a:rPr>
                        <a:t>Yang Ming Marine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529,432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196,481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332,951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62.9%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1009550713"/>
                  </a:ext>
                </a:extLst>
              </a:tr>
              <a:tr h="190500">
                <a:tc>
                  <a:txBody>
                    <a:bodyPr/>
                    <a:lstStyle/>
                    <a:p>
                      <a:pPr algn="l" fontAlgn="ctr"/>
                      <a:r>
                        <a:rPr lang="en-US" sz="1100" u="none" strike="noStrike" dirty="0">
                          <a:effectLst/>
                        </a:rPr>
                        <a:t>NYK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527,223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279,294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247,929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656066403"/>
                  </a:ext>
                </a:extLst>
              </a:tr>
              <a:tr h="190500">
                <a:tc>
                  <a:txBody>
                    <a:bodyPr/>
                    <a:lstStyle/>
                    <a:p>
                      <a:pPr algn="l" fontAlgn="ctr"/>
                      <a:r>
                        <a:rPr lang="en-US" sz="1100" u="none" strike="noStrike" dirty="0">
                          <a:effectLst/>
                        </a:rPr>
                        <a:t>UASC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467,624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297,876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169,748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803896965"/>
                  </a:ext>
                </a:extLst>
              </a:tr>
              <a:tr h="236220">
                <a:tc>
                  <a:txBody>
                    <a:bodyPr/>
                    <a:lstStyle/>
                    <a:p>
                      <a:pPr algn="l" fontAlgn="ctr"/>
                      <a:r>
                        <a:rPr lang="en-US" sz="1100" u="none" strike="noStrike" dirty="0">
                          <a:effectLst/>
                        </a:rPr>
                        <a:t>Hyundai M.M.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388,969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165,080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223,889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57.6%</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743487931"/>
                  </a:ext>
                </a:extLst>
              </a:tr>
              <a:tr h="190500">
                <a:tc>
                  <a:txBody>
                    <a:bodyPr/>
                    <a:lstStyle/>
                    <a:p>
                      <a:pPr algn="l" fontAlgn="ctr"/>
                      <a:r>
                        <a:rPr lang="en-US" sz="1100" u="none" strike="noStrike" dirty="0">
                          <a:effectLst/>
                        </a:rPr>
                        <a:t>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378,368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80,150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298,218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78.8%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46227884"/>
                  </a:ext>
                </a:extLst>
              </a:tr>
              <a:tr h="236220">
                <a:tc>
                  <a:txBody>
                    <a:bodyPr/>
                    <a:lstStyle/>
                    <a:p>
                      <a:pPr algn="l" fontAlgn="ctr"/>
                      <a:r>
                        <a:rPr lang="en-US" sz="1100" u="none" strike="noStrike" dirty="0">
                          <a:effectLst/>
                        </a:rPr>
                        <a:t>PIL (Pacific Int.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367,551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290,904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76,647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90281938"/>
                  </a:ext>
                </a:extLst>
              </a:tr>
              <a:tr h="190500">
                <a:tc>
                  <a:txBody>
                    <a:bodyPr/>
                    <a:lstStyle/>
                    <a:p>
                      <a:pPr algn="l" fontAlgn="ctr"/>
                      <a:r>
                        <a:rPr lang="en-US" sz="1100" u="none" strike="noStrike" dirty="0" err="1">
                          <a:effectLst/>
                        </a:rPr>
                        <a:t>Zim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357,482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43,555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313,927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10849787"/>
                  </a:ext>
                </a:extLst>
              </a:tr>
              <a:tr h="236220">
                <a:tc>
                  <a:txBody>
                    <a:bodyPr/>
                    <a:lstStyle/>
                    <a:p>
                      <a:pPr algn="l" fontAlgn="ctr"/>
                      <a:r>
                        <a:rPr lang="en-US" sz="1100" u="none" strike="noStrike" dirty="0">
                          <a:effectLst/>
                        </a:rPr>
                        <a:t>Wan Hai Lines</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206,343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169,267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37,076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1784887885"/>
                  </a:ext>
                </a:extLst>
              </a:tr>
            </a:tbl>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00097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a:t>
            </a:r>
            <a:r>
              <a:rPr lang="en-US" sz="2000" dirty="0" smtClean="0"/>
              <a:t>2015</a:t>
            </a:r>
            <a:br>
              <a:rPr lang="en-US" sz="2000" dirty="0" smtClean="0"/>
            </a:br>
            <a:r>
              <a:rPr lang="en-US" sz="2000" dirty="0"/>
              <a:t/>
            </a:r>
            <a:br>
              <a:rPr lang="en-US" sz="2000" dirty="0"/>
            </a:br>
            <a:endParaRPr lang="en-US" sz="2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83789146"/>
              </p:ext>
            </p:extLst>
          </p:nvPr>
        </p:nvGraphicFramePr>
        <p:xfrm>
          <a:off x="92075" y="836712"/>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859757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a:t>
            </a:r>
            <a:r>
              <a:rPr lang="en-US" sz="2000" dirty="0" smtClean="0"/>
              <a:t>2016</a:t>
            </a:r>
            <a:br>
              <a:rPr lang="en-US" sz="2000" dirty="0" smtClean="0"/>
            </a:br>
            <a:endParaRPr lang="en-US" sz="2000"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302580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2"/>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80420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Main Alliances in Container Maritime </a:t>
            </a:r>
            <a:r>
              <a:rPr lang="en-US" sz="2800" dirty="0" smtClean="0"/>
              <a:t>Shipping</a:t>
            </a:r>
            <a:br>
              <a:rPr lang="en-US" sz="2800" dirty="0" smtClean="0"/>
            </a:b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2501804"/>
              </p:ext>
            </p:extLst>
          </p:nvPr>
        </p:nvGraphicFramePr>
        <p:xfrm>
          <a:off x="92075" y="1082675"/>
          <a:ext cx="8959851" cy="3754120"/>
        </p:xfrm>
        <a:graphic>
          <a:graphicData uri="http://schemas.openxmlformats.org/drawingml/2006/table">
            <a:tbl>
              <a:tblPr firstRow="1" bandRow="1">
                <a:tableStyleId>{37CE84F3-28C3-443E-9E96-99CF82512B78}</a:tableStyleId>
              </a:tblPr>
              <a:tblGrid>
                <a:gridCol w="1705623">
                  <a:extLst>
                    <a:ext uri="{9D8B030D-6E8A-4147-A177-3AD203B41FA5}">
                      <a16:colId xmlns:a16="http://schemas.microsoft.com/office/drawing/2014/main" val="931241597"/>
                    </a:ext>
                  </a:extLst>
                </a:gridCol>
                <a:gridCol w="4267611">
                  <a:extLst>
                    <a:ext uri="{9D8B030D-6E8A-4147-A177-3AD203B41FA5}">
                      <a16:colId xmlns:a16="http://schemas.microsoft.com/office/drawing/2014/main" val="1824917936"/>
                    </a:ext>
                  </a:extLst>
                </a:gridCol>
                <a:gridCol w="2986617">
                  <a:extLst>
                    <a:ext uri="{9D8B030D-6E8A-4147-A177-3AD203B41FA5}">
                      <a16:colId xmlns:a16="http://schemas.microsoft.com/office/drawing/2014/main" val="3850995893"/>
                    </a:ext>
                  </a:extLst>
                </a:gridCol>
              </a:tblGrid>
              <a:tr h="370840">
                <a:tc>
                  <a:txBody>
                    <a:bodyPr/>
                    <a:lstStyle/>
                    <a:p>
                      <a:r>
                        <a:rPr lang="en-US" dirty="0"/>
                        <a:t>Name</a:t>
                      </a:r>
                    </a:p>
                  </a:txBody>
                  <a:tcPr/>
                </a:tc>
                <a:tc>
                  <a:txBody>
                    <a:bodyPr/>
                    <a:lstStyle/>
                    <a:p>
                      <a:r>
                        <a:rPr lang="en-US" dirty="0"/>
                        <a:t>Shipping Lines</a:t>
                      </a:r>
                    </a:p>
                  </a:txBody>
                  <a:tcPr/>
                </a:tc>
                <a:tc>
                  <a:txBody>
                    <a:bodyPr/>
                    <a:lstStyle/>
                    <a:p>
                      <a:r>
                        <a:rPr lang="en-US" dirty="0"/>
                        <a:t>Total Capacity (2015)</a:t>
                      </a:r>
                    </a:p>
                  </a:txBody>
                  <a:tcPr/>
                </a:tc>
                <a:extLst>
                  <a:ext uri="{0D108BD9-81ED-4DB2-BD59-A6C34878D82A}">
                    <a16:rowId xmlns:a16="http://schemas.microsoft.com/office/drawing/2014/main" val="1991736208"/>
                  </a:ext>
                </a:extLst>
              </a:tr>
              <a:tr h="370840">
                <a:tc>
                  <a:txBody>
                    <a:bodyPr/>
                    <a:lstStyle/>
                    <a:p>
                      <a:r>
                        <a:rPr lang="en-US" dirty="0"/>
                        <a:t>2M (2015)</a:t>
                      </a:r>
                    </a:p>
                  </a:txBody>
                  <a:tcPr/>
                </a:tc>
                <a:tc>
                  <a:txBody>
                    <a:bodyPr/>
                    <a:lstStyle/>
                    <a:p>
                      <a:r>
                        <a:rPr lang="en-US" dirty="0"/>
                        <a:t>Maersk, Mediterranean Shipping Co. (MSC)</a:t>
                      </a:r>
                    </a:p>
                  </a:txBody>
                  <a:tcPr/>
                </a:tc>
                <a:tc>
                  <a:txBody>
                    <a:bodyPr/>
                    <a:lstStyle/>
                    <a:p>
                      <a:r>
                        <a:rPr lang="en-US" dirty="0"/>
                        <a:t>7.711 M TEU</a:t>
                      </a:r>
                    </a:p>
                  </a:txBody>
                  <a:tcPr/>
                </a:tc>
                <a:extLst>
                  <a:ext uri="{0D108BD9-81ED-4DB2-BD59-A6C34878D82A}">
                    <a16:rowId xmlns:a16="http://schemas.microsoft.com/office/drawing/2014/main" val="2759916893"/>
                  </a:ext>
                </a:extLst>
              </a:tr>
              <a:tr h="370840">
                <a:tc>
                  <a:txBody>
                    <a:bodyPr/>
                    <a:lstStyle/>
                    <a:p>
                      <a:r>
                        <a:rPr lang="en-US" dirty="0"/>
                        <a:t>Ocean 3 (2015)</a:t>
                      </a:r>
                    </a:p>
                  </a:txBody>
                  <a:tcPr/>
                </a:tc>
                <a:tc>
                  <a:txBody>
                    <a:bodyPr/>
                    <a:lstStyle/>
                    <a:p>
                      <a:r>
                        <a:rPr lang="en-US" dirty="0"/>
                        <a:t>CMA-CGM, China Shipping Container Lines (CSCL), United Arab Shipping Company (UASC)</a:t>
                      </a:r>
                    </a:p>
                  </a:txBody>
                  <a:tcPr/>
                </a:tc>
                <a:tc>
                  <a:txBody>
                    <a:bodyPr/>
                    <a:lstStyle/>
                    <a:p>
                      <a:r>
                        <a:rPr lang="en-US" dirty="0"/>
                        <a:t>2.997 M TEU</a:t>
                      </a:r>
                    </a:p>
                  </a:txBody>
                  <a:tcPr/>
                </a:tc>
                <a:extLst>
                  <a:ext uri="{0D108BD9-81ED-4DB2-BD59-A6C34878D82A}">
                    <a16:rowId xmlns:a16="http://schemas.microsoft.com/office/drawing/2014/main" val="3211449289"/>
                  </a:ext>
                </a:extLst>
              </a:tr>
              <a:tr h="370840">
                <a:tc>
                  <a:txBody>
                    <a:bodyPr/>
                    <a:lstStyle/>
                    <a:p>
                      <a:r>
                        <a:rPr lang="en-US" dirty="0"/>
                        <a:t>CKYHE (2014)</a:t>
                      </a:r>
                    </a:p>
                  </a:txBody>
                  <a:tcPr/>
                </a:tc>
                <a:tc>
                  <a:txBody>
                    <a:bodyPr/>
                    <a:lstStyle/>
                    <a:p>
                      <a:r>
                        <a:rPr lang="en-US" dirty="0"/>
                        <a:t>China Overseas</a:t>
                      </a:r>
                      <a:r>
                        <a:rPr lang="en-US" baseline="0" dirty="0"/>
                        <a:t> Shipping Co. (</a:t>
                      </a:r>
                      <a:r>
                        <a:rPr lang="en-US" dirty="0"/>
                        <a:t>COSCO), K-line, Yang Ming Line, </a:t>
                      </a:r>
                      <a:r>
                        <a:rPr lang="en-US" dirty="0" err="1"/>
                        <a:t>Hanjin</a:t>
                      </a:r>
                      <a:r>
                        <a:rPr lang="en-US" dirty="0"/>
                        <a:t>, Evergreen</a:t>
                      </a:r>
                    </a:p>
                  </a:txBody>
                  <a:tcPr/>
                </a:tc>
                <a:tc>
                  <a:txBody>
                    <a:bodyPr/>
                    <a:lstStyle/>
                    <a:p>
                      <a:r>
                        <a:rPr lang="en-US" dirty="0"/>
                        <a:t>3.348 M TEU</a:t>
                      </a:r>
                    </a:p>
                  </a:txBody>
                  <a:tcPr/>
                </a:tc>
                <a:extLst>
                  <a:ext uri="{0D108BD9-81ED-4DB2-BD59-A6C34878D82A}">
                    <a16:rowId xmlns:a16="http://schemas.microsoft.com/office/drawing/2014/main" val="45025520"/>
                  </a:ext>
                </a:extLst>
              </a:tr>
              <a:tr h="370840">
                <a:tc>
                  <a:txBody>
                    <a:bodyPr/>
                    <a:lstStyle/>
                    <a:p>
                      <a:r>
                        <a:rPr lang="en-US" dirty="0"/>
                        <a:t>G6 (2012)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American President Lines (APL), </a:t>
                      </a:r>
                      <a:r>
                        <a:rPr lang="en-US" dirty="0" err="1"/>
                        <a:t>Hapag</a:t>
                      </a:r>
                      <a:r>
                        <a:rPr lang="en-US" dirty="0"/>
                        <a:t> Lloyd, Hyundai Merchant Marine, Mitsui (MOL), Nippon (NYK), OOCL</a:t>
                      </a:r>
                    </a:p>
                  </a:txBody>
                  <a:tcPr/>
                </a:tc>
                <a:tc>
                  <a:txBody>
                    <a:bodyPr/>
                    <a:lstStyle/>
                    <a:p>
                      <a:r>
                        <a:rPr lang="en-US" dirty="0"/>
                        <a:t>3.513 M TEU</a:t>
                      </a:r>
                    </a:p>
                  </a:txBody>
                  <a:tcPr/>
                </a:tc>
                <a:extLst>
                  <a:ext uri="{0D108BD9-81ED-4DB2-BD59-A6C34878D82A}">
                    <a16:rowId xmlns:a16="http://schemas.microsoft.com/office/drawing/2014/main" val="2600663029"/>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24721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800" dirty="0"/>
              <a:t>Liner Shipping Connectivity Index and Container Port </a:t>
            </a:r>
            <a:r>
              <a:rPr lang="en-US" sz="1800" dirty="0" smtClean="0"/>
              <a:t>Throughput</a:t>
            </a:r>
            <a:br>
              <a:rPr lang="en-US" sz="1800" dirty="0" smtClean="0"/>
            </a:br>
            <a:r>
              <a:rPr lang="en-US" sz="1800" dirty="0"/>
              <a:t/>
            </a:r>
            <a:br>
              <a:rPr lang="en-US" sz="1800" dirty="0"/>
            </a:br>
            <a:r>
              <a:rPr lang="en-US" sz="1800" dirty="0" smtClean="0"/>
              <a:t/>
            </a:r>
            <a:br>
              <a:rPr lang="en-US" sz="1800" dirty="0" smtClean="0"/>
            </a:b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9" y="798319"/>
            <a:ext cx="8961120" cy="5754848"/>
          </a:xfrm>
          <a:prstGeom prst="rect">
            <a:avLst/>
          </a:prstGeom>
        </p:spPr>
      </p:pic>
      <p:sp>
        <p:nvSpPr>
          <p:cNvPr id="6" name="Footer Placeholder 2"/>
          <p:cNvSpPr>
            <a:spLocks noGrp="1"/>
          </p:cNvSpPr>
          <p:nvPr>
            <p:ph type="ftr" sz="quarter" idx="11"/>
          </p:nvPr>
        </p:nvSpPr>
        <p:spPr>
          <a:xfrm>
            <a:off x="0" y="645333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005336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a:t>Three Major Pendulum Routes Serviced by OOCL, 2006</a:t>
            </a:r>
          </a:p>
        </p:txBody>
      </p:sp>
      <p:sp>
        <p:nvSpPr>
          <p:cNvPr id="4"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85" y="754119"/>
            <a:ext cx="8229600" cy="5832382"/>
          </a:xfrm>
          <a:prstGeom prst="rect">
            <a:avLst/>
          </a:prstGeom>
        </p:spPr>
      </p:pic>
    </p:spTree>
    <p:extLst>
      <p:ext uri="{BB962C8B-B14F-4D97-AF65-F5344CB8AC3E}">
        <p14:creationId xmlns:p14="http://schemas.microsoft.com/office/powerpoint/2010/main" val="25524515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AMAX Round-the-World Route, </a:t>
            </a:r>
            <a:r>
              <a:rPr lang="en-US" sz="2000" dirty="0" smtClean="0"/>
              <a:t>2005-2007</a:t>
            </a:r>
            <a:br>
              <a:rPr lang="en-US" sz="2000" dirty="0" smtClean="0"/>
            </a:br>
            <a:r>
              <a:rPr lang="en-US" sz="2000" dirty="0"/>
              <a:t/>
            </a:r>
            <a:br>
              <a:rPr lang="en-US" sz="2000" dirty="0"/>
            </a:br>
            <a:endParaRPr lang="en-US" sz="2000" dirty="0"/>
          </a:p>
        </p:txBody>
      </p:sp>
      <p:sp>
        <p:nvSpPr>
          <p:cNvPr id="4" name="Footer Placeholder 3"/>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7" y="914391"/>
            <a:ext cx="8686818" cy="5486411"/>
          </a:xfrm>
          <a:prstGeom prst="rect">
            <a:avLst/>
          </a:prstGeom>
        </p:spPr>
      </p:pic>
    </p:spTree>
    <p:extLst>
      <p:ext uri="{BB962C8B-B14F-4D97-AF65-F5344CB8AC3E}">
        <p14:creationId xmlns:p14="http://schemas.microsoft.com/office/powerpoint/2010/main" val="32348227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Global Maritime Piracy, </a:t>
            </a:r>
            <a:r>
              <a:rPr lang="en-US" sz="3200" dirty="0" smtClean="0"/>
              <a:t>2008-2009</a:t>
            </a:r>
            <a:br>
              <a:rPr lang="en-US" sz="3200" dirty="0" smtClean="0"/>
            </a:br>
            <a:endParaRPr lang="en-US" sz="3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477" b="8241"/>
          <a:stretch/>
        </p:blipFill>
        <p:spPr>
          <a:xfrm>
            <a:off x="0" y="1144515"/>
            <a:ext cx="9144000" cy="463861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979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291"/>
          <p:cNvSpPr/>
          <p:nvPr/>
        </p:nvSpPr>
        <p:spPr bwMode="auto">
          <a:xfrm>
            <a:off x="7454541" y="5626052"/>
            <a:ext cx="822960"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18" name="Straight Connector 317"/>
          <p:cNvCxnSpPr/>
          <p:nvPr/>
        </p:nvCxnSpPr>
        <p:spPr>
          <a:xfrm>
            <a:off x="7457582" y="566415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6" name="Freeform 275"/>
          <p:cNvSpPr>
            <a:spLocks/>
          </p:cNvSpPr>
          <p:nvPr/>
        </p:nvSpPr>
        <p:spPr bwMode="auto">
          <a:xfrm>
            <a:off x="7555576" y="5067929"/>
            <a:ext cx="649224" cy="234254"/>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173">
                <a:moveTo>
                  <a:pt x="233" y="0"/>
                </a:moveTo>
                <a:lnTo>
                  <a:pt x="813033" y="0"/>
                </a:lnTo>
                <a:cubicBezTo>
                  <a:pt x="812994" y="112917"/>
                  <a:pt x="812956" y="285384"/>
                  <a:pt x="812917" y="398301"/>
                </a:cubicBezTo>
                <a:lnTo>
                  <a:pt x="719446" y="399274"/>
                </a:lnTo>
                <a:lnTo>
                  <a:pt x="719446" y="488173"/>
                </a:lnTo>
                <a:lnTo>
                  <a:pt x="108219" y="484466"/>
                </a:lnTo>
                <a:cubicBezTo>
                  <a:pt x="108258" y="457536"/>
                  <a:pt x="108295" y="430347"/>
                  <a:pt x="108334" y="40341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77" name="Straight Connector 276"/>
          <p:cNvCxnSpPr/>
          <p:nvPr/>
        </p:nvCxnSpPr>
        <p:spPr>
          <a:xfrm>
            <a:off x="7554694" y="5067666"/>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7554694" y="5221690"/>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7643841" y="5262547"/>
            <a:ext cx="4846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7555836" y="51102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7555220" y="51483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7554604" y="51864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3" name="Freeform 242"/>
          <p:cNvSpPr>
            <a:spLocks noChangeAspect="1"/>
          </p:cNvSpPr>
          <p:nvPr/>
        </p:nvSpPr>
        <p:spPr bwMode="auto">
          <a:xfrm>
            <a:off x="7583361" y="4261632"/>
            <a:ext cx="566928" cy="20405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64661 w 813033"/>
              <a:gd name="connsiteY6" fmla="*/ 339896 h 432594"/>
              <a:gd name="connsiteX7" fmla="*/ 0 w 813033"/>
              <a:gd name="connsiteY7" fmla="*/ 337564 h 432594"/>
              <a:gd name="connsiteX8" fmla="*/ 233 w 813033"/>
              <a:gd name="connsiteY8" fmla="*/ 0 h 432594"/>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26603 w 813033"/>
              <a:gd name="connsiteY4" fmla="*/ 432594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67277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5628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2072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4363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8797">
                <a:moveTo>
                  <a:pt x="233" y="0"/>
                </a:moveTo>
                <a:lnTo>
                  <a:pt x="813033" y="0"/>
                </a:lnTo>
                <a:cubicBezTo>
                  <a:pt x="812994" y="112917"/>
                  <a:pt x="812956" y="225835"/>
                  <a:pt x="812917" y="338752"/>
                </a:cubicBezTo>
                <a:lnTo>
                  <a:pt x="753922" y="339063"/>
                </a:lnTo>
                <a:cubicBezTo>
                  <a:pt x="754833" y="370020"/>
                  <a:pt x="753452" y="404410"/>
                  <a:pt x="754363" y="435367"/>
                </a:cubicBezTo>
                <a:lnTo>
                  <a:pt x="63841" y="438797"/>
                </a:lnTo>
                <a:cubicBezTo>
                  <a:pt x="63880" y="411867"/>
                  <a:pt x="64622" y="366826"/>
                  <a:pt x="64661" y="339896"/>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08" name="Freeform 207"/>
          <p:cNvSpPr>
            <a:spLocks/>
          </p:cNvSpPr>
          <p:nvPr/>
        </p:nvSpPr>
        <p:spPr bwMode="auto">
          <a:xfrm>
            <a:off x="7695914" y="3338778"/>
            <a:ext cx="347472" cy="236159"/>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2143">
                <a:moveTo>
                  <a:pt x="233" y="0"/>
                </a:moveTo>
                <a:lnTo>
                  <a:pt x="813033" y="0"/>
                </a:lnTo>
                <a:cubicBezTo>
                  <a:pt x="812994" y="112917"/>
                  <a:pt x="812956" y="285384"/>
                  <a:pt x="812917" y="398301"/>
                </a:cubicBezTo>
                <a:lnTo>
                  <a:pt x="726603" y="399274"/>
                </a:lnTo>
                <a:lnTo>
                  <a:pt x="726603" y="492143"/>
                </a:lnTo>
                <a:lnTo>
                  <a:pt x="89133" y="488436"/>
                </a:lnTo>
                <a:cubicBezTo>
                  <a:pt x="89172" y="461506"/>
                  <a:pt x="89210" y="426376"/>
                  <a:pt x="89249" y="399446"/>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9" name="Freeform 188"/>
          <p:cNvSpPr>
            <a:spLocks/>
          </p:cNvSpPr>
          <p:nvPr/>
        </p:nvSpPr>
        <p:spPr bwMode="auto">
          <a:xfrm>
            <a:off x="7697873" y="2790427"/>
            <a:ext cx="347472" cy="201168"/>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2594">
                <a:moveTo>
                  <a:pt x="233" y="0"/>
                </a:moveTo>
                <a:lnTo>
                  <a:pt x="813033" y="0"/>
                </a:lnTo>
                <a:cubicBezTo>
                  <a:pt x="812994" y="112917"/>
                  <a:pt x="812956" y="225835"/>
                  <a:pt x="812917" y="338752"/>
                </a:cubicBezTo>
                <a:lnTo>
                  <a:pt x="726603" y="339725"/>
                </a:lnTo>
                <a:lnTo>
                  <a:pt x="726603" y="432594"/>
                </a:lnTo>
                <a:lnTo>
                  <a:pt x="89133" y="428887"/>
                </a:lnTo>
                <a:cubicBezTo>
                  <a:pt x="89172" y="401957"/>
                  <a:pt x="89210" y="366827"/>
                  <a:pt x="89249" y="339897"/>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Evolution of </a:t>
            </a:r>
            <a:r>
              <a:rPr lang="en-US" dirty="0" smtClean="0"/>
              <a:t>Containerships</a:t>
            </a:r>
            <a:br>
              <a:rPr lang="en-US" dirty="0" smtClean="0"/>
            </a:br>
            <a:endParaRPr lang="en-US" dirty="0"/>
          </a:p>
        </p:txBody>
      </p:sp>
      <p:sp>
        <p:nvSpPr>
          <p:cNvPr id="9" name="TextBox 8"/>
          <p:cNvSpPr txBox="1"/>
          <p:nvPr/>
        </p:nvSpPr>
        <p:spPr>
          <a:xfrm>
            <a:off x="679922" y="1052620"/>
            <a:ext cx="1949573"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Early Containerships (1956-)</a:t>
            </a:r>
          </a:p>
        </p:txBody>
      </p:sp>
      <p:sp>
        <p:nvSpPr>
          <p:cNvPr id="10" name="TextBox 9"/>
          <p:cNvSpPr txBox="1"/>
          <p:nvPr/>
        </p:nvSpPr>
        <p:spPr>
          <a:xfrm>
            <a:off x="679922" y="2506962"/>
            <a:ext cx="1231427"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(1980-)</a:t>
            </a:r>
          </a:p>
        </p:txBody>
      </p:sp>
      <p:sp>
        <p:nvSpPr>
          <p:cNvPr id="11" name="TextBox 10"/>
          <p:cNvSpPr txBox="1"/>
          <p:nvPr/>
        </p:nvSpPr>
        <p:spPr>
          <a:xfrm>
            <a:off x="679922" y="3851159"/>
            <a:ext cx="1616148"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 (1988-)</a:t>
            </a:r>
          </a:p>
        </p:txBody>
      </p:sp>
      <p:sp>
        <p:nvSpPr>
          <p:cNvPr id="12" name="TextBox 11"/>
          <p:cNvSpPr txBox="1"/>
          <p:nvPr/>
        </p:nvSpPr>
        <p:spPr>
          <a:xfrm>
            <a:off x="679922" y="5634290"/>
            <a:ext cx="1535998" cy="307777"/>
          </a:xfrm>
          <a:prstGeom prst="rect">
            <a:avLst/>
          </a:prstGeom>
          <a:noFill/>
        </p:spPr>
        <p:txBody>
          <a:bodyPr wrap="none" rtlCol="0">
            <a:spAutoFit/>
          </a:bodyPr>
          <a:lstStyle/>
          <a:p>
            <a:r>
              <a:rPr lang="en-US" sz="1400" b="1" dirty="0">
                <a:solidFill>
                  <a:schemeClr val="bg2">
                    <a:lumMod val="25000"/>
                  </a:schemeClr>
                </a:solidFill>
                <a:latin typeface="Agency FB" pitchFamily="34" charset="0"/>
              </a:rPr>
              <a:t>New-Panamax (2014-)</a:t>
            </a:r>
          </a:p>
        </p:txBody>
      </p:sp>
      <p:sp>
        <p:nvSpPr>
          <p:cNvPr id="14" name="TextBox 13"/>
          <p:cNvSpPr txBox="1"/>
          <p:nvPr/>
        </p:nvSpPr>
        <p:spPr>
          <a:xfrm>
            <a:off x="679922" y="1710946"/>
            <a:ext cx="1465466"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Fully Cellular (1970-)</a:t>
            </a:r>
          </a:p>
        </p:txBody>
      </p:sp>
      <p:sp>
        <p:nvSpPr>
          <p:cNvPr id="15" name="TextBox 14"/>
          <p:cNvSpPr txBox="1"/>
          <p:nvPr/>
        </p:nvSpPr>
        <p:spPr>
          <a:xfrm>
            <a:off x="679922" y="3104909"/>
            <a:ext cx="1507144"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Max (1985-)</a:t>
            </a:r>
          </a:p>
        </p:txBody>
      </p:sp>
      <p:sp>
        <p:nvSpPr>
          <p:cNvPr id="16" name="TextBox 15"/>
          <p:cNvSpPr txBox="1"/>
          <p:nvPr/>
        </p:nvSpPr>
        <p:spPr>
          <a:xfrm>
            <a:off x="679922" y="4633204"/>
            <a:ext cx="1688283"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II (2000-)</a:t>
            </a:r>
          </a:p>
        </p:txBody>
      </p:sp>
      <p:grpSp>
        <p:nvGrpSpPr>
          <p:cNvPr id="46" name="Group 45"/>
          <p:cNvGrpSpPr/>
          <p:nvPr/>
        </p:nvGrpSpPr>
        <p:grpSpPr>
          <a:xfrm>
            <a:off x="2635862" y="1156336"/>
            <a:ext cx="1383898" cy="170006"/>
            <a:chOff x="2688650" y="1331595"/>
            <a:chExt cx="1590675" cy="233363"/>
          </a:xfrm>
        </p:grpSpPr>
        <p:sp>
          <p:nvSpPr>
            <p:cNvPr id="23" name="Freeform 105"/>
            <p:cNvSpPr>
              <a:spLocks/>
            </p:cNvSpPr>
            <p:nvPr/>
          </p:nvSpPr>
          <p:spPr bwMode="auto">
            <a:xfrm>
              <a:off x="2688650" y="1331595"/>
              <a:ext cx="1590675" cy="233363"/>
            </a:xfrm>
            <a:custGeom>
              <a:avLst/>
              <a:gdLst>
                <a:gd name="T0" fmla="*/ 0 w 1002"/>
                <a:gd name="T1" fmla="*/ 2147483647 h 147"/>
                <a:gd name="T2" fmla="*/ 2147483647 w 1002"/>
                <a:gd name="T3" fmla="*/ 2147483647 h 147"/>
                <a:gd name="T4" fmla="*/ 2147483647 w 1002"/>
                <a:gd name="T5" fmla="*/ 2147483647 h 147"/>
                <a:gd name="T6" fmla="*/ 2147483647 w 1002"/>
                <a:gd name="T7" fmla="*/ 2147483647 h 147"/>
                <a:gd name="T8" fmla="*/ 2147483647 w 1002"/>
                <a:gd name="T9" fmla="*/ 2147483647 h 147"/>
                <a:gd name="T10" fmla="*/ 2147483647 w 1002"/>
                <a:gd name="T11" fmla="*/ 0 h 147"/>
                <a:gd name="T12" fmla="*/ 2147483647 w 1002"/>
                <a:gd name="T13" fmla="*/ 0 h 147"/>
                <a:gd name="T14" fmla="*/ 2147483647 w 1002"/>
                <a:gd name="T15" fmla="*/ 2147483647 h 147"/>
                <a:gd name="T16" fmla="*/ 2147483647 w 1002"/>
                <a:gd name="T17" fmla="*/ 2147483647 h 147"/>
                <a:gd name="T18" fmla="*/ 2147483647 w 1002"/>
                <a:gd name="T19" fmla="*/ 2147483647 h 147"/>
                <a:gd name="T20" fmla="*/ 2147483647 w 1002"/>
                <a:gd name="T21" fmla="*/ 2147483647 h 147"/>
                <a:gd name="T22" fmla="*/ 2147483647 w 1002"/>
                <a:gd name="T23" fmla="*/ 2147483647 h 147"/>
                <a:gd name="T24" fmla="*/ 2147483647 w 1002"/>
                <a:gd name="T25" fmla="*/ 2147483647 h 147"/>
                <a:gd name="T26" fmla="*/ 2147483647 w 1002"/>
                <a:gd name="T27" fmla="*/ 2147483647 h 147"/>
                <a:gd name="T28" fmla="*/ 2147483647 w 1002"/>
                <a:gd name="T29" fmla="*/ 2147483647 h 147"/>
                <a:gd name="T30" fmla="*/ 0 w 1002"/>
                <a:gd name="T31" fmla="*/ 2147483647 h 1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2"/>
                <a:gd name="T49" fmla="*/ 0 h 147"/>
                <a:gd name="T50" fmla="*/ 1002 w 1002"/>
                <a:gd name="T51" fmla="*/ 147 h 1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2" h="147">
                  <a:moveTo>
                    <a:pt x="0" y="84"/>
                  </a:moveTo>
                  <a:lnTo>
                    <a:pt x="354" y="84"/>
                  </a:lnTo>
                  <a:lnTo>
                    <a:pt x="354" y="54"/>
                  </a:lnTo>
                  <a:lnTo>
                    <a:pt x="375" y="42"/>
                  </a:lnTo>
                  <a:lnTo>
                    <a:pt x="372" y="18"/>
                  </a:lnTo>
                  <a:lnTo>
                    <a:pt x="390" y="0"/>
                  </a:lnTo>
                  <a:lnTo>
                    <a:pt x="417" y="0"/>
                  </a:lnTo>
                  <a:lnTo>
                    <a:pt x="420" y="39"/>
                  </a:lnTo>
                  <a:lnTo>
                    <a:pt x="471" y="42"/>
                  </a:lnTo>
                  <a:lnTo>
                    <a:pt x="477" y="84"/>
                  </a:lnTo>
                  <a:lnTo>
                    <a:pt x="864" y="87"/>
                  </a:lnTo>
                  <a:lnTo>
                    <a:pt x="882" y="66"/>
                  </a:lnTo>
                  <a:lnTo>
                    <a:pt x="1002" y="54"/>
                  </a:lnTo>
                  <a:lnTo>
                    <a:pt x="960" y="147"/>
                  </a:lnTo>
                  <a:lnTo>
                    <a:pt x="27" y="147"/>
                  </a:lnTo>
                  <a:lnTo>
                    <a:pt x="0" y="84"/>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4" name="Freeform 106"/>
            <p:cNvSpPr>
              <a:spLocks/>
            </p:cNvSpPr>
            <p:nvPr/>
          </p:nvSpPr>
          <p:spPr bwMode="auto">
            <a:xfrm>
              <a:off x="2783900" y="1407795"/>
              <a:ext cx="461962" cy="57150"/>
            </a:xfrm>
            <a:custGeom>
              <a:avLst/>
              <a:gdLst>
                <a:gd name="T0" fmla="*/ 0 w 291"/>
                <a:gd name="T1" fmla="*/ 0 h 36"/>
                <a:gd name="T2" fmla="*/ 2147483647 w 291"/>
                <a:gd name="T3" fmla="*/ 0 h 36"/>
                <a:gd name="T4" fmla="*/ 2147483647 w 291"/>
                <a:gd name="T5" fmla="*/ 2147483647 h 36"/>
                <a:gd name="T6" fmla="*/ 0 w 291"/>
                <a:gd name="T7" fmla="*/ 2147483647 h 36"/>
                <a:gd name="T8" fmla="*/ 0 w 291"/>
                <a:gd name="T9" fmla="*/ 0 h 36"/>
                <a:gd name="T10" fmla="*/ 0 60000 65536"/>
                <a:gd name="T11" fmla="*/ 0 60000 65536"/>
                <a:gd name="T12" fmla="*/ 0 60000 65536"/>
                <a:gd name="T13" fmla="*/ 0 60000 65536"/>
                <a:gd name="T14" fmla="*/ 0 60000 65536"/>
                <a:gd name="T15" fmla="*/ 0 w 291"/>
                <a:gd name="T16" fmla="*/ 0 h 36"/>
                <a:gd name="T17" fmla="*/ 291 w 291"/>
                <a:gd name="T18" fmla="*/ 36 h 36"/>
              </a:gdLst>
              <a:ahLst/>
              <a:cxnLst>
                <a:cxn ang="T10">
                  <a:pos x="T0" y="T1"/>
                </a:cxn>
                <a:cxn ang="T11">
                  <a:pos x="T2" y="T3"/>
                </a:cxn>
                <a:cxn ang="T12">
                  <a:pos x="T4" y="T5"/>
                </a:cxn>
                <a:cxn ang="T13">
                  <a:pos x="T6" y="T7"/>
                </a:cxn>
                <a:cxn ang="T14">
                  <a:pos x="T8" y="T9"/>
                </a:cxn>
              </a:cxnLst>
              <a:rect l="T15" t="T16" r="T17" b="T18"/>
              <a:pathLst>
                <a:path w="291" h="36">
                  <a:moveTo>
                    <a:pt x="0" y="0"/>
                  </a:moveTo>
                  <a:lnTo>
                    <a:pt x="291" y="0"/>
                  </a:lnTo>
                  <a:lnTo>
                    <a:pt x="288" y="36"/>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5" name="Freeform 107"/>
            <p:cNvSpPr>
              <a:spLocks/>
            </p:cNvSpPr>
            <p:nvPr/>
          </p:nvSpPr>
          <p:spPr bwMode="auto">
            <a:xfrm>
              <a:off x="3445887" y="1417320"/>
              <a:ext cx="619125" cy="52388"/>
            </a:xfrm>
            <a:custGeom>
              <a:avLst/>
              <a:gdLst>
                <a:gd name="T0" fmla="*/ 0 w 390"/>
                <a:gd name="T1" fmla="*/ 0 h 33"/>
                <a:gd name="T2" fmla="*/ 2147483647 w 390"/>
                <a:gd name="T3" fmla="*/ 0 h 33"/>
                <a:gd name="T4" fmla="*/ 2147483647 w 390"/>
                <a:gd name="T5" fmla="*/ 2147483647 h 33"/>
                <a:gd name="T6" fmla="*/ 0 w 390"/>
                <a:gd name="T7" fmla="*/ 2147483647 h 33"/>
                <a:gd name="T8" fmla="*/ 0 w 390"/>
                <a:gd name="T9" fmla="*/ 0 h 33"/>
                <a:gd name="T10" fmla="*/ 0 60000 65536"/>
                <a:gd name="T11" fmla="*/ 0 60000 65536"/>
                <a:gd name="T12" fmla="*/ 0 60000 65536"/>
                <a:gd name="T13" fmla="*/ 0 60000 65536"/>
                <a:gd name="T14" fmla="*/ 0 60000 65536"/>
                <a:gd name="T15" fmla="*/ 0 w 390"/>
                <a:gd name="T16" fmla="*/ 0 h 33"/>
                <a:gd name="T17" fmla="*/ 390 w 390"/>
                <a:gd name="T18" fmla="*/ 33 h 33"/>
              </a:gdLst>
              <a:ahLst/>
              <a:cxnLst>
                <a:cxn ang="T10">
                  <a:pos x="T0" y="T1"/>
                </a:cxn>
                <a:cxn ang="T11">
                  <a:pos x="T2" y="T3"/>
                </a:cxn>
                <a:cxn ang="T12">
                  <a:pos x="T4" y="T5"/>
                </a:cxn>
                <a:cxn ang="T13">
                  <a:pos x="T6" y="T7"/>
                </a:cxn>
                <a:cxn ang="T14">
                  <a:pos x="T8" y="T9"/>
                </a:cxn>
              </a:cxnLst>
              <a:rect l="T15" t="T16" r="T17" b="T18"/>
              <a:pathLst>
                <a:path w="390" h="33">
                  <a:moveTo>
                    <a:pt x="0" y="0"/>
                  </a:moveTo>
                  <a:lnTo>
                    <a:pt x="390" y="0"/>
                  </a:lnTo>
                  <a:lnTo>
                    <a:pt x="390" y="33"/>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7" name="Group 46"/>
          <p:cNvGrpSpPr/>
          <p:nvPr/>
        </p:nvGrpSpPr>
        <p:grpSpPr>
          <a:xfrm>
            <a:off x="2635863" y="1429385"/>
            <a:ext cx="1934972" cy="208171"/>
            <a:chOff x="2674362" y="1604645"/>
            <a:chExt cx="2224088" cy="285750"/>
          </a:xfrm>
        </p:grpSpPr>
        <p:sp>
          <p:nvSpPr>
            <p:cNvPr id="26" name="Freeform 108"/>
            <p:cNvSpPr>
              <a:spLocks/>
            </p:cNvSpPr>
            <p:nvPr/>
          </p:nvSpPr>
          <p:spPr bwMode="auto">
            <a:xfrm>
              <a:off x="2674362" y="1604645"/>
              <a:ext cx="2224088" cy="285750"/>
            </a:xfrm>
            <a:custGeom>
              <a:avLst/>
              <a:gdLst>
                <a:gd name="T0" fmla="*/ 0 w 1401"/>
                <a:gd name="T1" fmla="*/ 2147483647 h 180"/>
                <a:gd name="T2" fmla="*/ 2147483647 w 1401"/>
                <a:gd name="T3" fmla="*/ 2147483647 h 180"/>
                <a:gd name="T4" fmla="*/ 2147483647 w 1401"/>
                <a:gd name="T5" fmla="*/ 2147483647 h 180"/>
                <a:gd name="T6" fmla="*/ 2147483647 w 1401"/>
                <a:gd name="T7" fmla="*/ 0 h 180"/>
                <a:gd name="T8" fmla="*/ 2147483647 w 1401"/>
                <a:gd name="T9" fmla="*/ 0 h 180"/>
                <a:gd name="T10" fmla="*/ 2147483647 w 1401"/>
                <a:gd name="T11" fmla="*/ 2147483647 h 180"/>
                <a:gd name="T12" fmla="*/ 2147483647 w 1401"/>
                <a:gd name="T13" fmla="*/ 2147483647 h 180"/>
                <a:gd name="T14" fmla="*/ 2147483647 w 1401"/>
                <a:gd name="T15" fmla="*/ 2147483647 h 180"/>
                <a:gd name="T16" fmla="*/ 2147483647 w 1401"/>
                <a:gd name="T17" fmla="*/ 2147483647 h 180"/>
                <a:gd name="T18" fmla="*/ 2147483647 w 1401"/>
                <a:gd name="T19" fmla="*/ 2147483647 h 180"/>
                <a:gd name="T20" fmla="*/ 2147483647 w 1401"/>
                <a:gd name="T21" fmla="*/ 2147483647 h 180"/>
                <a:gd name="T22" fmla="*/ 2147483647 w 1401"/>
                <a:gd name="T23" fmla="*/ 2147483647 h 180"/>
                <a:gd name="T24" fmla="*/ 2147483647 w 1401"/>
                <a:gd name="T25" fmla="*/ 2147483647 h 180"/>
                <a:gd name="T26" fmla="*/ 2147483647 w 1401"/>
                <a:gd name="T27" fmla="*/ 2147483647 h 180"/>
                <a:gd name="T28" fmla="*/ 2147483647 w 1401"/>
                <a:gd name="T29" fmla="*/ 2147483647 h 180"/>
                <a:gd name="T30" fmla="*/ 2147483647 w 1401"/>
                <a:gd name="T31" fmla="*/ 2147483647 h 180"/>
                <a:gd name="T32" fmla="*/ 2147483647 w 1401"/>
                <a:gd name="T33" fmla="*/ 2147483647 h 180"/>
                <a:gd name="T34" fmla="*/ 0 w 1401"/>
                <a:gd name="T35" fmla="*/ 2147483647 h 1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1"/>
                <a:gd name="T55" fmla="*/ 0 h 180"/>
                <a:gd name="T56" fmla="*/ 1401 w 1401"/>
                <a:gd name="T57" fmla="*/ 180 h 1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1" h="180">
                  <a:moveTo>
                    <a:pt x="0" y="96"/>
                  </a:moveTo>
                  <a:lnTo>
                    <a:pt x="111" y="96"/>
                  </a:lnTo>
                  <a:lnTo>
                    <a:pt x="138" y="84"/>
                  </a:lnTo>
                  <a:lnTo>
                    <a:pt x="156" y="0"/>
                  </a:lnTo>
                  <a:lnTo>
                    <a:pt x="228" y="0"/>
                  </a:lnTo>
                  <a:lnTo>
                    <a:pt x="231" y="57"/>
                  </a:lnTo>
                  <a:lnTo>
                    <a:pt x="252" y="27"/>
                  </a:lnTo>
                  <a:lnTo>
                    <a:pt x="345" y="27"/>
                  </a:lnTo>
                  <a:lnTo>
                    <a:pt x="345" y="75"/>
                  </a:lnTo>
                  <a:lnTo>
                    <a:pt x="369" y="72"/>
                  </a:lnTo>
                  <a:lnTo>
                    <a:pt x="369" y="105"/>
                  </a:lnTo>
                  <a:lnTo>
                    <a:pt x="1233" y="108"/>
                  </a:lnTo>
                  <a:lnTo>
                    <a:pt x="1350" y="90"/>
                  </a:lnTo>
                  <a:lnTo>
                    <a:pt x="1401" y="75"/>
                  </a:lnTo>
                  <a:lnTo>
                    <a:pt x="1359" y="180"/>
                  </a:lnTo>
                  <a:lnTo>
                    <a:pt x="42" y="180"/>
                  </a:lnTo>
                  <a:lnTo>
                    <a:pt x="15" y="147"/>
                  </a:lnTo>
                  <a:lnTo>
                    <a:pt x="0" y="96"/>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7" name="Freeform 109"/>
            <p:cNvSpPr>
              <a:spLocks/>
            </p:cNvSpPr>
            <p:nvPr/>
          </p:nvSpPr>
          <p:spPr bwMode="auto">
            <a:xfrm>
              <a:off x="3398262" y="1718945"/>
              <a:ext cx="1233488" cy="57150"/>
            </a:xfrm>
            <a:custGeom>
              <a:avLst/>
              <a:gdLst>
                <a:gd name="T0" fmla="*/ 0 w 777"/>
                <a:gd name="T1" fmla="*/ 0 h 36"/>
                <a:gd name="T2" fmla="*/ 2147483647 w 777"/>
                <a:gd name="T3" fmla="*/ 0 h 36"/>
                <a:gd name="T4" fmla="*/ 2147483647 w 777"/>
                <a:gd name="T5" fmla="*/ 2147483647 h 36"/>
                <a:gd name="T6" fmla="*/ 2147483647 w 777"/>
                <a:gd name="T7" fmla="*/ 2147483647 h 36"/>
                <a:gd name="T8" fmla="*/ 0 w 777"/>
                <a:gd name="T9" fmla="*/ 0 h 36"/>
                <a:gd name="T10" fmla="*/ 0 60000 65536"/>
                <a:gd name="T11" fmla="*/ 0 60000 65536"/>
                <a:gd name="T12" fmla="*/ 0 60000 65536"/>
                <a:gd name="T13" fmla="*/ 0 60000 65536"/>
                <a:gd name="T14" fmla="*/ 0 60000 65536"/>
                <a:gd name="T15" fmla="*/ 0 w 777"/>
                <a:gd name="T16" fmla="*/ 0 h 36"/>
                <a:gd name="T17" fmla="*/ 777 w 777"/>
                <a:gd name="T18" fmla="*/ 36 h 36"/>
              </a:gdLst>
              <a:ahLst/>
              <a:cxnLst>
                <a:cxn ang="T10">
                  <a:pos x="T0" y="T1"/>
                </a:cxn>
                <a:cxn ang="T11">
                  <a:pos x="T2" y="T3"/>
                </a:cxn>
                <a:cxn ang="T12">
                  <a:pos x="T4" y="T5"/>
                </a:cxn>
                <a:cxn ang="T13">
                  <a:pos x="T6" y="T7"/>
                </a:cxn>
                <a:cxn ang="T14">
                  <a:pos x="T8" y="T9"/>
                </a:cxn>
              </a:cxnLst>
              <a:rect l="T15" t="T16" r="T17" b="T18"/>
              <a:pathLst>
                <a:path w="777" h="36">
                  <a:moveTo>
                    <a:pt x="0" y="0"/>
                  </a:moveTo>
                  <a:lnTo>
                    <a:pt x="777" y="0"/>
                  </a:lnTo>
                  <a:lnTo>
                    <a:pt x="777" y="36"/>
                  </a:lnTo>
                  <a:lnTo>
                    <a:pt x="3" y="36"/>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8" name="Group 47"/>
          <p:cNvGrpSpPr/>
          <p:nvPr/>
        </p:nvGrpSpPr>
        <p:grpSpPr>
          <a:xfrm>
            <a:off x="2648728" y="1916410"/>
            <a:ext cx="2133419" cy="223825"/>
            <a:chOff x="2704867" y="2012966"/>
            <a:chExt cx="2452187" cy="307238"/>
          </a:xfrm>
        </p:grpSpPr>
        <p:sp>
          <p:nvSpPr>
            <p:cNvPr id="29" name="Freeform 111"/>
            <p:cNvSpPr>
              <a:spLocks/>
            </p:cNvSpPr>
            <p:nvPr/>
          </p:nvSpPr>
          <p:spPr bwMode="auto">
            <a:xfrm>
              <a:off x="2734516" y="2066883"/>
              <a:ext cx="283777" cy="114780"/>
            </a:xfrm>
            <a:custGeom>
              <a:avLst/>
              <a:gdLst>
                <a:gd name="T0" fmla="*/ 0 w 90"/>
                <a:gd name="T1" fmla="*/ 0 h 33"/>
                <a:gd name="T2" fmla="*/ 2147483647 w 90"/>
                <a:gd name="T3" fmla="*/ 0 h 33"/>
                <a:gd name="T4" fmla="*/ 2147483647 w 90"/>
                <a:gd name="T5" fmla="*/ 2147483647 h 33"/>
                <a:gd name="T6" fmla="*/ 0 w 90"/>
                <a:gd name="T7" fmla="*/ 2147483647 h 33"/>
                <a:gd name="T8" fmla="*/ 0 w 90"/>
                <a:gd name="T9" fmla="*/ 0 h 33"/>
                <a:gd name="T10" fmla="*/ 0 60000 65536"/>
                <a:gd name="T11" fmla="*/ 0 60000 65536"/>
                <a:gd name="T12" fmla="*/ 0 60000 65536"/>
                <a:gd name="T13" fmla="*/ 0 60000 65536"/>
                <a:gd name="T14" fmla="*/ 0 60000 65536"/>
                <a:gd name="T15" fmla="*/ 0 w 90"/>
                <a:gd name="T16" fmla="*/ 0 h 33"/>
                <a:gd name="T17" fmla="*/ 90 w 90"/>
                <a:gd name="T18" fmla="*/ 33 h 33"/>
                <a:gd name="connsiteX0" fmla="*/ 0 w 10078"/>
                <a:gd name="connsiteY0" fmla="*/ 0 h 11117"/>
                <a:gd name="connsiteX1" fmla="*/ 10000 w 10078"/>
                <a:gd name="connsiteY1" fmla="*/ 0 h 11117"/>
                <a:gd name="connsiteX2" fmla="*/ 10078 w 10078"/>
                <a:gd name="connsiteY2" fmla="*/ 11117 h 11117"/>
                <a:gd name="connsiteX3" fmla="*/ 0 w 10078"/>
                <a:gd name="connsiteY3" fmla="*/ 10000 h 11117"/>
                <a:gd name="connsiteX4" fmla="*/ 0 w 10078"/>
                <a:gd name="connsiteY4" fmla="*/ 0 h 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8" h="11117">
                  <a:moveTo>
                    <a:pt x="0" y="0"/>
                  </a:moveTo>
                  <a:lnTo>
                    <a:pt x="10000" y="0"/>
                  </a:lnTo>
                  <a:cubicBezTo>
                    <a:pt x="10026" y="3706"/>
                    <a:pt x="10052" y="7411"/>
                    <a:pt x="10078" y="11117"/>
                  </a:cubicBezTo>
                  <a:lnTo>
                    <a:pt x="0" y="10000"/>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0" name="Freeform 112"/>
            <p:cNvSpPr>
              <a:spLocks/>
            </p:cNvSpPr>
            <p:nvPr/>
          </p:nvSpPr>
          <p:spPr bwMode="auto">
            <a:xfrm>
              <a:off x="3261578" y="2084404"/>
              <a:ext cx="1538287" cy="85725"/>
            </a:xfrm>
            <a:custGeom>
              <a:avLst/>
              <a:gdLst>
                <a:gd name="T0" fmla="*/ 0 w 969"/>
                <a:gd name="T1" fmla="*/ 2147483647 h 54"/>
                <a:gd name="T2" fmla="*/ 2147483647 w 969"/>
                <a:gd name="T3" fmla="*/ 0 h 54"/>
                <a:gd name="T4" fmla="*/ 2147483647 w 969"/>
                <a:gd name="T5" fmla="*/ 0 h 54"/>
                <a:gd name="T6" fmla="*/ 2147483647 w 969"/>
                <a:gd name="T7" fmla="*/ 2147483647 h 54"/>
                <a:gd name="T8" fmla="*/ 2147483647 w 969"/>
                <a:gd name="T9" fmla="*/ 2147483647 h 54"/>
                <a:gd name="T10" fmla="*/ 2147483647 w 969"/>
                <a:gd name="T11" fmla="*/ 2147483647 h 54"/>
                <a:gd name="T12" fmla="*/ 0 w 969"/>
                <a:gd name="T13" fmla="*/ 2147483647 h 54"/>
                <a:gd name="T14" fmla="*/ 0 60000 65536"/>
                <a:gd name="T15" fmla="*/ 0 60000 65536"/>
                <a:gd name="T16" fmla="*/ 0 60000 65536"/>
                <a:gd name="T17" fmla="*/ 0 60000 65536"/>
                <a:gd name="T18" fmla="*/ 0 60000 65536"/>
                <a:gd name="T19" fmla="*/ 0 60000 65536"/>
                <a:gd name="T20" fmla="*/ 0 60000 65536"/>
                <a:gd name="T21" fmla="*/ 0 w 969"/>
                <a:gd name="T22" fmla="*/ 0 h 54"/>
                <a:gd name="T23" fmla="*/ 969 w 969"/>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9" h="54">
                  <a:moveTo>
                    <a:pt x="0" y="54"/>
                  </a:moveTo>
                  <a:lnTo>
                    <a:pt x="3" y="0"/>
                  </a:lnTo>
                  <a:lnTo>
                    <a:pt x="771" y="0"/>
                  </a:lnTo>
                  <a:lnTo>
                    <a:pt x="774" y="24"/>
                  </a:lnTo>
                  <a:lnTo>
                    <a:pt x="969" y="24"/>
                  </a:lnTo>
                  <a:lnTo>
                    <a:pt x="969" y="54"/>
                  </a:lnTo>
                  <a:lnTo>
                    <a:pt x="0" y="54"/>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8" name="Freeform 110"/>
            <p:cNvSpPr>
              <a:spLocks/>
            </p:cNvSpPr>
            <p:nvPr/>
          </p:nvSpPr>
          <p:spPr bwMode="auto">
            <a:xfrm>
              <a:off x="2704867" y="2012966"/>
              <a:ext cx="2452187" cy="307238"/>
            </a:xfrm>
            <a:custGeom>
              <a:avLst/>
              <a:gdLst>
                <a:gd name="T0" fmla="*/ 2147483647 w 1554"/>
                <a:gd name="T1" fmla="*/ 2147483647 h 168"/>
                <a:gd name="T2" fmla="*/ 2147483647 w 1554"/>
                <a:gd name="T3" fmla="*/ 2147483647 h 168"/>
                <a:gd name="T4" fmla="*/ 0 w 1554"/>
                <a:gd name="T5" fmla="*/ 2147483647 h 168"/>
                <a:gd name="T6" fmla="*/ 2147483647 w 1554"/>
                <a:gd name="T7" fmla="*/ 2147483647 h 168"/>
                <a:gd name="T8" fmla="*/ 2147483647 w 1554"/>
                <a:gd name="T9" fmla="*/ 2147483647 h 168"/>
                <a:gd name="T10" fmla="*/ 2147483647 w 1554"/>
                <a:gd name="T11" fmla="*/ 2147483647 h 168"/>
                <a:gd name="T12" fmla="*/ 2147483647 w 1554"/>
                <a:gd name="T13" fmla="*/ 0 h 168"/>
                <a:gd name="T14" fmla="*/ 2147483647 w 1554"/>
                <a:gd name="T15" fmla="*/ 0 h 168"/>
                <a:gd name="T16" fmla="*/ 2147483647 w 1554"/>
                <a:gd name="T17" fmla="*/ 2147483647 h 168"/>
                <a:gd name="T18" fmla="*/ 2147483647 w 1554"/>
                <a:gd name="T19" fmla="*/ 2147483647 h 168"/>
                <a:gd name="T20" fmla="*/ 2147483647 w 1554"/>
                <a:gd name="T21" fmla="*/ 2147483647 h 168"/>
                <a:gd name="T22" fmla="*/ 2147483647 w 1554"/>
                <a:gd name="T23" fmla="*/ 2147483647 h 168"/>
                <a:gd name="T24" fmla="*/ 2147483647 w 1554"/>
                <a:gd name="T25" fmla="*/ 2147483647 h 168"/>
                <a:gd name="T26" fmla="*/ 2147483647 w 1554"/>
                <a:gd name="T27" fmla="*/ 2147483647 h 168"/>
                <a:gd name="T28" fmla="*/ 2147483647 w 1554"/>
                <a:gd name="T29" fmla="*/ 2147483647 h 168"/>
                <a:gd name="T30" fmla="*/ 2147483647 w 1554"/>
                <a:gd name="T31" fmla="*/ 2147483647 h 168"/>
                <a:gd name="T32" fmla="*/ 2147483647 w 1554"/>
                <a:gd name="T33" fmla="*/ 2147483647 h 168"/>
                <a:gd name="T34" fmla="*/ 2147483647 w 1554"/>
                <a:gd name="T35" fmla="*/ 2147483647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54"/>
                <a:gd name="T55" fmla="*/ 0 h 168"/>
                <a:gd name="T56" fmla="*/ 1554 w 1554"/>
                <a:gd name="T57" fmla="*/ 168 h 168"/>
                <a:gd name="connsiteX0" fmla="*/ 154 w 10000"/>
                <a:gd name="connsiteY0" fmla="*/ 9821 h 11307"/>
                <a:gd name="connsiteX1" fmla="*/ 39 w 10000"/>
                <a:gd name="connsiteY1" fmla="*/ 7500 h 11307"/>
                <a:gd name="connsiteX2" fmla="*/ 0 w 10000"/>
                <a:gd name="connsiteY2" fmla="*/ 4286 h 11307"/>
                <a:gd name="connsiteX3" fmla="*/ 425 w 10000"/>
                <a:gd name="connsiteY3" fmla="*/ 4286 h 11307"/>
                <a:gd name="connsiteX4" fmla="*/ 463 w 10000"/>
                <a:gd name="connsiteY4" fmla="*/ 5893 h 11307"/>
                <a:gd name="connsiteX5" fmla="*/ 1178 w 10000"/>
                <a:gd name="connsiteY5" fmla="*/ 5714 h 11307"/>
                <a:gd name="connsiteX6" fmla="*/ 1351 w 10000"/>
                <a:gd name="connsiteY6" fmla="*/ 0 h 11307"/>
                <a:gd name="connsiteX7" fmla="*/ 1776 w 10000"/>
                <a:gd name="connsiteY7" fmla="*/ 0 h 11307"/>
                <a:gd name="connsiteX8" fmla="*/ 1776 w 10000"/>
                <a:gd name="connsiteY8" fmla="*/ 3750 h 11307"/>
                <a:gd name="connsiteX9" fmla="*/ 1853 w 10000"/>
                <a:gd name="connsiteY9" fmla="*/ 357 h 11307"/>
                <a:gd name="connsiteX10" fmla="*/ 2278 w 10000"/>
                <a:gd name="connsiteY10" fmla="*/ 536 h 11307"/>
                <a:gd name="connsiteX11" fmla="*/ 2297 w 10000"/>
                <a:gd name="connsiteY11" fmla="*/ 5714 h 11307"/>
                <a:gd name="connsiteX12" fmla="*/ 8552 w 10000"/>
                <a:gd name="connsiteY12" fmla="*/ 5714 h 11307"/>
                <a:gd name="connsiteX13" fmla="*/ 8629 w 10000"/>
                <a:gd name="connsiteY13" fmla="*/ 4821 h 11307"/>
                <a:gd name="connsiteX14" fmla="*/ 10000 w 10000"/>
                <a:gd name="connsiteY14" fmla="*/ 5000 h 11307"/>
                <a:gd name="connsiteX15" fmla="*/ 9730 w 10000"/>
                <a:gd name="connsiteY15" fmla="*/ 7857 h 11307"/>
                <a:gd name="connsiteX16" fmla="*/ 9466 w 10000"/>
                <a:gd name="connsiteY16" fmla="*/ 11307 h 11307"/>
                <a:gd name="connsiteX17" fmla="*/ 154 w 10000"/>
                <a:gd name="connsiteY17" fmla="*/ 9821 h 11307"/>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178 w 10000"/>
                <a:gd name="connsiteY5" fmla="*/ 5714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356 w 10000"/>
                <a:gd name="connsiteY5" fmla="*/ 5453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04 w 9961"/>
                <a:gd name="connsiteY0" fmla="*/ 11520 h 11520"/>
                <a:gd name="connsiteX1" fmla="*/ 0 w 9961"/>
                <a:gd name="connsiteY1" fmla="*/ 7500 h 11520"/>
                <a:gd name="connsiteX2" fmla="*/ 386 w 9961"/>
                <a:gd name="connsiteY2" fmla="*/ 4286 h 11520"/>
                <a:gd name="connsiteX3" fmla="*/ 424 w 9961"/>
                <a:gd name="connsiteY3" fmla="*/ 5893 h 11520"/>
                <a:gd name="connsiteX4" fmla="*/ 1317 w 9961"/>
                <a:gd name="connsiteY4" fmla="*/ 5453 h 11520"/>
                <a:gd name="connsiteX5" fmla="*/ 1312 w 9961"/>
                <a:gd name="connsiteY5" fmla="*/ 0 h 11520"/>
                <a:gd name="connsiteX6" fmla="*/ 1737 w 9961"/>
                <a:gd name="connsiteY6" fmla="*/ 0 h 11520"/>
                <a:gd name="connsiteX7" fmla="*/ 1737 w 9961"/>
                <a:gd name="connsiteY7" fmla="*/ 3750 h 11520"/>
                <a:gd name="connsiteX8" fmla="*/ 1814 w 9961"/>
                <a:gd name="connsiteY8" fmla="*/ 357 h 11520"/>
                <a:gd name="connsiteX9" fmla="*/ 2239 w 9961"/>
                <a:gd name="connsiteY9" fmla="*/ 536 h 11520"/>
                <a:gd name="connsiteX10" fmla="*/ 2258 w 9961"/>
                <a:gd name="connsiteY10" fmla="*/ 5714 h 11520"/>
                <a:gd name="connsiteX11" fmla="*/ 8513 w 9961"/>
                <a:gd name="connsiteY11" fmla="*/ 5714 h 11520"/>
                <a:gd name="connsiteX12" fmla="*/ 8590 w 9961"/>
                <a:gd name="connsiteY12" fmla="*/ 4821 h 11520"/>
                <a:gd name="connsiteX13" fmla="*/ 9961 w 9961"/>
                <a:gd name="connsiteY13" fmla="*/ 5000 h 11520"/>
                <a:gd name="connsiteX14" fmla="*/ 9691 w 9961"/>
                <a:gd name="connsiteY14" fmla="*/ 7857 h 11520"/>
                <a:gd name="connsiteX15" fmla="*/ 9427 w 9961"/>
                <a:gd name="connsiteY15" fmla="*/ 11307 h 11520"/>
                <a:gd name="connsiteX16" fmla="*/ 304 w 9961"/>
                <a:gd name="connsiteY16" fmla="*/ 11520 h 11520"/>
                <a:gd name="connsiteX0" fmla="*/ 305 w 10000"/>
                <a:gd name="connsiteY0" fmla="*/ 10000 h 10000"/>
                <a:gd name="connsiteX1" fmla="*/ 0 w 10000"/>
                <a:gd name="connsiteY1" fmla="*/ 6510 h 10000"/>
                <a:gd name="connsiteX2" fmla="*/ 426 w 10000"/>
                <a:gd name="connsiteY2" fmla="*/ 5115 h 10000"/>
                <a:gd name="connsiteX3" fmla="*/ 1322 w 10000"/>
                <a:gd name="connsiteY3" fmla="*/ 4734 h 10000"/>
                <a:gd name="connsiteX4" fmla="*/ 1317 w 10000"/>
                <a:gd name="connsiteY4" fmla="*/ 0 h 10000"/>
                <a:gd name="connsiteX5" fmla="*/ 1744 w 10000"/>
                <a:gd name="connsiteY5" fmla="*/ 0 h 10000"/>
                <a:gd name="connsiteX6" fmla="*/ 1744 w 10000"/>
                <a:gd name="connsiteY6" fmla="*/ 3255 h 10000"/>
                <a:gd name="connsiteX7" fmla="*/ 1821 w 10000"/>
                <a:gd name="connsiteY7" fmla="*/ 310 h 10000"/>
                <a:gd name="connsiteX8" fmla="*/ 2248 w 10000"/>
                <a:gd name="connsiteY8" fmla="*/ 465 h 10000"/>
                <a:gd name="connsiteX9" fmla="*/ 2267 w 10000"/>
                <a:gd name="connsiteY9" fmla="*/ 4960 h 10000"/>
                <a:gd name="connsiteX10" fmla="*/ 8546 w 10000"/>
                <a:gd name="connsiteY10" fmla="*/ 4960 h 10000"/>
                <a:gd name="connsiteX11" fmla="*/ 8624 w 10000"/>
                <a:gd name="connsiteY11" fmla="*/ 4185 h 10000"/>
                <a:gd name="connsiteX12" fmla="*/ 10000 w 10000"/>
                <a:gd name="connsiteY12" fmla="*/ 4340 h 10000"/>
                <a:gd name="connsiteX13" fmla="*/ 9729 w 10000"/>
                <a:gd name="connsiteY13" fmla="*/ 6820 h 10000"/>
                <a:gd name="connsiteX14" fmla="*/ 9464 w 10000"/>
                <a:gd name="connsiteY14" fmla="*/ 9815 h 10000"/>
                <a:gd name="connsiteX15" fmla="*/ 305 w 10000"/>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81 w 10059"/>
                <a:gd name="connsiteY3" fmla="*/ 473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528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275 w 9970"/>
                <a:gd name="connsiteY0" fmla="*/ 10000 h 10000"/>
                <a:gd name="connsiteX1" fmla="*/ 0 w 9970"/>
                <a:gd name="connsiteY1" fmla="*/ 5348 h 10000"/>
                <a:gd name="connsiteX2" fmla="*/ 396 w 9970"/>
                <a:gd name="connsiteY2" fmla="*/ 5115 h 10000"/>
                <a:gd name="connsiteX3" fmla="*/ 1244 w 9970"/>
                <a:gd name="connsiteY3" fmla="*/ 5074 h 10000"/>
                <a:gd name="connsiteX4" fmla="*/ 1287 w 9970"/>
                <a:gd name="connsiteY4" fmla="*/ 0 h 10000"/>
                <a:gd name="connsiteX5" fmla="*/ 1714 w 9970"/>
                <a:gd name="connsiteY5" fmla="*/ 0 h 10000"/>
                <a:gd name="connsiteX6" fmla="*/ 1714 w 9970"/>
                <a:gd name="connsiteY6" fmla="*/ 3255 h 10000"/>
                <a:gd name="connsiteX7" fmla="*/ 1791 w 9970"/>
                <a:gd name="connsiteY7" fmla="*/ 310 h 10000"/>
                <a:gd name="connsiteX8" fmla="*/ 2218 w 9970"/>
                <a:gd name="connsiteY8" fmla="*/ 465 h 10000"/>
                <a:gd name="connsiteX9" fmla="*/ 2237 w 9970"/>
                <a:gd name="connsiteY9" fmla="*/ 4960 h 10000"/>
                <a:gd name="connsiteX10" fmla="*/ 8516 w 9970"/>
                <a:gd name="connsiteY10" fmla="*/ 4960 h 10000"/>
                <a:gd name="connsiteX11" fmla="*/ 8594 w 9970"/>
                <a:gd name="connsiteY11" fmla="*/ 4185 h 10000"/>
                <a:gd name="connsiteX12" fmla="*/ 9970 w 9970"/>
                <a:gd name="connsiteY12" fmla="*/ 4340 h 10000"/>
                <a:gd name="connsiteX13" fmla="*/ 9699 w 9970"/>
                <a:gd name="connsiteY13" fmla="*/ 6820 h 10000"/>
                <a:gd name="connsiteX14" fmla="*/ 9434 w 9970"/>
                <a:gd name="connsiteY14" fmla="*/ 9815 h 10000"/>
                <a:gd name="connsiteX15" fmla="*/ 275 w 9970"/>
                <a:gd name="connsiteY15" fmla="*/ 10000 h 10000"/>
                <a:gd name="connsiteX0" fmla="*/ 276 w 10000"/>
                <a:gd name="connsiteY0" fmla="*/ 10000 h 10000"/>
                <a:gd name="connsiteX1" fmla="*/ 0 w 10000"/>
                <a:gd name="connsiteY1" fmla="*/ 5348 h 10000"/>
                <a:gd name="connsiteX2" fmla="*/ 397 w 10000"/>
                <a:gd name="connsiteY2" fmla="*/ 5115 h 10000"/>
                <a:gd name="connsiteX3" fmla="*/ 1248 w 10000"/>
                <a:gd name="connsiteY3" fmla="*/ 5074 h 10000"/>
                <a:gd name="connsiteX4" fmla="*/ 1291 w 10000"/>
                <a:gd name="connsiteY4" fmla="*/ 0 h 10000"/>
                <a:gd name="connsiteX5" fmla="*/ 1719 w 10000"/>
                <a:gd name="connsiteY5" fmla="*/ 0 h 10000"/>
                <a:gd name="connsiteX6" fmla="*/ 1719 w 10000"/>
                <a:gd name="connsiteY6" fmla="*/ 3255 h 10000"/>
                <a:gd name="connsiteX7" fmla="*/ 1796 w 10000"/>
                <a:gd name="connsiteY7" fmla="*/ 310 h 10000"/>
                <a:gd name="connsiteX8" fmla="*/ 2234 w 10000"/>
                <a:gd name="connsiteY8" fmla="*/ 125 h 10000"/>
                <a:gd name="connsiteX9" fmla="*/ 2244 w 10000"/>
                <a:gd name="connsiteY9" fmla="*/ 4960 h 10000"/>
                <a:gd name="connsiteX10" fmla="*/ 8542 w 10000"/>
                <a:gd name="connsiteY10" fmla="*/ 4960 h 10000"/>
                <a:gd name="connsiteX11" fmla="*/ 8620 w 10000"/>
                <a:gd name="connsiteY11" fmla="*/ 4185 h 10000"/>
                <a:gd name="connsiteX12" fmla="*/ 10000 w 10000"/>
                <a:gd name="connsiteY12" fmla="*/ 4340 h 10000"/>
                <a:gd name="connsiteX13" fmla="*/ 9728 w 10000"/>
                <a:gd name="connsiteY13" fmla="*/ 6820 h 10000"/>
                <a:gd name="connsiteX14" fmla="*/ 9462 w 10000"/>
                <a:gd name="connsiteY14" fmla="*/ 9815 h 10000"/>
                <a:gd name="connsiteX15" fmla="*/ 276 w 10000"/>
                <a:gd name="connsiteY15"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85 w 10009"/>
                <a:gd name="connsiteY0" fmla="*/ 10000 h 10000"/>
                <a:gd name="connsiteX1" fmla="*/ 0 w 10009"/>
                <a:gd name="connsiteY1" fmla="*/ 5093 h 10000"/>
                <a:gd name="connsiteX2" fmla="*/ 1257 w 10009"/>
                <a:gd name="connsiteY2" fmla="*/ 5074 h 10000"/>
                <a:gd name="connsiteX3" fmla="*/ 1300 w 10009"/>
                <a:gd name="connsiteY3" fmla="*/ 0 h 10000"/>
                <a:gd name="connsiteX4" fmla="*/ 1728 w 10009"/>
                <a:gd name="connsiteY4" fmla="*/ 0 h 10000"/>
                <a:gd name="connsiteX5" fmla="*/ 1728 w 10009"/>
                <a:gd name="connsiteY5" fmla="*/ 3255 h 10000"/>
                <a:gd name="connsiteX6" fmla="*/ 1805 w 10009"/>
                <a:gd name="connsiteY6" fmla="*/ 310 h 10000"/>
                <a:gd name="connsiteX7" fmla="*/ 2243 w 10009"/>
                <a:gd name="connsiteY7" fmla="*/ 125 h 10000"/>
                <a:gd name="connsiteX8" fmla="*/ 2253 w 10009"/>
                <a:gd name="connsiteY8" fmla="*/ 4960 h 10000"/>
                <a:gd name="connsiteX9" fmla="*/ 8551 w 10009"/>
                <a:gd name="connsiteY9" fmla="*/ 4960 h 10000"/>
                <a:gd name="connsiteX10" fmla="*/ 8629 w 10009"/>
                <a:gd name="connsiteY10" fmla="*/ 4185 h 10000"/>
                <a:gd name="connsiteX11" fmla="*/ 10009 w 10009"/>
                <a:gd name="connsiteY11" fmla="*/ 4340 h 10000"/>
                <a:gd name="connsiteX12" fmla="*/ 9737 w 10009"/>
                <a:gd name="connsiteY12" fmla="*/ 6820 h 10000"/>
                <a:gd name="connsiteX13" fmla="*/ 9471 w 10009"/>
                <a:gd name="connsiteY13" fmla="*/ 9815 h 10000"/>
                <a:gd name="connsiteX14" fmla="*/ 285 w 10009"/>
                <a:gd name="connsiteY1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9" h="10000">
                  <a:moveTo>
                    <a:pt x="285" y="10000"/>
                  </a:moveTo>
                  <a:cubicBezTo>
                    <a:pt x="247" y="9328"/>
                    <a:pt x="38" y="5765"/>
                    <a:pt x="0" y="5093"/>
                  </a:cubicBezTo>
                  <a:cubicBezTo>
                    <a:pt x="475" y="5038"/>
                    <a:pt x="702" y="5114"/>
                    <a:pt x="1257" y="5074"/>
                  </a:cubicBezTo>
                  <a:cubicBezTo>
                    <a:pt x="1279" y="2626"/>
                    <a:pt x="1242" y="1654"/>
                    <a:pt x="1300" y="0"/>
                  </a:cubicBezTo>
                  <a:lnTo>
                    <a:pt x="1728" y="0"/>
                  </a:lnTo>
                  <a:lnTo>
                    <a:pt x="1728" y="3255"/>
                  </a:lnTo>
                  <a:cubicBezTo>
                    <a:pt x="1754" y="2273"/>
                    <a:pt x="1779" y="1292"/>
                    <a:pt x="1805" y="310"/>
                  </a:cubicBezTo>
                  <a:lnTo>
                    <a:pt x="2243" y="125"/>
                  </a:lnTo>
                  <a:cubicBezTo>
                    <a:pt x="2249" y="1624"/>
                    <a:pt x="2247" y="3462"/>
                    <a:pt x="2253" y="4960"/>
                  </a:cubicBezTo>
                  <a:lnTo>
                    <a:pt x="8551" y="4960"/>
                  </a:lnTo>
                  <a:cubicBezTo>
                    <a:pt x="8577" y="4701"/>
                    <a:pt x="8603" y="4444"/>
                    <a:pt x="8629" y="4185"/>
                  </a:cubicBezTo>
                  <a:lnTo>
                    <a:pt x="10009" y="4340"/>
                  </a:lnTo>
                  <a:cubicBezTo>
                    <a:pt x="9919" y="5167"/>
                    <a:pt x="9827" y="5993"/>
                    <a:pt x="9737" y="6820"/>
                  </a:cubicBezTo>
                  <a:cubicBezTo>
                    <a:pt x="9649" y="7818"/>
                    <a:pt x="9560" y="8817"/>
                    <a:pt x="9471" y="9815"/>
                  </a:cubicBezTo>
                  <a:lnTo>
                    <a:pt x="285" y="10000"/>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9" name="Group 48"/>
          <p:cNvGrpSpPr/>
          <p:nvPr/>
        </p:nvGrpSpPr>
        <p:grpSpPr>
          <a:xfrm>
            <a:off x="2635862" y="2450014"/>
            <a:ext cx="2664211" cy="422894"/>
            <a:chOff x="2690078" y="2374899"/>
            <a:chExt cx="3062287" cy="580495"/>
          </a:xfrm>
        </p:grpSpPr>
        <p:sp>
          <p:nvSpPr>
            <p:cNvPr id="32" name="Freeform 114"/>
            <p:cNvSpPr>
              <a:spLocks/>
            </p:cNvSpPr>
            <p:nvPr/>
          </p:nvSpPr>
          <p:spPr bwMode="auto">
            <a:xfrm>
              <a:off x="2732940" y="2531628"/>
              <a:ext cx="935224" cy="278990"/>
            </a:xfrm>
            <a:custGeom>
              <a:avLst/>
              <a:gdLst>
                <a:gd name="T0" fmla="*/ 0 w 588"/>
                <a:gd name="T1" fmla="*/ 0 h 54"/>
                <a:gd name="T2" fmla="*/ 2147483647 w 588"/>
                <a:gd name="T3" fmla="*/ 0 h 54"/>
                <a:gd name="T4" fmla="*/ 2147483647 w 588"/>
                <a:gd name="T5" fmla="*/ 2147483647 h 54"/>
                <a:gd name="T6" fmla="*/ 2147483647 w 588"/>
                <a:gd name="T7" fmla="*/ 2147483647 h 54"/>
                <a:gd name="T8" fmla="*/ 0 w 588"/>
                <a:gd name="T9" fmla="*/ 0 h 54"/>
                <a:gd name="T10" fmla="*/ 0 60000 65536"/>
                <a:gd name="T11" fmla="*/ 0 60000 65536"/>
                <a:gd name="T12" fmla="*/ 0 60000 65536"/>
                <a:gd name="T13" fmla="*/ 0 60000 65536"/>
                <a:gd name="T14" fmla="*/ 0 60000 65536"/>
                <a:gd name="T15" fmla="*/ 0 w 588"/>
                <a:gd name="T16" fmla="*/ 0 h 54"/>
                <a:gd name="T17" fmla="*/ 588 w 588"/>
                <a:gd name="T18" fmla="*/ 54 h 54"/>
                <a:gd name="connsiteX0" fmla="*/ 0 w 10019"/>
                <a:gd name="connsiteY0" fmla="*/ 0 h 9907"/>
                <a:gd name="connsiteX1" fmla="*/ 10000 w 10019"/>
                <a:gd name="connsiteY1" fmla="*/ 0 h 9907"/>
                <a:gd name="connsiteX2" fmla="*/ 10019 w 10019"/>
                <a:gd name="connsiteY2" fmla="*/ 9907 h 9907"/>
                <a:gd name="connsiteX3" fmla="*/ 51 w 10019"/>
                <a:gd name="connsiteY3" fmla="*/ 9444 h 9907"/>
                <a:gd name="connsiteX4" fmla="*/ 0 w 10019"/>
                <a:gd name="connsiteY4" fmla="*/ 0 h 9907"/>
                <a:gd name="connsiteX0" fmla="*/ 0 w 10000"/>
                <a:gd name="connsiteY0" fmla="*/ 0 h 10000"/>
                <a:gd name="connsiteX1" fmla="*/ 9981 w 10000"/>
                <a:gd name="connsiteY1" fmla="*/ 0 h 10000"/>
                <a:gd name="connsiteX2" fmla="*/ 10000 w 10000"/>
                <a:gd name="connsiteY2" fmla="*/ 10000 h 10000"/>
                <a:gd name="connsiteX3" fmla="*/ 28 w 10000"/>
                <a:gd name="connsiteY3" fmla="*/ 9627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9981" y="0"/>
                  </a:lnTo>
                  <a:cubicBezTo>
                    <a:pt x="9987" y="3333"/>
                    <a:pt x="9994" y="6667"/>
                    <a:pt x="10000" y="10000"/>
                  </a:cubicBezTo>
                  <a:lnTo>
                    <a:pt x="28" y="9627"/>
                  </a:lnTo>
                  <a:cubicBezTo>
                    <a:pt x="19" y="6418"/>
                    <a:pt x="9" y="3209"/>
                    <a:pt x="0" y="0"/>
                  </a:cubicBez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3" name="Freeform 115"/>
            <p:cNvSpPr>
              <a:spLocks/>
            </p:cNvSpPr>
            <p:nvPr/>
          </p:nvSpPr>
          <p:spPr bwMode="auto">
            <a:xfrm>
              <a:off x="3721734" y="2532550"/>
              <a:ext cx="1433512" cy="218590"/>
            </a:xfrm>
            <a:custGeom>
              <a:avLst/>
              <a:gdLst>
                <a:gd name="T0" fmla="*/ 0 w 903"/>
                <a:gd name="T1" fmla="*/ 0 h 52"/>
                <a:gd name="T2" fmla="*/ 2147483647 w 903"/>
                <a:gd name="T3" fmla="*/ 2147483647 h 52"/>
                <a:gd name="T4" fmla="*/ 2147483647 w 903"/>
                <a:gd name="T5" fmla="*/ 2147483647 h 52"/>
                <a:gd name="T6" fmla="*/ 0 w 903"/>
                <a:gd name="T7" fmla="*/ 2147483647 h 52"/>
                <a:gd name="T8" fmla="*/ 0 w 903"/>
                <a:gd name="T9" fmla="*/ 0 h 52"/>
                <a:gd name="T10" fmla="*/ 0 60000 65536"/>
                <a:gd name="T11" fmla="*/ 0 60000 65536"/>
                <a:gd name="T12" fmla="*/ 0 60000 65536"/>
                <a:gd name="T13" fmla="*/ 0 60000 65536"/>
                <a:gd name="T14" fmla="*/ 0 60000 65536"/>
                <a:gd name="T15" fmla="*/ 0 w 903"/>
                <a:gd name="T16" fmla="*/ 0 h 52"/>
                <a:gd name="T17" fmla="*/ 903 w 903"/>
                <a:gd name="T18" fmla="*/ 52 h 52"/>
              </a:gdLst>
              <a:ahLst/>
              <a:cxnLst>
                <a:cxn ang="T10">
                  <a:pos x="T0" y="T1"/>
                </a:cxn>
                <a:cxn ang="T11">
                  <a:pos x="T2" y="T3"/>
                </a:cxn>
                <a:cxn ang="T12">
                  <a:pos x="T4" y="T5"/>
                </a:cxn>
                <a:cxn ang="T13">
                  <a:pos x="T6" y="T7"/>
                </a:cxn>
                <a:cxn ang="T14">
                  <a:pos x="T8" y="T9"/>
                </a:cxn>
              </a:cxnLst>
              <a:rect l="T15" t="T16" r="T17" b="T18"/>
              <a:pathLst>
                <a:path w="903" h="52">
                  <a:moveTo>
                    <a:pt x="0" y="0"/>
                  </a:moveTo>
                  <a:lnTo>
                    <a:pt x="903" y="1"/>
                  </a:lnTo>
                  <a:lnTo>
                    <a:pt x="903" y="52"/>
                  </a:lnTo>
                  <a:lnTo>
                    <a:pt x="0" y="52"/>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1" name="Freeform 113"/>
            <p:cNvSpPr>
              <a:spLocks/>
            </p:cNvSpPr>
            <p:nvPr/>
          </p:nvSpPr>
          <p:spPr bwMode="auto">
            <a:xfrm>
              <a:off x="2690078" y="2374899"/>
              <a:ext cx="3062287" cy="580495"/>
            </a:xfrm>
            <a:custGeom>
              <a:avLst/>
              <a:gdLst>
                <a:gd name="T0" fmla="*/ 0 w 1929"/>
                <a:gd name="T1" fmla="*/ 2147483647 h 342"/>
                <a:gd name="T2" fmla="*/ 2147483647 w 1929"/>
                <a:gd name="T3" fmla="*/ 2147483647 h 342"/>
                <a:gd name="T4" fmla="*/ 2147483647 w 1929"/>
                <a:gd name="T5" fmla="*/ 2147483647 h 342"/>
                <a:gd name="T6" fmla="*/ 2147483647 w 1929"/>
                <a:gd name="T7" fmla="*/ 2147483647 h 342"/>
                <a:gd name="T8" fmla="*/ 2147483647 w 1929"/>
                <a:gd name="T9" fmla="*/ 2147483647 h 342"/>
                <a:gd name="T10" fmla="*/ 2147483647 w 1929"/>
                <a:gd name="T11" fmla="*/ 2147483647 h 342"/>
                <a:gd name="T12" fmla="*/ 2147483647 w 1929"/>
                <a:gd name="T13" fmla="*/ 2147483647 h 342"/>
                <a:gd name="T14" fmla="*/ 2147483647 w 1929"/>
                <a:gd name="T15" fmla="*/ 2147483647 h 342"/>
                <a:gd name="T16" fmla="*/ 2147483647 w 1929"/>
                <a:gd name="T17" fmla="*/ 2147483647 h 342"/>
                <a:gd name="T18" fmla="*/ 2147483647 w 1929"/>
                <a:gd name="T19" fmla="*/ 2147483647 h 342"/>
                <a:gd name="T20" fmla="*/ 2147483647 w 1929"/>
                <a:gd name="T21" fmla="*/ 2147483647 h 342"/>
                <a:gd name="T22" fmla="*/ 2147483647 w 1929"/>
                <a:gd name="T23" fmla="*/ 2147483647 h 342"/>
                <a:gd name="T24" fmla="*/ 2147483647 w 1929"/>
                <a:gd name="T25" fmla="*/ 0 h 342"/>
                <a:gd name="T26" fmla="*/ 2147483647 w 1929"/>
                <a:gd name="T27" fmla="*/ 0 h 342"/>
                <a:gd name="T28" fmla="*/ 2147483647 w 1929"/>
                <a:gd name="T29" fmla="*/ 2147483647 h 342"/>
                <a:gd name="T30" fmla="*/ 2147483647 w 1929"/>
                <a:gd name="T31" fmla="*/ 2147483647 h 342"/>
                <a:gd name="T32" fmla="*/ 2147483647 w 1929"/>
                <a:gd name="T33" fmla="*/ 2147483647 h 342"/>
                <a:gd name="T34" fmla="*/ 2147483647 w 1929"/>
                <a:gd name="T35" fmla="*/ 2147483647 h 342"/>
                <a:gd name="T36" fmla="*/ 2147483647 w 1929"/>
                <a:gd name="T37" fmla="*/ 2147483647 h 342"/>
                <a:gd name="T38" fmla="*/ 2147483647 w 1929"/>
                <a:gd name="T39" fmla="*/ 2147483647 h 342"/>
                <a:gd name="T40" fmla="*/ 2147483647 w 1929"/>
                <a:gd name="T41" fmla="*/ 2147483647 h 342"/>
                <a:gd name="T42" fmla="*/ 2147483647 w 1929"/>
                <a:gd name="T43" fmla="*/ 2147483647 h 342"/>
                <a:gd name="T44" fmla="*/ 2147483647 w 1929"/>
                <a:gd name="T45" fmla="*/ 2147483647 h 342"/>
                <a:gd name="T46" fmla="*/ 2147483647 w 1929"/>
                <a:gd name="T47" fmla="*/ 2147483647 h 342"/>
                <a:gd name="T48" fmla="*/ 2147483647 w 1929"/>
                <a:gd name="T49" fmla="*/ 2147483647 h 342"/>
                <a:gd name="T50" fmla="*/ 2147483647 w 1929"/>
                <a:gd name="T51" fmla="*/ 2147483647 h 342"/>
                <a:gd name="T52" fmla="*/ 2147483647 w 1929"/>
                <a:gd name="T53" fmla="*/ 2147483647 h 342"/>
                <a:gd name="T54" fmla="*/ 0 w 1929"/>
                <a:gd name="T55" fmla="*/ 2147483647 h 3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9"/>
                <a:gd name="T85" fmla="*/ 0 h 342"/>
                <a:gd name="T86" fmla="*/ 1929 w 1929"/>
                <a:gd name="T87" fmla="*/ 342 h 34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89 w 10000"/>
                <a:gd name="connsiteY24" fmla="*/ 10000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768 w 10000"/>
                <a:gd name="connsiteY23" fmla="*/ 8500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896 w 10000"/>
                <a:gd name="connsiteY17" fmla="*/ 4123 h 10692"/>
                <a:gd name="connsiteX18" fmla="*/ 8911 w 10000"/>
                <a:gd name="connsiteY18" fmla="*/ 6491 h 10692"/>
                <a:gd name="connsiteX19" fmla="*/ 9005 w 10000"/>
                <a:gd name="connsiteY19" fmla="*/ 6491 h 10692"/>
                <a:gd name="connsiteX20" fmla="*/ 9129 w 10000"/>
                <a:gd name="connsiteY20" fmla="*/ 6316 h 10692"/>
                <a:gd name="connsiteX21" fmla="*/ 10000 w 10000"/>
                <a:gd name="connsiteY21" fmla="*/ 6316 h 10692"/>
                <a:gd name="connsiteX22" fmla="*/ 9768 w 10000"/>
                <a:gd name="connsiteY22" fmla="*/ 8500 h 10692"/>
                <a:gd name="connsiteX23" fmla="*/ 9696 w 10000"/>
                <a:gd name="connsiteY23" fmla="*/ 10674 h 10692"/>
                <a:gd name="connsiteX24" fmla="*/ 199 w 10000"/>
                <a:gd name="connsiteY24" fmla="*/ 10692 h 10692"/>
                <a:gd name="connsiteX25" fmla="*/ 109 w 10000"/>
                <a:gd name="connsiteY25" fmla="*/ 8246 h 10692"/>
                <a:gd name="connsiteX26" fmla="*/ 0 w 10000"/>
                <a:gd name="connsiteY26"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896 w 10000"/>
                <a:gd name="connsiteY16" fmla="*/ 4123 h 10692"/>
                <a:gd name="connsiteX17" fmla="*/ 8911 w 10000"/>
                <a:gd name="connsiteY17" fmla="*/ 6491 h 10692"/>
                <a:gd name="connsiteX18" fmla="*/ 9005 w 10000"/>
                <a:gd name="connsiteY18" fmla="*/ 6491 h 10692"/>
                <a:gd name="connsiteX19" fmla="*/ 9129 w 10000"/>
                <a:gd name="connsiteY19" fmla="*/ 6316 h 10692"/>
                <a:gd name="connsiteX20" fmla="*/ 10000 w 10000"/>
                <a:gd name="connsiteY20" fmla="*/ 6316 h 10692"/>
                <a:gd name="connsiteX21" fmla="*/ 9768 w 10000"/>
                <a:gd name="connsiteY21" fmla="*/ 8500 h 10692"/>
                <a:gd name="connsiteX22" fmla="*/ 9696 w 10000"/>
                <a:gd name="connsiteY22" fmla="*/ 10674 h 10692"/>
                <a:gd name="connsiteX23" fmla="*/ 199 w 10000"/>
                <a:gd name="connsiteY23" fmla="*/ 10692 h 10692"/>
                <a:gd name="connsiteX24" fmla="*/ 109 w 10000"/>
                <a:gd name="connsiteY24" fmla="*/ 8246 h 10692"/>
                <a:gd name="connsiteX25" fmla="*/ 0 w 10000"/>
                <a:gd name="connsiteY25" fmla="*/ 6842 h 1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692">
                  <a:moveTo>
                    <a:pt x="0" y="6842"/>
                  </a:moveTo>
                  <a:lnTo>
                    <a:pt x="3204" y="6842"/>
                  </a:lnTo>
                  <a:lnTo>
                    <a:pt x="3219" y="4298"/>
                  </a:lnTo>
                  <a:lnTo>
                    <a:pt x="3359" y="4298"/>
                  </a:lnTo>
                  <a:lnTo>
                    <a:pt x="3359" y="6842"/>
                  </a:lnTo>
                  <a:lnTo>
                    <a:pt x="8072" y="6842"/>
                  </a:lnTo>
                  <a:lnTo>
                    <a:pt x="8072" y="4298"/>
                  </a:lnTo>
                  <a:lnTo>
                    <a:pt x="8180" y="3772"/>
                  </a:lnTo>
                  <a:lnTo>
                    <a:pt x="8180" y="2193"/>
                  </a:lnTo>
                  <a:lnTo>
                    <a:pt x="8383" y="2193"/>
                  </a:lnTo>
                  <a:lnTo>
                    <a:pt x="8383" y="3772"/>
                  </a:lnTo>
                  <a:lnTo>
                    <a:pt x="8476" y="3772"/>
                  </a:lnTo>
                  <a:cubicBezTo>
                    <a:pt x="8481" y="2515"/>
                    <a:pt x="8486" y="1257"/>
                    <a:pt x="8491" y="0"/>
                  </a:cubicBezTo>
                  <a:lnTo>
                    <a:pt x="8647" y="0"/>
                  </a:lnTo>
                  <a:cubicBezTo>
                    <a:pt x="8657" y="351"/>
                    <a:pt x="8668" y="702"/>
                    <a:pt x="8678" y="1053"/>
                  </a:cubicBezTo>
                  <a:lnTo>
                    <a:pt x="8880" y="1053"/>
                  </a:lnTo>
                  <a:cubicBezTo>
                    <a:pt x="8916" y="1565"/>
                    <a:pt x="8891" y="3217"/>
                    <a:pt x="8896" y="4123"/>
                  </a:cubicBezTo>
                  <a:cubicBezTo>
                    <a:pt x="8901" y="4912"/>
                    <a:pt x="8906" y="5702"/>
                    <a:pt x="8911" y="6491"/>
                  </a:cubicBezTo>
                  <a:lnTo>
                    <a:pt x="9005" y="6491"/>
                  </a:lnTo>
                  <a:lnTo>
                    <a:pt x="9129" y="6316"/>
                  </a:lnTo>
                  <a:lnTo>
                    <a:pt x="10000" y="6316"/>
                  </a:lnTo>
                  <a:cubicBezTo>
                    <a:pt x="9896" y="7076"/>
                    <a:pt x="9872" y="7740"/>
                    <a:pt x="9768" y="8500"/>
                  </a:cubicBezTo>
                  <a:cubicBezTo>
                    <a:pt x="9770" y="9193"/>
                    <a:pt x="9694" y="9981"/>
                    <a:pt x="9696" y="10674"/>
                  </a:cubicBezTo>
                  <a:lnTo>
                    <a:pt x="199" y="10692"/>
                  </a:lnTo>
                  <a:cubicBezTo>
                    <a:pt x="169" y="9877"/>
                    <a:pt x="139" y="9061"/>
                    <a:pt x="109" y="8246"/>
                  </a:cubicBezTo>
                  <a:cubicBezTo>
                    <a:pt x="73" y="7778"/>
                    <a:pt x="36" y="7310"/>
                    <a:pt x="0" y="6842"/>
                  </a:cubicBez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sp>
        <p:nvSpPr>
          <p:cNvPr id="61" name="TextBox 60"/>
          <p:cNvSpPr txBox="1"/>
          <p:nvPr/>
        </p:nvSpPr>
        <p:spPr>
          <a:xfrm>
            <a:off x="822137" y="1274176"/>
            <a:ext cx="100380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500 – 800 TEU</a:t>
            </a:r>
          </a:p>
        </p:txBody>
      </p:sp>
      <p:sp>
        <p:nvSpPr>
          <p:cNvPr id="62" name="TextBox 61"/>
          <p:cNvSpPr txBox="1"/>
          <p:nvPr/>
        </p:nvSpPr>
        <p:spPr>
          <a:xfrm>
            <a:off x="822137" y="1940865"/>
            <a:ext cx="1133644"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1,000 – 2,500 TEU</a:t>
            </a:r>
          </a:p>
        </p:txBody>
      </p:sp>
      <p:sp>
        <p:nvSpPr>
          <p:cNvPr id="63" name="TextBox 62"/>
          <p:cNvSpPr txBox="1"/>
          <p:nvPr/>
        </p:nvSpPr>
        <p:spPr>
          <a:xfrm>
            <a:off x="822137" y="2754241"/>
            <a:ext cx="117051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3,000 – 3,400 TEU</a:t>
            </a:r>
          </a:p>
        </p:txBody>
      </p:sp>
      <p:sp>
        <p:nvSpPr>
          <p:cNvPr id="64" name="TextBox 63"/>
          <p:cNvSpPr txBox="1"/>
          <p:nvPr/>
        </p:nvSpPr>
        <p:spPr>
          <a:xfrm>
            <a:off x="822137" y="3332990"/>
            <a:ext cx="1168910"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3,400 – 4,500 TEU</a:t>
            </a:r>
          </a:p>
        </p:txBody>
      </p:sp>
      <p:sp>
        <p:nvSpPr>
          <p:cNvPr id="65" name="TextBox 64"/>
          <p:cNvSpPr txBox="1"/>
          <p:nvPr/>
        </p:nvSpPr>
        <p:spPr>
          <a:xfrm>
            <a:off x="822137" y="4082736"/>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4,000 – 6,000 TEU</a:t>
            </a:r>
          </a:p>
        </p:txBody>
      </p:sp>
      <p:sp>
        <p:nvSpPr>
          <p:cNvPr id="66" name="TextBox 65"/>
          <p:cNvSpPr txBox="1"/>
          <p:nvPr/>
        </p:nvSpPr>
        <p:spPr>
          <a:xfrm>
            <a:off x="822137" y="4847159"/>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6,000 – 8,500 TEU</a:t>
            </a:r>
          </a:p>
        </p:txBody>
      </p:sp>
      <p:sp>
        <p:nvSpPr>
          <p:cNvPr id="67" name="TextBox 66"/>
          <p:cNvSpPr txBox="1"/>
          <p:nvPr/>
        </p:nvSpPr>
        <p:spPr>
          <a:xfrm>
            <a:off x="822137" y="5866420"/>
            <a:ext cx="75854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12,500 TEU</a:t>
            </a:r>
          </a:p>
        </p:txBody>
      </p:sp>
      <p:sp>
        <p:nvSpPr>
          <p:cNvPr id="70" name="TextBox 69"/>
          <p:cNvSpPr txBox="1"/>
          <p:nvPr/>
        </p:nvSpPr>
        <p:spPr>
          <a:xfrm>
            <a:off x="4607354" y="1437100"/>
            <a:ext cx="721672" cy="276999"/>
          </a:xfrm>
          <a:prstGeom prst="rect">
            <a:avLst/>
          </a:prstGeom>
          <a:noFill/>
        </p:spPr>
        <p:txBody>
          <a:bodyPr wrap="none" rtlCol="0">
            <a:spAutoFit/>
          </a:bodyPr>
          <a:lstStyle/>
          <a:p>
            <a:r>
              <a:rPr lang="en-US" sz="1200" b="1" dirty="0">
                <a:latin typeface="Agency FB" pitchFamily="34" charset="0"/>
              </a:rPr>
              <a:t>200x20x9</a:t>
            </a:r>
          </a:p>
        </p:txBody>
      </p:sp>
      <p:sp>
        <p:nvSpPr>
          <p:cNvPr id="71" name="TextBox 70"/>
          <p:cNvSpPr txBox="1"/>
          <p:nvPr/>
        </p:nvSpPr>
        <p:spPr>
          <a:xfrm>
            <a:off x="4045601" y="1113728"/>
            <a:ext cx="646331" cy="276999"/>
          </a:xfrm>
          <a:prstGeom prst="rect">
            <a:avLst/>
          </a:prstGeom>
          <a:noFill/>
        </p:spPr>
        <p:txBody>
          <a:bodyPr wrap="none" rtlCol="0">
            <a:spAutoFit/>
          </a:bodyPr>
          <a:lstStyle/>
          <a:p>
            <a:r>
              <a:rPr lang="en-US" sz="1200" b="1" dirty="0">
                <a:latin typeface="Agency FB" pitchFamily="34" charset="0"/>
              </a:rPr>
              <a:t>137x17x9</a:t>
            </a:r>
          </a:p>
        </p:txBody>
      </p:sp>
      <p:sp>
        <p:nvSpPr>
          <p:cNvPr id="72" name="TextBox 71"/>
          <p:cNvSpPr txBox="1"/>
          <p:nvPr/>
        </p:nvSpPr>
        <p:spPr>
          <a:xfrm>
            <a:off x="4744460" y="1935011"/>
            <a:ext cx="723275" cy="276999"/>
          </a:xfrm>
          <a:prstGeom prst="rect">
            <a:avLst/>
          </a:prstGeom>
          <a:noFill/>
        </p:spPr>
        <p:txBody>
          <a:bodyPr wrap="none" rtlCol="0">
            <a:spAutoFit/>
          </a:bodyPr>
          <a:lstStyle/>
          <a:p>
            <a:r>
              <a:rPr lang="en-US" sz="1200" b="1" dirty="0">
                <a:latin typeface="Agency FB" pitchFamily="34" charset="0"/>
              </a:rPr>
              <a:t>215x20x10</a:t>
            </a:r>
          </a:p>
        </p:txBody>
      </p:sp>
      <p:sp>
        <p:nvSpPr>
          <p:cNvPr id="73" name="TextBox 72"/>
          <p:cNvSpPr txBox="1"/>
          <p:nvPr/>
        </p:nvSpPr>
        <p:spPr>
          <a:xfrm>
            <a:off x="5249872" y="2651808"/>
            <a:ext cx="851515" cy="276999"/>
          </a:xfrm>
          <a:prstGeom prst="rect">
            <a:avLst/>
          </a:prstGeom>
          <a:noFill/>
        </p:spPr>
        <p:txBody>
          <a:bodyPr wrap="none" rtlCol="0">
            <a:spAutoFit/>
          </a:bodyPr>
          <a:lstStyle/>
          <a:p>
            <a:r>
              <a:rPr lang="en-US" sz="1200" b="1" dirty="0">
                <a:latin typeface="Agency FB" pitchFamily="34" charset="0"/>
              </a:rPr>
              <a:t>250x32x12.5</a:t>
            </a:r>
          </a:p>
        </p:txBody>
      </p:sp>
      <p:sp>
        <p:nvSpPr>
          <p:cNvPr id="80" name="Rectangle 79"/>
          <p:cNvSpPr/>
          <p:nvPr/>
        </p:nvSpPr>
        <p:spPr>
          <a:xfrm>
            <a:off x="4546634" y="1122457"/>
            <a:ext cx="1236236" cy="261610"/>
          </a:xfrm>
          <a:prstGeom prst="rect">
            <a:avLst/>
          </a:prstGeom>
        </p:spPr>
        <p:txBody>
          <a:bodyPr wrap="none">
            <a:spAutoFit/>
          </a:bodyPr>
          <a:lstStyle/>
          <a:p>
            <a:r>
              <a:rPr lang="en-US" sz="1100" b="1" dirty="0">
                <a:latin typeface="Agency FB" pitchFamily="34" charset="0"/>
              </a:rPr>
              <a:t> (LOA – Beam – Draft)</a:t>
            </a:r>
            <a:endParaRPr lang="en-US" sz="1100" dirty="0"/>
          </a:p>
        </p:txBody>
      </p:sp>
      <p:sp>
        <p:nvSpPr>
          <p:cNvPr id="96" name="TextBox 95"/>
          <p:cNvSpPr txBox="1"/>
          <p:nvPr/>
        </p:nvSpPr>
        <p:spPr>
          <a:xfrm>
            <a:off x="7809758" y="5449089"/>
            <a:ext cx="139462" cy="184666"/>
          </a:xfrm>
          <a:prstGeom prst="rect">
            <a:avLst/>
          </a:prstGeom>
          <a:noFill/>
        </p:spPr>
        <p:txBody>
          <a:bodyPr wrap="none" lIns="0" tIns="0" rIns="0" bIns="0" rtlCol="0">
            <a:spAutoFit/>
          </a:bodyPr>
          <a:lstStyle/>
          <a:p>
            <a:r>
              <a:rPr lang="en-US" sz="1200" b="1" dirty="0">
                <a:latin typeface="Agency FB" pitchFamily="34" charset="0"/>
              </a:rPr>
              <a:t>20</a:t>
            </a:r>
          </a:p>
        </p:txBody>
      </p:sp>
      <p:sp>
        <p:nvSpPr>
          <p:cNvPr id="97" name="TextBox 96"/>
          <p:cNvSpPr txBox="1"/>
          <p:nvPr/>
        </p:nvSpPr>
        <p:spPr>
          <a:xfrm>
            <a:off x="7299897" y="574197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98" name="TextBox 97"/>
          <p:cNvSpPr txBox="1"/>
          <p:nvPr/>
        </p:nvSpPr>
        <p:spPr>
          <a:xfrm>
            <a:off x="7321989" y="6022131"/>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1" name="TextBox 100"/>
          <p:cNvSpPr txBox="1"/>
          <p:nvPr/>
        </p:nvSpPr>
        <p:spPr>
          <a:xfrm>
            <a:off x="7387681" y="5087870"/>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2" name="TextBox 101"/>
          <p:cNvSpPr txBox="1"/>
          <p:nvPr/>
        </p:nvSpPr>
        <p:spPr>
          <a:xfrm>
            <a:off x="7381585" y="4803251"/>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3" name="TextBox 102"/>
          <p:cNvSpPr txBox="1"/>
          <p:nvPr/>
        </p:nvSpPr>
        <p:spPr>
          <a:xfrm>
            <a:off x="7835793" y="4528522"/>
            <a:ext cx="102592" cy="184666"/>
          </a:xfrm>
          <a:prstGeom prst="rect">
            <a:avLst/>
          </a:prstGeom>
          <a:noFill/>
        </p:spPr>
        <p:txBody>
          <a:bodyPr wrap="none" lIns="0" tIns="0" rIns="0" bIns="0" rtlCol="0">
            <a:spAutoFit/>
          </a:bodyPr>
          <a:lstStyle/>
          <a:p>
            <a:r>
              <a:rPr lang="en-US" sz="1200" b="1" dirty="0">
                <a:latin typeface="Agency FB" pitchFamily="34" charset="0"/>
              </a:rPr>
              <a:t>17</a:t>
            </a:r>
          </a:p>
        </p:txBody>
      </p:sp>
      <p:sp>
        <p:nvSpPr>
          <p:cNvPr id="106" name="TextBox 105"/>
          <p:cNvSpPr txBox="1"/>
          <p:nvPr/>
        </p:nvSpPr>
        <p:spPr>
          <a:xfrm>
            <a:off x="7415253" y="4210103"/>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07" name="TextBox 106"/>
          <p:cNvSpPr txBox="1"/>
          <p:nvPr/>
        </p:nvSpPr>
        <p:spPr>
          <a:xfrm>
            <a:off x="7415253" y="3955964"/>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8" name="TextBox 107"/>
          <p:cNvSpPr txBox="1"/>
          <p:nvPr/>
        </p:nvSpPr>
        <p:spPr>
          <a:xfrm>
            <a:off x="7814853" y="3725823"/>
            <a:ext cx="107402" cy="184666"/>
          </a:xfrm>
          <a:prstGeom prst="rect">
            <a:avLst/>
          </a:prstGeom>
          <a:noFill/>
        </p:spPr>
        <p:txBody>
          <a:bodyPr wrap="none" lIns="0" tIns="0" rIns="0" bIns="0" rtlCol="0">
            <a:spAutoFit/>
          </a:bodyPr>
          <a:lstStyle/>
          <a:p>
            <a:r>
              <a:rPr lang="en-US" sz="1200" b="1" dirty="0">
                <a:latin typeface="Agency FB" pitchFamily="34" charset="0"/>
              </a:rPr>
              <a:t>15</a:t>
            </a:r>
          </a:p>
        </p:txBody>
      </p:sp>
      <p:sp>
        <p:nvSpPr>
          <p:cNvPr id="111" name="TextBox 110"/>
          <p:cNvSpPr txBox="1"/>
          <p:nvPr/>
        </p:nvSpPr>
        <p:spPr>
          <a:xfrm>
            <a:off x="7550844" y="3338188"/>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2" name="TextBox 111"/>
          <p:cNvSpPr txBox="1"/>
          <p:nvPr/>
        </p:nvSpPr>
        <p:spPr>
          <a:xfrm>
            <a:off x="7550844" y="3073381"/>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4" name="Rectangle 113"/>
          <p:cNvSpPr/>
          <p:nvPr/>
        </p:nvSpPr>
        <p:spPr bwMode="auto">
          <a:xfrm>
            <a:off x="7651475" y="2539946"/>
            <a:ext cx="438912" cy="24309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6" name="TextBox 115"/>
          <p:cNvSpPr txBox="1"/>
          <p:nvPr/>
        </p:nvSpPr>
        <p:spPr>
          <a:xfrm>
            <a:off x="7540642" y="2777506"/>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17" name="TextBox 116"/>
          <p:cNvSpPr txBox="1"/>
          <p:nvPr/>
        </p:nvSpPr>
        <p:spPr>
          <a:xfrm>
            <a:off x="7540642" y="254622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8" name="TextBox 117"/>
          <p:cNvSpPr txBox="1"/>
          <p:nvPr/>
        </p:nvSpPr>
        <p:spPr>
          <a:xfrm>
            <a:off x="7811688" y="2368928"/>
            <a:ext cx="107402" cy="184666"/>
          </a:xfrm>
          <a:prstGeom prst="rect">
            <a:avLst/>
          </a:prstGeom>
          <a:noFill/>
        </p:spPr>
        <p:txBody>
          <a:bodyPr wrap="none" lIns="0" tIns="0" rIns="0" bIns="0" rtlCol="0">
            <a:spAutoFit/>
          </a:bodyPr>
          <a:lstStyle/>
          <a:p>
            <a:r>
              <a:rPr lang="en-US" sz="1200" b="1" dirty="0">
                <a:latin typeface="Agency FB" pitchFamily="34" charset="0"/>
              </a:rPr>
              <a:t>13</a:t>
            </a:r>
          </a:p>
        </p:txBody>
      </p:sp>
      <p:sp>
        <p:nvSpPr>
          <p:cNvPr id="119" name="Rectangle 118"/>
          <p:cNvSpPr/>
          <p:nvPr/>
        </p:nvSpPr>
        <p:spPr bwMode="auto">
          <a:xfrm>
            <a:off x="7692227" y="1869425"/>
            <a:ext cx="365974" cy="21031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0" name="Freeform 119"/>
          <p:cNvSpPr/>
          <p:nvPr/>
        </p:nvSpPr>
        <p:spPr bwMode="auto">
          <a:xfrm>
            <a:off x="7739535" y="2079486"/>
            <a:ext cx="274320" cy="16840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389819"/>
              <a:gd name="connsiteX1" fmla="*/ 812800 w 812800"/>
              <a:gd name="connsiteY1" fmla="*/ 0 h 389819"/>
              <a:gd name="connsiteX2" fmla="*/ 812800 w 812800"/>
              <a:gd name="connsiteY2" fmla="*/ 276225 h 389819"/>
              <a:gd name="connsiteX3" fmla="*/ 733425 w 812800"/>
              <a:gd name="connsiteY3" fmla="*/ 276225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88900 w 812800"/>
              <a:gd name="connsiteY6" fmla="*/ 282575 h 398638"/>
              <a:gd name="connsiteX7" fmla="*/ 0 w 812800"/>
              <a:gd name="connsiteY7" fmla="*/ 283369 h 398638"/>
              <a:gd name="connsiteX8" fmla="*/ 0 w 812800"/>
              <a:gd name="connsiteY8" fmla="*/ 0 h 398638"/>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134056 w 812800"/>
              <a:gd name="connsiteY6" fmla="*/ 286985 h 398638"/>
              <a:gd name="connsiteX7" fmla="*/ 0 w 812800"/>
              <a:gd name="connsiteY7" fmla="*/ 283369 h 398638"/>
              <a:gd name="connsiteX8" fmla="*/ 0 w 812800"/>
              <a:gd name="connsiteY8" fmla="*/ 0 h 398638"/>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71336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 h="389819">
                <a:moveTo>
                  <a:pt x="0" y="0"/>
                </a:moveTo>
                <a:lnTo>
                  <a:pt x="812800" y="0"/>
                </a:lnTo>
                <a:lnTo>
                  <a:pt x="812800" y="276225"/>
                </a:lnTo>
                <a:lnTo>
                  <a:pt x="665692" y="276224"/>
                </a:lnTo>
                <a:lnTo>
                  <a:pt x="671336" y="389819"/>
                </a:lnTo>
                <a:lnTo>
                  <a:pt x="145345" y="385409"/>
                </a:lnTo>
                <a:lnTo>
                  <a:pt x="134056" y="286985"/>
                </a:lnTo>
                <a:lnTo>
                  <a:pt x="0" y="283369"/>
                </a:lnTo>
                <a:lnTo>
                  <a:pt x="0" y="0"/>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1" name="TextBox 120"/>
          <p:cNvSpPr txBox="1"/>
          <p:nvPr/>
        </p:nvSpPr>
        <p:spPr>
          <a:xfrm>
            <a:off x="7816003" y="1681707"/>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24" name="Rectangle 123"/>
          <p:cNvSpPr/>
          <p:nvPr/>
        </p:nvSpPr>
        <p:spPr bwMode="auto">
          <a:xfrm>
            <a:off x="7710928" y="1494851"/>
            <a:ext cx="32004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5" name="TextBox 124"/>
          <p:cNvSpPr txBox="1"/>
          <p:nvPr/>
        </p:nvSpPr>
        <p:spPr>
          <a:xfrm>
            <a:off x="8061813" y="1414594"/>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27" name="Rectangle 126"/>
          <p:cNvSpPr/>
          <p:nvPr/>
        </p:nvSpPr>
        <p:spPr bwMode="auto">
          <a:xfrm>
            <a:off x="7731061" y="1235010"/>
            <a:ext cx="27432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8" name="TextBox 127"/>
          <p:cNvSpPr txBox="1"/>
          <p:nvPr/>
        </p:nvSpPr>
        <p:spPr>
          <a:xfrm>
            <a:off x="7842136" y="106116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29" name="TextBox 128"/>
          <p:cNvSpPr txBox="1"/>
          <p:nvPr/>
        </p:nvSpPr>
        <p:spPr>
          <a:xfrm>
            <a:off x="7619541" y="121160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sp>
        <p:nvSpPr>
          <p:cNvPr id="141" name="TextBox 140"/>
          <p:cNvSpPr txBox="1"/>
          <p:nvPr/>
        </p:nvSpPr>
        <p:spPr>
          <a:xfrm>
            <a:off x="6207911" y="1032921"/>
            <a:ext cx="1069524" cy="261610"/>
          </a:xfrm>
          <a:prstGeom prst="rect">
            <a:avLst/>
          </a:prstGeom>
          <a:noFill/>
        </p:spPr>
        <p:txBody>
          <a:bodyPr wrap="none" rtlCol="0">
            <a:spAutoFit/>
          </a:bodyPr>
          <a:lstStyle/>
          <a:p>
            <a:r>
              <a:rPr lang="en-US" sz="1100" b="1" dirty="0">
                <a:latin typeface="Agency FB" pitchFamily="34" charset="0"/>
              </a:rPr>
              <a:t>Containers across</a:t>
            </a:r>
          </a:p>
        </p:txBody>
      </p:sp>
      <p:sp>
        <p:nvSpPr>
          <p:cNvPr id="142" name="TextBox 141"/>
          <p:cNvSpPr txBox="1"/>
          <p:nvPr/>
        </p:nvSpPr>
        <p:spPr>
          <a:xfrm>
            <a:off x="5828532" y="2037157"/>
            <a:ext cx="1494320" cy="261610"/>
          </a:xfrm>
          <a:prstGeom prst="rect">
            <a:avLst/>
          </a:prstGeom>
          <a:noFill/>
        </p:spPr>
        <p:txBody>
          <a:bodyPr wrap="none" rtlCol="0">
            <a:spAutoFit/>
          </a:bodyPr>
          <a:lstStyle/>
          <a:p>
            <a:r>
              <a:rPr lang="en-US" sz="1100" b="1" dirty="0">
                <a:latin typeface="Agency FB" pitchFamily="34" charset="0"/>
              </a:rPr>
              <a:t>Containers high below deck</a:t>
            </a:r>
          </a:p>
        </p:txBody>
      </p:sp>
      <p:sp>
        <p:nvSpPr>
          <p:cNvPr id="13" name="Rounded Rectangle 12"/>
          <p:cNvSpPr/>
          <p:nvPr/>
        </p:nvSpPr>
        <p:spPr>
          <a:xfrm>
            <a:off x="614714" y="1031450"/>
            <a:ext cx="7863840" cy="1280160"/>
          </a:xfrm>
          <a:prstGeom prst="roundRect">
            <a:avLst>
              <a:gd name="adj" fmla="val 7999"/>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51408" y="1424654"/>
            <a:ext cx="11541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A</a:t>
            </a:r>
          </a:p>
        </p:txBody>
      </p:sp>
      <p:sp>
        <p:nvSpPr>
          <p:cNvPr id="130" name="Rounded Rectangle 129"/>
          <p:cNvSpPr/>
          <p:nvPr/>
        </p:nvSpPr>
        <p:spPr>
          <a:xfrm>
            <a:off x="614714" y="2366133"/>
            <a:ext cx="7863840" cy="1280160"/>
          </a:xfrm>
          <a:prstGeom prst="roundRect">
            <a:avLst>
              <a:gd name="adj" fmla="val 7999"/>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558178" y="2837834"/>
            <a:ext cx="118622"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B</a:t>
            </a:r>
          </a:p>
        </p:txBody>
      </p:sp>
      <p:sp>
        <p:nvSpPr>
          <p:cNvPr id="132" name="Rounded Rectangle 131"/>
          <p:cNvSpPr/>
          <p:nvPr/>
        </p:nvSpPr>
        <p:spPr>
          <a:xfrm>
            <a:off x="614714" y="3722553"/>
            <a:ext cx="7863840" cy="1645920"/>
          </a:xfrm>
          <a:prstGeom prst="roundRect">
            <a:avLst>
              <a:gd name="adj" fmla="val 685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557793" y="4343783"/>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C</a:t>
            </a:r>
          </a:p>
        </p:txBody>
      </p:sp>
      <p:sp>
        <p:nvSpPr>
          <p:cNvPr id="134" name="Rounded Rectangle 133"/>
          <p:cNvSpPr/>
          <p:nvPr/>
        </p:nvSpPr>
        <p:spPr>
          <a:xfrm>
            <a:off x="614714" y="5431053"/>
            <a:ext cx="7863840" cy="914400"/>
          </a:xfrm>
          <a:prstGeom prst="roundRect">
            <a:avLst>
              <a:gd name="adj" fmla="val 7999"/>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557793" y="5683536"/>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D</a:t>
            </a:r>
          </a:p>
        </p:txBody>
      </p:sp>
      <p:sp>
        <p:nvSpPr>
          <p:cNvPr id="147" name="Rectangle 146"/>
          <p:cNvSpPr/>
          <p:nvPr/>
        </p:nvSpPr>
        <p:spPr>
          <a:xfrm>
            <a:off x="4144298" y="1238281"/>
            <a:ext cx="500458" cy="246221"/>
          </a:xfrm>
          <a:prstGeom prst="rect">
            <a:avLst/>
          </a:prstGeom>
        </p:spPr>
        <p:txBody>
          <a:bodyPr wrap="none">
            <a:spAutoFit/>
          </a:bodyPr>
          <a:lstStyle/>
          <a:p>
            <a:r>
              <a:rPr lang="en-US" sz="1000" b="1" dirty="0">
                <a:latin typeface="Agency FB" pitchFamily="34" charset="0"/>
              </a:rPr>
              <a:t>meters</a:t>
            </a:r>
            <a:endParaRPr lang="en-US" sz="1000" dirty="0"/>
          </a:p>
        </p:txBody>
      </p:sp>
      <p:cxnSp>
        <p:nvCxnSpPr>
          <p:cNvPr id="5" name="Straight Connector 4"/>
          <p:cNvCxnSpPr>
            <a:stCxn id="129" idx="3"/>
            <a:endCxn id="129" idx="3"/>
          </p:cNvCxnSpPr>
          <p:nvPr/>
        </p:nvCxnSpPr>
        <p:spPr>
          <a:xfrm>
            <a:off x="7690073" y="13039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77646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82218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86790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91362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5934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731061" y="1276771"/>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731061" y="1319798"/>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730277" y="1362826"/>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711387" y="153402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711387" y="1577728"/>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10603" y="158007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7555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80122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84694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789266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93838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9841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693378" y="191309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693378" y="195553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692594" y="199797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735591"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8321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82893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87465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92037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96609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009698"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691910" y="204041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691910" y="207998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691910" y="212379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691910" y="216380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7734550" y="2473439"/>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651681" y="258102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651681" y="262346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7650897" y="266590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69198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736748"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781507"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826266"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871025"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915784"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960543"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650213" y="2708348"/>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652153" y="274702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8005302"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804815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651316" y="278769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649485" y="2829810"/>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647654" y="2871927"/>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7651778" y="290988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7700920" y="2946928"/>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bwMode="auto">
          <a:xfrm>
            <a:off x="7649559" y="3053118"/>
            <a:ext cx="438912" cy="28346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3" name="Straight Connector 192"/>
          <p:cNvCxnSpPr/>
          <p:nvPr/>
        </p:nvCxnSpPr>
        <p:spPr>
          <a:xfrm>
            <a:off x="7651681" y="309373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7651681" y="313617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650897" y="317861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691989"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736748"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781507"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826266"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871025"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915784"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7960543"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650213" y="3221054"/>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652153" y="3259732"/>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8005302"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8046254"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7651316" y="330039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7644273" y="349345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7693415" y="3530500"/>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7646031" y="334196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7645415" y="33819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7644799" y="34200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7644183" y="34581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bwMode="auto">
          <a:xfrm>
            <a:off x="7540308" y="3901534"/>
            <a:ext cx="649224"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16" name="Straight Connector 215"/>
          <p:cNvCxnSpPr/>
          <p:nvPr/>
        </p:nvCxnSpPr>
        <p:spPr>
          <a:xfrm>
            <a:off x="7540577" y="393770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7540577" y="3979079"/>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540577" y="4020451"/>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7540577" y="4061823"/>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7540577" y="4103195"/>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540577" y="414456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540577" y="418593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7581764"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7625673"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669582"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7713491"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7673962" y="2804863"/>
            <a:ext cx="394347" cy="207645"/>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p:cNvCxnSpPr/>
          <p:nvPr/>
        </p:nvCxnSpPr>
        <p:spPr>
          <a:xfrm>
            <a:off x="7540308" y="4222902"/>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7757400"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7801309"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7845218"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7889127"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4" name="Freeform 233"/>
          <p:cNvSpPr/>
          <p:nvPr/>
        </p:nvSpPr>
        <p:spPr>
          <a:xfrm>
            <a:off x="7673962" y="3351723"/>
            <a:ext cx="394347" cy="241580"/>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Straight Connector 234"/>
          <p:cNvCxnSpPr/>
          <p:nvPr/>
        </p:nvCxnSpPr>
        <p:spPr>
          <a:xfrm>
            <a:off x="7933036"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7976945"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8020854"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064763"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8108672"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8152575"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7585042" y="4262360"/>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7585042" y="4301831"/>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7585042" y="4341302"/>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7585042" y="438077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7624509" y="4419891"/>
            <a:ext cx="4937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9" name="Freeform 248"/>
          <p:cNvSpPr/>
          <p:nvPr/>
        </p:nvSpPr>
        <p:spPr>
          <a:xfrm>
            <a:off x="7559019" y="4280066"/>
            <a:ext cx="613097" cy="207036"/>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249"/>
          <p:cNvSpPr/>
          <p:nvPr/>
        </p:nvSpPr>
        <p:spPr>
          <a:xfrm>
            <a:off x="7711701" y="2088904"/>
            <a:ext cx="318941" cy="17950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bwMode="auto">
          <a:xfrm>
            <a:off x="7509919" y="4709086"/>
            <a:ext cx="731520"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52" name="Straight Connector 251"/>
          <p:cNvCxnSpPr/>
          <p:nvPr/>
        </p:nvCxnSpPr>
        <p:spPr>
          <a:xfrm>
            <a:off x="7511333" y="474650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7511333" y="4787879"/>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7511333" y="4829251"/>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7511333" y="4870623"/>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7511333" y="4911995"/>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7511333" y="495336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7511333" y="4994738"/>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7598378" y="4700482"/>
            <a:ext cx="0" cy="55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764206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7685746"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511333" y="5031702"/>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772943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777311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7816798"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86048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904166"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794785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799153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8035218"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807890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8124491"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816627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8204372" y="4709829"/>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7555124" y="4700482"/>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4" name="Freeform 283"/>
          <p:cNvSpPr/>
          <p:nvPr/>
        </p:nvSpPr>
        <p:spPr>
          <a:xfrm>
            <a:off x="7531909" y="5080578"/>
            <a:ext cx="693734" cy="24261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284"/>
          <p:cNvSpPr>
            <a:spLocks/>
          </p:cNvSpPr>
          <p:nvPr/>
        </p:nvSpPr>
        <p:spPr bwMode="auto">
          <a:xfrm>
            <a:off x="7502102" y="6026805"/>
            <a:ext cx="731520" cy="234380"/>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436">
                <a:moveTo>
                  <a:pt x="233" y="0"/>
                </a:moveTo>
                <a:lnTo>
                  <a:pt x="813033" y="0"/>
                </a:lnTo>
                <a:cubicBezTo>
                  <a:pt x="812994" y="112917"/>
                  <a:pt x="812956" y="285384"/>
                  <a:pt x="812917" y="398301"/>
                </a:cubicBezTo>
                <a:lnTo>
                  <a:pt x="715280" y="403244"/>
                </a:lnTo>
                <a:cubicBezTo>
                  <a:pt x="714586" y="431554"/>
                  <a:pt x="713891" y="459863"/>
                  <a:pt x="713197" y="488173"/>
                </a:cubicBezTo>
                <a:lnTo>
                  <a:pt x="93638" y="488436"/>
                </a:lnTo>
                <a:cubicBezTo>
                  <a:pt x="93677" y="461506"/>
                  <a:pt x="93714" y="426377"/>
                  <a:pt x="93753" y="39944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86" name="Straight Connector 285"/>
          <p:cNvCxnSpPr/>
          <p:nvPr/>
        </p:nvCxnSpPr>
        <p:spPr>
          <a:xfrm>
            <a:off x="7499316" y="6026542"/>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7499226" y="6180566"/>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7588463" y="622142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7499226" y="6067179"/>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7499226" y="61071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7499226" y="61452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7457582" y="570347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7457582" y="5744850"/>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7457582" y="578622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7457582" y="5827594"/>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7457582" y="5868966"/>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7457582" y="591033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7457582" y="5951709"/>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754296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7586190"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762941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7457582" y="5988673"/>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767263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771585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775907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780230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784552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788874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793196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797518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801841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806163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810485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8148076"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7499746"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819129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8234520"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2" name="Freeform 321"/>
          <p:cNvSpPr/>
          <p:nvPr/>
        </p:nvSpPr>
        <p:spPr>
          <a:xfrm>
            <a:off x="7482059" y="6032561"/>
            <a:ext cx="771859" cy="254141"/>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69438" y="1842018"/>
            <a:ext cx="1334020" cy="261610"/>
          </a:xfrm>
          <a:prstGeom prst="rect">
            <a:avLst/>
          </a:prstGeom>
        </p:spPr>
        <p:txBody>
          <a:bodyPr wrap="none">
            <a:spAutoFit/>
          </a:bodyPr>
          <a:lstStyle/>
          <a:p>
            <a:r>
              <a:rPr lang="en-US" sz="1100" b="1" dirty="0">
                <a:latin typeface="Agency FB" pitchFamily="34" charset="0"/>
              </a:rPr>
              <a:t>Containers high on deck</a:t>
            </a:r>
          </a:p>
        </p:txBody>
      </p:sp>
      <p:sp>
        <p:nvSpPr>
          <p:cNvPr id="366" name="TextBox 365"/>
          <p:cNvSpPr txBox="1"/>
          <p:nvPr/>
        </p:nvSpPr>
        <p:spPr>
          <a:xfrm>
            <a:off x="7601253" y="148592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52" name="Straight Arrow Connector 51"/>
          <p:cNvCxnSpPr/>
          <p:nvPr/>
        </p:nvCxnSpPr>
        <p:spPr>
          <a:xfrm>
            <a:off x="7265840" y="1158553"/>
            <a:ext cx="54864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367" name="TextBox 366"/>
          <p:cNvSpPr txBox="1"/>
          <p:nvPr/>
        </p:nvSpPr>
        <p:spPr>
          <a:xfrm>
            <a:off x="7578289" y="1888845"/>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368" name="TextBox 367"/>
          <p:cNvSpPr txBox="1"/>
          <p:nvPr/>
        </p:nvSpPr>
        <p:spPr>
          <a:xfrm>
            <a:off x="7574114" y="2078823"/>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369" name="Straight Arrow Connector 368"/>
          <p:cNvCxnSpPr/>
          <p:nvPr/>
        </p:nvCxnSpPr>
        <p:spPr>
          <a:xfrm>
            <a:off x="7260014" y="1968795"/>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a:off x="7262102" y="2177562"/>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638884" y="3763817"/>
            <a:ext cx="3036745" cy="577215"/>
            <a:chOff x="2658766" y="3718616"/>
            <a:chExt cx="2907030" cy="577215"/>
          </a:xfrm>
        </p:grpSpPr>
        <p:sp>
          <p:nvSpPr>
            <p:cNvPr id="84" name="Freeform 83"/>
            <p:cNvSpPr/>
            <p:nvPr/>
          </p:nvSpPr>
          <p:spPr>
            <a:xfrm>
              <a:off x="2659380" y="3836035"/>
              <a:ext cx="847725" cy="232410"/>
            </a:xfrm>
            <a:custGeom>
              <a:avLst/>
              <a:gdLst>
                <a:gd name="connsiteX0" fmla="*/ 819150 w 847725"/>
                <a:gd name="connsiteY0" fmla="*/ 0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19150 w 847725"/>
                <a:gd name="connsiteY6" fmla="*/ 0 h 232410"/>
                <a:gd name="connsiteX0" fmla="*/ 845820 w 847725"/>
                <a:gd name="connsiteY0" fmla="*/ 1905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45820 w 847725"/>
                <a:gd name="connsiteY6" fmla="*/ 1905 h 23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232410">
                  <a:moveTo>
                    <a:pt x="845820" y="1905"/>
                  </a:moveTo>
                  <a:lnTo>
                    <a:pt x="171450" y="0"/>
                  </a:lnTo>
                  <a:lnTo>
                    <a:pt x="171450" y="28575"/>
                  </a:lnTo>
                  <a:lnTo>
                    <a:pt x="0" y="28575"/>
                  </a:lnTo>
                  <a:lnTo>
                    <a:pt x="0" y="232410"/>
                  </a:lnTo>
                  <a:lnTo>
                    <a:pt x="847725" y="232410"/>
                  </a:lnTo>
                  <a:lnTo>
                    <a:pt x="845820" y="190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611880" y="3850005"/>
              <a:ext cx="1706880" cy="180975"/>
            </a:xfrm>
            <a:custGeom>
              <a:avLst/>
              <a:gdLst>
                <a:gd name="connsiteX0" fmla="*/ 0 w 1706880"/>
                <a:gd name="connsiteY0" fmla="*/ 0 h 180975"/>
                <a:gd name="connsiteX1" fmla="*/ 1251585 w 1706880"/>
                <a:gd name="connsiteY1" fmla="*/ 0 h 180975"/>
                <a:gd name="connsiteX2" fmla="*/ 1251585 w 1706880"/>
                <a:gd name="connsiteY2" fmla="*/ 41910 h 180975"/>
                <a:gd name="connsiteX3" fmla="*/ 1706880 w 1706880"/>
                <a:gd name="connsiteY3" fmla="*/ 41910 h 180975"/>
                <a:gd name="connsiteX4" fmla="*/ 1706880 w 1706880"/>
                <a:gd name="connsiteY4" fmla="*/ 180975 h 180975"/>
                <a:gd name="connsiteX5" fmla="*/ 5715 w 1706880"/>
                <a:gd name="connsiteY5" fmla="*/ 180975 h 180975"/>
                <a:gd name="connsiteX6" fmla="*/ 0 w 1706880"/>
                <a:gd name="connsiteY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880" h="180975">
                  <a:moveTo>
                    <a:pt x="0" y="0"/>
                  </a:moveTo>
                  <a:lnTo>
                    <a:pt x="1251585" y="0"/>
                  </a:lnTo>
                  <a:lnTo>
                    <a:pt x="1251585" y="41910"/>
                  </a:lnTo>
                  <a:lnTo>
                    <a:pt x="1706880" y="41910"/>
                  </a:lnTo>
                  <a:lnTo>
                    <a:pt x="1706880" y="180975"/>
                  </a:lnTo>
                  <a:lnTo>
                    <a:pt x="5715" y="180975"/>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58766" y="3718616"/>
              <a:ext cx="2907030" cy="577215"/>
            </a:xfrm>
            <a:custGeom>
              <a:avLst/>
              <a:gdLst>
                <a:gd name="connsiteX0" fmla="*/ 2907030 w 2907030"/>
                <a:gd name="connsiteY0" fmla="*/ 253365 h 577215"/>
                <a:gd name="connsiteX1" fmla="*/ 2865120 w 2907030"/>
                <a:gd name="connsiteY1" fmla="*/ 306705 h 577215"/>
                <a:gd name="connsiteX2" fmla="*/ 2823210 w 2907030"/>
                <a:gd name="connsiteY2" fmla="*/ 394335 h 577215"/>
                <a:gd name="connsiteX3" fmla="*/ 2806065 w 2907030"/>
                <a:gd name="connsiteY3" fmla="*/ 453390 h 577215"/>
                <a:gd name="connsiteX4" fmla="*/ 2807970 w 2907030"/>
                <a:gd name="connsiteY4" fmla="*/ 462915 h 577215"/>
                <a:gd name="connsiteX5" fmla="*/ 2863215 w 2907030"/>
                <a:gd name="connsiteY5" fmla="*/ 476250 h 577215"/>
                <a:gd name="connsiteX6" fmla="*/ 2878455 w 2907030"/>
                <a:gd name="connsiteY6" fmla="*/ 501015 h 577215"/>
                <a:gd name="connsiteX7" fmla="*/ 2870835 w 2907030"/>
                <a:gd name="connsiteY7" fmla="*/ 523875 h 577215"/>
                <a:gd name="connsiteX8" fmla="*/ 2815590 w 2907030"/>
                <a:gd name="connsiteY8" fmla="*/ 556260 h 577215"/>
                <a:gd name="connsiteX9" fmla="*/ 2767965 w 2907030"/>
                <a:gd name="connsiteY9" fmla="*/ 571500 h 577215"/>
                <a:gd name="connsiteX10" fmla="*/ 2710815 w 2907030"/>
                <a:gd name="connsiteY10" fmla="*/ 577215 h 577215"/>
                <a:gd name="connsiteX11" fmla="*/ 232410 w 2907030"/>
                <a:gd name="connsiteY11" fmla="*/ 577215 h 577215"/>
                <a:gd name="connsiteX12" fmla="*/ 142875 w 2907030"/>
                <a:gd name="connsiteY12" fmla="*/ 544830 h 577215"/>
                <a:gd name="connsiteX13" fmla="*/ 135255 w 2907030"/>
                <a:gd name="connsiteY13" fmla="*/ 531495 h 577215"/>
                <a:gd name="connsiteX14" fmla="*/ 150495 w 2907030"/>
                <a:gd name="connsiteY14" fmla="*/ 512445 h 577215"/>
                <a:gd name="connsiteX15" fmla="*/ 154305 w 2907030"/>
                <a:gd name="connsiteY15" fmla="*/ 483870 h 577215"/>
                <a:gd name="connsiteX16" fmla="*/ 129540 w 2907030"/>
                <a:gd name="connsiteY16" fmla="*/ 470535 h 577215"/>
                <a:gd name="connsiteX17" fmla="*/ 104775 w 2907030"/>
                <a:gd name="connsiteY17" fmla="*/ 470535 h 577215"/>
                <a:gd name="connsiteX18" fmla="*/ 104775 w 2907030"/>
                <a:gd name="connsiteY18" fmla="*/ 567690 h 577215"/>
                <a:gd name="connsiteX19" fmla="*/ 28575 w 2907030"/>
                <a:gd name="connsiteY19" fmla="*/ 567690 h 577215"/>
                <a:gd name="connsiteX20" fmla="*/ 0 w 2907030"/>
                <a:gd name="connsiteY20" fmla="*/ 348615 h 577215"/>
                <a:gd name="connsiteX21" fmla="*/ 144780 w 2907030"/>
                <a:gd name="connsiteY21" fmla="*/ 348615 h 577215"/>
                <a:gd name="connsiteX22" fmla="*/ 177165 w 2907030"/>
                <a:gd name="connsiteY22" fmla="*/ 316230 h 577215"/>
                <a:gd name="connsiteX23" fmla="*/ 824865 w 2907030"/>
                <a:gd name="connsiteY23" fmla="*/ 316230 h 577215"/>
                <a:gd name="connsiteX24" fmla="*/ 824865 w 2907030"/>
                <a:gd name="connsiteY24" fmla="*/ 0 h 577215"/>
                <a:gd name="connsiteX25" fmla="*/ 855345 w 2907030"/>
                <a:gd name="connsiteY25" fmla="*/ 0 h 577215"/>
                <a:gd name="connsiteX26" fmla="*/ 868680 w 2907030"/>
                <a:gd name="connsiteY26" fmla="*/ 89535 h 577215"/>
                <a:gd name="connsiteX27" fmla="*/ 891540 w 2907030"/>
                <a:gd name="connsiteY27" fmla="*/ 87630 h 577215"/>
                <a:gd name="connsiteX28" fmla="*/ 895350 w 2907030"/>
                <a:gd name="connsiteY28" fmla="*/ 36195 h 577215"/>
                <a:gd name="connsiteX29" fmla="*/ 977265 w 2907030"/>
                <a:gd name="connsiteY29" fmla="*/ 36195 h 577215"/>
                <a:gd name="connsiteX30" fmla="*/ 977265 w 2907030"/>
                <a:gd name="connsiteY30" fmla="*/ 312420 h 577215"/>
                <a:gd name="connsiteX31" fmla="*/ 2518410 w 2907030"/>
                <a:gd name="connsiteY31" fmla="*/ 312420 h 577215"/>
                <a:gd name="connsiteX32" fmla="*/ 2630805 w 2907030"/>
                <a:gd name="connsiteY32" fmla="*/ 276225 h 577215"/>
                <a:gd name="connsiteX33" fmla="*/ 2741295 w 2907030"/>
                <a:gd name="connsiteY33" fmla="*/ 266700 h 577215"/>
                <a:gd name="connsiteX34" fmla="*/ 2832735 w 2907030"/>
                <a:gd name="connsiteY34" fmla="*/ 262890 h 577215"/>
                <a:gd name="connsiteX35" fmla="*/ 2907030 w 2907030"/>
                <a:gd name="connsiteY35" fmla="*/ 253365 h 57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7030" h="577215">
                  <a:moveTo>
                    <a:pt x="2907030" y="253365"/>
                  </a:moveTo>
                  <a:lnTo>
                    <a:pt x="2865120" y="306705"/>
                  </a:lnTo>
                  <a:lnTo>
                    <a:pt x="2823210" y="394335"/>
                  </a:lnTo>
                  <a:lnTo>
                    <a:pt x="2806065" y="453390"/>
                  </a:lnTo>
                  <a:lnTo>
                    <a:pt x="2807970" y="462915"/>
                  </a:lnTo>
                  <a:lnTo>
                    <a:pt x="2863215" y="476250"/>
                  </a:lnTo>
                  <a:lnTo>
                    <a:pt x="2878455" y="501015"/>
                  </a:lnTo>
                  <a:lnTo>
                    <a:pt x="2870835" y="523875"/>
                  </a:lnTo>
                  <a:lnTo>
                    <a:pt x="2815590" y="556260"/>
                  </a:lnTo>
                  <a:lnTo>
                    <a:pt x="2767965" y="571500"/>
                  </a:lnTo>
                  <a:lnTo>
                    <a:pt x="2710815" y="577215"/>
                  </a:lnTo>
                  <a:lnTo>
                    <a:pt x="232410" y="577215"/>
                  </a:lnTo>
                  <a:lnTo>
                    <a:pt x="142875" y="544830"/>
                  </a:lnTo>
                  <a:lnTo>
                    <a:pt x="135255" y="531495"/>
                  </a:lnTo>
                  <a:lnTo>
                    <a:pt x="150495" y="512445"/>
                  </a:lnTo>
                  <a:lnTo>
                    <a:pt x="154305" y="483870"/>
                  </a:lnTo>
                  <a:lnTo>
                    <a:pt x="129540" y="470535"/>
                  </a:lnTo>
                  <a:lnTo>
                    <a:pt x="104775" y="470535"/>
                  </a:lnTo>
                  <a:lnTo>
                    <a:pt x="104775" y="567690"/>
                  </a:lnTo>
                  <a:lnTo>
                    <a:pt x="28575" y="567690"/>
                  </a:lnTo>
                  <a:lnTo>
                    <a:pt x="0" y="348615"/>
                  </a:lnTo>
                  <a:lnTo>
                    <a:pt x="144780" y="348615"/>
                  </a:lnTo>
                  <a:lnTo>
                    <a:pt x="177165" y="316230"/>
                  </a:lnTo>
                  <a:lnTo>
                    <a:pt x="824865" y="316230"/>
                  </a:lnTo>
                  <a:lnTo>
                    <a:pt x="824865" y="0"/>
                  </a:lnTo>
                  <a:lnTo>
                    <a:pt x="855345" y="0"/>
                  </a:lnTo>
                  <a:lnTo>
                    <a:pt x="868680" y="89535"/>
                  </a:lnTo>
                  <a:lnTo>
                    <a:pt x="891540" y="87630"/>
                  </a:lnTo>
                  <a:lnTo>
                    <a:pt x="895350" y="36195"/>
                  </a:lnTo>
                  <a:lnTo>
                    <a:pt x="977265" y="36195"/>
                  </a:lnTo>
                  <a:lnTo>
                    <a:pt x="977265" y="312420"/>
                  </a:lnTo>
                  <a:lnTo>
                    <a:pt x="2518410" y="312420"/>
                  </a:lnTo>
                  <a:lnTo>
                    <a:pt x="2630805" y="276225"/>
                  </a:lnTo>
                  <a:lnTo>
                    <a:pt x="2741295" y="266700"/>
                  </a:lnTo>
                  <a:lnTo>
                    <a:pt x="2832735" y="262890"/>
                  </a:lnTo>
                  <a:lnTo>
                    <a:pt x="2907030" y="2533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p:cNvSpPr txBox="1"/>
          <p:nvPr/>
        </p:nvSpPr>
        <p:spPr>
          <a:xfrm>
            <a:off x="4486638" y="4093051"/>
            <a:ext cx="764953" cy="276999"/>
          </a:xfrm>
          <a:prstGeom prst="rect">
            <a:avLst/>
          </a:prstGeom>
          <a:noFill/>
        </p:spPr>
        <p:txBody>
          <a:bodyPr wrap="none" rtlCol="0">
            <a:spAutoFit/>
          </a:bodyPr>
          <a:lstStyle/>
          <a:p>
            <a:r>
              <a:rPr lang="en-US" sz="1200" b="1" dirty="0">
                <a:solidFill>
                  <a:schemeClr val="bg1"/>
                </a:solidFill>
                <a:latin typeface="Agency FB" pitchFamily="34" charset="0"/>
              </a:rPr>
              <a:t>300x40x13</a:t>
            </a:r>
          </a:p>
        </p:txBody>
      </p:sp>
      <p:grpSp>
        <p:nvGrpSpPr>
          <p:cNvPr id="93" name="Group 92"/>
          <p:cNvGrpSpPr/>
          <p:nvPr/>
        </p:nvGrpSpPr>
        <p:grpSpPr>
          <a:xfrm>
            <a:off x="2653578" y="3047034"/>
            <a:ext cx="2889885" cy="497205"/>
            <a:chOff x="4457700" y="2952750"/>
            <a:chExt cx="2889885" cy="497205"/>
          </a:xfrm>
        </p:grpSpPr>
        <p:sp>
          <p:nvSpPr>
            <p:cNvPr id="91" name="Freeform 90"/>
            <p:cNvSpPr/>
            <p:nvPr/>
          </p:nvSpPr>
          <p:spPr>
            <a:xfrm>
              <a:off x="4474210" y="3036570"/>
              <a:ext cx="546735" cy="194310"/>
            </a:xfrm>
            <a:custGeom>
              <a:avLst/>
              <a:gdLst>
                <a:gd name="connsiteX0" fmla="*/ 0 w 546735"/>
                <a:gd name="connsiteY0" fmla="*/ 194310 h 194310"/>
                <a:gd name="connsiteX1" fmla="*/ 0 w 546735"/>
                <a:gd name="connsiteY1" fmla="*/ 24765 h 194310"/>
                <a:gd name="connsiteX2" fmla="*/ 131445 w 546735"/>
                <a:gd name="connsiteY2" fmla="*/ 24765 h 194310"/>
                <a:gd name="connsiteX3" fmla="*/ 131445 w 546735"/>
                <a:gd name="connsiteY3" fmla="*/ 0 h 194310"/>
                <a:gd name="connsiteX4" fmla="*/ 546735 w 546735"/>
                <a:gd name="connsiteY4" fmla="*/ 0 h 194310"/>
                <a:gd name="connsiteX5" fmla="*/ 546735 w 546735"/>
                <a:gd name="connsiteY5" fmla="*/ 194310 h 194310"/>
                <a:gd name="connsiteX6" fmla="*/ 0 w 546735"/>
                <a:gd name="connsiteY6" fmla="*/ 19431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735" h="194310">
                  <a:moveTo>
                    <a:pt x="0" y="194310"/>
                  </a:moveTo>
                  <a:lnTo>
                    <a:pt x="0" y="24765"/>
                  </a:lnTo>
                  <a:lnTo>
                    <a:pt x="131445" y="24765"/>
                  </a:lnTo>
                  <a:lnTo>
                    <a:pt x="131445" y="0"/>
                  </a:lnTo>
                  <a:lnTo>
                    <a:pt x="546735" y="0"/>
                  </a:lnTo>
                  <a:lnTo>
                    <a:pt x="546735" y="194310"/>
                  </a:lnTo>
                  <a:lnTo>
                    <a:pt x="0" y="19431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175885" y="3038475"/>
              <a:ext cx="1958340" cy="196215"/>
            </a:xfrm>
            <a:custGeom>
              <a:avLst/>
              <a:gdLst>
                <a:gd name="connsiteX0" fmla="*/ 15240 w 1958340"/>
                <a:gd name="connsiteY0" fmla="*/ 0 h 196215"/>
                <a:gd name="connsiteX1" fmla="*/ 571500 w 1958340"/>
                <a:gd name="connsiteY1" fmla="*/ 0 h 196215"/>
                <a:gd name="connsiteX2" fmla="*/ 571500 w 1958340"/>
                <a:gd name="connsiteY2" fmla="*/ 20955 h 196215"/>
                <a:gd name="connsiteX3" fmla="*/ 1125855 w 1958340"/>
                <a:gd name="connsiteY3" fmla="*/ 20955 h 196215"/>
                <a:gd name="connsiteX4" fmla="*/ 1125855 w 1958340"/>
                <a:gd name="connsiteY4" fmla="*/ 49530 h 196215"/>
                <a:gd name="connsiteX5" fmla="*/ 1819275 w 1958340"/>
                <a:gd name="connsiteY5" fmla="*/ 49530 h 196215"/>
                <a:gd name="connsiteX6" fmla="*/ 1819275 w 1958340"/>
                <a:gd name="connsiteY6" fmla="*/ 85725 h 196215"/>
                <a:gd name="connsiteX7" fmla="*/ 1958340 w 1958340"/>
                <a:gd name="connsiteY7" fmla="*/ 85725 h 196215"/>
                <a:gd name="connsiteX8" fmla="*/ 1958340 w 1958340"/>
                <a:gd name="connsiteY8" fmla="*/ 196215 h 196215"/>
                <a:gd name="connsiteX9" fmla="*/ 0 w 1958340"/>
                <a:gd name="connsiteY9" fmla="*/ 196215 h 196215"/>
                <a:gd name="connsiteX10" fmla="*/ 15240 w 1958340"/>
                <a:gd name="connsiteY10" fmla="*/ 0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96215">
                  <a:moveTo>
                    <a:pt x="15240" y="0"/>
                  </a:moveTo>
                  <a:lnTo>
                    <a:pt x="571500" y="0"/>
                  </a:lnTo>
                  <a:lnTo>
                    <a:pt x="571500" y="20955"/>
                  </a:lnTo>
                  <a:lnTo>
                    <a:pt x="1125855" y="20955"/>
                  </a:lnTo>
                  <a:lnTo>
                    <a:pt x="1125855" y="49530"/>
                  </a:lnTo>
                  <a:lnTo>
                    <a:pt x="1819275" y="49530"/>
                  </a:lnTo>
                  <a:lnTo>
                    <a:pt x="1819275" y="85725"/>
                  </a:lnTo>
                  <a:lnTo>
                    <a:pt x="1958340" y="85725"/>
                  </a:lnTo>
                  <a:lnTo>
                    <a:pt x="1958340" y="196215"/>
                  </a:lnTo>
                  <a:lnTo>
                    <a:pt x="0" y="196215"/>
                  </a:lnTo>
                  <a:lnTo>
                    <a:pt x="152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4457700" y="2952750"/>
              <a:ext cx="2889885" cy="497205"/>
            </a:xfrm>
            <a:custGeom>
              <a:avLst/>
              <a:gdLst>
                <a:gd name="connsiteX0" fmla="*/ 2889885 w 2889885"/>
                <a:gd name="connsiteY0" fmla="*/ 251460 h 497205"/>
                <a:gd name="connsiteX1" fmla="*/ 2827020 w 2889885"/>
                <a:gd name="connsiteY1" fmla="*/ 335280 h 497205"/>
                <a:gd name="connsiteX2" fmla="*/ 2823210 w 2889885"/>
                <a:gd name="connsiteY2" fmla="*/ 360045 h 497205"/>
                <a:gd name="connsiteX3" fmla="*/ 2821305 w 2889885"/>
                <a:gd name="connsiteY3" fmla="*/ 382905 h 497205"/>
                <a:gd name="connsiteX4" fmla="*/ 2823210 w 2889885"/>
                <a:gd name="connsiteY4" fmla="*/ 396240 h 497205"/>
                <a:gd name="connsiteX5" fmla="*/ 2844165 w 2889885"/>
                <a:gd name="connsiteY5" fmla="*/ 403860 h 497205"/>
                <a:gd name="connsiteX6" fmla="*/ 2876550 w 2889885"/>
                <a:gd name="connsiteY6" fmla="*/ 403860 h 497205"/>
                <a:gd name="connsiteX7" fmla="*/ 2882265 w 2889885"/>
                <a:gd name="connsiteY7" fmla="*/ 411480 h 497205"/>
                <a:gd name="connsiteX8" fmla="*/ 2887980 w 2889885"/>
                <a:gd name="connsiteY8" fmla="*/ 419100 h 497205"/>
                <a:gd name="connsiteX9" fmla="*/ 2887980 w 2889885"/>
                <a:gd name="connsiteY9" fmla="*/ 438150 h 497205"/>
                <a:gd name="connsiteX10" fmla="*/ 2876550 w 2889885"/>
                <a:gd name="connsiteY10" fmla="*/ 464820 h 497205"/>
                <a:gd name="connsiteX11" fmla="*/ 2857500 w 2889885"/>
                <a:gd name="connsiteY11" fmla="*/ 478155 h 497205"/>
                <a:gd name="connsiteX12" fmla="*/ 2842260 w 2889885"/>
                <a:gd name="connsiteY12" fmla="*/ 483870 h 497205"/>
                <a:gd name="connsiteX13" fmla="*/ 2798445 w 2889885"/>
                <a:gd name="connsiteY13" fmla="*/ 491490 h 497205"/>
                <a:gd name="connsiteX14" fmla="*/ 2762250 w 2889885"/>
                <a:gd name="connsiteY14" fmla="*/ 497205 h 497205"/>
                <a:gd name="connsiteX15" fmla="*/ 167640 w 2889885"/>
                <a:gd name="connsiteY15" fmla="*/ 497205 h 497205"/>
                <a:gd name="connsiteX16" fmla="*/ 106680 w 2889885"/>
                <a:gd name="connsiteY16" fmla="*/ 459105 h 497205"/>
                <a:gd name="connsiteX17" fmla="*/ 112395 w 2889885"/>
                <a:gd name="connsiteY17" fmla="*/ 445770 h 497205"/>
                <a:gd name="connsiteX18" fmla="*/ 135255 w 2889885"/>
                <a:gd name="connsiteY18" fmla="*/ 428625 h 497205"/>
                <a:gd name="connsiteX19" fmla="*/ 139065 w 2889885"/>
                <a:gd name="connsiteY19" fmla="*/ 409575 h 497205"/>
                <a:gd name="connsiteX20" fmla="*/ 120015 w 2889885"/>
                <a:gd name="connsiteY20" fmla="*/ 400050 h 497205"/>
                <a:gd name="connsiteX21" fmla="*/ 89535 w 2889885"/>
                <a:gd name="connsiteY21" fmla="*/ 388620 h 497205"/>
                <a:gd name="connsiteX22" fmla="*/ 70485 w 2889885"/>
                <a:gd name="connsiteY22" fmla="*/ 394335 h 497205"/>
                <a:gd name="connsiteX23" fmla="*/ 68580 w 2889885"/>
                <a:gd name="connsiteY23" fmla="*/ 495300 h 497205"/>
                <a:gd name="connsiteX24" fmla="*/ 0 w 2889885"/>
                <a:gd name="connsiteY24" fmla="*/ 495300 h 497205"/>
                <a:gd name="connsiteX25" fmla="*/ 1905 w 2889885"/>
                <a:gd name="connsiteY25" fmla="*/ 384810 h 497205"/>
                <a:gd name="connsiteX26" fmla="*/ 30480 w 2889885"/>
                <a:gd name="connsiteY26" fmla="*/ 382905 h 497205"/>
                <a:gd name="connsiteX27" fmla="*/ 5715 w 2889885"/>
                <a:gd name="connsiteY27" fmla="*/ 367665 h 497205"/>
                <a:gd name="connsiteX28" fmla="*/ 5715 w 2889885"/>
                <a:gd name="connsiteY28" fmla="*/ 276225 h 497205"/>
                <a:gd name="connsiteX29" fmla="*/ 567690 w 2889885"/>
                <a:gd name="connsiteY29" fmla="*/ 276225 h 497205"/>
                <a:gd name="connsiteX30" fmla="*/ 567690 w 2889885"/>
                <a:gd name="connsiteY30" fmla="*/ 213360 h 497205"/>
                <a:gd name="connsiteX31" fmla="*/ 598170 w 2889885"/>
                <a:gd name="connsiteY31" fmla="*/ 213360 h 497205"/>
                <a:gd name="connsiteX32" fmla="*/ 598170 w 2889885"/>
                <a:gd name="connsiteY32" fmla="*/ 30480 h 497205"/>
                <a:gd name="connsiteX33" fmla="*/ 613410 w 2889885"/>
                <a:gd name="connsiteY33" fmla="*/ 30480 h 497205"/>
                <a:gd name="connsiteX34" fmla="*/ 613410 w 2889885"/>
                <a:gd name="connsiteY34" fmla="*/ 0 h 497205"/>
                <a:gd name="connsiteX35" fmla="*/ 666750 w 2889885"/>
                <a:gd name="connsiteY35" fmla="*/ 0 h 497205"/>
                <a:gd name="connsiteX36" fmla="*/ 666750 w 2889885"/>
                <a:gd name="connsiteY36" fmla="*/ 40005 h 497205"/>
                <a:gd name="connsiteX37" fmla="*/ 735330 w 2889885"/>
                <a:gd name="connsiteY37" fmla="*/ 40005 h 497205"/>
                <a:gd name="connsiteX38" fmla="*/ 735330 w 2889885"/>
                <a:gd name="connsiteY38" fmla="*/ 274320 h 497205"/>
                <a:gd name="connsiteX39" fmla="*/ 2537460 w 2889885"/>
                <a:gd name="connsiteY39" fmla="*/ 274320 h 497205"/>
                <a:gd name="connsiteX40" fmla="*/ 2647950 w 2889885"/>
                <a:gd name="connsiteY40" fmla="*/ 257175 h 497205"/>
                <a:gd name="connsiteX41" fmla="*/ 2889885 w 2889885"/>
                <a:gd name="connsiteY41" fmla="*/ 251460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85" h="497205">
                  <a:moveTo>
                    <a:pt x="2889885" y="251460"/>
                  </a:moveTo>
                  <a:lnTo>
                    <a:pt x="2827020" y="335280"/>
                  </a:lnTo>
                  <a:lnTo>
                    <a:pt x="2823210" y="360045"/>
                  </a:lnTo>
                  <a:lnTo>
                    <a:pt x="2821305" y="382905"/>
                  </a:lnTo>
                  <a:lnTo>
                    <a:pt x="2823210" y="396240"/>
                  </a:lnTo>
                  <a:lnTo>
                    <a:pt x="2844165" y="403860"/>
                  </a:lnTo>
                  <a:lnTo>
                    <a:pt x="2876550" y="403860"/>
                  </a:lnTo>
                  <a:lnTo>
                    <a:pt x="2882265" y="411480"/>
                  </a:lnTo>
                  <a:lnTo>
                    <a:pt x="2887980" y="419100"/>
                  </a:lnTo>
                  <a:lnTo>
                    <a:pt x="2887980" y="438150"/>
                  </a:lnTo>
                  <a:lnTo>
                    <a:pt x="2876550" y="464820"/>
                  </a:lnTo>
                  <a:lnTo>
                    <a:pt x="2857500" y="478155"/>
                  </a:lnTo>
                  <a:lnTo>
                    <a:pt x="2842260" y="483870"/>
                  </a:lnTo>
                  <a:lnTo>
                    <a:pt x="2798445" y="491490"/>
                  </a:lnTo>
                  <a:lnTo>
                    <a:pt x="2762250" y="497205"/>
                  </a:lnTo>
                  <a:lnTo>
                    <a:pt x="167640" y="497205"/>
                  </a:lnTo>
                  <a:lnTo>
                    <a:pt x="106680" y="459105"/>
                  </a:lnTo>
                  <a:lnTo>
                    <a:pt x="112395" y="445770"/>
                  </a:lnTo>
                  <a:lnTo>
                    <a:pt x="135255" y="428625"/>
                  </a:lnTo>
                  <a:lnTo>
                    <a:pt x="139065" y="409575"/>
                  </a:lnTo>
                  <a:lnTo>
                    <a:pt x="120015" y="400050"/>
                  </a:lnTo>
                  <a:lnTo>
                    <a:pt x="89535" y="388620"/>
                  </a:lnTo>
                  <a:lnTo>
                    <a:pt x="70485" y="394335"/>
                  </a:lnTo>
                  <a:lnTo>
                    <a:pt x="68580" y="495300"/>
                  </a:lnTo>
                  <a:lnTo>
                    <a:pt x="0" y="495300"/>
                  </a:lnTo>
                  <a:lnTo>
                    <a:pt x="1905" y="384810"/>
                  </a:lnTo>
                  <a:lnTo>
                    <a:pt x="30480" y="382905"/>
                  </a:lnTo>
                  <a:lnTo>
                    <a:pt x="5715" y="367665"/>
                  </a:lnTo>
                  <a:lnTo>
                    <a:pt x="5715" y="276225"/>
                  </a:lnTo>
                  <a:lnTo>
                    <a:pt x="567690" y="276225"/>
                  </a:lnTo>
                  <a:lnTo>
                    <a:pt x="567690" y="213360"/>
                  </a:lnTo>
                  <a:lnTo>
                    <a:pt x="598170" y="213360"/>
                  </a:lnTo>
                  <a:lnTo>
                    <a:pt x="598170" y="30480"/>
                  </a:lnTo>
                  <a:lnTo>
                    <a:pt x="613410" y="30480"/>
                  </a:lnTo>
                  <a:lnTo>
                    <a:pt x="613410" y="0"/>
                  </a:lnTo>
                  <a:lnTo>
                    <a:pt x="666750" y="0"/>
                  </a:lnTo>
                  <a:lnTo>
                    <a:pt x="666750" y="40005"/>
                  </a:lnTo>
                  <a:lnTo>
                    <a:pt x="735330" y="40005"/>
                  </a:lnTo>
                  <a:lnTo>
                    <a:pt x="735330" y="274320"/>
                  </a:lnTo>
                  <a:lnTo>
                    <a:pt x="2537460" y="274320"/>
                  </a:lnTo>
                  <a:lnTo>
                    <a:pt x="2647950" y="257175"/>
                  </a:lnTo>
                  <a:lnTo>
                    <a:pt x="2889885" y="2514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4491690" y="3305109"/>
            <a:ext cx="851515" cy="276999"/>
          </a:xfrm>
          <a:prstGeom prst="rect">
            <a:avLst/>
          </a:prstGeom>
          <a:noFill/>
        </p:spPr>
        <p:txBody>
          <a:bodyPr wrap="none" rtlCol="0">
            <a:spAutoFit/>
          </a:bodyPr>
          <a:lstStyle/>
          <a:p>
            <a:r>
              <a:rPr lang="en-US" sz="1200" b="1" dirty="0">
                <a:solidFill>
                  <a:schemeClr val="bg1"/>
                </a:solidFill>
                <a:latin typeface="Agency FB" pitchFamily="34" charset="0"/>
              </a:rPr>
              <a:t>290x32x12.5</a:t>
            </a:r>
          </a:p>
        </p:txBody>
      </p:sp>
      <p:grpSp>
        <p:nvGrpSpPr>
          <p:cNvPr id="1029" name="Group 1028"/>
          <p:cNvGrpSpPr/>
          <p:nvPr/>
        </p:nvGrpSpPr>
        <p:grpSpPr>
          <a:xfrm>
            <a:off x="2661920" y="4576557"/>
            <a:ext cx="3545991" cy="632460"/>
            <a:chOff x="2661920" y="3914140"/>
            <a:chExt cx="3013710" cy="632460"/>
          </a:xfrm>
        </p:grpSpPr>
        <p:sp>
          <p:nvSpPr>
            <p:cNvPr id="1025" name="Freeform 1024"/>
            <p:cNvSpPr/>
            <p:nvPr/>
          </p:nvSpPr>
          <p:spPr>
            <a:xfrm>
              <a:off x="2672080" y="4008120"/>
              <a:ext cx="607060" cy="304800"/>
            </a:xfrm>
            <a:custGeom>
              <a:avLst/>
              <a:gdLst>
                <a:gd name="connsiteX0" fmla="*/ 0 w 607060"/>
                <a:gd name="connsiteY0" fmla="*/ 299720 h 304800"/>
                <a:gd name="connsiteX1" fmla="*/ 0 w 607060"/>
                <a:gd name="connsiteY1" fmla="*/ 25400 h 304800"/>
                <a:gd name="connsiteX2" fmla="*/ 121920 w 607060"/>
                <a:gd name="connsiteY2" fmla="*/ 25400 h 304800"/>
                <a:gd name="connsiteX3" fmla="*/ 121920 w 607060"/>
                <a:gd name="connsiteY3" fmla="*/ 0 h 304800"/>
                <a:gd name="connsiteX4" fmla="*/ 607060 w 607060"/>
                <a:gd name="connsiteY4" fmla="*/ 0 h 304800"/>
                <a:gd name="connsiteX5" fmla="*/ 607060 w 607060"/>
                <a:gd name="connsiteY5" fmla="*/ 304800 h 304800"/>
                <a:gd name="connsiteX6" fmla="*/ 0 w 607060"/>
                <a:gd name="connsiteY6" fmla="*/ 29972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060" h="304800">
                  <a:moveTo>
                    <a:pt x="0" y="299720"/>
                  </a:moveTo>
                  <a:lnTo>
                    <a:pt x="0" y="25400"/>
                  </a:lnTo>
                  <a:lnTo>
                    <a:pt x="121920" y="25400"/>
                  </a:lnTo>
                  <a:lnTo>
                    <a:pt x="121920" y="0"/>
                  </a:lnTo>
                  <a:lnTo>
                    <a:pt x="607060" y="0"/>
                  </a:lnTo>
                  <a:lnTo>
                    <a:pt x="607060" y="304800"/>
                  </a:lnTo>
                  <a:lnTo>
                    <a:pt x="0" y="29972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p:cNvSpPr/>
            <p:nvPr/>
          </p:nvSpPr>
          <p:spPr>
            <a:xfrm>
              <a:off x="3388360" y="4005580"/>
              <a:ext cx="2059940" cy="281940"/>
            </a:xfrm>
            <a:custGeom>
              <a:avLst/>
              <a:gdLst>
                <a:gd name="connsiteX0" fmla="*/ 7620 w 2059940"/>
                <a:gd name="connsiteY0" fmla="*/ 0 h 281940"/>
                <a:gd name="connsiteX1" fmla="*/ 599440 w 2059940"/>
                <a:gd name="connsiteY1" fmla="*/ 0 h 281940"/>
                <a:gd name="connsiteX2" fmla="*/ 599440 w 2059940"/>
                <a:gd name="connsiteY2" fmla="*/ 38100 h 281940"/>
                <a:gd name="connsiteX3" fmla="*/ 1049020 w 2059940"/>
                <a:gd name="connsiteY3" fmla="*/ 38100 h 281940"/>
                <a:gd name="connsiteX4" fmla="*/ 1049020 w 2059940"/>
                <a:gd name="connsiteY4" fmla="*/ 60960 h 281940"/>
                <a:gd name="connsiteX5" fmla="*/ 1473200 w 2059940"/>
                <a:gd name="connsiteY5" fmla="*/ 60960 h 281940"/>
                <a:gd name="connsiteX6" fmla="*/ 1473200 w 2059940"/>
                <a:gd name="connsiteY6" fmla="*/ 83820 h 281940"/>
                <a:gd name="connsiteX7" fmla="*/ 1917700 w 2059940"/>
                <a:gd name="connsiteY7" fmla="*/ 83820 h 281940"/>
                <a:gd name="connsiteX8" fmla="*/ 1917700 w 2059940"/>
                <a:gd name="connsiteY8" fmla="*/ 114300 h 281940"/>
                <a:gd name="connsiteX9" fmla="*/ 2059940 w 2059940"/>
                <a:gd name="connsiteY9" fmla="*/ 114300 h 281940"/>
                <a:gd name="connsiteX10" fmla="*/ 2059940 w 2059940"/>
                <a:gd name="connsiteY10" fmla="*/ 281940 h 281940"/>
                <a:gd name="connsiteX11" fmla="*/ 0 w 2059940"/>
                <a:gd name="connsiteY11" fmla="*/ 281940 h 281940"/>
                <a:gd name="connsiteX12" fmla="*/ 7620 w 2059940"/>
                <a:gd name="connsiteY12"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9940" h="281940">
                  <a:moveTo>
                    <a:pt x="7620" y="0"/>
                  </a:moveTo>
                  <a:lnTo>
                    <a:pt x="599440" y="0"/>
                  </a:lnTo>
                  <a:lnTo>
                    <a:pt x="599440" y="38100"/>
                  </a:lnTo>
                  <a:lnTo>
                    <a:pt x="1049020" y="38100"/>
                  </a:lnTo>
                  <a:lnTo>
                    <a:pt x="1049020" y="60960"/>
                  </a:lnTo>
                  <a:lnTo>
                    <a:pt x="1473200" y="60960"/>
                  </a:lnTo>
                  <a:lnTo>
                    <a:pt x="1473200" y="83820"/>
                  </a:lnTo>
                  <a:lnTo>
                    <a:pt x="1917700" y="83820"/>
                  </a:lnTo>
                  <a:lnTo>
                    <a:pt x="1917700" y="114300"/>
                  </a:lnTo>
                  <a:lnTo>
                    <a:pt x="2059940" y="114300"/>
                  </a:lnTo>
                  <a:lnTo>
                    <a:pt x="2059940" y="281940"/>
                  </a:lnTo>
                  <a:lnTo>
                    <a:pt x="0" y="281940"/>
                  </a:lnTo>
                  <a:lnTo>
                    <a:pt x="762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1023"/>
            <p:cNvSpPr/>
            <p:nvPr/>
          </p:nvSpPr>
          <p:spPr>
            <a:xfrm>
              <a:off x="2661920" y="3914140"/>
              <a:ext cx="3013710" cy="632460"/>
            </a:xfrm>
            <a:custGeom>
              <a:avLst/>
              <a:gdLst>
                <a:gd name="connsiteX0" fmla="*/ 3009900 w 3009900"/>
                <a:gd name="connsiteY0" fmla="*/ 342900 h 632460"/>
                <a:gd name="connsiteX1" fmla="*/ 2926080 w 3009900"/>
                <a:gd name="connsiteY1" fmla="*/ 472440 h 632460"/>
                <a:gd name="connsiteX2" fmla="*/ 2923540 w 3009900"/>
                <a:gd name="connsiteY2" fmla="*/ 510540 h 632460"/>
                <a:gd name="connsiteX3" fmla="*/ 2938780 w 3009900"/>
                <a:gd name="connsiteY3" fmla="*/ 518160 h 632460"/>
                <a:gd name="connsiteX4" fmla="*/ 2974340 w 3009900"/>
                <a:gd name="connsiteY4" fmla="*/ 515620 h 632460"/>
                <a:gd name="connsiteX5" fmla="*/ 2999740 w 3009900"/>
                <a:gd name="connsiteY5" fmla="*/ 518160 h 632460"/>
                <a:gd name="connsiteX6" fmla="*/ 2999740 w 3009900"/>
                <a:gd name="connsiteY6" fmla="*/ 518160 h 632460"/>
                <a:gd name="connsiteX7" fmla="*/ 3009900 w 3009900"/>
                <a:gd name="connsiteY7" fmla="*/ 558800 h 632460"/>
                <a:gd name="connsiteX8" fmla="*/ 3007360 w 3009900"/>
                <a:gd name="connsiteY8" fmla="*/ 574040 h 632460"/>
                <a:gd name="connsiteX9" fmla="*/ 2987040 w 3009900"/>
                <a:gd name="connsiteY9" fmla="*/ 589280 h 632460"/>
                <a:gd name="connsiteX10" fmla="*/ 2954020 w 3009900"/>
                <a:gd name="connsiteY10" fmla="*/ 604520 h 632460"/>
                <a:gd name="connsiteX11" fmla="*/ 2928620 w 3009900"/>
                <a:gd name="connsiteY11" fmla="*/ 614680 h 632460"/>
                <a:gd name="connsiteX12" fmla="*/ 2875280 w 3009900"/>
                <a:gd name="connsiteY12" fmla="*/ 624840 h 632460"/>
                <a:gd name="connsiteX13" fmla="*/ 2832100 w 3009900"/>
                <a:gd name="connsiteY13" fmla="*/ 632460 h 632460"/>
                <a:gd name="connsiteX14" fmla="*/ 215900 w 3009900"/>
                <a:gd name="connsiteY14" fmla="*/ 632460 h 632460"/>
                <a:gd name="connsiteX15" fmla="*/ 195580 w 3009900"/>
                <a:gd name="connsiteY15" fmla="*/ 629920 h 632460"/>
                <a:gd name="connsiteX16" fmla="*/ 170180 w 3009900"/>
                <a:gd name="connsiteY16" fmla="*/ 601980 h 632460"/>
                <a:gd name="connsiteX17" fmla="*/ 114300 w 3009900"/>
                <a:gd name="connsiteY17" fmla="*/ 589280 h 632460"/>
                <a:gd name="connsiteX18" fmla="*/ 106680 w 3009900"/>
                <a:gd name="connsiteY18" fmla="*/ 574040 h 632460"/>
                <a:gd name="connsiteX19" fmla="*/ 139700 w 3009900"/>
                <a:gd name="connsiteY19" fmla="*/ 566420 h 632460"/>
                <a:gd name="connsiteX20" fmla="*/ 167640 w 3009900"/>
                <a:gd name="connsiteY20" fmla="*/ 556260 h 632460"/>
                <a:gd name="connsiteX21" fmla="*/ 165100 w 3009900"/>
                <a:gd name="connsiteY21" fmla="*/ 538480 h 632460"/>
                <a:gd name="connsiteX22" fmla="*/ 149860 w 3009900"/>
                <a:gd name="connsiteY22" fmla="*/ 525780 h 632460"/>
                <a:gd name="connsiteX23" fmla="*/ 101600 w 3009900"/>
                <a:gd name="connsiteY23" fmla="*/ 513080 h 632460"/>
                <a:gd name="connsiteX24" fmla="*/ 88900 w 3009900"/>
                <a:gd name="connsiteY24" fmla="*/ 513080 h 632460"/>
                <a:gd name="connsiteX25" fmla="*/ 58420 w 3009900"/>
                <a:gd name="connsiteY25" fmla="*/ 622300 h 632460"/>
                <a:gd name="connsiteX26" fmla="*/ 10160 w 3009900"/>
                <a:gd name="connsiteY26" fmla="*/ 622300 h 632460"/>
                <a:gd name="connsiteX27" fmla="*/ 10160 w 3009900"/>
                <a:gd name="connsiteY27" fmla="*/ 530860 h 632460"/>
                <a:gd name="connsiteX28" fmla="*/ 0 w 3009900"/>
                <a:gd name="connsiteY28" fmla="*/ 502920 h 632460"/>
                <a:gd name="connsiteX29" fmla="*/ 0 w 3009900"/>
                <a:gd name="connsiteY29" fmla="*/ 388620 h 632460"/>
                <a:gd name="connsiteX30" fmla="*/ 134620 w 3009900"/>
                <a:gd name="connsiteY30" fmla="*/ 388620 h 632460"/>
                <a:gd name="connsiteX31" fmla="*/ 134620 w 3009900"/>
                <a:gd name="connsiteY31" fmla="*/ 360680 h 632460"/>
                <a:gd name="connsiteX32" fmla="*/ 601980 w 3009900"/>
                <a:gd name="connsiteY32" fmla="*/ 360680 h 632460"/>
                <a:gd name="connsiteX33" fmla="*/ 601980 w 3009900"/>
                <a:gd name="connsiteY33" fmla="*/ 0 h 632460"/>
                <a:gd name="connsiteX34" fmla="*/ 662940 w 3009900"/>
                <a:gd name="connsiteY34" fmla="*/ 0 h 632460"/>
                <a:gd name="connsiteX35" fmla="*/ 662940 w 3009900"/>
                <a:gd name="connsiteY35" fmla="*/ 40640 h 632460"/>
                <a:gd name="connsiteX36" fmla="*/ 749300 w 3009900"/>
                <a:gd name="connsiteY36" fmla="*/ 40640 h 632460"/>
                <a:gd name="connsiteX37" fmla="*/ 749300 w 3009900"/>
                <a:gd name="connsiteY37" fmla="*/ 358140 h 632460"/>
                <a:gd name="connsiteX38" fmla="*/ 2783840 w 3009900"/>
                <a:gd name="connsiteY38" fmla="*/ 358140 h 632460"/>
                <a:gd name="connsiteX39" fmla="*/ 2806700 w 3009900"/>
                <a:gd name="connsiteY39" fmla="*/ 340360 h 632460"/>
                <a:gd name="connsiteX40" fmla="*/ 3009900 w 3009900"/>
                <a:gd name="connsiteY40" fmla="*/ 342900 h 632460"/>
                <a:gd name="connsiteX0" fmla="*/ 3009900 w 3013710"/>
                <a:gd name="connsiteY0" fmla="*/ 342900 h 632460"/>
                <a:gd name="connsiteX1" fmla="*/ 2926080 w 3013710"/>
                <a:gd name="connsiteY1" fmla="*/ 472440 h 632460"/>
                <a:gd name="connsiteX2" fmla="*/ 2923540 w 3013710"/>
                <a:gd name="connsiteY2" fmla="*/ 510540 h 632460"/>
                <a:gd name="connsiteX3" fmla="*/ 2938780 w 3013710"/>
                <a:gd name="connsiteY3" fmla="*/ 518160 h 632460"/>
                <a:gd name="connsiteX4" fmla="*/ 2974340 w 3013710"/>
                <a:gd name="connsiteY4" fmla="*/ 515620 h 632460"/>
                <a:gd name="connsiteX5" fmla="*/ 2999740 w 3013710"/>
                <a:gd name="connsiteY5" fmla="*/ 518160 h 632460"/>
                <a:gd name="connsiteX6" fmla="*/ 2999740 w 3013710"/>
                <a:gd name="connsiteY6" fmla="*/ 518160 h 632460"/>
                <a:gd name="connsiteX7" fmla="*/ 3013710 w 3013710"/>
                <a:gd name="connsiteY7" fmla="*/ 551180 h 632460"/>
                <a:gd name="connsiteX8" fmla="*/ 3007360 w 3013710"/>
                <a:gd name="connsiteY8" fmla="*/ 574040 h 632460"/>
                <a:gd name="connsiteX9" fmla="*/ 2987040 w 3013710"/>
                <a:gd name="connsiteY9" fmla="*/ 589280 h 632460"/>
                <a:gd name="connsiteX10" fmla="*/ 2954020 w 3013710"/>
                <a:gd name="connsiteY10" fmla="*/ 604520 h 632460"/>
                <a:gd name="connsiteX11" fmla="*/ 2928620 w 3013710"/>
                <a:gd name="connsiteY11" fmla="*/ 614680 h 632460"/>
                <a:gd name="connsiteX12" fmla="*/ 2875280 w 3013710"/>
                <a:gd name="connsiteY12" fmla="*/ 624840 h 632460"/>
                <a:gd name="connsiteX13" fmla="*/ 2832100 w 3013710"/>
                <a:gd name="connsiteY13" fmla="*/ 632460 h 632460"/>
                <a:gd name="connsiteX14" fmla="*/ 215900 w 3013710"/>
                <a:gd name="connsiteY14" fmla="*/ 632460 h 632460"/>
                <a:gd name="connsiteX15" fmla="*/ 195580 w 3013710"/>
                <a:gd name="connsiteY15" fmla="*/ 629920 h 632460"/>
                <a:gd name="connsiteX16" fmla="*/ 170180 w 3013710"/>
                <a:gd name="connsiteY16" fmla="*/ 601980 h 632460"/>
                <a:gd name="connsiteX17" fmla="*/ 114300 w 3013710"/>
                <a:gd name="connsiteY17" fmla="*/ 589280 h 632460"/>
                <a:gd name="connsiteX18" fmla="*/ 106680 w 3013710"/>
                <a:gd name="connsiteY18" fmla="*/ 574040 h 632460"/>
                <a:gd name="connsiteX19" fmla="*/ 139700 w 3013710"/>
                <a:gd name="connsiteY19" fmla="*/ 566420 h 632460"/>
                <a:gd name="connsiteX20" fmla="*/ 167640 w 3013710"/>
                <a:gd name="connsiteY20" fmla="*/ 556260 h 632460"/>
                <a:gd name="connsiteX21" fmla="*/ 165100 w 3013710"/>
                <a:gd name="connsiteY21" fmla="*/ 538480 h 632460"/>
                <a:gd name="connsiteX22" fmla="*/ 149860 w 3013710"/>
                <a:gd name="connsiteY22" fmla="*/ 525780 h 632460"/>
                <a:gd name="connsiteX23" fmla="*/ 101600 w 3013710"/>
                <a:gd name="connsiteY23" fmla="*/ 513080 h 632460"/>
                <a:gd name="connsiteX24" fmla="*/ 88900 w 3013710"/>
                <a:gd name="connsiteY24" fmla="*/ 513080 h 632460"/>
                <a:gd name="connsiteX25" fmla="*/ 58420 w 3013710"/>
                <a:gd name="connsiteY25" fmla="*/ 622300 h 632460"/>
                <a:gd name="connsiteX26" fmla="*/ 10160 w 3013710"/>
                <a:gd name="connsiteY26" fmla="*/ 622300 h 632460"/>
                <a:gd name="connsiteX27" fmla="*/ 10160 w 3013710"/>
                <a:gd name="connsiteY27" fmla="*/ 530860 h 632460"/>
                <a:gd name="connsiteX28" fmla="*/ 0 w 3013710"/>
                <a:gd name="connsiteY28" fmla="*/ 502920 h 632460"/>
                <a:gd name="connsiteX29" fmla="*/ 0 w 3013710"/>
                <a:gd name="connsiteY29" fmla="*/ 388620 h 632460"/>
                <a:gd name="connsiteX30" fmla="*/ 134620 w 3013710"/>
                <a:gd name="connsiteY30" fmla="*/ 388620 h 632460"/>
                <a:gd name="connsiteX31" fmla="*/ 134620 w 3013710"/>
                <a:gd name="connsiteY31" fmla="*/ 360680 h 632460"/>
                <a:gd name="connsiteX32" fmla="*/ 601980 w 3013710"/>
                <a:gd name="connsiteY32" fmla="*/ 360680 h 632460"/>
                <a:gd name="connsiteX33" fmla="*/ 601980 w 3013710"/>
                <a:gd name="connsiteY33" fmla="*/ 0 h 632460"/>
                <a:gd name="connsiteX34" fmla="*/ 662940 w 3013710"/>
                <a:gd name="connsiteY34" fmla="*/ 0 h 632460"/>
                <a:gd name="connsiteX35" fmla="*/ 662940 w 3013710"/>
                <a:gd name="connsiteY35" fmla="*/ 40640 h 632460"/>
                <a:gd name="connsiteX36" fmla="*/ 749300 w 3013710"/>
                <a:gd name="connsiteY36" fmla="*/ 40640 h 632460"/>
                <a:gd name="connsiteX37" fmla="*/ 749300 w 3013710"/>
                <a:gd name="connsiteY37" fmla="*/ 358140 h 632460"/>
                <a:gd name="connsiteX38" fmla="*/ 2783840 w 3013710"/>
                <a:gd name="connsiteY38" fmla="*/ 358140 h 632460"/>
                <a:gd name="connsiteX39" fmla="*/ 2806700 w 3013710"/>
                <a:gd name="connsiteY39" fmla="*/ 340360 h 632460"/>
                <a:gd name="connsiteX40" fmla="*/ 3009900 w 3013710"/>
                <a:gd name="connsiteY40" fmla="*/ 34290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13710" h="632460">
                  <a:moveTo>
                    <a:pt x="3009900" y="342900"/>
                  </a:moveTo>
                  <a:lnTo>
                    <a:pt x="2926080" y="472440"/>
                  </a:lnTo>
                  <a:lnTo>
                    <a:pt x="2923540" y="510540"/>
                  </a:lnTo>
                  <a:lnTo>
                    <a:pt x="2938780" y="518160"/>
                  </a:lnTo>
                  <a:lnTo>
                    <a:pt x="2974340" y="515620"/>
                  </a:lnTo>
                  <a:lnTo>
                    <a:pt x="2999740" y="518160"/>
                  </a:lnTo>
                  <a:lnTo>
                    <a:pt x="2999740" y="518160"/>
                  </a:lnTo>
                  <a:lnTo>
                    <a:pt x="3013710" y="551180"/>
                  </a:lnTo>
                  <a:lnTo>
                    <a:pt x="3007360" y="574040"/>
                  </a:lnTo>
                  <a:lnTo>
                    <a:pt x="2987040" y="589280"/>
                  </a:lnTo>
                  <a:lnTo>
                    <a:pt x="2954020" y="604520"/>
                  </a:lnTo>
                  <a:lnTo>
                    <a:pt x="2928620" y="614680"/>
                  </a:lnTo>
                  <a:lnTo>
                    <a:pt x="2875280" y="624840"/>
                  </a:lnTo>
                  <a:lnTo>
                    <a:pt x="2832100" y="632460"/>
                  </a:lnTo>
                  <a:lnTo>
                    <a:pt x="215900" y="632460"/>
                  </a:lnTo>
                  <a:lnTo>
                    <a:pt x="195580" y="629920"/>
                  </a:lnTo>
                  <a:lnTo>
                    <a:pt x="170180" y="601980"/>
                  </a:lnTo>
                  <a:lnTo>
                    <a:pt x="114300" y="589280"/>
                  </a:lnTo>
                  <a:lnTo>
                    <a:pt x="106680" y="574040"/>
                  </a:lnTo>
                  <a:lnTo>
                    <a:pt x="139700" y="566420"/>
                  </a:lnTo>
                  <a:lnTo>
                    <a:pt x="167640" y="556260"/>
                  </a:lnTo>
                  <a:lnTo>
                    <a:pt x="165100" y="538480"/>
                  </a:lnTo>
                  <a:lnTo>
                    <a:pt x="149860" y="525780"/>
                  </a:lnTo>
                  <a:lnTo>
                    <a:pt x="101600" y="513080"/>
                  </a:lnTo>
                  <a:lnTo>
                    <a:pt x="88900" y="513080"/>
                  </a:lnTo>
                  <a:lnTo>
                    <a:pt x="58420" y="622300"/>
                  </a:lnTo>
                  <a:lnTo>
                    <a:pt x="10160" y="622300"/>
                  </a:lnTo>
                  <a:lnTo>
                    <a:pt x="10160" y="530860"/>
                  </a:lnTo>
                  <a:lnTo>
                    <a:pt x="0" y="502920"/>
                  </a:lnTo>
                  <a:lnTo>
                    <a:pt x="0" y="388620"/>
                  </a:lnTo>
                  <a:lnTo>
                    <a:pt x="134620" y="388620"/>
                  </a:lnTo>
                  <a:lnTo>
                    <a:pt x="134620" y="360680"/>
                  </a:lnTo>
                  <a:lnTo>
                    <a:pt x="601980" y="360680"/>
                  </a:lnTo>
                  <a:lnTo>
                    <a:pt x="601980" y="0"/>
                  </a:lnTo>
                  <a:lnTo>
                    <a:pt x="662940" y="0"/>
                  </a:lnTo>
                  <a:lnTo>
                    <a:pt x="662940" y="40640"/>
                  </a:lnTo>
                  <a:lnTo>
                    <a:pt x="749300" y="40640"/>
                  </a:lnTo>
                  <a:lnTo>
                    <a:pt x="749300" y="358140"/>
                  </a:lnTo>
                  <a:lnTo>
                    <a:pt x="2783840" y="358140"/>
                  </a:lnTo>
                  <a:lnTo>
                    <a:pt x="2806700" y="340360"/>
                  </a:lnTo>
                  <a:lnTo>
                    <a:pt x="3009900" y="3429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4700825" y="4956332"/>
            <a:ext cx="861133" cy="276999"/>
          </a:xfrm>
          <a:prstGeom prst="rect">
            <a:avLst/>
          </a:prstGeom>
          <a:noFill/>
        </p:spPr>
        <p:txBody>
          <a:bodyPr wrap="none" rtlCol="0">
            <a:spAutoFit/>
          </a:bodyPr>
          <a:lstStyle/>
          <a:p>
            <a:r>
              <a:rPr lang="en-US" sz="1200" b="1" dirty="0">
                <a:solidFill>
                  <a:schemeClr val="bg1"/>
                </a:solidFill>
                <a:latin typeface="Agency FB" pitchFamily="34" charset="0"/>
              </a:rPr>
              <a:t>340x43x14.5</a:t>
            </a:r>
          </a:p>
        </p:txBody>
      </p:sp>
      <p:grpSp>
        <p:nvGrpSpPr>
          <p:cNvPr id="1040" name="Group 1039"/>
          <p:cNvGrpSpPr/>
          <p:nvPr/>
        </p:nvGrpSpPr>
        <p:grpSpPr>
          <a:xfrm>
            <a:off x="2641291" y="5569482"/>
            <a:ext cx="3959860" cy="638810"/>
            <a:chOff x="2646680" y="4667250"/>
            <a:chExt cx="3959860" cy="638810"/>
          </a:xfrm>
        </p:grpSpPr>
        <p:sp>
          <p:nvSpPr>
            <p:cNvPr id="1037" name="Freeform 1036"/>
            <p:cNvSpPr/>
            <p:nvPr/>
          </p:nvSpPr>
          <p:spPr>
            <a:xfrm>
              <a:off x="2661920" y="4744720"/>
              <a:ext cx="660400" cy="271780"/>
            </a:xfrm>
            <a:custGeom>
              <a:avLst/>
              <a:gdLst>
                <a:gd name="connsiteX0" fmla="*/ 0 w 660400"/>
                <a:gd name="connsiteY0" fmla="*/ 269240 h 271780"/>
                <a:gd name="connsiteX1" fmla="*/ 0 w 660400"/>
                <a:gd name="connsiteY1" fmla="*/ 33020 h 271780"/>
                <a:gd name="connsiteX2" fmla="*/ 147320 w 660400"/>
                <a:gd name="connsiteY2" fmla="*/ 33020 h 271780"/>
                <a:gd name="connsiteX3" fmla="*/ 147320 w 660400"/>
                <a:gd name="connsiteY3" fmla="*/ 0 h 271780"/>
                <a:gd name="connsiteX4" fmla="*/ 660400 w 660400"/>
                <a:gd name="connsiteY4" fmla="*/ 0 h 271780"/>
                <a:gd name="connsiteX5" fmla="*/ 660400 w 660400"/>
                <a:gd name="connsiteY5" fmla="*/ 271780 h 271780"/>
                <a:gd name="connsiteX6" fmla="*/ 0 w 660400"/>
                <a:gd name="connsiteY6" fmla="*/ 269240 h 2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271780">
                  <a:moveTo>
                    <a:pt x="0" y="269240"/>
                  </a:moveTo>
                  <a:lnTo>
                    <a:pt x="0" y="33020"/>
                  </a:lnTo>
                  <a:lnTo>
                    <a:pt x="147320" y="33020"/>
                  </a:lnTo>
                  <a:lnTo>
                    <a:pt x="147320" y="0"/>
                  </a:lnTo>
                  <a:lnTo>
                    <a:pt x="660400" y="0"/>
                  </a:lnTo>
                  <a:lnTo>
                    <a:pt x="660400" y="271780"/>
                  </a:lnTo>
                  <a:lnTo>
                    <a:pt x="0" y="2692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1037"/>
            <p:cNvSpPr/>
            <p:nvPr/>
          </p:nvSpPr>
          <p:spPr>
            <a:xfrm>
              <a:off x="3365500" y="4742180"/>
              <a:ext cx="1617980" cy="264160"/>
            </a:xfrm>
            <a:custGeom>
              <a:avLst/>
              <a:gdLst>
                <a:gd name="connsiteX0" fmla="*/ 0 w 1617980"/>
                <a:gd name="connsiteY0" fmla="*/ 0 h 264160"/>
                <a:gd name="connsiteX1" fmla="*/ 1617980 w 1617980"/>
                <a:gd name="connsiteY1" fmla="*/ 0 h 264160"/>
                <a:gd name="connsiteX2" fmla="*/ 1617980 w 1617980"/>
                <a:gd name="connsiteY2" fmla="*/ 264160 h 264160"/>
                <a:gd name="connsiteX3" fmla="*/ 12700 w 1617980"/>
                <a:gd name="connsiteY3" fmla="*/ 264160 h 264160"/>
                <a:gd name="connsiteX4" fmla="*/ 0 w 1617980"/>
                <a:gd name="connsiteY4" fmla="*/ 0 h 26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980" h="264160">
                  <a:moveTo>
                    <a:pt x="0" y="0"/>
                  </a:moveTo>
                  <a:lnTo>
                    <a:pt x="1617980" y="0"/>
                  </a:lnTo>
                  <a:lnTo>
                    <a:pt x="1617980" y="264160"/>
                  </a:lnTo>
                  <a:lnTo>
                    <a:pt x="12700" y="26416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1038"/>
            <p:cNvSpPr/>
            <p:nvPr/>
          </p:nvSpPr>
          <p:spPr>
            <a:xfrm>
              <a:off x="5080000" y="4747260"/>
              <a:ext cx="1264920" cy="261620"/>
            </a:xfrm>
            <a:custGeom>
              <a:avLst/>
              <a:gdLst>
                <a:gd name="connsiteX0" fmla="*/ 0 w 1264920"/>
                <a:gd name="connsiteY0" fmla="*/ 0 h 261620"/>
                <a:gd name="connsiteX1" fmla="*/ 876300 w 1264920"/>
                <a:gd name="connsiteY1" fmla="*/ 0 h 261620"/>
                <a:gd name="connsiteX2" fmla="*/ 876300 w 1264920"/>
                <a:gd name="connsiteY2" fmla="*/ 22860 h 261620"/>
                <a:gd name="connsiteX3" fmla="*/ 1264920 w 1264920"/>
                <a:gd name="connsiteY3" fmla="*/ 22860 h 261620"/>
                <a:gd name="connsiteX4" fmla="*/ 1264920 w 1264920"/>
                <a:gd name="connsiteY4" fmla="*/ 261620 h 261620"/>
                <a:gd name="connsiteX5" fmla="*/ 5080 w 1264920"/>
                <a:gd name="connsiteY5" fmla="*/ 261620 h 261620"/>
                <a:gd name="connsiteX6" fmla="*/ 0 w 1264920"/>
                <a:gd name="connsiteY6" fmla="*/ 0 h 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920" h="261620">
                  <a:moveTo>
                    <a:pt x="0" y="0"/>
                  </a:moveTo>
                  <a:lnTo>
                    <a:pt x="876300" y="0"/>
                  </a:lnTo>
                  <a:lnTo>
                    <a:pt x="876300" y="22860"/>
                  </a:lnTo>
                  <a:lnTo>
                    <a:pt x="1264920" y="22860"/>
                  </a:lnTo>
                  <a:lnTo>
                    <a:pt x="1264920" y="261620"/>
                  </a:lnTo>
                  <a:lnTo>
                    <a:pt x="5080" y="261620"/>
                  </a:lnTo>
                  <a:cubicBezTo>
                    <a:pt x="3387" y="174413"/>
                    <a:pt x="1693" y="87207"/>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6" name="Group 1035"/>
            <p:cNvGrpSpPr/>
            <p:nvPr/>
          </p:nvGrpSpPr>
          <p:grpSpPr>
            <a:xfrm>
              <a:off x="2646680" y="4667250"/>
              <a:ext cx="3959860" cy="638810"/>
              <a:chOff x="2646680" y="4667250"/>
              <a:chExt cx="3959860" cy="638810"/>
            </a:xfrm>
          </p:grpSpPr>
          <p:sp>
            <p:nvSpPr>
              <p:cNvPr id="1031" name="Freeform 1030"/>
              <p:cNvSpPr/>
              <p:nvPr/>
            </p:nvSpPr>
            <p:spPr>
              <a:xfrm>
                <a:off x="2646680" y="4980940"/>
                <a:ext cx="3959860" cy="325120"/>
              </a:xfrm>
              <a:custGeom>
                <a:avLst/>
                <a:gdLst>
                  <a:gd name="connsiteX0" fmla="*/ 3957320 w 3959860"/>
                  <a:gd name="connsiteY0" fmla="*/ 0 h 325120"/>
                  <a:gd name="connsiteX1" fmla="*/ 3893820 w 3959860"/>
                  <a:gd name="connsiteY1" fmla="*/ 111760 h 325120"/>
                  <a:gd name="connsiteX2" fmla="*/ 3865880 w 3959860"/>
                  <a:gd name="connsiteY2" fmla="*/ 165100 h 325120"/>
                  <a:gd name="connsiteX3" fmla="*/ 3853180 w 3959860"/>
                  <a:gd name="connsiteY3" fmla="*/ 198120 h 325120"/>
                  <a:gd name="connsiteX4" fmla="*/ 3881120 w 3959860"/>
                  <a:gd name="connsiteY4" fmla="*/ 200660 h 325120"/>
                  <a:gd name="connsiteX5" fmla="*/ 3926840 w 3959860"/>
                  <a:gd name="connsiteY5" fmla="*/ 200660 h 325120"/>
                  <a:gd name="connsiteX6" fmla="*/ 3949700 w 3959860"/>
                  <a:gd name="connsiteY6" fmla="*/ 205740 h 325120"/>
                  <a:gd name="connsiteX7" fmla="*/ 3959860 w 3959860"/>
                  <a:gd name="connsiteY7" fmla="*/ 220980 h 325120"/>
                  <a:gd name="connsiteX8" fmla="*/ 3959860 w 3959860"/>
                  <a:gd name="connsiteY8" fmla="*/ 241300 h 325120"/>
                  <a:gd name="connsiteX9" fmla="*/ 3947160 w 3959860"/>
                  <a:gd name="connsiteY9" fmla="*/ 256540 h 325120"/>
                  <a:gd name="connsiteX10" fmla="*/ 3926840 w 3959860"/>
                  <a:gd name="connsiteY10" fmla="*/ 269240 h 325120"/>
                  <a:gd name="connsiteX11" fmla="*/ 3906520 w 3959860"/>
                  <a:gd name="connsiteY11" fmla="*/ 281940 h 325120"/>
                  <a:gd name="connsiteX12" fmla="*/ 3858260 w 3959860"/>
                  <a:gd name="connsiteY12" fmla="*/ 302260 h 325120"/>
                  <a:gd name="connsiteX13" fmla="*/ 3837940 w 3959860"/>
                  <a:gd name="connsiteY13" fmla="*/ 304800 h 325120"/>
                  <a:gd name="connsiteX14" fmla="*/ 3797300 w 3959860"/>
                  <a:gd name="connsiteY14" fmla="*/ 312420 h 325120"/>
                  <a:gd name="connsiteX15" fmla="*/ 3716020 w 3959860"/>
                  <a:gd name="connsiteY15" fmla="*/ 322580 h 325120"/>
                  <a:gd name="connsiteX16" fmla="*/ 3688080 w 3959860"/>
                  <a:gd name="connsiteY16" fmla="*/ 325120 h 325120"/>
                  <a:gd name="connsiteX17" fmla="*/ 292100 w 3959860"/>
                  <a:gd name="connsiteY17" fmla="*/ 325120 h 325120"/>
                  <a:gd name="connsiteX18" fmla="*/ 147320 w 3959860"/>
                  <a:gd name="connsiteY18" fmla="*/ 294640 h 325120"/>
                  <a:gd name="connsiteX19" fmla="*/ 147320 w 3959860"/>
                  <a:gd name="connsiteY19" fmla="*/ 294640 h 325120"/>
                  <a:gd name="connsiteX20" fmla="*/ 170180 w 3959860"/>
                  <a:gd name="connsiteY20" fmla="*/ 256540 h 325120"/>
                  <a:gd name="connsiteX21" fmla="*/ 210820 w 3959860"/>
                  <a:gd name="connsiteY21" fmla="*/ 248920 h 325120"/>
                  <a:gd name="connsiteX22" fmla="*/ 205740 w 3959860"/>
                  <a:gd name="connsiteY22" fmla="*/ 238760 h 325120"/>
                  <a:gd name="connsiteX23" fmla="*/ 205740 w 3959860"/>
                  <a:gd name="connsiteY23" fmla="*/ 238760 h 325120"/>
                  <a:gd name="connsiteX24" fmla="*/ 167640 w 3959860"/>
                  <a:gd name="connsiteY24" fmla="*/ 205740 h 325120"/>
                  <a:gd name="connsiteX25" fmla="*/ 104140 w 3959860"/>
                  <a:gd name="connsiteY25" fmla="*/ 195580 h 325120"/>
                  <a:gd name="connsiteX26" fmla="*/ 73660 w 3959860"/>
                  <a:gd name="connsiteY26" fmla="*/ 325120 h 325120"/>
                  <a:gd name="connsiteX27" fmla="*/ 5080 w 3959860"/>
                  <a:gd name="connsiteY27" fmla="*/ 325120 h 325120"/>
                  <a:gd name="connsiteX28" fmla="*/ 5080 w 3959860"/>
                  <a:gd name="connsiteY28" fmla="*/ 193040 h 325120"/>
                  <a:gd name="connsiteX29" fmla="*/ 50800 w 3959860"/>
                  <a:gd name="connsiteY29" fmla="*/ 193040 h 325120"/>
                  <a:gd name="connsiteX30" fmla="*/ 0 w 3959860"/>
                  <a:gd name="connsiteY30" fmla="*/ 177800 h 325120"/>
                  <a:gd name="connsiteX31" fmla="*/ 0 w 3959860"/>
                  <a:gd name="connsiteY31" fmla="*/ 15240 h 325120"/>
                  <a:gd name="connsiteX32" fmla="*/ 3421380 w 3959860"/>
                  <a:gd name="connsiteY32" fmla="*/ 15240 h 325120"/>
                  <a:gd name="connsiteX33" fmla="*/ 3441700 w 3959860"/>
                  <a:gd name="connsiteY33" fmla="*/ 2540 h 325120"/>
                  <a:gd name="connsiteX34" fmla="*/ 3957320 w 3959860"/>
                  <a:gd name="connsiteY3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59860" h="325120">
                    <a:moveTo>
                      <a:pt x="3957320" y="0"/>
                    </a:moveTo>
                    <a:lnTo>
                      <a:pt x="3893820" y="111760"/>
                    </a:lnTo>
                    <a:lnTo>
                      <a:pt x="3865880" y="165100"/>
                    </a:lnTo>
                    <a:lnTo>
                      <a:pt x="3853180" y="198120"/>
                    </a:lnTo>
                    <a:lnTo>
                      <a:pt x="3881120" y="200660"/>
                    </a:lnTo>
                    <a:lnTo>
                      <a:pt x="3926840" y="200660"/>
                    </a:lnTo>
                    <a:lnTo>
                      <a:pt x="3949700" y="205740"/>
                    </a:lnTo>
                    <a:lnTo>
                      <a:pt x="3959860" y="220980"/>
                    </a:lnTo>
                    <a:lnTo>
                      <a:pt x="3959860" y="241300"/>
                    </a:lnTo>
                    <a:lnTo>
                      <a:pt x="3947160" y="256540"/>
                    </a:lnTo>
                    <a:lnTo>
                      <a:pt x="3926840" y="269240"/>
                    </a:lnTo>
                    <a:lnTo>
                      <a:pt x="3906520" y="281940"/>
                    </a:lnTo>
                    <a:lnTo>
                      <a:pt x="3858260" y="302260"/>
                    </a:lnTo>
                    <a:lnTo>
                      <a:pt x="3837940" y="304800"/>
                    </a:lnTo>
                    <a:lnTo>
                      <a:pt x="3797300" y="312420"/>
                    </a:lnTo>
                    <a:lnTo>
                      <a:pt x="3716020" y="322580"/>
                    </a:lnTo>
                    <a:lnTo>
                      <a:pt x="3688080" y="325120"/>
                    </a:lnTo>
                    <a:lnTo>
                      <a:pt x="292100" y="325120"/>
                    </a:lnTo>
                    <a:lnTo>
                      <a:pt x="147320" y="294640"/>
                    </a:lnTo>
                    <a:lnTo>
                      <a:pt x="147320" y="294640"/>
                    </a:lnTo>
                    <a:lnTo>
                      <a:pt x="170180" y="256540"/>
                    </a:lnTo>
                    <a:lnTo>
                      <a:pt x="210820" y="248920"/>
                    </a:lnTo>
                    <a:lnTo>
                      <a:pt x="205740" y="238760"/>
                    </a:lnTo>
                    <a:lnTo>
                      <a:pt x="205740" y="238760"/>
                    </a:lnTo>
                    <a:lnTo>
                      <a:pt x="167640" y="205740"/>
                    </a:lnTo>
                    <a:lnTo>
                      <a:pt x="104140" y="195580"/>
                    </a:lnTo>
                    <a:lnTo>
                      <a:pt x="73660" y="325120"/>
                    </a:lnTo>
                    <a:lnTo>
                      <a:pt x="5080" y="325120"/>
                    </a:lnTo>
                    <a:lnTo>
                      <a:pt x="5080" y="193040"/>
                    </a:lnTo>
                    <a:lnTo>
                      <a:pt x="50800" y="193040"/>
                    </a:lnTo>
                    <a:lnTo>
                      <a:pt x="0" y="177800"/>
                    </a:lnTo>
                    <a:lnTo>
                      <a:pt x="0" y="15240"/>
                    </a:lnTo>
                    <a:lnTo>
                      <a:pt x="3421380" y="15240"/>
                    </a:lnTo>
                    <a:lnTo>
                      <a:pt x="3441700" y="2540"/>
                    </a:lnTo>
                    <a:lnTo>
                      <a:pt x="395732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1032"/>
              <p:cNvSpPr/>
              <p:nvPr/>
            </p:nvSpPr>
            <p:spPr>
              <a:xfrm>
                <a:off x="3304540" y="4711700"/>
                <a:ext cx="86360" cy="289560"/>
              </a:xfrm>
              <a:custGeom>
                <a:avLst/>
                <a:gdLst>
                  <a:gd name="connsiteX0" fmla="*/ 0 w 86360"/>
                  <a:gd name="connsiteY0" fmla="*/ 289560 h 289560"/>
                  <a:gd name="connsiteX1" fmla="*/ 0 w 86360"/>
                  <a:gd name="connsiteY1" fmla="*/ 0 h 289560"/>
                  <a:gd name="connsiteX2" fmla="*/ 68580 w 86360"/>
                  <a:gd name="connsiteY2" fmla="*/ 0 h 289560"/>
                  <a:gd name="connsiteX3" fmla="*/ 68580 w 86360"/>
                  <a:gd name="connsiteY3" fmla="*/ 48260 h 289560"/>
                  <a:gd name="connsiteX4" fmla="*/ 86360 w 86360"/>
                  <a:gd name="connsiteY4" fmla="*/ 48260 h 289560"/>
                  <a:gd name="connsiteX5" fmla="*/ 86360 w 86360"/>
                  <a:gd name="connsiteY5" fmla="*/ 287020 h 289560"/>
                  <a:gd name="connsiteX6" fmla="*/ 0 w 86360"/>
                  <a:gd name="connsiteY6" fmla="*/ 28956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60" h="289560">
                    <a:moveTo>
                      <a:pt x="0" y="289560"/>
                    </a:moveTo>
                    <a:lnTo>
                      <a:pt x="0" y="0"/>
                    </a:lnTo>
                    <a:lnTo>
                      <a:pt x="68580" y="0"/>
                    </a:lnTo>
                    <a:lnTo>
                      <a:pt x="68580" y="48260"/>
                    </a:lnTo>
                    <a:lnTo>
                      <a:pt x="86360" y="48260"/>
                    </a:lnTo>
                    <a:lnTo>
                      <a:pt x="86360" y="287020"/>
                    </a:lnTo>
                    <a:lnTo>
                      <a:pt x="0" y="2895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1034"/>
              <p:cNvSpPr/>
              <p:nvPr/>
            </p:nvSpPr>
            <p:spPr>
              <a:xfrm>
                <a:off x="4972050" y="4667250"/>
                <a:ext cx="129540" cy="340995"/>
              </a:xfrm>
              <a:custGeom>
                <a:avLst/>
                <a:gdLst>
                  <a:gd name="connsiteX0" fmla="*/ 0 w 129540"/>
                  <a:gd name="connsiteY0" fmla="*/ 337185 h 340995"/>
                  <a:gd name="connsiteX1" fmla="*/ 0 w 129540"/>
                  <a:gd name="connsiteY1" fmla="*/ 0 h 340995"/>
                  <a:gd name="connsiteX2" fmla="*/ 116205 w 129540"/>
                  <a:gd name="connsiteY2" fmla="*/ 0 h 340995"/>
                  <a:gd name="connsiteX3" fmla="*/ 118110 w 129540"/>
                  <a:gd name="connsiteY3" fmla="*/ 32385 h 340995"/>
                  <a:gd name="connsiteX4" fmla="*/ 129540 w 129540"/>
                  <a:gd name="connsiteY4" fmla="*/ 45720 h 340995"/>
                  <a:gd name="connsiteX5" fmla="*/ 129540 w 129540"/>
                  <a:gd name="connsiteY5" fmla="*/ 340995 h 340995"/>
                  <a:gd name="connsiteX6" fmla="*/ 0 w 129540"/>
                  <a:gd name="connsiteY6" fmla="*/ 337185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340995">
                    <a:moveTo>
                      <a:pt x="0" y="337185"/>
                    </a:moveTo>
                    <a:lnTo>
                      <a:pt x="0" y="0"/>
                    </a:lnTo>
                    <a:lnTo>
                      <a:pt x="116205" y="0"/>
                    </a:lnTo>
                    <a:lnTo>
                      <a:pt x="118110" y="32385"/>
                    </a:lnTo>
                    <a:lnTo>
                      <a:pt x="129540" y="45720"/>
                    </a:lnTo>
                    <a:lnTo>
                      <a:pt x="129540" y="340995"/>
                    </a:lnTo>
                    <a:lnTo>
                      <a:pt x="0" y="3371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TextBox 76"/>
          <p:cNvSpPr txBox="1"/>
          <p:nvPr/>
        </p:nvSpPr>
        <p:spPr>
          <a:xfrm>
            <a:off x="5439005" y="5929928"/>
            <a:ext cx="856325" cy="276999"/>
          </a:xfrm>
          <a:prstGeom prst="rect">
            <a:avLst/>
          </a:prstGeom>
          <a:noFill/>
        </p:spPr>
        <p:txBody>
          <a:bodyPr wrap="none" rtlCol="0">
            <a:spAutoFit/>
          </a:bodyPr>
          <a:lstStyle/>
          <a:p>
            <a:r>
              <a:rPr lang="en-US" sz="1200" b="1" dirty="0">
                <a:solidFill>
                  <a:schemeClr val="bg1"/>
                </a:solidFill>
                <a:latin typeface="Agency FB" pitchFamily="34" charset="0"/>
              </a:rPr>
              <a:t>366x49x15.2</a:t>
            </a:r>
          </a:p>
        </p:txBody>
      </p:sp>
      <p:sp>
        <p:nvSpPr>
          <p:cNvPr id="317" name="TextBox 316"/>
          <p:cNvSpPr txBox="1"/>
          <p:nvPr/>
        </p:nvSpPr>
        <p:spPr>
          <a:xfrm>
            <a:off x="6870912" y="3308787"/>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19" name="TextBox 318"/>
          <p:cNvSpPr txBox="1"/>
          <p:nvPr/>
        </p:nvSpPr>
        <p:spPr>
          <a:xfrm>
            <a:off x="6867101" y="4046884"/>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23" name="TextBox 322"/>
          <p:cNvSpPr txBox="1"/>
          <p:nvPr/>
        </p:nvSpPr>
        <p:spPr>
          <a:xfrm>
            <a:off x="6863290" y="4919093"/>
            <a:ext cx="413575" cy="184666"/>
          </a:xfrm>
          <a:prstGeom prst="rect">
            <a:avLst/>
          </a:prstGeom>
          <a:noFill/>
        </p:spPr>
        <p:txBody>
          <a:bodyPr wrap="none" lIns="0" tIns="0" rIns="0" bIns="0" rtlCol="0">
            <a:spAutoFit/>
          </a:bodyPr>
          <a:lstStyle/>
          <a:p>
            <a:r>
              <a:rPr lang="en-US" sz="1200" b="1" dirty="0">
                <a:latin typeface="Agency FB" pitchFamily="34" charset="0"/>
              </a:rPr>
              <a:t>20 bays</a:t>
            </a:r>
          </a:p>
        </p:txBody>
      </p:sp>
      <p:sp>
        <p:nvSpPr>
          <p:cNvPr id="324" name="TextBox 323"/>
          <p:cNvSpPr txBox="1"/>
          <p:nvPr/>
        </p:nvSpPr>
        <p:spPr>
          <a:xfrm>
            <a:off x="6828999" y="5858358"/>
            <a:ext cx="408766" cy="184666"/>
          </a:xfrm>
          <a:prstGeom prst="rect">
            <a:avLst/>
          </a:prstGeom>
          <a:noFill/>
        </p:spPr>
        <p:txBody>
          <a:bodyPr wrap="none" lIns="0" tIns="0" rIns="0" bIns="0" rtlCol="0">
            <a:spAutoFit/>
          </a:bodyPr>
          <a:lstStyle/>
          <a:p>
            <a:r>
              <a:rPr lang="en-US" sz="1200" b="1" dirty="0">
                <a:latin typeface="Agency FB" pitchFamily="34" charset="0"/>
              </a:rPr>
              <a:t>22 bays</a:t>
            </a:r>
          </a:p>
        </p:txBody>
      </p:sp>
      <p:sp>
        <p:nvSpPr>
          <p:cNvPr id="325"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5858758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Containerships</a:t>
            </a:r>
          </a:p>
        </p:txBody>
      </p:sp>
      <p:sp>
        <p:nvSpPr>
          <p:cNvPr id="4" name="Rectangle 3"/>
          <p:cNvSpPr/>
          <p:nvPr/>
        </p:nvSpPr>
        <p:spPr bwMode="auto">
          <a:xfrm>
            <a:off x="7343487" y="3348375"/>
            <a:ext cx="99669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 name="Straight Connector 4"/>
          <p:cNvCxnSpPr/>
          <p:nvPr/>
        </p:nvCxnSpPr>
        <p:spPr>
          <a:xfrm>
            <a:off x="7346528" y="338647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a:spLocks/>
          </p:cNvSpPr>
          <p:nvPr/>
        </p:nvSpPr>
        <p:spPr bwMode="auto">
          <a:xfrm>
            <a:off x="7391048" y="3749126"/>
            <a:ext cx="904472"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 name="Straight Connector 6"/>
          <p:cNvCxnSpPr/>
          <p:nvPr/>
        </p:nvCxnSpPr>
        <p:spPr>
          <a:xfrm>
            <a:off x="7388172" y="3748865"/>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390077" y="390479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0077" y="3943746"/>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90077" y="378950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90077" y="38295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90077" y="38676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46528" y="342580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46528" y="346717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46528" y="350854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46528" y="354991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46528" y="359128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346528" y="363266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46528" y="3674032"/>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3191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7513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1835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6528" y="3710996"/>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6158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0480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4802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124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3446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77769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2091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86413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0735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5057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99380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3702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88692" y="334548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8024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2346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67583" y="334737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11700" y="334926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253610" y="3345486"/>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295520" y="334170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90077" y="398404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77283" y="4023284"/>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7364463" y="3758486"/>
            <a:ext cx="958485"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79922" y="2478317"/>
            <a:ext cx="1726755" cy="307777"/>
          </a:xfrm>
          <a:prstGeom prst="rect">
            <a:avLst/>
          </a:prstGeom>
          <a:noFill/>
        </p:spPr>
        <p:txBody>
          <a:bodyPr wrap="none" rtlCol="0">
            <a:spAutoFit/>
          </a:bodyPr>
          <a:lstStyle/>
          <a:p>
            <a:r>
              <a:rPr lang="en-US" sz="1400" b="1" dirty="0">
                <a:solidFill>
                  <a:schemeClr val="tx2">
                    <a:lumMod val="75000"/>
                  </a:schemeClr>
                </a:solidFill>
                <a:latin typeface="Agency FB" pitchFamily="34" charset="0"/>
              </a:rPr>
              <a:t>Post Panamax III (2006-)</a:t>
            </a:r>
          </a:p>
        </p:txBody>
      </p:sp>
      <p:sp>
        <p:nvSpPr>
          <p:cNvPr id="47" name="TextBox 46"/>
          <p:cNvSpPr txBox="1"/>
          <p:nvPr/>
        </p:nvSpPr>
        <p:spPr>
          <a:xfrm>
            <a:off x="679922" y="3528353"/>
            <a:ext cx="1135247" cy="307777"/>
          </a:xfrm>
          <a:prstGeom prst="rect">
            <a:avLst/>
          </a:prstGeom>
          <a:noFill/>
        </p:spPr>
        <p:txBody>
          <a:bodyPr wrap="none" rtlCol="0">
            <a:spAutoFit/>
          </a:bodyPr>
          <a:lstStyle/>
          <a:p>
            <a:r>
              <a:rPr lang="en-US" sz="1400" b="1" dirty="0">
                <a:latin typeface="Agency FB" pitchFamily="34" charset="0"/>
              </a:rPr>
              <a:t>Triple E (2013-)</a:t>
            </a:r>
          </a:p>
        </p:txBody>
      </p:sp>
      <p:sp>
        <p:nvSpPr>
          <p:cNvPr id="48" name="TextBox 47"/>
          <p:cNvSpPr txBox="1"/>
          <p:nvPr/>
        </p:nvSpPr>
        <p:spPr>
          <a:xfrm>
            <a:off x="850571" y="2729405"/>
            <a:ext cx="1194558"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11,000 - 15,000 TEU</a:t>
            </a:r>
          </a:p>
        </p:txBody>
      </p:sp>
      <p:sp>
        <p:nvSpPr>
          <p:cNvPr id="49" name="TextBox 48"/>
          <p:cNvSpPr txBox="1"/>
          <p:nvPr/>
        </p:nvSpPr>
        <p:spPr>
          <a:xfrm>
            <a:off x="850571" y="3733125"/>
            <a:ext cx="76495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18,000 TEU</a:t>
            </a:r>
          </a:p>
        </p:txBody>
      </p:sp>
      <p:sp>
        <p:nvSpPr>
          <p:cNvPr id="51" name="TextBox 50"/>
          <p:cNvSpPr txBox="1"/>
          <p:nvPr/>
        </p:nvSpPr>
        <p:spPr>
          <a:xfrm>
            <a:off x="7195743" y="3475926"/>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52" name="TextBox 51"/>
          <p:cNvSpPr txBox="1"/>
          <p:nvPr/>
        </p:nvSpPr>
        <p:spPr>
          <a:xfrm>
            <a:off x="7210983" y="3797589"/>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53" name="TextBox 52"/>
          <p:cNvSpPr txBox="1"/>
          <p:nvPr/>
        </p:nvSpPr>
        <p:spPr>
          <a:xfrm>
            <a:off x="7784125" y="3171932"/>
            <a:ext cx="137858" cy="184666"/>
          </a:xfrm>
          <a:prstGeom prst="rect">
            <a:avLst/>
          </a:prstGeom>
          <a:noFill/>
        </p:spPr>
        <p:txBody>
          <a:bodyPr wrap="none" lIns="0" tIns="0" rIns="0" bIns="0" rtlCol="0">
            <a:spAutoFit/>
          </a:bodyPr>
          <a:lstStyle/>
          <a:p>
            <a:r>
              <a:rPr lang="en-US" sz="1200" b="1" dirty="0">
                <a:latin typeface="Agency FB" pitchFamily="34" charset="0"/>
              </a:rPr>
              <a:t>23</a:t>
            </a:r>
          </a:p>
        </p:txBody>
      </p:sp>
      <p:sp>
        <p:nvSpPr>
          <p:cNvPr id="54" name="Rounded Rectangle 53"/>
          <p:cNvSpPr/>
          <p:nvPr/>
        </p:nvSpPr>
        <p:spPr>
          <a:xfrm>
            <a:off x="614714" y="2213059"/>
            <a:ext cx="7863840" cy="2011680"/>
          </a:xfrm>
          <a:prstGeom prst="roundRect">
            <a:avLst>
              <a:gd name="adj" fmla="val 644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63889" y="2993145"/>
            <a:ext cx="100990"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E</a:t>
            </a:r>
          </a:p>
        </p:txBody>
      </p:sp>
      <p:grpSp>
        <p:nvGrpSpPr>
          <p:cNvPr id="56" name="Group 55"/>
          <p:cNvGrpSpPr/>
          <p:nvPr/>
        </p:nvGrpSpPr>
        <p:grpSpPr>
          <a:xfrm>
            <a:off x="2642534" y="3348882"/>
            <a:ext cx="4348655" cy="706821"/>
            <a:chOff x="2645979" y="5764924"/>
            <a:chExt cx="4348655" cy="706821"/>
          </a:xfrm>
        </p:grpSpPr>
        <p:sp>
          <p:nvSpPr>
            <p:cNvPr id="57" name="Freeform 56"/>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5770788" y="3754371"/>
            <a:ext cx="862737" cy="276999"/>
          </a:xfrm>
          <a:prstGeom prst="rect">
            <a:avLst/>
          </a:prstGeom>
          <a:noFill/>
        </p:spPr>
        <p:txBody>
          <a:bodyPr wrap="none" rtlCol="0">
            <a:spAutoFit/>
          </a:bodyPr>
          <a:lstStyle/>
          <a:p>
            <a:r>
              <a:rPr lang="en-US" sz="1200" b="1" dirty="0">
                <a:solidFill>
                  <a:schemeClr val="bg1"/>
                </a:solidFill>
                <a:latin typeface="Agency FB" pitchFamily="34" charset="0"/>
              </a:rPr>
              <a:t>400x59x15.5</a:t>
            </a:r>
          </a:p>
        </p:txBody>
      </p:sp>
      <p:grpSp>
        <p:nvGrpSpPr>
          <p:cNvPr id="2049" name="Group 2048"/>
          <p:cNvGrpSpPr/>
          <p:nvPr/>
        </p:nvGrpSpPr>
        <p:grpSpPr>
          <a:xfrm>
            <a:off x="2643884" y="2292235"/>
            <a:ext cx="4270022" cy="843845"/>
            <a:chOff x="2655711" y="2291644"/>
            <a:chExt cx="4270022" cy="843845"/>
          </a:xfrm>
        </p:grpSpPr>
        <p:sp>
          <p:nvSpPr>
            <p:cNvPr id="63" name="Freeform 62"/>
            <p:cNvSpPr/>
            <p:nvPr/>
          </p:nvSpPr>
          <p:spPr>
            <a:xfrm>
              <a:off x="2689578" y="2446868"/>
              <a:ext cx="1622778" cy="355600"/>
            </a:xfrm>
            <a:custGeom>
              <a:avLst/>
              <a:gdLst>
                <a:gd name="connsiteX0" fmla="*/ 0 w 1622778"/>
                <a:gd name="connsiteY0" fmla="*/ 318911 h 318911"/>
                <a:gd name="connsiteX1" fmla="*/ 0 w 1622778"/>
                <a:gd name="connsiteY1" fmla="*/ 0 h 318911"/>
                <a:gd name="connsiteX2" fmla="*/ 1622778 w 1622778"/>
                <a:gd name="connsiteY2" fmla="*/ 0 h 318911"/>
                <a:gd name="connsiteX3" fmla="*/ 1622778 w 1622778"/>
                <a:gd name="connsiteY3" fmla="*/ 316088 h 318911"/>
                <a:gd name="connsiteX4" fmla="*/ 0 w 1622778"/>
                <a:gd name="connsiteY4" fmla="*/ 318911 h 31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78" h="318911">
                  <a:moveTo>
                    <a:pt x="0" y="318911"/>
                  </a:moveTo>
                  <a:lnTo>
                    <a:pt x="0" y="0"/>
                  </a:lnTo>
                  <a:lnTo>
                    <a:pt x="1622778" y="0"/>
                  </a:lnTo>
                  <a:lnTo>
                    <a:pt x="1622778" y="316088"/>
                  </a:lnTo>
                  <a:lnTo>
                    <a:pt x="0" y="31891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reeform 2047"/>
            <p:cNvSpPr/>
            <p:nvPr/>
          </p:nvSpPr>
          <p:spPr>
            <a:xfrm>
              <a:off x="4478867" y="2452511"/>
              <a:ext cx="1947333" cy="358422"/>
            </a:xfrm>
            <a:custGeom>
              <a:avLst/>
              <a:gdLst>
                <a:gd name="connsiteX0" fmla="*/ 0 w 1947333"/>
                <a:gd name="connsiteY0" fmla="*/ 355600 h 358422"/>
                <a:gd name="connsiteX1" fmla="*/ 0 w 1947333"/>
                <a:gd name="connsiteY1" fmla="*/ 0 h 358422"/>
                <a:gd name="connsiteX2" fmla="*/ 826911 w 1947333"/>
                <a:gd name="connsiteY2" fmla="*/ 0 h 358422"/>
                <a:gd name="connsiteX3" fmla="*/ 826911 w 1947333"/>
                <a:gd name="connsiteY3" fmla="*/ 42333 h 358422"/>
                <a:gd name="connsiteX4" fmla="*/ 1481666 w 1947333"/>
                <a:gd name="connsiteY4" fmla="*/ 42333 h 358422"/>
                <a:gd name="connsiteX5" fmla="*/ 1481666 w 1947333"/>
                <a:gd name="connsiteY5" fmla="*/ 90311 h 358422"/>
                <a:gd name="connsiteX6" fmla="*/ 1811866 w 1947333"/>
                <a:gd name="connsiteY6" fmla="*/ 90311 h 358422"/>
                <a:gd name="connsiteX7" fmla="*/ 1811866 w 1947333"/>
                <a:gd name="connsiteY7" fmla="*/ 129822 h 358422"/>
                <a:gd name="connsiteX8" fmla="*/ 1947333 w 1947333"/>
                <a:gd name="connsiteY8" fmla="*/ 129822 h 358422"/>
                <a:gd name="connsiteX9" fmla="*/ 1947333 w 1947333"/>
                <a:gd name="connsiteY9" fmla="*/ 358422 h 358422"/>
                <a:gd name="connsiteX10" fmla="*/ 0 w 1947333"/>
                <a:gd name="connsiteY10" fmla="*/ 355600 h 3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7333" h="358422">
                  <a:moveTo>
                    <a:pt x="0" y="355600"/>
                  </a:moveTo>
                  <a:lnTo>
                    <a:pt x="0" y="0"/>
                  </a:lnTo>
                  <a:lnTo>
                    <a:pt x="826911" y="0"/>
                  </a:lnTo>
                  <a:lnTo>
                    <a:pt x="826911" y="42333"/>
                  </a:lnTo>
                  <a:lnTo>
                    <a:pt x="1481666" y="42333"/>
                  </a:lnTo>
                  <a:lnTo>
                    <a:pt x="1481666" y="90311"/>
                  </a:lnTo>
                  <a:lnTo>
                    <a:pt x="1811866" y="90311"/>
                  </a:lnTo>
                  <a:lnTo>
                    <a:pt x="1811866" y="129822"/>
                  </a:lnTo>
                  <a:lnTo>
                    <a:pt x="1947333" y="129822"/>
                  </a:lnTo>
                  <a:lnTo>
                    <a:pt x="1947333" y="358422"/>
                  </a:lnTo>
                  <a:lnTo>
                    <a:pt x="0" y="3556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655711" y="2291644"/>
              <a:ext cx="4270022" cy="843845"/>
            </a:xfrm>
            <a:custGeom>
              <a:avLst/>
              <a:gdLst>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114800 w 4270022"/>
                <a:gd name="connsiteY13" fmla="*/ 824089 h 843845"/>
                <a:gd name="connsiteX14" fmla="*/ 4066822 w 4270022"/>
                <a:gd name="connsiteY14" fmla="*/ 843845 h 843845"/>
                <a:gd name="connsiteX15" fmla="*/ 268111 w 4270022"/>
                <a:gd name="connsiteY15" fmla="*/ 843845 h 843845"/>
                <a:gd name="connsiteX16" fmla="*/ 220133 w 4270022"/>
                <a:gd name="connsiteY16" fmla="*/ 809978 h 843845"/>
                <a:gd name="connsiteX17" fmla="*/ 186267 w 4270022"/>
                <a:gd name="connsiteY17" fmla="*/ 795867 h 843845"/>
                <a:gd name="connsiteX18" fmla="*/ 197556 w 4270022"/>
                <a:gd name="connsiteY18" fmla="*/ 762000 h 843845"/>
                <a:gd name="connsiteX19" fmla="*/ 242711 w 4270022"/>
                <a:gd name="connsiteY19" fmla="*/ 742245 h 843845"/>
                <a:gd name="connsiteX20" fmla="*/ 259645 w 4270022"/>
                <a:gd name="connsiteY20" fmla="*/ 728134 h 843845"/>
                <a:gd name="connsiteX21" fmla="*/ 259645 w 4270022"/>
                <a:gd name="connsiteY21" fmla="*/ 714023 h 843845"/>
                <a:gd name="connsiteX22" fmla="*/ 225778 w 4270022"/>
                <a:gd name="connsiteY22" fmla="*/ 694267 h 843845"/>
                <a:gd name="connsiteX23" fmla="*/ 129822 w 4270022"/>
                <a:gd name="connsiteY23" fmla="*/ 682978 h 843845"/>
                <a:gd name="connsiteX24" fmla="*/ 87489 w 4270022"/>
                <a:gd name="connsiteY24" fmla="*/ 841023 h 843845"/>
                <a:gd name="connsiteX25" fmla="*/ 25400 w 4270022"/>
                <a:gd name="connsiteY25" fmla="*/ 835378 h 843845"/>
                <a:gd name="connsiteX26" fmla="*/ 5645 w 4270022"/>
                <a:gd name="connsiteY26" fmla="*/ 826912 h 843845"/>
                <a:gd name="connsiteX27" fmla="*/ 5645 w 4270022"/>
                <a:gd name="connsiteY27" fmla="*/ 688623 h 843845"/>
                <a:gd name="connsiteX28" fmla="*/ 0 w 4270022"/>
                <a:gd name="connsiteY28" fmla="*/ 674512 h 843845"/>
                <a:gd name="connsiteX29" fmla="*/ 0 w 4270022"/>
                <a:gd name="connsiteY29" fmla="*/ 485423 h 843845"/>
                <a:gd name="connsiteX30" fmla="*/ 1634067 w 4270022"/>
                <a:gd name="connsiteY30" fmla="*/ 485423 h 843845"/>
                <a:gd name="connsiteX31" fmla="*/ 1634067 w 4270022"/>
                <a:gd name="connsiteY31" fmla="*/ 155223 h 843845"/>
                <a:gd name="connsiteX32" fmla="*/ 1659467 w 4270022"/>
                <a:gd name="connsiteY32" fmla="*/ 33867 h 843845"/>
                <a:gd name="connsiteX33" fmla="*/ 1718733 w 4270022"/>
                <a:gd name="connsiteY33" fmla="*/ 25400 h 843845"/>
                <a:gd name="connsiteX34" fmla="*/ 1713089 w 4270022"/>
                <a:gd name="connsiteY34" fmla="*/ 0 h 843845"/>
                <a:gd name="connsiteX35" fmla="*/ 1741311 w 4270022"/>
                <a:gd name="connsiteY35" fmla="*/ 5645 h 843845"/>
                <a:gd name="connsiteX36" fmla="*/ 1744133 w 4270022"/>
                <a:gd name="connsiteY36" fmla="*/ 25400 h 843845"/>
                <a:gd name="connsiteX37" fmla="*/ 1823156 w 4270022"/>
                <a:gd name="connsiteY37" fmla="*/ 16934 h 843845"/>
                <a:gd name="connsiteX38" fmla="*/ 1820333 w 4270022"/>
                <a:gd name="connsiteY38" fmla="*/ 76200 h 843845"/>
                <a:gd name="connsiteX39" fmla="*/ 1840089 w 4270022"/>
                <a:gd name="connsiteY39" fmla="*/ 81845 h 843845"/>
                <a:gd name="connsiteX40" fmla="*/ 1840089 w 4270022"/>
                <a:gd name="connsiteY40" fmla="*/ 482600 h 843845"/>
                <a:gd name="connsiteX41" fmla="*/ 3335867 w 4270022"/>
                <a:gd name="connsiteY41" fmla="*/ 482600 h 843845"/>
                <a:gd name="connsiteX42" fmla="*/ 3637845 w 4270022"/>
                <a:gd name="connsiteY42" fmla="*/ 426156 h 843845"/>
                <a:gd name="connsiteX43" fmla="*/ 4264378 w 4270022"/>
                <a:gd name="connsiteY43" fmla="*/ 417689 h 843845"/>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066822 w 4270022"/>
                <a:gd name="connsiteY13" fmla="*/ 843845 h 843845"/>
                <a:gd name="connsiteX14" fmla="*/ 268111 w 4270022"/>
                <a:gd name="connsiteY14" fmla="*/ 843845 h 843845"/>
                <a:gd name="connsiteX15" fmla="*/ 220133 w 4270022"/>
                <a:gd name="connsiteY15" fmla="*/ 809978 h 843845"/>
                <a:gd name="connsiteX16" fmla="*/ 186267 w 4270022"/>
                <a:gd name="connsiteY16" fmla="*/ 795867 h 843845"/>
                <a:gd name="connsiteX17" fmla="*/ 197556 w 4270022"/>
                <a:gd name="connsiteY17" fmla="*/ 762000 h 843845"/>
                <a:gd name="connsiteX18" fmla="*/ 242711 w 4270022"/>
                <a:gd name="connsiteY18" fmla="*/ 742245 h 843845"/>
                <a:gd name="connsiteX19" fmla="*/ 259645 w 4270022"/>
                <a:gd name="connsiteY19" fmla="*/ 728134 h 843845"/>
                <a:gd name="connsiteX20" fmla="*/ 259645 w 4270022"/>
                <a:gd name="connsiteY20" fmla="*/ 714023 h 843845"/>
                <a:gd name="connsiteX21" fmla="*/ 225778 w 4270022"/>
                <a:gd name="connsiteY21" fmla="*/ 694267 h 843845"/>
                <a:gd name="connsiteX22" fmla="*/ 129822 w 4270022"/>
                <a:gd name="connsiteY22" fmla="*/ 682978 h 843845"/>
                <a:gd name="connsiteX23" fmla="*/ 87489 w 4270022"/>
                <a:gd name="connsiteY23" fmla="*/ 841023 h 843845"/>
                <a:gd name="connsiteX24" fmla="*/ 25400 w 4270022"/>
                <a:gd name="connsiteY24" fmla="*/ 835378 h 843845"/>
                <a:gd name="connsiteX25" fmla="*/ 5645 w 4270022"/>
                <a:gd name="connsiteY25" fmla="*/ 826912 h 843845"/>
                <a:gd name="connsiteX26" fmla="*/ 5645 w 4270022"/>
                <a:gd name="connsiteY26" fmla="*/ 688623 h 843845"/>
                <a:gd name="connsiteX27" fmla="*/ 0 w 4270022"/>
                <a:gd name="connsiteY27" fmla="*/ 674512 h 843845"/>
                <a:gd name="connsiteX28" fmla="*/ 0 w 4270022"/>
                <a:gd name="connsiteY28" fmla="*/ 485423 h 843845"/>
                <a:gd name="connsiteX29" fmla="*/ 1634067 w 4270022"/>
                <a:gd name="connsiteY29" fmla="*/ 485423 h 843845"/>
                <a:gd name="connsiteX30" fmla="*/ 1634067 w 4270022"/>
                <a:gd name="connsiteY30" fmla="*/ 155223 h 843845"/>
                <a:gd name="connsiteX31" fmla="*/ 1659467 w 4270022"/>
                <a:gd name="connsiteY31" fmla="*/ 33867 h 843845"/>
                <a:gd name="connsiteX32" fmla="*/ 1718733 w 4270022"/>
                <a:gd name="connsiteY32" fmla="*/ 25400 h 843845"/>
                <a:gd name="connsiteX33" fmla="*/ 1713089 w 4270022"/>
                <a:gd name="connsiteY33" fmla="*/ 0 h 843845"/>
                <a:gd name="connsiteX34" fmla="*/ 1741311 w 4270022"/>
                <a:gd name="connsiteY34" fmla="*/ 5645 h 843845"/>
                <a:gd name="connsiteX35" fmla="*/ 1744133 w 4270022"/>
                <a:gd name="connsiteY35" fmla="*/ 25400 h 843845"/>
                <a:gd name="connsiteX36" fmla="*/ 1823156 w 4270022"/>
                <a:gd name="connsiteY36" fmla="*/ 16934 h 843845"/>
                <a:gd name="connsiteX37" fmla="*/ 1820333 w 4270022"/>
                <a:gd name="connsiteY37" fmla="*/ 76200 h 843845"/>
                <a:gd name="connsiteX38" fmla="*/ 1840089 w 4270022"/>
                <a:gd name="connsiteY38" fmla="*/ 81845 h 843845"/>
                <a:gd name="connsiteX39" fmla="*/ 1840089 w 4270022"/>
                <a:gd name="connsiteY39" fmla="*/ 482600 h 843845"/>
                <a:gd name="connsiteX40" fmla="*/ 3335867 w 4270022"/>
                <a:gd name="connsiteY40" fmla="*/ 482600 h 843845"/>
                <a:gd name="connsiteX41" fmla="*/ 3637845 w 4270022"/>
                <a:gd name="connsiteY41" fmla="*/ 426156 h 843845"/>
                <a:gd name="connsiteX42" fmla="*/ 4264378 w 4270022"/>
                <a:gd name="connsiteY42" fmla="*/ 417689 h 84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0022" h="843845">
                  <a:moveTo>
                    <a:pt x="4264378" y="417689"/>
                  </a:moveTo>
                  <a:lnTo>
                    <a:pt x="4210756" y="476956"/>
                  </a:lnTo>
                  <a:lnTo>
                    <a:pt x="4154311" y="570089"/>
                  </a:lnTo>
                  <a:lnTo>
                    <a:pt x="4114800" y="623712"/>
                  </a:lnTo>
                  <a:lnTo>
                    <a:pt x="4097867" y="668867"/>
                  </a:lnTo>
                  <a:lnTo>
                    <a:pt x="4123267" y="671689"/>
                  </a:lnTo>
                  <a:lnTo>
                    <a:pt x="4148667" y="671689"/>
                  </a:lnTo>
                  <a:lnTo>
                    <a:pt x="4224867" y="671689"/>
                  </a:lnTo>
                  <a:lnTo>
                    <a:pt x="4253089" y="674512"/>
                  </a:lnTo>
                  <a:lnTo>
                    <a:pt x="4270022" y="697089"/>
                  </a:lnTo>
                  <a:lnTo>
                    <a:pt x="4261556" y="745067"/>
                  </a:lnTo>
                  <a:lnTo>
                    <a:pt x="4213578" y="784578"/>
                  </a:lnTo>
                  <a:lnTo>
                    <a:pt x="4165600" y="818445"/>
                  </a:lnTo>
                  <a:lnTo>
                    <a:pt x="4066822" y="843845"/>
                  </a:lnTo>
                  <a:lnTo>
                    <a:pt x="268111" y="843845"/>
                  </a:lnTo>
                  <a:lnTo>
                    <a:pt x="220133" y="809978"/>
                  </a:lnTo>
                  <a:lnTo>
                    <a:pt x="186267" y="795867"/>
                  </a:lnTo>
                  <a:lnTo>
                    <a:pt x="197556" y="762000"/>
                  </a:lnTo>
                  <a:lnTo>
                    <a:pt x="242711" y="742245"/>
                  </a:lnTo>
                  <a:lnTo>
                    <a:pt x="259645" y="728134"/>
                  </a:lnTo>
                  <a:lnTo>
                    <a:pt x="259645" y="714023"/>
                  </a:lnTo>
                  <a:lnTo>
                    <a:pt x="225778" y="694267"/>
                  </a:lnTo>
                  <a:lnTo>
                    <a:pt x="129822" y="682978"/>
                  </a:lnTo>
                  <a:lnTo>
                    <a:pt x="87489" y="841023"/>
                  </a:lnTo>
                  <a:lnTo>
                    <a:pt x="25400" y="835378"/>
                  </a:lnTo>
                  <a:lnTo>
                    <a:pt x="5645" y="826912"/>
                  </a:lnTo>
                  <a:lnTo>
                    <a:pt x="5645" y="688623"/>
                  </a:lnTo>
                  <a:lnTo>
                    <a:pt x="0" y="674512"/>
                  </a:lnTo>
                  <a:lnTo>
                    <a:pt x="0" y="485423"/>
                  </a:lnTo>
                  <a:lnTo>
                    <a:pt x="1634067" y="485423"/>
                  </a:lnTo>
                  <a:lnTo>
                    <a:pt x="1634067" y="155223"/>
                  </a:lnTo>
                  <a:lnTo>
                    <a:pt x="1659467" y="33867"/>
                  </a:lnTo>
                  <a:lnTo>
                    <a:pt x="1718733" y="25400"/>
                  </a:lnTo>
                  <a:lnTo>
                    <a:pt x="1713089" y="0"/>
                  </a:lnTo>
                  <a:lnTo>
                    <a:pt x="1741311" y="5645"/>
                  </a:lnTo>
                  <a:lnTo>
                    <a:pt x="1744133" y="25400"/>
                  </a:lnTo>
                  <a:lnTo>
                    <a:pt x="1823156" y="16934"/>
                  </a:lnTo>
                  <a:lnTo>
                    <a:pt x="1820333" y="76200"/>
                  </a:lnTo>
                  <a:lnTo>
                    <a:pt x="1840089" y="81845"/>
                  </a:lnTo>
                  <a:lnTo>
                    <a:pt x="1840089" y="482600"/>
                  </a:lnTo>
                  <a:lnTo>
                    <a:pt x="3335867" y="482600"/>
                  </a:lnTo>
                  <a:lnTo>
                    <a:pt x="3637845" y="426156"/>
                  </a:lnTo>
                  <a:lnTo>
                    <a:pt x="4264378" y="4176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5594961" y="2820611"/>
            <a:ext cx="854721" cy="276999"/>
          </a:xfrm>
          <a:prstGeom prst="rect">
            <a:avLst/>
          </a:prstGeom>
          <a:noFill/>
        </p:spPr>
        <p:txBody>
          <a:bodyPr wrap="none" rtlCol="0">
            <a:spAutoFit/>
          </a:bodyPr>
          <a:lstStyle/>
          <a:p>
            <a:r>
              <a:rPr lang="en-US" sz="1200" b="1" dirty="0">
                <a:solidFill>
                  <a:schemeClr val="bg1"/>
                </a:solidFill>
                <a:latin typeface="Agency FB" pitchFamily="34" charset="0"/>
              </a:rPr>
              <a:t>397x56x15.5</a:t>
            </a:r>
          </a:p>
        </p:txBody>
      </p:sp>
      <p:sp>
        <p:nvSpPr>
          <p:cNvPr id="68" name="Rectangle 67"/>
          <p:cNvSpPr/>
          <p:nvPr/>
        </p:nvSpPr>
        <p:spPr bwMode="auto">
          <a:xfrm>
            <a:off x="7357918" y="2398543"/>
            <a:ext cx="95097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9" name="Straight Connector 68"/>
          <p:cNvCxnSpPr/>
          <p:nvPr/>
        </p:nvCxnSpPr>
        <p:spPr>
          <a:xfrm>
            <a:off x="7359054" y="243664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69"/>
          <p:cNvSpPr>
            <a:spLocks/>
          </p:cNvSpPr>
          <p:nvPr/>
        </p:nvSpPr>
        <p:spPr bwMode="auto">
          <a:xfrm>
            <a:off x="7403574" y="2799294"/>
            <a:ext cx="859536"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1" name="Straight Connector 70"/>
          <p:cNvCxnSpPr/>
          <p:nvPr/>
        </p:nvCxnSpPr>
        <p:spPr>
          <a:xfrm>
            <a:off x="7400698" y="2799033"/>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402603" y="295496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402603" y="299391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402603" y="283967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02603" y="28796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402603" y="29177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359054" y="247596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359054" y="251734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359054" y="255871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59054" y="260008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359054" y="264145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359054" y="268282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359054" y="2724200"/>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4444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8766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53088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59054" y="276116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57410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61732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66055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70377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74699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9021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83343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87666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91988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96310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00632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04954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401218" y="2395654"/>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09277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13599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182014" y="239754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24226" y="239943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266136" y="2395654"/>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402603" y="303421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489809" y="3073452"/>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Freeform 108"/>
          <p:cNvSpPr/>
          <p:nvPr/>
        </p:nvSpPr>
        <p:spPr>
          <a:xfrm>
            <a:off x="7376990" y="2808654"/>
            <a:ext cx="912762"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7208269" y="252609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11" name="TextBox 110"/>
          <p:cNvSpPr txBox="1"/>
          <p:nvPr/>
        </p:nvSpPr>
        <p:spPr>
          <a:xfrm>
            <a:off x="7223509" y="2847757"/>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2" name="TextBox 111"/>
          <p:cNvSpPr txBox="1"/>
          <p:nvPr/>
        </p:nvSpPr>
        <p:spPr>
          <a:xfrm>
            <a:off x="7786491" y="2222100"/>
            <a:ext cx="134652" cy="184666"/>
          </a:xfrm>
          <a:prstGeom prst="rect">
            <a:avLst/>
          </a:prstGeom>
          <a:noFill/>
        </p:spPr>
        <p:txBody>
          <a:bodyPr wrap="none" lIns="0" tIns="0" rIns="0" bIns="0" rtlCol="0">
            <a:spAutoFit/>
          </a:bodyPr>
          <a:lstStyle/>
          <a:p>
            <a:r>
              <a:rPr lang="en-US" sz="1200" b="1" dirty="0">
                <a:latin typeface="Agency FB" pitchFamily="34" charset="0"/>
              </a:rPr>
              <a:t>22</a:t>
            </a:r>
          </a:p>
        </p:txBody>
      </p:sp>
      <p:sp>
        <p:nvSpPr>
          <p:cNvPr id="113" name="TextBox 112"/>
          <p:cNvSpPr txBox="1"/>
          <p:nvPr/>
        </p:nvSpPr>
        <p:spPr>
          <a:xfrm>
            <a:off x="6713632" y="3333468"/>
            <a:ext cx="411972" cy="184666"/>
          </a:xfrm>
          <a:prstGeom prst="rect">
            <a:avLst/>
          </a:prstGeom>
          <a:noFill/>
        </p:spPr>
        <p:txBody>
          <a:bodyPr wrap="none" lIns="0" tIns="0" rIns="0" bIns="0" rtlCol="0">
            <a:spAutoFit/>
          </a:bodyPr>
          <a:lstStyle/>
          <a:p>
            <a:r>
              <a:rPr lang="en-US" sz="1200" b="1" dirty="0">
                <a:latin typeface="Agency FB" pitchFamily="34" charset="0"/>
              </a:rPr>
              <a:t>24 bays</a:t>
            </a:r>
          </a:p>
        </p:txBody>
      </p:sp>
      <p:sp>
        <p:nvSpPr>
          <p:cNvPr id="11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37789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5"/>
          <p:cNvSpPr>
            <a:spLocks noGrp="1" noChangeArrowheads="1"/>
          </p:cNvSpPr>
          <p:nvPr>
            <p:ph type="title"/>
          </p:nvPr>
        </p:nvSpPr>
        <p:spPr/>
        <p:txBody>
          <a:bodyPr/>
          <a:lstStyle/>
          <a:p>
            <a:r>
              <a:rPr lang="it-IT" altLang="it-IT" sz="3200" dirty="0" err="1" smtClean="0"/>
              <a:t>Transport</a:t>
            </a:r>
            <a:r>
              <a:rPr lang="it-IT" altLang="it-IT" sz="3200" dirty="0" smtClean="0"/>
              <a:t> </a:t>
            </a:r>
            <a:r>
              <a:rPr lang="it-IT" altLang="it-IT" sz="3200" dirty="0" err="1" smtClean="0"/>
              <a:t>modes</a:t>
            </a:r>
            <a:r>
              <a:rPr lang="it-IT" altLang="it-IT" sz="3200" dirty="0" smtClean="0"/>
              <a:t> and network </a:t>
            </a:r>
            <a:r>
              <a:rPr lang="it-IT" altLang="it-IT" sz="3200" dirty="0" err="1" smtClean="0"/>
              <a:t>structures</a:t>
            </a:r>
            <a:r>
              <a:rPr lang="it-IT" altLang="it-IT" sz="3600" dirty="0" smtClean="0"/>
              <a:t/>
            </a:r>
            <a:br>
              <a:rPr lang="it-IT" altLang="it-IT" sz="3600" dirty="0" smtClean="0"/>
            </a:br>
            <a:endParaRPr lang="it-IT" altLang="it-IT" sz="3600" dirty="0" smtClean="0"/>
          </a:p>
        </p:txBody>
      </p:sp>
      <p:graphicFrame>
        <p:nvGraphicFramePr>
          <p:cNvPr id="144530" name="Group 146"/>
          <p:cNvGraphicFramePr>
            <a:graphicFrameLocks noGrp="1"/>
          </p:cNvGraphicFramePr>
          <p:nvPr>
            <p:ph idx="1"/>
            <p:extLst>
              <p:ext uri="{D42A27DB-BD31-4B8C-83A1-F6EECF244321}">
                <p14:modId xmlns:p14="http://schemas.microsoft.com/office/powerpoint/2010/main" val="3762571741"/>
              </p:ext>
            </p:extLst>
          </p:nvPr>
        </p:nvGraphicFramePr>
        <p:xfrm>
          <a:off x="250825" y="1268413"/>
          <a:ext cx="8893175" cy="5341937"/>
        </p:xfrm>
        <a:graphic>
          <a:graphicData uri="http://schemas.openxmlformats.org/drawingml/2006/table">
            <a:tbl>
              <a:tblPr/>
              <a:tblGrid>
                <a:gridCol w="1776413">
                  <a:extLst>
                    <a:ext uri="{9D8B030D-6E8A-4147-A177-3AD203B41FA5}">
                      <a16:colId xmlns:a16="http://schemas.microsoft.com/office/drawing/2014/main" val="20000"/>
                    </a:ext>
                  </a:extLst>
                </a:gridCol>
                <a:gridCol w="1781175">
                  <a:extLst>
                    <a:ext uri="{9D8B030D-6E8A-4147-A177-3AD203B41FA5}">
                      <a16:colId xmlns:a16="http://schemas.microsoft.com/office/drawing/2014/main" val="20001"/>
                    </a:ext>
                  </a:extLst>
                </a:gridCol>
                <a:gridCol w="1778000">
                  <a:extLst>
                    <a:ext uri="{9D8B030D-6E8A-4147-A177-3AD203B41FA5}">
                      <a16:colId xmlns:a16="http://schemas.microsoft.com/office/drawing/2014/main" val="20002"/>
                    </a:ext>
                  </a:extLst>
                </a:gridCol>
                <a:gridCol w="1781175">
                  <a:extLst>
                    <a:ext uri="{9D8B030D-6E8A-4147-A177-3AD203B41FA5}">
                      <a16:colId xmlns:a16="http://schemas.microsoft.com/office/drawing/2014/main" val="20003"/>
                    </a:ext>
                  </a:extLst>
                </a:gridCol>
                <a:gridCol w="1776412">
                  <a:extLst>
                    <a:ext uri="{9D8B030D-6E8A-4147-A177-3AD203B41FA5}">
                      <a16:colId xmlns:a16="http://schemas.microsoft.com/office/drawing/2014/main" val="20004"/>
                    </a:ext>
                  </a:extLst>
                </a:gridCol>
              </a:tblGrid>
              <a:tr h="525525">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b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communication</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Object of </a:t>
                      </a: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Nodes</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Arcs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Flows</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Road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cities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auto-</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port</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airports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intersections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Road /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motorway</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segments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Vehicles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Rail</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stations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intersections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Railway</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lines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Trains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Air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Airports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Air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routes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Airplanes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Maritime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Ports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Maritime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roues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Ships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5837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Pipelines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Commodities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raw</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materials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energy</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Interchange</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stations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(production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sites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transofmartion</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sites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Pipelines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m3;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tonn</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of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raw</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materials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commodities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Telecommunications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Data (information;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messagges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Transmission</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points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stations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Telephone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cables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trans-</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oceanic</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cables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Data / information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093168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4"/>
          <p:cNvSpPr>
            <a:spLocks noGrp="1" noChangeArrowheads="1"/>
          </p:cNvSpPr>
          <p:nvPr>
            <p:ph type="title"/>
          </p:nvPr>
        </p:nvSpPr>
        <p:spPr/>
        <p:txBody>
          <a:bodyPr/>
          <a:lstStyle/>
          <a:p>
            <a:pPr eaLnBrk="1" hangingPunct="1"/>
            <a:r>
              <a:rPr lang="en-US" sz="2000" dirty="0"/>
              <a:t>The Largest Available Containership, 1970-2015 (in TEUs</a:t>
            </a:r>
            <a:r>
              <a:rPr lang="en-US" sz="2000" dirty="0" smtClean="0"/>
              <a:t>)</a:t>
            </a:r>
            <a:br>
              <a:rPr lang="en-US" sz="2000" dirty="0" smtClean="0"/>
            </a:br>
            <a:endParaRPr lang="en-US" sz="20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402912031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31803" y="4525326"/>
            <a:ext cx="1148071" cy="584775"/>
          </a:xfrm>
          <a:prstGeom prst="rect">
            <a:avLst/>
          </a:prstGeom>
          <a:noFill/>
        </p:spPr>
        <p:txBody>
          <a:bodyPr wrap="none" rtlCol="0">
            <a:spAutoFit/>
          </a:bodyPr>
          <a:lstStyle/>
          <a:p>
            <a:pPr algn="ctr"/>
            <a:r>
              <a:rPr lang="en-US" sz="1600" b="1" dirty="0">
                <a:latin typeface="Agency FB" pitchFamily="34" charset="0"/>
                <a:cs typeface="Calibri" pitchFamily="34" charset="0"/>
              </a:rPr>
              <a:t>L “</a:t>
            </a:r>
            <a:r>
              <a:rPr lang="en-US" sz="1600" b="1" dirty="0" err="1">
                <a:latin typeface="Agency FB" pitchFamily="34" charset="0"/>
                <a:cs typeface="Calibri" pitchFamily="34" charset="0"/>
              </a:rPr>
              <a:t>Lica</a:t>
            </a:r>
            <a:r>
              <a:rPr lang="en-US" sz="1600" b="1" dirty="0">
                <a:latin typeface="Agency FB" pitchFamily="34" charset="0"/>
                <a:cs typeface="Calibri" pitchFamily="34" charset="0"/>
              </a:rPr>
              <a:t>” Class</a:t>
            </a:r>
            <a:br>
              <a:rPr lang="en-US" sz="1600" b="1" dirty="0">
                <a:latin typeface="Agency FB" pitchFamily="34" charset="0"/>
                <a:cs typeface="Calibri" pitchFamily="34" charset="0"/>
              </a:rPr>
            </a:br>
            <a:r>
              <a:rPr lang="en-US" sz="1600" b="1" dirty="0">
                <a:latin typeface="Agency FB" pitchFamily="34" charset="0"/>
                <a:cs typeface="Calibri" pitchFamily="34" charset="0"/>
              </a:rPr>
              <a:t>(3,400 TEU)</a:t>
            </a:r>
          </a:p>
        </p:txBody>
      </p:sp>
      <p:sp>
        <p:nvSpPr>
          <p:cNvPr id="7" name="TextBox 6"/>
          <p:cNvSpPr txBox="1"/>
          <p:nvPr/>
        </p:nvSpPr>
        <p:spPr>
          <a:xfrm>
            <a:off x="5589694" y="4402847"/>
            <a:ext cx="1353256" cy="584775"/>
          </a:xfrm>
          <a:prstGeom prst="rect">
            <a:avLst/>
          </a:prstGeom>
          <a:noFill/>
        </p:spPr>
        <p:txBody>
          <a:bodyPr wrap="none" rtlCol="0">
            <a:spAutoFit/>
          </a:bodyPr>
          <a:lstStyle/>
          <a:p>
            <a:pPr algn="ctr"/>
            <a:r>
              <a:rPr lang="en-US" sz="1600" b="1" dirty="0">
                <a:latin typeface="Agency FB" pitchFamily="34" charset="0"/>
                <a:cs typeface="Calibri" pitchFamily="34" charset="0"/>
              </a:rPr>
              <a:t>R “Regina”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(6,000 TEU)</a:t>
            </a:r>
          </a:p>
        </p:txBody>
      </p:sp>
      <p:sp>
        <p:nvSpPr>
          <p:cNvPr id="8" name="TextBox 7"/>
          <p:cNvSpPr txBox="1"/>
          <p:nvPr/>
        </p:nvSpPr>
        <p:spPr>
          <a:xfrm>
            <a:off x="5055986" y="3482370"/>
            <a:ext cx="1593705" cy="584775"/>
          </a:xfrm>
          <a:prstGeom prst="rect">
            <a:avLst/>
          </a:prstGeom>
          <a:noFill/>
        </p:spPr>
        <p:txBody>
          <a:bodyPr wrap="none" rtlCol="0">
            <a:spAutoFit/>
          </a:bodyPr>
          <a:lstStyle/>
          <a:p>
            <a:pPr algn="ctr"/>
            <a:r>
              <a:rPr lang="en-US" sz="1600" b="1" dirty="0">
                <a:latin typeface="Agency FB" pitchFamily="34" charset="0"/>
                <a:cs typeface="Calibri" pitchFamily="34" charset="0"/>
              </a:rPr>
              <a:t>S “Sovereign” Class</a:t>
            </a:r>
            <a:br>
              <a:rPr lang="en-US" sz="1600" b="1" dirty="0">
                <a:latin typeface="Agency FB" pitchFamily="34" charset="0"/>
                <a:cs typeface="Calibri" pitchFamily="34" charset="0"/>
              </a:rPr>
            </a:br>
            <a:r>
              <a:rPr lang="en-US" sz="1600" b="1" dirty="0">
                <a:latin typeface="Agency FB" pitchFamily="34" charset="0"/>
                <a:cs typeface="Calibri" pitchFamily="34" charset="0"/>
              </a:rPr>
              <a:t>(8,000 TEU)</a:t>
            </a:r>
          </a:p>
        </p:txBody>
      </p:sp>
      <p:sp>
        <p:nvSpPr>
          <p:cNvPr id="9" name="TextBox 8"/>
          <p:cNvSpPr txBox="1"/>
          <p:nvPr/>
        </p:nvSpPr>
        <p:spPr>
          <a:xfrm>
            <a:off x="6001918" y="2031981"/>
            <a:ext cx="1295546" cy="584775"/>
          </a:xfrm>
          <a:prstGeom prst="rect">
            <a:avLst/>
          </a:prstGeom>
          <a:noFill/>
        </p:spPr>
        <p:txBody>
          <a:bodyPr wrap="none" rtlCol="0">
            <a:spAutoFit/>
          </a:bodyPr>
          <a:lstStyle/>
          <a:p>
            <a:pPr algn="ctr"/>
            <a:r>
              <a:rPr lang="en-US" sz="1600" b="1" dirty="0">
                <a:latin typeface="Agency FB" pitchFamily="34" charset="0"/>
                <a:cs typeface="Calibri" pitchFamily="34" charset="0"/>
              </a:rPr>
              <a:t>E “Emma”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(12,500 TEU)</a:t>
            </a:r>
          </a:p>
        </p:txBody>
      </p:sp>
      <p:sp>
        <p:nvSpPr>
          <p:cNvPr id="10" name="TextBox 9"/>
          <p:cNvSpPr txBox="1"/>
          <p:nvPr/>
        </p:nvSpPr>
        <p:spPr>
          <a:xfrm>
            <a:off x="7198605" y="1349362"/>
            <a:ext cx="1277914" cy="584775"/>
          </a:xfrm>
          <a:prstGeom prst="rect">
            <a:avLst/>
          </a:prstGeom>
          <a:noFill/>
        </p:spPr>
        <p:txBody>
          <a:bodyPr wrap="none" rtlCol="0">
            <a:spAutoFit/>
          </a:bodyPr>
          <a:lstStyle/>
          <a:p>
            <a:pPr algn="ctr"/>
            <a:r>
              <a:rPr lang="en-US" sz="1600" b="1" dirty="0">
                <a:latin typeface="Agency FB" pitchFamily="34" charset="0"/>
                <a:cs typeface="Calibri" pitchFamily="34" charset="0"/>
              </a:rPr>
              <a:t>“Triple E”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(18,000 TEU)</a:t>
            </a:r>
          </a:p>
        </p:txBody>
      </p:sp>
      <p:sp>
        <p:nvSpPr>
          <p:cNvPr id="11" name="TextBox 10"/>
          <p:cNvSpPr txBox="1"/>
          <p:nvPr/>
        </p:nvSpPr>
        <p:spPr>
          <a:xfrm>
            <a:off x="3688903" y="4176873"/>
            <a:ext cx="1027845" cy="584775"/>
          </a:xfrm>
          <a:prstGeom prst="rect">
            <a:avLst/>
          </a:prstGeom>
          <a:noFill/>
        </p:spPr>
        <p:txBody>
          <a:bodyPr wrap="none" rtlCol="0">
            <a:spAutoFit/>
          </a:bodyPr>
          <a:lstStyle/>
          <a:p>
            <a:pPr algn="ctr"/>
            <a:r>
              <a:rPr lang="en-US" sz="1600" b="1" dirty="0">
                <a:latin typeface="Agency FB" pitchFamily="34" charset="0"/>
                <a:cs typeface="Calibri" pitchFamily="34" charset="0"/>
              </a:rPr>
              <a:t>C10 Class</a:t>
            </a:r>
            <a:br>
              <a:rPr lang="en-US" sz="1600" b="1" dirty="0">
                <a:latin typeface="Agency FB" pitchFamily="34" charset="0"/>
                <a:cs typeface="Calibri" pitchFamily="34" charset="0"/>
              </a:rPr>
            </a:br>
            <a:r>
              <a:rPr lang="en-US" sz="1600" b="1" dirty="0">
                <a:latin typeface="Agency FB" pitchFamily="34" charset="0"/>
                <a:cs typeface="Calibri" pitchFamily="34" charset="0"/>
              </a:rPr>
              <a:t>(4,500 TEU)</a:t>
            </a:r>
          </a:p>
        </p:txBody>
      </p:sp>
      <p:sp>
        <p:nvSpPr>
          <p:cNvPr id="12"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018738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Disadvantages of Scale in Maritime </a:t>
            </a:r>
            <a:r>
              <a:rPr lang="en-US" sz="2400" dirty="0" smtClean="0"/>
              <a:t>Shipping</a:t>
            </a:r>
            <a:br>
              <a:rPr lang="en-US" sz="2400" dirty="0" smtClean="0"/>
            </a:br>
            <a:r>
              <a:rPr lang="en-US" sz="2400" dirty="0"/>
              <a:t/>
            </a:r>
            <a:br>
              <a:rPr lang="en-US" sz="2400" dirty="0"/>
            </a:br>
            <a:endParaRPr lang="en-US" sz="24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95672345"/>
              </p:ext>
            </p:extLst>
          </p:nvPr>
        </p:nvGraphicFramePr>
        <p:xfrm>
          <a:off x="92075" y="764704"/>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3330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p:txBody>
          <a:bodyPr/>
          <a:lstStyle/>
          <a:p>
            <a:pPr eaLnBrk="1" hangingPunct="1"/>
            <a:r>
              <a:rPr lang="en-US" sz="2400" dirty="0"/>
              <a:t>Characteristics of Some Historical </a:t>
            </a:r>
            <a:r>
              <a:rPr lang="en-US" sz="2400" dirty="0" smtClean="0"/>
              <a:t>Containerships</a:t>
            </a:r>
            <a:br>
              <a:rPr lang="en-US" sz="2400" dirty="0" smtClean="0"/>
            </a:br>
            <a:r>
              <a:rPr lang="en-US" sz="2400" dirty="0"/>
              <a:t/>
            </a:r>
            <a:br>
              <a:rPr lang="en-US" sz="2400" dirty="0"/>
            </a:br>
            <a:endParaRPr lang="en-US" sz="2400" dirty="0"/>
          </a:p>
        </p:txBody>
      </p:sp>
      <p:graphicFrame>
        <p:nvGraphicFramePr>
          <p:cNvPr id="708035" name="Group 451"/>
          <p:cNvGraphicFramePr>
            <a:graphicFrameLocks noGrp="1"/>
          </p:cNvGraphicFramePr>
          <p:nvPr>
            <p:ph idx="1"/>
            <p:extLst>
              <p:ext uri="{D42A27DB-BD31-4B8C-83A1-F6EECF244321}">
                <p14:modId xmlns:p14="http://schemas.microsoft.com/office/powerpoint/2010/main" val="497880438"/>
              </p:ext>
            </p:extLst>
          </p:nvPr>
        </p:nvGraphicFramePr>
        <p:xfrm>
          <a:off x="92075" y="789776"/>
          <a:ext cx="8959848" cy="5303520"/>
        </p:xfrm>
        <a:graphic>
          <a:graphicData uri="http://schemas.openxmlformats.org/drawingml/2006/table">
            <a:tbl>
              <a:tblPr firstRow="1" bandRow="1">
                <a:tableStyleId>{37CE84F3-28C3-443E-9E96-99CF82512B78}</a:tableStyleId>
              </a:tblPr>
              <a:tblGrid>
                <a:gridCol w="739244">
                  <a:extLst>
                    <a:ext uri="{9D8B030D-6E8A-4147-A177-3AD203B41FA5}">
                      <a16:colId xmlns:a16="http://schemas.microsoft.com/office/drawing/2014/main" val="20000"/>
                    </a:ext>
                  </a:extLst>
                </a:gridCol>
                <a:gridCol w="1787088">
                  <a:extLst>
                    <a:ext uri="{9D8B030D-6E8A-4147-A177-3AD203B41FA5}">
                      <a16:colId xmlns:a16="http://schemas.microsoft.com/office/drawing/2014/main" val="20001"/>
                    </a:ext>
                  </a:extLst>
                </a:gridCol>
                <a:gridCol w="972873">
                  <a:extLst>
                    <a:ext uri="{9D8B030D-6E8A-4147-A177-3AD203B41FA5}">
                      <a16:colId xmlns:a16="http://schemas.microsoft.com/office/drawing/2014/main" val="20002"/>
                    </a:ext>
                  </a:extLst>
                </a:gridCol>
                <a:gridCol w="981591">
                  <a:extLst>
                    <a:ext uri="{9D8B030D-6E8A-4147-A177-3AD203B41FA5}">
                      <a16:colId xmlns:a16="http://schemas.microsoft.com/office/drawing/2014/main" val="20003"/>
                    </a:ext>
                  </a:extLst>
                </a:gridCol>
                <a:gridCol w="1119327">
                  <a:extLst>
                    <a:ext uri="{9D8B030D-6E8A-4147-A177-3AD203B41FA5}">
                      <a16:colId xmlns:a16="http://schemas.microsoft.com/office/drawing/2014/main" val="20004"/>
                    </a:ext>
                  </a:extLst>
                </a:gridCol>
                <a:gridCol w="1119327">
                  <a:extLst>
                    <a:ext uri="{9D8B030D-6E8A-4147-A177-3AD203B41FA5}">
                      <a16:colId xmlns:a16="http://schemas.microsoft.com/office/drawing/2014/main" val="20005"/>
                    </a:ext>
                  </a:extLst>
                </a:gridCol>
                <a:gridCol w="1121071">
                  <a:extLst>
                    <a:ext uri="{9D8B030D-6E8A-4147-A177-3AD203B41FA5}">
                      <a16:colId xmlns:a16="http://schemas.microsoft.com/office/drawing/2014/main" val="20006"/>
                    </a:ext>
                  </a:extLst>
                </a:gridCol>
                <a:gridCol w="1119327">
                  <a:extLst>
                    <a:ext uri="{9D8B030D-6E8A-4147-A177-3AD203B41FA5}">
                      <a16:colId xmlns:a16="http://schemas.microsoft.com/office/drawing/2014/main" val="20007"/>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Year</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Name</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Capacity (TEU)</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Yard</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Length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Width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Draft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Speed (knots)</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Ideal X</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58</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US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174.2</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18.0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1968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Elbe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171.0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7.9</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err="1">
                          <a:ln>
                            <a:noFill/>
                          </a:ln>
                          <a:effectLst/>
                        </a:rPr>
                        <a:t>Sealand</a:t>
                      </a:r>
                      <a:r>
                        <a:rPr kumimoji="0" lang="en-US" sz="1200" u="none" strike="noStrike" cap="none" normalizeH="0" baseline="0" dirty="0">
                          <a:ln>
                            <a:noFill/>
                          </a:ln>
                          <a:effectLst/>
                        </a:rPr>
                        <a:t> Navigator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11.1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Liverpool Bay</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2,961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248.6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1981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Frankfurt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3,430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11.5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Hanover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4,407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281.6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13.5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APL China</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4,832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262.0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Regina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6,700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Sovereign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8,200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332.0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9"/>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Hamburg Express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7,506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Hyundai</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25.0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OOCL Shenzhen</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8,063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319.0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MSC Pamela</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9,200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Emma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2009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Beatrice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13,798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366.1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Marco Polo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53.6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Maersk Mc-Kinney </a:t>
                      </a:r>
                      <a:r>
                        <a:rPr kumimoji="0" lang="en-US" sz="1200" u="none" strike="noStrike" cap="none" normalizeH="0" baseline="0" dirty="0" err="1">
                          <a:ln>
                            <a:noFill/>
                          </a:ln>
                          <a:effectLst/>
                        </a:rPr>
                        <a:t>Møller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18,270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Oscar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19.224</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4182109115"/>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94638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Specifications for Very Large Post-Panamax </a:t>
            </a:r>
            <a:r>
              <a:rPr lang="en-US" sz="2000" dirty="0" smtClean="0"/>
              <a:t>Containerships</a:t>
            </a:r>
            <a:br>
              <a:rPr lang="en-US" sz="2000" dirty="0" smtClean="0"/>
            </a:br>
            <a:r>
              <a:rPr lang="en-US" sz="2000" dirty="0"/>
              <a:t/>
            </a:r>
            <a:br>
              <a:rPr lang="en-US" sz="2000" dirty="0"/>
            </a:br>
            <a:endParaRPr lang="en-US" sz="2000" dirty="0"/>
          </a:p>
        </p:txBody>
      </p:sp>
      <p:graphicFrame>
        <p:nvGraphicFramePr>
          <p:cNvPr id="737445" name="Group 165"/>
          <p:cNvGraphicFramePr>
            <a:graphicFrameLocks noGrp="1"/>
          </p:cNvGraphicFramePr>
          <p:nvPr>
            <p:ph idx="1"/>
            <p:extLst>
              <p:ext uri="{D42A27DB-BD31-4B8C-83A1-F6EECF244321}">
                <p14:modId xmlns:p14="http://schemas.microsoft.com/office/powerpoint/2010/main" val="221376854"/>
              </p:ext>
            </p:extLst>
          </p:nvPr>
        </p:nvGraphicFramePr>
        <p:xfrm>
          <a:off x="92075" y="1082675"/>
          <a:ext cx="8959848" cy="4175760"/>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val="20000"/>
                    </a:ext>
                  </a:extLst>
                </a:gridCol>
                <a:gridCol w="2239962">
                  <a:extLst>
                    <a:ext uri="{9D8B030D-6E8A-4147-A177-3AD203B41FA5}">
                      <a16:colId xmlns:a16="http://schemas.microsoft.com/office/drawing/2014/main" val="20001"/>
                    </a:ext>
                  </a:extLst>
                </a:gridCol>
                <a:gridCol w="2239962">
                  <a:extLst>
                    <a:ext uri="{9D8B030D-6E8A-4147-A177-3AD203B41FA5}">
                      <a16:colId xmlns:a16="http://schemas.microsoft.com/office/drawing/2014/main" val="20002"/>
                    </a:ext>
                  </a:extLst>
                </a:gridCol>
                <a:gridCol w="2239962">
                  <a:extLst>
                    <a:ext uri="{9D8B030D-6E8A-4147-A177-3AD203B41FA5}">
                      <a16:colId xmlns:a16="http://schemas.microsoft.com/office/drawing/2014/main" val="20003"/>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“Triple E Class” (Maersk Mc-Kinney </a:t>
                      </a:r>
                      <a:r>
                        <a:rPr kumimoji="0" lang="en-US" sz="2000" u="none" strike="noStrike" cap="none" normalizeH="0" baseline="0" dirty="0" err="1">
                          <a:ln>
                            <a:noFill/>
                          </a:ln>
                          <a:effectLst/>
                          <a:latin typeface="Agency FB" panose="020B0503020202020204" pitchFamily="34" charset="0"/>
                        </a:rPr>
                        <a:t>Møller</a:t>
                      </a:r>
                      <a:r>
                        <a:rPr kumimoji="0" lang="en-US" sz="2000" u="none" strike="noStrike" cap="none" normalizeH="0" baseline="0" dirty="0">
                          <a:ln>
                            <a:noFill/>
                          </a:ln>
                          <a:effectLst/>
                          <a:latin typeface="Agency FB" panose="020B0503020202020204" pitchFamily="34" charset="0"/>
                        </a:rPr>
                        <a:t>)</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“E Class” (Emma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“S Class” (Sovereign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Capacity (TEU)</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18,270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14,700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8,400</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Length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397</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348</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Width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44</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Containers (wide)</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23</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22</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17</a:t>
                      </a:r>
                    </a:p>
                  </a:txBody>
                  <a:tcPr marL="131764" marR="131764" horzOverflow="overflow"/>
                </a:tc>
                <a:extLst>
                  <a:ext uri="{0D108BD9-81ED-4DB2-BD59-A6C34878D82A}">
                    <a16:rowId xmlns:a16="http://schemas.microsoft.com/office/drawing/2014/main" val="228682349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Draft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Deadweight (tons)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194,150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156,900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105,000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Speed (knots)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23 (19 optimal)</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Insured value</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7"/>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9560813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Potential Impacts of Larger Containerships on Maritime Transport </a:t>
            </a:r>
            <a:r>
              <a:rPr lang="en-US" sz="2000" dirty="0" smtClean="0"/>
              <a:t/>
            </a:r>
            <a:br>
              <a:rPr lang="en-US" sz="2000" dirty="0" smtClean="0"/>
            </a:br>
            <a:r>
              <a:rPr lang="en-US" sz="2000" dirty="0" smtClean="0"/>
              <a:t/>
            </a:r>
            <a:br>
              <a:rPr lang="en-US" sz="2000" dirty="0" smtClean="0"/>
            </a:br>
            <a:r>
              <a:rPr lang="en-US" sz="2000" dirty="0" smtClean="0"/>
              <a:t>Systems</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1065638"/>
              </p:ext>
            </p:extLst>
          </p:nvPr>
        </p:nvGraphicFramePr>
        <p:xfrm>
          <a:off x="92075" y="836712"/>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745601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Average TEU per Port Call by Containership Size along a Maritime </a:t>
            </a:r>
            <a:r>
              <a:rPr lang="en-US" sz="1800" dirty="0" smtClean="0"/>
              <a:t>Range</a:t>
            </a:r>
            <a:br>
              <a:rPr lang="en-US" sz="1800" dirty="0" smtClean="0"/>
            </a:br>
            <a:endParaRPr lang="en-US" sz="1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29245377"/>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18625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World Cellular Container Fleet, </a:t>
            </a:r>
            <a:r>
              <a:rPr lang="en-US" sz="3600" dirty="0" smtClean="0"/>
              <a:t>2015</a:t>
            </a:r>
            <a:br>
              <a:rPr lang="en-US" sz="3600" dirty="0" smtClean="0"/>
            </a:b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84776920"/>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233620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Operating Costs of Panamax and Post-</a:t>
            </a:r>
            <a:r>
              <a:rPr lang="en-US" sz="2800" dirty="0" err="1"/>
              <a:t>panamax</a:t>
            </a:r>
            <a:r>
              <a:rPr lang="en-US" sz="2800" dirty="0"/>
              <a:t> Containerships (in USD)</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828443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601534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bwMode="auto">
          <a:xfrm>
            <a:off x="1533524" y="2114550"/>
            <a:ext cx="6400800" cy="3324225"/>
          </a:xfrm>
          <a:custGeom>
            <a:avLst/>
            <a:gdLst>
              <a:gd name="connsiteX0" fmla="*/ 0 w 6296025"/>
              <a:gd name="connsiteY0" fmla="*/ 1733550 h 3324225"/>
              <a:gd name="connsiteX1" fmla="*/ 142875 w 6296025"/>
              <a:gd name="connsiteY1" fmla="*/ 1819275 h 3324225"/>
              <a:gd name="connsiteX2" fmla="*/ 295275 w 6296025"/>
              <a:gd name="connsiteY2" fmla="*/ 1800225 h 3324225"/>
              <a:gd name="connsiteX3" fmla="*/ 571500 w 6296025"/>
              <a:gd name="connsiteY3" fmla="*/ 1743075 h 3324225"/>
              <a:gd name="connsiteX4" fmla="*/ 923925 w 6296025"/>
              <a:gd name="connsiteY4" fmla="*/ 1485900 h 3324225"/>
              <a:gd name="connsiteX5" fmla="*/ 981075 w 6296025"/>
              <a:gd name="connsiteY5" fmla="*/ 1285875 h 3324225"/>
              <a:gd name="connsiteX6" fmla="*/ 1209675 w 6296025"/>
              <a:gd name="connsiteY6" fmla="*/ 857250 h 3324225"/>
              <a:gd name="connsiteX7" fmla="*/ 1514475 w 6296025"/>
              <a:gd name="connsiteY7" fmla="*/ 514350 h 3324225"/>
              <a:gd name="connsiteX8" fmla="*/ 1876425 w 6296025"/>
              <a:gd name="connsiteY8" fmla="*/ 171450 h 3324225"/>
              <a:gd name="connsiteX9" fmla="*/ 2143125 w 6296025"/>
              <a:gd name="connsiteY9" fmla="*/ 19050 h 3324225"/>
              <a:gd name="connsiteX10" fmla="*/ 2352675 w 6296025"/>
              <a:gd name="connsiteY10" fmla="*/ 0 h 3324225"/>
              <a:gd name="connsiteX11" fmla="*/ 2466975 w 6296025"/>
              <a:gd name="connsiteY11" fmla="*/ 209550 h 3324225"/>
              <a:gd name="connsiteX12" fmla="*/ 2581275 w 6296025"/>
              <a:gd name="connsiteY12" fmla="*/ 171450 h 3324225"/>
              <a:gd name="connsiteX13" fmla="*/ 2743200 w 6296025"/>
              <a:gd name="connsiteY13" fmla="*/ 142875 h 3324225"/>
              <a:gd name="connsiteX14" fmla="*/ 2752725 w 6296025"/>
              <a:gd name="connsiteY14" fmla="*/ 285750 h 3324225"/>
              <a:gd name="connsiteX15" fmla="*/ 2800350 w 6296025"/>
              <a:gd name="connsiteY15" fmla="*/ 457200 h 3324225"/>
              <a:gd name="connsiteX16" fmla="*/ 3009900 w 6296025"/>
              <a:gd name="connsiteY16" fmla="*/ 600075 h 3324225"/>
              <a:gd name="connsiteX17" fmla="*/ 3228975 w 6296025"/>
              <a:gd name="connsiteY17" fmla="*/ 838200 h 3324225"/>
              <a:gd name="connsiteX18" fmla="*/ 3371850 w 6296025"/>
              <a:gd name="connsiteY18" fmla="*/ 1057275 h 3324225"/>
              <a:gd name="connsiteX19" fmla="*/ 3581400 w 6296025"/>
              <a:gd name="connsiteY19" fmla="*/ 1343025 h 3324225"/>
              <a:gd name="connsiteX20" fmla="*/ 3562350 w 6296025"/>
              <a:gd name="connsiteY20" fmla="*/ 1466850 h 3324225"/>
              <a:gd name="connsiteX21" fmla="*/ 3457575 w 6296025"/>
              <a:gd name="connsiteY21" fmla="*/ 1628775 h 3324225"/>
              <a:gd name="connsiteX22" fmla="*/ 3419475 w 6296025"/>
              <a:gd name="connsiteY22" fmla="*/ 1838325 h 3324225"/>
              <a:gd name="connsiteX23" fmla="*/ 3609975 w 6296025"/>
              <a:gd name="connsiteY23" fmla="*/ 1981200 h 3324225"/>
              <a:gd name="connsiteX24" fmla="*/ 3895725 w 6296025"/>
              <a:gd name="connsiteY24" fmla="*/ 1905000 h 3324225"/>
              <a:gd name="connsiteX25" fmla="*/ 4086225 w 6296025"/>
              <a:gd name="connsiteY25" fmla="*/ 1771650 h 3324225"/>
              <a:gd name="connsiteX26" fmla="*/ 4381500 w 6296025"/>
              <a:gd name="connsiteY26" fmla="*/ 1628775 h 3324225"/>
              <a:gd name="connsiteX27" fmla="*/ 4914900 w 6296025"/>
              <a:gd name="connsiteY27" fmla="*/ 1638300 h 3324225"/>
              <a:gd name="connsiteX28" fmla="*/ 4905375 w 6296025"/>
              <a:gd name="connsiteY28" fmla="*/ 1562100 h 3324225"/>
              <a:gd name="connsiteX29" fmla="*/ 4886325 w 6296025"/>
              <a:gd name="connsiteY29" fmla="*/ 1390650 h 3324225"/>
              <a:gd name="connsiteX30" fmla="*/ 4886325 w 6296025"/>
              <a:gd name="connsiteY30" fmla="*/ 1323975 h 3324225"/>
              <a:gd name="connsiteX31" fmla="*/ 4724400 w 6296025"/>
              <a:gd name="connsiteY31" fmla="*/ 1323975 h 3324225"/>
              <a:gd name="connsiteX32" fmla="*/ 4648200 w 6296025"/>
              <a:gd name="connsiteY32" fmla="*/ 1285875 h 3324225"/>
              <a:gd name="connsiteX33" fmla="*/ 4514850 w 6296025"/>
              <a:gd name="connsiteY33" fmla="*/ 1162050 h 3324225"/>
              <a:gd name="connsiteX34" fmla="*/ 4305300 w 6296025"/>
              <a:gd name="connsiteY34" fmla="*/ 914400 h 3324225"/>
              <a:gd name="connsiteX35" fmla="*/ 4057650 w 6296025"/>
              <a:gd name="connsiteY35" fmla="*/ 857250 h 3324225"/>
              <a:gd name="connsiteX36" fmla="*/ 3829050 w 6296025"/>
              <a:gd name="connsiteY36" fmla="*/ 561975 h 3324225"/>
              <a:gd name="connsiteX37" fmla="*/ 3943350 w 6296025"/>
              <a:gd name="connsiteY37" fmla="*/ 304800 h 3324225"/>
              <a:gd name="connsiteX38" fmla="*/ 4038600 w 6296025"/>
              <a:gd name="connsiteY38" fmla="*/ 114300 h 3324225"/>
              <a:gd name="connsiteX39" fmla="*/ 4400550 w 6296025"/>
              <a:gd name="connsiteY39" fmla="*/ 19050 h 3324225"/>
              <a:gd name="connsiteX40" fmla="*/ 4800600 w 6296025"/>
              <a:gd name="connsiteY40" fmla="*/ 152400 h 3324225"/>
              <a:gd name="connsiteX41" fmla="*/ 5010150 w 6296025"/>
              <a:gd name="connsiteY41" fmla="*/ 428625 h 3324225"/>
              <a:gd name="connsiteX42" fmla="*/ 5181600 w 6296025"/>
              <a:gd name="connsiteY42" fmla="*/ 714375 h 3324225"/>
              <a:gd name="connsiteX43" fmla="*/ 5381625 w 6296025"/>
              <a:gd name="connsiteY43" fmla="*/ 895350 h 3324225"/>
              <a:gd name="connsiteX44" fmla="*/ 5638800 w 6296025"/>
              <a:gd name="connsiteY44" fmla="*/ 1095375 h 3324225"/>
              <a:gd name="connsiteX45" fmla="*/ 5857875 w 6296025"/>
              <a:gd name="connsiteY45" fmla="*/ 1266825 h 3324225"/>
              <a:gd name="connsiteX46" fmla="*/ 5953125 w 6296025"/>
              <a:gd name="connsiteY46" fmla="*/ 1266825 h 3324225"/>
              <a:gd name="connsiteX47" fmla="*/ 6029325 w 6296025"/>
              <a:gd name="connsiteY47" fmla="*/ 1466850 h 3324225"/>
              <a:gd name="connsiteX48" fmla="*/ 5962650 w 6296025"/>
              <a:gd name="connsiteY48" fmla="*/ 1809750 h 3324225"/>
              <a:gd name="connsiteX49" fmla="*/ 5800725 w 6296025"/>
              <a:gd name="connsiteY49" fmla="*/ 2095500 h 3324225"/>
              <a:gd name="connsiteX50" fmla="*/ 5886450 w 6296025"/>
              <a:gd name="connsiteY50" fmla="*/ 2266950 h 3324225"/>
              <a:gd name="connsiteX51" fmla="*/ 5981700 w 6296025"/>
              <a:gd name="connsiteY51" fmla="*/ 2266950 h 3324225"/>
              <a:gd name="connsiteX52" fmla="*/ 6143625 w 6296025"/>
              <a:gd name="connsiteY52" fmla="*/ 2295525 h 3324225"/>
              <a:gd name="connsiteX53" fmla="*/ 6286500 w 6296025"/>
              <a:gd name="connsiteY53" fmla="*/ 2390775 h 3324225"/>
              <a:gd name="connsiteX54" fmla="*/ 6296025 w 6296025"/>
              <a:gd name="connsiteY54" fmla="*/ 3324225 h 3324225"/>
              <a:gd name="connsiteX55" fmla="*/ 0 w 6296025"/>
              <a:gd name="connsiteY55" fmla="*/ 3314700 h 3324225"/>
              <a:gd name="connsiteX56" fmla="*/ 0 w 6296025"/>
              <a:gd name="connsiteY56" fmla="*/ 1733550 h 33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96025" h="3324225">
                <a:moveTo>
                  <a:pt x="0" y="1733550"/>
                </a:moveTo>
                <a:lnTo>
                  <a:pt x="142875" y="1819275"/>
                </a:lnTo>
                <a:lnTo>
                  <a:pt x="295275" y="1800225"/>
                </a:lnTo>
                <a:lnTo>
                  <a:pt x="571500" y="1743075"/>
                </a:lnTo>
                <a:lnTo>
                  <a:pt x="923925" y="1485900"/>
                </a:lnTo>
                <a:lnTo>
                  <a:pt x="981075" y="1285875"/>
                </a:lnTo>
                <a:lnTo>
                  <a:pt x="1209675" y="857250"/>
                </a:lnTo>
                <a:lnTo>
                  <a:pt x="1514475" y="514350"/>
                </a:lnTo>
                <a:lnTo>
                  <a:pt x="1876425" y="171450"/>
                </a:lnTo>
                <a:lnTo>
                  <a:pt x="2143125" y="19050"/>
                </a:lnTo>
                <a:lnTo>
                  <a:pt x="2352675" y="0"/>
                </a:lnTo>
                <a:lnTo>
                  <a:pt x="2466975" y="209550"/>
                </a:lnTo>
                <a:lnTo>
                  <a:pt x="2581275" y="171450"/>
                </a:lnTo>
                <a:lnTo>
                  <a:pt x="2743200" y="142875"/>
                </a:lnTo>
                <a:lnTo>
                  <a:pt x="2752725" y="285750"/>
                </a:lnTo>
                <a:lnTo>
                  <a:pt x="2800350" y="457200"/>
                </a:lnTo>
                <a:lnTo>
                  <a:pt x="3009900" y="600075"/>
                </a:lnTo>
                <a:lnTo>
                  <a:pt x="3228975" y="838200"/>
                </a:lnTo>
                <a:lnTo>
                  <a:pt x="3371850" y="1057275"/>
                </a:lnTo>
                <a:lnTo>
                  <a:pt x="3581400" y="1343025"/>
                </a:lnTo>
                <a:lnTo>
                  <a:pt x="3562350" y="1466850"/>
                </a:lnTo>
                <a:lnTo>
                  <a:pt x="3457575" y="1628775"/>
                </a:lnTo>
                <a:lnTo>
                  <a:pt x="3419475" y="1838325"/>
                </a:lnTo>
                <a:lnTo>
                  <a:pt x="3609975" y="1981200"/>
                </a:lnTo>
                <a:lnTo>
                  <a:pt x="3895725" y="1905000"/>
                </a:lnTo>
                <a:lnTo>
                  <a:pt x="4086225" y="1771650"/>
                </a:lnTo>
                <a:lnTo>
                  <a:pt x="4381500" y="1628775"/>
                </a:lnTo>
                <a:lnTo>
                  <a:pt x="4914900" y="1638300"/>
                </a:lnTo>
                <a:lnTo>
                  <a:pt x="4905375" y="1562100"/>
                </a:lnTo>
                <a:lnTo>
                  <a:pt x="4886325" y="1390650"/>
                </a:lnTo>
                <a:lnTo>
                  <a:pt x="4886325" y="1323975"/>
                </a:lnTo>
                <a:lnTo>
                  <a:pt x="4724400" y="1323975"/>
                </a:lnTo>
                <a:lnTo>
                  <a:pt x="4648200" y="1285875"/>
                </a:lnTo>
                <a:lnTo>
                  <a:pt x="4514850" y="1162050"/>
                </a:lnTo>
                <a:lnTo>
                  <a:pt x="4305300" y="914400"/>
                </a:lnTo>
                <a:lnTo>
                  <a:pt x="4057650" y="857250"/>
                </a:lnTo>
                <a:lnTo>
                  <a:pt x="3829050" y="561975"/>
                </a:lnTo>
                <a:lnTo>
                  <a:pt x="3943350" y="304800"/>
                </a:lnTo>
                <a:lnTo>
                  <a:pt x="4038600" y="114300"/>
                </a:lnTo>
                <a:lnTo>
                  <a:pt x="4400550" y="19050"/>
                </a:lnTo>
                <a:lnTo>
                  <a:pt x="4800600" y="152400"/>
                </a:lnTo>
                <a:lnTo>
                  <a:pt x="5010150" y="428625"/>
                </a:lnTo>
                <a:lnTo>
                  <a:pt x="5181600" y="714375"/>
                </a:lnTo>
                <a:lnTo>
                  <a:pt x="5381625" y="895350"/>
                </a:lnTo>
                <a:lnTo>
                  <a:pt x="5638800" y="1095375"/>
                </a:lnTo>
                <a:lnTo>
                  <a:pt x="5857875" y="1266825"/>
                </a:lnTo>
                <a:lnTo>
                  <a:pt x="5953125" y="1266825"/>
                </a:lnTo>
                <a:lnTo>
                  <a:pt x="6029325" y="1466850"/>
                </a:lnTo>
                <a:lnTo>
                  <a:pt x="5962650" y="1809750"/>
                </a:lnTo>
                <a:lnTo>
                  <a:pt x="5800725" y="2095500"/>
                </a:lnTo>
                <a:lnTo>
                  <a:pt x="5886450" y="2266950"/>
                </a:lnTo>
                <a:lnTo>
                  <a:pt x="5981700" y="2266950"/>
                </a:lnTo>
                <a:lnTo>
                  <a:pt x="6143625" y="2295525"/>
                </a:lnTo>
                <a:lnTo>
                  <a:pt x="6286500" y="2390775"/>
                </a:lnTo>
                <a:lnTo>
                  <a:pt x="6296025" y="3324225"/>
                </a:lnTo>
                <a:lnTo>
                  <a:pt x="0" y="3314700"/>
                </a:lnTo>
                <a:lnTo>
                  <a:pt x="0" y="1733550"/>
                </a:lnTo>
                <a:close/>
              </a:path>
            </a:pathLst>
          </a:custGeom>
          <a:solidFill>
            <a:schemeClr val="bg2">
              <a:lumMod val="90000"/>
            </a:schemeClr>
          </a:solidFill>
          <a:ln w="9525" cap="flat" cmpd="sng" algn="ctr">
            <a:noFill/>
            <a:prstDash val="solid"/>
            <a:round/>
            <a:headEnd type="none" w="med" len="med"/>
            <a:tailEnd type="none" w="med" len="med"/>
          </a:ln>
          <a:effectLst/>
        </p:spPr>
        <p:txBody>
          <a:bodyPr/>
          <a:lstStyle/>
          <a:p>
            <a:pPr eaLnBrk="0" hangingPunct="0">
              <a:defRPr/>
            </a:pPr>
            <a:endParaRPr lang="en-US">
              <a:latin typeface="Agency FB" panose="020B0503020202020204" pitchFamily="34" charset="0"/>
            </a:endParaRPr>
          </a:p>
        </p:txBody>
      </p:sp>
      <p:sp>
        <p:nvSpPr>
          <p:cNvPr id="92163" name="Freeform 36"/>
          <p:cNvSpPr>
            <a:spLocks noChangeArrowheads="1"/>
          </p:cNvSpPr>
          <p:nvPr/>
        </p:nvSpPr>
        <p:spPr bwMode="auto">
          <a:xfrm>
            <a:off x="1581150" y="3900488"/>
            <a:ext cx="5353050" cy="1147762"/>
          </a:xfrm>
          <a:custGeom>
            <a:avLst/>
            <a:gdLst>
              <a:gd name="T0" fmla="*/ 5353050 w 5353050"/>
              <a:gd name="T1" fmla="*/ 1147762 h 1147762"/>
              <a:gd name="T2" fmla="*/ 4181475 w 5353050"/>
              <a:gd name="T3" fmla="*/ 595312 h 1147762"/>
              <a:gd name="T4" fmla="*/ 2952751 w 5353050"/>
              <a:gd name="T5" fmla="*/ 147637 h 1147762"/>
              <a:gd name="T6" fmla="*/ 1781198 w 5353050"/>
              <a:gd name="T7" fmla="*/ 119062 h 1147762"/>
              <a:gd name="T8" fmla="*/ 0 w 5353050"/>
              <a:gd name="T9" fmla="*/ 862012 h 1147762"/>
              <a:gd name="T10" fmla="*/ 0 60000 65536"/>
              <a:gd name="T11" fmla="*/ 0 60000 65536"/>
              <a:gd name="T12" fmla="*/ 0 60000 65536"/>
              <a:gd name="T13" fmla="*/ 0 60000 65536"/>
              <a:gd name="T14" fmla="*/ 0 60000 65536"/>
              <a:gd name="T15" fmla="*/ 0 w 5353050"/>
              <a:gd name="T16" fmla="*/ 0 h 1147762"/>
              <a:gd name="T17" fmla="*/ 5353050 w 5353050"/>
              <a:gd name="T18" fmla="*/ 1147762 h 1147762"/>
            </a:gdLst>
            <a:ahLst/>
            <a:cxnLst>
              <a:cxn ang="T10">
                <a:pos x="T0" y="T1"/>
              </a:cxn>
              <a:cxn ang="T11">
                <a:pos x="T2" y="T3"/>
              </a:cxn>
              <a:cxn ang="T12">
                <a:pos x="T4" y="T5"/>
              </a:cxn>
              <a:cxn ang="T13">
                <a:pos x="T6" y="T7"/>
              </a:cxn>
              <a:cxn ang="T14">
                <a:pos x="T8" y="T9"/>
              </a:cxn>
            </a:cxnLst>
            <a:rect l="T15" t="T16" r="T17" b="T18"/>
            <a:pathLst>
              <a:path w="5353050" h="1147762">
                <a:moveTo>
                  <a:pt x="5353050" y="1147762"/>
                </a:moveTo>
                <a:cubicBezTo>
                  <a:pt x="4967287" y="954880"/>
                  <a:pt x="4581525" y="761999"/>
                  <a:pt x="4181475" y="595312"/>
                </a:cubicBezTo>
                <a:cubicBezTo>
                  <a:pt x="3781425" y="428625"/>
                  <a:pt x="3352800" y="227012"/>
                  <a:pt x="2952750" y="147637"/>
                </a:cubicBezTo>
                <a:cubicBezTo>
                  <a:pt x="2552700" y="68262"/>
                  <a:pt x="2273300" y="0"/>
                  <a:pt x="1781175" y="119062"/>
                </a:cubicBezTo>
                <a:cubicBezTo>
                  <a:pt x="1289050" y="238124"/>
                  <a:pt x="644525" y="550068"/>
                  <a:pt x="0" y="862012"/>
                </a:cubicBezTo>
              </a:path>
            </a:pathLst>
          </a:custGeom>
          <a:noFill/>
          <a:ln w="63500" algn="ctr">
            <a:solidFill>
              <a:schemeClr val="bg2">
                <a:lumMod val="75000"/>
              </a:schemeClr>
            </a:solidFill>
            <a:round/>
            <a:headEnd/>
            <a:tailEnd/>
          </a:ln>
        </p:spPr>
        <p:txBody>
          <a:bodyPr/>
          <a:lstStyle/>
          <a:p>
            <a:endParaRPr lang="en-US">
              <a:latin typeface="Agency FB" panose="020B0503020202020204" pitchFamily="34" charset="0"/>
            </a:endParaRPr>
          </a:p>
        </p:txBody>
      </p:sp>
      <p:sp>
        <p:nvSpPr>
          <p:cNvPr id="92164" name="Title 1"/>
          <p:cNvSpPr>
            <a:spLocks noGrp="1"/>
          </p:cNvSpPr>
          <p:nvPr>
            <p:ph type="title"/>
          </p:nvPr>
        </p:nvSpPr>
        <p:spPr/>
        <p:txBody>
          <a:bodyPr/>
          <a:lstStyle/>
          <a:p>
            <a:pPr eaLnBrk="1" hangingPunct="1"/>
            <a:r>
              <a:rPr lang="en-US" dirty="0"/>
              <a:t>Maritime Deviation</a:t>
            </a:r>
          </a:p>
        </p:txBody>
      </p:sp>
      <p:sp>
        <p:nvSpPr>
          <p:cNvPr id="92167" name="Freeform 5"/>
          <p:cNvSpPr>
            <a:spLocks noChangeArrowheads="1"/>
          </p:cNvSpPr>
          <p:nvPr/>
        </p:nvSpPr>
        <p:spPr bwMode="auto">
          <a:xfrm>
            <a:off x="1543050" y="4764341"/>
            <a:ext cx="6162675" cy="647700"/>
          </a:xfrm>
          <a:custGeom>
            <a:avLst/>
            <a:gdLst>
              <a:gd name="T0" fmla="*/ 0 w 6162675"/>
              <a:gd name="T1" fmla="*/ 0 h 647700"/>
              <a:gd name="T2" fmla="*/ 1066823 w 6162675"/>
              <a:gd name="T3" fmla="*/ 38100 h 647700"/>
              <a:gd name="T4" fmla="*/ 2400301 w 6162675"/>
              <a:gd name="T5" fmla="*/ 142875 h 647700"/>
              <a:gd name="T6" fmla="*/ 3714796 w 6162675"/>
              <a:gd name="T7" fmla="*/ 190500 h 647700"/>
              <a:gd name="T8" fmla="*/ 5143503 w 6162675"/>
              <a:gd name="T9" fmla="*/ 228600 h 647700"/>
              <a:gd name="T10" fmla="*/ 6162675 w 6162675"/>
              <a:gd name="T11" fmla="*/ 647700 h 647700"/>
              <a:gd name="T12" fmla="*/ 0 60000 65536"/>
              <a:gd name="T13" fmla="*/ 0 60000 65536"/>
              <a:gd name="T14" fmla="*/ 0 60000 65536"/>
              <a:gd name="T15" fmla="*/ 0 60000 65536"/>
              <a:gd name="T16" fmla="*/ 0 60000 65536"/>
              <a:gd name="T17" fmla="*/ 0 60000 65536"/>
              <a:gd name="T18" fmla="*/ 0 w 6162675"/>
              <a:gd name="T19" fmla="*/ 0 h 647700"/>
              <a:gd name="T20" fmla="*/ 6162675 w 6162675"/>
              <a:gd name="T21" fmla="*/ 647700 h 647700"/>
            </a:gdLst>
            <a:ahLst/>
            <a:cxnLst>
              <a:cxn ang="T12">
                <a:pos x="T0" y="T1"/>
              </a:cxn>
              <a:cxn ang="T13">
                <a:pos x="T2" y="T3"/>
              </a:cxn>
              <a:cxn ang="T14">
                <a:pos x="T4" y="T5"/>
              </a:cxn>
              <a:cxn ang="T15">
                <a:pos x="T6" y="T7"/>
              </a:cxn>
              <a:cxn ang="T16">
                <a:pos x="T8" y="T9"/>
              </a:cxn>
              <a:cxn ang="T17">
                <a:pos x="T10" y="T11"/>
              </a:cxn>
            </a:cxnLst>
            <a:rect l="T18" t="T19" r="T20" b="T21"/>
            <a:pathLst>
              <a:path w="6162675" h="647700">
                <a:moveTo>
                  <a:pt x="0" y="0"/>
                </a:moveTo>
                <a:cubicBezTo>
                  <a:pt x="333375" y="7144"/>
                  <a:pt x="666750" y="14288"/>
                  <a:pt x="1066800" y="38100"/>
                </a:cubicBezTo>
                <a:cubicBezTo>
                  <a:pt x="1466850" y="61913"/>
                  <a:pt x="1958975" y="117475"/>
                  <a:pt x="2400300" y="142875"/>
                </a:cubicBezTo>
                <a:cubicBezTo>
                  <a:pt x="2841625" y="168275"/>
                  <a:pt x="3714750" y="190500"/>
                  <a:pt x="3714750" y="190500"/>
                </a:cubicBezTo>
                <a:cubicBezTo>
                  <a:pt x="4171950" y="204788"/>
                  <a:pt x="4735513" y="152400"/>
                  <a:pt x="5143500" y="228600"/>
                </a:cubicBezTo>
                <a:cubicBezTo>
                  <a:pt x="5551488" y="304800"/>
                  <a:pt x="5857081" y="476250"/>
                  <a:pt x="6162675" y="647700"/>
                </a:cubicBezTo>
              </a:path>
            </a:pathLst>
          </a:custGeom>
          <a:noFill/>
          <a:ln w="63500" algn="ctr">
            <a:solidFill>
              <a:schemeClr val="accent2">
                <a:lumMod val="75000"/>
              </a:schemeClr>
            </a:solidFill>
            <a:round/>
            <a:headEnd/>
            <a:tailEnd/>
          </a:ln>
        </p:spPr>
        <p:txBody>
          <a:bodyPr/>
          <a:lstStyle/>
          <a:p>
            <a:endParaRPr lang="en-US">
              <a:latin typeface="Agency FB" panose="020B0503020202020204" pitchFamily="34" charset="0"/>
            </a:endParaRPr>
          </a:p>
        </p:txBody>
      </p:sp>
      <p:sp>
        <p:nvSpPr>
          <p:cNvPr id="92168" name="Freeform 6"/>
          <p:cNvSpPr>
            <a:spLocks noChangeArrowheads="1"/>
          </p:cNvSpPr>
          <p:nvPr/>
        </p:nvSpPr>
        <p:spPr bwMode="auto">
          <a:xfrm>
            <a:off x="4133850" y="4229100"/>
            <a:ext cx="1009650" cy="504825"/>
          </a:xfrm>
          <a:custGeom>
            <a:avLst/>
            <a:gdLst>
              <a:gd name="T0" fmla="*/ 342900 w 1009650"/>
              <a:gd name="T1" fmla="*/ 476250 h 504825"/>
              <a:gd name="T2" fmla="*/ 0 w 1009650"/>
              <a:gd name="T3" fmla="*/ 381000 h 504825"/>
              <a:gd name="T4" fmla="*/ 9525 w 1009650"/>
              <a:gd name="T5" fmla="*/ 133350 h 504825"/>
              <a:gd name="T6" fmla="*/ 142875 w 1009650"/>
              <a:gd name="T7" fmla="*/ 0 h 504825"/>
              <a:gd name="T8" fmla="*/ 352425 w 1009650"/>
              <a:gd name="T9" fmla="*/ 76200 h 504825"/>
              <a:gd name="T10" fmla="*/ 714375 w 1009650"/>
              <a:gd name="T11" fmla="*/ 123825 h 504825"/>
              <a:gd name="T12" fmla="*/ 1009650 w 1009650"/>
              <a:gd name="T13" fmla="*/ 276225 h 504825"/>
              <a:gd name="T14" fmla="*/ 990600 w 1009650"/>
              <a:gd name="T15" fmla="*/ 400050 h 504825"/>
              <a:gd name="T16" fmla="*/ 790575 w 1009650"/>
              <a:gd name="T17" fmla="*/ 409575 h 504825"/>
              <a:gd name="T18" fmla="*/ 704850 w 1009650"/>
              <a:gd name="T19" fmla="*/ 504825 h 504825"/>
              <a:gd name="T20" fmla="*/ 342900 w 1009650"/>
              <a:gd name="T21" fmla="*/ 476250 h 5048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9650"/>
              <a:gd name="T34" fmla="*/ 0 h 504825"/>
              <a:gd name="T35" fmla="*/ 1009650 w 1009650"/>
              <a:gd name="T36" fmla="*/ 504825 h 5048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9650" h="504825">
                <a:moveTo>
                  <a:pt x="342900" y="476250"/>
                </a:moveTo>
                <a:cubicBezTo>
                  <a:pt x="6472" y="380128"/>
                  <a:pt x="125097" y="381000"/>
                  <a:pt x="0" y="381000"/>
                </a:cubicBezTo>
                <a:lnTo>
                  <a:pt x="9525" y="133350"/>
                </a:lnTo>
                <a:lnTo>
                  <a:pt x="142875" y="0"/>
                </a:lnTo>
                <a:lnTo>
                  <a:pt x="352425" y="76200"/>
                </a:lnTo>
                <a:cubicBezTo>
                  <a:pt x="473019" y="92496"/>
                  <a:pt x="592685" y="123825"/>
                  <a:pt x="714375" y="123825"/>
                </a:cubicBezTo>
                <a:lnTo>
                  <a:pt x="1009650" y="276225"/>
                </a:lnTo>
                <a:lnTo>
                  <a:pt x="990600" y="400050"/>
                </a:lnTo>
                <a:lnTo>
                  <a:pt x="790575" y="409575"/>
                </a:lnTo>
                <a:lnTo>
                  <a:pt x="704850" y="504825"/>
                </a:lnTo>
                <a:lnTo>
                  <a:pt x="342900" y="476250"/>
                </a:lnTo>
                <a:close/>
              </a:path>
            </a:pathLst>
          </a:custGeom>
          <a:solidFill>
            <a:srgbClr val="FFFFFF"/>
          </a:solidFill>
          <a:ln w="9525" algn="ctr">
            <a:noFill/>
            <a:round/>
            <a:headEnd/>
            <a:tailEnd/>
          </a:ln>
        </p:spPr>
        <p:txBody>
          <a:bodyPr/>
          <a:lstStyle/>
          <a:p>
            <a:endParaRPr lang="en-US">
              <a:latin typeface="Agency FB" panose="020B0503020202020204" pitchFamily="34" charset="0"/>
            </a:endParaRPr>
          </a:p>
        </p:txBody>
      </p:sp>
      <p:sp>
        <p:nvSpPr>
          <p:cNvPr id="92169" name="TextBox 7"/>
          <p:cNvSpPr txBox="1">
            <a:spLocks noChangeArrowheads="1"/>
          </p:cNvSpPr>
          <p:nvPr/>
        </p:nvSpPr>
        <p:spPr bwMode="auto">
          <a:xfrm>
            <a:off x="3343275" y="4991100"/>
            <a:ext cx="1787669"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Main Maritime Route</a:t>
            </a:r>
          </a:p>
        </p:txBody>
      </p:sp>
      <p:sp>
        <p:nvSpPr>
          <p:cNvPr id="92170" name="Oval 13"/>
          <p:cNvSpPr>
            <a:spLocks noChangeArrowheads="1"/>
          </p:cNvSpPr>
          <p:nvPr/>
        </p:nvSpPr>
        <p:spPr bwMode="auto">
          <a:xfrm>
            <a:off x="4024313" y="43688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92171" name="Oval 13"/>
          <p:cNvSpPr>
            <a:spLocks noChangeArrowheads="1"/>
          </p:cNvSpPr>
          <p:nvPr/>
        </p:nvSpPr>
        <p:spPr bwMode="auto">
          <a:xfrm>
            <a:off x="4338638" y="25019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4</a:t>
            </a:r>
          </a:p>
        </p:txBody>
      </p:sp>
      <p:sp>
        <p:nvSpPr>
          <p:cNvPr id="92172" name="Oval 13"/>
          <p:cNvSpPr>
            <a:spLocks noChangeArrowheads="1"/>
          </p:cNvSpPr>
          <p:nvPr/>
        </p:nvSpPr>
        <p:spPr bwMode="auto">
          <a:xfrm>
            <a:off x="2681288" y="27686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92173" name="Oval 13"/>
          <p:cNvSpPr>
            <a:spLocks noChangeArrowheads="1"/>
          </p:cNvSpPr>
          <p:nvPr/>
        </p:nvSpPr>
        <p:spPr bwMode="auto">
          <a:xfrm>
            <a:off x="1766888" y="37973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1</a:t>
            </a:r>
          </a:p>
        </p:txBody>
      </p:sp>
      <p:sp>
        <p:nvSpPr>
          <p:cNvPr id="92174" name="Oval 13"/>
          <p:cNvSpPr>
            <a:spLocks noChangeArrowheads="1"/>
          </p:cNvSpPr>
          <p:nvPr/>
        </p:nvSpPr>
        <p:spPr bwMode="auto">
          <a:xfrm>
            <a:off x="5338763" y="2320925"/>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5</a:t>
            </a:r>
          </a:p>
        </p:txBody>
      </p:sp>
      <p:cxnSp>
        <p:nvCxnSpPr>
          <p:cNvPr id="92175" name="Straight Connector 15"/>
          <p:cNvCxnSpPr>
            <a:cxnSpLocks noChangeShapeType="1"/>
            <a:stCxn id="92170" idx="4"/>
          </p:cNvCxnSpPr>
          <p:nvPr/>
        </p:nvCxnSpPr>
        <p:spPr bwMode="auto">
          <a:xfrm rot="5400000">
            <a:off x="3987007" y="4756943"/>
            <a:ext cx="304800" cy="11113"/>
          </a:xfrm>
          <a:prstGeom prst="line">
            <a:avLst/>
          </a:prstGeom>
          <a:noFill/>
          <a:ln w="25400" algn="ctr">
            <a:solidFill>
              <a:srgbClr val="0070C0"/>
            </a:solidFill>
            <a:prstDash val="sysDash"/>
            <a:round/>
            <a:headEnd/>
            <a:tailEnd/>
          </a:ln>
        </p:spPr>
      </p:cxnSp>
      <p:cxnSp>
        <p:nvCxnSpPr>
          <p:cNvPr id="92176" name="Straight Connector 17"/>
          <p:cNvCxnSpPr>
            <a:cxnSpLocks noChangeShapeType="1"/>
            <a:stCxn id="92172" idx="4"/>
          </p:cNvCxnSpPr>
          <p:nvPr/>
        </p:nvCxnSpPr>
        <p:spPr bwMode="auto">
          <a:xfrm rot="5400000">
            <a:off x="1891506" y="3880644"/>
            <a:ext cx="1781175" cy="39688"/>
          </a:xfrm>
          <a:prstGeom prst="line">
            <a:avLst/>
          </a:prstGeom>
          <a:noFill/>
          <a:ln w="25400" algn="ctr">
            <a:solidFill>
              <a:srgbClr val="0070C0"/>
            </a:solidFill>
            <a:prstDash val="sysDash"/>
            <a:round/>
            <a:headEnd/>
            <a:tailEnd/>
          </a:ln>
        </p:spPr>
      </p:cxnSp>
      <p:cxnSp>
        <p:nvCxnSpPr>
          <p:cNvPr id="92177" name="Straight Connector 20"/>
          <p:cNvCxnSpPr>
            <a:cxnSpLocks noChangeShapeType="1"/>
            <a:stCxn id="92173" idx="4"/>
          </p:cNvCxnSpPr>
          <p:nvPr/>
        </p:nvCxnSpPr>
        <p:spPr bwMode="auto">
          <a:xfrm rot="5400000">
            <a:off x="1510506" y="4394994"/>
            <a:ext cx="733425" cy="20638"/>
          </a:xfrm>
          <a:prstGeom prst="line">
            <a:avLst/>
          </a:prstGeom>
          <a:noFill/>
          <a:ln w="25400" algn="ctr">
            <a:solidFill>
              <a:srgbClr val="0070C0"/>
            </a:solidFill>
            <a:prstDash val="sysDash"/>
            <a:round/>
            <a:headEnd/>
            <a:tailEnd/>
          </a:ln>
        </p:spPr>
      </p:cxnSp>
      <p:cxnSp>
        <p:nvCxnSpPr>
          <p:cNvPr id="92178" name="Straight Connector 23"/>
          <p:cNvCxnSpPr>
            <a:cxnSpLocks noChangeShapeType="1"/>
            <a:stCxn id="92171" idx="4"/>
          </p:cNvCxnSpPr>
          <p:nvPr/>
        </p:nvCxnSpPr>
        <p:spPr bwMode="auto">
          <a:xfrm rot="5400000">
            <a:off x="3339307" y="3299618"/>
            <a:ext cx="1676400" cy="563563"/>
          </a:xfrm>
          <a:prstGeom prst="line">
            <a:avLst/>
          </a:prstGeom>
          <a:noFill/>
          <a:ln w="25400" algn="ctr">
            <a:solidFill>
              <a:srgbClr val="0070C0"/>
            </a:solidFill>
            <a:prstDash val="sysDash"/>
            <a:round/>
            <a:headEnd/>
            <a:tailEnd/>
          </a:ln>
        </p:spPr>
      </p:cxnSp>
      <p:cxnSp>
        <p:nvCxnSpPr>
          <p:cNvPr id="92179" name="Straight Connector 26"/>
          <p:cNvCxnSpPr>
            <a:cxnSpLocks noChangeShapeType="1"/>
          </p:cNvCxnSpPr>
          <p:nvPr/>
        </p:nvCxnSpPr>
        <p:spPr bwMode="auto">
          <a:xfrm rot="5400000">
            <a:off x="3648075" y="4648200"/>
            <a:ext cx="504825" cy="9525"/>
          </a:xfrm>
          <a:prstGeom prst="line">
            <a:avLst/>
          </a:prstGeom>
          <a:noFill/>
          <a:ln w="25400" algn="ctr">
            <a:solidFill>
              <a:srgbClr val="0070C0"/>
            </a:solidFill>
            <a:prstDash val="sysDash"/>
            <a:round/>
            <a:headEnd/>
            <a:tailEnd/>
          </a:ln>
        </p:spPr>
      </p:cxnSp>
      <p:cxnSp>
        <p:nvCxnSpPr>
          <p:cNvPr id="92180" name="Straight Connector 30"/>
          <p:cNvCxnSpPr>
            <a:cxnSpLocks noChangeShapeType="1"/>
            <a:stCxn id="92174" idx="5"/>
          </p:cNvCxnSpPr>
          <p:nvPr/>
        </p:nvCxnSpPr>
        <p:spPr bwMode="auto">
          <a:xfrm rot="16200000" flipH="1">
            <a:off x="5626894" y="2445544"/>
            <a:ext cx="882650" cy="1046162"/>
          </a:xfrm>
          <a:prstGeom prst="line">
            <a:avLst/>
          </a:prstGeom>
          <a:noFill/>
          <a:ln w="25400" algn="ctr">
            <a:solidFill>
              <a:srgbClr val="0070C0"/>
            </a:solidFill>
            <a:prstDash val="sysDash"/>
            <a:round/>
            <a:headEnd/>
            <a:tailEnd/>
          </a:ln>
        </p:spPr>
      </p:cxnSp>
      <p:cxnSp>
        <p:nvCxnSpPr>
          <p:cNvPr id="92181" name="Straight Connector 33"/>
          <p:cNvCxnSpPr>
            <a:cxnSpLocks noChangeShapeType="1"/>
          </p:cNvCxnSpPr>
          <p:nvPr/>
        </p:nvCxnSpPr>
        <p:spPr bwMode="auto">
          <a:xfrm rot="16200000" flipH="1">
            <a:off x="5801805" y="4174872"/>
            <a:ext cx="1552575" cy="0"/>
          </a:xfrm>
          <a:prstGeom prst="line">
            <a:avLst/>
          </a:prstGeom>
          <a:noFill/>
          <a:ln w="25400" algn="ctr">
            <a:solidFill>
              <a:srgbClr val="0070C0"/>
            </a:solidFill>
            <a:prstDash val="sysDash"/>
            <a:round/>
            <a:headEnd/>
            <a:tailEnd/>
          </a:ln>
        </p:spPr>
      </p:cxnSp>
      <p:sp>
        <p:nvSpPr>
          <p:cNvPr id="92182" name="TextBox 37"/>
          <p:cNvSpPr txBox="1">
            <a:spLocks noChangeArrowheads="1"/>
          </p:cNvSpPr>
          <p:nvPr/>
        </p:nvSpPr>
        <p:spPr bwMode="auto">
          <a:xfrm>
            <a:off x="1809750" y="4181475"/>
            <a:ext cx="30008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D1</a:t>
            </a:r>
          </a:p>
        </p:txBody>
      </p:sp>
      <p:sp>
        <p:nvSpPr>
          <p:cNvPr id="92183" name="TextBox 38"/>
          <p:cNvSpPr txBox="1">
            <a:spLocks noChangeArrowheads="1"/>
          </p:cNvSpPr>
          <p:nvPr/>
        </p:nvSpPr>
        <p:spPr bwMode="auto">
          <a:xfrm>
            <a:off x="2724150" y="3571875"/>
            <a:ext cx="333746"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D2</a:t>
            </a:r>
          </a:p>
        </p:txBody>
      </p:sp>
      <p:sp>
        <p:nvSpPr>
          <p:cNvPr id="92184" name="TextBox 39"/>
          <p:cNvSpPr txBox="1">
            <a:spLocks noChangeArrowheads="1"/>
          </p:cNvSpPr>
          <p:nvPr/>
        </p:nvSpPr>
        <p:spPr bwMode="auto">
          <a:xfrm>
            <a:off x="4143375" y="4562475"/>
            <a:ext cx="338554"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D3</a:t>
            </a:r>
          </a:p>
        </p:txBody>
      </p:sp>
      <p:sp>
        <p:nvSpPr>
          <p:cNvPr id="92185" name="TextBox 40"/>
          <p:cNvSpPr txBox="1">
            <a:spLocks noChangeArrowheads="1"/>
          </p:cNvSpPr>
          <p:nvPr/>
        </p:nvSpPr>
        <p:spPr bwMode="auto">
          <a:xfrm>
            <a:off x="3857625" y="3114675"/>
            <a:ext cx="33214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D4</a:t>
            </a:r>
          </a:p>
        </p:txBody>
      </p:sp>
      <p:sp>
        <p:nvSpPr>
          <p:cNvPr id="92186" name="TextBox 41"/>
          <p:cNvSpPr txBox="1">
            <a:spLocks noChangeArrowheads="1"/>
          </p:cNvSpPr>
          <p:nvPr/>
        </p:nvSpPr>
        <p:spPr bwMode="auto">
          <a:xfrm>
            <a:off x="6019800" y="2695575"/>
            <a:ext cx="33695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D5</a:t>
            </a:r>
          </a:p>
        </p:txBody>
      </p:sp>
      <p:cxnSp>
        <p:nvCxnSpPr>
          <p:cNvPr id="92187" name="Straight Connector 43"/>
          <p:cNvCxnSpPr>
            <a:cxnSpLocks noChangeShapeType="1"/>
            <a:stCxn id="92173" idx="5"/>
          </p:cNvCxnSpPr>
          <p:nvPr/>
        </p:nvCxnSpPr>
        <p:spPr bwMode="auto">
          <a:xfrm rot="16200000" flipH="1">
            <a:off x="1878806" y="4098132"/>
            <a:ext cx="434975" cy="246062"/>
          </a:xfrm>
          <a:prstGeom prst="line">
            <a:avLst/>
          </a:prstGeom>
          <a:noFill/>
          <a:ln w="25400" algn="ctr">
            <a:solidFill>
              <a:srgbClr val="00B0F0"/>
            </a:solidFill>
            <a:prstDash val="sysDash"/>
            <a:round/>
            <a:headEnd/>
            <a:tailEnd/>
          </a:ln>
        </p:spPr>
      </p:cxnSp>
      <p:cxnSp>
        <p:nvCxnSpPr>
          <p:cNvPr id="92188" name="Straight Connector 45"/>
          <p:cNvCxnSpPr>
            <a:cxnSpLocks noChangeShapeType="1"/>
            <a:stCxn id="92172" idx="5"/>
          </p:cNvCxnSpPr>
          <p:nvPr/>
        </p:nvCxnSpPr>
        <p:spPr bwMode="auto">
          <a:xfrm rot="16200000" flipH="1">
            <a:off x="2493169" y="3369469"/>
            <a:ext cx="1092200" cy="303212"/>
          </a:xfrm>
          <a:prstGeom prst="line">
            <a:avLst/>
          </a:prstGeom>
          <a:noFill/>
          <a:ln w="25400" algn="ctr">
            <a:solidFill>
              <a:srgbClr val="00B0F0"/>
            </a:solidFill>
            <a:prstDash val="sysDash"/>
            <a:round/>
            <a:headEnd/>
            <a:tailEnd/>
          </a:ln>
        </p:spPr>
      </p:cxnSp>
      <p:cxnSp>
        <p:nvCxnSpPr>
          <p:cNvPr id="92189" name="Straight Connector 48"/>
          <p:cNvCxnSpPr>
            <a:cxnSpLocks noChangeShapeType="1"/>
            <a:stCxn id="92171" idx="4"/>
          </p:cNvCxnSpPr>
          <p:nvPr/>
        </p:nvCxnSpPr>
        <p:spPr bwMode="auto">
          <a:xfrm rot="5400000">
            <a:off x="3786982" y="3290093"/>
            <a:ext cx="1219200" cy="125413"/>
          </a:xfrm>
          <a:prstGeom prst="line">
            <a:avLst/>
          </a:prstGeom>
          <a:noFill/>
          <a:ln w="25400" algn="ctr">
            <a:solidFill>
              <a:srgbClr val="00B0F0"/>
            </a:solidFill>
            <a:prstDash val="sysDash"/>
            <a:round/>
            <a:headEnd/>
            <a:tailEnd/>
          </a:ln>
        </p:spPr>
      </p:cxnSp>
      <p:cxnSp>
        <p:nvCxnSpPr>
          <p:cNvPr id="92190" name="Straight Connector 51"/>
          <p:cNvCxnSpPr>
            <a:cxnSpLocks noChangeShapeType="1"/>
            <a:endCxn id="92170" idx="0"/>
          </p:cNvCxnSpPr>
          <p:nvPr/>
        </p:nvCxnSpPr>
        <p:spPr bwMode="auto">
          <a:xfrm rot="5400000">
            <a:off x="3974306" y="4180682"/>
            <a:ext cx="358775" cy="17462"/>
          </a:xfrm>
          <a:prstGeom prst="line">
            <a:avLst/>
          </a:prstGeom>
          <a:noFill/>
          <a:ln w="25400" algn="ctr">
            <a:solidFill>
              <a:srgbClr val="00B0F0"/>
            </a:solidFill>
            <a:prstDash val="sysDash"/>
            <a:round/>
            <a:headEnd/>
            <a:tailEnd/>
          </a:ln>
        </p:spPr>
      </p:cxnSp>
      <p:sp>
        <p:nvSpPr>
          <p:cNvPr id="92191" name="TextBox 7"/>
          <p:cNvSpPr txBox="1">
            <a:spLocks noChangeArrowheads="1"/>
          </p:cNvSpPr>
          <p:nvPr/>
        </p:nvSpPr>
        <p:spPr bwMode="auto">
          <a:xfrm>
            <a:off x="5130944" y="4142892"/>
            <a:ext cx="909223" cy="369332"/>
          </a:xfrm>
          <a:prstGeom prst="rect">
            <a:avLst/>
          </a:prstGeom>
          <a:noFill/>
          <a:ln w="9525">
            <a:noFill/>
            <a:miter lim="800000"/>
            <a:headEnd/>
            <a:tailEnd/>
          </a:ln>
        </p:spPr>
        <p:txBody>
          <a:bodyPr wrap="none">
            <a:spAutoFit/>
          </a:bodyPr>
          <a:lstStyle/>
          <a:p>
            <a:r>
              <a:rPr lang="en-US" sz="1800" b="1" dirty="0">
                <a:latin typeface="Agency FB" panose="020B0503020202020204" pitchFamily="34" charset="0"/>
              </a:rPr>
              <a:t>Deviation</a:t>
            </a:r>
          </a:p>
        </p:txBody>
      </p:sp>
      <p:sp>
        <p:nvSpPr>
          <p:cNvPr id="92166" name="Rectangle 8"/>
          <p:cNvSpPr>
            <a:spLocks noChangeArrowheads="1"/>
          </p:cNvSpPr>
          <p:nvPr/>
        </p:nvSpPr>
        <p:spPr bwMode="auto">
          <a:xfrm>
            <a:off x="1517650" y="1768475"/>
            <a:ext cx="6400800" cy="3657600"/>
          </a:xfrm>
          <a:prstGeom prst="rect">
            <a:avLst/>
          </a:prstGeom>
          <a:noFill/>
          <a:ln w="38100">
            <a:solidFill>
              <a:srgbClr val="808080"/>
            </a:solidFill>
            <a:miter lim="800000"/>
            <a:headEnd/>
            <a:tailEnd/>
          </a:ln>
        </p:spPr>
        <p:txBody>
          <a:bodyPr wrap="none" anchor="ctr"/>
          <a:lstStyle/>
          <a:p>
            <a:pPr eaLnBrk="0" hangingPunct="0"/>
            <a:endParaRPr lang="en-US">
              <a:latin typeface="Agency FB" panose="020B0503020202020204" pitchFamily="34" charset="0"/>
            </a:endParaRPr>
          </a:p>
        </p:txBody>
      </p:sp>
      <p:sp>
        <p:nvSpPr>
          <p:cNvPr id="3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359004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z="1600" dirty="0"/>
              <a:t>Deviation from the Main Shipping Route of Mediterranean Container </a:t>
            </a:r>
            <a:r>
              <a:rPr lang="en-US" sz="1600" dirty="0" smtClean="0"/>
              <a:t>Ports</a:t>
            </a:r>
            <a:br>
              <a:rPr lang="en-US" sz="1600" dirty="0" smtClean="0"/>
            </a:br>
            <a:r>
              <a:rPr lang="en-US" sz="1600" dirty="0"/>
              <a:t/>
            </a:r>
            <a:br>
              <a:rPr lang="en-US" sz="1600" dirty="0"/>
            </a:br>
            <a:r>
              <a:rPr lang="en-US" sz="1600" dirty="0" smtClean="0"/>
              <a:t/>
            </a:r>
            <a:br>
              <a:rPr lang="en-US" sz="1600" dirty="0" smtClean="0"/>
            </a:b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24" y="757968"/>
            <a:ext cx="8778240" cy="574171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90016909"/>
      </p:ext>
    </p:extLst>
  </p:cSld>
  <p:clrMapOvr>
    <a:masterClrMapping/>
  </p:clrMapOvr>
</p:sld>
</file>

<file path=ppt/theme/theme1.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C:\Dati\Documenti\Lezioni\AV2_1.ppt</Template>
  <TotalTime>15748</TotalTime>
  <Words>17851</Words>
  <Application>Microsoft Office PowerPoint</Application>
  <PresentationFormat>Presentazione su schermo (4:3)</PresentationFormat>
  <Paragraphs>2820</Paragraphs>
  <Slides>162</Slides>
  <Notes>109</Notes>
  <HiddenSlides>4</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3</vt:i4>
      </vt:variant>
      <vt:variant>
        <vt:lpstr>Titoli diapositive</vt:lpstr>
      </vt:variant>
      <vt:variant>
        <vt:i4>162</vt:i4>
      </vt:variant>
    </vt:vector>
  </HeadingPairs>
  <TitlesOfParts>
    <vt:vector size="181" baseType="lpstr">
      <vt:lpstr>Abadi MT Condensed Extra Bold</vt:lpstr>
      <vt:lpstr>Agency FB</vt:lpstr>
      <vt:lpstr>Aharoni</vt:lpstr>
      <vt:lpstr>Arial</vt:lpstr>
      <vt:lpstr>Arial Narrow</vt:lpstr>
      <vt:lpstr>Arial Rounded MT Bold</vt:lpstr>
      <vt:lpstr>Arial Unicode MS</vt:lpstr>
      <vt:lpstr>AvantGarde Bk BT</vt:lpstr>
      <vt:lpstr>Calibri</vt:lpstr>
      <vt:lpstr>Monotype Sorts</vt:lpstr>
      <vt:lpstr>Symbol</vt:lpstr>
      <vt:lpstr>Tahoma</vt:lpstr>
      <vt:lpstr>Times New Roman</vt:lpstr>
      <vt:lpstr>Verdana</vt:lpstr>
      <vt:lpstr>Wingdings</vt:lpstr>
      <vt:lpstr>AV2_1</vt:lpstr>
      <vt:lpstr>Grafico</vt:lpstr>
      <vt:lpstr>Chart</vt:lpstr>
      <vt:lpstr>Equation</vt:lpstr>
      <vt:lpstr>Economic Geography   4 – Transport and location</vt:lpstr>
      <vt:lpstr>Learning Objectives</vt:lpstr>
      <vt:lpstr>The Transport System </vt:lpstr>
      <vt:lpstr>The Transport System </vt:lpstr>
      <vt:lpstr>Growth Factors in Transport Demand</vt:lpstr>
      <vt:lpstr>Growth of (passengers and goods) transport and GDP (EU 27) </vt:lpstr>
      <vt:lpstr>Transport modal split (EU 27) 1995 – 2007 </vt:lpstr>
      <vt:lpstr>Passengers Mobility Transition</vt:lpstr>
      <vt:lpstr>Transport modes and network structures </vt:lpstr>
      <vt:lpstr>Relative advantages of different transport modes</vt:lpstr>
      <vt:lpstr>Presentazione standard di PowerPoint</vt:lpstr>
      <vt:lpstr>Presentazione standard di PowerPoint</vt:lpstr>
      <vt:lpstr>Performance Comparison for Selected Freight Modes  </vt:lpstr>
      <vt:lpstr>Evolution of Containerships </vt:lpstr>
      <vt:lpstr>Characteristics of Some Historical Containerships </vt:lpstr>
      <vt:lpstr>The increase in capacity of containeships</vt:lpstr>
      <vt:lpstr>Presentazione standard di PowerPoint</vt:lpstr>
      <vt:lpstr>Presentazione standard di PowerPoint</vt:lpstr>
      <vt:lpstr>Large containerships in the Adriatic Sea </vt:lpstr>
      <vt:lpstr>Marine traffic in Europe – 2 examples</vt:lpstr>
      <vt:lpstr>The containership gigantism </vt:lpstr>
      <vt:lpstr>Containers’ handling in  ports</vt:lpstr>
      <vt:lpstr>RO-RO ship </vt:lpstr>
      <vt:lpstr>RO-RO ships </vt:lpstr>
      <vt:lpstr>Presentazione standard di PowerPoint</vt:lpstr>
      <vt:lpstr>Scales of Spatial Organization for Transport </vt:lpstr>
      <vt:lpstr>Gateways and Hubs</vt:lpstr>
      <vt:lpstr>Presentazione standard di PowerPoint</vt:lpstr>
      <vt:lpstr>Modal  Gateways</vt:lpstr>
      <vt:lpstr>Functional Integration of Supply Chains</vt:lpstr>
      <vt:lpstr>Impacts of River / Sea Shipping</vt:lpstr>
      <vt:lpstr>The “Last Mile” in Freight Distribution</vt:lpstr>
      <vt:lpstr>The spatial structure of transport costs</vt:lpstr>
      <vt:lpstr>Different Friction of Distance Functions </vt:lpstr>
      <vt:lpstr>Different Components of Transport Time</vt:lpstr>
      <vt:lpstr>The spatial structure of transport costs</vt:lpstr>
      <vt:lpstr>Spatial structure of transport costs</vt:lpstr>
      <vt:lpstr>Modal Split  in EU, USA and Japan, 2005 (in % ton-km)</vt:lpstr>
      <vt:lpstr>(Modal Split) in China, 1980 - 2005 (% ton-km)</vt:lpstr>
      <vt:lpstr>EU vs World – infrastructures &amp; vehicles comparison   </vt:lpstr>
      <vt:lpstr>Ton-km Modal split in EU15 (1991 – 2008) </vt:lpstr>
      <vt:lpstr>Zonal Freight Rates</vt:lpstr>
      <vt:lpstr>La struttura spaziale dei costi di trasporto  </vt:lpstr>
      <vt:lpstr>La struttura spaziale dei costi di trasporto </vt:lpstr>
      <vt:lpstr>La struttura spaziale dei costi di trasporto </vt:lpstr>
      <vt:lpstr>The Traveling Salesperson Problem</vt:lpstr>
      <vt:lpstr>Effect of Topography on Route Selection</vt:lpstr>
      <vt:lpstr>Effect of Transport Costs on Route Selection</vt:lpstr>
      <vt:lpstr>Cost Minimization and Efficiency Maximization</vt:lpstr>
      <vt:lpstr>L’effetto di rifrazione come conseguenza della diversificazione dei costi di trasporto per unità di distanza  </vt:lpstr>
      <vt:lpstr>References</vt:lpstr>
      <vt:lpstr>Presentazione standard di PowerPoint</vt:lpstr>
      <vt:lpstr>Presentazione standard di PowerPoint</vt:lpstr>
      <vt:lpstr>Conceptual Corridor Development</vt:lpstr>
      <vt:lpstr>Road transport</vt:lpstr>
      <vt:lpstr>Linearity, Capacity and Surface of Roads</vt:lpstr>
      <vt:lpstr>World Road Network</vt:lpstr>
      <vt:lpstr>Road Transport Density Measures, 2000s </vt:lpstr>
      <vt:lpstr>World Automobile Production and Fleet, 1965-2014</vt:lpstr>
      <vt:lpstr>Rail transport</vt:lpstr>
      <vt:lpstr>World Rail Network and Rail Systems</vt:lpstr>
      <vt:lpstr>Geographical Settings of Rail Lines</vt:lpstr>
      <vt:lpstr>Economic Rationale of Rail Transportation  </vt:lpstr>
      <vt:lpstr>Major Gauges of the Global Rail Systems, 2008</vt:lpstr>
      <vt:lpstr>Spatial Performance of Rail and Road Transportation</vt:lpstr>
      <vt:lpstr>Bypassing Effect of High Speed Rail</vt:lpstr>
      <vt:lpstr>Comparison Between European, North American and Pacific Asian Railways  </vt:lpstr>
      <vt:lpstr>Presentazione standard di PowerPoint</vt:lpstr>
      <vt:lpstr>Main Advantages of Railway Infrastructure Investment  </vt:lpstr>
      <vt:lpstr>Maritime transport</vt:lpstr>
      <vt:lpstr>International Seaborne Trade and Exports of Goods, 1955-2015</vt:lpstr>
      <vt:lpstr>Domains of Maritime Circulation</vt:lpstr>
      <vt:lpstr>Main Maritime Shipping Routes</vt:lpstr>
      <vt:lpstr>The Scales of Analysis of Maritime Transportation  </vt:lpstr>
      <vt:lpstr>The Concept of Maritime Range</vt:lpstr>
      <vt:lpstr>Major Maritime Ranges</vt:lpstr>
      <vt:lpstr>Types of Maritime Routes</vt:lpstr>
      <vt:lpstr>Largest Ships by Category </vt:lpstr>
      <vt:lpstr>World’s Largest Maritime Container Shipping Operators, 2010  </vt:lpstr>
      <vt:lpstr>World’s Largest Maritime Container Shipping Operators, 2015  </vt:lpstr>
      <vt:lpstr>World’s Largest Maritime Container Shipping Operators, 2015  </vt:lpstr>
      <vt:lpstr>World’s Largest Maritime Container Shipping Operators, 2016 </vt:lpstr>
      <vt:lpstr>Main Alliances in Container Maritime Shipping </vt:lpstr>
      <vt:lpstr>Liner Shipping Connectivity Index and Container Port Throughput   </vt:lpstr>
      <vt:lpstr>Three Major Pendulum Routes Serviced by OOCL, 2006</vt:lpstr>
      <vt:lpstr>AMAX Round-the-World Route, 2005-2007  </vt:lpstr>
      <vt:lpstr>Global Maritime Piracy, 2008-2009 </vt:lpstr>
      <vt:lpstr>Evolution of Containerships </vt:lpstr>
      <vt:lpstr>Evolution of Containerships</vt:lpstr>
      <vt:lpstr>The Largest Available Containership, 1970-2015 (in TEUs) </vt:lpstr>
      <vt:lpstr>The Disadvantages of Scale in Maritime Shipping  </vt:lpstr>
      <vt:lpstr>Characteristics of Some Historical Containerships  </vt:lpstr>
      <vt:lpstr>Specifications for Very Large Post-Panamax Containerships  </vt:lpstr>
      <vt:lpstr>Potential Impacts of Larger Containerships on Maritime Transport   Systems</vt:lpstr>
      <vt:lpstr>Average TEU per Port Call by Containership Size along a Maritime Range </vt:lpstr>
      <vt:lpstr>World Cellular Container Fleet, 2015 </vt:lpstr>
      <vt:lpstr>Operating Costs of Panamax and Post-panamax Containerships (in USD)</vt:lpstr>
      <vt:lpstr>Maritime Deviation</vt:lpstr>
      <vt:lpstr>Deviation from the Main Shipping Route of Mediterranean Container Ports   </vt:lpstr>
      <vt:lpstr>Tonnage by Country of Registry, 2013</vt:lpstr>
      <vt:lpstr>Maritime Shipping Characteristics </vt:lpstr>
      <vt:lpstr>Types of Maritime Cargo </vt:lpstr>
      <vt:lpstr>Cargo, Trade and Ship Characteristics  </vt:lpstr>
      <vt:lpstr>Characteristics of Short Sea Shipping Services </vt:lpstr>
      <vt:lpstr>Presentazione standard di PowerPoint</vt:lpstr>
      <vt:lpstr>The European Short Sea Shipping Market  </vt:lpstr>
      <vt:lpstr>Types of Pendulum Routes</vt:lpstr>
      <vt:lpstr>Factors Impacting Maritime Shipping Networks</vt:lpstr>
      <vt:lpstr>Pendulum Services and Cabotage</vt:lpstr>
      <vt:lpstr>Emerging Global Maritime Freight Transport System</vt:lpstr>
      <vt:lpstr>The Maritime Transport Life Cycle and Main National Actors</vt:lpstr>
      <vt:lpstr>The Maritime Transport Life Cycle and Main National Actors  </vt:lpstr>
      <vt:lpstr>Air transport</vt:lpstr>
      <vt:lpstr>US Post Office Airmail Routes, 1921-26</vt:lpstr>
      <vt:lpstr>Selected Transcontinental DC-3 Routes, Late 1930s</vt:lpstr>
      <vt:lpstr>Early Intercontinental Air Routes, 1930s  </vt:lpstr>
      <vt:lpstr>Shortest Air Route between London and Sydney, 1955 - 2006</vt:lpstr>
      <vt:lpstr>Concorde Services, 1976-2003</vt:lpstr>
      <vt:lpstr>Average Airfare (roundtrip) between New York and London, 1946-2015 (in 2012 dollars) </vt:lpstr>
      <vt:lpstr>Main Commercial Passenger Aircraft, 1935-2015 </vt:lpstr>
      <vt:lpstr>The World's Longest Nonstop Air Transport Routes, 2016</vt:lpstr>
      <vt:lpstr>World Air Travel and World Air Freight Carried, 1950-2015</vt:lpstr>
      <vt:lpstr>Annual Air Transportation Growth (Passengers and Freight) and Economic Growth, 1950-2015</vt:lpstr>
      <vt:lpstr>New York / Hong Kong Air Routes: Conventional and Polar</vt:lpstr>
      <vt:lpstr>Airline Deregulation and Hub-and-Spoke Networks</vt:lpstr>
      <vt:lpstr>Strategies of Low-Cost Carriers </vt:lpstr>
      <vt:lpstr>Strategies Used by Airlines to Save Fuel </vt:lpstr>
      <vt:lpstr>Selected Low-Cost Carriers </vt:lpstr>
      <vt:lpstr>Air Freedom Rights </vt:lpstr>
      <vt:lpstr>Stages in Air Network Development</vt:lpstr>
      <vt:lpstr>Network Effect of Strategic Alliances</vt:lpstr>
      <vt:lpstr>Major Air Traffic Flows Between Regions, 2010</vt:lpstr>
      <vt:lpstr>Presentazione standard di PowerPoint</vt:lpstr>
      <vt:lpstr>The World's Busiest Air Transport Routes, 2012  </vt:lpstr>
      <vt:lpstr>Intermodal Transport</vt:lpstr>
      <vt:lpstr>Intermodalism and Transmodalism</vt:lpstr>
      <vt:lpstr>Major Steps in Intermodal Integration</vt:lpstr>
      <vt:lpstr>Integrated Transport Systems: From Fragmentation to Coordination</vt:lpstr>
      <vt:lpstr>The Benefits of Containerization</vt:lpstr>
      <vt:lpstr>The Four Revolutions of Containerization</vt:lpstr>
      <vt:lpstr>The Four Revolutions of Containerization</vt:lpstr>
      <vt:lpstr>Intermodal Transport Chain</vt:lpstr>
      <vt:lpstr>Intermodal Transportation as an Integrative Force</vt:lpstr>
      <vt:lpstr>Integrated Freight Transport Systems: Intermodal and Transmodal Operations</vt:lpstr>
      <vt:lpstr>Conditions and Outcomes of Intermodal Transport</vt:lpstr>
      <vt:lpstr>Multimodal Transport System</vt:lpstr>
      <vt:lpstr>Driving Forces of Containerization and Intermodalism</vt:lpstr>
      <vt:lpstr>Main Physical Characteristics of Containers</vt:lpstr>
      <vt:lpstr>Container Identification System</vt:lpstr>
      <vt:lpstr>World Container Traffic and Throughput, 1980-2015</vt:lpstr>
      <vt:lpstr>Containerization Growth Factors </vt:lpstr>
      <vt:lpstr>Containerization Growth Factors</vt:lpstr>
      <vt:lpstr>Advantages of Containerization</vt:lpstr>
      <vt:lpstr>Challenges of Containerization</vt:lpstr>
      <vt:lpstr>Advantages and Drawbacks of Containerization</vt:lpstr>
      <vt:lpstr>Container Shipping Costs and Cargo Value</vt:lpstr>
      <vt:lpstr>Containerized Cargo Flows along Major Trade Routes, 1995-2015 (in millions of TEUs)</vt:lpstr>
      <vt:lpstr>Containerized Cargo Flows along Major Trade Routes, 2012</vt:lpstr>
      <vt:lpstr>Intermodal Transportation Cost Function</vt:lpstr>
      <vt:lpstr>Economies and Diseconomies of Scale in Container Shipping</vt:lpstr>
      <vt:lpstr>Functional Integration of Supply Chains</vt:lpstr>
      <vt:lpstr>Impacts of River / Sea Shipping</vt:lpstr>
    </vt:vector>
  </TitlesOfParts>
  <Company>DSGS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Economica II modulo</dc:title>
  <dc:creator>9373 - Giuseppe  Borruso</dc:creator>
  <cp:lastModifiedBy>giuseppe</cp:lastModifiedBy>
  <cp:revision>481</cp:revision>
  <cp:lastPrinted>2001-12-11T18:28:57Z</cp:lastPrinted>
  <dcterms:created xsi:type="dcterms:W3CDTF">2000-04-10T11:43:56Z</dcterms:created>
  <dcterms:modified xsi:type="dcterms:W3CDTF">2018-10-23T11:21:55Z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giuseppeb@econ.univ.trieste.it</vt:lpwstr>
  </property>
  <property fmtid="{D5CDD505-2E9C-101B-9397-08002B2CF9AE}" pid="8" name="HomePage">
    <vt:lpwstr/>
  </property>
  <property fmtid="{D5CDD505-2E9C-101B-9397-08002B2CF9AE}" pid="9" name="Other">
    <vt:lpwstr>Seminari introduttivi ai GIS_x000d_
Incontri tenuti dal Dott. Giuseppe Borruso</vt:lpwstr>
  </property>
  <property fmtid="{D5CDD505-2E9C-101B-9397-08002B2CF9AE}" pid="10" name="DownloadOriginal">
    <vt:bool>false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C:\Dati\Documenti\Varie</vt:lpwstr>
  </property>
</Properties>
</file>