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1.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64" r:id="rId1"/>
  </p:sldMasterIdLst>
  <p:notesMasterIdLst>
    <p:notesMasterId r:id="rId70"/>
  </p:notesMasterIdLst>
  <p:handoutMasterIdLst>
    <p:handoutMasterId r:id="rId71"/>
  </p:handoutMasterIdLst>
  <p:sldIdLst>
    <p:sldId id="256" r:id="rId2"/>
    <p:sldId id="284" r:id="rId3"/>
    <p:sldId id="339" r:id="rId4"/>
    <p:sldId id="355" r:id="rId5"/>
    <p:sldId id="343" r:id="rId6"/>
    <p:sldId id="344" r:id="rId7"/>
    <p:sldId id="345" r:id="rId8"/>
    <p:sldId id="346" r:id="rId9"/>
    <p:sldId id="347" r:id="rId10"/>
    <p:sldId id="348" r:id="rId11"/>
    <p:sldId id="349" r:id="rId12"/>
    <p:sldId id="350" r:id="rId13"/>
    <p:sldId id="351" r:id="rId14"/>
    <p:sldId id="352" r:id="rId15"/>
    <p:sldId id="353" r:id="rId16"/>
    <p:sldId id="341" r:id="rId17"/>
    <p:sldId id="340" r:id="rId18"/>
    <p:sldId id="319" r:id="rId19"/>
    <p:sldId id="320" r:id="rId20"/>
    <p:sldId id="316" r:id="rId21"/>
    <p:sldId id="317" r:id="rId22"/>
    <p:sldId id="318" r:id="rId23"/>
    <p:sldId id="321" r:id="rId24"/>
    <p:sldId id="322" r:id="rId25"/>
    <p:sldId id="328" r:id="rId26"/>
    <p:sldId id="329" r:id="rId27"/>
    <p:sldId id="330" r:id="rId28"/>
    <p:sldId id="331" r:id="rId29"/>
    <p:sldId id="315" r:id="rId30"/>
    <p:sldId id="312" r:id="rId31"/>
    <p:sldId id="313" r:id="rId32"/>
    <p:sldId id="314" r:id="rId33"/>
    <p:sldId id="289" r:id="rId34"/>
    <p:sldId id="290" r:id="rId35"/>
    <p:sldId id="291" r:id="rId36"/>
    <p:sldId id="292" r:id="rId37"/>
    <p:sldId id="293" r:id="rId38"/>
    <p:sldId id="294" r:id="rId39"/>
    <p:sldId id="311" r:id="rId40"/>
    <p:sldId id="295" r:id="rId41"/>
    <p:sldId id="296" r:id="rId42"/>
    <p:sldId id="297" r:id="rId43"/>
    <p:sldId id="298" r:id="rId44"/>
    <p:sldId id="299" r:id="rId45"/>
    <p:sldId id="300" r:id="rId46"/>
    <p:sldId id="301" r:id="rId47"/>
    <p:sldId id="302" r:id="rId48"/>
    <p:sldId id="303" r:id="rId49"/>
    <p:sldId id="304" r:id="rId50"/>
    <p:sldId id="305" r:id="rId51"/>
    <p:sldId id="326" r:id="rId52"/>
    <p:sldId id="306" r:id="rId53"/>
    <p:sldId id="307" r:id="rId54"/>
    <p:sldId id="308" r:id="rId55"/>
    <p:sldId id="310" r:id="rId56"/>
    <p:sldId id="325" r:id="rId57"/>
    <p:sldId id="332" r:id="rId58"/>
    <p:sldId id="327" r:id="rId59"/>
    <p:sldId id="323" r:id="rId60"/>
    <p:sldId id="324" r:id="rId61"/>
    <p:sldId id="333" r:id="rId62"/>
    <p:sldId id="334" r:id="rId63"/>
    <p:sldId id="335" r:id="rId64"/>
    <p:sldId id="336" r:id="rId65"/>
    <p:sldId id="337" r:id="rId66"/>
    <p:sldId id="357" r:id="rId67"/>
    <p:sldId id="338" r:id="rId68"/>
    <p:sldId id="342" r:id="rId69"/>
  </p:sldIdLst>
  <p:sldSz cx="9144000" cy="6858000" type="screen4x3"/>
  <p:notesSz cx="6781800" cy="9926638"/>
  <p:defaultTextStyle>
    <a:defPPr>
      <a:defRPr lang="it-IT"/>
    </a:defPPr>
    <a:lvl1pPr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1pPr>
    <a:lvl2pPr marL="4572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2pPr>
    <a:lvl3pPr marL="9144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3pPr>
    <a:lvl4pPr marL="13716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4pPr>
    <a:lvl5pPr marL="1828800" algn="ctr" rtl="0" eaLnBrk="0" fontAlgn="base" hangingPunct="0">
      <a:spcBef>
        <a:spcPct val="20000"/>
      </a:spcBef>
      <a:spcAft>
        <a:spcPct val="0"/>
      </a:spcAft>
      <a:buClr>
        <a:schemeClr val="bg2"/>
      </a:buClr>
      <a:buFont typeface="Monotype Sorts" pitchFamily="2" charset="2"/>
      <a:buChar char="è"/>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5">
          <p15:clr>
            <a:srgbClr val="A4A3A4"/>
          </p15:clr>
        </p15:guide>
        <p15:guide id="2" pos="213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iuseppe Borruso"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4417"/>
    <a:srgbClr val="527A5B"/>
    <a:srgbClr val="BA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33" autoAdjust="0"/>
    <p:restoredTop sz="88908" autoAdjust="0"/>
  </p:normalViewPr>
  <p:slideViewPr>
    <p:cSldViewPr showGuides="1">
      <p:cViewPr varScale="1">
        <p:scale>
          <a:sx n="65" d="100"/>
          <a:sy n="65" d="100"/>
        </p:scale>
        <p:origin x="162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190"/>
    </p:cViewPr>
  </p:sorterViewPr>
  <p:notesViewPr>
    <p:cSldViewPr showGuides="1">
      <p:cViewPr>
        <p:scale>
          <a:sx n="66" d="100"/>
          <a:sy n="66" d="100"/>
        </p:scale>
        <p:origin x="-1536" y="-72"/>
      </p:cViewPr>
      <p:guideLst>
        <p:guide orient="horz" pos="3125"/>
        <p:guide pos="2135"/>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8195" name="Rectangle 3"/>
          <p:cNvSpPr>
            <a:spLocks noGrp="1" noChangeArrowheads="1"/>
          </p:cNvSpPr>
          <p:nvPr>
            <p:ph type="dt" sz="quarter"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8196" name="Rectangle 4"/>
          <p:cNvSpPr>
            <a:spLocks noGrp="1" noChangeArrowheads="1"/>
          </p:cNvSpPr>
          <p:nvPr>
            <p:ph type="ftr" sz="quarter" idx="2"/>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8197" name="Rectangle 5"/>
          <p:cNvSpPr>
            <a:spLocks noGrp="1" noChangeArrowheads="1"/>
          </p:cNvSpPr>
          <p:nvPr>
            <p:ph type="sldNum" sz="quarter" idx="3"/>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9E09AEE7-493B-4D02-953A-4412E30121FE}" type="slidenum">
              <a:rPr lang="it-IT"/>
              <a:pPr>
                <a:defRPr/>
              </a:pPr>
              <a:t>‹N›</a:t>
            </a:fld>
            <a:endParaRPr lang="it-IT"/>
          </a:p>
        </p:txBody>
      </p:sp>
    </p:spTree>
    <p:extLst>
      <p:ext uri="{BB962C8B-B14F-4D97-AF65-F5344CB8AC3E}">
        <p14:creationId xmlns:p14="http://schemas.microsoft.com/office/powerpoint/2010/main" val="350292501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6" units="1/cm"/>
          <inkml:channelProperty channel="Y" name="resolution" value="36" units="1/cm"/>
        </inkml:channelProperties>
      </inkml:inkSource>
      <inkml:timestamp xml:id="ts0" timeString="2010-11-15T05:52:22.171"/>
    </inkml:context>
    <inkml:brush xml:id="br0">
      <inkml:brushProperty name="width" value="0.09701" units="cm"/>
      <inkml:brushProperty name="height" value="0.09701" units="cm"/>
      <inkml:brushProperty name="color" value="#FF0000"/>
      <inkml:brushProperty name="fitToCurve" value="1"/>
    </inkml:brush>
  </inkml:definitions>
  <inkml:trace contextRef="#ctx0" brushRef="#br0">0 0,'25'25,"-25"0,49 24,-49-24,50 0,-25 49,0-49,-1 25,1-1,25 1,-50-1,49 1,-24 0,0-26,25 26,-26-1,1 1,25 24,-1-24,-24 74,50-50,-51-24,1-1,25 1,-25-1,-1 1,1-25,0 24,0 1,-25 0,25-26,-1 1,-24 0,0 0,25-1,-25 26,25-25,0 24,0 26,-1-1,26-24,-25 24,24-24,-24-1,0-24,0 24,0-49,-25 25,24-25,-24 0,25 0,0 0,0 0,-25 25,0 0,0-25,25 25,-25-1,24-24,-24 25,0 0,0 0,25 0,-25-25,25 49,-25-49,0 25,25 24,0-24,-1 25,1-25,-25-25,0 49,0-24,25 0,-25-25,25 25,0-1,-25 1,49 25,-49-1,25-24,25 49,-26-24,1-25,-25 24,25-24,0 0,-25 0,25-25,-25 24,0-24,0 25,0 0,0-25,0 0,24 0,1 0,0 25,25-25,-26 0,1 0,25 25,-25-25,-1 0,26 0,-25 0,0 24,24 1,-24-25,0 0,24 0,-49 0,25 25,0-25,0 0,-25 0,25 25,24-1,-24 26,25-25,-1 0,-24-1,50 1,-51 0,-24-25,50 0,-50 25,50-25,-50 0,24 25,-24-25,50 24,-25 1,0 25,24-50,-49 24,25-24,0 25,0 0,-25-25,49 25,-49 0,50 24,-50-49,49 25,-24 0,0 24,25-24,-26 0,26 24,0 1,-1 24,1-24,24-1,-24 1,24-50,-49 0,0 0,0 0,24 0,-49 0,50 0,-25 0,-1 0,26 0,0 0,-1 0,26 25,-26-25,1 0,-1 0,26 0,-26 49,26-49,-26 0,1 0,-25 0,49 0,-24 0,24 0,1 25,24 25,0-25,-25-25,-24 24,24 1,-24-25,24 0,1 25,-26 0,26-1,-50-24,-1 0,26 0,24 0,1 0,-1 0,1 0,-1 0,25 0,1 0,-26 0,0 0,1 0,-50 0,24 0,1 0,-25 0,49 0,-49 0,24 0,-24 0,25 0,24 0,-49 0,25 0,-26 0,1 0,25 0,-25 0,-1 0,1 25,0-25,25 0,-26 25,1-25,0 0,-25 0,25 0,-25 0,25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l">
              <a:spcBef>
                <a:spcPct val="0"/>
              </a:spcBef>
              <a:buClrTx/>
              <a:buFontTx/>
              <a:buNone/>
              <a:defRPr sz="1200"/>
            </a:lvl1pPr>
          </a:lstStyle>
          <a:p>
            <a:pPr>
              <a:defRPr/>
            </a:pPr>
            <a:r>
              <a:rPr lang="it-IT"/>
              <a:t>Diparimento di Scienze Geografiche e Storiche - Introduzione ai GIS</a:t>
            </a:r>
          </a:p>
        </p:txBody>
      </p:sp>
      <p:sp>
        <p:nvSpPr>
          <p:cNvPr id="6147" name="Rectangle 3"/>
          <p:cNvSpPr>
            <a:spLocks noGrp="1" noChangeArrowheads="1"/>
          </p:cNvSpPr>
          <p:nvPr>
            <p:ph type="dt" idx="1"/>
          </p:nvPr>
        </p:nvSpPr>
        <p:spPr bwMode="auto">
          <a:xfrm>
            <a:off x="3844925" y="0"/>
            <a:ext cx="2936875" cy="495300"/>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lvl1pPr algn="r">
              <a:spcBef>
                <a:spcPct val="0"/>
              </a:spcBef>
              <a:buClrTx/>
              <a:buFontTx/>
              <a:buNone/>
              <a:defRPr sz="1200"/>
            </a:lvl1pPr>
          </a:lstStyle>
          <a:p>
            <a:pPr>
              <a:defRPr/>
            </a:pPr>
            <a:endParaRPr lang="it-IT"/>
          </a:p>
        </p:txBody>
      </p:sp>
      <p:sp>
        <p:nvSpPr>
          <p:cNvPr id="62468" name="Rectangle 4"/>
          <p:cNvSpPr>
            <a:spLocks noGrp="1" noRot="1" noChangeAspect="1" noChangeArrowheads="1" noTextEdit="1"/>
          </p:cNvSpPr>
          <p:nvPr>
            <p:ph type="sldImg" idx="2"/>
          </p:nvPr>
        </p:nvSpPr>
        <p:spPr bwMode="auto">
          <a:xfrm>
            <a:off x="911225" y="744538"/>
            <a:ext cx="4960938"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03288" y="4714875"/>
            <a:ext cx="4975225" cy="4467225"/>
          </a:xfrm>
          <a:prstGeom prst="rect">
            <a:avLst/>
          </a:prstGeom>
          <a:noFill/>
          <a:ln w="9525">
            <a:noFill/>
            <a:miter lim="800000"/>
            <a:headEnd/>
            <a:tailEnd/>
          </a:ln>
          <a:effectLst/>
        </p:spPr>
        <p:txBody>
          <a:bodyPr vert="horz" wrap="square" lIns="91504" tIns="45752" rIns="91504" bIns="45752" numCol="1" anchor="t" anchorCtr="0" compatLnSpc="1">
            <a:prstTxWarp prst="textNoShape">
              <a:avLst/>
            </a:prstTxWarp>
          </a:bodyPr>
          <a:lstStyle/>
          <a:p>
            <a:pPr lvl="0"/>
            <a:r>
              <a:rPr lang="it-IT" noProof="0" smtClean="0"/>
              <a:t>Fare clic per modificare gli stili del testo dello schema</a:t>
            </a:r>
          </a:p>
          <a:p>
            <a:pPr lvl="0"/>
            <a:r>
              <a:rPr lang="it-IT" noProof="0" smtClean="0"/>
              <a:t>Secondo livello</a:t>
            </a:r>
          </a:p>
          <a:p>
            <a:pPr lvl="0"/>
            <a:r>
              <a:rPr lang="it-IT" noProof="0" smtClean="0"/>
              <a:t>Terzo livello</a:t>
            </a:r>
          </a:p>
          <a:p>
            <a:pPr lvl="0"/>
            <a:r>
              <a:rPr lang="it-IT" noProof="0" smtClean="0"/>
              <a:t>Quarto livello</a:t>
            </a:r>
          </a:p>
          <a:p>
            <a:pPr lvl="0"/>
            <a:r>
              <a:rPr lang="it-IT" noProof="0" smtClean="0"/>
              <a:t>Quinto livello</a:t>
            </a:r>
          </a:p>
        </p:txBody>
      </p:sp>
      <p:sp>
        <p:nvSpPr>
          <p:cNvPr id="6150" name="Rectangle 6"/>
          <p:cNvSpPr>
            <a:spLocks noGrp="1" noChangeArrowheads="1"/>
          </p:cNvSpPr>
          <p:nvPr>
            <p:ph type="ftr" sz="quarter" idx="4"/>
          </p:nvPr>
        </p:nvSpPr>
        <p:spPr bwMode="auto">
          <a:xfrm>
            <a:off x="0"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l">
              <a:spcBef>
                <a:spcPct val="0"/>
              </a:spcBef>
              <a:buClrTx/>
              <a:buFontTx/>
              <a:buNone/>
              <a:defRPr sz="1200"/>
            </a:lvl1pPr>
          </a:lstStyle>
          <a:p>
            <a:pPr>
              <a:defRPr/>
            </a:pPr>
            <a:endParaRPr lang="it-IT"/>
          </a:p>
        </p:txBody>
      </p:sp>
      <p:sp>
        <p:nvSpPr>
          <p:cNvPr id="6151" name="Rectangle 7"/>
          <p:cNvSpPr>
            <a:spLocks noGrp="1" noChangeArrowheads="1"/>
          </p:cNvSpPr>
          <p:nvPr>
            <p:ph type="sldNum" sz="quarter" idx="5"/>
          </p:nvPr>
        </p:nvSpPr>
        <p:spPr bwMode="auto">
          <a:xfrm>
            <a:off x="3844925" y="9431338"/>
            <a:ext cx="2936875" cy="495300"/>
          </a:xfrm>
          <a:prstGeom prst="rect">
            <a:avLst/>
          </a:prstGeom>
          <a:noFill/>
          <a:ln w="9525">
            <a:noFill/>
            <a:miter lim="800000"/>
            <a:headEnd/>
            <a:tailEnd/>
          </a:ln>
          <a:effectLst/>
        </p:spPr>
        <p:txBody>
          <a:bodyPr vert="horz" wrap="square" lIns="91504" tIns="45752" rIns="91504" bIns="45752" numCol="1" anchor="b" anchorCtr="0" compatLnSpc="1">
            <a:prstTxWarp prst="textNoShape">
              <a:avLst/>
            </a:prstTxWarp>
          </a:bodyPr>
          <a:lstStyle>
            <a:lvl1pPr algn="r">
              <a:spcBef>
                <a:spcPct val="0"/>
              </a:spcBef>
              <a:buClrTx/>
              <a:buFontTx/>
              <a:buNone/>
              <a:defRPr sz="1200"/>
            </a:lvl1pPr>
          </a:lstStyle>
          <a:p>
            <a:pPr>
              <a:defRPr/>
            </a:pPr>
            <a:fld id="{A307554E-88B5-4444-A118-B01411B040AA}" type="slidenum">
              <a:rPr lang="it-IT"/>
              <a:pPr>
                <a:defRPr/>
              </a:pPr>
              <a:t>‹N›</a:t>
            </a:fld>
            <a:endParaRPr lang="it-IT"/>
          </a:p>
        </p:txBody>
      </p:sp>
    </p:spTree>
    <p:extLst>
      <p:ext uri="{BB962C8B-B14F-4D97-AF65-F5344CB8AC3E}">
        <p14:creationId xmlns:p14="http://schemas.microsoft.com/office/powerpoint/2010/main" val="267602596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r>
              <a:rPr lang="it-IT" altLang="it-IT" sz="1200" smtClean="0"/>
              <a:t>Geografia delle Reti EC 503</a:t>
            </a:r>
          </a:p>
          <a:p>
            <a:r>
              <a:rPr lang="it-IT" altLang="it-IT" sz="1200" smtClean="0"/>
              <a:t>I Modulo</a:t>
            </a:r>
          </a:p>
          <a:p>
            <a:r>
              <a:rPr lang="it-IT" altLang="it-IT" sz="1200" smtClean="0"/>
              <a:t>Giuseppe Borruso</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fld id="{6B19790A-509C-4BA0-89D6-749C3DB4C65E}" type="slidenum">
              <a:rPr lang="it-IT" altLang="it-IT" sz="1200" smtClean="0"/>
              <a:pPr/>
              <a:t>1</a:t>
            </a:fld>
            <a:endParaRPr lang="it-IT" altLang="it-IT" sz="1200" smtClean="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it-IT" smtClean="0"/>
              <a:t>Slides with (*) in footnotes have been modified by Jean-Paul Rodrigue materials concerning “Transportation Geography”. Slides with (*) in footnotes are referred to “Transport and the Urban Environment” materials (see copyright). I have modified and elaborated materials in order to be suitable for the current course. </a:t>
            </a:r>
          </a:p>
          <a:p>
            <a:r>
              <a:rPr lang="en-US" altLang="it-IT" smtClean="0"/>
              <a:t>For references visit http://people.hofstra.edu/geotrans</a:t>
            </a:r>
          </a:p>
          <a:p>
            <a:pPr eaLnBrk="1" hangingPunct="1">
              <a:spcBef>
                <a:spcPct val="0"/>
              </a:spcBef>
            </a:pPr>
            <a:r>
              <a:rPr lang="en-US" altLang="it-IT" smtClean="0">
                <a:solidFill>
                  <a:srgbClr val="1C1C1C"/>
                </a:solidFill>
              </a:rPr>
              <a:t>Copyright © 1998-2010, Dr. Jean-Paul Rodrigue, Dept. of Global Studies &amp; Geography, Hofstra University. For personal or classroom use ONLY.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BCA72249-975D-4C18-BCFA-653CAFA57571}" type="slidenum">
              <a:rPr lang="en-US" altLang="it-IT" sz="1200"/>
              <a:pPr algn="r">
                <a:spcBef>
                  <a:spcPct val="0"/>
                </a:spcBef>
                <a:buClrTx/>
                <a:buFontTx/>
                <a:buNone/>
              </a:pPr>
              <a:t>23</a:t>
            </a:fld>
            <a:endParaRPr lang="en-US" altLang="it-IT" sz="1200"/>
          </a:p>
        </p:txBody>
      </p:sp>
      <p:sp>
        <p:nvSpPr>
          <p:cNvPr id="186371" name="Rectangle 2"/>
          <p:cNvSpPr>
            <a:spLocks noGrp="1" noRot="1" noChangeAspect="1" noChangeArrowheads="1" noTextEdit="1"/>
          </p:cNvSpPr>
          <p:nvPr>
            <p:ph type="sldImg"/>
          </p:nvPr>
        </p:nvSpPr>
        <p:spPr>
          <a:xfrm>
            <a:off x="909638" y="744538"/>
            <a:ext cx="4962525" cy="3722687"/>
          </a:xfrm>
          <a:ln/>
        </p:spPr>
      </p:sp>
      <p:sp>
        <p:nvSpPr>
          <p:cNvPr id="18637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United Nations Population Program.</a:t>
            </a:r>
          </a:p>
          <a:p>
            <a:r>
              <a:rPr lang="en-US" altLang="it-IT"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70C7065-B4DC-420A-BEF7-0F651D46C7FC}" type="slidenum">
              <a:rPr lang="en-US" altLang="it-IT" sz="1200"/>
              <a:pPr algn="r">
                <a:spcBef>
                  <a:spcPct val="0"/>
                </a:spcBef>
                <a:buClrTx/>
                <a:buFontTx/>
                <a:buNone/>
              </a:pPr>
              <a:t>24</a:t>
            </a:fld>
            <a:endParaRPr lang="en-US" altLang="it-IT" sz="1200"/>
          </a:p>
        </p:txBody>
      </p:sp>
      <p:sp>
        <p:nvSpPr>
          <p:cNvPr id="188419" name="Rectangle 2"/>
          <p:cNvSpPr>
            <a:spLocks noGrp="1" noRot="1" noChangeAspect="1" noChangeArrowheads="1" noTextEdit="1"/>
          </p:cNvSpPr>
          <p:nvPr>
            <p:ph type="sldImg"/>
          </p:nvPr>
        </p:nvSpPr>
        <p:spPr>
          <a:xfrm>
            <a:off x="909638" y="744538"/>
            <a:ext cx="4962525" cy="3722687"/>
          </a:xfrm>
          <a:ln/>
        </p:spPr>
      </p:sp>
      <p:sp>
        <p:nvSpPr>
          <p:cNvPr id="188420"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United Nations Population Program.</a:t>
            </a:r>
          </a:p>
          <a:p>
            <a:r>
              <a:rPr lang="en-US" altLang="it-IT"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9968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9BD405E-788A-4FBF-A920-1B3D227A670D}" type="slidenum">
              <a:rPr lang="it-IT" altLang="it-IT" sz="1200"/>
              <a:pPr algn="r">
                <a:spcBef>
                  <a:spcPct val="0"/>
                </a:spcBef>
                <a:buClrTx/>
                <a:buFontTx/>
                <a:buNone/>
              </a:pPr>
              <a:t>28</a:t>
            </a:fld>
            <a:endParaRPr lang="it-IT" altLang="it-IT" sz="1200"/>
          </a:p>
        </p:txBody>
      </p:sp>
      <p:sp>
        <p:nvSpPr>
          <p:cNvPr id="199684" name="Rectangle 2"/>
          <p:cNvSpPr>
            <a:spLocks noGrp="1" noRot="1" noChangeAspect="1" noChangeArrowheads="1" noTextEdit="1"/>
          </p:cNvSpPr>
          <p:nvPr>
            <p:ph type="sldImg"/>
          </p:nvPr>
        </p:nvSpPr>
        <p:spPr>
          <a:xfrm>
            <a:off x="909638" y="744538"/>
            <a:ext cx="4964112" cy="3722687"/>
          </a:xfrm>
          <a:ln/>
        </p:spPr>
      </p:sp>
      <p:sp>
        <p:nvSpPr>
          <p:cNvPr id="199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1 ora</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019DD8B5-E836-4E92-B2E6-043915CA28AF}" type="slidenum">
              <a:rPr lang="en-US" altLang="it-IT" sz="1200"/>
              <a:pPr algn="r">
                <a:spcBef>
                  <a:spcPct val="0"/>
                </a:spcBef>
                <a:buClrTx/>
                <a:buFontTx/>
                <a:buNone/>
              </a:pPr>
              <a:t>29</a:t>
            </a:fld>
            <a:endParaRPr lang="en-US" altLang="it-IT" sz="1200"/>
          </a:p>
        </p:txBody>
      </p:sp>
      <p:sp>
        <p:nvSpPr>
          <p:cNvPr id="174083" name="Rectangle 2"/>
          <p:cNvSpPr>
            <a:spLocks noGrp="1" noRot="1" noChangeAspect="1" noChangeArrowheads="1" noTextEdit="1"/>
          </p:cNvSpPr>
          <p:nvPr>
            <p:ph type="sldImg"/>
          </p:nvPr>
        </p:nvSpPr>
        <p:spPr>
          <a:xfrm>
            <a:off x="927100" y="739775"/>
            <a:ext cx="4927600" cy="3695700"/>
          </a:xfrm>
          <a:ln/>
        </p:spPr>
      </p:sp>
      <p:sp>
        <p:nvSpPr>
          <p:cNvPr id="17408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58E7FA9D-A5AD-4579-A31B-C4E546C5E55D}" type="slidenum">
              <a:rPr lang="en-US" altLang="it-IT" sz="1200"/>
              <a:pPr algn="r">
                <a:spcBef>
                  <a:spcPct val="0"/>
                </a:spcBef>
                <a:buClrTx/>
                <a:buFontTx/>
                <a:buNone/>
              </a:pPr>
              <a:t>30</a:t>
            </a:fld>
            <a:endParaRPr lang="en-US" altLang="it-IT" sz="1200"/>
          </a:p>
        </p:txBody>
      </p:sp>
      <p:sp>
        <p:nvSpPr>
          <p:cNvPr id="161795" name="Rectangle 2"/>
          <p:cNvSpPr>
            <a:spLocks noGrp="1" noRot="1" noChangeAspect="1" noChangeArrowheads="1" noTextEdit="1"/>
          </p:cNvSpPr>
          <p:nvPr>
            <p:ph type="sldImg"/>
          </p:nvPr>
        </p:nvSpPr>
        <p:spPr>
          <a:xfrm>
            <a:off x="927100" y="739775"/>
            <a:ext cx="4927600" cy="3695700"/>
          </a:xfrm>
          <a:ln/>
        </p:spPr>
      </p:sp>
      <p:sp>
        <p:nvSpPr>
          <p:cNvPr id="161796"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Source: adapted from P. Hugill, (1995), p. 213.</a:t>
            </a:r>
          </a:p>
          <a:p>
            <a:r>
              <a:rPr lang="en-US" altLang="it-IT"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814F3D8A-65B4-42AD-AAE0-AF4BD96776EB}" type="slidenum">
              <a:rPr lang="en-US" altLang="it-IT" sz="1200"/>
              <a:pPr algn="r">
                <a:spcBef>
                  <a:spcPct val="0"/>
                </a:spcBef>
                <a:buClrTx/>
                <a:buFontTx/>
                <a:buNone/>
              </a:pPr>
              <a:t>31</a:t>
            </a:fld>
            <a:endParaRPr lang="en-US" altLang="it-IT" sz="1200"/>
          </a:p>
        </p:txBody>
      </p:sp>
      <p:sp>
        <p:nvSpPr>
          <p:cNvPr id="163843" name="Rectangle 2"/>
          <p:cNvSpPr>
            <a:spLocks noGrp="1" noRot="1" noChangeAspect="1" noChangeArrowheads="1" noTextEdit="1"/>
          </p:cNvSpPr>
          <p:nvPr>
            <p:ph type="sldImg"/>
          </p:nvPr>
        </p:nvSpPr>
        <p:spPr>
          <a:xfrm>
            <a:off x="927100" y="739775"/>
            <a:ext cx="4927600" cy="3695700"/>
          </a:xfrm>
          <a:ln/>
        </p:spPr>
      </p:sp>
      <p:sp>
        <p:nvSpPr>
          <p:cNvPr id="163844"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B4A434-3AEB-4E27-BF2F-0F8D0ACD8FD4}" type="slidenum">
              <a:rPr lang="en-US" altLang="it-IT" sz="1200"/>
              <a:pPr algn="r">
                <a:spcBef>
                  <a:spcPct val="0"/>
                </a:spcBef>
                <a:buClrTx/>
                <a:buFontTx/>
                <a:buNone/>
              </a:pPr>
              <a:t>32</a:t>
            </a:fld>
            <a:endParaRPr lang="en-US" altLang="it-IT" sz="1200"/>
          </a:p>
        </p:txBody>
      </p:sp>
      <p:sp>
        <p:nvSpPr>
          <p:cNvPr id="165891" name="Rectangle 2"/>
          <p:cNvSpPr>
            <a:spLocks noGrp="1" noRot="1" noChangeAspect="1" noChangeArrowheads="1" noTextEdit="1"/>
          </p:cNvSpPr>
          <p:nvPr>
            <p:ph type="sldImg"/>
          </p:nvPr>
        </p:nvSpPr>
        <p:spPr>
          <a:xfrm>
            <a:off x="927100" y="739775"/>
            <a:ext cx="4927600" cy="3695700"/>
          </a:xfrm>
          <a:ln/>
        </p:spPr>
      </p:sp>
      <p:sp>
        <p:nvSpPr>
          <p:cNvPr id="165892" name="Rectangle 3"/>
          <p:cNvSpPr>
            <a:spLocks noGrp="1" noChangeArrowheads="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769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E62C435-3723-4F4D-99F7-4A78FC2AC05E}" type="slidenum">
              <a:rPr lang="it-IT" altLang="it-IT" sz="1200"/>
              <a:pPr algn="r">
                <a:spcBef>
                  <a:spcPct val="0"/>
                </a:spcBef>
                <a:buClrTx/>
                <a:buFontTx/>
                <a:buNone/>
              </a:pPr>
              <a:t>39</a:t>
            </a:fld>
            <a:endParaRPr lang="it-IT" altLang="it-IT" sz="1200"/>
          </a:p>
        </p:txBody>
      </p:sp>
      <p:sp>
        <p:nvSpPr>
          <p:cNvPr id="157700" name="Rectangle 2"/>
          <p:cNvSpPr>
            <a:spLocks noGrp="1" noRot="1" noChangeAspect="1" noChangeArrowheads="1" noTextEdit="1"/>
          </p:cNvSpPr>
          <p:nvPr>
            <p:ph type="sldImg"/>
          </p:nvPr>
        </p:nvSpPr>
        <p:spPr>
          <a:xfrm>
            <a:off x="909638" y="744538"/>
            <a:ext cx="4964112" cy="3722687"/>
          </a:xfrm>
          <a:ln/>
        </p:spPr>
      </p:sp>
      <p:sp>
        <p:nvSpPr>
          <p:cNvPr id="1577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3123"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CA11ACF2-F1C6-4CF2-A677-2265C5B0A3D8}" type="slidenum">
              <a:rPr lang="it-IT" altLang="it-IT" sz="1200"/>
              <a:pPr algn="r">
                <a:spcBef>
                  <a:spcPct val="0"/>
                </a:spcBef>
                <a:buClrTx/>
                <a:buFontTx/>
                <a:buNone/>
              </a:pPr>
              <a:t>40</a:t>
            </a:fld>
            <a:endParaRPr lang="it-IT" altLang="it-IT" sz="1200"/>
          </a:p>
        </p:txBody>
      </p:sp>
      <p:sp>
        <p:nvSpPr>
          <p:cNvPr id="133124" name="Rectangle 2"/>
          <p:cNvSpPr>
            <a:spLocks noGrp="1" noRot="1" noChangeAspect="1" noChangeArrowheads="1" noTextEdit="1"/>
          </p:cNvSpPr>
          <p:nvPr>
            <p:ph type="sldImg"/>
          </p:nvPr>
        </p:nvSpPr>
        <p:spPr>
          <a:xfrm>
            <a:off x="909638" y="744538"/>
            <a:ext cx="4964112" cy="3722687"/>
          </a:xfrm>
          <a:ln/>
        </p:spPr>
      </p:sp>
      <p:sp>
        <p:nvSpPr>
          <p:cNvPr id="1331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517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5E451F-2830-4133-94BB-02246CEB42C1}" type="slidenum">
              <a:rPr lang="it-IT" altLang="it-IT" sz="1200"/>
              <a:pPr algn="r">
                <a:spcBef>
                  <a:spcPct val="0"/>
                </a:spcBef>
                <a:buClrTx/>
                <a:buFontTx/>
                <a:buNone/>
              </a:pPr>
              <a:t>41</a:t>
            </a:fld>
            <a:endParaRPr lang="it-IT" altLang="it-IT" sz="1200"/>
          </a:p>
        </p:txBody>
      </p:sp>
      <p:sp>
        <p:nvSpPr>
          <p:cNvPr id="135172" name="Rectangle 2"/>
          <p:cNvSpPr>
            <a:spLocks noGrp="1" noRot="1" noChangeAspect="1" noChangeArrowheads="1" noTextEdit="1"/>
          </p:cNvSpPr>
          <p:nvPr>
            <p:ph type="sldImg"/>
          </p:nvPr>
        </p:nvSpPr>
        <p:spPr>
          <a:xfrm>
            <a:off x="909638" y="744538"/>
            <a:ext cx="4964112" cy="3722687"/>
          </a:xfrm>
          <a:ln/>
        </p:spPr>
      </p:sp>
      <p:sp>
        <p:nvSpPr>
          <p:cNvPr id="1351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7219"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1DDC3EF-C03F-424A-809B-E7EA6D27D5C4}" type="slidenum">
              <a:rPr lang="it-IT" altLang="it-IT" sz="1200"/>
              <a:pPr algn="r">
                <a:spcBef>
                  <a:spcPct val="0"/>
                </a:spcBef>
                <a:buClrTx/>
                <a:buFontTx/>
                <a:buNone/>
              </a:pPr>
              <a:t>42</a:t>
            </a:fld>
            <a:endParaRPr lang="it-IT" altLang="it-IT" sz="1200"/>
          </a:p>
        </p:txBody>
      </p:sp>
      <p:sp>
        <p:nvSpPr>
          <p:cNvPr id="137220" name="Rectangle 2"/>
          <p:cNvSpPr>
            <a:spLocks noGrp="1" noRot="1" noChangeAspect="1" noChangeArrowheads="1" noTextEdit="1"/>
          </p:cNvSpPr>
          <p:nvPr>
            <p:ph type="sldImg"/>
          </p:nvPr>
        </p:nvSpPr>
        <p:spPr>
          <a:xfrm>
            <a:off x="909638" y="744538"/>
            <a:ext cx="4964112" cy="3722687"/>
          </a:xfrm>
          <a:ln/>
        </p:spPr>
      </p:sp>
      <p:sp>
        <p:nvSpPr>
          <p:cNvPr id="1372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3926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9862192-FEAB-4265-BCEB-3A57E04F6BA0}" type="slidenum">
              <a:rPr lang="it-IT" altLang="it-IT" sz="1200"/>
              <a:pPr algn="r">
                <a:spcBef>
                  <a:spcPct val="0"/>
                </a:spcBef>
                <a:buClrTx/>
                <a:buFontTx/>
                <a:buNone/>
              </a:pPr>
              <a:t>43</a:t>
            </a:fld>
            <a:endParaRPr lang="it-IT" altLang="it-IT" sz="1200"/>
          </a:p>
        </p:txBody>
      </p:sp>
      <p:sp>
        <p:nvSpPr>
          <p:cNvPr id="139268" name="Rectangle 2"/>
          <p:cNvSpPr>
            <a:spLocks noGrp="1" noRot="1" noChangeAspect="1" noChangeArrowheads="1" noTextEdit="1"/>
          </p:cNvSpPr>
          <p:nvPr>
            <p:ph type="sldImg"/>
          </p:nvPr>
        </p:nvSpPr>
        <p:spPr>
          <a:xfrm>
            <a:off x="909638" y="744538"/>
            <a:ext cx="4964112" cy="3722687"/>
          </a:xfrm>
          <a:ln/>
        </p:spPr>
      </p:sp>
      <p:sp>
        <p:nvSpPr>
          <p:cNvPr id="1392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131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FB0727C6-C1FA-4ED0-B0B6-3DD76EBA0478}" type="slidenum">
              <a:rPr lang="it-IT" altLang="it-IT" sz="1200"/>
              <a:pPr algn="r">
                <a:spcBef>
                  <a:spcPct val="0"/>
                </a:spcBef>
                <a:buClrTx/>
                <a:buFontTx/>
                <a:buNone/>
              </a:pPr>
              <a:t>44</a:t>
            </a:fld>
            <a:endParaRPr lang="it-IT" altLang="it-IT" sz="1200"/>
          </a:p>
        </p:txBody>
      </p:sp>
      <p:sp>
        <p:nvSpPr>
          <p:cNvPr id="141316" name="Rectangle 2"/>
          <p:cNvSpPr>
            <a:spLocks noGrp="1" noRot="1" noChangeAspect="1" noChangeArrowheads="1" noTextEdit="1"/>
          </p:cNvSpPr>
          <p:nvPr>
            <p:ph type="sldImg"/>
          </p:nvPr>
        </p:nvSpPr>
        <p:spPr>
          <a:xfrm>
            <a:off x="909638" y="744538"/>
            <a:ext cx="4964112" cy="3722687"/>
          </a:xfrm>
          <a:ln/>
        </p:spPr>
      </p:sp>
      <p:sp>
        <p:nvSpPr>
          <p:cNvPr id="1413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4387"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860F52C-FA63-4ED2-8360-2DDA8C462C00}" type="slidenum">
              <a:rPr lang="it-IT" altLang="it-IT" sz="1200"/>
              <a:pPr algn="r">
                <a:spcBef>
                  <a:spcPct val="0"/>
                </a:spcBef>
                <a:buClrTx/>
                <a:buFontTx/>
                <a:buNone/>
              </a:pPr>
              <a:t>46</a:t>
            </a:fld>
            <a:endParaRPr lang="it-IT" altLang="it-IT" sz="1200"/>
          </a:p>
        </p:txBody>
      </p:sp>
      <p:sp>
        <p:nvSpPr>
          <p:cNvPr id="144388" name="Rectangle 2"/>
          <p:cNvSpPr>
            <a:spLocks noGrp="1" noRot="1" noChangeAspect="1" noChangeArrowheads="1" noTextEdit="1"/>
          </p:cNvSpPr>
          <p:nvPr>
            <p:ph type="sldImg"/>
          </p:nvPr>
        </p:nvSpPr>
        <p:spPr>
          <a:xfrm>
            <a:off x="909638" y="744538"/>
            <a:ext cx="4964112" cy="3722687"/>
          </a:xfrm>
          <a:ln/>
        </p:spPr>
      </p:sp>
      <p:sp>
        <p:nvSpPr>
          <p:cNvPr id="1443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46435"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634A14A6-1B13-41CC-B440-82D33BD1FB89}" type="slidenum">
              <a:rPr lang="it-IT" altLang="it-IT" sz="1200"/>
              <a:pPr algn="r">
                <a:spcBef>
                  <a:spcPct val="0"/>
                </a:spcBef>
                <a:buClrTx/>
                <a:buFontTx/>
                <a:buNone/>
              </a:pPr>
              <a:t>47</a:t>
            </a:fld>
            <a:endParaRPr lang="it-IT" altLang="it-IT" sz="1200"/>
          </a:p>
        </p:txBody>
      </p:sp>
      <p:sp>
        <p:nvSpPr>
          <p:cNvPr id="146436" name="Rectangle 2"/>
          <p:cNvSpPr>
            <a:spLocks noGrp="1" noRot="1" noChangeAspect="1" noChangeArrowheads="1" noTextEdit="1"/>
          </p:cNvSpPr>
          <p:nvPr>
            <p:ph type="sldImg"/>
          </p:nvPr>
        </p:nvSpPr>
        <p:spPr>
          <a:xfrm>
            <a:off x="909638" y="744538"/>
            <a:ext cx="4964112" cy="3722687"/>
          </a:xfrm>
          <a:ln/>
        </p:spPr>
      </p:sp>
      <p:sp>
        <p:nvSpPr>
          <p:cNvPr id="146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txBox="1">
            <a:spLocks noGrp="1" noChangeArrowheads="1"/>
          </p:cNvSpPr>
          <p:nvPr/>
        </p:nvSpPr>
        <p:spPr bwMode="auto">
          <a:xfrm>
            <a:off x="0" y="0"/>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200"/>
              <a:t>Diparimento di Scienze Geografiche e Storiche - Introduzione ai GIS</a:t>
            </a:r>
          </a:p>
        </p:txBody>
      </p:sp>
      <p:sp>
        <p:nvSpPr>
          <p:cNvPr id="150531" name="Rectangle 7"/>
          <p:cNvSpPr txBox="1">
            <a:spLocks noGrp="1" noChangeArrowheads="1"/>
          </p:cNvSpPr>
          <p:nvPr/>
        </p:nvSpPr>
        <p:spPr bwMode="auto">
          <a:xfrm>
            <a:off x="3844925" y="9431338"/>
            <a:ext cx="2936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04" tIns="45752" rIns="91504" bIns="45752"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48FE2943-8457-4789-A633-19CCEAFE29C6}" type="slidenum">
              <a:rPr lang="it-IT" altLang="it-IT" sz="1200"/>
              <a:pPr algn="r">
                <a:spcBef>
                  <a:spcPct val="0"/>
                </a:spcBef>
                <a:buClrTx/>
                <a:buFontTx/>
                <a:buNone/>
              </a:pPr>
              <a:t>50</a:t>
            </a:fld>
            <a:endParaRPr lang="it-IT" altLang="it-IT" sz="1200"/>
          </a:p>
        </p:txBody>
      </p:sp>
      <p:sp>
        <p:nvSpPr>
          <p:cNvPr id="150532" name="Rectangle 2"/>
          <p:cNvSpPr>
            <a:spLocks noGrp="1" noRot="1" noChangeAspect="1" noChangeArrowheads="1" noTextEdit="1"/>
          </p:cNvSpPr>
          <p:nvPr>
            <p:ph type="sldImg"/>
          </p:nvPr>
        </p:nvSpPr>
        <p:spPr>
          <a:xfrm>
            <a:off x="909638" y="744538"/>
            <a:ext cx="4964112" cy="3722687"/>
          </a:xfrm>
          <a:ln/>
        </p:spPr>
      </p:sp>
      <p:sp>
        <p:nvSpPr>
          <p:cNvPr id="1505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it-IT" smtClean="0"/>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it-IT" smtClean="0"/>
              <a:t>**</a:t>
            </a:r>
          </a:p>
        </p:txBody>
      </p:sp>
    </p:spTree>
    <p:extLst>
      <p:ext uri="{BB962C8B-B14F-4D97-AF65-F5344CB8AC3E}">
        <p14:creationId xmlns:p14="http://schemas.microsoft.com/office/powerpoint/2010/main" val="3655753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Rot="1" noChangeAspect="1" noChangeArrowheads="1" noTextEdit="1"/>
          </p:cNvSpPr>
          <p:nvPr>
            <p:ph type="sldImg"/>
          </p:nvPr>
        </p:nvSpPr>
        <p:spPr>
          <a:xfrm>
            <a:off x="909638" y="744538"/>
            <a:ext cx="4964112" cy="3722687"/>
          </a:xfrm>
          <a:ln/>
        </p:spPr>
      </p:sp>
      <p:sp>
        <p:nvSpPr>
          <p:cNvPr id="210947"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073" tIns="45537" rIns="91073" bIns="45537"/>
          <a:lstStyle/>
          <a:p>
            <a:r>
              <a:rPr lang="en-US" altLang="it-IT" smtClean="0"/>
              <a:t>Source: Adapted from Peters and Larkin, 1999.</a:t>
            </a:r>
          </a:p>
          <a:p>
            <a:r>
              <a:rPr lang="en-US" altLang="it-IT" smtClean="0"/>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xfrm>
            <a:off x="927100" y="739775"/>
            <a:ext cx="4927600" cy="3695700"/>
          </a:xfrm>
          <a:ln/>
        </p:spPr>
      </p:sp>
      <p:sp>
        <p:nvSpPr>
          <p:cNvPr id="182275"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
        <p:nvSpPr>
          <p:cNvPr id="182276"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1800E407-EED1-4597-8F10-3DFBFF4E15EE}" type="slidenum">
              <a:rPr lang="en-US" altLang="it-IT" sz="1200"/>
              <a:pPr algn="r">
                <a:spcBef>
                  <a:spcPct val="0"/>
                </a:spcBef>
                <a:buClrTx/>
                <a:buFontTx/>
                <a:buNone/>
              </a:pPr>
              <a:t>18</a:t>
            </a:fld>
            <a:endParaRPr lang="en-US" altLang="it-IT"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Slide Image Placeholder 1"/>
          <p:cNvSpPr>
            <a:spLocks noGrp="1" noRot="1" noChangeAspect="1" noTextEdit="1"/>
          </p:cNvSpPr>
          <p:nvPr>
            <p:ph type="sldImg"/>
          </p:nvPr>
        </p:nvSpPr>
        <p:spPr>
          <a:xfrm>
            <a:off x="927100" y="739775"/>
            <a:ext cx="4927600" cy="3695700"/>
          </a:xfrm>
          <a:ln/>
        </p:spPr>
      </p:sp>
      <p:sp>
        <p:nvSpPr>
          <p:cNvPr id="184323"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it-IT" altLang="it-IT" smtClean="0"/>
              <a:t>**</a:t>
            </a:r>
          </a:p>
        </p:txBody>
      </p:sp>
      <p:sp>
        <p:nvSpPr>
          <p:cNvPr id="184324"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E2ACF38-33DD-4EE1-98E1-0800BC58F53E}" type="slidenum">
              <a:rPr lang="en-US" altLang="it-IT" sz="1200"/>
              <a:pPr algn="r">
                <a:spcBef>
                  <a:spcPct val="0"/>
                </a:spcBef>
                <a:buClrTx/>
                <a:buFontTx/>
                <a:buNone/>
              </a:pPr>
              <a:t>19</a:t>
            </a:fld>
            <a:endParaRPr lang="en-US" altLang="it-IT"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txBox="1">
            <a:spLocks noGrp="1" noChangeArrowheads="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3C332721-A980-425A-8164-CF83FC67726B}" type="slidenum">
              <a:rPr lang="en-US" altLang="it-IT" sz="1200"/>
              <a:pPr algn="r">
                <a:spcBef>
                  <a:spcPct val="0"/>
                </a:spcBef>
                <a:buClrTx/>
                <a:buFontTx/>
                <a:buNone/>
              </a:pPr>
              <a:t>20</a:t>
            </a:fld>
            <a:endParaRPr lang="en-US" altLang="it-IT" sz="1200"/>
          </a:p>
        </p:txBody>
      </p:sp>
      <p:sp>
        <p:nvSpPr>
          <p:cNvPr id="176131" name="Rectangle 2"/>
          <p:cNvSpPr>
            <a:spLocks noGrp="1" noRot="1" noChangeAspect="1" noChangeArrowheads="1" noTextEdit="1"/>
          </p:cNvSpPr>
          <p:nvPr>
            <p:ph type="sldImg"/>
          </p:nvPr>
        </p:nvSpPr>
        <p:spPr>
          <a:xfrm>
            <a:off x="909638" y="744538"/>
            <a:ext cx="4962525" cy="3722687"/>
          </a:xfrm>
          <a:ln/>
        </p:spPr>
      </p:sp>
      <p:sp>
        <p:nvSpPr>
          <p:cNvPr id="176132" name="Rectangle 3"/>
          <p:cNvSpPr>
            <a:spLocks noGrp="1" noChangeArrowheads="1"/>
          </p:cNvSpPr>
          <p:nvPr>
            <p:ph type="body" idx="1"/>
          </p:nvPr>
        </p:nvSpPr>
        <p:spPr>
          <a:xfrm>
            <a:off x="904875" y="4714875"/>
            <a:ext cx="4972050"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7" rIns="91435" bIns="45717"/>
          <a:lstStyle/>
          <a:p>
            <a:r>
              <a:rPr lang="en-US" altLang="it-IT" smtClean="0"/>
              <a:t>Source: United Nations, Department of Economic and Social Affairs, Population Division (2006). World Urbanization Prospects: The 2005 Revision. New York: United Nations.</a:t>
            </a:r>
          </a:p>
          <a:p>
            <a:r>
              <a:rPr lang="en-US" altLang="it-IT" smtClean="0"/>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xfrm>
            <a:off x="927100" y="739775"/>
            <a:ext cx="4927600" cy="3695700"/>
          </a:xfrm>
          <a:ln/>
        </p:spPr>
      </p:sp>
      <p:sp>
        <p:nvSpPr>
          <p:cNvPr id="178179"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latin typeface="Arial" pitchFamily="34" charset="0"/>
              </a:rPr>
              <a:t>Source: United Nations, Department of Economic and Social Affairs, Population Division (2006). World Urbanization Prospects: The 2005 Revision. New York: United Nations.</a:t>
            </a:r>
          </a:p>
          <a:p>
            <a:r>
              <a:rPr lang="en-US" altLang="it-IT" smtClean="0"/>
              <a:t>**</a:t>
            </a:r>
          </a:p>
        </p:txBody>
      </p:sp>
      <p:sp>
        <p:nvSpPr>
          <p:cNvPr id="178180"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EC12215D-B0CA-4E05-8F39-A184FB0591A4}" type="slidenum">
              <a:rPr lang="en-US" altLang="it-IT" sz="1200"/>
              <a:pPr algn="r">
                <a:spcBef>
                  <a:spcPct val="0"/>
                </a:spcBef>
                <a:buClrTx/>
                <a:buFontTx/>
                <a:buNone/>
              </a:pPr>
              <a:t>21</a:t>
            </a:fld>
            <a:endParaRPr lang="en-US" altLang="it-IT"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xfrm>
            <a:off x="927100" y="739775"/>
            <a:ext cx="4927600" cy="3695700"/>
          </a:xfrm>
          <a:ln/>
        </p:spPr>
      </p:sp>
      <p:sp>
        <p:nvSpPr>
          <p:cNvPr id="180227" name="Notes Placeholder 2"/>
          <p:cNvSpPr>
            <a:spLocks noGrp="1"/>
          </p:cNvSpPr>
          <p:nvPr>
            <p:ph type="body" idx="1"/>
          </p:nvPr>
        </p:nvSpPr>
        <p:spPr>
          <a:xfrm>
            <a:off x="904875" y="4683125"/>
            <a:ext cx="4972050" cy="45180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lstStyle/>
          <a:p>
            <a:r>
              <a:rPr lang="en-US" altLang="it-IT" smtClean="0"/>
              <a:t>Source: Compiled by Earth Policy Institute.</a:t>
            </a:r>
          </a:p>
          <a:p>
            <a:r>
              <a:rPr lang="en-US" altLang="it-IT" smtClean="0"/>
              <a:t>**</a:t>
            </a:r>
          </a:p>
        </p:txBody>
      </p:sp>
      <p:sp>
        <p:nvSpPr>
          <p:cNvPr id="180228" name="Slide Number Placeholder 3"/>
          <p:cNvSpPr txBox="1">
            <a:spLocks noGrp="1"/>
          </p:cNvSpPr>
          <p:nvPr/>
        </p:nvSpPr>
        <p:spPr bwMode="auto">
          <a:xfrm>
            <a:off x="3843338" y="9447213"/>
            <a:ext cx="2938462"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fld id="{226B8F93-0D86-4F5E-A86E-1CAA0385E9B3}" type="slidenum">
              <a:rPr lang="en-US" altLang="it-IT" sz="1200"/>
              <a:pPr algn="r">
                <a:spcBef>
                  <a:spcPct val="0"/>
                </a:spcBef>
                <a:buClrTx/>
                <a:buFontTx/>
                <a:buNone/>
              </a:pPr>
              <a:t>22</a:t>
            </a:fld>
            <a:endParaRPr lang="en-US" altLang="it-IT"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5" name="Rectangle 4"/>
              <p:cNvSpPr>
                <a:spLocks noChangeArrowheads="1"/>
              </p:cNvSpPr>
              <p:nvPr/>
            </p:nvSpPr>
            <p:spPr bwMode="ltGray">
              <a:xfrm>
                <a:off x="2112" y="0"/>
                <a:ext cx="3648" cy="96"/>
              </a:xfrm>
              <a:prstGeom prst="rect">
                <a:avLst/>
              </a:prstGeom>
              <a:solidFill>
                <a:schemeClr val="folHlink"/>
              </a:solidFill>
              <a:ln w="9525">
                <a:noFill/>
                <a:miter lim="800000"/>
                <a:headEnd/>
                <a:tailEnd/>
              </a:ln>
              <a:effectLst/>
            </p:spPr>
            <p:txBody>
              <a:bodyPr wrap="none" anchor="ctr"/>
              <a:lstStyle/>
              <a:p>
                <a:pPr>
                  <a:defRPr/>
                </a:pPr>
                <a:endParaRPr lang="it-IT"/>
              </a:p>
            </p:txBody>
          </p:sp>
          <p:grpSp>
            <p:nvGrpSpPr>
              <p:cNvPr id="16" name="Group 5"/>
              <p:cNvGrpSpPr>
                <a:grpSpLocks/>
              </p:cNvGrpSpPr>
              <p:nvPr/>
            </p:nvGrpSpPr>
            <p:grpSpPr bwMode="auto">
              <a:xfrm>
                <a:off x="0" y="0"/>
                <a:ext cx="5760" cy="4320"/>
                <a:chOff x="0" y="0"/>
                <a:chExt cx="5760" cy="4320"/>
              </a:xfrm>
            </p:grpSpPr>
            <p:sp>
              <p:nvSpPr>
                <p:cNvPr id="18" name="Line 6"/>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19" name="Line 7"/>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0" name="Line 8"/>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1" name="Line 9"/>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2" name="Line 10"/>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3" name="Line 11"/>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4" name="Line 12"/>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5" name="Line 13"/>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6" name="Line 14"/>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7" name="Line 15"/>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8" name="Line 16"/>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29" name="Line 17"/>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0" name="Line 18"/>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1" name="Line 19"/>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2" name="Line 20"/>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3" name="Line 21"/>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4" name="Line 22"/>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5" name="Line 23"/>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6" name="Line 24"/>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7" name="Line 25"/>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8" name="Line 26"/>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39" name="Line 27"/>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0"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1"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2"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3"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4"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5"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6"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7"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8"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49"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0"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1"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2"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3"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4"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5"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6"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7"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8"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59"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0"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1"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2"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3"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4"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5"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6"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7"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sp>
              <p:nvSpPr>
                <p:cNvPr id="68"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a:defRPr/>
                  </a:pPr>
                  <a:endParaRPr lang="it-IT"/>
                </a:p>
              </p:txBody>
            </p:sp>
          </p:grpSp>
          <p:sp>
            <p:nvSpPr>
              <p:cNvPr id="17" name="Line 57"/>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a:defRPr/>
                </a:pPr>
                <a:endParaRPr lang="it-IT"/>
              </a:p>
            </p:txBody>
          </p:sp>
        </p:grpSp>
        <p:grpSp>
          <p:nvGrpSpPr>
            <p:cNvPr id="6" name="Group 58"/>
            <p:cNvGrpSpPr>
              <a:grpSpLocks/>
            </p:cNvGrpSpPr>
            <p:nvPr/>
          </p:nvGrpSpPr>
          <p:grpSpPr bwMode="auto">
            <a:xfrm>
              <a:off x="3" y="559"/>
              <a:ext cx="4192" cy="1796"/>
              <a:chOff x="3" y="559"/>
              <a:chExt cx="4192" cy="1796"/>
            </a:xfrm>
          </p:grpSpPr>
          <p:sp>
            <p:nvSpPr>
              <p:cNvPr id="11" name="Line 59"/>
              <p:cNvSpPr>
                <a:spLocks noChangeShapeType="1"/>
              </p:cNvSpPr>
              <p:nvPr/>
            </p:nvSpPr>
            <p:spPr bwMode="ltGray">
              <a:xfrm>
                <a:off x="506" y="559"/>
                <a:ext cx="0" cy="1796"/>
              </a:xfrm>
              <a:prstGeom prst="line">
                <a:avLst/>
              </a:prstGeom>
              <a:noFill/>
              <a:ln w="9525">
                <a:solidFill>
                  <a:schemeClr val="hlink"/>
                </a:solidFill>
                <a:round/>
                <a:headEnd/>
                <a:tailEnd/>
              </a:ln>
              <a:effectLst/>
            </p:spPr>
            <p:txBody>
              <a:bodyPr wrap="none" anchor="ctr"/>
              <a:lstStyle/>
              <a:p>
                <a:pPr>
                  <a:defRPr/>
                </a:pPr>
                <a:endParaRPr lang="it-IT"/>
              </a:p>
            </p:txBody>
          </p:sp>
          <p:sp>
            <p:nvSpPr>
              <p:cNvPr id="12" name="Line 60"/>
              <p:cNvSpPr>
                <a:spLocks noChangeShapeType="1"/>
              </p:cNvSpPr>
              <p:nvPr/>
            </p:nvSpPr>
            <p:spPr bwMode="ltGray">
              <a:xfrm flipH="1" flipV="1">
                <a:off x="3" y="1924"/>
                <a:ext cx="3211" cy="1"/>
              </a:xfrm>
              <a:prstGeom prst="line">
                <a:avLst/>
              </a:prstGeom>
              <a:noFill/>
              <a:ln w="9525">
                <a:solidFill>
                  <a:schemeClr val="hlink"/>
                </a:solidFill>
                <a:round/>
                <a:headEnd/>
                <a:tailEnd/>
              </a:ln>
              <a:effectLst/>
            </p:spPr>
            <p:txBody>
              <a:bodyPr wrap="none" anchor="ctr"/>
              <a:lstStyle/>
              <a:p>
                <a:pPr>
                  <a:defRPr/>
                </a:pPr>
                <a:endParaRPr lang="it-IT"/>
              </a:p>
            </p:txBody>
          </p:sp>
          <p:sp>
            <p:nvSpPr>
              <p:cNvPr id="13" name="Line 61"/>
              <p:cNvSpPr>
                <a:spLocks noChangeShapeType="1"/>
              </p:cNvSpPr>
              <p:nvPr/>
            </p:nvSpPr>
            <p:spPr bwMode="ltGray">
              <a:xfrm flipH="1" flipV="1">
                <a:off x="384" y="938"/>
                <a:ext cx="3811" cy="1"/>
              </a:xfrm>
              <a:prstGeom prst="line">
                <a:avLst/>
              </a:prstGeom>
              <a:noFill/>
              <a:ln w="9525">
                <a:solidFill>
                  <a:schemeClr val="hlink"/>
                </a:solidFill>
                <a:round/>
                <a:headEnd/>
                <a:tailEnd/>
              </a:ln>
              <a:effectLst/>
            </p:spPr>
            <p:txBody>
              <a:bodyPr wrap="none" anchor="ctr"/>
              <a:lstStyle/>
              <a:p>
                <a:pPr>
                  <a:defRPr/>
                </a:pPr>
                <a:endParaRPr lang="it-IT"/>
              </a:p>
            </p:txBody>
          </p:sp>
          <p:sp>
            <p:nvSpPr>
              <p:cNvPr id="14" name="Arc 62"/>
              <p:cNvSpPr>
                <a:spLocks/>
              </p:cNvSpPr>
              <p:nvPr/>
            </p:nvSpPr>
            <p:spPr bwMode="ltGray">
              <a:xfrm rot="16200000" flipH="1">
                <a:off x="426" y="860"/>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nvGrpSpPr>
            <p:cNvPr id="7" name="Group 63"/>
            <p:cNvGrpSpPr>
              <a:grpSpLocks/>
            </p:cNvGrpSpPr>
            <p:nvPr/>
          </p:nvGrpSpPr>
          <p:grpSpPr bwMode="auto">
            <a:xfrm>
              <a:off x="1480" y="1952"/>
              <a:ext cx="3808" cy="1812"/>
              <a:chOff x="1480" y="1952"/>
              <a:chExt cx="3808" cy="1812"/>
            </a:xfrm>
          </p:grpSpPr>
          <p:sp>
            <p:nvSpPr>
              <p:cNvPr id="8" name="Line 64"/>
              <p:cNvSpPr>
                <a:spLocks noChangeShapeType="1"/>
              </p:cNvSpPr>
              <p:nvPr/>
            </p:nvSpPr>
            <p:spPr bwMode="ltGray">
              <a:xfrm flipV="1">
                <a:off x="1480" y="3442"/>
                <a:ext cx="3808" cy="0"/>
              </a:xfrm>
              <a:prstGeom prst="line">
                <a:avLst/>
              </a:prstGeom>
              <a:noFill/>
              <a:ln w="9525">
                <a:solidFill>
                  <a:schemeClr val="hlink"/>
                </a:solidFill>
                <a:round/>
                <a:headEnd/>
                <a:tailEnd/>
              </a:ln>
              <a:effectLst/>
            </p:spPr>
            <p:txBody>
              <a:bodyPr wrap="none" anchor="ctr"/>
              <a:lstStyle/>
              <a:p>
                <a:pPr>
                  <a:defRPr/>
                </a:pPr>
                <a:endParaRPr lang="it-IT"/>
              </a:p>
            </p:txBody>
          </p:sp>
          <p:sp>
            <p:nvSpPr>
              <p:cNvPr id="9" name="Line 65"/>
              <p:cNvSpPr>
                <a:spLocks noChangeShapeType="1"/>
              </p:cNvSpPr>
              <p:nvPr/>
            </p:nvSpPr>
            <p:spPr bwMode="ltGray">
              <a:xfrm flipH="1">
                <a:off x="5172" y="1952"/>
                <a:ext cx="0" cy="1812"/>
              </a:xfrm>
              <a:prstGeom prst="line">
                <a:avLst/>
              </a:prstGeom>
              <a:noFill/>
              <a:ln w="9525">
                <a:solidFill>
                  <a:schemeClr val="hlink"/>
                </a:solidFill>
                <a:round/>
                <a:headEnd/>
                <a:tailEnd/>
              </a:ln>
              <a:effectLst/>
            </p:spPr>
            <p:txBody>
              <a:bodyPr wrap="none" anchor="ctr"/>
              <a:lstStyle/>
              <a:p>
                <a:pPr>
                  <a:defRPr/>
                </a:pPr>
                <a:endParaRPr lang="it-IT"/>
              </a:p>
            </p:txBody>
          </p:sp>
          <p:sp>
            <p:nvSpPr>
              <p:cNvPr id="10" name="Arc 66"/>
              <p:cNvSpPr>
                <a:spLocks/>
              </p:cNvSpPr>
              <p:nvPr/>
            </p:nvSpPr>
            <p:spPr bwMode="ltGray">
              <a:xfrm rot="5400000">
                <a:off x="5097" y="3347"/>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a:defRPr/>
                </a:pPr>
                <a:endParaRPr lang="it-IT"/>
              </a:p>
            </p:txBody>
          </p:sp>
        </p:grpSp>
      </p:grpSp>
      <p:sp>
        <p:nvSpPr>
          <p:cNvPr id="28739" name="Rectangle 67"/>
          <p:cNvSpPr>
            <a:spLocks noGrp="1" noChangeArrowheads="1"/>
          </p:cNvSpPr>
          <p:nvPr>
            <p:ph type="ctrTitle"/>
          </p:nvPr>
        </p:nvSpPr>
        <p:spPr>
          <a:xfrm>
            <a:off x="990600" y="1752600"/>
            <a:ext cx="7772400" cy="1143000"/>
          </a:xfrm>
        </p:spPr>
        <p:txBody>
          <a:bodyPr/>
          <a:lstStyle>
            <a:lvl1pPr>
              <a:defRPr/>
            </a:lvl1pPr>
          </a:lstStyle>
          <a:p>
            <a:r>
              <a:rPr lang="it-IT"/>
              <a:t>Fare clic per modificare lo stile del titolo dello schema</a:t>
            </a:r>
          </a:p>
        </p:txBody>
      </p:sp>
      <p:sp>
        <p:nvSpPr>
          <p:cNvPr id="28740" name="Rectangle 68" descr="Rectangle: Click to edit Master text styles&#10;Second level&#10;Third level&#10;Fourth level&#10;Fifth level"/>
          <p:cNvSpPr>
            <a:spLocks noGrp="1" noChangeArrowheads="1"/>
          </p:cNvSpPr>
          <p:nvPr>
            <p:ph type="subTitle" idx="1"/>
          </p:nvPr>
        </p:nvSpPr>
        <p:spPr>
          <a:xfrm>
            <a:off x="990600" y="3309938"/>
            <a:ext cx="6400800" cy="1752600"/>
          </a:xfrm>
        </p:spPr>
        <p:txBody>
          <a:bodyPr/>
          <a:lstStyle>
            <a:lvl1pPr marL="0" indent="0">
              <a:buFont typeface="Wingdings" pitchFamily="2" charset="2"/>
              <a:buNone/>
              <a:defRPr/>
            </a:lvl1pPr>
          </a:lstStyle>
          <a:p>
            <a:r>
              <a:rPr lang="it-IT"/>
              <a:t>Fare clic per modificare lo stile del sottotitolo dello schema</a:t>
            </a:r>
          </a:p>
        </p:txBody>
      </p:sp>
      <p:sp>
        <p:nvSpPr>
          <p:cNvPr id="69" name="Rectangle 69"/>
          <p:cNvSpPr>
            <a:spLocks noGrp="1" noChangeArrowheads="1"/>
          </p:cNvSpPr>
          <p:nvPr>
            <p:ph type="dt" sz="quarter" idx="10"/>
          </p:nvPr>
        </p:nvSpPr>
        <p:spPr/>
        <p:txBody>
          <a:bodyPr/>
          <a:lstStyle>
            <a:lvl1pPr>
              <a:defRPr/>
            </a:lvl1pPr>
          </a:lstStyle>
          <a:p>
            <a:pPr>
              <a:defRPr/>
            </a:pPr>
            <a:endParaRPr lang="it-IT"/>
          </a:p>
        </p:txBody>
      </p:sp>
      <p:sp>
        <p:nvSpPr>
          <p:cNvPr id="70" name="Rectangle 70"/>
          <p:cNvSpPr>
            <a:spLocks noGrp="1" noChangeArrowheads="1"/>
          </p:cNvSpPr>
          <p:nvPr>
            <p:ph type="ftr" sz="quarter" idx="11"/>
          </p:nvPr>
        </p:nvSpPr>
        <p:spPr/>
        <p:txBody>
          <a:bodyPr/>
          <a:lstStyle>
            <a:lvl1pPr>
              <a:defRPr/>
            </a:lvl1pPr>
          </a:lstStyle>
          <a:p>
            <a:pPr>
              <a:defRPr/>
            </a:pPr>
            <a:endParaRPr lang="it-IT"/>
          </a:p>
        </p:txBody>
      </p:sp>
      <p:sp>
        <p:nvSpPr>
          <p:cNvPr id="71" name="Rectangle 71"/>
          <p:cNvSpPr>
            <a:spLocks noGrp="1" noChangeArrowheads="1"/>
          </p:cNvSpPr>
          <p:nvPr>
            <p:ph type="sldNum" sz="quarter" idx="12"/>
          </p:nvPr>
        </p:nvSpPr>
        <p:spPr/>
        <p:txBody>
          <a:bodyPr/>
          <a:lstStyle>
            <a:lvl1pPr>
              <a:defRPr/>
            </a:lvl1pPr>
          </a:lstStyle>
          <a:p>
            <a:pPr>
              <a:defRPr/>
            </a:pPr>
            <a:fld id="{9E026343-C7BD-45FB-AD77-8AE5190E3DF5}" type="slidenum">
              <a:rPr lang="it-IT"/>
              <a:pPr>
                <a:defRPr/>
              </a:pPr>
              <a:t>‹N›</a:t>
            </a:fld>
            <a:endParaRPr lang="it-IT"/>
          </a:p>
        </p:txBody>
      </p:sp>
    </p:spTree>
    <p:extLst>
      <p:ext uri="{BB962C8B-B14F-4D97-AF65-F5344CB8AC3E}">
        <p14:creationId xmlns:p14="http://schemas.microsoft.com/office/powerpoint/2010/main" val="893251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3"/>
          <p:cNvSpPr>
            <a:spLocks noGrp="1" noChangeArrowheads="1"/>
          </p:cNvSpPr>
          <p:nvPr>
            <p:ph type="dt" sz="half" idx="10"/>
          </p:nvPr>
        </p:nvSpPr>
        <p:spPr>
          <a:ln/>
        </p:spPr>
        <p:txBody>
          <a:bodyPr/>
          <a:lstStyle>
            <a:lvl1pPr>
              <a:defRPr/>
            </a:lvl1pPr>
          </a:lstStyle>
          <a:p>
            <a:pPr>
              <a:defRPr/>
            </a:pPr>
            <a:endParaRPr lang="it-IT"/>
          </a:p>
        </p:txBody>
      </p:sp>
      <p:sp>
        <p:nvSpPr>
          <p:cNvPr id="5" name="Rectangle 4"/>
          <p:cNvSpPr>
            <a:spLocks noGrp="1" noChangeArrowheads="1"/>
          </p:cNvSpPr>
          <p:nvPr>
            <p:ph type="ftr" sz="quarter" idx="11"/>
          </p:nvPr>
        </p:nvSpPr>
        <p:spPr>
          <a:ln/>
        </p:spPr>
        <p:txBody>
          <a:bodyPr/>
          <a:lstStyle>
            <a:lvl1pPr>
              <a:defRPr/>
            </a:lvl1pPr>
          </a:lstStyle>
          <a:p>
            <a:pPr>
              <a:defRPr/>
            </a:pPr>
            <a:endParaRPr lang="it-IT"/>
          </a:p>
        </p:txBody>
      </p:sp>
      <p:sp>
        <p:nvSpPr>
          <p:cNvPr id="6" name="Rectangle 5"/>
          <p:cNvSpPr>
            <a:spLocks noGrp="1" noChangeArrowheads="1"/>
          </p:cNvSpPr>
          <p:nvPr>
            <p:ph type="sldNum" sz="quarter" idx="12"/>
          </p:nvPr>
        </p:nvSpPr>
        <p:spPr>
          <a:ln/>
        </p:spPr>
        <p:txBody>
          <a:bodyPr/>
          <a:lstStyle>
            <a:lvl1pPr>
              <a:defRPr/>
            </a:lvl1pPr>
          </a:lstStyle>
          <a:p>
            <a:fld id="{94C8B493-FEA4-4164-98C1-283BD540CB5F}" type="slidenum">
              <a:rPr lang="it-IT" altLang="it-IT"/>
              <a:pPr/>
              <a:t>‹N›</a:t>
            </a:fld>
            <a:endParaRPr lang="it-IT" altLang="it-IT"/>
          </a:p>
        </p:txBody>
      </p:sp>
    </p:spTree>
    <p:extLst>
      <p:ext uri="{BB962C8B-B14F-4D97-AF65-F5344CB8AC3E}">
        <p14:creationId xmlns:p14="http://schemas.microsoft.com/office/powerpoint/2010/main" val="27671433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9" name="Rectangle 63"/>
          <p:cNvSpPr>
            <a:spLocks noGrp="1" noChangeArrowheads="1"/>
          </p:cNvSpPr>
          <p:nvPr>
            <p:ph type="title"/>
          </p:nvPr>
        </p:nvSpPr>
        <p:spPr bwMode="auto">
          <a:xfrm>
            <a:off x="609600" y="3048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smtClean="0"/>
              <a:t>Fare clic per modificare lo stile del titolo dello schema</a:t>
            </a:r>
          </a:p>
        </p:txBody>
      </p:sp>
      <p:sp>
        <p:nvSpPr>
          <p:cNvPr id="4100" name="Rectangle 64"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72" name="Rectangle 69"/>
          <p:cNvSpPr>
            <a:spLocks noGrp="1" noChangeArrowheads="1"/>
          </p:cNvSpPr>
          <p:nvPr>
            <p:ph type="dt" sz="quarter" idx="2"/>
          </p:nvPr>
        </p:nvSpPr>
        <p:spPr bwMode="auto">
          <a:xfrm>
            <a:off x="6858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l">
              <a:spcBef>
                <a:spcPct val="0"/>
              </a:spcBef>
              <a:buClrTx/>
              <a:buFontTx/>
              <a:buNone/>
              <a:defRPr sz="1400">
                <a:latin typeface="+mn-lt"/>
              </a:defRPr>
            </a:lvl1pPr>
          </a:lstStyle>
          <a:p>
            <a:pPr>
              <a:defRPr/>
            </a:pPr>
            <a:endParaRPr lang="it-IT"/>
          </a:p>
        </p:txBody>
      </p:sp>
      <p:sp>
        <p:nvSpPr>
          <p:cNvPr id="73" name="Rectangle 70"/>
          <p:cNvSpPr>
            <a:spLocks noGrp="1" noChangeArrowheads="1"/>
          </p:cNvSpPr>
          <p:nvPr>
            <p:ph type="ftr" sz="quarter" idx="3"/>
          </p:nvPr>
        </p:nvSpPr>
        <p:spPr bwMode="auto">
          <a:xfrm>
            <a:off x="3124200" y="6248400"/>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spcBef>
                <a:spcPct val="0"/>
              </a:spcBef>
              <a:buClrTx/>
              <a:buFontTx/>
              <a:buNone/>
              <a:defRPr sz="1400">
                <a:latin typeface="+mn-lt"/>
              </a:defRPr>
            </a:lvl1pPr>
          </a:lstStyle>
          <a:p>
            <a:pPr>
              <a:defRPr/>
            </a:pPr>
            <a:endParaRPr lang="it-IT"/>
          </a:p>
        </p:txBody>
      </p:sp>
      <p:sp>
        <p:nvSpPr>
          <p:cNvPr id="74" name="Rectangle 71"/>
          <p:cNvSpPr>
            <a:spLocks noGrp="1" noChangeArrowheads="1"/>
          </p:cNvSpPr>
          <p:nvPr>
            <p:ph type="sldNum" sz="quarter" idx="4"/>
          </p:nvPr>
        </p:nvSpPr>
        <p:spPr bwMode="auto">
          <a:xfrm>
            <a:off x="65532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spcBef>
                <a:spcPct val="0"/>
              </a:spcBef>
              <a:buClrTx/>
              <a:buFontTx/>
              <a:buNone/>
              <a:defRPr sz="1400">
                <a:latin typeface="+mn-lt"/>
              </a:defRPr>
            </a:lvl1pPr>
          </a:lstStyle>
          <a:p>
            <a:pPr>
              <a:defRPr/>
            </a:pPr>
            <a:fld id="{13D2BB03-726F-4CD8-9FB7-7ED6560765FC}"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65" r:id="rId1"/>
    <p:sldLayoutId id="2147483766" r:id="rId2"/>
  </p:sldLayoutIdLs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Arial" pitchFamily="34" charset="0"/>
        </a:defRPr>
      </a:lvl2pPr>
      <a:lvl3pPr algn="l" rtl="0" eaLnBrk="0" fontAlgn="base" hangingPunct="0">
        <a:spcBef>
          <a:spcPct val="0"/>
        </a:spcBef>
        <a:spcAft>
          <a:spcPct val="0"/>
        </a:spcAft>
        <a:defRPr sz="4400">
          <a:solidFill>
            <a:schemeClr val="tx2"/>
          </a:solidFill>
          <a:latin typeface="Arial" pitchFamily="34" charset="0"/>
        </a:defRPr>
      </a:lvl3pPr>
      <a:lvl4pPr algn="l" rtl="0" eaLnBrk="0" fontAlgn="base" hangingPunct="0">
        <a:spcBef>
          <a:spcPct val="0"/>
        </a:spcBef>
        <a:spcAft>
          <a:spcPct val="0"/>
        </a:spcAft>
        <a:defRPr sz="4400">
          <a:solidFill>
            <a:schemeClr val="tx2"/>
          </a:solidFill>
          <a:latin typeface="Arial" pitchFamily="34" charset="0"/>
        </a:defRPr>
      </a:lvl4pPr>
      <a:lvl5pPr algn="l" rtl="0" eaLnBrk="0" fontAlgn="base" hangingPunct="0">
        <a:spcBef>
          <a:spcPct val="0"/>
        </a:spcBef>
        <a:spcAft>
          <a:spcPct val="0"/>
        </a:spcAft>
        <a:defRPr sz="4400">
          <a:solidFill>
            <a:schemeClr val="tx2"/>
          </a:solidFill>
          <a:latin typeface="Arial"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110000"/>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giuseppe.borruso@econ.units.it"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16.png"/><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mlDrawing" Target="../drawings/vmlDrawing3.vml"/><Relationship Id="rId5" Type="http://schemas.openxmlformats.org/officeDocument/2006/relationships/image" Target="../media/image17.png"/><Relationship Id="rId4" Type="http://schemas.openxmlformats.org/officeDocument/2006/relationships/oleObject" Target="../embeddings/oleObject3.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vmlDrawing" Target="../drawings/vmlDrawing4.vml"/><Relationship Id="rId5" Type="http://schemas.openxmlformats.org/officeDocument/2006/relationships/image" Target="../media/image18.png"/><Relationship Id="rId4" Type="http://schemas.openxmlformats.org/officeDocument/2006/relationships/oleObject" Target="../embeddings/oleObject4.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mlDrawing" Target="../drawings/vmlDrawing5.vml"/><Relationship Id="rId5" Type="http://schemas.openxmlformats.org/officeDocument/2006/relationships/image" Target="../media/image19.png"/><Relationship Id="rId4" Type="http://schemas.openxmlformats.org/officeDocument/2006/relationships/oleObject" Target="../embeddings/oleObject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unicef.org/sowc2012/urbanmap/"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www.youtube.com/watch?v=Yi-rEL8i46Y"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9.emf"/></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hyperlink" Target="http://www.unhabitat.org/" TargetMode="External"/><Relationship Id="rId2" Type="http://schemas.openxmlformats.org/officeDocument/2006/relationships/hyperlink" Target="http://eea.europe.eu/" TargetMode="Externa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www.ted.com/talks/parag_khanna_how_megacities_are_changing_the_map_of_the_world?language=en" TargetMode="External"/><Relationship Id="rId2" Type="http://schemas.openxmlformats.org/officeDocument/2006/relationships/hyperlink" Target="https://www.facebook.com/events/495804477473216/"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990600" y="2501900"/>
            <a:ext cx="7772400" cy="1143000"/>
          </a:xfrm>
        </p:spPr>
        <p:txBody>
          <a:bodyPr/>
          <a:lstStyle/>
          <a:p>
            <a:pPr eaLnBrk="1" hangingPunct="1"/>
            <a:r>
              <a:rPr lang="en-US" altLang="it-IT" sz="3600" b="1" dirty="0" smtClean="0"/>
              <a:t>Economic Geography </a:t>
            </a:r>
            <a:br>
              <a:rPr lang="en-US" altLang="it-IT" sz="3600" b="1" dirty="0" smtClean="0"/>
            </a:br>
            <a:r>
              <a:rPr lang="en-US" altLang="it-IT" sz="3600" b="1" dirty="0" smtClean="0"/>
              <a:t/>
            </a:r>
            <a:br>
              <a:rPr lang="en-US" altLang="it-IT" sz="3600" b="1" dirty="0" smtClean="0"/>
            </a:br>
            <a:r>
              <a:rPr lang="en-US" altLang="it-IT" sz="2400" dirty="0" smtClean="0"/>
              <a:t>7 – Urban analysis</a:t>
            </a:r>
            <a:endParaRPr lang="en-US" altLang="it-IT" sz="2000" b="1" i="1" dirty="0" smtClean="0"/>
          </a:p>
        </p:txBody>
      </p:sp>
      <p:pic>
        <p:nvPicPr>
          <p:cNvPr id="5" name="Picture 4" descr="Università degli Studi di Tries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3324225" cy="723900"/>
          </a:xfrm>
          <a:prstGeom prst="rect">
            <a:avLst/>
          </a:prstGeom>
          <a:noFill/>
          <a:extLst>
            <a:ext uri="{909E8E84-426E-40DD-AFC4-6F175D3DCCD1}">
              <a14:hiddenFill xmlns:a14="http://schemas.microsoft.com/office/drawing/2010/main">
                <a:solidFill>
                  <a:srgbClr val="FFFFFF"/>
                </a:solidFill>
              </a14:hiddenFill>
            </a:ext>
          </a:extLst>
        </p:spPr>
      </p:pic>
      <p:sp>
        <p:nvSpPr>
          <p:cNvPr id="2" name="Sottotitolo 1"/>
          <p:cNvSpPr>
            <a:spLocks noGrp="1"/>
          </p:cNvSpPr>
          <p:nvPr>
            <p:ph type="subTitle" idx="1"/>
          </p:nvPr>
        </p:nvSpPr>
        <p:spPr/>
        <p:txBody>
          <a:bodyPr/>
          <a:lstStyle/>
          <a:p>
            <a:endParaRPr lang="it-IT"/>
          </a:p>
        </p:txBody>
      </p:sp>
      <p:sp>
        <p:nvSpPr>
          <p:cNvPr id="6" name="Rectangle 3" descr="Rectangle: Click to edit Master text styles&#10;Second level&#10;Third level&#10;Fourth level&#10;Fifth level"/>
          <p:cNvSpPr txBox="1">
            <a:spLocks noChangeArrowheads="1"/>
          </p:cNvSpPr>
          <p:nvPr/>
        </p:nvSpPr>
        <p:spPr bwMode="auto">
          <a:xfrm>
            <a:off x="957263" y="3309938"/>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Clr>
                <a:schemeClr val="hlink"/>
              </a:buClr>
              <a:buSzPct val="110000"/>
              <a:buFont typeface="Wingdings" pitchFamily="2" charset="2"/>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hlink"/>
              </a:buClr>
              <a:buSzPct val="95000"/>
              <a:buFont typeface="Wingdings" pitchFamily="2" charset="2"/>
              <a:buChar char="w"/>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hlink"/>
              </a:buClr>
              <a:buSzPct val="60000"/>
              <a:buFont typeface="Wingdings" pitchFamily="2" charset="2"/>
              <a:buChar char="n"/>
              <a:defRPr sz="2000">
                <a:solidFill>
                  <a:schemeClr val="tx1"/>
                </a:solidFill>
                <a:latin typeface="+mn-lt"/>
              </a:defRPr>
            </a:lvl9pPr>
          </a:lstStyle>
          <a:p>
            <a:pPr eaLnBrk="1" hangingPunct="1"/>
            <a:endParaRPr lang="it-IT" sz="1800" kern="0" dirty="0" smtClean="0">
              <a:latin typeface="Arial" charset="0"/>
            </a:endParaRPr>
          </a:p>
          <a:p>
            <a:pPr eaLnBrk="1" hangingPunct="1"/>
            <a:endParaRPr lang="it-IT" sz="1800" kern="0" dirty="0" smtClean="0">
              <a:latin typeface="Arial" charset="0"/>
            </a:endParaRPr>
          </a:p>
          <a:p>
            <a:pPr eaLnBrk="1" hangingPunct="1"/>
            <a:r>
              <a:rPr lang="it-IT" sz="1800" kern="0" dirty="0" smtClean="0">
                <a:latin typeface="Arial" charset="0"/>
              </a:rPr>
              <a:t>121EC</a:t>
            </a:r>
          </a:p>
          <a:p>
            <a:pPr eaLnBrk="1" hangingPunct="1"/>
            <a:endParaRPr lang="it-IT" sz="1800" kern="0" dirty="0" smtClean="0">
              <a:latin typeface="Arial" charset="0"/>
            </a:endParaRPr>
          </a:p>
          <a:p>
            <a:pPr eaLnBrk="1" hangingPunct="1">
              <a:spcBef>
                <a:spcPct val="15000"/>
              </a:spcBef>
            </a:pPr>
            <a:r>
              <a:rPr lang="it-IT" sz="1600" kern="0" dirty="0" smtClean="0">
                <a:latin typeface="Arial" charset="0"/>
              </a:rPr>
              <a:t>A.Y. </a:t>
            </a:r>
            <a:r>
              <a:rPr lang="it-IT" sz="1600" kern="0" dirty="0" smtClean="0">
                <a:latin typeface="Arial" charset="0"/>
              </a:rPr>
              <a:t>2018/2019</a:t>
            </a:r>
            <a:endParaRPr lang="it-IT" sz="1600" kern="0" dirty="0" smtClean="0">
              <a:latin typeface="Arial" charset="0"/>
            </a:endParaRPr>
          </a:p>
          <a:p>
            <a:pPr eaLnBrk="1" hangingPunct="1">
              <a:spcBef>
                <a:spcPct val="15000"/>
              </a:spcBef>
            </a:pPr>
            <a:r>
              <a:rPr lang="it-IT" sz="1600" kern="0" dirty="0" smtClean="0">
                <a:latin typeface="Arial" charset="0"/>
              </a:rPr>
              <a:t>Dr. Giuseppe Borruso</a:t>
            </a:r>
          </a:p>
          <a:p>
            <a:pPr eaLnBrk="1" hangingPunct="1">
              <a:spcBef>
                <a:spcPct val="15000"/>
              </a:spcBef>
            </a:pPr>
            <a:r>
              <a:rPr lang="it-IT" sz="1600" kern="0" dirty="0" err="1" smtClean="0">
                <a:latin typeface="Arial" charset="0"/>
              </a:rPr>
              <a:t>Department</a:t>
            </a:r>
            <a:r>
              <a:rPr lang="it-IT" sz="1600" kern="0" dirty="0" smtClean="0">
                <a:latin typeface="Arial" charset="0"/>
              </a:rPr>
              <a:t> of </a:t>
            </a:r>
            <a:r>
              <a:rPr lang="it-IT" sz="1600" kern="0" dirty="0" err="1" smtClean="0">
                <a:latin typeface="Arial" charset="0"/>
              </a:rPr>
              <a:t>Economics</a:t>
            </a:r>
            <a:r>
              <a:rPr lang="it-IT" sz="1600" kern="0" dirty="0" smtClean="0">
                <a:latin typeface="Arial" charset="0"/>
              </a:rPr>
              <a:t>, Business, </a:t>
            </a:r>
            <a:r>
              <a:rPr lang="it-IT" sz="1600" kern="0" dirty="0" err="1" smtClean="0">
                <a:latin typeface="Arial" charset="0"/>
              </a:rPr>
              <a:t>Mathematics</a:t>
            </a:r>
            <a:r>
              <a:rPr lang="it-IT" sz="1600" kern="0" dirty="0" smtClean="0">
                <a:latin typeface="Arial" charset="0"/>
              </a:rPr>
              <a:t> and </a:t>
            </a:r>
            <a:r>
              <a:rPr lang="it-IT" sz="1600" kern="0" dirty="0" err="1" smtClean="0">
                <a:latin typeface="Arial" charset="0"/>
              </a:rPr>
              <a:t>Statistics</a:t>
            </a:r>
            <a:endParaRPr lang="it-IT" sz="1600" kern="0" dirty="0" smtClean="0">
              <a:latin typeface="Arial" charset="0"/>
            </a:endParaRPr>
          </a:p>
          <a:p>
            <a:pPr eaLnBrk="1" hangingPunct="1">
              <a:spcBef>
                <a:spcPct val="15000"/>
              </a:spcBef>
            </a:pPr>
            <a:r>
              <a:rPr lang="it-IT" sz="1600" kern="0" dirty="0" err="1" smtClean="0">
                <a:latin typeface="Arial" charset="0"/>
              </a:rPr>
              <a:t>University</a:t>
            </a:r>
            <a:r>
              <a:rPr lang="it-IT" sz="1600" kern="0" dirty="0" smtClean="0">
                <a:latin typeface="Arial" charset="0"/>
              </a:rPr>
              <a:t> of Trieste</a:t>
            </a:r>
          </a:p>
          <a:p>
            <a:pPr eaLnBrk="1" hangingPunct="1">
              <a:spcBef>
                <a:spcPct val="15000"/>
              </a:spcBef>
            </a:pPr>
            <a:r>
              <a:rPr lang="it-IT" sz="1600" kern="0" dirty="0" smtClean="0">
                <a:latin typeface="Arial" charset="0"/>
              </a:rPr>
              <a:t>E-mail. </a:t>
            </a:r>
            <a:r>
              <a:rPr lang="it-IT" sz="1600" kern="0" dirty="0" smtClean="0">
                <a:latin typeface="Arial" charset="0"/>
                <a:hlinkClick r:id="rId4"/>
              </a:rPr>
              <a:t>giuseppe.borruso@econ.units.it</a:t>
            </a:r>
            <a:endParaRPr lang="it-IT" sz="1600" kern="0" dirty="0" smtClean="0">
              <a:latin typeface="Arial" charset="0"/>
            </a:endParaRPr>
          </a:p>
          <a:p>
            <a:pPr eaLnBrk="1" hangingPunct="1">
              <a:spcBef>
                <a:spcPct val="15000"/>
              </a:spcBef>
            </a:pPr>
            <a:r>
              <a:rPr lang="it-IT" sz="1600" kern="0" dirty="0" err="1" smtClean="0">
                <a:latin typeface="Arial" charset="0"/>
              </a:rPr>
              <a:t>Ph</a:t>
            </a:r>
            <a:r>
              <a:rPr lang="it-IT" sz="1600" kern="0" dirty="0" smtClean="0">
                <a:latin typeface="Arial" charset="0"/>
              </a:rPr>
              <a:t>. +39 040 558 </a:t>
            </a:r>
            <a:r>
              <a:rPr lang="it-IT" sz="1600" b="1" kern="0" dirty="0" smtClean="0">
                <a:latin typeface="Arial" charset="0"/>
              </a:rPr>
              <a:t>7008</a:t>
            </a:r>
          </a:p>
          <a:p>
            <a:pPr eaLnBrk="1" hangingPunct="1">
              <a:spcBef>
                <a:spcPct val="15000"/>
              </a:spcBef>
            </a:pPr>
            <a:r>
              <a:rPr lang="it-IT" sz="1600" kern="0" dirty="0" smtClean="0">
                <a:latin typeface="Arial" charset="0"/>
              </a:rPr>
              <a:t>Skype:  </a:t>
            </a:r>
            <a:r>
              <a:rPr lang="it-IT" sz="1600" kern="0" dirty="0" err="1" smtClean="0">
                <a:latin typeface="Arial" charset="0"/>
              </a:rPr>
              <a:t>giuseppe.borruso</a:t>
            </a:r>
            <a:r>
              <a:rPr lang="it-IT" sz="1600" kern="0" dirty="0" smtClean="0">
                <a:latin typeface="Arial" charset="0"/>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p:txBody>
          <a:bodyPr/>
          <a:lstStyle/>
          <a:p>
            <a:r>
              <a:rPr lang="it-IT" altLang="it-IT" smtClean="0"/>
              <a:t>2000</a:t>
            </a:r>
          </a:p>
        </p:txBody>
      </p:sp>
      <p:sp>
        <p:nvSpPr>
          <p:cNvPr id="19459" name="Segnaposto contenuto 2"/>
          <p:cNvSpPr>
            <a:spLocks noGrp="1"/>
          </p:cNvSpPr>
          <p:nvPr>
            <p:ph idx="1"/>
          </p:nvPr>
        </p:nvSpPr>
        <p:spPr/>
        <p:txBody>
          <a:bodyPr/>
          <a:lstStyle/>
          <a:p>
            <a:endParaRPr lang="it-IT" altLang="it-IT" smtClean="0"/>
          </a:p>
        </p:txBody>
      </p:sp>
      <p:pic>
        <p:nvPicPr>
          <p:cNvPr id="19460"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8751" r="13141" b="16016"/>
          <a:stretch>
            <a:fillRect/>
          </a:stretch>
        </p:blipFill>
        <p:spPr bwMode="auto">
          <a:xfrm>
            <a:off x="0" y="1666875"/>
            <a:ext cx="9144000" cy="5146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98970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r>
              <a:rPr lang="it-IT" altLang="it-IT" smtClean="0"/>
              <a:t>2010</a:t>
            </a:r>
          </a:p>
        </p:txBody>
      </p:sp>
      <p:sp>
        <p:nvSpPr>
          <p:cNvPr id="20483" name="Segnaposto contenuto 2"/>
          <p:cNvSpPr>
            <a:spLocks noGrp="1"/>
          </p:cNvSpPr>
          <p:nvPr>
            <p:ph idx="1"/>
          </p:nvPr>
        </p:nvSpPr>
        <p:spPr/>
        <p:txBody>
          <a:bodyPr/>
          <a:lstStyle/>
          <a:p>
            <a:endParaRPr lang="it-IT" altLang="it-IT" smtClean="0"/>
          </a:p>
        </p:txBody>
      </p:sp>
      <p:pic>
        <p:nvPicPr>
          <p:cNvPr id="20484" name="Picture 2"/>
          <p:cNvPicPr>
            <a:picLocks noChangeAspect="1" noChangeArrowheads="1"/>
          </p:cNvPicPr>
          <p:nvPr/>
        </p:nvPicPr>
        <p:blipFill>
          <a:blip r:embed="rId2">
            <a:extLst>
              <a:ext uri="{28A0092B-C50C-407E-A947-70E740481C1C}">
                <a14:useLocalDpi xmlns:a14="http://schemas.microsoft.com/office/drawing/2010/main" val="0"/>
              </a:ext>
            </a:extLst>
          </a:blip>
          <a:srcRect l="11861" t="8594" r="13220" b="16016"/>
          <a:stretch>
            <a:fillRect/>
          </a:stretch>
        </p:blipFill>
        <p:spPr bwMode="auto">
          <a:xfrm>
            <a:off x="0" y="1628775"/>
            <a:ext cx="9144000" cy="5173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3726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r>
              <a:rPr lang="it-IT" altLang="it-IT" smtClean="0"/>
              <a:t>2020</a:t>
            </a:r>
          </a:p>
        </p:txBody>
      </p:sp>
      <p:sp>
        <p:nvSpPr>
          <p:cNvPr id="21507" name="Segnaposto contenuto 2"/>
          <p:cNvSpPr>
            <a:spLocks noGrp="1"/>
          </p:cNvSpPr>
          <p:nvPr>
            <p:ph idx="1"/>
          </p:nvPr>
        </p:nvSpPr>
        <p:spPr/>
        <p:txBody>
          <a:bodyPr/>
          <a:lstStyle/>
          <a:p>
            <a:endParaRPr lang="it-IT" altLang="it-IT" smtClean="0"/>
          </a:p>
        </p:txBody>
      </p:sp>
      <p:pic>
        <p:nvPicPr>
          <p:cNvPr id="21508" name="Picture 2"/>
          <p:cNvPicPr>
            <a:picLocks noChangeAspect="1" noChangeArrowheads="1"/>
          </p:cNvPicPr>
          <p:nvPr/>
        </p:nvPicPr>
        <p:blipFill>
          <a:blip r:embed="rId2">
            <a:extLst>
              <a:ext uri="{28A0092B-C50C-407E-A947-70E740481C1C}">
                <a14:useLocalDpi xmlns:a14="http://schemas.microsoft.com/office/drawing/2010/main" val="0"/>
              </a:ext>
            </a:extLst>
          </a:blip>
          <a:srcRect l="11749" t="8594" r="13396" b="16154"/>
          <a:stretch>
            <a:fillRect/>
          </a:stretch>
        </p:blipFill>
        <p:spPr bwMode="auto">
          <a:xfrm>
            <a:off x="-3175" y="1628775"/>
            <a:ext cx="9147175" cy="5168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06541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altLang="it-IT" smtClean="0"/>
              <a:t>2030</a:t>
            </a:r>
          </a:p>
        </p:txBody>
      </p:sp>
      <p:sp>
        <p:nvSpPr>
          <p:cNvPr id="22531" name="Segnaposto contenuto 2"/>
          <p:cNvSpPr>
            <a:spLocks noGrp="1"/>
          </p:cNvSpPr>
          <p:nvPr>
            <p:ph idx="1"/>
          </p:nvPr>
        </p:nvSpPr>
        <p:spPr/>
        <p:txBody>
          <a:bodyPr/>
          <a:lstStyle/>
          <a:p>
            <a:endParaRPr lang="it-IT" altLang="it-IT" smtClean="0"/>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l="12001" t="8846" r="12920" b="15863"/>
          <a:stretch>
            <a:fillRect/>
          </a:stretch>
        </p:blipFill>
        <p:spPr bwMode="auto">
          <a:xfrm>
            <a:off x="0" y="1628775"/>
            <a:ext cx="9144000" cy="515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4544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p:txBody>
          <a:bodyPr/>
          <a:lstStyle/>
          <a:p>
            <a:r>
              <a:rPr lang="it-IT" altLang="it-IT" smtClean="0"/>
              <a:t>2040</a:t>
            </a:r>
          </a:p>
        </p:txBody>
      </p:sp>
      <p:sp>
        <p:nvSpPr>
          <p:cNvPr id="23555" name="Segnaposto contenuto 2"/>
          <p:cNvSpPr>
            <a:spLocks noGrp="1"/>
          </p:cNvSpPr>
          <p:nvPr>
            <p:ph idx="1"/>
          </p:nvPr>
        </p:nvSpPr>
        <p:spPr/>
        <p:txBody>
          <a:bodyPr/>
          <a:lstStyle/>
          <a:p>
            <a:endParaRPr lang="it-IT" altLang="it-IT" smtClean="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l="11786" t="8655" r="13028" b="15952"/>
          <a:stretch>
            <a:fillRect/>
          </a:stretch>
        </p:blipFill>
        <p:spPr bwMode="auto">
          <a:xfrm>
            <a:off x="-36513" y="1700213"/>
            <a:ext cx="9134476" cy="5149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07714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p:txBody>
          <a:bodyPr/>
          <a:lstStyle/>
          <a:p>
            <a:r>
              <a:rPr lang="it-IT" altLang="it-IT" smtClean="0"/>
              <a:t>2050</a:t>
            </a:r>
          </a:p>
        </p:txBody>
      </p:sp>
      <p:sp>
        <p:nvSpPr>
          <p:cNvPr id="24579" name="Segnaposto contenuto 2"/>
          <p:cNvSpPr>
            <a:spLocks noGrp="1"/>
          </p:cNvSpPr>
          <p:nvPr>
            <p:ph idx="1"/>
          </p:nvPr>
        </p:nvSpPr>
        <p:spPr/>
        <p:txBody>
          <a:bodyPr/>
          <a:lstStyle/>
          <a:p>
            <a:endParaRPr lang="it-IT" altLang="it-IT" smtClean="0"/>
          </a:p>
        </p:txBody>
      </p:sp>
      <p:pic>
        <p:nvPicPr>
          <p:cNvPr id="24580" name="Picture 2"/>
          <p:cNvPicPr>
            <a:picLocks noChangeAspect="1" noChangeArrowheads="1"/>
          </p:cNvPicPr>
          <p:nvPr/>
        </p:nvPicPr>
        <p:blipFill>
          <a:blip r:embed="rId2">
            <a:extLst>
              <a:ext uri="{28A0092B-C50C-407E-A947-70E740481C1C}">
                <a14:useLocalDpi xmlns:a14="http://schemas.microsoft.com/office/drawing/2010/main" val="0"/>
              </a:ext>
            </a:extLst>
          </a:blip>
          <a:srcRect l="11784" t="8846" r="13188" b="16096"/>
          <a:stretch>
            <a:fillRect/>
          </a:stretch>
        </p:blipFill>
        <p:spPr bwMode="auto">
          <a:xfrm>
            <a:off x="28575" y="1628775"/>
            <a:ext cx="9115425" cy="5126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924704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ChangeArrowheads="1"/>
          </p:cNvSpPr>
          <p:nvPr>
            <p:ph type="ctrTitle" idx="4294967295"/>
          </p:nvPr>
        </p:nvSpPr>
        <p:spPr>
          <a:xfrm>
            <a:off x="685800" y="2130425"/>
            <a:ext cx="7772400" cy="1470025"/>
          </a:xfrm>
        </p:spPr>
        <p:txBody>
          <a:bodyPr/>
          <a:lstStyle/>
          <a:p>
            <a:r>
              <a:rPr lang="it-IT" altLang="it-IT" smtClean="0"/>
              <a:t>Urbanization</a:t>
            </a:r>
          </a:p>
        </p:txBody>
      </p:sp>
      <p:sp>
        <p:nvSpPr>
          <p:cNvPr id="217093" name="Rectangle 5"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nSpc>
                <a:spcPct val="80000"/>
              </a:lnSpc>
            </a:pPr>
            <a:r>
              <a:rPr lang="it-IT" altLang="it-IT" sz="2800" smtClean="0"/>
              <a:t>Stages</a:t>
            </a:r>
          </a:p>
          <a:p>
            <a:pPr marL="0" indent="0">
              <a:lnSpc>
                <a:spcPct val="80000"/>
              </a:lnSpc>
            </a:pPr>
            <a:r>
              <a:rPr lang="it-IT" altLang="it-IT" sz="2800" smtClean="0"/>
              <a:t>Cities, a difficult definition</a:t>
            </a:r>
          </a:p>
          <a:p>
            <a:pPr marL="0" indent="0">
              <a:lnSpc>
                <a:spcPct val="80000"/>
              </a:lnSpc>
            </a:pPr>
            <a:r>
              <a:rPr lang="it-IT" altLang="it-IT" sz="2800" smtClean="0"/>
              <a:t>Urban functions</a:t>
            </a:r>
          </a:p>
          <a:p>
            <a:pPr marL="0" indent="0">
              <a:lnSpc>
                <a:spcPct val="80000"/>
              </a:lnSpc>
            </a:pPr>
            <a:r>
              <a:rPr lang="it-IT" altLang="it-IT" sz="2800" smtClean="0"/>
              <a:t>Urban structures</a:t>
            </a:r>
          </a:p>
          <a:p>
            <a:pPr marL="0" indent="0">
              <a:lnSpc>
                <a:spcPct val="80000"/>
              </a:lnSpc>
            </a:pPr>
            <a:endParaRPr lang="it-IT" altLang="it-IT" sz="2800" smtClean="0"/>
          </a:p>
          <a:p>
            <a:pPr marL="0" indent="0" algn="ctr">
              <a:lnSpc>
                <a:spcPct val="80000"/>
              </a:lnSpc>
              <a:buFont typeface="Wingdings" pitchFamily="2" charset="2"/>
              <a:buNone/>
            </a:pPr>
            <a:endParaRPr lang="it-IT" altLang="it-IT" sz="280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Oval 2"/>
          <p:cNvSpPr>
            <a:spLocks noChangeArrowheads="1"/>
          </p:cNvSpPr>
          <p:nvPr/>
        </p:nvSpPr>
        <p:spPr bwMode="auto">
          <a:xfrm rot="-2460377">
            <a:off x="3429000" y="4572000"/>
            <a:ext cx="1200150" cy="838200"/>
          </a:xfrm>
          <a:prstGeom prst="ellipse">
            <a:avLst/>
          </a:prstGeom>
          <a:solidFill>
            <a:srgbClr val="800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3" name="Oval 3"/>
          <p:cNvSpPr>
            <a:spLocks noChangeArrowheads="1"/>
          </p:cNvSpPr>
          <p:nvPr/>
        </p:nvSpPr>
        <p:spPr bwMode="auto">
          <a:xfrm rot="-3148692">
            <a:off x="4291807" y="3099593"/>
            <a:ext cx="2114550" cy="1096963"/>
          </a:xfrm>
          <a:prstGeom prst="ellipse">
            <a:avLst/>
          </a:prstGeom>
          <a:solidFill>
            <a:srgbClr val="FF99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4" name="Oval 4"/>
          <p:cNvSpPr>
            <a:spLocks noChangeArrowheads="1"/>
          </p:cNvSpPr>
          <p:nvPr/>
        </p:nvSpPr>
        <p:spPr bwMode="auto">
          <a:xfrm>
            <a:off x="6553200" y="1981200"/>
            <a:ext cx="1752600" cy="914400"/>
          </a:xfrm>
          <a:prstGeom prst="ellipse">
            <a:avLst/>
          </a:prstGeom>
          <a:solidFill>
            <a:srgbClr val="0080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25" name="Rectangle 5"/>
          <p:cNvSpPr>
            <a:spLocks noGrp="1" noChangeArrowheads="1"/>
          </p:cNvSpPr>
          <p:nvPr>
            <p:ph type="title" idx="4294967295"/>
          </p:nvPr>
        </p:nvSpPr>
        <p:spPr/>
        <p:txBody>
          <a:bodyPr/>
          <a:lstStyle/>
          <a:p>
            <a:r>
              <a:rPr lang="en-US" altLang="it-IT" smtClean="0"/>
              <a:t>Stages of Urbanization</a:t>
            </a:r>
          </a:p>
        </p:txBody>
      </p:sp>
      <p:sp>
        <p:nvSpPr>
          <p:cNvPr id="209926" name="Freeform 6"/>
          <p:cNvSpPr>
            <a:spLocks/>
          </p:cNvSpPr>
          <p:nvPr/>
        </p:nvSpPr>
        <p:spPr bwMode="auto">
          <a:xfrm>
            <a:off x="2286000" y="1981200"/>
            <a:ext cx="6248400" cy="3886200"/>
          </a:xfrm>
          <a:custGeom>
            <a:avLst/>
            <a:gdLst>
              <a:gd name="T0" fmla="*/ 0 w 4080"/>
              <a:gd name="T1" fmla="*/ 0 h 2208"/>
              <a:gd name="T2" fmla="*/ 0 w 4080"/>
              <a:gd name="T3" fmla="*/ 2208 h 2208"/>
              <a:gd name="T4" fmla="*/ 4080 w 4080"/>
              <a:gd name="T5" fmla="*/ 2208 h 2208"/>
            </a:gdLst>
            <a:ahLst/>
            <a:cxnLst>
              <a:cxn ang="0">
                <a:pos x="T0" y="T1"/>
              </a:cxn>
              <a:cxn ang="0">
                <a:pos x="T2" y="T3"/>
              </a:cxn>
              <a:cxn ang="0">
                <a:pos x="T4" y="T5"/>
              </a:cxn>
            </a:cxnLst>
            <a:rect l="0" t="0" r="r" b="b"/>
            <a:pathLst>
              <a:path w="4080" h="2208">
                <a:moveTo>
                  <a:pt x="0" y="0"/>
                </a:moveTo>
                <a:lnTo>
                  <a:pt x="0" y="2208"/>
                </a:lnTo>
                <a:lnTo>
                  <a:pt x="4080" y="2208"/>
                </a:lnTo>
              </a:path>
            </a:pathLst>
          </a:custGeom>
          <a:noFill/>
          <a:ln w="25400">
            <a:solidFill>
              <a:schemeClr val="tx1"/>
            </a:solidFill>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27" name="Text Box 7"/>
          <p:cNvSpPr txBox="1">
            <a:spLocks noChangeArrowheads="1"/>
          </p:cNvSpPr>
          <p:nvPr/>
        </p:nvSpPr>
        <p:spPr bwMode="auto">
          <a:xfrm>
            <a:off x="4865688" y="6019800"/>
            <a:ext cx="6969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Time</a:t>
            </a:r>
          </a:p>
        </p:txBody>
      </p:sp>
      <p:sp>
        <p:nvSpPr>
          <p:cNvPr id="209928" name="Text Box 8"/>
          <p:cNvSpPr txBox="1">
            <a:spLocks noChangeArrowheads="1"/>
          </p:cNvSpPr>
          <p:nvPr/>
        </p:nvSpPr>
        <p:spPr bwMode="auto">
          <a:xfrm rot="-5400000">
            <a:off x="577850" y="3765550"/>
            <a:ext cx="1984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2000">
                <a:latin typeface="Impact" pitchFamily="34" charset="0"/>
              </a:rPr>
              <a:t>Urban Population</a:t>
            </a:r>
          </a:p>
        </p:txBody>
      </p:sp>
      <p:sp>
        <p:nvSpPr>
          <p:cNvPr id="209929" name="Text Box 9"/>
          <p:cNvSpPr txBox="1">
            <a:spLocks noChangeArrowheads="1"/>
          </p:cNvSpPr>
          <p:nvPr/>
        </p:nvSpPr>
        <p:spPr bwMode="auto">
          <a:xfrm>
            <a:off x="1965325" y="5724525"/>
            <a:ext cx="3063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0</a:t>
            </a:r>
          </a:p>
        </p:txBody>
      </p:sp>
      <p:sp>
        <p:nvSpPr>
          <p:cNvPr id="209930" name="Text Box 10"/>
          <p:cNvSpPr txBox="1">
            <a:spLocks noChangeArrowheads="1"/>
          </p:cNvSpPr>
          <p:nvPr/>
        </p:nvSpPr>
        <p:spPr bwMode="auto">
          <a:xfrm>
            <a:off x="1828800" y="5038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20</a:t>
            </a:r>
          </a:p>
        </p:txBody>
      </p:sp>
      <p:sp>
        <p:nvSpPr>
          <p:cNvPr id="209931" name="Text Box 11"/>
          <p:cNvSpPr txBox="1">
            <a:spLocks noChangeArrowheads="1"/>
          </p:cNvSpPr>
          <p:nvPr/>
        </p:nvSpPr>
        <p:spPr bwMode="auto">
          <a:xfrm>
            <a:off x="1828800" y="4276725"/>
            <a:ext cx="4206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40</a:t>
            </a:r>
          </a:p>
        </p:txBody>
      </p:sp>
      <p:sp>
        <p:nvSpPr>
          <p:cNvPr id="209932" name="Text Box 12"/>
          <p:cNvSpPr txBox="1">
            <a:spLocks noChangeArrowheads="1"/>
          </p:cNvSpPr>
          <p:nvPr/>
        </p:nvSpPr>
        <p:spPr bwMode="auto">
          <a:xfrm>
            <a:off x="1828800" y="3514725"/>
            <a:ext cx="4302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60</a:t>
            </a:r>
          </a:p>
        </p:txBody>
      </p:sp>
      <p:sp>
        <p:nvSpPr>
          <p:cNvPr id="209933" name="Text Box 13"/>
          <p:cNvSpPr txBox="1">
            <a:spLocks noChangeArrowheads="1"/>
          </p:cNvSpPr>
          <p:nvPr/>
        </p:nvSpPr>
        <p:spPr bwMode="auto">
          <a:xfrm>
            <a:off x="1828800" y="2752725"/>
            <a:ext cx="4286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80</a:t>
            </a:r>
          </a:p>
        </p:txBody>
      </p:sp>
      <p:sp>
        <p:nvSpPr>
          <p:cNvPr id="209934" name="Text Box 14"/>
          <p:cNvSpPr txBox="1">
            <a:spLocks noChangeArrowheads="1"/>
          </p:cNvSpPr>
          <p:nvPr/>
        </p:nvSpPr>
        <p:spPr bwMode="auto">
          <a:xfrm>
            <a:off x="1752600" y="1990725"/>
            <a:ext cx="5159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100</a:t>
            </a:r>
          </a:p>
        </p:txBody>
      </p:sp>
      <p:sp>
        <p:nvSpPr>
          <p:cNvPr id="209935" name="Freeform 15"/>
          <p:cNvSpPr>
            <a:spLocks/>
          </p:cNvSpPr>
          <p:nvPr/>
        </p:nvSpPr>
        <p:spPr bwMode="auto">
          <a:xfrm>
            <a:off x="2438400" y="2362200"/>
            <a:ext cx="5943600" cy="3048000"/>
          </a:xfrm>
          <a:custGeom>
            <a:avLst/>
            <a:gdLst>
              <a:gd name="T0" fmla="*/ 0 w 3744"/>
              <a:gd name="T1" fmla="*/ 1920 h 1920"/>
              <a:gd name="T2" fmla="*/ 1009 w 3744"/>
              <a:gd name="T3" fmla="*/ 1689 h 1920"/>
              <a:gd name="T4" fmla="*/ 1692 w 3744"/>
              <a:gd name="T5" fmla="*/ 949 h 1920"/>
              <a:gd name="T6" fmla="*/ 2433 w 3744"/>
              <a:gd name="T7" fmla="*/ 189 h 1920"/>
              <a:gd name="T8" fmla="*/ 3744 w 3744"/>
              <a:gd name="T9" fmla="*/ 0 h 1920"/>
            </a:gdLst>
            <a:ahLst/>
            <a:cxnLst>
              <a:cxn ang="0">
                <a:pos x="T0" y="T1"/>
              </a:cxn>
              <a:cxn ang="0">
                <a:pos x="T2" y="T3"/>
              </a:cxn>
              <a:cxn ang="0">
                <a:pos x="T4" y="T5"/>
              </a:cxn>
              <a:cxn ang="0">
                <a:pos x="T6" y="T7"/>
              </a:cxn>
              <a:cxn ang="0">
                <a:pos x="T8" y="T9"/>
              </a:cxn>
            </a:cxnLst>
            <a:rect l="0" t="0" r="r" b="b"/>
            <a:pathLst>
              <a:path w="3744" h="1920">
                <a:moveTo>
                  <a:pt x="0" y="1920"/>
                </a:moveTo>
                <a:cubicBezTo>
                  <a:pt x="168" y="1881"/>
                  <a:pt x="727" y="1851"/>
                  <a:pt x="1009" y="1689"/>
                </a:cubicBezTo>
                <a:cubicBezTo>
                  <a:pt x="1291" y="1527"/>
                  <a:pt x="1455" y="1199"/>
                  <a:pt x="1692" y="949"/>
                </a:cubicBezTo>
                <a:cubicBezTo>
                  <a:pt x="1929" y="699"/>
                  <a:pt x="2091" y="347"/>
                  <a:pt x="2433" y="189"/>
                </a:cubicBezTo>
                <a:cubicBezTo>
                  <a:pt x="2775" y="31"/>
                  <a:pt x="3471" y="39"/>
                  <a:pt x="3744" y="0"/>
                </a:cubicBezTo>
              </a:path>
            </a:pathLst>
          </a:custGeom>
          <a:noFill/>
          <a:ln w="50800">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6" name="Line 16"/>
          <p:cNvSpPr>
            <a:spLocks noChangeShapeType="1"/>
          </p:cNvSpPr>
          <p:nvPr/>
        </p:nvSpPr>
        <p:spPr bwMode="auto">
          <a:xfrm flipV="1">
            <a:off x="4114800" y="17526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7" name="Line 17"/>
          <p:cNvSpPr>
            <a:spLocks noChangeShapeType="1"/>
          </p:cNvSpPr>
          <p:nvPr/>
        </p:nvSpPr>
        <p:spPr bwMode="auto">
          <a:xfrm flipV="1">
            <a:off x="6400800" y="1676400"/>
            <a:ext cx="0" cy="396240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09938" name="Text Box 18"/>
          <p:cNvSpPr txBox="1">
            <a:spLocks noChangeArrowheads="1"/>
          </p:cNvSpPr>
          <p:nvPr/>
        </p:nvSpPr>
        <p:spPr bwMode="auto">
          <a:xfrm>
            <a:off x="6400800" y="2605088"/>
            <a:ext cx="212883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Developed countries</a:t>
            </a:r>
          </a:p>
        </p:txBody>
      </p:sp>
      <p:sp>
        <p:nvSpPr>
          <p:cNvPr id="209939" name="Text Box 19"/>
          <p:cNvSpPr txBox="1">
            <a:spLocks noChangeArrowheads="1"/>
          </p:cNvSpPr>
          <p:nvPr/>
        </p:nvSpPr>
        <p:spPr bwMode="auto">
          <a:xfrm>
            <a:off x="6553200" y="1447800"/>
            <a:ext cx="16033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Terminal Stage</a:t>
            </a:r>
          </a:p>
        </p:txBody>
      </p:sp>
      <p:sp>
        <p:nvSpPr>
          <p:cNvPr id="209940" name="Text Box 20"/>
          <p:cNvSpPr txBox="1">
            <a:spLocks noChangeArrowheads="1"/>
          </p:cNvSpPr>
          <p:nvPr/>
        </p:nvSpPr>
        <p:spPr bwMode="auto">
          <a:xfrm>
            <a:off x="4267200" y="1462088"/>
            <a:ext cx="17240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Transition Stage</a:t>
            </a:r>
          </a:p>
        </p:txBody>
      </p:sp>
      <p:sp>
        <p:nvSpPr>
          <p:cNvPr id="209941" name="Text Box 21"/>
          <p:cNvSpPr txBox="1">
            <a:spLocks noChangeArrowheads="1"/>
          </p:cNvSpPr>
          <p:nvPr/>
        </p:nvSpPr>
        <p:spPr bwMode="auto">
          <a:xfrm>
            <a:off x="2566988" y="1447800"/>
            <a:ext cx="1319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Initial Stage</a:t>
            </a:r>
          </a:p>
        </p:txBody>
      </p:sp>
      <p:sp>
        <p:nvSpPr>
          <p:cNvPr id="209942" name="Text Box 22"/>
          <p:cNvSpPr txBox="1">
            <a:spLocks noChangeArrowheads="1"/>
          </p:cNvSpPr>
          <p:nvPr/>
        </p:nvSpPr>
        <p:spPr bwMode="auto">
          <a:xfrm>
            <a:off x="4800600" y="3352800"/>
            <a:ext cx="124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Developing</a:t>
            </a:r>
          </a:p>
          <a:p>
            <a:pPr algn="l">
              <a:spcBef>
                <a:spcPct val="0"/>
              </a:spcBef>
              <a:buClrTx/>
              <a:buFontTx/>
              <a:buNone/>
            </a:pPr>
            <a:r>
              <a:rPr lang="en-US" altLang="it-IT" sz="1800">
                <a:latin typeface="Impact" pitchFamily="34" charset="0"/>
              </a:rPr>
              <a:t>countries</a:t>
            </a:r>
          </a:p>
        </p:txBody>
      </p:sp>
      <p:sp>
        <p:nvSpPr>
          <p:cNvPr id="209943" name="Text Box 23"/>
          <p:cNvSpPr txBox="1">
            <a:spLocks noChangeArrowheads="1"/>
          </p:cNvSpPr>
          <p:nvPr/>
        </p:nvSpPr>
        <p:spPr bwMode="auto">
          <a:xfrm>
            <a:off x="2403475" y="4540250"/>
            <a:ext cx="17113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800">
                <a:latin typeface="Impact" pitchFamily="34" charset="0"/>
              </a:rPr>
              <a:t>Least developed</a:t>
            </a:r>
          </a:p>
          <a:p>
            <a:pPr algn="l">
              <a:spcBef>
                <a:spcPct val="0"/>
              </a:spcBef>
              <a:buClrTx/>
              <a:buFontTx/>
              <a:buNone/>
            </a:pPr>
            <a:r>
              <a:rPr lang="en-US" altLang="it-IT" sz="1800">
                <a:latin typeface="Impact" pitchFamily="34" charset="0"/>
              </a:rPr>
              <a:t>countries</a:t>
            </a:r>
          </a:p>
        </p:txBody>
      </p:sp>
      <p:sp>
        <p:nvSpPr>
          <p:cNvPr id="209944" name="Text Box 24"/>
          <p:cNvSpPr txBox="1">
            <a:spLocks noChangeArrowheads="1"/>
          </p:cNvSpPr>
          <p:nvPr/>
        </p:nvSpPr>
        <p:spPr bwMode="auto">
          <a:xfrm>
            <a:off x="3263900" y="2438400"/>
            <a:ext cx="2222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Rural to urban migration</a:t>
            </a:r>
          </a:p>
        </p:txBody>
      </p:sp>
      <p:sp>
        <p:nvSpPr>
          <p:cNvPr id="209945" name="Text Box 25"/>
          <p:cNvSpPr txBox="1">
            <a:spLocks noChangeArrowheads="1"/>
          </p:cNvSpPr>
          <p:nvPr/>
        </p:nvSpPr>
        <p:spPr bwMode="auto">
          <a:xfrm>
            <a:off x="3243263" y="2025650"/>
            <a:ext cx="21669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spcBef>
                <a:spcPct val="0"/>
              </a:spcBef>
              <a:buClrTx/>
              <a:buFontTx/>
              <a:buNone/>
            </a:pPr>
            <a:r>
              <a:rPr lang="en-US" altLang="it-IT" sz="1600">
                <a:latin typeface="Impact" pitchFamily="34" charset="0"/>
              </a:rPr>
              <a:t>Demographic transition</a:t>
            </a:r>
          </a:p>
        </p:txBody>
      </p:sp>
      <p:sp>
        <p:nvSpPr>
          <p:cNvPr id="209946" name="AutoShape 26"/>
          <p:cNvSpPr>
            <a:spLocks noChangeArrowheads="1"/>
          </p:cNvSpPr>
          <p:nvPr/>
        </p:nvSpPr>
        <p:spPr bwMode="auto">
          <a:xfrm>
            <a:off x="2514600" y="2286000"/>
            <a:ext cx="3810000" cy="228600"/>
          </a:xfrm>
          <a:prstGeom prst="rightArrow">
            <a:avLst>
              <a:gd name="adj1" fmla="val 41667"/>
              <a:gd name="adj2" fmla="val 319444"/>
            </a:avLst>
          </a:prstGeom>
          <a:gradFill rotWithShape="0">
            <a:gsLst>
              <a:gs pos="0">
                <a:srgbClr val="990000"/>
              </a:gs>
              <a:gs pos="100000">
                <a:srgbClr val="FF9933"/>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9947" name="Text Box 27"/>
          <p:cNvSpPr txBox="1">
            <a:spLocks noChangeArrowheads="1"/>
          </p:cNvSpPr>
          <p:nvPr/>
        </p:nvSpPr>
        <p:spPr bwMode="auto">
          <a:xfrm>
            <a:off x="26670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Rural</a:t>
            </a:r>
          </a:p>
          <a:p>
            <a:pPr>
              <a:spcBef>
                <a:spcPct val="0"/>
              </a:spcBef>
              <a:buClrTx/>
              <a:buFontTx/>
              <a:buNone/>
            </a:pPr>
            <a:r>
              <a:rPr lang="en-US" altLang="it-IT" sz="2400">
                <a:latin typeface="Impact" pitchFamily="34" charset="0"/>
              </a:rPr>
              <a:t>Society</a:t>
            </a:r>
          </a:p>
        </p:txBody>
      </p:sp>
      <p:sp>
        <p:nvSpPr>
          <p:cNvPr id="209948" name="Text Box 28"/>
          <p:cNvSpPr txBox="1">
            <a:spLocks noChangeArrowheads="1"/>
          </p:cNvSpPr>
          <p:nvPr/>
        </p:nvSpPr>
        <p:spPr bwMode="auto">
          <a:xfrm>
            <a:off x="6883400" y="3352800"/>
            <a:ext cx="1117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a:t>
            </a:r>
          </a:p>
          <a:p>
            <a:pPr>
              <a:spcBef>
                <a:spcPct val="0"/>
              </a:spcBef>
              <a:buClrTx/>
              <a:buFontTx/>
              <a:buNone/>
            </a:pPr>
            <a:r>
              <a:rPr lang="en-US" altLang="it-IT" sz="2400">
                <a:latin typeface="Impact" pitchFamily="34" charset="0"/>
              </a:rPr>
              <a:t>Society</a:t>
            </a:r>
          </a:p>
        </p:txBody>
      </p:sp>
      <p:sp>
        <p:nvSpPr>
          <p:cNvPr id="209949" name="Text Box 29"/>
          <p:cNvSpPr txBox="1">
            <a:spLocks noChangeArrowheads="1"/>
          </p:cNvSpPr>
          <p:nvPr/>
        </p:nvSpPr>
        <p:spPr bwMode="auto">
          <a:xfrm>
            <a:off x="4419600" y="5105400"/>
            <a:ext cx="1768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0"/>
              </a:spcBef>
              <a:buClrTx/>
              <a:buFontTx/>
              <a:buNone/>
            </a:pPr>
            <a:r>
              <a:rPr lang="en-US" altLang="it-IT" sz="2400">
                <a:latin typeface="Impact" pitchFamily="34" charset="0"/>
              </a:rPr>
              <a:t>Urbanization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Title 4"/>
          <p:cNvSpPr>
            <a:spLocks noGrp="1"/>
          </p:cNvSpPr>
          <p:nvPr>
            <p:ph type="title" idx="4294967295"/>
          </p:nvPr>
        </p:nvSpPr>
        <p:spPr>
          <a:xfrm>
            <a:off x="609600" y="304800"/>
            <a:ext cx="7751763" cy="1125538"/>
          </a:xfrm>
        </p:spPr>
        <p:txBody>
          <a:bodyPr anchor="ctr"/>
          <a:lstStyle/>
          <a:p>
            <a:r>
              <a:rPr lang="en-US" altLang="it-IT" smtClean="0"/>
              <a:t>World’s Largest Cities</a:t>
            </a:r>
          </a:p>
        </p:txBody>
      </p:sp>
      <p:sp>
        <p:nvSpPr>
          <p:cNvPr id="4" name="Footer Placeholder 3"/>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1252" name="Picture 6" descr="world cities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63" y="9493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itle 1"/>
          <p:cNvSpPr>
            <a:spLocks noGrp="1"/>
          </p:cNvSpPr>
          <p:nvPr>
            <p:ph type="title" idx="4294967295"/>
          </p:nvPr>
        </p:nvSpPr>
        <p:spPr>
          <a:xfrm>
            <a:off x="609600" y="304800"/>
            <a:ext cx="7751763" cy="1125538"/>
          </a:xfrm>
        </p:spPr>
        <p:txBody>
          <a:bodyPr anchor="ctr"/>
          <a:lstStyle/>
          <a:p>
            <a:r>
              <a:rPr lang="en-US" altLang="it-IT" sz="4000" smtClean="0"/>
              <a:t>World at Night</a:t>
            </a:r>
          </a:p>
        </p:txBody>
      </p:sp>
      <p:sp>
        <p:nvSpPr>
          <p:cNvPr id="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pic>
        <p:nvPicPr>
          <p:cNvPr id="183300" name="Picture 3" descr="World at Night Fuller.png"/>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38" y="1012825"/>
            <a:ext cx="9123362" cy="564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altLang="it-IT" smtClean="0">
                <a:latin typeface="Tahoma" pitchFamily="34" charset="0"/>
              </a:rPr>
              <a:t>Topics</a:t>
            </a:r>
          </a:p>
        </p:txBody>
      </p:sp>
      <p:sp>
        <p:nvSpPr>
          <p:cNvPr id="6147" name="Rectangle 3" descr="Rectangle: Click to edit Master text styles&#10;Second level&#10;Third level&#10;Fourth level&#10;Fifth level"/>
          <p:cNvSpPr>
            <a:spLocks noGrp="1" noChangeArrowheads="1"/>
          </p:cNvSpPr>
          <p:nvPr>
            <p:ph type="body" idx="4294967295"/>
          </p:nvPr>
        </p:nvSpPr>
        <p:spPr/>
        <p:txBody>
          <a:bodyPr/>
          <a:lstStyle/>
          <a:p>
            <a:pPr>
              <a:lnSpc>
                <a:spcPct val="90000"/>
              </a:lnSpc>
            </a:pPr>
            <a:r>
              <a:rPr lang="en-GB" altLang="it-IT" sz="2800" smtClean="0">
                <a:latin typeface="Tahoma" pitchFamily="34" charset="0"/>
              </a:rPr>
              <a:t>World urban population</a:t>
            </a:r>
          </a:p>
          <a:p>
            <a:pPr>
              <a:lnSpc>
                <a:spcPct val="90000"/>
              </a:lnSpc>
            </a:pPr>
            <a:r>
              <a:rPr lang="en-GB" altLang="it-IT" sz="2800" smtClean="0">
                <a:latin typeface="Tahoma" pitchFamily="34" charset="0"/>
              </a:rPr>
              <a:t>Cities: a definition</a:t>
            </a:r>
          </a:p>
          <a:p>
            <a:pPr>
              <a:lnSpc>
                <a:spcPct val="90000"/>
              </a:lnSpc>
            </a:pPr>
            <a:r>
              <a:rPr lang="en-GB" altLang="it-IT" sz="2800" smtClean="0">
                <a:latin typeface="Tahoma" pitchFamily="34" charset="0"/>
              </a:rPr>
              <a:t>Transport, urban form and spatial structure</a:t>
            </a:r>
          </a:p>
          <a:p>
            <a:pPr>
              <a:lnSpc>
                <a:spcPct val="90000"/>
              </a:lnSpc>
            </a:pPr>
            <a:r>
              <a:rPr lang="en-US" altLang="it-IT" sz="2800" smtClean="0">
                <a:latin typeface="Tahoma" pitchFamily="34" charset="0"/>
              </a:rPr>
              <a:t>The analysis of urban structure</a:t>
            </a:r>
          </a:p>
          <a:p>
            <a:pPr lvl="1" eaLnBrk="1" hangingPunct="1">
              <a:lnSpc>
                <a:spcPct val="90000"/>
              </a:lnSpc>
            </a:pPr>
            <a:r>
              <a:rPr lang="en-US" altLang="it-IT" sz="2400" smtClean="0"/>
              <a:t>The bid rent and the models of urban structure</a:t>
            </a:r>
          </a:p>
          <a:p>
            <a:pPr lvl="1" eaLnBrk="1" hangingPunct="1">
              <a:lnSpc>
                <a:spcPct val="90000"/>
              </a:lnSpc>
            </a:pPr>
            <a:r>
              <a:rPr lang="en-US" altLang="it-IT" sz="2400" smtClean="0"/>
              <a:t>The global model</a:t>
            </a:r>
          </a:p>
          <a:p>
            <a:pPr lvl="1" eaLnBrk="1" hangingPunct="1">
              <a:lnSpc>
                <a:spcPct val="90000"/>
              </a:lnSpc>
            </a:pPr>
            <a:r>
              <a:rPr lang="en-US" altLang="it-IT" sz="2400" smtClean="0"/>
              <a:t>The urban density</a:t>
            </a:r>
          </a:p>
          <a:p>
            <a:pPr eaLnBrk="1" hangingPunct="1">
              <a:lnSpc>
                <a:spcPct val="90000"/>
              </a:lnSpc>
            </a:pPr>
            <a:r>
              <a:rPr lang="en-US" altLang="it-IT" sz="2800" smtClean="0"/>
              <a:t>The urban crisis and the urban lifecycle</a:t>
            </a:r>
          </a:p>
          <a:p>
            <a:pPr eaLnBrk="1" hangingPunct="1">
              <a:lnSpc>
                <a:spcPct val="90000"/>
              </a:lnSpc>
            </a:pPr>
            <a:r>
              <a:rPr lang="en-GB" altLang="it-IT" sz="2800" smtClean="0">
                <a:latin typeface="Tahoma" pitchFamily="34" charset="0"/>
              </a:rPr>
              <a:t>Case study: the Megalopolis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idx="4294967295"/>
          </p:nvPr>
        </p:nvSpPr>
        <p:spPr>
          <a:xfrm>
            <a:off x="609600" y="304800"/>
            <a:ext cx="7751763" cy="1125538"/>
          </a:xfrm>
        </p:spPr>
        <p:txBody>
          <a:bodyPr anchor="ctr"/>
          <a:lstStyle/>
          <a:p>
            <a:r>
              <a:rPr lang="en-US" altLang="it-IT" sz="3600" smtClean="0"/>
              <a:t>World Urban Population, 1950-2005 with Projections to 2020 (in billions)</a:t>
            </a:r>
          </a:p>
        </p:txBody>
      </p:sp>
      <p:graphicFrame>
        <p:nvGraphicFramePr>
          <p:cNvPr id="175107"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5118" r:id="rId4" imgW="8870449" imgH="5395428" progId="Excel.Chart.8">
                  <p:embed/>
                </p:oleObj>
              </mc:Choice>
              <mc:Fallback>
                <p:oleObj r:id="rId4" imgW="8870449" imgH="5395428"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le 5"/>
          <p:cNvSpPr>
            <a:spLocks noGrp="1"/>
          </p:cNvSpPr>
          <p:nvPr>
            <p:ph type="title" idx="4294967295"/>
          </p:nvPr>
        </p:nvSpPr>
        <p:spPr>
          <a:xfrm>
            <a:off x="609600" y="304800"/>
            <a:ext cx="7751763" cy="1125538"/>
          </a:xfrm>
        </p:spPr>
        <p:txBody>
          <a:bodyPr anchor="ctr"/>
          <a:lstStyle/>
          <a:p>
            <a:r>
              <a:rPr lang="en-US" altLang="it-IT" sz="4000" smtClean="0"/>
              <a:t>World’s Largest Metropolitan Areas, 2006 (in millions)</a:t>
            </a:r>
          </a:p>
        </p:txBody>
      </p:sp>
      <p:graphicFrame>
        <p:nvGraphicFramePr>
          <p:cNvPr id="177155" name="Object 3"/>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7166" r:id="rId4" imgW="8870449" imgH="5395428" progId="Excel.Chart.8">
                  <p:embed/>
                </p:oleObj>
              </mc:Choice>
              <mc:Fallback>
                <p:oleObj r:id="rId4" imgW="8870449" imgH="5395428" progId="Excel.Chart.8">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Title 1"/>
          <p:cNvSpPr>
            <a:spLocks noGrp="1"/>
          </p:cNvSpPr>
          <p:nvPr>
            <p:ph type="title" idx="4294967295"/>
          </p:nvPr>
        </p:nvSpPr>
        <p:spPr>
          <a:xfrm>
            <a:off x="609600" y="304800"/>
            <a:ext cx="7751763" cy="1125538"/>
          </a:xfrm>
        </p:spPr>
        <p:txBody>
          <a:bodyPr anchor="ctr"/>
          <a:lstStyle/>
          <a:p>
            <a:r>
              <a:rPr lang="en-US" altLang="it-IT" smtClean="0"/>
              <a:t>Cities of More than 10 Million Inhabitants, 2007</a:t>
            </a:r>
          </a:p>
        </p:txBody>
      </p:sp>
      <p:graphicFrame>
        <p:nvGraphicFramePr>
          <p:cNvPr id="179203" name="Content Placeholder 3"/>
          <p:cNvGraphicFramePr>
            <a:graphicFrameLocks noGrp="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79214" r:id="rId4" imgW="8870449" imgH="5395428" progId="Excel.Chart.8">
                  <p:embed/>
                </p:oleObj>
              </mc:Choice>
              <mc:Fallback>
                <p:oleObj r:id="rId4" imgW="8870449" imgH="5395428" progId="Excel.Chart.8">
                  <p:embed/>
                  <p:pic>
                    <p:nvPicPr>
                      <p:cNvPr id="0" name="Content Placeholder 3"/>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4"/>
          <p:cNvSpPr>
            <a:spLocks noGrp="1" noChangeArrowheads="1"/>
          </p:cNvSpPr>
          <p:nvPr>
            <p:ph type="title" idx="4294967295"/>
          </p:nvPr>
        </p:nvSpPr>
        <p:spPr>
          <a:xfrm>
            <a:off x="609600" y="304800"/>
            <a:ext cx="7751763" cy="1125538"/>
          </a:xfrm>
        </p:spPr>
        <p:txBody>
          <a:bodyPr anchor="ctr"/>
          <a:lstStyle/>
          <a:p>
            <a:r>
              <a:rPr lang="en-US" altLang="it-IT" sz="4000" smtClean="0"/>
              <a:t>Percentage of Urban Population by Region, 1950-2030</a:t>
            </a:r>
          </a:p>
        </p:txBody>
      </p:sp>
      <p:graphicFrame>
        <p:nvGraphicFramePr>
          <p:cNvPr id="185347"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85358" r:id="rId4" imgW="8870449" imgH="5395428" progId="Excel.Chart.8">
                  <p:embed/>
                </p:oleObj>
              </mc:Choice>
              <mc:Fallback>
                <p:oleObj r:id="rId4" imgW="8870449" imgH="5395428" progId="Excel.Char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4"/>
          <p:cNvSpPr>
            <a:spLocks noGrp="1" noChangeArrowheads="1"/>
          </p:cNvSpPr>
          <p:nvPr>
            <p:ph type="title" idx="4294967295"/>
          </p:nvPr>
        </p:nvSpPr>
        <p:spPr>
          <a:xfrm>
            <a:off x="609600" y="304800"/>
            <a:ext cx="7751763" cy="1125538"/>
          </a:xfrm>
        </p:spPr>
        <p:txBody>
          <a:bodyPr anchor="ctr"/>
          <a:lstStyle/>
          <a:p>
            <a:r>
              <a:rPr lang="en-US" altLang="it-IT" smtClean="0"/>
              <a:t>Urban Population by Region, 1950-2030 (in millions)</a:t>
            </a:r>
          </a:p>
        </p:txBody>
      </p:sp>
      <p:graphicFrame>
        <p:nvGraphicFramePr>
          <p:cNvPr id="187395" name="Object 5"/>
          <p:cNvGraphicFramePr>
            <a:graphicFrameLocks noGrp="1" noChangeAspect="1"/>
          </p:cNvGraphicFramePr>
          <p:nvPr>
            <p:ph idx="4294967295"/>
          </p:nvPr>
        </p:nvGraphicFramePr>
        <p:xfrm>
          <a:off x="838200" y="1905000"/>
          <a:ext cx="7747000" cy="4114800"/>
        </p:xfrm>
        <a:graphic>
          <a:graphicData uri="http://schemas.openxmlformats.org/presentationml/2006/ole">
            <mc:AlternateContent xmlns:mc="http://schemas.openxmlformats.org/markup-compatibility/2006">
              <mc:Choice xmlns:v="urn:schemas-microsoft-com:vml" Requires="v">
                <p:oleObj spid="_x0000_s187406" r:id="rId4" imgW="8870449" imgH="5395428" progId="Excel.Chart.8">
                  <p:embed/>
                </p:oleObj>
              </mc:Choice>
              <mc:Fallback>
                <p:oleObj r:id="rId4" imgW="8870449" imgH="5395428" progId="Excel.Chart.8">
                  <p:embed/>
                  <p:pic>
                    <p:nvPicPr>
                      <p:cNvPr id="0" name="Object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905000"/>
                        <a:ext cx="7747000" cy="4114800"/>
                      </a:xfrm>
                      <a:prstGeom prst="rect">
                        <a:avLst/>
                      </a:prstGeom>
                    </p:spPr>
                  </p:pic>
                </p:oleObj>
              </mc:Fallback>
            </mc:AlternateContent>
          </a:graphicData>
        </a:graphic>
      </p:graphicFrame>
      <p:sp>
        <p:nvSpPr>
          <p:cNvPr id="4" name="Footer Placeholder 3"/>
          <p:cNvSpPr txBox="1">
            <a:spLocks noGrp="1"/>
          </p:cNvSpPr>
          <p:nvPr/>
        </p:nvSpPr>
        <p:spPr bwMode="auto">
          <a:xfrm>
            <a:off x="101600" y="6604000"/>
            <a:ext cx="8940800"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idx="4294967295"/>
          </p:nvPr>
        </p:nvSpPr>
        <p:spPr/>
        <p:txBody>
          <a:bodyPr/>
          <a:lstStyle/>
          <a:p>
            <a:pPr eaLnBrk="1" hangingPunct="1"/>
            <a:r>
              <a:rPr lang="it-IT" altLang="it-IT" sz="3600" smtClean="0"/>
              <a:t>Cities</a:t>
            </a:r>
          </a:p>
        </p:txBody>
      </p:sp>
      <p:sp>
        <p:nvSpPr>
          <p:cNvPr id="195587"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GB" altLang="it-IT" sz="2800" smtClean="0"/>
              <a:t>The city: a difficult definition. Criteria:</a:t>
            </a:r>
          </a:p>
          <a:p>
            <a:pPr lvl="1" eaLnBrk="1" hangingPunct="1">
              <a:lnSpc>
                <a:spcPct val="80000"/>
              </a:lnSpc>
            </a:pPr>
            <a:r>
              <a:rPr lang="en-GB" altLang="it-IT" sz="2000" smtClean="0"/>
              <a:t>Topographic – construction (= concentration of buildings)</a:t>
            </a:r>
          </a:p>
          <a:p>
            <a:pPr lvl="1" eaLnBrk="1" hangingPunct="1">
              <a:lnSpc>
                <a:spcPct val="80000"/>
              </a:lnSpc>
            </a:pPr>
            <a:r>
              <a:rPr lang="en-GB" altLang="it-IT" sz="2000" u="sng" smtClean="0"/>
              <a:t>Demographic (= concentration of inhabitants)</a:t>
            </a:r>
          </a:p>
          <a:p>
            <a:pPr lvl="2" eaLnBrk="1" hangingPunct="1">
              <a:lnSpc>
                <a:spcPct val="80000"/>
              </a:lnSpc>
            </a:pPr>
            <a:r>
              <a:rPr lang="en-GB" altLang="it-IT" sz="1800" smtClean="0"/>
              <a:t>I.e., urban population in centres &gt; 2.000 inhabitants</a:t>
            </a:r>
          </a:p>
          <a:p>
            <a:pPr lvl="1" eaLnBrk="1" hangingPunct="1">
              <a:lnSpc>
                <a:spcPct val="80000"/>
              </a:lnSpc>
            </a:pPr>
            <a:r>
              <a:rPr lang="en-GB" altLang="it-IT" sz="2000" u="sng" smtClean="0"/>
              <a:t>Economic (= concentration of activities)</a:t>
            </a:r>
          </a:p>
          <a:p>
            <a:pPr lvl="2" eaLnBrk="1" hangingPunct="1">
              <a:lnSpc>
                <a:spcPct val="80000"/>
              </a:lnSpc>
            </a:pPr>
            <a:r>
              <a:rPr lang="en-GB" altLang="it-IT" sz="1800" smtClean="0"/>
              <a:t>Quantity and quality of concentration: </a:t>
            </a:r>
            <a:br>
              <a:rPr lang="en-GB" altLang="it-IT" sz="1800" smtClean="0"/>
            </a:br>
            <a:r>
              <a:rPr lang="en-GB" altLang="it-IT" sz="1800" smtClean="0"/>
              <a:t>different activities and </a:t>
            </a:r>
            <a:r>
              <a:rPr lang="en-GB" altLang="it-IT" sz="1800" u="sng" smtClean="0"/>
              <a:t>different from agriculture</a:t>
            </a:r>
            <a:r>
              <a:rPr lang="en-GB" altLang="it-IT" sz="1800" smtClean="0"/>
              <a:t>, extra-urban demand</a:t>
            </a:r>
            <a:endParaRPr lang="en-GB" altLang="it-IT" sz="1800" u="sng" smtClean="0"/>
          </a:p>
          <a:p>
            <a:pPr lvl="1" algn="ctr" eaLnBrk="1" hangingPunct="1">
              <a:lnSpc>
                <a:spcPct val="80000"/>
              </a:lnSpc>
              <a:buFont typeface="Wingdings" pitchFamily="2" charset="2"/>
              <a:buNone/>
            </a:pPr>
            <a:r>
              <a:rPr lang="en-GB" altLang="it-IT" sz="2000" smtClean="0"/>
              <a:t>=&gt;</a:t>
            </a:r>
          </a:p>
          <a:p>
            <a:pPr lvl="1" eaLnBrk="1" hangingPunct="1">
              <a:lnSpc>
                <a:spcPct val="80000"/>
              </a:lnSpc>
            </a:pPr>
            <a:r>
              <a:rPr lang="en-GB" altLang="it-IT" sz="2000" smtClean="0"/>
              <a:t>Functional definition: </a:t>
            </a:r>
          </a:p>
          <a:p>
            <a:pPr lvl="2" eaLnBrk="1" hangingPunct="1">
              <a:lnSpc>
                <a:spcPct val="80000"/>
              </a:lnSpc>
            </a:pPr>
            <a:r>
              <a:rPr lang="en-GB" altLang="it-IT" sz="1800" smtClean="0"/>
              <a:t>Aggregation of people to better realise some activities</a:t>
            </a:r>
            <a:br>
              <a:rPr lang="en-GB" altLang="it-IT" sz="1800" smtClean="0"/>
            </a:br>
            <a:r>
              <a:rPr lang="en-GB" altLang="it-IT" sz="1800" smtClean="0"/>
              <a:t>(activity = a function of the city);</a:t>
            </a:r>
          </a:p>
          <a:p>
            <a:pPr lvl="2" eaLnBrk="1" hangingPunct="1">
              <a:lnSpc>
                <a:spcPct val="80000"/>
              </a:lnSpc>
            </a:pPr>
            <a:r>
              <a:rPr lang="en-GB" altLang="it-IT" sz="1800" smtClean="0"/>
              <a:t>Cities as rare, ,non ubiquitous in the geographical space produce functions over a service  area</a:t>
            </a:r>
          </a:p>
        </p:txBody>
      </p:sp>
      <p:sp>
        <p:nvSpPr>
          <p:cNvPr id="195588" name="Rectangle 4"/>
          <p:cNvSpPr>
            <a:spLocks noChangeArrowheads="1"/>
          </p:cNvSpPr>
          <p:nvPr/>
        </p:nvSpPr>
        <p:spPr bwMode="auto">
          <a:xfrm>
            <a:off x="1258888" y="3214688"/>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95589" name="Rectangle 5"/>
          <p:cNvSpPr>
            <a:spLocks noChangeArrowheads="1"/>
          </p:cNvSpPr>
          <p:nvPr/>
        </p:nvSpPr>
        <p:spPr bwMode="auto">
          <a:xfrm>
            <a:off x="1268413" y="5300663"/>
            <a:ext cx="6985000" cy="935037"/>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idx="4294967295"/>
          </p:nvPr>
        </p:nvSpPr>
        <p:spPr/>
        <p:txBody>
          <a:bodyPr/>
          <a:lstStyle/>
          <a:p>
            <a:pPr eaLnBrk="1" hangingPunct="1"/>
            <a:r>
              <a:rPr lang="it-IT" altLang="it-IT" sz="3600" smtClean="0"/>
              <a:t>Cities</a:t>
            </a:r>
          </a:p>
        </p:txBody>
      </p:sp>
      <p:sp>
        <p:nvSpPr>
          <p:cNvPr id="19661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mtClean="0"/>
              <a:t>Empirical evidence: positive correlation between demographic dimension and functional rule of a city:</a:t>
            </a:r>
          </a:p>
          <a:p>
            <a:pPr algn="ctr" eaLnBrk="1" hangingPunct="1">
              <a:buFont typeface="Wingdings" pitchFamily="2" charset="2"/>
              <a:buNone/>
            </a:pPr>
            <a:r>
              <a:rPr lang="en-GB" altLang="it-IT" smtClean="0"/>
              <a:t>FU = </a:t>
            </a:r>
            <a:r>
              <a:rPr lang="en-GB" altLang="it-IT" i="1" smtClean="0"/>
              <a:t>f </a:t>
            </a:r>
            <a:r>
              <a:rPr lang="en-GB" altLang="it-IT" smtClean="0"/>
              <a:t>(P)</a:t>
            </a:r>
          </a:p>
          <a:p>
            <a:pPr eaLnBrk="1" hangingPunct="1"/>
            <a:r>
              <a:rPr lang="en-GB" altLang="it-IT" smtClean="0"/>
              <a:t>FU = set of urban function’s activities</a:t>
            </a:r>
          </a:p>
          <a:p>
            <a:pPr eaLnBrk="1" hangingPunct="1"/>
            <a:r>
              <a:rPr lang="en-GB" altLang="it-IT" smtClean="0"/>
              <a:t>P = number of inhabitants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idx="4294967295"/>
          </p:nvPr>
        </p:nvSpPr>
        <p:spPr/>
        <p:txBody>
          <a:bodyPr/>
          <a:lstStyle/>
          <a:p>
            <a:pPr eaLnBrk="1" hangingPunct="1"/>
            <a:r>
              <a:rPr lang="it-IT" altLang="it-IT" sz="3600" smtClean="0"/>
              <a:t>Urban functions and gravitation</a:t>
            </a:r>
          </a:p>
        </p:txBody>
      </p:sp>
      <p:sp>
        <p:nvSpPr>
          <p:cNvPr id="19763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GB" altLang="it-IT" sz="2800" smtClean="0"/>
              <a:t>Urban functions:</a:t>
            </a:r>
          </a:p>
          <a:p>
            <a:pPr lvl="1" eaLnBrk="1" hangingPunct="1">
              <a:lnSpc>
                <a:spcPct val="90000"/>
              </a:lnSpc>
            </a:pPr>
            <a:r>
              <a:rPr lang="en-GB" altLang="it-IT" sz="2400" i="1" smtClean="0"/>
              <a:t>city serving</a:t>
            </a:r>
          </a:p>
          <a:p>
            <a:pPr lvl="2" eaLnBrk="1" hangingPunct="1">
              <a:lnSpc>
                <a:spcPct val="90000"/>
              </a:lnSpc>
            </a:pPr>
            <a:r>
              <a:rPr lang="en-GB" altLang="it-IT" sz="2000" smtClean="0"/>
              <a:t>Activities that depend on the existence of the city itself; </a:t>
            </a:r>
          </a:p>
          <a:p>
            <a:pPr lvl="2" eaLnBrk="1" hangingPunct="1">
              <a:lnSpc>
                <a:spcPct val="90000"/>
              </a:lnSpc>
            </a:pPr>
            <a:r>
              <a:rPr lang="en-GB" altLang="it-IT" sz="2000" smtClean="0"/>
              <a:t>Aimed at satisfying inhabitants’ needs (i.e., retail, schools, etc.)</a:t>
            </a:r>
          </a:p>
          <a:p>
            <a:pPr lvl="1" eaLnBrk="1" hangingPunct="1">
              <a:lnSpc>
                <a:spcPct val="90000"/>
              </a:lnSpc>
            </a:pPr>
            <a:r>
              <a:rPr lang="en-GB" altLang="it-IT" sz="2400" i="1" smtClean="0"/>
              <a:t>city forming</a:t>
            </a:r>
          </a:p>
          <a:p>
            <a:pPr lvl="2" eaLnBrk="1" hangingPunct="1">
              <a:lnSpc>
                <a:spcPct val="90000"/>
              </a:lnSpc>
            </a:pPr>
            <a:r>
              <a:rPr lang="en-GB" altLang="it-IT" sz="2000" smtClean="0"/>
              <a:t>Essence of the city: i.e., specialized medical services, university and research centres, specialized banks, etc. </a:t>
            </a:r>
          </a:p>
          <a:p>
            <a:pPr lvl="2" eaLnBrk="1" hangingPunct="1">
              <a:lnSpc>
                <a:spcPct val="90000"/>
              </a:lnSpc>
            </a:pPr>
            <a:r>
              <a:rPr lang="en-GB" altLang="it-IT" sz="2000" smtClean="0"/>
              <a:t>Sectors of activity or single companies can work both for the internal urban market and for a wider area</a:t>
            </a:r>
            <a:endParaRPr lang="en-GB" altLang="it-IT" sz="2000" u="sng" smtClean="0"/>
          </a:p>
          <a:p>
            <a:pPr lvl="1" algn="ctr" eaLnBrk="1" hangingPunct="1">
              <a:lnSpc>
                <a:spcPct val="90000"/>
              </a:lnSpc>
              <a:buFont typeface="Wingdings" pitchFamily="2" charset="2"/>
              <a:buNone/>
            </a:pPr>
            <a:r>
              <a:rPr lang="en-GB" altLang="it-IT" sz="2400" smtClean="0"/>
              <a:t>=&gt;</a:t>
            </a:r>
          </a:p>
          <a:p>
            <a:pPr lvl="1" eaLnBrk="1" hangingPunct="1">
              <a:lnSpc>
                <a:spcPct val="90000"/>
              </a:lnSpc>
            </a:pPr>
            <a:r>
              <a:rPr lang="en-GB" altLang="it-IT" sz="2400" smtClean="0"/>
              <a:t>Analysis on gravitation towards cities  to identify the borders of such area</a:t>
            </a:r>
          </a:p>
        </p:txBody>
      </p:sp>
      <p:sp>
        <p:nvSpPr>
          <p:cNvPr id="197636" name="Rectangle 4"/>
          <p:cNvSpPr>
            <a:spLocks noChangeArrowheads="1"/>
          </p:cNvSpPr>
          <p:nvPr/>
        </p:nvSpPr>
        <p:spPr bwMode="auto">
          <a:xfrm>
            <a:off x="1187450" y="5589588"/>
            <a:ext cx="7272338" cy="863600"/>
          </a:xfrm>
          <a:prstGeom prst="rect">
            <a:avLst/>
          </a:prstGeom>
          <a:noFill/>
          <a:ln w="28575"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idx="4294967295"/>
          </p:nvPr>
        </p:nvSpPr>
        <p:spPr/>
        <p:txBody>
          <a:bodyPr/>
          <a:lstStyle/>
          <a:p>
            <a:pPr eaLnBrk="1" hangingPunct="1"/>
            <a:r>
              <a:rPr lang="it-IT" altLang="it-IT" sz="3600" smtClean="0"/>
              <a:t>Urban functions and gravitation</a:t>
            </a:r>
          </a:p>
        </p:txBody>
      </p:sp>
      <p:sp>
        <p:nvSpPr>
          <p:cNvPr id="19865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GB" altLang="it-IT" sz="2400" smtClean="0"/>
              <a:t>Reilly’s law (1929) on the forming of retail areas</a:t>
            </a:r>
          </a:p>
          <a:p>
            <a:pPr eaLnBrk="1" hangingPunct="1">
              <a:lnSpc>
                <a:spcPct val="90000"/>
              </a:lnSpc>
            </a:pPr>
            <a:r>
              <a:rPr lang="en-GB" altLang="it-IT" sz="2400" smtClean="0"/>
              <a:t>Interaction of a city and its service area can be expressed as :</a:t>
            </a:r>
          </a:p>
          <a:p>
            <a:pPr algn="ctr" eaLnBrk="1" hangingPunct="1">
              <a:lnSpc>
                <a:spcPct val="90000"/>
              </a:lnSpc>
              <a:buFont typeface="Wingdings" pitchFamily="2" charset="2"/>
              <a:buNone/>
            </a:pPr>
            <a:r>
              <a:rPr lang="en-GB" altLang="it-IT" sz="2400" i="1" smtClean="0"/>
              <a:t>F = a * D </a:t>
            </a:r>
            <a:r>
              <a:rPr lang="en-GB" altLang="it-IT" sz="2400" i="1" baseline="30000" smtClean="0"/>
              <a:t>– b</a:t>
            </a:r>
          </a:p>
          <a:p>
            <a:pPr eaLnBrk="1" hangingPunct="1">
              <a:lnSpc>
                <a:spcPct val="90000"/>
              </a:lnSpc>
            </a:pPr>
            <a:r>
              <a:rPr lang="en-GB" altLang="it-IT" sz="2400" i="1" smtClean="0"/>
              <a:t>a </a:t>
            </a:r>
            <a:r>
              <a:rPr lang="en-GB" altLang="it-IT" sz="2400" smtClean="0"/>
              <a:t>= mass of the city (population or other indexes of ‘centrality’)</a:t>
            </a:r>
          </a:p>
          <a:p>
            <a:pPr eaLnBrk="1" hangingPunct="1">
              <a:lnSpc>
                <a:spcPct val="90000"/>
              </a:lnSpc>
            </a:pPr>
            <a:r>
              <a:rPr lang="en-GB" altLang="it-IT" sz="2400" i="1" smtClean="0"/>
              <a:t>D </a:t>
            </a:r>
            <a:r>
              <a:rPr lang="en-GB" altLang="it-IT" sz="2400" smtClean="0"/>
              <a:t>= distance of places out and around the city</a:t>
            </a:r>
          </a:p>
          <a:p>
            <a:pPr eaLnBrk="1" hangingPunct="1">
              <a:lnSpc>
                <a:spcPct val="90000"/>
              </a:lnSpc>
            </a:pPr>
            <a:r>
              <a:rPr lang="en-GB" altLang="it-IT" sz="2400" i="1" smtClean="0"/>
              <a:t>b</a:t>
            </a:r>
            <a:r>
              <a:rPr lang="en-GB" altLang="it-IT" sz="2400" smtClean="0"/>
              <a:t> = parameter to indicate the slope (=&gt; extension of the gravitating area)</a:t>
            </a:r>
            <a:endParaRPr lang="en-GB" altLang="it-IT" sz="2400" i="1" smtClean="0"/>
          </a:p>
          <a:p>
            <a:pPr eaLnBrk="1" hangingPunct="1">
              <a:lnSpc>
                <a:spcPct val="90000"/>
              </a:lnSpc>
            </a:pPr>
            <a:endParaRPr lang="en-GB" altLang="it-IT" sz="2400" i="1"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4"/>
          <p:cNvSpPr>
            <a:spLocks noGrp="1" noChangeArrowheads="1"/>
          </p:cNvSpPr>
          <p:nvPr>
            <p:ph type="title" idx="4294967295"/>
          </p:nvPr>
        </p:nvSpPr>
        <p:spPr>
          <a:xfrm>
            <a:off x="609600" y="304800"/>
            <a:ext cx="7751763" cy="1125538"/>
          </a:xfrm>
        </p:spPr>
        <p:txBody>
          <a:bodyPr anchor="ctr"/>
          <a:lstStyle/>
          <a:p>
            <a:r>
              <a:rPr lang="en-US" altLang="it-IT" smtClean="0"/>
              <a:t>Transportation, Urban Form and Spatial Structure</a:t>
            </a:r>
          </a:p>
        </p:txBody>
      </p:sp>
      <p:sp>
        <p:nvSpPr>
          <p:cNvPr id="39"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73060" name="Rectangle 50"/>
          <p:cNvSpPr>
            <a:spLocks noChangeArrowheads="1"/>
          </p:cNvSpPr>
          <p:nvPr/>
        </p:nvSpPr>
        <p:spPr bwMode="auto">
          <a:xfrm>
            <a:off x="711200" y="2911475"/>
            <a:ext cx="1795463" cy="1201738"/>
          </a:xfrm>
          <a:prstGeom prst="rect">
            <a:avLst/>
          </a:prstGeom>
          <a:solidFill>
            <a:srgbClr val="99CCFF"/>
          </a:solidFill>
          <a:ln w="25400">
            <a:solidFill>
              <a:srgbClr val="3366FF"/>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i="1">
                <a:latin typeface="Abadi MT Condensed Extra Bold"/>
              </a:rPr>
              <a:t>Infrastructures</a:t>
            </a:r>
          </a:p>
          <a:p>
            <a:pPr>
              <a:spcBef>
                <a:spcPct val="0"/>
              </a:spcBef>
              <a:buClrTx/>
              <a:buFontTx/>
              <a:buNone/>
            </a:pPr>
            <a:r>
              <a:rPr lang="en-US" altLang="it-IT" sz="2000" i="1">
                <a:latin typeface="Abadi MT Condensed Extra Bold"/>
              </a:rPr>
              <a:t>Modes</a:t>
            </a:r>
          </a:p>
          <a:p>
            <a:pPr>
              <a:spcBef>
                <a:spcPct val="0"/>
              </a:spcBef>
              <a:buClrTx/>
              <a:buFontTx/>
              <a:buNone/>
            </a:pPr>
            <a:r>
              <a:rPr lang="en-US" altLang="it-IT" sz="2000" i="1">
                <a:latin typeface="Abadi MT Condensed Extra Bold"/>
              </a:rPr>
              <a:t>Users</a:t>
            </a:r>
          </a:p>
        </p:txBody>
      </p:sp>
      <p:sp>
        <p:nvSpPr>
          <p:cNvPr id="173061" name="Oval 5"/>
          <p:cNvSpPr>
            <a:spLocks noChangeArrowheads="1"/>
          </p:cNvSpPr>
          <p:nvPr/>
        </p:nvSpPr>
        <p:spPr bwMode="auto">
          <a:xfrm>
            <a:off x="2162175" y="3154363"/>
            <a:ext cx="2185988" cy="742950"/>
          </a:xfrm>
          <a:prstGeom prst="ellipse">
            <a:avLst/>
          </a:prstGeom>
          <a:solidFill>
            <a:srgbClr val="000080"/>
          </a:solidFill>
          <a:ln w="38100">
            <a:solidFill>
              <a:srgbClr val="3366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solidFill>
                  <a:srgbClr val="FFFFFF"/>
                </a:solidFill>
                <a:latin typeface="Arial Rounded MT Bold" pitchFamily="34" charset="0"/>
              </a:rPr>
              <a:t>Transportation</a:t>
            </a:r>
          </a:p>
        </p:txBody>
      </p:sp>
      <p:sp>
        <p:nvSpPr>
          <p:cNvPr id="206860" name="Freeform 12"/>
          <p:cNvSpPr>
            <a:spLocks/>
          </p:cNvSpPr>
          <p:nvPr/>
        </p:nvSpPr>
        <p:spPr bwMode="auto">
          <a:xfrm>
            <a:off x="4384675" y="2246313"/>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63" name="Text Box 14"/>
          <p:cNvSpPr txBox="1">
            <a:spLocks noChangeArrowheads="1"/>
          </p:cNvSpPr>
          <p:nvPr/>
        </p:nvSpPr>
        <p:spPr bwMode="auto">
          <a:xfrm>
            <a:off x="5556250" y="3262313"/>
            <a:ext cx="1476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Form</a:t>
            </a:r>
          </a:p>
        </p:txBody>
      </p:sp>
      <p:sp>
        <p:nvSpPr>
          <p:cNvPr id="173064" name="Freeform 18"/>
          <p:cNvSpPr>
            <a:spLocks/>
          </p:cNvSpPr>
          <p:nvPr/>
        </p:nvSpPr>
        <p:spPr bwMode="auto">
          <a:xfrm>
            <a:off x="5018088" y="2371725"/>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65" name="AutoShape 13"/>
          <p:cNvSpPr>
            <a:spLocks noChangeArrowheads="1"/>
          </p:cNvSpPr>
          <p:nvPr/>
        </p:nvSpPr>
        <p:spPr bwMode="auto">
          <a:xfrm>
            <a:off x="3238500" y="2089150"/>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imprint</a:t>
            </a:r>
          </a:p>
        </p:txBody>
      </p:sp>
      <p:sp>
        <p:nvSpPr>
          <p:cNvPr id="173066" name="Line 19"/>
          <p:cNvSpPr>
            <a:spLocks noChangeShapeType="1"/>
          </p:cNvSpPr>
          <p:nvPr/>
        </p:nvSpPr>
        <p:spPr bwMode="auto">
          <a:xfrm flipV="1">
            <a:off x="5191125" y="2752725"/>
            <a:ext cx="1087438" cy="122238"/>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7" name="Line 20"/>
          <p:cNvSpPr>
            <a:spLocks noChangeShapeType="1"/>
          </p:cNvSpPr>
          <p:nvPr/>
        </p:nvSpPr>
        <p:spPr bwMode="auto">
          <a:xfrm flipH="1" flipV="1">
            <a:off x="6319838" y="2794000"/>
            <a:ext cx="676275" cy="1825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8" name="Line 21"/>
          <p:cNvSpPr>
            <a:spLocks noChangeShapeType="1"/>
          </p:cNvSpPr>
          <p:nvPr/>
        </p:nvSpPr>
        <p:spPr bwMode="auto">
          <a:xfrm flipH="1">
            <a:off x="6361113" y="2549525"/>
            <a:ext cx="815975" cy="174625"/>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69" name="Line 22"/>
          <p:cNvSpPr>
            <a:spLocks noChangeShapeType="1"/>
          </p:cNvSpPr>
          <p:nvPr/>
        </p:nvSpPr>
        <p:spPr bwMode="auto">
          <a:xfrm flipH="1" flipV="1">
            <a:off x="5800725" y="2506663"/>
            <a:ext cx="458788" cy="246062"/>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0" name="Line 23"/>
          <p:cNvSpPr>
            <a:spLocks noChangeShapeType="1"/>
          </p:cNvSpPr>
          <p:nvPr/>
        </p:nvSpPr>
        <p:spPr bwMode="auto">
          <a:xfrm flipV="1">
            <a:off x="6057900" y="2768600"/>
            <a:ext cx="200025" cy="246063"/>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1" name="Oval 24"/>
          <p:cNvSpPr>
            <a:spLocks noChangeArrowheads="1"/>
          </p:cNvSpPr>
          <p:nvPr/>
        </p:nvSpPr>
        <p:spPr bwMode="auto">
          <a:xfrm>
            <a:off x="6092825" y="2665413"/>
            <a:ext cx="431800" cy="201612"/>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2" name="Oval 25"/>
          <p:cNvSpPr>
            <a:spLocks noChangeArrowheads="1"/>
          </p:cNvSpPr>
          <p:nvPr/>
        </p:nvSpPr>
        <p:spPr bwMode="auto">
          <a:xfrm>
            <a:off x="5146675" y="2794000"/>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3" name="Oval 26"/>
          <p:cNvSpPr>
            <a:spLocks noChangeArrowheads="1"/>
          </p:cNvSpPr>
          <p:nvPr/>
        </p:nvSpPr>
        <p:spPr bwMode="auto">
          <a:xfrm>
            <a:off x="5657850" y="2452688"/>
            <a:ext cx="274638"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4" name="Oval 27"/>
          <p:cNvSpPr>
            <a:spLocks noChangeArrowheads="1"/>
          </p:cNvSpPr>
          <p:nvPr/>
        </p:nvSpPr>
        <p:spPr bwMode="auto">
          <a:xfrm>
            <a:off x="5910263" y="2963863"/>
            <a:ext cx="274637" cy="128587"/>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5" name="Line 30"/>
          <p:cNvSpPr>
            <a:spLocks noChangeShapeType="1"/>
          </p:cNvSpPr>
          <p:nvPr/>
        </p:nvSpPr>
        <p:spPr bwMode="auto">
          <a:xfrm flipV="1">
            <a:off x="6958013" y="2568575"/>
            <a:ext cx="211137" cy="381000"/>
          </a:xfrm>
          <a:prstGeom prst="line">
            <a:avLst/>
          </a:prstGeom>
          <a:noFill/>
          <a:ln w="38100">
            <a:solidFill>
              <a:srgbClr val="80808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73076" name="Oval 28"/>
          <p:cNvSpPr>
            <a:spLocks noChangeArrowheads="1"/>
          </p:cNvSpPr>
          <p:nvPr/>
        </p:nvSpPr>
        <p:spPr bwMode="auto">
          <a:xfrm>
            <a:off x="7040563" y="2498725"/>
            <a:ext cx="274637"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77" name="Oval 29"/>
          <p:cNvSpPr>
            <a:spLocks noChangeArrowheads="1"/>
          </p:cNvSpPr>
          <p:nvPr/>
        </p:nvSpPr>
        <p:spPr bwMode="auto">
          <a:xfrm>
            <a:off x="6848475" y="2911475"/>
            <a:ext cx="274638" cy="128588"/>
          </a:xfrm>
          <a:prstGeom prst="ellipse">
            <a:avLst/>
          </a:prstGeom>
          <a:solidFill>
            <a:srgbClr val="FFFF99"/>
          </a:solidFill>
          <a:ln w="19050">
            <a:solidFill>
              <a:srgbClr val="FFCC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206881" name="Freeform 33"/>
          <p:cNvSpPr>
            <a:spLocks/>
          </p:cNvSpPr>
          <p:nvPr/>
        </p:nvSpPr>
        <p:spPr bwMode="auto">
          <a:xfrm>
            <a:off x="4384675" y="4014788"/>
            <a:ext cx="3824288" cy="990600"/>
          </a:xfrm>
          <a:custGeom>
            <a:avLst/>
            <a:gdLst/>
            <a:ahLst/>
            <a:cxnLst>
              <a:cxn ang="0">
                <a:pos x="639" y="0"/>
              </a:cxn>
              <a:cxn ang="0">
                <a:pos x="0" y="618"/>
              </a:cxn>
              <a:cxn ang="0">
                <a:pos x="2607" y="624"/>
              </a:cxn>
              <a:cxn ang="0">
                <a:pos x="1983" y="0"/>
              </a:cxn>
              <a:cxn ang="0">
                <a:pos x="639" y="0"/>
              </a:cxn>
            </a:cxnLst>
            <a:rect l="0" t="0" r="r" b="b"/>
            <a:pathLst>
              <a:path w="2607" h="624">
                <a:moveTo>
                  <a:pt x="639" y="0"/>
                </a:moveTo>
                <a:lnTo>
                  <a:pt x="0" y="618"/>
                </a:lnTo>
                <a:lnTo>
                  <a:pt x="2607" y="624"/>
                </a:lnTo>
                <a:lnTo>
                  <a:pt x="1983" y="0"/>
                </a:lnTo>
                <a:lnTo>
                  <a:pt x="639" y="0"/>
                </a:lnTo>
                <a:close/>
              </a:path>
            </a:pathLst>
          </a:custGeom>
          <a:solidFill>
            <a:srgbClr val="FFFFFF"/>
          </a:solidFill>
          <a:ln w="19050">
            <a:solidFill>
              <a:srgbClr val="808080"/>
            </a:solidFill>
            <a:round/>
            <a:headEnd/>
            <a:tailEnd/>
          </a:ln>
          <a:effectLst>
            <a:outerShdw dist="35921" dir="2700000" algn="ctr" rotWithShape="0">
              <a:srgbClr val="4D4D4D"/>
            </a:outerShdw>
          </a:effectLst>
        </p:spPr>
        <p:txBody>
          <a:bodyPr wrap="none" anchor="ctr"/>
          <a:lstStyle/>
          <a:p>
            <a:pPr algn="l">
              <a:spcBef>
                <a:spcPct val="0"/>
              </a:spcBef>
              <a:buClrTx/>
              <a:buFontTx/>
              <a:buNone/>
              <a:defRPr/>
            </a:pPr>
            <a:endParaRPr lang="en-US" sz="2400"/>
          </a:p>
        </p:txBody>
      </p:sp>
      <p:sp>
        <p:nvSpPr>
          <p:cNvPr id="173079" name="Text Box 34"/>
          <p:cNvSpPr txBox="1">
            <a:spLocks noChangeArrowheads="1"/>
          </p:cNvSpPr>
          <p:nvPr/>
        </p:nvSpPr>
        <p:spPr bwMode="auto">
          <a:xfrm>
            <a:off x="4838700" y="5030788"/>
            <a:ext cx="29352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2000" b="1">
                <a:latin typeface="Arial Rounded MT Bold" pitchFamily="34" charset="0"/>
              </a:rPr>
              <a:t>Urban Spatial Structure</a:t>
            </a:r>
          </a:p>
        </p:txBody>
      </p:sp>
      <p:sp>
        <p:nvSpPr>
          <p:cNvPr id="173080" name="Freeform 35"/>
          <p:cNvSpPr>
            <a:spLocks/>
          </p:cNvSpPr>
          <p:nvPr/>
        </p:nvSpPr>
        <p:spPr bwMode="auto">
          <a:xfrm>
            <a:off x="5018088" y="4140200"/>
            <a:ext cx="2397125" cy="766763"/>
          </a:xfrm>
          <a:custGeom>
            <a:avLst/>
            <a:gdLst>
              <a:gd name="T0" fmla="*/ 2147483647 w 1510"/>
              <a:gd name="T1" fmla="*/ 2147483647 h 483"/>
              <a:gd name="T2" fmla="*/ 2147483647 w 1510"/>
              <a:gd name="T3" fmla="*/ 2147483647 h 483"/>
              <a:gd name="T4" fmla="*/ 2147483647 w 1510"/>
              <a:gd name="T5" fmla="*/ 2147483647 h 483"/>
              <a:gd name="T6" fmla="*/ 0 w 1510"/>
              <a:gd name="T7" fmla="*/ 2147483647 h 483"/>
              <a:gd name="T8" fmla="*/ 2147483647 w 1510"/>
              <a:gd name="T9" fmla="*/ 2147483647 h 483"/>
              <a:gd name="T10" fmla="*/ 2147483647 w 1510"/>
              <a:gd name="T11" fmla="*/ 2147483647 h 483"/>
              <a:gd name="T12" fmla="*/ 2147483647 w 1510"/>
              <a:gd name="T13" fmla="*/ 2147483647 h 483"/>
              <a:gd name="T14" fmla="*/ 2147483647 w 1510"/>
              <a:gd name="T15" fmla="*/ 2147483647 h 483"/>
              <a:gd name="T16" fmla="*/ 2147483647 w 1510"/>
              <a:gd name="T17" fmla="*/ 2147483647 h 483"/>
              <a:gd name="T18" fmla="*/ 2147483647 w 1510"/>
              <a:gd name="T19" fmla="*/ 2147483647 h 483"/>
              <a:gd name="T20" fmla="*/ 2147483647 w 1510"/>
              <a:gd name="T21" fmla="*/ 2147483647 h 483"/>
              <a:gd name="T22" fmla="*/ 2147483647 w 1510"/>
              <a:gd name="T23" fmla="*/ 0 h 483"/>
              <a:gd name="T24" fmla="*/ 2147483647 w 1510"/>
              <a:gd name="T25" fmla="*/ 2147483647 h 483"/>
              <a:gd name="T26" fmla="*/ 2147483647 w 1510"/>
              <a:gd name="T27" fmla="*/ 2147483647 h 483"/>
              <a:gd name="T28" fmla="*/ 2147483647 w 1510"/>
              <a:gd name="T29" fmla="*/ 2147483647 h 483"/>
              <a:gd name="T30" fmla="*/ 2147483647 w 1510"/>
              <a:gd name="T31" fmla="*/ 2147483647 h 483"/>
              <a:gd name="T32" fmla="*/ 2147483647 w 1510"/>
              <a:gd name="T33" fmla="*/ 0 h 483"/>
              <a:gd name="T34" fmla="*/ 2147483647 w 1510"/>
              <a:gd name="T35" fmla="*/ 2147483647 h 4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10"/>
              <a:gd name="T55" fmla="*/ 0 h 483"/>
              <a:gd name="T56" fmla="*/ 1510 w 1510"/>
              <a:gd name="T57" fmla="*/ 483 h 4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10" h="483">
                <a:moveTo>
                  <a:pt x="381" y="32"/>
                </a:moveTo>
                <a:lnTo>
                  <a:pt x="350" y="195"/>
                </a:lnTo>
                <a:lnTo>
                  <a:pt x="148" y="187"/>
                </a:lnTo>
                <a:lnTo>
                  <a:pt x="0" y="312"/>
                </a:lnTo>
                <a:lnTo>
                  <a:pt x="124" y="429"/>
                </a:lnTo>
                <a:lnTo>
                  <a:pt x="350" y="436"/>
                </a:lnTo>
                <a:lnTo>
                  <a:pt x="638" y="483"/>
                </a:lnTo>
                <a:lnTo>
                  <a:pt x="1276" y="467"/>
                </a:lnTo>
                <a:lnTo>
                  <a:pt x="1510" y="343"/>
                </a:lnTo>
                <a:lnTo>
                  <a:pt x="1502" y="179"/>
                </a:lnTo>
                <a:lnTo>
                  <a:pt x="1455" y="55"/>
                </a:lnTo>
                <a:lnTo>
                  <a:pt x="1315" y="0"/>
                </a:lnTo>
                <a:lnTo>
                  <a:pt x="1183" y="102"/>
                </a:lnTo>
                <a:lnTo>
                  <a:pt x="1004" y="47"/>
                </a:lnTo>
                <a:lnTo>
                  <a:pt x="747" y="16"/>
                </a:lnTo>
                <a:lnTo>
                  <a:pt x="654" y="70"/>
                </a:lnTo>
                <a:lnTo>
                  <a:pt x="475" y="0"/>
                </a:lnTo>
                <a:lnTo>
                  <a:pt x="381" y="32"/>
                </a:lnTo>
                <a:close/>
              </a:path>
            </a:pathLst>
          </a:custGeom>
          <a:solidFill>
            <a:srgbClr val="EAEAEA"/>
          </a:solidFill>
          <a:ln w="9525">
            <a:solidFill>
              <a:srgbClr val="808080"/>
            </a:solidFill>
            <a:prstDash val="sysDot"/>
            <a:round/>
            <a:headEnd/>
            <a:tailEnd/>
          </a:ln>
        </p:spPr>
        <p:txBody>
          <a:bodyPr/>
          <a:lstStyle/>
          <a:p>
            <a:endParaRPr lang="it-IT"/>
          </a:p>
        </p:txBody>
      </p:sp>
      <p:sp>
        <p:nvSpPr>
          <p:cNvPr id="173081" name="Line 36"/>
          <p:cNvSpPr>
            <a:spLocks noChangeShapeType="1"/>
          </p:cNvSpPr>
          <p:nvPr/>
        </p:nvSpPr>
        <p:spPr bwMode="auto">
          <a:xfrm flipV="1">
            <a:off x="5513388" y="4554538"/>
            <a:ext cx="528637" cy="55562"/>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2" name="Oval 41"/>
          <p:cNvSpPr>
            <a:spLocks noChangeArrowheads="1"/>
          </p:cNvSpPr>
          <p:nvPr/>
        </p:nvSpPr>
        <p:spPr bwMode="auto">
          <a:xfrm>
            <a:off x="6092825" y="4433888"/>
            <a:ext cx="431800" cy="201612"/>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3" name="Oval 42"/>
          <p:cNvSpPr>
            <a:spLocks noChangeArrowheads="1"/>
          </p:cNvSpPr>
          <p:nvPr/>
        </p:nvSpPr>
        <p:spPr bwMode="auto">
          <a:xfrm>
            <a:off x="5146675" y="4562475"/>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4" name="Oval 43"/>
          <p:cNvSpPr>
            <a:spLocks noChangeArrowheads="1"/>
          </p:cNvSpPr>
          <p:nvPr/>
        </p:nvSpPr>
        <p:spPr bwMode="auto">
          <a:xfrm>
            <a:off x="5657850" y="4221163"/>
            <a:ext cx="274638"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5" name="Oval 44"/>
          <p:cNvSpPr>
            <a:spLocks noChangeArrowheads="1"/>
          </p:cNvSpPr>
          <p:nvPr/>
        </p:nvSpPr>
        <p:spPr bwMode="auto">
          <a:xfrm>
            <a:off x="5910263" y="4732338"/>
            <a:ext cx="274637" cy="128587"/>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6" name="Oval 46"/>
          <p:cNvSpPr>
            <a:spLocks noChangeArrowheads="1"/>
          </p:cNvSpPr>
          <p:nvPr/>
        </p:nvSpPr>
        <p:spPr bwMode="auto">
          <a:xfrm>
            <a:off x="7040563" y="4267200"/>
            <a:ext cx="274637"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7" name="Oval 47"/>
          <p:cNvSpPr>
            <a:spLocks noChangeArrowheads="1"/>
          </p:cNvSpPr>
          <p:nvPr/>
        </p:nvSpPr>
        <p:spPr bwMode="auto">
          <a:xfrm>
            <a:off x="6848475" y="4679950"/>
            <a:ext cx="274638" cy="128588"/>
          </a:xfrm>
          <a:prstGeom prst="ellipse">
            <a:avLst/>
          </a:prstGeom>
          <a:solidFill>
            <a:srgbClr val="969696"/>
          </a:solidFill>
          <a:ln w="19050">
            <a:solidFill>
              <a:srgbClr val="0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73088" name="Line 48"/>
          <p:cNvSpPr>
            <a:spLocks noChangeShapeType="1"/>
          </p:cNvSpPr>
          <p:nvPr/>
        </p:nvSpPr>
        <p:spPr bwMode="auto">
          <a:xfrm>
            <a:off x="5937250" y="4338638"/>
            <a:ext cx="196850"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89" name="AutoShape 49"/>
          <p:cNvSpPr>
            <a:spLocks noChangeArrowheads="1"/>
          </p:cNvSpPr>
          <p:nvPr/>
        </p:nvSpPr>
        <p:spPr bwMode="auto">
          <a:xfrm>
            <a:off x="3238500" y="3922713"/>
            <a:ext cx="1303338" cy="990600"/>
          </a:xfrm>
          <a:prstGeom prst="rightArrow">
            <a:avLst>
              <a:gd name="adj1" fmla="val 50000"/>
              <a:gd name="adj2" fmla="val 32893"/>
            </a:avLst>
          </a:prstGeom>
          <a:solidFill>
            <a:srgbClr val="FFFF99"/>
          </a:solidFill>
          <a:ln w="38100">
            <a:solidFill>
              <a:srgbClr val="FF9900"/>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80000"/>
              </a:lnSpc>
              <a:spcBef>
                <a:spcPct val="0"/>
              </a:spcBef>
              <a:buClrTx/>
              <a:buFontTx/>
              <a:buNone/>
            </a:pPr>
            <a:r>
              <a:rPr lang="en-US" altLang="it-IT" sz="1600" b="1">
                <a:latin typeface="Arial Rounded MT Bold" pitchFamily="34" charset="0"/>
              </a:rPr>
              <a:t>Spatial</a:t>
            </a:r>
          </a:p>
          <a:p>
            <a:pPr>
              <a:lnSpc>
                <a:spcPct val="80000"/>
              </a:lnSpc>
              <a:spcBef>
                <a:spcPct val="0"/>
              </a:spcBef>
              <a:buClrTx/>
              <a:buFontTx/>
              <a:buNone/>
            </a:pPr>
            <a:r>
              <a:rPr lang="en-US" altLang="it-IT" sz="1600" b="1">
                <a:latin typeface="Arial Rounded MT Bold" pitchFamily="34" charset="0"/>
              </a:rPr>
              <a:t>interaction</a:t>
            </a:r>
          </a:p>
        </p:txBody>
      </p:sp>
      <p:sp>
        <p:nvSpPr>
          <p:cNvPr id="173090" name="Line 51"/>
          <p:cNvSpPr>
            <a:spLocks noChangeShapeType="1"/>
          </p:cNvSpPr>
          <p:nvPr/>
        </p:nvSpPr>
        <p:spPr bwMode="auto">
          <a:xfrm flipV="1">
            <a:off x="6562725" y="4386263"/>
            <a:ext cx="452438" cy="88900"/>
          </a:xfrm>
          <a:prstGeom prst="line">
            <a:avLst/>
          </a:prstGeom>
          <a:noFill/>
          <a:ln w="508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1" name="Line 52"/>
          <p:cNvSpPr>
            <a:spLocks noChangeShapeType="1"/>
          </p:cNvSpPr>
          <p:nvPr/>
        </p:nvSpPr>
        <p:spPr bwMode="auto">
          <a:xfrm>
            <a:off x="6513513" y="4610100"/>
            <a:ext cx="306387" cy="98425"/>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2" name="Line 53"/>
          <p:cNvSpPr>
            <a:spLocks noChangeShapeType="1"/>
          </p:cNvSpPr>
          <p:nvPr/>
        </p:nvSpPr>
        <p:spPr bwMode="auto">
          <a:xfrm flipV="1">
            <a:off x="6065838" y="4605338"/>
            <a:ext cx="187325" cy="173037"/>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73093" name="Line 54"/>
          <p:cNvSpPr>
            <a:spLocks noChangeShapeType="1"/>
          </p:cNvSpPr>
          <p:nvPr/>
        </p:nvSpPr>
        <p:spPr bwMode="auto">
          <a:xfrm flipH="1">
            <a:off x="7048500" y="4424363"/>
            <a:ext cx="90488" cy="233362"/>
          </a:xfrm>
          <a:prstGeom prst="line">
            <a:avLst/>
          </a:prstGeom>
          <a:noFill/>
          <a:ln w="3175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cxnSp>
        <p:nvCxnSpPr>
          <p:cNvPr id="173094" name="AutoShape 55"/>
          <p:cNvCxnSpPr>
            <a:cxnSpLocks noChangeShapeType="1"/>
            <a:stCxn id="173060" idx="0"/>
            <a:endCxn id="173065" idx="1"/>
          </p:cNvCxnSpPr>
          <p:nvPr/>
        </p:nvCxnSpPr>
        <p:spPr bwMode="auto">
          <a:xfrm rot="-5400000">
            <a:off x="2257425" y="1936750"/>
            <a:ext cx="314325"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cxnSp>
        <p:nvCxnSpPr>
          <p:cNvPr id="173095" name="AutoShape 56"/>
          <p:cNvCxnSpPr>
            <a:cxnSpLocks noChangeShapeType="1"/>
            <a:stCxn id="173060" idx="2"/>
            <a:endCxn id="173089" idx="1"/>
          </p:cNvCxnSpPr>
          <p:nvPr/>
        </p:nvCxnSpPr>
        <p:spPr bwMode="auto">
          <a:xfrm rot="16200000" flipH="1">
            <a:off x="2268538" y="3467100"/>
            <a:ext cx="292100" cy="1609725"/>
          </a:xfrm>
          <a:prstGeom prst="bentConnector2">
            <a:avLst/>
          </a:prstGeom>
          <a:noFill/>
          <a:ln w="50800">
            <a:solidFill>
              <a:srgbClr val="3366FF"/>
            </a:solidFill>
            <a:miter lim="800000"/>
            <a:headEnd/>
            <a:tailEnd/>
          </a:ln>
          <a:extLst>
            <a:ext uri="{909E8E84-426E-40DD-AFC4-6F175D3DCCD1}">
              <a14:hiddenFill xmlns:a14="http://schemas.microsoft.com/office/drawing/2010/main">
                <a:noFill/>
              </a14:hiddenFill>
            </a:ext>
          </a:extLst>
        </p:spPr>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smtClean="0"/>
              <a:t>An Urbanizing Society</a:t>
            </a:r>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smtClean="0"/>
              <a:t>An urban world</a:t>
            </a:r>
          </a:p>
          <a:p>
            <a:pPr lvl="1">
              <a:lnSpc>
                <a:spcPct val="80000"/>
              </a:lnSpc>
            </a:pPr>
            <a:r>
              <a:rPr lang="en-US" altLang="it-IT" sz="2400" smtClean="0"/>
              <a:t>The world is getting increasingly urbanized.</a:t>
            </a:r>
          </a:p>
          <a:p>
            <a:pPr lvl="1">
              <a:lnSpc>
                <a:spcPct val="80000"/>
              </a:lnSpc>
            </a:pPr>
            <a:r>
              <a:rPr lang="en-US" altLang="it-IT" sz="2400" smtClean="0"/>
              <a:t>Since 1950, the world urban population has more than doubled.</a:t>
            </a:r>
          </a:p>
          <a:p>
            <a:pPr lvl="1">
              <a:lnSpc>
                <a:spcPct val="80000"/>
              </a:lnSpc>
            </a:pPr>
            <a:r>
              <a:rPr lang="en-US" altLang="it-IT" sz="2400" smtClean="0"/>
              <a:t>In 1999, half of the world’s population of 6 billions lived in urban areas.</a:t>
            </a:r>
          </a:p>
          <a:p>
            <a:pPr lvl="1">
              <a:lnSpc>
                <a:spcPct val="80000"/>
              </a:lnSpc>
            </a:pPr>
            <a:r>
              <a:rPr lang="en-US" altLang="it-IT" sz="2400" smtClean="0"/>
              <a:t>75% were in developing economies.</a:t>
            </a:r>
          </a:p>
          <a:p>
            <a:pPr lvl="1">
              <a:lnSpc>
                <a:spcPct val="80000"/>
              </a:lnSpc>
            </a:pPr>
            <a:r>
              <a:rPr lang="en-US" altLang="it-IT" sz="2400" smtClean="0"/>
              <a:t>The majority of economic activities are taking place in cities.</a:t>
            </a:r>
          </a:p>
          <a:p>
            <a:pPr lvl="1">
              <a:lnSpc>
                <a:spcPct val="80000"/>
              </a:lnSpc>
            </a:pPr>
            <a:r>
              <a:rPr lang="en-US" altLang="it-IT" sz="2400" smtClean="0"/>
              <a:t>Cities are dominant attributes of the human landscape.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title" idx="4294967295"/>
          </p:nvPr>
        </p:nvSpPr>
        <p:spPr>
          <a:xfrm>
            <a:off x="609600" y="304800"/>
            <a:ext cx="7751763" cy="1125538"/>
          </a:xfrm>
        </p:spPr>
        <p:txBody>
          <a:bodyPr anchor="ctr"/>
          <a:lstStyle/>
          <a:p>
            <a:r>
              <a:rPr lang="en-US" altLang="it-IT" sz="3200" smtClean="0"/>
              <a:t>One Hour Commuting According to Different Urban Transportation Modes</a:t>
            </a:r>
            <a:br>
              <a:rPr lang="en-US" altLang="it-IT" sz="3200" smtClean="0"/>
            </a:br>
            <a:endParaRPr lang="en-US" altLang="it-IT" sz="3200" smtClean="0"/>
          </a:p>
        </p:txBody>
      </p:sp>
      <p:sp>
        <p:nvSpPr>
          <p:cNvPr id="38"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0772" name="Freeform 2"/>
          <p:cNvSpPr>
            <a:spLocks/>
          </p:cNvSpPr>
          <p:nvPr/>
        </p:nvSpPr>
        <p:spPr bwMode="auto">
          <a:xfrm>
            <a:off x="1981200" y="1235075"/>
            <a:ext cx="5281613" cy="5270500"/>
          </a:xfrm>
          <a:custGeom>
            <a:avLst/>
            <a:gdLst>
              <a:gd name="T0" fmla="*/ 2147483647 w 3327"/>
              <a:gd name="T1" fmla="*/ 2147483647 h 3320"/>
              <a:gd name="T2" fmla="*/ 2147483647 w 3327"/>
              <a:gd name="T3" fmla="*/ 2147483647 h 3320"/>
              <a:gd name="T4" fmla="*/ 2147483647 w 3327"/>
              <a:gd name="T5" fmla="*/ 2147483647 h 3320"/>
              <a:gd name="T6" fmla="*/ 2147483647 w 3327"/>
              <a:gd name="T7" fmla="*/ 2147483647 h 3320"/>
              <a:gd name="T8" fmla="*/ 0 w 3327"/>
              <a:gd name="T9" fmla="*/ 2147483647 h 3320"/>
              <a:gd name="T10" fmla="*/ 2147483647 w 3327"/>
              <a:gd name="T11" fmla="*/ 2147483647 h 3320"/>
              <a:gd name="T12" fmla="*/ 2147483647 w 3327"/>
              <a:gd name="T13" fmla="*/ 2147483647 h 3320"/>
              <a:gd name="T14" fmla="*/ 2147483647 w 3327"/>
              <a:gd name="T15" fmla="*/ 2147483647 h 3320"/>
              <a:gd name="T16" fmla="*/ 2147483647 w 3327"/>
              <a:gd name="T17" fmla="*/ 0 h 3320"/>
              <a:gd name="T18" fmla="*/ 2147483647 w 3327"/>
              <a:gd name="T19" fmla="*/ 2147483647 h 3320"/>
              <a:gd name="T20" fmla="*/ 2147483647 w 3327"/>
              <a:gd name="T21" fmla="*/ 2147483647 h 3320"/>
              <a:gd name="T22" fmla="*/ 2147483647 w 3327"/>
              <a:gd name="T23" fmla="*/ 2147483647 h 3320"/>
              <a:gd name="T24" fmla="*/ 2147483647 w 3327"/>
              <a:gd name="T25" fmla="*/ 2147483647 h 3320"/>
              <a:gd name="T26" fmla="*/ 2147483647 w 3327"/>
              <a:gd name="T27" fmla="*/ 2147483647 h 3320"/>
              <a:gd name="T28" fmla="*/ 2147483647 w 3327"/>
              <a:gd name="T29" fmla="*/ 2147483647 h 3320"/>
              <a:gd name="T30" fmla="*/ 2147483647 w 3327"/>
              <a:gd name="T31" fmla="*/ 2147483647 h 3320"/>
              <a:gd name="T32" fmla="*/ 2147483647 w 3327"/>
              <a:gd name="T33" fmla="*/ 2147483647 h 3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327"/>
              <a:gd name="T52" fmla="*/ 0 h 3320"/>
              <a:gd name="T53" fmla="*/ 3327 w 3327"/>
              <a:gd name="T54" fmla="*/ 3320 h 3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327" h="3320">
                <a:moveTo>
                  <a:pt x="1638" y="3320"/>
                </a:moveTo>
                <a:lnTo>
                  <a:pt x="1262" y="2609"/>
                </a:lnTo>
                <a:lnTo>
                  <a:pt x="498" y="2932"/>
                </a:lnTo>
                <a:lnTo>
                  <a:pt x="706" y="2065"/>
                </a:lnTo>
                <a:lnTo>
                  <a:pt x="0" y="1657"/>
                </a:lnTo>
                <a:lnTo>
                  <a:pt x="706" y="1262"/>
                </a:lnTo>
                <a:lnTo>
                  <a:pt x="550" y="421"/>
                </a:lnTo>
                <a:lnTo>
                  <a:pt x="1301" y="706"/>
                </a:lnTo>
                <a:lnTo>
                  <a:pt x="1644" y="0"/>
                </a:lnTo>
                <a:lnTo>
                  <a:pt x="2000" y="706"/>
                </a:lnTo>
                <a:lnTo>
                  <a:pt x="2770" y="415"/>
                </a:lnTo>
                <a:lnTo>
                  <a:pt x="2576" y="1217"/>
                </a:lnTo>
                <a:lnTo>
                  <a:pt x="3327" y="1657"/>
                </a:lnTo>
                <a:lnTo>
                  <a:pt x="2595" y="2058"/>
                </a:lnTo>
                <a:lnTo>
                  <a:pt x="2790" y="2945"/>
                </a:lnTo>
                <a:lnTo>
                  <a:pt x="2000" y="2622"/>
                </a:lnTo>
                <a:lnTo>
                  <a:pt x="1638" y="3320"/>
                </a:lnTo>
                <a:close/>
              </a:path>
            </a:pathLst>
          </a:custGeom>
          <a:solidFill>
            <a:srgbClr val="99CC00">
              <a:alpha val="70195"/>
            </a:srgbClr>
          </a:solidFill>
          <a:ln w="25400">
            <a:solidFill>
              <a:srgbClr val="669900"/>
            </a:solidFill>
            <a:round/>
            <a:headEnd/>
            <a:tailEnd/>
          </a:ln>
        </p:spPr>
        <p:txBody>
          <a:bodyPr/>
          <a:lstStyle/>
          <a:p>
            <a:endParaRPr lang="it-IT"/>
          </a:p>
        </p:txBody>
      </p:sp>
      <p:sp>
        <p:nvSpPr>
          <p:cNvPr id="160773" name="Oval 3"/>
          <p:cNvSpPr>
            <a:spLocks noChangeArrowheads="1"/>
          </p:cNvSpPr>
          <p:nvPr/>
        </p:nvSpPr>
        <p:spPr bwMode="auto">
          <a:xfrm>
            <a:off x="2982913" y="2254250"/>
            <a:ext cx="3248025" cy="3248025"/>
          </a:xfrm>
          <a:prstGeom prst="ellipse">
            <a:avLst/>
          </a:prstGeom>
          <a:solidFill>
            <a:srgbClr val="CCFFCC"/>
          </a:solidFill>
          <a:ln w="25400">
            <a:solidFill>
              <a:srgbClr val="66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4" name="Oval 4"/>
          <p:cNvSpPr>
            <a:spLocks noChangeArrowheads="1"/>
          </p:cNvSpPr>
          <p:nvPr/>
        </p:nvSpPr>
        <p:spPr bwMode="auto">
          <a:xfrm>
            <a:off x="3903663" y="3173413"/>
            <a:ext cx="1408112" cy="1408112"/>
          </a:xfrm>
          <a:prstGeom prst="ellipse">
            <a:avLst/>
          </a:prstGeom>
          <a:solidFill>
            <a:srgbClr val="99CCFF"/>
          </a:solidFill>
          <a:ln w="38100">
            <a:solidFill>
              <a:srgbClr val="66CCFF"/>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5" name="Freeform 5"/>
          <p:cNvSpPr>
            <a:spLocks/>
          </p:cNvSpPr>
          <p:nvPr/>
        </p:nvSpPr>
        <p:spPr bwMode="auto">
          <a:xfrm>
            <a:off x="3898900" y="3179763"/>
            <a:ext cx="1417638" cy="1397000"/>
          </a:xfrm>
          <a:custGeom>
            <a:avLst/>
            <a:gdLst>
              <a:gd name="T0" fmla="*/ 2147483647 w 893"/>
              <a:gd name="T1" fmla="*/ 2147483647 h 880"/>
              <a:gd name="T2" fmla="*/ 2147483647 w 893"/>
              <a:gd name="T3" fmla="*/ 2147483647 h 880"/>
              <a:gd name="T4" fmla="*/ 2147483647 w 893"/>
              <a:gd name="T5" fmla="*/ 2147483647 h 880"/>
              <a:gd name="T6" fmla="*/ 2147483647 w 893"/>
              <a:gd name="T7" fmla="*/ 2147483647 h 880"/>
              <a:gd name="T8" fmla="*/ 2147483647 w 893"/>
              <a:gd name="T9" fmla="*/ 2147483647 h 880"/>
              <a:gd name="T10" fmla="*/ 2147483647 w 893"/>
              <a:gd name="T11" fmla="*/ 2147483647 h 880"/>
              <a:gd name="T12" fmla="*/ 0 w 893"/>
              <a:gd name="T13" fmla="*/ 2147483647 h 880"/>
              <a:gd name="T14" fmla="*/ 2147483647 w 893"/>
              <a:gd name="T15" fmla="*/ 2147483647 h 880"/>
              <a:gd name="T16" fmla="*/ 2147483647 w 893"/>
              <a:gd name="T17" fmla="*/ 2147483647 h 880"/>
              <a:gd name="T18" fmla="*/ 2147483647 w 893"/>
              <a:gd name="T19" fmla="*/ 2147483647 h 880"/>
              <a:gd name="T20" fmla="*/ 2147483647 w 893"/>
              <a:gd name="T21" fmla="*/ 0 h 880"/>
              <a:gd name="T22" fmla="*/ 2147483647 w 893"/>
              <a:gd name="T23" fmla="*/ 2147483647 h 880"/>
              <a:gd name="T24" fmla="*/ 2147483647 w 893"/>
              <a:gd name="T25" fmla="*/ 2147483647 h 880"/>
              <a:gd name="T26" fmla="*/ 2147483647 w 893"/>
              <a:gd name="T27" fmla="*/ 2147483647 h 880"/>
              <a:gd name="T28" fmla="*/ 2147483647 w 893"/>
              <a:gd name="T29" fmla="*/ 2147483647 h 880"/>
              <a:gd name="T30" fmla="*/ 2147483647 w 893"/>
              <a:gd name="T31" fmla="*/ 2147483647 h 880"/>
              <a:gd name="T32" fmla="*/ 2147483647 w 893"/>
              <a:gd name="T33" fmla="*/ 2147483647 h 8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93"/>
              <a:gd name="T52" fmla="*/ 0 h 880"/>
              <a:gd name="T53" fmla="*/ 893 w 893"/>
              <a:gd name="T54" fmla="*/ 880 h 8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93" h="880">
                <a:moveTo>
                  <a:pt x="731" y="776"/>
                </a:moveTo>
                <a:lnTo>
                  <a:pt x="524" y="673"/>
                </a:lnTo>
                <a:lnTo>
                  <a:pt x="440" y="880"/>
                </a:lnTo>
                <a:lnTo>
                  <a:pt x="336" y="666"/>
                </a:lnTo>
                <a:lnTo>
                  <a:pt x="129" y="751"/>
                </a:lnTo>
                <a:lnTo>
                  <a:pt x="220" y="550"/>
                </a:lnTo>
                <a:lnTo>
                  <a:pt x="0" y="440"/>
                </a:lnTo>
                <a:lnTo>
                  <a:pt x="226" y="349"/>
                </a:lnTo>
                <a:lnTo>
                  <a:pt x="142" y="116"/>
                </a:lnTo>
                <a:lnTo>
                  <a:pt x="343" y="220"/>
                </a:lnTo>
                <a:lnTo>
                  <a:pt x="434" y="0"/>
                </a:lnTo>
                <a:lnTo>
                  <a:pt x="518" y="213"/>
                </a:lnTo>
                <a:lnTo>
                  <a:pt x="744" y="123"/>
                </a:lnTo>
                <a:lnTo>
                  <a:pt x="660" y="323"/>
                </a:lnTo>
                <a:lnTo>
                  <a:pt x="893" y="433"/>
                </a:lnTo>
                <a:lnTo>
                  <a:pt x="667" y="543"/>
                </a:lnTo>
                <a:lnTo>
                  <a:pt x="731" y="776"/>
                </a:lnTo>
                <a:close/>
              </a:path>
            </a:pathLst>
          </a:cu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it-IT"/>
          </a:p>
        </p:txBody>
      </p:sp>
      <p:sp>
        <p:nvSpPr>
          <p:cNvPr id="160776" name="Oval 6"/>
          <p:cNvSpPr>
            <a:spLocks noChangeArrowheads="1"/>
          </p:cNvSpPr>
          <p:nvPr/>
        </p:nvSpPr>
        <p:spPr bwMode="auto">
          <a:xfrm>
            <a:off x="4221163" y="3492500"/>
            <a:ext cx="771525" cy="771525"/>
          </a:xfrm>
          <a:prstGeom prst="ellipse">
            <a:avLst/>
          </a:prstGeom>
          <a:solidFill>
            <a:srgbClr val="FFFF99"/>
          </a:solidFill>
          <a:ln w="38100">
            <a:solidFill>
              <a:srgbClr val="FFFF66"/>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77" name="Line 8"/>
          <p:cNvSpPr>
            <a:spLocks noChangeShapeType="1"/>
          </p:cNvSpPr>
          <p:nvPr/>
        </p:nvSpPr>
        <p:spPr bwMode="auto">
          <a:xfrm>
            <a:off x="4600575" y="3187700"/>
            <a:ext cx="0" cy="1417638"/>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8" name="Line 9"/>
          <p:cNvSpPr>
            <a:spLocks noChangeShapeType="1"/>
          </p:cNvSpPr>
          <p:nvPr/>
        </p:nvSpPr>
        <p:spPr bwMode="auto">
          <a:xfrm>
            <a:off x="3902075" y="3886200"/>
            <a:ext cx="1408113" cy="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79" name="Line 10"/>
          <p:cNvSpPr>
            <a:spLocks noChangeShapeType="1"/>
          </p:cNvSpPr>
          <p:nvPr/>
        </p:nvSpPr>
        <p:spPr bwMode="auto">
          <a:xfrm>
            <a:off x="4127500" y="3371850"/>
            <a:ext cx="946150" cy="1028700"/>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0" name="Line 11"/>
          <p:cNvSpPr>
            <a:spLocks noChangeShapeType="1"/>
          </p:cNvSpPr>
          <p:nvPr/>
        </p:nvSpPr>
        <p:spPr bwMode="auto">
          <a:xfrm flipH="1">
            <a:off x="4108450" y="3382963"/>
            <a:ext cx="974725" cy="985837"/>
          </a:xfrm>
          <a:prstGeom prst="line">
            <a:avLst/>
          </a:prstGeom>
          <a:noFill/>
          <a:ln w="25400">
            <a:solidFill>
              <a:srgbClr val="333333"/>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81" name="Oval 12"/>
          <p:cNvSpPr>
            <a:spLocks noChangeArrowheads="1"/>
          </p:cNvSpPr>
          <p:nvPr/>
        </p:nvSpPr>
        <p:spPr bwMode="auto">
          <a:xfrm>
            <a:off x="4519613" y="3790950"/>
            <a:ext cx="174625" cy="174625"/>
          </a:xfrm>
          <a:prstGeom prst="ellipse">
            <a:avLst/>
          </a:prstGeom>
          <a:solidFill>
            <a:srgbClr val="FF6600"/>
          </a:solidFill>
          <a:ln w="19050">
            <a:solidFill>
              <a:srgbClr val="800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82" name="Line 13"/>
          <p:cNvSpPr>
            <a:spLocks noChangeShapeType="1"/>
          </p:cNvSpPr>
          <p:nvPr/>
        </p:nvSpPr>
        <p:spPr bwMode="auto">
          <a:xfrm>
            <a:off x="4591050" y="4575175"/>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3" name="Line 14"/>
          <p:cNvSpPr>
            <a:spLocks noChangeShapeType="1"/>
          </p:cNvSpPr>
          <p:nvPr/>
        </p:nvSpPr>
        <p:spPr bwMode="auto">
          <a:xfrm>
            <a:off x="4598988" y="1233488"/>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4" name="Line 15"/>
          <p:cNvSpPr>
            <a:spLocks noChangeShapeType="1"/>
          </p:cNvSpPr>
          <p:nvPr/>
        </p:nvSpPr>
        <p:spPr bwMode="auto">
          <a:xfrm rot="-5400000">
            <a:off x="2942432" y="2905918"/>
            <a:ext cx="0" cy="1941513"/>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5" name="Line 16"/>
          <p:cNvSpPr>
            <a:spLocks noChangeShapeType="1"/>
          </p:cNvSpPr>
          <p:nvPr/>
        </p:nvSpPr>
        <p:spPr bwMode="auto">
          <a:xfrm rot="-5400000">
            <a:off x="6290469" y="2905919"/>
            <a:ext cx="0" cy="1941512"/>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6" name="Line 17"/>
          <p:cNvSpPr>
            <a:spLocks noChangeShapeType="1"/>
          </p:cNvSpPr>
          <p:nvPr/>
        </p:nvSpPr>
        <p:spPr bwMode="auto">
          <a:xfrm rot="5400000" flipV="1">
            <a:off x="4980781" y="448071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7" name="Line 18"/>
          <p:cNvSpPr>
            <a:spLocks noChangeShapeType="1"/>
          </p:cNvSpPr>
          <p:nvPr/>
        </p:nvSpPr>
        <p:spPr bwMode="auto">
          <a:xfrm rot="5400000" flipV="1">
            <a:off x="2740819" y="1981994"/>
            <a:ext cx="1520825" cy="1335087"/>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8" name="Line 19"/>
          <p:cNvSpPr>
            <a:spLocks noChangeShapeType="1"/>
          </p:cNvSpPr>
          <p:nvPr/>
        </p:nvSpPr>
        <p:spPr bwMode="auto">
          <a:xfrm rot="-5400000" flipH="1" flipV="1">
            <a:off x="4955381" y="1985169"/>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89" name="Line 20"/>
          <p:cNvSpPr>
            <a:spLocks noChangeShapeType="1"/>
          </p:cNvSpPr>
          <p:nvPr/>
        </p:nvSpPr>
        <p:spPr bwMode="auto">
          <a:xfrm rot="-5400000" flipH="1" flipV="1">
            <a:off x="2672556" y="4466432"/>
            <a:ext cx="1520825" cy="1335088"/>
          </a:xfrm>
          <a:prstGeom prst="line">
            <a:avLst/>
          </a:prstGeom>
          <a:noFill/>
          <a:ln w="25400">
            <a:solidFill>
              <a:srgbClr val="333333"/>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0" name="Line 21"/>
          <p:cNvSpPr>
            <a:spLocks noChangeShapeType="1"/>
          </p:cNvSpPr>
          <p:nvPr/>
        </p:nvSpPr>
        <p:spPr bwMode="auto">
          <a:xfrm>
            <a:off x="6432550" y="2708275"/>
            <a:ext cx="328613" cy="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60791" name="Line 22"/>
          <p:cNvSpPr>
            <a:spLocks noChangeShapeType="1"/>
          </p:cNvSpPr>
          <p:nvPr/>
        </p:nvSpPr>
        <p:spPr bwMode="auto">
          <a:xfrm>
            <a:off x="6432550" y="2994025"/>
            <a:ext cx="3286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0792" name="Text Box 23"/>
          <p:cNvSpPr txBox="1">
            <a:spLocks noChangeArrowheads="1"/>
          </p:cNvSpPr>
          <p:nvPr/>
        </p:nvSpPr>
        <p:spPr bwMode="auto">
          <a:xfrm>
            <a:off x="6778625" y="2570163"/>
            <a:ext cx="9779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 line</a:t>
            </a:r>
          </a:p>
        </p:txBody>
      </p:sp>
      <p:sp>
        <p:nvSpPr>
          <p:cNvPr id="160793" name="Text Box 24"/>
          <p:cNvSpPr txBox="1">
            <a:spLocks noChangeArrowheads="1"/>
          </p:cNvSpPr>
          <p:nvPr/>
        </p:nvSpPr>
        <p:spPr bwMode="auto">
          <a:xfrm>
            <a:off x="6797675" y="2855913"/>
            <a:ext cx="6381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Freeway</a:t>
            </a:r>
          </a:p>
        </p:txBody>
      </p:sp>
      <p:sp>
        <p:nvSpPr>
          <p:cNvPr id="160794" name="Rectangle 25"/>
          <p:cNvSpPr>
            <a:spLocks noChangeArrowheads="1"/>
          </p:cNvSpPr>
          <p:nvPr/>
        </p:nvSpPr>
        <p:spPr bwMode="auto">
          <a:xfrm>
            <a:off x="6518275" y="4470400"/>
            <a:ext cx="163513" cy="163513"/>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5" name="Rectangle 26"/>
          <p:cNvSpPr>
            <a:spLocks noChangeArrowheads="1"/>
          </p:cNvSpPr>
          <p:nvPr/>
        </p:nvSpPr>
        <p:spPr bwMode="auto">
          <a:xfrm>
            <a:off x="6516688" y="4776788"/>
            <a:ext cx="163512" cy="163512"/>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6" name="Rectangle 27"/>
          <p:cNvSpPr>
            <a:spLocks noChangeArrowheads="1"/>
          </p:cNvSpPr>
          <p:nvPr/>
        </p:nvSpPr>
        <p:spPr bwMode="auto">
          <a:xfrm>
            <a:off x="6516688" y="5078413"/>
            <a:ext cx="163512" cy="163512"/>
          </a:xfrm>
          <a:prstGeom prst="rect">
            <a:avLst/>
          </a:prstGeom>
          <a:solidFill>
            <a:srgbClr val="99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7" name="Rectangle 28"/>
          <p:cNvSpPr>
            <a:spLocks noChangeArrowheads="1"/>
          </p:cNvSpPr>
          <p:nvPr/>
        </p:nvSpPr>
        <p:spPr bwMode="auto">
          <a:xfrm>
            <a:off x="6516688" y="5353050"/>
            <a:ext cx="163512" cy="163513"/>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8" name="Rectangle 29"/>
          <p:cNvSpPr>
            <a:spLocks noChangeArrowheads="1"/>
          </p:cNvSpPr>
          <p:nvPr/>
        </p:nvSpPr>
        <p:spPr bwMode="auto">
          <a:xfrm>
            <a:off x="6516688" y="5637213"/>
            <a:ext cx="163512" cy="1635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799" name="Text Box 30"/>
          <p:cNvSpPr txBox="1">
            <a:spLocks noChangeArrowheads="1"/>
          </p:cNvSpPr>
          <p:nvPr/>
        </p:nvSpPr>
        <p:spPr bwMode="auto">
          <a:xfrm>
            <a:off x="6723063" y="4411663"/>
            <a:ext cx="590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Walking</a:t>
            </a:r>
          </a:p>
        </p:txBody>
      </p:sp>
      <p:sp>
        <p:nvSpPr>
          <p:cNvPr id="160800" name="Text Box 31"/>
          <p:cNvSpPr txBox="1">
            <a:spLocks noChangeArrowheads="1"/>
          </p:cNvSpPr>
          <p:nvPr/>
        </p:nvSpPr>
        <p:spPr bwMode="auto">
          <a:xfrm>
            <a:off x="6732588" y="4745038"/>
            <a:ext cx="67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Streetcar</a:t>
            </a:r>
          </a:p>
        </p:txBody>
      </p:sp>
      <p:sp>
        <p:nvSpPr>
          <p:cNvPr id="160801" name="Text Box 32"/>
          <p:cNvSpPr txBox="1">
            <a:spLocks noChangeArrowheads="1"/>
          </p:cNvSpPr>
          <p:nvPr/>
        </p:nvSpPr>
        <p:spPr bwMode="auto">
          <a:xfrm>
            <a:off x="6723063" y="5040313"/>
            <a:ext cx="5461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Cycling</a:t>
            </a:r>
          </a:p>
        </p:txBody>
      </p:sp>
      <p:sp>
        <p:nvSpPr>
          <p:cNvPr id="160802" name="Text Box 33"/>
          <p:cNvSpPr txBox="1">
            <a:spLocks noChangeArrowheads="1"/>
          </p:cNvSpPr>
          <p:nvPr/>
        </p:nvSpPr>
        <p:spPr bwMode="auto">
          <a:xfrm>
            <a:off x="6723063" y="5307013"/>
            <a:ext cx="828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a:t>
            </a:r>
          </a:p>
        </p:txBody>
      </p:sp>
      <p:sp>
        <p:nvSpPr>
          <p:cNvPr id="160803" name="Text Box 34"/>
          <p:cNvSpPr txBox="1">
            <a:spLocks noChangeArrowheads="1"/>
          </p:cNvSpPr>
          <p:nvPr/>
        </p:nvSpPr>
        <p:spPr bwMode="auto">
          <a:xfrm>
            <a:off x="6713538" y="5592763"/>
            <a:ext cx="11699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Automobile with</a:t>
            </a:r>
          </a:p>
          <a:p>
            <a:pPr algn="l">
              <a:spcBef>
                <a:spcPct val="0"/>
              </a:spcBef>
              <a:buClrTx/>
              <a:buFontTx/>
              <a:buNone/>
            </a:pPr>
            <a:r>
              <a:rPr lang="en-US" altLang="it-IT" sz="1600">
                <a:latin typeface="Arial Narrow" pitchFamily="34" charset="0"/>
              </a:rPr>
              <a:t>freeways</a:t>
            </a:r>
          </a:p>
        </p:txBody>
      </p:sp>
      <p:sp>
        <p:nvSpPr>
          <p:cNvPr id="160804" name="Rectangle 35"/>
          <p:cNvSpPr>
            <a:spLocks noChangeArrowheads="1"/>
          </p:cNvSpPr>
          <p:nvPr/>
        </p:nvSpPr>
        <p:spPr bwMode="auto">
          <a:xfrm>
            <a:off x="1960563" y="4668838"/>
            <a:ext cx="379412" cy="88900"/>
          </a:xfrm>
          <a:prstGeom prst="rect">
            <a:avLst/>
          </a:prstGeom>
          <a:solidFill>
            <a:srgbClr val="0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5" name="Rectangle 36"/>
          <p:cNvSpPr>
            <a:spLocks noChangeArrowheads="1"/>
          </p:cNvSpPr>
          <p:nvPr/>
        </p:nvSpPr>
        <p:spPr bwMode="auto">
          <a:xfrm>
            <a:off x="2341563" y="4668838"/>
            <a:ext cx="379412" cy="88900"/>
          </a:xfrm>
          <a:prstGeom prst="rect">
            <a:avLst/>
          </a:prstGeom>
          <a:solidFill>
            <a:srgbClr val="FF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0806" name="Text Box 37"/>
          <p:cNvSpPr txBox="1">
            <a:spLocks noChangeArrowheads="1"/>
          </p:cNvSpPr>
          <p:nvPr/>
        </p:nvSpPr>
        <p:spPr bwMode="auto">
          <a:xfrm>
            <a:off x="2017713" y="4716463"/>
            <a:ext cx="6365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a:latin typeface="Arial Narrow" pitchFamily="34" charset="0"/>
              </a:rPr>
              <a:t>10 km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2"/>
          <p:cNvSpPr>
            <a:spLocks noGrp="1" noChangeArrowheads="1"/>
          </p:cNvSpPr>
          <p:nvPr>
            <p:ph type="title" idx="4294967295"/>
          </p:nvPr>
        </p:nvSpPr>
        <p:spPr>
          <a:xfrm>
            <a:off x="609600" y="304800"/>
            <a:ext cx="7751763" cy="1125538"/>
          </a:xfrm>
        </p:spPr>
        <p:txBody>
          <a:bodyPr anchor="ctr"/>
          <a:lstStyle/>
          <a:p>
            <a:r>
              <a:rPr lang="en-US" altLang="it-IT" smtClean="0"/>
              <a:t>Evolution of the Spatial Structure of a City </a:t>
            </a:r>
          </a:p>
        </p:txBody>
      </p:sp>
      <p:sp>
        <p:nvSpPr>
          <p:cNvPr id="6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2820" name="Oval 5"/>
          <p:cNvSpPr>
            <a:spLocks noChangeArrowheads="1"/>
          </p:cNvSpPr>
          <p:nvPr/>
        </p:nvSpPr>
        <p:spPr bwMode="auto">
          <a:xfrm>
            <a:off x="5445125" y="1903413"/>
            <a:ext cx="3051175" cy="2946400"/>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1" name="Oval 64"/>
          <p:cNvSpPr>
            <a:spLocks noChangeArrowheads="1"/>
          </p:cNvSpPr>
          <p:nvPr/>
        </p:nvSpPr>
        <p:spPr bwMode="auto">
          <a:xfrm>
            <a:off x="7651750" y="3692525"/>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2" name="Oval 62"/>
          <p:cNvSpPr>
            <a:spLocks noChangeArrowheads="1"/>
          </p:cNvSpPr>
          <p:nvPr/>
        </p:nvSpPr>
        <p:spPr bwMode="auto">
          <a:xfrm>
            <a:off x="6515100" y="2835275"/>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3" name="Oval 44"/>
          <p:cNvSpPr>
            <a:spLocks noChangeArrowheads="1"/>
          </p:cNvSpPr>
          <p:nvPr/>
        </p:nvSpPr>
        <p:spPr bwMode="auto">
          <a:xfrm>
            <a:off x="2790825" y="2333625"/>
            <a:ext cx="2020888" cy="2020888"/>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4" name="Oval 53"/>
          <p:cNvSpPr>
            <a:spLocks noChangeArrowheads="1"/>
          </p:cNvSpPr>
          <p:nvPr/>
        </p:nvSpPr>
        <p:spPr bwMode="auto">
          <a:xfrm>
            <a:off x="3321050" y="2851150"/>
            <a:ext cx="965200" cy="9652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5" name="Oval 43"/>
          <p:cNvSpPr>
            <a:spLocks noChangeArrowheads="1"/>
          </p:cNvSpPr>
          <p:nvPr/>
        </p:nvSpPr>
        <p:spPr bwMode="auto">
          <a:xfrm>
            <a:off x="946150" y="2809875"/>
            <a:ext cx="1027113" cy="1027113"/>
          </a:xfrm>
          <a:prstGeom prst="ellipse">
            <a:avLst/>
          </a:prstGeom>
          <a:solidFill>
            <a:srgbClr val="FFFF99"/>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6" name="Rectangle 2"/>
          <p:cNvSpPr>
            <a:spLocks noChangeArrowheads="1"/>
          </p:cNvSpPr>
          <p:nvPr/>
        </p:nvSpPr>
        <p:spPr bwMode="auto">
          <a:xfrm>
            <a:off x="598488" y="1692275"/>
            <a:ext cx="1682750"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3200" b="1"/>
          </a:p>
        </p:txBody>
      </p:sp>
      <p:sp>
        <p:nvSpPr>
          <p:cNvPr id="162827" name="Rectangle 3"/>
          <p:cNvSpPr>
            <a:spLocks noChangeArrowheads="1"/>
          </p:cNvSpPr>
          <p:nvPr/>
        </p:nvSpPr>
        <p:spPr bwMode="auto">
          <a:xfrm>
            <a:off x="5332413" y="1692275"/>
            <a:ext cx="3262312"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8" name="Rectangle 4"/>
          <p:cNvSpPr>
            <a:spLocks noChangeArrowheads="1"/>
          </p:cNvSpPr>
          <p:nvPr/>
        </p:nvSpPr>
        <p:spPr bwMode="auto">
          <a:xfrm>
            <a:off x="2387600" y="1692275"/>
            <a:ext cx="2840038" cy="3367088"/>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29" name="Oval 11"/>
          <p:cNvSpPr>
            <a:spLocks noChangeArrowheads="1"/>
          </p:cNvSpPr>
          <p:nvPr/>
        </p:nvSpPr>
        <p:spPr bwMode="auto">
          <a:xfrm>
            <a:off x="1355725" y="3217863"/>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0" name="Text Box 29"/>
          <p:cNvSpPr txBox="1">
            <a:spLocks noChangeArrowheads="1"/>
          </p:cNvSpPr>
          <p:nvPr/>
        </p:nvSpPr>
        <p:spPr bwMode="auto">
          <a:xfrm>
            <a:off x="654050" y="4608513"/>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A</a:t>
            </a:r>
          </a:p>
        </p:txBody>
      </p:sp>
      <p:sp>
        <p:nvSpPr>
          <p:cNvPr id="162831" name="Text Box 34"/>
          <p:cNvSpPr txBox="1">
            <a:spLocks noChangeArrowheads="1"/>
          </p:cNvSpPr>
          <p:nvPr/>
        </p:nvSpPr>
        <p:spPr bwMode="auto">
          <a:xfrm>
            <a:off x="2432050" y="4611688"/>
            <a:ext cx="314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B</a:t>
            </a:r>
          </a:p>
        </p:txBody>
      </p:sp>
      <p:sp>
        <p:nvSpPr>
          <p:cNvPr id="162832" name="Text Box 35"/>
          <p:cNvSpPr txBox="1">
            <a:spLocks noChangeArrowheads="1"/>
          </p:cNvSpPr>
          <p:nvPr/>
        </p:nvSpPr>
        <p:spPr bwMode="auto">
          <a:xfrm>
            <a:off x="5372100" y="4611688"/>
            <a:ext cx="374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2000" b="1">
                <a:latin typeface="AvantGarde Bk BT" pitchFamily="34" charset="0"/>
              </a:rPr>
              <a:t>C</a:t>
            </a:r>
          </a:p>
        </p:txBody>
      </p:sp>
      <p:sp>
        <p:nvSpPr>
          <p:cNvPr id="162833" name="Text Box 37"/>
          <p:cNvSpPr txBox="1">
            <a:spLocks noChangeArrowheads="1"/>
          </p:cNvSpPr>
          <p:nvPr/>
        </p:nvSpPr>
        <p:spPr bwMode="auto">
          <a:xfrm>
            <a:off x="966788" y="5172075"/>
            <a:ext cx="13462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Core activities</a:t>
            </a:r>
          </a:p>
        </p:txBody>
      </p:sp>
      <p:sp>
        <p:nvSpPr>
          <p:cNvPr id="162834" name="Text Box 39"/>
          <p:cNvSpPr txBox="1">
            <a:spLocks noChangeArrowheads="1"/>
          </p:cNvSpPr>
          <p:nvPr/>
        </p:nvSpPr>
        <p:spPr bwMode="auto">
          <a:xfrm>
            <a:off x="966788" y="5516563"/>
            <a:ext cx="1581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activities</a:t>
            </a:r>
          </a:p>
        </p:txBody>
      </p:sp>
      <p:sp>
        <p:nvSpPr>
          <p:cNvPr id="162835" name="Text Box 41"/>
          <p:cNvSpPr txBox="1">
            <a:spLocks noChangeArrowheads="1"/>
          </p:cNvSpPr>
          <p:nvPr/>
        </p:nvSpPr>
        <p:spPr bwMode="auto">
          <a:xfrm>
            <a:off x="2984500" y="5173663"/>
            <a:ext cx="183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Peripheral activities</a:t>
            </a:r>
          </a:p>
        </p:txBody>
      </p:sp>
      <p:sp>
        <p:nvSpPr>
          <p:cNvPr id="162836" name="Oval 45"/>
          <p:cNvSpPr>
            <a:spLocks noChangeArrowheads="1"/>
          </p:cNvSpPr>
          <p:nvPr/>
        </p:nvSpPr>
        <p:spPr bwMode="auto">
          <a:xfrm>
            <a:off x="3625850" y="3155950"/>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7" name="Oval 46"/>
          <p:cNvSpPr>
            <a:spLocks noChangeArrowheads="1"/>
          </p:cNvSpPr>
          <p:nvPr/>
        </p:nvSpPr>
        <p:spPr bwMode="auto">
          <a:xfrm>
            <a:off x="3692525" y="2879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8" name="Oval 47"/>
          <p:cNvSpPr>
            <a:spLocks noChangeArrowheads="1"/>
          </p:cNvSpPr>
          <p:nvPr/>
        </p:nvSpPr>
        <p:spPr bwMode="auto">
          <a:xfrm>
            <a:off x="3965575" y="302577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39" name="Oval 48"/>
          <p:cNvSpPr>
            <a:spLocks noChangeArrowheads="1"/>
          </p:cNvSpPr>
          <p:nvPr/>
        </p:nvSpPr>
        <p:spPr bwMode="auto">
          <a:xfrm>
            <a:off x="4002088" y="33162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0" name="Oval 49"/>
          <p:cNvSpPr>
            <a:spLocks noChangeArrowheads="1"/>
          </p:cNvSpPr>
          <p:nvPr/>
        </p:nvSpPr>
        <p:spPr bwMode="auto">
          <a:xfrm>
            <a:off x="3806825" y="3530600"/>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1" name="Oval 50"/>
          <p:cNvSpPr>
            <a:spLocks noChangeArrowheads="1"/>
          </p:cNvSpPr>
          <p:nvPr/>
        </p:nvSpPr>
        <p:spPr bwMode="auto">
          <a:xfrm>
            <a:off x="353060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2" name="Oval 51"/>
          <p:cNvSpPr>
            <a:spLocks noChangeArrowheads="1"/>
          </p:cNvSpPr>
          <p:nvPr/>
        </p:nvSpPr>
        <p:spPr bwMode="auto">
          <a:xfrm>
            <a:off x="3367088" y="32877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3" name="Oval 52"/>
          <p:cNvSpPr>
            <a:spLocks noChangeArrowheads="1"/>
          </p:cNvSpPr>
          <p:nvPr/>
        </p:nvSpPr>
        <p:spPr bwMode="auto">
          <a:xfrm>
            <a:off x="3429000" y="3005138"/>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4" name="Oval 54"/>
          <p:cNvSpPr>
            <a:spLocks noChangeArrowheads="1"/>
          </p:cNvSpPr>
          <p:nvPr/>
        </p:nvSpPr>
        <p:spPr bwMode="auto">
          <a:xfrm>
            <a:off x="6819900" y="3140075"/>
            <a:ext cx="358775" cy="361950"/>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5" name="Oval 56"/>
          <p:cNvSpPr>
            <a:spLocks noChangeArrowheads="1"/>
          </p:cNvSpPr>
          <p:nvPr/>
        </p:nvSpPr>
        <p:spPr bwMode="auto">
          <a:xfrm>
            <a:off x="7148513" y="2998788"/>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6" name="Oval 57"/>
          <p:cNvSpPr>
            <a:spLocks noChangeArrowheads="1"/>
          </p:cNvSpPr>
          <p:nvPr/>
        </p:nvSpPr>
        <p:spPr bwMode="auto">
          <a:xfrm>
            <a:off x="7196138" y="3300413"/>
            <a:ext cx="239712"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7" name="Oval 58"/>
          <p:cNvSpPr>
            <a:spLocks noChangeArrowheads="1"/>
          </p:cNvSpPr>
          <p:nvPr/>
        </p:nvSpPr>
        <p:spPr bwMode="auto">
          <a:xfrm>
            <a:off x="6978650" y="3514725"/>
            <a:ext cx="239713"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8" name="Oval 60"/>
          <p:cNvSpPr>
            <a:spLocks noChangeArrowheads="1"/>
          </p:cNvSpPr>
          <p:nvPr/>
        </p:nvSpPr>
        <p:spPr bwMode="auto">
          <a:xfrm>
            <a:off x="6561138" y="3282950"/>
            <a:ext cx="239712" cy="23971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49" name="Oval 61"/>
          <p:cNvSpPr>
            <a:spLocks noChangeArrowheads="1"/>
          </p:cNvSpPr>
          <p:nvPr/>
        </p:nvSpPr>
        <p:spPr bwMode="auto">
          <a:xfrm>
            <a:off x="6623050" y="2989263"/>
            <a:ext cx="239713" cy="23971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0" name="Oval 65"/>
          <p:cNvSpPr>
            <a:spLocks noChangeArrowheads="1"/>
          </p:cNvSpPr>
          <p:nvPr/>
        </p:nvSpPr>
        <p:spPr bwMode="auto">
          <a:xfrm>
            <a:off x="7881938" y="37068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1" name="Oval 66"/>
          <p:cNvSpPr>
            <a:spLocks noChangeArrowheads="1"/>
          </p:cNvSpPr>
          <p:nvPr/>
        </p:nvSpPr>
        <p:spPr bwMode="auto">
          <a:xfrm>
            <a:off x="803433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2" name="Oval 67"/>
          <p:cNvSpPr>
            <a:spLocks noChangeArrowheads="1"/>
          </p:cNvSpPr>
          <p:nvPr/>
        </p:nvSpPr>
        <p:spPr bwMode="auto">
          <a:xfrm>
            <a:off x="7723188" y="4075113"/>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3" name="Oval 68"/>
          <p:cNvSpPr>
            <a:spLocks noChangeArrowheads="1"/>
          </p:cNvSpPr>
          <p:nvPr/>
        </p:nvSpPr>
        <p:spPr bwMode="auto">
          <a:xfrm>
            <a:off x="6697663" y="1944688"/>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4" name="Oval 70"/>
          <p:cNvSpPr>
            <a:spLocks noChangeArrowheads="1"/>
          </p:cNvSpPr>
          <p:nvPr/>
        </p:nvSpPr>
        <p:spPr bwMode="auto">
          <a:xfrm>
            <a:off x="6927850" y="19589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5" name="Oval 71"/>
          <p:cNvSpPr>
            <a:spLocks noChangeArrowheads="1"/>
          </p:cNvSpPr>
          <p:nvPr/>
        </p:nvSpPr>
        <p:spPr bwMode="auto">
          <a:xfrm>
            <a:off x="708025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6" name="Oval 72"/>
          <p:cNvSpPr>
            <a:spLocks noChangeArrowheads="1"/>
          </p:cNvSpPr>
          <p:nvPr/>
        </p:nvSpPr>
        <p:spPr bwMode="auto">
          <a:xfrm>
            <a:off x="6769100" y="2327275"/>
            <a:ext cx="157163" cy="157163"/>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7" name="Oval 73"/>
          <p:cNvSpPr>
            <a:spLocks noChangeArrowheads="1"/>
          </p:cNvSpPr>
          <p:nvPr/>
        </p:nvSpPr>
        <p:spPr bwMode="auto">
          <a:xfrm>
            <a:off x="5654675" y="3676650"/>
            <a:ext cx="615950" cy="61595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8" name="Oval 74"/>
          <p:cNvSpPr>
            <a:spLocks noChangeArrowheads="1"/>
          </p:cNvSpPr>
          <p:nvPr/>
        </p:nvSpPr>
        <p:spPr bwMode="auto">
          <a:xfrm>
            <a:off x="5843588" y="3870325"/>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59" name="Oval 75"/>
          <p:cNvSpPr>
            <a:spLocks noChangeArrowheads="1"/>
          </p:cNvSpPr>
          <p:nvPr/>
        </p:nvSpPr>
        <p:spPr bwMode="auto">
          <a:xfrm>
            <a:off x="5884863" y="36909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0" name="Oval 76"/>
          <p:cNvSpPr>
            <a:spLocks noChangeArrowheads="1"/>
          </p:cNvSpPr>
          <p:nvPr/>
        </p:nvSpPr>
        <p:spPr bwMode="auto">
          <a:xfrm>
            <a:off x="603726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1" name="Oval 77"/>
          <p:cNvSpPr>
            <a:spLocks noChangeArrowheads="1"/>
          </p:cNvSpPr>
          <p:nvPr/>
        </p:nvSpPr>
        <p:spPr bwMode="auto">
          <a:xfrm>
            <a:off x="5726113" y="4059238"/>
            <a:ext cx="157162" cy="157162"/>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2" name="Oval 78"/>
          <p:cNvSpPr>
            <a:spLocks noChangeArrowheads="1"/>
          </p:cNvSpPr>
          <p:nvPr/>
        </p:nvSpPr>
        <p:spPr bwMode="auto">
          <a:xfrm>
            <a:off x="7843838" y="3884613"/>
            <a:ext cx="234950" cy="2365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3" name="Oval 79"/>
          <p:cNvSpPr>
            <a:spLocks noChangeArrowheads="1"/>
          </p:cNvSpPr>
          <p:nvPr/>
        </p:nvSpPr>
        <p:spPr bwMode="auto">
          <a:xfrm>
            <a:off x="6886575" y="2133600"/>
            <a:ext cx="234950" cy="236538"/>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64" name="Line 80"/>
          <p:cNvSpPr>
            <a:spLocks noChangeShapeType="1"/>
          </p:cNvSpPr>
          <p:nvPr/>
        </p:nvSpPr>
        <p:spPr bwMode="auto">
          <a:xfrm flipV="1">
            <a:off x="3817938" y="2400300"/>
            <a:ext cx="0" cy="37782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5" name="Line 81"/>
          <p:cNvSpPr>
            <a:spLocks noChangeShapeType="1"/>
          </p:cNvSpPr>
          <p:nvPr/>
        </p:nvSpPr>
        <p:spPr bwMode="auto">
          <a:xfrm flipH="1" flipV="1">
            <a:off x="4254500" y="3663950"/>
            <a:ext cx="277813" cy="1952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6" name="Line 82"/>
          <p:cNvSpPr>
            <a:spLocks noChangeShapeType="1"/>
          </p:cNvSpPr>
          <p:nvPr/>
        </p:nvSpPr>
        <p:spPr bwMode="auto">
          <a:xfrm flipV="1">
            <a:off x="3022600" y="3686175"/>
            <a:ext cx="319088" cy="18256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7" name="Line 83"/>
          <p:cNvSpPr>
            <a:spLocks noChangeShapeType="1"/>
          </p:cNvSpPr>
          <p:nvPr/>
        </p:nvSpPr>
        <p:spPr bwMode="auto">
          <a:xfrm flipH="1" flipV="1">
            <a:off x="6986588" y="2541588"/>
            <a:ext cx="11112" cy="2984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8" name="Line 84"/>
          <p:cNvSpPr>
            <a:spLocks noChangeShapeType="1"/>
          </p:cNvSpPr>
          <p:nvPr/>
        </p:nvSpPr>
        <p:spPr bwMode="auto">
          <a:xfrm flipH="1" flipV="1">
            <a:off x="7424738" y="3621088"/>
            <a:ext cx="254000" cy="19685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69" name="Line 85"/>
          <p:cNvSpPr>
            <a:spLocks noChangeShapeType="1"/>
          </p:cNvSpPr>
          <p:nvPr/>
        </p:nvSpPr>
        <p:spPr bwMode="auto">
          <a:xfrm flipV="1">
            <a:off x="6238875" y="3609975"/>
            <a:ext cx="309563" cy="206375"/>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0" name="Arc 87"/>
          <p:cNvSpPr>
            <a:spLocks/>
          </p:cNvSpPr>
          <p:nvPr/>
        </p:nvSpPr>
        <p:spPr bwMode="auto">
          <a:xfrm rot="1152263">
            <a:off x="7158038" y="2419350"/>
            <a:ext cx="1157287" cy="1179513"/>
          </a:xfrm>
          <a:custGeom>
            <a:avLst/>
            <a:gdLst>
              <a:gd name="T0" fmla="*/ 0 w 21531"/>
              <a:gd name="T1" fmla="*/ 0 h 21600"/>
              <a:gd name="T2" fmla="*/ 2147483647 w 21531"/>
              <a:gd name="T3" fmla="*/ 2147483647 h 21600"/>
              <a:gd name="T4" fmla="*/ 0 w 21531"/>
              <a:gd name="T5" fmla="*/ 2147483647 h 21600"/>
              <a:gd name="T6" fmla="*/ 0 60000 65536"/>
              <a:gd name="T7" fmla="*/ 0 60000 65536"/>
              <a:gd name="T8" fmla="*/ 0 60000 65536"/>
              <a:gd name="T9" fmla="*/ 0 w 21531"/>
              <a:gd name="T10" fmla="*/ 0 h 21600"/>
              <a:gd name="T11" fmla="*/ 21531 w 21531"/>
              <a:gd name="T12" fmla="*/ 21600 h 21600"/>
            </a:gdLst>
            <a:ahLst/>
            <a:cxnLst>
              <a:cxn ang="T6">
                <a:pos x="T0" y="T1"/>
              </a:cxn>
              <a:cxn ang="T7">
                <a:pos x="T2" y="T3"/>
              </a:cxn>
              <a:cxn ang="T8">
                <a:pos x="T4" y="T5"/>
              </a:cxn>
            </a:cxnLst>
            <a:rect l="T9" t="T10" r="T11" b="T12"/>
            <a:pathLst>
              <a:path w="21531" h="21600" fill="none" extrusionOk="0">
                <a:moveTo>
                  <a:pt x="-1" y="0"/>
                </a:moveTo>
                <a:cubicBezTo>
                  <a:pt x="11262" y="0"/>
                  <a:pt x="20635" y="8653"/>
                  <a:pt x="21531" y="19880"/>
                </a:cubicBezTo>
              </a:path>
              <a:path w="21531" h="21600" stroke="0" extrusionOk="0">
                <a:moveTo>
                  <a:pt x="-1" y="0"/>
                </a:moveTo>
                <a:cubicBezTo>
                  <a:pt x="11262" y="0"/>
                  <a:pt x="20635" y="8653"/>
                  <a:pt x="21531" y="19880"/>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1" name="Arc 88"/>
          <p:cNvSpPr>
            <a:spLocks/>
          </p:cNvSpPr>
          <p:nvPr/>
        </p:nvSpPr>
        <p:spPr bwMode="auto">
          <a:xfrm rot="8100000">
            <a:off x="6373813" y="3665538"/>
            <a:ext cx="1158875" cy="1179512"/>
          </a:xfrm>
          <a:custGeom>
            <a:avLst/>
            <a:gdLst>
              <a:gd name="T0" fmla="*/ 2147483647 w 21558"/>
              <a:gd name="T1" fmla="*/ 0 h 21593"/>
              <a:gd name="T2" fmla="*/ 2147483647 w 21558"/>
              <a:gd name="T3" fmla="*/ 2147483647 h 21593"/>
              <a:gd name="T4" fmla="*/ 0 w 21558"/>
              <a:gd name="T5" fmla="*/ 2147483647 h 21593"/>
              <a:gd name="T6" fmla="*/ 0 60000 65536"/>
              <a:gd name="T7" fmla="*/ 0 60000 65536"/>
              <a:gd name="T8" fmla="*/ 0 60000 65536"/>
              <a:gd name="T9" fmla="*/ 0 w 21558"/>
              <a:gd name="T10" fmla="*/ 0 h 21593"/>
              <a:gd name="T11" fmla="*/ 21558 w 21558"/>
              <a:gd name="T12" fmla="*/ 21593 h 21593"/>
            </a:gdLst>
            <a:ahLst/>
            <a:cxnLst>
              <a:cxn ang="T6">
                <a:pos x="T0" y="T1"/>
              </a:cxn>
              <a:cxn ang="T7">
                <a:pos x="T2" y="T3"/>
              </a:cxn>
              <a:cxn ang="T8">
                <a:pos x="T4" y="T5"/>
              </a:cxn>
            </a:cxnLst>
            <a:rect l="T9" t="T10" r="T11" b="T12"/>
            <a:pathLst>
              <a:path w="21558" h="21593" fill="none" extrusionOk="0">
                <a:moveTo>
                  <a:pt x="566" y="0"/>
                </a:moveTo>
                <a:cubicBezTo>
                  <a:pt x="11753" y="294"/>
                  <a:pt x="20863" y="9082"/>
                  <a:pt x="21558" y="20250"/>
                </a:cubicBezTo>
              </a:path>
              <a:path w="21558" h="21593" stroke="0" extrusionOk="0">
                <a:moveTo>
                  <a:pt x="566" y="0"/>
                </a:moveTo>
                <a:cubicBezTo>
                  <a:pt x="11753" y="294"/>
                  <a:pt x="20863" y="9082"/>
                  <a:pt x="21558" y="20250"/>
                </a:cubicBezTo>
                <a:lnTo>
                  <a:pt x="0" y="21593"/>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2" name="Arc 89"/>
          <p:cNvSpPr>
            <a:spLocks/>
          </p:cNvSpPr>
          <p:nvPr/>
        </p:nvSpPr>
        <p:spPr bwMode="auto">
          <a:xfrm rot="-6300000">
            <a:off x="5643563" y="2351088"/>
            <a:ext cx="1160462" cy="1192212"/>
          </a:xfrm>
          <a:custGeom>
            <a:avLst/>
            <a:gdLst>
              <a:gd name="T0" fmla="*/ 0 w 21600"/>
              <a:gd name="T1" fmla="*/ 0 h 21842"/>
              <a:gd name="T2" fmla="*/ 2147483647 w 21600"/>
              <a:gd name="T3" fmla="*/ 2147483647 h 21842"/>
              <a:gd name="T4" fmla="*/ 0 w 21600"/>
              <a:gd name="T5" fmla="*/ 2147483647 h 21842"/>
              <a:gd name="T6" fmla="*/ 0 60000 65536"/>
              <a:gd name="T7" fmla="*/ 0 60000 65536"/>
              <a:gd name="T8" fmla="*/ 0 60000 65536"/>
              <a:gd name="T9" fmla="*/ 0 w 21600"/>
              <a:gd name="T10" fmla="*/ 0 h 21842"/>
              <a:gd name="T11" fmla="*/ 21600 w 21600"/>
              <a:gd name="T12" fmla="*/ 21842 h 21842"/>
            </a:gdLst>
            <a:ahLst/>
            <a:cxnLst>
              <a:cxn ang="T6">
                <a:pos x="T0" y="T1"/>
              </a:cxn>
              <a:cxn ang="T7">
                <a:pos x="T2" y="T3"/>
              </a:cxn>
              <a:cxn ang="T8">
                <a:pos x="T4" y="T5"/>
              </a:cxn>
            </a:cxnLst>
            <a:rect l="T9" t="T10" r="T11" b="T12"/>
            <a:pathLst>
              <a:path w="21600" h="21842" fill="none" extrusionOk="0">
                <a:moveTo>
                  <a:pt x="-1" y="0"/>
                </a:moveTo>
                <a:cubicBezTo>
                  <a:pt x="11929" y="0"/>
                  <a:pt x="21600" y="9670"/>
                  <a:pt x="21600" y="21600"/>
                </a:cubicBezTo>
                <a:cubicBezTo>
                  <a:pt x="21600" y="21680"/>
                  <a:pt x="21599" y="21761"/>
                  <a:pt x="21598" y="21841"/>
                </a:cubicBezTo>
              </a:path>
              <a:path w="21600" h="21842" stroke="0" extrusionOk="0">
                <a:moveTo>
                  <a:pt x="-1" y="0"/>
                </a:moveTo>
                <a:cubicBezTo>
                  <a:pt x="11929" y="0"/>
                  <a:pt x="21600" y="9670"/>
                  <a:pt x="21600" y="21600"/>
                </a:cubicBezTo>
                <a:cubicBezTo>
                  <a:pt x="21600" y="21680"/>
                  <a:pt x="21599" y="21761"/>
                  <a:pt x="21598" y="21841"/>
                </a:cubicBezTo>
                <a:lnTo>
                  <a:pt x="0" y="21600"/>
                </a:lnTo>
                <a:close/>
              </a:path>
            </a:pathLst>
          </a:cu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62873" name="Line 91"/>
          <p:cNvSpPr>
            <a:spLocks noChangeShapeType="1"/>
          </p:cNvSpPr>
          <p:nvPr/>
        </p:nvSpPr>
        <p:spPr bwMode="auto">
          <a:xfrm>
            <a:off x="5208588" y="5292725"/>
            <a:ext cx="366712"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62874" name="Oval 92"/>
          <p:cNvSpPr>
            <a:spLocks noChangeArrowheads="1"/>
          </p:cNvSpPr>
          <p:nvPr/>
        </p:nvSpPr>
        <p:spPr bwMode="auto">
          <a:xfrm>
            <a:off x="2695575" y="5495925"/>
            <a:ext cx="266700" cy="266700"/>
          </a:xfrm>
          <a:prstGeom prst="ellipse">
            <a:avLst/>
          </a:prstGeom>
          <a:solidFill>
            <a:srgbClr val="FFCC00"/>
          </a:solidFill>
          <a:ln w="25400">
            <a:solidFill>
              <a:schemeClr val="tx1"/>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5" name="Text Box 93"/>
          <p:cNvSpPr txBox="1">
            <a:spLocks noChangeArrowheads="1"/>
          </p:cNvSpPr>
          <p:nvPr/>
        </p:nvSpPr>
        <p:spPr bwMode="auto">
          <a:xfrm>
            <a:off x="2984500" y="5502275"/>
            <a:ext cx="11747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Central area</a:t>
            </a:r>
          </a:p>
        </p:txBody>
      </p:sp>
      <p:sp>
        <p:nvSpPr>
          <p:cNvPr id="162876" name="Text Box 94"/>
          <p:cNvSpPr txBox="1">
            <a:spLocks noChangeArrowheads="1"/>
          </p:cNvSpPr>
          <p:nvPr/>
        </p:nvSpPr>
        <p:spPr bwMode="auto">
          <a:xfrm>
            <a:off x="5611813" y="5167313"/>
            <a:ext cx="19446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Major transport axis</a:t>
            </a:r>
          </a:p>
        </p:txBody>
      </p:sp>
      <p:sp>
        <p:nvSpPr>
          <p:cNvPr id="162877" name="Oval 95"/>
          <p:cNvSpPr>
            <a:spLocks noChangeArrowheads="1"/>
          </p:cNvSpPr>
          <p:nvPr/>
        </p:nvSpPr>
        <p:spPr bwMode="auto">
          <a:xfrm>
            <a:off x="712788" y="5176838"/>
            <a:ext cx="209550" cy="211137"/>
          </a:xfrm>
          <a:prstGeom prst="ellipse">
            <a:avLst/>
          </a:prstGeom>
          <a:solidFill>
            <a:srgbClr val="9933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8" name="Oval 96"/>
          <p:cNvSpPr>
            <a:spLocks noChangeArrowheads="1"/>
          </p:cNvSpPr>
          <p:nvPr/>
        </p:nvSpPr>
        <p:spPr bwMode="auto">
          <a:xfrm>
            <a:off x="709613" y="5527675"/>
            <a:ext cx="217487" cy="217488"/>
          </a:xfrm>
          <a:prstGeom prst="ellipse">
            <a:avLst/>
          </a:prstGeom>
          <a:solidFill>
            <a:srgbClr val="FF9900"/>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2879" name="Oval 97"/>
          <p:cNvSpPr>
            <a:spLocks noChangeArrowheads="1"/>
          </p:cNvSpPr>
          <p:nvPr/>
        </p:nvSpPr>
        <p:spPr bwMode="auto">
          <a:xfrm>
            <a:off x="2719388" y="5187950"/>
            <a:ext cx="217487" cy="217488"/>
          </a:xfrm>
          <a:prstGeom prst="ellipse">
            <a:avLst/>
          </a:prstGeom>
          <a:solidFill>
            <a:srgbClr val="FFFF99"/>
          </a:solidFill>
          <a:ln w="127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8"/>
          <p:cNvSpPr>
            <a:spLocks noGrp="1" noChangeArrowheads="1"/>
          </p:cNvSpPr>
          <p:nvPr>
            <p:ph type="title" idx="4294967295"/>
          </p:nvPr>
        </p:nvSpPr>
        <p:spPr>
          <a:xfrm>
            <a:off x="609600" y="304800"/>
            <a:ext cx="7751763" cy="1125538"/>
          </a:xfrm>
        </p:spPr>
        <p:txBody>
          <a:bodyPr anchor="ctr"/>
          <a:lstStyle/>
          <a:p>
            <a:r>
              <a:rPr lang="en-US" altLang="it-IT" sz="2800" smtClean="0"/>
              <a:t>Evolution of Transportation and Urban Form in North American and European Cities</a:t>
            </a:r>
            <a:r>
              <a:rPr lang="en-US" altLang="it-IT" smtClean="0"/>
              <a:t> </a:t>
            </a:r>
          </a:p>
        </p:txBody>
      </p:sp>
      <p:sp>
        <p:nvSpPr>
          <p:cNvPr id="53" name="Footer Placeholder 2"/>
          <p:cNvSpPr txBox="1">
            <a:spLocks noGrp="1"/>
          </p:cNvSpPr>
          <p:nvPr/>
        </p:nvSpPr>
        <p:spPr bwMode="auto">
          <a:xfrm>
            <a:off x="101600" y="6604000"/>
            <a:ext cx="8961438" cy="246063"/>
          </a:xfrm>
          <a:prstGeom prst="rect">
            <a:avLst/>
          </a:prstGeom>
          <a:noFill/>
          <a:ln>
            <a:miter lim="800000"/>
            <a:headEnd/>
            <a:tailEnd/>
          </a:ln>
        </p:spPr>
        <p:txBody>
          <a:bodyPr lIns="0" tIns="0" rIns="0" bIns="0"/>
          <a:lstStyle/>
          <a:p>
            <a:pPr algn="l">
              <a:spcBef>
                <a:spcPct val="0"/>
              </a:spcBef>
              <a:buClrTx/>
              <a:buFontTx/>
              <a:buNone/>
              <a:defRPr/>
            </a:pPr>
            <a:r>
              <a:rPr lang="en-US" sz="800">
                <a:solidFill>
                  <a:srgbClr val="1C1C1C"/>
                </a:solidFill>
                <a:latin typeface="+mn-lt"/>
              </a:rPr>
              <a:t>Copyright © 1998-2010, Dr. Jean-Paul Rodrigue, Dept. of Global Studies &amp; Geography, Hofstra University. For personal or classroom use ONLY. This material (including graphics) is not public domain and cannot be published, in whole or in part, in ANY form (printed or electronic) and on any media without consent. This includes conference presentations. Permission MUST be requested prior to use.</a:t>
            </a:r>
          </a:p>
        </p:txBody>
      </p:sp>
      <p:sp>
        <p:nvSpPr>
          <p:cNvPr id="164868" name="Oval 32"/>
          <p:cNvSpPr>
            <a:spLocks noChangeArrowheads="1"/>
          </p:cNvSpPr>
          <p:nvPr/>
        </p:nvSpPr>
        <p:spPr bwMode="auto">
          <a:xfrm>
            <a:off x="4968875" y="1546225"/>
            <a:ext cx="3938588"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69" name="Oval 3"/>
          <p:cNvSpPr>
            <a:spLocks noChangeArrowheads="1"/>
          </p:cNvSpPr>
          <p:nvPr/>
        </p:nvSpPr>
        <p:spPr bwMode="auto">
          <a:xfrm>
            <a:off x="192088" y="1539875"/>
            <a:ext cx="4648200" cy="2614613"/>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0" name="Oval 4"/>
          <p:cNvSpPr>
            <a:spLocks noChangeArrowheads="1"/>
          </p:cNvSpPr>
          <p:nvPr/>
        </p:nvSpPr>
        <p:spPr bwMode="auto">
          <a:xfrm>
            <a:off x="1354138" y="1714500"/>
            <a:ext cx="2265362"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1" name="Freeform 5"/>
          <p:cNvSpPr>
            <a:spLocks/>
          </p:cNvSpPr>
          <p:nvPr/>
        </p:nvSpPr>
        <p:spPr bwMode="auto">
          <a:xfrm>
            <a:off x="1528763" y="1946275"/>
            <a:ext cx="1587500" cy="1603375"/>
          </a:xfrm>
          <a:custGeom>
            <a:avLst/>
            <a:gdLst>
              <a:gd name="T0" fmla="*/ 2147483647 w 1312"/>
              <a:gd name="T1" fmla="*/ 2147483647 h 1324"/>
              <a:gd name="T2" fmla="*/ 2147483647 w 1312"/>
              <a:gd name="T3" fmla="*/ 2147483647 h 1324"/>
              <a:gd name="T4" fmla="*/ 2147483647 w 1312"/>
              <a:gd name="T5" fmla="*/ 2147483647 h 1324"/>
              <a:gd name="T6" fmla="*/ 2147483647 w 1312"/>
              <a:gd name="T7" fmla="*/ 2147483647 h 1324"/>
              <a:gd name="T8" fmla="*/ 2147483647 w 1312"/>
              <a:gd name="T9" fmla="*/ 2147483647 h 1324"/>
              <a:gd name="T10" fmla="*/ 2147483647 w 1312"/>
              <a:gd name="T11" fmla="*/ 2147483647 h 1324"/>
              <a:gd name="T12" fmla="*/ 2147483647 w 1312"/>
              <a:gd name="T13" fmla="*/ 2147483647 h 1324"/>
              <a:gd name="T14" fmla="*/ 2147483647 w 1312"/>
              <a:gd name="T15" fmla="*/ 2147483647 h 1324"/>
              <a:gd name="T16" fmla="*/ 2147483647 w 1312"/>
              <a:gd name="T17" fmla="*/ 2147483647 h 1324"/>
              <a:gd name="T18" fmla="*/ 2147483647 w 1312"/>
              <a:gd name="T19" fmla="*/ 2147483647 h 1324"/>
              <a:gd name="T20" fmla="*/ 2147483647 w 1312"/>
              <a:gd name="T21" fmla="*/ 2147483647 h 13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12"/>
              <a:gd name="T34" fmla="*/ 0 h 1324"/>
              <a:gd name="T35" fmla="*/ 1312 w 1312"/>
              <a:gd name="T36" fmla="*/ 1324 h 13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12" h="1324">
                <a:moveTo>
                  <a:pt x="323" y="590"/>
                </a:moveTo>
                <a:cubicBezTo>
                  <a:pt x="436" y="525"/>
                  <a:pt x="597" y="474"/>
                  <a:pt x="703" y="383"/>
                </a:cubicBezTo>
                <a:cubicBezTo>
                  <a:pt x="809" y="292"/>
                  <a:pt x="875" y="84"/>
                  <a:pt x="960" y="42"/>
                </a:cubicBezTo>
                <a:cubicBezTo>
                  <a:pt x="1045" y="0"/>
                  <a:pt x="1184" y="34"/>
                  <a:pt x="1213" y="134"/>
                </a:cubicBezTo>
                <a:cubicBezTo>
                  <a:pt x="1242" y="234"/>
                  <a:pt x="1116" y="472"/>
                  <a:pt x="1132" y="642"/>
                </a:cubicBezTo>
                <a:cubicBezTo>
                  <a:pt x="1148" y="812"/>
                  <a:pt x="1308" y="1042"/>
                  <a:pt x="1310" y="1153"/>
                </a:cubicBezTo>
                <a:cubicBezTo>
                  <a:pt x="1312" y="1264"/>
                  <a:pt x="1260" y="1324"/>
                  <a:pt x="1147" y="1309"/>
                </a:cubicBezTo>
                <a:cubicBezTo>
                  <a:pt x="1034" y="1294"/>
                  <a:pt x="794" y="1111"/>
                  <a:pt x="629" y="1064"/>
                </a:cubicBezTo>
                <a:cubicBezTo>
                  <a:pt x="464" y="1017"/>
                  <a:pt x="260" y="1075"/>
                  <a:pt x="160" y="1027"/>
                </a:cubicBezTo>
                <a:cubicBezTo>
                  <a:pt x="60" y="979"/>
                  <a:pt x="0" y="848"/>
                  <a:pt x="27" y="775"/>
                </a:cubicBezTo>
                <a:cubicBezTo>
                  <a:pt x="54" y="702"/>
                  <a:pt x="261" y="629"/>
                  <a:pt x="323" y="590"/>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72" name="Line 8"/>
          <p:cNvSpPr>
            <a:spLocks noChangeShapeType="1"/>
          </p:cNvSpPr>
          <p:nvPr/>
        </p:nvSpPr>
        <p:spPr bwMode="auto">
          <a:xfrm flipH="1">
            <a:off x="295275" y="2851150"/>
            <a:ext cx="4429125"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3" name="Line 11"/>
          <p:cNvSpPr>
            <a:spLocks noChangeShapeType="1"/>
          </p:cNvSpPr>
          <p:nvPr/>
        </p:nvSpPr>
        <p:spPr bwMode="auto">
          <a:xfrm flipH="1">
            <a:off x="1644650" y="2933700"/>
            <a:ext cx="522288" cy="58738"/>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4" name="Line 12"/>
          <p:cNvSpPr>
            <a:spLocks noChangeShapeType="1"/>
          </p:cNvSpPr>
          <p:nvPr/>
        </p:nvSpPr>
        <p:spPr bwMode="auto">
          <a:xfrm flipH="1" flipV="1">
            <a:off x="2632075" y="3108325"/>
            <a:ext cx="406400" cy="349250"/>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5" name="Line 13"/>
          <p:cNvSpPr>
            <a:spLocks noChangeShapeType="1"/>
          </p:cNvSpPr>
          <p:nvPr/>
        </p:nvSpPr>
        <p:spPr bwMode="auto">
          <a:xfrm flipH="1">
            <a:off x="2574925" y="2062163"/>
            <a:ext cx="231775" cy="465137"/>
          </a:xfrm>
          <a:prstGeom prst="line">
            <a:avLst/>
          </a:prstGeom>
          <a:noFill/>
          <a:ln w="254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76" name="Rectangle 14"/>
          <p:cNvSpPr>
            <a:spLocks noChangeArrowheads="1"/>
          </p:cNvSpPr>
          <p:nvPr/>
        </p:nvSpPr>
        <p:spPr bwMode="auto">
          <a:xfrm>
            <a:off x="246063" y="4691063"/>
            <a:ext cx="228600" cy="228600"/>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7" name="Text Box 15"/>
          <p:cNvSpPr txBox="1">
            <a:spLocks noChangeArrowheads="1"/>
          </p:cNvSpPr>
          <p:nvPr/>
        </p:nvSpPr>
        <p:spPr bwMode="auto">
          <a:xfrm>
            <a:off x="525463" y="4708525"/>
            <a:ext cx="3022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 - Walking-horsecar era (1800-1890)</a:t>
            </a:r>
          </a:p>
        </p:txBody>
      </p:sp>
      <p:sp>
        <p:nvSpPr>
          <p:cNvPr id="164878" name="Rectangle 16"/>
          <p:cNvSpPr>
            <a:spLocks noChangeArrowheads="1"/>
          </p:cNvSpPr>
          <p:nvPr/>
        </p:nvSpPr>
        <p:spPr bwMode="auto">
          <a:xfrm>
            <a:off x="246063" y="5029200"/>
            <a:ext cx="228600" cy="2286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79" name="Text Box 17"/>
          <p:cNvSpPr txBox="1">
            <a:spLocks noChangeArrowheads="1"/>
          </p:cNvSpPr>
          <p:nvPr/>
        </p:nvSpPr>
        <p:spPr bwMode="auto">
          <a:xfrm>
            <a:off x="525463" y="5048250"/>
            <a:ext cx="23542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 - Streetcar era (1890-1920)</a:t>
            </a:r>
          </a:p>
        </p:txBody>
      </p:sp>
      <p:sp>
        <p:nvSpPr>
          <p:cNvPr id="164880" name="Rectangle 18"/>
          <p:cNvSpPr>
            <a:spLocks noChangeArrowheads="1"/>
          </p:cNvSpPr>
          <p:nvPr/>
        </p:nvSpPr>
        <p:spPr bwMode="auto">
          <a:xfrm>
            <a:off x="3813175" y="4691063"/>
            <a:ext cx="228600" cy="2286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1" name="Text Box 20"/>
          <p:cNvSpPr txBox="1">
            <a:spLocks noChangeArrowheads="1"/>
          </p:cNvSpPr>
          <p:nvPr/>
        </p:nvSpPr>
        <p:spPr bwMode="auto">
          <a:xfrm>
            <a:off x="4092575" y="4710113"/>
            <a:ext cx="26082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III - Automobile era (1920-1945)</a:t>
            </a:r>
          </a:p>
        </p:txBody>
      </p:sp>
      <p:grpSp>
        <p:nvGrpSpPr>
          <p:cNvPr id="164882" name="Group 65"/>
          <p:cNvGrpSpPr>
            <a:grpSpLocks/>
          </p:cNvGrpSpPr>
          <p:nvPr/>
        </p:nvGrpSpPr>
        <p:grpSpPr bwMode="auto">
          <a:xfrm>
            <a:off x="3813175" y="5029200"/>
            <a:ext cx="228600" cy="228600"/>
            <a:chOff x="2697" y="3155"/>
            <a:chExt cx="144" cy="144"/>
          </a:xfrm>
        </p:grpSpPr>
        <p:sp>
          <p:nvSpPr>
            <p:cNvPr id="164883" name="Rectangle 19"/>
            <p:cNvSpPr>
              <a:spLocks noChangeArrowheads="1"/>
            </p:cNvSpPr>
            <p:nvPr/>
          </p:nvSpPr>
          <p:spPr bwMode="auto">
            <a:xfrm>
              <a:off x="2697" y="3155"/>
              <a:ext cx="144" cy="76"/>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84" name="Rectangle 21"/>
            <p:cNvSpPr>
              <a:spLocks noChangeArrowheads="1"/>
            </p:cNvSpPr>
            <p:nvPr/>
          </p:nvSpPr>
          <p:spPr bwMode="auto">
            <a:xfrm>
              <a:off x="2697" y="3231"/>
              <a:ext cx="144" cy="68"/>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grpSp>
      <p:sp>
        <p:nvSpPr>
          <p:cNvPr id="164885" name="Text Box 22"/>
          <p:cNvSpPr txBox="1">
            <a:spLocks noChangeArrowheads="1"/>
          </p:cNvSpPr>
          <p:nvPr/>
        </p:nvSpPr>
        <p:spPr bwMode="auto">
          <a:xfrm>
            <a:off x="4092575" y="5048250"/>
            <a:ext cx="19891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IV - Highway era (1945-)</a:t>
            </a:r>
          </a:p>
        </p:txBody>
      </p:sp>
      <p:sp>
        <p:nvSpPr>
          <p:cNvPr id="164886" name="Text Box 24"/>
          <p:cNvSpPr txBox="1">
            <a:spLocks noChangeArrowheads="1"/>
          </p:cNvSpPr>
          <p:nvPr/>
        </p:nvSpPr>
        <p:spPr bwMode="auto">
          <a:xfrm>
            <a:off x="2697163" y="2932113"/>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87" name="Text Box 25"/>
          <p:cNvSpPr txBox="1">
            <a:spLocks noChangeArrowheads="1"/>
          </p:cNvSpPr>
          <p:nvPr/>
        </p:nvSpPr>
        <p:spPr bwMode="auto">
          <a:xfrm>
            <a:off x="3078163" y="2994025"/>
            <a:ext cx="374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88" name="Text Box 26"/>
          <p:cNvSpPr txBox="1">
            <a:spLocks noChangeArrowheads="1"/>
          </p:cNvSpPr>
          <p:nvPr/>
        </p:nvSpPr>
        <p:spPr bwMode="auto">
          <a:xfrm>
            <a:off x="4175125" y="295592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89" name="Oval 31"/>
          <p:cNvSpPr>
            <a:spLocks noChangeArrowheads="1"/>
          </p:cNvSpPr>
          <p:nvPr/>
        </p:nvSpPr>
        <p:spPr bwMode="auto">
          <a:xfrm>
            <a:off x="1019175" y="1647825"/>
            <a:ext cx="2936875" cy="2389188"/>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0" name="Oval 9"/>
          <p:cNvSpPr>
            <a:spLocks noChangeArrowheads="1"/>
          </p:cNvSpPr>
          <p:nvPr/>
        </p:nvSpPr>
        <p:spPr bwMode="auto">
          <a:xfrm>
            <a:off x="831850" y="2676525"/>
            <a:ext cx="347663"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1" name="Oval 10"/>
          <p:cNvSpPr>
            <a:spLocks noChangeArrowheads="1"/>
          </p:cNvSpPr>
          <p:nvPr/>
        </p:nvSpPr>
        <p:spPr bwMode="auto">
          <a:xfrm>
            <a:off x="3778250" y="2676525"/>
            <a:ext cx="349250" cy="349250"/>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2" name="Oval 33"/>
          <p:cNvSpPr>
            <a:spLocks noChangeArrowheads="1"/>
          </p:cNvSpPr>
          <p:nvPr/>
        </p:nvSpPr>
        <p:spPr bwMode="auto">
          <a:xfrm>
            <a:off x="5810250" y="1720850"/>
            <a:ext cx="2265363" cy="2265363"/>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3" name="Freeform 34"/>
          <p:cNvSpPr>
            <a:spLocks/>
          </p:cNvSpPr>
          <p:nvPr/>
        </p:nvSpPr>
        <p:spPr bwMode="auto">
          <a:xfrm>
            <a:off x="5788025" y="2406650"/>
            <a:ext cx="2274888" cy="830263"/>
          </a:xfrm>
          <a:custGeom>
            <a:avLst/>
            <a:gdLst>
              <a:gd name="T0" fmla="*/ 2147483647 w 1433"/>
              <a:gd name="T1" fmla="*/ 2147483647 h 523"/>
              <a:gd name="T2" fmla="*/ 2147483647 w 1433"/>
              <a:gd name="T3" fmla="*/ 2147483647 h 523"/>
              <a:gd name="T4" fmla="*/ 2147483647 w 1433"/>
              <a:gd name="T5" fmla="*/ 2147483647 h 523"/>
              <a:gd name="T6" fmla="*/ 2147483647 w 1433"/>
              <a:gd name="T7" fmla="*/ 2147483647 h 523"/>
              <a:gd name="T8" fmla="*/ 2147483647 w 1433"/>
              <a:gd name="T9" fmla="*/ 2147483647 h 523"/>
              <a:gd name="T10" fmla="*/ 2147483647 w 1433"/>
              <a:gd name="T11" fmla="*/ 2147483647 h 523"/>
              <a:gd name="T12" fmla="*/ 2147483647 w 1433"/>
              <a:gd name="T13" fmla="*/ 2147483647 h 523"/>
              <a:gd name="T14" fmla="*/ 2147483647 w 1433"/>
              <a:gd name="T15" fmla="*/ 2147483647 h 523"/>
              <a:gd name="T16" fmla="*/ 2147483647 w 1433"/>
              <a:gd name="T17" fmla="*/ 2147483647 h 523"/>
              <a:gd name="T18" fmla="*/ 2147483647 w 1433"/>
              <a:gd name="T19" fmla="*/ 2147483647 h 523"/>
              <a:gd name="T20" fmla="*/ 2147483647 w 1433"/>
              <a:gd name="T21" fmla="*/ 2147483647 h 5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33"/>
              <a:gd name="T34" fmla="*/ 0 h 523"/>
              <a:gd name="T35" fmla="*/ 1433 w 1433"/>
              <a:gd name="T36" fmla="*/ 523 h 52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33" h="523">
                <a:moveTo>
                  <a:pt x="455" y="132"/>
                </a:moveTo>
                <a:cubicBezTo>
                  <a:pt x="558" y="103"/>
                  <a:pt x="610" y="8"/>
                  <a:pt x="706" y="4"/>
                </a:cubicBezTo>
                <a:cubicBezTo>
                  <a:pt x="802" y="0"/>
                  <a:pt x="918" y="78"/>
                  <a:pt x="1031" y="110"/>
                </a:cubicBezTo>
                <a:cubicBezTo>
                  <a:pt x="1144" y="142"/>
                  <a:pt x="1335" y="146"/>
                  <a:pt x="1384" y="197"/>
                </a:cubicBezTo>
                <a:cubicBezTo>
                  <a:pt x="1433" y="248"/>
                  <a:pt x="1386" y="375"/>
                  <a:pt x="1326" y="413"/>
                </a:cubicBezTo>
                <a:cubicBezTo>
                  <a:pt x="1266" y="451"/>
                  <a:pt x="1119" y="409"/>
                  <a:pt x="1024" y="427"/>
                </a:cubicBezTo>
                <a:cubicBezTo>
                  <a:pt x="929" y="445"/>
                  <a:pt x="849" y="519"/>
                  <a:pt x="757" y="521"/>
                </a:cubicBezTo>
                <a:cubicBezTo>
                  <a:pt x="665" y="523"/>
                  <a:pt x="585" y="470"/>
                  <a:pt x="469" y="442"/>
                </a:cubicBezTo>
                <a:cubicBezTo>
                  <a:pt x="353" y="414"/>
                  <a:pt x="118" y="400"/>
                  <a:pt x="59" y="355"/>
                </a:cubicBezTo>
                <a:cubicBezTo>
                  <a:pt x="0" y="310"/>
                  <a:pt x="48" y="212"/>
                  <a:pt x="114" y="175"/>
                </a:cubicBezTo>
                <a:cubicBezTo>
                  <a:pt x="180" y="138"/>
                  <a:pt x="384" y="141"/>
                  <a:pt x="455" y="132"/>
                </a:cubicBezTo>
                <a:close/>
              </a:path>
            </a:pathLst>
          </a:cu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64894" name="Line 37"/>
          <p:cNvSpPr>
            <a:spLocks noChangeShapeType="1"/>
          </p:cNvSpPr>
          <p:nvPr/>
        </p:nvSpPr>
        <p:spPr bwMode="auto">
          <a:xfrm flipH="1">
            <a:off x="5013325" y="2857500"/>
            <a:ext cx="3846513" cy="0"/>
          </a:xfrm>
          <a:prstGeom prst="line">
            <a:avLst/>
          </a:prstGeom>
          <a:noFill/>
          <a:ln w="31750">
            <a:solidFill>
              <a:srgbClr val="333333"/>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895" name="Text Box 42"/>
          <p:cNvSpPr txBox="1">
            <a:spLocks noChangeArrowheads="1"/>
          </p:cNvSpPr>
          <p:nvPr/>
        </p:nvSpPr>
        <p:spPr bwMode="auto">
          <a:xfrm>
            <a:off x="7142163" y="2459038"/>
            <a:ext cx="311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a:t>
            </a:r>
          </a:p>
        </p:txBody>
      </p:sp>
      <p:sp>
        <p:nvSpPr>
          <p:cNvPr id="164896" name="Text Box 43"/>
          <p:cNvSpPr txBox="1">
            <a:spLocks noChangeArrowheads="1"/>
          </p:cNvSpPr>
          <p:nvPr/>
        </p:nvSpPr>
        <p:spPr bwMode="auto">
          <a:xfrm>
            <a:off x="6699250" y="3411538"/>
            <a:ext cx="374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III</a:t>
            </a:r>
          </a:p>
        </p:txBody>
      </p:sp>
      <p:sp>
        <p:nvSpPr>
          <p:cNvPr id="164897" name="Text Box 44"/>
          <p:cNvSpPr txBox="1">
            <a:spLocks noChangeArrowheads="1"/>
          </p:cNvSpPr>
          <p:nvPr/>
        </p:nvSpPr>
        <p:spPr bwMode="auto">
          <a:xfrm>
            <a:off x="8415338" y="2276475"/>
            <a:ext cx="400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IV</a:t>
            </a:r>
          </a:p>
        </p:txBody>
      </p:sp>
      <p:sp>
        <p:nvSpPr>
          <p:cNvPr id="164898" name="Oval 46"/>
          <p:cNvSpPr>
            <a:spLocks noChangeArrowheads="1"/>
          </p:cNvSpPr>
          <p:nvPr/>
        </p:nvSpPr>
        <p:spPr bwMode="auto">
          <a:xfrm>
            <a:off x="5878513" y="2751138"/>
            <a:ext cx="234950" cy="236537"/>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899" name="Oval 50"/>
          <p:cNvSpPr>
            <a:spLocks noChangeArrowheads="1"/>
          </p:cNvSpPr>
          <p:nvPr/>
        </p:nvSpPr>
        <p:spPr bwMode="auto">
          <a:xfrm>
            <a:off x="7720013" y="2743200"/>
            <a:ext cx="234950" cy="236538"/>
          </a:xfrm>
          <a:prstGeom prst="ellipse">
            <a:avLst/>
          </a:prstGeom>
          <a:solidFill>
            <a:srgbClr val="8000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0" name="Freeform 51"/>
          <p:cNvSpPr>
            <a:spLocks/>
          </p:cNvSpPr>
          <p:nvPr/>
        </p:nvSpPr>
        <p:spPr bwMode="auto">
          <a:xfrm>
            <a:off x="6145213" y="2913063"/>
            <a:ext cx="422275" cy="1587"/>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1" name="Oval 52"/>
          <p:cNvSpPr>
            <a:spLocks noChangeArrowheads="1"/>
          </p:cNvSpPr>
          <p:nvPr/>
        </p:nvSpPr>
        <p:spPr bwMode="auto">
          <a:xfrm>
            <a:off x="5473700" y="1665288"/>
            <a:ext cx="2936875" cy="2389187"/>
          </a:xfrm>
          <a:prstGeom prst="ellipse">
            <a:avLst/>
          </a:prstGeom>
          <a:noFill/>
          <a:ln w="31750">
            <a:solidFill>
              <a:srgbClr val="3333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2" name="Freeform 53"/>
          <p:cNvSpPr>
            <a:spLocks/>
          </p:cNvSpPr>
          <p:nvPr/>
        </p:nvSpPr>
        <p:spPr bwMode="auto">
          <a:xfrm>
            <a:off x="7258050" y="2917825"/>
            <a:ext cx="422275" cy="1588"/>
          </a:xfrm>
          <a:custGeom>
            <a:avLst/>
            <a:gdLst>
              <a:gd name="T0" fmla="*/ 0 w 266"/>
              <a:gd name="T1" fmla="*/ 0 h 1"/>
              <a:gd name="T2" fmla="*/ 2147483647 w 266"/>
              <a:gd name="T3" fmla="*/ 2147483647 h 1"/>
              <a:gd name="T4" fmla="*/ 0 60000 65536"/>
              <a:gd name="T5" fmla="*/ 0 60000 65536"/>
              <a:gd name="T6" fmla="*/ 0 w 266"/>
              <a:gd name="T7" fmla="*/ 0 h 1"/>
              <a:gd name="T8" fmla="*/ 266 w 266"/>
              <a:gd name="T9" fmla="*/ 1 h 1"/>
            </a:gdLst>
            <a:ahLst/>
            <a:cxnLst>
              <a:cxn ang="T4">
                <a:pos x="T0" y="T1"/>
              </a:cxn>
              <a:cxn ang="T5">
                <a:pos x="T2" y="T3"/>
              </a:cxn>
            </a:cxnLst>
            <a:rect l="T6" t="T7" r="T8" b="T9"/>
            <a:pathLst>
              <a:path w="266" h="1">
                <a:moveTo>
                  <a:pt x="0" y="0"/>
                </a:moveTo>
                <a:lnTo>
                  <a:pt x="266" y="1"/>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03" name="Oval 54"/>
          <p:cNvSpPr>
            <a:spLocks noChangeArrowheads="1"/>
          </p:cNvSpPr>
          <p:nvPr/>
        </p:nvSpPr>
        <p:spPr bwMode="auto">
          <a:xfrm>
            <a:off x="5341938" y="2727325"/>
            <a:ext cx="279400" cy="280988"/>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4" name="Oval 56"/>
          <p:cNvSpPr>
            <a:spLocks noChangeArrowheads="1"/>
          </p:cNvSpPr>
          <p:nvPr/>
        </p:nvSpPr>
        <p:spPr bwMode="auto">
          <a:xfrm>
            <a:off x="8264525" y="2719388"/>
            <a:ext cx="279400" cy="280987"/>
          </a:xfrm>
          <a:prstGeom prst="ellipse">
            <a:avLst/>
          </a:prstGeom>
          <a:solidFill>
            <a:srgbClr val="99CC00"/>
          </a:solidFill>
          <a:ln w="19050">
            <a:solidFill>
              <a:srgbClr val="8080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5" name="Oval 6"/>
          <p:cNvSpPr>
            <a:spLocks noChangeArrowheads="1"/>
          </p:cNvSpPr>
          <p:nvPr/>
        </p:nvSpPr>
        <p:spPr bwMode="auto">
          <a:xfrm>
            <a:off x="2166938" y="255746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6" name="Text Box 23"/>
          <p:cNvSpPr txBox="1">
            <a:spLocks noChangeArrowheads="1"/>
          </p:cNvSpPr>
          <p:nvPr/>
        </p:nvSpPr>
        <p:spPr bwMode="auto">
          <a:xfrm>
            <a:off x="2336800" y="268287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7" name="Oval 35"/>
          <p:cNvSpPr>
            <a:spLocks noChangeArrowheads="1"/>
          </p:cNvSpPr>
          <p:nvPr/>
        </p:nvSpPr>
        <p:spPr bwMode="auto">
          <a:xfrm>
            <a:off x="6623050" y="2563813"/>
            <a:ext cx="581025" cy="581025"/>
          </a:xfrm>
          <a:prstGeom prst="ellipse">
            <a:avLst/>
          </a:prstGeom>
          <a:solidFill>
            <a:srgbClr val="993300"/>
          </a:solidFill>
          <a:ln w="1905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08" name="Text Box 41"/>
          <p:cNvSpPr txBox="1">
            <a:spLocks noChangeArrowheads="1"/>
          </p:cNvSpPr>
          <p:nvPr/>
        </p:nvSpPr>
        <p:spPr bwMode="auto">
          <a:xfrm>
            <a:off x="6792913" y="2689225"/>
            <a:ext cx="247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latin typeface="AvantGarde Bk BT" pitchFamily="34" charset="0"/>
              </a:rPr>
              <a:t>I</a:t>
            </a:r>
          </a:p>
        </p:txBody>
      </p:sp>
      <p:sp>
        <p:nvSpPr>
          <p:cNvPr id="164909" name="Freeform 57"/>
          <p:cNvSpPr>
            <a:spLocks/>
          </p:cNvSpPr>
          <p:nvPr/>
        </p:nvSpPr>
        <p:spPr bwMode="auto">
          <a:xfrm>
            <a:off x="7073900" y="4846638"/>
            <a:ext cx="431800" cy="3175"/>
          </a:xfrm>
          <a:custGeom>
            <a:avLst/>
            <a:gdLst>
              <a:gd name="T0" fmla="*/ 0 w 272"/>
              <a:gd name="T1" fmla="*/ 2147483647 h 2"/>
              <a:gd name="T2" fmla="*/ 2147483647 w 272"/>
              <a:gd name="T3" fmla="*/ 0 h 2"/>
              <a:gd name="T4" fmla="*/ 0 60000 65536"/>
              <a:gd name="T5" fmla="*/ 0 60000 65536"/>
              <a:gd name="T6" fmla="*/ 0 w 272"/>
              <a:gd name="T7" fmla="*/ 0 h 2"/>
              <a:gd name="T8" fmla="*/ 272 w 272"/>
              <a:gd name="T9" fmla="*/ 2 h 2"/>
            </a:gdLst>
            <a:ahLst/>
            <a:cxnLst>
              <a:cxn ang="T4">
                <a:pos x="T0" y="T1"/>
              </a:cxn>
              <a:cxn ang="T5">
                <a:pos x="T2" y="T3"/>
              </a:cxn>
            </a:cxnLst>
            <a:rect l="T6" t="T7" r="T8" b="T9"/>
            <a:pathLst>
              <a:path w="272" h="2">
                <a:moveTo>
                  <a:pt x="0" y="2"/>
                </a:moveTo>
                <a:lnTo>
                  <a:pt x="272" y="0"/>
                </a:lnTo>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910" name="Line 58"/>
          <p:cNvSpPr>
            <a:spLocks noChangeShapeType="1"/>
          </p:cNvSpPr>
          <p:nvPr/>
        </p:nvSpPr>
        <p:spPr bwMode="auto">
          <a:xfrm flipH="1">
            <a:off x="7077075" y="5127625"/>
            <a:ext cx="439738"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64911" name="Text Box 59"/>
          <p:cNvSpPr txBox="1">
            <a:spLocks noChangeArrowheads="1"/>
          </p:cNvSpPr>
          <p:nvPr/>
        </p:nvSpPr>
        <p:spPr bwMode="auto">
          <a:xfrm>
            <a:off x="7556500" y="4730750"/>
            <a:ext cx="11239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Streetcar line</a:t>
            </a:r>
          </a:p>
        </p:txBody>
      </p:sp>
      <p:sp>
        <p:nvSpPr>
          <p:cNvPr id="164912" name="Text Box 60"/>
          <p:cNvSpPr txBox="1">
            <a:spLocks noChangeArrowheads="1"/>
          </p:cNvSpPr>
          <p:nvPr/>
        </p:nvSpPr>
        <p:spPr bwMode="auto">
          <a:xfrm>
            <a:off x="7553325" y="5016500"/>
            <a:ext cx="728663"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Highway</a:t>
            </a:r>
          </a:p>
        </p:txBody>
      </p:sp>
      <p:sp>
        <p:nvSpPr>
          <p:cNvPr id="164913" name="Rectangle 61"/>
          <p:cNvSpPr>
            <a:spLocks noChangeArrowheads="1"/>
          </p:cNvSpPr>
          <p:nvPr/>
        </p:nvSpPr>
        <p:spPr bwMode="auto">
          <a:xfrm>
            <a:off x="1555750" y="4159250"/>
            <a:ext cx="1809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North America</a:t>
            </a:r>
          </a:p>
        </p:txBody>
      </p:sp>
      <p:sp>
        <p:nvSpPr>
          <p:cNvPr id="164914" name="Rectangle 62"/>
          <p:cNvSpPr>
            <a:spLocks noChangeArrowheads="1"/>
          </p:cNvSpPr>
          <p:nvPr/>
        </p:nvSpPr>
        <p:spPr bwMode="auto">
          <a:xfrm>
            <a:off x="6437313" y="4162425"/>
            <a:ext cx="99218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000000"/>
                </a:solidFill>
                <a:latin typeface="Arial Rounded MT Bold" pitchFamily="34" charset="0"/>
              </a:rPr>
              <a:t>Europe</a:t>
            </a:r>
          </a:p>
        </p:txBody>
      </p:sp>
      <p:sp>
        <p:nvSpPr>
          <p:cNvPr id="164915" name="Rectangle 63"/>
          <p:cNvSpPr>
            <a:spLocks noChangeArrowheads="1"/>
          </p:cNvSpPr>
          <p:nvPr/>
        </p:nvSpPr>
        <p:spPr bwMode="auto">
          <a:xfrm>
            <a:off x="128588" y="1473200"/>
            <a:ext cx="4740275"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6" name="Rectangle 64"/>
          <p:cNvSpPr>
            <a:spLocks noChangeArrowheads="1"/>
          </p:cNvSpPr>
          <p:nvPr/>
        </p:nvSpPr>
        <p:spPr bwMode="auto">
          <a:xfrm>
            <a:off x="4913313" y="1473200"/>
            <a:ext cx="4046537" cy="3073400"/>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
        <p:nvSpPr>
          <p:cNvPr id="164917" name="Rectangle 66"/>
          <p:cNvSpPr>
            <a:spLocks noChangeArrowheads="1"/>
          </p:cNvSpPr>
          <p:nvPr/>
        </p:nvSpPr>
        <p:spPr bwMode="auto">
          <a:xfrm>
            <a:off x="130175" y="4595813"/>
            <a:ext cx="8831263" cy="777875"/>
          </a:xfrm>
          <a:prstGeom prst="rect">
            <a:avLst/>
          </a:prstGeom>
          <a:noFill/>
          <a:ln w="1905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ctrTitle" idx="4294967295"/>
          </p:nvPr>
        </p:nvSpPr>
        <p:spPr>
          <a:xfrm>
            <a:off x="685800" y="2130425"/>
            <a:ext cx="7772400" cy="1470025"/>
          </a:xfrm>
        </p:spPr>
        <p:txBody>
          <a:bodyPr/>
          <a:lstStyle/>
          <a:p>
            <a:pPr eaLnBrk="1" hangingPunct="1"/>
            <a:r>
              <a:rPr lang="en-US" altLang="it-IT" sz="3600" smtClean="0"/>
              <a:t>The analysis of urban structure</a:t>
            </a:r>
          </a:p>
        </p:txBody>
      </p:sp>
      <p:sp>
        <p:nvSpPr>
          <p:cNvPr id="125955" name="Rectangle 3"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eaLnBrk="1" hangingPunct="1"/>
            <a:r>
              <a:rPr lang="en-US" altLang="it-IT" smtClean="0"/>
              <a:t>The bid rent and the models of urban structure</a:t>
            </a:r>
          </a:p>
          <a:p>
            <a:pPr marL="0" indent="0" eaLnBrk="1" hangingPunct="1"/>
            <a:r>
              <a:rPr lang="en-US" altLang="it-IT" smtClean="0"/>
              <a:t>The global model</a:t>
            </a:r>
          </a:p>
          <a:p>
            <a:pPr marL="0" indent="0" eaLnBrk="1" hangingPunct="1"/>
            <a:r>
              <a:rPr lang="en-US" altLang="it-IT" smtClean="0"/>
              <a:t>The urban density</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idx="4294967295"/>
          </p:nvPr>
        </p:nvSpPr>
        <p:spPr/>
        <p:txBody>
          <a:bodyPr/>
          <a:lstStyle/>
          <a:p>
            <a:pPr eaLnBrk="1" hangingPunct="1"/>
            <a:r>
              <a:rPr lang="en-US" altLang="it-IT" sz="4000" smtClean="0"/>
              <a:t>The analysis of urban structure</a:t>
            </a:r>
          </a:p>
        </p:txBody>
      </p:sp>
      <p:sp>
        <p:nvSpPr>
          <p:cNvPr id="1269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90000"/>
              </a:lnSpc>
            </a:pPr>
            <a:r>
              <a:rPr lang="en-US" altLang="it-IT" sz="2800" smtClean="0"/>
              <a:t>Partial models – concern the location of specific sectors of activity;</a:t>
            </a:r>
          </a:p>
          <a:p>
            <a:pPr eaLnBrk="1" hangingPunct="1">
              <a:lnSpc>
                <a:spcPct val="90000"/>
              </a:lnSpc>
            </a:pPr>
            <a:r>
              <a:rPr lang="en-US" altLang="it-IT" sz="2800" smtClean="0"/>
              <a:t>Global models – concern the location  of all residential and production forms of an urban  area</a:t>
            </a:r>
          </a:p>
          <a:p>
            <a:pPr eaLnBrk="1" hangingPunct="1">
              <a:lnSpc>
                <a:spcPct val="90000"/>
              </a:lnSpc>
            </a:pPr>
            <a:r>
              <a:rPr lang="en-US" altLang="it-IT" sz="2800" smtClean="0"/>
              <a:t>Role of transport in shaping the distribution of types of land use:</a:t>
            </a:r>
          </a:p>
          <a:p>
            <a:pPr lvl="1" eaLnBrk="1" hangingPunct="1">
              <a:lnSpc>
                <a:spcPct val="90000"/>
              </a:lnSpc>
            </a:pPr>
            <a:r>
              <a:rPr lang="en-US" altLang="it-IT" sz="2400" smtClean="0"/>
              <a:t>in terms of </a:t>
            </a:r>
            <a:r>
              <a:rPr lang="en-US" altLang="it-IT" sz="2400" i="1" u="sng" smtClean="0"/>
              <a:t>transport costs</a:t>
            </a:r>
            <a:r>
              <a:rPr lang="en-US" altLang="it-IT" sz="2400" smtClean="0"/>
              <a:t>;</a:t>
            </a:r>
          </a:p>
          <a:p>
            <a:pPr lvl="1" eaLnBrk="1" hangingPunct="1">
              <a:lnSpc>
                <a:spcPct val="90000"/>
              </a:lnSpc>
            </a:pPr>
            <a:r>
              <a:rPr lang="en-US" altLang="it-IT" sz="2400" smtClean="0"/>
              <a:t>in terms of </a:t>
            </a:r>
            <a:r>
              <a:rPr lang="en-US" altLang="it-IT" sz="2400" i="1" u="sng" smtClean="0"/>
              <a:t>accessibility </a:t>
            </a:r>
            <a:r>
              <a:rPr lang="en-US" altLang="it-IT" sz="2400" smtClean="0"/>
              <a:t> and urban </a:t>
            </a:r>
            <a:r>
              <a:rPr lang="en-US" altLang="it-IT" sz="2400" i="1" u="sng" smtClean="0"/>
              <a:t>land value</a:t>
            </a:r>
            <a:endParaRPr lang="en-US" altLang="it-IT" sz="2400" smtClean="0"/>
          </a:p>
          <a:p>
            <a:pPr eaLnBrk="1" hangingPunct="1">
              <a:lnSpc>
                <a:spcPct val="90000"/>
              </a:lnSpc>
            </a:pPr>
            <a:endParaRPr lang="en-US" altLang="it-IT" sz="280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p:txBody>
          <a:bodyPr/>
          <a:lstStyle/>
          <a:p>
            <a:pPr eaLnBrk="1" hangingPunct="1"/>
            <a:r>
              <a:rPr lang="en-GB" altLang="it-IT" sz="3600" smtClean="0"/>
              <a:t>The bid-rent (I)</a:t>
            </a:r>
          </a:p>
        </p:txBody>
      </p:sp>
      <p:sp>
        <p:nvSpPr>
          <p:cNvPr id="128003"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90000"/>
              </a:lnSpc>
            </a:pPr>
            <a:r>
              <a:rPr lang="en-GB" altLang="it-IT" sz="2400" smtClean="0"/>
              <a:t>Pattern of land uses depend on a variety of settlements’ decisions</a:t>
            </a:r>
          </a:p>
          <a:p>
            <a:pPr eaLnBrk="1" hangingPunct="1">
              <a:lnSpc>
                <a:spcPct val="90000"/>
              </a:lnSpc>
            </a:pPr>
            <a:r>
              <a:rPr lang="en-GB" altLang="it-IT" sz="2400" smtClean="0"/>
              <a:t>Decisions guided by economic process operating gin the system. The distribution of urban areas’ use represent a visual and structured phenomenon. </a:t>
            </a:r>
          </a:p>
          <a:p>
            <a:pPr eaLnBrk="1" hangingPunct="1">
              <a:lnSpc>
                <a:spcPct val="90000"/>
              </a:lnSpc>
            </a:pPr>
            <a:r>
              <a:rPr lang="en-GB" altLang="it-IT" sz="2400" smtClean="0"/>
              <a:t>Basic aspects:</a:t>
            </a:r>
          </a:p>
          <a:p>
            <a:pPr lvl="1" eaLnBrk="1" hangingPunct="1">
              <a:lnSpc>
                <a:spcPct val="90000"/>
              </a:lnSpc>
            </a:pPr>
            <a:r>
              <a:rPr lang="en-GB" altLang="it-IT" sz="2000" smtClean="0"/>
              <a:t>Each activity derives utility from every site of the urban area;</a:t>
            </a:r>
          </a:p>
          <a:p>
            <a:pPr lvl="1" eaLnBrk="1" hangingPunct="1">
              <a:lnSpc>
                <a:spcPct val="90000"/>
              </a:lnSpc>
            </a:pPr>
            <a:r>
              <a:rPr lang="en-GB" altLang="it-IT" sz="2000" smtClean="0"/>
              <a:t>Utility is measured by the rent an activity is willing to pay for the use;</a:t>
            </a:r>
          </a:p>
          <a:p>
            <a:pPr lvl="1" eaLnBrk="1" hangingPunct="1">
              <a:lnSpc>
                <a:spcPct val="90000"/>
              </a:lnSpc>
            </a:pPr>
            <a:r>
              <a:rPr lang="en-GB" altLang="it-IT" sz="2000" smtClean="0"/>
              <a:t>Among the different rents from the utility of the site, the maximum one will determine the market value</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ChangeArrowheads="1"/>
          </p:cNvSpPr>
          <p:nvPr>
            <p:ph type="title" idx="4294967295"/>
          </p:nvPr>
        </p:nvSpPr>
        <p:spPr/>
        <p:txBody>
          <a:bodyPr/>
          <a:lstStyle/>
          <a:p>
            <a:pPr eaLnBrk="1" hangingPunct="1"/>
            <a:r>
              <a:rPr lang="en-GB" altLang="it-IT" sz="3600" smtClean="0"/>
              <a:t>The bid-rent (II)</a:t>
            </a:r>
          </a:p>
        </p:txBody>
      </p:sp>
      <p:sp>
        <p:nvSpPr>
          <p:cNvPr id="129027" name="Rectangle 3" descr="Rectangle: Click to edit Master text styles&#10;Second level&#10;Third level&#10;Fourth level&#10;Fifth level"/>
          <p:cNvSpPr>
            <a:spLocks noGrp="1" noChangeArrowheads="1"/>
          </p:cNvSpPr>
          <p:nvPr>
            <p:ph type="body" idx="4294967295"/>
          </p:nvPr>
        </p:nvSpPr>
        <p:spPr>
          <a:xfrm>
            <a:off x="838200" y="1905000"/>
            <a:ext cx="7772400" cy="4548188"/>
          </a:xfrm>
        </p:spPr>
        <p:txBody>
          <a:bodyPr/>
          <a:lstStyle/>
          <a:p>
            <a:pPr eaLnBrk="1" hangingPunct="1">
              <a:lnSpc>
                <a:spcPct val="80000"/>
              </a:lnSpc>
            </a:pPr>
            <a:r>
              <a:rPr lang="en-GB" altLang="it-IT" sz="2800" smtClean="0"/>
              <a:t>In the long run the market competition in urban areas will result in the optimal use of each site</a:t>
            </a:r>
          </a:p>
          <a:p>
            <a:pPr eaLnBrk="1" hangingPunct="1">
              <a:lnSpc>
                <a:spcPct val="80000"/>
              </a:lnSpc>
            </a:pPr>
            <a:r>
              <a:rPr lang="en-GB" altLang="it-IT" sz="2800" smtClean="0"/>
              <a:t>The rent is influenced by elements as the evaluation of the exchange between the major rent paid for the use of a site with higher accessibility and the transport costs’ savings compared to a less accessible site</a:t>
            </a:r>
          </a:p>
          <a:p>
            <a:pPr eaLnBrk="1" hangingPunct="1">
              <a:lnSpc>
                <a:spcPct val="80000"/>
              </a:lnSpc>
            </a:pPr>
            <a:r>
              <a:rPr lang="en-GB" altLang="it-IT" sz="2800" smtClean="0"/>
              <a:t>The competition for land use minimizes the effects of distance on the urban area</a:t>
            </a:r>
          </a:p>
          <a:p>
            <a:pPr eaLnBrk="1" hangingPunct="1">
              <a:lnSpc>
                <a:spcPct val="80000"/>
              </a:lnSpc>
            </a:pPr>
            <a:r>
              <a:rPr lang="en-GB" altLang="it-IT" sz="2800" smtClean="0"/>
              <a:t>The spatial distribution of urban rent is function of the transport cost.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idx="4294967295"/>
          </p:nvPr>
        </p:nvSpPr>
        <p:spPr/>
        <p:txBody>
          <a:bodyPr/>
          <a:lstStyle/>
          <a:p>
            <a:pPr eaLnBrk="1" hangingPunct="1"/>
            <a:r>
              <a:rPr lang="en-US" altLang="it-IT" sz="3600" smtClean="0"/>
              <a:t>The bid-rent (III)</a:t>
            </a:r>
          </a:p>
        </p:txBody>
      </p:sp>
      <p:sp>
        <p:nvSpPr>
          <p:cNvPr id="130051"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smtClean="0"/>
              <a:t>Savings in transport costs can lead to payments of extra-rents;</a:t>
            </a:r>
          </a:p>
          <a:p>
            <a:pPr eaLnBrk="1" hangingPunct="1"/>
            <a:r>
              <a:rPr lang="en-GB" altLang="it-IT" sz="2800" smtClean="0"/>
              <a:t>More accessible sites in urban areas are NOT occupied by activities that pay more BUT by those that can gain the higher advantage from that part of urban land;</a:t>
            </a:r>
          </a:p>
          <a:p>
            <a:pPr eaLnBrk="1" hangingPunct="1"/>
            <a:r>
              <a:rPr lang="en-GB" altLang="it-IT" sz="2800" smtClean="0"/>
              <a:t>Bid rent become land values and depend on different accessibilities of sites within the urban area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idx="4294967295"/>
          </p:nvPr>
        </p:nvSpPr>
        <p:spPr/>
        <p:txBody>
          <a:bodyPr/>
          <a:lstStyle/>
          <a:p>
            <a:pPr eaLnBrk="1" hangingPunct="1"/>
            <a:r>
              <a:rPr lang="en-US" altLang="it-IT" sz="3600" smtClean="0"/>
              <a:t>The bid-rent (IV)</a:t>
            </a:r>
          </a:p>
        </p:txBody>
      </p:sp>
      <p:sp>
        <p:nvSpPr>
          <p:cNvPr id="131075" name="Rectangle 3" descr="Rectangle: Click to edit Master text styles&#10;Second level&#10;Third level&#10;Fourth level&#10;Fifth level"/>
          <p:cNvSpPr>
            <a:spLocks noGrp="1" noChangeArrowheads="1"/>
          </p:cNvSpPr>
          <p:nvPr>
            <p:ph type="body" idx="4294967295"/>
          </p:nvPr>
        </p:nvSpPr>
        <p:spPr>
          <a:xfrm>
            <a:off x="838200" y="1905000"/>
            <a:ext cx="7772400" cy="4953000"/>
          </a:xfrm>
        </p:spPr>
        <p:txBody>
          <a:bodyPr/>
          <a:lstStyle/>
          <a:p>
            <a:pPr eaLnBrk="1" hangingPunct="1">
              <a:lnSpc>
                <a:spcPct val="80000"/>
              </a:lnSpc>
            </a:pPr>
            <a:r>
              <a:rPr lang="en-GB" altLang="it-IT" sz="1800" smtClean="0"/>
              <a:t>Land values are important to comprehend the internal geographical economic structure  of a city :</a:t>
            </a:r>
          </a:p>
          <a:p>
            <a:pPr eaLnBrk="1" hangingPunct="1">
              <a:lnSpc>
                <a:spcPct val="80000"/>
              </a:lnSpc>
            </a:pPr>
            <a:r>
              <a:rPr lang="en-GB" altLang="it-IT" sz="1800" smtClean="0"/>
              <a:t>Different motivations for residential uses;</a:t>
            </a:r>
          </a:p>
          <a:p>
            <a:pPr eaLnBrk="1" hangingPunct="1">
              <a:lnSpc>
                <a:spcPct val="80000"/>
              </a:lnSpc>
            </a:pPr>
            <a:r>
              <a:rPr lang="en-GB" altLang="it-IT" sz="1800" smtClean="0"/>
              <a:t>Production is affected by land value as an expression of accessibility:</a:t>
            </a:r>
          </a:p>
          <a:p>
            <a:pPr lvl="1" eaLnBrk="1" hangingPunct="1">
              <a:lnSpc>
                <a:spcPct val="80000"/>
              </a:lnSpc>
            </a:pPr>
            <a:r>
              <a:rPr lang="en-GB" altLang="it-IT" sz="1600" smtClean="0"/>
              <a:t>Land value is maximum in the city centre and decreases when moving gto peripheries;</a:t>
            </a:r>
          </a:p>
          <a:p>
            <a:pPr lvl="1" eaLnBrk="1" hangingPunct="1">
              <a:lnSpc>
                <a:spcPct val="80000"/>
              </a:lnSpc>
            </a:pPr>
            <a:r>
              <a:rPr lang="en-GB" altLang="it-IT" sz="1600" smtClean="0"/>
              <a:t>Higher land values close to main radial road than in the space between them;</a:t>
            </a:r>
          </a:p>
          <a:p>
            <a:pPr lvl="1" eaLnBrk="1" hangingPunct="1">
              <a:lnSpc>
                <a:spcPct val="80000"/>
              </a:lnSpc>
            </a:pPr>
            <a:r>
              <a:rPr lang="en-GB" altLang="it-IT" sz="1600" smtClean="0"/>
              <a:t>Higher land values, with respect to the distance from the city centre, can be found at intersection between major radial roads and ring roads</a:t>
            </a:r>
          </a:p>
          <a:p>
            <a:pPr eaLnBrk="1" hangingPunct="1">
              <a:lnSpc>
                <a:spcPct val="80000"/>
              </a:lnSpc>
            </a:pPr>
            <a:r>
              <a:rPr lang="en-GB" altLang="it-IT" sz="1800" smtClean="0"/>
              <a:t>Accessibility has different meanings for different activities:</a:t>
            </a:r>
          </a:p>
          <a:p>
            <a:pPr lvl="1" eaLnBrk="1" hangingPunct="1">
              <a:lnSpc>
                <a:spcPct val="80000"/>
              </a:lnSpc>
            </a:pPr>
            <a:r>
              <a:rPr lang="en-GB" altLang="it-IT" sz="1600" smtClean="0"/>
              <a:t>Retail – closeness to potential market;</a:t>
            </a:r>
          </a:p>
          <a:p>
            <a:pPr lvl="1" eaLnBrk="1" hangingPunct="1">
              <a:lnSpc>
                <a:spcPct val="80000"/>
              </a:lnSpc>
            </a:pPr>
            <a:r>
              <a:rPr lang="en-GB" altLang="it-IT" sz="1600" smtClean="0"/>
              <a:t>Services – closeness to places of supply of complimentary services;</a:t>
            </a:r>
          </a:p>
          <a:p>
            <a:pPr lvl="1" eaLnBrk="1" hangingPunct="1">
              <a:lnSpc>
                <a:spcPct val="80000"/>
              </a:lnSpc>
            </a:pPr>
            <a:r>
              <a:rPr lang="en-GB" altLang="it-IT" sz="1600" smtClean="0"/>
              <a:t>Industry – availability of suited soils; Transport; public services, closeness to other industries;</a:t>
            </a:r>
          </a:p>
          <a:p>
            <a:pPr lvl="1" eaLnBrk="1" hangingPunct="1">
              <a:lnSpc>
                <a:spcPct val="80000"/>
              </a:lnSpc>
            </a:pPr>
            <a:r>
              <a:rPr lang="en-GB" altLang="it-IT" sz="1600" smtClean="0"/>
              <a:t>Residential – closeness to working places, shopping centres; also environmental and social qualities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ChangeArrowheads="1"/>
          </p:cNvSpPr>
          <p:nvPr/>
        </p:nvSpPr>
        <p:spPr bwMode="auto">
          <a:xfrm>
            <a:off x="622300" y="1365250"/>
            <a:ext cx="2532063" cy="4983163"/>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5" name="Oval 3"/>
          <p:cNvSpPr>
            <a:spLocks noChangeArrowheads="1"/>
          </p:cNvSpPr>
          <p:nvPr/>
        </p:nvSpPr>
        <p:spPr bwMode="auto">
          <a:xfrm>
            <a:off x="803275" y="1577975"/>
            <a:ext cx="4648200" cy="4648200"/>
          </a:xfrm>
          <a:prstGeom prst="ellipse">
            <a:avLst/>
          </a:pr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6" name="Oval 4"/>
          <p:cNvSpPr>
            <a:spLocks noChangeArrowheads="1"/>
          </p:cNvSpPr>
          <p:nvPr/>
        </p:nvSpPr>
        <p:spPr bwMode="auto">
          <a:xfrm>
            <a:off x="1336675" y="2111375"/>
            <a:ext cx="3581400" cy="3581400"/>
          </a:xfrm>
          <a:prstGeom prst="ellipse">
            <a:avLst/>
          </a:pr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7" name="Oval 5" descr="Solid diamond"/>
          <p:cNvSpPr>
            <a:spLocks noChangeArrowheads="1"/>
          </p:cNvSpPr>
          <p:nvPr/>
        </p:nvSpPr>
        <p:spPr bwMode="auto">
          <a:xfrm>
            <a:off x="1793875" y="2568575"/>
            <a:ext cx="2743200" cy="2743200"/>
          </a:xfrm>
          <a:prstGeom prst="ellipse">
            <a:avLst/>
          </a:pr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8" name="Oval 6"/>
          <p:cNvSpPr>
            <a:spLocks noChangeArrowheads="1"/>
          </p:cNvSpPr>
          <p:nvPr/>
        </p:nvSpPr>
        <p:spPr bwMode="auto">
          <a:xfrm>
            <a:off x="2555875" y="3330575"/>
            <a:ext cx="1143000" cy="1143000"/>
          </a:xfrm>
          <a:prstGeom prst="ellipse">
            <a:avLst/>
          </a:pr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79" name="Oval 7"/>
          <p:cNvSpPr>
            <a:spLocks noChangeArrowheads="1"/>
          </p:cNvSpPr>
          <p:nvPr/>
        </p:nvSpPr>
        <p:spPr bwMode="auto">
          <a:xfrm>
            <a:off x="2708275" y="3482975"/>
            <a:ext cx="838200" cy="838200"/>
          </a:xfrm>
          <a:prstGeom prst="ellipse">
            <a:avLst/>
          </a:pr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0" name="Oval 8"/>
          <p:cNvSpPr>
            <a:spLocks noChangeArrowheads="1"/>
          </p:cNvSpPr>
          <p:nvPr/>
        </p:nvSpPr>
        <p:spPr bwMode="auto">
          <a:xfrm>
            <a:off x="2860675" y="3635375"/>
            <a:ext cx="533400" cy="533400"/>
          </a:xfrm>
          <a:prstGeom prst="ellipse">
            <a:avLst/>
          </a:pr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81" name="Freeform 9"/>
          <p:cNvSpPr>
            <a:spLocks/>
          </p:cNvSpPr>
          <p:nvPr/>
        </p:nvSpPr>
        <p:spPr bwMode="auto">
          <a:xfrm>
            <a:off x="3317875" y="1577975"/>
            <a:ext cx="1066800" cy="609600"/>
          </a:xfrm>
          <a:custGeom>
            <a:avLst/>
            <a:gdLst>
              <a:gd name="T0" fmla="*/ 0 w 672"/>
              <a:gd name="T1" fmla="*/ 0 h 384"/>
              <a:gd name="T2" fmla="*/ 0 w 672"/>
              <a:gd name="T3" fmla="*/ 846772628 h 384"/>
              <a:gd name="T4" fmla="*/ 604837479 w 672"/>
              <a:gd name="T5" fmla="*/ 967740089 h 384"/>
              <a:gd name="T6" fmla="*/ 1330642413 w 672"/>
              <a:gd name="T7" fmla="*/ 967740089 h 384"/>
              <a:gd name="T8" fmla="*/ 1693545178 w 672"/>
              <a:gd name="T9" fmla="*/ 483870045 h 384"/>
              <a:gd name="T10" fmla="*/ 1088707501 w 672"/>
              <a:gd name="T11" fmla="*/ 241935022 h 384"/>
              <a:gd name="T12" fmla="*/ 483870023 w 672"/>
              <a:gd name="T13" fmla="*/ 120967511 h 384"/>
              <a:gd name="T14" fmla="*/ 0 w 672"/>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672"/>
              <a:gd name="T25" fmla="*/ 0 h 384"/>
              <a:gd name="T26" fmla="*/ 672 w 672"/>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2" h="384">
                <a:moveTo>
                  <a:pt x="0" y="0"/>
                </a:moveTo>
                <a:lnTo>
                  <a:pt x="0" y="336"/>
                </a:lnTo>
                <a:lnTo>
                  <a:pt x="240" y="384"/>
                </a:lnTo>
                <a:lnTo>
                  <a:pt x="528" y="384"/>
                </a:lnTo>
                <a:lnTo>
                  <a:pt x="672" y="192"/>
                </a:lnTo>
                <a:lnTo>
                  <a:pt x="432" y="96"/>
                </a:lnTo>
                <a:lnTo>
                  <a:pt x="192" y="48"/>
                </a:lnTo>
                <a:lnTo>
                  <a:pt x="0"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2" name="Freeform 10"/>
          <p:cNvSpPr>
            <a:spLocks/>
          </p:cNvSpPr>
          <p:nvPr/>
        </p:nvSpPr>
        <p:spPr bwMode="auto">
          <a:xfrm>
            <a:off x="3317875" y="2111375"/>
            <a:ext cx="838200" cy="457200"/>
          </a:xfrm>
          <a:custGeom>
            <a:avLst/>
            <a:gdLst>
              <a:gd name="T0" fmla="*/ 0 w 528"/>
              <a:gd name="T1" fmla="*/ 0 h 288"/>
              <a:gd name="T2" fmla="*/ 0 w 528"/>
              <a:gd name="T3" fmla="*/ 725804891 h 288"/>
              <a:gd name="T4" fmla="*/ 967739949 w 528"/>
              <a:gd name="T5" fmla="*/ 604837442 h 288"/>
              <a:gd name="T6" fmla="*/ 1330642282 w 528"/>
              <a:gd name="T7" fmla="*/ 120967498 h 288"/>
              <a:gd name="T8" fmla="*/ 370462103 w 528"/>
              <a:gd name="T9" fmla="*/ 45362806 h 288"/>
              <a:gd name="T10" fmla="*/ 0 w 528"/>
              <a:gd name="T11" fmla="*/ 0 h 288"/>
              <a:gd name="T12" fmla="*/ 0 60000 65536"/>
              <a:gd name="T13" fmla="*/ 0 60000 65536"/>
              <a:gd name="T14" fmla="*/ 0 60000 65536"/>
              <a:gd name="T15" fmla="*/ 0 60000 65536"/>
              <a:gd name="T16" fmla="*/ 0 60000 65536"/>
              <a:gd name="T17" fmla="*/ 0 60000 65536"/>
              <a:gd name="T18" fmla="*/ 0 w 528"/>
              <a:gd name="T19" fmla="*/ 0 h 288"/>
              <a:gd name="T20" fmla="*/ 528 w 528"/>
              <a:gd name="T21" fmla="*/ 288 h 288"/>
            </a:gdLst>
            <a:ahLst/>
            <a:cxnLst>
              <a:cxn ang="T12">
                <a:pos x="T0" y="T1"/>
              </a:cxn>
              <a:cxn ang="T13">
                <a:pos x="T2" y="T3"/>
              </a:cxn>
              <a:cxn ang="T14">
                <a:pos x="T4" y="T5"/>
              </a:cxn>
              <a:cxn ang="T15">
                <a:pos x="T6" y="T7"/>
              </a:cxn>
              <a:cxn ang="T16">
                <a:pos x="T8" y="T9"/>
              </a:cxn>
              <a:cxn ang="T17">
                <a:pos x="T10" y="T11"/>
              </a:cxn>
            </a:cxnLst>
            <a:rect l="T18" t="T19" r="T20" b="T21"/>
            <a:pathLst>
              <a:path w="528" h="288">
                <a:moveTo>
                  <a:pt x="0" y="0"/>
                </a:moveTo>
                <a:lnTo>
                  <a:pt x="0" y="288"/>
                </a:lnTo>
                <a:lnTo>
                  <a:pt x="384" y="240"/>
                </a:lnTo>
                <a:lnTo>
                  <a:pt x="528" y="48"/>
                </a:lnTo>
                <a:lnTo>
                  <a:pt x="147" y="18"/>
                </a:lnTo>
                <a:lnTo>
                  <a:pt x="0"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3" name="Freeform 11" descr="Solid diamond"/>
          <p:cNvSpPr>
            <a:spLocks/>
          </p:cNvSpPr>
          <p:nvPr/>
        </p:nvSpPr>
        <p:spPr bwMode="auto">
          <a:xfrm>
            <a:off x="3317875" y="2492375"/>
            <a:ext cx="2286000" cy="1600200"/>
          </a:xfrm>
          <a:custGeom>
            <a:avLst/>
            <a:gdLst>
              <a:gd name="T0" fmla="*/ 0 w 1440"/>
              <a:gd name="T1" fmla="*/ 120967520 h 1008"/>
              <a:gd name="T2" fmla="*/ 0 w 1440"/>
              <a:gd name="T3" fmla="*/ 1451610045 h 1008"/>
              <a:gd name="T4" fmla="*/ 241935017 w 1440"/>
              <a:gd name="T5" fmla="*/ 1572577516 h 1008"/>
              <a:gd name="T6" fmla="*/ 725804952 w 1440"/>
              <a:gd name="T7" fmla="*/ 1451610045 h 1008"/>
              <a:gd name="T8" fmla="*/ 1088707528 w 1440"/>
              <a:gd name="T9" fmla="*/ 1330642575 h 1008"/>
              <a:gd name="T10" fmla="*/ 1330642446 w 1440"/>
              <a:gd name="T11" fmla="*/ 1451610045 h 1008"/>
              <a:gd name="T12" fmla="*/ 1693545219 w 1440"/>
              <a:gd name="T13" fmla="*/ 1693545384 h 1008"/>
              <a:gd name="T14" fmla="*/ 1814512678 w 1440"/>
              <a:gd name="T15" fmla="*/ 2056447796 h 1008"/>
              <a:gd name="T16" fmla="*/ 2056447596 w 1440"/>
              <a:gd name="T17" fmla="*/ 2147483647 h 1008"/>
              <a:gd name="T18" fmla="*/ 2147483647 w 1440"/>
              <a:gd name="T19" fmla="*/ 2147483647 h 1008"/>
              <a:gd name="T20" fmla="*/ 2147483647 w 1440"/>
              <a:gd name="T21" fmla="*/ 2147483647 h 1008"/>
              <a:gd name="T22" fmla="*/ 2147483647 w 1440"/>
              <a:gd name="T23" fmla="*/ 2147483647 h 1008"/>
              <a:gd name="T24" fmla="*/ 2147483647 w 1440"/>
              <a:gd name="T25" fmla="*/ 2147483647 h 1008"/>
              <a:gd name="T26" fmla="*/ 2147483647 w 1440"/>
              <a:gd name="T27" fmla="*/ 1587698450 h 1008"/>
              <a:gd name="T28" fmla="*/ 2147483647 w 1440"/>
              <a:gd name="T29" fmla="*/ 846772692 h 1008"/>
              <a:gd name="T30" fmla="*/ 2147483647 w 1440"/>
              <a:gd name="T31" fmla="*/ 846772692 h 1008"/>
              <a:gd name="T32" fmla="*/ 2147483647 w 1440"/>
              <a:gd name="T33" fmla="*/ 604837552 h 1008"/>
              <a:gd name="T34" fmla="*/ 1814512678 w 1440"/>
              <a:gd name="T35" fmla="*/ 362902511 h 1008"/>
              <a:gd name="T36" fmla="*/ 1572577364 w 1440"/>
              <a:gd name="T37" fmla="*/ 725805023 h 1008"/>
              <a:gd name="T38" fmla="*/ 1209674987 w 1440"/>
              <a:gd name="T39" fmla="*/ 725805023 h 1008"/>
              <a:gd name="T40" fmla="*/ 1088707528 w 1440"/>
              <a:gd name="T41" fmla="*/ 604837552 h 1008"/>
              <a:gd name="T42" fmla="*/ 846772610 w 1440"/>
              <a:gd name="T43" fmla="*/ 362902511 h 1008"/>
              <a:gd name="T44" fmla="*/ 967740069 w 1440"/>
              <a:gd name="T45" fmla="*/ 0 h 1008"/>
              <a:gd name="T46" fmla="*/ 0 w 1440"/>
              <a:gd name="T47" fmla="*/ 120967520 h 100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0"/>
              <a:gd name="T73" fmla="*/ 0 h 1008"/>
              <a:gd name="T74" fmla="*/ 1440 w 1440"/>
              <a:gd name="T75" fmla="*/ 1008 h 100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0" h="1008">
                <a:moveTo>
                  <a:pt x="0" y="48"/>
                </a:moveTo>
                <a:lnTo>
                  <a:pt x="0" y="576"/>
                </a:lnTo>
                <a:lnTo>
                  <a:pt x="96" y="624"/>
                </a:lnTo>
                <a:lnTo>
                  <a:pt x="288" y="576"/>
                </a:lnTo>
                <a:lnTo>
                  <a:pt x="432" y="528"/>
                </a:lnTo>
                <a:lnTo>
                  <a:pt x="528" y="576"/>
                </a:lnTo>
                <a:lnTo>
                  <a:pt x="672" y="672"/>
                </a:lnTo>
                <a:lnTo>
                  <a:pt x="720" y="816"/>
                </a:lnTo>
                <a:lnTo>
                  <a:pt x="816" y="960"/>
                </a:lnTo>
                <a:lnTo>
                  <a:pt x="912" y="1008"/>
                </a:lnTo>
                <a:lnTo>
                  <a:pt x="1056" y="960"/>
                </a:lnTo>
                <a:lnTo>
                  <a:pt x="1200" y="912"/>
                </a:lnTo>
                <a:lnTo>
                  <a:pt x="1440" y="912"/>
                </a:lnTo>
                <a:lnTo>
                  <a:pt x="1406" y="630"/>
                </a:lnTo>
                <a:lnTo>
                  <a:pt x="1296" y="336"/>
                </a:lnTo>
                <a:lnTo>
                  <a:pt x="960" y="336"/>
                </a:lnTo>
                <a:lnTo>
                  <a:pt x="864" y="240"/>
                </a:lnTo>
                <a:lnTo>
                  <a:pt x="720" y="144"/>
                </a:lnTo>
                <a:lnTo>
                  <a:pt x="624" y="288"/>
                </a:lnTo>
                <a:lnTo>
                  <a:pt x="480" y="288"/>
                </a:lnTo>
                <a:lnTo>
                  <a:pt x="432" y="240"/>
                </a:lnTo>
                <a:lnTo>
                  <a:pt x="336" y="144"/>
                </a:lnTo>
                <a:lnTo>
                  <a:pt x="384" y="0"/>
                </a:lnTo>
                <a:lnTo>
                  <a:pt x="0" y="48"/>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4" name="Freeform 12"/>
          <p:cNvSpPr>
            <a:spLocks/>
          </p:cNvSpPr>
          <p:nvPr/>
        </p:nvSpPr>
        <p:spPr bwMode="auto">
          <a:xfrm>
            <a:off x="4689475" y="2187575"/>
            <a:ext cx="609600" cy="609600"/>
          </a:xfrm>
          <a:custGeom>
            <a:avLst/>
            <a:gdLst>
              <a:gd name="T0" fmla="*/ 241935022 w 384"/>
              <a:gd name="T1" fmla="*/ 0 h 384"/>
              <a:gd name="T2" fmla="*/ 725804968 w 384"/>
              <a:gd name="T3" fmla="*/ 604837506 h 384"/>
              <a:gd name="T4" fmla="*/ 967740089 w 384"/>
              <a:gd name="T5" fmla="*/ 967740089 h 384"/>
              <a:gd name="T6" fmla="*/ 483870045 w 384"/>
              <a:gd name="T7" fmla="*/ 725804968 h 384"/>
              <a:gd name="T8" fmla="*/ 0 w 384"/>
              <a:gd name="T9" fmla="*/ 362902484 h 384"/>
              <a:gd name="T10" fmla="*/ 241935022 w 384"/>
              <a:gd name="T11" fmla="*/ 0 h 384"/>
              <a:gd name="T12" fmla="*/ 0 60000 65536"/>
              <a:gd name="T13" fmla="*/ 0 60000 65536"/>
              <a:gd name="T14" fmla="*/ 0 60000 65536"/>
              <a:gd name="T15" fmla="*/ 0 60000 65536"/>
              <a:gd name="T16" fmla="*/ 0 60000 65536"/>
              <a:gd name="T17" fmla="*/ 0 60000 65536"/>
              <a:gd name="T18" fmla="*/ 0 w 384"/>
              <a:gd name="T19" fmla="*/ 0 h 384"/>
              <a:gd name="T20" fmla="*/ 384 w 384"/>
              <a:gd name="T21" fmla="*/ 384 h 384"/>
            </a:gdLst>
            <a:ahLst/>
            <a:cxnLst>
              <a:cxn ang="T12">
                <a:pos x="T0" y="T1"/>
              </a:cxn>
              <a:cxn ang="T13">
                <a:pos x="T2" y="T3"/>
              </a:cxn>
              <a:cxn ang="T14">
                <a:pos x="T4" y="T5"/>
              </a:cxn>
              <a:cxn ang="T15">
                <a:pos x="T6" y="T7"/>
              </a:cxn>
              <a:cxn ang="T16">
                <a:pos x="T8" y="T9"/>
              </a:cxn>
              <a:cxn ang="T17">
                <a:pos x="T10" y="T11"/>
              </a:cxn>
            </a:cxnLst>
            <a:rect l="T18" t="T19" r="T20" b="T21"/>
            <a:pathLst>
              <a:path w="384" h="384">
                <a:moveTo>
                  <a:pt x="96" y="0"/>
                </a:moveTo>
                <a:lnTo>
                  <a:pt x="288" y="240"/>
                </a:lnTo>
                <a:lnTo>
                  <a:pt x="384" y="384"/>
                </a:lnTo>
                <a:lnTo>
                  <a:pt x="192" y="288"/>
                </a:lnTo>
                <a:lnTo>
                  <a:pt x="0" y="144"/>
                </a:lnTo>
                <a:lnTo>
                  <a:pt x="96" y="0"/>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5" name="Freeform 13"/>
          <p:cNvSpPr>
            <a:spLocks/>
          </p:cNvSpPr>
          <p:nvPr/>
        </p:nvSpPr>
        <p:spPr bwMode="auto">
          <a:xfrm>
            <a:off x="4460875" y="2416175"/>
            <a:ext cx="914400" cy="609600"/>
          </a:xfrm>
          <a:custGeom>
            <a:avLst/>
            <a:gdLst>
              <a:gd name="T0" fmla="*/ 362902445 w 576"/>
              <a:gd name="T1" fmla="*/ 0 h 384"/>
              <a:gd name="T2" fmla="*/ 0 w 576"/>
              <a:gd name="T3" fmla="*/ 483870045 h 384"/>
              <a:gd name="T4" fmla="*/ 362902445 w 576"/>
              <a:gd name="T5" fmla="*/ 725804968 h 384"/>
              <a:gd name="T6" fmla="*/ 604837442 w 576"/>
              <a:gd name="T7" fmla="*/ 967740089 h 384"/>
              <a:gd name="T8" fmla="*/ 1451609782 w 576"/>
              <a:gd name="T9" fmla="*/ 967740089 h 384"/>
              <a:gd name="T10" fmla="*/ 1330642333 w 576"/>
              <a:gd name="T11" fmla="*/ 604837506 h 384"/>
              <a:gd name="T12" fmla="*/ 846772538 w 576"/>
              <a:gd name="T13" fmla="*/ 362902484 h 384"/>
              <a:gd name="T14" fmla="*/ 362902445 w 576"/>
              <a:gd name="T15" fmla="*/ 0 h 384"/>
              <a:gd name="T16" fmla="*/ 0 60000 65536"/>
              <a:gd name="T17" fmla="*/ 0 60000 65536"/>
              <a:gd name="T18" fmla="*/ 0 60000 65536"/>
              <a:gd name="T19" fmla="*/ 0 60000 65536"/>
              <a:gd name="T20" fmla="*/ 0 60000 65536"/>
              <a:gd name="T21" fmla="*/ 0 60000 65536"/>
              <a:gd name="T22" fmla="*/ 0 60000 65536"/>
              <a:gd name="T23" fmla="*/ 0 60000 65536"/>
              <a:gd name="T24" fmla="*/ 0 w 576"/>
              <a:gd name="T25" fmla="*/ 0 h 384"/>
              <a:gd name="T26" fmla="*/ 576 w 576"/>
              <a:gd name="T27" fmla="*/ 384 h 3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6" h="384">
                <a:moveTo>
                  <a:pt x="144" y="0"/>
                </a:moveTo>
                <a:lnTo>
                  <a:pt x="0" y="192"/>
                </a:lnTo>
                <a:lnTo>
                  <a:pt x="144" y="288"/>
                </a:lnTo>
                <a:lnTo>
                  <a:pt x="240" y="384"/>
                </a:lnTo>
                <a:lnTo>
                  <a:pt x="576" y="384"/>
                </a:lnTo>
                <a:lnTo>
                  <a:pt x="528" y="240"/>
                </a:lnTo>
                <a:lnTo>
                  <a:pt x="336" y="144"/>
                </a:lnTo>
                <a:lnTo>
                  <a:pt x="144" y="0"/>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6" name="Freeform 14"/>
          <p:cNvSpPr>
            <a:spLocks/>
          </p:cNvSpPr>
          <p:nvPr/>
        </p:nvSpPr>
        <p:spPr bwMode="auto">
          <a:xfrm>
            <a:off x="3317875" y="3330575"/>
            <a:ext cx="2290763" cy="990600"/>
          </a:xfrm>
          <a:custGeom>
            <a:avLst/>
            <a:gdLst>
              <a:gd name="T0" fmla="*/ 0 w 1443"/>
              <a:gd name="T1" fmla="*/ 120967502 h 624"/>
              <a:gd name="T2" fmla="*/ 0 w 1443"/>
              <a:gd name="T3" fmla="*/ 604837462 h 624"/>
              <a:gd name="T4" fmla="*/ 241935070 w 1443"/>
              <a:gd name="T5" fmla="*/ 604837462 h 624"/>
              <a:gd name="T6" fmla="*/ 967740281 w 1443"/>
              <a:gd name="T7" fmla="*/ 483870009 h 624"/>
              <a:gd name="T8" fmla="*/ 1330642737 w 1443"/>
              <a:gd name="T9" fmla="*/ 483870009 h 624"/>
              <a:gd name="T10" fmla="*/ 1693545590 w 1443"/>
              <a:gd name="T11" fmla="*/ 967740018 h 624"/>
              <a:gd name="T12" fmla="*/ 1693545590 w 1443"/>
              <a:gd name="T13" fmla="*/ 1451609829 h 624"/>
              <a:gd name="T14" fmla="*/ 1814513076 w 1443"/>
              <a:gd name="T15" fmla="*/ 1572577282 h 624"/>
              <a:gd name="T16" fmla="*/ 2056448047 w 1443"/>
              <a:gd name="T17" fmla="*/ 1572577282 h 624"/>
              <a:gd name="T18" fmla="*/ 2147483647 w 1443"/>
              <a:gd name="T19" fmla="*/ 1451609829 h 624"/>
              <a:gd name="T20" fmla="*/ 2147483647 w 1443"/>
              <a:gd name="T21" fmla="*/ 1209674924 h 624"/>
              <a:gd name="T22" fmla="*/ 2147483647 w 1443"/>
              <a:gd name="T23" fmla="*/ 1209674924 h 624"/>
              <a:gd name="T24" fmla="*/ 2147483647 w 1443"/>
              <a:gd name="T25" fmla="*/ 929936896 h 624"/>
              <a:gd name="T26" fmla="*/ 2147483647 w 1443"/>
              <a:gd name="T27" fmla="*/ 967740018 h 624"/>
              <a:gd name="T28" fmla="*/ 2147483647 w 1443"/>
              <a:gd name="T29" fmla="*/ 1209674924 h 624"/>
              <a:gd name="T30" fmla="*/ 2056448047 w 1443"/>
              <a:gd name="T31" fmla="*/ 1088707471 h 624"/>
              <a:gd name="T32" fmla="*/ 1814513076 w 1443"/>
              <a:gd name="T33" fmla="*/ 725804914 h 624"/>
              <a:gd name="T34" fmla="*/ 1693545590 w 1443"/>
              <a:gd name="T35" fmla="*/ 362902457 h 624"/>
              <a:gd name="T36" fmla="*/ 1088707766 w 1443"/>
              <a:gd name="T37" fmla="*/ 0 h 624"/>
              <a:gd name="T38" fmla="*/ 241935070 w 1443"/>
              <a:gd name="T39" fmla="*/ 241935005 h 624"/>
              <a:gd name="T40" fmla="*/ 0 w 1443"/>
              <a:gd name="T41" fmla="*/ 120967502 h 62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443"/>
              <a:gd name="T64" fmla="*/ 0 h 624"/>
              <a:gd name="T65" fmla="*/ 1443 w 1443"/>
              <a:gd name="T66" fmla="*/ 624 h 62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443" h="624">
                <a:moveTo>
                  <a:pt x="0" y="48"/>
                </a:moveTo>
                <a:lnTo>
                  <a:pt x="0" y="240"/>
                </a:lnTo>
                <a:lnTo>
                  <a:pt x="96" y="240"/>
                </a:lnTo>
                <a:lnTo>
                  <a:pt x="384" y="192"/>
                </a:lnTo>
                <a:lnTo>
                  <a:pt x="528" y="192"/>
                </a:lnTo>
                <a:lnTo>
                  <a:pt x="672" y="384"/>
                </a:lnTo>
                <a:lnTo>
                  <a:pt x="672" y="576"/>
                </a:lnTo>
                <a:lnTo>
                  <a:pt x="720" y="624"/>
                </a:lnTo>
                <a:lnTo>
                  <a:pt x="816" y="624"/>
                </a:lnTo>
                <a:lnTo>
                  <a:pt x="1008" y="576"/>
                </a:lnTo>
                <a:lnTo>
                  <a:pt x="1200" y="480"/>
                </a:lnTo>
                <a:lnTo>
                  <a:pt x="1440" y="480"/>
                </a:lnTo>
                <a:lnTo>
                  <a:pt x="1443" y="369"/>
                </a:lnTo>
                <a:lnTo>
                  <a:pt x="1200" y="384"/>
                </a:lnTo>
                <a:lnTo>
                  <a:pt x="912" y="480"/>
                </a:lnTo>
                <a:lnTo>
                  <a:pt x="816" y="432"/>
                </a:lnTo>
                <a:lnTo>
                  <a:pt x="720" y="288"/>
                </a:lnTo>
                <a:lnTo>
                  <a:pt x="672" y="144"/>
                </a:lnTo>
                <a:lnTo>
                  <a:pt x="432" y="0"/>
                </a:lnTo>
                <a:lnTo>
                  <a:pt x="96" y="96"/>
                </a:lnTo>
                <a:lnTo>
                  <a:pt x="0" y="48"/>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7" name="Freeform 15"/>
          <p:cNvSpPr>
            <a:spLocks/>
          </p:cNvSpPr>
          <p:nvPr/>
        </p:nvSpPr>
        <p:spPr bwMode="auto">
          <a:xfrm>
            <a:off x="3317875" y="3711575"/>
            <a:ext cx="2286000" cy="838200"/>
          </a:xfrm>
          <a:custGeom>
            <a:avLst/>
            <a:gdLst>
              <a:gd name="T0" fmla="*/ 0 w 1440"/>
              <a:gd name="T1" fmla="*/ 0 h 528"/>
              <a:gd name="T2" fmla="*/ 0 w 1440"/>
              <a:gd name="T3" fmla="*/ 604837419 h 528"/>
              <a:gd name="T4" fmla="*/ 483870034 w 1440"/>
              <a:gd name="T5" fmla="*/ 604837419 h 528"/>
              <a:gd name="T6" fmla="*/ 846772610 w 1440"/>
              <a:gd name="T7" fmla="*/ 483869975 h 528"/>
              <a:gd name="T8" fmla="*/ 967740069 w 1440"/>
              <a:gd name="T9" fmla="*/ 362902431 h 528"/>
              <a:gd name="T10" fmla="*/ 1209674987 w 1440"/>
              <a:gd name="T11" fmla="*/ 362902431 h 528"/>
              <a:gd name="T12" fmla="*/ 1209674987 w 1440"/>
              <a:gd name="T13" fmla="*/ 604837419 h 528"/>
              <a:gd name="T14" fmla="*/ 1572577364 w 1440"/>
              <a:gd name="T15" fmla="*/ 1330642282 h 528"/>
              <a:gd name="T16" fmla="*/ 1935480137 w 1440"/>
              <a:gd name="T17" fmla="*/ 1330642282 h 528"/>
              <a:gd name="T18" fmla="*/ 2147483647 w 1440"/>
              <a:gd name="T19" fmla="*/ 1209674838 h 528"/>
              <a:gd name="T20" fmla="*/ 2147483647 w 1440"/>
              <a:gd name="T21" fmla="*/ 967739949 h 528"/>
              <a:gd name="T22" fmla="*/ 2147483647 w 1440"/>
              <a:gd name="T23" fmla="*/ 846772505 h 528"/>
              <a:gd name="T24" fmla="*/ 2147483647 w 1440"/>
              <a:gd name="T25" fmla="*/ 839211246 h 528"/>
              <a:gd name="T26" fmla="*/ 2147483647 w 1440"/>
              <a:gd name="T27" fmla="*/ 604837419 h 528"/>
              <a:gd name="T28" fmla="*/ 2147483647 w 1440"/>
              <a:gd name="T29" fmla="*/ 604837419 h 528"/>
              <a:gd name="T30" fmla="*/ 2147483647 w 1440"/>
              <a:gd name="T31" fmla="*/ 846772505 h 528"/>
              <a:gd name="T32" fmla="*/ 2147483647 w 1440"/>
              <a:gd name="T33" fmla="*/ 1088707393 h 528"/>
              <a:gd name="T34" fmla="*/ 1814512678 w 1440"/>
              <a:gd name="T35" fmla="*/ 1088707393 h 528"/>
              <a:gd name="T36" fmla="*/ 1572577364 w 1440"/>
              <a:gd name="T37" fmla="*/ 967739949 h 528"/>
              <a:gd name="T38" fmla="*/ 1451609905 w 1440"/>
              <a:gd name="T39" fmla="*/ 725804863 h 528"/>
              <a:gd name="T40" fmla="*/ 1451609905 w 1440"/>
              <a:gd name="T41" fmla="*/ 362902431 h 528"/>
              <a:gd name="T42" fmla="*/ 1330642446 w 1440"/>
              <a:gd name="T43" fmla="*/ 120967494 h 528"/>
              <a:gd name="T44" fmla="*/ 1088707528 w 1440"/>
              <a:gd name="T45" fmla="*/ 120967494 h 528"/>
              <a:gd name="T46" fmla="*/ 483870034 w 1440"/>
              <a:gd name="T47" fmla="*/ 241934987 h 528"/>
              <a:gd name="T48" fmla="*/ 241935017 w 1440"/>
              <a:gd name="T49" fmla="*/ 0 h 528"/>
              <a:gd name="T50" fmla="*/ 0 w 1440"/>
              <a:gd name="T51" fmla="*/ 0 h 52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440"/>
              <a:gd name="T79" fmla="*/ 0 h 528"/>
              <a:gd name="T80" fmla="*/ 1440 w 1440"/>
              <a:gd name="T81" fmla="*/ 528 h 52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440" h="528">
                <a:moveTo>
                  <a:pt x="0" y="0"/>
                </a:moveTo>
                <a:lnTo>
                  <a:pt x="0" y="240"/>
                </a:lnTo>
                <a:lnTo>
                  <a:pt x="192" y="240"/>
                </a:lnTo>
                <a:lnTo>
                  <a:pt x="336" y="192"/>
                </a:lnTo>
                <a:lnTo>
                  <a:pt x="384" y="144"/>
                </a:lnTo>
                <a:lnTo>
                  <a:pt x="480" y="144"/>
                </a:lnTo>
                <a:lnTo>
                  <a:pt x="480" y="240"/>
                </a:lnTo>
                <a:lnTo>
                  <a:pt x="624" y="528"/>
                </a:lnTo>
                <a:lnTo>
                  <a:pt x="768" y="528"/>
                </a:lnTo>
                <a:lnTo>
                  <a:pt x="912" y="480"/>
                </a:lnTo>
                <a:lnTo>
                  <a:pt x="1056" y="384"/>
                </a:lnTo>
                <a:lnTo>
                  <a:pt x="1200" y="336"/>
                </a:lnTo>
                <a:lnTo>
                  <a:pt x="1431" y="333"/>
                </a:lnTo>
                <a:lnTo>
                  <a:pt x="1440" y="240"/>
                </a:lnTo>
                <a:lnTo>
                  <a:pt x="1200" y="240"/>
                </a:lnTo>
                <a:lnTo>
                  <a:pt x="960" y="336"/>
                </a:lnTo>
                <a:lnTo>
                  <a:pt x="864" y="432"/>
                </a:lnTo>
                <a:lnTo>
                  <a:pt x="720" y="432"/>
                </a:lnTo>
                <a:lnTo>
                  <a:pt x="624" y="384"/>
                </a:lnTo>
                <a:lnTo>
                  <a:pt x="576" y="288"/>
                </a:lnTo>
                <a:lnTo>
                  <a:pt x="576" y="144"/>
                </a:lnTo>
                <a:lnTo>
                  <a:pt x="528" y="48"/>
                </a:lnTo>
                <a:lnTo>
                  <a:pt x="432" y="48"/>
                </a:lnTo>
                <a:lnTo>
                  <a:pt x="192" y="96"/>
                </a:lnTo>
                <a:lnTo>
                  <a:pt x="96" y="0"/>
                </a:lnTo>
                <a:lnTo>
                  <a:pt x="0" y="0"/>
                </a:lnTo>
                <a:close/>
              </a:path>
            </a:pathLst>
          </a:cu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8" name="Freeform 16"/>
          <p:cNvSpPr>
            <a:spLocks/>
          </p:cNvSpPr>
          <p:nvPr/>
        </p:nvSpPr>
        <p:spPr bwMode="auto">
          <a:xfrm>
            <a:off x="3317875" y="3940175"/>
            <a:ext cx="1676400" cy="762000"/>
          </a:xfrm>
          <a:custGeom>
            <a:avLst/>
            <a:gdLst>
              <a:gd name="T0" fmla="*/ 0 w 1056"/>
              <a:gd name="T1" fmla="*/ 241935038 h 480"/>
              <a:gd name="T2" fmla="*/ 483869975 w 1056"/>
              <a:gd name="T3" fmla="*/ 362902507 h 480"/>
              <a:gd name="T4" fmla="*/ 967739949 w 1056"/>
              <a:gd name="T5" fmla="*/ 241935038 h 480"/>
              <a:gd name="T6" fmla="*/ 1088707393 w 1056"/>
              <a:gd name="T7" fmla="*/ 604837545 h 480"/>
              <a:gd name="T8" fmla="*/ 1451609726 w 1056"/>
              <a:gd name="T9" fmla="*/ 1088707620 h 480"/>
              <a:gd name="T10" fmla="*/ 1693545011 w 1056"/>
              <a:gd name="T11" fmla="*/ 1209675089 h 480"/>
              <a:gd name="T12" fmla="*/ 2147483647 w 1056"/>
              <a:gd name="T13" fmla="*/ 1088707620 h 480"/>
              <a:gd name="T14" fmla="*/ 2147483647 w 1056"/>
              <a:gd name="T15" fmla="*/ 846772682 h 480"/>
              <a:gd name="T16" fmla="*/ 2147483647 w 1056"/>
              <a:gd name="T17" fmla="*/ 604837545 h 480"/>
              <a:gd name="T18" fmla="*/ 2147483647 w 1056"/>
              <a:gd name="T19" fmla="*/ 846772682 h 480"/>
              <a:gd name="T20" fmla="*/ 1935479899 w 1056"/>
              <a:gd name="T21" fmla="*/ 967740151 h 480"/>
              <a:gd name="T22" fmla="*/ 1572577170 w 1056"/>
              <a:gd name="T23" fmla="*/ 967740151 h 480"/>
              <a:gd name="T24" fmla="*/ 1209674838 w 1056"/>
              <a:gd name="T25" fmla="*/ 241935038 h 480"/>
              <a:gd name="T26" fmla="*/ 1209674838 w 1056"/>
              <a:gd name="T27" fmla="*/ 0 h 480"/>
              <a:gd name="T28" fmla="*/ 967739949 w 1056"/>
              <a:gd name="T29" fmla="*/ 0 h 480"/>
              <a:gd name="T30" fmla="*/ 846772505 w 1056"/>
              <a:gd name="T31" fmla="*/ 120967519 h 480"/>
              <a:gd name="T32" fmla="*/ 483869975 w 1056"/>
              <a:gd name="T33" fmla="*/ 241935038 h 480"/>
              <a:gd name="T34" fmla="*/ 0 w 1056"/>
              <a:gd name="T35" fmla="*/ 241935038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56"/>
              <a:gd name="T55" fmla="*/ 0 h 480"/>
              <a:gd name="T56" fmla="*/ 1056 w 1056"/>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56" h="480">
                <a:moveTo>
                  <a:pt x="0" y="96"/>
                </a:moveTo>
                <a:lnTo>
                  <a:pt x="192" y="144"/>
                </a:lnTo>
                <a:lnTo>
                  <a:pt x="384" y="96"/>
                </a:lnTo>
                <a:lnTo>
                  <a:pt x="432" y="240"/>
                </a:lnTo>
                <a:lnTo>
                  <a:pt x="576" y="432"/>
                </a:lnTo>
                <a:lnTo>
                  <a:pt x="672" y="480"/>
                </a:lnTo>
                <a:lnTo>
                  <a:pt x="864" y="432"/>
                </a:lnTo>
                <a:lnTo>
                  <a:pt x="960" y="336"/>
                </a:lnTo>
                <a:lnTo>
                  <a:pt x="1056" y="240"/>
                </a:lnTo>
                <a:lnTo>
                  <a:pt x="912" y="336"/>
                </a:lnTo>
                <a:lnTo>
                  <a:pt x="768" y="384"/>
                </a:lnTo>
                <a:lnTo>
                  <a:pt x="624" y="384"/>
                </a:lnTo>
                <a:lnTo>
                  <a:pt x="480" y="96"/>
                </a:lnTo>
                <a:lnTo>
                  <a:pt x="480" y="0"/>
                </a:lnTo>
                <a:lnTo>
                  <a:pt x="384" y="0"/>
                </a:lnTo>
                <a:lnTo>
                  <a:pt x="336" y="48"/>
                </a:lnTo>
                <a:lnTo>
                  <a:pt x="192" y="96"/>
                </a:lnTo>
                <a:lnTo>
                  <a:pt x="0" y="96"/>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89" name="Freeform 17"/>
          <p:cNvSpPr>
            <a:spLocks/>
          </p:cNvSpPr>
          <p:nvPr/>
        </p:nvSpPr>
        <p:spPr bwMode="auto">
          <a:xfrm>
            <a:off x="3317875" y="4092575"/>
            <a:ext cx="2266950" cy="762000"/>
          </a:xfrm>
          <a:custGeom>
            <a:avLst/>
            <a:gdLst>
              <a:gd name="T0" fmla="*/ 0 w 1428"/>
              <a:gd name="T1" fmla="*/ 0 h 480"/>
              <a:gd name="T2" fmla="*/ 0 w 1428"/>
              <a:gd name="T3" fmla="*/ 362902507 h 480"/>
              <a:gd name="T4" fmla="*/ 483870033 w 1428"/>
              <a:gd name="T5" fmla="*/ 362902507 h 480"/>
              <a:gd name="T6" fmla="*/ 725804950 w 1428"/>
              <a:gd name="T7" fmla="*/ 483870075 h 480"/>
              <a:gd name="T8" fmla="*/ 1088707525 w 1428"/>
              <a:gd name="T9" fmla="*/ 967740151 h 480"/>
              <a:gd name="T10" fmla="*/ 1451609901 w 1428"/>
              <a:gd name="T11" fmla="*/ 1088707620 h 480"/>
              <a:gd name="T12" fmla="*/ 2147483647 w 1428"/>
              <a:gd name="T13" fmla="*/ 1209675089 h 480"/>
              <a:gd name="T14" fmla="*/ 2147483647 w 1428"/>
              <a:gd name="T15" fmla="*/ 967740151 h 480"/>
              <a:gd name="T16" fmla="*/ 2147483647 w 1428"/>
              <a:gd name="T17" fmla="*/ 604837545 h 480"/>
              <a:gd name="T18" fmla="*/ 2147483647 w 1428"/>
              <a:gd name="T19" fmla="*/ 604837545 h 480"/>
              <a:gd name="T20" fmla="*/ 2147483647 w 1428"/>
              <a:gd name="T21" fmla="*/ 241935038 h 480"/>
              <a:gd name="T22" fmla="*/ 2147483647 w 1428"/>
              <a:gd name="T23" fmla="*/ 241935038 h 480"/>
              <a:gd name="T24" fmla="*/ 2147483647 w 1428"/>
              <a:gd name="T25" fmla="*/ 362902507 h 480"/>
              <a:gd name="T26" fmla="*/ 2147483647 w 1428"/>
              <a:gd name="T27" fmla="*/ 846772682 h 480"/>
              <a:gd name="T28" fmla="*/ 1693545215 w 1428"/>
              <a:gd name="T29" fmla="*/ 967740151 h 480"/>
              <a:gd name="T30" fmla="*/ 1451609901 w 1428"/>
              <a:gd name="T31" fmla="*/ 846772682 h 480"/>
              <a:gd name="T32" fmla="*/ 1088707525 w 1428"/>
              <a:gd name="T33" fmla="*/ 362902507 h 480"/>
              <a:gd name="T34" fmla="*/ 967740066 w 1428"/>
              <a:gd name="T35" fmla="*/ 0 h 480"/>
              <a:gd name="T36" fmla="*/ 483870033 w 1428"/>
              <a:gd name="T37" fmla="*/ 120967519 h 480"/>
              <a:gd name="T38" fmla="*/ 0 w 1428"/>
              <a:gd name="T39" fmla="*/ 0 h 48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8"/>
              <a:gd name="T61" fmla="*/ 0 h 480"/>
              <a:gd name="T62" fmla="*/ 1428 w 1428"/>
              <a:gd name="T63" fmla="*/ 480 h 48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8" h="480">
                <a:moveTo>
                  <a:pt x="0" y="0"/>
                </a:moveTo>
                <a:lnTo>
                  <a:pt x="0" y="144"/>
                </a:lnTo>
                <a:lnTo>
                  <a:pt x="192" y="144"/>
                </a:lnTo>
                <a:lnTo>
                  <a:pt x="288" y="192"/>
                </a:lnTo>
                <a:lnTo>
                  <a:pt x="432" y="384"/>
                </a:lnTo>
                <a:lnTo>
                  <a:pt x="576" y="432"/>
                </a:lnTo>
                <a:lnTo>
                  <a:pt x="864" y="480"/>
                </a:lnTo>
                <a:lnTo>
                  <a:pt x="1008" y="384"/>
                </a:lnTo>
                <a:lnTo>
                  <a:pt x="1152" y="240"/>
                </a:lnTo>
                <a:lnTo>
                  <a:pt x="1392" y="240"/>
                </a:lnTo>
                <a:lnTo>
                  <a:pt x="1428" y="96"/>
                </a:lnTo>
                <a:lnTo>
                  <a:pt x="1200" y="96"/>
                </a:lnTo>
                <a:lnTo>
                  <a:pt x="1056" y="144"/>
                </a:lnTo>
                <a:lnTo>
                  <a:pt x="864" y="336"/>
                </a:lnTo>
                <a:lnTo>
                  <a:pt x="672" y="384"/>
                </a:lnTo>
                <a:lnTo>
                  <a:pt x="576" y="336"/>
                </a:lnTo>
                <a:lnTo>
                  <a:pt x="432" y="144"/>
                </a:lnTo>
                <a:lnTo>
                  <a:pt x="384" y="0"/>
                </a:lnTo>
                <a:lnTo>
                  <a:pt x="192" y="48"/>
                </a:lnTo>
                <a:lnTo>
                  <a:pt x="0" y="0"/>
                </a:lnTo>
                <a:close/>
              </a:path>
            </a:pathLst>
          </a:custGeom>
          <a:solidFill>
            <a:srgbClr val="99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0" name="Freeform 18" descr="Solid diamond"/>
          <p:cNvSpPr>
            <a:spLocks/>
          </p:cNvSpPr>
          <p:nvPr/>
        </p:nvSpPr>
        <p:spPr bwMode="auto">
          <a:xfrm>
            <a:off x="3317875" y="4321175"/>
            <a:ext cx="2209800" cy="1158875"/>
          </a:xfrm>
          <a:custGeom>
            <a:avLst/>
            <a:gdLst>
              <a:gd name="T0" fmla="*/ 0 w 1392"/>
              <a:gd name="T1" fmla="*/ 0 h 730"/>
              <a:gd name="T2" fmla="*/ 0 w 1392"/>
              <a:gd name="T3" fmla="*/ 1451609911 h 730"/>
              <a:gd name="T4" fmla="*/ 362902472 w 1392"/>
              <a:gd name="T5" fmla="*/ 1330642452 h 730"/>
              <a:gd name="T6" fmla="*/ 1088707515 w 1392"/>
              <a:gd name="T7" fmla="*/ 1693545227 h 730"/>
              <a:gd name="T8" fmla="*/ 1620461091 w 1392"/>
              <a:gd name="T9" fmla="*/ 1839714241 h 730"/>
              <a:gd name="T10" fmla="*/ 2147483647 w 1392"/>
              <a:gd name="T11" fmla="*/ 1814512687 h 730"/>
              <a:gd name="T12" fmla="*/ 2147483647 w 1392"/>
              <a:gd name="T13" fmla="*/ 1693545227 h 730"/>
              <a:gd name="T14" fmla="*/ 2147483647 w 1392"/>
              <a:gd name="T15" fmla="*/ 1330642452 h 730"/>
              <a:gd name="T16" fmla="*/ 2147483647 w 1392"/>
              <a:gd name="T17" fmla="*/ 604837496 h 730"/>
              <a:gd name="T18" fmla="*/ 2147483647 w 1392"/>
              <a:gd name="T19" fmla="*/ 241935018 h 730"/>
              <a:gd name="T20" fmla="*/ 2147483647 w 1392"/>
              <a:gd name="T21" fmla="*/ 241935018 h 730"/>
              <a:gd name="T22" fmla="*/ 2147483647 w 1392"/>
              <a:gd name="T23" fmla="*/ 604837496 h 730"/>
              <a:gd name="T24" fmla="*/ 2147483647 w 1392"/>
              <a:gd name="T25" fmla="*/ 846772614 h 730"/>
              <a:gd name="T26" fmla="*/ 1088707515 w 1392"/>
              <a:gd name="T27" fmla="*/ 604837496 h 730"/>
              <a:gd name="T28" fmla="*/ 725804944 w 1392"/>
              <a:gd name="T29" fmla="*/ 120967509 h 730"/>
              <a:gd name="T30" fmla="*/ 483870029 w 1392"/>
              <a:gd name="T31" fmla="*/ 0 h 730"/>
              <a:gd name="T32" fmla="*/ 0 w 1392"/>
              <a:gd name="T33" fmla="*/ 0 h 7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92"/>
              <a:gd name="T52" fmla="*/ 0 h 730"/>
              <a:gd name="T53" fmla="*/ 1392 w 1392"/>
              <a:gd name="T54" fmla="*/ 730 h 7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92" h="730">
                <a:moveTo>
                  <a:pt x="0" y="0"/>
                </a:moveTo>
                <a:lnTo>
                  <a:pt x="0" y="576"/>
                </a:lnTo>
                <a:lnTo>
                  <a:pt x="144" y="528"/>
                </a:lnTo>
                <a:lnTo>
                  <a:pt x="432" y="672"/>
                </a:lnTo>
                <a:lnTo>
                  <a:pt x="643" y="730"/>
                </a:lnTo>
                <a:lnTo>
                  <a:pt x="912" y="720"/>
                </a:lnTo>
                <a:lnTo>
                  <a:pt x="1104" y="672"/>
                </a:lnTo>
                <a:lnTo>
                  <a:pt x="1200" y="528"/>
                </a:lnTo>
                <a:lnTo>
                  <a:pt x="1344" y="240"/>
                </a:lnTo>
                <a:lnTo>
                  <a:pt x="1392" y="96"/>
                </a:lnTo>
                <a:lnTo>
                  <a:pt x="1152" y="96"/>
                </a:lnTo>
                <a:lnTo>
                  <a:pt x="1008" y="240"/>
                </a:lnTo>
                <a:lnTo>
                  <a:pt x="864" y="336"/>
                </a:lnTo>
                <a:lnTo>
                  <a:pt x="432" y="240"/>
                </a:lnTo>
                <a:lnTo>
                  <a:pt x="288" y="48"/>
                </a:lnTo>
                <a:lnTo>
                  <a:pt x="192" y="0"/>
                </a:lnTo>
                <a:lnTo>
                  <a:pt x="0" y="0"/>
                </a:lnTo>
                <a:close/>
              </a:path>
            </a:pathLst>
          </a:custGeom>
          <a:pattFill prst="solidDmnd">
            <a:fgClr>
              <a:schemeClr val="accent1"/>
            </a:fgClr>
            <a:bgClr>
              <a:srgbClr val="CCFFCC"/>
            </a:bgClr>
          </a:patt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1" name="Freeform 19"/>
          <p:cNvSpPr>
            <a:spLocks/>
          </p:cNvSpPr>
          <p:nvPr/>
        </p:nvSpPr>
        <p:spPr bwMode="auto">
          <a:xfrm>
            <a:off x="3317875" y="5159375"/>
            <a:ext cx="1752600" cy="838200"/>
          </a:xfrm>
          <a:custGeom>
            <a:avLst/>
            <a:gdLst>
              <a:gd name="T0" fmla="*/ 0 w 1104"/>
              <a:gd name="T1" fmla="*/ 120967494 h 528"/>
              <a:gd name="T2" fmla="*/ 0 w 1104"/>
              <a:gd name="T3" fmla="*/ 846772505 h 528"/>
              <a:gd name="T4" fmla="*/ 241934992 w 1104"/>
              <a:gd name="T5" fmla="*/ 725804863 h 528"/>
              <a:gd name="T6" fmla="*/ 725804877 w 1104"/>
              <a:gd name="T7" fmla="*/ 1088707393 h 528"/>
              <a:gd name="T8" fmla="*/ 1209674862 w 1104"/>
              <a:gd name="T9" fmla="*/ 1209674838 h 528"/>
              <a:gd name="T10" fmla="*/ 1451609755 w 1104"/>
              <a:gd name="T11" fmla="*/ 1088707393 h 528"/>
              <a:gd name="T12" fmla="*/ 1572577201 w 1104"/>
              <a:gd name="T13" fmla="*/ 1330642282 h 528"/>
              <a:gd name="T14" fmla="*/ 2147483647 w 1104"/>
              <a:gd name="T15" fmla="*/ 846772505 h 528"/>
              <a:gd name="T16" fmla="*/ 2147483647 w 1104"/>
              <a:gd name="T17" fmla="*/ 362902431 h 528"/>
              <a:gd name="T18" fmla="*/ 2147483647 w 1104"/>
              <a:gd name="T19" fmla="*/ 483869975 h 528"/>
              <a:gd name="T20" fmla="*/ 1572577201 w 1104"/>
              <a:gd name="T21" fmla="*/ 483869975 h 528"/>
              <a:gd name="T22" fmla="*/ 1088707415 w 1104"/>
              <a:gd name="T23" fmla="*/ 362902431 h 528"/>
              <a:gd name="T24" fmla="*/ 362902439 w 1104"/>
              <a:gd name="T25" fmla="*/ 0 h 528"/>
              <a:gd name="T26" fmla="*/ 0 w 1104"/>
              <a:gd name="T27" fmla="*/ 120967494 h 5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04"/>
              <a:gd name="T43" fmla="*/ 0 h 528"/>
              <a:gd name="T44" fmla="*/ 1104 w 1104"/>
              <a:gd name="T45" fmla="*/ 528 h 5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04" h="528">
                <a:moveTo>
                  <a:pt x="0" y="48"/>
                </a:moveTo>
                <a:lnTo>
                  <a:pt x="0" y="336"/>
                </a:lnTo>
                <a:lnTo>
                  <a:pt x="96" y="288"/>
                </a:lnTo>
                <a:lnTo>
                  <a:pt x="288" y="432"/>
                </a:lnTo>
                <a:lnTo>
                  <a:pt x="480" y="480"/>
                </a:lnTo>
                <a:lnTo>
                  <a:pt x="576" y="432"/>
                </a:lnTo>
                <a:lnTo>
                  <a:pt x="624" y="528"/>
                </a:lnTo>
                <a:lnTo>
                  <a:pt x="912" y="336"/>
                </a:lnTo>
                <a:lnTo>
                  <a:pt x="1104" y="144"/>
                </a:lnTo>
                <a:lnTo>
                  <a:pt x="912" y="192"/>
                </a:lnTo>
                <a:lnTo>
                  <a:pt x="624" y="192"/>
                </a:lnTo>
                <a:lnTo>
                  <a:pt x="432" y="144"/>
                </a:lnTo>
                <a:lnTo>
                  <a:pt x="144" y="0"/>
                </a:lnTo>
                <a:lnTo>
                  <a:pt x="0" y="48"/>
                </a:lnTo>
                <a:close/>
              </a:path>
            </a:pathLst>
          </a:custGeom>
          <a:solidFill>
            <a:srgbClr val="CCFF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2" name="Freeform 20"/>
          <p:cNvSpPr>
            <a:spLocks/>
          </p:cNvSpPr>
          <p:nvPr/>
        </p:nvSpPr>
        <p:spPr bwMode="auto">
          <a:xfrm>
            <a:off x="3317875" y="5616575"/>
            <a:ext cx="990600" cy="609600"/>
          </a:xfrm>
          <a:custGeom>
            <a:avLst/>
            <a:gdLst>
              <a:gd name="T0" fmla="*/ 0 w 624"/>
              <a:gd name="T1" fmla="*/ 120967511 h 384"/>
              <a:gd name="T2" fmla="*/ 0 w 624"/>
              <a:gd name="T3" fmla="*/ 967740089 h 384"/>
              <a:gd name="T4" fmla="*/ 725804914 w 624"/>
              <a:gd name="T5" fmla="*/ 846772628 h 384"/>
              <a:gd name="T6" fmla="*/ 1572577282 w 624"/>
              <a:gd name="T7" fmla="*/ 604837506 h 384"/>
              <a:gd name="T8" fmla="*/ 1451609829 w 624"/>
              <a:gd name="T9" fmla="*/ 362902484 h 384"/>
              <a:gd name="T10" fmla="*/ 1209674924 w 624"/>
              <a:gd name="T11" fmla="*/ 483870045 h 384"/>
              <a:gd name="T12" fmla="*/ 725804914 w 624"/>
              <a:gd name="T13" fmla="*/ 362902484 h 384"/>
              <a:gd name="T14" fmla="*/ 241935005 w 624"/>
              <a:gd name="T15" fmla="*/ 0 h 384"/>
              <a:gd name="T16" fmla="*/ 0 w 624"/>
              <a:gd name="T17" fmla="*/ 120967511 h 3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4"/>
              <a:gd name="T28" fmla="*/ 0 h 384"/>
              <a:gd name="T29" fmla="*/ 624 w 624"/>
              <a:gd name="T30" fmla="*/ 384 h 3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4" h="384">
                <a:moveTo>
                  <a:pt x="0" y="48"/>
                </a:moveTo>
                <a:lnTo>
                  <a:pt x="0" y="384"/>
                </a:lnTo>
                <a:lnTo>
                  <a:pt x="288" y="336"/>
                </a:lnTo>
                <a:lnTo>
                  <a:pt x="624" y="240"/>
                </a:lnTo>
                <a:lnTo>
                  <a:pt x="576" y="144"/>
                </a:lnTo>
                <a:lnTo>
                  <a:pt x="480" y="192"/>
                </a:lnTo>
                <a:lnTo>
                  <a:pt x="288" y="144"/>
                </a:lnTo>
                <a:lnTo>
                  <a:pt x="96" y="0"/>
                </a:lnTo>
                <a:lnTo>
                  <a:pt x="0" y="48"/>
                </a:lnTo>
                <a:close/>
              </a:path>
            </a:pathLst>
          </a:custGeom>
          <a:solidFill>
            <a:srgbClr val="FFCC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3" name="Rectangle 21"/>
          <p:cNvSpPr>
            <a:spLocks noChangeArrowheads="1"/>
          </p:cNvSpPr>
          <p:nvPr/>
        </p:nvSpPr>
        <p:spPr bwMode="auto">
          <a:xfrm>
            <a:off x="3013075" y="1501775"/>
            <a:ext cx="304800" cy="480060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4" name="Freeform 22"/>
          <p:cNvSpPr>
            <a:spLocks/>
          </p:cNvSpPr>
          <p:nvPr/>
        </p:nvSpPr>
        <p:spPr bwMode="auto">
          <a:xfrm>
            <a:off x="3851275" y="1882775"/>
            <a:ext cx="990600" cy="1079500"/>
          </a:xfrm>
          <a:custGeom>
            <a:avLst/>
            <a:gdLst>
              <a:gd name="T0" fmla="*/ 846772566 w 624"/>
              <a:gd name="T1" fmla="*/ 0 h 680"/>
              <a:gd name="T2" fmla="*/ 483870009 w 624"/>
              <a:gd name="T3" fmla="*/ 483870025 h 680"/>
              <a:gd name="T4" fmla="*/ 282257489 w 624"/>
              <a:gd name="T5" fmla="*/ 753527440 h 680"/>
              <a:gd name="T6" fmla="*/ 120967502 w 624"/>
              <a:gd name="T7" fmla="*/ 967740049 h 680"/>
              <a:gd name="T8" fmla="*/ 40322497 w 624"/>
              <a:gd name="T9" fmla="*/ 1131549353 h 680"/>
              <a:gd name="T10" fmla="*/ 0 w 624"/>
              <a:gd name="T11" fmla="*/ 1330642419 h 680"/>
              <a:gd name="T12" fmla="*/ 78124044 w 624"/>
              <a:gd name="T13" fmla="*/ 1509574242 h 680"/>
              <a:gd name="T14" fmla="*/ 221773762 w 624"/>
              <a:gd name="T15" fmla="*/ 1638101371 h 680"/>
              <a:gd name="T16" fmla="*/ 362902457 w 624"/>
              <a:gd name="T17" fmla="*/ 1693545186 h 680"/>
              <a:gd name="T18" fmla="*/ 539313425 w 624"/>
              <a:gd name="T19" fmla="*/ 1713706428 h 680"/>
              <a:gd name="T20" fmla="*/ 735885536 w 624"/>
              <a:gd name="T21" fmla="*/ 1660783563 h 680"/>
              <a:gd name="T22" fmla="*/ 992941571 w 624"/>
              <a:gd name="T23" fmla="*/ 1365924594 h 680"/>
              <a:gd name="T24" fmla="*/ 1330642376 w 624"/>
              <a:gd name="T25" fmla="*/ 846772593 h 680"/>
              <a:gd name="T26" fmla="*/ 1572577282 w 624"/>
              <a:gd name="T27" fmla="*/ 483870025 h 680"/>
              <a:gd name="T28" fmla="*/ 846772566 w 624"/>
              <a:gd name="T29" fmla="*/ 0 h 6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24"/>
              <a:gd name="T46" fmla="*/ 0 h 680"/>
              <a:gd name="T47" fmla="*/ 624 w 624"/>
              <a:gd name="T48" fmla="*/ 680 h 6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24" h="680">
                <a:moveTo>
                  <a:pt x="336" y="0"/>
                </a:moveTo>
                <a:lnTo>
                  <a:pt x="192" y="192"/>
                </a:lnTo>
                <a:lnTo>
                  <a:pt x="112" y="299"/>
                </a:lnTo>
                <a:lnTo>
                  <a:pt x="48" y="384"/>
                </a:lnTo>
                <a:lnTo>
                  <a:pt x="16" y="449"/>
                </a:lnTo>
                <a:lnTo>
                  <a:pt x="0" y="528"/>
                </a:lnTo>
                <a:lnTo>
                  <a:pt x="31" y="599"/>
                </a:lnTo>
                <a:lnTo>
                  <a:pt x="88" y="650"/>
                </a:lnTo>
                <a:lnTo>
                  <a:pt x="144" y="672"/>
                </a:lnTo>
                <a:lnTo>
                  <a:pt x="214" y="680"/>
                </a:lnTo>
                <a:lnTo>
                  <a:pt x="292" y="659"/>
                </a:lnTo>
                <a:lnTo>
                  <a:pt x="394" y="542"/>
                </a:lnTo>
                <a:lnTo>
                  <a:pt x="528" y="336"/>
                </a:lnTo>
                <a:lnTo>
                  <a:pt x="624" y="192"/>
                </a:lnTo>
                <a:lnTo>
                  <a:pt x="33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5" name="Freeform 23"/>
          <p:cNvSpPr>
            <a:spLocks/>
          </p:cNvSpPr>
          <p:nvPr/>
        </p:nvSpPr>
        <p:spPr bwMode="auto">
          <a:xfrm>
            <a:off x="3317875" y="3863975"/>
            <a:ext cx="2266950" cy="609600"/>
          </a:xfrm>
          <a:custGeom>
            <a:avLst/>
            <a:gdLst>
              <a:gd name="T0" fmla="*/ 0 w 1428"/>
              <a:gd name="T1" fmla="*/ 75604688 h 384"/>
              <a:gd name="T2" fmla="*/ 362902475 w 1428"/>
              <a:gd name="T3" fmla="*/ 241935022 h 384"/>
              <a:gd name="T4" fmla="*/ 604837492 w 1428"/>
              <a:gd name="T5" fmla="*/ 120967511 h 384"/>
              <a:gd name="T6" fmla="*/ 967740066 w 1428"/>
              <a:gd name="T7" fmla="*/ 0 h 384"/>
              <a:gd name="T8" fmla="*/ 1209674983 w 1428"/>
              <a:gd name="T9" fmla="*/ 0 h 384"/>
              <a:gd name="T10" fmla="*/ 1330642442 w 1428"/>
              <a:gd name="T11" fmla="*/ 120967511 h 384"/>
              <a:gd name="T12" fmla="*/ 1330642442 w 1428"/>
              <a:gd name="T13" fmla="*/ 483870045 h 384"/>
              <a:gd name="T14" fmla="*/ 1572577359 w 1428"/>
              <a:gd name="T15" fmla="*/ 846772628 h 384"/>
              <a:gd name="T16" fmla="*/ 1814512673 w 1428"/>
              <a:gd name="T17" fmla="*/ 967740089 h 384"/>
              <a:gd name="T18" fmla="*/ 2147483647 w 1428"/>
              <a:gd name="T19" fmla="*/ 967740089 h 384"/>
              <a:gd name="T20" fmla="*/ 2147483647 w 1428"/>
              <a:gd name="T21" fmla="*/ 604837506 h 384"/>
              <a:gd name="T22" fmla="*/ 2147483647 w 1428"/>
              <a:gd name="T23" fmla="*/ 483870045 h 384"/>
              <a:gd name="T24" fmla="*/ 2147483647 w 1428"/>
              <a:gd name="T25" fmla="*/ 473789423 h 3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8"/>
              <a:gd name="T40" fmla="*/ 0 h 384"/>
              <a:gd name="T41" fmla="*/ 1428 w 1428"/>
              <a:gd name="T42" fmla="*/ 384 h 3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8" h="384">
                <a:moveTo>
                  <a:pt x="0" y="30"/>
                </a:moveTo>
                <a:lnTo>
                  <a:pt x="144" y="96"/>
                </a:lnTo>
                <a:lnTo>
                  <a:pt x="240" y="48"/>
                </a:lnTo>
                <a:lnTo>
                  <a:pt x="384" y="0"/>
                </a:lnTo>
                <a:lnTo>
                  <a:pt x="480" y="0"/>
                </a:lnTo>
                <a:lnTo>
                  <a:pt x="528" y="48"/>
                </a:lnTo>
                <a:lnTo>
                  <a:pt x="528" y="192"/>
                </a:lnTo>
                <a:lnTo>
                  <a:pt x="624" y="336"/>
                </a:lnTo>
                <a:lnTo>
                  <a:pt x="720" y="384"/>
                </a:lnTo>
                <a:lnTo>
                  <a:pt x="864" y="384"/>
                </a:lnTo>
                <a:lnTo>
                  <a:pt x="1056" y="240"/>
                </a:lnTo>
                <a:lnTo>
                  <a:pt x="1248" y="192"/>
                </a:lnTo>
                <a:lnTo>
                  <a:pt x="1428" y="188"/>
                </a:lnTo>
              </a:path>
            </a:pathLst>
          </a:custGeom>
          <a:noFill/>
          <a:ln w="254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56696" name="Freeform 24"/>
          <p:cNvSpPr>
            <a:spLocks/>
          </p:cNvSpPr>
          <p:nvPr/>
        </p:nvSpPr>
        <p:spPr bwMode="auto">
          <a:xfrm>
            <a:off x="3470275" y="3635375"/>
            <a:ext cx="1371600" cy="774700"/>
          </a:xfrm>
          <a:custGeom>
            <a:avLst/>
            <a:gdLst>
              <a:gd name="T0" fmla="*/ 0 w 864"/>
              <a:gd name="T1" fmla="*/ 120967519 h 488"/>
              <a:gd name="T2" fmla="*/ 241935031 w 864"/>
              <a:gd name="T3" fmla="*/ 362902508 h 488"/>
              <a:gd name="T4" fmla="*/ 846772658 w 864"/>
              <a:gd name="T5" fmla="*/ 241935039 h 488"/>
              <a:gd name="T6" fmla="*/ 1088707589 w 864"/>
              <a:gd name="T7" fmla="*/ 241935039 h 488"/>
              <a:gd name="T8" fmla="*/ 1209675055 w 864"/>
              <a:gd name="T9" fmla="*/ 483870077 h 488"/>
              <a:gd name="T10" fmla="*/ 1209675055 w 864"/>
              <a:gd name="T11" fmla="*/ 846772685 h 488"/>
              <a:gd name="T12" fmla="*/ 1330642521 w 864"/>
              <a:gd name="T13" fmla="*/ 1088707625 h 488"/>
              <a:gd name="T14" fmla="*/ 1602819319 w 864"/>
              <a:gd name="T15" fmla="*/ 1229836339 h 488"/>
              <a:gd name="T16" fmla="*/ 1935480247 w 864"/>
              <a:gd name="T17" fmla="*/ 1209675094 h 488"/>
              <a:gd name="T18" fmla="*/ 2147483647 w 864"/>
              <a:gd name="T19" fmla="*/ 967740155 h 488"/>
              <a:gd name="T20" fmla="*/ 1814512781 w 864"/>
              <a:gd name="T21" fmla="*/ 1088707625 h 488"/>
              <a:gd name="T22" fmla="*/ 1572577453 w 864"/>
              <a:gd name="T23" fmla="*/ 1088707625 h 488"/>
              <a:gd name="T24" fmla="*/ 1451609987 w 864"/>
              <a:gd name="T25" fmla="*/ 967740155 h 488"/>
              <a:gd name="T26" fmla="*/ 1451609987 w 864"/>
              <a:gd name="T27" fmla="*/ 483870077 h 488"/>
              <a:gd name="T28" fmla="*/ 1088707589 w 864"/>
              <a:gd name="T29" fmla="*/ 0 h 488"/>
              <a:gd name="T30" fmla="*/ 604837528 w 864"/>
              <a:gd name="T31" fmla="*/ 0 h 488"/>
              <a:gd name="T32" fmla="*/ 0 w 864"/>
              <a:gd name="T33" fmla="*/ 120967519 h 48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64"/>
              <a:gd name="T52" fmla="*/ 0 h 488"/>
              <a:gd name="T53" fmla="*/ 864 w 864"/>
              <a:gd name="T54" fmla="*/ 488 h 48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64" h="488">
                <a:moveTo>
                  <a:pt x="0" y="48"/>
                </a:moveTo>
                <a:lnTo>
                  <a:pt x="96" y="144"/>
                </a:lnTo>
                <a:lnTo>
                  <a:pt x="336" y="96"/>
                </a:lnTo>
                <a:lnTo>
                  <a:pt x="432" y="96"/>
                </a:lnTo>
                <a:lnTo>
                  <a:pt x="480" y="192"/>
                </a:lnTo>
                <a:lnTo>
                  <a:pt x="480" y="336"/>
                </a:lnTo>
                <a:lnTo>
                  <a:pt x="528" y="432"/>
                </a:lnTo>
                <a:lnTo>
                  <a:pt x="636" y="488"/>
                </a:lnTo>
                <a:lnTo>
                  <a:pt x="768" y="480"/>
                </a:lnTo>
                <a:lnTo>
                  <a:pt x="864" y="384"/>
                </a:lnTo>
                <a:lnTo>
                  <a:pt x="720" y="432"/>
                </a:lnTo>
                <a:lnTo>
                  <a:pt x="624" y="432"/>
                </a:lnTo>
                <a:lnTo>
                  <a:pt x="576" y="384"/>
                </a:lnTo>
                <a:lnTo>
                  <a:pt x="576" y="192"/>
                </a:lnTo>
                <a:lnTo>
                  <a:pt x="432" y="0"/>
                </a:lnTo>
                <a:lnTo>
                  <a:pt x="240" y="0"/>
                </a:lnTo>
                <a:lnTo>
                  <a:pt x="0" y="48"/>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56697" name="Oval 25"/>
          <p:cNvSpPr>
            <a:spLocks noChangeArrowheads="1"/>
          </p:cNvSpPr>
          <p:nvPr/>
        </p:nvSpPr>
        <p:spPr bwMode="auto">
          <a:xfrm>
            <a:off x="4079875" y="2568575"/>
            <a:ext cx="152400" cy="1524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698" name="Text Box 26"/>
          <p:cNvSpPr txBox="1">
            <a:spLocks noChangeArrowheads="1"/>
          </p:cNvSpPr>
          <p:nvPr/>
        </p:nvSpPr>
        <p:spPr bwMode="auto">
          <a:xfrm>
            <a:off x="749300" y="1443038"/>
            <a:ext cx="17176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The isolated state</a:t>
            </a:r>
          </a:p>
        </p:txBody>
      </p:sp>
      <p:sp>
        <p:nvSpPr>
          <p:cNvPr id="156699" name="Text Box 27"/>
          <p:cNvSpPr txBox="1">
            <a:spLocks noChangeArrowheads="1"/>
          </p:cNvSpPr>
          <p:nvPr/>
        </p:nvSpPr>
        <p:spPr bwMode="auto">
          <a:xfrm>
            <a:off x="3538538" y="1412875"/>
            <a:ext cx="1920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Modified conditions</a:t>
            </a:r>
          </a:p>
        </p:txBody>
      </p:sp>
      <p:sp>
        <p:nvSpPr>
          <p:cNvPr id="156700" name="Rectangle 28"/>
          <p:cNvSpPr>
            <a:spLocks noChangeArrowheads="1"/>
          </p:cNvSpPr>
          <p:nvPr/>
        </p:nvSpPr>
        <p:spPr bwMode="auto">
          <a:xfrm>
            <a:off x="5794375" y="2782888"/>
            <a:ext cx="381000" cy="76200"/>
          </a:xfrm>
          <a:prstGeom prst="rect">
            <a:avLst/>
          </a:prstGeom>
          <a:solidFill>
            <a:srgbClr val="00FF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1" name="Text Box 29"/>
          <p:cNvSpPr txBox="1">
            <a:spLocks noChangeArrowheads="1"/>
          </p:cNvSpPr>
          <p:nvPr/>
        </p:nvSpPr>
        <p:spPr bwMode="auto">
          <a:xfrm>
            <a:off x="6519863" y="2693988"/>
            <a:ext cx="44450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River</a:t>
            </a:r>
          </a:p>
        </p:txBody>
      </p:sp>
      <p:sp>
        <p:nvSpPr>
          <p:cNvPr id="156702" name="Rectangle 30"/>
          <p:cNvSpPr>
            <a:spLocks noGrp="1" noChangeArrowheads="1"/>
          </p:cNvSpPr>
          <p:nvPr>
            <p:ph type="title" idx="4294967295"/>
          </p:nvPr>
        </p:nvSpPr>
        <p:spPr/>
        <p:txBody>
          <a:bodyPr/>
          <a:lstStyle/>
          <a:p>
            <a:pPr eaLnBrk="1" hangingPunct="1"/>
            <a:r>
              <a:rPr lang="en-US" altLang="it-IT" sz="3200" smtClean="0"/>
              <a:t>Von Thunen’s model of land use</a:t>
            </a:r>
            <a:br>
              <a:rPr lang="en-US" altLang="it-IT" sz="3200" smtClean="0"/>
            </a:br>
            <a:endParaRPr lang="en-US" altLang="it-IT" sz="3200" smtClean="0"/>
          </a:p>
        </p:txBody>
      </p:sp>
      <p:sp>
        <p:nvSpPr>
          <p:cNvPr id="156703" name="Rectangle 31"/>
          <p:cNvSpPr>
            <a:spLocks noChangeArrowheads="1"/>
          </p:cNvSpPr>
          <p:nvPr/>
        </p:nvSpPr>
        <p:spPr bwMode="auto">
          <a:xfrm>
            <a:off x="3152775" y="1363663"/>
            <a:ext cx="2532063" cy="4983162"/>
          </a:xfrm>
          <a:prstGeom prst="rect">
            <a:avLst/>
          </a:prstGeom>
          <a:noFill/>
          <a:ln w="25400">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4" name="Oval 32"/>
          <p:cNvSpPr>
            <a:spLocks noChangeArrowheads="1"/>
          </p:cNvSpPr>
          <p:nvPr/>
        </p:nvSpPr>
        <p:spPr bwMode="auto">
          <a:xfrm>
            <a:off x="3035300" y="3787775"/>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5" name="Text Box 33"/>
          <p:cNvSpPr txBox="1">
            <a:spLocks noChangeArrowheads="1"/>
          </p:cNvSpPr>
          <p:nvPr/>
        </p:nvSpPr>
        <p:spPr bwMode="auto">
          <a:xfrm rot="-3206594">
            <a:off x="3790950" y="2352675"/>
            <a:ext cx="1538288"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Secondary market</a:t>
            </a:r>
          </a:p>
        </p:txBody>
      </p:sp>
      <p:sp>
        <p:nvSpPr>
          <p:cNvPr id="156706" name="Rectangle 34"/>
          <p:cNvSpPr>
            <a:spLocks noChangeArrowheads="1"/>
          </p:cNvSpPr>
          <p:nvPr/>
        </p:nvSpPr>
        <p:spPr bwMode="auto">
          <a:xfrm>
            <a:off x="5794375" y="5324475"/>
            <a:ext cx="381000" cy="228600"/>
          </a:xfrm>
          <a:prstGeom prst="rect">
            <a:avLst/>
          </a:prstGeom>
          <a:solidFill>
            <a:srgbClr val="FFCC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7" name="Rectangle 36"/>
          <p:cNvSpPr>
            <a:spLocks noChangeArrowheads="1"/>
          </p:cNvSpPr>
          <p:nvPr/>
        </p:nvSpPr>
        <p:spPr bwMode="auto">
          <a:xfrm>
            <a:off x="5794375" y="4859338"/>
            <a:ext cx="381000" cy="2286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8" name="Rectangle 38" descr="Solid diamond"/>
          <p:cNvSpPr>
            <a:spLocks noChangeArrowheads="1"/>
          </p:cNvSpPr>
          <p:nvPr/>
        </p:nvSpPr>
        <p:spPr bwMode="auto">
          <a:xfrm>
            <a:off x="5794375" y="4394200"/>
            <a:ext cx="381000" cy="228600"/>
          </a:xfrm>
          <a:prstGeom prst="rect">
            <a:avLst/>
          </a:prstGeom>
          <a:pattFill prst="solidDmnd">
            <a:fgClr>
              <a:schemeClr val="accent1"/>
            </a:fgClr>
            <a:bgClr>
              <a:srgbClr val="CCFFCC"/>
            </a:bgClr>
          </a:patt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09" name="Rectangle 39"/>
          <p:cNvSpPr>
            <a:spLocks noChangeArrowheads="1"/>
          </p:cNvSpPr>
          <p:nvPr/>
        </p:nvSpPr>
        <p:spPr bwMode="auto">
          <a:xfrm>
            <a:off x="5794375" y="3930650"/>
            <a:ext cx="381000" cy="228600"/>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0" name="Rectangle 42"/>
          <p:cNvSpPr>
            <a:spLocks noChangeArrowheads="1"/>
          </p:cNvSpPr>
          <p:nvPr/>
        </p:nvSpPr>
        <p:spPr bwMode="auto">
          <a:xfrm>
            <a:off x="5794375" y="3465513"/>
            <a:ext cx="381000" cy="228600"/>
          </a:xfrm>
          <a:prstGeom prst="rect">
            <a:avLst/>
          </a:prstGeom>
          <a:solidFill>
            <a:srgbClr val="008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1" name="Rectangle 44"/>
          <p:cNvSpPr>
            <a:spLocks noChangeArrowheads="1"/>
          </p:cNvSpPr>
          <p:nvPr/>
        </p:nvSpPr>
        <p:spPr bwMode="auto">
          <a:xfrm>
            <a:off x="5794375" y="3001963"/>
            <a:ext cx="381000" cy="228600"/>
          </a:xfrm>
          <a:prstGeom prst="rect">
            <a:avLst/>
          </a:prstGeom>
          <a:solidFill>
            <a:srgbClr val="00808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2" name="Oval 46"/>
          <p:cNvSpPr>
            <a:spLocks noChangeArrowheads="1"/>
          </p:cNvSpPr>
          <p:nvPr/>
        </p:nvSpPr>
        <p:spPr bwMode="auto">
          <a:xfrm>
            <a:off x="5870575" y="2381250"/>
            <a:ext cx="228600" cy="228600"/>
          </a:xfrm>
          <a:prstGeom prst="ellipse">
            <a:avLst/>
          </a:prstGeom>
          <a:solidFill>
            <a:srgbClr val="FFCC00"/>
          </a:solidFill>
          <a:ln w="381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56713" name="Text Box 48"/>
          <p:cNvSpPr txBox="1">
            <a:spLocks noChangeArrowheads="1"/>
          </p:cNvSpPr>
          <p:nvPr/>
        </p:nvSpPr>
        <p:spPr bwMode="auto">
          <a:xfrm>
            <a:off x="6516688" y="5391150"/>
            <a:ext cx="20177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Extensive stock grazing</a:t>
            </a:r>
          </a:p>
        </p:txBody>
      </p:sp>
      <p:sp>
        <p:nvSpPr>
          <p:cNvPr id="156714" name="Text Box 49"/>
          <p:cNvSpPr txBox="1">
            <a:spLocks noChangeArrowheads="1"/>
          </p:cNvSpPr>
          <p:nvPr/>
        </p:nvSpPr>
        <p:spPr bwMode="auto">
          <a:xfrm>
            <a:off x="6516688" y="4997450"/>
            <a:ext cx="27066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Three-field crop rotation system</a:t>
            </a:r>
          </a:p>
        </p:txBody>
      </p:sp>
      <p:sp>
        <p:nvSpPr>
          <p:cNvPr id="156715" name="Text Box 50"/>
          <p:cNvSpPr txBox="1">
            <a:spLocks noChangeArrowheads="1"/>
          </p:cNvSpPr>
          <p:nvPr/>
        </p:nvSpPr>
        <p:spPr bwMode="auto">
          <a:xfrm>
            <a:off x="6516688" y="4511675"/>
            <a:ext cx="1703387"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Arable and pastures</a:t>
            </a:r>
          </a:p>
        </p:txBody>
      </p:sp>
      <p:sp>
        <p:nvSpPr>
          <p:cNvPr id="156716" name="Text Box 51"/>
          <p:cNvSpPr txBox="1">
            <a:spLocks noChangeArrowheads="1"/>
          </p:cNvSpPr>
          <p:nvPr/>
        </p:nvSpPr>
        <p:spPr bwMode="auto">
          <a:xfrm>
            <a:off x="6516688" y="4013200"/>
            <a:ext cx="19081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Intensive crop rotation</a:t>
            </a:r>
          </a:p>
        </p:txBody>
      </p:sp>
      <p:sp>
        <p:nvSpPr>
          <p:cNvPr id="156717" name="Text Box 52"/>
          <p:cNvSpPr txBox="1">
            <a:spLocks noChangeArrowheads="1"/>
          </p:cNvSpPr>
          <p:nvPr/>
        </p:nvSpPr>
        <p:spPr bwMode="auto">
          <a:xfrm>
            <a:off x="6516688" y="3549650"/>
            <a:ext cx="660400"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forestry</a:t>
            </a:r>
          </a:p>
        </p:txBody>
      </p:sp>
      <p:sp>
        <p:nvSpPr>
          <p:cNvPr id="156718" name="Text Box 53"/>
          <p:cNvSpPr txBox="1">
            <a:spLocks noChangeArrowheads="1"/>
          </p:cNvSpPr>
          <p:nvPr/>
        </p:nvSpPr>
        <p:spPr bwMode="auto">
          <a:xfrm>
            <a:off x="6516688" y="2997200"/>
            <a:ext cx="1565275"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dairy &amp; vegetables</a:t>
            </a:r>
          </a:p>
        </p:txBody>
      </p:sp>
      <p:sp>
        <p:nvSpPr>
          <p:cNvPr id="156719" name="Text Box 54"/>
          <p:cNvSpPr txBox="1">
            <a:spLocks noChangeArrowheads="1"/>
          </p:cNvSpPr>
          <p:nvPr/>
        </p:nvSpPr>
        <p:spPr bwMode="auto">
          <a:xfrm>
            <a:off x="6516688" y="2368550"/>
            <a:ext cx="1243012" cy="1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400" b="1">
                <a:latin typeface="AvantGarde Bk BT" pitchFamily="34" charset="0"/>
              </a:rPr>
              <a:t>Central market</a:t>
            </a:r>
          </a:p>
        </p:txBody>
      </p:sp>
      <p:sp>
        <p:nvSpPr>
          <p:cNvPr id="156720" name="Text Box 48"/>
          <p:cNvSpPr txBox="1">
            <a:spLocks noChangeArrowheads="1"/>
          </p:cNvSpPr>
          <p:nvPr/>
        </p:nvSpPr>
        <p:spPr bwMode="auto">
          <a:xfrm>
            <a:off x="7164388" y="874713"/>
            <a:ext cx="1479550" cy="538162"/>
          </a:xfrm>
          <a:prstGeom prst="rect">
            <a:avLst/>
          </a:prstGeom>
          <a:noFill/>
          <a:ln w="19050" algn="ctr">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Font typeface="Monotype Sorts" pitchFamily="2" charset="2"/>
              <a:buNone/>
            </a:pPr>
            <a:r>
              <a:rPr lang="it-IT" altLang="it-IT">
                <a:latin typeface="Courier" pitchFamily="49" charset="0"/>
              </a:rPr>
              <a:t>Replay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9" name="Rectangle 3"/>
          <p:cNvSpPr>
            <a:spLocks noGrp="1" noChangeArrowheads="1"/>
          </p:cNvSpPr>
          <p:nvPr>
            <p:ph type="title" idx="4294967295"/>
          </p:nvPr>
        </p:nvSpPr>
        <p:spPr/>
        <p:txBody>
          <a:bodyPr/>
          <a:lstStyle/>
          <a:p>
            <a:r>
              <a:rPr lang="en-US" altLang="it-IT" dirty="0" smtClean="0"/>
              <a:t>An </a:t>
            </a:r>
            <a:r>
              <a:rPr lang="en-US" altLang="it-IT" dirty="0" smtClean="0"/>
              <a:t>Urban World</a:t>
            </a:r>
            <a:endParaRPr lang="en-US" altLang="it-IT" dirty="0" smtClean="0"/>
          </a:p>
        </p:txBody>
      </p:sp>
      <p:sp>
        <p:nvSpPr>
          <p:cNvPr id="208900" name="Rectangle 4" descr="Rectangle: Click to edit Master text styles&#10;Second level&#10;Third level&#10;Fourth level&#10;Fifth level"/>
          <p:cNvSpPr>
            <a:spLocks noGrp="1" noChangeArrowheads="1"/>
          </p:cNvSpPr>
          <p:nvPr>
            <p:ph type="body" idx="4294967295"/>
          </p:nvPr>
        </p:nvSpPr>
        <p:spPr/>
        <p:txBody>
          <a:bodyPr/>
          <a:lstStyle/>
          <a:p>
            <a:pPr>
              <a:lnSpc>
                <a:spcPct val="80000"/>
              </a:lnSpc>
            </a:pPr>
            <a:r>
              <a:rPr lang="en-US" altLang="it-IT" sz="2800" dirty="0" smtClean="0"/>
              <a:t>Links</a:t>
            </a:r>
          </a:p>
          <a:p>
            <a:pPr>
              <a:lnSpc>
                <a:spcPct val="80000"/>
              </a:lnSpc>
            </a:pPr>
            <a:r>
              <a:rPr lang="en-US" altLang="it-IT" sz="2800" dirty="0" smtClean="0"/>
              <a:t>UNICEF – An Urban World</a:t>
            </a:r>
            <a:br>
              <a:rPr lang="en-US" altLang="it-IT" sz="2800" dirty="0" smtClean="0"/>
            </a:br>
            <a:r>
              <a:rPr lang="en-US" altLang="it-IT" sz="2800" dirty="0" smtClean="0">
                <a:hlinkClick r:id="rId3"/>
              </a:rPr>
              <a:t>https</a:t>
            </a:r>
            <a:r>
              <a:rPr lang="en-US" altLang="it-IT" sz="2800" dirty="0">
                <a:hlinkClick r:id="rId3"/>
              </a:rPr>
              <a:t>://www.unicef.org/sowc2012/urbanmap</a:t>
            </a:r>
            <a:r>
              <a:rPr lang="en-US" altLang="it-IT" sz="2800" dirty="0" smtClean="0">
                <a:hlinkClick r:id="rId3"/>
              </a:rPr>
              <a:t>/</a:t>
            </a:r>
            <a:endParaRPr lang="en-US" altLang="it-IT" sz="2800" dirty="0" smtClean="0"/>
          </a:p>
          <a:p>
            <a:pPr>
              <a:lnSpc>
                <a:spcPct val="80000"/>
              </a:lnSpc>
            </a:pPr>
            <a:r>
              <a:rPr lang="en-US" altLang="it-IT" sz="2800" dirty="0">
                <a:hlinkClick r:id="rId4"/>
              </a:rPr>
              <a:t>https://</a:t>
            </a:r>
            <a:r>
              <a:rPr lang="en-US" altLang="it-IT" sz="2800" dirty="0" smtClean="0">
                <a:hlinkClick r:id="rId4"/>
              </a:rPr>
              <a:t>www.youtube.com/watch?v=Yi-rEL8i46Y</a:t>
            </a:r>
            <a:r>
              <a:rPr lang="en-US" altLang="it-IT" sz="2800" dirty="0" smtClean="0"/>
              <a:t> </a:t>
            </a:r>
            <a:endParaRPr lang="en-US" altLang="it-IT" sz="2800" dirty="0" smtClean="0"/>
          </a:p>
        </p:txBody>
      </p:sp>
    </p:spTree>
    <p:extLst>
      <p:ext uri="{BB962C8B-B14F-4D97-AF65-F5344CB8AC3E}">
        <p14:creationId xmlns:p14="http://schemas.microsoft.com/office/powerpoint/2010/main" val="131794832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ChangeArrowheads="1"/>
          </p:cNvSpPr>
          <p:nvPr/>
        </p:nvSpPr>
        <p:spPr bwMode="auto">
          <a:xfrm>
            <a:off x="1670050" y="1430338"/>
            <a:ext cx="2943225" cy="4611687"/>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099" name="Rectangle 3"/>
          <p:cNvSpPr>
            <a:spLocks noChangeArrowheads="1"/>
          </p:cNvSpPr>
          <p:nvPr/>
        </p:nvSpPr>
        <p:spPr bwMode="auto">
          <a:xfrm>
            <a:off x="1884363" y="1925638"/>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2100" name="Rectangle 4"/>
          <p:cNvSpPr>
            <a:spLocks noChangeArrowheads="1"/>
          </p:cNvSpPr>
          <p:nvPr/>
        </p:nvSpPr>
        <p:spPr bwMode="auto">
          <a:xfrm>
            <a:off x="2012950" y="3741738"/>
            <a:ext cx="7921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Distance</a:t>
            </a:r>
          </a:p>
        </p:txBody>
      </p:sp>
      <p:sp>
        <p:nvSpPr>
          <p:cNvPr id="132101" name="Rectangle 5"/>
          <p:cNvSpPr>
            <a:spLocks noChangeArrowheads="1"/>
          </p:cNvSpPr>
          <p:nvPr/>
        </p:nvSpPr>
        <p:spPr bwMode="auto">
          <a:xfrm>
            <a:off x="2062163" y="2611438"/>
            <a:ext cx="777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 Retail</a:t>
            </a:r>
          </a:p>
        </p:txBody>
      </p:sp>
      <p:sp>
        <p:nvSpPr>
          <p:cNvPr id="132102" name="Rectangle 6"/>
          <p:cNvSpPr>
            <a:spLocks noChangeArrowheads="1"/>
          </p:cNvSpPr>
          <p:nvPr/>
        </p:nvSpPr>
        <p:spPr bwMode="auto">
          <a:xfrm>
            <a:off x="3281363" y="2459038"/>
            <a:ext cx="1290637"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 Industry and retail</a:t>
            </a:r>
          </a:p>
        </p:txBody>
      </p:sp>
      <p:sp>
        <p:nvSpPr>
          <p:cNvPr id="132103" name="Rectangle 7"/>
          <p:cNvSpPr>
            <a:spLocks noChangeArrowheads="1"/>
          </p:cNvSpPr>
          <p:nvPr/>
        </p:nvSpPr>
        <p:spPr bwMode="auto">
          <a:xfrm>
            <a:off x="1843088" y="4592638"/>
            <a:ext cx="12319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 - Apartments</a:t>
            </a:r>
          </a:p>
        </p:txBody>
      </p:sp>
      <p:sp>
        <p:nvSpPr>
          <p:cNvPr id="132104" name="Rectangle 8"/>
          <p:cNvSpPr>
            <a:spLocks noChangeArrowheads="1"/>
          </p:cNvSpPr>
          <p:nvPr/>
        </p:nvSpPr>
        <p:spPr bwMode="auto">
          <a:xfrm>
            <a:off x="3203575" y="4592638"/>
            <a:ext cx="114935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 – Detached </a:t>
            </a:r>
            <a:br>
              <a:rPr lang="en-US" altLang="it-IT" sz="1400" b="1">
                <a:latin typeface="Arial Narrow" pitchFamily="34" charset="0"/>
              </a:rPr>
            </a:br>
            <a:r>
              <a:rPr lang="en-US" altLang="it-IT" sz="1400" b="1">
                <a:latin typeface="Arial Narrow" pitchFamily="34" charset="0"/>
              </a:rPr>
              <a:t>houses</a:t>
            </a:r>
          </a:p>
        </p:txBody>
      </p:sp>
      <p:sp>
        <p:nvSpPr>
          <p:cNvPr id="132105" name="Oval 9"/>
          <p:cNvSpPr>
            <a:spLocks noChangeArrowheads="1"/>
          </p:cNvSpPr>
          <p:nvPr/>
        </p:nvSpPr>
        <p:spPr bwMode="auto">
          <a:xfrm>
            <a:off x="4865688" y="3613150"/>
            <a:ext cx="2362200" cy="2362200"/>
          </a:xfrm>
          <a:prstGeom prst="ellipse">
            <a:avLst/>
          </a:prstGeom>
          <a:solidFill>
            <a:srgbClr val="FFFF9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6" name="Oval 10"/>
          <p:cNvSpPr>
            <a:spLocks noChangeArrowheads="1"/>
          </p:cNvSpPr>
          <p:nvPr/>
        </p:nvSpPr>
        <p:spPr bwMode="auto">
          <a:xfrm>
            <a:off x="5367338" y="4114800"/>
            <a:ext cx="1358900" cy="1358900"/>
          </a:xfrm>
          <a:prstGeom prst="ellipse">
            <a:avLst/>
          </a:prstGeom>
          <a:solidFill>
            <a:srgbClr val="FFCC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7" name="Oval 11"/>
          <p:cNvSpPr>
            <a:spLocks noChangeArrowheads="1"/>
          </p:cNvSpPr>
          <p:nvPr/>
        </p:nvSpPr>
        <p:spPr bwMode="auto">
          <a:xfrm>
            <a:off x="5641975" y="4391025"/>
            <a:ext cx="808038" cy="808038"/>
          </a:xfrm>
          <a:prstGeom prst="ellipse">
            <a:avLst/>
          </a:prstGeom>
          <a:solidFill>
            <a:srgbClr val="FF66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8" name="Oval 12"/>
          <p:cNvSpPr>
            <a:spLocks noChangeArrowheads="1"/>
          </p:cNvSpPr>
          <p:nvPr/>
        </p:nvSpPr>
        <p:spPr bwMode="auto">
          <a:xfrm>
            <a:off x="5872163" y="4619625"/>
            <a:ext cx="347662" cy="347663"/>
          </a:xfrm>
          <a:prstGeom prst="ellipse">
            <a:avLst/>
          </a:prstGeom>
          <a:solidFill>
            <a:srgbClr val="8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09" name="Text Box 13"/>
          <p:cNvSpPr txBox="1">
            <a:spLocks noChangeArrowheads="1"/>
          </p:cNvSpPr>
          <p:nvPr/>
        </p:nvSpPr>
        <p:spPr bwMode="auto">
          <a:xfrm>
            <a:off x="1727200" y="1495425"/>
            <a:ext cx="16065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1 – bid rent lines</a:t>
            </a:r>
          </a:p>
        </p:txBody>
      </p:sp>
      <p:sp>
        <p:nvSpPr>
          <p:cNvPr id="132110" name="Rectangle 14"/>
          <p:cNvSpPr>
            <a:spLocks noGrp="1" noChangeArrowheads="1"/>
          </p:cNvSpPr>
          <p:nvPr>
            <p:ph type="title" idx="4294967295"/>
          </p:nvPr>
        </p:nvSpPr>
        <p:spPr/>
        <p:txBody>
          <a:bodyPr/>
          <a:lstStyle/>
          <a:p>
            <a:pPr eaLnBrk="1" hangingPunct="1"/>
            <a:r>
              <a:rPr lang="en-US" altLang="it-IT" sz="3600" smtClean="0"/>
              <a:t>Bid rent and land use </a:t>
            </a:r>
            <a:br>
              <a:rPr lang="en-US" altLang="it-IT" sz="3600" smtClean="0"/>
            </a:br>
            <a:endParaRPr lang="en-US" altLang="it-IT" sz="3600" smtClean="0"/>
          </a:p>
        </p:txBody>
      </p:sp>
      <p:sp>
        <p:nvSpPr>
          <p:cNvPr id="132111" name="Rectangle 15"/>
          <p:cNvSpPr>
            <a:spLocks noChangeArrowheads="1"/>
          </p:cNvSpPr>
          <p:nvPr/>
        </p:nvSpPr>
        <p:spPr bwMode="auto">
          <a:xfrm>
            <a:off x="4694238" y="1430338"/>
            <a:ext cx="2867025" cy="461327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2112" name="Text Box 16"/>
          <p:cNvSpPr txBox="1">
            <a:spLocks noChangeArrowheads="1"/>
          </p:cNvSpPr>
          <p:nvPr/>
        </p:nvSpPr>
        <p:spPr bwMode="auto">
          <a:xfrm>
            <a:off x="5435600" y="1466850"/>
            <a:ext cx="20161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r">
              <a:spcBef>
                <a:spcPct val="0"/>
              </a:spcBef>
              <a:buClrTx/>
              <a:buFontTx/>
              <a:buNone/>
            </a:pPr>
            <a:r>
              <a:rPr lang="en-US" altLang="it-IT" sz="1600" b="1">
                <a:latin typeface="AvantGarde Bk BT" pitchFamily="34" charset="0"/>
              </a:rPr>
              <a:t>2 – Overlay of  rents</a:t>
            </a:r>
          </a:p>
        </p:txBody>
      </p:sp>
      <p:sp>
        <p:nvSpPr>
          <p:cNvPr id="132113" name="Line 17"/>
          <p:cNvSpPr>
            <a:spLocks noChangeShapeType="1"/>
          </p:cNvSpPr>
          <p:nvPr/>
        </p:nvSpPr>
        <p:spPr bwMode="auto">
          <a:xfrm>
            <a:off x="6046788" y="170338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4" name="Line 18"/>
          <p:cNvSpPr>
            <a:spLocks noChangeShapeType="1"/>
          </p:cNvSpPr>
          <p:nvPr/>
        </p:nvSpPr>
        <p:spPr bwMode="auto">
          <a:xfrm>
            <a:off x="6046788" y="227488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5" name="Line 19"/>
          <p:cNvSpPr>
            <a:spLocks noChangeShapeType="1"/>
          </p:cNvSpPr>
          <p:nvPr/>
        </p:nvSpPr>
        <p:spPr bwMode="auto">
          <a:xfrm>
            <a:off x="6043613" y="2605088"/>
            <a:ext cx="881062"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6" name="Line 20"/>
          <p:cNvSpPr>
            <a:spLocks noChangeShapeType="1"/>
          </p:cNvSpPr>
          <p:nvPr/>
        </p:nvSpPr>
        <p:spPr bwMode="auto">
          <a:xfrm>
            <a:off x="6038850" y="295433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17" name="Line 21"/>
          <p:cNvSpPr>
            <a:spLocks noChangeShapeType="1"/>
          </p:cNvSpPr>
          <p:nvPr/>
        </p:nvSpPr>
        <p:spPr bwMode="auto">
          <a:xfrm flipV="1">
            <a:off x="6211888" y="2590800"/>
            <a:ext cx="0" cy="219868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8" name="Line 22"/>
          <p:cNvSpPr>
            <a:spLocks noChangeShapeType="1"/>
          </p:cNvSpPr>
          <p:nvPr/>
        </p:nvSpPr>
        <p:spPr bwMode="auto">
          <a:xfrm flipV="1">
            <a:off x="6446838" y="2938463"/>
            <a:ext cx="0" cy="186213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19" name="Line 23"/>
          <p:cNvSpPr>
            <a:spLocks noChangeShapeType="1"/>
          </p:cNvSpPr>
          <p:nvPr/>
        </p:nvSpPr>
        <p:spPr bwMode="auto">
          <a:xfrm flipV="1">
            <a:off x="6719888" y="3198813"/>
            <a:ext cx="0" cy="1601787"/>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0" name="Line 24"/>
          <p:cNvSpPr>
            <a:spLocks noChangeShapeType="1"/>
          </p:cNvSpPr>
          <p:nvPr/>
        </p:nvSpPr>
        <p:spPr bwMode="auto">
          <a:xfrm flipV="1">
            <a:off x="7223125" y="3387725"/>
            <a:ext cx="0" cy="14176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2121" name="Freeform 25"/>
          <p:cNvSpPr>
            <a:spLocks/>
          </p:cNvSpPr>
          <p:nvPr/>
        </p:nvSpPr>
        <p:spPr bwMode="auto">
          <a:xfrm>
            <a:off x="60483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2" name="Line 26"/>
          <p:cNvSpPr>
            <a:spLocks noChangeShapeType="1"/>
          </p:cNvSpPr>
          <p:nvPr/>
        </p:nvSpPr>
        <p:spPr bwMode="auto">
          <a:xfrm>
            <a:off x="1831975" y="2057400"/>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3" name="Line 27"/>
          <p:cNvSpPr>
            <a:spLocks noChangeShapeType="1"/>
          </p:cNvSpPr>
          <p:nvPr/>
        </p:nvSpPr>
        <p:spPr bwMode="auto">
          <a:xfrm>
            <a:off x="3205163" y="2640013"/>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4" name="Line 28"/>
          <p:cNvSpPr>
            <a:spLocks noChangeShapeType="1"/>
          </p:cNvSpPr>
          <p:nvPr/>
        </p:nvSpPr>
        <p:spPr bwMode="auto">
          <a:xfrm>
            <a:off x="1843088" y="5099050"/>
            <a:ext cx="881062" cy="782638"/>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5" name="Line 29"/>
          <p:cNvSpPr>
            <a:spLocks noChangeShapeType="1"/>
          </p:cNvSpPr>
          <p:nvPr/>
        </p:nvSpPr>
        <p:spPr bwMode="auto">
          <a:xfrm>
            <a:off x="3208338" y="5438775"/>
            <a:ext cx="1190625" cy="433388"/>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26" name="Freeform 30"/>
          <p:cNvSpPr>
            <a:spLocks/>
          </p:cNvSpPr>
          <p:nvPr/>
        </p:nvSpPr>
        <p:spPr bwMode="auto">
          <a:xfrm>
            <a:off x="18335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7" name="Freeform 31"/>
          <p:cNvSpPr>
            <a:spLocks/>
          </p:cNvSpPr>
          <p:nvPr/>
        </p:nvSpPr>
        <p:spPr bwMode="auto">
          <a:xfrm>
            <a:off x="3205163" y="19256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8" name="Freeform 32"/>
          <p:cNvSpPr>
            <a:spLocks/>
          </p:cNvSpPr>
          <p:nvPr/>
        </p:nvSpPr>
        <p:spPr bwMode="auto">
          <a:xfrm>
            <a:off x="18430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29" name="Freeform 33"/>
          <p:cNvSpPr>
            <a:spLocks/>
          </p:cNvSpPr>
          <p:nvPr/>
        </p:nvSpPr>
        <p:spPr bwMode="auto">
          <a:xfrm>
            <a:off x="3214688" y="405923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0" name="Rectangle 34"/>
          <p:cNvSpPr>
            <a:spLocks noChangeArrowheads="1"/>
          </p:cNvSpPr>
          <p:nvPr/>
        </p:nvSpPr>
        <p:spPr bwMode="auto">
          <a:xfrm rot="5400000">
            <a:off x="6831012" y="3973513"/>
            <a:ext cx="10445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City borders</a:t>
            </a:r>
          </a:p>
        </p:txBody>
      </p:sp>
      <p:sp>
        <p:nvSpPr>
          <p:cNvPr id="132131" name="Line 35"/>
          <p:cNvSpPr>
            <a:spLocks noChangeShapeType="1"/>
          </p:cNvSpPr>
          <p:nvPr/>
        </p:nvSpPr>
        <p:spPr bwMode="auto">
          <a:xfrm flipH="1">
            <a:off x="5732463" y="1697038"/>
            <a:ext cx="314325" cy="1695450"/>
          </a:xfrm>
          <a:prstGeom prst="line">
            <a:avLst/>
          </a:prstGeom>
          <a:noFill/>
          <a:ln w="25400">
            <a:solidFill>
              <a:srgbClr val="8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2" name="Line 36"/>
          <p:cNvSpPr>
            <a:spLocks noChangeShapeType="1"/>
          </p:cNvSpPr>
          <p:nvPr/>
        </p:nvSpPr>
        <p:spPr bwMode="auto">
          <a:xfrm flipH="1">
            <a:off x="5405438" y="2268538"/>
            <a:ext cx="641350" cy="1108075"/>
          </a:xfrm>
          <a:prstGeom prst="line">
            <a:avLst/>
          </a:prstGeom>
          <a:noFill/>
          <a:ln w="25400">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3" name="Line 37"/>
          <p:cNvSpPr>
            <a:spLocks noChangeShapeType="1"/>
          </p:cNvSpPr>
          <p:nvPr/>
        </p:nvSpPr>
        <p:spPr bwMode="auto">
          <a:xfrm flipH="1">
            <a:off x="5168900" y="2598738"/>
            <a:ext cx="881063" cy="782637"/>
          </a:xfrm>
          <a:prstGeom prst="line">
            <a:avLst/>
          </a:prstGeom>
          <a:noFill/>
          <a:ln w="25400">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4" name="Line 38"/>
          <p:cNvSpPr>
            <a:spLocks noChangeShapeType="1"/>
          </p:cNvSpPr>
          <p:nvPr/>
        </p:nvSpPr>
        <p:spPr bwMode="auto">
          <a:xfrm flipH="1">
            <a:off x="4864100" y="2947988"/>
            <a:ext cx="1190625" cy="433387"/>
          </a:xfrm>
          <a:prstGeom prst="line">
            <a:avLst/>
          </a:prstGeom>
          <a:noFill/>
          <a:ln w="25400">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32135" name="Freeform 39"/>
          <p:cNvSpPr>
            <a:spLocks/>
          </p:cNvSpPr>
          <p:nvPr/>
        </p:nvSpPr>
        <p:spPr bwMode="auto">
          <a:xfrm flipH="1">
            <a:off x="4829175" y="1563688"/>
            <a:ext cx="1219200" cy="1830387"/>
          </a:xfrm>
          <a:custGeom>
            <a:avLst/>
            <a:gdLst>
              <a:gd name="T0" fmla="*/ 0 w 1537"/>
              <a:gd name="T1" fmla="*/ 0 h 1153"/>
              <a:gd name="T2" fmla="*/ 0 w 1537"/>
              <a:gd name="T3" fmla="*/ 2147483647 h 1153"/>
              <a:gd name="T4" fmla="*/ 966481426 w 1537"/>
              <a:gd name="T5" fmla="*/ 2147483647 h 1153"/>
              <a:gd name="T6" fmla="*/ 0 60000 65536"/>
              <a:gd name="T7" fmla="*/ 0 60000 65536"/>
              <a:gd name="T8" fmla="*/ 0 60000 65536"/>
              <a:gd name="T9" fmla="*/ 0 w 1537"/>
              <a:gd name="T10" fmla="*/ 0 h 1153"/>
              <a:gd name="T11" fmla="*/ 1537 w 1537"/>
              <a:gd name="T12" fmla="*/ 1153 h 1153"/>
            </a:gdLst>
            <a:ahLst/>
            <a:cxnLst>
              <a:cxn ang="T6">
                <a:pos x="T0" y="T1"/>
              </a:cxn>
              <a:cxn ang="T7">
                <a:pos x="T2" y="T3"/>
              </a:cxn>
              <a:cxn ang="T8">
                <a:pos x="T4" y="T5"/>
              </a:cxn>
            </a:cxnLst>
            <a:rect l="T9" t="T10" r="T11" b="T12"/>
            <a:pathLst>
              <a:path w="1537" h="1153">
                <a:moveTo>
                  <a:pt x="0" y="0"/>
                </a:moveTo>
                <a:lnTo>
                  <a:pt x="0" y="1152"/>
                </a:lnTo>
                <a:lnTo>
                  <a:pt x="1536" y="1152"/>
                </a:lnTo>
              </a:path>
            </a:pathLst>
          </a:custGeom>
          <a:noFill/>
          <a:ln w="25400" cap="rnd">
            <a:solidFill>
              <a:schemeClr val="tx1"/>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2136" name="Line 40"/>
          <p:cNvSpPr>
            <a:spLocks noChangeShapeType="1"/>
          </p:cNvSpPr>
          <p:nvPr/>
        </p:nvSpPr>
        <p:spPr bwMode="auto">
          <a:xfrm>
            <a:off x="6057900" y="4795838"/>
            <a:ext cx="1169988" cy="0"/>
          </a:xfrm>
          <a:prstGeom prst="line">
            <a:avLst/>
          </a:prstGeom>
          <a:noFill/>
          <a:ln w="25400">
            <a:solidFill>
              <a:schemeClr val="tx1"/>
            </a:solidFill>
            <a:round/>
            <a:headEnd type="oval" w="med" len="med"/>
            <a:tailEnd type="triangle" w="med" len="me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7"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48" name="Rectangle 4"/>
          <p:cNvSpPr>
            <a:spLocks noGrp="1" noChangeArrowheads="1"/>
          </p:cNvSpPr>
          <p:nvPr>
            <p:ph type="title" idx="4294967295"/>
          </p:nvPr>
        </p:nvSpPr>
        <p:spPr/>
        <p:txBody>
          <a:bodyPr/>
          <a:lstStyle/>
          <a:p>
            <a:pPr eaLnBrk="1" hangingPunct="1"/>
            <a:r>
              <a:rPr lang="en-US" altLang="it-IT" smtClean="0"/>
              <a:t>Bid-rent</a:t>
            </a:r>
          </a:p>
        </p:txBody>
      </p:sp>
      <p:sp>
        <p:nvSpPr>
          <p:cNvPr id="134149"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4150" name="Text Box 6"/>
          <p:cNvSpPr txBox="1">
            <a:spLocks noChangeArrowheads="1"/>
          </p:cNvSpPr>
          <p:nvPr/>
        </p:nvSpPr>
        <p:spPr bwMode="auto">
          <a:xfrm>
            <a:off x="4716463" y="4005263"/>
            <a:ext cx="2952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P</a:t>
            </a:r>
          </a:p>
        </p:txBody>
      </p:sp>
      <p:sp>
        <p:nvSpPr>
          <p:cNvPr id="134151" name="Text Box 7"/>
          <p:cNvSpPr txBox="1">
            <a:spLocks noChangeArrowheads="1"/>
          </p:cNvSpPr>
          <p:nvPr/>
        </p:nvSpPr>
        <p:spPr bwMode="auto">
          <a:xfrm>
            <a:off x="5886450" y="4008438"/>
            <a:ext cx="31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Q</a:t>
            </a:r>
          </a:p>
        </p:txBody>
      </p:sp>
      <p:sp>
        <p:nvSpPr>
          <p:cNvPr id="134152" name="Text Box 8"/>
          <p:cNvSpPr txBox="1">
            <a:spLocks noChangeArrowheads="1"/>
          </p:cNvSpPr>
          <p:nvPr/>
        </p:nvSpPr>
        <p:spPr bwMode="auto">
          <a:xfrm>
            <a:off x="7115175" y="3987800"/>
            <a:ext cx="8572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distance</a:t>
            </a:r>
          </a:p>
        </p:txBody>
      </p:sp>
      <p:sp>
        <p:nvSpPr>
          <p:cNvPr id="134153" name="Text Box 9"/>
          <p:cNvSpPr txBox="1">
            <a:spLocks noChangeArrowheads="1"/>
          </p:cNvSpPr>
          <p:nvPr/>
        </p:nvSpPr>
        <p:spPr bwMode="auto">
          <a:xfrm>
            <a:off x="3979863" y="3767138"/>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chemeClr val="folHlink"/>
                </a:solidFill>
                <a:latin typeface="Arial Narrow" pitchFamily="34" charset="0"/>
              </a:rPr>
              <a:t>A</a:t>
            </a:r>
          </a:p>
        </p:txBody>
      </p:sp>
      <p:sp>
        <p:nvSpPr>
          <p:cNvPr id="134154" name="Text Box 10"/>
          <p:cNvSpPr txBox="1">
            <a:spLocks noChangeArrowheads="1"/>
          </p:cNvSpPr>
          <p:nvPr/>
        </p:nvSpPr>
        <p:spPr bwMode="auto">
          <a:xfrm>
            <a:off x="2909888" y="3962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B</a:t>
            </a:r>
          </a:p>
        </p:txBody>
      </p:sp>
      <p:sp>
        <p:nvSpPr>
          <p:cNvPr id="134155" name="Text Box 11"/>
          <p:cNvSpPr txBox="1">
            <a:spLocks noChangeArrowheads="1"/>
          </p:cNvSpPr>
          <p:nvPr/>
        </p:nvSpPr>
        <p:spPr bwMode="auto">
          <a:xfrm>
            <a:off x="1835150" y="4216400"/>
            <a:ext cx="304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C</a:t>
            </a:r>
          </a:p>
        </p:txBody>
      </p:sp>
      <p:sp>
        <p:nvSpPr>
          <p:cNvPr id="134156"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4157" name="Text Box 13"/>
          <p:cNvSpPr txBox="1">
            <a:spLocks noChangeArrowheads="1"/>
          </p:cNvSpPr>
          <p:nvPr/>
        </p:nvSpPr>
        <p:spPr bwMode="auto">
          <a:xfrm>
            <a:off x="4037013" y="24923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58" name="Line 14"/>
          <p:cNvSpPr>
            <a:spLocks noChangeShapeType="1"/>
          </p:cNvSpPr>
          <p:nvPr/>
        </p:nvSpPr>
        <p:spPr bwMode="auto">
          <a:xfrm flipH="1" flipV="1">
            <a:off x="4859338" y="2997200"/>
            <a:ext cx="0" cy="935038"/>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59" name="Text Box 15"/>
          <p:cNvSpPr txBox="1">
            <a:spLocks noChangeArrowheads="1"/>
          </p:cNvSpPr>
          <p:nvPr/>
        </p:nvSpPr>
        <p:spPr bwMode="auto">
          <a:xfrm>
            <a:off x="4427538" y="1557338"/>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0" name="Rectangle 16"/>
          <p:cNvSpPr>
            <a:spLocks noChangeArrowheads="1"/>
          </p:cNvSpPr>
          <p:nvPr/>
        </p:nvSpPr>
        <p:spPr bwMode="auto">
          <a:xfrm>
            <a:off x="3635375" y="1738313"/>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4161" name="Line 17"/>
          <p:cNvSpPr>
            <a:spLocks noChangeShapeType="1"/>
          </p:cNvSpPr>
          <p:nvPr/>
        </p:nvSpPr>
        <p:spPr bwMode="auto">
          <a:xfrm flipH="1">
            <a:off x="2700338" y="3948113"/>
            <a:ext cx="1655762" cy="936625"/>
          </a:xfrm>
          <a:prstGeom prst="line">
            <a:avLst/>
          </a:prstGeom>
          <a:noFill/>
          <a:ln w="4445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34162" name="Line 18"/>
          <p:cNvSpPr>
            <a:spLocks noChangeShapeType="1"/>
          </p:cNvSpPr>
          <p:nvPr/>
        </p:nvSpPr>
        <p:spPr bwMode="auto">
          <a:xfrm>
            <a:off x="4384675" y="1728788"/>
            <a:ext cx="863600" cy="223361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3" name="Line 19"/>
          <p:cNvSpPr>
            <a:spLocks noChangeShapeType="1"/>
          </p:cNvSpPr>
          <p:nvPr/>
        </p:nvSpPr>
        <p:spPr bwMode="auto">
          <a:xfrm>
            <a:off x="4368800" y="2720975"/>
            <a:ext cx="2303463" cy="1225550"/>
          </a:xfrm>
          <a:prstGeom prst="line">
            <a:avLst/>
          </a:prstGeom>
          <a:noFill/>
          <a:ln w="3810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4" name="Line 20"/>
          <p:cNvSpPr>
            <a:spLocks noChangeShapeType="1"/>
          </p:cNvSpPr>
          <p:nvPr/>
        </p:nvSpPr>
        <p:spPr bwMode="auto">
          <a:xfrm>
            <a:off x="4322763" y="3081338"/>
            <a:ext cx="2951162" cy="865187"/>
          </a:xfrm>
          <a:prstGeom prst="line">
            <a:avLst/>
          </a:prstGeom>
          <a:noFill/>
          <a:ln w="38100">
            <a:solidFill>
              <a:srgbClr val="FFCC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34165" name="Line 21"/>
          <p:cNvSpPr>
            <a:spLocks noChangeShapeType="1"/>
          </p:cNvSpPr>
          <p:nvPr/>
        </p:nvSpPr>
        <p:spPr bwMode="auto">
          <a:xfrm flipH="1" flipV="1">
            <a:off x="6011863" y="3573463"/>
            <a:ext cx="0" cy="3603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4166" name="Text Box 22"/>
          <p:cNvSpPr txBox="1">
            <a:spLocks noChangeArrowheads="1"/>
          </p:cNvSpPr>
          <p:nvPr/>
        </p:nvSpPr>
        <p:spPr bwMode="auto">
          <a:xfrm>
            <a:off x="5219700"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it-IT" altLang="it-IT" sz="1600" b="1" i="1">
                <a:cs typeface="Times New Roman" pitchFamily="18" charset="0"/>
              </a:rPr>
              <a:t>A’</a:t>
            </a:r>
            <a:endParaRPr lang="el-GR" altLang="it-IT" sz="1600" b="1" i="1">
              <a:cs typeface="Times New Roman" pitchFamily="18" charset="0"/>
            </a:endParaRPr>
          </a:p>
        </p:txBody>
      </p:sp>
      <p:sp>
        <p:nvSpPr>
          <p:cNvPr id="134167" name="Text Box 23"/>
          <p:cNvSpPr txBox="1">
            <a:spLocks noChangeArrowheads="1"/>
          </p:cNvSpPr>
          <p:nvPr/>
        </p:nvSpPr>
        <p:spPr bwMode="auto">
          <a:xfrm>
            <a:off x="6484938" y="3933825"/>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B’</a:t>
            </a:r>
          </a:p>
        </p:txBody>
      </p:sp>
      <p:sp>
        <p:nvSpPr>
          <p:cNvPr id="134168" name="Text Box 24"/>
          <p:cNvSpPr txBox="1">
            <a:spLocks noChangeArrowheads="1"/>
          </p:cNvSpPr>
          <p:nvPr/>
        </p:nvSpPr>
        <p:spPr bwMode="auto">
          <a:xfrm>
            <a:off x="4037013" y="2924175"/>
            <a:ext cx="31908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69" name="Text Box 25"/>
          <p:cNvSpPr txBox="1">
            <a:spLocks noChangeArrowheads="1"/>
          </p:cNvSpPr>
          <p:nvPr/>
        </p:nvSpPr>
        <p:spPr bwMode="auto">
          <a:xfrm>
            <a:off x="7137400" y="3573463"/>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C’</a:t>
            </a:r>
          </a:p>
        </p:txBody>
      </p:sp>
      <p:sp>
        <p:nvSpPr>
          <p:cNvPr id="134170" name="Text Box 26"/>
          <p:cNvSpPr txBox="1">
            <a:spLocks noChangeArrowheads="1"/>
          </p:cNvSpPr>
          <p:nvPr/>
        </p:nvSpPr>
        <p:spPr bwMode="auto">
          <a:xfrm>
            <a:off x="684213" y="2060575"/>
            <a:ext cx="2663825"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Area A</a:t>
            </a:r>
            <a:r>
              <a:rPr lang="en-US" altLang="it-IT" sz="1200"/>
              <a:t>: commercial land use</a:t>
            </a:r>
          </a:p>
          <a:p>
            <a:pPr algn="l">
              <a:spcBef>
                <a:spcPct val="50000"/>
              </a:spcBef>
              <a:buFont typeface="Monotype Sorts" pitchFamily="2" charset="2"/>
              <a:buNone/>
            </a:pPr>
            <a:r>
              <a:rPr lang="en-US" altLang="it-IT" sz="1200" b="1"/>
              <a:t>Area B</a:t>
            </a:r>
            <a:r>
              <a:rPr lang="en-US" altLang="it-IT" sz="1200"/>
              <a:t>: industrial land use</a:t>
            </a:r>
          </a:p>
          <a:p>
            <a:pPr algn="l">
              <a:spcBef>
                <a:spcPct val="50000"/>
              </a:spcBef>
              <a:buFont typeface="Monotype Sorts" pitchFamily="2" charset="2"/>
              <a:buNone/>
            </a:pPr>
            <a:r>
              <a:rPr lang="en-US" altLang="it-IT" sz="1200" b="1"/>
              <a:t>Area C</a:t>
            </a:r>
            <a:r>
              <a:rPr lang="en-US" altLang="it-IT" sz="1200"/>
              <a:t>: residential land use</a:t>
            </a:r>
          </a:p>
        </p:txBody>
      </p:sp>
      <p:sp>
        <p:nvSpPr>
          <p:cNvPr id="134171" name="Text Box 27"/>
          <p:cNvSpPr txBox="1">
            <a:spLocks noChangeArrowheads="1"/>
          </p:cNvSpPr>
          <p:nvPr/>
        </p:nvSpPr>
        <p:spPr bwMode="auto">
          <a:xfrm>
            <a:off x="755650" y="5661025"/>
            <a:ext cx="3240088" cy="849313"/>
          </a:xfrm>
          <a:prstGeom prst="rect">
            <a:avLst/>
          </a:prstGeom>
          <a:noFill/>
          <a:ln w="254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457200" indent="-457200">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Curve AA’</a:t>
            </a:r>
            <a:r>
              <a:rPr lang="en-US" altLang="it-IT" sz="1200"/>
              <a:t>: commercial activities’ rent</a:t>
            </a:r>
          </a:p>
          <a:p>
            <a:pPr algn="l">
              <a:spcBef>
                <a:spcPct val="50000"/>
              </a:spcBef>
              <a:buFont typeface="Monotype Sorts" pitchFamily="2" charset="2"/>
              <a:buNone/>
            </a:pPr>
            <a:r>
              <a:rPr lang="en-US" altLang="it-IT" sz="1200" b="1"/>
              <a:t>Curve BB’</a:t>
            </a:r>
            <a:r>
              <a:rPr lang="en-US" altLang="it-IT" sz="1200"/>
              <a:t>: industrial activities rent</a:t>
            </a:r>
          </a:p>
          <a:p>
            <a:pPr algn="l">
              <a:spcBef>
                <a:spcPct val="50000"/>
              </a:spcBef>
              <a:buFont typeface="Monotype Sorts" pitchFamily="2" charset="2"/>
              <a:buNone/>
            </a:pPr>
            <a:r>
              <a:rPr lang="en-US" altLang="it-IT" sz="1200" b="1"/>
              <a:t>Curve CC’</a:t>
            </a:r>
            <a:r>
              <a:rPr lang="en-US" altLang="it-IT" sz="1200"/>
              <a:t>: residential activities rent</a:t>
            </a:r>
          </a:p>
        </p:txBody>
      </p:sp>
      <mc:AlternateContent xmlns:mc="http://schemas.openxmlformats.org/markup-compatibility/2006" xmlns:p14="http://schemas.microsoft.com/office/powerpoint/2010/main">
        <mc:Choice Requires="p14">
          <p:contentPart p14:bwMode="auto" r:id="rId3">
            <p14:nvContentPartPr>
              <p14:cNvPr id="134172" name="Ink 28"/>
              <p14:cNvContentPartPr>
                <a14:cpLocks xmlns:a14="http://schemas.microsoft.com/office/drawing/2010/main" noRot="1" noChangeAspect="1" noEditPoints="1" noChangeArrowheads="1" noChangeShapeType="1"/>
              </p14:cNvContentPartPr>
              <p14:nvPr/>
            </p14:nvContentPartPr>
            <p14:xfrm>
              <a:off x="4483100" y="1724025"/>
              <a:ext cx="2714625" cy="1704975"/>
            </p14:xfrm>
          </p:contentPart>
        </mc:Choice>
        <mc:Fallback xmlns="">
          <p:pic>
            <p:nvPicPr>
              <p:cNvPr id="134172" name="Ink 28"/>
              <p:cNvPicPr>
                <a:picLocks noRot="1" noChangeAspect="1" noEditPoints="1" noChangeArrowheads="1" noChangeShapeType="1"/>
              </p:cNvPicPr>
              <p:nvPr/>
            </p:nvPicPr>
            <p:blipFill>
              <a:blip r:embed="rId4"/>
              <a:stretch>
                <a:fillRect/>
              </a:stretch>
            </p:blipFill>
            <p:spPr>
              <a:xfrm>
                <a:off x="4465461" y="1706385"/>
                <a:ext cx="2749903" cy="1740255"/>
              </a:xfrm>
              <a:prstGeom prst="rect">
                <a:avLst/>
              </a:prstGeom>
            </p:spPr>
          </p:pic>
        </mc:Fallback>
      </mc:AlternateContent>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Oval 2"/>
          <p:cNvSpPr>
            <a:spLocks noChangeArrowheads="1"/>
          </p:cNvSpPr>
          <p:nvPr/>
        </p:nvSpPr>
        <p:spPr bwMode="auto">
          <a:xfrm>
            <a:off x="1531938" y="3306763"/>
            <a:ext cx="5675312" cy="1719262"/>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5" name="Oval 3"/>
          <p:cNvSpPr>
            <a:spLocks noChangeArrowheads="1"/>
          </p:cNvSpPr>
          <p:nvPr/>
        </p:nvSpPr>
        <p:spPr bwMode="auto">
          <a:xfrm>
            <a:off x="2776538" y="3562350"/>
            <a:ext cx="3186112" cy="965200"/>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6" name="Rectangle 4"/>
          <p:cNvSpPr>
            <a:spLocks noGrp="1" noChangeArrowheads="1"/>
          </p:cNvSpPr>
          <p:nvPr>
            <p:ph type="title" idx="4294967295"/>
          </p:nvPr>
        </p:nvSpPr>
        <p:spPr/>
        <p:txBody>
          <a:bodyPr/>
          <a:lstStyle/>
          <a:p>
            <a:pPr eaLnBrk="1" hangingPunct="1"/>
            <a:r>
              <a:rPr lang="en-US" altLang="it-IT" smtClean="0"/>
              <a:t>Bid rent</a:t>
            </a:r>
          </a:p>
        </p:txBody>
      </p:sp>
      <p:sp>
        <p:nvSpPr>
          <p:cNvPr id="136197" name="Oval 5"/>
          <p:cNvSpPr>
            <a:spLocks noChangeArrowheads="1"/>
          </p:cNvSpPr>
          <p:nvPr/>
        </p:nvSpPr>
        <p:spPr bwMode="auto">
          <a:xfrm>
            <a:off x="3900488" y="3817938"/>
            <a:ext cx="938212" cy="284162"/>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198" name="Text Box 6"/>
          <p:cNvSpPr txBox="1">
            <a:spLocks noChangeArrowheads="1"/>
          </p:cNvSpPr>
          <p:nvPr/>
        </p:nvSpPr>
        <p:spPr bwMode="auto">
          <a:xfrm>
            <a:off x="4570413"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 km</a:t>
            </a:r>
          </a:p>
        </p:txBody>
      </p:sp>
      <p:sp>
        <p:nvSpPr>
          <p:cNvPr id="136199" name="Text Box 7"/>
          <p:cNvSpPr txBox="1">
            <a:spLocks noChangeArrowheads="1"/>
          </p:cNvSpPr>
          <p:nvPr/>
        </p:nvSpPr>
        <p:spPr bwMode="auto">
          <a:xfrm>
            <a:off x="5886450" y="4008438"/>
            <a:ext cx="561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5 km</a:t>
            </a:r>
          </a:p>
        </p:txBody>
      </p:sp>
      <p:sp>
        <p:nvSpPr>
          <p:cNvPr id="136200" name="Text Box 8"/>
          <p:cNvSpPr txBox="1">
            <a:spLocks noChangeArrowheads="1"/>
          </p:cNvSpPr>
          <p:nvPr/>
        </p:nvSpPr>
        <p:spPr bwMode="auto">
          <a:xfrm>
            <a:off x="7115175" y="3987800"/>
            <a:ext cx="654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10 km</a:t>
            </a:r>
          </a:p>
        </p:txBody>
      </p:sp>
      <p:sp>
        <p:nvSpPr>
          <p:cNvPr id="136201" name="Text Box 9"/>
          <p:cNvSpPr txBox="1">
            <a:spLocks noChangeArrowheads="1"/>
          </p:cNvSpPr>
          <p:nvPr/>
        </p:nvSpPr>
        <p:spPr bwMode="auto">
          <a:xfrm>
            <a:off x="3459163" y="3563938"/>
            <a:ext cx="806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3.14</a:t>
            </a:r>
          </a:p>
        </p:txBody>
      </p:sp>
      <p:sp>
        <p:nvSpPr>
          <p:cNvPr id="136202" name="Text Box 10"/>
          <p:cNvSpPr txBox="1">
            <a:spLocks noChangeArrowheads="1"/>
          </p:cNvSpPr>
          <p:nvPr/>
        </p:nvSpPr>
        <p:spPr bwMode="auto">
          <a:xfrm>
            <a:off x="2909888" y="3962400"/>
            <a:ext cx="898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75.40</a:t>
            </a:r>
          </a:p>
        </p:txBody>
      </p:sp>
      <p:sp>
        <p:nvSpPr>
          <p:cNvPr id="136203" name="Text Box 11"/>
          <p:cNvSpPr txBox="1">
            <a:spLocks noChangeArrowheads="1"/>
          </p:cNvSpPr>
          <p:nvPr/>
        </p:nvSpPr>
        <p:spPr bwMode="auto">
          <a:xfrm>
            <a:off x="1835150" y="4216400"/>
            <a:ext cx="9906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rial Narrow" pitchFamily="34" charset="0"/>
              </a:rPr>
              <a:t>S = 235.62</a:t>
            </a:r>
          </a:p>
        </p:txBody>
      </p:sp>
      <p:sp>
        <p:nvSpPr>
          <p:cNvPr id="136204" name="Freeform 12"/>
          <p:cNvSpPr>
            <a:spLocks/>
          </p:cNvSpPr>
          <p:nvPr/>
        </p:nvSpPr>
        <p:spPr bwMode="auto">
          <a:xfrm>
            <a:off x="4360863" y="1531938"/>
            <a:ext cx="2768600"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6205" name="Text Box 13"/>
          <p:cNvSpPr txBox="1">
            <a:spLocks noChangeArrowheads="1"/>
          </p:cNvSpPr>
          <p:nvPr/>
        </p:nvSpPr>
        <p:spPr bwMode="auto">
          <a:xfrm>
            <a:off x="3870325" y="2538413"/>
            <a:ext cx="45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i="1"/>
              <a:t>1/S</a:t>
            </a:r>
          </a:p>
        </p:txBody>
      </p:sp>
      <p:sp>
        <p:nvSpPr>
          <p:cNvPr id="136206" name="Freeform 14"/>
          <p:cNvSpPr>
            <a:spLocks/>
          </p:cNvSpPr>
          <p:nvPr/>
        </p:nvSpPr>
        <p:spPr bwMode="auto">
          <a:xfrm>
            <a:off x="4373563" y="1717675"/>
            <a:ext cx="2668587" cy="2244725"/>
          </a:xfrm>
          <a:custGeom>
            <a:avLst/>
            <a:gdLst>
              <a:gd name="T0" fmla="*/ 0 w 1681"/>
              <a:gd name="T1" fmla="*/ 0 h 1414"/>
              <a:gd name="T2" fmla="*/ 839211233 w 1681"/>
              <a:gd name="T3" fmla="*/ 2147483647 h 1414"/>
              <a:gd name="T4" fmla="*/ 2147483647 w 1681"/>
              <a:gd name="T5" fmla="*/ 2147483647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7" name="Freeform 15"/>
          <p:cNvSpPr>
            <a:spLocks/>
          </p:cNvSpPr>
          <p:nvPr/>
        </p:nvSpPr>
        <p:spPr bwMode="auto">
          <a:xfrm>
            <a:off x="4411663" y="3497263"/>
            <a:ext cx="1519237" cy="444500"/>
          </a:xfrm>
          <a:custGeom>
            <a:avLst/>
            <a:gdLst>
              <a:gd name="T0" fmla="*/ 0 w 708"/>
              <a:gd name="T1" fmla="*/ 0 h 280"/>
              <a:gd name="T2" fmla="*/ 2147483647 w 708"/>
              <a:gd name="T3" fmla="*/ 0 h 280"/>
              <a:gd name="T4" fmla="*/ 2147483647 w 708"/>
              <a:gd name="T5" fmla="*/ 705643641 h 280"/>
              <a:gd name="T6" fmla="*/ 0 60000 65536"/>
              <a:gd name="T7" fmla="*/ 0 60000 65536"/>
              <a:gd name="T8" fmla="*/ 0 60000 65536"/>
              <a:gd name="T9" fmla="*/ 0 w 708"/>
              <a:gd name="T10" fmla="*/ 0 h 280"/>
              <a:gd name="T11" fmla="*/ 708 w 708"/>
              <a:gd name="T12" fmla="*/ 280 h 280"/>
            </a:gdLst>
            <a:ahLst/>
            <a:cxnLst>
              <a:cxn ang="T6">
                <a:pos x="T0" y="T1"/>
              </a:cxn>
              <a:cxn ang="T7">
                <a:pos x="T2" y="T3"/>
              </a:cxn>
              <a:cxn ang="T8">
                <a:pos x="T4" y="T5"/>
              </a:cxn>
            </a:cxnLst>
            <a:rect l="T9" t="T10" r="T11" b="T12"/>
            <a:pathLst>
              <a:path w="708" h="280">
                <a:moveTo>
                  <a:pt x="0" y="0"/>
                </a:moveTo>
                <a:lnTo>
                  <a:pt x="708" y="0"/>
                </a:lnTo>
                <a:lnTo>
                  <a:pt x="708" y="280"/>
                </a:lnTo>
              </a:path>
            </a:pathLst>
          </a:custGeom>
          <a:noFill/>
          <a:ln w="15875">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6208" name="Line 16"/>
          <p:cNvSpPr>
            <a:spLocks noChangeShapeType="1"/>
          </p:cNvSpPr>
          <p:nvPr/>
        </p:nvSpPr>
        <p:spPr bwMode="auto">
          <a:xfrm flipH="1" flipV="1">
            <a:off x="4819650" y="3497263"/>
            <a:ext cx="11113" cy="44450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09" name="Line 17"/>
          <p:cNvSpPr>
            <a:spLocks noChangeShapeType="1"/>
          </p:cNvSpPr>
          <p:nvPr/>
        </p:nvSpPr>
        <p:spPr bwMode="auto">
          <a:xfrm flipH="1">
            <a:off x="4373563" y="3843338"/>
            <a:ext cx="1544637" cy="0"/>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6210" name="Oval 18"/>
          <p:cNvSpPr>
            <a:spLocks noChangeArrowheads="1"/>
          </p:cNvSpPr>
          <p:nvPr/>
        </p:nvSpPr>
        <p:spPr bwMode="auto">
          <a:xfrm>
            <a:off x="5859463" y="3775075"/>
            <a:ext cx="139700" cy="141288"/>
          </a:xfrm>
          <a:prstGeom prst="ellipse">
            <a:avLst/>
          </a:prstGeom>
          <a:solidFill>
            <a:srgbClr val="FF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1" name="Oval 19"/>
          <p:cNvSpPr>
            <a:spLocks noChangeArrowheads="1"/>
          </p:cNvSpPr>
          <p:nvPr/>
        </p:nvSpPr>
        <p:spPr bwMode="auto">
          <a:xfrm>
            <a:off x="4751388" y="3429000"/>
            <a:ext cx="141287" cy="141288"/>
          </a:xfrm>
          <a:prstGeom prst="ellipse">
            <a:avLst/>
          </a:prstGeom>
          <a:solidFill>
            <a:srgbClr val="0000FF"/>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6212" name="Text Box 20"/>
          <p:cNvSpPr txBox="1">
            <a:spLocks noChangeArrowheads="1"/>
          </p:cNvSpPr>
          <p:nvPr/>
        </p:nvSpPr>
        <p:spPr bwMode="auto">
          <a:xfrm>
            <a:off x="5121275" y="3190875"/>
            <a:ext cx="4572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D</a:t>
            </a:r>
            <a:endParaRPr lang="el-GR" altLang="it-IT" sz="1600" b="1" i="1">
              <a:cs typeface="Times New Roman" pitchFamily="18" charset="0"/>
            </a:endParaRPr>
          </a:p>
        </p:txBody>
      </p:sp>
      <p:sp>
        <p:nvSpPr>
          <p:cNvPr id="136213" name="Text Box 21"/>
          <p:cNvSpPr txBox="1">
            <a:spLocks noChangeArrowheads="1"/>
          </p:cNvSpPr>
          <p:nvPr/>
        </p:nvSpPr>
        <p:spPr bwMode="auto">
          <a:xfrm>
            <a:off x="5903913" y="3492500"/>
            <a:ext cx="5826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l-GR" altLang="it-IT" sz="1600" b="1" i="1">
                <a:cs typeface="Times New Roman" pitchFamily="18" charset="0"/>
              </a:rPr>
              <a:t>Δ</a:t>
            </a:r>
            <a:r>
              <a:rPr lang="en-US" altLang="it-IT" sz="1600" b="1" i="1">
                <a:cs typeface="Times New Roman" pitchFamily="18" charset="0"/>
              </a:rPr>
              <a:t>1/S</a:t>
            </a:r>
            <a:endParaRPr lang="el-GR" altLang="it-IT" sz="1600" b="1" i="1">
              <a:cs typeface="Times New Roman" pitchFamily="18" charset="0"/>
            </a:endParaRPr>
          </a:p>
        </p:txBody>
      </p:sp>
      <p:sp>
        <p:nvSpPr>
          <p:cNvPr id="136214" name="Text Box 22"/>
          <p:cNvSpPr txBox="1">
            <a:spLocks noChangeArrowheads="1"/>
          </p:cNvSpPr>
          <p:nvPr/>
        </p:nvSpPr>
        <p:spPr bwMode="auto">
          <a:xfrm>
            <a:off x="5162550" y="2403475"/>
            <a:ext cx="9794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i="1"/>
              <a:t>S = </a:t>
            </a:r>
            <a:r>
              <a:rPr lang="el-GR" altLang="it-IT" sz="1800" b="1" i="1">
                <a:cs typeface="Times New Roman" pitchFamily="18" charset="0"/>
              </a:rPr>
              <a:t>π</a:t>
            </a:r>
            <a:r>
              <a:rPr lang="en-US" altLang="it-IT" sz="1800" b="1" i="1">
                <a:cs typeface="Times New Roman" pitchFamily="18" charset="0"/>
              </a:rPr>
              <a:t> D</a:t>
            </a:r>
            <a:r>
              <a:rPr lang="en-US" altLang="it-IT" sz="1800" b="1" i="1" baseline="30000">
                <a:cs typeface="Times New Roman" pitchFamily="18" charset="0"/>
              </a:rPr>
              <a:t>2</a:t>
            </a:r>
            <a:endParaRPr lang="el-GR" altLang="it-IT" sz="1800" b="1" i="1" baseline="30000">
              <a:cs typeface="Times New Roman" pitchFamily="18" charset="0"/>
            </a:endParaRPr>
          </a:p>
        </p:txBody>
      </p:sp>
      <p:sp>
        <p:nvSpPr>
          <p:cNvPr id="136215" name="Rectangle 23"/>
          <p:cNvSpPr>
            <a:spLocks noChangeArrowheads="1"/>
          </p:cNvSpPr>
          <p:nvPr/>
        </p:nvSpPr>
        <p:spPr bwMode="auto">
          <a:xfrm>
            <a:off x="3798888" y="1738313"/>
            <a:ext cx="508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ChangeArrowheads="1"/>
          </p:cNvSpPr>
          <p:nvPr/>
        </p:nvSpPr>
        <p:spPr bwMode="auto">
          <a:xfrm>
            <a:off x="539750" y="1806575"/>
            <a:ext cx="3314700"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vantGarde Bk BT" pitchFamily="34" charset="0"/>
              </a:rPr>
              <a:t>A – CBD</a:t>
            </a:r>
          </a:p>
          <a:p>
            <a:pPr algn="l">
              <a:spcBef>
                <a:spcPct val="0"/>
              </a:spcBef>
              <a:buClrTx/>
              <a:buFontTx/>
              <a:buNone/>
            </a:pPr>
            <a:r>
              <a:rPr lang="en-US" altLang="it-IT" sz="1400" b="1">
                <a:latin typeface="AvantGarde Bk BT" pitchFamily="34" charset="0"/>
              </a:rPr>
              <a:t>B – Commerce / industry</a:t>
            </a:r>
          </a:p>
          <a:p>
            <a:pPr algn="l">
              <a:spcBef>
                <a:spcPct val="0"/>
              </a:spcBef>
              <a:buClrTx/>
              <a:buFontTx/>
              <a:buNone/>
            </a:pPr>
            <a:r>
              <a:rPr lang="en-US" altLang="it-IT" sz="1400" b="1">
                <a:latin typeface="AvantGarde Bk BT" pitchFamily="34" charset="0"/>
              </a:rPr>
              <a:t>C – residential high– medium density</a:t>
            </a:r>
          </a:p>
          <a:p>
            <a:pPr algn="l">
              <a:spcBef>
                <a:spcPct val="0"/>
              </a:spcBef>
              <a:buClrTx/>
              <a:buFontTx/>
              <a:buNone/>
            </a:pPr>
            <a:r>
              <a:rPr lang="en-US" altLang="it-IT" sz="1400" b="1">
                <a:latin typeface="AvantGarde Bk BT" pitchFamily="34" charset="0"/>
              </a:rPr>
              <a:t>D – sub-centres</a:t>
            </a:r>
          </a:p>
          <a:p>
            <a:pPr algn="l">
              <a:spcBef>
                <a:spcPct val="0"/>
              </a:spcBef>
              <a:buClrTx/>
              <a:buFontTx/>
              <a:buNone/>
            </a:pPr>
            <a:r>
              <a:rPr lang="en-US" altLang="it-IT" sz="1400" b="1">
                <a:latin typeface="AvantGarde Bk BT" pitchFamily="34" charset="0"/>
              </a:rPr>
              <a:t>E – Suburbia</a:t>
            </a:r>
          </a:p>
        </p:txBody>
      </p:sp>
      <p:sp>
        <p:nvSpPr>
          <p:cNvPr id="138243" name="Oval 3"/>
          <p:cNvSpPr>
            <a:spLocks noChangeArrowheads="1"/>
          </p:cNvSpPr>
          <p:nvPr/>
        </p:nvSpPr>
        <p:spPr bwMode="auto">
          <a:xfrm>
            <a:off x="868363" y="3032125"/>
            <a:ext cx="7096125" cy="2149475"/>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4" name="Oval 4"/>
          <p:cNvSpPr>
            <a:spLocks noChangeArrowheads="1"/>
          </p:cNvSpPr>
          <p:nvPr/>
        </p:nvSpPr>
        <p:spPr bwMode="auto">
          <a:xfrm>
            <a:off x="2814638" y="3470275"/>
            <a:ext cx="3216275" cy="976313"/>
          </a:xfrm>
          <a:prstGeom prst="ellipse">
            <a:avLst/>
          </a:prstGeom>
          <a:solidFill>
            <a:srgbClr val="FF99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5" name="Oval 5"/>
          <p:cNvSpPr>
            <a:spLocks noChangeArrowheads="1"/>
          </p:cNvSpPr>
          <p:nvPr/>
        </p:nvSpPr>
        <p:spPr bwMode="auto">
          <a:xfrm>
            <a:off x="6148388" y="3692525"/>
            <a:ext cx="1185862" cy="358775"/>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6" name="Rectangle 6"/>
          <p:cNvSpPr>
            <a:spLocks noGrp="1" noChangeArrowheads="1"/>
          </p:cNvSpPr>
          <p:nvPr>
            <p:ph type="title" idx="4294967295"/>
          </p:nvPr>
        </p:nvSpPr>
        <p:spPr/>
        <p:txBody>
          <a:bodyPr/>
          <a:lstStyle/>
          <a:p>
            <a:pPr eaLnBrk="1" hangingPunct="1"/>
            <a:r>
              <a:rPr lang="en-US" altLang="it-IT" sz="4000" smtClean="0"/>
              <a:t>Variations to bid-rent theory</a:t>
            </a:r>
            <a:br>
              <a:rPr lang="en-US" altLang="it-IT" sz="4000" smtClean="0"/>
            </a:br>
            <a:endParaRPr lang="en-US" altLang="it-IT" sz="4000" smtClean="0"/>
          </a:p>
        </p:txBody>
      </p:sp>
      <p:sp>
        <p:nvSpPr>
          <p:cNvPr id="138247" name="Oval 7"/>
          <p:cNvSpPr>
            <a:spLocks noChangeArrowheads="1"/>
          </p:cNvSpPr>
          <p:nvPr/>
        </p:nvSpPr>
        <p:spPr bwMode="auto">
          <a:xfrm>
            <a:off x="3513138" y="3616325"/>
            <a:ext cx="1828800" cy="5540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it-IT" altLang="it-IT" sz="2400"/>
          </a:p>
        </p:txBody>
      </p:sp>
      <p:sp>
        <p:nvSpPr>
          <p:cNvPr id="138248" name="Oval 8"/>
          <p:cNvSpPr>
            <a:spLocks noChangeArrowheads="1"/>
          </p:cNvSpPr>
          <p:nvPr/>
        </p:nvSpPr>
        <p:spPr bwMode="auto">
          <a:xfrm>
            <a:off x="4011613" y="3708400"/>
            <a:ext cx="814387" cy="246063"/>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49" name="Oval 9"/>
          <p:cNvSpPr>
            <a:spLocks noChangeArrowheads="1"/>
          </p:cNvSpPr>
          <p:nvPr/>
        </p:nvSpPr>
        <p:spPr bwMode="auto">
          <a:xfrm>
            <a:off x="6438900" y="3748088"/>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0" name="Oval 10"/>
          <p:cNvSpPr>
            <a:spLocks noChangeArrowheads="1"/>
          </p:cNvSpPr>
          <p:nvPr/>
        </p:nvSpPr>
        <p:spPr bwMode="auto">
          <a:xfrm>
            <a:off x="2879725" y="4597400"/>
            <a:ext cx="1284288" cy="388938"/>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1" name="Oval 11"/>
          <p:cNvSpPr>
            <a:spLocks noChangeArrowheads="1"/>
          </p:cNvSpPr>
          <p:nvPr/>
        </p:nvSpPr>
        <p:spPr bwMode="auto">
          <a:xfrm>
            <a:off x="3208338" y="4691063"/>
            <a:ext cx="612775" cy="185737"/>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2" name="Oval 12"/>
          <p:cNvSpPr>
            <a:spLocks noChangeArrowheads="1"/>
          </p:cNvSpPr>
          <p:nvPr/>
        </p:nvSpPr>
        <p:spPr bwMode="auto">
          <a:xfrm>
            <a:off x="1514475" y="3414713"/>
            <a:ext cx="1284288" cy="388937"/>
          </a:xfrm>
          <a:prstGeom prst="ellipse">
            <a:avLst/>
          </a:prstGeom>
          <a:solidFill>
            <a:srgbClr val="FFCC00"/>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3" name="Oval 13"/>
          <p:cNvSpPr>
            <a:spLocks noChangeArrowheads="1"/>
          </p:cNvSpPr>
          <p:nvPr/>
        </p:nvSpPr>
        <p:spPr bwMode="auto">
          <a:xfrm>
            <a:off x="1843088" y="3508375"/>
            <a:ext cx="612775" cy="185738"/>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38254" name="Freeform 14"/>
          <p:cNvSpPr>
            <a:spLocks/>
          </p:cNvSpPr>
          <p:nvPr/>
        </p:nvSpPr>
        <p:spPr bwMode="auto">
          <a:xfrm>
            <a:off x="4424363" y="1404938"/>
            <a:ext cx="3459162" cy="2422525"/>
          </a:xfrm>
          <a:custGeom>
            <a:avLst/>
            <a:gdLst>
              <a:gd name="T0" fmla="*/ 0 w 1759"/>
              <a:gd name="T1" fmla="*/ 0 h 1526"/>
              <a:gd name="T2" fmla="*/ 0 w 1759"/>
              <a:gd name="T3" fmla="*/ 2147483647 h 1526"/>
              <a:gd name="T4" fmla="*/ 2147483647 w 1759"/>
              <a:gd name="T5" fmla="*/ 2147483647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38255" name="Freeform 15"/>
          <p:cNvSpPr>
            <a:spLocks/>
          </p:cNvSpPr>
          <p:nvPr/>
        </p:nvSpPr>
        <p:spPr bwMode="auto">
          <a:xfrm>
            <a:off x="4435475" y="1717675"/>
            <a:ext cx="3336925" cy="1717675"/>
          </a:xfrm>
          <a:custGeom>
            <a:avLst/>
            <a:gdLst>
              <a:gd name="T0" fmla="*/ 0 w 2102"/>
              <a:gd name="T1" fmla="*/ 0 h 1082"/>
              <a:gd name="T2" fmla="*/ 627518019 w 2102"/>
              <a:gd name="T3" fmla="*/ 1373484140 h 1082"/>
              <a:gd name="T4" fmla="*/ 2147483647 w 2102"/>
              <a:gd name="T5" fmla="*/ 2147483647 h 1082"/>
              <a:gd name="T6" fmla="*/ 2147483647 w 2102"/>
              <a:gd name="T7" fmla="*/ 1764109373 h 1082"/>
              <a:gd name="T8" fmla="*/ 2147483647 w 2102"/>
              <a:gd name="T9" fmla="*/ 2147483647 h 1082"/>
              <a:gd name="T10" fmla="*/ 0 60000 65536"/>
              <a:gd name="T11" fmla="*/ 0 60000 65536"/>
              <a:gd name="T12" fmla="*/ 0 60000 65536"/>
              <a:gd name="T13" fmla="*/ 0 60000 65536"/>
              <a:gd name="T14" fmla="*/ 0 60000 65536"/>
              <a:gd name="T15" fmla="*/ 0 w 2102"/>
              <a:gd name="T16" fmla="*/ 0 h 1082"/>
              <a:gd name="T17" fmla="*/ 2102 w 2102"/>
              <a:gd name="T18" fmla="*/ 1082 h 1082"/>
            </a:gdLst>
            <a:ahLst/>
            <a:cxnLst>
              <a:cxn ang="T10">
                <a:pos x="T0" y="T1"/>
              </a:cxn>
              <a:cxn ang="T11">
                <a:pos x="T2" y="T3"/>
              </a:cxn>
              <a:cxn ang="T12">
                <a:pos x="T4" y="T5"/>
              </a:cxn>
              <a:cxn ang="T13">
                <a:pos x="T6" y="T7"/>
              </a:cxn>
              <a:cxn ang="T14">
                <a:pos x="T8" y="T9"/>
              </a:cxn>
            </a:cxnLst>
            <a:rect l="T15" t="T16" r="T17" b="T18"/>
            <a:pathLst>
              <a:path w="2102" h="1082">
                <a:moveTo>
                  <a:pt x="0" y="0"/>
                </a:moveTo>
                <a:lnTo>
                  <a:pt x="249" y="545"/>
                </a:lnTo>
                <a:lnTo>
                  <a:pt x="1067" y="911"/>
                </a:lnTo>
                <a:lnTo>
                  <a:pt x="1448" y="700"/>
                </a:lnTo>
                <a:lnTo>
                  <a:pt x="2102" y="1082"/>
                </a:ln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38256" name="Rectangle 16"/>
          <p:cNvSpPr>
            <a:spLocks noChangeArrowheads="1"/>
          </p:cNvSpPr>
          <p:nvPr/>
        </p:nvSpPr>
        <p:spPr bwMode="auto">
          <a:xfrm>
            <a:off x="3779838" y="1778000"/>
            <a:ext cx="4603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rent</a:t>
            </a:r>
          </a:p>
        </p:txBody>
      </p:sp>
      <p:sp>
        <p:nvSpPr>
          <p:cNvPr id="138257" name="Line 17"/>
          <p:cNvSpPr>
            <a:spLocks noChangeShapeType="1"/>
          </p:cNvSpPr>
          <p:nvPr/>
        </p:nvSpPr>
        <p:spPr bwMode="auto">
          <a:xfrm flipV="1">
            <a:off x="4826000" y="2605088"/>
            <a:ext cx="0" cy="117157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8" name="Line 18"/>
          <p:cNvSpPr>
            <a:spLocks noChangeShapeType="1"/>
          </p:cNvSpPr>
          <p:nvPr/>
        </p:nvSpPr>
        <p:spPr bwMode="auto">
          <a:xfrm flipV="1">
            <a:off x="5326063" y="2855913"/>
            <a:ext cx="0" cy="949325"/>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59" name="Line 19"/>
          <p:cNvSpPr>
            <a:spLocks noChangeShapeType="1"/>
          </p:cNvSpPr>
          <p:nvPr/>
        </p:nvSpPr>
        <p:spPr bwMode="auto">
          <a:xfrm flipV="1">
            <a:off x="5999163" y="3119438"/>
            <a:ext cx="0" cy="677862"/>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0" name="Line 20"/>
          <p:cNvSpPr>
            <a:spLocks noChangeShapeType="1"/>
          </p:cNvSpPr>
          <p:nvPr/>
        </p:nvSpPr>
        <p:spPr bwMode="auto">
          <a:xfrm flipV="1">
            <a:off x="7323138" y="3171825"/>
            <a:ext cx="0" cy="652463"/>
          </a:xfrm>
          <a:prstGeom prst="line">
            <a:avLst/>
          </a:prstGeom>
          <a:noFill/>
          <a:ln w="1587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38261" name="Rectangle 21"/>
          <p:cNvSpPr>
            <a:spLocks noChangeArrowheads="1"/>
          </p:cNvSpPr>
          <p:nvPr/>
        </p:nvSpPr>
        <p:spPr bwMode="auto">
          <a:xfrm>
            <a:off x="4483100" y="3268663"/>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A</a:t>
            </a:r>
          </a:p>
        </p:txBody>
      </p:sp>
      <p:sp>
        <p:nvSpPr>
          <p:cNvPr id="138262" name="Rectangle 22"/>
          <p:cNvSpPr>
            <a:spLocks noChangeArrowheads="1"/>
          </p:cNvSpPr>
          <p:nvPr/>
        </p:nvSpPr>
        <p:spPr bwMode="auto">
          <a:xfrm>
            <a:off x="4930775" y="326072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B</a:t>
            </a:r>
          </a:p>
        </p:txBody>
      </p:sp>
      <p:sp>
        <p:nvSpPr>
          <p:cNvPr id="138263" name="Rectangle 23"/>
          <p:cNvSpPr>
            <a:spLocks noChangeArrowheads="1"/>
          </p:cNvSpPr>
          <p:nvPr/>
        </p:nvSpPr>
        <p:spPr bwMode="auto">
          <a:xfrm>
            <a:off x="5491163" y="3263900"/>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C</a:t>
            </a:r>
          </a:p>
        </p:txBody>
      </p:sp>
      <p:sp>
        <p:nvSpPr>
          <p:cNvPr id="138264" name="Rectangle 24"/>
          <p:cNvSpPr>
            <a:spLocks noChangeArrowheads="1"/>
          </p:cNvSpPr>
          <p:nvPr/>
        </p:nvSpPr>
        <p:spPr bwMode="auto">
          <a:xfrm>
            <a:off x="6619875" y="3279775"/>
            <a:ext cx="2889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D</a:t>
            </a:r>
          </a:p>
        </p:txBody>
      </p:sp>
      <p:sp>
        <p:nvSpPr>
          <p:cNvPr id="138265" name="Rectangle 25"/>
          <p:cNvSpPr>
            <a:spLocks noChangeArrowheads="1"/>
          </p:cNvSpPr>
          <p:nvPr/>
        </p:nvSpPr>
        <p:spPr bwMode="auto">
          <a:xfrm>
            <a:off x="7407275" y="3292475"/>
            <a:ext cx="28098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latin typeface="Arial Narrow" pitchFamily="34" charset="0"/>
              </a:rPr>
              <a:t>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idx="4294967295"/>
          </p:nvPr>
        </p:nvSpPr>
        <p:spPr>
          <a:noFill/>
        </p:spPr>
        <p:txBody>
          <a:bodyPr lIns="92075" tIns="46038" rIns="92075" bIns="46038" anchor="ctr"/>
          <a:lstStyle/>
          <a:p>
            <a:pPr eaLnBrk="1" hangingPunct="1"/>
            <a:r>
              <a:rPr lang="en-US" altLang="it-IT" sz="3200" smtClean="0"/>
              <a:t>Land use value for activity sector according to the distance from the CBD</a:t>
            </a:r>
          </a:p>
        </p:txBody>
      </p:sp>
      <p:sp>
        <p:nvSpPr>
          <p:cNvPr id="140291" name="Line 3"/>
          <p:cNvSpPr>
            <a:spLocks noChangeShapeType="1"/>
          </p:cNvSpPr>
          <p:nvPr/>
        </p:nvSpPr>
        <p:spPr bwMode="auto">
          <a:xfrm>
            <a:off x="1377950" y="2247900"/>
            <a:ext cx="1588" cy="3203575"/>
          </a:xfrm>
          <a:prstGeom prst="line">
            <a:avLst/>
          </a:prstGeom>
          <a:noFill/>
          <a:ln w="25400">
            <a:solidFill>
              <a:srgbClr val="80808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140292" name="Line 4"/>
          <p:cNvSpPr>
            <a:spLocks noChangeShapeType="1"/>
          </p:cNvSpPr>
          <p:nvPr/>
        </p:nvSpPr>
        <p:spPr bwMode="auto">
          <a:xfrm>
            <a:off x="1377950" y="5451475"/>
            <a:ext cx="6754813" cy="1588"/>
          </a:xfrm>
          <a:prstGeom prst="line">
            <a:avLst/>
          </a:prstGeom>
          <a:noFill/>
          <a:ln w="25400">
            <a:solidFill>
              <a:srgbClr val="808080"/>
            </a:solidFill>
            <a:round/>
            <a:headEn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0293" name="Rectangle 5"/>
          <p:cNvSpPr>
            <a:spLocks noChangeArrowheads="1"/>
          </p:cNvSpPr>
          <p:nvPr/>
        </p:nvSpPr>
        <p:spPr bwMode="auto">
          <a:xfrm>
            <a:off x="3403600" y="5535613"/>
            <a:ext cx="27051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Distance from the centre</a:t>
            </a:r>
            <a:endParaRPr lang="en-CA" altLang="it-IT" sz="2400">
              <a:latin typeface="AvantGarde Bk BT" pitchFamily="34" charset="0"/>
            </a:endParaRPr>
          </a:p>
        </p:txBody>
      </p:sp>
      <p:sp>
        <p:nvSpPr>
          <p:cNvPr id="140294" name="Rectangle 6"/>
          <p:cNvSpPr>
            <a:spLocks noChangeArrowheads="1"/>
          </p:cNvSpPr>
          <p:nvPr/>
        </p:nvSpPr>
        <p:spPr bwMode="auto">
          <a:xfrm rot="-5400000">
            <a:off x="321469" y="3364706"/>
            <a:ext cx="17145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vantGarde Bk BT" pitchFamily="34" charset="0"/>
              </a:rPr>
              <a:t>Land  use value</a:t>
            </a:r>
            <a:endParaRPr lang="en-CA" altLang="it-IT" sz="2400">
              <a:latin typeface="AvantGarde Bk BT" pitchFamily="34" charset="0"/>
            </a:endParaRPr>
          </a:p>
        </p:txBody>
      </p:sp>
      <p:sp>
        <p:nvSpPr>
          <p:cNvPr id="140295" name="Line 7"/>
          <p:cNvSpPr>
            <a:spLocks noChangeShapeType="1"/>
          </p:cNvSpPr>
          <p:nvPr/>
        </p:nvSpPr>
        <p:spPr bwMode="auto">
          <a:xfrm>
            <a:off x="4951413" y="2797175"/>
            <a:ext cx="250825" cy="1588"/>
          </a:xfrm>
          <a:prstGeom prst="line">
            <a:avLst/>
          </a:prstGeom>
          <a:noFill/>
          <a:ln w="22225">
            <a:solidFill>
              <a:srgbClr val="FF00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6" name="Rectangle 8"/>
          <p:cNvSpPr>
            <a:spLocks noChangeArrowheads="1"/>
          </p:cNvSpPr>
          <p:nvPr/>
        </p:nvSpPr>
        <p:spPr bwMode="auto">
          <a:xfrm>
            <a:off x="5256213" y="2660650"/>
            <a:ext cx="5111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Retail</a:t>
            </a:r>
            <a:endParaRPr lang="en-CA" altLang="it-IT" sz="2400"/>
          </a:p>
        </p:txBody>
      </p:sp>
      <p:sp>
        <p:nvSpPr>
          <p:cNvPr id="140297" name="Line 9"/>
          <p:cNvSpPr>
            <a:spLocks noChangeShapeType="1"/>
          </p:cNvSpPr>
          <p:nvPr/>
        </p:nvSpPr>
        <p:spPr bwMode="auto">
          <a:xfrm>
            <a:off x="4951413" y="3162300"/>
            <a:ext cx="250825" cy="158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298" name="Rectangle 10"/>
          <p:cNvSpPr>
            <a:spLocks noChangeArrowheads="1"/>
          </p:cNvSpPr>
          <p:nvPr/>
        </p:nvSpPr>
        <p:spPr bwMode="auto">
          <a:xfrm>
            <a:off x="5256213" y="3025775"/>
            <a:ext cx="379888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(several components  families)</a:t>
            </a:r>
            <a:endParaRPr lang="en-CA" altLang="it-IT" sz="2400"/>
          </a:p>
        </p:txBody>
      </p:sp>
      <p:sp>
        <p:nvSpPr>
          <p:cNvPr id="140299" name="Line 11"/>
          <p:cNvSpPr>
            <a:spLocks noChangeShapeType="1"/>
          </p:cNvSpPr>
          <p:nvPr/>
        </p:nvSpPr>
        <p:spPr bwMode="auto">
          <a:xfrm>
            <a:off x="4951413" y="3554413"/>
            <a:ext cx="250825" cy="1587"/>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0" name="Rectangle 12"/>
          <p:cNvSpPr>
            <a:spLocks noChangeArrowheads="1"/>
          </p:cNvSpPr>
          <p:nvPr/>
        </p:nvSpPr>
        <p:spPr bwMode="auto">
          <a:xfrm>
            <a:off x="5256213" y="3417888"/>
            <a:ext cx="24733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CA" altLang="it-IT" sz="1800" b="1">
                <a:solidFill>
                  <a:srgbClr val="000000"/>
                </a:solidFill>
                <a:latin typeface="Arial Narrow" pitchFamily="34" charset="0"/>
              </a:rPr>
              <a:t>Residential (single families)</a:t>
            </a:r>
          </a:p>
        </p:txBody>
      </p:sp>
      <p:sp>
        <p:nvSpPr>
          <p:cNvPr id="140301" name="Freeform 13"/>
          <p:cNvSpPr>
            <a:spLocks/>
          </p:cNvSpPr>
          <p:nvPr/>
        </p:nvSpPr>
        <p:spPr bwMode="auto">
          <a:xfrm>
            <a:off x="1393825" y="2816225"/>
            <a:ext cx="1111250" cy="1674813"/>
          </a:xfrm>
          <a:custGeom>
            <a:avLst/>
            <a:gdLst>
              <a:gd name="T0" fmla="*/ 2147483647 w 146"/>
              <a:gd name="T1" fmla="*/ 2147483647 h 220"/>
              <a:gd name="T2" fmla="*/ 0 w 146"/>
              <a:gd name="T3" fmla="*/ 0 h 220"/>
              <a:gd name="T4" fmla="*/ 0 60000 65536"/>
              <a:gd name="T5" fmla="*/ 0 60000 65536"/>
              <a:gd name="T6" fmla="*/ 0 w 146"/>
              <a:gd name="T7" fmla="*/ 0 h 220"/>
              <a:gd name="T8" fmla="*/ 146 w 146"/>
              <a:gd name="T9" fmla="*/ 220 h 220"/>
            </a:gdLst>
            <a:ahLst/>
            <a:cxnLst>
              <a:cxn ang="T4">
                <a:pos x="T0" y="T1"/>
              </a:cxn>
              <a:cxn ang="T5">
                <a:pos x="T2" y="T3"/>
              </a:cxn>
            </a:cxnLst>
            <a:rect l="T6" t="T7" r="T8" b="T9"/>
            <a:pathLst>
              <a:path w="146" h="220">
                <a:moveTo>
                  <a:pt x="146" y="220"/>
                </a:moveTo>
                <a:cubicBezTo>
                  <a:pt x="65" y="220"/>
                  <a:pt x="0" y="122"/>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2" name="Freeform 14"/>
          <p:cNvSpPr>
            <a:spLocks/>
          </p:cNvSpPr>
          <p:nvPr/>
        </p:nvSpPr>
        <p:spPr bwMode="auto">
          <a:xfrm>
            <a:off x="2520950" y="4117975"/>
            <a:ext cx="433388" cy="373063"/>
          </a:xfrm>
          <a:custGeom>
            <a:avLst/>
            <a:gdLst>
              <a:gd name="T0" fmla="*/ 0 w 57"/>
              <a:gd name="T1" fmla="*/ 2147483647 h 49"/>
              <a:gd name="T2" fmla="*/ 2147483647 w 57"/>
              <a:gd name="T3" fmla="*/ 0 h 49"/>
              <a:gd name="T4" fmla="*/ 0 60000 65536"/>
              <a:gd name="T5" fmla="*/ 0 60000 65536"/>
              <a:gd name="T6" fmla="*/ 0 w 57"/>
              <a:gd name="T7" fmla="*/ 0 h 49"/>
              <a:gd name="T8" fmla="*/ 57 w 57"/>
              <a:gd name="T9" fmla="*/ 49 h 49"/>
            </a:gdLst>
            <a:ahLst/>
            <a:cxnLst>
              <a:cxn ang="T4">
                <a:pos x="T0" y="T1"/>
              </a:cxn>
              <a:cxn ang="T5">
                <a:pos x="T2" y="T3"/>
              </a:cxn>
            </a:cxnLst>
            <a:rect l="T6" t="T7" r="T8" b="T9"/>
            <a:pathLst>
              <a:path w="57" h="49">
                <a:moveTo>
                  <a:pt x="0" y="49"/>
                </a:moveTo>
                <a:cubicBezTo>
                  <a:pt x="31" y="49"/>
                  <a:pt x="57" y="27"/>
                  <a:pt x="57"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3" name="Freeform 15"/>
          <p:cNvSpPr>
            <a:spLocks/>
          </p:cNvSpPr>
          <p:nvPr/>
        </p:nvSpPr>
        <p:spPr bwMode="auto">
          <a:xfrm>
            <a:off x="4325938" y="4781550"/>
            <a:ext cx="288925" cy="381000"/>
          </a:xfrm>
          <a:custGeom>
            <a:avLst/>
            <a:gdLst>
              <a:gd name="T0" fmla="*/ 0 w 38"/>
              <a:gd name="T1" fmla="*/ 2147483647 h 50"/>
              <a:gd name="T2" fmla="*/ 2147483647 w 38"/>
              <a:gd name="T3" fmla="*/ 0 h 50"/>
              <a:gd name="T4" fmla="*/ 0 60000 65536"/>
              <a:gd name="T5" fmla="*/ 0 60000 65536"/>
              <a:gd name="T6" fmla="*/ 0 w 38"/>
              <a:gd name="T7" fmla="*/ 0 h 50"/>
              <a:gd name="T8" fmla="*/ 38 w 38"/>
              <a:gd name="T9" fmla="*/ 50 h 50"/>
            </a:gdLst>
            <a:ahLst/>
            <a:cxnLst>
              <a:cxn ang="T4">
                <a:pos x="T0" y="T1"/>
              </a:cxn>
              <a:cxn ang="T5">
                <a:pos x="T2" y="T3"/>
              </a:cxn>
            </a:cxnLst>
            <a:rect l="T6" t="T7" r="T8" b="T9"/>
            <a:pathLst>
              <a:path w="38" h="50">
                <a:moveTo>
                  <a:pt x="0" y="50"/>
                </a:moveTo>
                <a:cubicBezTo>
                  <a:pt x="21" y="50"/>
                  <a:pt x="38" y="28"/>
                  <a:pt x="38"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4" name="Freeform 16"/>
          <p:cNvSpPr>
            <a:spLocks/>
          </p:cNvSpPr>
          <p:nvPr/>
        </p:nvSpPr>
        <p:spPr bwMode="auto">
          <a:xfrm>
            <a:off x="2954338" y="4125913"/>
            <a:ext cx="1347787" cy="1036637"/>
          </a:xfrm>
          <a:custGeom>
            <a:avLst/>
            <a:gdLst>
              <a:gd name="T0" fmla="*/ 2147483647 w 177"/>
              <a:gd name="T1" fmla="*/ 2147483647 h 136"/>
              <a:gd name="T2" fmla="*/ 0 w 177"/>
              <a:gd name="T3" fmla="*/ 0 h 136"/>
              <a:gd name="T4" fmla="*/ 0 60000 65536"/>
              <a:gd name="T5" fmla="*/ 0 60000 65536"/>
              <a:gd name="T6" fmla="*/ 0 w 177"/>
              <a:gd name="T7" fmla="*/ 0 h 136"/>
              <a:gd name="T8" fmla="*/ 177 w 177"/>
              <a:gd name="T9" fmla="*/ 136 h 136"/>
            </a:gdLst>
            <a:ahLst/>
            <a:cxnLst>
              <a:cxn ang="T4">
                <a:pos x="T0" y="T1"/>
              </a:cxn>
              <a:cxn ang="T5">
                <a:pos x="T2" y="T3"/>
              </a:cxn>
            </a:cxnLst>
            <a:rect l="T6" t="T7" r="T8" b="T9"/>
            <a:pathLst>
              <a:path w="177" h="136">
                <a:moveTo>
                  <a:pt x="177" y="136"/>
                </a:moveTo>
                <a:cubicBezTo>
                  <a:pt x="79" y="136"/>
                  <a:pt x="0" y="75"/>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5" name="Freeform 17"/>
          <p:cNvSpPr>
            <a:spLocks/>
          </p:cNvSpPr>
          <p:nvPr/>
        </p:nvSpPr>
        <p:spPr bwMode="auto">
          <a:xfrm>
            <a:off x="4614863" y="4781550"/>
            <a:ext cx="501650" cy="631825"/>
          </a:xfrm>
          <a:custGeom>
            <a:avLst/>
            <a:gdLst>
              <a:gd name="T0" fmla="*/ 2147483647 w 66"/>
              <a:gd name="T1" fmla="*/ 2147483647 h 83"/>
              <a:gd name="T2" fmla="*/ 0 w 66"/>
              <a:gd name="T3" fmla="*/ 0 h 83"/>
              <a:gd name="T4" fmla="*/ 0 60000 65536"/>
              <a:gd name="T5" fmla="*/ 0 60000 65536"/>
              <a:gd name="T6" fmla="*/ 0 w 66"/>
              <a:gd name="T7" fmla="*/ 0 h 83"/>
              <a:gd name="T8" fmla="*/ 66 w 66"/>
              <a:gd name="T9" fmla="*/ 83 h 83"/>
            </a:gdLst>
            <a:ahLst/>
            <a:cxnLst>
              <a:cxn ang="T4">
                <a:pos x="T0" y="T1"/>
              </a:cxn>
              <a:cxn ang="T5">
                <a:pos x="T2" y="T3"/>
              </a:cxn>
            </a:cxnLst>
            <a:rect l="T6" t="T7" r="T8" b="T9"/>
            <a:pathLst>
              <a:path w="66" h="83">
                <a:moveTo>
                  <a:pt x="66" y="83"/>
                </a:moveTo>
                <a:cubicBezTo>
                  <a:pt x="30" y="83"/>
                  <a:pt x="0" y="46"/>
                  <a:pt x="0" y="0"/>
                </a:cubicBezTo>
              </a:path>
            </a:pathLst>
          </a:custGeom>
          <a:noFill/>
          <a:ln w="2222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0306" name="Line 18"/>
          <p:cNvSpPr>
            <a:spLocks noChangeShapeType="1"/>
          </p:cNvSpPr>
          <p:nvPr/>
        </p:nvSpPr>
        <p:spPr bwMode="auto">
          <a:xfrm>
            <a:off x="1377950" y="4689475"/>
            <a:ext cx="5764213" cy="731838"/>
          </a:xfrm>
          <a:prstGeom prst="line">
            <a:avLst/>
          </a:prstGeom>
          <a:noFill/>
          <a:ln w="31750">
            <a:solidFill>
              <a:srgbClr val="339966"/>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7" name="Line 19"/>
          <p:cNvSpPr>
            <a:spLocks noChangeShapeType="1"/>
          </p:cNvSpPr>
          <p:nvPr/>
        </p:nvSpPr>
        <p:spPr bwMode="auto">
          <a:xfrm>
            <a:off x="1385888" y="4041775"/>
            <a:ext cx="2155825" cy="6477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8" name="Line 20"/>
          <p:cNvSpPr>
            <a:spLocks noChangeShapeType="1"/>
          </p:cNvSpPr>
          <p:nvPr/>
        </p:nvSpPr>
        <p:spPr bwMode="auto">
          <a:xfrm>
            <a:off x="3525838" y="4689475"/>
            <a:ext cx="1530350" cy="312738"/>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0309" name="Line 21"/>
          <p:cNvSpPr>
            <a:spLocks noChangeShapeType="1"/>
          </p:cNvSpPr>
          <p:nvPr/>
        </p:nvSpPr>
        <p:spPr bwMode="auto">
          <a:xfrm>
            <a:off x="5064125" y="5002213"/>
            <a:ext cx="457200" cy="419100"/>
          </a:xfrm>
          <a:prstGeom prst="line">
            <a:avLst/>
          </a:prstGeom>
          <a:noFill/>
          <a:ln w="31750">
            <a:solidFill>
              <a:srgbClr val="FF9900"/>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idx="4294967295"/>
          </p:nvPr>
        </p:nvSpPr>
        <p:spPr/>
        <p:txBody>
          <a:bodyPr/>
          <a:lstStyle/>
          <a:p>
            <a:pPr eaLnBrk="1" hangingPunct="1"/>
            <a:r>
              <a:rPr lang="en-US" altLang="it-IT" smtClean="0"/>
              <a:t>Global models</a:t>
            </a:r>
          </a:p>
        </p:txBody>
      </p:sp>
      <p:sp>
        <p:nvSpPr>
          <p:cNvPr id="142339"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p:spPr>
        <p:txBody>
          <a:bodyPr/>
          <a:lstStyle/>
          <a:p>
            <a:pPr eaLnBrk="1" hangingPunct="1">
              <a:lnSpc>
                <a:spcPct val="80000"/>
              </a:lnSpc>
            </a:pPr>
            <a:r>
              <a:rPr lang="en-GB" altLang="it-IT" sz="2400" smtClean="0"/>
              <a:t>Effort to highlight an order within the topographical and functional structure of a city</a:t>
            </a:r>
          </a:p>
          <a:p>
            <a:pPr eaLnBrk="1" hangingPunct="1">
              <a:lnSpc>
                <a:spcPct val="80000"/>
              </a:lnSpc>
            </a:pPr>
            <a:r>
              <a:rPr lang="en-GB" altLang="it-IT" sz="2400" smtClean="0"/>
              <a:t>Different models used to represent and study such ‘order’ :</a:t>
            </a:r>
          </a:p>
          <a:p>
            <a:pPr lvl="1" eaLnBrk="1" hangingPunct="1">
              <a:lnSpc>
                <a:spcPct val="80000"/>
              </a:lnSpc>
            </a:pPr>
            <a:r>
              <a:rPr lang="en-GB" altLang="it-IT" sz="2000" smtClean="0"/>
              <a:t>Circular Models i (Burgess, 1967)</a:t>
            </a:r>
          </a:p>
          <a:p>
            <a:pPr lvl="2" eaLnBrk="1" hangingPunct="1">
              <a:lnSpc>
                <a:spcPct val="80000"/>
              </a:lnSpc>
            </a:pPr>
            <a:r>
              <a:rPr lang="en-GB" altLang="it-IT" sz="1800" smtClean="0"/>
              <a:t>Urban values decrease regularly from city centre</a:t>
            </a:r>
          </a:p>
          <a:p>
            <a:pPr lvl="1" eaLnBrk="1" hangingPunct="1">
              <a:lnSpc>
                <a:spcPct val="80000"/>
              </a:lnSpc>
            </a:pPr>
            <a:r>
              <a:rPr lang="en-GB" altLang="it-IT" sz="2000" smtClean="0"/>
              <a:t>Sectors Models (Hoyt, 1932)</a:t>
            </a:r>
          </a:p>
          <a:p>
            <a:pPr lvl="2" eaLnBrk="1" hangingPunct="1">
              <a:lnSpc>
                <a:spcPct val="80000"/>
              </a:lnSpc>
            </a:pPr>
            <a:r>
              <a:rPr lang="en-GB" altLang="it-IT" sz="1800" smtClean="0"/>
              <a:t>elaboration: inner city’s structure is influenced by radial road, pre-existing nuclei, geomorphology, etc.</a:t>
            </a:r>
          </a:p>
          <a:p>
            <a:pPr lvl="1" eaLnBrk="1" hangingPunct="1">
              <a:lnSpc>
                <a:spcPct val="80000"/>
              </a:lnSpc>
            </a:pPr>
            <a:r>
              <a:rPr lang="en-GB" altLang="it-IT" sz="2000" smtClean="0"/>
              <a:t>Multi-centre Models (Harris and Ullman, 1945)</a:t>
            </a:r>
          </a:p>
          <a:p>
            <a:pPr lvl="2" eaLnBrk="1" hangingPunct="1">
              <a:lnSpc>
                <a:spcPct val="80000"/>
              </a:lnSpc>
            </a:pPr>
            <a:r>
              <a:rPr lang="en-GB" altLang="it-IT" sz="1800" smtClean="0"/>
              <a:t>Development of no single centres but in a number  of centres within urban area:</a:t>
            </a:r>
          </a:p>
          <a:p>
            <a:pPr lvl="3" eaLnBrk="1" hangingPunct="1">
              <a:lnSpc>
                <a:spcPct val="80000"/>
              </a:lnSpc>
            </a:pPr>
            <a:r>
              <a:rPr lang="en-GB" altLang="it-IT" sz="1600" smtClean="0"/>
              <a:t>Specialized request for soil; </a:t>
            </a:r>
          </a:p>
          <a:p>
            <a:pPr lvl="3" eaLnBrk="1" hangingPunct="1">
              <a:lnSpc>
                <a:spcPct val="80000"/>
              </a:lnSpc>
            </a:pPr>
            <a:r>
              <a:rPr lang="en-GB" altLang="it-IT" sz="1600" smtClean="0"/>
              <a:t>Concentration of activities;</a:t>
            </a:r>
          </a:p>
          <a:p>
            <a:pPr lvl="3" eaLnBrk="1" hangingPunct="1">
              <a:lnSpc>
                <a:spcPct val="80000"/>
              </a:lnSpc>
            </a:pPr>
            <a:r>
              <a:rPr lang="en-GB" altLang="it-IT" sz="1600" smtClean="0"/>
              <a:t>Conflict between different activities in land use;</a:t>
            </a:r>
          </a:p>
          <a:p>
            <a:pPr lvl="3" eaLnBrk="1" hangingPunct="1">
              <a:lnSpc>
                <a:spcPct val="80000"/>
              </a:lnSpc>
            </a:pPr>
            <a:r>
              <a:rPr lang="en-GB" altLang="it-IT" sz="1600" smtClean="0"/>
              <a:t>Bid-rent differences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Freeform 2"/>
          <p:cNvSpPr>
            <a:spLocks/>
          </p:cNvSpPr>
          <p:nvPr/>
        </p:nvSpPr>
        <p:spPr bwMode="auto">
          <a:xfrm>
            <a:off x="4568825" y="1435100"/>
            <a:ext cx="3197225" cy="3883025"/>
          </a:xfrm>
          <a:custGeom>
            <a:avLst/>
            <a:gdLst>
              <a:gd name="T0" fmla="*/ 2147483647 w 1400"/>
              <a:gd name="T1" fmla="*/ 0 h 1700"/>
              <a:gd name="T2" fmla="*/ 20861895 w 1400"/>
              <a:gd name="T3" fmla="*/ 0 h 1700"/>
              <a:gd name="T4" fmla="*/ 0 w 1400"/>
              <a:gd name="T5" fmla="*/ 2147483647 h 1700"/>
              <a:gd name="T6" fmla="*/ 2147483647 w 1400"/>
              <a:gd name="T7" fmla="*/ 2147483647 h 1700"/>
              <a:gd name="T8" fmla="*/ 2147483647 w 1400"/>
              <a:gd name="T9" fmla="*/ 0 h 1700"/>
              <a:gd name="T10" fmla="*/ 2147483647 w 1400"/>
              <a:gd name="T11" fmla="*/ 0 h 1700"/>
              <a:gd name="T12" fmla="*/ 0 60000 65536"/>
              <a:gd name="T13" fmla="*/ 0 60000 65536"/>
              <a:gd name="T14" fmla="*/ 0 60000 65536"/>
              <a:gd name="T15" fmla="*/ 0 60000 65536"/>
              <a:gd name="T16" fmla="*/ 0 60000 65536"/>
              <a:gd name="T17" fmla="*/ 0 60000 65536"/>
              <a:gd name="T18" fmla="*/ 0 w 1400"/>
              <a:gd name="T19" fmla="*/ 0 h 1700"/>
              <a:gd name="T20" fmla="*/ 1400 w 1400"/>
              <a:gd name="T21" fmla="*/ 1700 h 1700"/>
            </a:gdLst>
            <a:ahLst/>
            <a:cxnLst>
              <a:cxn ang="T12">
                <a:pos x="T0" y="T1"/>
              </a:cxn>
              <a:cxn ang="T13">
                <a:pos x="T2" y="T3"/>
              </a:cxn>
              <a:cxn ang="T14">
                <a:pos x="T4" y="T5"/>
              </a:cxn>
              <a:cxn ang="T15">
                <a:pos x="T6" y="T7"/>
              </a:cxn>
              <a:cxn ang="T16">
                <a:pos x="T8" y="T9"/>
              </a:cxn>
              <a:cxn ang="T17">
                <a:pos x="T10" y="T11"/>
              </a:cxn>
            </a:cxnLst>
            <a:rect l="T18" t="T19" r="T20" b="T21"/>
            <a:pathLst>
              <a:path w="1400" h="1700">
                <a:moveTo>
                  <a:pt x="724" y="0"/>
                </a:moveTo>
                <a:lnTo>
                  <a:pt x="4" y="0"/>
                </a:lnTo>
                <a:lnTo>
                  <a:pt x="0" y="1700"/>
                </a:lnTo>
                <a:lnTo>
                  <a:pt x="1400" y="1700"/>
                </a:lnTo>
                <a:lnTo>
                  <a:pt x="820" y="0"/>
                </a:lnTo>
                <a:lnTo>
                  <a:pt x="72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3" name="Freeform 3"/>
          <p:cNvSpPr>
            <a:spLocks/>
          </p:cNvSpPr>
          <p:nvPr/>
        </p:nvSpPr>
        <p:spPr bwMode="auto">
          <a:xfrm>
            <a:off x="6221413" y="1435100"/>
            <a:ext cx="2411412" cy="3892550"/>
          </a:xfrm>
          <a:custGeom>
            <a:avLst/>
            <a:gdLst>
              <a:gd name="T0" fmla="*/ 0 w 1056"/>
              <a:gd name="T1" fmla="*/ 0 h 1704"/>
              <a:gd name="T2" fmla="*/ 250298127 w 1056"/>
              <a:gd name="T3" fmla="*/ 751435832 h 1704"/>
              <a:gd name="T4" fmla="*/ 250298127 w 1056"/>
              <a:gd name="T5" fmla="*/ 1001913586 h 1704"/>
              <a:gd name="T6" fmla="*/ 500593971 w 1056"/>
              <a:gd name="T7" fmla="*/ 1502871663 h 1704"/>
              <a:gd name="T8" fmla="*/ 500593971 w 1056"/>
              <a:gd name="T9" fmla="*/ 2003827171 h 1704"/>
              <a:gd name="T10" fmla="*/ 750892170 w 1056"/>
              <a:gd name="T11" fmla="*/ 2147483647 h 1704"/>
              <a:gd name="T12" fmla="*/ 750892170 w 1056"/>
              <a:gd name="T13" fmla="*/ 2147483647 h 1704"/>
              <a:gd name="T14" fmla="*/ 1001187942 w 1056"/>
              <a:gd name="T15" fmla="*/ 2147483647 h 1704"/>
              <a:gd name="T16" fmla="*/ 1001187942 w 1056"/>
              <a:gd name="T17" fmla="*/ 2147483647 h 1704"/>
              <a:gd name="T18" fmla="*/ 1251486284 w 1056"/>
              <a:gd name="T19" fmla="*/ 2147483647 h 1704"/>
              <a:gd name="T20" fmla="*/ 1001187942 w 1056"/>
              <a:gd name="T21" fmla="*/ 2147483647 h 1704"/>
              <a:gd name="T22" fmla="*/ 1251486284 w 1056"/>
              <a:gd name="T23" fmla="*/ 2147483647 h 1704"/>
              <a:gd name="T24" fmla="*/ 1752080112 w 1056"/>
              <a:gd name="T25" fmla="*/ 2147483647 h 1704"/>
              <a:gd name="T26" fmla="*/ 2002378168 w 1056"/>
              <a:gd name="T27" fmla="*/ 2147483647 h 1704"/>
              <a:gd name="T28" fmla="*/ 2147483647 w 1056"/>
              <a:gd name="T29" fmla="*/ 2147483647 h 1704"/>
              <a:gd name="T30" fmla="*/ 2147483647 w 1056"/>
              <a:gd name="T31" fmla="*/ 2147483647 h 1704"/>
              <a:gd name="T32" fmla="*/ 2147483647 w 1056"/>
              <a:gd name="T33" fmla="*/ 2147483647 h 1704"/>
              <a:gd name="T34" fmla="*/ 2147483647 w 1056"/>
              <a:gd name="T35" fmla="*/ 2147483647 h 1704"/>
              <a:gd name="T36" fmla="*/ 2147483647 w 1056"/>
              <a:gd name="T37" fmla="*/ 0 h 1704"/>
              <a:gd name="T38" fmla="*/ 0 w 1056"/>
              <a:gd name="T39" fmla="*/ 0 h 17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6"/>
              <a:gd name="T61" fmla="*/ 0 h 1704"/>
              <a:gd name="T62" fmla="*/ 1056 w 1056"/>
              <a:gd name="T63" fmla="*/ 1704 h 17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6" h="1704">
                <a:moveTo>
                  <a:pt x="0" y="0"/>
                </a:moveTo>
                <a:lnTo>
                  <a:pt x="48" y="144"/>
                </a:lnTo>
                <a:lnTo>
                  <a:pt x="48" y="192"/>
                </a:lnTo>
                <a:lnTo>
                  <a:pt x="96" y="288"/>
                </a:lnTo>
                <a:lnTo>
                  <a:pt x="96" y="384"/>
                </a:lnTo>
                <a:lnTo>
                  <a:pt x="144" y="480"/>
                </a:lnTo>
                <a:lnTo>
                  <a:pt x="144" y="528"/>
                </a:lnTo>
                <a:lnTo>
                  <a:pt x="192" y="624"/>
                </a:lnTo>
                <a:lnTo>
                  <a:pt x="192" y="672"/>
                </a:lnTo>
                <a:lnTo>
                  <a:pt x="240" y="768"/>
                </a:lnTo>
                <a:lnTo>
                  <a:pt x="192" y="912"/>
                </a:lnTo>
                <a:lnTo>
                  <a:pt x="240" y="1008"/>
                </a:lnTo>
                <a:lnTo>
                  <a:pt x="336" y="1200"/>
                </a:lnTo>
                <a:lnTo>
                  <a:pt x="384" y="1248"/>
                </a:lnTo>
                <a:lnTo>
                  <a:pt x="528" y="1488"/>
                </a:lnTo>
                <a:lnTo>
                  <a:pt x="576" y="1536"/>
                </a:lnTo>
                <a:lnTo>
                  <a:pt x="576" y="1704"/>
                </a:lnTo>
                <a:lnTo>
                  <a:pt x="1056" y="1700"/>
                </a:lnTo>
                <a:lnTo>
                  <a:pt x="1056" y="0"/>
                </a:lnTo>
                <a:lnTo>
                  <a:pt x="0" y="0"/>
                </a:lnTo>
                <a:close/>
              </a:path>
            </a:pathLst>
          </a:custGeom>
          <a:solidFill>
            <a:srgbClr val="99CC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it-IT"/>
          </a:p>
        </p:txBody>
      </p:sp>
      <p:sp>
        <p:nvSpPr>
          <p:cNvPr id="143364" name="Oval 4"/>
          <p:cNvSpPr>
            <a:spLocks noChangeArrowheads="1"/>
          </p:cNvSpPr>
          <p:nvPr/>
        </p:nvSpPr>
        <p:spPr bwMode="auto">
          <a:xfrm>
            <a:off x="5016500" y="1654175"/>
            <a:ext cx="3287713" cy="3289300"/>
          </a:xfrm>
          <a:prstGeom prst="ellipse">
            <a:avLst/>
          </a:prstGeom>
          <a:solidFill>
            <a:srgbClr val="CCFFCC">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5" name="Oval 5"/>
          <p:cNvSpPr>
            <a:spLocks noChangeArrowheads="1"/>
          </p:cNvSpPr>
          <p:nvPr/>
        </p:nvSpPr>
        <p:spPr bwMode="auto">
          <a:xfrm>
            <a:off x="5564188" y="2201863"/>
            <a:ext cx="2190750" cy="2193925"/>
          </a:xfrm>
          <a:prstGeom prst="ellipse">
            <a:avLst/>
          </a:prstGeom>
          <a:solidFill>
            <a:srgbClr val="99CC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6" name="Oval 6"/>
          <p:cNvSpPr>
            <a:spLocks noChangeArrowheads="1"/>
          </p:cNvSpPr>
          <p:nvPr/>
        </p:nvSpPr>
        <p:spPr bwMode="auto">
          <a:xfrm>
            <a:off x="6002338" y="2640013"/>
            <a:ext cx="1316037" cy="1317625"/>
          </a:xfrm>
          <a:prstGeom prst="ellipse">
            <a:avLst/>
          </a:prstGeom>
          <a:solidFill>
            <a:srgbClr val="FF9900">
              <a:alpha val="50195"/>
            </a:srgbClr>
          </a:solidFill>
          <a:ln w="9525">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7" name="Oval 7"/>
          <p:cNvSpPr>
            <a:spLocks noChangeArrowheads="1"/>
          </p:cNvSpPr>
          <p:nvPr/>
        </p:nvSpPr>
        <p:spPr bwMode="auto">
          <a:xfrm>
            <a:off x="6264275" y="2906713"/>
            <a:ext cx="812800" cy="812800"/>
          </a:xfrm>
          <a:prstGeom prst="ellipse">
            <a:avLst/>
          </a:prstGeom>
          <a:solidFill>
            <a:srgbClr val="FF6600">
              <a:alpha val="50195"/>
            </a:srgbClr>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68" name="Text Box 8"/>
          <p:cNvSpPr txBox="1">
            <a:spLocks noChangeArrowheads="1"/>
          </p:cNvSpPr>
          <p:nvPr/>
        </p:nvSpPr>
        <p:spPr bwMode="auto">
          <a:xfrm>
            <a:off x="5292725" y="5397500"/>
            <a:ext cx="24225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IV – working class area</a:t>
            </a:r>
          </a:p>
        </p:txBody>
      </p:sp>
      <p:sp>
        <p:nvSpPr>
          <p:cNvPr id="143369" name="Text Box 9"/>
          <p:cNvSpPr txBox="1">
            <a:spLocks noChangeArrowheads="1"/>
          </p:cNvSpPr>
          <p:nvPr/>
        </p:nvSpPr>
        <p:spPr bwMode="auto">
          <a:xfrm>
            <a:off x="5292725" y="5708650"/>
            <a:ext cx="2038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 – residential area</a:t>
            </a:r>
          </a:p>
        </p:txBody>
      </p:sp>
      <p:sp>
        <p:nvSpPr>
          <p:cNvPr id="143370" name="Text Box 10"/>
          <p:cNvSpPr txBox="1">
            <a:spLocks noChangeArrowheads="1"/>
          </p:cNvSpPr>
          <p:nvPr/>
        </p:nvSpPr>
        <p:spPr bwMode="auto">
          <a:xfrm>
            <a:off x="5281613" y="6029325"/>
            <a:ext cx="2001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VI – suburban area</a:t>
            </a:r>
          </a:p>
        </p:txBody>
      </p:sp>
      <p:sp>
        <p:nvSpPr>
          <p:cNvPr id="143371" name="Text Box 11"/>
          <p:cNvSpPr txBox="1">
            <a:spLocks noChangeArrowheads="1"/>
          </p:cNvSpPr>
          <p:nvPr/>
        </p:nvSpPr>
        <p:spPr bwMode="auto">
          <a:xfrm>
            <a:off x="1860550" y="5362575"/>
            <a:ext cx="268128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 - Loop (downtown; CBD)</a:t>
            </a:r>
          </a:p>
        </p:txBody>
      </p:sp>
      <p:sp>
        <p:nvSpPr>
          <p:cNvPr id="143372" name="Rectangle 12"/>
          <p:cNvSpPr>
            <a:spLocks noChangeArrowheads="1"/>
          </p:cNvSpPr>
          <p:nvPr/>
        </p:nvSpPr>
        <p:spPr bwMode="auto">
          <a:xfrm>
            <a:off x="1860550" y="5680075"/>
            <a:ext cx="14970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 – industries</a:t>
            </a:r>
          </a:p>
        </p:txBody>
      </p:sp>
      <p:sp>
        <p:nvSpPr>
          <p:cNvPr id="143373" name="Rectangle 13"/>
          <p:cNvSpPr>
            <a:spLocks noChangeArrowheads="1"/>
          </p:cNvSpPr>
          <p:nvPr/>
        </p:nvSpPr>
        <p:spPr bwMode="auto">
          <a:xfrm>
            <a:off x="1860550" y="6016625"/>
            <a:ext cx="198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latin typeface="AvantGarde Bk BT" pitchFamily="34" charset="0"/>
              </a:rPr>
              <a:t>III – transition area</a:t>
            </a:r>
          </a:p>
        </p:txBody>
      </p:sp>
      <p:sp>
        <p:nvSpPr>
          <p:cNvPr id="143374" name="Rectangle 14"/>
          <p:cNvSpPr>
            <a:spLocks noChangeArrowheads="1"/>
          </p:cNvSpPr>
          <p:nvPr/>
        </p:nvSpPr>
        <p:spPr bwMode="auto">
          <a:xfrm>
            <a:off x="1619250" y="5418138"/>
            <a:ext cx="241300" cy="239712"/>
          </a:xfrm>
          <a:prstGeom prst="rect">
            <a:avLst/>
          </a:prstGeom>
          <a:solidFill>
            <a:srgbClr val="9933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5" name="Rectangle 15"/>
          <p:cNvSpPr>
            <a:spLocks noChangeArrowheads="1"/>
          </p:cNvSpPr>
          <p:nvPr/>
        </p:nvSpPr>
        <p:spPr bwMode="auto">
          <a:xfrm>
            <a:off x="1619250" y="5738813"/>
            <a:ext cx="241300" cy="241300"/>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6" name="Rectangle 16"/>
          <p:cNvSpPr>
            <a:spLocks noChangeArrowheads="1"/>
          </p:cNvSpPr>
          <p:nvPr/>
        </p:nvSpPr>
        <p:spPr bwMode="auto">
          <a:xfrm>
            <a:off x="1619250" y="6059488"/>
            <a:ext cx="241300" cy="241300"/>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7" name="Rectangle 17"/>
          <p:cNvSpPr>
            <a:spLocks noChangeArrowheads="1"/>
          </p:cNvSpPr>
          <p:nvPr/>
        </p:nvSpPr>
        <p:spPr bwMode="auto">
          <a:xfrm>
            <a:off x="5003800" y="5430838"/>
            <a:ext cx="241300" cy="239712"/>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8" name="Rectangle 18"/>
          <p:cNvSpPr>
            <a:spLocks noChangeArrowheads="1"/>
          </p:cNvSpPr>
          <p:nvPr/>
        </p:nvSpPr>
        <p:spPr bwMode="auto">
          <a:xfrm>
            <a:off x="5003800" y="5751513"/>
            <a:ext cx="241300" cy="241300"/>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79" name="Rectangle 19"/>
          <p:cNvSpPr>
            <a:spLocks noChangeArrowheads="1"/>
          </p:cNvSpPr>
          <p:nvPr/>
        </p:nvSpPr>
        <p:spPr bwMode="auto">
          <a:xfrm>
            <a:off x="5003800" y="6072188"/>
            <a:ext cx="241300" cy="241300"/>
          </a:xfrm>
          <a:prstGeom prst="rect">
            <a:avLst/>
          </a:prstGeom>
          <a:solidFill>
            <a:schemeClr val="bg1"/>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0" name="Rectangle 20"/>
          <p:cNvSpPr>
            <a:spLocks noChangeArrowheads="1"/>
          </p:cNvSpPr>
          <p:nvPr/>
        </p:nvSpPr>
        <p:spPr bwMode="auto">
          <a:xfrm>
            <a:off x="412750" y="1435100"/>
            <a:ext cx="4056063" cy="3894138"/>
          </a:xfrm>
          <a:prstGeom prst="rect">
            <a:avLst/>
          </a:prstGeom>
          <a:solidFill>
            <a:schemeClr val="bg1"/>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1" name="Oval 21"/>
          <p:cNvSpPr>
            <a:spLocks noChangeArrowheads="1"/>
          </p:cNvSpPr>
          <p:nvPr/>
        </p:nvSpPr>
        <p:spPr bwMode="auto">
          <a:xfrm>
            <a:off x="657225" y="1598613"/>
            <a:ext cx="3567113" cy="3568700"/>
          </a:xfrm>
          <a:prstGeom prst="ellipse">
            <a:avLst/>
          </a:prstGeom>
          <a:solidFill>
            <a:srgbClr val="CCFFCC"/>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2" name="Oval 22"/>
          <p:cNvSpPr>
            <a:spLocks noChangeArrowheads="1"/>
          </p:cNvSpPr>
          <p:nvPr/>
        </p:nvSpPr>
        <p:spPr bwMode="auto">
          <a:xfrm>
            <a:off x="1222375" y="2165350"/>
            <a:ext cx="2435225" cy="2433638"/>
          </a:xfrm>
          <a:prstGeom prst="ellipse">
            <a:avLst/>
          </a:prstGeom>
          <a:solidFill>
            <a:srgbClr val="99CC00"/>
          </a:solidFill>
          <a:ln w="12700">
            <a:solidFill>
              <a:srgbClr val="0033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3" name="Oval 23"/>
          <p:cNvSpPr>
            <a:spLocks noChangeArrowheads="1"/>
          </p:cNvSpPr>
          <p:nvPr/>
        </p:nvSpPr>
        <p:spPr bwMode="auto">
          <a:xfrm>
            <a:off x="1792288" y="2733675"/>
            <a:ext cx="1296987" cy="1296988"/>
          </a:xfrm>
          <a:prstGeom prst="ellipse">
            <a:avLst/>
          </a:prstGeom>
          <a:solidFill>
            <a:srgbClr val="FFCC00"/>
          </a:solidFill>
          <a:ln w="12700">
            <a:solidFill>
              <a:srgbClr val="FF990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4" name="Oval 24"/>
          <p:cNvSpPr>
            <a:spLocks noChangeArrowheads="1"/>
          </p:cNvSpPr>
          <p:nvPr/>
        </p:nvSpPr>
        <p:spPr bwMode="auto">
          <a:xfrm>
            <a:off x="2033588" y="2976563"/>
            <a:ext cx="812800" cy="812800"/>
          </a:xfrm>
          <a:prstGeom prst="ellipse">
            <a:avLst/>
          </a:prstGeom>
          <a:solidFill>
            <a:srgbClr val="FF6600"/>
          </a:solidFill>
          <a:ln w="19050">
            <a:solidFill>
              <a:srgbClr val="808080"/>
            </a:solidFill>
            <a:prstDash val="dash"/>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5" name="Oval 25"/>
          <p:cNvSpPr>
            <a:spLocks noChangeArrowheads="1"/>
          </p:cNvSpPr>
          <p:nvPr/>
        </p:nvSpPr>
        <p:spPr bwMode="auto">
          <a:xfrm>
            <a:off x="2278063" y="3219450"/>
            <a:ext cx="325437" cy="327025"/>
          </a:xfrm>
          <a:prstGeom prst="ellipse">
            <a:avLst/>
          </a:prstGeom>
          <a:solidFill>
            <a:srgbClr val="993300"/>
          </a:solidFill>
          <a:ln w="12700">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endParaRPr lang="en-CA" altLang="it-IT" sz="1400">
              <a:latin typeface="Impact" pitchFamily="34" charset="0"/>
            </a:endParaRPr>
          </a:p>
        </p:txBody>
      </p:sp>
      <p:sp>
        <p:nvSpPr>
          <p:cNvPr id="143386" name="Rectangle 26"/>
          <p:cNvSpPr>
            <a:spLocks noChangeArrowheads="1"/>
          </p:cNvSpPr>
          <p:nvPr/>
        </p:nvSpPr>
        <p:spPr bwMode="auto">
          <a:xfrm>
            <a:off x="4576763" y="1435100"/>
            <a:ext cx="4056062" cy="3894138"/>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7" name="Oval 27"/>
          <p:cNvSpPr>
            <a:spLocks noChangeArrowheads="1"/>
          </p:cNvSpPr>
          <p:nvPr/>
        </p:nvSpPr>
        <p:spPr bwMode="auto">
          <a:xfrm>
            <a:off x="6440488" y="3079750"/>
            <a:ext cx="439737" cy="438150"/>
          </a:xfrm>
          <a:prstGeom prst="ellipse">
            <a:avLst/>
          </a:prstGeom>
          <a:solidFill>
            <a:srgbClr val="993300">
              <a:alpha val="50195"/>
            </a:srgbClr>
          </a:solidFill>
          <a:ln w="9525">
            <a:solidFill>
              <a:srgbClr val="808080"/>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3388" name="Text Box 28"/>
          <p:cNvSpPr txBox="1">
            <a:spLocks noChangeArrowheads="1"/>
          </p:cNvSpPr>
          <p:nvPr/>
        </p:nvSpPr>
        <p:spPr bwMode="auto">
          <a:xfrm>
            <a:off x="6405563" y="3165475"/>
            <a:ext cx="2952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LOOP</a:t>
            </a:r>
          </a:p>
        </p:txBody>
      </p:sp>
      <p:sp>
        <p:nvSpPr>
          <p:cNvPr id="143389" name="Text Box 29"/>
          <p:cNvSpPr txBox="1">
            <a:spLocks noChangeArrowheads="1"/>
          </p:cNvSpPr>
          <p:nvPr/>
        </p:nvSpPr>
        <p:spPr bwMode="auto">
          <a:xfrm rot="-2700000">
            <a:off x="6227763" y="2849563"/>
            <a:ext cx="269875"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90000"/>
              </a:lnSpc>
              <a:spcBef>
                <a:spcPct val="0"/>
              </a:spcBef>
              <a:buClrTx/>
              <a:buFontTx/>
              <a:buNone/>
            </a:pPr>
            <a:r>
              <a:rPr lang="en-US" altLang="it-IT" sz="1000" b="1">
                <a:latin typeface="Arial Narrow" pitchFamily="34" charset="0"/>
              </a:rPr>
              <a:t>Little</a:t>
            </a:r>
          </a:p>
          <a:p>
            <a:pPr algn="l">
              <a:lnSpc>
                <a:spcPct val="90000"/>
              </a:lnSpc>
              <a:spcBef>
                <a:spcPct val="0"/>
              </a:spcBef>
              <a:buClrTx/>
              <a:buFontTx/>
              <a:buNone/>
            </a:pPr>
            <a:r>
              <a:rPr lang="en-US" altLang="it-IT" sz="1000" b="1">
                <a:latin typeface="Arial Narrow" pitchFamily="34" charset="0"/>
              </a:rPr>
              <a:t>Sicily</a:t>
            </a:r>
          </a:p>
        </p:txBody>
      </p:sp>
      <p:sp>
        <p:nvSpPr>
          <p:cNvPr id="143390" name="Text Box 30"/>
          <p:cNvSpPr txBox="1">
            <a:spLocks noChangeArrowheads="1"/>
          </p:cNvSpPr>
          <p:nvPr/>
        </p:nvSpPr>
        <p:spPr bwMode="auto">
          <a:xfrm rot="2790695">
            <a:off x="5556250" y="3678238"/>
            <a:ext cx="83502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900" b="1">
                <a:latin typeface="Arial Narrow" pitchFamily="34" charset="0"/>
              </a:rPr>
              <a:t>Apartment Houses</a:t>
            </a:r>
          </a:p>
        </p:txBody>
      </p:sp>
      <p:sp>
        <p:nvSpPr>
          <p:cNvPr id="143391" name="Text Box 31"/>
          <p:cNvSpPr txBox="1">
            <a:spLocks noChangeArrowheads="1"/>
          </p:cNvSpPr>
          <p:nvPr/>
        </p:nvSpPr>
        <p:spPr bwMode="auto">
          <a:xfrm>
            <a:off x="6962775" y="4953000"/>
            <a:ext cx="49530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nSpc>
                <a:spcPct val="90000"/>
              </a:lnSpc>
              <a:spcBef>
                <a:spcPct val="0"/>
              </a:spcBef>
              <a:buClrTx/>
              <a:buFontTx/>
              <a:buNone/>
            </a:pPr>
            <a:r>
              <a:rPr lang="en-US" altLang="it-IT" sz="1000" b="1">
                <a:latin typeface="Arial Narrow" pitchFamily="34" charset="0"/>
              </a:rPr>
              <a:t>Bungalow</a:t>
            </a:r>
          </a:p>
          <a:p>
            <a:pPr>
              <a:lnSpc>
                <a:spcPct val="90000"/>
              </a:lnSpc>
              <a:spcBef>
                <a:spcPct val="0"/>
              </a:spcBef>
              <a:buClrTx/>
              <a:buFontTx/>
              <a:buNone/>
            </a:pPr>
            <a:r>
              <a:rPr lang="en-US" altLang="it-IT" sz="1000" b="1">
                <a:latin typeface="Arial Narrow" pitchFamily="34" charset="0"/>
              </a:rPr>
              <a:t>Section</a:t>
            </a:r>
          </a:p>
        </p:txBody>
      </p:sp>
      <p:sp>
        <p:nvSpPr>
          <p:cNvPr id="143392" name="Text Box 32"/>
          <p:cNvSpPr txBox="1">
            <a:spLocks noChangeArrowheads="1"/>
          </p:cNvSpPr>
          <p:nvPr/>
        </p:nvSpPr>
        <p:spPr bwMode="auto">
          <a:xfrm rot="-2700000">
            <a:off x="5078413" y="2265363"/>
            <a:ext cx="11779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Single Family Dwellings</a:t>
            </a:r>
          </a:p>
        </p:txBody>
      </p:sp>
      <p:sp>
        <p:nvSpPr>
          <p:cNvPr id="143393" name="Text Box 33"/>
          <p:cNvSpPr txBox="1">
            <a:spLocks noChangeArrowheads="1"/>
          </p:cNvSpPr>
          <p:nvPr/>
        </p:nvSpPr>
        <p:spPr bwMode="auto">
          <a:xfrm>
            <a:off x="5892800" y="4554538"/>
            <a:ext cx="93662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Residential District</a:t>
            </a:r>
          </a:p>
        </p:txBody>
      </p:sp>
      <p:sp>
        <p:nvSpPr>
          <p:cNvPr id="143394" name="Text Box 34"/>
          <p:cNvSpPr txBox="1">
            <a:spLocks noChangeArrowheads="1"/>
          </p:cNvSpPr>
          <p:nvPr/>
        </p:nvSpPr>
        <p:spPr bwMode="auto">
          <a:xfrm>
            <a:off x="6000750" y="3194050"/>
            <a:ext cx="3349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Ghetto</a:t>
            </a:r>
          </a:p>
        </p:txBody>
      </p:sp>
      <p:sp>
        <p:nvSpPr>
          <p:cNvPr id="143395" name="Text Box 35"/>
          <p:cNvSpPr txBox="1">
            <a:spLocks noChangeArrowheads="1"/>
          </p:cNvSpPr>
          <p:nvPr/>
        </p:nvSpPr>
        <p:spPr bwMode="auto">
          <a:xfrm>
            <a:off x="6124575" y="3524250"/>
            <a:ext cx="455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Two Plan</a:t>
            </a:r>
          </a:p>
          <a:p>
            <a:pPr>
              <a:spcBef>
                <a:spcPct val="0"/>
              </a:spcBef>
              <a:buClrTx/>
              <a:buFontTx/>
              <a:buNone/>
            </a:pPr>
            <a:r>
              <a:rPr lang="en-US" altLang="it-IT" sz="1000" b="1">
                <a:latin typeface="Arial Narrow" pitchFamily="34" charset="0"/>
              </a:rPr>
              <a:t>Area</a:t>
            </a:r>
          </a:p>
        </p:txBody>
      </p:sp>
      <p:sp>
        <p:nvSpPr>
          <p:cNvPr id="143396" name="Text Box 36"/>
          <p:cNvSpPr txBox="1">
            <a:spLocks noChangeArrowheads="1"/>
          </p:cNvSpPr>
          <p:nvPr/>
        </p:nvSpPr>
        <p:spPr bwMode="auto">
          <a:xfrm rot="-2700000">
            <a:off x="5624513" y="2530475"/>
            <a:ext cx="904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000" b="1">
                <a:latin typeface="Arial Narrow" pitchFamily="34" charset="0"/>
              </a:rPr>
              <a:t>Second Immigrant</a:t>
            </a:r>
          </a:p>
          <a:p>
            <a:pPr>
              <a:spcBef>
                <a:spcPct val="0"/>
              </a:spcBef>
              <a:buClrTx/>
              <a:buFontTx/>
              <a:buNone/>
            </a:pPr>
            <a:r>
              <a:rPr lang="en-US" altLang="it-IT" sz="1000" b="1">
                <a:latin typeface="Arial Narrow" pitchFamily="34" charset="0"/>
              </a:rPr>
              <a:t>Settlement</a:t>
            </a:r>
          </a:p>
        </p:txBody>
      </p:sp>
      <p:sp>
        <p:nvSpPr>
          <p:cNvPr id="143397" name="Freeform 37"/>
          <p:cNvSpPr>
            <a:spLocks/>
          </p:cNvSpPr>
          <p:nvPr/>
        </p:nvSpPr>
        <p:spPr bwMode="auto">
          <a:xfrm>
            <a:off x="6229350" y="1452563"/>
            <a:ext cx="1316038" cy="3836987"/>
          </a:xfrm>
          <a:custGeom>
            <a:avLst/>
            <a:gdLst>
              <a:gd name="T0" fmla="*/ 0 w 576"/>
              <a:gd name="T1" fmla="*/ 0 h 1680"/>
              <a:gd name="T2" fmla="*/ 229692016 w 576"/>
              <a:gd name="T3" fmla="*/ 709415581 h 1680"/>
              <a:gd name="T4" fmla="*/ 229692016 w 576"/>
              <a:gd name="T5" fmla="*/ 959797181 h 1680"/>
              <a:gd name="T6" fmla="*/ 480262418 w 576"/>
              <a:gd name="T7" fmla="*/ 1460562952 h 1680"/>
              <a:gd name="T8" fmla="*/ 480262418 w 576"/>
              <a:gd name="T9" fmla="*/ 1961326152 h 1680"/>
              <a:gd name="T10" fmla="*/ 730835176 w 576"/>
              <a:gd name="T11" fmla="*/ 2147483647 h 1680"/>
              <a:gd name="T12" fmla="*/ 730835176 w 576"/>
              <a:gd name="T13" fmla="*/ 2147483647 h 1680"/>
              <a:gd name="T14" fmla="*/ 981407791 w 576"/>
              <a:gd name="T15" fmla="*/ 2147483647 h 1680"/>
              <a:gd name="T16" fmla="*/ 981407791 w 576"/>
              <a:gd name="T17" fmla="*/ 2147483647 h 1680"/>
              <a:gd name="T18" fmla="*/ 1231980691 w 576"/>
              <a:gd name="T19" fmla="*/ 2147483647 h 1680"/>
              <a:gd name="T20" fmla="*/ 981407791 w 576"/>
              <a:gd name="T21" fmla="*/ 2147483647 h 1680"/>
              <a:gd name="T22" fmla="*/ 1733125921 w 576"/>
              <a:gd name="T23" fmla="*/ 2147483647 h 1680"/>
              <a:gd name="T24" fmla="*/ 1983696252 w 576"/>
              <a:gd name="T25" fmla="*/ 2147483647 h 1680"/>
              <a:gd name="T26" fmla="*/ 2147483647 w 576"/>
              <a:gd name="T27" fmla="*/ 2147483647 h 1680"/>
              <a:gd name="T28" fmla="*/ 2147483647 w 576"/>
              <a:gd name="T29" fmla="*/ 2147483647 h 1680"/>
              <a:gd name="T30" fmla="*/ 2147483647 w 576"/>
              <a:gd name="T31" fmla="*/ 2147483647 h 168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76"/>
              <a:gd name="T49" fmla="*/ 0 h 1680"/>
              <a:gd name="T50" fmla="*/ 576 w 576"/>
              <a:gd name="T51" fmla="*/ 1680 h 168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76" h="1680">
                <a:moveTo>
                  <a:pt x="0" y="0"/>
                </a:moveTo>
                <a:lnTo>
                  <a:pt x="44" y="136"/>
                </a:lnTo>
                <a:lnTo>
                  <a:pt x="44" y="184"/>
                </a:lnTo>
                <a:lnTo>
                  <a:pt x="92" y="280"/>
                </a:lnTo>
                <a:lnTo>
                  <a:pt x="92" y="376"/>
                </a:lnTo>
                <a:lnTo>
                  <a:pt x="140" y="472"/>
                </a:lnTo>
                <a:lnTo>
                  <a:pt x="140" y="520"/>
                </a:lnTo>
                <a:lnTo>
                  <a:pt x="188" y="616"/>
                </a:lnTo>
                <a:lnTo>
                  <a:pt x="188" y="664"/>
                </a:lnTo>
                <a:lnTo>
                  <a:pt x="236" y="760"/>
                </a:lnTo>
                <a:lnTo>
                  <a:pt x="188" y="904"/>
                </a:lnTo>
                <a:lnTo>
                  <a:pt x="332" y="1192"/>
                </a:lnTo>
                <a:lnTo>
                  <a:pt x="380" y="1240"/>
                </a:lnTo>
                <a:lnTo>
                  <a:pt x="524" y="1480"/>
                </a:lnTo>
                <a:lnTo>
                  <a:pt x="572" y="1528"/>
                </a:lnTo>
                <a:lnTo>
                  <a:pt x="576" y="1680"/>
                </a:lnTo>
              </a:path>
            </a:pathLst>
          </a:custGeom>
          <a:noFill/>
          <a:ln w="19050">
            <a:solidFill>
              <a:srgbClr val="80808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43398" name="Text Box 38"/>
          <p:cNvSpPr txBox="1">
            <a:spLocks noChangeArrowheads="1"/>
          </p:cNvSpPr>
          <p:nvPr/>
        </p:nvSpPr>
        <p:spPr bwMode="auto">
          <a:xfrm>
            <a:off x="463550" y="1484313"/>
            <a:ext cx="6604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Model</a:t>
            </a:r>
          </a:p>
        </p:txBody>
      </p:sp>
      <p:sp>
        <p:nvSpPr>
          <p:cNvPr id="143399" name="Text Box 39"/>
          <p:cNvSpPr txBox="1">
            <a:spLocks noChangeArrowheads="1"/>
          </p:cNvSpPr>
          <p:nvPr/>
        </p:nvSpPr>
        <p:spPr bwMode="auto">
          <a:xfrm>
            <a:off x="4619625" y="1485900"/>
            <a:ext cx="2006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Chicago, years ‘20</a:t>
            </a:r>
          </a:p>
        </p:txBody>
      </p:sp>
      <p:sp>
        <p:nvSpPr>
          <p:cNvPr id="143400" name="Text Box 40"/>
          <p:cNvSpPr txBox="1">
            <a:spLocks noChangeArrowheads="1"/>
          </p:cNvSpPr>
          <p:nvPr/>
        </p:nvSpPr>
        <p:spPr bwMode="auto">
          <a:xfrm rot="-5400000">
            <a:off x="6332537" y="4189413"/>
            <a:ext cx="498475"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000" b="1">
                <a:latin typeface="Arial Narrow" pitchFamily="34" charset="0"/>
              </a:rPr>
              <a:t>Black Belt</a:t>
            </a:r>
          </a:p>
        </p:txBody>
      </p:sp>
      <p:sp>
        <p:nvSpPr>
          <p:cNvPr id="143401" name="Rectangle 41"/>
          <p:cNvSpPr>
            <a:spLocks noGrp="1" noChangeArrowheads="1"/>
          </p:cNvSpPr>
          <p:nvPr>
            <p:ph type="title" idx="4294967295"/>
          </p:nvPr>
        </p:nvSpPr>
        <p:spPr/>
        <p:txBody>
          <a:bodyPr/>
          <a:lstStyle/>
          <a:p>
            <a:pPr eaLnBrk="1" hangingPunct="1"/>
            <a:r>
              <a:rPr lang="en-US" altLang="it-IT" sz="3600" smtClean="0"/>
              <a:t>Bugess’ model of land use</a:t>
            </a:r>
            <a:br>
              <a:rPr lang="en-US" altLang="it-IT" sz="3600" smtClean="0"/>
            </a:br>
            <a:endParaRPr lang="en-US" altLang="it-IT" sz="360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AutoShape 2"/>
          <p:cNvSpPr>
            <a:spLocks noChangeArrowheads="1"/>
          </p:cNvSpPr>
          <p:nvPr/>
        </p:nvSpPr>
        <p:spPr bwMode="auto">
          <a:xfrm rot="8792550">
            <a:off x="536575" y="-65088"/>
            <a:ext cx="3348038" cy="4811713"/>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171 w 21600"/>
              <a:gd name="T13" fmla="*/ 0 h 21600"/>
              <a:gd name="T14" fmla="*/ 17429 w 21600"/>
              <a:gd name="T15" fmla="*/ 4237 h 21600"/>
            </a:gdLst>
            <a:ahLst/>
            <a:cxnLst>
              <a:cxn ang="T8">
                <a:pos x="T0" y="T1"/>
              </a:cxn>
              <a:cxn ang="T9">
                <a:pos x="T2" y="T3"/>
              </a:cxn>
              <a:cxn ang="T10">
                <a:pos x="T4" y="T5"/>
              </a:cxn>
              <a:cxn ang="T11">
                <a:pos x="T6" y="T7"/>
              </a:cxn>
            </a:cxnLst>
            <a:rect l="T12" t="T13" r="T14" b="T15"/>
            <a:pathLst>
              <a:path w="21600" h="21600">
                <a:moveTo>
                  <a:pt x="7018" y="3397"/>
                </a:moveTo>
                <a:cubicBezTo>
                  <a:pt x="8188" y="2798"/>
                  <a:pt x="9485" y="2486"/>
                  <a:pt x="10800" y="2487"/>
                </a:cubicBezTo>
                <a:cubicBezTo>
                  <a:pt x="12114" y="2487"/>
                  <a:pt x="13411" y="2798"/>
                  <a:pt x="14581" y="3397"/>
                </a:cubicBezTo>
                <a:lnTo>
                  <a:pt x="15713" y="1182"/>
                </a:lnTo>
                <a:cubicBezTo>
                  <a:pt x="14192" y="405"/>
                  <a:pt x="12508" y="-1"/>
                  <a:pt x="10799" y="0"/>
                </a:cubicBezTo>
                <a:cubicBezTo>
                  <a:pt x="9091" y="0"/>
                  <a:pt x="7407" y="405"/>
                  <a:pt x="5886" y="1182"/>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1" name="AutoShape 3"/>
          <p:cNvSpPr>
            <a:spLocks noChangeArrowheads="1"/>
          </p:cNvSpPr>
          <p:nvPr/>
        </p:nvSpPr>
        <p:spPr bwMode="auto">
          <a:xfrm rot="3059757">
            <a:off x="1009650" y="1568450"/>
            <a:ext cx="3184525" cy="3705225"/>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2960 w 21600"/>
              <a:gd name="T13" fmla="*/ 0 h 21600"/>
              <a:gd name="T14" fmla="*/ 18640 w 21600"/>
              <a:gd name="T15" fmla="*/ 6754 h 21600"/>
            </a:gdLst>
            <a:ahLst/>
            <a:cxnLst>
              <a:cxn ang="T8">
                <a:pos x="T0" y="T1"/>
              </a:cxn>
              <a:cxn ang="T9">
                <a:pos x="T2" y="T3"/>
              </a:cxn>
              <a:cxn ang="T10">
                <a:pos x="T4" y="T5"/>
              </a:cxn>
              <a:cxn ang="T11">
                <a:pos x="T6" y="T7"/>
              </a:cxn>
            </a:cxnLst>
            <a:rect l="T12" t="T13" r="T14" b="T15"/>
            <a:pathLst>
              <a:path w="21600" h="21600">
                <a:moveTo>
                  <a:pt x="7424" y="5981"/>
                </a:moveTo>
                <a:cubicBezTo>
                  <a:pt x="8413" y="5288"/>
                  <a:pt x="9592" y="4916"/>
                  <a:pt x="10800" y="4917"/>
                </a:cubicBezTo>
                <a:cubicBezTo>
                  <a:pt x="12007" y="4917"/>
                  <a:pt x="13186" y="5288"/>
                  <a:pt x="14175" y="5981"/>
                </a:cubicBezTo>
                <a:lnTo>
                  <a:pt x="16996" y="1954"/>
                </a:lnTo>
                <a:cubicBezTo>
                  <a:pt x="15180" y="682"/>
                  <a:pt x="13017" y="-1"/>
                  <a:pt x="10799" y="0"/>
                </a:cubicBezTo>
                <a:cubicBezTo>
                  <a:pt x="8582" y="0"/>
                  <a:pt x="6419" y="682"/>
                  <a:pt x="4603" y="1954"/>
                </a:cubicBezTo>
                <a:close/>
              </a:path>
            </a:pathLst>
          </a:custGeom>
          <a:solidFill>
            <a:srgbClr val="99CC00"/>
          </a:solidFill>
          <a:ln w="15875">
            <a:solidFill>
              <a:schemeClr val="tx1"/>
            </a:solidFill>
            <a:miter lim="800000"/>
            <a:headEnd/>
            <a:tailEnd/>
          </a:ln>
        </p:spPr>
        <p:txBody>
          <a:bodyPr wrap="none" anchor="ctr"/>
          <a:lstStyle/>
          <a:p>
            <a:endParaRPr lang="it-IT"/>
          </a:p>
        </p:txBody>
      </p:sp>
      <p:sp>
        <p:nvSpPr>
          <p:cNvPr id="145412" name="Freeform 4"/>
          <p:cNvSpPr>
            <a:spLocks/>
          </p:cNvSpPr>
          <p:nvPr/>
        </p:nvSpPr>
        <p:spPr bwMode="auto">
          <a:xfrm>
            <a:off x="2724150" y="3103563"/>
            <a:ext cx="1781175" cy="800100"/>
          </a:xfrm>
          <a:custGeom>
            <a:avLst/>
            <a:gdLst>
              <a:gd name="T0" fmla="*/ 2147483647 w 1122"/>
              <a:gd name="T1" fmla="*/ 128528781 h 504"/>
              <a:gd name="T2" fmla="*/ 105846566 w 1122"/>
              <a:gd name="T3" fmla="*/ 0 h 504"/>
              <a:gd name="T4" fmla="*/ 0 w 1122"/>
              <a:gd name="T5" fmla="*/ 584676307 h 504"/>
              <a:gd name="T6" fmla="*/ 2147483647 w 1122"/>
              <a:gd name="T7" fmla="*/ 1270158839 h 504"/>
              <a:gd name="T8" fmla="*/ 2147483647 w 1122"/>
              <a:gd name="T9" fmla="*/ 1121470450 h 504"/>
              <a:gd name="T10" fmla="*/ 2147483647 w 1122"/>
              <a:gd name="T11" fmla="*/ 937498295 h 504"/>
              <a:gd name="T12" fmla="*/ 2147483647 w 1122"/>
              <a:gd name="T13" fmla="*/ 758567840 h 504"/>
              <a:gd name="T14" fmla="*/ 2147483647 w 1122"/>
              <a:gd name="T15" fmla="*/ 597277879 h 504"/>
              <a:gd name="T16" fmla="*/ 2147483647 w 1122"/>
              <a:gd name="T17" fmla="*/ 456149163 h 504"/>
              <a:gd name="T18" fmla="*/ 2147483647 w 1122"/>
              <a:gd name="T19" fmla="*/ 309980037 h 504"/>
              <a:gd name="T20" fmla="*/ 2147483647 w 1122"/>
              <a:gd name="T21" fmla="*/ 128528781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22"/>
              <a:gd name="T34" fmla="*/ 0 h 504"/>
              <a:gd name="T35" fmla="*/ 1122 w 1122"/>
              <a:gd name="T36" fmla="*/ 504 h 50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22" h="504">
                <a:moveTo>
                  <a:pt x="1118" y="51"/>
                </a:moveTo>
                <a:lnTo>
                  <a:pt x="42" y="0"/>
                </a:lnTo>
                <a:lnTo>
                  <a:pt x="0" y="232"/>
                </a:lnTo>
                <a:lnTo>
                  <a:pt x="1049" y="504"/>
                </a:lnTo>
                <a:lnTo>
                  <a:pt x="1070" y="445"/>
                </a:lnTo>
                <a:lnTo>
                  <a:pt x="1095" y="372"/>
                </a:lnTo>
                <a:lnTo>
                  <a:pt x="1112" y="301"/>
                </a:lnTo>
                <a:lnTo>
                  <a:pt x="1119" y="237"/>
                </a:lnTo>
                <a:lnTo>
                  <a:pt x="1122" y="181"/>
                </a:lnTo>
                <a:lnTo>
                  <a:pt x="1122" y="123"/>
                </a:lnTo>
                <a:lnTo>
                  <a:pt x="1118" y="51"/>
                </a:lnTo>
                <a:close/>
              </a:path>
            </a:pathLst>
          </a:custGeom>
          <a:solidFill>
            <a:srgbClr val="CCFFCC"/>
          </a:solidFill>
          <a:ln w="12700" cap="rnd">
            <a:solidFill>
              <a:schemeClr val="tx1"/>
            </a:solidFill>
            <a:round/>
            <a:headEnd/>
            <a:tailEnd/>
          </a:ln>
        </p:spPr>
        <p:txBody>
          <a:bodyPr/>
          <a:lstStyle/>
          <a:p>
            <a:endParaRPr lang="it-IT"/>
          </a:p>
        </p:txBody>
      </p:sp>
      <p:sp>
        <p:nvSpPr>
          <p:cNvPr id="145413" name="Arc 5"/>
          <p:cNvSpPr>
            <a:spLocks/>
          </p:cNvSpPr>
          <p:nvPr/>
        </p:nvSpPr>
        <p:spPr bwMode="auto">
          <a:xfrm rot="6300000">
            <a:off x="2367756" y="2869407"/>
            <a:ext cx="1582737" cy="876300"/>
          </a:xfrm>
          <a:custGeom>
            <a:avLst/>
            <a:gdLst>
              <a:gd name="T0" fmla="*/ 0 w 40873"/>
              <a:gd name="T1" fmla="*/ 1138871199 h 21600"/>
              <a:gd name="T2" fmla="*/ 2147483647 w 40873"/>
              <a:gd name="T3" fmla="*/ 859160235 h 21600"/>
              <a:gd name="T4" fmla="*/ 1226165049 w 40873"/>
              <a:gd name="T5" fmla="*/ 1442283473 h 21600"/>
              <a:gd name="T6" fmla="*/ 0 60000 65536"/>
              <a:gd name="T7" fmla="*/ 0 60000 65536"/>
              <a:gd name="T8" fmla="*/ 0 60000 65536"/>
              <a:gd name="T9" fmla="*/ 0 w 40873"/>
              <a:gd name="T10" fmla="*/ 0 h 21600"/>
              <a:gd name="T11" fmla="*/ 40873 w 40873"/>
              <a:gd name="T12" fmla="*/ 21600 h 21600"/>
            </a:gdLst>
            <a:ahLst/>
            <a:cxnLst>
              <a:cxn ang="T6">
                <a:pos x="T0" y="T1"/>
              </a:cxn>
              <a:cxn ang="T7">
                <a:pos x="T2" y="T3"/>
              </a:cxn>
              <a:cxn ang="T8">
                <a:pos x="T4" y="T5"/>
              </a:cxn>
            </a:cxnLst>
            <a:rect l="T9" t="T10" r="T11" b="T12"/>
            <a:pathLst>
              <a:path w="40873" h="21600" fill="none" extrusionOk="0">
                <a:moveTo>
                  <a:pt x="0" y="17056"/>
                </a:moveTo>
                <a:cubicBezTo>
                  <a:pt x="2141" y="7105"/>
                  <a:pt x="10938" y="-1"/>
                  <a:pt x="21117" y="0"/>
                </a:cubicBezTo>
                <a:cubicBezTo>
                  <a:pt x="29668" y="0"/>
                  <a:pt x="37415" y="5045"/>
                  <a:pt x="40872" y="12867"/>
                </a:cubicBezTo>
              </a:path>
              <a:path w="40873" h="21600" stroke="0" extrusionOk="0">
                <a:moveTo>
                  <a:pt x="0" y="17056"/>
                </a:moveTo>
                <a:cubicBezTo>
                  <a:pt x="2141" y="7105"/>
                  <a:pt x="10938" y="-1"/>
                  <a:pt x="21117" y="0"/>
                </a:cubicBezTo>
                <a:cubicBezTo>
                  <a:pt x="29668" y="0"/>
                  <a:pt x="37415" y="5045"/>
                  <a:pt x="40872" y="12867"/>
                </a:cubicBezTo>
                <a:lnTo>
                  <a:pt x="21117" y="21600"/>
                </a:lnTo>
                <a:close/>
              </a:path>
            </a:pathLst>
          </a:custGeom>
          <a:solidFill>
            <a:srgbClr val="FFCC00"/>
          </a:solidFill>
          <a:ln w="22225" cap="rnd">
            <a:solidFill>
              <a:schemeClr val="tx1"/>
            </a:solidFill>
            <a:prstDash val="lgDash"/>
            <a:round/>
            <a:headEnd type="none" w="sm" len="sm"/>
            <a:tailEnd type="none" w="sm" len="sm"/>
          </a:ln>
        </p:spPr>
        <p:txBody>
          <a:bodyPr wrap="none" anchor="ctr"/>
          <a:lstStyle/>
          <a:p>
            <a:endParaRPr lang="it-IT"/>
          </a:p>
        </p:txBody>
      </p:sp>
      <p:sp>
        <p:nvSpPr>
          <p:cNvPr id="145414" name="Freeform 6"/>
          <p:cNvSpPr>
            <a:spLocks/>
          </p:cNvSpPr>
          <p:nvPr/>
        </p:nvSpPr>
        <p:spPr bwMode="auto">
          <a:xfrm>
            <a:off x="1916113" y="3457575"/>
            <a:ext cx="996950" cy="1422400"/>
          </a:xfrm>
          <a:custGeom>
            <a:avLst/>
            <a:gdLst>
              <a:gd name="T0" fmla="*/ 1166831493 w 628"/>
              <a:gd name="T1" fmla="*/ 0 h 896"/>
              <a:gd name="T2" fmla="*/ 0 w 628"/>
              <a:gd name="T3" fmla="*/ 1940520578 h 896"/>
              <a:gd name="T4" fmla="*/ 141128745 w 628"/>
              <a:gd name="T5" fmla="*/ 2026205867 h 896"/>
              <a:gd name="T6" fmla="*/ 289817162 w 628"/>
              <a:gd name="T7" fmla="*/ 2094250861 h 896"/>
              <a:gd name="T8" fmla="*/ 463708768 w 628"/>
              <a:gd name="T9" fmla="*/ 2147483647 h 896"/>
              <a:gd name="T10" fmla="*/ 670361500 w 628"/>
              <a:gd name="T11" fmla="*/ 2147483647 h 896"/>
              <a:gd name="T12" fmla="*/ 887095052 w 628"/>
              <a:gd name="T13" fmla="*/ 2147483647 h 896"/>
              <a:gd name="T14" fmla="*/ 1131549319 w 628"/>
              <a:gd name="T15" fmla="*/ 2147483647 h 896"/>
              <a:gd name="T16" fmla="*/ 1348284260 w 628"/>
              <a:gd name="T17" fmla="*/ 2147483647 h 896"/>
              <a:gd name="T18" fmla="*/ 1582657907 w 628"/>
              <a:gd name="T19" fmla="*/ 178931888 h 896"/>
              <a:gd name="T20" fmla="*/ 1166831493 w 628"/>
              <a:gd name="T21" fmla="*/ 0 h 8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28"/>
              <a:gd name="T34" fmla="*/ 0 h 896"/>
              <a:gd name="T35" fmla="*/ 628 w 628"/>
              <a:gd name="T36" fmla="*/ 896 h 8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28" h="896">
                <a:moveTo>
                  <a:pt x="463" y="0"/>
                </a:moveTo>
                <a:lnTo>
                  <a:pt x="0" y="770"/>
                </a:lnTo>
                <a:lnTo>
                  <a:pt x="56" y="804"/>
                </a:lnTo>
                <a:lnTo>
                  <a:pt x="115" y="831"/>
                </a:lnTo>
                <a:lnTo>
                  <a:pt x="184" y="854"/>
                </a:lnTo>
                <a:lnTo>
                  <a:pt x="266" y="875"/>
                </a:lnTo>
                <a:lnTo>
                  <a:pt x="352" y="888"/>
                </a:lnTo>
                <a:lnTo>
                  <a:pt x="449" y="896"/>
                </a:lnTo>
                <a:lnTo>
                  <a:pt x="535" y="894"/>
                </a:lnTo>
                <a:lnTo>
                  <a:pt x="628" y="71"/>
                </a:lnTo>
                <a:lnTo>
                  <a:pt x="463" y="0"/>
                </a:lnTo>
              </a:path>
            </a:pathLst>
          </a:custGeom>
          <a:solidFill>
            <a:srgbClr val="FFCC00"/>
          </a:solidFill>
          <a:ln w="12700" cap="rnd">
            <a:solidFill>
              <a:schemeClr val="tx1"/>
            </a:solidFill>
            <a:round/>
            <a:headEnd/>
            <a:tailEnd/>
          </a:ln>
        </p:spPr>
        <p:txBody>
          <a:bodyPr/>
          <a:lstStyle/>
          <a:p>
            <a:endParaRPr lang="it-IT"/>
          </a:p>
        </p:txBody>
      </p:sp>
      <p:sp>
        <p:nvSpPr>
          <p:cNvPr id="145415" name="Freeform 7"/>
          <p:cNvSpPr>
            <a:spLocks/>
          </p:cNvSpPr>
          <p:nvPr/>
        </p:nvSpPr>
        <p:spPr bwMode="auto">
          <a:xfrm>
            <a:off x="2679700" y="1547813"/>
            <a:ext cx="609600" cy="1504950"/>
          </a:xfrm>
          <a:custGeom>
            <a:avLst/>
            <a:gdLst>
              <a:gd name="T0" fmla="*/ 83165948 w 384"/>
              <a:gd name="T1" fmla="*/ 2147483647 h 948"/>
              <a:gd name="T2" fmla="*/ 504031288 w 384"/>
              <a:gd name="T3" fmla="*/ 2147483647 h 948"/>
              <a:gd name="T4" fmla="*/ 967740089 w 384"/>
              <a:gd name="T5" fmla="*/ 100806249 h 948"/>
              <a:gd name="T6" fmla="*/ 801409631 w 384"/>
              <a:gd name="T7" fmla="*/ 73085331 h 948"/>
              <a:gd name="T8" fmla="*/ 614918128 w 384"/>
              <a:gd name="T9" fmla="*/ 40322502 h 948"/>
              <a:gd name="T10" fmla="*/ 362902484 w 384"/>
              <a:gd name="T11" fmla="*/ 10080626 h 948"/>
              <a:gd name="T12" fmla="*/ 171370620 w 384"/>
              <a:gd name="T13" fmla="*/ 0 h 948"/>
              <a:gd name="T14" fmla="*/ 0 w 384"/>
              <a:gd name="T15" fmla="*/ 10080626 h 948"/>
              <a:gd name="T16" fmla="*/ 83165948 w 384"/>
              <a:gd name="T17" fmla="*/ 2147483647 h 9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84"/>
              <a:gd name="T28" fmla="*/ 0 h 948"/>
              <a:gd name="T29" fmla="*/ 384 w 384"/>
              <a:gd name="T30" fmla="*/ 948 h 9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84" h="948">
                <a:moveTo>
                  <a:pt x="33" y="941"/>
                </a:moveTo>
                <a:lnTo>
                  <a:pt x="200" y="948"/>
                </a:lnTo>
                <a:lnTo>
                  <a:pt x="384" y="40"/>
                </a:lnTo>
                <a:lnTo>
                  <a:pt x="318" y="29"/>
                </a:lnTo>
                <a:lnTo>
                  <a:pt x="244" y="16"/>
                </a:lnTo>
                <a:lnTo>
                  <a:pt x="144" y="4"/>
                </a:lnTo>
                <a:lnTo>
                  <a:pt x="68" y="0"/>
                </a:lnTo>
                <a:lnTo>
                  <a:pt x="0" y="4"/>
                </a:lnTo>
                <a:lnTo>
                  <a:pt x="33" y="941"/>
                </a:lnTo>
                <a:close/>
              </a:path>
            </a:pathLst>
          </a:custGeom>
          <a:solidFill>
            <a:srgbClr val="FFCC00"/>
          </a:solidFill>
          <a:ln w="15875">
            <a:solidFill>
              <a:schemeClr val="tx1"/>
            </a:solidFill>
            <a:round/>
            <a:headEnd/>
            <a:tailEnd/>
          </a:ln>
        </p:spPr>
        <p:txBody>
          <a:bodyPr/>
          <a:lstStyle/>
          <a:p>
            <a:endParaRPr lang="it-IT"/>
          </a:p>
        </p:txBody>
      </p:sp>
      <p:sp>
        <p:nvSpPr>
          <p:cNvPr id="145416" name="Arc 8"/>
          <p:cNvSpPr>
            <a:spLocks/>
          </p:cNvSpPr>
          <p:nvPr/>
        </p:nvSpPr>
        <p:spPr bwMode="auto">
          <a:xfrm rot="-5092685">
            <a:off x="1050132" y="2588419"/>
            <a:ext cx="1968500" cy="1169987"/>
          </a:xfrm>
          <a:custGeom>
            <a:avLst/>
            <a:gdLst>
              <a:gd name="T0" fmla="*/ 0 w 38050"/>
              <a:gd name="T1" fmla="*/ 1607488324 h 21600"/>
              <a:gd name="T2" fmla="*/ 2147483647 w 38050"/>
              <a:gd name="T3" fmla="*/ 2044839273 h 21600"/>
              <a:gd name="T4" fmla="*/ 2147483647 w 38050"/>
              <a:gd name="T5" fmla="*/ 2147483647 h 21600"/>
              <a:gd name="T6" fmla="*/ 0 60000 65536"/>
              <a:gd name="T7" fmla="*/ 0 60000 65536"/>
              <a:gd name="T8" fmla="*/ 0 60000 65536"/>
              <a:gd name="T9" fmla="*/ 0 w 38050"/>
              <a:gd name="T10" fmla="*/ 0 h 21600"/>
              <a:gd name="T11" fmla="*/ 38050 w 38050"/>
              <a:gd name="T12" fmla="*/ 21600 h 21600"/>
            </a:gdLst>
            <a:ahLst/>
            <a:cxnLst>
              <a:cxn ang="T6">
                <a:pos x="T0" y="T1"/>
              </a:cxn>
              <a:cxn ang="T7">
                <a:pos x="T2" y="T3"/>
              </a:cxn>
              <a:cxn ang="T8">
                <a:pos x="T4" y="T5"/>
              </a:cxn>
            </a:cxnLst>
            <a:rect l="T9" t="T10" r="T11" b="T12"/>
            <a:pathLst>
              <a:path w="38050" h="21600" fill="none" extrusionOk="0">
                <a:moveTo>
                  <a:pt x="0" y="10115"/>
                </a:moveTo>
                <a:cubicBezTo>
                  <a:pt x="3951" y="3820"/>
                  <a:pt x="10861" y="-1"/>
                  <a:pt x="18294" y="0"/>
                </a:cubicBezTo>
                <a:cubicBezTo>
                  <a:pt x="26845" y="0"/>
                  <a:pt x="34592" y="5045"/>
                  <a:pt x="38049" y="12867"/>
                </a:cubicBezTo>
              </a:path>
              <a:path w="38050" h="21600" stroke="0" extrusionOk="0">
                <a:moveTo>
                  <a:pt x="0" y="10115"/>
                </a:moveTo>
                <a:cubicBezTo>
                  <a:pt x="3951" y="3820"/>
                  <a:pt x="10861" y="-1"/>
                  <a:pt x="18294" y="0"/>
                </a:cubicBezTo>
                <a:cubicBezTo>
                  <a:pt x="26845" y="0"/>
                  <a:pt x="34592" y="5045"/>
                  <a:pt x="38049" y="12867"/>
                </a:cubicBezTo>
                <a:lnTo>
                  <a:pt x="18294" y="21600"/>
                </a:lnTo>
                <a:close/>
              </a:path>
            </a:pathLst>
          </a:custGeom>
          <a:solidFill>
            <a:srgbClr val="FFCC00"/>
          </a:solidFill>
          <a:ln w="15875">
            <a:solidFill>
              <a:schemeClr val="tx1"/>
            </a:solidFill>
            <a:round/>
            <a:headEnd type="none" w="sm" len="sm"/>
            <a:tailEnd type="none" w="sm" len="sm"/>
          </a:ln>
        </p:spPr>
        <p:txBody>
          <a:bodyPr wrap="none" anchor="ctr"/>
          <a:lstStyle/>
          <a:p>
            <a:endParaRPr lang="it-IT"/>
          </a:p>
        </p:txBody>
      </p:sp>
      <p:sp>
        <p:nvSpPr>
          <p:cNvPr id="145417" name="Freeform 9"/>
          <p:cNvSpPr>
            <a:spLocks/>
          </p:cNvSpPr>
          <p:nvPr/>
        </p:nvSpPr>
        <p:spPr bwMode="auto">
          <a:xfrm>
            <a:off x="1303338" y="1433513"/>
            <a:ext cx="1462087" cy="3392487"/>
          </a:xfrm>
          <a:custGeom>
            <a:avLst/>
            <a:gdLst>
              <a:gd name="T0" fmla="*/ 1670862579 w 921"/>
              <a:gd name="T1" fmla="*/ 2147483647 h 2137"/>
              <a:gd name="T2" fmla="*/ 0 w 921"/>
              <a:gd name="T3" fmla="*/ 2147483647 h 2137"/>
              <a:gd name="T4" fmla="*/ 93244956 w 921"/>
              <a:gd name="T5" fmla="*/ 2147483647 h 2137"/>
              <a:gd name="T6" fmla="*/ 229333385 w 921"/>
              <a:gd name="T7" fmla="*/ 2147483647 h 2137"/>
              <a:gd name="T8" fmla="*/ 380542668 w 921"/>
              <a:gd name="T9" fmla="*/ 2147483647 h 2137"/>
              <a:gd name="T10" fmla="*/ 511590813 w 921"/>
              <a:gd name="T11" fmla="*/ 2147483647 h 2137"/>
              <a:gd name="T12" fmla="*/ 632558239 w 921"/>
              <a:gd name="T13" fmla="*/ 2147483647 h 2137"/>
              <a:gd name="T14" fmla="*/ 808969070 w 921"/>
              <a:gd name="T15" fmla="*/ 2147483647 h 2137"/>
              <a:gd name="T16" fmla="*/ 2147483647 w 921"/>
              <a:gd name="T17" fmla="*/ 2147483647 h 2137"/>
              <a:gd name="T18" fmla="*/ 2147483647 w 921"/>
              <a:gd name="T19" fmla="*/ 0 h 2137"/>
              <a:gd name="T20" fmla="*/ 1890116834 w 921"/>
              <a:gd name="T21" fmla="*/ 5040311 h 2137"/>
              <a:gd name="T22" fmla="*/ 1711185055 w 921"/>
              <a:gd name="T23" fmla="*/ 20161244 h 2137"/>
              <a:gd name="T24" fmla="*/ 1519652899 w 921"/>
              <a:gd name="T25" fmla="*/ 40322488 h 2137"/>
              <a:gd name="T26" fmla="*/ 1318040522 w 921"/>
              <a:gd name="T27" fmla="*/ 80644976 h 2137"/>
              <a:gd name="T28" fmla="*/ 1126508763 w 921"/>
              <a:gd name="T29" fmla="*/ 131048095 h 2137"/>
              <a:gd name="T30" fmla="*/ 934977004 w 921"/>
              <a:gd name="T31" fmla="*/ 201612428 h 2137"/>
              <a:gd name="T32" fmla="*/ 1670862579 w 921"/>
              <a:gd name="T33" fmla="*/ 2147483647 h 21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1"/>
              <a:gd name="T52" fmla="*/ 0 h 2137"/>
              <a:gd name="T53" fmla="*/ 921 w 921"/>
              <a:gd name="T54" fmla="*/ 2137 h 21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1" h="2137">
                <a:moveTo>
                  <a:pt x="663" y="1128"/>
                </a:moveTo>
                <a:lnTo>
                  <a:pt x="0" y="1873"/>
                </a:lnTo>
                <a:lnTo>
                  <a:pt x="37" y="1931"/>
                </a:lnTo>
                <a:lnTo>
                  <a:pt x="91" y="1988"/>
                </a:lnTo>
                <a:lnTo>
                  <a:pt x="151" y="2040"/>
                </a:lnTo>
                <a:lnTo>
                  <a:pt x="203" y="2072"/>
                </a:lnTo>
                <a:lnTo>
                  <a:pt x="251" y="2104"/>
                </a:lnTo>
                <a:lnTo>
                  <a:pt x="321" y="2137"/>
                </a:lnTo>
                <a:lnTo>
                  <a:pt x="921" y="1200"/>
                </a:lnTo>
                <a:lnTo>
                  <a:pt x="867" y="0"/>
                </a:lnTo>
                <a:lnTo>
                  <a:pt x="750" y="2"/>
                </a:lnTo>
                <a:lnTo>
                  <a:pt x="679" y="8"/>
                </a:lnTo>
                <a:lnTo>
                  <a:pt x="603" y="16"/>
                </a:lnTo>
                <a:lnTo>
                  <a:pt x="523" y="32"/>
                </a:lnTo>
                <a:lnTo>
                  <a:pt x="447" y="52"/>
                </a:lnTo>
                <a:lnTo>
                  <a:pt x="371" y="80"/>
                </a:lnTo>
                <a:lnTo>
                  <a:pt x="663" y="1128"/>
                </a:lnTo>
                <a:close/>
              </a:path>
            </a:pathLst>
          </a:custGeom>
          <a:solidFill>
            <a:srgbClr val="FF6600"/>
          </a:solidFill>
          <a:ln w="15875" cap="rnd">
            <a:solidFill>
              <a:schemeClr val="tx1"/>
            </a:solidFill>
            <a:round/>
            <a:headEnd/>
            <a:tailEnd/>
          </a:ln>
        </p:spPr>
        <p:txBody>
          <a:bodyPr/>
          <a:lstStyle/>
          <a:p>
            <a:endParaRPr lang="it-IT"/>
          </a:p>
        </p:txBody>
      </p:sp>
      <p:sp>
        <p:nvSpPr>
          <p:cNvPr id="145418" name="Rectangle 10"/>
          <p:cNvSpPr>
            <a:spLocks noChangeArrowheads="1"/>
          </p:cNvSpPr>
          <p:nvPr/>
        </p:nvSpPr>
        <p:spPr bwMode="auto">
          <a:xfrm>
            <a:off x="2212975" y="18065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19" name="Rectangle 11"/>
          <p:cNvSpPr>
            <a:spLocks noChangeArrowheads="1"/>
          </p:cNvSpPr>
          <p:nvPr/>
        </p:nvSpPr>
        <p:spPr bwMode="auto">
          <a:xfrm>
            <a:off x="3224213" y="32115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0" name="Rectangle 12"/>
          <p:cNvSpPr>
            <a:spLocks noChangeArrowheads="1"/>
          </p:cNvSpPr>
          <p:nvPr/>
        </p:nvSpPr>
        <p:spPr bwMode="auto">
          <a:xfrm>
            <a:off x="3295650" y="39528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1" name="Rectangle 13"/>
          <p:cNvSpPr>
            <a:spLocks noChangeArrowheads="1"/>
          </p:cNvSpPr>
          <p:nvPr/>
        </p:nvSpPr>
        <p:spPr bwMode="auto">
          <a:xfrm>
            <a:off x="3494088" y="23796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22" name="Rectangle 14"/>
          <p:cNvSpPr>
            <a:spLocks noChangeArrowheads="1"/>
          </p:cNvSpPr>
          <p:nvPr/>
        </p:nvSpPr>
        <p:spPr bwMode="auto">
          <a:xfrm>
            <a:off x="3927475" y="3278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23" name="Rectangle 15"/>
          <p:cNvSpPr>
            <a:spLocks noChangeArrowheads="1"/>
          </p:cNvSpPr>
          <p:nvPr/>
        </p:nvSpPr>
        <p:spPr bwMode="auto">
          <a:xfrm>
            <a:off x="3124200" y="27352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4" name="Rectangle 16"/>
          <p:cNvSpPr>
            <a:spLocks noChangeArrowheads="1"/>
          </p:cNvSpPr>
          <p:nvPr/>
        </p:nvSpPr>
        <p:spPr bwMode="auto">
          <a:xfrm>
            <a:off x="2960688" y="35909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5" name="Oval 17"/>
          <p:cNvSpPr>
            <a:spLocks noChangeArrowheads="1"/>
          </p:cNvSpPr>
          <p:nvPr/>
        </p:nvSpPr>
        <p:spPr bwMode="auto">
          <a:xfrm>
            <a:off x="2454275" y="2955925"/>
            <a:ext cx="676275" cy="677863"/>
          </a:xfrm>
          <a:prstGeom prst="ellipse">
            <a:avLst/>
          </a:prstGeom>
          <a:solidFill>
            <a:srgbClr val="800000"/>
          </a:solidFill>
          <a:ln w="1905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spcBef>
                <a:spcPct val="0"/>
              </a:spcBef>
              <a:buClrTx/>
              <a:buFontTx/>
              <a:buNone/>
            </a:pPr>
            <a:r>
              <a:rPr lang="en-US" altLang="it-IT" sz="1800" b="1">
                <a:solidFill>
                  <a:srgbClr val="FFFFFF"/>
                </a:solidFill>
                <a:latin typeface="Arial Narrow" pitchFamily="34" charset="0"/>
              </a:rPr>
              <a:t>1</a:t>
            </a:r>
          </a:p>
        </p:txBody>
      </p:sp>
      <p:sp>
        <p:nvSpPr>
          <p:cNvPr id="145426" name="Rectangle 18"/>
          <p:cNvSpPr>
            <a:spLocks noChangeArrowheads="1"/>
          </p:cNvSpPr>
          <p:nvPr/>
        </p:nvSpPr>
        <p:spPr bwMode="auto">
          <a:xfrm>
            <a:off x="2795588" y="17986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7" name="Rectangle 19"/>
          <p:cNvSpPr>
            <a:spLocks noChangeArrowheads="1"/>
          </p:cNvSpPr>
          <p:nvPr/>
        </p:nvSpPr>
        <p:spPr bwMode="auto">
          <a:xfrm>
            <a:off x="2398713" y="402272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8" name="Rectangle 20"/>
          <p:cNvSpPr>
            <a:spLocks noChangeArrowheads="1"/>
          </p:cNvSpPr>
          <p:nvPr/>
        </p:nvSpPr>
        <p:spPr bwMode="auto">
          <a:xfrm>
            <a:off x="1647825" y="29527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29" name="Text Box 21"/>
          <p:cNvSpPr txBox="1">
            <a:spLocks noChangeArrowheads="1"/>
          </p:cNvSpPr>
          <p:nvPr/>
        </p:nvSpPr>
        <p:spPr bwMode="auto">
          <a:xfrm>
            <a:off x="1417638" y="5229225"/>
            <a:ext cx="3732212" cy="1068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1 CBD</a:t>
            </a:r>
          </a:p>
          <a:p>
            <a:pPr algn="l">
              <a:lnSpc>
                <a:spcPct val="80000"/>
              </a:lnSpc>
              <a:spcBef>
                <a:spcPct val="0"/>
              </a:spcBef>
              <a:buClrTx/>
              <a:buFontTx/>
              <a:buNone/>
            </a:pPr>
            <a:r>
              <a:rPr lang="en-US" altLang="it-IT" sz="1600" b="1">
                <a:latin typeface="AvantGarde Bk BT" pitchFamily="34" charset="0"/>
              </a:rPr>
              <a:t>2 Wholesale and light manufacturing</a:t>
            </a:r>
          </a:p>
          <a:p>
            <a:pPr algn="l">
              <a:lnSpc>
                <a:spcPct val="80000"/>
              </a:lnSpc>
              <a:spcBef>
                <a:spcPct val="0"/>
              </a:spcBef>
              <a:buClrTx/>
              <a:buFontTx/>
              <a:buNone/>
            </a:pPr>
            <a:r>
              <a:rPr lang="en-US" altLang="it-IT" sz="1600" b="1">
                <a:latin typeface="AvantGarde Bk BT" pitchFamily="34" charset="0"/>
              </a:rPr>
              <a:t>3 Low-class residential</a:t>
            </a:r>
          </a:p>
          <a:p>
            <a:pPr algn="l">
              <a:lnSpc>
                <a:spcPct val="80000"/>
              </a:lnSpc>
              <a:spcBef>
                <a:spcPct val="0"/>
              </a:spcBef>
              <a:buClrTx/>
              <a:buFontTx/>
              <a:buNone/>
            </a:pPr>
            <a:r>
              <a:rPr lang="en-US" altLang="it-IT" sz="1600" b="1">
                <a:latin typeface="AvantGarde Bk BT" pitchFamily="34" charset="0"/>
              </a:rPr>
              <a:t>4 Middle-class residential</a:t>
            </a:r>
          </a:p>
          <a:p>
            <a:pPr algn="l">
              <a:lnSpc>
                <a:spcPct val="80000"/>
              </a:lnSpc>
              <a:spcBef>
                <a:spcPct val="0"/>
              </a:spcBef>
              <a:buClrTx/>
              <a:buFontTx/>
              <a:buNone/>
            </a:pPr>
            <a:r>
              <a:rPr lang="en-US" altLang="it-IT" sz="1600" b="1">
                <a:latin typeface="AvantGarde Bk BT" pitchFamily="34" charset="0"/>
              </a:rPr>
              <a:t>5 High-class residential</a:t>
            </a:r>
          </a:p>
        </p:txBody>
      </p:sp>
      <p:sp>
        <p:nvSpPr>
          <p:cNvPr id="145430" name="Freeform 22"/>
          <p:cNvSpPr>
            <a:spLocks/>
          </p:cNvSpPr>
          <p:nvPr/>
        </p:nvSpPr>
        <p:spPr bwMode="auto">
          <a:xfrm>
            <a:off x="6935788" y="2432050"/>
            <a:ext cx="927100" cy="1809750"/>
          </a:xfrm>
          <a:custGeom>
            <a:avLst/>
            <a:gdLst>
              <a:gd name="T0" fmla="*/ 44766379 w 960"/>
              <a:gd name="T1" fmla="*/ 0 h 1872"/>
              <a:gd name="T2" fmla="*/ 358131034 w 960"/>
              <a:gd name="T3" fmla="*/ 0 h 1872"/>
              <a:gd name="T4" fmla="*/ 671495703 w 960"/>
              <a:gd name="T5" fmla="*/ 134582780 h 1872"/>
              <a:gd name="T6" fmla="*/ 850561160 w 960"/>
              <a:gd name="T7" fmla="*/ 672911907 h 1872"/>
              <a:gd name="T8" fmla="*/ 895327524 w 960"/>
              <a:gd name="T9" fmla="*/ 1300962907 h 1872"/>
              <a:gd name="T10" fmla="*/ 895327524 w 960"/>
              <a:gd name="T11" fmla="*/ 1749570039 h 1872"/>
              <a:gd name="T12" fmla="*/ 447663762 w 960"/>
              <a:gd name="T13" fmla="*/ 1749570039 h 1872"/>
              <a:gd name="T14" fmla="*/ 402897398 w 960"/>
              <a:gd name="T15" fmla="*/ 1659848226 h 1872"/>
              <a:gd name="T16" fmla="*/ 0 w 960"/>
              <a:gd name="T17" fmla="*/ 672911907 h 1872"/>
              <a:gd name="T18" fmla="*/ 44766379 w 960"/>
              <a:gd name="T19" fmla="*/ 0 h 18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0"/>
              <a:gd name="T31" fmla="*/ 0 h 1872"/>
              <a:gd name="T32" fmla="*/ 960 w 960"/>
              <a:gd name="T33" fmla="*/ 1872 h 18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0" h="1872">
                <a:moveTo>
                  <a:pt x="48" y="0"/>
                </a:moveTo>
                <a:lnTo>
                  <a:pt x="384" y="0"/>
                </a:lnTo>
                <a:lnTo>
                  <a:pt x="720" y="144"/>
                </a:lnTo>
                <a:lnTo>
                  <a:pt x="912" y="720"/>
                </a:lnTo>
                <a:lnTo>
                  <a:pt x="960" y="1392"/>
                </a:lnTo>
                <a:lnTo>
                  <a:pt x="960" y="1872"/>
                </a:lnTo>
                <a:lnTo>
                  <a:pt x="480" y="1872"/>
                </a:lnTo>
                <a:lnTo>
                  <a:pt x="432" y="1776"/>
                </a:lnTo>
                <a:lnTo>
                  <a:pt x="0" y="720"/>
                </a:lnTo>
                <a:lnTo>
                  <a:pt x="48" y="0"/>
                </a:lnTo>
                <a:close/>
              </a:path>
            </a:pathLst>
          </a:custGeom>
          <a:solidFill>
            <a:srgbClr val="CCFFCC"/>
          </a:solidFill>
          <a:ln w="15875">
            <a:solidFill>
              <a:schemeClr val="tx1"/>
            </a:solidFill>
            <a:round/>
            <a:headEnd/>
            <a:tailEnd/>
          </a:ln>
        </p:spPr>
        <p:txBody>
          <a:bodyPr wrap="none" anchor="ctr"/>
          <a:lstStyle/>
          <a:p>
            <a:endParaRPr lang="it-IT"/>
          </a:p>
        </p:txBody>
      </p:sp>
      <p:sp>
        <p:nvSpPr>
          <p:cNvPr id="145431" name="Freeform 23"/>
          <p:cNvSpPr>
            <a:spLocks/>
          </p:cNvSpPr>
          <p:nvPr/>
        </p:nvSpPr>
        <p:spPr bwMode="auto">
          <a:xfrm>
            <a:off x="6148388" y="1738313"/>
            <a:ext cx="1204912" cy="2643187"/>
          </a:xfrm>
          <a:custGeom>
            <a:avLst/>
            <a:gdLst>
              <a:gd name="T0" fmla="*/ 0 w 1248"/>
              <a:gd name="T1" fmla="*/ 0 h 2736"/>
              <a:gd name="T2" fmla="*/ 581655834 w 1248"/>
              <a:gd name="T3" fmla="*/ 0 h 2736"/>
              <a:gd name="T4" fmla="*/ 671141756 w 1248"/>
              <a:gd name="T5" fmla="*/ 44798927 h 2736"/>
              <a:gd name="T6" fmla="*/ 805369672 w 1248"/>
              <a:gd name="T7" fmla="*/ 358389486 h 2736"/>
              <a:gd name="T8" fmla="*/ 805369672 w 1248"/>
              <a:gd name="T9" fmla="*/ 940771602 h 2736"/>
              <a:gd name="T10" fmla="*/ 1029083752 w 1248"/>
              <a:gd name="T11" fmla="*/ 1478354925 h 2736"/>
              <a:gd name="T12" fmla="*/ 1163311668 w 1248"/>
              <a:gd name="T13" fmla="*/ 2147483647 h 2736"/>
              <a:gd name="T14" fmla="*/ 850112633 w 1248"/>
              <a:gd name="T15" fmla="*/ 2147483647 h 2736"/>
              <a:gd name="T16" fmla="*/ 492169792 w 1248"/>
              <a:gd name="T17" fmla="*/ 2147483647 h 2736"/>
              <a:gd name="T18" fmla="*/ 492169792 w 1248"/>
              <a:gd name="T19" fmla="*/ 2147483647 h 2736"/>
              <a:gd name="T20" fmla="*/ 223713898 w 1248"/>
              <a:gd name="T21" fmla="*/ 2147483647 h 2736"/>
              <a:gd name="T22" fmla="*/ 223713898 w 1248"/>
              <a:gd name="T23" fmla="*/ 2147483647 h 2736"/>
              <a:gd name="T24" fmla="*/ 223713898 w 1248"/>
              <a:gd name="T25" fmla="*/ 985570514 h 2736"/>
              <a:gd name="T26" fmla="*/ 0 w 1248"/>
              <a:gd name="T27" fmla="*/ 537583324 h 2736"/>
              <a:gd name="T28" fmla="*/ 0 w 1248"/>
              <a:gd name="T29" fmla="*/ 0 h 27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48"/>
              <a:gd name="T46" fmla="*/ 0 h 2736"/>
              <a:gd name="T47" fmla="*/ 1248 w 1248"/>
              <a:gd name="T48" fmla="*/ 2736 h 27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48" h="2736">
                <a:moveTo>
                  <a:pt x="0" y="0"/>
                </a:moveTo>
                <a:lnTo>
                  <a:pt x="624" y="0"/>
                </a:lnTo>
                <a:lnTo>
                  <a:pt x="720" y="48"/>
                </a:lnTo>
                <a:lnTo>
                  <a:pt x="864" y="384"/>
                </a:lnTo>
                <a:lnTo>
                  <a:pt x="864" y="1008"/>
                </a:lnTo>
                <a:lnTo>
                  <a:pt x="1104" y="1584"/>
                </a:lnTo>
                <a:lnTo>
                  <a:pt x="1248" y="2496"/>
                </a:lnTo>
                <a:lnTo>
                  <a:pt x="912" y="2448"/>
                </a:lnTo>
                <a:lnTo>
                  <a:pt x="528" y="2304"/>
                </a:lnTo>
                <a:lnTo>
                  <a:pt x="528" y="2736"/>
                </a:lnTo>
                <a:lnTo>
                  <a:pt x="240" y="2736"/>
                </a:lnTo>
                <a:lnTo>
                  <a:pt x="240" y="2400"/>
                </a:lnTo>
                <a:lnTo>
                  <a:pt x="240" y="1056"/>
                </a:lnTo>
                <a:lnTo>
                  <a:pt x="0" y="576"/>
                </a:lnTo>
                <a:lnTo>
                  <a:pt x="0" y="0"/>
                </a:lnTo>
                <a:close/>
              </a:path>
            </a:pathLst>
          </a:custGeom>
          <a:solidFill>
            <a:srgbClr val="99CC00"/>
          </a:solidFill>
          <a:ln w="15875">
            <a:solidFill>
              <a:schemeClr val="tx1"/>
            </a:solidFill>
            <a:round/>
            <a:headEnd/>
            <a:tailEnd/>
          </a:ln>
        </p:spPr>
        <p:txBody>
          <a:bodyPr wrap="none" anchor="ctr"/>
          <a:lstStyle/>
          <a:p>
            <a:endParaRPr lang="it-IT"/>
          </a:p>
        </p:txBody>
      </p:sp>
      <p:sp>
        <p:nvSpPr>
          <p:cNvPr id="145432" name="Rectangle 24"/>
          <p:cNvSpPr>
            <a:spLocks noChangeArrowheads="1"/>
          </p:cNvSpPr>
          <p:nvPr/>
        </p:nvSpPr>
        <p:spPr bwMode="auto">
          <a:xfrm>
            <a:off x="5591175" y="1738313"/>
            <a:ext cx="557213" cy="55562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3" name="Rectangle 25"/>
          <p:cNvSpPr>
            <a:spLocks noChangeArrowheads="1"/>
          </p:cNvSpPr>
          <p:nvPr/>
        </p:nvSpPr>
        <p:spPr bwMode="auto">
          <a:xfrm>
            <a:off x="5451475" y="2757488"/>
            <a:ext cx="927100" cy="1298575"/>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4" name="Rectangle 26"/>
          <p:cNvSpPr>
            <a:spLocks noChangeArrowheads="1"/>
          </p:cNvSpPr>
          <p:nvPr/>
        </p:nvSpPr>
        <p:spPr bwMode="auto">
          <a:xfrm>
            <a:off x="5916613" y="2293938"/>
            <a:ext cx="601662" cy="463550"/>
          </a:xfrm>
          <a:prstGeom prst="rect">
            <a:avLst/>
          </a:prstGeom>
          <a:solidFill>
            <a:srgbClr val="80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5" name="Rectangle 27"/>
          <p:cNvSpPr>
            <a:spLocks noChangeArrowheads="1"/>
          </p:cNvSpPr>
          <p:nvPr/>
        </p:nvSpPr>
        <p:spPr bwMode="auto">
          <a:xfrm>
            <a:off x="5357813" y="2201863"/>
            <a:ext cx="558800" cy="833437"/>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6" name="Rectangle 28"/>
          <p:cNvSpPr>
            <a:spLocks noChangeArrowheads="1"/>
          </p:cNvSpPr>
          <p:nvPr/>
        </p:nvSpPr>
        <p:spPr bwMode="auto">
          <a:xfrm>
            <a:off x="4802188" y="2573338"/>
            <a:ext cx="555625" cy="461962"/>
          </a:xfrm>
          <a:prstGeom prst="rect">
            <a:avLst/>
          </a:prstGeom>
          <a:solidFill>
            <a:srgbClr val="FFCC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7" name="Rectangle 29"/>
          <p:cNvSpPr>
            <a:spLocks noChangeArrowheads="1"/>
          </p:cNvSpPr>
          <p:nvPr/>
        </p:nvSpPr>
        <p:spPr bwMode="auto">
          <a:xfrm>
            <a:off x="5219700" y="3732213"/>
            <a:ext cx="463550" cy="463550"/>
          </a:xfrm>
          <a:prstGeom prst="rect">
            <a:avLst/>
          </a:prstGeom>
          <a:solidFill>
            <a:srgbClr val="FF6600"/>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8" name="Rectangle 30"/>
          <p:cNvSpPr>
            <a:spLocks noChangeArrowheads="1"/>
          </p:cNvSpPr>
          <p:nvPr/>
        </p:nvSpPr>
        <p:spPr bwMode="auto">
          <a:xfrm>
            <a:off x="5451475" y="4381500"/>
            <a:ext cx="277813" cy="277813"/>
          </a:xfrm>
          <a:prstGeom prst="rect">
            <a:avLst/>
          </a:prstGeom>
          <a:solidFill>
            <a:srgbClr val="00CCFF"/>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39" name="Rectangle 31"/>
          <p:cNvSpPr>
            <a:spLocks noChangeArrowheads="1"/>
          </p:cNvSpPr>
          <p:nvPr/>
        </p:nvSpPr>
        <p:spPr bwMode="auto">
          <a:xfrm>
            <a:off x="7121525" y="3268663"/>
            <a:ext cx="277813" cy="277812"/>
          </a:xfrm>
          <a:prstGeom prst="rect">
            <a:avLst/>
          </a:prstGeom>
          <a:solidFill>
            <a:srgbClr val="FF0000"/>
          </a:solidFill>
          <a:ln w="19050">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0" name="Rectangle 32"/>
          <p:cNvSpPr>
            <a:spLocks noChangeArrowheads="1"/>
          </p:cNvSpPr>
          <p:nvPr/>
        </p:nvSpPr>
        <p:spPr bwMode="auto">
          <a:xfrm>
            <a:off x="7818438" y="4381500"/>
            <a:ext cx="323850" cy="323850"/>
          </a:xfrm>
          <a:prstGeom prst="rect">
            <a:avLst/>
          </a:prstGeom>
          <a:solidFill>
            <a:srgbClr val="FFFF99"/>
          </a:solidFill>
          <a:ln w="1587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41" name="Rectangle 33"/>
          <p:cNvSpPr>
            <a:spLocks noChangeArrowheads="1"/>
          </p:cNvSpPr>
          <p:nvPr/>
        </p:nvSpPr>
        <p:spPr bwMode="auto">
          <a:xfrm>
            <a:off x="6062663" y="23495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solidFill>
                  <a:srgbClr val="FFFFFF"/>
                </a:solidFill>
                <a:latin typeface="Arial Narrow" pitchFamily="34" charset="0"/>
              </a:rPr>
              <a:t>1</a:t>
            </a:r>
          </a:p>
        </p:txBody>
      </p:sp>
      <p:sp>
        <p:nvSpPr>
          <p:cNvPr id="145442" name="Rectangle 34"/>
          <p:cNvSpPr>
            <a:spLocks noChangeArrowheads="1"/>
          </p:cNvSpPr>
          <p:nvPr/>
        </p:nvSpPr>
        <p:spPr bwMode="auto">
          <a:xfrm>
            <a:off x="5487988" y="24717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43" name="Rectangle 35"/>
          <p:cNvSpPr>
            <a:spLocks noChangeArrowheads="1"/>
          </p:cNvSpPr>
          <p:nvPr/>
        </p:nvSpPr>
        <p:spPr bwMode="auto">
          <a:xfrm>
            <a:off x="5776913" y="18113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4" name="Rectangle 36"/>
          <p:cNvSpPr>
            <a:spLocks noChangeArrowheads="1"/>
          </p:cNvSpPr>
          <p:nvPr/>
        </p:nvSpPr>
        <p:spPr bwMode="auto">
          <a:xfrm>
            <a:off x="6610350" y="289718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4</a:t>
            </a:r>
          </a:p>
        </p:txBody>
      </p:sp>
      <p:sp>
        <p:nvSpPr>
          <p:cNvPr id="145445" name="Rectangle 37"/>
          <p:cNvSpPr>
            <a:spLocks noChangeArrowheads="1"/>
          </p:cNvSpPr>
          <p:nvPr/>
        </p:nvSpPr>
        <p:spPr bwMode="auto">
          <a:xfrm>
            <a:off x="7312025" y="2771775"/>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5</a:t>
            </a:r>
          </a:p>
        </p:txBody>
      </p:sp>
      <p:sp>
        <p:nvSpPr>
          <p:cNvPr id="145446" name="Rectangle 38"/>
          <p:cNvSpPr>
            <a:spLocks noChangeArrowheads="1"/>
          </p:cNvSpPr>
          <p:nvPr/>
        </p:nvSpPr>
        <p:spPr bwMode="auto">
          <a:xfrm>
            <a:off x="4922838" y="26146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7" name="Rectangle 39"/>
          <p:cNvSpPr>
            <a:spLocks noChangeArrowheads="1"/>
          </p:cNvSpPr>
          <p:nvPr/>
        </p:nvSpPr>
        <p:spPr bwMode="auto">
          <a:xfrm>
            <a:off x="5795963" y="320516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3</a:t>
            </a:r>
          </a:p>
        </p:txBody>
      </p:sp>
      <p:sp>
        <p:nvSpPr>
          <p:cNvPr id="145448" name="Rectangle 40"/>
          <p:cNvSpPr>
            <a:spLocks noChangeArrowheads="1"/>
          </p:cNvSpPr>
          <p:nvPr/>
        </p:nvSpPr>
        <p:spPr bwMode="auto">
          <a:xfrm>
            <a:off x="5291138" y="377825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6</a:t>
            </a:r>
          </a:p>
        </p:txBody>
      </p:sp>
      <p:sp>
        <p:nvSpPr>
          <p:cNvPr id="145449" name="Rectangle 41"/>
          <p:cNvSpPr>
            <a:spLocks noChangeArrowheads="1"/>
          </p:cNvSpPr>
          <p:nvPr/>
        </p:nvSpPr>
        <p:spPr bwMode="auto">
          <a:xfrm>
            <a:off x="7126288" y="3224213"/>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7</a:t>
            </a:r>
          </a:p>
        </p:txBody>
      </p:sp>
      <p:sp>
        <p:nvSpPr>
          <p:cNvPr id="145450" name="Rectangle 42"/>
          <p:cNvSpPr>
            <a:spLocks noChangeArrowheads="1"/>
          </p:cNvSpPr>
          <p:nvPr/>
        </p:nvSpPr>
        <p:spPr bwMode="auto">
          <a:xfrm>
            <a:off x="7824788" y="43688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8</a:t>
            </a:r>
          </a:p>
        </p:txBody>
      </p:sp>
      <p:sp>
        <p:nvSpPr>
          <p:cNvPr id="145451" name="Rectangle 43"/>
          <p:cNvSpPr>
            <a:spLocks noChangeArrowheads="1"/>
          </p:cNvSpPr>
          <p:nvPr/>
        </p:nvSpPr>
        <p:spPr bwMode="auto">
          <a:xfrm>
            <a:off x="5429250" y="4343400"/>
            <a:ext cx="2889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9</a:t>
            </a:r>
          </a:p>
        </p:txBody>
      </p:sp>
      <p:sp>
        <p:nvSpPr>
          <p:cNvPr id="145452" name="Rectangle 44"/>
          <p:cNvSpPr>
            <a:spLocks noChangeArrowheads="1"/>
          </p:cNvSpPr>
          <p:nvPr/>
        </p:nvSpPr>
        <p:spPr bwMode="auto">
          <a:xfrm>
            <a:off x="10429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3" name="Rectangle 45"/>
          <p:cNvSpPr>
            <a:spLocks noChangeArrowheads="1"/>
          </p:cNvSpPr>
          <p:nvPr/>
        </p:nvSpPr>
        <p:spPr bwMode="auto">
          <a:xfrm>
            <a:off x="4700588" y="1357313"/>
            <a:ext cx="3581400" cy="373380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54" name="Rectangle 46"/>
          <p:cNvSpPr>
            <a:spLocks noChangeArrowheads="1"/>
          </p:cNvSpPr>
          <p:nvPr/>
        </p:nvSpPr>
        <p:spPr bwMode="auto">
          <a:xfrm>
            <a:off x="5373688" y="5229225"/>
            <a:ext cx="2419350" cy="87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lnSpc>
                <a:spcPct val="80000"/>
              </a:lnSpc>
              <a:spcBef>
                <a:spcPct val="0"/>
              </a:spcBef>
              <a:buClrTx/>
              <a:buFontTx/>
              <a:buNone/>
            </a:pPr>
            <a:r>
              <a:rPr lang="en-US" altLang="it-IT" sz="1600" b="1">
                <a:latin typeface="AvantGarde Bk BT" pitchFamily="34" charset="0"/>
              </a:rPr>
              <a:t>6 Heavy manufacturing</a:t>
            </a:r>
          </a:p>
          <a:p>
            <a:pPr algn="l">
              <a:lnSpc>
                <a:spcPct val="80000"/>
              </a:lnSpc>
              <a:spcBef>
                <a:spcPct val="0"/>
              </a:spcBef>
              <a:buClrTx/>
              <a:buFontTx/>
              <a:buNone/>
            </a:pPr>
            <a:r>
              <a:rPr lang="en-US" altLang="it-IT" sz="1600" b="1">
                <a:latin typeface="AvantGarde Bk BT" pitchFamily="34" charset="0"/>
              </a:rPr>
              <a:t>7 Sub business district</a:t>
            </a:r>
          </a:p>
          <a:p>
            <a:pPr algn="l">
              <a:lnSpc>
                <a:spcPct val="80000"/>
              </a:lnSpc>
              <a:spcBef>
                <a:spcPct val="0"/>
              </a:spcBef>
              <a:buClrTx/>
              <a:buFontTx/>
              <a:buNone/>
            </a:pPr>
            <a:r>
              <a:rPr lang="en-US" altLang="it-IT" sz="1600" b="1">
                <a:latin typeface="AvantGarde Bk BT" pitchFamily="34" charset="0"/>
              </a:rPr>
              <a:t>8 Residential suburb</a:t>
            </a:r>
          </a:p>
          <a:p>
            <a:pPr algn="l">
              <a:lnSpc>
                <a:spcPct val="80000"/>
              </a:lnSpc>
              <a:spcBef>
                <a:spcPct val="0"/>
              </a:spcBef>
              <a:buClrTx/>
              <a:buFontTx/>
              <a:buNone/>
            </a:pPr>
            <a:r>
              <a:rPr lang="en-US" altLang="it-IT" sz="1600" b="1">
                <a:latin typeface="AvantGarde Bk BT" pitchFamily="34" charset="0"/>
              </a:rPr>
              <a:t>9 Industrial suburb</a:t>
            </a:r>
          </a:p>
        </p:txBody>
      </p:sp>
      <p:sp>
        <p:nvSpPr>
          <p:cNvPr id="145455" name="Text Box 47"/>
          <p:cNvSpPr txBox="1">
            <a:spLocks noChangeArrowheads="1"/>
          </p:cNvSpPr>
          <p:nvPr/>
        </p:nvSpPr>
        <p:spPr bwMode="auto">
          <a:xfrm>
            <a:off x="3684588" y="1423988"/>
            <a:ext cx="895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Sector</a:t>
            </a:r>
          </a:p>
        </p:txBody>
      </p:sp>
      <p:sp>
        <p:nvSpPr>
          <p:cNvPr id="145456" name="Text Box 48"/>
          <p:cNvSpPr txBox="1">
            <a:spLocks noChangeArrowheads="1"/>
          </p:cNvSpPr>
          <p:nvPr/>
        </p:nvSpPr>
        <p:spPr bwMode="auto">
          <a:xfrm>
            <a:off x="7367588" y="1436688"/>
            <a:ext cx="86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vantGarde Bk BT" pitchFamily="34" charset="0"/>
              </a:rPr>
              <a:t>Nuclei</a:t>
            </a:r>
          </a:p>
        </p:txBody>
      </p:sp>
      <p:sp>
        <p:nvSpPr>
          <p:cNvPr id="145457" name="Rectangle 49"/>
          <p:cNvSpPr>
            <a:spLocks noGrp="1" noChangeArrowheads="1"/>
          </p:cNvSpPr>
          <p:nvPr>
            <p:ph type="title" idx="4294967295"/>
          </p:nvPr>
        </p:nvSpPr>
        <p:spPr/>
        <p:txBody>
          <a:bodyPr/>
          <a:lstStyle/>
          <a:p>
            <a:pPr eaLnBrk="1" hangingPunct="1"/>
            <a:r>
              <a:rPr lang="en-US" altLang="it-IT" sz="3200" smtClean="0"/>
              <a:t>Models: ‘sectors’ (Hoyt) and </a:t>
            </a:r>
            <a:br>
              <a:rPr lang="en-US" altLang="it-IT" sz="3200" smtClean="0"/>
            </a:br>
            <a:r>
              <a:rPr lang="en-US" altLang="it-IT" sz="3200" smtClean="0"/>
              <a:t>‘nuclei’ (Harris and Ullman)</a:t>
            </a:r>
          </a:p>
        </p:txBody>
      </p:sp>
      <p:sp>
        <p:nvSpPr>
          <p:cNvPr id="145458" name="Rectangle 50"/>
          <p:cNvSpPr>
            <a:spLocks noChangeArrowheads="1"/>
          </p:cNvSpPr>
          <p:nvPr/>
        </p:nvSpPr>
        <p:spPr bwMode="auto">
          <a:xfrm>
            <a:off x="2652713" y="31162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endParaRPr lang="it-IT" altLang="it-IT" sz="1800" b="1">
              <a:latin typeface="Arial Narrow" pitchFamily="34" charset="0"/>
            </a:endParaRPr>
          </a:p>
        </p:txBody>
      </p:sp>
      <p:sp>
        <p:nvSpPr>
          <p:cNvPr id="145459" name="Rectangle 51"/>
          <p:cNvSpPr>
            <a:spLocks noChangeArrowheads="1"/>
          </p:cNvSpPr>
          <p:nvPr/>
        </p:nvSpPr>
        <p:spPr bwMode="auto">
          <a:xfrm>
            <a:off x="1635125" y="4071938"/>
            <a:ext cx="2889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800" b="1">
                <a:latin typeface="Arial Narrow" pitchFamily="34" charset="0"/>
              </a:rPr>
              <a:t>2</a:t>
            </a:r>
          </a:p>
        </p:txBody>
      </p:sp>
      <p:sp>
        <p:nvSpPr>
          <p:cNvPr id="145460" name="Rectangle 52"/>
          <p:cNvSpPr>
            <a:spLocks noChangeArrowheads="1"/>
          </p:cNvSpPr>
          <p:nvPr/>
        </p:nvSpPr>
        <p:spPr bwMode="auto">
          <a:xfrm>
            <a:off x="1046163" y="5168900"/>
            <a:ext cx="7237412" cy="1212850"/>
          </a:xfrm>
          <a:prstGeom prst="rect">
            <a:avLst/>
          </a:prstGeom>
          <a:noFill/>
          <a:ln w="222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1" name="Rectangle 53"/>
          <p:cNvSpPr>
            <a:spLocks noChangeArrowheads="1"/>
          </p:cNvSpPr>
          <p:nvPr/>
        </p:nvSpPr>
        <p:spPr bwMode="auto">
          <a:xfrm>
            <a:off x="1247775" y="5284788"/>
            <a:ext cx="149225" cy="149225"/>
          </a:xfrm>
          <a:prstGeom prst="rect">
            <a:avLst/>
          </a:prstGeom>
          <a:solidFill>
            <a:srgbClr val="80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2" name="Rectangle 54"/>
          <p:cNvSpPr>
            <a:spLocks noChangeArrowheads="1"/>
          </p:cNvSpPr>
          <p:nvPr/>
        </p:nvSpPr>
        <p:spPr bwMode="auto">
          <a:xfrm>
            <a:off x="1247775" y="548005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3" name="Rectangle 55"/>
          <p:cNvSpPr>
            <a:spLocks noChangeArrowheads="1"/>
          </p:cNvSpPr>
          <p:nvPr/>
        </p:nvSpPr>
        <p:spPr bwMode="auto">
          <a:xfrm>
            <a:off x="1247775" y="5676900"/>
            <a:ext cx="149225" cy="149225"/>
          </a:xfrm>
          <a:prstGeom prst="rect">
            <a:avLst/>
          </a:prstGeom>
          <a:solidFill>
            <a:srgbClr val="FF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4" name="Rectangle 56"/>
          <p:cNvSpPr>
            <a:spLocks noChangeArrowheads="1"/>
          </p:cNvSpPr>
          <p:nvPr/>
        </p:nvSpPr>
        <p:spPr bwMode="auto">
          <a:xfrm>
            <a:off x="1247775" y="5867400"/>
            <a:ext cx="149225" cy="149225"/>
          </a:xfrm>
          <a:prstGeom prst="rect">
            <a:avLst/>
          </a:prstGeom>
          <a:solidFill>
            <a:srgbClr val="99CC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5" name="Rectangle 57"/>
          <p:cNvSpPr>
            <a:spLocks noChangeArrowheads="1"/>
          </p:cNvSpPr>
          <p:nvPr/>
        </p:nvSpPr>
        <p:spPr bwMode="auto">
          <a:xfrm>
            <a:off x="1247775" y="6057900"/>
            <a:ext cx="149225" cy="149225"/>
          </a:xfrm>
          <a:prstGeom prst="rect">
            <a:avLst/>
          </a:prstGeom>
          <a:solidFill>
            <a:srgbClr val="CCFFCC"/>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6" name="Rectangle 58"/>
          <p:cNvSpPr>
            <a:spLocks noChangeArrowheads="1"/>
          </p:cNvSpPr>
          <p:nvPr/>
        </p:nvSpPr>
        <p:spPr bwMode="auto">
          <a:xfrm>
            <a:off x="5226050" y="5283200"/>
            <a:ext cx="149225" cy="149225"/>
          </a:xfrm>
          <a:prstGeom prst="rect">
            <a:avLst/>
          </a:prstGeom>
          <a:solidFill>
            <a:srgbClr val="FF66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7" name="Rectangle 59"/>
          <p:cNvSpPr>
            <a:spLocks noChangeArrowheads="1"/>
          </p:cNvSpPr>
          <p:nvPr/>
        </p:nvSpPr>
        <p:spPr bwMode="auto">
          <a:xfrm>
            <a:off x="5226050" y="5480050"/>
            <a:ext cx="149225" cy="149225"/>
          </a:xfrm>
          <a:prstGeom prst="rect">
            <a:avLst/>
          </a:prstGeom>
          <a:solidFill>
            <a:srgbClr val="FF0000"/>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8" name="Rectangle 60"/>
          <p:cNvSpPr>
            <a:spLocks noChangeArrowheads="1"/>
          </p:cNvSpPr>
          <p:nvPr/>
        </p:nvSpPr>
        <p:spPr bwMode="auto">
          <a:xfrm>
            <a:off x="5226050" y="5676900"/>
            <a:ext cx="149225" cy="149225"/>
          </a:xfrm>
          <a:prstGeom prst="rect">
            <a:avLst/>
          </a:prstGeom>
          <a:solidFill>
            <a:srgbClr val="FFFF99"/>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69" name="Rectangle 61"/>
          <p:cNvSpPr>
            <a:spLocks noChangeArrowheads="1"/>
          </p:cNvSpPr>
          <p:nvPr/>
        </p:nvSpPr>
        <p:spPr bwMode="auto">
          <a:xfrm>
            <a:off x="5226050" y="5873750"/>
            <a:ext cx="149225" cy="149225"/>
          </a:xfrm>
          <a:prstGeom prst="rect">
            <a:avLst/>
          </a:prstGeom>
          <a:solidFill>
            <a:srgbClr val="00CCFF"/>
          </a:solidFill>
          <a:ln w="9525">
            <a:solidFill>
              <a:schemeClr val="tx1"/>
            </a:solidFill>
            <a:miter lim="800000"/>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
        <p:nvSpPr>
          <p:cNvPr id="145470" name="Line 62"/>
          <p:cNvSpPr>
            <a:spLocks noChangeShapeType="1"/>
          </p:cNvSpPr>
          <p:nvPr/>
        </p:nvSpPr>
        <p:spPr bwMode="auto">
          <a:xfrm flipH="1" flipV="1">
            <a:off x="3041650" y="3541713"/>
            <a:ext cx="419100" cy="1143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145471" name="Line 63"/>
          <p:cNvSpPr>
            <a:spLocks noChangeShapeType="1"/>
          </p:cNvSpPr>
          <p:nvPr/>
        </p:nvSpPr>
        <p:spPr bwMode="auto">
          <a:xfrm flipH="1" flipV="1">
            <a:off x="3092450" y="3116263"/>
            <a:ext cx="495300" cy="25400"/>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idx="4294967295"/>
          </p:nvPr>
        </p:nvSpPr>
        <p:spPr/>
        <p:txBody>
          <a:bodyPr/>
          <a:lstStyle/>
          <a:p>
            <a:pPr eaLnBrk="1" hangingPunct="1"/>
            <a:r>
              <a:rPr lang="en-US" altLang="it-IT" sz="4000" smtClean="0"/>
              <a:t>Urban</a:t>
            </a:r>
            <a:r>
              <a:rPr lang="it-IT" altLang="it-IT" sz="4000" smtClean="0"/>
              <a:t> density</a:t>
            </a:r>
          </a:p>
        </p:txBody>
      </p:sp>
      <p:sp>
        <p:nvSpPr>
          <p:cNvPr id="147459"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eaLnBrk="1" hangingPunct="1">
              <a:lnSpc>
                <a:spcPct val="90000"/>
              </a:lnSpc>
            </a:pPr>
            <a:r>
              <a:rPr lang="en-US" altLang="it-IT" sz="2400" smtClean="0"/>
              <a:t>Topographic and functional structures: different characteristics for different cities</a:t>
            </a:r>
          </a:p>
          <a:p>
            <a:pPr eaLnBrk="1" hangingPunct="1">
              <a:lnSpc>
                <a:spcPct val="90000"/>
              </a:lnSpc>
            </a:pPr>
            <a:r>
              <a:rPr lang="en-US" altLang="it-IT" sz="2400" smtClean="0"/>
              <a:t>The distribution of </a:t>
            </a:r>
            <a:r>
              <a:rPr lang="en-US" altLang="it-IT" sz="2400" i="1" u="sng" smtClean="0"/>
              <a:t>urban density  </a:t>
            </a:r>
            <a:r>
              <a:rPr lang="en-US" altLang="it-IT" sz="2400" smtClean="0"/>
              <a:t>maintains </a:t>
            </a:r>
            <a:r>
              <a:rPr lang="en-US" altLang="it-IT" sz="2400" i="1" u="sng" smtClean="0"/>
              <a:t>similar characteristics </a:t>
            </a:r>
            <a:r>
              <a:rPr lang="en-US" altLang="it-IT" sz="2400" smtClean="0"/>
              <a:t>for all cities</a:t>
            </a:r>
          </a:p>
          <a:p>
            <a:pPr eaLnBrk="1" hangingPunct="1">
              <a:lnSpc>
                <a:spcPct val="90000"/>
              </a:lnSpc>
            </a:pPr>
            <a:r>
              <a:rPr lang="en-US" altLang="it-IT" sz="2400" smtClean="0"/>
              <a:t>Density decreases following a </a:t>
            </a:r>
            <a:r>
              <a:rPr lang="en-US" altLang="it-IT" sz="2400" i="1" u="sng" smtClean="0"/>
              <a:t>negative exponential function of distance from urban centre.</a:t>
            </a:r>
          </a:p>
          <a:p>
            <a:pPr algn="ctr" eaLnBrk="1" hangingPunct="1">
              <a:lnSpc>
                <a:spcPct val="90000"/>
              </a:lnSpc>
              <a:spcBef>
                <a:spcPct val="65000"/>
              </a:spcBef>
              <a:buFont typeface="Wingdings" pitchFamily="2" charset="2"/>
              <a:buNone/>
            </a:pPr>
            <a:r>
              <a:rPr lang="en-US" altLang="it-IT" sz="2400" i="1" smtClean="0"/>
              <a:t>P</a:t>
            </a:r>
            <a:r>
              <a:rPr lang="en-US" altLang="it-IT" sz="2400" i="1" baseline="-25000" smtClean="0"/>
              <a:t>d</a:t>
            </a:r>
            <a:r>
              <a:rPr lang="en-US" altLang="it-IT" sz="2400" i="1" smtClean="0"/>
              <a:t> =</a:t>
            </a:r>
            <a:r>
              <a:rPr lang="en-US" altLang="it-IT" sz="2400" smtClean="0"/>
              <a:t> </a:t>
            </a:r>
            <a:r>
              <a:rPr lang="en-US" altLang="it-IT" sz="2400" i="1" smtClean="0"/>
              <a:t>P</a:t>
            </a:r>
            <a:r>
              <a:rPr lang="en-US" altLang="it-IT" sz="2400" i="1" baseline="-25000" smtClean="0"/>
              <a:t>0</a:t>
            </a:r>
            <a:r>
              <a:rPr lang="en-US" altLang="it-IT" sz="2400" i="1" smtClean="0"/>
              <a:t> * e </a:t>
            </a:r>
            <a:r>
              <a:rPr lang="en-US" altLang="it-IT" sz="2400" i="1" baseline="50000" smtClean="0"/>
              <a:t>– gd</a:t>
            </a:r>
          </a:p>
          <a:p>
            <a:pPr lvl="1" eaLnBrk="1" hangingPunct="1">
              <a:lnSpc>
                <a:spcPct val="90000"/>
              </a:lnSpc>
            </a:pPr>
            <a:endParaRPr lang="en-US" altLang="it-IT" sz="2000" i="1" smtClean="0"/>
          </a:p>
          <a:p>
            <a:pPr lvl="1" eaLnBrk="1" hangingPunct="1">
              <a:lnSpc>
                <a:spcPct val="90000"/>
              </a:lnSpc>
            </a:pPr>
            <a:r>
              <a:rPr lang="en-US" altLang="it-IT" sz="2000" i="1" smtClean="0"/>
              <a:t>P</a:t>
            </a:r>
            <a:r>
              <a:rPr lang="en-US" altLang="it-IT" sz="2000" i="1" baseline="-25000" smtClean="0"/>
              <a:t>d</a:t>
            </a:r>
            <a:r>
              <a:rPr lang="en-US" altLang="it-IT" sz="2000" i="1" smtClean="0"/>
              <a:t> =</a:t>
            </a:r>
            <a:r>
              <a:rPr lang="en-US" altLang="it-IT" sz="2000" smtClean="0"/>
              <a:t> population density at distance </a:t>
            </a:r>
            <a:r>
              <a:rPr lang="en-US" altLang="it-IT" sz="2000" i="1" smtClean="0"/>
              <a:t>d</a:t>
            </a:r>
            <a:r>
              <a:rPr lang="en-US" altLang="it-IT" sz="2000" smtClean="0"/>
              <a:t> from the centre (CBD)</a:t>
            </a:r>
            <a:endParaRPr lang="en-US" altLang="it-IT" sz="2000" baseline="50000" smtClean="0"/>
          </a:p>
          <a:p>
            <a:pPr lvl="1" eaLnBrk="1" hangingPunct="1">
              <a:lnSpc>
                <a:spcPct val="90000"/>
              </a:lnSpc>
            </a:pPr>
            <a:r>
              <a:rPr lang="en-US" altLang="it-IT" sz="2000" i="1" smtClean="0"/>
              <a:t>– g </a:t>
            </a:r>
            <a:r>
              <a:rPr lang="en-US" altLang="it-IT" sz="2000" smtClean="0"/>
              <a:t>= factor of negative slope of the density function</a:t>
            </a:r>
            <a:endParaRPr lang="en-US" altLang="it-IT" sz="2000" i="1" smtClean="0"/>
          </a:p>
          <a:p>
            <a:pPr lvl="1" eaLnBrk="1" hangingPunct="1">
              <a:lnSpc>
                <a:spcPct val="90000"/>
              </a:lnSpc>
            </a:pPr>
            <a:r>
              <a:rPr lang="en-US" altLang="it-IT" sz="2000" i="1" smtClean="0"/>
              <a:t>P</a:t>
            </a:r>
            <a:r>
              <a:rPr lang="en-US" altLang="it-IT" sz="2000" i="1" baseline="-25000" smtClean="0"/>
              <a:t>0</a:t>
            </a:r>
            <a:r>
              <a:rPr lang="en-US" altLang="it-IT" sz="2000" i="1" smtClean="0"/>
              <a:t> </a:t>
            </a:r>
            <a:r>
              <a:rPr lang="en-US" altLang="it-IT" sz="2000" smtClean="0"/>
              <a:t>= density of the central area</a:t>
            </a:r>
            <a:endParaRPr lang="en-US" altLang="it-IT" sz="2000" baseline="50000" smtClean="0"/>
          </a:p>
          <a:p>
            <a:pPr lvl="1" eaLnBrk="1" hangingPunct="1">
              <a:lnSpc>
                <a:spcPct val="90000"/>
              </a:lnSpc>
              <a:buFont typeface="Wingdings" pitchFamily="2" charset="2"/>
              <a:buNone/>
            </a:pPr>
            <a:endParaRPr lang="en-US" altLang="it-IT" sz="2000" i="1" baseline="50000" smtClean="0"/>
          </a:p>
        </p:txBody>
      </p:sp>
      <p:sp>
        <p:nvSpPr>
          <p:cNvPr id="147460" name="Rectangle 4"/>
          <p:cNvSpPr>
            <a:spLocks noChangeArrowheads="1"/>
          </p:cNvSpPr>
          <p:nvPr/>
        </p:nvSpPr>
        <p:spPr bwMode="auto">
          <a:xfrm>
            <a:off x="3132138" y="4149725"/>
            <a:ext cx="3168650" cy="576263"/>
          </a:xfrm>
          <a:prstGeom prst="rect">
            <a:avLst/>
          </a:prstGeom>
          <a:noFill/>
          <a:ln w="38100" algn="ctr">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idx="4294967295"/>
          </p:nvPr>
        </p:nvSpPr>
        <p:spPr/>
        <p:txBody>
          <a:bodyPr/>
          <a:lstStyle/>
          <a:p>
            <a:pPr algn="r" eaLnBrk="1" hangingPunct="1"/>
            <a:r>
              <a:rPr lang="en-US" altLang="it-IT" sz="3200" smtClean="0"/>
              <a:t>Profiles of urban density </a:t>
            </a:r>
            <a:br>
              <a:rPr lang="en-US" altLang="it-IT" sz="3200" smtClean="0"/>
            </a:br>
            <a:endParaRPr lang="en-US" altLang="it-IT" sz="3200" smtClean="0"/>
          </a:p>
        </p:txBody>
      </p:sp>
      <p:sp>
        <p:nvSpPr>
          <p:cNvPr id="148483" name="Rectangle 3" descr="Rectangle: Click to edit Master text styles&#10;Second level&#10;Third level&#10;Fourth level&#10;Fifth level"/>
          <p:cNvSpPr>
            <a:spLocks noGrp="1" noChangeArrowheads="1"/>
          </p:cNvSpPr>
          <p:nvPr>
            <p:ph type="body" sz="half" idx="4294967295"/>
          </p:nvPr>
        </p:nvSpPr>
        <p:spPr>
          <a:xfrm>
            <a:off x="4800600" y="1412875"/>
            <a:ext cx="3810000" cy="4968875"/>
          </a:xfrm>
        </p:spPr>
        <p:txBody>
          <a:bodyPr/>
          <a:lstStyle/>
          <a:p>
            <a:pPr eaLnBrk="1" hangingPunct="1">
              <a:spcBef>
                <a:spcPct val="65000"/>
              </a:spcBef>
              <a:buFont typeface="Wingdings" pitchFamily="2" charset="2"/>
              <a:buNone/>
            </a:pPr>
            <a:r>
              <a:rPr lang="en-US" altLang="it-IT" sz="2800" smtClean="0"/>
              <a:t>a)</a:t>
            </a:r>
            <a:r>
              <a:rPr lang="en-US" altLang="it-IT" sz="2800" i="1" smtClean="0"/>
              <a:t> P</a:t>
            </a:r>
            <a:r>
              <a:rPr lang="en-US" altLang="it-IT" sz="2800" i="1" baseline="-25000" smtClean="0"/>
              <a:t>d</a:t>
            </a:r>
            <a:r>
              <a:rPr lang="en-US" altLang="it-IT" sz="2800" i="1" smtClean="0"/>
              <a:t> =</a:t>
            </a:r>
            <a:r>
              <a:rPr lang="en-US" altLang="it-IT" sz="2800" smtClean="0"/>
              <a:t> </a:t>
            </a:r>
            <a:r>
              <a:rPr lang="en-US" altLang="it-IT" sz="2800" i="1" smtClean="0"/>
              <a:t>P</a:t>
            </a:r>
            <a:r>
              <a:rPr lang="en-US" altLang="it-IT" sz="2800" i="1" baseline="-25000" smtClean="0"/>
              <a:t>0</a:t>
            </a:r>
            <a:r>
              <a:rPr lang="en-US" altLang="it-IT" sz="2800" i="1" smtClean="0"/>
              <a:t> * e </a:t>
            </a:r>
            <a:r>
              <a:rPr lang="en-US" altLang="it-IT" sz="2800" i="1" baseline="50000" smtClean="0"/>
              <a:t>– gd</a:t>
            </a:r>
          </a:p>
          <a:p>
            <a:pPr eaLnBrk="1" hangingPunct="1"/>
            <a:endParaRPr lang="en-US" altLang="it-IT" sz="2800" smtClean="0"/>
          </a:p>
          <a:p>
            <a:pPr eaLnBrk="1" hangingPunct="1"/>
            <a:endParaRPr lang="en-US" altLang="it-IT" sz="2800" smtClean="0"/>
          </a:p>
          <a:p>
            <a:pPr eaLnBrk="1" hangingPunct="1"/>
            <a:endParaRPr lang="en-US" altLang="it-IT" sz="2800" smtClean="0"/>
          </a:p>
          <a:p>
            <a:pPr eaLnBrk="1" hangingPunct="1">
              <a:spcBef>
                <a:spcPct val="65000"/>
              </a:spcBef>
              <a:buFont typeface="Wingdings" pitchFamily="2" charset="2"/>
              <a:buNone/>
            </a:pPr>
            <a:r>
              <a:rPr lang="en-US" altLang="it-IT" sz="2800" smtClean="0"/>
              <a:t>b) </a:t>
            </a:r>
            <a:r>
              <a:rPr lang="en-US" altLang="it-IT" sz="2800" i="1" smtClean="0"/>
              <a:t>P</a:t>
            </a:r>
            <a:r>
              <a:rPr lang="en-US" altLang="it-IT" sz="2800" i="1" baseline="-25000" smtClean="0"/>
              <a:t>d</a:t>
            </a:r>
            <a:r>
              <a:rPr lang="en-US" altLang="it-IT" sz="2800" i="1" smtClean="0"/>
              <a:t> =</a:t>
            </a:r>
            <a:r>
              <a:rPr lang="en-US" altLang="it-IT" sz="2800" smtClean="0"/>
              <a:t> </a:t>
            </a:r>
            <a:r>
              <a:rPr lang="en-US" altLang="it-IT" sz="2800" i="1" smtClean="0"/>
              <a:t>P</a:t>
            </a:r>
            <a:r>
              <a:rPr lang="en-US" altLang="it-IT" sz="2800" i="1" baseline="-25000" smtClean="0"/>
              <a:t>0</a:t>
            </a:r>
            <a:r>
              <a:rPr lang="en-US" altLang="it-IT" sz="2800" i="1" smtClean="0"/>
              <a:t> * e </a:t>
            </a:r>
            <a:r>
              <a:rPr lang="en-US" altLang="it-IT" sz="2800" i="1" baseline="50000" smtClean="0"/>
              <a:t>– gd</a:t>
            </a:r>
            <a:r>
              <a:rPr lang="en-US" altLang="it-IT" sz="2800" i="1" baseline="70000" smtClean="0"/>
              <a:t>2</a:t>
            </a:r>
          </a:p>
          <a:p>
            <a:pPr eaLnBrk="1" hangingPunct="1"/>
            <a:endParaRPr lang="en-US" altLang="it-IT" sz="2800" i="1" baseline="100000" smtClean="0"/>
          </a:p>
          <a:p>
            <a:pPr eaLnBrk="1" hangingPunct="1"/>
            <a:endParaRPr lang="en-US" altLang="it-IT" sz="2800" smtClean="0"/>
          </a:p>
          <a:p>
            <a:pPr eaLnBrk="1" hangingPunct="1"/>
            <a:endParaRPr lang="en-US" altLang="it-IT" sz="2800" smtClean="0"/>
          </a:p>
          <a:p>
            <a:pPr eaLnBrk="1" hangingPunct="1">
              <a:spcBef>
                <a:spcPct val="65000"/>
              </a:spcBef>
              <a:buFont typeface="Wingdings" pitchFamily="2" charset="2"/>
              <a:buNone/>
            </a:pPr>
            <a:r>
              <a:rPr lang="en-US" altLang="it-IT" sz="2800" smtClean="0"/>
              <a:t>c) </a:t>
            </a:r>
            <a:r>
              <a:rPr lang="en-US" altLang="it-IT" sz="2800" i="1" smtClean="0"/>
              <a:t>‘volcano’</a:t>
            </a:r>
            <a:endParaRPr lang="en-US" altLang="it-IT" sz="2800" smtClean="0"/>
          </a:p>
        </p:txBody>
      </p:sp>
      <p:grpSp>
        <p:nvGrpSpPr>
          <p:cNvPr id="148484" name="Group 4"/>
          <p:cNvGrpSpPr>
            <a:grpSpLocks/>
          </p:cNvGrpSpPr>
          <p:nvPr/>
        </p:nvGrpSpPr>
        <p:grpSpPr bwMode="auto">
          <a:xfrm>
            <a:off x="654050" y="131763"/>
            <a:ext cx="4133850" cy="2160587"/>
            <a:chOff x="412" y="83"/>
            <a:chExt cx="2604" cy="1361"/>
          </a:xfrm>
        </p:grpSpPr>
        <p:grpSp>
          <p:nvGrpSpPr>
            <p:cNvPr id="148485" name="Group 5"/>
            <p:cNvGrpSpPr>
              <a:grpSpLocks/>
            </p:cNvGrpSpPr>
            <p:nvPr/>
          </p:nvGrpSpPr>
          <p:grpSpPr bwMode="auto">
            <a:xfrm>
              <a:off x="412" y="83"/>
              <a:ext cx="2369" cy="1361"/>
              <a:chOff x="965" y="799"/>
              <a:chExt cx="3729" cy="2367"/>
            </a:xfrm>
          </p:grpSpPr>
          <p:sp>
            <p:nvSpPr>
              <p:cNvPr id="148486" name="Oval 6"/>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7" name="Oval 7"/>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88" name="Freeform 8"/>
              <p:cNvSpPr>
                <a:spLocks/>
              </p:cNvSpPr>
              <p:nvPr/>
            </p:nvSpPr>
            <p:spPr bwMode="auto">
              <a:xfrm>
                <a:off x="2747"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89" name="Freeform 9"/>
              <p:cNvSpPr>
                <a:spLocks/>
              </p:cNvSpPr>
              <p:nvPr/>
            </p:nvSpPr>
            <p:spPr bwMode="auto">
              <a:xfrm>
                <a:off x="2798" y="1071"/>
                <a:ext cx="1681" cy="1414"/>
              </a:xfrm>
              <a:custGeom>
                <a:avLst/>
                <a:gdLst>
                  <a:gd name="T0" fmla="*/ 0 w 1681"/>
                  <a:gd name="T1" fmla="*/ 0 h 1414"/>
                  <a:gd name="T2" fmla="*/ 333 w 1681"/>
                  <a:gd name="T3" fmla="*/ 1186 h 1414"/>
                  <a:gd name="T4" fmla="*/ 1681 w 1681"/>
                  <a:gd name="T5" fmla="*/ 1366 h 1414"/>
                  <a:gd name="T6" fmla="*/ 0 60000 65536"/>
                  <a:gd name="T7" fmla="*/ 0 60000 65536"/>
                  <a:gd name="T8" fmla="*/ 0 60000 65536"/>
                  <a:gd name="T9" fmla="*/ 0 w 1681"/>
                  <a:gd name="T10" fmla="*/ 0 h 1414"/>
                  <a:gd name="T11" fmla="*/ 1681 w 1681"/>
                  <a:gd name="T12" fmla="*/ 1414 h 1414"/>
                </a:gdLst>
                <a:ahLst/>
                <a:cxnLst>
                  <a:cxn ang="T6">
                    <a:pos x="T0" y="T1"/>
                  </a:cxn>
                  <a:cxn ang="T7">
                    <a:pos x="T2" y="T3"/>
                  </a:cxn>
                  <a:cxn ang="T8">
                    <a:pos x="T4" y="T5"/>
                  </a:cxn>
                </a:cxnLst>
                <a:rect l="T9" t="T10" r="T11" b="T12"/>
                <a:pathLst>
                  <a:path w="1681" h="1414">
                    <a:moveTo>
                      <a:pt x="0" y="0"/>
                    </a:moveTo>
                    <a:cubicBezTo>
                      <a:pt x="56" y="198"/>
                      <a:pt x="53" y="958"/>
                      <a:pt x="333" y="1186"/>
                    </a:cubicBezTo>
                    <a:cubicBezTo>
                      <a:pt x="613" y="1414"/>
                      <a:pt x="1400" y="1329"/>
                      <a:pt x="1681" y="1366"/>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0" name="Text Box 10"/>
            <p:cNvSpPr txBox="1">
              <a:spLocks noChangeArrowheads="1"/>
            </p:cNvSpPr>
            <p:nvPr/>
          </p:nvSpPr>
          <p:spPr bwMode="auto">
            <a:xfrm>
              <a:off x="1111" y="16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491" name="Text Box 11"/>
            <p:cNvSpPr txBox="1">
              <a:spLocks noChangeArrowheads="1"/>
            </p:cNvSpPr>
            <p:nvPr/>
          </p:nvSpPr>
          <p:spPr bwMode="auto">
            <a:xfrm>
              <a:off x="2245" y="103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492" name="Text Box 12"/>
            <p:cNvSpPr txBox="1">
              <a:spLocks noChangeArrowheads="1"/>
            </p:cNvSpPr>
            <p:nvPr/>
          </p:nvSpPr>
          <p:spPr bwMode="auto">
            <a:xfrm>
              <a:off x="1075" y="981"/>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493" name="Group 13"/>
          <p:cNvGrpSpPr>
            <a:grpSpLocks/>
          </p:cNvGrpSpPr>
          <p:nvPr/>
        </p:nvGrpSpPr>
        <p:grpSpPr bwMode="auto">
          <a:xfrm>
            <a:off x="657225" y="2306638"/>
            <a:ext cx="4159250" cy="2090737"/>
            <a:chOff x="414" y="1453"/>
            <a:chExt cx="2620" cy="1317"/>
          </a:xfrm>
        </p:grpSpPr>
        <p:grpSp>
          <p:nvGrpSpPr>
            <p:cNvPr id="148494" name="Group 14"/>
            <p:cNvGrpSpPr>
              <a:grpSpLocks/>
            </p:cNvGrpSpPr>
            <p:nvPr/>
          </p:nvGrpSpPr>
          <p:grpSpPr bwMode="auto">
            <a:xfrm>
              <a:off x="414" y="1453"/>
              <a:ext cx="2403" cy="1317"/>
              <a:chOff x="965" y="799"/>
              <a:chExt cx="3726" cy="2367"/>
            </a:xfrm>
          </p:grpSpPr>
          <p:sp>
            <p:nvSpPr>
              <p:cNvPr id="148495" name="Oval 15"/>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6" name="Oval 16"/>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497" name="Freeform 17"/>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498" name="Freeform 18"/>
              <p:cNvSpPr>
                <a:spLocks/>
              </p:cNvSpPr>
              <p:nvPr/>
            </p:nvSpPr>
            <p:spPr bwMode="auto">
              <a:xfrm>
                <a:off x="2744" y="1071"/>
                <a:ext cx="1891" cy="1403"/>
              </a:xfrm>
              <a:custGeom>
                <a:avLst/>
                <a:gdLst>
                  <a:gd name="T0" fmla="*/ 0 w 1891"/>
                  <a:gd name="T1" fmla="*/ 0 h 1403"/>
                  <a:gd name="T2" fmla="*/ 264 w 1891"/>
                  <a:gd name="T3" fmla="*/ 136 h 1403"/>
                  <a:gd name="T4" fmla="*/ 580 w 1891"/>
                  <a:gd name="T5" fmla="*/ 771 h 1403"/>
                  <a:gd name="T6" fmla="*/ 897 w 1891"/>
                  <a:gd name="T7" fmla="*/ 1134 h 1403"/>
                  <a:gd name="T8" fmla="*/ 1529 w 1891"/>
                  <a:gd name="T9" fmla="*/ 1361 h 1403"/>
                  <a:gd name="T10" fmla="*/ 1891 w 1891"/>
                  <a:gd name="T11" fmla="*/ 1388 h 1403"/>
                  <a:gd name="T12" fmla="*/ 0 60000 65536"/>
                  <a:gd name="T13" fmla="*/ 0 60000 65536"/>
                  <a:gd name="T14" fmla="*/ 0 60000 65536"/>
                  <a:gd name="T15" fmla="*/ 0 60000 65536"/>
                  <a:gd name="T16" fmla="*/ 0 60000 65536"/>
                  <a:gd name="T17" fmla="*/ 0 60000 65536"/>
                  <a:gd name="T18" fmla="*/ 0 w 1891"/>
                  <a:gd name="T19" fmla="*/ 0 h 1403"/>
                  <a:gd name="T20" fmla="*/ 1891 w 1891"/>
                  <a:gd name="T21" fmla="*/ 1403 h 1403"/>
                </a:gdLst>
                <a:ahLst/>
                <a:cxnLst>
                  <a:cxn ang="T12">
                    <a:pos x="T0" y="T1"/>
                  </a:cxn>
                  <a:cxn ang="T13">
                    <a:pos x="T2" y="T3"/>
                  </a:cxn>
                  <a:cxn ang="T14">
                    <a:pos x="T4" y="T5"/>
                  </a:cxn>
                  <a:cxn ang="T15">
                    <a:pos x="T6" y="T7"/>
                  </a:cxn>
                  <a:cxn ang="T16">
                    <a:pos x="T8" y="T9"/>
                  </a:cxn>
                  <a:cxn ang="T17">
                    <a:pos x="T10" y="T11"/>
                  </a:cxn>
                </a:cxnLst>
                <a:rect l="T18" t="T19" r="T20" b="T21"/>
                <a:pathLst>
                  <a:path w="1891" h="1403">
                    <a:moveTo>
                      <a:pt x="0" y="0"/>
                    </a:moveTo>
                    <a:cubicBezTo>
                      <a:pt x="84" y="4"/>
                      <a:pt x="167" y="8"/>
                      <a:pt x="264" y="136"/>
                    </a:cubicBezTo>
                    <a:cubicBezTo>
                      <a:pt x="361" y="264"/>
                      <a:pt x="475" y="605"/>
                      <a:pt x="580" y="771"/>
                    </a:cubicBezTo>
                    <a:cubicBezTo>
                      <a:pt x="686" y="937"/>
                      <a:pt x="739" y="1036"/>
                      <a:pt x="897" y="1134"/>
                    </a:cubicBezTo>
                    <a:cubicBezTo>
                      <a:pt x="1055" y="1232"/>
                      <a:pt x="1363" y="1319"/>
                      <a:pt x="1529" y="1361"/>
                    </a:cubicBezTo>
                    <a:cubicBezTo>
                      <a:pt x="1695" y="1403"/>
                      <a:pt x="1816" y="1383"/>
                      <a:pt x="1891" y="1388"/>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499" name="Text Box 19"/>
            <p:cNvSpPr txBox="1">
              <a:spLocks noChangeArrowheads="1"/>
            </p:cNvSpPr>
            <p:nvPr/>
          </p:nvSpPr>
          <p:spPr bwMode="auto">
            <a:xfrm>
              <a:off x="1129" y="150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0" name="Text Box 20"/>
            <p:cNvSpPr txBox="1">
              <a:spLocks noChangeArrowheads="1"/>
            </p:cNvSpPr>
            <p:nvPr/>
          </p:nvSpPr>
          <p:spPr bwMode="auto">
            <a:xfrm>
              <a:off x="2263" y="2377"/>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01" name="Text Box 21"/>
            <p:cNvSpPr txBox="1">
              <a:spLocks noChangeArrowheads="1"/>
            </p:cNvSpPr>
            <p:nvPr/>
          </p:nvSpPr>
          <p:spPr bwMode="auto">
            <a:xfrm>
              <a:off x="1093" y="2324"/>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grpSp>
        <p:nvGrpSpPr>
          <p:cNvPr id="148502" name="Group 22"/>
          <p:cNvGrpSpPr>
            <a:grpSpLocks/>
          </p:cNvGrpSpPr>
          <p:nvPr/>
        </p:nvGrpSpPr>
        <p:grpSpPr bwMode="auto">
          <a:xfrm>
            <a:off x="668338" y="4435475"/>
            <a:ext cx="4148137" cy="2232025"/>
            <a:chOff x="421" y="2794"/>
            <a:chExt cx="2613" cy="1406"/>
          </a:xfrm>
        </p:grpSpPr>
        <p:grpSp>
          <p:nvGrpSpPr>
            <p:cNvPr id="148503" name="Group 23"/>
            <p:cNvGrpSpPr>
              <a:grpSpLocks/>
            </p:cNvGrpSpPr>
            <p:nvPr/>
          </p:nvGrpSpPr>
          <p:grpSpPr bwMode="auto">
            <a:xfrm>
              <a:off x="421" y="2794"/>
              <a:ext cx="2404" cy="1406"/>
              <a:chOff x="965" y="799"/>
              <a:chExt cx="3726" cy="2367"/>
            </a:xfrm>
          </p:grpSpPr>
          <p:sp>
            <p:nvSpPr>
              <p:cNvPr id="148504" name="Oval 24"/>
              <p:cNvSpPr>
                <a:spLocks noChangeArrowheads="1"/>
              </p:cNvSpPr>
              <p:nvPr/>
            </p:nvSpPr>
            <p:spPr bwMode="auto">
              <a:xfrm>
                <a:off x="965" y="2083"/>
                <a:ext cx="3575" cy="1083"/>
              </a:xfrm>
              <a:prstGeom prst="ellipse">
                <a:avLst/>
              </a:prstGeom>
              <a:solidFill>
                <a:srgbClr val="FFFF99"/>
              </a:solidFill>
              <a:ln w="9525">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5" name="Oval 25"/>
              <p:cNvSpPr>
                <a:spLocks noChangeArrowheads="1"/>
              </p:cNvSpPr>
              <p:nvPr/>
            </p:nvSpPr>
            <p:spPr bwMode="auto">
              <a:xfrm>
                <a:off x="2457" y="2405"/>
                <a:ext cx="591" cy="179"/>
              </a:xfrm>
              <a:prstGeom prst="ellipse">
                <a:avLst/>
              </a:prstGeom>
              <a:solidFill>
                <a:srgbClr val="800000"/>
              </a:solidFill>
              <a:ln w="25400">
                <a:solidFill>
                  <a:schemeClr val="tx1"/>
                </a:solidFill>
                <a:round/>
                <a:headEnd/>
                <a:tailEnd/>
              </a:ln>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en-US" altLang="it-IT"/>
              </a:p>
            </p:txBody>
          </p:sp>
          <p:sp>
            <p:nvSpPr>
              <p:cNvPr id="148506" name="Freeform 26"/>
              <p:cNvSpPr>
                <a:spLocks/>
              </p:cNvSpPr>
              <p:nvPr/>
            </p:nvSpPr>
            <p:spPr bwMode="auto">
              <a:xfrm>
                <a:off x="2744" y="799"/>
                <a:ext cx="1947" cy="1692"/>
              </a:xfrm>
              <a:custGeom>
                <a:avLst/>
                <a:gdLst>
                  <a:gd name="T0" fmla="*/ 0 w 1759"/>
                  <a:gd name="T1" fmla="*/ 0 h 1526"/>
                  <a:gd name="T2" fmla="*/ 0 w 1759"/>
                  <a:gd name="T3" fmla="*/ 1876 h 1526"/>
                  <a:gd name="T4" fmla="*/ 2155 w 1759"/>
                  <a:gd name="T5" fmla="*/ 1876 h 1526"/>
                  <a:gd name="T6" fmla="*/ 0 60000 65536"/>
                  <a:gd name="T7" fmla="*/ 0 60000 65536"/>
                  <a:gd name="T8" fmla="*/ 0 60000 65536"/>
                  <a:gd name="T9" fmla="*/ 0 w 1759"/>
                  <a:gd name="T10" fmla="*/ 0 h 1526"/>
                  <a:gd name="T11" fmla="*/ 1759 w 1759"/>
                  <a:gd name="T12" fmla="*/ 1526 h 1526"/>
                </a:gdLst>
                <a:ahLst/>
                <a:cxnLst>
                  <a:cxn ang="T6">
                    <a:pos x="T0" y="T1"/>
                  </a:cxn>
                  <a:cxn ang="T7">
                    <a:pos x="T2" y="T3"/>
                  </a:cxn>
                  <a:cxn ang="T8">
                    <a:pos x="T4" y="T5"/>
                  </a:cxn>
                </a:cxnLst>
                <a:rect l="T9" t="T10" r="T11" b="T12"/>
                <a:pathLst>
                  <a:path w="1759" h="1526">
                    <a:moveTo>
                      <a:pt x="0" y="0"/>
                    </a:moveTo>
                    <a:lnTo>
                      <a:pt x="0" y="1526"/>
                    </a:lnTo>
                    <a:lnTo>
                      <a:pt x="1759" y="1526"/>
                    </a:lnTo>
                  </a:path>
                </a:pathLst>
              </a:custGeom>
              <a:solidFill>
                <a:srgbClr val="FFFFFF">
                  <a:alpha val="70195"/>
                </a:srgbClr>
              </a:solidFill>
              <a:ln w="38100">
                <a:solidFill>
                  <a:srgbClr val="808080"/>
                </a:solidFill>
                <a:round/>
                <a:headEnd type="triangle" w="med" len="med"/>
                <a:tailEnd type="triangle" w="med" len="med"/>
              </a:ln>
            </p:spPr>
            <p:txBody>
              <a:bodyPr/>
              <a:lstStyle/>
              <a:p>
                <a:endParaRPr lang="it-IT"/>
              </a:p>
            </p:txBody>
          </p:sp>
          <p:sp>
            <p:nvSpPr>
              <p:cNvPr id="148507" name="Freeform 27"/>
              <p:cNvSpPr>
                <a:spLocks/>
              </p:cNvSpPr>
              <p:nvPr/>
            </p:nvSpPr>
            <p:spPr bwMode="auto">
              <a:xfrm>
                <a:off x="2744" y="1025"/>
                <a:ext cx="1860" cy="1422"/>
              </a:xfrm>
              <a:custGeom>
                <a:avLst/>
                <a:gdLst>
                  <a:gd name="T0" fmla="*/ 0 w 1860"/>
                  <a:gd name="T1" fmla="*/ 364 h 1422"/>
                  <a:gd name="T2" fmla="*/ 159 w 1860"/>
                  <a:gd name="T3" fmla="*/ 319 h 1422"/>
                  <a:gd name="T4" fmla="*/ 273 w 1860"/>
                  <a:gd name="T5" fmla="*/ 90 h 1422"/>
                  <a:gd name="T6" fmla="*/ 419 w 1860"/>
                  <a:gd name="T7" fmla="*/ 8 h 1422"/>
                  <a:gd name="T8" fmla="*/ 554 w 1860"/>
                  <a:gd name="T9" fmla="*/ 137 h 1422"/>
                  <a:gd name="T10" fmla="*/ 713 w 1860"/>
                  <a:gd name="T11" fmla="*/ 409 h 1422"/>
                  <a:gd name="T12" fmla="*/ 989 w 1860"/>
                  <a:gd name="T13" fmla="*/ 1044 h 1422"/>
                  <a:gd name="T14" fmla="*/ 1345 w 1860"/>
                  <a:gd name="T15" fmla="*/ 1362 h 1422"/>
                  <a:gd name="T16" fmla="*/ 1662 w 1860"/>
                  <a:gd name="T17" fmla="*/ 1407 h 1422"/>
                  <a:gd name="T18" fmla="*/ 1860 w 1860"/>
                  <a:gd name="T19" fmla="*/ 1407 h 14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0"/>
                  <a:gd name="T31" fmla="*/ 0 h 1422"/>
                  <a:gd name="T32" fmla="*/ 1860 w 1860"/>
                  <a:gd name="T33" fmla="*/ 1422 h 14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0" h="1422">
                    <a:moveTo>
                      <a:pt x="0" y="364"/>
                    </a:moveTo>
                    <a:cubicBezTo>
                      <a:pt x="60" y="364"/>
                      <a:pt x="114" y="365"/>
                      <a:pt x="159" y="319"/>
                    </a:cubicBezTo>
                    <a:cubicBezTo>
                      <a:pt x="204" y="273"/>
                      <a:pt x="230" y="142"/>
                      <a:pt x="273" y="90"/>
                    </a:cubicBezTo>
                    <a:cubicBezTo>
                      <a:pt x="316" y="38"/>
                      <a:pt x="372" y="0"/>
                      <a:pt x="419" y="8"/>
                    </a:cubicBezTo>
                    <a:cubicBezTo>
                      <a:pt x="466" y="16"/>
                      <a:pt x="505" y="70"/>
                      <a:pt x="554" y="137"/>
                    </a:cubicBezTo>
                    <a:cubicBezTo>
                      <a:pt x="603" y="204"/>
                      <a:pt x="640" y="258"/>
                      <a:pt x="713" y="409"/>
                    </a:cubicBezTo>
                    <a:cubicBezTo>
                      <a:pt x="785" y="560"/>
                      <a:pt x="884" y="885"/>
                      <a:pt x="989" y="1044"/>
                    </a:cubicBezTo>
                    <a:cubicBezTo>
                      <a:pt x="1095" y="1203"/>
                      <a:pt x="1234" y="1302"/>
                      <a:pt x="1345" y="1362"/>
                    </a:cubicBezTo>
                    <a:cubicBezTo>
                      <a:pt x="1457" y="1422"/>
                      <a:pt x="1576" y="1400"/>
                      <a:pt x="1662" y="1407"/>
                    </a:cubicBezTo>
                    <a:cubicBezTo>
                      <a:pt x="1747" y="1414"/>
                      <a:pt x="1804" y="1410"/>
                      <a:pt x="1860" y="1407"/>
                    </a:cubicBezTo>
                  </a:path>
                </a:pathLst>
              </a:cu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48508" name="Text Box 28"/>
            <p:cNvSpPr txBox="1">
              <a:spLocks noChangeArrowheads="1"/>
            </p:cNvSpPr>
            <p:nvPr/>
          </p:nvSpPr>
          <p:spPr bwMode="auto">
            <a:xfrm>
              <a:off x="1129" y="290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Density</a:t>
              </a:r>
            </a:p>
          </p:txBody>
        </p:sp>
        <p:sp>
          <p:nvSpPr>
            <p:cNvPr id="148509" name="Text Box 29"/>
            <p:cNvSpPr txBox="1">
              <a:spLocks noChangeArrowheads="1"/>
            </p:cNvSpPr>
            <p:nvPr/>
          </p:nvSpPr>
          <p:spPr bwMode="auto">
            <a:xfrm>
              <a:off x="2263" y="3776"/>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Distance</a:t>
              </a:r>
            </a:p>
          </p:txBody>
        </p:sp>
        <p:sp>
          <p:nvSpPr>
            <p:cNvPr id="148510" name="Text Box 30"/>
            <p:cNvSpPr txBox="1">
              <a:spLocks noChangeArrowheads="1"/>
            </p:cNvSpPr>
            <p:nvPr/>
          </p:nvSpPr>
          <p:spPr bwMode="auto">
            <a:xfrm>
              <a:off x="1093" y="3723"/>
              <a:ext cx="771"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200" b="1"/>
                <a:t>CBD</a:t>
              </a:r>
            </a:p>
          </p:txBody>
        </p:sp>
      </p:grpSp>
      <p:sp>
        <p:nvSpPr>
          <p:cNvPr id="148511" name="Oval 31"/>
          <p:cNvSpPr>
            <a:spLocks noChangeArrowheads="1"/>
          </p:cNvSpPr>
          <p:nvPr/>
        </p:nvSpPr>
        <p:spPr bwMode="auto">
          <a:xfrm>
            <a:off x="7164388" y="3500438"/>
            <a:ext cx="863600" cy="649287"/>
          </a:xfrm>
          <a:prstGeom prst="ellipse">
            <a:avLst/>
          </a:prstGeom>
          <a:noFill/>
          <a:ln w="28575" algn="ctr">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endParaRPr lang="it-IT" altLang="it-IT"/>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r>
              <a:rPr lang="it-IT" altLang="it-IT" smtClean="0"/>
              <a:t>1950</a:t>
            </a:r>
          </a:p>
        </p:txBody>
      </p:sp>
      <p:sp>
        <p:nvSpPr>
          <p:cNvPr id="14339" name="Segnaposto contenuto 2"/>
          <p:cNvSpPr>
            <a:spLocks noGrp="1"/>
          </p:cNvSpPr>
          <p:nvPr>
            <p:ph idx="1"/>
          </p:nvPr>
        </p:nvSpPr>
        <p:spPr/>
        <p:txBody>
          <a:bodyPr/>
          <a:lstStyle/>
          <a:p>
            <a:endParaRPr lang="it-IT" altLang="it-IT" smtClean="0"/>
          </a:p>
        </p:txBody>
      </p:sp>
      <p:pic>
        <p:nvPicPr>
          <p:cNvPr id="14340" name="Picture 2"/>
          <p:cNvPicPr>
            <a:picLocks noChangeAspect="1" noChangeArrowheads="1"/>
          </p:cNvPicPr>
          <p:nvPr/>
        </p:nvPicPr>
        <p:blipFill>
          <a:blip r:embed="rId2">
            <a:extLst>
              <a:ext uri="{28A0092B-C50C-407E-A947-70E740481C1C}">
                <a14:useLocalDpi xmlns:a14="http://schemas.microsoft.com/office/drawing/2010/main" val="0"/>
              </a:ext>
            </a:extLst>
          </a:blip>
          <a:srcRect l="11830" t="8669" r="12971" b="15833"/>
          <a:stretch>
            <a:fillRect/>
          </a:stretch>
        </p:blipFill>
        <p:spPr bwMode="auto">
          <a:xfrm>
            <a:off x="34925" y="1557338"/>
            <a:ext cx="9058275"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4981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Freeform 2"/>
          <p:cNvSpPr>
            <a:spLocks/>
          </p:cNvSpPr>
          <p:nvPr/>
        </p:nvSpPr>
        <p:spPr bwMode="auto">
          <a:xfrm>
            <a:off x="1022350" y="2271713"/>
            <a:ext cx="3619500" cy="2100262"/>
          </a:xfrm>
          <a:custGeom>
            <a:avLst/>
            <a:gdLst>
              <a:gd name="T0" fmla="*/ 0 w 2280"/>
              <a:gd name="T1" fmla="*/ 0 h 1323"/>
              <a:gd name="T2" fmla="*/ 0 w 2280"/>
              <a:gd name="T3" fmla="*/ 2147483647 h 1323"/>
              <a:gd name="T4" fmla="*/ 2147483647 w 2280"/>
              <a:gd name="T5" fmla="*/ 2147483647 h 1323"/>
              <a:gd name="T6" fmla="*/ 0 60000 65536"/>
              <a:gd name="T7" fmla="*/ 0 60000 65536"/>
              <a:gd name="T8" fmla="*/ 0 60000 65536"/>
              <a:gd name="T9" fmla="*/ 0 w 2280"/>
              <a:gd name="T10" fmla="*/ 0 h 1323"/>
              <a:gd name="T11" fmla="*/ 2280 w 2280"/>
              <a:gd name="T12" fmla="*/ 1323 h 1323"/>
            </a:gdLst>
            <a:ahLst/>
            <a:cxnLst>
              <a:cxn ang="T6">
                <a:pos x="T0" y="T1"/>
              </a:cxn>
              <a:cxn ang="T7">
                <a:pos x="T2" y="T3"/>
              </a:cxn>
              <a:cxn ang="T8">
                <a:pos x="T4" y="T5"/>
              </a:cxn>
            </a:cxnLst>
            <a:rect l="T9" t="T10" r="T11" b="T12"/>
            <a:pathLst>
              <a:path w="2280" h="1323">
                <a:moveTo>
                  <a:pt x="0" y="0"/>
                </a:moveTo>
                <a:lnTo>
                  <a:pt x="0" y="1322"/>
                </a:lnTo>
                <a:lnTo>
                  <a:pt x="2279" y="1322"/>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07" name="Rectangle 3"/>
          <p:cNvSpPr>
            <a:spLocks noChangeArrowheads="1"/>
          </p:cNvSpPr>
          <p:nvPr/>
        </p:nvSpPr>
        <p:spPr bwMode="auto">
          <a:xfrm rot="-5400000">
            <a:off x="483393" y="3310732"/>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08" name="Rectangle 4"/>
          <p:cNvSpPr>
            <a:spLocks noChangeArrowheads="1"/>
          </p:cNvSpPr>
          <p:nvPr/>
        </p:nvSpPr>
        <p:spPr bwMode="auto">
          <a:xfrm>
            <a:off x="221615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09" name="Freeform 5"/>
          <p:cNvSpPr>
            <a:spLocks/>
          </p:cNvSpPr>
          <p:nvPr/>
        </p:nvSpPr>
        <p:spPr bwMode="auto">
          <a:xfrm>
            <a:off x="1108075" y="3235325"/>
            <a:ext cx="3049588" cy="1031875"/>
          </a:xfrm>
          <a:custGeom>
            <a:avLst/>
            <a:gdLst>
              <a:gd name="T0" fmla="*/ 0 w 1901"/>
              <a:gd name="T1" fmla="*/ 0 h 630"/>
              <a:gd name="T2" fmla="*/ 2125681803 w 1901"/>
              <a:gd name="T3" fmla="*/ 727013187 h 630"/>
              <a:gd name="T4" fmla="*/ 2147483647 w 1901"/>
              <a:gd name="T5" fmla="*/ 490935019 h 630"/>
              <a:gd name="T6" fmla="*/ 2147483647 w 1901"/>
              <a:gd name="T7" fmla="*/ 1687421667 h 630"/>
              <a:gd name="T8" fmla="*/ 0 60000 65536"/>
              <a:gd name="T9" fmla="*/ 0 60000 65536"/>
              <a:gd name="T10" fmla="*/ 0 60000 65536"/>
              <a:gd name="T11" fmla="*/ 0 60000 65536"/>
              <a:gd name="T12" fmla="*/ 0 w 1901"/>
              <a:gd name="T13" fmla="*/ 0 h 630"/>
              <a:gd name="T14" fmla="*/ 1901 w 1901"/>
              <a:gd name="T15" fmla="*/ 630 h 630"/>
            </a:gdLst>
            <a:ahLst/>
            <a:cxnLst>
              <a:cxn ang="T8">
                <a:pos x="T0" y="T1"/>
              </a:cxn>
              <a:cxn ang="T9">
                <a:pos x="T2" y="T3"/>
              </a:cxn>
              <a:cxn ang="T10">
                <a:pos x="T4" y="T5"/>
              </a:cxn>
              <a:cxn ang="T11">
                <a:pos x="T6" y="T7"/>
              </a:cxn>
            </a:cxnLst>
            <a:rect l="T12" t="T13" r="T14" b="T15"/>
            <a:pathLst>
              <a:path w="1901" h="630">
                <a:moveTo>
                  <a:pt x="0" y="0"/>
                </a:moveTo>
                <a:lnTo>
                  <a:pt x="826" y="271"/>
                </a:lnTo>
                <a:lnTo>
                  <a:pt x="1053" y="183"/>
                </a:lnTo>
                <a:lnTo>
                  <a:pt x="1900" y="629"/>
                </a:lnTo>
              </a:path>
            </a:pathLst>
          </a:custGeom>
          <a:noFill/>
          <a:ln w="28575" cap="rnd">
            <a:solidFill>
              <a:srgbClr val="FFFF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0" name="Rectangle 6"/>
          <p:cNvSpPr>
            <a:spLocks noChangeArrowheads="1"/>
          </p:cNvSpPr>
          <p:nvPr/>
        </p:nvSpPr>
        <p:spPr bwMode="auto">
          <a:xfrm>
            <a:off x="1820863" y="2316163"/>
            <a:ext cx="1584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North America</a:t>
            </a:r>
          </a:p>
        </p:txBody>
      </p:sp>
      <p:sp>
        <p:nvSpPr>
          <p:cNvPr id="149511" name="Rectangle 7"/>
          <p:cNvSpPr>
            <a:spLocks noChangeArrowheads="1"/>
          </p:cNvSpPr>
          <p:nvPr/>
        </p:nvSpPr>
        <p:spPr bwMode="auto">
          <a:xfrm>
            <a:off x="1524000" y="38703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12" name="Rectangle 8"/>
          <p:cNvSpPr>
            <a:spLocks noChangeArrowheads="1"/>
          </p:cNvSpPr>
          <p:nvPr/>
        </p:nvSpPr>
        <p:spPr bwMode="auto">
          <a:xfrm>
            <a:off x="2171700"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13" name="Rectangle 9"/>
          <p:cNvSpPr>
            <a:spLocks noChangeArrowheads="1"/>
          </p:cNvSpPr>
          <p:nvPr/>
        </p:nvSpPr>
        <p:spPr bwMode="auto">
          <a:xfrm>
            <a:off x="2787650" y="3730625"/>
            <a:ext cx="31273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14" name="Rectangle 10"/>
          <p:cNvSpPr>
            <a:spLocks noChangeArrowheads="1"/>
          </p:cNvSpPr>
          <p:nvPr/>
        </p:nvSpPr>
        <p:spPr bwMode="auto">
          <a:xfrm>
            <a:off x="3084513" y="3525838"/>
            <a:ext cx="328612"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15" name="Freeform 11"/>
          <p:cNvSpPr>
            <a:spLocks/>
          </p:cNvSpPr>
          <p:nvPr/>
        </p:nvSpPr>
        <p:spPr bwMode="auto">
          <a:xfrm>
            <a:off x="4813300" y="2263775"/>
            <a:ext cx="3619500" cy="2101850"/>
          </a:xfrm>
          <a:custGeom>
            <a:avLst/>
            <a:gdLst>
              <a:gd name="T0" fmla="*/ 0 w 2280"/>
              <a:gd name="T1" fmla="*/ 0 h 1324"/>
              <a:gd name="T2" fmla="*/ 0 w 2280"/>
              <a:gd name="T3" fmla="*/ 2147483647 h 1324"/>
              <a:gd name="T4" fmla="*/ 2147483647 w 2280"/>
              <a:gd name="T5" fmla="*/ 2147483647 h 1324"/>
              <a:gd name="T6" fmla="*/ 0 60000 65536"/>
              <a:gd name="T7" fmla="*/ 0 60000 65536"/>
              <a:gd name="T8" fmla="*/ 0 60000 65536"/>
              <a:gd name="T9" fmla="*/ 0 w 2280"/>
              <a:gd name="T10" fmla="*/ 0 h 1324"/>
              <a:gd name="T11" fmla="*/ 2280 w 2280"/>
              <a:gd name="T12" fmla="*/ 1324 h 1324"/>
            </a:gdLst>
            <a:ahLst/>
            <a:cxnLst>
              <a:cxn ang="T6">
                <a:pos x="T0" y="T1"/>
              </a:cxn>
              <a:cxn ang="T7">
                <a:pos x="T2" y="T3"/>
              </a:cxn>
              <a:cxn ang="T8">
                <a:pos x="T4" y="T5"/>
              </a:cxn>
            </a:cxnLst>
            <a:rect l="T9" t="T10" r="T11" b="T12"/>
            <a:pathLst>
              <a:path w="2280" h="1324">
                <a:moveTo>
                  <a:pt x="0" y="0"/>
                </a:moveTo>
                <a:lnTo>
                  <a:pt x="0" y="1323"/>
                </a:lnTo>
                <a:lnTo>
                  <a:pt x="2279" y="1323"/>
                </a:lnTo>
              </a:path>
            </a:pathLst>
          </a:custGeom>
          <a:noFill/>
          <a:ln w="22225" cap="rnd">
            <a:solidFill>
              <a:srgbClr val="000000"/>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49516" name="Rectangle 12"/>
          <p:cNvSpPr>
            <a:spLocks noChangeArrowheads="1"/>
          </p:cNvSpPr>
          <p:nvPr/>
        </p:nvSpPr>
        <p:spPr bwMode="auto">
          <a:xfrm rot="-5400000">
            <a:off x="4275931" y="3301207"/>
            <a:ext cx="823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Density</a:t>
            </a:r>
          </a:p>
        </p:txBody>
      </p:sp>
      <p:sp>
        <p:nvSpPr>
          <p:cNvPr id="149517" name="Rectangle 13"/>
          <p:cNvSpPr>
            <a:spLocks noChangeArrowheads="1"/>
          </p:cNvSpPr>
          <p:nvPr/>
        </p:nvSpPr>
        <p:spPr bwMode="auto">
          <a:xfrm>
            <a:off x="6007100" y="4368800"/>
            <a:ext cx="9223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Distance</a:t>
            </a:r>
          </a:p>
        </p:txBody>
      </p:sp>
      <p:sp>
        <p:nvSpPr>
          <p:cNvPr id="149518" name="Rectangle 14"/>
          <p:cNvSpPr>
            <a:spLocks noChangeArrowheads="1"/>
          </p:cNvSpPr>
          <p:nvPr/>
        </p:nvSpPr>
        <p:spPr bwMode="auto">
          <a:xfrm>
            <a:off x="5611813" y="2316163"/>
            <a:ext cx="8826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600" b="1">
                <a:solidFill>
                  <a:srgbClr val="000000"/>
                </a:solidFill>
                <a:latin typeface="AvantGarde Bk BT" pitchFamily="34" charset="0"/>
              </a:rPr>
              <a:t>Europe</a:t>
            </a:r>
          </a:p>
        </p:txBody>
      </p:sp>
      <p:sp>
        <p:nvSpPr>
          <p:cNvPr id="149519" name="Rectangle 15"/>
          <p:cNvSpPr>
            <a:spLocks noChangeArrowheads="1"/>
          </p:cNvSpPr>
          <p:nvPr/>
        </p:nvSpPr>
        <p:spPr bwMode="auto">
          <a:xfrm>
            <a:off x="5314950" y="3844925"/>
            <a:ext cx="2270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a:t>
            </a:r>
          </a:p>
        </p:txBody>
      </p:sp>
      <p:sp>
        <p:nvSpPr>
          <p:cNvPr id="149520" name="Rectangle 16"/>
          <p:cNvSpPr>
            <a:spLocks noChangeArrowheads="1"/>
          </p:cNvSpPr>
          <p:nvPr/>
        </p:nvSpPr>
        <p:spPr bwMode="auto">
          <a:xfrm>
            <a:off x="5946775" y="3844925"/>
            <a:ext cx="2698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a:t>
            </a:r>
          </a:p>
        </p:txBody>
      </p:sp>
      <p:sp>
        <p:nvSpPr>
          <p:cNvPr id="149521" name="Rectangle 17"/>
          <p:cNvSpPr>
            <a:spLocks noChangeArrowheads="1"/>
          </p:cNvSpPr>
          <p:nvPr/>
        </p:nvSpPr>
        <p:spPr bwMode="auto">
          <a:xfrm>
            <a:off x="6510338" y="3856038"/>
            <a:ext cx="3127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III</a:t>
            </a:r>
          </a:p>
        </p:txBody>
      </p:sp>
      <p:sp>
        <p:nvSpPr>
          <p:cNvPr id="149522" name="Rectangle 18"/>
          <p:cNvSpPr>
            <a:spLocks noChangeArrowheads="1"/>
          </p:cNvSpPr>
          <p:nvPr/>
        </p:nvSpPr>
        <p:spPr bwMode="auto">
          <a:xfrm>
            <a:off x="7131050" y="3878263"/>
            <a:ext cx="328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200" b="1">
                <a:solidFill>
                  <a:srgbClr val="000000"/>
                </a:solidFill>
                <a:latin typeface="Arial" pitchFamily="34" charset="0"/>
              </a:rPr>
              <a:t>IV</a:t>
            </a:r>
          </a:p>
        </p:txBody>
      </p:sp>
      <p:sp>
        <p:nvSpPr>
          <p:cNvPr id="149523" name="Line 19"/>
          <p:cNvSpPr>
            <a:spLocks noChangeShapeType="1"/>
          </p:cNvSpPr>
          <p:nvPr/>
        </p:nvSpPr>
        <p:spPr bwMode="auto">
          <a:xfrm>
            <a:off x="4862513" y="2563813"/>
            <a:ext cx="1965325" cy="173990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4" name="Line 20"/>
          <p:cNvSpPr>
            <a:spLocks noChangeShapeType="1"/>
          </p:cNvSpPr>
          <p:nvPr/>
        </p:nvSpPr>
        <p:spPr bwMode="auto">
          <a:xfrm>
            <a:off x="4872038" y="2587625"/>
            <a:ext cx="2649537" cy="1711325"/>
          </a:xfrm>
          <a:prstGeom prst="line">
            <a:avLst/>
          </a:prstGeom>
          <a:noFill/>
          <a:ln w="28575">
            <a:solidFill>
              <a:srgbClr val="FFFF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5" name="Line 21"/>
          <p:cNvSpPr>
            <a:spLocks noChangeShapeType="1"/>
          </p:cNvSpPr>
          <p:nvPr/>
        </p:nvSpPr>
        <p:spPr bwMode="auto">
          <a:xfrm>
            <a:off x="4872038" y="2563813"/>
            <a:ext cx="1238250" cy="1701800"/>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6" name="Line 22"/>
          <p:cNvSpPr>
            <a:spLocks noChangeShapeType="1"/>
          </p:cNvSpPr>
          <p:nvPr/>
        </p:nvSpPr>
        <p:spPr bwMode="auto">
          <a:xfrm>
            <a:off x="4873625" y="2552700"/>
            <a:ext cx="835025" cy="1728788"/>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7" name="Line 23"/>
          <p:cNvSpPr>
            <a:spLocks noChangeShapeType="1"/>
          </p:cNvSpPr>
          <p:nvPr/>
        </p:nvSpPr>
        <p:spPr bwMode="auto">
          <a:xfrm>
            <a:off x="1100138" y="3124200"/>
            <a:ext cx="2422525" cy="1136650"/>
          </a:xfrm>
          <a:prstGeom prst="line">
            <a:avLst/>
          </a:prstGeom>
          <a:noFill/>
          <a:ln w="28575">
            <a:solidFill>
              <a:srgbClr val="FFCC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8" name="Line 24"/>
          <p:cNvSpPr>
            <a:spLocks noChangeShapeType="1"/>
          </p:cNvSpPr>
          <p:nvPr/>
        </p:nvSpPr>
        <p:spPr bwMode="auto">
          <a:xfrm>
            <a:off x="1071563" y="2922588"/>
            <a:ext cx="1377950" cy="1328737"/>
          </a:xfrm>
          <a:prstGeom prst="line">
            <a:avLst/>
          </a:prstGeom>
          <a:noFill/>
          <a:ln w="28575">
            <a:solidFill>
              <a:srgbClr val="FF66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29" name="Line 25"/>
          <p:cNvSpPr>
            <a:spLocks noChangeShapeType="1"/>
          </p:cNvSpPr>
          <p:nvPr/>
        </p:nvSpPr>
        <p:spPr bwMode="auto">
          <a:xfrm>
            <a:off x="1063625" y="2571750"/>
            <a:ext cx="854075" cy="1717675"/>
          </a:xfrm>
          <a:prstGeom prst="line">
            <a:avLst/>
          </a:prstGeom>
          <a:noFill/>
          <a:ln w="31750">
            <a:solidFill>
              <a:srgbClr val="9933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it-IT"/>
          </a:p>
        </p:txBody>
      </p:sp>
      <p:sp>
        <p:nvSpPr>
          <p:cNvPr id="149530" name="Rectangle 26"/>
          <p:cNvSpPr>
            <a:spLocks noChangeArrowheads="1"/>
          </p:cNvSpPr>
          <p:nvPr/>
        </p:nvSpPr>
        <p:spPr bwMode="auto">
          <a:xfrm>
            <a:off x="2324100" y="4703763"/>
            <a:ext cx="3727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a:solidFill>
                  <a:srgbClr val="000000"/>
                </a:solidFill>
                <a:latin typeface="Arial" pitchFamily="34" charset="0"/>
              </a:rPr>
              <a:t>I </a:t>
            </a:r>
            <a:r>
              <a:rPr lang="en-US" altLang="it-IT" sz="1400">
                <a:solidFill>
                  <a:srgbClr val="000000"/>
                </a:solidFill>
                <a:latin typeface="Arial" pitchFamily="34" charset="0"/>
              </a:rPr>
              <a:t>– Before mechanized transport</a:t>
            </a:r>
          </a:p>
          <a:p>
            <a:pPr algn="l">
              <a:spcBef>
                <a:spcPct val="0"/>
              </a:spcBef>
              <a:buClrTx/>
              <a:buFontTx/>
              <a:buNone/>
            </a:pPr>
            <a:r>
              <a:rPr lang="en-US" altLang="it-IT" sz="1400" b="1">
                <a:solidFill>
                  <a:srgbClr val="000000"/>
                </a:solidFill>
                <a:latin typeface="Arial" pitchFamily="34" charset="0"/>
              </a:rPr>
              <a:t>II</a:t>
            </a:r>
            <a:r>
              <a:rPr lang="en-US" altLang="it-IT" sz="1400">
                <a:solidFill>
                  <a:srgbClr val="000000"/>
                </a:solidFill>
                <a:latin typeface="Arial" pitchFamily="34" charset="0"/>
              </a:rPr>
              <a:t> – first forms of mechanized transport (tram)</a:t>
            </a:r>
          </a:p>
          <a:p>
            <a:pPr algn="l">
              <a:spcBef>
                <a:spcPct val="0"/>
              </a:spcBef>
              <a:buClrTx/>
              <a:buFontTx/>
              <a:buNone/>
            </a:pPr>
            <a:r>
              <a:rPr lang="en-US" altLang="it-IT" sz="1400" b="1">
                <a:solidFill>
                  <a:srgbClr val="000000"/>
                </a:solidFill>
                <a:latin typeface="Arial" pitchFamily="34" charset="0"/>
              </a:rPr>
              <a:t>III</a:t>
            </a:r>
            <a:r>
              <a:rPr lang="en-US" altLang="it-IT" sz="1400">
                <a:solidFill>
                  <a:srgbClr val="000000"/>
                </a:solidFill>
                <a:latin typeface="Arial" pitchFamily="34" charset="0"/>
              </a:rPr>
              <a:t> – Motorization (bus, private cars)</a:t>
            </a:r>
          </a:p>
          <a:p>
            <a:pPr algn="l">
              <a:spcBef>
                <a:spcPct val="0"/>
              </a:spcBef>
              <a:buClrTx/>
              <a:buFontTx/>
              <a:buNone/>
            </a:pPr>
            <a:r>
              <a:rPr lang="en-US" altLang="it-IT" sz="1400" b="1">
                <a:solidFill>
                  <a:srgbClr val="000000"/>
                </a:solidFill>
                <a:latin typeface="Arial" pitchFamily="34" charset="0"/>
              </a:rPr>
              <a:t>IV</a:t>
            </a:r>
            <a:r>
              <a:rPr lang="en-US" altLang="it-IT" sz="1400">
                <a:solidFill>
                  <a:srgbClr val="000000"/>
                </a:solidFill>
                <a:latin typeface="Arial" pitchFamily="34" charset="0"/>
              </a:rPr>
              <a:t> - Suburbanization</a:t>
            </a:r>
            <a:endParaRPr lang="en-US" altLang="it-IT" sz="1400" b="1">
              <a:solidFill>
                <a:srgbClr val="000000"/>
              </a:solidFill>
              <a:latin typeface="Arial" pitchFamily="34" charset="0"/>
            </a:endParaRPr>
          </a:p>
        </p:txBody>
      </p:sp>
      <p:sp>
        <p:nvSpPr>
          <p:cNvPr id="149531" name="Rectangle 27"/>
          <p:cNvSpPr>
            <a:spLocks noGrp="1" noChangeArrowheads="1"/>
          </p:cNvSpPr>
          <p:nvPr>
            <p:ph type="title" idx="4294967295"/>
          </p:nvPr>
        </p:nvSpPr>
        <p:spPr/>
        <p:txBody>
          <a:bodyPr/>
          <a:lstStyle/>
          <a:p>
            <a:pPr eaLnBrk="1" hangingPunct="1"/>
            <a:r>
              <a:rPr lang="en-US" altLang="it-IT" sz="3600" smtClean="0"/>
              <a:t>Evolution of urban densities in North America and Europe</a:t>
            </a:r>
          </a:p>
        </p:txBody>
      </p:sp>
      <p:sp>
        <p:nvSpPr>
          <p:cNvPr id="149532" name="Line 28"/>
          <p:cNvSpPr>
            <a:spLocks noChangeShapeType="1"/>
          </p:cNvSpPr>
          <p:nvPr/>
        </p:nvSpPr>
        <p:spPr bwMode="auto">
          <a:xfrm flipV="1">
            <a:off x="4189413" y="281781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3" name="Line 29"/>
          <p:cNvSpPr>
            <a:spLocks noChangeShapeType="1"/>
          </p:cNvSpPr>
          <p:nvPr/>
        </p:nvSpPr>
        <p:spPr bwMode="auto">
          <a:xfrm flipV="1">
            <a:off x="7519988" y="2798763"/>
            <a:ext cx="0" cy="1520825"/>
          </a:xfrm>
          <a:prstGeom prst="line">
            <a:avLst/>
          </a:prstGeom>
          <a:noFill/>
          <a:ln w="19050">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49534" name="Line 30"/>
          <p:cNvSpPr>
            <a:spLocks noChangeShapeType="1"/>
          </p:cNvSpPr>
          <p:nvPr/>
        </p:nvSpPr>
        <p:spPr bwMode="auto">
          <a:xfrm>
            <a:off x="1076325" y="2873375"/>
            <a:ext cx="30607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5" name="Text Box 31"/>
          <p:cNvSpPr txBox="1">
            <a:spLocks noChangeArrowheads="1"/>
          </p:cNvSpPr>
          <p:nvPr/>
        </p:nvSpPr>
        <p:spPr bwMode="auto">
          <a:xfrm>
            <a:off x="3282950" y="2900363"/>
            <a:ext cx="6191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r(NA)</a:t>
            </a:r>
          </a:p>
        </p:txBody>
      </p:sp>
      <p:sp>
        <p:nvSpPr>
          <p:cNvPr id="149536" name="Line 32"/>
          <p:cNvSpPr>
            <a:spLocks noChangeShapeType="1"/>
          </p:cNvSpPr>
          <p:nvPr/>
        </p:nvSpPr>
        <p:spPr bwMode="auto">
          <a:xfrm>
            <a:off x="4857750" y="2863850"/>
            <a:ext cx="258445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it-IT"/>
          </a:p>
        </p:txBody>
      </p:sp>
      <p:sp>
        <p:nvSpPr>
          <p:cNvPr id="149537" name="Text Box 33"/>
          <p:cNvSpPr txBox="1">
            <a:spLocks noChangeArrowheads="1"/>
          </p:cNvSpPr>
          <p:nvPr/>
        </p:nvSpPr>
        <p:spPr bwMode="auto">
          <a:xfrm>
            <a:off x="6797675" y="2890838"/>
            <a:ext cx="490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0"/>
              </a:spcBef>
              <a:buClrTx/>
              <a:buFontTx/>
              <a:buNone/>
            </a:pPr>
            <a:r>
              <a:rPr lang="en-US" altLang="it-IT" sz="1400" b="1" i="1"/>
              <a:t>r(E)</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ctrTitle" idx="4294967295"/>
          </p:nvPr>
        </p:nvSpPr>
        <p:spPr>
          <a:xfrm>
            <a:off x="685800" y="2130425"/>
            <a:ext cx="7772400" cy="1470025"/>
          </a:xfrm>
        </p:spPr>
        <p:txBody>
          <a:bodyPr/>
          <a:lstStyle/>
          <a:p>
            <a:r>
              <a:rPr lang="en-US" altLang="it-IT" sz="3200" smtClean="0"/>
              <a:t>The urban crisis and the urban lifecycle</a:t>
            </a:r>
            <a:endParaRPr lang="it-IT" altLang="it-IT" sz="3200" smtClean="0"/>
          </a:p>
        </p:txBody>
      </p:sp>
      <p:sp>
        <p:nvSpPr>
          <p:cNvPr id="193540"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idx="4294967295"/>
          </p:nvPr>
        </p:nvSpPr>
        <p:spPr/>
        <p:txBody>
          <a:bodyPr/>
          <a:lstStyle/>
          <a:p>
            <a:pPr eaLnBrk="1" hangingPunct="1"/>
            <a:r>
              <a:rPr lang="en-US" altLang="it-IT" sz="3600" smtClean="0"/>
              <a:t>The urban crisis (?)</a:t>
            </a:r>
          </a:p>
        </p:txBody>
      </p:sp>
      <p:sp>
        <p:nvSpPr>
          <p:cNvPr id="151555"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lnSpc>
                <a:spcPct val="80000"/>
              </a:lnSpc>
            </a:pPr>
            <a:r>
              <a:rPr lang="en-US" altLang="it-IT" sz="2400" smtClean="0"/>
              <a:t>Urban and urbanization</a:t>
            </a:r>
          </a:p>
          <a:p>
            <a:pPr eaLnBrk="1" hangingPunct="1">
              <a:lnSpc>
                <a:spcPct val="80000"/>
              </a:lnSpc>
            </a:pPr>
            <a:r>
              <a:rPr lang="en-US" altLang="it-IT" sz="2400" smtClean="0"/>
              <a:t>Urban: city = way of living, thinking, working, building the environment, etc.</a:t>
            </a:r>
          </a:p>
          <a:p>
            <a:pPr eaLnBrk="1" hangingPunct="1">
              <a:lnSpc>
                <a:spcPct val="80000"/>
              </a:lnSpc>
            </a:pPr>
            <a:r>
              <a:rPr lang="en-US" altLang="it-IT" sz="2400" smtClean="0"/>
              <a:t>Urban: </a:t>
            </a:r>
            <a:r>
              <a:rPr lang="en-US" altLang="it-IT" sz="2400" i="1" u="sng" smtClean="0"/>
              <a:t>concentration  </a:t>
            </a:r>
            <a:r>
              <a:rPr lang="en-US" altLang="it-IT" sz="2400" smtClean="0"/>
              <a:t>and </a:t>
            </a:r>
            <a:r>
              <a:rPr lang="en-US" altLang="it-IT" sz="2400" i="1" u="sng" smtClean="0"/>
              <a:t>high density</a:t>
            </a:r>
          </a:p>
          <a:p>
            <a:pPr eaLnBrk="1" hangingPunct="1">
              <a:lnSpc>
                <a:spcPct val="80000"/>
              </a:lnSpc>
            </a:pPr>
            <a:r>
              <a:rPr lang="en-US" altLang="it-IT" sz="2400" smtClean="0"/>
              <a:t>Urbanization = spreading of urban life model to those parts of the geographical space that do not present the physical characters of urban (</a:t>
            </a:r>
            <a:r>
              <a:rPr lang="en-US" altLang="it-IT" sz="2400" i="1" u="sng" smtClean="0"/>
              <a:t>concentration  </a:t>
            </a:r>
            <a:r>
              <a:rPr lang="en-US" altLang="it-IT" sz="2400" smtClean="0"/>
              <a:t>and </a:t>
            </a:r>
            <a:r>
              <a:rPr lang="en-US" altLang="it-IT" sz="2400" i="1" u="sng" smtClean="0"/>
              <a:t>high density</a:t>
            </a:r>
            <a:r>
              <a:rPr lang="en-US" altLang="it-IT" sz="2400" smtClean="0"/>
              <a:t>)</a:t>
            </a:r>
          </a:p>
          <a:p>
            <a:pPr eaLnBrk="1" hangingPunct="1">
              <a:lnSpc>
                <a:spcPct val="80000"/>
              </a:lnSpc>
            </a:pPr>
            <a:r>
              <a:rPr lang="en-US" altLang="it-IT" sz="2400" smtClean="0"/>
              <a:t>Urbanization =&gt; ‘trivialization’ of some urban functions, extended  to the entire population</a:t>
            </a:r>
          </a:p>
          <a:p>
            <a:pPr eaLnBrk="1" hangingPunct="1">
              <a:lnSpc>
                <a:spcPct val="80000"/>
              </a:lnSpc>
            </a:pPr>
            <a:r>
              <a:rPr lang="en-US" altLang="it-IT" sz="2400" smtClean="0"/>
              <a:t>New urbanized geographical spaces : </a:t>
            </a:r>
            <a:r>
              <a:rPr lang="en-US" altLang="it-IT" sz="2400" i="1" u="sng" smtClean="0"/>
              <a:t>periurban </a:t>
            </a:r>
            <a:r>
              <a:rPr lang="en-US" altLang="it-IT" sz="2400" smtClean="0"/>
              <a:t>or </a:t>
            </a:r>
            <a:r>
              <a:rPr lang="en-US" altLang="it-IT" sz="2400" i="1" u="sng" smtClean="0"/>
              <a:t>rururban</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ChangeArrowheads="1"/>
          </p:cNvSpPr>
          <p:nvPr>
            <p:ph type="title" idx="4294967295"/>
          </p:nvPr>
        </p:nvSpPr>
        <p:spPr/>
        <p:txBody>
          <a:bodyPr/>
          <a:lstStyle/>
          <a:p>
            <a:pPr eaLnBrk="1" hangingPunct="1"/>
            <a:r>
              <a:rPr lang="en-US" altLang="it-IT" sz="3600" smtClean="0"/>
              <a:t>The urban crisis (?)</a:t>
            </a:r>
          </a:p>
        </p:txBody>
      </p:sp>
      <p:sp>
        <p:nvSpPr>
          <p:cNvPr id="152579" name="Rectangle 3"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GB" altLang="it-IT" sz="2800" smtClean="0"/>
              <a:t>Counter-urbanization (Berry): “a process of de-concentration of urban population implying the passage from a higher concentration state to a minor concentration one”</a:t>
            </a:r>
          </a:p>
          <a:p>
            <a:pPr eaLnBrk="1" hangingPunct="1"/>
            <a:r>
              <a:rPr lang="en-GB" altLang="it-IT" sz="2800" smtClean="0"/>
              <a:t>End of ’60 – end of ’80</a:t>
            </a:r>
          </a:p>
          <a:p>
            <a:pPr eaLnBrk="1" hangingPunct="1"/>
            <a:r>
              <a:rPr lang="en-GB" altLang="it-IT" sz="2800" smtClean="0"/>
              <a:t>Fielding (1989): counter-urbanization = ratio of inverse proportion between index of migration variation and urban demographic dimension</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descr="Rectangle: Click to edit Master text styles&#10;Second level&#10;Third level&#10;Fourth level&#10;Fifth level"/>
          <p:cNvSpPr>
            <a:spLocks noGrp="1" noChangeArrowheads="1"/>
          </p:cNvSpPr>
          <p:nvPr>
            <p:ph type="body" idx="4294967295"/>
          </p:nvPr>
        </p:nvSpPr>
        <p:spPr/>
        <p:txBody>
          <a:bodyPr/>
          <a:lstStyle/>
          <a:p>
            <a:pPr eaLnBrk="1" hangingPunct="1"/>
            <a:r>
              <a:rPr lang="en-US" altLang="it-IT" sz="2800" smtClean="0"/>
              <a:t>Cities’ life cicle</a:t>
            </a:r>
          </a:p>
          <a:p>
            <a:pPr eaLnBrk="1" hangingPunct="1"/>
            <a:r>
              <a:rPr lang="en-US" altLang="it-IT" sz="2800" smtClean="0"/>
              <a:t>Core (central city; inner city)</a:t>
            </a:r>
          </a:p>
          <a:p>
            <a:pPr eaLnBrk="1" hangingPunct="1"/>
            <a:r>
              <a:rPr lang="en-US" altLang="it-IT" sz="2800" smtClean="0"/>
              <a:t>Ring (surrounding suburban municipalities)</a:t>
            </a:r>
          </a:p>
          <a:p>
            <a:pPr eaLnBrk="1" hangingPunct="1"/>
            <a:r>
              <a:rPr lang="en-US" altLang="it-IT" sz="2800" smtClean="0"/>
              <a:t>Stages:</a:t>
            </a:r>
          </a:p>
          <a:p>
            <a:pPr lvl="1" eaLnBrk="1" hangingPunct="1"/>
            <a:r>
              <a:rPr lang="en-US" altLang="it-IT" sz="2000" smtClean="0"/>
              <a:t>Urbanization</a:t>
            </a:r>
          </a:p>
          <a:p>
            <a:pPr lvl="1" eaLnBrk="1" hangingPunct="1"/>
            <a:r>
              <a:rPr lang="en-US" altLang="it-IT" sz="2000" smtClean="0"/>
              <a:t>Suburbanization</a:t>
            </a:r>
          </a:p>
          <a:p>
            <a:pPr lvl="1" eaLnBrk="1" hangingPunct="1"/>
            <a:r>
              <a:rPr lang="en-US" altLang="it-IT" sz="2000" smtClean="0"/>
              <a:t>Deurbanization</a:t>
            </a:r>
          </a:p>
          <a:p>
            <a:pPr lvl="1" eaLnBrk="1" hangingPunct="1"/>
            <a:r>
              <a:rPr lang="en-US" altLang="it-IT" sz="2000" smtClean="0"/>
              <a:t>Reurbanization</a:t>
            </a:r>
          </a:p>
          <a:p>
            <a:pPr lvl="1" eaLnBrk="1" hangingPunct="1"/>
            <a:endParaRPr lang="en-US" altLang="it-IT" sz="2000" smtClean="0"/>
          </a:p>
        </p:txBody>
      </p:sp>
      <p:sp>
        <p:nvSpPr>
          <p:cNvPr id="153603" name="Rectangle 3"/>
          <p:cNvSpPr>
            <a:spLocks noGrp="1" noChangeArrowheads="1"/>
          </p:cNvSpPr>
          <p:nvPr>
            <p:ph type="title" idx="4294967295"/>
          </p:nvPr>
        </p:nvSpPr>
        <p:spPr/>
        <p:txBody>
          <a:bodyPr/>
          <a:lstStyle/>
          <a:p>
            <a:pPr eaLnBrk="1" hangingPunct="1"/>
            <a:r>
              <a:rPr lang="en-US" altLang="it-IT" sz="3600" smtClean="0"/>
              <a:t>The urban crisis (?)</a:t>
            </a:r>
          </a:p>
        </p:txBody>
      </p:sp>
      <p:sp>
        <p:nvSpPr>
          <p:cNvPr id="153604" name="Text Box 4"/>
          <p:cNvSpPr txBox="1">
            <a:spLocks noChangeArrowheads="1"/>
          </p:cNvSpPr>
          <p:nvPr/>
        </p:nvSpPr>
        <p:spPr bwMode="auto">
          <a:xfrm>
            <a:off x="4356100" y="3716338"/>
            <a:ext cx="4535488"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400" b="1"/>
              <a:t>Core 	ring	agglomeration</a:t>
            </a:r>
          </a:p>
          <a:p>
            <a:pPr algn="l">
              <a:spcBef>
                <a:spcPct val="50000"/>
              </a:spcBef>
              <a:buFont typeface="Monotype Sorts" pitchFamily="2" charset="2"/>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a:p>
            <a:pPr algn="l">
              <a:spcBef>
                <a:spcPct val="50000"/>
              </a:spcBef>
              <a:buFontTx/>
              <a:buNone/>
            </a:pPr>
            <a:r>
              <a:rPr lang="en-US" altLang="it-IT" sz="1600" b="1"/>
              <a:t>+	-	+-</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title" idx="4294967295"/>
          </p:nvPr>
        </p:nvSpPr>
        <p:spPr/>
        <p:txBody>
          <a:bodyPr/>
          <a:lstStyle/>
          <a:p>
            <a:r>
              <a:rPr lang="en-US" altLang="it-IT" sz="4000" smtClean="0"/>
              <a:t>Urban life cycle</a:t>
            </a:r>
            <a:br>
              <a:rPr lang="en-US" altLang="it-IT" sz="4000" smtClean="0"/>
            </a:br>
            <a:r>
              <a:rPr lang="en-US" altLang="it-IT" sz="2800" smtClean="0"/>
              <a:t>(Van den Berg et al., 1982; Paddison, 2001)</a:t>
            </a:r>
          </a:p>
        </p:txBody>
      </p:sp>
      <p:pic>
        <p:nvPicPr>
          <p:cNvPr id="155651" name="Picture 3"/>
          <p:cNvPicPr>
            <a:picLocks noGrp="1" noChangeAspect="1" noChangeArrowheads="1"/>
          </p:cNvPicPr>
          <p:nvPr>
            <p:ph type="body" idx="4294967295"/>
          </p:nvPr>
        </p:nvPicPr>
        <p:blipFill>
          <a:blip r:embed="rId2">
            <a:extLst>
              <a:ext uri="{28A0092B-C50C-407E-A947-70E740481C1C}">
                <a14:useLocalDpi xmlns:a14="http://schemas.microsoft.com/office/drawing/2010/main" val="0"/>
              </a:ext>
            </a:extLst>
          </a:blip>
          <a:srcRect/>
          <a:stretch>
            <a:fillRect/>
          </a:stretch>
        </p:blipFill>
        <p:spPr>
          <a:noFill/>
        </p:spPr>
      </p:pic>
      <p:sp>
        <p:nvSpPr>
          <p:cNvPr id="155652" name="Text Box 27"/>
          <p:cNvSpPr txBox="1">
            <a:spLocks noChangeArrowheads="1"/>
          </p:cNvSpPr>
          <p:nvPr/>
        </p:nvSpPr>
        <p:spPr bwMode="auto">
          <a:xfrm>
            <a:off x="7092950" y="62801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Stages of development</a:t>
            </a:r>
          </a:p>
        </p:txBody>
      </p:sp>
      <p:sp>
        <p:nvSpPr>
          <p:cNvPr id="155653" name="Text Box 20"/>
          <p:cNvSpPr txBox="1">
            <a:spLocks noChangeArrowheads="1"/>
          </p:cNvSpPr>
          <p:nvPr/>
        </p:nvSpPr>
        <p:spPr bwMode="auto">
          <a:xfrm>
            <a:off x="1862138"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Urbanization</a:t>
            </a:r>
          </a:p>
        </p:txBody>
      </p:sp>
      <p:sp>
        <p:nvSpPr>
          <p:cNvPr id="155654" name="Text Box 21"/>
          <p:cNvSpPr txBox="1">
            <a:spLocks noChangeArrowheads="1"/>
          </p:cNvSpPr>
          <p:nvPr/>
        </p:nvSpPr>
        <p:spPr bwMode="auto">
          <a:xfrm>
            <a:off x="3059113" y="5876925"/>
            <a:ext cx="172878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Sub - urbanization</a:t>
            </a:r>
          </a:p>
        </p:txBody>
      </p:sp>
      <p:sp>
        <p:nvSpPr>
          <p:cNvPr id="155655" name="Text Box 22"/>
          <p:cNvSpPr txBox="1">
            <a:spLocks noChangeArrowheads="1"/>
          </p:cNvSpPr>
          <p:nvPr/>
        </p:nvSpPr>
        <p:spPr bwMode="auto">
          <a:xfrm>
            <a:off x="4498975" y="5848350"/>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dis - urbanization</a:t>
            </a:r>
          </a:p>
        </p:txBody>
      </p:sp>
      <p:sp>
        <p:nvSpPr>
          <p:cNvPr id="155656" name="Text Box 23"/>
          <p:cNvSpPr txBox="1">
            <a:spLocks noChangeArrowheads="1"/>
          </p:cNvSpPr>
          <p:nvPr/>
        </p:nvSpPr>
        <p:spPr bwMode="auto">
          <a:xfrm>
            <a:off x="5956300" y="5805488"/>
            <a:ext cx="172878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2800">
                <a:solidFill>
                  <a:schemeClr val="tx1"/>
                </a:solidFill>
                <a:latin typeface="Times New Roman" pitchFamily="18" charset="0"/>
              </a:defRPr>
            </a:lvl1pPr>
            <a:lvl2pPr marL="742950" indent="-285750">
              <a:defRPr sz="2800">
                <a:solidFill>
                  <a:schemeClr val="tx1"/>
                </a:solidFill>
                <a:latin typeface="Times New Roman" pitchFamily="18" charset="0"/>
              </a:defRPr>
            </a:lvl2pPr>
            <a:lvl3pPr marL="1143000" indent="-228600">
              <a:defRPr sz="2800">
                <a:solidFill>
                  <a:schemeClr val="tx1"/>
                </a:solidFill>
                <a:latin typeface="Times New Roman" pitchFamily="18" charset="0"/>
              </a:defRPr>
            </a:lvl3pPr>
            <a:lvl4pPr marL="1600200" indent="-228600">
              <a:defRPr sz="2800">
                <a:solidFill>
                  <a:schemeClr val="tx1"/>
                </a:solidFill>
                <a:latin typeface="Times New Roman" pitchFamily="18" charset="0"/>
              </a:defRPr>
            </a:lvl4pPr>
            <a:lvl5pPr marL="2057400" indent="-228600">
              <a:defRPr sz="2800">
                <a:solidFill>
                  <a:schemeClr val="tx1"/>
                </a:solidFill>
                <a:latin typeface="Times New Roman" pitchFamily="18" charset="0"/>
              </a:defRPr>
            </a:lvl5pPr>
            <a:lvl6pPr marL="25146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6pPr>
            <a:lvl7pPr marL="29718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7pPr>
            <a:lvl8pPr marL="34290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8pPr>
            <a:lvl9pPr marL="3886200" indent="-228600" algn="ctr" eaLnBrk="0" fontAlgn="base" hangingPunct="0">
              <a:spcBef>
                <a:spcPct val="20000"/>
              </a:spcBef>
              <a:spcAft>
                <a:spcPct val="0"/>
              </a:spcAft>
              <a:buClr>
                <a:schemeClr val="bg2"/>
              </a:buClr>
              <a:buFont typeface="Monotype Sorts" pitchFamily="2" charset="2"/>
              <a:buChar char="è"/>
              <a:defRPr sz="2800">
                <a:solidFill>
                  <a:schemeClr val="tx1"/>
                </a:solidFill>
                <a:latin typeface="Times New Roman" pitchFamily="18" charset="0"/>
              </a:defRPr>
            </a:lvl9pPr>
          </a:lstStyle>
          <a:p>
            <a:pPr algn="l">
              <a:spcBef>
                <a:spcPct val="50000"/>
              </a:spcBef>
              <a:buFont typeface="Monotype Sorts" pitchFamily="2" charset="2"/>
              <a:buNone/>
            </a:pPr>
            <a:r>
              <a:rPr lang="en-US" altLang="it-IT" sz="1000" b="1"/>
              <a:t>re - urbanization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ctrTitle" idx="4294967295"/>
          </p:nvPr>
        </p:nvSpPr>
        <p:spPr>
          <a:xfrm>
            <a:off x="685800" y="2130425"/>
            <a:ext cx="7772400" cy="1470025"/>
          </a:xfrm>
        </p:spPr>
        <p:txBody>
          <a:bodyPr/>
          <a:lstStyle/>
          <a:p>
            <a:r>
              <a:rPr lang="en-GB" altLang="it-IT" dirty="0" smtClean="0">
                <a:latin typeface="Tahoma" pitchFamily="34" charset="0"/>
              </a:rPr>
              <a:t>Case study: </a:t>
            </a:r>
            <a:r>
              <a:rPr lang="en-GB" altLang="it-IT" dirty="0" smtClean="0">
                <a:latin typeface="Tahoma" pitchFamily="34" charset="0"/>
              </a:rPr>
              <a:t/>
            </a:r>
            <a:br>
              <a:rPr lang="en-GB" altLang="it-IT" dirty="0" smtClean="0">
                <a:latin typeface="Tahoma" pitchFamily="34" charset="0"/>
              </a:rPr>
            </a:br>
            <a:r>
              <a:rPr lang="en-GB" altLang="it-IT" dirty="0" smtClean="0">
                <a:latin typeface="Tahoma" pitchFamily="34" charset="0"/>
              </a:rPr>
              <a:t>Megalopolis and Megacities</a:t>
            </a:r>
            <a:endParaRPr lang="it-IT" altLang="it-IT" dirty="0" smtClean="0">
              <a:latin typeface="Tahoma" pitchFamily="34" charset="0"/>
            </a:endParaRPr>
          </a:p>
        </p:txBody>
      </p:sp>
      <p:sp>
        <p:nvSpPr>
          <p:cNvPr id="192516" name="Rectangle 4" descr="Rectangle: Click to edit Master text styles&#10;Second level&#10;Third level&#10;Fourth level&#10;Fifth level"/>
          <p:cNvSpPr>
            <a:spLocks noGrp="1" noChangeArrowheads="1"/>
          </p:cNvSpPr>
          <p:nvPr>
            <p:ph type="subTitle" idx="4294967295"/>
          </p:nvPr>
        </p:nvSpPr>
        <p:spPr>
          <a:xfrm>
            <a:off x="1371600" y="3886200"/>
            <a:ext cx="6400800" cy="1752600"/>
          </a:xfrm>
        </p:spPr>
        <p:txBody>
          <a:bodyPr/>
          <a:lstStyle/>
          <a:p>
            <a:pPr marL="0" indent="0" algn="ctr">
              <a:buFont typeface="Wingdings" pitchFamily="2" charset="2"/>
              <a:buNone/>
            </a:pPr>
            <a:endParaRPr lang="it-IT" altLang="it-IT"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p:txBody>
          <a:bodyPr/>
          <a:lstStyle/>
          <a:p>
            <a:r>
              <a:rPr lang="en-GB" altLang="it-IT" smtClean="0"/>
              <a:t>Evolution of Megalopolis</a:t>
            </a:r>
          </a:p>
        </p:txBody>
      </p:sp>
      <p:sp>
        <p:nvSpPr>
          <p:cNvPr id="201731" name="Rectangle 3" descr="Rectangle: Click to edit Master text styles&#10;Second level&#10;Third level&#10;Fourth level&#10;Fifth level"/>
          <p:cNvSpPr>
            <a:spLocks noGrp="1" noChangeArrowheads="1"/>
          </p:cNvSpPr>
          <p:nvPr>
            <p:ph type="body" idx="4294967295"/>
          </p:nvPr>
        </p:nvSpPr>
        <p:spPr>
          <a:xfrm>
            <a:off x="838200" y="1484313"/>
            <a:ext cx="7772400" cy="4114800"/>
          </a:xfrm>
        </p:spPr>
        <p:txBody>
          <a:bodyPr/>
          <a:lstStyle/>
          <a:p>
            <a:pPr>
              <a:lnSpc>
                <a:spcPct val="80000"/>
              </a:lnSpc>
            </a:pPr>
            <a:r>
              <a:rPr lang="en-GB" altLang="it-IT" sz="1600" smtClean="0"/>
              <a:t>Megalopolis: conurbation of two or more metropolis (already realized or in formation) originating an urban un </a:t>
            </a:r>
            <a:r>
              <a:rPr lang="en-GB" altLang="it-IT" sz="1600" i="1" smtClean="0"/>
              <a:t>continuum</a:t>
            </a:r>
            <a:r>
              <a:rPr lang="en-GB" altLang="it-IT" sz="1600" smtClean="0"/>
              <a:t>, particularly along major transport routes</a:t>
            </a:r>
          </a:p>
          <a:p>
            <a:pPr>
              <a:lnSpc>
                <a:spcPct val="80000"/>
              </a:lnSpc>
            </a:pPr>
            <a:r>
              <a:rPr lang="en-US" altLang="it-IT" sz="1600" smtClean="0"/>
              <a:t>Gottmann’s term megalopolis to refer to a string of closely interconnected metropolises was logical and inspired and has become part of the language;</a:t>
            </a:r>
          </a:p>
          <a:p>
            <a:pPr>
              <a:lnSpc>
                <a:spcPct val="80000"/>
              </a:lnSpc>
            </a:pPr>
            <a:r>
              <a:rPr lang="en-GB" altLang="it-IT" sz="1600" smtClean="0"/>
              <a:t>BoWash (Boston – Washington) – studied by  Gottmann (1961): coastal conurbation showing a trend to full conurbation – although characterized by interstitial areas</a:t>
            </a:r>
          </a:p>
          <a:p>
            <a:pPr>
              <a:lnSpc>
                <a:spcPct val="80000"/>
              </a:lnSpc>
            </a:pPr>
            <a:r>
              <a:rPr lang="en-GB" altLang="it-IT" sz="1600" smtClean="0"/>
              <a:t>Stages: </a:t>
            </a:r>
          </a:p>
          <a:p>
            <a:pPr lvl="1">
              <a:lnSpc>
                <a:spcPct val="80000"/>
              </a:lnSpc>
            </a:pPr>
            <a:r>
              <a:rPr lang="en-GB" altLang="it-IT" sz="1400" smtClean="0"/>
              <a:t>1950-1970: growth of suburbs: suburbanization;</a:t>
            </a:r>
          </a:p>
          <a:p>
            <a:pPr lvl="1">
              <a:lnSpc>
                <a:spcPct val="80000"/>
              </a:lnSpc>
            </a:pPr>
            <a:r>
              <a:rPr lang="en-GB" altLang="it-IT" sz="1400" smtClean="0"/>
              <a:t>1970-1990: slowed suburban growth; </a:t>
            </a:r>
            <a:r>
              <a:rPr lang="en-GB" altLang="it-IT" sz="1400" i="1" smtClean="0"/>
              <a:t>edge cities</a:t>
            </a:r>
            <a:r>
              <a:rPr lang="en-GB" altLang="it-IT" sz="1400" smtClean="0"/>
              <a:t>, out of town industrial and retail parks; new growth in central areas;</a:t>
            </a:r>
          </a:p>
          <a:p>
            <a:pPr lvl="1">
              <a:lnSpc>
                <a:spcPct val="80000"/>
              </a:lnSpc>
            </a:pPr>
            <a:r>
              <a:rPr lang="en-GB" altLang="it-IT" sz="1400" smtClean="0"/>
              <a:t>1990-2000: back to the </a:t>
            </a:r>
            <a:r>
              <a:rPr lang="en-GB" altLang="it-IT" sz="1400" i="1" smtClean="0"/>
              <a:t>core</a:t>
            </a:r>
            <a:r>
              <a:rPr lang="en-GB" altLang="it-IT" sz="1400" smtClean="0"/>
              <a:t>. Gentrification; preferences (residential, service) for central locations; creative class; </a:t>
            </a:r>
            <a:br>
              <a:rPr lang="en-GB" altLang="it-IT" sz="1400" smtClean="0"/>
            </a:br>
            <a:r>
              <a:rPr lang="en-GB" altLang="it-IT" sz="1400" smtClean="0"/>
              <a:t>immigration, economic restructuring and gentrification =&gt; higher level of social and economical inequity. </a:t>
            </a:r>
            <a:br>
              <a:rPr lang="en-GB" altLang="it-IT" sz="1400" smtClean="0"/>
            </a:br>
            <a:r>
              <a:rPr lang="en-GB" altLang="it-IT" sz="1400" smtClean="0"/>
              <a:t>Movement of poor and immigrants towards old suburban internal areas.  Growth of suburbs for specialized functions (smart growth), once separated by cities, now incorporated in megalopolis. </a:t>
            </a:r>
            <a:br>
              <a:rPr lang="en-GB" altLang="it-IT" sz="1400" smtClean="0"/>
            </a:br>
            <a:r>
              <a:rPr lang="en-GB" altLang="it-IT" sz="1400" smtClean="0"/>
              <a:t>Suburbs: industry and retail  (</a:t>
            </a:r>
            <a:r>
              <a:rPr lang="en-GB" altLang="it-IT" sz="1400" i="1" smtClean="0"/>
              <a:t>mall </a:t>
            </a:r>
            <a:r>
              <a:rPr lang="en-GB" altLang="it-IT" sz="1400" smtClean="0"/>
              <a:t>etc.); Centre: selected services and financial activities</a:t>
            </a:r>
          </a:p>
          <a:p>
            <a:pPr>
              <a:lnSpc>
                <a:spcPct val="80000"/>
              </a:lnSpc>
            </a:pPr>
            <a:r>
              <a:rPr lang="en-US" altLang="it-IT" sz="1600" smtClean="0"/>
              <a:t>It is reasonable to conclude, with Gottmann, that Megalopolis remains the Main street of America, despite the much faster rate and amount of growth in the metropolitan South and West.</a:t>
            </a:r>
          </a:p>
          <a:p>
            <a:pPr>
              <a:lnSpc>
                <a:spcPct val="80000"/>
              </a:lnSpc>
            </a:pPr>
            <a:r>
              <a:rPr lang="en-GB" altLang="it-IT" sz="1600" smtClean="0"/>
              <a:t>Megalopolis (see. map): 42.400.000 people in 2000. </a:t>
            </a:r>
          </a:p>
          <a:p>
            <a:pPr>
              <a:lnSpc>
                <a:spcPct val="80000"/>
              </a:lnSpc>
            </a:pPr>
            <a:r>
              <a:rPr lang="en-GB" altLang="it-IT" sz="1600" smtClean="0"/>
              <a:t>Extra urban area around Megalopolis (commuting area) + 8 millions </a:t>
            </a:r>
          </a:p>
        </p:txBody>
      </p:sp>
      <p:sp>
        <p:nvSpPr>
          <p:cNvPr id="201732" name="Rectangle 4"/>
          <p:cNvSpPr>
            <a:spLocks noChangeArrowheads="1"/>
          </p:cNvSpPr>
          <p:nvPr/>
        </p:nvSpPr>
        <p:spPr bwMode="auto">
          <a:xfrm>
            <a:off x="598488" y="3213100"/>
            <a:ext cx="8208962" cy="2376488"/>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ChangeArrowheads="1"/>
          </p:cNvSpPr>
          <p:nvPr>
            <p:ph type="title" idx="4294967295"/>
          </p:nvPr>
        </p:nvSpPr>
        <p:spPr/>
        <p:txBody>
          <a:bodyPr/>
          <a:lstStyle/>
          <a:p>
            <a:endParaRPr lang="it-IT" altLang="it-IT" smtClean="0"/>
          </a:p>
        </p:txBody>
      </p:sp>
      <p:sp>
        <p:nvSpPr>
          <p:cNvPr id="19456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19456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813" y="139700"/>
            <a:ext cx="8820150" cy="6673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ChangeArrowheads="1"/>
          </p:cNvSpPr>
          <p:nvPr>
            <p:ph type="title" idx="4294967295"/>
          </p:nvPr>
        </p:nvSpPr>
        <p:spPr/>
        <p:txBody>
          <a:bodyPr/>
          <a:lstStyle/>
          <a:p>
            <a:r>
              <a:rPr lang="en-US" altLang="it-IT" sz="3200" smtClean="0"/>
              <a:t>Population and growth of the urbanized area in the Megalopolis (1950 – 2000)</a:t>
            </a:r>
            <a:br>
              <a:rPr lang="en-US" altLang="it-IT" sz="3200" smtClean="0"/>
            </a:br>
            <a:endParaRPr lang="it-IT" altLang="it-IT" sz="3200" smtClean="0"/>
          </a:p>
        </p:txBody>
      </p:sp>
      <p:sp>
        <p:nvSpPr>
          <p:cNvPr id="189444" name="Rectangle 4"/>
          <p:cNvSpPr>
            <a:spLocks noChangeArrowheads="1"/>
          </p:cNvSpPr>
          <p:nvPr/>
        </p:nvSpPr>
        <p:spPr bwMode="auto">
          <a:xfrm>
            <a:off x="61913" y="6219825"/>
            <a:ext cx="8891587"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pic>
        <p:nvPicPr>
          <p:cNvPr id="1894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971550"/>
            <a:ext cx="6335713" cy="50498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r>
              <a:rPr lang="it-IT" altLang="it-IT" smtClean="0"/>
              <a:t>1960</a:t>
            </a:r>
          </a:p>
        </p:txBody>
      </p:sp>
      <p:sp>
        <p:nvSpPr>
          <p:cNvPr id="15363" name="Segnaposto contenuto 2"/>
          <p:cNvSpPr>
            <a:spLocks noGrp="1"/>
          </p:cNvSpPr>
          <p:nvPr>
            <p:ph idx="1"/>
          </p:nvPr>
        </p:nvSpPr>
        <p:spPr/>
        <p:txBody>
          <a:bodyPr/>
          <a:lstStyle/>
          <a:p>
            <a:endParaRPr lang="it-IT" altLang="it-IT" smtClean="0"/>
          </a:p>
        </p:txBody>
      </p:sp>
      <p:pic>
        <p:nvPicPr>
          <p:cNvPr id="15364"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266" r="13089" b="15833"/>
          <a:stretch>
            <a:fillRect/>
          </a:stretch>
        </p:blipFill>
        <p:spPr bwMode="auto">
          <a:xfrm>
            <a:off x="12700" y="1557338"/>
            <a:ext cx="9109075" cy="518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097008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8" name="Rectangle 4"/>
          <p:cNvSpPr>
            <a:spLocks noGrp="1" noChangeArrowheads="1"/>
          </p:cNvSpPr>
          <p:nvPr>
            <p:ph type="title" idx="4294967295"/>
          </p:nvPr>
        </p:nvSpPr>
        <p:spPr/>
        <p:txBody>
          <a:bodyPr/>
          <a:lstStyle/>
          <a:p>
            <a:r>
              <a:rPr lang="en-US" altLang="it-IT" sz="3200" smtClean="0"/>
              <a:t>Population and growth of the urbanized area in the Megalopolis (1950 – 2000)</a:t>
            </a:r>
            <a:br>
              <a:rPr lang="en-US" altLang="it-IT" sz="3200" smtClean="0"/>
            </a:br>
            <a:endParaRPr lang="it-IT" altLang="it-IT" sz="3200" smtClean="0"/>
          </a:p>
        </p:txBody>
      </p:sp>
      <p:graphicFrame>
        <p:nvGraphicFramePr>
          <p:cNvPr id="190470" name="Object 6"/>
          <p:cNvGraphicFramePr>
            <a:graphicFrameLocks noGrp="1" noChangeAspect="1"/>
          </p:cNvGraphicFramePr>
          <p:nvPr>
            <p:ph sz="quarter" idx="4294967295"/>
          </p:nvPr>
        </p:nvGraphicFramePr>
        <p:xfrm>
          <a:off x="1316038" y="846138"/>
          <a:ext cx="6480175" cy="3514725"/>
        </p:xfrm>
        <a:graphic>
          <a:graphicData uri="http://schemas.openxmlformats.org/presentationml/2006/ole">
            <mc:AlternateContent xmlns:mc="http://schemas.openxmlformats.org/markup-compatibility/2006">
              <mc:Choice xmlns:v="urn:schemas-microsoft-com:vml" Requires="v">
                <p:oleObj spid="_x0000_s190547" name="Grafico" r:id="rId3" imgW="9715500" imgH="5276748" progId="Excel.Chart.8">
                  <p:embed/>
                </p:oleObj>
              </mc:Choice>
              <mc:Fallback>
                <p:oleObj name="Grafico" r:id="rId3" imgW="9715500" imgH="5276748" progId="Excel.Chart.8">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16038" y="846138"/>
                        <a:ext cx="6480175" cy="3514725"/>
                      </a:xfrm>
                      <a:prstGeom prst="rect">
                        <a:avLst/>
                      </a:prstGeom>
                    </p:spPr>
                  </p:pic>
                </p:oleObj>
              </mc:Fallback>
            </mc:AlternateContent>
          </a:graphicData>
        </a:graphic>
      </p:graphicFrame>
      <p:sp>
        <p:nvSpPr>
          <p:cNvPr id="190471" name="Rectangle 7"/>
          <p:cNvSpPr>
            <a:spLocks noChangeArrowheads="1"/>
          </p:cNvSpPr>
          <p:nvPr/>
        </p:nvSpPr>
        <p:spPr bwMode="auto">
          <a:xfrm>
            <a:off x="104775" y="6437313"/>
            <a:ext cx="8891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lgn="ctr">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en-US" altLang="it-IT" sz="1400"/>
              <a:t>Morrill R., Classic Map Revisited: The Growth of Megalopolis, The Professional Geographer, 58(2) 2006, pages 155–160</a:t>
            </a:r>
            <a:endParaRPr lang="it-IT" altLang="it-IT" sz="1400"/>
          </a:p>
        </p:txBody>
      </p:sp>
      <p:graphicFrame>
        <p:nvGraphicFramePr>
          <p:cNvPr id="190537" name="Group 73"/>
          <p:cNvGraphicFramePr>
            <a:graphicFrameLocks noGrp="1"/>
          </p:cNvGraphicFramePr>
          <p:nvPr>
            <p:ph sz="quarter" idx="4294967295"/>
          </p:nvPr>
        </p:nvGraphicFramePr>
        <p:xfrm>
          <a:off x="2633663" y="4327525"/>
          <a:ext cx="3810000" cy="1982889"/>
        </p:xfrm>
        <a:graphic>
          <a:graphicData uri="http://schemas.openxmlformats.org/drawingml/2006/table">
            <a:tbl>
              <a:tblPr/>
              <a:tblGrid>
                <a:gridCol w="757237">
                  <a:extLst>
                    <a:ext uri="{9D8B030D-6E8A-4147-A177-3AD203B41FA5}">
                      <a16:colId xmlns:a16="http://schemas.microsoft.com/office/drawing/2014/main" val="20000"/>
                    </a:ext>
                  </a:extLst>
                </a:gridCol>
                <a:gridCol w="1060450">
                  <a:extLst>
                    <a:ext uri="{9D8B030D-6E8A-4147-A177-3AD203B41FA5}">
                      <a16:colId xmlns:a16="http://schemas.microsoft.com/office/drawing/2014/main" val="20001"/>
                    </a:ext>
                  </a:extLst>
                </a:gridCol>
                <a:gridCol w="995363">
                  <a:extLst>
                    <a:ext uri="{9D8B030D-6E8A-4147-A177-3AD203B41FA5}">
                      <a16:colId xmlns:a16="http://schemas.microsoft.com/office/drawing/2014/main" val="20002"/>
                    </a:ext>
                  </a:extLst>
                </a:gridCol>
                <a:gridCol w="996950">
                  <a:extLst>
                    <a:ext uri="{9D8B030D-6E8A-4147-A177-3AD203B41FA5}">
                      <a16:colId xmlns:a16="http://schemas.microsoft.com/office/drawing/2014/main" val="20003"/>
                    </a:ext>
                  </a:extLst>
                </a:gridCol>
              </a:tblGrid>
              <a:tr h="419100">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Year</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Population (millions)</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Surface (km2)</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Density (Inhabitants/ km2)</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73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1950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24,5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8.499</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2.883</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76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1960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29,4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13.845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2.123</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49238">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1970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18.137</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1.875</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1980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21.720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1.584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50825">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1990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36,6</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26.367</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1.388</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52413">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2000</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42,4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34.924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lvl1pPr marL="342900" indent="-342900" algn="l">
                        <a:buClr>
                          <a:schemeClr val="hlink"/>
                        </a:buClr>
                        <a:buSzPct val="110000"/>
                        <a:buFont typeface="Wingdings" pitchFamily="2" charset="2"/>
                        <a:defRPr sz="2800">
                          <a:solidFill>
                            <a:schemeClr val="tx1"/>
                          </a:solidFill>
                          <a:latin typeface="Arial" pitchFamily="34" charset="0"/>
                        </a:defRPr>
                      </a:lvl1pPr>
                      <a:lvl2pPr marL="742950" indent="-285750" algn="l">
                        <a:buClr>
                          <a:schemeClr val="tx1"/>
                        </a:buClr>
                        <a:buSzPct val="60000"/>
                        <a:buFont typeface="Wingdings" pitchFamily="2" charset="2"/>
                        <a:defRPr sz="2400">
                          <a:solidFill>
                            <a:schemeClr val="tx1"/>
                          </a:solidFill>
                          <a:latin typeface="Arial" pitchFamily="34" charset="0"/>
                        </a:defRPr>
                      </a:lvl2pPr>
                      <a:lvl3pPr marL="1143000" indent="-228600" algn="l">
                        <a:buClr>
                          <a:schemeClr val="hlink"/>
                        </a:buClr>
                        <a:buSzPct val="95000"/>
                        <a:buFont typeface="Wingdings" pitchFamily="2" charset="2"/>
                        <a:defRPr sz="2000">
                          <a:solidFill>
                            <a:schemeClr val="tx1"/>
                          </a:solidFill>
                          <a:latin typeface="Arial" pitchFamily="34" charset="0"/>
                        </a:defRPr>
                      </a:lvl3pPr>
                      <a:lvl4pPr marL="1600200" indent="-228600" algn="l">
                        <a:buClr>
                          <a:schemeClr val="tx1"/>
                        </a:buClr>
                        <a:buSzPct val="65000"/>
                        <a:buFont typeface="Wingdings" pitchFamily="2" charset="2"/>
                        <a:defRPr>
                          <a:solidFill>
                            <a:schemeClr val="tx1"/>
                          </a:solidFill>
                          <a:latin typeface="Arial" pitchFamily="34" charset="0"/>
                        </a:defRPr>
                      </a:lvl4pPr>
                      <a:lvl5pPr marL="2057400" indent="-228600" algn="l">
                        <a:buClr>
                          <a:schemeClr val="hlink"/>
                        </a:buClr>
                        <a:buSzPct val="60000"/>
                        <a:buFont typeface="Wingdings" pitchFamily="2" charset="2"/>
                        <a:defRPr>
                          <a:solidFill>
                            <a:schemeClr val="tx1"/>
                          </a:solidFill>
                          <a:latin typeface="Arial" pitchFamily="34" charset="0"/>
                        </a:defRPr>
                      </a:lvl5pPr>
                      <a:lvl6pPr marL="25146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6pPr>
                      <a:lvl7pPr marL="29718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7pPr>
                      <a:lvl8pPr marL="34290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8pPr>
                      <a:lvl9pPr marL="3886200" indent="-228600" eaLnBrk="0" fontAlgn="base" hangingPunct="0">
                        <a:spcBef>
                          <a:spcPct val="20000"/>
                        </a:spcBef>
                        <a:spcAft>
                          <a:spcPct val="0"/>
                        </a:spcAft>
                        <a:buClr>
                          <a:schemeClr val="hlink"/>
                        </a:buClr>
                        <a:buSzPct val="60000"/>
                        <a:buFont typeface="Wingdings" pitchFamily="2" charset="2"/>
                        <a:defRPr>
                          <a:solidFill>
                            <a:schemeClr val="tx1"/>
                          </a:solidFill>
                          <a:latin typeface="Arial" pitchFamily="34" charset="0"/>
                        </a:defRPr>
                      </a:lvl9pPr>
                    </a:lstStyle>
                    <a:p>
                      <a:pPr marL="342900" marR="0" lvl="0" indent="-342900" algn="ctr" defTabSz="914400" rtl="0" eaLnBrk="0" fontAlgn="b" latinLnBrk="0" hangingPunct="0">
                        <a:lnSpc>
                          <a:spcPct val="100000"/>
                        </a:lnSpc>
                        <a:spcBef>
                          <a:spcPct val="0"/>
                        </a:spcBef>
                        <a:spcAft>
                          <a:spcPct val="0"/>
                        </a:spcAft>
                        <a:buClr>
                          <a:schemeClr val="hlink"/>
                        </a:buClr>
                        <a:buSzPct val="110000"/>
                        <a:buFont typeface="Wingdings" pitchFamily="2" charset="2"/>
                        <a:buNone/>
                        <a:tabLst/>
                      </a:pPr>
                      <a:r>
                        <a:rPr kumimoji="0" lang="it-IT" altLang="it-IT" sz="1000" b="0" i="0" u="none" strike="noStrike" cap="none" normalizeH="0" baseline="0" smtClean="0">
                          <a:ln>
                            <a:noFill/>
                          </a:ln>
                          <a:solidFill>
                            <a:schemeClr val="tx1"/>
                          </a:solidFill>
                          <a:effectLst/>
                          <a:latin typeface="Calibri" pitchFamily="34" charset="0"/>
                          <a:cs typeface="Arial" pitchFamily="34" charset="0"/>
                        </a:rPr>
                        <a:t>1.214</a:t>
                      </a:r>
                      <a:endParaRPr kumimoji="0" lang="it-IT" altLang="it-IT" sz="1000" b="0" i="0" u="none" strike="noStrike" cap="none" normalizeH="0" baseline="0" smtClean="0">
                        <a:ln>
                          <a:noFill/>
                        </a:ln>
                        <a:solidFill>
                          <a:schemeClr val="tx1"/>
                        </a:solidFill>
                        <a:effectLst/>
                        <a:latin typeface="Calibri" pitchFamily="34" charset="0"/>
                      </a:endParaRPr>
                    </a:p>
                  </a:txBody>
                  <a:tcPr marL="36000" marR="36000" marT="36000" marB="36000" anchor="b"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cap="flat">
                      <a:noFill/>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title" idx="4294967295"/>
          </p:nvPr>
        </p:nvSpPr>
        <p:spPr/>
        <p:txBody>
          <a:bodyPr/>
          <a:lstStyle/>
          <a:p>
            <a:r>
              <a:rPr lang="it-IT" altLang="it-IT" smtClean="0"/>
              <a:t>Megalopolis</a:t>
            </a:r>
          </a:p>
        </p:txBody>
      </p:sp>
      <p:sp>
        <p:nvSpPr>
          <p:cNvPr id="202755" name="Rectangle 3" descr="Rectangle: Click to edit Master text styles&#10;Second level&#10;Third level&#10;Fourth level&#10;Fifth level"/>
          <p:cNvSpPr>
            <a:spLocks noGrp="1" noChangeArrowheads="1"/>
          </p:cNvSpPr>
          <p:nvPr>
            <p:ph type="body" idx="4294967295"/>
          </p:nvPr>
        </p:nvSpPr>
        <p:spPr>
          <a:xfrm>
            <a:off x="838200" y="1905000"/>
            <a:ext cx="7772400" cy="4619625"/>
          </a:xfrm>
        </p:spPr>
        <p:txBody>
          <a:bodyPr/>
          <a:lstStyle/>
          <a:p>
            <a:pPr>
              <a:lnSpc>
                <a:spcPct val="80000"/>
              </a:lnSpc>
            </a:pPr>
            <a:r>
              <a:rPr lang="it-IT" altLang="it-IT" sz="2000" smtClean="0"/>
              <a:t>USA: </a:t>
            </a:r>
          </a:p>
          <a:p>
            <a:pPr lvl="1">
              <a:lnSpc>
                <a:spcPct val="80000"/>
              </a:lnSpc>
            </a:pPr>
            <a:r>
              <a:rPr lang="it-IT" altLang="it-IT" sz="1800" smtClean="0"/>
              <a:t>Chicago – Pittsburg</a:t>
            </a:r>
          </a:p>
          <a:p>
            <a:pPr lvl="1">
              <a:lnSpc>
                <a:spcPct val="80000"/>
              </a:lnSpc>
            </a:pPr>
            <a:r>
              <a:rPr lang="it-IT" altLang="it-IT" sz="1800" smtClean="0"/>
              <a:t>Santa Barbara – San Diego (30 millions inhab.)</a:t>
            </a:r>
          </a:p>
          <a:p>
            <a:pPr lvl="2">
              <a:lnSpc>
                <a:spcPct val="80000"/>
              </a:lnSpc>
            </a:pPr>
            <a:r>
              <a:rPr lang="it-IT" altLang="it-IT" sz="1600" smtClean="0"/>
              <a:t>includes Los Angeles, low-density, </a:t>
            </a:r>
            <a:r>
              <a:rPr lang="it-IT" altLang="it-IT" sz="1600" b="1" smtClean="0"/>
              <a:t>horizontal metropolis</a:t>
            </a:r>
            <a:endParaRPr lang="it-IT" altLang="it-IT" sz="1600" smtClean="0"/>
          </a:p>
          <a:p>
            <a:pPr>
              <a:lnSpc>
                <a:spcPct val="80000"/>
              </a:lnSpc>
            </a:pPr>
            <a:r>
              <a:rPr lang="it-IT" altLang="it-IT" sz="2000" smtClean="0"/>
              <a:t>Japan:</a:t>
            </a:r>
          </a:p>
          <a:p>
            <a:pPr lvl="1">
              <a:lnSpc>
                <a:spcPct val="80000"/>
              </a:lnSpc>
            </a:pPr>
            <a:r>
              <a:rPr lang="it-IT" altLang="it-IT" sz="1800" smtClean="0"/>
              <a:t>Tokio - Osaka (25 millions inhab.)</a:t>
            </a:r>
          </a:p>
          <a:p>
            <a:pPr lvl="1">
              <a:lnSpc>
                <a:spcPct val="80000"/>
              </a:lnSpc>
            </a:pPr>
            <a:r>
              <a:rPr lang="it-IT" altLang="it-IT" sz="1800" smtClean="0"/>
              <a:t>Tokio Bay (50 millions inhab.)</a:t>
            </a:r>
          </a:p>
          <a:p>
            <a:pPr>
              <a:lnSpc>
                <a:spcPct val="80000"/>
              </a:lnSpc>
            </a:pPr>
            <a:r>
              <a:rPr lang="it-IT" altLang="it-IT" sz="2000" smtClean="0"/>
              <a:t>China:</a:t>
            </a:r>
          </a:p>
          <a:p>
            <a:pPr lvl="1">
              <a:lnSpc>
                <a:spcPct val="80000"/>
              </a:lnSpc>
            </a:pPr>
            <a:r>
              <a:rPr lang="it-IT" altLang="it-IT" sz="1800" smtClean="0"/>
              <a:t>Bejing – Tientsin (northern megalopolis)</a:t>
            </a:r>
          </a:p>
          <a:p>
            <a:pPr lvl="1">
              <a:lnSpc>
                <a:spcPct val="80000"/>
              </a:lnSpc>
            </a:pPr>
            <a:r>
              <a:rPr lang="it-IT" altLang="it-IT" sz="1800" smtClean="0"/>
              <a:t>Hangzhou </a:t>
            </a:r>
          </a:p>
          <a:p>
            <a:pPr lvl="2">
              <a:lnSpc>
                <a:spcPct val="80000"/>
              </a:lnSpc>
            </a:pPr>
            <a:r>
              <a:rPr lang="it-IT" altLang="it-IT" sz="1600" smtClean="0"/>
              <a:t>With Shangai</a:t>
            </a:r>
          </a:p>
          <a:p>
            <a:pPr>
              <a:lnSpc>
                <a:spcPct val="80000"/>
              </a:lnSpc>
            </a:pPr>
            <a:r>
              <a:rPr lang="it-IT" altLang="it-IT" sz="2000" smtClean="0"/>
              <a:t>Europe:</a:t>
            </a:r>
          </a:p>
          <a:p>
            <a:pPr lvl="1">
              <a:lnSpc>
                <a:spcPct val="80000"/>
              </a:lnSpc>
            </a:pPr>
            <a:r>
              <a:rPr lang="it-IT" altLang="it-IT" sz="1800" smtClean="0"/>
              <a:t>London – Milan: </a:t>
            </a:r>
          </a:p>
          <a:p>
            <a:pPr lvl="1">
              <a:lnSpc>
                <a:spcPct val="80000"/>
              </a:lnSpc>
            </a:pPr>
            <a:r>
              <a:rPr lang="it-IT" altLang="it-IT" sz="1800" smtClean="0"/>
              <a:t>Renan Megalopolis; Blue Banana </a:t>
            </a:r>
          </a:p>
          <a:p>
            <a:pPr lvl="1">
              <a:lnSpc>
                <a:spcPct val="80000"/>
              </a:lnSpc>
            </a:pPr>
            <a:r>
              <a:rPr lang="it-IT" altLang="it-IT" sz="1800" smtClean="0"/>
              <a:t>The “Pentagon” </a:t>
            </a:r>
          </a:p>
          <a:p>
            <a:pPr lvl="1">
              <a:lnSpc>
                <a:spcPct val="80000"/>
              </a:lnSpc>
            </a:pPr>
            <a:endParaRPr lang="it-IT" altLang="it-IT" sz="18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idx="4294967295"/>
          </p:nvPr>
        </p:nvSpPr>
        <p:spPr/>
        <p:txBody>
          <a:bodyPr/>
          <a:lstStyle/>
          <a:p>
            <a:r>
              <a:rPr lang="it-IT" altLang="it-IT" sz="2000" smtClean="0"/>
              <a:t>Los Angeles, low-density, horizontal metropolis</a:t>
            </a:r>
            <a:br>
              <a:rPr lang="it-IT" altLang="it-IT" sz="2000" smtClean="0"/>
            </a:br>
            <a:endParaRPr lang="it-IT" altLang="it-IT" sz="2000" smtClean="0"/>
          </a:p>
        </p:txBody>
      </p:sp>
      <p:sp>
        <p:nvSpPr>
          <p:cNvPr id="203779"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3780" name="Picture 4" descr="2009-07-los-ange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0" y="1936750"/>
            <a:ext cx="6032500" cy="4013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idx="4294967295"/>
          </p:nvPr>
        </p:nvSpPr>
        <p:spPr/>
        <p:txBody>
          <a:bodyPr/>
          <a:lstStyle/>
          <a:p>
            <a:r>
              <a:rPr lang="it-IT" altLang="it-IT" smtClean="0"/>
              <a:t>Tokio – Osaka Megalopolis</a:t>
            </a:r>
          </a:p>
        </p:txBody>
      </p:sp>
      <p:sp>
        <p:nvSpPr>
          <p:cNvPr id="204803"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4804" name="Picture 4" descr="Megalopol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050" y="1628775"/>
            <a:ext cx="4708525" cy="48958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ChangeArrowheads="1"/>
          </p:cNvSpPr>
          <p:nvPr>
            <p:ph type="title" idx="4294967295"/>
          </p:nvPr>
        </p:nvSpPr>
        <p:spPr/>
        <p:txBody>
          <a:bodyPr/>
          <a:lstStyle/>
          <a:p>
            <a:r>
              <a:rPr lang="it-IT" altLang="it-IT" sz="2800" smtClean="0"/>
              <a:t>European Treillage and Renan Megalopolis</a:t>
            </a:r>
          </a:p>
        </p:txBody>
      </p:sp>
      <p:sp>
        <p:nvSpPr>
          <p:cNvPr id="205827" name="Rectangle 3" descr="Rectangle: Click to edit Master text styles&#10;Second level&#10;Third level&#10;Fourth level&#10;Fifth level"/>
          <p:cNvSpPr>
            <a:spLocks noGrp="1" noChangeArrowheads="1"/>
          </p:cNvSpPr>
          <p:nvPr>
            <p:ph type="body" idx="4294967295"/>
          </p:nvPr>
        </p:nvSpPr>
        <p:spPr/>
        <p:txBody>
          <a:bodyPr/>
          <a:lstStyle/>
          <a:p>
            <a:endParaRPr lang="it-IT" altLang="it-IT" smtClean="0"/>
          </a:p>
        </p:txBody>
      </p:sp>
      <p:pic>
        <p:nvPicPr>
          <p:cNvPr id="205828" name="Picture 4"/>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572000" cy="368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29" name="Picture 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1989138"/>
            <a:ext cx="4608512" cy="341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830" name="Text Box 6"/>
          <p:cNvSpPr txBox="1">
            <a:spLocks noChangeArrowheads="1"/>
          </p:cNvSpPr>
          <p:nvPr/>
        </p:nvSpPr>
        <p:spPr bwMode="auto">
          <a:xfrm>
            <a:off x="38100" y="6113463"/>
            <a:ext cx="8997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spcBef>
                <a:spcPct val="0"/>
              </a:spcBef>
              <a:buClrTx/>
              <a:buFontTx/>
              <a:buNone/>
            </a:pPr>
            <a:r>
              <a:rPr lang="it-IT" altLang="it-IT" sz="1800">
                <a:latin typeface="Arial" pitchFamily="34" charset="0"/>
              </a:rPr>
              <a:t>Brunet R., Lignes de force de l’espace européen, </a:t>
            </a:r>
            <a:r>
              <a:rPr lang="it-IT" altLang="it-IT" sz="1800" i="1">
                <a:latin typeface="Arial" pitchFamily="34" charset="0"/>
              </a:rPr>
              <a:t>Mappemonde, </a:t>
            </a:r>
            <a:r>
              <a:rPr lang="it-IT" altLang="it-IT" sz="1800">
                <a:latin typeface="Arial" pitchFamily="34" charset="0"/>
              </a:rPr>
              <a:t>66 (2) 2002, pp. 14-19</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5"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9163" y="908050"/>
            <a:ext cx="4235450" cy="5195888"/>
          </a:xfrm>
          <a:prstGeom prst="rect">
            <a:avLst/>
          </a:prstGeom>
          <a:noFill/>
          <a:extLst>
            <a:ext uri="{909E8E84-426E-40DD-AFC4-6F175D3DCCD1}">
              <a14:hiddenFill xmlns:a14="http://schemas.microsoft.com/office/drawing/2010/main">
                <a:solidFill>
                  <a:srgbClr val="FFFFFF"/>
                </a:solidFill>
              </a14:hiddenFill>
            </a:ext>
          </a:extLst>
        </p:spPr>
      </p:pic>
      <p:sp>
        <p:nvSpPr>
          <p:cNvPr id="206850" name="Rectangle 2"/>
          <p:cNvSpPr>
            <a:spLocks noGrp="1" noChangeArrowheads="1"/>
          </p:cNvSpPr>
          <p:nvPr>
            <p:ph type="title" idx="4294967295"/>
          </p:nvPr>
        </p:nvSpPr>
        <p:spPr/>
        <p:txBody>
          <a:bodyPr/>
          <a:lstStyle/>
          <a:p>
            <a:r>
              <a:rPr lang="it-IT" altLang="it-IT" sz="2800" dirty="0" smtClean="0"/>
              <a:t>Images of the </a:t>
            </a:r>
            <a:r>
              <a:rPr lang="it-IT" altLang="it-IT" sz="2800" dirty="0" err="1" smtClean="0"/>
              <a:t>European</a:t>
            </a:r>
            <a:r>
              <a:rPr lang="it-IT" altLang="it-IT" sz="2800" dirty="0" smtClean="0"/>
              <a:t> </a:t>
            </a:r>
            <a:r>
              <a:rPr lang="it-IT" altLang="it-IT" sz="2800" dirty="0" err="1" smtClean="0"/>
              <a:t>space</a:t>
            </a:r>
            <a:r>
              <a:rPr lang="it-IT" altLang="it-IT" sz="2800" dirty="0" smtClean="0"/>
              <a:t>:</a:t>
            </a:r>
            <a:br>
              <a:rPr lang="it-IT" altLang="it-IT" sz="2800" dirty="0" smtClean="0"/>
            </a:br>
            <a:r>
              <a:rPr lang="it-IT" altLang="it-IT" sz="2800" dirty="0" smtClean="0"/>
              <a:t>the “blue banana” and the “</a:t>
            </a:r>
            <a:r>
              <a:rPr lang="it-IT" altLang="it-IT" sz="2800" dirty="0" err="1" smtClean="0"/>
              <a:t>pentagon</a:t>
            </a:r>
            <a:r>
              <a:rPr lang="it-IT" altLang="it-IT" sz="2800" dirty="0" smtClean="0"/>
              <a:t>” of </a:t>
            </a:r>
            <a:r>
              <a:rPr lang="it-IT" altLang="it-IT" sz="2800" dirty="0" err="1" smtClean="0"/>
              <a:t>cities</a:t>
            </a:r>
            <a:r>
              <a:rPr lang="it-IT" altLang="it-IT" sz="2800" dirty="0" smtClean="0"/>
              <a:t/>
            </a:r>
            <a:br>
              <a:rPr lang="it-IT" altLang="it-IT" sz="2800" dirty="0" smtClean="0"/>
            </a:br>
            <a:endParaRPr lang="it-IT" altLang="it-IT" sz="2800" dirty="0" smtClean="0"/>
          </a:p>
        </p:txBody>
      </p:sp>
      <p:pic>
        <p:nvPicPr>
          <p:cNvPr id="206851" name="Picture 3" descr="banana_ar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8050"/>
            <a:ext cx="4456113" cy="4681538"/>
          </a:xfrm>
          <a:prstGeom prst="rect">
            <a:avLst/>
          </a:prstGeom>
          <a:noFill/>
          <a:extLst>
            <a:ext uri="{909E8E84-426E-40DD-AFC4-6F175D3DCCD1}">
              <a14:hiddenFill xmlns:a14="http://schemas.microsoft.com/office/drawing/2010/main">
                <a:solidFill>
                  <a:srgbClr val="FFFFFF"/>
                </a:solidFill>
              </a14:hiddenFill>
            </a:ext>
          </a:extLst>
        </p:spPr>
      </p:pic>
      <p:sp>
        <p:nvSpPr>
          <p:cNvPr id="206852" name="Text Box 4"/>
          <p:cNvSpPr txBox="1">
            <a:spLocks noChangeArrowheads="1"/>
          </p:cNvSpPr>
          <p:nvPr/>
        </p:nvSpPr>
        <p:spPr bwMode="auto">
          <a:xfrm>
            <a:off x="4643438" y="6003925"/>
            <a:ext cx="42545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uFont typeface="Monotype Sorts" pitchFamily="2" charset="2"/>
              <a:buNone/>
            </a:pPr>
            <a:r>
              <a:rPr lang="it-IT" altLang="it-IT" sz="1400" b="1"/>
              <a:t>Pentagon: London, Paris, Milan, Munchen, Hamburg</a:t>
            </a:r>
          </a:p>
        </p:txBody>
      </p:sp>
      <p:sp>
        <p:nvSpPr>
          <p:cNvPr id="206853" name="Rectangle 5"/>
          <p:cNvSpPr>
            <a:spLocks noChangeArrowheads="1"/>
          </p:cNvSpPr>
          <p:nvPr/>
        </p:nvSpPr>
        <p:spPr bwMode="auto">
          <a:xfrm>
            <a:off x="5457825" y="6237288"/>
            <a:ext cx="15367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000"/>
              <a:t>14% of Europe - 27 space </a:t>
            </a:r>
            <a:br>
              <a:rPr lang="it-IT" altLang="it-IT" sz="1000"/>
            </a:br>
            <a:r>
              <a:rPr lang="it-IT" altLang="it-IT" sz="1000"/>
              <a:t>32% of urban population</a:t>
            </a:r>
            <a:br>
              <a:rPr lang="it-IT" altLang="it-IT" sz="1000"/>
            </a:br>
            <a:r>
              <a:rPr lang="it-IT" altLang="it-IT" sz="1000"/>
              <a:t>46,5% of  EU GDP. </a:t>
            </a:r>
          </a:p>
        </p:txBody>
      </p:sp>
      <p:sp>
        <p:nvSpPr>
          <p:cNvPr id="206854" name="Rectangle 6"/>
          <p:cNvSpPr>
            <a:spLocks noChangeArrowheads="1"/>
          </p:cNvSpPr>
          <p:nvPr/>
        </p:nvSpPr>
        <p:spPr bwMode="auto">
          <a:xfrm>
            <a:off x="971550" y="6005513"/>
            <a:ext cx="269081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spcBef>
                <a:spcPct val="0"/>
              </a:spcBef>
              <a:buClrTx/>
              <a:buFontTx/>
              <a:buNone/>
            </a:pPr>
            <a:r>
              <a:rPr lang="it-IT" altLang="it-IT" sz="1200" b="1"/>
              <a:t>Mediterranean Arch and Blue Banana</a:t>
            </a:r>
            <a:endParaRPr lang="it-IT" altLang="it-IT" sz="1200"/>
          </a:p>
        </p:txBody>
      </p:sp>
      <p:sp>
        <p:nvSpPr>
          <p:cNvPr id="2" name="Rettangolo 1"/>
          <p:cNvSpPr/>
          <p:nvPr/>
        </p:nvSpPr>
        <p:spPr>
          <a:xfrm>
            <a:off x="2286000" y="2951947"/>
            <a:ext cx="4572000" cy="954107"/>
          </a:xfrm>
          <a:prstGeom prst="rect">
            <a:avLst/>
          </a:prstGeom>
        </p:spPr>
        <p:txBody>
          <a:bodyPr>
            <a:spAutoFit/>
          </a:bodyPr>
          <a:lstStyle/>
          <a:p>
            <a:r>
              <a:rPr lang="it-IT" dirty="0"/>
              <a:t>https://www.youtube.com/watch?v=Yi-rEL8i46Y</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stretch>
            <a:fillRect/>
          </a:stretch>
        </p:blipFill>
        <p:spPr>
          <a:xfrm>
            <a:off x="169291" y="980728"/>
            <a:ext cx="8653018" cy="4864947"/>
          </a:xfrm>
          <a:prstGeom prst="rect">
            <a:avLst/>
          </a:prstGeom>
        </p:spPr>
      </p:pic>
      <p:sp>
        <p:nvSpPr>
          <p:cNvPr id="206850" name="Rectangle 2"/>
          <p:cNvSpPr>
            <a:spLocks noGrp="1" noChangeArrowheads="1"/>
          </p:cNvSpPr>
          <p:nvPr>
            <p:ph type="title" idx="4294967295"/>
          </p:nvPr>
        </p:nvSpPr>
        <p:spPr/>
        <p:txBody>
          <a:bodyPr/>
          <a:lstStyle/>
          <a:p>
            <a:r>
              <a:rPr lang="it-IT" altLang="it-IT" sz="2400" dirty="0" smtClean="0"/>
              <a:t>How </a:t>
            </a:r>
            <a:r>
              <a:rPr lang="it-IT" altLang="it-IT" sz="2400" dirty="0" err="1" smtClean="0"/>
              <a:t>Megacities</a:t>
            </a:r>
            <a:r>
              <a:rPr lang="it-IT" altLang="it-IT" sz="2400" dirty="0" smtClean="0"/>
              <a:t> are </a:t>
            </a:r>
            <a:r>
              <a:rPr lang="it-IT" altLang="it-IT" sz="2400" dirty="0" err="1" smtClean="0"/>
              <a:t>changing</a:t>
            </a:r>
            <a:r>
              <a:rPr lang="it-IT" altLang="it-IT" sz="2400" dirty="0" smtClean="0"/>
              <a:t> the </a:t>
            </a:r>
            <a:r>
              <a:rPr lang="it-IT" altLang="it-IT" sz="2400" dirty="0" err="1" smtClean="0"/>
              <a:t>map</a:t>
            </a:r>
            <a:r>
              <a:rPr lang="it-IT" altLang="it-IT" sz="2400" dirty="0" smtClean="0"/>
              <a:t> of </a:t>
            </a:r>
            <a:r>
              <a:rPr lang="it-IT" altLang="it-IT" sz="2400" smtClean="0"/>
              <a:t>the World</a:t>
            </a:r>
            <a:br>
              <a:rPr lang="it-IT" altLang="it-IT" sz="2400" smtClean="0"/>
            </a:br>
            <a:r>
              <a:rPr lang="it-IT" altLang="it-IT" sz="2400"/>
              <a:t/>
            </a:r>
            <a:br>
              <a:rPr lang="it-IT" altLang="it-IT" sz="2400"/>
            </a:br>
            <a:endParaRPr lang="it-IT" altLang="it-IT" sz="2400" dirty="0" smtClean="0"/>
          </a:p>
        </p:txBody>
      </p:sp>
      <p:sp>
        <p:nvSpPr>
          <p:cNvPr id="2" name="Rettangolo 1"/>
          <p:cNvSpPr/>
          <p:nvPr/>
        </p:nvSpPr>
        <p:spPr>
          <a:xfrm>
            <a:off x="971550" y="5715253"/>
            <a:ext cx="7200850" cy="954107"/>
          </a:xfrm>
          <a:prstGeom prst="rect">
            <a:avLst/>
          </a:prstGeom>
        </p:spPr>
        <p:txBody>
          <a:bodyPr wrap="square">
            <a:spAutoFit/>
          </a:bodyPr>
          <a:lstStyle/>
          <a:p>
            <a:r>
              <a:rPr lang="it-IT" dirty="0"/>
              <a:t>https://www.youtube.com/watch?v=U7y4GlmwPLQ</a:t>
            </a:r>
          </a:p>
        </p:txBody>
      </p:sp>
    </p:spTree>
    <p:extLst>
      <p:ext uri="{BB962C8B-B14F-4D97-AF65-F5344CB8AC3E}">
        <p14:creationId xmlns:p14="http://schemas.microsoft.com/office/powerpoint/2010/main" val="1414500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idx="4294967295"/>
          </p:nvPr>
        </p:nvSpPr>
        <p:spPr/>
        <p:txBody>
          <a:bodyPr/>
          <a:lstStyle/>
          <a:p>
            <a:r>
              <a:rPr lang="it-IT" altLang="it-IT" smtClean="0"/>
              <a:t>References</a:t>
            </a:r>
          </a:p>
        </p:txBody>
      </p:sp>
      <p:sp>
        <p:nvSpPr>
          <p:cNvPr id="207875" name="Rectangle 3" descr="Rectangle: Click to edit Master text styles&#10;Second level&#10;Third level&#10;Fourth level&#10;Fifth level"/>
          <p:cNvSpPr>
            <a:spLocks noGrp="1" noChangeArrowheads="1"/>
          </p:cNvSpPr>
          <p:nvPr>
            <p:ph type="body" idx="4294967295"/>
          </p:nvPr>
        </p:nvSpPr>
        <p:spPr>
          <a:xfrm>
            <a:off x="838200" y="1905000"/>
            <a:ext cx="7772400" cy="4692650"/>
          </a:xfrm>
          <a:noFill/>
          <a:extLst>
            <a:ext uri="{91240B29-F687-4F45-9708-019B960494DF}">
              <a14:hiddenLine xmlns:a14="http://schemas.microsoft.com/office/drawing/2010/main" w="9525">
                <a:solidFill>
                  <a:schemeClr val="tx1"/>
                </a:solidFill>
                <a:miter lim="800000"/>
                <a:headEnd/>
                <a:tailEnd/>
              </a14:hiddenLine>
            </a:ext>
          </a:extLst>
        </p:spPr>
        <p:txBody>
          <a:bodyPr/>
          <a:lstStyle/>
          <a:p>
            <a:pPr>
              <a:lnSpc>
                <a:spcPct val="80000"/>
              </a:lnSpc>
            </a:pPr>
            <a:r>
              <a:rPr lang="it-IT" altLang="it-IT" sz="1200" smtClean="0"/>
              <a:t>Berry B. J. L., </a:t>
            </a:r>
            <a:r>
              <a:rPr lang="it-IT" altLang="it-IT" sz="1200" i="1" smtClean="0"/>
              <a:t>Urbanization and Counterurbanization</a:t>
            </a:r>
            <a:r>
              <a:rPr lang="it-IT" altLang="it-IT" sz="1200" smtClean="0"/>
              <a:t>, SAGE, Beverly Hills, 1976</a:t>
            </a:r>
          </a:p>
          <a:p>
            <a:pPr>
              <a:lnSpc>
                <a:spcPct val="80000"/>
              </a:lnSpc>
            </a:pPr>
            <a:r>
              <a:rPr lang="it-IT" altLang="it-IT" sz="1200" smtClean="0"/>
              <a:t>Brunet R., </a:t>
            </a:r>
            <a:r>
              <a:rPr lang="it-IT" altLang="it-IT" sz="1200" i="1" smtClean="0"/>
              <a:t>Les ville “européenne” </a:t>
            </a:r>
            <a:r>
              <a:rPr lang="it-IT" altLang="it-IT" sz="1200" smtClean="0"/>
              <a:t>Datar-Reclus-Documentation Francaise, Montpellier, 1989</a:t>
            </a:r>
          </a:p>
          <a:p>
            <a:pPr>
              <a:lnSpc>
                <a:spcPct val="80000"/>
              </a:lnSpc>
            </a:pPr>
            <a:r>
              <a:rPr lang="it-IT" altLang="it-IT" sz="1200" smtClean="0"/>
              <a:t>Brunet R., Lignes de force de l’espace européen, </a:t>
            </a:r>
            <a:r>
              <a:rPr lang="it-IT" altLang="it-IT" sz="1200" i="1" smtClean="0"/>
              <a:t>Mappemonde, </a:t>
            </a:r>
            <a:r>
              <a:rPr lang="it-IT" altLang="it-IT" sz="1200" smtClean="0"/>
              <a:t>66 (2) 2002, pp. 14-19</a:t>
            </a:r>
            <a:r>
              <a:rPr lang="it-IT" altLang="it-IT" sz="1200" i="1" smtClean="0"/>
              <a:t>	</a:t>
            </a:r>
            <a:endParaRPr lang="it-IT" altLang="it-IT" sz="1200" smtClean="0"/>
          </a:p>
          <a:p>
            <a:pPr>
              <a:lnSpc>
                <a:spcPct val="80000"/>
              </a:lnSpc>
            </a:pPr>
            <a:r>
              <a:rPr lang="it-IT" altLang="it-IT" sz="1200" smtClean="0"/>
              <a:t>Camagni R., </a:t>
            </a:r>
            <a:r>
              <a:rPr lang="it-IT" altLang="it-IT" sz="1200" i="1" smtClean="0"/>
              <a:t>Economia e pianificazione della città sostenibile</a:t>
            </a:r>
            <a:r>
              <a:rPr lang="it-IT" altLang="it-IT" sz="1200" smtClean="0"/>
              <a:t>, Il Mulino, Bologna, 1996.</a:t>
            </a:r>
          </a:p>
          <a:p>
            <a:pPr>
              <a:lnSpc>
                <a:spcPct val="80000"/>
              </a:lnSpc>
            </a:pPr>
            <a:r>
              <a:rPr lang="it-IT" altLang="it-IT" sz="1200" smtClean="0"/>
              <a:t>De Blij H. J. e Murphy A. B., </a:t>
            </a:r>
            <a:r>
              <a:rPr lang="it-IT" altLang="it-IT" sz="1200" i="1" smtClean="0"/>
              <a:t>Geografia umana. Cultura. Cultura, società, spazio</a:t>
            </a:r>
            <a:r>
              <a:rPr lang="it-IT" altLang="it-IT" sz="1200" smtClean="0"/>
              <a:t>, Zanichelli, Bologna, 2002</a:t>
            </a:r>
          </a:p>
          <a:p>
            <a:pPr>
              <a:lnSpc>
                <a:spcPct val="80000"/>
              </a:lnSpc>
            </a:pPr>
            <a:r>
              <a:rPr lang="it-IT" altLang="it-IT" sz="1200" smtClean="0"/>
              <a:t>Dematteis G., Lanza C., Nano F. e Vanolo A., </a:t>
            </a:r>
            <a:r>
              <a:rPr lang="it-IT" altLang="it-IT" sz="1200" i="1" smtClean="0"/>
              <a:t>Geografia dell’economia mondiale, </a:t>
            </a:r>
            <a:r>
              <a:rPr lang="it-IT" altLang="it-IT" sz="1200" smtClean="0"/>
              <a:t>quarta edizione, UTET, Torino, 2010 (</a:t>
            </a:r>
            <a:r>
              <a:rPr lang="it-IT" altLang="it-IT" sz="1200" b="1" smtClean="0"/>
              <a:t>cap. 3, cap. 10</a:t>
            </a:r>
            <a:r>
              <a:rPr lang="it-IT" altLang="it-IT" sz="1200" smtClean="0"/>
              <a:t>)</a:t>
            </a:r>
          </a:p>
          <a:p>
            <a:pPr>
              <a:lnSpc>
                <a:spcPct val="80000"/>
              </a:lnSpc>
            </a:pPr>
            <a:r>
              <a:rPr lang="it-IT" altLang="it-IT" sz="1200" smtClean="0"/>
              <a:t>Diappi L. e Campeol A., “Sostenibilità urbana: lo sviluppo di un approccio sistemico”, in Diappi L. (a cura di), </a:t>
            </a:r>
            <a:r>
              <a:rPr lang="it-IT" altLang="it-IT" sz="1200" i="1" smtClean="0"/>
              <a:t>Sostenibilità Urbana. Dai princìpi ai metodi di analisi - Forma urbana, energia e ambiente </a:t>
            </a:r>
            <a:r>
              <a:rPr lang="it-IT" altLang="it-IT" sz="1200" smtClean="0"/>
              <a:t>, Paravia, Torino, 2000</a:t>
            </a:r>
          </a:p>
          <a:p>
            <a:pPr>
              <a:lnSpc>
                <a:spcPct val="80000"/>
              </a:lnSpc>
            </a:pPr>
            <a:r>
              <a:rPr lang="it-IT" altLang="it-IT" sz="1200" smtClean="0"/>
              <a:t>European Environmental Agency (EEA), </a:t>
            </a:r>
            <a:r>
              <a:rPr lang="it-IT" altLang="it-IT" sz="1200" i="1" smtClean="0"/>
              <a:t>Urban sprawl in Europe. The ignored challenge</a:t>
            </a:r>
            <a:r>
              <a:rPr lang="it-IT" altLang="it-IT" sz="1200" smtClean="0"/>
              <a:t>, European Commission, European Environmental Agency (EEA), Luxemburg, 2006. (</a:t>
            </a:r>
            <a:r>
              <a:rPr lang="it-IT" altLang="it-IT" sz="1200" smtClean="0">
                <a:hlinkClick r:id="rId2"/>
              </a:rPr>
              <a:t>http://eea.europe.eu</a:t>
            </a:r>
            <a:r>
              <a:rPr lang="it-IT" altLang="it-IT" sz="1200" smtClean="0"/>
              <a:t>)</a:t>
            </a:r>
          </a:p>
          <a:p>
            <a:pPr>
              <a:lnSpc>
                <a:spcPct val="80000"/>
              </a:lnSpc>
            </a:pPr>
            <a:r>
              <a:rPr lang="it-IT" altLang="it-IT" sz="1200" smtClean="0"/>
              <a:t>Gottmann, J. </a:t>
            </a:r>
            <a:r>
              <a:rPr lang="it-IT" altLang="it-IT" sz="1200" i="1" smtClean="0"/>
              <a:t>Megalopolis revisited: 25 years later</a:t>
            </a:r>
            <a:r>
              <a:rPr lang="it-IT" altLang="it-IT" sz="1200" smtClean="0"/>
              <a:t>. University of Maryland Institute for Urban Studies, Baltimore, 1987</a:t>
            </a:r>
          </a:p>
          <a:p>
            <a:pPr>
              <a:lnSpc>
                <a:spcPct val="80000"/>
              </a:lnSpc>
            </a:pPr>
            <a:r>
              <a:rPr lang="it-IT" altLang="it-IT" sz="1200" smtClean="0"/>
              <a:t>Gottmann, J., </a:t>
            </a:r>
            <a:r>
              <a:rPr lang="it-IT" altLang="it-IT" sz="1200" i="1" smtClean="0"/>
              <a:t>Megalopolis: The urbanized northeastern seaboard of the United States</a:t>
            </a:r>
            <a:r>
              <a:rPr lang="it-IT" altLang="it-IT" sz="1200" smtClean="0"/>
              <a:t>. Twentieth Century Fund, New York, 1961.</a:t>
            </a:r>
          </a:p>
          <a:p>
            <a:pPr>
              <a:lnSpc>
                <a:spcPct val="80000"/>
              </a:lnSpc>
            </a:pPr>
            <a:r>
              <a:rPr lang="it-IT" altLang="it-IT" sz="1200" smtClean="0"/>
              <a:t>Gottmann, J., </a:t>
            </a:r>
            <a:r>
              <a:rPr lang="it-IT" altLang="it-IT" sz="1200" i="1" smtClean="0"/>
              <a:t>Megalopolitan systems around the world</a:t>
            </a:r>
            <a:r>
              <a:rPr lang="it-IT" altLang="it-IT" sz="1200" smtClean="0"/>
              <a:t>. Ekistics 243, 1976, pp. 109–13.</a:t>
            </a:r>
          </a:p>
          <a:p>
            <a:pPr>
              <a:lnSpc>
                <a:spcPct val="80000"/>
              </a:lnSpc>
            </a:pPr>
            <a:r>
              <a:rPr lang="it-IT" altLang="it-IT" sz="1200" smtClean="0"/>
              <a:t>Haggett P., </a:t>
            </a:r>
            <a:r>
              <a:rPr lang="it-IT" altLang="it-IT" sz="1200" i="1" smtClean="0"/>
              <a:t>Geografia – Volume 1: Geografia umana</a:t>
            </a:r>
            <a:r>
              <a:rPr lang="it-IT" altLang="it-IT" sz="1200" smtClean="0"/>
              <a:t>, Zanichelli, Bologna, 2004 (</a:t>
            </a:r>
            <a:r>
              <a:rPr lang="it-IT" altLang="it-IT" sz="1200" b="1" smtClean="0"/>
              <a:t>cap. 5, cap. 11, cap. 12</a:t>
            </a:r>
            <a:r>
              <a:rPr lang="it-IT" altLang="it-IT" sz="1200" smtClean="0"/>
              <a:t>)</a:t>
            </a:r>
          </a:p>
          <a:p>
            <a:pPr eaLnBrk="1" hangingPunct="1">
              <a:lnSpc>
                <a:spcPct val="80000"/>
              </a:lnSpc>
            </a:pPr>
            <a:r>
              <a:rPr lang="en-GB" altLang="it-IT" sz="1200" smtClean="0"/>
              <a:t>Lloyd P. E., DICKEN P., </a:t>
            </a:r>
            <a:r>
              <a:rPr lang="en-GB" altLang="it-IT" sz="1200" i="1" smtClean="0"/>
              <a:t>Location in space. A theoretical approach to economic geography</a:t>
            </a:r>
            <a:r>
              <a:rPr lang="en-GB" altLang="it-IT" sz="1200" smtClean="0"/>
              <a:t>, Harper International, New York, 1972.</a:t>
            </a:r>
          </a:p>
          <a:p>
            <a:pPr eaLnBrk="1" hangingPunct="1">
              <a:lnSpc>
                <a:spcPct val="80000"/>
              </a:lnSpc>
            </a:pPr>
            <a:r>
              <a:rPr lang="en-GB" altLang="it-IT" sz="1200" smtClean="0"/>
              <a:t>Haggett P., </a:t>
            </a:r>
            <a:r>
              <a:rPr lang="en-GB" altLang="it-IT" sz="1200" i="1" smtClean="0"/>
              <a:t>Geography. A global synthesis</a:t>
            </a:r>
            <a:r>
              <a:rPr lang="en-GB" altLang="it-IT" sz="1200" smtClean="0"/>
              <a:t>, Pearson Education Limited, 2001</a:t>
            </a:r>
          </a:p>
          <a:p>
            <a:pPr>
              <a:lnSpc>
                <a:spcPct val="80000"/>
              </a:lnSpc>
            </a:pPr>
            <a:r>
              <a:rPr lang="it-IT" altLang="it-IT" sz="1200" smtClean="0"/>
              <a:t>Morelli P., </a:t>
            </a:r>
            <a:r>
              <a:rPr lang="it-IT" altLang="it-IT" sz="1200" i="1" smtClean="0"/>
              <a:t>Geografia economica</a:t>
            </a:r>
            <a:r>
              <a:rPr lang="it-IT" altLang="it-IT" sz="1200" smtClean="0"/>
              <a:t>, McGraw-Hill, Milano, 2010 (</a:t>
            </a:r>
            <a:r>
              <a:rPr lang="it-IT" altLang="it-IT" sz="1200" b="1" smtClean="0"/>
              <a:t>cap. 7, cap. 9</a:t>
            </a:r>
            <a:r>
              <a:rPr lang="it-IT" altLang="it-IT" sz="1200" smtClean="0"/>
              <a:t>)</a:t>
            </a:r>
          </a:p>
          <a:p>
            <a:pPr>
              <a:lnSpc>
                <a:spcPct val="80000"/>
              </a:lnSpc>
            </a:pPr>
            <a:r>
              <a:rPr lang="it-IT" altLang="it-IT" sz="1200" smtClean="0"/>
              <a:t>Morrill R., Classic Map Revisited: The Growth of Megalopolis, The Professional Geographer, 58(2) 2006, pp. 155–160</a:t>
            </a:r>
          </a:p>
          <a:p>
            <a:pPr>
              <a:lnSpc>
                <a:spcPct val="80000"/>
              </a:lnSpc>
            </a:pPr>
            <a:r>
              <a:rPr lang="it-IT" altLang="it-IT" sz="1200" smtClean="0"/>
              <a:t>UN-HABITAT, Annual Report 2009, UNITED NATIONS HUMAN SETTLEMENTS PROGRAMME, Nairobi, 2010 (</a:t>
            </a:r>
            <a:r>
              <a:rPr lang="it-IT" altLang="it-IT" sz="1200" smtClean="0">
                <a:hlinkClick r:id="rId3"/>
              </a:rPr>
              <a:t>http://www.unhabitat.org</a:t>
            </a:r>
            <a:r>
              <a:rPr lang="it-IT" altLang="it-IT" sz="1200" smtClean="0"/>
              <a:t>)</a:t>
            </a:r>
          </a:p>
          <a:p>
            <a:pPr>
              <a:lnSpc>
                <a:spcPct val="80000"/>
              </a:lnSpc>
            </a:pPr>
            <a:r>
              <a:rPr lang="it-IT" altLang="it-IT" sz="1200" smtClean="0"/>
              <a:t>Rodrigue J. P., Comtois C., Slack B., Geography of Transport Systems, Second Edition, Routdledge, 2010</a:t>
            </a:r>
          </a:p>
          <a:p>
            <a:pPr>
              <a:lnSpc>
                <a:spcPct val="80000"/>
              </a:lnSpc>
            </a:pPr>
            <a:endParaRPr lang="it-IT" altLang="it-IT" sz="400" smtClean="0"/>
          </a:p>
          <a:p>
            <a:pPr>
              <a:lnSpc>
                <a:spcPct val="80000"/>
              </a:lnSpc>
              <a:buFont typeface="Wingdings" pitchFamily="2" charset="2"/>
              <a:buNone/>
            </a:pPr>
            <a:endParaRPr lang="it-IT" altLang="it-IT" sz="40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ctrTitle"/>
          </p:nvPr>
        </p:nvSpPr>
        <p:spPr/>
        <p:txBody>
          <a:bodyPr/>
          <a:lstStyle/>
          <a:p>
            <a:endParaRPr lang="it-IT"/>
          </a:p>
        </p:txBody>
      </p:sp>
      <p:sp>
        <p:nvSpPr>
          <p:cNvPr id="5" name="Sottotitolo 4"/>
          <p:cNvSpPr>
            <a:spLocks noGrp="1"/>
          </p:cNvSpPr>
          <p:nvPr>
            <p:ph type="subTitle" idx="1"/>
          </p:nvPr>
        </p:nvSpPr>
        <p:spPr/>
        <p:txBody>
          <a:bodyPr>
            <a:normAutofit fontScale="62500" lnSpcReduction="20000"/>
          </a:bodyPr>
          <a:lstStyle/>
          <a:p>
            <a:r>
              <a:rPr lang="it-IT" dirty="0">
                <a:hlinkClick r:id="rId2"/>
              </a:rPr>
              <a:t>https://www.facebook.com/events/495804477473216</a:t>
            </a:r>
            <a:r>
              <a:rPr lang="it-IT" dirty="0" smtClean="0">
                <a:hlinkClick r:id="rId2"/>
              </a:rPr>
              <a:t>/</a:t>
            </a:r>
            <a:endParaRPr lang="it-IT" dirty="0" smtClean="0"/>
          </a:p>
          <a:p>
            <a:endParaRPr lang="it-IT" dirty="0"/>
          </a:p>
          <a:p>
            <a:r>
              <a:rPr lang="it-IT">
                <a:hlinkClick r:id="rId3"/>
              </a:rPr>
              <a:t>https://</a:t>
            </a:r>
            <a:r>
              <a:rPr lang="it-IT" smtClean="0">
                <a:hlinkClick r:id="rId3"/>
              </a:rPr>
              <a:t>www.ted.com/talks/parag_khanna_how_megacities_are_changing_the_map_of_the_world?language=en</a:t>
            </a:r>
            <a:r>
              <a:rPr lang="it-IT" smtClean="0"/>
              <a:t> </a:t>
            </a:r>
            <a:endParaRPr lang="it-IT"/>
          </a:p>
        </p:txBody>
      </p:sp>
    </p:spTree>
    <p:extLst>
      <p:ext uri="{BB962C8B-B14F-4D97-AF65-F5344CB8AC3E}">
        <p14:creationId xmlns:p14="http://schemas.microsoft.com/office/powerpoint/2010/main" val="3813210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p:txBody>
          <a:bodyPr/>
          <a:lstStyle/>
          <a:p>
            <a:r>
              <a:rPr lang="it-IT" altLang="it-IT" smtClean="0"/>
              <a:t>1970</a:t>
            </a:r>
          </a:p>
        </p:txBody>
      </p:sp>
      <p:sp>
        <p:nvSpPr>
          <p:cNvPr id="16387" name="Segnaposto contenuto 2"/>
          <p:cNvSpPr>
            <a:spLocks noGrp="1"/>
          </p:cNvSpPr>
          <p:nvPr>
            <p:ph idx="1"/>
          </p:nvPr>
        </p:nvSpPr>
        <p:spPr/>
        <p:txBody>
          <a:bodyPr/>
          <a:lstStyle/>
          <a:p>
            <a:endParaRPr lang="it-IT" altLang="it-IT" smtClean="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l="11948" t="8958" r="13206" b="16129"/>
          <a:stretch>
            <a:fillRect/>
          </a:stretch>
        </p:blipFill>
        <p:spPr bwMode="auto">
          <a:xfrm>
            <a:off x="7938" y="1673225"/>
            <a:ext cx="9136062" cy="514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4581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p:txBody>
          <a:bodyPr/>
          <a:lstStyle/>
          <a:p>
            <a:r>
              <a:rPr lang="it-IT" altLang="it-IT" smtClean="0"/>
              <a:t>1980</a:t>
            </a:r>
          </a:p>
        </p:txBody>
      </p:sp>
      <p:sp>
        <p:nvSpPr>
          <p:cNvPr id="17411" name="Segnaposto contenuto 2"/>
          <p:cNvSpPr>
            <a:spLocks noGrp="1"/>
          </p:cNvSpPr>
          <p:nvPr>
            <p:ph idx="1"/>
          </p:nvPr>
        </p:nvSpPr>
        <p:spPr/>
        <p:txBody>
          <a:bodyPr/>
          <a:lstStyle/>
          <a:p>
            <a:endParaRPr lang="it-IT" altLang="it-IT" smtClean="0"/>
          </a:p>
        </p:txBody>
      </p:sp>
      <p:pic>
        <p:nvPicPr>
          <p:cNvPr id="17412" name="Picture 2"/>
          <p:cNvPicPr>
            <a:picLocks noChangeAspect="1" noChangeArrowheads="1"/>
          </p:cNvPicPr>
          <p:nvPr/>
        </p:nvPicPr>
        <p:blipFill>
          <a:blip r:embed="rId2">
            <a:extLst>
              <a:ext uri="{28A0092B-C50C-407E-A947-70E740481C1C}">
                <a14:useLocalDpi xmlns:a14="http://schemas.microsoft.com/office/drawing/2010/main" val="0"/>
              </a:ext>
            </a:extLst>
          </a:blip>
          <a:srcRect l="11713" t="9167" r="13441" b="16129"/>
          <a:stretch>
            <a:fillRect/>
          </a:stretch>
        </p:blipFill>
        <p:spPr bwMode="auto">
          <a:xfrm>
            <a:off x="-36513" y="1628775"/>
            <a:ext cx="9167813" cy="5145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90559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altLang="it-IT" smtClean="0"/>
              <a:t>1990</a:t>
            </a:r>
          </a:p>
        </p:txBody>
      </p:sp>
      <p:sp>
        <p:nvSpPr>
          <p:cNvPr id="18435" name="Segnaposto contenuto 2"/>
          <p:cNvSpPr>
            <a:spLocks noGrp="1"/>
          </p:cNvSpPr>
          <p:nvPr>
            <p:ph idx="1"/>
          </p:nvPr>
        </p:nvSpPr>
        <p:spPr/>
        <p:txBody>
          <a:bodyPr/>
          <a:lstStyle/>
          <a:p>
            <a:endParaRPr lang="it-IT" altLang="it-IT" smtClean="0"/>
          </a:p>
        </p:txBody>
      </p:sp>
      <p:pic>
        <p:nvPicPr>
          <p:cNvPr id="18436" name="Picture 2"/>
          <p:cNvPicPr>
            <a:picLocks noChangeAspect="1" noChangeArrowheads="1"/>
          </p:cNvPicPr>
          <p:nvPr/>
        </p:nvPicPr>
        <p:blipFill>
          <a:blip r:embed="rId2">
            <a:extLst>
              <a:ext uri="{28A0092B-C50C-407E-A947-70E740481C1C}">
                <a14:useLocalDpi xmlns:a14="http://schemas.microsoft.com/office/drawing/2010/main" val="0"/>
              </a:ext>
            </a:extLst>
          </a:blip>
          <a:srcRect l="11832" t="8542" r="13322" b="15834"/>
          <a:stretch>
            <a:fillRect/>
          </a:stretch>
        </p:blipFill>
        <p:spPr bwMode="auto">
          <a:xfrm>
            <a:off x="107950" y="1700213"/>
            <a:ext cx="9001125" cy="511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7210519"/>
      </p:ext>
    </p:extLst>
  </p:cSld>
  <p:clrMapOvr>
    <a:masterClrMapping/>
  </p:clrMapOvr>
</p:sld>
</file>

<file path=ppt/theme/theme1.xml><?xml version="1.0" encoding="utf-8"?>
<a:theme xmlns:a="http://schemas.openxmlformats.org/drawingml/2006/main" name="4_AV2_1">
  <a:themeElements>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4_AV2_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9050" cap="flat" cmpd="sng" algn="ctr">
          <a:solidFill>
            <a:srgbClr val="333333"/>
          </a:solidFill>
          <a:prstDash val="solid"/>
          <a:round/>
          <a:headEnd type="none" w="med" len="med"/>
          <a:tailEnd type="triangl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20000"/>
          </a:spcBef>
          <a:spcAft>
            <a:spcPct val="0"/>
          </a:spcAft>
          <a:buClr>
            <a:schemeClr val="bg2"/>
          </a:buClr>
          <a:buSzTx/>
          <a:buFont typeface="Monotype Sorts" pitchFamily="2" charset="2"/>
          <a:buChar char="è"/>
          <a:tabLst/>
          <a:defRPr kumimoji="0" lang="it-IT"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V2_1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AV2_1 2">
        <a:dk1>
          <a:srgbClr val="40458C"/>
        </a:dk1>
        <a:lt1>
          <a:srgbClr val="FFFFFF"/>
        </a:lt1>
        <a:dk2>
          <a:srgbClr val="660066"/>
        </a:dk2>
        <a:lt2>
          <a:srgbClr val="B7C1EB"/>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AV2_1 3">
        <a:dk1>
          <a:srgbClr val="000000"/>
        </a:dk1>
        <a:lt1>
          <a:srgbClr val="FFFFFF"/>
        </a:lt1>
        <a:dk2>
          <a:srgbClr val="4D4D4D"/>
        </a:dk2>
        <a:lt2>
          <a:srgbClr val="B2B2B2"/>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AV2_1 4">
        <a:dk1>
          <a:srgbClr val="333300"/>
        </a:dk1>
        <a:lt1>
          <a:srgbClr val="FFFFFF"/>
        </a:lt1>
        <a:dk2>
          <a:srgbClr val="663300"/>
        </a:dk2>
        <a:lt2>
          <a:srgbClr val="B2B2B2"/>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
      <a:clrScheme name="AV2_1 5">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AV2_1 6">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AV2_1 7">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AV2_1 8">
        <a:dk1>
          <a:srgbClr val="003D62"/>
        </a:dk1>
        <a:lt1>
          <a:srgbClr val="FFFFFF"/>
        </a:lt1>
        <a:dk2>
          <a:srgbClr val="006699"/>
        </a:dk2>
        <a:lt2>
          <a:srgbClr val="C8D1DA"/>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C:\Dati\Documenti\Lezioni\AV2_1.ppt</Template>
  <TotalTime>20763</TotalTime>
  <Words>3553</Words>
  <Application>Microsoft Office PowerPoint</Application>
  <PresentationFormat>Presentazione su schermo (4:3)</PresentationFormat>
  <Paragraphs>596</Paragraphs>
  <Slides>68</Slides>
  <Notes>26</Notes>
  <HiddenSlides>0</HiddenSlides>
  <MMClips>0</MMClips>
  <ScaleCrop>false</ScaleCrop>
  <HeadingPairs>
    <vt:vector size="8" baseType="variant">
      <vt:variant>
        <vt:lpstr>Caratteri utilizzati</vt:lpstr>
      </vt:variant>
      <vt:variant>
        <vt:i4>12</vt:i4>
      </vt:variant>
      <vt:variant>
        <vt:lpstr>Tema</vt:lpstr>
      </vt:variant>
      <vt:variant>
        <vt:i4>1</vt:i4>
      </vt:variant>
      <vt:variant>
        <vt:lpstr>Server OLE incorporati</vt:lpstr>
      </vt:variant>
      <vt:variant>
        <vt:i4>2</vt:i4>
      </vt:variant>
      <vt:variant>
        <vt:lpstr>Titoli diapositive</vt:lpstr>
      </vt:variant>
      <vt:variant>
        <vt:i4>68</vt:i4>
      </vt:variant>
    </vt:vector>
  </HeadingPairs>
  <TitlesOfParts>
    <vt:vector size="83" baseType="lpstr">
      <vt:lpstr>Abadi MT Condensed Extra Bold</vt:lpstr>
      <vt:lpstr>Arial</vt:lpstr>
      <vt:lpstr>Arial Narrow</vt:lpstr>
      <vt:lpstr>Arial Rounded MT Bold</vt:lpstr>
      <vt:lpstr>AvantGarde Bk BT</vt:lpstr>
      <vt:lpstr>Calibri</vt:lpstr>
      <vt:lpstr>Courier</vt:lpstr>
      <vt:lpstr>Impact</vt:lpstr>
      <vt:lpstr>Monotype Sorts</vt:lpstr>
      <vt:lpstr>Tahoma</vt:lpstr>
      <vt:lpstr>Times New Roman</vt:lpstr>
      <vt:lpstr>Wingdings</vt:lpstr>
      <vt:lpstr>4_AV2_1</vt:lpstr>
      <vt:lpstr>Microsoft Excel Chart</vt:lpstr>
      <vt:lpstr>Grafico</vt:lpstr>
      <vt:lpstr>Economic Geography   7 – Urban analysis</vt:lpstr>
      <vt:lpstr>Topics</vt:lpstr>
      <vt:lpstr>An Urbanizing Society</vt:lpstr>
      <vt:lpstr>An Urban World</vt:lpstr>
      <vt:lpstr>1950</vt:lpstr>
      <vt:lpstr>1960</vt:lpstr>
      <vt:lpstr>1970</vt:lpstr>
      <vt:lpstr>1980</vt:lpstr>
      <vt:lpstr>1990</vt:lpstr>
      <vt:lpstr>2000</vt:lpstr>
      <vt:lpstr>2010</vt:lpstr>
      <vt:lpstr>2020</vt:lpstr>
      <vt:lpstr>2030</vt:lpstr>
      <vt:lpstr>2040</vt:lpstr>
      <vt:lpstr>2050</vt:lpstr>
      <vt:lpstr>Urbanization</vt:lpstr>
      <vt:lpstr>Stages of Urbanization</vt:lpstr>
      <vt:lpstr>World’s Largest Cities</vt:lpstr>
      <vt:lpstr>World at Night</vt:lpstr>
      <vt:lpstr>World Urban Population, 1950-2005 with Projections to 2020 (in billions)</vt:lpstr>
      <vt:lpstr>World’s Largest Metropolitan Areas, 2006 (in millions)</vt:lpstr>
      <vt:lpstr>Cities of More than 10 Million Inhabitants, 2007</vt:lpstr>
      <vt:lpstr>Percentage of Urban Population by Region, 1950-2030</vt:lpstr>
      <vt:lpstr>Urban Population by Region, 1950-2030 (in millions)</vt:lpstr>
      <vt:lpstr>Cities</vt:lpstr>
      <vt:lpstr>Cities</vt:lpstr>
      <vt:lpstr>Urban functions and gravitation</vt:lpstr>
      <vt:lpstr>Urban functions and gravitation</vt:lpstr>
      <vt:lpstr>Transportation, Urban Form and Spatial Structure</vt:lpstr>
      <vt:lpstr>One Hour Commuting According to Different Urban Transportation Modes </vt:lpstr>
      <vt:lpstr>Evolution of the Spatial Structure of a City </vt:lpstr>
      <vt:lpstr>Evolution of Transportation and Urban Form in North American and European Cities </vt:lpstr>
      <vt:lpstr>The analysis of urban structure</vt:lpstr>
      <vt:lpstr>The analysis of urban structure</vt:lpstr>
      <vt:lpstr>The bid-rent (I)</vt:lpstr>
      <vt:lpstr>The bid-rent (II)</vt:lpstr>
      <vt:lpstr>The bid-rent (III)</vt:lpstr>
      <vt:lpstr>The bid-rent (IV)</vt:lpstr>
      <vt:lpstr>Von Thunen’s model of land use </vt:lpstr>
      <vt:lpstr>Bid rent and land use  </vt:lpstr>
      <vt:lpstr>Bid-rent</vt:lpstr>
      <vt:lpstr>Bid rent</vt:lpstr>
      <vt:lpstr>Variations to bid-rent theory </vt:lpstr>
      <vt:lpstr>Land use value for activity sector according to the distance from the CBD</vt:lpstr>
      <vt:lpstr>Global models</vt:lpstr>
      <vt:lpstr>Bugess’ model of land use </vt:lpstr>
      <vt:lpstr>Models: ‘sectors’ (Hoyt) and  ‘nuclei’ (Harris and Ullman)</vt:lpstr>
      <vt:lpstr>Urban density</vt:lpstr>
      <vt:lpstr>Profiles of urban density  </vt:lpstr>
      <vt:lpstr>Evolution of urban densities in North America and Europe</vt:lpstr>
      <vt:lpstr>The urban crisis and the urban lifecycle</vt:lpstr>
      <vt:lpstr>The urban crisis (?)</vt:lpstr>
      <vt:lpstr>The urban crisis (?)</vt:lpstr>
      <vt:lpstr>The urban crisis (?)</vt:lpstr>
      <vt:lpstr>Urban life cycle (Van den Berg et al., 1982; Paddison, 2001)</vt:lpstr>
      <vt:lpstr>Case study:  Megalopolis and Megacities</vt:lpstr>
      <vt:lpstr>Evolution of Megalopolis</vt:lpstr>
      <vt:lpstr>Presentazione standard di PowerPoint</vt:lpstr>
      <vt:lpstr>Population and growth of the urbanized area in the Megalopolis (1950 – 2000) </vt:lpstr>
      <vt:lpstr>Population and growth of the urbanized area in the Megalopolis (1950 – 2000) </vt:lpstr>
      <vt:lpstr>Megalopolis</vt:lpstr>
      <vt:lpstr>Los Angeles, low-density, horizontal metropolis </vt:lpstr>
      <vt:lpstr>Tokio – Osaka Megalopolis</vt:lpstr>
      <vt:lpstr>European Treillage and Renan Megalopolis</vt:lpstr>
      <vt:lpstr>Images of the European space: the “blue banana” and the “pentagon” of cities </vt:lpstr>
      <vt:lpstr>How Megacities are changing the map of the World  </vt:lpstr>
      <vt:lpstr>References</vt:lpstr>
      <vt:lpstr>Presentazione standard di PowerPoint</vt:lpstr>
    </vt:vector>
  </TitlesOfParts>
  <Company>DSGS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Geografia Economica II modulo</dc:title>
  <dc:creator>9373 - Giuseppe  Borruso</dc:creator>
  <cp:lastModifiedBy>Giuseppe Borruso</cp:lastModifiedBy>
  <cp:revision>443</cp:revision>
  <cp:lastPrinted>2001-12-11T18:28:57Z</cp:lastPrinted>
  <dcterms:created xsi:type="dcterms:W3CDTF">2000-04-10T11:43:56Z</dcterms:created>
  <dcterms:modified xsi:type="dcterms:W3CDTF">2018-11-08T08:40:52Z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giuseppeb@econ.univ.trieste.it</vt:lpwstr>
  </property>
  <property fmtid="{D5CDD505-2E9C-101B-9397-08002B2CF9AE}" pid="8" name="HomePage">
    <vt:lpwstr/>
  </property>
  <property fmtid="{D5CDD505-2E9C-101B-9397-08002B2CF9AE}" pid="9" name="Other">
    <vt:lpwstr>Seminari introduttivi ai GIS_x000d_
Incontri tenuti dal Dott. Giuseppe Borruso</vt:lpwstr>
  </property>
  <property fmtid="{D5CDD505-2E9C-101B-9397-08002B2CF9AE}" pid="10" name="DownloadOriginal">
    <vt:bool>false</vt:bool>
  </property>
  <property fmtid="{D5CDD505-2E9C-101B-9397-08002B2CF9AE}" pid="11" name="DownloadIEButton">
    <vt:bool>true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C:\Dati\Documenti\Varie</vt:lpwstr>
  </property>
</Properties>
</file>