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Lst>
  <p:notesMasterIdLst>
    <p:notesMasterId r:id="rId74"/>
  </p:notesMasterIdLst>
  <p:sldIdLst>
    <p:sldId id="352" r:id="rId7"/>
    <p:sldId id="353" r:id="rId8"/>
    <p:sldId id="354" r:id="rId9"/>
    <p:sldId id="355" r:id="rId10"/>
    <p:sldId id="365" r:id="rId11"/>
    <p:sldId id="366" r:id="rId12"/>
    <p:sldId id="381" r:id="rId13"/>
    <p:sldId id="371" r:id="rId14"/>
    <p:sldId id="368" r:id="rId15"/>
    <p:sldId id="349" r:id="rId16"/>
    <p:sldId id="370" r:id="rId17"/>
    <p:sldId id="351" r:id="rId18"/>
    <p:sldId id="347" r:id="rId19"/>
    <p:sldId id="265" r:id="rId20"/>
    <p:sldId id="271" r:id="rId21"/>
    <p:sldId id="266" r:id="rId22"/>
    <p:sldId id="272" r:id="rId23"/>
    <p:sldId id="270" r:id="rId24"/>
    <p:sldId id="262" r:id="rId25"/>
    <p:sldId id="274" r:id="rId26"/>
    <p:sldId id="277" r:id="rId27"/>
    <p:sldId id="377" r:id="rId28"/>
    <p:sldId id="380" r:id="rId29"/>
    <p:sldId id="378" r:id="rId30"/>
    <p:sldId id="374" r:id="rId31"/>
    <p:sldId id="375" r:id="rId32"/>
    <p:sldId id="376" r:id="rId33"/>
    <p:sldId id="281" r:id="rId34"/>
    <p:sldId id="280" r:id="rId35"/>
    <p:sldId id="282" r:id="rId36"/>
    <p:sldId id="364" r:id="rId37"/>
    <p:sldId id="295" r:id="rId38"/>
    <p:sldId id="342" r:id="rId39"/>
    <p:sldId id="273" r:id="rId40"/>
    <p:sldId id="328" r:id="rId41"/>
    <p:sldId id="297" r:id="rId42"/>
    <p:sldId id="298" r:id="rId43"/>
    <p:sldId id="343" r:id="rId44"/>
    <p:sldId id="344" r:id="rId45"/>
    <p:sldId id="369" r:id="rId46"/>
    <p:sldId id="362" r:id="rId47"/>
    <p:sldId id="348" r:id="rId48"/>
    <p:sldId id="360" r:id="rId49"/>
    <p:sldId id="363" r:id="rId50"/>
    <p:sldId id="357" r:id="rId51"/>
    <p:sldId id="321" r:id="rId52"/>
    <p:sldId id="319" r:id="rId53"/>
    <p:sldId id="320" r:id="rId54"/>
    <p:sldId id="318" r:id="rId55"/>
    <p:sldId id="300" r:id="rId56"/>
    <p:sldId id="340" r:id="rId57"/>
    <p:sldId id="303" r:id="rId58"/>
    <p:sldId id="304" r:id="rId59"/>
    <p:sldId id="305" r:id="rId60"/>
    <p:sldId id="306" r:id="rId61"/>
    <p:sldId id="301" r:id="rId62"/>
    <p:sldId id="308" r:id="rId63"/>
    <p:sldId id="309" r:id="rId64"/>
    <p:sldId id="310" r:id="rId65"/>
    <p:sldId id="311" r:id="rId66"/>
    <p:sldId id="312" r:id="rId67"/>
    <p:sldId id="313" r:id="rId68"/>
    <p:sldId id="314" r:id="rId69"/>
    <p:sldId id="316" r:id="rId70"/>
    <p:sldId id="332" r:id="rId71"/>
    <p:sldId id="333" r:id="rId72"/>
    <p:sldId id="38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4" autoAdjust="0"/>
    <p:restoredTop sz="94523" autoAdjust="0"/>
  </p:normalViewPr>
  <p:slideViewPr>
    <p:cSldViewPr>
      <p:cViewPr varScale="1">
        <p:scale>
          <a:sx n="85" d="100"/>
          <a:sy n="85" d="100"/>
        </p:scale>
        <p:origin x="13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3D7A39-E118-433F-8A55-AAC2784CE4F6}" type="datetimeFigureOut">
              <a:rPr lang="en-US" smtClean="0"/>
              <a:pPr/>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E12ABB-CDD9-498F-BA4C-BED8D9056B14}" type="slidenum">
              <a:rPr lang="en-US" smtClean="0"/>
              <a:pPr/>
              <a:t>‹N›</a:t>
            </a:fld>
            <a:endParaRPr lang="en-US"/>
          </a:p>
        </p:txBody>
      </p:sp>
    </p:spTree>
    <p:extLst>
      <p:ext uri="{BB962C8B-B14F-4D97-AF65-F5344CB8AC3E}">
        <p14:creationId xmlns:p14="http://schemas.microsoft.com/office/powerpoint/2010/main" val="1967433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87099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sl-SI" dirty="0"/>
          </a:p>
        </p:txBody>
      </p:sp>
      <p:sp>
        <p:nvSpPr>
          <p:cNvPr id="4" name="Segnaposto numero diapositiva 3"/>
          <p:cNvSpPr>
            <a:spLocks noGrp="1"/>
          </p:cNvSpPr>
          <p:nvPr>
            <p:ph type="sldNum" sz="quarter" idx="10"/>
          </p:nvPr>
        </p:nvSpPr>
        <p:spPr/>
        <p:txBody>
          <a:bodyPr/>
          <a:lstStyle/>
          <a:p>
            <a:fld id="{01E12ABB-CDD9-498F-BA4C-BED8D9056B14}" type="slidenum">
              <a:rPr lang="en-US" smtClean="0"/>
              <a:pPr/>
              <a:t>38</a:t>
            </a:fld>
            <a:endParaRPr lang="en-US"/>
          </a:p>
        </p:txBody>
      </p:sp>
    </p:spTree>
    <p:extLst>
      <p:ext uri="{BB962C8B-B14F-4D97-AF65-F5344CB8AC3E}">
        <p14:creationId xmlns:p14="http://schemas.microsoft.com/office/powerpoint/2010/main" val="58900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929634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TextEdit="1"/>
          </p:cNvSpPr>
          <p:nvPr>
            <p:ph type="sldImg"/>
          </p:nvPr>
        </p:nvSpPr>
        <p:spPr bwMode="auto">
          <a:noFill/>
          <a:ln>
            <a:solidFill>
              <a:srgbClr val="000000"/>
            </a:solidFill>
            <a:miter lim="800000"/>
            <a:headEnd/>
            <a:tailEnd/>
          </a:ln>
        </p:spPr>
      </p:sp>
      <p:sp>
        <p:nvSpPr>
          <p:cNvPr id="32153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388555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TextEdit="1"/>
          </p:cNvSpPr>
          <p:nvPr>
            <p:ph type="sldImg"/>
          </p:nvPr>
        </p:nvSpPr>
        <p:spPr bwMode="auto">
          <a:noFill/>
          <a:ln>
            <a:solidFill>
              <a:srgbClr val="000000"/>
            </a:solidFill>
            <a:miter lim="800000"/>
            <a:headEnd/>
            <a:tailEnd/>
          </a:ln>
        </p:spPr>
      </p:sp>
      <p:sp>
        <p:nvSpPr>
          <p:cNvPr id="3266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dirty="0" smtClean="0"/>
          </a:p>
        </p:txBody>
      </p:sp>
    </p:spTree>
    <p:extLst>
      <p:ext uri="{BB962C8B-B14F-4D97-AF65-F5344CB8AC3E}">
        <p14:creationId xmlns:p14="http://schemas.microsoft.com/office/powerpoint/2010/main" val="365180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74805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6750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p:spPr>
      </p:sp>
      <p:sp>
        <p:nvSpPr>
          <p:cNvPr id="223235"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509537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167531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p:spPr>
      </p:sp>
      <p:sp>
        <p:nvSpPr>
          <p:cNvPr id="24166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106480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TextEdit="1"/>
          </p:cNvSpPr>
          <p:nvPr>
            <p:ph type="sldImg"/>
          </p:nvPr>
        </p:nvSpPr>
        <p:spPr bwMode="auto">
          <a:noFill/>
          <a:ln>
            <a:solidFill>
              <a:srgbClr val="000000"/>
            </a:solidFill>
            <a:miter lim="800000"/>
            <a:headEnd/>
            <a:tailEnd/>
          </a:ln>
        </p:spPr>
      </p:sp>
      <p:sp>
        <p:nvSpPr>
          <p:cNvPr id="25293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4091750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bwMode="auto">
          <a:noFill/>
          <a:ln>
            <a:miter lim="800000"/>
            <a:headEnd/>
            <a:tailEnd/>
          </a:ln>
        </p:spPr>
        <p:txBody>
          <a:bodyPr/>
          <a:lstStyle/>
          <a:p>
            <a:fld id="{4A52F9AB-7941-4918-847F-04C613737A9B}" type="slidenum">
              <a:rPr lang="en-US" altLang="it-IT">
                <a:solidFill>
                  <a:srgbClr val="000000"/>
                </a:solidFill>
                <a:latin typeface="Arial" pitchFamily="34" charset="0"/>
              </a:rPr>
              <a:pPr/>
              <a:t>30</a:t>
            </a:fld>
            <a:endParaRPr lang="en-US" altLang="it-IT">
              <a:solidFill>
                <a:srgbClr val="000000"/>
              </a:solidFill>
              <a:latin typeface="Arial" pitchFamily="34" charset="0"/>
            </a:endParaRPr>
          </a:p>
        </p:txBody>
      </p:sp>
      <p:sp>
        <p:nvSpPr>
          <p:cNvPr id="257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70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it-IT" smtClean="0"/>
          </a:p>
        </p:txBody>
      </p:sp>
    </p:spTree>
    <p:extLst>
      <p:ext uri="{BB962C8B-B14F-4D97-AF65-F5344CB8AC3E}">
        <p14:creationId xmlns:p14="http://schemas.microsoft.com/office/powerpoint/2010/main" val="270824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Rot="1" noChangeAspect="1" noTextEdit="1"/>
          </p:cNvSpPr>
          <p:nvPr>
            <p:ph type="sldImg"/>
          </p:nvPr>
        </p:nvSpPr>
        <p:spPr bwMode="auto">
          <a:noFill/>
          <a:ln>
            <a:solidFill>
              <a:srgbClr val="000000"/>
            </a:solidFill>
            <a:miter lim="800000"/>
            <a:headEnd/>
            <a:tailEnd/>
          </a:ln>
        </p:spPr>
      </p:sp>
      <p:sp>
        <p:nvSpPr>
          <p:cNvPr id="26624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908737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1C308F8E-4F68-4943-BC1F-A2090E5B24A1}"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D1154F-DD8A-427B-BA1F-91E0498575B0}" type="slidenum">
              <a:rPr lang="it-IT" altLang="en-US"/>
              <a:pPr/>
              <a:t>‹N›</a:t>
            </a:fld>
            <a:endParaRPr lang="it-IT" altLang="en-US"/>
          </a:p>
        </p:txBody>
      </p:sp>
    </p:spTree>
    <p:extLst>
      <p:ext uri="{BB962C8B-B14F-4D97-AF65-F5344CB8AC3E}">
        <p14:creationId xmlns:p14="http://schemas.microsoft.com/office/powerpoint/2010/main" val="190324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85086773-62A1-4195-A2B9-1F49620BBB7E}"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7104D-23C8-4C08-AA18-345042F0B16E}" type="slidenum">
              <a:rPr lang="it-IT" altLang="en-US"/>
              <a:pPr/>
              <a:t>‹N›</a:t>
            </a:fld>
            <a:endParaRPr lang="it-IT" altLang="en-US"/>
          </a:p>
        </p:txBody>
      </p:sp>
    </p:spTree>
    <p:extLst>
      <p:ext uri="{BB962C8B-B14F-4D97-AF65-F5344CB8AC3E}">
        <p14:creationId xmlns:p14="http://schemas.microsoft.com/office/powerpoint/2010/main" val="320135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E4D01E-5224-4AEA-ABB5-E940F6AED39C}"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7E731B6-7276-4515-B159-D7C5FD877122}" type="slidenum">
              <a:rPr lang="it-IT" altLang="en-US"/>
              <a:pPr/>
              <a:t>‹N›</a:t>
            </a:fld>
            <a:endParaRPr lang="it-IT" altLang="en-US"/>
          </a:p>
        </p:txBody>
      </p:sp>
    </p:spTree>
    <p:extLst>
      <p:ext uri="{BB962C8B-B14F-4D97-AF65-F5344CB8AC3E}">
        <p14:creationId xmlns:p14="http://schemas.microsoft.com/office/powerpoint/2010/main" val="1623235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D67A2FFA-CDAF-4003-A9A7-C5C2B9FF97CA}" type="datetimeFigureOut">
              <a:rPr lang="it-IT">
                <a:solidFill>
                  <a:prstClr val="white">
                    <a:tint val="75000"/>
                  </a:prstClr>
                </a:solidFill>
              </a:rPr>
              <a:pPr>
                <a:defRPr/>
              </a:pPr>
              <a:t>23/10/2018</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9BD97D-2C54-4BCB-9DAF-5034259D3543}" type="slidenum">
              <a:rPr lang="it-IT" altLang="en-US"/>
              <a:pPr/>
              <a:t>‹N›</a:t>
            </a:fld>
            <a:endParaRPr lang="it-IT" altLang="en-US"/>
          </a:p>
        </p:txBody>
      </p:sp>
    </p:spTree>
    <p:extLst>
      <p:ext uri="{BB962C8B-B14F-4D97-AF65-F5344CB8AC3E}">
        <p14:creationId xmlns:p14="http://schemas.microsoft.com/office/powerpoint/2010/main" val="420487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4B74CC10-0D2E-4AFC-979F-F7C470AFCBBE}" type="datetimeFigureOut">
              <a:rPr lang="it-IT">
                <a:solidFill>
                  <a:prstClr val="white">
                    <a:tint val="75000"/>
                  </a:prstClr>
                </a:solidFill>
              </a:rPr>
              <a:pPr>
                <a:defRPr/>
              </a:pPr>
              <a:t>23/10/2018</a:t>
            </a:fld>
            <a:endParaRPr lang="it-IT">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AA78D4D-FA5D-4805-9170-2A07CB73456E}" type="slidenum">
              <a:rPr lang="it-IT" altLang="en-US"/>
              <a:pPr/>
              <a:t>‹N›</a:t>
            </a:fld>
            <a:endParaRPr lang="it-IT" altLang="en-US"/>
          </a:p>
        </p:txBody>
      </p:sp>
    </p:spTree>
    <p:extLst>
      <p:ext uri="{BB962C8B-B14F-4D97-AF65-F5344CB8AC3E}">
        <p14:creationId xmlns:p14="http://schemas.microsoft.com/office/powerpoint/2010/main" val="4085496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A2893DC4-95A4-4D14-8828-B62ED5A6C329}" type="datetimeFigureOut">
              <a:rPr lang="it-IT">
                <a:solidFill>
                  <a:prstClr val="white">
                    <a:tint val="75000"/>
                  </a:prstClr>
                </a:solidFill>
              </a:rPr>
              <a:pPr>
                <a:defRPr/>
              </a:pPr>
              <a:t>23/10/2018</a:t>
            </a:fld>
            <a:endParaRPr lang="it-IT">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25E736C-7ED2-4BF8-8C65-AE810C49DD13}" type="slidenum">
              <a:rPr lang="it-IT" altLang="en-US"/>
              <a:pPr/>
              <a:t>‹N›</a:t>
            </a:fld>
            <a:endParaRPr lang="it-IT" altLang="en-US"/>
          </a:p>
        </p:txBody>
      </p:sp>
    </p:spTree>
    <p:extLst>
      <p:ext uri="{BB962C8B-B14F-4D97-AF65-F5344CB8AC3E}">
        <p14:creationId xmlns:p14="http://schemas.microsoft.com/office/powerpoint/2010/main" val="4240271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457B18-9599-48BA-8AE4-796BA3B4904E}" type="datetimeFigureOut">
              <a:rPr lang="it-IT">
                <a:solidFill>
                  <a:prstClr val="white">
                    <a:tint val="75000"/>
                  </a:prstClr>
                </a:solidFill>
              </a:rPr>
              <a:pPr>
                <a:defRPr/>
              </a:pPr>
              <a:t>23/10/2018</a:t>
            </a:fld>
            <a:endParaRPr lang="it-IT">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0F4572-A69E-4B39-8E12-BAAD5E8A06EE}" type="slidenum">
              <a:rPr lang="it-IT" altLang="en-US"/>
              <a:pPr/>
              <a:t>‹N›</a:t>
            </a:fld>
            <a:endParaRPr lang="it-IT" altLang="en-US"/>
          </a:p>
        </p:txBody>
      </p:sp>
    </p:spTree>
    <p:extLst>
      <p:ext uri="{BB962C8B-B14F-4D97-AF65-F5344CB8AC3E}">
        <p14:creationId xmlns:p14="http://schemas.microsoft.com/office/powerpoint/2010/main" val="3674912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723889-0DF8-492D-9064-E79F1FA106CD}" type="datetimeFigureOut">
              <a:rPr lang="it-IT">
                <a:solidFill>
                  <a:prstClr val="white">
                    <a:tint val="75000"/>
                  </a:prstClr>
                </a:solidFill>
              </a:rPr>
              <a:pPr>
                <a:defRPr/>
              </a:pPr>
              <a:t>23/10/2018</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4785CA-306D-4D5E-BDAA-00C1D0F1ACAC}" type="slidenum">
              <a:rPr lang="it-IT" altLang="en-US"/>
              <a:pPr/>
              <a:t>‹N›</a:t>
            </a:fld>
            <a:endParaRPr lang="it-IT" altLang="en-US"/>
          </a:p>
        </p:txBody>
      </p:sp>
    </p:spTree>
    <p:extLst>
      <p:ext uri="{BB962C8B-B14F-4D97-AF65-F5344CB8AC3E}">
        <p14:creationId xmlns:p14="http://schemas.microsoft.com/office/powerpoint/2010/main" val="265433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FD9471-CFE4-4E44-B410-3141FD69B499}" type="datetimeFigureOut">
              <a:rPr lang="it-IT">
                <a:solidFill>
                  <a:prstClr val="white">
                    <a:tint val="75000"/>
                  </a:prstClr>
                </a:solidFill>
              </a:rPr>
              <a:pPr>
                <a:defRPr/>
              </a:pPr>
              <a:t>23/10/2018</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F3B135-A9CA-4D11-91FC-A0500519D4DB}" type="slidenum">
              <a:rPr lang="it-IT" altLang="en-US"/>
              <a:pPr/>
              <a:t>‹N›</a:t>
            </a:fld>
            <a:endParaRPr lang="it-IT" altLang="en-US"/>
          </a:p>
        </p:txBody>
      </p:sp>
    </p:spTree>
    <p:extLst>
      <p:ext uri="{BB962C8B-B14F-4D97-AF65-F5344CB8AC3E}">
        <p14:creationId xmlns:p14="http://schemas.microsoft.com/office/powerpoint/2010/main" val="1292244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59B07E0C-0C4B-459B-84B5-5B3ADEEBF338}"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1FC7C7-AC57-4672-AA3B-AD69EE08C7ED}" type="slidenum">
              <a:rPr lang="it-IT" altLang="en-US"/>
              <a:pPr/>
              <a:t>‹N›</a:t>
            </a:fld>
            <a:endParaRPr lang="it-IT" altLang="en-US"/>
          </a:p>
        </p:txBody>
      </p:sp>
    </p:spTree>
    <p:extLst>
      <p:ext uri="{BB962C8B-B14F-4D97-AF65-F5344CB8AC3E}">
        <p14:creationId xmlns:p14="http://schemas.microsoft.com/office/powerpoint/2010/main" val="50925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77ECB8D7-550A-4D01-9A6E-7451AEA808A0}"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3850DD4-5F46-4F03-8521-6F3AFAA89870}" type="slidenum">
              <a:rPr lang="it-IT" altLang="en-US"/>
              <a:pPr/>
              <a:t>‹N›</a:t>
            </a:fld>
            <a:endParaRPr lang="it-IT" altLang="en-US"/>
          </a:p>
        </p:txBody>
      </p:sp>
    </p:spTree>
    <p:extLst>
      <p:ext uri="{BB962C8B-B14F-4D97-AF65-F5344CB8AC3E}">
        <p14:creationId xmlns:p14="http://schemas.microsoft.com/office/powerpoint/2010/main" val="17331695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lvl1pPr>
              <a:defRPr/>
            </a:lvl1pPr>
          </a:lstStyle>
          <a:p>
            <a:pPr>
              <a:defRPr/>
            </a:pPr>
            <a:fld id="{1C308F8E-4F68-4943-BC1F-A2090E5B24A1}"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8D1154F-DD8A-427B-BA1F-91E0498575B0}" type="slidenum">
              <a:rPr lang="it-IT" altLang="en-US"/>
              <a:pPr/>
              <a:t>‹N›</a:t>
            </a:fld>
            <a:endParaRPr lang="it-IT" altLang="en-US"/>
          </a:p>
        </p:txBody>
      </p:sp>
    </p:spTree>
    <p:extLst>
      <p:ext uri="{BB962C8B-B14F-4D97-AF65-F5344CB8AC3E}">
        <p14:creationId xmlns:p14="http://schemas.microsoft.com/office/powerpoint/2010/main" val="1926047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85086773-62A1-4195-A2B9-1F49620BBB7E}"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657104D-23C8-4C08-AA18-345042F0B16E}" type="slidenum">
              <a:rPr lang="it-IT" altLang="en-US"/>
              <a:pPr/>
              <a:t>‹N›</a:t>
            </a:fld>
            <a:endParaRPr lang="it-IT" altLang="en-US"/>
          </a:p>
        </p:txBody>
      </p:sp>
    </p:spTree>
    <p:extLst>
      <p:ext uri="{BB962C8B-B14F-4D97-AF65-F5344CB8AC3E}">
        <p14:creationId xmlns:p14="http://schemas.microsoft.com/office/powerpoint/2010/main" val="4004322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E4D01E-5224-4AEA-ABB5-E940F6AED39C}"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7E731B6-7276-4515-B159-D7C5FD877122}" type="slidenum">
              <a:rPr lang="it-IT" altLang="en-US"/>
              <a:pPr/>
              <a:t>‹N›</a:t>
            </a:fld>
            <a:endParaRPr lang="it-IT" altLang="en-US"/>
          </a:p>
        </p:txBody>
      </p:sp>
    </p:spTree>
    <p:extLst>
      <p:ext uri="{BB962C8B-B14F-4D97-AF65-F5344CB8AC3E}">
        <p14:creationId xmlns:p14="http://schemas.microsoft.com/office/powerpoint/2010/main" val="3737468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3"/>
          <p:cNvSpPr>
            <a:spLocks noGrp="1"/>
          </p:cNvSpPr>
          <p:nvPr>
            <p:ph type="dt" sz="half" idx="10"/>
          </p:nvPr>
        </p:nvSpPr>
        <p:spPr/>
        <p:txBody>
          <a:bodyPr/>
          <a:lstStyle>
            <a:lvl1pPr>
              <a:defRPr/>
            </a:lvl1pPr>
          </a:lstStyle>
          <a:p>
            <a:pPr>
              <a:defRPr/>
            </a:pPr>
            <a:fld id="{D67A2FFA-CDAF-4003-A9A7-C5C2B9FF97CA}" type="datetimeFigureOut">
              <a:rPr lang="it-IT">
                <a:solidFill>
                  <a:prstClr val="white">
                    <a:tint val="75000"/>
                  </a:prstClr>
                </a:solidFill>
              </a:rPr>
              <a:pPr>
                <a:defRPr/>
              </a:pPr>
              <a:t>23/10/2018</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9BD97D-2C54-4BCB-9DAF-5034259D3543}" type="slidenum">
              <a:rPr lang="it-IT" altLang="en-US"/>
              <a:pPr/>
              <a:t>‹N›</a:t>
            </a:fld>
            <a:endParaRPr lang="it-IT" altLang="en-US"/>
          </a:p>
        </p:txBody>
      </p:sp>
    </p:spTree>
    <p:extLst>
      <p:ext uri="{BB962C8B-B14F-4D97-AF65-F5344CB8AC3E}">
        <p14:creationId xmlns:p14="http://schemas.microsoft.com/office/powerpoint/2010/main" val="3279045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3"/>
          <p:cNvSpPr>
            <a:spLocks noGrp="1"/>
          </p:cNvSpPr>
          <p:nvPr>
            <p:ph type="dt" sz="half" idx="10"/>
          </p:nvPr>
        </p:nvSpPr>
        <p:spPr/>
        <p:txBody>
          <a:bodyPr/>
          <a:lstStyle>
            <a:lvl1pPr>
              <a:defRPr/>
            </a:lvl1pPr>
          </a:lstStyle>
          <a:p>
            <a:pPr>
              <a:defRPr/>
            </a:pPr>
            <a:fld id="{4B74CC10-0D2E-4AFC-979F-F7C470AFCBBE}" type="datetimeFigureOut">
              <a:rPr lang="it-IT">
                <a:solidFill>
                  <a:prstClr val="white">
                    <a:tint val="75000"/>
                  </a:prstClr>
                </a:solidFill>
              </a:rPr>
              <a:pPr>
                <a:defRPr/>
              </a:pPr>
              <a:t>23/10/2018</a:t>
            </a:fld>
            <a:endParaRPr lang="it-IT">
              <a:solidFill>
                <a:prstClr val="white">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AA78D4D-FA5D-4805-9170-2A07CB73456E}" type="slidenum">
              <a:rPr lang="it-IT" altLang="en-US"/>
              <a:pPr/>
              <a:t>‹N›</a:t>
            </a:fld>
            <a:endParaRPr lang="it-IT" altLang="en-US"/>
          </a:p>
        </p:txBody>
      </p:sp>
    </p:spTree>
    <p:extLst>
      <p:ext uri="{BB962C8B-B14F-4D97-AF65-F5344CB8AC3E}">
        <p14:creationId xmlns:p14="http://schemas.microsoft.com/office/powerpoint/2010/main" val="32562602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3"/>
          <p:cNvSpPr>
            <a:spLocks noGrp="1"/>
          </p:cNvSpPr>
          <p:nvPr>
            <p:ph type="dt" sz="half" idx="10"/>
          </p:nvPr>
        </p:nvSpPr>
        <p:spPr/>
        <p:txBody>
          <a:bodyPr/>
          <a:lstStyle>
            <a:lvl1pPr>
              <a:defRPr/>
            </a:lvl1pPr>
          </a:lstStyle>
          <a:p>
            <a:pPr>
              <a:defRPr/>
            </a:pPr>
            <a:fld id="{A2893DC4-95A4-4D14-8828-B62ED5A6C329}" type="datetimeFigureOut">
              <a:rPr lang="it-IT">
                <a:solidFill>
                  <a:prstClr val="white">
                    <a:tint val="75000"/>
                  </a:prstClr>
                </a:solidFill>
              </a:rPr>
              <a:pPr>
                <a:defRPr/>
              </a:pPr>
              <a:t>23/10/2018</a:t>
            </a:fld>
            <a:endParaRPr lang="it-IT">
              <a:solidFill>
                <a:prstClr val="white">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25E736C-7ED2-4BF8-8C65-AE810C49DD13}" type="slidenum">
              <a:rPr lang="it-IT" altLang="en-US"/>
              <a:pPr/>
              <a:t>‹N›</a:t>
            </a:fld>
            <a:endParaRPr lang="it-IT" altLang="en-US"/>
          </a:p>
        </p:txBody>
      </p:sp>
    </p:spTree>
    <p:extLst>
      <p:ext uri="{BB962C8B-B14F-4D97-AF65-F5344CB8AC3E}">
        <p14:creationId xmlns:p14="http://schemas.microsoft.com/office/powerpoint/2010/main" val="1929769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457B18-9599-48BA-8AE4-796BA3B4904E}" type="datetimeFigureOut">
              <a:rPr lang="it-IT">
                <a:solidFill>
                  <a:prstClr val="white">
                    <a:tint val="75000"/>
                  </a:prstClr>
                </a:solidFill>
              </a:rPr>
              <a:pPr>
                <a:defRPr/>
              </a:pPr>
              <a:t>23/10/2018</a:t>
            </a:fld>
            <a:endParaRPr lang="it-IT">
              <a:solidFill>
                <a:prstClr val="white">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340F4572-A69E-4B39-8E12-BAAD5E8A06EE}" type="slidenum">
              <a:rPr lang="it-IT" altLang="en-US"/>
              <a:pPr/>
              <a:t>‹N›</a:t>
            </a:fld>
            <a:endParaRPr lang="it-IT" altLang="en-US"/>
          </a:p>
        </p:txBody>
      </p:sp>
    </p:spTree>
    <p:extLst>
      <p:ext uri="{BB962C8B-B14F-4D97-AF65-F5344CB8AC3E}">
        <p14:creationId xmlns:p14="http://schemas.microsoft.com/office/powerpoint/2010/main" val="25184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723889-0DF8-492D-9064-E79F1FA106CD}" type="datetimeFigureOut">
              <a:rPr lang="it-IT">
                <a:solidFill>
                  <a:prstClr val="white">
                    <a:tint val="75000"/>
                  </a:prstClr>
                </a:solidFill>
              </a:rPr>
              <a:pPr>
                <a:defRPr/>
              </a:pPr>
              <a:t>23/10/2018</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4785CA-306D-4D5E-BDAA-00C1D0F1ACAC}" type="slidenum">
              <a:rPr lang="it-IT" altLang="en-US"/>
              <a:pPr/>
              <a:t>‹N›</a:t>
            </a:fld>
            <a:endParaRPr lang="it-IT" altLang="en-US"/>
          </a:p>
        </p:txBody>
      </p:sp>
    </p:spTree>
    <p:extLst>
      <p:ext uri="{BB962C8B-B14F-4D97-AF65-F5344CB8AC3E}">
        <p14:creationId xmlns:p14="http://schemas.microsoft.com/office/powerpoint/2010/main" val="117662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FD9471-CFE4-4E44-B410-3141FD69B499}" type="datetimeFigureOut">
              <a:rPr lang="it-IT">
                <a:solidFill>
                  <a:prstClr val="white">
                    <a:tint val="75000"/>
                  </a:prstClr>
                </a:solidFill>
              </a:rPr>
              <a:pPr>
                <a:defRPr/>
              </a:pPr>
              <a:t>23/10/2018</a:t>
            </a:fld>
            <a:endParaRPr lang="it-IT">
              <a:solidFill>
                <a:prstClr val="white">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F3B135-A9CA-4D11-91FC-A0500519D4DB}" type="slidenum">
              <a:rPr lang="it-IT" altLang="en-US"/>
              <a:pPr/>
              <a:t>‹N›</a:t>
            </a:fld>
            <a:endParaRPr lang="it-IT" altLang="en-US"/>
          </a:p>
        </p:txBody>
      </p:sp>
    </p:spTree>
    <p:extLst>
      <p:ext uri="{BB962C8B-B14F-4D97-AF65-F5344CB8AC3E}">
        <p14:creationId xmlns:p14="http://schemas.microsoft.com/office/powerpoint/2010/main" val="3675168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59B07E0C-0C4B-459B-84B5-5B3ADEEBF338}"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31FC7C7-AC57-4672-AA3B-AD69EE08C7ED}" type="slidenum">
              <a:rPr lang="it-IT" altLang="en-US"/>
              <a:pPr/>
              <a:t>‹N›</a:t>
            </a:fld>
            <a:endParaRPr lang="it-IT" altLang="en-US"/>
          </a:p>
        </p:txBody>
      </p:sp>
    </p:spTree>
    <p:extLst>
      <p:ext uri="{BB962C8B-B14F-4D97-AF65-F5344CB8AC3E}">
        <p14:creationId xmlns:p14="http://schemas.microsoft.com/office/powerpoint/2010/main" val="32162521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pPr>
              <a:defRPr/>
            </a:pPr>
            <a:fld id="{77ECB8D7-550A-4D01-9A6E-7451AEA808A0}"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3850DD4-5F46-4F03-8521-6F3AFAA89870}" type="slidenum">
              <a:rPr lang="it-IT" altLang="en-US"/>
              <a:pPr/>
              <a:t>‹N›</a:t>
            </a:fld>
            <a:endParaRPr lang="it-IT" altLang="en-US"/>
          </a:p>
        </p:txBody>
      </p:sp>
    </p:spTree>
    <p:extLst>
      <p:ext uri="{BB962C8B-B14F-4D97-AF65-F5344CB8AC3E}">
        <p14:creationId xmlns:p14="http://schemas.microsoft.com/office/powerpoint/2010/main" val="3052728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EF9FC-9CB9-42C0-924D-DDCF810A5CA6}" type="slidenum">
              <a:rPr lang="en-US" altLang="it-IT"/>
              <a:pPr>
                <a:defRPr/>
              </a:pPr>
              <a:t>‹N›</a:t>
            </a:fld>
            <a:endParaRPr lang="en-US" altLang="it-IT"/>
          </a:p>
        </p:txBody>
      </p:sp>
    </p:spTree>
    <p:extLst>
      <p:ext uri="{BB962C8B-B14F-4D97-AF65-F5344CB8AC3E}">
        <p14:creationId xmlns:p14="http://schemas.microsoft.com/office/powerpoint/2010/main" val="35491697"/>
      </p:ext>
    </p:extLst>
  </p:cSld>
  <p:clrMapOvr>
    <a:masterClrMapping/>
  </p:clrMapOvr>
  <p:transition>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71F5-4E1A-4C1E-ACEF-27258D6BB93E}" type="slidenum">
              <a:rPr lang="en-US" altLang="it-IT"/>
              <a:pPr>
                <a:defRPr/>
              </a:pPr>
              <a:t>‹N›</a:t>
            </a:fld>
            <a:endParaRPr lang="en-US" altLang="it-IT"/>
          </a:p>
        </p:txBody>
      </p:sp>
    </p:spTree>
    <p:extLst>
      <p:ext uri="{BB962C8B-B14F-4D97-AF65-F5344CB8AC3E}">
        <p14:creationId xmlns:p14="http://schemas.microsoft.com/office/powerpoint/2010/main" val="627856212"/>
      </p:ext>
    </p:extLst>
  </p:cSld>
  <p:clrMapOvr>
    <a:masterClrMapping/>
  </p:clrMapOvr>
  <p:transition>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59A1-AE54-4427-B383-4DD4B34B9788}" type="slidenum">
              <a:rPr lang="en-US" altLang="it-IT"/>
              <a:pPr>
                <a:defRPr/>
              </a:pPr>
              <a:t>‹N›</a:t>
            </a:fld>
            <a:endParaRPr lang="en-US" altLang="it-IT"/>
          </a:p>
        </p:txBody>
      </p:sp>
    </p:spTree>
    <p:extLst>
      <p:ext uri="{BB962C8B-B14F-4D97-AF65-F5344CB8AC3E}">
        <p14:creationId xmlns:p14="http://schemas.microsoft.com/office/powerpoint/2010/main" val="548183494"/>
      </p:ext>
    </p:extLst>
  </p:cSld>
  <p:clrMapOvr>
    <a:masterClrMapping/>
  </p:clrMapOvr>
  <p:transition>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36271-0498-4E6D-9A90-3A3AA23E8373}" type="slidenum">
              <a:rPr lang="en-US" altLang="it-IT"/>
              <a:pPr>
                <a:defRPr/>
              </a:pPr>
              <a:t>‹N›</a:t>
            </a:fld>
            <a:endParaRPr lang="en-US" altLang="it-IT"/>
          </a:p>
        </p:txBody>
      </p:sp>
    </p:spTree>
    <p:extLst>
      <p:ext uri="{BB962C8B-B14F-4D97-AF65-F5344CB8AC3E}">
        <p14:creationId xmlns:p14="http://schemas.microsoft.com/office/powerpoint/2010/main" val="2235329707"/>
      </p:ext>
    </p:extLst>
  </p:cSld>
  <p:clrMapOvr>
    <a:masterClrMapping/>
  </p:clrMapOvr>
  <p:transition>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49DF7-DFC8-4BC7-B340-2D95DADDA7A0}" type="slidenum">
              <a:rPr lang="en-US" altLang="it-IT"/>
              <a:pPr>
                <a:defRPr/>
              </a:pPr>
              <a:t>‹N›</a:t>
            </a:fld>
            <a:endParaRPr lang="en-US" altLang="it-IT"/>
          </a:p>
        </p:txBody>
      </p:sp>
    </p:spTree>
    <p:extLst>
      <p:ext uri="{BB962C8B-B14F-4D97-AF65-F5344CB8AC3E}">
        <p14:creationId xmlns:p14="http://schemas.microsoft.com/office/powerpoint/2010/main" val="2346877397"/>
      </p:ext>
    </p:extLst>
  </p:cSld>
  <p:clrMapOvr>
    <a:masterClrMapping/>
  </p:clrMapOvr>
  <p:transition>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59187B-B066-4E0E-83C5-BE567C2B817A}" type="slidenum">
              <a:rPr lang="en-US" altLang="it-IT"/>
              <a:pPr>
                <a:defRPr/>
              </a:pPr>
              <a:t>‹N›</a:t>
            </a:fld>
            <a:endParaRPr lang="en-US" altLang="it-IT"/>
          </a:p>
        </p:txBody>
      </p:sp>
    </p:spTree>
    <p:extLst>
      <p:ext uri="{BB962C8B-B14F-4D97-AF65-F5344CB8AC3E}">
        <p14:creationId xmlns:p14="http://schemas.microsoft.com/office/powerpoint/2010/main" val="3920682396"/>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35EC0C-82F2-40B7-8CE7-26834257F5D4}" type="slidenum">
              <a:rPr lang="en-US" altLang="it-IT"/>
              <a:pPr>
                <a:defRPr/>
              </a:pPr>
              <a:t>‹N›</a:t>
            </a:fld>
            <a:endParaRPr lang="en-US" altLang="it-IT"/>
          </a:p>
        </p:txBody>
      </p:sp>
    </p:spTree>
    <p:extLst>
      <p:ext uri="{BB962C8B-B14F-4D97-AF65-F5344CB8AC3E}">
        <p14:creationId xmlns:p14="http://schemas.microsoft.com/office/powerpoint/2010/main" val="2405604365"/>
      </p:ext>
    </p:extLst>
  </p:cSld>
  <p:clrMapOvr>
    <a:masterClrMapping/>
  </p:clrMapOvr>
  <p:transition>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4CB8A-A8FC-442D-952A-9F7C1DFCB1C4}" type="slidenum">
              <a:rPr lang="en-US" altLang="it-IT"/>
              <a:pPr>
                <a:defRPr/>
              </a:pPr>
              <a:t>‹N›</a:t>
            </a:fld>
            <a:endParaRPr lang="en-US" altLang="it-IT"/>
          </a:p>
        </p:txBody>
      </p:sp>
    </p:spTree>
    <p:extLst>
      <p:ext uri="{BB962C8B-B14F-4D97-AF65-F5344CB8AC3E}">
        <p14:creationId xmlns:p14="http://schemas.microsoft.com/office/powerpoint/2010/main" val="731119979"/>
      </p:ext>
    </p:extLst>
  </p:cSld>
  <p:clrMapOvr>
    <a:masterClrMapping/>
  </p:clrMapOvr>
  <p:transition>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6ECC1-4995-41F6-8131-935539C100B1}" type="slidenum">
              <a:rPr lang="en-US" altLang="it-IT"/>
              <a:pPr>
                <a:defRPr/>
              </a:pPr>
              <a:t>‹N›</a:t>
            </a:fld>
            <a:endParaRPr lang="en-US" altLang="it-IT"/>
          </a:p>
        </p:txBody>
      </p:sp>
    </p:spTree>
    <p:extLst>
      <p:ext uri="{BB962C8B-B14F-4D97-AF65-F5344CB8AC3E}">
        <p14:creationId xmlns:p14="http://schemas.microsoft.com/office/powerpoint/2010/main" val="1173673828"/>
      </p:ext>
    </p:extLst>
  </p:cSld>
  <p:clrMapOvr>
    <a:masterClrMapping/>
  </p:clrMapOvr>
  <p:transition>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9F46-F0B7-4ADB-B07B-1F55F6A965C2}" type="slidenum">
              <a:rPr lang="en-US" altLang="it-IT"/>
              <a:pPr>
                <a:defRPr/>
              </a:pPr>
              <a:t>‹N›</a:t>
            </a:fld>
            <a:endParaRPr lang="en-US" altLang="it-IT"/>
          </a:p>
        </p:txBody>
      </p:sp>
    </p:spTree>
    <p:extLst>
      <p:ext uri="{BB962C8B-B14F-4D97-AF65-F5344CB8AC3E}">
        <p14:creationId xmlns:p14="http://schemas.microsoft.com/office/powerpoint/2010/main" val="1019306312"/>
      </p:ext>
    </p:extLst>
  </p:cSld>
  <p:clrMapOvr>
    <a:masterClrMapping/>
  </p:clrMapOvr>
  <p:transition>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CF12-E160-4DAD-8CDE-CAB14D90168F}" type="slidenum">
              <a:rPr lang="en-US" altLang="it-IT"/>
              <a:pPr>
                <a:defRPr/>
              </a:pPr>
              <a:t>‹N›</a:t>
            </a:fld>
            <a:endParaRPr lang="en-US" altLang="it-IT"/>
          </a:p>
        </p:txBody>
      </p:sp>
    </p:spTree>
    <p:extLst>
      <p:ext uri="{BB962C8B-B14F-4D97-AF65-F5344CB8AC3E}">
        <p14:creationId xmlns:p14="http://schemas.microsoft.com/office/powerpoint/2010/main" val="3701158225"/>
      </p:ext>
    </p:extLst>
  </p:cSld>
  <p:clrMapOvr>
    <a:masterClrMapping/>
  </p:clrMapOvr>
  <p:transition>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EF9FC-9CB9-42C0-924D-DDCF810A5CA6}" type="slidenum">
              <a:rPr lang="en-US" altLang="it-IT"/>
              <a:pPr>
                <a:defRPr/>
              </a:pPr>
              <a:t>‹N›</a:t>
            </a:fld>
            <a:endParaRPr lang="en-US" altLang="it-IT"/>
          </a:p>
        </p:txBody>
      </p:sp>
    </p:spTree>
    <p:extLst>
      <p:ext uri="{BB962C8B-B14F-4D97-AF65-F5344CB8AC3E}">
        <p14:creationId xmlns:p14="http://schemas.microsoft.com/office/powerpoint/2010/main" val="2701393131"/>
      </p:ext>
    </p:extLst>
  </p:cSld>
  <p:clrMapOvr>
    <a:masterClrMapping/>
  </p:clrMapOvr>
  <p:transition>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71F5-4E1A-4C1E-ACEF-27258D6BB93E}" type="slidenum">
              <a:rPr lang="en-US" altLang="it-IT"/>
              <a:pPr>
                <a:defRPr/>
              </a:pPr>
              <a:t>‹N›</a:t>
            </a:fld>
            <a:endParaRPr lang="en-US" altLang="it-IT"/>
          </a:p>
        </p:txBody>
      </p:sp>
    </p:spTree>
    <p:extLst>
      <p:ext uri="{BB962C8B-B14F-4D97-AF65-F5344CB8AC3E}">
        <p14:creationId xmlns:p14="http://schemas.microsoft.com/office/powerpoint/2010/main" val="1609816608"/>
      </p:ext>
    </p:extLst>
  </p:cSld>
  <p:clrMapOvr>
    <a:masterClrMapping/>
  </p:clrMapOvr>
  <p:transition>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59A1-AE54-4427-B383-4DD4B34B9788}" type="slidenum">
              <a:rPr lang="en-US" altLang="it-IT"/>
              <a:pPr>
                <a:defRPr/>
              </a:pPr>
              <a:t>‹N›</a:t>
            </a:fld>
            <a:endParaRPr lang="en-US" altLang="it-IT"/>
          </a:p>
        </p:txBody>
      </p:sp>
    </p:spTree>
    <p:extLst>
      <p:ext uri="{BB962C8B-B14F-4D97-AF65-F5344CB8AC3E}">
        <p14:creationId xmlns:p14="http://schemas.microsoft.com/office/powerpoint/2010/main" val="2632208347"/>
      </p:ext>
    </p:extLst>
  </p:cSld>
  <p:clrMapOvr>
    <a:masterClrMapping/>
  </p:clrMapOvr>
  <p:transition>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36271-0498-4E6D-9A90-3A3AA23E8373}" type="slidenum">
              <a:rPr lang="en-US" altLang="it-IT"/>
              <a:pPr>
                <a:defRPr/>
              </a:pPr>
              <a:t>‹N›</a:t>
            </a:fld>
            <a:endParaRPr lang="en-US" altLang="it-IT"/>
          </a:p>
        </p:txBody>
      </p:sp>
    </p:spTree>
    <p:extLst>
      <p:ext uri="{BB962C8B-B14F-4D97-AF65-F5344CB8AC3E}">
        <p14:creationId xmlns:p14="http://schemas.microsoft.com/office/powerpoint/2010/main" val="2314428188"/>
      </p:ext>
    </p:extLst>
  </p:cSld>
  <p:clrMapOvr>
    <a:masterClrMapping/>
  </p:clrMapOvr>
  <p:transition>
    <p:zoom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49DF7-DFC8-4BC7-B340-2D95DADDA7A0}" type="slidenum">
              <a:rPr lang="en-US" altLang="it-IT"/>
              <a:pPr>
                <a:defRPr/>
              </a:pPr>
              <a:t>‹N›</a:t>
            </a:fld>
            <a:endParaRPr lang="en-US" altLang="it-IT"/>
          </a:p>
        </p:txBody>
      </p:sp>
    </p:spTree>
    <p:extLst>
      <p:ext uri="{BB962C8B-B14F-4D97-AF65-F5344CB8AC3E}">
        <p14:creationId xmlns:p14="http://schemas.microsoft.com/office/powerpoint/2010/main" val="309094089"/>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59187B-B066-4E0E-83C5-BE567C2B817A}" type="slidenum">
              <a:rPr lang="en-US" altLang="it-IT"/>
              <a:pPr>
                <a:defRPr/>
              </a:pPr>
              <a:t>‹N›</a:t>
            </a:fld>
            <a:endParaRPr lang="en-US" altLang="it-IT"/>
          </a:p>
        </p:txBody>
      </p:sp>
    </p:spTree>
    <p:extLst>
      <p:ext uri="{BB962C8B-B14F-4D97-AF65-F5344CB8AC3E}">
        <p14:creationId xmlns:p14="http://schemas.microsoft.com/office/powerpoint/2010/main" val="3437078861"/>
      </p:ext>
    </p:extLst>
  </p:cSld>
  <p:clrMapOvr>
    <a:masterClrMapping/>
  </p:clrMapOvr>
  <p:transition>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35EC0C-82F2-40B7-8CE7-26834257F5D4}" type="slidenum">
              <a:rPr lang="en-US" altLang="it-IT"/>
              <a:pPr>
                <a:defRPr/>
              </a:pPr>
              <a:t>‹N›</a:t>
            </a:fld>
            <a:endParaRPr lang="en-US" altLang="it-IT"/>
          </a:p>
        </p:txBody>
      </p:sp>
    </p:spTree>
    <p:extLst>
      <p:ext uri="{BB962C8B-B14F-4D97-AF65-F5344CB8AC3E}">
        <p14:creationId xmlns:p14="http://schemas.microsoft.com/office/powerpoint/2010/main" val="214667412"/>
      </p:ext>
    </p:extLst>
  </p:cSld>
  <p:clrMapOvr>
    <a:masterClrMapping/>
  </p:clrMapOvr>
  <p:transition>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4CB8A-A8FC-442D-952A-9F7C1DFCB1C4}" type="slidenum">
              <a:rPr lang="en-US" altLang="it-IT"/>
              <a:pPr>
                <a:defRPr/>
              </a:pPr>
              <a:t>‹N›</a:t>
            </a:fld>
            <a:endParaRPr lang="en-US" altLang="it-IT"/>
          </a:p>
        </p:txBody>
      </p:sp>
    </p:spTree>
    <p:extLst>
      <p:ext uri="{BB962C8B-B14F-4D97-AF65-F5344CB8AC3E}">
        <p14:creationId xmlns:p14="http://schemas.microsoft.com/office/powerpoint/2010/main" val="2452923202"/>
      </p:ext>
    </p:extLst>
  </p:cSld>
  <p:clrMapOvr>
    <a:masterClrMapping/>
  </p:clrMapOvr>
  <p:transition>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6ECC1-4995-41F6-8131-935539C100B1}" type="slidenum">
              <a:rPr lang="en-US" altLang="it-IT"/>
              <a:pPr>
                <a:defRPr/>
              </a:pPr>
              <a:t>‹N›</a:t>
            </a:fld>
            <a:endParaRPr lang="en-US" altLang="it-IT"/>
          </a:p>
        </p:txBody>
      </p:sp>
    </p:spTree>
    <p:extLst>
      <p:ext uri="{BB962C8B-B14F-4D97-AF65-F5344CB8AC3E}">
        <p14:creationId xmlns:p14="http://schemas.microsoft.com/office/powerpoint/2010/main" val="577440652"/>
      </p:ext>
    </p:extLst>
  </p:cSld>
  <p:clrMapOvr>
    <a:masterClrMapping/>
  </p:clrMapOvr>
  <p:transition>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9F46-F0B7-4ADB-B07B-1F55F6A965C2}" type="slidenum">
              <a:rPr lang="en-US" altLang="it-IT"/>
              <a:pPr>
                <a:defRPr/>
              </a:pPr>
              <a:t>‹N›</a:t>
            </a:fld>
            <a:endParaRPr lang="en-US" altLang="it-IT"/>
          </a:p>
        </p:txBody>
      </p:sp>
    </p:spTree>
    <p:extLst>
      <p:ext uri="{BB962C8B-B14F-4D97-AF65-F5344CB8AC3E}">
        <p14:creationId xmlns:p14="http://schemas.microsoft.com/office/powerpoint/2010/main" val="1746974785"/>
      </p:ext>
    </p:extLst>
  </p:cSld>
  <p:clrMapOvr>
    <a:masterClrMapping/>
  </p:clrMapOvr>
  <p:transition>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CF12-E160-4DAD-8CDE-CAB14D90168F}" type="slidenum">
              <a:rPr lang="en-US" altLang="it-IT"/>
              <a:pPr>
                <a:defRPr/>
              </a:pPr>
              <a:t>‹N›</a:t>
            </a:fld>
            <a:endParaRPr lang="en-US" altLang="it-IT"/>
          </a:p>
        </p:txBody>
      </p:sp>
    </p:spTree>
    <p:extLst>
      <p:ext uri="{BB962C8B-B14F-4D97-AF65-F5344CB8AC3E}">
        <p14:creationId xmlns:p14="http://schemas.microsoft.com/office/powerpoint/2010/main" val="1298451260"/>
      </p:ext>
    </p:extLst>
  </p:cSld>
  <p:clrMapOvr>
    <a:masterClrMapping/>
  </p:clrMapOvr>
  <p:transition>
    <p:zoom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EF9FC-9CB9-42C0-924D-DDCF810A5CA6}" type="slidenum">
              <a:rPr lang="en-US" altLang="it-IT"/>
              <a:pPr>
                <a:defRPr/>
              </a:pPr>
              <a:t>‹N›</a:t>
            </a:fld>
            <a:endParaRPr lang="en-US" altLang="it-IT"/>
          </a:p>
        </p:txBody>
      </p:sp>
    </p:spTree>
    <p:extLst>
      <p:ext uri="{BB962C8B-B14F-4D97-AF65-F5344CB8AC3E}">
        <p14:creationId xmlns:p14="http://schemas.microsoft.com/office/powerpoint/2010/main" val="4220752890"/>
      </p:ext>
    </p:extLst>
  </p:cSld>
  <p:clrMapOvr>
    <a:masterClrMapping/>
  </p:clrMapOvr>
  <p:transition>
    <p:zoom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8C71F5-4E1A-4C1E-ACEF-27258D6BB93E}" type="slidenum">
              <a:rPr lang="en-US" altLang="it-IT"/>
              <a:pPr>
                <a:defRPr/>
              </a:pPr>
              <a:t>‹N›</a:t>
            </a:fld>
            <a:endParaRPr lang="en-US" altLang="it-IT"/>
          </a:p>
        </p:txBody>
      </p:sp>
    </p:spTree>
    <p:extLst>
      <p:ext uri="{BB962C8B-B14F-4D97-AF65-F5344CB8AC3E}">
        <p14:creationId xmlns:p14="http://schemas.microsoft.com/office/powerpoint/2010/main" val="4229804896"/>
      </p:ext>
    </p:extLst>
  </p:cSld>
  <p:clrMapOvr>
    <a:masterClrMapping/>
  </p:clrMapOvr>
  <p:transition>
    <p:zoom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1759A1-AE54-4427-B383-4DD4B34B9788}" type="slidenum">
              <a:rPr lang="en-US" altLang="it-IT"/>
              <a:pPr>
                <a:defRPr/>
              </a:pPr>
              <a:t>‹N›</a:t>
            </a:fld>
            <a:endParaRPr lang="en-US" altLang="it-IT"/>
          </a:p>
        </p:txBody>
      </p:sp>
    </p:spTree>
    <p:extLst>
      <p:ext uri="{BB962C8B-B14F-4D97-AF65-F5344CB8AC3E}">
        <p14:creationId xmlns:p14="http://schemas.microsoft.com/office/powerpoint/2010/main" val="2467804617"/>
      </p:ext>
    </p:extLst>
  </p:cSld>
  <p:clrMapOvr>
    <a:masterClrMapping/>
  </p:clrMapOvr>
  <p:transition>
    <p:zoom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036271-0498-4E6D-9A90-3A3AA23E8373}" type="slidenum">
              <a:rPr lang="en-US" altLang="it-IT"/>
              <a:pPr>
                <a:defRPr/>
              </a:pPr>
              <a:t>‹N›</a:t>
            </a:fld>
            <a:endParaRPr lang="en-US" altLang="it-IT"/>
          </a:p>
        </p:txBody>
      </p:sp>
    </p:spTree>
    <p:extLst>
      <p:ext uri="{BB962C8B-B14F-4D97-AF65-F5344CB8AC3E}">
        <p14:creationId xmlns:p14="http://schemas.microsoft.com/office/powerpoint/2010/main" val="3023308305"/>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F49DF7-DFC8-4BC7-B340-2D95DADDA7A0}" type="slidenum">
              <a:rPr lang="en-US" altLang="it-IT"/>
              <a:pPr>
                <a:defRPr/>
              </a:pPr>
              <a:t>‹N›</a:t>
            </a:fld>
            <a:endParaRPr lang="en-US" altLang="it-IT"/>
          </a:p>
        </p:txBody>
      </p:sp>
    </p:spTree>
    <p:extLst>
      <p:ext uri="{BB962C8B-B14F-4D97-AF65-F5344CB8AC3E}">
        <p14:creationId xmlns:p14="http://schemas.microsoft.com/office/powerpoint/2010/main" val="1617167724"/>
      </p:ext>
    </p:extLst>
  </p:cSld>
  <p:clrMapOvr>
    <a:masterClrMapping/>
  </p:clrMapOvr>
  <p:transition>
    <p:zoom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59187B-B066-4E0E-83C5-BE567C2B817A}" type="slidenum">
              <a:rPr lang="en-US" altLang="it-IT"/>
              <a:pPr>
                <a:defRPr/>
              </a:pPr>
              <a:t>‹N›</a:t>
            </a:fld>
            <a:endParaRPr lang="en-US" altLang="it-IT"/>
          </a:p>
        </p:txBody>
      </p:sp>
    </p:spTree>
    <p:extLst>
      <p:ext uri="{BB962C8B-B14F-4D97-AF65-F5344CB8AC3E}">
        <p14:creationId xmlns:p14="http://schemas.microsoft.com/office/powerpoint/2010/main" val="1411480824"/>
      </p:ext>
    </p:extLst>
  </p:cSld>
  <p:clrMapOvr>
    <a:masterClrMapping/>
  </p:clrMapOvr>
  <p:transition>
    <p:zoom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235EC0C-82F2-40B7-8CE7-26834257F5D4}" type="slidenum">
              <a:rPr lang="en-US" altLang="it-IT"/>
              <a:pPr>
                <a:defRPr/>
              </a:pPr>
              <a:t>‹N›</a:t>
            </a:fld>
            <a:endParaRPr lang="en-US" altLang="it-IT"/>
          </a:p>
        </p:txBody>
      </p:sp>
    </p:spTree>
    <p:extLst>
      <p:ext uri="{BB962C8B-B14F-4D97-AF65-F5344CB8AC3E}">
        <p14:creationId xmlns:p14="http://schemas.microsoft.com/office/powerpoint/2010/main" val="399288217"/>
      </p:ext>
    </p:extLst>
  </p:cSld>
  <p:clrMapOvr>
    <a:masterClrMapping/>
  </p:clrMapOvr>
  <p:transition>
    <p:zoom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34CB8A-A8FC-442D-952A-9F7C1DFCB1C4}" type="slidenum">
              <a:rPr lang="en-US" altLang="it-IT"/>
              <a:pPr>
                <a:defRPr/>
              </a:pPr>
              <a:t>‹N›</a:t>
            </a:fld>
            <a:endParaRPr lang="en-US" altLang="it-IT"/>
          </a:p>
        </p:txBody>
      </p:sp>
    </p:spTree>
    <p:extLst>
      <p:ext uri="{BB962C8B-B14F-4D97-AF65-F5344CB8AC3E}">
        <p14:creationId xmlns:p14="http://schemas.microsoft.com/office/powerpoint/2010/main" val="1273410168"/>
      </p:ext>
    </p:extLst>
  </p:cSld>
  <p:clrMapOvr>
    <a:masterClrMapping/>
  </p:clrMapOvr>
  <p:transition>
    <p:zoom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16ECC1-4995-41F6-8131-935539C100B1}" type="slidenum">
              <a:rPr lang="en-US" altLang="it-IT"/>
              <a:pPr>
                <a:defRPr/>
              </a:pPr>
              <a:t>‹N›</a:t>
            </a:fld>
            <a:endParaRPr lang="en-US" altLang="it-IT"/>
          </a:p>
        </p:txBody>
      </p:sp>
    </p:spTree>
    <p:extLst>
      <p:ext uri="{BB962C8B-B14F-4D97-AF65-F5344CB8AC3E}">
        <p14:creationId xmlns:p14="http://schemas.microsoft.com/office/powerpoint/2010/main" val="373511733"/>
      </p:ext>
    </p:extLst>
  </p:cSld>
  <p:clrMapOvr>
    <a:masterClrMapping/>
  </p:clrMapOvr>
  <p:transition>
    <p:zoom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1F9F46-F0B7-4ADB-B07B-1F55F6A965C2}" type="slidenum">
              <a:rPr lang="en-US" altLang="it-IT"/>
              <a:pPr>
                <a:defRPr/>
              </a:pPr>
              <a:t>‹N›</a:t>
            </a:fld>
            <a:endParaRPr lang="en-US" altLang="it-IT"/>
          </a:p>
        </p:txBody>
      </p:sp>
    </p:spTree>
    <p:extLst>
      <p:ext uri="{BB962C8B-B14F-4D97-AF65-F5344CB8AC3E}">
        <p14:creationId xmlns:p14="http://schemas.microsoft.com/office/powerpoint/2010/main" val="2444107480"/>
      </p:ext>
    </p:extLst>
  </p:cSld>
  <p:clrMapOvr>
    <a:masterClrMapping/>
  </p:clrMapOvr>
  <p:transition>
    <p:zoom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r>
              <a:rPr lang="en-US"/>
              <a:t>www.pines.it</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BACF12-E160-4DAD-8CDE-CAB14D90168F}" type="slidenum">
              <a:rPr lang="en-US" altLang="it-IT"/>
              <a:pPr>
                <a:defRPr/>
              </a:pPr>
              <a:t>‹N›</a:t>
            </a:fld>
            <a:endParaRPr lang="en-US" altLang="it-IT"/>
          </a:p>
        </p:txBody>
      </p:sp>
    </p:spTree>
    <p:extLst>
      <p:ext uri="{BB962C8B-B14F-4D97-AF65-F5344CB8AC3E}">
        <p14:creationId xmlns:p14="http://schemas.microsoft.com/office/powerpoint/2010/main" val="1006674862"/>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7DB05-0234-4BCD-9BA6-FB2018A3D3CD}" type="datetimeFigureOut">
              <a:rPr lang="en-US" smtClean="0"/>
              <a:pPr/>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AE5F2-0563-4D74-A691-6E1C23C1B9BF}"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7DB05-0234-4BCD-9BA6-FB2018A3D3CD}" type="datetimeFigureOut">
              <a:rPr lang="en-US" smtClean="0"/>
              <a:pPr/>
              <a:t>10/23/2018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AE5F2-0563-4D74-A691-6E1C23C1B9BF}"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t-IT"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t-IT"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D53D5D-372C-4AAF-AA4D-C9AB7A892605}"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665DF538-6E42-46A9-BB4E-799148EDE752}" type="slidenum">
              <a:rPr lang="it-IT" altLang="en-US" smtClean="0">
                <a:cs typeface="Arial" panose="020B0604020202020204" pitchFamily="34" charset="0"/>
              </a:rPr>
              <a:pPr fontAlgn="base">
                <a:spcBef>
                  <a:spcPct val="0"/>
                </a:spcBef>
                <a:spcAft>
                  <a:spcPct val="0"/>
                </a:spcAft>
              </a:pPr>
              <a:t>‹N›</a:t>
            </a:fld>
            <a:endParaRPr lang="it-IT" altLang="en-US" smtClean="0">
              <a:cs typeface="Arial" panose="020B0604020202020204" pitchFamily="34" charset="0"/>
            </a:endParaRPr>
          </a:p>
        </p:txBody>
      </p:sp>
    </p:spTree>
    <p:extLst>
      <p:ext uri="{BB962C8B-B14F-4D97-AF65-F5344CB8AC3E}">
        <p14:creationId xmlns:p14="http://schemas.microsoft.com/office/powerpoint/2010/main" val="38290556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it-IT"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it-IT"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CD53D5D-372C-4AAF-AA4D-C9AB7A892605}" type="datetimeFigureOut">
              <a:rPr lang="it-IT">
                <a:solidFill>
                  <a:prstClr val="white">
                    <a:tint val="75000"/>
                  </a:prstClr>
                </a:solidFill>
              </a:rPr>
              <a:pPr>
                <a:defRPr/>
              </a:pPr>
              <a:t>23/10/2018</a:t>
            </a:fld>
            <a:endParaRPr lang="it-IT">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latin typeface="Calibri" panose="020F0502020204030204" pitchFamily="34" charset="0"/>
              </a:defRPr>
            </a:lvl1pPr>
          </a:lstStyle>
          <a:p>
            <a:pPr fontAlgn="base">
              <a:spcBef>
                <a:spcPct val="0"/>
              </a:spcBef>
              <a:spcAft>
                <a:spcPct val="0"/>
              </a:spcAft>
            </a:pPr>
            <a:fld id="{665DF538-6E42-46A9-BB4E-799148EDE752}" type="slidenum">
              <a:rPr lang="it-IT" altLang="en-US" smtClean="0">
                <a:cs typeface="Arial" panose="020B0604020202020204" pitchFamily="34" charset="0"/>
              </a:rPr>
              <a:pPr fontAlgn="base">
                <a:spcBef>
                  <a:spcPct val="0"/>
                </a:spcBef>
                <a:spcAft>
                  <a:spcPct val="0"/>
                </a:spcAft>
              </a:pPr>
              <a:t>‹N›</a:t>
            </a:fld>
            <a:endParaRPr lang="it-IT" altLang="en-US" smtClean="0">
              <a:cs typeface="Arial" panose="020B0604020202020204" pitchFamily="34" charset="0"/>
            </a:endParaRPr>
          </a:p>
        </p:txBody>
      </p:sp>
    </p:spTree>
    <p:extLst>
      <p:ext uri="{BB962C8B-B14F-4D97-AF65-F5344CB8AC3E}">
        <p14:creationId xmlns:p14="http://schemas.microsoft.com/office/powerpoint/2010/main" val="333961315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34" charset="0"/>
              </a:defRPr>
            </a:lvl1pPr>
          </a:lstStyle>
          <a:p>
            <a:pPr fontAlgn="base">
              <a:spcBef>
                <a:spcPct val="0"/>
              </a:spcBef>
              <a:spcAft>
                <a:spcPct val="0"/>
              </a:spcAft>
              <a:defRPr/>
            </a:pPr>
            <a:r>
              <a:rPr lang="en-US"/>
              <a:t>www.pines.it</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panose="020B0604020202020204" pitchFamily="34" charset="0"/>
              </a:defRPr>
            </a:lvl1pPr>
          </a:lstStyle>
          <a:p>
            <a:pPr fontAlgn="base">
              <a:spcBef>
                <a:spcPct val="0"/>
              </a:spcBef>
              <a:spcAft>
                <a:spcPct val="0"/>
              </a:spcAft>
              <a:defRPr/>
            </a:pPr>
            <a:fld id="{7AF2827E-C343-4821-B31B-65F8445A05E0}"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843215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34" charset="0"/>
              </a:defRPr>
            </a:lvl1pPr>
          </a:lstStyle>
          <a:p>
            <a:pPr fontAlgn="base">
              <a:spcBef>
                <a:spcPct val="0"/>
              </a:spcBef>
              <a:spcAft>
                <a:spcPct val="0"/>
              </a:spcAft>
              <a:defRPr/>
            </a:pPr>
            <a:r>
              <a:rPr lang="en-US"/>
              <a:t>www.pines.it</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panose="020B0604020202020204" pitchFamily="34" charset="0"/>
              </a:defRPr>
            </a:lvl1pPr>
          </a:lstStyle>
          <a:p>
            <a:pPr fontAlgn="base">
              <a:spcBef>
                <a:spcPct val="0"/>
              </a:spcBef>
              <a:spcAft>
                <a:spcPct val="0"/>
              </a:spcAft>
              <a:defRPr/>
            </a:pPr>
            <a:fld id="{7AF2827E-C343-4821-B31B-65F8445A05E0}"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636718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pitchFamily="34" charset="0"/>
              </a:defRPr>
            </a:lvl1pPr>
          </a:lstStyle>
          <a:p>
            <a:pPr fontAlgn="base">
              <a:spcBef>
                <a:spcPct val="0"/>
              </a:spcBef>
              <a:spcAft>
                <a:spcPct val="0"/>
              </a:spcAft>
              <a:defRPr/>
            </a:pPr>
            <a:r>
              <a:rPr lang="en-US"/>
              <a:t>www.pines.it</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smtClean="0">
                <a:solidFill>
                  <a:srgbClr val="000000"/>
                </a:solidFill>
                <a:latin typeface="Arial" panose="020B0604020202020204" pitchFamily="34" charset="0"/>
              </a:defRPr>
            </a:lvl1pPr>
          </a:lstStyle>
          <a:p>
            <a:pPr fontAlgn="base">
              <a:spcBef>
                <a:spcPct val="0"/>
              </a:spcBef>
              <a:spcAft>
                <a:spcPct val="0"/>
              </a:spcAft>
              <a:defRPr/>
            </a:pPr>
            <a:fld id="{7AF2827E-C343-4821-B31B-65F8445A05E0}"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3667168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en.wikipedia.org/wiki/File:Pr4262ls-treasury-rubin.jpg"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huetzenhaus-basel.ch/index.html" TargetMode="Externa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http://us.st11.yimg.com/store1.yimg.com/I/scripophily_1888_0"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n.wikipedia.org/wiki/File:Margaret_Thatcher.png"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en.wikipedia.org/wiki/File:Khomeini_portrait.jpg"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187624" y="908720"/>
            <a:ext cx="6985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GB" altLang="it-IT" sz="2800" b="1" dirty="0" smtClean="0">
                <a:solidFill>
                  <a:srgbClr val="FFFFFF"/>
                </a:solidFill>
                <a:latin typeface="Times New Roman" panose="02020603050405020304" pitchFamily="18" charset="0"/>
              </a:rPr>
              <a:t>Nixon’s announcement on the 15° August </a:t>
            </a:r>
            <a:r>
              <a:rPr lang="en-GB" altLang="it-IT" sz="2800" b="1" i="1" dirty="0" smtClean="0">
                <a:solidFill>
                  <a:srgbClr val="FFFFFF"/>
                </a:solidFill>
                <a:latin typeface="Times New Roman" panose="02020603050405020304" pitchFamily="18" charset="0"/>
              </a:rPr>
              <a:t>1971: </a:t>
            </a:r>
          </a:p>
          <a:p>
            <a:pPr algn="just" fontAlgn="base">
              <a:spcBef>
                <a:spcPct val="0"/>
              </a:spcBef>
              <a:spcAft>
                <a:spcPct val="0"/>
              </a:spcAft>
              <a:buFontTx/>
              <a:buNone/>
            </a:pPr>
            <a:endParaRPr lang="en-GB" altLang="it-IT" sz="2800" b="1" i="1" dirty="0" smtClean="0">
              <a:solidFill>
                <a:srgbClr val="FFFFFF"/>
              </a:solidFill>
              <a:latin typeface="Times New Roman" panose="02020603050405020304" pitchFamily="18" charset="0"/>
            </a:endParaRPr>
          </a:p>
          <a:p>
            <a:pPr algn="just" fontAlgn="base">
              <a:spcBef>
                <a:spcPct val="0"/>
              </a:spcBef>
              <a:spcAft>
                <a:spcPct val="0"/>
              </a:spcAft>
              <a:buFontTx/>
              <a:buNone/>
            </a:pPr>
            <a:endParaRPr lang="en-GB" altLang="it-IT" sz="2800" b="1" i="1" dirty="0" smtClean="0">
              <a:solidFill>
                <a:srgbClr val="FFFFFF"/>
              </a:solidFill>
              <a:latin typeface="Times New Roman" panose="02020603050405020304" pitchFamily="18" charset="0"/>
            </a:endParaRPr>
          </a:p>
          <a:p>
            <a:pPr algn="just" fontAlgn="base">
              <a:spcBef>
                <a:spcPct val="0"/>
              </a:spcBef>
              <a:spcAft>
                <a:spcPct val="0"/>
              </a:spcAft>
              <a:buFontTx/>
              <a:buNone/>
            </a:pPr>
            <a:r>
              <a:rPr lang="en-GB" altLang="it-IT" sz="2800" b="1" i="1" dirty="0" smtClean="0">
                <a:solidFill>
                  <a:srgbClr val="FFFFFF"/>
                </a:solidFill>
                <a:latin typeface="Times New Roman" panose="02020603050405020304" pitchFamily="18" charset="0"/>
              </a:rPr>
              <a:t>"I have directed Secretary </a:t>
            </a:r>
            <a:r>
              <a:rPr lang="en-GB" altLang="it-IT" sz="2800" b="1" i="1" dirty="0" err="1" smtClean="0">
                <a:solidFill>
                  <a:srgbClr val="FFFFFF"/>
                </a:solidFill>
                <a:latin typeface="Times New Roman" panose="02020603050405020304" pitchFamily="18" charset="0"/>
              </a:rPr>
              <a:t>Connally</a:t>
            </a:r>
            <a:r>
              <a:rPr lang="en-GB" altLang="it-IT" sz="2800" b="1" i="1" dirty="0" smtClean="0">
                <a:solidFill>
                  <a:srgbClr val="FFFFFF"/>
                </a:solidFill>
                <a:latin typeface="Times New Roman" panose="02020603050405020304" pitchFamily="18" charset="0"/>
              </a:rPr>
              <a:t> to suspend  </a:t>
            </a:r>
            <a:r>
              <a:rPr lang="en-GB" altLang="it-IT" sz="2800" b="1" i="1" u="sng" dirty="0" smtClean="0">
                <a:solidFill>
                  <a:srgbClr val="FFFFFF"/>
                </a:solidFill>
                <a:latin typeface="Times New Roman" panose="02020603050405020304" pitchFamily="18" charset="0"/>
              </a:rPr>
              <a:t>temporarily the convertibility of the American dollar </a:t>
            </a:r>
            <a:r>
              <a:rPr lang="en-GB" altLang="it-IT" sz="2800" b="1" i="1" dirty="0" smtClean="0">
                <a:solidFill>
                  <a:srgbClr val="FFFFFF"/>
                </a:solidFill>
                <a:latin typeface="Times New Roman" panose="02020603050405020304" pitchFamily="18" charset="0"/>
              </a:rPr>
              <a:t>except in amounts and conditions determined to be in the interest of monetary stability and in the best interests of the United States”</a:t>
            </a:r>
            <a:r>
              <a:rPr lang="en-GB" altLang="it-IT" sz="2800" b="1" dirty="0" smtClean="0">
                <a:solidFill>
                  <a:srgbClr val="FFFFFF"/>
                </a:solidFill>
                <a:latin typeface="Times New Roman" panose="02020603050405020304" pitchFamily="18" charset="0"/>
              </a:rPr>
              <a:t>. </a:t>
            </a:r>
            <a:endParaRPr lang="it-IT" altLang="it-IT" sz="2800" b="1" dirty="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960861804"/>
      </p:ext>
    </p:extLst>
  </p:cSld>
  <p:clrMapOvr>
    <a:masterClrMapping/>
  </p:clrMapOvr>
  <p:transition>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67544" y="580038"/>
            <a:ext cx="7611186"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Table 1. US Internal deficit according to the presidencies</a:t>
            </a:r>
          </a:p>
          <a:p>
            <a:pPr algn="ctr" eaLnBrk="1" fontAlgn="base" hangingPunct="1">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1970 – 2014</a:t>
            </a:r>
          </a:p>
          <a:p>
            <a:pPr eaLnBrk="1" fontAlgn="base" hangingPunct="1">
              <a:spcBef>
                <a:spcPct val="0"/>
              </a:spcBef>
              <a:spcAft>
                <a:spcPct val="0"/>
              </a:spcAft>
            </a:pPr>
            <a:endPar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base" hangingPunct="1">
              <a:spcBef>
                <a:spcPct val="0"/>
              </a:spcBef>
              <a:spcAft>
                <a:spcPct val="0"/>
              </a:spcAft>
            </a:pPr>
            <a:r>
              <a:rPr lang="en-US" altLang="en-US" sz="2400" b="1" baseline="30000"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hlinkClick r:id="" action="ppaction://noaction"/>
              </a:rPr>
              <a:t>[1]</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Ford,                           $0.654 trillion</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Carter,                        $0.930 trillion, 42%</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Reagan,                       $2.68 trillion, 189%</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Bush,                           $4.18 trillion, 55.6%</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Clinton,                       $5.7 trillion, 36%</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Bush,                           $10.7 trillion, 75%</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en-US"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Obama                        $17.00  current.</a:t>
            </a:r>
            <a:endParaRPr lang="it-IT" altLang="en-US" sz="24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a:p>
            <a:pPr fontAlgn="base">
              <a:spcBef>
                <a:spcPct val="0"/>
              </a:spcBef>
              <a:spcAft>
                <a:spcPct val="0"/>
              </a:spcAft>
            </a:pPr>
            <a:r>
              <a:rPr lang="it-IT" altLang="en-US" sz="20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r>
            <a:br>
              <a:rPr lang="it-IT" altLang="en-US" sz="20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br>
            <a:endParaRPr lang="it-IT" altLang="en-US" sz="20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147" name="Rectangle 4"/>
          <p:cNvSpPr>
            <a:spLocks noChangeArrowheads="1"/>
          </p:cNvSpPr>
          <p:nvPr/>
        </p:nvSpPr>
        <p:spPr bwMode="auto">
          <a:xfrm>
            <a:off x="1835696" y="6237312"/>
            <a:ext cx="33756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000" baseline="30000" smtClean="0">
                <a:solidFill>
                  <a:prstClr val="white"/>
                </a:solidFill>
                <a:latin typeface="Calibri" panose="020F0502020204030204" pitchFamily="34" charset="0"/>
                <a:ea typeface="Calibri" panose="020F0502020204030204" pitchFamily="34" charset="0"/>
                <a:cs typeface="Times New Roman" panose="02020603050405020304" pitchFamily="18" charset="0"/>
                <a:hlinkClick r:id="" action="ppaction://noaction"/>
              </a:rPr>
              <a:t>[1]</a:t>
            </a:r>
            <a:r>
              <a:rPr lang="en-US" altLang="en-US" sz="1000" smtClean="0">
                <a:solidFill>
                  <a:prstClr val="white"/>
                </a:solidFill>
                <a:latin typeface="Calibri" panose="020F0502020204030204" pitchFamily="34" charset="0"/>
                <a:ea typeface="Calibri" panose="020F0502020204030204" pitchFamily="34" charset="0"/>
                <a:cs typeface="Times New Roman" panose="02020603050405020304" pitchFamily="18" charset="0"/>
              </a:rPr>
              <a:t>   </a:t>
            </a:r>
            <a:r>
              <a:rPr lang="en-US" altLang="en-US" sz="12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&lt;</a:t>
            </a:r>
            <a:r>
              <a:rPr lang="en-US" altLang="en-US" sz="1600" b="1" smtClean="0">
                <a:solidFill>
                  <a:prstClr val="white"/>
                </a:solidFill>
                <a:latin typeface="Times New Roman" panose="02020603050405020304" pitchFamily="18" charset="0"/>
                <a:ea typeface="Calibri" panose="020F0502020204030204" pitchFamily="34" charset="0"/>
                <a:cs typeface="Times New Roman" panose="02020603050405020304" pitchFamily="18" charset="0"/>
              </a:rPr>
              <a:t>http://www.presidentialdebt.org&gt;</a:t>
            </a:r>
          </a:p>
        </p:txBody>
      </p:sp>
    </p:spTree>
    <p:extLst>
      <p:ext uri="{BB962C8B-B14F-4D97-AF65-F5344CB8AC3E}">
        <p14:creationId xmlns:p14="http://schemas.microsoft.com/office/powerpoint/2010/main" val="1365416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390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descr="DOEquity197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25538"/>
            <a:ext cx="34559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p:cNvSpPr txBox="1">
            <a:spLocks noChangeArrowheads="1"/>
          </p:cNvSpPr>
          <p:nvPr/>
        </p:nvSpPr>
        <p:spPr bwMode="auto">
          <a:xfrm>
            <a:off x="827088" y="5805488"/>
            <a:ext cx="3121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it-IT" altLang="it-IT" sz="1400" b="1" smtClean="0">
                <a:solidFill>
                  <a:srgbClr val="FFFFFF"/>
                </a:solidFill>
                <a:latin typeface="Times New Roman" panose="02020603050405020304" pitchFamily="18" charset="0"/>
              </a:rPr>
              <a:t>Business Week 13 August 1979  Dj 875</a:t>
            </a:r>
          </a:p>
        </p:txBody>
      </p:sp>
      <p:pic>
        <p:nvPicPr>
          <p:cNvPr id="8196" name="Picture 4" descr="Pictur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125538"/>
            <a:ext cx="3433762"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4140200" y="5805488"/>
            <a:ext cx="4535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it-IT" altLang="it-IT" sz="1400" b="1" smtClean="0">
                <a:solidFill>
                  <a:srgbClr val="F2F2F2"/>
                </a:solidFill>
                <a:latin typeface="Times New Roman" panose="02020603050405020304" pitchFamily="18" charset="0"/>
              </a:rPr>
              <a:t>Business Week Online September 27, 1999  DJ  10.395</a:t>
            </a:r>
          </a:p>
          <a:p>
            <a:pPr fontAlgn="base">
              <a:spcBef>
                <a:spcPct val="0"/>
              </a:spcBef>
              <a:spcAft>
                <a:spcPct val="0"/>
              </a:spcAft>
              <a:buFontTx/>
              <a:buNone/>
            </a:pPr>
            <a:endParaRPr lang="en-US" altLang="it-IT" sz="1000" b="1"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020253895"/>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042988" y="1268413"/>
            <a:ext cx="72739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algn="just" eaLnBrk="1" hangingPunct="1"/>
            <a:endParaRPr lang="en-US" altLang="en-US" sz="2800" dirty="0">
              <a:solidFill>
                <a:schemeClr val="bg1"/>
              </a:solidFill>
              <a:ea typeface="Calibri" panose="020F0502020204030204" pitchFamily="34" charset="0"/>
              <a:cs typeface="Times New Roman" panose="02020603050405020304" pitchFamily="18" charset="0"/>
            </a:endParaRPr>
          </a:p>
          <a:p>
            <a:pPr algn="just" eaLnBrk="1" hangingPunct="1"/>
            <a:endParaRPr lang="en-US" altLang="en-US" sz="2800" dirty="0">
              <a:solidFill>
                <a:schemeClr val="bg1"/>
              </a:solidFill>
              <a:ea typeface="Calibri" panose="020F0502020204030204" pitchFamily="34" charset="0"/>
              <a:cs typeface="Times New Roman" panose="02020603050405020304" pitchFamily="18" charset="0"/>
            </a:endParaRPr>
          </a:p>
          <a:p>
            <a:pPr algn="just" eaLnBrk="1" hangingPunct="1"/>
            <a:r>
              <a:rPr lang="en-US" altLang="en-US" sz="2800" dirty="0">
                <a:ea typeface="Calibri" panose="020F0502020204030204" pitchFamily="34" charset="0"/>
                <a:cs typeface="Times New Roman" panose="02020603050405020304" pitchFamily="18" charset="0"/>
              </a:rPr>
              <a:t>"</a:t>
            </a:r>
            <a:r>
              <a:rPr lang="en-US" altLang="en-US" sz="2800" i="1" dirty="0">
                <a:ea typeface="Calibri" panose="020F0502020204030204" pitchFamily="34" charset="0"/>
                <a:cs typeface="Times New Roman" panose="02020603050405020304" pitchFamily="18" charset="0"/>
              </a:rPr>
              <a:t>I am not worried about the deficit. It is big enough to take care of itself</a:t>
            </a:r>
            <a:r>
              <a:rPr lang="en-US" altLang="en-US" sz="2800" dirty="0">
                <a:ea typeface="Calibri" panose="020F0502020204030204" pitchFamily="34" charset="0"/>
                <a:cs typeface="Times New Roman" panose="02020603050405020304" pitchFamily="18" charset="0"/>
              </a:rPr>
              <a:t>." </a:t>
            </a:r>
          </a:p>
          <a:p>
            <a:pPr algn="just" eaLnBrk="1" hangingPunct="1"/>
            <a:endParaRPr lang="en-US" altLang="en-US" sz="2800" dirty="0">
              <a:ea typeface="Calibri" panose="020F0502020204030204" pitchFamily="34" charset="0"/>
              <a:cs typeface="Times New Roman" panose="02020603050405020304" pitchFamily="18" charset="0"/>
            </a:endParaRPr>
          </a:p>
          <a:p>
            <a:pPr algn="just" eaLnBrk="1" hangingPunct="1"/>
            <a:endParaRPr lang="en-US" altLang="en-US" sz="2800" dirty="0">
              <a:ea typeface="Calibri" panose="020F0502020204030204" pitchFamily="34" charset="0"/>
              <a:cs typeface="Times New Roman" panose="02020603050405020304" pitchFamily="18" charset="0"/>
            </a:endParaRPr>
          </a:p>
          <a:p>
            <a:pPr algn="just" eaLnBrk="1" hangingPunct="1"/>
            <a:endParaRPr lang="en-US" altLang="en-US" sz="2800" dirty="0">
              <a:ea typeface="Calibri" panose="020F0502020204030204" pitchFamily="34" charset="0"/>
              <a:cs typeface="Times New Roman" panose="02020603050405020304" pitchFamily="18" charset="0"/>
            </a:endParaRPr>
          </a:p>
          <a:p>
            <a:pPr algn="just" eaLnBrk="1" hangingPunct="1"/>
            <a:r>
              <a:rPr lang="en-US" altLang="en-US" sz="2800" dirty="0">
                <a:ea typeface="Calibri" panose="020F0502020204030204" pitchFamily="34" charset="0"/>
                <a:cs typeface="Times New Roman" panose="02020603050405020304" pitchFamily="18" charset="0"/>
              </a:rPr>
              <a:t> -- Ronald Reagan</a:t>
            </a:r>
          </a:p>
          <a:p>
            <a:pPr algn="just" eaLnBrk="1" hangingPunct="1"/>
            <a:r>
              <a:rPr lang="en-US" altLang="en-US" sz="2800" dirty="0">
                <a:ea typeface="Calibri" panose="020F0502020204030204" pitchFamily="34" charset="0"/>
                <a:cs typeface="Times New Roman" panose="02020603050405020304" pitchFamily="18" charset="0"/>
              </a:rPr>
              <a:t>"Reagan proved deficits don't matter."   -- Dick Cheney, Nov. 15, 2002"</a:t>
            </a:r>
          </a:p>
        </p:txBody>
      </p:sp>
    </p:spTree>
    <p:extLst>
      <p:ext uri="{BB962C8B-B14F-4D97-AF65-F5344CB8AC3E}">
        <p14:creationId xmlns:p14="http://schemas.microsoft.com/office/powerpoint/2010/main" val="3574589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rb-b7"/>
          <p:cNvPicPr>
            <a:picLocks noChangeAspect="1" noChangeArrowheads="1"/>
          </p:cNvPicPr>
          <p:nvPr/>
        </p:nvPicPr>
        <p:blipFill>
          <a:blip r:embed="rId2" cstate="print"/>
          <a:srcRect/>
          <a:stretch>
            <a:fillRect/>
          </a:stretch>
        </p:blipFill>
        <p:spPr bwMode="auto">
          <a:xfrm>
            <a:off x="323850" y="333375"/>
            <a:ext cx="8569325" cy="5903913"/>
          </a:xfrm>
          <a:prstGeom prst="rect">
            <a:avLst/>
          </a:prstGeom>
          <a:noFill/>
          <a:ln w="9525">
            <a:noFill/>
            <a:miter lim="800000"/>
            <a:headEnd/>
            <a:tailEnd/>
          </a:ln>
        </p:spPr>
      </p:pic>
      <p:sp>
        <p:nvSpPr>
          <p:cNvPr id="18435" name="Text Box 5"/>
          <p:cNvSpPr txBox="1">
            <a:spLocks noChangeArrowheads="1"/>
          </p:cNvSpPr>
          <p:nvPr/>
        </p:nvSpPr>
        <p:spPr bwMode="auto">
          <a:xfrm>
            <a:off x="2124075" y="6334125"/>
            <a:ext cx="4275138" cy="304800"/>
          </a:xfrm>
          <a:prstGeom prst="rect">
            <a:avLst/>
          </a:prstGeom>
          <a:noFill/>
          <a:ln w="9525">
            <a:noFill/>
            <a:miter lim="800000"/>
            <a:headEnd/>
            <a:tailEnd/>
          </a:ln>
        </p:spPr>
        <p:txBody>
          <a:bodyPr wrap="none">
            <a:spAutoFit/>
          </a:bodyPr>
          <a:lstStyle/>
          <a:p>
            <a:pPr eaLnBrk="1" hangingPunct="1"/>
            <a:r>
              <a:rPr lang="it-IT" altLang="it-IT" sz="1400">
                <a:solidFill>
                  <a:schemeClr val="bg1"/>
                </a:solidFill>
              </a:rPr>
              <a:t>http://www.crbtrader.com/crbindex/images/crb-b7.gif</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S Stock market - crash of 1987"/>
          <p:cNvPicPr>
            <a:picLocks noChangeAspect="1" noChangeArrowheads="1"/>
          </p:cNvPicPr>
          <p:nvPr/>
        </p:nvPicPr>
        <p:blipFill>
          <a:blip r:embed="rId2" cstate="print"/>
          <a:srcRect/>
          <a:stretch>
            <a:fillRect/>
          </a:stretch>
        </p:blipFill>
        <p:spPr bwMode="auto">
          <a:xfrm>
            <a:off x="571500" y="1285875"/>
            <a:ext cx="7858125"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ow history"/>
          <p:cNvPicPr>
            <a:picLocks noChangeAspect="1" noChangeArrowheads="1"/>
          </p:cNvPicPr>
          <p:nvPr/>
        </p:nvPicPr>
        <p:blipFill>
          <a:blip r:embed="rId3" cstate="print"/>
          <a:srcRect/>
          <a:stretch>
            <a:fillRect/>
          </a:stretch>
        </p:blipFill>
        <p:spPr bwMode="auto">
          <a:xfrm>
            <a:off x="900113" y="549275"/>
            <a:ext cx="7200900" cy="5545138"/>
          </a:xfrm>
          <a:prstGeom prst="rect">
            <a:avLst/>
          </a:prstGeom>
          <a:noFill/>
          <a:ln w="9525">
            <a:noFill/>
            <a:miter lim="800000"/>
            <a:headEnd/>
            <a:tailEnd/>
          </a:ln>
        </p:spPr>
      </p:pic>
      <p:sp>
        <p:nvSpPr>
          <p:cNvPr id="21507" name="Text Box 3"/>
          <p:cNvSpPr txBox="1">
            <a:spLocks noChangeArrowheads="1"/>
          </p:cNvSpPr>
          <p:nvPr/>
        </p:nvSpPr>
        <p:spPr bwMode="auto">
          <a:xfrm>
            <a:off x="1547813" y="6237288"/>
            <a:ext cx="5916612" cy="336550"/>
          </a:xfrm>
          <a:prstGeom prst="rect">
            <a:avLst/>
          </a:prstGeom>
          <a:noFill/>
          <a:ln w="9525">
            <a:noFill/>
            <a:miter lim="800000"/>
            <a:headEnd/>
            <a:tailEnd/>
          </a:ln>
        </p:spPr>
        <p:txBody>
          <a:bodyPr wrap="none">
            <a:spAutoFit/>
          </a:bodyPr>
          <a:lstStyle/>
          <a:p>
            <a:pPr eaLnBrk="1" hangingPunct="1"/>
            <a:r>
              <a:rPr lang="it-IT" altLang="it-IT"/>
              <a:t> </a:t>
            </a:r>
            <a:r>
              <a:rPr lang="it-IT" altLang="it-IT">
                <a:solidFill>
                  <a:schemeClr val="bg1"/>
                </a:solidFill>
              </a:rPr>
              <a:t>http://www.gamingthemarket.com/where-the-new-ppt-hides.html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RB_effect"/>
          <p:cNvPicPr>
            <a:picLocks noChangeAspect="1" noChangeArrowheads="1"/>
          </p:cNvPicPr>
          <p:nvPr/>
        </p:nvPicPr>
        <p:blipFill>
          <a:blip r:embed="rId2" cstate="print"/>
          <a:srcRect/>
          <a:stretch>
            <a:fillRect/>
          </a:stretch>
        </p:blipFill>
        <p:spPr bwMode="auto">
          <a:xfrm>
            <a:off x="250825" y="476250"/>
            <a:ext cx="8713788" cy="5976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cstate="print"/>
          <a:srcRect/>
          <a:stretch>
            <a:fillRect/>
          </a:stretch>
        </p:blipFill>
        <p:spPr bwMode="auto">
          <a:xfrm>
            <a:off x="684213" y="260350"/>
            <a:ext cx="7921625" cy="5976938"/>
          </a:xfrm>
          <a:prstGeom prst="rect">
            <a:avLst/>
          </a:prstGeom>
          <a:noFill/>
          <a:ln w="9525">
            <a:noFill/>
            <a:miter lim="800000"/>
            <a:headEnd/>
            <a:tailEnd/>
          </a:ln>
        </p:spPr>
      </p:pic>
      <p:sp>
        <p:nvSpPr>
          <p:cNvPr id="39939" name="Text Box 5"/>
          <p:cNvSpPr txBox="1">
            <a:spLocks noChangeArrowheads="1"/>
          </p:cNvSpPr>
          <p:nvPr/>
        </p:nvSpPr>
        <p:spPr bwMode="auto">
          <a:xfrm>
            <a:off x="827088" y="6256338"/>
            <a:ext cx="10406062" cy="641350"/>
          </a:xfrm>
          <a:prstGeom prst="rect">
            <a:avLst/>
          </a:prstGeom>
          <a:noFill/>
          <a:ln w="9525">
            <a:noFill/>
            <a:miter lim="800000"/>
            <a:headEnd/>
            <a:tailEnd/>
          </a:ln>
        </p:spPr>
        <p:txBody>
          <a:bodyPr>
            <a:spAutoFit/>
          </a:bodyPr>
          <a:lstStyle/>
          <a:p>
            <a:pPr eaLnBrk="1" hangingPunct="1"/>
            <a:r>
              <a:rPr lang="it-IT" altLang="it-IT" sz="1800">
                <a:solidFill>
                  <a:schemeClr val="bg1"/>
                </a:solidFill>
                <a:latin typeface="Arial" pitchFamily="34" charset="0"/>
              </a:rPr>
              <a:t>Source </a:t>
            </a:r>
            <a:r>
              <a:rPr lang="it-IT" altLang="it-IT" sz="1800" i="1">
                <a:solidFill>
                  <a:schemeClr val="bg1"/>
                </a:solidFill>
                <a:latin typeface="Arial" pitchFamily="34" charset="0"/>
              </a:rPr>
              <a:t>A history of interest rets by Sichey Horner and Sylla Wiley, 2005</a:t>
            </a:r>
          </a:p>
          <a:p>
            <a:pPr eaLnBrk="1" hangingPunct="1"/>
            <a:endParaRPr lang="it-IT" altLang="it-IT" sz="1800">
              <a:solidFill>
                <a:schemeClr val="bg1"/>
              </a:solidFill>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EDRATES1955_2011"/>
          <p:cNvPicPr>
            <a:picLocks noChangeAspect="1" noChangeArrowheads="1"/>
          </p:cNvPicPr>
          <p:nvPr/>
        </p:nvPicPr>
        <p:blipFill>
          <a:blip r:embed="rId2" cstate="print"/>
          <a:srcRect/>
          <a:stretch>
            <a:fillRect/>
          </a:stretch>
        </p:blipFill>
        <p:spPr bwMode="auto">
          <a:xfrm>
            <a:off x="323850" y="404813"/>
            <a:ext cx="8353425"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au883-9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333375"/>
            <a:ext cx="8569325"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59293"/>
      </p:ext>
    </p:extLst>
  </p:cSld>
  <p:clrMapOvr>
    <a:masterClrMapping/>
  </p:clrMapOvr>
  <p:transition>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Greenspan.jpg"/>
          <p:cNvPicPr>
            <a:picLocks noChangeAspect="1"/>
          </p:cNvPicPr>
          <p:nvPr/>
        </p:nvPicPr>
        <p:blipFill>
          <a:blip r:embed="rId3" cstate="print"/>
          <a:srcRect/>
          <a:stretch>
            <a:fillRect/>
          </a:stretch>
        </p:blipFill>
        <p:spPr bwMode="auto">
          <a:xfrm>
            <a:off x="2571750" y="357188"/>
            <a:ext cx="4572000" cy="614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magine 1"/>
          <p:cNvPicPr>
            <a:picLocks noChangeAspect="1"/>
          </p:cNvPicPr>
          <p:nvPr/>
        </p:nvPicPr>
        <p:blipFill>
          <a:blip r:embed="rId2" cstate="print"/>
          <a:srcRect/>
          <a:stretch>
            <a:fillRect/>
          </a:stretch>
        </p:blipFill>
        <p:spPr bwMode="auto">
          <a:xfrm>
            <a:off x="2411413" y="423863"/>
            <a:ext cx="4321175" cy="5453062"/>
          </a:xfrm>
          <a:prstGeom prst="rect">
            <a:avLst/>
          </a:prstGeom>
          <a:noFill/>
          <a:ln w="9525">
            <a:noFill/>
            <a:miter lim="800000"/>
            <a:headEnd/>
            <a:tailEnd/>
          </a:ln>
        </p:spPr>
      </p:pic>
      <p:sp>
        <p:nvSpPr>
          <p:cNvPr id="64515" name="CasellaDiTesto 2"/>
          <p:cNvSpPr txBox="1">
            <a:spLocks noChangeArrowheads="1"/>
          </p:cNvSpPr>
          <p:nvPr/>
        </p:nvSpPr>
        <p:spPr bwMode="auto">
          <a:xfrm>
            <a:off x="3492500" y="6165850"/>
            <a:ext cx="2879725" cy="400050"/>
          </a:xfrm>
          <a:prstGeom prst="rect">
            <a:avLst/>
          </a:prstGeom>
          <a:noFill/>
          <a:ln w="9525">
            <a:noFill/>
            <a:miter lim="800000"/>
            <a:headEnd/>
            <a:tailEnd/>
          </a:ln>
        </p:spPr>
        <p:txBody>
          <a:bodyPr>
            <a:spAutoFit/>
          </a:bodyPr>
          <a:lstStyle/>
          <a:p>
            <a:pPr eaLnBrk="1" hangingPunct="1"/>
            <a:r>
              <a:rPr lang="it-IT" sz="2000">
                <a:solidFill>
                  <a:schemeClr val="tx2"/>
                </a:solidFill>
              </a:rPr>
              <a:t>15 February 1991</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4262ls-treasury-rubin.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17238" y="260647"/>
            <a:ext cx="3866730" cy="5184575"/>
          </a:xfrm>
          <a:prstGeom prst="rect">
            <a:avLst/>
          </a:prstGeom>
          <a:noFill/>
          <a:ln>
            <a:noFill/>
          </a:ln>
        </p:spPr>
      </p:pic>
      <p:pic>
        <p:nvPicPr>
          <p:cNvPr id="3074" name="Picture 2" descr="Lawrence Summers 2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60648"/>
            <a:ext cx="3610443" cy="51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9676" y="5805264"/>
            <a:ext cx="3250236" cy="461665"/>
          </a:xfrm>
          <a:prstGeom prst="rect">
            <a:avLst/>
          </a:prstGeom>
        </p:spPr>
        <p:txBody>
          <a:bodyPr wrap="square">
            <a:spAutoFit/>
          </a:bodyPr>
          <a:lstStyle/>
          <a:p>
            <a:r>
              <a:rPr lang="en-GB" sz="2400" u="sng" dirty="0">
                <a:latin typeface="Times New Roman" panose="02020603050405020304" pitchFamily="18" charset="0"/>
                <a:ea typeface="Times New Roman" panose="02020603050405020304" pitchFamily="18" charset="0"/>
              </a:rPr>
              <a:t>Robert E. Rubin</a:t>
            </a:r>
            <a:endParaRPr lang="en-GB" sz="2400" dirty="0"/>
          </a:p>
        </p:txBody>
      </p:sp>
      <p:sp>
        <p:nvSpPr>
          <p:cNvPr id="4" name="Rectangle 3"/>
          <p:cNvSpPr/>
          <p:nvPr/>
        </p:nvSpPr>
        <p:spPr>
          <a:xfrm>
            <a:off x="4427984" y="5851430"/>
            <a:ext cx="2844305" cy="461665"/>
          </a:xfrm>
          <a:prstGeom prst="rect">
            <a:avLst/>
          </a:prstGeom>
        </p:spPr>
        <p:txBody>
          <a:bodyPr wrap="none">
            <a:spAutoFit/>
          </a:bodyPr>
          <a:lstStyle/>
          <a:p>
            <a:r>
              <a:rPr lang="en-GB" sz="2400" u="sng" dirty="0">
                <a:latin typeface="Calibri" panose="020F0502020204030204" pitchFamily="34" charset="0"/>
                <a:ea typeface="Calibri" panose="020F0502020204030204" pitchFamily="34" charset="0"/>
                <a:cs typeface="Times New Roman" panose="02020603050405020304" pitchFamily="18" charset="0"/>
              </a:rPr>
              <a:t>Lawrence H. </a:t>
            </a:r>
            <a:r>
              <a:rPr lang="en-GB" sz="2400" u="sng" dirty="0" smtClean="0">
                <a:latin typeface="Calibri" panose="020F0502020204030204" pitchFamily="34" charset="0"/>
                <a:ea typeface="Calibri" panose="020F0502020204030204" pitchFamily="34" charset="0"/>
                <a:cs typeface="Times New Roman" panose="02020603050405020304" pitchFamily="18" charset="0"/>
              </a:rPr>
              <a:t>Summer</a:t>
            </a:r>
            <a:endParaRPr lang="en-GB" sz="2400" dirty="0"/>
          </a:p>
        </p:txBody>
      </p:sp>
    </p:spTree>
    <p:extLst>
      <p:ext uri="{BB962C8B-B14F-4D97-AF65-F5344CB8AC3E}">
        <p14:creationId xmlns:p14="http://schemas.microsoft.com/office/powerpoint/2010/main" val="19173959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12968" cy="7037311"/>
          </a:xfrm>
          <a:prstGeom prst="rect">
            <a:avLst/>
          </a:prstGeom>
        </p:spPr>
        <p:txBody>
          <a:bodyPr wrap="square">
            <a:spAutoFit/>
          </a:bodyPr>
          <a:lstStyle/>
          <a:p>
            <a:pPr>
              <a:lnSpc>
                <a:spcPct val="107000"/>
              </a:lnSpc>
              <a:spcAft>
                <a:spcPts val="1125"/>
              </a:spcAft>
            </a:pPr>
            <a:r>
              <a:rPr lang="it-IT" sz="2000" b="1" i="1" dirty="0" smtClean="0">
                <a:effectLst/>
                <a:ea typeface="Times New Roman" panose="02020603050405020304" pitchFamily="18" charset="0"/>
              </a:rPr>
              <a:t>Global Economy Meeting </a:t>
            </a:r>
            <a:endParaRPr lang="it-IT" sz="2000" dirty="0" smtClean="0">
              <a:effectLst/>
              <a:ea typeface="Calibri" panose="020F0502020204030204" pitchFamily="34" charset="0"/>
            </a:endParaRPr>
          </a:p>
          <a:p>
            <a:pPr>
              <a:lnSpc>
                <a:spcPct val="107000"/>
              </a:lnSpc>
              <a:spcAft>
                <a:spcPts val="1125"/>
              </a:spcAft>
            </a:pPr>
            <a:r>
              <a:rPr lang="it-IT" sz="2000" b="1" dirty="0" smtClean="0">
                <a:effectLst/>
                <a:ea typeface="Times New Roman" panose="02020603050405020304" pitchFamily="18" charset="0"/>
              </a:rPr>
              <a:t>The Global Economy Meeting (GEM) </a:t>
            </a:r>
            <a:r>
              <a:rPr lang="it-IT" sz="2000" b="1" dirty="0" err="1" smtClean="0">
                <a:effectLst/>
                <a:ea typeface="Times New Roman" panose="02020603050405020304" pitchFamily="18" charset="0"/>
              </a:rPr>
              <a:t>comprises</a:t>
            </a:r>
            <a:r>
              <a:rPr lang="it-IT" sz="2000" b="1" dirty="0" smtClean="0">
                <a:effectLst/>
                <a:ea typeface="Times New Roman" panose="02020603050405020304" pitchFamily="18" charset="0"/>
              </a:rPr>
              <a:t> the </a:t>
            </a:r>
            <a:r>
              <a:rPr lang="it-IT" sz="2000" b="1" dirty="0" err="1" smtClean="0">
                <a:effectLst/>
                <a:ea typeface="Times New Roman" panose="02020603050405020304" pitchFamily="18" charset="0"/>
              </a:rPr>
              <a:t>Governors</a:t>
            </a:r>
            <a:r>
              <a:rPr lang="it-IT" sz="2000" b="1" dirty="0" smtClean="0">
                <a:effectLst/>
                <a:ea typeface="Times New Roman" panose="02020603050405020304" pitchFamily="18" charset="0"/>
              </a:rPr>
              <a:t> from 30 BIS </a:t>
            </a:r>
            <a:r>
              <a:rPr lang="it-IT" sz="2000" b="1" dirty="0" err="1" smtClean="0">
                <a:effectLst/>
                <a:ea typeface="Times New Roman" panose="02020603050405020304" pitchFamily="18" charset="0"/>
              </a:rPr>
              <a:t>member</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banks</a:t>
            </a:r>
            <a:r>
              <a:rPr lang="it-IT" sz="2000" b="1" dirty="0" smtClean="0">
                <a:effectLst/>
                <a:ea typeface="Times New Roman" panose="02020603050405020304" pitchFamily="18" charset="0"/>
              </a:rPr>
              <a:t> in major </a:t>
            </a:r>
            <a:r>
              <a:rPr lang="it-IT" sz="2000" b="1" dirty="0" err="1" smtClean="0">
                <a:effectLst/>
                <a:ea typeface="Times New Roman" panose="02020603050405020304" pitchFamily="18" charset="0"/>
              </a:rPr>
              <a:t>advanced</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emerging</a:t>
            </a:r>
            <a:r>
              <a:rPr lang="it-IT" sz="2000" b="1" dirty="0" smtClean="0">
                <a:effectLst/>
                <a:ea typeface="Times New Roman" panose="02020603050405020304" pitchFamily="18" charset="0"/>
              </a:rPr>
              <a:t> market </a:t>
            </a:r>
            <a:r>
              <a:rPr lang="it-IT" sz="2000" b="1" dirty="0" err="1" smtClean="0">
                <a:effectLst/>
                <a:ea typeface="Times New Roman" panose="02020603050405020304" pitchFamily="18" charset="0"/>
              </a:rPr>
              <a:t>economies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that</a:t>
            </a:r>
            <a:r>
              <a:rPr lang="it-IT" sz="2000" b="1" dirty="0" smtClean="0">
                <a:effectLst/>
                <a:ea typeface="Times New Roman" panose="02020603050405020304" pitchFamily="18" charset="0"/>
              </a:rPr>
              <a:t> account for </a:t>
            </a:r>
            <a:r>
              <a:rPr lang="it-IT" sz="2000" b="1" dirty="0" err="1" smtClean="0">
                <a:effectLst/>
                <a:ea typeface="Times New Roman" panose="02020603050405020304" pitchFamily="18" charset="0"/>
              </a:rPr>
              <a:t>about</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four</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fifths</a:t>
            </a:r>
            <a:r>
              <a:rPr lang="it-IT" sz="2000" b="1" dirty="0" smtClean="0">
                <a:effectLst/>
                <a:ea typeface="Times New Roman" panose="02020603050405020304" pitchFamily="18" charset="0"/>
              </a:rPr>
              <a:t> of global GDP. The </a:t>
            </a:r>
            <a:r>
              <a:rPr lang="it-IT" sz="2000" b="1" dirty="0" err="1" smtClean="0">
                <a:effectLst/>
                <a:ea typeface="Times New Roman" panose="02020603050405020304" pitchFamily="18" charset="0"/>
              </a:rPr>
              <a:t>members</a:t>
            </a:r>
            <a:r>
              <a:rPr lang="it-IT" sz="2000" b="1" dirty="0" smtClean="0">
                <a:effectLst/>
                <a:ea typeface="Times New Roman" panose="02020603050405020304" pitchFamily="18" charset="0"/>
              </a:rPr>
              <a:t> of the GEM are the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Governors</a:t>
            </a:r>
            <a:r>
              <a:rPr lang="it-IT" sz="2000" b="1" dirty="0" smtClean="0">
                <a:effectLst/>
                <a:ea typeface="Times New Roman" panose="02020603050405020304" pitchFamily="18" charset="0"/>
              </a:rPr>
              <a:t> of </a:t>
            </a:r>
            <a:r>
              <a:rPr lang="it-IT" sz="2000" b="1" u="sng" dirty="0" smtClean="0">
                <a:effectLst/>
                <a:ea typeface="Times New Roman" panose="02020603050405020304" pitchFamily="18" charset="0"/>
              </a:rPr>
              <a:t>Argentina, Australia, </a:t>
            </a:r>
            <a:r>
              <a:rPr lang="it-IT" sz="2000" b="1" u="sng" dirty="0" err="1" smtClean="0">
                <a:effectLst/>
                <a:ea typeface="Times New Roman" panose="02020603050405020304" pitchFamily="18" charset="0"/>
              </a:rPr>
              <a:t>Belgium</a:t>
            </a:r>
            <a:r>
              <a:rPr lang="it-IT" sz="2000" b="1" u="sng" dirty="0" smtClean="0">
                <a:effectLst/>
                <a:ea typeface="Times New Roman" panose="02020603050405020304" pitchFamily="18" charset="0"/>
              </a:rPr>
              <a:t>, Brazil, Canada, China, France, Germany, Hong Kong SAR, India, Indonesia, </a:t>
            </a:r>
            <a:r>
              <a:rPr lang="it-IT" sz="2000" b="1" u="sng" dirty="0" err="1" smtClean="0">
                <a:effectLst/>
                <a:ea typeface="Times New Roman" panose="02020603050405020304" pitchFamily="18" charset="0"/>
              </a:rPr>
              <a:t>Italy</a:t>
            </a:r>
            <a:r>
              <a:rPr lang="it-IT" sz="2000" b="1" u="sng" dirty="0" smtClean="0">
                <a:effectLst/>
                <a:ea typeface="Times New Roman" panose="02020603050405020304" pitchFamily="18" charset="0"/>
              </a:rPr>
              <a:t>, Japan, Korea, </a:t>
            </a:r>
            <a:r>
              <a:rPr lang="it-IT" sz="2000" b="1" u="sng" dirty="0" err="1" smtClean="0">
                <a:effectLst/>
                <a:ea typeface="Times New Roman" panose="02020603050405020304" pitchFamily="18" charset="0"/>
              </a:rPr>
              <a:t>Malaysia</a:t>
            </a:r>
            <a:r>
              <a:rPr lang="it-IT" sz="2000" b="1" u="sng" dirty="0" smtClean="0">
                <a:effectLst/>
                <a:ea typeface="Times New Roman" panose="02020603050405020304" pitchFamily="18" charset="0"/>
              </a:rPr>
              <a:t>, Mexico, the Netherlands, Poland, Russia, </a:t>
            </a:r>
            <a:r>
              <a:rPr lang="it-IT" sz="2000" b="1" u="sng" dirty="0" err="1" smtClean="0">
                <a:effectLst/>
                <a:ea typeface="Times New Roman" panose="02020603050405020304" pitchFamily="18" charset="0"/>
              </a:rPr>
              <a:t>Saudi</a:t>
            </a:r>
            <a:r>
              <a:rPr lang="it-IT" sz="2000" b="1" u="sng" dirty="0" smtClean="0">
                <a:effectLst/>
                <a:ea typeface="Times New Roman" panose="02020603050405020304" pitchFamily="18" charset="0"/>
              </a:rPr>
              <a:t> Arabia, Singapore, South Africa, </a:t>
            </a:r>
            <a:r>
              <a:rPr lang="it-IT" sz="2000" b="1" u="sng" dirty="0" err="1" smtClean="0">
                <a:effectLst/>
                <a:ea typeface="Times New Roman" panose="02020603050405020304" pitchFamily="18" charset="0"/>
              </a:rPr>
              <a:t>Spain</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Sweden</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Switzerland</a:t>
            </a:r>
            <a:r>
              <a:rPr lang="it-IT" sz="2000" b="1" u="sng" dirty="0" smtClean="0">
                <a:effectLst/>
                <a:ea typeface="Times New Roman" panose="02020603050405020304" pitchFamily="18" charset="0"/>
              </a:rPr>
              <a:t>, Thailand, </a:t>
            </a:r>
            <a:r>
              <a:rPr lang="it-IT" sz="2000" b="1" u="sng" dirty="0" err="1" smtClean="0">
                <a:effectLst/>
                <a:ea typeface="Times New Roman" panose="02020603050405020304" pitchFamily="18" charset="0"/>
              </a:rPr>
              <a:t>Turkey</a:t>
            </a:r>
            <a:r>
              <a:rPr lang="it-IT" sz="2000" b="1" u="sng" dirty="0" smtClean="0">
                <a:effectLst/>
                <a:ea typeface="Times New Roman" panose="02020603050405020304" pitchFamily="18" charset="0"/>
              </a:rPr>
              <a:t>, the </a:t>
            </a:r>
            <a:r>
              <a:rPr lang="it-IT" sz="2000" b="1" u="sng" dirty="0" err="1" smtClean="0">
                <a:effectLst/>
                <a:ea typeface="Times New Roman" panose="02020603050405020304" pitchFamily="18" charset="0"/>
              </a:rPr>
              <a:t>United</a:t>
            </a:r>
            <a:r>
              <a:rPr lang="it-IT" sz="2000" b="1" u="sng" dirty="0" smtClean="0">
                <a:effectLst/>
                <a:ea typeface="Times New Roman" panose="02020603050405020304" pitchFamily="18" charset="0"/>
              </a:rPr>
              <a:t> Kingdom and the </a:t>
            </a:r>
            <a:r>
              <a:rPr lang="it-IT" sz="2000" b="1" u="sng" dirty="0" err="1" smtClean="0">
                <a:effectLst/>
                <a:ea typeface="Times New Roman" panose="02020603050405020304" pitchFamily="18" charset="0"/>
              </a:rPr>
              <a:t>United</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States</a:t>
            </a:r>
            <a:r>
              <a:rPr lang="it-IT" sz="2000" b="1" u="sng" dirty="0" smtClean="0">
                <a:effectLst/>
                <a:ea typeface="Times New Roman" panose="02020603050405020304" pitchFamily="18" charset="0"/>
              </a:rPr>
              <a:t> and </a:t>
            </a:r>
            <a:r>
              <a:rPr lang="it-IT" sz="2000" b="1" u="sng" dirty="0" err="1" smtClean="0">
                <a:effectLst/>
                <a:ea typeface="Times New Roman" panose="02020603050405020304" pitchFamily="18" charset="0"/>
              </a:rPr>
              <a:t>also</a:t>
            </a:r>
            <a:r>
              <a:rPr lang="it-IT" sz="2000" b="1" u="sng" dirty="0" smtClean="0">
                <a:effectLst/>
                <a:ea typeface="Times New Roman" panose="02020603050405020304" pitchFamily="18" charset="0"/>
              </a:rPr>
              <a:t> the </a:t>
            </a:r>
            <a:r>
              <a:rPr lang="it-IT" sz="2000" b="1" u="sng" dirty="0" err="1" smtClean="0">
                <a:effectLst/>
                <a:ea typeface="Times New Roman" panose="02020603050405020304" pitchFamily="18" charset="0"/>
              </a:rPr>
              <a:t>President</a:t>
            </a:r>
            <a:r>
              <a:rPr lang="it-IT" sz="2000" b="1" u="sng" dirty="0" smtClean="0">
                <a:effectLst/>
                <a:ea typeface="Times New Roman" panose="02020603050405020304" pitchFamily="18" charset="0"/>
              </a:rPr>
              <a:t> of the </a:t>
            </a:r>
            <a:r>
              <a:rPr lang="it-IT" sz="2000" b="1" u="sng" dirty="0" err="1" smtClean="0">
                <a:effectLst/>
                <a:ea typeface="Times New Roman" panose="02020603050405020304" pitchFamily="18" charset="0"/>
              </a:rPr>
              <a:t>European</a:t>
            </a:r>
            <a:r>
              <a:rPr lang="it-IT" sz="2000" b="1" u="sng" dirty="0" smtClean="0">
                <a:effectLst/>
                <a:ea typeface="Times New Roman" panose="02020603050405020304" pitchFamily="18" charset="0"/>
              </a:rPr>
              <a:t> Central </a:t>
            </a:r>
            <a:r>
              <a:rPr lang="it-IT" sz="2000" b="1" u="sng" dirty="0" err="1" smtClean="0">
                <a:effectLst/>
                <a:ea typeface="Times New Roman" panose="02020603050405020304" pitchFamily="18" charset="0"/>
              </a:rPr>
              <a:t>Bank</a:t>
            </a:r>
            <a:r>
              <a:rPr lang="it-IT" sz="2000" b="1" u="sng" dirty="0" smtClean="0">
                <a:effectLst/>
                <a:ea typeface="Times New Roman" panose="02020603050405020304" pitchFamily="18" charset="0"/>
              </a:rPr>
              <a:t> and the </a:t>
            </a:r>
            <a:r>
              <a:rPr lang="it-IT" sz="2000" b="1" u="sng" dirty="0" err="1" smtClean="0">
                <a:effectLst/>
                <a:ea typeface="Times New Roman" panose="02020603050405020304" pitchFamily="18" charset="0"/>
              </a:rPr>
              <a:t>President</a:t>
            </a:r>
            <a:r>
              <a:rPr lang="it-IT" sz="2000" b="1" u="sng" dirty="0" smtClean="0">
                <a:effectLst/>
                <a:ea typeface="Times New Roman" panose="02020603050405020304" pitchFamily="18" charset="0"/>
              </a:rPr>
              <a:t> of the Federal </a:t>
            </a:r>
            <a:r>
              <a:rPr lang="it-IT" sz="2000" b="1" u="sng" dirty="0" err="1" smtClean="0">
                <a:effectLst/>
                <a:ea typeface="Times New Roman" panose="02020603050405020304" pitchFamily="18" charset="0"/>
              </a:rPr>
              <a:t>Reserve</a:t>
            </a:r>
            <a:r>
              <a:rPr lang="it-IT" sz="2000" b="1" u="sng" dirty="0" smtClean="0">
                <a:effectLst/>
                <a:ea typeface="Times New Roman" panose="02020603050405020304" pitchFamily="18" charset="0"/>
              </a:rPr>
              <a:t> </a:t>
            </a:r>
            <a:r>
              <a:rPr lang="it-IT" sz="2000" b="1" u="sng" dirty="0" err="1" smtClean="0">
                <a:effectLst/>
                <a:ea typeface="Times New Roman" panose="02020603050405020304" pitchFamily="18" charset="0"/>
              </a:rPr>
              <a:t>Bank</a:t>
            </a:r>
            <a:r>
              <a:rPr lang="it-IT" sz="2000" b="1" u="sng" dirty="0" smtClean="0">
                <a:effectLst/>
                <a:ea typeface="Times New Roman" panose="02020603050405020304" pitchFamily="18" charset="0"/>
              </a:rPr>
              <a:t> of New York</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Governors</a:t>
            </a:r>
            <a:r>
              <a:rPr lang="it-IT" sz="2000" b="1" dirty="0" smtClean="0">
                <a:effectLst/>
                <a:ea typeface="Times New Roman" panose="02020603050405020304" pitchFamily="18" charset="0"/>
              </a:rPr>
              <a:t> from </a:t>
            </a:r>
            <a:r>
              <a:rPr lang="it-IT" sz="2000" b="1" dirty="0" err="1" smtClean="0">
                <a:effectLst/>
                <a:ea typeface="Times New Roman" panose="02020603050405020304" pitchFamily="18" charset="0"/>
              </a:rPr>
              <a:t>several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other</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attend</a:t>
            </a:r>
            <a:r>
              <a:rPr lang="it-IT" sz="2000" b="1" dirty="0" smtClean="0">
                <a:effectLst/>
                <a:ea typeface="Times New Roman" panose="02020603050405020304" pitchFamily="18" charset="0"/>
              </a:rPr>
              <a:t> the GEM </a:t>
            </a:r>
            <a:r>
              <a:rPr lang="it-IT" sz="2000" b="1" dirty="0" err="1" smtClean="0">
                <a:effectLst/>
                <a:ea typeface="Times New Roman" panose="02020603050405020304" pitchFamily="18" charset="0"/>
              </a:rPr>
              <a:t>as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observers</a:t>
            </a:r>
            <a:r>
              <a:rPr lang="it-IT" sz="2000" b="1" dirty="0" smtClean="0">
                <a:effectLst/>
                <a:ea typeface="Times New Roman" panose="02020603050405020304" pitchFamily="18" charset="0"/>
              </a:rPr>
              <a:t>. </a:t>
            </a:r>
            <a:endParaRPr lang="it-IT" sz="2000" dirty="0" smtClean="0">
              <a:effectLst/>
              <a:ea typeface="Calibri" panose="020F0502020204030204" pitchFamily="34" charset="0"/>
            </a:endParaRPr>
          </a:p>
          <a:p>
            <a:pPr>
              <a:lnSpc>
                <a:spcPct val="107000"/>
              </a:lnSpc>
              <a:spcAft>
                <a:spcPts val="1125"/>
              </a:spcAft>
            </a:pPr>
            <a:r>
              <a:rPr lang="it-IT" sz="2000" b="1" dirty="0" smtClean="0">
                <a:effectLst/>
                <a:ea typeface="Times New Roman" panose="02020603050405020304" pitchFamily="18" charset="0"/>
              </a:rPr>
              <a:t>The GEM </a:t>
            </a:r>
            <a:r>
              <a:rPr lang="it-IT" sz="2000" b="1" dirty="0" err="1" smtClean="0">
                <a:effectLst/>
                <a:ea typeface="Times New Roman" panose="02020603050405020304" pitchFamily="18" charset="0"/>
              </a:rPr>
              <a:t>has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two</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main</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roles</a:t>
            </a:r>
            <a:r>
              <a:rPr lang="it-IT" sz="2000" b="1" dirty="0" smtClean="0">
                <a:effectLst/>
                <a:ea typeface="Times New Roman" panose="02020603050405020304" pitchFamily="18" charset="0"/>
              </a:rPr>
              <a:t>: (i) </a:t>
            </a:r>
            <a:r>
              <a:rPr lang="it-IT" sz="2000" b="1" dirty="0" err="1" smtClean="0">
                <a:effectLst/>
                <a:ea typeface="Times New Roman" panose="02020603050405020304" pitchFamily="18" charset="0"/>
              </a:rPr>
              <a:t>monitoring</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assessing</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developments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risks</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opportunities</a:t>
            </a:r>
            <a:r>
              <a:rPr lang="it-IT" sz="2000" b="1" dirty="0" smtClean="0">
                <a:effectLst/>
                <a:ea typeface="Times New Roman" panose="02020603050405020304" pitchFamily="18" charset="0"/>
              </a:rPr>
              <a:t> in the world economy and the global </a:t>
            </a:r>
            <a:r>
              <a:rPr lang="it-IT" sz="2000" b="1" dirty="0" err="1" smtClean="0">
                <a:effectLst/>
                <a:ea typeface="Times New Roman" panose="02020603050405020304" pitchFamily="18" charset="0"/>
              </a:rPr>
              <a:t>financial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system</a:t>
            </a:r>
            <a:r>
              <a:rPr lang="it-IT" sz="2000" b="1" dirty="0" smtClean="0">
                <a:effectLst/>
                <a:ea typeface="Times New Roman" panose="02020603050405020304" pitchFamily="18" charset="0"/>
              </a:rPr>
              <a:t>; and (ii) </a:t>
            </a:r>
            <a:r>
              <a:rPr lang="it-IT" sz="2000" b="1" dirty="0" err="1" smtClean="0">
                <a:effectLst/>
                <a:ea typeface="Times New Roman" panose="02020603050405020304" pitchFamily="18" charset="0"/>
              </a:rPr>
              <a:t>providing</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guidance</a:t>
            </a:r>
            <a:r>
              <a:rPr lang="it-IT" sz="2000" b="1" dirty="0" smtClean="0">
                <a:effectLst/>
                <a:ea typeface="Times New Roman" panose="02020603050405020304" pitchFamily="18" charset="0"/>
              </a:rPr>
              <a:t> to the Basel-</a:t>
            </a:r>
            <a:r>
              <a:rPr lang="it-IT" sz="2000" b="1" dirty="0" err="1" smtClean="0">
                <a:effectLst/>
                <a:ea typeface="Times New Roman" panose="02020603050405020304" pitchFamily="18" charset="0"/>
              </a:rPr>
              <a:t>based</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central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bank</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committees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especially</a:t>
            </a:r>
            <a:r>
              <a:rPr lang="it-IT" sz="2000" b="1" dirty="0" smtClean="0">
                <a:effectLst/>
                <a:ea typeface="Times New Roman" panose="02020603050405020304" pitchFamily="18" charset="0"/>
              </a:rPr>
              <a:t> the </a:t>
            </a:r>
            <a:r>
              <a:rPr lang="it-IT" sz="2000" b="1" dirty="0" err="1" smtClean="0">
                <a:effectLst/>
                <a:ea typeface="Times New Roman" panose="02020603050405020304" pitchFamily="18" charset="0"/>
              </a:rPr>
              <a:t>main</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three</a:t>
            </a:r>
            <a:r>
              <a:rPr lang="it-IT" sz="2000" b="1" dirty="0" smtClean="0">
                <a:effectLst/>
                <a:ea typeface="Times New Roman" panose="02020603050405020304" pitchFamily="18" charset="0"/>
              </a:rPr>
              <a:t> - the </a:t>
            </a:r>
            <a:r>
              <a:rPr lang="it-IT" sz="2000" b="1" dirty="0" err="1" smtClean="0">
                <a:effectLst/>
                <a:ea typeface="Times New Roman" panose="02020603050405020304" pitchFamily="18" charset="0"/>
              </a:rPr>
              <a:t>Committee</a:t>
            </a:r>
            <a:r>
              <a:rPr lang="it-IT" sz="2000" b="1" dirty="0" smtClean="0">
                <a:effectLst/>
                <a:ea typeface="Times New Roman" panose="02020603050405020304" pitchFamily="18" charset="0"/>
              </a:rPr>
              <a:t> on the Global Financial System, the </a:t>
            </a:r>
            <a:r>
              <a:rPr lang="it-IT" sz="2000" b="1" dirty="0" err="1" smtClean="0">
                <a:effectLst/>
                <a:ea typeface="Times New Roman" panose="02020603050405020304" pitchFamily="18" charset="0"/>
              </a:rPr>
              <a:t>Committee</a:t>
            </a:r>
            <a:r>
              <a:rPr lang="it-IT" sz="2000" b="1" dirty="0" smtClean="0">
                <a:effectLst/>
                <a:ea typeface="Times New Roman" panose="02020603050405020304" pitchFamily="18" charset="0"/>
              </a:rPr>
              <a:t> on </a:t>
            </a:r>
            <a:r>
              <a:rPr lang="it-IT" sz="2000" b="1" dirty="0" err="1" smtClean="0">
                <a:effectLst/>
                <a:ea typeface="Times New Roman" panose="02020603050405020304" pitchFamily="18" charset="0"/>
              </a:rPr>
              <a:t>Payment</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Settlement</a:t>
            </a:r>
            <a:r>
              <a:rPr lang="it-IT" sz="2000" b="1" dirty="0" smtClean="0">
                <a:effectLst/>
                <a:ea typeface="Times New Roman" panose="02020603050405020304" pitchFamily="18" charset="0"/>
              </a:rPr>
              <a:t> Systems and the </a:t>
            </a:r>
            <a:r>
              <a:rPr lang="it-IT" sz="2000" b="1" dirty="0" err="1" smtClean="0">
                <a:effectLst/>
                <a:ea typeface="Times New Roman" panose="02020603050405020304" pitchFamily="18" charset="0"/>
              </a:rPr>
              <a:t>Markets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Committee</a:t>
            </a:r>
            <a:r>
              <a:rPr lang="it-IT" sz="2000" b="1" dirty="0" smtClean="0">
                <a:effectLst/>
                <a:ea typeface="Times New Roman" panose="02020603050405020304" pitchFamily="18" charset="0"/>
              </a:rPr>
              <a:t>. The GEM </a:t>
            </a:r>
            <a:r>
              <a:rPr lang="it-IT" sz="2000" b="1" dirty="0" err="1" smtClean="0">
                <a:effectLst/>
                <a:ea typeface="Times New Roman" panose="02020603050405020304" pitchFamily="18" charset="0"/>
              </a:rPr>
              <a:t>also</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receives</a:t>
            </a:r>
            <a:r>
              <a:rPr lang="it-IT" sz="2000" b="1" dirty="0" smtClean="0">
                <a:effectLst/>
                <a:ea typeface="Times New Roman" panose="02020603050405020304" pitchFamily="18" charset="0"/>
              </a:rPr>
              <a:t> reports from the </a:t>
            </a:r>
            <a:r>
              <a:rPr lang="it-IT" sz="2000" b="1" dirty="0" err="1" smtClean="0">
                <a:effectLst/>
                <a:ea typeface="Times New Roman" panose="02020603050405020304" pitchFamily="18" charset="0"/>
              </a:rPr>
              <a:t>chairs</a:t>
            </a:r>
            <a:r>
              <a:rPr lang="it-IT" sz="2000" b="1" dirty="0" smtClean="0">
                <a:effectLst/>
                <a:ea typeface="Times New Roman" panose="02020603050405020304" pitchFamily="18" charset="0"/>
              </a:rPr>
              <a:t> of </a:t>
            </a:r>
            <a:r>
              <a:rPr lang="it-IT" sz="2000" b="1" dirty="0" err="1" smtClean="0">
                <a:effectLst/>
                <a:ea typeface="Times New Roman" panose="02020603050405020304" pitchFamily="18" charset="0"/>
              </a:rPr>
              <a:t>those</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committees</a:t>
            </a:r>
            <a:r>
              <a:rPr lang="it-IT" sz="2000" b="1" dirty="0" smtClean="0">
                <a:effectLst/>
                <a:ea typeface="Times New Roman" panose="02020603050405020304" pitchFamily="18" charset="0"/>
              </a:rPr>
              <a:t> and </a:t>
            </a:r>
            <a:r>
              <a:rPr lang="it-IT" sz="2000" b="1" dirty="0" err="1" smtClean="0">
                <a:effectLst/>
                <a:ea typeface="Times New Roman" panose="02020603050405020304" pitchFamily="18" charset="0"/>
              </a:rPr>
              <a:t>decides</a:t>
            </a:r>
            <a:r>
              <a:rPr lang="it-IT" sz="2000" b="1" dirty="0" smtClean="0">
                <a:effectLst/>
                <a:ea typeface="Times New Roman" panose="02020603050405020304" pitchFamily="18" charset="0"/>
              </a:rPr>
              <a:t> on </a:t>
            </a:r>
            <a:r>
              <a:rPr lang="it-IT" sz="2000" b="1" dirty="0" err="1" smtClean="0">
                <a:effectLst/>
                <a:ea typeface="Times New Roman" panose="02020603050405020304" pitchFamily="18" charset="0"/>
              </a:rPr>
              <a:t>publication</a:t>
            </a:r>
            <a:r>
              <a:rPr lang="it-IT" sz="2000" b="1" dirty="0" smtClean="0">
                <a:effectLst/>
                <a:ea typeface="Times New Roman" panose="02020603050405020304" pitchFamily="18" charset="0"/>
              </a:rPr>
              <a:t>. </a:t>
            </a:r>
            <a:endParaRPr lang="it-IT" sz="2000" dirty="0" smtClean="0">
              <a:effectLst/>
              <a:ea typeface="Calibri" panose="020F0502020204030204" pitchFamily="34" charset="0"/>
            </a:endParaRPr>
          </a:p>
          <a:p>
            <a:r>
              <a:rPr lang="it-IT" sz="2000" b="1" dirty="0" smtClean="0">
                <a:effectLst/>
                <a:ea typeface="Times New Roman" panose="02020603050405020304" pitchFamily="18" charset="0"/>
              </a:rPr>
              <a:t>The Global Economy Meeting </a:t>
            </a:r>
            <a:r>
              <a:rPr lang="it-IT" sz="2000" b="1" dirty="0" err="1" smtClean="0">
                <a:effectLst/>
                <a:ea typeface="Times New Roman" panose="02020603050405020304" pitchFamily="18" charset="0"/>
              </a:rPr>
              <a:t>is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one</a:t>
            </a:r>
            <a:r>
              <a:rPr lang="it-IT" sz="2000" b="1" dirty="0" smtClean="0">
                <a:effectLst/>
                <a:ea typeface="Times New Roman" panose="02020603050405020304" pitchFamily="18" charset="0"/>
              </a:rPr>
              <a:t> of the </a:t>
            </a:r>
            <a:r>
              <a:rPr lang="it-IT" sz="2000" b="1" dirty="0" err="1" smtClean="0">
                <a:effectLst/>
                <a:ea typeface="Times New Roman" panose="02020603050405020304" pitchFamily="18" charset="0"/>
              </a:rPr>
              <a:t>principal</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bimonthly</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meetings</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held</a:t>
            </a:r>
            <a:r>
              <a:rPr lang="it-IT" sz="2000" b="1" dirty="0" smtClean="0">
                <a:effectLst/>
                <a:ea typeface="Times New Roman" panose="02020603050405020304" pitchFamily="18" charset="0"/>
              </a:rPr>
              <a:t> </a:t>
            </a:r>
            <a:r>
              <a:rPr lang="it-IT" sz="2000" b="1" dirty="0" err="1" smtClean="0">
                <a:effectLst/>
                <a:ea typeface="Times New Roman" panose="02020603050405020304" pitchFamily="18" charset="0"/>
              </a:rPr>
              <a:t>at</a:t>
            </a:r>
            <a:r>
              <a:rPr lang="it-IT" sz="2000" b="1" dirty="0" smtClean="0">
                <a:effectLst/>
                <a:ea typeface="Times New Roman" panose="02020603050405020304" pitchFamily="18" charset="0"/>
              </a:rPr>
              <a:t> the BIS. </a:t>
            </a:r>
            <a:r>
              <a:rPr lang="it-IT" sz="2000" b="1" dirty="0" smtClean="0">
                <a:solidFill>
                  <a:srgbClr val="372F32"/>
                </a:solidFill>
                <a:effectLst/>
                <a:latin typeface="Times New Roman" panose="02020603050405020304" pitchFamily="18" charset="0"/>
                <a:ea typeface="Times New Roman" panose="02020603050405020304" pitchFamily="18" charset="0"/>
              </a:rPr>
              <a:t/>
            </a:r>
            <a:br>
              <a:rPr lang="it-IT" sz="2000" b="1" dirty="0" smtClean="0">
                <a:solidFill>
                  <a:srgbClr val="372F32"/>
                </a:solidFill>
                <a:effectLst/>
                <a:latin typeface="Times New Roman" panose="02020603050405020304" pitchFamily="18" charset="0"/>
                <a:ea typeface="Times New Roman" panose="02020603050405020304" pitchFamily="18" charset="0"/>
              </a:rPr>
            </a:br>
            <a:endParaRPr lang="it-IT" sz="2000" dirty="0"/>
          </a:p>
        </p:txBody>
      </p:sp>
    </p:spTree>
    <p:extLst>
      <p:ext uri="{BB962C8B-B14F-4D97-AF65-F5344CB8AC3E}">
        <p14:creationId xmlns:p14="http://schemas.microsoft.com/office/powerpoint/2010/main" val="818852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taurant Schützenhaus Bas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6271746"/>
            <a:ext cx="3600399" cy="58625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7" y="1412776"/>
            <a:ext cx="9131424" cy="40677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s Restaurant Schützenha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5132" y="128216"/>
            <a:ext cx="3465151" cy="53511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Fussleis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77" y="5481637"/>
            <a:ext cx="9131424" cy="79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073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 y="25964"/>
            <a:ext cx="9150559" cy="6857999"/>
          </a:xfrm>
          <a:prstGeom prst="rect">
            <a:avLst/>
          </a:prstGeom>
        </p:spPr>
      </p:pic>
    </p:spTree>
    <p:extLst>
      <p:ext uri="{BB962C8B-B14F-4D97-AF65-F5344CB8AC3E}">
        <p14:creationId xmlns:p14="http://schemas.microsoft.com/office/powerpoint/2010/main" val="1906902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7999"/>
          </a:xfrm>
          <a:prstGeom prst="rect">
            <a:avLst/>
          </a:prstGeom>
        </p:spPr>
      </p:pic>
    </p:spTree>
    <p:extLst>
      <p:ext uri="{BB962C8B-B14F-4D97-AF65-F5344CB8AC3E}">
        <p14:creationId xmlns:p14="http://schemas.microsoft.com/office/powerpoint/2010/main" val="3032087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741367"/>
          </a:xfrm>
          <a:prstGeom prst="rect">
            <a:avLst/>
          </a:prstGeom>
        </p:spPr>
      </p:pic>
    </p:spTree>
    <p:extLst>
      <p:ext uri="{BB962C8B-B14F-4D97-AF65-F5344CB8AC3E}">
        <p14:creationId xmlns:p14="http://schemas.microsoft.com/office/powerpoint/2010/main" val="30031597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jia1960p"/>
          <p:cNvPicPr>
            <a:picLocks noChangeAspect="1" noChangeArrowheads="1"/>
          </p:cNvPicPr>
          <p:nvPr/>
        </p:nvPicPr>
        <p:blipFill>
          <a:blip r:embed="rId3" cstate="print"/>
          <a:srcRect/>
          <a:stretch>
            <a:fillRect/>
          </a:stretch>
        </p:blipFill>
        <p:spPr bwMode="auto">
          <a:xfrm>
            <a:off x="0" y="333375"/>
            <a:ext cx="9144000" cy="6119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1524000" y="0"/>
            <a:ext cx="12192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cpi-18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692150"/>
            <a:ext cx="83534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100234"/>
      </p:ext>
    </p:extLst>
  </p:cSld>
  <p:clrMapOvr>
    <a:masterClrMapping/>
  </p:clrMapOvr>
  <p:transition>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http://us.st11.yimg.com/store1.yimg.com/I/scripophily_1888_0"/>
          <p:cNvPicPr>
            <a:picLocks noChangeAspect="1" noChangeArrowheads="1"/>
          </p:cNvPicPr>
          <p:nvPr/>
        </p:nvPicPr>
        <p:blipFill>
          <a:blip r:embed="rId3" r:link="rId4"/>
          <a:srcRect/>
          <a:stretch>
            <a:fillRect/>
          </a:stretch>
        </p:blipFill>
        <p:spPr bwMode="auto">
          <a:xfrm>
            <a:off x="-3205163" y="2498725"/>
            <a:ext cx="9525" cy="9525"/>
          </a:xfrm>
          <a:prstGeom prst="rect">
            <a:avLst/>
          </a:prstGeom>
          <a:noFill/>
          <a:ln w="9525">
            <a:noFill/>
            <a:miter lim="800000"/>
            <a:headEnd/>
            <a:tailEnd/>
          </a:ln>
        </p:spPr>
      </p:pic>
      <p:sp>
        <p:nvSpPr>
          <p:cNvPr id="84995" name="Rectangle 6"/>
          <p:cNvSpPr>
            <a:spLocks noChangeArrowheads="1"/>
          </p:cNvSpPr>
          <p:nvPr/>
        </p:nvSpPr>
        <p:spPr bwMode="auto">
          <a:xfrm>
            <a:off x="755650" y="1196975"/>
            <a:ext cx="7777163" cy="5310188"/>
          </a:xfrm>
          <a:prstGeom prst="rect">
            <a:avLst/>
          </a:prstGeom>
          <a:noFill/>
          <a:ln w="9525">
            <a:noFill/>
            <a:miter lim="800000"/>
            <a:headEnd/>
            <a:tailEnd/>
          </a:ln>
        </p:spPr>
        <p:txBody>
          <a:bodyPr anchor="ctr">
            <a:spAutoFit/>
          </a:bodyPr>
          <a:lstStyle/>
          <a:p>
            <a:pPr eaLnBrk="1" hangingPunct="1"/>
            <a:r>
              <a:rPr lang="it-IT" altLang="it-IT" sz="1800" u="sng">
                <a:solidFill>
                  <a:srgbClr val="FFFFFF"/>
                </a:solidFill>
                <a:cs typeface="Times New Roman" pitchFamily="18" charset="0"/>
              </a:rPr>
              <a:t>Banca Privata e Finambro  1974</a:t>
            </a:r>
            <a:endParaRPr lang="it-IT" altLang="it-IT" sz="1800">
              <a:solidFill>
                <a:srgbClr val="FFFFFF"/>
              </a:solidFill>
            </a:endParaRPr>
          </a:p>
          <a:p>
            <a:pPr eaLnBrk="1" hangingPunct="1"/>
            <a:r>
              <a:rPr lang="en-GB" altLang="it-IT" sz="1800" u="sng">
                <a:solidFill>
                  <a:srgbClr val="FFFFFF"/>
                </a:solidFill>
                <a:cs typeface="Times New Roman" pitchFamily="18" charset="0"/>
              </a:rPr>
              <a:t>Bankhaus Herstatt in Cologne. </a:t>
            </a:r>
            <a:r>
              <a:rPr lang="it-IT" altLang="it-IT" sz="1800" u="sng">
                <a:solidFill>
                  <a:srgbClr val="FFFFFF"/>
                </a:solidFill>
                <a:cs typeface="Times New Roman" pitchFamily="18" charset="0"/>
              </a:rPr>
              <a:t>1974</a:t>
            </a:r>
          </a:p>
          <a:p>
            <a:pPr eaLnBrk="1" hangingPunct="1"/>
            <a:r>
              <a:rPr lang="it-IT" altLang="it-IT" sz="1800" u="sng">
                <a:solidFill>
                  <a:srgbClr val="FFFFFF"/>
                </a:solidFill>
                <a:cs typeface="Times New Roman" pitchFamily="18" charset="0"/>
              </a:rPr>
              <a:t>Franklin Square National Bank – Long Island, New York - 1974</a:t>
            </a:r>
          </a:p>
          <a:p>
            <a:r>
              <a:rPr lang="en-GB" altLang="it-IT" sz="1800" u="sng">
                <a:solidFill>
                  <a:srgbClr val="FFFFFF"/>
                </a:solidFill>
                <a:cs typeface="Times New Roman" pitchFamily="18" charset="0"/>
              </a:rPr>
              <a:t>Penn Central Corporation – Pennsylvania 1978</a:t>
            </a:r>
            <a:endParaRPr lang="it-IT" altLang="it-IT" sz="1800" u="sng">
              <a:solidFill>
                <a:srgbClr val="FFFFFF"/>
              </a:solidFill>
            </a:endParaRPr>
          </a:p>
          <a:p>
            <a:r>
              <a:rPr lang="it-IT" altLang="it-IT" sz="1800" u="sng">
                <a:solidFill>
                  <a:srgbClr val="FFFFFF"/>
                </a:solidFill>
                <a:cs typeface="Times New Roman" pitchFamily="18" charset="0"/>
              </a:rPr>
              <a:t>Banco Ambrosiano 1982  </a:t>
            </a:r>
          </a:p>
          <a:p>
            <a:r>
              <a:rPr lang="en-US" altLang="it-IT" u="sng">
                <a:solidFill>
                  <a:srgbClr val="FFFFFF"/>
                </a:solidFill>
                <a:latin typeface="Arial" pitchFamily="34" charset="0"/>
              </a:rPr>
              <a:t>Continental Illinois National Bank and Trust Company (CINB) in May 1984</a:t>
            </a:r>
            <a:r>
              <a:rPr lang="en-US" altLang="it-IT" sz="1800">
                <a:solidFill>
                  <a:srgbClr val="FFFFFF"/>
                </a:solidFill>
                <a:latin typeface="Arial" pitchFamily="34" charset="0"/>
              </a:rPr>
              <a:t>,</a:t>
            </a:r>
          </a:p>
          <a:p>
            <a:r>
              <a:rPr lang="en-US" altLang="it-IT" sz="1800" b="0">
                <a:solidFill>
                  <a:srgbClr val="FFFFFF"/>
                </a:solidFill>
                <a:latin typeface="Arial" pitchFamily="34" charset="0"/>
              </a:rPr>
              <a:t> </a:t>
            </a:r>
            <a:endParaRPr lang="it-IT" altLang="it-IT" sz="1800">
              <a:solidFill>
                <a:srgbClr val="FFFFFF"/>
              </a:solidFill>
            </a:endParaRPr>
          </a:p>
          <a:p>
            <a:r>
              <a:rPr lang="en-GB" altLang="it-IT" sz="1800" u="sng">
                <a:solidFill>
                  <a:srgbClr val="FFFFFF"/>
                </a:solidFill>
                <a:cs typeface="Times New Roman" pitchFamily="18" charset="0"/>
              </a:rPr>
              <a:t>Drexel Burnham Lambert Group (DBLG) 1989</a:t>
            </a:r>
            <a:endParaRPr lang="it-IT" altLang="it-IT" sz="1800">
              <a:solidFill>
                <a:srgbClr val="FFFFFF"/>
              </a:solidFill>
            </a:endParaRPr>
          </a:p>
          <a:p>
            <a:r>
              <a:rPr lang="en-GB" altLang="it-IT" sz="1800" u="sng">
                <a:solidFill>
                  <a:srgbClr val="FFFFFF"/>
                </a:solidFill>
                <a:cs typeface="Times New Roman" pitchFamily="18" charset="0"/>
              </a:rPr>
              <a:t>Bank for Credit and Commerce International (BCCI)  1991</a:t>
            </a:r>
            <a:endParaRPr lang="it-IT" altLang="it-IT" sz="1800">
              <a:solidFill>
                <a:srgbClr val="FFFFFF"/>
              </a:solidFill>
            </a:endParaRPr>
          </a:p>
          <a:p>
            <a:r>
              <a:rPr lang="en-GB" altLang="it-IT" sz="1800" u="sng">
                <a:solidFill>
                  <a:srgbClr val="FFFFFF"/>
                </a:solidFill>
                <a:cs typeface="Times New Roman" pitchFamily="18" charset="0"/>
              </a:rPr>
              <a:t>Long-Term Capital Management (LTCM)  1994 </a:t>
            </a:r>
            <a:endParaRPr lang="it-IT" altLang="it-IT" sz="1800">
              <a:solidFill>
                <a:srgbClr val="FFFFFF"/>
              </a:solidFill>
            </a:endParaRPr>
          </a:p>
          <a:p>
            <a:r>
              <a:rPr lang="en-GB" altLang="it-IT" sz="1800" u="sng">
                <a:solidFill>
                  <a:srgbClr val="FFFFFF"/>
                </a:solidFill>
                <a:cs typeface="Times New Roman" pitchFamily="18" charset="0"/>
              </a:rPr>
              <a:t>Barings PLC  1995 </a:t>
            </a:r>
          </a:p>
          <a:p>
            <a:r>
              <a:rPr lang="en-US" altLang="it-IT" sz="1800" u="sng">
                <a:solidFill>
                  <a:srgbClr val="FFFFFF"/>
                </a:solidFill>
              </a:rPr>
              <a:t>Crédit Lyonnais' Paris 1996</a:t>
            </a:r>
            <a:r>
              <a:rPr lang="en-US" altLang="it-IT" sz="1800" b="0">
                <a:solidFill>
                  <a:srgbClr val="FFFFFF"/>
                </a:solidFill>
                <a:latin typeface="Arial" pitchFamily="34" charset="0"/>
              </a:rPr>
              <a:t> </a:t>
            </a:r>
            <a:endParaRPr lang="en-GB" altLang="it-IT" sz="1800" u="sng">
              <a:solidFill>
                <a:srgbClr val="FFFFFF"/>
              </a:solidFill>
              <a:cs typeface="Times New Roman" pitchFamily="18" charset="0"/>
            </a:endParaRPr>
          </a:p>
          <a:p>
            <a:endParaRPr lang="it-IT" altLang="it-IT" sz="1800">
              <a:solidFill>
                <a:srgbClr val="FFFFFF"/>
              </a:solidFill>
            </a:endParaRPr>
          </a:p>
          <a:p>
            <a:r>
              <a:rPr lang="en-GB" altLang="it-IT" sz="1800" u="sng">
                <a:solidFill>
                  <a:srgbClr val="FFFFFF"/>
                </a:solidFill>
                <a:cs typeface="Times New Roman" pitchFamily="18" charset="0"/>
              </a:rPr>
              <a:t>Bipop-Carire 2001 </a:t>
            </a:r>
          </a:p>
          <a:p>
            <a:r>
              <a:rPr lang="it-IT" altLang="it-IT" sz="1800" u="sng">
                <a:solidFill>
                  <a:srgbClr val="FFFFFF"/>
                </a:solidFill>
                <a:cs typeface="Times New Roman" pitchFamily="18" charset="0"/>
              </a:rPr>
              <a:t>Enron Corporation is an energy company based in Houston, Texas. 2001</a:t>
            </a:r>
            <a:endParaRPr lang="it-IT" altLang="it-IT" sz="1800">
              <a:solidFill>
                <a:srgbClr val="FFFFFF"/>
              </a:solidFill>
            </a:endParaRPr>
          </a:p>
          <a:p>
            <a:r>
              <a:rPr lang="it-IT" altLang="it-IT" sz="1800" u="sng">
                <a:solidFill>
                  <a:srgbClr val="FFFFFF"/>
                </a:solidFill>
                <a:cs typeface="Times New Roman" pitchFamily="18" charset="0"/>
              </a:rPr>
              <a:t>WorldCom (known as LDDS) and MCI Communications, MCI WorldCom WorldCom taking its final name on April 14, 2003 as part of the corporation's emergence from bankruptcy 2003</a:t>
            </a:r>
            <a:endParaRPr lang="it-IT" altLang="it-IT" sz="1800">
              <a:solidFill>
                <a:srgbClr val="FFFFFF"/>
              </a:solidFill>
            </a:endParaRPr>
          </a:p>
          <a:p>
            <a:endParaRPr lang="it-IT" altLang="it-IT" sz="1800" u="sng">
              <a:solidFill>
                <a:srgbClr val="FFFFFF"/>
              </a:solidFill>
              <a:cs typeface="Times New Roman" pitchFamily="18" charset="0"/>
            </a:endParaRPr>
          </a:p>
        </p:txBody>
      </p:sp>
      <p:sp>
        <p:nvSpPr>
          <p:cNvPr id="84996" name="Text Box 7"/>
          <p:cNvSpPr txBox="1">
            <a:spLocks noChangeArrowheads="1"/>
          </p:cNvSpPr>
          <p:nvPr/>
        </p:nvSpPr>
        <p:spPr bwMode="auto">
          <a:xfrm>
            <a:off x="1857375" y="357188"/>
            <a:ext cx="4699000" cy="584200"/>
          </a:xfrm>
          <a:prstGeom prst="rect">
            <a:avLst/>
          </a:prstGeom>
          <a:noFill/>
          <a:ln w="9525">
            <a:noFill/>
            <a:miter lim="800000"/>
            <a:headEnd/>
            <a:tailEnd/>
          </a:ln>
        </p:spPr>
        <p:txBody>
          <a:bodyPr wrap="none">
            <a:spAutoFit/>
          </a:bodyPr>
          <a:lstStyle/>
          <a:p>
            <a:pPr algn="ctr" eaLnBrk="1" hangingPunct="1"/>
            <a:r>
              <a:rPr lang="en-US" altLang="it-IT" sz="1800">
                <a:solidFill>
                  <a:srgbClr val="FFFFFF"/>
                </a:solidFill>
                <a:latin typeface="Arial" pitchFamily="34" charset="0"/>
              </a:rPr>
              <a:t>Since the collapse of fixed exchange rate</a:t>
            </a:r>
          </a:p>
          <a:p>
            <a:pPr algn="ctr" eaLnBrk="1" hangingPunct="1"/>
            <a:r>
              <a:rPr lang="it-IT" altLang="it-IT" sz="1400">
                <a:solidFill>
                  <a:srgbClr val="FFFFFF"/>
                </a:solidFill>
                <a:latin typeface="Arial" pitchFamily="34" charset="0"/>
              </a:rPr>
              <a:t>August 1971</a:t>
            </a:r>
            <a:endParaRPr lang="en-US" altLang="it-IT" sz="1400">
              <a:solidFill>
                <a:srgbClr val="FFFFFF"/>
              </a:solidFill>
              <a:latin typeface="Arial"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37"/>
            <a:ext cx="9144000" cy="6763926"/>
          </a:xfrm>
          <a:prstGeom prst="rect">
            <a:avLst/>
          </a:prstGeom>
        </p:spPr>
      </p:pic>
    </p:spTree>
    <p:extLst>
      <p:ext uri="{BB962C8B-B14F-4D97-AF65-F5344CB8AC3E}">
        <p14:creationId xmlns:p14="http://schemas.microsoft.com/office/powerpoint/2010/main" val="2395447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descr="BASE_Max_630_378.png"/>
          <p:cNvPicPr>
            <a:picLocks noChangeAspect="1"/>
          </p:cNvPicPr>
          <p:nvPr/>
        </p:nvPicPr>
        <p:blipFill>
          <a:blip r:embed="rId3" cstate="print"/>
          <a:srcRect/>
          <a:stretch>
            <a:fillRect/>
          </a:stretch>
        </p:blipFill>
        <p:spPr bwMode="auto">
          <a:xfrm>
            <a:off x="539750" y="333375"/>
            <a:ext cx="8135938" cy="6191250"/>
          </a:xfrm>
          <a:prstGeom prst="rect">
            <a:avLst/>
          </a:prstGeom>
          <a:noFill/>
          <a:ln w="9525">
            <a:noFill/>
            <a:miter lim="800000"/>
            <a:headEnd/>
            <a:tailEnd/>
          </a:ln>
        </p:spPr>
      </p:pic>
      <p:sp>
        <p:nvSpPr>
          <p:cNvPr id="98307" name="TextBox 2"/>
          <p:cNvSpPr txBox="1">
            <a:spLocks noChangeArrowheads="1"/>
          </p:cNvSpPr>
          <p:nvPr/>
        </p:nvSpPr>
        <p:spPr bwMode="auto">
          <a:xfrm>
            <a:off x="2124075" y="6519863"/>
            <a:ext cx="7777163" cy="338137"/>
          </a:xfrm>
          <a:prstGeom prst="rect">
            <a:avLst/>
          </a:prstGeom>
          <a:noFill/>
          <a:ln w="9525">
            <a:noFill/>
            <a:miter lim="800000"/>
            <a:headEnd/>
            <a:tailEnd/>
          </a:ln>
        </p:spPr>
        <p:txBody>
          <a:bodyPr>
            <a:spAutoFit/>
          </a:bodyPr>
          <a:lstStyle/>
          <a:p>
            <a:pPr eaLnBrk="1" hangingPunct="1"/>
            <a:r>
              <a:rPr lang="it-IT" altLang="it-IT">
                <a:solidFill>
                  <a:schemeClr val="bg1"/>
                </a:solidFill>
              </a:rPr>
              <a:t>http://research.stlouisfed.org/fred2/series/BASE</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116632"/>
            <a:ext cx="8712967" cy="5909310"/>
          </a:xfrm>
          <a:prstGeom prst="rect">
            <a:avLst/>
          </a:prstGeom>
          <a:noFill/>
        </p:spPr>
        <p:txBody>
          <a:bodyPr wrap="square" rtlCol="0">
            <a:spAutoFit/>
          </a:bodyPr>
          <a:lstStyle/>
          <a:p>
            <a:r>
              <a:rPr lang="en-US" b="1" dirty="0"/>
              <a:t>Federal Reserve Act</a:t>
            </a:r>
            <a:endParaRPr lang="sl-SI" b="1" dirty="0"/>
          </a:p>
          <a:p>
            <a:r>
              <a:rPr lang="en-US" b="1" dirty="0"/>
              <a:t> </a:t>
            </a:r>
            <a:endParaRPr lang="sl-SI" b="1" dirty="0"/>
          </a:p>
          <a:p>
            <a:r>
              <a:rPr lang="en-US" b="1" dirty="0"/>
              <a:t>Section 13. Powers of Federal Reserve </a:t>
            </a:r>
            <a:r>
              <a:rPr lang="en-US" b="1" dirty="0" smtClean="0"/>
              <a:t>Banks</a:t>
            </a:r>
            <a:endParaRPr lang="sl-SI" b="1" dirty="0"/>
          </a:p>
          <a:p>
            <a:r>
              <a:rPr lang="en-US" b="1" dirty="0" err="1"/>
              <a:t>Omissis</a:t>
            </a:r>
            <a:r>
              <a:rPr lang="en-US" b="1" dirty="0"/>
              <a:t> …………………………….</a:t>
            </a:r>
            <a:endParaRPr lang="sl-SI" b="1" dirty="0"/>
          </a:p>
          <a:p>
            <a:r>
              <a:rPr lang="en-US" b="1" dirty="0"/>
              <a:t> </a:t>
            </a:r>
            <a:endParaRPr lang="sl-SI" dirty="0"/>
          </a:p>
          <a:p>
            <a:r>
              <a:rPr lang="en-US" b="1" dirty="0"/>
              <a:t>3. Discounts for individuals, partnerships, and corporations </a:t>
            </a:r>
            <a:endParaRPr lang="en-US" b="1" dirty="0" smtClean="0"/>
          </a:p>
          <a:p>
            <a:endParaRPr lang="en-US" b="1" dirty="0"/>
          </a:p>
          <a:p>
            <a:endParaRPr lang="sl-SI" dirty="0"/>
          </a:p>
          <a:p>
            <a:pPr lvl="0"/>
            <a:r>
              <a:rPr lang="en-US" b="1" dirty="0"/>
              <a:t>In unusual and exigent circumstances, the Board of Governors of the Federal Reserve System, by the affirmative vote of not less than five members, may authorize any Federal reserve bank, during such periods as the said board may determine, at rates established in accordance with the provisions of section 14, subdivision (d), of this Act, to discount for any participant in any program or facility with broad-based eligibility, notes, drafts, and bills of exchange when such notes, drafts, and bills of exchange are indorsed or otherwise secured to the satisfaction of the Federal Reserve bank: </a:t>
            </a:r>
            <a:r>
              <a:rPr lang="en-US" b="1" i="1" dirty="0"/>
              <a:t>Provided</a:t>
            </a:r>
            <a:r>
              <a:rPr lang="en-US" b="1" dirty="0"/>
              <a:t>, That before discounting any such note, draft, or bill of exchange, the Federal reserve bank shall obtain evidence that such participant in any program or facility with broad-based eligibility is unable to secure adequate credit accommodations from other banking institutions. All such discounts for any participant in any program or facility with broad-based eligibility shall be subject to such limitations, restrictions, and regulations as the Board of Governors of the Federal Reserve System may prescribe. </a:t>
            </a:r>
            <a:endParaRPr lang="sl-SI" b="1" dirty="0"/>
          </a:p>
        </p:txBody>
      </p:sp>
    </p:spTree>
    <p:extLst>
      <p:ext uri="{BB962C8B-B14F-4D97-AF65-F5344CB8AC3E}">
        <p14:creationId xmlns:p14="http://schemas.microsoft.com/office/powerpoint/2010/main" val="32018985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descr="volcker.gif"/>
          <p:cNvPicPr>
            <a:picLocks noChangeAspect="1"/>
          </p:cNvPicPr>
          <p:nvPr/>
        </p:nvPicPr>
        <p:blipFill>
          <a:blip r:embed="rId2" cstate="print"/>
          <a:srcRect/>
          <a:stretch>
            <a:fillRect/>
          </a:stretch>
        </p:blipFill>
        <p:spPr bwMode="auto">
          <a:xfrm>
            <a:off x="2124075" y="692150"/>
            <a:ext cx="4895850" cy="4681538"/>
          </a:xfrm>
          <a:prstGeom prst="rect">
            <a:avLst/>
          </a:prstGeom>
          <a:noFill/>
          <a:ln w="9525">
            <a:noFill/>
            <a:miter lim="800000"/>
            <a:headEnd/>
            <a:tailEnd/>
          </a:ln>
        </p:spPr>
      </p:pic>
      <p:sp>
        <p:nvSpPr>
          <p:cNvPr id="60419" name="Rectangle 4"/>
          <p:cNvSpPr>
            <a:spLocks noChangeArrowheads="1"/>
          </p:cNvSpPr>
          <p:nvPr/>
        </p:nvSpPr>
        <p:spPr bwMode="auto">
          <a:xfrm>
            <a:off x="1476375" y="5949950"/>
            <a:ext cx="6840538" cy="461665"/>
          </a:xfrm>
          <a:prstGeom prst="rect">
            <a:avLst/>
          </a:prstGeom>
          <a:noFill/>
          <a:ln w="9525">
            <a:noFill/>
            <a:miter lim="800000"/>
            <a:headEnd/>
            <a:tailEnd/>
          </a:ln>
        </p:spPr>
        <p:txBody>
          <a:bodyPr>
            <a:spAutoFit/>
          </a:bodyPr>
          <a:lstStyle/>
          <a:p>
            <a:pPr eaLnBrk="1" hangingPunct="1"/>
            <a:r>
              <a:rPr lang="en-US" altLang="it-IT" sz="1200">
                <a:latin typeface="Arial" pitchFamily="34" charset="0"/>
              </a:rPr>
              <a:t>Paul Volker  -  He was named chairman of the Board of Governors of the Federal Reserve System by President Carter, and was sworn in on August 6, 1979. He served until August 11, 1987</a:t>
            </a:r>
            <a:endParaRPr lang="it-IT" altLang="it-IT" sz="12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101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JosephWright-Alchemist_1771"/>
          <p:cNvPicPr>
            <a:picLocks noChangeAspect="1" noChangeArrowheads="1"/>
          </p:cNvPicPr>
          <p:nvPr/>
        </p:nvPicPr>
        <p:blipFill>
          <a:blip r:embed="rId2" cstate="print"/>
          <a:srcRect/>
          <a:stretch>
            <a:fillRect/>
          </a:stretch>
        </p:blipFill>
        <p:spPr bwMode="auto">
          <a:xfrm>
            <a:off x="1547813" y="333375"/>
            <a:ext cx="5688012" cy="6119813"/>
          </a:xfrm>
          <a:prstGeom prst="rect">
            <a:avLst/>
          </a:prstGeom>
          <a:noFill/>
          <a:ln w="9525">
            <a:noFill/>
            <a:miter lim="800000"/>
            <a:headEnd/>
            <a:tailEnd/>
          </a:ln>
        </p:spPr>
      </p:pic>
      <p:sp>
        <p:nvSpPr>
          <p:cNvPr id="100355" name="Text Box 5"/>
          <p:cNvSpPr txBox="1">
            <a:spLocks noChangeArrowheads="1"/>
          </p:cNvSpPr>
          <p:nvPr/>
        </p:nvSpPr>
        <p:spPr bwMode="auto">
          <a:xfrm>
            <a:off x="3132138" y="6521450"/>
            <a:ext cx="3417730" cy="369332"/>
          </a:xfrm>
          <a:prstGeom prst="rect">
            <a:avLst/>
          </a:prstGeom>
          <a:noFill/>
          <a:ln w="9525">
            <a:noFill/>
            <a:miter lim="800000"/>
            <a:headEnd/>
            <a:tailEnd/>
          </a:ln>
        </p:spPr>
        <p:txBody>
          <a:bodyPr wrap="none">
            <a:spAutoFit/>
          </a:bodyPr>
          <a:lstStyle/>
          <a:p>
            <a:pPr eaLnBrk="1" hangingPunct="1"/>
            <a:r>
              <a:rPr lang="en-US" altLang="it-IT"/>
              <a:t>Joseph Wright The Alchemist 1771</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The alchemist"/>
          <p:cNvPicPr>
            <a:picLocks noChangeAspect="1" noChangeArrowheads="1"/>
          </p:cNvPicPr>
          <p:nvPr/>
        </p:nvPicPr>
        <p:blipFill>
          <a:blip r:embed="rId2" cstate="print"/>
          <a:srcRect/>
          <a:stretch>
            <a:fillRect/>
          </a:stretch>
        </p:blipFill>
        <p:spPr bwMode="auto">
          <a:xfrm>
            <a:off x="1835150" y="765175"/>
            <a:ext cx="4968875" cy="5327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1282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8784976" cy="5786710"/>
          </a:xfrm>
          <a:prstGeom prst="rect">
            <a:avLst/>
          </a:prstGeom>
        </p:spPr>
      </p:pic>
      <p:sp>
        <p:nvSpPr>
          <p:cNvPr id="3" name="CasellaDiTesto 2"/>
          <p:cNvSpPr txBox="1"/>
          <p:nvPr/>
        </p:nvSpPr>
        <p:spPr>
          <a:xfrm>
            <a:off x="827584" y="6021288"/>
            <a:ext cx="7488832" cy="738664"/>
          </a:xfrm>
          <a:prstGeom prst="rect">
            <a:avLst/>
          </a:prstGeom>
          <a:noFill/>
        </p:spPr>
        <p:txBody>
          <a:bodyPr wrap="square" rtlCol="0">
            <a:spAutoFit/>
          </a:bodyPr>
          <a:lstStyle/>
          <a:p>
            <a:r>
              <a:rPr lang="en-US" sz="1400" dirty="0" smtClean="0"/>
              <a:t>Janet </a:t>
            </a:r>
            <a:r>
              <a:rPr lang="en-US" sz="1400" dirty="0"/>
              <a:t>Yellen denied accusations on Wednesday that she had used her office to advance liberal policy goals and warned against attempts to limit Fed independence. Credit Brendan </a:t>
            </a:r>
            <a:r>
              <a:rPr lang="en-US" sz="1400" dirty="0" err="1"/>
              <a:t>Smialowski</a:t>
            </a:r>
            <a:r>
              <a:rPr lang="en-US" sz="1400" dirty="0"/>
              <a:t>/</a:t>
            </a:r>
            <a:r>
              <a:rPr lang="en-US" sz="1400" dirty="0" err="1"/>
              <a:t>Agence</a:t>
            </a:r>
            <a:r>
              <a:rPr lang="en-US" sz="1400" dirty="0"/>
              <a:t> France-</a:t>
            </a:r>
            <a:r>
              <a:rPr lang="en-US" sz="1400" dirty="0" err="1"/>
              <a:t>Presse</a:t>
            </a:r>
            <a:r>
              <a:rPr lang="en-US" sz="1400" dirty="0"/>
              <a:t> — Getty Images </a:t>
            </a:r>
            <a:r>
              <a:rPr lang="it-IT" sz="1400" dirty="0" smtClean="0"/>
              <a:t>               </a:t>
            </a:r>
            <a:endParaRPr lang="it-IT" sz="1400" dirty="0"/>
          </a:p>
        </p:txBody>
      </p:sp>
    </p:spTree>
    <p:extLst>
      <p:ext uri="{BB962C8B-B14F-4D97-AF65-F5344CB8AC3E}">
        <p14:creationId xmlns:p14="http://schemas.microsoft.com/office/powerpoint/2010/main" val="709037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oilprice1947.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28625"/>
            <a:ext cx="8713788"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Box 2"/>
          <p:cNvSpPr txBox="1">
            <a:spLocks noChangeArrowheads="1"/>
          </p:cNvSpPr>
          <p:nvPr/>
        </p:nvSpPr>
        <p:spPr bwMode="auto">
          <a:xfrm>
            <a:off x="785813" y="6357938"/>
            <a:ext cx="81438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it-IT" altLang="it-IT" sz="1600" b="1" smtClean="0">
                <a:solidFill>
                  <a:srgbClr val="FFFFFF"/>
                </a:solidFill>
                <a:latin typeface="Times New Roman" panose="02020603050405020304" pitchFamily="18" charset="0"/>
                <a:cs typeface="Times New Roman" panose="02020603050405020304" pitchFamily="18" charset="0"/>
              </a:rPr>
              <a:t>&lt;http://www.wtrg.com/prices.htm&gt;</a:t>
            </a:r>
          </a:p>
        </p:txBody>
      </p:sp>
    </p:spTree>
    <p:extLst>
      <p:ext uri="{BB962C8B-B14F-4D97-AF65-F5344CB8AC3E}">
        <p14:creationId xmlns:p14="http://schemas.microsoft.com/office/powerpoint/2010/main" val="596357122"/>
      </p:ext>
    </p:extLst>
  </p:cSld>
  <p:clrMapOvr>
    <a:masterClrMapping/>
  </p:clrMapOvr>
  <p:transition>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lmut_Kohl_1997.jpg"/>
          <p:cNvPicPr>
            <a:picLocks noChangeAspect="1"/>
          </p:cNvPicPr>
          <p:nvPr/>
        </p:nvPicPr>
        <p:blipFill>
          <a:blip r:embed="rId2" cstate="print"/>
          <a:stretch>
            <a:fillRect/>
          </a:stretch>
        </p:blipFill>
        <p:spPr>
          <a:xfrm>
            <a:off x="1547664" y="260648"/>
            <a:ext cx="6120680" cy="633670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67544" y="188640"/>
            <a:ext cx="8352927" cy="6032532"/>
          </a:xfrm>
          <a:prstGeom prst="rect">
            <a:avLst/>
          </a:prstGeom>
        </p:spPr>
      </p:pic>
      <p:sp>
        <p:nvSpPr>
          <p:cNvPr id="3" name="TextBox 2"/>
          <p:cNvSpPr txBox="1"/>
          <p:nvPr/>
        </p:nvSpPr>
        <p:spPr>
          <a:xfrm>
            <a:off x="3203848" y="6309320"/>
            <a:ext cx="3744416" cy="369332"/>
          </a:xfrm>
          <a:prstGeom prst="rect">
            <a:avLst/>
          </a:prstGeom>
          <a:noFill/>
        </p:spPr>
        <p:txBody>
          <a:bodyPr wrap="square" rtlCol="0">
            <a:spAutoFit/>
          </a:bodyPr>
          <a:lstStyle/>
          <a:p>
            <a:r>
              <a:rPr lang="en-GB"/>
              <a:t>http://www.pines.it/Fallout1998.pdf</a:t>
            </a:r>
            <a:endParaRPr lang="en-GB" dirty="0"/>
          </a:p>
        </p:txBody>
      </p:sp>
    </p:spTree>
    <p:extLst>
      <p:ext uri="{BB962C8B-B14F-4D97-AF65-F5344CB8AC3E}">
        <p14:creationId xmlns:p14="http://schemas.microsoft.com/office/powerpoint/2010/main" val="906087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357313" y="928688"/>
            <a:ext cx="6716712"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FontTx/>
              <a:buChar char="•"/>
            </a:pPr>
            <a:r>
              <a:rPr lang="en-US" altLang="en-US" sz="2000" b="1" smtClean="0">
                <a:solidFill>
                  <a:prstClr val="white"/>
                </a:solidFill>
              </a:rPr>
              <a:t>European Financial Stability Facility (EFSF), </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European Stability Mechanism (ESM), </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European Fiscal Compact (EFC),</a:t>
            </a:r>
          </a:p>
          <a:p>
            <a:pPr eaLnBrk="1" fontAlgn="base" hangingPunct="1">
              <a:spcBef>
                <a:spcPct val="0"/>
              </a:spcBef>
              <a:spcAft>
                <a:spcPct val="0"/>
              </a:spcAft>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Emergency Liquidity Assistance (ELA), </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Long-term refinancing operation (LTRO),</a:t>
            </a:r>
          </a:p>
          <a:p>
            <a:pPr eaLnBrk="1" fontAlgn="base" hangingPunct="1">
              <a:spcBef>
                <a:spcPct val="0"/>
              </a:spcBef>
              <a:spcAft>
                <a:spcPct val="0"/>
              </a:spcAft>
              <a:buFontTx/>
              <a:buChar char="•"/>
            </a:pPr>
            <a:endParaRPr lang="en-US" altLang="en-US" sz="2000" b="1" smtClean="0">
              <a:solidFill>
                <a:prstClr val="white"/>
              </a:solidFill>
            </a:endParaRPr>
          </a:p>
          <a:p>
            <a:pPr eaLnBrk="1" fontAlgn="base" hangingPunct="1">
              <a:spcBef>
                <a:spcPct val="0"/>
              </a:spcBef>
              <a:spcAft>
                <a:spcPct val="0"/>
              </a:spcAft>
              <a:buFontTx/>
              <a:buChar char="•"/>
            </a:pPr>
            <a:r>
              <a:rPr lang="en-US" altLang="en-US" sz="2000" b="1" smtClean="0">
                <a:solidFill>
                  <a:prstClr val="white"/>
                </a:solidFill>
              </a:rPr>
              <a:t>Quantitative easing operations</a:t>
            </a:r>
          </a:p>
          <a:p>
            <a:pPr eaLnBrk="1" fontAlgn="base" hangingPunct="1">
              <a:spcBef>
                <a:spcPct val="0"/>
              </a:spcBef>
              <a:spcAft>
                <a:spcPct val="0"/>
              </a:spcAft>
              <a:buFontTx/>
              <a:buChar char="•"/>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European Banking Authority (EBA),</a:t>
            </a:r>
          </a:p>
          <a:p>
            <a:pPr eaLnBrk="1" fontAlgn="base" hangingPunct="1">
              <a:spcBef>
                <a:spcPct val="0"/>
              </a:spcBef>
              <a:spcAft>
                <a:spcPct val="0"/>
              </a:spcAft>
              <a:buFontTx/>
              <a:buChar char="•"/>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Single Supervisory Mechanism (SSM),</a:t>
            </a:r>
          </a:p>
          <a:p>
            <a:pPr eaLnBrk="1" fontAlgn="base" hangingPunct="1">
              <a:spcBef>
                <a:spcPct val="0"/>
              </a:spcBef>
              <a:spcAft>
                <a:spcPct val="0"/>
              </a:spcAft>
              <a:buFontTx/>
              <a:buChar char="•"/>
            </a:pPr>
            <a:r>
              <a:rPr lang="en-US" altLang="en-US" sz="2000" b="1" smtClean="0">
                <a:solidFill>
                  <a:prstClr val="white"/>
                </a:solidFill>
              </a:rPr>
              <a:t> </a:t>
            </a:r>
          </a:p>
          <a:p>
            <a:pPr eaLnBrk="1" fontAlgn="base" hangingPunct="1">
              <a:spcBef>
                <a:spcPct val="0"/>
              </a:spcBef>
              <a:spcAft>
                <a:spcPct val="0"/>
              </a:spcAft>
              <a:buFontTx/>
              <a:buChar char="•"/>
            </a:pPr>
            <a:r>
              <a:rPr lang="en-US" altLang="en-US" sz="2000" b="1" smtClean="0">
                <a:solidFill>
                  <a:prstClr val="white"/>
                </a:solidFill>
              </a:rPr>
              <a:t>Economic and Financial Affairs Council (ECOFIN),</a:t>
            </a:r>
          </a:p>
          <a:p>
            <a:pPr eaLnBrk="1" fontAlgn="base" hangingPunct="1">
              <a:spcBef>
                <a:spcPct val="0"/>
              </a:spcBef>
              <a:spcAft>
                <a:spcPct val="0"/>
              </a:spcAft>
              <a:buFontTx/>
              <a:buChar char="•"/>
            </a:pPr>
            <a:endParaRPr lang="it-IT" altLang="en-US" sz="2000" b="1" smtClean="0">
              <a:solidFill>
                <a:prstClr val="white"/>
              </a:solidFill>
            </a:endParaRPr>
          </a:p>
        </p:txBody>
      </p:sp>
      <p:sp>
        <p:nvSpPr>
          <p:cNvPr id="3075" name="Text Box 3"/>
          <p:cNvSpPr txBox="1">
            <a:spLocks noChangeArrowheads="1"/>
          </p:cNvSpPr>
          <p:nvPr/>
        </p:nvSpPr>
        <p:spPr bwMode="auto">
          <a:xfrm>
            <a:off x="857250" y="214313"/>
            <a:ext cx="678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it-IT" altLang="en-US" b="1" smtClean="0">
                <a:solidFill>
                  <a:prstClr val="white"/>
                </a:solidFill>
              </a:rPr>
              <a:t>Year 2015 European monetary and fiscal policys instruments</a:t>
            </a:r>
          </a:p>
        </p:txBody>
      </p:sp>
    </p:spTree>
    <p:extLst>
      <p:ext uri="{BB962C8B-B14F-4D97-AF65-F5344CB8AC3E}">
        <p14:creationId xmlns:p14="http://schemas.microsoft.com/office/powerpoint/2010/main" val="12358288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69850"/>
            <a:ext cx="5184775" cy="6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7401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2063" name="Presentation" r:id="rId3" imgW="4421136" imgH="3314758" progId="PowerPoint.Show.8">
                  <p:embed/>
                </p:oleObj>
              </mc:Choice>
              <mc:Fallback>
                <p:oleObj name="Presentation" r:id="rId3" imgW="4421136" imgH="3314758" progId="PowerPoint.Show.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04415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067944" y="2996952"/>
            <a:ext cx="1223412" cy="707886"/>
          </a:xfrm>
          <a:prstGeom prst="rect">
            <a:avLst/>
          </a:prstGeom>
          <a:noFill/>
        </p:spPr>
        <p:txBody>
          <a:bodyPr wrap="none" rtlCol="0">
            <a:spAutoFit/>
          </a:bodyPr>
          <a:lstStyle/>
          <a:p>
            <a:r>
              <a:rPr lang="it-IT" sz="4000" b="1" dirty="0" smtClean="0"/>
              <a:t>1979</a:t>
            </a:r>
            <a:endParaRPr lang="it-IT" sz="4000" b="1" dirty="0"/>
          </a:p>
        </p:txBody>
      </p:sp>
    </p:spTree>
    <p:extLst>
      <p:ext uri="{BB962C8B-B14F-4D97-AF65-F5344CB8AC3E}">
        <p14:creationId xmlns:p14="http://schemas.microsoft.com/office/powerpoint/2010/main" val="3858049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Pines Mario\Desktop\Pahlavi_meets_Brezhnev_in_1970.jpg"/>
          <p:cNvPicPr>
            <a:picLocks noChangeAspect="1" noChangeArrowheads="1"/>
          </p:cNvPicPr>
          <p:nvPr/>
        </p:nvPicPr>
        <p:blipFill>
          <a:blip r:embed="rId2" cstate="print"/>
          <a:srcRect/>
          <a:stretch>
            <a:fillRect/>
          </a:stretch>
        </p:blipFill>
        <p:spPr bwMode="auto">
          <a:xfrm>
            <a:off x="1043608" y="764704"/>
            <a:ext cx="6696744" cy="4608511"/>
          </a:xfrm>
          <a:prstGeom prst="rect">
            <a:avLst/>
          </a:prstGeom>
          <a:noFill/>
        </p:spPr>
      </p:pic>
      <p:sp>
        <p:nvSpPr>
          <p:cNvPr id="5" name="TextBox 4"/>
          <p:cNvSpPr txBox="1"/>
          <p:nvPr/>
        </p:nvSpPr>
        <p:spPr>
          <a:xfrm>
            <a:off x="1187624" y="5661248"/>
            <a:ext cx="6974282" cy="646331"/>
          </a:xfrm>
          <a:prstGeom prst="rect">
            <a:avLst/>
          </a:prstGeom>
          <a:noFill/>
        </p:spPr>
        <p:txBody>
          <a:bodyPr wrap="none" rtlCol="0">
            <a:spAutoFit/>
          </a:bodyPr>
          <a:lstStyle/>
          <a:p>
            <a:pPr algn="ctr"/>
            <a:r>
              <a:rPr lang="en-US" smtClean="0"/>
              <a:t>Mohammad Reza Shah Pahlavi and Empress Farah meeting with general </a:t>
            </a:r>
          </a:p>
          <a:p>
            <a:pPr algn="ctr"/>
            <a:r>
              <a:rPr lang="en-US" smtClean="0"/>
              <a:t>secretary Leonid Brezhnev in Moscow in 1970</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Photograph">
            <a:hlinkClick r:id="rId2" tooltip="Photograph"/>
          </p:cNvPr>
          <p:cNvPicPr>
            <a:picLocks noChangeAspect="1" noChangeArrowheads="1"/>
          </p:cNvPicPr>
          <p:nvPr/>
        </p:nvPicPr>
        <p:blipFill>
          <a:blip r:embed="rId3" cstate="print"/>
          <a:srcRect/>
          <a:stretch>
            <a:fillRect/>
          </a:stretch>
        </p:blipFill>
        <p:spPr bwMode="auto">
          <a:xfrm>
            <a:off x="1907704" y="620688"/>
            <a:ext cx="5040560" cy="5400600"/>
          </a:xfrm>
          <a:prstGeom prst="rect">
            <a:avLst/>
          </a:prstGeom>
          <a:noFill/>
        </p:spPr>
      </p:pic>
      <p:sp>
        <p:nvSpPr>
          <p:cNvPr id="4" name="TextBox 3"/>
          <p:cNvSpPr txBox="1"/>
          <p:nvPr/>
        </p:nvSpPr>
        <p:spPr>
          <a:xfrm>
            <a:off x="2051720" y="6237312"/>
            <a:ext cx="4636462" cy="400110"/>
          </a:xfrm>
          <a:prstGeom prst="rect">
            <a:avLst/>
          </a:prstGeom>
          <a:noFill/>
        </p:spPr>
        <p:txBody>
          <a:bodyPr wrap="none" rtlCol="0">
            <a:spAutoFit/>
          </a:bodyPr>
          <a:lstStyle/>
          <a:p>
            <a:r>
              <a:rPr lang="en-US" sz="2000" b="1" smtClean="0"/>
              <a:t>In Office 4 May 1979 – 28 November 1990</a:t>
            </a:r>
            <a:endParaRPr lang="en-US" sz="2000" b="1"/>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Khomeini portrait.jpg">
            <a:hlinkClick r:id="rId2"/>
          </p:cNvPr>
          <p:cNvPicPr>
            <a:picLocks noChangeAspect="1" noChangeArrowheads="1"/>
          </p:cNvPicPr>
          <p:nvPr/>
        </p:nvPicPr>
        <p:blipFill>
          <a:blip r:embed="rId3" cstate="print"/>
          <a:srcRect/>
          <a:stretch>
            <a:fillRect/>
          </a:stretch>
        </p:blipFill>
        <p:spPr bwMode="auto">
          <a:xfrm>
            <a:off x="2843808" y="836712"/>
            <a:ext cx="3744416" cy="4968552"/>
          </a:xfrm>
          <a:prstGeom prst="rect">
            <a:avLst/>
          </a:prstGeom>
          <a:noFill/>
        </p:spPr>
      </p:pic>
      <p:sp>
        <p:nvSpPr>
          <p:cNvPr id="4" name="TextBox 3"/>
          <p:cNvSpPr txBox="1"/>
          <p:nvPr/>
        </p:nvSpPr>
        <p:spPr>
          <a:xfrm>
            <a:off x="2339752" y="5949280"/>
            <a:ext cx="4968552" cy="400110"/>
          </a:xfrm>
          <a:prstGeom prst="rect">
            <a:avLst/>
          </a:prstGeom>
          <a:noFill/>
        </p:spPr>
        <p:txBody>
          <a:bodyPr wrap="square" rtlCol="0">
            <a:spAutoFit/>
          </a:bodyPr>
          <a:lstStyle/>
          <a:p>
            <a:r>
              <a:rPr lang="en-US" sz="2000" b="1" smtClean="0"/>
              <a:t>    In office 3 December 1979 – 3 June 1989 </a:t>
            </a:r>
            <a:endParaRPr lang="en-US" sz="2000" b="1"/>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ines Mario\Desktop\Woytjla.jpg"/>
          <p:cNvPicPr>
            <a:picLocks noChangeAspect="1" noChangeArrowheads="1"/>
          </p:cNvPicPr>
          <p:nvPr/>
        </p:nvPicPr>
        <p:blipFill>
          <a:blip r:embed="rId2" cstate="print"/>
          <a:srcRect/>
          <a:stretch>
            <a:fillRect/>
          </a:stretch>
        </p:blipFill>
        <p:spPr bwMode="auto">
          <a:xfrm>
            <a:off x="251521" y="332656"/>
            <a:ext cx="8640960" cy="5544616"/>
          </a:xfrm>
          <a:prstGeom prst="rect">
            <a:avLst/>
          </a:prstGeom>
          <a:noFill/>
        </p:spPr>
      </p:pic>
      <p:sp>
        <p:nvSpPr>
          <p:cNvPr id="3" name="TextBox 2"/>
          <p:cNvSpPr txBox="1"/>
          <p:nvPr/>
        </p:nvSpPr>
        <p:spPr>
          <a:xfrm>
            <a:off x="2051720" y="6237312"/>
            <a:ext cx="4896544" cy="369332"/>
          </a:xfrm>
          <a:prstGeom prst="rect">
            <a:avLst/>
          </a:prstGeom>
          <a:noFill/>
        </p:spPr>
        <p:txBody>
          <a:bodyPr wrap="square" rtlCol="0">
            <a:spAutoFit/>
          </a:bodyPr>
          <a:lstStyle/>
          <a:p>
            <a:r>
              <a:rPr lang="it-IT" b="1" smtClean="0"/>
              <a:t>Freedom Square Warsaw June 1979</a:t>
            </a:r>
            <a:endParaRPr lang="en-US"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a:xfrm>
            <a:off x="611560" y="2852936"/>
            <a:ext cx="7772400" cy="1470025"/>
          </a:xfrm>
        </p:spPr>
        <p:txBody>
          <a:bodyPr>
            <a:normAutofit fontScale="90000"/>
          </a:bodyPr>
          <a:lstStyle/>
          <a:p>
            <a:r>
              <a:rPr lang="it-IT" altLang="it-IT" b="1" dirty="0" smtClean="0">
                <a:solidFill>
                  <a:schemeClr val="bg1"/>
                </a:solidFill>
              </a:rPr>
              <a:t>John </a:t>
            </a:r>
            <a:r>
              <a:rPr lang="it-IT" altLang="it-IT" b="1" dirty="0" err="1" smtClean="0">
                <a:solidFill>
                  <a:schemeClr val="bg1"/>
                </a:solidFill>
              </a:rPr>
              <a:t>Maynard</a:t>
            </a:r>
            <a:r>
              <a:rPr lang="it-IT" altLang="it-IT" b="1" smtClean="0">
                <a:solidFill>
                  <a:schemeClr val="bg1"/>
                </a:solidFill>
              </a:rPr>
              <a:t> Keynes</a:t>
            </a:r>
            <a:r>
              <a:rPr lang="it-IT" altLang="it-IT" b="1" smtClean="0"/>
              <a:t/>
            </a:r>
            <a:br>
              <a:rPr lang="it-IT" altLang="it-IT" b="1" smtClean="0"/>
            </a:br>
            <a:r>
              <a:rPr lang="it-IT" altLang="it-IT" b="1" smtClean="0"/>
              <a:t/>
            </a:r>
            <a:br>
              <a:rPr lang="it-IT" altLang="it-IT" b="1" smtClean="0"/>
            </a:br>
            <a:r>
              <a:rPr lang="it-IT" altLang="it-IT" b="1" smtClean="0"/>
              <a:t/>
            </a:r>
            <a:br>
              <a:rPr lang="it-IT" altLang="it-IT" b="1" smtClean="0"/>
            </a:br>
            <a:r>
              <a:rPr lang="it-IT" altLang="it-IT" sz="2400" b="1" smtClean="0">
                <a:solidFill>
                  <a:schemeClr val="bg1"/>
                </a:solidFill>
              </a:rPr>
              <a:t>The General Theory of Employment, Interest and Money</a:t>
            </a:r>
            <a:br>
              <a:rPr lang="it-IT" altLang="it-IT" sz="2400" b="1" smtClean="0">
                <a:solidFill>
                  <a:schemeClr val="bg1"/>
                </a:solidFill>
              </a:rPr>
            </a:br>
            <a:r>
              <a:rPr lang="it-IT" altLang="it-IT" sz="2400" b="1" u="sng" smtClean="0">
                <a:solidFill>
                  <a:schemeClr val="bg1"/>
                </a:solidFill>
              </a:rPr>
              <a:t>Chapter 24. Concluding Notes </a:t>
            </a:r>
            <a:r>
              <a:rPr lang="it-IT" altLang="it-IT" sz="2400" b="1" smtClean="0">
                <a:solidFill>
                  <a:schemeClr val="bg1"/>
                </a:solidFill>
              </a:rPr>
              <a:t>on the Social Philosophy towards which the General Theory might Lead</a:t>
            </a:r>
            <a:br>
              <a:rPr lang="it-IT" altLang="it-IT" sz="2400" b="1" smtClean="0">
                <a:solidFill>
                  <a:schemeClr val="bg1"/>
                </a:solidFill>
              </a:rPr>
            </a:br>
            <a:r>
              <a:rPr lang="it-IT" altLang="it-IT" b="1" smtClean="0">
                <a:solidFill>
                  <a:schemeClr val="bg1"/>
                </a:solidFill>
              </a:rPr>
              <a:t/>
            </a:r>
            <a:br>
              <a:rPr lang="it-IT" altLang="it-IT" b="1" smtClean="0">
                <a:solidFill>
                  <a:schemeClr val="bg1"/>
                </a:solidFill>
              </a:rPr>
            </a:br>
            <a:r>
              <a:rPr lang="it-IT" altLang="it-IT" b="1" smtClean="0"/>
              <a:t/>
            </a:r>
            <a:br>
              <a:rPr lang="it-IT" altLang="it-IT" b="1" smtClean="0"/>
            </a:br>
            <a:endParaRPr lang="it-IT" altLang="it-IT" smtClean="0"/>
          </a:p>
        </p:txBody>
      </p:sp>
      <p:sp>
        <p:nvSpPr>
          <p:cNvPr id="4" name="TextBox 3"/>
          <p:cNvSpPr txBox="1"/>
          <p:nvPr/>
        </p:nvSpPr>
        <p:spPr>
          <a:xfrm>
            <a:off x="1403648" y="4797152"/>
            <a:ext cx="6429965" cy="369332"/>
          </a:xfrm>
          <a:prstGeom prst="rect">
            <a:avLst/>
          </a:prstGeom>
          <a:noFill/>
        </p:spPr>
        <p:txBody>
          <a:bodyPr wrap="none" rtlCol="0">
            <a:spAutoFit/>
          </a:bodyPr>
          <a:lstStyle/>
          <a:p>
            <a:r>
              <a:rPr lang="it-IT" altLang="it-IT" b="1" i="1" smtClean="0">
                <a:solidFill>
                  <a:schemeClr val="bg1"/>
                </a:solidFill>
              </a:rPr>
              <a:t>……..  some academic scribbler of a few years back …….</a:t>
            </a:r>
            <a:endParaRPr lang="en-US"/>
          </a:p>
        </p:txBody>
      </p:sp>
    </p:spTree>
  </p:cSld>
  <p:clrMapOvr>
    <a:masterClrMapping/>
  </p:clrMapOvr>
  <p:transition>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4" descr="RV-AK406_BKRV_r_G_20130503140230"/>
          <p:cNvPicPr>
            <a:picLocks noChangeAspect="1" noChangeArrowheads="1"/>
          </p:cNvPicPr>
          <p:nvPr/>
        </p:nvPicPr>
        <p:blipFill>
          <a:blip r:embed="rId2" cstate="print"/>
          <a:srcRect/>
          <a:stretch>
            <a:fillRect/>
          </a:stretch>
        </p:blipFill>
        <p:spPr bwMode="auto">
          <a:xfrm>
            <a:off x="1060450" y="1085850"/>
            <a:ext cx="7023100" cy="4791075"/>
          </a:xfrm>
          <a:prstGeom prst="rect">
            <a:avLst/>
          </a:prstGeom>
          <a:noFill/>
          <a:ln w="9525">
            <a:noFill/>
            <a:miter lim="800000"/>
            <a:headEnd/>
            <a:tailEnd/>
          </a:ln>
        </p:spPr>
      </p:pic>
      <p:sp>
        <p:nvSpPr>
          <p:cNvPr id="3" name="TextBox 2"/>
          <p:cNvSpPr txBox="1"/>
          <p:nvPr/>
        </p:nvSpPr>
        <p:spPr>
          <a:xfrm>
            <a:off x="3635896" y="6165304"/>
            <a:ext cx="2696572" cy="369332"/>
          </a:xfrm>
          <a:prstGeom prst="rect">
            <a:avLst/>
          </a:prstGeom>
          <a:noFill/>
        </p:spPr>
        <p:txBody>
          <a:bodyPr wrap="none" rtlCol="0">
            <a:spAutoFit/>
          </a:bodyPr>
          <a:lstStyle/>
          <a:p>
            <a:r>
              <a:rPr lang="it-IT" b="1" smtClean="0"/>
              <a:t>Washington  January 1979</a:t>
            </a:r>
            <a:endParaRPr lang="en-US" b="1"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ng.jpg"/>
          <p:cNvPicPr>
            <a:picLocks noChangeAspect="1"/>
          </p:cNvPicPr>
          <p:nvPr/>
        </p:nvPicPr>
        <p:blipFill>
          <a:blip r:embed="rId2" cstate="print"/>
          <a:stretch>
            <a:fillRect/>
          </a:stretch>
        </p:blipFill>
        <p:spPr>
          <a:xfrm>
            <a:off x="971600" y="404664"/>
            <a:ext cx="6696744" cy="5497785"/>
          </a:xfrm>
          <a:prstGeom prst="rect">
            <a:avLst/>
          </a:prstGeom>
        </p:spPr>
      </p:pic>
      <p:sp>
        <p:nvSpPr>
          <p:cNvPr id="3" name="TextBox 2"/>
          <p:cNvSpPr txBox="1"/>
          <p:nvPr/>
        </p:nvSpPr>
        <p:spPr>
          <a:xfrm>
            <a:off x="3131840" y="6021288"/>
            <a:ext cx="2696572" cy="369332"/>
          </a:xfrm>
          <a:prstGeom prst="rect">
            <a:avLst/>
          </a:prstGeom>
          <a:noFill/>
        </p:spPr>
        <p:txBody>
          <a:bodyPr wrap="none" rtlCol="0">
            <a:spAutoFit/>
          </a:bodyPr>
          <a:lstStyle/>
          <a:p>
            <a:r>
              <a:rPr lang="it-IT" b="1" smtClean="0"/>
              <a:t>Washington  January 1979</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1"/>
          <p:cNvPicPr>
            <a:picLocks noChangeAspect="1"/>
          </p:cNvPicPr>
          <p:nvPr/>
        </p:nvPicPr>
        <p:blipFill>
          <a:blip r:embed="rId2" cstate="print"/>
          <a:srcRect/>
          <a:stretch>
            <a:fillRect/>
          </a:stretch>
        </p:blipFill>
        <p:spPr bwMode="auto">
          <a:xfrm>
            <a:off x="2049463" y="0"/>
            <a:ext cx="5045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1"/>
          <p:cNvPicPr>
            <a:picLocks noChangeAspect="1"/>
          </p:cNvPicPr>
          <p:nvPr/>
        </p:nvPicPr>
        <p:blipFill>
          <a:blip r:embed="rId2" cstate="print"/>
          <a:srcRect/>
          <a:stretch>
            <a:fillRect/>
          </a:stretch>
        </p:blipFill>
        <p:spPr bwMode="auto">
          <a:xfrm>
            <a:off x="0" y="142875"/>
            <a:ext cx="91440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
          <p:cNvPicPr>
            <a:picLocks noChangeAspect="1"/>
          </p:cNvPicPr>
          <p:nvPr/>
        </p:nvPicPr>
        <p:blipFill>
          <a:blip r:embed="rId2" cstate="print"/>
          <a:srcRect/>
          <a:stretch>
            <a:fillRect/>
          </a:stretch>
        </p:blipFill>
        <p:spPr bwMode="auto">
          <a:xfrm>
            <a:off x="676275" y="766763"/>
            <a:ext cx="77914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magine 1"/>
          <p:cNvPicPr>
            <a:picLocks noChangeAspect="1"/>
          </p:cNvPicPr>
          <p:nvPr/>
        </p:nvPicPr>
        <p:blipFill>
          <a:blip r:embed="rId2"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descr="C:\Users\Mario Pines\Desktop\china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1"/>
          <p:cNvPicPr>
            <a:picLocks noChangeAspect="1"/>
          </p:cNvPicPr>
          <p:nvPr/>
        </p:nvPicPr>
        <p:blipFill>
          <a:blip r:embed="rId2" cstate="print"/>
          <a:srcRect/>
          <a:stretch>
            <a:fillRect/>
          </a:stretch>
        </p:blipFill>
        <p:spPr bwMode="auto">
          <a:xfrm>
            <a:off x="0" y="395288"/>
            <a:ext cx="9144000" cy="606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magine 1"/>
          <p:cNvPicPr>
            <a:picLocks noChangeAspect="1"/>
          </p:cNvPicPr>
          <p:nvPr/>
        </p:nvPicPr>
        <p:blipFill>
          <a:blip r:embed="rId2" cstate="print"/>
          <a:srcRect/>
          <a:stretch>
            <a:fillRect/>
          </a:stretch>
        </p:blipFill>
        <p:spPr bwMode="auto">
          <a:xfrm>
            <a:off x="285750" y="538163"/>
            <a:ext cx="8572500"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magine 1"/>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ttangolo 3"/>
          <p:cNvSpPr>
            <a:spLocks noChangeArrowheads="1"/>
          </p:cNvSpPr>
          <p:nvPr/>
        </p:nvSpPr>
        <p:spPr bwMode="auto">
          <a:xfrm>
            <a:off x="683568" y="404664"/>
            <a:ext cx="7991475" cy="1754326"/>
          </a:xfrm>
          <a:prstGeom prst="rect">
            <a:avLst/>
          </a:prstGeom>
          <a:noFill/>
          <a:ln w="9525">
            <a:noFill/>
            <a:miter lim="800000"/>
            <a:headEnd/>
            <a:tailEnd/>
          </a:ln>
        </p:spPr>
        <p:txBody>
          <a:bodyPr>
            <a:spAutoFit/>
          </a:bodyPr>
          <a:lstStyle/>
          <a:p>
            <a:pPr algn="just"/>
            <a:r>
              <a:rPr lang="it-IT" altLang="it-IT" b="1" i="1" dirty="0">
                <a:solidFill>
                  <a:schemeClr val="bg1"/>
                </a:solidFill>
              </a:rPr>
              <a:t>THE </a:t>
            </a:r>
            <a:r>
              <a:rPr lang="it-IT" altLang="it-IT" b="1" i="1" dirty="0" err="1">
                <a:solidFill>
                  <a:schemeClr val="bg1"/>
                </a:solidFill>
              </a:rPr>
              <a:t>outstanding</a:t>
            </a:r>
            <a:r>
              <a:rPr lang="it-IT" altLang="it-IT" b="1" i="1" dirty="0">
                <a:solidFill>
                  <a:schemeClr val="bg1"/>
                </a:solidFill>
              </a:rPr>
              <a:t> </a:t>
            </a:r>
            <a:r>
              <a:rPr lang="it-IT" altLang="it-IT" b="1" i="1" dirty="0" err="1">
                <a:solidFill>
                  <a:schemeClr val="bg1"/>
                </a:solidFill>
              </a:rPr>
              <a:t>faults</a:t>
            </a:r>
            <a:r>
              <a:rPr lang="it-IT" altLang="it-IT" b="1" i="1" dirty="0">
                <a:solidFill>
                  <a:schemeClr val="bg1"/>
                </a:solidFill>
              </a:rPr>
              <a:t> of the </a:t>
            </a:r>
            <a:r>
              <a:rPr lang="it-IT" altLang="it-IT" b="1" i="1" dirty="0" err="1">
                <a:solidFill>
                  <a:schemeClr val="bg1"/>
                </a:solidFill>
              </a:rPr>
              <a:t>economic</a:t>
            </a:r>
            <a:r>
              <a:rPr lang="it-IT" altLang="it-IT" b="1" i="1" dirty="0">
                <a:solidFill>
                  <a:schemeClr val="bg1"/>
                </a:solidFill>
              </a:rPr>
              <a:t> society in </a:t>
            </a:r>
            <a:r>
              <a:rPr lang="it-IT" altLang="it-IT" b="1" i="1" dirty="0" err="1">
                <a:solidFill>
                  <a:schemeClr val="bg1"/>
                </a:solidFill>
              </a:rPr>
              <a:t>which</a:t>
            </a:r>
            <a:r>
              <a:rPr lang="it-IT" altLang="it-IT" b="1" i="1" dirty="0">
                <a:solidFill>
                  <a:schemeClr val="bg1"/>
                </a:solidFill>
              </a:rPr>
              <a:t> </a:t>
            </a:r>
            <a:r>
              <a:rPr lang="it-IT" altLang="it-IT" b="1" i="1" dirty="0" err="1">
                <a:solidFill>
                  <a:schemeClr val="bg1"/>
                </a:solidFill>
              </a:rPr>
              <a:t>we</a:t>
            </a:r>
            <a:r>
              <a:rPr lang="it-IT" altLang="it-IT" b="1" i="1" dirty="0">
                <a:solidFill>
                  <a:schemeClr val="bg1"/>
                </a:solidFill>
              </a:rPr>
              <a:t> live are </a:t>
            </a:r>
            <a:r>
              <a:rPr lang="it-IT" altLang="it-IT" b="1" i="1" dirty="0" err="1">
                <a:solidFill>
                  <a:schemeClr val="bg1"/>
                </a:solidFill>
              </a:rPr>
              <a:t>its</a:t>
            </a:r>
            <a:r>
              <a:rPr lang="it-IT" altLang="it-IT" b="1" i="1" dirty="0">
                <a:solidFill>
                  <a:schemeClr val="bg1"/>
                </a:solidFill>
              </a:rPr>
              <a:t> </a:t>
            </a:r>
            <a:r>
              <a:rPr lang="it-IT" altLang="it-IT" b="1" i="1" dirty="0" err="1">
                <a:solidFill>
                  <a:schemeClr val="bg1"/>
                </a:solidFill>
              </a:rPr>
              <a:t>failure</a:t>
            </a:r>
            <a:r>
              <a:rPr lang="it-IT" altLang="it-IT" b="1" i="1" dirty="0">
                <a:solidFill>
                  <a:schemeClr val="bg1"/>
                </a:solidFill>
              </a:rPr>
              <a:t> to </a:t>
            </a:r>
            <a:r>
              <a:rPr lang="it-IT" altLang="it-IT" b="1" i="1" dirty="0" err="1">
                <a:solidFill>
                  <a:schemeClr val="bg1"/>
                </a:solidFill>
              </a:rPr>
              <a:t>provide</a:t>
            </a:r>
            <a:r>
              <a:rPr lang="it-IT" altLang="it-IT" b="1" i="1" dirty="0">
                <a:solidFill>
                  <a:schemeClr val="bg1"/>
                </a:solidFill>
              </a:rPr>
              <a:t> for full </a:t>
            </a:r>
            <a:r>
              <a:rPr lang="it-IT" altLang="it-IT" b="1" i="1" dirty="0" err="1">
                <a:solidFill>
                  <a:schemeClr val="bg1"/>
                </a:solidFill>
              </a:rPr>
              <a:t>employment</a:t>
            </a:r>
            <a:r>
              <a:rPr lang="it-IT" altLang="it-IT" b="1" i="1" dirty="0">
                <a:solidFill>
                  <a:schemeClr val="bg1"/>
                </a:solidFill>
              </a:rPr>
              <a:t> and </a:t>
            </a:r>
            <a:r>
              <a:rPr lang="it-IT" altLang="it-IT" b="1" i="1" dirty="0" err="1">
                <a:solidFill>
                  <a:schemeClr val="bg1"/>
                </a:solidFill>
              </a:rPr>
              <a:t>its</a:t>
            </a:r>
            <a:r>
              <a:rPr lang="it-IT" altLang="it-IT" b="1" i="1" dirty="0">
                <a:solidFill>
                  <a:schemeClr val="bg1"/>
                </a:solidFill>
              </a:rPr>
              <a:t> </a:t>
            </a:r>
            <a:r>
              <a:rPr lang="it-IT" altLang="it-IT" b="1" i="1" dirty="0" err="1">
                <a:solidFill>
                  <a:schemeClr val="bg1"/>
                </a:solidFill>
              </a:rPr>
              <a:t>arbitrary</a:t>
            </a:r>
            <a:r>
              <a:rPr lang="it-IT" altLang="it-IT" b="1" i="1" dirty="0">
                <a:solidFill>
                  <a:schemeClr val="bg1"/>
                </a:solidFill>
              </a:rPr>
              <a:t> and </a:t>
            </a:r>
            <a:r>
              <a:rPr lang="it-IT" altLang="it-IT" b="1" i="1" dirty="0" err="1">
                <a:solidFill>
                  <a:schemeClr val="bg1"/>
                </a:solidFill>
              </a:rPr>
              <a:t>inequitable</a:t>
            </a:r>
            <a:r>
              <a:rPr lang="it-IT" altLang="it-IT" b="1" i="1" dirty="0">
                <a:solidFill>
                  <a:schemeClr val="bg1"/>
                </a:solidFill>
              </a:rPr>
              <a:t> </a:t>
            </a:r>
            <a:r>
              <a:rPr lang="it-IT" altLang="it-IT" b="1" i="1" dirty="0" err="1">
                <a:solidFill>
                  <a:schemeClr val="bg1"/>
                </a:solidFill>
              </a:rPr>
              <a:t>distribution</a:t>
            </a:r>
            <a:r>
              <a:rPr lang="it-IT" altLang="it-IT" b="1" i="1" dirty="0">
                <a:solidFill>
                  <a:schemeClr val="bg1"/>
                </a:solidFill>
              </a:rPr>
              <a:t> of </a:t>
            </a:r>
            <a:r>
              <a:rPr lang="it-IT" altLang="it-IT" b="1" i="1" dirty="0" err="1">
                <a:solidFill>
                  <a:schemeClr val="bg1"/>
                </a:solidFill>
              </a:rPr>
              <a:t>wealth</a:t>
            </a:r>
            <a:r>
              <a:rPr lang="it-IT" altLang="it-IT" b="1" i="1" dirty="0">
                <a:solidFill>
                  <a:schemeClr val="bg1"/>
                </a:solidFill>
              </a:rPr>
              <a:t> and </a:t>
            </a:r>
            <a:r>
              <a:rPr lang="it-IT" altLang="it-IT" b="1" i="1" dirty="0" err="1">
                <a:solidFill>
                  <a:schemeClr val="bg1"/>
                </a:solidFill>
              </a:rPr>
              <a:t>incomes</a:t>
            </a:r>
            <a:r>
              <a:rPr lang="it-IT" altLang="it-IT" b="1" i="1" dirty="0">
                <a:solidFill>
                  <a:schemeClr val="bg1"/>
                </a:solidFill>
              </a:rPr>
              <a:t>. The </a:t>
            </a:r>
            <a:r>
              <a:rPr lang="it-IT" altLang="it-IT" b="1" i="1" dirty="0" err="1">
                <a:solidFill>
                  <a:schemeClr val="bg1"/>
                </a:solidFill>
              </a:rPr>
              <a:t>bearing</a:t>
            </a:r>
            <a:r>
              <a:rPr lang="it-IT" altLang="it-IT" b="1" i="1" dirty="0">
                <a:solidFill>
                  <a:schemeClr val="bg1"/>
                </a:solidFill>
              </a:rPr>
              <a:t> of the </a:t>
            </a:r>
            <a:r>
              <a:rPr lang="it-IT" altLang="it-IT" b="1" i="1" dirty="0" err="1">
                <a:solidFill>
                  <a:schemeClr val="bg1"/>
                </a:solidFill>
              </a:rPr>
              <a:t>foregoing</a:t>
            </a:r>
            <a:r>
              <a:rPr lang="it-IT" altLang="it-IT" b="1" i="1" dirty="0">
                <a:solidFill>
                  <a:schemeClr val="bg1"/>
                </a:solidFill>
              </a:rPr>
              <a:t> </a:t>
            </a:r>
            <a:r>
              <a:rPr lang="it-IT" altLang="it-IT" b="1" i="1" dirty="0" err="1">
                <a:solidFill>
                  <a:schemeClr val="bg1"/>
                </a:solidFill>
              </a:rPr>
              <a:t>theory</a:t>
            </a:r>
            <a:r>
              <a:rPr lang="it-IT" altLang="it-IT" b="1" i="1" dirty="0">
                <a:solidFill>
                  <a:schemeClr val="bg1"/>
                </a:solidFill>
              </a:rPr>
              <a:t> on the first of </a:t>
            </a:r>
            <a:r>
              <a:rPr lang="it-IT" altLang="it-IT" b="1" i="1" dirty="0" err="1">
                <a:solidFill>
                  <a:schemeClr val="bg1"/>
                </a:solidFill>
              </a:rPr>
              <a:t>these</a:t>
            </a:r>
            <a:r>
              <a:rPr lang="it-IT" altLang="it-IT" b="1" i="1" dirty="0">
                <a:solidFill>
                  <a:schemeClr val="bg1"/>
                </a:solidFill>
              </a:rPr>
              <a:t> </a:t>
            </a:r>
            <a:r>
              <a:rPr lang="it-IT" altLang="it-IT" b="1" i="1" dirty="0" err="1">
                <a:solidFill>
                  <a:schemeClr val="bg1"/>
                </a:solidFill>
              </a:rPr>
              <a:t>is</a:t>
            </a:r>
            <a:r>
              <a:rPr lang="it-IT" altLang="it-IT" b="1" i="1" dirty="0">
                <a:solidFill>
                  <a:schemeClr val="bg1"/>
                </a:solidFill>
              </a:rPr>
              <a:t> </a:t>
            </a:r>
            <a:r>
              <a:rPr lang="it-IT" altLang="it-IT" b="1" i="1" dirty="0" err="1">
                <a:solidFill>
                  <a:schemeClr val="bg1"/>
                </a:solidFill>
              </a:rPr>
              <a:t>obvious</a:t>
            </a:r>
            <a:r>
              <a:rPr lang="it-IT" altLang="it-IT" b="1" i="1" dirty="0">
                <a:solidFill>
                  <a:schemeClr val="bg1"/>
                </a:solidFill>
              </a:rPr>
              <a:t>. </a:t>
            </a:r>
            <a:r>
              <a:rPr lang="it-IT" altLang="it-IT" b="1" i="1" dirty="0" err="1">
                <a:solidFill>
                  <a:schemeClr val="bg1"/>
                </a:solidFill>
              </a:rPr>
              <a:t>But</a:t>
            </a:r>
            <a:r>
              <a:rPr lang="it-IT" altLang="it-IT" b="1" i="1" dirty="0">
                <a:solidFill>
                  <a:schemeClr val="bg1"/>
                </a:solidFill>
              </a:rPr>
              <a:t> </a:t>
            </a:r>
            <a:r>
              <a:rPr lang="it-IT" altLang="it-IT" b="1" i="1" dirty="0" err="1">
                <a:solidFill>
                  <a:schemeClr val="bg1"/>
                </a:solidFill>
              </a:rPr>
              <a:t>there</a:t>
            </a:r>
            <a:r>
              <a:rPr lang="it-IT" altLang="it-IT" b="1" i="1" dirty="0">
                <a:solidFill>
                  <a:schemeClr val="bg1"/>
                </a:solidFill>
              </a:rPr>
              <a:t> are </a:t>
            </a:r>
            <a:r>
              <a:rPr lang="it-IT" altLang="it-IT" b="1" i="1" dirty="0" err="1">
                <a:solidFill>
                  <a:schemeClr val="bg1"/>
                </a:solidFill>
              </a:rPr>
              <a:t>also</a:t>
            </a:r>
            <a:r>
              <a:rPr lang="it-IT" altLang="it-IT" b="1" i="1" dirty="0">
                <a:solidFill>
                  <a:schemeClr val="bg1"/>
                </a:solidFill>
              </a:rPr>
              <a:t> </a:t>
            </a:r>
            <a:r>
              <a:rPr lang="it-IT" altLang="it-IT" b="1" i="1" dirty="0" err="1">
                <a:solidFill>
                  <a:schemeClr val="bg1"/>
                </a:solidFill>
              </a:rPr>
              <a:t>two</a:t>
            </a:r>
            <a:r>
              <a:rPr lang="it-IT" altLang="it-IT" b="1" i="1" dirty="0">
                <a:solidFill>
                  <a:schemeClr val="bg1"/>
                </a:solidFill>
              </a:rPr>
              <a:t> </a:t>
            </a:r>
            <a:r>
              <a:rPr lang="it-IT" altLang="it-IT" b="1" i="1" dirty="0" err="1">
                <a:solidFill>
                  <a:schemeClr val="bg1"/>
                </a:solidFill>
              </a:rPr>
              <a:t>important</a:t>
            </a:r>
            <a:r>
              <a:rPr lang="it-IT" altLang="it-IT" b="1" i="1" dirty="0">
                <a:solidFill>
                  <a:schemeClr val="bg1"/>
                </a:solidFill>
              </a:rPr>
              <a:t> </a:t>
            </a:r>
            <a:r>
              <a:rPr lang="it-IT" altLang="it-IT" b="1" i="1" dirty="0" err="1">
                <a:solidFill>
                  <a:schemeClr val="bg1"/>
                </a:solidFill>
              </a:rPr>
              <a:t>respects</a:t>
            </a:r>
            <a:r>
              <a:rPr lang="it-IT" altLang="it-IT" b="1" i="1" dirty="0">
                <a:solidFill>
                  <a:schemeClr val="bg1"/>
                </a:solidFill>
              </a:rPr>
              <a:t> in </a:t>
            </a:r>
            <a:r>
              <a:rPr lang="it-IT" altLang="it-IT" b="1" i="1" dirty="0" err="1">
                <a:solidFill>
                  <a:schemeClr val="bg1"/>
                </a:solidFill>
              </a:rPr>
              <a:t>which</a:t>
            </a:r>
            <a:r>
              <a:rPr lang="it-IT" altLang="it-IT" b="1" i="1" dirty="0">
                <a:solidFill>
                  <a:schemeClr val="bg1"/>
                </a:solidFill>
              </a:rPr>
              <a:t> </a:t>
            </a:r>
            <a:r>
              <a:rPr lang="it-IT" altLang="it-IT" b="1" i="1" dirty="0" err="1">
                <a:solidFill>
                  <a:schemeClr val="bg1"/>
                </a:solidFill>
              </a:rPr>
              <a:t>it</a:t>
            </a:r>
            <a:r>
              <a:rPr lang="it-IT" altLang="it-IT" b="1" i="1" dirty="0">
                <a:solidFill>
                  <a:schemeClr val="bg1"/>
                </a:solidFill>
              </a:rPr>
              <a:t> </a:t>
            </a:r>
            <a:r>
              <a:rPr lang="it-IT" altLang="it-IT" b="1" i="1" dirty="0" err="1">
                <a:solidFill>
                  <a:schemeClr val="bg1"/>
                </a:solidFill>
              </a:rPr>
              <a:t>is</a:t>
            </a:r>
            <a:r>
              <a:rPr lang="it-IT" altLang="it-IT" b="1" i="1" dirty="0">
                <a:solidFill>
                  <a:schemeClr val="bg1"/>
                </a:solidFill>
              </a:rPr>
              <a:t> </a:t>
            </a:r>
            <a:r>
              <a:rPr lang="it-IT" altLang="it-IT" b="1" i="1" dirty="0" err="1">
                <a:solidFill>
                  <a:schemeClr val="bg1"/>
                </a:solidFill>
              </a:rPr>
              <a:t>relevant</a:t>
            </a:r>
            <a:r>
              <a:rPr lang="it-IT" altLang="it-IT" b="1" i="1" dirty="0">
                <a:solidFill>
                  <a:schemeClr val="bg1"/>
                </a:solidFill>
              </a:rPr>
              <a:t> to the </a:t>
            </a:r>
            <a:r>
              <a:rPr lang="it-IT" altLang="it-IT" b="1" i="1" err="1">
                <a:solidFill>
                  <a:schemeClr val="bg1"/>
                </a:solidFill>
              </a:rPr>
              <a:t>second</a:t>
            </a:r>
            <a:r>
              <a:rPr lang="it-IT" altLang="it-IT" b="1" i="1" smtClean="0">
                <a:solidFill>
                  <a:schemeClr val="bg1"/>
                </a:solidFill>
              </a:rPr>
              <a:t>.</a:t>
            </a:r>
            <a:endParaRPr lang="it-IT" altLang="it-IT" dirty="0">
              <a:solidFill>
                <a:schemeClr val="bg1"/>
              </a:solidFill>
            </a:endParaRPr>
          </a:p>
          <a:p>
            <a:pPr algn="ctr"/>
            <a:r>
              <a:rPr lang="it-IT" altLang="it-IT" smtClean="0">
                <a:solidFill>
                  <a:schemeClr val="bg1"/>
                </a:solidFill>
              </a:rPr>
              <a:t>……………………………………………</a:t>
            </a:r>
            <a:r>
              <a:rPr lang="it-IT" altLang="it-IT" smtClean="0"/>
              <a:t>………</a:t>
            </a:r>
            <a:endParaRPr lang="it-IT" altLang="it-IT" dirty="0"/>
          </a:p>
        </p:txBody>
      </p:sp>
      <p:sp>
        <p:nvSpPr>
          <p:cNvPr id="5123" name="Rettangolo 4"/>
          <p:cNvSpPr>
            <a:spLocks noChangeArrowheads="1"/>
          </p:cNvSpPr>
          <p:nvPr/>
        </p:nvSpPr>
        <p:spPr bwMode="auto">
          <a:xfrm>
            <a:off x="755576" y="2636912"/>
            <a:ext cx="7991475" cy="3477875"/>
          </a:xfrm>
          <a:prstGeom prst="rect">
            <a:avLst/>
          </a:prstGeom>
          <a:noFill/>
          <a:ln w="9525">
            <a:noFill/>
            <a:miter lim="800000"/>
            <a:headEnd/>
            <a:tailEnd/>
          </a:ln>
        </p:spPr>
        <p:txBody>
          <a:bodyPr>
            <a:spAutoFit/>
          </a:bodyPr>
          <a:lstStyle/>
          <a:p>
            <a:r>
              <a:rPr lang="it-IT" altLang="it-IT" sz="2000" b="1" i="1" dirty="0" err="1">
                <a:solidFill>
                  <a:schemeClr val="bg1"/>
                </a:solidFill>
              </a:rPr>
              <a:t>Madmen</a:t>
            </a:r>
            <a:r>
              <a:rPr lang="it-IT" altLang="it-IT" sz="2000" b="1" i="1" dirty="0">
                <a:solidFill>
                  <a:schemeClr val="bg1"/>
                </a:solidFill>
              </a:rPr>
              <a:t> in authority, </a:t>
            </a:r>
            <a:r>
              <a:rPr lang="it-IT" altLang="it-IT" sz="2000" b="1" i="1" dirty="0" err="1">
                <a:solidFill>
                  <a:schemeClr val="bg1"/>
                </a:solidFill>
              </a:rPr>
              <a:t>who</a:t>
            </a:r>
            <a:r>
              <a:rPr lang="it-IT" altLang="it-IT" sz="2000" b="1" i="1" dirty="0">
                <a:solidFill>
                  <a:schemeClr val="bg1"/>
                </a:solidFill>
              </a:rPr>
              <a:t> </a:t>
            </a:r>
            <a:r>
              <a:rPr lang="it-IT" altLang="it-IT" sz="2000" b="1" i="1" dirty="0" err="1">
                <a:solidFill>
                  <a:schemeClr val="bg1"/>
                </a:solidFill>
              </a:rPr>
              <a:t>hear</a:t>
            </a:r>
            <a:r>
              <a:rPr lang="it-IT" altLang="it-IT" sz="2000" b="1" i="1" dirty="0">
                <a:solidFill>
                  <a:schemeClr val="bg1"/>
                </a:solidFill>
              </a:rPr>
              <a:t> voices in the air, are </a:t>
            </a:r>
            <a:r>
              <a:rPr lang="it-IT" altLang="it-IT" sz="2000" b="1" i="1" dirty="0" err="1">
                <a:solidFill>
                  <a:schemeClr val="bg1"/>
                </a:solidFill>
              </a:rPr>
              <a:t>distilling</a:t>
            </a:r>
            <a:r>
              <a:rPr lang="it-IT" altLang="it-IT" sz="2000" b="1" i="1" dirty="0">
                <a:solidFill>
                  <a:schemeClr val="bg1"/>
                </a:solidFill>
              </a:rPr>
              <a:t> </a:t>
            </a:r>
            <a:r>
              <a:rPr lang="it-IT" altLang="it-IT" sz="2000" b="1" i="1" dirty="0" err="1">
                <a:solidFill>
                  <a:schemeClr val="bg1"/>
                </a:solidFill>
              </a:rPr>
              <a:t>their</a:t>
            </a:r>
            <a:r>
              <a:rPr lang="it-IT" altLang="it-IT" sz="2000" b="1" i="1" dirty="0">
                <a:solidFill>
                  <a:schemeClr val="bg1"/>
                </a:solidFill>
              </a:rPr>
              <a:t> </a:t>
            </a:r>
            <a:r>
              <a:rPr lang="it-IT" altLang="it-IT" sz="2000" b="1" i="1" dirty="0" err="1">
                <a:solidFill>
                  <a:schemeClr val="bg1"/>
                </a:solidFill>
              </a:rPr>
              <a:t>frenzy</a:t>
            </a:r>
            <a:r>
              <a:rPr lang="it-IT" altLang="it-IT" sz="2000" b="1" i="1" dirty="0">
                <a:solidFill>
                  <a:schemeClr val="bg1"/>
                </a:solidFill>
              </a:rPr>
              <a:t> from some </a:t>
            </a:r>
            <a:r>
              <a:rPr lang="it-IT" altLang="it-IT" sz="2000" b="1" i="1" dirty="0" err="1">
                <a:solidFill>
                  <a:schemeClr val="bg1"/>
                </a:solidFill>
              </a:rPr>
              <a:t>academic</a:t>
            </a:r>
            <a:r>
              <a:rPr lang="it-IT" altLang="it-IT" sz="2000" b="1" i="1" dirty="0">
                <a:solidFill>
                  <a:schemeClr val="bg1"/>
                </a:solidFill>
              </a:rPr>
              <a:t> </a:t>
            </a:r>
            <a:r>
              <a:rPr lang="it-IT" altLang="it-IT" sz="2000" b="1" i="1" dirty="0" err="1">
                <a:solidFill>
                  <a:schemeClr val="bg1"/>
                </a:solidFill>
              </a:rPr>
              <a:t>scribbler</a:t>
            </a:r>
            <a:r>
              <a:rPr lang="it-IT" altLang="it-IT" sz="2000" b="1" i="1" dirty="0">
                <a:solidFill>
                  <a:schemeClr val="bg1"/>
                </a:solidFill>
              </a:rPr>
              <a:t> of a </a:t>
            </a:r>
            <a:r>
              <a:rPr lang="it-IT" altLang="it-IT" sz="2000" b="1" i="1" dirty="0" err="1">
                <a:solidFill>
                  <a:schemeClr val="bg1"/>
                </a:solidFill>
              </a:rPr>
              <a:t>few</a:t>
            </a:r>
            <a:r>
              <a:rPr lang="it-IT" altLang="it-IT" sz="2000" b="1" i="1" dirty="0">
                <a:solidFill>
                  <a:schemeClr val="bg1"/>
                </a:solidFill>
              </a:rPr>
              <a:t> </a:t>
            </a:r>
            <a:r>
              <a:rPr lang="it-IT" altLang="it-IT" sz="2000" b="1" i="1" dirty="0" err="1">
                <a:solidFill>
                  <a:schemeClr val="bg1"/>
                </a:solidFill>
              </a:rPr>
              <a:t>years</a:t>
            </a:r>
            <a:r>
              <a:rPr lang="it-IT" altLang="it-IT" sz="2000" b="1" i="1" dirty="0">
                <a:solidFill>
                  <a:schemeClr val="bg1"/>
                </a:solidFill>
              </a:rPr>
              <a:t> back. I </a:t>
            </a:r>
            <a:r>
              <a:rPr lang="it-IT" altLang="it-IT" sz="2000" b="1" i="1" dirty="0" err="1">
                <a:solidFill>
                  <a:schemeClr val="bg1"/>
                </a:solidFill>
              </a:rPr>
              <a:t>am</a:t>
            </a:r>
            <a:r>
              <a:rPr lang="it-IT" altLang="it-IT" sz="2000" b="1" i="1" dirty="0">
                <a:solidFill>
                  <a:schemeClr val="bg1"/>
                </a:solidFill>
              </a:rPr>
              <a:t> </a:t>
            </a:r>
            <a:r>
              <a:rPr lang="it-IT" altLang="it-IT" sz="2000" b="1" i="1" dirty="0" err="1">
                <a:solidFill>
                  <a:schemeClr val="bg1"/>
                </a:solidFill>
              </a:rPr>
              <a:t>sure</a:t>
            </a:r>
            <a:r>
              <a:rPr lang="it-IT" altLang="it-IT" sz="2000" b="1" i="1" dirty="0">
                <a:solidFill>
                  <a:schemeClr val="bg1"/>
                </a:solidFill>
              </a:rPr>
              <a:t> </a:t>
            </a:r>
            <a:r>
              <a:rPr lang="it-IT" altLang="it-IT" sz="2000" b="1" i="1" dirty="0" err="1">
                <a:solidFill>
                  <a:schemeClr val="bg1"/>
                </a:solidFill>
              </a:rPr>
              <a:t>that</a:t>
            </a:r>
            <a:r>
              <a:rPr lang="it-IT" altLang="it-IT" sz="2000" b="1" i="1" dirty="0">
                <a:solidFill>
                  <a:schemeClr val="bg1"/>
                </a:solidFill>
              </a:rPr>
              <a:t> </a:t>
            </a:r>
            <a:r>
              <a:rPr lang="it-IT" altLang="it-IT" sz="2000" b="1" i="1" u="sng" dirty="0">
                <a:solidFill>
                  <a:schemeClr val="bg1"/>
                </a:solidFill>
              </a:rPr>
              <a:t>the </a:t>
            </a:r>
            <a:r>
              <a:rPr lang="it-IT" altLang="it-IT" sz="2000" b="1" i="1" u="sng" dirty="0" err="1">
                <a:solidFill>
                  <a:schemeClr val="bg1"/>
                </a:solidFill>
              </a:rPr>
              <a:t>power</a:t>
            </a:r>
            <a:r>
              <a:rPr lang="it-IT" altLang="it-IT" sz="2000" b="1" i="1" u="sng" dirty="0">
                <a:solidFill>
                  <a:schemeClr val="bg1"/>
                </a:solidFill>
              </a:rPr>
              <a:t> of </a:t>
            </a:r>
            <a:r>
              <a:rPr lang="it-IT" altLang="it-IT" sz="2000" b="1" i="1" u="sng" dirty="0" err="1">
                <a:solidFill>
                  <a:schemeClr val="bg1"/>
                </a:solidFill>
              </a:rPr>
              <a:t>vested</a:t>
            </a:r>
            <a:r>
              <a:rPr lang="it-IT" altLang="it-IT" sz="2000" b="1" i="1" u="sng" dirty="0">
                <a:solidFill>
                  <a:schemeClr val="bg1"/>
                </a:solidFill>
              </a:rPr>
              <a:t> </a:t>
            </a:r>
            <a:r>
              <a:rPr lang="it-IT" altLang="it-IT" sz="2000" b="1" i="1" u="sng" dirty="0" err="1">
                <a:solidFill>
                  <a:schemeClr val="bg1"/>
                </a:solidFill>
              </a:rPr>
              <a:t>interests</a:t>
            </a:r>
            <a:r>
              <a:rPr lang="it-IT" altLang="it-IT" sz="2000" b="1" i="1" dirty="0">
                <a:solidFill>
                  <a:schemeClr val="bg1"/>
                </a:solidFill>
              </a:rPr>
              <a:t> </a:t>
            </a:r>
            <a:r>
              <a:rPr lang="it-IT" altLang="it-IT" sz="2000" b="1" i="1" dirty="0" err="1">
                <a:solidFill>
                  <a:schemeClr val="bg1"/>
                </a:solidFill>
              </a:rPr>
              <a:t>is</a:t>
            </a:r>
            <a:r>
              <a:rPr lang="it-IT" altLang="it-IT" sz="2000" b="1" i="1" dirty="0">
                <a:solidFill>
                  <a:schemeClr val="bg1"/>
                </a:solidFill>
              </a:rPr>
              <a:t> </a:t>
            </a:r>
            <a:r>
              <a:rPr lang="it-IT" altLang="it-IT" sz="2000" b="1" i="1" dirty="0" err="1">
                <a:solidFill>
                  <a:schemeClr val="bg1"/>
                </a:solidFill>
              </a:rPr>
              <a:t>vastly</a:t>
            </a:r>
            <a:r>
              <a:rPr lang="it-IT" altLang="it-IT" sz="2000" b="1" i="1" dirty="0">
                <a:solidFill>
                  <a:schemeClr val="bg1"/>
                </a:solidFill>
              </a:rPr>
              <a:t> </a:t>
            </a:r>
            <a:r>
              <a:rPr lang="it-IT" altLang="it-IT" sz="2000" b="1" i="1" dirty="0" err="1">
                <a:solidFill>
                  <a:schemeClr val="bg1"/>
                </a:solidFill>
              </a:rPr>
              <a:t>exaggerated</a:t>
            </a:r>
            <a:r>
              <a:rPr lang="it-IT" altLang="it-IT" sz="2000" b="1" i="1" dirty="0">
                <a:solidFill>
                  <a:schemeClr val="bg1"/>
                </a:solidFill>
              </a:rPr>
              <a:t> </a:t>
            </a:r>
            <a:r>
              <a:rPr lang="it-IT" altLang="it-IT" sz="2000" b="1" i="1" dirty="0" err="1">
                <a:solidFill>
                  <a:schemeClr val="bg1"/>
                </a:solidFill>
              </a:rPr>
              <a:t>compared</a:t>
            </a:r>
            <a:r>
              <a:rPr lang="it-IT" altLang="it-IT" sz="2000" b="1" i="1" dirty="0">
                <a:solidFill>
                  <a:schemeClr val="bg1"/>
                </a:solidFill>
              </a:rPr>
              <a:t> with the </a:t>
            </a:r>
            <a:r>
              <a:rPr lang="it-IT" altLang="it-IT" sz="2000" b="1" i="1" u="sng" dirty="0" err="1">
                <a:solidFill>
                  <a:schemeClr val="bg1"/>
                </a:solidFill>
              </a:rPr>
              <a:t>gradual</a:t>
            </a:r>
            <a:r>
              <a:rPr lang="it-IT" altLang="it-IT" sz="2000" b="1" i="1" u="sng" dirty="0">
                <a:solidFill>
                  <a:schemeClr val="bg1"/>
                </a:solidFill>
              </a:rPr>
              <a:t> </a:t>
            </a:r>
            <a:r>
              <a:rPr lang="it-IT" altLang="it-IT" sz="2000" b="1" i="1" u="sng" dirty="0" err="1">
                <a:solidFill>
                  <a:schemeClr val="bg1"/>
                </a:solidFill>
              </a:rPr>
              <a:t>encroachment</a:t>
            </a:r>
            <a:r>
              <a:rPr lang="it-IT" altLang="it-IT" sz="2000" b="1" i="1" u="sng" dirty="0">
                <a:solidFill>
                  <a:schemeClr val="bg1"/>
                </a:solidFill>
              </a:rPr>
              <a:t> of </a:t>
            </a:r>
            <a:r>
              <a:rPr lang="it-IT" altLang="it-IT" sz="2000" b="1" i="1" u="sng" dirty="0" err="1">
                <a:solidFill>
                  <a:schemeClr val="bg1"/>
                </a:solidFill>
              </a:rPr>
              <a:t>ideas</a:t>
            </a:r>
            <a:r>
              <a:rPr lang="it-IT" altLang="it-IT" sz="2000" b="1" i="1" dirty="0">
                <a:solidFill>
                  <a:schemeClr val="bg1"/>
                </a:solidFill>
              </a:rPr>
              <a:t>. </a:t>
            </a:r>
            <a:r>
              <a:rPr lang="it-IT" altLang="it-IT" sz="2000" b="1" i="1" dirty="0" err="1">
                <a:solidFill>
                  <a:schemeClr val="bg1"/>
                </a:solidFill>
              </a:rPr>
              <a:t>Not</a:t>
            </a:r>
            <a:r>
              <a:rPr lang="it-IT" altLang="it-IT" sz="2000" b="1" i="1" dirty="0">
                <a:solidFill>
                  <a:schemeClr val="bg1"/>
                </a:solidFill>
              </a:rPr>
              <a:t>, </a:t>
            </a:r>
            <a:r>
              <a:rPr lang="it-IT" altLang="it-IT" sz="2000" b="1" i="1" dirty="0" err="1">
                <a:solidFill>
                  <a:schemeClr val="bg1"/>
                </a:solidFill>
              </a:rPr>
              <a:t>indeed</a:t>
            </a:r>
            <a:r>
              <a:rPr lang="it-IT" altLang="it-IT" sz="2000" b="1" i="1" dirty="0">
                <a:solidFill>
                  <a:schemeClr val="bg1"/>
                </a:solidFill>
              </a:rPr>
              <a:t>, </a:t>
            </a:r>
            <a:r>
              <a:rPr lang="it-IT" altLang="it-IT" sz="2000" b="1" i="1" dirty="0" err="1">
                <a:solidFill>
                  <a:schemeClr val="bg1"/>
                </a:solidFill>
              </a:rPr>
              <a:t>immediately</a:t>
            </a:r>
            <a:r>
              <a:rPr lang="it-IT" altLang="it-IT" sz="2000" b="1" i="1" dirty="0">
                <a:solidFill>
                  <a:schemeClr val="bg1"/>
                </a:solidFill>
              </a:rPr>
              <a:t>, </a:t>
            </a:r>
            <a:r>
              <a:rPr lang="it-IT" altLang="it-IT" sz="2000" b="1" i="1" dirty="0" err="1">
                <a:solidFill>
                  <a:schemeClr val="bg1"/>
                </a:solidFill>
              </a:rPr>
              <a:t>but</a:t>
            </a:r>
            <a:r>
              <a:rPr lang="it-IT" altLang="it-IT" sz="2000" b="1" i="1" dirty="0">
                <a:solidFill>
                  <a:schemeClr val="bg1"/>
                </a:solidFill>
              </a:rPr>
              <a:t> </a:t>
            </a:r>
            <a:r>
              <a:rPr lang="it-IT" altLang="it-IT" sz="2000" b="1" i="1" dirty="0" err="1">
                <a:solidFill>
                  <a:schemeClr val="bg1"/>
                </a:solidFill>
              </a:rPr>
              <a:t>after</a:t>
            </a:r>
            <a:r>
              <a:rPr lang="it-IT" altLang="it-IT" sz="2000" b="1" i="1" dirty="0">
                <a:solidFill>
                  <a:schemeClr val="bg1"/>
                </a:solidFill>
              </a:rPr>
              <a:t> a </a:t>
            </a:r>
            <a:r>
              <a:rPr lang="it-IT" altLang="it-IT" sz="2000" b="1" i="1" dirty="0" err="1">
                <a:solidFill>
                  <a:schemeClr val="bg1"/>
                </a:solidFill>
              </a:rPr>
              <a:t>certain</a:t>
            </a:r>
            <a:r>
              <a:rPr lang="it-IT" altLang="it-IT" sz="2000" b="1" i="1" dirty="0">
                <a:solidFill>
                  <a:schemeClr val="bg1"/>
                </a:solidFill>
              </a:rPr>
              <a:t> </a:t>
            </a:r>
            <a:r>
              <a:rPr lang="it-IT" altLang="it-IT" sz="2000" b="1" i="1" dirty="0" err="1">
                <a:solidFill>
                  <a:schemeClr val="bg1"/>
                </a:solidFill>
              </a:rPr>
              <a:t>interval</a:t>
            </a:r>
            <a:r>
              <a:rPr lang="it-IT" altLang="it-IT" sz="2000" b="1" i="1" dirty="0">
                <a:solidFill>
                  <a:schemeClr val="bg1"/>
                </a:solidFill>
              </a:rPr>
              <a:t>; for in the </a:t>
            </a:r>
            <a:r>
              <a:rPr lang="it-IT" altLang="it-IT" sz="2000" b="1" i="1" dirty="0" err="1">
                <a:solidFill>
                  <a:schemeClr val="bg1"/>
                </a:solidFill>
              </a:rPr>
              <a:t>field</a:t>
            </a:r>
            <a:r>
              <a:rPr lang="it-IT" altLang="it-IT" sz="2000" b="1" i="1" dirty="0">
                <a:solidFill>
                  <a:schemeClr val="bg1"/>
                </a:solidFill>
              </a:rPr>
              <a:t> of </a:t>
            </a:r>
            <a:r>
              <a:rPr lang="it-IT" altLang="it-IT" sz="2000" b="1" i="1" dirty="0" err="1">
                <a:solidFill>
                  <a:schemeClr val="bg1"/>
                </a:solidFill>
              </a:rPr>
              <a:t>economic</a:t>
            </a:r>
            <a:r>
              <a:rPr lang="it-IT" altLang="it-IT" sz="2000" b="1" i="1" dirty="0">
                <a:solidFill>
                  <a:schemeClr val="bg1"/>
                </a:solidFill>
              </a:rPr>
              <a:t> and </a:t>
            </a:r>
            <a:r>
              <a:rPr lang="it-IT" altLang="it-IT" sz="2000" b="1" i="1" dirty="0" err="1">
                <a:solidFill>
                  <a:schemeClr val="bg1"/>
                </a:solidFill>
              </a:rPr>
              <a:t>political</a:t>
            </a:r>
            <a:r>
              <a:rPr lang="it-IT" altLang="it-IT" sz="2000" b="1" i="1" dirty="0">
                <a:solidFill>
                  <a:schemeClr val="bg1"/>
                </a:solidFill>
              </a:rPr>
              <a:t> </a:t>
            </a:r>
            <a:r>
              <a:rPr lang="it-IT" altLang="it-IT" sz="2000" b="1" i="1" dirty="0" err="1">
                <a:solidFill>
                  <a:schemeClr val="bg1"/>
                </a:solidFill>
              </a:rPr>
              <a:t>philosophy</a:t>
            </a:r>
            <a:r>
              <a:rPr lang="it-IT" altLang="it-IT" sz="2000" b="1" i="1" dirty="0">
                <a:solidFill>
                  <a:schemeClr val="bg1"/>
                </a:solidFill>
              </a:rPr>
              <a:t> </a:t>
            </a:r>
            <a:r>
              <a:rPr lang="it-IT" altLang="it-IT" sz="2000" b="1" i="1" u="sng" dirty="0" err="1">
                <a:solidFill>
                  <a:schemeClr val="bg1"/>
                </a:solidFill>
              </a:rPr>
              <a:t>there</a:t>
            </a:r>
            <a:r>
              <a:rPr lang="it-IT" altLang="it-IT" sz="2000" b="1" i="1" u="sng" dirty="0">
                <a:solidFill>
                  <a:schemeClr val="bg1"/>
                </a:solidFill>
              </a:rPr>
              <a:t> are </a:t>
            </a:r>
            <a:r>
              <a:rPr lang="it-IT" altLang="it-IT" sz="2000" b="1" i="1" u="sng" dirty="0" err="1">
                <a:solidFill>
                  <a:schemeClr val="bg1"/>
                </a:solidFill>
              </a:rPr>
              <a:t>not</a:t>
            </a:r>
            <a:r>
              <a:rPr lang="it-IT" altLang="it-IT" sz="2000" b="1" i="1" u="sng" dirty="0">
                <a:solidFill>
                  <a:schemeClr val="bg1"/>
                </a:solidFill>
              </a:rPr>
              <a:t> </a:t>
            </a:r>
            <a:r>
              <a:rPr lang="it-IT" altLang="it-IT" sz="2000" b="1" i="1" u="sng" dirty="0" err="1">
                <a:solidFill>
                  <a:schemeClr val="bg1"/>
                </a:solidFill>
              </a:rPr>
              <a:t>many</a:t>
            </a:r>
            <a:r>
              <a:rPr lang="it-IT" altLang="it-IT" sz="2000" b="1" i="1" u="sng" dirty="0">
                <a:solidFill>
                  <a:schemeClr val="bg1"/>
                </a:solidFill>
              </a:rPr>
              <a:t> </a:t>
            </a:r>
            <a:r>
              <a:rPr lang="it-IT" altLang="it-IT" sz="2000" b="1" i="1" u="sng" dirty="0" err="1">
                <a:solidFill>
                  <a:schemeClr val="bg1"/>
                </a:solidFill>
              </a:rPr>
              <a:t>who</a:t>
            </a:r>
            <a:r>
              <a:rPr lang="it-IT" altLang="it-IT" sz="2000" b="1" i="1" u="sng" dirty="0">
                <a:solidFill>
                  <a:schemeClr val="bg1"/>
                </a:solidFill>
              </a:rPr>
              <a:t> are </a:t>
            </a:r>
            <a:r>
              <a:rPr lang="it-IT" altLang="it-IT" sz="2000" b="1" i="1" u="sng" dirty="0" err="1">
                <a:solidFill>
                  <a:schemeClr val="bg1"/>
                </a:solidFill>
              </a:rPr>
              <a:t>influenced</a:t>
            </a:r>
            <a:r>
              <a:rPr lang="it-IT" altLang="it-IT" sz="2000" b="1" i="1" u="sng" dirty="0">
                <a:solidFill>
                  <a:schemeClr val="bg1"/>
                </a:solidFill>
              </a:rPr>
              <a:t> by new </a:t>
            </a:r>
            <a:r>
              <a:rPr lang="it-IT" altLang="it-IT" sz="2000" b="1" i="1" u="sng" dirty="0" err="1">
                <a:solidFill>
                  <a:schemeClr val="bg1"/>
                </a:solidFill>
              </a:rPr>
              <a:t>theories</a:t>
            </a:r>
            <a:r>
              <a:rPr lang="it-IT" altLang="it-IT" sz="2000" b="1" i="1" u="sng" dirty="0">
                <a:solidFill>
                  <a:schemeClr val="bg1"/>
                </a:solidFill>
              </a:rPr>
              <a:t> </a:t>
            </a:r>
            <a:r>
              <a:rPr lang="it-IT" altLang="it-IT" sz="2000" b="1" i="1" u="sng" dirty="0" err="1">
                <a:solidFill>
                  <a:schemeClr val="bg1"/>
                </a:solidFill>
              </a:rPr>
              <a:t>after</a:t>
            </a:r>
            <a:r>
              <a:rPr lang="it-IT" altLang="it-IT" sz="2000" b="1" i="1" u="sng" dirty="0">
                <a:solidFill>
                  <a:schemeClr val="bg1"/>
                </a:solidFill>
              </a:rPr>
              <a:t> </a:t>
            </a:r>
            <a:r>
              <a:rPr lang="it-IT" altLang="it-IT" sz="2000" b="1" i="1" u="sng" dirty="0" err="1">
                <a:solidFill>
                  <a:schemeClr val="bg1"/>
                </a:solidFill>
              </a:rPr>
              <a:t>they</a:t>
            </a:r>
            <a:r>
              <a:rPr lang="it-IT" altLang="it-IT" sz="2000" b="1" i="1" u="sng" dirty="0">
                <a:solidFill>
                  <a:schemeClr val="bg1"/>
                </a:solidFill>
              </a:rPr>
              <a:t> are </a:t>
            </a:r>
            <a:r>
              <a:rPr lang="it-IT" altLang="it-IT" sz="2000" b="1" i="1" u="sng" dirty="0" err="1">
                <a:solidFill>
                  <a:schemeClr val="bg1"/>
                </a:solidFill>
              </a:rPr>
              <a:t>twenty-five</a:t>
            </a:r>
            <a:r>
              <a:rPr lang="it-IT" altLang="it-IT" sz="2000" b="1" i="1" u="sng" dirty="0">
                <a:solidFill>
                  <a:schemeClr val="bg1"/>
                </a:solidFill>
              </a:rPr>
              <a:t> or </a:t>
            </a:r>
            <a:r>
              <a:rPr lang="it-IT" altLang="it-IT" sz="2000" b="1" i="1" u="sng" dirty="0" err="1">
                <a:solidFill>
                  <a:schemeClr val="bg1"/>
                </a:solidFill>
              </a:rPr>
              <a:t>thirty</a:t>
            </a:r>
            <a:r>
              <a:rPr lang="it-IT" altLang="it-IT" sz="2000" b="1" i="1" u="sng" dirty="0">
                <a:solidFill>
                  <a:schemeClr val="bg1"/>
                </a:solidFill>
              </a:rPr>
              <a:t> </a:t>
            </a:r>
            <a:r>
              <a:rPr lang="it-IT" altLang="it-IT" sz="2000" b="1" i="1" u="sng" dirty="0" err="1">
                <a:solidFill>
                  <a:schemeClr val="bg1"/>
                </a:solidFill>
              </a:rPr>
              <a:t>years</a:t>
            </a:r>
            <a:r>
              <a:rPr lang="it-IT" altLang="it-IT" sz="2000" b="1" i="1" u="sng" dirty="0">
                <a:solidFill>
                  <a:schemeClr val="bg1"/>
                </a:solidFill>
              </a:rPr>
              <a:t> of </a:t>
            </a:r>
            <a:r>
              <a:rPr lang="it-IT" altLang="it-IT" sz="2000" b="1" i="1" u="sng" dirty="0" err="1">
                <a:solidFill>
                  <a:schemeClr val="bg1"/>
                </a:solidFill>
              </a:rPr>
              <a:t>age</a:t>
            </a:r>
            <a:r>
              <a:rPr lang="it-IT" altLang="it-IT" sz="2000" b="1" i="1" dirty="0">
                <a:solidFill>
                  <a:schemeClr val="bg1"/>
                </a:solidFill>
              </a:rPr>
              <a:t>, so </a:t>
            </a:r>
            <a:r>
              <a:rPr lang="it-IT" altLang="it-IT" sz="2000" b="1" i="1" dirty="0" err="1">
                <a:solidFill>
                  <a:schemeClr val="bg1"/>
                </a:solidFill>
              </a:rPr>
              <a:t>that</a:t>
            </a:r>
            <a:r>
              <a:rPr lang="it-IT" altLang="it-IT" sz="2000" b="1" i="1" dirty="0">
                <a:solidFill>
                  <a:schemeClr val="bg1"/>
                </a:solidFill>
              </a:rPr>
              <a:t> the </a:t>
            </a:r>
            <a:r>
              <a:rPr lang="it-IT" altLang="it-IT" sz="2000" b="1" i="1" dirty="0" err="1">
                <a:solidFill>
                  <a:schemeClr val="bg1"/>
                </a:solidFill>
              </a:rPr>
              <a:t>ideas</a:t>
            </a:r>
            <a:r>
              <a:rPr lang="it-IT" altLang="it-IT" sz="2000" b="1" i="1" dirty="0">
                <a:solidFill>
                  <a:schemeClr val="bg1"/>
                </a:solidFill>
              </a:rPr>
              <a:t> </a:t>
            </a:r>
            <a:r>
              <a:rPr lang="it-IT" altLang="it-IT" sz="2000" b="1" i="1" dirty="0" err="1">
                <a:solidFill>
                  <a:schemeClr val="bg1"/>
                </a:solidFill>
              </a:rPr>
              <a:t>which</a:t>
            </a:r>
            <a:r>
              <a:rPr lang="it-IT" altLang="it-IT" sz="2000" b="1" i="1" dirty="0">
                <a:solidFill>
                  <a:schemeClr val="bg1"/>
                </a:solidFill>
              </a:rPr>
              <a:t> </a:t>
            </a:r>
            <a:r>
              <a:rPr lang="it-IT" altLang="it-IT" sz="2000" b="1" i="1" dirty="0" err="1">
                <a:solidFill>
                  <a:schemeClr val="bg1"/>
                </a:solidFill>
              </a:rPr>
              <a:t>civil</a:t>
            </a:r>
            <a:r>
              <a:rPr lang="it-IT" altLang="it-IT" sz="2000" b="1" i="1" dirty="0">
                <a:solidFill>
                  <a:schemeClr val="bg1"/>
                </a:solidFill>
              </a:rPr>
              <a:t> </a:t>
            </a:r>
            <a:r>
              <a:rPr lang="it-IT" altLang="it-IT" sz="2000" b="1" i="1" dirty="0" err="1">
                <a:solidFill>
                  <a:schemeClr val="bg1"/>
                </a:solidFill>
              </a:rPr>
              <a:t>servants</a:t>
            </a:r>
            <a:r>
              <a:rPr lang="it-IT" altLang="it-IT" sz="2000" b="1" i="1" dirty="0">
                <a:solidFill>
                  <a:schemeClr val="bg1"/>
                </a:solidFill>
              </a:rPr>
              <a:t> and </a:t>
            </a:r>
            <a:r>
              <a:rPr lang="it-IT" altLang="it-IT" sz="2000" b="1" i="1" dirty="0" err="1">
                <a:solidFill>
                  <a:schemeClr val="bg1"/>
                </a:solidFill>
              </a:rPr>
              <a:t>politicians</a:t>
            </a:r>
            <a:r>
              <a:rPr lang="it-IT" altLang="it-IT" sz="2000" b="1" i="1" dirty="0">
                <a:solidFill>
                  <a:schemeClr val="bg1"/>
                </a:solidFill>
              </a:rPr>
              <a:t> and </a:t>
            </a:r>
            <a:r>
              <a:rPr lang="it-IT" altLang="it-IT" sz="2000" b="1" i="1" dirty="0" err="1">
                <a:solidFill>
                  <a:schemeClr val="bg1"/>
                </a:solidFill>
              </a:rPr>
              <a:t>even</a:t>
            </a:r>
            <a:r>
              <a:rPr lang="it-IT" altLang="it-IT" sz="2000" b="1" i="1" dirty="0">
                <a:solidFill>
                  <a:schemeClr val="bg1"/>
                </a:solidFill>
              </a:rPr>
              <a:t> </a:t>
            </a:r>
            <a:r>
              <a:rPr lang="it-IT" altLang="it-IT" sz="2000" b="1" i="1" dirty="0" err="1">
                <a:solidFill>
                  <a:schemeClr val="bg1"/>
                </a:solidFill>
              </a:rPr>
              <a:t>agitators</a:t>
            </a:r>
            <a:r>
              <a:rPr lang="it-IT" altLang="it-IT" sz="2000" b="1" i="1" dirty="0">
                <a:solidFill>
                  <a:schemeClr val="bg1"/>
                </a:solidFill>
              </a:rPr>
              <a:t> </a:t>
            </a:r>
            <a:r>
              <a:rPr lang="it-IT" altLang="it-IT" sz="2000" b="1" i="1" dirty="0" err="1">
                <a:solidFill>
                  <a:schemeClr val="bg1"/>
                </a:solidFill>
              </a:rPr>
              <a:t>apply</a:t>
            </a:r>
            <a:r>
              <a:rPr lang="it-IT" altLang="it-IT" sz="2000" b="1" i="1" dirty="0">
                <a:solidFill>
                  <a:schemeClr val="bg1"/>
                </a:solidFill>
              </a:rPr>
              <a:t> to </a:t>
            </a:r>
            <a:r>
              <a:rPr lang="it-IT" altLang="it-IT" sz="2000" b="1" i="1" dirty="0" err="1">
                <a:solidFill>
                  <a:schemeClr val="bg1"/>
                </a:solidFill>
              </a:rPr>
              <a:t>current</a:t>
            </a:r>
            <a:r>
              <a:rPr lang="it-IT" altLang="it-IT" sz="2000" b="1" i="1" dirty="0">
                <a:solidFill>
                  <a:schemeClr val="bg1"/>
                </a:solidFill>
              </a:rPr>
              <a:t> </a:t>
            </a:r>
            <a:r>
              <a:rPr lang="it-IT" altLang="it-IT" sz="2000" b="1" i="1" dirty="0" err="1">
                <a:solidFill>
                  <a:schemeClr val="bg1"/>
                </a:solidFill>
              </a:rPr>
              <a:t>events</a:t>
            </a:r>
            <a:r>
              <a:rPr lang="it-IT" altLang="it-IT" sz="2000" b="1" i="1" dirty="0">
                <a:solidFill>
                  <a:schemeClr val="bg1"/>
                </a:solidFill>
              </a:rPr>
              <a:t> </a:t>
            </a:r>
            <a:r>
              <a:rPr lang="it-IT" altLang="it-IT" sz="2000" b="1" i="1" u="sng" dirty="0">
                <a:solidFill>
                  <a:schemeClr val="bg1"/>
                </a:solidFill>
              </a:rPr>
              <a:t>are </a:t>
            </a:r>
            <a:r>
              <a:rPr lang="it-IT" altLang="it-IT" sz="2000" b="1" i="1" u="sng" dirty="0" err="1">
                <a:solidFill>
                  <a:schemeClr val="bg1"/>
                </a:solidFill>
              </a:rPr>
              <a:t>not</a:t>
            </a:r>
            <a:r>
              <a:rPr lang="it-IT" altLang="it-IT" sz="2000" b="1" i="1" u="sng" dirty="0">
                <a:solidFill>
                  <a:schemeClr val="bg1"/>
                </a:solidFill>
              </a:rPr>
              <a:t> </a:t>
            </a:r>
            <a:r>
              <a:rPr lang="it-IT" altLang="it-IT" sz="2000" b="1" i="1" u="sng" dirty="0" err="1">
                <a:solidFill>
                  <a:schemeClr val="bg1"/>
                </a:solidFill>
              </a:rPr>
              <a:t>likely</a:t>
            </a:r>
            <a:r>
              <a:rPr lang="it-IT" altLang="it-IT" sz="2000" b="1" i="1" u="sng" dirty="0">
                <a:solidFill>
                  <a:schemeClr val="bg1"/>
                </a:solidFill>
              </a:rPr>
              <a:t> to be the </a:t>
            </a:r>
            <a:r>
              <a:rPr lang="it-IT" altLang="it-IT" sz="2000" b="1" i="1" u="sng" dirty="0" err="1">
                <a:solidFill>
                  <a:schemeClr val="bg1"/>
                </a:solidFill>
              </a:rPr>
              <a:t>newest</a:t>
            </a:r>
            <a:r>
              <a:rPr lang="it-IT" altLang="it-IT" sz="2000" b="1" i="1" dirty="0">
                <a:solidFill>
                  <a:schemeClr val="bg1"/>
                </a:solidFill>
              </a:rPr>
              <a:t>. </a:t>
            </a:r>
            <a:r>
              <a:rPr lang="it-IT" altLang="it-IT" sz="2000" b="1" i="1" dirty="0" err="1">
                <a:solidFill>
                  <a:schemeClr val="bg1"/>
                </a:solidFill>
              </a:rPr>
              <a:t>But</a:t>
            </a:r>
            <a:r>
              <a:rPr lang="it-IT" altLang="it-IT" sz="2000" b="1" i="1" dirty="0">
                <a:solidFill>
                  <a:schemeClr val="bg1"/>
                </a:solidFill>
              </a:rPr>
              <a:t>, </a:t>
            </a:r>
            <a:r>
              <a:rPr lang="it-IT" altLang="it-IT" sz="2000" b="1" i="1" dirty="0" err="1">
                <a:solidFill>
                  <a:schemeClr val="bg1"/>
                </a:solidFill>
              </a:rPr>
              <a:t>soon</a:t>
            </a:r>
            <a:r>
              <a:rPr lang="it-IT" altLang="it-IT" sz="2000" b="1" i="1" dirty="0">
                <a:solidFill>
                  <a:schemeClr val="bg1"/>
                </a:solidFill>
              </a:rPr>
              <a:t> or late, </a:t>
            </a:r>
            <a:r>
              <a:rPr lang="it-IT" altLang="it-IT" sz="2000" b="1" i="1" dirty="0" err="1">
                <a:solidFill>
                  <a:schemeClr val="bg1"/>
                </a:solidFill>
              </a:rPr>
              <a:t>it</a:t>
            </a:r>
            <a:r>
              <a:rPr lang="it-IT" altLang="it-IT" sz="2000" b="1" i="1" dirty="0">
                <a:solidFill>
                  <a:schemeClr val="bg1"/>
                </a:solidFill>
              </a:rPr>
              <a:t> </a:t>
            </a:r>
            <a:r>
              <a:rPr lang="it-IT" altLang="it-IT" sz="2000" b="1" i="1" dirty="0" err="1">
                <a:solidFill>
                  <a:schemeClr val="bg1"/>
                </a:solidFill>
              </a:rPr>
              <a:t>is</a:t>
            </a:r>
            <a:r>
              <a:rPr lang="it-IT" altLang="it-IT" sz="2000" b="1" i="1" dirty="0">
                <a:solidFill>
                  <a:schemeClr val="bg1"/>
                </a:solidFill>
              </a:rPr>
              <a:t> </a:t>
            </a:r>
            <a:r>
              <a:rPr lang="it-IT" altLang="it-IT" sz="2000" b="1" i="1" dirty="0" err="1">
                <a:solidFill>
                  <a:schemeClr val="bg1"/>
                </a:solidFill>
              </a:rPr>
              <a:t>ideas</a:t>
            </a:r>
            <a:r>
              <a:rPr lang="it-IT" altLang="it-IT" sz="2000" b="1" i="1" dirty="0">
                <a:solidFill>
                  <a:schemeClr val="bg1"/>
                </a:solidFill>
              </a:rPr>
              <a:t>, </a:t>
            </a:r>
            <a:r>
              <a:rPr lang="it-IT" altLang="it-IT" sz="2000" b="1" i="1" dirty="0" err="1">
                <a:solidFill>
                  <a:schemeClr val="bg1"/>
                </a:solidFill>
              </a:rPr>
              <a:t>not</a:t>
            </a:r>
            <a:r>
              <a:rPr lang="it-IT" altLang="it-IT" sz="2000" b="1" i="1" dirty="0">
                <a:solidFill>
                  <a:schemeClr val="bg1"/>
                </a:solidFill>
              </a:rPr>
              <a:t> </a:t>
            </a:r>
            <a:r>
              <a:rPr lang="it-IT" altLang="it-IT" sz="2000" b="1" i="1" dirty="0" err="1">
                <a:solidFill>
                  <a:schemeClr val="bg1"/>
                </a:solidFill>
              </a:rPr>
              <a:t>vested</a:t>
            </a:r>
            <a:r>
              <a:rPr lang="it-IT" altLang="it-IT" sz="2000" b="1" i="1" dirty="0">
                <a:solidFill>
                  <a:schemeClr val="bg1"/>
                </a:solidFill>
              </a:rPr>
              <a:t> </a:t>
            </a:r>
            <a:r>
              <a:rPr lang="it-IT" altLang="it-IT" sz="2000" b="1" i="1" dirty="0" err="1">
                <a:solidFill>
                  <a:schemeClr val="bg1"/>
                </a:solidFill>
              </a:rPr>
              <a:t>interests</a:t>
            </a:r>
            <a:r>
              <a:rPr lang="it-IT" altLang="it-IT" sz="2000" b="1" i="1" dirty="0">
                <a:solidFill>
                  <a:schemeClr val="bg1"/>
                </a:solidFill>
              </a:rPr>
              <a:t>, </a:t>
            </a:r>
            <a:r>
              <a:rPr lang="it-IT" altLang="it-IT" sz="2000" b="1" i="1" dirty="0" err="1">
                <a:solidFill>
                  <a:schemeClr val="bg1"/>
                </a:solidFill>
              </a:rPr>
              <a:t>which</a:t>
            </a:r>
            <a:r>
              <a:rPr lang="it-IT" altLang="it-IT" sz="2000" b="1" i="1" dirty="0">
                <a:solidFill>
                  <a:schemeClr val="bg1"/>
                </a:solidFill>
              </a:rPr>
              <a:t> are </a:t>
            </a:r>
            <a:r>
              <a:rPr lang="it-IT" altLang="it-IT" sz="2000" b="1" i="1" dirty="0" err="1">
                <a:solidFill>
                  <a:schemeClr val="bg1"/>
                </a:solidFill>
              </a:rPr>
              <a:t>dangerous</a:t>
            </a:r>
            <a:r>
              <a:rPr lang="it-IT" altLang="it-IT" sz="2000" b="1" i="1" dirty="0">
                <a:solidFill>
                  <a:schemeClr val="bg1"/>
                </a:solidFill>
              </a:rPr>
              <a:t> for </a:t>
            </a:r>
            <a:r>
              <a:rPr lang="it-IT" altLang="it-IT" sz="2000" b="1" i="1" dirty="0" err="1">
                <a:solidFill>
                  <a:schemeClr val="bg1"/>
                </a:solidFill>
              </a:rPr>
              <a:t>good</a:t>
            </a:r>
            <a:r>
              <a:rPr lang="it-IT" altLang="it-IT" sz="2000" b="1" i="1" dirty="0">
                <a:solidFill>
                  <a:schemeClr val="bg1"/>
                </a:solidFill>
              </a:rPr>
              <a:t> or </a:t>
            </a:r>
            <a:r>
              <a:rPr lang="it-IT" altLang="it-IT" sz="2000" b="1" i="1" dirty="0" err="1">
                <a:solidFill>
                  <a:schemeClr val="bg1"/>
                </a:solidFill>
              </a:rPr>
              <a:t>evil</a:t>
            </a:r>
            <a:r>
              <a:rPr lang="it-IT" altLang="it-IT" sz="2000" b="1" dirty="0">
                <a:solidFill>
                  <a:schemeClr val="bg1"/>
                </a:solidFill>
              </a:rPr>
              <a:t>. </a:t>
            </a:r>
          </a:p>
        </p:txBody>
      </p:sp>
    </p:spTree>
  </p:cSld>
  <p:clrMapOvr>
    <a:masterClrMapping/>
  </p:clrMapOvr>
  <p:transition>
    <p:zoom dir="in"/>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magine 1"/>
          <p:cNvPicPr>
            <a:picLocks noChangeAspect="1"/>
          </p:cNvPicPr>
          <p:nvPr/>
        </p:nvPicPr>
        <p:blipFill>
          <a:blip r:embed="rId2" cstate="print"/>
          <a:srcRect/>
          <a:stretch>
            <a:fillRect/>
          </a:stretch>
        </p:blipFill>
        <p:spPr bwMode="auto">
          <a:xfrm>
            <a:off x="0" y="385763"/>
            <a:ext cx="9144000"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magine 1"/>
          <p:cNvPicPr>
            <a:picLocks noChangeAspect="1"/>
          </p:cNvPicPr>
          <p:nvPr/>
        </p:nvPicPr>
        <p:blipFill>
          <a:blip r:embed="rId2" cstate="print"/>
          <a:srcRect/>
          <a:stretch>
            <a:fillRect/>
          </a:stretch>
        </p:blipFill>
        <p:spPr bwMode="auto">
          <a:xfrm>
            <a:off x="2287588" y="0"/>
            <a:ext cx="45688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magine 1"/>
          <p:cNvPicPr>
            <a:picLocks noChangeAspect="1"/>
          </p:cNvPicPr>
          <p:nvPr/>
        </p:nvPicPr>
        <p:blipFill>
          <a:blip r:embed="rId2" cstate="print"/>
          <a:srcRect/>
          <a:stretch>
            <a:fillRect/>
          </a:stretch>
        </p:blipFill>
        <p:spPr bwMode="auto">
          <a:xfrm>
            <a:off x="0" y="22860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4"/>
          <p:cNvPicPr>
            <a:picLocks noChangeAspect="1" noChangeArrowheads="1"/>
          </p:cNvPicPr>
          <p:nvPr/>
        </p:nvPicPr>
        <p:blipFill>
          <a:blip r:embed="rId3" cstate="print"/>
          <a:srcRect/>
          <a:stretch>
            <a:fillRect/>
          </a:stretch>
        </p:blipFill>
        <p:spPr bwMode="auto">
          <a:xfrm>
            <a:off x="395288" y="836613"/>
            <a:ext cx="8353425" cy="5111750"/>
          </a:xfrm>
          <a:prstGeom prst="rect">
            <a:avLst/>
          </a:prstGeom>
          <a:noFill/>
          <a:ln w="9525">
            <a:noFill/>
            <a:miter lim="800000"/>
            <a:headEnd/>
            <a:tailEnd/>
          </a:ln>
        </p:spPr>
      </p:pic>
      <p:sp>
        <p:nvSpPr>
          <p:cNvPr id="137219" name="Text Box 6"/>
          <p:cNvSpPr txBox="1">
            <a:spLocks noChangeArrowheads="1"/>
          </p:cNvSpPr>
          <p:nvPr/>
        </p:nvSpPr>
        <p:spPr bwMode="auto">
          <a:xfrm>
            <a:off x="1908175" y="161925"/>
            <a:ext cx="4968875" cy="336550"/>
          </a:xfrm>
          <a:prstGeom prst="rect">
            <a:avLst/>
          </a:prstGeom>
          <a:noFill/>
          <a:ln w="9525">
            <a:noFill/>
            <a:miter lim="800000"/>
            <a:headEnd/>
            <a:tailEnd/>
          </a:ln>
        </p:spPr>
        <p:txBody>
          <a:bodyPr>
            <a:spAutoFit/>
          </a:bodyPr>
          <a:lstStyle/>
          <a:p>
            <a:pPr eaLnBrk="1" hangingPunct="1"/>
            <a:endParaRPr lang="en-US" altLang="it-IT" dirty="0"/>
          </a:p>
        </p:txBody>
      </p:sp>
      <p:sp>
        <p:nvSpPr>
          <p:cNvPr id="137220" name="Text Box 7"/>
          <p:cNvSpPr txBox="1">
            <a:spLocks noChangeArrowheads="1"/>
          </p:cNvSpPr>
          <p:nvPr/>
        </p:nvSpPr>
        <p:spPr bwMode="auto">
          <a:xfrm>
            <a:off x="4211638" y="260350"/>
            <a:ext cx="184150" cy="336550"/>
          </a:xfrm>
          <a:prstGeom prst="rect">
            <a:avLst/>
          </a:prstGeom>
          <a:noFill/>
          <a:ln w="9525">
            <a:noFill/>
            <a:miter lim="800000"/>
            <a:headEnd/>
            <a:tailEnd/>
          </a:ln>
        </p:spPr>
        <p:txBody>
          <a:bodyPr>
            <a:spAutoFit/>
          </a:bodyPr>
          <a:lstStyle/>
          <a:p>
            <a:pPr eaLnBrk="1" hangingPunct="1">
              <a:spcBef>
                <a:spcPct val="50000"/>
              </a:spcBef>
            </a:pPr>
            <a:endParaRPr lang="en-US" altLang="it-IT" dirty="0"/>
          </a:p>
        </p:txBody>
      </p:sp>
      <p:sp>
        <p:nvSpPr>
          <p:cNvPr id="137221" name="Text Box 8"/>
          <p:cNvSpPr txBox="1">
            <a:spLocks noChangeArrowheads="1"/>
          </p:cNvSpPr>
          <p:nvPr/>
        </p:nvSpPr>
        <p:spPr bwMode="auto">
          <a:xfrm>
            <a:off x="3779838" y="260350"/>
            <a:ext cx="1343025" cy="336550"/>
          </a:xfrm>
          <a:prstGeom prst="rect">
            <a:avLst/>
          </a:prstGeom>
          <a:noFill/>
          <a:ln w="9525">
            <a:noFill/>
            <a:miter lim="800000"/>
            <a:headEnd/>
            <a:tailEnd/>
          </a:ln>
        </p:spPr>
        <p:txBody>
          <a:bodyPr wrap="none">
            <a:spAutoFit/>
          </a:bodyPr>
          <a:lstStyle/>
          <a:p>
            <a:pPr eaLnBrk="1" hangingPunct="1"/>
            <a:r>
              <a:rPr lang="it-IT" altLang="it-IT" dirty="0" err="1">
                <a:solidFill>
                  <a:schemeClr val="bg1"/>
                </a:solidFill>
              </a:rPr>
              <a:t>Trade</a:t>
            </a:r>
            <a:r>
              <a:rPr lang="it-IT" altLang="it-IT">
                <a:solidFill>
                  <a:schemeClr val="bg1"/>
                </a:solidFill>
              </a:rPr>
              <a:t> Deficit</a:t>
            </a:r>
          </a:p>
        </p:txBody>
      </p:sp>
      <p:sp>
        <p:nvSpPr>
          <p:cNvPr id="137222" name="Text Box 9"/>
          <p:cNvSpPr txBox="1">
            <a:spLocks noChangeArrowheads="1"/>
          </p:cNvSpPr>
          <p:nvPr/>
        </p:nvSpPr>
        <p:spPr bwMode="auto">
          <a:xfrm>
            <a:off x="519113" y="6261100"/>
            <a:ext cx="2391296" cy="276999"/>
          </a:xfrm>
          <a:prstGeom prst="rect">
            <a:avLst/>
          </a:prstGeom>
          <a:noFill/>
          <a:ln w="9525">
            <a:noFill/>
            <a:miter lim="800000"/>
            <a:headEnd/>
            <a:tailEnd/>
          </a:ln>
        </p:spPr>
        <p:txBody>
          <a:bodyPr wrap="none">
            <a:spAutoFit/>
          </a:bodyPr>
          <a:lstStyle/>
          <a:p>
            <a:pPr eaLnBrk="1" hangingPunct="1"/>
            <a:r>
              <a:rPr lang="it-IT" altLang="it-IT" sz="1200" smtClean="0">
                <a:solidFill>
                  <a:schemeClr val="bg1"/>
                </a:solidFill>
              </a:rPr>
              <a:t>I</a:t>
            </a:r>
            <a:r>
              <a:rPr lang="it-IT" altLang="it-IT" sz="1200" smtClean="0"/>
              <a:t>The Sole24Ore </a:t>
            </a:r>
            <a:r>
              <a:rPr lang="it-IT" altLang="it-IT" sz="1200"/>
              <a:t>16 </a:t>
            </a:r>
            <a:r>
              <a:rPr lang="it-IT" altLang="it-IT" sz="1200" smtClean="0"/>
              <a:t>otober </a:t>
            </a:r>
            <a:r>
              <a:rPr lang="it-IT" altLang="it-IT" sz="1200"/>
              <a:t>2010 </a:t>
            </a:r>
            <a:r>
              <a:rPr lang="it-IT" altLang="it-IT" sz="1200" smtClean="0"/>
              <a:t>P. </a:t>
            </a:r>
            <a:r>
              <a:rPr lang="it-IT" altLang="it-IT" sz="1200"/>
              <a:t>6</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4"/>
          <p:cNvPicPr>
            <a:picLocks noChangeAspect="1" noChangeArrowheads="1"/>
          </p:cNvPicPr>
          <p:nvPr/>
        </p:nvPicPr>
        <p:blipFill>
          <a:blip r:embed="rId3" cstate="print"/>
          <a:srcRect/>
          <a:stretch>
            <a:fillRect/>
          </a:stretch>
        </p:blipFill>
        <p:spPr bwMode="auto">
          <a:xfrm>
            <a:off x="0" y="0"/>
            <a:ext cx="9144000" cy="6335713"/>
          </a:xfrm>
          <a:prstGeom prst="rect">
            <a:avLst/>
          </a:prstGeom>
          <a:noFill/>
          <a:ln w="9525">
            <a:noFill/>
            <a:miter lim="800000"/>
            <a:headEnd/>
            <a:tailEnd/>
          </a:ln>
        </p:spPr>
      </p:pic>
      <p:sp>
        <p:nvSpPr>
          <p:cNvPr id="193539" name="Text Box 5"/>
          <p:cNvSpPr txBox="1">
            <a:spLocks noChangeArrowheads="1"/>
          </p:cNvSpPr>
          <p:nvPr/>
        </p:nvSpPr>
        <p:spPr bwMode="auto">
          <a:xfrm>
            <a:off x="2051720" y="6309320"/>
            <a:ext cx="6336630" cy="584775"/>
          </a:xfrm>
          <a:prstGeom prst="rect">
            <a:avLst/>
          </a:prstGeom>
          <a:noFill/>
          <a:ln w="9525">
            <a:noFill/>
            <a:miter lim="800000"/>
            <a:headEnd/>
            <a:tailEnd/>
          </a:ln>
        </p:spPr>
        <p:txBody>
          <a:bodyPr wrap="square">
            <a:spAutoFit/>
          </a:bodyPr>
          <a:lstStyle/>
          <a:p>
            <a:pPr eaLnBrk="1" hangingPunct="1"/>
            <a:r>
              <a:rPr lang="en-US" altLang="it-IT" sz="1600"/>
              <a:t>1 cm = 100 </a:t>
            </a:r>
            <a:r>
              <a:rPr lang="en-US" altLang="it-IT" sz="1400"/>
              <a:t>anni</a:t>
            </a:r>
            <a:r>
              <a:rPr lang="en-US" altLang="it-IT" sz="1600"/>
              <a:t>  1 m = 10.000 anni  100 m = 1.000.000 anni  &lt;&lt;http://www.nber.org/papers/w7375</a:t>
            </a:r>
            <a:r>
              <a:rPr lang="en-US" altLang="it-IT" sz="1600" b="0"/>
              <a:t>&gt;&gt;</a:t>
            </a:r>
            <a:endParaRPr lang="en-US" altLang="it-IT" sz="1600"/>
          </a:p>
        </p:txBody>
      </p:sp>
      <p:sp>
        <p:nvSpPr>
          <p:cNvPr id="193540" name="Text Box 6"/>
          <p:cNvSpPr txBox="1">
            <a:spLocks noChangeArrowheads="1"/>
          </p:cNvSpPr>
          <p:nvPr/>
        </p:nvSpPr>
        <p:spPr bwMode="auto">
          <a:xfrm flipH="1" flipV="1">
            <a:off x="6300788" y="5159375"/>
            <a:ext cx="184150" cy="366713"/>
          </a:xfrm>
          <a:prstGeom prst="rect">
            <a:avLst/>
          </a:prstGeom>
          <a:noFill/>
          <a:ln w="9525">
            <a:noFill/>
            <a:miter lim="800000"/>
            <a:headEnd/>
            <a:tailEnd/>
          </a:ln>
        </p:spPr>
        <p:txBody>
          <a:bodyPr rot="10800000">
            <a:spAutoFit/>
          </a:bodyPr>
          <a:lstStyle/>
          <a:p>
            <a:pPr eaLnBrk="1" hangingPunct="1">
              <a:spcBef>
                <a:spcPct val="50000"/>
              </a:spcBef>
            </a:pPr>
            <a:r>
              <a:rPr lang="it-IT" altLang="it-IT" sz="1800">
                <a:latin typeface="Arial" pitchFamily="34" charset="0"/>
              </a:rPr>
              <a:t>X</a:t>
            </a:r>
          </a:p>
        </p:txBody>
      </p:sp>
      <p:sp>
        <p:nvSpPr>
          <p:cNvPr id="193541" name="Text Box 7"/>
          <p:cNvSpPr txBox="1">
            <a:spLocks noChangeArrowheads="1"/>
          </p:cNvSpPr>
          <p:nvPr/>
        </p:nvSpPr>
        <p:spPr bwMode="auto">
          <a:xfrm>
            <a:off x="6280150" y="4673600"/>
            <a:ext cx="336550" cy="366713"/>
          </a:xfrm>
          <a:prstGeom prst="rect">
            <a:avLst/>
          </a:prstGeom>
          <a:noFill/>
          <a:ln w="9525">
            <a:noFill/>
            <a:miter lim="800000"/>
            <a:headEnd/>
            <a:tailEnd/>
          </a:ln>
        </p:spPr>
        <p:txBody>
          <a:bodyPr wrap="none">
            <a:spAutoFit/>
          </a:bodyPr>
          <a:lstStyle/>
          <a:p>
            <a:pPr eaLnBrk="1" hangingPunct="1"/>
            <a:r>
              <a:rPr lang="it-IT" altLang="it-IT" sz="1800" b="0">
                <a:solidFill>
                  <a:schemeClr val="hlink"/>
                </a:solidFill>
                <a:latin typeface="Arial" pitchFamily="34" charset="0"/>
              </a:rPr>
              <a:t>A</a:t>
            </a:r>
          </a:p>
        </p:txBody>
      </p:sp>
      <p:sp>
        <p:nvSpPr>
          <p:cNvPr id="193542" name="Text Box 8"/>
          <p:cNvSpPr txBox="1">
            <a:spLocks noChangeArrowheads="1"/>
          </p:cNvSpPr>
          <p:nvPr/>
        </p:nvSpPr>
        <p:spPr bwMode="auto">
          <a:xfrm>
            <a:off x="7720013" y="4673600"/>
            <a:ext cx="336550" cy="366713"/>
          </a:xfrm>
          <a:prstGeom prst="rect">
            <a:avLst/>
          </a:prstGeom>
          <a:noFill/>
          <a:ln w="9525">
            <a:noFill/>
            <a:miter lim="800000"/>
            <a:headEnd/>
            <a:tailEnd/>
          </a:ln>
        </p:spPr>
        <p:txBody>
          <a:bodyPr wrap="none">
            <a:spAutoFit/>
          </a:bodyPr>
          <a:lstStyle/>
          <a:p>
            <a:pPr eaLnBrk="1" hangingPunct="1"/>
            <a:r>
              <a:rPr lang="it-IT" altLang="it-IT" sz="1800" b="0">
                <a:latin typeface="Arial" pitchFamily="34" charset="0"/>
              </a:rPr>
              <a:t>B</a:t>
            </a:r>
          </a:p>
        </p:txBody>
      </p:sp>
      <p:sp>
        <p:nvSpPr>
          <p:cNvPr id="193543" name="Text Box 9"/>
          <p:cNvSpPr txBox="1">
            <a:spLocks noChangeArrowheads="1"/>
          </p:cNvSpPr>
          <p:nvPr/>
        </p:nvSpPr>
        <p:spPr bwMode="auto">
          <a:xfrm>
            <a:off x="8101013" y="4652963"/>
            <a:ext cx="349250" cy="366712"/>
          </a:xfrm>
          <a:prstGeom prst="rect">
            <a:avLst/>
          </a:prstGeom>
          <a:noFill/>
          <a:ln w="9525">
            <a:noFill/>
            <a:miter lim="800000"/>
            <a:headEnd/>
            <a:tailEnd/>
          </a:ln>
        </p:spPr>
        <p:txBody>
          <a:bodyPr wrap="none">
            <a:spAutoFit/>
          </a:bodyPr>
          <a:lstStyle/>
          <a:p>
            <a:pPr eaLnBrk="1" hangingPunct="1"/>
            <a:r>
              <a:rPr lang="it-IT" altLang="it-IT" sz="1800" b="0">
                <a:solidFill>
                  <a:srgbClr val="FF0000"/>
                </a:solidFill>
                <a:latin typeface="Arial" pitchFamily="34" charset="0"/>
              </a:rPr>
              <a:t>C</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1"/>
          <p:cNvPicPr>
            <a:picLocks noChangeAspect="1"/>
          </p:cNvPicPr>
          <p:nvPr/>
        </p:nvPicPr>
        <p:blipFill>
          <a:blip r:embed="rId2" cstate="print"/>
          <a:srcRect/>
          <a:stretch>
            <a:fillRect/>
          </a:stretch>
        </p:blipFill>
        <p:spPr bwMode="auto">
          <a:xfrm>
            <a:off x="188913" y="1268413"/>
            <a:ext cx="8631237" cy="518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descr="Clemente VII.jpeg"/>
          <p:cNvPicPr>
            <a:picLocks noChangeAspect="1"/>
          </p:cNvPicPr>
          <p:nvPr/>
        </p:nvPicPr>
        <p:blipFill>
          <a:blip r:embed="rId2" cstate="print"/>
          <a:srcRect/>
          <a:stretch>
            <a:fillRect/>
          </a:stretch>
        </p:blipFill>
        <p:spPr bwMode="auto">
          <a:xfrm>
            <a:off x="395288" y="1052513"/>
            <a:ext cx="3744912" cy="3810000"/>
          </a:xfrm>
          <a:prstGeom prst="rect">
            <a:avLst/>
          </a:prstGeom>
          <a:noFill/>
          <a:ln w="9525">
            <a:noFill/>
            <a:miter lim="800000"/>
            <a:headEnd/>
            <a:tailEnd/>
          </a:ln>
        </p:spPr>
      </p:pic>
      <p:sp>
        <p:nvSpPr>
          <p:cNvPr id="34819" name="TextBox 3"/>
          <p:cNvSpPr txBox="1">
            <a:spLocks noChangeArrowheads="1"/>
          </p:cNvSpPr>
          <p:nvPr/>
        </p:nvSpPr>
        <p:spPr bwMode="auto">
          <a:xfrm>
            <a:off x="1116013" y="5661025"/>
            <a:ext cx="1385507" cy="369332"/>
          </a:xfrm>
          <a:prstGeom prst="rect">
            <a:avLst/>
          </a:prstGeom>
          <a:noFill/>
          <a:ln w="9525">
            <a:noFill/>
            <a:miter lim="800000"/>
            <a:headEnd/>
            <a:tailEnd/>
          </a:ln>
        </p:spPr>
        <p:txBody>
          <a:bodyPr wrap="none">
            <a:spAutoFit/>
          </a:bodyPr>
          <a:lstStyle/>
          <a:p>
            <a:pPr eaLnBrk="1" hangingPunct="1"/>
            <a:r>
              <a:rPr lang="it-IT" altLang="it-IT"/>
              <a:t>Clemente VII</a:t>
            </a:r>
          </a:p>
        </p:txBody>
      </p:sp>
      <p:sp>
        <p:nvSpPr>
          <p:cNvPr id="34820" name="TextBox 4"/>
          <p:cNvSpPr txBox="1">
            <a:spLocks noChangeArrowheads="1"/>
          </p:cNvSpPr>
          <p:nvPr/>
        </p:nvSpPr>
        <p:spPr bwMode="auto">
          <a:xfrm>
            <a:off x="5292725" y="5516563"/>
            <a:ext cx="2159000" cy="369332"/>
          </a:xfrm>
          <a:prstGeom prst="rect">
            <a:avLst/>
          </a:prstGeom>
          <a:noFill/>
          <a:ln w="9525">
            <a:noFill/>
            <a:miter lim="800000"/>
            <a:headEnd/>
            <a:tailEnd/>
          </a:ln>
        </p:spPr>
        <p:txBody>
          <a:bodyPr>
            <a:spAutoFit/>
          </a:bodyPr>
          <a:lstStyle/>
          <a:p>
            <a:pPr eaLnBrk="1" hangingPunct="1"/>
            <a:r>
              <a:rPr lang="it-IT" altLang="it-IT"/>
              <a:t>Leone</a:t>
            </a:r>
            <a:r>
              <a:rPr lang="it-IT" altLang="it-IT">
                <a:solidFill>
                  <a:schemeClr val="bg1"/>
                </a:solidFill>
              </a:rPr>
              <a:t> </a:t>
            </a:r>
            <a:r>
              <a:rPr lang="it-IT" altLang="it-IT"/>
              <a:t>X</a:t>
            </a:r>
          </a:p>
        </p:txBody>
      </p:sp>
      <p:sp>
        <p:nvSpPr>
          <p:cNvPr id="34821" name="TextBox 5"/>
          <p:cNvSpPr txBox="1">
            <a:spLocks noChangeArrowheads="1"/>
          </p:cNvSpPr>
          <p:nvPr/>
        </p:nvSpPr>
        <p:spPr bwMode="auto">
          <a:xfrm>
            <a:off x="323850" y="6092825"/>
            <a:ext cx="3816350" cy="246063"/>
          </a:xfrm>
          <a:prstGeom prst="rect">
            <a:avLst/>
          </a:prstGeom>
          <a:noFill/>
          <a:ln w="9525">
            <a:noFill/>
            <a:miter lim="800000"/>
            <a:headEnd/>
            <a:tailEnd/>
          </a:ln>
        </p:spPr>
        <p:txBody>
          <a:bodyPr>
            <a:spAutoFit/>
          </a:bodyPr>
          <a:lstStyle/>
          <a:p>
            <a:pPr eaLnBrk="1" hangingPunct="1"/>
            <a:r>
              <a:rPr lang="it-IT" altLang="it-IT" sz="1000"/>
              <a:t>http://www.ilpalio.org/gabrielli_clementeVII.htm</a:t>
            </a:r>
          </a:p>
        </p:txBody>
      </p:sp>
      <p:sp>
        <p:nvSpPr>
          <p:cNvPr id="7" name="Rectangle 6"/>
          <p:cNvSpPr/>
          <p:nvPr/>
        </p:nvSpPr>
        <p:spPr>
          <a:xfrm>
            <a:off x="4211638" y="6092825"/>
            <a:ext cx="2951162" cy="254000"/>
          </a:xfrm>
          <a:prstGeom prst="rect">
            <a:avLst/>
          </a:prstGeom>
        </p:spPr>
        <p:txBody>
          <a:bodyPr wrap="none">
            <a:spAutoFit/>
          </a:bodyPr>
          <a:lstStyle/>
          <a:p>
            <a:pPr eaLnBrk="1" hangingPunct="1">
              <a:defRPr/>
            </a:pPr>
            <a:r>
              <a:rPr lang="it-IT" sz="1050"/>
              <a:t>http://cronologia.leonardo.it/biogra2/leonex.htm</a:t>
            </a:r>
          </a:p>
        </p:txBody>
      </p:sp>
      <p:pic>
        <p:nvPicPr>
          <p:cNvPr id="34823" name="Picture 2" descr="Leone X.jpeg"/>
          <p:cNvPicPr>
            <a:picLocks noChangeAspect="1"/>
          </p:cNvPicPr>
          <p:nvPr/>
        </p:nvPicPr>
        <p:blipFill>
          <a:blip r:embed="rId3" cstate="print"/>
          <a:srcRect/>
          <a:stretch>
            <a:fillRect/>
          </a:stretch>
        </p:blipFill>
        <p:spPr bwMode="auto">
          <a:xfrm>
            <a:off x="4427538" y="1052513"/>
            <a:ext cx="4321175" cy="3889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56"/>
          <p:cNvSpPr>
            <a:spLocks noChangeArrowheads="1"/>
          </p:cNvSpPr>
          <p:nvPr/>
        </p:nvSpPr>
        <p:spPr bwMode="auto">
          <a:xfrm>
            <a:off x="1217613" y="2865438"/>
            <a:ext cx="6708775" cy="0"/>
          </a:xfrm>
          <a:prstGeom prst="rect">
            <a:avLst/>
          </a:prstGeom>
          <a:solidFill>
            <a:srgbClr val="556699"/>
          </a:solidFill>
          <a:ln w="9525">
            <a:noFill/>
            <a:miter lim="800000"/>
            <a:headEnd/>
            <a:tailEnd/>
          </a:ln>
        </p:spPr>
        <p:txBody>
          <a:bodyPr wrap="none" anchor="ctr">
            <a:spAutoFit/>
          </a:bodyPr>
          <a:lstStyle/>
          <a:p>
            <a:pPr eaLnBrk="1" hangingPunct="1"/>
            <a:endParaRPr lang="en-US" altLang="it-IT" sz="1800" b="0">
              <a:latin typeface="Arial" pitchFamily="34" charset="0"/>
            </a:endParaRPr>
          </a:p>
        </p:txBody>
      </p:sp>
      <p:graphicFrame>
        <p:nvGraphicFramePr>
          <p:cNvPr id="116953" name="Group 217"/>
          <p:cNvGraphicFramePr>
            <a:graphicFrameLocks noGrp="1"/>
          </p:cNvGraphicFramePr>
          <p:nvPr>
            <p:extLst>
              <p:ext uri="{D42A27DB-BD31-4B8C-83A1-F6EECF244321}">
                <p14:modId xmlns:p14="http://schemas.microsoft.com/office/powerpoint/2010/main" val="3459284311"/>
              </p:ext>
            </p:extLst>
          </p:nvPr>
        </p:nvGraphicFramePr>
        <p:xfrm>
          <a:off x="1032806" y="1844824"/>
          <a:ext cx="6995578" cy="2644776"/>
        </p:xfrm>
        <a:graphic>
          <a:graphicData uri="http://schemas.openxmlformats.org/drawingml/2006/table">
            <a:tbl>
              <a:tblPr/>
              <a:tblGrid>
                <a:gridCol w="2485320"/>
                <a:gridCol w="719037"/>
                <a:gridCol w="792088"/>
                <a:gridCol w="777811"/>
                <a:gridCol w="720080"/>
                <a:gridCol w="709154"/>
                <a:gridCol w="792088"/>
              </a:tblGrid>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  World - Data</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2000</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2005</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2007</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2008</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2014</a:t>
                      </a:r>
                    </a:p>
                  </a:txBody>
                  <a:tcPr anchor="ctr" horzOverflow="overflow">
                    <a:lnL>
                      <a:noFill/>
                    </a:lnL>
                    <a:lnR cap="flat">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2017</a:t>
                      </a:r>
                    </a:p>
                  </a:txBody>
                  <a:tcPr anchor="ctr" horzOverflow="overflow">
                    <a:lnL>
                      <a:noFill/>
                    </a:lnL>
                    <a:lnR cap="flat">
                      <a:noFill/>
                    </a:lnR>
                    <a:lnT cap="flat">
                      <a:noFill/>
                    </a:lnT>
                    <a:lnB>
                      <a:noFill/>
                    </a:lnB>
                    <a:lnTlToBr>
                      <a:noFill/>
                    </a:lnTlToBr>
                    <a:lnBlToTr>
                      <a:noFill/>
                    </a:lnBlToTr>
                    <a:solidFill>
                      <a:srgbClr val="556699"/>
                    </a:solidFill>
                  </a:tcPr>
                </a:tc>
              </a:tr>
              <a:tr h="665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GDP  (current US$) (billions)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32,001</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45,232</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54,891</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60,587</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87.180</a:t>
                      </a: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80,684</a:t>
                      </a:r>
                    </a:p>
                  </a:txBody>
                  <a:tcPr anchor="ctr" horzOverflow="overflow">
                    <a:lnL>
                      <a:noFill/>
                    </a:lnL>
                    <a:lnR cap="flat">
                      <a:noFill/>
                    </a:lnR>
                    <a:lnT>
                      <a:noFill/>
                    </a:lnT>
                    <a:lnB>
                      <a:noFill/>
                    </a:lnB>
                    <a:lnTlToBr>
                      <a:noFill/>
                    </a:lnTlToBr>
                    <a:lnBlToTr>
                      <a:noFill/>
                    </a:lnBlToTr>
                    <a:solidFill>
                      <a:srgbClr val="556699"/>
                    </a:solidFill>
                  </a:tcPr>
                </a:tc>
              </a:tr>
              <a:tr h="666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GDP  growth (annual %)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4.1</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3.5</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3.8</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2.9</a:t>
                      </a: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3.2</a:t>
                      </a:r>
                    </a:p>
                  </a:txBody>
                  <a:tcPr anchor="ctr" horzOverflow="overflow">
                    <a:lnL>
                      <a:noFill/>
                    </a:lnL>
                    <a:lnR cap="flat">
                      <a:noFill/>
                    </a:lnR>
                    <a:lnT>
                      <a:noFill/>
                    </a:lnT>
                    <a:lnB>
                      <a:noFill/>
                    </a:lnB>
                    <a:lnTlToBr>
                      <a:noFill/>
                    </a:lnTlToBr>
                    <a:lnBlToTr>
                      <a:noFill/>
                    </a:lnBlToTr>
                    <a:solidFill>
                      <a:srgbClr val="556699"/>
                    </a:solidFill>
                  </a:tcPr>
                </a:tc>
              </a:tr>
              <a:tr h="665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Inflation, GDP deflator   (annual %)  </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4.7</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4.9</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5.4</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8.1</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2.0</a:t>
                      </a:r>
                    </a:p>
                  </a:txBody>
                  <a:tcPr anchor="ctr" horzOverflow="overflow">
                    <a:lnL>
                      <a:noFill/>
                    </a:lnL>
                    <a:lnR cap="flat">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3.4</a:t>
                      </a:r>
                    </a:p>
                  </a:txBody>
                  <a:tcPr anchor="ctr" horzOverflow="overflow">
                    <a:lnL>
                      <a:noFill/>
                    </a:lnL>
                    <a:lnR cap="flat">
                      <a:noFill/>
                    </a:lnR>
                    <a:lnT>
                      <a:noFill/>
                    </a:lnT>
                    <a:lnB cap="flat">
                      <a:noFill/>
                    </a:lnB>
                    <a:lnTlToBr>
                      <a:noFill/>
                    </a:lnTlToBr>
                    <a:lnBlToTr>
                      <a:noFill/>
                    </a:lnBlToTr>
                    <a:solidFill>
                      <a:srgbClr val="556699"/>
                    </a:solidFill>
                  </a:tcPr>
                </a:tc>
              </a:tr>
            </a:tbl>
          </a:graphicData>
        </a:graphic>
      </p:graphicFrame>
      <p:sp>
        <p:nvSpPr>
          <p:cNvPr id="199705" name="Text Box 215"/>
          <p:cNvSpPr txBox="1">
            <a:spLocks noChangeArrowheads="1"/>
          </p:cNvSpPr>
          <p:nvPr/>
        </p:nvSpPr>
        <p:spPr bwMode="auto">
          <a:xfrm>
            <a:off x="1166614" y="4869160"/>
            <a:ext cx="6810771" cy="523220"/>
          </a:xfrm>
          <a:prstGeom prst="rect">
            <a:avLst/>
          </a:prstGeom>
          <a:noFill/>
          <a:ln w="9525">
            <a:noFill/>
            <a:miter lim="800000"/>
            <a:headEnd/>
            <a:tailEnd/>
          </a:ln>
        </p:spPr>
        <p:txBody>
          <a:bodyPr wrap="square">
            <a:spAutoFit/>
          </a:bodyPr>
          <a:lstStyle/>
          <a:p>
            <a:r>
              <a:rPr lang="it-IT" altLang="it-IT" sz="1400" dirty="0">
                <a:latin typeface="Arial" pitchFamily="34" charset="0"/>
              </a:rPr>
              <a:t>http://databank.worldbank.org/data/reports.aspx?source=2&amp;series=NY.GDP.MKTP.KD.ZG&amp;country=</a:t>
            </a:r>
          </a:p>
        </p:txBody>
      </p:sp>
    </p:spTree>
    <p:extLst>
      <p:ext uri="{BB962C8B-B14F-4D97-AF65-F5344CB8AC3E}">
        <p14:creationId xmlns:p14="http://schemas.microsoft.com/office/powerpoint/2010/main" val="360050765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E:\Lezioni_2017_2018\us-federal-debt-by-president-political-party.jpg"/>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920880" cy="5688632"/>
          </a:xfrm>
          <a:prstGeom prst="rect">
            <a:avLst/>
          </a:prstGeom>
          <a:noFill/>
          <a:ln>
            <a:noFill/>
          </a:ln>
        </p:spPr>
      </p:pic>
    </p:spTree>
    <p:extLst>
      <p:ext uri="{BB962C8B-B14F-4D97-AF65-F5344CB8AC3E}">
        <p14:creationId xmlns:p14="http://schemas.microsoft.com/office/powerpoint/2010/main" val="916121141"/>
      </p:ext>
    </p:extLst>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1" y="620688"/>
            <a:ext cx="4320480" cy="5760640"/>
          </a:xfrm>
          <a:prstGeom prst="rect">
            <a:avLst/>
          </a:prstGeom>
        </p:spPr>
      </p:pic>
    </p:spTree>
    <p:extLst>
      <p:ext uri="{BB962C8B-B14F-4D97-AF65-F5344CB8AC3E}">
        <p14:creationId xmlns:p14="http://schemas.microsoft.com/office/powerpoint/2010/main" val="4030082730"/>
      </p:ext>
    </p:extLst>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7904" y="3140968"/>
            <a:ext cx="2300630" cy="369332"/>
          </a:xfrm>
          <a:prstGeom prst="rect">
            <a:avLst/>
          </a:prstGeom>
          <a:noFill/>
        </p:spPr>
        <p:txBody>
          <a:bodyPr wrap="none" rtlCol="0">
            <a:spAutoFit/>
          </a:bodyPr>
          <a:lstStyle/>
          <a:p>
            <a:r>
              <a:rPr lang="it-IT" smtClean="0"/>
              <a:t>                                        </a:t>
            </a:r>
            <a:endParaRPr lang="en-US"/>
          </a:p>
        </p:txBody>
      </p:sp>
      <p:sp>
        <p:nvSpPr>
          <p:cNvPr id="5121" name="Rectangle 1"/>
          <p:cNvSpPr>
            <a:spLocks noChangeArrowheads="1"/>
          </p:cNvSpPr>
          <p:nvPr/>
        </p:nvSpPr>
        <p:spPr bwMode="auto">
          <a:xfrm>
            <a:off x="395536" y="474345"/>
            <a:ext cx="8352928"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Edited by </a:t>
            </a:r>
            <a:r>
              <a:rPr kumimoji="0" lang="en-US" sz="2000" b="1" i="0" u="none" strike="noStrike" cap="none" normalizeH="0" baseline="0" dirty="0" err="1" smtClean="0">
                <a:ln>
                  <a:noFill/>
                </a:ln>
                <a:solidFill>
                  <a:schemeClr val="bg1"/>
                </a:solidFill>
                <a:effectLst/>
                <a:ea typeface="Times New Roman" pitchFamily="18" charset="0"/>
                <a:cs typeface="Times New Roman" pitchFamily="18" charset="0"/>
              </a:rPr>
              <a:t>Rudiger</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en-US" sz="2000" b="1" i="0" u="none" strike="noStrike" cap="none" normalizeH="0" baseline="0" dirty="0" err="1" smtClean="0">
                <a:ln>
                  <a:noFill/>
                </a:ln>
                <a:solidFill>
                  <a:schemeClr val="bg1"/>
                </a:solidFill>
                <a:effectLst/>
                <a:ea typeface="Times New Roman" pitchFamily="18" charset="0"/>
                <a:cs typeface="Times New Roman" pitchFamily="18" charset="0"/>
              </a:rPr>
              <a:t>Dornbusch</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 and </a:t>
            </a:r>
            <a:r>
              <a:rPr lang="en-US" sz="2000" b="1" dirty="0" smtClean="0">
                <a:solidFill>
                  <a:schemeClr val="bg1"/>
                </a:solidFill>
                <a:ea typeface="Times New Roman" pitchFamily="18" charset="0"/>
                <a:cs typeface="Times New Roman" pitchFamily="18" charset="0"/>
              </a:rPr>
              <a:t> S</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ebastian Edwards</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412 pages | 32 figures, 85 tables | 6 x 9 | © 1991 </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National Bureau of Economic Research Conference Report</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Paper $37.50ISBN: 9780226158440 Published February 1992 </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E-book $7.00 to $37.50</a:t>
            </a:r>
            <a:endParaRPr lang="en-US" sz="2000" b="1" dirty="0" smtClean="0">
              <a:solidFill>
                <a:schemeClr val="bg1"/>
              </a:solidFill>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ISBN: 9780226158488 Published December 2007 </a:t>
            </a:r>
          </a:p>
          <a:p>
            <a:pPr marL="0" marR="0" lvl="0" indent="0" algn="l" defTabSz="914400" rtl="0" eaLnBrk="0" fontAlgn="base" latinLnBrk="0" hangingPunct="0">
              <a:lnSpc>
                <a:spcPct val="100000"/>
              </a:lnSpc>
              <a:spcBef>
                <a:spcPct val="0"/>
              </a:spcBef>
              <a:spcAft>
                <a:spcPct val="0"/>
              </a:spcAft>
              <a:buClrTx/>
              <a:buSzTx/>
              <a:buFontTx/>
              <a:buNone/>
              <a:tabLst/>
            </a:pPr>
            <a:endParaRPr lang="it-IT" sz="2000" b="1" dirty="0" smtClean="0">
              <a:solidFill>
                <a:schemeClr val="bg1"/>
              </a:solidFill>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Again and again, Latin America has seen the populist scenario played to an unfortunate end. Upon gaining power, </a:t>
            </a:r>
            <a:r>
              <a:rPr kumimoji="0" lang="en-US" sz="2000" b="1" i="0" u="sng" strike="noStrike" cap="none" normalizeH="0" baseline="0" dirty="0" smtClean="0">
                <a:ln>
                  <a:noFill/>
                </a:ln>
                <a:solidFill>
                  <a:schemeClr val="bg1"/>
                </a:solidFill>
                <a:effectLst/>
                <a:ea typeface="Times New Roman" pitchFamily="18" charset="0"/>
                <a:cs typeface="Times New Roman" pitchFamily="18" charset="0"/>
              </a:rPr>
              <a:t>populist governments attempt to revive the economy through massive spending</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 </a:t>
            </a:r>
            <a:r>
              <a:rPr kumimoji="0" lang="en-US" sz="2000" b="1" i="0" u="sng" strike="noStrike" cap="none" normalizeH="0" baseline="0" dirty="0" smtClean="0">
                <a:ln>
                  <a:noFill/>
                </a:ln>
                <a:solidFill>
                  <a:schemeClr val="bg1"/>
                </a:solidFill>
                <a:effectLst/>
                <a:ea typeface="Times New Roman" pitchFamily="18" charset="0"/>
                <a:cs typeface="Times New Roman" pitchFamily="18" charset="0"/>
              </a:rPr>
              <a:t>After an initial recovery, inflation reemerges and the government responds with wage an price controls. Shortages, overvaluation, burgeoning deficits, and capital flight soon precipitate economic crisis, </a:t>
            </a:r>
            <a:r>
              <a:rPr kumimoji="0" lang="en-US" sz="2000" b="1" i="0" u="none" strike="noStrike" cap="none" normalizeH="0" baseline="0" dirty="0" smtClean="0">
                <a:ln>
                  <a:noFill/>
                </a:ln>
                <a:solidFill>
                  <a:schemeClr val="bg1"/>
                </a:solidFill>
                <a:effectLst/>
                <a:ea typeface="Times New Roman" pitchFamily="18" charset="0"/>
                <a:cs typeface="Times New Roman" pitchFamily="18" charset="0"/>
              </a:rPr>
              <a:t>with a subsequent collapse of the populist regime. The lessons of this experience are especially valuable for countries in Eastern Europe, as they face major political and economic decisions. </a:t>
            </a:r>
            <a:endParaRPr kumimoji="0" lang="en-US" sz="2000" b="1" i="0" u="none" strike="noStrike" cap="none" normalizeH="0" baseline="0" dirty="0" smtClean="0">
              <a:ln>
                <a:noFill/>
              </a:ln>
              <a:solidFill>
                <a:schemeClr val="bg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zoom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710</TotalTime>
  <Words>1174</Words>
  <Application>Microsoft Office PowerPoint</Application>
  <PresentationFormat>Presentazione su schermo (4:3)</PresentationFormat>
  <Paragraphs>153</Paragraphs>
  <Slides>67</Slides>
  <Notes>13</Notes>
  <HiddenSlides>0</HiddenSlides>
  <MMClips>0</MMClips>
  <ScaleCrop>false</ScaleCrop>
  <HeadingPairs>
    <vt:vector size="8" baseType="variant">
      <vt:variant>
        <vt:lpstr>Caratteri utilizzati</vt:lpstr>
      </vt:variant>
      <vt:variant>
        <vt:i4>3</vt:i4>
      </vt:variant>
      <vt:variant>
        <vt:lpstr>Tema</vt:lpstr>
      </vt:variant>
      <vt:variant>
        <vt:i4>6</vt:i4>
      </vt:variant>
      <vt:variant>
        <vt:lpstr>Server OLE incorporati</vt:lpstr>
      </vt:variant>
      <vt:variant>
        <vt:i4>1</vt:i4>
      </vt:variant>
      <vt:variant>
        <vt:lpstr>Titoli diapositive</vt:lpstr>
      </vt:variant>
      <vt:variant>
        <vt:i4>67</vt:i4>
      </vt:variant>
    </vt:vector>
  </HeadingPairs>
  <TitlesOfParts>
    <vt:vector size="77" baseType="lpstr">
      <vt:lpstr>Arial</vt:lpstr>
      <vt:lpstr>Calibri</vt:lpstr>
      <vt:lpstr>Times New Roman</vt:lpstr>
      <vt:lpstr>Office Theme</vt:lpstr>
      <vt:lpstr>1_Office Theme</vt:lpstr>
      <vt:lpstr>2_Office Theme</vt:lpstr>
      <vt:lpstr>Struttura predefinita</vt:lpstr>
      <vt:lpstr>1_Struttura predefinita</vt:lpstr>
      <vt:lpstr>2_Struttura predefinita</vt:lpstr>
      <vt:lpstr>Presentation</vt:lpstr>
      <vt:lpstr>Presentazione standard di PowerPoint</vt:lpstr>
      <vt:lpstr>Presentazione standard di PowerPoint</vt:lpstr>
      <vt:lpstr>Presentazione standard di PowerPoint</vt:lpstr>
      <vt:lpstr>Presentazione standard di PowerPoint</vt:lpstr>
      <vt:lpstr>John Maynard Keynes   The General Theory of Employment, Interest and Money Chapter 24. Concluding Notes on the Social Philosophy towards which the General Theory might Lead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Pines Mario</dc:creator>
  <cp:lastModifiedBy>Mario Pines</cp:lastModifiedBy>
  <cp:revision>109</cp:revision>
  <dcterms:created xsi:type="dcterms:W3CDTF">2012-09-29T15:38:15Z</dcterms:created>
  <dcterms:modified xsi:type="dcterms:W3CDTF">2018-10-23T09:18:59Z</dcterms:modified>
</cp:coreProperties>
</file>