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312" r:id="rId2"/>
    <p:sldId id="314" r:id="rId3"/>
    <p:sldId id="315" r:id="rId4"/>
    <p:sldId id="316" r:id="rId5"/>
    <p:sldId id="317" r:id="rId6"/>
    <p:sldId id="318" r:id="rId7"/>
    <p:sldId id="319" r:id="rId8"/>
    <p:sldId id="320" r:id="rId9"/>
    <p:sldId id="321" r:id="rId10"/>
    <p:sldId id="322" r:id="rId11"/>
    <p:sldId id="323" r:id="rId12"/>
    <p:sldId id="324" r:id="rId13"/>
    <p:sldId id="325" r:id="rId14"/>
    <p:sldId id="327" r:id="rId15"/>
    <p:sldId id="328" r:id="rId16"/>
    <p:sldId id="329" r:id="rId17"/>
    <p:sldId id="330" r:id="rId18"/>
    <p:sldId id="331" r:id="rId19"/>
    <p:sldId id="332" r:id="rId20"/>
    <p:sldId id="333" r:id="rId21"/>
    <p:sldId id="334" r:id="rId22"/>
    <p:sldId id="335" r:id="rId23"/>
    <p:sldId id="336" r:id="rId24"/>
    <p:sldId id="338" r:id="rId25"/>
    <p:sldId id="339" r:id="rId26"/>
    <p:sldId id="340" r:id="rId27"/>
    <p:sldId id="341" r:id="rId28"/>
    <p:sldId id="342" r:id="rId29"/>
    <p:sldId id="343" r:id="rId30"/>
    <p:sldId id="344" r:id="rId31"/>
    <p:sldId id="345" r:id="rId32"/>
    <p:sldId id="346" r:id="rId33"/>
    <p:sldId id="347" r:id="rId34"/>
    <p:sldId id="348" r:id="rId35"/>
  </p:sldIdLst>
  <p:sldSz cx="9144000" cy="6858000" type="screen4x3"/>
  <p:notesSz cx="7099300" cy="102346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Stile medio 3 - Colore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2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it-IT"/>
          </a:p>
        </p:txBody>
      </p:sp>
      <p:sp>
        <p:nvSpPr>
          <p:cNvPr id="3" name="Segnaposto data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26755B1B-3AF3-4561-9102-38AFB0649351}" type="datetimeFigureOut">
              <a:rPr lang="it-IT" smtClean="0"/>
              <a:pPr/>
              <a:t>07/04/2017</a:t>
            </a:fld>
            <a:endParaRPr lang="it-IT"/>
          </a:p>
        </p:txBody>
      </p:sp>
      <p:sp>
        <p:nvSpPr>
          <p:cNvPr id="4" name="Segnaposto piè di pagina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lang="it-IT"/>
          </a:p>
        </p:txBody>
      </p:sp>
      <p:sp>
        <p:nvSpPr>
          <p:cNvPr id="5" name="Segnaposto numero diapositiva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BCED9631-ED21-42F2-8790-3C7C25BA3804}" type="slidenum">
              <a:rPr lang="it-IT" smtClean="0"/>
              <a:pPr/>
              <a:t>‹N›</a:t>
            </a:fld>
            <a:endParaRPr lang="it-IT"/>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it-IT"/>
          </a:p>
        </p:txBody>
      </p:sp>
      <p:sp>
        <p:nvSpPr>
          <p:cNvPr id="3" name="Segnaposto data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88238754-BC37-41FF-B4F6-EDA2A6782C28}" type="datetimeFigureOut">
              <a:rPr lang="it-IT" smtClean="0"/>
              <a:pPr/>
              <a:t>07/04/2017</a:t>
            </a:fld>
            <a:endParaRPr lang="it-IT"/>
          </a:p>
        </p:txBody>
      </p:sp>
      <p:sp>
        <p:nvSpPr>
          <p:cNvPr id="4" name="Segnaposto immagine diapositiva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it-IT"/>
          </a:p>
        </p:txBody>
      </p:sp>
      <p:sp>
        <p:nvSpPr>
          <p:cNvPr id="5" name="Segnaposto note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it-IT"/>
          </a:p>
        </p:txBody>
      </p:sp>
      <p:sp>
        <p:nvSpPr>
          <p:cNvPr id="7" name="Segnaposto numero diapositiva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ED8FA3E5-83D5-4BEB-9ED1-3FA2FD15FA3D}" type="slidenum">
              <a:rPr lang="it-IT" smtClean="0"/>
              <a:pPr/>
              <a:t>‹N›</a:t>
            </a:fld>
            <a:endParaRPr lang="it-IT"/>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8D79BC58-F417-4D21-BCF3-04956C456039}" type="datetime1">
              <a:rPr lang="it-IT" smtClean="0"/>
              <a:pPr/>
              <a:t>07/04/2017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4A749AC-9422-4106-9CA5-7B146B3652AD}"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08A312E-FD51-490D-8DFC-2E75BDCF9D27}" type="datetime1">
              <a:rPr lang="it-IT" smtClean="0"/>
              <a:pPr/>
              <a:t>07/04/2017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4A749AC-9422-4106-9CA5-7B146B3652AD}"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0BC2DEA-6C62-49AF-AE54-540F237B491C}" type="datetime1">
              <a:rPr lang="it-IT" smtClean="0"/>
              <a:pPr/>
              <a:t>07/04/2017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4A749AC-9422-4106-9CA5-7B146B3652AD}"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926C81D-5E86-47D5-88B2-E5B310407D6B}" type="datetime1">
              <a:rPr lang="it-IT" smtClean="0"/>
              <a:pPr/>
              <a:t>07/04/2017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4A749AC-9422-4106-9CA5-7B146B3652AD}"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DEBBA1FB-B77C-4F4C-AA9A-FAE30EFA05B6}" type="datetime1">
              <a:rPr lang="it-IT" smtClean="0"/>
              <a:pPr/>
              <a:t>07/04/2017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4A749AC-9422-4106-9CA5-7B146B3652AD}"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B9462A0-116F-4CEC-A23C-13B98075DA2A}" type="datetime1">
              <a:rPr lang="it-IT" smtClean="0"/>
              <a:pPr/>
              <a:t>07/04/2017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4A749AC-9422-4106-9CA5-7B146B3652AD}"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9FAF5A03-5519-40F1-9F3E-AAFF18FB5BB4}" type="datetime1">
              <a:rPr lang="it-IT" smtClean="0"/>
              <a:pPr/>
              <a:t>07/04/2017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14A749AC-9422-4106-9CA5-7B146B3652AD}"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D777DD59-198E-4EF9-BA59-3D0F9B2F88EB}" type="datetime1">
              <a:rPr lang="it-IT" smtClean="0"/>
              <a:pPr/>
              <a:t>07/04/2017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14A749AC-9422-4106-9CA5-7B146B3652AD}"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EAB894F-AF3C-457C-9BA6-388AE90D1CA2}" type="datetime1">
              <a:rPr lang="it-IT" smtClean="0"/>
              <a:pPr/>
              <a:t>07/04/2017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14A749AC-9422-4106-9CA5-7B146B3652AD}"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8D7782B-E7F2-434A-98C1-11A6C3A7CC38}" type="datetime1">
              <a:rPr lang="it-IT" smtClean="0"/>
              <a:pPr/>
              <a:t>07/04/2017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4A749AC-9422-4106-9CA5-7B146B3652AD}"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8BF7F83-3052-47B9-92DA-675C63A1F123}" type="datetime1">
              <a:rPr lang="it-IT" smtClean="0"/>
              <a:pPr/>
              <a:t>07/04/2017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4A749AC-9422-4106-9CA5-7B146B3652AD}"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5E74E9-82C5-45D2-AD27-DF58DFCECA85}" type="datetime1">
              <a:rPr lang="it-IT" smtClean="0"/>
              <a:pPr/>
              <a:t>07/04/2017</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A749AC-9422-4106-9CA5-7B146B3652AD}"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v=lfC9KqZiick"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youtube.com/watch?v=SsHm_uRW3TI" TargetMode="External"/><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offthemark.com/psych.h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www.youtube.com/watch?v=_WreObIJNLw"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egnaposto numero diapositiva 5"/>
          <p:cNvSpPr>
            <a:spLocks noGrp="1"/>
          </p:cNvSpPr>
          <p:nvPr>
            <p:ph type="sldNum" sz="quarter" idx="12"/>
          </p:nvPr>
        </p:nvSpPr>
        <p:spPr>
          <a:noFill/>
        </p:spPr>
        <p:txBody>
          <a:bodyPr/>
          <a:lstStyle/>
          <a:p>
            <a:fld id="{016C9473-BAED-4C09-B765-D67E400D413F}" type="slidenum">
              <a:rPr lang="it-IT" smtClean="0"/>
              <a:pPr/>
              <a:t>1</a:t>
            </a:fld>
            <a:endParaRPr lang="it-IT" smtClean="0"/>
          </a:p>
        </p:txBody>
      </p:sp>
      <p:sp>
        <p:nvSpPr>
          <p:cNvPr id="2051" name="Rectangle 4"/>
          <p:cNvSpPr>
            <a:spLocks noGrp="1" noChangeArrowheads="1"/>
          </p:cNvSpPr>
          <p:nvPr>
            <p:ph type="title"/>
          </p:nvPr>
        </p:nvSpPr>
        <p:spPr/>
        <p:txBody>
          <a:bodyPr>
            <a:normAutofit fontScale="90000"/>
          </a:bodyPr>
          <a:lstStyle/>
          <a:p>
            <a:pPr eaLnBrk="1" hangingPunct="1"/>
            <a:r>
              <a:rPr lang="it-IT" sz="4000" smtClean="0"/>
              <a:t/>
            </a:r>
            <a:br>
              <a:rPr lang="it-IT" sz="4000" smtClean="0"/>
            </a:br>
            <a:r>
              <a:rPr lang="it-IT" sz="4000" b="1" smtClean="0"/>
              <a:t>LA COMPRENSIONE</a:t>
            </a:r>
            <a:r>
              <a:rPr lang="it-IT" sz="4000" smtClean="0"/>
              <a:t/>
            </a:r>
            <a:br>
              <a:rPr lang="it-IT" sz="4000" smtClean="0"/>
            </a:br>
            <a:endParaRPr lang="it-IT" sz="4000" smtClean="0"/>
          </a:p>
        </p:txBody>
      </p:sp>
      <p:sp>
        <p:nvSpPr>
          <p:cNvPr id="2052" name="Rectangle 6"/>
          <p:cNvSpPr>
            <a:spLocks noGrp="1" noChangeArrowheads="1"/>
          </p:cNvSpPr>
          <p:nvPr>
            <p:ph type="body" idx="1"/>
          </p:nvPr>
        </p:nvSpPr>
        <p:spPr/>
        <p:txBody>
          <a:bodyPr/>
          <a:lstStyle/>
          <a:p>
            <a:pPr eaLnBrk="1" hangingPunct="1">
              <a:buFontTx/>
              <a:buNone/>
            </a:pPr>
            <a:r>
              <a:rPr lang="it-IT" sz="2800" dirty="0" smtClean="0"/>
              <a:t>Un processo attivo e costruttivo e dinamico.</a:t>
            </a:r>
          </a:p>
          <a:p>
            <a:pPr eaLnBrk="1" hangingPunct="1">
              <a:buFontTx/>
              <a:buNone/>
            </a:pPr>
            <a:r>
              <a:rPr lang="it-IT" sz="2800" dirty="0" smtClean="0"/>
              <a:t>Un compito di </a:t>
            </a:r>
            <a:r>
              <a:rPr lang="it-IT" sz="2800" dirty="0" err="1" smtClean="0"/>
              <a:t>problem</a:t>
            </a:r>
            <a:r>
              <a:rPr lang="it-IT" sz="2800" dirty="0" smtClean="0"/>
              <a:t> </a:t>
            </a:r>
            <a:r>
              <a:rPr lang="it-IT" sz="2800" dirty="0" err="1" smtClean="0"/>
              <a:t>solving</a:t>
            </a:r>
            <a:r>
              <a:rPr lang="it-IT" sz="2800" dirty="0" smtClean="0"/>
              <a:t>:</a:t>
            </a:r>
          </a:p>
          <a:p>
            <a:pPr eaLnBrk="1" hangingPunct="1"/>
            <a:r>
              <a:rPr lang="it-IT" sz="2800" dirty="0" smtClean="0"/>
              <a:t>il lettore usa </a:t>
            </a:r>
            <a:r>
              <a:rPr lang="it-IT" sz="2800" i="1" dirty="0" smtClean="0"/>
              <a:t>indizi</a:t>
            </a:r>
            <a:r>
              <a:rPr lang="it-IT" sz="2800" dirty="0" smtClean="0"/>
              <a:t> provenienti dal testo </a:t>
            </a:r>
          </a:p>
          <a:p>
            <a:pPr eaLnBrk="1" hangingPunct="1"/>
            <a:r>
              <a:rPr lang="it-IT" sz="2800" dirty="0" smtClean="0"/>
              <a:t>le sue </a:t>
            </a:r>
            <a:r>
              <a:rPr lang="it-IT" sz="2800" i="1" dirty="0" smtClean="0"/>
              <a:t>conoscenze </a:t>
            </a:r>
          </a:p>
          <a:p>
            <a:pPr eaLnBrk="1" hangingPunct="1"/>
            <a:r>
              <a:rPr lang="it-IT" sz="2800" dirty="0" smtClean="0"/>
              <a:t>per avanzare delle </a:t>
            </a:r>
            <a:r>
              <a:rPr lang="it-IT" sz="2800" i="1" dirty="0" smtClean="0"/>
              <a:t>ipotesi </a:t>
            </a:r>
            <a:r>
              <a:rPr lang="it-IT" sz="2800" dirty="0" smtClean="0"/>
              <a:t> sul significato, sul contenuto di ciò che legge (o ascolta).</a:t>
            </a:r>
          </a:p>
          <a:p>
            <a:pPr eaLnBrk="1" hangingPunct="1"/>
            <a:endParaRPr lang="it-IT" sz="2800" dirty="0" smtClean="0"/>
          </a:p>
          <a:p>
            <a:pPr eaLnBrk="1" hangingPunct="1">
              <a:buNone/>
            </a:pPr>
            <a:r>
              <a:rPr lang="it-IT" sz="2800" dirty="0" smtClean="0"/>
              <a:t>Tali ipotesi potranno essere </a:t>
            </a:r>
            <a:r>
              <a:rPr lang="it-IT" sz="2800" i="1" dirty="0" smtClean="0"/>
              <a:t>confermate </a:t>
            </a:r>
            <a:r>
              <a:rPr lang="it-IT" sz="2800" dirty="0" smtClean="0"/>
              <a:t>proseguendo nella lettura, oppure non confermate.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p:cNvSpPr>
          <p:nvPr>
            <p:ph type="title"/>
          </p:nvPr>
        </p:nvSpPr>
        <p:spPr/>
        <p:txBody>
          <a:bodyPr/>
          <a:lstStyle/>
          <a:p>
            <a:r>
              <a:rPr lang="it-IT" sz="4000" smtClean="0"/>
              <a:t>Non capisco – non ho lo schema</a:t>
            </a:r>
          </a:p>
        </p:txBody>
      </p:sp>
      <p:sp>
        <p:nvSpPr>
          <p:cNvPr id="12291" name="Segnaposto numero diapositiva 3"/>
          <p:cNvSpPr>
            <a:spLocks noGrp="1"/>
          </p:cNvSpPr>
          <p:nvPr>
            <p:ph type="sldNum" sz="quarter" idx="12"/>
          </p:nvPr>
        </p:nvSpPr>
        <p:spPr>
          <a:noFill/>
        </p:spPr>
        <p:txBody>
          <a:bodyPr/>
          <a:lstStyle/>
          <a:p>
            <a:fld id="{2E1C8360-DC00-41F6-AB85-FA3B5D7900CA}" type="slidenum">
              <a:rPr lang="it-IT" smtClean="0"/>
              <a:pPr/>
              <a:t>10</a:t>
            </a:fld>
            <a:endParaRPr lang="it-IT" smtClean="0"/>
          </a:p>
        </p:txBody>
      </p:sp>
      <p:pic>
        <p:nvPicPr>
          <p:cNvPr id="12292" name="Picture 2"/>
          <p:cNvPicPr>
            <a:picLocks noGrp="1" noChangeAspect="1" noChangeArrowheads="1"/>
          </p:cNvPicPr>
          <p:nvPr>
            <p:ph idx="1"/>
          </p:nvPr>
        </p:nvPicPr>
        <p:blipFill>
          <a:blip r:embed="rId2" cstate="print"/>
          <a:srcRect/>
          <a:stretch>
            <a:fillRect/>
          </a:stretch>
        </p:blipFill>
        <p:spPr>
          <a:xfrm>
            <a:off x="684213" y="1484313"/>
            <a:ext cx="7410450" cy="3733800"/>
          </a:xfrm>
          <a:noFill/>
        </p:spPr>
      </p:pic>
      <p:sp>
        <p:nvSpPr>
          <p:cNvPr id="12293" name="Rettangolo 5"/>
          <p:cNvSpPr>
            <a:spLocks noChangeArrowheads="1"/>
          </p:cNvSpPr>
          <p:nvPr/>
        </p:nvSpPr>
        <p:spPr bwMode="auto">
          <a:xfrm>
            <a:off x="539750" y="5805488"/>
            <a:ext cx="5184775" cy="369887"/>
          </a:xfrm>
          <a:prstGeom prst="rect">
            <a:avLst/>
          </a:prstGeom>
          <a:noFill/>
          <a:ln w="9525">
            <a:noFill/>
            <a:miter lim="800000"/>
            <a:headEnd/>
            <a:tailEnd/>
          </a:ln>
        </p:spPr>
        <p:txBody>
          <a:bodyPr>
            <a:spAutoFit/>
          </a:bodyPr>
          <a:lstStyle/>
          <a:p>
            <a:r>
              <a:rPr lang="it-IT">
                <a:hlinkClick r:id="rId3"/>
              </a:rPr>
              <a:t>http://www.youtube.com/watch?v=lfC9KqZiick</a:t>
            </a:r>
            <a:endParaRPr lang="it-IT"/>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3"/>
          <p:cNvSpPr>
            <a:spLocks noGrp="1"/>
          </p:cNvSpPr>
          <p:nvPr>
            <p:ph type="sldNum" sz="quarter" idx="12"/>
          </p:nvPr>
        </p:nvSpPr>
        <p:spPr>
          <a:noFill/>
        </p:spPr>
        <p:txBody>
          <a:bodyPr/>
          <a:lstStyle/>
          <a:p>
            <a:fld id="{D94CBE2B-1C4D-48F1-B2A0-98D1AAB9923A}" type="slidenum">
              <a:rPr lang="it-IT" smtClean="0"/>
              <a:pPr/>
              <a:t>11</a:t>
            </a:fld>
            <a:endParaRPr lang="it-IT" smtClean="0"/>
          </a:p>
        </p:txBody>
      </p:sp>
      <p:pic>
        <p:nvPicPr>
          <p:cNvPr id="13315" name="Picture 2" descr="http://t0.gstatic.com/images?q=tbn:ANd9GcT6ETTTEjXWsETGLGNQyc-SjoEcLex5LEWP8BMQ524gis3V1lr8"/>
          <p:cNvPicPr>
            <a:picLocks noChangeAspect="1" noChangeArrowheads="1"/>
          </p:cNvPicPr>
          <p:nvPr/>
        </p:nvPicPr>
        <p:blipFill>
          <a:blip r:embed="rId2" cstate="print"/>
          <a:srcRect/>
          <a:stretch>
            <a:fillRect/>
          </a:stretch>
        </p:blipFill>
        <p:spPr bwMode="auto">
          <a:xfrm>
            <a:off x="1476375" y="1773238"/>
            <a:ext cx="1733550" cy="2638425"/>
          </a:xfrm>
          <a:prstGeom prst="rect">
            <a:avLst/>
          </a:prstGeom>
          <a:noFill/>
          <a:ln w="9525">
            <a:noFill/>
            <a:miter lim="800000"/>
            <a:headEnd/>
            <a:tailEnd/>
          </a:ln>
        </p:spPr>
      </p:pic>
      <p:sp>
        <p:nvSpPr>
          <p:cNvPr id="13316" name="Rettangolo 5"/>
          <p:cNvSpPr>
            <a:spLocks noChangeArrowheads="1"/>
          </p:cNvSpPr>
          <p:nvPr/>
        </p:nvSpPr>
        <p:spPr bwMode="auto">
          <a:xfrm>
            <a:off x="1619250" y="5373688"/>
            <a:ext cx="4572000" cy="646112"/>
          </a:xfrm>
          <a:prstGeom prst="rect">
            <a:avLst/>
          </a:prstGeom>
          <a:noFill/>
          <a:ln w="9525">
            <a:noFill/>
            <a:miter lim="800000"/>
            <a:headEnd/>
            <a:tailEnd/>
          </a:ln>
        </p:spPr>
        <p:txBody>
          <a:bodyPr>
            <a:spAutoFit/>
          </a:bodyPr>
          <a:lstStyle/>
          <a:p>
            <a:r>
              <a:rPr lang="it-IT">
                <a:hlinkClick r:id="rId3"/>
              </a:rPr>
              <a:t>http://www.youtube.com/watch?v=SsHm_uRW3TI</a:t>
            </a:r>
            <a:endParaRPr lang="it-IT"/>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olo 1"/>
          <p:cNvSpPr>
            <a:spLocks noGrp="1"/>
          </p:cNvSpPr>
          <p:nvPr>
            <p:ph type="title"/>
          </p:nvPr>
        </p:nvSpPr>
        <p:spPr/>
        <p:txBody>
          <a:bodyPr/>
          <a:lstStyle/>
          <a:p>
            <a:r>
              <a:rPr lang="it-IT" sz="4000" smtClean="0"/>
              <a:t>Non capisco – non trovo lo schema</a:t>
            </a:r>
          </a:p>
        </p:txBody>
      </p:sp>
      <p:sp>
        <p:nvSpPr>
          <p:cNvPr id="14339" name="Segnaposto contenuto 2"/>
          <p:cNvSpPr>
            <a:spLocks noGrp="1"/>
          </p:cNvSpPr>
          <p:nvPr>
            <p:ph idx="1"/>
          </p:nvPr>
        </p:nvSpPr>
        <p:spPr>
          <a:xfrm>
            <a:off x="0" y="1125538"/>
            <a:ext cx="8686800" cy="4924425"/>
          </a:xfrm>
        </p:spPr>
        <p:txBody>
          <a:bodyPr/>
          <a:lstStyle/>
          <a:p>
            <a:r>
              <a:rPr lang="it-IT" sz="2400" i="1" smtClean="0"/>
              <a:t>Se i palloncini scoppiassero il suono non raggiungerebbe più la sua meta perché il tutto verrebbe a trovarsi troppo lontano dal piano giusto, anche una finestra chiusa impedirebbe al suono di arrivare dove deve arrivare poiché la maggior parte degli edifici tende ad essere bene isolata. Data che l’intera operazione dipende da un flusso continuo di elettricità, se il cavo si rompesse questo anche creerebbe dei problemi , naturalmente l’individuo potrebbe urlare, ma la voce umana non arriva così lontano. Un ulteriore problema è che una corda dello strumento potrebbe rompersi, se ciò succedesse non ci sarebbe più accompagnamento al messaggio. È chiaro che la situazione migliore chiederebbe una minor distanza, allora ci sarebbero meno problemi potenziali, meglio di tutto sarebbe se ci fosse contatto faccia a faccia.</a:t>
            </a:r>
            <a:endParaRPr lang="it-IT" sz="2400" smtClean="0"/>
          </a:p>
          <a:p>
            <a:endParaRPr lang="it-IT" smtClean="0"/>
          </a:p>
        </p:txBody>
      </p:sp>
      <p:sp>
        <p:nvSpPr>
          <p:cNvPr id="14340" name="Segnaposto numero diapositiva 3"/>
          <p:cNvSpPr>
            <a:spLocks noGrp="1"/>
          </p:cNvSpPr>
          <p:nvPr>
            <p:ph type="sldNum" sz="quarter" idx="12"/>
          </p:nvPr>
        </p:nvSpPr>
        <p:spPr>
          <a:noFill/>
        </p:spPr>
        <p:txBody>
          <a:bodyPr/>
          <a:lstStyle/>
          <a:p>
            <a:fld id="{092D773B-A17A-448D-B08E-3F92F7E44A14}" type="slidenum">
              <a:rPr lang="it-IT" smtClean="0"/>
              <a:pPr/>
              <a:t>12</a:t>
            </a:fld>
            <a:endParaRPr lang="it-IT"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1"/>
          <p:cNvSpPr>
            <a:spLocks noGrp="1"/>
          </p:cNvSpPr>
          <p:nvPr>
            <p:ph type="title"/>
          </p:nvPr>
        </p:nvSpPr>
        <p:spPr/>
        <p:txBody>
          <a:bodyPr/>
          <a:lstStyle/>
          <a:p>
            <a:endParaRPr lang="it-IT" smtClean="0"/>
          </a:p>
        </p:txBody>
      </p:sp>
      <p:sp>
        <p:nvSpPr>
          <p:cNvPr id="15363" name="Segnaposto numero diapositiva 3"/>
          <p:cNvSpPr>
            <a:spLocks noGrp="1"/>
          </p:cNvSpPr>
          <p:nvPr>
            <p:ph type="sldNum" sz="quarter" idx="12"/>
          </p:nvPr>
        </p:nvSpPr>
        <p:spPr>
          <a:noFill/>
        </p:spPr>
        <p:txBody>
          <a:bodyPr/>
          <a:lstStyle/>
          <a:p>
            <a:fld id="{2B95A796-B6DE-44C5-81CE-970EF022590C}" type="slidenum">
              <a:rPr lang="it-IT" smtClean="0"/>
              <a:pPr/>
              <a:t>13</a:t>
            </a:fld>
            <a:endParaRPr lang="it-IT" smtClean="0"/>
          </a:p>
        </p:txBody>
      </p:sp>
      <p:pic>
        <p:nvPicPr>
          <p:cNvPr id="15364" name="Segnaposto contenuto 4"/>
          <p:cNvPicPr>
            <a:picLocks noGrp="1"/>
          </p:cNvPicPr>
          <p:nvPr>
            <p:ph idx="1"/>
          </p:nvPr>
        </p:nvPicPr>
        <p:blipFill>
          <a:blip r:embed="rId2" cstate="print"/>
          <a:srcRect/>
          <a:stretch>
            <a:fillRect/>
          </a:stretch>
        </p:blipFill>
        <p:spPr>
          <a:xfrm>
            <a:off x="1403350" y="1773238"/>
            <a:ext cx="3384550" cy="424815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olo 1"/>
          <p:cNvSpPr>
            <a:spLocks noGrp="1"/>
          </p:cNvSpPr>
          <p:nvPr>
            <p:ph type="title"/>
          </p:nvPr>
        </p:nvSpPr>
        <p:spPr/>
        <p:txBody>
          <a:bodyPr/>
          <a:lstStyle/>
          <a:p>
            <a:r>
              <a:rPr lang="it-IT" smtClean="0"/>
              <a:t>Giochiamo un pò</a:t>
            </a:r>
          </a:p>
        </p:txBody>
      </p:sp>
      <p:sp>
        <p:nvSpPr>
          <p:cNvPr id="17411" name="Segnaposto contenuto 2"/>
          <p:cNvSpPr>
            <a:spLocks noGrp="1"/>
          </p:cNvSpPr>
          <p:nvPr>
            <p:ph idx="1"/>
          </p:nvPr>
        </p:nvSpPr>
        <p:spPr/>
        <p:txBody>
          <a:bodyPr/>
          <a:lstStyle/>
          <a:p>
            <a:r>
              <a:rPr lang="it-IT" smtClean="0"/>
              <a:t>Perche' i serpenti non mordono gli avvocati? </a:t>
            </a:r>
          </a:p>
          <a:p>
            <a:pPr>
              <a:buFontTx/>
              <a:buNone/>
            </a:pPr>
            <a:r>
              <a:rPr lang="it-IT" smtClean="0"/>
              <a:t>	</a:t>
            </a:r>
            <a:r>
              <a:rPr lang="it-IT" i="1" smtClean="0"/>
              <a:t>Cortesia professionale</a:t>
            </a:r>
          </a:p>
          <a:p>
            <a:endParaRPr lang="it-IT" smtClean="0"/>
          </a:p>
          <a:p>
            <a:r>
              <a:rPr lang="it-IT" smtClean="0"/>
              <a:t>Era cosi' freddo l'inverno scorso che io ho visto un avvocato con le mani nelle sue stesse tasche.</a:t>
            </a:r>
          </a:p>
          <a:p>
            <a:pPr>
              <a:buFontTx/>
              <a:buNone/>
            </a:pPr>
            <a:r>
              <a:rPr lang="it-IT" smtClean="0"/>
              <a:t>(quale schema viene attivato?)</a:t>
            </a:r>
          </a:p>
        </p:txBody>
      </p:sp>
      <p:sp>
        <p:nvSpPr>
          <p:cNvPr id="17412" name="Segnaposto numero diapositiva 3"/>
          <p:cNvSpPr>
            <a:spLocks noGrp="1"/>
          </p:cNvSpPr>
          <p:nvPr>
            <p:ph type="sldNum" sz="quarter" idx="12"/>
          </p:nvPr>
        </p:nvSpPr>
        <p:spPr>
          <a:noFill/>
        </p:spPr>
        <p:txBody>
          <a:bodyPr/>
          <a:lstStyle/>
          <a:p>
            <a:fld id="{5A766571-F1C1-4706-8CA9-191404A6B683}" type="slidenum">
              <a:rPr lang="it-IT" smtClean="0"/>
              <a:pPr/>
              <a:t>14</a:t>
            </a:fld>
            <a:endParaRPr lang="it-IT"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numero diapositiva 5"/>
          <p:cNvSpPr>
            <a:spLocks noGrp="1"/>
          </p:cNvSpPr>
          <p:nvPr>
            <p:ph type="sldNum" sz="quarter" idx="12"/>
          </p:nvPr>
        </p:nvSpPr>
        <p:spPr>
          <a:noFill/>
        </p:spPr>
        <p:txBody>
          <a:bodyPr/>
          <a:lstStyle/>
          <a:p>
            <a:fld id="{94BFF433-A4A4-451F-B7DC-0B7E694B1F45}" type="slidenum">
              <a:rPr lang="it-IT" smtClean="0"/>
              <a:pPr/>
              <a:t>15</a:t>
            </a:fld>
            <a:endParaRPr lang="it-IT" smtClean="0"/>
          </a:p>
        </p:txBody>
      </p:sp>
      <p:sp>
        <p:nvSpPr>
          <p:cNvPr id="18435" name="Rectangle 2"/>
          <p:cNvSpPr>
            <a:spLocks noGrp="1" noChangeArrowheads="1"/>
          </p:cNvSpPr>
          <p:nvPr>
            <p:ph type="title"/>
          </p:nvPr>
        </p:nvSpPr>
        <p:spPr/>
        <p:txBody>
          <a:bodyPr/>
          <a:lstStyle/>
          <a:p>
            <a:pPr eaLnBrk="1" hangingPunct="1"/>
            <a:r>
              <a:rPr lang="it-IT" smtClean="0"/>
              <a:t>Cambio le ipotesi</a:t>
            </a:r>
          </a:p>
        </p:txBody>
      </p:sp>
      <p:sp>
        <p:nvSpPr>
          <p:cNvPr id="18436" name="Rectangle 3"/>
          <p:cNvSpPr>
            <a:spLocks noGrp="1" noChangeArrowheads="1"/>
          </p:cNvSpPr>
          <p:nvPr>
            <p:ph type="body" idx="1"/>
          </p:nvPr>
        </p:nvSpPr>
        <p:spPr>
          <a:xfrm>
            <a:off x="323850" y="2060575"/>
            <a:ext cx="8229600" cy="3500438"/>
          </a:xfrm>
        </p:spPr>
        <p:txBody>
          <a:bodyPr/>
          <a:lstStyle/>
          <a:p>
            <a:pPr eaLnBrk="1" hangingPunct="1">
              <a:lnSpc>
                <a:spcPct val="90000"/>
              </a:lnSpc>
            </a:pPr>
            <a:r>
              <a:rPr lang="it-IT" sz="2800" smtClean="0"/>
              <a:t>Un avvocato vede un uomo </a:t>
            </a:r>
          </a:p>
          <a:p>
            <a:pPr eaLnBrk="1" hangingPunct="1">
              <a:lnSpc>
                <a:spcPct val="90000"/>
              </a:lnSpc>
              <a:buFontTx/>
              <a:buNone/>
            </a:pPr>
            <a:r>
              <a:rPr lang="it-IT" sz="2800" smtClean="0"/>
              <a:t>che bruca l’erba di un prato. </a:t>
            </a:r>
          </a:p>
          <a:p>
            <a:pPr eaLnBrk="1" hangingPunct="1">
              <a:lnSpc>
                <a:spcPct val="90000"/>
              </a:lnSpc>
              <a:buFontTx/>
              <a:buNone/>
            </a:pPr>
            <a:r>
              <a:rPr lang="it-IT" sz="2800" smtClean="0"/>
              <a:t>(aspettativa: avvocato cattivo)</a:t>
            </a:r>
          </a:p>
          <a:p>
            <a:pPr eaLnBrk="1" hangingPunct="1">
              <a:lnSpc>
                <a:spcPct val="90000"/>
              </a:lnSpc>
            </a:pPr>
            <a:r>
              <a:rPr lang="it-IT" sz="2800" smtClean="0"/>
              <a:t>Ma che fa? Venga con me! Come posso aiutarla? Venga a casa mia! </a:t>
            </a:r>
          </a:p>
          <a:p>
            <a:pPr eaLnBrk="1" hangingPunct="1">
              <a:lnSpc>
                <a:spcPct val="90000"/>
              </a:lnSpc>
              <a:buFontTx/>
              <a:buNone/>
            </a:pPr>
            <a:r>
              <a:rPr lang="it-IT" sz="2800" smtClean="0"/>
              <a:t>(cambia l’aspettativa: lo vuole accogliere a casa)</a:t>
            </a:r>
          </a:p>
          <a:p>
            <a:pPr eaLnBrk="1" hangingPunct="1">
              <a:lnSpc>
                <a:spcPct val="90000"/>
              </a:lnSpc>
            </a:pPr>
            <a:r>
              <a:rPr lang="it-IT" sz="2800" smtClean="0"/>
              <a:t>Ma ci sono anche mia moglie e i miei figli..</a:t>
            </a:r>
          </a:p>
        </p:txBody>
      </p:sp>
      <p:sp>
        <p:nvSpPr>
          <p:cNvPr id="6" name="CasellaDiTesto 5"/>
          <p:cNvSpPr txBox="1">
            <a:spLocks noChangeArrowheads="1"/>
          </p:cNvSpPr>
          <p:nvPr/>
        </p:nvSpPr>
        <p:spPr bwMode="auto">
          <a:xfrm>
            <a:off x="684213" y="5661025"/>
            <a:ext cx="7429500" cy="1117600"/>
          </a:xfrm>
          <a:prstGeom prst="rect">
            <a:avLst/>
          </a:prstGeom>
          <a:noFill/>
          <a:ln w="9525">
            <a:noFill/>
            <a:miter lim="800000"/>
            <a:headEnd/>
            <a:tailEnd/>
          </a:ln>
        </p:spPr>
        <p:txBody>
          <a:bodyPr>
            <a:spAutoFit/>
          </a:bodyPr>
          <a:lstStyle/>
          <a:p>
            <a:pPr>
              <a:lnSpc>
                <a:spcPct val="90000"/>
              </a:lnSpc>
            </a:pPr>
            <a:r>
              <a:rPr lang="it-IT"/>
              <a:t>Non importa la mia villa ha un parco molto grande! </a:t>
            </a:r>
          </a:p>
          <a:p>
            <a:pPr>
              <a:lnSpc>
                <a:spcPct val="90000"/>
              </a:lnSpc>
            </a:pPr>
            <a:endParaRPr lang="it-IT"/>
          </a:p>
          <a:p>
            <a:pPr>
              <a:lnSpc>
                <a:spcPct val="90000"/>
              </a:lnSpc>
            </a:pPr>
            <a:r>
              <a:rPr lang="it-IT"/>
              <a:t>(devo cambiare ancora schema: tornare a quello originario) </a:t>
            </a:r>
          </a:p>
          <a:p>
            <a:endParaRPr lang="it-IT"/>
          </a:p>
        </p:txBody>
      </p:sp>
      <p:pic>
        <p:nvPicPr>
          <p:cNvPr id="18438" name="Immagine 6" descr="http://t1.gstatic.com/images?q=tbn:ANd9GcTtzG1-9V-u4BZVeB-xzl1Il2lJs7tq3eZg6YF74-yY0xkCYA2Zvw"/>
          <p:cNvPicPr>
            <a:picLocks noChangeAspect="1" noChangeArrowheads="1"/>
          </p:cNvPicPr>
          <p:nvPr/>
        </p:nvPicPr>
        <p:blipFill>
          <a:blip r:embed="rId2" cstate="print"/>
          <a:srcRect/>
          <a:stretch>
            <a:fillRect/>
          </a:stretch>
        </p:blipFill>
        <p:spPr bwMode="auto">
          <a:xfrm>
            <a:off x="5867400" y="1196975"/>
            <a:ext cx="2552700" cy="17922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olo 1"/>
          <p:cNvSpPr>
            <a:spLocks noGrp="1"/>
          </p:cNvSpPr>
          <p:nvPr>
            <p:ph type="title"/>
          </p:nvPr>
        </p:nvSpPr>
        <p:spPr/>
        <p:txBody>
          <a:bodyPr/>
          <a:lstStyle/>
          <a:p>
            <a:endParaRPr lang="it-IT" smtClean="0"/>
          </a:p>
        </p:txBody>
      </p:sp>
      <p:sp>
        <p:nvSpPr>
          <p:cNvPr id="19459" name="Segnaposto contenuto 2"/>
          <p:cNvSpPr>
            <a:spLocks noGrp="1"/>
          </p:cNvSpPr>
          <p:nvPr>
            <p:ph idx="1"/>
          </p:nvPr>
        </p:nvSpPr>
        <p:spPr/>
        <p:txBody>
          <a:bodyPr/>
          <a:lstStyle/>
          <a:p>
            <a:pPr>
              <a:buFontTx/>
              <a:buNone/>
            </a:pPr>
            <a:r>
              <a:rPr lang="it-IT" smtClean="0"/>
              <a:t>3 tipi di barzellette che sfruttano la nostra tendenza a ricorrere a schemi:</a:t>
            </a:r>
          </a:p>
          <a:p>
            <a:pPr>
              <a:buFontTx/>
              <a:buNone/>
            </a:pPr>
            <a:endParaRPr lang="it-IT" smtClean="0"/>
          </a:p>
          <a:p>
            <a:r>
              <a:rPr lang="it-IT" smtClean="0"/>
              <a:t>usano lo schema</a:t>
            </a:r>
          </a:p>
          <a:p>
            <a:r>
              <a:rPr lang="it-IT" smtClean="0"/>
              <a:t>contraddicono lo schema</a:t>
            </a:r>
          </a:p>
          <a:p>
            <a:r>
              <a:rPr lang="it-IT" smtClean="0"/>
              <a:t>lo forniscono (sennò non capirei)</a:t>
            </a:r>
          </a:p>
          <a:p>
            <a:endParaRPr lang="it-IT" smtClean="0"/>
          </a:p>
        </p:txBody>
      </p:sp>
      <p:sp>
        <p:nvSpPr>
          <p:cNvPr id="19460" name="Segnaposto numero diapositiva 3"/>
          <p:cNvSpPr>
            <a:spLocks noGrp="1"/>
          </p:cNvSpPr>
          <p:nvPr>
            <p:ph type="sldNum" sz="quarter" idx="12"/>
          </p:nvPr>
        </p:nvSpPr>
        <p:spPr>
          <a:noFill/>
        </p:spPr>
        <p:txBody>
          <a:bodyPr/>
          <a:lstStyle/>
          <a:p>
            <a:fld id="{D68F25A5-796F-406C-A497-632F8C7ACF09}" type="slidenum">
              <a:rPr lang="it-IT" smtClean="0"/>
              <a:pPr/>
              <a:t>16</a:t>
            </a:fld>
            <a:endParaRPr lang="it-IT"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p:cNvSpPr>
            <a:spLocks noGrp="1"/>
          </p:cNvSpPr>
          <p:nvPr>
            <p:ph type="title"/>
          </p:nvPr>
        </p:nvSpPr>
        <p:spPr/>
        <p:txBody>
          <a:bodyPr/>
          <a:lstStyle/>
          <a:p>
            <a:r>
              <a:rPr lang="it-IT" smtClean="0"/>
              <a:t>Non ho lo schema… poi..</a:t>
            </a:r>
          </a:p>
        </p:txBody>
      </p:sp>
      <p:sp>
        <p:nvSpPr>
          <p:cNvPr id="20483" name="Segnaposto contenuto 2"/>
          <p:cNvSpPr>
            <a:spLocks noGrp="1"/>
          </p:cNvSpPr>
          <p:nvPr>
            <p:ph idx="1"/>
          </p:nvPr>
        </p:nvSpPr>
        <p:spPr>
          <a:xfrm>
            <a:off x="250825" y="1125538"/>
            <a:ext cx="8229600" cy="4525962"/>
          </a:xfrm>
        </p:spPr>
        <p:txBody>
          <a:bodyPr>
            <a:normAutofit lnSpcReduction="10000"/>
          </a:bodyPr>
          <a:lstStyle/>
          <a:p>
            <a:r>
              <a:rPr lang="it-IT" sz="2800" dirty="0" smtClean="0"/>
              <a:t>Siamo all'inizio di febbraio e un tizio entrato in un ufficio postale nota un signore che in un angolo riempie una pila di cartoline di San Valentino e dopo le mette in una busta insieme ad una buona dose di profumo. Il tizio, dopo averlo osservato per un po' di tempo, incuriosito, si presenta al signore e gli chiede cosa stia facendo.</a:t>
            </a:r>
          </a:p>
          <a:p>
            <a:r>
              <a:rPr lang="it-IT" sz="2800" dirty="0" smtClean="0"/>
              <a:t> </a:t>
            </a:r>
            <a:r>
              <a:rPr lang="it-IT" sz="2400" dirty="0" smtClean="0"/>
              <a:t>La risposta e' semplice: "Invio un migliaio di cartoline di San Valentino firmate con 'Indovina chi sono?' ". "Ma non capisco </a:t>
            </a:r>
            <a:r>
              <a:rPr lang="it-IT" sz="2400" dirty="0" err="1" smtClean="0"/>
              <a:t>perche'</a:t>
            </a:r>
            <a:r>
              <a:rPr lang="it-IT" sz="2400" dirty="0" smtClean="0"/>
              <a:t> " chiede il tizio. E l'uomo: "Beh, io sono un avvocato e sono specialista in cause di divorzio!"</a:t>
            </a:r>
            <a:endParaRPr lang="it-IT" sz="2800" dirty="0" smtClean="0"/>
          </a:p>
          <a:p>
            <a:endParaRPr lang="it-IT" dirty="0" smtClean="0"/>
          </a:p>
        </p:txBody>
      </p:sp>
      <p:sp>
        <p:nvSpPr>
          <p:cNvPr id="20484" name="Segnaposto numero diapositiva 3"/>
          <p:cNvSpPr>
            <a:spLocks noGrp="1"/>
          </p:cNvSpPr>
          <p:nvPr>
            <p:ph type="sldNum" sz="quarter" idx="12"/>
          </p:nvPr>
        </p:nvSpPr>
        <p:spPr>
          <a:noFill/>
        </p:spPr>
        <p:txBody>
          <a:bodyPr/>
          <a:lstStyle/>
          <a:p>
            <a:fld id="{A9283087-5591-47E5-AB4C-3BC10107EB4F}" type="slidenum">
              <a:rPr lang="it-IT" smtClean="0"/>
              <a:pPr/>
              <a:t>17</a:t>
            </a:fld>
            <a:endParaRPr lang="it-IT"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olo 1"/>
          <p:cNvSpPr>
            <a:spLocks noGrp="1"/>
          </p:cNvSpPr>
          <p:nvPr>
            <p:ph type="title"/>
          </p:nvPr>
        </p:nvSpPr>
        <p:spPr/>
        <p:txBody>
          <a:bodyPr>
            <a:normAutofit fontScale="90000"/>
          </a:bodyPr>
          <a:lstStyle/>
          <a:p>
            <a:pPr algn="l"/>
            <a:r>
              <a:rPr lang="it-IT" sz="4000" smtClean="0"/>
              <a:t>Quali sono gli schemi sottostanti?</a:t>
            </a:r>
            <a:br>
              <a:rPr lang="it-IT" sz="4000" smtClean="0"/>
            </a:br>
            <a:endParaRPr lang="it-IT" smtClean="0"/>
          </a:p>
        </p:txBody>
      </p:sp>
      <p:sp>
        <p:nvSpPr>
          <p:cNvPr id="21507" name="Segnaposto contenuto 2"/>
          <p:cNvSpPr>
            <a:spLocks noGrp="1"/>
          </p:cNvSpPr>
          <p:nvPr>
            <p:ph idx="1"/>
          </p:nvPr>
        </p:nvSpPr>
        <p:spPr/>
        <p:txBody>
          <a:bodyPr/>
          <a:lstStyle/>
          <a:p>
            <a:r>
              <a:rPr lang="it-IT" smtClean="0"/>
              <a:t>Carabinieri</a:t>
            </a:r>
          </a:p>
          <a:p>
            <a:r>
              <a:rPr lang="it-IT" smtClean="0"/>
              <a:t>Informatici</a:t>
            </a:r>
          </a:p>
          <a:p>
            <a:r>
              <a:rPr lang="it-IT" smtClean="0"/>
              <a:t>Psicologi</a:t>
            </a:r>
          </a:p>
          <a:p>
            <a:r>
              <a:rPr lang="it-IT" smtClean="0"/>
              <a:t>Genovesi/scozzesi</a:t>
            </a:r>
          </a:p>
          <a:p>
            <a:r>
              <a:rPr lang="it-IT" smtClean="0"/>
              <a:t>Polacchi?</a:t>
            </a:r>
          </a:p>
          <a:p>
            <a:r>
              <a:rPr lang="it-IT" smtClean="0"/>
              <a:t>……</a:t>
            </a:r>
          </a:p>
          <a:p>
            <a:endParaRPr lang="it-IT" smtClean="0"/>
          </a:p>
          <a:p>
            <a:r>
              <a:rPr lang="it-IT" sz="1800" smtClean="0">
                <a:hlinkClick r:id="rId2"/>
              </a:rPr>
              <a:t>http://www.offthemark.com/psych.htm</a:t>
            </a:r>
            <a:endParaRPr lang="it-IT" sz="1800" smtClean="0"/>
          </a:p>
        </p:txBody>
      </p:sp>
      <p:sp>
        <p:nvSpPr>
          <p:cNvPr id="21508" name="Segnaposto numero diapositiva 3"/>
          <p:cNvSpPr>
            <a:spLocks noGrp="1"/>
          </p:cNvSpPr>
          <p:nvPr>
            <p:ph type="sldNum" sz="quarter" idx="12"/>
          </p:nvPr>
        </p:nvSpPr>
        <p:spPr>
          <a:noFill/>
        </p:spPr>
        <p:txBody>
          <a:bodyPr/>
          <a:lstStyle/>
          <a:p>
            <a:fld id="{5DFEE1DD-E4A1-4E1C-8EE5-C0CE8FDABB9F}" type="slidenum">
              <a:rPr lang="it-IT" smtClean="0"/>
              <a:pPr/>
              <a:t>18</a:t>
            </a:fld>
            <a:endParaRPr lang="it-IT"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olo 1"/>
          <p:cNvSpPr>
            <a:spLocks noGrp="1"/>
          </p:cNvSpPr>
          <p:nvPr>
            <p:ph type="title"/>
          </p:nvPr>
        </p:nvSpPr>
        <p:spPr/>
        <p:txBody>
          <a:bodyPr/>
          <a:lstStyle/>
          <a:p>
            <a:pPr eaLnBrk="1" hangingPunct="1"/>
            <a:r>
              <a:rPr lang="it-IT" smtClean="0"/>
              <a:t>Funzioni dello schema</a:t>
            </a:r>
          </a:p>
        </p:txBody>
      </p:sp>
      <p:sp>
        <p:nvSpPr>
          <p:cNvPr id="22531" name="Segnaposto contenuto 2"/>
          <p:cNvSpPr>
            <a:spLocks noGrp="1"/>
          </p:cNvSpPr>
          <p:nvPr>
            <p:ph idx="1"/>
          </p:nvPr>
        </p:nvSpPr>
        <p:spPr>
          <a:xfrm>
            <a:off x="323850" y="1412875"/>
            <a:ext cx="8362950" cy="4929188"/>
          </a:xfrm>
        </p:spPr>
        <p:txBody>
          <a:bodyPr/>
          <a:lstStyle/>
          <a:p>
            <a:pPr eaLnBrk="1" hangingPunct="1">
              <a:buFontTx/>
              <a:buNone/>
            </a:pPr>
            <a:r>
              <a:rPr lang="it-IT" smtClean="0"/>
              <a:t>Durante la </a:t>
            </a:r>
            <a:r>
              <a:rPr lang="it-IT" b="1" smtClean="0"/>
              <a:t>codifica</a:t>
            </a:r>
            <a:r>
              <a:rPr lang="it-IT" smtClean="0"/>
              <a:t> ci consente di:</a:t>
            </a:r>
          </a:p>
          <a:p>
            <a:pPr eaLnBrk="1" hangingPunct="1">
              <a:buFontTx/>
              <a:buNone/>
            </a:pPr>
            <a:endParaRPr lang="it-IT" smtClean="0"/>
          </a:p>
          <a:p>
            <a:pPr eaLnBrk="1" hangingPunct="1"/>
            <a:r>
              <a:rPr lang="it-IT" smtClean="0"/>
              <a:t> trattare le informazioni nuove come se fossero almeno in parte già note.</a:t>
            </a:r>
          </a:p>
          <a:p>
            <a:pPr eaLnBrk="1" hangingPunct="1"/>
            <a:r>
              <a:rPr lang="it-IT" smtClean="0"/>
              <a:t>fare </a:t>
            </a:r>
            <a:r>
              <a:rPr lang="it-IT" u="sng" smtClean="0"/>
              <a:t>inferenze</a:t>
            </a:r>
            <a:r>
              <a:rPr lang="it-IT" smtClean="0"/>
              <a:t> circa a</a:t>
            </a:r>
            <a:r>
              <a:rPr lang="it-IT" u="sng" smtClean="0"/>
              <a:t>spetti non espliciti del testo </a:t>
            </a:r>
            <a:r>
              <a:rPr lang="it-IT" smtClean="0"/>
              <a:t>(ma implicati dallo schema)</a:t>
            </a:r>
          </a:p>
          <a:p>
            <a:pPr eaLnBrk="1" hangingPunct="1"/>
            <a:r>
              <a:rPr lang="it-IT" smtClean="0"/>
              <a:t> produrre delle aspettative. </a:t>
            </a:r>
          </a:p>
          <a:p>
            <a:pPr lvl="1" eaLnBrk="1" hangingPunct="1"/>
            <a:r>
              <a:rPr lang="it-IT" i="1" smtClean="0"/>
              <a:t>Faccia di lato -&gt; so che ha 2 occhi</a:t>
            </a:r>
            <a:endParaRPr lang="it-IT" smtClean="0"/>
          </a:p>
          <a:p>
            <a:pPr lvl="1" eaLnBrk="1" hangingPunct="1"/>
            <a:r>
              <a:rPr lang="it-IT" i="1" smtClean="0"/>
              <a:t>Vedo una macchina -&gt; so che ha il motore</a:t>
            </a:r>
            <a:endParaRPr lang="it-IT" smtClean="0"/>
          </a:p>
          <a:p>
            <a:pPr eaLnBrk="1" hangingPunct="1"/>
            <a:endParaRPr lang="it-IT" smtClean="0"/>
          </a:p>
        </p:txBody>
      </p:sp>
      <p:sp>
        <p:nvSpPr>
          <p:cNvPr id="22532" name="Segnaposto numero diapositiva 3"/>
          <p:cNvSpPr>
            <a:spLocks noGrp="1"/>
          </p:cNvSpPr>
          <p:nvPr>
            <p:ph type="sldNum" sz="quarter" idx="12"/>
          </p:nvPr>
        </p:nvSpPr>
        <p:spPr>
          <a:noFill/>
        </p:spPr>
        <p:txBody>
          <a:bodyPr/>
          <a:lstStyle/>
          <a:p>
            <a:fld id="{708BDAC0-7874-453A-A01F-6ABD5CADEF17}" type="slidenum">
              <a:rPr lang="it-IT" smtClean="0"/>
              <a:pPr/>
              <a:t>19</a:t>
            </a:fld>
            <a:endParaRPr lang="it-IT"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numero diapositiva 6"/>
          <p:cNvSpPr>
            <a:spLocks noGrp="1"/>
          </p:cNvSpPr>
          <p:nvPr>
            <p:ph type="sldNum" sz="quarter" idx="12"/>
          </p:nvPr>
        </p:nvSpPr>
        <p:spPr>
          <a:noFill/>
        </p:spPr>
        <p:txBody>
          <a:bodyPr/>
          <a:lstStyle/>
          <a:p>
            <a:fld id="{14200D04-8E49-49F1-9D8A-0E365D870143}" type="slidenum">
              <a:rPr lang="it-IT" smtClean="0"/>
              <a:pPr/>
              <a:t>2</a:t>
            </a:fld>
            <a:endParaRPr lang="it-IT" smtClean="0"/>
          </a:p>
        </p:txBody>
      </p:sp>
      <p:sp>
        <p:nvSpPr>
          <p:cNvPr id="4099" name="Rectangle 2"/>
          <p:cNvSpPr>
            <a:spLocks noGrp="1" noChangeArrowheads="1"/>
          </p:cNvSpPr>
          <p:nvPr>
            <p:ph type="title"/>
          </p:nvPr>
        </p:nvSpPr>
        <p:spPr/>
        <p:txBody>
          <a:bodyPr>
            <a:normAutofit fontScale="90000"/>
          </a:bodyPr>
          <a:lstStyle/>
          <a:p>
            <a:pPr eaLnBrk="1" hangingPunct="1"/>
            <a:r>
              <a:rPr lang="it-IT" sz="4000" b="1" smtClean="0"/>
              <a:t>Conoscenze preesistenti ed inferenze</a:t>
            </a:r>
            <a:r>
              <a:rPr lang="it-IT" sz="4000" smtClean="0"/>
              <a:t/>
            </a:r>
            <a:br>
              <a:rPr lang="it-IT" sz="4000" smtClean="0"/>
            </a:br>
            <a:endParaRPr lang="it-IT" sz="4000" smtClean="0"/>
          </a:p>
        </p:txBody>
      </p:sp>
      <p:sp>
        <p:nvSpPr>
          <p:cNvPr id="4100" name="Rectangle 3"/>
          <p:cNvSpPr>
            <a:spLocks noGrp="1" noChangeArrowheads="1"/>
          </p:cNvSpPr>
          <p:nvPr>
            <p:ph type="body" sz="half" idx="1"/>
          </p:nvPr>
        </p:nvSpPr>
        <p:spPr>
          <a:xfrm>
            <a:off x="457200" y="1600200"/>
            <a:ext cx="4329113" cy="4525963"/>
          </a:xfrm>
        </p:spPr>
        <p:txBody>
          <a:bodyPr/>
          <a:lstStyle/>
          <a:p>
            <a:pPr eaLnBrk="1" hangingPunct="1">
              <a:lnSpc>
                <a:spcPct val="90000"/>
              </a:lnSpc>
              <a:buFontTx/>
              <a:buNone/>
            </a:pPr>
            <a:r>
              <a:rPr lang="it-IT" sz="2000" b="1" smtClean="0"/>
              <a:t>“I due si guardarono nervosamente mentre si avvicinavano all’uomo che stava lì ad aspettarli. Egli si rivolse loro parlando per circa dieci minuti, ma parlò abbastanza forte, così che anche gli altri presenti nella stanza poterono sentire. Alla fine diede loro due oggetti, che gli erano stati dati, uno a ciascuno di loro. Dopo che egli ebbe pronunciato qualche altra parola, tutto ebbe fine. “ </a:t>
            </a:r>
          </a:p>
          <a:p>
            <a:pPr eaLnBrk="1" hangingPunct="1">
              <a:lnSpc>
                <a:spcPct val="90000"/>
              </a:lnSpc>
              <a:buFontTx/>
              <a:buNone/>
            </a:pPr>
            <a:endParaRPr lang="it-IT" sz="2000" smtClean="0"/>
          </a:p>
        </p:txBody>
      </p:sp>
      <p:sp>
        <p:nvSpPr>
          <p:cNvPr id="197636" name="Rectangle 4"/>
          <p:cNvSpPr>
            <a:spLocks noGrp="1" noChangeArrowheads="1"/>
          </p:cNvSpPr>
          <p:nvPr>
            <p:ph type="body" sz="half" idx="2"/>
          </p:nvPr>
        </p:nvSpPr>
        <p:spPr>
          <a:xfrm>
            <a:off x="4929188" y="1600200"/>
            <a:ext cx="3757612" cy="4525963"/>
          </a:xfrm>
        </p:spPr>
        <p:txBody>
          <a:bodyPr/>
          <a:lstStyle/>
          <a:p>
            <a:pPr eaLnBrk="1" hangingPunct="1">
              <a:lnSpc>
                <a:spcPct val="90000"/>
              </a:lnSpc>
              <a:buFontTx/>
              <a:buNone/>
            </a:pPr>
            <a:r>
              <a:rPr lang="it-IT" sz="2000" b="1" smtClean="0"/>
              <a:t>Con il velo di lei alzato, i due si baciarono si girarono e si affrettarono fuori dalla stanza, mentre tutti li seguirono festanti.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97636">
                                            <p:txEl>
                                              <p:pRg st="0" end="0"/>
                                            </p:txEl>
                                          </p:spTgt>
                                        </p:tgtEl>
                                        <p:attrNameLst>
                                          <p:attrName>style.visibility</p:attrName>
                                        </p:attrNameLst>
                                      </p:cBhvr>
                                      <p:to>
                                        <p:strVal val="visible"/>
                                      </p:to>
                                    </p:set>
                                    <p:anim calcmode="lin" valueType="num">
                                      <p:cBhvr additive="base">
                                        <p:cTn id="7" dur="500" fill="hold"/>
                                        <p:tgtEl>
                                          <p:spTgt spid="19763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9763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olo 1"/>
          <p:cNvSpPr>
            <a:spLocks noGrp="1"/>
          </p:cNvSpPr>
          <p:nvPr>
            <p:ph type="title"/>
          </p:nvPr>
        </p:nvSpPr>
        <p:spPr/>
        <p:txBody>
          <a:bodyPr/>
          <a:lstStyle/>
          <a:p>
            <a:pPr eaLnBrk="1" hangingPunct="1"/>
            <a:r>
              <a:rPr lang="it-IT" smtClean="0"/>
              <a:t>Schank - script</a:t>
            </a:r>
          </a:p>
        </p:txBody>
      </p:sp>
      <p:sp>
        <p:nvSpPr>
          <p:cNvPr id="23555" name="Segnaposto contenuto 2"/>
          <p:cNvSpPr>
            <a:spLocks noGrp="1"/>
          </p:cNvSpPr>
          <p:nvPr>
            <p:ph idx="1"/>
          </p:nvPr>
        </p:nvSpPr>
        <p:spPr/>
        <p:txBody>
          <a:bodyPr/>
          <a:lstStyle/>
          <a:p>
            <a:pPr eaLnBrk="1" hangingPunct="1">
              <a:buFontTx/>
              <a:buNone/>
            </a:pPr>
            <a:r>
              <a:rPr lang="it-IT" i="1" smtClean="0"/>
              <a:t>Mentre entrava nel ristorante, Giovanni si sentiva molto affamato. Si sedette al tavolo e notò che il cameriere era lì vicino. Si rese conto improvvisamente di aver scordato i suoi occhiali da lettura.</a:t>
            </a:r>
          </a:p>
          <a:p>
            <a:pPr eaLnBrk="1" hangingPunct="1">
              <a:buFontTx/>
              <a:buNone/>
            </a:pPr>
            <a:r>
              <a:rPr lang="it-IT" i="1" smtClean="0"/>
              <a:t>Uscì scontento: la Nouvelle Cousine non faceva per lui!</a:t>
            </a:r>
          </a:p>
          <a:p>
            <a:pPr eaLnBrk="1" hangingPunct="1"/>
            <a:endParaRPr lang="it-IT" smtClean="0"/>
          </a:p>
        </p:txBody>
      </p:sp>
      <p:sp>
        <p:nvSpPr>
          <p:cNvPr id="23556" name="Segnaposto numero diapositiva 3"/>
          <p:cNvSpPr>
            <a:spLocks noGrp="1"/>
          </p:cNvSpPr>
          <p:nvPr>
            <p:ph type="sldNum" sz="quarter" idx="12"/>
          </p:nvPr>
        </p:nvSpPr>
        <p:spPr>
          <a:noFill/>
        </p:spPr>
        <p:txBody>
          <a:bodyPr/>
          <a:lstStyle/>
          <a:p>
            <a:fld id="{D9E414EC-4151-499E-8464-EBC6DEA51BD7}" type="slidenum">
              <a:rPr lang="it-IT" smtClean="0"/>
              <a:pPr/>
              <a:t>20</a:t>
            </a:fld>
            <a:endParaRPr lang="it-IT"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contenuto 2"/>
          <p:cNvSpPr>
            <a:spLocks noGrp="1"/>
          </p:cNvSpPr>
          <p:nvPr>
            <p:ph idx="1"/>
          </p:nvPr>
        </p:nvSpPr>
        <p:spPr>
          <a:xfrm>
            <a:off x="395288" y="981075"/>
            <a:ext cx="8291512" cy="5145088"/>
          </a:xfrm>
        </p:spPr>
        <p:txBody>
          <a:bodyPr/>
          <a:lstStyle/>
          <a:p>
            <a:pPr eaLnBrk="1" hangingPunct="1">
              <a:buFontTx/>
              <a:buNone/>
            </a:pPr>
            <a:r>
              <a:rPr lang="it-IT" dirty="0" smtClean="0"/>
              <a:t>Lo schema/script serve a fare </a:t>
            </a:r>
            <a:r>
              <a:rPr lang="it-IT" b="1" dirty="0" smtClean="0"/>
              <a:t>inferenze</a:t>
            </a:r>
            <a:r>
              <a:rPr lang="it-IT" dirty="0" smtClean="0"/>
              <a:t>: </a:t>
            </a:r>
          </a:p>
          <a:p>
            <a:pPr eaLnBrk="1" hangingPunct="1">
              <a:buFontTx/>
              <a:buNone/>
            </a:pPr>
            <a:r>
              <a:rPr lang="it-IT" dirty="0" err="1" smtClean="0"/>
              <a:t>micro-ragionamenti</a:t>
            </a:r>
            <a:r>
              <a:rPr lang="it-IT" dirty="0" smtClean="0"/>
              <a:t> che riempiono le lacune del testo.</a:t>
            </a:r>
          </a:p>
          <a:p>
            <a:pPr eaLnBrk="1" hangingPunct="1">
              <a:buFontTx/>
              <a:buNone/>
            </a:pPr>
            <a:endParaRPr lang="it-IT" dirty="0" smtClean="0"/>
          </a:p>
          <a:p>
            <a:pPr eaLnBrk="1" hangingPunct="1"/>
            <a:r>
              <a:rPr lang="it-IT" dirty="0" smtClean="0"/>
              <a:t>Leggo: </a:t>
            </a:r>
            <a:r>
              <a:rPr lang="it-IT" i="1" dirty="0" smtClean="0"/>
              <a:t>La mam</a:t>
            </a:r>
            <a:r>
              <a:rPr lang="it-IT" dirty="0" smtClean="0"/>
              <a:t>ma tagliò il pane. </a:t>
            </a:r>
          </a:p>
          <a:p>
            <a:pPr eaLnBrk="1" hangingPunct="1">
              <a:buFontTx/>
              <a:buNone/>
            </a:pPr>
            <a:r>
              <a:rPr lang="it-IT" dirty="0" smtClean="0"/>
              <a:t>Inferisco che ha usato un coltello – non c’e’ bisogno di scriverlo.</a:t>
            </a:r>
          </a:p>
          <a:p>
            <a:pPr eaLnBrk="1" hangingPunct="1"/>
            <a:r>
              <a:rPr lang="it-IT" dirty="0" smtClean="0"/>
              <a:t>Anche in: L’assassino sgozzò la vittima..</a:t>
            </a:r>
          </a:p>
          <a:p>
            <a:pPr eaLnBrk="1" hangingPunct="1">
              <a:buFontTx/>
              <a:buNone/>
            </a:pPr>
            <a:r>
              <a:rPr lang="it-IT" dirty="0" smtClean="0"/>
              <a:t> devo esplicitare lo strumento?</a:t>
            </a:r>
          </a:p>
          <a:p>
            <a:pPr eaLnBrk="1" hangingPunct="1"/>
            <a:endParaRPr lang="it-IT" dirty="0" smtClean="0"/>
          </a:p>
        </p:txBody>
      </p:sp>
      <p:sp>
        <p:nvSpPr>
          <p:cNvPr id="24579" name="Segnaposto numero diapositiva 3"/>
          <p:cNvSpPr>
            <a:spLocks noGrp="1"/>
          </p:cNvSpPr>
          <p:nvPr>
            <p:ph type="sldNum" sz="quarter" idx="12"/>
          </p:nvPr>
        </p:nvSpPr>
        <p:spPr>
          <a:noFill/>
        </p:spPr>
        <p:txBody>
          <a:bodyPr/>
          <a:lstStyle/>
          <a:p>
            <a:fld id="{C807393B-1191-47AC-9AFC-77BDC534B548}" type="slidenum">
              <a:rPr lang="it-IT" smtClean="0"/>
              <a:pPr/>
              <a:t>21</a:t>
            </a:fld>
            <a:endParaRPr lang="it-IT"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olo 1"/>
          <p:cNvSpPr>
            <a:spLocks noGrp="1"/>
          </p:cNvSpPr>
          <p:nvPr>
            <p:ph type="title"/>
          </p:nvPr>
        </p:nvSpPr>
        <p:spPr/>
        <p:txBody>
          <a:bodyPr/>
          <a:lstStyle/>
          <a:p>
            <a:pPr eaLnBrk="1" hangingPunct="1"/>
            <a:r>
              <a:rPr lang="it-IT" smtClean="0"/>
              <a:t>Inferenze: automatiche</a:t>
            </a:r>
          </a:p>
        </p:txBody>
      </p:sp>
      <p:sp>
        <p:nvSpPr>
          <p:cNvPr id="25603" name="Segnaposto contenuto 2"/>
          <p:cNvSpPr>
            <a:spLocks noGrp="1"/>
          </p:cNvSpPr>
          <p:nvPr>
            <p:ph idx="1"/>
          </p:nvPr>
        </p:nvSpPr>
        <p:spPr/>
        <p:txBody>
          <a:bodyPr/>
          <a:lstStyle/>
          <a:p>
            <a:pPr eaLnBrk="1" hangingPunct="1"/>
            <a:r>
              <a:rPr lang="it-IT" i="1" smtClean="0"/>
              <a:t>Era tardi la notte quando un telefono suono’ e una voce grido’</a:t>
            </a:r>
            <a:endParaRPr lang="it-IT" smtClean="0"/>
          </a:p>
          <a:p>
            <a:pPr eaLnBrk="1" hangingPunct="1"/>
            <a:r>
              <a:rPr lang="it-IT" i="1" smtClean="0"/>
              <a:t>La spia tirò il documento segreto nel camino appena in tempo</a:t>
            </a:r>
            <a:endParaRPr lang="it-IT" smtClean="0"/>
          </a:p>
          <a:p>
            <a:pPr eaLnBrk="1" hangingPunct="1"/>
            <a:r>
              <a:rPr lang="it-IT" i="1" smtClean="0"/>
              <a:t>30 secondi ancora e sarebbe stato troppo tardi.</a:t>
            </a:r>
            <a:endParaRPr lang="it-IT" smtClean="0"/>
          </a:p>
          <a:p>
            <a:pPr eaLnBrk="1" hangingPunct="1"/>
            <a:endParaRPr lang="it-IT" smtClean="0"/>
          </a:p>
        </p:txBody>
      </p:sp>
      <p:sp>
        <p:nvSpPr>
          <p:cNvPr id="25604" name="Segnaposto numero diapositiva 3"/>
          <p:cNvSpPr>
            <a:spLocks noGrp="1"/>
          </p:cNvSpPr>
          <p:nvPr>
            <p:ph type="sldNum" sz="quarter" idx="12"/>
          </p:nvPr>
        </p:nvSpPr>
        <p:spPr>
          <a:noFill/>
        </p:spPr>
        <p:txBody>
          <a:bodyPr/>
          <a:lstStyle/>
          <a:p>
            <a:fld id="{8CC1E2A2-E7A6-439D-B37D-D4A11DA904D6}" type="slidenum">
              <a:rPr lang="it-IT" smtClean="0"/>
              <a:pPr/>
              <a:t>22</a:t>
            </a:fld>
            <a:endParaRPr lang="it-IT"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egnaposto contenuto 2"/>
          <p:cNvSpPr>
            <a:spLocks noGrp="1"/>
          </p:cNvSpPr>
          <p:nvPr>
            <p:ph idx="1"/>
          </p:nvPr>
        </p:nvSpPr>
        <p:spPr/>
        <p:txBody>
          <a:bodyPr/>
          <a:lstStyle/>
          <a:p>
            <a:pPr eaLnBrk="1" hangingPunct="1">
              <a:buFontTx/>
              <a:buNone/>
            </a:pPr>
            <a:r>
              <a:rPr lang="it-IT" i="1" smtClean="0"/>
              <a:t>La spia brucio’ il documento segreto appena in tempo.</a:t>
            </a:r>
          </a:p>
          <a:p>
            <a:pPr eaLnBrk="1" hangingPunct="1">
              <a:buFontTx/>
              <a:buNone/>
            </a:pPr>
            <a:endParaRPr lang="it-IT" i="1" smtClean="0"/>
          </a:p>
          <a:p>
            <a:pPr eaLnBrk="1" hangingPunct="1">
              <a:buFontTx/>
              <a:buNone/>
            </a:pPr>
            <a:r>
              <a:rPr lang="it-IT" i="1" smtClean="0"/>
              <a:t>(era nel testo?)</a:t>
            </a:r>
            <a:endParaRPr lang="it-IT" smtClean="0"/>
          </a:p>
        </p:txBody>
      </p:sp>
      <p:sp>
        <p:nvSpPr>
          <p:cNvPr id="26627" name="Segnaposto numero diapositiva 3"/>
          <p:cNvSpPr>
            <a:spLocks noGrp="1"/>
          </p:cNvSpPr>
          <p:nvPr>
            <p:ph type="sldNum" sz="quarter" idx="12"/>
          </p:nvPr>
        </p:nvSpPr>
        <p:spPr>
          <a:noFill/>
        </p:spPr>
        <p:txBody>
          <a:bodyPr/>
          <a:lstStyle/>
          <a:p>
            <a:fld id="{15F957DF-CDA5-4E05-9624-1BD3D03D2E37}" type="slidenum">
              <a:rPr lang="it-IT" smtClean="0"/>
              <a:pPr/>
              <a:t>23</a:t>
            </a:fld>
            <a:endParaRPr lang="it-IT"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eaLnBrk="1" hangingPunct="1">
              <a:defRPr/>
            </a:pPr>
            <a:r>
              <a:rPr lang="it-IT" dirty="0" smtClean="0">
                <a:solidFill>
                  <a:schemeClr val="tx1"/>
                </a:solidFill>
                <a:latin typeface="+mn-lt"/>
                <a:ea typeface="+mn-ea"/>
                <a:cs typeface="+mn-cs"/>
              </a:rPr>
              <a:t>Inferenze prospettiche e retrospettive.</a:t>
            </a:r>
            <a:br>
              <a:rPr lang="it-IT" dirty="0" smtClean="0">
                <a:solidFill>
                  <a:schemeClr val="tx1"/>
                </a:solidFill>
                <a:latin typeface="+mn-lt"/>
                <a:ea typeface="+mn-ea"/>
                <a:cs typeface="+mn-cs"/>
              </a:rPr>
            </a:br>
            <a:endParaRPr lang="it-IT" dirty="0" smtClean="0"/>
          </a:p>
        </p:txBody>
      </p:sp>
      <p:sp>
        <p:nvSpPr>
          <p:cNvPr id="28675" name="Segnaposto contenuto 2"/>
          <p:cNvSpPr>
            <a:spLocks noGrp="1"/>
          </p:cNvSpPr>
          <p:nvPr>
            <p:ph idx="1"/>
          </p:nvPr>
        </p:nvSpPr>
        <p:spPr/>
        <p:txBody>
          <a:bodyPr>
            <a:normAutofit fontScale="92500" lnSpcReduction="10000"/>
          </a:bodyPr>
          <a:lstStyle/>
          <a:p>
            <a:pPr eaLnBrk="1" hangingPunct="1"/>
            <a:r>
              <a:rPr lang="it-IT" dirty="0" smtClean="0"/>
              <a:t>Retrospettive (o inferenze ponte): necessarie alla comprensione perché consentono di collegare la frase che si sta leggendo a quanto è avvenuto in precedenza.</a:t>
            </a:r>
          </a:p>
          <a:p>
            <a:pPr eaLnBrk="1" hangingPunct="1">
              <a:buFontTx/>
              <a:buNone/>
            </a:pPr>
            <a:r>
              <a:rPr lang="it-IT" dirty="0" smtClean="0"/>
              <a:t> </a:t>
            </a:r>
          </a:p>
          <a:p>
            <a:pPr eaLnBrk="1" hangingPunct="1"/>
            <a:r>
              <a:rPr lang="it-IT" i="1" dirty="0" smtClean="0"/>
              <a:t>La tempesta infuriò tutta la notte. La mattina seguente non fu possibile uscire di casa, se non con mezzi anfibi.</a:t>
            </a:r>
          </a:p>
          <a:p>
            <a:pPr eaLnBrk="1" hangingPunct="1">
              <a:buFontTx/>
              <a:buNone/>
            </a:pPr>
            <a:r>
              <a:rPr lang="it-IT" dirty="0" smtClean="0"/>
              <a:t>(occorre inferire che il temporale ha provocato un allagamento)</a:t>
            </a:r>
          </a:p>
          <a:p>
            <a:pPr eaLnBrk="1" hangingPunct="1"/>
            <a:endParaRPr lang="it-IT" dirty="0" smtClean="0"/>
          </a:p>
        </p:txBody>
      </p:sp>
      <p:sp>
        <p:nvSpPr>
          <p:cNvPr id="28676" name="Segnaposto numero diapositiva 3"/>
          <p:cNvSpPr>
            <a:spLocks noGrp="1"/>
          </p:cNvSpPr>
          <p:nvPr>
            <p:ph type="sldNum" sz="quarter" idx="12"/>
          </p:nvPr>
        </p:nvSpPr>
        <p:spPr>
          <a:noFill/>
        </p:spPr>
        <p:txBody>
          <a:bodyPr/>
          <a:lstStyle/>
          <a:p>
            <a:fld id="{0581BA38-49C3-476F-8042-681A59348FDF}" type="slidenum">
              <a:rPr lang="it-IT" smtClean="0"/>
              <a:pPr/>
              <a:t>24</a:t>
            </a:fld>
            <a:endParaRPr lang="it-IT"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olo 1"/>
          <p:cNvSpPr>
            <a:spLocks noGrp="1"/>
          </p:cNvSpPr>
          <p:nvPr>
            <p:ph type="title"/>
          </p:nvPr>
        </p:nvSpPr>
        <p:spPr/>
        <p:txBody>
          <a:bodyPr/>
          <a:lstStyle/>
          <a:p>
            <a:pPr eaLnBrk="1" hangingPunct="1"/>
            <a:r>
              <a:rPr lang="it-IT" dirty="0" smtClean="0"/>
              <a:t>Inferenze prospettiche (in avanti)</a:t>
            </a:r>
          </a:p>
        </p:txBody>
      </p:sp>
      <p:sp>
        <p:nvSpPr>
          <p:cNvPr id="29699" name="Segnaposto contenuto 2"/>
          <p:cNvSpPr>
            <a:spLocks noGrp="1"/>
          </p:cNvSpPr>
          <p:nvPr>
            <p:ph idx="1"/>
          </p:nvPr>
        </p:nvSpPr>
        <p:spPr/>
        <p:txBody>
          <a:bodyPr>
            <a:normAutofit fontScale="92500" lnSpcReduction="10000"/>
          </a:bodyPr>
          <a:lstStyle/>
          <a:p>
            <a:pPr eaLnBrk="1" hangingPunct="1">
              <a:buFontTx/>
              <a:buNone/>
            </a:pPr>
            <a:r>
              <a:rPr lang="it-IT" smtClean="0"/>
              <a:t>Non sono necessarie </a:t>
            </a:r>
          </a:p>
          <a:p>
            <a:pPr eaLnBrk="1" hangingPunct="1">
              <a:buFontTx/>
              <a:buNone/>
            </a:pPr>
            <a:r>
              <a:rPr lang="it-IT" smtClean="0"/>
              <a:t> </a:t>
            </a:r>
          </a:p>
          <a:p>
            <a:pPr eaLnBrk="1" hangingPunct="1">
              <a:buFontTx/>
              <a:buNone/>
            </a:pPr>
            <a:r>
              <a:rPr lang="it-IT" i="1" smtClean="0"/>
              <a:t>Quando cominciò a piovere si accorse di aver lasciato a casa l’ombrello.</a:t>
            </a:r>
          </a:p>
          <a:p>
            <a:pPr eaLnBrk="1" hangingPunct="1">
              <a:buFontTx/>
              <a:buNone/>
            </a:pPr>
            <a:r>
              <a:rPr lang="it-IT" smtClean="0"/>
              <a:t> </a:t>
            </a:r>
          </a:p>
          <a:p>
            <a:pPr eaLnBrk="1" hangingPunct="1">
              <a:buFontTx/>
              <a:buNone/>
            </a:pPr>
            <a:r>
              <a:rPr lang="it-IT" smtClean="0"/>
              <a:t>Il lettore può inferire che il protagonista si bagnerà o comprerà un ombrello.</a:t>
            </a:r>
          </a:p>
          <a:p>
            <a:pPr eaLnBrk="1" hangingPunct="1">
              <a:buFontTx/>
              <a:buNone/>
            </a:pPr>
            <a:r>
              <a:rPr lang="it-IT" smtClean="0"/>
              <a:t> Ma questa inferenza non è resa necessaria dal testo.</a:t>
            </a:r>
          </a:p>
          <a:p>
            <a:pPr eaLnBrk="1" hangingPunct="1"/>
            <a:endParaRPr lang="it-IT" smtClean="0"/>
          </a:p>
        </p:txBody>
      </p:sp>
      <p:sp>
        <p:nvSpPr>
          <p:cNvPr id="29700" name="Segnaposto numero diapositiva 3"/>
          <p:cNvSpPr>
            <a:spLocks noGrp="1"/>
          </p:cNvSpPr>
          <p:nvPr>
            <p:ph type="sldNum" sz="quarter" idx="12"/>
          </p:nvPr>
        </p:nvSpPr>
        <p:spPr>
          <a:noFill/>
        </p:spPr>
        <p:txBody>
          <a:bodyPr/>
          <a:lstStyle/>
          <a:p>
            <a:fld id="{3290451D-06BB-475D-A6F9-075717E3601D}" type="slidenum">
              <a:rPr lang="it-IT" smtClean="0"/>
              <a:pPr/>
              <a:t>25</a:t>
            </a:fld>
            <a:endParaRPr lang="it-IT"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contenuto 2"/>
          <p:cNvSpPr>
            <a:spLocks noGrp="1"/>
          </p:cNvSpPr>
          <p:nvPr>
            <p:ph idx="1"/>
          </p:nvPr>
        </p:nvSpPr>
        <p:spPr/>
        <p:txBody>
          <a:bodyPr/>
          <a:lstStyle/>
          <a:p>
            <a:pPr eaLnBrk="1" hangingPunct="1"/>
            <a:r>
              <a:rPr lang="it-IT" i="1" smtClean="0"/>
              <a:t> La ragazza bussò alla porta dietro alla quale il comitato esaminatore stava aspettando.</a:t>
            </a:r>
            <a:endParaRPr lang="it-IT" smtClean="0"/>
          </a:p>
          <a:p>
            <a:pPr eaLnBrk="1" hangingPunct="1"/>
            <a:endParaRPr lang="it-IT" smtClean="0"/>
          </a:p>
          <a:p>
            <a:pPr eaLnBrk="1" hangingPunct="1"/>
            <a:r>
              <a:rPr lang="it-IT" i="1" smtClean="0"/>
              <a:t>Risuonò un forte “Si” , e lei entrò nella stanza.</a:t>
            </a:r>
            <a:endParaRPr lang="it-IT" smtClean="0"/>
          </a:p>
          <a:p>
            <a:pPr eaLnBrk="1" hangingPunct="1"/>
            <a:endParaRPr lang="it-IT" smtClean="0"/>
          </a:p>
          <a:p>
            <a:pPr eaLnBrk="1" hangingPunct="1"/>
            <a:r>
              <a:rPr lang="it-IT" i="1" smtClean="0"/>
              <a:t>I membri del comitato erano seduti intorno a un grande tavolo</a:t>
            </a:r>
            <a:endParaRPr lang="it-IT" smtClean="0"/>
          </a:p>
        </p:txBody>
      </p:sp>
      <p:sp>
        <p:nvSpPr>
          <p:cNvPr id="30723" name="Segnaposto numero diapositiva 3"/>
          <p:cNvSpPr>
            <a:spLocks noGrp="1"/>
          </p:cNvSpPr>
          <p:nvPr>
            <p:ph type="sldNum" sz="quarter" idx="12"/>
          </p:nvPr>
        </p:nvSpPr>
        <p:spPr>
          <a:noFill/>
        </p:spPr>
        <p:txBody>
          <a:bodyPr/>
          <a:lstStyle/>
          <a:p>
            <a:fld id="{C344E37F-9C10-40AB-84C1-2AAEB265B94E}" type="slidenum">
              <a:rPr lang="it-IT" smtClean="0"/>
              <a:pPr/>
              <a:t>26</a:t>
            </a:fld>
            <a:endParaRPr lang="it-IT"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contenuto 2"/>
          <p:cNvSpPr>
            <a:spLocks noGrp="1"/>
          </p:cNvSpPr>
          <p:nvPr>
            <p:ph idx="1"/>
          </p:nvPr>
        </p:nvSpPr>
        <p:spPr>
          <a:xfrm>
            <a:off x="468313" y="620713"/>
            <a:ext cx="8229600" cy="4525962"/>
          </a:xfrm>
        </p:spPr>
        <p:txBody>
          <a:bodyPr>
            <a:normAutofit fontScale="92500" lnSpcReduction="10000"/>
          </a:bodyPr>
          <a:lstStyle/>
          <a:p>
            <a:pPr eaLnBrk="1" hangingPunct="1">
              <a:buFontTx/>
              <a:buNone/>
            </a:pPr>
            <a:r>
              <a:rPr lang="it-IT" smtClean="0"/>
              <a:t>La capacità di fare inferenze e di fare le inferenze giuste è diversa in</a:t>
            </a:r>
          </a:p>
          <a:p>
            <a:pPr eaLnBrk="1" hangingPunct="1"/>
            <a:r>
              <a:rPr lang="it-IT" smtClean="0"/>
              <a:t> bambini e adulti</a:t>
            </a:r>
          </a:p>
          <a:p>
            <a:pPr eaLnBrk="1" hangingPunct="1"/>
            <a:r>
              <a:rPr lang="it-IT" smtClean="0"/>
              <a:t> in buoni e cattivi lettori.</a:t>
            </a:r>
          </a:p>
          <a:p>
            <a:pPr eaLnBrk="1" hangingPunct="1"/>
            <a:endParaRPr lang="it-IT" smtClean="0"/>
          </a:p>
          <a:p>
            <a:pPr eaLnBrk="1" hangingPunct="1"/>
            <a:r>
              <a:rPr lang="it-IT" smtClean="0"/>
              <a:t>Compiuto un ragionamento, non sempre siamo in grado di recuperare gli antecedenti e valutare la bontà dell’interpretazione. </a:t>
            </a:r>
          </a:p>
          <a:p>
            <a:pPr eaLnBrk="1" hangingPunct="1"/>
            <a:r>
              <a:rPr lang="it-IT" smtClean="0"/>
              <a:t>Non aggiorniamo la rappresentazione</a:t>
            </a:r>
          </a:p>
          <a:p>
            <a:pPr eaLnBrk="1" hangingPunct="1"/>
            <a:endParaRPr lang="it-IT" smtClean="0"/>
          </a:p>
        </p:txBody>
      </p:sp>
      <p:sp>
        <p:nvSpPr>
          <p:cNvPr id="31747" name="Segnaposto numero diapositiva 3"/>
          <p:cNvSpPr>
            <a:spLocks noGrp="1"/>
          </p:cNvSpPr>
          <p:nvPr>
            <p:ph type="sldNum" sz="quarter" idx="12"/>
          </p:nvPr>
        </p:nvSpPr>
        <p:spPr>
          <a:noFill/>
        </p:spPr>
        <p:txBody>
          <a:bodyPr/>
          <a:lstStyle/>
          <a:p>
            <a:fld id="{1C9F38C4-854F-4CEC-BA8D-4B79DF25BA7A}" type="slidenum">
              <a:rPr lang="it-IT" smtClean="0"/>
              <a:pPr/>
              <a:t>27</a:t>
            </a:fld>
            <a:endParaRPr lang="it-IT"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olo 1"/>
          <p:cNvSpPr>
            <a:spLocks noGrp="1"/>
          </p:cNvSpPr>
          <p:nvPr>
            <p:ph type="title"/>
          </p:nvPr>
        </p:nvSpPr>
        <p:spPr/>
        <p:txBody>
          <a:bodyPr/>
          <a:lstStyle/>
          <a:p>
            <a:endParaRPr lang="it-IT" smtClean="0"/>
          </a:p>
        </p:txBody>
      </p:sp>
      <p:sp>
        <p:nvSpPr>
          <p:cNvPr id="32771" name="Segnaposto numero diapositiva 3"/>
          <p:cNvSpPr>
            <a:spLocks noGrp="1"/>
          </p:cNvSpPr>
          <p:nvPr>
            <p:ph type="sldNum" sz="quarter" idx="12"/>
          </p:nvPr>
        </p:nvSpPr>
        <p:spPr>
          <a:noFill/>
        </p:spPr>
        <p:txBody>
          <a:bodyPr/>
          <a:lstStyle/>
          <a:p>
            <a:fld id="{5458EDF2-9AC7-4C45-9344-C24A614840C8}" type="slidenum">
              <a:rPr lang="it-IT" smtClean="0"/>
              <a:pPr/>
              <a:t>28</a:t>
            </a:fld>
            <a:endParaRPr lang="it-IT" smtClean="0"/>
          </a:p>
        </p:txBody>
      </p:sp>
      <p:pic>
        <p:nvPicPr>
          <p:cNvPr id="32772" name="Picture 2"/>
          <p:cNvPicPr>
            <a:picLocks noGrp="1" noChangeAspect="1" noChangeArrowheads="1"/>
          </p:cNvPicPr>
          <p:nvPr>
            <p:ph idx="1"/>
          </p:nvPr>
        </p:nvPicPr>
        <p:blipFill>
          <a:blip r:embed="rId2" cstate="print"/>
          <a:srcRect/>
          <a:stretch>
            <a:fillRect/>
          </a:stretch>
        </p:blipFill>
        <p:spPr>
          <a:xfrm>
            <a:off x="395288" y="260350"/>
            <a:ext cx="7242175" cy="4525963"/>
          </a:xfrm>
          <a:noFill/>
        </p:spPr>
      </p:pic>
      <p:sp>
        <p:nvSpPr>
          <p:cNvPr id="32773" name="CasellaDiTesto 5"/>
          <p:cNvSpPr txBox="1">
            <a:spLocks noChangeArrowheads="1"/>
          </p:cNvSpPr>
          <p:nvPr/>
        </p:nvSpPr>
        <p:spPr bwMode="auto">
          <a:xfrm>
            <a:off x="684213" y="5445125"/>
            <a:ext cx="3095625" cy="646113"/>
          </a:xfrm>
          <a:prstGeom prst="rect">
            <a:avLst/>
          </a:prstGeom>
          <a:noFill/>
          <a:ln w="9525">
            <a:noFill/>
            <a:miter lim="800000"/>
            <a:headEnd/>
            <a:tailEnd/>
          </a:ln>
        </p:spPr>
        <p:txBody>
          <a:bodyPr>
            <a:spAutoFit/>
          </a:bodyPr>
          <a:lstStyle/>
          <a:p>
            <a:r>
              <a:rPr lang="it-IT"/>
              <a:t>Leggo: un avvelenamento</a:t>
            </a:r>
          </a:p>
          <a:p>
            <a:r>
              <a:rPr lang="it-IT"/>
              <a:t>Poi controllo?</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egnaposto numero diapositiva 3"/>
          <p:cNvSpPr>
            <a:spLocks noGrp="1"/>
          </p:cNvSpPr>
          <p:nvPr>
            <p:ph type="sldNum" sz="quarter" idx="12"/>
          </p:nvPr>
        </p:nvSpPr>
        <p:spPr>
          <a:noFill/>
        </p:spPr>
        <p:txBody>
          <a:bodyPr/>
          <a:lstStyle/>
          <a:p>
            <a:fld id="{8DDFB60F-F285-4ECD-B7D0-A786D361D3E6}" type="slidenum">
              <a:rPr lang="it-IT" smtClean="0"/>
              <a:pPr/>
              <a:t>29</a:t>
            </a:fld>
            <a:endParaRPr lang="it-IT" smtClean="0"/>
          </a:p>
        </p:txBody>
      </p:sp>
      <p:sp>
        <p:nvSpPr>
          <p:cNvPr id="33795" name="Text Box 2"/>
          <p:cNvSpPr txBox="1">
            <a:spLocks noChangeArrowheads="1"/>
          </p:cNvSpPr>
          <p:nvPr/>
        </p:nvSpPr>
        <p:spPr bwMode="auto">
          <a:xfrm>
            <a:off x="-304800" y="487363"/>
            <a:ext cx="9982200" cy="584200"/>
          </a:xfrm>
          <a:prstGeom prst="rect">
            <a:avLst/>
          </a:prstGeom>
          <a:noFill/>
          <a:ln w="9525">
            <a:noFill/>
            <a:miter lim="800000"/>
            <a:headEnd/>
            <a:tailEnd/>
          </a:ln>
        </p:spPr>
        <p:txBody>
          <a:bodyPr>
            <a:spAutoFit/>
          </a:bodyPr>
          <a:lstStyle/>
          <a:p>
            <a:pPr algn="ctr" eaLnBrk="0" hangingPunct="0"/>
            <a:r>
              <a:rPr lang="it-IT" sz="3200" b="1">
                <a:solidFill>
                  <a:srgbClr val="660066"/>
                </a:solidFill>
                <a:latin typeface="Times New Roman" pitchFamily="18" charset="0"/>
                <a:cs typeface="Times New Roman" pitchFamily="18" charset="0"/>
              </a:rPr>
              <a:t>Come viene scelto ed attivato lo schema pertinente?</a:t>
            </a:r>
            <a:endParaRPr lang="en-GB" sz="3200" b="1">
              <a:solidFill>
                <a:srgbClr val="800080"/>
              </a:solidFill>
              <a:latin typeface="Times New Roman" pitchFamily="18" charset="0"/>
              <a:cs typeface="Times New Roman" pitchFamily="18" charset="0"/>
            </a:endParaRPr>
          </a:p>
        </p:txBody>
      </p:sp>
      <p:sp>
        <p:nvSpPr>
          <p:cNvPr id="33796" name="Text Box 3"/>
          <p:cNvSpPr txBox="1">
            <a:spLocks noChangeArrowheads="1"/>
          </p:cNvSpPr>
          <p:nvPr/>
        </p:nvSpPr>
        <p:spPr bwMode="auto">
          <a:xfrm>
            <a:off x="152400" y="1557338"/>
            <a:ext cx="8991600" cy="1323975"/>
          </a:xfrm>
          <a:prstGeom prst="rect">
            <a:avLst/>
          </a:prstGeom>
          <a:noFill/>
          <a:ln w="9525">
            <a:noFill/>
            <a:miter lim="800000"/>
            <a:headEnd/>
            <a:tailEnd/>
          </a:ln>
        </p:spPr>
        <p:txBody>
          <a:bodyPr>
            <a:spAutoFit/>
          </a:bodyPr>
          <a:lstStyle/>
          <a:p>
            <a:pPr eaLnBrk="0" hangingPunct="0"/>
            <a:r>
              <a:rPr lang="it-IT" sz="2800">
                <a:latin typeface="Times New Roman" pitchFamily="18" charset="0"/>
                <a:cs typeface="Times New Roman" pitchFamily="18" charset="0"/>
              </a:rPr>
              <a:t>Analizziamo il testo per trovarvi degli indizi che consentano di  selezionare lo schema appropriato (processo </a:t>
            </a:r>
            <a:r>
              <a:rPr lang="it-IT" sz="2800" b="1" i="1">
                <a:latin typeface="Times New Roman" pitchFamily="18" charset="0"/>
                <a:cs typeface="Times New Roman" pitchFamily="18" charset="0"/>
              </a:rPr>
              <a:t>bottom-up</a:t>
            </a:r>
            <a:r>
              <a:rPr lang="it-IT" sz="2800">
                <a:latin typeface="Times New Roman" pitchFamily="18" charset="0"/>
                <a:cs typeface="Times New Roman" pitchFamily="18" charset="0"/>
              </a:rPr>
              <a:t>).</a:t>
            </a:r>
          </a:p>
          <a:p>
            <a:pPr eaLnBrk="0" hangingPunct="0">
              <a:buFont typeface="CommonBullets" pitchFamily="34" charset="2"/>
              <a:buNone/>
            </a:pPr>
            <a:r>
              <a:rPr lang="it-IT" sz="2400">
                <a:solidFill>
                  <a:srgbClr val="003399"/>
                </a:solidFill>
                <a:latin typeface="Comic Sans MS" pitchFamily="66" charset="0"/>
              </a:rPr>
              <a:t> </a:t>
            </a:r>
            <a:endParaRPr lang="en-GB" sz="2400">
              <a:solidFill>
                <a:srgbClr val="003399"/>
              </a:solidFill>
              <a:latin typeface="Comic Sans MS" pitchFamily="66" charset="0"/>
            </a:endParaRPr>
          </a:p>
        </p:txBody>
      </p:sp>
      <p:sp>
        <p:nvSpPr>
          <p:cNvPr id="33797" name="Text Box 4"/>
          <p:cNvSpPr txBox="1">
            <a:spLocks noChangeArrowheads="1"/>
          </p:cNvSpPr>
          <p:nvPr/>
        </p:nvSpPr>
        <p:spPr bwMode="auto">
          <a:xfrm>
            <a:off x="131763" y="5334000"/>
            <a:ext cx="8440737" cy="1016000"/>
          </a:xfrm>
          <a:prstGeom prst="rect">
            <a:avLst/>
          </a:prstGeom>
          <a:noFill/>
          <a:ln w="9525">
            <a:noFill/>
            <a:miter lim="800000"/>
            <a:headEnd/>
            <a:tailEnd/>
          </a:ln>
        </p:spPr>
        <p:txBody>
          <a:bodyPr>
            <a:spAutoFit/>
          </a:bodyPr>
          <a:lstStyle/>
          <a:p>
            <a:pPr eaLnBrk="0" hangingPunct="0"/>
            <a:r>
              <a:rPr lang="it-IT" sz="2000" b="1">
                <a:latin typeface="Verdana" pitchFamily="34" charset="0"/>
              </a:rPr>
              <a:t>Queste aspettative </a:t>
            </a:r>
            <a:r>
              <a:rPr lang="it-IT" sz="2000" b="1" u="sng">
                <a:latin typeface="Verdana" pitchFamily="34" charset="0"/>
              </a:rPr>
              <a:t>dovrebbero essere continuamente verificate</a:t>
            </a:r>
            <a:r>
              <a:rPr lang="it-IT" sz="2000" b="1">
                <a:latin typeface="Verdana" pitchFamily="34" charset="0"/>
              </a:rPr>
              <a:t> alla luce delle informazioni provenienti dal testo. </a:t>
            </a:r>
          </a:p>
        </p:txBody>
      </p:sp>
      <p:sp>
        <p:nvSpPr>
          <p:cNvPr id="33798" name="Rectangle 5"/>
          <p:cNvSpPr>
            <a:spLocks noChangeArrowheads="1"/>
          </p:cNvSpPr>
          <p:nvPr/>
        </p:nvSpPr>
        <p:spPr bwMode="auto">
          <a:xfrm>
            <a:off x="152400" y="3581400"/>
            <a:ext cx="8991600" cy="1200150"/>
          </a:xfrm>
          <a:prstGeom prst="rect">
            <a:avLst/>
          </a:prstGeom>
          <a:noFill/>
          <a:ln w="9525">
            <a:noFill/>
            <a:miter lim="800000"/>
            <a:headEnd/>
            <a:tailEnd/>
          </a:ln>
        </p:spPr>
        <p:txBody>
          <a:bodyPr>
            <a:spAutoFit/>
          </a:bodyPr>
          <a:lstStyle/>
          <a:p>
            <a:pPr eaLnBrk="0" hangingPunct="0"/>
            <a:r>
              <a:rPr lang="it-IT" sz="2400">
                <a:latin typeface="Verdana" pitchFamily="34" charset="0"/>
              </a:rPr>
              <a:t>Inneschiamo un processo dall’alto (</a:t>
            </a:r>
            <a:r>
              <a:rPr lang="it-IT" sz="2400" b="1" i="1">
                <a:latin typeface="Verdana" pitchFamily="34" charset="0"/>
              </a:rPr>
              <a:t>top-down</a:t>
            </a:r>
            <a:r>
              <a:rPr lang="it-IT" sz="2400">
                <a:latin typeface="Verdana" pitchFamily="34" charset="0"/>
              </a:rPr>
              <a:t>)  in cui le nostre aspettative guidano l’interpretazione di ciò che viene letto.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5"/>
          <p:cNvSpPr>
            <a:spLocks noGrp="1"/>
          </p:cNvSpPr>
          <p:nvPr>
            <p:ph type="title"/>
          </p:nvPr>
        </p:nvSpPr>
        <p:spPr/>
        <p:txBody>
          <a:bodyPr/>
          <a:lstStyle/>
          <a:p>
            <a:pPr eaLnBrk="1" hangingPunct="1"/>
            <a:r>
              <a:rPr lang="it-IT" smtClean="0"/>
              <a:t>Cosa è uno schema?</a:t>
            </a:r>
          </a:p>
        </p:txBody>
      </p:sp>
      <p:sp>
        <p:nvSpPr>
          <p:cNvPr id="5123" name="Segnaposto contenuto 6"/>
          <p:cNvSpPr>
            <a:spLocks noGrp="1"/>
          </p:cNvSpPr>
          <p:nvPr>
            <p:ph idx="1"/>
          </p:nvPr>
        </p:nvSpPr>
        <p:spPr>
          <a:xfrm>
            <a:off x="457200" y="1600200"/>
            <a:ext cx="8686800" cy="4525963"/>
          </a:xfrm>
        </p:spPr>
        <p:txBody>
          <a:bodyPr/>
          <a:lstStyle/>
          <a:p>
            <a:pPr>
              <a:buFontTx/>
              <a:buNone/>
            </a:pPr>
            <a:r>
              <a:rPr lang="it-IT" sz="2800" dirty="0" smtClean="0">
                <a:latin typeface="Verdana" pitchFamily="34" charset="0"/>
              </a:rPr>
              <a:t>La memoria trattiene</a:t>
            </a:r>
          </a:p>
          <a:p>
            <a:pPr>
              <a:buFontTx/>
              <a:buNone/>
            </a:pPr>
            <a:r>
              <a:rPr lang="it-IT" sz="2800" dirty="0" smtClean="0">
                <a:latin typeface="Verdana" pitchFamily="34" charset="0"/>
              </a:rPr>
              <a:t>  -  informazioni fattuali, concetti (quante gambe ha un ragno.. La capitale del Perù..)</a:t>
            </a:r>
          </a:p>
          <a:p>
            <a:pPr>
              <a:buFontTx/>
              <a:buNone/>
            </a:pPr>
            <a:r>
              <a:rPr lang="it-IT" sz="2800" dirty="0" smtClean="0">
                <a:latin typeface="Verdana" pitchFamily="34" charset="0"/>
              </a:rPr>
              <a:t> - “pacchetti” di concetti collegati e organizzati: gli </a:t>
            </a:r>
            <a:r>
              <a:rPr lang="it-IT" sz="2800" b="1" dirty="0" smtClean="0">
                <a:latin typeface="Verdana" pitchFamily="34" charset="0"/>
              </a:rPr>
              <a:t>schemi</a:t>
            </a:r>
          </a:p>
          <a:p>
            <a:pPr>
              <a:buFontTx/>
              <a:buNone/>
            </a:pPr>
            <a:endParaRPr lang="it-IT" sz="2800" b="1" dirty="0" smtClean="0">
              <a:latin typeface="Verdana" pitchFamily="34" charset="0"/>
            </a:endParaRPr>
          </a:p>
          <a:p>
            <a:pPr>
              <a:buFontTx/>
              <a:buNone/>
            </a:pPr>
            <a:r>
              <a:rPr lang="it-IT" sz="2800" dirty="0" err="1" smtClean="0">
                <a:latin typeface="Verdana" pitchFamily="34" charset="0"/>
              </a:rPr>
              <a:t>cioe’</a:t>
            </a:r>
            <a:r>
              <a:rPr lang="it-IT" sz="2800" dirty="0" smtClean="0">
                <a:latin typeface="Verdana" pitchFamily="34" charset="0"/>
              </a:rPr>
              <a:t> conoscenze generali su situazioni ed eventi</a:t>
            </a:r>
          </a:p>
          <a:p>
            <a:pPr eaLnBrk="1" hangingPunct="1">
              <a:buFontTx/>
              <a:buNone/>
            </a:pPr>
            <a:endParaRPr lang="it-IT" dirty="0" smtClean="0"/>
          </a:p>
        </p:txBody>
      </p:sp>
      <p:sp>
        <p:nvSpPr>
          <p:cNvPr id="5124" name="Segnaposto numero diapositiva 3"/>
          <p:cNvSpPr>
            <a:spLocks noGrp="1"/>
          </p:cNvSpPr>
          <p:nvPr>
            <p:ph type="sldNum" sz="quarter" idx="12"/>
          </p:nvPr>
        </p:nvSpPr>
        <p:spPr>
          <a:noFill/>
        </p:spPr>
        <p:txBody>
          <a:bodyPr/>
          <a:lstStyle/>
          <a:p>
            <a:fld id="{476533AE-317A-4409-988B-1FFFE51E0928}" type="slidenum">
              <a:rPr lang="it-IT" smtClean="0"/>
              <a:pPr/>
              <a:t>3</a:t>
            </a:fld>
            <a:endParaRPr lang="it-IT"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numero diapositiva 5"/>
          <p:cNvSpPr>
            <a:spLocks noGrp="1"/>
          </p:cNvSpPr>
          <p:nvPr>
            <p:ph type="sldNum" sz="quarter" idx="12"/>
          </p:nvPr>
        </p:nvSpPr>
        <p:spPr>
          <a:noFill/>
        </p:spPr>
        <p:txBody>
          <a:bodyPr/>
          <a:lstStyle/>
          <a:p>
            <a:fld id="{6EE5AEB7-E0B4-4B74-B730-BB82B094A229}" type="slidenum">
              <a:rPr lang="it-IT" smtClean="0"/>
              <a:pPr/>
              <a:t>30</a:t>
            </a:fld>
            <a:endParaRPr lang="it-IT" smtClean="0"/>
          </a:p>
        </p:txBody>
      </p:sp>
      <p:sp>
        <p:nvSpPr>
          <p:cNvPr id="34819" name="Rectangle 2"/>
          <p:cNvSpPr>
            <a:spLocks noGrp="1" noChangeArrowheads="1"/>
          </p:cNvSpPr>
          <p:nvPr>
            <p:ph type="title"/>
          </p:nvPr>
        </p:nvSpPr>
        <p:spPr/>
        <p:txBody>
          <a:bodyPr/>
          <a:lstStyle/>
          <a:p>
            <a:pPr eaLnBrk="1" hangingPunct="1"/>
            <a:r>
              <a:rPr lang="it-IT" sz="3200" smtClean="0"/>
              <a:t>Quando si sbaglia l’interpretazione?</a:t>
            </a:r>
            <a:br>
              <a:rPr lang="it-IT" sz="3200" smtClean="0"/>
            </a:br>
            <a:endParaRPr lang="it-IT" sz="3200" smtClean="0"/>
          </a:p>
        </p:txBody>
      </p:sp>
      <p:sp>
        <p:nvSpPr>
          <p:cNvPr id="34820" name="Rectangle 3"/>
          <p:cNvSpPr>
            <a:spLocks noGrp="1" noChangeArrowheads="1"/>
          </p:cNvSpPr>
          <p:nvPr>
            <p:ph type="body" idx="1"/>
          </p:nvPr>
        </p:nvSpPr>
        <p:spPr/>
        <p:txBody>
          <a:bodyPr/>
          <a:lstStyle/>
          <a:p>
            <a:pPr eaLnBrk="1" hangingPunct="1">
              <a:lnSpc>
                <a:spcPct val="90000"/>
              </a:lnSpc>
            </a:pPr>
            <a:r>
              <a:rPr lang="it-IT" smtClean="0"/>
              <a:t>quando non si possiede lo schema adeguato</a:t>
            </a:r>
          </a:p>
          <a:p>
            <a:pPr eaLnBrk="1" hangingPunct="1">
              <a:lnSpc>
                <a:spcPct val="90000"/>
              </a:lnSpc>
            </a:pPr>
            <a:r>
              <a:rPr lang="it-IT" smtClean="0"/>
              <a:t>il lettore ha lo schema appropriato, ma i suggerimenti testuali sono insufficienti per attivarlo</a:t>
            </a:r>
          </a:p>
          <a:p>
            <a:pPr eaLnBrk="1" hangingPunct="1">
              <a:lnSpc>
                <a:spcPct val="90000"/>
              </a:lnSpc>
            </a:pPr>
            <a:r>
              <a:rPr lang="it-IT" smtClean="0"/>
              <a:t>il lettore trova una interpretazione ma non è quella intesa dall’autore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egnaposto numero diapositiva 5"/>
          <p:cNvSpPr>
            <a:spLocks noGrp="1"/>
          </p:cNvSpPr>
          <p:nvPr>
            <p:ph type="sldNum" sz="quarter" idx="12"/>
          </p:nvPr>
        </p:nvSpPr>
        <p:spPr>
          <a:noFill/>
        </p:spPr>
        <p:txBody>
          <a:bodyPr/>
          <a:lstStyle/>
          <a:p>
            <a:fld id="{29AFA0E1-D455-4E4A-BEF5-4FD5025DB8E3}" type="slidenum">
              <a:rPr lang="it-IT" smtClean="0"/>
              <a:pPr/>
              <a:t>31</a:t>
            </a:fld>
            <a:endParaRPr lang="it-IT" smtClean="0"/>
          </a:p>
        </p:txBody>
      </p:sp>
      <p:sp>
        <p:nvSpPr>
          <p:cNvPr id="35843" name="Rectangle 3"/>
          <p:cNvSpPr>
            <a:spLocks noGrp="1" noChangeArrowheads="1"/>
          </p:cNvSpPr>
          <p:nvPr>
            <p:ph type="body" idx="1"/>
          </p:nvPr>
        </p:nvSpPr>
        <p:spPr/>
        <p:txBody>
          <a:bodyPr/>
          <a:lstStyle/>
          <a:p>
            <a:pPr eaLnBrk="1" hangingPunct="1"/>
            <a:r>
              <a:rPr lang="it-IT" smtClean="0"/>
              <a:t>Sbaglio.. (non faccio le inferenze necessarie, uso schemi scorretti)</a:t>
            </a:r>
          </a:p>
          <a:p>
            <a:pPr eaLnBrk="1" hangingPunct="1"/>
            <a:endParaRPr lang="it-IT" smtClean="0"/>
          </a:p>
          <a:p>
            <a:pPr eaLnBrk="1" hangingPunct="1"/>
            <a:r>
              <a:rPr lang="it-IT" smtClean="0"/>
              <a:t>Ma perche’ non rimedio?</a:t>
            </a:r>
          </a:p>
          <a:p>
            <a:pPr eaLnBrk="1" hangingPunct="1"/>
            <a:endParaRPr lang="it-IT" smtClean="0"/>
          </a:p>
          <a:p>
            <a:pPr lvl="2" eaLnBrk="1" hangingPunct="1"/>
            <a:r>
              <a:rPr lang="it-IT" smtClean="0"/>
              <a:t>Perche’ elaboro i testi a pezzetti</a:t>
            </a:r>
          </a:p>
          <a:p>
            <a:pPr lvl="2" eaLnBrk="1" hangingPunct="1"/>
            <a:r>
              <a:rPr lang="it-IT" smtClean="0"/>
              <a:t>Elaboro superficialmente</a:t>
            </a:r>
          </a:p>
          <a:p>
            <a:pPr lvl="2" eaLnBrk="1" hangingPunct="1"/>
            <a:r>
              <a:rPr lang="it-IT" smtClean="0"/>
              <a:t>Non controllo di aver capito</a:t>
            </a:r>
          </a:p>
          <a:p>
            <a:pPr eaLnBrk="1" hangingPunct="1"/>
            <a:endParaRPr lang="it-IT"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numero diapositiva 5"/>
          <p:cNvSpPr>
            <a:spLocks noGrp="1"/>
          </p:cNvSpPr>
          <p:nvPr>
            <p:ph type="sldNum" sz="quarter" idx="12"/>
          </p:nvPr>
        </p:nvSpPr>
        <p:spPr>
          <a:noFill/>
        </p:spPr>
        <p:txBody>
          <a:bodyPr/>
          <a:lstStyle/>
          <a:p>
            <a:fld id="{9FD678FF-0CE3-4CC8-A91F-F522D0F1F58C}" type="slidenum">
              <a:rPr lang="it-IT" smtClean="0"/>
              <a:pPr/>
              <a:t>32</a:t>
            </a:fld>
            <a:endParaRPr lang="it-IT" smtClean="0"/>
          </a:p>
        </p:txBody>
      </p:sp>
      <p:sp>
        <p:nvSpPr>
          <p:cNvPr id="36867" name="Rectangle 2"/>
          <p:cNvSpPr>
            <a:spLocks noGrp="1" noChangeArrowheads="1"/>
          </p:cNvSpPr>
          <p:nvPr>
            <p:ph type="title"/>
          </p:nvPr>
        </p:nvSpPr>
        <p:spPr/>
        <p:txBody>
          <a:bodyPr/>
          <a:lstStyle/>
          <a:p>
            <a:pPr eaLnBrk="1" hangingPunct="1"/>
            <a:r>
              <a:rPr lang="it-IT" smtClean="0"/>
              <a:t>Shallow processing</a:t>
            </a:r>
          </a:p>
        </p:txBody>
      </p:sp>
      <p:sp>
        <p:nvSpPr>
          <p:cNvPr id="36868" name="Rectangle 3"/>
          <p:cNvSpPr>
            <a:spLocks noGrp="1" noChangeArrowheads="1"/>
          </p:cNvSpPr>
          <p:nvPr>
            <p:ph type="body" idx="1"/>
          </p:nvPr>
        </p:nvSpPr>
        <p:spPr/>
        <p:txBody>
          <a:bodyPr/>
          <a:lstStyle/>
          <a:p>
            <a:pPr eaLnBrk="1" hangingPunct="1"/>
            <a:r>
              <a:rPr lang="it-IT" dirty="0" smtClean="0"/>
              <a:t>l’input linguistico non viene processato completamente e profondamente </a:t>
            </a:r>
          </a:p>
          <a:p>
            <a:pPr eaLnBrk="1" hangingPunct="1"/>
            <a:r>
              <a:rPr lang="en-GB" dirty="0" smtClean="0"/>
              <a:t>La </a:t>
            </a:r>
            <a:r>
              <a:rPr lang="en-GB" dirty="0" err="1" smtClean="0"/>
              <a:t>gente</a:t>
            </a:r>
            <a:r>
              <a:rPr lang="en-GB" dirty="0" smtClean="0"/>
              <a:t> non nota </a:t>
            </a:r>
            <a:r>
              <a:rPr lang="en-GB" dirty="0" err="1" smtClean="0"/>
              <a:t>illusioni</a:t>
            </a:r>
            <a:r>
              <a:rPr lang="en-GB" dirty="0" smtClean="0"/>
              <a:t> </a:t>
            </a:r>
            <a:r>
              <a:rPr lang="en-GB" dirty="0" err="1" smtClean="0"/>
              <a:t>semantiche</a:t>
            </a:r>
            <a:r>
              <a:rPr lang="en-GB" dirty="0" smtClean="0"/>
              <a:t> come:</a:t>
            </a:r>
          </a:p>
          <a:p>
            <a:pPr eaLnBrk="1" hangingPunct="1">
              <a:buNone/>
            </a:pPr>
            <a:r>
              <a:rPr lang="en-GB" dirty="0" smtClean="0"/>
              <a:t> </a:t>
            </a:r>
          </a:p>
          <a:p>
            <a:pPr algn="ctr" eaLnBrk="1" hangingPunct="1">
              <a:buNone/>
            </a:pPr>
            <a:r>
              <a:rPr lang="en-GB" i="1" dirty="0" smtClean="0"/>
              <a:t>How many animals of each type did </a:t>
            </a:r>
          </a:p>
          <a:p>
            <a:pPr algn="ctr" eaLnBrk="1" hangingPunct="1">
              <a:buNone/>
            </a:pPr>
            <a:r>
              <a:rPr lang="en-GB" i="1" dirty="0" smtClean="0"/>
              <a:t>Moses put on the Ark?</a:t>
            </a:r>
            <a:endParaRPr lang="it-IT" i="1"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egnaposto numero diapositiva 3"/>
          <p:cNvSpPr>
            <a:spLocks noGrp="1"/>
          </p:cNvSpPr>
          <p:nvPr>
            <p:ph type="sldNum" sz="quarter" idx="12"/>
          </p:nvPr>
        </p:nvSpPr>
        <p:spPr>
          <a:noFill/>
        </p:spPr>
        <p:txBody>
          <a:bodyPr/>
          <a:lstStyle/>
          <a:p>
            <a:fld id="{C358DA3B-EEBB-4D85-BCB8-D1588A836BBE}" type="slidenum">
              <a:rPr lang="it-IT" smtClean="0"/>
              <a:pPr/>
              <a:t>33</a:t>
            </a:fld>
            <a:endParaRPr lang="it-IT" smtClean="0"/>
          </a:p>
        </p:txBody>
      </p:sp>
      <p:sp>
        <p:nvSpPr>
          <p:cNvPr id="37891" name="Text Box 2"/>
          <p:cNvSpPr txBox="1">
            <a:spLocks noChangeArrowheads="1"/>
          </p:cNvSpPr>
          <p:nvPr/>
        </p:nvSpPr>
        <p:spPr bwMode="auto">
          <a:xfrm>
            <a:off x="609600" y="2468563"/>
            <a:ext cx="7924800" cy="701675"/>
          </a:xfrm>
          <a:prstGeom prst="rect">
            <a:avLst/>
          </a:prstGeom>
          <a:noFill/>
          <a:ln w="9525">
            <a:noFill/>
            <a:miter lim="800000"/>
            <a:headEnd/>
            <a:tailEnd/>
          </a:ln>
        </p:spPr>
        <p:txBody>
          <a:bodyPr>
            <a:spAutoFit/>
          </a:bodyPr>
          <a:lstStyle/>
          <a:p>
            <a:pPr eaLnBrk="0" hangingPunct="0"/>
            <a:endParaRPr lang="it-IT" sz="4000">
              <a:solidFill>
                <a:schemeClr val="accent2"/>
              </a:solidFill>
              <a:latin typeface="Comic Sans MS" pitchFamily="66" charset="0"/>
            </a:endParaRPr>
          </a:p>
        </p:txBody>
      </p:sp>
      <p:pic>
        <p:nvPicPr>
          <p:cNvPr id="37892" name="Picture 3"/>
          <p:cNvPicPr>
            <a:picLocks noChangeAspect="1" noChangeArrowheads="1"/>
          </p:cNvPicPr>
          <p:nvPr/>
        </p:nvPicPr>
        <p:blipFill>
          <a:blip r:embed="rId2" cstate="print"/>
          <a:srcRect/>
          <a:stretch>
            <a:fillRect/>
          </a:stretch>
        </p:blipFill>
        <p:spPr bwMode="auto">
          <a:xfrm>
            <a:off x="1331913" y="1052513"/>
            <a:ext cx="6026150" cy="4551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egnaposto numero diapositiva 5"/>
          <p:cNvSpPr>
            <a:spLocks noGrp="1"/>
          </p:cNvSpPr>
          <p:nvPr>
            <p:ph type="sldNum" sz="quarter" idx="12"/>
          </p:nvPr>
        </p:nvSpPr>
        <p:spPr>
          <a:noFill/>
        </p:spPr>
        <p:txBody>
          <a:bodyPr/>
          <a:lstStyle/>
          <a:p>
            <a:fld id="{CC689773-2226-4320-9273-465CE1926972}" type="slidenum">
              <a:rPr lang="it-IT" smtClean="0"/>
              <a:pPr/>
              <a:t>34</a:t>
            </a:fld>
            <a:endParaRPr lang="it-IT" smtClean="0"/>
          </a:p>
        </p:txBody>
      </p:sp>
      <p:sp>
        <p:nvSpPr>
          <p:cNvPr id="38915" name="Rectangle 2"/>
          <p:cNvSpPr>
            <a:spLocks noGrp="1" noChangeArrowheads="1"/>
          </p:cNvSpPr>
          <p:nvPr>
            <p:ph type="title"/>
          </p:nvPr>
        </p:nvSpPr>
        <p:spPr/>
        <p:txBody>
          <a:bodyPr/>
          <a:lstStyle/>
          <a:p>
            <a:pPr eaLnBrk="1" hangingPunct="1"/>
            <a:r>
              <a:rPr lang="it-IT" smtClean="0"/>
              <a:t>Shallow processing</a:t>
            </a:r>
          </a:p>
        </p:txBody>
      </p:sp>
      <p:sp>
        <p:nvSpPr>
          <p:cNvPr id="38916" name="Rectangle 3"/>
          <p:cNvSpPr>
            <a:spLocks noGrp="1" noChangeArrowheads="1"/>
          </p:cNvSpPr>
          <p:nvPr>
            <p:ph type="body" idx="1"/>
          </p:nvPr>
        </p:nvSpPr>
        <p:spPr/>
        <p:txBody>
          <a:bodyPr/>
          <a:lstStyle/>
          <a:p>
            <a:pPr eaLnBrk="1" hangingPunct="1">
              <a:lnSpc>
                <a:spcPct val="90000"/>
              </a:lnSpc>
            </a:pPr>
            <a:r>
              <a:rPr lang="it-IT" smtClean="0"/>
              <a:t>Molti lettori non cercano la corrispondenza totale tra le informazioni del testo e la rappresentazione in memoria </a:t>
            </a:r>
          </a:p>
          <a:p>
            <a:pPr eaLnBrk="1" hangingPunct="1">
              <a:lnSpc>
                <a:spcPct val="90000"/>
              </a:lnSpc>
            </a:pPr>
            <a:r>
              <a:rPr lang="it-IT" smtClean="0"/>
              <a:t>"tollerano" un certo disaccordo,</a:t>
            </a:r>
          </a:p>
          <a:p>
            <a:pPr eaLnBrk="1" hangingPunct="1">
              <a:lnSpc>
                <a:spcPct val="90000"/>
              </a:lnSpc>
            </a:pPr>
            <a:r>
              <a:rPr lang="it-IT" smtClean="0"/>
              <a:t> "saltano" le informazioni che contraddicono il resto del testo </a:t>
            </a:r>
          </a:p>
          <a:p>
            <a:pPr eaLnBrk="1" hangingPunct="1">
              <a:lnSpc>
                <a:spcPct val="90000"/>
              </a:lnSpc>
            </a:pPr>
            <a:r>
              <a:rPr lang="it-IT" smtClean="0"/>
              <a:t>Trovano un certo accordo con la rappresentazione esistente.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p:cNvSpPr>
            <a:spLocks noGrp="1"/>
          </p:cNvSpPr>
          <p:nvPr>
            <p:ph type="title"/>
          </p:nvPr>
        </p:nvSpPr>
        <p:spPr/>
        <p:txBody>
          <a:bodyPr/>
          <a:lstStyle/>
          <a:p>
            <a:pPr eaLnBrk="1" hangingPunct="1"/>
            <a:r>
              <a:rPr lang="it-IT" smtClean="0"/>
              <a:t>Formazione dello schema</a:t>
            </a:r>
          </a:p>
        </p:txBody>
      </p:sp>
      <p:sp>
        <p:nvSpPr>
          <p:cNvPr id="6147" name="Segnaposto contenuto 2"/>
          <p:cNvSpPr>
            <a:spLocks noGrp="1"/>
          </p:cNvSpPr>
          <p:nvPr>
            <p:ph idx="1"/>
          </p:nvPr>
        </p:nvSpPr>
        <p:spPr/>
        <p:txBody>
          <a:bodyPr>
            <a:normAutofit lnSpcReduction="10000"/>
          </a:bodyPr>
          <a:lstStyle/>
          <a:p>
            <a:pPr eaLnBrk="1" hangingPunct="1">
              <a:buFontTx/>
              <a:buNone/>
            </a:pPr>
            <a:r>
              <a:rPr lang="it-IT" smtClean="0"/>
              <a:t>Uno schema viene acquisito dopo </a:t>
            </a:r>
            <a:r>
              <a:rPr lang="it-IT" u="sng" smtClean="0"/>
              <a:t>molte esposizioni</a:t>
            </a:r>
            <a:r>
              <a:rPr lang="it-IT" smtClean="0"/>
              <a:t> ad eventi simili. </a:t>
            </a:r>
          </a:p>
          <a:p>
            <a:pPr eaLnBrk="1" hangingPunct="1"/>
            <a:r>
              <a:rPr lang="it-IT" smtClean="0"/>
              <a:t>Osservo tante volte un atto di compravendita: concetto COMPRARE,</a:t>
            </a:r>
          </a:p>
          <a:p>
            <a:pPr eaLnBrk="1" hangingPunct="1"/>
            <a:r>
              <a:rPr lang="it-IT" smtClean="0"/>
              <a:t> vado molte volte al ristorante: schema (o script) degli eventi tipici</a:t>
            </a:r>
          </a:p>
          <a:p>
            <a:pPr eaLnBrk="1" hangingPunct="1"/>
            <a:r>
              <a:rPr lang="it-IT" smtClean="0"/>
              <a:t> ho uno schema di viso, di naso e giù giù (o su su) a includere ogni livello di rappresentazione. </a:t>
            </a:r>
          </a:p>
        </p:txBody>
      </p:sp>
      <p:sp>
        <p:nvSpPr>
          <p:cNvPr id="6148" name="Segnaposto numero diapositiva 3"/>
          <p:cNvSpPr>
            <a:spLocks noGrp="1"/>
          </p:cNvSpPr>
          <p:nvPr>
            <p:ph type="sldNum" sz="quarter" idx="12"/>
          </p:nvPr>
        </p:nvSpPr>
        <p:spPr>
          <a:noFill/>
        </p:spPr>
        <p:txBody>
          <a:bodyPr/>
          <a:lstStyle/>
          <a:p>
            <a:fld id="{DEEADCD1-184C-45DB-B3C0-F32B66DB9FCF}" type="slidenum">
              <a:rPr lang="it-IT" smtClean="0"/>
              <a:pPr/>
              <a:t>4</a:t>
            </a:fld>
            <a:endParaRPr lang="it-IT"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egnaposto numero diapositiva 5"/>
          <p:cNvSpPr>
            <a:spLocks noGrp="1"/>
          </p:cNvSpPr>
          <p:nvPr>
            <p:ph type="sldNum" sz="quarter" idx="12"/>
          </p:nvPr>
        </p:nvSpPr>
        <p:spPr>
          <a:noFill/>
        </p:spPr>
        <p:txBody>
          <a:bodyPr/>
          <a:lstStyle/>
          <a:p>
            <a:fld id="{AE6B81AA-2DE0-4251-8819-16B1C5F4C0A7}" type="slidenum">
              <a:rPr lang="it-IT" smtClean="0"/>
              <a:pPr/>
              <a:t>5</a:t>
            </a:fld>
            <a:endParaRPr lang="it-IT" smtClean="0"/>
          </a:p>
        </p:txBody>
      </p:sp>
      <p:sp>
        <p:nvSpPr>
          <p:cNvPr id="7171" name="Rectangle 2"/>
          <p:cNvSpPr>
            <a:spLocks noGrp="1" noChangeArrowheads="1"/>
          </p:cNvSpPr>
          <p:nvPr>
            <p:ph type="title"/>
          </p:nvPr>
        </p:nvSpPr>
        <p:spPr/>
        <p:txBody>
          <a:bodyPr>
            <a:normAutofit fontScale="90000"/>
          </a:bodyPr>
          <a:lstStyle/>
          <a:p>
            <a:pPr eaLnBrk="1" hangingPunct="1"/>
            <a:r>
              <a:rPr lang="it-IT" sz="4000" smtClean="0"/>
              <a:t>Rumelhart: è come una commedia</a:t>
            </a:r>
            <a:br>
              <a:rPr lang="it-IT" sz="4000" smtClean="0"/>
            </a:br>
            <a:endParaRPr lang="it-IT" sz="4000" smtClean="0"/>
          </a:p>
        </p:txBody>
      </p:sp>
      <p:sp>
        <p:nvSpPr>
          <p:cNvPr id="7172" name="Rectangle 3"/>
          <p:cNvSpPr>
            <a:spLocks noGrp="1" noChangeArrowheads="1"/>
          </p:cNvSpPr>
          <p:nvPr>
            <p:ph type="body" idx="1"/>
          </p:nvPr>
        </p:nvSpPr>
        <p:spPr>
          <a:xfrm>
            <a:off x="323850" y="908050"/>
            <a:ext cx="8362950" cy="936625"/>
          </a:xfrm>
        </p:spPr>
        <p:txBody>
          <a:bodyPr/>
          <a:lstStyle/>
          <a:p>
            <a:pPr eaLnBrk="1" hangingPunct="1">
              <a:buFontTx/>
              <a:buNone/>
            </a:pPr>
            <a:r>
              <a:rPr lang="it-IT" sz="2800" smtClean="0"/>
              <a:t>Protagonisti attori diversi ma la struttura non cambia</a:t>
            </a:r>
          </a:p>
          <a:p>
            <a:pPr eaLnBrk="1" hangingPunct="1">
              <a:buFontTx/>
              <a:buNone/>
            </a:pPr>
            <a:endParaRPr lang="it-IT" sz="2800" smtClean="0"/>
          </a:p>
        </p:txBody>
      </p:sp>
      <p:pic>
        <p:nvPicPr>
          <p:cNvPr id="7173" name="Picture 6" descr="http://romanceeternal.org/REimages/romeo2.jpg"/>
          <p:cNvPicPr>
            <a:picLocks noChangeAspect="1" noChangeArrowheads="1"/>
          </p:cNvPicPr>
          <p:nvPr/>
        </p:nvPicPr>
        <p:blipFill>
          <a:blip r:embed="rId2" cstate="print"/>
          <a:srcRect/>
          <a:stretch>
            <a:fillRect/>
          </a:stretch>
        </p:blipFill>
        <p:spPr bwMode="auto">
          <a:xfrm>
            <a:off x="0" y="1773238"/>
            <a:ext cx="4830763" cy="4732337"/>
          </a:xfrm>
          <a:prstGeom prst="rect">
            <a:avLst/>
          </a:prstGeom>
          <a:noFill/>
          <a:ln w="9525">
            <a:noFill/>
            <a:miter lim="800000"/>
            <a:headEnd/>
            <a:tailEnd/>
          </a:ln>
        </p:spPr>
      </p:pic>
      <p:pic>
        <p:nvPicPr>
          <p:cNvPr id="7174" name="Picture 8" descr="http://1.bp.blogspot.com/_6SYNwyohoVU/S9Vz_GSVFzI/AAAAAAAABkI/cqDHQZI5Cok/s1600/west-side-story-logo.jpg"/>
          <p:cNvPicPr>
            <a:picLocks noChangeAspect="1" noChangeArrowheads="1"/>
          </p:cNvPicPr>
          <p:nvPr/>
        </p:nvPicPr>
        <p:blipFill>
          <a:blip r:embed="rId3" cstate="print"/>
          <a:srcRect/>
          <a:stretch>
            <a:fillRect/>
          </a:stretch>
        </p:blipFill>
        <p:spPr bwMode="auto">
          <a:xfrm>
            <a:off x="4859338" y="1412875"/>
            <a:ext cx="4654550" cy="4652963"/>
          </a:xfrm>
          <a:prstGeom prst="rect">
            <a:avLst/>
          </a:prstGeom>
          <a:noFill/>
          <a:ln w="9525">
            <a:noFill/>
            <a:miter lim="800000"/>
            <a:headEnd/>
            <a:tailEnd/>
          </a:ln>
        </p:spPr>
      </p:pic>
      <p:sp>
        <p:nvSpPr>
          <p:cNvPr id="7175" name="Rettangolo 6"/>
          <p:cNvSpPr>
            <a:spLocks noChangeArrowheads="1"/>
          </p:cNvSpPr>
          <p:nvPr/>
        </p:nvSpPr>
        <p:spPr bwMode="auto">
          <a:xfrm>
            <a:off x="4859338" y="5949950"/>
            <a:ext cx="4572000" cy="646113"/>
          </a:xfrm>
          <a:prstGeom prst="rect">
            <a:avLst/>
          </a:prstGeom>
          <a:noFill/>
          <a:ln w="9525">
            <a:noFill/>
            <a:miter lim="800000"/>
            <a:headEnd/>
            <a:tailEnd/>
          </a:ln>
        </p:spPr>
        <p:txBody>
          <a:bodyPr>
            <a:spAutoFit/>
          </a:bodyPr>
          <a:lstStyle/>
          <a:p>
            <a:r>
              <a:rPr lang="it-IT">
                <a:hlinkClick r:id="rId4"/>
              </a:rPr>
              <a:t>http://www.youtube.com/watch?v=_WreObIJNLw</a:t>
            </a:r>
            <a:endParaRPr lang="it-IT"/>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endParaRPr lang="it-IT" smtClean="0"/>
          </a:p>
        </p:txBody>
      </p:sp>
      <p:sp>
        <p:nvSpPr>
          <p:cNvPr id="8195" name="Segnaposto contenuto 2"/>
          <p:cNvSpPr>
            <a:spLocks noGrp="1"/>
          </p:cNvSpPr>
          <p:nvPr>
            <p:ph idx="1"/>
          </p:nvPr>
        </p:nvSpPr>
        <p:spPr/>
        <p:txBody>
          <a:bodyPr/>
          <a:lstStyle/>
          <a:p>
            <a:pPr eaLnBrk="1" hangingPunct="1">
              <a:buFontTx/>
              <a:buNone/>
            </a:pPr>
            <a:r>
              <a:rPr lang="it-IT" smtClean="0"/>
              <a:t>Schema di COMPRARE</a:t>
            </a:r>
          </a:p>
          <a:p>
            <a:pPr eaLnBrk="1" hangingPunct="1"/>
            <a:endParaRPr lang="it-IT" smtClean="0"/>
          </a:p>
          <a:p>
            <a:pPr eaLnBrk="1" hangingPunct="1"/>
            <a:r>
              <a:rPr lang="it-IT" smtClean="0"/>
              <a:t>2 persone, denaro, mercanzia</a:t>
            </a:r>
          </a:p>
          <a:p>
            <a:pPr eaLnBrk="1" hangingPunct="1"/>
            <a:r>
              <a:rPr lang="it-IT" smtClean="0"/>
              <a:t>un’interazione..</a:t>
            </a:r>
          </a:p>
          <a:p>
            <a:pPr eaLnBrk="1" hangingPunct="1"/>
            <a:endParaRPr lang="it-IT" smtClean="0"/>
          </a:p>
          <a:p>
            <a:pPr eaLnBrk="1" hangingPunct="1">
              <a:buFontTx/>
              <a:buNone/>
            </a:pPr>
            <a:r>
              <a:rPr lang="it-IT" smtClean="0"/>
              <a:t>Uso conchiglie o € ma lo schema è lo stesso.</a:t>
            </a:r>
          </a:p>
          <a:p>
            <a:endParaRPr lang="it-IT" smtClean="0"/>
          </a:p>
        </p:txBody>
      </p:sp>
      <p:sp>
        <p:nvSpPr>
          <p:cNvPr id="8196" name="Segnaposto numero diapositiva 3"/>
          <p:cNvSpPr>
            <a:spLocks noGrp="1"/>
          </p:cNvSpPr>
          <p:nvPr>
            <p:ph type="sldNum" sz="quarter" idx="12"/>
          </p:nvPr>
        </p:nvSpPr>
        <p:spPr>
          <a:noFill/>
        </p:spPr>
        <p:txBody>
          <a:bodyPr/>
          <a:lstStyle/>
          <a:p>
            <a:fld id="{698F6D42-90E1-4BD1-8B15-6B19080350A1}" type="slidenum">
              <a:rPr lang="it-IT" smtClean="0"/>
              <a:pPr/>
              <a:t>6</a:t>
            </a:fld>
            <a:endParaRPr lang="it-IT"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8313" y="333375"/>
            <a:ext cx="8229600" cy="1143000"/>
          </a:xfrm>
        </p:spPr>
        <p:txBody>
          <a:bodyPr>
            <a:normAutofit fontScale="90000"/>
          </a:bodyPr>
          <a:lstStyle/>
          <a:p>
            <a:pPr eaLnBrk="1" hangingPunct="1">
              <a:defRPr/>
            </a:pPr>
            <a:r>
              <a:rPr lang="it-IT" dirty="0" smtClean="0">
                <a:solidFill>
                  <a:schemeClr val="tx1"/>
                </a:solidFill>
                <a:latin typeface="+mn-lt"/>
                <a:ea typeface="+mn-ea"/>
                <a:cs typeface="+mn-cs"/>
              </a:rPr>
              <a:t/>
            </a:r>
            <a:br>
              <a:rPr lang="it-IT" dirty="0" smtClean="0">
                <a:solidFill>
                  <a:schemeClr val="tx1"/>
                </a:solidFill>
                <a:latin typeface="+mn-lt"/>
                <a:ea typeface="+mn-ea"/>
                <a:cs typeface="+mn-cs"/>
              </a:rPr>
            </a:br>
            <a:r>
              <a:rPr lang="it-IT" dirty="0" smtClean="0">
                <a:solidFill>
                  <a:schemeClr val="tx1"/>
                </a:solidFill>
                <a:latin typeface="+mn-lt"/>
                <a:ea typeface="+mn-ea"/>
                <a:cs typeface="+mn-cs"/>
              </a:rPr>
              <a:t>Uso principale dello schema: nel processo di comprensione.</a:t>
            </a:r>
            <a:br>
              <a:rPr lang="it-IT" dirty="0" smtClean="0">
                <a:solidFill>
                  <a:schemeClr val="tx1"/>
                </a:solidFill>
                <a:latin typeface="+mn-lt"/>
                <a:ea typeface="+mn-ea"/>
                <a:cs typeface="+mn-cs"/>
              </a:rPr>
            </a:br>
            <a:endParaRPr lang="it-IT" dirty="0" smtClean="0"/>
          </a:p>
        </p:txBody>
      </p:sp>
      <p:sp>
        <p:nvSpPr>
          <p:cNvPr id="9219" name="Segnaposto contenuto 2"/>
          <p:cNvSpPr>
            <a:spLocks noGrp="1"/>
          </p:cNvSpPr>
          <p:nvPr>
            <p:ph idx="1"/>
          </p:nvPr>
        </p:nvSpPr>
        <p:spPr>
          <a:xfrm>
            <a:off x="468313" y="1773238"/>
            <a:ext cx="8229600" cy="4525962"/>
          </a:xfrm>
        </p:spPr>
        <p:txBody>
          <a:bodyPr/>
          <a:lstStyle/>
          <a:p>
            <a:pPr eaLnBrk="1" hangingPunct="1"/>
            <a:r>
              <a:rPr lang="it-IT" smtClean="0"/>
              <a:t>La comprensione di un testo è come un processo di produzione e verifica di ipotesi. </a:t>
            </a:r>
          </a:p>
          <a:p>
            <a:pPr eaLnBrk="1" hangingPunct="1"/>
            <a:r>
              <a:rPr lang="it-IT" smtClean="0"/>
              <a:t>Usiamo le conoscenze precedenti per interpretare  quanto leggeremo. </a:t>
            </a:r>
          </a:p>
          <a:p>
            <a:pPr eaLnBrk="1" hangingPunct="1"/>
            <a:r>
              <a:rPr lang="it-IT" smtClean="0"/>
              <a:t>Leggo (analisi bottom-up) e cerco elementi familiari….</a:t>
            </a:r>
          </a:p>
          <a:p>
            <a:pPr eaLnBrk="1" hangingPunct="1"/>
            <a:r>
              <a:rPr lang="it-IT" smtClean="0"/>
              <a:t>… li trovo (interpretazione top-down)</a:t>
            </a:r>
          </a:p>
          <a:p>
            <a:pPr eaLnBrk="1" hangingPunct="1"/>
            <a:endParaRPr lang="it-IT" smtClean="0"/>
          </a:p>
        </p:txBody>
      </p:sp>
      <p:sp>
        <p:nvSpPr>
          <p:cNvPr id="9220" name="Segnaposto numero diapositiva 3"/>
          <p:cNvSpPr>
            <a:spLocks noGrp="1"/>
          </p:cNvSpPr>
          <p:nvPr>
            <p:ph type="sldNum" sz="quarter" idx="12"/>
          </p:nvPr>
        </p:nvSpPr>
        <p:spPr>
          <a:noFill/>
        </p:spPr>
        <p:txBody>
          <a:bodyPr/>
          <a:lstStyle/>
          <a:p>
            <a:fld id="{C3ED0CA8-2039-4734-B6B2-750308A5C5ED}" type="slidenum">
              <a:rPr lang="it-IT" smtClean="0"/>
              <a:pPr/>
              <a:t>7</a:t>
            </a:fld>
            <a:endParaRPr lang="it-IT"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endParaRPr lang="it-IT" smtClean="0"/>
          </a:p>
        </p:txBody>
      </p:sp>
      <p:sp>
        <p:nvSpPr>
          <p:cNvPr id="10243" name="Segnaposto contenuto 2"/>
          <p:cNvSpPr>
            <a:spLocks noGrp="1"/>
          </p:cNvSpPr>
          <p:nvPr>
            <p:ph idx="1"/>
          </p:nvPr>
        </p:nvSpPr>
        <p:spPr/>
        <p:txBody>
          <a:bodyPr/>
          <a:lstStyle/>
          <a:p>
            <a:pPr>
              <a:buFontTx/>
              <a:buNone/>
            </a:pPr>
            <a:r>
              <a:rPr lang="it-IT" smtClean="0"/>
              <a:t>Il lettore comprende il testo quando:</a:t>
            </a:r>
          </a:p>
          <a:p>
            <a:pPr>
              <a:buFontTx/>
              <a:buNone/>
            </a:pPr>
            <a:endParaRPr lang="it-IT" smtClean="0"/>
          </a:p>
          <a:p>
            <a:r>
              <a:rPr lang="it-IT" smtClean="0"/>
              <a:t> trova e usa degli schemi </a:t>
            </a:r>
          </a:p>
          <a:p>
            <a:r>
              <a:rPr lang="it-IT" smtClean="0"/>
              <a:t>che spiegano in modo coerente tutti i dati.</a:t>
            </a:r>
          </a:p>
          <a:p>
            <a:endParaRPr lang="it-IT" smtClean="0"/>
          </a:p>
        </p:txBody>
      </p:sp>
      <p:sp>
        <p:nvSpPr>
          <p:cNvPr id="10244" name="Segnaposto numero diapositiva 3"/>
          <p:cNvSpPr>
            <a:spLocks noGrp="1"/>
          </p:cNvSpPr>
          <p:nvPr>
            <p:ph type="sldNum" sz="quarter" idx="12"/>
          </p:nvPr>
        </p:nvSpPr>
        <p:spPr>
          <a:noFill/>
        </p:spPr>
        <p:txBody>
          <a:bodyPr/>
          <a:lstStyle/>
          <a:p>
            <a:fld id="{D37DA4EA-A636-4FA4-BDEA-269545D6A6D7}" type="slidenum">
              <a:rPr lang="it-IT" smtClean="0"/>
              <a:pPr/>
              <a:t>8</a:t>
            </a:fld>
            <a:endParaRPr lang="it-IT"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egnaposto numero diapositiva 5"/>
          <p:cNvSpPr>
            <a:spLocks noGrp="1"/>
          </p:cNvSpPr>
          <p:nvPr>
            <p:ph type="sldNum" sz="quarter" idx="12"/>
          </p:nvPr>
        </p:nvSpPr>
        <p:spPr>
          <a:noFill/>
        </p:spPr>
        <p:txBody>
          <a:bodyPr/>
          <a:lstStyle/>
          <a:p>
            <a:fld id="{CFA31048-D7D4-4057-B8E6-49A30B9F2F44}" type="slidenum">
              <a:rPr lang="it-IT" smtClean="0"/>
              <a:pPr/>
              <a:t>9</a:t>
            </a:fld>
            <a:endParaRPr lang="it-IT" smtClean="0"/>
          </a:p>
        </p:txBody>
      </p:sp>
      <p:sp>
        <p:nvSpPr>
          <p:cNvPr id="11267" name="Rectangle 2"/>
          <p:cNvSpPr>
            <a:spLocks noGrp="1" noChangeArrowheads="1"/>
          </p:cNvSpPr>
          <p:nvPr>
            <p:ph type="title"/>
          </p:nvPr>
        </p:nvSpPr>
        <p:spPr/>
        <p:txBody>
          <a:bodyPr/>
          <a:lstStyle/>
          <a:p>
            <a:pPr eaLnBrk="1" hangingPunct="1"/>
            <a:r>
              <a:rPr lang="it-IT" sz="3200" smtClean="0"/>
              <a:t>Comprendere. Produco e verifico ipotesi</a:t>
            </a:r>
          </a:p>
        </p:txBody>
      </p:sp>
      <p:sp>
        <p:nvSpPr>
          <p:cNvPr id="141315" name="Rectangle 3"/>
          <p:cNvSpPr>
            <a:spLocks noGrp="1" noChangeArrowheads="1"/>
          </p:cNvSpPr>
          <p:nvPr>
            <p:ph type="body" idx="1"/>
          </p:nvPr>
        </p:nvSpPr>
        <p:spPr/>
        <p:txBody>
          <a:bodyPr/>
          <a:lstStyle/>
          <a:p>
            <a:pPr eaLnBrk="1" hangingPunct="1">
              <a:lnSpc>
                <a:spcPct val="90000"/>
              </a:lnSpc>
            </a:pPr>
            <a:r>
              <a:rPr lang="en-GB" i="1" smtClean="0"/>
              <a:t>Business had been slow since the oil crisis.</a:t>
            </a:r>
          </a:p>
          <a:p>
            <a:pPr eaLnBrk="1" hangingPunct="1">
              <a:lnSpc>
                <a:spcPct val="90000"/>
              </a:lnSpc>
            </a:pPr>
            <a:r>
              <a:rPr lang="en-GB" i="1" smtClean="0"/>
              <a:t>Nobody seemed to want anything really elegant anymore.</a:t>
            </a:r>
          </a:p>
          <a:p>
            <a:pPr eaLnBrk="1" hangingPunct="1">
              <a:lnSpc>
                <a:spcPct val="90000"/>
              </a:lnSpc>
            </a:pPr>
            <a:r>
              <a:rPr lang="en-GB" i="1" smtClean="0"/>
              <a:t>Suddenly the door opened and a well-dressed man entered the showroom floor.</a:t>
            </a:r>
          </a:p>
          <a:p>
            <a:pPr eaLnBrk="1" hangingPunct="1">
              <a:lnSpc>
                <a:spcPct val="90000"/>
              </a:lnSpc>
            </a:pPr>
            <a:r>
              <a:rPr lang="en-GB" i="1" smtClean="0"/>
              <a:t>John put on his friendliest and most sincere expression and walked towards the man.</a:t>
            </a:r>
            <a:endParaRPr lang="it-IT" i="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41315">
                                            <p:txEl>
                                              <p:pRg st="0" end="0"/>
                                            </p:txEl>
                                          </p:spTgt>
                                        </p:tgtEl>
                                        <p:attrNameLst>
                                          <p:attrName>style.visibility</p:attrName>
                                        </p:attrNameLst>
                                      </p:cBhvr>
                                      <p:to>
                                        <p:strVal val="visible"/>
                                      </p:to>
                                    </p:set>
                                    <p:animEffect transition="in" filter="box(in)">
                                      <p:cBhvr>
                                        <p:cTn id="7" dur="500"/>
                                        <p:tgtEl>
                                          <p:spTgt spid="1413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41315">
                                            <p:txEl>
                                              <p:pRg st="1" end="1"/>
                                            </p:txEl>
                                          </p:spTgt>
                                        </p:tgtEl>
                                        <p:attrNameLst>
                                          <p:attrName>style.visibility</p:attrName>
                                        </p:attrNameLst>
                                      </p:cBhvr>
                                      <p:to>
                                        <p:strVal val="visible"/>
                                      </p:to>
                                    </p:set>
                                    <p:animEffect transition="in" filter="box(in)">
                                      <p:cBhvr>
                                        <p:cTn id="12" dur="500"/>
                                        <p:tgtEl>
                                          <p:spTgt spid="1413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41315">
                                            <p:txEl>
                                              <p:pRg st="2" end="2"/>
                                            </p:txEl>
                                          </p:spTgt>
                                        </p:tgtEl>
                                        <p:attrNameLst>
                                          <p:attrName>style.visibility</p:attrName>
                                        </p:attrNameLst>
                                      </p:cBhvr>
                                      <p:to>
                                        <p:strVal val="visible"/>
                                      </p:to>
                                    </p:set>
                                    <p:animEffect transition="in" filter="box(in)">
                                      <p:cBhvr>
                                        <p:cTn id="17" dur="500"/>
                                        <p:tgtEl>
                                          <p:spTgt spid="1413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41315">
                                            <p:txEl>
                                              <p:pRg st="3" end="3"/>
                                            </p:txEl>
                                          </p:spTgt>
                                        </p:tgtEl>
                                        <p:attrNameLst>
                                          <p:attrName>style.visibility</p:attrName>
                                        </p:attrNameLst>
                                      </p:cBhvr>
                                      <p:to>
                                        <p:strVal val="visible"/>
                                      </p:to>
                                    </p:set>
                                    <p:animEffect transition="in" filter="box(in)">
                                      <p:cBhvr>
                                        <p:cTn id="22" dur="500"/>
                                        <p:tgtEl>
                                          <p:spTgt spid="1413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1193</TotalTime>
  <Words>1444</Words>
  <Application>Microsoft Office PowerPoint</Application>
  <PresentationFormat>Presentazione su schermo (4:3)</PresentationFormat>
  <Paragraphs>194</Paragraphs>
  <Slides>34</Slides>
  <Notes>0</Notes>
  <HiddenSlides>0</HiddenSlides>
  <MMClips>0</MMClips>
  <ScaleCrop>false</ScaleCrop>
  <HeadingPairs>
    <vt:vector size="4" baseType="variant">
      <vt:variant>
        <vt:lpstr>Tema</vt:lpstr>
      </vt:variant>
      <vt:variant>
        <vt:i4>1</vt:i4>
      </vt:variant>
      <vt:variant>
        <vt:lpstr>Titoli diapositive</vt:lpstr>
      </vt:variant>
      <vt:variant>
        <vt:i4>34</vt:i4>
      </vt:variant>
    </vt:vector>
  </HeadingPairs>
  <TitlesOfParts>
    <vt:vector size="35" baseType="lpstr">
      <vt:lpstr>Tema di Office</vt:lpstr>
      <vt:lpstr> LA COMPRENSIONE </vt:lpstr>
      <vt:lpstr>Conoscenze preesistenti ed inferenze </vt:lpstr>
      <vt:lpstr>Cosa è uno schema?</vt:lpstr>
      <vt:lpstr>Formazione dello schema</vt:lpstr>
      <vt:lpstr>Rumelhart: è come una commedia </vt:lpstr>
      <vt:lpstr>Diapositiva 6</vt:lpstr>
      <vt:lpstr> Uso principale dello schema: nel processo di comprensione. </vt:lpstr>
      <vt:lpstr>Diapositiva 8</vt:lpstr>
      <vt:lpstr>Comprendere. Produco e verifico ipotesi</vt:lpstr>
      <vt:lpstr>Non capisco – non ho lo schema</vt:lpstr>
      <vt:lpstr>Diapositiva 11</vt:lpstr>
      <vt:lpstr>Non capisco – non trovo lo schema</vt:lpstr>
      <vt:lpstr>Diapositiva 13</vt:lpstr>
      <vt:lpstr>Giochiamo un pò</vt:lpstr>
      <vt:lpstr>Cambio le ipotesi</vt:lpstr>
      <vt:lpstr>Diapositiva 16</vt:lpstr>
      <vt:lpstr>Non ho lo schema… poi..</vt:lpstr>
      <vt:lpstr>Quali sono gli schemi sottostanti? </vt:lpstr>
      <vt:lpstr>Funzioni dello schema</vt:lpstr>
      <vt:lpstr>Schank - script</vt:lpstr>
      <vt:lpstr>Diapositiva 21</vt:lpstr>
      <vt:lpstr>Inferenze: automatiche</vt:lpstr>
      <vt:lpstr>Diapositiva 23</vt:lpstr>
      <vt:lpstr>Inferenze prospettiche e retrospettive. </vt:lpstr>
      <vt:lpstr>Inferenze prospettiche (in avanti)</vt:lpstr>
      <vt:lpstr>Diapositiva 26</vt:lpstr>
      <vt:lpstr>Diapositiva 27</vt:lpstr>
      <vt:lpstr>Diapositiva 28</vt:lpstr>
      <vt:lpstr>Diapositiva 29</vt:lpstr>
      <vt:lpstr>Quando si sbaglia l’interpretazione? </vt:lpstr>
      <vt:lpstr>Diapositiva 31</vt:lpstr>
      <vt:lpstr>Shallow processing</vt:lpstr>
      <vt:lpstr>Diapositiva 33</vt:lpstr>
      <vt:lpstr>Shallow processing</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Abilità di lettura: parte prima (lettura strumentale)</dc:title>
  <dc:creator>gis</dc:creator>
  <cp:lastModifiedBy>gisella</cp:lastModifiedBy>
  <cp:revision>122</cp:revision>
  <dcterms:created xsi:type="dcterms:W3CDTF">2010-02-23T10:01:11Z</dcterms:created>
  <dcterms:modified xsi:type="dcterms:W3CDTF">2017-04-07T08:31:10Z</dcterms:modified>
</cp:coreProperties>
</file>