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8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0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62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1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95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48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08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8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36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98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7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B07E6-585A-7D44-B681-B901C0ED7342}" type="datetimeFigureOut">
              <a:rPr lang="it-IT" smtClean="0"/>
              <a:t>06/11/17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E1B2-F191-2142-B255-029555EAE2B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29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59026" y="169199"/>
            <a:ext cx="118872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3200" b="1" dirty="0" smtClean="0">
                <a:solidFill>
                  <a:srgbClr val="FF0000"/>
                </a:solidFill>
                <a:effectLst/>
                <a:latin typeface="Palatino Linotype" charset="0"/>
                <a:ea typeface="Palatino Linotype" charset="0"/>
                <a:cs typeface="Palatino Linotype" charset="0"/>
              </a:rPr>
              <a:t>LEGHE DELLO ZINCO</a:t>
            </a:r>
            <a:r>
              <a:rPr lang="it-IT" b="1" dirty="0">
                <a:latin typeface="Palatino Linotype" charset="0"/>
                <a:ea typeface="Palatino Linotype" charset="0"/>
                <a:cs typeface="Palatino Linotype" charset="0"/>
              </a:rPr>
              <a:t> </a:t>
            </a:r>
            <a:endParaRPr lang="it-IT" sz="12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ctr">
              <a:spcAft>
                <a:spcPts val="0"/>
              </a:spcAft>
            </a:pPr>
            <a:r>
              <a:rPr lang="it-IT" b="1" dirty="0">
                <a:latin typeface="Palatino Linotype" charset="0"/>
                <a:ea typeface="Palatino Linotype" charset="0"/>
                <a:cs typeface="Palatino Linotype" charset="0"/>
              </a:rPr>
              <a:t> </a:t>
            </a:r>
            <a:endParaRPr lang="it-IT" sz="12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it-IT" sz="2000" dirty="0" smtClean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Metallurgia complessa per cui si inizia a produrre solo nel 1500 in Germania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it-IT" sz="2000" dirty="0" smtClean="0">
              <a:solidFill>
                <a:srgbClr val="0000FF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it-IT" sz="2000" dirty="0" smtClean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Lo </a:t>
            </a: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zinco </a:t>
            </a:r>
            <a:r>
              <a:rPr lang="it-IT" sz="2000" dirty="0" err="1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 denso (7.14 g/cm</a:t>
            </a:r>
            <a:r>
              <a:rPr lang="it-IT" sz="2000" baseline="30000" dirty="0" smtClean="0">
                <a:solidFill>
                  <a:srgbClr val="0000FF"/>
                </a:solidFill>
                <a:effectLst/>
                <a:latin typeface="Palatino Linotype" charset="0"/>
                <a:ea typeface="Palatino Linotype" charset="0"/>
                <a:cs typeface="Palatino Linotype" charset="0"/>
              </a:rPr>
              <a:t>3</a:t>
            </a: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) quasi quanto l' acciaio.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Fonde </a:t>
            </a:r>
            <a:r>
              <a:rPr lang="it-IT" sz="2000" dirty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a 420 C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 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Ha una struttura esagonale 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Ha una resistenza inferiore a quella di molte leghe d'alluminio. 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E' </a:t>
            </a:r>
            <a:r>
              <a:rPr lang="it-IT" sz="2000" dirty="0" err="1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piu'</a:t>
            </a:r>
            <a:r>
              <a:rPr lang="it-IT" sz="2000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 pesante dell' alluminio (2,6 volte) e del magnesio (4 volte). </a:t>
            </a:r>
            <a:endParaRPr lang="it-IT" sz="2000" dirty="0"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Con queste premesse sembrerebbe che lo zinco non possa avere utilizzi ingegneristici, in </a:t>
            </a:r>
            <a:r>
              <a:rPr lang="it-IT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realta'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le leghe dello zinco trovano molteplici </a:t>
            </a:r>
            <a:r>
              <a:rPr lang="it-IT" sz="2000" dirty="0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applicazioni</a:t>
            </a:r>
            <a:r>
              <a:rPr lang="it-IT" sz="2000" dirty="0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Infatti la sua eccezionale </a:t>
            </a:r>
            <a:r>
              <a:rPr lang="it-IT" sz="2000" dirty="0" err="1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fluidita'</a:t>
            </a:r>
            <a:r>
              <a:rPr lang="it-IT" sz="2000" dirty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allo stato liquido e rigidezza allo stato solido consentono di ottenere getti con spessori inferiori a 0,1 mm, non ottenibili con alluminio o magnesio, compensando così lo svantaggio iniziale del peso.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b="1" i="1" dirty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Inoltre costano poco e sono facilmente </a:t>
            </a:r>
            <a:r>
              <a:rPr lang="it-IT" sz="2000" b="1" i="1" dirty="0" smtClean="0">
                <a:solidFill>
                  <a:srgbClr val="0000FF"/>
                </a:solidFill>
                <a:latin typeface="Palatino Linotype" charset="0"/>
                <a:ea typeface="Palatino Linotype" charset="0"/>
                <a:cs typeface="Palatino Linotype" charset="0"/>
              </a:rPr>
              <a:t>lavorabili</a:t>
            </a:r>
            <a:endParaRPr lang="it-IT" sz="2000" b="1" i="1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5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56776" y="-1168813"/>
            <a:ext cx="6385684" cy="913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877439" y="-1676204"/>
            <a:ext cx="5103339" cy="866778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825703" y="2579335"/>
            <a:ext cx="2305288" cy="632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1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9269" y="125898"/>
            <a:ext cx="115293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E' indispensabile ridurre al minimo a presenza di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impurezze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quali: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Cd (max 0.004</a:t>
            </a:r>
            <a:r>
              <a:rPr lang="en-US" sz="2000" dirty="0" smtClean="0">
                <a:latin typeface="Palatino Linotype" charset="0"/>
                <a:ea typeface="Palatino Linotype" charset="0"/>
                <a:cs typeface="Palatino Linotype" charset="0"/>
              </a:rPr>
              <a:t>%)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  </a:t>
            </a:r>
            <a:r>
              <a:rPr lang="en-US" sz="2000" dirty="0" smtClean="0">
                <a:latin typeface="Palatino Linotype" charset="0"/>
                <a:ea typeface="Palatino Linotype" charset="0"/>
                <a:cs typeface="Palatino Linotype" charset="0"/>
              </a:rPr>
              <a:t>Sn 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(0.003</a:t>
            </a:r>
            <a:r>
              <a:rPr lang="en-US" sz="2000" dirty="0" smtClean="0">
                <a:latin typeface="Palatino Linotype" charset="0"/>
                <a:ea typeface="Palatino Linotype" charset="0"/>
                <a:cs typeface="Palatino Linotype" charset="0"/>
              </a:rPr>
              <a:t>%)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   </a:t>
            </a:r>
            <a:r>
              <a:rPr lang="en-US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Pb</a:t>
            </a:r>
            <a:r>
              <a:rPr lang="en-US" sz="2000" dirty="0" smtClean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(0.005%)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  </a:t>
            </a:r>
            <a:r>
              <a:rPr lang="en-US" sz="2000" dirty="0" smtClean="0">
                <a:latin typeface="Palatino Linotype" charset="0"/>
                <a:ea typeface="Palatino Linotype" charset="0"/>
                <a:cs typeface="Palatino Linotype" charset="0"/>
              </a:rPr>
              <a:t>Fe 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(0.1%)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per evitare la formazione della corrosione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intercristallina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. A tale scopo si parte da zinco di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qualita'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4N (99,995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%).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L'aggiunta </a:t>
            </a:r>
            <a:r>
              <a:rPr lang="it-IT" sz="2000" b="1" dirty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di rame oltre ad avere un effetto fluidificante, conferisce alla lega una maggiore durezza e resistenza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.</a:t>
            </a:r>
            <a:endParaRPr lang="it-IT" sz="2000" dirty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11724"/>
              </p:ext>
            </p:extLst>
          </p:nvPr>
        </p:nvGraphicFramePr>
        <p:xfrm>
          <a:off x="1990594" y="2491412"/>
          <a:ext cx="6937340" cy="4220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2477"/>
                <a:gridCol w="1766525"/>
                <a:gridCol w="1554542"/>
                <a:gridCol w="1201237"/>
                <a:gridCol w="1342559"/>
              </a:tblGrid>
              <a:tr h="527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Alloy 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Tensile Strength (MPa)</a:t>
                      </a:r>
                      <a:endParaRPr lang="it-IT" sz="1500" dirty="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 Yield Strength (MPa)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% Elongation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Processing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527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Casting alloys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Zn-4% Al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283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10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Die casting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Zn-12%Al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310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207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2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Sand casting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Zn-27%Al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421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356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5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Sand casting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527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Wrought alloys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Zn-0.008Pb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138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60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Hot work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159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45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Cold work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5276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Zn-1%Cu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200</a:t>
                      </a:r>
                      <a:endParaRPr lang="it-IT" sz="15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40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Hot work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248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30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Cold work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  <a:tr h="263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Zn-22%Al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400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352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>
                          <a:effectLst/>
                        </a:rPr>
                        <a:t>11</a:t>
                      </a:r>
                      <a:endParaRPr lang="it-IT" sz="150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Superplastic</a:t>
                      </a:r>
                      <a:endParaRPr lang="it-IT" sz="1500" dirty="0">
                        <a:effectLst/>
                        <a:latin typeface="New York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23554" marR="235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16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530" y="157083"/>
            <a:ext cx="116089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Lo zinco ricristallizza e subisce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creep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(non si possono superare i 50 C) ad una temperatura vicina a quella atmosferica, pertanto ha una eccellente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duttilita'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, ma la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possibilita'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di incrudirlo per lavorazione meccanica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scarsa.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b="1" dirty="0" smtClean="0">
                <a:latin typeface="Palatino Linotype" charset="0"/>
                <a:ea typeface="Palatino Linotype" charset="0"/>
                <a:cs typeface="Palatino Linotype" charset="0"/>
              </a:rPr>
              <a:t>Le 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leghe dello zinco sono impiegabili sia in getti che in profilati.</a:t>
            </a:r>
            <a:endParaRPr lang="it-IT" sz="2000" b="1" dirty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76212" y="1634411"/>
            <a:ext cx="1153486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4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Le leghe Zn - Al sono conosciute con il nome di </a:t>
            </a:r>
            <a:r>
              <a:rPr lang="it-IT" sz="2400" b="1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ZAMA</a:t>
            </a:r>
            <a:r>
              <a:rPr lang="it-IT" sz="24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Palatino Linotype" charset="0"/>
                <a:ea typeface="Palatino Linotype" charset="0"/>
                <a:cs typeface="Palatino Linotype" charset="0"/>
              </a:rPr>
              <a:t>o ZAMAK</a:t>
            </a:r>
          </a:p>
          <a:p>
            <a:pPr algn="just">
              <a:lnSpc>
                <a:spcPct val="150000"/>
              </a:lnSpc>
            </a:pPr>
            <a:r>
              <a:rPr lang="it-IT" sz="2400" dirty="0" err="1">
                <a:latin typeface="Palatino Linotype" charset="0"/>
                <a:ea typeface="Palatino Linotype" charset="0"/>
                <a:cs typeface="Palatino Linotype" charset="0"/>
              </a:rPr>
              <a:t>Z</a:t>
            </a:r>
            <a:r>
              <a:rPr lang="it-IT" sz="2400" dirty="0">
                <a:latin typeface="Palatino Linotype" charset="0"/>
                <a:ea typeface="Palatino Linotype" charset="0"/>
                <a:cs typeface="Palatino Linotype" charset="0"/>
              </a:rPr>
              <a:t> (Zn), A (Al), MA (Mg), K (Kupfer - Cu</a:t>
            </a:r>
            <a:r>
              <a:rPr lang="it-IT" sz="2400" dirty="0" smtClean="0">
                <a:latin typeface="Palatino Linotype" charset="0"/>
                <a:ea typeface="Palatino Linotype" charset="0"/>
                <a:cs typeface="Palatino Linotype" charset="0"/>
              </a:rPr>
              <a:t>)</a:t>
            </a:r>
            <a:endParaRPr lang="it-IT" sz="2400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vengono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colate (sempre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piu'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sotto pressione) e possiedono alcune interessanti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qualita</a:t>
            </a:r>
            <a:r>
              <a:rPr lang="it-IT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'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La più comune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oggi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è la ZAMAK-3, ma sono prodotte anche la ZAMAK-2, la ZAMAK-5 e la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ZAMAK-7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ZAMAK-3 	Al (3.5-4.3%)	Mg (0.02-0.05)	Cu (0.25)</a:t>
            </a:r>
          </a:p>
          <a:p>
            <a:pPr algn="just">
              <a:lnSpc>
                <a:spcPct val="150000"/>
              </a:lnSpc>
            </a:pP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ZAMAK-5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	Al (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3.5-4.3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%)	Mg (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0.03-0.08)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	Cu (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0.75-1.25)</a:t>
            </a:r>
          </a:p>
          <a:p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Le leghe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Zamak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sono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simili nelle caratteristiche generali ma ognuna è stata preparata per esaltare una o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piu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̀ di </a:t>
            </a:r>
            <a:r>
              <a:rPr lang="it-IT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proprieta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̀. La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Zamak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3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ha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una elevata resistenza all'urto e alla resistenza alla corrosione oltre ad una sensibile precisione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dimensionale. La </a:t>
            </a:r>
            <a:r>
              <a:rPr lang="it-IT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Zamak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5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in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piu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̀ offre un’ottima resistenza all’urto con l’aggiunta di un’elevata stabilità dimensionale.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La </a:t>
            </a:r>
            <a:r>
              <a:rPr lang="it-IT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Zamak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7 ha la migliore </a:t>
            </a:r>
            <a:r>
              <a:rPr lang="it-IT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fluidita’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(basso Mg e Cu)</a:t>
            </a:r>
            <a:endParaRPr lang="it-IT" sz="2000" dirty="0"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6185" y="153283"/>
            <a:ext cx="1155309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- non danno problemi di </a:t>
            </a:r>
            <a:r>
              <a:rPr lang="it-IT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elettricita'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statica (sono conduttrici)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- buona resistenza meccanica soprattutto per piccoli spessori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- durezza uguale o superiore a quella di molte leghe di alluminio, ottoni e bronzi, quindi buona resistenza all'usura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- precisione dimensionale dei pezzi grezzi di fonderia (al 1/100 appena usciti dallo stampo contro il 1/10 della ghisa)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- eccellente stato superficiale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- non </a:t>
            </a:r>
            <a:r>
              <a:rPr lang="it-IT" sz="2000" dirty="0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sono dannose, 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ad alta temperatura, per lo stampo (al contrario dell'alluminio). A </a:t>
            </a:r>
            <a:r>
              <a:rPr lang="it-IT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parita'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di componente da costruire uno stampo per zama </a:t>
            </a:r>
            <a:r>
              <a:rPr lang="it-IT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puo'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durare da mezzo a un milione di iniezioni contro le 60-120.000 dell'alluminio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it-IT" sz="2000" dirty="0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hanno 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una </a:t>
            </a:r>
            <a:r>
              <a:rPr lang="it-IT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colabilita</a:t>
            </a:r>
            <a:r>
              <a:rPr lang="it-IT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' vicina a quella </a:t>
            </a:r>
            <a:r>
              <a:rPr lang="it-IT" sz="2000" dirty="0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dell'acqua</a:t>
            </a:r>
            <a:endParaRPr lang="it-IT" sz="2000" dirty="0"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en-US" sz="2000" dirty="0" err="1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hanno</a:t>
            </a:r>
            <a:r>
              <a:rPr lang="en-US" sz="2000" dirty="0" smtClean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un </a:t>
            </a:r>
            <a:r>
              <a:rPr lang="en-US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ritiro</a:t>
            </a:r>
            <a:r>
              <a:rPr lang="en-US" sz="2000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contenuto</a:t>
            </a:r>
            <a:endParaRPr lang="it-IT" sz="2000" dirty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30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3432" y="127932"/>
            <a:ext cx="1174652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Oltre a queste leghe sono state prodotte anche quelle contenenti </a:t>
            </a:r>
            <a:r>
              <a:rPr lang="it-IT" sz="2000" b="1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12% (ZA-12)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 e </a:t>
            </a:r>
            <a:r>
              <a:rPr lang="it-IT" sz="2000" b="1" dirty="0">
                <a:solidFill>
                  <a:srgbClr val="800000"/>
                </a:solidFill>
                <a:latin typeface="Palatino Linotype" charset="0"/>
                <a:ea typeface="Palatino Linotype" charset="0"/>
                <a:cs typeface="Palatino Linotype" charset="0"/>
              </a:rPr>
              <a:t>27% (ZA-27) di alluminio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la cui resistenza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paragonabile a quella di molte leghe del rame e alcune ghise.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Ad esempio la ZA-27 ha uno stress di progetto, 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temp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. ambiente, pari a 90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MPa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puo'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venir usata fino a 120 -150 C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Comunque a circa 95 C la resistenza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ridotta al 30% e la durezza al 40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%.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La </a:t>
            </a:r>
            <a:r>
              <a:rPr lang="it-IT" sz="2000" b="1" dirty="0" err="1">
                <a:latin typeface="Palatino Linotype" charset="0"/>
                <a:ea typeface="Palatino Linotype" charset="0"/>
                <a:cs typeface="Palatino Linotype" charset="0"/>
              </a:rPr>
              <a:t>tenacita'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b="1" dirty="0" err="1">
                <a:latin typeface="Palatino Linotype" charset="0"/>
                <a:ea typeface="Palatino Linotype" charset="0"/>
                <a:cs typeface="Palatino Linotype" charset="0"/>
              </a:rPr>
              <a:t>pero'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b="1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 superiore a quella delle leghe di Al, Mg e alle ghise</a:t>
            </a:r>
            <a:endParaRPr lang="it-IT" sz="2000" b="1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 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Un problema con queste leghe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legato alla reazione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eutettoidica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che si completa dopo la solidificazione, anche a temperatura ambiente. </a:t>
            </a:r>
            <a:r>
              <a:rPr lang="it-IT" sz="2000" b="1" dirty="0">
                <a:latin typeface="Palatino Linotype" charset="0"/>
                <a:ea typeface="Palatino Linotype" charset="0"/>
                <a:cs typeface="Palatino Linotype" charset="0"/>
              </a:rPr>
              <a:t>Si hanno variazioni dimensionali indesiderate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. Si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puo'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ovviare con un trattamento termico, dopo la solidificazione del getto.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(3 - 6 h. a 100 C oppure 5 - 10 h. a 85 C o 10 - 20 h. a 70 C) il trattamento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produrra'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comunque un piccolo ritiro.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 </a:t>
            </a:r>
            <a:endParaRPr lang="it-IT" sz="2000" dirty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0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1015" y="175848"/>
            <a:ext cx="11711354" cy="6508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b="1" dirty="0" smtClean="0">
                <a:solidFill>
                  <a:srgbClr val="FF0000"/>
                </a:solidFill>
                <a:effectLst/>
                <a:latin typeface="Palatino Linotype" charset="0"/>
                <a:ea typeface="Palatino Linotype" charset="0"/>
                <a:cs typeface="Palatino Linotype" charset="0"/>
              </a:rPr>
              <a:t>Applicazioni</a:t>
            </a:r>
            <a:endParaRPr lang="it-IT" sz="2000" b="1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 smtClean="0">
                <a:solidFill>
                  <a:srgbClr val="FF0000"/>
                </a:solidFill>
                <a:effectLst/>
                <a:latin typeface="Palatino Linotype" charset="0"/>
                <a:ea typeface="Palatino Linotype" charset="0"/>
                <a:cs typeface="Palatino Linotype" charset="0"/>
              </a:rPr>
              <a:t> 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In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generale si rimpiazzano pezzi in ghisa (migliore resistenza alla corrosione e migliore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lavorabilita'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)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leghe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del rame (costo inferiore 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lavorabilita'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)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Corpi dei carburatori e delle pompe di benzina, tergicristalli,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clackson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, freni idraulici, parti di lavatrici e aspirapolveri, macchine da scrivere, registratori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......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b="1" dirty="0" smtClean="0">
                <a:solidFill>
                  <a:srgbClr val="FF0000"/>
                </a:solidFill>
                <a:effectLst/>
                <a:latin typeface="Palatino Linotype" charset="0"/>
                <a:ea typeface="Palatino Linotype" charset="0"/>
                <a:cs typeface="Palatino Linotype" charset="0"/>
              </a:rPr>
              <a:t>ESEMPIO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Se per una obliteratrice di biglietti ferroviari si fosse scelto di usare la lamiera per il sistema di guida della carta, si sarebbero dovuti tagliare, piegare, punzonare, assemblare cinquanta pezzi diversi. 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Si </a:t>
            </a:r>
            <a:r>
              <a:rPr lang="it-IT" sz="2000" dirty="0" err="1" smtClean="0">
                <a:latin typeface="Palatino Linotype" charset="0"/>
                <a:ea typeface="Palatino Linotype" charset="0"/>
                <a:cs typeface="Palatino Linotype" charset="0"/>
              </a:rPr>
              <a:t>puo'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scendere a solo a quattro elementi grazie a un progetto che ha preso in considerazione lo ZAMA colato sotto pressione in camera calda,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cioe'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pressocolato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Se si tiene conto del numero di pezzi bisognerebbe considerare anche la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possibilita'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di usare una plastica che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pero'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comporterebbe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elettricita'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statica in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prossimita'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dei biglietti magnetizzati e dei sistemi informatici, e quindi tale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possibilita'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andrebbe subito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scartata.</a:t>
            </a:r>
          </a:p>
          <a:p>
            <a:pPr algn="just">
              <a:lnSpc>
                <a:spcPct val="150000"/>
              </a:lnSpc>
            </a:pPr>
            <a:endParaRPr lang="it-IT" sz="2000" dirty="0"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7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8262" y="0"/>
            <a:ext cx="1203373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Lo Zama colato a iniezione può sostituire vantaggiosamente il pezzo lavorato a macchina, il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meccanosaldato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, la plastica o il getto in ghisa.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Oltre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alla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sua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 non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conduttivita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',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possiede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altre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grandi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latin typeface="Palatino Linotype" charset="0"/>
                <a:ea typeface="Palatino Linotype" charset="0"/>
                <a:cs typeface="Palatino Linotype" charset="0"/>
              </a:rPr>
              <a:t>qualita</a:t>
            </a:r>
            <a:r>
              <a:rPr lang="en-US" sz="2000" dirty="0">
                <a:latin typeface="Palatino Linotype" charset="0"/>
                <a:ea typeface="Palatino Linotype" charset="0"/>
                <a:cs typeface="Palatino Linotype" charset="0"/>
              </a:rPr>
              <a:t>': 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  <a:tabLst>
                <a:tab pos="266700" algn="l"/>
              </a:tabLst>
            </a:pP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l’elevata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resistenza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meccanica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del </a:t>
            </a: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materiale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  <a:tabLst>
                <a:tab pos="266700" algn="l"/>
              </a:tabLst>
            </a:pPr>
            <a:r>
              <a:rPr lang="it-IT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la </a:t>
            </a:r>
            <a:r>
              <a:rPr lang="it-IT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precisione dimensionale dei pezzi grezzi di fonderia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  <a:tabLst>
                <a:tab pos="266700" algn="l"/>
              </a:tabLst>
            </a:pPr>
            <a:r>
              <a:rPr lang="it-IT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l’eccellente stato superficiale che, tra l’altro, evita le riprese di lavorazione 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  <a:tabLst>
                <a:tab pos="266700" algn="l"/>
              </a:tabLst>
            </a:pPr>
            <a:r>
              <a:rPr lang="en-US" sz="2000" dirty="0" err="1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gli</a:t>
            </a:r>
            <a:r>
              <a:rPr lang="en-US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elevati</a:t>
            </a:r>
            <a:r>
              <a:rPr lang="en-US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ritmi</a:t>
            </a:r>
            <a:r>
              <a:rPr lang="en-US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produttivi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(da 80 a 1500 </a:t>
            </a: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iniezioni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/</a:t>
            </a:r>
            <a:r>
              <a:rPr lang="en-US" sz="2000" dirty="0" err="1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ora</a:t>
            </a:r>
            <a:r>
              <a:rPr lang="en-US" sz="2000" dirty="0" smtClean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)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  <a:tabLst>
                <a:tab pos="266700" algn="l"/>
              </a:tabLst>
            </a:pPr>
            <a:r>
              <a:rPr lang="en-US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la </a:t>
            </a:r>
            <a:r>
              <a:rPr lang="en-US" sz="2000" dirty="0" err="1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durata</a:t>
            </a:r>
            <a:r>
              <a:rPr lang="en-US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dello</a:t>
            </a:r>
            <a:r>
              <a:rPr lang="en-US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en-US" sz="2000" dirty="0" err="1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stampo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charset="0"/>
              <a:buChar char="-"/>
              <a:tabLst>
                <a:tab pos="266700" algn="l"/>
              </a:tabLst>
            </a:pPr>
            <a:r>
              <a:rPr lang="it-IT" sz="2000" dirty="0">
                <a:solidFill>
                  <a:srgbClr val="808000"/>
                </a:solidFill>
                <a:latin typeface="Palatino Linotype" charset="0"/>
                <a:ea typeface="Palatino Linotype" charset="0"/>
                <a:cs typeface="Palatino Linotype" charset="0"/>
              </a:rPr>
              <a:t>il costo inferiore tre volte a quello della fonderia di alluminio, concorrente diretta.</a:t>
            </a:r>
            <a:endParaRPr lang="it-IT" sz="2000" dirty="0" smtClean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Come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tutte le tecniche da fonderia, l' iniezione sotto pressione in camera calda implica un' attrezzatura costosa. La convenienza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pero'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data dalla durata degli stampi e sul ritmo </a:t>
            </a:r>
            <a:r>
              <a:rPr lang="it-IT" sz="2000" dirty="0" smtClean="0">
                <a:latin typeface="Palatino Linotype" charset="0"/>
                <a:ea typeface="Palatino Linotype" charset="0"/>
                <a:cs typeface="Palatino Linotype" charset="0"/>
              </a:rPr>
              <a:t>produttivo. Fatto 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inoltre unico per una lega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che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piu'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le pareti sono sottili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piu'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e'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robusto il pezzo e quindi nonostante lo zinco non sia una lega leggera molte volte va a sostituire quest' ultime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poiche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' a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parita'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di peso si </a:t>
            </a:r>
            <a:r>
              <a:rPr lang="it-IT" sz="2000" dirty="0" err="1">
                <a:latin typeface="Palatino Linotype" charset="0"/>
                <a:ea typeface="Palatino Linotype" charset="0"/>
                <a:cs typeface="Palatino Linotype" charset="0"/>
              </a:rPr>
              <a:t>avra'</a:t>
            </a:r>
            <a:r>
              <a:rPr lang="it-IT" sz="2000" dirty="0">
                <a:latin typeface="Palatino Linotype" charset="0"/>
                <a:ea typeface="Palatino Linotype" charset="0"/>
                <a:cs typeface="Palatino Linotype" charset="0"/>
              </a:rPr>
              <a:t> uno spessore più sottile e una uguale robustezza.</a:t>
            </a:r>
            <a:endParaRPr lang="it-IT" sz="2000" dirty="0">
              <a:effectLst/>
              <a:latin typeface="Palatino Linotype" charset="0"/>
              <a:ea typeface="Palatino Linotype" charset="0"/>
              <a:cs typeface="Palatino Linotype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372600" y="10902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232510"/>
              </p:ext>
            </p:extLst>
          </p:nvPr>
        </p:nvGraphicFramePr>
        <p:xfrm>
          <a:off x="7401654" y="956457"/>
          <a:ext cx="2225919" cy="1558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Immagine" r:id="rId3" imgW="1" imgH="1" progId="Word.Picture.8">
                  <p:embed/>
                </p:oleObj>
              </mc:Choice>
              <mc:Fallback>
                <p:oleObj name="Immagine" r:id="rId3" imgW="1" imgH="1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1654" y="956457"/>
                        <a:ext cx="2225919" cy="15581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753350" y="26201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077" name="Picture 5" descr="zinc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198" y="2753898"/>
            <a:ext cx="2343047" cy="1491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8"/>
          <p:cNvSpPr/>
          <p:nvPr/>
        </p:nvSpPr>
        <p:spPr>
          <a:xfrm>
            <a:off x="9618785" y="865782"/>
            <a:ext cx="25204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it-IT" dirty="0">
                <a:latin typeface="Arial" charset="0"/>
                <a:ea typeface="Times New Roman" charset="0"/>
                <a:cs typeface="Times New Roman" charset="0"/>
              </a:rPr>
              <a:t>Ruotismo per tabellone pubblicitario</a:t>
            </a:r>
            <a:endParaRPr lang="it-IT" sz="1200" dirty="0" smtClean="0">
              <a:effectLst/>
              <a:latin typeface="New York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it-IT">
                <a:latin typeface="Arial" charset="0"/>
                <a:ea typeface="Times New Roman" charset="0"/>
                <a:cs typeface="Times New Roman" charset="0"/>
              </a:rPr>
              <a:t>R</a:t>
            </a:r>
            <a:r>
              <a:rPr lang="it-IT" smtClean="0">
                <a:latin typeface="Arial" charset="0"/>
                <a:ea typeface="Times New Roman" charset="0"/>
                <a:cs typeface="Times New Roman" charset="0"/>
              </a:rPr>
              <a:t>iduzione di costo di </a:t>
            </a:r>
            <a:r>
              <a:rPr lang="it-IT">
                <a:latin typeface="Arial" charset="0"/>
                <a:ea typeface="Times New Roman" charset="0"/>
                <a:cs typeface="Times New Roman" charset="0"/>
              </a:rPr>
              <a:t>circa </a:t>
            </a:r>
            <a:r>
              <a:rPr lang="it-IT" smtClean="0">
                <a:latin typeface="Arial" charset="0"/>
                <a:ea typeface="Times New Roman" charset="0"/>
                <a:cs typeface="Times New Roman" charset="0"/>
              </a:rPr>
              <a:t>l</a:t>
            </a:r>
            <a:r>
              <a:rPr lang="it-IT" dirty="0">
                <a:latin typeface="Arial" charset="0"/>
                <a:ea typeface="Times New Roman" charset="0"/>
                <a:cs typeface="Times New Roman" charset="0"/>
              </a:rPr>
              <a:t>' 80%. </a:t>
            </a:r>
            <a:endParaRPr lang="it-IT" sz="1200" dirty="0">
              <a:effectLst/>
              <a:latin typeface="New York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576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688</Words>
  <Application>Microsoft Macintosh PowerPoint</Application>
  <PresentationFormat>Widescreen</PresentationFormat>
  <Paragraphs>118</Paragraphs>
  <Slides>9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Calibri</vt:lpstr>
      <vt:lpstr>Calibri Light</vt:lpstr>
      <vt:lpstr>New York</vt:lpstr>
      <vt:lpstr>Palatino Linotype</vt:lpstr>
      <vt:lpstr>Times New Roman</vt:lpstr>
      <vt:lpstr>Arial</vt:lpstr>
      <vt:lpstr>Tema di Office</vt:lpstr>
      <vt:lpstr>Immagine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SBAIZERO ORFEO</dc:creator>
  <cp:lastModifiedBy>SBAIZERO ORFEO</cp:lastModifiedBy>
  <cp:revision>12</cp:revision>
  <dcterms:created xsi:type="dcterms:W3CDTF">2017-11-05T13:24:46Z</dcterms:created>
  <dcterms:modified xsi:type="dcterms:W3CDTF">2017-11-06T07:55:46Z</dcterms:modified>
</cp:coreProperties>
</file>