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61"/>
  </p:notesMasterIdLst>
  <p:sldIdLst>
    <p:sldId id="256" r:id="rId2"/>
    <p:sldId id="258" r:id="rId3"/>
    <p:sldId id="257" r:id="rId4"/>
    <p:sldId id="401" r:id="rId5"/>
    <p:sldId id="402" r:id="rId6"/>
    <p:sldId id="403" r:id="rId7"/>
    <p:sldId id="259" r:id="rId8"/>
    <p:sldId id="260" r:id="rId9"/>
    <p:sldId id="261" r:id="rId10"/>
    <p:sldId id="262" r:id="rId11"/>
    <p:sldId id="263" r:id="rId12"/>
    <p:sldId id="264" r:id="rId13"/>
    <p:sldId id="265" r:id="rId14"/>
    <p:sldId id="266" r:id="rId15"/>
    <p:sldId id="267" r:id="rId16"/>
    <p:sldId id="268" r:id="rId17"/>
    <p:sldId id="277" r:id="rId18"/>
    <p:sldId id="271" r:id="rId19"/>
    <p:sldId id="272" r:id="rId20"/>
    <p:sldId id="273" r:id="rId21"/>
    <p:sldId id="274" r:id="rId22"/>
    <p:sldId id="283" r:id="rId23"/>
    <p:sldId id="404" r:id="rId24"/>
    <p:sldId id="284" r:id="rId25"/>
    <p:sldId id="275" r:id="rId26"/>
    <p:sldId id="279" r:id="rId27"/>
    <p:sldId id="405" r:id="rId28"/>
    <p:sldId id="276" r:id="rId29"/>
    <p:sldId id="280" r:id="rId30"/>
    <p:sldId id="281" r:id="rId31"/>
    <p:sldId id="282" r:id="rId32"/>
    <p:sldId id="406" r:id="rId33"/>
    <p:sldId id="408" r:id="rId34"/>
    <p:sldId id="409" r:id="rId35"/>
    <p:sldId id="411" r:id="rId36"/>
    <p:sldId id="285" r:id="rId37"/>
    <p:sldId id="410" r:id="rId38"/>
    <p:sldId id="290" r:id="rId39"/>
    <p:sldId id="291" r:id="rId40"/>
    <p:sldId id="293" r:id="rId41"/>
    <p:sldId id="294" r:id="rId42"/>
    <p:sldId id="286" r:id="rId43"/>
    <p:sldId id="287" r:id="rId44"/>
    <p:sldId id="288" r:id="rId45"/>
    <p:sldId id="412" r:id="rId46"/>
    <p:sldId id="295" r:id="rId47"/>
    <p:sldId id="305" r:id="rId48"/>
    <p:sldId id="306" r:id="rId49"/>
    <p:sldId id="307" r:id="rId50"/>
    <p:sldId id="309" r:id="rId51"/>
    <p:sldId id="308" r:id="rId52"/>
    <p:sldId id="289" r:id="rId53"/>
    <p:sldId id="296" r:id="rId54"/>
    <p:sldId id="299" r:id="rId55"/>
    <p:sldId id="300" r:id="rId56"/>
    <p:sldId id="301" r:id="rId57"/>
    <p:sldId id="297" r:id="rId58"/>
    <p:sldId id="298" r:id="rId59"/>
    <p:sldId id="303" r:id="rId60"/>
    <p:sldId id="413" r:id="rId61"/>
    <p:sldId id="414" r:id="rId62"/>
    <p:sldId id="415" r:id="rId63"/>
    <p:sldId id="416" r:id="rId64"/>
    <p:sldId id="304" r:id="rId65"/>
    <p:sldId id="335" r:id="rId66"/>
    <p:sldId id="336" r:id="rId67"/>
    <p:sldId id="337" r:id="rId68"/>
    <p:sldId id="302" r:id="rId69"/>
    <p:sldId id="317" r:id="rId70"/>
    <p:sldId id="319" r:id="rId71"/>
    <p:sldId id="270" r:id="rId72"/>
    <p:sldId id="269" r:id="rId73"/>
    <p:sldId id="320" r:id="rId74"/>
    <p:sldId id="321" r:id="rId75"/>
    <p:sldId id="322" r:id="rId76"/>
    <p:sldId id="323" r:id="rId77"/>
    <p:sldId id="316" r:id="rId78"/>
    <p:sldId id="311" r:id="rId79"/>
    <p:sldId id="312" r:id="rId80"/>
    <p:sldId id="313" r:id="rId81"/>
    <p:sldId id="314" r:id="rId82"/>
    <p:sldId id="315" r:id="rId83"/>
    <p:sldId id="324" r:id="rId84"/>
    <p:sldId id="325" r:id="rId85"/>
    <p:sldId id="417" r:id="rId86"/>
    <p:sldId id="326" r:id="rId87"/>
    <p:sldId id="327" r:id="rId88"/>
    <p:sldId id="329" r:id="rId89"/>
    <p:sldId id="331" r:id="rId90"/>
    <p:sldId id="330" r:id="rId91"/>
    <p:sldId id="332" r:id="rId92"/>
    <p:sldId id="328" r:id="rId93"/>
    <p:sldId id="333" r:id="rId94"/>
    <p:sldId id="334" r:id="rId95"/>
    <p:sldId id="338" r:id="rId96"/>
    <p:sldId id="339" r:id="rId97"/>
    <p:sldId id="340" r:id="rId98"/>
    <p:sldId id="341" r:id="rId99"/>
    <p:sldId id="342" r:id="rId100"/>
    <p:sldId id="343" r:id="rId101"/>
    <p:sldId id="347" r:id="rId102"/>
    <p:sldId id="348" r:id="rId103"/>
    <p:sldId id="418" r:id="rId104"/>
    <p:sldId id="344" r:id="rId105"/>
    <p:sldId id="345" r:id="rId106"/>
    <p:sldId id="346" r:id="rId107"/>
    <p:sldId id="349" r:id="rId108"/>
    <p:sldId id="350" r:id="rId109"/>
    <p:sldId id="351" r:id="rId110"/>
    <p:sldId id="352" r:id="rId111"/>
    <p:sldId id="353" r:id="rId112"/>
    <p:sldId id="354" r:id="rId113"/>
    <p:sldId id="355" r:id="rId114"/>
    <p:sldId id="356" r:id="rId115"/>
    <p:sldId id="357" r:id="rId116"/>
    <p:sldId id="372" r:id="rId117"/>
    <p:sldId id="419" r:id="rId118"/>
    <p:sldId id="373" r:id="rId119"/>
    <p:sldId id="420" r:id="rId120"/>
    <p:sldId id="375" r:id="rId121"/>
    <p:sldId id="376" r:id="rId122"/>
    <p:sldId id="377" r:id="rId123"/>
    <p:sldId id="378" r:id="rId124"/>
    <p:sldId id="358" r:id="rId125"/>
    <p:sldId id="359" r:id="rId126"/>
    <p:sldId id="360" r:id="rId127"/>
    <p:sldId id="361" r:id="rId128"/>
    <p:sldId id="362" r:id="rId129"/>
    <p:sldId id="379" r:id="rId130"/>
    <p:sldId id="380" r:id="rId131"/>
    <p:sldId id="382" r:id="rId132"/>
    <p:sldId id="383" r:id="rId133"/>
    <p:sldId id="381" r:id="rId134"/>
    <p:sldId id="363" r:id="rId135"/>
    <p:sldId id="374" r:id="rId136"/>
    <p:sldId id="364" r:id="rId137"/>
    <p:sldId id="365" r:id="rId138"/>
    <p:sldId id="366" r:id="rId139"/>
    <p:sldId id="367" r:id="rId140"/>
    <p:sldId id="368" r:id="rId141"/>
    <p:sldId id="369" r:id="rId142"/>
    <p:sldId id="370" r:id="rId143"/>
    <p:sldId id="371" r:id="rId144"/>
    <p:sldId id="384" r:id="rId145"/>
    <p:sldId id="385" r:id="rId146"/>
    <p:sldId id="386" r:id="rId147"/>
    <p:sldId id="387" r:id="rId148"/>
    <p:sldId id="388" r:id="rId149"/>
    <p:sldId id="389" r:id="rId150"/>
    <p:sldId id="390" r:id="rId151"/>
    <p:sldId id="391" r:id="rId152"/>
    <p:sldId id="392" r:id="rId153"/>
    <p:sldId id="393" r:id="rId154"/>
    <p:sldId id="394" r:id="rId155"/>
    <p:sldId id="397" r:id="rId156"/>
    <p:sldId id="395" r:id="rId157"/>
    <p:sldId id="396" r:id="rId158"/>
    <p:sldId id="398" r:id="rId159"/>
    <p:sldId id="399" r:id="rId1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0" autoAdjust="0"/>
    <p:restoredTop sz="86477" autoAdjust="0"/>
  </p:normalViewPr>
  <p:slideViewPr>
    <p:cSldViewPr snapToGrid="0">
      <p:cViewPr varScale="1">
        <p:scale>
          <a:sx n="53" d="100"/>
          <a:sy n="53" d="100"/>
        </p:scale>
        <p:origin x="114" y="966"/>
      </p:cViewPr>
      <p:guideLst>
        <p:guide orient="horz" pos="2160"/>
        <p:guide pos="3840"/>
      </p:guideLst>
    </p:cSldViewPr>
  </p:slideViewPr>
  <p:outlineViewPr>
    <p:cViewPr>
      <p:scale>
        <a:sx n="33" d="100"/>
        <a:sy n="33" d="100"/>
      </p:scale>
      <p:origin x="240" y="0"/>
    </p:cViewPr>
  </p:outlineViewPr>
  <p:notesTextViewPr>
    <p:cViewPr>
      <p:scale>
        <a:sx n="1" d="1"/>
        <a:sy n="1" d="1"/>
      </p:scale>
      <p:origin x="0" y="0"/>
    </p:cViewPr>
  </p:notesTextViewPr>
  <p:sorterViewPr>
    <p:cViewPr>
      <p:scale>
        <a:sx n="100" d="100"/>
        <a:sy n="100" d="100"/>
      </p:scale>
      <p:origin x="0" y="57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B8853-663B-488D-9164-4E2E705E9458}" type="datetimeFigureOut">
              <a:rPr lang="it-IT" smtClean="0"/>
              <a:t>27/11/2018</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61CBF-55C5-41E9-B107-44BDB5ABFDC7}" type="slidenum">
              <a:rPr lang="it-IT" smtClean="0"/>
              <a:t>‹#›</a:t>
            </a:fld>
            <a:endParaRPr lang="it-IT"/>
          </a:p>
        </p:txBody>
      </p:sp>
    </p:spTree>
    <p:extLst>
      <p:ext uri="{BB962C8B-B14F-4D97-AF65-F5344CB8AC3E}">
        <p14:creationId xmlns:p14="http://schemas.microsoft.com/office/powerpoint/2010/main" val="291209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E61CBF-55C5-41E9-B107-44BDB5ABFDC7}" type="slidenum">
              <a:rPr lang="it-IT" smtClean="0"/>
              <a:t>4</a:t>
            </a:fld>
            <a:endParaRPr lang="it-IT"/>
          </a:p>
        </p:txBody>
      </p:sp>
    </p:spTree>
    <p:extLst>
      <p:ext uri="{BB962C8B-B14F-4D97-AF65-F5344CB8AC3E}">
        <p14:creationId xmlns:p14="http://schemas.microsoft.com/office/powerpoint/2010/main" val="420778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E61CBF-55C5-41E9-B107-44BDB5ABFDC7}" type="slidenum">
              <a:rPr lang="it-IT" smtClean="0"/>
              <a:t>101</a:t>
            </a:fld>
            <a:endParaRPr lang="it-IT"/>
          </a:p>
        </p:txBody>
      </p:sp>
    </p:spTree>
    <p:extLst>
      <p:ext uri="{BB962C8B-B14F-4D97-AF65-F5344CB8AC3E}">
        <p14:creationId xmlns:p14="http://schemas.microsoft.com/office/powerpoint/2010/main" val="323335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AE61CBF-55C5-41E9-B107-44BDB5ABFDC7}" type="slidenum">
              <a:rPr lang="it-IT" smtClean="0"/>
              <a:t>136</a:t>
            </a:fld>
            <a:endParaRPr lang="it-IT"/>
          </a:p>
        </p:txBody>
      </p:sp>
    </p:spTree>
    <p:extLst>
      <p:ext uri="{BB962C8B-B14F-4D97-AF65-F5344CB8AC3E}">
        <p14:creationId xmlns:p14="http://schemas.microsoft.com/office/powerpoint/2010/main" val="131746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897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46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811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73380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6953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818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110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4808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428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921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867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8286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54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60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31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11/27/2018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5037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014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11/27/2018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856230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it-IT" dirty="0" smtClean="0"/>
              <a:t>L’Alto Medioevo</a:t>
            </a:r>
            <a:endParaRPr lang="it-IT" dirty="0"/>
          </a:p>
        </p:txBody>
      </p:sp>
      <p:sp>
        <p:nvSpPr>
          <p:cNvPr id="3" name="Subtitle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2940606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Le caratteristiche delle popolazioni del Nord secondo la tradizione</a:t>
            </a:r>
            <a:endParaRPr lang="it-IT" dirty="0"/>
          </a:p>
        </p:txBody>
      </p:sp>
      <p:sp>
        <p:nvSpPr>
          <p:cNvPr id="3" name="Content Placeholder 2"/>
          <p:cNvSpPr>
            <a:spLocks noGrp="1"/>
          </p:cNvSpPr>
          <p:nvPr>
            <p:ph idx="1"/>
          </p:nvPr>
        </p:nvSpPr>
        <p:spPr>
          <a:xfrm>
            <a:off x="677334" y="1816101"/>
            <a:ext cx="9051882" cy="4225262"/>
          </a:xfrm>
        </p:spPr>
        <p:txBody>
          <a:bodyPr>
            <a:normAutofit lnSpcReduction="10000"/>
          </a:bodyPr>
          <a:lstStyle/>
          <a:p>
            <a:pPr algn="just"/>
            <a:r>
              <a:rPr lang="it-IT" sz="2000" dirty="0"/>
              <a:t>Delle popolazioni dell'estremo nord </a:t>
            </a:r>
            <a:r>
              <a:rPr lang="it-IT" sz="2000" dirty="0" smtClean="0"/>
              <a:t>gli autori </a:t>
            </a:r>
            <a:r>
              <a:rPr lang="it-IT" sz="2000" dirty="0"/>
              <a:t>antichi mettevano in luce la </a:t>
            </a:r>
            <a:r>
              <a:rPr lang="it-IT" sz="2000" dirty="0" smtClean="0"/>
              <a:t>ferinità, </a:t>
            </a:r>
            <a:r>
              <a:rPr lang="it-IT" sz="2000" dirty="0"/>
              <a:t>l'esclusivo vivere di caccia, l'indistinzione tra uomini e donne. </a:t>
            </a:r>
            <a:endParaRPr lang="it-IT" sz="2000" dirty="0" smtClean="0"/>
          </a:p>
          <a:p>
            <a:pPr algn="just"/>
            <a:r>
              <a:rPr lang="it-IT" sz="2000" dirty="0"/>
              <a:t>All'estremo nord-ovest, nell'isola di Tule, vivevano secondo Procopio gli </a:t>
            </a:r>
            <a:r>
              <a:rPr lang="it-IT" sz="2000" dirty="0" err="1">
                <a:solidFill>
                  <a:srgbClr val="FFC000"/>
                </a:solidFill>
              </a:rPr>
              <a:t>Scritifinni</a:t>
            </a:r>
            <a:r>
              <a:rPr lang="it-IT" sz="2000" dirty="0">
                <a:solidFill>
                  <a:srgbClr val="FFC000"/>
                </a:solidFill>
              </a:rPr>
              <a:t>,</a:t>
            </a:r>
            <a:r>
              <a:rPr lang="it-IT" sz="2000" dirty="0"/>
              <a:t> con </a:t>
            </a:r>
            <a:r>
              <a:rPr lang="it-IT" sz="2000" dirty="0" smtClean="0"/>
              <a:t>queste caratteristiche</a:t>
            </a:r>
            <a:r>
              <a:rPr lang="it-IT" sz="2000" dirty="0"/>
              <a:t>: </a:t>
            </a:r>
            <a:r>
              <a:rPr lang="it-IT" sz="2000" dirty="0" smtClean="0"/>
              <a:t> </a:t>
            </a:r>
          </a:p>
          <a:p>
            <a:pPr algn="just"/>
            <a:r>
              <a:rPr lang="it-IT" sz="2000" dirty="0" smtClean="0"/>
              <a:t>E </a:t>
            </a:r>
            <a:r>
              <a:rPr lang="it-IT" sz="2000" dirty="0"/>
              <a:t>neppure i bambini essi nutrono alla maniera degli altri uomini, </a:t>
            </a:r>
            <a:r>
              <a:rPr lang="it-IT" sz="2000" dirty="0" smtClean="0"/>
              <a:t>poiché‚ </a:t>
            </a:r>
            <a:r>
              <a:rPr lang="it-IT" sz="2000" dirty="0"/>
              <a:t>i bimbi degli </a:t>
            </a:r>
            <a:r>
              <a:rPr lang="it-IT" sz="2000" dirty="0" err="1"/>
              <a:t>Scrithifinni</a:t>
            </a:r>
            <a:r>
              <a:rPr lang="it-IT" sz="2000" dirty="0"/>
              <a:t> non vengono alimentati col latte delle donne, </a:t>
            </a:r>
            <a:r>
              <a:rPr lang="it-IT" sz="2000" dirty="0" smtClean="0"/>
              <a:t>ne </a:t>
            </a:r>
            <a:r>
              <a:rPr lang="it-IT" sz="2000" dirty="0" err="1"/>
              <a:t>attaccansi</a:t>
            </a:r>
            <a:r>
              <a:rPr lang="it-IT" sz="2000" dirty="0"/>
              <a:t> alle mammelle materne, ma son nutriti soltanto col midollo delle fiere prese a caccia. Appena dunque una donna abbia partorito, posto il bambino dentro una pelle, tosto lo sospende a qualche albero, e messogli del midollo alla bocca, se ne va alla caccia consueta; occupazione questa che, come ogni altra, esse hanno in comune cogli uomini (II, p.100).</a:t>
            </a:r>
          </a:p>
          <a:p>
            <a:endParaRPr lang="it-IT" dirty="0"/>
          </a:p>
        </p:txBody>
      </p:sp>
    </p:spTree>
    <p:extLst>
      <p:ext uri="{BB962C8B-B14F-4D97-AF65-F5344CB8AC3E}">
        <p14:creationId xmlns:p14="http://schemas.microsoft.com/office/powerpoint/2010/main" val="27755635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640" y="304801"/>
            <a:ext cx="8725362" cy="914400"/>
          </a:xfrm>
        </p:spPr>
        <p:txBody>
          <a:bodyPr>
            <a:normAutofit fontScale="90000"/>
          </a:bodyPr>
          <a:lstStyle/>
          <a:p>
            <a:r>
              <a:rPr lang="it-IT" dirty="0"/>
              <a:t>Rapporti con i Sassoni e i Frisoni: </a:t>
            </a:r>
            <a:br>
              <a:rPr lang="it-IT" dirty="0"/>
            </a:br>
            <a:endParaRPr lang="it-IT" dirty="0"/>
          </a:p>
        </p:txBody>
      </p:sp>
      <p:sp>
        <p:nvSpPr>
          <p:cNvPr id="3" name="Segnaposto contenuto 2"/>
          <p:cNvSpPr>
            <a:spLocks noGrp="1"/>
          </p:cNvSpPr>
          <p:nvPr>
            <p:ph idx="1"/>
          </p:nvPr>
        </p:nvSpPr>
        <p:spPr>
          <a:xfrm>
            <a:off x="768774" y="1221167"/>
            <a:ext cx="9716346" cy="4728756"/>
          </a:xfrm>
        </p:spPr>
        <p:txBody>
          <a:bodyPr>
            <a:normAutofit fontScale="85000" lnSpcReduction="20000"/>
          </a:bodyPr>
          <a:lstStyle/>
          <a:p>
            <a:pPr algn="just"/>
            <a:r>
              <a:rPr lang="it-IT" sz="2400" b="1" dirty="0" smtClean="0"/>
              <a:t>1</a:t>
            </a:r>
            <a:r>
              <a:rPr lang="it-IT" sz="2400" b="1" dirty="0"/>
              <a:t>. </a:t>
            </a:r>
            <a:r>
              <a:rPr lang="it-IT" sz="2400" b="1" dirty="0" smtClean="0"/>
              <a:t>Carlo </a:t>
            </a:r>
            <a:r>
              <a:rPr lang="it-IT" sz="2400" b="1" dirty="0"/>
              <a:t>Magno scelse di rispondere con durezza alle insurrezioni guidate da </a:t>
            </a:r>
            <a:r>
              <a:rPr lang="it-IT" sz="2400" b="1" dirty="0" err="1"/>
              <a:t>Vitichindo</a:t>
            </a:r>
            <a:r>
              <a:rPr lang="it-IT" sz="2400" b="1" dirty="0"/>
              <a:t> tra il 772 e il </a:t>
            </a:r>
            <a:r>
              <a:rPr lang="it-IT" sz="2400" b="1" dirty="0" smtClean="0"/>
              <a:t>785. </a:t>
            </a:r>
            <a:r>
              <a:rPr lang="it-IT" sz="2400" b="1" dirty="0"/>
              <a:t>il dominio franco fu imposto tramite campagne militari, uccisioni di massa, deportazioni e una cristianizzazione brutale imposta con la </a:t>
            </a:r>
            <a:r>
              <a:rPr lang="it-IT" sz="2400" b="1" dirty="0" smtClean="0"/>
              <a:t>forza (</a:t>
            </a:r>
            <a:r>
              <a:rPr lang="it-IT" sz="2400" b="1" dirty="0"/>
              <a:t>continuò l’opera di evangelizzazione con la costruzione di una rete di strutture ecclesiastiche organizzate e in rete tra </a:t>
            </a:r>
            <a:r>
              <a:rPr lang="it-IT" sz="2400" b="1" dirty="0" smtClean="0"/>
              <a:t>loro).</a:t>
            </a:r>
          </a:p>
          <a:p>
            <a:pPr algn="just"/>
            <a:r>
              <a:rPr lang="it-IT" sz="2400" b="1" dirty="0" smtClean="0"/>
              <a:t>Una volta ottenuta la vittoria Carlo Magno assunse </a:t>
            </a:r>
            <a:r>
              <a:rPr lang="it-IT" sz="2400" b="1" dirty="0"/>
              <a:t>provvedimenti legislativi (</a:t>
            </a:r>
            <a:r>
              <a:rPr lang="it-IT" sz="2400" b="1" dirty="0" err="1"/>
              <a:t>Lex</a:t>
            </a:r>
            <a:r>
              <a:rPr lang="it-IT" sz="2400" b="1" dirty="0"/>
              <a:t> </a:t>
            </a:r>
            <a:r>
              <a:rPr lang="it-IT" sz="2400" b="1" dirty="0" err="1"/>
              <a:t>Saxonorum</a:t>
            </a:r>
            <a:r>
              <a:rPr lang="it-IT" sz="2400" b="1" dirty="0"/>
              <a:t> e </a:t>
            </a:r>
            <a:r>
              <a:rPr lang="it-IT" sz="2400" b="1" dirty="0" err="1"/>
              <a:t>Capitulare</a:t>
            </a:r>
            <a:r>
              <a:rPr lang="it-IT" sz="2400" b="1" dirty="0"/>
              <a:t> </a:t>
            </a:r>
            <a:r>
              <a:rPr lang="it-IT" sz="2400" b="1" dirty="0" err="1"/>
              <a:t>Saxonicum</a:t>
            </a:r>
            <a:r>
              <a:rPr lang="it-IT" sz="2400" b="1" dirty="0"/>
              <a:t>) per regolamentare la vita di tali popoli, che si ritrovarono ad abitare le loro terre insieme a gente di origine franca qui deportata allo scopo di ottenere una popolazione mista più facilmente governabile. </a:t>
            </a:r>
          </a:p>
          <a:p>
            <a:pPr algn="just"/>
            <a:r>
              <a:rPr lang="it-IT" sz="2400" b="1" dirty="0" smtClean="0"/>
              <a:t>2. Il capitolare(risale </a:t>
            </a:r>
            <a:r>
              <a:rPr lang="it-IT" sz="2400" b="1" dirty="0"/>
              <a:t>al 785; poi </a:t>
            </a:r>
            <a:r>
              <a:rPr lang="it-IT" sz="2400" b="1" dirty="0" smtClean="0"/>
              <a:t>fu mitigato </a:t>
            </a:r>
            <a:r>
              <a:rPr lang="it-IT" sz="2400" b="1" dirty="0"/>
              <a:t>nel 797</a:t>
            </a:r>
            <a:r>
              <a:rPr lang="it-IT" sz="2400" b="1" dirty="0" smtClean="0"/>
              <a:t>), promulgato </a:t>
            </a:r>
            <a:r>
              <a:rPr lang="it-IT" sz="2400" b="1" dirty="0"/>
              <a:t>per i Sassoni </a:t>
            </a:r>
            <a:r>
              <a:rPr lang="it-IT" sz="2400" b="1" dirty="0" smtClean="0"/>
              <a:t>vinti, rappresenta una </a:t>
            </a:r>
            <a:r>
              <a:rPr lang="it-IT" sz="2400" b="1" dirty="0"/>
              <a:t>testimonianza interessante </a:t>
            </a:r>
            <a:r>
              <a:rPr lang="it-IT" sz="2400" b="1" dirty="0" smtClean="0"/>
              <a:t>per il rapporto </a:t>
            </a:r>
            <a:r>
              <a:rPr lang="it-IT" sz="2400" b="1" dirty="0"/>
              <a:t>che si era ormai istituito tra espansionismo franco e </a:t>
            </a:r>
            <a:r>
              <a:rPr lang="it-IT" sz="2400" b="1" dirty="0" smtClean="0"/>
              <a:t>la conversione sovente violenta dei nemici vinti ai quali era proposta come alternativa </a:t>
            </a:r>
            <a:r>
              <a:rPr lang="it-IT" sz="2400" b="1" dirty="0"/>
              <a:t>la </a:t>
            </a:r>
            <a:r>
              <a:rPr lang="it-IT" sz="2400" b="1" dirty="0" smtClean="0"/>
              <a:t>morte.</a:t>
            </a:r>
            <a:endParaRPr lang="it-IT" sz="2400" b="1" dirty="0"/>
          </a:p>
          <a:p>
            <a:endParaRPr lang="it-IT" sz="2400" dirty="0"/>
          </a:p>
        </p:txBody>
      </p:sp>
    </p:spTree>
    <p:extLst>
      <p:ext uri="{BB962C8B-B14F-4D97-AF65-F5344CB8AC3E}">
        <p14:creationId xmlns:p14="http://schemas.microsoft.com/office/powerpoint/2010/main" val="20022439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Eginardo</a:t>
            </a:r>
            <a:r>
              <a:rPr lang="it-IT" dirty="0" smtClean="0"/>
              <a:t>, Vita di Carlo </a:t>
            </a:r>
            <a:endParaRPr lang="it-IT" dirty="0"/>
          </a:p>
        </p:txBody>
      </p:sp>
      <p:sp>
        <p:nvSpPr>
          <p:cNvPr id="3" name="Segnaposto contenuto 2"/>
          <p:cNvSpPr>
            <a:spLocks noGrp="1"/>
          </p:cNvSpPr>
          <p:nvPr>
            <p:ph idx="1"/>
          </p:nvPr>
        </p:nvSpPr>
        <p:spPr>
          <a:xfrm>
            <a:off x="677334" y="1533833"/>
            <a:ext cx="9579186" cy="4507530"/>
          </a:xfrm>
        </p:spPr>
        <p:txBody>
          <a:bodyPr>
            <a:noAutofit/>
          </a:bodyPr>
          <a:lstStyle/>
          <a:p>
            <a:pPr algn="just"/>
            <a:r>
              <a:rPr lang="it-IT" b="1" dirty="0" smtClean="0"/>
              <a:t>Dopo </a:t>
            </a:r>
            <a:r>
              <a:rPr lang="it-IT" b="1" dirty="0"/>
              <a:t>la fine di questa guerra fu ripresa quella contro i Sassoni, che sembrava quasi interrotta. Nessuna guerra intrapresa fu mai più lunga e atroce e penosa per il popolo dei Franchi; perché i Sassoni, come quasi tutti i popoli che abitano la Germania, erano violenti per natura, dediti al culto dei demoni e ostili alla nostra religione, e non ritenevano disonesto violare o trasgredire le leggi divine e umane. Vi erano concreti motivi per cui succedeva che la pace fosse continuamente turbata, quali il fatto che il confine fra noi e loro correva quasi ovunque in piano, eccetto che in alcuni punti, dove boschi piuttosto ampi o interposte catene di monti dividevano in modo più determinato i rispettivi territori; e su questo confine non cessavano mai di essere fatte a vicenda stragi, saccheggi e </a:t>
            </a:r>
            <a:r>
              <a:rPr lang="it-IT" b="1" dirty="0" smtClean="0"/>
              <a:t>incendi.</a:t>
            </a:r>
            <a:endParaRPr lang="it-IT" b="1" dirty="0"/>
          </a:p>
        </p:txBody>
      </p:sp>
    </p:spTree>
    <p:extLst>
      <p:ext uri="{BB962C8B-B14F-4D97-AF65-F5344CB8AC3E}">
        <p14:creationId xmlns:p14="http://schemas.microsoft.com/office/powerpoint/2010/main" val="39408434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35974"/>
            <a:ext cx="8596668" cy="575187"/>
          </a:xfrm>
        </p:spPr>
        <p:txBody>
          <a:bodyPr>
            <a:normAutofit/>
          </a:bodyPr>
          <a:lstStyle/>
          <a:p>
            <a:pPr algn="ctr"/>
            <a:r>
              <a:rPr lang="it-IT" sz="2400" dirty="0" err="1" smtClean="0"/>
              <a:t>Eginardo</a:t>
            </a:r>
            <a:r>
              <a:rPr lang="it-IT" sz="2400" dirty="0" smtClean="0"/>
              <a:t>, Vita di Carlo </a:t>
            </a:r>
            <a:endParaRPr lang="it-IT" sz="2400" dirty="0"/>
          </a:p>
        </p:txBody>
      </p:sp>
      <p:sp>
        <p:nvSpPr>
          <p:cNvPr id="3" name="Segnaposto contenuto 2"/>
          <p:cNvSpPr>
            <a:spLocks noGrp="1"/>
          </p:cNvSpPr>
          <p:nvPr>
            <p:ph idx="1"/>
          </p:nvPr>
        </p:nvSpPr>
        <p:spPr>
          <a:xfrm>
            <a:off x="175888" y="973393"/>
            <a:ext cx="9779273" cy="5309419"/>
          </a:xfrm>
        </p:spPr>
        <p:txBody>
          <a:bodyPr>
            <a:noAutofit/>
          </a:bodyPr>
          <a:lstStyle/>
          <a:p>
            <a:pPr algn="just"/>
            <a:r>
              <a:rPr lang="it-IT" sz="2400" b="1" dirty="0"/>
              <a:t>Per tali eventi i Franchi furono a tal punto esasperati che giudicarono dignitoso non operare più solo rappresaglie, ma iniziare un conflitto aperto contro di loro. Fu quindi intrapresa la guerra, che si condusse con grande accanimento da entrambe le parti, tuttavia con danno maggiore dei Sassoni che dei Franchi, per trentatré anni senza interruzione. Poteva finire anche più rapidamente se la slealtà dei Sassoni l’avesse permesso […] Ma la grandezza d’animo del re e la sua costante perseveranza, tanto nelle avversità quanto nelle situazioni favorevoli, non poteva esser vinta né scoraggiata dalla loro instabilità e volubilità al punto di farlo desistere da quello che aveva intrapreso. </a:t>
            </a:r>
          </a:p>
        </p:txBody>
      </p:sp>
    </p:spTree>
    <p:extLst>
      <p:ext uri="{BB962C8B-B14F-4D97-AF65-F5344CB8AC3E}">
        <p14:creationId xmlns:p14="http://schemas.microsoft.com/office/powerpoint/2010/main" val="41211797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5320" y="1028343"/>
            <a:ext cx="9875520" cy="5262979"/>
          </a:xfrm>
          <a:prstGeom prst="rect">
            <a:avLst/>
          </a:prstGeom>
        </p:spPr>
        <p:txBody>
          <a:bodyPr wrap="square">
            <a:spAutoFit/>
          </a:bodyPr>
          <a:lstStyle/>
          <a:p>
            <a:pPr algn="just"/>
            <a:r>
              <a:rPr lang="it-IT" sz="2400" b="1" dirty="0"/>
              <a:t>Infatti mai tollerò che essi si comportassero così senza subirne le conseguenze, che anzi si vendicò della loro slealtà e inflisse loro la meritata punizione, conducendo lui stesso l’esercito nelle spedizioni, o inviandone sotto i suoi conti. E giunse al punto che, disfatti e ridotti in suo potere tutti quelli che si ostinavano a resistere, trasferì deportandoli diecimila di quelli che abitavano lungo le due rive dell’Elba con le loro donne e figli, e li disperse, suddivisi in molti piccoli gruppi, qua e là per la Gallia e la Germania. A queste condizioni, che il re impose ed essi accettarono, si sa essersi conclusa questa guerra protrattasi per tanti anni: che, rinnegato il culto dei demoni e abbandonati i riti tradizionali, prendessero i sacramenti della fede e religione cristiana e costituissero, riuniti ai Franchi, un solo popolo con questi.</a:t>
            </a:r>
          </a:p>
        </p:txBody>
      </p:sp>
    </p:spTree>
    <p:extLst>
      <p:ext uri="{BB962C8B-B14F-4D97-AF65-F5344CB8AC3E}">
        <p14:creationId xmlns:p14="http://schemas.microsoft.com/office/powerpoint/2010/main" val="10348782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14516"/>
          </a:xfrm>
        </p:spPr>
        <p:txBody>
          <a:bodyPr>
            <a:normAutofit/>
          </a:bodyPr>
          <a:lstStyle/>
          <a:p>
            <a:pPr algn="ctr"/>
            <a:r>
              <a:rPr lang="it-IT" sz="2400" dirty="0"/>
              <a:t>Capitolazione della </a:t>
            </a:r>
            <a:r>
              <a:rPr lang="it-IT" sz="2400" dirty="0" smtClean="0"/>
              <a:t>Sassonia (KK </a:t>
            </a:r>
            <a:r>
              <a:rPr lang="it-IT" sz="2400" dirty="0"/>
              <a:t>1, </a:t>
            </a:r>
            <a:r>
              <a:rPr lang="it-IT" sz="2400" dirty="0" smtClean="0"/>
              <a:t>cc.1-3)</a:t>
            </a:r>
            <a:endParaRPr lang="it-IT" sz="2400" dirty="0"/>
          </a:p>
        </p:txBody>
      </p:sp>
      <p:sp>
        <p:nvSpPr>
          <p:cNvPr id="3" name="Segnaposto contenuto 2"/>
          <p:cNvSpPr>
            <a:spLocks noGrp="1"/>
          </p:cNvSpPr>
          <p:nvPr>
            <p:ph idx="1"/>
          </p:nvPr>
        </p:nvSpPr>
        <p:spPr>
          <a:xfrm>
            <a:off x="633088" y="1135626"/>
            <a:ext cx="10263512" cy="5294671"/>
          </a:xfrm>
        </p:spPr>
        <p:txBody>
          <a:bodyPr>
            <a:noAutofit/>
          </a:bodyPr>
          <a:lstStyle/>
          <a:p>
            <a:pPr marL="0" indent="0" algn="just">
              <a:buNone/>
            </a:pPr>
            <a:r>
              <a:rPr lang="it-IT" sz="2000" b="1" dirty="0"/>
              <a:t>Sono state stabilite per prime le [disposizioni] sugli articoli di maggiore </a:t>
            </a:r>
            <a:r>
              <a:rPr lang="it-IT" sz="2000" b="1" dirty="0" smtClean="0"/>
              <a:t>importanza.</a:t>
            </a:r>
          </a:p>
          <a:p>
            <a:pPr marL="0" indent="0" algn="just">
              <a:buNone/>
            </a:pPr>
            <a:r>
              <a:rPr lang="it-IT" sz="2000" b="1" dirty="0" smtClean="0"/>
              <a:t>1</a:t>
            </a:r>
            <a:r>
              <a:rPr lang="it-IT" sz="2000" b="1" dirty="0"/>
              <a:t>. Si è convenuto concordemente che le chiese cristiane, che si stanno ora costruendo in Sassonia e vengono consacrate a Dio, godano di un rispetto non inferiore ma anzi assai superiore di quello un tempo tributato ai luoghi sacri degli idoli.</a:t>
            </a:r>
          </a:p>
          <a:p>
            <a:pPr algn="just"/>
            <a:r>
              <a:rPr lang="it-IT" sz="2000" b="1" dirty="0"/>
              <a:t>2. Se qualcuno avrà trovato rifugio in una chiesa, nessuno osi cacciarlo di lì con la forza, ma abbia pace finché non si presenti davanti al placito, e per il rispetto di Dio e dei santi, e la riverenza della sua chiesa, abbia salva la vita e non subisca mutilazione alcuna. Compia però un atto di riparazione secondo quello che potrà e che gli verrà intimato; e venga condotta così alla presenza del re che lo mandi dove piacerà alla sua clemenza.</a:t>
            </a:r>
          </a:p>
          <a:p>
            <a:pPr algn="just"/>
            <a:r>
              <a:rPr lang="it-IT" sz="2000" b="1" dirty="0"/>
              <a:t>3. Se qualcuno sarà entrato a forza in una chiesa e ne avrà sottratto qualcosa con la violenza o il furto, o avrà dato fuoco alla chiesa stessa, sia messo a morte</a:t>
            </a:r>
            <a:r>
              <a:rPr lang="it-IT" sz="2000" dirty="0" smtClean="0"/>
              <a:t>.</a:t>
            </a:r>
            <a:endParaRPr lang="it-IT" sz="2000" dirty="0"/>
          </a:p>
        </p:txBody>
      </p:sp>
    </p:spTree>
    <p:extLst>
      <p:ext uri="{BB962C8B-B14F-4D97-AF65-F5344CB8AC3E}">
        <p14:creationId xmlns:p14="http://schemas.microsoft.com/office/powerpoint/2010/main" val="30799371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161" y="198120"/>
            <a:ext cx="9532674" cy="1655128"/>
          </a:xfrm>
        </p:spPr>
        <p:txBody>
          <a:bodyPr>
            <a:normAutofit/>
          </a:bodyPr>
          <a:lstStyle/>
          <a:p>
            <a:pPr algn="ctr"/>
            <a:r>
              <a:rPr lang="it-IT" sz="2400" dirty="0"/>
              <a:t>Capitolazione della Sassonia (KK 1, </a:t>
            </a:r>
            <a:r>
              <a:rPr lang="it-IT" sz="2400" dirty="0" smtClean="0"/>
              <a:t>cc.4-8)</a:t>
            </a:r>
            <a:endParaRPr lang="it-IT" sz="2400" dirty="0"/>
          </a:p>
        </p:txBody>
      </p:sp>
      <p:sp>
        <p:nvSpPr>
          <p:cNvPr id="3" name="Segnaposto contenuto 2"/>
          <p:cNvSpPr>
            <a:spLocks noGrp="1"/>
          </p:cNvSpPr>
          <p:nvPr>
            <p:ph idx="1"/>
          </p:nvPr>
        </p:nvSpPr>
        <p:spPr>
          <a:xfrm>
            <a:off x="213360" y="929641"/>
            <a:ext cx="10576560" cy="4989802"/>
          </a:xfrm>
        </p:spPr>
        <p:txBody>
          <a:bodyPr>
            <a:noAutofit/>
          </a:bodyPr>
          <a:lstStyle/>
          <a:p>
            <a:pPr algn="just"/>
            <a:r>
              <a:rPr lang="it-IT" sz="1800" b="1" dirty="0"/>
              <a:t>4. Se qualcuno in sfregio alla religione cristiana avrà trascurato il santo digiuno di Quaresima e avrà mangiato carne, sia messo a morte; previa però una valutazione da parte del sacerdote che non sia magari per necessità che accada a qualcuno di mangiare carne.</a:t>
            </a:r>
          </a:p>
          <a:p>
            <a:pPr algn="just"/>
            <a:r>
              <a:rPr lang="it-IT" sz="1800" b="1" dirty="0"/>
              <a:t>5. Se qualcuno avrà ucciso un vescovo, un prete o un diacono, ugualmente sarà punito con la pena capitale.</a:t>
            </a:r>
          </a:p>
          <a:p>
            <a:pPr algn="just"/>
            <a:r>
              <a:rPr lang="it-IT" sz="1800" b="1" dirty="0"/>
              <a:t>6. Se qualcuno, ingannato dal diavolo, avrà creduto secondo la superstizione pagana che un uomo o una donna sia una strega e divori gli uomini; e perciò l’abbia bruciata, o ne abbia fatto mangiare le carni, o l’abbia mangiata, sarà punito con la sentenza capitale.</a:t>
            </a:r>
          </a:p>
          <a:p>
            <a:pPr algn="just"/>
            <a:r>
              <a:rPr lang="it-IT" sz="1800" b="1" dirty="0"/>
              <a:t>7. Se qualcuno, secondo il rito pagano, avrà fatto consumare dalle fiamme il corpo di un defunto e avrà ridotto in cenere le sue ossa, sarà punito con la pena capitale.</a:t>
            </a:r>
          </a:p>
          <a:p>
            <a:pPr algn="just"/>
            <a:r>
              <a:rPr lang="it-IT" sz="1800" b="1" dirty="0"/>
              <a:t>8. Se in seguito, nel popolo dei Sassoni, qualcuno che si celi tra loro non battezzato avrà voluto nascondersi sdegnando di ricevere il battesimo e preferendo rimanere pagano, sia messo a morte.</a:t>
            </a:r>
          </a:p>
        </p:txBody>
      </p:sp>
    </p:spTree>
    <p:extLst>
      <p:ext uri="{BB962C8B-B14F-4D97-AF65-F5344CB8AC3E}">
        <p14:creationId xmlns:p14="http://schemas.microsoft.com/office/powerpoint/2010/main" val="8582769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000" dirty="0"/>
              <a:t>Capitolazione della Sassonia (KK 1, </a:t>
            </a:r>
            <a:r>
              <a:rPr lang="it-IT" sz="2000" dirty="0" smtClean="0"/>
              <a:t>cc.9-14)</a:t>
            </a:r>
            <a:endParaRPr lang="it-IT" sz="2000" dirty="0"/>
          </a:p>
        </p:txBody>
      </p:sp>
      <p:sp>
        <p:nvSpPr>
          <p:cNvPr id="3" name="Segnaposto contenuto 2"/>
          <p:cNvSpPr>
            <a:spLocks noGrp="1"/>
          </p:cNvSpPr>
          <p:nvPr>
            <p:ph idx="1"/>
          </p:nvPr>
        </p:nvSpPr>
        <p:spPr>
          <a:xfrm>
            <a:off x="677334" y="1224117"/>
            <a:ext cx="9594426" cy="4817246"/>
          </a:xfrm>
        </p:spPr>
        <p:txBody>
          <a:bodyPr>
            <a:normAutofit fontScale="92500" lnSpcReduction="10000"/>
          </a:bodyPr>
          <a:lstStyle/>
          <a:p>
            <a:r>
              <a:rPr lang="it-IT" b="1" dirty="0"/>
              <a:t>9. Se qualcuno avrà sacrificato un uomo al diavolo offrendolo come vittima ai demoni secondo l’uso pagano, sia messo a morte.</a:t>
            </a:r>
          </a:p>
          <a:p>
            <a:r>
              <a:rPr lang="it-IT" b="1" dirty="0"/>
              <a:t>10. Se qualcuno avrà congiurato con i pagani contro i cristiani, o con loro si sarà ostinato ad osteggiare i cristiani, sia messo a morte; ugualmente chiunque si sarà reso complice di macchinazioni contro il re o la gente cristiana, sia messo a morte.</a:t>
            </a:r>
          </a:p>
          <a:p>
            <a:r>
              <a:rPr lang="it-IT" b="1" dirty="0"/>
              <a:t>11. Se qualcuno si sarà mostrato infedele al re, sarà punito con la sentenza capitale.</a:t>
            </a:r>
          </a:p>
          <a:p>
            <a:r>
              <a:rPr lang="it-IT" b="1" dirty="0"/>
              <a:t>12. Se qualcuno avrà fatto violenza alla figlia del suo signore, sarà messo a morte.</a:t>
            </a:r>
          </a:p>
          <a:p>
            <a:r>
              <a:rPr lang="it-IT" b="1" dirty="0"/>
              <a:t>13. Se qualcuno avrà ucciso il suo signore o la sua signora, sarà punito allo stesso modo.</a:t>
            </a:r>
          </a:p>
          <a:p>
            <a:r>
              <a:rPr lang="it-IT" b="1" dirty="0"/>
              <a:t>14. Se però, per questi reati capitali commessi in segreto, qualcuno sarà ricorso spontaneamente ad un sacerdote e, confessatosi, avrà voluto farne penitenza, su testimonianza del sacerdote abbia salva la vita.</a:t>
            </a:r>
          </a:p>
        </p:txBody>
      </p:sp>
    </p:spTree>
    <p:extLst>
      <p:ext uri="{BB962C8B-B14F-4D97-AF65-F5344CB8AC3E}">
        <p14:creationId xmlns:p14="http://schemas.microsoft.com/office/powerpoint/2010/main" val="33778416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3089" y="181895"/>
            <a:ext cx="8596668" cy="644015"/>
          </a:xfrm>
        </p:spPr>
        <p:txBody>
          <a:bodyPr>
            <a:normAutofit/>
          </a:bodyPr>
          <a:lstStyle/>
          <a:p>
            <a:pPr algn="ctr"/>
            <a:r>
              <a:rPr lang="it-IT" sz="2400" dirty="0" smtClean="0"/>
              <a:t>Le spedizioni contro i Bavari e gli Avari</a:t>
            </a:r>
            <a:endParaRPr lang="it-IT" sz="2400" dirty="0"/>
          </a:p>
        </p:txBody>
      </p:sp>
      <p:sp>
        <p:nvSpPr>
          <p:cNvPr id="3" name="Segnaposto contenuto 2"/>
          <p:cNvSpPr>
            <a:spLocks noGrp="1"/>
          </p:cNvSpPr>
          <p:nvPr>
            <p:ph idx="1"/>
          </p:nvPr>
        </p:nvSpPr>
        <p:spPr>
          <a:xfrm>
            <a:off x="621782" y="784564"/>
            <a:ext cx="9433570" cy="4747556"/>
          </a:xfrm>
        </p:spPr>
        <p:txBody>
          <a:bodyPr>
            <a:noAutofit/>
          </a:bodyPr>
          <a:lstStyle/>
          <a:p>
            <a:pPr algn="just"/>
            <a:endParaRPr lang="it-IT" sz="2000" b="1" dirty="0" smtClean="0"/>
          </a:p>
          <a:p>
            <a:pPr algn="just"/>
            <a:r>
              <a:rPr lang="it-IT" sz="2000" b="1" dirty="0" smtClean="0"/>
              <a:t>Carlo Magno tra il 787 e il 796 sistemò il fronte orientale dopo che </a:t>
            </a:r>
            <a:r>
              <a:rPr lang="it-IT" sz="2000" b="1" dirty="0" err="1" smtClean="0"/>
              <a:t>Tassilone</a:t>
            </a:r>
            <a:r>
              <a:rPr lang="it-IT" sz="2000" b="1" dirty="0"/>
              <a:t> </a:t>
            </a:r>
            <a:r>
              <a:rPr lang="it-IT" sz="2000" b="1" dirty="0" smtClean="0"/>
              <a:t>rompendo il giuramento fatto con i </a:t>
            </a:r>
            <a:r>
              <a:rPr lang="it-IT" sz="2000" b="1" dirty="0" err="1" smtClean="0"/>
              <a:t>Pipinidi</a:t>
            </a:r>
            <a:r>
              <a:rPr lang="it-IT" sz="2000" b="1" dirty="0" smtClean="0"/>
              <a:t> guidò la ribellione dei Bavari. Una volta sconfitti il sovrano usò la  Baviera e il Friuli come territorio di partenza per fare guerra vittoriosamente contro gli Avari.</a:t>
            </a:r>
          </a:p>
          <a:p>
            <a:pPr algn="just"/>
            <a:r>
              <a:rPr lang="it-IT" sz="2000" b="1" dirty="0" smtClean="0"/>
              <a:t>I Bavari si integrarono nel regno franco mentre gli Avari  superstiti  si spostarono a est e rientrarono nel mondo slavo. </a:t>
            </a:r>
          </a:p>
          <a:p>
            <a:pPr algn="just"/>
            <a:r>
              <a:rPr lang="it-IT" sz="2000" b="1" dirty="0" smtClean="0"/>
              <a:t>Ruolo centrale delle diocesi di Aquileia e di Salisburgo come centri di evangelizzazione.</a:t>
            </a:r>
          </a:p>
          <a:p>
            <a:pPr algn="just"/>
            <a:r>
              <a:rPr lang="it-IT" sz="2000" b="1" dirty="0" err="1" smtClean="0"/>
              <a:t>Ostmark</a:t>
            </a:r>
            <a:r>
              <a:rPr lang="it-IT" sz="2000" b="1" dirty="0" smtClean="0"/>
              <a:t>: questa zona venne riorganizzata in un marca. Il sovrano fece spedizioni da qui contro Croati e Boemi spingendoli a fare regni indipendenti ma confederati a quello franco.  </a:t>
            </a:r>
            <a:endParaRPr lang="it-IT" sz="2000" b="1" dirty="0"/>
          </a:p>
        </p:txBody>
      </p:sp>
    </p:spTree>
    <p:extLst>
      <p:ext uri="{BB962C8B-B14F-4D97-AF65-F5344CB8AC3E}">
        <p14:creationId xmlns:p14="http://schemas.microsoft.com/office/powerpoint/2010/main" val="28498231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normAutofit/>
          </a:bodyPr>
          <a:lstStyle/>
          <a:p>
            <a:pPr algn="ctr"/>
            <a:r>
              <a:rPr lang="it-IT" sz="2800" dirty="0" smtClean="0"/>
              <a:t>Carlo Magno e la penisola iberica</a:t>
            </a:r>
            <a:endParaRPr lang="it-IT" sz="2800" dirty="0"/>
          </a:p>
        </p:txBody>
      </p:sp>
      <p:sp>
        <p:nvSpPr>
          <p:cNvPr id="3" name="Segnaposto contenuto 2"/>
          <p:cNvSpPr>
            <a:spLocks noGrp="1"/>
          </p:cNvSpPr>
          <p:nvPr>
            <p:ph idx="1"/>
          </p:nvPr>
        </p:nvSpPr>
        <p:spPr>
          <a:xfrm>
            <a:off x="677334" y="1474839"/>
            <a:ext cx="9600522" cy="4566523"/>
          </a:xfrm>
        </p:spPr>
        <p:txBody>
          <a:bodyPr>
            <a:normAutofit fontScale="92500" lnSpcReduction="20000"/>
          </a:bodyPr>
          <a:lstStyle/>
          <a:p>
            <a:pPr algn="just"/>
            <a:r>
              <a:rPr lang="it-IT" sz="2200" b="1" dirty="0" smtClean="0"/>
              <a:t>Sconfitta di Roncisvalle del 778: su istigazione del governatore musulmano di Barcellona il sovrano era sceso in armi contro l’emiro di </a:t>
            </a:r>
            <a:r>
              <a:rPr lang="it-IT" sz="2200" b="1" dirty="0" err="1" smtClean="0"/>
              <a:t>Còrdova</a:t>
            </a:r>
            <a:r>
              <a:rPr lang="it-IT" sz="2200" b="1" dirty="0" smtClean="0"/>
              <a:t>. La famosa sconfitta non fu inflitta al sovrano dalle truppe islamiche ma dai Baschi (l’episodio sarebbe stato rielaborato in un poema epico scritto  l’XI e L’XII sec., la </a:t>
            </a:r>
            <a:r>
              <a:rPr lang="it-IT" sz="2200" b="1" dirty="0"/>
              <a:t>Chanson de </a:t>
            </a:r>
            <a:r>
              <a:rPr lang="it-IT" sz="2200" b="1" dirty="0" smtClean="0"/>
              <a:t>Roland, nel quale era centrale la figura eroica del duca di Borgogna Orlando). </a:t>
            </a:r>
          </a:p>
          <a:p>
            <a:pPr algn="just"/>
            <a:endParaRPr lang="it-IT" sz="2200" b="1" dirty="0" smtClean="0"/>
          </a:p>
          <a:p>
            <a:pPr algn="just"/>
            <a:r>
              <a:rPr lang="it-IT" sz="2200" b="1" dirty="0" smtClean="0"/>
              <a:t>Tra 801 e 813 Carlo Magno organizzò spedizioni vittoriose contro i musulmani che avevano attaccato la città di Narbona. </a:t>
            </a:r>
          </a:p>
          <a:p>
            <a:pPr algn="just"/>
            <a:endParaRPr lang="it-IT" sz="2200" b="1" dirty="0" smtClean="0"/>
          </a:p>
          <a:p>
            <a:pPr algn="just"/>
            <a:r>
              <a:rPr lang="it-IT" sz="2200" b="1" dirty="0" smtClean="0"/>
              <a:t>Marca </a:t>
            </a:r>
            <a:r>
              <a:rPr lang="it-IT" sz="2200" b="1" dirty="0" err="1" smtClean="0"/>
              <a:t>Hispanica</a:t>
            </a:r>
            <a:r>
              <a:rPr lang="it-IT" sz="2200" b="1" dirty="0" smtClean="0"/>
              <a:t>: comprendeva anche la Navarra e la Catalogna. Il confine fu posto lungo il fiume Ebro. </a:t>
            </a:r>
          </a:p>
          <a:p>
            <a:pPr algn="just"/>
            <a:endParaRPr lang="it-IT" sz="2200" b="1" dirty="0" smtClean="0"/>
          </a:p>
          <a:p>
            <a:pPr algn="just"/>
            <a:r>
              <a:rPr lang="it-IT" sz="2200" b="1" dirty="0" smtClean="0"/>
              <a:t>La struttura politica fu riconosciuta anche dall’emiro di </a:t>
            </a:r>
            <a:r>
              <a:rPr lang="it-IT" sz="2200" b="1" dirty="0" err="1" smtClean="0"/>
              <a:t>Còrdova</a:t>
            </a:r>
            <a:r>
              <a:rPr lang="it-IT" sz="2200" b="1" dirty="0" smtClean="0"/>
              <a:t>.</a:t>
            </a:r>
          </a:p>
          <a:p>
            <a:endParaRPr lang="it-IT" sz="2000" dirty="0"/>
          </a:p>
        </p:txBody>
      </p:sp>
    </p:spTree>
    <p:extLst>
      <p:ext uri="{BB962C8B-B14F-4D97-AF65-F5344CB8AC3E}">
        <p14:creationId xmlns:p14="http://schemas.microsoft.com/office/powerpoint/2010/main" val="37504609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normAutofit/>
          </a:bodyPr>
          <a:lstStyle/>
          <a:p>
            <a:pPr algn="ctr"/>
            <a:r>
              <a:rPr lang="it-IT" sz="2800" dirty="0" smtClean="0"/>
              <a:t>Il rapporto con i Longobardi </a:t>
            </a:r>
            <a:endParaRPr lang="it-IT" sz="2800" dirty="0"/>
          </a:p>
        </p:txBody>
      </p:sp>
      <p:sp>
        <p:nvSpPr>
          <p:cNvPr id="3" name="Segnaposto contenuto 2"/>
          <p:cNvSpPr>
            <a:spLocks noGrp="1"/>
          </p:cNvSpPr>
          <p:nvPr>
            <p:ph idx="1"/>
          </p:nvPr>
        </p:nvSpPr>
        <p:spPr>
          <a:xfrm>
            <a:off x="677334" y="1327355"/>
            <a:ext cx="9856554" cy="4714007"/>
          </a:xfrm>
        </p:spPr>
        <p:txBody>
          <a:bodyPr>
            <a:normAutofit/>
          </a:bodyPr>
          <a:lstStyle/>
          <a:p>
            <a:pPr algn="just"/>
            <a:r>
              <a:rPr lang="it-IT" sz="2000" b="1" dirty="0" smtClean="0"/>
              <a:t>Dopo la sconfitta del re Desiderio tra il 773 e il 774, dovuta ad una profonda crisi del regno, e la caduta della capitale longobarda di Pavia, Carlo Magno assunse la corona di re dei Longobardi. Molti duchi rimasero nelle posizioni di comando sino alle ribellioni del 776 e del 787. Carlo decise di sostituirli con conti di origine franca.</a:t>
            </a:r>
          </a:p>
          <a:p>
            <a:pPr algn="just"/>
            <a:r>
              <a:rPr lang="it-IT" sz="2000" b="1" dirty="0" smtClean="0"/>
              <a:t>Il territorio fu organizzato in comitati.</a:t>
            </a:r>
          </a:p>
          <a:p>
            <a:pPr algn="just"/>
            <a:r>
              <a:rPr lang="it-IT" sz="2000" b="1" dirty="0" smtClean="0"/>
              <a:t>Non ci fu nessun trasferimento di massa di Franchi. Furono inviati solo esponenti dell’aristocrazia franca.</a:t>
            </a:r>
          </a:p>
          <a:p>
            <a:pPr algn="just"/>
            <a:r>
              <a:rPr lang="it-IT" sz="2000" b="1" dirty="0" smtClean="0"/>
              <a:t>Il solo ducato che rimase indipendente fu quello di Benevento, che dopo una serie di sconfitte avrebbe riconosciuto la superiorità politico-militare dei Franchi.</a:t>
            </a:r>
            <a:endParaRPr lang="it-IT" sz="2000" b="1" dirty="0"/>
          </a:p>
        </p:txBody>
      </p:sp>
    </p:spTree>
    <p:extLst>
      <p:ext uri="{BB962C8B-B14F-4D97-AF65-F5344CB8AC3E}">
        <p14:creationId xmlns:p14="http://schemas.microsoft.com/office/powerpoint/2010/main" val="88356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a:t>Insediamenti e formazioni politiche delle popolazioni germaniche e slave </a:t>
            </a:r>
            <a:br>
              <a:rPr lang="it-IT" dirty="0"/>
            </a:br>
            <a:r>
              <a:rPr lang="it-IT" dirty="0"/>
              <a:t/>
            </a:r>
            <a:br>
              <a:rPr lang="it-IT" dirty="0"/>
            </a:br>
            <a:endParaRPr lang="it-IT" dirty="0"/>
          </a:p>
        </p:txBody>
      </p:sp>
      <p:sp>
        <p:nvSpPr>
          <p:cNvPr id="3" name="Content Placeholder 2"/>
          <p:cNvSpPr>
            <a:spLocks noGrp="1"/>
          </p:cNvSpPr>
          <p:nvPr>
            <p:ph idx="1"/>
          </p:nvPr>
        </p:nvSpPr>
        <p:spPr>
          <a:xfrm>
            <a:off x="677334" y="2160589"/>
            <a:ext cx="9070170" cy="3880773"/>
          </a:xfrm>
        </p:spPr>
        <p:txBody>
          <a:bodyPr>
            <a:noAutofit/>
          </a:bodyPr>
          <a:lstStyle/>
          <a:p>
            <a:r>
              <a:rPr lang="it-IT" sz="2000" dirty="0"/>
              <a:t>Cosa determinava questi spostamenti? L'inadeguatezza delle risorse alla crescente </a:t>
            </a:r>
            <a:r>
              <a:rPr lang="it-IT" sz="2000" dirty="0" smtClean="0"/>
              <a:t>popolazione.</a:t>
            </a:r>
          </a:p>
          <a:p>
            <a:pPr algn="just"/>
            <a:r>
              <a:rPr lang="it-IT" sz="2000" dirty="0" smtClean="0"/>
              <a:t>In </a:t>
            </a:r>
            <a:r>
              <a:rPr lang="it-IT" sz="2000" dirty="0"/>
              <a:t>apertura della sua Storia dei Longobardi, </a:t>
            </a:r>
            <a:r>
              <a:rPr lang="it-IT" sz="2000" dirty="0">
                <a:solidFill>
                  <a:srgbClr val="FFC000"/>
                </a:solidFill>
              </a:rPr>
              <a:t>Paolo Diacono </a:t>
            </a:r>
            <a:r>
              <a:rPr lang="it-IT" sz="2000" dirty="0"/>
              <a:t>accenna alla sovrappopolazione delle aree nordiche</a:t>
            </a:r>
            <a:r>
              <a:rPr lang="it-IT" sz="2000" dirty="0" smtClean="0"/>
              <a:t>:  </a:t>
            </a:r>
            <a:r>
              <a:rPr lang="it-IT" sz="2000" i="1" dirty="0"/>
              <a:t>Le regioni settentrionali, quanto </a:t>
            </a:r>
            <a:r>
              <a:rPr lang="it-IT" sz="2000" i="1" dirty="0" smtClean="0"/>
              <a:t>più </a:t>
            </a:r>
            <a:r>
              <a:rPr lang="it-IT" sz="2000" i="1" dirty="0"/>
              <a:t>sono lontane dall'ardore del sole e gelide per freddo e neve, tanto </a:t>
            </a:r>
            <a:r>
              <a:rPr lang="it-IT" sz="2000" i="1" dirty="0" smtClean="0"/>
              <a:t>più </a:t>
            </a:r>
            <a:r>
              <a:rPr lang="it-IT" sz="2000" i="1" dirty="0"/>
              <a:t>risultano favorevoli alla salute degli uomini e adatte alla proliferazione delle </a:t>
            </a:r>
            <a:r>
              <a:rPr lang="it-IT" sz="2000" i="1" dirty="0" smtClean="0"/>
              <a:t>genti.</a:t>
            </a:r>
          </a:p>
          <a:p>
            <a:pPr algn="just"/>
            <a:r>
              <a:rPr lang="it-IT" sz="2000" dirty="0" smtClean="0"/>
              <a:t>Le </a:t>
            </a:r>
            <a:r>
              <a:rPr lang="it-IT" sz="2000" dirty="0"/>
              <a:t>grandi direttrici dei movimenti migratori nei primi sei secoli dell'era </a:t>
            </a:r>
            <a:r>
              <a:rPr lang="it-IT" sz="2000" dirty="0" smtClean="0"/>
              <a:t>cristiana erano: </a:t>
            </a:r>
            <a:r>
              <a:rPr lang="it-IT" sz="2000" dirty="0"/>
              <a:t>da nord verso sud, sud-ovest, </a:t>
            </a:r>
            <a:r>
              <a:rPr lang="it-IT" sz="2000" dirty="0" smtClean="0"/>
              <a:t>sud-est. Sono </a:t>
            </a:r>
            <a:r>
              <a:rPr lang="it-IT" sz="2000" dirty="0"/>
              <a:t>protagoniste le popolazioni germaniche, con una espansione datata da circa mille anni prima di Cristo; da est verso ovest, </a:t>
            </a:r>
            <a:r>
              <a:rPr lang="it-IT" sz="2000" dirty="0" smtClean="0"/>
              <a:t> sono protagonisti </a:t>
            </a:r>
            <a:r>
              <a:rPr lang="it-IT" sz="2000" dirty="0"/>
              <a:t>i nomadi asiatici </a:t>
            </a:r>
            <a:r>
              <a:rPr lang="it-IT" sz="2000" dirty="0" smtClean="0"/>
              <a:t> noti come i </a:t>
            </a:r>
            <a:r>
              <a:rPr lang="it-IT" sz="2000" dirty="0"/>
              <a:t>popoli delle steppe. </a:t>
            </a:r>
          </a:p>
        </p:txBody>
      </p:sp>
    </p:spTree>
    <p:extLst>
      <p:ext uri="{BB962C8B-B14F-4D97-AF65-F5344CB8AC3E}">
        <p14:creationId xmlns:p14="http://schemas.microsoft.com/office/powerpoint/2010/main" val="12054737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4550" y="545691"/>
            <a:ext cx="10973892" cy="811162"/>
          </a:xfrm>
        </p:spPr>
        <p:txBody>
          <a:bodyPr>
            <a:normAutofit/>
          </a:bodyPr>
          <a:lstStyle/>
          <a:p>
            <a:pPr algn="ctr"/>
            <a:r>
              <a:rPr lang="it-IT" sz="3200" dirty="0" smtClean="0"/>
              <a:t>La legge sovranazionale dei Franchi</a:t>
            </a:r>
            <a:endParaRPr lang="it-IT" sz="3200" dirty="0"/>
          </a:p>
        </p:txBody>
      </p:sp>
      <p:sp>
        <p:nvSpPr>
          <p:cNvPr id="3" name="Segnaposto contenuto 2"/>
          <p:cNvSpPr>
            <a:spLocks noGrp="1"/>
          </p:cNvSpPr>
          <p:nvPr>
            <p:ph idx="1"/>
          </p:nvPr>
        </p:nvSpPr>
        <p:spPr>
          <a:xfrm>
            <a:off x="677334" y="1430595"/>
            <a:ext cx="9594426" cy="4610768"/>
          </a:xfrm>
        </p:spPr>
        <p:txBody>
          <a:bodyPr>
            <a:noAutofit/>
          </a:bodyPr>
          <a:lstStyle/>
          <a:p>
            <a:r>
              <a:rPr lang="it-IT" sz="2400" b="1" dirty="0" err="1"/>
              <a:t>Capitulare</a:t>
            </a:r>
            <a:r>
              <a:rPr lang="it-IT" sz="2400" b="1" dirty="0"/>
              <a:t> </a:t>
            </a:r>
            <a:r>
              <a:rPr lang="it-IT" sz="2400" b="1" dirty="0" err="1"/>
              <a:t>legibus</a:t>
            </a:r>
            <a:r>
              <a:rPr lang="it-IT" sz="2400" b="1" dirty="0"/>
              <a:t> </a:t>
            </a:r>
            <a:r>
              <a:rPr lang="it-IT" sz="2400" b="1" dirty="0" err="1" smtClean="0"/>
              <a:t>additum</a:t>
            </a:r>
            <a:r>
              <a:rPr lang="it-IT" sz="2400" dirty="0" smtClean="0"/>
              <a:t>. </a:t>
            </a:r>
          </a:p>
          <a:p>
            <a:endParaRPr lang="it-IT" sz="2400" dirty="0" smtClean="0"/>
          </a:p>
          <a:p>
            <a:pPr marL="0" indent="0" algn="just">
              <a:buNone/>
            </a:pPr>
            <a:r>
              <a:rPr lang="it-IT" sz="2400" b="1" dirty="0" smtClean="0"/>
              <a:t>Fu emanato nell’anno 803.  Le leggi dei Franchi, dei Sassoni, dei Bavari e Frisoni furono riuniti in un unico corpo legislativo che si proponeva di riconoscere anche legislativamente il predominio della legge franca sugli usi barbarici che esistevano in precedenza.</a:t>
            </a:r>
          </a:p>
          <a:p>
            <a:pPr algn="just"/>
            <a:r>
              <a:rPr lang="it-IT" sz="2400" b="1" dirty="0" smtClean="0"/>
              <a:t>Per non cancellare gli usi locali la corte decise di seguire la </a:t>
            </a:r>
            <a:r>
              <a:rPr lang="it-IT" sz="2400" b="1" dirty="0" smtClean="0">
                <a:solidFill>
                  <a:schemeClr val="tx1"/>
                </a:solidFill>
              </a:rPr>
              <a:t>personalità del diritto</a:t>
            </a:r>
            <a:r>
              <a:rPr lang="it-IT" sz="2400" b="1" dirty="0" smtClean="0"/>
              <a:t>, che prevedeva che ciascuno avesse diritto ad essere giudicato secondo le proprie leggi.</a:t>
            </a:r>
            <a:r>
              <a:rPr lang="it-IT" sz="2400" dirty="0" smtClean="0"/>
              <a:t> </a:t>
            </a:r>
          </a:p>
          <a:p>
            <a:endParaRPr lang="it-IT" sz="2400" dirty="0"/>
          </a:p>
        </p:txBody>
      </p:sp>
    </p:spTree>
    <p:extLst>
      <p:ext uri="{BB962C8B-B14F-4D97-AF65-F5344CB8AC3E}">
        <p14:creationId xmlns:p14="http://schemas.microsoft.com/office/powerpoint/2010/main" val="18931256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7755"/>
          </a:xfrm>
        </p:spPr>
        <p:txBody>
          <a:bodyPr>
            <a:normAutofit/>
          </a:bodyPr>
          <a:lstStyle/>
          <a:p>
            <a:pPr algn="ctr"/>
            <a:r>
              <a:rPr lang="it-IT" sz="2400" dirty="0" smtClean="0"/>
              <a:t>L’organizzazione del regno.</a:t>
            </a:r>
            <a:endParaRPr lang="it-IT" sz="2400" dirty="0"/>
          </a:p>
        </p:txBody>
      </p:sp>
      <p:sp>
        <p:nvSpPr>
          <p:cNvPr id="3" name="Segnaposto contenuto 2"/>
          <p:cNvSpPr>
            <a:spLocks noGrp="1"/>
          </p:cNvSpPr>
          <p:nvPr>
            <p:ph idx="1"/>
          </p:nvPr>
        </p:nvSpPr>
        <p:spPr>
          <a:xfrm>
            <a:off x="677334" y="1327355"/>
            <a:ext cx="9838266" cy="4714007"/>
          </a:xfrm>
        </p:spPr>
        <p:txBody>
          <a:bodyPr>
            <a:normAutofit/>
          </a:bodyPr>
          <a:lstStyle/>
          <a:p>
            <a:pPr algn="just"/>
            <a:r>
              <a:rPr lang="it-IT" sz="2000" b="1" dirty="0" smtClean="0"/>
              <a:t>Il territorio fu organizzato in comitati. </a:t>
            </a:r>
          </a:p>
          <a:p>
            <a:pPr algn="just"/>
            <a:r>
              <a:rPr lang="it-IT" sz="2000" b="1" dirty="0" smtClean="0"/>
              <a:t>I conti /</a:t>
            </a:r>
            <a:r>
              <a:rPr lang="it-IT" sz="2000" b="1" dirty="0" err="1" smtClean="0"/>
              <a:t>comites</a:t>
            </a:r>
            <a:r>
              <a:rPr lang="it-IT" sz="2000" b="1" dirty="0" smtClean="0"/>
              <a:t> potevano governare una circoscrizione oppure potevano avere una maggiore mobilità. Questi ultimi erano definiti palatini da </a:t>
            </a:r>
            <a:r>
              <a:rPr lang="it-IT" sz="2000" b="1" dirty="0" err="1" smtClean="0"/>
              <a:t>palatium</a:t>
            </a:r>
            <a:r>
              <a:rPr lang="it-IT" sz="2000" b="1" dirty="0" smtClean="0"/>
              <a:t>, la residenza del re.</a:t>
            </a:r>
          </a:p>
          <a:p>
            <a:pPr algn="just"/>
            <a:r>
              <a:rPr lang="it-IT" sz="2000" b="1" dirty="0" smtClean="0"/>
              <a:t>Poteri militari dei conti: guidavano l’esercito al posto del re.</a:t>
            </a:r>
          </a:p>
          <a:p>
            <a:pPr algn="just"/>
            <a:r>
              <a:rPr lang="it-IT" sz="2000" b="1" dirty="0" smtClean="0"/>
              <a:t>Poteri giudiziari: presiedevano i placita, ovvero le sedute del tribunale.</a:t>
            </a:r>
          </a:p>
          <a:p>
            <a:pPr algn="just"/>
            <a:r>
              <a:rPr lang="it-IT" sz="2000" b="1" dirty="0" smtClean="0"/>
              <a:t>I marchesi /</a:t>
            </a:r>
            <a:r>
              <a:rPr lang="it-IT" sz="2000" b="1" dirty="0" err="1"/>
              <a:t>m</a:t>
            </a:r>
            <a:r>
              <a:rPr lang="it-IT" sz="2000" b="1" dirty="0" err="1" smtClean="0"/>
              <a:t>archiones</a:t>
            </a:r>
            <a:r>
              <a:rPr lang="it-IT" sz="2000" b="1" dirty="0" smtClean="0"/>
              <a:t>:  erano conti con compiti prevalentemente militari e di governo delle marche, che potevano essere costituite da una somma di comitati oppure no ma che comunque erano sempre costituite lungo i confini.</a:t>
            </a:r>
          </a:p>
          <a:p>
            <a:pPr algn="just"/>
            <a:r>
              <a:rPr lang="it-IT" sz="2000" b="1" dirty="0" smtClean="0"/>
              <a:t>I ducati continuarono ad essere governati dai duchi per la fortuna che il termine adottato di origine bizantina aveva nelle popolazioni locali.</a:t>
            </a:r>
            <a:endParaRPr lang="it-IT" sz="2000" b="1" dirty="0"/>
          </a:p>
        </p:txBody>
      </p:sp>
    </p:spTree>
    <p:extLst>
      <p:ext uri="{BB962C8B-B14F-4D97-AF65-F5344CB8AC3E}">
        <p14:creationId xmlns:p14="http://schemas.microsoft.com/office/powerpoint/2010/main" val="2346474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20994"/>
          </a:xfrm>
        </p:spPr>
        <p:txBody>
          <a:bodyPr>
            <a:normAutofit/>
          </a:bodyPr>
          <a:lstStyle/>
          <a:p>
            <a:pPr algn="ctr"/>
            <a:r>
              <a:rPr lang="it-IT" sz="2400" b="1" dirty="0" smtClean="0"/>
              <a:t>I </a:t>
            </a:r>
            <a:r>
              <a:rPr lang="it-IT" sz="2400" b="1" dirty="0" err="1" smtClean="0"/>
              <a:t>comites</a:t>
            </a:r>
            <a:endParaRPr lang="it-IT" sz="2400" b="1" dirty="0"/>
          </a:p>
        </p:txBody>
      </p:sp>
      <p:sp>
        <p:nvSpPr>
          <p:cNvPr id="3" name="Segnaposto contenuto 2"/>
          <p:cNvSpPr>
            <a:spLocks noGrp="1"/>
          </p:cNvSpPr>
          <p:nvPr>
            <p:ph idx="1"/>
          </p:nvPr>
        </p:nvSpPr>
        <p:spPr>
          <a:xfrm>
            <a:off x="677334" y="1356853"/>
            <a:ext cx="10112586" cy="4684510"/>
          </a:xfrm>
        </p:spPr>
        <p:txBody>
          <a:bodyPr>
            <a:normAutofit/>
          </a:bodyPr>
          <a:lstStyle/>
          <a:p>
            <a:r>
              <a:rPr lang="it-IT" sz="2000" b="1" dirty="0" smtClean="0"/>
              <a:t>Sono reclutati tra i vassalli de re chiamati </a:t>
            </a:r>
            <a:r>
              <a:rPr lang="it-IT" sz="2000" b="1" i="1" dirty="0" err="1" smtClean="0"/>
              <a:t>vassi</a:t>
            </a:r>
            <a:r>
              <a:rPr lang="it-IT" sz="2000" b="1" i="1" dirty="0" smtClean="0"/>
              <a:t> dominici</a:t>
            </a:r>
            <a:r>
              <a:rPr lang="it-IT" sz="2000" b="1" dirty="0" smtClean="0"/>
              <a:t>.</a:t>
            </a:r>
          </a:p>
          <a:p>
            <a:pPr algn="just"/>
            <a:r>
              <a:rPr lang="it-IT" sz="2000" b="1" dirty="0" smtClean="0"/>
              <a:t>Il compito di conte non si sovrappone a quello di vassallo. I conti continuavano a a pagare con il servizio militare l’uso delle terre che avevano ricevuto in beneficio dal sovrano ed esercitavano il loro potere in quanto facevano parte degli ufficiali regi.</a:t>
            </a:r>
          </a:p>
          <a:p>
            <a:pPr algn="just"/>
            <a:r>
              <a:rPr lang="it-IT" sz="2000" b="1" dirty="0" smtClean="0"/>
              <a:t>I conti, soprattutto i marchesi, nominavano i visconti, ufficiali a loro subordinati e non di nomina regia per governare i territori.</a:t>
            </a:r>
          </a:p>
          <a:p>
            <a:pPr algn="just"/>
            <a:r>
              <a:rPr lang="it-IT" sz="2000" b="1" dirty="0" smtClean="0"/>
              <a:t>Vassi dominici: sono numerosi e non godono di nessun ufficio pubblico; accompagnano il re e i funzionari nelle funzioni più delicate e nelle operazioni di guerra.</a:t>
            </a:r>
          </a:p>
          <a:p>
            <a:pPr algn="just"/>
            <a:r>
              <a:rPr lang="it-IT" sz="2000" b="1" dirty="0" smtClean="0"/>
              <a:t>Il numero di conti, marchesi e </a:t>
            </a:r>
            <a:r>
              <a:rPr lang="it-IT" sz="2000" b="1" dirty="0" err="1" smtClean="0"/>
              <a:t>vassi</a:t>
            </a:r>
            <a:r>
              <a:rPr lang="it-IT" sz="2000" b="1" dirty="0" smtClean="0"/>
              <a:t> non è sufficiente per governare tutto lo stato e così viene creata la funzione dei missi, inviati dal re con funzioni di controllo. Garantiscono il collegamento tra le realtà locali e il potere centrale.</a:t>
            </a:r>
            <a:endParaRPr lang="it-IT" sz="2000" b="1" dirty="0"/>
          </a:p>
        </p:txBody>
      </p:sp>
    </p:spTree>
    <p:extLst>
      <p:ext uri="{BB962C8B-B14F-4D97-AF65-F5344CB8AC3E}">
        <p14:creationId xmlns:p14="http://schemas.microsoft.com/office/powerpoint/2010/main" val="943920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normAutofit/>
          </a:bodyPr>
          <a:lstStyle/>
          <a:p>
            <a:pPr algn="ctr"/>
            <a:r>
              <a:rPr lang="it-IT" sz="2800" dirty="0" smtClean="0"/>
              <a:t>La corte di Carlo Magno </a:t>
            </a:r>
            <a:endParaRPr lang="it-IT" sz="2800" dirty="0"/>
          </a:p>
        </p:txBody>
      </p:sp>
      <p:sp>
        <p:nvSpPr>
          <p:cNvPr id="3" name="Segnaposto contenuto 2"/>
          <p:cNvSpPr>
            <a:spLocks noGrp="1"/>
          </p:cNvSpPr>
          <p:nvPr>
            <p:ph idx="1"/>
          </p:nvPr>
        </p:nvSpPr>
        <p:spPr>
          <a:xfrm>
            <a:off x="677334" y="1224117"/>
            <a:ext cx="9856554" cy="4817246"/>
          </a:xfrm>
        </p:spPr>
        <p:txBody>
          <a:bodyPr>
            <a:normAutofit/>
          </a:bodyPr>
          <a:lstStyle/>
          <a:p>
            <a:pPr algn="just"/>
            <a:r>
              <a:rPr lang="it-IT" sz="2000" b="1" dirty="0" smtClean="0"/>
              <a:t>Dal 794 il re decide di stabilirsi ad Aquisgrana dove fece costruire un palazzo ispirato al Laterano che papa Leone III aveva fatto costruire a Roma con una cappella palatina simile alla chiesa bizantina di San Vitale a Ravenna. Continua a soggiornare anche in altre città quali Worms, </a:t>
            </a:r>
            <a:r>
              <a:rPr lang="it-IT" sz="2000" b="1" dirty="0" err="1" smtClean="0"/>
              <a:t>Quierzy</a:t>
            </a:r>
            <a:r>
              <a:rPr lang="it-IT" sz="2000" b="1" dirty="0"/>
              <a:t> </a:t>
            </a:r>
            <a:r>
              <a:rPr lang="it-IT" sz="2000" b="1" dirty="0" smtClean="0"/>
              <a:t>e </a:t>
            </a:r>
            <a:r>
              <a:rPr lang="it-IT" sz="2000" b="1" dirty="0" err="1" smtClean="0"/>
              <a:t>Paderbon</a:t>
            </a:r>
            <a:r>
              <a:rPr lang="it-IT" sz="2000" b="1" dirty="0" smtClean="0"/>
              <a:t>.</a:t>
            </a:r>
          </a:p>
          <a:p>
            <a:pPr algn="just"/>
            <a:r>
              <a:rPr lang="it-IT" sz="2000" b="1" dirty="0" smtClean="0"/>
              <a:t>La corte è costituita dai conti palatini e da alcuni </a:t>
            </a:r>
            <a:r>
              <a:rPr lang="it-IT" sz="2000" b="1" dirty="0" err="1" smtClean="0"/>
              <a:t>vassi</a:t>
            </a:r>
            <a:r>
              <a:rPr lang="it-IT" sz="2000" b="1" dirty="0" smtClean="0"/>
              <a:t> dominici, il cappellano di corte detto </a:t>
            </a:r>
            <a:r>
              <a:rPr lang="it-IT" sz="2000" b="1" dirty="0" err="1" smtClean="0"/>
              <a:t>arcicappellano</a:t>
            </a:r>
            <a:r>
              <a:rPr lang="it-IT" sz="2000" b="1" dirty="0" smtClean="0"/>
              <a:t>, il camerario(amministra i beni della corona e della famiglia del sovrano), l’</a:t>
            </a:r>
            <a:r>
              <a:rPr lang="it-IT" sz="2000" b="1" dirty="0" err="1" smtClean="0"/>
              <a:t>apocrisario</a:t>
            </a:r>
            <a:r>
              <a:rPr lang="it-IT" sz="2000" b="1" dirty="0" smtClean="0"/>
              <a:t>(si occupa della cancelleria), il coppiere (responsabile di vitto e bevande a corte), il maestro di caccia e altri.</a:t>
            </a:r>
          </a:p>
          <a:p>
            <a:pPr algn="just"/>
            <a:r>
              <a:rPr lang="it-IT" sz="2000" b="1" dirty="0" smtClean="0"/>
              <a:t>Schola palatina: fu guidata dal monaco </a:t>
            </a:r>
            <a:r>
              <a:rPr lang="it-IT" sz="2000" b="1" dirty="0" err="1" smtClean="0"/>
              <a:t>Alcuino</a:t>
            </a:r>
            <a:r>
              <a:rPr lang="it-IT" sz="2000" b="1" dirty="0" smtClean="0"/>
              <a:t> di York e raccolse molti intellettuali del tempo tra i quali Paolo Diacono, il teologo Paolino poi patriarca di Aquileia, il poeta visigoto </a:t>
            </a:r>
            <a:r>
              <a:rPr lang="it-IT" sz="2000" b="1" dirty="0" err="1" smtClean="0"/>
              <a:t>Teodulfo</a:t>
            </a:r>
            <a:r>
              <a:rPr lang="it-IT" sz="2000" b="1" dirty="0" smtClean="0"/>
              <a:t>, l’astronomo irlandese </a:t>
            </a:r>
            <a:r>
              <a:rPr lang="it-IT" sz="2000" b="1" dirty="0" err="1" smtClean="0"/>
              <a:t>Dungal</a:t>
            </a:r>
            <a:r>
              <a:rPr lang="it-IT" sz="2000" b="1" dirty="0" smtClean="0"/>
              <a:t>.</a:t>
            </a:r>
          </a:p>
          <a:p>
            <a:endParaRPr lang="it-IT" sz="2000" b="1" dirty="0"/>
          </a:p>
        </p:txBody>
      </p:sp>
    </p:spTree>
    <p:extLst>
      <p:ext uri="{BB962C8B-B14F-4D97-AF65-F5344CB8AC3E}">
        <p14:creationId xmlns:p14="http://schemas.microsoft.com/office/powerpoint/2010/main" val="17310305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4841" y="289560"/>
            <a:ext cx="9425994" cy="548640"/>
          </a:xfrm>
        </p:spPr>
        <p:txBody>
          <a:bodyPr>
            <a:normAutofit/>
          </a:bodyPr>
          <a:lstStyle/>
          <a:p>
            <a:pPr algn="ctr"/>
            <a:r>
              <a:rPr lang="it-IT" sz="2400" b="1" dirty="0" smtClean="0"/>
              <a:t>Le scuole in epoca carolingia </a:t>
            </a:r>
            <a:endParaRPr lang="it-IT" sz="2400" b="1" dirty="0"/>
          </a:p>
        </p:txBody>
      </p:sp>
      <p:sp>
        <p:nvSpPr>
          <p:cNvPr id="3" name="Segnaposto contenuto 2"/>
          <p:cNvSpPr>
            <a:spLocks noGrp="1"/>
          </p:cNvSpPr>
          <p:nvPr>
            <p:ph idx="1"/>
          </p:nvPr>
        </p:nvSpPr>
        <p:spPr>
          <a:xfrm>
            <a:off x="677334" y="1091381"/>
            <a:ext cx="9853506" cy="4949981"/>
          </a:xfrm>
        </p:spPr>
        <p:txBody>
          <a:bodyPr>
            <a:normAutofit/>
          </a:bodyPr>
          <a:lstStyle/>
          <a:p>
            <a:r>
              <a:rPr lang="it-IT" sz="2000" b="1" dirty="0" smtClean="0"/>
              <a:t>Fu istituita una scuola di corte per i chierici.</a:t>
            </a:r>
          </a:p>
          <a:p>
            <a:pPr algn="just"/>
            <a:r>
              <a:rPr lang="it-IT" sz="2000" b="1" dirty="0" smtClean="0"/>
              <a:t>In precedenza </a:t>
            </a:r>
            <a:r>
              <a:rPr lang="it-IT" sz="2000" b="1" dirty="0"/>
              <a:t>la Chiesa aveva provveduto ad istituire scuole vescovili, monastiche e plebane in cui la cultura grammaticale e letteraria e solo in maniera minima scientifica era programmaticamente destinata ad una migliore comprensione delle sacre </a:t>
            </a:r>
            <a:r>
              <a:rPr lang="it-IT" sz="2000" b="1" dirty="0" smtClean="0"/>
              <a:t>scritture</a:t>
            </a:r>
            <a:r>
              <a:rPr lang="it-IT" sz="2000" b="1" dirty="0"/>
              <a:t>. Nel concilio di Toledo nel </a:t>
            </a:r>
            <a:r>
              <a:rPr lang="it-IT" sz="2000" b="1" dirty="0" smtClean="0"/>
              <a:t>527, </a:t>
            </a:r>
            <a:r>
              <a:rPr lang="it-IT" sz="2000" b="1" dirty="0"/>
              <a:t>ad </a:t>
            </a:r>
            <a:r>
              <a:rPr lang="it-IT" sz="2000" b="1" dirty="0" smtClean="0"/>
              <a:t>esempio, si era deciso di attivare </a:t>
            </a:r>
            <a:r>
              <a:rPr lang="it-IT" sz="2000" b="1" dirty="0"/>
              <a:t>in ogni diocesi una scuola vescovile con il compito di istruire fin dalla prima infanzia i fanciulli </a:t>
            </a:r>
            <a:r>
              <a:rPr lang="it-IT" sz="2000" b="1" dirty="0" smtClean="0"/>
              <a:t>destinati, per </a:t>
            </a:r>
            <a:r>
              <a:rPr lang="it-IT" sz="2000" b="1" dirty="0"/>
              <a:t>volontà dei parenti, al sacerdozio. In parallelo a queste scuole dal VI secolo in poi iniziano ad essere costituite anche le scuole monastiche. Fiorentissimi centri di cultura in Italia furono proprio i grandi monasteri benedettini di Montecassino, Bobbio, Farfa e di San Vincenzo al Volturno. </a:t>
            </a:r>
            <a:endParaRPr lang="it-IT" sz="2000" b="1" dirty="0" smtClean="0"/>
          </a:p>
          <a:p>
            <a:pPr algn="just"/>
            <a:r>
              <a:rPr lang="it-IT" sz="2000" b="1" dirty="0" smtClean="0"/>
              <a:t>L’organizzazione delle scuole vescovili e monastiche fu regolata da capitolari.</a:t>
            </a:r>
            <a:endParaRPr lang="it-IT" sz="2000" b="1" dirty="0"/>
          </a:p>
        </p:txBody>
      </p:sp>
    </p:spTree>
    <p:extLst>
      <p:ext uri="{BB962C8B-B14F-4D97-AF65-F5344CB8AC3E}">
        <p14:creationId xmlns:p14="http://schemas.microsoft.com/office/powerpoint/2010/main" val="23157545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t>Materie di studio e affermazione della scrittura carolina</a:t>
            </a:r>
            <a:endParaRPr lang="it-IT" sz="2400" dirty="0"/>
          </a:p>
        </p:txBody>
      </p:sp>
      <p:sp>
        <p:nvSpPr>
          <p:cNvPr id="3" name="Segnaposto contenuto 2"/>
          <p:cNvSpPr>
            <a:spLocks noGrp="1"/>
          </p:cNvSpPr>
          <p:nvPr>
            <p:ph idx="1"/>
          </p:nvPr>
        </p:nvSpPr>
        <p:spPr>
          <a:xfrm>
            <a:off x="243840" y="990600"/>
            <a:ext cx="6903720" cy="5303520"/>
          </a:xfrm>
        </p:spPr>
        <p:txBody>
          <a:bodyPr>
            <a:normAutofit/>
          </a:bodyPr>
          <a:lstStyle/>
          <a:p>
            <a:pPr algn="just"/>
            <a:r>
              <a:rPr lang="it-IT" sz="2000" b="1" dirty="0" smtClean="0"/>
              <a:t>Arti del trivio: grammatica, retorica e dialettica.</a:t>
            </a:r>
          </a:p>
          <a:p>
            <a:pPr algn="just"/>
            <a:r>
              <a:rPr lang="it-IT" sz="2000" b="1" dirty="0" smtClean="0"/>
              <a:t>Arti del quadrivio: aritmetica, geometria, astronomia e musica.</a:t>
            </a:r>
          </a:p>
          <a:p>
            <a:pPr algn="just"/>
            <a:r>
              <a:rPr lang="it-IT" sz="2000" b="1" dirty="0" smtClean="0"/>
              <a:t>Vengono organizzati i centri di scrittura con la decisione di adottare una scrittura più facile da leggere: la minuscola carolina.</a:t>
            </a:r>
          </a:p>
          <a:p>
            <a:pPr algn="just"/>
            <a:r>
              <a:rPr lang="it-IT" sz="2000" b="1" dirty="0" smtClean="0"/>
              <a:t>Si ottenne una maggiore circolazione dei modelli culturali fondati sulla valorizzazione dei testi classici. </a:t>
            </a:r>
          </a:p>
          <a:p>
            <a:pPr algn="just"/>
            <a:r>
              <a:rPr lang="it-IT" sz="2000" b="1" dirty="0" smtClean="0"/>
              <a:t>Il governo centrale decide quale siano le scuole che avrebbero dovuto seguire i chierici dei vari territori.</a:t>
            </a:r>
            <a:endParaRPr lang="it-IT"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035" y="1371600"/>
            <a:ext cx="4672965" cy="466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2641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68710"/>
            <a:ext cx="8596668" cy="884903"/>
          </a:xfrm>
        </p:spPr>
        <p:txBody>
          <a:bodyPr>
            <a:normAutofit/>
          </a:bodyPr>
          <a:lstStyle/>
          <a:p>
            <a:pPr algn="ctr"/>
            <a:r>
              <a:rPr lang="it-IT" sz="2400" dirty="0"/>
              <a:t>Capitolare di Corteolona, KK 1, c. 6 (825)</a:t>
            </a:r>
          </a:p>
        </p:txBody>
      </p:sp>
      <p:sp>
        <p:nvSpPr>
          <p:cNvPr id="3" name="Segnaposto contenuto 2"/>
          <p:cNvSpPr>
            <a:spLocks noGrp="1"/>
          </p:cNvSpPr>
          <p:nvPr>
            <p:ph idx="1"/>
          </p:nvPr>
        </p:nvSpPr>
        <p:spPr>
          <a:xfrm>
            <a:off x="677334" y="1430595"/>
            <a:ext cx="8909118" cy="4168316"/>
          </a:xfrm>
        </p:spPr>
        <p:txBody>
          <a:bodyPr>
            <a:noAutofit/>
          </a:bodyPr>
          <a:lstStyle/>
          <a:p>
            <a:pPr algn="just"/>
            <a:r>
              <a:rPr lang="it-IT" b="1" dirty="0"/>
              <a:t>Riguardo invece la dottrina, che per l’eccessiva incuria e l’apatia di qualcuno dei preposti in ogni luogo viene del tutto meno, piacque che come è stato da noi stabilito così sia osservata da tutti. È evidente che da coloro che per nostro ordine sono stati comandati per insegnare agli altri nei luoghi designati venga fornito il massimo impegno, in modo che a loro giovino le imprese scolastiche e si dedichino alla dottrina, come l’attuale necessità sollecita vivamente. Per convenienza tuttavia di tutti provvediamo a questa pratica separatamente nei luoghi più opportuni, affinché la difficoltà delle località site più lontano o la povertà non sia giustificazione di nessuno</a:t>
            </a:r>
            <a:r>
              <a:rPr lang="it-IT" dirty="0"/>
              <a:t>. </a:t>
            </a:r>
            <a:endParaRPr lang="it-IT" sz="2000" dirty="0"/>
          </a:p>
        </p:txBody>
      </p:sp>
    </p:spTree>
    <p:extLst>
      <p:ext uri="{BB962C8B-B14F-4D97-AF65-F5344CB8AC3E}">
        <p14:creationId xmlns:p14="http://schemas.microsoft.com/office/powerpoint/2010/main" val="22051217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2520" y="914401"/>
            <a:ext cx="8656320" cy="4524315"/>
          </a:xfrm>
          <a:prstGeom prst="rect">
            <a:avLst/>
          </a:prstGeom>
        </p:spPr>
        <p:txBody>
          <a:bodyPr wrap="square">
            <a:spAutoFit/>
          </a:bodyPr>
          <a:lstStyle/>
          <a:p>
            <a:pPr algn="just"/>
            <a:r>
              <a:rPr lang="it-IT" sz="2400" b="1" dirty="0"/>
              <a:t>Essi sono: in primo luogo a Pavia presso </a:t>
            </a:r>
            <a:r>
              <a:rPr lang="it-IT" sz="2400" b="1" dirty="0" err="1"/>
              <a:t>Dungal</a:t>
            </a:r>
            <a:r>
              <a:rPr lang="it-IT" sz="2400" b="1" dirty="0"/>
              <a:t> si riuniscano da Milano, da Brescia, da Lodi, da Bergamo, da Novara, da Vercelli, da Tortona, da Aqui, da Genova, da Asti e da Como; a Ivrea lo stesso vescovo faccia questo da sé; a Torino si radunino da Ventimiglia, da Albenga, da Vado e da Alba; a Cremona apprendano da Reggio, da Piacenza, da Parma e da Modena; a Firenze si rivolgano dalla Tuscia; a Fermo si radunino dalle città dello spoletino; a Verona da Mantova e da Trento; a Vicenza da Padova, da Treviso, da Feltre, da Ceneda e da Asolo; tutte le restanti città si radunino alla scuola di Cividale</a:t>
            </a:r>
            <a:r>
              <a:rPr lang="it-IT" dirty="0"/>
              <a:t>.</a:t>
            </a:r>
          </a:p>
        </p:txBody>
      </p:sp>
    </p:spTree>
    <p:extLst>
      <p:ext uri="{BB962C8B-B14F-4D97-AF65-F5344CB8AC3E}">
        <p14:creationId xmlns:p14="http://schemas.microsoft.com/office/powerpoint/2010/main" val="27899786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normAutofit/>
          </a:bodyPr>
          <a:lstStyle/>
          <a:p>
            <a:pPr algn="ctr"/>
            <a:r>
              <a:rPr lang="it-IT" sz="2400" dirty="0" smtClean="0"/>
              <a:t>Le lingue volgari e il latino</a:t>
            </a:r>
            <a:endParaRPr lang="it-IT" sz="2400" dirty="0"/>
          </a:p>
        </p:txBody>
      </p:sp>
      <p:sp>
        <p:nvSpPr>
          <p:cNvPr id="3" name="Segnaposto contenuto 2"/>
          <p:cNvSpPr>
            <a:spLocks noGrp="1"/>
          </p:cNvSpPr>
          <p:nvPr>
            <p:ph idx="1"/>
          </p:nvPr>
        </p:nvSpPr>
        <p:spPr>
          <a:xfrm>
            <a:off x="677334" y="1224117"/>
            <a:ext cx="9189338" cy="4817246"/>
          </a:xfrm>
        </p:spPr>
        <p:txBody>
          <a:bodyPr>
            <a:noAutofit/>
          </a:bodyPr>
          <a:lstStyle/>
          <a:p>
            <a:pPr algn="just"/>
            <a:r>
              <a:rPr lang="it-IT" dirty="0" smtClean="0"/>
              <a:t>Carlo </a:t>
            </a:r>
            <a:r>
              <a:rPr lang="it-IT" dirty="0"/>
              <a:t>Magno </a:t>
            </a:r>
            <a:r>
              <a:rPr lang="it-IT" dirty="0" smtClean="0"/>
              <a:t>spinse il clero </a:t>
            </a:r>
            <a:r>
              <a:rPr lang="it-IT" dirty="0"/>
              <a:t>ed i funzionari regi </a:t>
            </a:r>
            <a:r>
              <a:rPr lang="it-IT" dirty="0" smtClean="0"/>
              <a:t>a </a:t>
            </a:r>
            <a:r>
              <a:rPr lang="it-IT" dirty="0"/>
              <a:t>padroneggiare un latino chiaro e corretto, che assicurasse la trasmissione fedele delle scritture sacre e la uniforme intelligibilità dei provvedimenti </a:t>
            </a:r>
            <a:r>
              <a:rPr lang="it-IT" dirty="0" smtClean="0"/>
              <a:t>amministrativi. Questa scelta </a:t>
            </a:r>
            <a:r>
              <a:rPr lang="it-IT" dirty="0"/>
              <a:t>ebbe l’effetto, nei territori occidentali dell’impero, di distanziare il latino dalla parlata corrente, creando la consapevolezza che il latino ed il volgare romanzo costituissero ormai due lingue organicamente complete e diverse tra loro, a somiglianza di quanto avveniva nei territori orientali dove si parlava tedesco. </a:t>
            </a:r>
            <a:r>
              <a:rPr lang="it-IT" dirty="0" smtClean="0"/>
              <a:t>La </a:t>
            </a:r>
            <a:r>
              <a:rPr lang="it-IT" dirty="0"/>
              <a:t>presa d’atto ufficiale della presenza, nell’impero di Carlo, di una lingua volgare romanza di autonomia pari a quella tedesca, può ravvisarsi nella diciassettesima delibera del concilio di Tours </a:t>
            </a:r>
            <a:r>
              <a:rPr lang="it-IT" dirty="0" smtClean="0"/>
              <a:t>dell’813:</a:t>
            </a:r>
          </a:p>
        </p:txBody>
      </p:sp>
    </p:spTree>
    <p:extLst>
      <p:ext uri="{BB962C8B-B14F-4D97-AF65-F5344CB8AC3E}">
        <p14:creationId xmlns:p14="http://schemas.microsoft.com/office/powerpoint/2010/main" val="10972099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25880" y="822960"/>
            <a:ext cx="7818120" cy="4893647"/>
          </a:xfrm>
          <a:prstGeom prst="rect">
            <a:avLst/>
          </a:prstGeom>
        </p:spPr>
        <p:txBody>
          <a:bodyPr wrap="square">
            <a:spAutoFit/>
          </a:bodyPr>
          <a:lstStyle/>
          <a:p>
            <a:pPr algn="just"/>
            <a:r>
              <a:rPr lang="it-IT" sz="2400" b="1" dirty="0"/>
              <a:t>«All’unanimità abbiamo deliberato che ciascun vescovo tenga omelie, contenenti le ammonizioni necessarie a istruire i sottoposti circa la fede cattolica, secondo la loro capacità di comprensione, circa l’eterno premio ai buoni e l’eterna dannazione dei malvagi, e ancora circa la futura resurrezione e il giudizio finale, e con quali opere possa meritarsi la beatitudine, con quali perdersi. E che si studi di tradurre comprensibilmente le medesime omelie nella lingua romana rustica o nella tedesca, affinché più facilmente tutti possano intendere quel che viene detto». </a:t>
            </a:r>
          </a:p>
        </p:txBody>
      </p:sp>
    </p:spTree>
    <p:extLst>
      <p:ext uri="{BB962C8B-B14F-4D97-AF65-F5344CB8AC3E}">
        <p14:creationId xmlns:p14="http://schemas.microsoft.com/office/powerpoint/2010/main" val="148513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L’area della </a:t>
            </a:r>
            <a:r>
              <a:rPr lang="it-IT" sz="2800" dirty="0"/>
              <a:t>pianura </a:t>
            </a:r>
            <a:r>
              <a:rPr lang="it-IT" sz="2800" dirty="0" smtClean="0"/>
              <a:t>russa tra </a:t>
            </a:r>
            <a:r>
              <a:rPr lang="it-IT" sz="2800" dirty="0"/>
              <a:t>i  grandi  bacini fluviali del </a:t>
            </a:r>
            <a:r>
              <a:rPr lang="it-IT" sz="2800" dirty="0" err="1"/>
              <a:t>Dnjestr</a:t>
            </a:r>
            <a:r>
              <a:rPr lang="it-IT" sz="2800" dirty="0"/>
              <a:t>, del </a:t>
            </a:r>
            <a:r>
              <a:rPr lang="it-IT" sz="2800" dirty="0" err="1"/>
              <a:t>Dniepr</a:t>
            </a:r>
            <a:r>
              <a:rPr lang="it-IT" sz="2800" dirty="0"/>
              <a:t>, del </a:t>
            </a:r>
            <a:r>
              <a:rPr lang="it-IT" sz="2800" dirty="0" smtClean="0"/>
              <a:t>Don e </a:t>
            </a:r>
            <a:r>
              <a:rPr lang="it-IT" sz="2800" dirty="0"/>
              <a:t>del Volga</a:t>
            </a:r>
          </a:p>
        </p:txBody>
      </p:sp>
      <p:sp>
        <p:nvSpPr>
          <p:cNvPr id="3" name="Content Placeholder 2"/>
          <p:cNvSpPr>
            <a:spLocks noGrp="1"/>
          </p:cNvSpPr>
          <p:nvPr>
            <p:ph idx="1"/>
          </p:nvPr>
        </p:nvSpPr>
        <p:spPr>
          <a:xfrm>
            <a:off x="677334" y="1714501"/>
            <a:ext cx="8978730" cy="4326862"/>
          </a:xfrm>
        </p:spPr>
        <p:txBody>
          <a:bodyPr>
            <a:normAutofit fontScale="40000" lnSpcReduction="20000"/>
          </a:bodyPr>
          <a:lstStyle/>
          <a:p>
            <a:pPr algn="just"/>
            <a:r>
              <a:rPr lang="it-IT" sz="5100" dirty="0" smtClean="0"/>
              <a:t>Germani e popoli russi si stabilirono in queste zone. Si </a:t>
            </a:r>
            <a:r>
              <a:rPr lang="it-IT" sz="5100" dirty="0"/>
              <a:t>spiega come per uno scrittore della fine del secolo VIII, Paolo Diacono, il fiume Tanai (il Don) era la frontiera orientale della Germania (PD HL I 1). </a:t>
            </a:r>
            <a:endParaRPr lang="it-IT" sz="5100" dirty="0" smtClean="0"/>
          </a:p>
          <a:p>
            <a:endParaRPr lang="it-IT" sz="5100" dirty="0" smtClean="0"/>
          </a:p>
          <a:p>
            <a:pPr algn="just"/>
            <a:r>
              <a:rPr lang="it-IT" sz="5100" dirty="0"/>
              <a:t>Q</a:t>
            </a:r>
            <a:r>
              <a:rPr lang="it-IT" sz="5100" dirty="0" smtClean="0"/>
              <a:t>uest'area</a:t>
            </a:r>
            <a:r>
              <a:rPr lang="it-IT" sz="5100" dirty="0"/>
              <a:t>, più precisamente fra </a:t>
            </a:r>
            <a:r>
              <a:rPr lang="it-IT" sz="5100" dirty="0" err="1"/>
              <a:t>Dnjestr</a:t>
            </a:r>
            <a:r>
              <a:rPr lang="it-IT" sz="5100" dirty="0"/>
              <a:t> e </a:t>
            </a:r>
            <a:r>
              <a:rPr lang="it-IT" sz="5100" dirty="0" err="1"/>
              <a:t>Dnjepr</a:t>
            </a:r>
            <a:r>
              <a:rPr lang="it-IT" sz="5100" dirty="0"/>
              <a:t>, si pensa che sia stata la culla delle popolazioni slave, la primitiva sede dalla quale iniziarono la loro espansione, databile anch'essa lungo tutto il primo millennio avanti </a:t>
            </a:r>
            <a:r>
              <a:rPr lang="it-IT" sz="5100" dirty="0" smtClean="0"/>
              <a:t>l‘Era </a:t>
            </a:r>
            <a:r>
              <a:rPr lang="it-IT" sz="5100" dirty="0"/>
              <a:t>cristiana</a:t>
            </a:r>
            <a:r>
              <a:rPr lang="it-IT" sz="5100" dirty="0" smtClean="0"/>
              <a:t>.</a:t>
            </a:r>
          </a:p>
          <a:p>
            <a:endParaRPr lang="it-IT" sz="5100" dirty="0" smtClean="0"/>
          </a:p>
          <a:p>
            <a:pPr algn="just"/>
            <a:r>
              <a:rPr lang="it-IT" sz="5100" dirty="0" smtClean="0"/>
              <a:t>Non si conosco con chiarezza i </a:t>
            </a:r>
            <a:r>
              <a:rPr lang="it-IT" sz="5100" dirty="0"/>
              <a:t>primitivi spostamenti </a:t>
            </a:r>
            <a:r>
              <a:rPr lang="it-IT" sz="5100" dirty="0" smtClean="0"/>
              <a:t>germanici </a:t>
            </a:r>
            <a:r>
              <a:rPr lang="it-IT" sz="5100" dirty="0"/>
              <a:t>e </a:t>
            </a:r>
            <a:r>
              <a:rPr lang="it-IT" sz="5100" dirty="0" smtClean="0"/>
              <a:t>slavi, </a:t>
            </a:r>
            <a:r>
              <a:rPr lang="it-IT" sz="5100" dirty="0"/>
              <a:t>e </a:t>
            </a:r>
            <a:r>
              <a:rPr lang="it-IT" sz="5100" dirty="0" smtClean="0"/>
              <a:t> sono scarse le conoscenze sulle </a:t>
            </a:r>
            <a:r>
              <a:rPr lang="it-IT" sz="5100" dirty="0"/>
              <a:t>rispettive </a:t>
            </a:r>
            <a:r>
              <a:rPr lang="it-IT" sz="5100" dirty="0" smtClean="0"/>
              <a:t>civiltà fondati su dati archeologici e sulle </a:t>
            </a:r>
            <a:r>
              <a:rPr lang="it-IT" sz="5100" dirty="0"/>
              <a:t>prime testimonianze letterarie esterne al contatto con i mondi ellenistico e romano. </a:t>
            </a:r>
            <a:endParaRPr lang="it-IT" sz="5100" dirty="0" smtClean="0"/>
          </a:p>
          <a:p>
            <a:endParaRPr lang="it-IT" sz="3600" dirty="0"/>
          </a:p>
          <a:p>
            <a:pPr marL="0" indent="0">
              <a:buNone/>
            </a:pPr>
            <a:r>
              <a:rPr lang="it-IT" dirty="0" smtClean="0"/>
              <a:t> </a:t>
            </a:r>
            <a:endParaRPr lang="it-IT" dirty="0"/>
          </a:p>
        </p:txBody>
      </p:sp>
    </p:spTree>
    <p:extLst>
      <p:ext uri="{BB962C8B-B14F-4D97-AF65-F5344CB8AC3E}">
        <p14:creationId xmlns:p14="http://schemas.microsoft.com/office/powerpoint/2010/main" val="2605455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normAutofit/>
          </a:bodyPr>
          <a:lstStyle/>
          <a:p>
            <a:pPr algn="ctr"/>
            <a:r>
              <a:rPr lang="it-IT" sz="3200" dirty="0" smtClean="0"/>
              <a:t>Città e campagne </a:t>
            </a:r>
            <a:endParaRPr lang="it-IT" sz="3200" dirty="0"/>
          </a:p>
        </p:txBody>
      </p:sp>
      <p:sp>
        <p:nvSpPr>
          <p:cNvPr id="3" name="Segnaposto contenuto 2"/>
          <p:cNvSpPr>
            <a:spLocks noGrp="1"/>
          </p:cNvSpPr>
          <p:nvPr>
            <p:ph idx="1"/>
          </p:nvPr>
        </p:nvSpPr>
        <p:spPr>
          <a:xfrm>
            <a:off x="677334" y="1463040"/>
            <a:ext cx="9563946" cy="4578322"/>
          </a:xfrm>
        </p:spPr>
        <p:txBody>
          <a:bodyPr>
            <a:normAutofit/>
          </a:bodyPr>
          <a:lstStyle/>
          <a:p>
            <a:pPr algn="just"/>
            <a:r>
              <a:rPr lang="it-IT" sz="2000" b="1" dirty="0" smtClean="0"/>
              <a:t>Nel periodo altomedievale in generale le città divennero più piccole nelle aree di tradizione romana, Italia e Gallia romana, mentre furono create nuove città in Germania e nella Gallia settentrionale.</a:t>
            </a:r>
          </a:p>
          <a:p>
            <a:pPr algn="just"/>
            <a:r>
              <a:rPr lang="it-IT" sz="2000" b="1" dirty="0" smtClean="0"/>
              <a:t>Il villaggio fu l’insediamento più diffuso. La parte centrale, cinta da siepi o da palizzate, conteneva le capanne di abitazione dei contadini, magazzini, stalle e orti. All’esterno di questa parte, si estendeva una parte di terreni sempre recintati con campi coltivati a cereali, vigne e prati. Più all’esterno c’era una fascia di terre in uso comune costituita da pascoli e boschi. Poi c’era la foresta usata per la caccia.</a:t>
            </a:r>
          </a:p>
          <a:p>
            <a:pPr algn="just"/>
            <a:r>
              <a:rPr lang="it-IT" sz="2000" b="1" dirty="0" smtClean="0"/>
              <a:t>Manso: più terreni recintati non necessariamente contigui coltivati da una famiglia di contadini.</a:t>
            </a:r>
            <a:endParaRPr lang="it-IT" sz="2000" b="1" dirty="0"/>
          </a:p>
        </p:txBody>
      </p:sp>
    </p:spTree>
    <p:extLst>
      <p:ext uri="{BB962C8B-B14F-4D97-AF65-F5344CB8AC3E}">
        <p14:creationId xmlns:p14="http://schemas.microsoft.com/office/powerpoint/2010/main" val="16628002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lstStyle/>
          <a:p>
            <a:pPr algn="ctr"/>
            <a:r>
              <a:rPr lang="it-IT" dirty="0" smtClean="0"/>
              <a:t>Il manso e i cascinali</a:t>
            </a:r>
            <a:endParaRPr lang="it-IT" dirty="0"/>
          </a:p>
        </p:txBody>
      </p:sp>
      <p:sp>
        <p:nvSpPr>
          <p:cNvPr id="3" name="Segnaposto contenuto 2"/>
          <p:cNvSpPr>
            <a:spLocks noGrp="1"/>
          </p:cNvSpPr>
          <p:nvPr>
            <p:ph idx="1"/>
          </p:nvPr>
        </p:nvSpPr>
        <p:spPr>
          <a:xfrm>
            <a:off x="677334" y="1504335"/>
            <a:ext cx="9381066" cy="4537027"/>
          </a:xfrm>
        </p:spPr>
        <p:txBody>
          <a:bodyPr>
            <a:normAutofit/>
          </a:bodyPr>
          <a:lstStyle/>
          <a:p>
            <a:pPr algn="just"/>
            <a:r>
              <a:rPr lang="it-IT" sz="2000" b="1" dirty="0" smtClean="0"/>
              <a:t>Il manso è un’unità di conduzione e non topografica. I campi del manso erano divisi in spicchi diversi dell’area coltivata di un villaggio.</a:t>
            </a:r>
          </a:p>
          <a:p>
            <a:pPr algn="just"/>
            <a:r>
              <a:rPr lang="it-IT" sz="2000" b="1" dirty="0" smtClean="0"/>
              <a:t>Il manso fu usato come unità di riscossione fiscale e di reclutamento di armati.</a:t>
            </a:r>
          </a:p>
          <a:p>
            <a:pPr algn="just"/>
            <a:r>
              <a:rPr lang="it-IT" sz="2000" b="1" dirty="0" smtClean="0"/>
              <a:t>L’incolto era interrotto da cascinali, che erano aziende agricole isolate, diffuse nell’Italia conquistata dai Franchi.</a:t>
            </a:r>
          </a:p>
          <a:p>
            <a:pPr algn="just"/>
            <a:r>
              <a:rPr lang="it-IT" sz="2000" b="1" dirty="0" smtClean="0"/>
              <a:t>I carolingi furono attenti alle vie di comunicazione; in particolare si occuparono della percorribilità dei valichi alpini, favorendo la nascita di strutture di assistenza (ospizi, </a:t>
            </a:r>
            <a:r>
              <a:rPr lang="it-IT" sz="2000" b="1" dirty="0" err="1" smtClean="0"/>
              <a:t>senodochia</a:t>
            </a:r>
            <a:r>
              <a:rPr lang="it-IT" sz="2000" b="1" dirty="0" smtClean="0"/>
              <a:t>), e imponendo ovunque tasse sul transito degli uomini e delle merci. </a:t>
            </a:r>
            <a:endParaRPr lang="it-IT" sz="2000" b="1" dirty="0"/>
          </a:p>
          <a:p>
            <a:pPr algn="just"/>
            <a:endParaRPr lang="it-IT" sz="2000" b="1" dirty="0"/>
          </a:p>
        </p:txBody>
      </p:sp>
    </p:spTree>
    <p:extLst>
      <p:ext uri="{BB962C8B-B14F-4D97-AF65-F5344CB8AC3E}">
        <p14:creationId xmlns:p14="http://schemas.microsoft.com/office/powerpoint/2010/main" val="41781137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Le </a:t>
            </a:r>
            <a:r>
              <a:rPr lang="it-IT" sz="2800" dirty="0" err="1" smtClean="0"/>
              <a:t>curtes</a:t>
            </a:r>
            <a:endParaRPr lang="it-IT" sz="2800" dirty="0"/>
          </a:p>
        </p:txBody>
      </p:sp>
      <p:sp>
        <p:nvSpPr>
          <p:cNvPr id="3" name="Segnaposto contenuto 2"/>
          <p:cNvSpPr>
            <a:spLocks noGrp="1"/>
          </p:cNvSpPr>
          <p:nvPr>
            <p:ph idx="1"/>
          </p:nvPr>
        </p:nvSpPr>
        <p:spPr>
          <a:xfrm>
            <a:off x="472440" y="1082041"/>
            <a:ext cx="9713976" cy="4959322"/>
          </a:xfrm>
        </p:spPr>
        <p:txBody>
          <a:bodyPr>
            <a:normAutofit lnSpcReduction="10000"/>
          </a:bodyPr>
          <a:lstStyle/>
          <a:p>
            <a:pPr algn="just"/>
            <a:r>
              <a:rPr lang="it-IT" b="1" dirty="0" smtClean="0"/>
              <a:t>Nel cuore del dominio franco, tra il Reno e la Loira, i grandi latifondi furono </a:t>
            </a:r>
            <a:r>
              <a:rPr lang="it-IT" sz="2000" b="1" dirty="0" smtClean="0"/>
              <a:t>organizzati in </a:t>
            </a:r>
            <a:r>
              <a:rPr lang="it-IT" sz="2000" b="1" i="1" dirty="0" err="1" smtClean="0"/>
              <a:t>curtes</a:t>
            </a:r>
            <a:r>
              <a:rPr lang="it-IT" sz="2000" b="1" dirty="0" smtClean="0"/>
              <a:t>, sovente fondate sulle antiche </a:t>
            </a:r>
            <a:r>
              <a:rPr lang="it-IT" sz="2000" b="1" i="1" dirty="0" err="1" smtClean="0"/>
              <a:t>villae</a:t>
            </a:r>
            <a:r>
              <a:rPr lang="it-IT" sz="2000" b="1" dirty="0" smtClean="0"/>
              <a:t> di epoca romana.</a:t>
            </a:r>
          </a:p>
          <a:p>
            <a:pPr algn="just"/>
            <a:r>
              <a:rPr lang="it-IT" sz="2000" b="1" dirty="0" smtClean="0"/>
              <a:t>Conduzione mista: </a:t>
            </a:r>
            <a:r>
              <a:rPr lang="it-IT" sz="2000" b="1" dirty="0" smtClean="0">
                <a:solidFill>
                  <a:srgbClr val="FFFF00"/>
                </a:solidFill>
              </a:rPr>
              <a:t>1.</a:t>
            </a:r>
            <a:r>
              <a:rPr lang="it-IT" sz="2000" b="1" i="1" dirty="0" smtClean="0">
                <a:solidFill>
                  <a:srgbClr val="FFFF00"/>
                </a:solidFill>
              </a:rPr>
              <a:t>pars dominica/</a:t>
            </a:r>
            <a:r>
              <a:rPr lang="it-IT" sz="2000" b="1" i="1" dirty="0" err="1" smtClean="0">
                <a:solidFill>
                  <a:srgbClr val="FFFF00"/>
                </a:solidFill>
              </a:rPr>
              <a:t>dominicum</a:t>
            </a:r>
            <a:r>
              <a:rPr lang="it-IT" sz="2000" b="1" dirty="0" smtClean="0"/>
              <a:t>, che era la parte a conduzione diretta del dominus, il padrone. 2. </a:t>
            </a:r>
            <a:r>
              <a:rPr lang="it-IT" sz="2000" b="1" i="1" dirty="0" smtClean="0">
                <a:solidFill>
                  <a:srgbClr val="FFFF00"/>
                </a:solidFill>
              </a:rPr>
              <a:t>pars </a:t>
            </a:r>
            <a:r>
              <a:rPr lang="it-IT" sz="2000" b="1" i="1" dirty="0" err="1" smtClean="0">
                <a:solidFill>
                  <a:srgbClr val="FFFF00"/>
                </a:solidFill>
              </a:rPr>
              <a:t>massaricia</a:t>
            </a:r>
            <a:r>
              <a:rPr lang="it-IT" sz="2000" b="1" i="1" dirty="0" smtClean="0">
                <a:solidFill>
                  <a:srgbClr val="FFFF00"/>
                </a:solidFill>
              </a:rPr>
              <a:t>/</a:t>
            </a:r>
            <a:r>
              <a:rPr lang="it-IT" sz="2000" b="1" i="1" dirty="0" err="1" smtClean="0">
                <a:solidFill>
                  <a:srgbClr val="FFFF00"/>
                </a:solidFill>
              </a:rPr>
              <a:t>massericium</a:t>
            </a:r>
            <a:r>
              <a:rPr lang="it-IT" sz="2000" b="1" dirty="0" smtClean="0">
                <a:solidFill>
                  <a:srgbClr val="FFFF00"/>
                </a:solidFill>
              </a:rPr>
              <a:t>,</a:t>
            </a:r>
            <a:r>
              <a:rPr lang="it-IT" sz="2000" b="1" dirty="0" smtClean="0"/>
              <a:t> frazionata e data ai coloni in cambio di un affitto.</a:t>
            </a:r>
          </a:p>
          <a:p>
            <a:pPr algn="just"/>
            <a:r>
              <a:rPr lang="it-IT" sz="2000" b="1" dirty="0" smtClean="0"/>
              <a:t>Le sedi vescovili, i monasteri e i signori più potenti avevano più </a:t>
            </a:r>
            <a:r>
              <a:rPr lang="it-IT" sz="2000" b="1" i="1" dirty="0" err="1" smtClean="0"/>
              <a:t>curtes</a:t>
            </a:r>
            <a:r>
              <a:rPr lang="it-IT" sz="2000" b="1" dirty="0" smtClean="0"/>
              <a:t>, mentre gli esponenti dell’aristocrazia minore godevano di una sola </a:t>
            </a:r>
            <a:r>
              <a:rPr lang="it-IT" sz="2000" b="1" i="1" dirty="0" err="1" smtClean="0"/>
              <a:t>curtis</a:t>
            </a:r>
            <a:r>
              <a:rPr lang="it-IT" sz="2000" b="1" i="1" dirty="0" smtClean="0"/>
              <a:t>.</a:t>
            </a:r>
          </a:p>
          <a:p>
            <a:pPr algn="just"/>
            <a:r>
              <a:rPr lang="it-IT" sz="2000" b="1" dirty="0" smtClean="0"/>
              <a:t>Le aziende curtensi erano di diverse dimensioni, da quelle compatte a quelle suddivise in più mansi distribuite nelle terre di diversi villaggi.</a:t>
            </a:r>
          </a:p>
          <a:p>
            <a:pPr algn="just"/>
            <a:r>
              <a:rPr lang="it-IT" sz="2000" b="1" dirty="0" smtClean="0"/>
              <a:t>Il </a:t>
            </a:r>
            <a:r>
              <a:rPr lang="it-IT" sz="2000" b="1" i="1" dirty="0" err="1" smtClean="0"/>
              <a:t>dominicum</a:t>
            </a:r>
            <a:r>
              <a:rPr lang="it-IT" sz="2000" b="1" dirty="0" smtClean="0"/>
              <a:t> poteva coincidere con il centro di un’antica villa oppure poteva essere concentrato su un solo villaggio. Il padrone e il suo agente, definito </a:t>
            </a:r>
            <a:r>
              <a:rPr lang="it-IT" sz="2000" b="1" i="1" dirty="0" err="1" smtClean="0"/>
              <a:t>villicus</a:t>
            </a:r>
            <a:r>
              <a:rPr lang="it-IT" sz="2000" b="1" i="1" dirty="0" smtClean="0"/>
              <a:t> </a:t>
            </a:r>
            <a:r>
              <a:rPr lang="it-IT" sz="2000" b="1" dirty="0" smtClean="0"/>
              <a:t>o </a:t>
            </a:r>
            <a:r>
              <a:rPr lang="it-IT" sz="2000" b="1" i="1" dirty="0" err="1" smtClean="0"/>
              <a:t>ministerialis</a:t>
            </a:r>
            <a:r>
              <a:rPr lang="it-IT" b="1" dirty="0"/>
              <a:t>,</a:t>
            </a:r>
            <a:r>
              <a:rPr lang="it-IT" sz="2000" b="1" dirty="0" smtClean="0"/>
              <a:t> risiedevano nella parte dell’azienda detta </a:t>
            </a:r>
            <a:r>
              <a:rPr lang="it-IT" sz="2000" b="1" i="1" dirty="0" smtClean="0"/>
              <a:t>caput </a:t>
            </a:r>
            <a:r>
              <a:rPr lang="it-IT" sz="2000" b="1" i="1" dirty="0" err="1" smtClean="0"/>
              <a:t>curtis</a:t>
            </a:r>
            <a:r>
              <a:rPr lang="it-IT" sz="2000" b="1" i="1" dirty="0" smtClean="0"/>
              <a:t>. </a:t>
            </a:r>
            <a:r>
              <a:rPr lang="it-IT" sz="2000" b="1" dirty="0" smtClean="0"/>
              <a:t>Le terre dominicali erano lavorate da manodopera servile. </a:t>
            </a:r>
            <a:endParaRPr lang="it-IT" sz="2000" b="1" dirty="0"/>
          </a:p>
        </p:txBody>
      </p:sp>
    </p:spTree>
    <p:extLst>
      <p:ext uri="{BB962C8B-B14F-4D97-AF65-F5344CB8AC3E}">
        <p14:creationId xmlns:p14="http://schemas.microsoft.com/office/powerpoint/2010/main" val="25293961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7755"/>
          </a:xfrm>
        </p:spPr>
        <p:txBody>
          <a:bodyPr>
            <a:normAutofit/>
          </a:bodyPr>
          <a:lstStyle/>
          <a:p>
            <a:pPr algn="ctr"/>
            <a:r>
              <a:rPr lang="it-IT" sz="2400" dirty="0" smtClean="0"/>
              <a:t>L’economia curtense </a:t>
            </a:r>
            <a:endParaRPr lang="it-IT" sz="2400" dirty="0"/>
          </a:p>
        </p:txBody>
      </p:sp>
      <p:sp>
        <p:nvSpPr>
          <p:cNvPr id="3" name="Segnaposto contenuto 2"/>
          <p:cNvSpPr>
            <a:spLocks noGrp="1"/>
          </p:cNvSpPr>
          <p:nvPr>
            <p:ph idx="1"/>
          </p:nvPr>
        </p:nvSpPr>
        <p:spPr>
          <a:xfrm>
            <a:off x="662586" y="1179870"/>
            <a:ext cx="9883494" cy="4727153"/>
          </a:xfrm>
        </p:spPr>
        <p:txBody>
          <a:bodyPr>
            <a:noAutofit/>
          </a:bodyPr>
          <a:lstStyle/>
          <a:p>
            <a:pPr algn="just"/>
            <a:r>
              <a:rPr lang="it-IT" sz="2400" b="1" dirty="0" smtClean="0"/>
              <a:t>I coloni pagavano un affitto (vitalizio, ereditario e a lunga scadenza) in denaro o in prodotti agricoli, in giornate di lavoro sul </a:t>
            </a:r>
            <a:r>
              <a:rPr lang="it-IT" sz="2400" b="1" i="1" dirty="0" err="1" smtClean="0"/>
              <a:t>dominicum</a:t>
            </a:r>
            <a:r>
              <a:rPr lang="it-IT" sz="2400" b="1" dirty="0" smtClean="0"/>
              <a:t>, le note </a:t>
            </a:r>
            <a:r>
              <a:rPr lang="it-IT" sz="2400" b="1" i="1" dirty="0" err="1" smtClean="0">
                <a:solidFill>
                  <a:srgbClr val="FFFF00"/>
                </a:solidFill>
              </a:rPr>
              <a:t>corvées</a:t>
            </a:r>
            <a:r>
              <a:rPr lang="it-IT" sz="2400" b="1" i="1" dirty="0" smtClean="0">
                <a:solidFill>
                  <a:srgbClr val="FFFF00"/>
                </a:solidFill>
              </a:rPr>
              <a:t>.</a:t>
            </a:r>
            <a:r>
              <a:rPr lang="it-IT" sz="2400" b="1" i="1" dirty="0" smtClean="0"/>
              <a:t> </a:t>
            </a:r>
          </a:p>
          <a:p>
            <a:pPr algn="just"/>
            <a:r>
              <a:rPr lang="it-IT" sz="2400" b="1" dirty="0" smtClean="0"/>
              <a:t>L’economia curtense non era basata sul baratto, come si pensava in passato, ma prevedeva l’esistenza di mercati settimanali, diffusi ovunque nel X secolo.</a:t>
            </a:r>
          </a:p>
          <a:p>
            <a:pPr algn="just"/>
            <a:r>
              <a:rPr lang="it-IT" sz="2400" b="1" dirty="0" smtClean="0"/>
              <a:t>La frammentazione curtense serviva per raggiungere l’autosufficienza: avere fondi lontani poteva garantire il possesso di terreni adatti a colture diverse.</a:t>
            </a:r>
          </a:p>
          <a:p>
            <a:pPr algn="just"/>
            <a:r>
              <a:rPr lang="it-IT" sz="2400" b="1" dirty="0" smtClean="0"/>
              <a:t>Il capitolare de </a:t>
            </a:r>
            <a:r>
              <a:rPr lang="it-IT" sz="2400" b="1" dirty="0" err="1" smtClean="0"/>
              <a:t>Villis</a:t>
            </a:r>
            <a:r>
              <a:rPr lang="it-IT" sz="2400" b="1" dirty="0" smtClean="0"/>
              <a:t> risponde alla volontà di Carlo Magno di organizzare le grandi aziende curtensi.</a:t>
            </a:r>
          </a:p>
          <a:p>
            <a:pPr marL="0" indent="0" algn="just">
              <a:buNone/>
            </a:pPr>
            <a:endParaRPr lang="it-IT" sz="2000" dirty="0"/>
          </a:p>
        </p:txBody>
      </p:sp>
    </p:spTree>
    <p:extLst>
      <p:ext uri="{BB962C8B-B14F-4D97-AF65-F5344CB8AC3E}">
        <p14:creationId xmlns:p14="http://schemas.microsoft.com/office/powerpoint/2010/main" val="36242980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65239"/>
          </a:xfrm>
        </p:spPr>
        <p:txBody>
          <a:bodyPr>
            <a:normAutofit/>
          </a:bodyPr>
          <a:lstStyle/>
          <a:p>
            <a:pPr algn="ctr"/>
            <a:r>
              <a:rPr lang="it-IT" sz="2800" dirty="0" smtClean="0"/>
              <a:t>Capitolare de </a:t>
            </a:r>
            <a:r>
              <a:rPr lang="it-IT" sz="2800" dirty="0" err="1" smtClean="0"/>
              <a:t>Villis</a:t>
            </a:r>
            <a:r>
              <a:rPr lang="it-IT" sz="2800" dirty="0" smtClean="0"/>
              <a:t> </a:t>
            </a:r>
            <a:endParaRPr lang="it-IT" sz="2800" dirty="0"/>
          </a:p>
        </p:txBody>
      </p:sp>
      <p:sp>
        <p:nvSpPr>
          <p:cNvPr id="3" name="Segnaposto contenuto 2"/>
          <p:cNvSpPr>
            <a:spLocks noGrp="1"/>
          </p:cNvSpPr>
          <p:nvPr>
            <p:ph idx="1"/>
          </p:nvPr>
        </p:nvSpPr>
        <p:spPr>
          <a:xfrm>
            <a:off x="677334" y="1152145"/>
            <a:ext cx="9161610" cy="4889218"/>
          </a:xfrm>
        </p:spPr>
        <p:txBody>
          <a:bodyPr>
            <a:normAutofit lnSpcReduction="10000"/>
          </a:bodyPr>
          <a:lstStyle/>
          <a:p>
            <a:pPr algn="just"/>
            <a:r>
              <a:rPr lang="it-IT" b="1" dirty="0"/>
              <a:t> </a:t>
            </a:r>
            <a:r>
              <a:rPr lang="it-IT" sz="2000" b="1" dirty="0"/>
              <a:t>Il </a:t>
            </a:r>
            <a:r>
              <a:rPr lang="it-IT" sz="2000" b="1" dirty="0" smtClean="0"/>
              <a:t>capitolare (</a:t>
            </a:r>
            <a:r>
              <a:rPr lang="it-IT" sz="2000" b="1" dirty="0" err="1" smtClean="0"/>
              <a:t>Capitulare</a:t>
            </a:r>
            <a:r>
              <a:rPr lang="it-IT" sz="2000" b="1" dirty="0" smtClean="0"/>
              <a:t> </a:t>
            </a:r>
            <a:r>
              <a:rPr lang="it-IT" sz="2000" b="1" dirty="0"/>
              <a:t>de </a:t>
            </a:r>
            <a:r>
              <a:rPr lang="it-IT" sz="2000" b="1" dirty="0" err="1"/>
              <a:t>villis</a:t>
            </a:r>
            <a:r>
              <a:rPr lang="it-IT" sz="2000" b="1" dirty="0"/>
              <a:t> et </a:t>
            </a:r>
            <a:r>
              <a:rPr lang="it-IT" sz="2000" b="1" dirty="0" err="1" smtClean="0"/>
              <a:t>curtis</a:t>
            </a:r>
            <a:r>
              <a:rPr lang="it-IT" sz="2000" b="1" dirty="0" smtClean="0"/>
              <a:t>, ed</a:t>
            </a:r>
            <a:r>
              <a:rPr lang="it-IT" sz="2000" b="1" dirty="0"/>
              <a:t>. A. </a:t>
            </a:r>
            <a:r>
              <a:rPr lang="it-IT" sz="2000" b="1" dirty="0" err="1" smtClean="0"/>
              <a:t>Boretius</a:t>
            </a:r>
            <a:r>
              <a:rPr lang="it-IT" sz="2000" b="1" dirty="0" smtClean="0"/>
              <a:t>, </a:t>
            </a:r>
            <a:r>
              <a:rPr lang="it-IT" sz="2000" b="1" dirty="0"/>
              <a:t>in Monumenta </a:t>
            </a:r>
            <a:r>
              <a:rPr lang="it-IT" sz="2000" b="1" dirty="0" err="1"/>
              <a:t>Germaniae</a:t>
            </a:r>
            <a:r>
              <a:rPr lang="it-IT" sz="2000" b="1" dirty="0"/>
              <a:t> </a:t>
            </a:r>
            <a:r>
              <a:rPr lang="it-IT" sz="2000" b="1" dirty="0" err="1"/>
              <a:t>Historica</a:t>
            </a:r>
            <a:r>
              <a:rPr lang="it-IT" sz="2000" b="1" dirty="0"/>
              <a:t>, </a:t>
            </a:r>
            <a:r>
              <a:rPr lang="it-IT" sz="2000" b="1" dirty="0" err="1"/>
              <a:t>Leges</a:t>
            </a:r>
            <a:r>
              <a:rPr lang="it-IT" sz="2000" b="1" dirty="0"/>
              <a:t>, </a:t>
            </a:r>
            <a:r>
              <a:rPr lang="it-IT" sz="2000" b="1" dirty="0" err="1"/>
              <a:t>Capitularia</a:t>
            </a:r>
            <a:r>
              <a:rPr lang="it-IT" sz="2000" b="1" dirty="0"/>
              <a:t> </a:t>
            </a:r>
            <a:r>
              <a:rPr lang="it-IT" sz="2000" b="1" dirty="0" err="1"/>
              <a:t>regum</a:t>
            </a:r>
            <a:r>
              <a:rPr lang="it-IT" sz="2000" b="1" dirty="0"/>
              <a:t> </a:t>
            </a:r>
            <a:r>
              <a:rPr lang="it-IT" sz="2000" b="1" dirty="0" err="1"/>
              <a:t>Francorum</a:t>
            </a:r>
            <a:r>
              <a:rPr lang="it-IT" sz="2000" b="1" dirty="0"/>
              <a:t>, I, 1883, pp. </a:t>
            </a:r>
            <a:r>
              <a:rPr lang="it-IT" sz="2000" b="1" dirty="0" smtClean="0"/>
              <a:t>82-91) fu steso </a:t>
            </a:r>
            <a:r>
              <a:rPr lang="it-IT" sz="2000" b="1" dirty="0"/>
              <a:t>fra il 770 e l'800 o tra il 794 e l'813, a seconda che il sovrano che lo fece redigere sia stato </a:t>
            </a:r>
            <a:r>
              <a:rPr lang="it-IT" sz="2000" b="1" dirty="0" smtClean="0"/>
              <a:t>Carlo Magno </a:t>
            </a:r>
            <a:r>
              <a:rPr lang="it-IT" sz="2000" b="1" dirty="0"/>
              <a:t>prima dell'incoronazione imperiale – e l'atto in tal caso avrebbe avuto valore per l'insieme del regno franco – oppure il figlio Ludovico quando era re d'Aquitania. In quest'ultimo caso la portata del capitolare dovrebbe essere ristretta a quest'unica provincia. </a:t>
            </a:r>
            <a:endParaRPr lang="it-IT" sz="2000" b="1" dirty="0" smtClean="0"/>
          </a:p>
          <a:p>
            <a:pPr algn="just"/>
            <a:r>
              <a:rPr lang="it-IT" sz="2000" b="1" dirty="0" smtClean="0"/>
              <a:t>Si propone di controllare il patrimonio del regno e l’amministrazione da parte dei funzionari.</a:t>
            </a:r>
          </a:p>
          <a:p>
            <a:pPr algn="just"/>
            <a:r>
              <a:rPr lang="it-IT" sz="2000" b="1" dirty="0" smtClean="0"/>
              <a:t>Non è l’unico capitolare: nel 794, ad esempio, Ludovico emana un provvedimento per controllare il prezzo delle derrate agricole di prima necessità per combattere le speculazioni dei latifondisti.  Regolamenta poi le tasse indirette: i ripatici(diritti di attracco alle rive nei porti) e i </a:t>
            </a:r>
            <a:r>
              <a:rPr lang="it-IT" sz="2000" b="1" dirty="0" err="1" smtClean="0"/>
              <a:t>telònei</a:t>
            </a:r>
            <a:r>
              <a:rPr lang="it-IT" sz="2000" b="1" dirty="0" smtClean="0"/>
              <a:t> o tasse di passaggio.</a:t>
            </a:r>
          </a:p>
          <a:p>
            <a:pPr algn="just"/>
            <a:endParaRPr lang="it-IT" b="1" dirty="0"/>
          </a:p>
        </p:txBody>
      </p:sp>
    </p:spTree>
    <p:extLst>
      <p:ext uri="{BB962C8B-B14F-4D97-AF65-F5344CB8AC3E}">
        <p14:creationId xmlns:p14="http://schemas.microsoft.com/office/powerpoint/2010/main" val="36966512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normAutofit/>
          </a:bodyPr>
          <a:lstStyle/>
          <a:p>
            <a:pPr algn="ctr"/>
            <a:r>
              <a:rPr lang="it-IT" sz="2400" dirty="0"/>
              <a:t>Capitolare de </a:t>
            </a:r>
            <a:r>
              <a:rPr lang="it-IT" sz="2400" dirty="0" err="1" smtClean="0"/>
              <a:t>Villis</a:t>
            </a:r>
            <a:r>
              <a:rPr lang="it-IT" sz="2400" dirty="0" smtClean="0"/>
              <a:t>: norme 2, 5, 9</a:t>
            </a:r>
            <a:endParaRPr lang="it-IT" sz="2400" dirty="0"/>
          </a:p>
        </p:txBody>
      </p:sp>
      <p:sp>
        <p:nvSpPr>
          <p:cNvPr id="3" name="Segnaposto contenuto 2"/>
          <p:cNvSpPr>
            <a:spLocks noGrp="1"/>
          </p:cNvSpPr>
          <p:nvPr>
            <p:ph idx="1"/>
          </p:nvPr>
        </p:nvSpPr>
        <p:spPr>
          <a:xfrm>
            <a:off x="677334" y="1371601"/>
            <a:ext cx="9271338" cy="4669762"/>
          </a:xfrm>
        </p:spPr>
        <p:txBody>
          <a:bodyPr>
            <a:normAutofit lnSpcReduction="10000"/>
          </a:bodyPr>
          <a:lstStyle/>
          <a:p>
            <a:pPr algn="just"/>
            <a:r>
              <a:rPr lang="it-IT" b="1" dirty="0"/>
              <a:t>2</a:t>
            </a:r>
            <a:r>
              <a:rPr lang="it-IT" sz="2000" b="1" dirty="0"/>
              <a:t>. [Noi vogliamo] che la nostra servitù domestica (</a:t>
            </a:r>
            <a:r>
              <a:rPr lang="it-IT" sz="2000" b="1" dirty="0" err="1"/>
              <a:t>familia</a:t>
            </a:r>
            <a:r>
              <a:rPr lang="it-IT" sz="2000" b="1" dirty="0"/>
              <a:t> nostra) sia ben trattata e non sia condotta a povertà da nessuno.</a:t>
            </a:r>
          </a:p>
          <a:p>
            <a:pPr algn="just"/>
            <a:r>
              <a:rPr lang="it-IT" sz="2000" b="1" dirty="0"/>
              <a:t>5. Quando i nostri funzionari (</a:t>
            </a:r>
            <a:r>
              <a:rPr lang="it-IT" sz="2000" b="1" dirty="0" err="1"/>
              <a:t>iudices</a:t>
            </a:r>
            <a:r>
              <a:rPr lang="it-IT" sz="2000" b="1" dirty="0"/>
              <a:t>) devono procedere ai lavori dei campi, alle semine, all'aratura, alla mietitura, alla raccolta del fieno, alla vendemmia, che ciascuno di loro, al tempo del lavoro e in ogni luogo, preveda e regoli in quale maniera si deve procedere perché tutto sia condotto a bene. Se essi non sono nel paese e non possono recarsi di persona nei luoghi, inviino qualcuno della nostra servitù in stato di ben rimpiazzarli, o un'altra persona qualificata per provvedere ai nostri affari e condurli a buon fine. Ma che i nostri funzionari facciano la massima attenzione a non impiegare al loro posto, per i nostri affari, che uomini fidati</a:t>
            </a:r>
            <a:r>
              <a:rPr lang="it-IT" sz="2000" b="1" dirty="0" smtClean="0"/>
              <a:t>.</a:t>
            </a:r>
          </a:p>
          <a:p>
            <a:pPr algn="just"/>
            <a:r>
              <a:rPr lang="it-IT" sz="2000" b="1" dirty="0"/>
              <a:t>Vogliamo che ogni funzionario abbia, per misure, nel suo </a:t>
            </a:r>
            <a:r>
              <a:rPr lang="it-IT" sz="2000" b="1" dirty="0" err="1"/>
              <a:t>ministerium</a:t>
            </a:r>
            <a:r>
              <a:rPr lang="it-IT" sz="2000" b="1" dirty="0"/>
              <a:t>, dei moggi, dei sestari (la situla essendo di 8 sestari) e dei </a:t>
            </a:r>
            <a:r>
              <a:rPr lang="it-IT" sz="2000" b="1" dirty="0" err="1"/>
              <a:t>corbus</a:t>
            </a:r>
            <a:r>
              <a:rPr lang="it-IT" sz="2000" b="1" dirty="0"/>
              <a:t> della medesima capacità di quelli che teniamo nel nostro Palazzo</a:t>
            </a:r>
          </a:p>
        </p:txBody>
      </p:sp>
    </p:spTree>
    <p:extLst>
      <p:ext uri="{BB962C8B-B14F-4D97-AF65-F5344CB8AC3E}">
        <p14:creationId xmlns:p14="http://schemas.microsoft.com/office/powerpoint/2010/main" val="22975348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599"/>
            <a:ext cx="8596668" cy="570271"/>
          </a:xfrm>
        </p:spPr>
        <p:txBody>
          <a:bodyPr>
            <a:normAutofit/>
          </a:bodyPr>
          <a:lstStyle/>
          <a:p>
            <a:pPr algn="ctr"/>
            <a:r>
              <a:rPr lang="it-IT" sz="2400" dirty="0"/>
              <a:t>Capitolare de </a:t>
            </a:r>
            <a:r>
              <a:rPr lang="it-IT" sz="2400" dirty="0" err="1"/>
              <a:t>Villis</a:t>
            </a:r>
            <a:r>
              <a:rPr lang="it-IT" sz="2400" dirty="0"/>
              <a:t>: </a:t>
            </a:r>
            <a:r>
              <a:rPr lang="it-IT" sz="2400" dirty="0" smtClean="0"/>
              <a:t>norme 23, 26</a:t>
            </a:r>
            <a:endParaRPr lang="it-IT" sz="2400" dirty="0"/>
          </a:p>
        </p:txBody>
      </p:sp>
      <p:sp>
        <p:nvSpPr>
          <p:cNvPr id="3" name="Segnaposto contenuto 2"/>
          <p:cNvSpPr>
            <a:spLocks noGrp="1"/>
          </p:cNvSpPr>
          <p:nvPr>
            <p:ph idx="1"/>
          </p:nvPr>
        </p:nvSpPr>
        <p:spPr>
          <a:xfrm>
            <a:off x="1001799" y="1165123"/>
            <a:ext cx="8596668" cy="4949981"/>
          </a:xfrm>
        </p:spPr>
        <p:txBody>
          <a:bodyPr>
            <a:noAutofit/>
          </a:bodyPr>
          <a:lstStyle/>
          <a:p>
            <a:pPr algn="just"/>
            <a:r>
              <a:rPr lang="it-IT" sz="2000" b="1" dirty="0" smtClean="0"/>
              <a:t>23</a:t>
            </a:r>
            <a:r>
              <a:rPr lang="it-IT" sz="2000" b="1" dirty="0"/>
              <a:t>. In ognuna delle nostre ville i nostri funzionari allevino delle vacche, dei porci, delle pecore, delle capre, dei becchi, per quanto potranno. E non dovranno esserne sprovvisti in nessun modo. Che ci siano inoltre delle vacche affidate ai nostri servi (servi) </a:t>
            </a:r>
            <a:r>
              <a:rPr lang="it-IT" sz="2000" b="1" dirty="0" smtClean="0"/>
              <a:t>perché </a:t>
            </a:r>
            <a:r>
              <a:rPr lang="it-IT" sz="2000" b="1" dirty="0"/>
              <a:t>essi possano assolvere al loro servizio, senza che per ciò sia diminuito l'effettivo delle stalle e degli aratri (</a:t>
            </a:r>
            <a:r>
              <a:rPr lang="it-IT" sz="2000" b="1" dirty="0" err="1"/>
              <a:t>carrucae</a:t>
            </a:r>
            <a:r>
              <a:rPr lang="it-IT" sz="2000" b="1" dirty="0"/>
              <a:t>) destinati al servizio del padrone. Quando essi faranno le consegne della carne, prendano buoi azzoppati, ma non malati, vacche e cavalli non rognosi e altro bestiame non malato. E, come abbiamo detto, l'effettivo delle stalle e degli aratri non ne venga per questo diminuito.</a:t>
            </a:r>
          </a:p>
          <a:p>
            <a:pPr algn="just"/>
            <a:r>
              <a:rPr lang="it-IT" sz="2000" b="1" dirty="0"/>
              <a:t>26. Che i </a:t>
            </a:r>
            <a:r>
              <a:rPr lang="it-IT" sz="2000" b="1" dirty="0" err="1"/>
              <a:t>maiores</a:t>
            </a:r>
            <a:r>
              <a:rPr lang="it-IT" sz="2000" b="1" dirty="0"/>
              <a:t> non abbiano nel loro </a:t>
            </a:r>
            <a:r>
              <a:rPr lang="it-IT" sz="2000" b="1" dirty="0" err="1"/>
              <a:t>ministerium</a:t>
            </a:r>
            <a:r>
              <a:rPr lang="it-IT" sz="2000" b="1" dirty="0"/>
              <a:t> più terre di quelle che possono percorrere e amministrare in un giorno.</a:t>
            </a:r>
          </a:p>
        </p:txBody>
      </p:sp>
    </p:spTree>
    <p:extLst>
      <p:ext uri="{BB962C8B-B14F-4D97-AF65-F5344CB8AC3E}">
        <p14:creationId xmlns:p14="http://schemas.microsoft.com/office/powerpoint/2010/main" val="37954316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normAutofit/>
          </a:bodyPr>
          <a:lstStyle/>
          <a:p>
            <a:pPr algn="ctr"/>
            <a:r>
              <a:rPr lang="it-IT" sz="2800" dirty="0"/>
              <a:t>Capitolare de </a:t>
            </a:r>
            <a:r>
              <a:rPr lang="it-IT" sz="2800" dirty="0" err="1"/>
              <a:t>Villis</a:t>
            </a:r>
            <a:r>
              <a:rPr lang="it-IT" sz="2800" dirty="0"/>
              <a:t>: norme </a:t>
            </a:r>
            <a:r>
              <a:rPr lang="it-IT" sz="2800" dirty="0" smtClean="0"/>
              <a:t>30, 31, 32.</a:t>
            </a:r>
            <a:endParaRPr lang="it-IT" sz="2800" dirty="0"/>
          </a:p>
        </p:txBody>
      </p:sp>
      <p:sp>
        <p:nvSpPr>
          <p:cNvPr id="3" name="Segnaposto contenuto 2"/>
          <p:cNvSpPr>
            <a:spLocks noGrp="1"/>
          </p:cNvSpPr>
          <p:nvPr>
            <p:ph idx="1"/>
          </p:nvPr>
        </p:nvSpPr>
        <p:spPr>
          <a:xfrm>
            <a:off x="677334" y="1356853"/>
            <a:ext cx="8887290" cy="4684510"/>
          </a:xfrm>
        </p:spPr>
        <p:txBody>
          <a:bodyPr>
            <a:noAutofit/>
          </a:bodyPr>
          <a:lstStyle/>
          <a:p>
            <a:pPr algn="just"/>
            <a:r>
              <a:rPr lang="it-IT" sz="2000" b="1" dirty="0"/>
              <a:t>30. Vogliamo che, dall'insieme del raccolti, essi facciano mettere a parte ciò che deve essere destinato al nostro uso; che mettano ugualmente a parte ciò che deve essere caricato sui carri dell'esercito, tanto dalle case che dai pastori (</a:t>
            </a:r>
            <a:r>
              <a:rPr lang="it-IT" sz="2000" b="1" dirty="0" err="1"/>
              <a:t>tam</a:t>
            </a:r>
            <a:r>
              <a:rPr lang="it-IT" sz="2000" b="1" dirty="0"/>
              <a:t> per </a:t>
            </a:r>
            <a:r>
              <a:rPr lang="it-IT" sz="2000" b="1" dirty="0" err="1"/>
              <a:t>domos</a:t>
            </a:r>
            <a:r>
              <a:rPr lang="it-IT" sz="2000" b="1" dirty="0"/>
              <a:t> </a:t>
            </a:r>
            <a:r>
              <a:rPr lang="it-IT" sz="2000" b="1" dirty="0" err="1"/>
              <a:t>quam</a:t>
            </a:r>
            <a:r>
              <a:rPr lang="it-IT" sz="2000" b="1" dirty="0"/>
              <a:t> et per </a:t>
            </a:r>
            <a:r>
              <a:rPr lang="it-IT" sz="2000" b="1" dirty="0" err="1"/>
              <a:t>pastores</a:t>
            </a:r>
            <a:r>
              <a:rPr lang="it-IT" sz="2000" b="1" dirty="0"/>
              <a:t>), e che sappiano la quantità di tutte queste riserve.</a:t>
            </a:r>
          </a:p>
          <a:p>
            <a:pPr algn="just"/>
            <a:r>
              <a:rPr lang="it-IT" sz="2000" b="1" dirty="0"/>
              <a:t>31. Ugualmente devono mettere ogni anno a parte ciò che devono dare ai </a:t>
            </a:r>
            <a:r>
              <a:rPr lang="it-IT" sz="2000" b="1" dirty="0" err="1"/>
              <a:t>prevendarii</a:t>
            </a:r>
            <a:r>
              <a:rPr lang="it-IT" sz="2000" b="1" dirty="0"/>
              <a:t> e ai laboratori delle donne (</a:t>
            </a:r>
            <a:r>
              <a:rPr lang="it-IT" sz="2000" b="1" dirty="0" err="1"/>
              <a:t>geniciae</a:t>
            </a:r>
            <a:r>
              <a:rPr lang="it-IT" sz="2000" b="1" dirty="0"/>
              <a:t>), e devono distribuirlo al tempo conveniente, sapendoci rendere conto di ciò che ne hanno fatto e di dove questo proviene.</a:t>
            </a:r>
          </a:p>
          <a:p>
            <a:pPr algn="just"/>
            <a:r>
              <a:rPr lang="it-IT" sz="2000" b="1" dirty="0"/>
              <a:t>32. Ogni funzionario deve preoccuparsi di procurarsi sempre semente migliore, sia per acquisto che in altro modo. </a:t>
            </a:r>
          </a:p>
        </p:txBody>
      </p:sp>
    </p:spTree>
    <p:extLst>
      <p:ext uri="{BB962C8B-B14F-4D97-AF65-F5344CB8AC3E}">
        <p14:creationId xmlns:p14="http://schemas.microsoft.com/office/powerpoint/2010/main" val="678052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160" y="137161"/>
            <a:ext cx="8755842" cy="1021080"/>
          </a:xfrm>
        </p:spPr>
        <p:txBody>
          <a:bodyPr>
            <a:normAutofit/>
          </a:bodyPr>
          <a:lstStyle/>
          <a:p>
            <a:pPr algn="ctr"/>
            <a:r>
              <a:rPr lang="it-IT" sz="2800" dirty="0"/>
              <a:t>Capitolare de </a:t>
            </a:r>
            <a:r>
              <a:rPr lang="it-IT" sz="2800" dirty="0" err="1"/>
              <a:t>Villis</a:t>
            </a:r>
            <a:r>
              <a:rPr lang="it-IT" sz="2800" dirty="0"/>
              <a:t>: norme </a:t>
            </a:r>
            <a:r>
              <a:rPr lang="it-IT" sz="2800" dirty="0" smtClean="0"/>
              <a:t>45, 54, 56,60</a:t>
            </a:r>
            <a:endParaRPr lang="it-IT" sz="2800" dirty="0"/>
          </a:p>
        </p:txBody>
      </p:sp>
      <p:sp>
        <p:nvSpPr>
          <p:cNvPr id="3" name="Segnaposto contenuto 2"/>
          <p:cNvSpPr>
            <a:spLocks noGrp="1"/>
          </p:cNvSpPr>
          <p:nvPr>
            <p:ph idx="1"/>
          </p:nvPr>
        </p:nvSpPr>
        <p:spPr>
          <a:xfrm>
            <a:off x="137160" y="716280"/>
            <a:ext cx="10088880" cy="5325083"/>
          </a:xfrm>
        </p:spPr>
        <p:txBody>
          <a:bodyPr>
            <a:noAutofit/>
          </a:bodyPr>
          <a:lstStyle/>
          <a:p>
            <a:pPr algn="just"/>
            <a:r>
              <a:rPr lang="it-IT" sz="2000" dirty="0"/>
              <a:t>45</a:t>
            </a:r>
            <a:r>
              <a:rPr lang="it-IT" sz="2000" b="1" dirty="0"/>
              <a:t>. Che ogni funzionario abbia nel suo </a:t>
            </a:r>
            <a:r>
              <a:rPr lang="it-IT" sz="2000" b="1" dirty="0" err="1"/>
              <a:t>ministerium</a:t>
            </a:r>
            <a:r>
              <a:rPr lang="it-IT" sz="2000" b="1" dirty="0"/>
              <a:t> dei buoni artigiani, cioè fabbri, orefici o argentieri, calzolai, tornitori, carpentieri, fabbricanti di scudi, pescatori, uccellatori (</a:t>
            </a:r>
            <a:r>
              <a:rPr lang="it-IT" sz="2000" b="1" dirty="0" err="1"/>
              <a:t>aucipites</a:t>
            </a:r>
            <a:r>
              <a:rPr lang="it-IT" sz="2000" b="1" dirty="0"/>
              <a:t> id est </a:t>
            </a:r>
            <a:r>
              <a:rPr lang="it-IT" sz="2000" b="1" dirty="0" err="1"/>
              <a:t>aucellatores</a:t>
            </a:r>
            <a:r>
              <a:rPr lang="it-IT" sz="2000" b="1" dirty="0"/>
              <a:t>), fabbricanti di sapone, persone che sanno fare la birra, il sidro, la bevanda di pere o altre bevande, panettieri che facciano i piccoli pani per il nostro uso, persone che sappiano ben fare reti per la caccia, la pesca e per prendere gli uccelli, e gli altri artigiani che sarebbe troppo lungo enumerare.</a:t>
            </a:r>
          </a:p>
          <a:p>
            <a:pPr algn="just"/>
            <a:r>
              <a:rPr lang="it-IT" sz="2000" b="1" dirty="0"/>
              <a:t>54. Che ogni funzionario vegli a che la nostra servitù si applichi bene al suo lavoro e non vada a perdere il suo tempo sui mercati (per mercata).</a:t>
            </a:r>
          </a:p>
          <a:p>
            <a:pPr algn="just"/>
            <a:r>
              <a:rPr lang="it-IT" sz="2000" b="1" dirty="0"/>
              <a:t>56. Che ogni funzionario, nel suo </a:t>
            </a:r>
            <a:r>
              <a:rPr lang="it-IT" sz="2000" b="1" dirty="0" err="1"/>
              <a:t>ministerium</a:t>
            </a:r>
            <a:r>
              <a:rPr lang="it-IT" sz="2000" b="1" dirty="0"/>
              <a:t>, tenga delle frequenti udienze; che renda giustizia e che vegli a che la nostra servitù viva sulla retta via.</a:t>
            </a:r>
          </a:p>
          <a:p>
            <a:pPr algn="just"/>
            <a:r>
              <a:rPr lang="it-IT" sz="2000" b="1" dirty="0"/>
              <a:t>60. Che in nessun modo i </a:t>
            </a:r>
            <a:r>
              <a:rPr lang="it-IT" sz="2000" b="1" dirty="0" err="1"/>
              <a:t>maiores</a:t>
            </a:r>
            <a:r>
              <a:rPr lang="it-IT" sz="2000" b="1" dirty="0"/>
              <a:t> siano scelti fra gli uomini potenti, ma fra gli uomini di media condizione, che siano fedeli.</a:t>
            </a:r>
          </a:p>
        </p:txBody>
      </p:sp>
    </p:spTree>
    <p:extLst>
      <p:ext uri="{BB962C8B-B14F-4D97-AF65-F5344CB8AC3E}">
        <p14:creationId xmlns:p14="http://schemas.microsoft.com/office/powerpoint/2010/main" val="37272881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1040" y="213361"/>
            <a:ext cx="8572962" cy="777240"/>
          </a:xfrm>
        </p:spPr>
        <p:txBody>
          <a:bodyPr>
            <a:normAutofit/>
          </a:bodyPr>
          <a:lstStyle/>
          <a:p>
            <a:pPr algn="ctr"/>
            <a:r>
              <a:rPr lang="it-IT" sz="2800" dirty="0" smtClean="0"/>
              <a:t>Il lavoro dei servi nel dominico</a:t>
            </a:r>
            <a:r>
              <a:rPr lang="it-IT" sz="2800" i="1" dirty="0" smtClean="0"/>
              <a:t>.</a:t>
            </a:r>
            <a:endParaRPr lang="it-IT" sz="2800" i="1" dirty="0"/>
          </a:p>
        </p:txBody>
      </p:sp>
      <p:sp>
        <p:nvSpPr>
          <p:cNvPr id="3" name="Segnaposto contenuto 2"/>
          <p:cNvSpPr>
            <a:spLocks noGrp="1"/>
          </p:cNvSpPr>
          <p:nvPr>
            <p:ph idx="1"/>
          </p:nvPr>
        </p:nvSpPr>
        <p:spPr>
          <a:xfrm>
            <a:off x="342054" y="1000924"/>
            <a:ext cx="9691962" cy="4522279"/>
          </a:xfrm>
        </p:spPr>
        <p:txBody>
          <a:bodyPr>
            <a:noAutofit/>
          </a:bodyPr>
          <a:lstStyle/>
          <a:p>
            <a:pPr algn="just"/>
            <a:r>
              <a:rPr lang="it-IT" b="1" dirty="0" smtClean="0"/>
              <a:t>Nel dominico il padrone usava il lavoro di servi (</a:t>
            </a:r>
            <a:r>
              <a:rPr lang="it-IT" b="1" i="1" dirty="0" smtClean="0">
                <a:solidFill>
                  <a:srgbClr val="FFFF00"/>
                </a:solidFill>
              </a:rPr>
              <a:t>domestici, </a:t>
            </a:r>
            <a:r>
              <a:rPr lang="it-IT" b="1" i="1" dirty="0" err="1" smtClean="0">
                <a:solidFill>
                  <a:srgbClr val="FFFF00"/>
                </a:solidFill>
              </a:rPr>
              <a:t>mancipia</a:t>
            </a:r>
            <a:r>
              <a:rPr lang="it-IT" b="1" i="1" dirty="0" smtClean="0">
                <a:solidFill>
                  <a:srgbClr val="FFFF00"/>
                </a:solidFill>
              </a:rPr>
              <a:t>, </a:t>
            </a:r>
            <a:r>
              <a:rPr lang="it-IT" b="1" i="1" dirty="0" err="1" smtClean="0">
                <a:solidFill>
                  <a:srgbClr val="FFFF00"/>
                </a:solidFill>
              </a:rPr>
              <a:t>praebendarii</a:t>
            </a:r>
            <a:r>
              <a:rPr lang="it-IT" b="1" dirty="0" smtClean="0"/>
              <a:t>). </a:t>
            </a:r>
          </a:p>
          <a:p>
            <a:pPr algn="just"/>
            <a:endParaRPr lang="it-IT" b="1" dirty="0" smtClean="0"/>
          </a:p>
          <a:p>
            <a:pPr algn="just"/>
            <a:r>
              <a:rPr lang="it-IT" b="1" dirty="0" smtClean="0"/>
              <a:t>Il ricorso a manodopera salariata è diffuso solamente nell’Europa settentrionale, in particolare nelle isole britanniche, dove l’azienda, il </a:t>
            </a:r>
            <a:r>
              <a:rPr lang="it-IT" b="1" dirty="0" err="1" smtClean="0">
                <a:solidFill>
                  <a:srgbClr val="FFFF00"/>
                </a:solidFill>
              </a:rPr>
              <a:t>manor</a:t>
            </a:r>
            <a:r>
              <a:rPr lang="it-IT" b="1" dirty="0" smtClean="0">
                <a:solidFill>
                  <a:srgbClr val="FFFF00"/>
                </a:solidFill>
              </a:rPr>
              <a:t>,</a:t>
            </a:r>
            <a:r>
              <a:rPr lang="it-IT" b="1" dirty="0" smtClean="0"/>
              <a:t> aveva al centro un castello.</a:t>
            </a:r>
          </a:p>
          <a:p>
            <a:pPr algn="just"/>
            <a:endParaRPr lang="it-IT" b="1" dirty="0" smtClean="0"/>
          </a:p>
          <a:p>
            <a:pPr algn="just"/>
            <a:r>
              <a:rPr lang="it-IT" b="1" dirty="0" smtClean="0"/>
              <a:t>Dato che la forza lavoro non era sufficiente il padrone utilizzava le giornate di lavoro dei coloni, in genere per aratura, semina, raccolto oppure per costruire mura, strade, recinti.</a:t>
            </a:r>
            <a:endParaRPr lang="it-IT" b="1" dirty="0"/>
          </a:p>
        </p:txBody>
      </p:sp>
    </p:spTree>
    <p:extLst>
      <p:ext uri="{BB962C8B-B14F-4D97-AF65-F5344CB8AC3E}">
        <p14:creationId xmlns:p14="http://schemas.microsoft.com/office/powerpoint/2010/main" val="255193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Espansione slava: caratteristiche</a:t>
            </a:r>
            <a:endParaRPr lang="it-IT" dirty="0"/>
          </a:p>
        </p:txBody>
      </p:sp>
      <p:sp>
        <p:nvSpPr>
          <p:cNvPr id="3" name="Content Placeholder 2"/>
          <p:cNvSpPr>
            <a:spLocks noGrp="1"/>
          </p:cNvSpPr>
          <p:nvPr>
            <p:ph idx="1"/>
          </p:nvPr>
        </p:nvSpPr>
        <p:spPr>
          <a:xfrm>
            <a:off x="677334" y="1295400"/>
            <a:ext cx="9125034" cy="4745963"/>
          </a:xfrm>
        </p:spPr>
        <p:txBody>
          <a:bodyPr>
            <a:normAutofit fontScale="85000" lnSpcReduction="20000"/>
          </a:bodyPr>
          <a:lstStyle/>
          <a:p>
            <a:pPr algn="just"/>
            <a:r>
              <a:rPr lang="it-IT" sz="2200" dirty="0" smtClean="0"/>
              <a:t>1.espansione </a:t>
            </a:r>
            <a:r>
              <a:rPr lang="it-IT" sz="2200" dirty="0"/>
              <a:t>agricola, su villaggi, a macchia d'olio, </a:t>
            </a:r>
            <a:r>
              <a:rPr lang="it-IT" sz="2200" dirty="0" smtClean="0"/>
              <a:t>cioè </a:t>
            </a:r>
            <a:r>
              <a:rPr lang="it-IT" sz="2200" dirty="0"/>
              <a:t>senza interruzione dal retroterra primitivo. </a:t>
            </a:r>
            <a:r>
              <a:rPr lang="it-IT" sz="2200" dirty="0" smtClean="0"/>
              <a:t> La conseguenza </a:t>
            </a:r>
            <a:r>
              <a:rPr lang="it-IT" sz="2200" dirty="0"/>
              <a:t>e al tempo stesso </a:t>
            </a:r>
            <a:r>
              <a:rPr lang="it-IT" sz="2200" dirty="0" smtClean="0"/>
              <a:t>la fonte </a:t>
            </a:r>
            <a:r>
              <a:rPr lang="it-IT" sz="2200" dirty="0"/>
              <a:t>di tale valutazione </a:t>
            </a:r>
            <a:r>
              <a:rPr lang="it-IT" sz="2200" dirty="0" smtClean="0"/>
              <a:t>è la </a:t>
            </a:r>
            <a:r>
              <a:rPr lang="it-IT" sz="2200" dirty="0"/>
              <a:t>lunga </a:t>
            </a:r>
            <a:r>
              <a:rPr lang="it-IT" sz="2200" dirty="0" smtClean="0"/>
              <a:t>prossimità </a:t>
            </a:r>
            <a:r>
              <a:rPr lang="it-IT" sz="2200" dirty="0"/>
              <a:t>linguistica, donde il nome collettivo Slavi da </a:t>
            </a:r>
            <a:r>
              <a:rPr lang="it-IT" sz="2200" dirty="0" smtClean="0"/>
              <a:t>parola </a:t>
            </a:r>
            <a:r>
              <a:rPr lang="it-IT" sz="2200" dirty="0" err="1" smtClean="0"/>
              <a:t>slowo</a:t>
            </a:r>
            <a:r>
              <a:rPr lang="it-IT" sz="2200" dirty="0" smtClean="0"/>
              <a:t>, cioè </a:t>
            </a:r>
            <a:r>
              <a:rPr lang="it-IT" sz="2200" dirty="0"/>
              <a:t>gente che parla e si capisce </a:t>
            </a:r>
            <a:r>
              <a:rPr lang="it-IT" sz="2200" dirty="0" smtClean="0"/>
              <a:t>reciprocamente</a:t>
            </a:r>
            <a:r>
              <a:rPr lang="it-IT" sz="2200" dirty="0"/>
              <a:t>. </a:t>
            </a:r>
            <a:r>
              <a:rPr lang="it-IT" sz="2200" dirty="0" smtClean="0"/>
              <a:t>Essi erano contrapposti </a:t>
            </a:r>
            <a:r>
              <a:rPr lang="it-IT" sz="2200" dirty="0"/>
              <a:t>ai popoli germanici definiti nelle lingue slave come </a:t>
            </a:r>
            <a:r>
              <a:rPr lang="it-IT" sz="2200" dirty="0" smtClean="0"/>
              <a:t>sordi (</a:t>
            </a:r>
            <a:r>
              <a:rPr lang="it-IT" sz="2200" dirty="0" err="1" smtClean="0"/>
              <a:t>niemcy</a:t>
            </a:r>
            <a:r>
              <a:rPr lang="it-IT" sz="2200" dirty="0"/>
              <a:t>), </a:t>
            </a:r>
            <a:r>
              <a:rPr lang="it-IT" sz="2200" dirty="0" smtClean="0"/>
              <a:t>cioè </a:t>
            </a:r>
            <a:r>
              <a:rPr lang="it-IT" sz="2200" dirty="0"/>
              <a:t>privi di comprensione fra loro. Questo per un meccanismo di espansione </a:t>
            </a:r>
            <a:r>
              <a:rPr lang="it-IT" sz="2200" dirty="0" smtClean="0"/>
              <a:t>diverso fondato </a:t>
            </a:r>
            <a:r>
              <a:rPr lang="it-IT" sz="2200" dirty="0"/>
              <a:t>su </a:t>
            </a:r>
            <a:r>
              <a:rPr lang="it-IT" sz="2200" dirty="0" smtClean="0"/>
              <a:t>pi</a:t>
            </a:r>
            <a:r>
              <a:rPr lang="it-IT" sz="2200" dirty="0"/>
              <a:t>ù</a:t>
            </a:r>
            <a:r>
              <a:rPr lang="it-IT" sz="2200" dirty="0" smtClean="0"/>
              <a:t> </a:t>
            </a:r>
            <a:r>
              <a:rPr lang="it-IT" sz="2200" dirty="0"/>
              <a:t>lunghe distanze e con sradicamento dalle sedi </a:t>
            </a:r>
            <a:r>
              <a:rPr lang="it-IT" sz="2200" dirty="0" smtClean="0"/>
              <a:t>originarie.</a:t>
            </a:r>
          </a:p>
          <a:p>
            <a:pPr algn="just"/>
            <a:r>
              <a:rPr lang="it-IT" sz="2200" dirty="0"/>
              <a:t>2. </a:t>
            </a:r>
            <a:r>
              <a:rPr lang="it-IT" sz="2200" dirty="0" smtClean="0"/>
              <a:t>la democrazia </a:t>
            </a:r>
            <a:r>
              <a:rPr lang="it-IT" sz="2200" dirty="0"/>
              <a:t>slava </a:t>
            </a:r>
            <a:r>
              <a:rPr lang="it-IT" sz="2200" dirty="0" smtClean="0"/>
              <a:t>citata da Procopio </a:t>
            </a:r>
            <a:r>
              <a:rPr lang="it-IT" sz="2200" dirty="0"/>
              <a:t>di </a:t>
            </a:r>
            <a:r>
              <a:rPr lang="it-IT" sz="2200" dirty="0" smtClean="0"/>
              <a:t>Cesarea (</a:t>
            </a:r>
            <a:r>
              <a:rPr lang="it-IT" sz="2200" dirty="0" err="1" smtClean="0"/>
              <a:t>Bell.Goth</a:t>
            </a:r>
            <a:r>
              <a:rPr lang="it-IT" sz="2200" dirty="0"/>
              <a:t>., pp.292-294, a proposito degli Slavi e degli Anti), </a:t>
            </a:r>
            <a:r>
              <a:rPr lang="it-IT" sz="2200" dirty="0" smtClean="0"/>
              <a:t>cioè </a:t>
            </a:r>
            <a:r>
              <a:rPr lang="it-IT" sz="2200" dirty="0"/>
              <a:t>l'assenza di forme di regno</a:t>
            </a:r>
            <a:r>
              <a:rPr lang="it-IT" sz="2200" dirty="0" smtClean="0"/>
              <a:t>.</a:t>
            </a:r>
          </a:p>
          <a:p>
            <a:pPr algn="just"/>
            <a:r>
              <a:rPr lang="it-IT" sz="2200" dirty="0" smtClean="0"/>
              <a:t>3</a:t>
            </a:r>
            <a:r>
              <a:rPr lang="it-IT" sz="2200" dirty="0"/>
              <a:t>. dualismo tra contadini (maggioranza della popolazione) e uomini </a:t>
            </a:r>
            <a:r>
              <a:rPr lang="it-IT" sz="2200" dirty="0" smtClean="0"/>
              <a:t>d'arme dovuto ai </a:t>
            </a:r>
            <a:r>
              <a:rPr lang="it-IT" sz="2200" dirty="0"/>
              <a:t>meccanismi dell'espansione agricola e insediativa, con la </a:t>
            </a:r>
            <a:r>
              <a:rPr lang="it-IT" sz="2200" dirty="0" smtClean="0"/>
              <a:t>necessità </a:t>
            </a:r>
            <a:r>
              <a:rPr lang="it-IT" sz="2200" dirty="0"/>
              <a:t>di  una forza armata che sostenesse l'espansione contadina, ne imponesse l'insediamento sui nuovi territori con sopraffazione delle popolazioni precedenti oppure con la creazione di modi di convivenza tra gli uni e gli altri, e difendesse poi i nuovi insediamenti territoriali di fronte a successive ondate di migrazioni. </a:t>
            </a:r>
          </a:p>
          <a:p>
            <a:pPr marL="0" indent="0">
              <a:buNone/>
            </a:pPr>
            <a:endParaRPr lang="it-IT" dirty="0"/>
          </a:p>
        </p:txBody>
      </p:sp>
    </p:spTree>
    <p:extLst>
      <p:ext uri="{BB962C8B-B14F-4D97-AF65-F5344CB8AC3E}">
        <p14:creationId xmlns:p14="http://schemas.microsoft.com/office/powerpoint/2010/main" val="12398623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 canoni dei coloni</a:t>
            </a:r>
            <a:endParaRPr lang="it-IT" sz="2800" dirty="0"/>
          </a:p>
        </p:txBody>
      </p:sp>
      <p:sp>
        <p:nvSpPr>
          <p:cNvPr id="3" name="Segnaposto contenuto 2"/>
          <p:cNvSpPr>
            <a:spLocks noGrp="1"/>
          </p:cNvSpPr>
          <p:nvPr>
            <p:ph idx="1"/>
          </p:nvPr>
        </p:nvSpPr>
        <p:spPr>
          <a:xfrm>
            <a:off x="457200" y="1280160"/>
            <a:ext cx="9509760" cy="4450306"/>
          </a:xfrm>
        </p:spPr>
        <p:txBody>
          <a:bodyPr>
            <a:noAutofit/>
          </a:bodyPr>
          <a:lstStyle/>
          <a:p>
            <a:r>
              <a:rPr lang="it-IT" b="1" dirty="0" smtClean="0">
                <a:solidFill>
                  <a:srgbClr val="FFFF00"/>
                </a:solidFill>
              </a:rPr>
              <a:t>Canoni in prodotti</a:t>
            </a:r>
            <a:r>
              <a:rPr lang="it-IT" b="1" dirty="0" smtClean="0"/>
              <a:t>: cereali, legumi, uova, birra e vino.</a:t>
            </a:r>
          </a:p>
          <a:p>
            <a:pPr algn="just"/>
            <a:r>
              <a:rPr lang="it-IT" b="1" dirty="0" smtClean="0">
                <a:solidFill>
                  <a:srgbClr val="FFFF00"/>
                </a:solidFill>
              </a:rPr>
              <a:t>Canoni in denaro</a:t>
            </a:r>
            <a:r>
              <a:rPr lang="it-IT" b="1" dirty="0" smtClean="0"/>
              <a:t>, che i contadini ottengono vendendo i prodotti nei mercati settimanali locali.</a:t>
            </a:r>
          </a:p>
          <a:p>
            <a:pPr algn="just"/>
            <a:r>
              <a:rPr lang="it-IT" b="1" dirty="0" smtClean="0"/>
              <a:t>Ci sono fasi in cui prevalgono i primi e altre in cui sono richiesti gli altri. Dipende dalle necessità dei padroni.</a:t>
            </a:r>
          </a:p>
          <a:p>
            <a:pPr algn="just"/>
            <a:r>
              <a:rPr lang="it-IT" b="1" dirty="0" smtClean="0"/>
              <a:t>I canoni erano fissati negli accordi orali fatti con i proprietari. Se il contadino aveva pregato il padrone il contratto si chiamava </a:t>
            </a:r>
            <a:r>
              <a:rPr lang="it-IT" b="1" i="1" dirty="0" smtClean="0">
                <a:solidFill>
                  <a:srgbClr val="FFFF00"/>
                </a:solidFill>
              </a:rPr>
              <a:t>precaria</a:t>
            </a:r>
            <a:r>
              <a:rPr lang="it-IT" b="1" dirty="0" smtClean="0"/>
              <a:t>, altrimenti si diceva </a:t>
            </a:r>
            <a:r>
              <a:rPr lang="it-IT" b="1" i="1" dirty="0" smtClean="0">
                <a:solidFill>
                  <a:srgbClr val="FFFF00"/>
                </a:solidFill>
              </a:rPr>
              <a:t>enfiteusi</a:t>
            </a:r>
            <a:r>
              <a:rPr lang="it-IT" b="1" dirty="0" smtClean="0"/>
              <a:t>, che indicava un contratto per 29 anni( perché nel diritto romano con trenta anni scattava l’usucapione). Se tale contratto era scritto si chiamava </a:t>
            </a:r>
            <a:r>
              <a:rPr lang="it-IT" b="1" i="1" dirty="0" err="1" smtClean="0">
                <a:solidFill>
                  <a:srgbClr val="FFFF00"/>
                </a:solidFill>
              </a:rPr>
              <a:t>libellum</a:t>
            </a:r>
            <a:r>
              <a:rPr lang="it-IT" b="1" dirty="0"/>
              <a:t> </a:t>
            </a:r>
            <a:r>
              <a:rPr lang="it-IT" b="1" dirty="0" smtClean="0"/>
              <a:t>(contratto di locazione).</a:t>
            </a:r>
            <a:endParaRPr lang="it-IT" b="1" dirty="0"/>
          </a:p>
        </p:txBody>
      </p:sp>
    </p:spTree>
    <p:extLst>
      <p:ext uri="{BB962C8B-B14F-4D97-AF65-F5344CB8AC3E}">
        <p14:creationId xmlns:p14="http://schemas.microsoft.com/office/powerpoint/2010/main" val="1015031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400" dirty="0" smtClean="0"/>
              <a:t>Il commercio e la monetazione</a:t>
            </a:r>
            <a:endParaRPr lang="it-IT" sz="2400" dirty="0"/>
          </a:p>
        </p:txBody>
      </p:sp>
      <p:sp>
        <p:nvSpPr>
          <p:cNvPr id="3" name="Segnaposto contenuto 2"/>
          <p:cNvSpPr>
            <a:spLocks noGrp="1"/>
          </p:cNvSpPr>
          <p:nvPr>
            <p:ph idx="1"/>
          </p:nvPr>
        </p:nvSpPr>
        <p:spPr>
          <a:xfrm>
            <a:off x="677334" y="1386349"/>
            <a:ext cx="9365826" cy="4655014"/>
          </a:xfrm>
        </p:spPr>
        <p:txBody>
          <a:bodyPr>
            <a:normAutofit fontScale="92500" lnSpcReduction="20000"/>
          </a:bodyPr>
          <a:lstStyle/>
          <a:p>
            <a:pPr algn="just"/>
            <a:r>
              <a:rPr lang="it-IT" sz="2200" b="1" dirty="0" smtClean="0"/>
              <a:t>Dopo la caduta dell’Impero romano il commercio internazionale era diminuito per l’insicurezza degli scambi e per la scomparsa di ogni protezione da parte dell’autorità pubblica.</a:t>
            </a:r>
          </a:p>
          <a:p>
            <a:pPr algn="just"/>
            <a:r>
              <a:rPr lang="it-IT" sz="2200" b="1" dirty="0" smtClean="0"/>
              <a:t>La monetazione aurea conobbe un processo di rarefazione. Si esaurirono le miniere spagnole e della Gallia e l’oro bizantino e poi arabo arrivava in modo scarso in Occidente. Le scorte d’oro sono tesaurizzate nelle Chiese e dai potentati laici.</a:t>
            </a:r>
          </a:p>
          <a:p>
            <a:pPr algn="just"/>
            <a:r>
              <a:rPr lang="it-IT" sz="2200" b="1" dirty="0" smtClean="0"/>
              <a:t>L’Italia comunque a commerciare con l’Oriente. VII sec: commerci tra Venezia e le principali città dell’Italia padana così come continuano i rapporti tra i porti della Puglia e della Campania con Costantinopoli.</a:t>
            </a:r>
          </a:p>
          <a:p>
            <a:pPr algn="just"/>
            <a:r>
              <a:rPr lang="it-IT" sz="2200" b="1" dirty="0" smtClean="0"/>
              <a:t>Prodotti: sale, usato spesso come strumento di pagamento, spezie, gioielli, seta. </a:t>
            </a:r>
          </a:p>
          <a:p>
            <a:pPr algn="just"/>
            <a:r>
              <a:rPr lang="it-IT" sz="2200" b="1" dirty="0" smtClean="0"/>
              <a:t>I mercanti napoletani, spesso ebrei o orientali importavano prodotti di lusso, spesso pagato con monete d’oro di importazione ottenuta con la vendita degli schiavi esportati nei paesi musulmani.</a:t>
            </a:r>
            <a:endParaRPr lang="it-IT" sz="2200" b="1" dirty="0"/>
          </a:p>
          <a:p>
            <a:pPr algn="just"/>
            <a:endParaRPr lang="it-IT" sz="2200" b="1" dirty="0" smtClean="0"/>
          </a:p>
          <a:p>
            <a:endParaRPr lang="it-IT" dirty="0"/>
          </a:p>
        </p:txBody>
      </p:sp>
    </p:spTree>
    <p:extLst>
      <p:ext uri="{BB962C8B-B14F-4D97-AF65-F5344CB8AC3E}">
        <p14:creationId xmlns:p14="http://schemas.microsoft.com/office/powerpoint/2010/main" val="12341566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6760" y="182881"/>
            <a:ext cx="8527242" cy="701040"/>
          </a:xfrm>
        </p:spPr>
        <p:txBody>
          <a:bodyPr>
            <a:normAutofit/>
          </a:bodyPr>
          <a:lstStyle/>
          <a:p>
            <a:pPr algn="ctr"/>
            <a:r>
              <a:rPr lang="it-IT" sz="2800" dirty="0" smtClean="0"/>
              <a:t>La riforma monetaria di Carlo Magno </a:t>
            </a:r>
            <a:endParaRPr lang="it-IT" sz="2800" dirty="0"/>
          </a:p>
        </p:txBody>
      </p:sp>
      <p:sp>
        <p:nvSpPr>
          <p:cNvPr id="3" name="Segnaposto contenuto 2"/>
          <p:cNvSpPr>
            <a:spLocks noGrp="1"/>
          </p:cNvSpPr>
          <p:nvPr>
            <p:ph idx="1"/>
          </p:nvPr>
        </p:nvSpPr>
        <p:spPr>
          <a:xfrm>
            <a:off x="411480" y="822960"/>
            <a:ext cx="10305288" cy="5218403"/>
          </a:xfrm>
        </p:spPr>
        <p:txBody>
          <a:bodyPr>
            <a:noAutofit/>
          </a:bodyPr>
          <a:lstStyle/>
          <a:p>
            <a:pPr algn="just"/>
            <a:r>
              <a:rPr lang="it-IT" sz="2000" b="1" dirty="0" smtClean="0"/>
              <a:t>Per facilitare gli scambi interni tra le merci  e aumentare la liquidità di denaro fu adottato nel conio la corrispondenza tra oro e argento vicino a quella che c’era nel califfato </a:t>
            </a:r>
            <a:r>
              <a:rPr lang="it-IT" sz="2000" b="1" dirty="0" err="1" smtClean="0"/>
              <a:t>abasside</a:t>
            </a:r>
            <a:r>
              <a:rPr lang="it-IT" sz="2000" b="1" dirty="0" smtClean="0"/>
              <a:t>.</a:t>
            </a:r>
          </a:p>
          <a:p>
            <a:pPr algn="just"/>
            <a:r>
              <a:rPr lang="it-IT" sz="2000" b="1" dirty="0" smtClean="0"/>
              <a:t>Carlo Magno sostituì il sistema </a:t>
            </a:r>
            <a:r>
              <a:rPr lang="it-IT" sz="2000" b="1" dirty="0"/>
              <a:t>monetario romano </a:t>
            </a:r>
            <a:r>
              <a:rPr lang="it-IT" sz="2000" b="1" dirty="0" smtClean="0"/>
              <a:t>introducendone uno nuovo </a:t>
            </a:r>
            <a:r>
              <a:rPr lang="it-IT" sz="2000" b="1" dirty="0" smtClean="0">
                <a:solidFill>
                  <a:srgbClr val="FFFF00"/>
                </a:solidFill>
              </a:rPr>
              <a:t>basato </a:t>
            </a:r>
            <a:r>
              <a:rPr lang="it-IT" sz="2000" b="1" dirty="0">
                <a:solidFill>
                  <a:srgbClr val="FFFF00"/>
                </a:solidFill>
              </a:rPr>
              <a:t>sulla libbra </a:t>
            </a:r>
            <a:r>
              <a:rPr lang="it-IT" sz="2000" b="1" dirty="0"/>
              <a:t>(circa </a:t>
            </a:r>
            <a:r>
              <a:rPr lang="it-IT" sz="2000" b="1" dirty="0" smtClean="0"/>
              <a:t>grammi 327</a:t>
            </a:r>
            <a:r>
              <a:rPr lang="it-IT" sz="2000" b="1" dirty="0"/>
              <a:t>) </a:t>
            </a:r>
            <a:r>
              <a:rPr lang="it-IT" sz="2000" b="1" dirty="0">
                <a:solidFill>
                  <a:srgbClr val="FFFF00"/>
                </a:solidFill>
              </a:rPr>
              <a:t>di puro argento che doveva esser </a:t>
            </a:r>
            <a:r>
              <a:rPr lang="it-IT" sz="2000" b="1" dirty="0" smtClean="0">
                <a:solidFill>
                  <a:srgbClr val="FFFF00"/>
                </a:solidFill>
              </a:rPr>
              <a:t>divisa in 20 parti </a:t>
            </a:r>
            <a:r>
              <a:rPr lang="it-IT" sz="2000" b="1" dirty="0">
                <a:solidFill>
                  <a:srgbClr val="FFFF00"/>
                </a:solidFill>
              </a:rPr>
              <a:t>chiamate soldi e ogni soldo </a:t>
            </a:r>
            <a:r>
              <a:rPr lang="it-IT" sz="2000" b="1" dirty="0" smtClean="0">
                <a:solidFill>
                  <a:srgbClr val="FFFF00"/>
                </a:solidFill>
              </a:rPr>
              <a:t>era costituito </a:t>
            </a:r>
            <a:r>
              <a:rPr lang="it-IT" sz="2000" b="1" dirty="0">
                <a:solidFill>
                  <a:srgbClr val="FFFF00"/>
                </a:solidFill>
              </a:rPr>
              <a:t>da 12 denari, pertanto una </a:t>
            </a:r>
            <a:r>
              <a:rPr lang="it-IT" sz="2000" b="1" dirty="0" smtClean="0">
                <a:solidFill>
                  <a:srgbClr val="FFFF00"/>
                </a:solidFill>
              </a:rPr>
              <a:t>libbra equivaleva </a:t>
            </a:r>
            <a:r>
              <a:rPr lang="it-IT" sz="2000" b="1" dirty="0">
                <a:solidFill>
                  <a:srgbClr val="FFFF00"/>
                </a:solidFill>
              </a:rPr>
              <a:t>a 240 </a:t>
            </a:r>
            <a:r>
              <a:rPr lang="it-IT" sz="2000" b="1" dirty="0" smtClean="0">
                <a:solidFill>
                  <a:srgbClr val="FFFF00"/>
                </a:solidFill>
              </a:rPr>
              <a:t>denari.</a:t>
            </a:r>
          </a:p>
          <a:p>
            <a:pPr algn="just"/>
            <a:r>
              <a:rPr lang="it-IT" sz="2000" b="1" dirty="0">
                <a:solidFill>
                  <a:srgbClr val="FFFF00"/>
                </a:solidFill>
              </a:rPr>
              <a:t>La libbra e il soldo erano multipli ideali, di </a:t>
            </a:r>
            <a:r>
              <a:rPr lang="it-IT" sz="2000" b="1" dirty="0" smtClean="0">
                <a:solidFill>
                  <a:srgbClr val="FFFF00"/>
                </a:solidFill>
              </a:rPr>
              <a:t>conto, cioè  servivano per </a:t>
            </a:r>
            <a:r>
              <a:rPr lang="it-IT" sz="2000" b="1" dirty="0">
                <a:solidFill>
                  <a:srgbClr val="FFFF00"/>
                </a:solidFill>
              </a:rPr>
              <a:t>fare i conti, ma non esistevano materialmente; solo il denaro era </a:t>
            </a:r>
            <a:r>
              <a:rPr lang="it-IT" sz="2000" b="1" dirty="0" smtClean="0">
                <a:solidFill>
                  <a:srgbClr val="FFFF00"/>
                </a:solidFill>
              </a:rPr>
              <a:t>coniato in </a:t>
            </a:r>
            <a:r>
              <a:rPr lang="it-IT" sz="2000" b="1" dirty="0">
                <a:solidFill>
                  <a:srgbClr val="FFFF00"/>
                </a:solidFill>
              </a:rPr>
              <a:t>varie zecche</a:t>
            </a:r>
            <a:r>
              <a:rPr lang="it-IT" sz="2000" b="1" dirty="0"/>
              <a:t> dell’impero tra cui quelle di Milano e di </a:t>
            </a:r>
            <a:r>
              <a:rPr lang="it-IT" sz="2000" b="1" dirty="0" smtClean="0"/>
              <a:t>Pavia. </a:t>
            </a:r>
            <a:endParaRPr lang="it-IT" sz="2000" b="1" dirty="0"/>
          </a:p>
          <a:p>
            <a:pPr algn="just"/>
            <a:r>
              <a:rPr lang="it-IT" sz="2000" b="1" dirty="0" smtClean="0"/>
              <a:t>Dal IX sec. il sistema fu limitato dai sovrani anglosassoni, che calcolavano in </a:t>
            </a:r>
            <a:r>
              <a:rPr lang="it-IT" sz="2000" b="1" dirty="0" err="1" smtClean="0"/>
              <a:t>pennies</a:t>
            </a:r>
            <a:r>
              <a:rPr lang="it-IT" sz="2000" b="1" dirty="0" smtClean="0"/>
              <a:t> e in scellini, secondo il rapporto carolingio 12 </a:t>
            </a:r>
            <a:r>
              <a:rPr lang="it-IT" sz="2000" b="1" dirty="0" err="1" smtClean="0"/>
              <a:t>pennies</a:t>
            </a:r>
            <a:r>
              <a:rPr lang="it-IT" sz="2000" b="1" dirty="0" smtClean="0"/>
              <a:t> per uno scellino, e 20 scellini per un </a:t>
            </a:r>
            <a:r>
              <a:rPr lang="it-IT" sz="2000" b="1" dirty="0" err="1" smtClean="0"/>
              <a:t>pound</a:t>
            </a:r>
            <a:r>
              <a:rPr lang="it-IT" sz="2000" b="1" dirty="0" smtClean="0"/>
              <a:t> o lira di scellini.</a:t>
            </a:r>
          </a:p>
          <a:p>
            <a:pPr algn="just"/>
            <a:r>
              <a:rPr lang="it-IT" sz="2000" b="1" dirty="0" smtClean="0"/>
              <a:t>L’incremento della massa metallica comportò lo sviluppo dei commerci.</a:t>
            </a:r>
          </a:p>
        </p:txBody>
      </p:sp>
    </p:spTree>
    <p:extLst>
      <p:ext uri="{BB962C8B-B14F-4D97-AF65-F5344CB8AC3E}">
        <p14:creationId xmlns:p14="http://schemas.microsoft.com/office/powerpoint/2010/main" val="20914685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7720" y="365760"/>
            <a:ext cx="9243115" cy="853440"/>
          </a:xfrm>
        </p:spPr>
        <p:txBody>
          <a:bodyPr>
            <a:normAutofit/>
          </a:bodyPr>
          <a:lstStyle/>
          <a:p>
            <a:pPr algn="ctr"/>
            <a:r>
              <a:rPr lang="it-IT" sz="2800" dirty="0" smtClean="0"/>
              <a:t>Le innovazioni tecniche</a:t>
            </a:r>
            <a:endParaRPr lang="it-IT" sz="2800" dirty="0"/>
          </a:p>
        </p:txBody>
      </p:sp>
      <p:sp>
        <p:nvSpPr>
          <p:cNvPr id="3" name="Segnaposto contenuto 2"/>
          <p:cNvSpPr>
            <a:spLocks noGrp="1"/>
          </p:cNvSpPr>
          <p:nvPr>
            <p:ph idx="1"/>
          </p:nvPr>
        </p:nvSpPr>
        <p:spPr>
          <a:xfrm>
            <a:off x="487680" y="914401"/>
            <a:ext cx="10043160" cy="5126962"/>
          </a:xfrm>
        </p:spPr>
        <p:txBody>
          <a:bodyPr>
            <a:normAutofit lnSpcReduction="10000"/>
          </a:bodyPr>
          <a:lstStyle/>
          <a:p>
            <a:pPr algn="just"/>
            <a:r>
              <a:rPr lang="it-IT" sz="2000" b="1" dirty="0" smtClean="0"/>
              <a:t>Dal secolo IX la rotazione delle terre divenne da biennale (un anno si coltivava a cereali, un altro era lasciato a maggese, cioè a riposo) a </a:t>
            </a:r>
            <a:r>
              <a:rPr lang="it-IT" sz="2000" b="1" dirty="0" smtClean="0">
                <a:solidFill>
                  <a:srgbClr val="FFFF00"/>
                </a:solidFill>
              </a:rPr>
              <a:t>rotazione triennale</a:t>
            </a:r>
            <a:r>
              <a:rPr lang="it-IT" sz="2000" b="1" dirty="0" smtClean="0"/>
              <a:t>: una parte del terreno era coltivata a cereali invernali, quelli che si seminavano in autunno e si raccoglievano alla fine dell’inverno (segale, frumento, miglio, farro); nell’anno dopo si seminavano i legumi, che arricchiscono sovente di azoto il terreno o cereali primaverili (orzo e avena); e la terza parte a maggese. Questa tecnica si diffonde prima nel Nord Europa e poi nel Sud.</a:t>
            </a:r>
          </a:p>
          <a:p>
            <a:pPr algn="just"/>
            <a:r>
              <a:rPr lang="it-IT" sz="2000" b="1" dirty="0" smtClean="0"/>
              <a:t>Diffusione del </a:t>
            </a:r>
            <a:r>
              <a:rPr lang="it-IT" sz="2000" b="1" dirty="0" smtClean="0">
                <a:solidFill>
                  <a:srgbClr val="FFFF00"/>
                </a:solidFill>
              </a:rPr>
              <a:t>debbio</a:t>
            </a:r>
            <a:r>
              <a:rPr lang="it-IT" sz="2000" b="1" dirty="0" smtClean="0"/>
              <a:t>: bruciatura delle stoppie dopo la mietitura per le ceneri fertilizzanti.</a:t>
            </a:r>
          </a:p>
          <a:p>
            <a:pPr algn="just"/>
            <a:r>
              <a:rPr lang="it-IT" sz="2000" b="1" dirty="0" smtClean="0"/>
              <a:t>Diffusione della </a:t>
            </a:r>
            <a:r>
              <a:rPr lang="it-IT" sz="2000" b="1" dirty="0" err="1" smtClean="0">
                <a:solidFill>
                  <a:srgbClr val="FFFF00"/>
                </a:solidFill>
              </a:rPr>
              <a:t>sovascia</a:t>
            </a:r>
            <a:r>
              <a:rPr lang="it-IT" sz="2000" b="1" dirty="0" smtClean="0"/>
              <a:t>: rivoltamento della terra insieme ai residui di coltivazione dei legumi. </a:t>
            </a:r>
          </a:p>
          <a:p>
            <a:pPr algn="just"/>
            <a:r>
              <a:rPr lang="it-IT" sz="2000" b="1" dirty="0" smtClean="0"/>
              <a:t>Adozione </a:t>
            </a:r>
            <a:r>
              <a:rPr lang="it-IT" sz="2000" b="1" dirty="0" smtClean="0">
                <a:solidFill>
                  <a:srgbClr val="FFFF00"/>
                </a:solidFill>
              </a:rPr>
              <a:t>dell’aratro versoio</a:t>
            </a:r>
            <a:r>
              <a:rPr lang="it-IT" sz="2000" b="1" dirty="0" smtClean="0"/>
              <a:t>. </a:t>
            </a:r>
          </a:p>
          <a:p>
            <a:pPr algn="just"/>
            <a:r>
              <a:rPr lang="it-IT" sz="2000" b="1" dirty="0" smtClean="0"/>
              <a:t>Le innovazioni tecnologiche comportarono un aumento delle rese agricole nel periodo carolingio.</a:t>
            </a:r>
            <a:endParaRPr lang="it-IT" sz="2000" b="1" dirty="0"/>
          </a:p>
        </p:txBody>
      </p:sp>
    </p:spTree>
    <p:extLst>
      <p:ext uri="{BB962C8B-B14F-4D97-AF65-F5344CB8AC3E}">
        <p14:creationId xmlns:p14="http://schemas.microsoft.com/office/powerpoint/2010/main" val="11420680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Rapporti tra Carlo Magno e l’impero d’Oriente</a:t>
            </a:r>
            <a:endParaRPr lang="it-IT" sz="2800" dirty="0"/>
          </a:p>
        </p:txBody>
      </p:sp>
      <p:sp>
        <p:nvSpPr>
          <p:cNvPr id="3" name="Segnaposto contenuto 2"/>
          <p:cNvSpPr>
            <a:spLocks noGrp="1"/>
          </p:cNvSpPr>
          <p:nvPr>
            <p:ph idx="1"/>
          </p:nvPr>
        </p:nvSpPr>
        <p:spPr>
          <a:xfrm>
            <a:off x="677334" y="1283111"/>
            <a:ext cx="9000066" cy="4172810"/>
          </a:xfrm>
        </p:spPr>
        <p:txBody>
          <a:bodyPr>
            <a:normAutofit/>
          </a:bodyPr>
          <a:lstStyle/>
          <a:p>
            <a:pPr algn="just"/>
            <a:r>
              <a:rPr lang="it-IT" sz="2000" b="1" dirty="0" smtClean="0"/>
              <a:t>Tra il 781-782 fallì un tentativo da parte di Carlo Magno di far sposare una figlia a Costantino VI, la cui madre Irene era allora reggente al suo posto. Il fallimento avrebbe comportato un clima conflittuale non solo con i Franchi ma anche con il vescovo di Roma, con il quale la tensione era ancora forte per il movimento dell’iconoclastia. </a:t>
            </a:r>
          </a:p>
          <a:p>
            <a:pPr algn="just"/>
            <a:r>
              <a:rPr lang="it-IT" sz="2000" b="1" dirty="0" smtClean="0"/>
              <a:t>787 un concilio a Nicea segna l’abbandono dell’iconoclastia da parte della corte di Costantinopoli.</a:t>
            </a:r>
          </a:p>
          <a:p>
            <a:pPr algn="just"/>
            <a:r>
              <a:rPr lang="it-IT" sz="2000" b="1" dirty="0" smtClean="0"/>
              <a:t>Nel 797 Irene fece deporre il figlio e si fece nominare come </a:t>
            </a:r>
            <a:r>
              <a:rPr lang="it-IT" sz="2000" b="1" i="1" dirty="0" err="1" smtClean="0"/>
              <a:t>basileus</a:t>
            </a:r>
            <a:r>
              <a:rPr lang="it-IT" sz="2000" b="1" dirty="0" smtClean="0"/>
              <a:t>. Il prestigio della corte diminuì fortemente.</a:t>
            </a:r>
          </a:p>
        </p:txBody>
      </p:sp>
    </p:spTree>
    <p:extLst>
      <p:ext uri="{BB962C8B-B14F-4D97-AF65-F5344CB8AC3E}">
        <p14:creationId xmlns:p14="http://schemas.microsoft.com/office/powerpoint/2010/main" val="20701702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5320" y="274320"/>
            <a:ext cx="8618682" cy="960120"/>
          </a:xfrm>
        </p:spPr>
        <p:txBody>
          <a:bodyPr>
            <a:normAutofit/>
          </a:bodyPr>
          <a:lstStyle/>
          <a:p>
            <a:pPr algn="ctr"/>
            <a:r>
              <a:rPr lang="it-IT" sz="2800" dirty="0"/>
              <a:t>Annali di </a:t>
            </a:r>
            <a:r>
              <a:rPr lang="it-IT" sz="2800" dirty="0" err="1"/>
              <a:t>Lorsch</a:t>
            </a:r>
            <a:r>
              <a:rPr lang="it-IT" sz="2800" dirty="0"/>
              <a:t>, SS 1, anno 800.</a:t>
            </a:r>
            <a:br>
              <a:rPr lang="it-IT" sz="2800" dirty="0"/>
            </a:br>
            <a:endParaRPr lang="it-IT" sz="2800" dirty="0"/>
          </a:p>
        </p:txBody>
      </p:sp>
      <p:sp>
        <p:nvSpPr>
          <p:cNvPr id="3" name="Segnaposto contenuto 2"/>
          <p:cNvSpPr>
            <a:spLocks noGrp="1"/>
          </p:cNvSpPr>
          <p:nvPr>
            <p:ph idx="1"/>
          </p:nvPr>
        </p:nvSpPr>
        <p:spPr>
          <a:xfrm>
            <a:off x="487680" y="1036320"/>
            <a:ext cx="9723120" cy="5005043"/>
          </a:xfrm>
        </p:spPr>
        <p:txBody>
          <a:bodyPr>
            <a:noAutofit/>
          </a:bodyPr>
          <a:lstStyle/>
          <a:p>
            <a:pPr algn="just"/>
            <a:r>
              <a:rPr lang="it-IT" sz="2000" b="1" dirty="0"/>
              <a:t>E poiché allora il titolo imperiale era vacante nelle terre dei Greci ed essi avevano per imperatore una femmina, parve giusto allo stesso papa Leone e a tutti i santi padri presenti nell’assemblea ed anche a tutto il resto del popolo cristiano, di dover dare a Carlo, re dei Franchi, il nome d’imperatore, dal momento che egli aveva in suo potere la città di Roma, dove i Cesari sempre avevano avuto la consuetudine di risiedere, e le altre residenze imperiali in Italia, in Gallia e in Germania. Poiché Dio onnipotente aveva permesso che tutte queste sedi venissero in suo potere, a loro sembrava giusto che egli, con l’aiuto di Dio e a richiesta di tutto il popolo cristiano, avesse tale dignità. Alla loro richiesta re Carlo non volle opporre un rifiuto; ma, sottomettendosi al volere di Dio, e a petizione dei sacerdoti e di tutto il popolo cristiano, nel giorno della natività di Nostro Signore Gesù Cristo assunse il titolo d’imperatore con la consacrazione di papa Leone</a:t>
            </a:r>
            <a:r>
              <a:rPr lang="it-IT" sz="2000" b="1" dirty="0" smtClean="0"/>
              <a:t>.</a:t>
            </a:r>
            <a:endParaRPr lang="it-IT" sz="2000" b="1" dirty="0"/>
          </a:p>
        </p:txBody>
      </p:sp>
    </p:spTree>
    <p:extLst>
      <p:ext uri="{BB962C8B-B14F-4D97-AF65-F5344CB8AC3E}">
        <p14:creationId xmlns:p14="http://schemas.microsoft.com/office/powerpoint/2010/main" val="26263699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L’incoronazione di Carlo Magno</a:t>
            </a:r>
            <a:endParaRPr lang="it-IT" sz="2800" dirty="0"/>
          </a:p>
        </p:txBody>
      </p:sp>
      <p:sp>
        <p:nvSpPr>
          <p:cNvPr id="3" name="Segnaposto contenuto 2"/>
          <p:cNvSpPr>
            <a:spLocks noGrp="1"/>
          </p:cNvSpPr>
          <p:nvPr>
            <p:ph idx="1"/>
          </p:nvPr>
        </p:nvSpPr>
        <p:spPr>
          <a:xfrm>
            <a:off x="479214" y="1325880"/>
            <a:ext cx="9563946" cy="4669762"/>
          </a:xfrm>
        </p:spPr>
        <p:txBody>
          <a:bodyPr>
            <a:normAutofit fontScale="25000" lnSpcReduction="20000"/>
          </a:bodyPr>
          <a:lstStyle/>
          <a:p>
            <a:pPr algn="just"/>
            <a:r>
              <a:rPr lang="it-IT" sz="8000" b="1" dirty="0" smtClean="0"/>
              <a:t>Nella notte di Natale dell’800, Carlo Magno fu incoronato a Roma da papa Leone III e dal popolo di Roma, che lo acclamò per tre volte: «</a:t>
            </a:r>
            <a:r>
              <a:rPr lang="it-IT" sz="8000" b="1" dirty="0" smtClean="0">
                <a:solidFill>
                  <a:srgbClr val="FFFF00"/>
                </a:solidFill>
              </a:rPr>
              <a:t>grande e pacifico imperatore dei romani, incoronato da Dio</a:t>
            </a:r>
            <a:r>
              <a:rPr lang="it-IT" sz="8000" b="1" dirty="0" smtClean="0"/>
              <a:t>». </a:t>
            </a:r>
          </a:p>
          <a:p>
            <a:pPr algn="just"/>
            <a:r>
              <a:rPr lang="it-IT" sz="8000" b="1" dirty="0" smtClean="0"/>
              <a:t>Nel 795 il re aveva liberato il papa in prigionia dell’aristocrazia romana, che lo riteneva preda delle influenze dei Franchi.</a:t>
            </a:r>
          </a:p>
          <a:p>
            <a:pPr algn="just"/>
            <a:r>
              <a:rPr lang="it-IT" sz="8000" b="1" dirty="0" smtClean="0"/>
              <a:t>Il valore simbolico dell’incoronazione di Carlo Magno è sottolineato dal ricorso all’unzione che garantiva il valore sacro del gesto. Il sovrano è riconosciuto come protettore della cristianità.</a:t>
            </a:r>
          </a:p>
          <a:p>
            <a:pPr algn="just"/>
            <a:r>
              <a:rPr lang="it-IT" sz="8000" b="1" dirty="0" smtClean="0"/>
              <a:t>Il popolo romano fu chiamato a partecipare all’incontro per chiarire che anch’essi facevano ormai parte dell’Impero d’Occidente.</a:t>
            </a:r>
          </a:p>
          <a:p>
            <a:pPr algn="just"/>
            <a:r>
              <a:rPr lang="it-IT" sz="8000" b="1" dirty="0" smtClean="0"/>
              <a:t>La cancelleria carolingia nell’intento di sottolineare la sovranità nazionale dell’imperatore e per la diffidenza verso i termini bizantini uso a lungo la definizione </a:t>
            </a:r>
            <a:r>
              <a:rPr lang="it-IT" sz="8000" b="1" i="1" dirty="0" err="1" smtClean="0">
                <a:solidFill>
                  <a:srgbClr val="FFFF00"/>
                </a:solidFill>
              </a:rPr>
              <a:t>Romanum</a:t>
            </a:r>
            <a:r>
              <a:rPr lang="it-IT" sz="8000" b="1" i="1" dirty="0" smtClean="0">
                <a:solidFill>
                  <a:srgbClr val="FFFF00"/>
                </a:solidFill>
              </a:rPr>
              <a:t> </a:t>
            </a:r>
            <a:r>
              <a:rPr lang="it-IT" sz="8000" b="1" i="1" dirty="0" err="1" smtClean="0">
                <a:solidFill>
                  <a:srgbClr val="FFFF00"/>
                </a:solidFill>
              </a:rPr>
              <a:t>gubernans</a:t>
            </a:r>
            <a:r>
              <a:rPr lang="it-IT" sz="8000" b="1" i="1" dirty="0" smtClean="0">
                <a:solidFill>
                  <a:srgbClr val="FFFF00"/>
                </a:solidFill>
              </a:rPr>
              <a:t> </a:t>
            </a:r>
            <a:r>
              <a:rPr lang="it-IT" sz="8000" b="1" i="1" dirty="0" err="1" smtClean="0">
                <a:solidFill>
                  <a:srgbClr val="FFFF00"/>
                </a:solidFill>
              </a:rPr>
              <a:t>imperium</a:t>
            </a:r>
            <a:r>
              <a:rPr lang="it-IT" sz="8000" b="1" dirty="0" smtClean="0">
                <a:solidFill>
                  <a:srgbClr val="FFFF00"/>
                </a:solidFill>
              </a:rPr>
              <a:t> al posto di </a:t>
            </a:r>
            <a:r>
              <a:rPr lang="it-IT" sz="8000" b="1" i="1" dirty="0" smtClean="0">
                <a:solidFill>
                  <a:srgbClr val="FFFF00"/>
                </a:solidFill>
              </a:rPr>
              <a:t>imperator </a:t>
            </a:r>
            <a:r>
              <a:rPr lang="it-IT" sz="8000" b="1" i="1" dirty="0" err="1" smtClean="0">
                <a:solidFill>
                  <a:srgbClr val="FFFF00"/>
                </a:solidFill>
              </a:rPr>
              <a:t>Romanorum</a:t>
            </a:r>
            <a:endParaRPr lang="it-IT" sz="8000" b="1" dirty="0" smtClean="0">
              <a:solidFill>
                <a:srgbClr val="FFFF00"/>
              </a:solidFill>
            </a:endParaRPr>
          </a:p>
          <a:p>
            <a:endParaRPr lang="it-IT" sz="8000" b="1" dirty="0" smtClean="0"/>
          </a:p>
          <a:p>
            <a:pPr marL="0" indent="0" algn="ctr">
              <a:buNone/>
            </a:pPr>
            <a:endParaRPr lang="it-IT" b="1" dirty="0" smtClean="0"/>
          </a:p>
          <a:p>
            <a:pPr marL="0" indent="0" algn="ctr">
              <a:buNone/>
            </a:pPr>
            <a:r>
              <a:rPr lang="it-IT" b="1" dirty="0" smtClean="0"/>
              <a:t> </a:t>
            </a:r>
            <a:endParaRPr lang="it-IT" b="1" dirty="0"/>
          </a:p>
        </p:txBody>
      </p:sp>
    </p:spTree>
    <p:extLst>
      <p:ext uri="{BB962C8B-B14F-4D97-AF65-F5344CB8AC3E}">
        <p14:creationId xmlns:p14="http://schemas.microsoft.com/office/powerpoint/2010/main" val="36831820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err="1" smtClean="0"/>
              <a:t>Eginardo</a:t>
            </a:r>
            <a:r>
              <a:rPr lang="it-IT" sz="2800" dirty="0"/>
              <a:t>, Vita di Carlo, SRG, 28.</a:t>
            </a:r>
          </a:p>
        </p:txBody>
      </p:sp>
      <p:sp>
        <p:nvSpPr>
          <p:cNvPr id="3" name="Segnaposto contenuto 2"/>
          <p:cNvSpPr>
            <a:spLocks noGrp="1"/>
          </p:cNvSpPr>
          <p:nvPr>
            <p:ph idx="1"/>
          </p:nvPr>
        </p:nvSpPr>
        <p:spPr>
          <a:xfrm>
            <a:off x="677333" y="1165123"/>
            <a:ext cx="8968111" cy="4876239"/>
          </a:xfrm>
        </p:spPr>
        <p:txBody>
          <a:bodyPr>
            <a:noAutofit/>
          </a:bodyPr>
          <a:lstStyle/>
          <a:p>
            <a:pPr algn="just"/>
            <a:r>
              <a:rPr lang="it-IT" sz="2000" b="1" dirty="0"/>
              <a:t>Le cause della sua ultima venuta [a Roma] non furono solo queste, ma ci fu anche il motivo che i Romani avevano costretto papa Leone a invocare la protezione del re, avendogli fatto subire molte violenze, cioè a dire gli avevano strappati gli occhi e tagliata la lingua. Perciò venne a Roma per rimettere a posto la situazione della Chiesa, che era diventata eccessivamente confusa, e vi si trattenne per tutto il periodo invernale.</a:t>
            </a:r>
          </a:p>
          <a:p>
            <a:pPr algn="just"/>
            <a:r>
              <a:rPr lang="it-IT" sz="2000" b="1" dirty="0"/>
              <a:t>In questo periodo prese il titolo di imperatore e di Augusto. Il che dapprima lo contrariò a tal punto che giunse a dichiarare che in quel giorno, anche se era una delle più grandi festività, mai sarebbe entrato in chiesa se avesse potuto supporre quale era il progetto del pontefice. In seguito però sopportò con grande tolleranza l’odio suscitato dall’aver egli assunto quel titolo, sdegnandosi soprattutto di ciò gli imperatori romani, vinse la loro arrogante fierezza con la sua magnanimità, nella quale indubbiamente li superava di gran lunga, e ottenne ciò mandando loro frequenti ambascerie e chiamandoli fratelli nelle sue lettere.</a:t>
            </a:r>
          </a:p>
        </p:txBody>
      </p:sp>
    </p:spTree>
    <p:extLst>
      <p:ext uri="{BB962C8B-B14F-4D97-AF65-F5344CB8AC3E}">
        <p14:creationId xmlns:p14="http://schemas.microsoft.com/office/powerpoint/2010/main" val="38043245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7641"/>
            <a:ext cx="8816802" cy="777240"/>
          </a:xfrm>
        </p:spPr>
        <p:txBody>
          <a:bodyPr>
            <a:normAutofit/>
          </a:bodyPr>
          <a:lstStyle/>
          <a:p>
            <a:pPr algn="ctr"/>
            <a:r>
              <a:rPr lang="it-IT" sz="2800" dirty="0"/>
              <a:t>Vita di Leone III, Pontificale romano, II, p. 7.</a:t>
            </a:r>
          </a:p>
        </p:txBody>
      </p:sp>
      <p:sp>
        <p:nvSpPr>
          <p:cNvPr id="3" name="Segnaposto contenuto 2"/>
          <p:cNvSpPr>
            <a:spLocks noGrp="1"/>
          </p:cNvSpPr>
          <p:nvPr>
            <p:ph idx="1"/>
          </p:nvPr>
        </p:nvSpPr>
        <p:spPr>
          <a:xfrm>
            <a:off x="381000" y="807720"/>
            <a:ext cx="9588910" cy="4811415"/>
          </a:xfrm>
        </p:spPr>
        <p:txBody>
          <a:bodyPr>
            <a:noAutofit/>
          </a:bodyPr>
          <a:lstStyle/>
          <a:p>
            <a:pPr algn="just"/>
            <a:r>
              <a:rPr lang="it-IT" sz="2000" b="1" dirty="0"/>
              <a:t>Dopo qualche tempo lo stesso grande re, essendosi recato nella basilica del beato Pietro Apostolo dove fu ricevuto con grande onore, fece riunire nella medesima chiesa arcivescovi, vescovi, abati e tutta la nobiltà dei Franchi e dei Romani. E sedendo entrambi, tanto il grande re che il pontefice, fecero sedere anche i santissimi arcivescovi, vescovi e abati, mentre gli altri sacerdoti e gli ottimati franchi e romani rimasero in piedi, affinché tutti conoscessero i crimini che erano stati addebitati all’almo pontefice. Udendo ciò, tutti gli arcivescovi, vescovi e abati dissero all’unanimità: “Noi non osiamo giudicare la sede apostolica, che è alla testa di tutte le chiese. Infatti siamo noi ad essere giudicati da essa e dal suo vicario, mentre essa non sottoposta al giudizio di alcuno, secondo l’antica usanza. Ma poiché lo stesso sommo pontefice lo ha stabilito, secondo i canoni obbediremo”. Disse allora il venerabile presule: “Seguo le orme dei miei predecessori e sono pronto a purificarmi di tali false accuse che, con malvagità, sono sorte repentinamente contro di me”. </a:t>
            </a:r>
          </a:p>
        </p:txBody>
      </p:sp>
    </p:spTree>
    <p:extLst>
      <p:ext uri="{BB962C8B-B14F-4D97-AF65-F5344CB8AC3E}">
        <p14:creationId xmlns:p14="http://schemas.microsoft.com/office/powerpoint/2010/main" val="14740632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476865"/>
            <a:ext cx="8596668" cy="1320800"/>
          </a:xfrm>
        </p:spPr>
        <p:txBody>
          <a:bodyPr>
            <a:normAutofit/>
          </a:bodyPr>
          <a:lstStyle/>
          <a:p>
            <a:pPr algn="ctr"/>
            <a:r>
              <a:rPr lang="it-IT" sz="2800" dirty="0"/>
              <a:t>Vita di Leone III, Pontificale </a:t>
            </a:r>
            <a:r>
              <a:rPr lang="it-IT" sz="2800" dirty="0" smtClean="0"/>
              <a:t>romano.</a:t>
            </a:r>
            <a:endParaRPr lang="it-IT" sz="2800" dirty="0"/>
          </a:p>
        </p:txBody>
      </p:sp>
      <p:sp>
        <p:nvSpPr>
          <p:cNvPr id="3" name="Segnaposto contenuto 2"/>
          <p:cNvSpPr>
            <a:spLocks noGrp="1"/>
          </p:cNvSpPr>
          <p:nvPr>
            <p:ph idx="1"/>
          </p:nvPr>
        </p:nvSpPr>
        <p:spPr>
          <a:xfrm>
            <a:off x="677334" y="1548581"/>
            <a:ext cx="9487746" cy="4492781"/>
          </a:xfrm>
        </p:spPr>
        <p:txBody>
          <a:bodyPr>
            <a:normAutofit lnSpcReduction="10000"/>
          </a:bodyPr>
          <a:lstStyle/>
          <a:p>
            <a:pPr algn="just"/>
            <a:r>
              <a:rPr lang="it-IT" sz="2000" dirty="0"/>
              <a:t>Il </a:t>
            </a:r>
            <a:r>
              <a:rPr lang="it-IT" sz="2400" dirty="0"/>
              <a:t>giorno seguente, nella stessa basilica dal beato Pietro, alla presenza tutti gli arcivescovi, i vescovi, gli abati, di tutti i Franchi che erano al seguito dello stesso grande re e di tutti i Romani, il venerabile prelato e pontefice, abbracciando i quattro santi vangeli di Cristo, davanti a tutti salì sull’ambone e sotto giuramento disse con voce chiara: “Non so nulla di questi falsi crimini che mi attribuirono i Romani che mi hanno ingiustamente perseguitato, e so di non aver fatto tali cose”. Fatto ciò, tutti gli arcivescovi, i vescovi, gli abati e tutto il clero, pronunciate le litanie, innalzarono lodi a Dio e alla nostra signora Maria madre di Dio sempre vergine e al beato Pietro, principe degli apostoli e di tutti i santi di Dio.</a:t>
            </a:r>
          </a:p>
          <a:p>
            <a:pPr algn="just"/>
            <a:endParaRPr lang="it-IT" dirty="0"/>
          </a:p>
        </p:txBody>
      </p:sp>
    </p:spTree>
    <p:extLst>
      <p:ext uri="{BB962C8B-B14F-4D97-AF65-F5344CB8AC3E}">
        <p14:creationId xmlns:p14="http://schemas.microsoft.com/office/powerpoint/2010/main" val="390883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Le caratteristiche dei Germani secondo Tacito </a:t>
            </a:r>
            <a:endParaRPr lang="it-IT" dirty="0"/>
          </a:p>
        </p:txBody>
      </p:sp>
      <p:sp>
        <p:nvSpPr>
          <p:cNvPr id="3" name="Content Placeholder 2"/>
          <p:cNvSpPr>
            <a:spLocks noGrp="1"/>
          </p:cNvSpPr>
          <p:nvPr>
            <p:ph idx="1"/>
          </p:nvPr>
        </p:nvSpPr>
        <p:spPr/>
        <p:txBody>
          <a:bodyPr>
            <a:normAutofit/>
          </a:bodyPr>
          <a:lstStyle/>
          <a:p>
            <a:pPr algn="just"/>
            <a:r>
              <a:rPr lang="it-IT" sz="2000" dirty="0" smtClean="0"/>
              <a:t>L’importanza delle armi e la </a:t>
            </a:r>
            <a:r>
              <a:rPr lang="it-IT" sz="2000" dirty="0"/>
              <a:t>fisionomia della guerra come valore supremo, che dava il tono a tutte le </a:t>
            </a:r>
            <a:r>
              <a:rPr lang="it-IT" sz="2000" dirty="0" smtClean="0"/>
              <a:t>istituzioni. </a:t>
            </a:r>
          </a:p>
          <a:p>
            <a:pPr algn="just"/>
            <a:r>
              <a:rPr lang="it-IT" sz="2000" dirty="0" smtClean="0"/>
              <a:t>Non </a:t>
            </a:r>
            <a:r>
              <a:rPr lang="it-IT" sz="2000" dirty="0"/>
              <a:t>fanno niente </a:t>
            </a:r>
            <a:r>
              <a:rPr lang="it-IT" sz="2000" dirty="0" smtClean="0"/>
              <a:t>ne </a:t>
            </a:r>
            <a:r>
              <a:rPr lang="it-IT" sz="2000" dirty="0"/>
              <a:t>di privato </a:t>
            </a:r>
            <a:r>
              <a:rPr lang="it-IT" sz="2000" dirty="0" smtClean="0"/>
              <a:t>ne </a:t>
            </a:r>
            <a:r>
              <a:rPr lang="it-IT" sz="2000" dirty="0"/>
              <a:t>di pubblico se non in </a:t>
            </a:r>
            <a:r>
              <a:rPr lang="it-IT" sz="2000" dirty="0" smtClean="0"/>
              <a:t>armi. Egli </a:t>
            </a:r>
            <a:r>
              <a:rPr lang="it-IT" sz="2000" dirty="0"/>
              <a:t>scrisse lapidariamente </a:t>
            </a:r>
            <a:r>
              <a:rPr lang="it-IT" sz="2000" dirty="0" smtClean="0"/>
              <a:t>(</a:t>
            </a:r>
            <a:r>
              <a:rPr lang="it-IT" sz="2000" dirty="0" err="1" smtClean="0"/>
              <a:t>Nihil</a:t>
            </a:r>
            <a:r>
              <a:rPr lang="it-IT" sz="2000" dirty="0" smtClean="0"/>
              <a:t> </a:t>
            </a:r>
            <a:r>
              <a:rPr lang="it-IT" sz="2000" dirty="0" err="1"/>
              <a:t>autem</a:t>
            </a:r>
            <a:r>
              <a:rPr lang="it-IT" sz="2000" dirty="0"/>
              <a:t> </a:t>
            </a:r>
            <a:r>
              <a:rPr lang="it-IT" sz="2000" dirty="0" err="1"/>
              <a:t>neque</a:t>
            </a:r>
            <a:r>
              <a:rPr lang="it-IT" sz="2000" dirty="0"/>
              <a:t> </a:t>
            </a:r>
            <a:r>
              <a:rPr lang="it-IT" sz="2000" dirty="0" err="1"/>
              <a:t>publicae</a:t>
            </a:r>
            <a:r>
              <a:rPr lang="it-IT" sz="2000" dirty="0"/>
              <a:t> </a:t>
            </a:r>
            <a:r>
              <a:rPr lang="it-IT" sz="2000" dirty="0" err="1"/>
              <a:t>neque</a:t>
            </a:r>
            <a:r>
              <a:rPr lang="it-IT" sz="2000" dirty="0"/>
              <a:t> </a:t>
            </a:r>
            <a:r>
              <a:rPr lang="it-IT" sz="2000" dirty="0" err="1"/>
              <a:t>privatae</a:t>
            </a:r>
            <a:r>
              <a:rPr lang="it-IT" sz="2000" dirty="0"/>
              <a:t> rei </a:t>
            </a:r>
            <a:r>
              <a:rPr lang="it-IT" sz="2000" dirty="0" err="1"/>
              <a:t>nisi</a:t>
            </a:r>
            <a:r>
              <a:rPr lang="it-IT" sz="2000" dirty="0"/>
              <a:t> armati </a:t>
            </a:r>
            <a:r>
              <a:rPr lang="it-IT" sz="2000" dirty="0" err="1"/>
              <a:t>agunt</a:t>
            </a:r>
            <a:r>
              <a:rPr lang="it-IT" sz="2000" dirty="0"/>
              <a:t>¯: </a:t>
            </a:r>
            <a:r>
              <a:rPr lang="it-IT" sz="2000" dirty="0" err="1"/>
              <a:t>Germ</a:t>
            </a:r>
            <a:r>
              <a:rPr lang="it-IT" sz="2000" dirty="0"/>
              <a:t>., 13),  </a:t>
            </a:r>
            <a:r>
              <a:rPr lang="it-IT" sz="2000" dirty="0" smtClean="0"/>
              <a:t>articolando </a:t>
            </a:r>
            <a:r>
              <a:rPr lang="it-IT" sz="2000" dirty="0"/>
              <a:t>poi questo legame nelle sue incidenze sulla partecipazione familiare al combattimento, sui vincoli matrimoniali e sul sistema dei doni nuziali, sul rituale armato dei consigli (</a:t>
            </a:r>
            <a:r>
              <a:rPr lang="it-IT" sz="2000" dirty="0" err="1"/>
              <a:t>Germ</a:t>
            </a:r>
            <a:r>
              <a:rPr lang="it-IT" sz="2000" dirty="0"/>
              <a:t>., risp.7, 18, </a:t>
            </a:r>
            <a:r>
              <a:rPr lang="it-IT" sz="2000" dirty="0" smtClean="0"/>
              <a:t>11)</a:t>
            </a:r>
          </a:p>
          <a:p>
            <a:pPr algn="just"/>
            <a:r>
              <a:rPr lang="it-IT" sz="2000" dirty="0"/>
              <a:t>Differenze nella struttura politica.  Molte </a:t>
            </a:r>
            <a:r>
              <a:rPr lang="it-IT" sz="2000" i="1" dirty="0" err="1"/>
              <a:t>nationes</a:t>
            </a:r>
            <a:r>
              <a:rPr lang="it-IT" sz="2000" dirty="0"/>
              <a:t> erano organizzate sotto un re; altre mantenevano la fisionomia di un insieme di </a:t>
            </a:r>
            <a:r>
              <a:rPr lang="it-IT" sz="2000" i="1" dirty="0" err="1"/>
              <a:t>gentes</a:t>
            </a:r>
            <a:r>
              <a:rPr lang="it-IT" sz="2000" dirty="0"/>
              <a:t>, stirpi familiari, senza supremazia politica di una tra esse. </a:t>
            </a:r>
          </a:p>
        </p:txBody>
      </p:sp>
    </p:spTree>
    <p:extLst>
      <p:ext uri="{BB962C8B-B14F-4D97-AF65-F5344CB8AC3E}">
        <p14:creationId xmlns:p14="http://schemas.microsoft.com/office/powerpoint/2010/main" val="14645730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6720" y="304801"/>
            <a:ext cx="8847282" cy="807720"/>
          </a:xfrm>
        </p:spPr>
        <p:txBody>
          <a:bodyPr>
            <a:normAutofit/>
          </a:bodyPr>
          <a:lstStyle/>
          <a:p>
            <a:pPr algn="ctr"/>
            <a:r>
              <a:rPr lang="it-IT" sz="2800" dirty="0"/>
              <a:t>Vita di Leone III, Pontificale romano</a:t>
            </a:r>
          </a:p>
        </p:txBody>
      </p:sp>
      <p:sp>
        <p:nvSpPr>
          <p:cNvPr id="3" name="Segnaposto contenuto 2"/>
          <p:cNvSpPr>
            <a:spLocks noGrp="1"/>
          </p:cNvSpPr>
          <p:nvPr>
            <p:ph idx="1"/>
          </p:nvPr>
        </p:nvSpPr>
        <p:spPr>
          <a:xfrm>
            <a:off x="365760" y="914401"/>
            <a:ext cx="9479280" cy="4709160"/>
          </a:xfrm>
        </p:spPr>
        <p:txBody>
          <a:bodyPr>
            <a:noAutofit/>
          </a:bodyPr>
          <a:lstStyle/>
          <a:p>
            <a:pPr algn="just"/>
            <a:r>
              <a:rPr lang="it-IT" sz="2000" b="1" dirty="0"/>
              <a:t>Dopo di che, essendo arrivato il giorno del Natale di Nostro Signore Gesù Cristo, si riunirono tutti insieme di nuovo nella medesima basilica del beato Pietro apostolo. E allora il venerabile e benefico presule incoronò [Carlo] con le sue mani con una preziosissima corona. Allora tutti i fedeli Romani, vedendo quanta protezione e amore aveva avuto per la santa Chiesa romana e per il suo vicario, per volontà di Dio e del beato Pietro possessore delle chiavi del Regno dei Cieli esclamarono all’unanimità con voce altisonante: “A Carlo, piissimo augusto coronato da Dio, grande e pacifico imperatore, vita e vittoria!” Fu detto per tre volte, davanti alla sacra confessione del beato Pietro apostolo, invocando contemporaneamente parecchi santi; e così da tutti fu fatto imperatore dei Romani. Subito il santissimo sacerdote e pontefice unse re il suo eccellentissimo figlio Carlo con l’olio santo, nello stesso giorno del Natale di Nostro Signore Gesù Cristo.</a:t>
            </a:r>
          </a:p>
        </p:txBody>
      </p:sp>
    </p:spTree>
    <p:extLst>
      <p:ext uri="{BB962C8B-B14F-4D97-AF65-F5344CB8AC3E}">
        <p14:creationId xmlns:p14="http://schemas.microsoft.com/office/powerpoint/2010/main" val="26282091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5319" y="452718"/>
            <a:ext cx="9395515" cy="705522"/>
          </a:xfrm>
        </p:spPr>
        <p:txBody>
          <a:bodyPr>
            <a:normAutofit/>
          </a:bodyPr>
          <a:lstStyle/>
          <a:p>
            <a:pPr algn="ctr"/>
            <a:r>
              <a:rPr lang="it-IT" sz="2800" dirty="0" smtClean="0"/>
              <a:t>Annali dei Franchi, SRG, 800.</a:t>
            </a:r>
            <a:endParaRPr lang="it-IT" sz="2800" dirty="0"/>
          </a:p>
        </p:txBody>
      </p:sp>
      <p:sp>
        <p:nvSpPr>
          <p:cNvPr id="3" name="Segnaposto contenuto 2"/>
          <p:cNvSpPr>
            <a:spLocks noGrp="1"/>
          </p:cNvSpPr>
          <p:nvPr>
            <p:ph idx="1"/>
          </p:nvPr>
        </p:nvSpPr>
        <p:spPr>
          <a:xfrm>
            <a:off x="807720" y="1463040"/>
            <a:ext cx="9242133" cy="4785359"/>
          </a:xfrm>
        </p:spPr>
        <p:txBody>
          <a:bodyPr>
            <a:normAutofit/>
          </a:bodyPr>
          <a:lstStyle/>
          <a:p>
            <a:r>
              <a:rPr lang="it-IT" sz="2400" b="1" dirty="0"/>
              <a:t>Nello stesso giorno santissimo della nascita del Signore, allorché il re durante la messa si alzava dalla preghiera davanti alla confessione del beato Pietro apostolo, il papa Leone gli impose la corona sul capo, e fu acclamato da tutto il popolo romano: “A Carlo, augusto, coronato da Dio, grande e pacifico imperatore romano, vita e vittoria!” E dopo le laudi fu adorato dal papa secondo l’uso degli antichi principi e, deposto il nome di patrizio, fu chiamato imperatore ed augusto</a:t>
            </a:r>
            <a:r>
              <a:rPr lang="it-IT" sz="2400" dirty="0"/>
              <a:t>.</a:t>
            </a:r>
          </a:p>
        </p:txBody>
      </p:sp>
    </p:spTree>
    <p:extLst>
      <p:ext uri="{BB962C8B-B14F-4D97-AF65-F5344CB8AC3E}">
        <p14:creationId xmlns:p14="http://schemas.microsoft.com/office/powerpoint/2010/main" val="30910102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t>Rapporti di Carlo Magno con l’Impero d’oriente dopo l’incoronazione</a:t>
            </a:r>
            <a:endParaRPr lang="it-IT" sz="2400" dirty="0"/>
          </a:p>
        </p:txBody>
      </p:sp>
      <p:sp>
        <p:nvSpPr>
          <p:cNvPr id="3" name="Segnaposto contenuto 2"/>
          <p:cNvSpPr>
            <a:spLocks noGrp="1"/>
          </p:cNvSpPr>
          <p:nvPr>
            <p:ph idx="1"/>
          </p:nvPr>
        </p:nvSpPr>
        <p:spPr>
          <a:xfrm>
            <a:off x="677334" y="1710813"/>
            <a:ext cx="9960186" cy="4330549"/>
          </a:xfrm>
        </p:spPr>
        <p:txBody>
          <a:bodyPr>
            <a:noAutofit/>
          </a:bodyPr>
          <a:lstStyle/>
          <a:p>
            <a:r>
              <a:rPr lang="it-IT" sz="2400" dirty="0" smtClean="0"/>
              <a:t>L’incoronazione di Carlo da parte di Leone III fu accolto dalla corte di Costantinopoli con silenzio. </a:t>
            </a:r>
          </a:p>
          <a:p>
            <a:r>
              <a:rPr lang="it-IT" sz="2400" dirty="0" smtClean="0"/>
              <a:t>Dopo l’805 divenne imperatore d’Oriente </a:t>
            </a:r>
            <a:r>
              <a:rPr lang="it-IT" sz="2400" dirty="0" err="1" smtClean="0"/>
              <a:t>Niceforo</a:t>
            </a:r>
            <a:r>
              <a:rPr lang="it-IT" sz="2400" dirty="0" smtClean="0"/>
              <a:t>.</a:t>
            </a:r>
          </a:p>
          <a:p>
            <a:pPr algn="just"/>
            <a:r>
              <a:rPr lang="it-IT" sz="2400" dirty="0" smtClean="0"/>
              <a:t>Tra l’802 e l’811 Carlo Magno ottenne attraverso la vittoria in alcune guerre sui confini il controllo sull’area veneziana e la Dalmazia. </a:t>
            </a:r>
          </a:p>
          <a:p>
            <a:pPr algn="just"/>
            <a:r>
              <a:rPr lang="it-IT" sz="2400" dirty="0" smtClean="0"/>
              <a:t>Il sovrano rinunciò a queste conquiste per trovare un accordo con </a:t>
            </a:r>
            <a:r>
              <a:rPr lang="it-IT" sz="2400" dirty="0" err="1" smtClean="0"/>
              <a:t>Niceforo</a:t>
            </a:r>
            <a:r>
              <a:rPr lang="it-IT" sz="2400" dirty="0" smtClean="0"/>
              <a:t> che accettò di definire Carlo Magno con il titolo di </a:t>
            </a:r>
            <a:r>
              <a:rPr lang="it-IT" sz="2400" i="1" dirty="0" err="1" smtClean="0"/>
              <a:t>basileus</a:t>
            </a:r>
            <a:r>
              <a:rPr lang="it-IT" sz="2400" i="1" dirty="0" smtClean="0"/>
              <a:t>. </a:t>
            </a:r>
            <a:endParaRPr lang="it-IT" sz="2400" dirty="0"/>
          </a:p>
        </p:txBody>
      </p:sp>
    </p:spTree>
    <p:extLst>
      <p:ext uri="{BB962C8B-B14F-4D97-AF65-F5344CB8AC3E}">
        <p14:creationId xmlns:p14="http://schemas.microsoft.com/office/powerpoint/2010/main" val="2457958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1520" y="304801"/>
            <a:ext cx="8542482" cy="746760"/>
          </a:xfrm>
        </p:spPr>
        <p:txBody>
          <a:bodyPr>
            <a:normAutofit/>
          </a:bodyPr>
          <a:lstStyle/>
          <a:p>
            <a:pPr algn="ctr"/>
            <a:r>
              <a:rPr lang="it-IT" sz="2800" dirty="0" smtClean="0"/>
              <a:t>Ludovico il Pio: la corte</a:t>
            </a:r>
            <a:endParaRPr lang="it-IT" sz="2800" dirty="0"/>
          </a:p>
        </p:txBody>
      </p:sp>
      <p:sp>
        <p:nvSpPr>
          <p:cNvPr id="3" name="Segnaposto contenuto 2"/>
          <p:cNvSpPr>
            <a:spLocks noGrp="1"/>
          </p:cNvSpPr>
          <p:nvPr>
            <p:ph idx="1"/>
          </p:nvPr>
        </p:nvSpPr>
        <p:spPr>
          <a:xfrm>
            <a:off x="563880" y="990601"/>
            <a:ext cx="9753600" cy="5050762"/>
          </a:xfrm>
        </p:spPr>
        <p:txBody>
          <a:bodyPr>
            <a:noAutofit/>
          </a:bodyPr>
          <a:lstStyle/>
          <a:p>
            <a:pPr algn="just"/>
            <a:r>
              <a:rPr lang="it-IT" sz="2400" dirty="0" err="1" smtClean="0">
                <a:solidFill>
                  <a:srgbClr val="FFFF00"/>
                </a:solidFill>
              </a:rPr>
              <a:t>Divisio</a:t>
            </a:r>
            <a:r>
              <a:rPr lang="it-IT" sz="2400" dirty="0" smtClean="0">
                <a:solidFill>
                  <a:srgbClr val="FFFF00"/>
                </a:solidFill>
              </a:rPr>
              <a:t> Regni</a:t>
            </a:r>
            <a:r>
              <a:rPr lang="it-IT" sz="2400" dirty="0" smtClean="0"/>
              <a:t>: con tale atto dell’806 Carlo Magno associa a sé come </a:t>
            </a:r>
            <a:r>
              <a:rPr lang="it-IT" sz="2400" i="1" dirty="0" err="1" smtClean="0"/>
              <a:t>consortes</a:t>
            </a:r>
            <a:r>
              <a:rPr lang="it-IT" sz="2400" i="1" dirty="0" smtClean="0"/>
              <a:t> regni et imperii</a:t>
            </a:r>
            <a:r>
              <a:rPr lang="it-IT" sz="2400" dirty="0" smtClean="0"/>
              <a:t> i tre figli Carlo, Ludovico e Pipino. A ciascuno fu affidata una parte dell’Impero.</a:t>
            </a:r>
          </a:p>
          <a:p>
            <a:pPr algn="just"/>
            <a:r>
              <a:rPr lang="it-IT" sz="2400" dirty="0" smtClean="0"/>
              <a:t>Nell’814 muore Carlo Magno. L’unico figlio rimasto in vita è Ludovico il Pio, che aveva condotto l’esercito contro i musulmani nella </a:t>
            </a:r>
            <a:r>
              <a:rPr lang="it-IT" sz="2400" i="1" dirty="0" smtClean="0"/>
              <a:t>Marca </a:t>
            </a:r>
            <a:r>
              <a:rPr lang="it-IT" sz="2400" i="1" dirty="0" err="1" smtClean="0"/>
              <a:t>Hispanica</a:t>
            </a:r>
            <a:r>
              <a:rPr lang="it-IT" sz="2400" i="1" dirty="0" smtClean="0"/>
              <a:t> </a:t>
            </a:r>
            <a:r>
              <a:rPr lang="it-IT" sz="2400" dirty="0" smtClean="0"/>
              <a:t> e aveva governato in Aquitania.</a:t>
            </a:r>
          </a:p>
          <a:p>
            <a:pPr algn="just"/>
            <a:r>
              <a:rPr lang="it-IT" sz="2400" dirty="0" smtClean="0"/>
              <a:t>Scelse di portare nella corte di Aquisgrana uomini fedeli di Aquitania con i quali sostituì gli uomini fedeli del padre.</a:t>
            </a:r>
          </a:p>
          <a:p>
            <a:pPr algn="just"/>
            <a:r>
              <a:rPr lang="it-IT" sz="2400" dirty="0" smtClean="0"/>
              <a:t>Nella corte trovò un ruolo di primo piano il monaco Benedetto di </a:t>
            </a:r>
            <a:r>
              <a:rPr lang="it-IT" sz="2400" dirty="0" err="1" smtClean="0"/>
              <a:t>Aniane</a:t>
            </a:r>
            <a:r>
              <a:rPr lang="it-IT" sz="2400" dirty="0" smtClean="0"/>
              <a:t>, che influenzò fortemente l’imperatore.</a:t>
            </a:r>
            <a:endParaRPr lang="it-IT" sz="2400" dirty="0"/>
          </a:p>
        </p:txBody>
      </p:sp>
    </p:spTree>
    <p:extLst>
      <p:ext uri="{BB962C8B-B14F-4D97-AF65-F5344CB8AC3E}">
        <p14:creationId xmlns:p14="http://schemas.microsoft.com/office/powerpoint/2010/main" val="19921875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6280" y="320040"/>
            <a:ext cx="8557722" cy="838200"/>
          </a:xfrm>
        </p:spPr>
        <p:txBody>
          <a:bodyPr>
            <a:normAutofit/>
          </a:bodyPr>
          <a:lstStyle/>
          <a:p>
            <a:pPr algn="ctr"/>
            <a:r>
              <a:rPr lang="it-IT" sz="3200" dirty="0" smtClean="0"/>
              <a:t>L’</a:t>
            </a:r>
            <a:r>
              <a:rPr lang="it-IT" sz="3200" dirty="0" err="1" smtClean="0"/>
              <a:t>ordinatio</a:t>
            </a:r>
            <a:r>
              <a:rPr lang="it-IT" sz="3200" dirty="0" smtClean="0"/>
              <a:t> imperii</a:t>
            </a:r>
            <a:endParaRPr lang="it-IT" sz="3200" dirty="0"/>
          </a:p>
        </p:txBody>
      </p:sp>
      <p:sp>
        <p:nvSpPr>
          <p:cNvPr id="3" name="Segnaposto contenuto 2"/>
          <p:cNvSpPr>
            <a:spLocks noGrp="1"/>
          </p:cNvSpPr>
          <p:nvPr>
            <p:ph idx="1"/>
          </p:nvPr>
        </p:nvSpPr>
        <p:spPr>
          <a:xfrm>
            <a:off x="563880" y="1051561"/>
            <a:ext cx="9933432" cy="4632960"/>
          </a:xfrm>
        </p:spPr>
        <p:txBody>
          <a:bodyPr>
            <a:noAutofit/>
          </a:bodyPr>
          <a:lstStyle/>
          <a:p>
            <a:pPr algn="just"/>
            <a:r>
              <a:rPr lang="it-IT" sz="2400" b="1" dirty="0" smtClean="0"/>
              <a:t>Il documento fu emanato nell’</a:t>
            </a:r>
            <a:r>
              <a:rPr lang="it-IT" sz="2400" b="1" dirty="0" smtClean="0">
                <a:solidFill>
                  <a:srgbClr val="FFFF00"/>
                </a:solidFill>
              </a:rPr>
              <a:t>817</a:t>
            </a:r>
            <a:r>
              <a:rPr lang="it-IT" sz="2400" b="1" dirty="0" smtClean="0"/>
              <a:t>:</a:t>
            </a:r>
          </a:p>
          <a:p>
            <a:pPr marL="0" indent="0" algn="just">
              <a:buNone/>
            </a:pPr>
            <a:r>
              <a:rPr lang="it-IT" sz="2400" b="1" dirty="0"/>
              <a:t>a</a:t>
            </a:r>
            <a:r>
              <a:rPr lang="it-IT" sz="2400" b="1" dirty="0" smtClean="0"/>
              <a:t>l figlio Ludovico , detto il Germanico , furono assegnati le ragioni più orientali, gravitati intorno al ducato di Baviera;</a:t>
            </a:r>
          </a:p>
          <a:p>
            <a:pPr marL="0" indent="0" algn="just">
              <a:buNone/>
            </a:pPr>
            <a:r>
              <a:rPr lang="it-IT" sz="2400" b="1" dirty="0"/>
              <a:t>a</a:t>
            </a:r>
            <a:r>
              <a:rPr lang="it-IT" sz="2400" b="1" dirty="0" smtClean="0"/>
              <a:t>l figlio Pipino quelle più occidentali(comprese quelle del regno d’Aquitania e marca di Tolosa);</a:t>
            </a:r>
          </a:p>
          <a:p>
            <a:pPr marL="0" indent="0" algn="just">
              <a:buNone/>
            </a:pPr>
            <a:r>
              <a:rPr lang="it-IT" sz="2400" b="1" dirty="0"/>
              <a:t>a</a:t>
            </a:r>
            <a:r>
              <a:rPr lang="it-IT" sz="2400" b="1" dirty="0" smtClean="0"/>
              <a:t>l primogenito Lotario, furono conferite responsabilità di governo e il diritto di affiancare il padre nella dignità imperiale.</a:t>
            </a:r>
          </a:p>
          <a:p>
            <a:pPr marL="0" indent="0" algn="just">
              <a:buNone/>
            </a:pPr>
            <a:r>
              <a:rPr lang="it-IT" sz="2400" b="1" dirty="0" smtClean="0"/>
              <a:t>Si tratta di </a:t>
            </a:r>
            <a:r>
              <a:rPr lang="it-IT" sz="2400" b="1" dirty="0" smtClean="0">
                <a:solidFill>
                  <a:srgbClr val="FFFF00"/>
                </a:solidFill>
              </a:rPr>
              <a:t>un’organizzazione collegiale dell’Impero </a:t>
            </a:r>
            <a:r>
              <a:rPr lang="it-IT" sz="2400" b="1" dirty="0" smtClean="0"/>
              <a:t>che avrebbe comportato, secondo alcune interpretazione, una delle tappe verso la dissoluzione del regno.</a:t>
            </a:r>
            <a:endParaRPr lang="it-IT" sz="2400" b="1" dirty="0"/>
          </a:p>
        </p:txBody>
      </p:sp>
    </p:spTree>
    <p:extLst>
      <p:ext uri="{BB962C8B-B14F-4D97-AF65-F5344CB8AC3E}">
        <p14:creationId xmlns:p14="http://schemas.microsoft.com/office/powerpoint/2010/main" val="14896621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0520" y="228600"/>
            <a:ext cx="8923482" cy="655320"/>
          </a:xfrm>
        </p:spPr>
        <p:txBody>
          <a:bodyPr>
            <a:normAutofit/>
          </a:bodyPr>
          <a:lstStyle/>
          <a:p>
            <a:pPr algn="ctr"/>
            <a:r>
              <a:rPr lang="it-IT" sz="2800" dirty="0" smtClean="0"/>
              <a:t>Carlo il Calvo </a:t>
            </a:r>
            <a:endParaRPr lang="it-IT" sz="2800" dirty="0"/>
          </a:p>
        </p:txBody>
      </p:sp>
      <p:sp>
        <p:nvSpPr>
          <p:cNvPr id="3" name="Segnaposto contenuto 2"/>
          <p:cNvSpPr>
            <a:spLocks noGrp="1"/>
          </p:cNvSpPr>
          <p:nvPr>
            <p:ph idx="1"/>
          </p:nvPr>
        </p:nvSpPr>
        <p:spPr>
          <a:xfrm>
            <a:off x="182880" y="944880"/>
            <a:ext cx="10668000" cy="5096483"/>
          </a:xfrm>
        </p:spPr>
        <p:txBody>
          <a:bodyPr>
            <a:noAutofit/>
          </a:bodyPr>
          <a:lstStyle/>
          <a:p>
            <a:pPr algn="just"/>
            <a:r>
              <a:rPr lang="it-IT" sz="2000" b="1" dirty="0" smtClean="0"/>
              <a:t>Nell’840 muore Ludovico. Egli già non aveva più il monopolio del controllo dell’apparato militare e Carlo il Calvo, figlio del secondo matrimonio e osteggiato dagli altri figli, aveva ottenuto molto spazio. Dei tre figli, Pipino era morto nell’838; Ludovico il Germanico si alleò con </a:t>
            </a:r>
            <a:r>
              <a:rPr lang="it-IT" sz="2000" b="1" dirty="0"/>
              <a:t>C</a:t>
            </a:r>
            <a:r>
              <a:rPr lang="it-IT" sz="2000" b="1" dirty="0" smtClean="0"/>
              <a:t>arlo e sconfisse a  </a:t>
            </a:r>
            <a:r>
              <a:rPr lang="it-IT" sz="2000" b="1" dirty="0" err="1" smtClean="0"/>
              <a:t>Fontenoy</a:t>
            </a:r>
            <a:r>
              <a:rPr lang="it-IT" sz="2000" b="1" dirty="0" smtClean="0"/>
              <a:t> le truppe del fratello, nuovo imperatore, Lotario, e gli aristocratici che lo sostenevano. </a:t>
            </a:r>
          </a:p>
          <a:p>
            <a:pPr algn="just"/>
            <a:r>
              <a:rPr lang="it-IT" sz="2000" b="1" dirty="0" smtClean="0">
                <a:solidFill>
                  <a:srgbClr val="FFFF00"/>
                </a:solidFill>
              </a:rPr>
              <a:t>Giuramento di Strasburgo(842)</a:t>
            </a:r>
            <a:r>
              <a:rPr lang="it-IT" sz="2000" b="1" dirty="0" smtClean="0"/>
              <a:t>: Carlo e Ludovico si giurarono alleanza reciproca. I seguaci del primo, prevalentemente Franchi, giurarono in tedesco, quelli di Ludovico, in lingua detta romana, ovvero in francese antico.</a:t>
            </a:r>
          </a:p>
          <a:p>
            <a:pPr algn="just"/>
            <a:r>
              <a:rPr lang="it-IT" sz="2000" b="1" dirty="0" smtClean="0">
                <a:solidFill>
                  <a:srgbClr val="FFFF00"/>
                </a:solidFill>
              </a:rPr>
              <a:t>Trattato di Verdun(843)</a:t>
            </a:r>
            <a:r>
              <a:rPr lang="it-IT" sz="2000" b="1" dirty="0" smtClean="0"/>
              <a:t>: Carlo il Calvo tenne il potere sui territori a ovest dei fiumi </a:t>
            </a:r>
            <a:r>
              <a:rPr lang="it-IT" sz="2000" b="1" dirty="0" err="1" smtClean="0"/>
              <a:t>Schelda</a:t>
            </a:r>
            <a:r>
              <a:rPr lang="it-IT" sz="2000" b="1" dirty="0" smtClean="0"/>
              <a:t>, </a:t>
            </a:r>
            <a:r>
              <a:rPr lang="it-IT" sz="2000" b="1" dirty="0" err="1" smtClean="0"/>
              <a:t>Mosa</a:t>
            </a:r>
            <a:r>
              <a:rPr lang="it-IT" sz="2000" b="1" dirty="0" smtClean="0"/>
              <a:t> e Rodano; a Ludovico i territori a nord della Alpi e a est del Reno, a Lotario fu riconosciuta una striscia centrale dalla Frisia a Roma e rimase il titolo imperale in modo formale. </a:t>
            </a:r>
            <a:r>
              <a:rPr lang="it-IT" sz="2000" b="1" dirty="0" smtClean="0">
                <a:solidFill>
                  <a:srgbClr val="FFFF00"/>
                </a:solidFill>
              </a:rPr>
              <a:t>Il trattato mette in discussione l’idea di un regno dei Franchi unitario e sovrapposto a molti regni minori. Non c’è più un superiore diritto di coordinamento militare.</a:t>
            </a:r>
            <a:endParaRPr lang="it-IT" sz="2000" b="1" dirty="0">
              <a:solidFill>
                <a:srgbClr val="FFFF00"/>
              </a:solidFill>
            </a:endParaRPr>
          </a:p>
        </p:txBody>
      </p:sp>
    </p:spTree>
    <p:extLst>
      <p:ext uri="{BB962C8B-B14F-4D97-AF65-F5344CB8AC3E}">
        <p14:creationId xmlns:p14="http://schemas.microsoft.com/office/powerpoint/2010/main" val="35781653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t>La fine del regno di Lotario</a:t>
            </a:r>
            <a:endParaRPr lang="it-IT" sz="2400" dirty="0"/>
          </a:p>
        </p:txBody>
      </p:sp>
      <p:sp>
        <p:nvSpPr>
          <p:cNvPr id="3" name="Segnaposto contenuto 2"/>
          <p:cNvSpPr>
            <a:spLocks noGrp="1"/>
          </p:cNvSpPr>
          <p:nvPr>
            <p:ph idx="1"/>
          </p:nvPr>
        </p:nvSpPr>
        <p:spPr>
          <a:xfrm>
            <a:off x="677334" y="1224117"/>
            <a:ext cx="9783402" cy="4817246"/>
          </a:xfrm>
        </p:spPr>
        <p:txBody>
          <a:bodyPr>
            <a:normAutofit/>
          </a:bodyPr>
          <a:lstStyle/>
          <a:p>
            <a:pPr algn="just"/>
            <a:r>
              <a:rPr lang="it-IT" sz="2000" b="1" dirty="0" smtClean="0"/>
              <a:t>Muore nel 855. Il figlio Ludovico II governò con forza sugli aristocratici che cercavano di rendersi autonomi e organizzò spedizioni contro i musulmani nel sud d’Italia.</a:t>
            </a:r>
          </a:p>
          <a:p>
            <a:pPr algn="just"/>
            <a:r>
              <a:rPr lang="it-IT" sz="2000" b="1" dirty="0" smtClean="0"/>
              <a:t>Il figlio Carlo ebbe la Provenza, che alla sua morte fu suddivisa tra i fratelli.</a:t>
            </a:r>
          </a:p>
          <a:p>
            <a:pPr algn="just"/>
            <a:r>
              <a:rPr lang="it-IT" sz="2000" b="1" dirty="0" smtClean="0"/>
              <a:t>Il figlio Lotario II ebbe la zona settentrionale, chiamata Lotaringia, suddivisa tra gli zii alla sua morte.</a:t>
            </a:r>
          </a:p>
          <a:p>
            <a:pPr algn="just"/>
            <a:r>
              <a:rPr lang="it-IT" sz="2000" b="1" dirty="0" smtClean="0"/>
              <a:t>875 Carlo il Calvo si fece incoronare a Roma senza prima aver chiesto l’acclamazione a re d’Italia a Pavia come da abitudine.</a:t>
            </a:r>
          </a:p>
          <a:p>
            <a:pPr algn="just"/>
            <a:r>
              <a:rPr lang="it-IT" sz="2000" b="1" dirty="0" smtClean="0"/>
              <a:t>Morto nel 877 costui lasciò come eredi: 1. Ludovico il Balbo che eredita il potere in Francia. 2. i tre figli di Ludovico il Germanico: </a:t>
            </a:r>
            <a:r>
              <a:rPr lang="it-IT" sz="2000" b="1" dirty="0" err="1" smtClean="0"/>
              <a:t>Carlomanno</a:t>
            </a:r>
            <a:r>
              <a:rPr lang="it-IT" sz="2000" b="1" dirty="0" smtClean="0"/>
              <a:t> che prese Baviera e Sassonia; Ludovico il Giovane, </a:t>
            </a:r>
            <a:r>
              <a:rPr lang="it-IT" sz="2000" b="1" dirty="0" err="1" smtClean="0"/>
              <a:t>Franconia</a:t>
            </a:r>
            <a:r>
              <a:rPr lang="it-IT" sz="2000" b="1" dirty="0" smtClean="0"/>
              <a:t>, Sassonia e Turingia; Carlo il Grosso Svevia e Lorena</a:t>
            </a:r>
            <a:r>
              <a:rPr lang="it-IT" sz="2000" dirty="0" smtClean="0"/>
              <a:t>.</a:t>
            </a:r>
            <a:endParaRPr lang="it-IT" sz="2000" dirty="0"/>
          </a:p>
        </p:txBody>
      </p:sp>
    </p:spTree>
    <p:extLst>
      <p:ext uri="{BB962C8B-B14F-4D97-AF65-F5344CB8AC3E}">
        <p14:creationId xmlns:p14="http://schemas.microsoft.com/office/powerpoint/2010/main" val="33138545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normAutofit/>
          </a:bodyPr>
          <a:lstStyle/>
          <a:p>
            <a:pPr algn="ctr"/>
            <a:r>
              <a:rPr lang="it-IT" sz="2800" dirty="0" smtClean="0"/>
              <a:t>La fine dei Carolingi</a:t>
            </a:r>
            <a:endParaRPr lang="it-IT" sz="2800" dirty="0"/>
          </a:p>
        </p:txBody>
      </p:sp>
      <p:sp>
        <p:nvSpPr>
          <p:cNvPr id="3" name="Segnaposto contenuto 2"/>
          <p:cNvSpPr>
            <a:spLocks noGrp="1"/>
          </p:cNvSpPr>
          <p:nvPr>
            <p:ph idx="1"/>
          </p:nvPr>
        </p:nvSpPr>
        <p:spPr>
          <a:xfrm>
            <a:off x="677334" y="1327355"/>
            <a:ext cx="9545658" cy="4262284"/>
          </a:xfrm>
        </p:spPr>
        <p:txBody>
          <a:bodyPr>
            <a:normAutofit/>
          </a:bodyPr>
          <a:lstStyle/>
          <a:p>
            <a:pPr algn="just"/>
            <a:r>
              <a:rPr lang="it-IT" sz="2000" b="1" dirty="0" smtClean="0"/>
              <a:t>Crescente peso politico di alcuni aristocratici:  Bosone, conte di Vienne, sulla Provenza, riesce a farsi eleggere re della regione nel 879; il conte di </a:t>
            </a:r>
            <a:r>
              <a:rPr lang="it-IT" sz="2000" b="1" dirty="0" err="1" smtClean="0"/>
              <a:t>Alvernia</a:t>
            </a:r>
            <a:r>
              <a:rPr lang="it-IT" sz="2000" b="1" dirty="0" smtClean="0"/>
              <a:t>, </a:t>
            </a:r>
            <a:r>
              <a:rPr lang="it-IT" sz="2000" b="1" dirty="0" err="1" smtClean="0"/>
              <a:t>Bernado</a:t>
            </a:r>
            <a:r>
              <a:rPr lang="it-IT" sz="2000" b="1" dirty="0" smtClean="0"/>
              <a:t>, analogamente prese il dominio sull’Aquitania; il conte Oddone di Parigi, aumentò il prestigio del principato di famiglia a nord della Loira.</a:t>
            </a:r>
          </a:p>
          <a:p>
            <a:pPr algn="just"/>
            <a:r>
              <a:rPr lang="it-IT" sz="2000" b="1" dirty="0" smtClean="0"/>
              <a:t>887 un’assemblea di aristocratici depone Carlo il Calvo. Scelgono per il trono francese Oddone. </a:t>
            </a:r>
          </a:p>
          <a:p>
            <a:pPr algn="just"/>
            <a:r>
              <a:rPr lang="it-IT" sz="2000" b="1" dirty="0" smtClean="0"/>
              <a:t>La corona italiana andò invece al marchese del Friuli Berengario.</a:t>
            </a:r>
          </a:p>
          <a:p>
            <a:pPr algn="just"/>
            <a:r>
              <a:rPr lang="it-IT" sz="2000" b="1" dirty="0" smtClean="0"/>
              <a:t>Carlo il Calvo non si era dimostrato in grado di contrastare le nuove ondate di migrazioni come invece aveva dimostrato di saper fare Oddone con i Normanni e Berengario con gli Ungari</a:t>
            </a:r>
            <a:r>
              <a:rPr lang="it-IT" sz="2000" dirty="0" smtClean="0"/>
              <a:t>.</a:t>
            </a:r>
            <a:endParaRPr lang="it-IT" sz="2000" dirty="0"/>
          </a:p>
        </p:txBody>
      </p:sp>
    </p:spTree>
    <p:extLst>
      <p:ext uri="{BB962C8B-B14F-4D97-AF65-F5344CB8AC3E}">
        <p14:creationId xmlns:p14="http://schemas.microsoft.com/office/powerpoint/2010/main" val="31028499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Il </a:t>
            </a:r>
            <a:r>
              <a:rPr lang="it-IT" dirty="0" err="1"/>
              <a:t>castrum</a:t>
            </a:r>
            <a:r>
              <a:rPr lang="it-IT" dirty="0"/>
              <a:t> </a:t>
            </a:r>
          </a:p>
        </p:txBody>
      </p:sp>
      <p:sp>
        <p:nvSpPr>
          <p:cNvPr id="3" name="Content Placeholder 2"/>
          <p:cNvSpPr>
            <a:spLocks noGrp="1"/>
          </p:cNvSpPr>
          <p:nvPr>
            <p:ph idx="1"/>
          </p:nvPr>
        </p:nvSpPr>
        <p:spPr>
          <a:xfrm>
            <a:off x="677334" y="1539241"/>
            <a:ext cx="9801690" cy="4502122"/>
          </a:xfrm>
        </p:spPr>
        <p:txBody>
          <a:bodyPr>
            <a:normAutofit/>
          </a:bodyPr>
          <a:lstStyle/>
          <a:p>
            <a:pPr algn="just"/>
            <a:r>
              <a:rPr lang="it-IT" sz="2000" b="1" dirty="0"/>
              <a:t>Durante gli anni di Ludovico il Pio il sovrano iniziò a non concedere più territori ai vassalli a cui voleva attribuire un ufficio pubblico ritenendo che fare i conti e i marchesi fosse redditizio e cominciò a dare in beneficio la carica, definita come </a:t>
            </a:r>
            <a:r>
              <a:rPr lang="it-IT" sz="2000" b="1" dirty="0" err="1"/>
              <a:t>honor</a:t>
            </a:r>
            <a:r>
              <a:rPr lang="it-IT" sz="2000" b="1" dirty="0"/>
              <a:t>. Si tratta di un lungo processo avvenuto nel corso del sec. IX.</a:t>
            </a:r>
          </a:p>
          <a:p>
            <a:pPr algn="just"/>
            <a:r>
              <a:rPr lang="it-IT" sz="2000" b="1" dirty="0"/>
              <a:t>Nei due secoli divenne fondamentale la struttura del </a:t>
            </a:r>
            <a:r>
              <a:rPr lang="it-IT" sz="2000" b="1" dirty="0" err="1">
                <a:solidFill>
                  <a:srgbClr val="FFFF00"/>
                </a:solidFill>
              </a:rPr>
              <a:t>castrum</a:t>
            </a:r>
            <a:r>
              <a:rPr lang="it-IT" sz="2000" b="1" dirty="0"/>
              <a:t>. I materiali di costruzione furono a lungo palizzate in legno e contrafforti in terra. </a:t>
            </a:r>
          </a:p>
          <a:p>
            <a:pPr algn="just"/>
            <a:r>
              <a:rPr lang="it-IT" sz="2000" b="1" dirty="0">
                <a:solidFill>
                  <a:srgbClr val="FFFF00"/>
                </a:solidFill>
              </a:rPr>
              <a:t>Carlo il Calvo nell’864 emanò un capitolare che stabilisce il divieto di costruire  castelli e dispose di abbattere i castelli abusivi</a:t>
            </a:r>
            <a:r>
              <a:rPr lang="it-IT" sz="2000" b="1" dirty="0"/>
              <a:t>: </a:t>
            </a:r>
            <a:endParaRPr lang="it-IT" sz="2000" b="1" dirty="0" smtClean="0"/>
          </a:p>
          <a:p>
            <a:pPr marL="457200" indent="-457200" algn="just">
              <a:buAutoNum type="arabicPeriod"/>
            </a:pPr>
            <a:r>
              <a:rPr lang="it-IT" sz="2000" b="1" dirty="0" smtClean="0"/>
              <a:t>rappresenta </a:t>
            </a:r>
            <a:r>
              <a:rPr lang="it-IT" sz="2000" b="1" dirty="0"/>
              <a:t>la testimonianza che i castelli sono un’attrezzatura pubblica </a:t>
            </a:r>
            <a:endParaRPr lang="it-IT" sz="2000" b="1" dirty="0" smtClean="0"/>
          </a:p>
          <a:p>
            <a:pPr marL="457200" indent="-457200" algn="just">
              <a:buAutoNum type="arabicPeriod"/>
            </a:pPr>
            <a:r>
              <a:rPr lang="it-IT" sz="2000" b="1" dirty="0" smtClean="0"/>
              <a:t>i </a:t>
            </a:r>
            <a:r>
              <a:rPr lang="it-IT" sz="2000" b="1" dirty="0"/>
              <a:t>castelli sono anche un elemento militare. </a:t>
            </a:r>
          </a:p>
          <a:p>
            <a:endParaRPr lang="it-IT" dirty="0"/>
          </a:p>
        </p:txBody>
      </p:sp>
    </p:spTree>
    <p:extLst>
      <p:ext uri="{BB962C8B-B14F-4D97-AF65-F5344CB8AC3E}">
        <p14:creationId xmlns:p14="http://schemas.microsoft.com/office/powerpoint/2010/main" val="36237900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243840"/>
            <a:ext cx="9486954" cy="1082040"/>
          </a:xfrm>
        </p:spPr>
        <p:txBody>
          <a:bodyPr/>
          <a:lstStyle/>
          <a:p>
            <a:r>
              <a:rPr lang="it-IT" sz="3600" dirty="0"/>
              <a:t>La società e la politica tra secoli IX e X</a:t>
            </a:r>
            <a:r>
              <a:rPr lang="it-IT" dirty="0"/>
              <a:t>.</a:t>
            </a:r>
          </a:p>
        </p:txBody>
      </p:sp>
      <p:sp>
        <p:nvSpPr>
          <p:cNvPr id="3" name="Content Placeholder 2"/>
          <p:cNvSpPr>
            <a:spLocks noGrp="1"/>
          </p:cNvSpPr>
          <p:nvPr>
            <p:ph idx="1"/>
          </p:nvPr>
        </p:nvSpPr>
        <p:spPr>
          <a:xfrm>
            <a:off x="350520" y="1127760"/>
            <a:ext cx="9945624" cy="4913603"/>
          </a:xfrm>
        </p:spPr>
        <p:txBody>
          <a:bodyPr>
            <a:normAutofit/>
          </a:bodyPr>
          <a:lstStyle/>
          <a:p>
            <a:pPr algn="just"/>
            <a:r>
              <a:rPr lang="it-IT" sz="2000" b="1" dirty="0"/>
              <a:t>Le signorie fondiarie, costituite da grandi latifondi, cercarono di incorporare i poteri giurisdizionali e quelli militari di origine pubblica. </a:t>
            </a:r>
          </a:p>
          <a:p>
            <a:pPr algn="just"/>
            <a:r>
              <a:rPr lang="it-IT" sz="2000" b="1" dirty="0"/>
              <a:t>Questo fenomeno è agevolato dalle concessioni regie di immunità e dalla costruzione di edifici religiosi di proprietà privata: entrambe le situazioni garantivano ai signori fondiari una forte influenza sulla vita quotidiana dei contadini che non lavoravano le loro terre e che erano del tutto estranei.</a:t>
            </a:r>
          </a:p>
          <a:p>
            <a:pPr algn="just"/>
            <a:r>
              <a:rPr lang="it-IT" sz="2000" b="1" dirty="0"/>
              <a:t>Questa condizione finì per agevolare la crescita di autonome concentrazioni di poteri giurisdizionali e militari attorno al castello con signori.</a:t>
            </a:r>
          </a:p>
          <a:p>
            <a:pPr algn="just"/>
            <a:r>
              <a:rPr lang="it-IT" sz="2000" b="1" dirty="0"/>
              <a:t>I conti e i marchesi faticavano ad imporre il loro dominio pur avendo spinto verso un’eredità di tipo dinastico dei loro titoli. Molti dei loro collaboratori erano diventati ricchi e potenti e avevano iniziato a difendere le loro terre con strutture fortificate.</a:t>
            </a:r>
          </a:p>
          <a:p>
            <a:endParaRPr lang="it-IT" dirty="0"/>
          </a:p>
        </p:txBody>
      </p:sp>
    </p:spTree>
    <p:extLst>
      <p:ext uri="{BB962C8B-B14F-4D97-AF65-F5344CB8AC3E}">
        <p14:creationId xmlns:p14="http://schemas.microsoft.com/office/powerpoint/2010/main" val="142225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Liberi e </a:t>
            </a:r>
            <a:r>
              <a:rPr lang="it-IT" dirty="0" smtClean="0"/>
              <a:t>servi tra i Germani</a:t>
            </a:r>
            <a:br>
              <a:rPr lang="it-IT" dirty="0" smtClean="0"/>
            </a:br>
            <a:endParaRPr lang="it-IT" dirty="0"/>
          </a:p>
        </p:txBody>
      </p:sp>
      <p:sp>
        <p:nvSpPr>
          <p:cNvPr id="3" name="Content Placeholder 2"/>
          <p:cNvSpPr>
            <a:spLocks noGrp="1"/>
          </p:cNvSpPr>
          <p:nvPr>
            <p:ph idx="1"/>
          </p:nvPr>
        </p:nvSpPr>
        <p:spPr>
          <a:xfrm>
            <a:off x="677334" y="1270001"/>
            <a:ext cx="9271338" cy="4771362"/>
          </a:xfrm>
        </p:spPr>
        <p:txBody>
          <a:bodyPr>
            <a:normAutofit/>
          </a:bodyPr>
          <a:lstStyle/>
          <a:p>
            <a:r>
              <a:rPr lang="it-IT" sz="2000" dirty="0"/>
              <a:t>La </a:t>
            </a:r>
            <a:r>
              <a:rPr lang="it-IT" sz="2000" dirty="0" smtClean="0"/>
              <a:t>servitù </a:t>
            </a:r>
            <a:r>
              <a:rPr lang="it-IT" sz="2000" dirty="0"/>
              <a:t>di </a:t>
            </a:r>
            <a:r>
              <a:rPr lang="it-IT" sz="2000" dirty="0" smtClean="0"/>
              <a:t>guerra: </a:t>
            </a:r>
            <a:r>
              <a:rPr lang="it-IT" sz="2000" dirty="0"/>
              <a:t>i guerrieri sconfitti sono uccisi o fatti prigionieri e ridotti in </a:t>
            </a:r>
            <a:r>
              <a:rPr lang="it-IT" sz="2000" dirty="0" smtClean="0"/>
              <a:t>cattività e </a:t>
            </a:r>
            <a:r>
              <a:rPr lang="it-IT" sz="2000" dirty="0"/>
              <a:t>soprattutto sono fatte prigioniere le donne. </a:t>
            </a:r>
            <a:endParaRPr lang="it-IT" sz="2000" dirty="0" smtClean="0"/>
          </a:p>
          <a:p>
            <a:pPr algn="just"/>
            <a:r>
              <a:rPr lang="it-IT" sz="2000" dirty="0"/>
              <a:t>In una </a:t>
            </a:r>
            <a:r>
              <a:rPr lang="it-IT" sz="2000" dirty="0" smtClean="0"/>
              <a:t>società </a:t>
            </a:r>
            <a:r>
              <a:rPr lang="it-IT" sz="2000" dirty="0"/>
              <a:t>armata, esiste una prestanza fisica e un'attitudine personale al combattimento armato che possono aprire la via a un'ascesa </a:t>
            </a:r>
            <a:r>
              <a:rPr lang="it-IT" sz="2000" dirty="0" smtClean="0"/>
              <a:t>sociale</a:t>
            </a:r>
          </a:p>
          <a:p>
            <a:pPr algn="just"/>
            <a:r>
              <a:rPr lang="it-IT" sz="2000" i="1" dirty="0" smtClean="0"/>
              <a:t>Dei </a:t>
            </a:r>
            <a:r>
              <a:rPr lang="it-IT" sz="2000" i="1" dirty="0"/>
              <a:t>servi erano dunque fatti liberi, ed anche nobilitati, per iniziativa regia, e questi liberti potevano raggiungere un peso preminente; altri trovavano il loro spazio di ascesa nella schiera dei compagni d'armi (</a:t>
            </a:r>
            <a:r>
              <a:rPr lang="it-IT" sz="2000" i="1" dirty="0" err="1"/>
              <a:t>comites</a:t>
            </a:r>
            <a:r>
              <a:rPr lang="it-IT" sz="2000" i="1" dirty="0"/>
              <a:t>) dei diversi </a:t>
            </a:r>
            <a:r>
              <a:rPr lang="it-IT" sz="2000" i="1" dirty="0" err="1"/>
              <a:t>principes</a:t>
            </a:r>
            <a:r>
              <a:rPr lang="it-IT" sz="2000" i="1" dirty="0"/>
              <a:t> </a:t>
            </a:r>
            <a:r>
              <a:rPr lang="it-IT" sz="2000" dirty="0" smtClean="0"/>
              <a:t>(Tacito, </a:t>
            </a:r>
            <a:r>
              <a:rPr lang="it-IT" sz="2000" dirty="0" err="1" smtClean="0"/>
              <a:t>Germ</a:t>
            </a:r>
            <a:r>
              <a:rPr lang="it-IT" sz="2000" dirty="0"/>
              <a:t>. 13, 14). </a:t>
            </a:r>
            <a:endParaRPr lang="it-IT" sz="2000" dirty="0" smtClean="0"/>
          </a:p>
          <a:p>
            <a:pPr algn="just"/>
            <a:r>
              <a:rPr lang="it-IT" sz="2000" dirty="0"/>
              <a:t>Bisogna tuttavia sottolineare il carattere minoritario di queste forme servili, </a:t>
            </a:r>
            <a:r>
              <a:rPr lang="it-IT" sz="2000" dirty="0" smtClean="0"/>
              <a:t>essendo </a:t>
            </a:r>
            <a:r>
              <a:rPr lang="it-IT" sz="2000" dirty="0"/>
              <a:t>la compagine di armati delle diverse </a:t>
            </a:r>
            <a:r>
              <a:rPr lang="it-IT" sz="2000" i="1" dirty="0" err="1" smtClean="0"/>
              <a:t>nationes</a:t>
            </a:r>
            <a:r>
              <a:rPr lang="it-IT" sz="2000" i="1" dirty="0" smtClean="0"/>
              <a:t> </a:t>
            </a:r>
            <a:r>
              <a:rPr lang="it-IT" sz="2000" dirty="0" smtClean="0"/>
              <a:t>poca cosa </a:t>
            </a:r>
            <a:r>
              <a:rPr lang="it-IT" sz="2000" dirty="0"/>
              <a:t>rispetto alla </a:t>
            </a:r>
            <a:r>
              <a:rPr lang="it-IT" sz="2000" dirty="0" smtClean="0"/>
              <a:t>generalità </a:t>
            </a:r>
            <a:r>
              <a:rPr lang="it-IT" sz="2000" dirty="0"/>
              <a:t>della popolazione, che era fatta di contadini. </a:t>
            </a:r>
          </a:p>
        </p:txBody>
      </p:sp>
    </p:spTree>
    <p:extLst>
      <p:ext uri="{BB962C8B-B14F-4D97-AF65-F5344CB8AC3E}">
        <p14:creationId xmlns:p14="http://schemas.microsoft.com/office/powerpoint/2010/main" val="353305188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8032"/>
          </a:xfrm>
        </p:spPr>
        <p:txBody>
          <a:bodyPr/>
          <a:lstStyle/>
          <a:p>
            <a:pPr algn="ctr"/>
            <a:r>
              <a:rPr lang="it-IT" dirty="0"/>
              <a:t>Le dinastie comitali</a:t>
            </a:r>
          </a:p>
        </p:txBody>
      </p:sp>
      <p:sp>
        <p:nvSpPr>
          <p:cNvPr id="3" name="Content Placeholder 2"/>
          <p:cNvSpPr>
            <a:spLocks noGrp="1"/>
          </p:cNvSpPr>
          <p:nvPr>
            <p:ph idx="1"/>
          </p:nvPr>
        </p:nvSpPr>
        <p:spPr>
          <a:xfrm>
            <a:off x="677334" y="1426465"/>
            <a:ext cx="9856554" cy="4614898"/>
          </a:xfrm>
        </p:spPr>
        <p:txBody>
          <a:bodyPr>
            <a:normAutofit/>
          </a:bodyPr>
          <a:lstStyle/>
          <a:p>
            <a:pPr algn="just"/>
            <a:r>
              <a:rPr lang="it-IT" sz="2400" dirty="0"/>
              <a:t>I conti, sulla spinta di come agivano i signori locali che ormai avevano </a:t>
            </a:r>
            <a:r>
              <a:rPr lang="it-IT" sz="2400" dirty="0" smtClean="0"/>
              <a:t>reso i loro poteri simili a quelli pubblici e godevano di larga influenza sulla popolazione, iniziarono a trattare come se fossero un patrimonio familiare i poteri pubblici che gestivano per conto del sovrano.</a:t>
            </a:r>
          </a:p>
          <a:p>
            <a:pPr algn="just"/>
            <a:r>
              <a:rPr lang="it-IT" sz="2400" dirty="0" smtClean="0"/>
              <a:t>Il nuovo potere dinastico fu suddiviso nei vari rami della famiglia di ciascun conte. Tutti iniziarono ad usare il titolo di conte. In tal modo in ogni circoscrizione ci furono più persone con il titolo di conte (per distinguerle dal periodo precedente si parla di contee al posto di comitati e di marchesati al posto di marche).</a:t>
            </a:r>
            <a:endParaRPr lang="it-IT" sz="2400" dirty="0"/>
          </a:p>
        </p:txBody>
      </p:sp>
    </p:spTree>
    <p:extLst>
      <p:ext uri="{BB962C8B-B14F-4D97-AF65-F5344CB8AC3E}">
        <p14:creationId xmlns:p14="http://schemas.microsoft.com/office/powerpoint/2010/main" val="9827894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8304"/>
          </a:xfrm>
        </p:spPr>
        <p:txBody>
          <a:bodyPr/>
          <a:lstStyle/>
          <a:p>
            <a:pPr algn="ctr"/>
            <a:r>
              <a:rPr lang="it-IT" dirty="0" smtClean="0"/>
              <a:t>Capitolare di </a:t>
            </a:r>
            <a:r>
              <a:rPr lang="it-IT" dirty="0" err="1"/>
              <a:t>Q</a:t>
            </a:r>
            <a:r>
              <a:rPr lang="it-IT" dirty="0" err="1" smtClean="0"/>
              <a:t>uierzy</a:t>
            </a:r>
            <a:endParaRPr lang="it-IT" dirty="0"/>
          </a:p>
        </p:txBody>
      </p:sp>
      <p:sp>
        <p:nvSpPr>
          <p:cNvPr id="3" name="Content Placeholder 2"/>
          <p:cNvSpPr>
            <a:spLocks noGrp="1"/>
          </p:cNvSpPr>
          <p:nvPr>
            <p:ph idx="1"/>
          </p:nvPr>
        </p:nvSpPr>
        <p:spPr>
          <a:xfrm>
            <a:off x="677334" y="1316736"/>
            <a:ext cx="9618810" cy="4724627"/>
          </a:xfrm>
        </p:spPr>
        <p:txBody>
          <a:bodyPr>
            <a:normAutofit/>
          </a:bodyPr>
          <a:lstStyle/>
          <a:p>
            <a:pPr algn="just"/>
            <a:r>
              <a:rPr lang="it-IT" sz="2000" b="1" dirty="0" smtClean="0"/>
              <a:t>Emanato da Carlo il Calvo nell’877 prima della spedizione militare con i fedeli in Italia.</a:t>
            </a:r>
          </a:p>
          <a:p>
            <a:pPr algn="just"/>
            <a:r>
              <a:rPr lang="it-IT" sz="2000" b="1" dirty="0" smtClean="0"/>
              <a:t>Il capitolare stabilisce che, se il vassallo regio moriva mentre era lontano dalla sua sede, il feudo poteva in modo provvisorio passare al figlio; quando il re fosse tornato o fosse stato eletto un nuovo re, il feudo sarebbe stato definitivamente assegnato all’erede attraverso una nuova investitura, quindi attraverso un nuovo giuramento di fedeltà da parte del nuovo vassallo. </a:t>
            </a:r>
          </a:p>
          <a:p>
            <a:pPr algn="just"/>
            <a:r>
              <a:rPr lang="it-IT" sz="2000" b="1" dirty="0" smtClean="0"/>
              <a:t>Il capitolare tratta in più punti di conti e di vassalli sino ad oggi si è parlato di ereditarietà dei feudi maggior i ma in realtà ciò che è certo è la volontà del re che non voleva vuoti nelle successioni.</a:t>
            </a:r>
          </a:p>
          <a:p>
            <a:pPr algn="just"/>
            <a:r>
              <a:rPr lang="it-IT" sz="2000" b="1" dirty="0" smtClean="0"/>
              <a:t>La vera ereditarietà dei feudi si avrà solo nel 1037 con l’</a:t>
            </a:r>
            <a:r>
              <a:rPr lang="it-IT" sz="2000" b="1" dirty="0" err="1" smtClean="0"/>
              <a:t>Edictum</a:t>
            </a:r>
            <a:r>
              <a:rPr lang="it-IT" sz="2000" b="1" dirty="0" smtClean="0"/>
              <a:t> de </a:t>
            </a:r>
            <a:r>
              <a:rPr lang="it-IT" sz="2000" b="1" dirty="0" err="1" smtClean="0"/>
              <a:t>beneficiis</a:t>
            </a:r>
            <a:r>
              <a:rPr lang="it-IT" sz="2000" b="1" dirty="0" smtClean="0"/>
              <a:t> dell’imperatore Corrado II. </a:t>
            </a:r>
            <a:endParaRPr lang="it-IT" sz="2000" b="1" dirty="0"/>
          </a:p>
        </p:txBody>
      </p:sp>
    </p:spTree>
    <p:extLst>
      <p:ext uri="{BB962C8B-B14F-4D97-AF65-F5344CB8AC3E}">
        <p14:creationId xmlns:p14="http://schemas.microsoft.com/office/powerpoint/2010/main" val="20552882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9119"/>
          </a:xfrm>
        </p:spPr>
        <p:txBody>
          <a:bodyPr>
            <a:normAutofit fontScale="90000"/>
          </a:bodyPr>
          <a:lstStyle/>
          <a:p>
            <a:pPr algn="ctr"/>
            <a:r>
              <a:rPr lang="it-IT" sz="2700" dirty="0"/>
              <a:t>Capitolare di </a:t>
            </a:r>
            <a:r>
              <a:rPr lang="it-IT" sz="2700" dirty="0" err="1"/>
              <a:t>Quierzy-sur-Oise</a:t>
            </a:r>
            <a:r>
              <a:rPr lang="it-IT" sz="2700" dirty="0"/>
              <a:t>, KK 2, </a:t>
            </a:r>
            <a:r>
              <a:rPr lang="it-IT" sz="2700" dirty="0" smtClean="0"/>
              <a:t>c. 9</a:t>
            </a:r>
            <a:r>
              <a:rPr lang="it-IT" dirty="0"/>
              <a:t>.</a:t>
            </a:r>
          </a:p>
        </p:txBody>
      </p:sp>
      <p:sp>
        <p:nvSpPr>
          <p:cNvPr id="3" name="Content Placeholder 2"/>
          <p:cNvSpPr>
            <a:spLocks noGrp="1"/>
          </p:cNvSpPr>
          <p:nvPr>
            <p:ph idx="1"/>
          </p:nvPr>
        </p:nvSpPr>
        <p:spPr>
          <a:xfrm>
            <a:off x="677334" y="1188719"/>
            <a:ext cx="10222314" cy="4852643"/>
          </a:xfrm>
        </p:spPr>
        <p:txBody>
          <a:bodyPr>
            <a:normAutofit/>
          </a:bodyPr>
          <a:lstStyle/>
          <a:p>
            <a:pPr algn="just"/>
            <a:r>
              <a:rPr lang="it-IT" dirty="0" smtClean="0"/>
              <a:t> </a:t>
            </a:r>
            <a:r>
              <a:rPr lang="it-IT" sz="2000" b="1" dirty="0"/>
              <a:t>Se sarà morto un conte, il cui figlio sia con noi, nostro figlio, insieme con gli altri nostri fedeli disponga di coloro che furono tra i più familiari e più vicini al defunto, i quali insieme con i ministeriali della stessa contea e col vescovo amministrino la contea fino quando ciò sarà riferito a noi. Se invero [il defunto] avrà un figlio piccolo, questo stesso insieme con i ministeriali della contea e il vescovo, nella cui diocesi si trova, amministri la medesima contea, finché non ce ne giunga notizia. Se invece non avrà figli, nostro figlio, insieme con i rimanenti nostri fedeli, decida chi, insieme con i ministeriali della stessa contea con il vescovo, debba amministrare la stessa contea, finché non arriverà la nostra decisione. E a causa di ciò nessuno si irriti se affideremo la medesima contea a un altro, che a noi piaccia, piuttosto che a colui il quale fino ad allora la amministrò. Ugualmente, dovrà essere fatto anche dai nostri vassalli. E vogliamo ed espressamente ordiniamo che tanto i vescovi, quanto gli abati e i conti, o anche gli altri nostri fedeli cerchino di applicare le stesse regole nei confronti dei loro uomini</a:t>
            </a:r>
            <a:r>
              <a:rPr lang="it-IT" sz="2000" b="1" dirty="0" smtClean="0"/>
              <a:t>.</a:t>
            </a:r>
            <a:endParaRPr lang="it-IT" sz="2000" b="1" dirty="0"/>
          </a:p>
        </p:txBody>
      </p:sp>
    </p:spTree>
    <p:extLst>
      <p:ext uri="{BB962C8B-B14F-4D97-AF65-F5344CB8AC3E}">
        <p14:creationId xmlns:p14="http://schemas.microsoft.com/office/powerpoint/2010/main" val="36427973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a:t>Capitolare di </a:t>
            </a:r>
            <a:r>
              <a:rPr lang="it-IT" dirty="0" err="1"/>
              <a:t>Quierzy-sur-Oise</a:t>
            </a:r>
            <a:r>
              <a:rPr lang="it-IT" dirty="0"/>
              <a:t>, KK 2, </a:t>
            </a:r>
            <a:r>
              <a:rPr lang="it-IT" dirty="0" smtClean="0"/>
              <a:t>c. 10</a:t>
            </a:r>
            <a:endParaRPr lang="it-IT" dirty="0"/>
          </a:p>
        </p:txBody>
      </p:sp>
      <p:sp>
        <p:nvSpPr>
          <p:cNvPr id="3" name="Content Placeholder 2"/>
          <p:cNvSpPr>
            <a:spLocks noGrp="1"/>
          </p:cNvSpPr>
          <p:nvPr>
            <p:ph idx="1"/>
          </p:nvPr>
        </p:nvSpPr>
        <p:spPr/>
        <p:txBody>
          <a:bodyPr>
            <a:normAutofit/>
          </a:bodyPr>
          <a:lstStyle/>
          <a:p>
            <a:r>
              <a:rPr lang="it-IT" sz="2400" b="1" dirty="0"/>
              <a:t>Se qualcuno dei nostri fedeli, dopo la nostra morte, […] vorrà rinunciare al mondo, lasciando un figlio o un parente capace di servire lo stato, egli sia autorizzato a trasmettergli i suoi </a:t>
            </a:r>
            <a:r>
              <a:rPr lang="it-IT" sz="2400" b="1" dirty="0" err="1"/>
              <a:t>honores</a:t>
            </a:r>
            <a:r>
              <a:rPr lang="it-IT" sz="2400" b="1" dirty="0"/>
              <a:t> […]. E se vorrà vivere tranquillamente sul suo allodio, nessuno osi ostacolarlo in alcun modo né si esiga da lui null’altro che l’impegno di difendere la patria.</a:t>
            </a:r>
          </a:p>
        </p:txBody>
      </p:sp>
    </p:spTree>
    <p:extLst>
      <p:ext uri="{BB962C8B-B14F-4D97-AF65-F5344CB8AC3E}">
        <p14:creationId xmlns:p14="http://schemas.microsoft.com/office/powerpoint/2010/main" val="25827410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2239"/>
            <a:ext cx="9404723" cy="1400530"/>
          </a:xfrm>
        </p:spPr>
        <p:txBody>
          <a:bodyPr/>
          <a:lstStyle/>
          <a:p>
            <a:pPr algn="ctr"/>
            <a:r>
              <a:rPr lang="it-IT" sz="3600" dirty="0" err="1" smtClean="0"/>
              <a:t>Edictum</a:t>
            </a:r>
            <a:r>
              <a:rPr lang="it-IT" sz="3600" dirty="0" smtClean="0"/>
              <a:t> de </a:t>
            </a:r>
            <a:r>
              <a:rPr lang="it-IT" sz="3600" dirty="0" err="1" smtClean="0"/>
              <a:t>beneficiis</a:t>
            </a:r>
            <a:r>
              <a:rPr lang="it-IT" sz="3600" dirty="0" smtClean="0"/>
              <a:t> di Corrado II. 1037</a:t>
            </a:r>
            <a:endParaRPr lang="it-IT" sz="3600" dirty="0"/>
          </a:p>
        </p:txBody>
      </p:sp>
      <p:sp>
        <p:nvSpPr>
          <p:cNvPr id="3" name="Content Placeholder 2"/>
          <p:cNvSpPr>
            <a:spLocks noGrp="1"/>
          </p:cNvSpPr>
          <p:nvPr>
            <p:ph idx="1"/>
          </p:nvPr>
        </p:nvSpPr>
        <p:spPr>
          <a:xfrm>
            <a:off x="512064" y="1133856"/>
            <a:ext cx="9985248" cy="4907507"/>
          </a:xfrm>
        </p:spPr>
        <p:txBody>
          <a:bodyPr>
            <a:noAutofit/>
          </a:bodyPr>
          <a:lstStyle/>
          <a:p>
            <a:pPr algn="just"/>
            <a:r>
              <a:rPr lang="it-IT" sz="2400" dirty="0" smtClean="0"/>
              <a:t>Si tratta di un editto che risponde ad esigenze militari. Il re aveva bisogno di vassalli che funzionassero come unità da mobilitare in battaglia mancando una leva militare generalizzata.</a:t>
            </a:r>
          </a:p>
          <a:p>
            <a:pPr algn="just"/>
            <a:r>
              <a:rPr lang="it-IT" sz="2400" dirty="0" smtClean="0"/>
              <a:t>Vengono chiamati i </a:t>
            </a:r>
            <a:r>
              <a:rPr lang="it-IT" sz="2400" dirty="0" err="1" smtClean="0"/>
              <a:t>vassi</a:t>
            </a:r>
            <a:r>
              <a:rPr lang="it-IT" sz="2400" dirty="0" smtClean="0"/>
              <a:t> dominici ma anche quelli delle chiese, che godevano della protezione del regno. Si riteneva corretto che le terre ecclesiastiche fossero considerate come la remunerazione di un impegno alla difesa, che doveva rispondere agli interessi della collettività e non solo a quelli del signore. </a:t>
            </a:r>
          </a:p>
          <a:p>
            <a:pPr algn="just"/>
            <a:r>
              <a:rPr lang="it-IT" sz="2400" dirty="0" smtClean="0"/>
              <a:t>La stabilizzazione dei feudi sarebbe avvenuta successivamente.</a:t>
            </a:r>
            <a:endParaRPr lang="it-IT" sz="2400" dirty="0"/>
          </a:p>
        </p:txBody>
      </p:sp>
    </p:spTree>
    <p:extLst>
      <p:ext uri="{BB962C8B-B14F-4D97-AF65-F5344CB8AC3E}">
        <p14:creationId xmlns:p14="http://schemas.microsoft.com/office/powerpoint/2010/main" val="5032254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Il rapporto vassallatico secondo un’aristocratica franca</a:t>
            </a:r>
            <a:endParaRPr lang="it-IT" dirty="0"/>
          </a:p>
        </p:txBody>
      </p:sp>
      <p:sp>
        <p:nvSpPr>
          <p:cNvPr id="3" name="Content Placeholder 2"/>
          <p:cNvSpPr>
            <a:spLocks noGrp="1"/>
          </p:cNvSpPr>
          <p:nvPr>
            <p:ph idx="1"/>
          </p:nvPr>
        </p:nvSpPr>
        <p:spPr/>
        <p:txBody>
          <a:bodyPr>
            <a:normAutofit/>
          </a:bodyPr>
          <a:lstStyle/>
          <a:p>
            <a:pPr algn="just"/>
            <a:r>
              <a:rPr lang="it-IT" sz="2800" dirty="0" smtClean="0"/>
              <a:t>Il rapporto </a:t>
            </a:r>
            <a:r>
              <a:rPr lang="it-IT" sz="2800" dirty="0"/>
              <a:t>vassallatico inoltre si arricchisce progressivamente di un profondo contenuto etico di matrice cristiana, come risulta dalle istruzioni </a:t>
            </a:r>
            <a:r>
              <a:rPr lang="it-IT" sz="2800" dirty="0" smtClean="0"/>
              <a:t> </a:t>
            </a:r>
            <a:r>
              <a:rPr lang="it-IT" sz="2800" dirty="0"/>
              <a:t>inviate per lettera </a:t>
            </a:r>
            <a:r>
              <a:rPr lang="it-IT" sz="2800" dirty="0" smtClean="0"/>
              <a:t> </a:t>
            </a:r>
            <a:r>
              <a:rPr lang="it-IT" sz="2800" dirty="0"/>
              <a:t>da un’aristocratica franca, </a:t>
            </a:r>
            <a:r>
              <a:rPr lang="it-IT" sz="2800" dirty="0" err="1"/>
              <a:t>Dhuoda</a:t>
            </a:r>
            <a:r>
              <a:rPr lang="it-IT" sz="2800" dirty="0"/>
              <a:t>, al figlio Guglielmo, dal quale era separata per volontà del marito, il marchese Bernardo di </a:t>
            </a:r>
            <a:r>
              <a:rPr lang="it-IT" sz="2800" dirty="0" err="1"/>
              <a:t>Settimania</a:t>
            </a:r>
            <a:r>
              <a:rPr lang="it-IT" sz="2800" dirty="0"/>
              <a:t>.</a:t>
            </a:r>
          </a:p>
        </p:txBody>
      </p:sp>
    </p:spTree>
    <p:extLst>
      <p:ext uri="{BB962C8B-B14F-4D97-AF65-F5344CB8AC3E}">
        <p14:creationId xmlns:p14="http://schemas.microsoft.com/office/powerpoint/2010/main" val="392272085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err="1"/>
              <a:t>Dhuoda</a:t>
            </a:r>
            <a:r>
              <a:rPr lang="it-IT" dirty="0"/>
              <a:t>, Manuale per mio figlio, III, 4 (843).</a:t>
            </a:r>
          </a:p>
        </p:txBody>
      </p:sp>
      <p:sp>
        <p:nvSpPr>
          <p:cNvPr id="3" name="Content Placeholder 2"/>
          <p:cNvSpPr>
            <a:spLocks noGrp="1"/>
          </p:cNvSpPr>
          <p:nvPr>
            <p:ph idx="1"/>
          </p:nvPr>
        </p:nvSpPr>
        <p:spPr>
          <a:xfrm>
            <a:off x="677334" y="1930401"/>
            <a:ext cx="9373500" cy="4110962"/>
          </a:xfrm>
        </p:spPr>
        <p:txBody>
          <a:bodyPr>
            <a:noAutofit/>
          </a:bodyPr>
          <a:lstStyle/>
          <a:p>
            <a:pPr algn="just"/>
            <a:r>
              <a:rPr lang="it-IT" sz="2400" b="1" dirty="0"/>
              <a:t>Comportamento da mantenere verso il tuo signore.</a:t>
            </a:r>
          </a:p>
          <a:p>
            <a:pPr algn="just"/>
            <a:r>
              <a:rPr lang="it-IT" sz="2400" b="1" dirty="0"/>
              <a:t>Dio, come credo, e tuo padre Bernardo, nel fiorente vigore dell’inizio della tua gioventù hanno scelto il signore che tu hai ora, Carlo; ricordati ancora che è nato da una grande stirpe ed è di origine nobile da entrambi i lati, e non lo servire in modo tale che piaccia solo all’apparenza, ma anche che coinvolga i tuoi sensi, e tieni il corpo e l’anima pura e preserva la fedeltà a lui in tutte le cose […]. Perciò, figlio, ti esorto perché tu mantenga finché vivi la fedeltà con il corpo e con la mente […]. </a:t>
            </a:r>
          </a:p>
        </p:txBody>
      </p:sp>
    </p:spTree>
    <p:extLst>
      <p:ext uri="{BB962C8B-B14F-4D97-AF65-F5344CB8AC3E}">
        <p14:creationId xmlns:p14="http://schemas.microsoft.com/office/powerpoint/2010/main" val="369149568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Dhuoda</a:t>
            </a:r>
            <a:r>
              <a:rPr lang="it-IT" dirty="0"/>
              <a:t>, Manuale per mio figlio, III, </a:t>
            </a:r>
            <a:r>
              <a:rPr lang="it-IT" dirty="0" smtClean="0"/>
              <a:t>4.</a:t>
            </a:r>
            <a:endParaRPr lang="it-IT" dirty="0"/>
          </a:p>
        </p:txBody>
      </p:sp>
      <p:sp>
        <p:nvSpPr>
          <p:cNvPr id="3" name="Content Placeholder 2"/>
          <p:cNvSpPr>
            <a:spLocks noGrp="1"/>
          </p:cNvSpPr>
          <p:nvPr>
            <p:ph idx="1"/>
          </p:nvPr>
        </p:nvSpPr>
        <p:spPr/>
        <p:txBody>
          <a:bodyPr>
            <a:normAutofit/>
          </a:bodyPr>
          <a:lstStyle/>
          <a:p>
            <a:pPr algn="just"/>
            <a:r>
              <a:rPr lang="it-IT" sz="2400" b="1" dirty="0"/>
              <a:t>Mai esca da te un improperio a causa dell’insania dell’infedeltà; il male non nasca neppure nel tuo cuore, al punto da farti essere infedele in qualcosa al tuo signore […], cosa che non credo che, avverrà né in te né nei tuoi compagni d’arme […]. Tu, pertanto, Guglielmo, figlio mio […], come ti ho detto sii sincero, vigile, utile e eccellente; e sforzati di esibire, in ogni affare che sia di utilità del potere regio, per quanto Dio ti darà le forze, la massima prudenza dentro e fuori.</a:t>
            </a:r>
          </a:p>
          <a:p>
            <a:pPr algn="just"/>
            <a:endParaRPr lang="it-IT" sz="2400" b="1" dirty="0"/>
          </a:p>
        </p:txBody>
      </p:sp>
    </p:spTree>
    <p:extLst>
      <p:ext uri="{BB962C8B-B14F-4D97-AF65-F5344CB8AC3E}">
        <p14:creationId xmlns:p14="http://schemas.microsoft.com/office/powerpoint/2010/main" val="19626023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7136"/>
          </a:xfrm>
        </p:spPr>
        <p:txBody>
          <a:bodyPr/>
          <a:lstStyle/>
          <a:p>
            <a:r>
              <a:rPr lang="it-IT" sz="3200" dirty="0"/>
              <a:t>Capitolare di </a:t>
            </a:r>
            <a:r>
              <a:rPr lang="it-IT" sz="3200" dirty="0" err="1"/>
              <a:t>Héristal</a:t>
            </a:r>
            <a:r>
              <a:rPr lang="it-IT" sz="3200" dirty="0"/>
              <a:t>, KK 1, c. 16 (779).</a:t>
            </a:r>
          </a:p>
        </p:txBody>
      </p:sp>
      <p:sp>
        <p:nvSpPr>
          <p:cNvPr id="3" name="Content Placeholder 2"/>
          <p:cNvSpPr>
            <a:spLocks noGrp="1"/>
          </p:cNvSpPr>
          <p:nvPr>
            <p:ph idx="1"/>
          </p:nvPr>
        </p:nvSpPr>
        <p:spPr>
          <a:xfrm>
            <a:off x="677334" y="1499617"/>
            <a:ext cx="9984570" cy="4541746"/>
          </a:xfrm>
        </p:spPr>
        <p:txBody>
          <a:bodyPr>
            <a:normAutofit/>
          </a:bodyPr>
          <a:lstStyle/>
          <a:p>
            <a:pPr algn="just"/>
            <a:r>
              <a:rPr lang="it-IT" sz="2400" b="1" dirty="0"/>
              <a:t>Per quanto riguarda i giuramenti che si prestano vicendevolmente i partecipanti alle gilde, che nessuno osi farlo. D’altro canto anche coloro che si riuniscono a scopo d’elemosina, [per lottare contro] gli incendi o i naufragi, creino pure delle confraternite, ma nessuno osi in esse prestare </a:t>
            </a:r>
            <a:r>
              <a:rPr lang="it-IT" sz="2400" b="1" dirty="0" smtClean="0"/>
              <a:t>giuramento.</a:t>
            </a:r>
          </a:p>
          <a:p>
            <a:pPr algn="just"/>
            <a:r>
              <a:rPr lang="it-IT" sz="2400" b="1" dirty="0" smtClean="0"/>
              <a:t>Si tratta dell’espressione della volontà di mantenere una società gerarchicamente organizzata in cui non c’era posto per legami orizzontali.</a:t>
            </a:r>
            <a:endParaRPr lang="it-IT" sz="2400" b="1" dirty="0"/>
          </a:p>
        </p:txBody>
      </p:sp>
    </p:spTree>
    <p:extLst>
      <p:ext uri="{BB962C8B-B14F-4D97-AF65-F5344CB8AC3E}">
        <p14:creationId xmlns:p14="http://schemas.microsoft.com/office/powerpoint/2010/main" val="41360244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8304"/>
          </a:xfrm>
        </p:spPr>
        <p:txBody>
          <a:bodyPr/>
          <a:lstStyle/>
          <a:p>
            <a:pPr algn="ctr"/>
            <a:r>
              <a:rPr lang="it-IT" dirty="0" smtClean="0"/>
              <a:t>L’incastellamento</a:t>
            </a:r>
            <a:endParaRPr lang="it-IT" dirty="0"/>
          </a:p>
        </p:txBody>
      </p:sp>
      <p:sp>
        <p:nvSpPr>
          <p:cNvPr id="3" name="Content Placeholder 2"/>
          <p:cNvSpPr>
            <a:spLocks noGrp="1"/>
          </p:cNvSpPr>
          <p:nvPr>
            <p:ph idx="1"/>
          </p:nvPr>
        </p:nvSpPr>
        <p:spPr>
          <a:xfrm>
            <a:off x="677334" y="1517905"/>
            <a:ext cx="8596668" cy="4523458"/>
          </a:xfrm>
        </p:spPr>
        <p:txBody>
          <a:bodyPr>
            <a:normAutofit/>
          </a:bodyPr>
          <a:lstStyle/>
          <a:p>
            <a:pPr algn="just"/>
            <a:r>
              <a:rPr lang="it-IT" sz="2800" dirty="0" smtClean="0"/>
              <a:t>I castelli di famiglia diventano i fulcri del potere delle dinastie dei conti e marchesi sia che si siano stati costruiti per permesso regio o come iniziativa spontanea.</a:t>
            </a:r>
          </a:p>
          <a:p>
            <a:pPr algn="just"/>
            <a:r>
              <a:rPr lang="it-IT" sz="2800" dirty="0" smtClean="0"/>
              <a:t>Iniziano ad essere attestate le famiglie dei custodi dei castelli, che rendono ereditari ala loro presenza in un determinato luogo. La </a:t>
            </a:r>
            <a:r>
              <a:rPr lang="it-IT" sz="2800" smtClean="0"/>
              <a:t>difesa militare </a:t>
            </a:r>
            <a:r>
              <a:rPr lang="it-IT" sz="2800" dirty="0" smtClean="0"/>
              <a:t>diventa una tradizione di famiglia. </a:t>
            </a:r>
            <a:endParaRPr lang="it-IT" sz="2800" dirty="0"/>
          </a:p>
        </p:txBody>
      </p:sp>
    </p:spTree>
    <p:extLst>
      <p:ext uri="{BB962C8B-B14F-4D97-AF65-F5344CB8AC3E}">
        <p14:creationId xmlns:p14="http://schemas.microsoft.com/office/powerpoint/2010/main" val="355877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7100"/>
          </a:xfrm>
        </p:spPr>
        <p:txBody>
          <a:bodyPr>
            <a:normAutofit/>
          </a:bodyPr>
          <a:lstStyle/>
          <a:p>
            <a:pPr algn="ctr"/>
            <a:r>
              <a:rPr lang="it-IT" sz="2400" dirty="0" smtClean="0"/>
              <a:t>L’organizzazione economica dei Germani</a:t>
            </a:r>
            <a:endParaRPr lang="it-IT" sz="2400" dirty="0"/>
          </a:p>
        </p:txBody>
      </p:sp>
      <p:sp>
        <p:nvSpPr>
          <p:cNvPr id="3" name="Content Placeholder 2"/>
          <p:cNvSpPr>
            <a:spLocks noGrp="1"/>
          </p:cNvSpPr>
          <p:nvPr>
            <p:ph idx="1"/>
          </p:nvPr>
        </p:nvSpPr>
        <p:spPr>
          <a:xfrm>
            <a:off x="677334" y="1536701"/>
            <a:ext cx="9365826" cy="4504662"/>
          </a:xfrm>
        </p:spPr>
        <p:txBody>
          <a:bodyPr>
            <a:normAutofit/>
          </a:bodyPr>
          <a:lstStyle/>
          <a:p>
            <a:pPr algn="just"/>
            <a:r>
              <a:rPr lang="it-IT" sz="2000" dirty="0" smtClean="0"/>
              <a:t>Un tratto che accomunava le popolazioni germaniche </a:t>
            </a:r>
            <a:r>
              <a:rPr lang="it-IT" sz="2000" dirty="0"/>
              <a:t>e le distingueva </a:t>
            </a:r>
            <a:r>
              <a:rPr lang="it-IT" sz="2000" dirty="0" smtClean="0"/>
              <a:t>dal </a:t>
            </a:r>
            <a:r>
              <a:rPr lang="it-IT" sz="2000" dirty="0"/>
              <a:t>mondo greco e romano </a:t>
            </a:r>
            <a:r>
              <a:rPr lang="it-IT" sz="2000" dirty="0" smtClean="0"/>
              <a:t>era il </a:t>
            </a:r>
            <a:r>
              <a:rPr lang="it-IT" sz="2000" dirty="0"/>
              <a:t>sistema economico e il rapporto tra economia e vita sociale </a:t>
            </a:r>
            <a:r>
              <a:rPr lang="it-IT" sz="2000" dirty="0" smtClean="0"/>
              <a:t>organizzata.  </a:t>
            </a:r>
          </a:p>
          <a:p>
            <a:pPr algn="just"/>
            <a:r>
              <a:rPr lang="it-IT" sz="2000" dirty="0" smtClean="0"/>
              <a:t>Esperte </a:t>
            </a:r>
            <a:r>
              <a:rPr lang="it-IT" sz="2000" dirty="0"/>
              <a:t>da secoli dell’agricoltura sedentaria, con un insediamento agricolo strutturato attorno a insediamenti di villaggio, le popolazioni germaniche vivevano soprattutto di ciò che immediatamente producevano, senza la mediazione commerciale e finanziaria che </a:t>
            </a:r>
            <a:r>
              <a:rPr lang="it-IT" sz="2000" dirty="0" smtClean="0"/>
              <a:t>costituiva </a:t>
            </a:r>
            <a:r>
              <a:rPr lang="it-IT" sz="2000" dirty="0"/>
              <a:t>l’ossatura dell’economia nell’impero romano. Il sovrappiù agricolo era destinato, oltre che all’autoconsumo contadino, a sostentare una élite di guerrieri, che conduceva il popolo nelle spedizioni militari, ne difendeva contro invasori esterni i territori acquisiti, ed esercitava il predominio politico sulla società.</a:t>
            </a:r>
          </a:p>
        </p:txBody>
      </p:sp>
    </p:spTree>
    <p:extLst>
      <p:ext uri="{BB962C8B-B14F-4D97-AF65-F5344CB8AC3E}">
        <p14:creationId xmlns:p14="http://schemas.microsoft.com/office/powerpoint/2010/main" val="3241342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20041"/>
            <a:ext cx="8596668" cy="731520"/>
          </a:xfrm>
        </p:spPr>
        <p:txBody>
          <a:bodyPr/>
          <a:lstStyle/>
          <a:p>
            <a:pPr algn="ctr"/>
            <a:r>
              <a:rPr lang="it-IT" sz="2800" dirty="0" smtClean="0"/>
              <a:t>L’organizzazione politica dei Germani</a:t>
            </a:r>
            <a:endParaRPr lang="it-IT" sz="2800" dirty="0"/>
          </a:p>
        </p:txBody>
      </p:sp>
      <p:sp>
        <p:nvSpPr>
          <p:cNvPr id="3" name="Segnaposto contenuto 2"/>
          <p:cNvSpPr>
            <a:spLocks noGrp="1"/>
          </p:cNvSpPr>
          <p:nvPr>
            <p:ph idx="1"/>
          </p:nvPr>
        </p:nvSpPr>
        <p:spPr>
          <a:xfrm>
            <a:off x="503984" y="1524000"/>
            <a:ext cx="9843976" cy="4271492"/>
          </a:xfrm>
        </p:spPr>
        <p:txBody>
          <a:bodyPr>
            <a:noAutofit/>
          </a:bodyPr>
          <a:lstStyle/>
          <a:p>
            <a:pPr algn="just"/>
            <a:r>
              <a:rPr lang="it-IT" sz="2000" b="1" dirty="0"/>
              <a:t>I clan guerrieri dominanti potevano esprimere a loro volta una autorità suprema, un re, </a:t>
            </a:r>
            <a:r>
              <a:rPr lang="it-IT" b="1" dirty="0" smtClean="0"/>
              <a:t>un’</a:t>
            </a:r>
            <a:r>
              <a:rPr lang="it-IT" sz="2000" b="1" dirty="0" smtClean="0"/>
              <a:t>istituzione </a:t>
            </a:r>
            <a:r>
              <a:rPr lang="it-IT" sz="2000" b="1" dirty="0"/>
              <a:t>politica non sempre presente. Le nazioni germaniche differivano quindi tra loro per il fatto di essere o non essere organizzate in forma monarchica; e anche tra nazioni che avevano il re c’erano differenze quanto alla maggiore o minore autorità del re sui clan guerrieri</a:t>
            </a:r>
            <a:r>
              <a:rPr lang="it-IT" sz="2000" b="1" dirty="0" smtClean="0"/>
              <a:t>.</a:t>
            </a:r>
          </a:p>
          <a:p>
            <a:pPr algn="just"/>
            <a:r>
              <a:rPr lang="it-IT" sz="2000" b="1" dirty="0">
                <a:solidFill>
                  <a:srgbClr val="FFC000"/>
                </a:solidFill>
              </a:rPr>
              <a:t>Nella figura del re convergevano un fatto sacrale ed ereditario</a:t>
            </a:r>
            <a:r>
              <a:rPr lang="it-IT" sz="2000" b="1" dirty="0"/>
              <a:t>, per cui era re chi aveva nelle sue vene sangue di re, ed un principio elettivo, per cui il re doveva essere proclamato dai clan guerrieri; anche la gestione politica, in primo luogo la decisione di insediarsi in un territorio o spostarsi o fare guerra, vedeva equilibri differenti fra la volontà del re e quella di un consesso di uomini in armi. Questo dualismo era già nelle origini germaniche e avrà un enorme peso nelle vicende politiche del medioevo. </a:t>
            </a:r>
            <a:endParaRPr lang="it-IT" sz="2000" dirty="0"/>
          </a:p>
          <a:p>
            <a:endParaRPr lang="it-IT" sz="2000" dirty="0"/>
          </a:p>
        </p:txBody>
      </p:sp>
    </p:spTree>
    <p:extLst>
      <p:ext uri="{BB962C8B-B14F-4D97-AF65-F5344CB8AC3E}">
        <p14:creationId xmlns:p14="http://schemas.microsoft.com/office/powerpoint/2010/main" val="4231072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86366"/>
            <a:ext cx="8596668" cy="969994"/>
          </a:xfrm>
        </p:spPr>
        <p:txBody>
          <a:bodyPr/>
          <a:lstStyle/>
          <a:p>
            <a:pPr algn="ctr"/>
            <a:r>
              <a:rPr lang="it-IT" sz="3600" dirty="0" smtClean="0"/>
              <a:t>La nozione dei Germani nell’attuale storiografia</a:t>
            </a:r>
            <a:endParaRPr lang="it-IT" sz="3600" dirty="0"/>
          </a:p>
        </p:txBody>
      </p:sp>
      <p:sp>
        <p:nvSpPr>
          <p:cNvPr id="3" name="Segnaposto contenuto 2"/>
          <p:cNvSpPr>
            <a:spLocks noGrp="1"/>
          </p:cNvSpPr>
          <p:nvPr>
            <p:ph idx="1"/>
          </p:nvPr>
        </p:nvSpPr>
        <p:spPr>
          <a:xfrm>
            <a:off x="703092" y="1712891"/>
            <a:ext cx="9340068" cy="4302714"/>
          </a:xfrm>
        </p:spPr>
        <p:txBody>
          <a:bodyPr>
            <a:noAutofit/>
          </a:bodyPr>
          <a:lstStyle/>
          <a:p>
            <a:pPr algn="just"/>
            <a:r>
              <a:rPr lang="it-IT" sz="1800" dirty="0" smtClean="0"/>
              <a:t>Critica al concetto di etnia. La nuova storiografia ritiene che sia stata la cultura romana a partire da Tacito a dare un’identità a popoli che non avevano prima una consapevolezza di comune appartenenza.</a:t>
            </a:r>
          </a:p>
          <a:p>
            <a:pPr algn="just"/>
            <a:r>
              <a:rPr lang="it-IT" sz="1800" dirty="0" smtClean="0"/>
              <a:t>Non si tratterebbe di etnie stabili ma piuttosto da aggregati tribali che avevano trovato in tempi diversi motivi per avere una comune visione giuridica e culturale. </a:t>
            </a:r>
          </a:p>
          <a:p>
            <a:pPr algn="just"/>
            <a:r>
              <a:rPr lang="it-IT" sz="1800" dirty="0" smtClean="0"/>
              <a:t>Secondo </a:t>
            </a:r>
            <a:r>
              <a:rPr lang="it-IT" sz="1800" dirty="0" err="1" smtClean="0">
                <a:solidFill>
                  <a:srgbClr val="FFC000"/>
                </a:solidFill>
              </a:rPr>
              <a:t>Reinhard</a:t>
            </a:r>
            <a:r>
              <a:rPr lang="it-IT" sz="1800" dirty="0" smtClean="0">
                <a:solidFill>
                  <a:srgbClr val="FFC000"/>
                </a:solidFill>
              </a:rPr>
              <a:t> </a:t>
            </a:r>
            <a:r>
              <a:rPr lang="it-IT" sz="1800" dirty="0" err="1" smtClean="0">
                <a:solidFill>
                  <a:srgbClr val="FFC000"/>
                </a:solidFill>
              </a:rPr>
              <a:t>Wenskus</a:t>
            </a:r>
            <a:r>
              <a:rPr lang="it-IT" sz="1800" dirty="0" smtClean="0"/>
              <a:t> i diversi gruppi barbarici derivavano da un processo di </a:t>
            </a:r>
            <a:r>
              <a:rPr lang="it-IT" sz="1800" dirty="0" err="1" smtClean="0">
                <a:solidFill>
                  <a:srgbClr val="FFC000"/>
                </a:solidFill>
              </a:rPr>
              <a:t>etnogenesi</a:t>
            </a:r>
            <a:r>
              <a:rPr lang="it-IT" sz="1800" dirty="0" smtClean="0">
                <a:solidFill>
                  <a:srgbClr val="FFC000"/>
                </a:solidFill>
              </a:rPr>
              <a:t> (processo di formazione di un popolo),</a:t>
            </a:r>
            <a:r>
              <a:rPr lang="it-IT" sz="1800" dirty="0" smtClean="0"/>
              <a:t>  che avrebbe avuto origine da nuclei di guerrieri aristocratici dai quali sarebbe dipesa la coesione dei popoli barbarici. </a:t>
            </a:r>
          </a:p>
          <a:p>
            <a:pPr algn="just"/>
            <a:r>
              <a:rPr lang="it-IT" sz="1800" dirty="0" smtClean="0">
                <a:solidFill>
                  <a:srgbClr val="FFC000"/>
                </a:solidFill>
              </a:rPr>
              <a:t>La scuola di Vienna </a:t>
            </a:r>
            <a:r>
              <a:rPr lang="it-IT" sz="1800" dirty="0" smtClean="0"/>
              <a:t>(</a:t>
            </a:r>
            <a:r>
              <a:rPr lang="it-IT" sz="1800" dirty="0" err="1" smtClean="0"/>
              <a:t>Herwing</a:t>
            </a:r>
            <a:r>
              <a:rPr lang="it-IT" sz="1800" dirty="0" smtClean="0"/>
              <a:t> </a:t>
            </a:r>
            <a:r>
              <a:rPr lang="it-IT" sz="1800" dirty="0" smtClean="0">
                <a:solidFill>
                  <a:srgbClr val="FFC000"/>
                </a:solidFill>
              </a:rPr>
              <a:t>Wolfram</a:t>
            </a:r>
            <a:r>
              <a:rPr lang="it-IT" sz="1800" dirty="0" smtClean="0"/>
              <a:t> e Walter </a:t>
            </a:r>
            <a:r>
              <a:rPr lang="it-IT" sz="1800" dirty="0" err="1" smtClean="0">
                <a:solidFill>
                  <a:srgbClr val="FFC000"/>
                </a:solidFill>
              </a:rPr>
              <a:t>Pohl</a:t>
            </a:r>
            <a:r>
              <a:rPr lang="it-IT" sz="1800" dirty="0" smtClean="0"/>
              <a:t>) sostenevano che l’appartenenza ad un gruppo etnico non avesse una motivazione biologica ma derivasse da una volontà soggettiva di appartenere allo stesso.</a:t>
            </a:r>
            <a:endParaRPr lang="it-IT" sz="1800" dirty="0"/>
          </a:p>
        </p:txBody>
      </p:sp>
    </p:spTree>
    <p:extLst>
      <p:ext uri="{BB962C8B-B14F-4D97-AF65-F5344CB8AC3E}">
        <p14:creationId xmlns:p14="http://schemas.microsoft.com/office/powerpoint/2010/main" val="2517731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9289626" cy="935865"/>
          </a:xfrm>
        </p:spPr>
        <p:txBody>
          <a:bodyPr>
            <a:noAutofit/>
          </a:bodyPr>
          <a:lstStyle/>
          <a:p>
            <a:pPr algn="ctr"/>
            <a:r>
              <a:rPr lang="it-IT" sz="2000" dirty="0" err="1" smtClean="0">
                <a:solidFill>
                  <a:srgbClr val="FFC000"/>
                </a:solidFill>
              </a:rPr>
              <a:t>Reinhard</a:t>
            </a:r>
            <a:r>
              <a:rPr lang="it-IT" sz="2000" dirty="0" smtClean="0">
                <a:solidFill>
                  <a:srgbClr val="FFC000"/>
                </a:solidFill>
              </a:rPr>
              <a:t> </a:t>
            </a:r>
            <a:r>
              <a:rPr lang="it-IT" sz="2000" dirty="0" err="1" smtClean="0">
                <a:solidFill>
                  <a:srgbClr val="FFC000"/>
                </a:solidFill>
              </a:rPr>
              <a:t>Wenskus</a:t>
            </a:r>
            <a:r>
              <a:rPr lang="it-IT" sz="2000" dirty="0" smtClean="0"/>
              <a:t>,  Formazione </a:t>
            </a:r>
            <a:r>
              <a:rPr lang="it-IT" sz="2000" dirty="0"/>
              <a:t>e </a:t>
            </a:r>
            <a:r>
              <a:rPr lang="it-IT" sz="2000" dirty="0" smtClean="0"/>
              <a:t>struttura interna </a:t>
            </a:r>
            <a:r>
              <a:rPr lang="it-IT" sz="2000" dirty="0"/>
              <a:t>delle </a:t>
            </a:r>
            <a:r>
              <a:rPr lang="it-IT" sz="2000" dirty="0" smtClean="0"/>
              <a:t>stirpi. Il </a:t>
            </a:r>
            <a:r>
              <a:rPr lang="it-IT" sz="2000" dirty="0"/>
              <a:t>divenire </a:t>
            </a:r>
            <a:r>
              <a:rPr lang="it-IT" sz="2000" dirty="0" smtClean="0"/>
              <a:t>delle ‘</a:t>
            </a:r>
            <a:r>
              <a:rPr lang="it-IT" sz="2000" dirty="0" err="1"/>
              <a:t>gentes</a:t>
            </a:r>
            <a:r>
              <a:rPr lang="it-IT" sz="2000" dirty="0"/>
              <a:t>’ del primo Medioevo </a:t>
            </a:r>
            <a:r>
              <a:rPr lang="it-IT" sz="1800" dirty="0" smtClean="0"/>
              <a:t>.</a:t>
            </a:r>
            <a:endParaRPr lang="it-IT" sz="1800" dirty="0"/>
          </a:p>
        </p:txBody>
      </p:sp>
      <p:sp>
        <p:nvSpPr>
          <p:cNvPr id="3" name="Segnaposto contenuto 2"/>
          <p:cNvSpPr>
            <a:spLocks noGrp="1"/>
          </p:cNvSpPr>
          <p:nvPr>
            <p:ph idx="1"/>
          </p:nvPr>
        </p:nvSpPr>
        <p:spPr>
          <a:xfrm>
            <a:off x="677334" y="1489587"/>
            <a:ext cx="10082106" cy="4191167"/>
          </a:xfrm>
        </p:spPr>
        <p:txBody>
          <a:bodyPr>
            <a:noAutofit/>
          </a:bodyPr>
          <a:lstStyle/>
          <a:p>
            <a:pPr algn="just"/>
            <a:r>
              <a:rPr lang="it-IT" sz="1800" dirty="0" err="1"/>
              <a:t>Wenskus</a:t>
            </a:r>
            <a:r>
              <a:rPr lang="it-IT" sz="1800" dirty="0"/>
              <a:t> studiò </a:t>
            </a:r>
            <a:r>
              <a:rPr lang="it-IT" sz="1800" dirty="0" smtClean="0"/>
              <a:t>la cosiddetta </a:t>
            </a:r>
            <a:r>
              <a:rPr lang="it-IT" sz="1800" dirty="0"/>
              <a:t>“</a:t>
            </a:r>
            <a:r>
              <a:rPr lang="it-IT" sz="1800" dirty="0" err="1"/>
              <a:t>etnogenesi</a:t>
            </a:r>
            <a:r>
              <a:rPr lang="it-IT" sz="1800" dirty="0"/>
              <a:t>”, </a:t>
            </a:r>
            <a:r>
              <a:rPr lang="it-IT" sz="1800" dirty="0" smtClean="0"/>
              <a:t>ovvero approfondì  </a:t>
            </a:r>
            <a:r>
              <a:rPr lang="it-IT" sz="1800" dirty="0"/>
              <a:t>i complicati processi di formazione delle varie etnie </a:t>
            </a:r>
            <a:r>
              <a:rPr lang="it-IT" sz="1800" dirty="0" smtClean="0"/>
              <a:t>barbariche nell’età </a:t>
            </a:r>
            <a:r>
              <a:rPr lang="it-IT" sz="1800" dirty="0"/>
              <a:t>tardoantica e altomedievale, mettendo in rilievo, come fattore di coesione di queste </a:t>
            </a:r>
            <a:r>
              <a:rPr lang="it-IT" sz="1800" dirty="0" smtClean="0"/>
              <a:t>etnie (</a:t>
            </a:r>
            <a:r>
              <a:rPr lang="it-IT" sz="1800" dirty="0" err="1"/>
              <a:t>Stämme</a:t>
            </a:r>
            <a:r>
              <a:rPr lang="it-IT" sz="1800" dirty="0"/>
              <a:t>), la loro comune tradizione, </a:t>
            </a:r>
            <a:r>
              <a:rPr lang="it-IT" sz="1800" dirty="0" smtClean="0"/>
              <a:t> fondata </a:t>
            </a:r>
            <a:r>
              <a:rPr lang="it-IT" sz="1800" dirty="0"/>
              <a:t>soprattutto sui cosiddetti “</a:t>
            </a:r>
            <a:r>
              <a:rPr lang="it-IT" sz="1800" dirty="0">
                <a:solidFill>
                  <a:srgbClr val="FFC000"/>
                </a:solidFill>
              </a:rPr>
              <a:t>miti di origine</a:t>
            </a:r>
            <a:r>
              <a:rPr lang="it-IT" sz="1800" dirty="0"/>
              <a:t>”, </a:t>
            </a:r>
            <a:r>
              <a:rPr lang="it-IT" sz="1800" dirty="0" smtClean="0"/>
              <a:t>dalla quale </a:t>
            </a:r>
            <a:r>
              <a:rPr lang="it-IT" sz="1800" dirty="0"/>
              <a:t>derivava la loro strutturazione interna: le istituzioni, il diritto, la religione. </a:t>
            </a:r>
          </a:p>
          <a:p>
            <a:pPr algn="just"/>
            <a:r>
              <a:rPr lang="it-IT" sz="1800" dirty="0" smtClean="0">
                <a:solidFill>
                  <a:srgbClr val="FFC000"/>
                </a:solidFill>
              </a:rPr>
              <a:t>Si trattava dunque di fattore </a:t>
            </a:r>
            <a:r>
              <a:rPr lang="it-IT" sz="1800" dirty="0">
                <a:solidFill>
                  <a:srgbClr val="FFC000"/>
                </a:solidFill>
              </a:rPr>
              <a:t>soggettivo, storico e non biologico-naturale </a:t>
            </a:r>
            <a:r>
              <a:rPr lang="it-IT" sz="1800" dirty="0"/>
              <a:t>come il sangue o la discendenza, quello </a:t>
            </a:r>
            <a:r>
              <a:rPr lang="it-IT" sz="1800" dirty="0" smtClean="0"/>
              <a:t>che veniva </a:t>
            </a:r>
            <a:r>
              <a:rPr lang="it-IT" sz="1800" dirty="0"/>
              <a:t>messo al centro del processo di formazione e costituzione dell’etnicità barbarica</a:t>
            </a:r>
            <a:r>
              <a:rPr lang="it-IT" sz="1800" dirty="0" smtClean="0"/>
              <a:t>.</a:t>
            </a:r>
          </a:p>
          <a:p>
            <a:pPr algn="just"/>
            <a:r>
              <a:rPr lang="it-IT" sz="1800" dirty="0" smtClean="0"/>
              <a:t>L’azione di singoli gruppi, definiti come </a:t>
            </a:r>
            <a:r>
              <a:rPr lang="it-IT" sz="1800" dirty="0">
                <a:solidFill>
                  <a:srgbClr val="FFC000"/>
                </a:solidFill>
              </a:rPr>
              <a:t>“nuclei di tradizione</a:t>
            </a:r>
            <a:r>
              <a:rPr lang="it-IT" sz="1800" dirty="0"/>
              <a:t>” (</a:t>
            </a:r>
            <a:r>
              <a:rPr lang="it-IT" sz="1800" dirty="0" err="1"/>
              <a:t>Traditionskerne</a:t>
            </a:r>
            <a:r>
              <a:rPr lang="it-IT" sz="1800" dirty="0"/>
              <a:t>), spesso </a:t>
            </a:r>
            <a:r>
              <a:rPr lang="it-IT" sz="1800" dirty="0" smtClean="0"/>
              <a:t>collegati direttamente </a:t>
            </a:r>
            <a:r>
              <a:rPr lang="it-IT" sz="1800" dirty="0"/>
              <a:t>a una dinastia regia (ma non sempre: la stessa funzione poteva essere assolta </a:t>
            </a:r>
            <a:r>
              <a:rPr lang="it-IT" sz="1800" dirty="0" smtClean="0"/>
              <a:t>anche da associazioni legate al culto), </a:t>
            </a:r>
            <a:r>
              <a:rPr lang="it-IT" sz="1800" dirty="0"/>
              <a:t>i quali riuscirono, con la forza delle armi e il prestigio di un </a:t>
            </a:r>
            <a:r>
              <a:rPr lang="it-IT" sz="1800" dirty="0" smtClean="0"/>
              <a:t>capo vittorioso</a:t>
            </a:r>
            <a:r>
              <a:rPr lang="it-IT" sz="1800" dirty="0"/>
              <a:t>, ad aggregare e poi a tenere insieme nel corso del tempo gruppi sempre più ampi e </a:t>
            </a:r>
            <a:r>
              <a:rPr lang="it-IT" sz="1800" dirty="0" smtClean="0"/>
              <a:t>di origine </a:t>
            </a:r>
            <a:r>
              <a:rPr lang="it-IT" sz="1800" dirty="0"/>
              <a:t>anche molto eterogenea trasmettendo loro una tradizione comune</a:t>
            </a:r>
            <a:r>
              <a:rPr lang="it-IT" sz="2000" b="1" dirty="0"/>
              <a:t>.</a:t>
            </a:r>
          </a:p>
        </p:txBody>
      </p:sp>
    </p:spTree>
    <p:extLst>
      <p:ext uri="{BB962C8B-B14F-4D97-AF65-F5344CB8AC3E}">
        <p14:creationId xmlns:p14="http://schemas.microsoft.com/office/powerpoint/2010/main" val="2471994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a:t>Il teatro europeo, mediterraneo e medio orientale</a:t>
            </a:r>
            <a:br>
              <a:rPr lang="it-IT" dirty="0"/>
            </a:br>
            <a:r>
              <a:rPr lang="it-IT" dirty="0"/>
              <a:t> </a:t>
            </a:r>
            <a:br>
              <a:rPr lang="it-IT" dirty="0"/>
            </a:br>
            <a:endParaRPr lang="it-IT" dirty="0"/>
          </a:p>
        </p:txBody>
      </p:sp>
      <p:sp>
        <p:nvSpPr>
          <p:cNvPr id="3" name="Content Placeholder 2"/>
          <p:cNvSpPr>
            <a:spLocks noGrp="1"/>
          </p:cNvSpPr>
          <p:nvPr>
            <p:ph idx="1"/>
          </p:nvPr>
        </p:nvSpPr>
        <p:spPr>
          <a:xfrm>
            <a:off x="677334" y="1727201"/>
            <a:ext cx="9442026" cy="4314162"/>
          </a:xfrm>
        </p:spPr>
        <p:txBody>
          <a:bodyPr>
            <a:noAutofit/>
          </a:bodyPr>
          <a:lstStyle/>
          <a:p>
            <a:r>
              <a:rPr lang="it-IT" sz="2400" dirty="0"/>
              <a:t>Lo spazio di cui ci occuperemo </a:t>
            </a:r>
            <a:r>
              <a:rPr lang="it-IT" sz="2400" dirty="0" smtClean="0"/>
              <a:t>è quello </a:t>
            </a:r>
            <a:r>
              <a:rPr lang="it-IT" sz="2400" dirty="0"/>
              <a:t>dell'Europa, del Medio Oriente e dell'Africa </a:t>
            </a:r>
            <a:r>
              <a:rPr lang="it-IT" sz="2400" dirty="0" smtClean="0"/>
              <a:t>settentrionale.</a:t>
            </a:r>
          </a:p>
          <a:p>
            <a:pPr algn="just"/>
            <a:r>
              <a:rPr lang="it-IT" sz="2400" dirty="0" smtClean="0"/>
              <a:t>L'ampiezza </a:t>
            </a:r>
            <a:r>
              <a:rPr lang="it-IT" sz="2400" dirty="0"/>
              <a:t>di questo spazio non deve fare dimenticare che esso rappresenta comunque un segmento modesto del globo, e che al di fuori di esso erano presenti da secoli, </a:t>
            </a:r>
            <a:r>
              <a:rPr lang="it-IT" sz="2400" dirty="0" smtClean="0"/>
              <a:t>già all'epoca </a:t>
            </a:r>
            <a:r>
              <a:rPr lang="it-IT" sz="2400" dirty="0"/>
              <a:t>in cui comincia il </a:t>
            </a:r>
            <a:r>
              <a:rPr lang="it-IT" sz="2400" dirty="0" smtClean="0"/>
              <a:t>medioevo </a:t>
            </a:r>
            <a:r>
              <a:rPr lang="it-IT" sz="2400" dirty="0"/>
              <a:t>secondo la periodizzazione tradizionale (il V secolo d.C.), tante popolazioni con livelli diversi di </a:t>
            </a:r>
            <a:r>
              <a:rPr lang="it-IT" sz="2400" dirty="0" smtClean="0"/>
              <a:t>civiltà, </a:t>
            </a:r>
            <a:r>
              <a:rPr lang="it-IT" sz="2400" dirty="0"/>
              <a:t>ma quasi tutte </a:t>
            </a:r>
            <a:r>
              <a:rPr lang="it-IT" sz="2400" dirty="0" smtClean="0"/>
              <a:t>già </a:t>
            </a:r>
            <a:r>
              <a:rPr lang="it-IT" sz="2400" dirty="0"/>
              <a:t>esperte di tecniche evolute di sfruttamento delle risorse naturali, dell'agricoltura sedentaria, dell'estrazione e della lavorazione dei metalli, con svolgimenti di differenze sociali, organizzazioni politiche, credenze religiose, creazioni artistiche.</a:t>
            </a:r>
          </a:p>
          <a:p>
            <a:endParaRPr lang="it-IT" sz="2400" dirty="0"/>
          </a:p>
        </p:txBody>
      </p:sp>
    </p:spTree>
    <p:extLst>
      <p:ext uri="{BB962C8B-B14F-4D97-AF65-F5344CB8AC3E}">
        <p14:creationId xmlns:p14="http://schemas.microsoft.com/office/powerpoint/2010/main" val="972228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26265"/>
            <a:ext cx="9045786" cy="845712"/>
          </a:xfrm>
        </p:spPr>
        <p:txBody>
          <a:bodyPr/>
          <a:lstStyle/>
          <a:p>
            <a:pPr algn="ctr"/>
            <a:r>
              <a:rPr lang="it-IT" sz="3200" dirty="0"/>
              <a:t>Patrick </a:t>
            </a:r>
            <a:r>
              <a:rPr lang="it-IT" sz="3200" dirty="0" err="1"/>
              <a:t>Geary</a:t>
            </a:r>
            <a:endParaRPr lang="it-IT" sz="3200" dirty="0"/>
          </a:p>
        </p:txBody>
      </p:sp>
      <p:sp>
        <p:nvSpPr>
          <p:cNvPr id="3" name="Segnaposto contenuto 2"/>
          <p:cNvSpPr>
            <a:spLocks noGrp="1"/>
          </p:cNvSpPr>
          <p:nvPr>
            <p:ph idx="1"/>
          </p:nvPr>
        </p:nvSpPr>
        <p:spPr>
          <a:xfrm>
            <a:off x="677334" y="1300766"/>
            <a:ext cx="9198186" cy="4753475"/>
          </a:xfrm>
        </p:spPr>
        <p:txBody>
          <a:bodyPr>
            <a:normAutofit/>
          </a:bodyPr>
          <a:lstStyle/>
          <a:p>
            <a:r>
              <a:rPr lang="it-IT" dirty="0" smtClean="0">
                <a:solidFill>
                  <a:srgbClr val="FFC000"/>
                </a:solidFill>
              </a:rPr>
              <a:t>“Il mondo germanico </a:t>
            </a:r>
            <a:r>
              <a:rPr lang="it-IT" dirty="0">
                <a:solidFill>
                  <a:srgbClr val="FFC000"/>
                </a:solidFill>
              </a:rPr>
              <a:t>fu forse la più grande e duratura creazione del genio politico e militare romano</a:t>
            </a:r>
            <a:r>
              <a:rPr lang="it-IT" dirty="0" smtClean="0">
                <a:solidFill>
                  <a:srgbClr val="FFC000"/>
                </a:solidFill>
              </a:rPr>
              <a:t>”.</a:t>
            </a:r>
          </a:p>
          <a:p>
            <a:r>
              <a:rPr lang="it-IT" dirty="0"/>
              <a:t>C</a:t>
            </a:r>
            <a:r>
              <a:rPr lang="it-IT" dirty="0" smtClean="0"/>
              <a:t>ome </a:t>
            </a:r>
            <a:r>
              <a:rPr lang="it-IT" dirty="0"/>
              <a:t>Walter </a:t>
            </a:r>
            <a:r>
              <a:rPr lang="it-IT" dirty="0" err="1"/>
              <a:t>Pohl</a:t>
            </a:r>
            <a:r>
              <a:rPr lang="it-IT" dirty="0"/>
              <a:t>, </a:t>
            </a:r>
            <a:r>
              <a:rPr lang="it-IT" dirty="0" err="1"/>
              <a:t>Geary</a:t>
            </a:r>
            <a:r>
              <a:rPr lang="it-IT" dirty="0"/>
              <a:t> </a:t>
            </a:r>
            <a:r>
              <a:rPr lang="it-IT" dirty="0" smtClean="0"/>
              <a:t>volle </a:t>
            </a:r>
            <a:r>
              <a:rPr lang="it-IT" dirty="0"/>
              <a:t>sottolineare </a:t>
            </a:r>
            <a:r>
              <a:rPr lang="it-IT" dirty="0" smtClean="0"/>
              <a:t>l’idea che</a:t>
            </a:r>
            <a:r>
              <a:rPr lang="it-IT" dirty="0"/>
              <a:t>, almeno in età imperiale, la compenetrazione tra mondo romano </a:t>
            </a:r>
            <a:r>
              <a:rPr lang="it-IT" dirty="0" smtClean="0"/>
              <a:t>e mondo barbarico </a:t>
            </a:r>
            <a:r>
              <a:rPr lang="it-IT" dirty="0"/>
              <a:t>era </a:t>
            </a:r>
            <a:r>
              <a:rPr lang="it-IT" dirty="0" smtClean="0"/>
              <a:t>stata talmente </a:t>
            </a:r>
            <a:r>
              <a:rPr lang="it-IT" dirty="0"/>
              <a:t>intima e profonda che entrambi si erano evoluti insieme</a:t>
            </a:r>
            <a:r>
              <a:rPr lang="it-IT" dirty="0" smtClean="0"/>
              <a:t>.</a:t>
            </a:r>
          </a:p>
          <a:p>
            <a:pPr algn="just"/>
            <a:r>
              <a:rPr lang="it-IT" dirty="0"/>
              <a:t>Le </a:t>
            </a:r>
            <a:r>
              <a:rPr lang="it-IT" i="1" dirty="0" err="1" smtClean="0"/>
              <a:t>gentes</a:t>
            </a:r>
            <a:r>
              <a:rPr lang="it-IT" i="1" dirty="0" smtClean="0"/>
              <a:t> </a:t>
            </a:r>
            <a:r>
              <a:rPr lang="it-IT" dirty="0" smtClean="0"/>
              <a:t>barbariche </a:t>
            </a:r>
            <a:r>
              <a:rPr lang="it-IT" dirty="0"/>
              <a:t>sono viste innanzitutto come realtà polietniche, fluide, aperte continuamente a </a:t>
            </a:r>
            <a:r>
              <a:rPr lang="it-IT" dirty="0" smtClean="0"/>
              <a:t>nuovi influssi</a:t>
            </a:r>
            <a:r>
              <a:rPr lang="it-IT" dirty="0"/>
              <a:t>: fra questi, quello proveniente da Roma </a:t>
            </a:r>
            <a:r>
              <a:rPr lang="it-IT" dirty="0" smtClean="0"/>
              <a:t>sembra essere stato fondamentale</a:t>
            </a:r>
            <a:r>
              <a:rPr lang="it-IT" dirty="0"/>
              <a:t>, molto più di </a:t>
            </a:r>
            <a:r>
              <a:rPr lang="it-IT" dirty="0" smtClean="0"/>
              <a:t>quello che </a:t>
            </a:r>
            <a:r>
              <a:rPr lang="it-IT" dirty="0"/>
              <a:t>proveniva dalle “foreste della Germania”.</a:t>
            </a:r>
          </a:p>
        </p:txBody>
      </p:sp>
    </p:spTree>
    <p:extLst>
      <p:ext uri="{BB962C8B-B14F-4D97-AF65-F5344CB8AC3E}">
        <p14:creationId xmlns:p14="http://schemas.microsoft.com/office/powerpoint/2010/main" val="189091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854" y="304800"/>
            <a:ext cx="8596668" cy="613893"/>
          </a:xfrm>
        </p:spPr>
        <p:txBody>
          <a:bodyPr>
            <a:normAutofit fontScale="90000"/>
          </a:bodyPr>
          <a:lstStyle/>
          <a:p>
            <a:pPr algn="ctr"/>
            <a:r>
              <a:rPr lang="it-IT" dirty="0" smtClean="0"/>
              <a:t>Gli Unni</a:t>
            </a:r>
            <a:endParaRPr lang="it-IT" dirty="0"/>
          </a:p>
        </p:txBody>
      </p:sp>
      <p:sp>
        <p:nvSpPr>
          <p:cNvPr id="3" name="Segnaposto contenuto 2"/>
          <p:cNvSpPr>
            <a:spLocks noGrp="1"/>
          </p:cNvSpPr>
          <p:nvPr>
            <p:ph idx="1"/>
          </p:nvPr>
        </p:nvSpPr>
        <p:spPr>
          <a:xfrm>
            <a:off x="664454" y="1236372"/>
            <a:ext cx="8951985" cy="4586049"/>
          </a:xfrm>
        </p:spPr>
        <p:txBody>
          <a:bodyPr>
            <a:noAutofit/>
          </a:bodyPr>
          <a:lstStyle/>
          <a:p>
            <a:pPr algn="just"/>
            <a:r>
              <a:rPr lang="it-IT" sz="1800" dirty="0" smtClean="0"/>
              <a:t>Tribù in gran parte di origini mongole aggregatesi nelle steppe dell’Asia centrale: alternarono spedizioni di razzia a trasferimenti indotti dalla volontà di cercare insediamenti stabili. </a:t>
            </a:r>
          </a:p>
          <a:p>
            <a:pPr algn="just"/>
            <a:r>
              <a:rPr lang="it-IT" sz="1800" dirty="0" smtClean="0"/>
              <a:t>Le tribù stavano abbandonando il seminomadismo di sfruttamento che li aveva indotte a sfruttare al massimo i terreni di un territorio per poi ricercare nuove terre coltivabili.</a:t>
            </a:r>
          </a:p>
          <a:p>
            <a:pPr algn="just"/>
            <a:r>
              <a:rPr lang="it-IT" sz="1800" dirty="0" smtClean="0">
                <a:solidFill>
                  <a:srgbClr val="FFC000"/>
                </a:solidFill>
              </a:rPr>
              <a:t>Attila </a:t>
            </a:r>
            <a:r>
              <a:rPr lang="it-IT" sz="1800" dirty="0" smtClean="0"/>
              <a:t>alla guida di un aggregato tribale in gran parte mongolo ma non solo arrivò sino a Metz e Orléans dopo il 450, per poi conquistare alcune città del Nord d’Italia tra cui Aquileia e Bergamo. Fu indotto a desistere dal rimanere in Italia in seguito a ricche concessioni di terre in Pannonia da parte dell’Impero attraverso la mediazione di Leone I, vescovo di Roma.</a:t>
            </a:r>
          </a:p>
          <a:p>
            <a:pPr algn="just"/>
            <a:r>
              <a:rPr lang="it-IT" sz="1800" dirty="0" smtClean="0"/>
              <a:t>Alla fine del V secolo gli Unni emigrarono verso l’Asia dove contribuirono alla fine dell’Impero della dinastia dei </a:t>
            </a:r>
            <a:r>
              <a:rPr lang="it-IT" sz="1800" dirty="0" err="1" smtClean="0"/>
              <a:t>Gupta</a:t>
            </a:r>
            <a:r>
              <a:rPr lang="it-IT" sz="1800" dirty="0" smtClean="0"/>
              <a:t> in India.</a:t>
            </a:r>
            <a:endParaRPr lang="it-IT" sz="1800" dirty="0"/>
          </a:p>
        </p:txBody>
      </p:sp>
    </p:spTree>
    <p:extLst>
      <p:ext uri="{BB962C8B-B14F-4D97-AF65-F5344CB8AC3E}">
        <p14:creationId xmlns:p14="http://schemas.microsoft.com/office/powerpoint/2010/main" val="2072157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705522"/>
          </a:xfrm>
        </p:spPr>
        <p:txBody>
          <a:bodyPr/>
          <a:lstStyle/>
          <a:p>
            <a:pPr algn="ctr"/>
            <a:r>
              <a:rPr lang="it-IT" dirty="0"/>
              <a:t>	</a:t>
            </a:r>
            <a:r>
              <a:rPr lang="it-IT" sz="2400" dirty="0"/>
              <a:t>La descrizione degli Unni nelle Storie di </a:t>
            </a:r>
            <a:r>
              <a:rPr lang="it-IT" sz="2400" dirty="0" err="1"/>
              <a:t>Ammiano</a:t>
            </a:r>
            <a:r>
              <a:rPr lang="it-IT" sz="2400" dirty="0"/>
              <a:t> </a:t>
            </a:r>
            <a:r>
              <a:rPr lang="it-IT" sz="2400" dirty="0" smtClean="0"/>
              <a:t>Marcellino</a:t>
            </a:r>
            <a:r>
              <a:rPr lang="it-IT" sz="2000" dirty="0"/>
              <a:t>.</a:t>
            </a:r>
          </a:p>
        </p:txBody>
      </p:sp>
      <p:sp>
        <p:nvSpPr>
          <p:cNvPr id="3" name="Segnaposto contenuto 2"/>
          <p:cNvSpPr>
            <a:spLocks noGrp="1"/>
          </p:cNvSpPr>
          <p:nvPr>
            <p:ph idx="1"/>
          </p:nvPr>
        </p:nvSpPr>
        <p:spPr>
          <a:xfrm>
            <a:off x="1073574" y="1676400"/>
            <a:ext cx="9182946" cy="4273523"/>
          </a:xfrm>
        </p:spPr>
        <p:txBody>
          <a:bodyPr>
            <a:normAutofit/>
          </a:bodyPr>
          <a:lstStyle/>
          <a:p>
            <a:pPr algn="just"/>
            <a:r>
              <a:rPr lang="it-IT" dirty="0" smtClean="0"/>
              <a:t>Siccome </a:t>
            </a:r>
            <a:r>
              <a:rPr lang="it-IT" dirty="0"/>
              <a:t>hanno l’abitudine di solcare profondamente con un coltello le gote ai bambini appena nati, affinché il vigore della barba, quando spunta al momento debito, si indebolisca a causa delle cicatrici, invecchiano imberbi, senz’alcuna bellezza e simili ad eunuchi. </a:t>
            </a:r>
            <a:endParaRPr lang="it-IT" dirty="0" smtClean="0"/>
          </a:p>
          <a:p>
            <a:pPr algn="just"/>
            <a:r>
              <a:rPr lang="it-IT" dirty="0" smtClean="0"/>
              <a:t>Hanno </a:t>
            </a:r>
            <a:r>
              <a:rPr lang="it-IT" dirty="0"/>
              <a:t>membra robuste e salde, grosso collo e sono stranamente brutti e curvi, tanto che si potrebbero ritenere animali bipedi o simili a quei tronchi grossolanamente scolpiti che si trovano sui parapetti dei ponti. Per quanto abbiano la figura umana, sebbene deformi, sono così rozzi nel </a:t>
            </a:r>
            <a:r>
              <a:rPr lang="it-IT" dirty="0" err="1"/>
              <a:t>tenor</a:t>
            </a:r>
            <a:r>
              <a:rPr lang="it-IT" dirty="0"/>
              <a:t> di vita da non aver bisogno né di fuoco né di cibi conditi, ma si nutrono di radici di erbe selvatiche e di carne semicruda di qualsiasi animale, che riscaldano per un po’ di tempo fra le loro cosce ed il dorso dei cavalli</a:t>
            </a:r>
            <a:r>
              <a:rPr lang="it-IT" dirty="0" smtClean="0"/>
              <a:t>.</a:t>
            </a:r>
          </a:p>
        </p:txBody>
      </p:sp>
    </p:spTree>
    <p:extLst>
      <p:ext uri="{BB962C8B-B14F-4D97-AF65-F5344CB8AC3E}">
        <p14:creationId xmlns:p14="http://schemas.microsoft.com/office/powerpoint/2010/main" val="1374263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4400" y="1305342"/>
            <a:ext cx="9936480" cy="3477875"/>
          </a:xfrm>
          <a:prstGeom prst="rect">
            <a:avLst/>
          </a:prstGeom>
        </p:spPr>
        <p:txBody>
          <a:bodyPr wrap="square">
            <a:spAutoFit/>
          </a:bodyPr>
          <a:lstStyle/>
          <a:p>
            <a:pPr algn="just"/>
            <a:r>
              <a:rPr lang="it-IT" dirty="0"/>
              <a:t> </a:t>
            </a:r>
            <a:r>
              <a:rPr lang="it-IT" sz="2000" dirty="0"/>
              <a:t>Non son mai protetti da alcun edificio, ma li evitano come tombe separate dalla vita d’ogni giorno. Stando a cavallo notte e giorno ognuno in mezzo a questa gente acquista e vende, mangia e beve e, appoggiato sul corto collo del cavallo, si addormenta così profondamente da vedere ogni varietà di sogni. </a:t>
            </a:r>
            <a:endParaRPr lang="it-IT" sz="2000" dirty="0" smtClean="0"/>
          </a:p>
          <a:p>
            <a:endParaRPr lang="it-IT" sz="2000" dirty="0"/>
          </a:p>
          <a:p>
            <a:pPr algn="just"/>
            <a:r>
              <a:rPr lang="it-IT" sz="2000" dirty="0"/>
              <a:t>E nelle assemblee in cui deliberano su argomenti importanti, tutti in questo medesimo atteggiamento discutono degli interessi comuni. Non sono retti secondo un severo principio monarchico, ma, contenti della guida di un capo qualsiasi, travolgono tutto ciò che si oppone a </a:t>
            </a:r>
            <a:r>
              <a:rPr lang="it-IT" sz="2000" dirty="0" smtClean="0"/>
              <a:t>loro.</a:t>
            </a:r>
            <a:endParaRPr lang="it-IT" sz="2000" dirty="0"/>
          </a:p>
          <a:p>
            <a:r>
              <a:rPr lang="it-IT" sz="2000" dirty="0"/>
              <a:t>Nessuno fra loro ara né tocca mai la stiva di un aratro. </a:t>
            </a:r>
          </a:p>
        </p:txBody>
      </p:sp>
    </p:spTree>
    <p:extLst>
      <p:ext uri="{BB962C8B-B14F-4D97-AF65-F5344CB8AC3E}">
        <p14:creationId xmlns:p14="http://schemas.microsoft.com/office/powerpoint/2010/main" val="318787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47473"/>
            <a:ext cx="8596668" cy="530352"/>
          </a:xfrm>
        </p:spPr>
        <p:txBody>
          <a:bodyPr/>
          <a:lstStyle/>
          <a:p>
            <a:pPr algn="ctr"/>
            <a:r>
              <a:rPr lang="it-IT" sz="2400" dirty="0" smtClean="0"/>
              <a:t>L’eredità di Attila</a:t>
            </a:r>
            <a:endParaRPr lang="it-IT" sz="2400" dirty="0"/>
          </a:p>
        </p:txBody>
      </p:sp>
      <p:sp>
        <p:nvSpPr>
          <p:cNvPr id="3" name="Segnaposto contenuto 2"/>
          <p:cNvSpPr>
            <a:spLocks noGrp="1"/>
          </p:cNvSpPr>
          <p:nvPr>
            <p:ph idx="1"/>
          </p:nvPr>
        </p:nvSpPr>
        <p:spPr>
          <a:xfrm>
            <a:off x="677334" y="1097281"/>
            <a:ext cx="10130874" cy="4944082"/>
          </a:xfrm>
        </p:spPr>
        <p:txBody>
          <a:bodyPr>
            <a:noAutofit/>
          </a:bodyPr>
          <a:lstStyle/>
          <a:p>
            <a:pPr algn="just"/>
            <a:r>
              <a:rPr lang="it-IT" sz="2000" dirty="0" smtClean="0"/>
              <a:t>Il limite militare della forza unna fu evidente nella sconfitta subita nei campi </a:t>
            </a:r>
            <a:r>
              <a:rPr lang="it-IT" sz="2000" dirty="0" err="1" smtClean="0"/>
              <a:t>Catalunici</a:t>
            </a:r>
            <a:r>
              <a:rPr lang="it-IT" sz="2000" dirty="0" smtClean="0"/>
              <a:t> ad opera dell’esercito romano guidato dal generale Ezio da il 20 giugno </a:t>
            </a:r>
            <a:r>
              <a:rPr lang="it-IT" sz="2000" smtClean="0"/>
              <a:t>del 451. La </a:t>
            </a:r>
            <a:r>
              <a:rPr lang="it-IT" sz="2000" dirty="0"/>
              <a:t>monarchia unna era ereditaria, ma i numerosi figli di Attila rivaleggiarono tra loro e nessuno ebbe la forza del padre. Le popolazioni germaniche che erano state assoggettate agli Unni si ribellarono, e nel 454 l’esercito unno fu sconfitto nella battaglia sul fiume </a:t>
            </a:r>
            <a:r>
              <a:rPr lang="it-IT" sz="2000" dirty="0" err="1"/>
              <a:t>Nedao</a:t>
            </a:r>
            <a:r>
              <a:rPr lang="it-IT" sz="2000" dirty="0"/>
              <a:t>, in Pannonia. </a:t>
            </a:r>
            <a:r>
              <a:rPr lang="it-IT" sz="2000" dirty="0" smtClean="0"/>
              <a:t>8</a:t>
            </a:r>
          </a:p>
          <a:p>
            <a:pPr algn="just"/>
            <a:r>
              <a:rPr lang="it-IT" sz="2000" dirty="0"/>
              <a:t>La dominazione unna non lasciò alcuna traccia nei vasti spazi dell’Europa danubiana e centrale che aveva occupato. Il fatto è che si trattava di una popolazione molto inferiore numericamente alle popolazioni germaniche e slave sulle quali si era imposta, e inoltre le due generazioni del dominio unno non furono sufficienti a depositare una cultura, ma solo a lasciare una mitica eredità di </a:t>
            </a:r>
            <a:r>
              <a:rPr lang="it-IT" sz="2000" dirty="0" smtClean="0"/>
              <a:t>spavento.</a:t>
            </a:r>
          </a:p>
          <a:p>
            <a:pPr algn="just"/>
            <a:r>
              <a:rPr lang="it-IT" sz="2000" dirty="0"/>
              <a:t>Dopo il disfacimento dell’impero di Attila, nell’Europa centrale non rimase traccia degli Unni: molti rifluirono ad oriente e si insediarono tra il Mar Nero e il Mar Caspio. </a:t>
            </a:r>
          </a:p>
        </p:txBody>
      </p:sp>
    </p:spTree>
    <p:extLst>
      <p:ext uri="{BB962C8B-B14F-4D97-AF65-F5344CB8AC3E}">
        <p14:creationId xmlns:p14="http://schemas.microsoft.com/office/powerpoint/2010/main" val="2448150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35280"/>
            <a:ext cx="8596668" cy="762001"/>
          </a:xfrm>
        </p:spPr>
        <p:txBody>
          <a:bodyPr/>
          <a:lstStyle/>
          <a:p>
            <a:pPr algn="ctr"/>
            <a:r>
              <a:rPr lang="it-IT" dirty="0" smtClean="0"/>
              <a:t>L’arianesimo.</a:t>
            </a:r>
            <a:endParaRPr lang="it-IT" dirty="0"/>
          </a:p>
        </p:txBody>
      </p:sp>
      <p:sp>
        <p:nvSpPr>
          <p:cNvPr id="3" name="Segnaposto contenuto 2"/>
          <p:cNvSpPr>
            <a:spLocks noGrp="1"/>
          </p:cNvSpPr>
          <p:nvPr>
            <p:ph idx="1"/>
          </p:nvPr>
        </p:nvSpPr>
        <p:spPr>
          <a:xfrm>
            <a:off x="677334" y="1300766"/>
            <a:ext cx="9253050" cy="4947633"/>
          </a:xfrm>
        </p:spPr>
        <p:txBody>
          <a:bodyPr>
            <a:noAutofit/>
          </a:bodyPr>
          <a:lstStyle/>
          <a:p>
            <a:pPr algn="just"/>
            <a:r>
              <a:rPr lang="it-IT" sz="2000" dirty="0" smtClean="0"/>
              <a:t>Franchi e Alemanni in Gallia, Svevi in Galizia, Alani nell’attuale Portogallo, Vandali in Africa Settentrionale: sono legati alla versione ariana del cristianesimo, che non considerava quanto deciso nel concilio di Nicea del 325.</a:t>
            </a:r>
          </a:p>
          <a:p>
            <a:pPr algn="just"/>
            <a:r>
              <a:rPr lang="it-IT" sz="2000" dirty="0"/>
              <a:t> </a:t>
            </a:r>
            <a:r>
              <a:rPr lang="it-IT" sz="2000" dirty="0" smtClean="0">
                <a:solidFill>
                  <a:srgbClr val="FFC000"/>
                </a:solidFill>
              </a:rPr>
              <a:t>Ario sosteneva che nella </a:t>
            </a:r>
            <a:r>
              <a:rPr lang="it-IT" sz="2000" dirty="0">
                <a:solidFill>
                  <a:srgbClr val="FFC000"/>
                </a:solidFill>
              </a:rPr>
              <a:t>Trinità divina soltanto il Padre </a:t>
            </a:r>
            <a:r>
              <a:rPr lang="it-IT" sz="2000" dirty="0" smtClean="0">
                <a:solidFill>
                  <a:srgbClr val="FFC000"/>
                </a:solidFill>
              </a:rPr>
              <a:t>poteva </a:t>
            </a:r>
            <a:r>
              <a:rPr lang="it-IT" sz="2000" dirty="0">
                <a:solidFill>
                  <a:srgbClr val="FFC000"/>
                </a:solidFill>
              </a:rPr>
              <a:t>considerarsi veramente Dio</a:t>
            </a:r>
            <a:r>
              <a:rPr lang="it-IT" sz="2000" dirty="0"/>
              <a:t>, non generato e non creato, eterno e immutabile, </a:t>
            </a:r>
            <a:r>
              <a:rPr lang="it-IT" sz="2000" dirty="0">
                <a:solidFill>
                  <a:srgbClr val="FFC000"/>
                </a:solidFill>
              </a:rPr>
              <a:t>mentre il </a:t>
            </a:r>
            <a:r>
              <a:rPr lang="it-IT" sz="2000" dirty="0" smtClean="0">
                <a:solidFill>
                  <a:srgbClr val="FFC000"/>
                </a:solidFill>
              </a:rPr>
              <a:t>Figlio doveva essere considerato solo come un </a:t>
            </a:r>
            <a:r>
              <a:rPr lang="it-IT" sz="2000" dirty="0">
                <a:solidFill>
                  <a:srgbClr val="FFC000"/>
                </a:solidFill>
              </a:rPr>
              <a:t>intermediario tra Dio e il mondo </a:t>
            </a:r>
            <a:r>
              <a:rPr lang="it-IT" sz="2000" dirty="0"/>
              <a:t>e suo strumento nell’opera della creazione, fu creato dal nulla e «non sarebbe esistito, se Dio non ci avesse voluto creare». </a:t>
            </a:r>
            <a:endParaRPr lang="it-IT" sz="2000" dirty="0" smtClean="0"/>
          </a:p>
          <a:p>
            <a:pPr algn="just"/>
            <a:r>
              <a:rPr lang="it-IT" sz="2000" dirty="0" smtClean="0">
                <a:solidFill>
                  <a:srgbClr val="FFC000"/>
                </a:solidFill>
              </a:rPr>
              <a:t>L’arianesimo </a:t>
            </a:r>
            <a:r>
              <a:rPr lang="it-IT" sz="2000" dirty="0">
                <a:solidFill>
                  <a:srgbClr val="FFC000"/>
                </a:solidFill>
              </a:rPr>
              <a:t>fu condannato in Occidente dal Concilio di Nicea (325), </a:t>
            </a:r>
            <a:r>
              <a:rPr lang="it-IT" sz="2000" dirty="0"/>
              <a:t>mentre in Oriente fu appoggiato dall’imperatore Costanzo, che cercò di imporlo anche all’Occidente. Dopo il Concilio di Costantinopoli (381), </a:t>
            </a:r>
            <a:r>
              <a:rPr lang="it-IT" sz="2000" dirty="0" smtClean="0"/>
              <a:t>l’eresia </a:t>
            </a:r>
            <a:r>
              <a:rPr lang="it-IT" sz="2000" dirty="0"/>
              <a:t>sopravvisse solo presso le popolazioni germaniche, cristianizzate dal vescovo goto </a:t>
            </a:r>
            <a:r>
              <a:rPr lang="it-IT" sz="2000" dirty="0" err="1" smtClean="0"/>
              <a:t>Ulfila</a:t>
            </a:r>
            <a:r>
              <a:rPr lang="it-IT" sz="2000" dirty="0" smtClean="0"/>
              <a:t>, che aveva tradotto la Bibbia.</a:t>
            </a:r>
            <a:endParaRPr lang="it-IT" sz="2000" dirty="0"/>
          </a:p>
        </p:txBody>
      </p:sp>
    </p:spTree>
    <p:extLst>
      <p:ext uri="{BB962C8B-B14F-4D97-AF65-F5344CB8AC3E}">
        <p14:creationId xmlns:p14="http://schemas.microsoft.com/office/powerpoint/2010/main" val="930320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lstStyle/>
          <a:p>
            <a:pPr algn="ctr"/>
            <a:r>
              <a:rPr lang="it-IT" sz="2400" dirty="0" smtClean="0"/>
              <a:t>Concilio di Nicea (325) </a:t>
            </a:r>
            <a:endParaRPr lang="it-IT" sz="2400" dirty="0"/>
          </a:p>
        </p:txBody>
      </p:sp>
      <p:sp>
        <p:nvSpPr>
          <p:cNvPr id="3" name="Segnaposto contenuto 2"/>
          <p:cNvSpPr>
            <a:spLocks noGrp="1"/>
          </p:cNvSpPr>
          <p:nvPr>
            <p:ph idx="1"/>
          </p:nvPr>
        </p:nvSpPr>
        <p:spPr>
          <a:xfrm>
            <a:off x="728850" y="1365161"/>
            <a:ext cx="8826630" cy="4803819"/>
          </a:xfrm>
        </p:spPr>
        <p:txBody>
          <a:bodyPr>
            <a:noAutofit/>
          </a:bodyPr>
          <a:lstStyle/>
          <a:p>
            <a:pPr algn="just"/>
            <a:r>
              <a:rPr lang="it-IT" sz="1800" dirty="0"/>
              <a:t>I vescovi riuniti a Nicea </a:t>
            </a:r>
            <a:r>
              <a:rPr lang="it-IT" sz="1800" dirty="0" smtClean="0"/>
              <a:t>condannarono l’arianesimo, </a:t>
            </a:r>
            <a:r>
              <a:rPr lang="it-IT" sz="1800" dirty="0"/>
              <a:t>ed elaborarono una professione di fede, che si apriva con le parole “crediamo” ed è alla base del Credo, una delle principali preghiere cattoliche: in questa professione il Figlio era definito “della stessa sostanza del Padre</a:t>
            </a:r>
            <a:r>
              <a:rPr lang="it-IT" sz="1800" dirty="0" smtClean="0"/>
              <a:t>”. </a:t>
            </a:r>
          </a:p>
          <a:p>
            <a:pPr algn="just"/>
            <a:r>
              <a:rPr lang="it-IT" sz="1800" dirty="0" smtClean="0"/>
              <a:t>Oltre </a:t>
            </a:r>
            <a:r>
              <a:rPr lang="it-IT" sz="1800" dirty="0"/>
              <a:t>che </a:t>
            </a:r>
            <a:r>
              <a:rPr lang="it-IT" sz="1800" dirty="0">
                <a:solidFill>
                  <a:srgbClr val="FFC000"/>
                </a:solidFill>
              </a:rPr>
              <a:t>per la definizione del dogma trinitario</a:t>
            </a:r>
            <a:r>
              <a:rPr lang="it-IT" sz="1800" dirty="0"/>
              <a:t>, il concilio di Nicea è importante per molte </a:t>
            </a:r>
            <a:r>
              <a:rPr lang="it-IT" sz="1800" dirty="0" smtClean="0"/>
              <a:t>ragioni: </a:t>
            </a:r>
          </a:p>
          <a:p>
            <a:pPr algn="just"/>
            <a:r>
              <a:rPr lang="it-IT" sz="1800" dirty="0" smtClean="0"/>
              <a:t>1. </a:t>
            </a:r>
            <a:r>
              <a:rPr lang="it-IT" sz="1800" dirty="0">
                <a:solidFill>
                  <a:srgbClr val="FFC000"/>
                </a:solidFill>
              </a:rPr>
              <a:t>Confermò il ruolo dell’imperatore come promotore e garante della buona organizzazione dei concili:</a:t>
            </a:r>
            <a:r>
              <a:rPr lang="it-IT" sz="1800" dirty="0"/>
              <a:t> fu infatti Costantino, che aveva già convocato nel 314 un concilio ad Arles, a riunire questo di Nicea, che nonostante una preponderanza numerica dei vescovi della parte orientale dell’impero fu nondimeno tanto largo da essere considerato il primo concilio generale o, come si sarebbe detto in seguito, “ecumenico”, cioè universale, della cristianità. I padri di Nicea si autodefinirono “chiesa cattolica e apostolica”. </a:t>
            </a:r>
            <a:endParaRPr lang="it-IT" sz="1800" dirty="0" smtClean="0"/>
          </a:p>
        </p:txBody>
      </p:sp>
    </p:spTree>
    <p:extLst>
      <p:ext uri="{BB962C8B-B14F-4D97-AF65-F5344CB8AC3E}">
        <p14:creationId xmlns:p14="http://schemas.microsoft.com/office/powerpoint/2010/main" val="1506060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6280" y="914400"/>
            <a:ext cx="9311640" cy="4247317"/>
          </a:xfrm>
          <a:prstGeom prst="rect">
            <a:avLst/>
          </a:prstGeom>
        </p:spPr>
        <p:txBody>
          <a:bodyPr wrap="square">
            <a:spAutoFit/>
          </a:bodyPr>
          <a:lstStyle/>
          <a:p>
            <a:pPr algn="just"/>
            <a:r>
              <a:rPr lang="it-IT" dirty="0"/>
              <a:t>Il </a:t>
            </a:r>
            <a:r>
              <a:rPr lang="it-IT" dirty="0" smtClean="0"/>
              <a:t>santo,</a:t>
            </a:r>
            <a:r>
              <a:rPr lang="it-IT" dirty="0"/>
              <a:t> </a:t>
            </a:r>
            <a:r>
              <a:rPr lang="it-IT" dirty="0" smtClean="0"/>
              <a:t>grande</a:t>
            </a:r>
            <a:r>
              <a:rPr lang="it-IT" dirty="0"/>
              <a:t> e universale </a:t>
            </a:r>
            <a:r>
              <a:rPr lang="it-IT" dirty="0" smtClean="0"/>
              <a:t>concilio, </a:t>
            </a:r>
            <a:r>
              <a:rPr lang="it-IT" dirty="0"/>
              <a:t>per </a:t>
            </a:r>
            <a:r>
              <a:rPr lang="it-IT" dirty="0" smtClean="0"/>
              <a:t>grazia di</a:t>
            </a:r>
            <a:r>
              <a:rPr lang="it-IT" dirty="0"/>
              <a:t> </a:t>
            </a:r>
            <a:r>
              <a:rPr lang="it-IT" dirty="0" smtClean="0"/>
              <a:t>Dio</a:t>
            </a:r>
            <a:r>
              <a:rPr lang="it-IT" dirty="0"/>
              <a:t> </a:t>
            </a:r>
            <a:r>
              <a:rPr lang="it-IT" dirty="0" smtClean="0"/>
              <a:t>e per</a:t>
            </a:r>
            <a:r>
              <a:rPr lang="it-IT" dirty="0"/>
              <a:t> decreto dei </a:t>
            </a:r>
            <a:r>
              <a:rPr lang="it-IT" dirty="0" smtClean="0"/>
              <a:t>pii e cristiani nostri</a:t>
            </a:r>
            <a:r>
              <a:rPr lang="it-IT" dirty="0"/>
              <a:t> </a:t>
            </a:r>
            <a:r>
              <a:rPr lang="it-IT" dirty="0" smtClean="0"/>
              <a:t>imperatori Costantino</a:t>
            </a:r>
            <a:r>
              <a:rPr lang="it-IT" dirty="0"/>
              <a:t> ed </a:t>
            </a:r>
            <a:r>
              <a:rPr lang="it-IT" dirty="0" smtClean="0"/>
              <a:t>Irene, </a:t>
            </a:r>
            <a:r>
              <a:rPr lang="it-IT" dirty="0"/>
              <a:t>sua </a:t>
            </a:r>
            <a:r>
              <a:rPr lang="it-IT" dirty="0" smtClean="0"/>
              <a:t>madre,</a:t>
            </a:r>
            <a:r>
              <a:rPr lang="it-IT" dirty="0"/>
              <a:t> </a:t>
            </a:r>
            <a:r>
              <a:rPr lang="it-IT" dirty="0" smtClean="0"/>
              <a:t>riunito</a:t>
            </a:r>
            <a:r>
              <a:rPr lang="it-IT" dirty="0"/>
              <a:t> per la seconda </a:t>
            </a:r>
            <a:r>
              <a:rPr lang="it-IT" dirty="0" smtClean="0"/>
              <a:t>volta</a:t>
            </a:r>
            <a:r>
              <a:rPr lang="it-IT" dirty="0"/>
              <a:t> nella illustre </a:t>
            </a:r>
            <a:r>
              <a:rPr lang="it-IT" dirty="0" smtClean="0"/>
              <a:t>metropoli di Nicea in</a:t>
            </a:r>
            <a:r>
              <a:rPr lang="it-IT" dirty="0"/>
              <a:t> </a:t>
            </a:r>
            <a:r>
              <a:rPr lang="it-IT" dirty="0" smtClean="0"/>
              <a:t>Bitinia nella</a:t>
            </a:r>
            <a:r>
              <a:rPr lang="it-IT" dirty="0"/>
              <a:t> </a:t>
            </a:r>
            <a:r>
              <a:rPr lang="it-IT" dirty="0" smtClean="0"/>
              <a:t>santa chiesa</a:t>
            </a:r>
            <a:r>
              <a:rPr lang="it-IT" dirty="0"/>
              <a:t> di </a:t>
            </a:r>
            <a:r>
              <a:rPr lang="it-IT" dirty="0" smtClean="0"/>
              <a:t>Dio</a:t>
            </a:r>
            <a:r>
              <a:rPr lang="it-IT" dirty="0"/>
              <a:t> del titolo di Sofia, </a:t>
            </a:r>
            <a:r>
              <a:rPr lang="it-IT" dirty="0" smtClean="0"/>
              <a:t>seguendo la tradizione</a:t>
            </a:r>
            <a:r>
              <a:rPr lang="it-IT" dirty="0"/>
              <a:t> della </a:t>
            </a:r>
            <a:r>
              <a:rPr lang="it-IT" dirty="0" smtClean="0"/>
              <a:t>chiesa cattolica,</a:t>
            </a:r>
            <a:r>
              <a:rPr lang="it-IT" dirty="0"/>
              <a:t> definisce quanto </a:t>
            </a:r>
            <a:r>
              <a:rPr lang="it-IT" dirty="0" smtClean="0"/>
              <a:t>segue: Cristo, nostro Dio, ci fece dono della sua conoscenza e ci liberò dalle tenebre e dal furore degli idoli. </a:t>
            </a:r>
          </a:p>
          <a:p>
            <a:pPr algn="just"/>
            <a:r>
              <a:rPr lang="it-IT" dirty="0" smtClean="0"/>
              <a:t>E </a:t>
            </a:r>
            <a:r>
              <a:rPr lang="it-IT" dirty="0"/>
              <a:t>dopo aver fatta sua sposa la </a:t>
            </a:r>
            <a:r>
              <a:rPr lang="it-IT" dirty="0" smtClean="0"/>
              <a:t>sua chiesa, s</a:t>
            </a:r>
            <a:r>
              <a:rPr lang="it-IT" i="1" dirty="0" smtClean="0"/>
              <a:t>enza</a:t>
            </a:r>
            <a:r>
              <a:rPr lang="it-IT" i="1" dirty="0"/>
              <a:t> macchia e senza </a:t>
            </a:r>
            <a:r>
              <a:rPr lang="it-IT" i="1" dirty="0" smtClean="0"/>
              <a:t>ruga</a:t>
            </a:r>
            <a:r>
              <a:rPr lang="it-IT" dirty="0"/>
              <a:t> promise di conservarla e </a:t>
            </a:r>
            <a:r>
              <a:rPr lang="it-IT" dirty="0" smtClean="0"/>
              <a:t>confermò questa</a:t>
            </a:r>
            <a:r>
              <a:rPr lang="it-IT" dirty="0"/>
              <a:t> </a:t>
            </a:r>
            <a:r>
              <a:rPr lang="it-IT" dirty="0" smtClean="0"/>
              <a:t>promessa dicendo ai </a:t>
            </a:r>
            <a:r>
              <a:rPr lang="it-IT" dirty="0"/>
              <a:t>suoi discepoli </a:t>
            </a:r>
            <a:r>
              <a:rPr lang="it-IT" i="1" dirty="0"/>
              <a:t>Io sono con voi ogni giorno, fino alla fine dei </a:t>
            </a:r>
            <a:r>
              <a:rPr lang="it-IT" i="1" dirty="0" smtClean="0"/>
              <a:t>secoli</a:t>
            </a:r>
            <a:r>
              <a:rPr lang="it-IT" dirty="0" smtClean="0"/>
              <a:t>. </a:t>
            </a:r>
            <a:r>
              <a:rPr lang="it-IT" dirty="0"/>
              <a:t>Ma questa </a:t>
            </a:r>
            <a:r>
              <a:rPr lang="it-IT" dirty="0" smtClean="0"/>
              <a:t>promessa egli </a:t>
            </a:r>
            <a:r>
              <a:rPr lang="it-IT" dirty="0"/>
              <a:t>non la fece solo a loro ma anche a noi, che attraverso loro abbiamo creduto nel suo </a:t>
            </a:r>
            <a:r>
              <a:rPr lang="it-IT" dirty="0" smtClean="0"/>
              <a:t>nome.</a:t>
            </a:r>
          </a:p>
          <a:p>
            <a:pPr algn="just"/>
            <a:endParaRPr lang="it-IT" dirty="0"/>
          </a:p>
          <a:p>
            <a:pPr algn="just"/>
            <a:r>
              <a:rPr lang="it-IT" dirty="0" smtClean="0"/>
              <a:t>2</a:t>
            </a:r>
            <a:r>
              <a:rPr lang="it-IT" dirty="0"/>
              <a:t>. I padri di Nicea affermarono implicitamente il principio per cui le autorità ecclesiastiche potevano introdurre innovazioni dottrinali, sia pure in funzione dell’interpretazione delle scritture, nelle formulazioni della fede cristiana. </a:t>
            </a:r>
          </a:p>
        </p:txBody>
      </p:sp>
    </p:spTree>
    <p:extLst>
      <p:ext uri="{BB962C8B-B14F-4D97-AF65-F5344CB8AC3E}">
        <p14:creationId xmlns:p14="http://schemas.microsoft.com/office/powerpoint/2010/main" val="2606491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36320"/>
          </a:xfrm>
        </p:spPr>
        <p:txBody>
          <a:bodyPr>
            <a:normAutofit/>
          </a:bodyPr>
          <a:lstStyle/>
          <a:p>
            <a:pPr algn="ctr"/>
            <a:r>
              <a:rPr lang="it-IT" sz="2400" dirty="0" smtClean="0"/>
              <a:t>Organizzazione e vita religiosa dei cristiani</a:t>
            </a:r>
            <a:endParaRPr lang="it-IT" sz="2400" dirty="0"/>
          </a:p>
        </p:txBody>
      </p:sp>
      <p:sp>
        <p:nvSpPr>
          <p:cNvPr id="3" name="Segnaposto contenuto 2"/>
          <p:cNvSpPr>
            <a:spLocks noGrp="1"/>
          </p:cNvSpPr>
          <p:nvPr>
            <p:ph idx="1"/>
          </p:nvPr>
        </p:nvSpPr>
        <p:spPr>
          <a:xfrm>
            <a:off x="677334" y="1402079"/>
            <a:ext cx="9381066" cy="4639283"/>
          </a:xfrm>
        </p:spPr>
        <p:txBody>
          <a:bodyPr>
            <a:normAutofit fontScale="92500" lnSpcReduction="10000"/>
          </a:bodyPr>
          <a:lstStyle/>
          <a:p>
            <a:pPr algn="just"/>
            <a:r>
              <a:rPr lang="it-IT" sz="2200" dirty="0"/>
              <a:t>Tratto caratteristico della religione cristiana è la presenza di una casta sacerdotale, necessaria mediatrice tra la divinità e il fedele affinché questi ottenga, partecipando a determinate pratiche detti sacramenti, la grazia divina e la possibilità della salvezza eterna. </a:t>
            </a:r>
            <a:endParaRPr lang="it-IT" sz="2200" dirty="0" smtClean="0"/>
          </a:p>
          <a:p>
            <a:pPr algn="just"/>
            <a:r>
              <a:rPr lang="it-IT" sz="2200" dirty="0">
                <a:solidFill>
                  <a:srgbClr val="FFFF00"/>
                </a:solidFill>
              </a:rPr>
              <a:t>I sacramenti più importanti </a:t>
            </a:r>
            <a:r>
              <a:rPr lang="it-IT" sz="2200" dirty="0"/>
              <a:t>erano, nel cristianesimo dei primi secoli, </a:t>
            </a:r>
            <a:r>
              <a:rPr lang="it-IT" sz="2200" dirty="0">
                <a:solidFill>
                  <a:srgbClr val="FFFF00"/>
                </a:solidFill>
              </a:rPr>
              <a:t>il battesimo e </a:t>
            </a:r>
            <a:r>
              <a:rPr lang="it-IT" sz="2200" dirty="0" smtClean="0">
                <a:solidFill>
                  <a:srgbClr val="FFFF00"/>
                </a:solidFill>
              </a:rPr>
              <a:t>l’eucarestia</a:t>
            </a:r>
            <a:r>
              <a:rPr lang="it-IT" sz="2200" dirty="0" smtClean="0"/>
              <a:t>.</a:t>
            </a:r>
          </a:p>
          <a:p>
            <a:pPr algn="just"/>
            <a:r>
              <a:rPr lang="it-IT" sz="2200" dirty="0"/>
              <a:t> Le chiese e i loro sacerdoti erano organizzate territorialmente, così che un certo numero di esse configurava una </a:t>
            </a:r>
            <a:r>
              <a:rPr lang="it-IT" sz="2200" dirty="0">
                <a:solidFill>
                  <a:srgbClr val="FFFF00"/>
                </a:solidFill>
              </a:rPr>
              <a:t>dioces</a:t>
            </a:r>
            <a:r>
              <a:rPr lang="it-IT" sz="2200" dirty="0"/>
              <a:t>i. Centro della diocesi era normalmente una città, con una chiesa principale detta cattedrale, il cui sacerdote aveva il titolo di vescovo </a:t>
            </a:r>
            <a:r>
              <a:rPr lang="it-IT" sz="2200" dirty="0" smtClean="0"/>
              <a:t>ed </a:t>
            </a:r>
            <a:r>
              <a:rPr lang="it-IT" sz="2200" dirty="0"/>
              <a:t>esercitava questo ufficio fino alla sua morte. Eletto in linea di principio da tutti i fedeli, laici ed ecclesiastici, della diocesi, anche se spesso erano i soli ecclesiastici, anzi una loro élite, a nominarlo, il vescovo era la figura fondamentale nell’organizzazione territoriale e gerarchica delle chiese cristiane</a:t>
            </a:r>
            <a:r>
              <a:rPr lang="it-IT" sz="2000" dirty="0"/>
              <a:t>. </a:t>
            </a:r>
          </a:p>
        </p:txBody>
      </p:sp>
    </p:spTree>
    <p:extLst>
      <p:ext uri="{BB962C8B-B14F-4D97-AF65-F5344CB8AC3E}">
        <p14:creationId xmlns:p14="http://schemas.microsoft.com/office/powerpoint/2010/main" val="1973570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0490"/>
          </a:xfrm>
        </p:spPr>
        <p:txBody>
          <a:bodyPr/>
          <a:lstStyle/>
          <a:p>
            <a:pPr algn="ctr"/>
            <a:r>
              <a:rPr lang="it-IT" dirty="0" smtClean="0"/>
              <a:t>I vescovi </a:t>
            </a:r>
            <a:endParaRPr lang="it-IT" dirty="0"/>
          </a:p>
        </p:txBody>
      </p:sp>
      <p:sp>
        <p:nvSpPr>
          <p:cNvPr id="3" name="Segnaposto contenuto 2"/>
          <p:cNvSpPr>
            <a:spLocks noGrp="1"/>
          </p:cNvSpPr>
          <p:nvPr>
            <p:ph idx="1"/>
          </p:nvPr>
        </p:nvSpPr>
        <p:spPr>
          <a:xfrm>
            <a:off x="677334" y="1519085"/>
            <a:ext cx="8596668" cy="4522278"/>
          </a:xfrm>
        </p:spPr>
        <p:txBody>
          <a:bodyPr>
            <a:normAutofit fontScale="92500"/>
          </a:bodyPr>
          <a:lstStyle/>
          <a:p>
            <a:pPr algn="just"/>
            <a:r>
              <a:rPr lang="it-IT" sz="2400" dirty="0" smtClean="0"/>
              <a:t>Al vescovo competeva:</a:t>
            </a:r>
          </a:p>
          <a:p>
            <a:pPr algn="just"/>
            <a:r>
              <a:rPr lang="it-IT" sz="2400" dirty="0" smtClean="0"/>
              <a:t>1. </a:t>
            </a:r>
            <a:r>
              <a:rPr lang="it-IT" sz="2400" dirty="0"/>
              <a:t>la nomina dei sacerdoti della sua diocesi, investiti della loro ufficio sacerdotale attraverso un sacramento, </a:t>
            </a:r>
            <a:r>
              <a:rPr lang="it-IT" sz="2400" dirty="0" smtClean="0"/>
              <a:t>l’ordinazione; </a:t>
            </a:r>
          </a:p>
          <a:p>
            <a:pPr algn="just"/>
            <a:r>
              <a:rPr lang="it-IT" sz="2400" dirty="0" smtClean="0"/>
              <a:t>2. </a:t>
            </a:r>
            <a:r>
              <a:rPr lang="it-IT" sz="2400" dirty="0"/>
              <a:t>la sorveglianza sulla disciplina morale dei laici e dei sacerdoti della sua diocesi, da accertare mediante periodiche inchieste, visitando la diocesi (“visita pastorale”, “sacra visita”). </a:t>
            </a:r>
            <a:endParaRPr lang="it-IT" sz="2400" dirty="0" smtClean="0"/>
          </a:p>
          <a:p>
            <a:pPr algn="just"/>
            <a:r>
              <a:rPr lang="it-IT" sz="2400" dirty="0" smtClean="0"/>
              <a:t>Un </a:t>
            </a:r>
            <a:r>
              <a:rPr lang="it-IT" sz="2400" dirty="0"/>
              <a:t>insieme di diocesi costituiva una </a:t>
            </a:r>
            <a:r>
              <a:rPr lang="it-IT" sz="2400" dirty="0">
                <a:solidFill>
                  <a:srgbClr val="FFFF00"/>
                </a:solidFill>
              </a:rPr>
              <a:t>“provincia” ecclesiastica</a:t>
            </a:r>
            <a:r>
              <a:rPr lang="it-IT" sz="2400" dirty="0"/>
              <a:t>, a capo della quale era una chiesa cattedrale maggiore detta “metropoli</a:t>
            </a:r>
            <a:r>
              <a:rPr lang="it-IT" sz="2400" dirty="0" smtClean="0"/>
              <a:t>” o </a:t>
            </a:r>
            <a:r>
              <a:rPr lang="it-IT" sz="2400" dirty="0"/>
              <a:t>“arcivescovato”: il suo titolare era il “metropolitano” o “arcivescovo”.</a:t>
            </a:r>
          </a:p>
        </p:txBody>
      </p:sp>
    </p:spTree>
    <p:extLst>
      <p:ext uri="{BB962C8B-B14F-4D97-AF65-F5344CB8AC3E}">
        <p14:creationId xmlns:p14="http://schemas.microsoft.com/office/powerpoint/2010/main" val="2281156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0600"/>
          </a:xfrm>
        </p:spPr>
        <p:txBody>
          <a:bodyPr>
            <a:normAutofit fontScale="90000"/>
          </a:bodyPr>
          <a:lstStyle/>
          <a:p>
            <a:pPr algn="just"/>
            <a:r>
              <a:rPr lang="it-IT" sz="3200" dirty="0" smtClean="0"/>
              <a:t>La situazione extraeuropea negli anni della crisi dell’Impero romano e nel periodo successivo</a:t>
            </a:r>
            <a:endParaRPr lang="it-IT" sz="3200" dirty="0"/>
          </a:p>
        </p:txBody>
      </p:sp>
      <p:sp>
        <p:nvSpPr>
          <p:cNvPr id="3" name="Content Placeholder 2"/>
          <p:cNvSpPr>
            <a:spLocks noGrp="1"/>
          </p:cNvSpPr>
          <p:nvPr>
            <p:ph idx="1"/>
          </p:nvPr>
        </p:nvSpPr>
        <p:spPr>
          <a:xfrm>
            <a:off x="677334" y="1600200"/>
            <a:ext cx="9106746" cy="4441163"/>
          </a:xfrm>
        </p:spPr>
        <p:txBody>
          <a:bodyPr>
            <a:normAutofit lnSpcReduction="10000"/>
          </a:bodyPr>
          <a:lstStyle/>
          <a:p>
            <a:pPr algn="just"/>
            <a:r>
              <a:rPr lang="it-IT" sz="1800" dirty="0"/>
              <a:t>Nel </a:t>
            </a:r>
            <a:r>
              <a:rPr lang="it-IT" sz="1800" dirty="0">
                <a:solidFill>
                  <a:srgbClr val="FFFF00"/>
                </a:solidFill>
              </a:rPr>
              <a:t>Pacifico</a:t>
            </a:r>
            <a:r>
              <a:rPr lang="it-IT" sz="1800" dirty="0"/>
              <a:t> sembra che i mercanti-navigatori delle Isole Marchesi avviassero in quest'epoca l'esplorazione delle isole polinesiane, arrivando nel 400 circa alle </a:t>
            </a:r>
            <a:r>
              <a:rPr lang="it-IT" sz="1800" dirty="0" smtClean="0"/>
              <a:t>Hawaii.</a:t>
            </a:r>
          </a:p>
          <a:p>
            <a:pPr algn="just"/>
            <a:r>
              <a:rPr lang="it-IT" sz="1800" dirty="0"/>
              <a:t> Nell'</a:t>
            </a:r>
            <a:r>
              <a:rPr lang="it-IT" sz="1800" dirty="0">
                <a:solidFill>
                  <a:srgbClr val="FFFF00"/>
                </a:solidFill>
              </a:rPr>
              <a:t>America centrale </a:t>
            </a:r>
            <a:r>
              <a:rPr lang="it-IT" sz="1800" dirty="0"/>
              <a:t>erano in pieno sviluppo la </a:t>
            </a:r>
            <a:r>
              <a:rPr lang="it-IT" sz="1800" dirty="0" smtClean="0"/>
              <a:t>civiltà </a:t>
            </a:r>
            <a:r>
              <a:rPr lang="it-IT" sz="1800" dirty="0"/>
              <a:t>dei </a:t>
            </a:r>
            <a:r>
              <a:rPr lang="it-IT" sz="1800" dirty="0">
                <a:solidFill>
                  <a:srgbClr val="FFFF00"/>
                </a:solidFill>
              </a:rPr>
              <a:t>Maya</a:t>
            </a:r>
            <a:r>
              <a:rPr lang="it-IT" sz="1800" dirty="0"/>
              <a:t> e </a:t>
            </a:r>
            <a:r>
              <a:rPr lang="it-IT" sz="1800" dirty="0" smtClean="0"/>
              <a:t>le altre civiltà insediate </a:t>
            </a:r>
            <a:r>
              <a:rPr lang="it-IT" sz="1800" dirty="0"/>
              <a:t>in territorio </a:t>
            </a:r>
            <a:r>
              <a:rPr lang="it-IT" sz="1800" dirty="0" smtClean="0"/>
              <a:t>messicano. Tali civiltà avevano acquisito </a:t>
            </a:r>
            <a:r>
              <a:rPr lang="it-IT" sz="1800" dirty="0"/>
              <a:t>una forma evoluta di scrittura, </a:t>
            </a:r>
            <a:r>
              <a:rPr lang="it-IT" sz="1800" dirty="0" smtClean="0"/>
              <a:t>avevano sviluppato l'astronomia, godevano di formazioni </a:t>
            </a:r>
            <a:r>
              <a:rPr lang="it-IT" sz="1800" dirty="0"/>
              <a:t>statali e insediamenti urbani anche di alta </a:t>
            </a:r>
            <a:r>
              <a:rPr lang="it-IT" sz="1800" dirty="0" smtClean="0"/>
              <a:t>densità. Verso la fine del XV secolo gli </a:t>
            </a:r>
            <a:r>
              <a:rPr lang="it-IT" sz="1800" dirty="0" smtClean="0">
                <a:solidFill>
                  <a:srgbClr val="FFFF00"/>
                </a:solidFill>
              </a:rPr>
              <a:t>Aztechi</a:t>
            </a:r>
            <a:r>
              <a:rPr lang="it-IT" sz="1800" dirty="0" smtClean="0"/>
              <a:t> fondarono il loro impero in Messico </a:t>
            </a:r>
            <a:r>
              <a:rPr lang="it-IT" sz="1800" dirty="0"/>
              <a:t>con </a:t>
            </a:r>
            <a:r>
              <a:rPr lang="it-IT" sz="1800" dirty="0" smtClean="0"/>
              <a:t>capitale </a:t>
            </a:r>
            <a:r>
              <a:rPr lang="it-IT" sz="1800" dirty="0" err="1" smtClean="0"/>
              <a:t>Tenochtitlán</a:t>
            </a:r>
            <a:r>
              <a:rPr lang="it-IT" sz="1800" dirty="0" smtClean="0"/>
              <a:t> dopo averlo conquistato tramite accordi con gli altri stati e per mezzo di un potente esercito. Non conoscono la scrittura.</a:t>
            </a:r>
          </a:p>
          <a:p>
            <a:pPr algn="just"/>
            <a:r>
              <a:rPr lang="it-IT" sz="1800" dirty="0" smtClean="0"/>
              <a:t>Nell'</a:t>
            </a:r>
            <a:r>
              <a:rPr lang="it-IT" sz="1800" dirty="0" smtClean="0">
                <a:solidFill>
                  <a:srgbClr val="FFFF00"/>
                </a:solidFill>
              </a:rPr>
              <a:t>America del Sud </a:t>
            </a:r>
            <a:r>
              <a:rPr lang="it-IT" sz="1800" dirty="0" smtClean="0"/>
              <a:t>primeggiavano le diverse civiltà andine, con stati in guerra tra loro e formazioni di federazioni ed imperi</a:t>
            </a:r>
            <a:r>
              <a:rPr lang="it-IT" sz="1800" dirty="0"/>
              <a:t>. L’impero degli </a:t>
            </a:r>
            <a:r>
              <a:rPr lang="it-IT" sz="1800" dirty="0">
                <a:solidFill>
                  <a:srgbClr val="FFFF00"/>
                </a:solidFill>
              </a:rPr>
              <a:t>Incas</a:t>
            </a:r>
            <a:r>
              <a:rPr lang="it-IT" sz="1800" dirty="0"/>
              <a:t> </a:t>
            </a:r>
            <a:r>
              <a:rPr lang="it-IT" sz="1800" dirty="0" smtClean="0"/>
              <a:t>si sviluppa </a:t>
            </a:r>
            <a:r>
              <a:rPr lang="it-IT" sz="1800" dirty="0"/>
              <a:t>nel XV </a:t>
            </a:r>
            <a:r>
              <a:rPr lang="it-IT" sz="1800" dirty="0" smtClean="0"/>
              <a:t>secolo e si estende sugli attuali Bolivia, Perù, Ecuador e Cile settentrionale con capitale Cuzco. Lo stato era fondato su una solida burocrazia e su un esercito organizzato. </a:t>
            </a:r>
            <a:endParaRPr lang="it-IT" sz="1800" dirty="0"/>
          </a:p>
          <a:p>
            <a:pPr algn="just"/>
            <a:endParaRPr lang="it-IT" sz="1800" dirty="0" smtClean="0"/>
          </a:p>
        </p:txBody>
      </p:sp>
    </p:spTree>
    <p:extLst>
      <p:ext uri="{BB962C8B-B14F-4D97-AF65-F5344CB8AC3E}">
        <p14:creationId xmlns:p14="http://schemas.microsoft.com/office/powerpoint/2010/main" val="1596122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lstStyle/>
          <a:p>
            <a:pPr algn="ctr"/>
            <a:r>
              <a:rPr lang="it-IT" dirty="0" smtClean="0"/>
              <a:t>I concili</a:t>
            </a:r>
            <a:endParaRPr lang="it-IT" dirty="0"/>
          </a:p>
        </p:txBody>
      </p:sp>
      <p:sp>
        <p:nvSpPr>
          <p:cNvPr id="3" name="Segnaposto contenuto 2"/>
          <p:cNvSpPr>
            <a:spLocks noGrp="1"/>
          </p:cNvSpPr>
          <p:nvPr>
            <p:ph idx="1"/>
          </p:nvPr>
        </p:nvSpPr>
        <p:spPr>
          <a:xfrm>
            <a:off x="677334" y="1415845"/>
            <a:ext cx="9234762" cy="4197814"/>
          </a:xfrm>
        </p:spPr>
        <p:txBody>
          <a:bodyPr>
            <a:noAutofit/>
          </a:bodyPr>
          <a:lstStyle/>
          <a:p>
            <a:pPr algn="just"/>
            <a:r>
              <a:rPr lang="it-IT" sz="2000" dirty="0" smtClean="0"/>
              <a:t>I vescovi  si riuniscono in concili </a:t>
            </a:r>
            <a:r>
              <a:rPr lang="it-IT" sz="2000" dirty="0"/>
              <a:t>nei quali si definivano questioni di fede e di dottrina, questioni di organizzazione ecclesiastica e di disciplina della vita religiosa, aspetti della vita civile dei laici che si volevano conformi alla morale cristiana. </a:t>
            </a:r>
            <a:endParaRPr lang="it-IT" sz="2000" dirty="0" smtClean="0"/>
          </a:p>
          <a:p>
            <a:pPr algn="just"/>
            <a:r>
              <a:rPr lang="it-IT" sz="2000" dirty="0"/>
              <a:t>Erano </a:t>
            </a:r>
            <a:r>
              <a:rPr lang="it-IT" sz="2000" dirty="0">
                <a:solidFill>
                  <a:srgbClr val="FFFF00"/>
                </a:solidFill>
              </a:rPr>
              <a:t>le deliberazioni dei concili, dette “canoni”, </a:t>
            </a:r>
            <a:r>
              <a:rPr lang="it-IT" sz="2000" dirty="0"/>
              <a:t>che andavano a costituire nel corso del tempo la normativa della vita cristiana in tutti i suoi aspetti. </a:t>
            </a:r>
            <a:endParaRPr lang="it-IT" sz="2000" dirty="0" smtClean="0"/>
          </a:p>
          <a:p>
            <a:pPr algn="just"/>
            <a:r>
              <a:rPr lang="it-IT" sz="2000" dirty="0"/>
              <a:t>Vi erano concili che riunivano i vescovi di una provincia ecclesiastica (concili provinciali), altri che vedevano riunirsi i vescovi di una più vasta regione, ed alcuni che ambivano a riunire tutti i vescovi della cristianità, sia orientale che occidentale, obbiettivo che venne raggiunto assai </a:t>
            </a:r>
            <a:r>
              <a:rPr lang="it-IT" sz="2000" dirty="0" smtClean="0"/>
              <a:t>raramente</a:t>
            </a:r>
            <a:r>
              <a:rPr lang="it-IT" sz="2000" b="1" dirty="0" smtClean="0"/>
              <a:t>.</a:t>
            </a:r>
            <a:endParaRPr lang="it-IT" sz="2000" b="1" dirty="0"/>
          </a:p>
        </p:txBody>
      </p:sp>
    </p:spTree>
    <p:extLst>
      <p:ext uri="{BB962C8B-B14F-4D97-AF65-F5344CB8AC3E}">
        <p14:creationId xmlns:p14="http://schemas.microsoft.com/office/powerpoint/2010/main" val="3579505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50520"/>
            <a:ext cx="8596668" cy="670560"/>
          </a:xfrm>
        </p:spPr>
        <p:txBody>
          <a:bodyPr/>
          <a:lstStyle/>
          <a:p>
            <a:pPr algn="ctr"/>
            <a:r>
              <a:rPr lang="it-IT" dirty="0" smtClean="0"/>
              <a:t>I monaci </a:t>
            </a:r>
            <a:endParaRPr lang="it-IT" dirty="0"/>
          </a:p>
        </p:txBody>
      </p:sp>
      <p:sp>
        <p:nvSpPr>
          <p:cNvPr id="3" name="Segnaposto contenuto 2"/>
          <p:cNvSpPr>
            <a:spLocks noGrp="1"/>
          </p:cNvSpPr>
          <p:nvPr>
            <p:ph idx="1"/>
          </p:nvPr>
        </p:nvSpPr>
        <p:spPr>
          <a:xfrm>
            <a:off x="677334" y="1194619"/>
            <a:ext cx="9152466" cy="4846744"/>
          </a:xfrm>
        </p:spPr>
        <p:txBody>
          <a:bodyPr>
            <a:noAutofit/>
          </a:bodyPr>
          <a:lstStyle/>
          <a:p>
            <a:pPr algn="just"/>
            <a:r>
              <a:rPr lang="it-IT" dirty="0"/>
              <a:t>La religione cristiana aveva sino dai suoi inizi un carattere fortemente comunitario: era cioè una componente fondamentale della vita cristiana la riunione periodica e frequente dei fedeli, una riunione destinata alla celebrazione del sacrificio di Cristo, l’eucaristia, e alla preghiera. La riunione cristiana era presieduta e diretta da un </a:t>
            </a:r>
            <a:r>
              <a:rPr lang="it-IT" dirty="0" smtClean="0"/>
              <a:t>sacerdote.</a:t>
            </a:r>
          </a:p>
          <a:p>
            <a:pPr algn="just"/>
            <a:r>
              <a:rPr lang="it-IT" dirty="0" smtClean="0">
                <a:solidFill>
                  <a:srgbClr val="FFFF00"/>
                </a:solidFill>
              </a:rPr>
              <a:t>Nel IV sec. </a:t>
            </a:r>
            <a:r>
              <a:rPr lang="it-IT" dirty="0">
                <a:solidFill>
                  <a:srgbClr val="FFFF00"/>
                </a:solidFill>
              </a:rPr>
              <a:t>si estesero anche le forme di vita ascetica dei cristiani</a:t>
            </a:r>
            <a:r>
              <a:rPr lang="it-IT" dirty="0"/>
              <a:t>. Uomini e donne potevano compiere una scelta di vita imperniata sulla rinunzia alla vita sessuale, ad alcune agiatezze nel vitto, nel vestiario e nell’abitazione, alle ricchezze terrene in genere, all’esercizio della guerra e dei pubblici uffici, a forme di macerazione del corpo o a scelte di solitudine in luoghi desolati e pericolosi. Da quest’aspetto della vita solitaria presero nome tutte le forme di ascesi cristiana, i cui seguaci si dissero “monaci”, </a:t>
            </a:r>
            <a:r>
              <a:rPr lang="it-IT" dirty="0" smtClean="0"/>
              <a:t>da una parola greca che vuol </a:t>
            </a:r>
            <a:r>
              <a:rPr lang="it-IT" dirty="0"/>
              <a:t>dire “solo”. </a:t>
            </a:r>
            <a:endParaRPr lang="it-IT" dirty="0" smtClean="0"/>
          </a:p>
        </p:txBody>
      </p:sp>
    </p:spTree>
    <p:extLst>
      <p:ext uri="{BB962C8B-B14F-4D97-AF65-F5344CB8AC3E}">
        <p14:creationId xmlns:p14="http://schemas.microsoft.com/office/powerpoint/2010/main" val="3742257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27760" y="914400"/>
            <a:ext cx="8641080" cy="4708981"/>
          </a:xfrm>
          <a:prstGeom prst="rect">
            <a:avLst/>
          </a:prstGeom>
        </p:spPr>
        <p:txBody>
          <a:bodyPr wrap="square">
            <a:spAutoFit/>
          </a:bodyPr>
          <a:lstStyle/>
          <a:p>
            <a:pPr algn="just"/>
            <a:r>
              <a:rPr lang="it-IT" sz="2000" dirty="0"/>
              <a:t>La scelta monastica non implicava la possibilità di amministrare i sacramenti ai fedeli, funzione che rimaneva di spettanza esclusiva dell’ordine “chiericale” o “secolare”. </a:t>
            </a:r>
            <a:endParaRPr lang="it-IT" sz="2000" dirty="0" smtClean="0"/>
          </a:p>
          <a:p>
            <a:pPr algn="just"/>
            <a:endParaRPr lang="it-IT" sz="2000" dirty="0"/>
          </a:p>
          <a:p>
            <a:pPr algn="just"/>
            <a:r>
              <a:rPr lang="it-IT" sz="2000" dirty="0"/>
              <a:t> Un impulso notevole al monachesimo fu però impresso in Gallia ad opera di Martino – prima e dopo la sua nomina a vescovo di Tours (circa 371). Un tratto peculiare del monachesimo martiniano – come appare dalla Vita Martini </a:t>
            </a:r>
            <a:r>
              <a:rPr lang="it-IT" sz="2000" dirty="0" smtClean="0"/>
              <a:t>del </a:t>
            </a:r>
            <a:r>
              <a:rPr lang="it-IT" sz="2000" dirty="0"/>
              <a:t>contemporaneo </a:t>
            </a:r>
            <a:r>
              <a:rPr lang="it-IT" sz="2000" dirty="0" err="1"/>
              <a:t>Sulpicio</a:t>
            </a:r>
            <a:r>
              <a:rPr lang="it-IT" sz="2000" dirty="0"/>
              <a:t> Severo </a:t>
            </a:r>
            <a:r>
              <a:rPr lang="it-IT" sz="2000" dirty="0" smtClean="0"/>
              <a:t>fu  l’impegno missionario dai tratti aggressivi </a:t>
            </a:r>
            <a:r>
              <a:rPr lang="it-IT" sz="2000" dirty="0"/>
              <a:t>connesso alla fisionomia ancora largamente pagana delle campagne galliche del IV secolo: un impegno che il monachesimo occidentale avrebbe poi incrementato per gli stretti contatti con le popolazioni germaniche</a:t>
            </a:r>
            <a:endParaRPr lang="it-IT" sz="2000" dirty="0" smtClean="0"/>
          </a:p>
          <a:p>
            <a:pPr algn="just"/>
            <a:endParaRPr lang="it-IT" sz="2000" dirty="0"/>
          </a:p>
          <a:p>
            <a:pPr algn="just"/>
            <a:endParaRPr lang="it-IT" sz="2000" dirty="0" smtClean="0"/>
          </a:p>
          <a:p>
            <a:pPr algn="just"/>
            <a:endParaRPr lang="it-IT" sz="2000" dirty="0"/>
          </a:p>
        </p:txBody>
      </p:sp>
    </p:spTree>
    <p:extLst>
      <p:ext uri="{BB962C8B-B14F-4D97-AF65-F5344CB8AC3E}">
        <p14:creationId xmlns:p14="http://schemas.microsoft.com/office/powerpoint/2010/main" val="4143859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48640" y="624840"/>
            <a:ext cx="9022079" cy="5078313"/>
          </a:xfrm>
          <a:prstGeom prst="rect">
            <a:avLst/>
          </a:prstGeom>
        </p:spPr>
        <p:txBody>
          <a:bodyPr wrap="square">
            <a:spAutoFit/>
          </a:bodyPr>
          <a:lstStyle/>
          <a:p>
            <a:pPr algn="just"/>
            <a:r>
              <a:rPr lang="it-IT" dirty="0" err="1"/>
              <a:t>Sulpicio</a:t>
            </a:r>
            <a:r>
              <a:rPr lang="it-IT" dirty="0"/>
              <a:t> Severo, Vita di Martino, FV, 9-10, 13</a:t>
            </a:r>
            <a:r>
              <a:rPr lang="it-IT" dirty="0" smtClean="0"/>
              <a:t>.</a:t>
            </a:r>
          </a:p>
          <a:p>
            <a:pPr algn="just"/>
            <a:endParaRPr lang="it-IT" dirty="0"/>
          </a:p>
          <a:p>
            <a:pPr algn="just"/>
            <a:r>
              <a:rPr lang="it-IT" dirty="0"/>
              <a:t>Pressappoco nella medesima epoca, [Martino] era richiesto come vescovo di Tours; ma poiché non poteva essere facilmente strappato dal suo eremo, un tal </a:t>
            </a:r>
            <a:r>
              <a:rPr lang="it-IT" dirty="0" err="1"/>
              <a:t>Rusticio</a:t>
            </a:r>
            <a:r>
              <a:rPr lang="it-IT" dirty="0"/>
              <a:t>, cittadino appunto di Tours, dando ad intendere una malattia di sua moglie, gettandosi alle sue ginocchia, riuscì a farlo uscire. Così, predisposte turbe di cittadini lungo il cammino, fu per così dire condotto sotto scorta fino alla città. In mirabile modo un’incredibile moltitudine non solo da quel borgo ma anche dalle città vicine s’era radunata per recare i suoi suffragi. […] Ed ora, di qual condotta e valore; sia mostrato dopo aver assunto l’episcopato, non è nelle nostre facoltà esporre compiutamente. Perseverava infatti con assoluta fermezza ad esser l’uomo che s’era mostrato in precedenza. La medesima umiltà nel suo cuore, la medesima povertà nel suo abito; e così, pieno d’autorità e di grazia, compiva il suo ufficio episcopale, tuttavia in modo da non tralasciare la condotta e le virtù monastiche. Per alquanto tempo abitò dunque in una piccola cella addossata alla chiesa, poi, non potendo sopportare la fastidiosa inquietudine per tutti coloro che gli facevano visita, si stabilì in una cella d’eremita a circa due miglia fuori della città. […]</a:t>
            </a:r>
          </a:p>
        </p:txBody>
      </p:sp>
    </p:spTree>
    <p:extLst>
      <p:ext uri="{BB962C8B-B14F-4D97-AF65-F5344CB8AC3E}">
        <p14:creationId xmlns:p14="http://schemas.microsoft.com/office/powerpoint/2010/main" val="3980160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82040" y="594360"/>
            <a:ext cx="9098280" cy="5909310"/>
          </a:xfrm>
          <a:prstGeom prst="rect">
            <a:avLst/>
          </a:prstGeom>
        </p:spPr>
        <p:txBody>
          <a:bodyPr wrap="square">
            <a:spAutoFit/>
          </a:bodyPr>
          <a:lstStyle/>
          <a:p>
            <a:pPr algn="just"/>
            <a:r>
              <a:rPr lang="it-IT" dirty="0"/>
              <a:t>Così un altro giorno, avendo demolito un antichissimo tempio in un villaggio, e intrapreso ad abbattere un pino che si ergeva vicinissimo al santuario, il sacerdote di quel luogo e tutta la turba dei pagani cominciarono a opporglisi. Ed essendo i medesimi rimasti quieti per volontà di Dio mentre il tempio veniva demolito, non tolleravano che l’albero fosse tagliato. Egli s’adoprava per far loro osservare che non v’era nulla di sacro in un ceppo; seguissero piuttosto il Dio, che egli stesso serviva; bisognava abbattere quell’albero, poiché era consacrato a un demonio. </a:t>
            </a:r>
            <a:endParaRPr lang="it-IT" dirty="0" smtClean="0"/>
          </a:p>
          <a:p>
            <a:pPr algn="just"/>
            <a:r>
              <a:rPr lang="it-IT" dirty="0"/>
              <a:t>Allora uno di quelli, ch’era più ardito degli altri, disse: “Se tu hai qualche fiducia in quel Dio, che dici di venerare, noi stessi abbatteremo questo albero, ricevilo su di te nella sua caduta: e se il tuo Dio è con te, come asserisci, ti salverai”. Allora egli, intrepidamente confidando in Dio, s’impegnò a farlo. Al momento tutta quella turba di pagani consentì a siffatta condizione, e facilmente si rassegnarono alla perdita del loro albero, se con la caduta di esso avessero potuto schiacciare il nemico delle loro cerimonie sacre. E così, essendo quel pino inclinato da una parte in modo che non vera alcun dubbio sulla parte dove, tagliato, si sarebbe abbattuto, egli fu posto, eretto e legato, secondo la volontà di quei rustici, nel luogo in cui nessuno dubitava che l’albero sarebbe caduto. E dunque essi stessi presero a tagliare il loro pino con grande allegria e letizia. Assisteva discosta una folla di spettatori attoniti. E già il pino oscillava e sul punto di cadere minacciava il suo crollo. </a:t>
            </a:r>
          </a:p>
        </p:txBody>
      </p:sp>
    </p:spTree>
    <p:extLst>
      <p:ext uri="{BB962C8B-B14F-4D97-AF65-F5344CB8AC3E}">
        <p14:creationId xmlns:p14="http://schemas.microsoft.com/office/powerpoint/2010/main" val="2870564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62000" y="762000"/>
            <a:ext cx="9189720" cy="4801314"/>
          </a:xfrm>
          <a:prstGeom prst="rect">
            <a:avLst/>
          </a:prstGeom>
        </p:spPr>
        <p:txBody>
          <a:bodyPr wrap="square">
            <a:spAutoFit/>
          </a:bodyPr>
          <a:lstStyle/>
          <a:p>
            <a:pPr algn="just"/>
            <a:r>
              <a:rPr lang="it-IT" dirty="0"/>
              <a:t> Impallidivano in disparte i monaci, e atterriti dal pericolo ormai prossimo, avevano perduto ogni speranza e fiducia, aspettando solo la morte di Martino. Ma, confidando in Dio, in intrepida attesa, quando già il pino abbattendosi emetteva un fragore, egli, levata la mano contro quello che cadeva e rovinava su di lui, oppose il segno della salvezza. Ma allora l’avresti creduto spinto all’indietro da una sorta d’uragano –, il pino crollò dalla parte opposta, così che quasi schiacciò i contadini, che erano stati lì come in luogo sicuro. </a:t>
            </a:r>
            <a:endParaRPr lang="it-IT" dirty="0" smtClean="0"/>
          </a:p>
          <a:p>
            <a:pPr algn="just"/>
            <a:r>
              <a:rPr lang="it-IT" dirty="0"/>
              <a:t>Quindi, levato un clamore al cielo, i pagani stupirono al miracolo, i monaci piansero di gioia, tutti all’unisono glorificarono Cristo: fu ben chiaro che in quel giorno era venuta la salvezza per quelle contrade. Infatti non vi fu quasi nessuno in quella enorme moltitudine di pagani, che non reclamò l’imposizione delle mani, e, abbandonato l’empio errore, non credette nel Signore Gesù. Invero prima di Martino pochissimi, anzi quasi nessuno in quei paesi aveva ricevuto il Cristo. E grazie ai suoi miracoli e al suo esempio il nome di Cristo diventò così forte che là non si trova più alcun luogo che non sia pieno di chiese e di eremi in grandissimo numero. Infatti dove egli aveva distrutto templi pagani, subito nello stesso luogo costruiva chiese e romitaggi.</a:t>
            </a:r>
          </a:p>
        </p:txBody>
      </p:sp>
    </p:spTree>
    <p:extLst>
      <p:ext uri="{BB962C8B-B14F-4D97-AF65-F5344CB8AC3E}">
        <p14:creationId xmlns:p14="http://schemas.microsoft.com/office/powerpoint/2010/main" val="4106555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11277"/>
          </a:xfrm>
        </p:spPr>
        <p:txBody>
          <a:bodyPr>
            <a:normAutofit fontScale="90000"/>
          </a:bodyPr>
          <a:lstStyle/>
          <a:p>
            <a:pPr algn="ctr"/>
            <a:r>
              <a:rPr lang="it-IT" dirty="0" smtClean="0"/>
              <a:t>Goti </a:t>
            </a:r>
            <a:endParaRPr lang="it-IT" dirty="0"/>
          </a:p>
        </p:txBody>
      </p:sp>
      <p:sp>
        <p:nvSpPr>
          <p:cNvPr id="3" name="Segnaposto contenuto 2"/>
          <p:cNvSpPr>
            <a:spLocks noGrp="1"/>
          </p:cNvSpPr>
          <p:nvPr>
            <p:ph idx="1"/>
          </p:nvPr>
        </p:nvSpPr>
        <p:spPr>
          <a:xfrm>
            <a:off x="677334" y="1238865"/>
            <a:ext cx="9051882" cy="4802497"/>
          </a:xfrm>
        </p:spPr>
        <p:txBody>
          <a:bodyPr/>
          <a:lstStyle/>
          <a:p>
            <a:pPr algn="just"/>
            <a:r>
              <a:rPr lang="it-IT" sz="2000" b="1" dirty="0" smtClean="0"/>
              <a:t>Precoce divisione delle tribù tra Danubio e Mar Nero tra i Visigoti, che risiedevano nella parte occidentale, e gli Ostrogoti, che risiedevano nella parte orientale.</a:t>
            </a:r>
          </a:p>
          <a:p>
            <a:pPr algn="just"/>
            <a:r>
              <a:rPr lang="it-IT" sz="2000" b="1" dirty="0" smtClean="0"/>
              <a:t>410: sacco di Roma ad opera di Alarico e dei Visigoti. Le tribù successivamente si stanziarono in Aquitania dove nel V sec. ebbero due centri politico-militare: Bordeaux e Tolosa. In queste terre iniziarono a controllare i possedimenti terrieri tassando i latifondisti romani e non i goti che fornivano un servizio militare.</a:t>
            </a:r>
          </a:p>
          <a:p>
            <a:pPr algn="just"/>
            <a:r>
              <a:rPr lang="it-IT" sz="2000" b="1" dirty="0" smtClean="0"/>
              <a:t>L’organizzazione romana sopravvisse con senatori di tradizione gallo-romana a fianco dei visigoti&lt; uso di assemblee periodiche tra i grandi del regno con la presenza di vescovi cattolici accanto a corti di aristocratici di fede ariana.</a:t>
            </a:r>
          </a:p>
          <a:p>
            <a:pPr algn="just"/>
            <a:r>
              <a:rPr lang="it-IT" sz="2000" b="1" dirty="0" smtClean="0"/>
              <a:t>La pratica di queste assemblee si diffuse anche in Spagna, dove si erano stabiliti. </a:t>
            </a:r>
          </a:p>
          <a:p>
            <a:pPr marL="0" indent="0" algn="just">
              <a:buNone/>
            </a:pPr>
            <a:endParaRPr lang="it-IT" dirty="0"/>
          </a:p>
        </p:txBody>
      </p:sp>
    </p:spTree>
    <p:extLst>
      <p:ext uri="{BB962C8B-B14F-4D97-AF65-F5344CB8AC3E}">
        <p14:creationId xmlns:p14="http://schemas.microsoft.com/office/powerpoint/2010/main" val="378867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3920" y="716280"/>
            <a:ext cx="8275320" cy="4431983"/>
          </a:xfrm>
          <a:prstGeom prst="rect">
            <a:avLst/>
          </a:prstGeom>
        </p:spPr>
        <p:txBody>
          <a:bodyPr wrap="square">
            <a:spAutoFit/>
          </a:bodyPr>
          <a:lstStyle/>
          <a:p>
            <a:pPr algn="just"/>
            <a:r>
              <a:rPr lang="it-IT" sz="2400" dirty="0" smtClean="0"/>
              <a:t>Giordane</a:t>
            </a:r>
            <a:r>
              <a:rPr lang="it-IT" sz="2400" dirty="0"/>
              <a:t>, Storia dei Goti, FSI 117, 45</a:t>
            </a:r>
            <a:r>
              <a:rPr lang="it-IT" sz="2400" dirty="0" smtClean="0"/>
              <a:t>.</a:t>
            </a:r>
          </a:p>
          <a:p>
            <a:pPr algn="just"/>
            <a:endParaRPr lang="it-IT" dirty="0"/>
          </a:p>
          <a:p>
            <a:pPr algn="just"/>
            <a:r>
              <a:rPr lang="it-IT" sz="2000" dirty="0"/>
              <a:t>In questo fitto susseguirsi di imperatori, </a:t>
            </a:r>
            <a:r>
              <a:rPr lang="it-IT" sz="2000" dirty="0" err="1"/>
              <a:t>Eurico</a:t>
            </a:r>
            <a:r>
              <a:rPr lang="it-IT" sz="2000" dirty="0"/>
              <a:t>, re dei Visigoti, cercò di sottomettere tutta quanta la Gallia alla sua autorità, mentre Antemio, resosi conto di tale disegno, si rivolgeva per aiuto ai Brettoni. I quali, venuti in dodicimila sotto la guida del loro re </a:t>
            </a:r>
            <a:r>
              <a:rPr lang="it-IT" sz="2000" dirty="0" err="1"/>
              <a:t>Riothimo</a:t>
            </a:r>
            <a:r>
              <a:rPr lang="it-IT" sz="2000" dirty="0"/>
              <a:t>, si concentrarono, una volta sbarcati dalle navi, nella città di Bourges. </a:t>
            </a:r>
            <a:r>
              <a:rPr lang="it-IT" sz="2000" dirty="0" err="1"/>
              <a:t>Eurico</a:t>
            </a:r>
            <a:r>
              <a:rPr lang="it-IT" sz="2000" dirty="0"/>
              <a:t>, re dei Visigoti, mosse a incontrarli alla testa d’una numerosissima armata vincendoli, dopo un lungo combattimento, prima che si potessero congiungere con i Romani. </a:t>
            </a:r>
            <a:r>
              <a:rPr lang="it-IT" sz="2000" dirty="0" err="1"/>
              <a:t>Riothimo</a:t>
            </a:r>
            <a:r>
              <a:rPr lang="it-IT" sz="2000" dirty="0"/>
              <a:t>, persa gran parte dei suoi, si rifugiò con i superstiti presso i vicini Burgundi, in quel tempo alleati dei Romani, mentre </a:t>
            </a:r>
            <a:r>
              <a:rPr lang="it-IT" sz="2000" dirty="0" err="1"/>
              <a:t>Eurico</a:t>
            </a:r>
            <a:r>
              <a:rPr lang="it-IT" sz="2000" dirty="0"/>
              <a:t> occupava la città degli </a:t>
            </a:r>
            <a:r>
              <a:rPr lang="it-IT" sz="2000" dirty="0" err="1"/>
              <a:t>Alverni</a:t>
            </a:r>
            <a:r>
              <a:rPr lang="it-IT" sz="2000" dirty="0"/>
              <a:t>, nelle </a:t>
            </a:r>
            <a:r>
              <a:rPr lang="it-IT" sz="2000" dirty="0" err="1"/>
              <a:t>Gallie</a:t>
            </a:r>
            <a:r>
              <a:rPr lang="it-IT" sz="2000" dirty="0"/>
              <a:t>.</a:t>
            </a:r>
          </a:p>
          <a:p>
            <a:pPr algn="just"/>
            <a:endParaRPr lang="it-IT" sz="2000" dirty="0"/>
          </a:p>
        </p:txBody>
      </p:sp>
    </p:spTree>
    <p:extLst>
      <p:ext uri="{BB962C8B-B14F-4D97-AF65-F5344CB8AC3E}">
        <p14:creationId xmlns:p14="http://schemas.microsoft.com/office/powerpoint/2010/main" val="1044778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dirty="0" smtClean="0"/>
              <a:t>Sant’Agostino </a:t>
            </a:r>
            <a:endParaRPr lang="it-IT" dirty="0"/>
          </a:p>
        </p:txBody>
      </p:sp>
      <p:sp>
        <p:nvSpPr>
          <p:cNvPr id="3" name="Segnaposto contenuto 2"/>
          <p:cNvSpPr>
            <a:spLocks noGrp="1"/>
          </p:cNvSpPr>
          <p:nvPr>
            <p:ph idx="1"/>
          </p:nvPr>
        </p:nvSpPr>
        <p:spPr>
          <a:xfrm>
            <a:off x="677334" y="1371601"/>
            <a:ext cx="8596668" cy="4669762"/>
          </a:xfrm>
        </p:spPr>
        <p:txBody>
          <a:bodyPr/>
          <a:lstStyle/>
          <a:p>
            <a:pPr algn="just"/>
            <a:r>
              <a:rPr lang="it-IT" sz="2000" b="1" dirty="0" smtClean="0"/>
              <a:t>Il </a:t>
            </a:r>
            <a:r>
              <a:rPr lang="it-IT" sz="2000" b="1" dirty="0"/>
              <a:t>sacco di Roma dell’agosto 410 ebbe grande eco nel mondo, e in ambienti aristocratici e colti sorse una polemica contro la religione cristiana: sarebbe stato l’abbandono delle tradizioni, e in particolare delle divinità pagane protettrici dell’impero e delle sue città, ad aver reso il mondo romano inerme di fronte alle aggressioni dei barbari. </a:t>
            </a:r>
            <a:endParaRPr lang="it-IT" sz="2000" b="1" dirty="0" smtClean="0"/>
          </a:p>
          <a:p>
            <a:pPr algn="just"/>
            <a:r>
              <a:rPr lang="it-IT" sz="2000" b="1" dirty="0" smtClean="0"/>
              <a:t>Un </a:t>
            </a:r>
            <a:r>
              <a:rPr lang="it-IT" sz="2000" b="1" dirty="0"/>
              <a:t>vescovo africano, Agostino di Ippona (nell’attuale Tunisia), intraprese allora una serie di interventi, nella forma di sermoni e di lettere, in difesa del cristianesimo contro i suoi accusatori pagani, e nel giro di tre anni portò a compimento una elaborazione sistematica dei suoi argomenti in un trattato dal titolo “La città di Dio” (De </a:t>
            </a:r>
            <a:r>
              <a:rPr lang="it-IT" sz="2000" b="1" dirty="0" err="1"/>
              <a:t>civitate</a:t>
            </a:r>
            <a:r>
              <a:rPr lang="it-IT" sz="2000" b="1" dirty="0"/>
              <a:t> Dei) destinato a un immenso successo immediato e poi letto e meditato per tutto il medioevo e sino in piena età moderna.</a:t>
            </a:r>
          </a:p>
          <a:p>
            <a:endParaRPr lang="it-IT" dirty="0"/>
          </a:p>
        </p:txBody>
      </p:sp>
    </p:spTree>
    <p:extLst>
      <p:ext uri="{BB962C8B-B14F-4D97-AF65-F5344CB8AC3E}">
        <p14:creationId xmlns:p14="http://schemas.microsoft.com/office/powerpoint/2010/main" val="875475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7252"/>
          </a:xfrm>
        </p:spPr>
        <p:txBody>
          <a:bodyPr/>
          <a:lstStyle/>
          <a:p>
            <a:pPr algn="ctr"/>
            <a:r>
              <a:rPr lang="it-IT" b="1" dirty="0"/>
              <a:t>De </a:t>
            </a:r>
            <a:r>
              <a:rPr lang="it-IT" b="1" dirty="0" err="1"/>
              <a:t>civitate</a:t>
            </a:r>
            <a:r>
              <a:rPr lang="it-IT" b="1" dirty="0"/>
              <a:t> Dei</a:t>
            </a:r>
            <a:endParaRPr lang="it-IT" dirty="0"/>
          </a:p>
        </p:txBody>
      </p:sp>
      <p:sp>
        <p:nvSpPr>
          <p:cNvPr id="3" name="Segnaposto contenuto 2"/>
          <p:cNvSpPr>
            <a:spLocks noGrp="1"/>
          </p:cNvSpPr>
          <p:nvPr>
            <p:ph idx="1"/>
          </p:nvPr>
        </p:nvSpPr>
        <p:spPr>
          <a:xfrm>
            <a:off x="677334" y="1474839"/>
            <a:ext cx="8596668" cy="4566523"/>
          </a:xfrm>
        </p:spPr>
        <p:txBody>
          <a:bodyPr>
            <a:normAutofit/>
          </a:bodyPr>
          <a:lstStyle/>
          <a:p>
            <a:pPr algn="just"/>
            <a:r>
              <a:rPr lang="it-IT" sz="2000" dirty="0"/>
              <a:t>si tratta di un’opera di contenuto filosofico, teologico, storico e politico, dove ai detrattori del cristianesimo che imputavano ad esso i successi dei barbari contro la Città Eterna e la sua civiltà, Agostino rispose anzitutto con un </a:t>
            </a:r>
            <a:r>
              <a:rPr lang="it-IT" sz="2000" dirty="0" smtClean="0"/>
              <a:t>contrattacco</a:t>
            </a:r>
            <a:r>
              <a:rPr lang="it-IT" sz="2000" dirty="0"/>
              <a:t>, fondato su una rilettura in chiave negativa della storia di Roma e dei suoi trionfi. </a:t>
            </a:r>
            <a:endParaRPr lang="it-IT" sz="2000" dirty="0" smtClean="0"/>
          </a:p>
          <a:p>
            <a:pPr algn="just"/>
            <a:r>
              <a:rPr lang="it-IT" sz="2000" dirty="0" smtClean="0"/>
              <a:t>Quella </a:t>
            </a:r>
            <a:r>
              <a:rPr lang="it-IT" sz="2000" dirty="0"/>
              <a:t>storia, ricordò Agostino, era intessuta di guerre feroci e lunghissime, fra Roma e le città vicine, e poi le tragiche guerre civili: rispetto a quelle vicende le attuali invasioni barbariche </a:t>
            </a:r>
            <a:r>
              <a:rPr lang="it-IT" sz="2000" dirty="0" smtClean="0"/>
              <a:t>erano presentate come una </a:t>
            </a:r>
            <a:r>
              <a:rPr lang="it-IT" sz="2000" dirty="0"/>
              <a:t>cosa modesta. </a:t>
            </a:r>
            <a:endParaRPr lang="it-IT" sz="2000" dirty="0" smtClean="0"/>
          </a:p>
          <a:p>
            <a:pPr algn="just"/>
            <a:r>
              <a:rPr lang="it-IT" sz="2000" b="1" dirty="0"/>
              <a:t>L</a:t>
            </a:r>
            <a:r>
              <a:rPr lang="it-IT" sz="2000" b="1" dirty="0" smtClean="0"/>
              <a:t>a </a:t>
            </a:r>
            <a:r>
              <a:rPr lang="it-IT" sz="2000" b="1" dirty="0"/>
              <a:t>vittoria non è il metro del bene operare: anche un gladiatore vince sull’altro, ma il prezzo della vittoria è sangue e lutto, e le guerre romane erano state come un combattimento gladiatorio in una vasta arena.</a:t>
            </a:r>
            <a:endParaRPr lang="it-IT" sz="2000" dirty="0"/>
          </a:p>
        </p:txBody>
      </p:sp>
    </p:spTree>
    <p:extLst>
      <p:ext uri="{BB962C8B-B14F-4D97-AF65-F5344CB8AC3E}">
        <p14:creationId xmlns:p14="http://schemas.microsoft.com/office/powerpoint/2010/main" val="266911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0520" y="853440"/>
            <a:ext cx="9433560" cy="4801314"/>
          </a:xfrm>
          <a:prstGeom prst="rect">
            <a:avLst/>
          </a:prstGeom>
        </p:spPr>
        <p:txBody>
          <a:bodyPr wrap="square">
            <a:spAutoFit/>
          </a:bodyPr>
          <a:lstStyle/>
          <a:p>
            <a:pPr algn="just"/>
            <a:r>
              <a:rPr lang="it-IT" dirty="0">
                <a:solidFill>
                  <a:srgbClr val="FFFF00"/>
                </a:solidFill>
              </a:rPr>
              <a:t>Africa:</a:t>
            </a:r>
            <a:r>
              <a:rPr lang="it-IT" dirty="0"/>
              <a:t> Mancanza di fonti archeologiche. Tra le formazioni politiche segnalo in Etiopia il </a:t>
            </a:r>
            <a:r>
              <a:rPr lang="it-IT" dirty="0">
                <a:solidFill>
                  <a:srgbClr val="FFFF00"/>
                </a:solidFill>
              </a:rPr>
              <a:t>regno di Axum</a:t>
            </a:r>
            <a:r>
              <a:rPr lang="it-IT" dirty="0"/>
              <a:t>, che nel V secolo prese il sopravvento sulle formazioni politiche dell'Alto Nilo e che venne poi ridimensionato dall’avanzata  musulmana; il </a:t>
            </a:r>
            <a:r>
              <a:rPr lang="it-IT" dirty="0">
                <a:solidFill>
                  <a:srgbClr val="FFFF00"/>
                </a:solidFill>
              </a:rPr>
              <a:t>regno del Ghana</a:t>
            </a:r>
            <a:r>
              <a:rPr lang="it-IT" dirty="0"/>
              <a:t> sviluppatosi tra il VIII e l’XI secolo; </a:t>
            </a:r>
            <a:r>
              <a:rPr lang="it-IT" dirty="0">
                <a:solidFill>
                  <a:srgbClr val="FFFF00"/>
                </a:solidFill>
              </a:rPr>
              <a:t>l’impero del Mali</a:t>
            </a:r>
            <a:r>
              <a:rPr lang="it-IT" dirty="0"/>
              <a:t>, che dal XIII secolo sottomette la maggior parte </a:t>
            </a:r>
            <a:r>
              <a:rPr lang="it-IT" dirty="0" smtClean="0"/>
              <a:t>dell’Africa settentrionale; nel Ciad fiorisce il </a:t>
            </a:r>
            <a:r>
              <a:rPr lang="it-IT" dirty="0" smtClean="0">
                <a:solidFill>
                  <a:srgbClr val="FFFF00"/>
                </a:solidFill>
              </a:rPr>
              <a:t>regno di </a:t>
            </a:r>
            <a:r>
              <a:rPr lang="it-IT" dirty="0" err="1" smtClean="0">
                <a:solidFill>
                  <a:srgbClr val="FFFF00"/>
                </a:solidFill>
              </a:rPr>
              <a:t>Karem</a:t>
            </a:r>
            <a:r>
              <a:rPr lang="it-IT" dirty="0" smtClean="0">
                <a:solidFill>
                  <a:srgbClr val="FFFF00"/>
                </a:solidFill>
              </a:rPr>
              <a:t> </a:t>
            </a:r>
            <a:r>
              <a:rPr lang="it-IT" dirty="0" smtClean="0"/>
              <a:t>e nel nord della Nigeria la </a:t>
            </a:r>
            <a:r>
              <a:rPr lang="it-IT" dirty="0" smtClean="0">
                <a:solidFill>
                  <a:srgbClr val="FFFF00"/>
                </a:solidFill>
              </a:rPr>
              <a:t>città-stato degli </a:t>
            </a:r>
            <a:r>
              <a:rPr lang="it-IT" dirty="0" err="1" smtClean="0">
                <a:solidFill>
                  <a:srgbClr val="FFFF00"/>
                </a:solidFill>
              </a:rPr>
              <a:t>Hausa</a:t>
            </a:r>
            <a:r>
              <a:rPr lang="it-IT" dirty="0" smtClean="0">
                <a:solidFill>
                  <a:srgbClr val="FFFF00"/>
                </a:solidFill>
              </a:rPr>
              <a:t>. </a:t>
            </a:r>
            <a:endParaRPr lang="it-IT" dirty="0">
              <a:solidFill>
                <a:srgbClr val="FFFF00"/>
              </a:solidFill>
            </a:endParaRPr>
          </a:p>
          <a:p>
            <a:endParaRPr lang="it-IT" dirty="0" smtClean="0"/>
          </a:p>
          <a:p>
            <a:endParaRPr lang="it-IT" dirty="0"/>
          </a:p>
          <a:p>
            <a:pPr algn="just"/>
            <a:r>
              <a:rPr lang="it-IT" dirty="0" smtClean="0">
                <a:solidFill>
                  <a:srgbClr val="FFFF00"/>
                </a:solidFill>
              </a:rPr>
              <a:t>Persia-India</a:t>
            </a:r>
            <a:r>
              <a:rPr lang="it-IT" dirty="0" smtClean="0"/>
              <a:t>: </a:t>
            </a:r>
            <a:r>
              <a:rPr lang="it-IT" dirty="0"/>
              <a:t>conoscono nel V secolo dialettiche complesse tra formazioni monarchiche e principesche locali e organizzazioni di imperi dinastici con un alto livello culturale</a:t>
            </a:r>
            <a:r>
              <a:rPr lang="it-IT" dirty="0" smtClean="0"/>
              <a:t>. </a:t>
            </a:r>
            <a:r>
              <a:rPr lang="it-IT" dirty="0"/>
              <a:t>Durante il medioevo indiano nella regione si diffusero le tre grandi </a:t>
            </a:r>
            <a:r>
              <a:rPr lang="it-IT" dirty="0" smtClean="0"/>
              <a:t>religioni diffuse in Asia: buddismo, induismo e l’islamismo. In India, dopo il crollo dell’Impero </a:t>
            </a:r>
            <a:r>
              <a:rPr lang="it-IT" dirty="0" err="1" smtClean="0"/>
              <a:t>Gupta</a:t>
            </a:r>
            <a:r>
              <a:rPr lang="it-IT" dirty="0" smtClean="0"/>
              <a:t> nel V secolo il </a:t>
            </a:r>
            <a:r>
              <a:rPr lang="it-IT" dirty="0"/>
              <a:t>re </a:t>
            </a:r>
            <a:r>
              <a:rPr lang="it-IT" dirty="0" smtClean="0"/>
              <a:t>condottiero </a:t>
            </a:r>
            <a:r>
              <a:rPr lang="it-IT" dirty="0" err="1"/>
              <a:t>Sri-Harsha</a:t>
            </a:r>
            <a:r>
              <a:rPr lang="it-IT" dirty="0"/>
              <a:t> riuscì a unificare la valle del Gange in un unico </a:t>
            </a:r>
            <a:r>
              <a:rPr lang="it-IT" dirty="0" smtClean="0"/>
              <a:t>regno, che fu successivamente diviso in tre grandi regni, in guerra con gli arabi e tra il XIII-XIV sec. con i mongoli. Dal XIII secolo il </a:t>
            </a:r>
            <a:r>
              <a:rPr lang="it-IT" dirty="0" smtClean="0">
                <a:solidFill>
                  <a:srgbClr val="FFFF00"/>
                </a:solidFill>
              </a:rPr>
              <a:t>sultanato d</a:t>
            </a:r>
            <a:r>
              <a:rPr lang="it-IT" dirty="0" smtClean="0"/>
              <a:t>i </a:t>
            </a:r>
            <a:r>
              <a:rPr lang="it-IT" dirty="0" smtClean="0">
                <a:solidFill>
                  <a:srgbClr val="FFFF00"/>
                </a:solidFill>
              </a:rPr>
              <a:t>Delh</a:t>
            </a:r>
            <a:r>
              <a:rPr lang="it-IT" dirty="0" smtClean="0"/>
              <a:t>i(dinastia dei Moghul) si afferma come il più importante e rimane tale sino alla conquista </a:t>
            </a:r>
            <a:r>
              <a:rPr lang="it-IT" dirty="0" err="1" smtClean="0"/>
              <a:t>brittanica</a:t>
            </a:r>
            <a:r>
              <a:rPr lang="it-IT" dirty="0" smtClean="0"/>
              <a:t>.</a:t>
            </a:r>
            <a:endParaRPr lang="it-IT" dirty="0"/>
          </a:p>
        </p:txBody>
      </p:sp>
    </p:spTree>
    <p:extLst>
      <p:ext uri="{BB962C8B-B14F-4D97-AF65-F5344CB8AC3E}">
        <p14:creationId xmlns:p14="http://schemas.microsoft.com/office/powerpoint/2010/main" val="2535447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normAutofit/>
          </a:bodyPr>
          <a:lstStyle/>
          <a:p>
            <a:pPr algn="ctr"/>
            <a:r>
              <a:rPr lang="it-IT" sz="2800" dirty="0" smtClean="0"/>
              <a:t>La giustizia per Sant’Agostino</a:t>
            </a:r>
            <a:endParaRPr lang="it-IT" sz="2800" dirty="0"/>
          </a:p>
        </p:txBody>
      </p:sp>
      <p:sp>
        <p:nvSpPr>
          <p:cNvPr id="3" name="Segnaposto contenuto 2"/>
          <p:cNvSpPr>
            <a:spLocks noGrp="1"/>
          </p:cNvSpPr>
          <p:nvPr>
            <p:ph idx="1"/>
          </p:nvPr>
        </p:nvSpPr>
        <p:spPr>
          <a:xfrm>
            <a:off x="677334" y="1209369"/>
            <a:ext cx="8596668" cy="4831994"/>
          </a:xfrm>
        </p:spPr>
        <p:txBody>
          <a:bodyPr>
            <a:noAutofit/>
          </a:bodyPr>
          <a:lstStyle/>
          <a:p>
            <a:pPr algn="just"/>
            <a:r>
              <a:rPr lang="it-IT" sz="2000" b="1" dirty="0"/>
              <a:t>Il metro per giudicare in senso positivo le azioni umane non è la vittoria, ma la giustizia. Senza giustizia i regni sono altrettanto moralmente illegittimi quanto gli atti di rapina e di pirateria. E la giustizia (valore fondamentale nel pensiero politico agostiniano) è la conformità alla legge di Dio, espressa nella religione cristiana, e di fronte alla quale gli stessi barbari hanno avuto, scrive Agostino, </a:t>
            </a:r>
            <a:r>
              <a:rPr lang="it-IT" sz="2000" b="1" dirty="0" smtClean="0"/>
              <a:t>un </a:t>
            </a:r>
            <a:r>
              <a:rPr lang="it-IT" sz="2000" b="1" dirty="0"/>
              <a:t>atteggiamento di rispetto, come testimonia il fatto che essi hanno risparmiato, durante le violenze e i saccheggi, soltanto i luoghi di culto cristiani. </a:t>
            </a:r>
            <a:endParaRPr lang="it-IT" sz="2000" b="1" dirty="0" smtClean="0"/>
          </a:p>
          <a:p>
            <a:pPr algn="just"/>
            <a:r>
              <a:rPr lang="it-IT" sz="2000" b="1" dirty="0" smtClean="0"/>
              <a:t>Se </a:t>
            </a:r>
            <a:r>
              <a:rPr lang="it-IT" sz="2000" b="1" dirty="0"/>
              <a:t>i barbari avevano distrutto un tipo di stato che era caro agli autori pagani, questo stato, dice Agostino, era fondamentalmente ingiusto: fondato sull’ambizione alle ricchezze e sui piaceri, sulla subordinazione dei poveri a pochi ricchi, sul quieto vivere delle rendite di sanguinose conquiste e guerre</a:t>
            </a:r>
            <a:r>
              <a:rPr lang="it-IT" sz="2000" b="1" dirty="0" smtClean="0"/>
              <a:t>.</a:t>
            </a:r>
          </a:p>
          <a:p>
            <a:pPr marL="0" indent="0">
              <a:buNone/>
            </a:pPr>
            <a:r>
              <a:rPr lang="it-IT" sz="2000" b="1" dirty="0" smtClean="0"/>
              <a:t> </a:t>
            </a:r>
            <a:endParaRPr lang="it-IT" sz="2000" dirty="0"/>
          </a:p>
          <a:p>
            <a:pPr algn="just"/>
            <a:endParaRPr lang="it-IT" sz="1600" dirty="0"/>
          </a:p>
          <a:p>
            <a:pPr algn="just"/>
            <a:endParaRPr lang="it-IT" sz="1600" dirty="0"/>
          </a:p>
        </p:txBody>
      </p:sp>
    </p:spTree>
    <p:extLst>
      <p:ext uri="{BB962C8B-B14F-4D97-AF65-F5344CB8AC3E}">
        <p14:creationId xmlns:p14="http://schemas.microsoft.com/office/powerpoint/2010/main" val="2195126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0271"/>
          </a:xfrm>
        </p:spPr>
        <p:txBody>
          <a:bodyPr>
            <a:normAutofit/>
          </a:bodyPr>
          <a:lstStyle/>
          <a:p>
            <a:pPr algn="ctr"/>
            <a:r>
              <a:rPr lang="it-IT" sz="2800" dirty="0" smtClean="0"/>
              <a:t>De </a:t>
            </a:r>
            <a:r>
              <a:rPr lang="it-IT" sz="2800" dirty="0" err="1"/>
              <a:t>c</a:t>
            </a:r>
            <a:r>
              <a:rPr lang="it-IT" sz="2800" dirty="0" err="1" smtClean="0"/>
              <a:t>ivitate</a:t>
            </a:r>
            <a:r>
              <a:rPr lang="it-IT" sz="2800" dirty="0" smtClean="0"/>
              <a:t> Dei, </a:t>
            </a:r>
            <a:r>
              <a:rPr lang="it-IT" sz="2800" b="1" dirty="0"/>
              <a:t>Libro IV, Cap. 4</a:t>
            </a:r>
            <a:endParaRPr lang="it-IT" sz="2800" dirty="0"/>
          </a:p>
        </p:txBody>
      </p:sp>
      <p:sp>
        <p:nvSpPr>
          <p:cNvPr id="3" name="Segnaposto contenuto 2"/>
          <p:cNvSpPr>
            <a:spLocks noGrp="1"/>
          </p:cNvSpPr>
          <p:nvPr>
            <p:ph idx="1"/>
          </p:nvPr>
        </p:nvSpPr>
        <p:spPr>
          <a:xfrm>
            <a:off x="677334" y="1401097"/>
            <a:ext cx="8596668" cy="4640265"/>
          </a:xfrm>
        </p:spPr>
        <p:txBody>
          <a:bodyPr>
            <a:noAutofit/>
          </a:bodyPr>
          <a:lstStyle/>
          <a:p>
            <a:r>
              <a:rPr lang="it-IT" sz="2400" b="1" dirty="0"/>
              <a:t>Quanto i regni siano simili alle rapine, se non vi è giustizia.</a:t>
            </a:r>
            <a:endParaRPr lang="it-IT" sz="2400" dirty="0"/>
          </a:p>
          <a:p>
            <a:pPr marL="0" indent="0">
              <a:buNone/>
            </a:pPr>
            <a:r>
              <a:rPr lang="it-IT" sz="2400" b="1" dirty="0" smtClean="0"/>
              <a:t>E </a:t>
            </a:r>
            <a:r>
              <a:rPr lang="it-IT" sz="2400" b="1" dirty="0"/>
              <a:t>se non c’è la giustizia, cosa sono i regni se non delle grandi rapine? Cosa sono le rapine se non dei piccoli regni? (…) In maniera elegante e veritiera diede la sua risposta un pirata al famoso Alessandro Magno che lo aveva catturato. Il re gli chiedeva come si dovesse giudicare il fatto che infestava il mare, e quello gli disse con coraggio e franchezza: allo stesso modo del fatto che tu infesti tutto il mondo; io però lo faccio con una barchetta e sono chiamato predone, tu lo fai con una grande flotta e ti chiamano imperatore.</a:t>
            </a:r>
            <a:endParaRPr lang="it-IT" sz="2400" dirty="0"/>
          </a:p>
          <a:p>
            <a:endParaRPr lang="it-IT" sz="2400" dirty="0"/>
          </a:p>
        </p:txBody>
      </p:sp>
    </p:spTree>
    <p:extLst>
      <p:ext uri="{BB962C8B-B14F-4D97-AF65-F5344CB8AC3E}">
        <p14:creationId xmlns:p14="http://schemas.microsoft.com/office/powerpoint/2010/main" val="1636194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lstStyle/>
          <a:p>
            <a:r>
              <a:rPr lang="it-IT" sz="2800" dirty="0" smtClean="0"/>
              <a:t>Organizzazione dei Visigoti in Spagna</a:t>
            </a:r>
            <a:endParaRPr lang="it-IT" sz="2800" dirty="0"/>
          </a:p>
        </p:txBody>
      </p:sp>
      <p:sp>
        <p:nvSpPr>
          <p:cNvPr id="3" name="Segnaposto contenuto 2"/>
          <p:cNvSpPr>
            <a:spLocks noGrp="1"/>
          </p:cNvSpPr>
          <p:nvPr>
            <p:ph idx="1"/>
          </p:nvPr>
        </p:nvSpPr>
        <p:spPr>
          <a:xfrm>
            <a:off x="677334" y="1572768"/>
            <a:ext cx="8795850" cy="3834413"/>
          </a:xfrm>
        </p:spPr>
        <p:txBody>
          <a:bodyPr>
            <a:noAutofit/>
          </a:bodyPr>
          <a:lstStyle/>
          <a:p>
            <a:pPr algn="just"/>
            <a:r>
              <a:rPr lang="it-IT" b="1" dirty="0"/>
              <a:t>La gran parte dei Visigoti che risiedevano in Aquitania l’abbandonò pochi anni dopo per recarsi in Spagna, dove il regno visigoto ebbe la sua capitale a Toledo; rimase ai Visigoti delle </a:t>
            </a:r>
            <a:r>
              <a:rPr lang="it-IT" b="1" dirty="0" err="1"/>
              <a:t>Gallie</a:t>
            </a:r>
            <a:r>
              <a:rPr lang="it-IT" b="1" dirty="0"/>
              <a:t> la </a:t>
            </a:r>
            <a:r>
              <a:rPr lang="it-IT" b="1" dirty="0" err="1"/>
              <a:t>Settimania</a:t>
            </a:r>
            <a:r>
              <a:rPr lang="it-IT" b="1" dirty="0"/>
              <a:t>, cioè il territorio a nord-est dei Pirenei con la città di Narbona</a:t>
            </a:r>
            <a:endParaRPr lang="it-IT" dirty="0" smtClean="0"/>
          </a:p>
          <a:p>
            <a:pPr algn="just"/>
            <a:r>
              <a:rPr lang="it-IT" b="1" dirty="0" smtClean="0"/>
              <a:t>L’aristocrazia gota imitò la nobiltà senatoria locale nel costituire grandi patrimoni fondiari ma rimase legata al mantenimento di clientele armate.</a:t>
            </a:r>
          </a:p>
          <a:p>
            <a:pPr algn="just"/>
            <a:r>
              <a:rPr lang="it-IT" b="1" dirty="0" smtClean="0"/>
              <a:t>La carica regia rimase elettiva: il singolo candidato poteva essere discendente dal precedente candidato  ma doveva dimostrare di avere l’attitudine al comando e il valore militare doveva essere tale da dimostrare le capacità necessarie al comando.</a:t>
            </a:r>
            <a:endParaRPr lang="it-IT" b="1" dirty="0"/>
          </a:p>
        </p:txBody>
      </p:sp>
    </p:spTree>
    <p:extLst>
      <p:ext uri="{BB962C8B-B14F-4D97-AF65-F5344CB8AC3E}">
        <p14:creationId xmlns:p14="http://schemas.microsoft.com/office/powerpoint/2010/main" val="3927796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68477"/>
          </a:xfrm>
        </p:spPr>
        <p:txBody>
          <a:bodyPr/>
          <a:lstStyle/>
          <a:p>
            <a:pPr algn="ctr"/>
            <a:r>
              <a:rPr lang="it-IT" sz="2800" dirty="0" smtClean="0"/>
              <a:t>Gli Ostrogoti </a:t>
            </a:r>
            <a:endParaRPr lang="it-IT" sz="2800" dirty="0"/>
          </a:p>
        </p:txBody>
      </p:sp>
      <p:sp>
        <p:nvSpPr>
          <p:cNvPr id="3" name="Segnaposto contenuto 2"/>
          <p:cNvSpPr>
            <a:spLocks noGrp="1"/>
          </p:cNvSpPr>
          <p:nvPr>
            <p:ph idx="1"/>
          </p:nvPr>
        </p:nvSpPr>
        <p:spPr>
          <a:xfrm>
            <a:off x="677334" y="1207008"/>
            <a:ext cx="9673674" cy="4834355"/>
          </a:xfrm>
        </p:spPr>
        <p:txBody>
          <a:bodyPr>
            <a:noAutofit/>
          </a:bodyPr>
          <a:lstStyle/>
          <a:p>
            <a:pPr algn="just"/>
            <a:r>
              <a:rPr lang="it-IT" sz="2000" b="1" dirty="0" smtClean="0"/>
              <a:t>La dominazione di Teodorico a Ravenna in Italia: costui, della stirpe degli Amali, da piccolo era stato preso in ostaggio e tenuto a Costantinopoli nella corte dove ebbe </a:t>
            </a:r>
            <a:r>
              <a:rPr lang="it-IT" sz="2000" b="1" dirty="0"/>
              <a:t>agio di apprendere lingua e costumi greci e di farsi una precisa conoscenza della corte imperiale</a:t>
            </a:r>
            <a:r>
              <a:rPr lang="it-IT" sz="2000" b="1" dirty="0" smtClean="0"/>
              <a:t>. Qui diventò uomo di fiducia dell’Imperatore Zenone diventando comandante delle truppe imperiali e console. Non si presentava come re dei Goti ma piuttosto come </a:t>
            </a:r>
            <a:r>
              <a:rPr lang="it-IT" sz="2000" b="1" dirty="0" err="1" smtClean="0"/>
              <a:t>Flavius</a:t>
            </a:r>
            <a:r>
              <a:rPr lang="it-IT" sz="2000" b="1" dirty="0" smtClean="0"/>
              <a:t> </a:t>
            </a:r>
            <a:r>
              <a:rPr lang="it-IT" sz="2000" b="1" dirty="0" err="1" smtClean="0"/>
              <a:t>Theodericus</a:t>
            </a:r>
            <a:r>
              <a:rPr lang="it-IT" sz="2000" b="1" dirty="0" smtClean="0"/>
              <a:t>.</a:t>
            </a:r>
            <a:r>
              <a:rPr lang="it-IT" sz="2000" b="1" dirty="0"/>
              <a:t> </a:t>
            </a:r>
            <a:r>
              <a:rPr lang="it-IT" sz="2000" b="1" dirty="0" smtClean="0"/>
              <a:t>I Goti erano i capi militari mentre i Romani erano i governatori civili preposti alla popolazione latina.</a:t>
            </a:r>
          </a:p>
          <a:p>
            <a:pPr algn="just"/>
            <a:r>
              <a:rPr lang="it-IT" sz="2000" b="1" dirty="0" smtClean="0"/>
              <a:t>Complementarità tra i due poteri con la ripresa dell’importanza del senato di tradizione romano-italica ma con la funzione arbitrale del sovrano. La corte di Ravenna era costituita dai maggiori capi militari goti e dai maggiori intellettuali latini dell’epoca tra i quali Boezio e </a:t>
            </a:r>
            <a:r>
              <a:rPr lang="it-IT" sz="2000" b="1" dirty="0" err="1" smtClean="0"/>
              <a:t>Cassiodoro</a:t>
            </a:r>
            <a:r>
              <a:rPr lang="it-IT" sz="2000" b="1" dirty="0" smtClean="0"/>
              <a:t>.</a:t>
            </a:r>
          </a:p>
          <a:p>
            <a:pPr algn="just"/>
            <a:r>
              <a:rPr lang="it-IT" sz="2000" b="1" dirty="0" smtClean="0"/>
              <a:t>Politica fiscale equilibrata; restaurazione e sistemazione delle strade; bonifiche; centralizzazione delle monete. </a:t>
            </a:r>
            <a:endParaRPr lang="it-IT" sz="2000" b="1" dirty="0"/>
          </a:p>
        </p:txBody>
      </p:sp>
    </p:spTree>
    <p:extLst>
      <p:ext uri="{BB962C8B-B14F-4D97-AF65-F5344CB8AC3E}">
        <p14:creationId xmlns:p14="http://schemas.microsoft.com/office/powerpoint/2010/main" val="2263428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432619"/>
            <a:ext cx="8596668" cy="806245"/>
          </a:xfrm>
        </p:spPr>
        <p:txBody>
          <a:bodyPr>
            <a:normAutofit/>
          </a:bodyPr>
          <a:lstStyle/>
          <a:p>
            <a:pPr algn="ctr"/>
            <a:r>
              <a:rPr lang="it-IT" sz="2800" dirty="0" smtClean="0"/>
              <a:t>Le tensioni religiose</a:t>
            </a:r>
            <a:endParaRPr lang="it-IT" sz="2800" dirty="0"/>
          </a:p>
        </p:txBody>
      </p:sp>
      <p:sp>
        <p:nvSpPr>
          <p:cNvPr id="3" name="Segnaposto contenuto 2"/>
          <p:cNvSpPr>
            <a:spLocks noGrp="1"/>
          </p:cNvSpPr>
          <p:nvPr>
            <p:ph idx="1"/>
          </p:nvPr>
        </p:nvSpPr>
        <p:spPr>
          <a:xfrm>
            <a:off x="574096" y="1253614"/>
            <a:ext cx="9831776" cy="4286304"/>
          </a:xfrm>
        </p:spPr>
        <p:txBody>
          <a:bodyPr>
            <a:noAutofit/>
          </a:bodyPr>
          <a:lstStyle/>
          <a:p>
            <a:pPr algn="just"/>
            <a:r>
              <a:rPr lang="it-IT" dirty="0" smtClean="0"/>
              <a:t>L’imperatore Giustino tra il 523 e il 524 emanò un decreto che escludeva dai pubblici uffici pagani, ebrei e eretici in anno in cui a Costantinopoli si stava sviluppando un cima ostile agli ariani. </a:t>
            </a:r>
          </a:p>
          <a:p>
            <a:pPr algn="just"/>
            <a:endParaRPr lang="it-IT" dirty="0"/>
          </a:p>
          <a:p>
            <a:pPr algn="just"/>
            <a:endParaRPr lang="it-IT" dirty="0" smtClean="0"/>
          </a:p>
          <a:p>
            <a:pPr algn="just"/>
            <a:r>
              <a:rPr lang="it-IT" dirty="0" smtClean="0"/>
              <a:t>Le </a:t>
            </a:r>
            <a:r>
              <a:rPr lang="it-IT" dirty="0"/>
              <a:t>tensioni sociali più gravi nel regno di </a:t>
            </a:r>
            <a:r>
              <a:rPr lang="it-IT" dirty="0" err="1"/>
              <a:t>Teoderico</a:t>
            </a:r>
            <a:r>
              <a:rPr lang="it-IT" dirty="0"/>
              <a:t> si produssero sul terreno religioso. La rigorosa protezione degli Ebrei e l’adesione del re all’arianesimo sarebbero stati motivo di propaganda contro di lui. </a:t>
            </a:r>
            <a:endParaRPr lang="it-IT" dirty="0" smtClean="0"/>
          </a:p>
          <a:p>
            <a:pPr marL="0" indent="0" algn="just">
              <a:buNone/>
            </a:pPr>
            <a:endParaRPr lang="it-IT" dirty="0"/>
          </a:p>
        </p:txBody>
      </p:sp>
    </p:spTree>
    <p:extLst>
      <p:ext uri="{BB962C8B-B14F-4D97-AF65-F5344CB8AC3E}">
        <p14:creationId xmlns:p14="http://schemas.microsoft.com/office/powerpoint/2010/main" val="3841128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112" y="512064"/>
            <a:ext cx="8979408" cy="5016758"/>
          </a:xfrm>
          <a:prstGeom prst="rect">
            <a:avLst/>
          </a:prstGeom>
        </p:spPr>
        <p:txBody>
          <a:bodyPr wrap="square">
            <a:spAutoFit/>
          </a:bodyPr>
          <a:lstStyle/>
          <a:p>
            <a:pPr algn="just"/>
            <a:endParaRPr lang="it-IT" sz="2000" dirty="0" smtClean="0"/>
          </a:p>
          <a:p>
            <a:pPr algn="just"/>
            <a:r>
              <a:rPr lang="it-IT" sz="2000" b="1" dirty="0"/>
              <a:t>Tuttavia non è chiaro quanto questi elementi di scontento abbiano inciso sulle vicende più drammatiche, che si produssero con ritmo veloce negli anni 523 e 524. Alcuni senatori, e in particolare Boezio che abbiamo ricordato fra i più alti e stretti collaboratori di </a:t>
            </a:r>
            <a:r>
              <a:rPr lang="it-IT" sz="2000" b="1" dirty="0" err="1"/>
              <a:t>Teoderico</a:t>
            </a:r>
            <a:r>
              <a:rPr lang="it-IT" sz="2000" b="1" dirty="0"/>
              <a:t>, furono accusati di essere coinvolti in un complotto teso a ristabilire il governo diretto dell’imperatore di Bisanzio sull’Italia</a:t>
            </a:r>
          </a:p>
          <a:p>
            <a:pPr algn="just"/>
            <a:endParaRPr lang="it-IT" sz="2000" b="1" dirty="0" smtClean="0"/>
          </a:p>
          <a:p>
            <a:pPr algn="just"/>
            <a:endParaRPr lang="it-IT" sz="2000" b="1" dirty="0"/>
          </a:p>
          <a:p>
            <a:pPr algn="just"/>
            <a:r>
              <a:rPr lang="it-IT" sz="2000" b="1" dirty="0" smtClean="0"/>
              <a:t>Il re ritenne di dover agire con grande forza e rapidità e Boezio e suo suocero </a:t>
            </a:r>
            <a:r>
              <a:rPr lang="it-IT" sz="2000" b="1" dirty="0" err="1" smtClean="0"/>
              <a:t>Simmaco</a:t>
            </a:r>
            <a:r>
              <a:rPr lang="it-IT" sz="2000" b="1" dirty="0" smtClean="0"/>
              <a:t>, presidente del Senato, vennero giustiziati dopo procedimenti piuttosto frettolosi, e senza avere avuto la solidarietà degli altri senatori. L’imprigionamento di Boezio e l’uccisione sua e di </a:t>
            </a:r>
            <a:r>
              <a:rPr lang="it-IT" sz="2000" b="1" dirty="0" err="1" smtClean="0"/>
              <a:t>Simmaco</a:t>
            </a:r>
            <a:r>
              <a:rPr lang="it-IT" sz="2000" b="1" dirty="0" smtClean="0"/>
              <a:t> avrebbero avuto una risonanza larghissima nei secoli a venire, quando sarebbero stati matrice di leggende di segno negativo e funesto su Teodorico</a:t>
            </a:r>
            <a:endParaRPr lang="it-IT" sz="2000" b="1" dirty="0"/>
          </a:p>
        </p:txBody>
      </p:sp>
    </p:spTree>
    <p:extLst>
      <p:ext uri="{BB962C8B-B14F-4D97-AF65-F5344CB8AC3E}">
        <p14:creationId xmlns:p14="http://schemas.microsoft.com/office/powerpoint/2010/main" val="898581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65239"/>
          </a:xfrm>
        </p:spPr>
        <p:txBody>
          <a:bodyPr>
            <a:normAutofit/>
          </a:bodyPr>
          <a:lstStyle/>
          <a:p>
            <a:pPr algn="ctr"/>
            <a:r>
              <a:rPr lang="it-IT" sz="3200" dirty="0" smtClean="0"/>
              <a:t>Le tensioni con la Chiesa di Roma</a:t>
            </a:r>
            <a:endParaRPr lang="it-IT" sz="3200" dirty="0"/>
          </a:p>
        </p:txBody>
      </p:sp>
      <p:sp>
        <p:nvSpPr>
          <p:cNvPr id="3" name="Segnaposto contenuto 2"/>
          <p:cNvSpPr>
            <a:spLocks noGrp="1"/>
          </p:cNvSpPr>
          <p:nvPr>
            <p:ph idx="1"/>
          </p:nvPr>
        </p:nvSpPr>
        <p:spPr>
          <a:xfrm>
            <a:off x="677334" y="1651819"/>
            <a:ext cx="8596668" cy="4389543"/>
          </a:xfrm>
        </p:spPr>
        <p:txBody>
          <a:bodyPr>
            <a:normAutofit/>
          </a:bodyPr>
          <a:lstStyle/>
          <a:p>
            <a:pPr algn="just"/>
            <a:r>
              <a:rPr lang="it-IT" sz="2000" b="1" dirty="0" smtClean="0"/>
              <a:t>Tensioni </a:t>
            </a:r>
            <a:r>
              <a:rPr lang="it-IT" sz="2000" b="1" dirty="0"/>
              <a:t>con papa Giovanni I, che pur essendo speso contro le persecuzioni contro gli ariani, fu accusato di essere connivente con il partito imperiale </a:t>
            </a:r>
            <a:r>
              <a:rPr lang="it-IT" sz="2000" b="1" dirty="0" err="1" smtClean="0"/>
              <a:t>antigoto</a:t>
            </a:r>
            <a:r>
              <a:rPr lang="it-IT" b="1" dirty="0" smtClean="0"/>
              <a:t>. Egli</a:t>
            </a:r>
            <a:r>
              <a:rPr lang="it-IT" sz="2000" b="1" dirty="0" smtClean="0"/>
              <a:t> morì </a:t>
            </a:r>
            <a:r>
              <a:rPr lang="it-IT" sz="2000" b="1" dirty="0"/>
              <a:t>imprigionato a Ravenna nel 526.</a:t>
            </a:r>
          </a:p>
          <a:p>
            <a:pPr algn="just"/>
            <a:r>
              <a:rPr lang="it-IT" sz="2000" b="1" dirty="0">
                <a:solidFill>
                  <a:srgbClr val="FF0000"/>
                </a:solidFill>
              </a:rPr>
              <a:t>Nel 526 muore </a:t>
            </a:r>
            <a:r>
              <a:rPr lang="it-IT" sz="2000" b="1" dirty="0" smtClean="0">
                <a:solidFill>
                  <a:srgbClr val="FF0000"/>
                </a:solidFill>
              </a:rPr>
              <a:t>Teodorico</a:t>
            </a:r>
            <a:r>
              <a:rPr lang="it-IT" sz="2000" b="1" dirty="0" smtClean="0"/>
              <a:t>: </a:t>
            </a:r>
            <a:r>
              <a:rPr lang="it-IT" sz="2000" b="1" dirty="0">
                <a:solidFill>
                  <a:srgbClr val="FF0000"/>
                </a:solidFill>
              </a:rPr>
              <a:t>si interrompe il processo di integrazione romano-gotica</a:t>
            </a:r>
            <a:r>
              <a:rPr lang="it-IT" sz="2000" b="1" dirty="0" smtClean="0">
                <a:solidFill>
                  <a:srgbClr val="FF0000"/>
                </a:solidFill>
              </a:rPr>
              <a:t>.</a:t>
            </a:r>
            <a:r>
              <a:rPr lang="it-IT" sz="2000" b="1" dirty="0"/>
              <a:t> Ma nell’immediato il regno di </a:t>
            </a:r>
            <a:r>
              <a:rPr lang="it-IT" sz="2000" b="1" dirty="0" err="1" smtClean="0"/>
              <a:t>Teoderico</a:t>
            </a:r>
            <a:r>
              <a:rPr lang="it-IT" sz="2000" b="1" dirty="0" smtClean="0"/>
              <a:t> non </a:t>
            </a:r>
            <a:r>
              <a:rPr lang="it-IT" sz="2000" b="1" dirty="0"/>
              <a:t>fu compromesso dall’esecuzione dei senatori romani né dalle voci di complotto romano-bizantino. Nonostante le diffidenze e i contrasti, ci sarebbero state per qualche tempo  manifestazioni importanti della solidarietà fra il regno goto d’Italia e l’impero, una solidarietà che si sarebbe infine spezzata dieci anni dopo la morte del grande re</a:t>
            </a:r>
            <a:r>
              <a:rPr lang="it-IT" sz="2000" b="1" dirty="0" smtClean="0"/>
              <a:t>. Dal </a:t>
            </a:r>
            <a:r>
              <a:rPr lang="it-IT" sz="2000" b="1" dirty="0"/>
              <a:t>535 </a:t>
            </a:r>
            <a:r>
              <a:rPr lang="it-IT" sz="2000" b="1" dirty="0" smtClean="0"/>
              <a:t>iniziarono </a:t>
            </a:r>
            <a:r>
              <a:rPr lang="it-IT" sz="2000" b="1" dirty="0"/>
              <a:t>i venti anni di guerra tra i goti e i bizantini.</a:t>
            </a:r>
          </a:p>
          <a:p>
            <a:pPr algn="just"/>
            <a:endParaRPr lang="it-IT" dirty="0"/>
          </a:p>
        </p:txBody>
      </p:sp>
    </p:spTree>
    <p:extLst>
      <p:ext uri="{BB962C8B-B14F-4D97-AF65-F5344CB8AC3E}">
        <p14:creationId xmlns:p14="http://schemas.microsoft.com/office/powerpoint/2010/main" val="12658090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normAutofit fontScale="90000"/>
          </a:bodyPr>
          <a:lstStyle/>
          <a:p>
            <a:pPr algn="ctr"/>
            <a:r>
              <a:rPr lang="it-IT" dirty="0"/>
              <a:t>L’impero di </a:t>
            </a:r>
            <a:r>
              <a:rPr lang="it-IT" dirty="0" smtClean="0"/>
              <a:t>Giustiniano.</a:t>
            </a:r>
            <a:r>
              <a:rPr lang="it-IT" dirty="0"/>
              <a:t/>
            </a:r>
            <a:br>
              <a:rPr lang="it-IT" dirty="0"/>
            </a:br>
            <a:r>
              <a:rPr lang="it-IT" dirty="0"/>
              <a:t/>
            </a:r>
            <a:br>
              <a:rPr lang="it-IT" dirty="0"/>
            </a:br>
            <a:endParaRPr lang="it-IT" dirty="0"/>
          </a:p>
        </p:txBody>
      </p:sp>
      <p:sp>
        <p:nvSpPr>
          <p:cNvPr id="3" name="Segnaposto contenuto 2"/>
          <p:cNvSpPr>
            <a:spLocks noGrp="1"/>
          </p:cNvSpPr>
          <p:nvPr>
            <p:ph idx="1"/>
          </p:nvPr>
        </p:nvSpPr>
        <p:spPr>
          <a:xfrm>
            <a:off x="677334" y="1327355"/>
            <a:ext cx="9545658" cy="4714007"/>
          </a:xfrm>
        </p:spPr>
        <p:txBody>
          <a:bodyPr>
            <a:normAutofit lnSpcReduction="10000"/>
          </a:bodyPr>
          <a:lstStyle/>
          <a:p>
            <a:pPr algn="just"/>
            <a:r>
              <a:rPr lang="it-IT" b="1" dirty="0"/>
              <a:t>Nel 527 iniziò a Bisanzio il regno di Giustiniano, una delle più grandi figure di sovrano del medioevo. Egli governava in realtà già dal 518, quando suo zio Giustino, un rozzo soldato, era succeduto all’imperatore Anastasio e si era subito associato al trono il più giovane e colto nipote.</a:t>
            </a:r>
          </a:p>
          <a:p>
            <a:pPr algn="just"/>
            <a:r>
              <a:rPr lang="it-IT" b="1" dirty="0" smtClean="0"/>
              <a:t>La prima impresa militare sul versante occidentale dell’impero ordinata da Giustiniano fu diretta alla riconquista dell’Africa vandala: iniziata nel 533, la guerra ebbe un successo completo in breve arco di tempo e fu salutata dai cristiani di fede cattolica come una guerra di liberazione. </a:t>
            </a:r>
            <a:r>
              <a:rPr lang="it-IT" b="1" dirty="0"/>
              <a:t>Per due generazioni i cattolici dell’Africa vandala erano stati perseguitati dai re cristiani di fede ariana, in maniera intermittente ma spesso con deportazioni e atti di grande crudeltà</a:t>
            </a:r>
            <a:r>
              <a:rPr lang="it-IT" b="1" dirty="0" smtClean="0"/>
              <a:t>.</a:t>
            </a:r>
          </a:p>
          <a:p>
            <a:pPr algn="just"/>
            <a:r>
              <a:rPr lang="it-IT" b="1" dirty="0" smtClean="0"/>
              <a:t>Nel 535 </a:t>
            </a:r>
            <a:r>
              <a:rPr lang="it-IT" b="1" dirty="0"/>
              <a:t>Giustiniano comandò un’altra guerra per riconquistare l’Italia, dove peraltro il regno degli Ostrogoti non si era distinto per gravi persecuzioni anticattoliche. La guerra fu lunghissima e devastante, solo nel 553 l’Italia tornava a far parte dell’impero romano</a:t>
            </a:r>
          </a:p>
        </p:txBody>
      </p:sp>
    </p:spTree>
    <p:extLst>
      <p:ext uri="{BB962C8B-B14F-4D97-AF65-F5344CB8AC3E}">
        <p14:creationId xmlns:p14="http://schemas.microsoft.com/office/powerpoint/2010/main" val="1933097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58761"/>
          </a:xfrm>
        </p:spPr>
        <p:txBody>
          <a:bodyPr>
            <a:normAutofit fontScale="90000"/>
          </a:bodyPr>
          <a:lstStyle/>
          <a:p>
            <a:pPr algn="ctr"/>
            <a:r>
              <a:rPr lang="it-IT" dirty="0" smtClean="0"/>
              <a:t>La raccolta di leggi</a:t>
            </a:r>
            <a:endParaRPr lang="it-IT" dirty="0"/>
          </a:p>
        </p:txBody>
      </p:sp>
      <p:sp>
        <p:nvSpPr>
          <p:cNvPr id="3" name="Segnaposto contenuto 2"/>
          <p:cNvSpPr>
            <a:spLocks noGrp="1"/>
          </p:cNvSpPr>
          <p:nvPr>
            <p:ph idx="1"/>
          </p:nvPr>
        </p:nvSpPr>
        <p:spPr>
          <a:xfrm>
            <a:off x="677334" y="1342103"/>
            <a:ext cx="9911418" cy="5147187"/>
          </a:xfrm>
        </p:spPr>
        <p:txBody>
          <a:bodyPr>
            <a:normAutofit lnSpcReduction="10000"/>
          </a:bodyPr>
          <a:lstStyle/>
          <a:p>
            <a:pPr algn="just"/>
            <a:r>
              <a:rPr lang="it-IT" b="1" dirty="0"/>
              <a:t>Giustiniano istituì commissioni di alti funzionari e professori di diritto con il compito di compilare raccolte sistematiche sia delle leggi che erano state emanate nel corso del tempo dagli imperatori romani sia delle interpretazioni giuridiche formulate da esperti del diritto nel corso di </a:t>
            </a:r>
            <a:r>
              <a:rPr lang="it-IT" b="1" dirty="0" smtClean="0"/>
              <a:t>azioni </a:t>
            </a:r>
            <a:r>
              <a:rPr lang="it-IT" b="1" dirty="0"/>
              <a:t>processuali o a fini </a:t>
            </a:r>
            <a:r>
              <a:rPr lang="it-IT" b="1" dirty="0" smtClean="0"/>
              <a:t>scolastici.</a:t>
            </a:r>
          </a:p>
          <a:p>
            <a:pPr algn="just"/>
            <a:r>
              <a:rPr lang="it-IT" b="1" dirty="0"/>
              <a:t>La realizzazione di quest’opera si concretò in un giro di anni breve, fra il 529 e il 534, e risultò nella pubblicazione di un “</a:t>
            </a:r>
            <a:r>
              <a:rPr lang="it-IT" b="1" dirty="0">
                <a:solidFill>
                  <a:srgbClr val="FF0000"/>
                </a:solidFill>
              </a:rPr>
              <a:t>Codice” (</a:t>
            </a:r>
            <a:r>
              <a:rPr lang="it-IT" b="1" dirty="0" err="1">
                <a:solidFill>
                  <a:srgbClr val="FF0000"/>
                </a:solidFill>
              </a:rPr>
              <a:t>Codex</a:t>
            </a:r>
            <a:r>
              <a:rPr lang="it-IT" b="1" dirty="0">
                <a:solidFill>
                  <a:srgbClr val="FF0000"/>
                </a:solidFill>
              </a:rPr>
              <a:t>)</a:t>
            </a:r>
            <a:r>
              <a:rPr lang="it-IT" b="1" dirty="0"/>
              <a:t>, che raccoglieva le leggi imperiali, e di una voluminosa raccolta sistematica dei pareri dei giuristi romani detta </a:t>
            </a:r>
            <a:r>
              <a:rPr lang="it-IT" b="1" dirty="0">
                <a:solidFill>
                  <a:srgbClr val="FF0000"/>
                </a:solidFill>
              </a:rPr>
              <a:t>“Digesto” o “Pandette” (Digesta, </a:t>
            </a:r>
            <a:r>
              <a:rPr lang="it-IT" b="1" dirty="0" err="1">
                <a:solidFill>
                  <a:srgbClr val="FF0000"/>
                </a:solidFill>
              </a:rPr>
              <a:t>Pandecta</a:t>
            </a:r>
            <a:r>
              <a:rPr lang="it-IT" b="1" dirty="0" err="1"/>
              <a:t>e</a:t>
            </a:r>
            <a:r>
              <a:rPr lang="it-IT" b="1" dirty="0"/>
              <a:t> = cose raccolte</a:t>
            </a:r>
            <a:r>
              <a:rPr lang="it-IT" b="1" dirty="0" smtClean="0"/>
              <a:t>).</a:t>
            </a:r>
          </a:p>
          <a:p>
            <a:pPr algn="just"/>
            <a:r>
              <a:rPr lang="it-IT" b="1" dirty="0"/>
              <a:t>Questi libri erano destinati anche all’insegnamento del diritto nelle scuole, e a questo stesso fine si volle produrre una specie di manuale più sintetico e agile dove fossero delineati i principi fondamentali del diritto. Anche in questo caso si poteva fare riferimento a  prodotti già consolidati e </a:t>
            </a:r>
            <a:r>
              <a:rPr lang="it-IT" b="1" dirty="0" smtClean="0"/>
              <a:t>usati nelle </a:t>
            </a:r>
            <a:r>
              <a:rPr lang="it-IT" b="1" dirty="0"/>
              <a:t>scuole, in particolare a un manuale di </a:t>
            </a:r>
            <a:r>
              <a:rPr lang="it-IT" b="1" dirty="0">
                <a:solidFill>
                  <a:srgbClr val="FF0000"/>
                </a:solidFill>
              </a:rPr>
              <a:t>“Istituzioni” (</a:t>
            </a:r>
            <a:r>
              <a:rPr lang="it-IT" b="1" dirty="0" err="1">
                <a:solidFill>
                  <a:srgbClr val="FF0000"/>
                </a:solidFill>
              </a:rPr>
              <a:t>Institutiones</a:t>
            </a:r>
            <a:r>
              <a:rPr lang="it-IT" b="1" dirty="0">
                <a:solidFill>
                  <a:srgbClr val="FF0000"/>
                </a:solidFill>
              </a:rPr>
              <a:t>)</a:t>
            </a:r>
            <a:r>
              <a:rPr lang="it-IT" b="1" dirty="0"/>
              <a:t> scritto da Gaio, un giurista del II secolo, una di quelle figure della storia la cui opera fu tanto importante e della cui vita non sappiamo quasi nulla. </a:t>
            </a:r>
          </a:p>
        </p:txBody>
      </p:sp>
    </p:spTree>
    <p:extLst>
      <p:ext uri="{BB962C8B-B14F-4D97-AF65-F5344CB8AC3E}">
        <p14:creationId xmlns:p14="http://schemas.microsoft.com/office/powerpoint/2010/main" val="2389887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sz="2400" dirty="0" smtClean="0"/>
              <a:t>La </a:t>
            </a:r>
            <a:r>
              <a:rPr lang="it-IT" sz="2400" dirty="0"/>
              <a:t>costruzione di un apparato statale</a:t>
            </a:r>
          </a:p>
        </p:txBody>
      </p:sp>
      <p:sp>
        <p:nvSpPr>
          <p:cNvPr id="3" name="Segnaposto contenuto 2"/>
          <p:cNvSpPr>
            <a:spLocks noGrp="1"/>
          </p:cNvSpPr>
          <p:nvPr>
            <p:ph idx="1"/>
          </p:nvPr>
        </p:nvSpPr>
        <p:spPr>
          <a:xfrm>
            <a:off x="677334" y="1401097"/>
            <a:ext cx="9326202" cy="4640265"/>
          </a:xfrm>
        </p:spPr>
        <p:txBody>
          <a:bodyPr>
            <a:normAutofit lnSpcReduction="10000"/>
          </a:bodyPr>
          <a:lstStyle/>
          <a:p>
            <a:pPr algn="just"/>
            <a:r>
              <a:rPr lang="it-IT" b="1" dirty="0"/>
              <a:t> Negli stessi anni in cui promuoveva la sua grande impresa nel campo del diritto, Giustiniano iniziò le campagne di guerra per ricondurre sotto la sua sovranità parti importanti dell’antico impero romano. C’è un nesso stretto fra l’opera di Giustiniano legislatore e quella di conquistatore: ambedue confluiscono in </a:t>
            </a:r>
            <a:r>
              <a:rPr lang="it-IT" b="1" dirty="0">
                <a:solidFill>
                  <a:srgbClr val="FF0000"/>
                </a:solidFill>
              </a:rPr>
              <a:t>una ideologia imperiale</a:t>
            </a:r>
            <a:r>
              <a:rPr lang="it-IT" b="1" dirty="0"/>
              <a:t>, e le </a:t>
            </a:r>
            <a:r>
              <a:rPr lang="it-IT" b="1" i="1" dirty="0" err="1"/>
              <a:t>Institutiones</a:t>
            </a:r>
            <a:r>
              <a:rPr lang="it-IT" b="1" dirty="0"/>
              <a:t> si aprono con l’indirizzo “alla gioventù desiderosa di leggi” fatto dall’”Imperatore Cesare Flavio Giustiniano, </a:t>
            </a:r>
            <a:r>
              <a:rPr lang="it-IT" b="1" dirty="0" err="1"/>
              <a:t>Alamannico</a:t>
            </a:r>
            <a:r>
              <a:rPr lang="it-IT" b="1" dirty="0"/>
              <a:t>, Gotico, Franco, Germanico, A</a:t>
            </a:r>
            <a:r>
              <a:rPr lang="it-IT" b="1" dirty="0" smtClean="0"/>
              <a:t>ntico</a:t>
            </a:r>
            <a:r>
              <a:rPr lang="it-IT" b="1" dirty="0"/>
              <a:t>, </a:t>
            </a:r>
            <a:r>
              <a:rPr lang="it-IT" b="1" dirty="0" err="1"/>
              <a:t>Alanico</a:t>
            </a:r>
            <a:r>
              <a:rPr lang="it-IT" b="1" dirty="0"/>
              <a:t>, Vandalico, Africano, pio, felice, </a:t>
            </a:r>
            <a:r>
              <a:rPr lang="it-IT" b="1" dirty="0" smtClean="0"/>
              <a:t>inclito</a:t>
            </a:r>
            <a:r>
              <a:rPr lang="it-IT" b="1" dirty="0"/>
              <a:t>, vincitore e trionfatore, sempre Augusto”. </a:t>
            </a:r>
            <a:endParaRPr lang="it-IT" b="1" dirty="0" smtClean="0"/>
          </a:p>
          <a:p>
            <a:pPr algn="just"/>
            <a:r>
              <a:rPr lang="it-IT" b="1" dirty="0"/>
              <a:t>Giustiniano ebbe grande cura della “nuova Roma”, Costantinopoli, la capitale dell’impero, che durante il suo lungo governo consolidò una fisionomia che si era venuta definendo fra IV e V secolo e vedeva una imponente cerchia di mura, un luogo centrale, l’Ippodromo, nucleo della vita pubblica cittadina, il palazzo imperiale e una serie di chiese importanti. </a:t>
            </a:r>
            <a:r>
              <a:rPr lang="it-IT" b="1" dirty="0" smtClean="0"/>
              <a:t>L’intervento </a:t>
            </a:r>
            <a:r>
              <a:rPr lang="it-IT" b="1" dirty="0"/>
              <a:t>più solenne di Giustiniano fu lo strepitoso rinnovamento </a:t>
            </a:r>
            <a:r>
              <a:rPr lang="it-IT" b="1" dirty="0" smtClean="0"/>
              <a:t>di un </a:t>
            </a:r>
            <a:r>
              <a:rPr lang="it-IT" b="1" dirty="0"/>
              <a:t>edificio </a:t>
            </a:r>
            <a:r>
              <a:rPr lang="it-IT" b="1" dirty="0" smtClean="0"/>
              <a:t>ecclesiastico: </a:t>
            </a:r>
            <a:r>
              <a:rPr lang="it-IT" b="1" dirty="0"/>
              <a:t>la basilica di Santa Sofia.</a:t>
            </a:r>
          </a:p>
          <a:p>
            <a:endParaRPr lang="it-IT" dirty="0"/>
          </a:p>
        </p:txBody>
      </p:sp>
    </p:spTree>
    <p:extLst>
      <p:ext uri="{BB962C8B-B14F-4D97-AF65-F5344CB8AC3E}">
        <p14:creationId xmlns:p14="http://schemas.microsoft.com/office/powerpoint/2010/main" val="245483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609600"/>
            <a:ext cx="10165080" cy="6463308"/>
          </a:xfrm>
          <a:prstGeom prst="rect">
            <a:avLst/>
          </a:prstGeom>
        </p:spPr>
        <p:txBody>
          <a:bodyPr wrap="square">
            <a:spAutoFit/>
          </a:bodyPr>
          <a:lstStyle/>
          <a:p>
            <a:pPr algn="just"/>
            <a:r>
              <a:rPr lang="it-IT" dirty="0" smtClean="0">
                <a:solidFill>
                  <a:srgbClr val="FFFF00"/>
                </a:solidFill>
              </a:rPr>
              <a:t>Cina</a:t>
            </a:r>
            <a:r>
              <a:rPr lang="it-IT" dirty="0" smtClean="0"/>
              <a:t>: fu riunificata alla fine del XI secolo dalla dinastia Sui. Lo stato fu più volte messo in discussione da frequenti crisi politico dinastiche e dalle frequenti invasioni delle popolazioni dell’Asia centrale. La Cina fu riorganizzata in modo centralizzato attraverso un’efficiente burocrazia durante la dinastia </a:t>
            </a:r>
            <a:r>
              <a:rPr lang="it-IT" dirty="0" err="1" smtClean="0">
                <a:solidFill>
                  <a:srgbClr val="FFFF00"/>
                </a:solidFill>
              </a:rPr>
              <a:t>Tang</a:t>
            </a:r>
            <a:r>
              <a:rPr lang="it-IT" dirty="0" smtClean="0"/>
              <a:t>, che rese inoltre più cosmopolita lo stato con l’allargamento del dominio al Vietnam e alla Corea. Per evitare i continui attacchi provenienti dall’Asia centrale da parte delle popolazioni dei nomadi fondò una serie di protettorati. Gli eserciti cinesi furono sconfitti nel 751 dagli arabi </a:t>
            </a:r>
            <a:r>
              <a:rPr lang="it-IT" dirty="0" err="1" smtClean="0"/>
              <a:t>abassidi</a:t>
            </a:r>
            <a:r>
              <a:rPr lang="it-IT" dirty="0" smtClean="0"/>
              <a:t> e di conseguenza l’influenza cinese in queste terre fu ridimensionata. Contemporaneamente in Giappone e in Corea si costituirono stati autonomi fondati sul modello istituzionale cinese. </a:t>
            </a:r>
          </a:p>
          <a:p>
            <a:pPr algn="just"/>
            <a:r>
              <a:rPr lang="it-IT" dirty="0" smtClean="0"/>
              <a:t>Al </a:t>
            </a:r>
            <a:r>
              <a:rPr lang="it-IT" dirty="0">
                <a:solidFill>
                  <a:srgbClr val="FFFF00"/>
                </a:solidFill>
              </a:rPr>
              <a:t>crollo della dinastia </a:t>
            </a:r>
            <a:r>
              <a:rPr lang="it-IT" dirty="0" err="1">
                <a:solidFill>
                  <a:srgbClr val="FFFF00"/>
                </a:solidFill>
              </a:rPr>
              <a:t>Tang</a:t>
            </a:r>
            <a:r>
              <a:rPr lang="it-IT" dirty="0"/>
              <a:t>, nel 907 l'impero si disgregò ed iniziò il periodo delle cinque dinastie e dieci regni, caratterizzato da un'estrema instabilità. Il paese fu riunificato dalla dinastia </a:t>
            </a:r>
            <a:r>
              <a:rPr lang="it-IT" dirty="0">
                <a:solidFill>
                  <a:srgbClr val="FFFF00"/>
                </a:solidFill>
              </a:rPr>
              <a:t>Song</a:t>
            </a:r>
            <a:r>
              <a:rPr lang="it-IT" dirty="0"/>
              <a:t> (960 </a:t>
            </a:r>
            <a:r>
              <a:rPr lang="it-IT" dirty="0" smtClean="0"/>
              <a:t>– 1279); in questo periodo la Cina conobbe un enorme sviluppo economico e culturale e divenne una </a:t>
            </a:r>
            <a:r>
              <a:rPr lang="it-IT" dirty="0"/>
              <a:t>potenza marittima mercantile e militare. Nel 1234 i mongoli invasero la Cina </a:t>
            </a:r>
            <a:r>
              <a:rPr lang="it-IT" dirty="0" smtClean="0"/>
              <a:t>settentrionale. Il condottiero </a:t>
            </a:r>
            <a:r>
              <a:rPr lang="it-IT" dirty="0" err="1"/>
              <a:t>Kublai</a:t>
            </a:r>
            <a:r>
              <a:rPr lang="it-IT" dirty="0"/>
              <a:t> Khan, citato da Marco Polo nel </a:t>
            </a:r>
            <a:r>
              <a:rPr lang="it-IT" dirty="0" smtClean="0"/>
              <a:t>Milione</a:t>
            </a:r>
            <a:r>
              <a:rPr lang="it-IT" dirty="0"/>
              <a:t>, fondò la dinastia Yuan nel 1271 e stabilì la capitale a Pechino. Nel 1279 riunificò la </a:t>
            </a:r>
            <a:r>
              <a:rPr lang="it-IT" dirty="0" smtClean="0"/>
              <a:t>Cina; l'occupazione </a:t>
            </a:r>
            <a:r>
              <a:rPr lang="it-IT" dirty="0"/>
              <a:t>mongola causò immensi danni, la popolazione fu decimata e il commercio sconvolto</a:t>
            </a:r>
            <a:r>
              <a:rPr lang="it-IT" dirty="0" smtClean="0"/>
              <a:t>.</a:t>
            </a:r>
          </a:p>
          <a:p>
            <a:pPr algn="just"/>
            <a:r>
              <a:rPr lang="it-IT" dirty="0"/>
              <a:t>La dinastia </a:t>
            </a:r>
            <a:r>
              <a:rPr lang="it-IT" dirty="0">
                <a:solidFill>
                  <a:srgbClr val="FFFF00"/>
                </a:solidFill>
              </a:rPr>
              <a:t>Ming</a:t>
            </a:r>
            <a:r>
              <a:rPr lang="it-IT" dirty="0"/>
              <a:t> nacque da una rivolta popolare contro gli occupanti mongoli. Per tutto il XIV secolo i Ming si impegnarono a ripristinare </a:t>
            </a:r>
            <a:r>
              <a:rPr lang="it-IT" dirty="0" smtClean="0"/>
              <a:t>la stagnante economia avversando </a:t>
            </a:r>
            <a:r>
              <a:rPr lang="it-IT" dirty="0"/>
              <a:t>il commercio e restituendo centralità all'agricoltura distribuendo le terre a piccoli proprietari.</a:t>
            </a:r>
            <a:endParaRPr lang="it-IT" dirty="0" smtClean="0"/>
          </a:p>
          <a:p>
            <a:pPr algn="just"/>
            <a:endParaRPr lang="it-IT" dirty="0"/>
          </a:p>
        </p:txBody>
      </p:sp>
    </p:spTree>
    <p:extLst>
      <p:ext uri="{BB962C8B-B14F-4D97-AF65-F5344CB8AC3E}">
        <p14:creationId xmlns:p14="http://schemas.microsoft.com/office/powerpoint/2010/main" val="3647756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76748"/>
          </a:xfrm>
        </p:spPr>
        <p:txBody>
          <a:bodyPr/>
          <a:lstStyle/>
          <a:p>
            <a:pPr algn="ctr"/>
            <a:r>
              <a:rPr lang="it-IT" dirty="0" smtClean="0"/>
              <a:t>Nestorianesimo e monofisismo</a:t>
            </a:r>
            <a:endParaRPr lang="it-IT" dirty="0"/>
          </a:p>
        </p:txBody>
      </p:sp>
      <p:sp>
        <p:nvSpPr>
          <p:cNvPr id="3" name="Segnaposto contenuto 2"/>
          <p:cNvSpPr>
            <a:spLocks noGrp="1"/>
          </p:cNvSpPr>
          <p:nvPr>
            <p:ph idx="1"/>
          </p:nvPr>
        </p:nvSpPr>
        <p:spPr>
          <a:xfrm>
            <a:off x="677334" y="1460091"/>
            <a:ext cx="9234762" cy="4581272"/>
          </a:xfrm>
        </p:spPr>
        <p:txBody>
          <a:bodyPr>
            <a:normAutofit/>
          </a:bodyPr>
          <a:lstStyle/>
          <a:p>
            <a:pPr algn="just"/>
            <a:r>
              <a:rPr lang="it-IT" sz="2000" dirty="0" smtClean="0">
                <a:solidFill>
                  <a:schemeClr val="accent5">
                    <a:lumMod val="20000"/>
                    <a:lumOff val="80000"/>
                  </a:schemeClr>
                </a:solidFill>
              </a:rPr>
              <a:t>Il nestorianesimo </a:t>
            </a:r>
            <a:r>
              <a:rPr lang="it-IT" sz="2000" dirty="0">
                <a:solidFill>
                  <a:schemeClr val="accent5">
                    <a:lumMod val="20000"/>
                    <a:lumOff val="80000"/>
                  </a:schemeClr>
                </a:solidFill>
              </a:rPr>
              <a:t>valorizzava l’umanità della persona di </a:t>
            </a:r>
            <a:r>
              <a:rPr lang="it-IT" sz="2000" dirty="0" smtClean="0">
                <a:solidFill>
                  <a:schemeClr val="accent5">
                    <a:lumMod val="20000"/>
                    <a:lumOff val="80000"/>
                  </a:schemeClr>
                </a:solidFill>
              </a:rPr>
              <a:t>Cristo.</a:t>
            </a:r>
          </a:p>
          <a:p>
            <a:pPr algn="just"/>
            <a:r>
              <a:rPr lang="it-IT" sz="2000" dirty="0" smtClean="0">
                <a:solidFill>
                  <a:schemeClr val="accent5">
                    <a:lumMod val="20000"/>
                    <a:lumOff val="80000"/>
                  </a:schemeClr>
                </a:solidFill>
              </a:rPr>
              <a:t>Il monofisismo </a:t>
            </a:r>
            <a:r>
              <a:rPr lang="it-IT" sz="2000" dirty="0">
                <a:solidFill>
                  <a:schemeClr val="accent5">
                    <a:lumMod val="20000"/>
                    <a:lumOff val="80000"/>
                  </a:schemeClr>
                </a:solidFill>
              </a:rPr>
              <a:t>esaltava l’elemento divino in Cristo</a:t>
            </a:r>
            <a:r>
              <a:rPr lang="it-IT" sz="2000" dirty="0" smtClean="0">
                <a:solidFill>
                  <a:schemeClr val="accent5">
                    <a:lumMod val="20000"/>
                    <a:lumOff val="80000"/>
                  </a:schemeClr>
                </a:solidFill>
              </a:rPr>
              <a:t>.</a:t>
            </a:r>
          </a:p>
          <a:p>
            <a:pPr algn="just"/>
            <a:r>
              <a:rPr lang="it-IT" sz="2000" dirty="0" smtClean="0"/>
              <a:t>La diffusione delle due correnti religiose comportarono lo scoppio di rivolte durante </a:t>
            </a:r>
            <a:r>
              <a:rPr lang="it-IT" sz="2000" dirty="0"/>
              <a:t>l’Impero di </a:t>
            </a:r>
            <a:r>
              <a:rPr lang="it-IT" sz="2000" dirty="0" smtClean="0"/>
              <a:t>Giustiniano.</a:t>
            </a:r>
          </a:p>
          <a:p>
            <a:pPr algn="just"/>
            <a:r>
              <a:rPr lang="it-IT" sz="2000" dirty="0" smtClean="0"/>
              <a:t>L’imperatore decise </a:t>
            </a:r>
            <a:r>
              <a:rPr lang="it-IT" sz="2000" dirty="0"/>
              <a:t>di emanare </a:t>
            </a:r>
            <a:r>
              <a:rPr lang="it-IT" sz="2000" dirty="0">
                <a:solidFill>
                  <a:schemeClr val="accent5">
                    <a:lumMod val="20000"/>
                    <a:lumOff val="80000"/>
                  </a:schemeClr>
                </a:solidFill>
              </a:rPr>
              <a:t>un editto 544 chiamato dei Tre Capitoli </a:t>
            </a:r>
            <a:r>
              <a:rPr lang="it-IT" sz="2000" dirty="0"/>
              <a:t>con la condanna dei seguaci del nestorianesimo, che comportò una spaccatura nella chiesa cristiana. Contro questa volontà che andava verso un accentramento della chiesa verso il vescovo </a:t>
            </a:r>
            <a:r>
              <a:rPr lang="it-IT" sz="2000" dirty="0" smtClean="0"/>
              <a:t>Roma, considerato il successore dell’apostolo Pietro, </a:t>
            </a:r>
            <a:r>
              <a:rPr lang="it-IT" sz="2000" dirty="0"/>
              <a:t>si opposero anche alcuni sede italiane quali ad esempio Aquileia e </a:t>
            </a:r>
            <a:r>
              <a:rPr lang="it-IT" sz="2000" dirty="0" smtClean="0"/>
              <a:t>Ravenna, che </a:t>
            </a:r>
            <a:r>
              <a:rPr lang="it-IT" sz="2000" dirty="0"/>
              <a:t>rimasero scismatiche fino al VII secolo quando Roma ebbe il sopravvento.</a:t>
            </a:r>
          </a:p>
          <a:p>
            <a:pPr algn="just"/>
            <a:endParaRPr lang="it-IT" sz="2000" dirty="0"/>
          </a:p>
        </p:txBody>
      </p:sp>
    </p:spTree>
    <p:extLst>
      <p:ext uri="{BB962C8B-B14F-4D97-AF65-F5344CB8AC3E}">
        <p14:creationId xmlns:p14="http://schemas.microsoft.com/office/powerpoint/2010/main" val="499382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L’iconoclastia </a:t>
            </a:r>
            <a:endParaRPr lang="it-IT" dirty="0"/>
          </a:p>
        </p:txBody>
      </p:sp>
      <p:sp>
        <p:nvSpPr>
          <p:cNvPr id="3" name="Segnaposto contenuto 2"/>
          <p:cNvSpPr>
            <a:spLocks noGrp="1"/>
          </p:cNvSpPr>
          <p:nvPr>
            <p:ph idx="1"/>
          </p:nvPr>
        </p:nvSpPr>
        <p:spPr>
          <a:xfrm>
            <a:off x="677334" y="1224116"/>
            <a:ext cx="9179898" cy="4817247"/>
          </a:xfrm>
        </p:spPr>
        <p:txBody>
          <a:bodyPr>
            <a:normAutofit/>
          </a:bodyPr>
          <a:lstStyle/>
          <a:p>
            <a:pPr algn="just"/>
            <a:r>
              <a:rPr lang="it-IT" sz="2000" dirty="0" smtClean="0"/>
              <a:t>Si tratta della volontà di distruggere le immagini sacre come esito estremo della volontà di purificare il culto nella volontà di imporre un rapporto con il sacro che doveva essere necessariamente mediato dalle gerarchie ecclesiastiche per differenziarsi dalle componenti barbariche, dalle comunità ebraiche e dalle zone di recente islamizzazione per volontà della dinastia imperiale di origine sira nota come </a:t>
            </a:r>
            <a:r>
              <a:rPr lang="it-IT" sz="2000" dirty="0" err="1" smtClean="0"/>
              <a:t>isaurica</a:t>
            </a:r>
            <a:r>
              <a:rPr lang="it-IT" sz="2000" dirty="0" smtClean="0"/>
              <a:t>.</a:t>
            </a:r>
          </a:p>
          <a:p>
            <a:pPr algn="just"/>
            <a:r>
              <a:rPr lang="it-IT" sz="2000" dirty="0" smtClean="0"/>
              <a:t>Iniziata da Leone (714-717), fu continuata da Costantino V, che mise in discussione le icone dei santi ma anche le raffigurazioni della natura umana del Cristo. Continuò fino a quando Teodora nel 843 fece deporre il patriarca iconoclasta di Costantinopoli su influenza dei monasteri, forti dei loro culti che rispondevano alle esigenze del popolo  di vedere le immagini dei santi intermediari con la Divinità.</a:t>
            </a:r>
          </a:p>
          <a:p>
            <a:pPr algn="just"/>
            <a:r>
              <a:rPr lang="it-IT" sz="2000" dirty="0" smtClean="0"/>
              <a:t>La chiesa di Roma si oppose con forza nei 90 anni dell’iconoclastia. </a:t>
            </a:r>
            <a:endParaRPr lang="it-IT" sz="2000" dirty="0"/>
          </a:p>
        </p:txBody>
      </p:sp>
    </p:spTree>
    <p:extLst>
      <p:ext uri="{BB962C8B-B14F-4D97-AF65-F5344CB8AC3E}">
        <p14:creationId xmlns:p14="http://schemas.microsoft.com/office/powerpoint/2010/main" val="2951104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lstStyle/>
          <a:p>
            <a:pPr algn="ctr"/>
            <a:r>
              <a:rPr lang="it-IT" dirty="0" smtClean="0"/>
              <a:t>I Longobardi </a:t>
            </a:r>
            <a:endParaRPr lang="it-IT" dirty="0"/>
          </a:p>
        </p:txBody>
      </p:sp>
      <p:sp>
        <p:nvSpPr>
          <p:cNvPr id="3" name="Segnaposto contenuto 2"/>
          <p:cNvSpPr>
            <a:spLocks noGrp="1"/>
          </p:cNvSpPr>
          <p:nvPr>
            <p:ph idx="1"/>
          </p:nvPr>
        </p:nvSpPr>
        <p:spPr>
          <a:xfrm>
            <a:off x="677334" y="1268361"/>
            <a:ext cx="9253050" cy="4773002"/>
          </a:xfrm>
        </p:spPr>
        <p:txBody>
          <a:bodyPr>
            <a:normAutofit/>
          </a:bodyPr>
          <a:lstStyle/>
          <a:p>
            <a:pPr algn="just"/>
            <a:r>
              <a:rPr lang="it-IT" sz="2000" b="1" dirty="0"/>
              <a:t>Nell’anno 568 la nazione dei Longobardi abbandonò le regioni danubiane nelle quali era rimasta stanziata per tre generazioni e sotto la guida del re Alboino invase l’Italia. Varcate le Alpi orientali, l’esercito longobardo conquistò la città di </a:t>
            </a:r>
            <a:r>
              <a:rPr lang="it-IT" sz="2000" b="1" i="1" dirty="0"/>
              <a:t>Forum </a:t>
            </a:r>
            <a:r>
              <a:rPr lang="it-IT" sz="2000" b="1" i="1" dirty="0" err="1"/>
              <a:t>Iulii</a:t>
            </a:r>
            <a:r>
              <a:rPr lang="it-IT" sz="2000" b="1" dirty="0"/>
              <a:t> (Cividale del Friuli) e organizzò in questa regione un primo stanziamento. Poi si diresse ad ovest e nel tempo di un anno occupò Verona e tutto il Veneto occidentale, prese Milano e iniziò la conquista dell’area padana. </a:t>
            </a:r>
            <a:endParaRPr lang="it-IT" sz="2000" b="1" dirty="0" smtClean="0"/>
          </a:p>
          <a:p>
            <a:pPr algn="just"/>
            <a:r>
              <a:rPr lang="it-IT" sz="2000" b="1" dirty="0" smtClean="0"/>
              <a:t>Nel </a:t>
            </a:r>
            <a:r>
              <a:rPr lang="it-IT" sz="2000" b="1" dirty="0"/>
              <a:t>572, dopo un lungo assedio, fu presa la città di Pavia che i Longobardi avrebbero più tardi eretto stabilmente a capitale del loro regno in Italia. Successivamente vennero conquistate ampie zone dell’Italia centrale e meridionale. L’ambizione longobarda alla conquista di tutta la penisola non si realizzò e l’Italia rimase divisa fra il regno longobardo e il dominio imperiale di Bisanzio.</a:t>
            </a:r>
            <a:endParaRPr lang="it-IT" sz="2000" dirty="0"/>
          </a:p>
        </p:txBody>
      </p:sp>
    </p:spTree>
    <p:extLst>
      <p:ext uri="{BB962C8B-B14F-4D97-AF65-F5344CB8AC3E}">
        <p14:creationId xmlns:p14="http://schemas.microsoft.com/office/powerpoint/2010/main" val="36739103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24232"/>
          </a:xfrm>
        </p:spPr>
        <p:txBody>
          <a:bodyPr/>
          <a:lstStyle/>
          <a:p>
            <a:pPr algn="ctr"/>
            <a:r>
              <a:rPr lang="it-IT" dirty="0" smtClean="0"/>
              <a:t>Origine dei Longobardi </a:t>
            </a:r>
            <a:endParaRPr lang="it-IT" dirty="0"/>
          </a:p>
        </p:txBody>
      </p:sp>
      <p:sp>
        <p:nvSpPr>
          <p:cNvPr id="3" name="Segnaposto contenuto 2"/>
          <p:cNvSpPr>
            <a:spLocks noGrp="1"/>
          </p:cNvSpPr>
          <p:nvPr>
            <p:ph idx="1"/>
          </p:nvPr>
        </p:nvSpPr>
        <p:spPr>
          <a:xfrm>
            <a:off x="677334" y="1578077"/>
            <a:ext cx="9655386" cy="4463285"/>
          </a:xfrm>
        </p:spPr>
        <p:txBody>
          <a:bodyPr>
            <a:normAutofit fontScale="92500" lnSpcReduction="20000"/>
          </a:bodyPr>
          <a:lstStyle/>
          <a:p>
            <a:pPr algn="just"/>
            <a:r>
              <a:rPr lang="it-IT" sz="2000" b="1" dirty="0" smtClean="0"/>
              <a:t>L’origine scandinava data a lungo per certa è oggi messa in discussione. Erano stanziati nella Germania settentrionale nel I sec d.C., dove varie tribù trovarono punti di convergenza, che, durante le lunghe migrazioni, si arricchirono progressivamente dei miti d’origine.</a:t>
            </a:r>
          </a:p>
          <a:p>
            <a:pPr algn="just"/>
            <a:r>
              <a:rPr lang="it-IT" sz="2000" b="1" dirty="0" smtClean="0"/>
              <a:t>V secolo si stanziarono in Pannonia come milizie mercenarie dell’Impero bizantino.</a:t>
            </a:r>
            <a:r>
              <a:rPr lang="it-IT" sz="2000" b="1" dirty="0"/>
              <a:t> </a:t>
            </a:r>
            <a:r>
              <a:rPr lang="it-IT" sz="2000" b="1" dirty="0" smtClean="0"/>
              <a:t>Nei </a:t>
            </a:r>
            <a:r>
              <a:rPr lang="it-IT" sz="2000" b="1" dirty="0"/>
              <a:t>territori lasciati liberi dai Longobardi, sul medio Danubio, gli Avari proseguirono il loro insediamento e costituirono un regno, base per aggressioni contro i territori </a:t>
            </a:r>
            <a:r>
              <a:rPr lang="it-IT" sz="2000" b="1" dirty="0" smtClean="0"/>
              <a:t>bizantini.</a:t>
            </a:r>
          </a:p>
          <a:p>
            <a:pPr algn="just"/>
            <a:r>
              <a:rPr lang="it-IT" sz="2000" b="1" dirty="0" smtClean="0"/>
              <a:t>Il </a:t>
            </a:r>
            <a:r>
              <a:rPr lang="it-IT" sz="2000" b="1" dirty="0"/>
              <a:t>regno longobardo d’Italia, in quanto regno governato da sovrani di stirpe longobarda, era destinato a durare circa due secoli, dal 568 al 774, alle sue spalle erano più di cinque secoli di storia, una storia fatta di successive migrazioni nell’Europa del nord e poi nell’Europa centrale, alpina e danubiana. Questa fase “</a:t>
            </a:r>
            <a:r>
              <a:rPr lang="it-IT" sz="2000" b="1" dirty="0" err="1"/>
              <a:t>pre</a:t>
            </a:r>
            <a:r>
              <a:rPr lang="it-IT" sz="2000" b="1" dirty="0"/>
              <a:t>-italiana” della storia longobarda è conoscibile attraverso numerose testimonianze archeologiche, poche narrazioni di spessore storico ben definito, tante narrazioni di tipo mitico e leggendario redatte spesso a moltissimo tempo di distanza. </a:t>
            </a:r>
            <a:endParaRPr lang="it-IT" sz="2000" b="1" i="1" dirty="0"/>
          </a:p>
          <a:p>
            <a:pPr algn="just"/>
            <a:endParaRPr lang="it-IT" sz="2000" dirty="0" smtClean="0"/>
          </a:p>
        </p:txBody>
      </p:sp>
    </p:spTree>
    <p:extLst>
      <p:ext uri="{BB962C8B-B14F-4D97-AF65-F5344CB8AC3E}">
        <p14:creationId xmlns:p14="http://schemas.microsoft.com/office/powerpoint/2010/main" val="415667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normAutofit/>
          </a:bodyPr>
          <a:lstStyle/>
          <a:p>
            <a:pPr algn="ctr"/>
            <a:r>
              <a:rPr lang="it-IT" sz="2800" dirty="0" smtClean="0"/>
              <a:t>Caratteristiche della migrazione</a:t>
            </a:r>
            <a:endParaRPr lang="it-IT" sz="2800" dirty="0"/>
          </a:p>
        </p:txBody>
      </p:sp>
      <p:sp>
        <p:nvSpPr>
          <p:cNvPr id="3" name="Segnaposto contenuto 2"/>
          <p:cNvSpPr>
            <a:spLocks noGrp="1"/>
          </p:cNvSpPr>
          <p:nvPr>
            <p:ph idx="1"/>
          </p:nvPr>
        </p:nvSpPr>
        <p:spPr>
          <a:xfrm>
            <a:off x="677334" y="1327355"/>
            <a:ext cx="9362778" cy="4714007"/>
          </a:xfrm>
        </p:spPr>
        <p:txBody>
          <a:bodyPr>
            <a:normAutofit fontScale="92500" lnSpcReduction="10000"/>
          </a:bodyPr>
          <a:lstStyle/>
          <a:p>
            <a:pPr algn="just"/>
            <a:r>
              <a:rPr lang="it-IT" sz="2000" dirty="0" smtClean="0"/>
              <a:t>I Longobardi </a:t>
            </a:r>
            <a:r>
              <a:rPr lang="it-IT" sz="2000" dirty="0"/>
              <a:t>avrebbero organizzato nel 568 una grande migrazione armata sotto il comando del re Alboino, con mogli e figli e con un insieme di altre genti, germaniche e non: in particolare i Sassoni, </a:t>
            </a:r>
            <a:r>
              <a:rPr lang="it-IT" sz="2000" dirty="0" smtClean="0"/>
              <a:t>che </a:t>
            </a:r>
            <a:r>
              <a:rPr lang="it-IT" sz="2000" dirty="0"/>
              <a:t>in numero di oltre 20.000, anch'essi con donne e bambini, avrebbero </a:t>
            </a:r>
            <a:r>
              <a:rPr lang="it-IT" sz="2000" dirty="0" smtClean="0"/>
              <a:t>tentato con i Longobardi </a:t>
            </a:r>
            <a:r>
              <a:rPr lang="it-IT" sz="2000" dirty="0"/>
              <a:t>la conquista. </a:t>
            </a:r>
            <a:endParaRPr lang="it-IT" sz="2000" dirty="0" smtClean="0"/>
          </a:p>
          <a:p>
            <a:pPr algn="just"/>
            <a:r>
              <a:rPr lang="it-IT" sz="2000" dirty="0" smtClean="0"/>
              <a:t>La </a:t>
            </a:r>
            <a:r>
              <a:rPr lang="it-IT" sz="2000" dirty="0"/>
              <a:t>migrazione </a:t>
            </a:r>
            <a:r>
              <a:rPr lang="it-IT" sz="2000" dirty="0" smtClean="0"/>
              <a:t>armata, la </a:t>
            </a:r>
            <a:r>
              <a:rPr lang="it-IT" sz="2000" dirty="0"/>
              <a:t>ricerca di una nuova </a:t>
            </a:r>
            <a:r>
              <a:rPr lang="it-IT" sz="2000" dirty="0" smtClean="0"/>
              <a:t>patria </a:t>
            </a:r>
            <a:r>
              <a:rPr lang="it-IT" sz="2000" dirty="0"/>
              <a:t>e la coalizione di </a:t>
            </a:r>
            <a:r>
              <a:rPr lang="it-IT" sz="2000" dirty="0" smtClean="0"/>
              <a:t>nazionalità </a:t>
            </a:r>
            <a:r>
              <a:rPr lang="it-IT" sz="2000" dirty="0"/>
              <a:t>diverse, conferirono nei fatti e nella memoria un peso straordinario alla figura del re. Nella saga longobarda Alboino sarebbe stato ricordato anzitutto come un grande condottiero, inventore di nuove armi, simile nei gesti ai grandi conquistatori del passato. </a:t>
            </a:r>
            <a:endParaRPr lang="it-IT" sz="2000" dirty="0" smtClean="0"/>
          </a:p>
          <a:p>
            <a:pPr algn="just"/>
            <a:r>
              <a:rPr lang="it-IT" sz="2000" dirty="0" smtClean="0"/>
              <a:t>Le narrazioni </a:t>
            </a:r>
            <a:r>
              <a:rPr lang="it-IT" sz="2000" dirty="0"/>
              <a:t>dei </a:t>
            </a:r>
            <a:r>
              <a:rPr lang="it-IT" sz="2000" dirty="0" smtClean="0"/>
              <a:t>contemporanei, </a:t>
            </a:r>
            <a:r>
              <a:rPr lang="it-IT" sz="2000" dirty="0"/>
              <a:t>soprattutto di tradizione franca (episcopale: Gregorio di Tours) e </a:t>
            </a:r>
            <a:r>
              <a:rPr lang="it-IT" sz="2000" dirty="0" smtClean="0"/>
              <a:t>romana, erano </a:t>
            </a:r>
            <a:r>
              <a:rPr lang="it-IT" sz="2000" dirty="0"/>
              <a:t>fondamentalmente ostili ai Longobardi, visti come invasori, barbari, nemici, ariani ecc. In questa tradizione la conquista longobarda d'Italia </a:t>
            </a:r>
            <a:r>
              <a:rPr lang="it-IT" sz="2000" dirty="0" smtClean="0"/>
              <a:t>era </a:t>
            </a:r>
            <a:r>
              <a:rPr lang="it-IT" sz="2000" dirty="0"/>
              <a:t>vista con connotati di </a:t>
            </a:r>
            <a:r>
              <a:rPr lang="it-IT" sz="2000" dirty="0" smtClean="0"/>
              <a:t>atrocità e con frequenti richiami alla </a:t>
            </a:r>
            <a:r>
              <a:rPr lang="it-IT" sz="2000" dirty="0"/>
              <a:t>visione di chiese saccheggiate e sacerdoti uccisi offerta da Gregorio di Tours</a:t>
            </a:r>
          </a:p>
        </p:txBody>
      </p:sp>
    </p:spTree>
    <p:extLst>
      <p:ext uri="{BB962C8B-B14F-4D97-AF65-F5344CB8AC3E}">
        <p14:creationId xmlns:p14="http://schemas.microsoft.com/office/powerpoint/2010/main" val="25240883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normAutofit/>
          </a:bodyPr>
          <a:lstStyle/>
          <a:p>
            <a:pPr algn="ctr"/>
            <a:r>
              <a:rPr lang="it-IT" sz="2800" dirty="0" smtClean="0"/>
              <a:t>Paolo Diacono</a:t>
            </a:r>
            <a:endParaRPr lang="it-IT" sz="2800" dirty="0"/>
          </a:p>
        </p:txBody>
      </p:sp>
      <p:sp>
        <p:nvSpPr>
          <p:cNvPr id="3" name="Segnaposto contenuto 2"/>
          <p:cNvSpPr>
            <a:spLocks noGrp="1"/>
          </p:cNvSpPr>
          <p:nvPr>
            <p:ph idx="1"/>
          </p:nvPr>
        </p:nvSpPr>
        <p:spPr>
          <a:xfrm>
            <a:off x="677334" y="1238865"/>
            <a:ext cx="8596668" cy="4802497"/>
          </a:xfrm>
        </p:spPr>
        <p:txBody>
          <a:bodyPr>
            <a:noAutofit/>
          </a:bodyPr>
          <a:lstStyle/>
          <a:p>
            <a:pPr algn="just"/>
            <a:r>
              <a:rPr lang="it-IT" sz="2000" dirty="0" smtClean="0"/>
              <a:t>Una narrazione più analitica ma tardiva è offerta dalla </a:t>
            </a:r>
            <a:r>
              <a:rPr lang="it-IT" sz="2000" i="1" dirty="0" err="1" smtClean="0"/>
              <a:t>Historia</a:t>
            </a:r>
            <a:r>
              <a:rPr lang="it-IT" sz="2000" i="1" dirty="0" smtClean="0"/>
              <a:t> </a:t>
            </a:r>
            <a:r>
              <a:rPr lang="it-IT" sz="2000" i="1" dirty="0" err="1" smtClean="0"/>
              <a:t>Langobardorum</a:t>
            </a:r>
            <a:r>
              <a:rPr lang="it-IT" sz="2000" i="1" dirty="0" smtClean="0"/>
              <a:t> </a:t>
            </a:r>
            <a:r>
              <a:rPr lang="it-IT" sz="2000" dirty="0" smtClean="0"/>
              <a:t>di Paolo Diacono.</a:t>
            </a:r>
            <a:r>
              <a:rPr lang="it-IT" sz="2000" dirty="0"/>
              <a:t> Il libro fu scritto nella Abbazia di Montecassino nei due anni successivi al ritorno dalla Francia dell’autore che aveva ricoperto il ruolo di grammatico presso la corte di Carlo </a:t>
            </a:r>
            <a:r>
              <a:rPr lang="it-IT" sz="2000" dirty="0" smtClean="0"/>
              <a:t>Magno.</a:t>
            </a:r>
          </a:p>
          <a:p>
            <a:pPr algn="just"/>
            <a:endParaRPr lang="it-IT" sz="2000" dirty="0" smtClean="0"/>
          </a:p>
          <a:p>
            <a:pPr algn="just"/>
            <a:r>
              <a:rPr lang="it-IT" sz="2000" dirty="0" smtClean="0"/>
              <a:t>È </a:t>
            </a:r>
            <a:r>
              <a:rPr lang="it-IT" sz="2000" dirty="0"/>
              <a:t>suddivisa in sei libri e tratta </a:t>
            </a:r>
            <a:r>
              <a:rPr lang="it-IT" sz="2000" dirty="0" smtClean="0"/>
              <a:t>della storia</a:t>
            </a:r>
            <a:r>
              <a:rPr lang="it-IT" sz="2000" dirty="0"/>
              <a:t> </a:t>
            </a:r>
            <a:r>
              <a:rPr lang="it-IT" sz="2000" dirty="0" smtClean="0"/>
              <a:t>dei Longobardi</a:t>
            </a:r>
            <a:r>
              <a:rPr lang="it-IT" sz="2000" dirty="0"/>
              <a:t> dalle origini al suo apice: la morte del re </a:t>
            </a:r>
            <a:r>
              <a:rPr lang="it-IT" sz="2000" dirty="0" smtClean="0"/>
              <a:t> Liutprando nel 744. </a:t>
            </a:r>
          </a:p>
          <a:p>
            <a:pPr algn="just"/>
            <a:endParaRPr lang="it-IT" sz="2000" dirty="0" smtClean="0"/>
          </a:p>
          <a:p>
            <a:pPr algn="just"/>
            <a:r>
              <a:rPr lang="it-IT" sz="2000" dirty="0" smtClean="0"/>
              <a:t>L’</a:t>
            </a:r>
            <a:r>
              <a:rPr lang="it-IT" sz="2000" dirty="0" err="1" smtClean="0"/>
              <a:t>Historia</a:t>
            </a:r>
            <a:r>
              <a:rPr lang="it-IT" sz="2000" dirty="0" smtClean="0"/>
              <a:t> </a:t>
            </a:r>
            <a:r>
              <a:rPr lang="it-IT" sz="2000" dirty="0" err="1"/>
              <a:t>Langobardorum</a:t>
            </a:r>
            <a:r>
              <a:rPr lang="it-IT" sz="2000" dirty="0"/>
              <a:t> della Biblioteca </a:t>
            </a:r>
            <a:r>
              <a:rPr lang="it-IT" sz="2000" dirty="0" smtClean="0"/>
              <a:t>Capitolare di Cividale, </a:t>
            </a:r>
            <a:r>
              <a:rPr lang="it-IT" sz="2000" dirty="0"/>
              <a:t>databile alla prima metà del IX </a:t>
            </a:r>
            <a:r>
              <a:rPr lang="it-IT" sz="2000" dirty="0" smtClean="0"/>
              <a:t>secolo, è uno </a:t>
            </a:r>
            <a:r>
              <a:rPr lang="it-IT" sz="2000" dirty="0"/>
              <a:t>dei più antichi codici carolingi di possibile origine friulana</a:t>
            </a:r>
            <a:r>
              <a:rPr lang="it-IT" sz="2000" dirty="0" smtClean="0"/>
              <a:t>. </a:t>
            </a:r>
          </a:p>
          <a:p>
            <a:r>
              <a:rPr lang="it-IT" sz="2000" i="1" dirty="0" smtClean="0"/>
              <a:t> </a:t>
            </a:r>
            <a:r>
              <a:rPr lang="it-IT" sz="2000" dirty="0"/>
              <a:t/>
            </a:r>
            <a:br>
              <a:rPr lang="it-IT" sz="2000" dirty="0"/>
            </a:br>
            <a:endParaRPr lang="it-IT" sz="2000" dirty="0"/>
          </a:p>
        </p:txBody>
      </p:sp>
    </p:spTree>
    <p:extLst>
      <p:ext uri="{BB962C8B-B14F-4D97-AF65-F5344CB8AC3E}">
        <p14:creationId xmlns:p14="http://schemas.microsoft.com/office/powerpoint/2010/main" val="32349934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97974"/>
          </a:xfrm>
        </p:spPr>
        <p:txBody>
          <a:bodyPr>
            <a:normAutofit fontScale="90000"/>
          </a:bodyPr>
          <a:lstStyle/>
          <a:p>
            <a:pPr algn="ctr"/>
            <a:r>
              <a:rPr lang="it-IT" dirty="0" err="1" smtClean="0"/>
              <a:t>Historia</a:t>
            </a:r>
            <a:r>
              <a:rPr lang="it-IT" dirty="0" smtClean="0"/>
              <a:t> </a:t>
            </a:r>
            <a:r>
              <a:rPr lang="it-IT" dirty="0" err="1" smtClean="0"/>
              <a:t>Langobardorum</a:t>
            </a:r>
            <a:r>
              <a:rPr lang="it-IT" dirty="0"/>
              <a:t>, II, 4, 6, 7.</a:t>
            </a:r>
            <a:br>
              <a:rPr lang="it-IT" dirty="0"/>
            </a:br>
            <a:endParaRPr lang="it-IT" dirty="0"/>
          </a:p>
        </p:txBody>
      </p:sp>
      <p:sp>
        <p:nvSpPr>
          <p:cNvPr id="3" name="Segnaposto contenuto 2"/>
          <p:cNvSpPr>
            <a:spLocks noGrp="1"/>
          </p:cNvSpPr>
          <p:nvPr>
            <p:ph idx="1"/>
          </p:nvPr>
        </p:nvSpPr>
        <p:spPr>
          <a:xfrm>
            <a:off x="677334" y="1371601"/>
            <a:ext cx="8596668" cy="4669762"/>
          </a:xfrm>
        </p:spPr>
        <p:txBody>
          <a:bodyPr>
            <a:normAutofit fontScale="92500" lnSpcReduction="10000"/>
          </a:bodyPr>
          <a:lstStyle/>
          <a:p>
            <a:r>
              <a:rPr lang="it-IT" sz="2000" i="1" dirty="0"/>
              <a:t>Alboino, in procinto di partire per l’Italia, chiese aiuto ai suoi vecchi amici Sassoni, per avere un maggior numero di uomini con cui invadere e occupare il vasto territorio italiano. Più di ventimila Sassoni, con donne e bambini, accorsero al suo appello, per andare con lui in Italia. Quando lo seppero, </a:t>
            </a:r>
            <a:r>
              <a:rPr lang="it-IT" sz="2000" i="1" dirty="0" err="1"/>
              <a:t>Clotario</a:t>
            </a:r>
            <a:r>
              <a:rPr lang="it-IT" sz="2000" i="1" dirty="0"/>
              <a:t> e </a:t>
            </a:r>
            <a:r>
              <a:rPr lang="it-IT" sz="2000" i="1" dirty="0" err="1"/>
              <a:t>Sigeperto</a:t>
            </a:r>
            <a:r>
              <a:rPr lang="it-IT" sz="2000" i="1" dirty="0"/>
              <a:t>, re dei Franchi, fecero trasferire gli Svevi ed altre genti nelle terre da cui erano usciti i Sassoni. </a:t>
            </a:r>
            <a:endParaRPr lang="it-IT" sz="2000" i="1" dirty="0" smtClean="0"/>
          </a:p>
          <a:p>
            <a:r>
              <a:rPr lang="it-IT" sz="2000" i="1" dirty="0" smtClean="0"/>
              <a:t>Allora </a:t>
            </a:r>
            <a:r>
              <a:rPr lang="it-IT" sz="2000" i="1" dirty="0"/>
              <a:t>Alboino assegnò le sue sedi, cioè la Pannonia, ai suoi amici Unni, con il patto che, se in qualsiasi momento i Longobardi si fossero trovati nella necessità di tornare, avrebbero riavuto indietro le loro terre. I Longobardi dunque, lasciata la Pannonia, si mossero con le mogli, i figli e tutti i loro beni, per impossessarsi dell’Italia. In Pannonia erano rimasti quarantadue anni. Ne uscirono nel mese di aprile, nella prima indizione, il giorno dopo la santa Pasqua, la cui festa, secondo il computo, cadde quell’anno il primo di aprile, trascorsi già </a:t>
            </a:r>
            <a:r>
              <a:rPr lang="it-IT" sz="2000" i="1" dirty="0" err="1"/>
              <a:t>cinquecentosessantotto</a:t>
            </a:r>
            <a:r>
              <a:rPr lang="it-IT" sz="2000" i="1" dirty="0"/>
              <a:t> anni dall’incarnazione del Signore.</a:t>
            </a:r>
          </a:p>
          <a:p>
            <a:endParaRPr lang="it-IT" dirty="0"/>
          </a:p>
        </p:txBody>
      </p:sp>
    </p:spTree>
    <p:extLst>
      <p:ext uri="{BB962C8B-B14F-4D97-AF65-F5344CB8AC3E}">
        <p14:creationId xmlns:p14="http://schemas.microsoft.com/office/powerpoint/2010/main" val="6666033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normAutofit/>
          </a:bodyPr>
          <a:lstStyle/>
          <a:p>
            <a:pPr algn="ctr"/>
            <a:r>
              <a:rPr lang="it-IT" sz="2800" dirty="0" smtClean="0"/>
              <a:t>La conquista longobarda: caratteristiche</a:t>
            </a:r>
            <a:endParaRPr lang="it-IT" sz="2800" dirty="0"/>
          </a:p>
        </p:txBody>
      </p:sp>
      <p:sp>
        <p:nvSpPr>
          <p:cNvPr id="3" name="Segnaposto contenuto 2"/>
          <p:cNvSpPr>
            <a:spLocks noGrp="1"/>
          </p:cNvSpPr>
          <p:nvPr>
            <p:ph idx="1"/>
          </p:nvPr>
        </p:nvSpPr>
        <p:spPr>
          <a:xfrm>
            <a:off x="677334" y="1327355"/>
            <a:ext cx="9307914" cy="4714007"/>
          </a:xfrm>
        </p:spPr>
        <p:txBody>
          <a:bodyPr>
            <a:normAutofit lnSpcReduction="10000"/>
          </a:bodyPr>
          <a:lstStyle/>
          <a:p>
            <a:pPr algn="just"/>
            <a:r>
              <a:rPr lang="it-IT" sz="2000" b="1" dirty="0"/>
              <a:t>L</a:t>
            </a:r>
            <a:r>
              <a:rPr lang="it-IT" sz="2000" b="1" dirty="0" smtClean="0"/>
              <a:t>a </a:t>
            </a:r>
            <a:r>
              <a:rPr lang="it-IT" sz="2000" b="1" dirty="0"/>
              <a:t>presenza longobarda in Italia vide una dialettica di violenza guerriera e di sistemazione civile e </a:t>
            </a:r>
            <a:r>
              <a:rPr lang="it-IT" sz="2000" b="1" dirty="0" smtClean="0"/>
              <a:t>assestamento politico.</a:t>
            </a:r>
          </a:p>
          <a:p>
            <a:pPr algn="just"/>
            <a:r>
              <a:rPr lang="it-IT" sz="2000" b="1" dirty="0"/>
              <a:t>La violenza si esercitava su due versanti. La volontà di espansione conquista dei re e dei duchi longobardi non era appagata dalla conquista della gran parte del nord, e dopo il fallimento di alcuni tentativi di guerrieri longobardi in direzione del regno dei Franchi l’orizzonte di dominio longobardo si chiarì sempre più nettamente come un orizzonte italiano e proiettato tendenzialmente su tutta la penisola</a:t>
            </a:r>
            <a:r>
              <a:rPr lang="it-IT" sz="2000" b="1" dirty="0" smtClean="0"/>
              <a:t>.</a:t>
            </a:r>
          </a:p>
          <a:p>
            <a:pPr algn="just"/>
            <a:r>
              <a:rPr lang="it-IT" sz="2000" b="1" dirty="0" smtClean="0"/>
              <a:t>Oltre alla violenza militare il potere era caratterizzato dalla violenza </a:t>
            </a:r>
            <a:r>
              <a:rPr lang="it-IT" sz="2000" b="1" dirty="0"/>
              <a:t>interna al regno. Il vertice politico era il re, ma i contingenti dell’esercito longobardo erano capeggiati da duchi, insediati nelle città e talora a capo di territori regionali, i più importanti dei quali erano quelli che facevano capo a Cividale del Friuli, a Spoleto e a Benevento</a:t>
            </a:r>
            <a:r>
              <a:rPr lang="it-IT" sz="2000" b="1" i="1" dirty="0"/>
              <a:t>. </a:t>
            </a:r>
            <a:endParaRPr lang="it-IT" sz="2000" b="1" dirty="0"/>
          </a:p>
        </p:txBody>
      </p:sp>
    </p:spTree>
    <p:extLst>
      <p:ext uri="{BB962C8B-B14F-4D97-AF65-F5344CB8AC3E}">
        <p14:creationId xmlns:p14="http://schemas.microsoft.com/office/powerpoint/2010/main" val="15560590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0490"/>
          </a:xfrm>
        </p:spPr>
        <p:txBody>
          <a:bodyPr/>
          <a:lstStyle/>
          <a:p>
            <a:r>
              <a:rPr lang="it-IT" sz="3200" dirty="0" smtClean="0"/>
              <a:t>Organizzazione politica dei Longobardi</a:t>
            </a:r>
            <a:endParaRPr lang="it-IT" sz="3200" dirty="0"/>
          </a:p>
        </p:txBody>
      </p:sp>
      <p:sp>
        <p:nvSpPr>
          <p:cNvPr id="3" name="Segnaposto contenuto 2"/>
          <p:cNvSpPr>
            <a:spLocks noGrp="1"/>
          </p:cNvSpPr>
          <p:nvPr>
            <p:ph idx="1"/>
          </p:nvPr>
        </p:nvSpPr>
        <p:spPr>
          <a:xfrm>
            <a:off x="677334" y="1563329"/>
            <a:ext cx="9417642" cy="4478033"/>
          </a:xfrm>
        </p:spPr>
        <p:txBody>
          <a:bodyPr>
            <a:normAutofit lnSpcReduction="10000"/>
          </a:bodyPr>
          <a:lstStyle/>
          <a:p>
            <a:pPr algn="just"/>
            <a:r>
              <a:rPr lang="it-IT" sz="2000" b="1" dirty="0" smtClean="0"/>
              <a:t>Gli uomini in età di combattimenti, definiti arimanni (da </a:t>
            </a:r>
            <a:r>
              <a:rPr lang="it-IT" sz="2000" b="1" dirty="0" err="1" smtClean="0"/>
              <a:t>heer</a:t>
            </a:r>
            <a:r>
              <a:rPr lang="it-IT" sz="2000" b="1" dirty="0" smtClean="0"/>
              <a:t>= esercito e </a:t>
            </a:r>
            <a:r>
              <a:rPr lang="it-IT" sz="2000" b="1" dirty="0" err="1" smtClean="0"/>
              <a:t>mann</a:t>
            </a:r>
            <a:r>
              <a:rPr lang="it-IT" sz="2000" b="1" dirty="0" smtClean="0"/>
              <a:t>=uomo), facevano parte di gruppi in marcia, chiamati </a:t>
            </a:r>
            <a:r>
              <a:rPr lang="it-IT" sz="2000" b="1" dirty="0" err="1" smtClean="0"/>
              <a:t>farae</a:t>
            </a:r>
            <a:r>
              <a:rPr lang="it-IT" sz="2000" b="1" dirty="0" smtClean="0"/>
              <a:t> (da </a:t>
            </a:r>
            <a:r>
              <a:rPr lang="it-IT" sz="2000" b="1" dirty="0" err="1" smtClean="0"/>
              <a:t>fahren</a:t>
            </a:r>
            <a:r>
              <a:rPr lang="it-IT" sz="2000" b="1" dirty="0" smtClean="0"/>
              <a:t> viaggiare). </a:t>
            </a:r>
          </a:p>
          <a:p>
            <a:pPr algn="just"/>
            <a:r>
              <a:rPr lang="it-IT" sz="2000" b="1" dirty="0" smtClean="0"/>
              <a:t>Dopo lo stanziamento in Italia le </a:t>
            </a:r>
            <a:r>
              <a:rPr lang="it-IT" sz="2000" b="1" dirty="0" err="1" smtClean="0"/>
              <a:t>farae</a:t>
            </a:r>
            <a:r>
              <a:rPr lang="it-IT" sz="2000" b="1" dirty="0" smtClean="0"/>
              <a:t> diventarono unità di insediamento abbastanza stabili in città e nei luoghi strategici come ponti o luoghi di confine.</a:t>
            </a:r>
          </a:p>
          <a:p>
            <a:pPr algn="just"/>
            <a:r>
              <a:rPr lang="it-IT" sz="2000" b="1" dirty="0" smtClean="0"/>
              <a:t>Rapporti tesi tra i vescovi cattolici e i Longobardi politeisti o ariani.</a:t>
            </a:r>
          </a:p>
          <a:p>
            <a:pPr algn="just"/>
            <a:r>
              <a:rPr lang="it-IT" sz="2000" b="1" dirty="0" smtClean="0"/>
              <a:t>Il ducato era l’area di stanziamento di una parte dell’esercito ma dal momento che i Longobardi erano un popolo-esercito l’area finiva per essere anche uno spazio civile.</a:t>
            </a:r>
          </a:p>
          <a:p>
            <a:pPr algn="just"/>
            <a:r>
              <a:rPr lang="it-IT" sz="2000" b="1" dirty="0" smtClean="0"/>
              <a:t>I duchi si stabilirono nelle città, dove esercitavano il potere politico e militare. </a:t>
            </a:r>
          </a:p>
          <a:p>
            <a:pPr algn="just"/>
            <a:r>
              <a:rPr lang="it-IT" sz="2000" b="1" dirty="0" smtClean="0"/>
              <a:t>Dei ducati non si conoscono i confini</a:t>
            </a:r>
            <a:r>
              <a:rPr lang="it-IT" dirty="0" smtClean="0"/>
              <a:t>. </a:t>
            </a:r>
            <a:endParaRPr lang="it-IT" dirty="0"/>
          </a:p>
        </p:txBody>
      </p:sp>
    </p:spTree>
    <p:extLst>
      <p:ext uri="{BB962C8B-B14F-4D97-AF65-F5344CB8AC3E}">
        <p14:creationId xmlns:p14="http://schemas.microsoft.com/office/powerpoint/2010/main" val="8968467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3200" dirty="0" smtClean="0"/>
              <a:t>La trasformazione del regno longobardo: VII secolo.</a:t>
            </a:r>
            <a:br>
              <a:rPr lang="it-IT" sz="3200" dirty="0" smtClean="0"/>
            </a:br>
            <a:endParaRPr lang="it-IT" sz="3200" dirty="0"/>
          </a:p>
        </p:txBody>
      </p:sp>
      <p:sp>
        <p:nvSpPr>
          <p:cNvPr id="3" name="Segnaposto contenuto 2"/>
          <p:cNvSpPr>
            <a:spLocks noGrp="1"/>
          </p:cNvSpPr>
          <p:nvPr>
            <p:ph idx="1"/>
          </p:nvPr>
        </p:nvSpPr>
        <p:spPr>
          <a:xfrm>
            <a:off x="751076" y="1622323"/>
            <a:ext cx="9215884" cy="4188542"/>
          </a:xfrm>
        </p:spPr>
        <p:txBody>
          <a:bodyPr>
            <a:noAutofit/>
          </a:bodyPr>
          <a:lstStyle/>
          <a:p>
            <a:pPr algn="just"/>
            <a:r>
              <a:rPr lang="it-IT" sz="2400" dirty="0" smtClean="0"/>
              <a:t>Inizia nel VII sec. con i sovrani Rotari e Grimoaldo. </a:t>
            </a:r>
          </a:p>
          <a:p>
            <a:pPr algn="just"/>
            <a:r>
              <a:rPr lang="it-IT" sz="2400" dirty="0" smtClean="0"/>
              <a:t>Editto di Rotari 643: prima raccolta scritta delle leggi longobarde redatta in lingua latina. Dovevano attenersi all’editto solamente i Longobardi e non i Latini, che potevano continuare a riferirsi al diritto romano per il diritto di famiglia, i rapporti patrimoniali e la vita civile.   </a:t>
            </a:r>
          </a:p>
          <a:p>
            <a:pPr algn="just"/>
            <a:r>
              <a:rPr lang="it-IT" sz="2400" dirty="0" smtClean="0"/>
              <a:t>Proibiva in particolare la faida (la giustizia privata che l’offeso e la sua famiglia poteva esercitare n forma di ritorsione contro il colpevole e i suoi parenti) sostituita dal guidrigildo, un risarcimento in denaro, che veniva versato al regno e che quindi riconosceva l’esistenza di uno stato. </a:t>
            </a:r>
          </a:p>
          <a:p>
            <a:pPr marL="0" indent="0" algn="just">
              <a:buNone/>
            </a:pPr>
            <a:r>
              <a:rPr lang="it-IT" sz="2400" dirty="0" smtClean="0"/>
              <a:t>  </a:t>
            </a:r>
            <a:endParaRPr lang="it-IT" sz="2400" dirty="0"/>
          </a:p>
        </p:txBody>
      </p:sp>
    </p:spTree>
    <p:extLst>
      <p:ext uri="{BB962C8B-B14F-4D97-AF65-F5344CB8AC3E}">
        <p14:creationId xmlns:p14="http://schemas.microsoft.com/office/powerpoint/2010/main" val="409224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01040" y="1356360"/>
            <a:ext cx="8442960" cy="3139321"/>
          </a:xfrm>
          <a:prstGeom prst="rect">
            <a:avLst/>
          </a:prstGeom>
        </p:spPr>
        <p:txBody>
          <a:bodyPr wrap="square">
            <a:spAutoFit/>
          </a:bodyPr>
          <a:lstStyle/>
          <a:p>
            <a:pPr algn="just"/>
            <a:r>
              <a:rPr lang="it-IT" dirty="0" smtClean="0">
                <a:solidFill>
                  <a:srgbClr val="FFFF00"/>
                </a:solidFill>
              </a:rPr>
              <a:t>Giappone</a:t>
            </a:r>
            <a:r>
              <a:rPr lang="it-IT" dirty="0" smtClean="0"/>
              <a:t>: il regno fu consolidato tra il 250 e il 538, quando entra in contatto con il regno cinese rompendo l’isolamento e inizia ad organizzarsi sulla base del modello cinese. Dal 710 inizia il periodo </a:t>
            </a:r>
            <a:r>
              <a:rPr lang="it-IT" dirty="0" smtClean="0">
                <a:solidFill>
                  <a:srgbClr val="FFFF00"/>
                </a:solidFill>
              </a:rPr>
              <a:t>Nara</a:t>
            </a:r>
            <a:r>
              <a:rPr lang="it-IT" dirty="0" smtClean="0"/>
              <a:t>, il più florido  con una rigida organizzazione amministrativa e governativa e un notevole sviluppo culturale.</a:t>
            </a:r>
          </a:p>
          <a:p>
            <a:pPr algn="just"/>
            <a:endParaRPr lang="it-IT" dirty="0" smtClean="0"/>
          </a:p>
          <a:p>
            <a:pPr algn="just"/>
            <a:r>
              <a:rPr lang="it-IT" dirty="0" smtClean="0"/>
              <a:t>Tra i periodi seguenti segnalo quello </a:t>
            </a:r>
            <a:r>
              <a:rPr lang="it-IT" dirty="0" err="1" smtClean="0">
                <a:solidFill>
                  <a:srgbClr val="FFFF00"/>
                </a:solidFill>
              </a:rPr>
              <a:t>Kamakura</a:t>
            </a:r>
            <a:r>
              <a:rPr lang="it-IT" dirty="0" smtClean="0"/>
              <a:t> (1185 </a:t>
            </a:r>
            <a:r>
              <a:rPr lang="it-IT" dirty="0"/>
              <a:t>- 1333), in cui il dominio politico e militare fu assunto </a:t>
            </a:r>
            <a:r>
              <a:rPr lang="it-IT" dirty="0" smtClean="0"/>
              <a:t>dallo </a:t>
            </a:r>
            <a:r>
              <a:rPr lang="it-IT" dirty="0" smtClean="0">
                <a:solidFill>
                  <a:srgbClr val="FFFF00"/>
                </a:solidFill>
              </a:rPr>
              <a:t>shogun</a:t>
            </a:r>
            <a:r>
              <a:rPr lang="it-IT" dirty="0" smtClean="0"/>
              <a:t>, </a:t>
            </a:r>
            <a:r>
              <a:rPr lang="it-IT" dirty="0"/>
              <a:t>una nuova </a:t>
            </a:r>
            <a:r>
              <a:rPr lang="it-IT" dirty="0" smtClean="0"/>
              <a:t>figura istituzionale si cui si basa la dittatura militare che avrebbe relegat</a:t>
            </a:r>
            <a:r>
              <a:rPr lang="it-IT" dirty="0"/>
              <a:t>o</a:t>
            </a:r>
            <a:r>
              <a:rPr lang="it-IT" dirty="0" smtClean="0"/>
              <a:t>  ad un ruolo simbolico  l'imperatore per i 7 secoli successivi . Si tratta dell’era feudale giapponese</a:t>
            </a:r>
            <a:r>
              <a:rPr lang="it-IT" dirty="0"/>
              <a:t> </a:t>
            </a:r>
            <a:r>
              <a:rPr lang="it-IT" dirty="0" smtClean="0"/>
              <a:t>con l’avvento della classe dei samurai.</a:t>
            </a:r>
            <a:endParaRPr lang="it-IT" dirty="0"/>
          </a:p>
        </p:txBody>
      </p:sp>
    </p:spTree>
    <p:extLst>
      <p:ext uri="{BB962C8B-B14F-4D97-AF65-F5344CB8AC3E}">
        <p14:creationId xmlns:p14="http://schemas.microsoft.com/office/powerpoint/2010/main" val="1853112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3776" y="1261872"/>
            <a:ext cx="11320272" cy="4801314"/>
          </a:xfrm>
          <a:prstGeom prst="rect">
            <a:avLst/>
          </a:prstGeom>
        </p:spPr>
        <p:txBody>
          <a:bodyPr wrap="square">
            <a:spAutoFit/>
          </a:bodyPr>
          <a:lstStyle/>
          <a:p>
            <a:pPr algn="just"/>
            <a:r>
              <a:rPr lang="it-IT" b="1" dirty="0"/>
              <a:t>Leggi longobarde, prologo di Rotari (643).</a:t>
            </a:r>
          </a:p>
          <a:p>
            <a:pPr algn="just"/>
            <a:endParaRPr lang="it-IT" b="1" dirty="0"/>
          </a:p>
          <a:p>
            <a:pPr algn="just"/>
            <a:r>
              <a:rPr lang="it-IT" b="1" dirty="0"/>
              <a:t>Inizia l’Editto che ha rinnovato Rotari signore, uomo eccellentissimo, re della stirpe dei Longobardi, con i suoi giudici preminenti.</a:t>
            </a:r>
          </a:p>
          <a:p>
            <a:pPr algn="just"/>
            <a:r>
              <a:rPr lang="it-IT" b="1" dirty="0"/>
              <a:t>Nel nome del Signore, io Rotari, uomo eccellentissimo e diciassettesimo re della stirpe dei Longobardi, nell’ottavo anno del mio regno col favore di Dio, nel trentottesimo anno d’età, nella seconda indizione e nell’anno settantaseiesimo dopo la venuta nella provincia d’Italia dei Longobardi, dove furono condotti dalla potenza divina, essendo in quel tempo re Alboino, [mio] predecessore, salute. Dato a Pavia, nel palazzo.</a:t>
            </a:r>
          </a:p>
          <a:p>
            <a:pPr algn="just"/>
            <a:r>
              <a:rPr lang="it-IT" b="1" dirty="0"/>
              <a:t>Quanta è stata, ed è, la nostra sollecitudine per la prosperità dei nostri sudditi lo dimostra il tenore di quanto è aggiunto sotto, principalmente per le continue fatiche dei poveri, così come anche per le eccessive esazioni da parte di coloro che hanno maggior potere, a causa dei quali abbiamo saputo che subiscono violenza. Per questo, confidando nella grazia di Dio onnipotente, ci è parso necessario promulgare migliorata la presente legge, che rinnova ed emenda tutte le precedenti ed aggiunge ciò che manca e toglie ciò che è superfluo. Vogliamo che sia riunito tutto in un volume, perché sia consentito a ciascuno vivere in pace nella legge e nella giustizia e con questa consapevolezza impegnarsi contro i nemici e difendere se stesso e il proprio paese. </a:t>
            </a:r>
          </a:p>
        </p:txBody>
      </p:sp>
    </p:spTree>
    <p:extLst>
      <p:ext uri="{BB962C8B-B14F-4D97-AF65-F5344CB8AC3E}">
        <p14:creationId xmlns:p14="http://schemas.microsoft.com/office/powerpoint/2010/main" val="4121966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128" y="117693"/>
            <a:ext cx="10296144" cy="6740307"/>
          </a:xfrm>
          <a:prstGeom prst="rect">
            <a:avLst/>
          </a:prstGeom>
        </p:spPr>
        <p:txBody>
          <a:bodyPr wrap="square">
            <a:spAutoFit/>
          </a:bodyPr>
          <a:lstStyle/>
          <a:p>
            <a:r>
              <a:rPr lang="it-IT" dirty="0"/>
              <a:t>Leggi longobarde, Rotari, cc. </a:t>
            </a:r>
            <a:r>
              <a:rPr lang="it-IT" dirty="0" smtClean="0"/>
              <a:t>1-8</a:t>
            </a:r>
          </a:p>
          <a:p>
            <a:endParaRPr lang="it-IT" dirty="0"/>
          </a:p>
          <a:p>
            <a:r>
              <a:rPr lang="it-IT" b="1" dirty="0"/>
              <a:t>1. Se un uomo trama o si consiglia [con qualcuno] contro la vita del re, la sua vita sia messa in pericolo e i suoi beni siano confiscati.</a:t>
            </a:r>
          </a:p>
          <a:p>
            <a:r>
              <a:rPr lang="it-IT" b="1" dirty="0"/>
              <a:t>2. Se qualcuno si consiglia con il re per la morte di un altro, o ha ucciso un uomo su suo ordine, non sia [ritenuto] colpevole di nulla e né lui né i suoi eredi subiscano mai querela o molestie da parte di quell’altro o dei suoi eredi: infatti, dal momento che crediamo che il cuore del re sia nella mano di Dio, non è possibile che un uomo possa scagionare colui che il re ha ordinato di uccidere</a:t>
            </a:r>
            <a:r>
              <a:rPr lang="it-IT" b="1" dirty="0" smtClean="0"/>
              <a:t>.</a:t>
            </a:r>
          </a:p>
          <a:p>
            <a:r>
              <a:rPr lang="it-IT" b="1" dirty="0"/>
              <a:t>7. Se qualcuno, combattendo contro il nemico, abbandona il proprio compagno o commette </a:t>
            </a:r>
            <a:r>
              <a:rPr lang="it-IT" b="1" i="1" dirty="0" err="1"/>
              <a:t>astalin</a:t>
            </a:r>
            <a:r>
              <a:rPr lang="it-IT" b="1" dirty="0"/>
              <a:t> (cioè lo tradisce) e non combatte insieme a lui, la sua vita sia messa in pericolo.</a:t>
            </a:r>
          </a:p>
          <a:p>
            <a:r>
              <a:rPr lang="it-IT" b="1" dirty="0"/>
              <a:t>8. Se qualcuno suscita un tumulto durante un consiglio o una qualsiasi assemblea, sia condannato a pagare al re 900 solidi.</a:t>
            </a:r>
          </a:p>
          <a:p>
            <a:r>
              <a:rPr lang="it-IT" b="1" dirty="0"/>
              <a:t>9. Se qualcuno avrà denunciato al re un uomo, accusandolo di aver tentato di ucciderlo, sia lecito all’accusato dimostrare la sua innocenza con il giuramento e discolparsi. E se sarà risultato qualche elemento di sospetto e tale uomo è presente, li sia lecito discolparsi del suo crimine per “</a:t>
            </a:r>
            <a:r>
              <a:rPr lang="it-IT" b="1" dirty="0" err="1"/>
              <a:t>camphionem</a:t>
            </a:r>
            <a:r>
              <a:rPr lang="it-IT" b="1" dirty="0"/>
              <a:t>”, cioè combattendo in duello. E se sia provata la sua colpevolezza, sia giustiziato ovvero paghi l’ammenda che al re sarà piaciuto stabilire. Ma se il crimine non sarà stato provato e al contrario si sarà dimostrato che l’accusa era falsa, l’accusatore che non sarà riuscito a provare l’accusa paghi il suo guidrigildo, per metà al re, e per metà a colui che era stato accusato del delitto.</a:t>
            </a:r>
          </a:p>
          <a:p>
            <a:endParaRPr lang="it-IT" b="1" dirty="0"/>
          </a:p>
          <a:p>
            <a:endParaRPr lang="it-IT" dirty="0"/>
          </a:p>
        </p:txBody>
      </p:sp>
    </p:spTree>
    <p:extLst>
      <p:ext uri="{BB962C8B-B14F-4D97-AF65-F5344CB8AC3E}">
        <p14:creationId xmlns:p14="http://schemas.microsoft.com/office/powerpoint/2010/main" val="42730124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347472"/>
            <a:ext cx="9564624" cy="5324535"/>
          </a:xfrm>
          <a:prstGeom prst="rect">
            <a:avLst/>
          </a:prstGeom>
        </p:spPr>
        <p:txBody>
          <a:bodyPr wrap="square">
            <a:spAutoFit/>
          </a:bodyPr>
          <a:lstStyle/>
          <a:p>
            <a:pPr algn="just"/>
            <a:r>
              <a:rPr lang="it-IT" sz="2000" b="1" dirty="0"/>
              <a:t>10. Se un uomo libero avrà premeditato di uccidere qualcuno, quand’anche non avesse attuato il suo proposito lo stesso paghi 20 soldi.</a:t>
            </a:r>
          </a:p>
          <a:p>
            <a:pPr algn="just"/>
            <a:r>
              <a:rPr lang="it-IT" sz="2000" b="1" dirty="0"/>
              <a:t>13. Se qualcuno avrà ucciso il suo signore, egli stesso venga ucciso. Se qualcuno avrà difeso l’assassino del suo signore, sia condannato ad un’ammenda di 900 soldi, per metà al re e per metà ai parenti del morto; e colui che avrà rifiutato di pagare l’indennizzo per l’ingiuria commessa quando ne sia stato richiesto paghi 500 soldi, per metà al re, e per metà a colui il quale l’indennizzo si stato negato. 48. Dell’occhio levato. Se qualcuno strappa un occhio ad un altro, si calcoli il valore [di quell’uomo] come se lo avesse ucciso, in base all’</a:t>
            </a:r>
            <a:r>
              <a:rPr lang="it-IT" sz="2000" b="1" dirty="0" err="1"/>
              <a:t>angargathungi</a:t>
            </a:r>
            <a:r>
              <a:rPr lang="it-IT" sz="2000" b="1" dirty="0"/>
              <a:t>, cioè secondo il rango della persona; e la metà di tale valore sia pagata da quello che ha strappato l’occhio.</a:t>
            </a:r>
          </a:p>
          <a:p>
            <a:pPr algn="just"/>
            <a:r>
              <a:rPr lang="it-IT" sz="2000" b="1" dirty="0"/>
              <a:t>49. Del naso tagliato. Se qualcuno taglia il naso ad un altro, paghi la metà del valore di costui, come sopra.</a:t>
            </a:r>
          </a:p>
          <a:p>
            <a:pPr algn="just"/>
            <a:r>
              <a:rPr lang="it-IT" sz="2000" b="1" dirty="0"/>
              <a:t>50. Del labbro tagliato. Se qualcuno taglia il labbro ad un altro, paghi una composizione di 16 solidi e se si vedono i denti, uno, due o tre, paghi una composizione di 20 solidi</a:t>
            </a:r>
            <a:r>
              <a:rPr lang="it-IT" sz="2000" dirty="0" smtClean="0"/>
              <a:t>.</a:t>
            </a:r>
            <a:endParaRPr lang="it-IT" sz="2000" dirty="0"/>
          </a:p>
        </p:txBody>
      </p:sp>
    </p:spTree>
    <p:extLst>
      <p:ext uri="{BB962C8B-B14F-4D97-AF65-F5344CB8AC3E}">
        <p14:creationId xmlns:p14="http://schemas.microsoft.com/office/powerpoint/2010/main" val="3378926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656" y="603505"/>
            <a:ext cx="10588752" cy="4062651"/>
          </a:xfrm>
          <a:prstGeom prst="rect">
            <a:avLst/>
          </a:prstGeom>
        </p:spPr>
        <p:txBody>
          <a:bodyPr wrap="square">
            <a:spAutoFit/>
          </a:bodyPr>
          <a:lstStyle/>
          <a:p>
            <a:endParaRPr lang="it-IT" dirty="0" smtClean="0"/>
          </a:p>
          <a:p>
            <a:r>
              <a:rPr lang="it-IT" sz="2000" b="1" dirty="0"/>
              <a:t>51. Dei denti davanti. Se qualcuno fa cadere ad un altro un dente di quelli che si vedono quando si ride, dia per un dente 16 solidi; se si tratta di due o più [denti], di quelli che si vedono quando si ride, si paghi e si calcoli la composizione in base al loro numero.</a:t>
            </a:r>
          </a:p>
          <a:p>
            <a:pPr algn="just"/>
            <a:r>
              <a:rPr lang="it-IT" sz="2000" b="1" dirty="0" smtClean="0"/>
              <a:t>52</a:t>
            </a:r>
            <a:r>
              <a:rPr lang="it-IT" sz="2000" b="1" dirty="0"/>
              <a:t>. Dei denti della mascella. Se qualcuno fa cadere ad un altro uno o più denti della mascella, paghi per un dente una composizione di 8 solidi.</a:t>
            </a:r>
          </a:p>
          <a:p>
            <a:pPr algn="just"/>
            <a:r>
              <a:rPr lang="it-IT" sz="2000" b="1" dirty="0"/>
              <a:t>53. Dell’orecchio tagliato. Se qualcuno taglia un orecchio ad un altro, gli paghi una composizione pari alla quarta parte del suo valore.</a:t>
            </a:r>
          </a:p>
          <a:p>
            <a:r>
              <a:rPr lang="it-IT" sz="2000" b="1" dirty="0"/>
              <a:t>54. Della ferita al volto. Se qualcuno provoca una ferita al volto ad un altro, gli paghi una composizione di 16 solidi.</a:t>
            </a:r>
          </a:p>
          <a:p>
            <a:pPr algn="just"/>
            <a:r>
              <a:rPr lang="it-IT" sz="2000" b="1" dirty="0"/>
              <a:t>70. Se qualcuno ha troncato l'alluce di un altro, si compone (la lite) con sedici soldi</a:t>
            </a:r>
            <a:r>
              <a:rPr lang="it-IT" sz="2000" b="1" dirty="0" smtClean="0"/>
              <a:t>. </a:t>
            </a:r>
          </a:p>
          <a:p>
            <a:pPr algn="just"/>
            <a:r>
              <a:rPr lang="it-IT" sz="2000" b="1" dirty="0" smtClean="0"/>
              <a:t>71</a:t>
            </a:r>
            <a:r>
              <a:rPr lang="it-IT" sz="2000" b="1" dirty="0"/>
              <a:t>. Se ha troncato il secondo dito, si compone con sei soldi.</a:t>
            </a:r>
          </a:p>
        </p:txBody>
      </p:sp>
    </p:spTree>
    <p:extLst>
      <p:ext uri="{BB962C8B-B14F-4D97-AF65-F5344CB8AC3E}">
        <p14:creationId xmlns:p14="http://schemas.microsoft.com/office/powerpoint/2010/main" val="1129121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754290"/>
          </a:xfrm>
        </p:spPr>
        <p:txBody>
          <a:bodyPr>
            <a:normAutofit fontScale="90000"/>
          </a:bodyPr>
          <a:lstStyle/>
          <a:p>
            <a:pPr algn="ctr"/>
            <a:r>
              <a:rPr lang="it-IT" sz="2400" dirty="0"/>
              <a:t>La trasformazione del regno longobardo: </a:t>
            </a:r>
            <a:r>
              <a:rPr lang="it-IT" sz="2400" dirty="0" smtClean="0"/>
              <a:t>VIII </a:t>
            </a:r>
            <a:r>
              <a:rPr lang="it-IT" sz="2400" dirty="0"/>
              <a:t>secolo.</a:t>
            </a:r>
            <a:br>
              <a:rPr lang="it-IT" sz="2400" dirty="0"/>
            </a:br>
            <a:endParaRPr lang="it-IT" sz="2400" dirty="0"/>
          </a:p>
        </p:txBody>
      </p:sp>
      <p:sp>
        <p:nvSpPr>
          <p:cNvPr id="3" name="Segnaposto contenuto 2"/>
          <p:cNvSpPr>
            <a:spLocks noGrp="1"/>
          </p:cNvSpPr>
          <p:nvPr>
            <p:ph idx="1"/>
          </p:nvPr>
        </p:nvSpPr>
        <p:spPr>
          <a:xfrm>
            <a:off x="677334" y="1740311"/>
            <a:ext cx="9373500" cy="4301052"/>
          </a:xfrm>
        </p:spPr>
        <p:txBody>
          <a:bodyPr>
            <a:noAutofit/>
          </a:bodyPr>
          <a:lstStyle/>
          <a:p>
            <a:pPr algn="just"/>
            <a:r>
              <a:rPr lang="it-IT" b="1" dirty="0"/>
              <a:t>Editto di Astolfo 750: il reclutamento dell’esercito avviene per censo per </a:t>
            </a:r>
            <a:r>
              <a:rPr lang="it-IT" b="1" dirty="0" err="1"/>
              <a:t>possessores</a:t>
            </a:r>
            <a:r>
              <a:rPr lang="it-IT" b="1" dirty="0"/>
              <a:t> e </a:t>
            </a:r>
            <a:r>
              <a:rPr lang="it-IT" b="1" dirty="0" err="1"/>
              <a:t>negotiales</a:t>
            </a:r>
            <a:r>
              <a:rPr lang="it-IT" b="1" dirty="0"/>
              <a:t>, sovente di origine </a:t>
            </a:r>
            <a:r>
              <a:rPr lang="it-IT" b="1" dirty="0" smtClean="0"/>
              <a:t>romana. L’esercito diventa misto longobardo-latino.</a:t>
            </a:r>
          </a:p>
          <a:p>
            <a:pPr algn="just"/>
            <a:r>
              <a:rPr lang="it-IT" b="1" dirty="0" smtClean="0"/>
              <a:t>Non essendo proibiti i matrimoni misti molti arimanni erano ormai di origine romana.</a:t>
            </a:r>
          </a:p>
          <a:p>
            <a:pPr algn="just"/>
            <a:r>
              <a:rPr lang="it-IT" b="1" dirty="0" smtClean="0"/>
              <a:t>Liutprando (713-744) aprì al diritto romano e a quello canonico.</a:t>
            </a:r>
          </a:p>
          <a:p>
            <a:pPr algn="just"/>
            <a:r>
              <a:rPr lang="it-IT" b="1" dirty="0" smtClean="0"/>
              <a:t>Il politeismo così come l’arianesimo furono sostituiti dal cristianesimo.</a:t>
            </a:r>
          </a:p>
          <a:p>
            <a:pPr algn="just"/>
            <a:r>
              <a:rPr lang="it-IT" b="1" dirty="0" smtClean="0"/>
              <a:t>Appoggio dei Longobardi ai nuclei monastici. Esempi: l’abbazia di Bobbio fondata da Colombano, quella di San </a:t>
            </a:r>
            <a:r>
              <a:rPr lang="it-IT" b="1" dirty="0"/>
              <a:t>S</a:t>
            </a:r>
            <a:r>
              <a:rPr lang="it-IT" b="1" dirty="0" smtClean="0"/>
              <a:t>ilvestro di Nonantola, quella di San Pietro di Novalesa. </a:t>
            </a:r>
            <a:endParaRPr lang="it-IT" b="1" dirty="0"/>
          </a:p>
        </p:txBody>
      </p:sp>
    </p:spTree>
    <p:extLst>
      <p:ext uri="{BB962C8B-B14F-4D97-AF65-F5344CB8AC3E}">
        <p14:creationId xmlns:p14="http://schemas.microsoft.com/office/powerpoint/2010/main" val="3003071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082" y="265472"/>
            <a:ext cx="8596668" cy="752167"/>
          </a:xfrm>
        </p:spPr>
        <p:txBody>
          <a:bodyPr/>
          <a:lstStyle/>
          <a:p>
            <a:pPr algn="ctr"/>
            <a:r>
              <a:rPr lang="it-IT" sz="2800" dirty="0" smtClean="0"/>
              <a:t>Gregorio Magno 540-604</a:t>
            </a:r>
            <a:endParaRPr lang="it-IT" sz="2800" dirty="0"/>
          </a:p>
        </p:txBody>
      </p:sp>
      <p:sp>
        <p:nvSpPr>
          <p:cNvPr id="3" name="Segnaposto contenuto 2"/>
          <p:cNvSpPr>
            <a:spLocks noGrp="1"/>
          </p:cNvSpPr>
          <p:nvPr>
            <p:ph idx="1"/>
          </p:nvPr>
        </p:nvSpPr>
        <p:spPr>
          <a:xfrm>
            <a:off x="677332" y="1150375"/>
            <a:ext cx="10222315" cy="4669762"/>
          </a:xfrm>
        </p:spPr>
        <p:txBody>
          <a:bodyPr>
            <a:noAutofit/>
          </a:bodyPr>
          <a:lstStyle/>
          <a:p>
            <a:pPr algn="just"/>
            <a:r>
              <a:rPr lang="it-IT" sz="1800" b="1" dirty="0" smtClean="0"/>
              <a:t>Gregorio I detto Magno, già prefetto  di Roma, monaco e nunzio a Costantinopoli, si sforzò per conferire alla Chiesa romana il primato della cristianità. </a:t>
            </a:r>
          </a:p>
          <a:p>
            <a:pPr algn="just"/>
            <a:r>
              <a:rPr lang="it-IT" sz="1800" b="1" dirty="0" smtClean="0"/>
              <a:t>Dialoghi: cerca di tenere insieme la teologia con la religiosità popolare, mettendo insieme la volontà salvifica del cristianesimo delle origini con le esigenze di consolazione delle masse. </a:t>
            </a:r>
          </a:p>
          <a:p>
            <a:pPr algn="just"/>
            <a:r>
              <a:rPr lang="it-IT" sz="1800" b="1" dirty="0" smtClean="0"/>
              <a:t>Promuove l’evangelizzazione del Nord e si impegna contro l’arianesimo. È noto il ruolo che ebbe sul matrimonio tra il sovrano longobardo Agilulfo e la moglie cristiana bavara Teodolinda  e l’influenza esercitata in Italia.</a:t>
            </a:r>
          </a:p>
          <a:p>
            <a:pPr algn="just"/>
            <a:r>
              <a:rPr lang="it-IT" sz="1800" b="1" dirty="0"/>
              <a:t>Le linee politiche di </a:t>
            </a:r>
            <a:r>
              <a:rPr lang="it-IT" sz="1800" b="1" dirty="0" smtClean="0"/>
              <a:t>fondo sono date dalla solidarietà verso Bisanzio, che è anche  </a:t>
            </a:r>
            <a:r>
              <a:rPr lang="it-IT" sz="1800" b="1" dirty="0"/>
              <a:t>ideologica e culturale, in quanto </a:t>
            </a:r>
            <a:r>
              <a:rPr lang="it-IT" sz="1800" b="1" dirty="0" smtClean="0"/>
              <a:t>solidarietà </a:t>
            </a:r>
            <a:r>
              <a:rPr lang="it-IT" sz="1800" b="1" dirty="0"/>
              <a:t>con l'Impero e la sua tradizione </a:t>
            </a:r>
            <a:r>
              <a:rPr lang="it-IT" sz="1800" b="1" dirty="0" smtClean="0"/>
              <a:t>romana e </a:t>
            </a:r>
            <a:r>
              <a:rPr lang="it-IT" sz="1800" b="1" dirty="0"/>
              <a:t>le sue </a:t>
            </a:r>
            <a:r>
              <a:rPr lang="it-IT" sz="1800" b="1" dirty="0" smtClean="0"/>
              <a:t>leggi; </a:t>
            </a:r>
            <a:r>
              <a:rPr lang="it-IT" sz="1800" b="1" dirty="0"/>
              <a:t>dal rispetto delle leggi imperiali ed umane </a:t>
            </a:r>
            <a:r>
              <a:rPr lang="it-IT" sz="1800" b="1" dirty="0" smtClean="0"/>
              <a:t>dal ritenere nemici </a:t>
            </a:r>
            <a:r>
              <a:rPr lang="it-IT" sz="1800" b="1" dirty="0"/>
              <a:t>Slavi, Avari, e soprattutto dei </a:t>
            </a:r>
            <a:r>
              <a:rPr lang="it-IT" sz="1800" b="1" dirty="0" smtClean="0"/>
              <a:t>Longobardi.</a:t>
            </a:r>
          </a:p>
          <a:p>
            <a:pPr algn="just"/>
            <a:r>
              <a:rPr lang="it-IT" sz="1800" b="1" dirty="0" smtClean="0"/>
              <a:t> </a:t>
            </a:r>
            <a:r>
              <a:rPr lang="it-IT" sz="1800" b="1" dirty="0"/>
              <a:t>Eccesso di zelo all'inizio del pontificato, nella questione dei Tre </a:t>
            </a:r>
            <a:r>
              <a:rPr lang="it-IT" sz="1800" b="1" dirty="0" smtClean="0"/>
              <a:t>Capitoli, che vedeva </a:t>
            </a:r>
            <a:r>
              <a:rPr lang="it-IT" sz="1800" b="1" dirty="0"/>
              <a:t>T</a:t>
            </a:r>
            <a:r>
              <a:rPr lang="it-IT" sz="1800" b="1" dirty="0" smtClean="0"/>
              <a:t>eodolinda appoggiare Aquileia e il </a:t>
            </a:r>
            <a:r>
              <a:rPr lang="it-IT" sz="1800" b="1" dirty="0"/>
              <a:t>clero per superare la contrapposizione che c’era tra Longobardi ariani e romani cattolici</a:t>
            </a:r>
          </a:p>
        </p:txBody>
      </p:sp>
    </p:spTree>
    <p:extLst>
      <p:ext uri="{BB962C8B-B14F-4D97-AF65-F5344CB8AC3E}">
        <p14:creationId xmlns:p14="http://schemas.microsoft.com/office/powerpoint/2010/main" val="2037657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71716"/>
          </a:xfrm>
        </p:spPr>
        <p:txBody>
          <a:bodyPr/>
          <a:lstStyle/>
          <a:p>
            <a:pPr algn="ctr"/>
            <a:r>
              <a:rPr lang="it-IT" dirty="0" smtClean="0"/>
              <a:t>Lo scisma dei Tre Capitoli.</a:t>
            </a:r>
            <a:endParaRPr lang="it-IT" dirty="0"/>
          </a:p>
        </p:txBody>
      </p:sp>
      <p:sp>
        <p:nvSpPr>
          <p:cNvPr id="3" name="Segnaposto contenuto 2"/>
          <p:cNvSpPr>
            <a:spLocks noGrp="1"/>
          </p:cNvSpPr>
          <p:nvPr>
            <p:ph idx="1"/>
          </p:nvPr>
        </p:nvSpPr>
        <p:spPr>
          <a:xfrm>
            <a:off x="677334" y="1283110"/>
            <a:ext cx="10039434" cy="4758253"/>
          </a:xfrm>
        </p:spPr>
        <p:txBody>
          <a:bodyPr>
            <a:normAutofit lnSpcReduction="10000"/>
          </a:bodyPr>
          <a:lstStyle/>
          <a:p>
            <a:pPr algn="just"/>
            <a:r>
              <a:rPr lang="it-IT" dirty="0" smtClean="0"/>
              <a:t> </a:t>
            </a:r>
            <a:r>
              <a:rPr lang="it-IT" sz="2000" b="1" dirty="0" smtClean="0"/>
              <a:t>Si fonda sugli scritti di </a:t>
            </a:r>
            <a:r>
              <a:rPr lang="it-IT" sz="2000" b="1" dirty="0"/>
              <a:t>Teodoro di </a:t>
            </a:r>
            <a:r>
              <a:rPr lang="it-IT" sz="2000" b="1" dirty="0" err="1"/>
              <a:t>Mopsuestia</a:t>
            </a:r>
            <a:r>
              <a:rPr lang="it-IT" sz="2000" b="1" dirty="0"/>
              <a:t>, quelli di </a:t>
            </a:r>
            <a:r>
              <a:rPr lang="it-IT" sz="2000" b="1" dirty="0" err="1"/>
              <a:t>Teodoreto</a:t>
            </a:r>
            <a:r>
              <a:rPr lang="it-IT" sz="2000" b="1" dirty="0"/>
              <a:t> di Ciro e una lettera di </a:t>
            </a:r>
            <a:r>
              <a:rPr lang="it-IT" sz="2000" b="1" dirty="0" err="1"/>
              <a:t>Iba</a:t>
            </a:r>
            <a:r>
              <a:rPr lang="it-IT" sz="2000" b="1" dirty="0"/>
              <a:t> vescovo di </a:t>
            </a:r>
            <a:r>
              <a:rPr lang="it-IT" sz="2000" b="1" dirty="0" err="1"/>
              <a:t>Edessa</a:t>
            </a:r>
            <a:r>
              <a:rPr lang="it-IT" sz="2000" b="1" dirty="0"/>
              <a:t>, più o meno apertamente favorevoli all’eresia nestoriana. La loro condanna da parte dell’imperatore Giustiniano e del Concilio di Costantinopoli del 553 provocò una veemente opposizione </a:t>
            </a:r>
            <a:r>
              <a:rPr lang="it-IT" sz="2000" b="1" dirty="0" smtClean="0"/>
              <a:t>da parte dei  </a:t>
            </a:r>
            <a:r>
              <a:rPr lang="it-IT" sz="2000" b="1" dirty="0"/>
              <a:t>vescovi </a:t>
            </a:r>
            <a:r>
              <a:rPr lang="it-IT" sz="2000" b="1" dirty="0" smtClean="0"/>
              <a:t>africani, </a:t>
            </a:r>
            <a:r>
              <a:rPr lang="it-IT" sz="2000" b="1" dirty="0"/>
              <a:t>dell’Illirico e della </a:t>
            </a:r>
            <a:r>
              <a:rPr lang="it-IT" sz="2000" b="1" dirty="0" smtClean="0"/>
              <a:t>Dalmazia.</a:t>
            </a:r>
          </a:p>
          <a:p>
            <a:pPr algn="just"/>
            <a:r>
              <a:rPr lang="it-IT" sz="2000" b="1" dirty="0" smtClean="0"/>
              <a:t>Nell’Italia </a:t>
            </a:r>
            <a:r>
              <a:rPr lang="it-IT" sz="2000" b="1" dirty="0"/>
              <a:t>settentrionale si originò uno scisma. Tra </a:t>
            </a:r>
            <a:r>
              <a:rPr lang="it-IT" sz="2000" b="1" dirty="0" smtClean="0"/>
              <a:t>i </a:t>
            </a:r>
            <a:r>
              <a:rPr lang="it-IT" sz="2000" b="1" dirty="0"/>
              <a:t>vescovi ribelli all'autorità imperiale e conciliare vi erano quelli delle province ecclesiastiche di Milano e Aquileia. Queste ultime convocarono un concilio particolare ad Aquileia e, di fatto, non riconobbero più l'autorità della chiesa di Roma e, quindi, del papa. Aquileia si eresse a patriarcato autonomo per sottolineare la propria indipendenza </a:t>
            </a:r>
            <a:r>
              <a:rPr lang="it-IT" sz="2000" b="1" dirty="0" smtClean="0"/>
              <a:t>gerarchica.</a:t>
            </a:r>
          </a:p>
          <a:p>
            <a:pPr algn="just"/>
            <a:r>
              <a:rPr lang="it-IT" sz="2000" b="1" dirty="0"/>
              <a:t>Il Patriarcato di Aquileia fu diviso in due parti, aventi rispettivamente giurisdizione sui territori di dominazione bizantina e su quelli di dominazione longobarda. Il metropolita di Aquileia (allora patriarca di Grado, con sede a Grado, nei domini bizantini) rientrò in comunione con la chiesa di </a:t>
            </a:r>
            <a:r>
              <a:rPr lang="it-IT" sz="2000" b="1" dirty="0" smtClean="0"/>
              <a:t>Roma mentre la </a:t>
            </a:r>
            <a:r>
              <a:rPr lang="it-IT" sz="2000" b="1" dirty="0"/>
              <a:t>provincia di Aquileia </a:t>
            </a:r>
            <a:r>
              <a:rPr lang="it-IT" sz="2000" b="1" dirty="0" smtClean="0"/>
              <a:t>rimase scismatica fino </a:t>
            </a:r>
            <a:r>
              <a:rPr lang="it-IT" sz="2000" b="1" dirty="0"/>
              <a:t>all’anno 700.</a:t>
            </a:r>
          </a:p>
        </p:txBody>
      </p:sp>
    </p:spTree>
    <p:extLst>
      <p:ext uri="{BB962C8B-B14F-4D97-AF65-F5344CB8AC3E}">
        <p14:creationId xmlns:p14="http://schemas.microsoft.com/office/powerpoint/2010/main" val="4136428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normAutofit/>
          </a:bodyPr>
          <a:lstStyle/>
          <a:p>
            <a:pPr algn="ctr"/>
            <a:r>
              <a:rPr lang="it-IT" sz="2400" dirty="0" smtClean="0"/>
              <a:t>L’inizio del dominio temporale del papato </a:t>
            </a:r>
            <a:endParaRPr lang="it-IT" sz="2400" dirty="0"/>
          </a:p>
        </p:txBody>
      </p:sp>
      <p:sp>
        <p:nvSpPr>
          <p:cNvPr id="3" name="Segnaposto contenuto 2"/>
          <p:cNvSpPr>
            <a:spLocks noGrp="1"/>
          </p:cNvSpPr>
          <p:nvPr>
            <p:ph idx="1"/>
          </p:nvPr>
        </p:nvSpPr>
        <p:spPr>
          <a:xfrm>
            <a:off x="677334" y="1120877"/>
            <a:ext cx="10313754" cy="4920485"/>
          </a:xfrm>
        </p:spPr>
        <p:txBody>
          <a:bodyPr>
            <a:noAutofit/>
          </a:bodyPr>
          <a:lstStyle/>
          <a:p>
            <a:pPr algn="just"/>
            <a:r>
              <a:rPr lang="it-IT" sz="1800" b="1" dirty="0" smtClean="0"/>
              <a:t>Il sovrano longobardo Liutprando, divenuto cattolico,  una </a:t>
            </a:r>
            <a:r>
              <a:rPr lang="it-IT" sz="1800" b="1" dirty="0"/>
              <a:t>volta scoppiata </a:t>
            </a:r>
            <a:r>
              <a:rPr lang="it-IT" sz="1800" b="1" dirty="0" smtClean="0"/>
              <a:t>la disputa iconoclasta, dichiara guerra all'impero </a:t>
            </a:r>
            <a:r>
              <a:rPr lang="it-IT" sz="1800" b="1" dirty="0"/>
              <a:t>bizantino, tentando la conquista di quei territori che dividevano in due tronconi il </a:t>
            </a:r>
            <a:r>
              <a:rPr lang="it-IT" sz="1800" b="1" dirty="0" smtClean="0"/>
              <a:t>regno longobardo, ovvero l’area del Ducato romano. </a:t>
            </a:r>
          </a:p>
          <a:p>
            <a:pPr algn="just"/>
            <a:r>
              <a:rPr lang="it-IT" sz="1800" b="1" dirty="0" smtClean="0"/>
              <a:t>728: il sovrano longobardo </a:t>
            </a:r>
            <a:r>
              <a:rPr lang="it-IT" sz="1800" b="1" dirty="0" err="1" smtClean="0"/>
              <a:t>Liuprando</a:t>
            </a:r>
            <a:r>
              <a:rPr lang="it-IT" sz="1800" b="1" dirty="0"/>
              <a:t> </a:t>
            </a:r>
            <a:r>
              <a:rPr lang="it-IT" sz="1800" b="1" dirty="0" smtClean="0"/>
              <a:t>cede a papa </a:t>
            </a:r>
            <a:r>
              <a:rPr lang="it-IT" sz="1800" b="1" dirty="0"/>
              <a:t>Gregorio II</a:t>
            </a:r>
            <a:r>
              <a:rPr lang="it-IT" sz="1800" b="1" dirty="0" smtClean="0"/>
              <a:t>, </a:t>
            </a:r>
            <a:r>
              <a:rPr lang="it-IT" sz="1800" b="1" dirty="0"/>
              <a:t>alcuni castelli del Ducato </a:t>
            </a:r>
            <a:r>
              <a:rPr lang="it-IT" sz="1800" b="1" dirty="0" smtClean="0"/>
              <a:t>romano, appartenenti ai bizantini e importanti </a:t>
            </a:r>
            <a:r>
              <a:rPr lang="it-IT" sz="1800" b="1" dirty="0"/>
              <a:t>per la difesa di Roma, il maggiore dei quali era quello di </a:t>
            </a:r>
            <a:r>
              <a:rPr lang="it-IT" sz="1800" b="1" dirty="0" smtClean="0"/>
              <a:t>Sutri (preferendo </a:t>
            </a:r>
            <a:r>
              <a:rPr lang="it-IT" sz="1800" b="1" dirty="0"/>
              <a:t>donarlo alla chiesa di Roma o meglio per usare la sua espressione “ ai santissimi Pietro e Paolo</a:t>
            </a:r>
            <a:r>
              <a:rPr lang="it-IT" sz="1800" b="1" dirty="0" smtClean="0"/>
              <a:t>” piuttosto che restituirlo ai bizantini). </a:t>
            </a:r>
          </a:p>
          <a:p>
            <a:pPr algn="just"/>
            <a:r>
              <a:rPr lang="it-IT" sz="1800" b="1" dirty="0"/>
              <a:t>D</a:t>
            </a:r>
            <a:r>
              <a:rPr lang="it-IT" sz="1800" b="1" dirty="0" smtClean="0"/>
              <a:t>urante </a:t>
            </a:r>
            <a:r>
              <a:rPr lang="it-IT" sz="1800" b="1" dirty="0"/>
              <a:t>il pontificato di Paolo I (757-767) venne confezionato uno dei falsi più noti della storia: la donazione di Costantino, secondo cui l’imperatore avrebbe donato alla chiesa di Roma i territori occidentali dell’Impero</a:t>
            </a:r>
            <a:r>
              <a:rPr lang="it-IT" sz="1800" b="1" dirty="0" smtClean="0"/>
              <a:t>. </a:t>
            </a:r>
            <a:r>
              <a:rPr lang="it-IT" sz="1800" b="1" dirty="0"/>
              <a:t>La falsità del documento è stata dimostrata nel XV secolo da Lorenzo Valla. Ciò che va sottolineato è che il falso si inquadra nella volontà di rilancio del ruolo dei vescovi di Roma, che si presentano come eredi dell’universalismo imperiale e di giustificazione </a:t>
            </a:r>
            <a:r>
              <a:rPr lang="it-IT" sz="1800" b="1" dirty="0" smtClean="0"/>
              <a:t>dell’Impero </a:t>
            </a:r>
            <a:r>
              <a:rPr lang="it-IT" sz="1800" b="1" dirty="0"/>
              <a:t>romano di voler guidare il ducato di Roma e più in generale i domini bizantini in Italia. In questo campo i papi entrano in conflitto con i longobardi che di nuovo vengono descritti nelle fonti come barbari.</a:t>
            </a:r>
          </a:p>
          <a:p>
            <a:pPr algn="just"/>
            <a:endParaRPr lang="it-IT" b="1" dirty="0"/>
          </a:p>
          <a:p>
            <a:endParaRPr lang="it-IT" dirty="0"/>
          </a:p>
        </p:txBody>
      </p:sp>
    </p:spTree>
    <p:extLst>
      <p:ext uri="{BB962C8B-B14F-4D97-AF65-F5344CB8AC3E}">
        <p14:creationId xmlns:p14="http://schemas.microsoft.com/office/powerpoint/2010/main" val="1896151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 Franchi </a:t>
            </a:r>
            <a:endParaRPr lang="it-IT" sz="2800" dirty="0"/>
          </a:p>
        </p:txBody>
      </p:sp>
      <p:sp>
        <p:nvSpPr>
          <p:cNvPr id="3" name="Segnaposto contenuto 2"/>
          <p:cNvSpPr>
            <a:spLocks noGrp="1"/>
          </p:cNvSpPr>
          <p:nvPr>
            <p:ph idx="1"/>
          </p:nvPr>
        </p:nvSpPr>
        <p:spPr>
          <a:xfrm>
            <a:off x="692082" y="1179872"/>
            <a:ext cx="9348029" cy="4124072"/>
          </a:xfrm>
        </p:spPr>
        <p:txBody>
          <a:bodyPr>
            <a:noAutofit/>
          </a:bodyPr>
          <a:lstStyle/>
          <a:p>
            <a:pPr algn="just"/>
            <a:r>
              <a:rPr lang="it-IT" sz="2000" dirty="0" smtClean="0"/>
              <a:t>Le tribù che si erano aggregate intorno alle foci dei fiumi Reno, </a:t>
            </a:r>
            <a:r>
              <a:rPr lang="it-IT" sz="2000" dirty="0" err="1" smtClean="0"/>
              <a:t>Mosa</a:t>
            </a:r>
            <a:r>
              <a:rPr lang="it-IT" sz="2000" dirty="0" smtClean="0"/>
              <a:t> e </a:t>
            </a:r>
            <a:r>
              <a:rPr lang="it-IT" sz="2000" dirty="0" err="1" smtClean="0"/>
              <a:t>Schelda</a:t>
            </a:r>
            <a:r>
              <a:rPr lang="it-IT" sz="2000" dirty="0" smtClean="0"/>
              <a:t> tra i secoli VIII e IX sec. sono poco note. Nessuna di queste tribù ebbe il sopravvento fino a quando il raggruppamento tribale più forte, i Franchi </a:t>
            </a:r>
            <a:r>
              <a:rPr lang="it-IT" sz="2000" i="1" dirty="0" smtClean="0"/>
              <a:t>Salii</a:t>
            </a:r>
            <a:r>
              <a:rPr lang="it-IT" sz="2000" dirty="0" smtClean="0"/>
              <a:t>, ebbero il sopravvento.</a:t>
            </a:r>
          </a:p>
          <a:p>
            <a:pPr algn="just"/>
            <a:endParaRPr lang="it-IT" sz="2000" dirty="0" smtClean="0"/>
          </a:p>
          <a:p>
            <a:pPr algn="just"/>
            <a:r>
              <a:rPr lang="it-IT" sz="2000" dirty="0" smtClean="0"/>
              <a:t>I Franchi avevano un’organizzazione militare al punto che l’assemblea generale era definita </a:t>
            </a:r>
            <a:r>
              <a:rPr lang="it-IT" sz="2000" i="1" dirty="0" err="1" smtClean="0"/>
              <a:t>exercitus</a:t>
            </a:r>
            <a:r>
              <a:rPr lang="it-IT" sz="2000" i="1" dirty="0" smtClean="0"/>
              <a:t>. </a:t>
            </a:r>
            <a:r>
              <a:rPr lang="it-IT" sz="2000" dirty="0" smtClean="0"/>
              <a:t>La gerarchia nasceva dall’attività bellica: i re erano capi eletti da gruppi di tribù.</a:t>
            </a:r>
          </a:p>
          <a:p>
            <a:pPr algn="just"/>
            <a:endParaRPr lang="it-IT" sz="2000" dirty="0" smtClean="0"/>
          </a:p>
          <a:p>
            <a:pPr algn="just"/>
            <a:r>
              <a:rPr lang="it-IT" sz="2000" dirty="0" smtClean="0"/>
              <a:t>I gruppi familiari più potenti avevano dimostrato notevoli capacità militari ma soprattutto avevano accumulato ricchezze fondiarie attraverso la ripartizione dei bottini di guerra.</a:t>
            </a:r>
            <a:endParaRPr lang="it-IT" sz="2000" dirty="0"/>
          </a:p>
        </p:txBody>
      </p:sp>
    </p:spTree>
    <p:extLst>
      <p:ext uri="{BB962C8B-B14F-4D97-AF65-F5344CB8AC3E}">
        <p14:creationId xmlns:p14="http://schemas.microsoft.com/office/powerpoint/2010/main" val="2542394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082" y="373626"/>
            <a:ext cx="8596668" cy="1320800"/>
          </a:xfrm>
        </p:spPr>
        <p:txBody>
          <a:bodyPr/>
          <a:lstStyle/>
          <a:p>
            <a:pPr algn="ctr"/>
            <a:r>
              <a:rPr lang="it-IT" sz="3200" dirty="0" smtClean="0"/>
              <a:t>Il contatto con il regno galloromano di </a:t>
            </a:r>
            <a:r>
              <a:rPr lang="it-IT" sz="3200" dirty="0" err="1" smtClean="0"/>
              <a:t>Soissons</a:t>
            </a:r>
            <a:r>
              <a:rPr lang="it-IT" dirty="0" smtClean="0"/>
              <a:t>.</a:t>
            </a:r>
            <a:endParaRPr lang="it-IT" dirty="0"/>
          </a:p>
        </p:txBody>
      </p:sp>
      <p:sp>
        <p:nvSpPr>
          <p:cNvPr id="3" name="Segnaposto contenuto 2"/>
          <p:cNvSpPr>
            <a:spLocks noGrp="1"/>
          </p:cNvSpPr>
          <p:nvPr>
            <p:ph idx="1"/>
          </p:nvPr>
        </p:nvSpPr>
        <p:spPr>
          <a:xfrm>
            <a:off x="677334" y="1622323"/>
            <a:ext cx="9893130" cy="4419039"/>
          </a:xfrm>
        </p:spPr>
        <p:txBody>
          <a:bodyPr>
            <a:noAutofit/>
          </a:bodyPr>
          <a:lstStyle/>
          <a:p>
            <a:pPr algn="just"/>
            <a:r>
              <a:rPr lang="it-IT" sz="2000" dirty="0" smtClean="0"/>
              <a:t>Nel regno di </a:t>
            </a:r>
            <a:r>
              <a:rPr lang="it-IT" sz="2000" dirty="0" err="1" smtClean="0"/>
              <a:t>Soissons</a:t>
            </a:r>
            <a:r>
              <a:rPr lang="it-IT" sz="2000" dirty="0" smtClean="0"/>
              <a:t>, che si estendeva tra la Loira e la Somma, c’era una buona integrazione tra i vertici della società locale e le famiglie romane di rango senatorio.</a:t>
            </a:r>
          </a:p>
          <a:p>
            <a:pPr algn="just"/>
            <a:r>
              <a:rPr lang="it-IT" sz="2000" dirty="0" smtClean="0"/>
              <a:t>La Gallia era una naturale zona di espansione dei Franchi. Il regno franco confinante di </a:t>
            </a:r>
            <a:r>
              <a:rPr lang="it-IT" sz="2000" dirty="0" err="1" smtClean="0"/>
              <a:t>Tournai</a:t>
            </a:r>
            <a:r>
              <a:rPr lang="it-IT" sz="2000" dirty="0" smtClean="0"/>
              <a:t>, sotto la spinta di Clodoveo, assunse nel 486 la prevalenza sul regno di </a:t>
            </a:r>
            <a:r>
              <a:rPr lang="it-IT" sz="2000" dirty="0" err="1" smtClean="0"/>
              <a:t>Soissons</a:t>
            </a:r>
            <a:r>
              <a:rPr lang="it-IT" sz="2000" dirty="0" smtClean="0"/>
              <a:t> e ne assorbì i modelli sociali e istituzionali.</a:t>
            </a:r>
          </a:p>
          <a:p>
            <a:pPr algn="just"/>
            <a:r>
              <a:rPr lang="it-IT" sz="2000" dirty="0" smtClean="0"/>
              <a:t>Clodoveo organizzò spedizioni militari contro i Turingi, gli Alamanni e i Burgundi con cui trattarono un’alleanza per sconfiggere i Visigoti.</a:t>
            </a:r>
          </a:p>
          <a:p>
            <a:pPr algn="just"/>
            <a:r>
              <a:rPr lang="it-IT" sz="2000" dirty="0" smtClean="0"/>
              <a:t>Si mantennero molti re ma si affermò l’idea di Clodoveo come </a:t>
            </a:r>
            <a:r>
              <a:rPr lang="it-IT" sz="2000" i="1" dirty="0" err="1" smtClean="0"/>
              <a:t>rex</a:t>
            </a:r>
            <a:r>
              <a:rPr lang="it-IT" sz="2000" i="1" dirty="0" smtClean="0"/>
              <a:t> </a:t>
            </a:r>
            <a:r>
              <a:rPr lang="it-IT" sz="2000" i="1" dirty="0" err="1" smtClean="0"/>
              <a:t>Francorum</a:t>
            </a:r>
            <a:r>
              <a:rPr lang="it-IT" sz="2000" i="1" dirty="0" smtClean="0"/>
              <a:t>, </a:t>
            </a:r>
            <a:r>
              <a:rPr lang="it-IT" sz="2000" dirty="0" smtClean="0"/>
              <a:t>un re che si sarebbe sovrapposto ai vari re locali.    </a:t>
            </a:r>
          </a:p>
          <a:p>
            <a:pPr algn="just"/>
            <a:r>
              <a:rPr lang="it-IT" sz="2000" dirty="0" smtClean="0"/>
              <a:t>Politica matrimoniale di Clodoveo per rafforzare il suo potere: sposa la nipote del re burgundo </a:t>
            </a:r>
            <a:r>
              <a:rPr lang="it-IT" sz="2000" dirty="0" err="1" smtClean="0"/>
              <a:t>Gundebabo</a:t>
            </a:r>
            <a:r>
              <a:rPr lang="it-IT" sz="2000" dirty="0" smtClean="0"/>
              <a:t>.</a:t>
            </a:r>
            <a:endParaRPr lang="it-IT" sz="2000" dirty="0"/>
          </a:p>
        </p:txBody>
      </p:sp>
    </p:spTree>
    <p:extLst>
      <p:ext uri="{BB962C8B-B14F-4D97-AF65-F5344CB8AC3E}">
        <p14:creationId xmlns:p14="http://schemas.microsoft.com/office/powerpoint/2010/main" val="99414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La conoscenza del mondo  </a:t>
            </a:r>
            <a:endParaRPr lang="it-IT" dirty="0"/>
          </a:p>
        </p:txBody>
      </p:sp>
      <p:sp>
        <p:nvSpPr>
          <p:cNvPr id="3" name="Content Placeholder 2"/>
          <p:cNvSpPr>
            <a:spLocks noGrp="1"/>
          </p:cNvSpPr>
          <p:nvPr>
            <p:ph idx="1"/>
          </p:nvPr>
        </p:nvSpPr>
        <p:spPr>
          <a:xfrm>
            <a:off x="512742" y="1463547"/>
            <a:ext cx="9582234" cy="4504663"/>
          </a:xfrm>
        </p:spPr>
        <p:txBody>
          <a:bodyPr/>
          <a:lstStyle/>
          <a:p>
            <a:pPr algn="just"/>
            <a:r>
              <a:rPr lang="it-IT" sz="2000" dirty="0" smtClean="0"/>
              <a:t>Delle civiltà citate quelle </a:t>
            </a:r>
            <a:r>
              <a:rPr lang="it-IT" sz="2000" dirty="0"/>
              <a:t>delle Americhe, dell'Oceania e dell'Africa sub-equatoriale furono estranee per tutto il medioevo le une alle altre, e tutte alla storia  europea. </a:t>
            </a:r>
            <a:endParaRPr lang="it-IT" sz="2000" dirty="0" smtClean="0"/>
          </a:p>
          <a:p>
            <a:pPr algn="just"/>
            <a:r>
              <a:rPr lang="it-IT" sz="2000" dirty="0" smtClean="0"/>
              <a:t>Gli </a:t>
            </a:r>
            <a:r>
              <a:rPr lang="it-IT" sz="2000" dirty="0"/>
              <a:t>uomini colti dell'Europa tardoantica e medievale, come ad esempio </a:t>
            </a:r>
            <a:r>
              <a:rPr lang="it-IT" sz="2000" dirty="0">
                <a:solidFill>
                  <a:srgbClr val="FFFF00"/>
                </a:solidFill>
              </a:rPr>
              <a:t>Paolo </a:t>
            </a:r>
            <a:r>
              <a:rPr lang="it-IT" sz="2000" dirty="0" err="1">
                <a:solidFill>
                  <a:srgbClr val="FFFF00"/>
                </a:solidFill>
              </a:rPr>
              <a:t>Orosio</a:t>
            </a:r>
            <a:r>
              <a:rPr lang="it-IT" sz="2000" dirty="0"/>
              <a:t>, che scrivendo per incarico di sant'Agostino le Storie contro i pagani (fra il 415 e il 417 circa) </a:t>
            </a:r>
            <a:r>
              <a:rPr lang="it-IT" sz="2000" dirty="0" smtClean="0"/>
              <a:t>apre </a:t>
            </a:r>
            <a:r>
              <a:rPr lang="it-IT" sz="2000" dirty="0"/>
              <a:t>la sua narrazione con un'ampia descrizione delle terre abitate dall'uomo, ne concepivano l'insieme come un blocco di tre continenti, Asia, Europa ed Africa, circondato dall'Oceano (I 2, 1). </a:t>
            </a:r>
            <a:endParaRPr lang="it-IT" sz="2000" dirty="0" smtClean="0"/>
          </a:p>
          <a:p>
            <a:pPr algn="just"/>
            <a:r>
              <a:rPr lang="it-IT" sz="2000" dirty="0" smtClean="0"/>
              <a:t>A </a:t>
            </a:r>
            <a:r>
              <a:rPr lang="it-IT" sz="2000" dirty="0"/>
              <a:t>ovest c'era un termine rigido e pauroso, le </a:t>
            </a:r>
            <a:r>
              <a:rPr lang="it-IT" sz="2000" dirty="0">
                <a:solidFill>
                  <a:srgbClr val="FFFF00"/>
                </a:solidFill>
              </a:rPr>
              <a:t>Colonne d'Ercole</a:t>
            </a:r>
            <a:r>
              <a:rPr lang="it-IT" sz="2000" dirty="0"/>
              <a:t>, che fu </a:t>
            </a:r>
            <a:r>
              <a:rPr lang="it-IT" sz="2000" dirty="0" smtClean="0"/>
              <a:t>varcato per la prima volta solo </a:t>
            </a:r>
            <a:r>
              <a:rPr lang="it-IT" sz="2000" dirty="0"/>
              <a:t>dal Duecento, ma </a:t>
            </a:r>
            <a:r>
              <a:rPr lang="it-IT" sz="2000" dirty="0" smtClean="0"/>
              <a:t> che fu oltrepassato con intensità solo dal </a:t>
            </a:r>
            <a:r>
              <a:rPr lang="it-IT" sz="2000" dirty="0"/>
              <a:t>Quattrocento, dai Portoghesi con le prime </a:t>
            </a:r>
            <a:r>
              <a:rPr lang="it-IT" dirty="0"/>
              <a:t>esplorazioni costiere dell'Africa. </a:t>
            </a:r>
          </a:p>
        </p:txBody>
      </p:sp>
    </p:spTree>
    <p:extLst>
      <p:ext uri="{BB962C8B-B14F-4D97-AF65-F5344CB8AC3E}">
        <p14:creationId xmlns:p14="http://schemas.microsoft.com/office/powerpoint/2010/main" val="2766094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400" dirty="0" smtClean="0"/>
              <a:t>Incontro tra Franchi e esponenti della Gallia romana</a:t>
            </a:r>
            <a:endParaRPr lang="it-IT" sz="2400" dirty="0"/>
          </a:p>
        </p:txBody>
      </p:sp>
      <p:sp>
        <p:nvSpPr>
          <p:cNvPr id="3" name="Segnaposto contenuto 2"/>
          <p:cNvSpPr>
            <a:spLocks noGrp="1"/>
          </p:cNvSpPr>
          <p:nvPr>
            <p:ph idx="1"/>
          </p:nvPr>
        </p:nvSpPr>
        <p:spPr>
          <a:xfrm>
            <a:off x="677334" y="1152144"/>
            <a:ext cx="9819978" cy="4889219"/>
          </a:xfrm>
        </p:spPr>
        <p:txBody>
          <a:bodyPr>
            <a:noAutofit/>
          </a:bodyPr>
          <a:lstStyle/>
          <a:p>
            <a:pPr algn="just"/>
            <a:r>
              <a:rPr lang="it-IT" sz="2000" b="1" dirty="0" smtClean="0"/>
              <a:t>I vescovi  e i vertici civili provenivano dall’aristocrazia di latifondisti di origine romana. Le famiglie romane si erano integrate e non mantenevano più rapporti con Roma .</a:t>
            </a:r>
          </a:p>
          <a:p>
            <a:pPr algn="just"/>
            <a:r>
              <a:rPr lang="it-IT" sz="2000" b="1" dirty="0" smtClean="0"/>
              <a:t>I vescovi aiutavano le loro famiglie di provenienza a mantenere privilegi  quali ad esempio  l’esenzione dal pagamento di tributi e le immunità giudiziarie.</a:t>
            </a:r>
          </a:p>
          <a:p>
            <a:pPr algn="just"/>
            <a:r>
              <a:rPr lang="it-IT" sz="2000" b="1" dirty="0" smtClean="0"/>
              <a:t>Il patrimonio culturale e politico dei senatori galloromani fu trasferito alla dinastia merovingia stimata anche da Bisanzio e che ritenne il possesso di latifondi necessario per potenziare le reti familiari. </a:t>
            </a:r>
          </a:p>
          <a:p>
            <a:pPr algn="just"/>
            <a:r>
              <a:rPr lang="it-IT" sz="2000" b="1" dirty="0" smtClean="0"/>
              <a:t>Esponenti di origine romana entrarono nella corte merovingica. Gli esponenti galloromani poterono entrare nell’esercito che perse così la matrice etnica.</a:t>
            </a:r>
          </a:p>
          <a:p>
            <a:pPr algn="just"/>
            <a:r>
              <a:rPr lang="it-IT" sz="2000" b="1" dirty="0" smtClean="0"/>
              <a:t>Criterio della personalità della legge: il franco era giudicato secondo la legge salica, il galloromano secondo il diritto romano e quello burgundo secondo le leggi burgunde.</a:t>
            </a:r>
          </a:p>
          <a:p>
            <a:pPr algn="just"/>
            <a:endParaRPr lang="it-IT" sz="2000" b="1" dirty="0"/>
          </a:p>
        </p:txBody>
      </p:sp>
    </p:spTree>
    <p:extLst>
      <p:ext uri="{BB962C8B-B14F-4D97-AF65-F5344CB8AC3E}">
        <p14:creationId xmlns:p14="http://schemas.microsoft.com/office/powerpoint/2010/main" val="9019273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Clodoveo e il culto di San Martino di Tours</a:t>
            </a:r>
            <a:endParaRPr lang="it-IT" sz="2800" dirty="0"/>
          </a:p>
        </p:txBody>
      </p:sp>
      <p:sp>
        <p:nvSpPr>
          <p:cNvPr id="3" name="Content Placeholder 2"/>
          <p:cNvSpPr>
            <a:spLocks noGrp="1"/>
          </p:cNvSpPr>
          <p:nvPr>
            <p:ph idx="1"/>
          </p:nvPr>
        </p:nvSpPr>
        <p:spPr>
          <a:xfrm>
            <a:off x="677334" y="1283111"/>
            <a:ext cx="9307914" cy="4758252"/>
          </a:xfrm>
        </p:spPr>
        <p:txBody>
          <a:bodyPr>
            <a:normAutofit lnSpcReduction="10000"/>
          </a:bodyPr>
          <a:lstStyle/>
          <a:p>
            <a:pPr algn="just"/>
            <a:r>
              <a:rPr lang="it-IT" sz="2400" dirty="0" smtClean="0"/>
              <a:t>Clodoveo </a:t>
            </a:r>
            <a:r>
              <a:rPr lang="it-IT" sz="2400" dirty="0"/>
              <a:t>solennizza il culto di Martino di Tours (morto nel 397), proclamandolo patrono dei re e del popolo dei Franchi</a:t>
            </a:r>
            <a:r>
              <a:rPr lang="it-IT" sz="2400" dirty="0" smtClean="0"/>
              <a:t>.</a:t>
            </a:r>
          </a:p>
          <a:p>
            <a:pPr algn="just"/>
            <a:r>
              <a:rPr lang="it-IT" sz="2400" dirty="0" smtClean="0"/>
              <a:t>La rivitalizzazione </a:t>
            </a:r>
            <a:r>
              <a:rPr lang="it-IT" sz="2400" dirty="0"/>
              <a:t>della leggenda </a:t>
            </a:r>
            <a:r>
              <a:rPr lang="it-IT" sz="2400" dirty="0" smtClean="0"/>
              <a:t>martiniana si ebbe con La </a:t>
            </a:r>
            <a:r>
              <a:rPr lang="it-IT" sz="2400" dirty="0"/>
              <a:t>Vita Martini di </a:t>
            </a:r>
            <a:r>
              <a:rPr lang="it-IT" sz="2400" dirty="0" err="1"/>
              <a:t>Sulpicio</a:t>
            </a:r>
            <a:r>
              <a:rPr lang="it-IT" sz="2400" dirty="0"/>
              <a:t> Severo, scritta non molto dopo la morte di </a:t>
            </a:r>
            <a:r>
              <a:rPr lang="it-IT" sz="2400" dirty="0" smtClean="0"/>
              <a:t>Martino, particolarmente importante per la tradizione letteraria e per l’agiografia. </a:t>
            </a:r>
            <a:endParaRPr lang="it-IT" sz="2400" dirty="0"/>
          </a:p>
          <a:p>
            <a:r>
              <a:rPr lang="it-IT" sz="2400" dirty="0" err="1" smtClean="0"/>
              <a:t>Sulpicio</a:t>
            </a:r>
            <a:r>
              <a:rPr lang="it-IT" sz="2400" dirty="0" smtClean="0"/>
              <a:t> Severo sottolineava la fisionomia di ufficiale militare di Martino, la capacità di evangelizzare i rustici e i tanti miracoli compiuti </a:t>
            </a:r>
          </a:p>
          <a:p>
            <a:r>
              <a:rPr lang="it-IT" sz="2400" dirty="0" smtClean="0"/>
              <a:t>Esponenti delle famiglie franche entrarono nelle strutture ecclesiastiche</a:t>
            </a:r>
            <a:r>
              <a:rPr lang="it-IT" sz="2000" dirty="0" smtClean="0"/>
              <a:t>.</a:t>
            </a:r>
            <a:endParaRPr lang="it-IT" sz="2000" dirty="0"/>
          </a:p>
        </p:txBody>
      </p:sp>
    </p:spTree>
    <p:extLst>
      <p:ext uri="{BB962C8B-B14F-4D97-AF65-F5344CB8AC3E}">
        <p14:creationId xmlns:p14="http://schemas.microsoft.com/office/powerpoint/2010/main" val="22928498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5200"/>
          </a:xfrm>
        </p:spPr>
        <p:txBody>
          <a:bodyPr>
            <a:normAutofit fontScale="90000"/>
          </a:bodyPr>
          <a:lstStyle/>
          <a:p>
            <a:pPr algn="ctr"/>
            <a:r>
              <a:rPr lang="it-IT" sz="2700" dirty="0" smtClean="0"/>
              <a:t>Il re Clodoveo, </a:t>
            </a:r>
            <a:r>
              <a:rPr lang="it-IT" sz="2700" dirty="0"/>
              <a:t>appartenente alla dinastia dei </a:t>
            </a:r>
            <a:r>
              <a:rPr lang="it-IT" sz="2700" dirty="0" smtClean="0"/>
              <a:t>Merovingi,</a:t>
            </a:r>
            <a:r>
              <a:rPr lang="it-IT" sz="2700" dirty="0"/>
              <a:t> </a:t>
            </a:r>
            <a:r>
              <a:rPr lang="it-IT" sz="2700" dirty="0" smtClean="0"/>
              <a:t>e la  relazione </a:t>
            </a:r>
            <a:r>
              <a:rPr lang="it-IT" sz="2700" dirty="0"/>
              <a:t>con </a:t>
            </a:r>
            <a:r>
              <a:rPr lang="it-IT" sz="2700" dirty="0" smtClean="0"/>
              <a:t>la Chiesa.</a:t>
            </a:r>
            <a:r>
              <a:rPr lang="it-IT" dirty="0" smtClean="0"/>
              <a:t>    </a:t>
            </a:r>
            <a:r>
              <a:rPr lang="it-IT" dirty="0"/>
              <a:t/>
            </a:r>
            <a:br>
              <a:rPr lang="it-IT" dirty="0"/>
            </a:br>
            <a:endParaRPr lang="it-IT" dirty="0"/>
          </a:p>
        </p:txBody>
      </p:sp>
      <p:sp>
        <p:nvSpPr>
          <p:cNvPr id="3" name="Content Placeholder 2"/>
          <p:cNvSpPr>
            <a:spLocks noGrp="1"/>
          </p:cNvSpPr>
          <p:nvPr>
            <p:ph idx="1"/>
          </p:nvPr>
        </p:nvSpPr>
        <p:spPr>
          <a:xfrm>
            <a:off x="677334" y="1422400"/>
            <a:ext cx="9600522" cy="4546599"/>
          </a:xfrm>
        </p:spPr>
        <p:txBody>
          <a:bodyPr>
            <a:normAutofit lnSpcReduction="10000"/>
          </a:bodyPr>
          <a:lstStyle/>
          <a:p>
            <a:pPr algn="just"/>
            <a:endParaRPr lang="it-IT" sz="2000" dirty="0" smtClean="0"/>
          </a:p>
          <a:p>
            <a:pPr algn="just"/>
            <a:r>
              <a:rPr lang="it-IT" sz="2000" dirty="0" smtClean="0"/>
              <a:t>L'area </a:t>
            </a:r>
            <a:r>
              <a:rPr lang="it-IT" sz="2000" dirty="0"/>
              <a:t>gallica </a:t>
            </a:r>
            <a:r>
              <a:rPr lang="it-IT" sz="2000" dirty="0" smtClean="0"/>
              <a:t>fu un terreno </a:t>
            </a:r>
            <a:r>
              <a:rPr lang="it-IT" sz="2000" dirty="0"/>
              <a:t>di confronto fra arianesimo e </a:t>
            </a:r>
            <a:r>
              <a:rPr lang="it-IT" sz="2000" dirty="0" smtClean="0"/>
              <a:t>cattolicesimo: </a:t>
            </a:r>
          </a:p>
          <a:p>
            <a:pPr algn="just"/>
            <a:r>
              <a:rPr lang="it-IT" sz="2000" dirty="0" smtClean="0"/>
              <a:t>1. il battesimo </a:t>
            </a:r>
            <a:r>
              <a:rPr lang="it-IT" sz="2000" dirty="0"/>
              <a:t>cattolico di </a:t>
            </a:r>
            <a:r>
              <a:rPr lang="it-IT" sz="2000" dirty="0" smtClean="0"/>
              <a:t>Clodoveo risale al </a:t>
            </a:r>
            <a:r>
              <a:rPr lang="it-IT" sz="2000" dirty="0"/>
              <a:t>Natale del </a:t>
            </a:r>
            <a:r>
              <a:rPr lang="it-IT" sz="2000" dirty="0" smtClean="0"/>
              <a:t>493. </a:t>
            </a:r>
            <a:r>
              <a:rPr lang="it-IT" sz="2000" dirty="0"/>
              <a:t>Clodoveo con il suo battesimo determinò la conversione del suo popolo dal politeismo al cristianesimo romano senza il passaggio comune ai Longobardi dell’arianesimo</a:t>
            </a:r>
            <a:r>
              <a:rPr lang="it-IT" sz="2000" dirty="0" smtClean="0"/>
              <a:t>. La scelta fu gradita alle aristocrazie galloromane dei territori confinanti e agli influenti vescovi che sostennero il re.</a:t>
            </a:r>
          </a:p>
          <a:p>
            <a:pPr algn="just"/>
            <a:r>
              <a:rPr lang="it-IT" sz="2000" dirty="0" smtClean="0"/>
              <a:t>2. Nella </a:t>
            </a:r>
            <a:r>
              <a:rPr lang="it-IT" sz="2000" dirty="0"/>
              <a:t>tradizione, anche la guerra e la vittoria di Clodoveo sui Visigoti sarebbe stata presentata come una vittoria religiosa, dei cattolici contro gli Ariani: </a:t>
            </a:r>
            <a:r>
              <a:rPr lang="it-IT" sz="2000" dirty="0" smtClean="0"/>
              <a:t>Gregorio di </a:t>
            </a:r>
            <a:r>
              <a:rPr lang="it-IT" sz="2000" dirty="0" err="1" smtClean="0"/>
              <a:t>Toursur</a:t>
            </a:r>
            <a:r>
              <a:rPr lang="it-IT" sz="2000" dirty="0"/>
              <a:t>., </a:t>
            </a:r>
            <a:r>
              <a:rPr lang="it-IT" sz="2000" dirty="0" err="1"/>
              <a:t>Hist.Franc</a:t>
            </a:r>
            <a:r>
              <a:rPr lang="it-IT" sz="2000" dirty="0"/>
              <a:t>., II, 37: </a:t>
            </a:r>
            <a:r>
              <a:rPr lang="it-IT" sz="2000" dirty="0" smtClean="0"/>
              <a:t> «</a:t>
            </a:r>
            <a:r>
              <a:rPr lang="it-IT" sz="2000" dirty="0" err="1" smtClean="0"/>
              <a:t>Igitur</a:t>
            </a:r>
            <a:r>
              <a:rPr lang="it-IT" sz="2000" dirty="0" smtClean="0"/>
              <a:t> </a:t>
            </a:r>
            <a:r>
              <a:rPr lang="it-IT" sz="2000" dirty="0" err="1"/>
              <a:t>Clodovechus</a:t>
            </a:r>
            <a:r>
              <a:rPr lang="it-IT" sz="2000" dirty="0"/>
              <a:t> </a:t>
            </a:r>
            <a:r>
              <a:rPr lang="it-IT" sz="2000" dirty="0" err="1"/>
              <a:t>rex</a:t>
            </a:r>
            <a:r>
              <a:rPr lang="it-IT" sz="2000" dirty="0"/>
              <a:t> </a:t>
            </a:r>
            <a:r>
              <a:rPr lang="it-IT" sz="2000" dirty="0" err="1"/>
              <a:t>ait</a:t>
            </a:r>
            <a:r>
              <a:rPr lang="it-IT" sz="2000" dirty="0"/>
              <a:t> </a:t>
            </a:r>
            <a:r>
              <a:rPr lang="it-IT" sz="2000" dirty="0" err="1"/>
              <a:t>suis</a:t>
            </a:r>
            <a:r>
              <a:rPr lang="it-IT" sz="2000" dirty="0"/>
              <a:t>: "</a:t>
            </a:r>
            <a:r>
              <a:rPr lang="it-IT" sz="2000" dirty="0" err="1"/>
              <a:t>Valde</a:t>
            </a:r>
            <a:r>
              <a:rPr lang="it-IT" sz="2000" dirty="0"/>
              <a:t> </a:t>
            </a:r>
            <a:r>
              <a:rPr lang="it-IT" sz="2000" dirty="0" err="1"/>
              <a:t>molestum</a:t>
            </a:r>
            <a:r>
              <a:rPr lang="it-IT" sz="2000" dirty="0"/>
              <a:t> fero, </a:t>
            </a:r>
            <a:r>
              <a:rPr lang="it-IT" sz="2000" dirty="0" err="1"/>
              <a:t>quod</a:t>
            </a:r>
            <a:r>
              <a:rPr lang="it-IT" sz="2000" dirty="0"/>
              <a:t> hi </a:t>
            </a:r>
            <a:r>
              <a:rPr lang="it-IT" sz="2000" dirty="0" err="1"/>
              <a:t>Arriani</a:t>
            </a:r>
            <a:r>
              <a:rPr lang="it-IT" sz="2000" dirty="0"/>
              <a:t> </a:t>
            </a:r>
            <a:r>
              <a:rPr lang="it-IT" sz="2000" dirty="0" err="1"/>
              <a:t>partem</a:t>
            </a:r>
            <a:r>
              <a:rPr lang="it-IT" sz="2000" dirty="0"/>
              <a:t> </a:t>
            </a:r>
            <a:r>
              <a:rPr lang="it-IT" sz="2000" dirty="0" err="1"/>
              <a:t>teneant</a:t>
            </a:r>
            <a:r>
              <a:rPr lang="it-IT" sz="2000" dirty="0"/>
              <a:t> </a:t>
            </a:r>
            <a:r>
              <a:rPr lang="it-IT" sz="2000" dirty="0" err="1"/>
              <a:t>Galliarum</a:t>
            </a:r>
            <a:r>
              <a:rPr lang="it-IT" sz="2000" dirty="0"/>
              <a:t>. </a:t>
            </a:r>
            <a:r>
              <a:rPr lang="it-IT" sz="2000" dirty="0" err="1"/>
              <a:t>Eamus</a:t>
            </a:r>
            <a:r>
              <a:rPr lang="it-IT" sz="2000" dirty="0"/>
              <a:t> </a:t>
            </a:r>
            <a:r>
              <a:rPr lang="it-IT" sz="2000" dirty="0" err="1"/>
              <a:t>cum</a:t>
            </a:r>
            <a:r>
              <a:rPr lang="it-IT" sz="2000" dirty="0"/>
              <a:t> Dei </a:t>
            </a:r>
            <a:r>
              <a:rPr lang="it-IT" sz="2000" dirty="0" err="1"/>
              <a:t>adiutorium</a:t>
            </a:r>
            <a:r>
              <a:rPr lang="it-IT" sz="2000" dirty="0"/>
              <a:t>, et </a:t>
            </a:r>
            <a:r>
              <a:rPr lang="it-IT" sz="2000" dirty="0" err="1"/>
              <a:t>superatis</a:t>
            </a:r>
            <a:r>
              <a:rPr lang="it-IT" sz="2000" dirty="0"/>
              <a:t> </a:t>
            </a:r>
            <a:r>
              <a:rPr lang="it-IT" sz="2000" dirty="0" err="1"/>
              <a:t>redegamus</a:t>
            </a:r>
            <a:r>
              <a:rPr lang="it-IT" sz="2000" dirty="0"/>
              <a:t> </a:t>
            </a:r>
            <a:r>
              <a:rPr lang="it-IT" sz="2000" dirty="0" err="1"/>
              <a:t>terram</a:t>
            </a:r>
            <a:r>
              <a:rPr lang="it-IT" sz="2000" dirty="0"/>
              <a:t> in </a:t>
            </a:r>
            <a:r>
              <a:rPr lang="it-IT" sz="2000" dirty="0" err="1"/>
              <a:t>ditione</a:t>
            </a:r>
            <a:r>
              <a:rPr lang="it-IT" sz="2000" dirty="0"/>
              <a:t> </a:t>
            </a:r>
            <a:r>
              <a:rPr lang="it-IT" sz="2000" dirty="0" smtClean="0"/>
              <a:t>nostra». </a:t>
            </a:r>
          </a:p>
        </p:txBody>
      </p:sp>
    </p:spTree>
    <p:extLst>
      <p:ext uri="{BB962C8B-B14F-4D97-AF65-F5344CB8AC3E}">
        <p14:creationId xmlns:p14="http://schemas.microsoft.com/office/powerpoint/2010/main" val="40896986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Le istituzioni merovinge.</a:t>
            </a:r>
            <a:endParaRPr lang="it-IT" dirty="0"/>
          </a:p>
        </p:txBody>
      </p:sp>
      <p:sp>
        <p:nvSpPr>
          <p:cNvPr id="3" name="Segnaposto contenuto 2"/>
          <p:cNvSpPr>
            <a:spLocks noGrp="1"/>
          </p:cNvSpPr>
          <p:nvPr>
            <p:ph idx="1"/>
          </p:nvPr>
        </p:nvSpPr>
        <p:spPr>
          <a:xfrm>
            <a:off x="677334" y="1548581"/>
            <a:ext cx="9125034" cy="4492781"/>
          </a:xfrm>
        </p:spPr>
        <p:txBody>
          <a:bodyPr>
            <a:normAutofit/>
          </a:bodyPr>
          <a:lstStyle/>
          <a:p>
            <a:pPr algn="just"/>
            <a:r>
              <a:rPr lang="it-IT" sz="2000" dirty="0"/>
              <a:t>I re si circondavano di fedeli, sorta di emissari di fiducia, chiamati </a:t>
            </a:r>
            <a:r>
              <a:rPr lang="it-IT" sz="2000" i="1" dirty="0" err="1"/>
              <a:t>leudes</a:t>
            </a:r>
            <a:r>
              <a:rPr lang="it-IT" sz="2000" dirty="0"/>
              <a:t>, ricompensati con doni, e di un gruppo di guardie di corte, chiamato </a:t>
            </a:r>
            <a:r>
              <a:rPr lang="it-IT" sz="2000" i="1" dirty="0" err="1"/>
              <a:t>trustis</a:t>
            </a:r>
            <a:r>
              <a:rPr lang="it-IT" sz="2000" dirty="0"/>
              <a:t>. Costoro, definiti </a:t>
            </a:r>
            <a:r>
              <a:rPr lang="it-IT" sz="2000" i="1" dirty="0" err="1"/>
              <a:t>antrustiones</a:t>
            </a:r>
            <a:r>
              <a:rPr lang="it-IT" sz="2000" dirty="0"/>
              <a:t>, erano reclutati nell’aristocrazia dei capi militari e </a:t>
            </a:r>
            <a:r>
              <a:rPr lang="it-IT" sz="2000" dirty="0" smtClean="0"/>
              <a:t>giuravano fedeltà al re.</a:t>
            </a:r>
          </a:p>
          <a:p>
            <a:pPr algn="just"/>
            <a:r>
              <a:rPr lang="it-IT" sz="2000" dirty="0" smtClean="0"/>
              <a:t>Utilizzavano anche i funzionari di tradizione romana con compiti amministrativi. Erano state mantenute, ove era stato possibile, le circoscrizioni amministrative e territoriali romane, spesso legate alle diocesi. Nella aree più settentrionali tali aree, in genere meno estese, si chiamavano </a:t>
            </a:r>
            <a:r>
              <a:rPr lang="it-IT" sz="2000" i="1" dirty="0" smtClean="0"/>
              <a:t>pagi.</a:t>
            </a:r>
          </a:p>
          <a:p>
            <a:pPr algn="just"/>
            <a:r>
              <a:rPr lang="it-IT" sz="2000" dirty="0" smtClean="0"/>
              <a:t>Gli ufficiali del re erano chiamati con il termine </a:t>
            </a:r>
            <a:r>
              <a:rPr lang="it-IT" sz="2000" i="1" dirty="0" err="1" smtClean="0"/>
              <a:t>comes</a:t>
            </a:r>
            <a:r>
              <a:rPr lang="it-IT" sz="2000" i="1" dirty="0" smtClean="0"/>
              <a:t>; </a:t>
            </a:r>
            <a:r>
              <a:rPr lang="it-IT" sz="2000" dirty="0" smtClean="0"/>
              <a:t>il termine duca era usato temporaneamente per personaggi che godevano temporaneamente di funzioni militari.</a:t>
            </a:r>
            <a:endParaRPr lang="it-IT" sz="2000" dirty="0"/>
          </a:p>
        </p:txBody>
      </p:sp>
    </p:spTree>
    <p:extLst>
      <p:ext uri="{BB962C8B-B14F-4D97-AF65-F5344CB8AC3E}">
        <p14:creationId xmlns:p14="http://schemas.microsoft.com/office/powerpoint/2010/main" val="3627217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lstStyle/>
          <a:p>
            <a:pPr algn="ctr"/>
            <a:r>
              <a:rPr lang="it-IT" dirty="0" smtClean="0"/>
              <a:t>Il controllo dei regni </a:t>
            </a:r>
            <a:endParaRPr lang="it-IT" dirty="0"/>
          </a:p>
        </p:txBody>
      </p:sp>
      <p:sp>
        <p:nvSpPr>
          <p:cNvPr id="3" name="Segnaposto contenuto 2"/>
          <p:cNvSpPr>
            <a:spLocks noGrp="1"/>
          </p:cNvSpPr>
          <p:nvPr>
            <p:ph idx="1"/>
          </p:nvPr>
        </p:nvSpPr>
        <p:spPr>
          <a:xfrm>
            <a:off x="677334" y="1224117"/>
            <a:ext cx="9527370" cy="4817246"/>
          </a:xfrm>
        </p:spPr>
        <p:txBody>
          <a:bodyPr>
            <a:normAutofit lnSpcReduction="10000"/>
          </a:bodyPr>
          <a:lstStyle/>
          <a:p>
            <a:pPr algn="just"/>
            <a:r>
              <a:rPr lang="it-IT" sz="2000" b="1" dirty="0" smtClean="0"/>
              <a:t>Il controllo è fatto attraverso la fedeltà personale di ascendenza franca e la tradizione </a:t>
            </a:r>
            <a:r>
              <a:rPr lang="it-IT" sz="2000" b="1" dirty="0" err="1" smtClean="0"/>
              <a:t>funzionariale</a:t>
            </a:r>
            <a:r>
              <a:rPr lang="it-IT" sz="2000" b="1" dirty="0" smtClean="0"/>
              <a:t> e territoriale di ascendenza romana.</a:t>
            </a:r>
          </a:p>
          <a:p>
            <a:pPr algn="just"/>
            <a:r>
              <a:rPr lang="it-IT" sz="2000" b="1" dirty="0" smtClean="0"/>
              <a:t>Dopo Clodoveo l’</a:t>
            </a:r>
            <a:r>
              <a:rPr lang="it-IT" sz="2000" b="1" i="1" dirty="0" err="1" smtClean="0"/>
              <a:t>exercitus</a:t>
            </a:r>
            <a:r>
              <a:rPr lang="it-IT" sz="2000" b="1" dirty="0" smtClean="0"/>
              <a:t> perse il ruolo di influenza politica goduto in precedenza, limitandosi ad acclamare il nuovo re, scelto per motivi dinastici.</a:t>
            </a:r>
          </a:p>
          <a:p>
            <a:pPr algn="just"/>
            <a:r>
              <a:rPr lang="it-IT" sz="2000" b="1" dirty="0" smtClean="0"/>
              <a:t>L’esercito continuò ad essere riunito annualmente a primavera per le decisioni belliche.</a:t>
            </a:r>
          </a:p>
          <a:p>
            <a:pPr algn="just"/>
            <a:r>
              <a:rPr lang="it-IT" sz="2000" b="1" dirty="0" smtClean="0"/>
              <a:t>Assemblea più circoscritta nelle città e nei </a:t>
            </a:r>
            <a:r>
              <a:rPr lang="it-IT" sz="2000" b="1" i="1" dirty="0" smtClean="0"/>
              <a:t>pagi</a:t>
            </a:r>
            <a:r>
              <a:rPr lang="it-IT" sz="2000" b="1" dirty="0" smtClean="0"/>
              <a:t>: il </a:t>
            </a:r>
            <a:r>
              <a:rPr lang="it-IT" sz="2000" b="1" i="1" dirty="0" err="1" smtClean="0"/>
              <a:t>mallus</a:t>
            </a:r>
            <a:r>
              <a:rPr lang="it-IT" sz="2000" b="1" dirty="0" smtClean="0"/>
              <a:t>, riuniva gli uomini liberi, che eleggevano un gruppo di uomini (</a:t>
            </a:r>
            <a:r>
              <a:rPr lang="it-IT" sz="2000" b="1" i="1" dirty="0" smtClean="0"/>
              <a:t>boni </a:t>
            </a:r>
            <a:r>
              <a:rPr lang="it-IT" sz="2000" b="1" i="1" dirty="0" err="1" smtClean="0"/>
              <a:t>homines</a:t>
            </a:r>
            <a:r>
              <a:rPr lang="it-IT" sz="2000" b="1" dirty="0" smtClean="0"/>
              <a:t>), che amministravano la giustizia insieme al conte.</a:t>
            </a:r>
          </a:p>
          <a:p>
            <a:pPr algn="just"/>
            <a:r>
              <a:rPr lang="it-IT" sz="2000" b="1" dirty="0" smtClean="0"/>
              <a:t>La corte regia si organizza secondo il modello romano </a:t>
            </a:r>
            <a:r>
              <a:rPr lang="it-IT" sz="2000" b="1" i="1" dirty="0" smtClean="0"/>
              <a:t>in </a:t>
            </a:r>
            <a:r>
              <a:rPr lang="it-IT" sz="2000" b="1" i="1" dirty="0" err="1" smtClean="0"/>
              <a:t>palatium</a:t>
            </a:r>
            <a:r>
              <a:rPr lang="it-IT" sz="2000" b="1" dirty="0" smtClean="0"/>
              <a:t>, ovvero un palazzo teorico, che si spostava seguendo il sovrano.( Includeva una cappella, il tesoro, la guardia reale, la cancelleria guidata da un </a:t>
            </a:r>
            <a:r>
              <a:rPr lang="it-IT" sz="2000" b="1" i="1" dirty="0" smtClean="0"/>
              <a:t>siniscalco</a:t>
            </a:r>
            <a:r>
              <a:rPr lang="it-IT" sz="2000" b="1" dirty="0" smtClean="0"/>
              <a:t>, da più </a:t>
            </a:r>
            <a:r>
              <a:rPr lang="it-IT" sz="2000" b="1" i="1" dirty="0" smtClean="0"/>
              <a:t>conti palatini </a:t>
            </a:r>
            <a:r>
              <a:rPr lang="it-IT" sz="2000" b="1" dirty="0" smtClean="0"/>
              <a:t>e da un </a:t>
            </a:r>
            <a:r>
              <a:rPr lang="it-IT" sz="2000" b="1" i="1" dirty="0" err="1" smtClean="0"/>
              <a:t>maior</a:t>
            </a:r>
            <a:r>
              <a:rPr lang="it-IT" sz="2000" b="1" i="1" dirty="0" smtClean="0"/>
              <a:t> domus</a:t>
            </a:r>
            <a:r>
              <a:rPr lang="it-IT" sz="2000" b="1" dirty="0" smtClean="0"/>
              <a:t>, o maggiordomo di palazzo. </a:t>
            </a:r>
          </a:p>
          <a:p>
            <a:endParaRPr lang="it-IT" dirty="0"/>
          </a:p>
        </p:txBody>
      </p:sp>
    </p:spTree>
    <p:extLst>
      <p:ext uri="{BB962C8B-B14F-4D97-AF65-F5344CB8AC3E}">
        <p14:creationId xmlns:p14="http://schemas.microsoft.com/office/powerpoint/2010/main" val="30322820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3592" y="476865"/>
            <a:ext cx="8596668" cy="688258"/>
          </a:xfrm>
        </p:spPr>
        <p:txBody>
          <a:bodyPr>
            <a:normAutofit fontScale="90000"/>
          </a:bodyPr>
          <a:lstStyle/>
          <a:p>
            <a:pPr algn="ctr"/>
            <a:r>
              <a:rPr lang="it-IT" dirty="0" smtClean="0"/>
              <a:t>Il </a:t>
            </a:r>
            <a:r>
              <a:rPr lang="it-IT" i="1" dirty="0" err="1" smtClean="0"/>
              <a:t>bannum</a:t>
            </a:r>
            <a:endParaRPr lang="it-IT" dirty="0"/>
          </a:p>
        </p:txBody>
      </p:sp>
      <p:sp>
        <p:nvSpPr>
          <p:cNvPr id="3" name="Segnaposto contenuto 2"/>
          <p:cNvSpPr>
            <a:spLocks noGrp="1"/>
          </p:cNvSpPr>
          <p:nvPr>
            <p:ph idx="1"/>
          </p:nvPr>
        </p:nvSpPr>
        <p:spPr>
          <a:xfrm>
            <a:off x="677334" y="1312605"/>
            <a:ext cx="9563946" cy="4728757"/>
          </a:xfrm>
        </p:spPr>
        <p:txBody>
          <a:bodyPr>
            <a:normAutofit/>
          </a:bodyPr>
          <a:lstStyle/>
          <a:p>
            <a:pPr algn="just"/>
            <a:r>
              <a:rPr lang="it-IT" sz="2000" b="1" dirty="0" smtClean="0"/>
              <a:t>Il potere tradizionale dei Franchi era il </a:t>
            </a:r>
            <a:r>
              <a:rPr lang="it-IT" sz="2000" b="1" dirty="0" err="1" smtClean="0">
                <a:solidFill>
                  <a:schemeClr val="tx1"/>
                </a:solidFill>
              </a:rPr>
              <a:t>bannum</a:t>
            </a:r>
            <a:r>
              <a:rPr lang="it-IT" sz="2000" b="1" dirty="0" smtClean="0">
                <a:solidFill>
                  <a:schemeClr val="tx1"/>
                </a:solidFill>
              </a:rPr>
              <a:t>. Nelle lingue germaniche antiche </a:t>
            </a:r>
            <a:r>
              <a:rPr lang="it-IT" sz="2000" b="1" dirty="0" err="1" smtClean="0">
                <a:solidFill>
                  <a:schemeClr val="tx1"/>
                </a:solidFill>
              </a:rPr>
              <a:t>ban</a:t>
            </a:r>
            <a:r>
              <a:rPr lang="it-IT" sz="2000" b="1" dirty="0" smtClean="0">
                <a:solidFill>
                  <a:schemeClr val="tx1"/>
                </a:solidFill>
              </a:rPr>
              <a:t> includeva il diritto di convocazione e il diritto di punizione esercitata dai capi delle tribù. </a:t>
            </a:r>
          </a:p>
          <a:p>
            <a:pPr algn="just"/>
            <a:r>
              <a:rPr lang="it-IT" sz="2000" b="1" dirty="0" smtClean="0">
                <a:solidFill>
                  <a:schemeClr val="tx1"/>
                </a:solidFill>
              </a:rPr>
              <a:t>Per i Goti per </a:t>
            </a:r>
            <a:r>
              <a:rPr lang="it-IT" sz="2000" b="1" i="1" dirty="0" err="1" smtClean="0">
                <a:solidFill>
                  <a:schemeClr val="tx1"/>
                </a:solidFill>
              </a:rPr>
              <a:t>bandwô</a:t>
            </a:r>
            <a:r>
              <a:rPr lang="it-IT" sz="2000" b="1" i="1" dirty="0" smtClean="0">
                <a:solidFill>
                  <a:schemeClr val="tx1"/>
                </a:solidFill>
              </a:rPr>
              <a:t> </a:t>
            </a:r>
            <a:r>
              <a:rPr lang="it-IT" sz="2000" b="1" dirty="0" smtClean="0">
                <a:solidFill>
                  <a:schemeClr val="tx1"/>
                </a:solidFill>
              </a:rPr>
              <a:t>si intendeva il simbolo con cui si radunavano le truppe.</a:t>
            </a:r>
          </a:p>
          <a:p>
            <a:pPr algn="just"/>
            <a:r>
              <a:rPr lang="it-IT" sz="2000" b="1" dirty="0" smtClean="0">
                <a:solidFill>
                  <a:schemeClr val="tx1"/>
                </a:solidFill>
              </a:rPr>
              <a:t> I Franchi accentuarono il significato politico del termine che finì per indicare in generale il diritto di convocare e punire, dare ordini e imporre divieti. Si tratta di una prerogativa regia che poteva essere ceduta agli ufficiali.</a:t>
            </a:r>
          </a:p>
          <a:p>
            <a:pPr algn="just"/>
            <a:r>
              <a:rPr lang="it-IT" sz="2000" b="1" dirty="0" err="1" smtClean="0">
                <a:solidFill>
                  <a:schemeClr val="tx1"/>
                </a:solidFill>
              </a:rPr>
              <a:t>Herribannum</a:t>
            </a:r>
            <a:r>
              <a:rPr lang="it-IT" sz="2000" b="1" dirty="0" smtClean="0">
                <a:solidFill>
                  <a:schemeClr val="tx1"/>
                </a:solidFill>
              </a:rPr>
              <a:t>( da </a:t>
            </a:r>
            <a:r>
              <a:rPr lang="it-IT" sz="2000" b="1" dirty="0" err="1" smtClean="0">
                <a:solidFill>
                  <a:schemeClr val="tx1"/>
                </a:solidFill>
              </a:rPr>
              <a:t>herr</a:t>
            </a:r>
            <a:r>
              <a:rPr lang="it-IT" sz="2000" b="1" dirty="0" smtClean="0">
                <a:solidFill>
                  <a:schemeClr val="tx1"/>
                </a:solidFill>
              </a:rPr>
              <a:t>= esercito): è il potere di convocare i militari e di preparare le spedizioni. Tutti i franchi erano tenuti a combattere, a provvedere alle spese necessarie per l’equipaggiamento </a:t>
            </a:r>
            <a:endParaRPr lang="it-IT" sz="2000" b="1" dirty="0">
              <a:solidFill>
                <a:schemeClr val="tx1"/>
              </a:solidFill>
            </a:endParaRPr>
          </a:p>
        </p:txBody>
      </p:sp>
    </p:spTree>
    <p:extLst>
      <p:ext uri="{BB962C8B-B14F-4D97-AF65-F5344CB8AC3E}">
        <p14:creationId xmlns:p14="http://schemas.microsoft.com/office/powerpoint/2010/main" val="3215268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0490"/>
          </a:xfrm>
        </p:spPr>
        <p:txBody>
          <a:bodyPr/>
          <a:lstStyle/>
          <a:p>
            <a:pPr algn="ctr"/>
            <a:r>
              <a:rPr lang="it-IT" sz="4000" dirty="0" smtClean="0"/>
              <a:t>L’organizzazione fiscale dei regni </a:t>
            </a:r>
            <a:endParaRPr lang="it-IT" sz="4000" dirty="0"/>
          </a:p>
        </p:txBody>
      </p:sp>
      <p:sp>
        <p:nvSpPr>
          <p:cNvPr id="3" name="Segnaposto contenuto 2"/>
          <p:cNvSpPr>
            <a:spLocks noGrp="1"/>
          </p:cNvSpPr>
          <p:nvPr>
            <p:ph idx="1"/>
          </p:nvPr>
        </p:nvSpPr>
        <p:spPr>
          <a:xfrm>
            <a:off x="662584" y="1659144"/>
            <a:ext cx="9359239" cy="3880773"/>
          </a:xfrm>
        </p:spPr>
        <p:txBody>
          <a:bodyPr>
            <a:normAutofit/>
          </a:bodyPr>
          <a:lstStyle/>
          <a:p>
            <a:pPr algn="just"/>
            <a:r>
              <a:rPr lang="it-IT" sz="2000" b="1" dirty="0" smtClean="0"/>
              <a:t>Viene smantellato il complesso sistema galloromano con l’aumento delle imposte indirette quali ad esempio i pedaggi, </a:t>
            </a:r>
            <a:r>
              <a:rPr lang="it-IT" sz="2000" b="1" i="1" dirty="0" err="1" smtClean="0"/>
              <a:t>telonea</a:t>
            </a:r>
            <a:r>
              <a:rPr lang="it-IT" sz="2000" b="1" dirty="0" smtClean="0"/>
              <a:t>, ovvero tasse sulle merci trasportate lungo le strade.</a:t>
            </a:r>
          </a:p>
          <a:p>
            <a:pPr algn="just"/>
            <a:r>
              <a:rPr lang="it-IT" sz="2000" b="1" dirty="0" smtClean="0"/>
              <a:t>Introiti provenienti dall’amministrazione della giustizia: il </a:t>
            </a:r>
            <a:r>
              <a:rPr lang="it-IT" sz="2000" b="1" i="1" dirty="0" err="1" smtClean="0"/>
              <a:t>wergeld</a:t>
            </a:r>
            <a:r>
              <a:rPr lang="it-IT" sz="2000" b="1" i="1" dirty="0" smtClean="0"/>
              <a:t> o </a:t>
            </a:r>
            <a:r>
              <a:rPr lang="it-IT" sz="2000" b="1" i="1" dirty="0" err="1" smtClean="0"/>
              <a:t>guadrigildo</a:t>
            </a:r>
            <a:r>
              <a:rPr lang="it-IT" sz="2000" b="1" i="1" dirty="0" smtClean="0"/>
              <a:t>, </a:t>
            </a:r>
            <a:r>
              <a:rPr lang="it-IT" sz="2000" b="1" dirty="0" smtClean="0"/>
              <a:t>una compensazione finanziaria, era chiesto per frenare le faide ma servivano soprattutto per mantenere la corte regia. </a:t>
            </a:r>
          </a:p>
          <a:p>
            <a:pPr algn="just"/>
            <a:r>
              <a:rPr lang="it-IT" sz="2000" b="1" dirty="0" smtClean="0"/>
              <a:t>L’attività bellica garantiva altre entrate: </a:t>
            </a:r>
            <a:r>
              <a:rPr lang="it-IT" sz="2000" b="1" i="1" dirty="0" smtClean="0"/>
              <a:t>l’</a:t>
            </a:r>
            <a:r>
              <a:rPr lang="it-IT" sz="2000" b="1" i="1" dirty="0" err="1"/>
              <a:t>a</a:t>
            </a:r>
            <a:r>
              <a:rPr lang="it-IT" sz="2000" b="1" i="1" dirty="0" err="1" smtClean="0"/>
              <a:t>lbergaria</a:t>
            </a:r>
            <a:r>
              <a:rPr lang="it-IT" sz="2000" b="1" i="1" dirty="0" smtClean="0"/>
              <a:t>, </a:t>
            </a:r>
            <a:r>
              <a:rPr lang="it-IT" sz="2000" b="1" dirty="0" smtClean="0"/>
              <a:t>diritto di alloggio degli armati, e il </a:t>
            </a:r>
            <a:r>
              <a:rPr lang="it-IT" sz="2000" b="1" i="1" dirty="0" smtClean="0"/>
              <a:t>fodro</a:t>
            </a:r>
            <a:r>
              <a:rPr lang="it-IT" sz="2000" b="1" dirty="0" smtClean="0"/>
              <a:t>, foraggio  per i loro cavalli.</a:t>
            </a:r>
          </a:p>
          <a:p>
            <a:pPr algn="just"/>
            <a:r>
              <a:rPr lang="it-IT" sz="2000" b="1" dirty="0" smtClean="0"/>
              <a:t>La Corona poteva inoltre contare su un’ampia base patrimoniale, frutto della quota prevalente del bottino fondiario ottenuto con le conquiste. </a:t>
            </a:r>
          </a:p>
          <a:p>
            <a:endParaRPr lang="it-IT" sz="2000" b="1" dirty="0"/>
          </a:p>
        </p:txBody>
      </p:sp>
    </p:spTree>
    <p:extLst>
      <p:ext uri="{BB962C8B-B14F-4D97-AF65-F5344CB8AC3E}">
        <p14:creationId xmlns:p14="http://schemas.microsoft.com/office/powerpoint/2010/main" val="1908799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35742"/>
          </a:xfrm>
        </p:spPr>
        <p:txBody>
          <a:bodyPr/>
          <a:lstStyle/>
          <a:p>
            <a:pPr algn="ctr"/>
            <a:r>
              <a:rPr lang="it-IT" dirty="0" smtClean="0"/>
              <a:t>I Visigoti in Spagna </a:t>
            </a:r>
            <a:endParaRPr lang="it-IT" dirty="0"/>
          </a:p>
        </p:txBody>
      </p:sp>
      <p:sp>
        <p:nvSpPr>
          <p:cNvPr id="3" name="Segnaposto contenuto 2"/>
          <p:cNvSpPr>
            <a:spLocks noGrp="1"/>
          </p:cNvSpPr>
          <p:nvPr>
            <p:ph idx="1"/>
          </p:nvPr>
        </p:nvSpPr>
        <p:spPr>
          <a:xfrm>
            <a:off x="677334" y="1474839"/>
            <a:ext cx="9893130" cy="4566523"/>
          </a:xfrm>
        </p:spPr>
        <p:txBody>
          <a:bodyPr>
            <a:normAutofit lnSpcReduction="10000"/>
          </a:bodyPr>
          <a:lstStyle/>
          <a:p>
            <a:pPr algn="just"/>
            <a:r>
              <a:rPr lang="it-IT" sz="2000" b="1" dirty="0"/>
              <a:t>All'inizio del secolo VI, dopo la sconfitta subita nel conflitto con i Franchi di Clodoveo, i Visigoti erano rifluiti in Spagna, mantenendo oltre i Pirenei solo la </a:t>
            </a:r>
            <a:r>
              <a:rPr lang="it-IT" sz="2000" b="1" dirty="0" err="1"/>
              <a:t>Settimania</a:t>
            </a:r>
            <a:r>
              <a:rPr lang="it-IT" sz="2000" b="1" dirty="0"/>
              <a:t> (Narbona), e avevano costituito la capitale in Toledo. </a:t>
            </a:r>
            <a:endParaRPr lang="it-IT" sz="2000" b="1" dirty="0" smtClean="0"/>
          </a:p>
          <a:p>
            <a:pPr algn="just"/>
            <a:r>
              <a:rPr lang="it-IT" sz="2000" b="1" dirty="0" smtClean="0"/>
              <a:t>In </a:t>
            </a:r>
            <a:r>
              <a:rPr lang="it-IT" sz="2000" b="1" dirty="0"/>
              <a:t>Spagna c'erano il regno degli Svevi in Galizia (nord-ovest), i popoli cantabrici e baschi nel nord, e dalla </a:t>
            </a:r>
            <a:r>
              <a:rPr lang="it-IT" sz="2000" b="1" dirty="0" smtClean="0"/>
              <a:t>metà </a:t>
            </a:r>
            <a:r>
              <a:rPr lang="it-IT" sz="2000" b="1" dirty="0"/>
              <a:t>del secolo VI la parte meridionale (con Cordova) era stata conquistata dai bizantini. Dalla fine del secolo VI questi ampi margini della penisola vennero aggrediti vittoriosamente dai re visigoti: prima il regno svevo (595), poi la Betica bizantina (631). La resistenza cantabrica e basca nel nord ebbe </a:t>
            </a:r>
            <a:r>
              <a:rPr lang="it-IT" sz="2000" b="1" dirty="0" smtClean="0"/>
              <a:t>pi</a:t>
            </a:r>
            <a:r>
              <a:rPr lang="it-IT" sz="2000" b="1" dirty="0"/>
              <a:t>ù</a:t>
            </a:r>
            <a:r>
              <a:rPr lang="it-IT" sz="2000" b="1" dirty="0" smtClean="0"/>
              <a:t> successo.</a:t>
            </a:r>
          </a:p>
          <a:p>
            <a:pPr algn="just"/>
            <a:r>
              <a:rPr lang="it-IT" sz="2000" b="1" dirty="0" smtClean="0"/>
              <a:t>L‘élite </a:t>
            </a:r>
            <a:r>
              <a:rPr lang="it-IT" sz="2000" b="1" dirty="0"/>
              <a:t>regia e militare gotica (minoritaria rispetto alla popolazione </a:t>
            </a:r>
            <a:r>
              <a:rPr lang="it-IT" sz="2000" b="1" dirty="0" err="1"/>
              <a:t>ibero-romana</a:t>
            </a:r>
            <a:r>
              <a:rPr lang="it-IT" sz="2000" b="1" dirty="0"/>
              <a:t>) aveva mantenuto l'adesione all'arianesimo. N</a:t>
            </a:r>
            <a:r>
              <a:rPr lang="it-IT" sz="2000" b="1" dirty="0" smtClean="0"/>
              <a:t>el </a:t>
            </a:r>
            <a:r>
              <a:rPr lang="it-IT" sz="2000" b="1" dirty="0"/>
              <a:t>589, nel III concilio di Toledo, il re </a:t>
            </a:r>
            <a:r>
              <a:rPr lang="it-IT" sz="2000" b="1" dirty="0" err="1" smtClean="0"/>
              <a:t>Recaredo</a:t>
            </a:r>
            <a:r>
              <a:rPr lang="it-IT" sz="2000" b="1" dirty="0" smtClean="0"/>
              <a:t> convertì</a:t>
            </a:r>
            <a:r>
              <a:rPr lang="it-IT" sz="2000" b="1" dirty="0"/>
              <a:t> </a:t>
            </a:r>
            <a:r>
              <a:rPr lang="it-IT" sz="2000" b="1" dirty="0" smtClean="0"/>
              <a:t>se stesso </a:t>
            </a:r>
            <a:r>
              <a:rPr lang="it-IT" sz="2000" b="1" dirty="0"/>
              <a:t>e la sua corte all'ortodossia </a:t>
            </a:r>
            <a:r>
              <a:rPr lang="it-IT" sz="2000" b="1" dirty="0" smtClean="0"/>
              <a:t>romana.</a:t>
            </a:r>
            <a:endParaRPr lang="it-IT" sz="2000" b="1" dirty="0"/>
          </a:p>
        </p:txBody>
      </p:sp>
    </p:spTree>
    <p:extLst>
      <p:ext uri="{BB962C8B-B14F-4D97-AF65-F5344CB8AC3E}">
        <p14:creationId xmlns:p14="http://schemas.microsoft.com/office/powerpoint/2010/main" val="14439034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dirty="0" smtClean="0"/>
              <a:t>Maometto </a:t>
            </a:r>
            <a:endParaRPr lang="it-IT" dirty="0"/>
          </a:p>
        </p:txBody>
      </p:sp>
      <p:sp>
        <p:nvSpPr>
          <p:cNvPr id="3" name="Segnaposto contenuto 2"/>
          <p:cNvSpPr>
            <a:spLocks noGrp="1"/>
          </p:cNvSpPr>
          <p:nvPr>
            <p:ph idx="1"/>
          </p:nvPr>
        </p:nvSpPr>
        <p:spPr>
          <a:xfrm>
            <a:off x="677334" y="1312607"/>
            <a:ext cx="9179898" cy="4728756"/>
          </a:xfrm>
        </p:spPr>
        <p:txBody>
          <a:bodyPr>
            <a:normAutofit lnSpcReduction="10000"/>
          </a:bodyPr>
          <a:lstStyle/>
          <a:p>
            <a:pPr algn="just"/>
            <a:r>
              <a:rPr lang="it-IT" b="1" dirty="0" smtClean="0"/>
              <a:t>Maometto</a:t>
            </a:r>
            <a:r>
              <a:rPr lang="it-IT" b="1" dirty="0"/>
              <a:t> </a:t>
            </a:r>
            <a:r>
              <a:rPr lang="it-IT" b="1" dirty="0" smtClean="0"/>
              <a:t>nasce </a:t>
            </a:r>
            <a:r>
              <a:rPr lang="it-IT" b="1" dirty="0"/>
              <a:t>verso il 570, in un ambiente religioso che vedeva una larga diffusione del paganesimo e importanti presenze ebraiche e cristiane, in una concorrenza fra loro e senza che nessuna delle due credenze monoteistiche avesse potuto prendere il sopravvento grazie all’appoggio di una autorità politica. </a:t>
            </a:r>
            <a:endParaRPr lang="it-IT" b="1" dirty="0" smtClean="0"/>
          </a:p>
          <a:p>
            <a:pPr algn="just"/>
            <a:r>
              <a:rPr lang="it-IT" b="1" dirty="0"/>
              <a:t>L’Arabia era in gran parte desertica, intervallata dalle fertili oasi sulle quali si imperniavano i </a:t>
            </a:r>
            <a:r>
              <a:rPr lang="it-IT" b="1" dirty="0" smtClean="0"/>
              <a:t>villaggi; </a:t>
            </a:r>
            <a:r>
              <a:rPr lang="it-IT" b="1" dirty="0"/>
              <a:t>l’attività produttiva si svolgeva largamente nella forma della pastorizia e del </a:t>
            </a:r>
            <a:r>
              <a:rPr lang="it-IT" b="1" dirty="0" smtClean="0"/>
              <a:t>nomadismo; </a:t>
            </a:r>
            <a:r>
              <a:rPr lang="it-IT" b="1" dirty="0"/>
              <a:t>le componenti mercantili si concentravano su due sole città </a:t>
            </a:r>
            <a:r>
              <a:rPr lang="it-IT" b="1" dirty="0" smtClean="0"/>
              <a:t>importanti: </a:t>
            </a:r>
            <a:r>
              <a:rPr lang="it-IT" b="1" dirty="0"/>
              <a:t>la Mecca e </a:t>
            </a:r>
            <a:r>
              <a:rPr lang="it-IT" b="1" dirty="0" err="1"/>
              <a:t>Yatrib</a:t>
            </a:r>
            <a:r>
              <a:rPr lang="it-IT" b="1" dirty="0"/>
              <a:t> (futura Medina). </a:t>
            </a:r>
            <a:endParaRPr lang="it-IT" b="1" dirty="0" smtClean="0"/>
          </a:p>
          <a:p>
            <a:pPr algn="just"/>
            <a:r>
              <a:rPr lang="it-IT" b="1" dirty="0"/>
              <a:t> Verso il 610 Maometto ebbe in visione l’angelo Gabriele, mandato da Allah, che gli intimò di leggere la verità e gridarla intorno. Fu la prima di una serie di rivelazioni, che Maometto avrebbe in un primo tempo confidato a un piccolo gruppo di discepoli e poi diffuso apertamente suscitando l’ostilità degli ambienti religiosi tradizionali</a:t>
            </a:r>
            <a:endParaRPr lang="it-IT" dirty="0"/>
          </a:p>
        </p:txBody>
      </p:sp>
    </p:spTree>
    <p:extLst>
      <p:ext uri="{BB962C8B-B14F-4D97-AF65-F5344CB8AC3E}">
        <p14:creationId xmlns:p14="http://schemas.microsoft.com/office/powerpoint/2010/main" val="2351575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Il Corano </a:t>
            </a:r>
            <a:endParaRPr lang="it-IT" dirty="0"/>
          </a:p>
        </p:txBody>
      </p:sp>
      <p:sp>
        <p:nvSpPr>
          <p:cNvPr id="3" name="Segnaposto contenuto 2"/>
          <p:cNvSpPr>
            <a:spLocks noGrp="1"/>
          </p:cNvSpPr>
          <p:nvPr>
            <p:ph idx="1"/>
          </p:nvPr>
        </p:nvSpPr>
        <p:spPr>
          <a:xfrm>
            <a:off x="677334" y="1283111"/>
            <a:ext cx="8596668" cy="4758252"/>
          </a:xfrm>
        </p:spPr>
        <p:txBody>
          <a:bodyPr>
            <a:normAutofit lnSpcReduction="10000"/>
          </a:bodyPr>
          <a:lstStyle/>
          <a:p>
            <a:pPr algn="just"/>
            <a:r>
              <a:rPr lang="it-IT" sz="2000" b="1" dirty="0"/>
              <a:t>Una fu la raccolta delle rivelazioni avute da Maometto, il Profeta: è il Corano </a:t>
            </a:r>
            <a:r>
              <a:rPr lang="it-IT" sz="2000" b="1" dirty="0" smtClean="0"/>
              <a:t>(=lettura </a:t>
            </a:r>
            <a:r>
              <a:rPr lang="it-IT" sz="2000" b="1" dirty="0"/>
              <a:t>ad alta voce, declamazione), un testo di andamento profetico e poetico, destinato a una lettura cantata, strutturalmente simile a molti libri del Vecchio Testamento, la cui redazione scritta fu elaborata in tempi successivi, con una prima composizione unitaria una ventina di anni dopo la morte di Maometto; il Corano è suddiviso in 114 capitoli detti </a:t>
            </a:r>
            <a:r>
              <a:rPr lang="it-IT" sz="2000" b="1" dirty="0" err="1"/>
              <a:t>Sure</a:t>
            </a:r>
            <a:r>
              <a:rPr lang="it-IT" sz="2000" b="1" dirty="0"/>
              <a:t>, disposti in un ordine decrescente di </a:t>
            </a:r>
            <a:r>
              <a:rPr lang="it-IT" sz="2000" b="1" dirty="0" smtClean="0"/>
              <a:t>lunghezza</a:t>
            </a:r>
          </a:p>
          <a:p>
            <a:pPr algn="just"/>
            <a:r>
              <a:rPr lang="it-IT" sz="2000" b="1" dirty="0"/>
              <a:t>L’altra via di conoscenza della vita e della parola di Maometto è la ricchissima tradizione di biografie, aneddoti, narrazioni varie: è una tradizione un poco tardiva, essendo che la più antica biografia risale alla metà del secolo VIII, dunque a un secolo di distanza circa dalla predicazione del profeta. </a:t>
            </a:r>
            <a:endParaRPr lang="it-IT" sz="2000" dirty="0"/>
          </a:p>
          <a:p>
            <a:pPr algn="just"/>
            <a:r>
              <a:rPr lang="it-IT" sz="2000" b="1" dirty="0" smtClean="0"/>
              <a:t>La </a:t>
            </a:r>
            <a:r>
              <a:rPr lang="it-IT" sz="2000" b="1" dirty="0"/>
              <a:t>predicazione si </a:t>
            </a:r>
            <a:r>
              <a:rPr lang="it-IT" sz="2000" b="1" dirty="0" smtClean="0"/>
              <a:t>svolse </a:t>
            </a:r>
            <a:r>
              <a:rPr lang="it-IT" sz="2000" b="1" dirty="0"/>
              <a:t>dall’anno 612, nell’ambito della Mecca, signoreggiata dalla tribù dei </a:t>
            </a:r>
            <a:r>
              <a:rPr lang="it-IT" sz="2000" b="1" dirty="0" err="1"/>
              <a:t>Qurayš</a:t>
            </a:r>
            <a:r>
              <a:rPr lang="it-IT" sz="2000" b="1" dirty="0"/>
              <a:t> cui Maometto </a:t>
            </a:r>
            <a:r>
              <a:rPr lang="it-IT" sz="2000" b="1" dirty="0" smtClean="0"/>
              <a:t>apparteneva. </a:t>
            </a:r>
            <a:endParaRPr lang="it-IT" sz="2000" dirty="0"/>
          </a:p>
        </p:txBody>
      </p:sp>
    </p:spTree>
    <p:extLst>
      <p:ext uri="{BB962C8B-B14F-4D97-AF65-F5344CB8AC3E}">
        <p14:creationId xmlns:p14="http://schemas.microsoft.com/office/powerpoint/2010/main" val="367145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0600"/>
          </a:xfrm>
        </p:spPr>
        <p:txBody>
          <a:bodyPr/>
          <a:lstStyle/>
          <a:p>
            <a:r>
              <a:rPr lang="it-IT" dirty="0" smtClean="0"/>
              <a:t>La conoscenza del Nord Europa</a:t>
            </a:r>
            <a:endParaRPr lang="it-IT" dirty="0"/>
          </a:p>
        </p:txBody>
      </p:sp>
      <p:sp>
        <p:nvSpPr>
          <p:cNvPr id="3" name="Content Placeholder 2"/>
          <p:cNvSpPr>
            <a:spLocks noGrp="1"/>
          </p:cNvSpPr>
          <p:nvPr>
            <p:ph idx="1"/>
          </p:nvPr>
        </p:nvSpPr>
        <p:spPr>
          <a:xfrm>
            <a:off x="677334" y="1409700"/>
            <a:ext cx="8832426" cy="4813300"/>
          </a:xfrm>
        </p:spPr>
        <p:txBody>
          <a:bodyPr>
            <a:noAutofit/>
          </a:bodyPr>
          <a:lstStyle/>
          <a:p>
            <a:pPr algn="just"/>
            <a:r>
              <a:rPr lang="it-IT" sz="2000" dirty="0"/>
              <a:t>A Nord la concezione del confine era </a:t>
            </a:r>
            <a:r>
              <a:rPr lang="it-IT" sz="2000" dirty="0" smtClean="0"/>
              <a:t>più </a:t>
            </a:r>
            <a:r>
              <a:rPr lang="it-IT" sz="2000" dirty="0"/>
              <a:t>nebulosa. </a:t>
            </a:r>
            <a:r>
              <a:rPr lang="it-IT" sz="2000" dirty="0" smtClean="0"/>
              <a:t>Il confine fu </a:t>
            </a:r>
            <a:r>
              <a:rPr lang="it-IT" sz="2000" dirty="0"/>
              <a:t>varcato, e anche </a:t>
            </a:r>
            <a:r>
              <a:rPr lang="it-IT" sz="2000" dirty="0" smtClean="0"/>
              <a:t>nell‘Alto </a:t>
            </a:r>
            <a:r>
              <a:rPr lang="it-IT" sz="2000" dirty="0"/>
              <a:t>M</a:t>
            </a:r>
            <a:r>
              <a:rPr lang="it-IT" sz="2000" dirty="0" smtClean="0"/>
              <a:t>edioevo</a:t>
            </a:r>
            <a:r>
              <a:rPr lang="it-IT" sz="2000" dirty="0"/>
              <a:t>, da marinai norvegesi che </a:t>
            </a:r>
            <a:r>
              <a:rPr lang="it-IT" sz="2000" dirty="0" smtClean="0"/>
              <a:t>dal </a:t>
            </a:r>
            <a:r>
              <a:rPr lang="it-IT" sz="2000" dirty="0"/>
              <a:t>secolo </a:t>
            </a:r>
            <a:r>
              <a:rPr lang="it-IT" sz="2000" dirty="0" smtClean="0"/>
              <a:t>VIII si sarebbero spinti in Groenlandia. Questa loro esperienza </a:t>
            </a:r>
            <a:r>
              <a:rPr lang="it-IT" sz="2000" dirty="0"/>
              <a:t>non si </a:t>
            </a:r>
            <a:r>
              <a:rPr lang="it-IT" sz="2000" dirty="0" smtClean="0"/>
              <a:t>trasmise nella </a:t>
            </a:r>
            <a:r>
              <a:rPr lang="it-IT" sz="2000" dirty="0"/>
              <a:t>cultura europea. </a:t>
            </a:r>
            <a:endParaRPr lang="it-IT" sz="2000" dirty="0" smtClean="0"/>
          </a:p>
          <a:p>
            <a:pPr algn="just"/>
            <a:r>
              <a:rPr lang="it-IT" sz="2000" dirty="0" smtClean="0"/>
              <a:t>Il </a:t>
            </a:r>
            <a:r>
              <a:rPr lang="it-IT" sz="2000" dirty="0"/>
              <a:t>Nord rimase nell'atmosfera fabulosa cui aveva accennato </a:t>
            </a:r>
            <a:r>
              <a:rPr lang="it-IT" sz="2000" dirty="0">
                <a:solidFill>
                  <a:srgbClr val="FFFF00"/>
                </a:solidFill>
              </a:rPr>
              <a:t>Tacito</a:t>
            </a:r>
            <a:r>
              <a:rPr lang="it-IT" sz="2000" dirty="0"/>
              <a:t> nel I secolo e che riprese </a:t>
            </a:r>
            <a:r>
              <a:rPr lang="it-IT" sz="2000" dirty="0" smtClean="0"/>
              <a:t>più </a:t>
            </a:r>
            <a:r>
              <a:rPr lang="it-IT" sz="2000" dirty="0"/>
              <a:t>diffusamente lo storiografo greco </a:t>
            </a:r>
            <a:r>
              <a:rPr lang="it-IT" sz="2000" dirty="0">
                <a:solidFill>
                  <a:srgbClr val="FFFF00"/>
                </a:solidFill>
              </a:rPr>
              <a:t>Procopio di Cesarea </a:t>
            </a:r>
            <a:r>
              <a:rPr lang="it-IT" sz="2000" dirty="0"/>
              <a:t>nel VI secolo. </a:t>
            </a:r>
            <a:endParaRPr lang="it-IT" sz="2000" dirty="0" smtClean="0"/>
          </a:p>
          <a:p>
            <a:pPr algn="just"/>
            <a:r>
              <a:rPr lang="it-IT" sz="2000" dirty="0"/>
              <a:t> </a:t>
            </a:r>
            <a:r>
              <a:rPr lang="it-IT" sz="2000" i="1" dirty="0"/>
              <a:t>Al di </a:t>
            </a:r>
            <a:r>
              <a:rPr lang="it-IT" sz="2000" i="1" dirty="0" smtClean="0"/>
              <a:t>là </a:t>
            </a:r>
            <a:r>
              <a:rPr lang="it-IT" sz="2000" i="1" dirty="0"/>
              <a:t>dei </a:t>
            </a:r>
            <a:r>
              <a:rPr lang="it-IT" sz="2000" i="1" dirty="0" err="1"/>
              <a:t>Suioni</a:t>
            </a:r>
            <a:r>
              <a:rPr lang="it-IT" sz="2000" i="1" dirty="0"/>
              <a:t> (gli Svedesi) </a:t>
            </a:r>
            <a:r>
              <a:rPr lang="it-IT" sz="2000" i="1" dirty="0" smtClean="0"/>
              <a:t>c‘è un </a:t>
            </a:r>
            <a:r>
              <a:rPr lang="it-IT" sz="2000" i="1" dirty="0"/>
              <a:t>altro mare, pigro e quasi immobile, del quale si crede che circondi e racchiuda </a:t>
            </a:r>
            <a:r>
              <a:rPr lang="it-IT" sz="2000" i="1" dirty="0" err="1"/>
              <a:t>l'orbe</a:t>
            </a:r>
            <a:r>
              <a:rPr lang="it-IT" sz="2000" i="1" dirty="0"/>
              <a:t> terrestre, </a:t>
            </a:r>
            <a:r>
              <a:rPr lang="it-IT" sz="2000" i="1" dirty="0" smtClean="0"/>
              <a:t>poiché‚ </a:t>
            </a:r>
            <a:r>
              <a:rPr lang="it-IT" sz="2000" i="1" dirty="0"/>
              <a:t>l'ultimo raggio del sole che tramonta persiste fino all'alba con tanto chiarore da offuscare le stelle; si aggiunge la credenza che  vi si oda il suono del sole quando spunta e che si vedano i suoi cavalli e i raggi del suo capo. E' comunque certo che solo fin qui arriva il mondo (</a:t>
            </a:r>
            <a:r>
              <a:rPr lang="it-IT" sz="2000" dirty="0" smtClean="0">
                <a:solidFill>
                  <a:srgbClr val="FFFF00"/>
                </a:solidFill>
              </a:rPr>
              <a:t>Tacito, Germania., </a:t>
            </a:r>
            <a:r>
              <a:rPr lang="it-IT" sz="2000" dirty="0">
                <a:solidFill>
                  <a:srgbClr val="FFFF00"/>
                </a:solidFill>
              </a:rPr>
              <a:t>45</a:t>
            </a:r>
            <a:r>
              <a:rPr lang="it-IT" sz="2000" dirty="0"/>
              <a:t>).</a:t>
            </a:r>
          </a:p>
          <a:p>
            <a:pPr algn="just"/>
            <a:r>
              <a:rPr lang="it-IT" sz="2000" dirty="0" smtClean="0"/>
              <a:t>    </a:t>
            </a:r>
            <a:endParaRPr lang="it-IT" sz="2000" dirty="0"/>
          </a:p>
        </p:txBody>
      </p:sp>
    </p:spTree>
    <p:extLst>
      <p:ext uri="{BB962C8B-B14F-4D97-AF65-F5344CB8AC3E}">
        <p14:creationId xmlns:p14="http://schemas.microsoft.com/office/powerpoint/2010/main" val="8118278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26026"/>
          </a:xfrm>
        </p:spPr>
        <p:txBody>
          <a:bodyPr>
            <a:normAutofit/>
          </a:bodyPr>
          <a:lstStyle/>
          <a:p>
            <a:pPr algn="ctr"/>
            <a:r>
              <a:rPr lang="it-IT" sz="2800" dirty="0" smtClean="0"/>
              <a:t>L’</a:t>
            </a:r>
            <a:r>
              <a:rPr lang="it-IT" sz="2800" dirty="0" err="1" smtClean="0"/>
              <a:t>égira</a:t>
            </a:r>
            <a:r>
              <a:rPr lang="it-IT" sz="2800" dirty="0" smtClean="0"/>
              <a:t> </a:t>
            </a:r>
            <a:endParaRPr lang="it-IT" sz="2800" dirty="0"/>
          </a:p>
        </p:txBody>
      </p:sp>
      <p:sp>
        <p:nvSpPr>
          <p:cNvPr id="3" name="Segnaposto contenuto 2"/>
          <p:cNvSpPr>
            <a:spLocks noGrp="1"/>
          </p:cNvSpPr>
          <p:nvPr>
            <p:ph idx="1"/>
          </p:nvPr>
        </p:nvSpPr>
        <p:spPr>
          <a:xfrm>
            <a:off x="677334" y="1327355"/>
            <a:ext cx="9527370" cy="4714007"/>
          </a:xfrm>
        </p:spPr>
        <p:txBody>
          <a:bodyPr>
            <a:noAutofit/>
          </a:bodyPr>
          <a:lstStyle/>
          <a:p>
            <a:pPr algn="just"/>
            <a:r>
              <a:rPr lang="it-IT" sz="2000" b="1" dirty="0" smtClean="0"/>
              <a:t>La predicazione di Maometto prevedeva: la </a:t>
            </a:r>
            <a:r>
              <a:rPr lang="it-IT" sz="2000" b="1" dirty="0"/>
              <a:t>convinzione della imminente fine del mondo, </a:t>
            </a:r>
            <a:r>
              <a:rPr lang="it-IT" sz="2000" b="1" dirty="0" smtClean="0"/>
              <a:t>la </a:t>
            </a:r>
            <a:r>
              <a:rPr lang="it-IT" sz="2000" b="1" dirty="0"/>
              <a:t>necessaria preparazione alla salvezza nella vita dopo la morte, i</a:t>
            </a:r>
            <a:r>
              <a:rPr lang="it-IT" sz="2000" b="1" dirty="0" smtClean="0"/>
              <a:t>l </a:t>
            </a:r>
            <a:r>
              <a:rPr lang="it-IT" sz="2000" b="1" dirty="0"/>
              <a:t>rifiuto del paganesimo politeista e </a:t>
            </a:r>
            <a:r>
              <a:rPr lang="it-IT" sz="2000" b="1" dirty="0" smtClean="0"/>
              <a:t>la </a:t>
            </a:r>
            <a:r>
              <a:rPr lang="it-IT" sz="2000" b="1" dirty="0"/>
              <a:t>polemica contro la indebita appropriazione che ebrei e cristiani si erano fatta del vero Dio. Allah non era il Dio né degli ebrei né dei cristiani, era l’unico Dio che era stato rettamente riconosciuto dagli uomini puri e da profeti come Abramo, Isacco, Giacobbe, Mosè e Gesù e, adesso, Maometto: tutti veri uomini e solo uomini, mortali e bisognosi di salvezza. A questo unico Dio si doveva riconoscimento e sottomissione (</a:t>
            </a:r>
            <a:r>
              <a:rPr lang="it-IT" sz="2000" b="1" i="1" dirty="0"/>
              <a:t>Islàm</a:t>
            </a:r>
            <a:r>
              <a:rPr lang="it-IT" sz="2000" b="1" dirty="0" smtClean="0"/>
              <a:t>).</a:t>
            </a:r>
          </a:p>
          <a:p>
            <a:pPr algn="just"/>
            <a:r>
              <a:rPr lang="it-IT" sz="2000" b="1" dirty="0"/>
              <a:t> Queste idee vennero osteggiate duramente dall’élite dominante della Mecca, al punto da suscitare verso il 615 una migrazione di alcuni fedeli di Maometto verso l’Africa. Maometto stesso, dopo queste persecuzioni e dopo personali dolori quale la morte della moglie nel 619, decise la migrazione dalla Mecca alla città di </a:t>
            </a:r>
            <a:r>
              <a:rPr lang="it-IT" sz="2000" b="1" dirty="0" err="1"/>
              <a:t>Yatrib</a:t>
            </a:r>
            <a:r>
              <a:rPr lang="it-IT" sz="2000" b="1" dirty="0" smtClean="0"/>
              <a:t>.</a:t>
            </a:r>
            <a:r>
              <a:rPr lang="it-IT" sz="2000" b="1" dirty="0"/>
              <a:t> </a:t>
            </a:r>
            <a:r>
              <a:rPr lang="it-IT" sz="2000" b="1" dirty="0" smtClean="0"/>
              <a:t>Il </a:t>
            </a:r>
            <a:r>
              <a:rPr lang="it-IT" sz="2000" b="1" dirty="0"/>
              <a:t>distacco (</a:t>
            </a:r>
            <a:r>
              <a:rPr lang="it-IT" sz="2000" b="1" i="1" dirty="0" err="1"/>
              <a:t>hiğra</a:t>
            </a:r>
            <a:r>
              <a:rPr lang="it-IT" sz="2000" b="1" i="1" dirty="0"/>
              <a:t>, “</a:t>
            </a:r>
            <a:r>
              <a:rPr lang="it-IT" sz="2000" b="1" dirty="0" err="1"/>
              <a:t>ègira</a:t>
            </a:r>
            <a:r>
              <a:rPr lang="it-IT" sz="2000" b="1" dirty="0"/>
              <a:t>”) dalla Mecca del 622 sarebbe stato assunto come data iniziale del calendario </a:t>
            </a:r>
            <a:r>
              <a:rPr lang="it-IT" sz="2000" b="1" dirty="0" smtClean="0"/>
              <a:t>islamico.</a:t>
            </a:r>
            <a:endParaRPr lang="it-IT" sz="2000" b="1" dirty="0"/>
          </a:p>
        </p:txBody>
      </p:sp>
    </p:spTree>
    <p:extLst>
      <p:ext uri="{BB962C8B-B14F-4D97-AF65-F5344CB8AC3E}">
        <p14:creationId xmlns:p14="http://schemas.microsoft.com/office/powerpoint/2010/main" val="33702969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L’espansione islamica</a:t>
            </a:r>
            <a:endParaRPr lang="it-IT" dirty="0"/>
          </a:p>
        </p:txBody>
      </p:sp>
      <p:sp>
        <p:nvSpPr>
          <p:cNvPr id="3" name="Segnaposto contenuto 2"/>
          <p:cNvSpPr>
            <a:spLocks noGrp="1"/>
          </p:cNvSpPr>
          <p:nvPr>
            <p:ph idx="1"/>
          </p:nvPr>
        </p:nvSpPr>
        <p:spPr>
          <a:xfrm>
            <a:off x="677334" y="1253613"/>
            <a:ext cx="9454218" cy="4787749"/>
          </a:xfrm>
        </p:spPr>
        <p:txBody>
          <a:bodyPr>
            <a:normAutofit fontScale="92500" lnSpcReduction="10000"/>
          </a:bodyPr>
          <a:lstStyle/>
          <a:p>
            <a:pPr algn="just"/>
            <a:r>
              <a:rPr lang="it-IT" b="1" dirty="0"/>
              <a:t>L’espansione dell’Islàm iniziò subito dopo la morte di Maometto, con un’incursione nel regno dei </a:t>
            </a:r>
            <a:r>
              <a:rPr lang="it-IT" b="1" dirty="0" err="1"/>
              <a:t>Lakmidi</a:t>
            </a:r>
            <a:r>
              <a:rPr lang="it-IT" b="1" dirty="0"/>
              <a:t>, stato cuscinetto fra gli imperi bizantino e persiano (presa della capitale </a:t>
            </a:r>
            <a:r>
              <a:rPr lang="it-IT" b="1" dirty="0" err="1"/>
              <a:t>Hira</a:t>
            </a:r>
            <a:r>
              <a:rPr lang="it-IT" b="1" dirty="0"/>
              <a:t>, 633</a:t>
            </a:r>
            <a:r>
              <a:rPr lang="it-IT" b="1" dirty="0" smtClean="0"/>
              <a:t>), e poi con offensive contemporanee nei territori dei due imperi. Siria e Palestina, bizantine, </a:t>
            </a:r>
            <a:r>
              <a:rPr lang="it-IT" b="1" dirty="0"/>
              <a:t>furono conquistate fra il 633 e il 637, e in questi stessi anni iniziò il disfacimento dell’impero persiano: </a:t>
            </a:r>
            <a:r>
              <a:rPr lang="it-IT" b="1" dirty="0" err="1"/>
              <a:t>Ctesifonte</a:t>
            </a:r>
            <a:r>
              <a:rPr lang="it-IT" b="1" dirty="0"/>
              <a:t> (presso Baghdad) cadde nel 637, tutta la Persia sarebbe entrata nella dominazione islamica entro il 651 (alcuni nobili si organizzarono in un piccolo dominio indipendente nel </a:t>
            </a:r>
            <a:r>
              <a:rPr lang="it-IT" b="1" dirty="0" err="1"/>
              <a:t>Tabaristan</a:t>
            </a:r>
            <a:r>
              <a:rPr lang="it-IT" b="1" dirty="0"/>
              <a:t>, a sud del Mar Caspio). Nel frattempo, entro il 641, era stato conquistato l'Egitto; di qui la spinta islamica si estese ad ovest:  Libia e Tripolitania furono prese entro il 647. </a:t>
            </a:r>
            <a:endParaRPr lang="it-IT" b="1" dirty="0" smtClean="0"/>
          </a:p>
          <a:p>
            <a:pPr algn="just"/>
            <a:r>
              <a:rPr lang="it-IT" b="1" dirty="0"/>
              <a:t>I territori islamizzati furono organizzati in un dominio politico unitario, il Califfato, divenuto ereditario con </a:t>
            </a:r>
            <a:r>
              <a:rPr lang="it-IT" b="1" dirty="0" err="1"/>
              <a:t>Otman</a:t>
            </a:r>
            <a:r>
              <a:rPr lang="it-IT" b="1" dirty="0"/>
              <a:t>, della dinastia degli </a:t>
            </a:r>
            <a:r>
              <a:rPr lang="it-IT" b="1" dirty="0" err="1"/>
              <a:t>Ommeiadi</a:t>
            </a:r>
            <a:r>
              <a:rPr lang="it-IT" b="1" dirty="0"/>
              <a:t> (644-656). Dopo l’assassinio di </a:t>
            </a:r>
            <a:r>
              <a:rPr lang="it-IT" b="1" dirty="0" err="1"/>
              <a:t>Otman</a:t>
            </a:r>
            <a:r>
              <a:rPr lang="it-IT" b="1" dirty="0"/>
              <a:t> si ebbe la  successione di Alì, e alla morte di Alì nel 661 la prima grande scissione dell’Islàm con una ripresa di potere degli </a:t>
            </a:r>
            <a:r>
              <a:rPr lang="it-IT" b="1" dirty="0" err="1"/>
              <a:t>Ommeiadi</a:t>
            </a:r>
            <a:r>
              <a:rPr lang="it-IT" b="1" dirty="0"/>
              <a:t> (</a:t>
            </a:r>
            <a:r>
              <a:rPr lang="it-IT" b="1" dirty="0" err="1"/>
              <a:t>Mu’āwiyah</a:t>
            </a:r>
            <a:r>
              <a:rPr lang="it-IT" b="1" dirty="0"/>
              <a:t> I) e la divisione tra costoro e i seguaci di Alì. </a:t>
            </a:r>
            <a:endParaRPr lang="it-IT" dirty="0"/>
          </a:p>
        </p:txBody>
      </p:sp>
    </p:spTree>
    <p:extLst>
      <p:ext uri="{BB962C8B-B14F-4D97-AF65-F5344CB8AC3E}">
        <p14:creationId xmlns:p14="http://schemas.microsoft.com/office/powerpoint/2010/main" val="4149069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354" y="206478"/>
            <a:ext cx="8596668" cy="899652"/>
          </a:xfrm>
        </p:spPr>
        <p:txBody>
          <a:bodyPr>
            <a:normAutofit fontScale="90000"/>
          </a:bodyPr>
          <a:lstStyle/>
          <a:p>
            <a:pPr algn="ctr"/>
            <a:r>
              <a:rPr lang="it-IT" dirty="0"/>
              <a:t>La conquista islamica della Spagna</a:t>
            </a:r>
            <a:br>
              <a:rPr lang="it-IT" dirty="0"/>
            </a:br>
            <a:endParaRPr lang="it-IT" dirty="0"/>
          </a:p>
        </p:txBody>
      </p:sp>
      <p:sp>
        <p:nvSpPr>
          <p:cNvPr id="3" name="Segnaposto contenuto 2"/>
          <p:cNvSpPr>
            <a:spLocks noGrp="1"/>
          </p:cNvSpPr>
          <p:nvPr>
            <p:ph idx="1"/>
          </p:nvPr>
        </p:nvSpPr>
        <p:spPr>
          <a:xfrm>
            <a:off x="677334" y="1061885"/>
            <a:ext cx="10149162" cy="4979478"/>
          </a:xfrm>
        </p:spPr>
        <p:txBody>
          <a:bodyPr>
            <a:normAutofit fontScale="92500" lnSpcReduction="20000"/>
          </a:bodyPr>
          <a:lstStyle/>
          <a:p>
            <a:pPr algn="just"/>
            <a:r>
              <a:rPr lang="it-IT" b="1" dirty="0" smtClean="0"/>
              <a:t>Verso gli anni Ottanta del VII sec., gli arabi impadronitisi delle tecniche di guerra navale, iniziarono </a:t>
            </a:r>
            <a:r>
              <a:rPr lang="it-IT" b="1" dirty="0" err="1" smtClean="0"/>
              <a:t>raids</a:t>
            </a:r>
            <a:r>
              <a:rPr lang="it-IT" b="1" dirty="0" smtClean="0"/>
              <a:t> nel Mediterraneo. Dopo aver raggiunto un accordo con i berberi ai quali viene presentata la prospettiva di conquiste territoriali e arricchimento, gli arabi presero Cartagine(698); capitale araba in Africa a Kairouan, presero Tangeri e dopo la conquista dell’antica </a:t>
            </a:r>
            <a:r>
              <a:rPr lang="it-IT" b="1" dirty="0" err="1" smtClean="0"/>
              <a:t>Transoxania</a:t>
            </a:r>
            <a:r>
              <a:rPr lang="it-IT" b="1" dirty="0" smtClean="0"/>
              <a:t> (oggi Uzbekistan), di </a:t>
            </a:r>
            <a:r>
              <a:rPr lang="it-IT" b="1" dirty="0" err="1" smtClean="0"/>
              <a:t>Bukhara</a:t>
            </a:r>
            <a:r>
              <a:rPr lang="it-IT" b="1" dirty="0" smtClean="0"/>
              <a:t> (709) e di Samarcanda (712) e il raggiungimento del fiume Indo, programmarono la conquista della Spagna.</a:t>
            </a:r>
            <a:endParaRPr lang="it-IT" b="1" dirty="0"/>
          </a:p>
          <a:p>
            <a:pPr algn="just"/>
            <a:r>
              <a:rPr lang="it-IT" b="1" dirty="0" smtClean="0"/>
              <a:t> Nel </a:t>
            </a:r>
            <a:r>
              <a:rPr lang="it-IT" b="1" dirty="0"/>
              <a:t>711 l’accordo fra arabi e berberi consentì uno sbarco islamico in Spagna: entro il 716 era crollato il regno visigoto  e si era organizzato un emirato con capitale a Cordova. </a:t>
            </a:r>
            <a:r>
              <a:rPr lang="it-IT" b="1" dirty="0" smtClean="0"/>
              <a:t>Si </a:t>
            </a:r>
            <a:r>
              <a:rPr lang="it-IT" b="1" dirty="0"/>
              <a:t>erano sottratti alla conquista i Baschi e una piccola formazione cristiana nelle Asturie, che costituì un regno con </a:t>
            </a:r>
            <a:r>
              <a:rPr lang="it-IT" b="1" dirty="0" err="1"/>
              <a:t>Pelayo</a:t>
            </a:r>
            <a:r>
              <a:rPr lang="it-IT" b="1" dirty="0"/>
              <a:t> (718 </a:t>
            </a:r>
            <a:r>
              <a:rPr lang="it-IT" b="1" dirty="0" smtClean="0"/>
              <a:t>circa), </a:t>
            </a:r>
            <a:r>
              <a:rPr lang="it-IT" b="1" dirty="0"/>
              <a:t>al quale succedette nel 737 Alfonso I. </a:t>
            </a:r>
            <a:endParaRPr lang="it-IT" b="1" dirty="0" smtClean="0"/>
          </a:p>
          <a:p>
            <a:pPr algn="just"/>
            <a:r>
              <a:rPr lang="it-IT" b="1" dirty="0" smtClean="0"/>
              <a:t>Si tratta di un’occupazione veloce con la presa </a:t>
            </a:r>
            <a:r>
              <a:rPr lang="it-IT" b="1" dirty="0"/>
              <a:t>di </a:t>
            </a:r>
            <a:r>
              <a:rPr lang="it-IT" b="1" dirty="0" smtClean="0"/>
              <a:t>Toledo nel 712 e il completamento </a:t>
            </a:r>
            <a:r>
              <a:rPr lang="it-IT" b="1" dirty="0"/>
              <a:t>della conquista verso il 716. Tra i fattori di vittoria di questo esercito, </a:t>
            </a:r>
            <a:r>
              <a:rPr lang="it-IT" b="1" dirty="0" smtClean="0"/>
              <a:t>inizialmente composto da </a:t>
            </a:r>
            <a:r>
              <a:rPr lang="it-IT" b="1" dirty="0"/>
              <a:t>circa 7000 </a:t>
            </a:r>
            <a:r>
              <a:rPr lang="it-IT" b="1" dirty="0" smtClean="0"/>
              <a:t>unità, le divisioni interne dell'aristocrazia </a:t>
            </a:r>
            <a:r>
              <a:rPr lang="it-IT" b="1" dirty="0"/>
              <a:t>visigota </a:t>
            </a:r>
            <a:r>
              <a:rPr lang="it-IT" b="1" dirty="0" smtClean="0"/>
              <a:t> e il </a:t>
            </a:r>
            <a:r>
              <a:rPr lang="it-IT" b="1" dirty="0"/>
              <a:t>favore degli </a:t>
            </a:r>
            <a:r>
              <a:rPr lang="it-IT" b="1" dirty="0" smtClean="0"/>
              <a:t>ebrei(dovuto alla legislazione antiebraica emanata da </a:t>
            </a:r>
            <a:r>
              <a:rPr lang="it-IT" b="1" dirty="0" err="1"/>
              <a:t>R</a:t>
            </a:r>
            <a:r>
              <a:rPr lang="it-IT" b="1" dirty="0" err="1" smtClean="0"/>
              <a:t>eccaredo</a:t>
            </a:r>
            <a:r>
              <a:rPr lang="it-IT" b="1" dirty="0" smtClean="0"/>
              <a:t>, </a:t>
            </a:r>
            <a:r>
              <a:rPr lang="it-IT" b="1" dirty="0" err="1" smtClean="0"/>
              <a:t>Sisebut</a:t>
            </a:r>
            <a:r>
              <a:rPr lang="it-IT" b="1" dirty="0" smtClean="0"/>
              <a:t> e </a:t>
            </a:r>
            <a:r>
              <a:rPr lang="it-IT" b="1" dirty="0" err="1" smtClean="0"/>
              <a:t>Ervige</a:t>
            </a:r>
            <a:r>
              <a:rPr lang="it-IT" b="1" dirty="0" smtClean="0"/>
              <a:t>, che prevedevano tra le altre la </a:t>
            </a:r>
            <a:r>
              <a:rPr lang="it-IT" b="1" dirty="0"/>
              <a:t>punizione della persistenza nella pratica religiosa </a:t>
            </a:r>
            <a:r>
              <a:rPr lang="it-IT" b="1" dirty="0" smtClean="0"/>
              <a:t>ebraica. Molti ebrei erano fuggiti verso la dominazione franca).</a:t>
            </a:r>
            <a:endParaRPr lang="it-IT" b="1" dirty="0"/>
          </a:p>
          <a:p>
            <a:endParaRPr lang="it-IT" dirty="0"/>
          </a:p>
        </p:txBody>
      </p:sp>
    </p:spTree>
    <p:extLst>
      <p:ext uri="{BB962C8B-B14F-4D97-AF65-F5344CB8AC3E}">
        <p14:creationId xmlns:p14="http://schemas.microsoft.com/office/powerpoint/2010/main" val="16757079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I discendenti di Clodoveo </a:t>
            </a:r>
            <a:endParaRPr lang="it-IT" dirty="0"/>
          </a:p>
        </p:txBody>
      </p:sp>
      <p:sp>
        <p:nvSpPr>
          <p:cNvPr id="3" name="Segnaposto contenuto 2"/>
          <p:cNvSpPr>
            <a:spLocks noGrp="1"/>
          </p:cNvSpPr>
          <p:nvPr>
            <p:ph idx="1"/>
          </p:nvPr>
        </p:nvSpPr>
        <p:spPr>
          <a:xfrm>
            <a:off x="677334" y="1592827"/>
            <a:ext cx="9618810" cy="4448536"/>
          </a:xfrm>
        </p:spPr>
        <p:txBody>
          <a:bodyPr>
            <a:normAutofit fontScale="92500" lnSpcReduction="10000"/>
          </a:bodyPr>
          <a:lstStyle/>
          <a:p>
            <a:pPr algn="just"/>
            <a:r>
              <a:rPr lang="it-IT" sz="2000" dirty="0" smtClean="0"/>
              <a:t>Dopo la morte di Clodoveo, il regno fu diviso tra i quattro figli e </a:t>
            </a:r>
            <a:r>
              <a:rPr lang="it-IT" sz="2000" dirty="0"/>
              <a:t>poi tra i loro successori</a:t>
            </a:r>
            <a:r>
              <a:rPr lang="it-IT" sz="2000" dirty="0" smtClean="0"/>
              <a:t>, sino ad ottenere la  </a:t>
            </a:r>
            <a:r>
              <a:rPr lang="it-IT" sz="2000" dirty="0"/>
              <a:t>formazione dei due blocchi maggiori di Neustria (bacino della Senna) e </a:t>
            </a:r>
            <a:r>
              <a:rPr lang="it-IT" sz="2000" dirty="0" err="1"/>
              <a:t>Austrasia</a:t>
            </a:r>
            <a:r>
              <a:rPr lang="it-IT" sz="2000" dirty="0"/>
              <a:t> (bacino Mosella, </a:t>
            </a:r>
            <a:r>
              <a:rPr lang="it-IT" sz="2000" dirty="0" err="1"/>
              <a:t>Mosa</a:t>
            </a:r>
            <a:r>
              <a:rPr lang="it-IT" sz="2000" dirty="0"/>
              <a:t>, Reno), </a:t>
            </a:r>
            <a:r>
              <a:rPr lang="it-IT" sz="2000" dirty="0" smtClean="0"/>
              <a:t>con l’autonomia </a:t>
            </a:r>
            <a:r>
              <a:rPr lang="it-IT" sz="2000" dirty="0"/>
              <a:t>dell'Aquitania e di altre componenti </a:t>
            </a:r>
            <a:r>
              <a:rPr lang="it-IT" sz="2000" dirty="0" smtClean="0"/>
              <a:t>regionali e una sostanziale </a:t>
            </a:r>
            <a:r>
              <a:rPr lang="it-IT" sz="2000" dirty="0"/>
              <a:t>indipendenza dei Sassoni</a:t>
            </a:r>
            <a:r>
              <a:rPr lang="it-IT" sz="2000" dirty="0" smtClean="0"/>
              <a:t>.</a:t>
            </a:r>
          </a:p>
          <a:p>
            <a:pPr algn="just"/>
            <a:r>
              <a:rPr lang="it-IT" sz="2000" dirty="0" smtClean="0"/>
              <a:t>Dalla metà del VI sec. si attesta una forte commistione tra amministrazione civile e amministrazione ecclesiastica. Nel VII sec. </a:t>
            </a:r>
            <a:r>
              <a:rPr lang="it-IT" sz="2000" dirty="0"/>
              <a:t>l</a:t>
            </a:r>
            <a:r>
              <a:rPr lang="it-IT" sz="2000" dirty="0" smtClean="0"/>
              <a:t>e tante concessioni di immunità e privilegi alle chiese e ai monasteri, dove operavano gli esponenti delle maggiori aristocrazie, finirono per indebolire le strutture dei re merovingi e ne diminuirono le risorse.</a:t>
            </a:r>
          </a:p>
          <a:p>
            <a:pPr algn="just"/>
            <a:r>
              <a:rPr lang="it-IT" sz="2000" dirty="0" smtClean="0"/>
              <a:t>Le famiglie aristocratiche erano sempre in conflitto tra loro per il potere.</a:t>
            </a:r>
          </a:p>
          <a:p>
            <a:pPr algn="just"/>
            <a:r>
              <a:rPr lang="it-IT" sz="2000" dirty="0" smtClean="0"/>
              <a:t>L’ultimo sovrano merovingio ad essere ritenuto un riferimento unitario fu Dagoberto. Dopo la sua morte nel 639 i discendenti, noti come re fannulloni, si fecero guerra l’un l’altro.   </a:t>
            </a:r>
            <a:endParaRPr lang="it-IT" sz="2000" dirty="0"/>
          </a:p>
          <a:p>
            <a:endParaRPr lang="it-IT" dirty="0"/>
          </a:p>
        </p:txBody>
      </p:sp>
    </p:spTree>
    <p:extLst>
      <p:ext uri="{BB962C8B-B14F-4D97-AF65-F5344CB8AC3E}">
        <p14:creationId xmlns:p14="http://schemas.microsoft.com/office/powerpoint/2010/main" val="4174805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9987"/>
          </a:xfrm>
        </p:spPr>
        <p:txBody>
          <a:bodyPr>
            <a:normAutofit/>
          </a:bodyPr>
          <a:lstStyle/>
          <a:p>
            <a:pPr algn="ctr"/>
            <a:r>
              <a:rPr lang="it-IT" sz="2800" dirty="0" smtClean="0"/>
              <a:t>Neustria, </a:t>
            </a:r>
            <a:r>
              <a:rPr lang="it-IT" sz="2800" dirty="0" err="1" smtClean="0"/>
              <a:t>Austrasia</a:t>
            </a:r>
            <a:r>
              <a:rPr lang="it-IT" sz="2800" dirty="0" smtClean="0"/>
              <a:t> e Borgogna: i </a:t>
            </a:r>
            <a:r>
              <a:rPr lang="it-IT" sz="2800" dirty="0" err="1" smtClean="0"/>
              <a:t>Pipinidi</a:t>
            </a:r>
            <a:r>
              <a:rPr lang="it-IT" sz="2800" dirty="0" smtClean="0"/>
              <a:t> .</a:t>
            </a:r>
            <a:endParaRPr lang="it-IT" sz="2800" dirty="0"/>
          </a:p>
        </p:txBody>
      </p:sp>
      <p:sp>
        <p:nvSpPr>
          <p:cNvPr id="3" name="Segnaposto contenuto 2"/>
          <p:cNvSpPr>
            <a:spLocks noGrp="1"/>
          </p:cNvSpPr>
          <p:nvPr>
            <p:ph idx="1"/>
          </p:nvPr>
        </p:nvSpPr>
        <p:spPr>
          <a:xfrm>
            <a:off x="677334" y="1474839"/>
            <a:ext cx="9326202" cy="4566523"/>
          </a:xfrm>
        </p:spPr>
        <p:txBody>
          <a:bodyPr>
            <a:normAutofit/>
          </a:bodyPr>
          <a:lstStyle/>
          <a:p>
            <a:pPr algn="just"/>
            <a:r>
              <a:rPr lang="it-IT" sz="2000" dirty="0" smtClean="0"/>
              <a:t>In questi regni le famiglie aristocratiche si sentono rappresentate più dai maestri di palazzo che dai re. Costoro avevano funzioni militari.</a:t>
            </a:r>
          </a:p>
          <a:p>
            <a:pPr algn="just"/>
            <a:r>
              <a:rPr lang="it-IT" sz="2000" dirty="0" smtClean="0"/>
              <a:t>Alcuni dei maestri di palazzo più influenti discendevano da Arnolfo, già vescovo di Metz, e uomo di corte in </a:t>
            </a:r>
            <a:r>
              <a:rPr lang="it-IT" sz="2000" dirty="0" err="1" smtClean="0"/>
              <a:t>Austrasia</a:t>
            </a:r>
            <a:r>
              <a:rPr lang="it-IT" sz="2000" dirty="0" smtClean="0"/>
              <a:t>, che diede vita alla dinastia dei </a:t>
            </a:r>
            <a:r>
              <a:rPr lang="it-IT" sz="2000" dirty="0" err="1" smtClean="0"/>
              <a:t>Pipinidi</a:t>
            </a:r>
            <a:endParaRPr lang="it-IT" sz="2000" dirty="0" smtClean="0"/>
          </a:p>
          <a:p>
            <a:pPr algn="just"/>
            <a:r>
              <a:rPr lang="it-IT" sz="2000" dirty="0" smtClean="0"/>
              <a:t>Pipino il I di </a:t>
            </a:r>
            <a:r>
              <a:rPr lang="it-IT" sz="2000" dirty="0" err="1" smtClean="0"/>
              <a:t>Landen</a:t>
            </a:r>
            <a:r>
              <a:rPr lang="it-IT" sz="2000" dirty="0" smtClean="0"/>
              <a:t> si fece artefice di un unione dei tre regni. Il re era formalmente Teodorico III di Neustria e Borgogna ma le gerarchie militari riconobbero in Pipino quanto fatto per l’unificazione. </a:t>
            </a:r>
          </a:p>
          <a:p>
            <a:pPr algn="just"/>
            <a:r>
              <a:rPr lang="it-IT" sz="2000" dirty="0" smtClean="0"/>
              <a:t>Il figlio Pipino II, maestro di palazzo di </a:t>
            </a:r>
            <a:r>
              <a:rPr lang="it-IT" sz="2000" dirty="0" err="1" smtClean="0"/>
              <a:t>Austrasia</a:t>
            </a:r>
            <a:r>
              <a:rPr lang="it-IT" sz="2000" dirty="0" smtClean="0"/>
              <a:t>, assunse il titolo di </a:t>
            </a:r>
            <a:r>
              <a:rPr lang="it-IT" sz="2000" i="1" dirty="0" err="1" smtClean="0"/>
              <a:t>Princeps</a:t>
            </a:r>
            <a:r>
              <a:rPr lang="it-IT" sz="2000" i="1" dirty="0" smtClean="0"/>
              <a:t> </a:t>
            </a:r>
            <a:r>
              <a:rPr lang="it-IT" sz="2000" i="1" dirty="0" err="1" smtClean="0"/>
              <a:t>Francorum</a:t>
            </a:r>
            <a:r>
              <a:rPr lang="it-IT" sz="2000" i="1" dirty="0" smtClean="0"/>
              <a:t>, </a:t>
            </a:r>
            <a:r>
              <a:rPr lang="it-IT" sz="2000" dirty="0" smtClean="0"/>
              <a:t>ovvero di arbitro nella complessa dominazione franca. Costui promosse l’espansione del cristianesimo romano appoggiando le opere di conversione dei pagani. </a:t>
            </a:r>
          </a:p>
        </p:txBody>
      </p:sp>
    </p:spTree>
    <p:extLst>
      <p:ext uri="{BB962C8B-B14F-4D97-AF65-F5344CB8AC3E}">
        <p14:creationId xmlns:p14="http://schemas.microsoft.com/office/powerpoint/2010/main" val="17985642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63515" y="807721"/>
            <a:ext cx="8825658" cy="792479"/>
          </a:xfrm>
        </p:spPr>
        <p:txBody>
          <a:bodyPr/>
          <a:lstStyle/>
          <a:p>
            <a:r>
              <a:rPr lang="it-IT" sz="2400" dirty="0"/>
              <a:t>Clausola per l’unzione di Pipino, SS 15/1, p. 1.</a:t>
            </a:r>
          </a:p>
        </p:txBody>
      </p:sp>
      <p:sp>
        <p:nvSpPr>
          <p:cNvPr id="3" name="Sottotitolo 2"/>
          <p:cNvSpPr>
            <a:spLocks noGrp="1"/>
          </p:cNvSpPr>
          <p:nvPr>
            <p:ph type="subTitle" idx="1"/>
          </p:nvPr>
        </p:nvSpPr>
        <p:spPr>
          <a:xfrm>
            <a:off x="685800" y="1798320"/>
            <a:ext cx="9997440" cy="3840480"/>
          </a:xfrm>
        </p:spPr>
        <p:txBody>
          <a:bodyPr>
            <a:normAutofit fontScale="77500" lnSpcReduction="20000"/>
          </a:bodyPr>
          <a:lstStyle/>
          <a:p>
            <a:pPr algn="just"/>
            <a:r>
              <a:rPr lang="it-IT" dirty="0"/>
              <a:t> </a:t>
            </a:r>
            <a:r>
              <a:rPr lang="it-IT" sz="2300" b="1" cap="none" dirty="0">
                <a:solidFill>
                  <a:schemeClr val="tx1"/>
                </a:solidFill>
                <a:latin typeface="+mn-lt"/>
              </a:rPr>
              <a:t>Il potentissimo signore Pipino fu innalzato al trono per autorità e comando del papa Zaccaria di santa memoria, per unzione del santo crisma ad opera dei beati vescovi della Gallia e per elezione di tutti i Franchi. Dopo tre anni, per mano del pontefice Stefano, nella chiesa dei beati martiri Dionigi, Rustico ed Eleuterio – dove è arcivescovo e abate il venerabile </a:t>
            </a:r>
            <a:r>
              <a:rPr lang="it-IT" sz="2300" b="1" cap="none" dirty="0" err="1">
                <a:solidFill>
                  <a:schemeClr val="tx1"/>
                </a:solidFill>
                <a:latin typeface="+mn-lt"/>
              </a:rPr>
              <a:t>Fulrado</a:t>
            </a:r>
            <a:r>
              <a:rPr lang="it-IT" sz="2300" b="1" cap="none" dirty="0">
                <a:solidFill>
                  <a:schemeClr val="tx1"/>
                </a:solidFill>
                <a:latin typeface="+mn-lt"/>
              </a:rPr>
              <a:t> – in un solo giorno fu unto e benedetto re e patrizio, nel nome della santa Trinità, insieme con i figli Carlo e </a:t>
            </a:r>
            <a:r>
              <a:rPr lang="it-IT" sz="2300" b="1" cap="none" dirty="0" err="1">
                <a:solidFill>
                  <a:schemeClr val="tx1"/>
                </a:solidFill>
                <a:latin typeface="+mn-lt"/>
              </a:rPr>
              <a:t>Carlomanno</a:t>
            </a:r>
            <a:r>
              <a:rPr lang="it-IT" sz="2300" b="1" cap="none" dirty="0">
                <a:solidFill>
                  <a:schemeClr val="tx1"/>
                </a:solidFill>
                <a:latin typeface="+mn-lt"/>
              </a:rPr>
              <a:t>. Nello stesso giorno, in quella stessa chiesa dei beati martiri, il pontefice benedisse con la grazia dello Spirito Santo la sposa del re potentissimo, la nobilissima </a:t>
            </a:r>
            <a:r>
              <a:rPr lang="it-IT" sz="2300" b="1" cap="none" dirty="0" err="1">
                <a:solidFill>
                  <a:schemeClr val="tx1"/>
                </a:solidFill>
                <a:latin typeface="+mn-lt"/>
              </a:rPr>
              <a:t>Bertrada</a:t>
            </a:r>
            <a:r>
              <a:rPr lang="it-IT" sz="2300" b="1" cap="none" dirty="0">
                <a:solidFill>
                  <a:schemeClr val="tx1"/>
                </a:solidFill>
                <a:latin typeface="+mn-lt"/>
              </a:rPr>
              <a:t> – devotissima e zelante del culto dei martiri – vestita dei paramenti regali.</a:t>
            </a:r>
          </a:p>
          <a:p>
            <a:pPr algn="just"/>
            <a:endParaRPr lang="it-IT" sz="2300" b="1" cap="none" dirty="0">
              <a:solidFill>
                <a:schemeClr val="tx1"/>
              </a:solidFill>
              <a:latin typeface="+mn-lt"/>
            </a:endParaRPr>
          </a:p>
          <a:p>
            <a:pPr algn="just"/>
            <a:r>
              <a:rPr lang="it-IT" sz="2300" b="1" cap="none" dirty="0">
                <a:solidFill>
                  <a:schemeClr val="tx1"/>
                </a:solidFill>
                <a:latin typeface="+mn-lt"/>
              </a:rPr>
              <a:t>Contemporaneamente fortificò con la grazia dello Spirito Santo i principi dei Franchi e fece a tutti loro divieto, pena la scomunica, di scegliere mai, per il futuro, un re di discendenza diversa da quella di coloro che la misericordia divina si era degnata di innalzare e che su intercessione dei santi apostoli – aveva voluto confermare e consacrare per mano del beatissimo pontefice, loro vicario.</a:t>
            </a:r>
          </a:p>
        </p:txBody>
      </p:sp>
    </p:spTree>
    <p:extLst>
      <p:ext uri="{BB962C8B-B14F-4D97-AF65-F5344CB8AC3E}">
        <p14:creationId xmlns:p14="http://schemas.microsoft.com/office/powerpoint/2010/main" val="4031932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7252"/>
          </a:xfrm>
        </p:spPr>
        <p:txBody>
          <a:bodyPr/>
          <a:lstStyle/>
          <a:p>
            <a:r>
              <a:rPr lang="it-IT" sz="2800" dirty="0" smtClean="0"/>
              <a:t>Carlo Martello e la battaglia di </a:t>
            </a:r>
            <a:r>
              <a:rPr lang="it-IT" sz="2800" dirty="0" err="1" smtClean="0"/>
              <a:t>Poiters</a:t>
            </a:r>
            <a:endParaRPr lang="it-IT" sz="2800" dirty="0"/>
          </a:p>
        </p:txBody>
      </p:sp>
      <p:sp>
        <p:nvSpPr>
          <p:cNvPr id="3" name="Segnaposto contenuto 2"/>
          <p:cNvSpPr>
            <a:spLocks noGrp="1"/>
          </p:cNvSpPr>
          <p:nvPr>
            <p:ph idx="1"/>
          </p:nvPr>
        </p:nvSpPr>
        <p:spPr>
          <a:xfrm>
            <a:off x="677334" y="1356853"/>
            <a:ext cx="8960442" cy="4684510"/>
          </a:xfrm>
        </p:spPr>
        <p:txBody>
          <a:bodyPr>
            <a:normAutofit/>
          </a:bodyPr>
          <a:lstStyle/>
          <a:p>
            <a:pPr algn="just"/>
            <a:r>
              <a:rPr lang="it-IT" sz="2000" b="1" dirty="0" smtClean="0"/>
              <a:t>Figlio bastardo di Pipino il II, Carlo definito Martello per l’attività bellica, è noto per la battaglia di </a:t>
            </a:r>
            <a:r>
              <a:rPr lang="it-IT" sz="2000" b="1" dirty="0" err="1" smtClean="0"/>
              <a:t>Poiters</a:t>
            </a:r>
            <a:r>
              <a:rPr lang="it-IT" sz="2000" b="1" dirty="0" smtClean="0"/>
              <a:t> del 732-733, una battaglia </a:t>
            </a:r>
            <a:r>
              <a:rPr lang="it-IT" sz="2000" b="1" dirty="0"/>
              <a:t>di </a:t>
            </a:r>
            <a:r>
              <a:rPr lang="it-IT" sz="2000" b="1" dirty="0" smtClean="0"/>
              <a:t>entità </a:t>
            </a:r>
            <a:r>
              <a:rPr lang="it-IT" sz="2000" b="1" dirty="0"/>
              <a:t>relativamente modesta ma celebrata a scopo propagandistico dalla casa dei </a:t>
            </a:r>
            <a:r>
              <a:rPr lang="it-IT" sz="2000" b="1" dirty="0" err="1"/>
              <a:t>Pipinidi</a:t>
            </a:r>
            <a:r>
              <a:rPr lang="it-IT" sz="2000" b="1" dirty="0" smtClean="0"/>
              <a:t>.</a:t>
            </a:r>
          </a:p>
          <a:p>
            <a:pPr algn="just"/>
            <a:r>
              <a:rPr lang="it-IT" sz="2000" b="1" dirty="0"/>
              <a:t>La tradizione storiografica, dai </a:t>
            </a:r>
            <a:r>
              <a:rPr lang="it-IT" sz="2000" b="1" dirty="0" smtClean="0"/>
              <a:t>cronisti </a:t>
            </a:r>
            <a:r>
              <a:rPr lang="it-IT" sz="2000" b="1" dirty="0"/>
              <a:t>del tempo e in seguito, ha presentato la battaglia come una vittoria decisiva per la cristianità in </a:t>
            </a:r>
            <a:r>
              <a:rPr lang="it-IT" sz="2000" b="1" dirty="0" smtClean="0"/>
              <a:t>Europa  con la figura di Carlo Martello vittoriosa su un grande esercito che progettava la conquista europea.</a:t>
            </a:r>
            <a:endParaRPr lang="it-IT" sz="2000" b="1" dirty="0"/>
          </a:p>
          <a:p>
            <a:pPr algn="just"/>
            <a:r>
              <a:rPr lang="it-IT" sz="2000" b="1" dirty="0" smtClean="0"/>
              <a:t>Va ricordato che tutto </a:t>
            </a:r>
            <a:r>
              <a:rPr lang="it-IT" sz="2000" b="1" dirty="0"/>
              <a:t>il versante pirenaico, aquitano e galiziano </a:t>
            </a:r>
            <a:r>
              <a:rPr lang="it-IT" sz="2000" b="1" dirty="0" smtClean="0"/>
              <a:t>era </a:t>
            </a:r>
            <a:r>
              <a:rPr lang="it-IT" sz="2000" b="1" dirty="0"/>
              <a:t>mosso e difficile per la compresenza di signori della guerra locali e delle </a:t>
            </a:r>
            <a:r>
              <a:rPr lang="it-IT" sz="2000" b="1" dirty="0" smtClean="0"/>
              <a:t>comunità basche e che i musulmani da dieci anni faceva limitate escursioni in Aquitania allo scopo di prendere un bottino e che quella del 732-733 è una di queste spedizioni. </a:t>
            </a:r>
          </a:p>
        </p:txBody>
      </p:sp>
    </p:spTree>
    <p:extLst>
      <p:ext uri="{BB962C8B-B14F-4D97-AF65-F5344CB8AC3E}">
        <p14:creationId xmlns:p14="http://schemas.microsoft.com/office/powerpoint/2010/main" val="29156904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115961"/>
          </a:xfrm>
        </p:spPr>
        <p:txBody>
          <a:bodyPr>
            <a:normAutofit/>
          </a:bodyPr>
          <a:lstStyle/>
          <a:p>
            <a:pPr algn="ctr"/>
            <a:r>
              <a:rPr lang="it-IT" sz="3200" dirty="0" smtClean="0"/>
              <a:t>Nuove interpretazioni sulla battaglia di </a:t>
            </a:r>
            <a:r>
              <a:rPr lang="it-IT" sz="3200" dirty="0" err="1" smtClean="0"/>
              <a:t>Poiters</a:t>
            </a:r>
            <a:endParaRPr lang="it-IT" sz="3200" dirty="0"/>
          </a:p>
        </p:txBody>
      </p:sp>
      <p:sp>
        <p:nvSpPr>
          <p:cNvPr id="3" name="Segnaposto contenuto 2"/>
          <p:cNvSpPr>
            <a:spLocks noGrp="1"/>
          </p:cNvSpPr>
          <p:nvPr>
            <p:ph idx="1"/>
          </p:nvPr>
        </p:nvSpPr>
        <p:spPr>
          <a:xfrm>
            <a:off x="677334" y="1954111"/>
            <a:ext cx="9253050" cy="3880773"/>
          </a:xfrm>
        </p:spPr>
        <p:txBody>
          <a:bodyPr>
            <a:normAutofit/>
          </a:bodyPr>
          <a:lstStyle/>
          <a:p>
            <a:pPr algn="just"/>
            <a:r>
              <a:rPr lang="it-IT" sz="2000" dirty="0" smtClean="0"/>
              <a:t>L’enfasi su questa battaglia si deve a più fattori: il contingente musulmano fu in buona parte distrutto e costretto ad andare a sud-est; Carlo Martello approfittò dell’occasione per deporre nel 755 Oddone, il principe di Aquitania, bonifica della presenza musulmana nei territori del Rodano e della Provenza.</a:t>
            </a:r>
          </a:p>
          <a:p>
            <a:pPr algn="just"/>
            <a:r>
              <a:rPr lang="it-IT" sz="2000" dirty="0" smtClean="0"/>
              <a:t>All’uso propagandistica della </a:t>
            </a:r>
            <a:r>
              <a:rPr lang="it-IT" sz="2000" dirty="0"/>
              <a:t>vittoria di </a:t>
            </a:r>
            <a:r>
              <a:rPr lang="it-IT" sz="2000" dirty="0" smtClean="0"/>
              <a:t>Poitiers, che rappresenta una novità al tempo, </a:t>
            </a:r>
            <a:r>
              <a:rPr lang="it-IT" sz="2000" dirty="0"/>
              <a:t>si </a:t>
            </a:r>
            <a:r>
              <a:rPr lang="it-IT" sz="2000" dirty="0" smtClean="0"/>
              <a:t>accompagnano </a:t>
            </a:r>
            <a:r>
              <a:rPr lang="it-IT" sz="2000" dirty="0"/>
              <a:t>altre forme di propaganda, </a:t>
            </a:r>
            <a:r>
              <a:rPr lang="it-IT" sz="2000" dirty="0" smtClean="0"/>
              <a:t>poiché </a:t>
            </a:r>
            <a:r>
              <a:rPr lang="it-IT" sz="2000" dirty="0"/>
              <a:t>sappiamo indirettamente della circolazione di descrizioni denigratorie nei confronti dei re merovingi in carica: sembra che si insistesse sulla loro debolezza economica e </a:t>
            </a:r>
            <a:r>
              <a:rPr lang="it-IT" sz="2000" dirty="0" smtClean="0"/>
              <a:t>rusticit</a:t>
            </a:r>
            <a:r>
              <a:rPr lang="it-IT" sz="2000" dirty="0"/>
              <a:t>à</a:t>
            </a:r>
            <a:r>
              <a:rPr lang="it-IT" sz="2000" dirty="0" smtClean="0"/>
              <a:t> della loro </a:t>
            </a:r>
            <a:r>
              <a:rPr lang="it-IT" sz="2000" dirty="0"/>
              <a:t>vita.</a:t>
            </a:r>
            <a:endParaRPr lang="it-IT" sz="2000" dirty="0" smtClean="0"/>
          </a:p>
          <a:p>
            <a:endParaRPr lang="it-IT" dirty="0"/>
          </a:p>
        </p:txBody>
      </p:sp>
    </p:spTree>
    <p:extLst>
      <p:ext uri="{BB962C8B-B14F-4D97-AF65-F5344CB8AC3E}">
        <p14:creationId xmlns:p14="http://schemas.microsoft.com/office/powerpoint/2010/main" val="17006990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94735"/>
          </a:xfrm>
        </p:spPr>
        <p:txBody>
          <a:bodyPr/>
          <a:lstStyle/>
          <a:p>
            <a:pPr algn="ctr"/>
            <a:r>
              <a:rPr lang="it-IT" dirty="0" smtClean="0"/>
              <a:t>La crisi araba</a:t>
            </a:r>
            <a:endParaRPr lang="it-IT" dirty="0"/>
          </a:p>
        </p:txBody>
      </p:sp>
      <p:sp>
        <p:nvSpPr>
          <p:cNvPr id="3" name="Segnaposto contenuto 2"/>
          <p:cNvSpPr>
            <a:spLocks noGrp="1"/>
          </p:cNvSpPr>
          <p:nvPr>
            <p:ph idx="1"/>
          </p:nvPr>
        </p:nvSpPr>
        <p:spPr>
          <a:xfrm>
            <a:off x="677334" y="1415845"/>
            <a:ext cx="9856554" cy="4625517"/>
          </a:xfrm>
        </p:spPr>
        <p:txBody>
          <a:bodyPr>
            <a:normAutofit lnSpcReduction="10000"/>
          </a:bodyPr>
          <a:lstStyle/>
          <a:p>
            <a:pPr algn="just"/>
            <a:r>
              <a:rPr lang="it-IT" sz="2400" dirty="0"/>
              <a:t>Va ricordato che nel 718 i musulmani erano stati sconfitti a Bisanzio e  </a:t>
            </a:r>
            <a:r>
              <a:rPr lang="it-IT" sz="2400" dirty="0" smtClean="0"/>
              <a:t>si erano </a:t>
            </a:r>
            <a:r>
              <a:rPr lang="it-IT" sz="2400" dirty="0"/>
              <a:t>manifestati </a:t>
            </a:r>
            <a:r>
              <a:rPr lang="it-IT" sz="2400" dirty="0" smtClean="0"/>
              <a:t>gravi </a:t>
            </a:r>
            <a:r>
              <a:rPr lang="it-IT" sz="2400" dirty="0"/>
              <a:t>fattori di debolezza </a:t>
            </a:r>
            <a:r>
              <a:rPr lang="it-IT" sz="2400" dirty="0" smtClean="0"/>
              <a:t>nel mondo arabo:</a:t>
            </a:r>
          </a:p>
          <a:p>
            <a:pPr algn="just"/>
            <a:r>
              <a:rPr lang="it-IT" sz="2400" dirty="0" smtClean="0"/>
              <a:t>1.ogni </a:t>
            </a:r>
            <a:r>
              <a:rPr lang="it-IT" sz="2400" dirty="0"/>
              <a:t>impresa militare </a:t>
            </a:r>
            <a:r>
              <a:rPr lang="it-IT" sz="2400" dirty="0" smtClean="0"/>
              <a:t>era occasione </a:t>
            </a:r>
            <a:r>
              <a:rPr lang="it-IT" sz="2400" dirty="0"/>
              <a:t>di affermazione individuale di potere e dunque </a:t>
            </a:r>
            <a:r>
              <a:rPr lang="it-IT" sz="2400" dirty="0" smtClean="0"/>
              <a:t>prevedeva </a:t>
            </a:r>
            <a:r>
              <a:rPr lang="it-IT" sz="2400" dirty="0"/>
              <a:t>contraccolpi </a:t>
            </a:r>
            <a:r>
              <a:rPr lang="it-IT" sz="2400" dirty="0" smtClean="0"/>
              <a:t>sui </a:t>
            </a:r>
            <a:r>
              <a:rPr lang="it-IT" sz="2400" dirty="0"/>
              <a:t>rivali; </a:t>
            </a:r>
            <a:r>
              <a:rPr lang="it-IT" sz="2400" dirty="0" smtClean="0"/>
              <a:t>2. scontento </a:t>
            </a:r>
            <a:r>
              <a:rPr lang="it-IT" sz="2400" dirty="0"/>
              <a:t>dei </a:t>
            </a:r>
            <a:r>
              <a:rPr lang="it-IT" sz="2400" dirty="0" smtClean="0"/>
              <a:t>berberi; 3.divisioni </a:t>
            </a:r>
            <a:r>
              <a:rPr lang="it-IT" sz="2400" dirty="0"/>
              <a:t>di tipo nazionale, tribale e familiare nella madrepatria arabo-siriana. </a:t>
            </a:r>
            <a:endParaRPr lang="it-IT" sz="2400" dirty="0" smtClean="0"/>
          </a:p>
          <a:p>
            <a:pPr algn="just"/>
            <a:r>
              <a:rPr lang="it-IT" sz="2400" dirty="0" smtClean="0"/>
              <a:t>Tutto </a:t>
            </a:r>
            <a:r>
              <a:rPr lang="it-IT" sz="2400" dirty="0"/>
              <a:t>ciò sfocia nell'insurrezione berbera del 741, nella lotta per il potere a Damasco che pochi anni dopo detronizza gli </a:t>
            </a:r>
            <a:r>
              <a:rPr lang="it-IT" sz="2400" dirty="0" err="1"/>
              <a:t>Ommeyadi</a:t>
            </a:r>
            <a:r>
              <a:rPr lang="it-IT" sz="2400" dirty="0"/>
              <a:t> (e nel 763 porta la capitale a Bagdad), nel rifugiarsi proprio in Spagna di un </a:t>
            </a:r>
            <a:r>
              <a:rPr lang="it-IT" sz="2400" dirty="0" err="1"/>
              <a:t>Ommeyade</a:t>
            </a:r>
            <a:r>
              <a:rPr lang="it-IT" sz="2400" dirty="0"/>
              <a:t> superstite e nel costituirsi di un emirato separato (756), che durerà fino al secolo XI. </a:t>
            </a:r>
          </a:p>
          <a:p>
            <a:pPr algn="just"/>
            <a:endParaRPr lang="it-IT" sz="2400" dirty="0"/>
          </a:p>
        </p:txBody>
      </p:sp>
    </p:spTree>
    <p:extLst>
      <p:ext uri="{BB962C8B-B14F-4D97-AF65-F5344CB8AC3E}">
        <p14:creationId xmlns:p14="http://schemas.microsoft.com/office/powerpoint/2010/main" val="24589314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sz="2400" dirty="0" smtClean="0"/>
              <a:t>Relazioni tra Franchi e Longobardi </a:t>
            </a:r>
            <a:endParaRPr lang="it-IT" sz="2400" dirty="0"/>
          </a:p>
        </p:txBody>
      </p:sp>
      <p:sp>
        <p:nvSpPr>
          <p:cNvPr id="3" name="Segnaposto contenuto 2"/>
          <p:cNvSpPr>
            <a:spLocks noGrp="1"/>
          </p:cNvSpPr>
          <p:nvPr>
            <p:ph idx="1"/>
          </p:nvPr>
        </p:nvSpPr>
        <p:spPr>
          <a:xfrm>
            <a:off x="677334" y="1386349"/>
            <a:ext cx="9490794" cy="4655014"/>
          </a:xfrm>
        </p:spPr>
        <p:txBody>
          <a:bodyPr>
            <a:normAutofit/>
          </a:bodyPr>
          <a:lstStyle/>
          <a:p>
            <a:pPr algn="just"/>
            <a:r>
              <a:rPr lang="it-IT" sz="2000" dirty="0" smtClean="0"/>
              <a:t>I rapporti tra Franchi e Longobardi si caratterizzano per essere relazioni di  </a:t>
            </a:r>
            <a:r>
              <a:rPr lang="it-IT" sz="2000" dirty="0"/>
              <a:t>alleanza, consolidate da adozioni e </a:t>
            </a:r>
            <a:r>
              <a:rPr lang="it-IT" sz="2000" dirty="0" smtClean="0"/>
              <a:t>parentele come viene scritto nella </a:t>
            </a:r>
            <a:r>
              <a:rPr lang="it-IT" sz="2000" i="1" dirty="0" err="1" smtClean="0"/>
              <a:t>Historia</a:t>
            </a:r>
            <a:r>
              <a:rPr lang="it-IT" sz="2000" i="1" dirty="0" smtClean="0"/>
              <a:t>  </a:t>
            </a:r>
            <a:r>
              <a:rPr lang="it-IT" sz="2000" i="1" dirty="0" err="1" smtClean="0"/>
              <a:t>Francorum</a:t>
            </a:r>
            <a:r>
              <a:rPr lang="it-IT" sz="2000" i="1" dirty="0" smtClean="0"/>
              <a:t> </a:t>
            </a:r>
            <a:r>
              <a:rPr lang="it-IT" sz="2000" dirty="0" smtClean="0"/>
              <a:t> di Gregorio di Tours, che ricorda come nel secolo </a:t>
            </a:r>
            <a:r>
              <a:rPr lang="it-IT" sz="2000" dirty="0"/>
              <a:t>VIII </a:t>
            </a:r>
            <a:r>
              <a:rPr lang="it-IT" sz="2000" dirty="0" smtClean="0"/>
              <a:t>fossero stati adottati i </a:t>
            </a:r>
            <a:r>
              <a:rPr lang="it-IT" sz="2000" dirty="0"/>
              <a:t>figli dei re franchi da parte di re </a:t>
            </a:r>
            <a:r>
              <a:rPr lang="it-IT" sz="2000" dirty="0" smtClean="0"/>
              <a:t>Liutprando</a:t>
            </a:r>
            <a:r>
              <a:rPr lang="it-IT" sz="2000" dirty="0"/>
              <a:t> </a:t>
            </a:r>
            <a:r>
              <a:rPr lang="it-IT" sz="2000" dirty="0" smtClean="0"/>
              <a:t>e più tardi fosse stato celebrato </a:t>
            </a:r>
            <a:r>
              <a:rPr lang="it-IT" sz="2000" dirty="0"/>
              <a:t>il matrimonio di Carlo Magno con una figlia (di cui si ignora il nome) del re Desiderio. </a:t>
            </a:r>
            <a:endParaRPr lang="it-IT" sz="2000" dirty="0" smtClean="0"/>
          </a:p>
          <a:p>
            <a:pPr algn="just"/>
            <a:r>
              <a:rPr lang="it-IT" sz="2000" i="1" dirty="0"/>
              <a:t>La Storia dei Franchi</a:t>
            </a:r>
            <a:r>
              <a:rPr lang="it-IT" sz="2000" dirty="0"/>
              <a:t>. A cura di Massimo </a:t>
            </a:r>
            <a:r>
              <a:rPr lang="it-IT" sz="2000" dirty="0" err="1"/>
              <a:t>Oldoni</a:t>
            </a:r>
            <a:r>
              <a:rPr lang="it-IT" sz="2000" dirty="0"/>
              <a:t>. Volume II (Libri VI-X), testo </a:t>
            </a:r>
            <a:r>
              <a:rPr lang="it-IT" sz="2000" dirty="0" err="1"/>
              <a:t>orig</a:t>
            </a:r>
            <a:r>
              <a:rPr lang="it-IT" sz="2000" dirty="0"/>
              <a:t>. a fronte, Collezione Scrittori greci e latini, Fondazione Lorenzo Valla-Mondadori, Roma-Milano, 1981.</a:t>
            </a:r>
            <a:endParaRPr lang="it-IT" sz="2000" dirty="0" smtClean="0"/>
          </a:p>
          <a:p>
            <a:pPr algn="just"/>
            <a:r>
              <a:rPr lang="it-IT" dirty="0"/>
              <a:t>N</a:t>
            </a:r>
            <a:r>
              <a:rPr lang="it-IT" sz="2000" dirty="0" smtClean="0"/>
              <a:t>el </a:t>
            </a:r>
            <a:r>
              <a:rPr lang="it-IT" sz="2000" dirty="0"/>
              <a:t>secolo VIII </a:t>
            </a:r>
            <a:r>
              <a:rPr lang="it-IT" sz="2000" dirty="0" smtClean="0"/>
              <a:t>va segnalata anche l’evoluzione </a:t>
            </a:r>
            <a:r>
              <a:rPr lang="it-IT" sz="2000" dirty="0"/>
              <a:t>di una relazione privilegiata con il papato romano, che quest'ultimo intese in funzione di contenimento e difesa verso i </a:t>
            </a:r>
            <a:r>
              <a:rPr lang="it-IT" sz="2000" dirty="0" smtClean="0"/>
              <a:t>Longobardi.</a:t>
            </a:r>
            <a:endParaRPr lang="it-IT" sz="2000" dirty="0"/>
          </a:p>
        </p:txBody>
      </p:sp>
    </p:spTree>
    <p:extLst>
      <p:ext uri="{BB962C8B-B14F-4D97-AF65-F5344CB8AC3E}">
        <p14:creationId xmlns:p14="http://schemas.microsoft.com/office/powerpoint/2010/main" val="128120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66800"/>
          </a:xfrm>
        </p:spPr>
        <p:txBody>
          <a:bodyPr/>
          <a:lstStyle/>
          <a:p>
            <a:r>
              <a:rPr lang="it-IT" sz="2800" dirty="0" smtClean="0"/>
              <a:t>Procopio di Cesarea sui popoli del nord</a:t>
            </a:r>
            <a:endParaRPr lang="it-IT" sz="2800" dirty="0"/>
          </a:p>
        </p:txBody>
      </p:sp>
      <p:sp>
        <p:nvSpPr>
          <p:cNvPr id="3" name="Content Placeholder 2"/>
          <p:cNvSpPr>
            <a:spLocks noGrp="1"/>
          </p:cNvSpPr>
          <p:nvPr>
            <p:ph idx="1"/>
          </p:nvPr>
        </p:nvSpPr>
        <p:spPr>
          <a:xfrm>
            <a:off x="677334" y="1676401"/>
            <a:ext cx="8878146" cy="4364962"/>
          </a:xfrm>
        </p:spPr>
        <p:txBody>
          <a:bodyPr>
            <a:normAutofit fontScale="92500" lnSpcReduction="10000"/>
          </a:bodyPr>
          <a:lstStyle/>
          <a:p>
            <a:pPr algn="just"/>
            <a:r>
              <a:rPr lang="it-IT" sz="2000" dirty="0"/>
              <a:t>Procopio, parlando della favolosa </a:t>
            </a:r>
            <a:r>
              <a:rPr lang="it-IT" sz="2000" dirty="0">
                <a:solidFill>
                  <a:srgbClr val="FFFF00"/>
                </a:solidFill>
              </a:rPr>
              <a:t>Tule</a:t>
            </a:r>
            <a:r>
              <a:rPr lang="it-IT" sz="2000" dirty="0"/>
              <a:t> (con cui non si sa bene se gli antichi indicassero le Shetland o qualche punto della Norvegia) avrebbe detto della lunghezza sterminata della notte nordica e dei riti con cui le popolazioni di quell'estremo nord festeggiavano lo spuntare del nuovo sole</a:t>
            </a:r>
            <a:r>
              <a:rPr lang="it-IT" sz="2000" dirty="0" smtClean="0"/>
              <a:t>.</a:t>
            </a:r>
          </a:p>
          <a:p>
            <a:pPr algn="just"/>
            <a:r>
              <a:rPr lang="it-IT" sz="2200" dirty="0" smtClean="0"/>
              <a:t>… </a:t>
            </a:r>
            <a:r>
              <a:rPr lang="it-IT" sz="2200" dirty="0"/>
              <a:t>io interrogai come mai potessero essi distinguere i giorni quando il sole </a:t>
            </a:r>
            <a:r>
              <a:rPr lang="it-IT" sz="2200" dirty="0" smtClean="0"/>
              <a:t>non </a:t>
            </a:r>
            <a:r>
              <a:rPr lang="it-IT" sz="2200" dirty="0" err="1" smtClean="0"/>
              <a:t>levavasi</a:t>
            </a:r>
            <a:r>
              <a:rPr lang="it-IT" sz="2200" dirty="0" smtClean="0"/>
              <a:t> ne </a:t>
            </a:r>
            <a:r>
              <a:rPr lang="it-IT" sz="2200" dirty="0"/>
              <a:t>si coricava (...) Scorso che sia di questa lunga notte il tempo di trentacinque giorni, </a:t>
            </a:r>
            <a:r>
              <a:rPr lang="it-IT" sz="2200" dirty="0" smtClean="0"/>
              <a:t>è </a:t>
            </a:r>
            <a:r>
              <a:rPr lang="it-IT" sz="2200" dirty="0"/>
              <a:t>costumanza che alcuni vadano sulle cime dei monti; e di </a:t>
            </a:r>
            <a:r>
              <a:rPr lang="it-IT" sz="2200" dirty="0" smtClean="0"/>
              <a:t>là, </a:t>
            </a:r>
            <a:r>
              <a:rPr lang="it-IT" sz="2200" dirty="0"/>
              <a:t>appena scorgano in qualche modo il sole, annunziano alla gente da basso che fra cinque giorni il sole li </a:t>
            </a:r>
            <a:r>
              <a:rPr lang="it-IT" sz="2200" dirty="0" smtClean="0"/>
              <a:t>illuminerà. </a:t>
            </a:r>
            <a:r>
              <a:rPr lang="it-IT" sz="2200" dirty="0"/>
              <a:t>E coloro celebrano con festa pubblica la buona novella, </a:t>
            </a:r>
            <a:r>
              <a:rPr lang="it-IT" sz="2200" dirty="0" smtClean="0"/>
              <a:t>ciò </a:t>
            </a:r>
            <a:r>
              <a:rPr lang="it-IT" sz="2200" dirty="0"/>
              <a:t>facendo nelle tenebre. Questa per quei di Thule </a:t>
            </a:r>
            <a:r>
              <a:rPr lang="it-IT" sz="2200" dirty="0" smtClean="0"/>
              <a:t>è </a:t>
            </a:r>
            <a:r>
              <a:rPr lang="it-IT" sz="2200" dirty="0"/>
              <a:t>la </a:t>
            </a:r>
            <a:r>
              <a:rPr lang="it-IT" sz="2200" dirty="0" smtClean="0"/>
              <a:t>più </a:t>
            </a:r>
            <a:r>
              <a:rPr lang="it-IT" sz="2200" dirty="0"/>
              <a:t>solenne delle feste; </a:t>
            </a:r>
            <a:r>
              <a:rPr lang="it-IT" sz="2200" dirty="0" smtClean="0"/>
              <a:t>poiché‚ </a:t>
            </a:r>
            <a:r>
              <a:rPr lang="it-IT" sz="2200" dirty="0"/>
              <a:t>a mio credere quegli isolani, quantunque </a:t>
            </a:r>
            <a:r>
              <a:rPr lang="it-IT" sz="2200" dirty="0" smtClean="0"/>
              <a:t>ciò </a:t>
            </a:r>
            <a:r>
              <a:rPr lang="it-IT" sz="2200" dirty="0"/>
              <a:t>accada loro ogni anno, sempre temono che il sole venga loro a mancare affatto (II, pp.97-99). </a:t>
            </a:r>
          </a:p>
          <a:p>
            <a:endParaRPr lang="it-IT" dirty="0"/>
          </a:p>
        </p:txBody>
      </p:sp>
    </p:spTree>
    <p:extLst>
      <p:ext uri="{BB962C8B-B14F-4D97-AF65-F5344CB8AC3E}">
        <p14:creationId xmlns:p14="http://schemas.microsoft.com/office/powerpoint/2010/main" val="19329178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3006"/>
          </a:xfrm>
        </p:spPr>
        <p:txBody>
          <a:bodyPr/>
          <a:lstStyle/>
          <a:p>
            <a:r>
              <a:rPr lang="it-IT" sz="2800" dirty="0"/>
              <a:t>L</a:t>
            </a:r>
            <a:r>
              <a:rPr lang="it-IT" sz="2800" dirty="0" smtClean="0"/>
              <a:t>e </a:t>
            </a:r>
            <a:r>
              <a:rPr lang="it-IT" sz="2800" dirty="0"/>
              <a:t>relazioni con il </a:t>
            </a:r>
            <a:r>
              <a:rPr lang="it-IT" sz="2800" dirty="0" smtClean="0"/>
              <a:t>papato </a:t>
            </a:r>
            <a:r>
              <a:rPr lang="it-IT" sz="2800" dirty="0"/>
              <a:t>nel secolo VIII </a:t>
            </a:r>
          </a:p>
        </p:txBody>
      </p:sp>
      <p:sp>
        <p:nvSpPr>
          <p:cNvPr id="3" name="Segnaposto contenuto 2"/>
          <p:cNvSpPr>
            <a:spLocks noGrp="1"/>
          </p:cNvSpPr>
          <p:nvPr>
            <p:ph idx="1"/>
          </p:nvPr>
        </p:nvSpPr>
        <p:spPr>
          <a:xfrm>
            <a:off x="366438" y="1453011"/>
            <a:ext cx="9435930" cy="4551775"/>
          </a:xfrm>
        </p:spPr>
        <p:txBody>
          <a:bodyPr/>
          <a:lstStyle/>
          <a:p>
            <a:pPr algn="just"/>
            <a:r>
              <a:rPr lang="it-IT" sz="2000" dirty="0"/>
              <a:t>Il primo episodio importante </a:t>
            </a:r>
            <a:r>
              <a:rPr lang="it-IT" sz="2000" dirty="0" smtClean="0"/>
              <a:t>è </a:t>
            </a:r>
            <a:r>
              <a:rPr lang="it-IT" sz="2000" dirty="0"/>
              <a:t>la legazione di Gregorio III a Carlo Martello nel 739, in seguito alle invasioni dei Longobardi di Benevento in Campania e dei Longobardi </a:t>
            </a:r>
            <a:r>
              <a:rPr lang="it-IT" sz="2000" dirty="0" smtClean="0"/>
              <a:t> </a:t>
            </a:r>
            <a:r>
              <a:rPr lang="it-IT" sz="2000" dirty="0"/>
              <a:t>di Spoleto nell'Italia centrale, </a:t>
            </a:r>
            <a:r>
              <a:rPr lang="it-IT" sz="2000" dirty="0" smtClean="0"/>
              <a:t>molto </a:t>
            </a:r>
            <a:r>
              <a:rPr lang="it-IT" sz="2000" dirty="0"/>
              <a:t>vicino a Roma, e alle loro conquiste di Ravenna e di gran parte </a:t>
            </a:r>
            <a:r>
              <a:rPr lang="it-IT" sz="2000" dirty="0" smtClean="0"/>
              <a:t>dell’ Esarcato. La risposta era stata onorifica</a:t>
            </a:r>
            <a:r>
              <a:rPr lang="it-IT" sz="2000" dirty="0"/>
              <a:t>, ma a quanto pare non </a:t>
            </a:r>
            <a:r>
              <a:rPr lang="it-IT" sz="2000" dirty="0" smtClean="0"/>
              <a:t>impegnativa, per </a:t>
            </a:r>
            <a:r>
              <a:rPr lang="it-IT" sz="2000" dirty="0"/>
              <a:t>i buoni rapporti tra Longobardi e </a:t>
            </a:r>
            <a:r>
              <a:rPr lang="it-IT" sz="2000" dirty="0" smtClean="0"/>
              <a:t>Franchi. </a:t>
            </a:r>
          </a:p>
          <a:p>
            <a:pPr algn="just"/>
            <a:r>
              <a:rPr lang="it-IT" sz="2000" dirty="0"/>
              <a:t>Della legazione di Gregorio III a Carlo Martello rimangono due testimonianze scritte a qualche anno di distanza dai </a:t>
            </a:r>
            <a:r>
              <a:rPr lang="it-IT" sz="2000" dirty="0" smtClean="0"/>
              <a:t>fatti: </a:t>
            </a:r>
            <a:r>
              <a:rPr lang="it-IT" sz="2000" dirty="0"/>
              <a:t>a) Il Liber </a:t>
            </a:r>
            <a:r>
              <a:rPr lang="it-IT" sz="2000" dirty="0" err="1"/>
              <a:t>pontificalis</a:t>
            </a:r>
            <a:r>
              <a:rPr lang="it-IT" sz="2000" dirty="0"/>
              <a:t> </a:t>
            </a:r>
            <a:r>
              <a:rPr lang="it-IT" sz="2000" dirty="0" smtClean="0"/>
              <a:t>romano; </a:t>
            </a:r>
            <a:r>
              <a:rPr lang="it-IT" sz="2000" dirty="0"/>
              <a:t>b)  La continuazione di </a:t>
            </a:r>
            <a:r>
              <a:rPr lang="it-IT" sz="2000" dirty="0" err="1" smtClean="0"/>
              <a:t>Fredegario</a:t>
            </a:r>
            <a:r>
              <a:rPr lang="it-IT" sz="2000" dirty="0" smtClean="0"/>
              <a:t>.</a:t>
            </a:r>
          </a:p>
          <a:p>
            <a:pPr algn="just"/>
            <a:r>
              <a:rPr lang="it-IT" sz="2000" dirty="0" smtClean="0"/>
              <a:t>Mentre le truppe franche respingevano i Sassoni procedeva l’opera di cristianizzazione dei confini con la costituzione di nuove diocesi e la fondazione di monasteri importanti: </a:t>
            </a:r>
            <a:r>
              <a:rPr lang="it-IT" sz="2000" dirty="0" err="1" smtClean="0"/>
              <a:t>Reichenau</a:t>
            </a:r>
            <a:r>
              <a:rPr lang="it-IT" sz="2000" dirty="0" smtClean="0"/>
              <a:t> nel 724 e Fulda nel 744. Diventano riferimenti culturali per le élites politiche.</a:t>
            </a:r>
          </a:p>
          <a:p>
            <a:pPr algn="just"/>
            <a:endParaRPr lang="it-IT" dirty="0"/>
          </a:p>
        </p:txBody>
      </p:sp>
    </p:spTree>
    <p:extLst>
      <p:ext uri="{BB962C8B-B14F-4D97-AF65-F5344CB8AC3E}">
        <p14:creationId xmlns:p14="http://schemas.microsoft.com/office/powerpoint/2010/main" val="22798753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2000"/>
          </a:xfrm>
        </p:spPr>
        <p:txBody>
          <a:bodyPr/>
          <a:lstStyle/>
          <a:p>
            <a:pPr algn="ctr"/>
            <a:r>
              <a:rPr lang="it-IT" dirty="0" smtClean="0"/>
              <a:t>Il vescovo di Roma- VIII sec. </a:t>
            </a:r>
            <a:endParaRPr lang="it-IT" dirty="0"/>
          </a:p>
        </p:txBody>
      </p:sp>
      <p:sp>
        <p:nvSpPr>
          <p:cNvPr id="3" name="Segnaposto contenuto 2"/>
          <p:cNvSpPr>
            <a:spLocks noGrp="1"/>
          </p:cNvSpPr>
          <p:nvPr>
            <p:ph idx="1"/>
          </p:nvPr>
        </p:nvSpPr>
        <p:spPr>
          <a:xfrm>
            <a:off x="677334" y="1474839"/>
            <a:ext cx="9807786" cy="4566523"/>
          </a:xfrm>
        </p:spPr>
        <p:txBody>
          <a:bodyPr>
            <a:noAutofit/>
          </a:bodyPr>
          <a:lstStyle/>
          <a:p>
            <a:pPr algn="just"/>
            <a:r>
              <a:rPr lang="it-IT" b="1" dirty="0" smtClean="0"/>
              <a:t>Il vescovo di Roma non era ancora a capo di tutta la cristianità occidentale: il papa era ancora solamente il vescovo della sua diocesi e le decisioni relative alla vita religiosa e civile dei cristiani europei e in particolare della Gallia erano decise dai vescovi in ambito regionale.</a:t>
            </a:r>
          </a:p>
          <a:p>
            <a:pPr algn="just"/>
            <a:r>
              <a:rPr lang="it-IT" b="1" dirty="0" smtClean="0"/>
              <a:t>Il vescovo di Roma era l’unico patriarca della Chiesa Occidentale(gli altri sono Gerusalemme, Costantinopoli, Alessandria e </a:t>
            </a:r>
            <a:r>
              <a:rPr lang="it-IT" b="1" dirty="0"/>
              <a:t>A</a:t>
            </a:r>
            <a:r>
              <a:rPr lang="it-IT" b="1" dirty="0" smtClean="0"/>
              <a:t>ntiochia) e gli era riconosciuto un ruolo importante nel dirimere le problematiche teologiche.</a:t>
            </a:r>
          </a:p>
          <a:p>
            <a:pPr algn="just"/>
            <a:r>
              <a:rPr lang="it-IT" b="1" dirty="0" smtClean="0"/>
              <a:t>Per i Galloromani il vescovo di Roma evocava il ricordo dell’antica capitale  e di conseguenza vantare un rapporto diretto con questa figura garantiva legittimazione e potere.</a:t>
            </a:r>
          </a:p>
        </p:txBody>
      </p:sp>
    </p:spTree>
    <p:extLst>
      <p:ext uri="{BB962C8B-B14F-4D97-AF65-F5344CB8AC3E}">
        <p14:creationId xmlns:p14="http://schemas.microsoft.com/office/powerpoint/2010/main" val="15124325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88258"/>
          </a:xfrm>
        </p:spPr>
        <p:txBody>
          <a:bodyPr/>
          <a:lstStyle/>
          <a:p>
            <a:pPr algn="ctr"/>
            <a:r>
              <a:rPr lang="it-IT" dirty="0" smtClean="0"/>
              <a:t>Pipino il Breve</a:t>
            </a:r>
            <a:endParaRPr lang="it-IT" dirty="0"/>
          </a:p>
        </p:txBody>
      </p:sp>
      <p:sp>
        <p:nvSpPr>
          <p:cNvPr id="3" name="Segnaposto contenuto 2"/>
          <p:cNvSpPr>
            <a:spLocks noGrp="1"/>
          </p:cNvSpPr>
          <p:nvPr>
            <p:ph idx="1"/>
          </p:nvPr>
        </p:nvSpPr>
        <p:spPr>
          <a:xfrm>
            <a:off x="677334" y="1342103"/>
            <a:ext cx="9527370" cy="4699260"/>
          </a:xfrm>
        </p:spPr>
        <p:txBody>
          <a:bodyPr>
            <a:normAutofit fontScale="92500" lnSpcReduction="10000"/>
          </a:bodyPr>
          <a:lstStyle/>
          <a:p>
            <a:pPr algn="just"/>
            <a:r>
              <a:rPr lang="it-IT" sz="2000" dirty="0" smtClean="0"/>
              <a:t>Carlo Martello prima della dipartita ripartisce il potere tra i tre figli. Dei due sopravvissuti </a:t>
            </a:r>
            <a:r>
              <a:rPr lang="it-IT" sz="2000" dirty="0" err="1" smtClean="0"/>
              <a:t>Carlomanno</a:t>
            </a:r>
            <a:r>
              <a:rPr lang="it-IT" sz="2000" dirty="0" smtClean="0"/>
              <a:t> rinuncia alla carica e diventa monaco a Montecassino e  Pipino, detto il Breve per la sua bassa statura, divenne maestro di palazzo come il padre.</a:t>
            </a:r>
          </a:p>
          <a:p>
            <a:pPr algn="just"/>
            <a:r>
              <a:rPr lang="it-IT" sz="2000" dirty="0" smtClean="0"/>
              <a:t>Nel 751 Pipino depone il re </a:t>
            </a:r>
            <a:r>
              <a:rPr lang="it-IT" sz="2000" dirty="0" err="1" smtClean="0"/>
              <a:t>Childerico</a:t>
            </a:r>
            <a:r>
              <a:rPr lang="it-IT" sz="2000" dirty="0" smtClean="0"/>
              <a:t> III approfittando del rapporto privilegiato con papa Zaccaria, che si era rivolto al </a:t>
            </a:r>
            <a:r>
              <a:rPr lang="it-IT" sz="2000" i="1" dirty="0" err="1" smtClean="0"/>
              <a:t>princeps</a:t>
            </a:r>
            <a:r>
              <a:rPr lang="it-IT" sz="2000" i="1" dirty="0" smtClean="0"/>
              <a:t> </a:t>
            </a:r>
            <a:r>
              <a:rPr lang="it-IT" sz="2000" i="1" dirty="0" err="1" smtClean="0"/>
              <a:t>Francorum</a:t>
            </a:r>
            <a:r>
              <a:rPr lang="it-IT" sz="2000" i="1" dirty="0" smtClean="0"/>
              <a:t> </a:t>
            </a:r>
            <a:r>
              <a:rPr lang="it-IT" sz="2000" dirty="0" smtClean="0"/>
              <a:t>per chiedere un aiuto contro i Longobardi da una parte, ancora incerti sull’abbandono alla fede ariana, e i Bizantini, alle prese con l’iconoclastia; Pipino si fa eleggere dall’assemblea come re e ottiene l’appoggio di alcuni vescovi.</a:t>
            </a:r>
          </a:p>
          <a:p>
            <a:pPr algn="just"/>
            <a:r>
              <a:rPr lang="it-IT" sz="2000" dirty="0" smtClean="0"/>
              <a:t>754 Silvestro II sale in Gallia a chiedere aiuto e riconosce al re il titolo di </a:t>
            </a:r>
            <a:r>
              <a:rPr lang="it-IT" sz="2000" i="1" dirty="0" err="1" smtClean="0"/>
              <a:t>patricius</a:t>
            </a:r>
            <a:r>
              <a:rPr lang="it-IT" sz="2000" i="1" dirty="0" smtClean="0"/>
              <a:t> </a:t>
            </a:r>
            <a:r>
              <a:rPr lang="it-IT" sz="2000" i="1" dirty="0" err="1" smtClean="0"/>
              <a:t>Romanorum</a:t>
            </a:r>
            <a:r>
              <a:rPr lang="it-IT" sz="2000" dirty="0" smtClean="0"/>
              <a:t>, titolo che nell’Impero romano era usato per gli alleati fidati.</a:t>
            </a:r>
          </a:p>
          <a:p>
            <a:pPr algn="just"/>
            <a:r>
              <a:rPr lang="it-IT" sz="2000" dirty="0" err="1" smtClean="0"/>
              <a:t>Promissio</a:t>
            </a:r>
            <a:r>
              <a:rPr lang="it-IT" sz="2000" dirty="0" smtClean="0"/>
              <a:t> </a:t>
            </a:r>
            <a:r>
              <a:rPr lang="it-IT" sz="2000" dirty="0" err="1" smtClean="0"/>
              <a:t>carisiaca</a:t>
            </a:r>
            <a:r>
              <a:rPr lang="it-IT" sz="2000" dirty="0" smtClean="0"/>
              <a:t>: si presenta come il massimo protettore della Chiesa di Roma e promette di intervenire in Italia per consegnare al papa i territori in mano longobarda.</a:t>
            </a:r>
          </a:p>
          <a:p>
            <a:pPr algn="just"/>
            <a:endParaRPr lang="it-IT" dirty="0"/>
          </a:p>
        </p:txBody>
      </p:sp>
    </p:spTree>
    <p:extLst>
      <p:ext uri="{BB962C8B-B14F-4D97-AF65-F5344CB8AC3E}">
        <p14:creationId xmlns:p14="http://schemas.microsoft.com/office/powerpoint/2010/main" val="38945294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55523"/>
          </a:xfrm>
        </p:spPr>
        <p:txBody>
          <a:bodyPr>
            <a:normAutofit fontScale="90000"/>
          </a:bodyPr>
          <a:lstStyle/>
          <a:p>
            <a:pPr algn="ctr"/>
            <a:r>
              <a:rPr lang="it-IT" dirty="0" smtClean="0"/>
              <a:t>Il governo di Pipino il Breve.</a:t>
            </a:r>
            <a:endParaRPr lang="it-IT" dirty="0"/>
          </a:p>
        </p:txBody>
      </p:sp>
      <p:sp>
        <p:nvSpPr>
          <p:cNvPr id="3" name="Segnaposto contenuto 2"/>
          <p:cNvSpPr>
            <a:spLocks noGrp="1"/>
          </p:cNvSpPr>
          <p:nvPr>
            <p:ph idx="1"/>
          </p:nvPr>
        </p:nvSpPr>
        <p:spPr>
          <a:xfrm>
            <a:off x="677334" y="1415845"/>
            <a:ext cx="9234762" cy="4625517"/>
          </a:xfrm>
        </p:spPr>
        <p:txBody>
          <a:bodyPr>
            <a:normAutofit/>
          </a:bodyPr>
          <a:lstStyle/>
          <a:p>
            <a:r>
              <a:rPr lang="it-IT" sz="2400" dirty="0" smtClean="0"/>
              <a:t>Consolida le posizioni in Aquitania e in Provenza.</a:t>
            </a:r>
          </a:p>
          <a:p>
            <a:endParaRPr lang="it-IT" sz="2400" dirty="0" smtClean="0"/>
          </a:p>
          <a:p>
            <a:pPr algn="just"/>
            <a:r>
              <a:rPr lang="it-IT" sz="2400" dirty="0" smtClean="0"/>
              <a:t>Tra il 752 al 759 elimina un’enclave musulmana in </a:t>
            </a:r>
            <a:r>
              <a:rPr lang="it-IT" sz="2400" dirty="0" err="1" smtClean="0"/>
              <a:t>Settimania</a:t>
            </a:r>
            <a:r>
              <a:rPr lang="it-IT" sz="2400" dirty="0" smtClean="0"/>
              <a:t>.</a:t>
            </a:r>
          </a:p>
          <a:p>
            <a:pPr algn="just"/>
            <a:endParaRPr lang="it-IT" sz="2400" dirty="0" smtClean="0"/>
          </a:p>
          <a:p>
            <a:pPr algn="just"/>
            <a:r>
              <a:rPr lang="it-IT" sz="2400" dirty="0" smtClean="0"/>
              <a:t>755-756: due spedizioni militari contro il re longobardo Astolfo come aveva promesso a Stefano II. Tenta un riavvicinamento attraverso una politica matrimoniale facendo sposare due figli con le figlie del re longobardo Desiderio (756-774).</a:t>
            </a:r>
          </a:p>
          <a:p>
            <a:endParaRPr lang="it-IT" sz="2400" dirty="0"/>
          </a:p>
        </p:txBody>
      </p:sp>
    </p:spTree>
    <p:extLst>
      <p:ext uri="{BB962C8B-B14F-4D97-AF65-F5344CB8AC3E}">
        <p14:creationId xmlns:p14="http://schemas.microsoft.com/office/powerpoint/2010/main" val="10864139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dirty="0" smtClean="0"/>
              <a:t>I cambiamenti del VIII sec.</a:t>
            </a:r>
            <a:endParaRPr lang="it-IT" dirty="0"/>
          </a:p>
        </p:txBody>
      </p:sp>
      <p:sp>
        <p:nvSpPr>
          <p:cNvPr id="3" name="Segnaposto contenuto 2"/>
          <p:cNvSpPr>
            <a:spLocks noGrp="1"/>
          </p:cNvSpPr>
          <p:nvPr>
            <p:ph idx="1"/>
          </p:nvPr>
        </p:nvSpPr>
        <p:spPr>
          <a:xfrm>
            <a:off x="677334" y="1519085"/>
            <a:ext cx="9545658" cy="4522278"/>
          </a:xfrm>
        </p:spPr>
        <p:txBody>
          <a:bodyPr>
            <a:noAutofit/>
          </a:bodyPr>
          <a:lstStyle/>
          <a:p>
            <a:pPr algn="just"/>
            <a:r>
              <a:rPr lang="it-IT" sz="2000" b="1" dirty="0" smtClean="0"/>
              <a:t>Nel VII sec. cambiò il rapporto tra il re e le famiglie aristocratiche, che furono investite di terre e ai quali furono garantite esazioni fiscali in cambio delle fedeltà; il re iniziò a scegliere gli ufficiali regi tra queste famiglie.</a:t>
            </a:r>
          </a:p>
          <a:p>
            <a:pPr algn="just"/>
            <a:r>
              <a:rPr lang="it-IT" sz="2000" b="1" dirty="0" smtClean="0"/>
              <a:t>Nello stesso sec. il re amplificò i poteri giurisdizionali dei vescovi, che erano eletti tra le famiglie più importanti del regno.</a:t>
            </a:r>
          </a:p>
          <a:p>
            <a:pPr algn="just"/>
            <a:r>
              <a:rPr lang="it-IT" sz="2000" b="1" dirty="0" smtClean="0"/>
              <a:t>I </a:t>
            </a:r>
            <a:r>
              <a:rPr lang="it-IT" sz="2000" b="1" dirty="0" err="1" smtClean="0"/>
              <a:t>Pipinidi</a:t>
            </a:r>
            <a:r>
              <a:rPr lang="it-IT" sz="2000" b="1" dirty="0" smtClean="0"/>
              <a:t> come maestri di palazzo avevano capito che le famiglie aristocratiche aspiravano a ricchezze e potere e non erano più soddisfatte solamente dal rapporto con il re così come avevano compreso che era sempre più difficile mobilitare l’esercito di popolo che si era andando sostituendo con piccole mobilitazioni territoriali concernenti i possessori fondiari di piccole regioni.</a:t>
            </a:r>
          </a:p>
          <a:p>
            <a:endParaRPr lang="it-IT" sz="2000" dirty="0"/>
          </a:p>
        </p:txBody>
      </p:sp>
    </p:spTree>
    <p:extLst>
      <p:ext uri="{BB962C8B-B14F-4D97-AF65-F5344CB8AC3E}">
        <p14:creationId xmlns:p14="http://schemas.microsoft.com/office/powerpoint/2010/main" val="37280988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35742"/>
          </a:xfrm>
        </p:spPr>
        <p:txBody>
          <a:bodyPr/>
          <a:lstStyle/>
          <a:p>
            <a:pPr algn="ctr"/>
            <a:r>
              <a:rPr lang="it-IT" sz="2800" dirty="0" smtClean="0"/>
              <a:t>Organizzazione territoriale del regno </a:t>
            </a:r>
            <a:endParaRPr lang="it-IT" sz="2800" dirty="0"/>
          </a:p>
        </p:txBody>
      </p:sp>
      <p:sp>
        <p:nvSpPr>
          <p:cNvPr id="3" name="Segnaposto contenuto 2"/>
          <p:cNvSpPr>
            <a:spLocks noGrp="1"/>
          </p:cNvSpPr>
          <p:nvPr>
            <p:ph idx="1"/>
          </p:nvPr>
        </p:nvSpPr>
        <p:spPr>
          <a:xfrm>
            <a:off x="677334" y="1474839"/>
            <a:ext cx="9307914" cy="4566523"/>
          </a:xfrm>
        </p:spPr>
        <p:txBody>
          <a:bodyPr>
            <a:normAutofit/>
          </a:bodyPr>
          <a:lstStyle/>
          <a:p>
            <a:pPr algn="just"/>
            <a:r>
              <a:rPr lang="it-IT" sz="2000" dirty="0" smtClean="0"/>
              <a:t>Diffusione della </a:t>
            </a:r>
            <a:r>
              <a:rPr lang="it-IT" sz="2000" i="1" dirty="0" smtClean="0"/>
              <a:t>precaria: </a:t>
            </a:r>
            <a:r>
              <a:rPr lang="it-IT" sz="2000" dirty="0" smtClean="0"/>
              <a:t>si tratta della terra che molti abitanti ricevevano in seguito ad una loro richiesta («preghiera») dai latifondisti che la concedevano in cambio dell’impegno del precarista di difendere le terre e prestare servizi per conto del concedente.</a:t>
            </a:r>
          </a:p>
          <a:p>
            <a:pPr algn="just"/>
            <a:r>
              <a:rPr lang="it-IT" sz="2000" dirty="0" smtClean="0"/>
              <a:t>Uso dei </a:t>
            </a:r>
            <a:r>
              <a:rPr lang="it-IT" sz="2000" dirty="0" err="1" smtClean="0"/>
              <a:t>vassi</a:t>
            </a:r>
            <a:r>
              <a:rPr lang="it-IT" sz="2000" dirty="0" smtClean="0"/>
              <a:t> o vassalli: nelle maggiori dimore dei potenti vivevano queste persone che si erano messe sotto la protezione di un padrone giurandogli fedeltà assoluta in cambio di protezione, vitto e vestiario. Tra VII e VIII i servizi che i vassalli dovevano fornire divennero quasi esclusivamente militari.</a:t>
            </a:r>
          </a:p>
          <a:p>
            <a:pPr algn="just"/>
            <a:r>
              <a:rPr lang="it-IT" sz="2000" dirty="0" smtClean="0"/>
              <a:t>Gli esponenti delle grandi famiglie aristocratiche diventavano vassalli del re in cambio di favori e per ottenere terre. A loro volta iniziarono ad avere vassalli.</a:t>
            </a:r>
            <a:endParaRPr lang="it-IT" sz="2000" dirty="0"/>
          </a:p>
        </p:txBody>
      </p:sp>
    </p:spTree>
    <p:extLst>
      <p:ext uri="{BB962C8B-B14F-4D97-AF65-F5344CB8AC3E}">
        <p14:creationId xmlns:p14="http://schemas.microsoft.com/office/powerpoint/2010/main" val="7032543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1497"/>
          </a:xfrm>
        </p:spPr>
        <p:txBody>
          <a:bodyPr/>
          <a:lstStyle/>
          <a:p>
            <a:pPr algn="ctr"/>
            <a:r>
              <a:rPr lang="it-IT" sz="3200" dirty="0" smtClean="0"/>
              <a:t>Organizzazione del vassallaggio </a:t>
            </a:r>
            <a:endParaRPr lang="it-IT" sz="3200" dirty="0"/>
          </a:p>
        </p:txBody>
      </p:sp>
      <p:sp>
        <p:nvSpPr>
          <p:cNvPr id="3" name="Segnaposto contenuto 2"/>
          <p:cNvSpPr>
            <a:spLocks noGrp="1"/>
          </p:cNvSpPr>
          <p:nvPr>
            <p:ph idx="1"/>
          </p:nvPr>
        </p:nvSpPr>
        <p:spPr>
          <a:xfrm>
            <a:off x="677334" y="1356853"/>
            <a:ext cx="9637098" cy="4684510"/>
          </a:xfrm>
        </p:spPr>
        <p:txBody>
          <a:bodyPr>
            <a:normAutofit/>
          </a:bodyPr>
          <a:lstStyle/>
          <a:p>
            <a:pPr algn="just"/>
            <a:r>
              <a:rPr lang="it-IT" sz="2000" b="1" dirty="0" smtClean="0"/>
              <a:t>Omaggio: è la cerimonia con cui un aristocratico accoglie sotto la sua protezione un nuovo vassallo </a:t>
            </a:r>
          </a:p>
          <a:p>
            <a:r>
              <a:rPr lang="it-IT" sz="2000" b="1" dirty="0" smtClean="0"/>
              <a:t>Senior: colui che riceve  l’omaggio</a:t>
            </a:r>
          </a:p>
          <a:p>
            <a:pPr algn="just"/>
            <a:r>
              <a:rPr lang="it-IT" sz="2000" b="1" dirty="0" err="1" smtClean="0"/>
              <a:t>Vassus</a:t>
            </a:r>
            <a:r>
              <a:rPr lang="it-IT" sz="2000" b="1" dirty="0" smtClean="0"/>
              <a:t>, </a:t>
            </a:r>
            <a:r>
              <a:rPr lang="it-IT" sz="2000" b="1" dirty="0" err="1" smtClean="0"/>
              <a:t>vassallus</a:t>
            </a:r>
            <a:r>
              <a:rPr lang="it-IT" sz="2000" b="1" dirty="0" smtClean="0"/>
              <a:t>, valvassor,  </a:t>
            </a:r>
            <a:r>
              <a:rPr lang="it-IT" sz="2000" b="1" dirty="0" err="1" smtClean="0"/>
              <a:t>miles</a:t>
            </a:r>
            <a:r>
              <a:rPr lang="it-IT" sz="2000" b="1" dirty="0" smtClean="0"/>
              <a:t> o </a:t>
            </a:r>
            <a:r>
              <a:rPr lang="it-IT" sz="2000" b="1" dirty="0" err="1" smtClean="0"/>
              <a:t>fidelis</a:t>
            </a:r>
            <a:r>
              <a:rPr lang="it-IT" sz="2000" b="1" dirty="0" smtClean="0"/>
              <a:t>: colui che presta l’omaggio. L’attuale storiografia non fa distinzioni  tra queste figure e ritiene i termini  sinonimi.</a:t>
            </a:r>
          </a:p>
          <a:p>
            <a:pPr algn="just"/>
            <a:r>
              <a:rPr lang="it-IT" sz="2000" b="1" dirty="0" smtClean="0"/>
              <a:t>La cerimonia dell’omaggio non  è quella dell’investitura cavalleresca del tardo Medioevo. Il carattere solenne dell’impegno reciproco è dato dagli atti: </a:t>
            </a:r>
            <a:r>
              <a:rPr lang="it-IT" sz="2000" b="1" dirty="0"/>
              <a:t>i</a:t>
            </a:r>
            <a:r>
              <a:rPr lang="it-IT" sz="2000" b="1" dirty="0" smtClean="0"/>
              <a:t>l vassallo in piedi, dopo aver fatto il solenne giuramento, mette le mani in quelle del </a:t>
            </a:r>
            <a:r>
              <a:rPr lang="it-IT" sz="2000" b="1" i="1" dirty="0" smtClean="0"/>
              <a:t>senior (</a:t>
            </a:r>
            <a:r>
              <a:rPr lang="it-IT" sz="2000" b="1" i="1" dirty="0" err="1" smtClean="0"/>
              <a:t>immixtio</a:t>
            </a:r>
            <a:r>
              <a:rPr lang="it-IT" sz="2000" b="1" i="1" dirty="0" smtClean="0"/>
              <a:t>  </a:t>
            </a:r>
            <a:r>
              <a:rPr lang="it-IT" sz="2000" b="1" i="1" dirty="0" err="1" smtClean="0"/>
              <a:t>manuum</a:t>
            </a:r>
            <a:r>
              <a:rPr lang="it-IT" sz="2000" b="1" i="1" dirty="0" smtClean="0"/>
              <a:t>) </a:t>
            </a:r>
            <a:r>
              <a:rPr lang="it-IT" sz="2000" b="1" dirty="0" smtClean="0"/>
              <a:t>oppure sigilla l’accordo con un bacio rituale (</a:t>
            </a:r>
            <a:r>
              <a:rPr lang="it-IT" sz="2000" b="1" i="1" dirty="0" err="1" smtClean="0"/>
              <a:t>osculum</a:t>
            </a:r>
            <a:r>
              <a:rPr lang="it-IT" sz="2000" b="1" dirty="0" smtClean="0"/>
              <a:t>).</a:t>
            </a:r>
          </a:p>
          <a:p>
            <a:pPr algn="just"/>
            <a:r>
              <a:rPr lang="it-IT" sz="2000" b="1" i="1" dirty="0" err="1" smtClean="0"/>
              <a:t>Beneficium</a:t>
            </a:r>
            <a:r>
              <a:rPr lang="it-IT" sz="2000" b="1" i="1" dirty="0" smtClean="0"/>
              <a:t>/ </a:t>
            </a:r>
            <a:r>
              <a:rPr lang="it-IT" sz="2000" b="1" i="1" dirty="0" err="1" smtClean="0"/>
              <a:t>Feudum</a:t>
            </a:r>
            <a:r>
              <a:rPr lang="it-IT" sz="2000" b="1" i="1" dirty="0" smtClean="0"/>
              <a:t> (</a:t>
            </a:r>
            <a:r>
              <a:rPr lang="it-IT" sz="2000" b="1" dirty="0" smtClean="0"/>
              <a:t>dal tedesco </a:t>
            </a:r>
            <a:r>
              <a:rPr lang="it-IT" sz="2000" b="1" dirty="0" err="1" smtClean="0"/>
              <a:t>few</a:t>
            </a:r>
            <a:r>
              <a:rPr lang="it-IT" sz="2000" b="1" dirty="0" smtClean="0"/>
              <a:t> parte di un gregge) : compenso al fedel</a:t>
            </a:r>
            <a:r>
              <a:rPr lang="it-IT" sz="2000" b="1" dirty="0"/>
              <a:t>e</a:t>
            </a:r>
            <a:endParaRPr lang="it-IT" sz="2000" b="1" i="1" dirty="0"/>
          </a:p>
        </p:txBody>
      </p:sp>
    </p:spTree>
    <p:extLst>
      <p:ext uri="{BB962C8B-B14F-4D97-AF65-F5344CB8AC3E}">
        <p14:creationId xmlns:p14="http://schemas.microsoft.com/office/powerpoint/2010/main" val="15081223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2503"/>
          </a:xfrm>
        </p:spPr>
        <p:txBody>
          <a:bodyPr/>
          <a:lstStyle/>
          <a:p>
            <a:pPr algn="ctr"/>
            <a:r>
              <a:rPr lang="it-IT" sz="3200" dirty="0" smtClean="0"/>
              <a:t>Rapporto vassallatico-beneficiario</a:t>
            </a:r>
            <a:endParaRPr lang="it-IT" sz="3200" dirty="0"/>
          </a:p>
        </p:txBody>
      </p:sp>
      <p:sp>
        <p:nvSpPr>
          <p:cNvPr id="3" name="Segnaposto contenuto 2"/>
          <p:cNvSpPr>
            <a:spLocks noGrp="1"/>
          </p:cNvSpPr>
          <p:nvPr>
            <p:ph idx="1"/>
          </p:nvPr>
        </p:nvSpPr>
        <p:spPr>
          <a:xfrm>
            <a:off x="677334" y="1356853"/>
            <a:ext cx="9381066" cy="4684510"/>
          </a:xfrm>
        </p:spPr>
        <p:txBody>
          <a:bodyPr>
            <a:normAutofit/>
          </a:bodyPr>
          <a:lstStyle/>
          <a:p>
            <a:pPr algn="just"/>
            <a:r>
              <a:rPr lang="it-IT" sz="2400" b="1" dirty="0" smtClean="0"/>
              <a:t>Il </a:t>
            </a:r>
            <a:r>
              <a:rPr lang="it-IT" sz="2400" b="1" i="1" dirty="0" err="1" smtClean="0"/>
              <a:t>beneficium</a:t>
            </a:r>
            <a:r>
              <a:rPr lang="it-IT" sz="2400" b="1" dirty="0" smtClean="0"/>
              <a:t> può essere una rendita in denaro, una carica che garantisce entrate o terre con edifici su di esse costruiti.</a:t>
            </a:r>
          </a:p>
          <a:p>
            <a:pPr algn="just"/>
            <a:r>
              <a:rPr lang="it-IT" sz="2400" b="1" dirty="0" smtClean="0"/>
              <a:t>La terra non è di proprietà ma è concessa in usufrutto fino a quando rimangono in vigore le condizioni della concessione. Le rendite delle terre vanno al vassallo, che però non esercita l’autorità su queste terre.</a:t>
            </a:r>
          </a:p>
          <a:p>
            <a:pPr algn="just"/>
            <a:r>
              <a:rPr lang="it-IT" sz="2400" b="1" dirty="0" smtClean="0"/>
              <a:t>Ogni </a:t>
            </a:r>
            <a:r>
              <a:rPr lang="it-IT" sz="2400" b="1" i="1" dirty="0" smtClean="0"/>
              <a:t>senior</a:t>
            </a:r>
            <a:r>
              <a:rPr lang="it-IT" sz="2400" b="1" dirty="0" smtClean="0"/>
              <a:t>  ha molti vassalli che costituiscono la sua clientela. </a:t>
            </a:r>
          </a:p>
          <a:p>
            <a:r>
              <a:rPr lang="it-IT" sz="2400" b="1" dirty="0" smtClean="0"/>
              <a:t>Diverse reti di rapporti interne al regno.</a:t>
            </a:r>
            <a:endParaRPr lang="it-IT" sz="2400" b="1" dirty="0"/>
          </a:p>
        </p:txBody>
      </p:sp>
    </p:spTree>
    <p:extLst>
      <p:ext uri="{BB962C8B-B14F-4D97-AF65-F5344CB8AC3E}">
        <p14:creationId xmlns:p14="http://schemas.microsoft.com/office/powerpoint/2010/main" val="19034523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7252"/>
          </a:xfrm>
        </p:spPr>
        <p:txBody>
          <a:bodyPr/>
          <a:lstStyle/>
          <a:p>
            <a:pPr algn="ctr"/>
            <a:r>
              <a:rPr lang="it-IT" dirty="0" smtClean="0"/>
              <a:t>Diplomi di immunità</a:t>
            </a:r>
            <a:endParaRPr lang="it-IT" dirty="0"/>
          </a:p>
        </p:txBody>
      </p:sp>
      <p:sp>
        <p:nvSpPr>
          <p:cNvPr id="3" name="Segnaposto contenuto 2"/>
          <p:cNvSpPr>
            <a:spLocks noGrp="1"/>
          </p:cNvSpPr>
          <p:nvPr>
            <p:ph idx="1"/>
          </p:nvPr>
        </p:nvSpPr>
        <p:spPr>
          <a:xfrm>
            <a:off x="677334" y="1430595"/>
            <a:ext cx="9819978" cy="4610768"/>
          </a:xfrm>
        </p:spPr>
        <p:txBody>
          <a:bodyPr>
            <a:noAutofit/>
          </a:bodyPr>
          <a:lstStyle/>
          <a:p>
            <a:pPr algn="just"/>
            <a:r>
              <a:rPr lang="it-IT" sz="2400" b="1" dirty="0" smtClean="0"/>
              <a:t>Fin dall’epoca merovingica i re concedono diplomi di immunità a favore di enti religiosi  (vescovati e monasteri)</a:t>
            </a:r>
          </a:p>
          <a:p>
            <a:pPr algn="just"/>
            <a:r>
              <a:rPr lang="it-IT" sz="2400" b="1" dirty="0" smtClean="0"/>
              <a:t>Vescovi e abati vengono esentati dal pagamento dei tributi </a:t>
            </a:r>
            <a:r>
              <a:rPr lang="it-IT" sz="2400" b="1" dirty="0"/>
              <a:t>e</a:t>
            </a:r>
            <a:r>
              <a:rPr lang="it-IT" sz="2400" b="1" dirty="0" smtClean="0"/>
              <a:t> dal controllo esercitato dai funzionari pubblici.</a:t>
            </a:r>
          </a:p>
          <a:p>
            <a:pPr algn="just"/>
            <a:r>
              <a:rPr lang="it-IT" sz="2400" b="1" dirty="0" smtClean="0"/>
              <a:t>I vescovi organizzano propri eserciti e governano la popolazione su cui esercitano il loro dominio</a:t>
            </a:r>
          </a:p>
          <a:p>
            <a:pPr algn="just"/>
            <a:r>
              <a:rPr lang="it-IT" sz="2400" b="1" dirty="0" smtClean="0"/>
              <a:t>Con il tempo alle immunità si aggiungono alcuni diritti: </a:t>
            </a:r>
          </a:p>
          <a:p>
            <a:pPr marL="0" indent="0" algn="just">
              <a:buNone/>
            </a:pPr>
            <a:r>
              <a:rPr lang="it-IT" sz="2400" b="1" dirty="0" smtClean="0"/>
              <a:t>1. diritto di esercitare la legge in un tribunale e di punire i rei;</a:t>
            </a:r>
          </a:p>
          <a:p>
            <a:pPr marL="0" indent="0" algn="just">
              <a:buNone/>
            </a:pPr>
            <a:r>
              <a:rPr lang="it-IT" sz="2400" b="1" dirty="0" smtClean="0"/>
              <a:t> 2. diritto di chiedere i pedaggi.</a:t>
            </a:r>
            <a:endParaRPr lang="it-IT" sz="2400" b="1" dirty="0"/>
          </a:p>
        </p:txBody>
      </p:sp>
    </p:spTree>
    <p:extLst>
      <p:ext uri="{BB962C8B-B14F-4D97-AF65-F5344CB8AC3E}">
        <p14:creationId xmlns:p14="http://schemas.microsoft.com/office/powerpoint/2010/main" val="3122275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3510"/>
          </a:xfrm>
        </p:spPr>
        <p:txBody>
          <a:bodyPr>
            <a:normAutofit/>
          </a:bodyPr>
          <a:lstStyle/>
          <a:p>
            <a:pPr algn="ctr"/>
            <a:r>
              <a:rPr lang="it-IT" sz="2800" dirty="0" smtClean="0"/>
              <a:t>Carlo Magno e la gestione del regno  </a:t>
            </a:r>
            <a:endParaRPr lang="it-IT" sz="2800" dirty="0"/>
          </a:p>
        </p:txBody>
      </p:sp>
      <p:sp>
        <p:nvSpPr>
          <p:cNvPr id="3" name="Segnaposto contenuto 2"/>
          <p:cNvSpPr>
            <a:spLocks noGrp="1"/>
          </p:cNvSpPr>
          <p:nvPr>
            <p:ph idx="1"/>
          </p:nvPr>
        </p:nvSpPr>
        <p:spPr>
          <a:xfrm>
            <a:off x="677334" y="1238865"/>
            <a:ext cx="9783402" cy="4802498"/>
          </a:xfrm>
        </p:spPr>
        <p:txBody>
          <a:bodyPr>
            <a:normAutofit/>
          </a:bodyPr>
          <a:lstStyle/>
          <a:p>
            <a:pPr algn="just"/>
            <a:r>
              <a:rPr lang="it-IT" sz="2400" b="1" dirty="0" smtClean="0"/>
              <a:t>Durante il regno di Carlo Magno il regno franco raggiunse il massimo della sua espansione. Il regno non fu sistemato solo militarmente ma fu soprattutto riorganizzato in un inquadramento statale. </a:t>
            </a:r>
          </a:p>
          <a:p>
            <a:pPr algn="just"/>
            <a:r>
              <a:rPr lang="it-IT" sz="2400" b="1" dirty="0" smtClean="0"/>
              <a:t>Il biografo di Carlo Magno, </a:t>
            </a:r>
            <a:r>
              <a:rPr lang="it-IT" sz="2400" b="1" dirty="0" err="1" smtClean="0"/>
              <a:t>Eginardo</a:t>
            </a:r>
            <a:r>
              <a:rPr lang="it-IT" sz="2400" b="1" dirty="0"/>
              <a:t>, </a:t>
            </a:r>
            <a:r>
              <a:rPr lang="it-IT" sz="2400" b="1" dirty="0" smtClean="0"/>
              <a:t>nella Vita </a:t>
            </a:r>
            <a:r>
              <a:rPr lang="it-IT" sz="2400" b="1" dirty="0"/>
              <a:t>di Carlo, </a:t>
            </a:r>
            <a:r>
              <a:rPr lang="it-IT" sz="2400" b="1" dirty="0" smtClean="0"/>
              <a:t>(SRG</a:t>
            </a:r>
            <a:r>
              <a:rPr lang="it-IT" sz="2400" b="1" dirty="0"/>
              <a:t>, 5-7, </a:t>
            </a:r>
            <a:r>
              <a:rPr lang="it-IT" sz="2400" b="1" dirty="0" smtClean="0"/>
              <a:t>9,15) scriveva che Carlo </a:t>
            </a:r>
            <a:r>
              <a:rPr lang="it-IT" sz="2400" b="1" dirty="0"/>
              <a:t>aveva aggiunto al già vasto regno franco l’Aquitania (768-771), la Guascogna, la </a:t>
            </a:r>
            <a:r>
              <a:rPr lang="it-IT" sz="2400" b="1" dirty="0" smtClean="0"/>
              <a:t>Catalogna, </a:t>
            </a:r>
            <a:r>
              <a:rPr lang="it-IT" sz="2400" b="1" dirty="0"/>
              <a:t>l’Italia (774), la </a:t>
            </a:r>
            <a:r>
              <a:rPr lang="it-IT" sz="2400" b="1" dirty="0" smtClean="0"/>
              <a:t>Pannonia, </a:t>
            </a:r>
            <a:r>
              <a:rPr lang="it-IT" sz="2400" b="1" dirty="0"/>
              <a:t>dove erano insediati gli Avari – che dopo la sconfitta subita per mano dei Franchi di fatto scomparvero dalla storia – e tutta la Germania orientale e parte delle terre slave, giungendo alla Vistola e al Danubio. </a:t>
            </a:r>
            <a:endParaRPr lang="it-IT" sz="2400" b="1" dirty="0" smtClean="0"/>
          </a:p>
        </p:txBody>
      </p:sp>
    </p:spTree>
    <p:extLst>
      <p:ext uri="{BB962C8B-B14F-4D97-AF65-F5344CB8AC3E}">
        <p14:creationId xmlns:p14="http://schemas.microsoft.com/office/powerpoint/2010/main" val="2471722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1501</TotalTime>
  <Words>23181</Words>
  <Application>Microsoft Office PowerPoint</Application>
  <PresentationFormat>Widescreen</PresentationFormat>
  <Paragraphs>676</Paragraphs>
  <Slides>159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159</vt:i4>
      </vt:variant>
    </vt:vector>
  </HeadingPairs>
  <TitlesOfParts>
    <vt:vector size="164" baseType="lpstr">
      <vt:lpstr>Arial</vt:lpstr>
      <vt:lpstr>Calibri</vt:lpstr>
      <vt:lpstr>Century Gothic</vt:lpstr>
      <vt:lpstr>Wingdings 3</vt:lpstr>
      <vt:lpstr>Ion</vt:lpstr>
      <vt:lpstr>L’Alto Medioevo</vt:lpstr>
      <vt:lpstr>Il teatro europeo, mediterraneo e medio orientale   </vt:lpstr>
      <vt:lpstr>La situazione extraeuropea negli anni della crisi dell’Impero romano e nel periodo successivo</vt:lpstr>
      <vt:lpstr>PowerPoint Presentation</vt:lpstr>
      <vt:lpstr>PowerPoint Presentation</vt:lpstr>
      <vt:lpstr>PowerPoint Presentation</vt:lpstr>
      <vt:lpstr>La conoscenza del mondo  </vt:lpstr>
      <vt:lpstr>La conoscenza del Nord Europa</vt:lpstr>
      <vt:lpstr>Procopio di Cesarea sui popoli del nord</vt:lpstr>
      <vt:lpstr>Le caratteristiche delle popolazioni del Nord secondo la tradizione</vt:lpstr>
      <vt:lpstr>Insediamenti e formazioni politiche delle popolazioni germaniche e slave   </vt:lpstr>
      <vt:lpstr>L’area della pianura russa tra i  grandi  bacini fluviali del Dnjestr, del Dniepr, del Don e del Volga</vt:lpstr>
      <vt:lpstr>Espansione slava: caratteristiche</vt:lpstr>
      <vt:lpstr>Le caratteristiche dei Germani secondo Tacito </vt:lpstr>
      <vt:lpstr>Liberi e servi tra i Germani </vt:lpstr>
      <vt:lpstr>L’organizzazione economica dei Germani</vt:lpstr>
      <vt:lpstr>L’organizzazione politica dei Germani</vt:lpstr>
      <vt:lpstr>La nozione dei Germani nell’attuale storiografia</vt:lpstr>
      <vt:lpstr>Reinhard Wenskus,  Formazione e struttura interna delle stirpi. Il divenire delle ‘gentes’ del primo Medioevo .</vt:lpstr>
      <vt:lpstr>Patrick Geary</vt:lpstr>
      <vt:lpstr>Gli Unni</vt:lpstr>
      <vt:lpstr> La descrizione degli Unni nelle Storie di Ammiano Marcellino.</vt:lpstr>
      <vt:lpstr>PowerPoint Presentation</vt:lpstr>
      <vt:lpstr>L’eredità di Attila</vt:lpstr>
      <vt:lpstr>L’arianesimo.</vt:lpstr>
      <vt:lpstr>Concilio di Nicea (325) </vt:lpstr>
      <vt:lpstr>PowerPoint Presentation</vt:lpstr>
      <vt:lpstr>Organizzazione e vita religiosa dei cristiani</vt:lpstr>
      <vt:lpstr>I vescovi </vt:lpstr>
      <vt:lpstr>I concili</vt:lpstr>
      <vt:lpstr>I monaci </vt:lpstr>
      <vt:lpstr>PowerPoint Presentation</vt:lpstr>
      <vt:lpstr>PowerPoint Presentation</vt:lpstr>
      <vt:lpstr>PowerPoint Presentation</vt:lpstr>
      <vt:lpstr>PowerPoint Presentation</vt:lpstr>
      <vt:lpstr>Goti </vt:lpstr>
      <vt:lpstr>PowerPoint Presentation</vt:lpstr>
      <vt:lpstr>Sant’Agostino </vt:lpstr>
      <vt:lpstr>De civitate Dei</vt:lpstr>
      <vt:lpstr>La giustizia per Sant’Agostino</vt:lpstr>
      <vt:lpstr>De civitate Dei, Libro IV, Cap. 4</vt:lpstr>
      <vt:lpstr>Organizzazione dei Visigoti in Spagna</vt:lpstr>
      <vt:lpstr>Gli Ostrogoti </vt:lpstr>
      <vt:lpstr>Le tensioni religiose</vt:lpstr>
      <vt:lpstr>PowerPoint Presentation</vt:lpstr>
      <vt:lpstr>Le tensioni con la Chiesa di Roma</vt:lpstr>
      <vt:lpstr>L’impero di Giustiniano.  </vt:lpstr>
      <vt:lpstr>La raccolta di leggi</vt:lpstr>
      <vt:lpstr>La costruzione di un apparato statale</vt:lpstr>
      <vt:lpstr>Nestorianesimo e monofisismo</vt:lpstr>
      <vt:lpstr>L’iconoclastia </vt:lpstr>
      <vt:lpstr>I Longobardi </vt:lpstr>
      <vt:lpstr>Origine dei Longobardi </vt:lpstr>
      <vt:lpstr>Caratteristiche della migrazione</vt:lpstr>
      <vt:lpstr>Paolo Diacono</vt:lpstr>
      <vt:lpstr>Historia Langobardorum, II, 4, 6, 7. </vt:lpstr>
      <vt:lpstr>La conquista longobarda: caratteristiche</vt:lpstr>
      <vt:lpstr>Organizzazione politica dei Longobardi</vt:lpstr>
      <vt:lpstr>La trasformazione del regno longobardo: VII secolo. </vt:lpstr>
      <vt:lpstr>PowerPoint Presentation</vt:lpstr>
      <vt:lpstr>PowerPoint Presentation</vt:lpstr>
      <vt:lpstr>PowerPoint Presentation</vt:lpstr>
      <vt:lpstr>PowerPoint Presentation</vt:lpstr>
      <vt:lpstr>La trasformazione del regno longobardo: VIII secolo. </vt:lpstr>
      <vt:lpstr>Gregorio Magno 540-604</vt:lpstr>
      <vt:lpstr>Lo scisma dei Tre Capitoli.</vt:lpstr>
      <vt:lpstr>L’inizio del dominio temporale del papato </vt:lpstr>
      <vt:lpstr>I Franchi </vt:lpstr>
      <vt:lpstr>Il contatto con il regno galloromano di Soissons.</vt:lpstr>
      <vt:lpstr>Incontro tra Franchi e esponenti della Gallia romana</vt:lpstr>
      <vt:lpstr>Clodoveo e il culto di San Martino di Tours</vt:lpstr>
      <vt:lpstr>Il re Clodoveo, appartenente alla dinastia dei Merovingi, e la  relazione con la Chiesa.     </vt:lpstr>
      <vt:lpstr>Le istituzioni merovinge.</vt:lpstr>
      <vt:lpstr>Il controllo dei regni </vt:lpstr>
      <vt:lpstr>Il bannum</vt:lpstr>
      <vt:lpstr>L’organizzazione fiscale dei regni </vt:lpstr>
      <vt:lpstr>I Visigoti in Spagna </vt:lpstr>
      <vt:lpstr>Maometto </vt:lpstr>
      <vt:lpstr>Il Corano </vt:lpstr>
      <vt:lpstr>L’égira </vt:lpstr>
      <vt:lpstr>L’espansione islamica</vt:lpstr>
      <vt:lpstr>La conquista islamica della Spagna </vt:lpstr>
      <vt:lpstr>I discendenti di Clodoveo </vt:lpstr>
      <vt:lpstr>Neustria, Austrasia e Borgogna: i Pipinidi .</vt:lpstr>
      <vt:lpstr>Clausola per l’unzione di Pipino, SS 15/1, p. 1.</vt:lpstr>
      <vt:lpstr>Carlo Martello e la battaglia di Poiters</vt:lpstr>
      <vt:lpstr>Nuove interpretazioni sulla battaglia di Poiters</vt:lpstr>
      <vt:lpstr>La crisi araba</vt:lpstr>
      <vt:lpstr>Relazioni tra Franchi e Longobardi </vt:lpstr>
      <vt:lpstr>Le relazioni con il papato nel secolo VIII </vt:lpstr>
      <vt:lpstr>Il vescovo di Roma- VIII sec. </vt:lpstr>
      <vt:lpstr>Pipino il Breve</vt:lpstr>
      <vt:lpstr>Il governo di Pipino il Breve.</vt:lpstr>
      <vt:lpstr>I cambiamenti del VIII sec.</vt:lpstr>
      <vt:lpstr>Organizzazione territoriale del regno </vt:lpstr>
      <vt:lpstr>Organizzazione del vassallaggio </vt:lpstr>
      <vt:lpstr>Rapporto vassallatico-beneficiario</vt:lpstr>
      <vt:lpstr>Diplomi di immunità</vt:lpstr>
      <vt:lpstr>Carlo Magno e la gestione del regno  </vt:lpstr>
      <vt:lpstr>Rapporti con i Sassoni e i Frisoni:  </vt:lpstr>
      <vt:lpstr>Eginardo, Vita di Carlo </vt:lpstr>
      <vt:lpstr>Eginardo, Vita di Carlo </vt:lpstr>
      <vt:lpstr>PowerPoint Presentation</vt:lpstr>
      <vt:lpstr>Capitolazione della Sassonia (KK 1, cc.1-3)</vt:lpstr>
      <vt:lpstr>Capitolazione della Sassonia (KK 1, cc.4-8)</vt:lpstr>
      <vt:lpstr>Capitolazione della Sassonia (KK 1, cc.9-14)</vt:lpstr>
      <vt:lpstr>Le spedizioni contro i Bavari e gli Avari</vt:lpstr>
      <vt:lpstr>Carlo Magno e la penisola iberica</vt:lpstr>
      <vt:lpstr>Il rapporto con i Longobardi </vt:lpstr>
      <vt:lpstr>La legge sovranazionale dei Franchi</vt:lpstr>
      <vt:lpstr>L’organizzazione del regno.</vt:lpstr>
      <vt:lpstr>I comites</vt:lpstr>
      <vt:lpstr>La corte di Carlo Magno </vt:lpstr>
      <vt:lpstr>Le scuole in epoca carolingia </vt:lpstr>
      <vt:lpstr>Materie di studio e affermazione della scrittura carolina</vt:lpstr>
      <vt:lpstr>Capitolare di Corteolona, KK 1, c. 6 (825)</vt:lpstr>
      <vt:lpstr>PowerPoint Presentation</vt:lpstr>
      <vt:lpstr>Le lingue volgari e il latino</vt:lpstr>
      <vt:lpstr>PowerPoint Presentation</vt:lpstr>
      <vt:lpstr>Città e campagne </vt:lpstr>
      <vt:lpstr>Il manso e i cascinali</vt:lpstr>
      <vt:lpstr>Le curtes</vt:lpstr>
      <vt:lpstr>L’economia curtense </vt:lpstr>
      <vt:lpstr>Capitolare de Villis </vt:lpstr>
      <vt:lpstr>Capitolare de Villis: norme 2, 5, 9</vt:lpstr>
      <vt:lpstr>Capitolare de Villis: norme 23, 26</vt:lpstr>
      <vt:lpstr>Capitolare de Villis: norme 30, 31, 32.</vt:lpstr>
      <vt:lpstr>Capitolare de Villis: norme 45, 54, 56,60</vt:lpstr>
      <vt:lpstr>Il lavoro dei servi nel dominico.</vt:lpstr>
      <vt:lpstr>I canoni dei coloni</vt:lpstr>
      <vt:lpstr>Il commercio e la monetazione</vt:lpstr>
      <vt:lpstr>La riforma monetaria di Carlo Magno </vt:lpstr>
      <vt:lpstr>Le innovazioni tecniche</vt:lpstr>
      <vt:lpstr>Rapporti tra Carlo Magno e l’impero d’Oriente</vt:lpstr>
      <vt:lpstr>Annali di Lorsch, SS 1, anno 800. </vt:lpstr>
      <vt:lpstr>L’incoronazione di Carlo Magno</vt:lpstr>
      <vt:lpstr>Eginardo, Vita di Carlo, SRG, 28.</vt:lpstr>
      <vt:lpstr>Vita di Leone III, Pontificale romano, II, p. 7.</vt:lpstr>
      <vt:lpstr>Vita di Leone III, Pontificale romano.</vt:lpstr>
      <vt:lpstr>Vita di Leone III, Pontificale romano</vt:lpstr>
      <vt:lpstr>Annali dei Franchi, SRG, 800.</vt:lpstr>
      <vt:lpstr>Rapporti di Carlo Magno con l’Impero d’oriente dopo l’incoronazione</vt:lpstr>
      <vt:lpstr>Ludovico il Pio: la corte</vt:lpstr>
      <vt:lpstr>L’ordinatio imperii</vt:lpstr>
      <vt:lpstr>Carlo il Calvo </vt:lpstr>
      <vt:lpstr>La fine del regno di Lotario</vt:lpstr>
      <vt:lpstr>La fine dei Carolingi</vt:lpstr>
      <vt:lpstr>Il castrum </vt:lpstr>
      <vt:lpstr>La società e la politica tra secoli IX e X.</vt:lpstr>
      <vt:lpstr>Le dinastie comitali</vt:lpstr>
      <vt:lpstr>Capitolare di Quierzy</vt:lpstr>
      <vt:lpstr>Capitolare di Quierzy-sur-Oise, KK 2, c. 9.</vt:lpstr>
      <vt:lpstr>Capitolare di Quierzy-sur-Oise, KK 2, c. 10</vt:lpstr>
      <vt:lpstr>Edictum de beneficiis di Corrado II. 1037</vt:lpstr>
      <vt:lpstr>Il rapporto vassallatico secondo un’aristocratica franca</vt:lpstr>
      <vt:lpstr>Dhuoda, Manuale per mio figlio, III, 4 (843).</vt:lpstr>
      <vt:lpstr>Dhuoda, Manuale per mio figlio, III, 4.</vt:lpstr>
      <vt:lpstr>Capitolare di Héristal, KK 1, c. 16 (779).</vt:lpstr>
      <vt:lpstr>L’incastellamento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Chiesa e Stato </dc:title>
  <dc:creator>DAVIDE MIRIAM</dc:creator>
  <cp:lastModifiedBy>DAVIDE MIRIAM</cp:lastModifiedBy>
  <cp:revision>188</cp:revision>
  <dcterms:created xsi:type="dcterms:W3CDTF">2017-10-25T11:00:01Z</dcterms:created>
  <dcterms:modified xsi:type="dcterms:W3CDTF">2018-11-27T15:27:00Z</dcterms:modified>
</cp:coreProperties>
</file>