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243"/>
  </p:notesMasterIdLst>
  <p:sldIdLst>
    <p:sldId id="256" r:id="rId2"/>
    <p:sldId id="257" r:id="rId3"/>
    <p:sldId id="261" r:id="rId4"/>
    <p:sldId id="295" r:id="rId5"/>
    <p:sldId id="427" r:id="rId6"/>
    <p:sldId id="296" r:id="rId7"/>
    <p:sldId id="297" r:id="rId8"/>
    <p:sldId id="291" r:id="rId9"/>
    <p:sldId id="292" r:id="rId10"/>
    <p:sldId id="428" r:id="rId11"/>
    <p:sldId id="293" r:id="rId12"/>
    <p:sldId id="429" r:id="rId13"/>
    <p:sldId id="294" r:id="rId14"/>
    <p:sldId id="430" r:id="rId15"/>
    <p:sldId id="262" r:id="rId16"/>
    <p:sldId id="268" r:id="rId17"/>
    <p:sldId id="300" r:id="rId18"/>
    <p:sldId id="301" r:id="rId19"/>
    <p:sldId id="432" r:id="rId20"/>
    <p:sldId id="433" r:id="rId21"/>
    <p:sldId id="434" r:id="rId22"/>
    <p:sldId id="435" r:id="rId23"/>
    <p:sldId id="302" r:id="rId24"/>
    <p:sldId id="263" r:id="rId25"/>
    <p:sldId id="431" r:id="rId26"/>
    <p:sldId id="258" r:id="rId27"/>
    <p:sldId id="264" r:id="rId28"/>
    <p:sldId id="265" r:id="rId29"/>
    <p:sldId id="266" r:id="rId30"/>
    <p:sldId id="269" r:id="rId31"/>
    <p:sldId id="275" r:id="rId32"/>
    <p:sldId id="272" r:id="rId33"/>
    <p:sldId id="436" r:id="rId34"/>
    <p:sldId id="273" r:id="rId35"/>
    <p:sldId id="274" r:id="rId36"/>
    <p:sldId id="276" r:id="rId37"/>
    <p:sldId id="277" r:id="rId38"/>
    <p:sldId id="437" r:id="rId39"/>
    <p:sldId id="278" r:id="rId40"/>
    <p:sldId id="288" r:id="rId41"/>
    <p:sldId id="289" r:id="rId42"/>
    <p:sldId id="290" r:id="rId43"/>
    <p:sldId id="267" r:id="rId44"/>
    <p:sldId id="271" r:id="rId45"/>
    <p:sldId id="279" r:id="rId46"/>
    <p:sldId id="286" r:id="rId47"/>
    <p:sldId id="287" r:id="rId48"/>
    <p:sldId id="280" r:id="rId49"/>
    <p:sldId id="438" r:id="rId50"/>
    <p:sldId id="439" r:id="rId51"/>
    <p:sldId id="440" r:id="rId52"/>
    <p:sldId id="283" r:id="rId53"/>
    <p:sldId id="284" r:id="rId54"/>
    <p:sldId id="285" r:id="rId55"/>
    <p:sldId id="298" r:id="rId56"/>
    <p:sldId id="299" r:id="rId57"/>
    <p:sldId id="303" r:id="rId58"/>
    <p:sldId id="308" r:id="rId59"/>
    <p:sldId id="313" r:id="rId60"/>
    <p:sldId id="314" r:id="rId61"/>
    <p:sldId id="315" r:id="rId62"/>
    <p:sldId id="316" r:id="rId63"/>
    <p:sldId id="307" r:id="rId64"/>
    <p:sldId id="328" r:id="rId65"/>
    <p:sldId id="329" r:id="rId66"/>
    <p:sldId id="330" r:id="rId67"/>
    <p:sldId id="325" r:id="rId68"/>
    <p:sldId id="321" r:id="rId69"/>
    <p:sldId id="441" r:id="rId70"/>
    <p:sldId id="442" r:id="rId71"/>
    <p:sldId id="309" r:id="rId72"/>
    <p:sldId id="326" r:id="rId73"/>
    <p:sldId id="327" r:id="rId74"/>
    <p:sldId id="311" r:id="rId75"/>
    <p:sldId id="312" r:id="rId76"/>
    <p:sldId id="305" r:id="rId77"/>
    <p:sldId id="443" r:id="rId78"/>
    <p:sldId id="310" r:id="rId79"/>
    <p:sldId id="317" r:id="rId80"/>
    <p:sldId id="318" r:id="rId81"/>
    <p:sldId id="319" r:id="rId82"/>
    <p:sldId id="320" r:id="rId83"/>
    <p:sldId id="446" r:id="rId84"/>
    <p:sldId id="447" r:id="rId85"/>
    <p:sldId id="324" r:id="rId86"/>
    <p:sldId id="331" r:id="rId87"/>
    <p:sldId id="332" r:id="rId88"/>
    <p:sldId id="444" r:id="rId89"/>
    <p:sldId id="448" r:id="rId90"/>
    <p:sldId id="449" r:id="rId91"/>
    <p:sldId id="333" r:id="rId92"/>
    <p:sldId id="334" r:id="rId93"/>
    <p:sldId id="335" r:id="rId94"/>
    <p:sldId id="346" r:id="rId95"/>
    <p:sldId id="347" r:id="rId96"/>
    <p:sldId id="450" r:id="rId97"/>
    <p:sldId id="348" r:id="rId98"/>
    <p:sldId id="453" r:id="rId99"/>
    <p:sldId id="454" r:id="rId100"/>
    <p:sldId id="445" r:id="rId101"/>
    <p:sldId id="349" r:id="rId102"/>
    <p:sldId id="451" r:id="rId103"/>
    <p:sldId id="452" r:id="rId104"/>
    <p:sldId id="336" r:id="rId105"/>
    <p:sldId id="337" r:id="rId106"/>
    <p:sldId id="455" r:id="rId107"/>
    <p:sldId id="338" r:id="rId108"/>
    <p:sldId id="456" r:id="rId109"/>
    <p:sldId id="339" r:id="rId110"/>
    <p:sldId id="340" r:id="rId111"/>
    <p:sldId id="341" r:id="rId112"/>
    <p:sldId id="457" r:id="rId113"/>
    <p:sldId id="342" r:id="rId114"/>
    <p:sldId id="343" r:id="rId115"/>
    <p:sldId id="344" r:id="rId116"/>
    <p:sldId id="345" r:id="rId117"/>
    <p:sldId id="368" r:id="rId118"/>
    <p:sldId id="458" r:id="rId119"/>
    <p:sldId id="369" r:id="rId120"/>
    <p:sldId id="459" r:id="rId121"/>
    <p:sldId id="460" r:id="rId122"/>
    <p:sldId id="465" r:id="rId123"/>
    <p:sldId id="461" r:id="rId124"/>
    <p:sldId id="372" r:id="rId125"/>
    <p:sldId id="462" r:id="rId126"/>
    <p:sldId id="463" r:id="rId127"/>
    <p:sldId id="469" r:id="rId128"/>
    <p:sldId id="464" r:id="rId129"/>
    <p:sldId id="351" r:id="rId130"/>
    <p:sldId id="353" r:id="rId131"/>
    <p:sldId id="352" r:id="rId132"/>
    <p:sldId id="354" r:id="rId133"/>
    <p:sldId id="355" r:id="rId134"/>
    <p:sldId id="356" r:id="rId135"/>
    <p:sldId id="357" r:id="rId136"/>
    <p:sldId id="358" r:id="rId137"/>
    <p:sldId id="359" r:id="rId138"/>
    <p:sldId id="466" r:id="rId139"/>
    <p:sldId id="360" r:id="rId140"/>
    <p:sldId id="467" r:id="rId141"/>
    <p:sldId id="468" r:id="rId142"/>
    <p:sldId id="361" r:id="rId143"/>
    <p:sldId id="362" r:id="rId144"/>
    <p:sldId id="481" r:id="rId145"/>
    <p:sldId id="479" r:id="rId146"/>
    <p:sldId id="480" r:id="rId147"/>
    <p:sldId id="365" r:id="rId148"/>
    <p:sldId id="470" r:id="rId149"/>
    <p:sldId id="471" r:id="rId150"/>
    <p:sldId id="472" r:id="rId151"/>
    <p:sldId id="366" r:id="rId152"/>
    <p:sldId id="478" r:id="rId153"/>
    <p:sldId id="473" r:id="rId154"/>
    <p:sldId id="474" r:id="rId155"/>
    <p:sldId id="475" r:id="rId156"/>
    <p:sldId id="476" r:id="rId157"/>
    <p:sldId id="367" r:id="rId158"/>
    <p:sldId id="477" r:id="rId159"/>
    <p:sldId id="363" r:id="rId160"/>
    <p:sldId id="364" r:id="rId161"/>
    <p:sldId id="378" r:id="rId162"/>
    <p:sldId id="380" r:id="rId163"/>
    <p:sldId id="379" r:id="rId164"/>
    <p:sldId id="371" r:id="rId165"/>
    <p:sldId id="381" r:id="rId166"/>
    <p:sldId id="482" r:id="rId167"/>
    <p:sldId id="483" r:id="rId168"/>
    <p:sldId id="382" r:id="rId169"/>
    <p:sldId id="484" r:id="rId170"/>
    <p:sldId id="485" r:id="rId171"/>
    <p:sldId id="486" r:id="rId172"/>
    <p:sldId id="487" r:id="rId173"/>
    <p:sldId id="488" r:id="rId174"/>
    <p:sldId id="384" r:id="rId175"/>
    <p:sldId id="386" r:id="rId176"/>
    <p:sldId id="493" r:id="rId177"/>
    <p:sldId id="494" r:id="rId178"/>
    <p:sldId id="495" r:id="rId179"/>
    <p:sldId id="496" r:id="rId180"/>
    <p:sldId id="497" r:id="rId181"/>
    <p:sldId id="498" r:id="rId182"/>
    <p:sldId id="499" r:id="rId183"/>
    <p:sldId id="500" r:id="rId184"/>
    <p:sldId id="501" r:id="rId185"/>
    <p:sldId id="502" r:id="rId186"/>
    <p:sldId id="503" r:id="rId187"/>
    <p:sldId id="387" r:id="rId188"/>
    <p:sldId id="400" r:id="rId189"/>
    <p:sldId id="504" r:id="rId190"/>
    <p:sldId id="401" r:id="rId191"/>
    <p:sldId id="505" r:id="rId192"/>
    <p:sldId id="506" r:id="rId193"/>
    <p:sldId id="507" r:id="rId194"/>
    <p:sldId id="402" r:id="rId195"/>
    <p:sldId id="425" r:id="rId196"/>
    <p:sldId id="426" r:id="rId197"/>
    <p:sldId id="508" r:id="rId198"/>
    <p:sldId id="509" r:id="rId199"/>
    <p:sldId id="403" r:id="rId200"/>
    <p:sldId id="510" r:id="rId201"/>
    <p:sldId id="511" r:id="rId202"/>
    <p:sldId id="388" r:id="rId203"/>
    <p:sldId id="389" r:id="rId204"/>
    <p:sldId id="390" r:id="rId205"/>
    <p:sldId id="391" r:id="rId206"/>
    <p:sldId id="392" r:id="rId207"/>
    <p:sldId id="393" r:id="rId208"/>
    <p:sldId id="394" r:id="rId209"/>
    <p:sldId id="395" r:id="rId210"/>
    <p:sldId id="396" r:id="rId211"/>
    <p:sldId id="397" r:id="rId212"/>
    <p:sldId id="398" r:id="rId213"/>
    <p:sldId id="399" r:id="rId214"/>
    <p:sldId id="404" r:id="rId215"/>
    <p:sldId id="405" r:id="rId216"/>
    <p:sldId id="406" r:id="rId217"/>
    <p:sldId id="512" r:id="rId218"/>
    <p:sldId id="513" r:id="rId219"/>
    <p:sldId id="514" r:id="rId220"/>
    <p:sldId id="515" r:id="rId221"/>
    <p:sldId id="516" r:id="rId222"/>
    <p:sldId id="517" r:id="rId223"/>
    <p:sldId id="518" r:id="rId224"/>
    <p:sldId id="519" r:id="rId225"/>
    <p:sldId id="520" r:id="rId226"/>
    <p:sldId id="407" r:id="rId227"/>
    <p:sldId id="408" r:id="rId228"/>
    <p:sldId id="409" r:id="rId229"/>
    <p:sldId id="410" r:id="rId230"/>
    <p:sldId id="411" r:id="rId231"/>
    <p:sldId id="412" r:id="rId232"/>
    <p:sldId id="413" r:id="rId233"/>
    <p:sldId id="415" r:id="rId234"/>
    <p:sldId id="416" r:id="rId235"/>
    <p:sldId id="417" r:id="rId236"/>
    <p:sldId id="418" r:id="rId237"/>
    <p:sldId id="419" r:id="rId238"/>
    <p:sldId id="420" r:id="rId239"/>
    <p:sldId id="421" r:id="rId240"/>
    <p:sldId id="422" r:id="rId241"/>
    <p:sldId id="423" r:id="rId2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9" autoAdjust="0"/>
    <p:restoredTop sz="94662" autoAdjust="0"/>
  </p:normalViewPr>
  <p:slideViewPr>
    <p:cSldViewPr snapToGrid="0">
      <p:cViewPr varScale="1">
        <p:scale>
          <a:sx n="70" d="100"/>
          <a:sy n="70"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presProps" Target="pres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viewProps" Target="view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heme" Target="theme/theme1.xml"/><Relationship Id="rId106" Type="http://schemas.openxmlformats.org/officeDocument/2006/relationships/slide" Target="slides/slide105.xml"/><Relationship Id="rId127" Type="http://schemas.openxmlformats.org/officeDocument/2006/relationships/slide" Target="slides/slide1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646C5-4C64-4CE4-9466-09B8B722C2D5}" type="datetimeFigureOut">
              <a:rPr lang="it-IT" smtClean="0"/>
              <a:t>03/01/2019</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557E43-8E12-42DD-B7D5-014D7DBB1015}" type="slidenum">
              <a:rPr lang="it-IT" smtClean="0"/>
              <a:t>‹N›</a:t>
            </a:fld>
            <a:endParaRPr lang="it-IT"/>
          </a:p>
        </p:txBody>
      </p:sp>
    </p:spTree>
    <p:extLst>
      <p:ext uri="{BB962C8B-B14F-4D97-AF65-F5344CB8AC3E}">
        <p14:creationId xmlns:p14="http://schemas.microsoft.com/office/powerpoint/2010/main" val="1307966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A557E43-8E12-42DD-B7D5-014D7DBB1015}" type="slidenum">
              <a:rPr lang="it-IT" smtClean="0"/>
              <a:t>129</a:t>
            </a:fld>
            <a:endParaRPr lang="it-IT"/>
          </a:p>
        </p:txBody>
      </p:sp>
    </p:spTree>
    <p:extLst>
      <p:ext uri="{BB962C8B-B14F-4D97-AF65-F5344CB8AC3E}">
        <p14:creationId xmlns:p14="http://schemas.microsoft.com/office/powerpoint/2010/main" val="2262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82054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05476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54524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11457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19668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49282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25600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3045030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98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422527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87380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1499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9166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9617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264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1/3/2019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237545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5309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51184059"/>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it-IT" dirty="0" smtClean="0"/>
              <a:t>Il Basso </a:t>
            </a:r>
            <a:r>
              <a:rPr lang="it-IT" dirty="0"/>
              <a:t>M</a:t>
            </a:r>
            <a:r>
              <a:rPr lang="it-IT" dirty="0" smtClean="0"/>
              <a:t>edioevo</a:t>
            </a:r>
            <a:endParaRPr lang="it-IT" dirty="0"/>
          </a:p>
        </p:txBody>
      </p:sp>
      <p:sp>
        <p:nvSpPr>
          <p:cNvPr id="3" name="Subtitle 2"/>
          <p:cNvSpPr>
            <a:spLocks noGrp="1"/>
          </p:cNvSpPr>
          <p:nvPr>
            <p:ph type="subTitle" idx="1"/>
          </p:nvPr>
        </p:nvSpPr>
        <p:spPr>
          <a:xfrm flipV="1">
            <a:off x="1532824" y="5044701"/>
            <a:ext cx="7766936" cy="45719"/>
          </a:xfrm>
        </p:spPr>
        <p:txBody>
          <a:bodyPr>
            <a:normAutofit fontScale="25000" lnSpcReduction="20000"/>
          </a:bodyPr>
          <a:lstStyle/>
          <a:p>
            <a:endParaRPr lang="it-IT" dirty="0"/>
          </a:p>
        </p:txBody>
      </p:sp>
    </p:spTree>
    <p:extLst>
      <p:ext uri="{BB962C8B-B14F-4D97-AF65-F5344CB8AC3E}">
        <p14:creationId xmlns:p14="http://schemas.microsoft.com/office/powerpoint/2010/main" val="2780358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400" y="1582341"/>
            <a:ext cx="9245600" cy="2862322"/>
          </a:xfrm>
          <a:prstGeom prst="rect">
            <a:avLst/>
          </a:prstGeom>
        </p:spPr>
        <p:txBody>
          <a:bodyPr wrap="square">
            <a:spAutoFit/>
          </a:bodyPr>
          <a:lstStyle/>
          <a:p>
            <a:pPr algn="just"/>
            <a:r>
              <a:rPr lang="it-IT" sz="2000" b="1" dirty="0"/>
              <a:t>Quando re Berengario vide attorno a sé tante truppe, rigonfio di superbia e attribuendo il trionfo sui nemici più al gran numero dei suoi che a Dio, da solo con pochi trascorreva il tempo in città dandosi ai piaceri. Che poi? Appena gli Ungari contemplarono sì grande moltitudine, costernati nell’animo, non riuscivano a deliberare che fare. Avevano grande timore di combattere, non potevano assolutamente fuggire. Però ondeggiando fra l’una e l’altra cosa, preferiscono fuggire anziché combattere. Sotto l’incalzare dei cristiani, attraversano a nuoto il fiume Adda, ma in modo che moltissimi per la troppa fretta morirono affogati.</a:t>
            </a:r>
          </a:p>
        </p:txBody>
      </p:sp>
    </p:spTree>
    <p:extLst>
      <p:ext uri="{BB962C8B-B14F-4D97-AF65-F5344CB8AC3E}">
        <p14:creationId xmlns:p14="http://schemas.microsoft.com/office/powerpoint/2010/main" val="59732080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2" y="0"/>
            <a:ext cx="10058400" cy="6555641"/>
          </a:xfrm>
          <a:prstGeom prst="rect">
            <a:avLst/>
          </a:prstGeom>
        </p:spPr>
        <p:txBody>
          <a:bodyPr wrap="square">
            <a:spAutoFit/>
          </a:bodyPr>
          <a:lstStyle/>
          <a:p>
            <a:pPr algn="just"/>
            <a:endParaRPr lang="it-IT" sz="2000" b="1" dirty="0"/>
          </a:p>
          <a:p>
            <a:pPr algn="just"/>
            <a:r>
              <a:rPr lang="it-IT" sz="2000" b="1" dirty="0">
                <a:solidFill>
                  <a:schemeClr val="accent4"/>
                </a:solidFill>
              </a:rPr>
              <a:t>Canossa:</a:t>
            </a:r>
            <a:r>
              <a:rPr lang="it-IT" sz="2000" b="1" dirty="0"/>
              <a:t> Enrico IV si vide costretto a scendere a patti con il papa</a:t>
            </a:r>
            <a:r>
              <a:rPr lang="it-IT" sz="2000" b="1" dirty="0" smtClean="0"/>
              <a:t>.</a:t>
            </a:r>
          </a:p>
          <a:p>
            <a:pPr algn="just"/>
            <a:endParaRPr lang="it-IT" sz="2000" b="1" dirty="0"/>
          </a:p>
          <a:p>
            <a:pPr algn="just"/>
            <a:r>
              <a:rPr lang="it-IT" sz="2000" b="1" dirty="0" smtClean="0"/>
              <a:t> </a:t>
            </a:r>
            <a:r>
              <a:rPr lang="it-IT" sz="2000" b="1" dirty="0"/>
              <a:t>Nell’inverno dell’1076-1077 si recò presso il castello di Canossa, dove la contessa </a:t>
            </a:r>
            <a:r>
              <a:rPr lang="it-IT" sz="2000" b="1" dirty="0" err="1"/>
              <a:t>Matilda</a:t>
            </a:r>
            <a:r>
              <a:rPr lang="it-IT" sz="2000" b="1" dirty="0"/>
              <a:t>, alleata del papa, lo ospitava insieme a Ugo abate di Cluny. Enrico IV in veste di penitente, dopo aver aspettando tre giorni e tre notti, fu ammesso al cospetto del papa, che fu costretto in tal modo a </a:t>
            </a:r>
            <a:r>
              <a:rPr lang="it-IT" sz="2000" b="1" dirty="0" smtClean="0"/>
              <a:t>concedere il perdono e ad amministrargli la comunione. </a:t>
            </a:r>
          </a:p>
          <a:p>
            <a:pPr algn="just"/>
            <a:r>
              <a:rPr lang="it-IT" sz="2000" b="1" dirty="0" smtClean="0"/>
              <a:t>La vittoria apparentemente era della Chiesa ma di fatto Enrico IV riuscì con il suo gesto a mettere in scacco il papa e a riabilitarsi agli occhi della popolazione.</a:t>
            </a:r>
          </a:p>
          <a:p>
            <a:pPr algn="just"/>
            <a:endParaRPr lang="it-IT" sz="2000" b="1" dirty="0"/>
          </a:p>
          <a:p>
            <a:pPr algn="just"/>
            <a:r>
              <a:rPr lang="it-IT" sz="2000" b="1" dirty="0"/>
              <a:t>L’imperatore rientrato in Germania riprese il potere e approfittando del fatto che Matilde di Canossa era impegnata in battaglie che non le avrebbe permesso di sostenere militarmente il papa, convocò a Bressanone nel 1080 un sinodo di vescovi filoimperiali in cui elesse come papa l’arcivescovo di Ravenna </a:t>
            </a:r>
            <a:r>
              <a:rPr lang="it-IT" sz="2000" b="1" dirty="0" err="1"/>
              <a:t>Wiberto</a:t>
            </a:r>
            <a:r>
              <a:rPr lang="it-IT" sz="2000" b="1" dirty="0"/>
              <a:t> con il nome di Clemente III.  Quattro anni dopo l’imperatore conquistò Roma e impose il papa</a:t>
            </a:r>
            <a:r>
              <a:rPr lang="it-IT" sz="2000" b="1" dirty="0" smtClean="0"/>
              <a:t>.</a:t>
            </a:r>
          </a:p>
          <a:p>
            <a:pPr algn="just"/>
            <a:endParaRPr lang="it-IT" sz="2000" b="1" dirty="0"/>
          </a:p>
          <a:p>
            <a:pPr algn="just"/>
            <a:r>
              <a:rPr lang="it-IT" sz="2000" b="1" dirty="0"/>
              <a:t>Gregorio VII fu posto in salvo dalle truppe normanne di Roberto il Guiscardo a Salerno, dove sarebbe morto l’anno successivo. </a:t>
            </a:r>
          </a:p>
        </p:txBody>
      </p:sp>
    </p:spTree>
    <p:extLst>
      <p:ext uri="{BB962C8B-B14F-4D97-AF65-F5344CB8AC3E}">
        <p14:creationId xmlns:p14="http://schemas.microsoft.com/office/powerpoint/2010/main" val="32016780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697" y="437882"/>
            <a:ext cx="8596668" cy="631064"/>
          </a:xfrm>
        </p:spPr>
        <p:txBody>
          <a:bodyPr>
            <a:normAutofit/>
          </a:bodyPr>
          <a:lstStyle/>
          <a:p>
            <a:pPr algn="ctr"/>
            <a:r>
              <a:rPr lang="it-IT" sz="2400" b="1" dirty="0" smtClean="0">
                <a:solidFill>
                  <a:schemeClr val="accent4"/>
                </a:solidFill>
              </a:rPr>
              <a:t>Concordato di Worms 1122</a:t>
            </a:r>
            <a:endParaRPr lang="it-IT" sz="2400" b="1" dirty="0">
              <a:solidFill>
                <a:schemeClr val="accent4"/>
              </a:solidFill>
            </a:endParaRPr>
          </a:p>
        </p:txBody>
      </p:sp>
      <p:sp>
        <p:nvSpPr>
          <p:cNvPr id="3" name="Segnaposto contenuto 2"/>
          <p:cNvSpPr>
            <a:spLocks noGrp="1"/>
          </p:cNvSpPr>
          <p:nvPr>
            <p:ph idx="1"/>
          </p:nvPr>
        </p:nvSpPr>
        <p:spPr>
          <a:xfrm>
            <a:off x="813812" y="962840"/>
            <a:ext cx="8994700" cy="5023931"/>
          </a:xfrm>
        </p:spPr>
        <p:txBody>
          <a:bodyPr>
            <a:normAutofit lnSpcReduction="10000"/>
          </a:bodyPr>
          <a:lstStyle/>
          <a:p>
            <a:pPr algn="just"/>
            <a:r>
              <a:rPr lang="it-IT" sz="2000" b="1" dirty="0" smtClean="0">
                <a:solidFill>
                  <a:schemeClr val="accent1">
                    <a:lumMod val="40000"/>
                    <a:lumOff val="60000"/>
                  </a:schemeClr>
                </a:solidFill>
              </a:rPr>
              <a:t>La lotta con l’imperatore continuò con i successori di  Gregorio VII.</a:t>
            </a:r>
          </a:p>
          <a:p>
            <a:pPr algn="just"/>
            <a:r>
              <a:rPr lang="it-IT" sz="2000" b="1" dirty="0" smtClean="0">
                <a:solidFill>
                  <a:schemeClr val="accent1">
                    <a:lumMod val="40000"/>
                    <a:lumOff val="60000"/>
                  </a:schemeClr>
                </a:solidFill>
              </a:rPr>
              <a:t>La lotta per le investiture </a:t>
            </a:r>
            <a:r>
              <a:rPr lang="it-IT" sz="2000" b="1" dirty="0" smtClean="0"/>
              <a:t>dopo numerose trattative trovò una soluzione nel concordato di Worms, sottoscritto dall’imperatore </a:t>
            </a:r>
            <a:r>
              <a:rPr lang="it-IT" sz="2000" b="1" dirty="0" smtClean="0">
                <a:solidFill>
                  <a:schemeClr val="accent1">
                    <a:lumMod val="40000"/>
                    <a:lumOff val="60000"/>
                  </a:schemeClr>
                </a:solidFill>
              </a:rPr>
              <a:t>Enrico V e da papa Callisto II</a:t>
            </a:r>
            <a:r>
              <a:rPr lang="it-IT" sz="2000" b="1" dirty="0" smtClean="0"/>
              <a:t>. </a:t>
            </a:r>
          </a:p>
          <a:p>
            <a:pPr algn="just"/>
            <a:r>
              <a:rPr lang="it-IT" sz="2000" b="1" dirty="0" smtClean="0"/>
              <a:t>L’elezione dei vescovi doveva essere fatta nel rispetto dei canoni, cioè dal clero e dal popolo delle città, ma il concordato prevedeva che nel Regno di Germania era ammessa la presenza dell’imperatore, che dopo l’elezione, avrebbe potuto investire i vescovi di funzioni e beni temporali. </a:t>
            </a:r>
          </a:p>
          <a:p>
            <a:pPr algn="just"/>
            <a:r>
              <a:rPr lang="it-IT" sz="2000" b="1" dirty="0" smtClean="0">
                <a:solidFill>
                  <a:schemeClr val="accent1">
                    <a:lumMod val="40000"/>
                    <a:lumOff val="60000"/>
                  </a:schemeClr>
                </a:solidFill>
              </a:rPr>
              <a:t>Fu stabilito che per sottolineare visivamente quanto era stato deciso il sovrano potesse consegnare ai vescovi uno scettro che rimandava agli incarichi ma non l’anello e il pastorale, che rimanevano quindi simboli dell’investitura ecclesiastica</a:t>
            </a:r>
            <a:r>
              <a:rPr lang="it-IT" sz="2000" b="1" dirty="0" smtClean="0"/>
              <a:t>. </a:t>
            </a:r>
          </a:p>
          <a:p>
            <a:pPr algn="just"/>
            <a:r>
              <a:rPr lang="it-IT" sz="2000" b="1" dirty="0" smtClean="0"/>
              <a:t>Nel 1123 il papa convocò in Laterano un concilio in cui condannò la simonia e  il concubinato, riprese l’obbligo del celibato ed escluse i laici dalla gestione della chiesa</a:t>
            </a:r>
            <a:r>
              <a:rPr lang="it-IT" b="1" dirty="0" smtClean="0"/>
              <a:t>.</a:t>
            </a:r>
          </a:p>
          <a:p>
            <a:pPr algn="just"/>
            <a:endParaRPr lang="it-IT" dirty="0"/>
          </a:p>
        </p:txBody>
      </p:sp>
    </p:spTree>
    <p:extLst>
      <p:ext uri="{BB962C8B-B14F-4D97-AF65-F5344CB8AC3E}">
        <p14:creationId xmlns:p14="http://schemas.microsoft.com/office/powerpoint/2010/main" val="268247129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1146411"/>
            <a:ext cx="9553433" cy="5324535"/>
          </a:xfrm>
          <a:prstGeom prst="rect">
            <a:avLst/>
          </a:prstGeom>
        </p:spPr>
        <p:txBody>
          <a:bodyPr wrap="square">
            <a:spAutoFit/>
          </a:bodyPr>
          <a:lstStyle/>
          <a:p>
            <a:pPr algn="just"/>
            <a:r>
              <a:rPr lang="it-IT" sz="2000" b="1" dirty="0" smtClean="0">
                <a:solidFill>
                  <a:schemeClr val="accent1">
                    <a:lumMod val="40000"/>
                    <a:lumOff val="60000"/>
                  </a:schemeClr>
                </a:solidFill>
              </a:rPr>
              <a:t>Conseguenze del trattato di Worms:</a:t>
            </a:r>
          </a:p>
          <a:p>
            <a:pPr algn="just"/>
            <a:endParaRPr lang="it-IT" sz="2000" b="1" dirty="0"/>
          </a:p>
          <a:p>
            <a:pPr algn="just"/>
            <a:r>
              <a:rPr lang="it-IT" sz="2000" b="1" dirty="0" smtClean="0"/>
              <a:t>L’imperatore perde di diritti esercitati nella scelta dei vescovi  in Italia e in Borgogna. In Germania l’elezione continua ad essere fatta in presenza del re, che poteva intervenire in eventuali controversie facendo pesare la sua opinione.</a:t>
            </a:r>
          </a:p>
          <a:p>
            <a:pPr algn="just"/>
            <a:endParaRPr lang="it-IT" sz="2000" b="1" dirty="0" smtClean="0"/>
          </a:p>
          <a:p>
            <a:pPr algn="just"/>
            <a:r>
              <a:rPr lang="it-IT" sz="2000" b="1" dirty="0" smtClean="0"/>
              <a:t>La Chiesa di Roma si conferma centrale nella cristianità. La  figura del papa abbandona il titolo di vicario di Pietro per quello di vicario di Cristo .</a:t>
            </a:r>
          </a:p>
          <a:p>
            <a:pPr algn="just"/>
            <a:endParaRPr lang="it-IT" sz="2000" b="1" dirty="0" smtClean="0"/>
          </a:p>
          <a:p>
            <a:pPr algn="just"/>
            <a:r>
              <a:rPr lang="it-IT" sz="2000" b="1" dirty="0" smtClean="0"/>
              <a:t>La chiesa diventa  una monarchia teocratica in cui il papa-re inizia a considerarsi insieme capo spirituale e temporale dell’intera cristianità. </a:t>
            </a:r>
          </a:p>
          <a:p>
            <a:pPr algn="just"/>
            <a:endParaRPr lang="it-IT" sz="2000" b="1" dirty="0"/>
          </a:p>
          <a:p>
            <a:pPr algn="just"/>
            <a:r>
              <a:rPr lang="it-IT" sz="2000" b="1" dirty="0" smtClean="0"/>
              <a:t>Dalla riforma gregoriana in poi la tiara(copricapo papale), iniziò ad avere un diadema e una corona e l’organizzazione della Chiesa fu sempre più centralizzata attraverso un potenziamento del suo apparato burocratico, che fu chiamato con il nome di curia al posto di corte del papa. </a:t>
            </a:r>
          </a:p>
        </p:txBody>
      </p:sp>
    </p:spTree>
    <p:extLst>
      <p:ext uri="{BB962C8B-B14F-4D97-AF65-F5344CB8AC3E}">
        <p14:creationId xmlns:p14="http://schemas.microsoft.com/office/powerpoint/2010/main" val="88870100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6478" y="150126"/>
            <a:ext cx="9844136" cy="464024"/>
          </a:xfrm>
        </p:spPr>
        <p:txBody>
          <a:bodyPr/>
          <a:lstStyle/>
          <a:p>
            <a:r>
              <a:rPr lang="it-IT" sz="2400" b="1" dirty="0" smtClean="0">
                <a:solidFill>
                  <a:schemeClr val="accent2">
                    <a:lumMod val="40000"/>
                    <a:lumOff val="60000"/>
                  </a:schemeClr>
                </a:solidFill>
              </a:rPr>
              <a:t>La rinascita culturale del XII secolo</a:t>
            </a:r>
            <a:endParaRPr lang="it-IT" sz="2400" b="1" dirty="0">
              <a:solidFill>
                <a:schemeClr val="accent2">
                  <a:lumMod val="40000"/>
                  <a:lumOff val="60000"/>
                </a:schemeClr>
              </a:solidFill>
            </a:endParaRPr>
          </a:p>
        </p:txBody>
      </p:sp>
      <p:sp>
        <p:nvSpPr>
          <p:cNvPr id="3" name="Segnaposto testo 2"/>
          <p:cNvSpPr>
            <a:spLocks noGrp="1"/>
          </p:cNvSpPr>
          <p:nvPr>
            <p:ph type="body" idx="1"/>
          </p:nvPr>
        </p:nvSpPr>
        <p:spPr>
          <a:xfrm>
            <a:off x="0" y="655094"/>
            <a:ext cx="11286699" cy="4982688"/>
          </a:xfrm>
        </p:spPr>
        <p:txBody>
          <a:bodyPr>
            <a:noAutofit/>
          </a:bodyPr>
          <a:lstStyle/>
          <a:p>
            <a:pPr algn="just"/>
            <a:r>
              <a:rPr lang="it-IT" sz="1800" b="1" dirty="0" smtClean="0">
                <a:solidFill>
                  <a:schemeClr val="tx1"/>
                </a:solidFill>
              </a:rPr>
              <a:t>Nei secoli precedenti si pensava che le risposte a tutti i problemi si sarebbero trovate in alcuni testi ritenuti </a:t>
            </a:r>
            <a:r>
              <a:rPr lang="it-IT" sz="1800" b="1" dirty="0" err="1" smtClean="0">
                <a:solidFill>
                  <a:schemeClr val="tx1"/>
                </a:solidFill>
              </a:rPr>
              <a:t>auctoritates</a:t>
            </a:r>
            <a:r>
              <a:rPr lang="it-IT" sz="1800" b="1" dirty="0" smtClean="0">
                <a:solidFill>
                  <a:schemeClr val="tx1"/>
                </a:solidFill>
              </a:rPr>
              <a:t> in quanto erano testimoni della verità.  Al primo posto erano poste le Sacre Scritture, seguite dalle opere scritte dai Padri della Chiesa(circolavano in genere come estratti ).</a:t>
            </a:r>
          </a:p>
          <a:p>
            <a:pPr algn="just"/>
            <a:r>
              <a:rPr lang="it-IT" sz="1800" b="1" dirty="0" smtClean="0">
                <a:solidFill>
                  <a:schemeClr val="tx1"/>
                </a:solidFill>
              </a:rPr>
              <a:t>L’autorità di questi testi fu messa in discussione da Pietro Abelardo (1079-1142), professore alla scuola cattedrale di Parigi che mise in luce i problemi della fede sui quali non si trovavano d’accordo le </a:t>
            </a:r>
            <a:r>
              <a:rPr lang="it-IT" sz="1800" b="1" dirty="0" err="1" smtClean="0">
                <a:solidFill>
                  <a:schemeClr val="tx1"/>
                </a:solidFill>
              </a:rPr>
              <a:t>auctoritates</a:t>
            </a:r>
            <a:r>
              <a:rPr lang="it-IT" sz="1800" b="1" dirty="0" smtClean="0">
                <a:solidFill>
                  <a:schemeClr val="tx1"/>
                </a:solidFill>
              </a:rPr>
              <a:t>. Se non era vero che negli antichi non si trovavano tutte le risposte, l’uomo di Chiesa o di cultura poteva scegliere tra posizioni che erano in apparenza contrastanti  per elaborare un nuovo pensiero sulla base della dialettica.</a:t>
            </a:r>
          </a:p>
          <a:p>
            <a:pPr algn="just"/>
            <a:r>
              <a:rPr lang="it-IT" sz="1800" b="1" dirty="0" smtClean="0">
                <a:solidFill>
                  <a:schemeClr val="tx1"/>
                </a:solidFill>
              </a:rPr>
              <a:t>La tecnica nuova prevedeva che si imitassero gli antichi ma con lo scopo di andare più avanti . Berardo di </a:t>
            </a:r>
            <a:r>
              <a:rPr lang="it-IT" sz="1800" b="1" dirty="0" err="1" smtClean="0">
                <a:solidFill>
                  <a:schemeClr val="tx1"/>
                </a:solidFill>
              </a:rPr>
              <a:t>Chatres</a:t>
            </a:r>
            <a:r>
              <a:rPr lang="it-IT" sz="1800" b="1" dirty="0" smtClean="0">
                <a:solidFill>
                  <a:schemeClr val="tx1"/>
                </a:solidFill>
              </a:rPr>
              <a:t> diceva: «siamo nani sulle spalle di giganti : per questo vediamo meglio e più lontano di loro».</a:t>
            </a:r>
          </a:p>
          <a:p>
            <a:pPr algn="just"/>
            <a:r>
              <a:rPr lang="it-IT" sz="1800" b="1" dirty="0" smtClean="0">
                <a:solidFill>
                  <a:schemeClr val="tx1"/>
                </a:solidFill>
              </a:rPr>
              <a:t>Fu riscoperto Aristotele nella totalità delle sue opere. Le </a:t>
            </a:r>
            <a:r>
              <a:rPr lang="it-IT" sz="1800" b="1" dirty="0" err="1" smtClean="0">
                <a:solidFill>
                  <a:schemeClr val="tx1"/>
                </a:solidFill>
              </a:rPr>
              <a:t>auctoritates</a:t>
            </a:r>
            <a:r>
              <a:rPr lang="it-IT" sz="1800" b="1" dirty="0" smtClean="0">
                <a:solidFill>
                  <a:schemeClr val="tx1"/>
                </a:solidFill>
              </a:rPr>
              <a:t> aumentavano grazie alle traduzioni dal greco, dall’ebraico e dall’arabo e in questo senso fu fondamentale il ruolo dei traduttori arabi ed ebrei. La trasmissione della conoscenza di Aristotele in Europa passò attraverso due figure che vissero nella Spagna musulmana: l’ebreo Mosè ben </a:t>
            </a:r>
            <a:r>
              <a:rPr lang="it-IT" sz="1800" b="1" dirty="0" err="1" smtClean="0">
                <a:solidFill>
                  <a:schemeClr val="tx1"/>
                </a:solidFill>
              </a:rPr>
              <a:t>Maimon</a:t>
            </a:r>
            <a:r>
              <a:rPr lang="it-IT" sz="1800" b="1" dirty="0" smtClean="0">
                <a:solidFill>
                  <a:schemeClr val="tx1"/>
                </a:solidFill>
              </a:rPr>
              <a:t> (1135-1204) e il musulmano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(1126-1198).</a:t>
            </a:r>
          </a:p>
          <a:p>
            <a:pPr algn="just"/>
            <a:r>
              <a:rPr lang="it-IT" sz="1800" b="1" dirty="0" err="1" smtClean="0">
                <a:solidFill>
                  <a:schemeClr val="tx1"/>
                </a:solidFill>
              </a:rPr>
              <a:t>Maimon</a:t>
            </a:r>
            <a:r>
              <a:rPr lang="it-IT" sz="1800" b="1" dirty="0" smtClean="0">
                <a:solidFill>
                  <a:schemeClr val="tx1"/>
                </a:solidFill>
              </a:rPr>
              <a:t>, che era medico, sintetizzò le conoscenze degli scienziati della classicità, quali Ippocrate, Galieno e dell’arabo Avicenna. </a:t>
            </a:r>
            <a:r>
              <a:rPr lang="it-IT" sz="1800" b="1" dirty="0" err="1" smtClean="0">
                <a:solidFill>
                  <a:schemeClr val="tx1"/>
                </a:solidFill>
              </a:rPr>
              <a:t>Ibn</a:t>
            </a:r>
            <a:r>
              <a:rPr lang="it-IT" sz="1800" b="1" dirty="0" smtClean="0">
                <a:solidFill>
                  <a:schemeClr val="tx1"/>
                </a:solidFill>
              </a:rPr>
              <a:t> </a:t>
            </a:r>
            <a:r>
              <a:rPr lang="it-IT" sz="1800" b="1" dirty="0" err="1" smtClean="0">
                <a:solidFill>
                  <a:schemeClr val="tx1"/>
                </a:solidFill>
              </a:rPr>
              <a:t>Rushd</a:t>
            </a:r>
            <a:r>
              <a:rPr lang="it-IT" sz="1800" b="1" dirty="0" smtClean="0">
                <a:solidFill>
                  <a:schemeClr val="tx1"/>
                </a:solidFill>
              </a:rPr>
              <a:t>, noto con il nome di Averroè, fu il più noto commentatore di Aristotele.</a:t>
            </a:r>
            <a:endParaRPr lang="it-IT" sz="1800" b="1" dirty="0">
              <a:solidFill>
                <a:schemeClr val="tx1"/>
              </a:solidFill>
            </a:endParaRPr>
          </a:p>
        </p:txBody>
      </p:sp>
    </p:spTree>
    <p:extLst>
      <p:ext uri="{BB962C8B-B14F-4D97-AF65-F5344CB8AC3E}">
        <p14:creationId xmlns:p14="http://schemas.microsoft.com/office/powerpoint/2010/main" val="32176098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313386"/>
            <a:ext cx="8596668" cy="420710"/>
          </a:xfrm>
        </p:spPr>
        <p:txBody>
          <a:bodyPr>
            <a:normAutofit fontScale="90000"/>
          </a:bodyPr>
          <a:lstStyle/>
          <a:p>
            <a:pPr algn="ctr"/>
            <a:r>
              <a:rPr lang="it-IT" sz="2400" b="1" dirty="0" smtClean="0">
                <a:solidFill>
                  <a:schemeClr val="accent1">
                    <a:lumMod val="40000"/>
                    <a:lumOff val="60000"/>
                  </a:schemeClr>
                </a:solidFill>
              </a:rPr>
              <a:t>La monarchia normanna in Inghilterra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63700" y="837126"/>
            <a:ext cx="9335894" cy="5255751"/>
          </a:xfrm>
        </p:spPr>
        <p:txBody>
          <a:bodyPr>
            <a:normAutofit fontScale="92500" lnSpcReduction="10000"/>
          </a:bodyPr>
          <a:lstStyle/>
          <a:p>
            <a:pPr algn="just"/>
            <a:r>
              <a:rPr lang="it-IT" b="1" dirty="0" smtClean="0"/>
              <a:t>Con la battaglia di Hastings del 1066 Guglielmo duca di Normandia conquistò l’Inghilterra ponendo fine alla monarchia anglosassone. </a:t>
            </a:r>
          </a:p>
          <a:p>
            <a:pPr algn="just"/>
            <a:r>
              <a:rPr lang="it-IT" b="1" dirty="0" smtClean="0"/>
              <a:t>Prima dell’arrivo normanno la società era organizzata in </a:t>
            </a:r>
            <a:r>
              <a:rPr lang="it-IT" b="1" i="1" dirty="0" err="1" smtClean="0">
                <a:solidFill>
                  <a:schemeClr val="accent1">
                    <a:lumMod val="40000"/>
                    <a:lumOff val="60000"/>
                  </a:schemeClr>
                </a:solidFill>
              </a:rPr>
              <a:t>tun</a:t>
            </a:r>
            <a:r>
              <a:rPr lang="it-IT" b="1" dirty="0" smtClean="0"/>
              <a:t>, insediamenti rurali i cui abitanti partecipavano alle </a:t>
            </a:r>
            <a:r>
              <a:rPr lang="it-IT" b="1" i="1" dirty="0" err="1" smtClean="0">
                <a:solidFill>
                  <a:schemeClr val="accent1">
                    <a:lumMod val="40000"/>
                    <a:lumOff val="60000"/>
                  </a:schemeClr>
                </a:solidFill>
              </a:rPr>
              <a:t>hundreds</a:t>
            </a:r>
            <a:r>
              <a:rPr lang="it-IT" b="1" dirty="0" smtClean="0">
                <a:solidFill>
                  <a:schemeClr val="accent1">
                    <a:lumMod val="40000"/>
                    <a:lumOff val="60000"/>
                  </a:schemeClr>
                </a:solidFill>
              </a:rPr>
              <a:t> </a:t>
            </a:r>
            <a:r>
              <a:rPr lang="it-IT" b="1" dirty="0" smtClean="0"/>
              <a:t>(centene), corti giudiziarie locali in cui si amministrava periodicamente la giustizia, a loro volta raggruppate nelle </a:t>
            </a:r>
            <a:r>
              <a:rPr lang="it-IT" b="1" dirty="0" err="1" smtClean="0"/>
              <a:t>shires</a:t>
            </a:r>
            <a:r>
              <a:rPr lang="it-IT" b="1" dirty="0" smtClean="0"/>
              <a:t>, sorta di circoscrizioni regionali nelle quali l’</a:t>
            </a:r>
            <a:r>
              <a:rPr lang="it-IT" b="1" i="1" dirty="0" err="1" smtClean="0"/>
              <a:t>ealdorman</a:t>
            </a:r>
            <a:r>
              <a:rPr lang="it-IT" b="1" i="1" dirty="0" smtClean="0"/>
              <a:t>  </a:t>
            </a:r>
            <a:r>
              <a:rPr lang="it-IT" b="1" dirty="0" smtClean="0"/>
              <a:t>o</a:t>
            </a:r>
            <a:r>
              <a:rPr lang="it-IT" b="1" i="1" dirty="0" smtClean="0"/>
              <a:t> </a:t>
            </a:r>
            <a:r>
              <a:rPr lang="it-IT" b="1" i="1" dirty="0" err="1" smtClean="0"/>
              <a:t>ealr</a:t>
            </a:r>
            <a:r>
              <a:rPr lang="it-IT" b="1" i="1" dirty="0" smtClean="0"/>
              <a:t> </a:t>
            </a:r>
            <a:r>
              <a:rPr lang="it-IT" b="1" dirty="0" smtClean="0"/>
              <a:t>dopo l’invasione danese comandava militarmente e il </a:t>
            </a:r>
            <a:r>
              <a:rPr lang="it-IT" b="1" i="1" dirty="0" err="1" smtClean="0"/>
              <a:t>sherif</a:t>
            </a:r>
            <a:r>
              <a:rPr lang="it-IT" b="1" dirty="0" smtClean="0"/>
              <a:t> riscuoteva le imposte regie.</a:t>
            </a:r>
          </a:p>
          <a:p>
            <a:pPr algn="just"/>
            <a:r>
              <a:rPr lang="it-IT" b="1" dirty="0" smtClean="0">
                <a:solidFill>
                  <a:schemeClr val="accent1">
                    <a:lumMod val="40000"/>
                    <a:lumOff val="60000"/>
                  </a:schemeClr>
                </a:solidFill>
              </a:rPr>
              <a:t>I Normanni smantellarono il potere degli </a:t>
            </a:r>
            <a:r>
              <a:rPr lang="it-IT" b="1" i="1" dirty="0" err="1" smtClean="0">
                <a:solidFill>
                  <a:schemeClr val="accent1">
                    <a:lumMod val="40000"/>
                    <a:lumOff val="60000"/>
                  </a:schemeClr>
                </a:solidFill>
              </a:rPr>
              <a:t>earls</a:t>
            </a:r>
            <a:r>
              <a:rPr lang="it-IT" b="1" i="1" dirty="0" smtClean="0">
                <a:solidFill>
                  <a:schemeClr val="accent1">
                    <a:lumMod val="40000"/>
                    <a:lumOff val="60000"/>
                  </a:schemeClr>
                </a:solidFill>
              </a:rPr>
              <a:t> </a:t>
            </a:r>
            <a:r>
              <a:rPr lang="it-IT" b="1" dirty="0" smtClean="0">
                <a:solidFill>
                  <a:schemeClr val="accent1">
                    <a:lumMod val="40000"/>
                    <a:lumOff val="60000"/>
                  </a:schemeClr>
                </a:solidFill>
              </a:rPr>
              <a:t>e costruirono una rete di castelli, posti su unità fondiarie, 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manors</a:t>
            </a:r>
            <a:r>
              <a:rPr lang="it-IT" b="1" dirty="0" smtClean="0"/>
              <a:t>, che il re Guglielmo concedeva in cambio dell’omaggio feudale. Per evitare la creazione di signorie feudale i </a:t>
            </a:r>
            <a:r>
              <a:rPr lang="it-IT" b="1" i="1" dirty="0" err="1" smtClean="0"/>
              <a:t>manors</a:t>
            </a:r>
            <a:r>
              <a:rPr lang="it-IT" b="1" i="1" dirty="0" smtClean="0"/>
              <a:t> </a:t>
            </a:r>
            <a:r>
              <a:rPr lang="it-IT" b="1" dirty="0" smtClean="0"/>
              <a:t>di un unico signore erano distanti tra loro. </a:t>
            </a:r>
          </a:p>
          <a:p>
            <a:pPr algn="just"/>
            <a:r>
              <a:rPr lang="it-IT" b="1" dirty="0" smtClean="0"/>
              <a:t>Continuano ad essere in uso i tribunali delle centene e delle </a:t>
            </a:r>
            <a:r>
              <a:rPr lang="it-IT" b="1" i="1" dirty="0" err="1" smtClean="0"/>
              <a:t>shires</a:t>
            </a:r>
            <a:r>
              <a:rPr lang="it-IT" b="1" i="1" dirty="0" smtClean="0"/>
              <a:t>.</a:t>
            </a:r>
            <a:r>
              <a:rPr lang="it-IT" b="1" dirty="0" smtClean="0"/>
              <a:t> Gli </a:t>
            </a:r>
            <a:r>
              <a:rPr lang="it-IT" b="1" i="1" dirty="0" err="1" smtClean="0"/>
              <a:t>sherifs</a:t>
            </a:r>
            <a:r>
              <a:rPr lang="it-IT" b="1" i="1" dirty="0" smtClean="0"/>
              <a:t> </a:t>
            </a:r>
            <a:r>
              <a:rPr lang="it-IT" b="1" dirty="0" smtClean="0"/>
              <a:t> come i visconti normanni presero in appalto il compito di custodire i castelli regi e i </a:t>
            </a:r>
            <a:r>
              <a:rPr lang="it-IT" b="1" i="1" dirty="0" err="1" smtClean="0"/>
              <a:t>manors</a:t>
            </a:r>
            <a:r>
              <a:rPr lang="it-IT" b="1" i="1" dirty="0" smtClean="0"/>
              <a:t> </a:t>
            </a:r>
            <a:r>
              <a:rPr lang="it-IT" b="1" dirty="0" smtClean="0"/>
              <a:t>e di riscuotere le tasse. </a:t>
            </a:r>
          </a:p>
          <a:p>
            <a:pPr algn="just"/>
            <a:r>
              <a:rPr lang="it-IT" b="1" dirty="0" smtClean="0"/>
              <a:t>Durante il regno di Enrico I molti baroni con clientela vassallatica cercarono di diventare </a:t>
            </a:r>
            <a:r>
              <a:rPr lang="it-IT" b="1" i="1" dirty="0" err="1"/>
              <a:t>sherifs</a:t>
            </a:r>
            <a:r>
              <a:rPr lang="it-IT" b="1" i="1" dirty="0"/>
              <a:t> </a:t>
            </a:r>
            <a:r>
              <a:rPr lang="it-IT" b="1" dirty="0" smtClean="0"/>
              <a:t>minacciando il potere regio.</a:t>
            </a:r>
            <a:r>
              <a:rPr lang="it-IT" b="1" i="1" dirty="0"/>
              <a:t> </a:t>
            </a:r>
            <a:endParaRPr lang="it-IT" b="1" dirty="0" smtClean="0"/>
          </a:p>
          <a:p>
            <a:pPr algn="just"/>
            <a:endParaRPr lang="it-IT" dirty="0"/>
          </a:p>
        </p:txBody>
      </p:sp>
    </p:spTree>
    <p:extLst>
      <p:ext uri="{BB962C8B-B14F-4D97-AF65-F5344CB8AC3E}">
        <p14:creationId xmlns:p14="http://schemas.microsoft.com/office/powerpoint/2010/main" val="21147984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2264" y="300252"/>
            <a:ext cx="8780376" cy="777922"/>
          </a:xfrm>
        </p:spPr>
        <p:txBody>
          <a:bodyPr>
            <a:normAutofit/>
          </a:bodyPr>
          <a:lstStyle/>
          <a:p>
            <a:pPr algn="ctr"/>
            <a:r>
              <a:rPr lang="it-IT" sz="2800" b="1" dirty="0" smtClean="0">
                <a:solidFill>
                  <a:schemeClr val="accent1">
                    <a:lumMod val="40000"/>
                    <a:lumOff val="60000"/>
                  </a:schemeClr>
                </a:solidFill>
              </a:rPr>
              <a:t>Enrico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464024" y="805218"/>
            <a:ext cx="9894627" cy="5236145"/>
          </a:xfrm>
        </p:spPr>
        <p:txBody>
          <a:bodyPr>
            <a:normAutofit/>
          </a:bodyPr>
          <a:lstStyle/>
          <a:p>
            <a:pPr algn="just"/>
            <a:r>
              <a:rPr lang="it-IT" sz="1800" b="1" dirty="0" smtClean="0"/>
              <a:t>Con questo sovrano l’autorità e il prestigio della monarchia inglese raggiunsero il massimo sviluppo.</a:t>
            </a:r>
          </a:p>
          <a:p>
            <a:pPr algn="just"/>
            <a:r>
              <a:rPr lang="it-IT" sz="1800" b="1" dirty="0" smtClean="0"/>
              <a:t>Primo della dinastia dei Plantageneti (erede dopo l’estinzione in linea maschile della famiglia di Guglielmo) cercò di ristabilire il potere recuperando i diritti regi distruggendo fortezze e riorganizzando l’amministrazione.</a:t>
            </a:r>
          </a:p>
          <a:p>
            <a:pPr algn="just"/>
            <a:r>
              <a:rPr lang="it-IT" sz="1800" b="1" dirty="0" smtClean="0"/>
              <a:t>Conquistò l’Irlanda: decise di confiscare le terre agli abitanti celti per affidarle a nobili inglesi dando vita ad una frizione di lungo periodo tra le due popolazioni.</a:t>
            </a:r>
          </a:p>
          <a:p>
            <a:pPr algn="just"/>
            <a:r>
              <a:rPr lang="it-IT" sz="1800" b="1" dirty="0" smtClean="0"/>
              <a:t>Enrico limitò il potere dei baroni approfittando di una loro rivolta.  I nobili inglesi furono privati di alcuni importanti diritti quali la riscossione delle imposte e l’amministrazione della giustizia rimasero comunque ricchezze e influenza politica su un gran consiglio che li riuniva tutti nelle decisioni più rilevanti e uno minori per le decisioni meno importanti. I nobili godevano di ricchezze derivanti dalle loro terre , ben organizzate in corti, che facevano capo ad un castello dove operavano braccianti salariati. </a:t>
            </a:r>
          </a:p>
          <a:p>
            <a:pPr algn="just"/>
            <a:r>
              <a:rPr lang="it-IT" sz="1800" b="1" dirty="0" smtClean="0"/>
              <a:t>Il re per far fronte alle spese dell’amministrazione conta sul demanio reale, in particolare sulle foreste.</a:t>
            </a:r>
          </a:p>
        </p:txBody>
      </p:sp>
    </p:spTree>
    <p:extLst>
      <p:ext uri="{BB962C8B-B14F-4D97-AF65-F5344CB8AC3E}">
        <p14:creationId xmlns:p14="http://schemas.microsoft.com/office/powerpoint/2010/main" val="372997953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1028343"/>
            <a:ext cx="9894627" cy="4247317"/>
          </a:xfrm>
          <a:prstGeom prst="rect">
            <a:avLst/>
          </a:prstGeom>
        </p:spPr>
        <p:txBody>
          <a:bodyPr wrap="square">
            <a:spAutoFit/>
          </a:bodyPr>
          <a:lstStyle/>
          <a:p>
            <a:pPr algn="just"/>
            <a:r>
              <a:rPr lang="it-IT" b="1" dirty="0"/>
              <a:t>I baroni potevano pagare un’imposta per evitare il servizio militare(</a:t>
            </a:r>
            <a:r>
              <a:rPr lang="it-IT" b="1" dirty="0" err="1"/>
              <a:t>scutage</a:t>
            </a:r>
            <a:r>
              <a:rPr lang="it-IT" b="1" dirty="0"/>
              <a:t>). Questa scelta  cambiò i rapporti del re con la nobiltà che perse il ruolo militare e che si occupò piuttosto dell’esercizio della giustizia nei tribunali locali e in quello regio</a:t>
            </a:r>
            <a:r>
              <a:rPr lang="it-IT" b="1" dirty="0" smtClean="0"/>
              <a:t>.</a:t>
            </a:r>
          </a:p>
          <a:p>
            <a:pPr algn="just"/>
            <a:endParaRPr lang="it-IT" b="1" dirty="0"/>
          </a:p>
          <a:p>
            <a:pPr algn="just"/>
            <a:r>
              <a:rPr lang="it-IT" b="1" dirty="0"/>
              <a:t>Il sovrano cercò di sottomettere alla giustizia regia anche il clero mettendo in discussione il diritto all’immunità di cui godeva. Con </a:t>
            </a:r>
            <a:r>
              <a:rPr lang="it-IT" b="1" dirty="0">
                <a:solidFill>
                  <a:schemeClr val="accent1">
                    <a:lumMod val="40000"/>
                    <a:lumOff val="60000"/>
                  </a:schemeClr>
                </a:solidFill>
              </a:rPr>
              <a:t>l’Assise di </a:t>
            </a:r>
            <a:r>
              <a:rPr lang="it-IT" b="1" dirty="0" err="1">
                <a:solidFill>
                  <a:schemeClr val="accent1">
                    <a:lumMod val="40000"/>
                    <a:lumOff val="60000"/>
                  </a:schemeClr>
                </a:solidFill>
              </a:rPr>
              <a:t>Clarendon</a:t>
            </a:r>
            <a:r>
              <a:rPr lang="it-IT" b="1" dirty="0">
                <a:solidFill>
                  <a:schemeClr val="accent1">
                    <a:lumMod val="40000"/>
                    <a:lumOff val="60000"/>
                  </a:schemeClr>
                </a:solidFill>
              </a:rPr>
              <a:t> </a:t>
            </a:r>
            <a:r>
              <a:rPr lang="it-IT" b="1" dirty="0"/>
              <a:t>(1164-1166) il re propose una redazione dei diritti rivendicati dalla </a:t>
            </a:r>
            <a:r>
              <a:rPr lang="it-IT" b="1" dirty="0" smtClean="0"/>
              <a:t>corona; le costituzioni prevedevano il controllo sull’elezioni dei vescovi e una pena civile per i chierici che si fossero resi colpevoli di qualche crimine.  </a:t>
            </a:r>
          </a:p>
          <a:p>
            <a:pPr algn="just"/>
            <a:endParaRPr lang="it-IT" b="1" dirty="0"/>
          </a:p>
          <a:p>
            <a:pPr algn="just"/>
            <a:r>
              <a:rPr lang="it-IT" b="1" dirty="0" smtClean="0"/>
              <a:t> </a:t>
            </a:r>
            <a:r>
              <a:rPr lang="it-IT" b="1" dirty="0"/>
              <a:t>L’antico cancellerie del re, Thomas </a:t>
            </a:r>
            <a:r>
              <a:rPr lang="it-IT" b="1" dirty="0" err="1"/>
              <a:t>Becket</a:t>
            </a:r>
            <a:r>
              <a:rPr lang="it-IT" b="1" dirty="0"/>
              <a:t>, divenuto arcivescovo di Canterbury, si oppose scatenando un conflitto, che gli costò la morte nel </a:t>
            </a:r>
            <a:r>
              <a:rPr lang="it-IT" b="1" dirty="0" smtClean="0"/>
              <a:t>1170 all’intero della cattedrale di Canterbury. </a:t>
            </a:r>
            <a:r>
              <a:rPr lang="it-IT" b="1" dirty="0"/>
              <a:t>L’omicidio scatenò una profonda reazione pubblica che costrinse il re a prostrarsi davanti alla sua tomba. In realtà al di là di questo atto di sottomissione l’autorità del re ne uscì rafforzata.</a:t>
            </a:r>
          </a:p>
        </p:txBody>
      </p:sp>
    </p:spTree>
    <p:extLst>
      <p:ext uri="{BB962C8B-B14F-4D97-AF65-F5344CB8AC3E}">
        <p14:creationId xmlns:p14="http://schemas.microsoft.com/office/powerpoint/2010/main" val="255010104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00259"/>
          </a:xfrm>
        </p:spPr>
        <p:txBody>
          <a:bodyPr>
            <a:normAutofit/>
          </a:bodyPr>
          <a:lstStyle/>
          <a:p>
            <a:pPr algn="ctr"/>
            <a:r>
              <a:rPr lang="it-IT" sz="2400" b="1" dirty="0" smtClean="0">
                <a:solidFill>
                  <a:schemeClr val="accent2">
                    <a:lumMod val="40000"/>
                    <a:lumOff val="60000"/>
                  </a:schemeClr>
                </a:solidFill>
              </a:rPr>
              <a:t>Il regno sotto i sovrani Riccardo Cuor di Leone (1189-1199) e Giovanni Senza Terra (1199-1216)</a:t>
            </a:r>
            <a:endParaRPr lang="it-IT" sz="2400" b="1" dirty="0">
              <a:solidFill>
                <a:schemeClr val="accent2">
                  <a:lumMod val="40000"/>
                  <a:lumOff val="60000"/>
                </a:schemeClr>
              </a:solidFill>
            </a:endParaRPr>
          </a:p>
        </p:txBody>
      </p:sp>
      <p:sp>
        <p:nvSpPr>
          <p:cNvPr id="3" name="Segnaposto contenuto 2"/>
          <p:cNvSpPr>
            <a:spLocks noGrp="1"/>
          </p:cNvSpPr>
          <p:nvPr>
            <p:ph idx="1"/>
          </p:nvPr>
        </p:nvSpPr>
        <p:spPr>
          <a:xfrm>
            <a:off x="677333" y="1815921"/>
            <a:ext cx="9790500" cy="4225441"/>
          </a:xfrm>
        </p:spPr>
        <p:txBody>
          <a:bodyPr>
            <a:normAutofit lnSpcReduction="10000"/>
          </a:bodyPr>
          <a:lstStyle/>
          <a:p>
            <a:pPr algn="just"/>
            <a:r>
              <a:rPr lang="it-IT" sz="2400" b="1" dirty="0" smtClean="0"/>
              <a:t>Con Enrico II in Inghilterra si era definito un sistema politico organizzato con al proprio vertice il re, che poteva contare su rendite importanti: i canoni concessi dai concessionari delle terre e i versamenti straordinari che pagavano i vassalli per evitare il servizio armato; il prezzo degli appalti legati all’amministrazione dello stato.</a:t>
            </a:r>
          </a:p>
          <a:p>
            <a:pPr algn="just"/>
            <a:r>
              <a:rPr lang="it-IT" sz="2400" b="1" dirty="0" smtClean="0"/>
              <a:t>Con Riccardo e poi con il successore la corona perse la maggior parte dei possedimenti oltre Manica e aumentarono le pretese della chiesa, dei baroni e delle città mercantili, in particolare di Londra. </a:t>
            </a:r>
          </a:p>
          <a:p>
            <a:pPr algn="just"/>
            <a:r>
              <a:rPr lang="it-IT" sz="2400" b="1" dirty="0" smtClean="0"/>
              <a:t>Tali prerogative furono riconosciute nella Magna </a:t>
            </a:r>
            <a:r>
              <a:rPr lang="it-IT" sz="2400" b="1" dirty="0" err="1" smtClean="0"/>
              <a:t>Charta</a:t>
            </a:r>
            <a:r>
              <a:rPr lang="it-IT" sz="2400" b="1" dirty="0"/>
              <a:t>.</a:t>
            </a:r>
          </a:p>
          <a:p>
            <a:endParaRPr lang="it-IT" dirty="0"/>
          </a:p>
        </p:txBody>
      </p:sp>
    </p:spTree>
    <p:extLst>
      <p:ext uri="{BB962C8B-B14F-4D97-AF65-F5344CB8AC3E}">
        <p14:creationId xmlns:p14="http://schemas.microsoft.com/office/powerpoint/2010/main" val="23559402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smtClean="0"/>
              <a:t>Il regno di Francia. </a:t>
            </a:r>
            <a:endParaRPr lang="it-IT" sz="2400" b="1" dirty="0"/>
          </a:p>
        </p:txBody>
      </p:sp>
      <p:sp>
        <p:nvSpPr>
          <p:cNvPr id="3" name="Segnaposto contenuto 2"/>
          <p:cNvSpPr>
            <a:spLocks noGrp="1"/>
          </p:cNvSpPr>
          <p:nvPr>
            <p:ph idx="1"/>
          </p:nvPr>
        </p:nvSpPr>
        <p:spPr>
          <a:xfrm>
            <a:off x="477672" y="1255594"/>
            <a:ext cx="10918209" cy="4992805"/>
          </a:xfrm>
        </p:spPr>
        <p:txBody>
          <a:bodyPr>
            <a:normAutofit lnSpcReduction="10000"/>
          </a:bodyPr>
          <a:lstStyle/>
          <a:p>
            <a:pPr algn="just"/>
            <a:r>
              <a:rPr lang="it-IT" b="1" dirty="0" smtClean="0"/>
              <a:t>Già sotto il regno di Ugo </a:t>
            </a:r>
            <a:r>
              <a:rPr lang="it-IT" b="1" dirty="0" err="1" smtClean="0"/>
              <a:t>Capeto</a:t>
            </a:r>
            <a:r>
              <a:rPr lang="it-IT" b="1" dirty="0" smtClean="0"/>
              <a:t> si erano sviluppati molti principati  feudali</a:t>
            </a:r>
            <a:r>
              <a:rPr lang="it-IT" dirty="0" smtClean="0"/>
              <a:t>. </a:t>
            </a:r>
            <a:r>
              <a:rPr lang="it-IT" b="1" dirty="0" smtClean="0"/>
              <a:t>Si calcola più di 50, che detenevano il potere e i diritti regi fuori dei confini dell’area di Parigi, la sola zona amministrata realmente dal re.</a:t>
            </a:r>
          </a:p>
          <a:p>
            <a:pPr algn="just"/>
            <a:r>
              <a:rPr lang="it-IT" b="1" dirty="0" smtClean="0"/>
              <a:t>Molte zone della Francia erano inoltre infeudate al re d’Inghilterra come la Normandia</a:t>
            </a:r>
            <a:r>
              <a:rPr lang="it-IT" dirty="0" smtClean="0"/>
              <a:t>.</a:t>
            </a:r>
          </a:p>
          <a:p>
            <a:pPr algn="just"/>
            <a:r>
              <a:rPr lang="it-IT" b="1" dirty="0" smtClean="0"/>
              <a:t>La monarchia francese riconosciuta come debole era comunque vista come simbolo dell’unità morale. In tutto ciò i re capetingi costruirono una dinastia solida e intervennero come arbitri nelle contese tra i feudatari. </a:t>
            </a:r>
          </a:p>
          <a:p>
            <a:pPr algn="just"/>
            <a:r>
              <a:rPr lang="it-IT" b="1" dirty="0" smtClean="0"/>
              <a:t>Il ruolo simbolico del re fu propagandato tra XII e XIII sec. quando fu presentato quasi come un personaggio soprannaturale: </a:t>
            </a:r>
            <a:r>
              <a:rPr lang="it-IT" b="1" dirty="0"/>
              <a:t>i</a:t>
            </a:r>
            <a:r>
              <a:rPr lang="it-IT" b="1" dirty="0" smtClean="0"/>
              <a:t> sostenitori del re iniziarono a dire che il re in quanto «unto del Signore» nel corso della cerimonia di incoronazione, avesse </a:t>
            </a:r>
            <a:r>
              <a:rPr lang="it-IT" b="1" dirty="0" smtClean="0">
                <a:solidFill>
                  <a:schemeClr val="accent1">
                    <a:lumMod val="40000"/>
                    <a:lumOff val="60000"/>
                  </a:schemeClr>
                </a:solidFill>
              </a:rPr>
              <a:t>la capacità di curare con il solo tocco della mano alcune malattie gravi </a:t>
            </a:r>
            <a:r>
              <a:rPr lang="it-IT" b="1" dirty="0" smtClean="0"/>
              <a:t>come la scrofolosi(forma di tubercolosi che attacca le ghiandole del collo) e che era chiamata malattia del re. Giungevano malati da ogni dove per farsi curare dai re di Francia, la cui popolarità crebbe in tutta Europa. </a:t>
            </a:r>
            <a:endParaRPr lang="it-IT" b="1" dirty="0"/>
          </a:p>
        </p:txBody>
      </p:sp>
    </p:spTree>
    <p:extLst>
      <p:ext uri="{BB962C8B-B14F-4D97-AF65-F5344CB8AC3E}">
        <p14:creationId xmlns:p14="http://schemas.microsoft.com/office/powerpoint/2010/main" val="250574060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583843"/>
            <a:ext cx="8596668" cy="729802"/>
          </a:xfrm>
        </p:spPr>
        <p:txBody>
          <a:bodyPr>
            <a:normAutofit/>
          </a:bodyPr>
          <a:lstStyle/>
          <a:p>
            <a:pPr algn="ctr"/>
            <a:r>
              <a:rPr lang="it-IT" sz="2800" b="1" dirty="0" smtClean="0">
                <a:solidFill>
                  <a:schemeClr val="accent1">
                    <a:lumMod val="40000"/>
                    <a:lumOff val="60000"/>
                  </a:schemeClr>
                </a:solidFill>
              </a:rPr>
              <a:t>Lo scontro tra Capetingi e Plantageneti </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973548" y="1171978"/>
            <a:ext cx="9630762" cy="4882263"/>
          </a:xfrm>
        </p:spPr>
        <p:txBody>
          <a:bodyPr>
            <a:normAutofit/>
          </a:bodyPr>
          <a:lstStyle/>
          <a:p>
            <a:pPr algn="just"/>
            <a:r>
              <a:rPr lang="it-IT" sz="2000" b="1" dirty="0" smtClean="0"/>
              <a:t>Lo scontro iniziò per una questione di diritto feudale. Nel 1150 Goffredo Plantageneto aveva investito il figlio Enrico del ducato di Normandia senza chiedere il consenso al re di Francia Luigi VII (1137-1180). Il re, interpretando l’atto come un’affermazione ostile di indipendenza, dichiarò guerra e ottenne l’omaggio da parte di Enrico, che ereditò poco dopo tutti i domini diventando re. </a:t>
            </a:r>
          </a:p>
          <a:p>
            <a:pPr algn="just"/>
            <a:r>
              <a:rPr lang="it-IT" sz="2000" b="1" dirty="0" smtClean="0"/>
              <a:t>Lo scontro si riaccese quando Eleonora, moglie di Luigi VII, divorziò dal marito e si sposò con Enrico portando in dote l’Aquitania. Due anni dopo Enrico, divenne re di Inghilterra, continuando ad essere vassallo del Capetingio ma essendo più potente di lui grazie al possesso di una parte maggiore di territorio francese.</a:t>
            </a:r>
          </a:p>
          <a:p>
            <a:pPr algn="just"/>
            <a:r>
              <a:rPr lang="it-IT" sz="2000" b="1" dirty="0" smtClean="0"/>
              <a:t>Le tensioni continuarono fino al 1177 quando fu sancita una pace che impose il mantenimento dello status quo del territorio e del rapporto vassallatico.</a:t>
            </a:r>
            <a:endParaRPr lang="it-IT" sz="2000" b="1" dirty="0"/>
          </a:p>
        </p:txBody>
      </p:sp>
    </p:spTree>
    <p:extLst>
      <p:ext uri="{BB962C8B-B14F-4D97-AF65-F5344CB8AC3E}">
        <p14:creationId xmlns:p14="http://schemas.microsoft.com/office/powerpoint/2010/main" val="4216376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8300"/>
            <a:ext cx="8596668" cy="482600"/>
          </a:xfrm>
        </p:spPr>
        <p:txBody>
          <a:bodyPr>
            <a:normAutofit/>
          </a:bodyPr>
          <a:lstStyle/>
          <a:p>
            <a:pPr algn="ctr"/>
            <a:r>
              <a:rPr lang="it-IT" sz="2400" dirty="0"/>
              <a:t>Liutprando, </a:t>
            </a:r>
            <a:r>
              <a:rPr lang="it-IT" sz="2400" dirty="0" err="1"/>
              <a:t>Antapodosis</a:t>
            </a:r>
            <a:r>
              <a:rPr lang="it-IT" sz="2400" dirty="0"/>
              <a:t>, II, 9-13, 15.</a:t>
            </a:r>
          </a:p>
        </p:txBody>
      </p:sp>
      <p:sp>
        <p:nvSpPr>
          <p:cNvPr id="3" name="Content Placeholder 2"/>
          <p:cNvSpPr>
            <a:spLocks noGrp="1"/>
          </p:cNvSpPr>
          <p:nvPr>
            <p:ph idx="1"/>
          </p:nvPr>
        </p:nvSpPr>
        <p:spPr>
          <a:xfrm>
            <a:off x="677334" y="952500"/>
            <a:ext cx="9749366" cy="5088863"/>
          </a:xfrm>
        </p:spPr>
        <p:txBody>
          <a:bodyPr>
            <a:noAutofit/>
          </a:bodyPr>
          <a:lstStyle/>
          <a:p>
            <a:pPr algn="just"/>
            <a:r>
              <a:rPr lang="it-IT" b="1" dirty="0"/>
              <a:t>Gli Ungari presero il salutare consiglio di mandar messaggeri a chieder pace ai cristiani per poter ritornare incolumi, restituendo tutta la preda ed il bottino. I cristiani rigettarono del tutto questa richiesta e (ahi dolore!) li insultarono; intanto preparavano le catene con cui legare gli Ungari, piuttosto che le armi con cui ucciderli. Non potendo i pagani addolcire l’animo dei cristiani con questa proposta, pensando che fosse migliore la vecchia idea, cercano di liberarsi iniziando la fuga, e così fuggendo arrivano nelle vaste campagne di Verona.</a:t>
            </a:r>
          </a:p>
          <a:p>
            <a:pPr algn="just"/>
            <a:r>
              <a:rPr lang="it-IT" b="1" dirty="0"/>
              <a:t>Le avanguardie dei cristiani inseguono ormai le retroguardie di quelli; là avviene una scaramuccia in cui i pagani ebbero la vittoria. All’avvicinarsi del grosso dell’esercito, non immemori della fuga, riprendono il cammino intrapreso</a:t>
            </a:r>
            <a:r>
              <a:rPr lang="it-IT" b="1" dirty="0" smtClean="0"/>
              <a:t>.</a:t>
            </a:r>
            <a:endParaRPr lang="it-IT" b="1" dirty="0"/>
          </a:p>
        </p:txBody>
      </p:sp>
    </p:spTree>
    <p:extLst>
      <p:ext uri="{BB962C8B-B14F-4D97-AF65-F5344CB8AC3E}">
        <p14:creationId xmlns:p14="http://schemas.microsoft.com/office/powerpoint/2010/main" val="30787328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32834"/>
          </a:xfrm>
        </p:spPr>
        <p:txBody>
          <a:bodyPr>
            <a:normAutofit/>
          </a:bodyPr>
          <a:lstStyle/>
          <a:p>
            <a:pPr algn="ctr"/>
            <a:r>
              <a:rPr lang="it-IT" sz="2800" b="1" dirty="0" smtClean="0">
                <a:solidFill>
                  <a:schemeClr val="accent2">
                    <a:lumMod val="60000"/>
                    <a:lumOff val="40000"/>
                  </a:schemeClr>
                </a:solidFill>
              </a:rPr>
              <a:t>Le riforme di Luigi VII e di Filippo Augusto</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3" y="1339403"/>
            <a:ext cx="9708613" cy="4701959"/>
          </a:xfrm>
        </p:spPr>
        <p:txBody>
          <a:bodyPr>
            <a:normAutofit lnSpcReduction="10000"/>
          </a:bodyPr>
          <a:lstStyle/>
          <a:p>
            <a:pPr algn="just"/>
            <a:r>
              <a:rPr lang="it-IT" b="1" dirty="0" smtClean="0"/>
              <a:t>Luigi VII: cresce l’autorità regia attraverso un processo di razionalizzazione amministrativo e istituzionale ottenuto attraverso la creazione di nuove tipologie di rapporti tra i grandi vassalli e la corona. Da quel momento tutti i sovrani ottennero sistematicamente la prestazione </a:t>
            </a:r>
            <a:r>
              <a:rPr lang="it-IT" b="1" dirty="0" smtClean="0">
                <a:solidFill>
                  <a:schemeClr val="accent2">
                    <a:lumMod val="60000"/>
                    <a:lumOff val="40000"/>
                  </a:schemeClr>
                </a:solidFill>
              </a:rPr>
              <a:t>dell’omaggio ligio</a:t>
            </a:r>
            <a:r>
              <a:rPr lang="it-IT" b="1" dirty="0" smtClean="0"/>
              <a:t>, che rendeva il re un signore superiore. Il re rappresentava il punto di riferimento per la soluzione delle controversie tra i signori.</a:t>
            </a:r>
          </a:p>
          <a:p>
            <a:pPr algn="just"/>
            <a:r>
              <a:rPr lang="it-IT" b="1" dirty="0" smtClean="0"/>
              <a:t>Filippo Augusto: espansione territoriale e centralizzazione politica e amministrativa. L’espansione territoriale inizia con il matrimonio con Isabella di </a:t>
            </a:r>
            <a:r>
              <a:rPr lang="it-IT" b="1" dirty="0" err="1" smtClean="0"/>
              <a:t>Hainaut</a:t>
            </a:r>
            <a:r>
              <a:rPr lang="it-IT" b="1" dirty="0" smtClean="0"/>
              <a:t>, che porta in dote la ricca zona dell’Artois, e prosegue con la conquista dei territori che detenevano in Normandia, Berry, Maine e Angiò i sovrani inglesi. La vittoria di Filippo Augusto su Giovanni Senza Terra a </a:t>
            </a:r>
            <a:r>
              <a:rPr lang="it-IT" b="1" dirty="0" err="1" smtClean="0"/>
              <a:t>Bouvines</a:t>
            </a:r>
            <a:r>
              <a:rPr lang="it-IT" b="1" dirty="0" smtClean="0"/>
              <a:t> nel 1214 lega definitivamente questi territori alla Francia.</a:t>
            </a:r>
          </a:p>
          <a:p>
            <a:pPr algn="just"/>
            <a:r>
              <a:rPr lang="it-IT" b="1" dirty="0" smtClean="0"/>
              <a:t>Il Paese fu amministrato da due tipi di funzionari: i </a:t>
            </a:r>
            <a:r>
              <a:rPr lang="it-IT" b="1" dirty="0" smtClean="0">
                <a:solidFill>
                  <a:schemeClr val="accent2">
                    <a:lumMod val="60000"/>
                    <a:lumOff val="40000"/>
                  </a:schemeClr>
                </a:solidFill>
              </a:rPr>
              <a:t>balivi</a:t>
            </a:r>
            <a:r>
              <a:rPr lang="it-IT" b="1" dirty="0" smtClean="0"/>
              <a:t>, che controllavano i beni posseduti dalla Corona, e i </a:t>
            </a:r>
            <a:r>
              <a:rPr lang="it-IT" b="1" dirty="0" smtClean="0">
                <a:solidFill>
                  <a:schemeClr val="accent2">
                    <a:lumMod val="60000"/>
                    <a:lumOff val="40000"/>
                  </a:schemeClr>
                </a:solidFill>
              </a:rPr>
              <a:t>prevosti</a:t>
            </a:r>
            <a:r>
              <a:rPr lang="it-IT" b="1" dirty="0" smtClean="0"/>
              <a:t>, che si occupavano della riscossione delle imposte andando da luogo a luogo.</a:t>
            </a:r>
          </a:p>
        </p:txBody>
      </p:sp>
    </p:spTree>
    <p:extLst>
      <p:ext uri="{BB962C8B-B14F-4D97-AF65-F5344CB8AC3E}">
        <p14:creationId xmlns:p14="http://schemas.microsoft.com/office/powerpoint/2010/main" val="12836751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b="1" dirty="0" smtClean="0"/>
              <a:t>I Normanni in Italia meridionale</a:t>
            </a:r>
            <a:endParaRPr lang="it-IT" sz="2800" b="1" dirty="0"/>
          </a:p>
        </p:txBody>
      </p:sp>
      <p:sp>
        <p:nvSpPr>
          <p:cNvPr id="3" name="Segnaposto contenuto 2"/>
          <p:cNvSpPr>
            <a:spLocks noGrp="1"/>
          </p:cNvSpPr>
          <p:nvPr>
            <p:ph idx="1"/>
          </p:nvPr>
        </p:nvSpPr>
        <p:spPr>
          <a:xfrm>
            <a:off x="651575" y="1400736"/>
            <a:ext cx="10075565" cy="4381878"/>
          </a:xfrm>
        </p:spPr>
        <p:txBody>
          <a:bodyPr>
            <a:normAutofit/>
          </a:bodyPr>
          <a:lstStyle/>
          <a:p>
            <a:pPr algn="just"/>
            <a:r>
              <a:rPr lang="it-IT" b="1" dirty="0" smtClean="0"/>
              <a:t>Giunsero in Italia chiamati dai principi longobardi e bizantini nel XI sec. I servizi prestati come condottieri furono ricompensati con la contea di Melfi e di Aversa. Da questo momento finì il periodo legato all’attività mercenaria e iniziò quello caratterizzato dalla signoria territoriale.</a:t>
            </a:r>
          </a:p>
          <a:p>
            <a:pPr algn="just"/>
            <a:r>
              <a:rPr lang="it-IT" b="1" dirty="0" smtClean="0"/>
              <a:t>Il papa Leone IX preoccupato per il loro potere si mosse contro i Normanni e fu sconfitto  nel tentativo di difendere Benevento minacciata a Civitate nel 1055. Benevento rimase sotto la giurisdizione papale.</a:t>
            </a:r>
          </a:p>
          <a:p>
            <a:pPr algn="just"/>
            <a:r>
              <a:rPr lang="it-IT" b="1" dirty="0" smtClean="0"/>
              <a:t>Nel 1059 papa Niccolò stipulò con Roberto d’Altavilla detto il Guiscardo l’</a:t>
            </a:r>
            <a:r>
              <a:rPr lang="it-IT" b="1" dirty="0" smtClean="0">
                <a:solidFill>
                  <a:schemeClr val="accent1">
                    <a:lumMod val="40000"/>
                    <a:lumOff val="60000"/>
                  </a:schemeClr>
                </a:solidFill>
              </a:rPr>
              <a:t>accordo di Melfi</a:t>
            </a:r>
            <a:r>
              <a:rPr lang="it-IT" b="1" dirty="0"/>
              <a:t> </a:t>
            </a:r>
            <a:r>
              <a:rPr lang="it-IT" b="1" dirty="0" smtClean="0"/>
              <a:t>che sancì il dominio normanno su Puglia e Calabria. Roberto giurò fedeltà al pontefice dichiarandosi vassallo del papa e ottenne di diventare duca di Puglia(che include anche la Basilicata), di Calabria e di Sicilia, che ancora non era sua ma che era deciso a conquistare a danno dei musulmani. </a:t>
            </a:r>
          </a:p>
          <a:p>
            <a:pPr algn="just"/>
            <a:endParaRPr lang="it-IT" b="1" dirty="0" smtClean="0"/>
          </a:p>
          <a:p>
            <a:pPr algn="just"/>
            <a:endParaRPr lang="it-IT" b="1" dirty="0" smtClean="0"/>
          </a:p>
        </p:txBody>
      </p:sp>
    </p:spTree>
    <p:extLst>
      <p:ext uri="{BB962C8B-B14F-4D97-AF65-F5344CB8AC3E}">
        <p14:creationId xmlns:p14="http://schemas.microsoft.com/office/powerpoint/2010/main" val="11043661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2829" y="491320"/>
            <a:ext cx="10017457" cy="4801314"/>
          </a:xfrm>
          <a:prstGeom prst="rect">
            <a:avLst/>
          </a:prstGeom>
        </p:spPr>
        <p:txBody>
          <a:bodyPr wrap="square">
            <a:spAutoFit/>
          </a:bodyPr>
          <a:lstStyle/>
          <a:p>
            <a:r>
              <a:rPr lang="it-IT" b="1" dirty="0" smtClean="0"/>
              <a:t>Il papa decide di fare questa scelta per allontanare definitivamente i bizantini dall’Italia meridionale dopo secoli a causa dello scisma con la Chiesa Ortodossa orientale.</a:t>
            </a:r>
          </a:p>
          <a:p>
            <a:endParaRPr lang="it-IT" b="1" dirty="0" smtClean="0"/>
          </a:p>
          <a:p>
            <a:r>
              <a:rPr lang="it-IT" b="1" dirty="0" smtClean="0"/>
              <a:t>Roberto il Guiscardo Altavilla f legittimato nelle sue violenze dal papa e prese ad una ad una le fortezze della Calabria, Puglia e Campania costringendo i funzionari bizantini ad abbandonarle.  Nel 1071 conquistò Bari dopo un lungo assedio; nel 1073 conquistò Amalfi e nel 1076 Salerno consolidando il potere sul Sud d’Italia.</a:t>
            </a:r>
          </a:p>
          <a:p>
            <a:endParaRPr lang="it-IT" b="1" dirty="0"/>
          </a:p>
          <a:p>
            <a:pPr algn="just"/>
            <a:r>
              <a:rPr lang="it-IT" b="1" dirty="0"/>
              <a:t>Ruggero II fratello di Roberto il Guiscardo conquista la Sicilia senza difficoltà contando sulle divisioni interne alle fazioni </a:t>
            </a:r>
            <a:r>
              <a:rPr lang="it-IT" b="1" dirty="0" smtClean="0"/>
              <a:t>musulmane a partire dall’occupazione di Palermo del 1072. Ruggero si fregiò del titolo di conte di Sicilia. </a:t>
            </a:r>
          </a:p>
          <a:p>
            <a:pPr algn="just"/>
            <a:endParaRPr lang="it-IT" b="1" dirty="0" smtClean="0"/>
          </a:p>
          <a:p>
            <a:pPr algn="just"/>
            <a:r>
              <a:rPr lang="it-IT" b="1" dirty="0" smtClean="0"/>
              <a:t>Nel 1130 il figlio Ruggero II riunificò i due regni normanni proclamandosi re di Calabria, Puglia e Sicilia e nel 1139 eliminò l’ultima sacca di resistenza conquistando Napoli. Si venne così a creare un regno che copriva l’intero Meridione dotato di un esercito organizzato</a:t>
            </a:r>
          </a:p>
          <a:p>
            <a:pPr algn="just"/>
            <a:r>
              <a:rPr lang="it-IT" b="1" dirty="0" smtClean="0"/>
              <a:t> </a:t>
            </a:r>
            <a:endParaRPr lang="it-IT" b="1" dirty="0"/>
          </a:p>
        </p:txBody>
      </p:sp>
    </p:spTree>
    <p:extLst>
      <p:ext uri="{BB962C8B-B14F-4D97-AF65-F5344CB8AC3E}">
        <p14:creationId xmlns:p14="http://schemas.microsoft.com/office/powerpoint/2010/main" val="392014237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800" b="1" dirty="0" smtClean="0">
                <a:solidFill>
                  <a:schemeClr val="accent2">
                    <a:lumMod val="60000"/>
                    <a:lumOff val="40000"/>
                  </a:schemeClr>
                </a:solidFill>
              </a:rPr>
              <a:t>Ruggero II</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677333" y="1287887"/>
            <a:ext cx="9544840" cy="4753475"/>
          </a:xfrm>
        </p:spPr>
        <p:txBody>
          <a:bodyPr>
            <a:normAutofit/>
          </a:bodyPr>
          <a:lstStyle/>
          <a:p>
            <a:pPr algn="just"/>
            <a:r>
              <a:rPr lang="it-IT" b="1" dirty="0" smtClean="0"/>
              <a:t>I normanni mantennero l’amministrazione islamica e i suoi funzionari ma ridefinirono le circoscrizioni ecclesiastiche dell’isola. La nomina dei titolari delle diocesi fu il principale strumento di affermazione dei Normanni (Ruggero fu nominato dal papa legato apostolico nel 1098).</a:t>
            </a:r>
          </a:p>
          <a:p>
            <a:pPr algn="just"/>
            <a:r>
              <a:rPr lang="it-IT" b="1" dirty="0" smtClean="0"/>
              <a:t>Dopo la morte di Ruggero e di Roberto il Guiscardo, fu Ruggero II ad assumere il controllo della Sicilia e dei domini sul continente. Si fece ungere dal vescovo di Salerno e presto omaggio al papa per il ducato di Puglia, Calabria e Sicilia (1128).</a:t>
            </a:r>
          </a:p>
          <a:p>
            <a:pPr algn="just"/>
            <a:r>
              <a:rPr lang="it-IT" b="1" dirty="0" smtClean="0"/>
              <a:t>Nel 1130, approfittando dello scisma nella chiesa dopo la morte di Onorio II, riuscì ad ottenere dall’antipapa Anacleto II, la conferma dei diritti sui ducati e la dignità e il ruolo di re per sé e per i propri eredi. La cerimonia fu molto solenne nella chiesa della </a:t>
            </a:r>
            <a:r>
              <a:rPr lang="it-IT" b="1" dirty="0" err="1" smtClean="0"/>
              <a:t>Martorana</a:t>
            </a:r>
            <a:r>
              <a:rPr lang="it-IT" b="1" dirty="0" smtClean="0"/>
              <a:t> di Palermo, dove le tradizioni musulmane e bizantine furono rispettate. I nuovi sovrani trovarono la legittimazione al potere di cui avevano bisogno</a:t>
            </a:r>
            <a:r>
              <a:rPr lang="it-IT" dirty="0" smtClean="0"/>
              <a:t>.  </a:t>
            </a:r>
            <a:endParaRPr lang="it-IT" dirty="0"/>
          </a:p>
        </p:txBody>
      </p:sp>
    </p:spTree>
    <p:extLst>
      <p:ext uri="{BB962C8B-B14F-4D97-AF65-F5344CB8AC3E}">
        <p14:creationId xmlns:p14="http://schemas.microsoft.com/office/powerpoint/2010/main" val="247673054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29803"/>
          </a:xfrm>
        </p:spPr>
        <p:txBody>
          <a:bodyPr>
            <a:normAutofit/>
          </a:bodyPr>
          <a:lstStyle/>
          <a:p>
            <a:pPr algn="ctr"/>
            <a:r>
              <a:rPr lang="it-IT" sz="2800" b="1" dirty="0" smtClean="0"/>
              <a:t>Ruggero II e il rapporto con i vassalli</a:t>
            </a:r>
            <a:endParaRPr lang="it-IT" sz="2800" b="1" dirty="0"/>
          </a:p>
        </p:txBody>
      </p:sp>
      <p:sp>
        <p:nvSpPr>
          <p:cNvPr id="3" name="Segnaposto contenuto 2"/>
          <p:cNvSpPr>
            <a:spLocks noGrp="1"/>
          </p:cNvSpPr>
          <p:nvPr>
            <p:ph idx="1"/>
          </p:nvPr>
        </p:nvSpPr>
        <p:spPr>
          <a:xfrm>
            <a:off x="1141357" y="1299998"/>
            <a:ext cx="9110610" cy="4727717"/>
          </a:xfrm>
        </p:spPr>
        <p:txBody>
          <a:bodyPr>
            <a:normAutofit fontScale="92500" lnSpcReduction="10000"/>
          </a:bodyPr>
          <a:lstStyle/>
          <a:p>
            <a:pPr algn="just"/>
            <a:r>
              <a:rPr lang="it-IT" b="1" dirty="0" smtClean="0"/>
              <a:t>1140 Assise di Ariano: il sovrano promulgò un’assemblea aperta a tutti i vassalli del regno,  dove estese tutta una serie di ordinamenti volti a estendere il controllo del re sui feudatari e le città. </a:t>
            </a:r>
          </a:p>
          <a:p>
            <a:pPr algn="just"/>
            <a:r>
              <a:rPr lang="it-IT" b="1" dirty="0" smtClean="0">
                <a:solidFill>
                  <a:schemeClr val="accent1">
                    <a:lumMod val="40000"/>
                    <a:lumOff val="60000"/>
                  </a:schemeClr>
                </a:solidFill>
              </a:rPr>
              <a:t>Similmente a quanto era stato fatto in Inghilterra fu creato un sistema di controllo che prevedeva la divisione della curia feudale </a:t>
            </a:r>
            <a:r>
              <a:rPr lang="it-IT" b="1" dirty="0" smtClean="0"/>
              <a:t>in competenze speciali (militare, fiscale, etc.) e fu organizzato un censimento dei feudatari e dei loro obblighi. </a:t>
            </a:r>
          </a:p>
          <a:p>
            <a:pPr algn="just"/>
            <a:r>
              <a:rPr lang="it-IT" b="1" dirty="0" smtClean="0">
                <a:solidFill>
                  <a:schemeClr val="accent1">
                    <a:lumMod val="40000"/>
                    <a:lumOff val="60000"/>
                  </a:schemeClr>
                </a:solidFill>
              </a:rPr>
              <a:t>Fu mantenuta in Sicilia l’amministrazione islamica che funzionava </a:t>
            </a:r>
            <a:r>
              <a:rPr lang="it-IT" b="1" dirty="0" smtClean="0"/>
              <a:t>in modo egregio ed era più centralizzata di quella che il sovrano riuscì a creare nei domini del continente.</a:t>
            </a:r>
          </a:p>
          <a:p>
            <a:pPr algn="just"/>
            <a:r>
              <a:rPr lang="it-IT" b="1" dirty="0" smtClean="0"/>
              <a:t>La corona era tuttavia fragile come appare dopo la morte di Ruggero. Nei domini del figlio Guglielmo I (1154-1166) e del nipote Guglielmo II esplosero le rivendicazioni di nobili e città. Dopo la morte di Guglielmo II, in mancanza di eredi diretti, la corona passò a Costanza, figlia superstite di Ruggero II, che sposò l’imperatore Enrico IV e portò il regno di Sicilia nelle mani della casa di Svevia</a:t>
            </a:r>
            <a:r>
              <a:rPr lang="it-IT" dirty="0" smtClean="0"/>
              <a:t>. </a:t>
            </a:r>
            <a:endParaRPr lang="it-IT" dirty="0"/>
          </a:p>
        </p:txBody>
      </p:sp>
    </p:spTree>
    <p:extLst>
      <p:ext uri="{BB962C8B-B14F-4D97-AF65-F5344CB8AC3E}">
        <p14:creationId xmlns:p14="http://schemas.microsoft.com/office/powerpoint/2010/main" val="306718589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09684" y="177422"/>
            <a:ext cx="8564318" cy="682387"/>
          </a:xfrm>
        </p:spPr>
        <p:txBody>
          <a:bodyPr>
            <a:normAutofit/>
          </a:bodyPr>
          <a:lstStyle/>
          <a:p>
            <a:pPr algn="ctr"/>
            <a:r>
              <a:rPr lang="it-IT" sz="2800" b="1" dirty="0" smtClean="0"/>
              <a:t>La </a:t>
            </a:r>
            <a:r>
              <a:rPr lang="it-IT" sz="2800" b="1" dirty="0" err="1" smtClean="0"/>
              <a:t>reconquista</a:t>
            </a:r>
            <a:r>
              <a:rPr lang="it-IT" sz="2800" b="1" dirty="0" smtClean="0"/>
              <a:t> dei regni iberici </a:t>
            </a:r>
            <a:endParaRPr lang="it-IT" sz="2800" b="1" dirty="0"/>
          </a:p>
        </p:txBody>
      </p:sp>
      <p:sp>
        <p:nvSpPr>
          <p:cNvPr id="3" name="Segnaposto contenuto 2"/>
          <p:cNvSpPr>
            <a:spLocks noGrp="1"/>
          </p:cNvSpPr>
          <p:nvPr>
            <p:ph idx="1"/>
          </p:nvPr>
        </p:nvSpPr>
        <p:spPr>
          <a:xfrm>
            <a:off x="423080" y="818866"/>
            <a:ext cx="9840036" cy="5004133"/>
          </a:xfrm>
        </p:spPr>
        <p:txBody>
          <a:bodyPr>
            <a:normAutofit fontScale="92500" lnSpcReduction="10000"/>
          </a:bodyPr>
          <a:lstStyle/>
          <a:p>
            <a:pPr algn="just"/>
            <a:r>
              <a:rPr lang="it-IT" b="1" dirty="0" smtClean="0">
                <a:solidFill>
                  <a:schemeClr val="accent1">
                    <a:lumMod val="20000"/>
                    <a:lumOff val="80000"/>
                  </a:schemeClr>
                </a:solidFill>
              </a:rPr>
              <a:t>È un processo, che tra il X e il XIV sec., vede alcuni piccoli regni cristiani del nord conquistare i territori musulmani ribaltando l’equilibrio religioso e etnico dell’isola. </a:t>
            </a:r>
            <a:r>
              <a:rPr lang="it-IT" b="1" dirty="0" smtClean="0"/>
              <a:t>Alla base di questo processo c’è la crisi del mondo musulmano. Il califfato iberico, </a:t>
            </a:r>
            <a:r>
              <a:rPr lang="it-IT" b="1" i="1" dirty="0" err="1" smtClean="0"/>
              <a:t>el-andalus</a:t>
            </a:r>
            <a:r>
              <a:rPr lang="it-IT" b="1" i="1" dirty="0" smtClean="0"/>
              <a:t>, </a:t>
            </a:r>
            <a:r>
              <a:rPr lang="it-IT" b="1" dirty="0" smtClean="0"/>
              <a:t>era diviso all’interno in tante piccole signorie territoriali, quelle dominate dai fedeli dei califfi, quelle concesse ai berberi e altre spontanee. </a:t>
            </a:r>
          </a:p>
          <a:p>
            <a:pPr algn="just"/>
            <a:r>
              <a:rPr lang="it-IT" b="1" dirty="0" smtClean="0"/>
              <a:t>Si formarono due nuove entità politiche dai forti sentimenti cristiani: dal regno di Navarra si separò la contea di Castiglia, che assunse dignità regia ed estese l’egemonia su Navarra, Asturie e </a:t>
            </a:r>
            <a:r>
              <a:rPr lang="it-IT" b="1" dirty="0" err="1" smtClean="0"/>
              <a:t>Leòn</a:t>
            </a:r>
            <a:r>
              <a:rPr lang="it-IT" b="1" dirty="0" smtClean="0"/>
              <a:t>. Dall’unione di principati franchi nacque l’Aragona; a ciò si aggiunse la contea di Barcellona. </a:t>
            </a:r>
          </a:p>
          <a:p>
            <a:pPr algn="just"/>
            <a:r>
              <a:rPr lang="it-IT" b="1" dirty="0" smtClean="0"/>
              <a:t> Nel 1086 il califfato fu conquistato dalla dinastia berbera degli Almoravidi. Nel frattempo l’avanzata degli eserciti cristiani nelle zone periferiche islamiche continuava inesorabile arrivando fino a centri urbanizzati.</a:t>
            </a:r>
          </a:p>
          <a:p>
            <a:pPr algn="just"/>
            <a:r>
              <a:rPr lang="it-IT" b="1" dirty="0" smtClean="0">
                <a:solidFill>
                  <a:schemeClr val="accent2">
                    <a:lumMod val="60000"/>
                    <a:lumOff val="40000"/>
                  </a:schemeClr>
                </a:solidFill>
              </a:rPr>
              <a:t>Il regno di Castiglia-</a:t>
            </a:r>
            <a:r>
              <a:rPr lang="it-IT" b="1" dirty="0" err="1" smtClean="0">
                <a:solidFill>
                  <a:schemeClr val="accent2">
                    <a:lumMod val="60000"/>
                    <a:lumOff val="40000"/>
                  </a:schemeClr>
                </a:solidFill>
              </a:rPr>
              <a:t>Leòn</a:t>
            </a:r>
            <a:r>
              <a:rPr lang="it-IT" b="1" dirty="0" smtClean="0">
                <a:solidFill>
                  <a:schemeClr val="accent2">
                    <a:lumMod val="60000"/>
                    <a:lumOff val="40000"/>
                  </a:schemeClr>
                </a:solidFill>
              </a:rPr>
              <a:t> era costituito da un’aristocrazia povera che si arricchì attraverso i bottini ottenuti con il sistema dei </a:t>
            </a:r>
            <a:r>
              <a:rPr lang="it-IT" b="1" i="1" dirty="0" err="1" smtClean="0">
                <a:solidFill>
                  <a:schemeClr val="accent2">
                    <a:lumMod val="60000"/>
                    <a:lumOff val="40000"/>
                  </a:schemeClr>
                </a:solidFill>
              </a:rPr>
              <a:t>parias</a:t>
            </a:r>
            <a:r>
              <a:rPr lang="it-IT" b="1" dirty="0" smtClean="0">
                <a:solidFill>
                  <a:schemeClr val="accent2">
                    <a:lumMod val="60000"/>
                    <a:lumOff val="40000"/>
                  </a:schemeClr>
                </a:solidFill>
              </a:rPr>
              <a:t>, i tributi che i cristiani imponevano alle entità politiche musulmane conquistate.</a:t>
            </a:r>
            <a:endParaRPr lang="it-IT" b="1" dirty="0">
              <a:solidFill>
                <a:schemeClr val="accent2">
                  <a:lumMod val="60000"/>
                  <a:lumOff val="40000"/>
                </a:schemeClr>
              </a:solidFill>
            </a:endParaRPr>
          </a:p>
        </p:txBody>
      </p:sp>
    </p:spTree>
    <p:extLst>
      <p:ext uri="{BB962C8B-B14F-4D97-AF65-F5344CB8AC3E}">
        <p14:creationId xmlns:p14="http://schemas.microsoft.com/office/powerpoint/2010/main" val="341152935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8026" y="295701"/>
            <a:ext cx="8596668" cy="768439"/>
          </a:xfrm>
        </p:spPr>
        <p:txBody>
          <a:bodyPr>
            <a:normAutofit/>
          </a:bodyPr>
          <a:lstStyle/>
          <a:p>
            <a:pPr algn="ctr"/>
            <a:r>
              <a:rPr lang="it-IT" sz="2800" dirty="0" smtClean="0"/>
              <a:t>Alfonso VI e Alfonso VII</a:t>
            </a:r>
            <a:endParaRPr lang="it-IT" sz="2800" dirty="0"/>
          </a:p>
        </p:txBody>
      </p:sp>
      <p:sp>
        <p:nvSpPr>
          <p:cNvPr id="3" name="Segnaposto contenuto 2"/>
          <p:cNvSpPr>
            <a:spLocks noGrp="1"/>
          </p:cNvSpPr>
          <p:nvPr>
            <p:ph idx="1"/>
          </p:nvPr>
        </p:nvSpPr>
        <p:spPr>
          <a:xfrm>
            <a:off x="204716" y="982639"/>
            <a:ext cx="9827926" cy="5058723"/>
          </a:xfrm>
        </p:spPr>
        <p:txBody>
          <a:bodyPr>
            <a:normAutofit/>
          </a:bodyPr>
          <a:lstStyle/>
          <a:p>
            <a:pPr algn="just"/>
            <a:r>
              <a:rPr lang="it-IT" sz="2000" b="1" dirty="0" smtClean="0"/>
              <a:t>Nel regno di Castiglia </a:t>
            </a:r>
            <a:r>
              <a:rPr lang="it-IT" sz="2000" b="1" dirty="0" err="1" smtClean="0"/>
              <a:t>Leòn</a:t>
            </a:r>
            <a:r>
              <a:rPr lang="it-IT" sz="2000" b="1" dirty="0" smtClean="0"/>
              <a:t> Fu il primo a cercare la sacralizzazione del suo potere monarchico. Nel 1085 conquista Toledo, città strategica, e si proclamò «imperatore» di tutta la Spagna ottenendo il riconoscimento del re di Aragona.</a:t>
            </a:r>
          </a:p>
          <a:p>
            <a:pPr algn="just"/>
            <a:r>
              <a:rPr lang="it-IT" sz="2000" b="1" dirty="0" smtClean="0">
                <a:solidFill>
                  <a:schemeClr val="accent2">
                    <a:lumMod val="60000"/>
                    <a:lumOff val="40000"/>
                  </a:schemeClr>
                </a:solidFill>
              </a:rPr>
              <a:t>Egli ottenne il titolo di «imperatore delle due religioni» per manifestare il rispetto delle strutture amministrative islamiche e la libertà di culto concessa ai musulmani. </a:t>
            </a:r>
          </a:p>
          <a:p>
            <a:pPr algn="just"/>
            <a:r>
              <a:rPr lang="it-IT" sz="2000" b="1" dirty="0" smtClean="0"/>
              <a:t>Alfonso VII riorganizzò le strutture feudali imponendo le prestazioni collettive e legando i benefici concessi ai vassalli alla prestazione dell’omaggio al re.</a:t>
            </a:r>
          </a:p>
          <a:p>
            <a:pPr algn="just"/>
            <a:r>
              <a:rPr lang="it-IT" sz="2000" b="1" dirty="0" smtClean="0"/>
              <a:t>Il rafforzamento del potere regio non risolse qui come altrove il problema della rappresentatività dei corpi intermedi, baroni, chiese, città. Dalla fine del sec. XII trovarono spazio nei Parlamenti, le grandi assemblee rappresentative in cui era evoluta la curia feudale del re.   </a:t>
            </a:r>
            <a:endParaRPr lang="it-IT" sz="2000" b="1" dirty="0"/>
          </a:p>
        </p:txBody>
      </p:sp>
    </p:spTree>
    <p:extLst>
      <p:ext uri="{BB962C8B-B14F-4D97-AF65-F5344CB8AC3E}">
        <p14:creationId xmlns:p14="http://schemas.microsoft.com/office/powerpoint/2010/main" val="385947426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849" y="261870"/>
            <a:ext cx="8596668" cy="665409"/>
          </a:xfrm>
        </p:spPr>
        <p:txBody>
          <a:bodyPr>
            <a:normAutofit/>
          </a:bodyPr>
          <a:lstStyle/>
          <a:p>
            <a:pPr algn="ctr"/>
            <a:r>
              <a:rPr lang="it-IT" sz="2400" b="1" dirty="0" smtClean="0">
                <a:solidFill>
                  <a:schemeClr val="accent1">
                    <a:lumMod val="40000"/>
                    <a:lumOff val="60000"/>
                  </a:schemeClr>
                </a:solidFill>
              </a:rPr>
              <a:t>La successione imperiale in Germania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798491"/>
            <a:ext cx="9899682" cy="5242872"/>
          </a:xfrm>
        </p:spPr>
        <p:txBody>
          <a:bodyPr>
            <a:normAutofit fontScale="92500" lnSpcReduction="10000"/>
          </a:bodyPr>
          <a:lstStyle/>
          <a:p>
            <a:pPr algn="just"/>
            <a:r>
              <a:rPr lang="it-IT" sz="2000" b="1" dirty="0" smtClean="0"/>
              <a:t>Nel regno germanico non si era affermato il diritto della trasmissione dinastica, anche se era apparso durante il periodo degli Ottoni. La successione di padre in figlio alla carica regia continuava ad essere soggetta all’approvazione concessa dall’assemblea dei principi. </a:t>
            </a:r>
            <a:r>
              <a:rPr lang="it-IT" sz="2000" b="1" dirty="0" smtClean="0">
                <a:solidFill>
                  <a:schemeClr val="bg2">
                    <a:lumMod val="60000"/>
                    <a:lumOff val="40000"/>
                  </a:schemeClr>
                </a:solidFill>
              </a:rPr>
              <a:t>Al regno germanico era inoltre legata la dignità imperiale, che era connessa all’unzione pontificia con cui si garantiva il carattere sacrale del potere del sovrano germanico.</a:t>
            </a:r>
          </a:p>
          <a:p>
            <a:pPr algn="just"/>
            <a:r>
              <a:rPr lang="it-IT" sz="2000" b="1" dirty="0" smtClean="0"/>
              <a:t>Nel 1125 muore Enrico V, ultimo della dinastia salica, e venne eletto Lotario di </a:t>
            </a:r>
            <a:r>
              <a:rPr lang="it-IT" sz="2000" b="1" dirty="0" err="1" smtClean="0"/>
              <a:t>Supplimburgo</a:t>
            </a:r>
            <a:r>
              <a:rPr lang="it-IT" sz="2000" b="1" dirty="0" smtClean="0"/>
              <a:t>, senza ascoltare il volere del sovrano che aveva designato come suo successore un esponente della famiglia </a:t>
            </a:r>
            <a:r>
              <a:rPr lang="it-IT" sz="2000" b="1" dirty="0" err="1" smtClean="0"/>
              <a:t>Hohenstaufen</a:t>
            </a:r>
            <a:r>
              <a:rPr lang="it-IT" sz="2000" b="1" dirty="0" smtClean="0"/>
              <a:t>, i principi di Svevia</a:t>
            </a:r>
            <a:r>
              <a:rPr lang="it-IT" b="1" dirty="0" smtClean="0"/>
              <a:t>, i cui sostenitori furono chiamati ghibellini dal nome di uno dei loro castelli, a </a:t>
            </a:r>
            <a:r>
              <a:rPr lang="it-IT" b="1" dirty="0" err="1" smtClean="0"/>
              <a:t>Weiblingen</a:t>
            </a:r>
            <a:r>
              <a:rPr lang="it-IT" b="1" dirty="0" smtClean="0"/>
              <a:t>. A portarli al trono ne 1338 era stata un’elezione controversa dopo lunghi scontri con i duchi di Baviera, appoggiati dal papa.</a:t>
            </a:r>
            <a:endParaRPr lang="it-IT" sz="2000" b="1" dirty="0" smtClean="0"/>
          </a:p>
          <a:p>
            <a:pPr algn="just"/>
            <a:r>
              <a:rPr lang="it-IT" sz="2000" b="1" dirty="0" smtClean="0"/>
              <a:t>Alla morte di Lotario invece di leggere Enrico di Baviera dei </a:t>
            </a:r>
            <a:r>
              <a:rPr lang="it-IT" sz="2000" b="1" dirty="0" err="1" smtClean="0"/>
              <a:t>Welfen</a:t>
            </a:r>
            <a:r>
              <a:rPr lang="it-IT" sz="2000" b="1" dirty="0" smtClean="0"/>
              <a:t> come ci si poteva aspettare gli elettori scelsero Corrado III degli </a:t>
            </a:r>
            <a:r>
              <a:rPr lang="it-IT" sz="2000" b="1" dirty="0" err="1" smtClean="0"/>
              <a:t>Hohenstaufen</a:t>
            </a:r>
            <a:r>
              <a:rPr lang="it-IT" sz="2000" b="1" dirty="0" smtClean="0"/>
              <a:t>. </a:t>
            </a:r>
          </a:p>
          <a:p>
            <a:pPr algn="just"/>
            <a:r>
              <a:rPr lang="it-IT" sz="2000" b="1" dirty="0" smtClean="0"/>
              <a:t>L’accordo tra le due casate si ebbe con una politica matrimoniale. </a:t>
            </a:r>
            <a:r>
              <a:rPr lang="it-IT" sz="2000" b="1" dirty="0" smtClean="0">
                <a:solidFill>
                  <a:schemeClr val="accent6">
                    <a:lumMod val="60000"/>
                    <a:lumOff val="40000"/>
                  </a:schemeClr>
                </a:solidFill>
              </a:rPr>
              <a:t>Federico I di </a:t>
            </a:r>
            <a:r>
              <a:rPr lang="it-IT" sz="2000" b="1" dirty="0" err="1" smtClean="0">
                <a:solidFill>
                  <a:schemeClr val="accent6">
                    <a:lumMod val="60000"/>
                    <a:lumOff val="40000"/>
                  </a:schemeClr>
                </a:solidFill>
              </a:rPr>
              <a:t>Hohenstaufen</a:t>
            </a:r>
            <a:r>
              <a:rPr lang="it-IT" sz="2000" b="1" dirty="0" smtClean="0">
                <a:solidFill>
                  <a:schemeClr val="accent6">
                    <a:lumMod val="60000"/>
                    <a:lumOff val="40000"/>
                  </a:schemeClr>
                </a:solidFill>
              </a:rPr>
              <a:t> era figlio di una donna, Giuditta, appartenente alla casata dei Baviera: fu scelto come re di Germania nel 1152. </a:t>
            </a:r>
          </a:p>
          <a:p>
            <a:pPr marL="0" indent="0" algn="just">
              <a:buNone/>
            </a:pPr>
            <a:endParaRPr lang="it-IT" dirty="0"/>
          </a:p>
        </p:txBody>
      </p:sp>
    </p:spTree>
    <p:extLst>
      <p:ext uri="{BB962C8B-B14F-4D97-AF65-F5344CB8AC3E}">
        <p14:creationId xmlns:p14="http://schemas.microsoft.com/office/powerpoint/2010/main" val="162865042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232013"/>
            <a:ext cx="9612124" cy="655092"/>
          </a:xfrm>
        </p:spPr>
        <p:txBody>
          <a:bodyPr/>
          <a:lstStyle/>
          <a:p>
            <a:r>
              <a:rPr lang="it-IT" sz="2400" b="1" dirty="0" smtClean="0">
                <a:solidFill>
                  <a:schemeClr val="accent6">
                    <a:lumMod val="60000"/>
                    <a:lumOff val="40000"/>
                  </a:schemeClr>
                </a:solidFill>
              </a:rPr>
              <a:t>L’idea imperiale di </a:t>
            </a:r>
            <a:r>
              <a:rPr lang="it-IT" sz="2400" b="1" dirty="0" err="1" smtClean="0">
                <a:solidFill>
                  <a:schemeClr val="accent6">
                    <a:lumMod val="60000"/>
                    <a:lumOff val="40000"/>
                  </a:schemeClr>
                </a:solidFill>
              </a:rPr>
              <a:t>dominium</a:t>
            </a:r>
            <a:r>
              <a:rPr lang="it-IT" sz="2400" b="1" dirty="0" smtClean="0">
                <a:solidFill>
                  <a:schemeClr val="accent6">
                    <a:lumMod val="60000"/>
                    <a:lumOff val="40000"/>
                  </a:schemeClr>
                </a:solidFill>
              </a:rPr>
              <a:t> mundi di Federico I detto il Barbarossa.</a:t>
            </a:r>
            <a:endParaRPr lang="it-IT" sz="2400" b="1" dirty="0">
              <a:solidFill>
                <a:schemeClr val="accent6">
                  <a:lumMod val="60000"/>
                  <a:lumOff val="40000"/>
                </a:schemeClr>
              </a:solidFill>
            </a:endParaRPr>
          </a:p>
        </p:txBody>
      </p:sp>
      <p:sp>
        <p:nvSpPr>
          <p:cNvPr id="3" name="Segnaposto testo 2"/>
          <p:cNvSpPr>
            <a:spLocks noGrp="1"/>
          </p:cNvSpPr>
          <p:nvPr>
            <p:ph type="body" idx="1"/>
          </p:nvPr>
        </p:nvSpPr>
        <p:spPr>
          <a:xfrm>
            <a:off x="300252" y="1009934"/>
            <a:ext cx="9680362" cy="4627847"/>
          </a:xfrm>
        </p:spPr>
        <p:txBody>
          <a:bodyPr>
            <a:normAutofit fontScale="92500" lnSpcReduction="10000"/>
          </a:bodyPr>
          <a:lstStyle/>
          <a:p>
            <a:pPr algn="just"/>
            <a:r>
              <a:rPr lang="it-IT" b="1" dirty="0" smtClean="0"/>
              <a:t>Il Barbarossa, come venne chiamato in Italia, voleva risollevare le sorti dell’Impero dalla crisi in cui era sprofondato da quando l’imperatore  controllava  meno che in passato l’elezione di vescovi e abati e i principi elettori avevano ormai un potere illimitato.</a:t>
            </a:r>
          </a:p>
          <a:p>
            <a:pPr algn="just"/>
            <a:r>
              <a:rPr lang="it-IT" b="1" dirty="0" smtClean="0"/>
              <a:t>Il nuovo potere di Federico si basava sulla riflessione teorica di Ottone di </a:t>
            </a:r>
            <a:r>
              <a:rPr lang="it-IT" b="1" dirty="0" err="1" smtClean="0"/>
              <a:t>Frisinga</a:t>
            </a:r>
            <a:r>
              <a:rPr lang="it-IT" b="1" dirty="0" smtClean="0"/>
              <a:t> che riteneva l’Impero tedesco dotato di un potere universale, superiore agli altri, perché tale era stato quello romano dal quale era la continuazione diretta attraverso quello di Carlo Magno e degli Ottoni.</a:t>
            </a:r>
          </a:p>
          <a:p>
            <a:pPr algn="just"/>
            <a:r>
              <a:rPr lang="it-IT" b="1" dirty="0" smtClean="0"/>
              <a:t>Si trattava di un ‘affermazione non veritiera perché da 324 anni non era stato riconosciuto nessun imperatore su tutti. Federico I cercò in tutti i modi di ribadire le ascendenze romane dell’Impero; fa canonizzare Carlo Magno e dona un lampadario con la forma di Gerusalemme alla cappella palatina di Aquisgrana.</a:t>
            </a:r>
          </a:p>
          <a:p>
            <a:pPr algn="just"/>
            <a:r>
              <a:rPr lang="it-IT" b="1" dirty="0" smtClean="0"/>
              <a:t>Sviluppò lo studio del diritto romano, che divenne il diritto imperiale per eccellenza godendo dell’appoggio e delle conoscenze offerte dallo </a:t>
            </a:r>
            <a:r>
              <a:rPr lang="it-IT" b="1" dirty="0" err="1" smtClean="0"/>
              <a:t>Studium</a:t>
            </a:r>
            <a:r>
              <a:rPr lang="it-IT" b="1" dirty="0" smtClean="0"/>
              <a:t> di Bologna. </a:t>
            </a:r>
            <a:endParaRPr lang="it-IT" b="1" dirty="0"/>
          </a:p>
        </p:txBody>
      </p:sp>
    </p:spTree>
    <p:extLst>
      <p:ext uri="{BB962C8B-B14F-4D97-AF65-F5344CB8AC3E}">
        <p14:creationId xmlns:p14="http://schemas.microsoft.com/office/powerpoint/2010/main" val="11643391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4025" y="218364"/>
            <a:ext cx="8809978" cy="832515"/>
          </a:xfrm>
        </p:spPr>
        <p:txBody>
          <a:bodyPr>
            <a:normAutofit/>
          </a:bodyPr>
          <a:lstStyle/>
          <a:p>
            <a:pPr algn="ctr"/>
            <a:r>
              <a:rPr lang="it-IT" sz="2400" b="1" dirty="0" smtClean="0">
                <a:solidFill>
                  <a:schemeClr val="accent6">
                    <a:lumMod val="60000"/>
                    <a:lumOff val="40000"/>
                  </a:schemeClr>
                </a:solidFill>
              </a:rPr>
              <a:t>La politica italiana di Federico I detto il Barbarossa.</a:t>
            </a:r>
            <a:endParaRPr lang="it-IT" sz="2400" b="1" dirty="0">
              <a:solidFill>
                <a:schemeClr val="accent6">
                  <a:lumMod val="60000"/>
                  <a:lumOff val="40000"/>
                </a:schemeClr>
              </a:solidFill>
            </a:endParaRPr>
          </a:p>
        </p:txBody>
      </p:sp>
      <p:sp>
        <p:nvSpPr>
          <p:cNvPr id="3" name="Segnaposto contenuto 2"/>
          <p:cNvSpPr>
            <a:spLocks noGrp="1"/>
          </p:cNvSpPr>
          <p:nvPr>
            <p:ph idx="1"/>
          </p:nvPr>
        </p:nvSpPr>
        <p:spPr>
          <a:xfrm>
            <a:off x="450376" y="955343"/>
            <a:ext cx="10358651" cy="5073141"/>
          </a:xfrm>
        </p:spPr>
        <p:txBody>
          <a:bodyPr>
            <a:noAutofit/>
          </a:bodyPr>
          <a:lstStyle/>
          <a:p>
            <a:pPr algn="just"/>
            <a:r>
              <a:rPr lang="it-IT" sz="1800" b="1" dirty="0" smtClean="0"/>
              <a:t>L’assemblea  del Regno d’Italia non era stata più convocata da 138 anni e i re di Germania erano automaticamente re anche d’Italia , e in quanto re d’Italia imperatori. </a:t>
            </a:r>
          </a:p>
          <a:p>
            <a:pPr algn="just"/>
            <a:r>
              <a:rPr lang="it-IT" sz="1800" b="1" dirty="0" smtClean="0"/>
              <a:t>Erano stati re assenteisti cosa che non volle fare Federico che decise di occuparsi dei problemi italiani legati ai territori che erano stati di Matilde di Canossa la quale, pur essendo stata feudataria dell’imperatore, aveva ceduto i suoi beni al Papato e poi riaffidati come feudi a </a:t>
            </a:r>
            <a:r>
              <a:rPr lang="it-IT" sz="1800" b="1" dirty="0"/>
              <a:t>E</a:t>
            </a:r>
            <a:r>
              <a:rPr lang="it-IT" sz="1800" b="1" dirty="0" smtClean="0"/>
              <a:t>nrico V. In tal modo Federico si era trovato in queste terre ad essere vassallo del papa.  Il quadro era inoltre complicato dai Normanni a Sud. </a:t>
            </a:r>
          </a:p>
          <a:p>
            <a:pPr algn="just"/>
            <a:r>
              <a:rPr lang="it-IT" sz="1800" b="1" dirty="0" smtClean="0"/>
              <a:t>Nel 1154 egli giunse per la prima volta in Italia per essere incoronato da papa Eugenio III. La situazione romana era complessa: nel 1144 era stato costituito un organismo popolare nel mito di Roma antica. Con un moto popolare fu cacciato il papa e messo a capo della città Arnaldo da Brescia, un allievo di Pietro di </a:t>
            </a:r>
            <a:r>
              <a:rPr lang="it-IT" sz="1800" b="1" dirty="0"/>
              <a:t>A</a:t>
            </a:r>
            <a:r>
              <a:rPr lang="it-IT" sz="1800" b="1" dirty="0" smtClean="0"/>
              <a:t>belardo, che aveva predicato la necessità per la Chiesa di abbracciare la povertà e abbondonare potere e sfarzi eccessivi.  Era considerato pericoloso per le sue idee da Bernardo di Chiaravalle. Ormai isolato per le sue posizioni estreme Arnaldo non riuscì a contrapporsi a Federico che fu incoronato a Roma nel 1155 dove aiutò il papa ad abbattere il regime comunale romano. Arnaldo fu bruciato sul rogo e le ceneri disperse per evitare la nascita di un culto popolare.</a:t>
            </a:r>
          </a:p>
          <a:p>
            <a:pPr algn="just"/>
            <a:r>
              <a:rPr lang="it-IT" sz="1800" b="1" dirty="0" smtClean="0"/>
              <a:t> </a:t>
            </a:r>
          </a:p>
        </p:txBody>
      </p:sp>
    </p:spTree>
    <p:extLst>
      <p:ext uri="{BB962C8B-B14F-4D97-AF65-F5344CB8AC3E}">
        <p14:creationId xmlns:p14="http://schemas.microsoft.com/office/powerpoint/2010/main" val="328454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1305342"/>
            <a:ext cx="9982200" cy="3170099"/>
          </a:xfrm>
          <a:prstGeom prst="rect">
            <a:avLst/>
          </a:prstGeom>
        </p:spPr>
        <p:txBody>
          <a:bodyPr wrap="square">
            <a:spAutoFit/>
          </a:bodyPr>
          <a:lstStyle/>
          <a:p>
            <a:pPr algn="just"/>
            <a:r>
              <a:rPr lang="it-IT" sz="2000" b="1" dirty="0"/>
              <a:t>I cristiani giunsero contemporaneamente agli idolatri al fiume Brenta: infatti i cavalli troppo stanchi non davano agli Ungari la possibilità di fuggire. I due eserciti giunsero dunque nello stesso tempo, separati soltanto dall’alveo del fiume. Gli Ungari costretti dalla paura promettono di consegnare tutto il bottino, i prigionieri, tutte le armi e i cavalli, tenendone però uno solo a testa con cui poter ritornare; aggiungono questo al peso della loro richiesta che, se li lasciassero ritornare dopo aver dato tutto, salva soltanto la vita, avrebbero promesso di non invadere più l’Italia, dando i loro figli per ostaggi. Però i cristiani, accecati dalla superbia, continuano a minacciare i pagani come se li avessero già vinti.</a:t>
            </a:r>
          </a:p>
        </p:txBody>
      </p:sp>
    </p:spTree>
    <p:extLst>
      <p:ext uri="{BB962C8B-B14F-4D97-AF65-F5344CB8AC3E}">
        <p14:creationId xmlns:p14="http://schemas.microsoft.com/office/powerpoint/2010/main" val="409657047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627797"/>
            <a:ext cx="9730853" cy="5632311"/>
          </a:xfrm>
          <a:prstGeom prst="rect">
            <a:avLst/>
          </a:prstGeom>
        </p:spPr>
        <p:txBody>
          <a:bodyPr wrap="square">
            <a:spAutoFit/>
          </a:bodyPr>
          <a:lstStyle/>
          <a:p>
            <a:pPr algn="just"/>
            <a:r>
              <a:rPr lang="it-IT" b="1" dirty="0" smtClean="0"/>
              <a:t>I rapporti tra Federico e il papa si raffreddarono in poco tempo per l’abitudine del primo di influenzare l’elezione dei vescovi in Germania e per l’appoggio dato dal secondo ai Normanni. </a:t>
            </a:r>
          </a:p>
          <a:p>
            <a:endParaRPr lang="it-IT" b="1" dirty="0"/>
          </a:p>
          <a:p>
            <a:pPr algn="just"/>
            <a:r>
              <a:rPr lang="it-IT" b="1" dirty="0" smtClean="0"/>
              <a:t>Nel </a:t>
            </a:r>
            <a:r>
              <a:rPr lang="it-IT" b="1" dirty="0"/>
              <a:t>corso della sua spedizione in Italia il sovrano si </a:t>
            </a:r>
            <a:r>
              <a:rPr lang="it-IT" b="1" dirty="0" smtClean="0"/>
              <a:t> era circondato </a:t>
            </a:r>
            <a:r>
              <a:rPr lang="it-IT" b="1" dirty="0"/>
              <a:t>di intellettuali che studiarono la società (fonte : Ottone di </a:t>
            </a:r>
            <a:r>
              <a:rPr lang="it-IT" b="1" dirty="0" err="1"/>
              <a:t>Frisinga</a:t>
            </a:r>
            <a:r>
              <a:rPr lang="it-IT" b="1" dirty="0" smtClean="0"/>
              <a:t>) e che convinsero il sovrano che l’Italia doveva essere il centro del suo potere, messo in discussione dalle autonomie comunali.  La città più importante tra i Comuni era Milano, che fu presa di mira per prima dal sovrano.</a:t>
            </a:r>
          </a:p>
          <a:p>
            <a:endParaRPr lang="it-IT" b="1" dirty="0"/>
          </a:p>
          <a:p>
            <a:pPr algn="just"/>
            <a:r>
              <a:rPr lang="it-IT" b="1" dirty="0" err="1">
                <a:solidFill>
                  <a:schemeClr val="accent1">
                    <a:lumMod val="20000"/>
                    <a:lumOff val="80000"/>
                  </a:schemeClr>
                </a:solidFill>
              </a:rPr>
              <a:t>Constitutio</a:t>
            </a:r>
            <a:r>
              <a:rPr lang="it-IT" b="1" dirty="0">
                <a:solidFill>
                  <a:schemeClr val="accent1">
                    <a:lumMod val="20000"/>
                    <a:lumOff val="80000"/>
                  </a:schemeClr>
                </a:solidFill>
              </a:rPr>
              <a:t> de </a:t>
            </a:r>
            <a:r>
              <a:rPr lang="it-IT" b="1" dirty="0" err="1" smtClean="0">
                <a:solidFill>
                  <a:schemeClr val="accent1">
                    <a:lumMod val="20000"/>
                    <a:lumOff val="80000"/>
                  </a:schemeClr>
                </a:solidFill>
              </a:rPr>
              <a:t>regalibus</a:t>
            </a:r>
            <a:r>
              <a:rPr lang="it-IT" b="1" dirty="0" smtClean="0">
                <a:solidFill>
                  <a:schemeClr val="accent1">
                    <a:lumMod val="20000"/>
                    <a:lumOff val="80000"/>
                  </a:schemeClr>
                </a:solidFill>
              </a:rPr>
              <a:t>. </a:t>
            </a:r>
            <a:r>
              <a:rPr lang="it-IT" b="1" dirty="0" smtClean="0"/>
              <a:t>Nell’estate del 1158, durante il suo secondo viaggio Federico I, chiese ai comuni di giurargli fedeltà. Pochi mesi dopo nella </a:t>
            </a:r>
            <a:r>
              <a:rPr lang="it-IT" b="1" dirty="0" smtClean="0">
                <a:solidFill>
                  <a:schemeClr val="accent6">
                    <a:lumMod val="60000"/>
                    <a:lumOff val="40000"/>
                  </a:schemeClr>
                </a:solidFill>
              </a:rPr>
              <a:t>Dieta di Roncaglia, presso Piacenza, sostenuto dai giuristi bolognesi, chiese ai Comuni di restituirgli tutte le regalie, cioè gli introiti di competenza regia che gli spettavano di diritto e che ormai non si versavano più. Erano imposte sugli scambi, sul battere moneta, sulle saline e sui metalli. </a:t>
            </a:r>
            <a:r>
              <a:rPr lang="it-IT" b="1" dirty="0"/>
              <a:t>Tali prerogative sono definite nel quadro del diritto romano studiato allora nello </a:t>
            </a:r>
            <a:r>
              <a:rPr lang="it-IT" b="1" dirty="0" err="1"/>
              <a:t>studium</a:t>
            </a:r>
            <a:r>
              <a:rPr lang="it-IT" b="1" dirty="0"/>
              <a:t> di Bologna</a:t>
            </a:r>
            <a:r>
              <a:rPr lang="it-IT" b="1" dirty="0" smtClean="0"/>
              <a:t>. Il sovrano era convinto che in Italia avrebbe trovato le risorse necessarie per fortificare l’impero( si pensava di ricavare 3000 libbre l’anno)</a:t>
            </a:r>
          </a:p>
          <a:p>
            <a:endParaRPr lang="it-IT" b="1" dirty="0"/>
          </a:p>
        </p:txBody>
      </p:sp>
    </p:spTree>
    <p:extLst>
      <p:ext uri="{BB962C8B-B14F-4D97-AF65-F5344CB8AC3E}">
        <p14:creationId xmlns:p14="http://schemas.microsoft.com/office/powerpoint/2010/main" val="1115536651"/>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1445" y="218364"/>
            <a:ext cx="9717206" cy="5078313"/>
          </a:xfrm>
          <a:prstGeom prst="rect">
            <a:avLst/>
          </a:prstGeom>
        </p:spPr>
        <p:txBody>
          <a:bodyPr wrap="square">
            <a:spAutoFit/>
          </a:bodyPr>
          <a:lstStyle/>
          <a:p>
            <a:pPr algn="just"/>
            <a:r>
              <a:rPr lang="it-IT" b="1" dirty="0" smtClean="0"/>
              <a:t>Milano fu subito ostile in particolare dopo che il Barbarossa per attuare le decisioni finanziarie di Roncaglia, impose un podestà di fiducia che governasse con i consoli. </a:t>
            </a:r>
          </a:p>
          <a:p>
            <a:pPr algn="just"/>
            <a:r>
              <a:rPr lang="it-IT" b="1" dirty="0" smtClean="0"/>
              <a:t>Non è vero ciò che diceva la storiografia di taglio nazionalista che il sovrano voleva togliere autonomia alla città ma semplicemente voleva costringerla a pagare così come non voleva cancellare i comuni ma obbligarli a stare nell’impero dove sarebbero stati inquadrati. </a:t>
            </a:r>
          </a:p>
          <a:p>
            <a:pPr algn="just"/>
            <a:r>
              <a:rPr lang="it-IT" b="1" dirty="0" err="1">
                <a:solidFill>
                  <a:schemeClr val="accent1">
                    <a:lumMod val="20000"/>
                    <a:lumOff val="80000"/>
                  </a:schemeClr>
                </a:solidFill>
              </a:rPr>
              <a:t>Constitutio</a:t>
            </a:r>
            <a:r>
              <a:rPr lang="it-IT" b="1" dirty="0">
                <a:solidFill>
                  <a:schemeClr val="accent1">
                    <a:lumMod val="20000"/>
                    <a:lumOff val="80000"/>
                  </a:schemeClr>
                </a:solidFill>
              </a:rPr>
              <a:t> </a:t>
            </a:r>
            <a:r>
              <a:rPr lang="it-IT" b="1" dirty="0" err="1">
                <a:solidFill>
                  <a:schemeClr val="accent1">
                    <a:lumMod val="20000"/>
                    <a:lumOff val="80000"/>
                  </a:schemeClr>
                </a:solidFill>
              </a:rPr>
              <a:t>pacis</a:t>
            </a:r>
            <a:r>
              <a:rPr lang="it-IT" b="1" dirty="0">
                <a:solidFill>
                  <a:schemeClr val="accent1">
                    <a:lumMod val="20000"/>
                    <a:lumOff val="80000"/>
                  </a:schemeClr>
                </a:solidFill>
              </a:rPr>
              <a:t>: </a:t>
            </a:r>
            <a:r>
              <a:rPr lang="it-IT" b="1" dirty="0"/>
              <a:t>Federico proibisce le leghe fra le città comunali e le guerre tra privati. Solo il potere imperiale poteva decidere su pace e guerra. Nella sistemazione del potere il sovrano riconobbe chi deteneva un territorio il quale doveva limitarsi a riconoscere l’autorità superiore attraverso un formale processo sottoscrizione di un rapporto feudale.</a:t>
            </a:r>
          </a:p>
          <a:p>
            <a:pPr algn="just"/>
            <a:endParaRPr lang="it-IT" b="1" dirty="0"/>
          </a:p>
          <a:p>
            <a:pPr algn="just"/>
            <a:r>
              <a:rPr lang="it-IT" b="1" dirty="0" smtClean="0">
                <a:solidFill>
                  <a:schemeClr val="accent1">
                    <a:lumMod val="20000"/>
                    <a:lumOff val="80000"/>
                  </a:schemeClr>
                </a:solidFill>
              </a:rPr>
              <a:t>Alessandro III(1159-1591</a:t>
            </a:r>
            <a:r>
              <a:rPr lang="it-IT" b="1" dirty="0" smtClean="0"/>
              <a:t>) : il nuovo papa creò un movimento di opposizione con molti comuni veneti e lombardi. </a:t>
            </a:r>
          </a:p>
          <a:p>
            <a:pPr algn="just"/>
            <a:r>
              <a:rPr lang="it-IT" b="1" dirty="0" smtClean="0"/>
              <a:t>Federico rispose sostenendo un antipapa, Vittore IV (1159-1164) , che fece nominare papa dopo essere sceso a Roma e cacciato Alessandro III che lo scomunicò.</a:t>
            </a:r>
          </a:p>
          <a:p>
            <a:pPr algn="just"/>
            <a:r>
              <a:rPr lang="it-IT" b="1" dirty="0" smtClean="0"/>
              <a:t>Milano approfittò di questa situazione complessa e nel 1161 si sollevò contro l’Imperatore. Sconfitta fu piegata a pagamenti duri. </a:t>
            </a:r>
          </a:p>
        </p:txBody>
      </p:sp>
    </p:spTree>
    <p:extLst>
      <p:ext uri="{BB962C8B-B14F-4D97-AF65-F5344CB8AC3E}">
        <p14:creationId xmlns:p14="http://schemas.microsoft.com/office/powerpoint/2010/main" val="355667661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4" y="0"/>
            <a:ext cx="9707659" cy="1091821"/>
          </a:xfrm>
        </p:spPr>
        <p:txBody>
          <a:bodyPr/>
          <a:lstStyle/>
          <a:p>
            <a:r>
              <a:rPr lang="it-IT" sz="2000" b="1" dirty="0">
                <a:solidFill>
                  <a:schemeClr val="accent4">
                    <a:lumMod val="75000"/>
                  </a:schemeClr>
                </a:solidFill>
              </a:rPr>
              <a:t>Il carroccio nel XII e nel XIII secolo a </a:t>
            </a:r>
            <a:r>
              <a:rPr lang="it-IT" sz="2000" b="1" dirty="0" smtClean="0">
                <a:solidFill>
                  <a:schemeClr val="accent4">
                    <a:lumMod val="75000"/>
                  </a:schemeClr>
                </a:solidFill>
              </a:rPr>
              <a:t>Milano (simbolo </a:t>
            </a:r>
            <a:r>
              <a:rPr lang="it-IT" sz="2000" b="1" dirty="0">
                <a:solidFill>
                  <a:schemeClr val="accent4">
                    <a:lumMod val="75000"/>
                  </a:schemeClr>
                </a:solidFill>
              </a:rPr>
              <a:t>del potere </a:t>
            </a:r>
            <a:r>
              <a:rPr lang="it-IT" sz="2000" b="1" dirty="0" smtClean="0">
                <a:solidFill>
                  <a:schemeClr val="accent4">
                    <a:lumMod val="75000"/>
                  </a:schemeClr>
                </a:solidFill>
              </a:rPr>
              <a:t>militare)</a:t>
            </a:r>
            <a:r>
              <a:rPr lang="it-IT" sz="2000" b="1" dirty="0">
                <a:solidFill>
                  <a:schemeClr val="accent4">
                    <a:lumMod val="75000"/>
                  </a:schemeClr>
                </a:solidFill>
              </a:rPr>
              <a:t/>
            </a:r>
            <a:br>
              <a:rPr lang="it-IT" sz="2000" b="1" dirty="0">
                <a:solidFill>
                  <a:schemeClr val="accent4">
                    <a:lumMod val="75000"/>
                  </a:schemeClr>
                </a:solidFill>
              </a:rPr>
            </a:br>
            <a:r>
              <a:rPr lang="it-IT" sz="1600" dirty="0" smtClean="0"/>
              <a:t>Fonti</a:t>
            </a:r>
            <a:r>
              <a:rPr lang="it-IT" sz="1600" dirty="0"/>
              <a:t>: a/ OTTONIS MORENAE </a:t>
            </a:r>
            <a:r>
              <a:rPr lang="it-IT" sz="1600" dirty="0" err="1"/>
              <a:t>Historia</a:t>
            </a:r>
            <a:r>
              <a:rPr lang="it-IT" sz="1600" dirty="0"/>
              <a:t> </a:t>
            </a:r>
            <a:r>
              <a:rPr lang="it-IT" sz="1600" dirty="0" err="1"/>
              <a:t>Frederici</a:t>
            </a:r>
            <a:r>
              <a:rPr lang="it-IT" sz="1600" dirty="0"/>
              <a:t> cit., pp. 119-20; b/ BONVESIN DA LA RIVA, De </a:t>
            </a:r>
            <a:r>
              <a:rPr lang="it-IT" sz="1600" dirty="0" err="1"/>
              <a:t>magnafibus</a:t>
            </a:r>
            <a:r>
              <a:rPr lang="it-IT" sz="1600" dirty="0"/>
              <a:t> </a:t>
            </a:r>
            <a:r>
              <a:rPr lang="it-IT" sz="1600" dirty="0" err="1"/>
              <a:t>civitatis</a:t>
            </a:r>
            <a:r>
              <a:rPr lang="it-IT" sz="1600" dirty="0"/>
              <a:t> </a:t>
            </a:r>
            <a:r>
              <a:rPr lang="it-IT" sz="1600" dirty="0" err="1"/>
              <a:t>Mediolani</a:t>
            </a:r>
            <a:r>
              <a:rPr lang="it-IT" sz="1600" dirty="0"/>
              <a:t>, Milano, Bompiani, 1974 (</a:t>
            </a:r>
            <a:r>
              <a:rPr lang="it-IT" sz="1600" dirty="0" err="1"/>
              <a:t>trad</a:t>
            </a:r>
            <a:r>
              <a:rPr lang="it-IT" sz="1600" dirty="0"/>
              <a:t>. </a:t>
            </a:r>
            <a:r>
              <a:rPr lang="it-IT" sz="1600" dirty="0" err="1"/>
              <a:t>it</a:t>
            </a:r>
            <a:r>
              <a:rPr lang="it-IT" sz="1600" dirty="0"/>
              <a:t>. a fronte di G. Pontiggia), pp. 156-59.</a:t>
            </a:r>
          </a:p>
        </p:txBody>
      </p:sp>
      <p:sp>
        <p:nvSpPr>
          <p:cNvPr id="3" name="Segnaposto testo 2"/>
          <p:cNvSpPr>
            <a:spLocks noGrp="1"/>
          </p:cNvSpPr>
          <p:nvPr>
            <p:ph type="body" idx="1"/>
          </p:nvPr>
        </p:nvSpPr>
        <p:spPr>
          <a:xfrm>
            <a:off x="109182" y="1119117"/>
            <a:ext cx="10890914" cy="4395834"/>
          </a:xfrm>
        </p:spPr>
        <p:txBody>
          <a:bodyPr>
            <a:noAutofit/>
          </a:bodyPr>
          <a:lstStyle/>
          <a:p>
            <a:pPr algn="just"/>
            <a:r>
              <a:rPr lang="it-IT" sz="1800" b="1" dirty="0" smtClean="0">
                <a:solidFill>
                  <a:schemeClr val="tx1">
                    <a:lumMod val="95000"/>
                  </a:schemeClr>
                </a:solidFill>
              </a:rPr>
              <a:t>a. Lo </a:t>
            </a:r>
            <a:r>
              <a:rPr lang="it-IT" sz="1800" b="1" dirty="0">
                <a:solidFill>
                  <a:schemeClr val="tx1">
                    <a:lumMod val="95000"/>
                  </a:schemeClr>
                </a:solidFill>
              </a:rPr>
              <a:t>stesso martedì che fu la vigilia di S. Lorenzo, i Milanesi cominciarono a combattere contro l'imperatore. Egli, dal canto suo, con i suoi Tedeschi e con altri assalì vigorosamente i Milanesi, spingendoli quasi fino al loro carroccio, dove era radunata una moltitudine di fanti, e molti ne uccise, specie di porta Romana e di porta Orientale, volgarmente detta porta </a:t>
            </a:r>
            <a:r>
              <a:rPr lang="it-IT" sz="1800" b="1" dirty="0" err="1">
                <a:solidFill>
                  <a:schemeClr val="tx1">
                    <a:lumMod val="95000"/>
                  </a:schemeClr>
                </a:solidFill>
              </a:rPr>
              <a:t>Arienza</a:t>
            </a:r>
            <a:r>
              <a:rPr lang="it-IT" sz="1800" b="1" dirty="0">
                <a:solidFill>
                  <a:schemeClr val="tx1">
                    <a:lumMod val="95000"/>
                  </a:schemeClr>
                </a:solidFill>
              </a:rPr>
              <a:t>, e uccise anche i buoi che trainavano il carroccio; distrusse poi il carroccio stesso e portò via la croce dorata che s'innalzava sull'antenna del carroccio e l'insegna comunale ivi posta, conducendo prigionieri al suo accampamento molti fanti e </a:t>
            </a:r>
            <a:r>
              <a:rPr lang="it-IT" sz="1800" b="1" dirty="0" smtClean="0">
                <a:solidFill>
                  <a:schemeClr val="tx1">
                    <a:lumMod val="95000"/>
                  </a:schemeClr>
                </a:solidFill>
              </a:rPr>
              <a:t>cavalieri.</a:t>
            </a:r>
            <a:endParaRPr lang="it-IT" sz="1800" dirty="0">
              <a:solidFill>
                <a:schemeClr val="tx1">
                  <a:lumMod val="95000"/>
                </a:schemeClr>
              </a:solidFill>
            </a:endParaRPr>
          </a:p>
          <a:p>
            <a:pPr algn="just"/>
            <a:r>
              <a:rPr lang="it-IT" sz="1800" b="1" dirty="0" smtClean="0">
                <a:solidFill>
                  <a:schemeClr val="tx1">
                    <a:lumMod val="95000"/>
                  </a:schemeClr>
                </a:solidFill>
              </a:rPr>
              <a:t>b. XXIIII</a:t>
            </a:r>
            <a:r>
              <a:rPr lang="it-IT" sz="1800" b="1" dirty="0">
                <a:solidFill>
                  <a:schemeClr val="tx1">
                    <a:lumMod val="95000"/>
                  </a:schemeClr>
                </a:solidFill>
              </a:rPr>
              <a:t>. Quando si raduna l'esercito intero viene portato fuori un carro che offre agli occhi di tutti gli uomini uno spettacolo meraviglioso, il cosiddetto «carroccio», coperto da ogni parte di scarlatto e splendidamente adorno; esso è trainato da tre paia di buoi di straordinaria grandezza e forza, splendidamente rivestiti di panni candidi segnati con una croce rossa. Su di esso, al centro, si innalza una bellissima antenna, straordinariamente alta e diritta, del peso di quattro uomini e sulla cui punta v'è una aerea croce mirabilmente dorata. Da questa antenna pende sventolando un vessillo meravigliosamente grande e candido, con una croce rossa i cui bracci arrivano a toccare, con </a:t>
            </a:r>
            <a:r>
              <a:rPr lang="it-IT" sz="1800" b="1" dirty="0" err="1">
                <a:solidFill>
                  <a:schemeClr val="tx1">
                    <a:lumMod val="95000"/>
                  </a:schemeClr>
                </a:solidFill>
              </a:rPr>
              <a:t>splendidissimo</a:t>
            </a:r>
            <a:r>
              <a:rPr lang="it-IT" sz="1800" b="1" dirty="0">
                <a:solidFill>
                  <a:schemeClr val="tx1">
                    <a:lumMod val="95000"/>
                  </a:schemeClr>
                </a:solidFill>
              </a:rPr>
              <a:t> effetto, gli orli dei quattro lati del vessillo. Questa antenna viene da ogni parte tenuta diritta con funi da molti uomini.</a:t>
            </a:r>
          </a:p>
        </p:txBody>
      </p:sp>
    </p:spTree>
    <p:extLst>
      <p:ext uri="{BB962C8B-B14F-4D97-AF65-F5344CB8AC3E}">
        <p14:creationId xmlns:p14="http://schemas.microsoft.com/office/powerpoint/2010/main" val="365334822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8740" y="477672"/>
            <a:ext cx="9635320" cy="5078313"/>
          </a:xfrm>
          <a:prstGeom prst="rect">
            <a:avLst/>
          </a:prstGeom>
        </p:spPr>
        <p:txBody>
          <a:bodyPr wrap="square">
            <a:spAutoFit/>
          </a:bodyPr>
          <a:lstStyle/>
          <a:p>
            <a:pPr algn="just"/>
            <a:endParaRPr lang="it-IT" b="1" dirty="0"/>
          </a:p>
          <a:p>
            <a:r>
              <a:rPr lang="it-IT" b="1" dirty="0">
                <a:solidFill>
                  <a:schemeClr val="accent1">
                    <a:lumMod val="40000"/>
                    <a:lumOff val="60000"/>
                  </a:schemeClr>
                </a:solidFill>
              </a:rPr>
              <a:t>Il papa allora organizzò due leghe : </a:t>
            </a:r>
            <a:endParaRPr lang="it-IT" b="1" dirty="0" smtClean="0">
              <a:solidFill>
                <a:schemeClr val="accent1">
                  <a:lumMod val="40000"/>
                  <a:lumOff val="60000"/>
                </a:schemeClr>
              </a:solidFill>
            </a:endParaRPr>
          </a:p>
          <a:p>
            <a:endParaRPr lang="it-IT" b="1" dirty="0" smtClean="0"/>
          </a:p>
          <a:p>
            <a:pPr marL="342900" indent="-342900">
              <a:buAutoNum type="arabicPeriod"/>
            </a:pPr>
            <a:r>
              <a:rPr lang="it-IT" b="1" dirty="0" smtClean="0"/>
              <a:t>1164 </a:t>
            </a:r>
            <a:r>
              <a:rPr lang="it-IT" b="1" dirty="0" err="1"/>
              <a:t>Verona,Padova</a:t>
            </a:r>
            <a:r>
              <a:rPr lang="it-IT" b="1" dirty="0"/>
              <a:t>, Vicenza e Treviso </a:t>
            </a:r>
            <a:endParaRPr lang="it-IT" b="1" dirty="0" smtClean="0"/>
          </a:p>
          <a:p>
            <a:pPr marL="342900" indent="-342900">
              <a:buAutoNum type="arabicPeriod"/>
            </a:pPr>
            <a:endParaRPr lang="it-IT" b="1" dirty="0" smtClean="0"/>
          </a:p>
          <a:p>
            <a:pPr marL="342900" indent="-342900">
              <a:buAutoNum type="arabicPeriod"/>
            </a:pPr>
            <a:r>
              <a:rPr lang="it-IT" b="1" dirty="0" smtClean="0"/>
              <a:t>1167 </a:t>
            </a:r>
            <a:r>
              <a:rPr lang="it-IT" b="1" dirty="0"/>
              <a:t>Lega Lombarda sancita a Pontida tra Cremona, Brescia, Bergamo e Mantova; qui confluì la prima lega. Per bloccare Federico fu fortificata una città a sud di Pavia nel marchesato del Monferrato chiamata Alessandria dal legame con il papa Alessandro.</a:t>
            </a:r>
          </a:p>
          <a:p>
            <a:r>
              <a:rPr lang="it-IT" b="1" dirty="0"/>
              <a:t>Il papa scomunicò poi chiunque avesse agito contro la Lega. </a:t>
            </a:r>
          </a:p>
          <a:p>
            <a:endParaRPr lang="it-IT" b="1" dirty="0" smtClean="0"/>
          </a:p>
          <a:p>
            <a:endParaRPr lang="it-IT" b="1" dirty="0"/>
          </a:p>
          <a:p>
            <a:pPr algn="just"/>
            <a:r>
              <a:rPr lang="it-IT" b="1" dirty="0" smtClean="0"/>
              <a:t>La </a:t>
            </a:r>
            <a:r>
              <a:rPr lang="it-IT" b="1" dirty="0"/>
              <a:t>battaglia di Legnano: nel 1176 nello scontro definitivo fu sconfitto l’esercito imperiale. </a:t>
            </a:r>
            <a:r>
              <a:rPr lang="it-IT" b="1" dirty="0" smtClean="0"/>
              <a:t>Dal punto di vista militare fu un piccolo scontro tra la cavalleria germanica e la fanteria della città. Gli effetti furono rilevanti perché portarono a cercare una soluzione al conflitto</a:t>
            </a:r>
          </a:p>
          <a:p>
            <a:pPr algn="just"/>
            <a:endParaRPr lang="it-IT" b="1" dirty="0" smtClean="0"/>
          </a:p>
          <a:p>
            <a:r>
              <a:rPr lang="it-IT" b="1" dirty="0" smtClean="0"/>
              <a:t>Nel </a:t>
            </a:r>
            <a:r>
              <a:rPr lang="it-IT" b="1" dirty="0"/>
              <a:t>1177 Federico firmò la pace di Venezia.</a:t>
            </a:r>
          </a:p>
        </p:txBody>
      </p:sp>
    </p:spTree>
    <p:extLst>
      <p:ext uri="{BB962C8B-B14F-4D97-AF65-F5344CB8AC3E}">
        <p14:creationId xmlns:p14="http://schemas.microsoft.com/office/powerpoint/2010/main" val="165581807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000" b="1" dirty="0">
                <a:solidFill>
                  <a:schemeClr val="accent1">
                    <a:lumMod val="40000"/>
                    <a:lumOff val="60000"/>
                  </a:schemeClr>
                </a:solidFill>
              </a:rPr>
              <a:t>La  </a:t>
            </a:r>
            <a:r>
              <a:rPr lang="it-IT" sz="2000" b="1" dirty="0" smtClean="0">
                <a:solidFill>
                  <a:schemeClr val="accent1">
                    <a:lumMod val="40000"/>
                    <a:lumOff val="60000"/>
                  </a:schemeClr>
                </a:solidFill>
              </a:rPr>
              <a:t>pace di Costanza</a:t>
            </a:r>
            <a:endParaRPr lang="it-IT" sz="2000" b="1" dirty="0">
              <a:solidFill>
                <a:schemeClr val="accent1">
                  <a:lumMod val="40000"/>
                  <a:lumOff val="60000"/>
                </a:schemeClr>
              </a:solidFill>
            </a:endParaRPr>
          </a:p>
        </p:txBody>
      </p:sp>
      <p:sp>
        <p:nvSpPr>
          <p:cNvPr id="3" name="Segnaposto contenuto 2"/>
          <p:cNvSpPr>
            <a:spLocks noGrp="1"/>
          </p:cNvSpPr>
          <p:nvPr>
            <p:ph idx="1"/>
          </p:nvPr>
        </p:nvSpPr>
        <p:spPr>
          <a:xfrm>
            <a:off x="641445" y="1037230"/>
            <a:ext cx="9703557" cy="5004133"/>
          </a:xfrm>
        </p:spPr>
        <p:txBody>
          <a:bodyPr>
            <a:normAutofit/>
          </a:bodyPr>
          <a:lstStyle/>
          <a:p>
            <a:pPr algn="just"/>
            <a:r>
              <a:rPr lang="it-IT" b="1" dirty="0" smtClean="0"/>
              <a:t>Pace di Costanza del 1183: sancisce la pace con i Comuni della lega. Il documento è emanato da Federico sotto forma di diploma nel quale attribuiva ai comuni la possibilità di esercizio delle regalie in cambio del riconoscimento formale dell’autorità dell’imperatore. Di tale documento esistono numerose copie conservate in molti archivi.</a:t>
            </a:r>
          </a:p>
          <a:p>
            <a:pPr algn="just"/>
            <a:r>
              <a:rPr lang="it-IT" b="1" dirty="0" smtClean="0"/>
              <a:t>Il sovrano rinuncia alla nomina degli ufficiali delle città.</a:t>
            </a:r>
          </a:p>
          <a:p>
            <a:pPr algn="just"/>
            <a:r>
              <a:rPr lang="it-IT" b="1" dirty="0"/>
              <a:t>In nome della santa ed individua Trinità, Federico, col favore della divina clemenza </a:t>
            </a:r>
            <a:r>
              <a:rPr lang="it-IT" b="1" dirty="0" smtClean="0"/>
              <a:t>augusto imperatore </a:t>
            </a:r>
            <a:r>
              <a:rPr lang="it-IT" b="1" dirty="0"/>
              <a:t>dei Romani, ed Enrico VI, suo figlio, augusto re dei Romani. La serena maestà </a:t>
            </a:r>
            <a:r>
              <a:rPr lang="it-IT" b="1" dirty="0" smtClean="0"/>
              <a:t>della clemenza </a:t>
            </a:r>
            <a:r>
              <a:rPr lang="it-IT" b="1" dirty="0"/>
              <a:t>imperiale fu sempre solita dispensare ai sudditi favore e grazie in modo che, </a:t>
            </a:r>
            <a:r>
              <a:rPr lang="it-IT" b="1" dirty="0" smtClean="0"/>
              <a:t>per quanto </a:t>
            </a:r>
            <a:r>
              <a:rPr lang="it-IT" b="1" dirty="0"/>
              <a:t>essa debba e possa correggere con la severità della legge gli eccessi delittuosi, tuttavia </a:t>
            </a:r>
            <a:r>
              <a:rPr lang="it-IT" b="1" dirty="0" smtClean="0"/>
              <a:t>in maggior </a:t>
            </a:r>
            <a:r>
              <a:rPr lang="it-IT" b="1" dirty="0"/>
              <a:t>misura si sforzi di reggere l'impero romano con la benefica tranquillità della pace e </a:t>
            </a:r>
            <a:r>
              <a:rPr lang="it-IT" b="1" dirty="0" smtClean="0"/>
              <a:t>con i </a:t>
            </a:r>
            <a:r>
              <a:rPr lang="it-IT" b="1" dirty="0"/>
              <a:t>pii sentimenti della misericordia, e di richiamare l'insolenza dei ribelli alla dovuta fedeltà </a:t>
            </a:r>
            <a:r>
              <a:rPr lang="it-IT" b="1" dirty="0" smtClean="0"/>
              <a:t>e all'ossequio </a:t>
            </a:r>
            <a:r>
              <a:rPr lang="it-IT" b="1" dirty="0"/>
              <a:t>della doverosa devozione. </a:t>
            </a:r>
          </a:p>
          <a:p>
            <a:pPr algn="just"/>
            <a:endParaRPr lang="it-IT" dirty="0"/>
          </a:p>
        </p:txBody>
      </p:sp>
    </p:spTree>
    <p:extLst>
      <p:ext uri="{BB962C8B-B14F-4D97-AF65-F5344CB8AC3E}">
        <p14:creationId xmlns:p14="http://schemas.microsoft.com/office/powerpoint/2010/main" val="369391541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801503" y="1028343"/>
            <a:ext cx="8407021" cy="4093428"/>
          </a:xfrm>
          <a:prstGeom prst="rect">
            <a:avLst/>
          </a:prstGeom>
        </p:spPr>
        <p:txBody>
          <a:bodyPr wrap="square">
            <a:spAutoFit/>
          </a:bodyPr>
          <a:lstStyle/>
          <a:p>
            <a:pPr algn="just"/>
            <a:r>
              <a:rPr lang="it-IT" sz="2000" b="1" dirty="0"/>
              <a:t>Pertanto, sappiano tutti i sudditi dell'impero, tanto della età presente che della posterità, che noi con la consueta grazia della nostra benignità, aprendo le viscere della nostra innata bontà alla fedeltà e alla devozione dei Lombardi che talora avevano offeso noi e il nostro impero, abbiamo ricevuto essi e la Lega e i loro fautori nella pienezza della nostra grazia, rimettendo loro con clemenza tutte le offese e le colpe con cui provocarono la nostra indignazione; e per i fedeli servizi della loro devozione che noi siamo certi in futuro di ricevere da essi, riteniamo che siano da annoverare tra i diletti nostri sudditi. Pertanto abbiamo ordinato col presente documento di sottoscrivere e di munire con l'autorità del nostro sigillo la nostra pace, che ad essi con animo clemente abbiamo concesso. Il suo testo è il seguente:</a:t>
            </a:r>
          </a:p>
        </p:txBody>
      </p:sp>
    </p:spTree>
    <p:extLst>
      <p:ext uri="{BB962C8B-B14F-4D97-AF65-F5344CB8AC3E}">
        <p14:creationId xmlns:p14="http://schemas.microsoft.com/office/powerpoint/2010/main" val="200636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166843"/>
            <a:ext cx="8215952" cy="4093428"/>
          </a:xfrm>
          <a:prstGeom prst="rect">
            <a:avLst/>
          </a:prstGeom>
        </p:spPr>
        <p:txBody>
          <a:bodyPr wrap="square">
            <a:spAutoFit/>
          </a:bodyPr>
          <a:lstStyle/>
          <a:p>
            <a:pPr algn="just"/>
            <a:r>
              <a:rPr lang="it-IT" sz="2000" b="1" dirty="0"/>
              <a:t>Noi, Federico imperatore dei Romani e il nostro figlio re dei Romani, concediamo in perpetuo a voi città, luoghi e persone della Lega, le regalie e le vostre consuetudini, tanto in città che fuori della città: cioè a Verona e al suo castello e ai sobborghi ed alle altre città, luoghi e persone della Lega, in modo che nella stessa città abbiate tutto come finora lo avete avuto o lo avete; mentre fuori possiate praticare senza contrasto tutte le consuetudini che per tradizione avete praticato o praticate, per quanto riguarda il fodro e i boschi, i pascoli e i ponti, le acque e i mulini (come per tradizione foste soliti avere o avete), l'esercito, le fortificazioni della città, la giurisdizione tanto nelle cause penali che nelle civili, all'interno e all'esterno, e le altre cose che si riferiscono al buono stato delle città.</a:t>
            </a:r>
          </a:p>
        </p:txBody>
      </p:sp>
    </p:spTree>
    <p:extLst>
      <p:ext uri="{BB962C8B-B14F-4D97-AF65-F5344CB8AC3E}">
        <p14:creationId xmlns:p14="http://schemas.microsoft.com/office/powerpoint/2010/main" val="2415425621"/>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9" y="335846"/>
            <a:ext cx="8484358" cy="5324535"/>
          </a:xfrm>
          <a:prstGeom prst="rect">
            <a:avLst/>
          </a:prstGeom>
        </p:spPr>
        <p:txBody>
          <a:bodyPr wrap="square">
            <a:spAutoFit/>
          </a:bodyPr>
          <a:lstStyle/>
          <a:p>
            <a:pPr algn="just"/>
            <a:r>
              <a:rPr lang="it-IT" sz="2000" b="1" dirty="0"/>
              <a:t>Vogliamo che le regalie, che a voi non sono state concesse, siano riconosciute in questo modo: si scelgano il vescovo del luogo e alcuni uomini tanto della città che della diocesi, uomini di buona fama e che si credono a ciò idonei, tali che non siano posseduti da odio privato o particolare né contro la città né contro la nostra maestà, i quali giurino che in buona fede e senza frode ricercheranno, e riconosceranno dopo averle ricercate, quelle che spettano in modo particolare alla nostra eccellenza. </a:t>
            </a:r>
          </a:p>
          <a:p>
            <a:pPr algn="just"/>
            <a:r>
              <a:rPr lang="it-IT" sz="2000" b="1" dirty="0"/>
              <a:t>Inoltre i Milanesi abbiano e posseggano senza impedimento da parte nostra o dei nostri successori quella giurisdizione che essi per consuetudine esercitarono e quella che ora esercitano nei contadi del Seprio, della Martesana e di </a:t>
            </a:r>
            <a:r>
              <a:rPr lang="it-IT" sz="2000" b="1" dirty="0" err="1"/>
              <a:t>Burgaria</a:t>
            </a:r>
            <a:r>
              <a:rPr lang="it-IT" sz="2000" b="1" dirty="0"/>
              <a:t> e negli altri contadi eccettuati i luoghi che il comune di Bergamo possiede adesso fra l'Adda e l'Oglio ed eccettuato Romano, Vecchio e Bariano, e salve le donazioni, i patti, e le concessioni che il Comune di Milano fece alle città di Bergamo, Lodi e Novara, che non devono essere infirmati da questa concessione.</a:t>
            </a:r>
          </a:p>
        </p:txBody>
      </p:sp>
    </p:spTree>
    <p:extLst>
      <p:ext uri="{BB962C8B-B14F-4D97-AF65-F5344CB8AC3E}">
        <p14:creationId xmlns:p14="http://schemas.microsoft.com/office/powerpoint/2010/main" val="345101214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335846"/>
            <a:ext cx="8570794" cy="5324535"/>
          </a:xfrm>
          <a:prstGeom prst="rect">
            <a:avLst/>
          </a:prstGeom>
        </p:spPr>
        <p:txBody>
          <a:bodyPr wrap="square">
            <a:spAutoFit/>
          </a:bodyPr>
          <a:lstStyle/>
          <a:p>
            <a:pPr algn="just"/>
            <a:r>
              <a:rPr lang="it-IT" sz="2000" b="1" dirty="0"/>
              <a:t>36. I nomi delle città alle quali abbiamo reso la nostra grazia e abbiamo elargito le concessioni o facoltà sopra elencate, sono questi: Vercelli, Novara, Milano, Lodi, Bergamo, Brescia, Mantova, Verona, Vicenza, Padova, Treviso, Bologna, Faenza, Modena, Reggio, Parma, Piacenza. Inoltre a queste città e località vogliamo che sia assicurata la pace e ad esse rendiamo la nostra grazia.</a:t>
            </a:r>
          </a:p>
          <a:p>
            <a:pPr algn="just"/>
            <a:r>
              <a:rPr lang="it-IT" sz="2000" b="1" dirty="0"/>
              <a:t>37. Non elargiamo le sopra elencate concessioni o facoltà alle seguenti: Imola, Rocca San Casciano, Bobbio, Pieve di Gravedona, Feltre, Belluno, Ceneda. A Ferrara invece rendiamo la nostra grazia ed elargiamo le sopradette concessioni o facoltà, se entro due mesi dal ritorno dei Lombardi dalla nostra Corte saranno d'accordo con essi sulla pace sopra scritta. […]</a:t>
            </a:r>
          </a:p>
          <a:p>
            <a:pPr algn="just"/>
            <a:r>
              <a:rPr lang="it-IT" sz="2000" b="1" dirty="0"/>
              <a:t>41. Queste poi sono le città e i luoghi che ricevettero insieme con noi la pace sopra scritta sotto giuramento dei Lombardi e che la giurarono per proprio conto: Pavia, Cremona, Como, Tortona, Asti, Cesarea, Genova, Alba e le altre città e luoghi e persone che sono e furono della nostra parte.</a:t>
            </a:r>
          </a:p>
        </p:txBody>
      </p:sp>
    </p:spTree>
    <p:extLst>
      <p:ext uri="{BB962C8B-B14F-4D97-AF65-F5344CB8AC3E}">
        <p14:creationId xmlns:p14="http://schemas.microsoft.com/office/powerpoint/2010/main" val="386439420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6111" y="452718"/>
            <a:ext cx="9404723" cy="1075831"/>
          </a:xfrm>
        </p:spPr>
        <p:txBody>
          <a:bodyPr/>
          <a:lstStyle/>
          <a:p>
            <a:pPr algn="ctr"/>
            <a:r>
              <a:rPr lang="it-IT" dirty="0"/>
              <a:t> </a:t>
            </a:r>
            <a:r>
              <a:rPr lang="it-IT" sz="2400" b="1" dirty="0" smtClean="0">
                <a:solidFill>
                  <a:schemeClr val="accent2">
                    <a:lumMod val="60000"/>
                    <a:lumOff val="40000"/>
                  </a:schemeClr>
                </a:solidFill>
              </a:rPr>
              <a:t>La cavalleria e le crociate: le diverse interpretazioni storiografiche. March Bloch</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545910" y="1651379"/>
            <a:ext cx="9621671" cy="4389983"/>
          </a:xfrm>
        </p:spPr>
        <p:txBody>
          <a:bodyPr>
            <a:normAutofit fontScale="92500" lnSpcReduction="10000"/>
          </a:bodyPr>
          <a:lstStyle/>
          <a:p>
            <a:pPr algn="just"/>
            <a:r>
              <a:rPr lang="it-IT" b="1" dirty="0" smtClean="0"/>
              <a:t>Lo storico legava la cavalleria al feudalesimo e proponeva di dividere tra una prima età feudale, caratterizzata dalla centralità dell’omaggio, dal giuramento di fedeltà del vassallo, ad una seconda età feudale, caratterizzata dal beneficio, ovvero i beni ottenuti dal vassallo. L’avvicendamento sarebbe avvenuto intorno all’XI sec. </a:t>
            </a:r>
          </a:p>
          <a:p>
            <a:pPr algn="just"/>
            <a:r>
              <a:rPr lang="it-IT" b="1" dirty="0" smtClean="0"/>
              <a:t>Si sarebbe creata una </a:t>
            </a:r>
            <a:r>
              <a:rPr lang="it-IT" b="1" i="1" dirty="0" smtClean="0"/>
              <a:t>élite</a:t>
            </a:r>
            <a:r>
              <a:rPr lang="it-IT" b="1" dirty="0" smtClean="0"/>
              <a:t> di uomini specializzati nell’uso delle armi che risulterebbe evidente nella cerimonia dell’</a:t>
            </a:r>
            <a:r>
              <a:rPr lang="it-IT" b="1" i="1" dirty="0" err="1" smtClean="0"/>
              <a:t>adoubement</a:t>
            </a:r>
            <a:r>
              <a:rPr lang="it-IT" b="1" dirty="0" smtClean="0"/>
              <a:t>, dal francone </a:t>
            </a:r>
            <a:r>
              <a:rPr lang="it-IT" b="1" i="1" dirty="0" err="1" smtClean="0"/>
              <a:t>dabban</a:t>
            </a:r>
            <a:r>
              <a:rPr lang="it-IT" b="1" i="1" dirty="0" smtClean="0"/>
              <a:t> </a:t>
            </a:r>
            <a:r>
              <a:rPr lang="it-IT" b="1" dirty="0" smtClean="0"/>
              <a:t>colpire</a:t>
            </a:r>
            <a:r>
              <a:rPr lang="it-IT" b="1" i="1" dirty="0" smtClean="0"/>
              <a:t>. </a:t>
            </a:r>
            <a:r>
              <a:rPr lang="it-IT" b="1" dirty="0" smtClean="0"/>
              <a:t>Durante la cerimonia colui che sarebbe divenuto cavaliere otteneva la spada e riceveva un colpo simbolico alla gota o sulla nuca dal cavaliere più anziano. Dal XII  i cavalieri divennero una gruppo sociale a se stante con un preciso status giuridico. </a:t>
            </a:r>
          </a:p>
          <a:p>
            <a:pPr algn="just"/>
            <a:r>
              <a:rPr lang="it-IT" b="1" dirty="0" smtClean="0"/>
              <a:t>Bloch propose di definire con il termine </a:t>
            </a:r>
            <a:r>
              <a:rPr lang="it-IT" b="1" dirty="0" smtClean="0">
                <a:solidFill>
                  <a:schemeClr val="accent2">
                    <a:lumMod val="60000"/>
                    <a:lumOff val="40000"/>
                  </a:schemeClr>
                </a:solidFill>
              </a:rPr>
              <a:t>nobiltà di fatto </a:t>
            </a:r>
            <a:r>
              <a:rPr lang="it-IT" b="1" dirty="0" smtClean="0"/>
              <a:t>o aristocrazia la nobiltà del primo periodo per la loro ascendenza familiare o per il ruolo svolto e </a:t>
            </a:r>
            <a:r>
              <a:rPr lang="it-IT" b="1" dirty="0" smtClean="0">
                <a:solidFill>
                  <a:schemeClr val="accent2">
                    <a:lumMod val="60000"/>
                    <a:lumOff val="40000"/>
                  </a:schemeClr>
                </a:solidFill>
              </a:rPr>
              <a:t>nobiltà di diritto </a:t>
            </a:r>
            <a:r>
              <a:rPr lang="it-IT" b="1" dirty="0" smtClean="0"/>
              <a:t>quella che si era creata nel secondo periodo. </a:t>
            </a:r>
          </a:p>
          <a:p>
            <a:pPr algn="just"/>
            <a:endParaRPr lang="it-IT" b="1" dirty="0"/>
          </a:p>
        </p:txBody>
      </p:sp>
    </p:spTree>
    <p:extLst>
      <p:ext uri="{BB962C8B-B14F-4D97-AF65-F5344CB8AC3E}">
        <p14:creationId xmlns:p14="http://schemas.microsoft.com/office/powerpoint/2010/main" val="31271145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71500"/>
          </a:xfrm>
        </p:spPr>
        <p:txBody>
          <a:bodyPr>
            <a:normAutofit/>
          </a:bodyPr>
          <a:lstStyle/>
          <a:p>
            <a:pPr algn="ctr"/>
            <a:r>
              <a:rPr lang="it-IT" sz="2800" dirty="0"/>
              <a:t>Liutprando, </a:t>
            </a:r>
            <a:r>
              <a:rPr lang="it-IT" sz="2800" dirty="0" err="1"/>
              <a:t>Antapodosis</a:t>
            </a:r>
            <a:r>
              <a:rPr lang="it-IT" sz="2800" dirty="0"/>
              <a:t>, II, 9-13, 15.</a:t>
            </a:r>
          </a:p>
        </p:txBody>
      </p:sp>
      <p:sp>
        <p:nvSpPr>
          <p:cNvPr id="3" name="Content Placeholder 2"/>
          <p:cNvSpPr>
            <a:spLocks noGrp="1"/>
          </p:cNvSpPr>
          <p:nvPr>
            <p:ph idx="1"/>
          </p:nvPr>
        </p:nvSpPr>
        <p:spPr>
          <a:xfrm>
            <a:off x="448734" y="1371600"/>
            <a:ext cx="9901766" cy="4745963"/>
          </a:xfrm>
        </p:spPr>
        <p:txBody>
          <a:bodyPr>
            <a:normAutofit/>
          </a:bodyPr>
          <a:lstStyle/>
          <a:p>
            <a:pPr algn="just"/>
            <a:r>
              <a:rPr lang="it-IT" b="1" dirty="0"/>
              <a:t>Rafforzati gli animi con questa esortazione, dispongono delle insidie su tre parti, essi stessi traversano direttamente il fiume e si precipitano in mezzo ai nemici. Moltissimi cristiani, stanchi della lunga attesa dei messaggeri, erano smontati da cavallo per l’accampamento a ristorarsi di cibo. Gli Ungari li trafissero con tanta velocità che ad alcuni infilzarono il cibo in gola, ad altri sottrassero coi cavalli il mezzo di fuggire, e tanto più agevolmente li uccidevano in quanto avevano visto che erano senza cavalli. Infine, ad accrescere la rovina dei cristiani, vi era una non piccola discordia fra di loro. Alcuni non solo non combattevano contro gli Ungari, ma desideravano che i loro vicini cadessero; e quei perversi facevano ciò perversamente per questo scopo: se cadevano i vicini, essi soli avrebbero regnato più liberamente. </a:t>
            </a:r>
          </a:p>
        </p:txBody>
      </p:sp>
    </p:spTree>
    <p:extLst>
      <p:ext uri="{BB962C8B-B14F-4D97-AF65-F5344CB8AC3E}">
        <p14:creationId xmlns:p14="http://schemas.microsoft.com/office/powerpoint/2010/main" val="3286983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2">
                    <a:lumMod val="60000"/>
                    <a:lumOff val="40000"/>
                  </a:schemeClr>
                </a:solidFill>
              </a:rPr>
              <a:t>Cavalleria e nobiltà secondo Jean </a:t>
            </a:r>
            <a:r>
              <a:rPr lang="it-IT" sz="2400" b="1" dirty="0" err="1" smtClean="0">
                <a:solidFill>
                  <a:schemeClr val="accent2">
                    <a:lumMod val="60000"/>
                    <a:lumOff val="40000"/>
                  </a:schemeClr>
                </a:solidFill>
              </a:rPr>
              <a:t>Flori</a:t>
            </a:r>
            <a:endParaRPr lang="it-IT" sz="2400" b="1" dirty="0">
              <a:solidFill>
                <a:schemeClr val="accent2">
                  <a:lumMod val="60000"/>
                  <a:lumOff val="40000"/>
                </a:schemeClr>
              </a:solidFill>
            </a:endParaRPr>
          </a:p>
        </p:txBody>
      </p:sp>
      <p:sp>
        <p:nvSpPr>
          <p:cNvPr id="3" name="Segnaposto contenuto 2"/>
          <p:cNvSpPr>
            <a:spLocks noGrp="1"/>
          </p:cNvSpPr>
          <p:nvPr>
            <p:ph idx="1"/>
          </p:nvPr>
        </p:nvSpPr>
        <p:spPr>
          <a:xfrm>
            <a:off x="677333" y="1442435"/>
            <a:ext cx="9776851" cy="4598928"/>
          </a:xfrm>
        </p:spPr>
        <p:txBody>
          <a:bodyPr/>
          <a:lstStyle/>
          <a:p>
            <a:pPr algn="just"/>
            <a:r>
              <a:rPr lang="it-IT" sz="2000" b="1" dirty="0" smtClean="0"/>
              <a:t>Secondo lo storico la cavalleria non avrebbe costituito né un ordine né una classe sociale sino al XIII secolo.</a:t>
            </a:r>
          </a:p>
          <a:p>
            <a:pPr algn="just"/>
            <a:r>
              <a:rPr lang="it-IT" sz="2000" b="1" dirty="0" err="1" smtClean="0"/>
              <a:t>Flori</a:t>
            </a:r>
            <a:r>
              <a:rPr lang="it-IT" sz="2000" b="1" dirty="0" smtClean="0"/>
              <a:t> riteneva che non fosse stata la cavalleria a trasformarsi in nobiltà ma fu la nobiltà ad appropriarsi della nobiltà cavalleresca e a monopolizzarla gradualmente.</a:t>
            </a:r>
          </a:p>
          <a:p>
            <a:pPr algn="just"/>
            <a:r>
              <a:rPr lang="it-IT" sz="2000" b="1" dirty="0" smtClean="0"/>
              <a:t> Dalla fine del XIII sec. </a:t>
            </a:r>
            <a:r>
              <a:rPr lang="it-IT" sz="2000" b="1" dirty="0"/>
              <a:t>l</a:t>
            </a:r>
            <a:r>
              <a:rPr lang="it-IT" sz="2000" b="1" dirty="0" smtClean="0"/>
              <a:t>a  professione  militare sarebbe divenuta una professione onorevole ma molto costosa che non tutti i nobili avrebbero deciso di seguire.  In questo periodo si sarebbe affermata un’etica capace di fornire nuove regole di comportamento a coloro che nel secolo XI erano in genere violenti e brutali nei loro comportamenti. </a:t>
            </a:r>
          </a:p>
          <a:p>
            <a:pPr algn="just"/>
            <a:r>
              <a:rPr lang="it-IT" sz="2000" b="1" dirty="0" smtClean="0"/>
              <a:t>Nel XIII alla cavalleria sarebbero stati associati nuovi significati dal punto di vista ideologico riconducibili a modelli cristiani</a:t>
            </a:r>
            <a:r>
              <a:rPr lang="it-IT" b="1" dirty="0" smtClean="0"/>
              <a:t>.</a:t>
            </a:r>
            <a:endParaRPr lang="it-IT" b="1" dirty="0"/>
          </a:p>
        </p:txBody>
      </p:sp>
    </p:spTree>
    <p:extLst>
      <p:ext uri="{BB962C8B-B14F-4D97-AF65-F5344CB8AC3E}">
        <p14:creationId xmlns:p14="http://schemas.microsoft.com/office/powerpoint/2010/main" val="403882453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normAutofit/>
          </a:bodyPr>
          <a:lstStyle/>
          <a:p>
            <a:pPr algn="ctr"/>
            <a:r>
              <a:rPr lang="it-IT" sz="2800" b="1" dirty="0" smtClean="0">
                <a:solidFill>
                  <a:schemeClr val="accent2">
                    <a:lumMod val="60000"/>
                    <a:lumOff val="40000"/>
                  </a:schemeClr>
                </a:solidFill>
              </a:rPr>
              <a:t>L’interpretazione di </a:t>
            </a:r>
            <a:r>
              <a:rPr lang="it-IT" sz="2800" b="1" dirty="0" err="1" smtClean="0">
                <a:solidFill>
                  <a:schemeClr val="accent2">
                    <a:lumMod val="60000"/>
                    <a:lumOff val="40000"/>
                  </a:schemeClr>
                </a:solidFill>
              </a:rPr>
              <a:t>Duby</a:t>
            </a:r>
            <a:r>
              <a:rPr lang="it-IT" sz="2800" b="1" dirty="0" smtClean="0">
                <a:solidFill>
                  <a:schemeClr val="accent2">
                    <a:lumMod val="60000"/>
                    <a:lumOff val="40000"/>
                  </a:schemeClr>
                </a:solidFill>
              </a:rPr>
              <a:t> </a:t>
            </a:r>
            <a:endParaRPr lang="it-IT" sz="2800" b="1" dirty="0">
              <a:solidFill>
                <a:schemeClr val="accent2">
                  <a:lumMod val="60000"/>
                  <a:lumOff val="40000"/>
                </a:schemeClr>
              </a:solidFill>
            </a:endParaRPr>
          </a:p>
        </p:txBody>
      </p:sp>
      <p:sp>
        <p:nvSpPr>
          <p:cNvPr id="3" name="Segnaposto contenuto 2"/>
          <p:cNvSpPr>
            <a:spLocks noGrp="1"/>
          </p:cNvSpPr>
          <p:nvPr>
            <p:ph idx="1"/>
          </p:nvPr>
        </p:nvSpPr>
        <p:spPr>
          <a:xfrm>
            <a:off x="1045823" y="1330946"/>
            <a:ext cx="8981821" cy="4560292"/>
          </a:xfrm>
        </p:spPr>
        <p:txBody>
          <a:bodyPr>
            <a:normAutofit/>
          </a:bodyPr>
          <a:lstStyle/>
          <a:p>
            <a:pPr algn="just"/>
            <a:r>
              <a:rPr lang="it-IT" sz="2000" b="1" dirty="0" smtClean="0"/>
              <a:t>Georges </a:t>
            </a:r>
            <a:r>
              <a:rPr lang="it-IT" sz="2000" b="1" dirty="0" err="1" smtClean="0"/>
              <a:t>Duby</a:t>
            </a:r>
            <a:r>
              <a:rPr lang="it-IT" sz="2000" b="1" dirty="0" smtClean="0"/>
              <a:t> partendo dall’analisi di una regione francese, il M</a:t>
            </a:r>
            <a:r>
              <a:rPr lang="vi-VN" sz="2000" b="1" dirty="0" smtClean="0"/>
              <a:t>â</a:t>
            </a:r>
            <a:r>
              <a:rPr lang="it-IT" sz="2000" b="1" dirty="0" err="1" smtClean="0"/>
              <a:t>connais</a:t>
            </a:r>
            <a:r>
              <a:rPr lang="it-IT" sz="2000" b="1" dirty="0" smtClean="0"/>
              <a:t>, si convinse che il termine </a:t>
            </a:r>
            <a:r>
              <a:rPr lang="it-IT" sz="2000" b="1" i="1" dirty="0" err="1" smtClean="0"/>
              <a:t>miles</a:t>
            </a:r>
            <a:r>
              <a:rPr lang="it-IT" sz="2000" b="1" i="1" dirty="0" smtClean="0"/>
              <a:t> </a:t>
            </a:r>
            <a:r>
              <a:rPr lang="it-IT" sz="2000" b="1" dirty="0" smtClean="0"/>
              <a:t>aveva iniziato ad assumere un nuovo significato indicando guerrieri e signori di castello nel corso del X sec.</a:t>
            </a:r>
          </a:p>
          <a:p>
            <a:pPr algn="just"/>
            <a:endParaRPr lang="it-IT" sz="2000" b="1" dirty="0" smtClean="0"/>
          </a:p>
          <a:p>
            <a:pPr algn="just"/>
            <a:r>
              <a:rPr lang="it-IT" sz="2000" b="1" dirty="0" smtClean="0"/>
              <a:t>Praticamente il titolo di cavaliere si sarebbe esteso a tutto il ceto aristocratico divenendo l’elemento distintivo dell’antica nobiltà, che avrebbe acquisito una nuova definizione nata intorno al mestiere delle armi e ai privilegi giuridici connessi .</a:t>
            </a:r>
          </a:p>
          <a:p>
            <a:pPr algn="just"/>
            <a:endParaRPr lang="it-IT" sz="2000" b="1" dirty="0" smtClean="0"/>
          </a:p>
          <a:p>
            <a:pPr algn="just"/>
            <a:r>
              <a:rPr lang="it-IT" sz="2000" b="1" dirty="0" smtClean="0"/>
              <a:t>Intorno al Mille si sarebbe affermata una nuova nobiltà coincidente con la cavalleria.</a:t>
            </a:r>
            <a:endParaRPr lang="it-IT" sz="2000" b="1" dirty="0"/>
          </a:p>
        </p:txBody>
      </p:sp>
    </p:spTree>
    <p:extLst>
      <p:ext uri="{BB962C8B-B14F-4D97-AF65-F5344CB8AC3E}">
        <p14:creationId xmlns:p14="http://schemas.microsoft.com/office/powerpoint/2010/main" val="310244432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fontScale="90000"/>
          </a:bodyPr>
          <a:lstStyle/>
          <a:p>
            <a:pPr algn="ctr"/>
            <a:r>
              <a:rPr lang="it-IT" sz="2400" b="1" dirty="0" smtClean="0">
                <a:solidFill>
                  <a:schemeClr val="accent1">
                    <a:lumMod val="40000"/>
                    <a:lumOff val="60000"/>
                  </a:schemeClr>
                </a:solidFill>
              </a:rPr>
              <a:t>L’origine sociale dei cavalieri e la successiva specializzazione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63936" y="1274239"/>
            <a:ext cx="9422009" cy="4753475"/>
          </a:xfrm>
        </p:spPr>
        <p:txBody>
          <a:bodyPr/>
          <a:lstStyle/>
          <a:p>
            <a:pPr algn="just"/>
            <a:r>
              <a:rPr lang="it-IT" b="1" dirty="0" smtClean="0"/>
              <a:t>Con la diffusione della signoria di banno incentrata sui castelli aumentò la necessità di persone che si dedicassero alla guerra in modo specializzato e che vengono chiamate nelle fonti con il nome di </a:t>
            </a:r>
            <a:r>
              <a:rPr lang="it-IT" b="1" i="1" dirty="0" err="1" smtClean="0"/>
              <a:t>milites</a:t>
            </a:r>
            <a:r>
              <a:rPr lang="it-IT" b="1" i="1" dirty="0" smtClean="0"/>
              <a:t>. </a:t>
            </a:r>
            <a:r>
              <a:rPr lang="it-IT" b="1" dirty="0" smtClean="0"/>
              <a:t>Nella prima fase sono spesso di origini umili.</a:t>
            </a:r>
          </a:p>
          <a:p>
            <a:pPr algn="just"/>
            <a:r>
              <a:rPr lang="it-IT" b="1" dirty="0" smtClean="0"/>
              <a:t>In area tedesca si diffondono i </a:t>
            </a:r>
            <a:r>
              <a:rPr lang="it-IT" b="1" dirty="0" smtClean="0">
                <a:solidFill>
                  <a:schemeClr val="accent6">
                    <a:lumMod val="40000"/>
                    <a:lumOff val="60000"/>
                  </a:schemeClr>
                </a:solidFill>
              </a:rPr>
              <a:t>ministeriali</a:t>
            </a:r>
            <a:r>
              <a:rPr lang="it-IT" b="1" dirty="0" smtClean="0"/>
              <a:t>, servi che ricoprono servizi importanti e che guidano gli uomini armati del signore, dal quale potevano ricevere in cambio un castello.</a:t>
            </a:r>
          </a:p>
          <a:p>
            <a:pPr algn="just"/>
            <a:r>
              <a:rPr lang="it-IT" b="1" dirty="0" smtClean="0"/>
              <a:t>Ne corso del XI sec. la figura del cavaliere venne sempre più specializzandosi sulla base delle nuove tecniche di combattimento basate soprattutto sullo </a:t>
            </a:r>
            <a:r>
              <a:rPr lang="it-IT" b="1" dirty="0" smtClean="0">
                <a:solidFill>
                  <a:schemeClr val="accent1">
                    <a:lumMod val="40000"/>
                    <a:lumOff val="60000"/>
                  </a:schemeClr>
                </a:solidFill>
              </a:rPr>
              <a:t>scontro individuale</a:t>
            </a:r>
            <a:r>
              <a:rPr lang="it-IT" b="1" dirty="0" smtClean="0"/>
              <a:t>. Tali tecniche, che prevedevano l’uso della lancia, portarono allo sviluppo di nuove armature protettive, soprattutto scudi e nuovi elmi. Il costo di tali armi aumentò rispetto al passato e ciò che avrebbe comportato </a:t>
            </a:r>
            <a:r>
              <a:rPr lang="it-IT" b="1" dirty="0"/>
              <a:t>i</a:t>
            </a:r>
            <a:r>
              <a:rPr lang="it-IT" b="1" dirty="0" smtClean="0"/>
              <a:t>l chiudersi della cavalleria verso una élite ristretta </a:t>
            </a:r>
          </a:p>
          <a:p>
            <a:pPr algn="just"/>
            <a:endParaRPr lang="it-IT" dirty="0"/>
          </a:p>
        </p:txBody>
      </p:sp>
    </p:spTree>
    <p:extLst>
      <p:ext uri="{BB962C8B-B14F-4D97-AF65-F5344CB8AC3E}">
        <p14:creationId xmlns:p14="http://schemas.microsoft.com/office/powerpoint/2010/main" val="415293434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Le strutture familiari e la cavalleria</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39403"/>
            <a:ext cx="10008864" cy="4701959"/>
          </a:xfrm>
        </p:spPr>
        <p:txBody>
          <a:bodyPr>
            <a:normAutofit lnSpcReduction="10000"/>
          </a:bodyPr>
          <a:lstStyle/>
          <a:p>
            <a:pPr algn="just"/>
            <a:r>
              <a:rPr lang="it-IT" b="1" dirty="0" smtClean="0">
                <a:solidFill>
                  <a:schemeClr val="bg2">
                    <a:lumMod val="20000"/>
                    <a:lumOff val="80000"/>
                  </a:schemeClr>
                </a:solidFill>
              </a:rPr>
              <a:t>La crescita di cavalieri era condizionata dalla struttura delle famiglie di tipo verticale, che privilegiava la parentela paterna e i primogeniti. </a:t>
            </a:r>
          </a:p>
          <a:p>
            <a:pPr algn="just"/>
            <a:r>
              <a:rPr lang="it-IT" b="1" dirty="0" smtClean="0"/>
              <a:t>Prima nelle famiglie aristocratiche era diffusa una struttura familiare di tipo orizzontale, caratterizzata da un certo equilibrio tra linee parentali materne e paterne. </a:t>
            </a:r>
          </a:p>
          <a:p>
            <a:pPr algn="just"/>
            <a:r>
              <a:rPr lang="it-IT" b="1" dirty="0" smtClean="0"/>
              <a:t>Dopo l’affermazione delle signorie di banno divenne di principale importanza l’evitare di suddividere i patrimoni familiari spesso già esigui. La discendenza patrilineare garantiva la coesione del patrimonio ma discriminava i figli cadetti, che privi di beni personali, erano costretti a cercare fortuna con l’unico mestiere che conoscevano: quello delle armi. </a:t>
            </a:r>
          </a:p>
          <a:p>
            <a:pPr algn="just"/>
            <a:r>
              <a:rPr lang="it-IT" b="1" dirty="0" smtClean="0"/>
              <a:t>I cavalieri si spostavano da città in città, da corte a corte, partecipando a combattimenti e tornei al fine di contrarre matrimonio e stabilizzarsi. L’obbiettivo era spesso conseguito in età matura e chi non lo aveva fatto era definito nelle fonti come </a:t>
            </a:r>
            <a:r>
              <a:rPr lang="it-IT" b="1" i="1" dirty="0" err="1" smtClean="0"/>
              <a:t>iuvenes</a:t>
            </a:r>
            <a:r>
              <a:rPr lang="it-IT" b="1" i="1" dirty="0"/>
              <a:t>.</a:t>
            </a:r>
            <a:endParaRPr lang="it-IT" b="1" dirty="0"/>
          </a:p>
        </p:txBody>
      </p:sp>
    </p:spTree>
    <p:extLst>
      <p:ext uri="{BB962C8B-B14F-4D97-AF65-F5344CB8AC3E}">
        <p14:creationId xmlns:p14="http://schemas.microsoft.com/office/powerpoint/2010/main" val="21201761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800" dirty="0" smtClean="0">
                <a:solidFill>
                  <a:schemeClr val="accent1">
                    <a:lumMod val="40000"/>
                    <a:lumOff val="60000"/>
                  </a:schemeClr>
                </a:solidFill>
              </a:rPr>
              <a:t>Dalla violenza ad un nuovo modello etico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65161"/>
            <a:ext cx="9471218" cy="4676201"/>
          </a:xfrm>
        </p:spPr>
        <p:txBody>
          <a:bodyPr/>
          <a:lstStyle/>
          <a:p>
            <a:r>
              <a:rPr lang="it-IT" sz="2000" b="1" dirty="0" smtClean="0"/>
              <a:t>Le fonti parlano di cavalieri protagonisti di rapine e saccheggi.</a:t>
            </a:r>
          </a:p>
          <a:p>
            <a:pPr algn="just"/>
            <a:r>
              <a:rPr lang="it-IT" sz="2000" b="1" dirty="0" smtClean="0"/>
              <a:t>Per contrastare questo fenomeno i vescovi formarono il movimento delle paci di Dio e spinsero verso un modello etico che prevedeva la difesa dei deboli, delle donne, dei bambini e che fu propagandato attraverso l’epica cavalleresca del XII sec. </a:t>
            </a:r>
          </a:p>
          <a:p>
            <a:pPr algn="just"/>
            <a:r>
              <a:rPr lang="it-IT" sz="2000" b="1" dirty="0" smtClean="0"/>
              <a:t>I cavalieri furono inseriti in un modello di organizzazione sociale elaborato da alcuni intellettuali ecclesiastici tra X e XI sec.,  che rappresentava la società come tripartita in tre ordini: gli </a:t>
            </a:r>
            <a:r>
              <a:rPr lang="it-IT" sz="2000" b="1" i="1" dirty="0" err="1" smtClean="0"/>
              <a:t>oratores</a:t>
            </a:r>
            <a:r>
              <a:rPr lang="it-IT" sz="2000" b="1" dirty="0" smtClean="0"/>
              <a:t>, coloro che pregavano per la salvezza delle anime; i </a:t>
            </a:r>
            <a:r>
              <a:rPr lang="it-IT" sz="2000" b="1" i="1" dirty="0" err="1" smtClean="0"/>
              <a:t>bellatores</a:t>
            </a:r>
            <a:r>
              <a:rPr lang="it-IT" sz="2000" b="1" dirty="0" smtClean="0"/>
              <a:t>, che combattevano per sé e in difesa degli altri; i </a:t>
            </a:r>
            <a:r>
              <a:rPr lang="it-IT" sz="2000" b="1" i="1" dirty="0" err="1" smtClean="0"/>
              <a:t>laboratores</a:t>
            </a:r>
            <a:r>
              <a:rPr lang="it-IT" sz="2000" b="1" dirty="0" smtClean="0"/>
              <a:t>, che lavoravano producendo il sostegno materiale per l’intera società. L’elaborazione si rifaceva all’idea di Dio come trino. Anche la società, divisa in tre ordini, avrebbe dovuto avere come unico fine la difesa della cristianità</a:t>
            </a:r>
            <a:r>
              <a:rPr lang="it-IT" b="1" dirty="0" smtClean="0"/>
              <a:t>. </a:t>
            </a:r>
          </a:p>
          <a:p>
            <a:pPr algn="just"/>
            <a:endParaRPr lang="it-IT" dirty="0" smtClean="0"/>
          </a:p>
          <a:p>
            <a:endParaRPr lang="it-IT" dirty="0"/>
          </a:p>
        </p:txBody>
      </p:sp>
    </p:spTree>
    <p:extLst>
      <p:ext uri="{BB962C8B-B14F-4D97-AF65-F5344CB8AC3E}">
        <p14:creationId xmlns:p14="http://schemas.microsoft.com/office/powerpoint/2010/main" val="197235737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a:bodyPr>
          <a:lstStyle/>
          <a:p>
            <a:pPr algn="ctr"/>
            <a:r>
              <a:rPr lang="it-IT" sz="2400" b="1" dirty="0" smtClean="0">
                <a:solidFill>
                  <a:schemeClr val="accent1">
                    <a:lumMod val="40000"/>
                    <a:lumOff val="60000"/>
                  </a:schemeClr>
                </a:solidFill>
              </a:rPr>
              <a:t>I pellegrinaggi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00059" y="1184858"/>
            <a:ext cx="9046217" cy="4689080"/>
          </a:xfrm>
        </p:spPr>
        <p:txBody>
          <a:bodyPr>
            <a:normAutofit lnSpcReduction="10000"/>
          </a:bodyPr>
          <a:lstStyle/>
          <a:p>
            <a:pPr algn="just"/>
            <a:r>
              <a:rPr lang="it-IT" sz="2000" b="1" dirty="0" smtClean="0"/>
              <a:t>Il rinnovamento della cavalleria seguiva quello della Chiesa, partito dall’abbazia di Cluny,  e si accompagnò alla crescente diffusione della pratica dei pellegrinaggi, soprattutto a largo raggio verso Roma e Gerusalemme. </a:t>
            </a:r>
            <a:endParaRPr lang="it-IT" sz="2000" b="1" dirty="0"/>
          </a:p>
          <a:p>
            <a:pPr algn="just"/>
            <a:r>
              <a:rPr lang="it-IT" sz="2000" b="1" dirty="0" smtClean="0"/>
              <a:t>A queste mete si aggiunse Santiago di Compostela. Qui, nell’ambito della </a:t>
            </a:r>
            <a:r>
              <a:rPr lang="it-IT" sz="2000" b="1" i="1" dirty="0" err="1" smtClean="0"/>
              <a:t>reconquista</a:t>
            </a:r>
            <a:r>
              <a:rPr lang="it-IT" sz="2000" b="1" dirty="0" smtClean="0"/>
              <a:t>, si diffuse il culto di Giacomo maggiore, fratello di Giovanni Evangelista, che secondo una leggenda avrebbe evangelizzato la Galizia, dove agli inizi dell’XI sec. fu rinvenuta la tomba che si ritenne del santo. Per diffondere il culto e agevolare la riconquista dello stato i monaci di Cluny contribuirono a portare il culto in tutta Europa facendo arrivare in Spagna molti cristiani negli anni in cui si combatteva contro i musulmani.</a:t>
            </a:r>
          </a:p>
          <a:p>
            <a:pPr algn="just"/>
            <a:r>
              <a:rPr lang="it-IT" sz="2000" b="1" dirty="0" smtClean="0"/>
              <a:t>Va ricordato che nel 1064 papa Alessandro II aveva concesso l’indulgenza a chi combatteva contro i Mori, come venivano definiti i musulmani nelle fonti.</a:t>
            </a:r>
            <a:endParaRPr lang="it-IT" sz="2000" b="1" dirty="0"/>
          </a:p>
        </p:txBody>
      </p:sp>
    </p:spTree>
    <p:extLst>
      <p:ext uri="{BB962C8B-B14F-4D97-AF65-F5344CB8AC3E}">
        <p14:creationId xmlns:p14="http://schemas.microsoft.com/office/powerpoint/2010/main" val="299221626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5666" y="223234"/>
            <a:ext cx="8596668" cy="1320800"/>
          </a:xfrm>
        </p:spPr>
        <p:txBody>
          <a:bodyPr>
            <a:normAutofit/>
          </a:bodyPr>
          <a:lstStyle/>
          <a:p>
            <a:pPr algn="ctr"/>
            <a:r>
              <a:rPr lang="it-IT" sz="2400" b="1" dirty="0" smtClean="0">
                <a:solidFill>
                  <a:schemeClr val="accent6">
                    <a:lumMod val="40000"/>
                    <a:lumOff val="60000"/>
                  </a:schemeClr>
                </a:solidFill>
              </a:rPr>
              <a:t>Urbano II </a:t>
            </a:r>
            <a:endParaRPr lang="it-IT" sz="2400" b="1" dirty="0">
              <a:solidFill>
                <a:schemeClr val="accent6">
                  <a:lumMod val="40000"/>
                  <a:lumOff val="60000"/>
                </a:schemeClr>
              </a:solidFill>
            </a:endParaRPr>
          </a:p>
        </p:txBody>
      </p:sp>
      <p:sp>
        <p:nvSpPr>
          <p:cNvPr id="3" name="Segnaposto contenuto 2"/>
          <p:cNvSpPr>
            <a:spLocks noGrp="1"/>
          </p:cNvSpPr>
          <p:nvPr>
            <p:ph idx="1"/>
          </p:nvPr>
        </p:nvSpPr>
        <p:spPr>
          <a:xfrm>
            <a:off x="677333" y="1004552"/>
            <a:ext cx="9558488" cy="5036811"/>
          </a:xfrm>
        </p:spPr>
        <p:txBody>
          <a:bodyPr>
            <a:normAutofit fontScale="92500" lnSpcReduction="10000"/>
          </a:bodyPr>
          <a:lstStyle/>
          <a:p>
            <a:pPr algn="just"/>
            <a:r>
              <a:rPr lang="it-IT" b="1" dirty="0" smtClean="0"/>
              <a:t>Il papa, che era stato priore di Cluny, aveva lanciato durante un concilio tenuto a Clermont nel 1095 un appello di pacificazione ai nobili e ai cavalieri cristiani che da decenni si uccidevano tra loro in guerre fratricide spingendoli a fare un pellegrinaggio armato a Gerusalemme, che era stata occupata dai Turchi, un popolo giunto dalla steppe che si era convertito all’Islam.</a:t>
            </a:r>
          </a:p>
          <a:p>
            <a:pPr algn="just"/>
            <a:r>
              <a:rPr lang="it-IT" b="1" dirty="0" smtClean="0"/>
              <a:t>Di questo appello esistono solo fonti scrisse successivamente.</a:t>
            </a:r>
          </a:p>
          <a:p>
            <a:pPr algn="just"/>
            <a:r>
              <a:rPr lang="it-IT" b="1" dirty="0" smtClean="0">
                <a:solidFill>
                  <a:schemeClr val="accent1">
                    <a:lumMod val="40000"/>
                    <a:lumOff val="60000"/>
                  </a:schemeClr>
                </a:solidFill>
              </a:rPr>
              <a:t>La nuova storiografia non ritiene che il concetto di crociata sia stato elaborato solamente solo nel Duecento per indicare le missioni armate avviate sia per espandere la cristianità e difendere i confini sia per reprimere gli eretici all’interno della chiesa.</a:t>
            </a:r>
          </a:p>
          <a:p>
            <a:pPr algn="just"/>
            <a:r>
              <a:rPr lang="it-IT" b="1" dirty="0" smtClean="0"/>
              <a:t>Sino al XIII nelle fonti troviamo termini come </a:t>
            </a:r>
            <a:r>
              <a:rPr lang="it-IT" b="1" i="1" dirty="0" smtClean="0"/>
              <a:t>iter, </a:t>
            </a:r>
            <a:r>
              <a:rPr lang="it-IT" b="1" i="1" dirty="0" err="1" smtClean="0"/>
              <a:t>passagium</a:t>
            </a:r>
            <a:r>
              <a:rPr lang="it-IT" b="1" i="1" dirty="0" smtClean="0"/>
              <a:t>, </a:t>
            </a:r>
            <a:r>
              <a:rPr lang="it-IT" b="1" i="1" dirty="0" err="1" smtClean="0"/>
              <a:t>pellegrinatio</a:t>
            </a:r>
            <a:r>
              <a:rPr lang="it-IT" b="1" i="1" dirty="0" smtClean="0"/>
              <a:t> </a:t>
            </a:r>
            <a:r>
              <a:rPr lang="it-IT" b="1" dirty="0" smtClean="0"/>
              <a:t>e non crociata. L’unità ideologica alle crociate si sarebbe conferita solo più tardi.</a:t>
            </a:r>
          </a:p>
          <a:p>
            <a:pPr algn="just"/>
            <a:r>
              <a:rPr lang="it-IT" b="1" dirty="0" smtClean="0"/>
              <a:t>L’invito di </a:t>
            </a:r>
            <a:r>
              <a:rPr lang="it-IT" b="1" smtClean="0"/>
              <a:t>Urbano II </a:t>
            </a:r>
            <a:r>
              <a:rPr lang="it-IT" b="1" dirty="0" smtClean="0"/>
              <a:t>fu accolto con favore dei ceti popolari e da gruppi di cavalieri poveri, spinti da motivazioni religiose e desideri di avere una rivincita sociale. </a:t>
            </a:r>
            <a:endParaRPr lang="it-IT" b="1" dirty="0"/>
          </a:p>
        </p:txBody>
      </p:sp>
    </p:spTree>
    <p:extLst>
      <p:ext uri="{BB962C8B-B14F-4D97-AF65-F5344CB8AC3E}">
        <p14:creationId xmlns:p14="http://schemas.microsoft.com/office/powerpoint/2010/main" val="426407585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9" y="163774"/>
            <a:ext cx="8659852" cy="900752"/>
          </a:xfrm>
        </p:spPr>
        <p:txBody>
          <a:bodyPr>
            <a:normAutofit/>
          </a:bodyPr>
          <a:lstStyle/>
          <a:p>
            <a:pPr algn="ctr"/>
            <a:r>
              <a:rPr lang="it-IT" sz="2400" b="1" dirty="0" smtClean="0">
                <a:solidFill>
                  <a:schemeClr val="accent1">
                    <a:lumMod val="40000"/>
                    <a:lumOff val="60000"/>
                  </a:schemeClr>
                </a:solidFill>
              </a:rPr>
              <a:t>La crociata «popolare»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050878"/>
            <a:ext cx="10199933" cy="4990485"/>
          </a:xfrm>
        </p:spPr>
        <p:txBody>
          <a:bodyPr>
            <a:normAutofit fontScale="85000" lnSpcReduction="20000"/>
          </a:bodyPr>
          <a:lstStyle/>
          <a:p>
            <a:pPr algn="just"/>
            <a:r>
              <a:rPr lang="it-IT" sz="2100" b="1" dirty="0" smtClean="0"/>
              <a:t>Costituita da gruppi di pellegrini armati e non e privi di un’organizzazione  precisa, tale crociata fu guidata da predicatori itineranti come Pietro d’Amiens, meglio noto come Pietro l’Eremita, noto per aver promosso un’iniziativa per la redenzione delle prostitute, chiamate </a:t>
            </a:r>
            <a:r>
              <a:rPr lang="it-IT" sz="2100" b="1" dirty="0" err="1" smtClean="0"/>
              <a:t>mulierculae</a:t>
            </a:r>
            <a:r>
              <a:rPr lang="it-IT" sz="2100" b="1" dirty="0" smtClean="0"/>
              <a:t> in modo spregiativo dai sacerdoti.</a:t>
            </a:r>
          </a:p>
          <a:p>
            <a:pPr algn="just"/>
            <a:r>
              <a:rPr lang="it-IT" sz="2100" b="1" dirty="0" smtClean="0"/>
              <a:t>Durante una sua predicazione nella Pasqua del 1096 a Colonia convince un cavaliere povero, tale Gualtiero Senza Averi, che si dice avesse donato tutti i suoi averi per seguirlo. Intorno a loro si riunirono numerose persone; le fonti parlano di 10000 persone ma è un numero esageratamente elevato.</a:t>
            </a:r>
          </a:p>
          <a:p>
            <a:pPr algn="just"/>
            <a:r>
              <a:rPr lang="it-IT" sz="2100" b="1" dirty="0" smtClean="0"/>
              <a:t>Lungo il percorso, in Germania (Worms, Treviri, Colonia, Praga e Ratisbona), tali pellegrini si resero protagonisti di atti violenti contro gli ebrei ritenuti nemici della cristianità e saccheggiarono le campagne e le città lungo le Valli del Reno e del Danubio.</a:t>
            </a:r>
          </a:p>
          <a:p>
            <a:pPr algn="just"/>
            <a:r>
              <a:rPr lang="it-IT" sz="2100" b="1" dirty="0" smtClean="0"/>
              <a:t>Molti di loro si persero per strada o furono trucidati dal re di Ungheria, che era cristiano, ma che non tollerava il numero di violenze di cui si erano macchiati.</a:t>
            </a:r>
          </a:p>
          <a:p>
            <a:pPr algn="just"/>
            <a:r>
              <a:rPr lang="it-IT" sz="2100" b="1" dirty="0"/>
              <a:t>Dopo aver percorso i Balcani i pochi pellegrini rimasti, soprattutto donne, bambini e malati, giunsero in Anatolia dove, ormai stremati, furono sconfitti dai Turchi. Quanto successo convinse il papa a stabilire regole severe: nessuno da allora avrebbe potuto partire per la crociata o per un pellegrinaggio senza avere il permesso da parte dei superiori, se si trattava di un religioso o di un coniuge di un laico sposato</a:t>
            </a:r>
          </a:p>
          <a:p>
            <a:pPr algn="just"/>
            <a:endParaRPr lang="it-IT" b="1" dirty="0" smtClean="0"/>
          </a:p>
        </p:txBody>
      </p:sp>
    </p:spTree>
    <p:extLst>
      <p:ext uri="{BB962C8B-B14F-4D97-AF65-F5344CB8AC3E}">
        <p14:creationId xmlns:p14="http://schemas.microsoft.com/office/powerpoint/2010/main" val="329079835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3206" y="218365"/>
            <a:ext cx="9612125" cy="559558"/>
          </a:xfrm>
        </p:spPr>
        <p:txBody>
          <a:bodyPr/>
          <a:lstStyle/>
          <a:p>
            <a:r>
              <a:rPr lang="it-IT" sz="2000" b="1" dirty="0" smtClean="0">
                <a:solidFill>
                  <a:schemeClr val="accent1">
                    <a:lumMod val="40000"/>
                    <a:lumOff val="60000"/>
                  </a:schemeClr>
                </a:solidFill>
              </a:rPr>
              <a:t>La prima vera crociata e l’arrivo a Gerusalemme dei cristiani 1099</a:t>
            </a:r>
            <a:endParaRPr lang="it-IT" sz="2000" b="1" dirty="0">
              <a:solidFill>
                <a:schemeClr val="accent1">
                  <a:lumMod val="40000"/>
                  <a:lumOff val="60000"/>
                </a:schemeClr>
              </a:solidFill>
            </a:endParaRPr>
          </a:p>
        </p:txBody>
      </p:sp>
      <p:sp>
        <p:nvSpPr>
          <p:cNvPr id="3" name="Segnaposto testo 2"/>
          <p:cNvSpPr>
            <a:spLocks noGrp="1"/>
          </p:cNvSpPr>
          <p:nvPr>
            <p:ph type="body" idx="1"/>
          </p:nvPr>
        </p:nvSpPr>
        <p:spPr>
          <a:xfrm>
            <a:off x="163773" y="1037229"/>
            <a:ext cx="9816840" cy="4600551"/>
          </a:xfrm>
        </p:spPr>
        <p:txBody>
          <a:bodyPr>
            <a:normAutofit fontScale="92500" lnSpcReduction="20000"/>
          </a:bodyPr>
          <a:lstStyle/>
          <a:p>
            <a:pPr algn="just"/>
            <a:r>
              <a:rPr lang="it-IT" b="1" dirty="0" smtClean="0">
                <a:solidFill>
                  <a:schemeClr val="tx1"/>
                </a:solidFill>
              </a:rPr>
              <a:t>Il papa riuscì a convincere gli esponenti della feudalità europea a partire per liberare il Santo Sepolcro. Tra loro si ricordano Ugo di </a:t>
            </a:r>
            <a:r>
              <a:rPr lang="it-IT" b="1" dirty="0" err="1" smtClean="0">
                <a:solidFill>
                  <a:schemeClr val="tx1"/>
                </a:solidFill>
              </a:rPr>
              <a:t>Vermandois</a:t>
            </a:r>
            <a:r>
              <a:rPr lang="it-IT" b="1" dirty="0" smtClean="0">
                <a:solidFill>
                  <a:schemeClr val="tx1"/>
                </a:solidFill>
              </a:rPr>
              <a:t>, fratello del re di Francia, Goffredo di Buglione, duca della Bassa Lorena, </a:t>
            </a:r>
            <a:r>
              <a:rPr lang="it-IT" b="1" dirty="0" err="1" smtClean="0">
                <a:solidFill>
                  <a:schemeClr val="tx1"/>
                </a:solidFill>
              </a:rPr>
              <a:t>Boemondo</a:t>
            </a:r>
            <a:r>
              <a:rPr lang="it-IT" b="1" dirty="0" smtClean="0">
                <a:solidFill>
                  <a:schemeClr val="tx1"/>
                </a:solidFill>
              </a:rPr>
              <a:t> d’Altavilla, figlio di Roberto il Guiscardo e i conti di Tolosa e di Fiandra.</a:t>
            </a:r>
          </a:p>
          <a:p>
            <a:pPr algn="just"/>
            <a:r>
              <a:rPr lang="it-IT" b="1" dirty="0" smtClean="0">
                <a:solidFill>
                  <a:schemeClr val="tx1"/>
                </a:solidFill>
              </a:rPr>
              <a:t>Nel 1097 si misero in marcia da Costantinopoli senza un progetto politico e nel giro di due anni espugnarono Nicea, Odessa e Antiochia arrivando a conquistare Gerusalemme il 15 luglio del 1099. In quell’occasione massacrarono quasi interamente la popolazione locale araba e ebrea.</a:t>
            </a:r>
          </a:p>
          <a:p>
            <a:pPr algn="just"/>
            <a:r>
              <a:rPr lang="it-IT" b="1" dirty="0" smtClean="0">
                <a:solidFill>
                  <a:schemeClr val="tx1"/>
                </a:solidFill>
              </a:rPr>
              <a:t>La prima crociata entrò a far parte delle leggende europee. Si ricordi la Gerusalemme liberata di Torquato Tasso.</a:t>
            </a:r>
          </a:p>
          <a:p>
            <a:pPr algn="just"/>
            <a:r>
              <a:rPr lang="it-IT" b="1" dirty="0" smtClean="0">
                <a:solidFill>
                  <a:schemeClr val="tx1"/>
                </a:solidFill>
              </a:rPr>
              <a:t>Nominato Goffredo di Buglione come avvocato/difensore del Santo Sepolcro, i capi crociati organizzano la divisione delle terre che avevano occupato.  Gerusalemme seppur data a Goffredo faceva parte del regno di Gerusalemme o Terrasanta.  Di conseguenza il titolo regale non spettò a lui che si limitò a governarla ma al papa. Il termine Terrasanta aveva un significato giuridico: secondo il diritto giustinianeo le </a:t>
            </a:r>
            <a:r>
              <a:rPr lang="it-IT" b="1" i="1" dirty="0" smtClean="0">
                <a:solidFill>
                  <a:schemeClr val="tx1"/>
                </a:solidFill>
              </a:rPr>
              <a:t>res </a:t>
            </a:r>
            <a:r>
              <a:rPr lang="it-IT" b="1" i="1" dirty="0" err="1" smtClean="0">
                <a:solidFill>
                  <a:schemeClr val="tx1"/>
                </a:solidFill>
              </a:rPr>
              <a:t>sanctae</a:t>
            </a:r>
            <a:r>
              <a:rPr lang="it-IT" b="1" i="1" dirty="0" smtClean="0">
                <a:solidFill>
                  <a:schemeClr val="tx1"/>
                </a:solidFill>
              </a:rPr>
              <a:t> </a:t>
            </a:r>
            <a:r>
              <a:rPr lang="it-IT" b="1" dirty="0" smtClean="0">
                <a:solidFill>
                  <a:schemeClr val="tx1"/>
                </a:solidFill>
              </a:rPr>
              <a:t>non potevano appartenere ad alcun potere terreno.</a:t>
            </a:r>
            <a:endParaRPr lang="it-IT" b="1" dirty="0">
              <a:solidFill>
                <a:schemeClr val="tx1"/>
              </a:solidFill>
            </a:endParaRPr>
          </a:p>
        </p:txBody>
      </p:sp>
    </p:spTree>
    <p:extLst>
      <p:ext uri="{BB962C8B-B14F-4D97-AF65-F5344CB8AC3E}">
        <p14:creationId xmlns:p14="http://schemas.microsoft.com/office/powerpoint/2010/main" val="208433176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20000"/>
                    <a:lumOff val="80000"/>
                  </a:schemeClr>
                </a:solidFill>
              </a:rPr>
              <a:t>I regni nei territori conquistati </a:t>
            </a:r>
            <a:endParaRPr lang="it-IT" sz="2400" b="1" dirty="0">
              <a:solidFill>
                <a:schemeClr val="accent1">
                  <a:lumMod val="20000"/>
                  <a:lumOff val="80000"/>
                </a:schemeClr>
              </a:solidFill>
            </a:endParaRPr>
          </a:p>
        </p:txBody>
      </p:sp>
      <p:sp>
        <p:nvSpPr>
          <p:cNvPr id="3" name="Segnaposto contenuto 2"/>
          <p:cNvSpPr>
            <a:spLocks noGrp="1"/>
          </p:cNvSpPr>
          <p:nvPr>
            <p:ph idx="1"/>
          </p:nvPr>
        </p:nvSpPr>
        <p:spPr>
          <a:xfrm>
            <a:off x="677334" y="1339403"/>
            <a:ext cx="10431944" cy="4701959"/>
          </a:xfrm>
        </p:spPr>
        <p:txBody>
          <a:bodyPr>
            <a:normAutofit lnSpcReduction="10000"/>
          </a:bodyPr>
          <a:lstStyle/>
          <a:p>
            <a:pPr algn="just"/>
            <a:r>
              <a:rPr lang="it-IT" b="1" dirty="0" smtClean="0"/>
              <a:t>Oltre al regno di Gerusalemme, furono costituiti altri regni affidati a nobili e cavalieri, che avevano partecipato alla crociata e che decisero di stanziarsi in queste terre. L’organizzazione politica si basava su legami feudali</a:t>
            </a:r>
            <a:r>
              <a:rPr lang="it-IT" b="1" dirty="0"/>
              <a:t> </a:t>
            </a:r>
            <a:r>
              <a:rPr lang="it-IT" b="1" dirty="0" smtClean="0"/>
              <a:t>esistenti tra i cavalieri e i loro signori.</a:t>
            </a:r>
          </a:p>
          <a:p>
            <a:pPr algn="just"/>
            <a:r>
              <a:rPr lang="it-IT" b="1" dirty="0" smtClean="0"/>
              <a:t>Principato di Antiochia a </a:t>
            </a:r>
            <a:r>
              <a:rPr lang="it-IT" b="1" dirty="0" err="1" smtClean="0"/>
              <a:t>Boemondo</a:t>
            </a:r>
            <a:r>
              <a:rPr lang="it-IT" b="1" dirty="0" smtClean="0"/>
              <a:t> d’Altavilla; quello di </a:t>
            </a:r>
            <a:r>
              <a:rPr lang="it-IT" b="1" dirty="0" err="1" smtClean="0"/>
              <a:t>Edessa</a:t>
            </a:r>
            <a:r>
              <a:rPr lang="it-IT" b="1" dirty="0" smtClean="0"/>
              <a:t> in Siria a Baldovino di Borgogna.</a:t>
            </a:r>
          </a:p>
          <a:p>
            <a:pPr algn="just"/>
            <a:r>
              <a:rPr lang="it-IT" b="1" dirty="0" smtClean="0"/>
              <a:t>Divennero importanti gli ordini religiosi istituiti per difendere i luoghi sacri e per ospitare i pellegrini: i Templari, che si stabilirono nel Tempio di Salomone; gli Ospedalieri di San Giovanni; l’Ordine Teutonico. Si trattava di ordini costituiti da monaci guerrieri votati a difendere i luoghi della cristianità con le armi.</a:t>
            </a:r>
          </a:p>
          <a:p>
            <a:pPr algn="just"/>
            <a:r>
              <a:rPr lang="it-IT" b="1" dirty="0" smtClean="0"/>
              <a:t>I regni erano anche fondamentali per il commercio: si insediarono qui i mercanti provenienti da Venezia, Pisa, Amalfi e Genova.</a:t>
            </a:r>
          </a:p>
          <a:p>
            <a:pPr algn="just"/>
            <a:r>
              <a:rPr lang="it-IT" b="1" dirty="0" smtClean="0"/>
              <a:t>Gli interessi dei cavalieri crociati, dei monaci-guerrieri e dei mercanti furono spesso in conflitto tra loro.</a:t>
            </a:r>
            <a:endParaRPr lang="it-IT" b="1" dirty="0"/>
          </a:p>
        </p:txBody>
      </p:sp>
    </p:spTree>
    <p:extLst>
      <p:ext uri="{BB962C8B-B14F-4D97-AF65-F5344CB8AC3E}">
        <p14:creationId xmlns:p14="http://schemas.microsoft.com/office/powerpoint/2010/main" val="735488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1720840"/>
            <a:ext cx="9410700" cy="3785652"/>
          </a:xfrm>
          <a:prstGeom prst="rect">
            <a:avLst/>
          </a:prstGeom>
        </p:spPr>
        <p:txBody>
          <a:bodyPr wrap="square">
            <a:spAutoFit/>
          </a:bodyPr>
          <a:lstStyle/>
          <a:p>
            <a:pPr algn="just"/>
            <a:r>
              <a:rPr lang="it-IT" sz="2400" b="1" dirty="0"/>
              <a:t>Mentre trascurano di venire in aiuto ai bisogni dei vicini e bramano vedere la loro morte, incorrono essi stessi nella propria. Fuggono così i cristiani e i pagani infieriscono, e quelli che prima non erano riusciti a supplicare con i doni, non sapevano poi risparmiare chi li supplicava. Uccisi dunque e messi in fuga i cristiani, gli Ungari percorrono tutti i luoghi del regno infierendo. Né vi era alcuno che attendesse la loro venuta, se non in luoghi </a:t>
            </a:r>
            <a:r>
              <a:rPr lang="it-IT" sz="2400" b="1" dirty="0" err="1"/>
              <a:t>fortificatissimi</a:t>
            </a:r>
            <a:r>
              <a:rPr lang="it-IT" sz="2400" b="1" dirty="0"/>
              <a:t>. Il valore di quelli aveva così stravinto, che una parte saccheggiò la Baviera, la Svevia, la </a:t>
            </a:r>
            <a:r>
              <a:rPr lang="it-IT" sz="2400" b="1" dirty="0" err="1"/>
              <a:t>Franconia</a:t>
            </a:r>
            <a:r>
              <a:rPr lang="it-IT" sz="2400" b="1" dirty="0"/>
              <a:t> e la Sassonia, una parte saccheggiò l’Italia.</a:t>
            </a:r>
          </a:p>
        </p:txBody>
      </p:sp>
    </p:spTree>
    <p:extLst>
      <p:ext uri="{BB962C8B-B14F-4D97-AF65-F5344CB8AC3E}">
        <p14:creationId xmlns:p14="http://schemas.microsoft.com/office/powerpoint/2010/main" val="357850414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90" y="163773"/>
            <a:ext cx="9694010" cy="504967"/>
          </a:xfrm>
        </p:spPr>
        <p:txBody>
          <a:bodyPr/>
          <a:lstStyle/>
          <a:p>
            <a:r>
              <a:rPr lang="it-IT" sz="2000" b="1" dirty="0" smtClean="0">
                <a:solidFill>
                  <a:schemeClr val="accent1">
                    <a:lumMod val="20000"/>
                    <a:lumOff val="80000"/>
                  </a:schemeClr>
                </a:solidFill>
              </a:rPr>
              <a:t>Le repubbliche marinare e il ruolo nei commerci </a:t>
            </a:r>
            <a:endParaRPr lang="it-IT" sz="2000" b="1" dirty="0">
              <a:solidFill>
                <a:schemeClr val="accent1">
                  <a:lumMod val="20000"/>
                  <a:lumOff val="80000"/>
                </a:schemeClr>
              </a:solidFill>
            </a:endParaRPr>
          </a:p>
        </p:txBody>
      </p:sp>
      <p:sp>
        <p:nvSpPr>
          <p:cNvPr id="3" name="Segnaposto testo 2"/>
          <p:cNvSpPr>
            <a:spLocks noGrp="1"/>
          </p:cNvSpPr>
          <p:nvPr>
            <p:ph type="body" idx="1"/>
          </p:nvPr>
        </p:nvSpPr>
        <p:spPr>
          <a:xfrm>
            <a:off x="68240" y="736979"/>
            <a:ext cx="9912374" cy="4900802"/>
          </a:xfrm>
        </p:spPr>
        <p:txBody>
          <a:bodyPr>
            <a:normAutofit lnSpcReduction="10000"/>
          </a:bodyPr>
          <a:lstStyle/>
          <a:p>
            <a:pPr algn="just"/>
            <a:endParaRPr lang="it-IT" b="1" dirty="0" smtClean="0">
              <a:solidFill>
                <a:schemeClr val="tx1"/>
              </a:solidFill>
            </a:endParaRPr>
          </a:p>
          <a:p>
            <a:pPr algn="just"/>
            <a:r>
              <a:rPr lang="it-IT" b="1" dirty="0" smtClean="0">
                <a:solidFill>
                  <a:schemeClr val="tx1"/>
                </a:solidFill>
              </a:rPr>
              <a:t>Amalfi: era cresciuta prima del Mille per il ruolo di intermediazione commerciale tra longobardi, bizantini e musulmani. La prosperità della città era legata ai commerci con Egitto, Siria e Tunisia. Era guidata da una società composta da contadini-mercanti che videro bloccato il progresso nel 1073 in seguito alla conquista normanna.</a:t>
            </a:r>
          </a:p>
          <a:p>
            <a:pPr algn="just"/>
            <a:r>
              <a:rPr lang="it-IT" b="1" dirty="0" smtClean="0">
                <a:solidFill>
                  <a:schemeClr val="tx1"/>
                </a:solidFill>
              </a:rPr>
              <a:t>Venezia: fin dall’età carolingia era stata con Pavia l’unico centro del commercio internazionale nel quale circolava ancora la moneta d’oro; acquistava merci in Europa pagando con la moneta d’argento e le vendeva ai musulmani che pagavano in oro. </a:t>
            </a:r>
          </a:p>
          <a:p>
            <a:pPr algn="just"/>
            <a:r>
              <a:rPr lang="it-IT" b="1" dirty="0" smtClean="0">
                <a:solidFill>
                  <a:schemeClr val="tx1"/>
                </a:solidFill>
              </a:rPr>
              <a:t>La </a:t>
            </a:r>
            <a:r>
              <a:rPr lang="it-IT" b="1" dirty="0" err="1" smtClean="0">
                <a:solidFill>
                  <a:schemeClr val="tx1"/>
                </a:solidFill>
              </a:rPr>
              <a:t>crisobolla</a:t>
            </a:r>
            <a:r>
              <a:rPr lang="it-IT" b="1" dirty="0" smtClean="0">
                <a:solidFill>
                  <a:schemeClr val="tx1"/>
                </a:solidFill>
              </a:rPr>
              <a:t> del 1082: Venezia ottenne dall’imperatore bizantino Alessio </a:t>
            </a:r>
            <a:r>
              <a:rPr lang="it-IT" b="1" dirty="0" err="1" smtClean="0">
                <a:solidFill>
                  <a:schemeClr val="tx1"/>
                </a:solidFill>
              </a:rPr>
              <a:t>Comneno</a:t>
            </a:r>
            <a:r>
              <a:rPr lang="it-IT" b="1" dirty="0" smtClean="0">
                <a:solidFill>
                  <a:schemeClr val="tx1"/>
                </a:solidFill>
              </a:rPr>
              <a:t> un importante privilegio che comportava l’impegno per la città di fornire assistenza navale in cambio delle esazioni delle tasse pagate dagli altri sudditi dell’Impero nei porti del Mediterraneo. Grazie a tale privilegio Venezia avviò un florido commercio in Oriente: portava dall’Oriente beni di lusso, seta, in cambio di ferro, legname, attrezzature navali e schiavi</a:t>
            </a:r>
            <a:endParaRPr lang="it-IT" b="1" dirty="0">
              <a:solidFill>
                <a:schemeClr val="tx1"/>
              </a:solidFill>
            </a:endParaRPr>
          </a:p>
        </p:txBody>
      </p:sp>
    </p:spTree>
    <p:extLst>
      <p:ext uri="{BB962C8B-B14F-4D97-AF65-F5344CB8AC3E}">
        <p14:creationId xmlns:p14="http://schemas.microsoft.com/office/powerpoint/2010/main" val="165026718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18615" y="518615"/>
            <a:ext cx="9812740" cy="5355312"/>
          </a:xfrm>
          <a:prstGeom prst="rect">
            <a:avLst/>
          </a:prstGeom>
        </p:spPr>
        <p:txBody>
          <a:bodyPr wrap="square">
            <a:spAutoFit/>
          </a:bodyPr>
          <a:lstStyle/>
          <a:p>
            <a:pPr algn="just"/>
            <a:r>
              <a:rPr lang="it-IT" b="1" dirty="0" smtClean="0">
                <a:solidFill>
                  <a:schemeClr val="accent1">
                    <a:lumMod val="40000"/>
                    <a:lumOff val="60000"/>
                  </a:schemeClr>
                </a:solidFill>
              </a:rPr>
              <a:t>Genova e Pisa</a:t>
            </a:r>
            <a:r>
              <a:rPr lang="it-IT" b="1" dirty="0" smtClean="0"/>
              <a:t>:  dal XI e XII secolo entrano nel commercio internazionale anche queste due città, che si erano arricchite inizialmente con il saccheggio delle basi saracene in Corsia, Sardegna, Baleari e Africa settentrionale. </a:t>
            </a:r>
          </a:p>
          <a:p>
            <a:endParaRPr lang="it-IT" b="1" dirty="0"/>
          </a:p>
          <a:p>
            <a:pPr algn="just"/>
            <a:r>
              <a:rPr lang="it-IT" b="1" dirty="0" smtClean="0"/>
              <a:t>Si uniscono in numerose spedizioni per limitare la potenza navale islamica. Nel 1087  una flotta mista  genovese e pisana saccheggiò la costa tunisina e conquistò </a:t>
            </a:r>
            <a:r>
              <a:rPr lang="it-IT" b="1" dirty="0" err="1" smtClean="0"/>
              <a:t>Mahdiyah</a:t>
            </a:r>
            <a:r>
              <a:rPr lang="it-IT" b="1" dirty="0" smtClean="0"/>
              <a:t>, uno dei punti chiavi del commercio del Mediterraneo. In quell’occasione ottennero importanti benefici.</a:t>
            </a:r>
          </a:p>
          <a:p>
            <a:pPr algn="just"/>
            <a:r>
              <a:rPr lang="it-IT" b="1" dirty="0" smtClean="0"/>
              <a:t>Nel 1099 trasportando i crociati in Terrasanta avrebbero ottenuto privilegi , basi economiche e commerciali, in Terrasanta.</a:t>
            </a:r>
          </a:p>
          <a:p>
            <a:endParaRPr lang="it-IT" b="1" dirty="0"/>
          </a:p>
          <a:p>
            <a:pPr algn="just"/>
            <a:r>
              <a:rPr lang="it-IT" b="1" dirty="0" smtClean="0">
                <a:solidFill>
                  <a:schemeClr val="accent1">
                    <a:lumMod val="40000"/>
                    <a:lumOff val="60000"/>
                  </a:schemeClr>
                </a:solidFill>
              </a:rPr>
              <a:t>Fiere dello Champagne</a:t>
            </a:r>
            <a:r>
              <a:rPr lang="it-IT" b="1" dirty="0" smtClean="0"/>
              <a:t>: il commercio al di là delle Alpi avveniva invece in luoghi strategici, in fiere (a metà tar nord e sud della Francia), dove venivano vendute e acquistate numerose merci e si svilupparono le pratiche contabili. I conti accordarono ai mercanti salvacondotti, protezione militare e ospizi lungo la strada.</a:t>
            </a:r>
          </a:p>
          <a:p>
            <a:pPr algn="just"/>
            <a:r>
              <a:rPr lang="it-IT" b="1" dirty="0" smtClean="0"/>
              <a:t>Le fiere duravano sei settimane; negli ultimi giorni, dopo essere state vendute molte merci, ci si dedicava ai pagamenti per i quali si ricorreva agli strumenti di credito elaborati dai mercanti e </a:t>
            </a:r>
            <a:r>
              <a:rPr lang="it-IT" b="1" dirty="0" err="1" smtClean="0"/>
              <a:t>cambiatori</a:t>
            </a:r>
            <a:r>
              <a:rPr lang="it-IT" b="1" dirty="0" smtClean="0"/>
              <a:t> italiani</a:t>
            </a:r>
          </a:p>
          <a:p>
            <a:r>
              <a:rPr lang="it-IT" b="1" dirty="0" smtClean="0"/>
              <a:t>Più tardi furono avviati cicli di fiere anche nelle Fiandre.</a:t>
            </a:r>
            <a:endParaRPr lang="it-IT" b="1" dirty="0"/>
          </a:p>
        </p:txBody>
      </p:sp>
    </p:spTree>
    <p:extLst>
      <p:ext uri="{BB962C8B-B14F-4D97-AF65-F5344CB8AC3E}">
        <p14:creationId xmlns:p14="http://schemas.microsoft.com/office/powerpoint/2010/main" val="381865718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5256"/>
          </a:xfrm>
        </p:spPr>
        <p:txBody>
          <a:bodyPr>
            <a:normAutofit/>
          </a:bodyPr>
          <a:lstStyle/>
          <a:p>
            <a:pPr algn="ctr"/>
            <a:r>
              <a:rPr lang="it-IT" sz="2400" b="1" dirty="0" smtClean="0">
                <a:solidFill>
                  <a:schemeClr val="accent1">
                    <a:lumMod val="40000"/>
                    <a:lumOff val="60000"/>
                  </a:schemeClr>
                </a:solidFill>
              </a:rPr>
              <a:t>La reazione musulmana e la seconda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420009"/>
            <a:ext cx="9198186" cy="4621353"/>
          </a:xfrm>
        </p:spPr>
        <p:txBody>
          <a:bodyPr>
            <a:normAutofit lnSpcReduction="10000"/>
          </a:bodyPr>
          <a:lstStyle/>
          <a:p>
            <a:pPr algn="just"/>
            <a:r>
              <a:rPr lang="it-IT" b="1" dirty="0" smtClean="0"/>
              <a:t>La reazione musulmana fu drammatizzata in Occidente. Nel 1144, la perdita di </a:t>
            </a:r>
            <a:r>
              <a:rPr lang="it-IT" b="1" dirty="0" err="1" smtClean="0"/>
              <a:t>Edessa</a:t>
            </a:r>
            <a:r>
              <a:rPr lang="it-IT" b="1" dirty="0" smtClean="0"/>
              <a:t>, che era vicino a duna rotta commerciale di primario interesse, spinse il re di Francia, Luigi VII, a farsi promotore di una nuova spedizione, che Bernardo di Chiaravalle, uno dei personaggi più influenti all’epoca, presentò come una sorta di atto di redenzione delle colpe che i cavalieri avevano commesso in precedenza.</a:t>
            </a:r>
          </a:p>
          <a:p>
            <a:pPr algn="just"/>
            <a:r>
              <a:rPr lang="it-IT" b="1" dirty="0" smtClean="0"/>
              <a:t>Luigi VII, con l’appoggio del papa Eugenio III e con la partecipazione dell’imperatore Corrado III, organizzò la seconda crociata (1147-1148), caratterizzata dalla conflittualità tra i due potenti e dai difficili rapporti con l’impero bizantino. </a:t>
            </a:r>
          </a:p>
          <a:p>
            <a:pPr algn="just"/>
            <a:r>
              <a:rPr lang="it-IT" b="1" dirty="0" smtClean="0"/>
              <a:t>I crociati divisi tra loro non seppero rispondere all’attacco musulmano che veniva dall’Egitto, dove si era instaurato il nuovo regno di </a:t>
            </a:r>
            <a:r>
              <a:rPr lang="it-IT" b="1" dirty="0" err="1" smtClean="0"/>
              <a:t>Salah</a:t>
            </a:r>
            <a:r>
              <a:rPr lang="it-IT" b="1" dirty="0" smtClean="0"/>
              <a:t> ed-</a:t>
            </a:r>
            <a:r>
              <a:rPr lang="it-IT" b="1" dirty="0" err="1" smtClean="0"/>
              <a:t>Din</a:t>
            </a:r>
            <a:r>
              <a:rPr lang="it-IT" b="1" dirty="0" smtClean="0"/>
              <a:t> Yusuf, un condottiero di origine curda, che riuscì a conquistare Gerusalemme nel 1187.</a:t>
            </a:r>
            <a:endParaRPr lang="it-IT" b="1" dirty="0"/>
          </a:p>
        </p:txBody>
      </p:sp>
    </p:spTree>
    <p:extLst>
      <p:ext uri="{BB962C8B-B14F-4D97-AF65-F5344CB8AC3E}">
        <p14:creationId xmlns:p14="http://schemas.microsoft.com/office/powerpoint/2010/main" val="218366607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a:bodyPr>
          <a:lstStyle/>
          <a:p>
            <a:pPr algn="ctr"/>
            <a:r>
              <a:rPr lang="it-IT" sz="2400" b="1" dirty="0" smtClean="0">
                <a:solidFill>
                  <a:schemeClr val="accent1">
                    <a:lumMod val="40000"/>
                    <a:lumOff val="60000"/>
                  </a:schemeClr>
                </a:solidFill>
              </a:rPr>
              <a:t>La terza e la quarta crociata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2" y="1204857"/>
            <a:ext cx="10295467" cy="4836506"/>
          </a:xfrm>
        </p:spPr>
        <p:txBody>
          <a:bodyPr>
            <a:normAutofit fontScale="92500" lnSpcReduction="10000"/>
          </a:bodyPr>
          <a:lstStyle/>
          <a:p>
            <a:pPr algn="just"/>
            <a:r>
              <a:rPr lang="it-IT" b="1" dirty="0" smtClean="0"/>
              <a:t>La presa di Gerusalemme suscitò forte impressione in Occidente e fu organizzata la terza crociata (1189-1192); fu guidata dall’imperatore Federico Barbarossa, il re di Francia Filippo Augusto e il re d’Inghilterra Riccardo Cuor di Leone. I tre sovrani non si coordinarono tra loro e durante il corso degli eventi morì Federico Barbarossa cadendo da cavallo mentre guadava un fiume. I cavalieri non riuscirono a riconquistare Gerusalemme e si limitarono a mantenere alcuni territori costieri. Ritiro degli Ordini monastico-militari.</a:t>
            </a:r>
          </a:p>
          <a:p>
            <a:pPr algn="just"/>
            <a:r>
              <a:rPr lang="it-IT" b="1" dirty="0" smtClean="0"/>
              <a:t>Durante il pontificato di Innocenzo III l’idea di crociata fu sviluppato a livello dottrinale: la crociata sarebbe stato il tentativo di ricondurre alla cristianità occidentale territori che le erano appartenuti, incluso l’impero bizantino che si era allontanato dopo lo scisma del 1054. Il saladino rende nel frattempo L’Egitto la potenza più importante del Mediterraneo.</a:t>
            </a:r>
          </a:p>
          <a:p>
            <a:pPr algn="just"/>
            <a:r>
              <a:rPr lang="it-IT" b="1" dirty="0" smtClean="0"/>
              <a:t>La quarta crociata fu organizzata tra 1202 e 1204 e risponde alle esigenze papali e ai progetti militari ed economici di </a:t>
            </a:r>
            <a:r>
              <a:rPr lang="it-IT" b="1" dirty="0"/>
              <a:t>V</a:t>
            </a:r>
            <a:r>
              <a:rPr lang="it-IT" b="1" dirty="0" smtClean="0"/>
              <a:t>enezia: i crociati invece di sottrarre Gerusalemme ai musulmani, conquistarono Costantinopoli. La città fu oggetto di violenze e saccheggi. Nei Balcani e in parte nei territori anatolici fu costituito l’impero latino d’Oriente, che sopravvisse per circa 60 anni.</a:t>
            </a:r>
            <a:endParaRPr lang="it-IT" b="1" dirty="0"/>
          </a:p>
        </p:txBody>
      </p:sp>
    </p:spTree>
    <p:extLst>
      <p:ext uri="{BB962C8B-B14F-4D97-AF65-F5344CB8AC3E}">
        <p14:creationId xmlns:p14="http://schemas.microsoft.com/office/powerpoint/2010/main" val="159633161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46100"/>
            <a:ext cx="10566400" cy="5632311"/>
          </a:xfrm>
          <a:prstGeom prst="rect">
            <a:avLst/>
          </a:prstGeom>
        </p:spPr>
        <p:txBody>
          <a:bodyPr wrap="square">
            <a:spAutoFit/>
          </a:bodyPr>
          <a:lstStyle/>
          <a:p>
            <a:pPr algn="just"/>
            <a:r>
              <a:rPr lang="it-IT" b="1" dirty="0" smtClean="0"/>
              <a:t>Innocenzo III aveva raccolto il denaro necessario all’impresa; Venezia secondo gli accordi avrebbe invece fornito le navi necessarie all’impresa dato che le ostilità con </a:t>
            </a:r>
            <a:r>
              <a:rPr lang="it-IT" b="1" dirty="0" smtClean="0">
                <a:solidFill>
                  <a:schemeClr val="accent2">
                    <a:lumMod val="60000"/>
                    <a:lumOff val="40000"/>
                  </a:schemeClr>
                </a:solidFill>
              </a:rPr>
              <a:t>Bisanzio rendevano impossibile il passaggio di truppe via terra. </a:t>
            </a:r>
          </a:p>
          <a:p>
            <a:pPr algn="just"/>
            <a:r>
              <a:rPr lang="it-IT" b="1" dirty="0" smtClean="0">
                <a:solidFill>
                  <a:schemeClr val="accent2">
                    <a:lumMod val="60000"/>
                    <a:lumOff val="40000"/>
                  </a:schemeClr>
                </a:solidFill>
              </a:rPr>
              <a:t>Enrico Dandolo, doge di </a:t>
            </a:r>
            <a:r>
              <a:rPr lang="it-IT" b="1" dirty="0">
                <a:solidFill>
                  <a:schemeClr val="accent2">
                    <a:lumMod val="60000"/>
                    <a:lumOff val="40000"/>
                  </a:schemeClr>
                </a:solidFill>
              </a:rPr>
              <a:t>V</a:t>
            </a:r>
            <a:r>
              <a:rPr lang="it-IT" b="1" dirty="0" smtClean="0">
                <a:solidFill>
                  <a:schemeClr val="accent2">
                    <a:lumMod val="60000"/>
                    <a:lumOff val="40000"/>
                  </a:schemeClr>
                </a:solidFill>
              </a:rPr>
              <a:t>enezia</a:t>
            </a:r>
            <a:r>
              <a:rPr lang="it-IT" b="1" dirty="0" smtClean="0"/>
              <a:t>, divenne il vero capo della spedizione. I crociati furono costretti ad accettare le sue condizioni: 1. prima di puntare sull’Egitto si doveva passare la Dalmazia per recuperare Zara che si era ribellata al dominio veneziano  dandosi al re d’Ungheria /nell’occasione vennero siglati patti con le cittadine </a:t>
            </a:r>
            <a:r>
              <a:rPr lang="it-IT" b="1" smtClean="0"/>
              <a:t>dell’Alto Adriatico </a:t>
            </a:r>
            <a:r>
              <a:rPr lang="it-IT" b="1" dirty="0" smtClean="0"/>
              <a:t>2. i bizantini dovevano essere obbligati a mettere sul trono un imperatore gradito ai veneziani.</a:t>
            </a:r>
          </a:p>
          <a:p>
            <a:pPr algn="just"/>
            <a:r>
              <a:rPr lang="it-IT" b="1" dirty="0" smtClean="0"/>
              <a:t>I crociati partirono nel 1202 ma non arrivarono in Egitto ma in compenso Zara fu riconquistata, Nel 1203 i crociati entrano a Bisanzio  e reinsediarono sul trono il detronizzato Isacco II Angelo  associandogli al trono il figlio Alessio IV. In tal modo il sovrano bizantino sarebbe stato una persona favorevole alle potenze occidentali. </a:t>
            </a:r>
          </a:p>
          <a:p>
            <a:pPr algn="just"/>
            <a:r>
              <a:rPr lang="it-IT" b="1" dirty="0" smtClean="0"/>
              <a:t>Seguirono mesi di congiure e una rivolta del popolo che fu soffocata bel sangue il 13 aprile del 1204 con grande bottino per i crociati francesi e veneziani.</a:t>
            </a:r>
          </a:p>
          <a:p>
            <a:pPr algn="just"/>
            <a:r>
              <a:rPr lang="it-IT" b="1" dirty="0" smtClean="0"/>
              <a:t>I Territori bizantini vennero suddivisi nell’effimero Impero latino d’oriente con a capo Baldovino conte di Fiandra(dura 50 anni) e </a:t>
            </a:r>
            <a:r>
              <a:rPr lang="it-IT" b="1" dirty="0" smtClean="0">
                <a:solidFill>
                  <a:schemeClr val="accent2">
                    <a:lumMod val="60000"/>
                    <a:lumOff val="40000"/>
                  </a:schemeClr>
                </a:solidFill>
              </a:rPr>
              <a:t>un monopolio veneziano sull’Egeo e sul Peloponneso con la creazione di colonie.</a:t>
            </a:r>
          </a:p>
          <a:p>
            <a:pPr algn="just"/>
            <a:r>
              <a:rPr lang="it-IT" b="1" dirty="0" smtClean="0"/>
              <a:t>Ciò che rimase della tradizione imperiale bizantina sopravvisse nel piccolo stato di Nicea che conservò titolo e insegne dell’impero. Da lì nel 1261 con l’aiuto dei genovesi Michele VIII Paleontologo riconquistò Costantinopoli. E sulla carta ricostruì l’Impero bizantino.</a:t>
            </a:r>
            <a:endParaRPr lang="it-IT" b="1" dirty="0"/>
          </a:p>
        </p:txBody>
      </p:sp>
    </p:spTree>
    <p:extLst>
      <p:ext uri="{BB962C8B-B14F-4D97-AF65-F5344CB8AC3E}">
        <p14:creationId xmlns:p14="http://schemas.microsoft.com/office/powerpoint/2010/main" val="12470795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191069"/>
            <a:ext cx="9680363" cy="614149"/>
          </a:xfrm>
        </p:spPr>
        <p:txBody>
          <a:bodyPr/>
          <a:lstStyle/>
          <a:p>
            <a:r>
              <a:rPr lang="it-IT" sz="2000" b="1" dirty="0" smtClean="0"/>
              <a:t>Innocenzo III e la predicazione per la </a:t>
            </a:r>
            <a:r>
              <a:rPr lang="it-IT" sz="2000" b="1" dirty="0"/>
              <a:t>crociata.</a:t>
            </a:r>
            <a:br>
              <a:rPr lang="it-IT" sz="2000" b="1" dirty="0"/>
            </a:br>
            <a:r>
              <a:rPr lang="it-IT" sz="1400" b="1" dirty="0"/>
              <a:t>M. MACCARRONE, Studi su Innocenzo III, Padova, Antenore, 1972, pp. 8-9.</a:t>
            </a:r>
          </a:p>
        </p:txBody>
      </p:sp>
      <p:sp>
        <p:nvSpPr>
          <p:cNvPr id="3" name="Segnaposto testo 2"/>
          <p:cNvSpPr>
            <a:spLocks noGrp="1"/>
          </p:cNvSpPr>
          <p:nvPr>
            <p:ph type="body" idx="1"/>
          </p:nvPr>
        </p:nvSpPr>
        <p:spPr>
          <a:xfrm>
            <a:off x="204716" y="982639"/>
            <a:ext cx="10290412" cy="4655142"/>
          </a:xfrm>
        </p:spPr>
        <p:txBody>
          <a:bodyPr>
            <a:normAutofit fontScale="92500" lnSpcReduction="10000"/>
          </a:bodyPr>
          <a:lstStyle/>
          <a:p>
            <a:pPr algn="just"/>
            <a:r>
              <a:rPr lang="it-IT" b="1" dirty="0">
                <a:solidFill>
                  <a:schemeClr val="tx1"/>
                </a:solidFill>
              </a:rPr>
              <a:t>Nell'anno del Signore 1216, alla quarta indizione, il quarto giorno prima delle calende di maggio [28 aprile], vale a dire nella festività di san Vitale, il signor papa Innocenzo III, nell'anno diciannovesimo del suo pontificato, deposto già l'imperatore Ottone [1] e ratificato Federico [2] re di Sicilia, essendo a capo della chiesa in Orvieto il vescovo Capitano, entrò nella città di Orvieto a predicare la parola della croce per il recupero e il soccorso della Terra Santa. Il giorno delle calende di maggio [1 maggio], che allora cadeva di domenica, celebrò solennemente la messa nella cattedrale, dopo avere il giorno precedente, sabato, revocato l'interdetto ecclesiastico senza richiedere alcun corrispettivo. La moltitudine di popolazione che si radunò alla sua predica venne a tal punto da Dio ispirata a ricevere il segno della croce, che egli, nell'imporre il segno della croce agli uomini che lo richiedevano, ne rimase esausto insieme a suo nipote, il signor Stefano. </a:t>
            </a:r>
            <a:endParaRPr lang="it-IT" b="1" dirty="0" smtClean="0">
              <a:solidFill>
                <a:schemeClr val="tx1"/>
              </a:solidFill>
            </a:endParaRPr>
          </a:p>
          <a:p>
            <a:pPr algn="just"/>
            <a:endParaRPr lang="it-IT" b="1" dirty="0" smtClean="0">
              <a:solidFill>
                <a:schemeClr val="tx1"/>
              </a:solidFill>
            </a:endParaRPr>
          </a:p>
          <a:p>
            <a:pPr algn="just"/>
            <a:r>
              <a:rPr lang="it-IT" sz="1700" b="1" dirty="0" smtClean="0">
                <a:solidFill>
                  <a:schemeClr val="tx1"/>
                </a:solidFill>
              </a:rPr>
              <a:t>1. </a:t>
            </a:r>
            <a:r>
              <a:rPr lang="it-IT" sz="1700" b="1" dirty="0">
                <a:solidFill>
                  <a:schemeClr val="tx1"/>
                </a:solidFill>
              </a:rPr>
              <a:t>Ottone di Brunswick (1182-1218), imperatore scomunicato nel 1210.</a:t>
            </a:r>
          </a:p>
          <a:p>
            <a:pPr algn="just"/>
            <a:endParaRPr lang="it-IT" sz="1700" b="1" dirty="0">
              <a:solidFill>
                <a:schemeClr val="tx1"/>
              </a:solidFill>
            </a:endParaRPr>
          </a:p>
          <a:p>
            <a:pPr algn="just"/>
            <a:r>
              <a:rPr lang="it-IT" sz="1700" b="1" dirty="0" smtClean="0">
                <a:solidFill>
                  <a:schemeClr val="tx1"/>
                </a:solidFill>
              </a:rPr>
              <a:t>.2 </a:t>
            </a:r>
            <a:r>
              <a:rPr lang="it-IT" sz="1700" b="1" dirty="0">
                <a:solidFill>
                  <a:schemeClr val="tx1"/>
                </a:solidFill>
              </a:rPr>
              <a:t>Federico II (1194-1250), figlio di Enrico VI e di Costanza di Altavilla, imperatore dal 1210.</a:t>
            </a:r>
          </a:p>
        </p:txBody>
      </p:sp>
    </p:spTree>
    <p:extLst>
      <p:ext uri="{BB962C8B-B14F-4D97-AF65-F5344CB8AC3E}">
        <p14:creationId xmlns:p14="http://schemas.microsoft.com/office/powerpoint/2010/main" val="176708982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77921" y="751344"/>
            <a:ext cx="9212239" cy="4401205"/>
          </a:xfrm>
          <a:prstGeom prst="rect">
            <a:avLst/>
          </a:prstGeom>
        </p:spPr>
        <p:txBody>
          <a:bodyPr wrap="square">
            <a:spAutoFit/>
          </a:bodyPr>
          <a:lstStyle/>
          <a:p>
            <a:pPr algn="just"/>
            <a:r>
              <a:rPr lang="it-IT" sz="2000" b="1" dirty="0"/>
              <a:t>Dopo l'ora di nona poi, benché piovigginasse, ciò non impedì che una folla immensa, che non poteva essere contenuta né nella cattedrale né nella piazza del Comune, si radunasse insieme nel prato dei figli di </a:t>
            </a:r>
            <a:r>
              <a:rPr lang="it-IT" sz="2000" b="1" dirty="0" err="1"/>
              <a:t>Omodeo</a:t>
            </a:r>
            <a:r>
              <a:rPr lang="it-IT" sz="2000" b="1" dirty="0"/>
              <a:t>, presso la chiesa di S. Egidio, occupando completamente quel prato e le case e gli alberi che lo circondavano. Il signor papa se ne stava sotto un portico e predicava al popolo la parola della croce, per saggiare — come credo — la devozione del popolo, quando cadde una pioggia così fitta che, mentre una parte della scorta si rifugiò nelle case vicine, il popolo avido di predicazione veniva letteralmente inondato da ogni parte da questa pioggia abbondante. Allora il signor papa, vedendo la devozione del popolo, ne concepì un'immensa gioia, perché così numerosi erano gli uomini che ricevevano il segno della croce, al punto che nell'imporre il segno con il nipote, il signor Stefano, di nuovo ne rimase esausto.</a:t>
            </a:r>
          </a:p>
        </p:txBody>
      </p:sp>
    </p:spTree>
    <p:extLst>
      <p:ext uri="{BB962C8B-B14F-4D97-AF65-F5344CB8AC3E}">
        <p14:creationId xmlns:p14="http://schemas.microsoft.com/office/powerpoint/2010/main" val="11319710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normAutofit/>
          </a:bodyPr>
          <a:lstStyle/>
          <a:p>
            <a:pPr algn="ctr"/>
            <a:r>
              <a:rPr lang="it-IT" sz="2400" b="1" dirty="0" smtClean="0"/>
              <a:t>I movimenti ereticali</a:t>
            </a:r>
            <a:endParaRPr lang="it-IT" sz="2400" b="1" dirty="0"/>
          </a:p>
        </p:txBody>
      </p:sp>
      <p:sp>
        <p:nvSpPr>
          <p:cNvPr id="3" name="Content Placeholder 2"/>
          <p:cNvSpPr>
            <a:spLocks noGrp="1"/>
          </p:cNvSpPr>
          <p:nvPr>
            <p:ph idx="1"/>
          </p:nvPr>
        </p:nvSpPr>
        <p:spPr>
          <a:xfrm>
            <a:off x="677333" y="1226373"/>
            <a:ext cx="9804148" cy="4814990"/>
          </a:xfrm>
        </p:spPr>
        <p:txBody>
          <a:bodyPr>
            <a:normAutofit fontScale="92500" lnSpcReduction="20000"/>
          </a:bodyPr>
          <a:lstStyle/>
          <a:p>
            <a:pPr algn="just"/>
            <a:r>
              <a:rPr lang="it-IT" b="1" dirty="0" smtClean="0"/>
              <a:t>Uno scoppio di predicazioni eterodosse scosse la Francia meridionale nel XI sec. I protagonisti furono semplici preti, persone ignoranti istigate secondo le fonti da forze oscure che proponevano il ricorso a pratiche ascetiche di  purificazione, il rifiuto della mediazione ecclesiastica e dei sacramenti (battesimo ed eucarestia) e la lettura integrale della Bibbia che assicurava il contatto diretto con Dio. </a:t>
            </a:r>
          </a:p>
          <a:p>
            <a:pPr algn="just"/>
            <a:r>
              <a:rPr lang="it-IT" b="1" dirty="0" smtClean="0"/>
              <a:t>Da tempo esisteva un processo di contestazione delle strutture ecclesiastiche ufficiali da parte delle popolazioni urbane, che denunciavano la corruzione del clero, la ricchezza delle canoniche delle cattedrali, la prepotenza politica dei vescovi ritenendoli peccati in grado di rendere indegni i sacramenti impartiti da loro.</a:t>
            </a:r>
          </a:p>
          <a:p>
            <a:pPr algn="just"/>
            <a:r>
              <a:rPr lang="it-IT" b="1" dirty="0" smtClean="0"/>
              <a:t>Molti movimenti evangelici, più tardi definiti ereticali dalla Chiesa, non avevano definito una dottrina estranea alla chiesa cristiana. Nel XII sec, i seguaci di Valdo, un ricco mercante di Lione, che dopo aver rinunciato ai suoi beni viveva in povertà e predicava il vangelo, furono scomunicati. Valdo lo fu nel 1215 perché predicava nonostante il divieto della gerarchia ecclesiastica, che doveva essere l’unica depositaria dei riti necessari alla salvezza dell’anima. Tutti i seguaci invece predicavano comprese le donne.</a:t>
            </a:r>
            <a:endParaRPr lang="it-IT" b="1" dirty="0"/>
          </a:p>
        </p:txBody>
      </p:sp>
    </p:spTree>
    <p:extLst>
      <p:ext uri="{BB962C8B-B14F-4D97-AF65-F5344CB8AC3E}">
        <p14:creationId xmlns:p14="http://schemas.microsoft.com/office/powerpoint/2010/main" val="326254832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3081" y="136479"/>
            <a:ext cx="9557534" cy="1214650"/>
          </a:xfrm>
        </p:spPr>
        <p:txBody>
          <a:bodyPr/>
          <a:lstStyle/>
          <a:p>
            <a:pPr algn="just"/>
            <a:r>
              <a:rPr lang="fr-FR" sz="2000" b="1" dirty="0" smtClean="0"/>
              <a:t>VALDO </a:t>
            </a:r>
            <a:r>
              <a:rPr lang="fr-FR" sz="1400" dirty="0" smtClean="0"/>
              <a:t/>
            </a:r>
            <a:br>
              <a:rPr lang="fr-FR" sz="1400" dirty="0" smtClean="0"/>
            </a:br>
            <a:r>
              <a:rPr lang="fr-FR" sz="1400" dirty="0"/>
              <a:t/>
            </a:r>
            <a:br>
              <a:rPr lang="fr-FR" sz="1400" dirty="0"/>
            </a:br>
            <a:r>
              <a:rPr lang="fr-FR" sz="1400" dirty="0" smtClean="0"/>
              <a:t/>
            </a:r>
            <a:br>
              <a:rPr lang="fr-FR" sz="1400" dirty="0" smtClean="0"/>
            </a:br>
            <a:r>
              <a:rPr lang="fr-FR" sz="1800" dirty="0" smtClean="0"/>
              <a:t>ETIENNE</a:t>
            </a:r>
            <a:r>
              <a:rPr lang="fr-FR" sz="1800" b="1" dirty="0" smtClean="0"/>
              <a:t> </a:t>
            </a:r>
            <a:r>
              <a:rPr lang="fr-FR" sz="1800" b="1" dirty="0"/>
              <a:t>DE BOURBON, Anecdotes historiques, légendes et apologues, a cura di A. </a:t>
            </a:r>
            <a:r>
              <a:rPr lang="fr-FR" sz="1800" b="1" dirty="0" err="1"/>
              <a:t>Lecoy</a:t>
            </a:r>
            <a:r>
              <a:rPr lang="fr-FR" sz="1800" b="1" dirty="0"/>
              <a:t> de la Marche, Paris, Librairie </a:t>
            </a:r>
            <a:r>
              <a:rPr lang="fr-FR" sz="1800" b="1" dirty="0" err="1"/>
              <a:t>Renouard</a:t>
            </a:r>
            <a:r>
              <a:rPr lang="fr-FR" sz="1800" b="1" dirty="0"/>
              <a:t>, 1877, pp. 290-93</a:t>
            </a:r>
            <a:endParaRPr lang="it-IT" sz="1800" b="1" dirty="0"/>
          </a:p>
        </p:txBody>
      </p:sp>
      <p:sp>
        <p:nvSpPr>
          <p:cNvPr id="3" name="Segnaposto testo 2"/>
          <p:cNvSpPr>
            <a:spLocks noGrp="1"/>
          </p:cNvSpPr>
          <p:nvPr>
            <p:ph type="body" idx="1"/>
          </p:nvPr>
        </p:nvSpPr>
        <p:spPr>
          <a:xfrm>
            <a:off x="518614" y="2088107"/>
            <a:ext cx="10331355" cy="3549674"/>
          </a:xfrm>
        </p:spPr>
        <p:txBody>
          <a:bodyPr>
            <a:noAutofit/>
          </a:bodyPr>
          <a:lstStyle/>
          <a:p>
            <a:pPr algn="just"/>
            <a:r>
              <a:rPr lang="it-IT" b="1" dirty="0" smtClean="0">
                <a:solidFill>
                  <a:schemeClr val="tx1"/>
                </a:solidFill>
              </a:rPr>
              <a:t>In </a:t>
            </a:r>
            <a:r>
              <a:rPr lang="it-IT" b="1" dirty="0">
                <a:solidFill>
                  <a:schemeClr val="tx1"/>
                </a:solidFill>
              </a:rPr>
              <a:t>quarto luogo, bisogna parlare degli eretici del nostro tempo, ovvero dei Valdesi e degli </a:t>
            </a:r>
            <a:r>
              <a:rPr lang="it-IT" b="1" dirty="0" smtClean="0">
                <a:solidFill>
                  <a:schemeClr val="tx1"/>
                </a:solidFill>
              </a:rPr>
              <a:t>Albigesi, </a:t>
            </a:r>
            <a:r>
              <a:rPr lang="it-IT" b="1" dirty="0">
                <a:solidFill>
                  <a:schemeClr val="tx1"/>
                </a:solidFill>
              </a:rPr>
              <a:t>dicendo da dove ebbero origine, e da che cosa e per quale motivo e in che modo essi vengano chiamati, ed in quali errori essi siano implicati e contrastino con la vera fede. I Valdesi, dunque, furono così chiamati dal primo autore di questa eresia, che si chiamava Valdo. Vengono detti anche Poveri di Lione, poiché in tale città essi iniziarono a professare la povertà. Essi si definiscono poveri di spirito, per il fatto che il Signore dice: «Beati i poveri di spirito», e veramente sono poveri nello spirito, sia di beni spirituali che dello Spirito Santo. Tale setta, dunque, ebbe inizio nel seguente modo, secondo ciò che ho sentito dire da molti, che conobbero i primi di loro, e da un sacerdote, che era abbastanza stimato e ricco nella città di Lione, ed amico dei nostri confratelli, l cui nome era Bernard </a:t>
            </a:r>
            <a:r>
              <a:rPr lang="it-IT" b="1" dirty="0" err="1">
                <a:solidFill>
                  <a:schemeClr val="tx1"/>
                </a:solidFill>
              </a:rPr>
              <a:t>Ydros</a:t>
            </a:r>
            <a:r>
              <a:rPr lang="it-IT" b="1" dirty="0">
                <a:solidFill>
                  <a:schemeClr val="tx1"/>
                </a:solidFill>
              </a:rPr>
              <a:t>. </a:t>
            </a:r>
          </a:p>
        </p:txBody>
      </p:sp>
    </p:spTree>
    <p:extLst>
      <p:ext uri="{BB962C8B-B14F-4D97-AF65-F5344CB8AC3E}">
        <p14:creationId xmlns:p14="http://schemas.microsoft.com/office/powerpoint/2010/main" val="418650346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843" y="709685"/>
            <a:ext cx="10276764" cy="5078313"/>
          </a:xfrm>
          <a:prstGeom prst="rect">
            <a:avLst/>
          </a:prstGeom>
        </p:spPr>
        <p:txBody>
          <a:bodyPr wrap="square">
            <a:spAutoFit/>
          </a:bodyPr>
          <a:lstStyle/>
          <a:p>
            <a:pPr algn="just"/>
            <a:r>
              <a:rPr lang="it-IT" b="1" dirty="0"/>
              <a:t>E costui, quando era giovane e faceva l copista, scrisse per il suddetto Valdo, dietro pagamento, i primi libri in volgare romanzo che essi ebbero, mentre li traduceva e glieli dettava un grammatico chiamato Stefano d'Ansa. Quest'ultimo, che aveva un beneficio nella chiesa maggiore di Lione, in seguito morì all'improvviso, precipitando dal solaio della casa che stava costruendo. Ed era una persona che io vedevo spesso</a:t>
            </a:r>
            <a:r>
              <a:rPr lang="it-IT" b="1" dirty="0" smtClean="0"/>
              <a:t>.</a:t>
            </a:r>
          </a:p>
          <a:p>
            <a:pPr algn="just"/>
            <a:r>
              <a:rPr lang="it-IT" b="1" dirty="0"/>
              <a:t>Un uomo molto ricco della suddetta città, di nome Valdo, ascoltando i Vangeli, poiché non era molto colto, ma desiderava capire ciò che volevano dire, fece un patto con i sopradetti sacerdoti, con l'uno perché glieli traducesse in volgare, con l'altro perché mettesse per iscritto ciò che l primo dettava: cosa che essi fecero. E lo stesso venne fatto per molti libri della Bibbia e per molte </a:t>
            </a:r>
            <a:r>
              <a:rPr lang="it-IT" b="1" dirty="0" err="1"/>
              <a:t>auctoritates</a:t>
            </a:r>
            <a:r>
              <a:rPr lang="it-IT" b="1" dirty="0"/>
              <a:t> di santi, radunate per argomenti, che chiamavano «sentenze». E quest'uomo, leggendo spesso questi testi e mandandoli a memoria, si ripropose di osservare la perfezione evangelica come l'avevano osservata gli apostoli; e, venduti tutti i suoi beni, per disprezzo del mondo, gettava nel fango i suoi denari, per i poveri; e si arrogava, come un usurpatore, l'ufficio degli apostoli, predicando per i quartieri e per le piazze i Vangeli e tutto ciò che aveva mandato a memoria, radunando presso di sé molti uomini e donne perché facessero la stessa cosa, facendo imparare anche ad essi i Vangeli; ed essi, che esercitavano tutti mestieri umilissimi, li mandava anche nei villaggi circostanti a predicare.</a:t>
            </a:r>
          </a:p>
        </p:txBody>
      </p:sp>
    </p:spTree>
    <p:extLst>
      <p:ext uri="{BB962C8B-B14F-4D97-AF65-F5344CB8AC3E}">
        <p14:creationId xmlns:p14="http://schemas.microsoft.com/office/powerpoint/2010/main" val="2064868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84349"/>
          </a:xfrm>
        </p:spPr>
        <p:txBody>
          <a:bodyPr/>
          <a:lstStyle/>
          <a:p>
            <a:pPr algn="ctr"/>
            <a:r>
              <a:rPr lang="it-IT" dirty="0" smtClean="0">
                <a:solidFill>
                  <a:schemeClr val="bg2">
                    <a:lumMod val="40000"/>
                    <a:lumOff val="60000"/>
                  </a:schemeClr>
                </a:solidFill>
              </a:rPr>
              <a:t>Le incursioni dei normanni </a:t>
            </a:r>
            <a:endParaRPr lang="it-IT" dirty="0">
              <a:solidFill>
                <a:schemeClr val="bg2">
                  <a:lumMod val="40000"/>
                  <a:lumOff val="60000"/>
                </a:schemeClr>
              </a:solidFill>
            </a:endParaRPr>
          </a:p>
        </p:txBody>
      </p:sp>
      <p:sp>
        <p:nvSpPr>
          <p:cNvPr id="3" name="Segnaposto contenuto 2"/>
          <p:cNvSpPr>
            <a:spLocks noGrp="1"/>
          </p:cNvSpPr>
          <p:nvPr>
            <p:ph idx="1"/>
          </p:nvPr>
        </p:nvSpPr>
        <p:spPr>
          <a:xfrm>
            <a:off x="677333" y="1390919"/>
            <a:ext cx="9584267" cy="4650444"/>
          </a:xfrm>
        </p:spPr>
        <p:txBody>
          <a:bodyPr/>
          <a:lstStyle/>
          <a:p>
            <a:pPr algn="just"/>
            <a:r>
              <a:rPr lang="it-IT" b="1" dirty="0" smtClean="0"/>
              <a:t>Vengono così chiamati da parte di coloro che ne subivano gli attacchi. Per normanni si intendeva genericamente uomini del Nord. Ne fanno parte </a:t>
            </a:r>
            <a:r>
              <a:rPr lang="it-IT" b="1" dirty="0" err="1" smtClean="0"/>
              <a:t>Gotar</a:t>
            </a:r>
            <a:r>
              <a:rPr lang="it-IT" b="1" dirty="0" smtClean="0"/>
              <a:t>, Norvegesi, Svedesi e Danesi i quali a bordo di </a:t>
            </a:r>
            <a:r>
              <a:rPr lang="it-IT" b="1" dirty="0" err="1" smtClean="0"/>
              <a:t>drakar</a:t>
            </a:r>
            <a:r>
              <a:rPr lang="it-IT" b="1" dirty="0" smtClean="0"/>
              <a:t>, lunghe navi di 20-25 metri, organizzavano razzie in Europa settentrionale e nelle isole britanniche risalendo i fiumi navigabili.</a:t>
            </a:r>
          </a:p>
          <a:p>
            <a:pPr algn="just"/>
            <a:r>
              <a:rPr lang="it-IT" b="1" dirty="0" smtClean="0">
                <a:solidFill>
                  <a:schemeClr val="bg2">
                    <a:lumMod val="40000"/>
                    <a:lumOff val="60000"/>
                  </a:schemeClr>
                </a:solidFill>
              </a:rPr>
              <a:t>La prima fase </a:t>
            </a:r>
            <a:r>
              <a:rPr lang="it-IT" b="1" dirty="0" smtClean="0"/>
              <a:t>è caratterizzata dagli attacchi violenti e improvvisi (incendio di Parigi, 859). </a:t>
            </a:r>
          </a:p>
          <a:p>
            <a:pPr algn="just"/>
            <a:r>
              <a:rPr lang="it-IT" b="1" dirty="0" smtClean="0">
                <a:solidFill>
                  <a:schemeClr val="bg2">
                    <a:lumMod val="40000"/>
                    <a:lumOff val="60000"/>
                  </a:schemeClr>
                </a:solidFill>
              </a:rPr>
              <a:t>Nella seconda fase </a:t>
            </a:r>
            <a:r>
              <a:rPr lang="it-IT" b="1" dirty="0" smtClean="0"/>
              <a:t>gli attacchi furono sostituiti:</a:t>
            </a:r>
          </a:p>
          <a:p>
            <a:pPr algn="just"/>
            <a:r>
              <a:rPr lang="it-IT" b="1" dirty="0" smtClean="0"/>
              <a:t>1. dalla richiesta di riscatti collettivi (</a:t>
            </a:r>
            <a:r>
              <a:rPr lang="it-IT" b="1" dirty="0" err="1" smtClean="0"/>
              <a:t>danegal</a:t>
            </a:r>
            <a:r>
              <a:rPr lang="it-IT" b="1" dirty="0" smtClean="0"/>
              <a:t>) alle popolazioni attaccate; </a:t>
            </a:r>
          </a:p>
          <a:p>
            <a:pPr algn="just"/>
            <a:r>
              <a:rPr lang="it-IT" b="1" dirty="0" smtClean="0"/>
              <a:t>2. dalla creazione di insediamenti commerciali destinati a diventare centri politici.</a:t>
            </a:r>
          </a:p>
        </p:txBody>
      </p:sp>
    </p:spTree>
    <p:extLst>
      <p:ext uri="{BB962C8B-B14F-4D97-AF65-F5344CB8AC3E}">
        <p14:creationId xmlns:p14="http://schemas.microsoft.com/office/powerpoint/2010/main" val="3393274327"/>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69493" y="612845"/>
            <a:ext cx="8366077" cy="5016758"/>
          </a:xfrm>
          <a:prstGeom prst="rect">
            <a:avLst/>
          </a:prstGeom>
        </p:spPr>
        <p:txBody>
          <a:bodyPr wrap="square">
            <a:spAutoFit/>
          </a:bodyPr>
          <a:lstStyle/>
          <a:p>
            <a:pPr algn="just"/>
            <a:r>
              <a:rPr lang="it-IT" sz="2000" b="1" dirty="0"/>
              <a:t>Questi, pertanto, sia uomini che donne, ignoranti ed incolti, andando per i villaggi, penetrando nelle case, predicando nelle piazze e persino nelle chiese, spingevano altri a fare lo stesso. Dal momento però che la loro mancanza di preparazione e la loro ignoranza diffondevano ovunque errori e scandali, furono convocati dall'arcivescovo di Lione, di nome Giovanni, il quale proibì loro di intromettersi nell'esposizione e nella predicazione delle Scritture. Ma essi fecero ricorso ad una risposta degli apostoli; il loro capo, facendo proprio l ruolo di Pietro, come quegli aveva risposto ai principi dei sacerdoti, disse: «Bisogna obbedire piuttosto a Dio che non agli uomini», Dio che aveva prescritto agli apostoli: «Predicate il vangelo ad ogni creatura». Come se il Signore avesse detto a loro ciò che aveva detto agli apostoli, i quali, tuttavia, non ebbero la presunzione di predicare fino a che non furono ricoperti di virtù dall'alto, in maniera perfetta e completa, e non ricevettero il dono delle lingue.</a:t>
            </a:r>
          </a:p>
        </p:txBody>
      </p:sp>
    </p:spTree>
    <p:extLst>
      <p:ext uri="{BB962C8B-B14F-4D97-AF65-F5344CB8AC3E}">
        <p14:creationId xmlns:p14="http://schemas.microsoft.com/office/powerpoint/2010/main" val="191051248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t>L’eresia catara </a:t>
            </a:r>
            <a:endParaRPr lang="it-IT" sz="2400" b="1" dirty="0"/>
          </a:p>
        </p:txBody>
      </p:sp>
      <p:sp>
        <p:nvSpPr>
          <p:cNvPr id="3" name="Content Placeholder 2"/>
          <p:cNvSpPr>
            <a:spLocks noGrp="1"/>
          </p:cNvSpPr>
          <p:nvPr>
            <p:ph idx="1"/>
          </p:nvPr>
        </p:nvSpPr>
        <p:spPr>
          <a:xfrm>
            <a:off x="580514" y="1430768"/>
            <a:ext cx="9477885" cy="4083470"/>
          </a:xfrm>
        </p:spPr>
        <p:txBody>
          <a:bodyPr>
            <a:noAutofit/>
          </a:bodyPr>
          <a:lstStyle/>
          <a:p>
            <a:pPr algn="just"/>
            <a:r>
              <a:rPr lang="it-IT" sz="1800" b="1" dirty="0" smtClean="0"/>
              <a:t>I catari professavano una </a:t>
            </a:r>
            <a:r>
              <a:rPr lang="it-IT" sz="1800" b="1" dirty="0" smtClean="0">
                <a:solidFill>
                  <a:schemeClr val="accent1">
                    <a:lumMod val="20000"/>
                    <a:lumOff val="80000"/>
                  </a:schemeClr>
                </a:solidFill>
              </a:rPr>
              <a:t>religione di stampo dualistico</a:t>
            </a:r>
            <a:r>
              <a:rPr lang="it-IT" sz="1800" b="1" dirty="0" smtClean="0"/>
              <a:t>, che credeva nell’esistenza di due principi il bene e il male impegnati in una lotta continua (sono simili alla setta bogomila nata in Bulgaria nel X secolo).</a:t>
            </a:r>
          </a:p>
          <a:p>
            <a:pPr algn="just"/>
            <a:r>
              <a:rPr lang="it-IT" sz="1800" b="1" dirty="0" smtClean="0"/>
              <a:t>Quando venne individuata l’eresia catara si era già diffusa in tutti gli strati sociali  con strutture territoriali simili a quelle cristiane. Nel 1167 ci fu una sorta di concilio eretico a Saint-Felix de </a:t>
            </a:r>
            <a:r>
              <a:rPr lang="it-IT" sz="1800" b="1" dirty="0" err="1" smtClean="0"/>
              <a:t>Caraman</a:t>
            </a:r>
            <a:r>
              <a:rPr lang="it-IT" sz="1800" b="1" dirty="0" smtClean="0"/>
              <a:t>, che riunì i vescovi di Lombardia e di Francia e una sorta di papa, tale Niceta, che spinse verso un’interpretazione radicale che riteneva il male e il bene principi eterni e increati e il mondo terreno opera di Satana. Tale lotta coinvolgeva tutti e l’unica soluzione era quello di liberarsi della materia attraverso una continua opera di purificazione, che arrivava nei casi estremi all’autodistruzione. Gli uomini più importanti tra i catari erano battezzati con lo spirito santo. I più perfetti erano quelli che, lasciandosi morire di fame, segnavano la vittoria dello spirito sulla carne, del bene sul male. La maggior parte dei catari si limitava ad aiutare i perfetti.  </a:t>
            </a:r>
            <a:endParaRPr lang="it-IT" sz="1800" b="1" dirty="0"/>
          </a:p>
        </p:txBody>
      </p:sp>
    </p:spTree>
    <p:extLst>
      <p:ext uri="{BB962C8B-B14F-4D97-AF65-F5344CB8AC3E}">
        <p14:creationId xmlns:p14="http://schemas.microsoft.com/office/powerpoint/2010/main" val="30092258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8489" y="271819"/>
            <a:ext cx="8738667" cy="874593"/>
          </a:xfrm>
        </p:spPr>
        <p:txBody>
          <a:bodyPr/>
          <a:lstStyle/>
          <a:p>
            <a:r>
              <a:rPr lang="it-IT" sz="2000" b="1" dirty="0"/>
              <a:t>La predicazione povera e itinerante dei primi Poveri di </a:t>
            </a:r>
            <a:r>
              <a:rPr lang="it-IT" sz="2000" b="1" dirty="0" smtClean="0"/>
              <a:t>Lione</a:t>
            </a:r>
            <a:br>
              <a:rPr lang="it-IT" sz="2000" b="1" dirty="0" smtClean="0"/>
            </a:br>
            <a:r>
              <a:rPr lang="it-IT" sz="2000" b="1" dirty="0" smtClean="0"/>
              <a:t/>
            </a:r>
            <a:br>
              <a:rPr lang="it-IT" sz="2000" b="1" dirty="0" smtClean="0"/>
            </a:br>
            <a:r>
              <a:rPr lang="it-IT" sz="1400" dirty="0" smtClean="0"/>
              <a:t>GONNE</a:t>
            </a:r>
            <a:r>
              <a:rPr lang="it-IT" sz="1400" dirty="0"/>
              <a:t>, </a:t>
            </a:r>
            <a:r>
              <a:rPr lang="it-IT" sz="1400" dirty="0" err="1"/>
              <a:t>Enchiridion</a:t>
            </a:r>
            <a:r>
              <a:rPr lang="it-IT" sz="1400" dirty="0"/>
              <a:t> </a:t>
            </a:r>
            <a:r>
              <a:rPr lang="it-IT" sz="1400" dirty="0" err="1"/>
              <a:t>fontium</a:t>
            </a:r>
            <a:r>
              <a:rPr lang="it-IT" sz="1400" dirty="0"/>
              <a:t> </a:t>
            </a:r>
            <a:r>
              <a:rPr lang="it-IT" sz="1400" dirty="0" err="1" smtClean="0"/>
              <a:t>valdensium</a:t>
            </a:r>
            <a:r>
              <a:rPr lang="it-IT" sz="1400" i="1" dirty="0" smtClean="0"/>
              <a:t>, p. 37 e ss.</a:t>
            </a:r>
            <a:endParaRPr lang="it-IT" sz="1400" b="1" dirty="0"/>
          </a:p>
        </p:txBody>
      </p:sp>
      <p:sp>
        <p:nvSpPr>
          <p:cNvPr id="3" name="Segnaposto testo 2"/>
          <p:cNvSpPr>
            <a:spLocks noGrp="1"/>
          </p:cNvSpPr>
          <p:nvPr>
            <p:ph type="body" idx="1"/>
          </p:nvPr>
        </p:nvSpPr>
        <p:spPr>
          <a:xfrm>
            <a:off x="395786" y="1214652"/>
            <a:ext cx="11150221" cy="5308978"/>
          </a:xfrm>
        </p:spPr>
        <p:txBody>
          <a:bodyPr>
            <a:noAutofit/>
          </a:bodyPr>
          <a:lstStyle/>
          <a:p>
            <a:pPr algn="just"/>
            <a:r>
              <a:rPr lang="it-IT" sz="1800" b="1" dirty="0">
                <a:solidFill>
                  <a:schemeClr val="tx1"/>
                </a:solidFill>
              </a:rPr>
              <a:t>Se il Signore avesse voluto che gli apostoli si occupassero di affari terreni e di accumulare denaro, non avrebbe predicato loro la parabola degli uccelli del cielo, né quella dei gigli del campo, né le loro premesse o le loro conseguenze. Ma poiché sapeva bene che nessuna persona implicata negli affari terreni può liberamente predicare, li sottrasse del tutto alle fatiche terrene, affinché l loro animo non fosse gravato dal peso delle cose terrene, e perché con maggiore attenzione si dedicassero alla predicazione e alla esortazione e alla salvezza del prossimo. A quale lavoro volesse invece assegnarli, lo fa capire nel Vangelo stesso, quando dice ai suoi discepoli: «La messe è veramente grande, ma gli operai sono pochi. Pregate dunque il padrone della messe, perché mandi operai nella sua messe». Ma forse qualcuno potrebbe obiettare: quello venne detto per gli apostoli in particolare, mentre a voi, che non siete per nulla gli apostoli, ascoltate che cosa dice Paolo: «Chi non vuole lavorare - dice ai cristiani di Salonicco - non mangi». E sappiamo per sua stessa testimonianza che lo stesso apostolo ha lavorato in molte circostanze. A questa obiezione risponderemo […] che il passo di cui sopra è stato infatti rivolto a coloro che posseggono beni terreni, non ai predicatori né a coloro che hanno lasciato i loro beni per il Signore</a:t>
            </a:r>
            <a:r>
              <a:rPr lang="it-IT" sz="1800" b="1" dirty="0" smtClean="0">
                <a:solidFill>
                  <a:schemeClr val="tx1"/>
                </a:solidFill>
              </a:rPr>
              <a:t>. Affinché </a:t>
            </a:r>
            <a:r>
              <a:rPr lang="it-IT" sz="1800" b="1" dirty="0">
                <a:solidFill>
                  <a:schemeClr val="tx1"/>
                </a:solidFill>
              </a:rPr>
              <a:t>le nostre menti non vengano offuscate dall'amore delle ricchezze, ci siamo proposti di dedicarci completamente alla predicazione e alla preghiera, in conformità alla grazia concessaci da Dio, e per ordine del Signore abbiamo stabilito di innalzare suppliche affinché operai - cioè predicatori - vengano mandati nella messe - cioè nel popolo.</a:t>
            </a:r>
          </a:p>
        </p:txBody>
      </p:sp>
    </p:spTree>
    <p:extLst>
      <p:ext uri="{BB962C8B-B14F-4D97-AF65-F5344CB8AC3E}">
        <p14:creationId xmlns:p14="http://schemas.microsoft.com/office/powerpoint/2010/main" val="212728406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2012" y="191069"/>
            <a:ext cx="9962866" cy="1460310"/>
          </a:xfrm>
        </p:spPr>
        <p:txBody>
          <a:bodyPr/>
          <a:lstStyle/>
          <a:p>
            <a:r>
              <a:rPr lang="it-IT" sz="2000" b="1" dirty="0" smtClean="0"/>
              <a:t>I  missionari Catari</a:t>
            </a:r>
            <a:br>
              <a:rPr lang="it-IT" sz="2000" b="1" dirty="0" smtClean="0"/>
            </a:br>
            <a:r>
              <a:rPr lang="it-IT" sz="2000" b="1" dirty="0" smtClean="0"/>
              <a:t/>
            </a:r>
            <a:br>
              <a:rPr lang="it-IT" sz="2000" b="1" dirty="0" smtClean="0"/>
            </a:br>
            <a:r>
              <a:rPr lang="it-IT" sz="1600" b="1" dirty="0" smtClean="0"/>
              <a:t>J</a:t>
            </a:r>
            <a:r>
              <a:rPr lang="it-IT" sz="1600" b="1" dirty="0"/>
              <a:t>.-P. MIGNE, Patrologia latina, t. 183, Paris, Ed. J.-P. </a:t>
            </a:r>
            <a:r>
              <a:rPr lang="it-IT" sz="1600" b="1" dirty="0" err="1"/>
              <a:t>Migne</a:t>
            </a:r>
            <a:r>
              <a:rPr lang="it-IT" sz="1600" b="1" dirty="0"/>
              <a:t>, 1854, </a:t>
            </a:r>
            <a:r>
              <a:rPr lang="it-IT" sz="1600" b="1" dirty="0" err="1"/>
              <a:t>coll</a:t>
            </a:r>
            <a:r>
              <a:rPr lang="it-IT" sz="1600" b="1" dirty="0"/>
              <a:t>. 676-680 (ristampa anastatica </a:t>
            </a:r>
            <a:r>
              <a:rPr lang="it-IT" sz="1600" b="1" dirty="0" err="1"/>
              <a:t>Turnhout</a:t>
            </a:r>
            <a:r>
              <a:rPr lang="it-IT" sz="1600" b="1" dirty="0"/>
              <a:t>, </a:t>
            </a:r>
            <a:r>
              <a:rPr lang="it-IT" sz="1600" b="1" dirty="0" err="1"/>
              <a:t>Brepols</a:t>
            </a:r>
            <a:r>
              <a:rPr lang="it-IT" sz="1600" b="1" dirty="0"/>
              <a:t>, 1976)</a:t>
            </a:r>
          </a:p>
        </p:txBody>
      </p:sp>
      <p:sp>
        <p:nvSpPr>
          <p:cNvPr id="3" name="Segnaposto testo 2"/>
          <p:cNvSpPr>
            <a:spLocks noGrp="1"/>
          </p:cNvSpPr>
          <p:nvPr>
            <p:ph type="body" idx="1"/>
          </p:nvPr>
        </p:nvSpPr>
        <p:spPr>
          <a:xfrm>
            <a:off x="368490" y="1787857"/>
            <a:ext cx="10508776" cy="3849924"/>
          </a:xfrm>
        </p:spPr>
        <p:txBody>
          <a:bodyPr>
            <a:noAutofit/>
          </a:bodyPr>
          <a:lstStyle/>
          <a:p>
            <a:pPr algn="just"/>
            <a:r>
              <a:rPr lang="it-IT" sz="1800" b="1" dirty="0">
                <a:solidFill>
                  <a:schemeClr val="tx1"/>
                </a:solidFill>
              </a:rPr>
              <a:t>Recentemente presso di noi, vicino a Colonia, sono stati scoperti degli eretici, alcuni dei quali con soddisfazione ritornarono in seno alla chiesa. Due di loro, quello cioè che veniva definito il loro vescovo con il suo compagno, disputarono con noi in una riunione di chierici e di laici, alla presenza dello stesso signor arcivescovo e di molti uomini nobili, nel tentativo di difendere la loro eresia con le parole di Cristo e degli apostoli. Ma, quando si resero conto di non poter procedere oltre, chiesero che si stabilisse un giorno in cui potessero presentare uomini dei loro, esperti nella loro fede: promettevano che si sarebbero riuniti alla chiesa, se avessero trovato i loro maestri manchevoli nelle risposte; in caso contrario, avrebbero preferito morire piuttosto che smuoversi da tale opinione. Udito ciò, dopo che per tre giorni essi furono ammoniti e non vollero ravvedersi, furono rapiti dalla folla, spinta da un eccesso di zelo, e  posti sul fuoco e bruciati, benché noi fossimo contrari; e ciò che più desta meraviglia, essi affrontarono e sostennero il tormento del fuoco non solo con sopportazione, ma addirittura con gioia. Pertanto, santo padre, vorrei, se fossi lì con te, avere il tuo parere, per sapere da dove a queste membra del diavolo derivi tanta forza nella loro eresia, quale a stento si trova persino in persone veramente religiose nella fede di Cristo.</a:t>
            </a:r>
          </a:p>
        </p:txBody>
      </p:sp>
    </p:spTree>
    <p:extLst>
      <p:ext uri="{BB962C8B-B14F-4D97-AF65-F5344CB8AC3E}">
        <p14:creationId xmlns:p14="http://schemas.microsoft.com/office/powerpoint/2010/main" val="316055103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290354"/>
            <a:ext cx="9553434" cy="5355312"/>
          </a:xfrm>
          <a:prstGeom prst="rect">
            <a:avLst/>
          </a:prstGeom>
        </p:spPr>
        <p:txBody>
          <a:bodyPr wrap="square">
            <a:spAutoFit/>
          </a:bodyPr>
          <a:lstStyle/>
          <a:p>
            <a:pPr algn="just"/>
            <a:r>
              <a:rPr lang="it-IT" b="1" dirty="0"/>
              <a:t>Questa è la loro eresia. Essi affermano che la chiesa è solo presso di loro, al punto che solo loro sono aderenti alle vestigia di Cristo e restano i veri ricercatori della vita apostolica, perché non cercano le cose che sono di questo mondo, non possedendo né casa né campi né patrimonio alcuno, allo stesso modo in cui Cristo non possedette né concesse ai suoi discepoli beni da possedere. «Voi, invece, — ci dicono — unite casa a casa, campo a campo, e cercate ciò che è di questo mondo: così persino coloro che tra di voi sono ritenuti i più perfetti, come i monaci o i canonici regolari, se anche non possiedono tali cose in proprio, le possiedono in comune, ed in ogni caso le possiedono tutte». E di sé dicono: «Noi, poveri di Cristo, senza una sede, fuggendo di città in città, come agnelli in mezzo ai lupi, soffriamo la persecuzione con gli apostoli ed i martiri: ma, tuttavia, conduciamo una vita santa e durissima nel digiuno e nella astinenza, rimanendo il giorno e la notte tra preghiere e fatiche; e delle cose della vita cerchiamo solo lo stretto necessario. Noi sopportiamo questo perché non siamo di questo mondo: voi invece, che amate il mondo, avete pace con il mondo, perché siete del mondo. Falsi apostoli, che adulterano la parola di Cristo, ricercarono le cose del mondo e fecero uscire dalla retta via voi ed i vostri padri. Noi ed i nostri padri, generati apostoli, restammo in grazia di Dio e ci rimarremo sino alla fine dei secoli. E per distinguere tra noi e voi Cristo disse: "Li riconoscerete dai loro frutti". I nostri frutti sono le vestigia di Cristo».</a:t>
            </a:r>
          </a:p>
        </p:txBody>
      </p:sp>
    </p:spTree>
    <p:extLst>
      <p:ext uri="{BB962C8B-B14F-4D97-AF65-F5344CB8AC3E}">
        <p14:creationId xmlns:p14="http://schemas.microsoft.com/office/powerpoint/2010/main" val="326672639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41695" y="297935"/>
            <a:ext cx="9444251" cy="5909310"/>
          </a:xfrm>
          <a:prstGeom prst="rect">
            <a:avLst/>
          </a:prstGeom>
        </p:spPr>
        <p:txBody>
          <a:bodyPr wrap="square">
            <a:spAutoFit/>
          </a:bodyPr>
          <a:lstStyle/>
          <a:p>
            <a:pPr algn="just"/>
            <a:r>
              <a:rPr lang="it-IT" b="1" dirty="0"/>
              <a:t>Nei loro cibi essi vietano l'uso di qualunque genere di latte, e di tutto ciò che con il latte è fatto, e di tutto ciò che viene generato da un coito. Questo ci rinfacciano sulla base del loro comportamento. Nei loro sacramenti si coprono con un velo: tuttavia hanno ammesso apertamente, in nostra presenza, che, quando mangiano ogni giorno nella loro mensa, ad imitazione di Cristo e degli apostoli consacrano il loro cibo e le loro bevande nel corpo e nel sangue di Cristo per mezzo della preghiera del Signore, per essere così nutriti, membra e corpo di Cristo. Di noi invece dicono che non manteniamo la verità nei sacramenti, ma solo un'ombra ed una tradizione umana. Ed hanno confessato apertamente di battezzare e di essere battezzati, oltre che con l'acqua, nel fuoco e nello spirito, adducendo la testimonianza di Giovanni Battista che battezzava con l'acqua e che diceva di Cristo: «Egli vi battezzerà nello Spirito Santo e nel fuoco», ed in un altro passo: «Io vi battezzo con l'acqua», ma c'è uno maggiore di voi, «uno che sta in mezzo a voi, e che non conoscete», che vi battezzerà con un battesimo diverso, oltre che con l'acqua. Ed hanno tentato di dimostrare che tale battesimo deve essere attuato mediante l'imposizione delle mani, in base ad una testimonianza di Luca che negli Atti degli apostoli, descrivendo il battesimo di Paolo (che egli ricevette da Anania secondo il precetto di Cristo), non fa alcuna menzione dell'acqua, ma parla solamente dell'imposizione delle mani: e tutti i passi che si trovano, tanto negli Atti degli apostoli che nelle lettere di Paolo, relativi all'imposizione delle mani, essi sostengono che si riferiscono a questo battesimo.</a:t>
            </a:r>
          </a:p>
        </p:txBody>
      </p:sp>
    </p:spTree>
    <p:extLst>
      <p:ext uri="{BB962C8B-B14F-4D97-AF65-F5344CB8AC3E}">
        <p14:creationId xmlns:p14="http://schemas.microsoft.com/office/powerpoint/2010/main" val="14314622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50877" y="473840"/>
            <a:ext cx="9376013" cy="5078313"/>
          </a:xfrm>
          <a:prstGeom prst="rect">
            <a:avLst/>
          </a:prstGeom>
        </p:spPr>
        <p:txBody>
          <a:bodyPr wrap="square">
            <a:spAutoFit/>
          </a:bodyPr>
          <a:lstStyle/>
          <a:p>
            <a:pPr algn="just"/>
            <a:r>
              <a:rPr lang="it-IT" dirty="0"/>
              <a:t> </a:t>
            </a:r>
            <a:r>
              <a:rPr lang="it-IT" b="1" dirty="0"/>
              <a:t>E chiunque tra loro sia stato battezzato in tale modo, essi dicono che è «eletto» e che ha il potere di impartire il battesimo agli altri, che ne sono degni, e di consacrare nella propria mensa il corpo e il sangue di Cristo. E per prima cosa, infatti, mediante l'imposizione delle mani lo accolgono tra i «credenti» dal numero di coloro che chiamano «uditori»: e così gli sarà permesso di partecipare alle loro preghiere, sino a che, essendo stato messo sufficientemente alla prova, non lo facciano «eletto». Non si curano del nostro battesimo. Condannano le nozze, ma non ho potuto sapere da loro il motivo: o perché non osavano confessarlo o piuttosto perché non lo sapevano.</a:t>
            </a:r>
          </a:p>
          <a:p>
            <a:pPr algn="just"/>
            <a:endParaRPr lang="it-IT" b="1" dirty="0"/>
          </a:p>
          <a:p>
            <a:pPr algn="just"/>
            <a:r>
              <a:rPr lang="it-IT" b="1" dirty="0"/>
              <a:t>[…] Coloro che furono mandati al rogo ci dissero, nella loro difesa, che questa eresia si era mantenuta di nascosto sino a questi tempi dal tempo dei martiri e che era rimasta viva in Grecia e in alcuni altri paesi. E costoro sono quegli eretici che si definiscono apostoli ed hanno un proprio papa. Altri invece considerano nullo il nostro papa, ma tuttavia non dichiarano di averne un altro diverso da lui. Questi apostoli di Satana hanno tra loro donne — come dicono — continenti, vedove, vergini, e le loro mogli, alcune tra le elette, altre tra le credenti. Quasi ad imitazione degli apostoli, cui fu concessa la facoltà di portare donne con sé.</a:t>
            </a:r>
          </a:p>
        </p:txBody>
      </p:sp>
    </p:spTree>
    <p:extLst>
      <p:ext uri="{BB962C8B-B14F-4D97-AF65-F5344CB8AC3E}">
        <p14:creationId xmlns:p14="http://schemas.microsoft.com/office/powerpoint/2010/main" val="182029425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23741"/>
          </a:xfrm>
        </p:spPr>
        <p:txBody>
          <a:bodyPr>
            <a:normAutofit/>
          </a:bodyPr>
          <a:lstStyle/>
          <a:p>
            <a:pPr algn="ctr"/>
            <a:r>
              <a:rPr lang="it-IT" sz="2400" b="1" dirty="0" smtClean="0"/>
              <a:t>Diffusione dell’eresia catara </a:t>
            </a:r>
            <a:endParaRPr lang="it-IT" sz="2400" b="1" dirty="0"/>
          </a:p>
        </p:txBody>
      </p:sp>
      <p:sp>
        <p:nvSpPr>
          <p:cNvPr id="3" name="Segnaposto contenuto 2"/>
          <p:cNvSpPr>
            <a:spLocks noGrp="1"/>
          </p:cNvSpPr>
          <p:nvPr>
            <p:ph idx="1"/>
          </p:nvPr>
        </p:nvSpPr>
        <p:spPr>
          <a:xfrm>
            <a:off x="677334" y="1146221"/>
            <a:ext cx="9149246" cy="4895142"/>
          </a:xfrm>
        </p:spPr>
        <p:txBody>
          <a:bodyPr>
            <a:normAutofit/>
          </a:bodyPr>
          <a:lstStyle/>
          <a:p>
            <a:pPr algn="just"/>
            <a:r>
              <a:rPr lang="it-IT" sz="2000" b="1" dirty="0" smtClean="0"/>
              <a:t>Si diffuse nelle regioni maggiormente sviluppate a livello economico del tempo come nell’Italia settentrionale dove fu molto diffusa. Tra le chiese si segnalano Concorezzo(Milano) che professava un dualismo moderato; Desenzano molto radicale; Bagnolo vicino a Mantova, Vicenza, Firenze e la valle </a:t>
            </a:r>
            <a:r>
              <a:rPr lang="it-IT" sz="2000" b="1" dirty="0" err="1" smtClean="0"/>
              <a:t>spolentina</a:t>
            </a:r>
            <a:r>
              <a:rPr lang="it-IT" sz="2000" b="1" dirty="0" smtClean="0"/>
              <a:t>.</a:t>
            </a:r>
          </a:p>
          <a:p>
            <a:pPr algn="just"/>
            <a:r>
              <a:rPr lang="it-IT" sz="2000" b="1" dirty="0" smtClean="0"/>
              <a:t>Essendo presenti in tutte le realtà comunali i catari ebbero un forte peso politico sedendo tra le fila delle amministrazioni pubbliche, da dove si opponevano con forza alle disposizioni pontificie. A Firenze, ad esempio, predicavano in città mentre a Orvieto, nel 1199, cercarono di uccidere Pietro Parenzo, inviato dal papa per combattere l’eresia.</a:t>
            </a:r>
          </a:p>
          <a:p>
            <a:pPr algn="just"/>
            <a:r>
              <a:rPr lang="it-IT" sz="2000" b="1" dirty="0" smtClean="0"/>
              <a:t>Bolla di Lucio III </a:t>
            </a:r>
            <a:r>
              <a:rPr lang="it-IT" sz="2000" b="1" i="1" dirty="0" smtClean="0"/>
              <a:t>Ad </a:t>
            </a:r>
            <a:r>
              <a:rPr lang="it-IT" sz="2000" b="1" i="1" dirty="0" err="1" smtClean="0"/>
              <a:t>abolendum</a:t>
            </a:r>
            <a:r>
              <a:rPr lang="it-IT" sz="2000" b="1" dirty="0" smtClean="0"/>
              <a:t>: prevedeva il bando per gli eretici; più tardi Innocenzo III avrebbe chiesto per gli eretici la pena capitale</a:t>
            </a:r>
            <a:r>
              <a:rPr lang="it-IT" sz="2000" dirty="0" smtClean="0"/>
              <a:t>.</a:t>
            </a:r>
            <a:endParaRPr lang="it-IT" sz="2000" dirty="0"/>
          </a:p>
        </p:txBody>
      </p:sp>
    </p:spTree>
    <p:extLst>
      <p:ext uri="{BB962C8B-B14F-4D97-AF65-F5344CB8AC3E}">
        <p14:creationId xmlns:p14="http://schemas.microsoft.com/office/powerpoint/2010/main" val="189092074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6728" y="232013"/>
            <a:ext cx="9543886" cy="791569"/>
          </a:xfrm>
        </p:spPr>
        <p:txBody>
          <a:bodyPr/>
          <a:lstStyle/>
          <a:p>
            <a:r>
              <a:rPr lang="it-IT" sz="2000" b="1" dirty="0"/>
              <a:t>I Poveri di Lione all'esame della curia pontificia</a:t>
            </a:r>
            <a:br>
              <a:rPr lang="it-IT" sz="2000" b="1" dirty="0"/>
            </a:br>
            <a:r>
              <a:rPr lang="it-IT" sz="1200" b="1" dirty="0"/>
              <a:t>W. MAP, De </a:t>
            </a:r>
            <a:r>
              <a:rPr lang="it-IT" sz="1200" b="1" dirty="0" err="1"/>
              <a:t>nugis</a:t>
            </a:r>
            <a:r>
              <a:rPr lang="it-IT" sz="1200" b="1" dirty="0"/>
              <a:t> </a:t>
            </a:r>
            <a:r>
              <a:rPr lang="it-IT" sz="1200" b="1" dirty="0" err="1"/>
              <a:t>curialium</a:t>
            </a:r>
            <a:r>
              <a:rPr lang="it-IT" sz="1200" b="1" dirty="0"/>
              <a:t>, a cura di f. R. </a:t>
            </a:r>
            <a:r>
              <a:rPr lang="it-IT" sz="1200" b="1" dirty="0" err="1"/>
              <a:t>Montagues</a:t>
            </a:r>
            <a:r>
              <a:rPr lang="it-IT" sz="1200" b="1" dirty="0"/>
              <a:t>, Oxford, </a:t>
            </a:r>
            <a:r>
              <a:rPr lang="it-IT" sz="1200" b="1" dirty="0" err="1"/>
              <a:t>Clarendon</a:t>
            </a:r>
            <a:r>
              <a:rPr lang="it-IT" sz="1200" b="1" dirty="0"/>
              <a:t> Press, 1914, pp. 60-62 (anche in G. GONNET, </a:t>
            </a:r>
            <a:r>
              <a:rPr lang="it-IT" sz="1200" b="1" dirty="0" err="1"/>
              <a:t>Enchiridion</a:t>
            </a:r>
            <a:r>
              <a:rPr lang="it-IT" sz="1200" b="1" dirty="0"/>
              <a:t> </a:t>
            </a:r>
            <a:r>
              <a:rPr lang="it-IT" sz="1200" b="1" dirty="0" err="1"/>
              <a:t>fontium</a:t>
            </a:r>
            <a:r>
              <a:rPr lang="it-IT" sz="1200" b="1" dirty="0"/>
              <a:t> </a:t>
            </a:r>
            <a:r>
              <a:rPr lang="it-IT" sz="1200" b="1" dirty="0" err="1"/>
              <a:t>valdensium</a:t>
            </a:r>
            <a:r>
              <a:rPr lang="it-IT" sz="1200" b="1" dirty="0"/>
              <a:t>, Torre Pellice, Libreria editrice Claudiana, 1958, pp. 122-23</a:t>
            </a:r>
            <a:endParaRPr lang="it-IT" sz="1200" dirty="0"/>
          </a:p>
        </p:txBody>
      </p:sp>
      <p:sp>
        <p:nvSpPr>
          <p:cNvPr id="3" name="Segnaposto testo 2"/>
          <p:cNvSpPr>
            <a:spLocks noGrp="1"/>
          </p:cNvSpPr>
          <p:nvPr>
            <p:ph type="body" idx="1"/>
          </p:nvPr>
        </p:nvSpPr>
        <p:spPr>
          <a:xfrm>
            <a:off x="191068" y="1173707"/>
            <a:ext cx="10809027" cy="4464074"/>
          </a:xfrm>
        </p:spPr>
        <p:txBody>
          <a:bodyPr>
            <a:noAutofit/>
          </a:bodyPr>
          <a:lstStyle/>
          <a:p>
            <a:pPr algn="just"/>
            <a:r>
              <a:rPr lang="it-IT" sz="1800" b="1" dirty="0">
                <a:solidFill>
                  <a:schemeClr val="tx1"/>
                </a:solidFill>
              </a:rPr>
              <a:t>Vedemmo al concilio celebrato a Roma sotto papa Alessandro III i Valdesi, uomini idioti, illetterati, che prendono nome dal loro capo Valdo, che era un cittadino di Lione, sul fiume Rodano: essi presentarono al papa un libro scritto in lingua gallica, in cui erano contenuti il testo e il commento al libro dei Salmi ed a parecchi libri del Nuovo e del Vecchio Testamento. Costoro chiedevano con molta insistenza che venisse loro confermata l'autorizzazione a predicare, dal momento che si credevano esperti, mentre a stento erano apprendisti. […]. Forse che si danno le perle ai porci, e la parola agli idioti, che sappiamo essere incapaci di riceverla? Figuriamoci dunque di dare quanto hanno ricevuto! Dio ce ne scampi, e che vengano tolti di mezzo! […] Vennero condotti da me due valdesi, che sembravano i più importanti nella loro setta, per disputare con me della fede: non per amore della ricerca della verità, ma per convincermi e chiudermi la bocca, come se io dicessi cose inique. […] Dapprima proposi argomenti facilissimi, che a nessuno è lecito ignorare, sapendo che, quando l'asino mangia i cardi, le sue labbra non tengono in nessuna considerazione la lattuga: «Credete in Dio padre?». Essi risposero: «Crediamo». «E nel figlio?». Risposero: «Crediamo». E nello Spirito Santo?». Risposero: «Crediamo». E di nuovo domandai: «Nella madre di Cristo?», ed essi allo stesso modo risposero: «Crediamo». E vennero derisi con grandi schiamazzi da tutti, se ne andarono confusi, ed a ragione, perché non erano guidati da nessuno e invece desideravano divenire guide, allo stesso modo di Fetonte [1] che non conosceva neppure il nome dei suoi cavalli</a:t>
            </a:r>
            <a:r>
              <a:rPr lang="it-IT" sz="1800" b="1" dirty="0" smtClean="0">
                <a:solidFill>
                  <a:schemeClr val="tx1"/>
                </a:solidFill>
              </a:rPr>
              <a:t>.</a:t>
            </a:r>
            <a:endParaRPr lang="it-IT" sz="1800" b="1" dirty="0">
              <a:solidFill>
                <a:schemeClr val="tx1"/>
              </a:solidFill>
            </a:endParaRPr>
          </a:p>
          <a:p>
            <a:pPr algn="just"/>
            <a:r>
              <a:rPr lang="it-IT" sz="1200" dirty="0"/>
              <a:t>[1] Riferimento ad un passo delle Metamorfosi di Ovidio (II, 192).</a:t>
            </a:r>
          </a:p>
        </p:txBody>
      </p:sp>
    </p:spTree>
    <p:extLst>
      <p:ext uri="{BB962C8B-B14F-4D97-AF65-F5344CB8AC3E}">
        <p14:creationId xmlns:p14="http://schemas.microsoft.com/office/powerpoint/2010/main" val="13269525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682"/>
          </a:xfrm>
        </p:spPr>
        <p:txBody>
          <a:bodyPr>
            <a:normAutofit/>
          </a:bodyPr>
          <a:lstStyle/>
          <a:p>
            <a:pPr algn="ctr"/>
            <a:r>
              <a:rPr lang="it-IT" sz="2400" b="1" dirty="0" smtClean="0"/>
              <a:t>La crociata contro i catari.</a:t>
            </a:r>
            <a:endParaRPr lang="it-IT" sz="2400" b="1" dirty="0"/>
          </a:p>
        </p:txBody>
      </p:sp>
      <p:sp>
        <p:nvSpPr>
          <p:cNvPr id="3" name="Content Placeholder 2"/>
          <p:cNvSpPr>
            <a:spLocks noGrp="1"/>
          </p:cNvSpPr>
          <p:nvPr>
            <p:ph idx="1"/>
          </p:nvPr>
        </p:nvSpPr>
        <p:spPr>
          <a:xfrm>
            <a:off x="677334" y="1312433"/>
            <a:ext cx="9004548" cy="4728929"/>
          </a:xfrm>
        </p:spPr>
        <p:txBody>
          <a:bodyPr/>
          <a:lstStyle/>
          <a:p>
            <a:pPr algn="just"/>
            <a:r>
              <a:rPr lang="it-IT" b="1" dirty="0" smtClean="0"/>
              <a:t>Nel 1208 Innocenzo III indisse la crociata contro i catari della Francia meridionale, detti albigesi dal nome della città di Albi in cui erano molto numerosi. Si erano qui radicati grazie al favore del conte di Tolosa Raimondo e di altri signori territoriali, che sfruttando l’eresia catara si proponevano di aumentare il loro potere sul territorio.</a:t>
            </a:r>
          </a:p>
          <a:p>
            <a:pPr algn="just"/>
            <a:r>
              <a:rPr lang="it-IT" b="1" dirty="0" smtClean="0"/>
              <a:t>Il papa scatenò contro i catari, rei di aver ucciso un legato pontificio e contro il conte, che li difendeva, una crociata estendendo a tutti i partecipanti gli stessi vantaggi spirituali goduti da chi si era recato in Terrasanta. </a:t>
            </a:r>
          </a:p>
          <a:p>
            <a:pPr algn="just"/>
            <a:r>
              <a:rPr lang="it-IT" b="1" dirty="0" smtClean="0"/>
              <a:t>La repressione fu durissima e culminò nel 1245 con la distruzione di </a:t>
            </a:r>
            <a:r>
              <a:rPr lang="it-IT" b="1" dirty="0" err="1" smtClean="0"/>
              <a:t>Montségur</a:t>
            </a:r>
            <a:r>
              <a:rPr lang="it-IT" b="1" dirty="0" smtClean="0"/>
              <a:t>. Le conseguenze furono la scomparsa della civiltà della lingua d’oc e l’acquisizione al regno di Francia dell’intero territorio. </a:t>
            </a:r>
          </a:p>
          <a:p>
            <a:pPr algn="just"/>
            <a:endParaRPr lang="it-IT" b="1" dirty="0"/>
          </a:p>
        </p:txBody>
      </p:sp>
    </p:spTree>
    <p:extLst>
      <p:ext uri="{BB962C8B-B14F-4D97-AF65-F5344CB8AC3E}">
        <p14:creationId xmlns:p14="http://schemas.microsoft.com/office/powerpoint/2010/main" val="3625936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59346"/>
          </a:xfrm>
        </p:spPr>
        <p:txBody>
          <a:bodyPr>
            <a:normAutofit fontScale="90000"/>
          </a:bodyPr>
          <a:lstStyle/>
          <a:p>
            <a:pPr algn="ctr"/>
            <a:r>
              <a:rPr lang="it-IT" sz="2400" b="1" dirty="0" smtClean="0">
                <a:solidFill>
                  <a:schemeClr val="bg2">
                    <a:lumMod val="40000"/>
                    <a:lumOff val="60000"/>
                  </a:schemeClr>
                </a:solidFill>
              </a:rPr>
              <a:t>La tecnica militare normanna e la frantumazione dell’Impero carolingio</a:t>
            </a:r>
            <a:endParaRPr lang="it-IT" sz="2400" b="1" dirty="0">
              <a:solidFill>
                <a:schemeClr val="bg2">
                  <a:lumMod val="40000"/>
                  <a:lumOff val="60000"/>
                </a:schemeClr>
              </a:solidFill>
            </a:endParaRPr>
          </a:p>
        </p:txBody>
      </p:sp>
      <p:sp>
        <p:nvSpPr>
          <p:cNvPr id="3" name="Segnaposto contenuto 2"/>
          <p:cNvSpPr>
            <a:spLocks noGrp="1"/>
          </p:cNvSpPr>
          <p:nvPr>
            <p:ph idx="1"/>
          </p:nvPr>
        </p:nvSpPr>
        <p:spPr>
          <a:xfrm>
            <a:off x="677333" y="1429555"/>
            <a:ext cx="9749367" cy="4611807"/>
          </a:xfrm>
        </p:spPr>
        <p:txBody>
          <a:bodyPr>
            <a:normAutofit/>
          </a:bodyPr>
          <a:lstStyle/>
          <a:p>
            <a:pPr algn="just"/>
            <a:r>
              <a:rPr lang="it-IT" sz="2000" b="1" dirty="0" smtClean="0"/>
              <a:t>L’infittirsi delle incursioni normanne nel XI sec. fu inaspettato. L’esercito carolingio si dimostrò troppo lento e macchinoso dovendo mobilitare la cavalleria, formata da </a:t>
            </a:r>
            <a:r>
              <a:rPr lang="it-IT" sz="2000" b="1" dirty="0" err="1" smtClean="0"/>
              <a:t>allodieri</a:t>
            </a:r>
            <a:r>
              <a:rPr lang="it-IT" sz="2000" b="1" dirty="0" smtClean="0"/>
              <a:t> e cavalieri, per rispondere agli attacchi dei normanni.</a:t>
            </a:r>
          </a:p>
          <a:p>
            <a:pPr algn="just"/>
            <a:r>
              <a:rPr lang="it-IT" sz="2000" b="1" dirty="0"/>
              <a:t>La debolezza del potere centrale di fonte alla tempesta delle “seconde invasioni</a:t>
            </a:r>
            <a:r>
              <a:rPr lang="it-IT" sz="2000" b="1" dirty="0" smtClean="0"/>
              <a:t>”, compresa quella degli Ungari </a:t>
            </a:r>
            <a:r>
              <a:rPr lang="it-IT" sz="2000" b="1" dirty="0"/>
              <a:t>e, a sud</a:t>
            </a:r>
            <a:r>
              <a:rPr lang="it-IT" sz="2000" b="1" dirty="0" smtClean="0"/>
              <a:t>, dei </a:t>
            </a:r>
            <a:r>
              <a:rPr lang="it-IT" b="1" dirty="0" smtClean="0"/>
              <a:t>Baschi</a:t>
            </a:r>
            <a:r>
              <a:rPr lang="it-IT" sz="2000" b="1" dirty="0" smtClean="0"/>
              <a:t> </a:t>
            </a:r>
            <a:r>
              <a:rPr lang="it-IT" sz="2000" b="1" dirty="0"/>
              <a:t>sulle coste </a:t>
            </a:r>
            <a:r>
              <a:rPr lang="it-IT" sz="2000" b="1" dirty="0" smtClean="0"/>
              <a:t>provenzali, comportò la perdita del trono da parte di </a:t>
            </a:r>
            <a:r>
              <a:rPr lang="it-IT" sz="2000" b="1" dirty="0"/>
              <a:t>Carlo il Grosso </a:t>
            </a:r>
            <a:r>
              <a:rPr lang="it-IT" sz="2000" b="1" dirty="0" smtClean="0"/>
              <a:t>nell’887 e la fine per </a:t>
            </a:r>
            <a:r>
              <a:rPr lang="it-IT" sz="2000" b="1" dirty="0"/>
              <a:t>sempre </a:t>
            </a:r>
            <a:r>
              <a:rPr lang="it-IT" sz="2000" b="1" dirty="0" smtClean="0"/>
              <a:t>dell’unità carolingia.</a:t>
            </a:r>
          </a:p>
          <a:p>
            <a:pPr algn="just"/>
            <a:r>
              <a:rPr lang="it-IT" sz="2000" b="1" dirty="0" smtClean="0"/>
              <a:t>Fu accentuato </a:t>
            </a:r>
            <a:r>
              <a:rPr lang="it-IT" sz="2000" b="1" dirty="0"/>
              <a:t>un altro fenomeno, che già minava alla base l’antico edificio sociale e politico: l’aumento dei poteri locali </a:t>
            </a:r>
            <a:r>
              <a:rPr lang="it-IT" sz="2000" b="1" dirty="0" smtClean="0"/>
              <a:t>dell’aristocrazia. Gli aristocratici erano </a:t>
            </a:r>
            <a:r>
              <a:rPr lang="it-IT" sz="2000" b="1" dirty="0"/>
              <a:t>di fatto </a:t>
            </a:r>
            <a:r>
              <a:rPr lang="it-IT" sz="2000" b="1" dirty="0" smtClean="0"/>
              <a:t>l’unico potere politico che </a:t>
            </a:r>
            <a:r>
              <a:rPr lang="it-IT" sz="2000" b="1" dirty="0"/>
              <a:t>tramite l’erezione dei </a:t>
            </a:r>
            <a:r>
              <a:rPr lang="it-IT" sz="2000" b="1" dirty="0" smtClean="0"/>
              <a:t>castelli era in </a:t>
            </a:r>
            <a:r>
              <a:rPr lang="it-IT" sz="2000" b="1" dirty="0"/>
              <a:t>grado di </a:t>
            </a:r>
            <a:r>
              <a:rPr lang="it-IT" sz="2000" b="1" dirty="0" smtClean="0"/>
              <a:t>proteggere localmente le </a:t>
            </a:r>
            <a:r>
              <a:rPr lang="it-IT" sz="2000" b="1" dirty="0"/>
              <a:t>popolazioni. </a:t>
            </a:r>
          </a:p>
        </p:txBody>
      </p:sp>
    </p:spTree>
    <p:extLst>
      <p:ext uri="{BB962C8B-B14F-4D97-AF65-F5344CB8AC3E}">
        <p14:creationId xmlns:p14="http://schemas.microsoft.com/office/powerpoint/2010/main" val="4225218892"/>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9802"/>
          </a:xfrm>
        </p:spPr>
        <p:txBody>
          <a:bodyPr>
            <a:normAutofit/>
          </a:bodyPr>
          <a:lstStyle/>
          <a:p>
            <a:pPr algn="ctr"/>
            <a:r>
              <a:rPr lang="it-IT" sz="2400" b="1" dirty="0" smtClean="0">
                <a:solidFill>
                  <a:schemeClr val="accent1">
                    <a:lumMod val="40000"/>
                    <a:lumOff val="60000"/>
                  </a:schemeClr>
                </a:solidFill>
              </a:rPr>
              <a:t>Le crociate del Nord e la quinta crociata</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26525"/>
            <a:ext cx="9845091" cy="4714838"/>
          </a:xfrm>
        </p:spPr>
        <p:txBody>
          <a:bodyPr>
            <a:normAutofit fontScale="85000" lnSpcReduction="10000"/>
          </a:bodyPr>
          <a:lstStyle/>
          <a:p>
            <a:pPr algn="just"/>
            <a:r>
              <a:rPr lang="it-IT" b="1" dirty="0" smtClean="0"/>
              <a:t>Le crociate del Nord furono indette nel XIII secolo per sottomettere i popoli pagani, </a:t>
            </a:r>
            <a:r>
              <a:rPr lang="it-IT" b="1" dirty="0" err="1" smtClean="0"/>
              <a:t>Livoni</a:t>
            </a:r>
            <a:r>
              <a:rPr lang="it-IT" b="1" dirty="0" smtClean="0"/>
              <a:t>, Lettoni e Balti e organizzate dai cavalieri dell’Ordine teutonico, capaci di creare una sorta di «stato crociato» nelle regioni più orientali della Germania.</a:t>
            </a:r>
          </a:p>
          <a:p>
            <a:pPr algn="just"/>
            <a:r>
              <a:rPr lang="it-IT" b="1" dirty="0" smtClean="0"/>
              <a:t>La quinta crociata fu indetta da Innocenzo III tra il 1217 e il 1221. Non presero parte i sovrani occidentali impegnati a risolvere problemi interni. Lo scopo era quello di conquistare l’Egitto per poi raggiungere Gerusalemme. Ancora una volta la crociata sarebbe fallita per problemi tra i crociati. Partecipò alla spedizione San Francesco per convertire gli infedeli.</a:t>
            </a:r>
          </a:p>
          <a:p>
            <a:pPr algn="just"/>
            <a:r>
              <a:rPr lang="it-IT" b="1" dirty="0" smtClean="0"/>
              <a:t>Fu più fortunata l’impresa di Federico II nel 1228 dopo che era stato scomunicato dal papa Gregorio IX. Federico riuscì a ottenere Gerusalemme dopo una lunga trattativa con il sultano Al-</a:t>
            </a:r>
            <a:r>
              <a:rPr lang="it-IT" b="1" dirty="0" err="1" smtClean="0"/>
              <a:t>Kamil</a:t>
            </a:r>
            <a:r>
              <a:rPr lang="it-IT" b="1" dirty="0" smtClean="0"/>
              <a:t> sulla base di un riconoscimento reciproco di cristiani e musulmani. La soluzione non fu accolta favorevolmente dal papa. Nel giro di poco tempo Gerusalemme sarebbe ritornata in mano musulmana.</a:t>
            </a:r>
          </a:p>
          <a:p>
            <a:pPr algn="just"/>
            <a:r>
              <a:rPr lang="it-IT" b="1" dirty="0" smtClean="0"/>
              <a:t>Le ultime due imprese, entrambe ad opera di re Luigi IX di Francia, furono fatte nel 1248-54, quando il sovrano fu imprigionato in Egitto, e poi nel 1270 quando addirittura morì di malattia non appena sbarcato a Tunisi. Con la sua morte fu abbandonato il progetto di conquistare Gerusalemme. </a:t>
            </a:r>
            <a:endParaRPr lang="it-IT" b="1" dirty="0"/>
          </a:p>
        </p:txBody>
      </p:sp>
    </p:spTree>
    <p:extLst>
      <p:ext uri="{BB962C8B-B14F-4D97-AF65-F5344CB8AC3E}">
        <p14:creationId xmlns:p14="http://schemas.microsoft.com/office/powerpoint/2010/main" val="2716186919"/>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solidFill>
                  <a:schemeClr val="accent1">
                    <a:lumMod val="40000"/>
                    <a:lumOff val="60000"/>
                  </a:schemeClr>
                </a:solidFill>
              </a:rPr>
              <a:t>Innocenzo III e la teocrazia papale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171977"/>
            <a:ext cx="10281819" cy="4869385"/>
          </a:xfrm>
        </p:spPr>
        <p:txBody>
          <a:bodyPr>
            <a:normAutofit/>
          </a:bodyPr>
          <a:lstStyle/>
          <a:p>
            <a:pPr algn="just"/>
            <a:r>
              <a:rPr lang="it-IT" b="1" dirty="0" smtClean="0"/>
              <a:t>Per teocrazia papale si intende un sistema di governo che attribuisce l’esercizio dell’autorità temporale ai ministri del sacro con preminenza assoluta su ogni altro tipo di regime politico in qualità di depositari del divino. Innocenzo III, rifacendosi alla figura biblica di </a:t>
            </a:r>
            <a:r>
              <a:rPr lang="it-IT" b="1" dirty="0" err="1" smtClean="0"/>
              <a:t>Melchisedec</a:t>
            </a:r>
            <a:r>
              <a:rPr lang="it-IT" b="1" dirty="0"/>
              <a:t> </a:t>
            </a:r>
            <a:r>
              <a:rPr lang="it-IT" b="1" dirty="0" smtClean="0"/>
              <a:t>e partendo dalla consapevolezza della funzione di re e sacerdote del papa, adottò il titolo di «vicario di Cristo in terra» e non più solamente il titolo di vicario di Pietro, su cui si appoggiava il primato del vescovo di Roma.</a:t>
            </a:r>
          </a:p>
          <a:p>
            <a:pPr algn="just"/>
            <a:r>
              <a:rPr lang="it-IT" b="1" dirty="0" smtClean="0"/>
              <a:t>Su questa base il papa rivendicava il diritto e il dovere di intervenire nella vita privata dei fedeli e nella gestione politica dei regni, in base al concetto della </a:t>
            </a:r>
            <a:r>
              <a:rPr lang="it-IT" b="1" i="1" dirty="0" err="1" smtClean="0"/>
              <a:t>ratione</a:t>
            </a:r>
            <a:r>
              <a:rPr lang="it-IT" b="1" i="1" dirty="0" smtClean="0"/>
              <a:t> peccati</a:t>
            </a:r>
            <a:r>
              <a:rPr lang="it-IT" b="1" dirty="0" smtClean="0"/>
              <a:t>, in quanto i comportamenti che si tenevano in caso di unioni matrimoniali, di successioni ereditarie e le scelte politiche potevano essere occasione di peccato e l’autorità religiosa doveva intervenire. </a:t>
            </a:r>
          </a:p>
          <a:p>
            <a:pPr algn="just"/>
            <a:r>
              <a:rPr lang="it-IT" b="1" dirty="0" smtClean="0"/>
              <a:t>Il papa interviene nell’elezione dell’imperatore che avrebbe dovuto essere un collaboratore della Chiesa, il suo braccio secolare. </a:t>
            </a:r>
            <a:endParaRPr lang="it-IT" b="1" dirty="0"/>
          </a:p>
        </p:txBody>
      </p:sp>
    </p:spTree>
    <p:extLst>
      <p:ext uri="{BB962C8B-B14F-4D97-AF65-F5344CB8AC3E}">
        <p14:creationId xmlns:p14="http://schemas.microsoft.com/office/powerpoint/2010/main" val="80698241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800" dirty="0" smtClean="0">
                <a:solidFill>
                  <a:schemeClr val="accent1">
                    <a:lumMod val="40000"/>
                    <a:lumOff val="60000"/>
                  </a:schemeClr>
                </a:solidFill>
              </a:rPr>
              <a:t>Il potere del papa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51577" y="1300766"/>
            <a:ext cx="9187882" cy="4365937"/>
          </a:xfrm>
        </p:spPr>
        <p:txBody>
          <a:bodyPr/>
          <a:lstStyle/>
          <a:p>
            <a:pPr algn="just"/>
            <a:r>
              <a:rPr lang="it-IT" b="1" dirty="0" smtClean="0"/>
              <a:t>Il potere del papa poggiava sul fatto che egli era l’unico depositario del diritto canonico; le decretali che emanava erano valide per tutti i territori cristiani. Il papa usò questo diritto per riformare la Chiesa, bandire le crociate e per reprimere le eresie.</a:t>
            </a:r>
          </a:p>
          <a:p>
            <a:pPr algn="just"/>
            <a:r>
              <a:rPr lang="it-IT" b="1" dirty="0" smtClean="0"/>
              <a:t>Il papa riformò anche il sistema giudiziario che prevedeva la concessione di una delega a abati, canonici e vescovi per giudicare in sede locale cause i cui attori avevano richiesto di essere giudicati a Roma e nell’ordinario tribunale diocesano. Egli favorì in particolare l’ascolto dei testimoni anche nelle cause dibattute nei tribunali laici.</a:t>
            </a:r>
          </a:p>
          <a:p>
            <a:pPr algn="just"/>
            <a:r>
              <a:rPr lang="it-IT" b="1" dirty="0" smtClean="0"/>
              <a:t>Il ricorso ai giudici delegati di Roma indebolì il ruolo dei vescovi nei comuni; essi non furono più in grado di trovare lo spazio precedente di libertà politica di cui godevano.</a:t>
            </a:r>
            <a:endParaRPr lang="it-IT" b="1" dirty="0"/>
          </a:p>
        </p:txBody>
      </p:sp>
    </p:spTree>
    <p:extLst>
      <p:ext uri="{BB962C8B-B14F-4D97-AF65-F5344CB8AC3E}">
        <p14:creationId xmlns:p14="http://schemas.microsoft.com/office/powerpoint/2010/main" val="44832753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riorganizzazione del papato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49251"/>
            <a:ext cx="9981567" cy="4792111"/>
          </a:xfrm>
        </p:spPr>
        <p:txBody>
          <a:bodyPr>
            <a:normAutofit fontScale="92500" lnSpcReduction="10000"/>
          </a:bodyPr>
          <a:lstStyle/>
          <a:p>
            <a:pPr algn="just"/>
            <a:r>
              <a:rPr lang="it-IT" b="1" dirty="0" smtClean="0"/>
              <a:t>L’uso di diplomatici e legati apostolici crebbe nel tentativo di condizionare le scelte dei regni.</a:t>
            </a:r>
          </a:p>
          <a:p>
            <a:pPr algn="just"/>
            <a:r>
              <a:rPr lang="it-IT" b="1" dirty="0" smtClean="0"/>
              <a:t>Le spese per consolidare il proprio territorio implicarono un riordino delle spese burocratiche con una migliore amministrazione delle finanze. Il nuovo sistema di tassazione prevedeva che il clero versasse alla Chiesa per l’organizzazione della crociata la quarantesima parte delle rendite annuali ecclesiastiche(2,5% poi portata al 5%) ogni tre anni.</a:t>
            </a:r>
          </a:p>
          <a:p>
            <a:pPr algn="just"/>
            <a:r>
              <a:rPr lang="it-IT" b="1" dirty="0" smtClean="0"/>
              <a:t>Fra le nuovi voci di spesa figura il mantenimento e la difesa dei castelli dell’Urbe e del territorio affidati a truppe mercenarie e non più all’esercito feudale costituito dalle milizie dei baroni romani, che sostituirono il servizio militare con il pagamento di una tassa.</a:t>
            </a:r>
          </a:p>
          <a:p>
            <a:pPr algn="just"/>
            <a:r>
              <a:rPr lang="it-IT" b="1" dirty="0" smtClean="0">
                <a:solidFill>
                  <a:schemeClr val="accent1">
                    <a:lumMod val="40000"/>
                    <a:lumOff val="60000"/>
                  </a:schemeClr>
                </a:solidFill>
              </a:rPr>
              <a:t>Il papa utilizzò frequentemente lo strumento della scomunica </a:t>
            </a:r>
            <a:r>
              <a:rPr lang="it-IT" b="1" dirty="0" smtClean="0"/>
              <a:t>per ottenere ciò che voleva ad esempio contro Filippo di Svevia e Giovanni Senza Terra oppure dell’interdetto, che escludeva dai sacramenti gli abitanti di una città, di una regione o di un regno. Le punizioni erano ritirate solamente dopo un atto di sottomissione al papa come aveva fatto Enrico IV.  </a:t>
            </a:r>
            <a:endParaRPr lang="it-IT" b="1" dirty="0"/>
          </a:p>
        </p:txBody>
      </p:sp>
    </p:spTree>
    <p:extLst>
      <p:ext uri="{BB962C8B-B14F-4D97-AF65-F5344CB8AC3E}">
        <p14:creationId xmlns:p14="http://schemas.microsoft.com/office/powerpoint/2010/main" val="3625427360"/>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400" b="1" dirty="0" smtClean="0">
                <a:solidFill>
                  <a:schemeClr val="accent1">
                    <a:lumMod val="40000"/>
                    <a:lumOff val="60000"/>
                  </a:schemeClr>
                </a:solidFill>
              </a:rPr>
              <a:t>L’unione con il regno normanno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64455" y="1490887"/>
            <a:ext cx="9475832" cy="3880773"/>
          </a:xfrm>
        </p:spPr>
        <p:txBody>
          <a:bodyPr>
            <a:normAutofit fontScale="92500" lnSpcReduction="20000"/>
          </a:bodyPr>
          <a:lstStyle/>
          <a:p>
            <a:pPr algn="just"/>
            <a:r>
              <a:rPr lang="it-IT" b="1" dirty="0" smtClean="0"/>
              <a:t>Federico I sarebbe morto nel 1190 cercando di attraversare il fiume </a:t>
            </a:r>
            <a:r>
              <a:rPr lang="it-IT" b="1" dirty="0" err="1" smtClean="0"/>
              <a:t>Salef</a:t>
            </a:r>
            <a:r>
              <a:rPr lang="it-IT" b="1" dirty="0" smtClean="0"/>
              <a:t> in Anatolia mentre era impegnato nella terza crociata. </a:t>
            </a:r>
          </a:p>
          <a:p>
            <a:pPr algn="just"/>
            <a:r>
              <a:rPr lang="it-IT" b="1" dirty="0" smtClean="0"/>
              <a:t>La politica matrimoniale: il Barbarossa fece sposare il figlio Enrico VI a Costanza Altavilla. In tal modo il figlio si inserì nella successione per il trono di Sicilia quado alla morte di Guglielmo II, nel 1189, non essendoci eredi, furono proposti diversi candidati. Nel 1194 Enrico VI fu scelto e nominato re di Sicilia. Morto dopo tre anni dall’incoronazione, (un anno più tardi sarebbe morta la moglie), lasciò il regno all’unico figlio Federico, che nel 1198, aveva solo 4 anni.</a:t>
            </a:r>
          </a:p>
          <a:p>
            <a:pPr algn="just"/>
            <a:r>
              <a:rPr lang="it-IT" b="1" dirty="0" smtClean="0"/>
              <a:t>Costanza d’Altavilla aveva lasciato la tutela sul figlio a papa Innocenzo III di cui i re di Sicilia era nominalmente vassalli.</a:t>
            </a:r>
          </a:p>
          <a:p>
            <a:pPr algn="just"/>
            <a:r>
              <a:rPr lang="it-IT" b="1" dirty="0" smtClean="0"/>
              <a:t>Il papa, approfittando della minore età di Federico, rafforzò il potere temporale della Chiesa in Umbria, Marche e Romagna ma rispettando i patti fece incoronare re di Sicilia il giovane raggiunti i 14 anni nel 1208. </a:t>
            </a:r>
            <a:endParaRPr lang="it-IT" b="1" dirty="0"/>
          </a:p>
        </p:txBody>
      </p:sp>
    </p:spTree>
    <p:extLst>
      <p:ext uri="{BB962C8B-B14F-4D97-AF65-F5344CB8AC3E}">
        <p14:creationId xmlns:p14="http://schemas.microsoft.com/office/powerpoint/2010/main" val="122767729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75256"/>
          </a:xfrm>
        </p:spPr>
        <p:txBody>
          <a:bodyPr>
            <a:normAutofit/>
          </a:bodyPr>
          <a:lstStyle/>
          <a:p>
            <a:pPr algn="ctr"/>
            <a:r>
              <a:rPr lang="it-IT" sz="2400" b="1" dirty="0" smtClean="0">
                <a:solidFill>
                  <a:schemeClr val="accent1">
                    <a:lumMod val="40000"/>
                    <a:lumOff val="60000"/>
                  </a:schemeClr>
                </a:solidFill>
              </a:rPr>
              <a:t>La successione imperiale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78039"/>
            <a:ext cx="10131694" cy="4663323"/>
          </a:xfrm>
        </p:spPr>
        <p:txBody>
          <a:bodyPr>
            <a:normAutofit/>
          </a:bodyPr>
          <a:lstStyle/>
          <a:p>
            <a:pPr algn="just"/>
            <a:r>
              <a:rPr lang="it-IT" sz="2000" b="1" dirty="0" smtClean="0"/>
              <a:t>Innocenzo III fu arbitro nella contesa si era aperta per la successione imperiale: due erano i contendenti, uno di dinastia Sveva, Filippo (fratello di </a:t>
            </a:r>
            <a:r>
              <a:rPr lang="it-IT" sz="2000" b="1" dirty="0"/>
              <a:t>E</a:t>
            </a:r>
            <a:r>
              <a:rPr lang="it-IT" sz="2000" b="1" dirty="0" smtClean="0"/>
              <a:t>nrico VI), e uno della dinastia dei Baviera, Ottone di </a:t>
            </a:r>
            <a:r>
              <a:rPr lang="it-IT" sz="2000" b="1" dirty="0" err="1" smtClean="0"/>
              <a:t>Brunswich</a:t>
            </a:r>
            <a:r>
              <a:rPr lang="it-IT" sz="2000" b="1" dirty="0" smtClean="0"/>
              <a:t>. Con l’appoggio papale prevalse Ottone incoronato imperatore con il nome di Ottone IV nel 1209</a:t>
            </a:r>
            <a:r>
              <a:rPr lang="it-IT" b="1" dirty="0"/>
              <a:t> </a:t>
            </a:r>
            <a:r>
              <a:rPr lang="it-IT" b="1" dirty="0" smtClean="0"/>
              <a:t>il quale concesse in cambio ampie libertà alla Chiesa tedesca e rinunciò alle preteste imperiali su Ancona, Spoleto, la Toscana e la Sicilia, che rimaneva alla dinastia sveva e quindi a Federico II. </a:t>
            </a:r>
            <a:endParaRPr lang="it-IT" sz="2000" b="1" dirty="0" smtClean="0"/>
          </a:p>
          <a:p>
            <a:pPr algn="just"/>
            <a:r>
              <a:rPr lang="it-IT" sz="2000" b="1" dirty="0" smtClean="0"/>
              <a:t>Egli si rese indipendente dal papa immediatamente rivendicando per l’Impero i territori sui quali Innocenzo III aveva consolidato il proprio potere. Tale comportamento fu punito, nel 1210, con la scomunica, seguita dall’appoggio del papa alla candidatura del giovane Federico II</a:t>
            </a:r>
            <a:r>
              <a:rPr lang="it-IT" b="1" dirty="0" smtClean="0"/>
              <a:t>, aspirante imperatore in nome dell’eredità paterna.</a:t>
            </a:r>
            <a:endParaRPr lang="it-IT" sz="2000" b="1" dirty="0" smtClean="0"/>
          </a:p>
          <a:p>
            <a:pPr algn="just"/>
            <a:endParaRPr lang="it-IT" sz="2000" b="1" dirty="0" smtClean="0"/>
          </a:p>
        </p:txBody>
      </p:sp>
    </p:spTree>
    <p:extLst>
      <p:ext uri="{BB962C8B-B14F-4D97-AF65-F5344CB8AC3E}">
        <p14:creationId xmlns:p14="http://schemas.microsoft.com/office/powerpoint/2010/main" val="39564884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8363" y="259307"/>
            <a:ext cx="11341291" cy="7017306"/>
          </a:xfrm>
          <a:prstGeom prst="rect">
            <a:avLst/>
          </a:prstGeom>
        </p:spPr>
        <p:txBody>
          <a:bodyPr wrap="square">
            <a:spAutoFit/>
          </a:bodyPr>
          <a:lstStyle/>
          <a:p>
            <a:pPr algn="just"/>
            <a:endParaRPr lang="it-IT" b="1" dirty="0" smtClean="0"/>
          </a:p>
          <a:p>
            <a:pPr algn="just"/>
            <a:r>
              <a:rPr lang="it-IT" b="1" dirty="0" smtClean="0"/>
              <a:t>Nella contrapposizione tra Ottone IV, che era stato scomunicato, e Federico II si schierarono le altre potenze europee. </a:t>
            </a:r>
          </a:p>
          <a:p>
            <a:pPr algn="just"/>
            <a:r>
              <a:rPr lang="it-IT" b="1" dirty="0" smtClean="0"/>
              <a:t>Federico godeva dell’appoggio  del re di Francia, Filippo II Augusto mentre Ottone fu sostenuto dagli inglesi e dei fiamminghi. </a:t>
            </a:r>
          </a:p>
          <a:p>
            <a:pPr algn="just"/>
            <a:endParaRPr lang="it-IT" b="1" dirty="0" smtClean="0"/>
          </a:p>
          <a:p>
            <a:pPr algn="just"/>
            <a:r>
              <a:rPr lang="it-IT" b="1" dirty="0" smtClean="0">
                <a:solidFill>
                  <a:schemeClr val="accent1">
                    <a:lumMod val="40000"/>
                    <a:lumOff val="60000"/>
                  </a:schemeClr>
                </a:solidFill>
              </a:rPr>
              <a:t>1214</a:t>
            </a:r>
            <a:r>
              <a:rPr lang="it-IT" b="1" dirty="0">
                <a:solidFill>
                  <a:schemeClr val="accent1">
                    <a:lumMod val="40000"/>
                    <a:lumOff val="60000"/>
                  </a:schemeClr>
                </a:solidFill>
              </a:rPr>
              <a:t>, battaglia di </a:t>
            </a:r>
            <a:r>
              <a:rPr lang="it-IT" b="1" dirty="0" err="1">
                <a:solidFill>
                  <a:schemeClr val="accent1">
                    <a:lumMod val="40000"/>
                    <a:lumOff val="60000"/>
                  </a:schemeClr>
                </a:solidFill>
              </a:rPr>
              <a:t>Bouvines</a:t>
            </a:r>
            <a:r>
              <a:rPr lang="it-IT" b="1" dirty="0"/>
              <a:t>. </a:t>
            </a:r>
            <a:r>
              <a:rPr lang="it-IT" b="1" dirty="0" smtClean="0"/>
              <a:t>Federico II</a:t>
            </a:r>
            <a:r>
              <a:rPr lang="it-IT" b="1" dirty="0"/>
              <a:t> </a:t>
            </a:r>
            <a:r>
              <a:rPr lang="it-IT" b="1" dirty="0" smtClean="0"/>
              <a:t> </a:t>
            </a:r>
            <a:r>
              <a:rPr lang="it-IT" b="1" dirty="0"/>
              <a:t>vince la battaglia e dal 1220 diventa imperatore</a:t>
            </a:r>
            <a:r>
              <a:rPr lang="it-IT" b="1" dirty="0" smtClean="0"/>
              <a:t>. </a:t>
            </a:r>
            <a:r>
              <a:rPr lang="it-IT" b="1" dirty="0"/>
              <a:t> </a:t>
            </a:r>
            <a:r>
              <a:rPr lang="it-IT" b="1" dirty="0" smtClean="0"/>
              <a:t>Il 1214 diventa un simbolo della fine dell’egemonia dell’Impero nell’ordinamento politico della cristianità e dell’ascesa verticale delle singole monarchie su base nazionale. La storiografia tradizionale francese ne parla come di un momento che avrebbe fatto la Francia.</a:t>
            </a:r>
          </a:p>
          <a:p>
            <a:pPr algn="just"/>
            <a:endParaRPr lang="it-IT" b="1" dirty="0" smtClean="0"/>
          </a:p>
          <a:p>
            <a:pPr algn="just"/>
            <a:r>
              <a:rPr lang="it-IT" b="1" dirty="0"/>
              <a:t>Nel </a:t>
            </a:r>
            <a:r>
              <a:rPr lang="it-IT" b="1" dirty="0" smtClean="0"/>
              <a:t>1215, ad Aquisgrana, </a:t>
            </a:r>
            <a:r>
              <a:rPr lang="it-IT" b="1" dirty="0"/>
              <a:t>Federico II </a:t>
            </a:r>
            <a:r>
              <a:rPr lang="it-IT" b="1" dirty="0" smtClean="0"/>
              <a:t>fu </a:t>
            </a:r>
            <a:r>
              <a:rPr lang="it-IT" b="1" dirty="0"/>
              <a:t>eletto re di Germania dopo essersi impegnato in modo solenne a non riunire le corone di Germania e di Sicilia, che avrebbe potuto mantenere solo a titolo personale senza poter designare un successore unico per i due regni. </a:t>
            </a:r>
            <a:r>
              <a:rPr lang="it-IT" b="1" dirty="0" smtClean="0"/>
              <a:t>Cedette il titolo di re di Sicilia al figlio. Tale </a:t>
            </a:r>
            <a:r>
              <a:rPr lang="it-IT" b="1" dirty="0"/>
              <a:t>promessa rispondeva alle richieste del papa, che non voleva rinchiudere  territorialmente il papato in un unico potere politico </a:t>
            </a:r>
            <a:endParaRPr lang="it-IT" b="1" dirty="0" smtClean="0"/>
          </a:p>
          <a:p>
            <a:pPr algn="just"/>
            <a:r>
              <a:rPr lang="it-IT" b="1" dirty="0" smtClean="0"/>
              <a:t>Il papa entrò con forza nella politica europea scomunicando Il re di Francia per aver ripudiato la moglie e sforzandosi di ottenere l’omaggio da parte dei maggiori regni ( re di Castiglia, Aragona, Portogallo, Sicilia, Polonia, Inghilterra) che diventavano in tal modo feudatari del papa.</a:t>
            </a:r>
            <a:endParaRPr lang="it-IT" b="1" dirty="0"/>
          </a:p>
          <a:p>
            <a:pPr algn="just"/>
            <a:endParaRPr lang="it-IT" b="1" dirty="0"/>
          </a:p>
          <a:p>
            <a:pPr algn="just"/>
            <a:endParaRPr lang="it-IT" b="1" dirty="0" smtClean="0"/>
          </a:p>
          <a:p>
            <a:pPr algn="just"/>
            <a:r>
              <a:rPr lang="it-IT" b="1" dirty="0" smtClean="0"/>
              <a:t> </a:t>
            </a:r>
          </a:p>
          <a:p>
            <a:pPr algn="just"/>
            <a:endParaRPr lang="it-IT" b="1" dirty="0"/>
          </a:p>
          <a:p>
            <a:pPr algn="just"/>
            <a:endParaRPr lang="it-IT" b="1" dirty="0" smtClean="0"/>
          </a:p>
          <a:p>
            <a:pPr algn="just"/>
            <a:r>
              <a:rPr lang="it-IT" dirty="0" smtClean="0"/>
              <a:t>. </a:t>
            </a:r>
            <a:endParaRPr lang="it-IT" dirty="0"/>
          </a:p>
        </p:txBody>
      </p:sp>
    </p:spTree>
    <p:extLst>
      <p:ext uri="{BB962C8B-B14F-4D97-AF65-F5344CB8AC3E}">
        <p14:creationId xmlns:p14="http://schemas.microsoft.com/office/powerpoint/2010/main" val="335420155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773" y="191069"/>
            <a:ext cx="9816841" cy="696036"/>
          </a:xfrm>
        </p:spPr>
        <p:txBody>
          <a:bodyPr/>
          <a:lstStyle/>
          <a:p>
            <a:r>
              <a:rPr lang="it-IT" sz="2400" b="1" dirty="0" smtClean="0">
                <a:solidFill>
                  <a:schemeClr val="accent1">
                    <a:lumMod val="40000"/>
                    <a:lumOff val="60000"/>
                  </a:schemeClr>
                </a:solidFill>
              </a:rPr>
              <a:t>Il IV Concilio Lateranense(1215)</a:t>
            </a:r>
            <a:endParaRPr lang="it-IT" sz="2400" b="1" dirty="0">
              <a:solidFill>
                <a:schemeClr val="accent1">
                  <a:lumMod val="40000"/>
                  <a:lumOff val="60000"/>
                </a:schemeClr>
              </a:solidFill>
            </a:endParaRPr>
          </a:p>
        </p:txBody>
      </p:sp>
      <p:sp>
        <p:nvSpPr>
          <p:cNvPr id="3" name="Segnaposto testo 2"/>
          <p:cNvSpPr>
            <a:spLocks noGrp="1"/>
          </p:cNvSpPr>
          <p:nvPr>
            <p:ph type="body" idx="1"/>
          </p:nvPr>
        </p:nvSpPr>
        <p:spPr>
          <a:xfrm>
            <a:off x="245660" y="1009934"/>
            <a:ext cx="9734953" cy="4627847"/>
          </a:xfrm>
        </p:spPr>
        <p:txBody>
          <a:bodyPr/>
          <a:lstStyle/>
          <a:p>
            <a:r>
              <a:rPr lang="it-IT" b="1" dirty="0" smtClean="0">
                <a:solidFill>
                  <a:schemeClr val="tx1"/>
                </a:solidFill>
              </a:rPr>
              <a:t>Fu uno dei più importanti concili della storia per il numero di materie trattate e per il numero di abati, badesse, vescovi e arcivescovi (800/1200).</a:t>
            </a:r>
          </a:p>
          <a:p>
            <a:r>
              <a:rPr lang="it-IT" b="1" dirty="0" smtClean="0">
                <a:solidFill>
                  <a:schemeClr val="tx1"/>
                </a:solidFill>
              </a:rPr>
              <a:t>Viene resa obbligatoria la confessione.</a:t>
            </a:r>
          </a:p>
          <a:p>
            <a:r>
              <a:rPr lang="it-IT" b="1" dirty="0" smtClean="0">
                <a:solidFill>
                  <a:schemeClr val="tx1"/>
                </a:solidFill>
              </a:rPr>
              <a:t>Imposizione agli ebrei che vivevano tra i cristiani di un segno distintivo sull’abito. 8 i musulmani erano soliti imporlo a ebrei e cristiani. Da quel momento gli ebrei sono oggetto di persecuzioni e espulsioni.  Già nel 1182 Filippo Augusto aveva allontanato gli ebrei dalla zona di Parigi.  Nel 1290 circa 16.000 sono cacciati dall’Inghilterra; nel 1306 Filippo il Bello ne espellerà 100.000 da Champagne, Normandia e </a:t>
            </a:r>
            <a:r>
              <a:rPr lang="it-IT" b="1" dirty="0" err="1" smtClean="0">
                <a:solidFill>
                  <a:schemeClr val="tx1"/>
                </a:solidFill>
              </a:rPr>
              <a:t>Linguadoca</a:t>
            </a:r>
            <a:r>
              <a:rPr lang="it-IT" b="1" dirty="0" smtClean="0">
                <a:solidFill>
                  <a:schemeClr val="tx1"/>
                </a:solidFill>
              </a:rPr>
              <a:t> confiscandone i beni</a:t>
            </a:r>
          </a:p>
          <a:p>
            <a:r>
              <a:rPr lang="it-IT" b="1" dirty="0" smtClean="0">
                <a:solidFill>
                  <a:schemeClr val="tx1"/>
                </a:solidFill>
              </a:rPr>
              <a:t>Divieto di matrimonio per i consanguinei al quarto grado di parentela</a:t>
            </a:r>
          </a:p>
          <a:p>
            <a:r>
              <a:rPr lang="it-IT" b="1" dirty="0" smtClean="0">
                <a:solidFill>
                  <a:schemeClr val="tx1"/>
                </a:solidFill>
              </a:rPr>
              <a:t>Lotta contro l’eresia e regolamentazione delle comunità dei laici, giudicate troppe. </a:t>
            </a:r>
            <a:endParaRPr lang="it-IT" b="1" dirty="0">
              <a:solidFill>
                <a:schemeClr val="tx1"/>
              </a:solidFill>
            </a:endParaRPr>
          </a:p>
        </p:txBody>
      </p:sp>
    </p:spTree>
    <p:extLst>
      <p:ext uri="{BB962C8B-B14F-4D97-AF65-F5344CB8AC3E}">
        <p14:creationId xmlns:p14="http://schemas.microsoft.com/office/powerpoint/2010/main" val="735327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4148" y="232012"/>
            <a:ext cx="8659853" cy="545910"/>
          </a:xfrm>
        </p:spPr>
        <p:txBody>
          <a:bodyPr>
            <a:normAutofit/>
          </a:bodyPr>
          <a:lstStyle/>
          <a:p>
            <a:pPr algn="ctr"/>
            <a:r>
              <a:rPr lang="it-IT" sz="2400" b="1" dirty="0" smtClean="0">
                <a:solidFill>
                  <a:schemeClr val="accent1">
                    <a:lumMod val="40000"/>
                    <a:lumOff val="60000"/>
                  </a:schemeClr>
                </a:solidFill>
              </a:rPr>
              <a:t>Federico II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395785" y="982639"/>
            <a:ext cx="10290411" cy="5058724"/>
          </a:xfrm>
        </p:spPr>
        <p:txBody>
          <a:bodyPr>
            <a:normAutofit/>
          </a:bodyPr>
          <a:lstStyle/>
          <a:p>
            <a:pPr algn="just"/>
            <a:r>
              <a:rPr lang="it-IT" b="1" dirty="0" smtClean="0"/>
              <a:t>Nel periodo trascorso in Germania cercò di dare un ordine ai rapporti con i grandi principi, ai quali concesse in cambio di fedeltà l’esercizio di alcune prerogative regie quali battere moneta, riscuotere  i dazi e costruire le fortezze. Nel 1231 nel </a:t>
            </a:r>
            <a:r>
              <a:rPr lang="it-IT" b="1" i="1" dirty="0" err="1" smtClean="0"/>
              <a:t>Statutum</a:t>
            </a:r>
            <a:r>
              <a:rPr lang="it-IT" b="1" i="1" dirty="0" smtClean="0"/>
              <a:t> in </a:t>
            </a:r>
            <a:r>
              <a:rPr lang="it-IT" b="1" i="1" dirty="0" err="1" smtClean="0"/>
              <a:t>favorem</a:t>
            </a:r>
            <a:r>
              <a:rPr lang="it-IT" b="1" i="1" dirty="0" smtClean="0"/>
              <a:t> </a:t>
            </a:r>
            <a:r>
              <a:rPr lang="it-IT" b="1" i="1" dirty="0" err="1" smtClean="0"/>
              <a:t>principum</a:t>
            </a:r>
            <a:r>
              <a:rPr lang="it-IT" b="1" dirty="0" smtClean="0"/>
              <a:t> limita le prerogative del sovrano alla fondazione e alla protezione delle città. </a:t>
            </a:r>
          </a:p>
          <a:p>
            <a:pPr algn="just"/>
            <a:r>
              <a:rPr lang="it-IT" b="1" dirty="0" smtClean="0"/>
              <a:t> </a:t>
            </a:r>
            <a:r>
              <a:rPr lang="it-IT" b="1" dirty="0"/>
              <a:t>N</a:t>
            </a:r>
            <a:r>
              <a:rPr lang="it-IT" b="1" dirty="0" smtClean="0"/>
              <a:t>el 1213 emanò la </a:t>
            </a:r>
            <a:r>
              <a:rPr lang="it-IT" b="1" dirty="0" smtClean="0">
                <a:solidFill>
                  <a:schemeClr val="accent1">
                    <a:lumMod val="40000"/>
                    <a:lumOff val="60000"/>
                  </a:schemeClr>
                </a:solidFill>
              </a:rPr>
              <a:t>bolla d’oro di </a:t>
            </a:r>
            <a:r>
              <a:rPr lang="it-IT" b="1" dirty="0" err="1" smtClean="0">
                <a:solidFill>
                  <a:schemeClr val="accent1">
                    <a:lumMod val="40000"/>
                    <a:lumOff val="60000"/>
                  </a:schemeClr>
                </a:solidFill>
              </a:rPr>
              <a:t>Eger</a:t>
            </a:r>
            <a:r>
              <a:rPr lang="it-IT" b="1" dirty="0" smtClean="0">
                <a:solidFill>
                  <a:schemeClr val="accent1">
                    <a:lumMod val="40000"/>
                    <a:lumOff val="60000"/>
                  </a:schemeClr>
                </a:solidFill>
              </a:rPr>
              <a:t> </a:t>
            </a:r>
            <a:r>
              <a:rPr lang="it-IT" b="1" dirty="0" smtClean="0"/>
              <a:t>con cui sanciva la rinuncia ai diritti che il concordato di </a:t>
            </a:r>
            <a:r>
              <a:rPr lang="it-IT" b="1" dirty="0"/>
              <a:t>W</a:t>
            </a:r>
            <a:r>
              <a:rPr lang="it-IT" b="1" dirty="0" smtClean="0"/>
              <a:t>orms aveva fissato in merito all’attribuzione al sovrano della preminenza sulle elezioni vescovili. </a:t>
            </a:r>
          </a:p>
          <a:p>
            <a:pPr algn="just"/>
            <a:r>
              <a:rPr lang="it-IT" b="1" dirty="0" smtClean="0"/>
              <a:t>Nel 1220, dopo l’incoronazione imperiale in San Pietro, torna in Sicilia, dove  limita il potere che si erano costruiti i militari di origine tedesca giunti qui mentre dominava Enrico VI: riprendendosi tutti i diritti regi usurpati negli ultimi trenta anni fa demolire tutti i castelli costruiti da privati nelle loro terre e si appropria di quelli costruiti sul suolo pubblico. Egli ribadisce anche l’autorità regia sulle comunità cittadine.</a:t>
            </a:r>
          </a:p>
          <a:p>
            <a:endParaRPr lang="it-IT" dirty="0"/>
          </a:p>
          <a:p>
            <a:endParaRPr lang="it-IT" dirty="0"/>
          </a:p>
        </p:txBody>
      </p:sp>
    </p:spTree>
    <p:extLst>
      <p:ext uri="{BB962C8B-B14F-4D97-AF65-F5344CB8AC3E}">
        <p14:creationId xmlns:p14="http://schemas.microsoft.com/office/powerpoint/2010/main" val="1971695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7" y="474345"/>
            <a:ext cx="9621671" cy="5016758"/>
          </a:xfrm>
          <a:prstGeom prst="rect">
            <a:avLst/>
          </a:prstGeom>
        </p:spPr>
        <p:txBody>
          <a:bodyPr wrap="square">
            <a:spAutoFit/>
          </a:bodyPr>
          <a:lstStyle/>
          <a:p>
            <a:pPr algn="just"/>
            <a:r>
              <a:rPr lang="it-IT" sz="2000" b="1" dirty="0"/>
              <a:t>Tra il 1222 e il 1224 </a:t>
            </a:r>
            <a:r>
              <a:rPr lang="it-IT" sz="2000" b="1" dirty="0" smtClean="0"/>
              <a:t> Federico </a:t>
            </a:r>
            <a:r>
              <a:rPr lang="it-IT" sz="2000" b="1" dirty="0"/>
              <a:t>fece molte spedizioni militari contro i musulmani riuscendo a sconfiggerli e a deportarli a Lucera in Puglia, dove avrebbero vissuto come una comunità separata secondo la loro fede. Erano tenuti a prestare servizio militare a difesa del sovrano</a:t>
            </a:r>
            <a:r>
              <a:rPr lang="it-IT" sz="2000" b="1" dirty="0" smtClean="0"/>
              <a:t>.</a:t>
            </a:r>
          </a:p>
          <a:p>
            <a:endParaRPr lang="it-IT" sz="2000" b="1" dirty="0"/>
          </a:p>
          <a:p>
            <a:r>
              <a:rPr lang="it-IT" sz="2000" b="1" dirty="0"/>
              <a:t>Provvedimenti: </a:t>
            </a:r>
            <a:endParaRPr lang="it-IT" sz="2000" b="1" dirty="0" smtClean="0"/>
          </a:p>
          <a:p>
            <a:pPr marL="457200" indent="-457200" algn="just">
              <a:buAutoNum type="arabicPeriod"/>
            </a:pPr>
            <a:r>
              <a:rPr lang="it-IT" sz="2000" b="1" dirty="0" smtClean="0"/>
              <a:t>promosse </a:t>
            </a:r>
            <a:r>
              <a:rPr lang="it-IT" sz="2000" b="1" dirty="0"/>
              <a:t>un commercio controllato dallo stato che indebolì i ceti mercantili;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2</a:t>
            </a:r>
            <a:r>
              <a:rPr lang="it-IT" sz="2000" b="1" dirty="0"/>
              <a:t>. estese il controllo sul territorio attraverso una rete di castelli presidiati da guarnigioni militari;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3</a:t>
            </a:r>
            <a:r>
              <a:rPr lang="it-IT" sz="2000" b="1" dirty="0"/>
              <a:t>. </a:t>
            </a:r>
            <a:r>
              <a:rPr lang="it-IT" sz="2000" b="1" dirty="0" smtClean="0"/>
              <a:t>organizzò </a:t>
            </a:r>
            <a:r>
              <a:rPr lang="it-IT" sz="2000" b="1" dirty="0"/>
              <a:t>un apparato amministrativo ben organizzato; </a:t>
            </a:r>
            <a:endParaRPr lang="it-IT" sz="2000" b="1" dirty="0" smtClean="0"/>
          </a:p>
          <a:p>
            <a:pPr marL="457200" indent="-457200" algn="just">
              <a:buAutoNum type="arabicPeriod"/>
            </a:pPr>
            <a:endParaRPr lang="it-IT" sz="2000" b="1" dirty="0" smtClean="0"/>
          </a:p>
          <a:p>
            <a:pPr marL="457200" indent="-457200" algn="just">
              <a:buAutoNum type="arabicPeriod"/>
            </a:pPr>
            <a:r>
              <a:rPr lang="it-IT" sz="2000" b="1" dirty="0" smtClean="0"/>
              <a:t>4</a:t>
            </a:r>
            <a:r>
              <a:rPr lang="it-IT" sz="2000" b="1" dirty="0"/>
              <a:t>. creò lo </a:t>
            </a:r>
            <a:r>
              <a:rPr lang="it-IT" sz="2000" b="1" i="1" dirty="0" err="1"/>
              <a:t>studium</a:t>
            </a:r>
            <a:r>
              <a:rPr lang="it-IT" sz="2000" b="1" dirty="0"/>
              <a:t> di Napoli per avere degli specialisti di diritto da usare a </a:t>
            </a:r>
            <a:r>
              <a:rPr lang="it-IT" sz="2000" b="1" dirty="0" smtClean="0"/>
              <a:t>corte.</a:t>
            </a:r>
            <a:endParaRPr lang="it-IT" sz="2000" b="1" dirty="0"/>
          </a:p>
        </p:txBody>
      </p:sp>
    </p:spTree>
    <p:extLst>
      <p:ext uri="{BB962C8B-B14F-4D97-AF65-F5344CB8AC3E}">
        <p14:creationId xmlns:p14="http://schemas.microsoft.com/office/powerpoint/2010/main" val="2323753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0400"/>
          </a:xfrm>
        </p:spPr>
        <p:txBody>
          <a:bodyPr>
            <a:normAutofit/>
          </a:bodyPr>
          <a:lstStyle/>
          <a:p>
            <a:pPr algn="ctr"/>
            <a:r>
              <a:rPr lang="it-IT" sz="2800" dirty="0" smtClean="0">
                <a:solidFill>
                  <a:schemeClr val="bg2">
                    <a:lumMod val="40000"/>
                    <a:lumOff val="60000"/>
                  </a:schemeClr>
                </a:solidFill>
              </a:rPr>
              <a:t>L’espansione normanna</a:t>
            </a:r>
            <a:endParaRPr lang="it-IT" sz="2800" dirty="0">
              <a:solidFill>
                <a:schemeClr val="bg2">
                  <a:lumMod val="40000"/>
                  <a:lumOff val="60000"/>
                </a:schemeClr>
              </a:solidFill>
            </a:endParaRPr>
          </a:p>
        </p:txBody>
      </p:sp>
      <p:sp>
        <p:nvSpPr>
          <p:cNvPr id="3" name="Content Placeholder 2"/>
          <p:cNvSpPr>
            <a:spLocks noGrp="1"/>
          </p:cNvSpPr>
          <p:nvPr>
            <p:ph idx="1"/>
          </p:nvPr>
        </p:nvSpPr>
        <p:spPr>
          <a:xfrm>
            <a:off x="677334" y="1270001"/>
            <a:ext cx="10308166" cy="4771362"/>
          </a:xfrm>
        </p:spPr>
        <p:txBody>
          <a:bodyPr>
            <a:normAutofit/>
          </a:bodyPr>
          <a:lstStyle/>
          <a:p>
            <a:pPr algn="just"/>
            <a:r>
              <a:rPr lang="it-IT" b="1" dirty="0" smtClean="0"/>
              <a:t>Dalla Norvegia partirono coloro che si diressero verso Occidente e che diedero vita a stanziamenti, più o meno stabili, lungo le coste della Svezia, delle isole Shetland, dell’Irlanda, della Francia settentrionale, dell’Islanda e della Groenlandia.</a:t>
            </a:r>
          </a:p>
          <a:p>
            <a:pPr algn="just"/>
            <a:r>
              <a:rPr lang="it-IT" b="1" dirty="0" smtClean="0"/>
              <a:t>Dalla Danimarca provenivano coloro che effettuarono escursioni lungo le coste meridionali del Mare del Nord e quelle orientali dell’Inghilterra.</a:t>
            </a:r>
          </a:p>
          <a:p>
            <a:pPr algn="just"/>
            <a:r>
              <a:rPr lang="it-IT" b="1" dirty="0" smtClean="0"/>
              <a:t>Dalla Svezia coloro che seguendo i fiumi Volga, Dnepr o la </a:t>
            </a:r>
            <a:r>
              <a:rPr lang="it-IT" b="1" dirty="0" err="1" smtClean="0"/>
              <a:t>Dvina</a:t>
            </a:r>
            <a:r>
              <a:rPr lang="it-IT" b="1" dirty="0" smtClean="0"/>
              <a:t>, giunsero fino a Bisanzio.</a:t>
            </a:r>
          </a:p>
          <a:p>
            <a:pPr algn="just"/>
            <a:r>
              <a:rPr lang="it-IT" b="1" dirty="0" smtClean="0"/>
              <a:t>Il </a:t>
            </a:r>
            <a:r>
              <a:rPr lang="it-IT" b="1" dirty="0" err="1" smtClean="0">
                <a:solidFill>
                  <a:schemeClr val="accent2">
                    <a:lumMod val="40000"/>
                    <a:lumOff val="60000"/>
                  </a:schemeClr>
                </a:solidFill>
              </a:rPr>
              <a:t>Vinland</a:t>
            </a:r>
            <a:r>
              <a:rPr lang="it-IT" b="1" dirty="0" smtClean="0">
                <a:solidFill>
                  <a:schemeClr val="accent2">
                    <a:lumMod val="40000"/>
                    <a:lumOff val="60000"/>
                  </a:schemeClr>
                </a:solidFill>
              </a:rPr>
              <a:t>:</a:t>
            </a:r>
            <a:r>
              <a:rPr lang="it-IT" b="1" dirty="0" smtClean="0"/>
              <a:t> terra lontana che i vichinghi avrebbero raggiunto e che </a:t>
            </a:r>
            <a:r>
              <a:rPr lang="it-IT" b="1" dirty="0"/>
              <a:t>p</a:t>
            </a:r>
            <a:r>
              <a:rPr lang="it-IT" b="1" dirty="0" smtClean="0"/>
              <a:t>er alcuni storici è identificabile con le coste del Labrador nell’America settentrionale.</a:t>
            </a:r>
          </a:p>
          <a:p>
            <a:pPr algn="just"/>
            <a:r>
              <a:rPr lang="it-IT" b="1" dirty="0" smtClean="0">
                <a:solidFill>
                  <a:schemeClr val="accent1">
                    <a:lumMod val="40000"/>
                    <a:lumOff val="60000"/>
                  </a:schemeClr>
                </a:solidFill>
              </a:rPr>
              <a:t>Le fonti per la ricostruzione della storia dei normanni sono costituite in gran parte da saghe elaborate molto tempo dopo le conquiste</a:t>
            </a:r>
            <a:r>
              <a:rPr lang="it-IT" dirty="0" smtClean="0">
                <a:solidFill>
                  <a:schemeClr val="bg2">
                    <a:lumMod val="40000"/>
                    <a:lumOff val="60000"/>
                  </a:schemeClr>
                </a:solidFill>
              </a:rPr>
              <a:t>.</a:t>
            </a:r>
            <a:endParaRPr lang="it-IT" dirty="0">
              <a:solidFill>
                <a:schemeClr val="bg2">
                  <a:lumMod val="40000"/>
                  <a:lumOff val="60000"/>
                </a:schemeClr>
              </a:solidFill>
            </a:endParaRPr>
          </a:p>
        </p:txBody>
      </p:sp>
    </p:spTree>
    <p:extLst>
      <p:ext uri="{BB962C8B-B14F-4D97-AF65-F5344CB8AC3E}">
        <p14:creationId xmlns:p14="http://schemas.microsoft.com/office/powerpoint/2010/main" val="192675438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45660" y="300251"/>
            <a:ext cx="10167582" cy="5632311"/>
          </a:xfrm>
          <a:prstGeom prst="rect">
            <a:avLst/>
          </a:prstGeom>
        </p:spPr>
        <p:txBody>
          <a:bodyPr wrap="square">
            <a:spAutoFit/>
          </a:bodyPr>
          <a:lstStyle/>
          <a:p>
            <a:pPr algn="just"/>
            <a:r>
              <a:rPr lang="it-IT" sz="2000" b="1" dirty="0" smtClean="0">
                <a:solidFill>
                  <a:schemeClr val="accent1">
                    <a:lumMod val="40000"/>
                    <a:lumOff val="60000"/>
                  </a:schemeClr>
                </a:solidFill>
              </a:rPr>
              <a:t>5. Liber </a:t>
            </a:r>
            <a:r>
              <a:rPr lang="it-IT" sz="2000" b="1" dirty="0" err="1" smtClean="0">
                <a:solidFill>
                  <a:schemeClr val="accent1">
                    <a:lumMod val="40000"/>
                    <a:lumOff val="60000"/>
                  </a:schemeClr>
                </a:solidFill>
              </a:rPr>
              <a:t>Augustalis</a:t>
            </a:r>
            <a:r>
              <a:rPr lang="it-IT" sz="2000" b="1" dirty="0" smtClean="0">
                <a:solidFill>
                  <a:schemeClr val="accent1">
                    <a:lumMod val="40000"/>
                    <a:lumOff val="60000"/>
                  </a:schemeClr>
                </a:solidFill>
              </a:rPr>
              <a:t>  noto come Costituzioni di Melfi  (1231): </a:t>
            </a:r>
            <a:r>
              <a:rPr lang="it-IT" sz="2000" b="1" dirty="0" smtClean="0"/>
              <a:t>con la collaborazione con Pier delle Vigne e Taddeo di Sessa  l’imperatore costruì una legislazione unificata per tutto il regno rifacendosi al diritto romano e alla legislazione normanna. Lo sforzo era quello di superare il diritto consuetudinario che era paragonato alle leggi nei vari territori. Nel testo si dice che la stabilità della monarchia passava attraverso il possesso dei castelli  e di conseguenza l’imperatore si occupò di tutte le fortificazioni del regno edificandone di nuovi e facendo abbattere quelli preesistenti. Si veda l’esempio pugliese di Castel del Monte.</a:t>
            </a:r>
          </a:p>
          <a:p>
            <a:pPr algn="just"/>
            <a:endParaRPr lang="it-IT" sz="2000" b="1" dirty="0" smtClean="0"/>
          </a:p>
          <a:p>
            <a:pPr algn="just"/>
            <a:r>
              <a:rPr lang="it-IT" sz="2000" b="1" dirty="0" smtClean="0">
                <a:solidFill>
                  <a:schemeClr val="accent1">
                    <a:lumMod val="40000"/>
                    <a:lumOff val="60000"/>
                  </a:schemeClr>
                </a:solidFill>
              </a:rPr>
              <a:t>Dieta di Cremona 1226: </a:t>
            </a:r>
            <a:r>
              <a:rPr lang="it-IT" sz="2000" b="1" dirty="0" smtClean="0"/>
              <a:t>Federico II riunì in assemblea i rappresentanti del clero, della nobiltà e delle città imperiali per discutere della lotta all’eresia e per la crociata che l’imperatore rimandava di continuo. L’ordine di presenziare all’assemblea era perentorio e i Comuni temevano di rinunciare a quelle prerogative che avevano ottenuto dal Barbarossa e di avere di nuovo vicari imperiali a controllarne l’operato. Si ricostituì la Lega Lombarda e Federico annullò la dieta.</a:t>
            </a:r>
            <a:endParaRPr lang="it-IT" sz="2000" b="1" dirty="0"/>
          </a:p>
          <a:p>
            <a:pPr algn="just"/>
            <a:endParaRPr lang="it-IT" sz="2000" b="1" dirty="0"/>
          </a:p>
        </p:txBody>
      </p:sp>
    </p:spTree>
    <p:extLst>
      <p:ext uri="{BB962C8B-B14F-4D97-AF65-F5344CB8AC3E}">
        <p14:creationId xmlns:p14="http://schemas.microsoft.com/office/powerpoint/2010/main" val="395689656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00501" y="450376"/>
            <a:ext cx="9689911" cy="5355312"/>
          </a:xfrm>
          <a:prstGeom prst="rect">
            <a:avLst/>
          </a:prstGeom>
        </p:spPr>
        <p:txBody>
          <a:bodyPr wrap="square">
            <a:spAutoFit/>
          </a:bodyPr>
          <a:lstStyle/>
          <a:p>
            <a:pPr algn="just"/>
            <a:r>
              <a:rPr lang="it-IT" b="1" dirty="0" smtClean="0"/>
              <a:t>Federico II cercò poi di imporre il proprio potere nei territori della Chiesa e il nuovo papa Gregorio IX (1127-1241) approfittando del fatto che non era ancora partito per la crociata lo scomunicò. Federico II partì per la Terrasanta in questa condizione per cercare la pace tra musulmani e cristiani a Gerusalemme. Fece un patto diplomatico con il sultano d’Egitto. Ciò comportò lo scatenarsi della propaganda guelfa antimperiale che iniziò a fare una campagna diffamatoria: compiacente verso gli infedeli e scettico in materia di fede. Lo presentano come il Maligno dicendo che la madre lo aveva generato con il Maligno. Quello che in Europa si era definito Anticristo era riuscito ad assicurare l’uso reciproco dei luoghi santi tramite l’accordo con il califfo di Bagdad.</a:t>
            </a:r>
          </a:p>
          <a:p>
            <a:endParaRPr lang="it-IT" dirty="0"/>
          </a:p>
          <a:p>
            <a:pPr algn="just"/>
            <a:r>
              <a:rPr lang="it-IT" b="1" dirty="0" smtClean="0"/>
              <a:t>In Italia dilagò la guerra tra guelfi, sostenitori del papa, e ghibellini, sostenitori dell’imperatore. </a:t>
            </a:r>
          </a:p>
          <a:p>
            <a:endParaRPr lang="it-IT" dirty="0"/>
          </a:p>
          <a:p>
            <a:pPr algn="just"/>
            <a:r>
              <a:rPr lang="it-IT" b="1" dirty="0" smtClean="0"/>
              <a:t>Tra </a:t>
            </a:r>
            <a:r>
              <a:rPr lang="it-IT" b="1" dirty="0"/>
              <a:t>il 1235 e il 1237 rientrò in Germania a causa della ribellione del figlio e erede Enrico. Ancora una volta privilegia i principi per averne la fedeltà e per esercitare una forma di controllo sul loro operato. Nel 1235 emana una «costituzione di pace imperiale» in 29 capitoli che si proponevano di riordinare l’esercizio della legge nel regno.</a:t>
            </a:r>
          </a:p>
        </p:txBody>
      </p:sp>
    </p:spTree>
    <p:extLst>
      <p:ext uri="{BB962C8B-B14F-4D97-AF65-F5344CB8AC3E}">
        <p14:creationId xmlns:p14="http://schemas.microsoft.com/office/powerpoint/2010/main" val="13304334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91068" y="313898"/>
            <a:ext cx="10426889" cy="7171194"/>
          </a:xfrm>
          <a:prstGeom prst="rect">
            <a:avLst/>
          </a:prstGeom>
        </p:spPr>
        <p:txBody>
          <a:bodyPr wrap="square">
            <a:spAutoFit/>
          </a:bodyPr>
          <a:lstStyle/>
          <a:p>
            <a:pPr algn="just"/>
            <a:r>
              <a:rPr lang="it-IT" sz="2000" b="1" dirty="0" smtClean="0"/>
              <a:t>Di ritorno dalla Germania nel 1237 il sovrano, con l’appoggio delle truppe filoimperiali  di Ezzelino da Romano, infligge una sconfitta alla Lega Lombarda  a Cortenuova .Convinto di essere ormai vicino alla vittoria  chiese a tutti i comuni guelfi la resa incondizionata dimostrando di voler incorporare anche i territori della Chiesa.</a:t>
            </a:r>
          </a:p>
          <a:p>
            <a:pPr algn="just"/>
            <a:endParaRPr lang="it-IT" sz="2000" b="1" dirty="0"/>
          </a:p>
          <a:p>
            <a:pPr algn="just"/>
            <a:r>
              <a:rPr lang="it-IT" sz="2000" b="1" dirty="0" smtClean="0"/>
              <a:t>1239 fu scomunicato dal papa. Federico II continuò la sua marcia nei domini pontifici, imponendo la </a:t>
            </a:r>
            <a:r>
              <a:rPr lang="it-IT" sz="2000" b="1" dirty="0"/>
              <a:t>sua autorità anche su Toscana, Marche e Romagna.  </a:t>
            </a:r>
            <a:r>
              <a:rPr lang="it-IT" sz="2000" b="1" dirty="0" smtClean="0"/>
              <a:t>Assediò Roma, dove una parte dell’aristocrazia scontenta del papa lo aspettava. Il papa concesse allora a chi lo difendeva le stesse indulgenze di chi combatteva in Terrasanta e cercò di indire un concilio che non si tenne perché Federico II bloccò tutte le strade.</a:t>
            </a:r>
          </a:p>
          <a:p>
            <a:pPr algn="just"/>
            <a:endParaRPr lang="it-IT" sz="2000" b="1" dirty="0"/>
          </a:p>
          <a:p>
            <a:pPr algn="just"/>
            <a:r>
              <a:rPr lang="it-IT" sz="2000" b="1" dirty="0"/>
              <a:t>La vittoria ottenuta dal sovrano sulla Lega Lombarda a Cortenuova non fu sufficiente a ripristinare l’autorità sui Comuni lombardi che, forti dell’appoggio papale e della scomunica che egli lanciò contro l’imperatore,  oggetto di una grave campagna diffamatoria, imposero al sovrano una serie di gravi sconfitte: a Parma nel 1248, a Fossalta nel 1249, dove fu catturato il figlio Enzo re di Sardegna e rettore delle </a:t>
            </a:r>
            <a:r>
              <a:rPr lang="it-IT" sz="2000" b="1" dirty="0" err="1"/>
              <a:t>Romagne</a:t>
            </a:r>
            <a:r>
              <a:rPr lang="it-IT" sz="2000" b="1" dirty="0"/>
              <a:t>. </a:t>
            </a:r>
          </a:p>
          <a:p>
            <a:pPr algn="just"/>
            <a:endParaRPr lang="it-IT" sz="2000" b="1" dirty="0" smtClean="0"/>
          </a:p>
          <a:p>
            <a:pPr algn="just"/>
            <a:endParaRPr lang="it-IT" sz="2000" b="1" dirty="0"/>
          </a:p>
          <a:p>
            <a:pPr algn="just"/>
            <a:endParaRPr lang="it-IT" sz="2000" b="1" dirty="0" smtClean="0"/>
          </a:p>
          <a:p>
            <a:pPr algn="just"/>
            <a:endParaRPr lang="it-IT" sz="2000" b="1" dirty="0"/>
          </a:p>
        </p:txBody>
      </p:sp>
    </p:spTree>
    <p:extLst>
      <p:ext uri="{BB962C8B-B14F-4D97-AF65-F5344CB8AC3E}">
        <p14:creationId xmlns:p14="http://schemas.microsoft.com/office/powerpoint/2010/main" val="276167775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6" y="409434"/>
            <a:ext cx="9498842" cy="4985980"/>
          </a:xfrm>
          <a:prstGeom prst="rect">
            <a:avLst/>
          </a:prstGeom>
        </p:spPr>
        <p:txBody>
          <a:bodyPr wrap="square">
            <a:spAutoFit/>
          </a:bodyPr>
          <a:lstStyle/>
          <a:p>
            <a:pPr algn="just"/>
            <a:r>
              <a:rPr lang="it-IT" sz="2000" b="1" dirty="0"/>
              <a:t>Il nuovo papa Innocenzo IV (1243-1254) convocò allora un concilio a Lione, dove non fu dichiarato solamente scomunicato ma fu deposto : i sudditi sono sciolti dal giuramento di fedeltà. Nell 1248 i guelfi di Parma battono le truppe imperiali; Federico II mette in discussione la fedeltà dei suoi </a:t>
            </a:r>
            <a:r>
              <a:rPr lang="it-IT" sz="2000" b="1" dirty="0" smtClean="0"/>
              <a:t>uomini. </a:t>
            </a:r>
            <a:r>
              <a:rPr lang="it-IT" sz="2000" b="1" dirty="0"/>
              <a:t>Nel 1249 Pier delle Vigne, il collaboratore più fidato fu accusato di aver complottato per avvelenarlo. Catturato e accecato si tolse la vita.</a:t>
            </a:r>
          </a:p>
          <a:p>
            <a:pPr algn="just"/>
            <a:endParaRPr lang="it-IT" sz="2000" b="1" dirty="0"/>
          </a:p>
          <a:p>
            <a:pPr algn="just"/>
            <a:endParaRPr lang="it-IT" sz="2000" b="1" dirty="0"/>
          </a:p>
          <a:p>
            <a:pPr algn="just"/>
            <a:r>
              <a:rPr lang="it-IT" sz="2000" b="1" dirty="0" smtClean="0">
                <a:solidFill>
                  <a:schemeClr val="accent1">
                    <a:lumMod val="40000"/>
                    <a:lumOff val="60000"/>
                  </a:schemeClr>
                </a:solidFill>
              </a:rPr>
              <a:t>Il 23 dicembre del 1250 Federico II muore </a:t>
            </a:r>
            <a:r>
              <a:rPr lang="it-IT" sz="2000" b="1" dirty="0" smtClean="0"/>
              <a:t>a Lucera in Puglia ; </a:t>
            </a:r>
            <a:r>
              <a:rPr lang="it-IT" sz="2000" b="1" dirty="0"/>
              <a:t>fino al 1273 nessun principe assume la </a:t>
            </a:r>
            <a:r>
              <a:rPr lang="it-IT" sz="2000" b="1" dirty="0" smtClean="0"/>
              <a:t>corona </a:t>
            </a:r>
            <a:r>
              <a:rPr lang="it-IT" sz="2000" b="1" dirty="0"/>
              <a:t>imperiale. In seguito nessun principe avrebbe tentato di coordinare l’intera fascia europea e fu costante il </a:t>
            </a:r>
            <a:r>
              <a:rPr lang="it-IT" sz="2000" b="1" dirty="0" smtClean="0"/>
              <a:t>disinteresse </a:t>
            </a:r>
            <a:r>
              <a:rPr lang="it-IT" sz="2000" b="1" dirty="0"/>
              <a:t>alle sorti dell’Italia mentre sarebbero rimaste in vigore i contasti nell’Italia del Nord tra città filoimperiali come Cremona e quelle ostili come Milano.  </a:t>
            </a:r>
          </a:p>
          <a:p>
            <a:endParaRPr lang="it-IT" dirty="0"/>
          </a:p>
        </p:txBody>
      </p:sp>
    </p:spTree>
    <p:extLst>
      <p:ext uri="{BB962C8B-B14F-4D97-AF65-F5344CB8AC3E}">
        <p14:creationId xmlns:p14="http://schemas.microsoft.com/office/powerpoint/2010/main" val="9003353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26772"/>
          </a:xfrm>
        </p:spPr>
        <p:txBody>
          <a:bodyPr>
            <a:normAutofit/>
          </a:bodyPr>
          <a:lstStyle/>
          <a:p>
            <a:pPr algn="ctr"/>
            <a:r>
              <a:rPr lang="it-IT" sz="2400" b="1" dirty="0" smtClean="0"/>
              <a:t>La corte di Federico II</a:t>
            </a:r>
            <a:endParaRPr lang="it-IT" sz="2400" b="1" dirty="0"/>
          </a:p>
        </p:txBody>
      </p:sp>
      <p:sp>
        <p:nvSpPr>
          <p:cNvPr id="3" name="Segnaposto contenuto 2"/>
          <p:cNvSpPr>
            <a:spLocks noGrp="1"/>
          </p:cNvSpPr>
          <p:nvPr>
            <p:ph idx="1"/>
          </p:nvPr>
        </p:nvSpPr>
        <p:spPr>
          <a:xfrm>
            <a:off x="677333" y="1287887"/>
            <a:ext cx="9458339" cy="4753475"/>
          </a:xfrm>
        </p:spPr>
        <p:txBody>
          <a:bodyPr>
            <a:normAutofit/>
          </a:bodyPr>
          <a:lstStyle/>
          <a:p>
            <a:pPr algn="just"/>
            <a:r>
              <a:rPr lang="it-IT" b="1" dirty="0" smtClean="0"/>
              <a:t>La corte: </a:t>
            </a:r>
            <a:r>
              <a:rPr lang="it-IT" b="1" dirty="0"/>
              <a:t>u</a:t>
            </a:r>
            <a:r>
              <a:rPr lang="it-IT" b="1" dirty="0" smtClean="0"/>
              <a:t>omo colto, autore del trattato </a:t>
            </a:r>
            <a:r>
              <a:rPr lang="it-IT" b="1" i="1" dirty="0" smtClean="0">
                <a:solidFill>
                  <a:schemeClr val="accent1">
                    <a:lumMod val="40000"/>
                    <a:lumOff val="60000"/>
                  </a:schemeClr>
                </a:solidFill>
              </a:rPr>
              <a:t>De arte </a:t>
            </a:r>
            <a:r>
              <a:rPr lang="it-IT" b="1" i="1" dirty="0" err="1" smtClean="0">
                <a:solidFill>
                  <a:schemeClr val="accent1">
                    <a:lumMod val="40000"/>
                    <a:lumOff val="60000"/>
                  </a:schemeClr>
                </a:solidFill>
              </a:rPr>
              <a:t>venandi</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cum</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avibus</a:t>
            </a:r>
            <a:r>
              <a:rPr lang="it-IT" b="1" dirty="0" smtClean="0"/>
              <a:t>, dedicato alla caccia con i falconi e che è anche un trattato ornitologico, si circondò a corte di poeti, giuristi, filosofi e scienziati di diversa estrazione culturale: ebrei, greci arabi e latini. </a:t>
            </a:r>
            <a:r>
              <a:rPr lang="it-IT" b="1" dirty="0" err="1" smtClean="0"/>
              <a:t>Abateus</a:t>
            </a:r>
            <a:r>
              <a:rPr lang="it-IT" b="1" dirty="0" smtClean="0"/>
              <a:t>, segretario per le lettere arabe e latine, Michele Scoto, scozzese e astrologo di corte, maestro Teodoro, greco di </a:t>
            </a:r>
            <a:r>
              <a:rPr lang="it-IT" b="1" dirty="0"/>
              <a:t>A</a:t>
            </a:r>
            <a:r>
              <a:rPr lang="it-IT" b="1" dirty="0" smtClean="0"/>
              <a:t>ntiochia , filosofo, matematico e naturalista, maestro Domenico, spagnolo matematico, Pietro Ispano, un noto medico che nel 1276 divenne papa con il nome di Giovanni XXI; </a:t>
            </a:r>
            <a:r>
              <a:rPr lang="it-IT" b="1" dirty="0" err="1" smtClean="0"/>
              <a:t>Ibn-el</a:t>
            </a:r>
            <a:r>
              <a:rPr lang="it-IT" b="1" dirty="0" smtClean="0"/>
              <a:t> </a:t>
            </a:r>
            <a:r>
              <a:rPr lang="it-IT" b="1" dirty="0" err="1" smtClean="0"/>
              <a:t>Guzi</a:t>
            </a:r>
            <a:r>
              <a:rPr lang="it-IT" b="1" dirty="0" smtClean="0"/>
              <a:t>, arabo di Sicilia filosofo e logico.</a:t>
            </a:r>
          </a:p>
          <a:p>
            <a:pPr algn="just"/>
            <a:r>
              <a:rPr lang="it-IT" b="1" dirty="0" smtClean="0"/>
              <a:t>Egli favorì lo sviluppo delle arti e delle scienze. Il movimento poetico della scuola siciliana, che diede forma al volgare poetico italiano. </a:t>
            </a:r>
          </a:p>
        </p:txBody>
      </p:sp>
    </p:spTree>
    <p:extLst>
      <p:ext uri="{BB962C8B-B14F-4D97-AF65-F5344CB8AC3E}">
        <p14:creationId xmlns:p14="http://schemas.microsoft.com/office/powerpoint/2010/main" val="257336578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075"/>
          </a:xfrm>
        </p:spPr>
        <p:txBody>
          <a:bodyPr>
            <a:normAutofit/>
          </a:bodyPr>
          <a:lstStyle/>
          <a:p>
            <a:pPr algn="ctr"/>
            <a:r>
              <a:rPr lang="it-IT" sz="2400" b="1" dirty="0" smtClean="0">
                <a:solidFill>
                  <a:schemeClr val="accent1">
                    <a:lumMod val="40000"/>
                    <a:lumOff val="60000"/>
                  </a:schemeClr>
                </a:solidFill>
              </a:rPr>
              <a:t>Corradino e Manfredi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01676"/>
            <a:ext cx="9090610" cy="4287866"/>
          </a:xfrm>
        </p:spPr>
        <p:txBody>
          <a:bodyPr>
            <a:normAutofit lnSpcReduction="10000"/>
          </a:bodyPr>
          <a:lstStyle/>
          <a:p>
            <a:pPr algn="just"/>
            <a:r>
              <a:rPr lang="it-IT" b="1" dirty="0" smtClean="0"/>
              <a:t>Federico II aveva previsto che il suo successore fosse l’unico figlio legittimo Corrado, con l’esclusione degli altri e soprattutto senza prendere in considerazione il volere del papa che aveva chiesto che non vi fosse più l’unione dei due regni sotto una stessa persona. Corradino visse soli 4 anni e fu scelto come successore un altro figlio Corradino di dieci anni e pertanto sotto tutela. Approfittando della situazione un altro dei figli di Federico II, Manfredi si </a:t>
            </a:r>
            <a:r>
              <a:rPr lang="it-IT" b="1" dirty="0"/>
              <a:t>impadronì del regno nel </a:t>
            </a:r>
            <a:r>
              <a:rPr lang="it-IT" b="1" dirty="0" smtClean="0"/>
              <a:t>1285.</a:t>
            </a:r>
          </a:p>
          <a:p>
            <a:pPr algn="just"/>
            <a:r>
              <a:rPr lang="it-IT" b="1" dirty="0" smtClean="0"/>
              <a:t>Il conflitto tra gli ultimi Svevi permise al papa di affidare il regno di Sicilia ad un alleato fedele: </a:t>
            </a:r>
            <a:r>
              <a:rPr lang="it-IT" b="1" dirty="0" smtClean="0">
                <a:solidFill>
                  <a:schemeClr val="accent1">
                    <a:lumMod val="40000"/>
                    <a:lumOff val="60000"/>
                  </a:schemeClr>
                </a:solidFill>
              </a:rPr>
              <a:t>Carlo d’Angiò, fratello del re di Francia Luigi IX</a:t>
            </a:r>
            <a:r>
              <a:rPr lang="it-IT" b="1" dirty="0" smtClean="0"/>
              <a:t>. Costui sconfisse a Benevento Manfredi, che morì in battaglia nel 1266. Corradino, appoggiato dagli esponenti del ghibellinismo italiano (Ezzelino da Romano, Oberto Pallavicino) cercò invano di riconquistare il regno ma fu sconfitto a Tagliacozzo nel 1268.</a:t>
            </a:r>
            <a:endParaRPr lang="it-IT" b="1" dirty="0"/>
          </a:p>
        </p:txBody>
      </p:sp>
    </p:spTree>
    <p:extLst>
      <p:ext uri="{BB962C8B-B14F-4D97-AF65-F5344CB8AC3E}">
        <p14:creationId xmlns:p14="http://schemas.microsoft.com/office/powerpoint/2010/main" val="310495898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785" y="313899"/>
            <a:ext cx="10672549" cy="5724644"/>
          </a:xfrm>
          <a:prstGeom prst="rect">
            <a:avLst/>
          </a:prstGeom>
        </p:spPr>
        <p:txBody>
          <a:bodyPr wrap="square">
            <a:spAutoFit/>
          </a:bodyPr>
          <a:lstStyle/>
          <a:p>
            <a:pPr algn="just"/>
            <a:r>
              <a:rPr lang="it-IT" sz="2000" b="1" dirty="0" smtClean="0">
                <a:solidFill>
                  <a:schemeClr val="accent1">
                    <a:lumMod val="40000"/>
                    <a:lumOff val="60000"/>
                  </a:schemeClr>
                </a:solidFill>
              </a:rPr>
              <a:t>Giudizi su Federico II. </a:t>
            </a:r>
            <a:r>
              <a:rPr lang="it-IT" sz="2000" b="1" dirty="0" err="1" smtClean="0">
                <a:solidFill>
                  <a:schemeClr val="accent1">
                    <a:lumMod val="40000"/>
                    <a:lumOff val="60000"/>
                  </a:schemeClr>
                </a:solidFill>
              </a:rPr>
              <a:t>Niccolo</a:t>
            </a:r>
            <a:r>
              <a:rPr lang="it-IT" sz="2000" b="1" dirty="0" smtClean="0">
                <a:solidFill>
                  <a:schemeClr val="accent1">
                    <a:lumMod val="40000"/>
                    <a:lumOff val="60000"/>
                  </a:schemeClr>
                </a:solidFill>
              </a:rPr>
              <a:t> </a:t>
            </a:r>
            <a:r>
              <a:rPr lang="it-IT" sz="2000" b="1" dirty="0" err="1">
                <a:solidFill>
                  <a:schemeClr val="accent1">
                    <a:lumMod val="40000"/>
                    <a:lumOff val="60000"/>
                  </a:schemeClr>
                </a:solidFill>
              </a:rPr>
              <a:t>Iamsilla</a:t>
            </a:r>
            <a:r>
              <a:rPr lang="it-IT" sz="2000" b="1" dirty="0">
                <a:solidFill>
                  <a:schemeClr val="accent1">
                    <a:lumMod val="40000"/>
                    <a:lumOff val="60000"/>
                  </a:schemeClr>
                </a:solidFill>
              </a:rPr>
              <a:t>, Storia, pp. 105-107</a:t>
            </a:r>
            <a:r>
              <a:rPr lang="it-IT" sz="2000" b="1" dirty="0" smtClean="0">
                <a:solidFill>
                  <a:schemeClr val="accent1">
                    <a:lumMod val="40000"/>
                    <a:lumOff val="60000"/>
                  </a:schemeClr>
                </a:solidFill>
              </a:rPr>
              <a:t>.</a:t>
            </a:r>
          </a:p>
          <a:p>
            <a:pPr algn="just"/>
            <a:endParaRPr lang="it-IT" sz="2000" b="1" dirty="0">
              <a:solidFill>
                <a:schemeClr val="accent1">
                  <a:lumMod val="40000"/>
                  <a:lumOff val="60000"/>
                </a:schemeClr>
              </a:solidFill>
            </a:endParaRPr>
          </a:p>
          <a:p>
            <a:pPr algn="just"/>
            <a:r>
              <a:rPr lang="it-IT" b="1" dirty="0"/>
              <a:t>Fra coloro che, a memoria duomo, hanno retto l'impero romano, l'imperatore Federico, che traeva la sua origine nobilissima da un padre egli pure imperatore, più di ogni altro ornò con la sua sapienza e generosità la dignità dell'impero, al punto che si può provare che ha conferito più decoro egli all'impero che l'impero a lui. Nella sua fanciullezza, dopo la morte di entrambi i genitori, rimase, quasi agnello, fra i lupi, fra i tiranni che dilaniavano lui e le sue sostanze, sotto la protezione solo della destra divina; finché, giunto alla pubertà, sotto il pontificato romano di Innocenzo III, superò più con la virtù celeste che terrena Ottone, che, dopo aver ricevuto l'impero aveva portato le sue truppe nel regno di Sicilia, preziosa eredità del fanciullo. Prese poi vendetta dei tiranni, inseguendoli; ottenne infine la corona imperiale tanto per elezione dei principi che per successione dagli avi e dalla madre.</a:t>
            </a:r>
          </a:p>
          <a:p>
            <a:pPr algn="just"/>
            <a:r>
              <a:rPr lang="it-IT" b="1" dirty="0"/>
              <a:t>In seguito, quando papa Onorio III governava la sede apostolica, avendo sistemata la Germania sotto il governo del suo figlio primogenito Enrico (che aveva avuto da sua moglie, la spagnola Costanza) assalì la Sicilia e con la potenza dei suo esercito e la [sua] abilità scacciò in pianura i Saraceni, che al tempo della sua infanzia si erano ribellati e si erano rifugiati sulle cime dei monti; e mandò ad abitare in Puglia, in una località detta Lucera, in condizione di servitù in un primo momento una gran parte di loro e, con il passare del tempo, [anche] tutti [gli altri].</a:t>
            </a:r>
          </a:p>
          <a:p>
            <a:pPr algn="just"/>
            <a:endParaRPr lang="it-IT" sz="2000" b="1" dirty="0">
              <a:solidFill>
                <a:schemeClr val="accent1">
                  <a:lumMod val="40000"/>
                  <a:lumOff val="60000"/>
                </a:schemeClr>
              </a:solidFill>
            </a:endParaRPr>
          </a:p>
        </p:txBody>
      </p:sp>
    </p:spTree>
    <p:extLst>
      <p:ext uri="{BB962C8B-B14F-4D97-AF65-F5344CB8AC3E}">
        <p14:creationId xmlns:p14="http://schemas.microsoft.com/office/powerpoint/2010/main" val="101587187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7421" y="245660"/>
            <a:ext cx="10727140" cy="5632311"/>
          </a:xfrm>
          <a:prstGeom prst="rect">
            <a:avLst/>
          </a:prstGeom>
        </p:spPr>
        <p:txBody>
          <a:bodyPr wrap="square">
            <a:spAutoFit/>
          </a:bodyPr>
          <a:lstStyle/>
          <a:p>
            <a:pPr algn="just"/>
            <a:r>
              <a:rPr lang="it-IT" b="1" dirty="0"/>
              <a:t>Sconfitti dunque i Saraceni e ordinato in pace tutto il regno, passò nel suo regno gerosolimitano, nel quale i Saraceni d'Oltremare [agivano] in pregiudizio della sua autorità, poiché in sprezzo della fede cristiana mettevano in pratica nel Sepolcro di Cristo le turpitudini della loro superstizione: e mentre voleva sistemare lo stato di quel regno, avendo appreso che papa Gregorio, che era successo ad Onorio, aveva fatto entrare un esercito nel regno di Sicilia, [e che questo esercito era arrivato] sino ai confini della Puglia (la quale in assenza dell'imperatore lo aveva accolto), sistemate le cose del regno di Gerusalemme per quanto lo permetteva la brevità dei tempo [disponibile], entrò nel regno di Sicilia, e, cacciato l'esercito straniero fuori dei confini del regno e riportata la calma fra i Regnicoli, si recò con potenti forze in quelle parti d'Italia e di Germania, che il medesimo motivo aveva sconvolto. E quindi rimosse il suo primogenito </a:t>
            </a:r>
            <a:r>
              <a:rPr lang="it-IT" b="1" dirty="0" smtClean="0"/>
              <a:t>Enrico, </a:t>
            </a:r>
            <a:r>
              <a:rPr lang="it-IT" b="1" dirty="0"/>
              <a:t>che trovò mutato nei suoi confronti per le suggestioni dei suoi nemici – quasi vedesse le viscere fuori di sé – e lo mandò in Calabria, e poi, ordinato al suo posto in Germania suo figlio Corrado li, che, gli aveva generato l'imperatrice Isabella di Gerusalemme, si recò in Lombardia, dove per prima cosa espugnò potentemente la città di Vicenza, ribelle all'impero; poi debellò i Milanesi e i loro complici ribelli contro l'impero in una battaglia campale, catturando il loro esercito, e, catturati in quel combattimento molti di Lombardia, li mandò in carcere nel suo regno. Devastò completamente Brescia; costrinse Faenza, dopo averla circondata con tiri mirabile assedio, ad arrendersi; convinse con la forza della sua potenza alla dovuta soggezione molte altre città in Lombardia e Toscana, che si erano ribellate all'impero.</a:t>
            </a:r>
          </a:p>
        </p:txBody>
      </p:sp>
    </p:spTree>
    <p:extLst>
      <p:ext uri="{BB962C8B-B14F-4D97-AF65-F5344CB8AC3E}">
        <p14:creationId xmlns:p14="http://schemas.microsoft.com/office/powerpoint/2010/main" val="389133558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45911" y="282771"/>
            <a:ext cx="9826388" cy="4801314"/>
          </a:xfrm>
          <a:prstGeom prst="rect">
            <a:avLst/>
          </a:prstGeom>
        </p:spPr>
        <p:txBody>
          <a:bodyPr wrap="square">
            <a:spAutoFit/>
          </a:bodyPr>
          <a:lstStyle/>
          <a:p>
            <a:pPr algn="just"/>
            <a:r>
              <a:rPr lang="it-IT" b="1" dirty="0"/>
              <a:t>Inoltre fondò alcune città nel regno, e cioè Augusta ed Eraclea in Sicilia, Monteleone ed </a:t>
            </a:r>
            <a:r>
              <a:rPr lang="it-IT" b="1" dirty="0" err="1"/>
              <a:t>Alitea</a:t>
            </a:r>
            <a:r>
              <a:rPr lang="it-IT" b="1" dirty="0"/>
              <a:t> in Calabria, </a:t>
            </a:r>
            <a:r>
              <a:rPr lang="it-IT" b="1" dirty="0" err="1"/>
              <a:t>Dordona</a:t>
            </a:r>
            <a:r>
              <a:rPr lang="it-IT" b="1" dirty="0"/>
              <a:t> e Lucera nella Puglia, Flagella nella Terra del Lavoro di fronte a Ceprano. Distrusse d'altra parte alcune altre città al tempo della sua minorità; e altre [le distrusse] dopo che si erano a lui ribellate, ovvero </a:t>
            </a:r>
            <a:r>
              <a:rPr lang="it-IT" b="1" dirty="0" err="1"/>
              <a:t>Centorbio</a:t>
            </a:r>
            <a:r>
              <a:rPr lang="it-IT" b="1" dirty="0"/>
              <a:t>, </a:t>
            </a:r>
            <a:r>
              <a:rPr lang="it-IT" b="1" dirty="0" err="1"/>
              <a:t>Capizio</a:t>
            </a:r>
            <a:r>
              <a:rPr lang="it-IT" b="1" dirty="0"/>
              <a:t> e Traiana in Sicilia, Benevento nella provincia beneventana e San Severo in Puglia.</a:t>
            </a:r>
          </a:p>
          <a:p>
            <a:pPr algn="just"/>
            <a:r>
              <a:rPr lang="it-IT" b="1" dirty="0"/>
              <a:t>Fu un uomo di grande cuore, ma la molta sapienza che fu in lui moderò la sua magnanimità, in modo tale che mai l'impeto lo costrinse a fare qualcosa, ma procedette in ogni cosa con la maturità della ragione; e certamente avrebbe fatto cose molto più grandi se avesse potuto obbedire ai moti dei suo cuore senza il freno moderatore della filosofia. Difatti era studioso della filosofia, che non solo coltivò egli stesso, ma ordinò anche che fosse diffusa nel regno. C'erano allora, in verità, nel felice tempo dei suo [governo], pochi letterati nel regno di Sicilia, o addirittura nessuno; ma lo stesso imperatore costituì nel regno scuole di arti liberali e di tutte le scienze approvate, e attirò dottori dalle diverse parti del mondo con la liberalità dei premi, dopo aver stabilito un salarlo tanto per loro, quanto per i poveri [fra i loro] allievi, affinché gli uomini di ogni condizione e fortuna non fossero allontanati dallo studio della filosofia a causa di nessun [tipo di] povertà.</a:t>
            </a:r>
          </a:p>
        </p:txBody>
      </p:sp>
    </p:spTree>
    <p:extLst>
      <p:ext uri="{BB962C8B-B14F-4D97-AF65-F5344CB8AC3E}">
        <p14:creationId xmlns:p14="http://schemas.microsoft.com/office/powerpoint/2010/main" val="251363185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13981" y="192798"/>
            <a:ext cx="10818125" cy="5078313"/>
          </a:xfrm>
          <a:prstGeom prst="rect">
            <a:avLst/>
          </a:prstGeom>
        </p:spPr>
        <p:txBody>
          <a:bodyPr wrap="square">
            <a:spAutoFit/>
          </a:bodyPr>
          <a:lstStyle/>
          <a:p>
            <a:pPr algn="just"/>
            <a:r>
              <a:rPr lang="it-IT" b="1" dirty="0"/>
              <a:t>Lo stesso imperatore, inoltre, con la sua grande abilità, che si esercitava soprattutto nella scienza naturale, compose un libro sulla natura e la cura degli uccelli, nel quale appare manifesto quanto l'imperatore fu cultore della filosofia. Amò e coltivò anche a tal punto la giustizia, che a nessuno fu vietato di discutere del suo diritto anche con l'imperatore in persona e la giustizia era uguale [per tutti].</a:t>
            </a:r>
          </a:p>
          <a:p>
            <a:pPr algn="just"/>
            <a:r>
              <a:rPr lang="it-IT" b="1" dirty="0"/>
              <a:t>Nessun avvocato esitava ad assumere contro di lui la difesa di chiunque per quanto fosse povero, giacché lo stesso imperatore aveva stabilito che ciò fosse lecito, reputando meglio conservare la giustizia anche ai suoi danni, che avere [comunque] vittoria nella disputa. </a:t>
            </a:r>
          </a:p>
          <a:p>
            <a:pPr algn="just"/>
            <a:r>
              <a:rPr lang="it-IT" b="1" dirty="0"/>
              <a:t>Tuttavia coltivò la giustizia in modo tale, che temperò spesso il suo rigore con la clemenza. Infatti [avvenne che], quando il predetto papa Gregorio voleva riunire contro di lui il concilio a Roma, a questo, convocati, si recavano per mare su una flotta munitissima dei Genovesi quasi tutti i prelati oltramontani, [e] l'ammiraglio dell'imperatore, al quale era affidata la custodia dei transiti marittimi, sconfisse i Genovesi in una battaglia navale e prese tutti i prelati con due cardinali legati della sede apostolica, che avevano convocato i medesimi prelati al concilio, e li condusse prigionieri nel regno; [allora] l'imperatore, sebbene contro di loro – che minacciavano la sua dignità – avrebbe potuto procedere per via giudiziaria, per la stia clemenza tuttavia li assolse: e, soddisfacendo più Dio che se stesso, permise loro di andarsene liberi.</a:t>
            </a:r>
          </a:p>
        </p:txBody>
      </p:sp>
    </p:spTree>
    <p:extLst>
      <p:ext uri="{BB962C8B-B14F-4D97-AF65-F5344CB8AC3E}">
        <p14:creationId xmlns:p14="http://schemas.microsoft.com/office/powerpoint/2010/main" val="66879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800" dirty="0"/>
              <a:t>Cronaca anglosassone, anni 789, 793.</a:t>
            </a:r>
          </a:p>
        </p:txBody>
      </p:sp>
      <p:sp>
        <p:nvSpPr>
          <p:cNvPr id="3" name="Content Placeholder 2"/>
          <p:cNvSpPr>
            <a:spLocks noGrp="1"/>
          </p:cNvSpPr>
          <p:nvPr>
            <p:ph idx="1"/>
          </p:nvPr>
        </p:nvSpPr>
        <p:spPr>
          <a:xfrm>
            <a:off x="677334" y="1485901"/>
            <a:ext cx="9622366" cy="4555462"/>
          </a:xfrm>
        </p:spPr>
        <p:txBody>
          <a:bodyPr>
            <a:normAutofit/>
          </a:bodyPr>
          <a:lstStyle/>
          <a:p>
            <a:pPr algn="just"/>
            <a:r>
              <a:rPr lang="it-IT" dirty="0"/>
              <a:t> </a:t>
            </a:r>
            <a:r>
              <a:rPr lang="it-IT" sz="2000" b="1" dirty="0"/>
              <a:t>789. In quest’anno re </a:t>
            </a:r>
            <a:r>
              <a:rPr lang="it-IT" sz="2000" b="1" dirty="0" err="1" smtClean="0"/>
              <a:t>Brihtric</a:t>
            </a:r>
            <a:r>
              <a:rPr lang="it-IT" sz="2000" b="1" dirty="0" smtClean="0"/>
              <a:t> </a:t>
            </a:r>
            <a:r>
              <a:rPr lang="it-IT" sz="2000" b="1" dirty="0"/>
              <a:t>sposò </a:t>
            </a:r>
            <a:r>
              <a:rPr lang="it-IT" sz="2000" b="1" dirty="0" err="1"/>
              <a:t>Eadburh</a:t>
            </a:r>
            <a:r>
              <a:rPr lang="it-IT" sz="2000" b="1" dirty="0"/>
              <a:t>, la figlia di Offa. E nel suo tempo per la prima volta vennero tre navi di Normanni: il funzionario regio andò loro incontro per condurli alla residenza del re, poiché non sapeva chi fossero; ma loro lo uccisero. Quelle furono le prime navi di Danesi </a:t>
            </a:r>
            <a:r>
              <a:rPr lang="it-IT" sz="2000" b="1" dirty="0" smtClean="0"/>
              <a:t>che </a:t>
            </a:r>
            <a:r>
              <a:rPr lang="it-IT" sz="2000" b="1" dirty="0"/>
              <a:t>approdarono alla terra degli Anglosassoni</a:t>
            </a:r>
            <a:r>
              <a:rPr lang="it-IT" sz="2000" b="1" dirty="0" smtClean="0"/>
              <a:t>.</a:t>
            </a:r>
            <a:endParaRPr lang="it-IT" sz="2000" b="1" dirty="0"/>
          </a:p>
          <a:p>
            <a:pPr algn="just"/>
            <a:r>
              <a:rPr lang="it-IT" sz="2000" b="1" dirty="0"/>
              <a:t>793. In quest’anno tremendi prodigi si verificarono in </a:t>
            </a:r>
            <a:r>
              <a:rPr lang="it-IT" sz="2000" b="1" dirty="0" err="1"/>
              <a:t>Northumbria</a:t>
            </a:r>
            <a:r>
              <a:rPr lang="it-IT" sz="2000" b="1" dirty="0"/>
              <a:t>, terrorizzando la popolazione. Vi furono eccezionali vortici di vento, lampi accecanti, e furono visti volare per l’aria dei draghi che mandavano fiamme. A questi segni tenne subito dietro una grande carestia e poco dopo, il giorno 8 di giugno dello stesso anno, i pagani assalirono e miseramente distrussero la chiesa di Dio a </a:t>
            </a:r>
            <a:r>
              <a:rPr lang="it-IT" sz="2000" b="1" dirty="0" err="1"/>
              <a:t>Lindisfarne</a:t>
            </a:r>
            <a:r>
              <a:rPr lang="it-IT" sz="2000" b="1" dirty="0"/>
              <a:t>, con saccheggi e massacri</a:t>
            </a:r>
            <a:r>
              <a:rPr lang="it-IT" sz="2000" b="1" dirty="0" smtClean="0"/>
              <a:t>.</a:t>
            </a:r>
            <a:endParaRPr lang="it-IT" sz="2000" b="1" dirty="0"/>
          </a:p>
        </p:txBody>
      </p:sp>
    </p:spTree>
    <p:extLst>
      <p:ext uri="{BB962C8B-B14F-4D97-AF65-F5344CB8AC3E}">
        <p14:creationId xmlns:p14="http://schemas.microsoft.com/office/powerpoint/2010/main" val="2364548866"/>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18865" y="1305342"/>
            <a:ext cx="9430603" cy="2862322"/>
          </a:xfrm>
          <a:prstGeom prst="rect">
            <a:avLst/>
          </a:prstGeom>
        </p:spPr>
        <p:txBody>
          <a:bodyPr wrap="square">
            <a:spAutoFit/>
          </a:bodyPr>
          <a:lstStyle/>
          <a:p>
            <a:pPr algn="just"/>
            <a:r>
              <a:rPr lang="it-IT" b="1" dirty="0"/>
              <a:t>E in realtà la sola virtù della sagacia lo tenne su, [per quanto] oppresso per opera di varie avversità promosse dai suoi rivali, ma in nessun modo vinto; e sebbene talvolta la perfidia dei suoi cortigiani sorse contro di lui, opprimendolo e colpendolo, [e], rivelata infine la loro cospirazione, anche la spada familiare si levasse per [provocare] la sua rovina, e sebbene anche [fosse] attaccato dal forti Lombardi per distruggerlo, grazie all'incomparabile grandezza del suo cuore ottenne l'improvviso risultato di una sua vittoria. Nonostante tutto, egli fino all'ultimo giorno concessogli dal destino visse glorioso e ammirato in tutto il mondo; e colui che era stato invincibile per tutti, soccombette solo alla legge della morte.</a:t>
            </a:r>
          </a:p>
          <a:p>
            <a:pPr algn="just"/>
            <a:endParaRPr lang="it-IT" b="1" dirty="0"/>
          </a:p>
        </p:txBody>
      </p:sp>
    </p:spTree>
    <p:extLst>
      <p:ext uri="{BB962C8B-B14F-4D97-AF65-F5344CB8AC3E}">
        <p14:creationId xmlns:p14="http://schemas.microsoft.com/office/powerpoint/2010/main" val="368976560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272955"/>
            <a:ext cx="9707659" cy="641446"/>
          </a:xfrm>
        </p:spPr>
        <p:txBody>
          <a:bodyPr/>
          <a:lstStyle/>
          <a:p>
            <a:r>
              <a:rPr lang="pt-BR" sz="2000" b="1" dirty="0">
                <a:solidFill>
                  <a:schemeClr val="accent2">
                    <a:lumMod val="40000"/>
                    <a:lumOff val="60000"/>
                  </a:schemeClr>
                </a:solidFill>
              </a:rPr>
              <a:t>S</a:t>
            </a:r>
            <a:r>
              <a:rPr lang="pt-BR" sz="2000" b="1" dirty="0" smtClean="0">
                <a:solidFill>
                  <a:schemeClr val="accent2">
                    <a:lumMod val="40000"/>
                    <a:lumOff val="60000"/>
                  </a:schemeClr>
                </a:solidFill>
              </a:rPr>
              <a:t>alimbene </a:t>
            </a:r>
            <a:r>
              <a:rPr lang="pt-BR" sz="2000" b="1" dirty="0">
                <a:solidFill>
                  <a:schemeClr val="accent2">
                    <a:lumMod val="40000"/>
                    <a:lumOff val="60000"/>
                  </a:schemeClr>
                </a:solidFill>
              </a:rPr>
              <a:t>De Adam, Cronaca, pp. 484-485.</a:t>
            </a:r>
            <a:endParaRPr lang="it-IT" sz="2000" b="1" dirty="0">
              <a:solidFill>
                <a:schemeClr val="accent2">
                  <a:lumMod val="40000"/>
                  <a:lumOff val="60000"/>
                </a:schemeClr>
              </a:solidFill>
            </a:endParaRPr>
          </a:p>
        </p:txBody>
      </p:sp>
      <p:sp>
        <p:nvSpPr>
          <p:cNvPr id="3" name="Segnaposto testo 2"/>
          <p:cNvSpPr>
            <a:spLocks noGrp="1"/>
          </p:cNvSpPr>
          <p:nvPr>
            <p:ph type="body" idx="1"/>
          </p:nvPr>
        </p:nvSpPr>
        <p:spPr>
          <a:xfrm>
            <a:off x="218364" y="1283554"/>
            <a:ext cx="11122926" cy="4789700"/>
          </a:xfrm>
        </p:spPr>
        <p:txBody>
          <a:bodyPr>
            <a:noAutofit/>
          </a:bodyPr>
          <a:lstStyle/>
          <a:p>
            <a:pPr algn="just"/>
            <a:r>
              <a:rPr lang="it-IT" sz="1800" b="1" dirty="0">
                <a:solidFill>
                  <a:schemeClr val="tx1"/>
                </a:solidFill>
              </a:rPr>
              <a:t>Nota che Federico quasi sempre amò aver discordia con la Chiesa, e la contrastò in molti modi. Proprio la Chiesa, che lo aveva nutrito e difeso ed elevato. Della fede in Dio non ne aveva neanche un po'.</a:t>
            </a:r>
          </a:p>
          <a:p>
            <a:pPr algn="just"/>
            <a:r>
              <a:rPr lang="it-IT" sz="1800" b="1" dirty="0">
                <a:solidFill>
                  <a:schemeClr val="tx1"/>
                </a:solidFill>
              </a:rPr>
              <a:t>Era un uomo astuto, sagace, avido, lussurioso, malizioso, iracondo</a:t>
            </a:r>
            <a:r>
              <a:rPr lang="it-IT" sz="1800" b="1" dirty="0" smtClean="0">
                <a:solidFill>
                  <a:schemeClr val="tx1"/>
                </a:solidFill>
              </a:rPr>
              <a:t>. E </a:t>
            </a:r>
            <a:r>
              <a:rPr lang="it-IT" sz="1800" b="1" dirty="0">
                <a:solidFill>
                  <a:schemeClr val="tx1"/>
                </a:solidFill>
              </a:rPr>
              <a:t>fu uomo valente qualche volta, quando volle dimostrare le sue buone qualità e cortesie: sollazzevole, allegro, delizioso, industre. Sapeva leggere, scrivere e cantare; e sapeva comporre cantilene e canzoni. Fu bell'uomo e ben formato, ma era di statura media.</a:t>
            </a:r>
          </a:p>
          <a:p>
            <a:pPr algn="just"/>
            <a:r>
              <a:rPr lang="it-IT" sz="1800" b="1" dirty="0">
                <a:solidFill>
                  <a:schemeClr val="tx1"/>
                </a:solidFill>
              </a:rPr>
              <a:t>E io lo vidi, e una volta gli volli bene. Infatti fu liti a scrivere per me a frate Elia, ministro generale dell'Ordine dei frati Minori, perché per amore suo rendesse me a mio padre. Ancora, sapeva parlare molte e svariate lingue. E, per farla corta se fosse stato veramente cattolico e avesse amato Dio e la Chiesa e la propria anima, avrebbe avuto al mondo pochi uguali a liti nell'autorità. </a:t>
            </a:r>
            <a:r>
              <a:rPr lang="it-IT" sz="1800" b="1" dirty="0" smtClean="0">
                <a:solidFill>
                  <a:schemeClr val="tx1"/>
                </a:solidFill>
              </a:rPr>
              <a:t>[…] «</a:t>
            </a:r>
            <a:r>
              <a:rPr lang="it-IT" sz="1800" b="1" dirty="0">
                <a:solidFill>
                  <a:schemeClr val="tx1"/>
                </a:solidFill>
              </a:rPr>
              <a:t>Con lui sarà finito anche l'impero, e se pure avrà successori non avranno né autorità né grado di imperatori romani». Queste sono parole di una certa sibilla, come dicono. Ma io non le ho trovate né nella sibilla Eritrea, né nella Tiburtina. Non ho letto gli scritti delle altre; infatti le sibille furono dieci. Quando veridico fosse questo vaticinio è chiaro sufficientemente, sia per quanto riguarda la Chiesa che per quanto riguarda l'impero.</a:t>
            </a:r>
            <a:endParaRPr lang="it-IT" sz="1800" b="1" dirty="0" smtClean="0">
              <a:solidFill>
                <a:schemeClr val="tx1"/>
              </a:solidFill>
            </a:endParaRPr>
          </a:p>
          <a:p>
            <a:pPr algn="just"/>
            <a:endParaRPr lang="it-IT" sz="1800" b="1" dirty="0">
              <a:solidFill>
                <a:schemeClr val="tx1"/>
              </a:solidFill>
            </a:endParaRPr>
          </a:p>
        </p:txBody>
      </p:sp>
    </p:spTree>
    <p:extLst>
      <p:ext uri="{BB962C8B-B14F-4D97-AF65-F5344CB8AC3E}">
        <p14:creationId xmlns:p14="http://schemas.microsoft.com/office/powerpoint/2010/main" val="25670336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1" y="150125"/>
            <a:ext cx="10331355" cy="5355312"/>
          </a:xfrm>
          <a:prstGeom prst="rect">
            <a:avLst/>
          </a:prstGeom>
        </p:spPr>
        <p:txBody>
          <a:bodyPr wrap="square">
            <a:spAutoFit/>
          </a:bodyPr>
          <a:lstStyle/>
          <a:p>
            <a:pPr algn="just"/>
            <a:r>
              <a:rPr lang="it-IT" b="1" dirty="0"/>
              <a:t>Infatti per quel che riguarda l'impero gli successe Corrado, figlio di Federico, legittimo figlio della moglie che fu figlia dei re Giovanni.</a:t>
            </a:r>
          </a:p>
          <a:p>
            <a:pPr algn="just"/>
            <a:r>
              <a:rPr lang="it-IT" b="1" dirty="0"/>
              <a:t>Costui non ebbe mai l'impero né poté avere molta fortuna.</a:t>
            </a:r>
          </a:p>
          <a:p>
            <a:pPr algn="just"/>
            <a:r>
              <a:rPr lang="it-IT" b="1" dirty="0"/>
              <a:t>A lui successe Manfredi, suo fratello, che Federico aveva avuto da un'altra moglie. Costei era nipote dei marchese di Lanza; Federico la sposò e la prese in moglie in punto di morte. Manfredi non ebbe mai l'impero ma solo il titolo di principe da quelli che erano amici di suo padre, e tenne molti anni il dominio in Calabria e Sicilia e Puglia, dopo la morte del padre e del fratello.</a:t>
            </a:r>
          </a:p>
          <a:p>
            <a:pPr algn="just"/>
            <a:r>
              <a:rPr lang="it-IT" b="1" dirty="0"/>
              <a:t>A lui tentò di succedere Corradino, figlio di Corrado, figlio di Federico ex-imperatore; ma tanto Manfredi che Corradino furono uccisi da Carlo fratello del re di </a:t>
            </a:r>
            <a:r>
              <a:rPr lang="it-IT" b="1" dirty="0" smtClean="0"/>
              <a:t>Francia. </a:t>
            </a:r>
            <a:r>
              <a:rPr lang="it-IT" b="1" dirty="0"/>
              <a:t>Da parte della Chiesa poi successero nell'impero, per volontà dei papa, dei cardinali e dei prelati e degli elettori: il langravio di Turingia, poi Guglielmo d'Olanda e poi Rodolfo </a:t>
            </a:r>
            <a:r>
              <a:rPr lang="it-IT" b="1" dirty="0" smtClean="0"/>
              <a:t>d'Alemagna.</a:t>
            </a:r>
          </a:p>
          <a:p>
            <a:pPr algn="just"/>
            <a:r>
              <a:rPr lang="it-IT" b="1" dirty="0"/>
              <a:t>Ma nessuno di loro poté aver fortuna fino alla piena potestà dell'impero. Pertanto sembra che il sopraddetto vaticinio fosse veridico. </a:t>
            </a:r>
            <a:r>
              <a:rPr lang="it-IT" b="1" dirty="0" smtClean="0"/>
              <a:t>Ora </a:t>
            </a:r>
            <a:r>
              <a:rPr lang="it-IT" b="1" dirty="0"/>
              <a:t>dobbiamo parlare delle arbitrarie stranezze di Federico. La prima di queste fu che fece mozzare il pollice a un notaio, perché aveva scritto il suo nome diversamente da come lui voleva. Voleva infatti che nella prima sillaba del suo nome mettesse la i, in questa maniera: vocale </a:t>
            </a:r>
            <a:r>
              <a:rPr lang="it-IT" b="1" i="1" dirty="0" err="1"/>
              <a:t>Fridericus</a:t>
            </a:r>
            <a:r>
              <a:rPr lang="it-IT" b="1" dirty="0"/>
              <a:t>, e quello lo aveva scritto con la e, mettendoci la prima vocale in questo modo: </a:t>
            </a:r>
            <a:r>
              <a:rPr lang="it-IT" b="1" i="1" dirty="0" err="1"/>
              <a:t>Fredericus</a:t>
            </a:r>
            <a:r>
              <a:rPr lang="it-IT" b="1" dirty="0"/>
              <a:t>.</a:t>
            </a:r>
          </a:p>
          <a:p>
            <a:pPr algn="just"/>
            <a:endParaRPr lang="it-IT" b="1" dirty="0"/>
          </a:p>
        </p:txBody>
      </p:sp>
    </p:spTree>
    <p:extLst>
      <p:ext uri="{BB962C8B-B14F-4D97-AF65-F5344CB8AC3E}">
        <p14:creationId xmlns:p14="http://schemas.microsoft.com/office/powerpoint/2010/main" val="270392375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91319" y="477673"/>
            <a:ext cx="10153935" cy="4801314"/>
          </a:xfrm>
          <a:prstGeom prst="rect">
            <a:avLst/>
          </a:prstGeom>
        </p:spPr>
        <p:txBody>
          <a:bodyPr wrap="square">
            <a:spAutoFit/>
          </a:bodyPr>
          <a:lstStyle/>
          <a:p>
            <a:pPr algn="just"/>
            <a:r>
              <a:rPr lang="it-IT" b="1" dirty="0"/>
              <a:t>La sua seconda stranezza fu che volle sperimentare quale lingua e idioma avessero i bambini, arrivando all'adolescenza, senza aver e idioma potuto parlare con nessuno. E perciò diede ordine alle balie e alle nutrici di dare il latte agli infanti, e lasciar loro succhiare le mammelle, di far loro il bagno, di tenerli netti e puliti, ma con la proibizione di vezzeggiarli in alcun modo, e con la proibizione di parlargli. Voleva infatti conoscere se parlassero la lingua ebrea, che fu la prima, oppure la greca, o la latina o l'arabica; o se non parlassero sempre la lingua dei propri genitori, dai quali erano nati. Ma s'affaticò senza risultato perché i bambini o infanti morivano tutti. Infatti non potrebbero vivere senza quel batter le mani, e senza quegli altri gesti, e senza l'espressione sorridente dei volto, e senza le carezze delle loro balie e nutrici. </a:t>
            </a:r>
            <a:r>
              <a:rPr lang="it-IT" b="1" dirty="0" smtClean="0"/>
              <a:t>[…]</a:t>
            </a:r>
          </a:p>
          <a:p>
            <a:pPr algn="just"/>
            <a:r>
              <a:rPr lang="it-IT" b="1" dirty="0"/>
              <a:t>La sua terza stranezza fu che quando vide la terra d'oltremare – che era la terra promessa, che Dio tante volte aveva lodato, chiamandola terra sgorgante latte e miele </a:t>
            </a:r>
            <a:r>
              <a:rPr lang="it-IT" b="1" dirty="0" smtClean="0"/>
              <a:t>ed </a:t>
            </a:r>
            <a:r>
              <a:rPr lang="it-IT" b="1" dirty="0"/>
              <a:t>eccellente sii tutte le terre – non gli piacque e disse che il Dio dei Giudei non conosceva la sua terra, cioè la Terra di Lavoro, la Calabria e la Sicilia e la Puglia, diversamente non avrebbe tante volte lodato la terra che promise e diede ai Giudei.</a:t>
            </a:r>
            <a:br>
              <a:rPr lang="it-IT" b="1" dirty="0"/>
            </a:br>
            <a:r>
              <a:rPr lang="it-IT" b="1" dirty="0"/>
              <a:t>Dei quali anche si dice che ebbero a vile un paese desiderabile </a:t>
            </a:r>
            <a:endParaRPr lang="it-IT" b="1" dirty="0" smtClean="0"/>
          </a:p>
          <a:p>
            <a:pPr algn="just"/>
            <a:endParaRPr lang="it-IT" b="1" dirty="0"/>
          </a:p>
        </p:txBody>
      </p:sp>
    </p:spTree>
    <p:extLst>
      <p:ext uri="{BB962C8B-B14F-4D97-AF65-F5344CB8AC3E}">
        <p14:creationId xmlns:p14="http://schemas.microsoft.com/office/powerpoint/2010/main" val="167782816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 y="1443841"/>
            <a:ext cx="10112991" cy="2585323"/>
          </a:xfrm>
          <a:prstGeom prst="rect">
            <a:avLst/>
          </a:prstGeom>
        </p:spPr>
        <p:txBody>
          <a:bodyPr wrap="square">
            <a:spAutoFit/>
          </a:bodyPr>
          <a:lstStyle/>
          <a:p>
            <a:pPr algn="just"/>
            <a:r>
              <a:rPr lang="it-IT" b="1" dirty="0"/>
              <a:t>La sua quarta stranezza fu di mandare un tal Nicola giù in fondo al </a:t>
            </a:r>
            <a:r>
              <a:rPr lang="it-IT" b="1" dirty="0" smtClean="0"/>
              <a:t>Faro (stretto di Messina) più </a:t>
            </a:r>
            <a:r>
              <a:rPr lang="it-IT" b="1" dirty="0"/>
              <a:t>di una volta, contro la sua volontà. E altrettante volte ne tornò indietro. E volendo Federico conoscere la verità in modo sicuro – se veramente Nicola fosse arrivato fino in fondo prima di risalire, o no – gettò la sua coppa d'oro dove pensava fosse il punto più profondo. E Nicola scese giù, la trovò e gliela portò; e l'imperatore se ne stupì. Volendolo poi mandare giù di nuovo, Nicola disse all'imperatore: «Non vogliate in alcun modo mandarmi laggiù, perché il mare in fondo è così turbato, che se mi manderete non tornerò più». Ciononostante l'imperatore gli impose di immergersi, e Nicola non ritornò davanti a liti perché morì laggiù.</a:t>
            </a:r>
          </a:p>
        </p:txBody>
      </p:sp>
    </p:spTree>
    <p:extLst>
      <p:ext uri="{BB962C8B-B14F-4D97-AF65-F5344CB8AC3E}">
        <p14:creationId xmlns:p14="http://schemas.microsoft.com/office/powerpoint/2010/main" val="66582319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7546" y="341194"/>
            <a:ext cx="9653068" cy="382137"/>
          </a:xfrm>
        </p:spPr>
        <p:txBody>
          <a:bodyPr/>
          <a:lstStyle/>
          <a:p>
            <a:pPr algn="just"/>
            <a:r>
              <a:rPr lang="it-IT" sz="2000" b="1" dirty="0" err="1">
                <a:solidFill>
                  <a:schemeClr val="accent2">
                    <a:lumMod val="40000"/>
                    <a:lumOff val="60000"/>
                  </a:schemeClr>
                </a:solidFill>
              </a:rPr>
              <a:t>Sibt</a:t>
            </a:r>
            <a:r>
              <a:rPr lang="it-IT" sz="2000" b="1" dirty="0">
                <a:solidFill>
                  <a:schemeClr val="accent2">
                    <a:lumMod val="40000"/>
                    <a:lumOff val="60000"/>
                  </a:schemeClr>
                </a:solidFill>
              </a:rPr>
              <a:t> </a:t>
            </a:r>
            <a:r>
              <a:rPr lang="it-IT" sz="2000" b="1" dirty="0" err="1">
                <a:solidFill>
                  <a:schemeClr val="accent2">
                    <a:lumMod val="40000"/>
                    <a:lumOff val="60000"/>
                  </a:schemeClr>
                </a:solidFill>
              </a:rPr>
              <a:t>Ibn</a:t>
            </a:r>
            <a:r>
              <a:rPr lang="it-IT" sz="2000" b="1" dirty="0">
                <a:solidFill>
                  <a:schemeClr val="accent2">
                    <a:lumMod val="40000"/>
                    <a:lumOff val="60000"/>
                  </a:schemeClr>
                </a:solidFill>
              </a:rPr>
              <a:t> al-</a:t>
            </a:r>
            <a:r>
              <a:rPr lang="it-IT" sz="2000" b="1" dirty="0" err="1">
                <a:solidFill>
                  <a:schemeClr val="accent2">
                    <a:lumMod val="40000"/>
                    <a:lumOff val="60000"/>
                  </a:schemeClr>
                </a:solidFill>
              </a:rPr>
              <a:t>Giawzi</a:t>
            </a:r>
            <a:r>
              <a:rPr lang="it-IT" sz="2000" b="1" dirty="0">
                <a:solidFill>
                  <a:schemeClr val="accent2">
                    <a:lumMod val="40000"/>
                    <a:lumOff val="60000"/>
                  </a:schemeClr>
                </a:solidFill>
              </a:rPr>
              <a:t>, Lo specchio del tempo, 432-434</a:t>
            </a:r>
          </a:p>
        </p:txBody>
      </p:sp>
      <p:sp>
        <p:nvSpPr>
          <p:cNvPr id="3" name="Segnaposto testo 2"/>
          <p:cNvSpPr>
            <a:spLocks noGrp="1"/>
          </p:cNvSpPr>
          <p:nvPr>
            <p:ph type="body" idx="1"/>
          </p:nvPr>
        </p:nvSpPr>
        <p:spPr>
          <a:xfrm>
            <a:off x="0" y="859809"/>
            <a:ext cx="11477767" cy="5800298"/>
          </a:xfrm>
        </p:spPr>
        <p:txBody>
          <a:bodyPr>
            <a:noAutofit/>
          </a:bodyPr>
          <a:lstStyle/>
          <a:p>
            <a:pPr algn="just"/>
            <a:r>
              <a:rPr lang="it-IT" sz="1800" b="1" dirty="0">
                <a:solidFill>
                  <a:schemeClr val="tx1"/>
                </a:solidFill>
              </a:rPr>
              <a:t>Entrò l'imperatore in Gerusalemme, mentre Damasco era cinta, d'assedio [1]. In questa sua visita occorsero vari curiosi incidenti: uno di questi fu che quando entrò nel Santuario della Roccia vide un prete seduto presso l'impronta del Sacro Piede, che prendeva dei fogli dai Franchi [2] egli andò alla sua volta come se volesse chiederne la benedizione, e gli dette un pugno buttandolo a terra: «Porco, – esclamò, – il Sultano ci ha fatto il favore di farei visitar questo luogo, e voi state a fare qui azioni simili! Se uno di voi penetra ancora qui a questo modo, lo ammazzo!» La scena fu raccontata dagli addetti Aia Roccia, che narrarono anche questa: egli guardò l'iscrizione corrente nell'interno dei Santuario, che dice «Saladino purificò dai politeisti questa città di Gerusalemme … », e domandò: «Chi sarebbero questi politeisti?» Domandò anche agli addetti al Santuario: «Queste reti sulle porte della Roccia, a che servono?» Risposero: «Perché non ci entrino i passerotti», e lui: «E Dio vi ha condotti qui invece i giganti! [3]». Venuto poi il tempo della preghiera del mezzogiorno, e risonato l'appello dei </a:t>
            </a:r>
            <a:r>
              <a:rPr lang="it-IT" sz="1800" b="1" dirty="0" err="1">
                <a:solidFill>
                  <a:schemeClr val="tx1"/>
                </a:solidFill>
              </a:rPr>
              <a:t>muèzzin</a:t>
            </a:r>
            <a:r>
              <a:rPr lang="it-IT" sz="1800" b="1" dirty="0">
                <a:solidFill>
                  <a:schemeClr val="tx1"/>
                </a:solidFill>
              </a:rPr>
              <a:t>, si levarono tutti i suoi paggi e valletti, e il suo maestro, un siciliano con cui leggeva la Logica nei suoi vari capitoli, e fecero la preghiera canonica, ché </a:t>
            </a:r>
            <a:r>
              <a:rPr lang="it-IT" sz="1800" b="1" dirty="0" err="1">
                <a:solidFill>
                  <a:schemeClr val="tx1"/>
                </a:solidFill>
              </a:rPr>
              <a:t>eran</a:t>
            </a:r>
            <a:r>
              <a:rPr lang="it-IT" sz="1800" b="1" dirty="0">
                <a:solidFill>
                  <a:schemeClr val="tx1"/>
                </a:solidFill>
              </a:rPr>
              <a:t> tutti musulmani. L'imperatore, raccontarono sempre quegli inservienti, era di pel rosso, calvo, miope: fosse i stato uno schiavo, non sarebbe valso duecento dirham. Ed era evidente dai suoi discorsi che era un materialista, che del cristianesimo si faceva semplice gioco. Al-</a:t>
            </a:r>
            <a:r>
              <a:rPr lang="it-IT" sz="1800" b="1" dirty="0" err="1">
                <a:solidFill>
                  <a:schemeClr val="tx1"/>
                </a:solidFill>
              </a:rPr>
              <a:t>Kamil</a:t>
            </a:r>
            <a:r>
              <a:rPr lang="it-IT" sz="1800" b="1" dirty="0">
                <a:solidFill>
                  <a:schemeClr val="tx1"/>
                </a:solidFill>
              </a:rPr>
              <a:t> aveva ordinato al cadi di </a:t>
            </a:r>
            <a:r>
              <a:rPr lang="it-IT" sz="1800" b="1" dirty="0" err="1">
                <a:solidFill>
                  <a:schemeClr val="tx1"/>
                </a:solidFill>
              </a:rPr>
              <a:t>Nabulus</a:t>
            </a:r>
            <a:r>
              <a:rPr lang="it-IT" sz="1800" b="1" dirty="0">
                <a:solidFill>
                  <a:schemeClr val="tx1"/>
                </a:solidFill>
              </a:rPr>
              <a:t> </a:t>
            </a:r>
            <a:r>
              <a:rPr lang="it-IT" sz="1800" b="1" dirty="0" err="1">
                <a:solidFill>
                  <a:schemeClr val="tx1"/>
                </a:solidFill>
              </a:rPr>
              <a:t>Shams</a:t>
            </a:r>
            <a:r>
              <a:rPr lang="it-IT" sz="1800" b="1" dirty="0">
                <a:solidFill>
                  <a:schemeClr val="tx1"/>
                </a:solidFill>
              </a:rPr>
              <a:t> </a:t>
            </a:r>
            <a:r>
              <a:rPr lang="it-IT" sz="1800" b="1" dirty="0" err="1">
                <a:solidFill>
                  <a:schemeClr val="tx1"/>
                </a:solidFill>
              </a:rPr>
              <a:t>addin</a:t>
            </a:r>
            <a:r>
              <a:rPr lang="it-IT" sz="1800" b="1" dirty="0">
                <a:solidFill>
                  <a:schemeClr val="tx1"/>
                </a:solidFill>
              </a:rPr>
              <a:t> di dar istruzioni ai </a:t>
            </a:r>
            <a:r>
              <a:rPr lang="it-IT" sz="1800" b="1" dirty="0" err="1">
                <a:solidFill>
                  <a:schemeClr val="tx1"/>
                </a:solidFill>
              </a:rPr>
              <a:t>muèzzin</a:t>
            </a:r>
            <a:r>
              <a:rPr lang="it-IT" sz="1800" b="1" dirty="0">
                <a:solidFill>
                  <a:schemeClr val="tx1"/>
                </a:solidFill>
              </a:rPr>
              <a:t> affinché per tutta la durata dei soggiorno dell'imperatore di Gerusalemme non salissero sui minareti e non lanciassero l'appello alla preghiera nella zona sacra.</a:t>
            </a:r>
          </a:p>
        </p:txBody>
      </p:sp>
    </p:spTree>
    <p:extLst>
      <p:ext uri="{BB962C8B-B14F-4D97-AF65-F5344CB8AC3E}">
        <p14:creationId xmlns:p14="http://schemas.microsoft.com/office/powerpoint/2010/main" val="26542693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7" y="1035420"/>
            <a:ext cx="10604310" cy="4247317"/>
          </a:xfrm>
          <a:prstGeom prst="rect">
            <a:avLst/>
          </a:prstGeom>
        </p:spPr>
        <p:txBody>
          <a:bodyPr wrap="square">
            <a:spAutoFit/>
          </a:bodyPr>
          <a:lstStyle/>
          <a:p>
            <a:pPr algn="just"/>
            <a:r>
              <a:rPr lang="it-IT" b="1" dirty="0"/>
              <a:t>Il casi si era scordato di avvertire i </a:t>
            </a:r>
            <a:r>
              <a:rPr lang="it-IT" b="1" dirty="0" err="1"/>
              <a:t>muèzzin</a:t>
            </a:r>
            <a:r>
              <a:rPr lang="it-IT" b="1" dirty="0"/>
              <a:t>, e così il </a:t>
            </a:r>
            <a:r>
              <a:rPr lang="it-IT" b="1" dirty="0" err="1"/>
              <a:t>muèzzin</a:t>
            </a:r>
            <a:r>
              <a:rPr lang="it-IT" b="1" dirty="0"/>
              <a:t> </a:t>
            </a:r>
            <a:r>
              <a:rPr lang="it-IT" b="1" dirty="0" err="1"/>
              <a:t>Abd</a:t>
            </a:r>
            <a:r>
              <a:rPr lang="it-IT" b="1" dirty="0"/>
              <a:t> al- </a:t>
            </a:r>
            <a:r>
              <a:rPr lang="it-IT" b="1" dirty="0" err="1"/>
              <a:t>Karìm</a:t>
            </a:r>
            <a:r>
              <a:rPr lang="it-IT" b="1" dirty="0"/>
              <a:t> quella notte al tempo dell'alba montò sul minareto, mentre l'imperatore alloggiava in casa dei cadi, e prese a recitare i versetti coranici sui cristiani, come «Iddio non si è preso figlio alcuno» riferentesi a Gesù figlio di Maria, e simili. Al mattino, il cadi chiamò </a:t>
            </a:r>
            <a:r>
              <a:rPr lang="it-IT" b="1" dirty="0" err="1"/>
              <a:t>Abd</a:t>
            </a:r>
            <a:r>
              <a:rPr lang="it-IT" b="1" dirty="0"/>
              <a:t> al-</a:t>
            </a:r>
            <a:r>
              <a:rPr lang="it-IT" b="1" dirty="0" err="1"/>
              <a:t>Karìm</a:t>
            </a:r>
            <a:r>
              <a:rPr lang="it-IT" b="1" dirty="0"/>
              <a:t>, e gli disse: «Cos'hai fatto? Il Sultano ha ordinato così e così». Rispose l'altro: «Tu non me ne avevi informato, mi rincresce», e così la seconda notte non salì sul minareto. Al mattino seguente, l'imperatore chiamò il cadi, che era entrato in Gerusalemme addetto al suo servizio, e fu lui che gli fece la consegna della città: «0 cadi, – disse, – dov'è quell'uomo che salì ieri sul minareto e disse quelle parole?» Quegli lo informò che il Sultano gli aveva fatto quella raccomandazione: «Avete fatto male, o cadi, – ribatté l'imperatore; – volete voi alterare il vostro rito e la vostra Legge e fede per </a:t>
            </a:r>
            <a:r>
              <a:rPr lang="it-IT" b="1" dirty="0" err="1"/>
              <a:t>cagion</a:t>
            </a:r>
            <a:r>
              <a:rPr lang="it-IT" b="1" dirty="0"/>
              <a:t> mia? Se foste voi presso di me nel mio paese, sospenderei io forse il suono delle campane per </a:t>
            </a:r>
            <a:r>
              <a:rPr lang="it-IT" b="1" dirty="0" err="1"/>
              <a:t>cagion</a:t>
            </a:r>
            <a:r>
              <a:rPr lang="it-IT" b="1" dirty="0"/>
              <a:t> vostra? Perdio, non lo fate; questa è la prima cosa in cui vi troviamo in difetto». Indi distribuì una somma di denaro fra gli addetti e i </a:t>
            </a:r>
            <a:r>
              <a:rPr lang="it-IT" b="1" dirty="0" err="1"/>
              <a:t>muèzzin</a:t>
            </a:r>
            <a:r>
              <a:rPr lang="it-IT" b="1" dirty="0"/>
              <a:t> e i devoti del Santuario, dando a ognuno dieci </a:t>
            </a:r>
            <a:r>
              <a:rPr lang="it-IT" b="1" dirty="0" err="1"/>
              <a:t>dinàr</a:t>
            </a:r>
            <a:r>
              <a:rPr lang="it-IT" b="1" dirty="0"/>
              <a:t>; non stette a Gerusalemme che due notti, e fece ritorno a Giaffa, temendo dei Templari che volevano ammazzarlo.</a:t>
            </a:r>
          </a:p>
        </p:txBody>
      </p:sp>
    </p:spTree>
    <p:extLst>
      <p:ext uri="{BB962C8B-B14F-4D97-AF65-F5344CB8AC3E}">
        <p14:creationId xmlns:p14="http://schemas.microsoft.com/office/powerpoint/2010/main" val="331758622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dirty="0" smtClean="0">
                <a:solidFill>
                  <a:schemeClr val="accent1">
                    <a:lumMod val="40000"/>
                    <a:lumOff val="60000"/>
                  </a:schemeClr>
                </a:solidFill>
              </a:rPr>
              <a:t>Il mito di Federico II</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745571" y="1068379"/>
            <a:ext cx="9572135" cy="4836506"/>
          </a:xfrm>
        </p:spPr>
        <p:txBody>
          <a:bodyPr>
            <a:normAutofit lnSpcReduction="10000"/>
          </a:bodyPr>
          <a:lstStyle/>
          <a:p>
            <a:pPr algn="just"/>
            <a:r>
              <a:rPr lang="it-IT" b="1" dirty="0" smtClean="0"/>
              <a:t>In Germania la figura del sovrano fu esaltata e identificata come l’imperatore che era riuscito a tenere unite le popolazioni germaniche e ad imporle sullo scenario europeo. Fu usata la leggenda del «grande dormiente», secondo cui tale imperatore non era morto ma si era addormento in una grotta dentro una montagna, da cui un giorno sarebbe rinato per ricondurre i tedeschi all’unità nazionale e al controllo e al potere sull’Europa intera.</a:t>
            </a:r>
          </a:p>
          <a:p>
            <a:pPr algn="just"/>
            <a:r>
              <a:rPr lang="it-IT" b="1" dirty="0" smtClean="0"/>
              <a:t>In Italia, nella storiografia ottocentesca, l’imperatore fu considerato come il nemico per eccellenza, l’invasore che voleva opprimere la libertà italiana. </a:t>
            </a:r>
          </a:p>
          <a:p>
            <a:pPr algn="just"/>
            <a:r>
              <a:rPr lang="it-IT" b="1" dirty="0" smtClean="0"/>
              <a:t>Storiografia europea del ‘900 ha dato di Federico II una doppia immagine: 1. Ernst </a:t>
            </a:r>
            <a:r>
              <a:rPr lang="it-IT" b="1" dirty="0" err="1" smtClean="0"/>
              <a:t>Kantorowicz</a:t>
            </a:r>
            <a:r>
              <a:rPr lang="it-IT" b="1" dirty="0" smtClean="0"/>
              <a:t> esaltò la politica dell’imperatore considerandolo come una sorta di precursore dei quello che sarebbe stato il sovrano moderno; 2. David </a:t>
            </a:r>
            <a:r>
              <a:rPr lang="it-IT" b="1" dirty="0" err="1" smtClean="0"/>
              <a:t>Abulafia</a:t>
            </a:r>
            <a:r>
              <a:rPr lang="it-IT" b="1" dirty="0" smtClean="0"/>
              <a:t> ha di molto ridimensionato la figura del sovrano: con forte volontà polemica ha  sminuito le innovazioni volute dal sovrano . </a:t>
            </a:r>
            <a:endParaRPr lang="it-IT" b="1" dirty="0"/>
          </a:p>
        </p:txBody>
      </p:sp>
    </p:spTree>
    <p:extLst>
      <p:ext uri="{BB962C8B-B14F-4D97-AF65-F5344CB8AC3E}">
        <p14:creationId xmlns:p14="http://schemas.microsoft.com/office/powerpoint/2010/main" val="38563690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4348"/>
          </a:xfrm>
        </p:spPr>
        <p:txBody>
          <a:bodyPr>
            <a:normAutofit fontScale="90000"/>
          </a:bodyPr>
          <a:lstStyle/>
          <a:p>
            <a:pPr algn="ctr"/>
            <a:r>
              <a:rPr lang="it-IT" sz="2400" b="1" dirty="0" smtClean="0">
                <a:solidFill>
                  <a:schemeClr val="accent1">
                    <a:lumMod val="40000"/>
                    <a:lumOff val="60000"/>
                  </a:schemeClr>
                </a:solidFill>
              </a:rPr>
              <a:t>Gli ordini mendicanti e la risposta al dilagarsi delle eresie.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333949"/>
            <a:ext cx="9703796" cy="4707414"/>
          </a:xfrm>
        </p:spPr>
        <p:txBody>
          <a:bodyPr>
            <a:normAutofit fontScale="92500" lnSpcReduction="10000"/>
          </a:bodyPr>
          <a:lstStyle/>
          <a:p>
            <a:pPr algn="just"/>
            <a:r>
              <a:rPr lang="it-IT" b="1" dirty="0" smtClean="0"/>
              <a:t>Mentre la chiesa stava affrontando il problema delle repressione delle eresie, quale quella catara, si fece sempre più necessaria anche un’opera di proselitismo soprattutto nelle città. Durante i </a:t>
            </a:r>
            <a:r>
              <a:rPr lang="it-IT" b="1" dirty="0"/>
              <a:t>p</a:t>
            </a:r>
            <a:r>
              <a:rPr lang="it-IT" b="1" dirty="0" smtClean="0"/>
              <a:t>ontificati di Innocenzo III e di Onorio III furono accettati nell’ortodossia religiosa due movimenti: quello domenicano e quello francescano.</a:t>
            </a:r>
          </a:p>
          <a:p>
            <a:pPr algn="just"/>
            <a:r>
              <a:rPr lang="it-IT" b="1" dirty="0" smtClean="0"/>
              <a:t>Si sviluppa l’idea che non bastava più la povertà del singolo monaco nella ricchezza collettivo del monastero, occorreva che fosse povero il singolo ma nella povertà di tutti i fratelli.</a:t>
            </a:r>
          </a:p>
          <a:p>
            <a:pPr algn="just"/>
            <a:r>
              <a:rPr lang="it-IT" b="1" dirty="0" smtClean="0"/>
              <a:t>Vengono chiamati mendicanti perché scelsero di vivere di carità traendo le loro risorse economiche quasi esclusivamente dalle elemosine dei fedeli  e non dallo sfruttamento delle proprietà terriere.</a:t>
            </a:r>
          </a:p>
          <a:p>
            <a:pPr algn="just"/>
            <a:r>
              <a:rPr lang="it-IT" b="1" dirty="0" smtClean="0"/>
              <a:t>Si radicano come gli eretici negli ambienti popolari.</a:t>
            </a:r>
          </a:p>
          <a:p>
            <a:pPr algn="just"/>
            <a:r>
              <a:rPr lang="it-IT" b="1" dirty="0" smtClean="0"/>
              <a:t>Compare la figura del frate, che non coincide con quella del monaco. Il frate non era un monaco perché non viveva in un chiostro isolato ma sceglieva di stare in mezzo alla gente. Era il fratello (frate) di tutti.  </a:t>
            </a:r>
            <a:endParaRPr lang="it-IT" b="1" dirty="0"/>
          </a:p>
        </p:txBody>
      </p:sp>
    </p:spTree>
    <p:extLst>
      <p:ext uri="{BB962C8B-B14F-4D97-AF65-F5344CB8AC3E}">
        <p14:creationId xmlns:p14="http://schemas.microsoft.com/office/powerpoint/2010/main" val="274610657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1"/>
            <a:ext cx="9675814" cy="685799"/>
          </a:xfrm>
        </p:spPr>
        <p:txBody>
          <a:bodyPr/>
          <a:lstStyle/>
          <a:p>
            <a:pPr algn="ctr"/>
            <a:r>
              <a:rPr lang="it-IT" sz="2000" b="1" dirty="0" smtClean="0">
                <a:solidFill>
                  <a:schemeClr val="accent1">
                    <a:lumMod val="40000"/>
                    <a:lumOff val="60000"/>
                  </a:schemeClr>
                </a:solidFill>
              </a:rPr>
              <a:t>I Domenicani</a:t>
            </a:r>
            <a:endParaRPr lang="it-IT" sz="2000" b="1" dirty="0">
              <a:solidFill>
                <a:schemeClr val="accent1">
                  <a:lumMod val="40000"/>
                  <a:lumOff val="60000"/>
                </a:schemeClr>
              </a:solidFill>
            </a:endParaRPr>
          </a:p>
        </p:txBody>
      </p:sp>
      <p:sp>
        <p:nvSpPr>
          <p:cNvPr id="3" name="Text Placeholder 2"/>
          <p:cNvSpPr>
            <a:spLocks noGrp="1"/>
          </p:cNvSpPr>
          <p:nvPr>
            <p:ph type="body" idx="1"/>
          </p:nvPr>
        </p:nvSpPr>
        <p:spPr>
          <a:xfrm>
            <a:off x="431800" y="1206500"/>
            <a:ext cx="10541000" cy="4431281"/>
          </a:xfrm>
        </p:spPr>
        <p:txBody>
          <a:bodyPr>
            <a:normAutofit fontScale="92500" lnSpcReduction="20000"/>
          </a:bodyPr>
          <a:lstStyle/>
          <a:p>
            <a:pPr algn="just"/>
            <a:r>
              <a:rPr lang="it-IT" b="1" dirty="0" smtClean="0">
                <a:solidFill>
                  <a:schemeClr val="tx1"/>
                </a:solidFill>
              </a:rPr>
              <a:t>Fondati </a:t>
            </a:r>
            <a:r>
              <a:rPr lang="it-IT" b="1" dirty="0">
                <a:solidFill>
                  <a:schemeClr val="tx1"/>
                </a:solidFill>
              </a:rPr>
              <a:t>da Domenico di </a:t>
            </a:r>
            <a:r>
              <a:rPr lang="it-IT" b="1" dirty="0" err="1">
                <a:solidFill>
                  <a:schemeClr val="tx1"/>
                </a:solidFill>
              </a:rPr>
              <a:t>Guzmán</a:t>
            </a:r>
            <a:r>
              <a:rPr lang="it-IT" b="1" dirty="0">
                <a:solidFill>
                  <a:schemeClr val="tx1"/>
                </a:solidFill>
              </a:rPr>
              <a:t> </a:t>
            </a:r>
            <a:r>
              <a:rPr lang="it-IT" b="1" dirty="0" smtClean="0">
                <a:solidFill>
                  <a:schemeClr val="tx1"/>
                </a:solidFill>
              </a:rPr>
              <a:t>(Castiglia ca.1775-1221</a:t>
            </a:r>
            <a:r>
              <a:rPr lang="it-IT" b="1" dirty="0">
                <a:solidFill>
                  <a:schemeClr val="tx1"/>
                </a:solidFill>
              </a:rPr>
              <a:t>), </a:t>
            </a:r>
            <a:r>
              <a:rPr lang="it-IT" b="1" dirty="0" smtClean="0">
                <a:solidFill>
                  <a:schemeClr val="tx1"/>
                </a:solidFill>
              </a:rPr>
              <a:t>che </a:t>
            </a:r>
            <a:r>
              <a:rPr lang="it-IT" b="1" dirty="0">
                <a:solidFill>
                  <a:schemeClr val="tx1"/>
                </a:solidFill>
              </a:rPr>
              <a:t>di dedicò alla conversione degli eretici nella Francia meridionale proponendo attraverso la predicazione un ideale di cristianità ortodossa fondato su una solida cultura teologica e su una vita che doveva essere esemplare e ascetica. Organizzò inizialmente una comunità itinerante fino al 1213 quando si stabilì a Tolosa ottenendo l’approvazione del vescovo. </a:t>
            </a:r>
            <a:endParaRPr lang="it-IT" b="1" dirty="0" smtClean="0">
              <a:solidFill>
                <a:schemeClr val="tx1"/>
              </a:solidFill>
            </a:endParaRPr>
          </a:p>
          <a:p>
            <a:pPr algn="just"/>
            <a:r>
              <a:rPr lang="it-IT" b="1" dirty="0" smtClean="0">
                <a:solidFill>
                  <a:schemeClr val="tx1"/>
                </a:solidFill>
              </a:rPr>
              <a:t>Nel </a:t>
            </a:r>
            <a:r>
              <a:rPr lang="it-IT" b="1" dirty="0">
                <a:solidFill>
                  <a:schemeClr val="tx1"/>
                </a:solidFill>
              </a:rPr>
              <a:t>1215 chiese l’approvazione a Innocenzo III; l’anno dopo, il successore Onorio III, riconobbe l’ordine.</a:t>
            </a:r>
          </a:p>
          <a:p>
            <a:pPr algn="just"/>
            <a:r>
              <a:rPr lang="it-IT" b="1" dirty="0">
                <a:solidFill>
                  <a:schemeClr val="tx1"/>
                </a:solidFill>
              </a:rPr>
              <a:t>I seguaci di Domenico seguivano la regola agostiniana a cui fu aggiunto l’obbligo di povertà non solo personale ma dell’intero ordine. Nel 1221 essi tennero a Bologna un capitolo generale con sui si organizzarono definitivamente in provincie. Durante il capitolo il fondatore morì. </a:t>
            </a:r>
            <a:endParaRPr lang="it-IT" b="1" dirty="0" smtClean="0">
              <a:solidFill>
                <a:schemeClr val="tx1"/>
              </a:solidFill>
            </a:endParaRPr>
          </a:p>
          <a:p>
            <a:pPr algn="just"/>
            <a:r>
              <a:rPr lang="it-IT" b="1" dirty="0" smtClean="0">
                <a:solidFill>
                  <a:schemeClr val="tx1"/>
                </a:solidFill>
              </a:rPr>
              <a:t>Si fecero chiamare come </a:t>
            </a:r>
            <a:r>
              <a:rPr lang="it-IT" b="1" i="1" dirty="0" smtClean="0">
                <a:solidFill>
                  <a:schemeClr val="tx1"/>
                </a:solidFill>
              </a:rPr>
              <a:t>domini </a:t>
            </a:r>
            <a:r>
              <a:rPr lang="it-IT" b="1" i="1" dirty="0" err="1" smtClean="0">
                <a:solidFill>
                  <a:schemeClr val="tx1"/>
                </a:solidFill>
              </a:rPr>
              <a:t>canis</a:t>
            </a:r>
            <a:r>
              <a:rPr lang="it-IT" b="1" dirty="0" smtClean="0">
                <a:solidFill>
                  <a:schemeClr val="tx1"/>
                </a:solidFill>
              </a:rPr>
              <a:t>, cani da guardia del Signore in difesa del gregge. I predicatori per riassorbire le eresie dovevano essere molto colti. I conventi domenicani divennero centri di studi teologici e biblici quali Oxford, Parigi, Bologna, Colonia, Tolosa. Appartiene all’Ordine Tommaso d’Aquino.</a:t>
            </a:r>
          </a:p>
          <a:p>
            <a:pPr algn="just"/>
            <a:endParaRPr lang="it-IT" b="1" dirty="0">
              <a:solidFill>
                <a:schemeClr val="tx1"/>
              </a:solidFill>
            </a:endParaRPr>
          </a:p>
          <a:p>
            <a:endParaRPr lang="it-IT" dirty="0"/>
          </a:p>
        </p:txBody>
      </p:sp>
    </p:spTree>
    <p:extLst>
      <p:ext uri="{BB962C8B-B14F-4D97-AF65-F5344CB8AC3E}">
        <p14:creationId xmlns:p14="http://schemas.microsoft.com/office/powerpoint/2010/main" val="2573155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bg2">
                    <a:lumMod val="40000"/>
                    <a:lumOff val="60000"/>
                  </a:schemeClr>
                </a:solidFill>
              </a:rPr>
              <a:t>Annali del regno franco, SRG, anni 808, 810</a:t>
            </a:r>
          </a:p>
        </p:txBody>
      </p:sp>
      <p:sp>
        <p:nvSpPr>
          <p:cNvPr id="3" name="Segnaposto contenuto 2"/>
          <p:cNvSpPr>
            <a:spLocks noGrp="1"/>
          </p:cNvSpPr>
          <p:nvPr>
            <p:ph idx="1"/>
          </p:nvPr>
        </p:nvSpPr>
        <p:spPr>
          <a:xfrm>
            <a:off x="491319" y="1241946"/>
            <a:ext cx="10563368" cy="5006453"/>
          </a:xfrm>
        </p:spPr>
        <p:txBody>
          <a:bodyPr>
            <a:normAutofit/>
          </a:bodyPr>
          <a:lstStyle/>
          <a:p>
            <a:pPr algn="just"/>
            <a:r>
              <a:rPr lang="it-IT" b="1" dirty="0"/>
              <a:t>808. Un inverno umido e malsano. L’imperatore è </a:t>
            </a:r>
            <a:r>
              <a:rPr lang="it-IT" b="1" dirty="0" smtClean="0"/>
              <a:t>[Carlo Magno], </a:t>
            </a:r>
            <a:r>
              <a:rPr lang="it-IT" b="1" dirty="0"/>
              <a:t>recatosi a Noyon all’inizio della primavera, vi passò la Quaresima e vi celebrò la Pasqua, tornando poi ad Aquisgrana. E poiché era giunta la notizia che </a:t>
            </a:r>
            <a:r>
              <a:rPr lang="it-IT" b="1" dirty="0" err="1"/>
              <a:t>Göttrik</a:t>
            </a:r>
            <a:r>
              <a:rPr lang="it-IT" b="1" dirty="0"/>
              <a:t> [Primo re danese di rilievo storico, morto </a:t>
            </a:r>
            <a:r>
              <a:rPr lang="it-IT" b="1" dirty="0" smtClean="0"/>
              <a:t>nell’810], </a:t>
            </a:r>
            <a:r>
              <a:rPr lang="it-IT" b="1" dirty="0"/>
              <a:t>re dei Danesi, era passato con l’esercito nel territorio degli </a:t>
            </a:r>
            <a:r>
              <a:rPr lang="it-IT" b="1" dirty="0" err="1" smtClean="0"/>
              <a:t>Abodriti</a:t>
            </a:r>
            <a:r>
              <a:rPr lang="it-IT" b="1" dirty="0" smtClean="0"/>
              <a:t>, </a:t>
            </a:r>
            <a:r>
              <a:rPr lang="it-IT" b="1" dirty="0"/>
              <a:t>l’imperatore inviò suo figlio </a:t>
            </a:r>
            <a:r>
              <a:rPr lang="it-IT" b="1" dirty="0" smtClean="0"/>
              <a:t>Carlo </a:t>
            </a:r>
            <a:r>
              <a:rPr lang="it-IT" b="1" dirty="0"/>
              <a:t>all’Elba con una forte schiera di Franchi e di Sassoni, con l’ordine di opporsi a quel re forsennato qualora avesse osato sferrare un attacco ai confini della Sassonia. Quello però si accampò per alcuni giorni sulla riva, prese alcune fortezze slave e tornò indietro con gravi perdite. Infatti, pur avendo cacciato il capo </a:t>
            </a:r>
            <a:r>
              <a:rPr lang="it-IT" b="1" dirty="0" err="1"/>
              <a:t>abodrita</a:t>
            </a:r>
            <a:r>
              <a:rPr lang="it-IT" b="1" dirty="0"/>
              <a:t> </a:t>
            </a:r>
            <a:r>
              <a:rPr lang="it-IT" b="1" dirty="0" err="1"/>
              <a:t>Drasco</a:t>
            </a:r>
            <a:r>
              <a:rPr lang="it-IT" b="1" dirty="0"/>
              <a:t> che disperava della fedeltà dei suoi, pur avendo catturato con l’inganno e fatto impiccare l’altro capo </a:t>
            </a:r>
            <a:r>
              <a:rPr lang="it-IT" b="1" dirty="0" err="1"/>
              <a:t>Godelaibo</a:t>
            </a:r>
            <a:r>
              <a:rPr lang="it-IT" b="1" dirty="0"/>
              <a:t>, pur avendo reso così tributari due gruppi di </a:t>
            </a:r>
            <a:r>
              <a:rPr lang="it-IT" b="1" dirty="0" err="1"/>
              <a:t>Abodriti</a:t>
            </a:r>
            <a:r>
              <a:rPr lang="it-IT" b="1" dirty="0"/>
              <a:t>, aveva però perso i migliori e i più audaci dei suoi guerrieri tra i quali </a:t>
            </a:r>
            <a:r>
              <a:rPr lang="it-IT" b="1" dirty="0" err="1"/>
              <a:t>Regnald</a:t>
            </a:r>
            <a:r>
              <a:rPr lang="it-IT" b="1" dirty="0"/>
              <a:t>, figlio di suo fratello, che era caduto con molti capi danesi nell’assedio di un borgo fortificato. Carlo il figlio dell’imperatore, fece gettare un ponte sull’Elba e con la maggiore celerità possibile condusse il suo esercito contro i Linoni e gli </a:t>
            </a:r>
            <a:r>
              <a:rPr lang="it-IT" b="1" dirty="0" err="1"/>
              <a:t>Smeldingi</a:t>
            </a:r>
            <a:r>
              <a:rPr lang="it-IT" b="1" dirty="0"/>
              <a:t> </a:t>
            </a:r>
            <a:r>
              <a:rPr lang="it-IT" b="1" dirty="0" smtClean="0"/>
              <a:t>, </a:t>
            </a:r>
            <a:r>
              <a:rPr lang="it-IT" b="1" dirty="0"/>
              <a:t>che erano passati dalla parte di </a:t>
            </a:r>
            <a:r>
              <a:rPr lang="it-IT" b="1" dirty="0" err="1"/>
              <a:t>Göttrik</a:t>
            </a:r>
            <a:r>
              <a:rPr lang="it-IT" b="1" dirty="0"/>
              <a:t>. </a:t>
            </a:r>
          </a:p>
        </p:txBody>
      </p:sp>
    </p:spTree>
    <p:extLst>
      <p:ext uri="{BB962C8B-B14F-4D97-AF65-F5344CB8AC3E}">
        <p14:creationId xmlns:p14="http://schemas.microsoft.com/office/powerpoint/2010/main" val="653850919"/>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52530"/>
          </a:xfrm>
        </p:spPr>
        <p:txBody>
          <a:bodyPr>
            <a:normAutofit/>
          </a:bodyPr>
          <a:lstStyle/>
          <a:p>
            <a:pPr algn="ctr"/>
            <a:r>
              <a:rPr lang="it-IT" sz="2400" b="1" dirty="0" smtClean="0">
                <a:solidFill>
                  <a:schemeClr val="accent1">
                    <a:lumMod val="40000"/>
                    <a:lumOff val="60000"/>
                  </a:schemeClr>
                </a:solidFill>
              </a:rPr>
              <a:t>I francescani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1012186" y="1249251"/>
            <a:ext cx="9909814" cy="4598929"/>
          </a:xfrm>
        </p:spPr>
        <p:txBody>
          <a:bodyPr>
            <a:normAutofit lnSpcReduction="10000"/>
          </a:bodyPr>
          <a:lstStyle/>
          <a:p>
            <a:pPr algn="just"/>
            <a:r>
              <a:rPr lang="it-IT" b="1" dirty="0" smtClean="0"/>
              <a:t>Francesco nacque ad Assisi nel 1182 da una famiglia di ricchi mercanti che commerciavano con la Francia; intorno ai 20 anni si associò come eremita alla comunità benedettina che viveva sul monte Subasio. Dopo tre anni tornò alla vita in società predicando in povertà e dedicandosi alla penitenza. Attorno alla sua figura carismatica si raccolse un gruppo di confratelli che si definirono </a:t>
            </a:r>
            <a:r>
              <a:rPr lang="it-IT" b="1" i="1" dirty="0" err="1" smtClean="0"/>
              <a:t>minores</a:t>
            </a:r>
            <a:r>
              <a:rPr lang="it-IT" b="1" dirty="0" smtClean="0"/>
              <a:t>, ovvero sottomessi a tutti. Simili ad altri movimenti pauperistici condannati da Innocenzo III, i francescani iniziarono a godere di maggiore considerazione negli ambienti romani con papa Onorio III.</a:t>
            </a:r>
          </a:p>
          <a:p>
            <a:pPr algn="just"/>
            <a:r>
              <a:rPr lang="it-IT" b="1" dirty="0" smtClean="0"/>
              <a:t>Dopo una fase iniziale di eremitaggio i francescani fecero la scelta di predicare in povertà tanto personale quanto comunitaria.</a:t>
            </a:r>
          </a:p>
          <a:p>
            <a:pPr algn="just"/>
            <a:r>
              <a:rPr lang="it-IT" b="1" dirty="0" smtClean="0"/>
              <a:t>Francesco e i suoi intendevano rimanere all’interno dell’obbedienza della Chiesa e nel 1210 si recarono a Roma per sciogliere i loro dubbi e sottoporre al papa le loro scelte.</a:t>
            </a:r>
            <a:endParaRPr lang="it-IT" b="1" dirty="0"/>
          </a:p>
          <a:p>
            <a:pPr algn="just"/>
            <a:endParaRPr lang="it-IT" b="1" dirty="0" smtClean="0"/>
          </a:p>
          <a:p>
            <a:pPr algn="just"/>
            <a:endParaRPr lang="it-IT" b="1" dirty="0" smtClean="0"/>
          </a:p>
        </p:txBody>
      </p:sp>
    </p:spTree>
    <p:extLst>
      <p:ext uri="{BB962C8B-B14F-4D97-AF65-F5344CB8AC3E}">
        <p14:creationId xmlns:p14="http://schemas.microsoft.com/office/powerpoint/2010/main" val="211386158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9306" y="191069"/>
            <a:ext cx="10713493" cy="5632311"/>
          </a:xfrm>
          <a:prstGeom prst="rect">
            <a:avLst/>
          </a:prstGeom>
        </p:spPr>
        <p:txBody>
          <a:bodyPr wrap="square">
            <a:spAutoFit/>
          </a:bodyPr>
          <a:lstStyle/>
          <a:p>
            <a:pPr algn="just"/>
            <a:r>
              <a:rPr lang="it-IT" b="1" dirty="0" smtClean="0"/>
              <a:t>Inizialmente il papa Innocenzo III fu cauto per le eresie dilaganti ma poi il giuramento di fedeltà del frate lo convinse. Si fanno chiamare frati minori per manifestare la propria umiltà.</a:t>
            </a:r>
          </a:p>
          <a:p>
            <a:pPr algn="just"/>
            <a:endParaRPr lang="it-IT" b="1" dirty="0"/>
          </a:p>
          <a:p>
            <a:pPr algn="just"/>
            <a:r>
              <a:rPr lang="it-IT" b="1" dirty="0" smtClean="0"/>
              <a:t>Linguaggio nelle prediche accessibile</a:t>
            </a:r>
            <a:r>
              <a:rPr lang="it-IT" b="1" dirty="0"/>
              <a:t> </a:t>
            </a:r>
            <a:r>
              <a:rPr lang="it-IT" b="1" dirty="0" smtClean="0"/>
              <a:t>con l’ausilio di gesti. Francesco incarna il modello del giullare di Dio. La Chiesa nel IV Concilio del 1215 aveva condannato i girovaghi e i giullari che potevano traviare i chierici dalla verità.</a:t>
            </a:r>
          </a:p>
          <a:p>
            <a:pPr algn="just"/>
            <a:r>
              <a:rPr lang="it-IT" b="1" dirty="0" smtClean="0"/>
              <a:t>Francesco come loro viveva ramingo e faceva gesti strani come parlare ai lupi o predicare agli uccelli. Parlava in francese la lingua della madre e parlava in versi chiedendo l’elemosina.</a:t>
            </a:r>
          </a:p>
          <a:p>
            <a:pPr algn="just"/>
            <a:endParaRPr lang="it-IT" b="1" dirty="0"/>
          </a:p>
          <a:p>
            <a:pPr algn="just"/>
            <a:r>
              <a:rPr lang="it-IT" b="1" dirty="0" smtClean="0"/>
              <a:t>Il bacio con il lebbroso: rappresenta l’incontro con il Cristo, con il Vangelo come scelta della condizione degli ultimi. Il lebbroso per le condizioni in cui si trovava veniva calunniato dai sani, che ritenevano si trovasse in queste condizioni per i peccati commessi.  I lebbrosi erano accusati di infettare le acque e di seminare il contagio.</a:t>
            </a:r>
          </a:p>
          <a:p>
            <a:pPr algn="just"/>
            <a:endParaRPr lang="it-IT" b="1" dirty="0"/>
          </a:p>
          <a:p>
            <a:pPr algn="just"/>
            <a:r>
              <a:rPr lang="it-IT" b="1" dirty="0" smtClean="0"/>
              <a:t>Francesco faticò ad accettare la trasformazione in un ordine del gruppo, avvenuta nel 1221 su richiesta del papa.</a:t>
            </a:r>
            <a:r>
              <a:rPr lang="it-IT" b="1" dirty="0"/>
              <a:t> </a:t>
            </a:r>
            <a:r>
              <a:rPr lang="it-IT" b="1" dirty="0" err="1">
                <a:solidFill>
                  <a:schemeClr val="accent1">
                    <a:lumMod val="40000"/>
                    <a:lumOff val="60000"/>
                  </a:schemeClr>
                </a:solidFill>
              </a:rPr>
              <a:t>Regula</a:t>
            </a:r>
            <a:r>
              <a:rPr lang="it-IT" b="1" dirty="0">
                <a:solidFill>
                  <a:schemeClr val="accent1">
                    <a:lumMod val="40000"/>
                    <a:lumOff val="60000"/>
                  </a:schemeClr>
                </a:solidFill>
              </a:rPr>
              <a:t> </a:t>
            </a:r>
            <a:r>
              <a:rPr lang="it-IT" b="1" dirty="0" err="1">
                <a:solidFill>
                  <a:schemeClr val="accent1">
                    <a:lumMod val="40000"/>
                    <a:lumOff val="60000"/>
                  </a:schemeClr>
                </a:solidFill>
              </a:rPr>
              <a:t>bullata</a:t>
            </a:r>
            <a:r>
              <a:rPr lang="it-IT" b="1" dirty="0"/>
              <a:t>: pur essendo contrario il fondatore rispondendo ai confratelli concesse la regola, che eliminava gli aspetti più radicali della sua predicazione, fu approvata dal pontefice Onorio III il 29 settembre del 1223. </a:t>
            </a:r>
            <a:endParaRPr lang="it-IT" b="1" dirty="0" smtClean="0"/>
          </a:p>
          <a:p>
            <a:pPr algn="just"/>
            <a:endParaRPr lang="it-IT" b="1" dirty="0"/>
          </a:p>
        </p:txBody>
      </p:sp>
    </p:spTree>
    <p:extLst>
      <p:ext uri="{BB962C8B-B14F-4D97-AF65-F5344CB8AC3E}">
        <p14:creationId xmlns:p14="http://schemas.microsoft.com/office/powerpoint/2010/main" val="386616002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9" y="477673"/>
            <a:ext cx="10658901" cy="5632311"/>
          </a:xfrm>
          <a:prstGeom prst="rect">
            <a:avLst/>
          </a:prstGeom>
        </p:spPr>
        <p:txBody>
          <a:bodyPr wrap="square">
            <a:spAutoFit/>
          </a:bodyPr>
          <a:lstStyle/>
          <a:p>
            <a:pPr algn="just"/>
            <a:r>
              <a:rPr lang="it-IT" b="1" dirty="0"/>
              <a:t>La confraternita crebbe in modo veloce con anche una sezione femminile gestita da Chiara. </a:t>
            </a:r>
            <a:endParaRPr lang="it-IT" b="1" dirty="0" smtClean="0"/>
          </a:p>
          <a:p>
            <a:pPr algn="just"/>
            <a:r>
              <a:rPr lang="it-IT" b="1" dirty="0" smtClean="0"/>
              <a:t>Dal </a:t>
            </a:r>
            <a:r>
              <a:rPr lang="it-IT" b="1" dirty="0"/>
              <a:t>1217 i francescani si organizzarono territorialmente in provincie iniziando la sua espansione in Francia, Germania, Spagna e Ungheria. In questi luoghi essi furono spessi confusi con gli albigesi e incarcerati per volontà del clero regolare.</a:t>
            </a:r>
          </a:p>
          <a:p>
            <a:pPr algn="just"/>
            <a:endParaRPr lang="it-IT" b="1" dirty="0" smtClean="0"/>
          </a:p>
          <a:p>
            <a:pPr algn="just"/>
            <a:r>
              <a:rPr lang="it-IT" b="1" dirty="0" smtClean="0"/>
              <a:t>Francesco, deluso per i cambiamenti imposti, si ritirò nel 1224 sul monte della Verna, dove riiniziò ad occuparsi dei lebbrosi vivendo come un eremita. Morì nel 1226. Appena morto fu dichiarato santo e nello stesso anno ad Assisi si iniziò a costruire la basilica.</a:t>
            </a:r>
          </a:p>
          <a:p>
            <a:pPr algn="just"/>
            <a:endParaRPr lang="it-IT" b="1" dirty="0"/>
          </a:p>
          <a:p>
            <a:pPr algn="just"/>
            <a:r>
              <a:rPr lang="it-IT" b="1" dirty="0" smtClean="0"/>
              <a:t>Alla morte di Francesco l’ordine si spaccò in due gruppi, che si erano già formati mentre era in vita: 1. SPIRITUALI, rigorosi e  radicali: volevano tornare al movimento delle origini; 2. CONVENTUALI, moderati: volevano costruire un’organizzazione strutturata come chiedeva la curia romana. </a:t>
            </a:r>
            <a:endParaRPr lang="it-IT" b="1" dirty="0"/>
          </a:p>
          <a:p>
            <a:pPr algn="just"/>
            <a:r>
              <a:rPr lang="it-IT" b="1" dirty="0" smtClean="0"/>
              <a:t>Durante il governo di frate </a:t>
            </a:r>
            <a:r>
              <a:rPr lang="it-IT" b="1" dirty="0" err="1" smtClean="0"/>
              <a:t>Bonaventura</a:t>
            </a:r>
            <a:r>
              <a:rPr lang="it-IT" b="1" dirty="0" smtClean="0"/>
              <a:t>(1257-1274) impose la seconda linea. I moderati </a:t>
            </a:r>
            <a:r>
              <a:rPr lang="it-IT" b="1" dirty="0"/>
              <a:t>trovarono un loro inquadramento nella chiesa cattolica dopo il concilio di Lione del 1274, che soppresse tutti gli ordini mendicanti nati dopo il 1215, ad eccezione di domenicani, francescani moderati chiamati conventuali e eremiti di Sant’Agostino</a:t>
            </a:r>
            <a:r>
              <a:rPr lang="it-IT" b="1" dirty="0" smtClean="0"/>
              <a:t>.</a:t>
            </a:r>
            <a:endParaRPr lang="it-IT" b="1" dirty="0"/>
          </a:p>
          <a:p>
            <a:pPr algn="just"/>
            <a:r>
              <a:rPr lang="it-IT" b="1" dirty="0" smtClean="0">
                <a:solidFill>
                  <a:schemeClr val="accent1">
                    <a:lumMod val="40000"/>
                    <a:lumOff val="60000"/>
                  </a:schemeClr>
                </a:solidFill>
              </a:rPr>
              <a:t>USUS PAUPER</a:t>
            </a:r>
            <a:r>
              <a:rPr lang="it-IT" b="1" dirty="0" smtClean="0"/>
              <a:t>: il papa autorizza i frati- Buonaventura accettò mentre Chiara rifiutò-ad uso moderato dei beni ricevuti. Gregorio IX autorizzò i frati ad accettare le offerte e ad amministrarle per conto della Chiesa. </a:t>
            </a:r>
            <a:endParaRPr lang="it-IT" b="1" dirty="0"/>
          </a:p>
        </p:txBody>
      </p:sp>
    </p:spTree>
    <p:extLst>
      <p:ext uri="{BB962C8B-B14F-4D97-AF65-F5344CB8AC3E}">
        <p14:creationId xmlns:p14="http://schemas.microsoft.com/office/powerpoint/2010/main" val="350389454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3773" y="204716"/>
            <a:ext cx="10276764" cy="5355312"/>
          </a:xfrm>
          <a:prstGeom prst="rect">
            <a:avLst/>
          </a:prstGeom>
        </p:spPr>
        <p:txBody>
          <a:bodyPr wrap="square">
            <a:spAutoFit/>
          </a:bodyPr>
          <a:lstStyle/>
          <a:p>
            <a:pPr algn="just"/>
            <a:r>
              <a:rPr lang="it-IT" b="1" dirty="0" smtClean="0"/>
              <a:t>Gli Spirituali conobbero un periodo felice nel 1254 durante il papato di Celestino V , che era un frate vicino a loro. Dopo che costui abdicò e rinunciò a fare il papa furono tacciati di eresia da Bonifacio VIII. La tesi che i religiosi avrebbero dovuto imitare Cristo e gli apostoli vivendo in povertà fu condannata come eretica nel 1294.</a:t>
            </a:r>
          </a:p>
          <a:p>
            <a:pPr algn="just"/>
            <a:endParaRPr lang="it-IT" b="1" dirty="0"/>
          </a:p>
          <a:p>
            <a:pPr algn="just"/>
            <a:r>
              <a:rPr lang="it-IT" b="1" dirty="0" smtClean="0"/>
              <a:t>Vita prima e vita </a:t>
            </a:r>
            <a:r>
              <a:rPr lang="it-IT" b="1" dirty="0" err="1" smtClean="0"/>
              <a:t>secunda</a:t>
            </a:r>
            <a:r>
              <a:rPr lang="it-IT" b="1" dirty="0" smtClean="0"/>
              <a:t>: è la biografia di Francesco scritta da Tommaso da Celano per volontà di papa Gregorio IX. L’autore inizia indicando solo due miracoli: la predica agli uccelli e le stimmate. I dirigenti dell’ordine e la curia romana spinsero l’autore ad inserire altri miracoli per rendere meno sovversiva e pericolosa la figura del frate.</a:t>
            </a:r>
          </a:p>
          <a:p>
            <a:pPr algn="just"/>
            <a:r>
              <a:rPr lang="it-IT" b="1" dirty="0">
                <a:solidFill>
                  <a:schemeClr val="accent1">
                    <a:lumMod val="40000"/>
                    <a:lumOff val="60000"/>
                  </a:schemeClr>
                </a:solidFill>
              </a:rPr>
              <a:t>LA LEGENDA MAIOR </a:t>
            </a:r>
            <a:r>
              <a:rPr lang="it-IT" b="1" dirty="0" smtClean="0"/>
              <a:t>Frate Buonaventura fece distruggere tutte le biografie del santo ad eccezione della Legenda in cui Francesco non fu dipinto come un uomo forte ma piuttosto come una persona di un altro mondo.</a:t>
            </a:r>
          </a:p>
          <a:p>
            <a:pPr algn="just"/>
            <a:endParaRPr lang="it-IT" b="1" dirty="0"/>
          </a:p>
          <a:p>
            <a:pPr algn="just"/>
            <a:r>
              <a:rPr lang="it-IT" b="1" dirty="0" smtClean="0"/>
              <a:t>Differenze con i Domenicani: costoro erano sacerdoti diventati mendicanti dediti alla predicazione mentre i frati non erano sacerdoti.</a:t>
            </a:r>
          </a:p>
          <a:p>
            <a:pPr algn="just"/>
            <a:r>
              <a:rPr lang="it-IT" b="1" dirty="0" smtClean="0"/>
              <a:t>Oxford è una delle scuole più importanti dei minori: Ruggero Bacone, Duns Scoto e Guglielmo d’</a:t>
            </a:r>
            <a:r>
              <a:rPr lang="it-IT" b="1" dirty="0" err="1" smtClean="0"/>
              <a:t>Occam</a:t>
            </a:r>
            <a:r>
              <a:rPr lang="it-IT" b="1" dirty="0" smtClean="0"/>
              <a:t>.</a:t>
            </a:r>
          </a:p>
          <a:p>
            <a:pPr algn="just"/>
            <a:r>
              <a:rPr lang="it-IT" b="1" dirty="0" smtClean="0"/>
              <a:t>Dal 1232 si occupano entrambi del tribunale dell’Inquisizione contro gli eretici ma solo i domenicano ricoprono la carica di inquisitore.</a:t>
            </a:r>
            <a:endParaRPr lang="it-IT" b="1" dirty="0"/>
          </a:p>
        </p:txBody>
      </p:sp>
    </p:spTree>
    <p:extLst>
      <p:ext uri="{BB962C8B-B14F-4D97-AF65-F5344CB8AC3E}">
        <p14:creationId xmlns:p14="http://schemas.microsoft.com/office/powerpoint/2010/main" val="306065432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77672" y="609600"/>
            <a:ext cx="8796330" cy="686937"/>
          </a:xfrm>
        </p:spPr>
        <p:txBody>
          <a:bodyPr>
            <a:normAutofit/>
          </a:bodyPr>
          <a:lstStyle/>
          <a:p>
            <a:pPr algn="ctr"/>
            <a:r>
              <a:rPr lang="it-IT" sz="2400" b="1" dirty="0" smtClean="0">
                <a:solidFill>
                  <a:schemeClr val="accent1">
                    <a:lumMod val="40000"/>
                    <a:lumOff val="60000"/>
                  </a:schemeClr>
                </a:solidFill>
              </a:rPr>
              <a:t>I mendicanti nelle città.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75009"/>
            <a:ext cx="9548491" cy="4766354"/>
          </a:xfrm>
        </p:spPr>
        <p:txBody>
          <a:bodyPr>
            <a:normAutofit/>
          </a:bodyPr>
          <a:lstStyle/>
          <a:p>
            <a:pPr algn="just"/>
            <a:r>
              <a:rPr lang="it-IT" b="1" dirty="0" smtClean="0"/>
              <a:t>Francescani e domenicani furono attivi nelle città per l’attività di predicazione dei primi decenni del XIII sec. e per aver costruito i conventi nelle aree di recente inurbamento. Favorirono la pacificazione sociale legandosi sovente ai governi di impronta popolare. I domenicani in particolare fecero da tramite tra il papato e i governi locali per far togliere dagli statuti comunali le norme anticlericali.</a:t>
            </a:r>
          </a:p>
          <a:p>
            <a:pPr algn="just"/>
            <a:endParaRPr lang="it-IT" b="1" dirty="0" smtClean="0"/>
          </a:p>
          <a:p>
            <a:pPr algn="just"/>
            <a:r>
              <a:rPr lang="it-IT" b="1" dirty="0" smtClean="0"/>
              <a:t>Il grande successo di questi nuovi movimenti determinò forti attriti con il clero tradizionale, che accusò i mendicanti di prendere tutte le donazioni pie e i diritti di sepoltura.</a:t>
            </a:r>
          </a:p>
        </p:txBody>
      </p:sp>
    </p:spTree>
    <p:extLst>
      <p:ext uri="{BB962C8B-B14F-4D97-AF65-F5344CB8AC3E}">
        <p14:creationId xmlns:p14="http://schemas.microsoft.com/office/powerpoint/2010/main" val="2121855254"/>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5910" y="218364"/>
            <a:ext cx="9345064" cy="1105469"/>
          </a:xfrm>
        </p:spPr>
        <p:txBody>
          <a:bodyPr>
            <a:normAutofit fontScale="90000"/>
          </a:bodyPr>
          <a:lstStyle/>
          <a:p>
            <a:pPr algn="ctr"/>
            <a:r>
              <a:rPr lang="it-IT" sz="2700" b="1" dirty="0" smtClean="0">
                <a:solidFill>
                  <a:schemeClr val="accent1">
                    <a:lumMod val="40000"/>
                    <a:lumOff val="60000"/>
                  </a:schemeClr>
                </a:solidFill>
              </a:rPr>
              <a:t>La scelta francescana delle città </a:t>
            </a:r>
            <a:r>
              <a:rPr lang="it-IT" sz="2700" dirty="0" smtClean="0"/>
              <a:t/>
            </a:r>
            <a:br>
              <a:rPr lang="it-IT" sz="2700" dirty="0" smtClean="0"/>
            </a:br>
            <a:r>
              <a:rPr lang="it-IT" sz="2700" dirty="0" smtClean="0"/>
              <a:t>(</a:t>
            </a:r>
            <a:r>
              <a:rPr lang="it-IT" sz="1800" dirty="0" smtClean="0"/>
              <a:t>BONAVENTURAE </a:t>
            </a:r>
            <a:r>
              <a:rPr lang="it-IT" sz="1800" dirty="0"/>
              <a:t>Opera omnia, </a:t>
            </a:r>
            <a:r>
              <a:rPr lang="it-IT" sz="1800" i="1" dirty="0"/>
              <a:t>VIII:</a:t>
            </a:r>
            <a:r>
              <a:rPr lang="it-IT" sz="1800" dirty="0"/>
              <a:t> </a:t>
            </a:r>
            <a:r>
              <a:rPr lang="it-IT" sz="1800" dirty="0" err="1"/>
              <a:t>Opuscola</a:t>
            </a:r>
            <a:r>
              <a:rPr lang="it-IT" sz="1800" dirty="0"/>
              <a:t> </a:t>
            </a:r>
            <a:r>
              <a:rPr lang="it-IT" sz="1800" dirty="0" err="1"/>
              <a:t>mystica</a:t>
            </a:r>
            <a:r>
              <a:rPr lang="it-IT" sz="1800" dirty="0"/>
              <a:t>, Ad </a:t>
            </a:r>
            <a:r>
              <a:rPr lang="it-IT" sz="1800" dirty="0" err="1"/>
              <a:t>Claras</a:t>
            </a:r>
            <a:r>
              <a:rPr lang="it-IT" sz="1800" dirty="0"/>
              <a:t> </a:t>
            </a:r>
            <a:r>
              <a:rPr lang="it-IT" sz="1800" dirty="0" err="1"/>
              <a:t>Acquas</a:t>
            </a:r>
            <a:r>
              <a:rPr lang="it-IT" sz="1800" dirty="0"/>
              <a:t>, 1898, pp. 340-41</a:t>
            </a:r>
            <a:r>
              <a:rPr lang="it-IT" sz="1800" dirty="0" smtClean="0"/>
              <a:t>.)</a:t>
            </a:r>
            <a:r>
              <a:rPr lang="it-IT" sz="1800" dirty="0"/>
              <a:t/>
            </a:r>
            <a:br>
              <a:rPr lang="it-IT" sz="1800" dirty="0"/>
            </a:br>
            <a:r>
              <a:rPr lang="it-IT" dirty="0"/>
              <a:t/>
            </a:r>
            <a:br>
              <a:rPr lang="it-IT" dirty="0"/>
            </a:br>
            <a:endParaRPr lang="it-IT" dirty="0"/>
          </a:p>
        </p:txBody>
      </p:sp>
      <p:sp>
        <p:nvSpPr>
          <p:cNvPr id="3" name="Segnaposto contenuto 2"/>
          <p:cNvSpPr>
            <a:spLocks noGrp="1"/>
          </p:cNvSpPr>
          <p:nvPr>
            <p:ph idx="1"/>
          </p:nvPr>
        </p:nvSpPr>
        <p:spPr>
          <a:xfrm>
            <a:off x="477672" y="1160060"/>
            <a:ext cx="10404975" cy="4881303"/>
          </a:xfrm>
        </p:spPr>
        <p:txBody>
          <a:bodyPr>
            <a:noAutofit/>
          </a:bodyPr>
          <a:lstStyle/>
          <a:p>
            <a:r>
              <a:rPr lang="it-IT" b="1" dirty="0">
                <a:latin typeface="Times New Roman" pitchFamily="18" charset="0"/>
                <a:cs typeface="Times New Roman" pitchFamily="18" charset="0"/>
              </a:rPr>
              <a:t>Perché i frati risiedano più frequentemente in città e nei centri abitati</a:t>
            </a:r>
            <a:r>
              <a:rPr lang="it-IT" b="1" dirty="0" smtClean="0">
                <a:latin typeface="Times New Roman" pitchFamily="18" charset="0"/>
                <a:cs typeface="Times New Roman" pitchFamily="18" charset="0"/>
              </a:rPr>
              <a:t>.  </a:t>
            </a:r>
          </a:p>
          <a:p>
            <a:pPr algn="just"/>
            <a:r>
              <a:rPr lang="it-IT" b="1" dirty="0" smtClean="0">
                <a:latin typeface="Times New Roman" pitchFamily="18" charset="0"/>
                <a:cs typeface="Times New Roman" pitchFamily="18" charset="0"/>
              </a:rPr>
              <a:t>DONUNDO</a:t>
            </a:r>
            <a:r>
              <a:rPr lang="it-IT" b="1" dirty="0">
                <a:latin typeface="Times New Roman" pitchFamily="18" charset="0"/>
                <a:cs typeface="Times New Roman" pitchFamily="18" charset="0"/>
              </a:rPr>
              <a:t>: dal momento che i religiosi con maggior frequenza amano allontanarsi dal rumore del mondo e abitare in solitudine, come mai voi siete invece più soliti abitare nelle città e nei centri abitati, come se preferiste vivere in modo più inquieto e meno devoto?</a:t>
            </a:r>
          </a:p>
          <a:p>
            <a:pPr algn="just"/>
            <a:r>
              <a:rPr lang="it-IT" b="1" dirty="0" smtClean="0">
                <a:latin typeface="Times New Roman" pitchFamily="18" charset="0"/>
                <a:cs typeface="Times New Roman" pitchFamily="18" charset="0"/>
              </a:rPr>
              <a:t>RISPONDO</a:t>
            </a:r>
            <a:r>
              <a:rPr lang="it-IT" b="1" dirty="0">
                <a:latin typeface="Times New Roman" pitchFamily="18" charset="0"/>
                <a:cs typeface="Times New Roman" pitchFamily="18" charset="0"/>
              </a:rPr>
              <a:t>: tre sono le cause principali per le quali siamo soliti abitare in mezzo alla gente; la prima è per la loro edificazione, per essere cioè più prontamente vicino a loro quando richiedono a noi penitenza e consigli di salvezza, e per dare un esempio della nostra buona predicazione. […] La seconda causa è per la necessità di generi alimentari, perché non troveremmo in luoghi disabitati chi ci fornisce l'indispensabile per vivere, dal momento che non possediamo nulla. Anche gli estranei che venissero da noi per un consiglio, siccome non si può consigliarli e subito mandarli via, sarebbero costretti a essere ospitati con frequenza e in molti casi non potremmo dare loro assistenza, per la preoccupazione di non poterli mantenere a causa della nostra povertà. La terza causa è per difesa, poiché se abitassimo lontano dalla gente non potremmo difendere dai ladri, dai predoni e da coloro che servono i potenti né libri, né calici, né vesti né altro necessario per vivere.</a:t>
            </a:r>
          </a:p>
        </p:txBody>
      </p:sp>
    </p:spTree>
    <p:extLst>
      <p:ext uri="{BB962C8B-B14F-4D97-AF65-F5344CB8AC3E}">
        <p14:creationId xmlns:p14="http://schemas.microsoft.com/office/powerpoint/2010/main" val="405820794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2640" y="215353"/>
            <a:ext cx="9239398" cy="1320800"/>
          </a:xfrm>
        </p:spPr>
        <p:txBody>
          <a:bodyPr>
            <a:normAutofit/>
          </a:bodyPr>
          <a:lstStyle/>
          <a:p>
            <a:pPr algn="ctr"/>
            <a:r>
              <a:rPr lang="it-IT" sz="2400" b="1" dirty="0" smtClean="0">
                <a:solidFill>
                  <a:schemeClr val="accent1">
                    <a:lumMod val="40000"/>
                    <a:lumOff val="60000"/>
                  </a:schemeClr>
                </a:solidFill>
              </a:rPr>
              <a:t>I Francescani e la cultura </a:t>
            </a:r>
            <a:br>
              <a:rPr lang="it-IT" sz="2400" b="1" dirty="0" smtClean="0">
                <a:solidFill>
                  <a:schemeClr val="accent1">
                    <a:lumMod val="40000"/>
                    <a:lumOff val="60000"/>
                  </a:schemeClr>
                </a:solidFill>
              </a:rPr>
            </a:br>
            <a:r>
              <a:rPr lang="it-IT" sz="2400" dirty="0" smtClean="0"/>
              <a:t>(</a:t>
            </a:r>
            <a:r>
              <a:rPr lang="it-IT" sz="1800" dirty="0" smtClean="0"/>
              <a:t>SAVONAROLAE </a:t>
            </a:r>
            <a:r>
              <a:rPr lang="it-IT" sz="1800" dirty="0" err="1"/>
              <a:t>Libellus</a:t>
            </a:r>
            <a:r>
              <a:rPr lang="it-IT" sz="1800" dirty="0"/>
              <a:t> de </a:t>
            </a:r>
            <a:r>
              <a:rPr lang="it-IT" sz="1800" dirty="0" err="1"/>
              <a:t>Magnificis</a:t>
            </a:r>
            <a:r>
              <a:rPr lang="it-IT" sz="1800" dirty="0"/>
              <a:t> </a:t>
            </a:r>
            <a:r>
              <a:rPr lang="it-IT" sz="1800" dirty="0" err="1"/>
              <a:t>ornamentis</a:t>
            </a:r>
            <a:r>
              <a:rPr lang="it-IT" sz="1800" dirty="0"/>
              <a:t> regie </a:t>
            </a:r>
            <a:r>
              <a:rPr lang="it-IT" sz="1800" dirty="0" err="1"/>
              <a:t>civitatis</a:t>
            </a:r>
            <a:r>
              <a:rPr lang="it-IT" sz="1800" dirty="0"/>
              <a:t> </a:t>
            </a:r>
            <a:r>
              <a:rPr lang="it-IT" sz="1800" dirty="0" err="1"/>
              <a:t>Paduae</a:t>
            </a:r>
            <a:r>
              <a:rPr lang="it-IT" sz="1800" dirty="0"/>
              <a:t>, a cura di A. </a:t>
            </a:r>
            <a:r>
              <a:rPr lang="it-IT" sz="1800" dirty="0" err="1"/>
              <a:t>Segarizzi</a:t>
            </a:r>
            <a:r>
              <a:rPr lang="it-IT" sz="1800" dirty="0"/>
              <a:t>, Città di Castello, 1902 (RIS</a:t>
            </a:r>
            <a:r>
              <a:rPr lang="it-IT" sz="1800" baseline="30000" dirty="0"/>
              <a:t>2</a:t>
            </a:r>
            <a:r>
              <a:rPr lang="it-IT" sz="1800" dirty="0"/>
              <a:t>, XXIV, 15), pp. </a:t>
            </a:r>
            <a:r>
              <a:rPr lang="it-IT" sz="1800" dirty="0" smtClean="0"/>
              <a:t>9-10).</a:t>
            </a:r>
            <a:endParaRPr lang="it-IT" sz="1800" dirty="0"/>
          </a:p>
        </p:txBody>
      </p:sp>
      <p:sp>
        <p:nvSpPr>
          <p:cNvPr id="3" name="Segnaposto contenuto 2"/>
          <p:cNvSpPr>
            <a:spLocks noGrp="1"/>
          </p:cNvSpPr>
          <p:nvPr>
            <p:ph idx="1"/>
          </p:nvPr>
        </p:nvSpPr>
        <p:spPr>
          <a:xfrm>
            <a:off x="327547" y="1392073"/>
            <a:ext cx="9808126" cy="4649290"/>
          </a:xfrm>
        </p:spPr>
        <p:txBody>
          <a:bodyPr>
            <a:normAutofit fontScale="92500" lnSpcReduction="10000"/>
          </a:bodyPr>
          <a:lstStyle/>
          <a:p>
            <a:pPr algn="just"/>
            <a:r>
              <a:rPr lang="it-IT" b="1" dirty="0"/>
              <a:t>Presso la seconda cerchia delle mura della città ci sono quattro insediamenti originari dei Mendicanti, così smisuratamente grandi e ricchi e abbelliti di ornamenti che allettano quanti altri mai la vista di coloro che li osservano. È il sito così disposto che né il lavoro dei frati disturba i cittadini né gli affari dei cittadini sono di molestia ai frati. Essi sono infatti separati dal tumulto della gente e possono dedicarsi senza impedimenti alla preghiera e alla contemplazione in modo agevole per la solitudine del luogo; dovendo poi vivere nel chiostro e affinché la ristrettezza del luogo non rendesse tediosa l'osservanza della regola scelsero grandi spazi chiusi, in cui poter fare del moto in modo onesto e dilettevole: qui infatti si trovano fontane, orti, prati, amenissimi panorami per trascorrere il tempo con sollievo del corpo e dello spirito nelle ore di riposo. Non credere infatti che luoghi così spaziosi siano privi di abitatori, poiché vi sono da ottanta a cento persone che abitano nel convento dei Minori e nel numero sono compresi non pochi maestri di Sacra Scrittura, dal momento che il convento funziona da accademia per gli studenti. E anche gli altri conventi sono popolati di frati e di un numero non piccolo di maestri e studenti.</a:t>
            </a:r>
          </a:p>
        </p:txBody>
      </p:sp>
    </p:spTree>
    <p:extLst>
      <p:ext uri="{BB962C8B-B14F-4D97-AF65-F5344CB8AC3E}">
        <p14:creationId xmlns:p14="http://schemas.microsoft.com/office/powerpoint/2010/main" val="95955883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2955" y="122831"/>
            <a:ext cx="9707659" cy="1037229"/>
          </a:xfrm>
        </p:spPr>
        <p:txBody>
          <a:bodyPr/>
          <a:lstStyle/>
          <a:p>
            <a:r>
              <a:rPr lang="it-IT" sz="2000" b="1" dirty="0" smtClean="0">
                <a:solidFill>
                  <a:schemeClr val="accent1">
                    <a:lumMod val="40000"/>
                    <a:lumOff val="60000"/>
                  </a:schemeClr>
                </a:solidFill>
              </a:rPr>
              <a:t>La predica agli </a:t>
            </a:r>
            <a:r>
              <a:rPr lang="it-IT" sz="2000" b="1" dirty="0">
                <a:solidFill>
                  <a:schemeClr val="accent1">
                    <a:lumMod val="40000"/>
                    <a:lumOff val="60000"/>
                  </a:schemeClr>
                </a:solidFill>
              </a:rPr>
              <a:t>uccelli </a:t>
            </a:r>
            <a:br>
              <a:rPr lang="it-IT" sz="2000" b="1" dirty="0">
                <a:solidFill>
                  <a:schemeClr val="accent1">
                    <a:lumMod val="40000"/>
                    <a:lumOff val="60000"/>
                  </a:schemeClr>
                </a:solidFill>
              </a:rPr>
            </a:br>
            <a:r>
              <a:rPr lang="it-IT" sz="1600" dirty="0">
                <a:solidFill>
                  <a:schemeClr val="tx1"/>
                </a:solidFill>
              </a:rPr>
              <a:t>RUGGERO DI WENDOVER, </a:t>
            </a:r>
            <a:r>
              <a:rPr lang="it-IT" sz="1600" dirty="0" err="1">
                <a:solidFill>
                  <a:schemeClr val="tx1"/>
                </a:solidFill>
              </a:rPr>
              <a:t>Chronica</a:t>
            </a:r>
            <a:r>
              <a:rPr lang="it-IT" sz="1600" dirty="0">
                <a:solidFill>
                  <a:schemeClr val="tx1"/>
                </a:solidFill>
              </a:rPr>
              <a:t>, in Monumenta </a:t>
            </a:r>
            <a:r>
              <a:rPr lang="it-IT" sz="1600" dirty="0" err="1">
                <a:solidFill>
                  <a:schemeClr val="tx1"/>
                </a:solidFill>
              </a:rPr>
              <a:t>Germaniae</a:t>
            </a:r>
            <a:r>
              <a:rPr lang="it-IT" sz="1600" dirty="0">
                <a:solidFill>
                  <a:schemeClr val="tx1"/>
                </a:solidFill>
              </a:rPr>
              <a:t> </a:t>
            </a:r>
            <a:r>
              <a:rPr lang="it-IT" sz="1600" dirty="0" err="1">
                <a:solidFill>
                  <a:schemeClr val="tx1"/>
                </a:solidFill>
              </a:rPr>
              <a:t>Historica</a:t>
            </a:r>
            <a:r>
              <a:rPr lang="it-IT" sz="1600" dirty="0">
                <a:solidFill>
                  <a:schemeClr val="tx1"/>
                </a:solidFill>
              </a:rPr>
              <a:t>: </a:t>
            </a:r>
            <a:r>
              <a:rPr lang="it-IT" sz="1600" dirty="0" err="1">
                <a:solidFill>
                  <a:schemeClr val="tx1"/>
                </a:solidFill>
              </a:rPr>
              <a:t>Scriptores</a:t>
            </a:r>
            <a:r>
              <a:rPr lang="it-IT" sz="1600" dirty="0">
                <a:solidFill>
                  <a:schemeClr val="tx1"/>
                </a:solidFill>
              </a:rPr>
              <a:t>, XXVIII, a cura di R. Pauli e F. Liebermann, Hannover, 1888, p. 42 (ristampa anastatica Stuttgart, A. </a:t>
            </a:r>
            <a:r>
              <a:rPr lang="it-IT" sz="1600" dirty="0" err="1">
                <a:solidFill>
                  <a:schemeClr val="tx1"/>
                </a:solidFill>
              </a:rPr>
              <a:t>Hiersemann</a:t>
            </a:r>
            <a:r>
              <a:rPr lang="it-IT" sz="1600" dirty="0">
                <a:solidFill>
                  <a:schemeClr val="tx1"/>
                </a:solidFill>
              </a:rPr>
              <a:t>, 1975)</a:t>
            </a:r>
          </a:p>
        </p:txBody>
      </p:sp>
      <p:sp>
        <p:nvSpPr>
          <p:cNvPr id="3" name="Segnaposto testo 2"/>
          <p:cNvSpPr>
            <a:spLocks noGrp="1"/>
          </p:cNvSpPr>
          <p:nvPr>
            <p:ph type="body" idx="1"/>
          </p:nvPr>
        </p:nvSpPr>
        <p:spPr>
          <a:xfrm>
            <a:off x="245659" y="1596788"/>
            <a:ext cx="10740788" cy="4027345"/>
          </a:xfrm>
        </p:spPr>
        <p:txBody>
          <a:bodyPr>
            <a:noAutofit/>
          </a:bodyPr>
          <a:lstStyle/>
          <a:p>
            <a:pPr algn="just"/>
            <a:r>
              <a:rPr lang="it-IT" sz="1800" b="1" dirty="0">
                <a:solidFill>
                  <a:schemeClr val="tx1"/>
                </a:solidFill>
              </a:rPr>
              <a:t>Francesco da quel momento si dedicò con devozione all'ufficio della predicazione per tutta l'Italia e le altre nazioni e soprattutto nella città di Roma. Ma il popolo romano, nemico di ogni bene, a tal punto spregiò la predicazione di quell'uomo di Dio che non volle ascoltarlo e neppure assistere alle sue sante esortazioni. Alla fine, dopo che ebbero disertato le sue prediche per parecchi giorni, Francesco li biasimò aspramente per la durezza del loro cuore: «Mi addolora molto - disse - per la vostra miseria, perché non solo disprezzate me, servo del Cristo, ma in me disprezzate anche lui, dal momento che vi ho annunciato l'Evangelo del Redentore del mondo. E ora, andandomene da questa città, invoco a testimone della vostra desolazione colui che ne è testimone fedele nei cieli. E per la vostra vergogna vado ad annunciare l'Evangelo del Cristo agli animali bruti e agli uccelli del cielo, affinché, ascoltate le parole di salvezza di Dio, obbediscano ad esse e si ammansiscano</a:t>
            </a:r>
            <a:r>
              <a:rPr lang="it-IT" sz="1800" b="1" dirty="0" smtClean="0">
                <a:solidFill>
                  <a:schemeClr val="tx1"/>
                </a:solidFill>
              </a:rPr>
              <a:t>».</a:t>
            </a:r>
          </a:p>
        </p:txBody>
      </p:sp>
    </p:spTree>
    <p:extLst>
      <p:ext uri="{BB962C8B-B14F-4D97-AF65-F5344CB8AC3E}">
        <p14:creationId xmlns:p14="http://schemas.microsoft.com/office/powerpoint/2010/main" val="10839949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8490" y="777922"/>
            <a:ext cx="10454185" cy="3970318"/>
          </a:xfrm>
          <a:prstGeom prst="rect">
            <a:avLst/>
          </a:prstGeom>
        </p:spPr>
        <p:txBody>
          <a:bodyPr wrap="square">
            <a:spAutoFit/>
          </a:bodyPr>
          <a:lstStyle/>
          <a:p>
            <a:pPr algn="just"/>
            <a:r>
              <a:rPr lang="it-IT" b="1" dirty="0"/>
              <a:t>E così, uscendo dalla città, trovò nella periferia i corvi, gli avvoltoi e le gazze che razzolavano tra le carogne, e molti altri uccelli che volavano in cielo, e disse loro: «Vi comando, nel nome di Gesù Cristo, che i giudei crocifissero, la cui predicazione i romani miserabili hanno disprezzato, che veniate a me per ascoltare la parola di Dio nel nome di colui che vi creò e che nell'arca di Noè vi salvò dalle acque del diluvio».</a:t>
            </a:r>
          </a:p>
          <a:p>
            <a:pPr algn="just"/>
            <a:r>
              <a:rPr lang="it-IT" b="1" dirty="0"/>
              <a:t>E subito al suo ordine quell'immensa moltitudine di uccelli gli si accostò e lo circondò, e -fattosi silenzio e cessato ogni cinguettio- per lo spazio di mezza giornata non si mossero da quel luogo per ascoltare le parole dell'uomo di Dio, sempre guardando il volto di lui che predicava. Quando i romani vennero a sapere, da coloro che entravano e uscivano dalla città, di questo avvenimento stupefacente -per tre giorni l'uomo di Dio radunò in quello stesso luogo gli uccelli-, uscì dalla città il clero accompagnato da una grande folla e con grande venerazione fecero entrare in città l'uomo di Dio. Ed egli, con l'olio della sua predicazione e delle sue suppliche, da allora addolcì e mutò in meglio i loro cuori, sterili e induriti dall'ostinazione.</a:t>
            </a:r>
          </a:p>
        </p:txBody>
      </p:sp>
    </p:spTree>
    <p:extLst>
      <p:ext uri="{BB962C8B-B14F-4D97-AF65-F5344CB8AC3E}">
        <p14:creationId xmlns:p14="http://schemas.microsoft.com/office/powerpoint/2010/main" val="28068781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a:bodyPr>
          <a:lstStyle/>
          <a:p>
            <a:pPr algn="ctr"/>
            <a:r>
              <a:rPr lang="it-IT" sz="2400" b="1" dirty="0" smtClean="0">
                <a:solidFill>
                  <a:schemeClr val="accent1">
                    <a:lumMod val="40000"/>
                    <a:lumOff val="60000"/>
                  </a:schemeClr>
                </a:solidFill>
              </a:rPr>
              <a:t>Apostolici e dolciniani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171977"/>
            <a:ext cx="9934858" cy="4869385"/>
          </a:xfrm>
        </p:spPr>
        <p:txBody>
          <a:bodyPr/>
          <a:lstStyle/>
          <a:p>
            <a:pPr algn="just"/>
            <a:r>
              <a:rPr lang="it-IT" sz="2000" b="1" dirty="0"/>
              <a:t>I mendicanti si occuparono della lotta alle eresie. </a:t>
            </a:r>
            <a:r>
              <a:rPr lang="it-IT" sz="2000" b="1" dirty="0" smtClean="0"/>
              <a:t>Gerardo Segarelli, un illetterato di Parma che predicava la preghiera e la povertà assoluta, fu punito per la predicazione con il rogo nel luglio del 1300.</a:t>
            </a:r>
          </a:p>
          <a:p>
            <a:pPr algn="just"/>
            <a:endParaRPr lang="it-IT" sz="2000" b="1" dirty="0" smtClean="0"/>
          </a:p>
          <a:p>
            <a:pPr algn="just"/>
            <a:r>
              <a:rPr lang="it-IT" sz="2000" b="1" dirty="0" smtClean="0"/>
              <a:t>Nel </a:t>
            </a:r>
            <a:r>
              <a:rPr lang="it-IT" sz="2000" b="1" dirty="0"/>
              <a:t>XIII sec. si sviluppò l’eresia dei dolciniani da Dolcino da Novara, un frate che </a:t>
            </a:r>
            <a:r>
              <a:rPr lang="it-IT" sz="2000" b="1" dirty="0" smtClean="0"/>
              <a:t>riorganizzò il movimento con intenti più politici. Riunì 4000 persone. Conosciamo l’opera dell’eretico dalle fonti prodotte dal suo persecutore Bernardo </a:t>
            </a:r>
            <a:r>
              <a:rPr lang="it-IT" sz="2000" b="1" dirty="0" err="1" smtClean="0"/>
              <a:t>Gui</a:t>
            </a:r>
            <a:r>
              <a:rPr lang="it-IT" sz="2000" b="1" dirty="0" smtClean="0"/>
              <a:t>. Attaccava la mediazione ecclesiastica ma soprattutto si era alleato con i signori ghibellini combattendo la chiesa sul campo radunando seguaci tra Lombardia, Emilia e Trentino. Fu sconfitto da Clemente V e condotto al martirio non rinnegando mai la sua fede. </a:t>
            </a:r>
            <a:endParaRPr lang="it-IT" sz="2000" b="1" dirty="0"/>
          </a:p>
          <a:p>
            <a:pPr algn="just"/>
            <a:endParaRPr lang="it-IT" dirty="0"/>
          </a:p>
        </p:txBody>
      </p:sp>
    </p:spTree>
    <p:extLst>
      <p:ext uri="{BB962C8B-B14F-4D97-AF65-F5344CB8AC3E}">
        <p14:creationId xmlns:p14="http://schemas.microsoft.com/office/powerpoint/2010/main" val="2130903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58900"/>
          </a:xfrm>
        </p:spPr>
        <p:txBody>
          <a:bodyPr>
            <a:normAutofit/>
          </a:bodyPr>
          <a:lstStyle/>
          <a:p>
            <a:pPr algn="ctr"/>
            <a:r>
              <a:rPr lang="it-IT" sz="3200" dirty="0" smtClean="0">
                <a:solidFill>
                  <a:schemeClr val="bg2">
                    <a:lumMod val="40000"/>
                    <a:lumOff val="60000"/>
                  </a:schemeClr>
                </a:solidFill>
              </a:rPr>
              <a:t>Le «seconde» invasioni</a:t>
            </a:r>
            <a:endParaRPr lang="it-IT" sz="3200" dirty="0">
              <a:solidFill>
                <a:schemeClr val="bg2">
                  <a:lumMod val="40000"/>
                  <a:lumOff val="60000"/>
                </a:schemeClr>
              </a:solidFill>
            </a:endParaRPr>
          </a:p>
        </p:txBody>
      </p:sp>
      <p:sp>
        <p:nvSpPr>
          <p:cNvPr id="3" name="Content Placeholder 2"/>
          <p:cNvSpPr>
            <a:spLocks noGrp="1"/>
          </p:cNvSpPr>
          <p:nvPr>
            <p:ph idx="1"/>
          </p:nvPr>
        </p:nvSpPr>
        <p:spPr>
          <a:xfrm>
            <a:off x="999305" y="1289050"/>
            <a:ext cx="9007580" cy="4606262"/>
          </a:xfrm>
        </p:spPr>
        <p:txBody>
          <a:bodyPr>
            <a:normAutofit/>
          </a:bodyPr>
          <a:lstStyle/>
          <a:p>
            <a:pPr algn="just"/>
            <a:r>
              <a:rPr lang="it-IT" sz="2000" b="1" dirty="0" smtClean="0"/>
              <a:t>Musulmani nella zona mediterranea e normanni nell’Europa settentrionale (secoli IX-X): </a:t>
            </a:r>
          </a:p>
          <a:p>
            <a:pPr algn="just"/>
            <a:endParaRPr lang="it-IT" sz="2000" b="1" dirty="0" smtClean="0"/>
          </a:p>
          <a:p>
            <a:pPr algn="just"/>
            <a:r>
              <a:rPr lang="it-IT" sz="2000" b="1" dirty="0" smtClean="0"/>
              <a:t>1. entrambi usarono il mare per attaccare i Franchi, che avevano poca dimestichezza con questo elemento; </a:t>
            </a:r>
          </a:p>
          <a:p>
            <a:pPr algn="just"/>
            <a:r>
              <a:rPr lang="it-IT" sz="2000" b="1" dirty="0" smtClean="0"/>
              <a:t>2. entrambi riuscirono a creare forme di governo stabili nel tempo.</a:t>
            </a:r>
          </a:p>
          <a:p>
            <a:pPr algn="just"/>
            <a:endParaRPr lang="it-IT" sz="2000" b="1" dirty="0" smtClean="0"/>
          </a:p>
          <a:p>
            <a:pPr algn="just"/>
            <a:r>
              <a:rPr lang="it-IT" sz="2000" b="1" dirty="0" smtClean="0"/>
              <a:t>I Carolingi erano riusciti ad arginare l’avanzata dei musulmani su terra ma non controllavano più il mare, cosa che non riuscivano a fare più nemmeno i Bizantini. </a:t>
            </a:r>
          </a:p>
          <a:p>
            <a:pPr marL="0" indent="0" algn="just">
              <a:buNone/>
            </a:pPr>
            <a:endParaRPr lang="it-IT" sz="2000" dirty="0" smtClean="0"/>
          </a:p>
          <a:p>
            <a:pPr algn="just"/>
            <a:endParaRPr lang="it-IT" sz="2000" dirty="0"/>
          </a:p>
        </p:txBody>
      </p:sp>
    </p:spTree>
    <p:extLst>
      <p:ext uri="{BB962C8B-B14F-4D97-AF65-F5344CB8AC3E}">
        <p14:creationId xmlns:p14="http://schemas.microsoft.com/office/powerpoint/2010/main" val="2302071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91822" y="197346"/>
            <a:ext cx="9457898" cy="5016758"/>
          </a:xfrm>
          <a:prstGeom prst="rect">
            <a:avLst/>
          </a:prstGeom>
        </p:spPr>
        <p:txBody>
          <a:bodyPr wrap="square">
            <a:spAutoFit/>
          </a:bodyPr>
          <a:lstStyle/>
          <a:p>
            <a:pPr algn="just"/>
            <a:r>
              <a:rPr lang="it-IT" sz="2000" b="1" dirty="0"/>
              <a:t>Devastò tutti i loro campi, poi ripassò il fiume e riparò in Sassonia senza perdite. Nella sua spedizione, </a:t>
            </a:r>
            <a:r>
              <a:rPr lang="it-IT" sz="2000" b="1" dirty="0" err="1"/>
              <a:t>Göttrik</a:t>
            </a:r>
            <a:r>
              <a:rPr lang="it-IT" sz="2000" b="1" dirty="0"/>
              <a:t> aveva avuto dalla sua parte gli Slavi </a:t>
            </a:r>
            <a:r>
              <a:rPr lang="it-IT" sz="2000" b="1" dirty="0" err="1" smtClean="0"/>
              <a:t>Vilzi</a:t>
            </a:r>
            <a:r>
              <a:rPr lang="it-IT" sz="2000" b="1" dirty="0" smtClean="0"/>
              <a:t>, </a:t>
            </a:r>
            <a:r>
              <a:rPr lang="it-IT" sz="2000" b="1" dirty="0"/>
              <a:t>che per la loro tradizionale inimicizia con gli </a:t>
            </a:r>
            <a:r>
              <a:rPr lang="it-IT" sz="2000" b="1" dirty="0" err="1"/>
              <a:t>Abodriti</a:t>
            </a:r>
            <a:r>
              <a:rPr lang="it-IT" sz="2000" b="1" dirty="0"/>
              <a:t> si erano uniti spontaneamente alle forze danesi. Al rientro di </a:t>
            </a:r>
            <a:r>
              <a:rPr lang="it-IT" sz="2000" b="1" dirty="0" err="1"/>
              <a:t>Göttrik</a:t>
            </a:r>
            <a:r>
              <a:rPr lang="it-IT" sz="2000" b="1" dirty="0"/>
              <a:t> nel proprio regno anch’essi avevano fatto ritorno alle proprie sedi, con il bottino che erano riusciti a strappare agli </a:t>
            </a:r>
            <a:r>
              <a:rPr lang="it-IT" sz="2000" b="1" dirty="0" err="1"/>
              <a:t>Abodriti</a:t>
            </a:r>
            <a:r>
              <a:rPr lang="it-IT" sz="2000" b="1" dirty="0"/>
              <a:t>. Prima di rientrare, </a:t>
            </a:r>
            <a:r>
              <a:rPr lang="it-IT" sz="2000" b="1" dirty="0" err="1"/>
              <a:t>Göttrik</a:t>
            </a:r>
            <a:r>
              <a:rPr lang="it-IT" sz="2000" b="1" dirty="0"/>
              <a:t> aveva distrutto il centro commerciale marino che in lingua danese era chiamato </a:t>
            </a:r>
            <a:r>
              <a:rPr lang="it-IT" sz="2000" b="1" dirty="0" err="1"/>
              <a:t>Reric</a:t>
            </a:r>
            <a:r>
              <a:rPr lang="it-IT" sz="2000" b="1" dirty="0"/>
              <a:t> e che risultava assai vantaggioso al suo regno per il pagamento di tributi; aveva fatto portare via di là i mercanti ed aveva fatto vela con tutto l’esercito verso il porto di </a:t>
            </a:r>
            <a:r>
              <a:rPr lang="it-IT" sz="2000" b="1" dirty="0" err="1"/>
              <a:t>Sliesthorp</a:t>
            </a:r>
            <a:r>
              <a:rPr lang="it-IT" sz="2000" b="1" dirty="0"/>
              <a:t> </a:t>
            </a:r>
            <a:r>
              <a:rPr lang="it-IT" sz="2000" b="1" dirty="0" smtClean="0"/>
              <a:t>. </a:t>
            </a:r>
            <a:r>
              <a:rPr lang="it-IT" sz="2000" b="1" dirty="0"/>
              <a:t>Lì aveva sostato alcuni giorni e aveva dato ordine che la frontiera tra il suo paese e quello dei Sassoni fosse fortificata con un bastione </a:t>
            </a:r>
            <a:r>
              <a:rPr lang="it-IT" sz="2000" b="1" dirty="0" smtClean="0"/>
              <a:t>dotato </a:t>
            </a:r>
            <a:r>
              <a:rPr lang="it-IT" sz="2000" b="1" dirty="0"/>
              <a:t>di un’unica porta per il transito dei carri e dei cavalli; in modo che tutta la zona a nord del fiume </a:t>
            </a:r>
            <a:r>
              <a:rPr lang="it-IT" sz="2000" b="1" dirty="0" err="1"/>
              <a:t>Eider</a:t>
            </a:r>
            <a:r>
              <a:rPr lang="it-IT" sz="2000" b="1" dirty="0"/>
              <a:t> risultasse protetta, dalla baia orientale formata dal mare chiamato </a:t>
            </a:r>
            <a:r>
              <a:rPr lang="it-IT" sz="2000" b="1" dirty="0" err="1"/>
              <a:t>Östarsalt</a:t>
            </a:r>
            <a:r>
              <a:rPr lang="it-IT" sz="2000" b="1" dirty="0"/>
              <a:t>, fino all’Oceano occidentale </a:t>
            </a:r>
            <a:r>
              <a:rPr lang="it-IT" sz="2000" b="1" dirty="0" smtClean="0"/>
              <a:t>[rispettivamente il Mare del Nord e il Mar Baltico]. </a:t>
            </a:r>
            <a:r>
              <a:rPr lang="it-IT" sz="2000" b="1" dirty="0"/>
              <a:t>Impartiti vari ordini ai suoi uomini era quindi rientrato alla sua sede</a:t>
            </a:r>
            <a:r>
              <a:rPr lang="it-IT" sz="2000" dirty="0"/>
              <a:t>.</a:t>
            </a:r>
          </a:p>
        </p:txBody>
      </p:sp>
    </p:spTree>
    <p:extLst>
      <p:ext uri="{BB962C8B-B14F-4D97-AF65-F5344CB8AC3E}">
        <p14:creationId xmlns:p14="http://schemas.microsoft.com/office/powerpoint/2010/main" val="2447460549"/>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534" y="163773"/>
            <a:ext cx="9885080" cy="887105"/>
          </a:xfrm>
        </p:spPr>
        <p:txBody>
          <a:bodyPr/>
          <a:lstStyle/>
          <a:p>
            <a:r>
              <a:rPr lang="it-IT" sz="2000" b="1" dirty="0">
                <a:solidFill>
                  <a:schemeClr val="accent1">
                    <a:lumMod val="40000"/>
                    <a:lumOff val="60000"/>
                  </a:schemeClr>
                </a:solidFill>
              </a:rPr>
              <a:t>Gerardo </a:t>
            </a:r>
            <a:r>
              <a:rPr lang="it-IT" sz="2000" b="1" dirty="0" smtClean="0">
                <a:solidFill>
                  <a:schemeClr val="accent1">
                    <a:lumMod val="40000"/>
                    <a:lumOff val="60000"/>
                  </a:schemeClr>
                </a:solidFill>
              </a:rPr>
              <a:t>Segarelli</a:t>
            </a:r>
            <a:br>
              <a:rPr lang="it-IT" sz="2000" b="1" dirty="0" smtClean="0">
                <a:solidFill>
                  <a:schemeClr val="accent1">
                    <a:lumMod val="40000"/>
                    <a:lumOff val="60000"/>
                  </a:schemeClr>
                </a:solidFill>
              </a:rPr>
            </a:br>
            <a:r>
              <a:rPr lang="it-IT" sz="1600" dirty="0"/>
              <a:t>SALIMBENE DE ADAM, Cronica,</a:t>
            </a:r>
            <a:r>
              <a:rPr lang="it-IT" sz="1600" i="1" dirty="0"/>
              <a:t> edizione critica a cura di G. Scalfa, Bari, Latenza, 1966, pp. 369-70 e 372.</a:t>
            </a:r>
            <a:endParaRPr lang="it-IT" sz="1600" b="1" dirty="0">
              <a:solidFill>
                <a:schemeClr val="accent1">
                  <a:lumMod val="40000"/>
                  <a:lumOff val="60000"/>
                </a:schemeClr>
              </a:solidFill>
            </a:endParaRPr>
          </a:p>
        </p:txBody>
      </p:sp>
      <p:sp>
        <p:nvSpPr>
          <p:cNvPr id="3" name="Segnaposto testo 2"/>
          <p:cNvSpPr>
            <a:spLocks noGrp="1"/>
          </p:cNvSpPr>
          <p:nvPr>
            <p:ph type="body" idx="1"/>
          </p:nvPr>
        </p:nvSpPr>
        <p:spPr>
          <a:xfrm>
            <a:off x="136478" y="1201002"/>
            <a:ext cx="11000095" cy="4899547"/>
          </a:xfrm>
        </p:spPr>
        <p:txBody>
          <a:bodyPr>
            <a:normAutofit fontScale="92500" lnSpcReduction="20000"/>
          </a:bodyPr>
          <a:lstStyle/>
          <a:p>
            <a:pPr algn="just"/>
            <a:r>
              <a:rPr lang="it-IT" b="1" dirty="0"/>
              <a:t>Gregorio X del tutto distrusse anche la congregazione di quei ribaldi e guardiani di porci e stolti e ignobili individui, che dicono di essere apostoli e non lo sono, ma sono la sinagoga di Satana: […] perché essi non servono né a predicare né a cantare l'ufficio ecclesiastico né a celebrare messe né ad ascoltare le confessioni né a leggere nelle scuole né a dare consigli e neanche a pregare per i benefattori, dal momento che per tutto il giorno vanno di qua e di là per la città occhieggiando alle donne. Non riesco a vedere a che cosa servano nella chiesa di Dio e di che utilità siano per il popolo cristiano. Tutto il giorno oziano, tutto il giorno fanno i vagabondi. Infatti non lavorano e non pregano</a:t>
            </a:r>
            <a:r>
              <a:rPr lang="it-IT" b="1" dirty="0" smtClean="0"/>
              <a:t>.</a:t>
            </a:r>
            <a:endParaRPr lang="it-IT" b="1" dirty="0"/>
          </a:p>
          <a:p>
            <a:pPr algn="just"/>
            <a:r>
              <a:rPr lang="it-IT" b="1" dirty="0"/>
              <a:t>Essi ebbero inizio a Parma. Quando infatti abitavo nel convento parmense dell'ordine dei frati minori, per divenire sacerdote e predicatore, venne un giovane di origine parmense, nato da una vile progenie, incolto e laico, ignorante e stolto, che aveva nome </a:t>
            </a:r>
            <a:r>
              <a:rPr lang="it-IT" b="1" dirty="0" err="1"/>
              <a:t>Gerardino</a:t>
            </a:r>
            <a:r>
              <a:rPr lang="it-IT" b="1" dirty="0"/>
              <a:t> </a:t>
            </a:r>
            <a:r>
              <a:rPr lang="it-IT" b="1" dirty="0" err="1"/>
              <a:t>Segalelli</a:t>
            </a:r>
            <a:r>
              <a:rPr lang="it-IT" b="1" dirty="0"/>
              <a:t>, e chiese di essere ricevuto nell'ordine dei frati minori. Ma essi non lo esaudirono ed egli tutto il giorno, quando poteva, indugiava nella chiesa dei frati e pensava a ciò che poi da pazzo avrebbe realizzato. Infatti sul coperchio della lampada della confraternita del beato Francesco erano dipinti tutto intorno gli apostoli, con i sandali ai piedi e con i mantelli avvolti intorno alle spalle, come la tradizione pittorica ricevette dall'antichità e tramandò fino ai pittori moderni. Qui egli stava in contemplazione e, trovata la soluzione, in seguito lasciò crescere i capelli e la barba, prese i sandali e il cordone dell'ordine dei frati minori: perché - come ho già detto prima - chiunque vuole creare una nuova congregazione, sempre usurpa qualche cosa dell'ordine del beato Francesco.</a:t>
            </a:r>
          </a:p>
        </p:txBody>
      </p:sp>
    </p:spTree>
    <p:extLst>
      <p:ext uri="{BB962C8B-B14F-4D97-AF65-F5344CB8AC3E}">
        <p14:creationId xmlns:p14="http://schemas.microsoft.com/office/powerpoint/2010/main" val="148285343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36729" y="464024"/>
            <a:ext cx="10167582" cy="5632311"/>
          </a:xfrm>
          <a:prstGeom prst="rect">
            <a:avLst/>
          </a:prstGeom>
        </p:spPr>
        <p:txBody>
          <a:bodyPr wrap="square">
            <a:spAutoFit/>
          </a:bodyPr>
          <a:lstStyle/>
          <a:p>
            <a:pPr algn="just"/>
            <a:r>
              <a:rPr lang="it-IT" b="1" dirty="0"/>
              <a:t>Egli si fece fare un vestito di bigello [1] e un mantello bianco di robusta stamigna [2], che portava avvolto intorno al collo e alle spalle, credendo in questo modo di assumere esteriormente l'abito degli apostoli. E venduta la sua casetta e ricevutone il prezzo, si mise in piedi su un blocco di pietra, al di sopra del quale in antichità erano soliti tenere i loro discorsi i podestà di Parma. E avendo in mano il sacchetto dei denari, non lo vuotò dandolo ai poveri o si rese gradito all'insieme dei poveri, ma, chiamati alcuni ribaldi, che passavano il tempo giocando lì vicino nella piazza, lo gettò tra essi, gridando ad alta voce: «Chiunque vuole, lo prenda e se lo tenga». I ribaldi raccolsero in fretta quei denari e andarono a giocarli a dadi e, alla stessa presenza di lui che li aveva dati, bestemmiavano il Dio vivente</a:t>
            </a:r>
            <a:r>
              <a:rPr lang="it-IT" b="1" dirty="0" smtClean="0"/>
              <a:t>.</a:t>
            </a:r>
            <a:endParaRPr lang="it-IT" b="1" dirty="0"/>
          </a:p>
          <a:p>
            <a:pPr algn="just"/>
            <a:r>
              <a:rPr lang="it-IT" b="1" dirty="0"/>
              <a:t>[…] In seguito </a:t>
            </a:r>
            <a:r>
              <a:rPr lang="it-IT" b="1" dirty="0" err="1"/>
              <a:t>Gerardino</a:t>
            </a:r>
            <a:r>
              <a:rPr lang="it-IT" b="1" dirty="0"/>
              <a:t> </a:t>
            </a:r>
            <a:r>
              <a:rPr lang="it-IT" b="1" dirty="0" err="1"/>
              <a:t>Segalelli</a:t>
            </a:r>
            <a:r>
              <a:rPr lang="it-IT" b="1" dirty="0"/>
              <a:t> se ne andò per molti, giorni da solo per Parma, dal momento che non aveva un compagno; e portava il suo mantello i avvolto intorno alle spalle e non parlava a nessuno né salutava alcuno, credendo di obbedire a quanto il Signore dice nel Vangelo di Luca, capitolo X: «Non salutate nessuno nel viaggio». In verità diceva di frequente la parola del Signore: «</a:t>
            </a:r>
            <a:r>
              <a:rPr lang="it-IT" b="1" dirty="0" err="1"/>
              <a:t>Penitenzate</a:t>
            </a:r>
            <a:r>
              <a:rPr lang="it-IT" b="1" dirty="0"/>
              <a:t>»; infatti non si sapeva esprimere in latino al punto di dire: </a:t>
            </a:r>
            <a:r>
              <a:rPr lang="it-IT" b="1" dirty="0" err="1"/>
              <a:t>Penitentiam</a:t>
            </a:r>
            <a:r>
              <a:rPr lang="it-IT" b="1" dirty="0"/>
              <a:t> agite. E così con il passare del tempo si espressero per molti giorni i suoi seguaci, perché erano uomini dei campi e ignoranti.</a:t>
            </a:r>
          </a:p>
          <a:p>
            <a:pPr algn="just"/>
            <a:endParaRPr lang="it-IT" b="1" dirty="0"/>
          </a:p>
          <a:p>
            <a:pPr algn="just"/>
            <a:r>
              <a:rPr lang="it-IT" b="1" dirty="0"/>
              <a:t>[1] Panno rozzo, a lungo pelo fitto.</a:t>
            </a:r>
          </a:p>
          <a:p>
            <a:pPr algn="just"/>
            <a:r>
              <a:rPr lang="it-IT" b="1" dirty="0" smtClean="0"/>
              <a:t>[</a:t>
            </a:r>
            <a:r>
              <a:rPr lang="it-IT" b="1" dirty="0"/>
              <a:t>2] Tessuto di lana sottile e resistente.</a:t>
            </a:r>
          </a:p>
        </p:txBody>
      </p:sp>
    </p:spTree>
    <p:extLst>
      <p:ext uri="{BB962C8B-B14F-4D97-AF65-F5344CB8AC3E}">
        <p14:creationId xmlns:p14="http://schemas.microsoft.com/office/powerpoint/2010/main" val="420365495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6621"/>
          </a:xfrm>
        </p:spPr>
        <p:txBody>
          <a:bodyPr>
            <a:normAutofit/>
          </a:bodyPr>
          <a:lstStyle/>
          <a:p>
            <a:pPr algn="ctr"/>
            <a:r>
              <a:rPr lang="it-IT" sz="2400" b="1" dirty="0" smtClean="0">
                <a:solidFill>
                  <a:schemeClr val="accent1">
                    <a:lumMod val="40000"/>
                    <a:lumOff val="60000"/>
                  </a:schemeClr>
                </a:solidFill>
              </a:rPr>
              <a:t>I comuni italiani tra XII-XIV</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366221"/>
            <a:ext cx="9889066" cy="4675141"/>
          </a:xfrm>
        </p:spPr>
        <p:txBody>
          <a:bodyPr>
            <a:normAutofit fontScale="92500" lnSpcReduction="10000"/>
          </a:bodyPr>
          <a:lstStyle/>
          <a:p>
            <a:pPr algn="just"/>
            <a:r>
              <a:rPr lang="it-IT" b="1" dirty="0" smtClean="0"/>
              <a:t>La crescita della popolazione urbana di due, tre o quattro volte è testimoniata dalla costruzione di cerchie murarie concentriche (in genere la prima risale a prima del XII sec., la seconda al XII sec. e l’ultima alla fine del Duecento).</a:t>
            </a:r>
          </a:p>
          <a:p>
            <a:pPr algn="just"/>
            <a:r>
              <a:rPr lang="it-IT" b="1" dirty="0" smtClean="0"/>
              <a:t>Tra XII-XIII sec. entra in crisi il sistema basato sulla magistratura dei consoli  per gli accordi che le famiglie ricche ed influenti in città, che erano soliti alternare esponenti familiari in questo ruolo. Il parlamento o arengo avrebbe dovuto ratificare le decisioni assunte dai consoli ma il più delle volte si limitava a dare il proprio consenso per acclamazione, senza poter intervenire direttamente sulle decisioni assunte dai consoli. </a:t>
            </a:r>
          </a:p>
          <a:p>
            <a:pPr algn="just"/>
            <a:r>
              <a:rPr lang="it-IT" b="1" dirty="0" smtClean="0"/>
              <a:t>L’arrivo in città di famiglie ricche provenienti dal contado e l’ascesa sociale di nuove famiglie in città mise in difficoltà questi equilibri. Divenne sempre più complesso trovare accordi sulla politica da adottare e sullo sfruttamento delle risorse.</a:t>
            </a:r>
          </a:p>
          <a:p>
            <a:pPr algn="just"/>
            <a:r>
              <a:rPr lang="it-IT" b="1" dirty="0" smtClean="0"/>
              <a:t>Dopo la pace di Costanza i conflitti interni tra i consoli spinsero numerosi comuni a trovare nuove soluzioni politiche.</a:t>
            </a:r>
            <a:endParaRPr lang="it-IT" b="1" dirty="0"/>
          </a:p>
        </p:txBody>
      </p:sp>
    </p:spTree>
    <p:extLst>
      <p:ext uri="{BB962C8B-B14F-4D97-AF65-F5344CB8AC3E}">
        <p14:creationId xmlns:p14="http://schemas.microsoft.com/office/powerpoint/2010/main" val="1337395855"/>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solidFill>
                  <a:schemeClr val="accent1">
                    <a:lumMod val="40000"/>
                    <a:lumOff val="60000"/>
                  </a:schemeClr>
                </a:solidFill>
              </a:rPr>
              <a:t>Il podestà</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80364" y="1313646"/>
            <a:ext cx="10167036" cy="4740596"/>
          </a:xfrm>
        </p:spPr>
        <p:txBody>
          <a:bodyPr>
            <a:normAutofit fontScale="92500" lnSpcReduction="10000"/>
          </a:bodyPr>
          <a:lstStyle/>
          <a:p>
            <a:pPr algn="just"/>
            <a:r>
              <a:rPr lang="it-IT" b="1" dirty="0" smtClean="0"/>
              <a:t>È lo stesso termine utilizzato da Federico Barbarossa per indicare i propri funzionari inviati a governare i </a:t>
            </a:r>
            <a:r>
              <a:rPr lang="it-IT" b="1" dirty="0"/>
              <a:t>C</a:t>
            </a:r>
            <a:r>
              <a:rPr lang="it-IT" b="1" dirty="0" smtClean="0"/>
              <a:t>omuni e a riscuotere le tasse.</a:t>
            </a:r>
          </a:p>
          <a:p>
            <a:pPr algn="just"/>
            <a:r>
              <a:rPr lang="it-IT" b="1" dirty="0" smtClean="0"/>
              <a:t>Inizialmente i Comuni chiamarono da uno a tre podestà nello stesso periodo; potevano essere cittadini o forestieri. </a:t>
            </a:r>
          </a:p>
          <a:p>
            <a:pPr algn="just"/>
            <a:r>
              <a:rPr lang="it-IT" b="1" dirty="0" smtClean="0"/>
              <a:t>Nei primi del Duecento tutte le città iniziarono ad usare un medesimo sistema che prevedeva l’affidamento del governo di una città per un periodo di tempo-si passò da un anno a sei mesi- ad un solo podestà che doveva essere sempre straniero perché fosse al di sopra delle parti. </a:t>
            </a:r>
            <a:endParaRPr lang="it-IT" b="1" dirty="0"/>
          </a:p>
          <a:p>
            <a:pPr algn="just"/>
            <a:r>
              <a:rPr lang="it-IT" b="1" dirty="0" smtClean="0"/>
              <a:t>Il podestà firmava un contratto con il Comune con cui si impegnava a portare con sé  giudici, notai e guardie. Tra i compiti si segnalano la presidenza del consiglio comunale (le leggi venivano votate a maggioranza), la conduzione dell’esercito in guerra, il mantenimento della pace e la sicurezza in città, la direzione dei tribunali cittadini.</a:t>
            </a:r>
          </a:p>
          <a:p>
            <a:pPr algn="just"/>
            <a:r>
              <a:rPr lang="it-IT" b="1" dirty="0" smtClean="0"/>
              <a:t>Il salario, in genere consistente, veniva versato alla fine dell’incarico dopo un processo amministrativo atto a verificare  il corretto esercizio delle sue funzioni.</a:t>
            </a:r>
          </a:p>
          <a:p>
            <a:pPr algn="just"/>
            <a:endParaRPr lang="it-IT" b="1" dirty="0"/>
          </a:p>
          <a:p>
            <a:pPr algn="just"/>
            <a:endParaRPr lang="it-IT" b="1" dirty="0"/>
          </a:p>
        </p:txBody>
      </p:sp>
    </p:spTree>
    <p:extLst>
      <p:ext uri="{BB962C8B-B14F-4D97-AF65-F5344CB8AC3E}">
        <p14:creationId xmlns:p14="http://schemas.microsoft.com/office/powerpoint/2010/main" val="246818013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13893"/>
          </a:xfrm>
        </p:spPr>
        <p:txBody>
          <a:bodyPr>
            <a:normAutofit/>
          </a:bodyPr>
          <a:lstStyle/>
          <a:p>
            <a:pPr algn="ctr"/>
            <a:r>
              <a:rPr lang="it-IT" sz="2400" b="1" dirty="0" smtClean="0">
                <a:solidFill>
                  <a:schemeClr val="accent1">
                    <a:lumMod val="40000"/>
                    <a:lumOff val="60000"/>
                  </a:schemeClr>
                </a:solidFill>
              </a:rPr>
              <a:t>Evoluzione del podestariato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728850" y="1387857"/>
            <a:ext cx="9097730" cy="3880773"/>
          </a:xfrm>
        </p:spPr>
        <p:txBody>
          <a:bodyPr>
            <a:normAutofit fontScale="92500" lnSpcReduction="20000"/>
          </a:bodyPr>
          <a:lstStyle/>
          <a:p>
            <a:pPr algn="just"/>
            <a:r>
              <a:rPr lang="it-IT" b="1" dirty="0" smtClean="0"/>
              <a:t>I primi podestà furono in gran parte milanesi e cremonesi, ovvero provenienti da quelle città che dominavano i principali sistemi di alleanza in cui si era divisa l’età comunale; si trattava di un sistema usato dalle città più importanti per controllare le città più deboli.</a:t>
            </a:r>
          </a:p>
          <a:p>
            <a:pPr algn="just"/>
            <a:r>
              <a:rPr lang="it-IT" b="1" dirty="0" smtClean="0"/>
              <a:t>Più tardi alcune città si specializzarono nella formazione di podestà, quali ad esempio Bologna. Costoro si spostavano in tutta Italia dove erano chiamati per le loro capacità: conoscenza del diritto e capacità retoriche.</a:t>
            </a:r>
          </a:p>
          <a:p>
            <a:pPr algn="just"/>
            <a:r>
              <a:rPr lang="it-IT" b="1" dirty="0" smtClean="0"/>
              <a:t>Dalla metà del Duecento, quando si cristallizzarono gli schieramenti guelfo e ghibellino, i podestà furono scelti per la loro fedeltà all’imperatore o al papa anche se si continuò a chiedere che fossero equidistanti dai gruppi di potere.</a:t>
            </a:r>
          </a:p>
          <a:p>
            <a:pPr algn="just"/>
            <a:r>
              <a:rPr lang="it-IT" b="1" dirty="0" smtClean="0"/>
              <a:t>Fu un sistema, che pur nelle complessità del panorama politico italiano, sopravvisse per circa un secolo e mezzo.</a:t>
            </a:r>
            <a:endParaRPr lang="it-IT" b="1" dirty="0"/>
          </a:p>
        </p:txBody>
      </p:sp>
    </p:spTree>
    <p:extLst>
      <p:ext uri="{BB962C8B-B14F-4D97-AF65-F5344CB8AC3E}">
        <p14:creationId xmlns:p14="http://schemas.microsoft.com/office/powerpoint/2010/main" val="22106833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16924"/>
          </a:xfrm>
        </p:spPr>
        <p:txBody>
          <a:bodyPr>
            <a:normAutofit/>
          </a:bodyPr>
          <a:lstStyle/>
          <a:p>
            <a:pPr algn="ctr"/>
            <a:r>
              <a:rPr lang="it-IT" sz="2400" b="1" dirty="0" smtClean="0">
                <a:solidFill>
                  <a:schemeClr val="accent1">
                    <a:lumMod val="40000"/>
                    <a:lumOff val="60000"/>
                  </a:schemeClr>
                </a:solidFill>
              </a:rPr>
              <a:t>Gli scontri tra i </a:t>
            </a:r>
            <a:r>
              <a:rPr lang="it-IT" sz="2400" b="1" i="1" dirty="0" err="1" smtClean="0">
                <a:solidFill>
                  <a:schemeClr val="accent1">
                    <a:lumMod val="40000"/>
                    <a:lumOff val="60000"/>
                  </a:schemeClr>
                </a:solidFill>
              </a:rPr>
              <a:t>milites</a:t>
            </a:r>
            <a:r>
              <a:rPr lang="it-IT" sz="2400" b="1" dirty="0" smtClean="0">
                <a:solidFill>
                  <a:schemeClr val="accent1">
                    <a:lumMod val="40000"/>
                    <a:lumOff val="60000"/>
                  </a:schemeClr>
                </a:solidFill>
              </a:rPr>
              <a:t> e i </a:t>
            </a:r>
            <a:r>
              <a:rPr lang="it-IT" sz="2400" b="1" i="1" dirty="0" err="1" smtClean="0">
                <a:solidFill>
                  <a:schemeClr val="accent1">
                    <a:lumMod val="40000"/>
                    <a:lumOff val="60000"/>
                  </a:schemeClr>
                </a:solidFill>
              </a:rPr>
              <a:t>pedites</a:t>
            </a:r>
            <a:endParaRPr lang="it-IT" sz="2400" b="1" i="1" dirty="0">
              <a:solidFill>
                <a:schemeClr val="accent1">
                  <a:lumMod val="40000"/>
                  <a:lumOff val="60000"/>
                </a:schemeClr>
              </a:solidFill>
            </a:endParaRPr>
          </a:p>
        </p:txBody>
      </p:sp>
      <p:sp>
        <p:nvSpPr>
          <p:cNvPr id="3" name="Segnaposto contenuto 2"/>
          <p:cNvSpPr>
            <a:spLocks noGrp="1"/>
          </p:cNvSpPr>
          <p:nvPr>
            <p:ph idx="1"/>
          </p:nvPr>
        </p:nvSpPr>
        <p:spPr>
          <a:xfrm>
            <a:off x="677334" y="1313645"/>
            <a:ext cx="10077102" cy="4727717"/>
          </a:xfrm>
        </p:spPr>
        <p:txBody>
          <a:bodyPr>
            <a:normAutofit/>
          </a:bodyPr>
          <a:lstStyle/>
          <a:p>
            <a:pPr algn="just"/>
            <a:r>
              <a:rPr lang="it-IT" sz="2000" b="1" dirty="0" smtClean="0"/>
              <a:t>Nei primi del XIII sec. sono testimoniati scontri tra le due componenti dell’esercito </a:t>
            </a:r>
            <a:r>
              <a:rPr lang="it-IT" sz="2000" b="1" dirty="0"/>
              <a:t>cittadino in Lombardia, Emilia e Toscana . </a:t>
            </a:r>
            <a:endParaRPr lang="it-IT" sz="2000" b="1" dirty="0" smtClean="0"/>
          </a:p>
          <a:p>
            <a:pPr algn="just"/>
            <a:r>
              <a:rPr lang="it-IT" sz="2000" b="1" dirty="0" smtClean="0"/>
              <a:t>I cavalieri avevano a disposizione numerosi privilegi tra i quali l’esenzione dal pagamento delle tasse e la possibilità di vedersi risarcire le spese e le perdite dei cavalli o il danneggiamento delle armi in guerra. L’aumento delle loro spese comportò la diminuzione di risorse nei Comuni e la conseguente rivolta dei ceti popolari, che iniziarono a chiedere di poter avere accesso ai consigli cittadini, dove erano prese le decisioni che riguardavano la città, e una nuova ripartizione delle tasse.</a:t>
            </a:r>
          </a:p>
          <a:p>
            <a:pPr algn="just"/>
            <a:r>
              <a:rPr lang="it-IT" sz="2000" b="1" dirty="0" smtClean="0"/>
              <a:t>I rappresentanti del popolo riuscirono ad entrare in consiglio in numero cospicuo consolidando la loro posizione in un organismo, «la società del popolo», che riuniva le loro associazioni, quelle corporazioni nate per unire coloro che facevano lo stesso lavoro e abitavano nelle stesse parrocchie.</a:t>
            </a:r>
            <a:endParaRPr lang="it-IT" sz="2000" b="1" dirty="0"/>
          </a:p>
        </p:txBody>
      </p:sp>
    </p:spTree>
    <p:extLst>
      <p:ext uri="{BB962C8B-B14F-4D97-AF65-F5344CB8AC3E}">
        <p14:creationId xmlns:p14="http://schemas.microsoft.com/office/powerpoint/2010/main" val="130730908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39651"/>
          </a:xfrm>
        </p:spPr>
        <p:txBody>
          <a:bodyPr>
            <a:normAutofit fontScale="90000"/>
          </a:bodyPr>
          <a:lstStyle/>
          <a:p>
            <a:pPr algn="ctr"/>
            <a:r>
              <a:rPr lang="it-IT" sz="2400" b="1" dirty="0" smtClean="0">
                <a:solidFill>
                  <a:schemeClr val="accent1">
                    <a:lumMod val="40000"/>
                    <a:lumOff val="60000"/>
                  </a:schemeClr>
                </a:solidFill>
              </a:rPr>
              <a:t>I popolari nelle istituzioni cittadini e le leggi </a:t>
            </a:r>
            <a:r>
              <a:rPr lang="it-IT" sz="2400" b="1" dirty="0" err="1" smtClean="0">
                <a:solidFill>
                  <a:schemeClr val="accent1">
                    <a:lumMod val="40000"/>
                    <a:lumOff val="60000"/>
                  </a:schemeClr>
                </a:solidFill>
              </a:rPr>
              <a:t>antimagnatizie</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10615"/>
            <a:ext cx="9886034" cy="4830748"/>
          </a:xfrm>
        </p:spPr>
        <p:txBody>
          <a:bodyPr>
            <a:normAutofit fontScale="92500"/>
          </a:bodyPr>
          <a:lstStyle/>
          <a:p>
            <a:pPr algn="just"/>
            <a:r>
              <a:rPr lang="it-IT" b="1" dirty="0" smtClean="0"/>
              <a:t>Nelle città in cui i rappresentanti del popolo furono più organizzati, quali ad es. Firenze, Perugia e Bologna, essi riuscirono a determinare con forza le decisioni del Comune.</a:t>
            </a:r>
          </a:p>
          <a:p>
            <a:pPr algn="just"/>
            <a:r>
              <a:rPr lang="it-IT" b="1" dirty="0" smtClean="0"/>
              <a:t>Verso la fine del XIII sec. Iniziarono ad emanare le leggi </a:t>
            </a:r>
            <a:r>
              <a:rPr lang="it-IT" b="1" dirty="0" err="1" smtClean="0"/>
              <a:t>antimagnatizie</a:t>
            </a:r>
            <a:r>
              <a:rPr lang="it-IT" b="1" dirty="0" smtClean="0"/>
              <a:t>, che prevedevano una protezione particolare per i magistrati e i membri eletti dal popolo e che punivano in modo esemplare e più pesantemente chi li avesse offesi e fosse identificato come facente parte dei magnati. Con questo termine si indicavano i cittadini più ricchi e potenti, che con i loro atteggiamenti e con i soprusi avrebbero potuto mettere in discussione la pace dei cittadini e la difesa dei ceti più deboli, che il popolo intendeva garantire. </a:t>
            </a:r>
          </a:p>
          <a:p>
            <a:pPr algn="just"/>
            <a:r>
              <a:rPr lang="it-IT" b="1" dirty="0" smtClean="0"/>
              <a:t>Questi atteggiamenti spinsero i </a:t>
            </a:r>
            <a:r>
              <a:rPr lang="it-IT" b="1" i="1" dirty="0" err="1" smtClean="0"/>
              <a:t>milites</a:t>
            </a:r>
            <a:r>
              <a:rPr lang="it-IT" b="1" dirty="0" smtClean="0"/>
              <a:t> ad unirsi in società in cui si promettevano reciproca fedeltà proponendosi di contrastare le «istituzioni di popolo». Formano </a:t>
            </a:r>
            <a:r>
              <a:rPr lang="it-IT" b="1" i="1" dirty="0" err="1" smtClean="0"/>
              <a:t>partes</a:t>
            </a:r>
            <a:r>
              <a:rPr lang="it-IT" b="1" i="1" dirty="0" smtClean="0"/>
              <a:t>, </a:t>
            </a:r>
            <a:r>
              <a:rPr lang="it-IT" b="1" dirty="0" smtClean="0"/>
              <a:t>associazioni che si proponevano come scopo di legarsi ai legami </a:t>
            </a:r>
            <a:r>
              <a:rPr lang="it-IT" b="1" dirty="0" err="1" smtClean="0"/>
              <a:t>intercittadini</a:t>
            </a:r>
            <a:r>
              <a:rPr lang="it-IT" b="1" dirty="0" smtClean="0"/>
              <a:t> che si erano creati, filo-imperiali o anti-imperiali. Durante alcuni periodi storici riuscirono ad egemonizzare la politica cittadina.</a:t>
            </a:r>
            <a:endParaRPr lang="it-IT" b="1" dirty="0"/>
          </a:p>
        </p:txBody>
      </p:sp>
    </p:spTree>
    <p:extLst>
      <p:ext uri="{BB962C8B-B14F-4D97-AF65-F5344CB8AC3E}">
        <p14:creationId xmlns:p14="http://schemas.microsoft.com/office/powerpoint/2010/main" val="2620363691"/>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b="1" dirty="0" smtClean="0">
                <a:solidFill>
                  <a:schemeClr val="accent1">
                    <a:lumMod val="40000"/>
                    <a:lumOff val="60000"/>
                  </a:schemeClr>
                </a:solidFill>
              </a:rPr>
              <a:t>Il Trecento e i signori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416677"/>
            <a:ext cx="9355308" cy="4624686"/>
          </a:xfrm>
        </p:spPr>
        <p:txBody>
          <a:bodyPr>
            <a:normAutofit lnSpcReduction="10000"/>
          </a:bodyPr>
          <a:lstStyle/>
          <a:p>
            <a:pPr algn="just"/>
            <a:r>
              <a:rPr lang="it-IT" b="1" dirty="0" smtClean="0"/>
              <a:t>Nel corso del XIII sec. </a:t>
            </a:r>
            <a:r>
              <a:rPr lang="it-IT" b="1" dirty="0"/>
              <a:t>i</a:t>
            </a:r>
            <a:r>
              <a:rPr lang="it-IT" b="1" dirty="0" smtClean="0"/>
              <a:t> comuni italiani decisero di conferire saltuariamente funzioni politiche a membri dell’aristocrazia cittadina. Tale delega sovente era il frutto del prolungamento della carica di podestà o di capitano del popolo oltre i limiti brevi previsti abitualmente mentre in altri casi, come a Firenze con Carlo d’Angiò, la città arrivò a conferire il titolo di «signore» per un tempo limitato. </a:t>
            </a:r>
          </a:p>
          <a:p>
            <a:pPr algn="just"/>
            <a:r>
              <a:rPr lang="it-IT" b="1" dirty="0" smtClean="0"/>
              <a:t>All’inizio del XIV sec. i signori che dominavano le città iniziarono a voler vedere legittimato il loro potere con un riconoscimento formale da parte dei Comuni o acquisendo il titolo di vicario concesso dall’imperatore. Con il trascorrere del tempo alcuni di essi iniziarono a passare il titolo ai figli; in altri luoghi signori si imposero tramite congiure di palazzo e colpi di stato. Non fu un processo irreversibile dal momento che si assiste talora alla cacciata dei vecchi e nuovi signori.</a:t>
            </a:r>
          </a:p>
          <a:p>
            <a:pPr algn="just"/>
            <a:r>
              <a:rPr lang="it-IT" b="1" dirty="0" smtClean="0"/>
              <a:t>Tale situazione comportò generalmente una ridefinizione dell’assetto istituzionale.</a:t>
            </a:r>
            <a:endParaRPr lang="it-IT" b="1" dirty="0"/>
          </a:p>
        </p:txBody>
      </p:sp>
    </p:spTree>
    <p:extLst>
      <p:ext uri="{BB962C8B-B14F-4D97-AF65-F5344CB8AC3E}">
        <p14:creationId xmlns:p14="http://schemas.microsoft.com/office/powerpoint/2010/main" val="380262093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65100"/>
            <a:ext cx="8596668" cy="508000"/>
          </a:xfrm>
        </p:spPr>
        <p:txBody>
          <a:bodyPr>
            <a:normAutofit/>
          </a:bodyPr>
          <a:lstStyle/>
          <a:p>
            <a:pPr algn="ctr"/>
            <a:r>
              <a:rPr lang="it-IT" sz="2400" b="1" dirty="0" smtClean="0">
                <a:solidFill>
                  <a:schemeClr val="accent1">
                    <a:lumMod val="40000"/>
                    <a:lumOff val="60000"/>
                  </a:schemeClr>
                </a:solidFill>
              </a:rPr>
              <a:t>L’organizzazione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0" y="673100"/>
            <a:ext cx="11087100" cy="5368263"/>
          </a:xfrm>
        </p:spPr>
        <p:txBody>
          <a:bodyPr>
            <a:noAutofit/>
          </a:bodyPr>
          <a:lstStyle/>
          <a:p>
            <a:pPr algn="just"/>
            <a:r>
              <a:rPr lang="it-IT" sz="1800" b="1" dirty="0" smtClean="0"/>
              <a:t>Istituzione del conclave: dopo che nel corso del XIII sec. </a:t>
            </a:r>
            <a:r>
              <a:rPr lang="it-IT" sz="1800" b="1" dirty="0"/>
              <a:t>s</a:t>
            </a:r>
            <a:r>
              <a:rPr lang="it-IT" sz="1800" b="1" dirty="0" smtClean="0"/>
              <a:t>i era andata affermando l’idea che l’elezione del papa non doveva essere soggetta a influenze dell’impero o del popolo di Roma ma era affidata ai soli cardinali, il papa fu costretto ad intervenire sulla loro cattiva abitudine di prolungare in modo eccessivo il momento dell’elezione papale con lunghi momenti di vacanza della sede apostolica. Gregorio X (1271-1276) emanò la costituzione </a:t>
            </a:r>
            <a:r>
              <a:rPr lang="it-IT" sz="1800" b="1" i="1" dirty="0" err="1" smtClean="0"/>
              <a:t>Ubi</a:t>
            </a:r>
            <a:r>
              <a:rPr lang="it-IT" sz="1800" b="1" i="1" dirty="0" smtClean="0"/>
              <a:t> </a:t>
            </a:r>
            <a:r>
              <a:rPr lang="it-IT" sz="1800" b="1" i="1" dirty="0" err="1" smtClean="0"/>
              <a:t>periculum</a:t>
            </a:r>
            <a:r>
              <a:rPr lang="it-IT" sz="1800" b="1" dirty="0" smtClean="0"/>
              <a:t>, in cui stabiliva alcune norme per accelerare l’elezione del papa: i cardinali elettori sarebbero stati rinchiusi in uno spazio chiuso nel quale nessuno avrebbe avuto accesso; con il prolungarsi dell’elezione avrebbero visto ridurre progressivamente il cibo a diposizione e così sarebbero stati spinti a decidere. Non avrebbero inoltre potuto più avere accesso alle entrate del papa previste nei periodi di vacanza.</a:t>
            </a:r>
          </a:p>
          <a:p>
            <a:pPr algn="just"/>
            <a:r>
              <a:rPr lang="it-IT" sz="1800" b="1" dirty="0" smtClean="0">
                <a:solidFill>
                  <a:schemeClr val="accent1">
                    <a:lumMod val="40000"/>
                    <a:lumOff val="60000"/>
                  </a:schemeClr>
                </a:solidFill>
              </a:rPr>
              <a:t>Compiti dei cardinali</a:t>
            </a:r>
            <a:r>
              <a:rPr lang="it-IT" sz="1800" b="1" dirty="0" smtClean="0"/>
              <a:t>: fra XII e XIII divennero i principali collaboratori del papa. Essi emettevano le sentenze relative alle più importanti questioni spirituali e temporali, aiutavano nella gestione degli affari della chiesa, formavano commissioni, che dibattevano le cause indirizzate alla curia romana, sulle quali il papa poi emetteva un suo giudizio.</a:t>
            </a:r>
          </a:p>
          <a:p>
            <a:pPr algn="just"/>
            <a:r>
              <a:rPr lang="it-IT" sz="1800" b="1" dirty="0" smtClean="0"/>
              <a:t>Forme di reclutamento: occorreva la nomina papale. Tra la metà del XII sec e quello successivo il loro numero variava da trenta a meno di dieci. Una precondizione importante fu sempre quella di appartenere alla famiglia o alla clientela del papa. Nel XII sec. </a:t>
            </a:r>
            <a:r>
              <a:rPr lang="it-IT" sz="1800" b="1" dirty="0"/>
              <a:t>e</a:t>
            </a:r>
            <a:r>
              <a:rPr lang="it-IT" sz="1800" b="1" dirty="0" smtClean="0"/>
              <a:t>rano soprattutto francesi mentre nel periodo successivo italiani.</a:t>
            </a:r>
            <a:endParaRPr lang="it-IT" sz="1800" b="1" dirty="0"/>
          </a:p>
        </p:txBody>
      </p:sp>
    </p:spTree>
    <p:extLst>
      <p:ext uri="{BB962C8B-B14F-4D97-AF65-F5344CB8AC3E}">
        <p14:creationId xmlns:p14="http://schemas.microsoft.com/office/powerpoint/2010/main" val="2201258340"/>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0560"/>
          </a:xfrm>
        </p:spPr>
        <p:txBody>
          <a:bodyPr/>
          <a:lstStyle/>
          <a:p>
            <a:pPr algn="ctr"/>
            <a:r>
              <a:rPr lang="it-IT" sz="2400" b="1" dirty="0" smtClean="0">
                <a:solidFill>
                  <a:schemeClr val="accent1">
                    <a:lumMod val="40000"/>
                    <a:lumOff val="60000"/>
                  </a:schemeClr>
                </a:solidFill>
              </a:rPr>
              <a:t>L’espansione del papato</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80161"/>
            <a:ext cx="10346267" cy="4761202"/>
          </a:xfrm>
        </p:spPr>
        <p:txBody>
          <a:bodyPr>
            <a:normAutofit fontScale="92500" lnSpcReduction="20000"/>
          </a:bodyPr>
          <a:lstStyle/>
          <a:p>
            <a:pPr algn="just"/>
            <a:r>
              <a:rPr lang="it-IT" b="1" dirty="0" smtClean="0"/>
              <a:t>La prima fase fu condotta da Innocenzo III (1198-1216), che si fece giurare fedeltà dalle città e dai nobili del Lazio, delle Marche e dell’Umbria riuscendo a cacciare i rettori imperiali facendosi poi riconoscere da Ottone IV e Federico II gli acquisti territoriali. Alla sua morte il pontificato era diviso in Campagna e Marittima nel Lazio Meridionale, la Tuscia nel Lazio settentrionale, ducato di Spoleto e marca di Ancona nelle Marche, dal 1218 si aggiunse la Romagna. Presiedevano i «parlamenti» locali </a:t>
            </a:r>
            <a:r>
              <a:rPr lang="it-IT" b="1" dirty="0" smtClean="0">
                <a:solidFill>
                  <a:schemeClr val="accent1">
                    <a:lumMod val="40000"/>
                    <a:lumOff val="60000"/>
                  </a:schemeClr>
                </a:solidFill>
              </a:rPr>
              <a:t>rettori di nomina pontificia</a:t>
            </a:r>
            <a:r>
              <a:rPr lang="it-IT" b="1" dirty="0" smtClean="0"/>
              <a:t>, normalmente cardinali, che concedevano ai propri sudditi larghe zone di autonomia in campo militare, giudiziario e fiscale. </a:t>
            </a:r>
          </a:p>
          <a:p>
            <a:pPr algn="just"/>
            <a:r>
              <a:rPr lang="it-IT" b="1" dirty="0" smtClean="0"/>
              <a:t>Lo stato pontificio, pur non essendo molto vasto, rappresentava uno stato cuscinetto nel territorio italiano in cui le influenze imperiali erano pesanti sia sui Comuni del Nord sia sul Regno di Sicilia dominato dagli Svevi. Dopo la morte di Federico II nel 1250 il papa Urbano IV di origine francese sollecitò il fratello Carlo D’Angiò ad intervenire per cacciare dalla Sicilia gli ultimi eredi della dinastia sveva, Manfredi e Corradino. Dopo averli sconfitti Carlo si sciolse dalla tutela pontificia e iniziò a condizionare lui stesso la politica papale. Sotto l’Angiò il papato si munì di un esercito preparato con cui conquistò le </a:t>
            </a:r>
            <a:r>
              <a:rPr lang="it-IT" b="1" dirty="0" err="1" smtClean="0"/>
              <a:t>Romagne</a:t>
            </a:r>
            <a:r>
              <a:rPr lang="it-IT" b="1" dirty="0" smtClean="0"/>
              <a:t> e rafforzò il territorio. L’influenza della casata terminò dopo la rivolta dei Vespri in Sicilia del 1282 e il passaggio dell’isola agli Aragonesi.</a:t>
            </a:r>
            <a:endParaRPr lang="it-IT" b="1" dirty="0"/>
          </a:p>
        </p:txBody>
      </p:sp>
    </p:spTree>
    <p:extLst>
      <p:ext uri="{BB962C8B-B14F-4D97-AF65-F5344CB8AC3E}">
        <p14:creationId xmlns:p14="http://schemas.microsoft.com/office/powerpoint/2010/main" val="373526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32012" y="955342"/>
            <a:ext cx="10713492" cy="3785652"/>
          </a:xfrm>
          <a:prstGeom prst="rect">
            <a:avLst/>
          </a:prstGeom>
        </p:spPr>
        <p:txBody>
          <a:bodyPr wrap="square">
            <a:spAutoFit/>
          </a:bodyPr>
          <a:lstStyle/>
          <a:p>
            <a:pPr algn="just"/>
            <a:r>
              <a:rPr lang="it-IT" sz="2000" b="1" dirty="0"/>
              <a:t>810. […] Mentre l’imperatore si trovava ad Aquisgrana e progettava una spedizione contro </a:t>
            </a:r>
            <a:r>
              <a:rPr lang="it-IT" sz="2000" b="1" dirty="0" err="1"/>
              <a:t>Göttrik</a:t>
            </a:r>
            <a:r>
              <a:rPr lang="it-IT" sz="2000" b="1" dirty="0"/>
              <a:t> ricevette la notizia che una flotta di duecento navi dal nord era sbarcata in Frisia </a:t>
            </a:r>
            <a:r>
              <a:rPr lang="it-IT" sz="2000" b="1" dirty="0" smtClean="0"/>
              <a:t>[territorio tra le foci del Reno e  il </a:t>
            </a:r>
            <a:r>
              <a:rPr lang="it-IT" sz="2000" b="1" dirty="0" err="1" smtClean="0"/>
              <a:t>Weser</a:t>
            </a:r>
            <a:r>
              <a:rPr lang="it-IT" sz="2000" b="1" dirty="0" smtClean="0"/>
              <a:t>]; </a:t>
            </a:r>
            <a:r>
              <a:rPr lang="it-IT" sz="2000" b="1" dirty="0"/>
              <a:t>tutte le isole vicine erano state devastate; l’esercito nemico si trovava già sul continente e per tre volte si era scontrato con i Frisoni; i Danesi vincitori avevano imposto un tributo ai vinti e come tributo i Frisoni avevano già pagato cento libbre di argento; il re </a:t>
            </a:r>
            <a:r>
              <a:rPr lang="it-IT" sz="2000" b="1" dirty="0" err="1"/>
              <a:t>Göttrik</a:t>
            </a:r>
            <a:r>
              <a:rPr lang="it-IT" sz="2000" b="1" dirty="0"/>
              <a:t> si trovava ormai in patria. Le cose stavano proprio così. La notizia sconvolse l’imperatore, che mandò messi in tutte le zone vicine per radunare l’esercito; lui intanto lasciò immediatamente il palazzo, ed in un primo momento voleva dirigersi contro la flotta, ma poi decise di attendere rinforzi al di là del Reno, nella località chiamata </a:t>
            </a:r>
            <a:r>
              <a:rPr lang="it-IT" sz="2000" b="1" dirty="0" err="1" smtClean="0"/>
              <a:t>Lippea</a:t>
            </a:r>
            <a:r>
              <a:rPr lang="it-IT" sz="2000" b="1" dirty="0" smtClean="0"/>
              <a:t>. Lì, durante una sosta durata alcuni giorni, morì improvvisamente l’elefante che gli era stato inviato dal re saraceno </a:t>
            </a:r>
            <a:r>
              <a:rPr lang="it-IT" sz="2000" b="1" dirty="0" err="1" smtClean="0"/>
              <a:t>Harun</a:t>
            </a:r>
            <a:r>
              <a:rPr lang="it-IT" sz="2000" b="1" dirty="0" smtClean="0"/>
              <a:t>. </a:t>
            </a:r>
            <a:endParaRPr lang="it-IT" sz="2000" b="1" dirty="0"/>
          </a:p>
        </p:txBody>
      </p:sp>
    </p:spTree>
    <p:extLst>
      <p:ext uri="{BB962C8B-B14F-4D97-AF65-F5344CB8AC3E}">
        <p14:creationId xmlns:p14="http://schemas.microsoft.com/office/powerpoint/2010/main" val="192058093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52226"/>
          </a:xfrm>
        </p:spPr>
        <p:txBody>
          <a:bodyPr>
            <a:normAutofit/>
          </a:bodyPr>
          <a:lstStyle/>
          <a:p>
            <a:pPr algn="ctr"/>
            <a:r>
              <a:rPr lang="it-IT" sz="2400" b="1" dirty="0" smtClean="0">
                <a:solidFill>
                  <a:schemeClr val="accent1">
                    <a:lumMod val="40000"/>
                    <a:lumOff val="60000"/>
                  </a:schemeClr>
                </a:solidFill>
              </a:rPr>
              <a:t>La fiscalità pontificia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4" y="1258645"/>
            <a:ext cx="9965266" cy="4782717"/>
          </a:xfrm>
        </p:spPr>
        <p:txBody>
          <a:bodyPr>
            <a:normAutofit fontScale="92500" lnSpcReduction="10000"/>
          </a:bodyPr>
          <a:lstStyle/>
          <a:p>
            <a:pPr algn="just"/>
            <a:r>
              <a:rPr lang="it-IT" b="1" dirty="0" smtClean="0"/>
              <a:t>Al papa spettavano sia i tributi che i sudditi gli dovevano come sovrano (ad es. i tributi per il mantenimento della corte itinerante per il Lazio) sia quelli che riscuoteva in quanto signore territoriale (censi, affitti dei terreni di San Pietro, diritti di passaggio). A questi si aggiungevano le decime locali, che i proprietari e coltivatori dovevano alle chiese locali e ai monasteri e le decime ecclesiastiche dovute al papato dai titolari di benefici.</a:t>
            </a:r>
          </a:p>
          <a:p>
            <a:pPr algn="just"/>
            <a:r>
              <a:rPr lang="it-IT" b="1" dirty="0" smtClean="0"/>
              <a:t>Nel corso del XIII sec. si sviluppò un sistema tributario complesso nel quale il collettore generale delegava la riscossione a </a:t>
            </a:r>
            <a:r>
              <a:rPr lang="it-IT" b="1" dirty="0" err="1" smtClean="0"/>
              <a:t>subcollettori</a:t>
            </a:r>
            <a:r>
              <a:rPr lang="it-IT" b="1" dirty="0" smtClean="0"/>
              <a:t>, che prelevavano dalle chiese le decime e le depositavano presso sedi vescovili e grandi abbazie. Tutti questi introiti confluivano nella camera apostolica dove il camerlengo si occupava di registrarli, di custodirli e di reimpiegarli, talvolta investendoli, per coprire le spese militari e per il mantenimento della curia pontificia.</a:t>
            </a:r>
          </a:p>
          <a:p>
            <a:pPr algn="just"/>
            <a:r>
              <a:rPr lang="it-IT" b="1" dirty="0" smtClean="0"/>
              <a:t>Nel XII si era sviluppato anche il diritto canonico con l’aumento di cause che vedevano la richiesta dell’arbitrato da parte del pontefice e crebbe il numero dei «peccati riservati», come l’adulterio, che necessitavano del perdono del papa. Ciò comportò l’aumento di giudici delegati.</a:t>
            </a:r>
            <a:endParaRPr lang="it-IT" b="1" dirty="0"/>
          </a:p>
        </p:txBody>
      </p:sp>
    </p:spTree>
    <p:extLst>
      <p:ext uri="{BB962C8B-B14F-4D97-AF65-F5344CB8AC3E}">
        <p14:creationId xmlns:p14="http://schemas.microsoft.com/office/powerpoint/2010/main" val="253891319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9045"/>
          </a:xfrm>
        </p:spPr>
        <p:txBody>
          <a:bodyPr>
            <a:normAutofit/>
          </a:bodyPr>
          <a:lstStyle/>
          <a:p>
            <a:pPr algn="ctr"/>
            <a:r>
              <a:rPr lang="it-IT" sz="2400" b="1" dirty="0" smtClean="0">
                <a:solidFill>
                  <a:schemeClr val="accent1">
                    <a:lumMod val="40000"/>
                    <a:lumOff val="60000"/>
                  </a:schemeClr>
                </a:solidFill>
              </a:rPr>
              <a:t>Il sistema di elezione dei vescovi</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440666" y="1366222"/>
            <a:ext cx="10113034" cy="4352412"/>
          </a:xfrm>
        </p:spPr>
        <p:txBody>
          <a:bodyPr/>
          <a:lstStyle/>
          <a:p>
            <a:pPr algn="just"/>
            <a:r>
              <a:rPr lang="it-IT" b="1" dirty="0" smtClean="0"/>
              <a:t>Fino al Duecento l’elezione dei vescovi era affidato al clero delle diocesi e ai canonici della cattedrale mentre fu poi posta sotto il controllo diretto del papa (il decreto fu voluto da Bonifacio VIII). </a:t>
            </a:r>
            <a:endParaRPr lang="it-IT" b="1" dirty="0"/>
          </a:p>
          <a:p>
            <a:pPr algn="just"/>
            <a:r>
              <a:rPr lang="it-IT" b="1" dirty="0" smtClean="0"/>
              <a:t>I pontefici acquisirono sempre più potere nel controllo dei benefici, ovvero delle rendite e dei possedimenti assegnati a chi riceveva incarichi ecclesiastici.</a:t>
            </a:r>
          </a:p>
          <a:p>
            <a:pPr algn="just"/>
            <a:r>
              <a:rPr lang="it-IT" b="1" dirty="0" smtClean="0"/>
              <a:t>Il maggiore controllo sulle chiese si concretizzò nell’aumento delle lettere e documenti che partivano dalla curia pontificia per le varie destinazioni. Per gestire questo flusso di missive la cancelleria fu separata dalla camera apostolica e dotata di numerosi addetti. Le lettere sulle questioni più importanti(decretali) assieme alle delibere più importanti divennero la base di elaborazione del diritto canonico. </a:t>
            </a:r>
          </a:p>
        </p:txBody>
      </p:sp>
    </p:spTree>
    <p:extLst>
      <p:ext uri="{BB962C8B-B14F-4D97-AF65-F5344CB8AC3E}">
        <p14:creationId xmlns:p14="http://schemas.microsoft.com/office/powerpoint/2010/main" val="427263096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1468"/>
          </a:xfrm>
        </p:spPr>
        <p:txBody>
          <a:bodyPr>
            <a:normAutofit/>
          </a:bodyPr>
          <a:lstStyle/>
          <a:p>
            <a:pPr algn="ctr"/>
            <a:r>
              <a:rPr lang="it-IT" sz="2400" b="1" dirty="0" smtClean="0">
                <a:solidFill>
                  <a:schemeClr val="accent1">
                    <a:lumMod val="40000"/>
                    <a:lumOff val="60000"/>
                  </a:schemeClr>
                </a:solidFill>
              </a:rPr>
              <a:t>Il papato ad Avignone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893234" y="1151068"/>
            <a:ext cx="9327278" cy="4610596"/>
          </a:xfrm>
        </p:spPr>
        <p:txBody>
          <a:bodyPr>
            <a:normAutofit fontScale="92500" lnSpcReduction="20000"/>
          </a:bodyPr>
          <a:lstStyle/>
          <a:p>
            <a:pPr algn="just"/>
            <a:r>
              <a:rPr lang="it-IT" b="1" dirty="0" smtClean="0"/>
              <a:t>Nel tentativo di rilanciare il papato, papa Bonifacio VIII e per rispondere al movimento millenaristico, secondo cui nell’anno 1300 avrebbe avuto la fine del mondo, organizzò il giubileo con il quale concesse l’indulgenza a chiunque avesse visitato Roma e i luoghi santi e si fosse confessato e comunicato(stato di grazia).</a:t>
            </a:r>
          </a:p>
          <a:p>
            <a:pPr algn="just"/>
            <a:r>
              <a:rPr lang="it-IT" b="1" dirty="0"/>
              <a:t> </a:t>
            </a:r>
            <a:r>
              <a:rPr lang="it-IT" b="1" i="1" dirty="0" err="1"/>
              <a:t>Unam</a:t>
            </a:r>
            <a:r>
              <a:rPr lang="it-IT" b="1" i="1" dirty="0"/>
              <a:t> </a:t>
            </a:r>
            <a:r>
              <a:rPr lang="it-IT" b="1" i="1" dirty="0" smtClean="0"/>
              <a:t>sanctam-</a:t>
            </a:r>
            <a:r>
              <a:rPr lang="it-IT" b="1" dirty="0" smtClean="0"/>
              <a:t>1303</a:t>
            </a:r>
            <a:r>
              <a:rPr lang="it-IT" b="1" dirty="0"/>
              <a:t>: bolla papale in cui Bonifacio VIII(1294-1303) riscrive la gerarchia dei poteri ponendo al vertice il </a:t>
            </a:r>
            <a:r>
              <a:rPr lang="it-IT" b="1" dirty="0" smtClean="0"/>
              <a:t>papato per rispondere alla corona francese che, impegnata a riorganizzare il fisco, aveva iniziato a tassare il clero. Il re di Francia, Filippo il Bello, rispose con una campagna diffamatoria e con l’organizzazione, supportata dai nemici del papa, di una spedizione ad Anagni, in quel momento sede della curia, che avrebbe dovuto prelevare il papa, portarlo davanti ad una corte e processarlo per lesa maestà. L’operazione non andò a buon fine ma dopo la morte del papa(1303) e il breve pontificato del successore Benedetto XI, il re riuscì a far eleggere un suo candidato, già vescovo di Bordeaux, con il nome di Clemente V (1305-1315) e nel 1309 decretò il trasferimento della curia ad Avignone.</a:t>
            </a:r>
            <a:endParaRPr lang="it-IT" b="1" dirty="0"/>
          </a:p>
          <a:p>
            <a:endParaRPr lang="it-IT" dirty="0"/>
          </a:p>
        </p:txBody>
      </p:sp>
    </p:spTree>
    <p:extLst>
      <p:ext uri="{BB962C8B-B14F-4D97-AF65-F5344CB8AC3E}">
        <p14:creationId xmlns:p14="http://schemas.microsoft.com/office/powerpoint/2010/main" val="2941489667"/>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3591"/>
          </a:xfrm>
        </p:spPr>
        <p:txBody>
          <a:bodyPr>
            <a:normAutofit/>
          </a:bodyPr>
          <a:lstStyle/>
          <a:p>
            <a:pPr algn="ctr"/>
            <a:r>
              <a:rPr lang="it-IT" sz="2400" b="1" dirty="0" smtClean="0">
                <a:solidFill>
                  <a:schemeClr val="accent1">
                    <a:lumMod val="40000"/>
                    <a:lumOff val="60000"/>
                  </a:schemeClr>
                </a:solidFill>
              </a:rPr>
              <a:t>Le caratteristiche principali del papato avignonese</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204857"/>
            <a:ext cx="8993791" cy="4309382"/>
          </a:xfrm>
        </p:spPr>
        <p:txBody>
          <a:bodyPr>
            <a:normAutofit fontScale="92500" lnSpcReduction="10000"/>
          </a:bodyPr>
          <a:lstStyle/>
          <a:p>
            <a:pPr algn="just"/>
            <a:r>
              <a:rPr lang="it-IT" b="1" dirty="0" smtClean="0"/>
              <a:t>Per molto tempo questa parentesi nella storia del papato fu considerata come un periodo in cui i pontefici furono sottoposti al controllo della monarchia francese. In realtà in questo periodo l’organizzazione della curia, libera dai condizionamenti delle famiglie dei baroni romani di Roma e del Lazio sempre in conflitto tra loro, fu rafforzata con un’intensificazione delle </a:t>
            </a:r>
            <a:r>
              <a:rPr lang="it-IT" b="1" dirty="0"/>
              <a:t>a</a:t>
            </a:r>
            <a:r>
              <a:rPr lang="it-IT" b="1" dirty="0" smtClean="0"/>
              <a:t>ttività finanziarie condizionate dai </a:t>
            </a:r>
            <a:r>
              <a:rPr lang="it-IT" b="1" dirty="0" err="1" smtClean="0"/>
              <a:t>cambiatori</a:t>
            </a:r>
            <a:r>
              <a:rPr lang="it-IT" b="1" dirty="0" smtClean="0"/>
              <a:t> italiani ed europei. </a:t>
            </a:r>
          </a:p>
          <a:p>
            <a:pPr algn="just"/>
            <a:r>
              <a:rPr lang="it-IT" b="1" dirty="0" smtClean="0"/>
              <a:t>Le chiese locali persero la loro autonomia.</a:t>
            </a:r>
          </a:p>
          <a:p>
            <a:pPr algn="just"/>
            <a:r>
              <a:rPr lang="it-IT" b="1" dirty="0" smtClean="0"/>
              <a:t>Durante questi periodo i papi basandosi sulle corti di Parigi e angioina crearono una rete guelfa estesa su tutta Europa.</a:t>
            </a:r>
          </a:p>
          <a:p>
            <a:pPr algn="just"/>
            <a:r>
              <a:rPr lang="it-IT" b="1" dirty="0" smtClean="0"/>
              <a:t>Il periodo avignonese si concluse nel 1378, quando si aprì un conflitto interno con l’elezione di due papi diversi con la divisione tra chi sosteneva il papa e i «conciliatoristi», che ritenevano necessaria una gestione del potere allargata. </a:t>
            </a:r>
            <a:endParaRPr lang="it-IT" b="1" dirty="0"/>
          </a:p>
        </p:txBody>
      </p:sp>
    </p:spTree>
    <p:extLst>
      <p:ext uri="{BB962C8B-B14F-4D97-AF65-F5344CB8AC3E}">
        <p14:creationId xmlns:p14="http://schemas.microsoft.com/office/powerpoint/2010/main" val="157176060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58592"/>
          </a:xfrm>
        </p:spPr>
        <p:txBody>
          <a:bodyPr>
            <a:normAutofit/>
          </a:bodyPr>
          <a:lstStyle/>
          <a:p>
            <a:pPr algn="ctr"/>
            <a:r>
              <a:rPr lang="it-IT" sz="2400" b="1" dirty="0" smtClean="0">
                <a:solidFill>
                  <a:schemeClr val="accent1">
                    <a:lumMod val="40000"/>
                    <a:lumOff val="60000"/>
                  </a:schemeClr>
                </a:solidFill>
              </a:rPr>
              <a:t>Economia e sviluppo nel XIII sec.</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923701" y="1130816"/>
            <a:ext cx="9055061" cy="4703850"/>
          </a:xfrm>
        </p:spPr>
        <p:txBody>
          <a:bodyPr>
            <a:normAutofit fontScale="92500" lnSpcReduction="10000"/>
          </a:bodyPr>
          <a:lstStyle/>
          <a:p>
            <a:pPr algn="just"/>
            <a:r>
              <a:rPr lang="it-IT" b="1" dirty="0" smtClean="0"/>
              <a:t>Si sviluppò in particolar modo il commercio su larga scala sostenuto dalla nuova stabilità politica e dal ripristino delle vie di collegamento.</a:t>
            </a:r>
          </a:p>
          <a:p>
            <a:pPr algn="just"/>
            <a:r>
              <a:rPr lang="it-IT" b="1" dirty="0" smtClean="0"/>
              <a:t>Dal XII sec. si svilupparono le grandi fiere a livello internazionale, quelle della Champagne e della Brie; sulla Marne e sull’</a:t>
            </a:r>
            <a:r>
              <a:rPr lang="it-IT" b="1" dirty="0" err="1" smtClean="0"/>
              <a:t>Aube</a:t>
            </a:r>
            <a:r>
              <a:rPr lang="it-IT" b="1" dirty="0" smtClean="0"/>
              <a:t>, a </a:t>
            </a:r>
            <a:r>
              <a:rPr lang="it-IT" b="1" dirty="0" err="1" smtClean="0"/>
              <a:t>Lagny</a:t>
            </a:r>
            <a:r>
              <a:rPr lang="it-IT" b="1" dirty="0" smtClean="0"/>
              <a:t>, a Bar, a Provins e a Troyes. Dalla primavera all’autunno si tenevano sei fiere su più settimane dove si scambiavano i prodotti provenienti dai mercati settentrionali con quelli che giungevano dal Mediterraneo.</a:t>
            </a:r>
          </a:p>
          <a:p>
            <a:pPr algn="just"/>
            <a:r>
              <a:rPr lang="it-IT" b="1" dirty="0" smtClean="0"/>
              <a:t>Fin dal XII sec. è attestato l’afflusso di mercanti italiani, in particolare astigiani e piacentini, che portavano le merci che Genova importava dall’Oriente; erano presenti anche toscani, fiorentini e senesi.</a:t>
            </a:r>
          </a:p>
          <a:p>
            <a:pPr algn="just"/>
            <a:r>
              <a:rPr lang="it-IT" b="1" dirty="0" smtClean="0"/>
              <a:t>Il re di Francia e i conti di Champagne e delle Fiandre garantivano sicurezza alle strade e protezione ai mercanti tramite i guardiani delle fiere, che applicavano una vera e propria giurisdizione commerciale per sorvegliare ad esempio pesi e misure. Gli italiani si riunivano in associazioni (</a:t>
            </a:r>
            <a:r>
              <a:rPr lang="it-IT" b="1" i="1" dirty="0" err="1" smtClean="0"/>
              <a:t>universitas</a:t>
            </a:r>
            <a:r>
              <a:rPr lang="it-IT" b="1" dirty="0" smtClean="0"/>
              <a:t> dei mercanti italiani)   </a:t>
            </a:r>
            <a:endParaRPr lang="it-IT" b="1" dirty="0"/>
          </a:p>
        </p:txBody>
      </p:sp>
    </p:spTree>
    <p:extLst>
      <p:ext uri="{BB962C8B-B14F-4D97-AF65-F5344CB8AC3E}">
        <p14:creationId xmlns:p14="http://schemas.microsoft.com/office/powerpoint/2010/main" val="122503476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fontScale="90000"/>
          </a:bodyPr>
          <a:lstStyle/>
          <a:p>
            <a:pPr algn="ctr"/>
            <a:r>
              <a:rPr lang="it-IT" sz="2400" b="1" dirty="0" smtClean="0">
                <a:solidFill>
                  <a:schemeClr val="accent1">
                    <a:lumMod val="40000"/>
                    <a:lumOff val="60000"/>
                  </a:schemeClr>
                </a:solidFill>
              </a:rPr>
              <a:t>Prodotti e sviluppo del credito nelle fiere. Il ritorno alla moneta aurea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4" y="1584101"/>
            <a:ext cx="10092266" cy="4457262"/>
          </a:xfrm>
        </p:spPr>
        <p:txBody>
          <a:bodyPr>
            <a:normAutofit fontScale="92500" lnSpcReduction="20000"/>
          </a:bodyPr>
          <a:lstStyle/>
          <a:p>
            <a:pPr algn="just"/>
            <a:r>
              <a:rPr lang="it-IT" b="1" dirty="0" smtClean="0"/>
              <a:t>Tra i prodotti acquistati dai mercanti italiani vanno ricordati i panni </a:t>
            </a:r>
            <a:r>
              <a:rPr lang="it-IT" b="1" dirty="0" err="1" smtClean="0"/>
              <a:t>franceschi</a:t>
            </a:r>
            <a:r>
              <a:rPr lang="it-IT" b="1" dirty="0" smtClean="0"/>
              <a:t>, cioè i panni prodotti nelle Fiandre e nella Francia meridionale. La produzione di tessuti ebbe un incremento decisivo sia dal punto di vista qualitativo che quantitativo grazie all’impiego di nuovi macchinari come ad esempio il telaio orizzontale.</a:t>
            </a:r>
          </a:p>
          <a:p>
            <a:pPr algn="just"/>
            <a:r>
              <a:rPr lang="it-IT" b="1" dirty="0" smtClean="0"/>
              <a:t>Le fiere contribuirono allo sviluppo delle pratiche creditizie e finanziarie da parte dei mercanti italiani.</a:t>
            </a:r>
          </a:p>
          <a:p>
            <a:pPr algn="just"/>
            <a:r>
              <a:rPr lang="it-IT" b="1" dirty="0" smtClean="0"/>
              <a:t>Furono trovati nuovi filoni argentiferi a Friburgo, in Carinzia  e in Toscana. I comuni italiani iniziarono ad emettere il denaro grosso e in Francia fu coniato il grosso tornese come risposta alla ricerca di una moneta dotata di una maggiore capacità di acquisto e alla volontà di rendere più agili le transazioni commerciali. </a:t>
            </a:r>
            <a:endParaRPr lang="it-IT" b="1" dirty="0"/>
          </a:p>
          <a:p>
            <a:pPr algn="just"/>
            <a:r>
              <a:rPr lang="it-IT" b="1" dirty="0" smtClean="0"/>
              <a:t>Ripartirono le monete d’oro: augustale, fatto coniare da </a:t>
            </a:r>
            <a:r>
              <a:rPr lang="it-IT" b="1" dirty="0"/>
              <a:t>F</a:t>
            </a:r>
            <a:r>
              <a:rPr lang="it-IT" b="1" dirty="0" smtClean="0"/>
              <a:t>ederico II, fiorino da Firenze, ducato da Genova e zecchino da Venezia. Nel 1252 contemporaneamente fecero questa scelta Firenze e Genova. Fu reso possibile dall’attivo della bilancia dei pagamenti con l’Africa del Nord con un saldo in oro proveniente dalla Guinea e del Senegal.</a:t>
            </a:r>
            <a:endParaRPr lang="it-IT" b="1" dirty="0"/>
          </a:p>
        </p:txBody>
      </p:sp>
    </p:spTree>
    <p:extLst>
      <p:ext uri="{BB962C8B-B14F-4D97-AF65-F5344CB8AC3E}">
        <p14:creationId xmlns:p14="http://schemas.microsoft.com/office/powerpoint/2010/main" val="13276239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97983"/>
          </a:xfrm>
        </p:spPr>
        <p:txBody>
          <a:bodyPr>
            <a:normAutofit/>
          </a:bodyPr>
          <a:lstStyle/>
          <a:p>
            <a:pPr algn="ctr"/>
            <a:r>
              <a:rPr lang="it-IT" sz="2400" b="1" dirty="0" smtClean="0">
                <a:solidFill>
                  <a:schemeClr val="accent1">
                    <a:lumMod val="40000"/>
                    <a:lumOff val="60000"/>
                  </a:schemeClr>
                </a:solidFill>
              </a:rPr>
              <a:t>Le compagnie commerciali</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236373"/>
            <a:ext cx="9123489" cy="4804990"/>
          </a:xfrm>
        </p:spPr>
        <p:txBody>
          <a:bodyPr>
            <a:normAutofit fontScale="92500" lnSpcReduction="10000"/>
          </a:bodyPr>
          <a:lstStyle/>
          <a:p>
            <a:pPr algn="just"/>
            <a:r>
              <a:rPr lang="it-IT" b="1" dirty="0" smtClean="0"/>
              <a:t>I mercanti che ormai commerciavano a largo raggio necessitavano di una nuova organizzazione: molti costituirono compagnie volte a sostenere le imprese commerciali o un solo viaggio.  Le commende funzionavano così: un mercante /commendatario prima di partire raccoglieva i finanziamenti necessari per l’impresa dalle persone alle quali, al ritorno, avrebbe restituito le somme prestate con l’aggiunta di una parte di guadagni ottenuti. </a:t>
            </a:r>
          </a:p>
          <a:p>
            <a:pPr algn="just"/>
            <a:r>
              <a:rPr lang="it-IT" b="1" dirty="0" smtClean="0"/>
              <a:t>La mancanza di denaro fu risolta inoltre dei banchi di pegno diffusi in tutta Europa, dove i prestatori erano chiamati Lombardi o Caorsini. Con tale nome erano indicati quei mercanti, per lo più provenienti da Asti e dal Piemonte, che dai primi del XIII sec. </a:t>
            </a:r>
            <a:r>
              <a:rPr lang="it-IT" b="1" dirty="0"/>
              <a:t>a</a:t>
            </a:r>
            <a:r>
              <a:rPr lang="it-IT" b="1" dirty="0" smtClean="0"/>
              <a:t>bbandonarono il commercio itinerante per rispondere alla domanda di liquidità da parte di tutti i ceti sociali. Si tratta di piccole società finanziarie, costituita dai membri di famiglia che contribuivano al capitale con diverse somme e che erano diffuse in modo capillare in tutta Europa.</a:t>
            </a:r>
          </a:p>
          <a:p>
            <a:pPr algn="just"/>
            <a:r>
              <a:rPr lang="it-IT" b="1" dirty="0" smtClean="0"/>
              <a:t>Oltre ai Lombardi praticarono il prestito ad interesse gli esponenti delle comunità ebraiche.</a:t>
            </a:r>
            <a:endParaRPr lang="it-IT" b="1" dirty="0"/>
          </a:p>
        </p:txBody>
      </p:sp>
    </p:spTree>
    <p:extLst>
      <p:ext uri="{BB962C8B-B14F-4D97-AF65-F5344CB8AC3E}">
        <p14:creationId xmlns:p14="http://schemas.microsoft.com/office/powerpoint/2010/main" val="219648124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8364" y="122831"/>
            <a:ext cx="9762250" cy="1037229"/>
          </a:xfrm>
        </p:spPr>
        <p:txBody>
          <a:bodyPr/>
          <a:lstStyle/>
          <a:p>
            <a:pPr algn="just"/>
            <a:r>
              <a:rPr lang="it-IT" sz="2000" b="1" dirty="0"/>
              <a:t>G. ROSSO (</a:t>
            </a:r>
            <a:r>
              <a:rPr lang="it-IT" sz="2000" b="1" i="1" dirty="0"/>
              <a:t>a cura di</a:t>
            </a:r>
            <a:r>
              <a:rPr lang="it-IT" sz="2000" b="1" dirty="0"/>
              <a:t>), </a:t>
            </a:r>
            <a:r>
              <a:rPr lang="it-IT" sz="2000" b="1" dirty="0">
                <a:solidFill>
                  <a:schemeClr val="accent1">
                    <a:lumMod val="40000"/>
                    <a:lumOff val="60000"/>
                  </a:schemeClr>
                </a:solidFill>
              </a:rPr>
              <a:t>Documenti commerciali sulle relazioni fra Asti e Genova </a:t>
            </a:r>
            <a:r>
              <a:rPr lang="it-IT" sz="2000" b="1" dirty="0">
                <a:solidFill>
                  <a:schemeClr val="tx1"/>
                </a:solidFill>
              </a:rPr>
              <a:t>(182-1310</a:t>
            </a:r>
            <a:r>
              <a:rPr lang="it-IT" sz="2000" b="1" dirty="0"/>
              <a:t>), </a:t>
            </a:r>
            <a:r>
              <a:rPr lang="it-IT" sz="2000" b="1" i="1" dirty="0"/>
              <a:t>Pinerolo, 1913 (Biblioteca della Società subalpina di storia patria, LXXII), doc. 477, p. 188</a:t>
            </a:r>
            <a:r>
              <a:rPr lang="it-IT" sz="2000" b="1" dirty="0"/>
              <a:t>;</a:t>
            </a:r>
          </a:p>
        </p:txBody>
      </p:sp>
      <p:sp>
        <p:nvSpPr>
          <p:cNvPr id="3" name="Segnaposto testo 2"/>
          <p:cNvSpPr>
            <a:spLocks noGrp="1"/>
          </p:cNvSpPr>
          <p:nvPr>
            <p:ph type="body" idx="1"/>
          </p:nvPr>
        </p:nvSpPr>
        <p:spPr>
          <a:xfrm>
            <a:off x="272955" y="1214652"/>
            <a:ext cx="10276763" cy="4423130"/>
          </a:xfrm>
        </p:spPr>
        <p:txBody>
          <a:bodyPr>
            <a:noAutofit/>
          </a:bodyPr>
          <a:lstStyle/>
          <a:p>
            <a:pPr algn="just"/>
            <a:r>
              <a:rPr lang="it-IT" sz="1800" b="1" dirty="0">
                <a:solidFill>
                  <a:schemeClr val="tx1"/>
                </a:solidFill>
              </a:rPr>
              <a:t>Nel nome del Signore, amen. Noi, Filippino Garretti e </a:t>
            </a:r>
            <a:r>
              <a:rPr lang="it-IT" sz="1800" b="1" dirty="0" err="1">
                <a:solidFill>
                  <a:schemeClr val="tx1"/>
                </a:solidFill>
              </a:rPr>
              <a:t>Obertino</a:t>
            </a:r>
            <a:r>
              <a:rPr lang="it-IT" sz="1800" b="1" dirty="0">
                <a:solidFill>
                  <a:schemeClr val="tx1"/>
                </a:solidFill>
              </a:rPr>
              <a:t> di Serra, cittadini astigiani e abitatori di Genova, dichiariamo a te Giacomino Ratto, cittadino di Genova, di aver ricevuto una certa quantità di pepe e zenzero per il prezzo delle quali merci ciascuno di noi ha con te convenuto e promesso di rendere in solido e di pagare 610 lire e 10 soldi di provini forti durante la prossima fiera di </a:t>
            </a:r>
            <a:r>
              <a:rPr lang="it-IT" sz="1800" b="1" dirty="0" err="1">
                <a:solidFill>
                  <a:schemeClr val="tx1"/>
                </a:solidFill>
              </a:rPr>
              <a:t>Lagny</a:t>
            </a:r>
            <a:r>
              <a:rPr lang="it-IT" sz="1800" b="1" dirty="0">
                <a:solidFill>
                  <a:schemeClr val="tx1"/>
                </a:solidFill>
              </a:rPr>
              <a:t> come giusto pagamento, o nel tempo e nel luogo in cui si è soliti tenere tale fiera.</a:t>
            </a:r>
          </a:p>
          <a:p>
            <a:pPr algn="just"/>
            <a:r>
              <a:rPr lang="it-IT" sz="1800" b="1" dirty="0" smtClean="0">
                <a:solidFill>
                  <a:schemeClr val="tx1"/>
                </a:solidFill>
              </a:rPr>
              <a:t>Se </a:t>
            </a:r>
            <a:r>
              <a:rPr lang="it-IT" sz="1800" b="1" dirty="0">
                <a:solidFill>
                  <a:schemeClr val="tx1"/>
                </a:solidFill>
              </a:rPr>
              <a:t>però non pagassimo a te o a un tuo delegato le dette 610 lire e 10 soldi di provini in detta fiera, ciascuno di noi ha convenuto e promesso di saldare in solido nella città di Genova entro il prossimo primo marzo, di ciascun denaro di 12 provini 20 denari in moneta genovese fino all'estinzione totale di detta somma.</a:t>
            </a:r>
          </a:p>
          <a:p>
            <a:pPr algn="just"/>
            <a:endParaRPr lang="it-IT" sz="1800" b="1" dirty="0">
              <a:solidFill>
                <a:schemeClr val="tx1"/>
              </a:solidFill>
            </a:endParaRPr>
          </a:p>
          <a:p>
            <a:pPr algn="just"/>
            <a:r>
              <a:rPr lang="it-IT" sz="1800" b="1" dirty="0" smtClean="0">
                <a:solidFill>
                  <a:schemeClr val="tx1"/>
                </a:solidFill>
              </a:rPr>
              <a:t>Fatto </a:t>
            </a:r>
            <a:r>
              <a:rPr lang="it-IT" sz="1800" b="1" dirty="0">
                <a:solidFill>
                  <a:schemeClr val="tx1"/>
                </a:solidFill>
              </a:rPr>
              <a:t>a Genova nel banco che è di fronte all'ufficio dei </a:t>
            </a:r>
            <a:r>
              <a:rPr lang="it-IT" sz="1800" b="1" dirty="0" err="1">
                <a:solidFill>
                  <a:schemeClr val="tx1"/>
                </a:solidFill>
              </a:rPr>
              <a:t>Malocelli</a:t>
            </a:r>
            <a:r>
              <a:rPr lang="it-IT" sz="1800" b="1" dirty="0">
                <a:solidFill>
                  <a:schemeClr val="tx1"/>
                </a:solidFill>
              </a:rPr>
              <a:t> nel mercato vecchio dei banchi di cambio, l'anno del Signore 1259, prima indizione, 19 settembre, prima dell'ora terza.</a:t>
            </a:r>
          </a:p>
        </p:txBody>
      </p:sp>
    </p:spTree>
    <p:extLst>
      <p:ext uri="{BB962C8B-B14F-4D97-AF65-F5344CB8AC3E}">
        <p14:creationId xmlns:p14="http://schemas.microsoft.com/office/powerpoint/2010/main" val="2145618213"/>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13898" y="232012"/>
            <a:ext cx="9666715" cy="955343"/>
          </a:xfrm>
        </p:spPr>
        <p:txBody>
          <a:bodyPr/>
          <a:lstStyle/>
          <a:p>
            <a:r>
              <a:rPr lang="it-IT" sz="2000" b="1" dirty="0" smtClean="0"/>
              <a:t>A. </a:t>
            </a:r>
            <a:r>
              <a:rPr lang="it-IT" sz="2000" b="1" dirty="0"/>
              <a:t>SAPORI (a cura di), </a:t>
            </a:r>
            <a:r>
              <a:rPr lang="it-IT" sz="2000" b="1" dirty="0">
                <a:solidFill>
                  <a:schemeClr val="accent1">
                    <a:lumMod val="40000"/>
                    <a:lumOff val="60000"/>
                  </a:schemeClr>
                </a:solidFill>
              </a:rPr>
              <a:t>I libri di commercio dei Peruzzi</a:t>
            </a:r>
            <a:r>
              <a:rPr lang="it-IT" sz="2000" b="1" dirty="0"/>
              <a:t>, Milano, Treves, 1934, pp. 440-41.</a:t>
            </a:r>
          </a:p>
        </p:txBody>
      </p:sp>
      <p:sp>
        <p:nvSpPr>
          <p:cNvPr id="3" name="Segnaposto testo 2"/>
          <p:cNvSpPr>
            <a:spLocks noGrp="1"/>
          </p:cNvSpPr>
          <p:nvPr>
            <p:ph type="body" idx="1"/>
          </p:nvPr>
        </p:nvSpPr>
        <p:spPr>
          <a:xfrm>
            <a:off x="559558" y="1501254"/>
            <a:ext cx="9840036" cy="4462818"/>
          </a:xfrm>
        </p:spPr>
        <p:txBody>
          <a:bodyPr>
            <a:normAutofit fontScale="77500" lnSpcReduction="20000"/>
          </a:bodyPr>
          <a:lstStyle/>
          <a:p>
            <a:r>
              <a:rPr lang="it-IT" sz="2900" b="1" dirty="0">
                <a:solidFill>
                  <a:schemeClr val="tx1"/>
                </a:solidFill>
              </a:rPr>
              <a:t>A nome di Dio amen MCCCXXIIII</a:t>
            </a:r>
          </a:p>
          <a:p>
            <a:endParaRPr lang="it-IT" sz="2900" b="1" dirty="0">
              <a:solidFill>
                <a:schemeClr val="tx1"/>
              </a:solidFill>
            </a:endParaRPr>
          </a:p>
          <a:p>
            <a:r>
              <a:rPr lang="it-IT" sz="2900" b="1" dirty="0">
                <a:solidFill>
                  <a:schemeClr val="tx1"/>
                </a:solidFill>
              </a:rPr>
              <a:t>Io Giotto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Arnoldo </a:t>
            </a:r>
            <a:r>
              <a:rPr lang="it-IT" sz="2900" b="1" dirty="0" err="1">
                <a:solidFill>
                  <a:schemeClr val="tx1"/>
                </a:solidFill>
              </a:rPr>
              <a:t>Amidei</a:t>
            </a:r>
            <a:r>
              <a:rPr lang="it-IT" sz="2900" b="1" dirty="0">
                <a:solidFill>
                  <a:schemeClr val="tx1"/>
                </a:solidFill>
              </a:rPr>
              <a:t> de' </a:t>
            </a:r>
            <a:r>
              <a:rPr lang="it-IT" sz="2900" b="1" dirty="0" err="1">
                <a:solidFill>
                  <a:schemeClr val="tx1"/>
                </a:solidFill>
              </a:rPr>
              <a:t>Peruzi</a:t>
            </a:r>
            <a:r>
              <a:rPr lang="it-IT" sz="2900" b="1" dirty="0">
                <a:solidFill>
                  <a:schemeClr val="tx1"/>
                </a:solidFill>
              </a:rPr>
              <a:t> feci </a:t>
            </a:r>
            <a:r>
              <a:rPr lang="it-IT" sz="2900" b="1" dirty="0" err="1">
                <a:solidFill>
                  <a:schemeClr val="tx1"/>
                </a:solidFill>
              </a:rPr>
              <a:t>conpagnia</a:t>
            </a:r>
            <a:r>
              <a:rPr lang="it-IT" sz="2900" b="1" dirty="0">
                <a:solidFill>
                  <a:schemeClr val="tx1"/>
                </a:solidFill>
              </a:rPr>
              <a:t> con Tomaso mio </a:t>
            </a:r>
            <a:r>
              <a:rPr lang="it-IT" sz="2900" b="1" dirty="0" err="1">
                <a:solidFill>
                  <a:schemeClr val="tx1"/>
                </a:solidFill>
              </a:rPr>
              <a:t>fratelo</a:t>
            </a:r>
            <a:r>
              <a:rPr lang="it-IT" sz="2900" b="1" dirty="0">
                <a:solidFill>
                  <a:schemeClr val="tx1"/>
                </a:solidFill>
              </a:rPr>
              <a:t> e </a:t>
            </a:r>
            <a:r>
              <a:rPr lang="it-IT" sz="2900" b="1" dirty="0" err="1">
                <a:solidFill>
                  <a:schemeClr val="tx1"/>
                </a:solidFill>
              </a:rPr>
              <a:t>filiuolo</a:t>
            </a:r>
            <a:r>
              <a:rPr lang="it-IT" sz="2900" b="1" dirty="0">
                <a:solidFill>
                  <a:schemeClr val="tx1"/>
                </a:solidFill>
              </a:rPr>
              <a:t> del detto Arnoldo, e con messere Guido e con messere </a:t>
            </a:r>
            <a:r>
              <a:rPr lang="it-IT" sz="2900" b="1" dirty="0" err="1">
                <a:solidFill>
                  <a:schemeClr val="tx1"/>
                </a:solidFill>
              </a:rPr>
              <a:t>Amideo</a:t>
            </a:r>
            <a:r>
              <a:rPr lang="it-IT" sz="2900" b="1" dirty="0">
                <a:solidFill>
                  <a:schemeClr val="tx1"/>
                </a:solidFill>
              </a:rPr>
              <a:t> di messere Filippo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chon</a:t>
            </a:r>
            <a:r>
              <a:rPr lang="it-IT" sz="2900" b="1" dirty="0">
                <a:solidFill>
                  <a:schemeClr val="tx1"/>
                </a:solidFill>
              </a:rPr>
              <a:t> </a:t>
            </a:r>
            <a:r>
              <a:rPr lang="it-IT" sz="2900" b="1" dirty="0" err="1">
                <a:solidFill>
                  <a:schemeClr val="tx1"/>
                </a:solidFill>
              </a:rPr>
              <a:t>Rinieri</a:t>
            </a:r>
            <a:r>
              <a:rPr lang="it-IT" sz="2900" b="1" dirty="0">
                <a:solidFill>
                  <a:schemeClr val="tx1"/>
                </a:solidFill>
              </a:rPr>
              <a:t> e con Filippo e con Silvestro e con Donato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Pacino del detto Arnoldo de' </a:t>
            </a:r>
            <a:r>
              <a:rPr lang="it-IT" sz="2900" b="1" dirty="0" err="1">
                <a:solidFill>
                  <a:schemeClr val="tx1"/>
                </a:solidFill>
              </a:rPr>
              <a:t>Peruzi</a:t>
            </a:r>
            <a:r>
              <a:rPr lang="it-IT" sz="2900" b="1" dirty="0">
                <a:solidFill>
                  <a:schemeClr val="tx1"/>
                </a:solidFill>
              </a:rPr>
              <a:t>, e </a:t>
            </a:r>
            <a:r>
              <a:rPr lang="it-IT" sz="2900" b="1" dirty="0" err="1">
                <a:solidFill>
                  <a:schemeClr val="tx1"/>
                </a:solidFill>
              </a:rPr>
              <a:t>cho</a:t>
            </a:r>
            <a:r>
              <a:rPr lang="it-IT" sz="2900" b="1" dirty="0">
                <a:solidFill>
                  <a:schemeClr val="tx1"/>
                </a:solidFill>
              </a:rPr>
              <a:t>[n] messere Ridolfo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Donato de' </a:t>
            </a:r>
            <a:r>
              <a:rPr lang="it-IT" sz="2900" b="1" dirty="0" err="1">
                <a:solidFill>
                  <a:schemeClr val="tx1"/>
                </a:solidFill>
              </a:rPr>
              <a:t>Peruzi</a:t>
            </a:r>
            <a:r>
              <a:rPr lang="it-IT" sz="2900" b="1" dirty="0">
                <a:solidFill>
                  <a:schemeClr val="tx1"/>
                </a:solidFill>
              </a:rPr>
              <a:t>, e con Tano e con Gherardo </a:t>
            </a:r>
            <a:r>
              <a:rPr lang="it-IT" sz="2900" b="1" dirty="0" err="1">
                <a:solidFill>
                  <a:schemeClr val="tx1"/>
                </a:solidFill>
              </a:rPr>
              <a:t>filiuoli</a:t>
            </a:r>
            <a:r>
              <a:rPr lang="it-IT" sz="2900" b="1" dirty="0">
                <a:solidFill>
                  <a:schemeClr val="tx1"/>
                </a:solidFill>
              </a:rPr>
              <a:t> che </a:t>
            </a:r>
            <a:r>
              <a:rPr lang="it-IT" sz="2900" b="1" dirty="0" err="1">
                <a:solidFill>
                  <a:schemeClr val="tx1"/>
                </a:solidFill>
              </a:rPr>
              <a:t>fuoro</a:t>
            </a:r>
            <a:r>
              <a:rPr lang="it-IT" sz="2900" b="1" dirty="0">
                <a:solidFill>
                  <a:schemeClr val="tx1"/>
                </a:solidFill>
              </a:rPr>
              <a:t> Michi </a:t>
            </a:r>
            <a:r>
              <a:rPr lang="it-IT" sz="2900" b="1" dirty="0" err="1">
                <a:solidFill>
                  <a:schemeClr val="tx1"/>
                </a:solidFill>
              </a:rPr>
              <a:t>Baroncieli</a:t>
            </a:r>
            <a:r>
              <a:rPr lang="it-IT" sz="2900" b="1" dirty="0">
                <a:solidFill>
                  <a:schemeClr val="tx1"/>
                </a:solidFill>
              </a:rPr>
              <a:t>, e con </a:t>
            </a:r>
            <a:r>
              <a:rPr lang="it-IT" sz="2900" b="1" dirty="0" err="1">
                <a:solidFill>
                  <a:schemeClr val="tx1"/>
                </a:solidFill>
              </a:rPr>
              <a:t>Chatelino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fu Mangia de l'Infangati, e </a:t>
            </a:r>
            <a:r>
              <a:rPr lang="it-IT" sz="2900" b="1" dirty="0" err="1">
                <a:solidFill>
                  <a:schemeClr val="tx1"/>
                </a:solidFill>
              </a:rPr>
              <a:t>cho</a:t>
            </a:r>
            <a:r>
              <a:rPr lang="it-IT" sz="2900" b="1" dirty="0">
                <a:solidFill>
                  <a:schemeClr val="tx1"/>
                </a:solidFill>
              </a:rPr>
              <a:t>[n] </a:t>
            </a:r>
            <a:r>
              <a:rPr lang="it-IT" sz="2900" b="1" dirty="0" err="1">
                <a:solidFill>
                  <a:schemeClr val="tx1"/>
                </a:solidFill>
              </a:rPr>
              <a:t>Rugieri</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Lotieri</a:t>
            </a:r>
            <a:r>
              <a:rPr lang="it-IT" sz="2900" b="1" dirty="0">
                <a:solidFill>
                  <a:schemeClr val="tx1"/>
                </a:solidFill>
              </a:rPr>
              <a:t> </a:t>
            </a:r>
            <a:r>
              <a:rPr lang="it-IT" sz="2900" b="1" dirty="0" err="1">
                <a:solidFill>
                  <a:schemeClr val="tx1"/>
                </a:solidFill>
              </a:rPr>
              <a:t>Silimanni</a:t>
            </a:r>
            <a:r>
              <a:rPr lang="it-IT" sz="2900" b="1" dirty="0">
                <a:solidFill>
                  <a:schemeClr val="tx1"/>
                </a:solidFill>
              </a:rPr>
              <a:t>, e con Gherardo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Gientile</a:t>
            </a:r>
            <a:r>
              <a:rPr lang="it-IT" sz="2900" b="1" dirty="0">
                <a:solidFill>
                  <a:schemeClr val="tx1"/>
                </a:solidFill>
              </a:rPr>
              <a:t> </a:t>
            </a:r>
            <a:r>
              <a:rPr lang="it-IT" sz="2900" b="1" dirty="0" err="1">
                <a:solidFill>
                  <a:schemeClr val="tx1"/>
                </a:solidFill>
              </a:rPr>
              <a:t>Bonacorsi</a:t>
            </a:r>
            <a:r>
              <a:rPr lang="it-IT" sz="2900" b="1" dirty="0">
                <a:solidFill>
                  <a:schemeClr val="tx1"/>
                </a:solidFill>
              </a:rPr>
              <a:t>, e con Filippo </a:t>
            </a:r>
            <a:r>
              <a:rPr lang="it-IT" sz="2900" b="1" dirty="0" err="1">
                <a:solidFill>
                  <a:schemeClr val="tx1"/>
                </a:solidFill>
              </a:rPr>
              <a:t>filiuolo</a:t>
            </a:r>
            <a:r>
              <a:rPr lang="it-IT" sz="2900" b="1" dirty="0">
                <a:solidFill>
                  <a:schemeClr val="tx1"/>
                </a:solidFill>
              </a:rPr>
              <a:t> Vilano </a:t>
            </a:r>
            <a:r>
              <a:rPr lang="it-IT" sz="2900" b="1" dirty="0" err="1">
                <a:solidFill>
                  <a:schemeClr val="tx1"/>
                </a:solidFill>
              </a:rPr>
              <a:t>Stoldi</a:t>
            </a:r>
            <a:r>
              <a:rPr lang="it-IT" sz="2900" b="1" dirty="0">
                <a:solidFill>
                  <a:schemeClr val="tx1"/>
                </a:solidFill>
              </a:rPr>
              <a:t>, e con Giovanni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Riccho</a:t>
            </a:r>
            <a:r>
              <a:rPr lang="it-IT" sz="2900" b="1" dirty="0">
                <a:solidFill>
                  <a:schemeClr val="tx1"/>
                </a:solidFill>
              </a:rPr>
              <a:t> </a:t>
            </a:r>
            <a:r>
              <a:rPr lang="it-IT" sz="2900" b="1" dirty="0" err="1">
                <a:solidFill>
                  <a:schemeClr val="tx1"/>
                </a:solidFill>
              </a:rPr>
              <a:t>Raugi</a:t>
            </a:r>
            <a:r>
              <a:rPr lang="it-IT" sz="2900" b="1" dirty="0">
                <a:solidFill>
                  <a:schemeClr val="tx1"/>
                </a:solidFill>
              </a:rPr>
              <a:t>, e con </a:t>
            </a:r>
            <a:r>
              <a:rPr lang="it-IT" sz="2900" b="1" dirty="0" err="1">
                <a:solidFill>
                  <a:schemeClr val="tx1"/>
                </a:solidFill>
              </a:rPr>
              <a:t>Istefano</a:t>
            </a:r>
            <a:r>
              <a:rPr lang="it-IT" sz="2900" b="1" dirty="0">
                <a:solidFill>
                  <a:schemeClr val="tx1"/>
                </a:solidFill>
              </a:rPr>
              <a:t> </a:t>
            </a:r>
            <a:r>
              <a:rPr lang="it-IT" sz="2900" b="1" dirty="0" err="1">
                <a:solidFill>
                  <a:schemeClr val="tx1"/>
                </a:solidFill>
              </a:rPr>
              <a:t>filiuolo</a:t>
            </a:r>
            <a:r>
              <a:rPr lang="it-IT" sz="2900" b="1" dirty="0">
                <a:solidFill>
                  <a:schemeClr val="tx1"/>
                </a:solidFill>
              </a:rPr>
              <a:t> che </a:t>
            </a:r>
            <a:r>
              <a:rPr lang="it-IT" sz="2900" b="1" dirty="0" err="1">
                <a:solidFill>
                  <a:schemeClr val="tx1"/>
                </a:solidFill>
              </a:rPr>
              <a:t>fue</a:t>
            </a:r>
            <a:r>
              <a:rPr lang="it-IT" sz="2900" b="1" dirty="0">
                <a:solidFill>
                  <a:schemeClr val="tx1"/>
                </a:solidFill>
              </a:rPr>
              <a:t> </a:t>
            </a:r>
            <a:r>
              <a:rPr lang="it-IT" sz="2900" b="1" dirty="0" err="1">
                <a:solidFill>
                  <a:schemeClr val="tx1"/>
                </a:solidFill>
              </a:rPr>
              <a:t>Uguicione</a:t>
            </a:r>
            <a:r>
              <a:rPr lang="it-IT" sz="2900" b="1" dirty="0">
                <a:solidFill>
                  <a:schemeClr val="tx1"/>
                </a:solidFill>
              </a:rPr>
              <a:t> </a:t>
            </a:r>
            <a:r>
              <a:rPr lang="it-IT" sz="2900" b="1" dirty="0" err="1">
                <a:solidFill>
                  <a:schemeClr val="tx1"/>
                </a:solidFill>
              </a:rPr>
              <a:t>Bencivenni</a:t>
            </a:r>
            <a:r>
              <a:rPr lang="it-IT" sz="2900" b="1" dirty="0">
                <a:solidFill>
                  <a:schemeClr val="tx1"/>
                </a:solidFill>
              </a:rPr>
              <a:t>, ne la quale compagnia misi per mia parte </a:t>
            </a:r>
            <a:r>
              <a:rPr lang="it-IT" sz="2900" b="1" dirty="0" err="1">
                <a:solidFill>
                  <a:schemeClr val="tx1"/>
                </a:solidFill>
              </a:rPr>
              <a:t>Ibr</a:t>
            </a:r>
            <a:r>
              <a:rPr lang="it-IT" sz="2900" b="1" dirty="0">
                <a:solidFill>
                  <a:schemeClr val="tx1"/>
                </a:solidFill>
              </a:rPr>
              <a:t>. 5.500 in fior., die in </a:t>
            </a:r>
            <a:r>
              <a:rPr lang="it-IT" sz="2900" b="1" dirty="0" err="1">
                <a:solidFill>
                  <a:schemeClr val="tx1"/>
                </a:solidFill>
              </a:rPr>
              <a:t>kalen</a:t>
            </a:r>
            <a:r>
              <a:rPr lang="it-IT" sz="2900" b="1" dirty="0">
                <a:solidFill>
                  <a:schemeClr val="tx1"/>
                </a:solidFill>
              </a:rPr>
              <a:t> novembre anno 1324.</a:t>
            </a:r>
          </a:p>
          <a:p>
            <a:endParaRPr lang="it-IT" dirty="0"/>
          </a:p>
        </p:txBody>
      </p:sp>
    </p:spTree>
    <p:extLst>
      <p:ext uri="{BB962C8B-B14F-4D97-AF65-F5344CB8AC3E}">
        <p14:creationId xmlns:p14="http://schemas.microsoft.com/office/powerpoint/2010/main" val="248845165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750839"/>
            <a:ext cx="10249467" cy="4370427"/>
          </a:xfrm>
          <a:prstGeom prst="rect">
            <a:avLst/>
          </a:prstGeom>
        </p:spPr>
        <p:txBody>
          <a:bodyPr wrap="square">
            <a:spAutoFit/>
          </a:bodyPr>
          <a:lstStyle/>
          <a:p>
            <a:pPr algn="just"/>
            <a:r>
              <a:rPr lang="it-IT" sz="2000" b="1" dirty="0"/>
              <a:t>[…] E sono per tutti </a:t>
            </a:r>
            <a:r>
              <a:rPr lang="it-IT" sz="2000" b="1" dirty="0" err="1"/>
              <a:t>diciesette</a:t>
            </a:r>
            <a:r>
              <a:rPr lang="it-IT" sz="2000" b="1" dirty="0"/>
              <a:t> </a:t>
            </a:r>
            <a:r>
              <a:rPr lang="it-IT" sz="2000" b="1" dirty="0" err="1"/>
              <a:t>conpagni</a:t>
            </a:r>
            <a:r>
              <a:rPr lang="it-IT" sz="2000" b="1" dirty="0"/>
              <a:t>. E i detti </a:t>
            </a:r>
            <a:r>
              <a:rPr lang="it-IT" sz="2000" b="1" dirty="0" err="1"/>
              <a:t>conpagni</a:t>
            </a:r>
            <a:r>
              <a:rPr lang="it-IT" sz="2000" b="1" dirty="0"/>
              <a:t> sono in concordia che quando </a:t>
            </a:r>
            <a:r>
              <a:rPr lang="it-IT" sz="2000" b="1" dirty="0" err="1"/>
              <a:t>voranno</a:t>
            </a:r>
            <a:r>
              <a:rPr lang="it-IT" sz="2000" b="1" dirty="0"/>
              <a:t> fare ragione de la detta </a:t>
            </a:r>
            <a:r>
              <a:rPr lang="it-IT" sz="2000" b="1" dirty="0" err="1"/>
              <a:t>conpagnia</a:t>
            </a:r>
            <a:r>
              <a:rPr lang="it-IT" sz="2000" b="1" dirty="0"/>
              <a:t> che si </a:t>
            </a:r>
            <a:r>
              <a:rPr lang="it-IT" sz="2000" b="1" dirty="0" err="1"/>
              <a:t>facia</a:t>
            </a:r>
            <a:r>
              <a:rPr lang="it-IT" sz="2000" b="1" dirty="0"/>
              <a:t> e a </a:t>
            </a:r>
            <a:r>
              <a:rPr lang="it-IT" sz="2000" b="1" dirty="0" err="1"/>
              <a:t>quelo</a:t>
            </a:r>
            <a:r>
              <a:rPr lang="it-IT" sz="2000" b="1" dirty="0"/>
              <a:t> </a:t>
            </a:r>
            <a:r>
              <a:rPr lang="it-IT" sz="2000" b="1" dirty="0" err="1"/>
              <a:t>tenpo</a:t>
            </a:r>
            <a:r>
              <a:rPr lang="it-IT" sz="2000" b="1" dirty="0"/>
              <a:t> e </a:t>
            </a:r>
            <a:r>
              <a:rPr lang="it-IT" sz="2000" b="1" dirty="0" err="1"/>
              <a:t>a'</a:t>
            </a:r>
            <a:r>
              <a:rPr lang="it-IT" sz="2000" b="1" dirty="0"/>
              <a:t> </a:t>
            </a:r>
            <a:r>
              <a:rPr lang="it-IT" sz="2000" b="1" dirty="0" err="1"/>
              <a:t>sudetti</a:t>
            </a:r>
            <a:r>
              <a:rPr lang="it-IT" sz="2000" b="1" dirty="0"/>
              <a:t> </a:t>
            </a:r>
            <a:r>
              <a:rPr lang="it-IT" sz="2000" b="1" dirty="0" err="1"/>
              <a:t>conpagni</a:t>
            </a:r>
            <a:r>
              <a:rPr lang="it-IT" sz="2000" b="1" dirty="0"/>
              <a:t>, i quali saranno ne la città e nel contado di Firenze piacerà, o a le due parti di loro che di </a:t>
            </a:r>
            <a:r>
              <a:rPr lang="it-IT" sz="2000" b="1" dirty="0" err="1"/>
              <a:t>que</a:t>
            </a:r>
            <a:r>
              <a:rPr lang="it-IT" sz="2000" b="1" dirty="0"/>
              <a:t>' </a:t>
            </a:r>
            <a:r>
              <a:rPr lang="it-IT" sz="2000" b="1" dirty="0" err="1"/>
              <a:t>cota</a:t>
            </a:r>
            <a:r>
              <a:rPr lang="it-IT" sz="2000" b="1" dirty="0"/>
              <a:t>' </a:t>
            </a:r>
            <a:r>
              <a:rPr lang="it-IT" sz="2000" b="1" dirty="0" err="1"/>
              <a:t>conpagni</a:t>
            </a:r>
            <a:r>
              <a:rPr lang="it-IT" sz="2000" b="1" dirty="0"/>
              <a:t> si </a:t>
            </a:r>
            <a:r>
              <a:rPr lang="it-IT" sz="2000" b="1" dirty="0" err="1"/>
              <a:t>ritrovasero</a:t>
            </a:r>
            <a:r>
              <a:rPr lang="it-IT" sz="2000" b="1" dirty="0"/>
              <a:t> ne la città o nel contado di Firenze, e ciò che </a:t>
            </a:r>
            <a:r>
              <a:rPr lang="it-IT" sz="2000" b="1" dirty="0" err="1"/>
              <a:t>nne</a:t>
            </a:r>
            <a:r>
              <a:rPr lang="it-IT" sz="2000" b="1" dirty="0"/>
              <a:t> faranno </a:t>
            </a:r>
            <a:r>
              <a:rPr lang="it-IT" sz="2000" b="1" dirty="0" err="1"/>
              <a:t>valia</a:t>
            </a:r>
            <a:r>
              <a:rPr lang="it-IT" sz="2000" b="1" dirty="0"/>
              <a:t> e </a:t>
            </a:r>
            <a:r>
              <a:rPr lang="it-IT" sz="2000" b="1" dirty="0" err="1"/>
              <a:t>tengha</a:t>
            </a:r>
            <a:r>
              <a:rPr lang="it-IT" sz="2000" b="1" dirty="0"/>
              <a:t> sì come per tutta la </a:t>
            </a:r>
            <a:r>
              <a:rPr lang="it-IT" sz="2000" b="1" dirty="0" err="1"/>
              <a:t>conpagnia</a:t>
            </a:r>
            <a:r>
              <a:rPr lang="it-IT" sz="2000" b="1" dirty="0"/>
              <a:t> fosse fatto; e di dò che nostro </a:t>
            </a:r>
            <a:r>
              <a:rPr lang="it-IT" sz="2000" b="1" dirty="0" err="1"/>
              <a:t>Segniore</a:t>
            </a:r>
            <a:r>
              <a:rPr lang="it-IT" sz="2000" b="1" dirty="0"/>
              <a:t> Idio ci concederà di trovare </a:t>
            </a:r>
            <a:r>
              <a:rPr lang="it-IT" sz="2000" b="1" dirty="0" err="1"/>
              <a:t>guadagniato</a:t>
            </a:r>
            <a:r>
              <a:rPr lang="it-IT" sz="2000" b="1" dirty="0"/>
              <a:t>, netti di spese o danno che si </a:t>
            </a:r>
            <a:r>
              <a:rPr lang="it-IT" sz="2000" b="1" dirty="0" err="1"/>
              <a:t>ricievese</a:t>
            </a:r>
            <a:r>
              <a:rPr lang="it-IT" sz="2000" b="1" dirty="0"/>
              <a:t> o perdite o di ma' debiti o di salari di fattori e d'ogni altre spese che fatte </a:t>
            </a:r>
            <a:r>
              <a:rPr lang="it-IT" sz="2000" b="1" dirty="0" err="1"/>
              <a:t>fosero</a:t>
            </a:r>
            <a:r>
              <a:rPr lang="it-IT" sz="2000" b="1" dirty="0"/>
              <a:t> per la nostra </a:t>
            </a:r>
            <a:r>
              <a:rPr lang="it-IT" sz="2000" b="1" dirty="0" err="1"/>
              <a:t>conpagnia</a:t>
            </a:r>
            <a:r>
              <a:rPr lang="it-IT" sz="2000" b="1" dirty="0"/>
              <a:t> per quale che </a:t>
            </a:r>
            <a:r>
              <a:rPr lang="it-IT" sz="2000" b="1" dirty="0" err="1"/>
              <a:t>fose</a:t>
            </a:r>
            <a:r>
              <a:rPr lang="it-IT" sz="2000" b="1" dirty="0"/>
              <a:t> la cagione in qualunque parte fosse, </a:t>
            </a:r>
            <a:r>
              <a:rPr lang="it-IT" sz="2000" b="1" dirty="0" err="1"/>
              <a:t>quelo</a:t>
            </a:r>
            <a:r>
              <a:rPr lang="it-IT" sz="2000" b="1" dirty="0"/>
              <a:t> cotale </a:t>
            </a:r>
            <a:r>
              <a:rPr lang="it-IT" sz="2000" b="1" dirty="0" err="1"/>
              <a:t>guadagnio</a:t>
            </a:r>
            <a:r>
              <a:rPr lang="it-IT" sz="2000" b="1" dirty="0"/>
              <a:t> così netto si </a:t>
            </a:r>
            <a:r>
              <a:rPr lang="it-IT" sz="2000" b="1" dirty="0" err="1"/>
              <a:t>debia</a:t>
            </a:r>
            <a:r>
              <a:rPr lang="it-IT" sz="2000" b="1" dirty="0"/>
              <a:t> partire in tra' sopradetti </a:t>
            </a:r>
            <a:r>
              <a:rPr lang="it-IT" sz="2000" b="1" dirty="0" err="1"/>
              <a:t>conpagni</a:t>
            </a:r>
            <a:r>
              <a:rPr lang="it-IT" sz="2000" b="1" dirty="0"/>
              <a:t> e dame a </a:t>
            </a:r>
            <a:r>
              <a:rPr lang="it-IT" sz="2000" b="1" dirty="0" err="1"/>
              <a:t>catuno</a:t>
            </a:r>
            <a:r>
              <a:rPr lang="it-IT" sz="2000" b="1" dirty="0"/>
              <a:t> sua parte secondo la parte che ciascuno de' </a:t>
            </a:r>
            <a:r>
              <a:rPr lang="it-IT" sz="2000" b="1" dirty="0" err="1"/>
              <a:t>conpagni</a:t>
            </a:r>
            <a:r>
              <a:rPr lang="it-IT" sz="2000" b="1" dirty="0"/>
              <a:t> à ne la detta </a:t>
            </a:r>
            <a:r>
              <a:rPr lang="it-IT" sz="2000" b="1" dirty="0" err="1"/>
              <a:t>conpagnia</a:t>
            </a:r>
            <a:r>
              <a:rPr lang="it-IT" sz="2000" b="1" dirty="0"/>
              <a:t>; e se si </a:t>
            </a:r>
            <a:r>
              <a:rPr lang="it-IT" sz="2000" b="1" dirty="0" err="1"/>
              <a:t>trovase</a:t>
            </a:r>
            <a:r>
              <a:rPr lang="it-IT" sz="2000" b="1" dirty="0"/>
              <a:t> perduto, di che Dio guardi, ciascuno de' </a:t>
            </a:r>
            <a:r>
              <a:rPr lang="it-IT" sz="2000" b="1" dirty="0" err="1"/>
              <a:t>conpagni</a:t>
            </a:r>
            <a:r>
              <a:rPr lang="it-IT" sz="2000" b="1" dirty="0"/>
              <a:t> ne </a:t>
            </a:r>
            <a:r>
              <a:rPr lang="it-IT" sz="2000" b="1" dirty="0" err="1"/>
              <a:t>debia</a:t>
            </a:r>
            <a:r>
              <a:rPr lang="it-IT" sz="2000" b="1" dirty="0"/>
              <a:t> portare sua parte secondo la detta parte ch'à in questa compagnia.</a:t>
            </a:r>
          </a:p>
          <a:p>
            <a:pPr algn="just"/>
            <a:endParaRPr lang="it-IT" b="1" dirty="0"/>
          </a:p>
        </p:txBody>
      </p:sp>
    </p:spTree>
    <p:extLst>
      <p:ext uri="{BB962C8B-B14F-4D97-AF65-F5344CB8AC3E}">
        <p14:creationId xmlns:p14="http://schemas.microsoft.com/office/powerpoint/2010/main" val="914885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028343"/>
            <a:ext cx="9621672" cy="3785652"/>
          </a:xfrm>
          <a:prstGeom prst="rect">
            <a:avLst/>
          </a:prstGeom>
        </p:spPr>
        <p:txBody>
          <a:bodyPr wrap="square">
            <a:spAutoFit/>
          </a:bodyPr>
          <a:lstStyle/>
          <a:p>
            <a:pPr algn="just"/>
            <a:r>
              <a:rPr lang="it-IT" sz="2000" b="1" dirty="0"/>
              <a:t>Riunite infine tutte le truppe l’imperatore si diresse il più rapidamente possibile verso il fiume </a:t>
            </a:r>
            <a:r>
              <a:rPr lang="it-IT" sz="2000" b="1" dirty="0" err="1"/>
              <a:t>Aller</a:t>
            </a:r>
            <a:r>
              <a:rPr lang="it-IT" sz="2000" b="1" dirty="0"/>
              <a:t>, pose l’accampamento dove sfocia nel </a:t>
            </a:r>
            <a:r>
              <a:rPr lang="it-IT" sz="2000" b="1" dirty="0" err="1"/>
              <a:t>Weser</a:t>
            </a:r>
            <a:r>
              <a:rPr lang="it-IT" sz="2000" b="1" dirty="0"/>
              <a:t> e lì attese l’esito delle minacce di </a:t>
            </a:r>
            <a:r>
              <a:rPr lang="it-IT" sz="2000" b="1" dirty="0" err="1"/>
              <a:t>Göttrik</a:t>
            </a:r>
            <a:r>
              <a:rPr lang="it-IT" sz="2000" b="1" dirty="0"/>
              <a:t>: infatti quel re, reso tracotante da una vana speranza di vittoria, si vantava di voler affrontare con il suo esercito quello dell’imperatore. Ma mentre era accampato gli giunsero notizie di eventi diversi: la flotta che devastava la Frisia era tornata in patria e il re </a:t>
            </a:r>
            <a:r>
              <a:rPr lang="it-IT" sz="2000" b="1" dirty="0" err="1"/>
              <a:t>Göttrik</a:t>
            </a:r>
            <a:r>
              <a:rPr lang="it-IT" sz="2000" b="1" dirty="0"/>
              <a:t> era stato ucciso da uno del suo seguito; la fortezza di </a:t>
            </a:r>
            <a:r>
              <a:rPr lang="it-IT" sz="2000" b="1" dirty="0" err="1"/>
              <a:t>Hobuok</a:t>
            </a:r>
            <a:r>
              <a:rPr lang="it-IT" sz="2000" b="1" dirty="0"/>
              <a:t>, presso l’Elba, era stata presa dai </a:t>
            </a:r>
            <a:r>
              <a:rPr lang="it-IT" sz="2000" b="1" dirty="0" err="1"/>
              <a:t>Vilzi</a:t>
            </a:r>
            <a:r>
              <a:rPr lang="it-IT" sz="2000" b="1" dirty="0"/>
              <a:t>; suo figlio Pipino], re di Italia, era morto il giorno 8 di luglio; due ambascerie, una da Costantinopoli e l’altra da Cordova, giungevano per trattare la pace. A causa di queste notizie l’imperatore diede le disposizioni opportune per la situazione della Sassonia e fece ritorno ad Aquisgrana.</a:t>
            </a:r>
          </a:p>
        </p:txBody>
      </p:sp>
    </p:spTree>
    <p:extLst>
      <p:ext uri="{BB962C8B-B14F-4D97-AF65-F5344CB8AC3E}">
        <p14:creationId xmlns:p14="http://schemas.microsoft.com/office/powerpoint/2010/main" val="406510337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0627" y="1105469"/>
            <a:ext cx="9184943" cy="3785652"/>
          </a:xfrm>
          <a:prstGeom prst="rect">
            <a:avLst/>
          </a:prstGeom>
        </p:spPr>
        <p:txBody>
          <a:bodyPr wrap="square">
            <a:spAutoFit/>
          </a:bodyPr>
          <a:lstStyle/>
          <a:p>
            <a:pPr algn="just"/>
            <a:r>
              <a:rPr lang="it-IT" sz="2000" b="1" dirty="0"/>
              <a:t>I sopradetti compagni riconoscono d'essere </a:t>
            </a:r>
            <a:r>
              <a:rPr lang="it-IT" sz="2000" b="1" dirty="0" err="1"/>
              <a:t>partefici</a:t>
            </a:r>
            <a:r>
              <a:rPr lang="it-IT" sz="2000" b="1" dirty="0"/>
              <a:t> e d'essere tenuti di tutto </a:t>
            </a:r>
            <a:r>
              <a:rPr lang="it-IT" sz="2000" b="1" dirty="0" err="1"/>
              <a:t>quelo</a:t>
            </a:r>
            <a:r>
              <a:rPr lang="it-IT" sz="2000" b="1" dirty="0"/>
              <a:t> che la detta compagnia </a:t>
            </a:r>
            <a:r>
              <a:rPr lang="it-IT" sz="2000" b="1" dirty="0" err="1"/>
              <a:t>dè</a:t>
            </a:r>
            <a:r>
              <a:rPr lang="it-IT" sz="2000" b="1" dirty="0"/>
              <a:t> </a:t>
            </a:r>
            <a:r>
              <a:rPr lang="it-IT" sz="2000" b="1" dirty="0" err="1"/>
              <a:t>ricievere</a:t>
            </a:r>
            <a:r>
              <a:rPr lang="it-IT" sz="2000" b="1" dirty="0"/>
              <a:t> e </a:t>
            </a:r>
            <a:r>
              <a:rPr lang="it-IT" sz="2000" b="1" dirty="0" err="1"/>
              <a:t>dè</a:t>
            </a:r>
            <a:r>
              <a:rPr lang="it-IT" sz="2000" b="1" dirty="0"/>
              <a:t> dare altrui in Firenze e fuori di Firenze in qualunque parte sia</a:t>
            </a:r>
            <a:r>
              <a:rPr lang="it-IT" sz="2000" b="1" dirty="0" smtClean="0"/>
              <a:t>.</a:t>
            </a:r>
          </a:p>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46924736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28048" y="1582340"/>
            <a:ext cx="8775509" cy="3170099"/>
          </a:xfrm>
          <a:prstGeom prst="rect">
            <a:avLst/>
          </a:prstGeom>
        </p:spPr>
        <p:txBody>
          <a:bodyPr wrap="square">
            <a:spAutoFit/>
          </a:bodyPr>
          <a:lstStyle/>
          <a:p>
            <a:pPr algn="just"/>
            <a:r>
              <a:rPr lang="it-IT" sz="2000" b="1" dirty="0"/>
              <a:t>I sopradetti compagni sono in concordia che a quale de' compagni di questa compagnia </a:t>
            </a:r>
            <a:r>
              <a:rPr lang="it-IT" sz="2000" b="1" dirty="0" err="1"/>
              <a:t>mancase</a:t>
            </a:r>
            <a:r>
              <a:rPr lang="it-IT" sz="2000" b="1" dirty="0"/>
              <a:t> danari per </a:t>
            </a:r>
            <a:r>
              <a:rPr lang="it-IT" sz="2000" b="1" dirty="0" err="1"/>
              <a:t>adenpiere</a:t>
            </a:r>
            <a:r>
              <a:rPr lang="it-IT" sz="2000" b="1" dirty="0"/>
              <a:t> </a:t>
            </a:r>
            <a:r>
              <a:rPr lang="it-IT" sz="2000" b="1" dirty="0" err="1"/>
              <a:t>quelo</a:t>
            </a:r>
            <a:r>
              <a:rPr lang="it-IT" sz="2000" b="1" dirty="0"/>
              <a:t> che </a:t>
            </a:r>
            <a:r>
              <a:rPr lang="it-IT" sz="2000" b="1" dirty="0" err="1"/>
              <a:t>dè</a:t>
            </a:r>
            <a:r>
              <a:rPr lang="it-IT" sz="2000" b="1" dirty="0"/>
              <a:t> dare per lo fornimento de la parte ch'à </a:t>
            </a:r>
            <a:r>
              <a:rPr lang="it-IT" sz="2000" b="1" dirty="0" err="1"/>
              <a:t>meso</a:t>
            </a:r>
            <a:r>
              <a:rPr lang="it-IT" sz="2000" b="1" dirty="0"/>
              <a:t> nel corpo di questa </a:t>
            </a:r>
            <a:r>
              <a:rPr lang="it-IT" sz="2000" b="1" dirty="0" err="1"/>
              <a:t>conpagnia</a:t>
            </a:r>
            <a:r>
              <a:rPr lang="it-IT" sz="2000" b="1" dirty="0"/>
              <a:t> che ne doni a la compagnia per buono e lecito </a:t>
            </a:r>
            <a:r>
              <a:rPr lang="it-IT" sz="2000" b="1" dirty="0" err="1"/>
              <a:t>guadagnio</a:t>
            </a:r>
            <a:r>
              <a:rPr lang="it-IT" sz="2000" b="1" dirty="0"/>
              <a:t> a ragione di sette per </a:t>
            </a:r>
            <a:r>
              <a:rPr lang="it-IT" sz="2000" b="1" dirty="0" err="1"/>
              <a:t>cientinaio</a:t>
            </a:r>
            <a:r>
              <a:rPr lang="it-IT" sz="2000" b="1" dirty="0"/>
              <a:t> l'anno benedetti da Dio. E ancora sono in concordia che quale de' </a:t>
            </a:r>
            <a:r>
              <a:rPr lang="it-IT" sz="2000" b="1" dirty="0" err="1"/>
              <a:t>conpagni</a:t>
            </a:r>
            <a:r>
              <a:rPr lang="it-IT" sz="2000" b="1" dirty="0"/>
              <a:t> di questa </a:t>
            </a:r>
            <a:r>
              <a:rPr lang="it-IT" sz="2000" b="1" dirty="0" err="1"/>
              <a:t>conpagnia</a:t>
            </a:r>
            <a:r>
              <a:rPr lang="it-IT" sz="2000" b="1" dirty="0"/>
              <a:t> tengono de' loro danari in questa </a:t>
            </a:r>
            <a:r>
              <a:rPr lang="it-IT" sz="2000" b="1" dirty="0" err="1"/>
              <a:t>conpagnia</a:t>
            </a:r>
            <a:r>
              <a:rPr lang="it-IT" sz="2000" b="1" dirty="0"/>
              <a:t> di fuori dal corpo de la </a:t>
            </a:r>
            <a:r>
              <a:rPr lang="it-IT" sz="2000" b="1" dirty="0" err="1"/>
              <a:t>conpagnia</a:t>
            </a:r>
            <a:r>
              <a:rPr lang="it-IT" sz="2000" b="1" dirty="0"/>
              <a:t> che la </a:t>
            </a:r>
            <a:r>
              <a:rPr lang="it-IT" sz="2000" b="1" dirty="0" err="1"/>
              <a:t>conpagnia</a:t>
            </a:r>
            <a:r>
              <a:rPr lang="it-IT" sz="2000" b="1" dirty="0"/>
              <a:t> ne doni a </a:t>
            </a:r>
            <a:r>
              <a:rPr lang="it-IT" sz="2000" b="1" dirty="0" err="1"/>
              <a:t>que</a:t>
            </a:r>
            <a:r>
              <a:rPr lang="it-IT" sz="2000" b="1" dirty="0"/>
              <a:t>' </a:t>
            </a:r>
            <a:r>
              <a:rPr lang="it-IT" sz="2000" b="1" dirty="0" err="1"/>
              <a:t>chotali</a:t>
            </a:r>
            <a:r>
              <a:rPr lang="it-IT" sz="2000" b="1" dirty="0"/>
              <a:t> a ragione di sette per </a:t>
            </a:r>
            <a:r>
              <a:rPr lang="it-IT" sz="2000" b="1" dirty="0" err="1"/>
              <a:t>cientinaio</a:t>
            </a:r>
            <a:r>
              <a:rPr lang="it-IT" sz="2000" b="1" dirty="0"/>
              <a:t> l'anno per buono e lecito </a:t>
            </a:r>
            <a:r>
              <a:rPr lang="it-IT" sz="2000" b="1" dirty="0" err="1"/>
              <a:t>guadagnio</a:t>
            </a:r>
            <a:r>
              <a:rPr lang="it-IT" sz="2000" b="1" dirty="0"/>
              <a:t> benedetti da Dio.</a:t>
            </a:r>
          </a:p>
        </p:txBody>
      </p:sp>
    </p:spTree>
    <p:extLst>
      <p:ext uri="{BB962C8B-B14F-4D97-AF65-F5344CB8AC3E}">
        <p14:creationId xmlns:p14="http://schemas.microsoft.com/office/powerpoint/2010/main" val="117772710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4716" y="204717"/>
            <a:ext cx="10304060" cy="1323832"/>
          </a:xfrm>
        </p:spPr>
        <p:txBody>
          <a:bodyPr/>
          <a:lstStyle/>
          <a:p>
            <a:pPr algn="ctr"/>
            <a:r>
              <a:rPr lang="it-IT" sz="2000" b="1" dirty="0" smtClean="0">
                <a:solidFill>
                  <a:schemeClr val="accent1">
                    <a:lumMod val="20000"/>
                    <a:lumOff val="80000"/>
                  </a:schemeClr>
                </a:solidFill>
              </a:rPr>
              <a:t>Testamento di un usuraio</a:t>
            </a:r>
            <a:br>
              <a:rPr lang="it-IT" sz="2000" b="1" dirty="0" smtClean="0">
                <a:solidFill>
                  <a:schemeClr val="accent1">
                    <a:lumMod val="20000"/>
                    <a:lumOff val="80000"/>
                  </a:schemeClr>
                </a:solidFill>
              </a:rPr>
            </a:br>
            <a:r>
              <a:rPr lang="it-IT" sz="1800" dirty="0"/>
              <a:t>A. SAPORI, Un fiorentino bizzarro alla corte di Borgogna. Scaglia Tifi, </a:t>
            </a:r>
            <a:r>
              <a:rPr lang="it-IT" sz="1800" i="1" dirty="0"/>
              <a:t>in «Studi di Storia Economica (secoli XIII-XIV-XV)», vol. I, Firenze, Sansoni, 1955, pp. 123-127.</a:t>
            </a:r>
            <a:endParaRPr lang="it-IT" sz="1800" b="1" dirty="0">
              <a:solidFill>
                <a:schemeClr val="accent1">
                  <a:lumMod val="20000"/>
                  <a:lumOff val="80000"/>
                </a:schemeClr>
              </a:solidFill>
            </a:endParaRPr>
          </a:p>
        </p:txBody>
      </p:sp>
      <p:sp>
        <p:nvSpPr>
          <p:cNvPr id="3" name="Segnaposto testo 2"/>
          <p:cNvSpPr>
            <a:spLocks noGrp="1"/>
          </p:cNvSpPr>
          <p:nvPr>
            <p:ph type="body" idx="1"/>
          </p:nvPr>
        </p:nvSpPr>
        <p:spPr>
          <a:xfrm>
            <a:off x="300251" y="1746913"/>
            <a:ext cx="10836321" cy="3890868"/>
          </a:xfrm>
        </p:spPr>
        <p:txBody>
          <a:bodyPr>
            <a:noAutofit/>
          </a:bodyPr>
          <a:lstStyle/>
          <a:p>
            <a:r>
              <a:rPr lang="it-IT" b="1" dirty="0">
                <a:solidFill>
                  <a:schemeClr val="tx1"/>
                </a:solidFill>
              </a:rPr>
              <a:t>Testamento di Scaglia Tifi fatto a Besançon il 16 maggio 1330 e pubblicato dalla curia in quella città il 27 gennaio 1332.</a:t>
            </a:r>
          </a:p>
          <a:p>
            <a:pPr algn="just"/>
            <a:r>
              <a:rPr lang="it-IT" b="1" dirty="0" smtClean="0">
                <a:solidFill>
                  <a:schemeClr val="tx1"/>
                </a:solidFill>
              </a:rPr>
              <a:t>In </a:t>
            </a:r>
            <a:r>
              <a:rPr lang="it-IT" b="1" dirty="0">
                <a:solidFill>
                  <a:schemeClr val="tx1"/>
                </a:solidFill>
              </a:rPr>
              <a:t>nome della santa ed individua Trinità, del Padre, del Figlio e dello Spirito sento. Amen. Io Giacomo, detto Scaglia dei Tifi, di Firenze, sano di mente e di corpo ed essendo completamente nelle mie facoltà fisiche e mentali per grazia divina, considerando e sapendo che dopo il peccato del nostro primo progenitore la condizione del genere umano è transitoria e mortale e che nulla è più certo della morte e nulla più incerto della sua ora, e perciò non volendo morire senza testamento, finché la ragione regge la mente ed il vigore sostiene le membra ed il corpo, non indebolito da alcuna malattia, stabilisco, faccio, ordino e dispongo in questo documento nel seguente modo il mio testamento e la mia estrema volontà riguardo il mio corpo, i miei beni e le mie proprietà mobili ed ereditarie a me da Dio concesse, ovunque oltre monti, escluse quelle esistenti in Italia</a:t>
            </a:r>
            <a:r>
              <a:rPr lang="it-IT" b="1" dirty="0" smtClean="0">
                <a:solidFill>
                  <a:schemeClr val="tx1"/>
                </a:solidFill>
              </a:rPr>
              <a:t>.</a:t>
            </a:r>
            <a:endParaRPr lang="it-IT" b="1" dirty="0">
              <a:solidFill>
                <a:schemeClr val="tx1"/>
              </a:solidFill>
            </a:endParaRPr>
          </a:p>
        </p:txBody>
      </p:sp>
    </p:spTree>
    <p:extLst>
      <p:ext uri="{BB962C8B-B14F-4D97-AF65-F5344CB8AC3E}">
        <p14:creationId xmlns:p14="http://schemas.microsoft.com/office/powerpoint/2010/main" val="45167498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4024" y="559558"/>
            <a:ext cx="11068333" cy="4801314"/>
          </a:xfrm>
          <a:prstGeom prst="rect">
            <a:avLst/>
          </a:prstGeom>
        </p:spPr>
        <p:txBody>
          <a:bodyPr wrap="square">
            <a:spAutoFit/>
          </a:bodyPr>
          <a:lstStyle/>
          <a:p>
            <a:pPr algn="just"/>
            <a:r>
              <a:rPr lang="it-IT" b="1" dirty="0"/>
              <a:t>In primo luogo raccomando la mia anima, non appena sarà uscita dal suo corpo, all'altissimo Creatore</a:t>
            </a:r>
            <a:r>
              <a:rPr lang="it-IT" b="1" dirty="0" smtClean="0"/>
              <a:t>.</a:t>
            </a:r>
          </a:p>
          <a:p>
            <a:pPr algn="just"/>
            <a:r>
              <a:rPr lang="it-IT" b="1" dirty="0"/>
              <a:t>Ugualmente, se avverrà che io debba pagare il mio debito alla natura oltre monti, scelgo la mia sepoltura nella chiesa dell'ospedale di Santo Spirito in Besançon e do e concedo in pura e perpetua elemosina novanta lire di reddito annuo e perpetuo sotto la forma, il modo, le condizioni e gli oneri sotto dichiarati al maestro, ai fratelli ed ai poveri presenti e futuri del detto ospedale dello Spirito Santo di Besançon per la salvezza dell'anima mia, dei miei genitori e antecessori e per quelli a cui io sono obbligato a patto che lo stesso </a:t>
            </a:r>
            <a:r>
              <a:rPr lang="it-IT" b="1" dirty="0" smtClean="0"/>
              <a:t>maestro (il superiore dell’ospedale)</a:t>
            </a:r>
            <a:r>
              <a:rPr lang="it-IT" b="1" dirty="0"/>
              <a:t> debba e sia obbligato a costituire, instituire, ordinare, scegliere ed eleggere come </a:t>
            </a:r>
            <a:r>
              <a:rPr lang="it-IT" b="1" dirty="0" err="1"/>
              <a:t>capellani</a:t>
            </a:r>
            <a:r>
              <a:rPr lang="it-IT" b="1" dirty="0"/>
              <a:t> nella stessa chiesa dello Spirito Santo due frati del detto ospedale dello Spirito Santo, promossi ai sacri ordini del sacerdozio, in un altare appositamente stabilito, al più presto possibile, dopo la mia morte, i quali </a:t>
            </a:r>
            <a:r>
              <a:rPr lang="it-IT" b="1" dirty="0" err="1"/>
              <a:t>capellani</a:t>
            </a:r>
            <a:r>
              <a:rPr lang="it-IT" b="1" dirty="0"/>
              <a:t> ogni giorno alternativamente celebrino in perpetuo presso l'altare predetto una messa di requie per la salvezza della mia anima e di quella dei miei genitori e dei miei predecessori e siano obbligati con giuramento a celebrarla, ai quali </a:t>
            </a:r>
            <a:r>
              <a:rPr lang="it-IT" b="1" dirty="0" err="1"/>
              <a:t>capellani</a:t>
            </a:r>
            <a:r>
              <a:rPr lang="it-IT" b="1" dirty="0"/>
              <a:t> si dia e si paghi e il detto maestro sia obbligato a dare e pagare, detraendolo dal legato suddetto, ogni anno in perpetuo, venti lire di annuo e eterno reddito, cioè dieci lire per ciascuno.</a:t>
            </a:r>
          </a:p>
          <a:p>
            <a:pPr algn="just"/>
            <a:endParaRPr lang="it-IT" b="1" dirty="0"/>
          </a:p>
        </p:txBody>
      </p:sp>
    </p:spTree>
    <p:extLst>
      <p:ext uri="{BB962C8B-B14F-4D97-AF65-F5344CB8AC3E}">
        <p14:creationId xmlns:p14="http://schemas.microsoft.com/office/powerpoint/2010/main" val="418899770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7546" y="382136"/>
            <a:ext cx="11327642" cy="5909310"/>
          </a:xfrm>
          <a:prstGeom prst="rect">
            <a:avLst/>
          </a:prstGeom>
        </p:spPr>
        <p:txBody>
          <a:bodyPr wrap="square">
            <a:spAutoFit/>
          </a:bodyPr>
          <a:lstStyle/>
          <a:p>
            <a:pPr algn="just"/>
            <a:r>
              <a:rPr lang="it-IT" b="1" dirty="0"/>
              <a:t>Ugualmente voglio ed ordino che ogni anno nel giorno della mia morte nella stessa chiesa dello Spirito Santo sia fatto e sia celebrato il mio anniversario secondo gli usi e in quel giorno sia fatta per i poveri del detto ospedale e per i fratelli una pietanza del valore di cento soldi.</a:t>
            </a:r>
          </a:p>
          <a:p>
            <a:pPr algn="just"/>
            <a:r>
              <a:rPr lang="it-IT" b="1" dirty="0" smtClean="0"/>
              <a:t>Voglio </a:t>
            </a:r>
            <a:r>
              <a:rPr lang="it-IT" b="1" dirty="0"/>
              <a:t>anche ed ordino che agli stessi poveri e ai fratelli quattro volte all'anno, cioè per ogni stagione dell'anno, sia fatta una pietanza del valore e della quantità di settanta soldi, affinché gli stessi poveri ed i fratelli, mossi da afflato religioso in conseguenza di questa [carità], non dimentichino di intercedere presso Dio con devote orazioni per la salvezza della mia anima.</a:t>
            </a:r>
          </a:p>
          <a:p>
            <a:pPr algn="just"/>
            <a:r>
              <a:rPr lang="it-IT" b="1" dirty="0" smtClean="0"/>
              <a:t>Ugualmente </a:t>
            </a:r>
            <a:r>
              <a:rPr lang="it-IT" b="1" dirty="0"/>
              <a:t>voglio, stabilisco ed ordino che il detto maestro dello Spirito Santo, insieme con le cose predette, nella stagione invernale, ogni anno in perpetuo, acquisti e sia obbligato ad acquistare per una somma di venticinque lire dei panni correnti di </a:t>
            </a:r>
            <a:r>
              <a:rPr lang="it-IT" b="1" dirty="0" err="1"/>
              <a:t>sergia</a:t>
            </a:r>
            <a:r>
              <a:rPr lang="it-IT" b="1" dirty="0"/>
              <a:t> </a:t>
            </a:r>
            <a:r>
              <a:rPr lang="it-IT" b="1" dirty="0" smtClean="0"/>
              <a:t>,o </a:t>
            </a:r>
            <a:r>
              <a:rPr lang="it-IT" b="1" dirty="0"/>
              <a:t>altro, adatti a fare vesti e tuniche per uso dei miserabili e del poveri di detto ospedale che più palesemente ne hanno bisogno. E della rimanenza di detto legato voglio che lo stesso maestro faccia e predisponga come a lui parrà meglio, per la salvezza della mia anima e per l'utilità di detto ospedale e dei suoi poveri, considerando responsabili in modo particolare di tutte queste cose la coscienza e l'anima del detto maestro dello Spirito Santo e le coscienze e le anime dei suoi successori in detto ospedale. Le quali novanta lire di reddito annuale e perpetuo assegno, concedo ed affido per conto mio e per conto dei miei eredi ai detti maestro, fratelli e poveri dello Spirito Santo di Besançon ogni anno, da riscuotere in perpetuo e da esigere e da detrarre sui miei redditi del pedaggio di </a:t>
            </a:r>
            <a:r>
              <a:rPr lang="it-IT" b="1" dirty="0" err="1"/>
              <a:t>Augerans</a:t>
            </a:r>
            <a:r>
              <a:rPr lang="it-IT" b="1" dirty="0"/>
              <a:t>, nel tempo e con le modalità con cui io fui solito percepire ed esigere annualmente i detti miei redditi del detto pedaggio e a questo scopo costituisco miei procuratori gli stessi maestro, fratelli e poveri, tanto quanto agissero in proprio…</a:t>
            </a:r>
          </a:p>
        </p:txBody>
      </p:sp>
    </p:spTree>
    <p:extLst>
      <p:ext uri="{BB962C8B-B14F-4D97-AF65-F5344CB8AC3E}">
        <p14:creationId xmlns:p14="http://schemas.microsoft.com/office/powerpoint/2010/main" val="1861019961"/>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2263" y="559558"/>
            <a:ext cx="10536071" cy="5078313"/>
          </a:xfrm>
          <a:prstGeom prst="rect">
            <a:avLst/>
          </a:prstGeom>
        </p:spPr>
        <p:txBody>
          <a:bodyPr wrap="square">
            <a:spAutoFit/>
          </a:bodyPr>
          <a:lstStyle/>
          <a:p>
            <a:pPr algn="just"/>
            <a:r>
              <a:rPr lang="it-IT" b="1" dirty="0"/>
              <a:t>Ugualmente do e lascio ai frati minori di Besançon sessanta soldi per fare un pasto nel loro convento, chiedendo loro che celebrino una messa per la salvezza della mia anima e intercedano presso Dio con devote orazioni.</a:t>
            </a:r>
          </a:p>
          <a:p>
            <a:pPr algn="just"/>
            <a:r>
              <a:rPr lang="it-IT" b="1" dirty="0" smtClean="0"/>
              <a:t>Ugualmente </a:t>
            </a:r>
            <a:r>
              <a:rPr lang="it-IT" b="1" dirty="0"/>
              <a:t>do e lascio alla fabbrica della chiesa di S. Giovanni Evangelista di Besançon quaranta soldi.</a:t>
            </a:r>
          </a:p>
          <a:p>
            <a:pPr algn="just"/>
            <a:r>
              <a:rPr lang="it-IT" b="1" dirty="0" smtClean="0"/>
              <a:t>Ugualmente </a:t>
            </a:r>
            <a:r>
              <a:rPr lang="it-IT" b="1" dirty="0"/>
              <a:t>e in modo simile do e lascio ai frati minori di Besançon sessanta soldi per un pasto.</a:t>
            </a:r>
          </a:p>
          <a:p>
            <a:pPr algn="just"/>
            <a:r>
              <a:rPr lang="it-IT" b="1" dirty="0" smtClean="0"/>
              <a:t>Ugualmente </a:t>
            </a:r>
            <a:r>
              <a:rPr lang="it-IT" b="1" dirty="0"/>
              <a:t>[lascio] alle fabbriche delle chiese dei Santi Stefano, Andrea, Giovanni Battista, Giuseppe, al monastero di S. Marcellino, Paolo, Donato, Pietro e della Beata Maddalena di Besançon venti soldi a ciascuno.</a:t>
            </a:r>
          </a:p>
          <a:p>
            <a:pPr algn="just"/>
            <a:r>
              <a:rPr lang="it-IT" b="1" dirty="0" smtClean="0"/>
              <a:t>Ugualmente </a:t>
            </a:r>
            <a:r>
              <a:rPr lang="it-IT" b="1" dirty="0"/>
              <a:t>voglio ed ordino che otto libbre di frumento vengano acquistate e vengano usate per fabbricare del pane e nel giorno della mia morte o dopo, al più presto possibile, per la salvezza della mia anima sia dato e distribuito ai poveri e mendicanti della città di Besançon.</a:t>
            </a:r>
          </a:p>
          <a:p>
            <a:pPr algn="just"/>
            <a:r>
              <a:rPr lang="it-IT" b="1" dirty="0" smtClean="0"/>
              <a:t>Ugualmente </a:t>
            </a:r>
            <a:r>
              <a:rPr lang="it-IT" b="1" dirty="0"/>
              <a:t>do e lascio ai poveri dell'ospedale di S. Giacomo delle Arene sessanta soldi per un pasto da offrire agli stessi.</a:t>
            </a:r>
          </a:p>
          <a:p>
            <a:pPr algn="just"/>
            <a:r>
              <a:rPr lang="it-IT" b="1" dirty="0" smtClean="0"/>
              <a:t>Ugualmente </a:t>
            </a:r>
            <a:r>
              <a:rPr lang="it-IT" b="1" dirty="0"/>
              <a:t>ai poveri dell'ospedale di S. Brigida di Besançon, in modo simile, sessanta lire.</a:t>
            </a:r>
          </a:p>
          <a:p>
            <a:pPr algn="just"/>
            <a:r>
              <a:rPr lang="it-IT" b="1" dirty="0" smtClean="0"/>
              <a:t>Ugualmente </a:t>
            </a:r>
            <a:r>
              <a:rPr lang="it-IT" b="1" dirty="0"/>
              <a:t>ai primi degli istruttori dei Santi Giovanni e Stefano cinque soldi a ciascuno…</a:t>
            </a:r>
          </a:p>
        </p:txBody>
      </p:sp>
    </p:spTree>
    <p:extLst>
      <p:ext uri="{BB962C8B-B14F-4D97-AF65-F5344CB8AC3E}">
        <p14:creationId xmlns:p14="http://schemas.microsoft.com/office/powerpoint/2010/main" val="35953708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58800" y="304800"/>
            <a:ext cx="8715202" cy="584200"/>
          </a:xfrm>
        </p:spPr>
        <p:txBody>
          <a:bodyPr>
            <a:normAutofit/>
          </a:bodyPr>
          <a:lstStyle/>
          <a:p>
            <a:pPr algn="ctr"/>
            <a:r>
              <a:rPr lang="it-IT" sz="2400" b="1" dirty="0" smtClean="0">
                <a:solidFill>
                  <a:schemeClr val="accent1">
                    <a:lumMod val="40000"/>
                    <a:lumOff val="60000"/>
                  </a:schemeClr>
                </a:solidFill>
              </a:rPr>
              <a:t>Le carestie e la peste nel corso del Trecento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254000" y="889000"/>
            <a:ext cx="10871199" cy="5152363"/>
          </a:xfrm>
        </p:spPr>
        <p:txBody>
          <a:bodyPr>
            <a:noAutofit/>
          </a:bodyPr>
          <a:lstStyle/>
          <a:p>
            <a:pPr algn="just"/>
            <a:r>
              <a:rPr lang="it-IT" sz="1800" b="1" dirty="0" smtClean="0"/>
              <a:t>In tutta Europa tra 1313 e 1317 ci furono gravi carestie. Nelle grandi città gli immigrati recenti vivevano in precarie condizioni alimentari e la situazione divenne in breve tempo insostenibile. Il proletariato urbano si nutriva di pane </a:t>
            </a:r>
            <a:r>
              <a:rPr lang="it-IT" sz="1800" b="1" dirty="0"/>
              <a:t>e</a:t>
            </a:r>
            <a:r>
              <a:rPr lang="it-IT" sz="1800" b="1" dirty="0" smtClean="0"/>
              <a:t> l’alto prezzo dei cereali lo rendeva inaccessibile.</a:t>
            </a:r>
          </a:p>
          <a:p>
            <a:pPr algn="just"/>
            <a:r>
              <a:rPr lang="it-IT" sz="1800" b="1" dirty="0" smtClean="0"/>
              <a:t>Nelle campagne  molti coltivatori, soprattutto quelli che vivevano nelle zone marginali con bassa redditività, furono travolti dalla crisi spostandosi in città in cerca di miglior vita, dove erano respinti per una situazione già compromessa. </a:t>
            </a:r>
          </a:p>
          <a:p>
            <a:pPr algn="just"/>
            <a:r>
              <a:rPr lang="it-IT" sz="1800" b="1" dirty="0" smtClean="0"/>
              <a:t>La peste del 1348: si diffuse in tutta Europa in pochi mesi. Nella forma bubbonica aveva un tasso elevato di mortalità (90%). Solo oggi sappiamo che si propagò attraverso un bacillo (</a:t>
            </a:r>
            <a:r>
              <a:rPr lang="it-IT" sz="1800" b="1" dirty="0" err="1" smtClean="0"/>
              <a:t>Yersin</a:t>
            </a:r>
            <a:r>
              <a:rPr lang="it-IT" sz="1800" b="1" dirty="0" smtClean="0"/>
              <a:t>) trasmesso dalla puntura delle pulci parassite del ratto nero. Giunse in Europa attraverso le vie carovaniere dall’Oriente. La malattia si sarebbe così spostata da Samarcanda a Caffa, un porto sul Mar Nero, dove i genovesi avevano le loro merci. Da qui si diffuse in Occidente.</a:t>
            </a:r>
          </a:p>
          <a:p>
            <a:pPr algn="just"/>
            <a:r>
              <a:rPr lang="it-IT" sz="1800" b="1" dirty="0" smtClean="0"/>
              <a:t>I contemporanei interpretavano la peste come un castigo divino. Ciò comportò in alcune zone europee l’organizzarsi di spedizioni punitive contro quelli che erano considerati come nemici della cristianità. Furono le comunità ebraiche in particolare ad essere scelte come vittime.</a:t>
            </a:r>
          </a:p>
          <a:p>
            <a:pPr algn="just"/>
            <a:r>
              <a:rPr lang="it-IT" sz="1800" b="1" dirty="0" smtClean="0"/>
              <a:t>La peste ritornò nel 1360-1390; 1397-1420 e sarebbe rimasta endemica </a:t>
            </a:r>
            <a:r>
              <a:rPr lang="it-IT" sz="1800" b="1" dirty="0"/>
              <a:t>f</a:t>
            </a:r>
            <a:r>
              <a:rPr lang="it-IT" sz="1800" b="1" dirty="0" smtClean="0"/>
              <a:t>ino al XVIII sec.</a:t>
            </a:r>
            <a:endParaRPr lang="it-IT" sz="1800" b="1" dirty="0"/>
          </a:p>
        </p:txBody>
      </p:sp>
    </p:spTree>
    <p:extLst>
      <p:ext uri="{BB962C8B-B14F-4D97-AF65-F5344CB8AC3E}">
        <p14:creationId xmlns:p14="http://schemas.microsoft.com/office/powerpoint/2010/main" val="145837254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97150" y="102137"/>
            <a:ext cx="8596668" cy="558263"/>
          </a:xfrm>
        </p:spPr>
        <p:txBody>
          <a:bodyPr>
            <a:normAutofit/>
          </a:bodyPr>
          <a:lstStyle/>
          <a:p>
            <a:pPr algn="ctr"/>
            <a:r>
              <a:rPr lang="it-IT" sz="2400" b="1" dirty="0" smtClean="0">
                <a:solidFill>
                  <a:schemeClr val="accent1">
                    <a:lumMod val="40000"/>
                    <a:lumOff val="60000"/>
                  </a:schemeClr>
                </a:solidFill>
              </a:rPr>
              <a:t>I cambiamenti nelle campagne dopo la peste </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419100" y="922092"/>
            <a:ext cx="10261599" cy="5119271"/>
          </a:xfrm>
        </p:spPr>
        <p:txBody>
          <a:bodyPr>
            <a:noAutofit/>
          </a:bodyPr>
          <a:lstStyle/>
          <a:p>
            <a:pPr algn="just"/>
            <a:r>
              <a:rPr lang="it-IT" sz="1800" b="1" dirty="0" smtClean="0"/>
              <a:t>Abbandono delle terre marginali di bassa redditività con una forte diminuzione dei contadini a causa della morte e dell’emigrazione. In Germania ci fu l’abbandono di interi villaggi e l’aumento dell’incolto.</a:t>
            </a:r>
          </a:p>
          <a:p>
            <a:pPr algn="just"/>
            <a:r>
              <a:rPr lang="it-IT" sz="1800" b="1" dirty="0" smtClean="0"/>
              <a:t>Aumento della pastorizia (causa di impoverimento del territorio nell’Italia centro-meridionale e in Sardegna). </a:t>
            </a:r>
          </a:p>
          <a:p>
            <a:pPr algn="just"/>
            <a:r>
              <a:rPr lang="it-IT" sz="1800" b="1" dirty="0" smtClean="0"/>
              <a:t>Riorganizzazione in Italia centrosettentrionale dei possedimenti accorpati in poderi con la possibilità di rinnovare i patti agrari e con l’incremento dei contratti di mezzadria. Il controllo sul lavoro dei contadini aumentò in modo considerevole.</a:t>
            </a:r>
          </a:p>
          <a:p>
            <a:pPr algn="just"/>
            <a:r>
              <a:rPr lang="it-IT" sz="1800" b="1" dirty="0" smtClean="0"/>
              <a:t>Tale controllo eccessivo comportò in Francia lo scoppio di rivolte come per es. la rivolta contadina del 1358 nell’ </a:t>
            </a:r>
            <a:r>
              <a:rPr lang="it-IT" sz="1800" b="1" dirty="0" err="1" smtClean="0"/>
              <a:t>Île</a:t>
            </a:r>
            <a:r>
              <a:rPr lang="it-IT" sz="1800" b="1" dirty="0" smtClean="0"/>
              <a:t> de France, da dove si estese a Parigi. Chiamata </a:t>
            </a:r>
            <a:r>
              <a:rPr lang="it-IT" sz="1800" b="1" i="1" dirty="0" smtClean="0"/>
              <a:t>Jacquerie</a:t>
            </a:r>
            <a:r>
              <a:rPr lang="it-IT" sz="1800" b="1" dirty="0" smtClean="0"/>
              <a:t> (deriva da Jacques nome diffuso tra i contadini) fu soppressa con forza. Si calcola che furono uccisi circa ventimila persone.  </a:t>
            </a:r>
          </a:p>
          <a:p>
            <a:pPr algn="just"/>
            <a:r>
              <a:rPr lang="it-IT" sz="1800" b="1" dirty="0" smtClean="0"/>
              <a:t>Rivolta scoppiata in Inghilterra contro l’aumento delle tasse per finanziare le campagne militari della guerra dei cento anni. I contadini e i salariati urbani insorsero ma godendo dell’appoggio del clero, raggiunsero un accordo con le autorità. Le frange più radicali, che aspiravano all’abolizione alla schiavitù, vennero represse con violenza.</a:t>
            </a:r>
            <a:endParaRPr lang="it-IT" sz="1800" b="1" dirty="0"/>
          </a:p>
        </p:txBody>
      </p:sp>
    </p:spTree>
    <p:extLst>
      <p:ext uri="{BB962C8B-B14F-4D97-AF65-F5344CB8AC3E}">
        <p14:creationId xmlns:p14="http://schemas.microsoft.com/office/powerpoint/2010/main" val="3248995171"/>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04045"/>
          </a:xfrm>
        </p:spPr>
        <p:txBody>
          <a:bodyPr>
            <a:normAutofit/>
          </a:bodyPr>
          <a:lstStyle/>
          <a:p>
            <a:pPr algn="ctr"/>
            <a:r>
              <a:rPr lang="it-IT" sz="2400" b="1" dirty="0" smtClean="0"/>
              <a:t>Le corporazioni</a:t>
            </a:r>
            <a:endParaRPr lang="it-IT" sz="2400" b="1" dirty="0"/>
          </a:p>
        </p:txBody>
      </p:sp>
      <p:sp>
        <p:nvSpPr>
          <p:cNvPr id="3" name="Segnaposto contenuto 2"/>
          <p:cNvSpPr>
            <a:spLocks noGrp="1"/>
          </p:cNvSpPr>
          <p:nvPr>
            <p:ph idx="1"/>
          </p:nvPr>
        </p:nvSpPr>
        <p:spPr>
          <a:xfrm>
            <a:off x="690212" y="1339404"/>
            <a:ext cx="9600008" cy="4212562"/>
          </a:xfrm>
        </p:spPr>
        <p:txBody>
          <a:bodyPr>
            <a:normAutofit fontScale="92500" lnSpcReduction="20000"/>
          </a:bodyPr>
          <a:lstStyle/>
          <a:p>
            <a:pPr algn="just"/>
            <a:r>
              <a:rPr lang="it-IT" b="1" dirty="0" smtClean="0"/>
              <a:t>La crisi del Trecento comportò una nuova organizzazione del lavoro. Gli imprenditori con maggiore disponibilità costituirono laboratori in cui gli addetti svolgevano solo una fase della produzione. Il ciclo del lavoro fu razionalizzato con l’aumento dei salariati urbani.</a:t>
            </a:r>
          </a:p>
          <a:p>
            <a:pPr algn="just"/>
            <a:r>
              <a:rPr lang="it-IT" b="1" dirty="0" smtClean="0"/>
              <a:t>Tra XII e XIII sec. </a:t>
            </a:r>
            <a:r>
              <a:rPr lang="it-IT" b="1" dirty="0"/>
              <a:t>s</a:t>
            </a:r>
            <a:r>
              <a:rPr lang="it-IT" b="1" dirty="0" smtClean="0"/>
              <a:t>i costituirono associazioni composte da persone che operavano nel medesimo settore allo scopo di tutelare i propri interessi comuni. Ben presto le corporazioni assunsero una sorta di monopolio nel proprio settore e si diedero strumenti di autogoverno con statuti e consigli interni. Venivano fissati ad esempio gli orari di lavoro, la qualità dei prodotti e i modi con cui dovevano essere organizzati l’acquisto e la vendita. Le arti, che divennero fondamentali dal punto di vista economico, accoglievano i proprietari ma non i salariati, che piegati dalle difficoltà del secolo furono protagonisti delle rivolte urbane come nel caso del tumulto dei Ciompi a Firenze nel 1378, quando gli operai del tessile, chiamati ciompi per indicare la loro sporcizia e trasandatezza, cercarono di rivendicare maggiori salari e la possibilità di essere rappresentati nelle cariche istituzionali in città. La rivolta ebbe un iniziale successo ma poi fu duramente repressa.</a:t>
            </a:r>
            <a:endParaRPr lang="it-IT" b="1" dirty="0"/>
          </a:p>
        </p:txBody>
      </p:sp>
    </p:spTree>
    <p:extLst>
      <p:ext uri="{BB962C8B-B14F-4D97-AF65-F5344CB8AC3E}">
        <p14:creationId xmlns:p14="http://schemas.microsoft.com/office/powerpoint/2010/main" val="4276033447"/>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400" b="1" dirty="0" smtClean="0"/>
              <a:t>La partita doppia e le attività creditizie</a:t>
            </a:r>
            <a:endParaRPr lang="it-IT" sz="2400" b="1" dirty="0"/>
          </a:p>
        </p:txBody>
      </p:sp>
      <p:sp>
        <p:nvSpPr>
          <p:cNvPr id="3" name="Segnaposto contenuto 2"/>
          <p:cNvSpPr>
            <a:spLocks noGrp="1"/>
          </p:cNvSpPr>
          <p:nvPr>
            <p:ph idx="1"/>
          </p:nvPr>
        </p:nvSpPr>
        <p:spPr>
          <a:xfrm>
            <a:off x="677333" y="1249252"/>
            <a:ext cx="10541127" cy="4856506"/>
          </a:xfrm>
        </p:spPr>
        <p:txBody>
          <a:bodyPr>
            <a:normAutofit/>
          </a:bodyPr>
          <a:lstStyle/>
          <a:p>
            <a:pPr algn="just"/>
            <a:r>
              <a:rPr lang="it-IT" b="1" dirty="0" smtClean="0"/>
              <a:t>Nel XIV sec. </a:t>
            </a:r>
            <a:r>
              <a:rPr lang="it-IT" b="1" dirty="0"/>
              <a:t>s</a:t>
            </a:r>
            <a:r>
              <a:rPr lang="it-IT" b="1" dirty="0" smtClean="0"/>
              <a:t>i affermarono nuovi sistemi di contabilità come la partita doppia, che separava in conti diversi le operazioni in dare e in avere, o la lettera di cambio, una sorta di assegno. Servivano per gestire meglio i commerci.</a:t>
            </a:r>
          </a:p>
          <a:p>
            <a:pPr algn="just"/>
            <a:r>
              <a:rPr lang="it-IT" b="1" dirty="0" smtClean="0"/>
              <a:t>I sovrani cercarono l’aiuto dei banchieri per finanziare le loro guerre soprattutto tra i fiorentini che avevano una notevole base finanziaria. Essi furono tra i protagonisti di uno dei più grandi fallimenti bancari della storia: tra il 1342 e il 1343 fallirono le principali banche fiorentine(Bardi e Peruzzi), perché non furono risarcite dei prestiti elargiti al re d’Inghilterra Edoardo III e ad altri sovrani. </a:t>
            </a:r>
          </a:p>
          <a:p>
            <a:pPr algn="just"/>
            <a:r>
              <a:rPr lang="it-IT" b="1" dirty="0" smtClean="0"/>
              <a:t>Il loro crollo provocò una reazione a catena con il coinvolgimento di numerose compagnie commerciali. Spesso operavano gli stessi mercanti e le stesse famiglie in più imprese.</a:t>
            </a:r>
          </a:p>
          <a:p>
            <a:pPr algn="just"/>
            <a:r>
              <a:rPr lang="it-IT" b="1" dirty="0" smtClean="0"/>
              <a:t>Il fallimento comportò una ristrutturazione del sistema bancario con la scelta di dotare le varie filiali di indipendenza amministrativa</a:t>
            </a:r>
            <a:r>
              <a:rPr lang="it-IT" dirty="0" smtClean="0"/>
              <a:t>.</a:t>
            </a:r>
            <a:endParaRPr lang="it-IT" dirty="0"/>
          </a:p>
        </p:txBody>
      </p:sp>
    </p:spTree>
    <p:extLst>
      <p:ext uri="{BB962C8B-B14F-4D97-AF65-F5344CB8AC3E}">
        <p14:creationId xmlns:p14="http://schemas.microsoft.com/office/powerpoint/2010/main" val="1538597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3900"/>
          </a:xfrm>
        </p:spPr>
        <p:txBody>
          <a:bodyPr>
            <a:normAutofit/>
          </a:bodyPr>
          <a:lstStyle/>
          <a:p>
            <a:pPr algn="ctr"/>
            <a:r>
              <a:rPr lang="it-IT" sz="2800" dirty="0" smtClean="0">
                <a:solidFill>
                  <a:schemeClr val="bg2">
                    <a:lumMod val="60000"/>
                    <a:lumOff val="40000"/>
                  </a:schemeClr>
                </a:solidFill>
              </a:rPr>
              <a:t>L’ascesa dei Normanni </a:t>
            </a:r>
            <a:endParaRPr lang="it-IT" sz="2800" dirty="0">
              <a:solidFill>
                <a:schemeClr val="bg2">
                  <a:lumMod val="60000"/>
                  <a:lumOff val="40000"/>
                </a:schemeClr>
              </a:solidFill>
            </a:endParaRPr>
          </a:p>
        </p:txBody>
      </p:sp>
      <p:sp>
        <p:nvSpPr>
          <p:cNvPr id="3" name="Content Placeholder 2"/>
          <p:cNvSpPr>
            <a:spLocks noGrp="1"/>
          </p:cNvSpPr>
          <p:nvPr>
            <p:ph idx="1"/>
          </p:nvPr>
        </p:nvSpPr>
        <p:spPr>
          <a:xfrm>
            <a:off x="677334" y="1244601"/>
            <a:ext cx="9533466" cy="4796762"/>
          </a:xfrm>
        </p:spPr>
        <p:txBody>
          <a:bodyPr>
            <a:normAutofit/>
          </a:bodyPr>
          <a:lstStyle/>
          <a:p>
            <a:pPr algn="just"/>
            <a:r>
              <a:rPr lang="it-IT" sz="2000" b="1" dirty="0" smtClean="0"/>
              <a:t>Nel 911 i Normanni ottennero il riconoscimento dello stanziamento nel nord della Gallia. Re Carlo il Semplice assegnò al capo dei normanni </a:t>
            </a:r>
            <a:r>
              <a:rPr lang="it-IT" sz="2000" b="1" dirty="0" err="1" smtClean="0"/>
              <a:t>Rollone</a:t>
            </a:r>
            <a:r>
              <a:rPr lang="it-IT" sz="2000" b="1" dirty="0" smtClean="0"/>
              <a:t> il titolo ducale. Dopo un periodo iniziale, caratterizzato da attacchi di pirateria, il duca iniziò a combattere al fine di ottenere nuovi territori.</a:t>
            </a:r>
          </a:p>
          <a:p>
            <a:pPr algn="just"/>
            <a:r>
              <a:rPr lang="it-IT" sz="2000" b="1" dirty="0" smtClean="0"/>
              <a:t>In Italia i normanni furono inizialmente assoldati dai bizantini e dai longobardi in guerra tra loro; Roberto Il Guiscardo riuscì a ottenere tra il 1050 e il 1080 la supremazia sugli altri capi normanni e avviò la conquista della Sicilia e dell’Italia meridionale, ponendo fine al dominio arabo e al principato longobardo che faceva capo a Salerno.</a:t>
            </a:r>
          </a:p>
          <a:p>
            <a:pPr algn="just"/>
            <a:r>
              <a:rPr lang="it-IT" sz="2000" b="1" dirty="0" smtClean="0"/>
              <a:t>In Inghilterra conquistò il potere il duca normanno Guglielmo nella ben conosciuta battaglia di Hastings del 1066 sconfiggendo il re Aroldo.	</a:t>
            </a:r>
            <a:endParaRPr lang="it-IT" sz="2000" b="1" dirty="0"/>
          </a:p>
        </p:txBody>
      </p:sp>
    </p:spTree>
    <p:extLst>
      <p:ext uri="{BB962C8B-B14F-4D97-AF65-F5344CB8AC3E}">
        <p14:creationId xmlns:p14="http://schemas.microsoft.com/office/powerpoint/2010/main" val="3888049046"/>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9"/>
            <a:ext cx="8359601" cy="668740"/>
          </a:xfrm>
        </p:spPr>
        <p:txBody>
          <a:bodyPr>
            <a:normAutofit/>
          </a:bodyPr>
          <a:lstStyle/>
          <a:p>
            <a:pPr algn="ctr"/>
            <a:r>
              <a:rPr lang="it-IT" sz="2400" b="1" dirty="0" smtClean="0"/>
              <a:t>La guerra dei Cent’anni</a:t>
            </a:r>
            <a:endParaRPr lang="it-IT" sz="2400" b="1" dirty="0"/>
          </a:p>
        </p:txBody>
      </p:sp>
      <p:sp>
        <p:nvSpPr>
          <p:cNvPr id="3" name="Segnaposto contenuto 2"/>
          <p:cNvSpPr>
            <a:spLocks noGrp="1"/>
          </p:cNvSpPr>
          <p:nvPr>
            <p:ph idx="1"/>
          </p:nvPr>
        </p:nvSpPr>
        <p:spPr>
          <a:xfrm>
            <a:off x="677333" y="1184857"/>
            <a:ext cx="9967921" cy="4856506"/>
          </a:xfrm>
        </p:spPr>
        <p:txBody>
          <a:bodyPr>
            <a:normAutofit fontScale="92500" lnSpcReduction="10000"/>
          </a:bodyPr>
          <a:lstStyle/>
          <a:p>
            <a:pPr algn="just"/>
            <a:r>
              <a:rPr lang="it-IT" b="1" dirty="0" smtClean="0"/>
              <a:t>Con gli ultimi Capetingi i difficili rapporti con l’Inghilterra era destinati a peggiorare per i reiterati tentativi da parte del sovrano francese di espandere il controllo sulla </a:t>
            </a:r>
            <a:r>
              <a:rPr lang="it-IT" b="1" dirty="0" err="1" smtClean="0"/>
              <a:t>Guienna</a:t>
            </a:r>
            <a:r>
              <a:rPr lang="it-IT" b="1" dirty="0" smtClean="0"/>
              <a:t>, feudo inglese, con confische occasionali. Dopo la morte di Carlo IV nel 1328 e la fine della sua dinastia, i problemi legati alla presenza dei Plantageneti sul suolo francese aumentarono. Va sottolineato che la </a:t>
            </a:r>
            <a:r>
              <a:rPr lang="it-IT" b="1" dirty="0" err="1" smtClean="0"/>
              <a:t>Guienna</a:t>
            </a:r>
            <a:r>
              <a:rPr lang="it-IT" b="1" dirty="0" smtClean="0"/>
              <a:t> era territorialmente poco estesa ma molto popolata e commercialmente fiorente per il vino.  </a:t>
            </a:r>
          </a:p>
          <a:p>
            <a:pPr algn="just"/>
            <a:r>
              <a:rPr lang="it-IT" b="1" dirty="0" smtClean="0"/>
              <a:t>Alla morte dell’ultimo figlio di Filippo il Bello senza eredi, la corona di Francia passò al cugino Filippo VI di </a:t>
            </a:r>
            <a:r>
              <a:rPr lang="it-IT" b="1" dirty="0" err="1" smtClean="0"/>
              <a:t>Valois</a:t>
            </a:r>
            <a:r>
              <a:rPr lang="it-IT" b="1" dirty="0" smtClean="0"/>
              <a:t>, ma il re d’Inghilterra Edoardo III avanzò le se pretese alla successione in quanto suo padre aveva sposato Isabella, figlia di Filippo il Bello. La sua esclusione dipendeva dalla legge salica-successione solo maschile- una consuetudine che non era mai stata codificata in precedenza. Secondo le recenti interpretazioni storiografiche egli voleva diventare re di Francia per consolidare il suo potere nel regno di Scozia, che godeva dell’appoggio francese.</a:t>
            </a:r>
          </a:p>
          <a:p>
            <a:pPr algn="just"/>
            <a:r>
              <a:rPr lang="it-IT" b="1" dirty="0" smtClean="0"/>
              <a:t>Nel 1337 Filippo di </a:t>
            </a:r>
            <a:r>
              <a:rPr lang="it-IT" b="1" dirty="0" err="1" smtClean="0"/>
              <a:t>Valois</a:t>
            </a:r>
            <a:r>
              <a:rPr lang="it-IT" b="1" dirty="0" smtClean="0"/>
              <a:t> confiscò il feudo di </a:t>
            </a:r>
            <a:r>
              <a:rPr lang="it-IT" b="1" dirty="0" err="1" smtClean="0"/>
              <a:t>Guienna</a:t>
            </a:r>
            <a:r>
              <a:rPr lang="it-IT" b="1" dirty="0" smtClean="0"/>
              <a:t>.</a:t>
            </a:r>
            <a:endParaRPr lang="it-IT" b="1" dirty="0"/>
          </a:p>
        </p:txBody>
      </p:sp>
    </p:spTree>
    <p:extLst>
      <p:ext uri="{BB962C8B-B14F-4D97-AF65-F5344CB8AC3E}">
        <p14:creationId xmlns:p14="http://schemas.microsoft.com/office/powerpoint/2010/main" val="376019740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472225"/>
          </a:xfrm>
        </p:spPr>
        <p:txBody>
          <a:bodyPr>
            <a:normAutofit/>
          </a:bodyPr>
          <a:lstStyle/>
          <a:p>
            <a:pPr algn="ctr"/>
            <a:r>
              <a:rPr lang="it-IT" sz="2400" dirty="0"/>
              <a:t>La guerra dei Cent’anni</a:t>
            </a:r>
          </a:p>
        </p:txBody>
      </p:sp>
      <p:sp>
        <p:nvSpPr>
          <p:cNvPr id="3" name="Segnaposto contenuto 2"/>
          <p:cNvSpPr>
            <a:spLocks noGrp="1"/>
          </p:cNvSpPr>
          <p:nvPr>
            <p:ph idx="1"/>
          </p:nvPr>
        </p:nvSpPr>
        <p:spPr>
          <a:xfrm>
            <a:off x="677333" y="1223493"/>
            <a:ext cx="9342429" cy="4817869"/>
          </a:xfrm>
        </p:spPr>
        <p:txBody>
          <a:bodyPr>
            <a:normAutofit fontScale="92500" lnSpcReduction="20000"/>
          </a:bodyPr>
          <a:lstStyle/>
          <a:p>
            <a:pPr algn="just"/>
            <a:r>
              <a:rPr lang="it-IT" dirty="0" smtClean="0"/>
              <a:t>L’Inghilterra aveva meno abitanti rispetto alla Francia ma godeva di un’economia agraria più sviluppata e gestita in modo efficiente dall’aristocrazia laica ed ecclesiastica. Venivano esportati cereali e lana, acquistata dalle compagnie toscane dai mercanti dell’</a:t>
            </a:r>
            <a:r>
              <a:rPr lang="it-IT" dirty="0" err="1" smtClean="0"/>
              <a:t>Hansa</a:t>
            </a:r>
            <a:r>
              <a:rPr lang="it-IT" dirty="0" smtClean="0"/>
              <a:t> tedesca e dai prestatori lombardi, che la rivendevano nelle Fiandre e in particolare a </a:t>
            </a:r>
            <a:r>
              <a:rPr lang="it-IT" dirty="0" err="1" smtClean="0"/>
              <a:t>Gand</a:t>
            </a:r>
            <a:r>
              <a:rPr lang="it-IT" dirty="0" smtClean="0"/>
              <a:t>. Approfittando di tale situazione nella prima fase del conflitto, nel 1340, minacciando il blocco delle esportazioni assunse a </a:t>
            </a:r>
            <a:r>
              <a:rPr lang="it-IT" dirty="0" err="1" smtClean="0"/>
              <a:t>Gand</a:t>
            </a:r>
            <a:r>
              <a:rPr lang="it-IT" dirty="0" smtClean="0"/>
              <a:t> il titolo di re di Francia. Il re fu costretto a cercare un supporto economico dai mercanti banchieri italiani e tedeschi.</a:t>
            </a:r>
          </a:p>
          <a:p>
            <a:pPr algn="just"/>
            <a:r>
              <a:rPr lang="it-IT" dirty="0" smtClean="0"/>
              <a:t>La Francia aveva un’agricoltura meno sviluppata ma più diversificata. Gli aristocratici erano poco interessati all’economia ma in compenso era attestato uno sviluppo mercantile e artigianale nelle città. Le fiere delle Champagne erano ormai in decadenza dal momento che il commercio internazionale si era spostato nella Valle del Reno e sulle piazze fiamminghe, dominate dall’attività degli uomini d’affari italiani.</a:t>
            </a:r>
          </a:p>
          <a:p>
            <a:pPr algn="just"/>
            <a:r>
              <a:rPr lang="it-IT" dirty="0" smtClean="0"/>
              <a:t>Dal punto di vista del diritto le due potenze erano simili: in Francia vigeva la giustizia del re, in Inghilterra e in Irlanda era in uso la </a:t>
            </a:r>
            <a:r>
              <a:rPr lang="it-IT" i="1" dirty="0" smtClean="0"/>
              <a:t>Common Law. </a:t>
            </a:r>
          </a:p>
          <a:p>
            <a:pPr algn="just"/>
            <a:r>
              <a:rPr lang="it-IT" dirty="0" smtClean="0"/>
              <a:t>L’Inghilterra era condizionata dalle decisioni del parlamento.</a:t>
            </a:r>
            <a:endParaRPr lang="it-IT" dirty="0"/>
          </a:p>
        </p:txBody>
      </p:sp>
    </p:spTree>
    <p:extLst>
      <p:ext uri="{BB962C8B-B14F-4D97-AF65-F5344CB8AC3E}">
        <p14:creationId xmlns:p14="http://schemas.microsoft.com/office/powerpoint/2010/main" val="170708853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549499"/>
          </a:xfrm>
        </p:spPr>
        <p:txBody>
          <a:bodyPr>
            <a:normAutofit/>
          </a:bodyPr>
          <a:lstStyle/>
          <a:p>
            <a:pPr algn="ctr"/>
            <a:r>
              <a:rPr lang="it-IT" sz="2400" dirty="0" smtClean="0"/>
              <a:t>Gli eserciti </a:t>
            </a:r>
            <a:endParaRPr lang="it-IT" sz="2400" dirty="0"/>
          </a:p>
        </p:txBody>
      </p:sp>
      <p:sp>
        <p:nvSpPr>
          <p:cNvPr id="3" name="Segnaposto contenuto 2"/>
          <p:cNvSpPr>
            <a:spLocks noGrp="1"/>
          </p:cNvSpPr>
          <p:nvPr>
            <p:ph idx="1"/>
          </p:nvPr>
        </p:nvSpPr>
        <p:spPr>
          <a:xfrm>
            <a:off x="677333" y="1197735"/>
            <a:ext cx="9290915" cy="4843627"/>
          </a:xfrm>
        </p:spPr>
        <p:txBody>
          <a:bodyPr>
            <a:normAutofit fontScale="85000" lnSpcReduction="20000"/>
          </a:bodyPr>
          <a:lstStyle/>
          <a:p>
            <a:pPr algn="just"/>
            <a:r>
              <a:rPr lang="it-IT" dirty="0" smtClean="0"/>
              <a:t>L’esercito di Edoardo III sconfisse i francesi a </a:t>
            </a:r>
            <a:r>
              <a:rPr lang="it-IT" dirty="0" err="1" smtClean="0"/>
              <a:t>Crécy</a:t>
            </a:r>
            <a:r>
              <a:rPr lang="it-IT" dirty="0" smtClean="0"/>
              <a:t> nel 1346 e nell’anno successivo conquistò Calais; nel 1356 vinse a </a:t>
            </a:r>
            <a:r>
              <a:rPr lang="it-IT" dirty="0" err="1" smtClean="0"/>
              <a:t>Poiters</a:t>
            </a:r>
            <a:r>
              <a:rPr lang="it-IT" dirty="0" smtClean="0"/>
              <a:t> pendendo prigioniero il nuovo re di Francia Giovanni II il Buono. </a:t>
            </a:r>
          </a:p>
          <a:p>
            <a:pPr algn="just"/>
            <a:r>
              <a:rPr lang="it-IT" dirty="0" smtClean="0"/>
              <a:t>L’esercito inglese era superiore a quello francese per la diversa tecnica di mobilitazione: la parte migliore dell’esercito era assoldata attraverso contratti molto particolareggiati stipulati con i capitani, che mettevano a disposizione i loro contingenti a spese della Corona; a questi si affiancavano i coscritti reclutati in ciascuna contea. Essi erano addestrati nell’uso del grande arco in legno di tasso, che si rivelò micidiale contro le cavallerie.</a:t>
            </a:r>
          </a:p>
          <a:p>
            <a:pPr algn="just"/>
            <a:r>
              <a:rPr lang="it-IT" dirty="0" smtClean="0"/>
              <a:t>L’esercito francese era numericamente superiore ma meno organizzato. Il reclutamento avveniva attraverso la leva indiretta: prima si raccoglievano tutti i contingenti fedeli ai vassalli, poi tutti i sudditi in grado di portare le armi. Per la mobilitazione si imponeva un’imposta per pagare i combattenti e per non ricorrere ai mercenari. La cavalleria pesante, appannaggio della nobiltà, rimaneva per tradizione la componente decisiva nelle battaglie. </a:t>
            </a:r>
          </a:p>
          <a:p>
            <a:pPr algn="just"/>
            <a:r>
              <a:rPr lang="it-IT" dirty="0" smtClean="0"/>
              <a:t>Nella seconda fase del conflitto i francesi evitarono lo scontro campale preferendo combattere solo quando era palese la superiorità numerica. Ciò comportò una riconquista delle posizioni con la cacciata a nord e nella </a:t>
            </a:r>
            <a:r>
              <a:rPr lang="it-IT" dirty="0" err="1" smtClean="0"/>
              <a:t>Guienna</a:t>
            </a:r>
            <a:r>
              <a:rPr lang="it-IT" dirty="0" smtClean="0"/>
              <a:t> degli inglesi nel 1380.</a:t>
            </a:r>
            <a:endParaRPr lang="it-IT" dirty="0"/>
          </a:p>
        </p:txBody>
      </p:sp>
    </p:spTree>
    <p:extLst>
      <p:ext uri="{BB962C8B-B14F-4D97-AF65-F5344CB8AC3E}">
        <p14:creationId xmlns:p14="http://schemas.microsoft.com/office/powerpoint/2010/main" val="3816731130"/>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0752" y="452718"/>
            <a:ext cx="9150082" cy="898410"/>
          </a:xfrm>
        </p:spPr>
        <p:txBody>
          <a:bodyPr>
            <a:normAutofit/>
          </a:bodyPr>
          <a:lstStyle/>
          <a:p>
            <a:pPr algn="ctr"/>
            <a:r>
              <a:rPr lang="it-IT" sz="2400" b="1" dirty="0" smtClean="0"/>
              <a:t>L’ambiguità dei principi di Francia </a:t>
            </a:r>
            <a:endParaRPr lang="it-IT" sz="2400" b="1" dirty="0"/>
          </a:p>
        </p:txBody>
      </p:sp>
      <p:sp>
        <p:nvSpPr>
          <p:cNvPr id="3" name="Segnaposto contenuto 2"/>
          <p:cNvSpPr>
            <a:spLocks noGrp="1"/>
          </p:cNvSpPr>
          <p:nvPr>
            <p:ph idx="1"/>
          </p:nvPr>
        </p:nvSpPr>
        <p:spPr>
          <a:xfrm>
            <a:off x="600060" y="1493949"/>
            <a:ext cx="10168023" cy="4315593"/>
          </a:xfrm>
        </p:spPr>
        <p:txBody>
          <a:bodyPr>
            <a:normAutofit/>
          </a:bodyPr>
          <a:lstStyle/>
          <a:p>
            <a:pPr algn="just"/>
            <a:r>
              <a:rPr lang="it-IT" b="1" dirty="0" smtClean="0"/>
              <a:t>I principi erano tentati di approfittare della minaccia inglese per accrescere la loro autonomia. Tra costoro si segnalano i duchi di Borgogna, che dal XIV sec. avevano anche le Fiandre per via matrimoniale. Verso la fine del secolo lo squilibrio mentale di Carlo IV re di Francia portò i principi alla reggenza; i duchi di Borgogna si scontrarono con gli Orléans. Nel 1407 fu ucciso Luigi Orléans da Giovanni Senza Paura. Tale assassinio comportò uno conflitto civile nel corso del quale il duca di Borgogna, a capo dei Borgognoni, cercò l’alleanza inglese per avere il predominio sugli avversari, gli </a:t>
            </a:r>
            <a:r>
              <a:rPr lang="it-IT" b="1" dirty="0" err="1"/>
              <a:t>A</a:t>
            </a:r>
            <a:r>
              <a:rPr lang="it-IT" b="1" dirty="0" err="1" smtClean="0"/>
              <a:t>rmagnacchi</a:t>
            </a:r>
            <a:r>
              <a:rPr lang="it-IT" b="1" dirty="0" smtClean="0"/>
              <a:t>, così chiamati dal loro capo </a:t>
            </a:r>
            <a:r>
              <a:rPr lang="it-IT" b="1" dirty="0"/>
              <a:t>B</a:t>
            </a:r>
            <a:r>
              <a:rPr lang="it-IT" b="1" dirty="0" smtClean="0"/>
              <a:t>ernardo VII, conte di Armagnac, suocero di Carlo, figlio di Luigi d’Orléans. </a:t>
            </a:r>
          </a:p>
          <a:p>
            <a:pPr algn="just"/>
            <a:r>
              <a:rPr lang="it-IT" b="1" dirty="0" smtClean="0"/>
              <a:t>In Inghilterra ai Plantageneti erano succeduti i Lancaster e nel 1415 il nuovo re Enrico V invase la Francia e sconfisse nuovamente la cavalleria francese nella battaglia di </a:t>
            </a:r>
            <a:r>
              <a:rPr lang="it-IT" b="1" dirty="0" err="1" smtClean="0"/>
              <a:t>Azincourt</a:t>
            </a:r>
            <a:r>
              <a:rPr lang="it-IT" b="1" dirty="0" smtClean="0"/>
              <a:t>, dove fu catturato Carlo d’Orleans. </a:t>
            </a:r>
          </a:p>
          <a:p>
            <a:pPr algn="just"/>
            <a:endParaRPr lang="it-IT" b="1" dirty="0"/>
          </a:p>
        </p:txBody>
      </p:sp>
    </p:spTree>
    <p:extLst>
      <p:ext uri="{BB962C8B-B14F-4D97-AF65-F5344CB8AC3E}">
        <p14:creationId xmlns:p14="http://schemas.microsoft.com/office/powerpoint/2010/main" val="287176581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36478"/>
            <a:ext cx="8359602" cy="559558"/>
          </a:xfrm>
        </p:spPr>
        <p:txBody>
          <a:bodyPr>
            <a:normAutofit/>
          </a:bodyPr>
          <a:lstStyle/>
          <a:p>
            <a:pPr algn="ctr"/>
            <a:r>
              <a:rPr lang="it-IT" sz="2400" b="1" dirty="0" smtClean="0"/>
              <a:t>La duplice monarchia in Francia</a:t>
            </a:r>
            <a:endParaRPr lang="it-IT" sz="2400" b="1" dirty="0"/>
          </a:p>
        </p:txBody>
      </p:sp>
      <p:sp>
        <p:nvSpPr>
          <p:cNvPr id="3" name="Segnaposto contenuto 2"/>
          <p:cNvSpPr>
            <a:spLocks noGrp="1"/>
          </p:cNvSpPr>
          <p:nvPr>
            <p:ph idx="1"/>
          </p:nvPr>
        </p:nvSpPr>
        <p:spPr>
          <a:xfrm>
            <a:off x="677333" y="1146221"/>
            <a:ext cx="9252277" cy="4895142"/>
          </a:xfrm>
        </p:spPr>
        <p:txBody>
          <a:bodyPr>
            <a:normAutofit fontScale="85000" lnSpcReduction="10000"/>
          </a:bodyPr>
          <a:lstStyle/>
          <a:p>
            <a:pPr algn="just"/>
            <a:r>
              <a:rPr lang="it-IT" b="1" dirty="0" smtClean="0"/>
              <a:t>Dopo la sconfitta di </a:t>
            </a:r>
            <a:r>
              <a:rPr lang="it-IT" b="1" dirty="0" err="1" smtClean="0"/>
              <a:t>Azincourt</a:t>
            </a:r>
            <a:r>
              <a:rPr lang="it-IT" b="1" dirty="0" smtClean="0"/>
              <a:t>  la Francia conobbe una duplice monarchia: Enrico V assunse la corona con il duca di Borgogna ma il figlio di Carlo VI, scappò nel sud del regno e si organizzò per combattere. Costui con l’aiuto di Giovanna d’Arco, una figura particolarmente carismatica, che aveva capito l’importanza del coinvolgimento popolare nella lotta tra gli eserciti, riuscì a riprendere </a:t>
            </a:r>
            <a:r>
              <a:rPr lang="it-IT" b="1" dirty="0" err="1" smtClean="0"/>
              <a:t>Órleans</a:t>
            </a:r>
            <a:r>
              <a:rPr lang="it-IT" b="1" dirty="0" smtClean="0"/>
              <a:t>.</a:t>
            </a:r>
          </a:p>
          <a:p>
            <a:pPr algn="just"/>
            <a:r>
              <a:rPr lang="it-IT" b="1" dirty="0" smtClean="0"/>
              <a:t>Giovanna d’Arco  fu catturata dai Borgognoni, la fazione guidata dai conti di Borgogna e affiliata agli inglesi, e fu poi accusata di stregoneria presso un tribunale ecclesiastico. Nel 1431 morì bruciata sul rogo senza che il re corresse in suo aiuto.</a:t>
            </a:r>
          </a:p>
          <a:p>
            <a:pPr algn="just"/>
            <a:r>
              <a:rPr lang="it-IT" b="1" dirty="0" smtClean="0"/>
              <a:t>Carlo VII , dopo una serie di vittorie decisive in battaglia, fu incoronato a Reims nel 1429. Nel 1436 conquistò anche Parigi ed emise la </a:t>
            </a:r>
            <a:r>
              <a:rPr lang="it-IT" b="1" i="1" dirty="0" smtClean="0">
                <a:solidFill>
                  <a:srgbClr val="FF0000"/>
                </a:solidFill>
              </a:rPr>
              <a:t>Grande Ordinanza</a:t>
            </a:r>
            <a:r>
              <a:rPr lang="it-IT" b="1" dirty="0" smtClean="0">
                <a:solidFill>
                  <a:srgbClr val="FF0000"/>
                </a:solidFill>
              </a:rPr>
              <a:t> </a:t>
            </a:r>
            <a:r>
              <a:rPr lang="it-IT" b="1" dirty="0" smtClean="0"/>
              <a:t>con cui riorganizzò l’esercito, affidando a ogni unità a capi alle sue dirette dipendenze; ciascuna squadra era costituita da un cavaliere, un ausiliario e due arcieri a cavallo. Doveva essere un’unità capace di muoversi velocemente. Nel 1448 rese obbligatorio il servizio militare per tutti i sudditi con la creazione di gruppi di artiglieria di campagna e con un riordino della partecipazione feudale dei cavalieri. La riorganizzazione proposta si sarebbe rivelata vincente: l’esercito francese si riprese l’intero territorio francese e agli inglesi rimase solo Calais</a:t>
            </a:r>
            <a:r>
              <a:rPr lang="it-IT" dirty="0" smtClean="0"/>
              <a:t>. </a:t>
            </a:r>
            <a:endParaRPr lang="it-IT" dirty="0"/>
          </a:p>
        </p:txBody>
      </p:sp>
    </p:spTree>
    <p:extLst>
      <p:ext uri="{BB962C8B-B14F-4D97-AF65-F5344CB8AC3E}">
        <p14:creationId xmlns:p14="http://schemas.microsoft.com/office/powerpoint/2010/main" val="131972106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9033336" cy="652530"/>
          </a:xfrm>
        </p:spPr>
        <p:txBody>
          <a:bodyPr>
            <a:normAutofit/>
          </a:bodyPr>
          <a:lstStyle/>
          <a:p>
            <a:pPr algn="ctr"/>
            <a:r>
              <a:rPr lang="it-IT" sz="2400" b="1" dirty="0" smtClean="0"/>
              <a:t>Le compagnie di ventura</a:t>
            </a:r>
            <a:endParaRPr lang="it-IT" sz="2400" b="1" dirty="0"/>
          </a:p>
        </p:txBody>
      </p:sp>
      <p:sp>
        <p:nvSpPr>
          <p:cNvPr id="3" name="Segnaposto contenuto 2"/>
          <p:cNvSpPr>
            <a:spLocks noGrp="1"/>
          </p:cNvSpPr>
          <p:nvPr>
            <p:ph idx="1"/>
          </p:nvPr>
        </p:nvSpPr>
        <p:spPr>
          <a:xfrm>
            <a:off x="677334" y="1429555"/>
            <a:ext cx="9239398" cy="4611807"/>
          </a:xfrm>
        </p:spPr>
        <p:txBody>
          <a:bodyPr>
            <a:normAutofit fontScale="85000" lnSpcReduction="10000"/>
          </a:bodyPr>
          <a:lstStyle/>
          <a:p>
            <a:pPr algn="just"/>
            <a:r>
              <a:rPr lang="it-IT" b="1" dirty="0" smtClean="0"/>
              <a:t>Nel lungo periodo della guerra dei Cent’anni si formarono, accanto agli eserciti regolari, le compagnie dette di ventura, che inizialmente erano costituite da sbandati provenienti dagli eserciti regolari, che si muovevano per spartirsi eventuali bottini, sotto la guida di un capo riconosciuto come tale. </a:t>
            </a:r>
          </a:p>
          <a:p>
            <a:pPr algn="just"/>
            <a:r>
              <a:rPr lang="it-IT" b="1" dirty="0" smtClean="0"/>
              <a:t>Tali compagnie irregolari costituiscono un pericolo e pertanto si cerca sin da subito di assoldarle come truppe mercenarie. Nel 1364 furono usati contro i Turchi in Ungheria e Carlo VII li usò per sostenere Enrico di </a:t>
            </a:r>
            <a:r>
              <a:rPr lang="it-IT" b="1" dirty="0" err="1" smtClean="0"/>
              <a:t>Trastàmara</a:t>
            </a:r>
            <a:r>
              <a:rPr lang="it-IT" b="1" dirty="0" smtClean="0"/>
              <a:t>, pretendente al trono di Castiglia.</a:t>
            </a:r>
          </a:p>
          <a:p>
            <a:pPr algn="just"/>
            <a:r>
              <a:rPr lang="it-IT" b="1" dirty="0" smtClean="0"/>
              <a:t>Tra i più famosi capitani di ventura scesi in Italia si segnala l’inglese John </a:t>
            </a:r>
            <a:r>
              <a:rPr lang="it-IT" b="1" dirty="0" err="1" smtClean="0"/>
              <a:t>Awkwood</a:t>
            </a:r>
            <a:r>
              <a:rPr lang="it-IT" b="1" dirty="0" smtClean="0"/>
              <a:t>, noto in Italia con il nome di Giovanni Acuto, che fu al servizio di Pisa, dei Visconti, di Gregorio XI e della Repubblica di Firenze.</a:t>
            </a:r>
          </a:p>
          <a:p>
            <a:pPr algn="just"/>
            <a:r>
              <a:rPr lang="it-IT" b="1" dirty="0" smtClean="0"/>
              <a:t>Compagnie di ventura italiane erano costituite da nobili, che sovente, seppur di origine modeste, riuscirono ad affermarsi politicamente. Il più noto è Francesco Sforza, figlio di Muzio </a:t>
            </a:r>
            <a:r>
              <a:rPr lang="it-IT" b="1" dirty="0" err="1" smtClean="0"/>
              <a:t>Attendolo</a:t>
            </a:r>
            <a:r>
              <a:rPr lang="it-IT" b="1" dirty="0" smtClean="0"/>
              <a:t> Sforza( faceva parte della compagnia di Giovanni Acuto), che si mise al servizio di Filippo Maria Visconti e avendo sposato la figlia Bianca Maria, alla morte del duca. accampò diritti successori e sconfitta la Repubblica milanese divenne nel 1450 duca di Milano.</a:t>
            </a:r>
            <a:endParaRPr lang="it-IT" b="1" dirty="0"/>
          </a:p>
        </p:txBody>
      </p:sp>
    </p:spTree>
    <p:extLst>
      <p:ext uri="{BB962C8B-B14F-4D97-AF65-F5344CB8AC3E}">
        <p14:creationId xmlns:p14="http://schemas.microsoft.com/office/powerpoint/2010/main" val="367993502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3" y="609600"/>
            <a:ext cx="9213641" cy="639651"/>
          </a:xfrm>
        </p:spPr>
        <p:txBody>
          <a:bodyPr>
            <a:normAutofit/>
          </a:bodyPr>
          <a:lstStyle/>
          <a:p>
            <a:pPr algn="ctr"/>
            <a:r>
              <a:rPr lang="it-IT" sz="2400" b="1" dirty="0" smtClean="0"/>
              <a:t>Le compagnie di ventura come compagnie economiche</a:t>
            </a:r>
            <a:endParaRPr lang="it-IT" sz="2400" b="1" dirty="0"/>
          </a:p>
        </p:txBody>
      </p:sp>
      <p:sp>
        <p:nvSpPr>
          <p:cNvPr id="3" name="Segnaposto contenuto 2"/>
          <p:cNvSpPr>
            <a:spLocks noGrp="1"/>
          </p:cNvSpPr>
          <p:nvPr>
            <p:ph idx="1"/>
          </p:nvPr>
        </p:nvSpPr>
        <p:spPr>
          <a:xfrm>
            <a:off x="677333" y="1326525"/>
            <a:ext cx="10172637" cy="4714838"/>
          </a:xfrm>
        </p:spPr>
        <p:txBody>
          <a:bodyPr>
            <a:normAutofit lnSpcReduction="10000"/>
          </a:bodyPr>
          <a:lstStyle/>
          <a:p>
            <a:pPr algn="just"/>
            <a:r>
              <a:rPr lang="it-IT" b="1" dirty="0" smtClean="0"/>
              <a:t>Tra il XIV e il XV secolo le compagnie di ventura si costituirono come un’impresa economica e i capitani stipulavano con chi cercava il loro aiuto un contratto di condotta in cui erano specificati i compensi e la durata del servizio. </a:t>
            </a:r>
          </a:p>
          <a:p>
            <a:pPr algn="just"/>
            <a:r>
              <a:rPr lang="it-IT" b="1" dirty="0" smtClean="0"/>
              <a:t>I capitani dovevano saper combattere ma anche avere capacità imprenditoriali e diplomatiche, che saranno alla base  dell’ascesa politica di molti condottieri.</a:t>
            </a:r>
          </a:p>
          <a:p>
            <a:pPr algn="just"/>
            <a:r>
              <a:rPr lang="it-IT" b="1" dirty="0" smtClean="0"/>
              <a:t>La base di queste compagnie era una cavalleria organizzata tatticamente. Ogni unità, definita lancia, era costituita da un cavaliere, scudieri, armigeri e balestrieri che lo dovevano appoggiare in battaglia.</a:t>
            </a:r>
          </a:p>
          <a:p>
            <a:pPr algn="just"/>
            <a:r>
              <a:rPr lang="it-IT" b="1" dirty="0" smtClean="0"/>
              <a:t>L’uso di queste compagnie perdurò fino alla seconda metà del Quattrocento quando si affermarono le fanterie di mercenari svizzeri e poi quella dei lanzichenecchi tedeschi, organizzati alla fine del XV secolo da Massimiliano d’Asburgo.</a:t>
            </a:r>
            <a:endParaRPr lang="it-IT" b="1" dirty="0"/>
          </a:p>
        </p:txBody>
      </p:sp>
    </p:spTree>
    <p:extLst>
      <p:ext uri="{BB962C8B-B14F-4D97-AF65-F5344CB8AC3E}">
        <p14:creationId xmlns:p14="http://schemas.microsoft.com/office/powerpoint/2010/main" val="2680734049"/>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4525" y="95535"/>
            <a:ext cx="8209476" cy="709684"/>
          </a:xfrm>
        </p:spPr>
        <p:txBody>
          <a:bodyPr>
            <a:normAutofit/>
          </a:bodyPr>
          <a:lstStyle/>
          <a:p>
            <a:pPr algn="ctr"/>
            <a:r>
              <a:rPr lang="it-IT" sz="2400" b="1" dirty="0" smtClean="0"/>
              <a:t>Gli stati regionali in Italia (sec. XIV-XV) </a:t>
            </a:r>
            <a:endParaRPr lang="it-IT" sz="2400" b="1" dirty="0"/>
          </a:p>
        </p:txBody>
      </p:sp>
      <p:sp>
        <p:nvSpPr>
          <p:cNvPr id="3" name="Segnaposto contenuto 2"/>
          <p:cNvSpPr>
            <a:spLocks noGrp="1"/>
          </p:cNvSpPr>
          <p:nvPr>
            <p:ph idx="1"/>
          </p:nvPr>
        </p:nvSpPr>
        <p:spPr>
          <a:xfrm>
            <a:off x="677333" y="955343"/>
            <a:ext cx="10445592" cy="5086020"/>
          </a:xfrm>
        </p:spPr>
        <p:txBody>
          <a:bodyPr>
            <a:normAutofit lnSpcReduction="10000"/>
          </a:bodyPr>
          <a:lstStyle/>
          <a:p>
            <a:pPr algn="just"/>
            <a:r>
              <a:rPr lang="it-IT" b="1" dirty="0" smtClean="0"/>
              <a:t>Il coinvolgimento di tutti i comuni italiani nella divisione tra guelfi e ghibellini collegò signori e città, che erano territorialmente lontani tra loro. In tal modo tutti gli eventi di politica internazionale, come l’elezione di un nuovo papa, ebbero ripercussioni a livello locale. In Sicilia questa divisione si sviluppò dopo la battaglia dei Vespri del 1282 in seguito alla quale il regno si divise in due con la Sicilia in mano agli Aragonesi(ghibellini) e il resto delle regioni continentali agli Angiò(guelfi).</a:t>
            </a:r>
          </a:p>
          <a:p>
            <a:pPr algn="just"/>
            <a:r>
              <a:rPr lang="it-IT" b="1" dirty="0" smtClean="0"/>
              <a:t>Dopo l’estinzione della dinastia Sveva e a causa del disinteresse degli imperatori successivi per la situazione italiane, i ghibellini mancavano di una figura di riferimento. Motivo di unione era più che l’idea di un intervento dell’imperatore sul suolo italiano  la volontà di opporsi all’asse papa-Angiò e al loro potere.</a:t>
            </a:r>
          </a:p>
          <a:p>
            <a:pPr algn="just"/>
            <a:r>
              <a:rPr lang="it-IT" b="1" dirty="0" smtClean="0"/>
              <a:t>Enrico VII(1310-1313):  volle essere incoronato a Milano. Dopo un primo periodo in cui non si interessò all’Italia fu coinvolto nello scontro che divideva la penisola appoggiando i ghibellini, rappresentati dai Visconti, signori di Milano e dagli Scaligeri, signori di Verona, che divennero più potenti per i privilegi concessi dal sovrano. </a:t>
            </a:r>
            <a:endParaRPr lang="it-IT" b="1" dirty="0"/>
          </a:p>
        </p:txBody>
      </p:sp>
    </p:spTree>
    <p:extLst>
      <p:ext uri="{BB962C8B-B14F-4D97-AF65-F5344CB8AC3E}">
        <p14:creationId xmlns:p14="http://schemas.microsoft.com/office/powerpoint/2010/main" val="137953778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09934" y="232012"/>
            <a:ext cx="8264068" cy="736979"/>
          </a:xfrm>
        </p:spPr>
        <p:txBody>
          <a:bodyPr>
            <a:normAutofit/>
          </a:bodyPr>
          <a:lstStyle/>
          <a:p>
            <a:pPr algn="ctr"/>
            <a:r>
              <a:rPr lang="it-IT" sz="2400" b="1" dirty="0">
                <a:solidFill>
                  <a:srgbClr val="FF0000"/>
                </a:solidFill>
              </a:rPr>
              <a:t>Gli stati regionali in Italia (sec. XIV-XV) </a:t>
            </a:r>
          </a:p>
        </p:txBody>
      </p:sp>
      <p:sp>
        <p:nvSpPr>
          <p:cNvPr id="3" name="Segnaposto contenuto 2"/>
          <p:cNvSpPr>
            <a:spLocks noGrp="1"/>
          </p:cNvSpPr>
          <p:nvPr>
            <p:ph idx="1"/>
          </p:nvPr>
        </p:nvSpPr>
        <p:spPr>
          <a:xfrm>
            <a:off x="677333" y="1262131"/>
            <a:ext cx="10445591" cy="4779232"/>
          </a:xfrm>
        </p:spPr>
        <p:txBody>
          <a:bodyPr>
            <a:normAutofit/>
          </a:bodyPr>
          <a:lstStyle/>
          <a:p>
            <a:pPr algn="just"/>
            <a:r>
              <a:rPr lang="it-IT" b="1" dirty="0" smtClean="0"/>
              <a:t>Il papa Gregorio XXII cercò di limitare l’espansione delle due famiglie ma senza riuscire nell’intento: I Visconti acquisirono il controllo di gran parte della Lombardia e gli Scaligeri quello sulle città venete. La lega ghibellina toscana, capitanata da Pisa, conquistò nel frattempo Firenze e i comuni guelfi.</a:t>
            </a:r>
          </a:p>
          <a:p>
            <a:pPr algn="just"/>
            <a:r>
              <a:rPr lang="it-IT" b="1" dirty="0" smtClean="0"/>
              <a:t>Alla luce di questi successi i comuni e i signori ghibellini chiesero una spedizione in Italia dell’imperatore Ludovico il Bavaro(1327) la cui discesa avrebbe consolidato l’alleanza ghibellina in Italia senza però riuscire a dare una stabilità imperiale alla penisola. </a:t>
            </a:r>
          </a:p>
          <a:p>
            <a:pPr algn="just"/>
            <a:r>
              <a:rPr lang="it-IT" b="1" dirty="0" smtClean="0"/>
              <a:t>L’ampliamento dei conflitti comportò lo spostamento territoriale degli eserciti cittadini, che erano sostenuti attraverso la leva generale. Con il passare del tempo la poca disponibilità dei cittadini di partecipare alla guerra scatenò il bisogno di assoldare truppe mercenarie i cui costi furono pagati dai cittadini. Si assiste ovunque un aumento delle spese militari. </a:t>
            </a:r>
            <a:endParaRPr lang="it-IT" b="1" dirty="0"/>
          </a:p>
        </p:txBody>
      </p:sp>
    </p:spTree>
    <p:extLst>
      <p:ext uri="{BB962C8B-B14F-4D97-AF65-F5344CB8AC3E}">
        <p14:creationId xmlns:p14="http://schemas.microsoft.com/office/powerpoint/2010/main" val="206519924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3331" y="259308"/>
            <a:ext cx="8550671" cy="423080"/>
          </a:xfrm>
        </p:spPr>
        <p:txBody>
          <a:bodyPr>
            <a:normAutofit fontScale="90000"/>
          </a:bodyPr>
          <a:lstStyle/>
          <a:p>
            <a:pPr algn="ctr"/>
            <a:r>
              <a:rPr lang="it-IT" sz="2400" b="1" dirty="0" smtClean="0"/>
              <a:t>Dal comune cittadino allo stato regionale</a:t>
            </a:r>
            <a:endParaRPr lang="it-IT" sz="2400" b="1" dirty="0"/>
          </a:p>
        </p:txBody>
      </p:sp>
      <p:sp>
        <p:nvSpPr>
          <p:cNvPr id="3" name="Segnaposto contenuto 2"/>
          <p:cNvSpPr>
            <a:spLocks noGrp="1"/>
          </p:cNvSpPr>
          <p:nvPr>
            <p:ph idx="1"/>
          </p:nvPr>
        </p:nvSpPr>
        <p:spPr>
          <a:xfrm>
            <a:off x="677333" y="1236373"/>
            <a:ext cx="9574249" cy="4804990"/>
          </a:xfrm>
        </p:spPr>
        <p:txBody>
          <a:bodyPr>
            <a:normAutofit fontScale="92500" lnSpcReduction="20000"/>
          </a:bodyPr>
          <a:lstStyle/>
          <a:p>
            <a:pPr algn="just"/>
            <a:r>
              <a:rPr lang="it-IT" b="1" dirty="0" smtClean="0"/>
              <a:t>Milano: dal secondo Duecento si avviò verso la Signoria. In particolare furono la famiglia Della Torre che guidando lo schieramento popolare occupò e personalizzò le più importanti cariche del comune. I Visconti  aggiunsero il titolo di vicario imperiale, cioè di rappresentante dell’imperatore, ottenuto a più riprese nel corso del XIV secolo.  Nel 1395 Gian Galeazzo Visconti ottenne dall’imperatore il titolo di principe e duca. Le regioni sottoposte a Milano(Piemonte Occidentale, Marca Trevigiana e Emilia) divennero soggette spesso con relazioni di tipo feudale.</a:t>
            </a:r>
          </a:p>
          <a:p>
            <a:pPr algn="just"/>
            <a:r>
              <a:rPr lang="it-IT" b="1" dirty="0" smtClean="0"/>
              <a:t>Firenze: la città limitò il numero di famiglie al vertice solamente dopo la rivolta dei Ciompi del 1378. Nel corso del XIII e XIV sec. </a:t>
            </a:r>
            <a:r>
              <a:rPr lang="it-IT" b="1" dirty="0"/>
              <a:t>l</a:t>
            </a:r>
            <a:r>
              <a:rPr lang="it-IT" b="1" dirty="0" smtClean="0"/>
              <a:t>a città aveva conquistato il contado. Grazie al ruolo strategico assunto dalla città nella regione e all’enorme disponibilità di denaro ricavato dai commerci con la Sicilia, ancora nell’orbita guelfa e quindi zona di conquista per i banchieri, la città organizzò il potere del contado  attraverso l’invio di podestà e la richieste di contribuzione economica e militare. Nel corso del Trecento Firenze conquistò Pistoia, Prato, San Gimignano e Colle di Val d’Elsa. Firenze intervenne sui contadi  frazionandoli e imponendo ovunque un controllo centralizzato.</a:t>
            </a:r>
            <a:endParaRPr lang="it-IT" b="1" dirty="0"/>
          </a:p>
        </p:txBody>
      </p:sp>
    </p:spTree>
    <p:extLst>
      <p:ext uri="{BB962C8B-B14F-4D97-AF65-F5344CB8AC3E}">
        <p14:creationId xmlns:p14="http://schemas.microsoft.com/office/powerpoint/2010/main" val="3507343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16169"/>
          </a:xfrm>
        </p:spPr>
        <p:txBody>
          <a:bodyPr>
            <a:normAutofit/>
          </a:bodyPr>
          <a:lstStyle/>
          <a:p>
            <a:pPr algn="ctr"/>
            <a:r>
              <a:rPr lang="it-IT" sz="2800" dirty="0"/>
              <a:t>Cronaca dei Normanni, SS 1, </a:t>
            </a:r>
            <a:r>
              <a:rPr lang="it-IT" sz="2800" dirty="0" smtClean="0"/>
              <a:t>890.</a:t>
            </a:r>
            <a:r>
              <a:rPr lang="it-IT" sz="2800" dirty="0"/>
              <a:t/>
            </a:r>
            <a:br>
              <a:rPr lang="it-IT" sz="2800" dirty="0"/>
            </a:br>
            <a:endParaRPr lang="it-IT" sz="2800" dirty="0"/>
          </a:p>
        </p:txBody>
      </p:sp>
      <p:sp>
        <p:nvSpPr>
          <p:cNvPr id="3" name="Segnaposto contenuto 2"/>
          <p:cNvSpPr>
            <a:spLocks noGrp="1"/>
          </p:cNvSpPr>
          <p:nvPr>
            <p:ph idx="1"/>
          </p:nvPr>
        </p:nvSpPr>
        <p:spPr>
          <a:xfrm>
            <a:off x="677333" y="1210614"/>
            <a:ext cx="9754553" cy="4843627"/>
          </a:xfrm>
        </p:spPr>
        <p:txBody>
          <a:bodyPr>
            <a:noAutofit/>
          </a:bodyPr>
          <a:lstStyle/>
          <a:p>
            <a:pPr algn="just"/>
            <a:r>
              <a:rPr lang="it-IT" dirty="0"/>
              <a:t> </a:t>
            </a:r>
            <a:r>
              <a:rPr lang="it-IT" b="1" dirty="0"/>
              <a:t>Anno del Signore 890. Il castello di St. Lo fu completamente raso al suolo e gli abitanti uccisi. I Normanni, entrati nell’</a:t>
            </a:r>
            <a:r>
              <a:rPr lang="it-IT" b="1" dirty="0" err="1"/>
              <a:t>Oise</a:t>
            </a:r>
            <a:r>
              <a:rPr lang="it-IT" b="1" dirty="0"/>
              <a:t> il giorno della festa di Ognissanti, si dirigono verso </a:t>
            </a:r>
            <a:r>
              <a:rPr lang="it-IT" b="1" dirty="0" err="1"/>
              <a:t>Niumega</a:t>
            </a:r>
            <a:r>
              <a:rPr lang="it-IT" b="1" dirty="0"/>
              <a:t>. Allora il re Oddone, radunato un esercito, si installò sulla riva dell’</a:t>
            </a:r>
            <a:r>
              <a:rPr lang="it-IT" b="1" dirty="0" err="1"/>
              <a:t>Oise</a:t>
            </a:r>
            <a:r>
              <a:rPr lang="it-IT" b="1" dirty="0"/>
              <a:t>, affinché [quelli] non potessero devastare liberamente il regno. Ma i Normanni che erano a Nimes, muovendo l’esercito fino alla Loira, si spargono per tutta la regione. E il re Oddone li inseguì mentre passavano la </a:t>
            </a:r>
            <a:r>
              <a:rPr lang="it-IT" b="1" dirty="0" err="1"/>
              <a:t>Schelda</a:t>
            </a:r>
            <a:r>
              <a:rPr lang="it-IT" b="1" dirty="0"/>
              <a:t>; li prese […], ma non come voleva. Infatti essi scappavano disperdendosi per i boschi, e tornavano ai loro accampamenti fortificati. Intorno all’autunno, lasciata </a:t>
            </a:r>
            <a:r>
              <a:rPr lang="it-IT" b="1" dirty="0" err="1"/>
              <a:t>Niumega</a:t>
            </a:r>
            <a:r>
              <a:rPr lang="it-IT" b="1" dirty="0"/>
              <a:t>, [i Normanni] si diressero verso il mare, e lì passarono l’estate. Poi, quando tornarono indietro, entrarono sulla </a:t>
            </a:r>
            <a:r>
              <a:rPr lang="it-IT" b="1" dirty="0" err="1"/>
              <a:t>Mosa</a:t>
            </a:r>
            <a:r>
              <a:rPr lang="it-IT" b="1" dirty="0"/>
              <a:t>. </a:t>
            </a:r>
            <a:endParaRPr lang="it-IT" b="1" dirty="0" smtClean="0"/>
          </a:p>
        </p:txBody>
      </p:sp>
    </p:spTree>
    <p:extLst>
      <p:ext uri="{BB962C8B-B14F-4D97-AF65-F5344CB8AC3E}">
        <p14:creationId xmlns:p14="http://schemas.microsoft.com/office/powerpoint/2010/main" val="2277274280"/>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01014"/>
          </a:xfrm>
        </p:spPr>
        <p:txBody>
          <a:bodyPr>
            <a:normAutofit/>
          </a:bodyPr>
          <a:lstStyle/>
          <a:p>
            <a:pPr algn="ctr"/>
            <a:r>
              <a:rPr lang="it-IT" sz="2400" b="1" dirty="0"/>
              <a:t>Dal comune cittadino allo stato regionale</a:t>
            </a:r>
          </a:p>
        </p:txBody>
      </p:sp>
      <p:sp>
        <p:nvSpPr>
          <p:cNvPr id="3" name="Segnaposto contenuto 2"/>
          <p:cNvSpPr>
            <a:spLocks noGrp="1"/>
          </p:cNvSpPr>
          <p:nvPr>
            <p:ph idx="1"/>
          </p:nvPr>
        </p:nvSpPr>
        <p:spPr>
          <a:xfrm>
            <a:off x="677333" y="1275009"/>
            <a:ext cx="10118045" cy="4766354"/>
          </a:xfrm>
        </p:spPr>
        <p:txBody>
          <a:bodyPr/>
          <a:lstStyle/>
          <a:p>
            <a:pPr algn="just"/>
            <a:r>
              <a:rPr lang="it-IT" b="1" dirty="0" smtClean="0"/>
              <a:t>Venezia: dal XIII sec. la classe di governo divenne molto ristretta e si organizzò istituzionalmente nel Maggior Consiglio. </a:t>
            </a:r>
          </a:p>
          <a:p>
            <a:pPr algn="just"/>
            <a:r>
              <a:rPr lang="it-IT" b="1" dirty="0" smtClean="0"/>
              <a:t>L’accesso a questo collegio, che assumeva le decisioni più importanti in politica e economia per la Repubblica, fu limitato ufficialmente nel 1297 a coloro che ne avevano fatto parte negli ultimi quattro anni o che fossero stati cooptati dal consiglio stesso. </a:t>
            </a:r>
          </a:p>
          <a:p>
            <a:pPr algn="just"/>
            <a:r>
              <a:rPr lang="it-IT" b="1" dirty="0" smtClean="0"/>
              <a:t>Nel 1323 </a:t>
            </a:r>
            <a:r>
              <a:rPr lang="it-IT" b="1" dirty="0"/>
              <a:t>i</a:t>
            </a:r>
            <a:r>
              <a:rPr lang="it-IT" b="1" dirty="0" smtClean="0"/>
              <a:t>l Maggior Consiglio avrebbe accolto solamente figli o nipoti dei consiglieri; era diventata quindi una struttura in cui si accedeva solo per diritto di nascita.</a:t>
            </a:r>
          </a:p>
          <a:p>
            <a:pPr algn="just"/>
            <a:r>
              <a:rPr lang="it-IT" b="1" dirty="0" smtClean="0"/>
              <a:t>Interessata al dominio sulle coste dell’Adriatico e dell’Oriente, la città non si preoccupò di conquistare del contado se non nei secoli successivi. </a:t>
            </a:r>
            <a:endParaRPr lang="it-IT" b="1" dirty="0"/>
          </a:p>
        </p:txBody>
      </p:sp>
    </p:spTree>
    <p:extLst>
      <p:ext uri="{BB962C8B-B14F-4D97-AF65-F5344CB8AC3E}">
        <p14:creationId xmlns:p14="http://schemas.microsoft.com/office/powerpoint/2010/main" val="237734041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4275" y="439071"/>
            <a:ext cx="9272912" cy="884762"/>
          </a:xfrm>
        </p:spPr>
        <p:txBody>
          <a:bodyPr>
            <a:normAutofit/>
          </a:bodyPr>
          <a:lstStyle/>
          <a:p>
            <a:pPr algn="ctr"/>
            <a:r>
              <a:rPr lang="it-IT" sz="2400" b="1" dirty="0" smtClean="0"/>
              <a:t>Lo stato visconteo e le guerre nella seconda metà del XIV sec</a:t>
            </a:r>
            <a:r>
              <a:rPr lang="it-IT" sz="2400" dirty="0" smtClean="0"/>
              <a:t>.</a:t>
            </a:r>
            <a:endParaRPr lang="it-IT" sz="2400" dirty="0"/>
          </a:p>
        </p:txBody>
      </p:sp>
      <p:sp>
        <p:nvSpPr>
          <p:cNvPr id="3" name="Segnaposto contenuto 2"/>
          <p:cNvSpPr>
            <a:spLocks noGrp="1"/>
          </p:cNvSpPr>
          <p:nvPr>
            <p:ph idx="1"/>
          </p:nvPr>
        </p:nvSpPr>
        <p:spPr>
          <a:xfrm>
            <a:off x="677333" y="1661375"/>
            <a:ext cx="10445592" cy="4379987"/>
          </a:xfrm>
        </p:spPr>
        <p:txBody>
          <a:bodyPr>
            <a:normAutofit lnSpcReduction="10000"/>
          </a:bodyPr>
          <a:lstStyle/>
          <a:p>
            <a:pPr algn="just"/>
            <a:r>
              <a:rPr lang="it-IT" b="1" dirty="0" smtClean="0"/>
              <a:t>Nella seconda metà del XIV sec. la penisola italiana fu caratterizzata dalla guerre tra i Visconti di Gian Galeazzo(1385-1402) e le altre potenze unite in leghe </a:t>
            </a:r>
            <a:r>
              <a:rPr lang="it-IT" b="1" dirty="0" err="1" smtClean="0"/>
              <a:t>antiviscontee</a:t>
            </a:r>
            <a:r>
              <a:rPr lang="it-IT" b="1" dirty="0" smtClean="0"/>
              <a:t>. Il milanese riuscì a conquistare Padova facendo cessare  il dominio degli Scaligeri in città e riuscì ad assoggettare Pisa, Siena, Perugia, Spoleto e Bologna. Dopo la morte di Gian Galeazzo tutte le città ridiventarono autonome.</a:t>
            </a:r>
          </a:p>
          <a:p>
            <a:pPr algn="just"/>
            <a:r>
              <a:rPr lang="it-IT" b="1" dirty="0" smtClean="0"/>
              <a:t>La sua morte e successione comportarono un vuoto di potere che fu colmato subito da Firenze e Venezia. Entrambe le Repubbliche si estesero su un territorio enorme(la prima 12.000km quadrati, la seconda 30.000). Firenze conquistò Pisa, che aveva una ricchezza paragonabile a quella fiorentina. Venezia, per la minaccia della concorrenza genovese nel Mediterraneo e per la necessità di reinvestire i proventi del commercio in terraferma, conquistò città e contadi prima sotto il dominio scaligero e milanese, lasciando loro un certo grado di autonomia, e poi negli anni Venti del XV sec. conquistò Brescia e Bergamo.</a:t>
            </a:r>
            <a:endParaRPr lang="it-IT" b="1" dirty="0"/>
          </a:p>
        </p:txBody>
      </p:sp>
    </p:spTree>
    <p:extLst>
      <p:ext uri="{BB962C8B-B14F-4D97-AF65-F5344CB8AC3E}">
        <p14:creationId xmlns:p14="http://schemas.microsoft.com/office/powerpoint/2010/main" val="319765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4149" y="1443841"/>
            <a:ext cx="9635320" cy="2862322"/>
          </a:xfrm>
          <a:prstGeom prst="rect">
            <a:avLst/>
          </a:prstGeom>
        </p:spPr>
        <p:txBody>
          <a:bodyPr wrap="square">
            <a:spAutoFit/>
          </a:bodyPr>
          <a:lstStyle/>
          <a:p>
            <a:pPr algn="just"/>
            <a:r>
              <a:rPr lang="it-IT" sz="2000" b="1" dirty="0"/>
              <a:t>Udendo ciò il re Arnolfo accorse velocemente, e li inseguì fino al di là della </a:t>
            </a:r>
            <a:r>
              <a:rPr lang="it-IT" sz="2000" b="1" dirty="0" err="1"/>
              <a:t>Schelda</a:t>
            </a:r>
            <a:r>
              <a:rPr lang="it-IT" sz="2000" b="1" dirty="0"/>
              <a:t> […], ma non li prese, e allora rientrò nel suo regno. I Normanni, che avevano svernato a </a:t>
            </a:r>
            <a:r>
              <a:rPr lang="it-IT" sz="2000" b="1" dirty="0" err="1"/>
              <a:t>Niumega</a:t>
            </a:r>
            <a:r>
              <a:rPr lang="it-IT" sz="2000" b="1" dirty="0"/>
              <a:t>, a novembre si mettono in viaggio e si stabiliscono ad Amiens. Ma il re Arnolfo, radunato un esercito, venne contro i Normanni, e con la protezione divina prese quel medesimo castello, uccise una moltitudine di Normanni e ottenuta questa vittoria tornò nel suo regno. E allora i Normanni, che erano dispersi qua e là, costruiscono di nuovo un castello in quel luogo. Il re Oddone, radunato un esercito, si diresse [anche lui] verso Amiens, ma lì non combinò nulla di positivo. […]</a:t>
            </a:r>
          </a:p>
        </p:txBody>
      </p:sp>
    </p:spTree>
    <p:extLst>
      <p:ext uri="{BB962C8B-B14F-4D97-AF65-F5344CB8AC3E}">
        <p14:creationId xmlns:p14="http://schemas.microsoft.com/office/powerpoint/2010/main" val="16666332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4197"/>
          </a:xfrm>
        </p:spPr>
        <p:txBody>
          <a:bodyPr>
            <a:normAutofit/>
          </a:bodyPr>
          <a:lstStyle/>
          <a:p>
            <a:pPr algn="ctr"/>
            <a:r>
              <a:rPr lang="it-IT" sz="2400" dirty="0"/>
              <a:t>Cronaca dei </a:t>
            </a:r>
            <a:r>
              <a:rPr lang="it-IT" sz="2400" dirty="0" smtClean="0"/>
              <a:t>Normanni</a:t>
            </a:r>
            <a:r>
              <a:rPr lang="it-IT" sz="2400" dirty="0"/>
              <a:t>, SS 1, </a:t>
            </a:r>
            <a:r>
              <a:rPr lang="it-IT" sz="2400" dirty="0" smtClean="0"/>
              <a:t>891, 895, 896, 911</a:t>
            </a:r>
            <a:endParaRPr lang="it-IT" sz="2400" dirty="0"/>
          </a:p>
        </p:txBody>
      </p:sp>
      <p:sp>
        <p:nvSpPr>
          <p:cNvPr id="3" name="Content Placeholder 2"/>
          <p:cNvSpPr>
            <a:spLocks noGrp="1"/>
          </p:cNvSpPr>
          <p:nvPr>
            <p:ph idx="1"/>
          </p:nvPr>
        </p:nvSpPr>
        <p:spPr>
          <a:xfrm>
            <a:off x="677333" y="1300766"/>
            <a:ext cx="9817795" cy="4740597"/>
          </a:xfrm>
        </p:spPr>
        <p:txBody>
          <a:bodyPr>
            <a:normAutofit fontScale="92500"/>
          </a:bodyPr>
          <a:lstStyle/>
          <a:p>
            <a:pPr algn="just"/>
            <a:r>
              <a:rPr lang="it-IT" b="1" dirty="0" smtClean="0"/>
              <a:t>Anno </a:t>
            </a:r>
            <a:r>
              <a:rPr lang="it-IT" b="1" dirty="0"/>
              <a:t>del Signore </a:t>
            </a:r>
            <a:r>
              <a:rPr lang="it-IT" b="1" dirty="0" smtClean="0"/>
              <a:t>891. </a:t>
            </a:r>
            <a:r>
              <a:rPr lang="it-IT" b="1" dirty="0"/>
              <a:t>I Normanni, ritornati da </a:t>
            </a:r>
            <a:r>
              <a:rPr lang="it-IT" b="1" dirty="0" err="1"/>
              <a:t>Laon</a:t>
            </a:r>
            <a:r>
              <a:rPr lang="it-IT" b="1" dirty="0"/>
              <a:t>, vedendo che tutto il regno era afflitto dalla fame, in autunno, lasciata la Francia, passarono il mare.</a:t>
            </a:r>
          </a:p>
          <a:p>
            <a:pPr algn="just"/>
            <a:r>
              <a:rPr lang="it-IT" b="1" dirty="0" smtClean="0"/>
              <a:t>Anno </a:t>
            </a:r>
            <a:r>
              <a:rPr lang="it-IT" b="1" dirty="0"/>
              <a:t>del Signore 895. I Normanni, entrati di nuovo nella Senna con il loro comandante </a:t>
            </a:r>
            <a:r>
              <a:rPr lang="it-IT" b="1" dirty="0" err="1"/>
              <a:t>Rollone</a:t>
            </a:r>
            <a:r>
              <a:rPr lang="it-IT" b="1" dirty="0"/>
              <a:t>, ormai moltiplicati di numero, entrando prima del giorno di Natale nell’</a:t>
            </a:r>
            <a:r>
              <a:rPr lang="it-IT" b="1" dirty="0" err="1"/>
              <a:t>Oise</a:t>
            </a:r>
            <a:r>
              <a:rPr lang="it-IT" b="1" dirty="0"/>
              <a:t>, fortificarono per sé la località di </a:t>
            </a:r>
            <a:r>
              <a:rPr lang="it-IT" b="1" dirty="0" err="1"/>
              <a:t>Choisy</a:t>
            </a:r>
            <a:r>
              <a:rPr lang="it-IT" b="1" dirty="0"/>
              <a:t>, senza che nessuno facesse resistenza, e in gran numero devastarono le province del regno col ferro e col fuoco </a:t>
            </a:r>
            <a:r>
              <a:rPr lang="it-IT" b="1" dirty="0" smtClean="0"/>
              <a:t>(896). </a:t>
            </a:r>
            <a:r>
              <a:rPr lang="it-IT" b="1" dirty="0"/>
              <a:t>[I Normanni] si diressero </a:t>
            </a:r>
            <a:r>
              <a:rPr lang="it-IT" b="1" dirty="0" smtClean="0"/>
              <a:t>(897) </a:t>
            </a:r>
            <a:r>
              <a:rPr lang="it-IT" b="1" dirty="0"/>
              <a:t>[poi] verso l’Aquitania, e la devastarono completamente, distruggendo monasteri e castelli e uccidendo gli abitanti. Dopo di ciò re Carlo il Semplice con un piccolo esercito inseguì i Normanni, che tornavano dall’aver fatto bottino, fino al villaggio di </a:t>
            </a:r>
            <a:r>
              <a:rPr lang="it-IT" b="1" dirty="0" err="1"/>
              <a:t>Witmar</a:t>
            </a:r>
            <a:r>
              <a:rPr lang="it-IT" b="1" dirty="0"/>
              <a:t>, subendo alcuni morti e parecchi feriti fra i suoi. Ma i Normanni, timorosi come al solito, si rifugiarono nei loro accampamenti fortificati.</a:t>
            </a:r>
          </a:p>
          <a:p>
            <a:pPr algn="just"/>
            <a:r>
              <a:rPr lang="it-IT" b="1" dirty="0"/>
              <a:t>Dopo di ciò Carlo il Semplice concesse a </a:t>
            </a:r>
            <a:r>
              <a:rPr lang="it-IT" b="1" dirty="0" err="1"/>
              <a:t>Rollone</a:t>
            </a:r>
            <a:r>
              <a:rPr lang="it-IT" b="1" dirty="0"/>
              <a:t> la Neustria, che i Normanni chiamarono Normandia, perché erano venuti dalla Norvegia </a:t>
            </a:r>
            <a:r>
              <a:rPr lang="it-IT" b="1" dirty="0" smtClean="0"/>
              <a:t>(911).</a:t>
            </a:r>
            <a:endParaRPr lang="it-IT" b="1" dirty="0"/>
          </a:p>
        </p:txBody>
      </p:sp>
    </p:spTree>
    <p:extLst>
      <p:ext uri="{BB962C8B-B14F-4D97-AF65-F5344CB8AC3E}">
        <p14:creationId xmlns:p14="http://schemas.microsoft.com/office/powerpoint/2010/main" val="4103186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7797" y="136479"/>
            <a:ext cx="8646205" cy="873456"/>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341194" y="723331"/>
            <a:ext cx="10372299" cy="5318032"/>
          </a:xfrm>
        </p:spPr>
        <p:txBody>
          <a:bodyPr>
            <a:noAutofit/>
          </a:bodyPr>
          <a:lstStyle/>
          <a:p>
            <a:pPr algn="just"/>
            <a:r>
              <a:rPr lang="it-IT" b="1" dirty="0"/>
              <a:t>Nello stesso tempo tra le popolazioni delle </a:t>
            </a:r>
            <a:r>
              <a:rPr lang="it-IT" b="1" dirty="0" err="1"/>
              <a:t>Gallie</a:t>
            </a:r>
            <a:r>
              <a:rPr lang="it-IT" b="1" dirty="0"/>
              <a:t> avvennero uguali devastazioni per le scorrerie degli invasori normanni.</a:t>
            </a:r>
          </a:p>
          <a:p>
            <a:pPr algn="just"/>
            <a:r>
              <a:rPr lang="it-IT" b="1" dirty="0"/>
              <a:t>Costoro si chiamavano Normanni perché in antico per amore di saccheggio si spinsero coraggiosamente dalle regioni settentrionali verso l’occidente. Nella loro lingua, infatti, </a:t>
            </a:r>
            <a:r>
              <a:rPr lang="it-IT" b="1" dirty="0" err="1"/>
              <a:t>Nort</a:t>
            </a:r>
            <a:r>
              <a:rPr lang="it-IT" b="1" dirty="0"/>
              <a:t> vuol dire ‘settentrione’, e </a:t>
            </a:r>
            <a:r>
              <a:rPr lang="it-IT" b="1" dirty="0" err="1"/>
              <a:t>Mint</a:t>
            </a:r>
            <a:r>
              <a:rPr lang="it-IT" b="1" dirty="0"/>
              <a:t> ‘popolo’: quindi normanni significa ‘popolo del nord</a:t>
            </a:r>
            <a:r>
              <a:rPr lang="it-IT" b="1" dirty="0" smtClean="0"/>
              <a:t>’. Ai </a:t>
            </a:r>
            <a:r>
              <a:rPr lang="it-IT" b="1" dirty="0"/>
              <a:t>tempi della loro prima invasione si stanziarono sulle coste dell’Oceano, dove rimasero a lungo accontentandosi di modesti tributi finché non diventarono un popolo molto numeroso. Successivamente si misero a compiere incursioni e atti di pirateria in vaste regioni e in ampi tratti di mare, e sottomisero alcune province e città.</a:t>
            </a:r>
          </a:p>
          <a:p>
            <a:pPr algn="just"/>
            <a:r>
              <a:rPr lang="it-IT" b="1" dirty="0"/>
              <a:t>Più avanti nel tempo nacque nel territorio di Troyes da una umile famiglia di contadini del villaggio di </a:t>
            </a:r>
            <a:r>
              <a:rPr lang="it-IT" b="1" dirty="0" err="1"/>
              <a:t>Trancault</a:t>
            </a:r>
            <a:r>
              <a:rPr lang="it-IT" b="1" dirty="0"/>
              <a:t>, distante tre miglia da quella città, un uomo di nome </a:t>
            </a:r>
            <a:r>
              <a:rPr lang="it-IT" b="1" dirty="0" err="1"/>
              <a:t>Hasting</a:t>
            </a:r>
            <a:r>
              <a:rPr lang="it-IT" b="1" dirty="0"/>
              <a:t> [1]. </a:t>
            </a:r>
            <a:endParaRPr lang="it-IT" b="1" dirty="0" smtClean="0"/>
          </a:p>
          <a:p>
            <a:pPr algn="just"/>
            <a:r>
              <a:rPr lang="it-IT" sz="1400" b="1" dirty="0" smtClean="0"/>
              <a:t>[</a:t>
            </a:r>
            <a:r>
              <a:rPr lang="it-IT" sz="1400" b="1" dirty="0"/>
              <a:t>1]:  In realtà </a:t>
            </a:r>
            <a:r>
              <a:rPr lang="it-IT" sz="1400" b="1" dirty="0" err="1"/>
              <a:t>Hasting</a:t>
            </a:r>
            <a:r>
              <a:rPr lang="it-IT" sz="1400" b="1" dirty="0"/>
              <a:t> era un pirata normanno, la cui prima scorreria nota è dell’845. Nell’861 distrusse Luni, in Italia, scambiandola per Roma. Ottenne la contea di Chartres da Carlo il Calvo e morì nell’890.</a:t>
            </a:r>
          </a:p>
        </p:txBody>
      </p:sp>
    </p:spTree>
    <p:extLst>
      <p:ext uri="{BB962C8B-B14F-4D97-AF65-F5344CB8AC3E}">
        <p14:creationId xmlns:p14="http://schemas.microsoft.com/office/powerpoint/2010/main" val="3058832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a:solidFill>
                  <a:schemeClr val="bg2">
                    <a:lumMod val="40000"/>
                    <a:lumOff val="60000"/>
                  </a:schemeClr>
                </a:solidFill>
              </a:rPr>
              <a:t>Rodolfo il Glabro, Storie, I, 18-20.</a:t>
            </a:r>
          </a:p>
        </p:txBody>
      </p:sp>
      <p:sp>
        <p:nvSpPr>
          <p:cNvPr id="3" name="Segnaposto contenuto 2"/>
          <p:cNvSpPr>
            <a:spLocks noGrp="1"/>
          </p:cNvSpPr>
          <p:nvPr>
            <p:ph idx="1"/>
          </p:nvPr>
        </p:nvSpPr>
        <p:spPr>
          <a:xfrm>
            <a:off x="777922" y="1378424"/>
            <a:ext cx="10099343" cy="4189863"/>
          </a:xfrm>
        </p:spPr>
        <p:txBody>
          <a:bodyPr>
            <a:noAutofit/>
          </a:bodyPr>
          <a:lstStyle/>
          <a:p>
            <a:pPr algn="just"/>
            <a:r>
              <a:rPr lang="it-IT" dirty="0" smtClean="0"/>
              <a:t>(</a:t>
            </a:r>
            <a:r>
              <a:rPr lang="it-IT" b="1" dirty="0" err="1" smtClean="0"/>
              <a:t>Hasting</a:t>
            </a:r>
            <a:r>
              <a:rPr lang="it-IT" b="1" dirty="0" smtClean="0"/>
              <a:t>) Questo </a:t>
            </a:r>
            <a:r>
              <a:rPr lang="it-IT" b="1" dirty="0"/>
              <a:t>giovane, forte e robusto ma di indole malvagia, dilapidati i modesti beni della sua famiglia per fare una vita brillante e accecato dal desiderio di dominio, decise di andarsene dalla sua terra. All’insaputa di tutti si recò presso i Normanni, e subito si aggregò a quelli che dedicandosi a continue ruberie provvedevano al mantenimento degli altri, e che essi comunemente chiamano </a:t>
            </a:r>
            <a:r>
              <a:rPr lang="it-IT" b="1" dirty="0" smtClean="0"/>
              <a:t>flotta. </a:t>
            </a:r>
            <a:r>
              <a:rPr lang="it-IT" b="1" dirty="0"/>
              <a:t>E adattandosi per qualche tempo a questo turpe modo di vita, cominciò ad essere maggiormente apprezzato dai suoi malvagi compagni quanto più diventava scellerato. Arrivato un po’ per volta ad essere superiore agli altri per forza militare e ricchezze, tutti concordemente lo riconobbero loro capo in terra e in mare. Postosi così alla testa degli altri e diventato molto più spietato, perché non riteneva sufficiente la crudeltà fino ad allora dimostrata, incominciò ad estendere le sue incursioni in regioni più lontane</a:t>
            </a:r>
            <a:r>
              <a:rPr lang="it-IT" b="1" dirty="0" smtClean="0"/>
              <a:t>. </a:t>
            </a:r>
            <a:endParaRPr lang="it-IT" b="1" dirty="0"/>
          </a:p>
        </p:txBody>
      </p:sp>
    </p:spTree>
    <p:extLst>
      <p:ext uri="{BB962C8B-B14F-4D97-AF65-F5344CB8AC3E}">
        <p14:creationId xmlns:p14="http://schemas.microsoft.com/office/powerpoint/2010/main" val="2185897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1"/>
            <a:ext cx="8596668" cy="626772"/>
          </a:xfrm>
        </p:spPr>
        <p:txBody>
          <a:bodyPr>
            <a:normAutofit/>
          </a:bodyPr>
          <a:lstStyle/>
          <a:p>
            <a:pPr algn="ctr"/>
            <a:r>
              <a:rPr lang="it-IT" sz="2400" dirty="0"/>
              <a:t>Rodolfo il Glabro, Storie, I, 18-20.</a:t>
            </a:r>
          </a:p>
        </p:txBody>
      </p:sp>
      <p:sp>
        <p:nvSpPr>
          <p:cNvPr id="3" name="Segnaposto contenuto 2"/>
          <p:cNvSpPr>
            <a:spLocks noGrp="1"/>
          </p:cNvSpPr>
          <p:nvPr>
            <p:ph idx="1"/>
          </p:nvPr>
        </p:nvSpPr>
        <p:spPr>
          <a:xfrm>
            <a:off x="484150" y="1184856"/>
            <a:ext cx="10161103" cy="4843627"/>
          </a:xfrm>
        </p:spPr>
        <p:txBody>
          <a:bodyPr>
            <a:normAutofit fontScale="62500" lnSpcReduction="20000"/>
          </a:bodyPr>
          <a:lstStyle/>
          <a:p>
            <a:pPr algn="just"/>
            <a:r>
              <a:rPr lang="it-IT" sz="2900" b="1" dirty="0"/>
              <a:t>Arrivato con quasi tutta la gente di cui era capo nei territori della Gallia settentrionale, benché sembrasse apportatore di sciagure andò malauguratamente cercando l’occasione di rivedere il paese in cui era nato. Quando vi giunse distrusse tutto col ferro e col fuoco, più di quanto avesse potuto fare un esercito nemico, e, senza che nessuno si opponesse, lo devastò a lungo. Allora tutti gli edifici religiosi delle </a:t>
            </a:r>
            <a:r>
              <a:rPr lang="it-IT" sz="2900" b="1" dirty="0" err="1"/>
              <a:t>Gallie</a:t>
            </a:r>
            <a:r>
              <a:rPr lang="it-IT" sz="2900" b="1" dirty="0"/>
              <a:t>, tranne quelli protetti dalle città o dai castelli, furono da lui profanati ed incendiati. Dopo aver attraversato tutte le regioni della Gallia e razionato un ricco e abbondante bottino, riportò indietro il suo esercito. </a:t>
            </a:r>
          </a:p>
          <a:p>
            <a:pPr algn="just"/>
            <a:r>
              <a:rPr lang="it-IT" sz="2900" b="1" dirty="0" smtClean="0"/>
              <a:t>E </a:t>
            </a:r>
            <a:r>
              <a:rPr lang="it-IT" sz="2900" b="1" dirty="0"/>
              <a:t>così, a cominciare da </a:t>
            </a:r>
            <a:r>
              <a:rPr lang="it-IT" sz="2900" b="1" dirty="0" err="1"/>
              <a:t>Hasting</a:t>
            </a:r>
            <a:r>
              <a:rPr lang="it-IT" sz="2900" b="1" dirty="0"/>
              <a:t> e poi con i capi che gli succedettero alla guida di quel popolo, per circa cento anni le popolazioni della Gallia subirono dovunque questo genere di stragi.</a:t>
            </a:r>
          </a:p>
          <a:p>
            <a:pPr algn="just"/>
            <a:r>
              <a:rPr lang="it-IT" sz="2900" b="1" dirty="0"/>
              <a:t>Episodi come quelli che abbiamo riferito accaddero sovente sia in Italia che in Gallia durante i periodi di interregno seguiti alla morte di re o imperatori, prima che fossero eletti i successori. Ma una volta che l’esercito normanno, partito come al solito per compiere una incursione in Gallia, si trovava già piuttosto lontano dalle sue basi, venne affrontato dal duca di Borgogna Riccardo [2]. […] Il duca, attaccata battaglia, inflisse loro una tale disfatta che ben pochi riuscirono a salvarsi e a tornare indietro</a:t>
            </a:r>
            <a:r>
              <a:rPr lang="it-IT" sz="2900" b="1" dirty="0" smtClean="0"/>
              <a:t>.</a:t>
            </a:r>
          </a:p>
          <a:p>
            <a:pPr algn="just"/>
            <a:endParaRPr lang="it-IT" sz="2300" dirty="0" smtClean="0"/>
          </a:p>
          <a:p>
            <a:pPr algn="just"/>
            <a:r>
              <a:rPr lang="it-IT" sz="2300" dirty="0"/>
              <a:t>[2] </a:t>
            </a:r>
            <a:r>
              <a:rPr lang="it-IT" sz="2300" dirty="0" smtClean="0"/>
              <a:t>Riccardo </a:t>
            </a:r>
            <a:r>
              <a:rPr lang="it-IT" sz="2300" dirty="0"/>
              <a:t>il Giustiziere. Morì nel 921; suo figlio Rodolfo fu re d’Italia (922-926) e di Francia (923-937).</a:t>
            </a:r>
            <a:endParaRPr lang="it-IT" sz="2300" dirty="0" smtClean="0"/>
          </a:p>
          <a:p>
            <a:pPr algn="just"/>
            <a:endParaRPr lang="it-IT" dirty="0"/>
          </a:p>
        </p:txBody>
      </p:sp>
    </p:spTree>
    <p:extLst>
      <p:ext uri="{BB962C8B-B14F-4D97-AF65-F5344CB8AC3E}">
        <p14:creationId xmlns:p14="http://schemas.microsoft.com/office/powerpoint/2010/main" val="4279665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bg2">
                    <a:lumMod val="40000"/>
                    <a:lumOff val="60000"/>
                  </a:schemeClr>
                </a:solidFill>
              </a:rPr>
              <a:t>Le incursioni musulmane e quelle basche</a:t>
            </a:r>
            <a:endParaRPr lang="it-IT" sz="2800" dirty="0">
              <a:solidFill>
                <a:schemeClr val="bg2">
                  <a:lumMod val="40000"/>
                  <a:lumOff val="60000"/>
                </a:schemeClr>
              </a:solidFill>
            </a:endParaRPr>
          </a:p>
        </p:txBody>
      </p:sp>
      <p:sp>
        <p:nvSpPr>
          <p:cNvPr id="3" name="Segnaposto contenuto 2"/>
          <p:cNvSpPr>
            <a:spLocks noGrp="1"/>
          </p:cNvSpPr>
          <p:nvPr>
            <p:ph idx="1"/>
          </p:nvPr>
        </p:nvSpPr>
        <p:spPr>
          <a:xfrm>
            <a:off x="677333" y="1313645"/>
            <a:ext cx="9762067" cy="4727717"/>
          </a:xfrm>
        </p:spPr>
        <p:txBody>
          <a:bodyPr/>
          <a:lstStyle/>
          <a:p>
            <a:pPr algn="just"/>
            <a:r>
              <a:rPr lang="it-IT" sz="2000" b="1" dirty="0" smtClean="0"/>
              <a:t>Bande di coloro che vengono identificati come saraceni colpiscono le coste dell’Italia meridionale. Provengono dal Maghreb islamico.</a:t>
            </a:r>
          </a:p>
          <a:p>
            <a:pPr algn="just"/>
            <a:r>
              <a:rPr lang="it-IT" sz="2000" b="1" dirty="0" smtClean="0"/>
              <a:t>Nel 902 conquistano la Sicilia bizantina e temporaneamente occupano Bari e Taranto. Organizzano scorrerie lungo le coste tirreniche e adriatiche.</a:t>
            </a:r>
          </a:p>
          <a:p>
            <a:pPr algn="just"/>
            <a:r>
              <a:rPr lang="it-IT" sz="2000" b="1" dirty="0" smtClean="0"/>
              <a:t>Il governo instaurato in Sicilia rimase in vigore fino al XII secolo quando fu conquistato dal normanno Ruggero d’Altavilla.</a:t>
            </a:r>
          </a:p>
          <a:p>
            <a:pPr algn="just"/>
            <a:r>
              <a:rPr lang="it-IT" sz="2000" b="1" dirty="0" smtClean="0"/>
              <a:t>Bande di probabile origine basca occupano e saccheggiano la zona del basso Rodano; nel 890 si insediano a </a:t>
            </a:r>
            <a:r>
              <a:rPr lang="it-IT" sz="2000" b="1" i="1" dirty="0" err="1" smtClean="0"/>
              <a:t>Fraxinetum</a:t>
            </a:r>
            <a:r>
              <a:rPr lang="it-IT" sz="2000" b="1" dirty="0" smtClean="0"/>
              <a:t> sulla costa Azzurra; da qui controllano il mare e i valichi alpini. Furono sconfitti solo nel 973 dalle truppe del conte di Provenza e del marchese di Torino</a:t>
            </a:r>
          </a:p>
          <a:p>
            <a:pPr algn="just"/>
            <a:endParaRPr lang="it-IT" b="1" dirty="0"/>
          </a:p>
        </p:txBody>
      </p:sp>
    </p:spTree>
    <p:extLst>
      <p:ext uri="{BB962C8B-B14F-4D97-AF65-F5344CB8AC3E}">
        <p14:creationId xmlns:p14="http://schemas.microsoft.com/office/powerpoint/2010/main" val="3160510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103290"/>
          </a:xfrm>
        </p:spPr>
        <p:txBody>
          <a:bodyPr>
            <a:normAutofit/>
          </a:bodyPr>
          <a:lstStyle/>
          <a:p>
            <a:pPr algn="ctr"/>
            <a:r>
              <a:rPr lang="it-IT" sz="2800" dirty="0" smtClean="0">
                <a:solidFill>
                  <a:schemeClr val="accent1">
                    <a:lumMod val="60000"/>
                    <a:lumOff val="40000"/>
                  </a:schemeClr>
                </a:solidFill>
              </a:rPr>
              <a:t>Dai Carolingi ai Capetingi.</a:t>
            </a:r>
            <a:endParaRPr lang="it-IT" sz="2800" dirty="0">
              <a:solidFill>
                <a:schemeClr val="accent1">
                  <a:lumMod val="60000"/>
                  <a:lumOff val="40000"/>
                </a:schemeClr>
              </a:solidFill>
            </a:endParaRPr>
          </a:p>
        </p:txBody>
      </p:sp>
      <p:sp>
        <p:nvSpPr>
          <p:cNvPr id="3" name="Segnaposto contenuto 2"/>
          <p:cNvSpPr>
            <a:spLocks noGrp="1"/>
          </p:cNvSpPr>
          <p:nvPr>
            <p:ph idx="1"/>
          </p:nvPr>
        </p:nvSpPr>
        <p:spPr>
          <a:xfrm>
            <a:off x="715970" y="1429555"/>
            <a:ext cx="9496975" cy="4611807"/>
          </a:xfrm>
        </p:spPr>
        <p:txBody>
          <a:bodyPr>
            <a:normAutofit lnSpcReduction="10000"/>
          </a:bodyPr>
          <a:lstStyle/>
          <a:p>
            <a:pPr algn="just"/>
            <a:r>
              <a:rPr lang="it-IT" sz="2000" b="1" dirty="0" smtClean="0"/>
              <a:t>La difficile situazione politica comportò la nascita di contese </a:t>
            </a:r>
            <a:r>
              <a:rPr lang="it-IT" sz="2000" b="1" dirty="0"/>
              <a:t>per la corona tra gli ultimi Carolingi e la nuova dinastia in ascesa dei Capetingi, fino al trionfo definitivo di questi ultimi nel 987 con Ugo </a:t>
            </a:r>
            <a:r>
              <a:rPr lang="it-IT" sz="2000" b="1" dirty="0" err="1" smtClean="0"/>
              <a:t>Capeto</a:t>
            </a:r>
            <a:r>
              <a:rPr lang="it-IT" sz="2000" b="1" dirty="0" smtClean="0"/>
              <a:t>. </a:t>
            </a:r>
            <a:endParaRPr lang="it-IT" sz="2000" b="1" dirty="0"/>
          </a:p>
          <a:p>
            <a:pPr algn="just"/>
            <a:r>
              <a:rPr lang="it-IT" sz="2000" b="1" dirty="0" smtClean="0"/>
              <a:t>Il cambio di dinastia era l’ennesima dimostrazione della difficoltà in cui si trovava l’autorità regia incapace di respingere la </a:t>
            </a:r>
            <a:r>
              <a:rPr lang="it-IT" sz="2000" b="1" dirty="0"/>
              <a:t>forza in espansione dei </a:t>
            </a:r>
            <a:r>
              <a:rPr lang="it-IT" sz="2000" b="1" dirty="0" smtClean="0"/>
              <a:t>principi.</a:t>
            </a:r>
          </a:p>
          <a:p>
            <a:pPr algn="just"/>
            <a:r>
              <a:rPr lang="it-IT" sz="2000" b="1" dirty="0" smtClean="0"/>
              <a:t>Il secondo re </a:t>
            </a:r>
            <a:r>
              <a:rPr lang="it-IT" sz="2000" b="1" dirty="0"/>
              <a:t>capetingio, il figlio di Ugo, Roberto il Pio, </a:t>
            </a:r>
            <a:r>
              <a:rPr lang="it-IT" sz="2000" b="1" dirty="0" smtClean="0"/>
              <a:t>è il simbolo  </a:t>
            </a:r>
            <a:r>
              <a:rPr lang="it-IT" sz="2000" b="1" dirty="0"/>
              <a:t>della debolezza del potere monarchico</a:t>
            </a:r>
            <a:r>
              <a:rPr lang="it-IT" sz="2000" b="1" dirty="0" smtClean="0"/>
              <a:t>, anche se va sottolineato che, </a:t>
            </a:r>
            <a:r>
              <a:rPr lang="it-IT" sz="2000" b="1" dirty="0"/>
              <a:t>con l’elezione di Roberto ad opera del padre (nello stesso anno 987), i Capetingi inaugurarono la loro politica che, teoricamente rispettosa dei diritti elettivi dell’aristocrazia, installava però sul trono un erede mentre il re </a:t>
            </a:r>
            <a:r>
              <a:rPr lang="it-IT" sz="2000" b="1" dirty="0" smtClean="0"/>
              <a:t>era ancora </a:t>
            </a:r>
            <a:r>
              <a:rPr lang="it-IT" sz="2000" b="1" dirty="0"/>
              <a:t>vivo, assicurando </a:t>
            </a:r>
            <a:r>
              <a:rPr lang="it-IT" sz="2000" b="1" dirty="0" smtClean="0"/>
              <a:t>in tal modo un processo di ereditarietà </a:t>
            </a:r>
            <a:r>
              <a:rPr lang="it-IT" sz="2000" b="1" dirty="0"/>
              <a:t>all’interno della stirpe, che sarà dapprima solo di fatto, e poi </a:t>
            </a:r>
            <a:r>
              <a:rPr lang="it-IT" sz="2000" b="1" dirty="0" smtClean="0"/>
              <a:t>di diritto quando ne avranno la forza.</a:t>
            </a:r>
            <a:endParaRPr lang="it-IT" sz="2000" b="1" dirty="0"/>
          </a:p>
        </p:txBody>
      </p:sp>
    </p:spTree>
    <p:extLst>
      <p:ext uri="{BB962C8B-B14F-4D97-AF65-F5344CB8AC3E}">
        <p14:creationId xmlns:p14="http://schemas.microsoft.com/office/powerpoint/2010/main" val="3383971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377780"/>
            <a:ext cx="8596668" cy="1129048"/>
          </a:xfrm>
        </p:spPr>
        <p:txBody>
          <a:bodyPr>
            <a:normAutofit/>
          </a:bodyPr>
          <a:lstStyle/>
          <a:p>
            <a:pPr algn="ctr"/>
            <a:r>
              <a:rPr lang="it-IT" sz="2400" b="1" dirty="0" smtClean="0">
                <a:solidFill>
                  <a:schemeClr val="accent1">
                    <a:lumMod val="40000"/>
                    <a:lumOff val="60000"/>
                  </a:schemeClr>
                </a:solidFill>
              </a:rPr>
              <a:t>Caratteristiche dell’epilogo carolingio</a:t>
            </a:r>
            <a:endParaRPr lang="it-IT" sz="2400" b="1" dirty="0">
              <a:solidFill>
                <a:schemeClr val="accent1">
                  <a:lumMod val="40000"/>
                  <a:lumOff val="60000"/>
                </a:schemeClr>
              </a:solidFill>
            </a:endParaRPr>
          </a:p>
        </p:txBody>
      </p:sp>
      <p:sp>
        <p:nvSpPr>
          <p:cNvPr id="3" name="Segnaposto contenuto 2"/>
          <p:cNvSpPr>
            <a:spLocks noGrp="1"/>
          </p:cNvSpPr>
          <p:nvPr>
            <p:ph idx="1"/>
          </p:nvPr>
        </p:nvSpPr>
        <p:spPr>
          <a:xfrm>
            <a:off x="677333" y="1313645"/>
            <a:ext cx="9711267" cy="4727717"/>
          </a:xfrm>
        </p:spPr>
        <p:txBody>
          <a:bodyPr>
            <a:normAutofit/>
          </a:bodyPr>
          <a:lstStyle/>
          <a:p>
            <a:pPr algn="just"/>
            <a:r>
              <a:rPr lang="it-IT" sz="2000" b="1" dirty="0"/>
              <a:t>L’epilogo della dinastia carolingia fu in Francia ben più lungo che in Germania o in Italia, giacché per quasi un secolo i discendenti di Carlo </a:t>
            </a:r>
            <a:r>
              <a:rPr lang="it-IT" sz="2000" b="1" dirty="0" smtClean="0"/>
              <a:t>cercarono </a:t>
            </a:r>
            <a:r>
              <a:rPr lang="it-IT" sz="2000" b="1" dirty="0"/>
              <a:t>di sbarrare la strada ai capofila dell’aristocrazia, i conti di Parigi, poi marchesi di Neustria, infine duchi di Francia (cioè, </a:t>
            </a:r>
            <a:r>
              <a:rPr lang="it-IT" sz="2000" b="1" dirty="0" smtClean="0"/>
              <a:t>dell’Ile-de France</a:t>
            </a:r>
            <a:r>
              <a:rPr lang="it-IT" sz="2000" b="1" dirty="0"/>
              <a:t>): dall’elezione di Oddone (888) al definitivo installarsi della nuova dinastia sul trono con Ugo </a:t>
            </a:r>
            <a:r>
              <a:rPr lang="it-IT" sz="2000" b="1" dirty="0" err="1"/>
              <a:t>Capeto</a:t>
            </a:r>
            <a:r>
              <a:rPr lang="it-IT" sz="2000" b="1" dirty="0"/>
              <a:t> (987</a:t>
            </a:r>
            <a:r>
              <a:rPr lang="it-IT" sz="2000" b="1" dirty="0" smtClean="0"/>
              <a:t>)</a:t>
            </a:r>
          </a:p>
          <a:p>
            <a:pPr algn="just"/>
            <a:r>
              <a:rPr lang="it-IT" sz="2000" b="1" dirty="0"/>
              <a:t>Per tutto questo periodo il </a:t>
            </a:r>
            <a:r>
              <a:rPr lang="it-IT" sz="2000" b="1" dirty="0">
                <a:solidFill>
                  <a:schemeClr val="accent1">
                    <a:lumMod val="40000"/>
                    <a:lumOff val="60000"/>
                  </a:schemeClr>
                </a:solidFill>
              </a:rPr>
              <a:t>potere regio si indebolì sempre più</a:t>
            </a:r>
            <a:r>
              <a:rPr lang="it-IT" sz="2000" b="1" dirty="0"/>
              <a:t>, e i </a:t>
            </a:r>
            <a:r>
              <a:rPr lang="it-IT" sz="2000" b="1" dirty="0" smtClean="0"/>
              <a:t>grandi poteri </a:t>
            </a:r>
            <a:r>
              <a:rPr lang="it-IT" sz="2000" b="1" dirty="0"/>
              <a:t>laici ed ecclesiastici </a:t>
            </a:r>
            <a:r>
              <a:rPr lang="it-IT" sz="2000" b="1" dirty="0" smtClean="0"/>
              <a:t>costruirono </a:t>
            </a:r>
            <a:r>
              <a:rPr lang="it-IT" sz="2000" b="1" dirty="0"/>
              <a:t>ampie signorie territoriali autonome ritagliate nel corpo del </a:t>
            </a:r>
            <a:r>
              <a:rPr lang="it-IT" sz="2000" b="1" dirty="0" smtClean="0"/>
              <a:t>regno; essi </a:t>
            </a:r>
            <a:r>
              <a:rPr lang="it-IT" sz="2000" b="1" dirty="0"/>
              <a:t>mantennero saldamente nelle loro mani </a:t>
            </a:r>
            <a:r>
              <a:rPr lang="it-IT" sz="2000" b="1" dirty="0" smtClean="0"/>
              <a:t>anche il </a:t>
            </a:r>
            <a:r>
              <a:rPr lang="it-IT" sz="2000" b="1" dirty="0"/>
              <a:t>diritto di eleggere il nuovo re</a:t>
            </a:r>
            <a:r>
              <a:rPr lang="it-IT" sz="2000" b="1" dirty="0" smtClean="0"/>
              <a:t>.</a:t>
            </a:r>
          </a:p>
          <a:p>
            <a:pPr algn="just"/>
            <a:r>
              <a:rPr lang="it-IT" sz="2000" b="1" dirty="0" smtClean="0"/>
              <a:t>Alla morte di Oddone la corona era andata a Carlo il Semplice, </a:t>
            </a:r>
            <a:r>
              <a:rPr lang="it-IT" sz="2000" b="1" dirty="0"/>
              <a:t>caduto prigioniero </a:t>
            </a:r>
            <a:r>
              <a:rPr lang="it-IT" sz="2000" b="1" dirty="0" smtClean="0"/>
              <a:t>di </a:t>
            </a:r>
            <a:r>
              <a:rPr lang="it-IT" sz="2000" b="1" dirty="0"/>
              <a:t>Eriberto conte di </a:t>
            </a:r>
            <a:r>
              <a:rPr lang="it-IT" sz="2000" b="1" dirty="0" err="1"/>
              <a:t>Vermandois</a:t>
            </a:r>
            <a:r>
              <a:rPr lang="it-IT" sz="2000" b="1" dirty="0"/>
              <a:t> e vi rimase fino alla </a:t>
            </a:r>
            <a:r>
              <a:rPr lang="it-IT" sz="2000" b="1" dirty="0" smtClean="0"/>
              <a:t>morte.</a:t>
            </a:r>
            <a:endParaRPr lang="it-IT" sz="2000" b="1" dirty="0"/>
          </a:p>
        </p:txBody>
      </p:sp>
    </p:spTree>
    <p:extLst>
      <p:ext uri="{BB962C8B-B14F-4D97-AF65-F5344CB8AC3E}">
        <p14:creationId xmlns:p14="http://schemas.microsoft.com/office/powerpoint/2010/main" val="3236561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8500" y="609600"/>
            <a:ext cx="8575502" cy="596900"/>
          </a:xfrm>
        </p:spPr>
        <p:txBody>
          <a:bodyPr>
            <a:noAutofit/>
          </a:bodyPr>
          <a:lstStyle/>
          <a:p>
            <a:pPr algn="ctr"/>
            <a:r>
              <a:rPr lang="it-IT" sz="2400" dirty="0">
                <a:solidFill>
                  <a:schemeClr val="accent1">
                    <a:lumMod val="40000"/>
                    <a:lumOff val="60000"/>
                  </a:schemeClr>
                </a:solidFill>
              </a:rPr>
              <a:t>Rodolfo il Glabro, Storie, I, </a:t>
            </a:r>
            <a:r>
              <a:rPr lang="it-IT" sz="2400" dirty="0" smtClean="0">
                <a:solidFill>
                  <a:schemeClr val="accent1">
                    <a:lumMod val="40000"/>
                    <a:lumOff val="60000"/>
                  </a:schemeClr>
                </a:solidFill>
              </a:rPr>
              <a:t>5.</a:t>
            </a:r>
            <a:r>
              <a:rPr lang="it-IT" sz="2400" dirty="0">
                <a:solidFill>
                  <a:schemeClr val="accent1">
                    <a:lumMod val="40000"/>
                    <a:lumOff val="60000"/>
                  </a:schemeClr>
                </a:solidFill>
              </a:rPr>
              <a:t/>
            </a:r>
            <a:br>
              <a:rPr lang="it-IT" sz="2400" dirty="0">
                <a:solidFill>
                  <a:schemeClr val="accent1">
                    <a:lumMod val="40000"/>
                    <a:lumOff val="60000"/>
                  </a:schemeClr>
                </a:solidFill>
              </a:rPr>
            </a:b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98500" y="1524000"/>
            <a:ext cx="9630356" cy="4517362"/>
          </a:xfrm>
        </p:spPr>
        <p:txBody>
          <a:bodyPr>
            <a:noAutofit/>
          </a:bodyPr>
          <a:lstStyle/>
          <a:p>
            <a:pPr algn="just"/>
            <a:r>
              <a:rPr lang="it-IT" b="1" dirty="0"/>
              <a:t>Dunque, i discendenti di quella famiglia [1] furono a lungo re o imperatori sia in Italia che in Francia, fino all’ultimo loro re, Carlo il Semplice. Costui aveva tra i notabili del suo regno un tale di nome Eriberto di </a:t>
            </a:r>
            <a:r>
              <a:rPr lang="it-IT" b="1" dirty="0" err="1"/>
              <a:t>Vennandois</a:t>
            </a:r>
            <a:r>
              <a:rPr lang="it-IT" b="1" dirty="0"/>
              <a:t>, di cui aveva tenuto a battesimo un figlio, e che certamente per le sue doti di astuzia avrebbe potuto essere sospetto al re, se non fosse intervenuto contemporaneamente un inganno ben architettato. Eriberto aveva meditato di far cadere il suo re in un tranello, col pretesto di un incontro per trattare un certo affare, in modo da poterlo far venire senza sospetti in un suo castello, come poi avvenne, e gettarlo in catene in una prigione. Da alcuni, tuttavia, era stato dato al re il consiglio di comportarsi con molta prudenza nei confronti di Eriberto, per non cadere nel suo inganno. </a:t>
            </a:r>
            <a:endParaRPr lang="it-IT" b="1" dirty="0" smtClean="0"/>
          </a:p>
          <a:p>
            <a:pPr algn="just"/>
            <a:r>
              <a:rPr lang="it-IT" sz="1600" b="1" dirty="0"/>
              <a:t>[1] Carolingi.</a:t>
            </a:r>
          </a:p>
          <a:p>
            <a:pPr algn="just"/>
            <a:endParaRPr lang="it-IT" sz="1600" b="1" dirty="0"/>
          </a:p>
        </p:txBody>
      </p:sp>
    </p:spTree>
    <p:extLst>
      <p:ext uri="{BB962C8B-B14F-4D97-AF65-F5344CB8AC3E}">
        <p14:creationId xmlns:p14="http://schemas.microsoft.com/office/powerpoint/2010/main" val="1695125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100" y="1443841"/>
            <a:ext cx="9194800" cy="3170099"/>
          </a:xfrm>
          <a:prstGeom prst="rect">
            <a:avLst/>
          </a:prstGeom>
        </p:spPr>
        <p:txBody>
          <a:bodyPr wrap="square">
            <a:spAutoFit/>
          </a:bodyPr>
          <a:lstStyle/>
          <a:p>
            <a:pPr algn="just"/>
            <a:r>
              <a:rPr lang="it-IT" sz="2000" b="1" dirty="0"/>
              <a:t>Mentre il re, che era uomo portato a credere, in base a questa notizia aveva deciso di diffidare di Eriberto, accadde che un giorno costui giungesse con suo figlio senza alcun imbarazzo al palazzo reale. Alzatosi, il re lo baciò ed egli prostrandosi ricevette il bacio del sovrano. Poi il re baciò anche il figlio; ma il giovane, che pure era a conoscenza dell’inganno, ma non era ancora abituato a fingere, stava eretto e non prestava il dovuto omaggio. Il padre, che gli era a fianco e lo aveva visto, gli diede con la mano un forte colpo sul collo, dicendogli: «Non si può ricevere il bacio di un signore e di un re senza piegare il corpo. Ricordalo!». </a:t>
            </a:r>
          </a:p>
        </p:txBody>
      </p:sp>
    </p:spTree>
    <p:extLst>
      <p:ext uri="{BB962C8B-B14F-4D97-AF65-F5344CB8AC3E}">
        <p14:creationId xmlns:p14="http://schemas.microsoft.com/office/powerpoint/2010/main" val="4158861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68439"/>
          </a:xfrm>
        </p:spPr>
        <p:txBody>
          <a:bodyPr>
            <a:normAutofit/>
          </a:bodyPr>
          <a:lstStyle/>
          <a:p>
            <a:pPr algn="ctr"/>
            <a:r>
              <a:rPr lang="it-IT" sz="2000" dirty="0"/>
              <a:t>Rodolfo il Glabro, Storie, I, </a:t>
            </a:r>
            <a:r>
              <a:rPr lang="it-IT" sz="2000" dirty="0" smtClean="0"/>
              <a:t>5.</a:t>
            </a:r>
            <a:r>
              <a:rPr lang="it-IT" sz="2000" dirty="0"/>
              <a:t/>
            </a:r>
            <a:br>
              <a:rPr lang="it-IT" sz="2000" dirty="0"/>
            </a:br>
            <a:endParaRPr lang="it-IT" sz="2000" dirty="0"/>
          </a:p>
        </p:txBody>
      </p:sp>
      <p:sp>
        <p:nvSpPr>
          <p:cNvPr id="3" name="Segnaposto contenuto 2"/>
          <p:cNvSpPr>
            <a:spLocks noGrp="1"/>
          </p:cNvSpPr>
          <p:nvPr>
            <p:ph idx="1"/>
          </p:nvPr>
        </p:nvSpPr>
        <p:spPr>
          <a:xfrm>
            <a:off x="677333" y="1223494"/>
            <a:ext cx="9774767" cy="4817870"/>
          </a:xfrm>
        </p:spPr>
        <p:txBody>
          <a:bodyPr>
            <a:normAutofit fontScale="92500" lnSpcReduction="10000"/>
          </a:bodyPr>
          <a:lstStyle/>
          <a:p>
            <a:pPr algn="just"/>
            <a:r>
              <a:rPr lang="it-IT" sz="2000" b="1" dirty="0"/>
              <a:t>Il re e tutti i presenti osservarono questa scena, e si convinsero che Eriberto era estraneo al tradimento e all’inganno contro il sovrano. Eriberto, vedendo il re riconciliato nei suoi confronti, più caldamente lo pregò di recarsi da lui per decidere su quell’affare, come già prima gli aveva chiesto. Subito il re promise di recarsi dove Eriberto avesse voluto. Stabilito il giorno, Carlo giunse nel luogo dove Eriberto lo aveva pregato di andare, facendosi scortare come prova d’amicizia solo da un piccolo drappello di soldati. Fu ricevuto con straordinari onori, ma il giorno seguente Eriberto comandò, come se si trattasse di un ordine del re, a tutti coloro che avevano scortato il sovrano di tornarsene a casa, dato che egli stesso con i suoi era in grado di garantire la protezione del re. Ascoltate le assicurazioni di Eriberto, quelli se ne andarono senza rendersi conto di lasciare prigioniero il loro sovrano. Eriberto lo tenne imprigionato fino al giorno della sua morte.</a:t>
            </a:r>
          </a:p>
          <a:p>
            <a:r>
              <a:rPr lang="it-IT" sz="2000" b="1" dirty="0"/>
              <a:t>Re Carlo aveva avuto un figlio, Ludovico [2] che allora era ancora un ragazzo e che quando conobbe la sorte del padre fuggì oltre il Reno, dove rimase fino all’età adulta. </a:t>
            </a:r>
          </a:p>
          <a:p>
            <a:pPr algn="just"/>
            <a:r>
              <a:rPr lang="it-IT" sz="1700" dirty="0"/>
              <a:t>[2] Ludovico IV d’Oltremare.</a:t>
            </a:r>
          </a:p>
        </p:txBody>
      </p:sp>
    </p:spTree>
    <p:extLst>
      <p:ext uri="{BB962C8B-B14F-4D97-AF65-F5344CB8AC3E}">
        <p14:creationId xmlns:p14="http://schemas.microsoft.com/office/powerpoint/2010/main" val="32469948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71470"/>
          </a:xfrm>
        </p:spPr>
        <p:txBody>
          <a:bodyPr>
            <a:normAutofit/>
          </a:bodyPr>
          <a:lstStyle/>
          <a:p>
            <a:pPr algn="ctr"/>
            <a:r>
              <a:rPr lang="it-IT" sz="2800" dirty="0" err="1">
                <a:solidFill>
                  <a:schemeClr val="accent1">
                    <a:lumMod val="40000"/>
                    <a:lumOff val="60000"/>
                  </a:schemeClr>
                </a:solidFill>
              </a:rPr>
              <a:t>Richerio</a:t>
            </a:r>
            <a:r>
              <a:rPr lang="it-IT" sz="2800" dirty="0">
                <a:solidFill>
                  <a:schemeClr val="accent1">
                    <a:lumMod val="40000"/>
                    <a:lumOff val="60000"/>
                  </a:schemeClr>
                </a:solidFill>
              </a:rPr>
              <a:t>, Storie, SRG, IV, 10-13.</a:t>
            </a:r>
          </a:p>
        </p:txBody>
      </p:sp>
      <p:sp>
        <p:nvSpPr>
          <p:cNvPr id="3" name="Segnaposto contenuto 2"/>
          <p:cNvSpPr>
            <a:spLocks noGrp="1"/>
          </p:cNvSpPr>
          <p:nvPr>
            <p:ph idx="1"/>
          </p:nvPr>
        </p:nvSpPr>
        <p:spPr>
          <a:xfrm>
            <a:off x="677333" y="1403797"/>
            <a:ext cx="9838267" cy="4637565"/>
          </a:xfrm>
        </p:spPr>
        <p:txBody>
          <a:bodyPr>
            <a:normAutofit fontScale="92500" lnSpcReduction="10000"/>
          </a:bodyPr>
          <a:lstStyle/>
          <a:p>
            <a:pPr algn="just"/>
            <a:r>
              <a:rPr lang="it-IT" dirty="0"/>
              <a:t> </a:t>
            </a:r>
            <a:r>
              <a:rPr lang="it-IT" sz="2000" b="1" dirty="0"/>
              <a:t>Nel giorno fissato i principi della Gallia, che si erano legati tra di loro con un giuramento, si riunirono a </a:t>
            </a:r>
            <a:r>
              <a:rPr lang="it-IT" sz="2000" b="1" dirty="0" err="1"/>
              <a:t>Senlis</a:t>
            </a:r>
            <a:r>
              <a:rPr lang="it-IT" sz="2000" b="1" dirty="0"/>
              <a:t>. Radunatisi in assemblea, l’arcivescovo </a:t>
            </a:r>
            <a:r>
              <a:rPr lang="it-IT" sz="2000" b="1" dirty="0" smtClean="0"/>
              <a:t>[</a:t>
            </a:r>
            <a:r>
              <a:rPr lang="it-IT" sz="2000" b="1" dirty="0" err="1"/>
              <a:t>Adalberone</a:t>
            </a:r>
            <a:r>
              <a:rPr lang="it-IT" sz="2000" b="1" dirty="0"/>
              <a:t>, arcivescovo di Reims</a:t>
            </a:r>
            <a:r>
              <a:rPr lang="it-IT" sz="2000" b="1" dirty="0" smtClean="0"/>
              <a:t>], </a:t>
            </a:r>
            <a:r>
              <a:rPr lang="it-IT" sz="2000" b="1" dirty="0"/>
              <a:t>con il consenso del duca [Ugo </a:t>
            </a:r>
            <a:r>
              <a:rPr lang="it-IT" sz="2000" b="1" dirty="0" err="1" smtClean="0"/>
              <a:t>Capeto</a:t>
            </a:r>
            <a:r>
              <a:rPr lang="it-IT" sz="2000" b="1" dirty="0" smtClean="0"/>
              <a:t>] </a:t>
            </a:r>
            <a:r>
              <a:rPr lang="it-IT" sz="2000" b="1" dirty="0"/>
              <a:t>così parlò: «Ludovico [Ludovico V] di santa memoria, morto senza lasciare figli, avrebbe dovuto seriamente cercare chi poteva succedergli al trono perché lo stato non corresse dei pericoli rimanendo abbandonato e senza un capo. Ecco perché noi ultimamente abbiamo ritenuto opportuno di differire il problema affinché ognuno di noi potesse venire qui a sottoporre all’assemblea il parere che Dio gli aveva ispirato e perché, confrontate le diverse opinioni, si potesse stabilire la volontà generale. Riuniti qui insieme, con molta saggezza e lealtà, dobbiamo evitare che l’odio distrugga la ragione o che il sentimento indebolisca la verità. Sappiamo che Carlo [Carlo, duca di Lorena e zio di Ludovico V] ha dei sostenitori che lo affermano degno di ereditare il regno dei suoi avi. Ma se di questo si tratta, né il trono si acquisisce per diritto ereditario né va posto a capo del regno se non colui che si distingue non solo per la prestanza del corpo ma anche per la saggezza dell’animo, per la fede e per la generosità</a:t>
            </a:r>
            <a:r>
              <a:rPr lang="it-IT" sz="2000" b="1" dirty="0" smtClean="0"/>
              <a:t>.</a:t>
            </a:r>
            <a:endParaRPr lang="it-IT" sz="2000" b="1" dirty="0"/>
          </a:p>
        </p:txBody>
      </p:sp>
    </p:spTree>
    <p:extLst>
      <p:ext uri="{BB962C8B-B14F-4D97-AF65-F5344CB8AC3E}">
        <p14:creationId xmlns:p14="http://schemas.microsoft.com/office/powerpoint/2010/main" val="23949595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81318"/>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237624"/>
            <a:ext cx="9889066" cy="4611807"/>
          </a:xfrm>
        </p:spPr>
        <p:txBody>
          <a:bodyPr>
            <a:normAutofit/>
          </a:bodyPr>
          <a:lstStyle/>
          <a:p>
            <a:pPr algn="just"/>
            <a:r>
              <a:rPr lang="it-IT" sz="2000" b="1" dirty="0"/>
              <a:t>Leggiamo negli annali che a imperatori di stirpe illustre, che persero il potere per la loro ignavia, successero altri, talvolta simili talvolta diversi. Ma quale onore possiamo noi conferire a Carlo, che non è guidato dalla fede, che è infiacchito dalla pigrizia, che, infine, ha perduto la testa a tal punto da non vergognarsi di servire un re straniero e di sposare una donna inferiore a lui che proviene da una famiglia di vassalli? Come il potente duca potrà tollerare che una donna uscita da una famiglia di suoi vassalli divenga regina e regni su di lui? Come potrà marciare al seguito di colei i cui pari e superiori gli baciano le ginocchia e pongono le mani sui suoi piedi? Considerate accuratamente la questione e comprenderete che Carlo è caduto piuttosto per colpa sua che a causa di altri. Perseguite la felicità del regno piuttosto che la sua rovina: se volete che esso sia infelice, sostenete Carlo; se lo volete fortunato, incoronate re l’illustre duca Ugo. </a:t>
            </a:r>
          </a:p>
          <a:p>
            <a:pPr algn="just"/>
            <a:endParaRPr lang="it-IT" dirty="0"/>
          </a:p>
        </p:txBody>
      </p:sp>
    </p:spTree>
    <p:extLst>
      <p:ext uri="{BB962C8B-B14F-4D97-AF65-F5344CB8AC3E}">
        <p14:creationId xmlns:p14="http://schemas.microsoft.com/office/powerpoint/2010/main" val="1458431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400" dirty="0" err="1"/>
              <a:t>Richerio</a:t>
            </a:r>
            <a:r>
              <a:rPr lang="it-IT" sz="2400" dirty="0"/>
              <a:t>, Storie, SRG, IV, 10-13.</a:t>
            </a:r>
          </a:p>
        </p:txBody>
      </p:sp>
      <p:sp>
        <p:nvSpPr>
          <p:cNvPr id="3" name="Segnaposto contenuto 2"/>
          <p:cNvSpPr>
            <a:spLocks noGrp="1"/>
          </p:cNvSpPr>
          <p:nvPr>
            <p:ph idx="1"/>
          </p:nvPr>
        </p:nvSpPr>
        <p:spPr>
          <a:xfrm>
            <a:off x="677334" y="1197735"/>
            <a:ext cx="9406824" cy="4843628"/>
          </a:xfrm>
        </p:spPr>
        <p:txBody>
          <a:bodyPr>
            <a:noAutofit/>
          </a:bodyPr>
          <a:lstStyle/>
          <a:p>
            <a:pPr algn="just"/>
            <a:r>
              <a:rPr lang="it-IT" b="1" dirty="0"/>
              <a:t>Nessuno si faccia commuovere dal suo affetto per Carlo, nessuno si faccia distogliere dall’interesse comune per odio contro il duca. Infatti se biasimate il buono, come potrete lodare il malvagio? Se lodate il malvagio come potrete disprezzare il buono? […]. Datevi dunque come re il duca che con le sue azioni, la sua nobiltà e il suo esercito difenderà non solo lo stato ma anche i vostri beni privati. Grazie alla sua benevolenza, sarà un padre per voi. Chi infatti ha confidato in lui e non ha trovato soccorso? Chi, abbandonato dai suoi, non è stato restituito ai suoi per il suo intervento?». Dopo che questo parere fu espresso e fu approvato da tutti, il duca fu, con il consenso unanime, innalzato al trono e fu incoronato a Noyon, dall’arcivescovo e dagli altri vescovi, re di Gallia, di Bretagna, di Normandia di Aquitania, di </a:t>
            </a:r>
            <a:r>
              <a:rPr lang="it-IT" b="1" dirty="0" err="1"/>
              <a:t>Gotia</a:t>
            </a:r>
            <a:r>
              <a:rPr lang="it-IT" b="1" dirty="0"/>
              <a:t>, di Spagna e Guascogna. </a:t>
            </a:r>
            <a:r>
              <a:rPr lang="it-IT" b="1" dirty="0" smtClean="0"/>
              <a:t>[…].</a:t>
            </a:r>
            <a:endParaRPr lang="it-IT" b="1" dirty="0"/>
          </a:p>
        </p:txBody>
      </p:sp>
    </p:spTree>
    <p:extLst>
      <p:ext uri="{BB962C8B-B14F-4D97-AF65-F5344CB8AC3E}">
        <p14:creationId xmlns:p14="http://schemas.microsoft.com/office/powerpoint/2010/main" val="38791937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97839"/>
            <a:ext cx="8534400" cy="3416320"/>
          </a:xfrm>
          <a:prstGeom prst="rect">
            <a:avLst/>
          </a:prstGeom>
        </p:spPr>
        <p:txBody>
          <a:bodyPr wrap="square">
            <a:spAutoFit/>
          </a:bodyPr>
          <a:lstStyle/>
          <a:p>
            <a:pPr algn="just"/>
            <a:r>
              <a:rPr lang="it-IT" sz="2400" b="1" dirty="0"/>
              <a:t>Per lasciare un erede sicuro nel regno dopo la sua morte, si consultò con i principi. E, preso consiglio con essi, si accordò prima con ambasciatori, poi di persona ad Auxerre con l’arcivescovo di Reims sull’elezione al regno di suo figlio Roberto. E poiché l’arcivescovo gli obbiettava che non era legittimo eleggere due re in un solo anno, quello subito gli trasmise una lettera mandata da Borrello, duca della marca di Spagna, che chiedeva aiuto contro i barbari. </a:t>
            </a:r>
          </a:p>
        </p:txBody>
      </p:sp>
    </p:spTree>
    <p:extLst>
      <p:ext uri="{BB962C8B-B14F-4D97-AF65-F5344CB8AC3E}">
        <p14:creationId xmlns:p14="http://schemas.microsoft.com/office/powerpoint/2010/main" val="2372840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48744"/>
          </a:xfrm>
        </p:spPr>
        <p:txBody>
          <a:bodyPr>
            <a:normAutofit/>
          </a:bodyPr>
          <a:lstStyle/>
          <a:p>
            <a:pPr algn="ctr"/>
            <a:r>
              <a:rPr lang="it-IT" sz="2800" dirty="0" err="1"/>
              <a:t>Richerio</a:t>
            </a:r>
            <a:r>
              <a:rPr lang="it-IT" sz="2800" dirty="0"/>
              <a:t>, Storie, SRG, IV, 10-13.</a:t>
            </a:r>
          </a:p>
        </p:txBody>
      </p:sp>
      <p:sp>
        <p:nvSpPr>
          <p:cNvPr id="3" name="Segnaposto contenuto 2"/>
          <p:cNvSpPr>
            <a:spLocks noGrp="1"/>
          </p:cNvSpPr>
          <p:nvPr>
            <p:ph idx="1"/>
          </p:nvPr>
        </p:nvSpPr>
        <p:spPr>
          <a:xfrm>
            <a:off x="677334" y="1403797"/>
            <a:ext cx="9622366" cy="4637565"/>
          </a:xfrm>
        </p:spPr>
        <p:txBody>
          <a:bodyPr>
            <a:normAutofit/>
          </a:bodyPr>
          <a:lstStyle/>
          <a:p>
            <a:pPr algn="just"/>
            <a:r>
              <a:rPr lang="it-IT" sz="2000" b="1" dirty="0"/>
              <a:t>Diceva infatti [Borrello] che [quella] parte della Spagna era stata quasi conquistata dai barbari, e che, se egli non avesse ricevuto truppe dai Franchi entro dieci mesi, sarebbe passata tutta sotto il dominio dei barbari. Chiedeva pertanto di creare un altro re, affinché, se uno dei due fosse caduto nella mischia della guerra, l’esercito non rimanesse privo del suo capo. Diceva anche che, ucciso il re e devastata la patria, ne poteva conseguire la discordia dei grandi, la tirannide dei cattivi contro i buoni e di conseguenza la schiavitù di tutto il popolo.</a:t>
            </a:r>
          </a:p>
          <a:p>
            <a:pPr algn="just"/>
            <a:r>
              <a:rPr lang="it-IT" sz="2000" b="1" dirty="0"/>
              <a:t>L’arcivescovo, capendo che le cose potevano andare a finire così, cedette alle parole del re. E allorché i principi del regno si riunirono insieme il giorno della Natività del Signore [25 dicembre 987] per celebrare l’onore della regia incoronazione, nella basilica della Santa Croce [Ugo] incoronò solennemente, conferendogli la porpora, suo figlio Roberto, mentre i Franchi acclamavano</a:t>
            </a:r>
            <a:r>
              <a:rPr lang="it-IT" b="1" dirty="0"/>
              <a:t>.</a:t>
            </a:r>
          </a:p>
          <a:p>
            <a:endParaRPr lang="it-IT" b="1" dirty="0"/>
          </a:p>
        </p:txBody>
      </p:sp>
    </p:spTree>
    <p:extLst>
      <p:ext uri="{BB962C8B-B14F-4D97-AF65-F5344CB8AC3E}">
        <p14:creationId xmlns:p14="http://schemas.microsoft.com/office/powerpoint/2010/main" val="2746564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09600"/>
          </a:xfrm>
        </p:spPr>
        <p:txBody>
          <a:bodyPr>
            <a:normAutofit/>
          </a:bodyPr>
          <a:lstStyle/>
          <a:p>
            <a:pPr algn="ctr"/>
            <a:r>
              <a:rPr lang="it-IT" sz="2800" b="1" dirty="0">
                <a:solidFill>
                  <a:schemeClr val="bg2">
                    <a:lumMod val="40000"/>
                    <a:lumOff val="60000"/>
                  </a:schemeClr>
                </a:solidFill>
              </a:rPr>
              <a:t>Liutprando, </a:t>
            </a:r>
            <a:r>
              <a:rPr lang="it-IT" sz="2800" b="1" dirty="0" err="1">
                <a:solidFill>
                  <a:schemeClr val="bg2">
                    <a:lumMod val="40000"/>
                    <a:lumOff val="60000"/>
                  </a:schemeClr>
                </a:solidFill>
              </a:rPr>
              <a:t>Antapodosis</a:t>
            </a:r>
            <a:r>
              <a:rPr lang="it-IT" sz="2800" b="1" dirty="0">
                <a:solidFill>
                  <a:schemeClr val="bg2">
                    <a:lumMod val="40000"/>
                    <a:lumOff val="60000"/>
                  </a:schemeClr>
                </a:solidFill>
              </a:rPr>
              <a:t>, I, 2, 3, II, 43-44, 52-54.</a:t>
            </a:r>
          </a:p>
        </p:txBody>
      </p:sp>
      <p:sp>
        <p:nvSpPr>
          <p:cNvPr id="3" name="Content Placeholder 2"/>
          <p:cNvSpPr>
            <a:spLocks noGrp="1"/>
          </p:cNvSpPr>
          <p:nvPr>
            <p:ph idx="1"/>
          </p:nvPr>
        </p:nvSpPr>
        <p:spPr>
          <a:xfrm>
            <a:off x="1003300" y="1625600"/>
            <a:ext cx="9258300" cy="4508500"/>
          </a:xfrm>
        </p:spPr>
        <p:txBody>
          <a:bodyPr>
            <a:noAutofit/>
          </a:bodyPr>
          <a:lstStyle/>
          <a:p>
            <a:pPr algn="just"/>
            <a:r>
              <a:rPr lang="it-IT" b="1" dirty="0" smtClean="0"/>
              <a:t>[</a:t>
            </a:r>
            <a:r>
              <a:rPr lang="it-IT" b="1" dirty="0"/>
              <a:t>Frassineto] è circondata dal mare da un lato e dagli altri è difesa da una densissima selva di rovi. Se qualcuno vi entra, è trattenuto dall’intrico dei rami e trafitto da acuminate spine tanto che non può né avanzare né ritornare se non con grande travaglio</a:t>
            </a:r>
            <a:r>
              <a:rPr lang="it-IT" b="1" dirty="0" smtClean="0"/>
              <a:t>. Ma </a:t>
            </a:r>
            <a:r>
              <a:rPr lang="it-IT" b="1" dirty="0"/>
              <a:t>per un disegno di Dio occulto e giusto, giacché non può essere diversamente, alcuni Saraceni, una ventina appena, salpati dalla Spagna su una piccola nave, senza volerlo furono trascinati qui dal vento. Questi pirati, sbarcati di notte, entrano nel paese di nascosto ed uccidono, ahi dolore!, i cristiani; impadronitisi del luogo, apprestano il monte Mauro vicino al paese come rifugio contro le popolazioni confinanti, rendendo quella selva di rovi ancor più estesa e più folta, per propria difesa, con questa legge: se qualcuno da essa avesse tagliato anche un solo ramo, sarebbe morto per colpo di spada. </a:t>
            </a:r>
          </a:p>
        </p:txBody>
      </p:sp>
    </p:spTree>
    <p:extLst>
      <p:ext uri="{BB962C8B-B14F-4D97-AF65-F5344CB8AC3E}">
        <p14:creationId xmlns:p14="http://schemas.microsoft.com/office/powerpoint/2010/main" val="1535853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51576" y="532327"/>
            <a:ext cx="8596668" cy="626772"/>
          </a:xfrm>
        </p:spPr>
        <p:txBody>
          <a:bodyPr>
            <a:normAutofit/>
          </a:bodyPr>
          <a:lstStyle/>
          <a:p>
            <a:pPr algn="ctr"/>
            <a:r>
              <a:rPr lang="it-IT" sz="2800" dirty="0" smtClean="0">
                <a:solidFill>
                  <a:schemeClr val="accent1">
                    <a:lumMod val="40000"/>
                    <a:lumOff val="60000"/>
                  </a:schemeClr>
                </a:solidFill>
              </a:rPr>
              <a:t>Il potere signorile delle campagne</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23493"/>
            <a:ext cx="9812866" cy="4817869"/>
          </a:xfrm>
        </p:spPr>
        <p:txBody>
          <a:bodyPr>
            <a:normAutofit/>
          </a:bodyPr>
          <a:lstStyle/>
          <a:p>
            <a:pPr algn="just"/>
            <a:endParaRPr lang="it-IT" sz="2000" dirty="0" smtClean="0"/>
          </a:p>
          <a:p>
            <a:pPr algn="just"/>
            <a:r>
              <a:rPr lang="it-IT" sz="2000" b="1" dirty="0" smtClean="0"/>
              <a:t>La reazione alle invasioni dell’X sec. fu la militarizzazione del territorio e l’incremento  dell’autonomia di quel potere aristocratico  che era in grado di proteggere la popolazione inerme. I castellani usarono gli stessi mezzi di difesa per sottomettere la popolazione. </a:t>
            </a:r>
          </a:p>
          <a:p>
            <a:pPr algn="just"/>
            <a:r>
              <a:rPr lang="it-IT" sz="2000" b="1" dirty="0" smtClean="0"/>
              <a:t>Le circoscrizioni tradizionali si erano disgregate in un pulviscolo di centri di potere autonomo. I grandi possessori, laici ed ecclesiastici, imposero il loro comando sugli uomini anche al di là dei confini dei loro possedimenti fondiari. </a:t>
            </a:r>
          </a:p>
          <a:p>
            <a:pPr algn="just"/>
            <a:r>
              <a:rPr lang="it-IT" sz="2000" b="1" dirty="0" smtClean="0"/>
              <a:t>I possessori di terre e di uomini imitando il comportamento dei conti e dei marchesi si appropriarono di poteri che non avevano mai esercitato in precedenza.</a:t>
            </a:r>
          </a:p>
          <a:p>
            <a:pPr algn="just"/>
            <a:endParaRPr lang="it-IT" sz="2000" dirty="0"/>
          </a:p>
        </p:txBody>
      </p:sp>
    </p:spTree>
    <p:extLst>
      <p:ext uri="{BB962C8B-B14F-4D97-AF65-F5344CB8AC3E}">
        <p14:creationId xmlns:p14="http://schemas.microsoft.com/office/powerpoint/2010/main" val="4236295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91166"/>
          </a:xfrm>
        </p:spPr>
        <p:txBody>
          <a:bodyPr>
            <a:normAutofit/>
          </a:bodyPr>
          <a:lstStyle/>
          <a:p>
            <a:pPr algn="ctr"/>
            <a:r>
              <a:rPr lang="it-IT" sz="2400" dirty="0" smtClean="0">
                <a:solidFill>
                  <a:schemeClr val="accent1">
                    <a:lumMod val="40000"/>
                    <a:lumOff val="60000"/>
                  </a:schemeClr>
                </a:solidFill>
              </a:rPr>
              <a:t>Le condizioni giuridiche della popolazione</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677334" y="1300766"/>
            <a:ext cx="9303793" cy="4701959"/>
          </a:xfrm>
        </p:spPr>
        <p:txBody>
          <a:bodyPr>
            <a:normAutofit fontScale="92500" lnSpcReduction="10000"/>
          </a:bodyPr>
          <a:lstStyle/>
          <a:p>
            <a:pPr algn="just"/>
            <a:r>
              <a:rPr lang="it-IT" b="1" dirty="0" smtClean="0"/>
              <a:t>Fino a quel momento la popolazione dipendeva economicamente dai padroni della terra ma era inquadrata dal punto di vista giuridico dagli ufficiali pubblici, che governavano la circoscrizione territoriale. Si trattava dei massari, liberi e schiavi, dell’azienda curtense e dei proprietari fondiari minori, detti </a:t>
            </a:r>
            <a:r>
              <a:rPr lang="it-IT" b="1" dirty="0" err="1" smtClean="0"/>
              <a:t>allodieri</a:t>
            </a:r>
            <a:r>
              <a:rPr lang="it-IT" b="1" dirty="0"/>
              <a:t> </a:t>
            </a:r>
            <a:r>
              <a:rPr lang="it-IT" b="1" dirty="0" smtClean="0"/>
              <a:t>(perché avevano il pieno possesso dei propri beni, l’</a:t>
            </a:r>
            <a:r>
              <a:rPr lang="it-IT" b="1" dirty="0" err="1" smtClean="0"/>
              <a:t>allodium</a:t>
            </a:r>
            <a:r>
              <a:rPr lang="it-IT" b="1" dirty="0" smtClean="0"/>
              <a:t>).</a:t>
            </a:r>
          </a:p>
          <a:p>
            <a:pPr algn="just"/>
            <a:r>
              <a:rPr lang="it-IT" b="1" dirty="0" smtClean="0"/>
              <a:t>Con l’interruzione dei rapporti con il potere centrale la popolazione si trovò dipendente dai signori che ottennero in una prima fase la sottomissione attraverso </a:t>
            </a:r>
            <a:r>
              <a:rPr lang="it-IT" b="1" dirty="0" smtClean="0">
                <a:solidFill>
                  <a:schemeClr val="accent1">
                    <a:lumMod val="40000"/>
                    <a:lumOff val="60000"/>
                  </a:schemeClr>
                </a:solidFill>
              </a:rPr>
              <a:t>l’esercizio della violenza. Ciò comportò il livellamento verso il basso delle condizioni giuridiche precedenti e in particolare ciò accadde con la scomparsa degli uomini liberi e della schiavitù rurale</a:t>
            </a:r>
            <a:r>
              <a:rPr lang="it-IT" b="1" dirty="0" smtClean="0"/>
              <a:t>: si creò una nuova categoria, quella dei rustici. In una seconda fase costoro furono sottoposti a ciò che le fonti dell’XI sec. </a:t>
            </a:r>
            <a:r>
              <a:rPr lang="it-IT" b="1" dirty="0"/>
              <a:t>c</a:t>
            </a:r>
            <a:r>
              <a:rPr lang="it-IT" b="1" dirty="0" smtClean="0"/>
              <a:t>hiamano cattive consuetudini e che si ottennero attraverso una vessazione. Nella terza fase si cercò un equilibrio tra governanti e governati con l’affermarsi nel XII sec. di </a:t>
            </a:r>
            <a:r>
              <a:rPr lang="it-IT" b="1" i="1" dirty="0" err="1" smtClean="0">
                <a:solidFill>
                  <a:schemeClr val="accent1">
                    <a:lumMod val="40000"/>
                    <a:lumOff val="60000"/>
                  </a:schemeClr>
                </a:solidFill>
              </a:rPr>
              <a:t>consuetudines</a:t>
            </a:r>
            <a:r>
              <a:rPr lang="it-IT" b="1" i="1" dirty="0" smtClean="0">
                <a:solidFill>
                  <a:schemeClr val="accent1">
                    <a:lumMod val="40000"/>
                    <a:lumOff val="60000"/>
                  </a:schemeClr>
                </a:solidFill>
              </a:rPr>
              <a:t> loci</a:t>
            </a:r>
            <a:r>
              <a:rPr lang="it-IT" b="1" dirty="0" smtClean="0">
                <a:solidFill>
                  <a:schemeClr val="accent1">
                    <a:lumMod val="40000"/>
                    <a:lumOff val="60000"/>
                  </a:schemeClr>
                </a:solidFill>
              </a:rPr>
              <a:t>, </a:t>
            </a:r>
            <a:r>
              <a:rPr lang="it-IT" b="1" dirty="0" smtClean="0"/>
              <a:t>frutto di patteggiamento tra le parti. In questa fase si assoggettano anche gli </a:t>
            </a:r>
            <a:r>
              <a:rPr lang="it-IT" b="1" dirty="0" err="1" smtClean="0"/>
              <a:t>allodieri</a:t>
            </a:r>
            <a:r>
              <a:rPr lang="it-IT" b="1" dirty="0" smtClean="0"/>
              <a:t>. </a:t>
            </a:r>
            <a:endParaRPr lang="it-IT" b="1" i="1" dirty="0"/>
          </a:p>
        </p:txBody>
      </p:sp>
    </p:spTree>
    <p:extLst>
      <p:ext uri="{BB962C8B-B14F-4D97-AF65-F5344CB8AC3E}">
        <p14:creationId xmlns:p14="http://schemas.microsoft.com/office/powerpoint/2010/main" val="9868854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678287"/>
          </a:xfrm>
        </p:spPr>
        <p:txBody>
          <a:bodyPr>
            <a:normAutofit/>
          </a:bodyPr>
          <a:lstStyle/>
          <a:p>
            <a:pPr algn="ctr"/>
            <a:r>
              <a:rPr lang="it-IT" sz="2800" dirty="0" smtClean="0">
                <a:solidFill>
                  <a:schemeClr val="accent1">
                    <a:lumMod val="40000"/>
                    <a:lumOff val="60000"/>
                  </a:schemeClr>
                </a:solidFill>
              </a:rPr>
              <a:t>Il signore di banno </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429555"/>
            <a:ext cx="9647767" cy="4611807"/>
          </a:xfrm>
        </p:spPr>
        <p:txBody>
          <a:bodyPr>
            <a:normAutofit/>
          </a:bodyPr>
          <a:lstStyle/>
          <a:p>
            <a:pPr algn="just"/>
            <a:r>
              <a:rPr lang="it-IT" sz="2000" b="1" dirty="0" smtClean="0"/>
              <a:t>Il signore territoriale che aveva assunto le prerogative che originariamente erano pubbliche viene indicato come signore di banno (termine usato sino ad allora per indicare il diritto di comando e di punizione del re).</a:t>
            </a:r>
          </a:p>
          <a:p>
            <a:pPr algn="just"/>
            <a:r>
              <a:rPr lang="it-IT" sz="2000" b="1" dirty="0" smtClean="0"/>
              <a:t>Il signore controlla il villaggio (locus) preesistente e integrato nei possessi oppure costruito </a:t>
            </a:r>
            <a:r>
              <a:rPr lang="it-IT" sz="2000" b="1" i="1" dirty="0" smtClean="0"/>
              <a:t>ex novo</a:t>
            </a:r>
            <a:r>
              <a:rPr lang="it-IT" sz="2000" b="1" dirty="0" smtClean="0"/>
              <a:t>.</a:t>
            </a:r>
          </a:p>
          <a:p>
            <a:pPr algn="just"/>
            <a:r>
              <a:rPr lang="it-IT" sz="2000" b="1" dirty="0" smtClean="0"/>
              <a:t>Il castello diventa l’elemento di riferimento.</a:t>
            </a:r>
          </a:p>
          <a:p>
            <a:pPr algn="just"/>
            <a:r>
              <a:rPr lang="it-IT" sz="2000" b="1" dirty="0" smtClean="0"/>
              <a:t>Proliferazione di castelli rappresentazione di ciascuna signoria territoriale. </a:t>
            </a:r>
          </a:p>
          <a:p>
            <a:pPr algn="just"/>
            <a:r>
              <a:rPr lang="it-IT" sz="2000" b="1" dirty="0" smtClean="0"/>
              <a:t>In Italia comportò la creazione di tanti soggetti che avrebbero reso difficile la ricomposizione futura in un unico soggetto politico.</a:t>
            </a:r>
            <a:endParaRPr lang="it-IT" sz="2000" b="1" dirty="0"/>
          </a:p>
        </p:txBody>
      </p:sp>
    </p:spTree>
    <p:extLst>
      <p:ext uri="{BB962C8B-B14F-4D97-AF65-F5344CB8AC3E}">
        <p14:creationId xmlns:p14="http://schemas.microsoft.com/office/powerpoint/2010/main" val="4118315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t>Il ruolo dei vescovi e dei monasteri</a:t>
            </a:r>
            <a:endParaRPr lang="it-IT" sz="2800" dirty="0"/>
          </a:p>
        </p:txBody>
      </p:sp>
      <p:sp>
        <p:nvSpPr>
          <p:cNvPr id="3" name="Segnaposto contenuto 2"/>
          <p:cNvSpPr>
            <a:spLocks noGrp="1"/>
          </p:cNvSpPr>
          <p:nvPr>
            <p:ph idx="1"/>
          </p:nvPr>
        </p:nvSpPr>
        <p:spPr>
          <a:xfrm>
            <a:off x="677334" y="1455313"/>
            <a:ext cx="9373500" cy="4586049"/>
          </a:xfrm>
        </p:spPr>
        <p:txBody>
          <a:bodyPr>
            <a:normAutofit/>
          </a:bodyPr>
          <a:lstStyle/>
          <a:p>
            <a:pPr algn="just"/>
            <a:r>
              <a:rPr lang="it-IT" sz="2000" b="1" dirty="0" smtClean="0"/>
              <a:t>I vescovi diventarono consiglieri </a:t>
            </a:r>
            <a:r>
              <a:rPr lang="it-IT" sz="2000" b="1" dirty="0"/>
              <a:t>dei re </a:t>
            </a:r>
            <a:r>
              <a:rPr lang="it-IT" sz="2000" b="1" dirty="0" smtClean="0"/>
              <a:t>e continuarono ad essere </a:t>
            </a:r>
            <a:r>
              <a:rPr lang="it-IT" sz="2000" b="1" dirty="0"/>
              <a:t>espressione del vecchio ordine </a:t>
            </a:r>
            <a:r>
              <a:rPr lang="it-IT" sz="2000" b="1" dirty="0" smtClean="0"/>
              <a:t>carolingio</a:t>
            </a:r>
            <a:r>
              <a:rPr lang="it-IT" sz="2000" b="1" dirty="0"/>
              <a:t> </a:t>
            </a:r>
            <a:r>
              <a:rPr lang="it-IT" sz="2000" b="1" dirty="0" smtClean="0"/>
              <a:t>(tra i più autorevoli si ricorda </a:t>
            </a:r>
            <a:r>
              <a:rPr lang="it-IT" sz="2000" b="1" dirty="0" err="1" smtClean="0"/>
              <a:t>Adalberone</a:t>
            </a:r>
            <a:r>
              <a:rPr lang="it-IT" sz="2000" b="1" dirty="0" smtClean="0"/>
              <a:t> </a:t>
            </a:r>
            <a:r>
              <a:rPr lang="it-IT" sz="2000" b="1" dirty="0"/>
              <a:t>di Reims, che appoggia Ugo </a:t>
            </a:r>
            <a:r>
              <a:rPr lang="it-IT" sz="2000" b="1" dirty="0" err="1"/>
              <a:t>Capeto</a:t>
            </a:r>
            <a:r>
              <a:rPr lang="it-IT" sz="2000" b="1" dirty="0"/>
              <a:t> nel </a:t>
            </a:r>
            <a:r>
              <a:rPr lang="it-IT" sz="2000" b="1" dirty="0" smtClean="0"/>
              <a:t>987). </a:t>
            </a:r>
          </a:p>
          <a:p>
            <a:pPr algn="just"/>
            <a:r>
              <a:rPr lang="it-IT" sz="2000" b="1" dirty="0" smtClean="0"/>
              <a:t>I monasteri offrivano </a:t>
            </a:r>
            <a:r>
              <a:rPr lang="it-IT" sz="2000" b="1" dirty="0"/>
              <a:t>ai signori territoriali quella sacralizzazione, quella mediazione tra il divino e l’umano che era propria dei re, consacrati con l’olio santo, e che ad essi invece </a:t>
            </a:r>
            <a:r>
              <a:rPr lang="it-IT" sz="2000" b="1" dirty="0" smtClean="0"/>
              <a:t>mancava.</a:t>
            </a:r>
          </a:p>
          <a:p>
            <a:pPr algn="just"/>
            <a:r>
              <a:rPr lang="it-IT" sz="2000" b="1" dirty="0" smtClean="0"/>
              <a:t>  </a:t>
            </a:r>
            <a:r>
              <a:rPr lang="it-IT" sz="2000" b="1" dirty="0"/>
              <a:t>Il grande prestigio dei monaci </a:t>
            </a:r>
            <a:r>
              <a:rPr lang="it-IT" sz="2000" b="1" dirty="0" smtClean="0"/>
              <a:t>emerse in particolare </a:t>
            </a:r>
            <a:r>
              <a:rPr lang="it-IT" sz="2000" b="1" dirty="0"/>
              <a:t>nel movimento per la pace di Dio, da essi in primo luogo patrocinata, soprattutto tramite il grande centro </a:t>
            </a:r>
            <a:r>
              <a:rPr lang="it-IT" sz="2000" b="1" dirty="0" smtClean="0"/>
              <a:t>di Cluny</a:t>
            </a:r>
            <a:r>
              <a:rPr lang="it-IT" sz="2000" b="1" dirty="0"/>
              <a:t>.</a:t>
            </a:r>
          </a:p>
        </p:txBody>
      </p:sp>
    </p:spTree>
    <p:extLst>
      <p:ext uri="{BB962C8B-B14F-4D97-AF65-F5344CB8AC3E}">
        <p14:creationId xmlns:p14="http://schemas.microsoft.com/office/powerpoint/2010/main" val="9303190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0701" y="452718"/>
            <a:ext cx="9530134" cy="512482"/>
          </a:xfrm>
        </p:spPr>
        <p:txBody>
          <a:bodyPr>
            <a:normAutofit/>
          </a:bodyPr>
          <a:lstStyle/>
          <a:p>
            <a:pPr algn="ctr"/>
            <a:r>
              <a:rPr lang="it-IT" sz="2400" dirty="0" smtClean="0">
                <a:solidFill>
                  <a:schemeClr val="accent1">
                    <a:lumMod val="40000"/>
                    <a:lumOff val="60000"/>
                  </a:schemeClr>
                </a:solidFill>
              </a:rPr>
              <a:t>Le paci di Dio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342900" y="863600"/>
            <a:ext cx="10223499" cy="5177763"/>
          </a:xfrm>
        </p:spPr>
        <p:txBody>
          <a:bodyPr>
            <a:noAutofit/>
          </a:bodyPr>
          <a:lstStyle/>
          <a:p>
            <a:pPr algn="just"/>
            <a:r>
              <a:rPr lang="it-IT" sz="2000" b="1" dirty="0" smtClean="0"/>
              <a:t>Lo </a:t>
            </a:r>
            <a:r>
              <a:rPr lang="it-IT" sz="2000" b="1" dirty="0"/>
              <a:t>scopo della pace di Dio, solennemente proclamata nelle grandi assemblee convocate dai </a:t>
            </a:r>
            <a:r>
              <a:rPr lang="it-IT" sz="2000" b="1" dirty="0" smtClean="0"/>
              <a:t>vescovi,  </a:t>
            </a:r>
            <a:r>
              <a:rPr lang="it-IT" sz="2000" b="1" dirty="0"/>
              <a:t>alla presenza dei </a:t>
            </a:r>
            <a:r>
              <a:rPr lang="it-IT" sz="2000" b="1" dirty="0" smtClean="0"/>
              <a:t>principi, </a:t>
            </a:r>
            <a:r>
              <a:rPr lang="it-IT" sz="2000" b="1" dirty="0"/>
              <a:t>era quello </a:t>
            </a:r>
            <a:r>
              <a:rPr lang="it-IT" sz="2000" b="1" dirty="0" smtClean="0"/>
              <a:t>di rimediare alla  grave mancanza di </a:t>
            </a:r>
            <a:r>
              <a:rPr lang="it-IT" sz="2000" b="1" dirty="0"/>
              <a:t>autorità </a:t>
            </a:r>
            <a:r>
              <a:rPr lang="it-IT" sz="2000" b="1" dirty="0" smtClean="0"/>
              <a:t>venutosi a </a:t>
            </a:r>
            <a:r>
              <a:rPr lang="it-IT" sz="2000" b="1" dirty="0"/>
              <a:t>creare nel regno di Francia nel sud prima che nel nord con il declino del potere regio e con la successiva e quasi altrettanto netta crisi dei nuovi poteri principeschi di fronte all’emergere tumultuoso e violento degli strati inferiori dell’aristocrazia </a:t>
            </a:r>
            <a:r>
              <a:rPr lang="it-IT" sz="2000" b="1" dirty="0" smtClean="0"/>
              <a:t>militare: i </a:t>
            </a:r>
            <a:r>
              <a:rPr lang="it-IT" sz="2000" b="1" i="1" dirty="0" err="1"/>
              <a:t>milites</a:t>
            </a:r>
            <a:r>
              <a:rPr lang="it-IT" sz="2000" b="1" dirty="0" smtClean="0"/>
              <a:t>.</a:t>
            </a:r>
          </a:p>
          <a:p>
            <a:pPr algn="just"/>
            <a:r>
              <a:rPr lang="it-IT" sz="2000" b="1" dirty="0"/>
              <a:t>Il movimento per la pace di Dio </a:t>
            </a:r>
            <a:r>
              <a:rPr lang="it-IT" sz="2000" b="1" dirty="0" smtClean="0"/>
              <a:t>nacque precisamente </a:t>
            </a:r>
            <a:r>
              <a:rPr lang="it-IT" sz="2000" b="1" dirty="0"/>
              <a:t>nel sud della Francia, nell’Aquitania e nel Narbonese, intorno al 989-990, a </a:t>
            </a:r>
            <a:r>
              <a:rPr lang="it-IT" sz="2000" b="1" dirty="0" err="1"/>
              <a:t>Charroux</a:t>
            </a:r>
            <a:r>
              <a:rPr lang="it-IT" sz="2000" b="1" dirty="0"/>
              <a:t> </a:t>
            </a:r>
            <a:r>
              <a:rPr lang="it-IT" sz="2000" b="1" dirty="0" smtClean="0"/>
              <a:t>e </a:t>
            </a:r>
            <a:r>
              <a:rPr lang="it-IT" sz="2000" b="1" dirty="0"/>
              <a:t>a Narbona, anche se la denuncia dei mali e delle violenze della società era ben più </a:t>
            </a:r>
            <a:r>
              <a:rPr lang="it-IT" sz="2000" b="1" dirty="0" smtClean="0"/>
              <a:t>antica. </a:t>
            </a:r>
            <a:r>
              <a:rPr lang="it-IT" sz="2000" b="1" dirty="0"/>
              <a:t>Il movimento proseguì nei decenni successivi </a:t>
            </a:r>
            <a:r>
              <a:rPr lang="it-IT" sz="2000" b="1" dirty="0" smtClean="0"/>
              <a:t>per poi raggiungere </a:t>
            </a:r>
            <a:r>
              <a:rPr lang="it-IT" sz="2000" b="1" dirty="0"/>
              <a:t>il nord della Francia intorno al 1033. I suoi promotori furono i vescovi e soprattutto, nella fase di avvio, gli abati dei grandi monasteri, in primo luogo </a:t>
            </a:r>
            <a:r>
              <a:rPr lang="it-IT" sz="2000" b="1" dirty="0" err="1"/>
              <a:t>Odilone</a:t>
            </a:r>
            <a:r>
              <a:rPr lang="it-IT" sz="2000" b="1" dirty="0"/>
              <a:t> abbate di Cluny in Borgogna, Questi ultimi riuscirono a conquistare ai loro ideali e alla loro azione politica i grandi principi territoriali, che nel corso del secolo X si erano accostati ai monasteri, dotandoli riccamente, talvolta fondandoli  </a:t>
            </a:r>
            <a:r>
              <a:rPr lang="it-IT" sz="2000" b="1" dirty="0" smtClean="0"/>
              <a:t>e sempre </a:t>
            </a:r>
            <a:r>
              <a:rPr lang="it-IT" sz="2000" b="1" dirty="0"/>
              <a:t>proteggendoli</a:t>
            </a:r>
            <a:r>
              <a:rPr lang="it-IT" sz="2000" b="1" dirty="0" smtClean="0"/>
              <a:t>.</a:t>
            </a:r>
            <a:endParaRPr lang="it-IT" sz="2000" b="1" dirty="0"/>
          </a:p>
        </p:txBody>
      </p:sp>
    </p:spTree>
    <p:extLst>
      <p:ext uri="{BB962C8B-B14F-4D97-AF65-F5344CB8AC3E}">
        <p14:creationId xmlns:p14="http://schemas.microsoft.com/office/powerpoint/2010/main" val="1498863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13934" y="304800"/>
            <a:ext cx="8596668" cy="832834"/>
          </a:xfrm>
        </p:spPr>
        <p:txBody>
          <a:bodyPr>
            <a:normAutofit fontScale="90000"/>
          </a:bodyPr>
          <a:lstStyle/>
          <a:p>
            <a:pPr algn="ctr"/>
            <a:r>
              <a:rPr lang="it-IT" sz="2800" dirty="0" smtClean="0">
                <a:solidFill>
                  <a:schemeClr val="bg2">
                    <a:lumMod val="40000"/>
                    <a:lumOff val="60000"/>
                  </a:schemeClr>
                </a:solidFill>
              </a:rPr>
              <a:t>Le paci e la difesa dai castellani e signori locali(</a:t>
            </a:r>
            <a:r>
              <a:rPr lang="it-IT" sz="2800" i="1" dirty="0" err="1" smtClean="0">
                <a:solidFill>
                  <a:schemeClr val="bg2">
                    <a:lumMod val="40000"/>
                    <a:lumOff val="60000"/>
                  </a:schemeClr>
                </a:solidFill>
              </a:rPr>
              <a:t>milites</a:t>
            </a:r>
            <a:r>
              <a:rPr lang="it-IT" sz="2800" dirty="0" smtClean="0"/>
              <a:t>)</a:t>
            </a:r>
            <a:endParaRPr lang="it-IT" sz="2800" dirty="0"/>
          </a:p>
        </p:txBody>
      </p:sp>
      <p:sp>
        <p:nvSpPr>
          <p:cNvPr id="3" name="Segnaposto contenuto 2"/>
          <p:cNvSpPr>
            <a:spLocks noGrp="1"/>
          </p:cNvSpPr>
          <p:nvPr>
            <p:ph idx="1"/>
          </p:nvPr>
        </p:nvSpPr>
        <p:spPr>
          <a:xfrm>
            <a:off x="677334" y="1519707"/>
            <a:ext cx="9677280" cy="4521655"/>
          </a:xfrm>
        </p:spPr>
        <p:txBody>
          <a:bodyPr>
            <a:normAutofit/>
          </a:bodyPr>
          <a:lstStyle/>
          <a:p>
            <a:pPr algn="just"/>
            <a:r>
              <a:rPr lang="it-IT" sz="2000" b="1" dirty="0" smtClean="0"/>
              <a:t>Nelle paci si chiede che ai </a:t>
            </a:r>
            <a:r>
              <a:rPr lang="it-IT" sz="2000" b="1" i="1" dirty="0" err="1" smtClean="0"/>
              <a:t>milites</a:t>
            </a:r>
            <a:r>
              <a:rPr lang="it-IT" sz="2000" b="1" dirty="0" smtClean="0"/>
              <a:t> sia vietato attaccare determinate </a:t>
            </a:r>
            <a:r>
              <a:rPr lang="it-IT" sz="2000" b="1" dirty="0"/>
              <a:t>categorie di beni (quelli della chiesa in primo luogo) e di persone (i chierici disarmati le donne, i </a:t>
            </a:r>
            <a:r>
              <a:rPr lang="it-IT" sz="2000" b="1" dirty="0" smtClean="0"/>
              <a:t>poveri, </a:t>
            </a:r>
            <a:r>
              <a:rPr lang="it-IT" sz="2000" b="1" dirty="0"/>
              <a:t>cioè i deboli, gli </a:t>
            </a:r>
            <a:r>
              <a:rPr lang="it-IT" sz="2000" b="1" dirty="0" smtClean="0"/>
              <a:t>inermi). </a:t>
            </a:r>
            <a:r>
              <a:rPr lang="it-IT" sz="2000" b="1" dirty="0"/>
              <a:t>Beni e persone erano posti sotto la protezione dell’anatema ecclesiastico. Più avanti tale difesa si trasferì sul piano temporale, proclamando una parte della </a:t>
            </a:r>
            <a:r>
              <a:rPr lang="it-IT" sz="2000" b="1" dirty="0" smtClean="0"/>
              <a:t>settimana, i giorni vicini alla domenica, </a:t>
            </a:r>
            <a:r>
              <a:rPr lang="it-IT" sz="2000" b="1" dirty="0"/>
              <a:t>vietata all’attività </a:t>
            </a:r>
            <a:r>
              <a:rPr lang="it-IT" sz="2000" b="1" dirty="0" smtClean="0"/>
              <a:t>militare.</a:t>
            </a:r>
            <a:endParaRPr lang="it-IT" sz="2000" b="1" dirty="0"/>
          </a:p>
          <a:p>
            <a:pPr algn="just"/>
            <a:r>
              <a:rPr lang="it-IT" sz="2000" b="1" dirty="0"/>
              <a:t>Si veniva così incontro ai desideri di stabilità e di pace, di costruzione di un nuovo ordine che uscisse dal caos postcarolingio. In tutto questo è centrale l’ingabbiamento della violenza militare dei </a:t>
            </a:r>
            <a:r>
              <a:rPr lang="it-IT" sz="2000" b="1" dirty="0" smtClean="0"/>
              <a:t>castellani </a:t>
            </a:r>
            <a:r>
              <a:rPr lang="it-IT" sz="2000" b="1" dirty="0"/>
              <a:t>entro una rete di divieti. </a:t>
            </a:r>
            <a:r>
              <a:rPr lang="it-IT" sz="2000" b="1" dirty="0" smtClean="0"/>
              <a:t>Questi </a:t>
            </a:r>
            <a:r>
              <a:rPr lang="it-IT" sz="2000" b="1" dirty="0"/>
              <a:t>divieti raggiungeranno il culmine con il </a:t>
            </a:r>
            <a:r>
              <a:rPr lang="it-IT" sz="2000" b="1" dirty="0">
                <a:solidFill>
                  <a:schemeClr val="accent1">
                    <a:lumMod val="40000"/>
                    <a:lumOff val="60000"/>
                  </a:schemeClr>
                </a:solidFill>
              </a:rPr>
              <a:t>concilio di </a:t>
            </a:r>
            <a:r>
              <a:rPr lang="it-IT" sz="2000" b="1" dirty="0" smtClean="0">
                <a:solidFill>
                  <a:schemeClr val="accent1">
                    <a:lumMod val="40000"/>
                    <a:lumOff val="60000"/>
                  </a:schemeClr>
                </a:solidFill>
              </a:rPr>
              <a:t>Narbona, </a:t>
            </a:r>
            <a:r>
              <a:rPr lang="it-IT" sz="2000" b="1" dirty="0">
                <a:solidFill>
                  <a:schemeClr val="accent1">
                    <a:lumMod val="40000"/>
                    <a:lumOff val="60000"/>
                  </a:schemeClr>
                </a:solidFill>
              </a:rPr>
              <a:t>quando sarà proclamato il divieto di versare sangue cristiano in ogni caso, senza alcuna eccezione di luogo o di tempo.</a:t>
            </a:r>
          </a:p>
          <a:p>
            <a:pPr algn="just"/>
            <a:endParaRPr lang="it-IT" sz="2000" b="1" dirty="0"/>
          </a:p>
        </p:txBody>
      </p:sp>
    </p:spTree>
    <p:extLst>
      <p:ext uri="{BB962C8B-B14F-4D97-AF65-F5344CB8AC3E}">
        <p14:creationId xmlns:p14="http://schemas.microsoft.com/office/powerpoint/2010/main" val="33955520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19955"/>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378039"/>
            <a:ext cx="9800166" cy="4663323"/>
          </a:xfrm>
        </p:spPr>
        <p:txBody>
          <a:bodyPr>
            <a:noAutofit/>
          </a:bodyPr>
          <a:lstStyle/>
          <a:p>
            <a:pPr algn="just"/>
            <a:r>
              <a:rPr lang="it-IT" sz="2000" b="1" dirty="0"/>
              <a:t>L’anno dopo il millesimo della passione del Signore, cioè il successivo a quello della disastrosa carestia, ubbidendo alla volontà ed alla misericordia divina le piogge cessarono e il cielo rasserenato tornò a schiarirsi, percorso da venti favorevoli, mentre la serena distesa d’azzurro mostrava la magnanimità del Creatore</a:t>
            </a:r>
            <a:r>
              <a:rPr lang="it-IT" sz="2000" b="1" dirty="0" smtClean="0"/>
              <a:t>. Tutte </a:t>
            </a:r>
            <a:r>
              <a:rPr lang="it-IT" sz="2000" b="1" dirty="0"/>
              <a:t>le campagne si ricoprirono amabilmente di un verde rigoglioso, e l’abbondante raccolto che ne seguì pose finalmente termine alla carestia. Allora, per ispirazione della grazia divina, da principio nelle regioni dell’Aquitania e poi a poco a poco in tutto il territorio della Gallia, si concluse un patto, a un tempo per timore e per amore di Dio: nessuno dei mortali, dalla sera del mercoledì fino all’alba del lunedì successivo, doveva essere tanto temerario da osare di togliere qualcosa con la forza a chicchessia, o di prendere vendetta di un nemico, o di appropriarsi i pegni del garante di un contratto</a:t>
            </a:r>
            <a:r>
              <a:rPr lang="it-IT" sz="2000" b="1" dirty="0" smtClean="0"/>
              <a:t>.</a:t>
            </a:r>
            <a:endParaRPr lang="it-IT" sz="2000" b="1" dirty="0"/>
          </a:p>
        </p:txBody>
      </p:sp>
    </p:spTree>
    <p:extLst>
      <p:ext uri="{BB962C8B-B14F-4D97-AF65-F5344CB8AC3E}">
        <p14:creationId xmlns:p14="http://schemas.microsoft.com/office/powerpoint/2010/main" val="22210000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94197"/>
          </a:xfrm>
        </p:spPr>
        <p:txBody>
          <a:bodyPr>
            <a:normAutofit/>
          </a:bodyPr>
          <a:lstStyle/>
          <a:p>
            <a:pPr algn="ctr"/>
            <a:r>
              <a:rPr lang="it-IT" sz="2400" dirty="0"/>
              <a:t>Rodolfo il Glabro, Storie, V, 15.</a:t>
            </a:r>
          </a:p>
        </p:txBody>
      </p:sp>
      <p:sp>
        <p:nvSpPr>
          <p:cNvPr id="3" name="Segnaposto contenuto 2"/>
          <p:cNvSpPr>
            <a:spLocks noGrp="1"/>
          </p:cNvSpPr>
          <p:nvPr>
            <p:ph idx="1"/>
          </p:nvPr>
        </p:nvSpPr>
        <p:spPr>
          <a:xfrm>
            <a:off x="677334" y="1493949"/>
            <a:ext cx="9762066" cy="4547413"/>
          </a:xfrm>
        </p:spPr>
        <p:txBody>
          <a:bodyPr>
            <a:normAutofit/>
          </a:bodyPr>
          <a:lstStyle/>
          <a:p>
            <a:pPr algn="just"/>
            <a:r>
              <a:rPr lang="it-IT" sz="2000" b="1" dirty="0"/>
              <a:t>Colui che andasse contro questo decreto pubblico, o pagherebbe con la vita o verrebbe bandito dalla sua patria ed escluso dalla comunità cristiana. Piacque a tutti di chiamare questo patto, in lingua volgare, la tregua di Dio, perché non godeva soltanto l’appoggio degli uomini, ma fu anche più volte ratificato da temibili segni divini. Infatti la maggior parte dei pazzi che nella loro audace temerità non si peritarono d’infrangere questo patto, furono puniti senza indugio, sia dalla collera vendicatrice di Dio, sia dalla spada degli uomini. E questo avvenne dappertutto così frequentemente, che il gran numero degli esempi impedisce di citarli uno per uno; del resto, non fu che giustizia. Infatti, se la domenica è ritenuta venerabile in ricordo della risurrezione del Signore si chiama anche questo giorno l’ottavo così pure il quinto, il sesto e il settimo giorno della settimana, in ricordo della Cena e della Passione del Signore, devono essere esenti da atti d’iniquità.</a:t>
            </a:r>
          </a:p>
          <a:p>
            <a:endParaRPr lang="it-IT" dirty="0"/>
          </a:p>
        </p:txBody>
      </p:sp>
    </p:spTree>
    <p:extLst>
      <p:ext uri="{BB962C8B-B14F-4D97-AF65-F5344CB8AC3E}">
        <p14:creationId xmlns:p14="http://schemas.microsoft.com/office/powerpoint/2010/main" val="787886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922986"/>
          </a:xfrm>
        </p:spPr>
        <p:txBody>
          <a:bodyPr>
            <a:normAutofit/>
          </a:bodyPr>
          <a:lstStyle/>
          <a:p>
            <a:pPr algn="ctr"/>
            <a:r>
              <a:rPr lang="it-IT" sz="2000" b="1" dirty="0">
                <a:solidFill>
                  <a:schemeClr val="accent1">
                    <a:lumMod val="40000"/>
                    <a:lumOff val="60000"/>
                  </a:schemeClr>
                </a:solidFill>
              </a:rPr>
              <a:t>Giuramento </a:t>
            </a:r>
            <a:r>
              <a:rPr lang="it-IT" sz="2000" b="1" dirty="0" smtClean="0">
                <a:solidFill>
                  <a:schemeClr val="accent1">
                    <a:lumMod val="40000"/>
                    <a:lumOff val="60000"/>
                  </a:schemeClr>
                </a:solidFill>
              </a:rPr>
              <a:t>del cavaliere promosso </a:t>
            </a:r>
            <a:r>
              <a:rPr lang="it-IT" sz="2000" b="1" dirty="0">
                <a:solidFill>
                  <a:schemeClr val="accent1">
                    <a:lumMod val="40000"/>
                    <a:lumOff val="60000"/>
                  </a:schemeClr>
                </a:solidFill>
              </a:rPr>
              <a:t>dal vescovo Guarino di </a:t>
            </a:r>
            <a:r>
              <a:rPr lang="it-IT" sz="2000" b="1" dirty="0" err="1" smtClean="0">
                <a:solidFill>
                  <a:schemeClr val="accent1">
                    <a:lumMod val="40000"/>
                    <a:lumOff val="60000"/>
                  </a:schemeClr>
                </a:solidFill>
              </a:rPr>
              <a:t>Beauvais</a:t>
            </a:r>
            <a:r>
              <a:rPr lang="it-IT" sz="2000" b="1" dirty="0">
                <a:solidFill>
                  <a:schemeClr val="accent1">
                    <a:lumMod val="40000"/>
                    <a:lumOff val="60000"/>
                  </a:schemeClr>
                </a:solidFill>
              </a:rPr>
              <a:t> </a:t>
            </a:r>
            <a:r>
              <a:rPr lang="it-IT" sz="2000" b="1" dirty="0" smtClean="0">
                <a:solidFill>
                  <a:schemeClr val="accent1">
                    <a:lumMod val="40000"/>
                    <a:lumOff val="60000"/>
                  </a:schemeClr>
                </a:solidFill>
              </a:rPr>
              <a:t>(1023-1025</a:t>
            </a:r>
            <a:r>
              <a:rPr lang="it-IT" sz="2000" b="1" dirty="0">
                <a:solidFill>
                  <a:schemeClr val="accent1">
                    <a:lumMod val="40000"/>
                    <a:lumOff val="60000"/>
                  </a:schemeClr>
                </a:solidFill>
              </a:rPr>
              <a:t>).</a:t>
            </a:r>
          </a:p>
        </p:txBody>
      </p:sp>
      <p:sp>
        <p:nvSpPr>
          <p:cNvPr id="3" name="Segnaposto contenuto 2"/>
          <p:cNvSpPr>
            <a:spLocks noGrp="1"/>
          </p:cNvSpPr>
          <p:nvPr>
            <p:ph idx="1"/>
          </p:nvPr>
        </p:nvSpPr>
        <p:spPr>
          <a:xfrm>
            <a:off x="677333" y="1519707"/>
            <a:ext cx="9939867" cy="4521655"/>
          </a:xfrm>
        </p:spPr>
        <p:txBody>
          <a:bodyPr>
            <a:normAutofit fontScale="32500" lnSpcReduction="20000"/>
          </a:bodyPr>
          <a:lstStyle/>
          <a:p>
            <a:pPr algn="just"/>
            <a:r>
              <a:rPr lang="it-IT" sz="6200" b="1" dirty="0"/>
              <a:t> Non invaderò in nessun modo una </a:t>
            </a:r>
            <a:r>
              <a:rPr lang="it-IT" sz="6200" b="1" dirty="0" smtClean="0"/>
              <a:t>chiesa. </a:t>
            </a:r>
            <a:r>
              <a:rPr lang="it-IT" sz="6200" b="1" dirty="0"/>
              <a:t>In ragione della sua immunità, non invaderò neppure i magazzini che sono nella cinta di una chiesa, salvo se un malfattore abbia violato questa pace o per un omicidio o per prendere un uomo o un cavallo. Ma se invado per questi motivi i suddetti magazzini, non porterò via nulla, se non il malfattore o il suo equipaggiamento, consapevolmente.</a:t>
            </a:r>
          </a:p>
          <a:p>
            <a:pPr algn="just"/>
            <a:r>
              <a:rPr lang="it-IT" sz="6200" b="1" dirty="0"/>
              <a:t>Non attaccherò il chierico o il monaco se non portano le armi del mondo, né quello che cammina con loro senza lancia né scudo; non prenderò il loro cavallo, salvo il caso di flagrante delitto che mi autorizzi a farlo o a meno che essi abbiano rifiutato di riparare la loro colpa nello spazio di quindici giorni dopo il mio avvertimento.</a:t>
            </a:r>
          </a:p>
          <a:p>
            <a:pPr algn="just"/>
            <a:r>
              <a:rPr lang="it-IT" sz="6200" b="1" dirty="0"/>
              <a:t>Non prenderò il bue, la vacca, il maiale, la pecora, l’agnello, la capra, l’asino e il fardello che porta, la giumenta e il suo puledro non domo. Non assalirò il contadino né la contadina, i sergenti o i mercanti; non prenderò il loro denaro; non li costringerò al riscatto; non li rovinerò prendendo i loro averi col pretesto della guerra del loro signore, e non li batterò per toglier loro il sostentamento</a:t>
            </a:r>
            <a:r>
              <a:rPr lang="it-IT" sz="6200" b="1" dirty="0" smtClean="0"/>
              <a:t>.</a:t>
            </a:r>
            <a:endParaRPr lang="it-IT" sz="6200" b="1" dirty="0"/>
          </a:p>
        </p:txBody>
      </p:sp>
    </p:spTree>
    <p:extLst>
      <p:ext uri="{BB962C8B-B14F-4D97-AF65-F5344CB8AC3E}">
        <p14:creationId xmlns:p14="http://schemas.microsoft.com/office/powerpoint/2010/main" val="2522590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9307" y="887104"/>
            <a:ext cx="10357893" cy="3785652"/>
          </a:xfrm>
          <a:prstGeom prst="rect">
            <a:avLst/>
          </a:prstGeom>
        </p:spPr>
        <p:txBody>
          <a:bodyPr wrap="square">
            <a:spAutoFit/>
          </a:bodyPr>
          <a:lstStyle/>
          <a:p>
            <a:pPr algn="just"/>
            <a:r>
              <a:rPr lang="it-IT" sz="2000" b="1" dirty="0"/>
              <a:t>Eccettuo le terre che sono del mio allodio e del mio feudo, o mi appartengono in franchigia, o sono sotto la mia protezione o di mia spettanza. Eccettuo ancora i casi in cui costruirò o assedierò un castello, il caso in cui sarò presso l’esercito del re e dei nostri vescovi, o alla cavalcata. Ma anche allora, esigerò soltanto ciò che sarà necessario per il mio sostentamento e non riporterò a casa nient’altro che i ferri dei miei cavalli. Nell’esercito, non violerò l’immunità delle chiese, a meno che non m’impediscano l’acquisto e il trasporto dei viveri.</a:t>
            </a:r>
          </a:p>
          <a:p>
            <a:pPr algn="just"/>
            <a:r>
              <a:rPr lang="it-IT" sz="2000" b="1" dirty="0"/>
              <a:t>Dall’inizio della Quaresima fino a Pasqua non attaccherò il cavaliere che non porta le armi del mondo e non gli toglierò il sostentamento che avrà con sé. Se un contadino fa torto a un altro contadino o a un cavaliere, aspetterò quindici giorni, dopo di che, se non avrà riparato, m’impadronirò di lui, ma prenderò dei suoi averi solo quanto è legalmente fissato.</a:t>
            </a:r>
          </a:p>
        </p:txBody>
      </p:sp>
    </p:spTree>
    <p:extLst>
      <p:ext uri="{BB962C8B-B14F-4D97-AF65-F5344CB8AC3E}">
        <p14:creationId xmlns:p14="http://schemas.microsoft.com/office/powerpoint/2010/main" val="3131712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700" y="1305342"/>
            <a:ext cx="8699500" cy="3477875"/>
          </a:xfrm>
          <a:prstGeom prst="rect">
            <a:avLst/>
          </a:prstGeom>
        </p:spPr>
        <p:txBody>
          <a:bodyPr wrap="square">
            <a:spAutoFit/>
          </a:bodyPr>
          <a:lstStyle/>
          <a:p>
            <a:pPr algn="just"/>
            <a:r>
              <a:rPr lang="it-IT" sz="2000" b="1" dirty="0"/>
              <a:t>E così avvenne che fu tolta ogni possibilità di accedervi se non per una sola via strettissima. Fidando dunque nell’asperità del luogo, perlustrano di nascosto le genti vicine tutt’intorno. Mandano messi in Spagna per far venire quanti più uomini possono, lodano il luogo ed assicurano di non far alcuna stima delle genti vicine. Infine conducono con sé per il momento solo cento Saraceni a prender conferma della verità dell’asserzione. Ma anche i Saraceni che, come ho detto, erano stabiliti a Frassineto, dopo la sconfitta dei Provenzali, straziavano non poco alcune parti dell’Italia superiore a loro vicine; tanto che, saccheggiate molte città, giunsero ad Acqui, che dista circa quaranta miglia da Pavia. […]</a:t>
            </a:r>
          </a:p>
        </p:txBody>
      </p:sp>
    </p:spTree>
    <p:extLst>
      <p:ext uri="{BB962C8B-B14F-4D97-AF65-F5344CB8AC3E}">
        <p14:creationId xmlns:p14="http://schemas.microsoft.com/office/powerpoint/2010/main" val="37137478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3898" y="918656"/>
            <a:ext cx="10194877" cy="5016758"/>
          </a:xfrm>
          <a:prstGeom prst="rect">
            <a:avLst/>
          </a:prstGeom>
        </p:spPr>
        <p:txBody>
          <a:bodyPr wrap="square">
            <a:spAutoFit/>
          </a:bodyPr>
          <a:lstStyle/>
          <a:p>
            <a:pPr algn="just"/>
            <a:r>
              <a:rPr lang="it-IT" sz="2000" b="1" dirty="0"/>
              <a:t>Mulo o mula, cavallo o giumenta e puledro che sono al pascolo, non ne spoglierò alcuno dalle calende di marzo fino a Ognissanti, salvo se li trovo in atto di farmi danno.</a:t>
            </a:r>
          </a:p>
          <a:p>
            <a:pPr algn="just"/>
            <a:r>
              <a:rPr lang="it-IT" sz="2000" b="1" dirty="0"/>
              <a:t>Non incendierò né abbatterò le case, a meno che non vi trovi un cavaliere mio nemico o un ladro, e a meno che siano unite a un castello che sia davvero un castello.</a:t>
            </a:r>
          </a:p>
          <a:p>
            <a:pPr algn="just"/>
            <a:r>
              <a:rPr lang="it-IT" sz="2000" b="1" dirty="0"/>
              <a:t>Non taglierò né sradicherò né vendemmierò le viti altrui, col pretesto della guerra, se non sulla terra che è e deve essere mia. Non distruggerò mulini e non ruberò il grano che vi si trova, salvo quando sarò in cavalcata o in spedizione militare pubblica, e se è sulla mia propria terra.</a:t>
            </a:r>
          </a:p>
          <a:p>
            <a:pPr algn="just"/>
            <a:r>
              <a:rPr lang="it-IT" sz="2000" b="1" dirty="0"/>
              <a:t>Al ladro pubblico e riconosciuto non procurerò né appoggio né protezione, né a lui né alla sua impresa di brigantaggio, consapevolmente. Quanto all’uomo che scientemente violerà questa pace, cesserò di proteggerlo non appena lo saprò; e se ha agito in modo inconsapevole ed è ricorso alla mia protezione, o farò riparazione per lui o l’obbligherò a farla nello spazio di quindici giorni, dopo di che sarò autorizzato a chiedergli ragione o lo priverò della mia protezione.</a:t>
            </a:r>
          </a:p>
        </p:txBody>
      </p:sp>
    </p:spTree>
    <p:extLst>
      <p:ext uri="{BB962C8B-B14F-4D97-AF65-F5344CB8AC3E}">
        <p14:creationId xmlns:p14="http://schemas.microsoft.com/office/powerpoint/2010/main" val="31005635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09934" y="889844"/>
            <a:ext cx="9034818" cy="4093428"/>
          </a:xfrm>
          <a:prstGeom prst="rect">
            <a:avLst/>
          </a:prstGeom>
        </p:spPr>
        <p:txBody>
          <a:bodyPr wrap="square">
            <a:spAutoFit/>
          </a:bodyPr>
          <a:lstStyle/>
          <a:p>
            <a:pPr algn="just"/>
            <a:r>
              <a:rPr lang="it-IT" sz="2000" b="1" dirty="0"/>
              <a:t>Non attaccherò il mercante né il pellegrino e non li spoglierò, salvo se commettono qualche malefatta. Non ucciderò il bestiame dei contadini, se non per il mio nutrimento e quello della mia scorta.</a:t>
            </a:r>
          </a:p>
          <a:p>
            <a:pPr algn="just"/>
            <a:r>
              <a:rPr lang="it-IT" sz="2000" b="1" dirty="0"/>
              <a:t>Non catturerò il contadino e non gli toglierò il sostentamento per istigazione perfida del suo signore.</a:t>
            </a:r>
          </a:p>
          <a:p>
            <a:pPr algn="just"/>
            <a:r>
              <a:rPr lang="it-IT" sz="2000" b="1" dirty="0"/>
              <a:t>Non attaccherò le donne nobili, né quelli che circoleranno con esse, in assenza del loro marito, a meno che non trovi che commettono qualche malefatta contro di me nel loro movimento; mi comporterò allo stesso modo con le vedove e le monache.</a:t>
            </a:r>
          </a:p>
          <a:p>
            <a:pPr algn="just"/>
            <a:r>
              <a:rPr lang="it-IT" sz="2000" b="1" dirty="0"/>
              <a:t>Non spoglierò neppure quelli che trasportano vino su carrette e non prenderò i loro buoi. Non fermerò i cacciatori, i loro cavalli e i loro cani, salvo se mi nuocciono, a me o a tutti quelli che hanno assunto lo stesso impegno e l’osservano nei miei confronti.</a:t>
            </a:r>
          </a:p>
        </p:txBody>
      </p:sp>
    </p:spTree>
    <p:extLst>
      <p:ext uri="{BB962C8B-B14F-4D97-AF65-F5344CB8AC3E}">
        <p14:creationId xmlns:p14="http://schemas.microsoft.com/office/powerpoint/2010/main" val="3104573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1038896"/>
          </a:xfrm>
        </p:spPr>
        <p:txBody>
          <a:bodyPr>
            <a:normAutofit/>
          </a:bodyPr>
          <a:lstStyle/>
          <a:p>
            <a:pPr algn="ctr"/>
            <a:r>
              <a:rPr lang="it-IT" sz="2800" dirty="0">
                <a:solidFill>
                  <a:schemeClr val="accent1">
                    <a:lumMod val="40000"/>
                    <a:lumOff val="60000"/>
                  </a:schemeClr>
                </a:solidFill>
              </a:rPr>
              <a:t>Concilio di Narbona, c. 1 (1054).</a:t>
            </a:r>
          </a:p>
        </p:txBody>
      </p:sp>
      <p:sp>
        <p:nvSpPr>
          <p:cNvPr id="3" name="Segnaposto contenuto 2"/>
          <p:cNvSpPr>
            <a:spLocks noGrp="1"/>
          </p:cNvSpPr>
          <p:nvPr>
            <p:ph idx="1"/>
          </p:nvPr>
        </p:nvSpPr>
        <p:spPr>
          <a:xfrm>
            <a:off x="963937" y="1331522"/>
            <a:ext cx="8596668" cy="4341351"/>
          </a:xfrm>
        </p:spPr>
        <p:txBody>
          <a:bodyPr>
            <a:normAutofit/>
          </a:bodyPr>
          <a:lstStyle/>
          <a:p>
            <a:pPr algn="just"/>
            <a:r>
              <a:rPr lang="it-IT" sz="2400" b="1" dirty="0"/>
              <a:t>Per prima fra tutte le nostre decisioni, che devono essere scritte in questo libro, ammoniamo e stabiliamo, secondo il precetto di Dio e nostro, che nessun cristiano uccida un altro cristiano: perché chi uccide un cristiano senza dubbio versa il sangue di Cristo. Se qualcuno in verità, cosa che noi [certo] non ci auguriamo, ucciderà ingiustamente un altro uomo, sia punito secondo la legge</a:t>
            </a:r>
            <a:r>
              <a:rPr lang="it-IT" sz="2400" dirty="0" smtClean="0"/>
              <a:t>.</a:t>
            </a:r>
            <a:endParaRPr lang="it-IT" sz="2400" dirty="0"/>
          </a:p>
        </p:txBody>
      </p:sp>
    </p:spTree>
    <p:extLst>
      <p:ext uri="{BB962C8B-B14F-4D97-AF65-F5344CB8AC3E}">
        <p14:creationId xmlns:p14="http://schemas.microsoft.com/office/powerpoint/2010/main" val="27853176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Trosly</a:t>
            </a:r>
            <a:r>
              <a:rPr lang="it-IT" sz="2800" dirty="0">
                <a:solidFill>
                  <a:schemeClr val="accent1">
                    <a:lumMod val="40000"/>
                    <a:lumOff val="60000"/>
                  </a:schemeClr>
                </a:solidFill>
              </a:rPr>
              <a:t>, prologo (</a:t>
            </a:r>
            <a:r>
              <a:rPr lang="it-IT" sz="2800" dirty="0" smtClean="0">
                <a:solidFill>
                  <a:schemeClr val="accent1">
                    <a:lumMod val="40000"/>
                    <a:lumOff val="60000"/>
                  </a:schemeClr>
                </a:solidFill>
              </a:rPr>
              <a:t>909)</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3" y="1255594"/>
            <a:ext cx="9230941" cy="4785769"/>
          </a:xfrm>
        </p:spPr>
        <p:txBody>
          <a:bodyPr>
            <a:noAutofit/>
          </a:bodyPr>
          <a:lstStyle/>
          <a:p>
            <a:pPr algn="just"/>
            <a:endParaRPr lang="it-IT" sz="2000" dirty="0" smtClean="0"/>
          </a:p>
          <a:p>
            <a:pPr algn="just"/>
            <a:r>
              <a:rPr lang="it-IT" sz="2400" b="1" dirty="0" smtClean="0"/>
              <a:t>Come </a:t>
            </a:r>
            <a:r>
              <a:rPr lang="it-IT" sz="2400" b="1" dirty="0"/>
              <a:t>i primi uomini non erano distolti dal male da nessuna legge o dal </a:t>
            </a:r>
            <a:r>
              <a:rPr lang="it-IT" sz="2400" b="1" dirty="0" err="1"/>
              <a:t>timor</a:t>
            </a:r>
            <a:r>
              <a:rPr lang="it-IT" sz="2400" b="1" dirty="0"/>
              <a:t> di Dio, ma ubbidivano ai piaceri del ventre e della vista o agli altri </a:t>
            </a:r>
            <a:r>
              <a:rPr lang="it-IT" sz="2400" b="1" dirty="0" err="1"/>
              <a:t>vizii</a:t>
            </a:r>
            <a:r>
              <a:rPr lang="it-IT" sz="2400" b="1" dirty="0"/>
              <a:t>; così oggi, sparito il timore delle leggi umane e divine, ciascuno, disprezzando gli editti dei vescovi, fa quello che vuole: i potenti opprimono con la forza i deboli e gli uomini sono come pesci del mare che si divorano l’un l’altro. Impera l’iniquità e prende vigore dall’iniquità calpestata. Per questo vediamo in tutto il mondo furti di cose della Chiesa e rapine ai danni dei poveri. Da ciò lacrime continue e pianto di orfani</a:t>
            </a:r>
            <a:r>
              <a:rPr lang="it-IT" sz="2400" b="1" dirty="0" smtClean="0"/>
              <a:t>.</a:t>
            </a:r>
          </a:p>
          <a:p>
            <a:pPr algn="just"/>
            <a:r>
              <a:rPr lang="it-IT" sz="2000" dirty="0"/>
              <a:t> </a:t>
            </a:r>
          </a:p>
        </p:txBody>
      </p:sp>
    </p:spTree>
    <p:extLst>
      <p:ext uri="{BB962C8B-B14F-4D97-AF65-F5344CB8AC3E}">
        <p14:creationId xmlns:p14="http://schemas.microsoft.com/office/powerpoint/2010/main" val="5767325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845713"/>
          </a:xfrm>
        </p:spPr>
        <p:txBody>
          <a:bodyPr>
            <a:normAutofit/>
          </a:bodyPr>
          <a:lstStyle/>
          <a:p>
            <a:pPr algn="ctr"/>
            <a:r>
              <a:rPr lang="it-IT" sz="2800" dirty="0">
                <a:solidFill>
                  <a:schemeClr val="accent1">
                    <a:lumMod val="40000"/>
                    <a:lumOff val="60000"/>
                  </a:schemeClr>
                </a:solidFill>
              </a:rPr>
              <a:t>Concilio di </a:t>
            </a:r>
            <a:r>
              <a:rPr lang="it-IT" sz="2800" dirty="0" err="1">
                <a:solidFill>
                  <a:schemeClr val="accent1">
                    <a:lumMod val="40000"/>
                    <a:lumOff val="60000"/>
                  </a:schemeClr>
                </a:solidFill>
              </a:rPr>
              <a:t>Charroux</a:t>
            </a:r>
            <a:r>
              <a:rPr lang="it-IT" sz="2800" dirty="0">
                <a:solidFill>
                  <a:schemeClr val="accent1">
                    <a:lumMod val="40000"/>
                    <a:lumOff val="60000"/>
                  </a:schemeClr>
                </a:solidFill>
              </a:rPr>
              <a:t>, cc. 1-3 (989)</a:t>
            </a:r>
          </a:p>
        </p:txBody>
      </p:sp>
      <p:sp>
        <p:nvSpPr>
          <p:cNvPr id="3" name="Segnaposto contenuto 2"/>
          <p:cNvSpPr>
            <a:spLocks noGrp="1"/>
          </p:cNvSpPr>
          <p:nvPr>
            <p:ph idx="1"/>
          </p:nvPr>
        </p:nvSpPr>
        <p:spPr>
          <a:xfrm>
            <a:off x="677333" y="1519707"/>
            <a:ext cx="9667669" cy="4521655"/>
          </a:xfrm>
        </p:spPr>
        <p:txBody>
          <a:bodyPr>
            <a:normAutofit fontScale="77500" lnSpcReduction="20000"/>
          </a:bodyPr>
          <a:lstStyle/>
          <a:p>
            <a:pPr algn="just"/>
            <a:r>
              <a:rPr lang="it-IT" sz="2800" b="1" dirty="0"/>
              <a:t>Maledizione contro coloro che violano le chiese. Se qualcuno avrà violato una santa chiesa, o ne avrà portato via qualcosa con la violenza se non rimedierà sufficientemente a ciò che ha fatto, sia maledetto. Maledizione contro coloro che distruggono i beni dei poveri . Se qualcuno avrà predato una pecora, un bue, un asino, una vacca, un capra, un capro o dei maiali di contadini o di altri poveri, a meno che non lo abbia fatto per propria colpa, se trascurerà di risarcire tutto completamente, sia maledetto.  Maledizione contro coloro che colpiscono i chierici. Se qualcuno avrà attaccato, preso o percosso un sacerdote, un diacono o qualunque altro membro del clero che non porta armi cioè scudo, spada, corazza, elmo ma che va semplicemente in giro o sta nella [sua] casa, meno che, dopo un esame del suo proprio vescovo, si scopra che [chierico] è incorso in qualche delitto, quel sacrilego, se non avrà dato soddisfazione, sia tenuto lontano dalle soglie della santa Chiesa di Dio.</a:t>
            </a:r>
          </a:p>
          <a:p>
            <a:endParaRPr lang="it-IT" b="1" dirty="0"/>
          </a:p>
        </p:txBody>
      </p:sp>
    </p:spTree>
    <p:extLst>
      <p:ext uri="{BB962C8B-B14F-4D97-AF65-F5344CB8AC3E}">
        <p14:creationId xmlns:p14="http://schemas.microsoft.com/office/powerpoint/2010/main" val="15152086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38200"/>
          </a:xfrm>
        </p:spPr>
        <p:txBody>
          <a:bodyPr>
            <a:normAutofit/>
          </a:bodyPr>
          <a:lstStyle/>
          <a:p>
            <a:pPr algn="ctr"/>
            <a:r>
              <a:rPr lang="it-IT" sz="2400" dirty="0" smtClean="0">
                <a:solidFill>
                  <a:schemeClr val="accent1">
                    <a:lumMod val="40000"/>
                    <a:lumOff val="60000"/>
                  </a:schemeClr>
                </a:solidFill>
              </a:rPr>
              <a:t>La giurisdizione cittadina dei vescovi </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358901"/>
            <a:ext cx="9097731" cy="4682462"/>
          </a:xfrm>
        </p:spPr>
        <p:txBody>
          <a:bodyPr>
            <a:normAutofit/>
          </a:bodyPr>
          <a:lstStyle/>
          <a:p>
            <a:pPr algn="just"/>
            <a:r>
              <a:rPr lang="it-IT" sz="2000" b="1" dirty="0" smtClean="0"/>
              <a:t>Dal X sec. molte sedi episcopali dell’Italia centro-settentrionale ottennero dai rappresentati del potere regio prima e dall’imperatore Ottone I poi, il riconoscimento ufficiale del ruolo che avevano a livello urbano che si concretizzò con la </a:t>
            </a:r>
            <a:r>
              <a:rPr lang="it-IT" sz="2000" b="1" i="1" dirty="0" err="1" smtClean="0">
                <a:solidFill>
                  <a:schemeClr val="accent1">
                    <a:lumMod val="40000"/>
                    <a:lumOff val="60000"/>
                  </a:schemeClr>
                </a:solidFill>
              </a:rPr>
              <a:t>districtio</a:t>
            </a:r>
            <a:r>
              <a:rPr lang="it-IT" sz="2000" b="1" dirty="0" smtClean="0">
                <a:solidFill>
                  <a:schemeClr val="accent1">
                    <a:lumMod val="40000"/>
                    <a:lumOff val="60000"/>
                  </a:schemeClr>
                </a:solidFill>
              </a:rPr>
              <a:t>,</a:t>
            </a:r>
            <a:r>
              <a:rPr lang="it-IT" sz="2000" b="1" dirty="0" smtClean="0"/>
              <a:t> ovvero l’autorità di costringere e di obbligare, che è l’essenza del potere pubblico e che si andava ad affiancare alle immunità di cui godevano. </a:t>
            </a:r>
          </a:p>
          <a:p>
            <a:pPr algn="just"/>
            <a:endParaRPr lang="it-IT" sz="2000" b="1" dirty="0" smtClean="0"/>
          </a:p>
          <a:p>
            <a:pPr algn="just"/>
            <a:r>
              <a:rPr lang="it-IT" sz="2000" b="1" dirty="0" smtClean="0"/>
              <a:t>I vescovi diventano così  i legittimi detentori del potere pubblico con una giurisdizione sull’area della città murata e sulla fascia che la circondava (in genere dai 5 ai 7 chilometri).</a:t>
            </a:r>
            <a:endParaRPr lang="it-IT" sz="2000" b="1" dirty="0"/>
          </a:p>
        </p:txBody>
      </p:sp>
    </p:spTree>
    <p:extLst>
      <p:ext uri="{BB962C8B-B14F-4D97-AF65-F5344CB8AC3E}">
        <p14:creationId xmlns:p14="http://schemas.microsoft.com/office/powerpoint/2010/main" val="4071639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6900"/>
          </a:xfrm>
        </p:spPr>
        <p:txBody>
          <a:bodyPr>
            <a:normAutofit/>
          </a:bodyPr>
          <a:lstStyle/>
          <a:p>
            <a:pPr algn="ctr"/>
            <a:r>
              <a:rPr lang="it-IT" sz="2800" dirty="0" smtClean="0">
                <a:solidFill>
                  <a:schemeClr val="accent1">
                    <a:lumMod val="40000"/>
                    <a:lumOff val="60000"/>
                  </a:schemeClr>
                </a:solidFill>
              </a:rPr>
              <a:t>Regno italico tra X e XI sec.</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06501"/>
            <a:ext cx="9367418" cy="4834862"/>
          </a:xfrm>
        </p:spPr>
        <p:txBody>
          <a:bodyPr>
            <a:normAutofit/>
          </a:bodyPr>
          <a:lstStyle/>
          <a:p>
            <a:pPr algn="just"/>
            <a:r>
              <a:rPr lang="it-IT" sz="2000" b="1" dirty="0" smtClean="0"/>
              <a:t>Una volta venuto meno l’ordinario funzionamento dell’autorità regia ormai delegata all’ufficiale pubblico, era diventata comune la pratica di attribuire il titolo di conte o marchese ai figli e ai nipoti.</a:t>
            </a:r>
          </a:p>
          <a:p>
            <a:pPr algn="just"/>
            <a:r>
              <a:rPr lang="it-IT" sz="2000" b="1" dirty="0" smtClean="0">
                <a:solidFill>
                  <a:schemeClr val="accent1">
                    <a:lumMod val="40000"/>
                    <a:lumOff val="60000"/>
                  </a:schemeClr>
                </a:solidFill>
              </a:rPr>
              <a:t>Il titolo di conte o marchese non individuava più una precisa circoscrizione territoriale ma individuava spesso l’insieme dei possessi patrimoniali politici di una famiglia.</a:t>
            </a:r>
          </a:p>
          <a:p>
            <a:pPr algn="just"/>
            <a:r>
              <a:rPr lang="it-IT" sz="2000" b="1" i="1" dirty="0" smtClean="0">
                <a:solidFill>
                  <a:schemeClr val="accent1">
                    <a:lumMod val="40000"/>
                    <a:lumOff val="60000"/>
                  </a:schemeClr>
                </a:solidFill>
              </a:rPr>
              <a:t>Liber </a:t>
            </a:r>
            <a:r>
              <a:rPr lang="it-IT" sz="2000" b="1" i="1" dirty="0" err="1" smtClean="0">
                <a:solidFill>
                  <a:schemeClr val="accent1">
                    <a:lumMod val="40000"/>
                    <a:lumOff val="60000"/>
                  </a:schemeClr>
                </a:solidFill>
              </a:rPr>
              <a:t>feudorum</a:t>
            </a:r>
            <a:r>
              <a:rPr lang="it-IT" sz="2000" b="1" i="1" dirty="0" smtClean="0"/>
              <a:t>: </a:t>
            </a:r>
            <a:r>
              <a:rPr lang="it-IT" sz="2000" b="1" dirty="0" smtClean="0"/>
              <a:t>i giuristi definirono legittima la detenzione di un ducato, marca o comitato solo se investita per </a:t>
            </a:r>
            <a:r>
              <a:rPr lang="it-IT" sz="2000" b="1" i="1" dirty="0" err="1" smtClean="0"/>
              <a:t>beneficium</a:t>
            </a:r>
            <a:r>
              <a:rPr lang="it-IT" sz="2000" b="1" dirty="0" smtClean="0"/>
              <a:t>/feudo dall’imperatore.</a:t>
            </a:r>
          </a:p>
          <a:p>
            <a:pPr algn="just"/>
            <a:r>
              <a:rPr lang="it-IT" sz="2000" b="1" dirty="0" smtClean="0">
                <a:solidFill>
                  <a:schemeClr val="accent1">
                    <a:lumMod val="40000"/>
                    <a:lumOff val="60000"/>
                  </a:schemeClr>
                </a:solidFill>
              </a:rPr>
              <a:t>Diffusione del feudo oblato</a:t>
            </a:r>
            <a:r>
              <a:rPr lang="it-IT" sz="2000" b="1" dirty="0" smtClean="0"/>
              <a:t>: una signoria, anche allodiale, veniva donata a un signore superiore e da lui restituita in feudo al donatore creando un rapporto di dipendenza vassallatica che manteneva però integra la facoltà di esercitare il potere sui suoi sudditi. In tal modo il potere signorile continuava seppur in una sottomissione politica.</a:t>
            </a:r>
          </a:p>
          <a:p>
            <a:pPr algn="just"/>
            <a:endParaRPr lang="it-IT" dirty="0"/>
          </a:p>
        </p:txBody>
      </p:sp>
    </p:spTree>
    <p:extLst>
      <p:ext uri="{BB962C8B-B14F-4D97-AF65-F5344CB8AC3E}">
        <p14:creationId xmlns:p14="http://schemas.microsoft.com/office/powerpoint/2010/main" val="2211649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8970" y="200168"/>
            <a:ext cx="8596668" cy="538716"/>
          </a:xfrm>
        </p:spPr>
        <p:txBody>
          <a:bodyPr>
            <a:normAutofit/>
          </a:bodyPr>
          <a:lstStyle/>
          <a:p>
            <a:pPr algn="ctr"/>
            <a:r>
              <a:rPr lang="it-IT" sz="2800" dirty="0" smtClean="0"/>
              <a:t>Le imposizioni signorili </a:t>
            </a:r>
            <a:endParaRPr lang="it-IT" sz="2800" dirty="0"/>
          </a:p>
        </p:txBody>
      </p:sp>
      <p:sp>
        <p:nvSpPr>
          <p:cNvPr id="3" name="Segnaposto contenuto 2"/>
          <p:cNvSpPr>
            <a:spLocks noGrp="1"/>
          </p:cNvSpPr>
          <p:nvPr>
            <p:ph idx="1"/>
          </p:nvPr>
        </p:nvSpPr>
        <p:spPr>
          <a:xfrm>
            <a:off x="322491" y="752532"/>
            <a:ext cx="10609365" cy="4893045"/>
          </a:xfrm>
        </p:spPr>
        <p:txBody>
          <a:bodyPr>
            <a:noAutofit/>
          </a:bodyPr>
          <a:lstStyle/>
          <a:p>
            <a:r>
              <a:rPr lang="it-IT" b="1" dirty="0" smtClean="0"/>
              <a:t>Il signore poteva richiedere: </a:t>
            </a:r>
          </a:p>
          <a:p>
            <a:pPr algn="just">
              <a:buAutoNum type="arabicPeriod"/>
            </a:pPr>
            <a:r>
              <a:rPr lang="it-IT" b="1" dirty="0" smtClean="0">
                <a:solidFill>
                  <a:schemeClr val="accent1">
                    <a:lumMod val="40000"/>
                    <a:lumOff val="60000"/>
                  </a:schemeClr>
                </a:solidFill>
              </a:rPr>
              <a:t>il fodro</a:t>
            </a:r>
            <a:r>
              <a:rPr lang="it-IT" b="1" dirty="0" smtClean="0"/>
              <a:t>: originariamente aveva l’obbligo di provvedere al sostentamento materiale dell’esercito regio al suo passaggio e poi divenne un contributo regolare</a:t>
            </a:r>
          </a:p>
          <a:p>
            <a:pPr algn="just">
              <a:buAutoNum type="arabicPeriod"/>
            </a:pPr>
            <a:r>
              <a:rPr lang="it-IT" b="1" dirty="0">
                <a:solidFill>
                  <a:schemeClr val="accent1">
                    <a:lumMod val="40000"/>
                    <a:lumOff val="60000"/>
                  </a:schemeClr>
                </a:solidFill>
              </a:rPr>
              <a:t> </a:t>
            </a:r>
            <a:r>
              <a:rPr lang="it-IT" b="1" dirty="0" smtClean="0">
                <a:solidFill>
                  <a:schemeClr val="accent1">
                    <a:lumMod val="40000"/>
                    <a:lumOff val="60000"/>
                  </a:schemeClr>
                </a:solidFill>
              </a:rPr>
              <a:t>l’</a:t>
            </a:r>
            <a:r>
              <a:rPr lang="it-IT" b="1" dirty="0" err="1" smtClean="0">
                <a:solidFill>
                  <a:schemeClr val="accent1">
                    <a:lumMod val="40000"/>
                    <a:lumOff val="60000"/>
                  </a:schemeClr>
                </a:solidFill>
              </a:rPr>
              <a:t>albergaria</a:t>
            </a:r>
            <a:r>
              <a:rPr lang="it-IT" b="1" dirty="0" smtClean="0"/>
              <a:t>: l’obbligo di ospitalità dovuta al sovrano e ai suoi ufficiali</a:t>
            </a:r>
          </a:p>
          <a:p>
            <a:pPr algn="just">
              <a:buAutoNum type="arabicPeriod"/>
            </a:pPr>
            <a:r>
              <a:rPr lang="it-IT" b="1" dirty="0">
                <a:solidFill>
                  <a:schemeClr val="accent1">
                    <a:lumMod val="40000"/>
                    <a:lumOff val="60000"/>
                  </a:schemeClr>
                </a:solidFill>
              </a:rPr>
              <a:t>l</a:t>
            </a:r>
            <a:r>
              <a:rPr lang="it-IT" b="1" dirty="0" smtClean="0">
                <a:solidFill>
                  <a:schemeClr val="accent1">
                    <a:lumMod val="40000"/>
                    <a:lumOff val="60000"/>
                  </a:schemeClr>
                </a:solidFill>
              </a:rPr>
              <a:t>a </a:t>
            </a:r>
            <a:r>
              <a:rPr lang="it-IT" b="1" dirty="0" err="1" smtClean="0">
                <a:solidFill>
                  <a:schemeClr val="accent1">
                    <a:lumMod val="40000"/>
                    <a:lumOff val="60000"/>
                  </a:schemeClr>
                </a:solidFill>
              </a:rPr>
              <a:t>curadia</a:t>
            </a:r>
            <a:r>
              <a:rPr lang="it-IT" b="1" dirty="0" smtClean="0"/>
              <a:t>: la tassa sui mercati</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teloneo</a:t>
            </a:r>
            <a:r>
              <a:rPr lang="it-IT" b="1" dirty="0" smtClean="0"/>
              <a:t>: il pedaggio stradale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ripatico e il pontatico</a:t>
            </a:r>
            <a:r>
              <a:rPr lang="it-IT" b="1" dirty="0" smtClean="0"/>
              <a:t>: tassa per attraccare ad un porto fluviale e ad un ponte</a:t>
            </a:r>
          </a:p>
          <a:p>
            <a:pPr algn="just">
              <a:buAutoNum type="arabicPeriod"/>
            </a:pPr>
            <a:r>
              <a:rPr lang="it-IT" b="1" dirty="0">
                <a:solidFill>
                  <a:schemeClr val="accent1">
                    <a:lumMod val="40000"/>
                    <a:lumOff val="60000"/>
                  </a:schemeClr>
                </a:solidFill>
              </a:rPr>
              <a:t>i</a:t>
            </a:r>
            <a:r>
              <a:rPr lang="it-IT" b="1" dirty="0" smtClean="0">
                <a:solidFill>
                  <a:schemeClr val="accent1">
                    <a:lumMod val="40000"/>
                    <a:lumOff val="60000"/>
                  </a:schemeClr>
                </a:solidFill>
              </a:rPr>
              <a:t>l </a:t>
            </a:r>
            <a:r>
              <a:rPr lang="it-IT" b="1" dirty="0" err="1" smtClean="0">
                <a:solidFill>
                  <a:schemeClr val="accent1">
                    <a:lumMod val="40000"/>
                    <a:lumOff val="60000"/>
                  </a:schemeClr>
                </a:solidFill>
              </a:rPr>
              <a:t>focaticum</a:t>
            </a:r>
            <a:r>
              <a:rPr lang="it-IT" b="1" dirty="0" smtClean="0"/>
              <a:t>: tassa versata dalla popolazione e applicata ad ogni singolo focolare, ad ogni famiglia in cambio della protezione garantita dal signore </a:t>
            </a:r>
          </a:p>
          <a:p>
            <a:pPr algn="just">
              <a:buAutoNum type="arabicPeriod"/>
            </a:pPr>
            <a:r>
              <a:rPr lang="it-IT" b="1" dirty="0" smtClean="0"/>
              <a:t>Il signore stabiliva inoltre un </a:t>
            </a:r>
            <a:r>
              <a:rPr lang="it-IT" b="1" dirty="0" smtClean="0">
                <a:solidFill>
                  <a:schemeClr val="accent1">
                    <a:lumMod val="40000"/>
                    <a:lumOff val="60000"/>
                  </a:schemeClr>
                </a:solidFill>
              </a:rPr>
              <a:t>monopolio sulla vendita di generi alimentari </a:t>
            </a:r>
            <a:r>
              <a:rPr lang="it-IT" b="1" dirty="0" smtClean="0"/>
              <a:t>come il sale e su servizi collettivi come ad esempio la molitura dei cereali; chiedeva soldi per l’uso delle acque e lo sfruttamento dei boschi. </a:t>
            </a:r>
          </a:p>
        </p:txBody>
      </p:sp>
    </p:spTree>
    <p:extLst>
      <p:ext uri="{BB962C8B-B14F-4D97-AF65-F5344CB8AC3E}">
        <p14:creationId xmlns:p14="http://schemas.microsoft.com/office/powerpoint/2010/main" val="35001823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46160" y="122830"/>
            <a:ext cx="8632557" cy="873456"/>
          </a:xfrm>
        </p:spPr>
        <p:txBody>
          <a:bodyPr>
            <a:normAutofit/>
          </a:bodyPr>
          <a:lstStyle/>
          <a:p>
            <a:pPr algn="ctr"/>
            <a:r>
              <a:rPr lang="it-IT" sz="2800" dirty="0" smtClean="0">
                <a:solidFill>
                  <a:schemeClr val="accent1">
                    <a:lumMod val="40000"/>
                    <a:lumOff val="60000"/>
                  </a:schemeClr>
                </a:solidFill>
              </a:rPr>
              <a:t>Il regno teutonico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244009"/>
            <a:ext cx="9749556" cy="4797353"/>
          </a:xfrm>
        </p:spPr>
        <p:txBody>
          <a:bodyPr>
            <a:normAutofit/>
          </a:bodyPr>
          <a:lstStyle/>
          <a:p>
            <a:pPr algn="just"/>
            <a:r>
              <a:rPr lang="it-IT" sz="2000" b="1" dirty="0" smtClean="0"/>
              <a:t>Dopo la morte di Arnolfo di Carinzia si aprì un periodo di contrasti tra le famiglie aristocratiche che ambivano alla guida del regno e che avevano solide basi territoriali (es. ducati di Baviera, Svevia o Sassonia) o cariche dinastiche connesse alle funzioni pubbliche (Lotaringia e </a:t>
            </a:r>
            <a:r>
              <a:rPr lang="it-IT" sz="2000" b="1" dirty="0" err="1" smtClean="0"/>
              <a:t>Franconia</a:t>
            </a:r>
            <a:r>
              <a:rPr lang="it-IT" sz="2000" b="1" dirty="0" smtClean="0"/>
              <a:t>). Va ricordato che erano tutti una sorta di entità autonome.</a:t>
            </a:r>
          </a:p>
          <a:p>
            <a:pPr algn="just"/>
            <a:r>
              <a:rPr lang="it-IT" sz="2000" b="1" dirty="0" smtClean="0">
                <a:solidFill>
                  <a:schemeClr val="accent1">
                    <a:lumMod val="40000"/>
                    <a:lumOff val="60000"/>
                  </a:schemeClr>
                </a:solidFill>
              </a:rPr>
              <a:t>Il re di Germania era eletto dai «grandi del regno» e apparteneva alle stirpi ducali. Il suo ruolo era simbolico di giudice militare e di giudice supremo.</a:t>
            </a:r>
          </a:p>
          <a:p>
            <a:pPr algn="just"/>
            <a:r>
              <a:rPr lang="it-IT" sz="2000" b="1" dirty="0" smtClean="0">
                <a:solidFill>
                  <a:schemeClr val="accent1">
                    <a:lumMod val="40000"/>
                    <a:lumOff val="60000"/>
                  </a:schemeClr>
                </a:solidFill>
              </a:rPr>
              <a:t>Le vecchie teorie che vedevano nell’elezione regia di Corrado I di </a:t>
            </a:r>
            <a:r>
              <a:rPr lang="it-IT" sz="2000" b="1" dirty="0" err="1" smtClean="0">
                <a:solidFill>
                  <a:schemeClr val="accent1">
                    <a:lumMod val="40000"/>
                    <a:lumOff val="60000"/>
                  </a:schemeClr>
                </a:solidFill>
              </a:rPr>
              <a:t>Franconia</a:t>
            </a:r>
            <a:r>
              <a:rPr lang="it-IT" sz="2000" b="1" dirty="0" smtClean="0">
                <a:solidFill>
                  <a:schemeClr val="accent1">
                    <a:lumMod val="40000"/>
                    <a:lumOff val="60000"/>
                  </a:schemeClr>
                </a:solidFill>
              </a:rPr>
              <a:t> nel 911 la data di nascita della Germania sono superate. Si parla ora di un intrecciarsi di disegni politici che tendevano ad unire i ducati nel tentativo di dare un’idea di impero. </a:t>
            </a:r>
            <a:endParaRPr lang="it-IT" sz="2000" b="1" dirty="0">
              <a:solidFill>
                <a:schemeClr val="accent1">
                  <a:lumMod val="40000"/>
                  <a:lumOff val="60000"/>
                </a:schemeClr>
              </a:solidFill>
            </a:endParaRPr>
          </a:p>
        </p:txBody>
      </p:sp>
    </p:spTree>
    <p:extLst>
      <p:ext uri="{BB962C8B-B14F-4D97-AF65-F5344CB8AC3E}">
        <p14:creationId xmlns:p14="http://schemas.microsoft.com/office/powerpoint/2010/main" val="1978289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1"/>
            <a:ext cx="8596668" cy="719470"/>
          </a:xfrm>
        </p:spPr>
        <p:txBody>
          <a:bodyPr>
            <a:normAutofit/>
          </a:bodyPr>
          <a:lstStyle/>
          <a:p>
            <a:pPr algn="ctr"/>
            <a:r>
              <a:rPr lang="it-IT" sz="2400" b="1" dirty="0" smtClean="0">
                <a:solidFill>
                  <a:schemeClr val="accent1">
                    <a:lumMod val="40000"/>
                    <a:lumOff val="60000"/>
                  </a:schemeClr>
                </a:solidFill>
              </a:rPr>
              <a:t>Enrico I di Sassonia e Ottone I </a:t>
            </a:r>
            <a:endParaRPr lang="it-IT" sz="2400" b="1" dirty="0">
              <a:solidFill>
                <a:schemeClr val="accent1">
                  <a:lumMod val="40000"/>
                  <a:lumOff val="60000"/>
                </a:schemeClr>
              </a:solidFill>
            </a:endParaRPr>
          </a:p>
        </p:txBody>
      </p:sp>
      <p:sp>
        <p:nvSpPr>
          <p:cNvPr id="3" name="Content Placeholder 2"/>
          <p:cNvSpPr>
            <a:spLocks noGrp="1"/>
          </p:cNvSpPr>
          <p:nvPr>
            <p:ph idx="1"/>
          </p:nvPr>
        </p:nvSpPr>
        <p:spPr>
          <a:xfrm>
            <a:off x="677333" y="1169581"/>
            <a:ext cx="9776851" cy="4646428"/>
          </a:xfrm>
        </p:spPr>
        <p:txBody>
          <a:bodyPr>
            <a:normAutofit lnSpcReduction="10000"/>
          </a:bodyPr>
          <a:lstStyle/>
          <a:p>
            <a:pPr algn="just"/>
            <a:r>
              <a:rPr lang="it-IT" sz="1900" b="1" dirty="0">
                <a:solidFill>
                  <a:schemeClr val="accent1">
                    <a:lumMod val="40000"/>
                    <a:lumOff val="60000"/>
                  </a:schemeClr>
                </a:solidFill>
              </a:rPr>
              <a:t>Enrico I di </a:t>
            </a:r>
            <a:r>
              <a:rPr lang="it-IT" sz="1900" b="1" dirty="0" smtClean="0">
                <a:solidFill>
                  <a:schemeClr val="accent1">
                    <a:lumMod val="40000"/>
                    <a:lumOff val="60000"/>
                  </a:schemeClr>
                </a:solidFill>
              </a:rPr>
              <a:t>Sassonia</a:t>
            </a:r>
            <a:r>
              <a:rPr lang="it-IT" sz="1900" b="1" dirty="0" smtClean="0"/>
              <a:t>: fu eletto re di Germania nel 919. È stato presentato dalla storiografia come </a:t>
            </a:r>
            <a:r>
              <a:rPr lang="it-IT" sz="1900" b="1" dirty="0" smtClean="0">
                <a:solidFill>
                  <a:schemeClr val="accent1">
                    <a:lumMod val="40000"/>
                    <a:lumOff val="60000"/>
                  </a:schemeClr>
                </a:solidFill>
              </a:rPr>
              <a:t>«padre della Germania», come simbolo della vendetta dei Sassoni sui Franchi,</a:t>
            </a:r>
            <a:r>
              <a:rPr lang="it-IT" sz="1900" b="1" dirty="0" smtClean="0"/>
              <a:t> e per il fatto che aveva bloccato le incursioni degli ungari come primo esempio della missione che il popolo tedesco avrebbe avuto di germanizzare l’Europa orientale. Fu inoltre trasformato in un esempio di regalità.</a:t>
            </a:r>
          </a:p>
          <a:p>
            <a:pPr algn="just"/>
            <a:r>
              <a:rPr lang="it-IT" sz="1900" b="1" dirty="0" smtClean="0">
                <a:solidFill>
                  <a:schemeClr val="accent1">
                    <a:lumMod val="40000"/>
                    <a:lumOff val="60000"/>
                  </a:schemeClr>
                </a:solidFill>
              </a:rPr>
              <a:t>Ottone I</a:t>
            </a:r>
            <a:r>
              <a:rPr lang="it-IT" sz="1900" b="1" dirty="0" smtClean="0"/>
              <a:t>: regnò dal 936 al 973. Fu incoronato ad Aquisgrana e rafforzò il regno presentandosi come vero erede di Carlo Magno. Secondo lo storico tedesco </a:t>
            </a:r>
            <a:r>
              <a:rPr lang="it-IT" sz="1900" b="1" dirty="0" err="1" smtClean="0"/>
              <a:t>Kaller</a:t>
            </a:r>
            <a:r>
              <a:rPr lang="it-IT" sz="1900" b="1" dirty="0" smtClean="0"/>
              <a:t> i legami stabiliti con i grandi ecclesiastici e laici del regno avrebbero determinato gli equilibri centro europei dei secoli successivi. Il re scelse di volta in volta fra loro gli alleati in base alle esigenze di governo.</a:t>
            </a:r>
          </a:p>
          <a:p>
            <a:pPr algn="just"/>
            <a:r>
              <a:rPr lang="it-IT" sz="1900" b="1" dirty="0" smtClean="0"/>
              <a:t>L’integrazione tra immagine sacrale del potere regio e pragmatismo politico garantì nuovo vigore all’immagine dell’impero voluta da Ottone I. </a:t>
            </a:r>
          </a:p>
          <a:p>
            <a:pPr algn="just"/>
            <a:r>
              <a:rPr lang="it-IT" sz="1900" b="1" dirty="0" smtClean="0">
                <a:solidFill>
                  <a:schemeClr val="accent1">
                    <a:lumMod val="40000"/>
                    <a:lumOff val="60000"/>
                  </a:schemeClr>
                </a:solidFill>
              </a:rPr>
              <a:t>Aspetti simbolici del potere</a:t>
            </a:r>
            <a:r>
              <a:rPr lang="it-IT" sz="1900" b="1" dirty="0" smtClean="0"/>
              <a:t>: abito, scettro, corona, cerimoniali di corte che rimandano al nesso tra sacerdozio e regno, uniti nella figura del sovrano.</a:t>
            </a:r>
          </a:p>
          <a:p>
            <a:pPr algn="just"/>
            <a:endParaRPr lang="it-IT" dirty="0"/>
          </a:p>
        </p:txBody>
      </p:sp>
    </p:spTree>
    <p:extLst>
      <p:ext uri="{BB962C8B-B14F-4D97-AF65-F5344CB8AC3E}">
        <p14:creationId xmlns:p14="http://schemas.microsoft.com/office/powerpoint/2010/main" val="1414678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8500"/>
          </a:xfrm>
        </p:spPr>
        <p:txBody>
          <a:bodyPr>
            <a:normAutofit/>
          </a:bodyPr>
          <a:lstStyle/>
          <a:p>
            <a:pPr algn="ctr"/>
            <a:r>
              <a:rPr lang="it-IT" sz="2400" dirty="0">
                <a:solidFill>
                  <a:schemeClr val="bg2">
                    <a:lumMod val="40000"/>
                    <a:lumOff val="60000"/>
                  </a:schemeClr>
                </a:solidFill>
              </a:rPr>
              <a:t>Liutprando, </a:t>
            </a:r>
            <a:r>
              <a:rPr lang="it-IT" sz="2400" dirty="0" err="1">
                <a:solidFill>
                  <a:schemeClr val="bg2">
                    <a:lumMod val="40000"/>
                    <a:lumOff val="60000"/>
                  </a:schemeClr>
                </a:solidFill>
              </a:rPr>
              <a:t>Antapodosis</a:t>
            </a:r>
            <a:r>
              <a:rPr lang="it-IT" sz="2400" dirty="0">
                <a:solidFill>
                  <a:schemeClr val="bg2">
                    <a:lumMod val="40000"/>
                    <a:lumOff val="60000"/>
                  </a:schemeClr>
                </a:solidFill>
              </a:rPr>
              <a:t>, I, 2, 3, II, 43-44, 52-54.</a:t>
            </a:r>
          </a:p>
        </p:txBody>
      </p:sp>
      <p:sp>
        <p:nvSpPr>
          <p:cNvPr id="3" name="Content Placeholder 2"/>
          <p:cNvSpPr>
            <a:spLocks noGrp="1"/>
          </p:cNvSpPr>
          <p:nvPr>
            <p:ph idx="1"/>
          </p:nvPr>
        </p:nvSpPr>
        <p:spPr>
          <a:xfrm>
            <a:off x="677334" y="1308100"/>
            <a:ext cx="9317566" cy="4733263"/>
          </a:xfrm>
        </p:spPr>
        <p:txBody>
          <a:bodyPr>
            <a:normAutofit/>
          </a:bodyPr>
          <a:lstStyle/>
          <a:p>
            <a:pPr algn="just"/>
            <a:r>
              <a:rPr lang="it-IT" b="1" dirty="0"/>
              <a:t>Nel medesimo tempo i Saraceni, salpati con le loro navi dall’Africa, occuparono la Calabria, l’Apulia, il Beneventano ed anche quasi tutte le città dei Romani, di modo che ogni città, metà la tenevano i Romani, metà gli Africani. Avevano inoltre stabilito una fortificazione sul monte Garigliano, in cui conservavano ben al sicuro le donne, i bambini, i prigionieri e tutte le loro robe. Nessuno da occidente o da settentrione poteva passare per andare a Roma a pregare sulle tombe dei beatissimi apostoli, senza che fosse preso da questi o lasciato libero col pagamento di un forte riscatto. Sebbene infatti l’infelice Italia fosse oppressa da molte stragi degli Ungari e dei Saraceni di Frassineto, tuttavia da nessuna furia o peste era tormentata come dagli Africani</a:t>
            </a:r>
            <a:r>
              <a:rPr lang="it-IT" b="1" dirty="0" smtClean="0"/>
              <a:t>. Udite </a:t>
            </a:r>
            <a:r>
              <a:rPr lang="it-IT" b="1" dirty="0"/>
              <a:t>queste cose, il papa si affretta ad inviare ambasciatori a Costantinopoli, chiedendo supplichevolmente che gli si desse l’aiuto </a:t>
            </a:r>
            <a:r>
              <a:rPr lang="it-IT" b="1" dirty="0" smtClean="0"/>
              <a:t>dell’imperatore. </a:t>
            </a:r>
            <a:endParaRPr lang="it-IT" b="1" dirty="0"/>
          </a:p>
        </p:txBody>
      </p:sp>
    </p:spTree>
    <p:extLst>
      <p:ext uri="{BB962C8B-B14F-4D97-AF65-F5344CB8AC3E}">
        <p14:creationId xmlns:p14="http://schemas.microsoft.com/office/powerpoint/2010/main" val="425397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1367"/>
          </a:xfrm>
        </p:spPr>
        <p:txBody>
          <a:bodyPr>
            <a:normAutofit/>
          </a:bodyPr>
          <a:lstStyle/>
          <a:p>
            <a:pPr algn="ctr"/>
            <a:r>
              <a:rPr lang="it-IT" sz="2800" b="1" dirty="0" smtClean="0">
                <a:solidFill>
                  <a:schemeClr val="accent1">
                    <a:lumMod val="40000"/>
                    <a:lumOff val="60000"/>
                  </a:schemeClr>
                </a:solidFill>
              </a:rPr>
              <a:t>Provvedimenti di Ottone 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360967"/>
            <a:ext cx="9094463" cy="4680395"/>
          </a:xfrm>
        </p:spPr>
        <p:txBody>
          <a:bodyPr>
            <a:normAutofit/>
          </a:bodyPr>
          <a:lstStyle/>
          <a:p>
            <a:pPr algn="just"/>
            <a:r>
              <a:rPr lang="it-IT" sz="2000" b="1" i="1" dirty="0" err="1">
                <a:solidFill>
                  <a:schemeClr val="accent1">
                    <a:lumMod val="40000"/>
                    <a:lumOff val="60000"/>
                  </a:schemeClr>
                </a:solidFill>
              </a:rPr>
              <a:t>Privilegium</a:t>
            </a:r>
            <a:r>
              <a:rPr lang="it-IT" sz="2000" b="1" i="1" dirty="0">
                <a:solidFill>
                  <a:schemeClr val="accent1">
                    <a:lumMod val="40000"/>
                    <a:lumOff val="60000"/>
                  </a:schemeClr>
                </a:solidFill>
              </a:rPr>
              <a:t> </a:t>
            </a:r>
            <a:r>
              <a:rPr lang="it-IT" sz="2000" b="1" i="1" dirty="0" err="1" smtClean="0">
                <a:solidFill>
                  <a:schemeClr val="accent1">
                    <a:lumMod val="40000"/>
                    <a:lumOff val="60000"/>
                  </a:schemeClr>
                </a:solidFill>
              </a:rPr>
              <a:t>Othonis</a:t>
            </a:r>
            <a:r>
              <a:rPr lang="it-IT" sz="2000" b="1" dirty="0" smtClean="0"/>
              <a:t>: Nel privilegio l’imperatore riconosce i diritti della Chiesa di Roma ma al tempo stesso, rifacendosi alla </a:t>
            </a:r>
            <a:r>
              <a:rPr lang="it-IT" sz="2000" b="1" i="1" dirty="0" err="1" smtClean="0"/>
              <a:t>Constitutio</a:t>
            </a:r>
            <a:r>
              <a:rPr lang="it-IT" sz="2000" b="1" i="1" dirty="0" smtClean="0"/>
              <a:t> romana </a:t>
            </a:r>
            <a:r>
              <a:rPr lang="it-IT" sz="2000" b="1" dirty="0" smtClean="0"/>
              <a:t>di Ludovico il Pio dell’824, ribadisce il principio (prima spesso disatteso) </a:t>
            </a:r>
            <a:r>
              <a:rPr lang="it-IT" sz="2000" b="1" dirty="0" smtClean="0">
                <a:solidFill>
                  <a:schemeClr val="accent1">
                    <a:lumMod val="40000"/>
                    <a:lumOff val="60000"/>
                  </a:schemeClr>
                </a:solidFill>
              </a:rPr>
              <a:t>che il papa, una volta eletto dal clero e dal popolo di Roma, dovesse prestare giuramento all’imperatore</a:t>
            </a:r>
            <a:r>
              <a:rPr lang="it-IT" sz="2000" b="1" dirty="0" smtClean="0"/>
              <a:t>. Si pongono così le basi di una profonda conflittualità tra impero e chiesa che non esplose subito a causa della debolezza papale. </a:t>
            </a:r>
          </a:p>
          <a:p>
            <a:pPr algn="just"/>
            <a:endParaRPr lang="it-IT" sz="2000" b="1" dirty="0" smtClean="0"/>
          </a:p>
          <a:p>
            <a:pPr algn="just"/>
            <a:r>
              <a:rPr lang="it-IT" sz="2000" b="1" dirty="0" smtClean="0"/>
              <a:t>Rapporti con Bisanzio: il sovrano voleva stabilire legami con l’impero d’Oriente su basi diplomatiche e con legami matrimoniali. L’imperatore bizantino Giovanni </a:t>
            </a:r>
            <a:r>
              <a:rPr lang="it-IT" sz="2000" b="1" dirty="0" err="1" smtClean="0"/>
              <a:t>Zimisce</a:t>
            </a:r>
            <a:r>
              <a:rPr lang="it-IT" sz="2000" b="1" dirty="0" smtClean="0"/>
              <a:t>, politicamente debole in quanto salito al trono con l’uccisione del predecessore, acconsentì il matrimonio tra sua nipote </a:t>
            </a:r>
            <a:r>
              <a:rPr lang="it-IT" sz="2000" b="1" dirty="0" err="1" smtClean="0"/>
              <a:t>Teofàno</a:t>
            </a:r>
            <a:r>
              <a:rPr lang="it-IT" sz="2000" b="1" dirty="0" smtClean="0"/>
              <a:t> e il figlio Ottone I, chiamato sempre Ottone.  </a:t>
            </a:r>
            <a:endParaRPr lang="it-IT" sz="2000" b="1" dirty="0"/>
          </a:p>
        </p:txBody>
      </p:sp>
    </p:spTree>
    <p:extLst>
      <p:ext uri="{BB962C8B-B14F-4D97-AF65-F5344CB8AC3E}">
        <p14:creationId xmlns:p14="http://schemas.microsoft.com/office/powerpoint/2010/main" val="346218163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0223"/>
          </a:xfrm>
        </p:spPr>
        <p:txBody>
          <a:bodyPr>
            <a:normAutofit/>
          </a:bodyPr>
          <a:lstStyle/>
          <a:p>
            <a:pPr algn="ctr"/>
            <a:r>
              <a:rPr lang="it-IT" sz="2800" dirty="0" smtClean="0">
                <a:solidFill>
                  <a:schemeClr val="accent1">
                    <a:lumMod val="40000"/>
                    <a:lumOff val="60000"/>
                  </a:schemeClr>
                </a:solidFill>
              </a:rPr>
              <a:t>Ottone II</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4" y="1222745"/>
            <a:ext cx="9585782" cy="4818618"/>
          </a:xfrm>
        </p:spPr>
        <p:txBody>
          <a:bodyPr>
            <a:normAutofit/>
          </a:bodyPr>
          <a:lstStyle/>
          <a:p>
            <a:pPr algn="just"/>
            <a:r>
              <a:rPr lang="it-IT" sz="2000" b="1" dirty="0" smtClean="0"/>
              <a:t>La volontà di conquistare l’Italia meridionale attraverso la moglie si sarebbe rivelata un errore perché tra le altre cose era considerata come la nipote di un imperatore usurpatore del trono. </a:t>
            </a:r>
          </a:p>
          <a:p>
            <a:pPr algn="just"/>
            <a:r>
              <a:rPr lang="it-IT" sz="2000" b="1" dirty="0" smtClean="0"/>
              <a:t>Alla morte di Giovanni </a:t>
            </a:r>
            <a:r>
              <a:rPr lang="it-IT" sz="2000" b="1" dirty="0" err="1" smtClean="0"/>
              <a:t>Zimisce</a:t>
            </a:r>
            <a:r>
              <a:rPr lang="it-IT" sz="2000" b="1" dirty="0" smtClean="0"/>
              <a:t> sale al trono un esponente della dinastia che egli aveva spodestato: Basilio II. Costui mise in discussione i rapporti con Ottone II.</a:t>
            </a:r>
          </a:p>
          <a:p>
            <a:pPr algn="just"/>
            <a:r>
              <a:rPr lang="it-IT" sz="2000" b="1" dirty="0" smtClean="0"/>
              <a:t>Spedizione fallimentare contro i Saraceni.</a:t>
            </a:r>
          </a:p>
          <a:p>
            <a:pPr algn="just"/>
            <a:r>
              <a:rPr lang="it-IT" sz="2000" b="1" dirty="0" smtClean="0"/>
              <a:t>Muore precocemente nel 983 con il figlio Ottone III ancora in precoce età. La madre e la nonna riescono a garantire all’infante la successione al titolo di imperatore a partire dal sedicesimo anno di età che egli avrebbe raggiunto nel 996. </a:t>
            </a:r>
            <a:endParaRPr lang="it-IT" sz="2000" b="1" dirty="0"/>
          </a:p>
        </p:txBody>
      </p:sp>
    </p:spTree>
    <p:extLst>
      <p:ext uri="{BB962C8B-B14F-4D97-AF65-F5344CB8AC3E}">
        <p14:creationId xmlns:p14="http://schemas.microsoft.com/office/powerpoint/2010/main" val="9838086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800" b="1" dirty="0" smtClean="0">
                <a:solidFill>
                  <a:schemeClr val="accent1">
                    <a:lumMod val="40000"/>
                    <a:lumOff val="60000"/>
                  </a:schemeClr>
                </a:solidFill>
              </a:rPr>
              <a:t>Ottone III</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414131"/>
            <a:ext cx="9462953" cy="4627232"/>
          </a:xfrm>
        </p:spPr>
        <p:txBody>
          <a:bodyPr>
            <a:normAutofit lnSpcReduction="10000"/>
          </a:bodyPr>
          <a:lstStyle/>
          <a:p>
            <a:pPr algn="just"/>
            <a:r>
              <a:rPr lang="it-IT" sz="2000" b="1" dirty="0"/>
              <a:t>F</a:t>
            </a:r>
            <a:r>
              <a:rPr lang="it-IT" sz="2000" b="1" dirty="0" smtClean="0"/>
              <a:t>u influenzato da </a:t>
            </a:r>
            <a:r>
              <a:rPr lang="it-IT" sz="2000" b="1" dirty="0" smtClean="0">
                <a:solidFill>
                  <a:schemeClr val="accent1">
                    <a:lumMod val="40000"/>
                    <a:lumOff val="60000"/>
                  </a:schemeClr>
                </a:solidFill>
              </a:rPr>
              <a:t>Gilberto di </a:t>
            </a:r>
            <a:r>
              <a:rPr lang="it-IT" sz="2000" b="1" dirty="0" err="1" smtClean="0">
                <a:solidFill>
                  <a:schemeClr val="accent1">
                    <a:lumMod val="40000"/>
                    <a:lumOff val="60000"/>
                  </a:schemeClr>
                </a:solidFill>
              </a:rPr>
              <a:t>Aurillac</a:t>
            </a:r>
            <a:r>
              <a:rPr lang="it-IT" sz="2000" b="1" dirty="0" smtClean="0"/>
              <a:t>, suo precettore e grande intellettuale, che il sovrano fece eleggere come papa con il nome di Silvestro II. </a:t>
            </a:r>
          </a:p>
          <a:p>
            <a:pPr algn="just"/>
            <a:r>
              <a:rPr lang="it-IT" sz="2000" b="1" dirty="0" smtClean="0"/>
              <a:t>Ottone III riteneva che la sua autorità e il suo potere derivassero dal titolo ricoperto e così non si curò dei rapporti con le forze esistenti nel regno, che avevano ormai assunto molta autonomia e che non condivideva l’idea di una </a:t>
            </a:r>
            <a:r>
              <a:rPr lang="it-IT" sz="2000" b="1" i="1" dirty="0" err="1" smtClean="0"/>
              <a:t>rennovatio</a:t>
            </a:r>
            <a:r>
              <a:rPr lang="it-IT" sz="2000" b="1" i="1" dirty="0" smtClean="0"/>
              <a:t> imperii </a:t>
            </a:r>
            <a:r>
              <a:rPr lang="it-IT" sz="2000" b="1" dirty="0" smtClean="0"/>
              <a:t>vagheggiata dal sovrano.</a:t>
            </a:r>
          </a:p>
          <a:p>
            <a:pPr algn="just"/>
            <a:r>
              <a:rPr lang="it-IT" sz="2000" b="1" dirty="0" smtClean="0"/>
              <a:t>Cacciato da Roma dall’aristocrazia italiana e romana, fu costretto a rifugiarsi in un monastero, dove nell’anno 1001, sarebbe morto giovanissimo senza eredi lasciando l’Impero in una dura lotta per la successione.</a:t>
            </a:r>
          </a:p>
          <a:p>
            <a:pPr algn="just"/>
            <a:r>
              <a:rPr lang="it-IT" sz="2000" b="1" dirty="0" smtClean="0"/>
              <a:t>Dopo numerosi contrasti fu eletto re di Germania Enrico II duca di Baviera, uno dei grandi del regno, che rinunciò al sogno imperiale del predecessore rafforzando piuttosto l’autorità sui poteri locali.</a:t>
            </a:r>
            <a:endParaRPr lang="it-IT" sz="2000" b="1" dirty="0"/>
          </a:p>
          <a:p>
            <a:endParaRPr lang="it-IT" dirty="0"/>
          </a:p>
        </p:txBody>
      </p:sp>
    </p:spTree>
    <p:extLst>
      <p:ext uri="{BB962C8B-B14F-4D97-AF65-F5344CB8AC3E}">
        <p14:creationId xmlns:p14="http://schemas.microsoft.com/office/powerpoint/2010/main" val="343038869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chemeClr val="accent1">
                    <a:lumMod val="40000"/>
                    <a:lumOff val="60000"/>
                  </a:schemeClr>
                </a:solidFill>
              </a:rPr>
              <a:t>Sviluppo demografico: sec. XI-XIII</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677334" y="1313645"/>
            <a:ext cx="9423596" cy="4727717"/>
          </a:xfrm>
        </p:spPr>
        <p:txBody>
          <a:bodyPr>
            <a:noAutofit/>
          </a:bodyPr>
          <a:lstStyle/>
          <a:p>
            <a:pPr algn="just"/>
            <a:r>
              <a:rPr lang="it-IT" b="1" dirty="0" smtClean="0"/>
              <a:t>L’aumento demografico europeo (si calcola che si passò da una trentina di milioni di individui ad una settantina) comportò la fine dei metodi altomedievali di sfruttamento del territorio: vi fu un aumento della superficie coltivata sull’incolto dovuto anche alla bassa produttività dei campi. </a:t>
            </a:r>
          </a:p>
          <a:p>
            <a:pPr algn="just"/>
            <a:r>
              <a:rPr lang="it-IT" b="1" dirty="0" smtClean="0"/>
              <a:t>Dal XI sec. iniziano </a:t>
            </a:r>
            <a:r>
              <a:rPr lang="it-IT" b="1" dirty="0" smtClean="0">
                <a:solidFill>
                  <a:schemeClr val="accent1">
                    <a:lumMod val="40000"/>
                    <a:lumOff val="60000"/>
                  </a:schemeClr>
                </a:solidFill>
              </a:rPr>
              <a:t>dissodamenti</a:t>
            </a:r>
            <a:r>
              <a:rPr lang="it-IT" b="1" dirty="0" smtClean="0"/>
              <a:t> in tutta Europa</a:t>
            </a:r>
            <a:r>
              <a:rPr lang="it-IT" b="1" dirty="0"/>
              <a:t> </a:t>
            </a:r>
            <a:r>
              <a:rPr lang="it-IT" b="1" dirty="0" smtClean="0"/>
              <a:t>con l’abbattimento di foreste e opere di bonifica idraulica (nelle Fiandre, ove si creano i </a:t>
            </a:r>
            <a:r>
              <a:rPr lang="it-IT" b="1" dirty="0" err="1" smtClean="0"/>
              <a:t>polders</a:t>
            </a:r>
            <a:r>
              <a:rPr lang="it-IT" b="1" dirty="0" smtClean="0"/>
              <a:t> e nella pianura </a:t>
            </a:r>
            <a:r>
              <a:rPr lang="it-IT" b="1" dirty="0"/>
              <a:t>p</a:t>
            </a:r>
            <a:r>
              <a:rPr lang="it-IT" b="1" dirty="0" smtClean="0"/>
              <a:t>adana). Comportano investimenti in capitali, nuove tecnologie e manodopera da parte dei nuovo proprietari.</a:t>
            </a:r>
          </a:p>
          <a:p>
            <a:pPr algn="just"/>
            <a:r>
              <a:rPr lang="it-IT" b="1" dirty="0" smtClean="0"/>
              <a:t>Pe rispondere alla crescita demografica i signori fondiari iniziarono a frazionare i loro mansi in quarti affidandone ciascuno ad una famiglia.</a:t>
            </a:r>
          </a:p>
          <a:p>
            <a:pPr algn="just"/>
            <a:r>
              <a:rPr lang="it-IT" b="1" dirty="0" smtClean="0"/>
              <a:t>La maggiore concentrazione di reddito nelle mani dei signori comportò la nascita di un fiorente mercato dei prodotti cerealicoli. Con la possibilità di maggiori profitti e con una crescente divisione del lavoro. </a:t>
            </a:r>
          </a:p>
        </p:txBody>
      </p:sp>
    </p:spTree>
    <p:extLst>
      <p:ext uri="{BB962C8B-B14F-4D97-AF65-F5344CB8AC3E}">
        <p14:creationId xmlns:p14="http://schemas.microsoft.com/office/powerpoint/2010/main" val="15771598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it-IT" sz="2400" b="1" dirty="0" smtClean="0"/>
              <a:t>Abbazia </a:t>
            </a:r>
            <a:r>
              <a:rPr lang="it-IT" sz="2400" b="1" dirty="0"/>
              <a:t>di </a:t>
            </a:r>
            <a:r>
              <a:rPr lang="it-IT" sz="2400" b="1" dirty="0" err="1"/>
              <a:t>Bourbourg</a:t>
            </a:r>
            <a:r>
              <a:rPr lang="it-IT" sz="2400" b="1" dirty="0"/>
              <a:t> a </a:t>
            </a:r>
            <a:r>
              <a:rPr lang="it-IT" sz="2400" b="1" dirty="0" err="1"/>
              <a:t>Bonehem</a:t>
            </a:r>
            <a:r>
              <a:rPr lang="it-IT" sz="2400" b="1" dirty="0"/>
              <a:t> e a </a:t>
            </a:r>
            <a:r>
              <a:rPr lang="it-IT" sz="2400" b="1" dirty="0" err="1"/>
              <a:t>Niweland</a:t>
            </a:r>
            <a:r>
              <a:rPr lang="it-IT" sz="2400" b="1" dirty="0"/>
              <a:t> (1254): i «</a:t>
            </a:r>
            <a:r>
              <a:rPr lang="it-IT" sz="2400" b="1" dirty="0" err="1"/>
              <a:t>polders</a:t>
            </a:r>
            <a:r>
              <a:rPr lang="it-IT" sz="2400" b="1" dirty="0"/>
              <a:t>»</a:t>
            </a:r>
          </a:p>
        </p:txBody>
      </p:sp>
      <p:sp>
        <p:nvSpPr>
          <p:cNvPr id="3" name="Content Placeholder 2"/>
          <p:cNvSpPr>
            <a:spLocks noGrp="1"/>
          </p:cNvSpPr>
          <p:nvPr>
            <p:ph idx="1"/>
          </p:nvPr>
        </p:nvSpPr>
        <p:spPr>
          <a:xfrm>
            <a:off x="528477" y="1616149"/>
            <a:ext cx="9816526" cy="4425213"/>
          </a:xfrm>
        </p:spPr>
        <p:txBody>
          <a:bodyPr>
            <a:normAutofit fontScale="92500" lnSpcReduction="10000"/>
          </a:bodyPr>
          <a:lstStyle/>
          <a:p>
            <a:pPr algn="just"/>
            <a:r>
              <a:rPr lang="it-IT" b="1" dirty="0"/>
              <a:t>1. BONEHEM. Il conte Roberto [1] ha donato questa terra e tutto quello che vi si aggiungerà per alluvione (per </a:t>
            </a:r>
            <a:r>
              <a:rPr lang="it-IT" b="1" dirty="0" err="1"/>
              <a:t>iactum</a:t>
            </a:r>
            <a:r>
              <a:rPr lang="it-IT" b="1" dirty="0"/>
              <a:t> macis). Da notare che coloro che tengono questa terra per diritto ereditario devono assicurare la detta chiesa da qualsiasi danno ai fossati, in modo tale che, se accadesse che il mare facesse irruzione, essi ne dovrebbero non di meno pagare integralmente il censo e rifare i fossati a loro spese. Quanto alla terra che vi si aggiungesse, essi devono tenerla al medesimo censo con cui tengono l'altra terra. Il </a:t>
            </a:r>
            <a:r>
              <a:rPr lang="it-IT" b="1" dirty="0" err="1"/>
              <a:t>relief</a:t>
            </a:r>
            <a:r>
              <a:rPr lang="it-IT" b="1" dirty="0"/>
              <a:t> (</a:t>
            </a:r>
            <a:r>
              <a:rPr lang="it-IT" b="1" dirty="0" err="1"/>
              <a:t>relevium</a:t>
            </a:r>
            <a:r>
              <a:rPr lang="it-IT" b="1" dirty="0"/>
              <a:t>) di questa terra equivale al censo di un anno, come per tutte le altre terre a pascolo (</a:t>
            </a:r>
            <a:r>
              <a:rPr lang="it-IT" b="1" dirty="0" err="1"/>
              <a:t>sicut</a:t>
            </a:r>
            <a:r>
              <a:rPr lang="it-IT" b="1" dirty="0"/>
              <a:t> de omnibus </a:t>
            </a:r>
            <a:r>
              <a:rPr lang="it-IT" b="1" dirty="0" err="1"/>
              <a:t>berquariis</a:t>
            </a:r>
            <a:r>
              <a:rPr lang="it-IT" b="1" dirty="0"/>
              <a:t>). Che si sappia inoltre che, in questa terra come in tutte quelle che i conti di Fiandra hanno ceduto alla chiesa, il </a:t>
            </a:r>
            <a:r>
              <a:rPr lang="it-IT" b="1" dirty="0" err="1"/>
              <a:t>comitatus</a:t>
            </a:r>
            <a:r>
              <a:rPr lang="it-IT" b="1" dirty="0"/>
              <a:t> e la signoria (</a:t>
            </a:r>
            <a:r>
              <a:rPr lang="it-IT" b="1" dirty="0" err="1"/>
              <a:t>dominium</a:t>
            </a:r>
            <a:r>
              <a:rPr lang="it-IT" b="1" dirty="0"/>
              <a:t>) appartengono alla chiesa.</a:t>
            </a:r>
          </a:p>
          <a:p>
            <a:pPr algn="just"/>
            <a:r>
              <a:rPr lang="it-IT" b="1" dirty="0"/>
              <a:t>2. NIEUPORT. Sull'</a:t>
            </a:r>
            <a:r>
              <a:rPr lang="it-IT" b="1" dirty="0" err="1"/>
              <a:t>Yser</a:t>
            </a:r>
            <a:r>
              <a:rPr lang="it-IT" b="1" dirty="0"/>
              <a:t>, un terreno a pascolo (</a:t>
            </a:r>
            <a:r>
              <a:rPr lang="it-IT" b="1" dirty="0" err="1"/>
              <a:t>berquariam</a:t>
            </a:r>
            <a:r>
              <a:rPr lang="it-IT" b="1" dirty="0"/>
              <a:t> </a:t>
            </a:r>
            <a:r>
              <a:rPr lang="it-IT" b="1" dirty="0" err="1"/>
              <a:t>unam</a:t>
            </a:r>
            <a:r>
              <a:rPr lang="it-IT" b="1" dirty="0"/>
              <a:t>) chiamato «Terra Nuova» (= </a:t>
            </a:r>
            <a:r>
              <a:rPr lang="it-IT" b="1" dirty="0" err="1"/>
              <a:t>Nieweland</a:t>
            </a:r>
            <a:r>
              <a:rPr lang="it-IT" b="1" dirty="0"/>
              <a:t>), che il conte Roberto ha donato con tutta la terra che potrebbe aggiungervisi per alluvione</a:t>
            </a:r>
            <a:r>
              <a:rPr lang="it-IT" b="1" dirty="0" smtClean="0"/>
              <a:t>…</a:t>
            </a:r>
          </a:p>
          <a:p>
            <a:pPr algn="just"/>
            <a:r>
              <a:rPr lang="it-IT" sz="1500" dirty="0" smtClean="0"/>
              <a:t>1. Roberto </a:t>
            </a:r>
            <a:r>
              <a:rPr lang="it-IT" sz="1500" dirty="0"/>
              <a:t>II di Fiandra, detto di Gerusalemme, che regnò dal 1093 al 1111 e contribuì, tra il 1099 e il 1103, con la moglie Clemenza di Borgogna, sorella del pontefice Callisto II, alla fondazione della abbazia</a:t>
            </a:r>
          </a:p>
        </p:txBody>
      </p:sp>
    </p:spTree>
    <p:extLst>
      <p:ext uri="{BB962C8B-B14F-4D97-AF65-F5344CB8AC3E}">
        <p14:creationId xmlns:p14="http://schemas.microsoft.com/office/powerpoint/2010/main" val="13751592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530"/>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3" y="1244009"/>
            <a:ext cx="9790500" cy="4797354"/>
          </a:xfrm>
        </p:spPr>
        <p:txBody>
          <a:bodyPr>
            <a:normAutofit/>
          </a:bodyPr>
          <a:lstStyle/>
          <a:p>
            <a:pPr algn="just"/>
            <a:r>
              <a:rPr lang="it-IT" sz="2000" dirty="0"/>
              <a:t>3</a:t>
            </a:r>
            <a:r>
              <a:rPr lang="it-IT" sz="2000" b="1" dirty="0"/>
              <a:t>. Che si sappia che è impossibile conoscere il censo di questa terra senza un'inchiesta (</a:t>
            </a:r>
            <a:r>
              <a:rPr lang="it-IT" sz="2000" b="1" dirty="0" err="1"/>
              <a:t>nisi</a:t>
            </a:r>
            <a:r>
              <a:rPr lang="it-IT" sz="2000" b="1" dirty="0"/>
              <a:t> per brevia), poiché essa può restringersi per inondazione o allargarsi per alluvione. Ogni volta, d'altra parte, che qualche nuova terra emergerà e sarà stata offerta agli «ospiti», per </a:t>
            </a:r>
            <a:r>
              <a:rPr lang="it-IT" sz="2000" b="1" dirty="0" err="1"/>
              <a:t>capitulum</a:t>
            </a:r>
            <a:r>
              <a:rPr lang="it-IT" sz="2000" b="1" dirty="0"/>
              <a:t> et </a:t>
            </a:r>
            <a:r>
              <a:rPr lang="it-IT" sz="2000" b="1" dirty="0" err="1"/>
              <a:t>ratiocinatores</a:t>
            </a:r>
            <a:r>
              <a:rPr lang="it-IT" sz="2000" b="1" dirty="0"/>
              <a:t>, a condizioni ragionevoli, per essere circondata da fossati, e che gli «ospiti» avranno rifiutato di prenderla, la badessa potrà circondarla di fossati a sue spese e conservarla per il suo uso personale. Stessa cosa avverrà della terra già circondata di fossati nel caso che il mare la sommerga e che gli ospiti rifiutino di rifare il fossato.</a:t>
            </a:r>
          </a:p>
          <a:p>
            <a:pPr algn="just"/>
            <a:r>
              <a:rPr lang="it-IT" sz="2000" b="1" dirty="0"/>
              <a:t>Che si sappia che tutti i fossati appartengono alla badessa. Nessuno degli ospiti può far pascolare il suo bestiame sul pendio dei fossati, né ararli sine </a:t>
            </a:r>
            <a:r>
              <a:rPr lang="it-IT" sz="2000" b="1" dirty="0" err="1"/>
              <a:t>focefacto</a:t>
            </a:r>
            <a:r>
              <a:rPr lang="it-IT" sz="2000" b="1" dirty="0"/>
              <a:t>, né farvi delle brecce (fodere </a:t>
            </a:r>
            <a:r>
              <a:rPr lang="it-IT" sz="2000" b="1" dirty="0" err="1"/>
              <a:t>eam</a:t>
            </a:r>
            <a:r>
              <a:rPr lang="it-IT" sz="2000" b="1" dirty="0"/>
              <a:t>), salvo all'epoca della mietitura per trasportare i cereali. In tal caso, il fossato dovrà essere interamente rifatto prima della festività di Saint Remi. Chi non lo farà sarà passibile d'una ammenda di 3 lire</a:t>
            </a:r>
            <a:r>
              <a:rPr lang="it-IT" b="1" dirty="0"/>
              <a:t>. </a:t>
            </a:r>
          </a:p>
        </p:txBody>
      </p:sp>
    </p:spTree>
    <p:extLst>
      <p:ext uri="{BB962C8B-B14F-4D97-AF65-F5344CB8AC3E}">
        <p14:creationId xmlns:p14="http://schemas.microsoft.com/office/powerpoint/2010/main" val="13315926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837"/>
          </a:xfrm>
        </p:spPr>
        <p:txBody>
          <a:bodyPr>
            <a:normAutofit/>
          </a:bodyPr>
          <a:lstStyle/>
          <a:p>
            <a:pPr algn="ctr"/>
            <a:r>
              <a:rPr lang="it-IT" sz="2400" b="1" dirty="0" err="1" smtClean="0"/>
              <a:t>Niweland</a:t>
            </a:r>
            <a:r>
              <a:rPr lang="it-IT" sz="2400" b="1" dirty="0" smtClean="0"/>
              <a:t>: polder</a:t>
            </a:r>
            <a:endParaRPr lang="it-IT" sz="2400" b="1" dirty="0"/>
          </a:p>
        </p:txBody>
      </p:sp>
      <p:sp>
        <p:nvSpPr>
          <p:cNvPr id="3" name="Content Placeholder 2"/>
          <p:cNvSpPr>
            <a:spLocks noGrp="1"/>
          </p:cNvSpPr>
          <p:nvPr>
            <p:ph idx="1"/>
          </p:nvPr>
        </p:nvSpPr>
        <p:spPr>
          <a:xfrm>
            <a:off x="677334" y="1233377"/>
            <a:ext cx="9954272" cy="4807985"/>
          </a:xfrm>
        </p:spPr>
        <p:txBody>
          <a:bodyPr>
            <a:normAutofit fontScale="92500" lnSpcReduction="10000"/>
          </a:bodyPr>
          <a:lstStyle/>
          <a:p>
            <a:pPr algn="just"/>
            <a:r>
              <a:rPr lang="it-IT" sz="2000" b="1" dirty="0"/>
              <a:t>Che si sappia inoltre che quando il </a:t>
            </a:r>
            <a:r>
              <a:rPr lang="it-IT" sz="2000" b="1" dirty="0" err="1"/>
              <a:t>preco</a:t>
            </a:r>
            <a:r>
              <a:rPr lang="it-IT" sz="2000" b="1" dirty="0"/>
              <a:t> avrà ingiunto agli ospiti di rifare i fossati contra </a:t>
            </a:r>
            <a:r>
              <a:rPr lang="it-IT" sz="2000" b="1" dirty="0" err="1"/>
              <a:t>hyemen</a:t>
            </a:r>
            <a:r>
              <a:rPr lang="it-IT" sz="2000" b="1" dirty="0"/>
              <a:t> e che essi non avranno condotto a termine il lavoro per la data stabilita, il </a:t>
            </a:r>
            <a:r>
              <a:rPr lang="it-IT" sz="2000" b="1" dirty="0" err="1"/>
              <a:t>preco</a:t>
            </a:r>
            <a:r>
              <a:rPr lang="it-IT" sz="2000" b="1" dirty="0"/>
              <a:t> potrà assumere degli operai per questo lavoro ed esigere delle spese doppie dagli «ospiti». Da notare tuttavia che se il mare fa irruzione e provoca uno </a:t>
            </a:r>
            <a:r>
              <a:rPr lang="it-IT" sz="2000" b="1" dirty="0" err="1"/>
              <a:t>zeganc</a:t>
            </a:r>
            <a:r>
              <a:rPr lang="it-IT" sz="2000" b="1" dirty="0"/>
              <a:t>[2] generale da tutte le parti, la badessa è tenuta a fare ai suoi «ospiti» lo stesso trattamento che il conte farà ai suoi. Ma se il mare fa irruzione a causa della negligenza degli «ospiti», questi ultimi devono effettuare le riparazioni a loro spese.</a:t>
            </a:r>
          </a:p>
          <a:p>
            <a:pPr algn="just"/>
            <a:r>
              <a:rPr lang="it-IT" sz="2000" b="1" dirty="0"/>
              <a:t>5. Inoltre, per ciò che concerne gli «ospiti» che non avessero pagato il loro censo alla scadenza stabilita, essi devono costituirsi prigionieri nella casa del conte a </a:t>
            </a:r>
            <a:r>
              <a:rPr lang="it-IT" sz="2000" b="1" dirty="0" err="1"/>
              <a:t>Furnes</a:t>
            </a:r>
            <a:r>
              <a:rPr lang="it-IT" sz="2000" b="1" dirty="0"/>
              <a:t> e non uscirne per quindici giorni senza licenza della badessa. Chi fuggirà perderà tutto ciò che tiene dalla badessa. Colui che non avrà soddisfatto il suo debito entro i quindici giorni, la badessa lo condurrà ove essa vorrà tra il mare e la </a:t>
            </a:r>
            <a:r>
              <a:rPr lang="it-IT" sz="2000" b="1" dirty="0" err="1"/>
              <a:t>Lys</a:t>
            </a:r>
            <a:r>
              <a:rPr lang="it-IT" sz="2000" b="1" dirty="0"/>
              <a:t> e recupererà su di lui il suo debito meglio che potrà</a:t>
            </a:r>
            <a:r>
              <a:rPr lang="it-IT" sz="2000" b="1" dirty="0" smtClean="0"/>
              <a:t>…</a:t>
            </a:r>
          </a:p>
          <a:p>
            <a:pPr marL="0" indent="0" algn="just">
              <a:buNone/>
            </a:pPr>
            <a:r>
              <a:rPr lang="it-IT" sz="1500" b="1" dirty="0" smtClean="0"/>
              <a:t>2. Da </a:t>
            </a:r>
            <a:r>
              <a:rPr lang="it-IT" sz="1500" b="1" dirty="0"/>
              <a:t>notare, nel testo latino, l'uso di questo termine olandese per indicare il fenomeno caratteristico di quelle regioni, la progressione del mare sulle coste basse.</a:t>
            </a:r>
          </a:p>
        </p:txBody>
      </p:sp>
    </p:spTree>
    <p:extLst>
      <p:ext uri="{BB962C8B-B14F-4D97-AF65-F5344CB8AC3E}">
        <p14:creationId xmlns:p14="http://schemas.microsoft.com/office/powerpoint/2010/main" val="38400285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740" y="609600"/>
            <a:ext cx="8605262" cy="427630"/>
          </a:xfrm>
        </p:spPr>
        <p:txBody>
          <a:bodyPr>
            <a:normAutofit fontScale="90000"/>
          </a:bodyPr>
          <a:lstStyle/>
          <a:p>
            <a:pPr algn="ctr"/>
            <a:r>
              <a:rPr lang="it-IT" sz="2800" b="1" dirty="0"/>
              <a:t>2 aprile </a:t>
            </a:r>
            <a:r>
              <a:rPr lang="it-IT" sz="2800" b="1" dirty="0" smtClean="0"/>
              <a:t>1216 Esempio di dissodamento </a:t>
            </a:r>
            <a:r>
              <a:rPr lang="it-IT" sz="2800" b="1" dirty="0"/>
              <a:t>in Valsugana</a:t>
            </a:r>
          </a:p>
        </p:txBody>
      </p:sp>
      <p:sp>
        <p:nvSpPr>
          <p:cNvPr id="3" name="Content Placeholder 2"/>
          <p:cNvSpPr>
            <a:spLocks noGrp="1"/>
          </p:cNvSpPr>
          <p:nvPr>
            <p:ph idx="1"/>
          </p:nvPr>
        </p:nvSpPr>
        <p:spPr>
          <a:xfrm>
            <a:off x="464025" y="1269243"/>
            <a:ext cx="9635318" cy="4772120"/>
          </a:xfrm>
        </p:spPr>
        <p:txBody>
          <a:bodyPr>
            <a:noAutofit/>
          </a:bodyPr>
          <a:lstStyle/>
          <a:p>
            <a:pPr algn="just"/>
            <a:r>
              <a:rPr lang="it-IT" sz="2000" b="1" dirty="0"/>
              <a:t>Il vescovo di Trento Federico </a:t>
            </a:r>
            <a:r>
              <a:rPr lang="it-IT" sz="2000" b="1" dirty="0" err="1"/>
              <a:t>Wanga</a:t>
            </a:r>
            <a:r>
              <a:rPr lang="it-IT" sz="2000" b="1" dirty="0"/>
              <a:t> investe </a:t>
            </a:r>
            <a:r>
              <a:rPr lang="it-IT" sz="2000" b="1" dirty="0" err="1"/>
              <a:t>Eberarino</a:t>
            </a:r>
            <a:r>
              <a:rPr lang="it-IT" sz="2000" b="1" dirty="0"/>
              <a:t>, Eberardo, </a:t>
            </a:r>
            <a:r>
              <a:rPr lang="it-IT" sz="2000" b="1" dirty="0" err="1"/>
              <a:t>Adelpreto</a:t>
            </a:r>
            <a:r>
              <a:rPr lang="it-IT" sz="2000" b="1" dirty="0"/>
              <a:t>, Ulrico, </a:t>
            </a:r>
            <a:r>
              <a:rPr lang="it-IT" sz="2000" b="1" dirty="0" err="1"/>
              <a:t>Adelperio</a:t>
            </a:r>
            <a:r>
              <a:rPr lang="it-IT" sz="2000" b="1" dirty="0"/>
              <a:t> ed </a:t>
            </a:r>
            <a:r>
              <a:rPr lang="it-IT" sz="2000" b="1" dirty="0" err="1"/>
              <a:t>Ervigo</a:t>
            </a:r>
            <a:r>
              <a:rPr lang="it-IT" sz="2000" b="1" dirty="0"/>
              <a:t> di tutta la terna nella selva e nelle pertinenze di Costa Cartura, in quella montagna che il vescovo aveva acquistato da quelli di Bolentino; perché ciascuno degli investiti faccia un buon maso in quelli selva, terra e montagna. Essi devono recarvisi ad abitare, roncare, a costruirvi dei masi.</a:t>
            </a:r>
          </a:p>
          <a:p>
            <a:pPr algn="just"/>
            <a:r>
              <a:rPr lang="it-IT" sz="2000" b="1" dirty="0"/>
              <a:t>Saranno esonerati alle seguenti condizioni:</a:t>
            </a:r>
          </a:p>
          <a:p>
            <a:pPr algn="just"/>
            <a:r>
              <a:rPr lang="it-IT" sz="2000" b="1" dirty="0"/>
              <a:t>per sei anni da qualsiasi censo verso il vescovo, all'infuori </a:t>
            </a:r>
            <a:r>
              <a:rPr lang="it-IT" sz="2000" b="1" dirty="0" smtClean="0"/>
              <a:t>di </a:t>
            </a:r>
            <a:r>
              <a:rPr lang="it-IT" sz="2000" b="1" dirty="0"/>
              <a:t>un'anitra all'anno;</a:t>
            </a:r>
          </a:p>
          <a:p>
            <a:pPr algn="just"/>
            <a:r>
              <a:rPr lang="it-IT" sz="2000" b="1" dirty="0"/>
              <a:t>diritto di successione delle famiglie;</a:t>
            </a:r>
          </a:p>
          <a:p>
            <a:pPr algn="just"/>
            <a:r>
              <a:rPr lang="it-IT" sz="2000" b="1" dirty="0"/>
              <a:t>divieto di suddivisione del suolo.</a:t>
            </a:r>
          </a:p>
          <a:p>
            <a:pPr algn="just"/>
            <a:r>
              <a:rPr lang="it-IT" sz="2000" b="1" dirty="0"/>
              <a:t>Inoltre il vescovo promette di pagare 7 lire veronesi a ogni uomo il quale abbia costituito un maso.</a:t>
            </a:r>
          </a:p>
        </p:txBody>
      </p:sp>
    </p:spTree>
    <p:extLst>
      <p:ext uri="{BB962C8B-B14F-4D97-AF65-F5344CB8AC3E}">
        <p14:creationId xmlns:p14="http://schemas.microsoft.com/office/powerpoint/2010/main" val="2159132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122830"/>
            <a:ext cx="9430602" cy="1089282"/>
          </a:xfrm>
        </p:spPr>
        <p:txBody>
          <a:bodyPr>
            <a:noAutofit/>
          </a:bodyPr>
          <a:lstStyle/>
          <a:p>
            <a:pPr algn="just"/>
            <a:r>
              <a:rPr lang="it-IT" sz="2000" dirty="0" smtClean="0">
                <a:solidFill>
                  <a:schemeClr val="accent1">
                    <a:lumMod val="40000"/>
                    <a:lumOff val="60000"/>
                  </a:schemeClr>
                </a:solidFill>
              </a:rPr>
              <a:t>Disboscamenti e ripopolazioni di territorio. Le decisioni del vescovo di Amburgo 1106/1107</a:t>
            </a:r>
            <a:endParaRPr lang="it-IT" sz="2000" dirty="0">
              <a:solidFill>
                <a:schemeClr val="accent1">
                  <a:lumMod val="40000"/>
                  <a:lumOff val="60000"/>
                </a:schemeClr>
              </a:solidFill>
            </a:endParaRPr>
          </a:p>
        </p:txBody>
      </p:sp>
      <p:sp>
        <p:nvSpPr>
          <p:cNvPr id="3" name="Content Placeholder 2"/>
          <p:cNvSpPr>
            <a:spLocks noGrp="1"/>
          </p:cNvSpPr>
          <p:nvPr>
            <p:ph idx="1"/>
          </p:nvPr>
        </p:nvSpPr>
        <p:spPr>
          <a:xfrm>
            <a:off x="677334" y="1105786"/>
            <a:ext cx="10158988" cy="4935577"/>
          </a:xfrm>
        </p:spPr>
        <p:txBody>
          <a:bodyPr>
            <a:noAutofit/>
          </a:bodyPr>
          <a:lstStyle/>
          <a:p>
            <a:pPr marL="0" indent="0" algn="just">
              <a:buNone/>
            </a:pPr>
            <a:r>
              <a:rPr lang="it-IT" b="1" dirty="0" smtClean="0"/>
              <a:t>Federico</a:t>
            </a:r>
            <a:r>
              <a:rPr lang="it-IT" b="1" dirty="0"/>
              <a:t>, per grazia di Dio vescovo della chiesa di Amburgo, a tutti i fedeli in Cristo, presenti e futuri, benedizione perpetua. Vogliamo che sia conosciuto da tutti il contratto che degli uomini abitanti di qua dal Reno e chiamati olandesi hanno stretto con noi. Questi uomini dunque vennero a trovare la nostra maestà per chiederci insistentemente la concessione di una terra situata nella nostra diocesi, fino ad allora incolta e paludosa e inutile agli abitanti del paese, per metterla a coltura. Col consiglio dei nostri fedeli, giudicando che la cosa sarebbe stata utile per noi e per i nostri successori, non abbiamo respinto la loro domanda e abbiamo accordato il nostro </a:t>
            </a:r>
            <a:r>
              <a:rPr lang="it-IT" b="1" dirty="0" smtClean="0"/>
              <a:t>consenso. È </a:t>
            </a:r>
            <a:r>
              <a:rPr lang="it-IT" b="1" dirty="0"/>
              <a:t>stato stabilito un contratto secondo il quale, per ogni manso della terra suddetta, essi ci verseranno annualmente un denaro. Abbiamo pensato che fosse necessario scrivere qui le dimensioni del manso, affinché non nasca in futuro alcuna discordia in mezzo al popolo, dimensioni che sono di 720 verghe reali di lunghezza e 30 di larghezza, con i ruscelli che attraversano la terra, che noi ugualmente concediamo loro. </a:t>
            </a:r>
          </a:p>
        </p:txBody>
      </p:sp>
    </p:spTree>
    <p:extLst>
      <p:ext uri="{BB962C8B-B14F-4D97-AF65-F5344CB8AC3E}">
        <p14:creationId xmlns:p14="http://schemas.microsoft.com/office/powerpoint/2010/main" val="383052934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8948" y="1166843"/>
            <a:ext cx="8893791" cy="3785652"/>
          </a:xfrm>
          <a:prstGeom prst="rect">
            <a:avLst/>
          </a:prstGeom>
        </p:spPr>
        <p:txBody>
          <a:bodyPr wrap="square">
            <a:spAutoFit/>
          </a:bodyPr>
          <a:lstStyle/>
          <a:p>
            <a:pPr algn="just"/>
            <a:r>
              <a:rPr lang="it-IT" sz="2000" b="1" dirty="0"/>
              <a:t>Infine, essi hanno consentito, in conformità con la nostra volontà, di consegnarci la decima dei frutti della terra, vale a dire: l'undicesimo covone, il decimo degli agnelli, dei porci, delle capre, delle oche, la decima misura di miele e la stessa cosa per il lino; essi riscatteranno per un denaro il puledro prelevato fino alla festa di San Martino, e il vitello per un obolo. </a:t>
            </a:r>
          </a:p>
          <a:p>
            <a:pPr algn="just"/>
            <a:r>
              <a:rPr lang="it-IT" sz="2000" b="1" dirty="0"/>
              <a:t>Essi ci hanno promesso che si sottometteranno in ogni cosa alla giustizia sinodale secondo i decreti dei Padri, alla giustizia canonica e alle istituzioni della chiesa di Utrecht. Per l'amministrazione della legge secolare, al fine di non essere danneggiati da parte di estranei, si sono impegnati a pagare ogni anno due marchi ogni cento mansi, per poter regolare tra di loro tutte le controversie. </a:t>
            </a:r>
          </a:p>
        </p:txBody>
      </p:sp>
    </p:spTree>
    <p:extLst>
      <p:ext uri="{BB962C8B-B14F-4D97-AF65-F5344CB8AC3E}">
        <p14:creationId xmlns:p14="http://schemas.microsoft.com/office/powerpoint/2010/main" val="746793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01700"/>
          </a:xfrm>
        </p:spPr>
        <p:txBody>
          <a:bodyPr>
            <a:normAutofit/>
          </a:bodyPr>
          <a:lstStyle/>
          <a:p>
            <a:pPr algn="ctr"/>
            <a:r>
              <a:rPr lang="it-IT" sz="2800" dirty="0"/>
              <a:t>Liutprando, </a:t>
            </a:r>
            <a:r>
              <a:rPr lang="it-IT" sz="2800" dirty="0" err="1"/>
              <a:t>Antapodosis</a:t>
            </a:r>
            <a:r>
              <a:rPr lang="it-IT" sz="2800" dirty="0"/>
              <a:t>, I, 2, 3, II, 43-44, 52-54.</a:t>
            </a:r>
          </a:p>
        </p:txBody>
      </p:sp>
      <p:sp>
        <p:nvSpPr>
          <p:cNvPr id="3" name="Content Placeholder 2"/>
          <p:cNvSpPr>
            <a:spLocks noGrp="1"/>
          </p:cNvSpPr>
          <p:nvPr>
            <p:ph idx="1"/>
          </p:nvPr>
        </p:nvSpPr>
        <p:spPr>
          <a:xfrm>
            <a:off x="677334" y="1282700"/>
            <a:ext cx="9647766" cy="4758663"/>
          </a:xfrm>
        </p:spPr>
        <p:txBody>
          <a:bodyPr>
            <a:noAutofit/>
          </a:bodyPr>
          <a:lstStyle/>
          <a:p>
            <a:pPr algn="just"/>
            <a:r>
              <a:rPr lang="it-IT" sz="1800" b="1" dirty="0"/>
              <a:t>Questi poi, come uomo santissimo e timorato di Dio, inviò senza indugio truppe trasportate con la flotta. E mentre risalivano il fiume Garigliano, fu presente anche il papa Giovanni con Landolfo principe potentissimo di Benevento, ed anche con gli abitanti di Cammino e gli Spoletini. Scoppia una battaglia orrenda fra loro. Ma quando i Saraceni videro che la parte dei cristiani prevaleva, si rifugiano sulla sommità del monte Garigliano e tentano di difendere soltanto le anguste vie d’accesso.</a:t>
            </a:r>
          </a:p>
          <a:p>
            <a:pPr algn="just"/>
            <a:r>
              <a:rPr lang="it-IT" sz="1800" b="1" dirty="0" smtClean="0"/>
              <a:t>Da </a:t>
            </a:r>
            <a:r>
              <a:rPr lang="it-IT" sz="1800" b="1" dirty="0"/>
              <a:t>quella parte dove era più difficile la salita e più adatta a fuggire per i Saraceni, i Greci nello stesso giorno piantano un accampamento, stando nel quale osservavano che i Saraceni non fuggissero e assalendoli ogni giorno, ne uccidevano in gran numero.</a:t>
            </a:r>
          </a:p>
          <a:p>
            <a:pPr algn="just"/>
            <a:r>
              <a:rPr lang="it-IT" sz="1800" b="1" dirty="0"/>
              <a:t>Lottando quotidianamente i Greci ed i Latini, per la misericordia di Dio, neppure uno dei Saraceni rimase che non fosse trucidato di spada o catturato ancor vivo.</a:t>
            </a:r>
          </a:p>
          <a:p>
            <a:pPr algn="just"/>
            <a:r>
              <a:rPr lang="it-IT" sz="1800" b="1" dirty="0"/>
              <a:t>Furono visti dai fedeli religiosi nella medesima battaglia i santissimi apostoli Pietro e Paolo, per le preghiere dei quali crediamo che i cristiani meritarono la fuga dei Saraceni e di ottenere la vittoria.</a:t>
            </a:r>
          </a:p>
        </p:txBody>
      </p:sp>
    </p:spTree>
    <p:extLst>
      <p:ext uri="{BB962C8B-B14F-4D97-AF65-F5344CB8AC3E}">
        <p14:creationId xmlns:p14="http://schemas.microsoft.com/office/powerpoint/2010/main" val="16907036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72955" y="709684"/>
            <a:ext cx="9935569" cy="4247317"/>
          </a:xfrm>
          <a:prstGeom prst="rect">
            <a:avLst/>
          </a:prstGeom>
        </p:spPr>
        <p:txBody>
          <a:bodyPr wrap="square">
            <a:spAutoFit/>
          </a:bodyPr>
          <a:lstStyle/>
          <a:p>
            <a:pPr algn="just"/>
            <a:r>
              <a:rPr lang="it-IT" b="1" dirty="0"/>
              <a:t>Se essi non possono regolare da sé i processi importanti, rivolgano appello all'arcivescovo e, conducendolo presso di loro per sedere in giudizio, si incarichino del suo mantenimento durante il suo soggiorno; riceveranno allora i due terzi dei diritti di giustizia e lasceranno il terzo al vescovo. Abbiamo loro accordato di istituire chiese in questa terra, dove a loro parrà utile. Noi cediamo a queste chiese a favore del prete officiante la decima delle nostre decime di queste medesime chiese parrocchiali. I parrocchiani di ognuna di tali chiese si impegnino a dotare la loro chiesa con un manso per i bisogni del prete.</a:t>
            </a:r>
          </a:p>
          <a:p>
            <a:r>
              <a:rPr lang="it-IT" b="1" dirty="0"/>
              <a:t>Nomi degli uomini che vennero presso di noi per la stesura e la conferma di questo contratto: il prete Enrico, al quale abbiamo concesso a vita le suddette chiese; i laici </a:t>
            </a:r>
            <a:r>
              <a:rPr lang="it-IT" b="1" dirty="0" err="1"/>
              <a:t>Helikinus</a:t>
            </a:r>
            <a:r>
              <a:rPr lang="it-IT" b="1" dirty="0"/>
              <a:t>, Arnold, </a:t>
            </a:r>
            <a:r>
              <a:rPr lang="it-IT" b="1" dirty="0" err="1"/>
              <a:t>Hiko</a:t>
            </a:r>
            <a:r>
              <a:rPr lang="it-IT" b="1" dirty="0"/>
              <a:t>, </a:t>
            </a:r>
            <a:r>
              <a:rPr lang="it-IT" b="1" dirty="0" err="1"/>
              <a:t>Fordolt</a:t>
            </a:r>
            <a:r>
              <a:rPr lang="it-IT" b="1" dirty="0"/>
              <a:t>, </a:t>
            </a:r>
            <a:r>
              <a:rPr lang="it-IT" b="1" dirty="0" err="1"/>
              <a:t>Referic</a:t>
            </a:r>
            <a:r>
              <a:rPr lang="it-IT" b="1" dirty="0"/>
              <a:t>, ai quali concediamo la detta terra secondo le leggi del secolo e la convenzione stabilita, e ai loro eredi dopo di loro. La redazione di questo accordo è stata fatta nell'anno 1106 dell'incarnazione del Signore, sesto dell'indizione, sotto il regno d'Enrico III, imperatore augusto dei romani.</a:t>
            </a:r>
          </a:p>
          <a:p>
            <a:endParaRPr lang="it-IT" dirty="0"/>
          </a:p>
        </p:txBody>
      </p:sp>
    </p:spTree>
    <p:extLst>
      <p:ext uri="{BB962C8B-B14F-4D97-AF65-F5344CB8AC3E}">
        <p14:creationId xmlns:p14="http://schemas.microsoft.com/office/powerpoint/2010/main" val="911827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1247"/>
          </a:xfrm>
        </p:spPr>
        <p:txBody>
          <a:bodyPr>
            <a:normAutofit/>
          </a:bodyPr>
          <a:lstStyle/>
          <a:p>
            <a:pPr algn="ctr"/>
            <a:r>
              <a:rPr lang="it-IT" sz="2400" dirty="0" smtClean="0">
                <a:solidFill>
                  <a:schemeClr val="accent1">
                    <a:lumMod val="40000"/>
                    <a:lumOff val="60000"/>
                  </a:schemeClr>
                </a:solidFill>
              </a:rPr>
              <a:t>Il controllo signorile delle aree boscose</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75907"/>
            <a:ext cx="10008864" cy="4765455"/>
          </a:xfrm>
        </p:spPr>
        <p:txBody>
          <a:bodyPr>
            <a:normAutofit/>
          </a:bodyPr>
          <a:lstStyle/>
          <a:p>
            <a:pPr algn="just"/>
            <a:r>
              <a:rPr lang="it-IT" b="1" dirty="0" smtClean="0"/>
              <a:t>I signori appropriandosi delle risorse boscose ribadiscono la loro supremazia e contrastano l’uso comune di tali beni da parte della comunità vietando la raccolta dei frutti spontanei, la caccia e il taglio di legname.</a:t>
            </a:r>
          </a:p>
          <a:p>
            <a:pPr algn="just"/>
            <a:r>
              <a:rPr lang="it-IT" b="1" dirty="0" smtClean="0"/>
              <a:t>Fu vietato ai contadini l’accesso ai beni comuni rimasti nelle zone oggetto di disboscamento. </a:t>
            </a:r>
            <a:r>
              <a:rPr lang="it-IT" b="1" dirty="0" smtClean="0">
                <a:solidFill>
                  <a:schemeClr val="accent1">
                    <a:lumMod val="40000"/>
                    <a:lumOff val="60000"/>
                  </a:schemeClr>
                </a:solidFill>
              </a:rPr>
              <a:t>La caccia diventa appannaggio della nobiltà</a:t>
            </a:r>
            <a:r>
              <a:rPr lang="it-IT" b="1" dirty="0" smtClean="0"/>
              <a:t>.</a:t>
            </a:r>
          </a:p>
          <a:p>
            <a:pPr algn="just"/>
            <a:r>
              <a:rPr lang="it-IT" b="1" dirty="0" smtClean="0"/>
              <a:t>Tali decisioni furono motivo di scontro tra i signori e le comunità che ottennero di avere accesso ai beni tramite patti in cui era comunque sempre riconosciuta la superiorità dei padroni  che si concretizza con l’imposizione di tributi(esempio del </a:t>
            </a:r>
            <a:r>
              <a:rPr lang="it-IT" b="1" i="1" dirty="0" err="1" smtClean="0"/>
              <a:t>glandaticum</a:t>
            </a:r>
            <a:r>
              <a:rPr lang="it-IT" b="1" i="1" u="sng" dirty="0" smtClean="0"/>
              <a:t>).</a:t>
            </a:r>
          </a:p>
          <a:p>
            <a:pPr algn="just"/>
            <a:r>
              <a:rPr lang="it-IT" b="1" dirty="0" smtClean="0"/>
              <a:t>Colonizzazione di nuove aree con l’invio di uomini con la promessa di esazione fiscale: </a:t>
            </a:r>
            <a:r>
              <a:rPr lang="it-IT" b="1" dirty="0" smtClean="0">
                <a:solidFill>
                  <a:schemeClr val="accent1">
                    <a:lumMod val="40000"/>
                    <a:lumOff val="60000"/>
                  </a:schemeClr>
                </a:solidFill>
              </a:rPr>
              <a:t>le </a:t>
            </a:r>
            <a:r>
              <a:rPr lang="it-IT" b="1" dirty="0" err="1" smtClean="0">
                <a:solidFill>
                  <a:schemeClr val="accent1">
                    <a:lumMod val="40000"/>
                    <a:lumOff val="60000"/>
                  </a:schemeClr>
                </a:solidFill>
              </a:rPr>
              <a:t>villenove</a:t>
            </a:r>
            <a:r>
              <a:rPr lang="it-IT" b="1" dirty="0" smtClean="0">
                <a:solidFill>
                  <a:schemeClr val="accent1">
                    <a:lumMod val="40000"/>
                    <a:lumOff val="60000"/>
                  </a:schemeClr>
                </a:solidFill>
              </a:rPr>
              <a:t> e i </a:t>
            </a:r>
            <a:r>
              <a:rPr lang="it-IT" b="1" dirty="0" err="1" smtClean="0">
                <a:solidFill>
                  <a:schemeClr val="accent1">
                    <a:lumMod val="40000"/>
                    <a:lumOff val="60000"/>
                  </a:schemeClr>
                </a:solidFill>
              </a:rPr>
              <a:t>borghifranchi</a:t>
            </a:r>
            <a:r>
              <a:rPr lang="it-IT" b="1" dirty="0" smtClean="0"/>
              <a:t>.</a:t>
            </a:r>
          </a:p>
          <a:p>
            <a:pPr algn="just"/>
            <a:r>
              <a:rPr lang="it-IT" b="1" dirty="0" smtClean="0">
                <a:solidFill>
                  <a:schemeClr val="accent1">
                    <a:lumMod val="40000"/>
                    <a:lumOff val="60000"/>
                  </a:schemeClr>
                </a:solidFill>
              </a:rPr>
              <a:t>Aumento dei contratti a breve termine con la richiesta di aumentare la redditività del fondo</a:t>
            </a:r>
            <a:r>
              <a:rPr lang="it-IT" dirty="0" smtClean="0">
                <a:solidFill>
                  <a:schemeClr val="accent1">
                    <a:lumMod val="40000"/>
                    <a:lumOff val="60000"/>
                  </a:schemeClr>
                </a:solidFill>
              </a:rPr>
              <a:t>.  </a:t>
            </a:r>
          </a:p>
        </p:txBody>
      </p:sp>
    </p:spTree>
    <p:extLst>
      <p:ext uri="{BB962C8B-B14F-4D97-AF65-F5344CB8AC3E}">
        <p14:creationId xmlns:p14="http://schemas.microsoft.com/office/powerpoint/2010/main" val="38070775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38447"/>
          </a:xfrm>
        </p:spPr>
        <p:txBody>
          <a:bodyPr>
            <a:normAutofit/>
          </a:bodyPr>
          <a:lstStyle/>
          <a:p>
            <a:pPr algn="ctr"/>
            <a:r>
              <a:rPr lang="it-IT" sz="2400" b="1" dirty="0" smtClean="0"/>
              <a:t>Guillaume de </a:t>
            </a:r>
            <a:r>
              <a:rPr lang="it-IT" sz="2400" b="1" dirty="0" err="1" smtClean="0"/>
              <a:t>Jumièges</a:t>
            </a:r>
            <a:r>
              <a:rPr lang="it-IT" sz="2400" b="1" dirty="0" smtClean="0"/>
              <a:t>, </a:t>
            </a:r>
            <a:r>
              <a:rPr lang="it-IT" sz="2400" b="1" dirty="0"/>
              <a:t>di una rivolta di contadini normanni repressa dal duca Riccardo II (996-1027). </a:t>
            </a:r>
          </a:p>
        </p:txBody>
      </p:sp>
      <p:sp>
        <p:nvSpPr>
          <p:cNvPr id="3" name="Content Placeholder 2"/>
          <p:cNvSpPr>
            <a:spLocks noGrp="1"/>
          </p:cNvSpPr>
          <p:nvPr>
            <p:ph idx="1"/>
          </p:nvPr>
        </p:nvSpPr>
        <p:spPr>
          <a:xfrm>
            <a:off x="677333" y="1648047"/>
            <a:ext cx="9626727" cy="4393315"/>
          </a:xfrm>
        </p:spPr>
        <p:txBody>
          <a:bodyPr>
            <a:noAutofit/>
          </a:bodyPr>
          <a:lstStyle/>
          <a:p>
            <a:pPr algn="just"/>
            <a:endParaRPr lang="it-IT" sz="2000" dirty="0" smtClean="0"/>
          </a:p>
          <a:p>
            <a:pPr algn="just"/>
            <a:r>
              <a:rPr lang="it-IT" sz="2000" b="1" dirty="0" smtClean="0"/>
              <a:t>a</a:t>
            </a:r>
            <a:r>
              <a:rPr lang="it-IT" sz="2000" b="1" dirty="0"/>
              <a:t>) Mentre il giovane Riccardo abbondava in virtù, si innalzava nel suo ducato un seme di discordie pestilenziali. Perché i contadini, all'unanimità in tutte le contee della regione normanna, si radunarono in tanti piccoli gruppi e decretarono di vivere secondo i loro capricci. Essi volevano servirsi delle loro proprie leggi nel godimento delle foreste come nel commercio delle acque, senza tener conto del diritto precedentemente in uso. Perché queste leggi fossero confermate ogni gruppo di questa folla in rivolta scelse due delegati, incaricati di portare i decreti a una riunione generale, in mezzo alle campagne. Quando il duca ne venne a conoscenza, mandò subito contro di essi il conte Raoul con molti soldati per reprimere questa ferocia agreste e dissipare il raggruppamento contadino. </a:t>
            </a:r>
          </a:p>
        </p:txBody>
      </p:sp>
    </p:spTree>
    <p:extLst>
      <p:ext uri="{BB962C8B-B14F-4D97-AF65-F5344CB8AC3E}">
        <p14:creationId xmlns:p14="http://schemas.microsoft.com/office/powerpoint/2010/main" val="30067721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5795"/>
          </a:xfrm>
        </p:spPr>
        <p:txBody>
          <a:bodyPr>
            <a:normAutofit/>
          </a:bodyPr>
          <a:lstStyle/>
          <a:p>
            <a:pPr algn="ctr"/>
            <a:r>
              <a:rPr lang="it-IT" sz="2400" dirty="0"/>
              <a:t>Guillaume de </a:t>
            </a:r>
            <a:r>
              <a:rPr lang="it-IT" sz="2400" dirty="0" err="1" smtClean="0"/>
              <a:t>Jumièges</a:t>
            </a:r>
            <a:endParaRPr lang="it-IT" sz="2400" dirty="0"/>
          </a:p>
        </p:txBody>
      </p:sp>
      <p:sp>
        <p:nvSpPr>
          <p:cNvPr id="3" name="Content Placeholder 2"/>
          <p:cNvSpPr>
            <a:spLocks noGrp="1"/>
          </p:cNvSpPr>
          <p:nvPr>
            <p:ph idx="1"/>
          </p:nvPr>
        </p:nvSpPr>
        <p:spPr>
          <a:xfrm>
            <a:off x="677333" y="1637415"/>
            <a:ext cx="8913233" cy="4403948"/>
          </a:xfrm>
        </p:spPr>
        <p:txBody>
          <a:bodyPr>
            <a:noAutofit/>
          </a:bodyPr>
          <a:lstStyle/>
          <a:p>
            <a:pPr algn="just"/>
            <a:r>
              <a:rPr lang="it-IT" sz="2000" b="1" dirty="0"/>
              <a:t>Essi, non tardando a obbedire, si impossessarono di tutti i delegati e di qualche altro, fecero tagliare loro le mani e i piedi e li rimandarono fuori uso ai loro, per distoglierli dalla loro iniziativa e renderli più prudenti nel timore di una sorte ancora più miserevole. I contadini, ammaestrati dalla sorte, posero fine alle loro assemblee e ritornarono ai loro aratri.</a:t>
            </a:r>
          </a:p>
          <a:p>
            <a:pPr algn="just"/>
            <a:endParaRPr lang="it-IT" sz="2000" b="1" dirty="0"/>
          </a:p>
          <a:p>
            <a:pPr algn="just"/>
            <a:r>
              <a:rPr lang="it-IT" sz="2000" b="1" dirty="0"/>
              <a:t>b) Spinto da un disegno privo di saggezza, il servo </a:t>
            </a:r>
            <a:r>
              <a:rPr lang="it-IT" sz="2000" b="1" dirty="0" err="1"/>
              <a:t>Audée</a:t>
            </a:r>
            <a:r>
              <a:rPr lang="it-IT" sz="2000" b="1" dirty="0"/>
              <a:t>, per difendere la sua terra, si mise ad articolare numerose rivendicazioni. Stanchi delle sue ingiurie, abbiamo preferito renderlo libero, lui, sua moglie e i figli, dal giogo della nostra servitù, piuttosto che dover sopportare ancora per molto la sua maleducazione e i suoi perversi reclami.</a:t>
            </a:r>
          </a:p>
          <a:p>
            <a:endParaRPr lang="it-IT" sz="2000" dirty="0"/>
          </a:p>
        </p:txBody>
      </p:sp>
    </p:spTree>
    <p:extLst>
      <p:ext uri="{BB962C8B-B14F-4D97-AF65-F5344CB8AC3E}">
        <p14:creationId xmlns:p14="http://schemas.microsoft.com/office/powerpoint/2010/main" val="162907639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470"/>
          </a:xfrm>
        </p:spPr>
        <p:txBody>
          <a:bodyPr>
            <a:normAutofit/>
          </a:bodyPr>
          <a:lstStyle/>
          <a:p>
            <a:pPr algn="ctr"/>
            <a:r>
              <a:rPr lang="it-IT" sz="2800" b="1" dirty="0" smtClean="0">
                <a:solidFill>
                  <a:schemeClr val="accent1">
                    <a:lumMod val="40000"/>
                    <a:lumOff val="60000"/>
                  </a:schemeClr>
                </a:solidFill>
              </a:rPr>
              <a:t>La crisi dell’azienda curtense </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4" y="1212113"/>
            <a:ext cx="9476600" cy="4829250"/>
          </a:xfrm>
        </p:spPr>
        <p:txBody>
          <a:bodyPr>
            <a:normAutofit lnSpcReduction="10000"/>
          </a:bodyPr>
          <a:lstStyle/>
          <a:p>
            <a:pPr algn="just"/>
            <a:r>
              <a:rPr lang="it-IT" b="1" dirty="0" smtClean="0"/>
              <a:t>La nuova storiografia ritiene che la </a:t>
            </a:r>
            <a:r>
              <a:rPr lang="it-IT" b="1" dirty="0" err="1" smtClean="0"/>
              <a:t>curtis</a:t>
            </a:r>
            <a:r>
              <a:rPr lang="it-IT" b="1" dirty="0" smtClean="0"/>
              <a:t> abbia privilegiato un obbiettivo di autosufficienza atto a soddisfare i bisogni dei produttori. Va tuttavia sottolineato che le opere di disboscamento, bonifica e colonizzazione diedero vita a nuove aziende garantendo più entrate economiche e un accumulo di ricchezza.</a:t>
            </a:r>
          </a:p>
          <a:p>
            <a:pPr algn="just"/>
            <a:r>
              <a:rPr lang="it-IT" b="1" dirty="0" smtClean="0"/>
              <a:t>I proprietari potevano godere inoltre della riscossione dei canoni di denaro pagati da coloro che gestivano le terre in affitto. </a:t>
            </a:r>
          </a:p>
          <a:p>
            <a:pPr algn="just"/>
            <a:r>
              <a:rPr lang="it-IT" b="1" dirty="0" smtClean="0"/>
              <a:t>Il denaro proveniente dalla vendita di prodotti e dagli affitti fu utilizzato ad esempio per la costruzione di mulini ad acqua</a:t>
            </a:r>
            <a:r>
              <a:rPr lang="it-IT" b="1" dirty="0"/>
              <a:t> </a:t>
            </a:r>
            <a:r>
              <a:rPr lang="it-IT" b="1" dirty="0" smtClean="0"/>
              <a:t>e di fabbriche di birra, che i proprietari gestivano in cambio di un guadagno significativo. Si creò così un artigianato nelle aziende curtensi.</a:t>
            </a:r>
          </a:p>
          <a:p>
            <a:pPr algn="just"/>
            <a:r>
              <a:rPr lang="it-IT" b="1" dirty="0" smtClean="0"/>
              <a:t>Si iniziò nel frattempo a frazionare la pars dominica dandola in affitto.</a:t>
            </a:r>
          </a:p>
          <a:p>
            <a:pPr algn="just"/>
            <a:r>
              <a:rPr lang="it-IT" b="1" dirty="0" smtClean="0"/>
              <a:t>I contadini senza l’obbligo delle </a:t>
            </a:r>
            <a:r>
              <a:rPr lang="it-IT" b="1" dirty="0" err="1" smtClean="0"/>
              <a:t>corvées</a:t>
            </a:r>
            <a:r>
              <a:rPr lang="it-IT" b="1" dirty="0" smtClean="0"/>
              <a:t> ottimizzarono le loro rendite sollecitati dai loro padroni verso l’uso delle nuove tecniche </a:t>
            </a:r>
          </a:p>
          <a:p>
            <a:endParaRPr lang="it-IT" b="1" dirty="0"/>
          </a:p>
        </p:txBody>
      </p:sp>
    </p:spTree>
    <p:extLst>
      <p:ext uri="{BB962C8B-B14F-4D97-AF65-F5344CB8AC3E}">
        <p14:creationId xmlns:p14="http://schemas.microsoft.com/office/powerpoint/2010/main" val="22106317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32121"/>
          </a:xfrm>
        </p:spPr>
        <p:txBody>
          <a:bodyPr>
            <a:normAutofit fontScale="90000"/>
          </a:bodyPr>
          <a:lstStyle/>
          <a:p>
            <a:pPr algn="just"/>
            <a:r>
              <a:rPr lang="it-IT" sz="2800" b="1" dirty="0" smtClean="0">
                <a:solidFill>
                  <a:schemeClr val="accent1">
                    <a:lumMod val="40000"/>
                    <a:lumOff val="60000"/>
                  </a:schemeClr>
                </a:solidFill>
              </a:rPr>
              <a:t>I cambiamenti della società secondo l’interpretazione di Chris </a:t>
            </a:r>
            <a:r>
              <a:rPr lang="it-IT" sz="2800" b="1" dirty="0" err="1" smtClean="0">
                <a:solidFill>
                  <a:schemeClr val="accent1">
                    <a:lumMod val="40000"/>
                    <a:lumOff val="60000"/>
                  </a:schemeClr>
                </a:solidFill>
              </a:rPr>
              <a:t>Wickham</a:t>
            </a:r>
            <a:endParaRPr lang="it-IT" sz="2800" b="1" dirty="0">
              <a:solidFill>
                <a:schemeClr val="accent1">
                  <a:lumMod val="40000"/>
                  <a:lumOff val="60000"/>
                </a:schemeClr>
              </a:solidFill>
            </a:endParaRPr>
          </a:p>
        </p:txBody>
      </p:sp>
      <p:sp>
        <p:nvSpPr>
          <p:cNvPr id="3" name="Content Placeholder 2"/>
          <p:cNvSpPr>
            <a:spLocks noGrp="1"/>
          </p:cNvSpPr>
          <p:nvPr>
            <p:ph idx="1"/>
          </p:nvPr>
        </p:nvSpPr>
        <p:spPr>
          <a:xfrm>
            <a:off x="677333" y="1679945"/>
            <a:ext cx="9981568" cy="4361418"/>
          </a:xfrm>
        </p:spPr>
        <p:txBody>
          <a:bodyPr>
            <a:normAutofit/>
          </a:bodyPr>
          <a:lstStyle/>
          <a:p>
            <a:pPr algn="just"/>
            <a:r>
              <a:rPr lang="it-IT" sz="2000" b="1" dirty="0" smtClean="0"/>
              <a:t>Dalla fine del sec. VIII sarebbe attestato il passaggio da un sistema sociale basto sui contadini, nel quale non ci sarebbe stato nessun intervento da parte dei nobili, ad un sistema orientato in senso aristocratico.</a:t>
            </a:r>
          </a:p>
          <a:p>
            <a:pPr algn="just"/>
            <a:r>
              <a:rPr lang="it-IT" sz="2000" b="1" dirty="0" smtClean="0"/>
              <a:t>Prima della trasformazione la società era povera perché i contadini, non stimolati da prelievi, si limitavano all’autosufficienza e gli aristocratici, sulla base di una rendita fondiaria bassa, non erano in grado di incentivare né l’artigianato né il commercio.</a:t>
            </a:r>
          </a:p>
          <a:p>
            <a:pPr algn="just"/>
            <a:r>
              <a:rPr lang="it-IT" sz="2000" b="1" dirty="0" smtClean="0"/>
              <a:t>Dopo la trasformazione, un po’ alla volta, le nuove élites sarebbero intervenute direttamente nella conduzione delle terre facendo aumentare la rendita fondiaria e con essa il resto della produzione, l’artigianato e il commercio.</a:t>
            </a:r>
          </a:p>
          <a:p>
            <a:pPr algn="just"/>
            <a:endParaRPr lang="it-IT" sz="2000" dirty="0" smtClean="0"/>
          </a:p>
        </p:txBody>
      </p:sp>
    </p:spTree>
    <p:extLst>
      <p:ext uri="{BB962C8B-B14F-4D97-AF65-F5344CB8AC3E}">
        <p14:creationId xmlns:p14="http://schemas.microsoft.com/office/powerpoint/2010/main" val="40939177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400" b="1" dirty="0">
                <a:solidFill>
                  <a:schemeClr val="accent1">
                    <a:lumMod val="40000"/>
                    <a:lumOff val="60000"/>
                  </a:schemeClr>
                </a:solidFill>
              </a:rPr>
              <a:t>Concessione della badessa di S. Maria di Aquileia agli abitanti del territorio di Cervignano- 1062.</a:t>
            </a:r>
          </a:p>
        </p:txBody>
      </p:sp>
      <p:sp>
        <p:nvSpPr>
          <p:cNvPr id="3" name="Segnaposto contenuto 2"/>
          <p:cNvSpPr>
            <a:spLocks noGrp="1"/>
          </p:cNvSpPr>
          <p:nvPr>
            <p:ph idx="1"/>
          </p:nvPr>
        </p:nvSpPr>
        <p:spPr>
          <a:xfrm>
            <a:off x="677333" y="1506829"/>
            <a:ext cx="9763204" cy="4534534"/>
          </a:xfrm>
        </p:spPr>
        <p:txBody>
          <a:bodyPr>
            <a:normAutofit/>
          </a:bodyPr>
          <a:lstStyle/>
          <a:p>
            <a:pPr algn="just"/>
            <a:r>
              <a:rPr lang="it-IT" sz="2000" b="1" dirty="0"/>
              <a:t>La concessione è fatta in questi termini. Gli uomini di cui sopra e i loro eredi terranno i poderi per i prossimi ventinove anni e sosterranno le spese necessarie alla loro conduzione, vi abiteranno e ne usufruiranno e ne faranno ciò che sembrerà loro opportuno, senza contestazioni da parte della badessa e di chi le succederà né da parte del monastero di S. Maria, purché i poderi vengano migliorati e non deteriorati, registrino un progresso e non vadano in rovina.</a:t>
            </a:r>
          </a:p>
          <a:p>
            <a:pPr algn="just"/>
            <a:r>
              <a:rPr lang="it-IT" sz="2000" b="1" dirty="0"/>
              <a:t>Ciascuno dei concessionari dovrà versare annualmente, a ogni vendemmia, la terza parte del vino, da consegnare alla spina . Chi possiede un intero campo a vigna [2] dovrà a titolo di </a:t>
            </a:r>
            <a:r>
              <a:rPr lang="it-IT" sz="2000" b="1" dirty="0" err="1"/>
              <a:t>vendemmiatico</a:t>
            </a:r>
            <a:r>
              <a:rPr lang="it-IT" sz="2000" b="1" dirty="0"/>
              <a:t> due pani, vino per un valore di 2 denari, carne per un valore di 2 denari, una prestazione d’opera nella vigna, una nel prato, una nell’aia. Ogni massaro deve fare ogni anno sei trasporti col carro da Cervignano ad Aquileia</a:t>
            </a:r>
            <a:r>
              <a:rPr lang="it-IT" sz="2000" b="1" dirty="0" smtClean="0"/>
              <a:t>.</a:t>
            </a:r>
            <a:endParaRPr lang="it-IT" sz="2000" b="1" dirty="0"/>
          </a:p>
        </p:txBody>
      </p:sp>
    </p:spTree>
    <p:extLst>
      <p:ext uri="{BB962C8B-B14F-4D97-AF65-F5344CB8AC3E}">
        <p14:creationId xmlns:p14="http://schemas.microsoft.com/office/powerpoint/2010/main" val="361207549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9433" y="300251"/>
            <a:ext cx="9826387" cy="5632311"/>
          </a:xfrm>
          <a:prstGeom prst="rect">
            <a:avLst/>
          </a:prstGeom>
        </p:spPr>
        <p:txBody>
          <a:bodyPr wrap="square">
            <a:spAutoFit/>
          </a:bodyPr>
          <a:lstStyle/>
          <a:p>
            <a:pPr algn="just"/>
            <a:r>
              <a:rPr lang="it-IT" sz="2000" b="1" dirty="0"/>
              <a:t>In nome di Cristo, amen. Patto e convenzione tra </a:t>
            </a:r>
            <a:r>
              <a:rPr lang="it-IT" sz="2000" b="1" dirty="0" err="1"/>
              <a:t>Friderunda</a:t>
            </a:r>
            <a:r>
              <a:rPr lang="it-IT" sz="2000" b="1" dirty="0"/>
              <a:t>, badessa del monastero di S. Maria d’Aquileia e Martino, </a:t>
            </a:r>
            <a:r>
              <a:rPr lang="it-IT" sz="2000" b="1" dirty="0" err="1"/>
              <a:t>Uduverto</a:t>
            </a:r>
            <a:r>
              <a:rPr lang="it-IT" sz="2000" b="1" dirty="0"/>
              <a:t>, Domenico […] (seguono una settantina di altri nomi), uomini liberi che abitano nel luogo e fondo di Cervignano, a </a:t>
            </a:r>
            <a:r>
              <a:rPr lang="it-IT" sz="2000" b="1" dirty="0" err="1"/>
              <a:t>Mùscoli</a:t>
            </a:r>
            <a:r>
              <a:rPr lang="it-IT" sz="2000" b="1" dirty="0"/>
              <a:t>, a Terzo, nella località detta S. Martino e nei relativi territori.</a:t>
            </a:r>
          </a:p>
          <a:p>
            <a:pPr algn="just"/>
            <a:r>
              <a:rPr lang="it-IT" sz="2000" b="1" dirty="0"/>
              <a:t>La badessa dovrà confermare la concessione dei poderi e dei mansi, con le vigne, le terre arative, i campi, i prati, le selve, i pascoli e i terreni del monastero, che sono situati nel luogo e fondo di Cervignano, a </a:t>
            </a:r>
            <a:r>
              <a:rPr lang="it-IT" sz="2000" b="1" dirty="0" err="1"/>
              <a:t>Mùscoli</a:t>
            </a:r>
            <a:r>
              <a:rPr lang="it-IT" sz="2000" b="1" dirty="0"/>
              <a:t>, a Terzo e nella località di S. Martino e sono attualmente detenuti dagli uomini suddetti, i quali li avevano ricevuti dalla badessa in affitto e dietro corresponsione di un censo</a:t>
            </a:r>
            <a:r>
              <a:rPr lang="it-IT" sz="2000" b="1" dirty="0" smtClean="0"/>
              <a:t>.</a:t>
            </a:r>
          </a:p>
          <a:p>
            <a:pPr algn="just"/>
            <a:r>
              <a:rPr lang="it-IT" sz="2000" b="1" dirty="0"/>
              <a:t>I concessionari, godranno in comune del diritto di raccolta, di pascolo e di aratura nei territori compresi tra il lago di </a:t>
            </a:r>
            <a:r>
              <a:rPr lang="it-IT" sz="2000" b="1" dirty="0" err="1"/>
              <a:t>Sommaselva</a:t>
            </a:r>
            <a:r>
              <a:rPr lang="it-IT" sz="2000" b="1" dirty="0"/>
              <a:t> e la terra di Castiglione, tra Prato </a:t>
            </a:r>
            <a:r>
              <a:rPr lang="it-IT" sz="2000" b="1" dirty="0" err="1"/>
              <a:t>Frascario</a:t>
            </a:r>
            <a:r>
              <a:rPr lang="it-IT" sz="2000" b="1" dirty="0"/>
              <a:t> e Cavenzano, e dalla Casa </a:t>
            </a:r>
            <a:r>
              <a:rPr lang="it-IT" sz="2000" b="1" dirty="0" err="1"/>
              <a:t>Sualdana</a:t>
            </a:r>
            <a:r>
              <a:rPr lang="it-IT" sz="2000" b="1" dirty="0"/>
              <a:t> – dove è la tenuta di </a:t>
            </a:r>
            <a:r>
              <a:rPr lang="it-IT" sz="2000" b="1" dirty="0" err="1"/>
              <a:t>Rovedula</a:t>
            </a:r>
            <a:r>
              <a:rPr lang="it-IT" sz="2000" b="1" dirty="0"/>
              <a:t> e di Anfora – sino al Corno – dove è la tenuta di </a:t>
            </a:r>
            <a:r>
              <a:rPr lang="it-IT" sz="2000" b="1" dirty="0" err="1"/>
              <a:t>Zumello</a:t>
            </a:r>
            <a:r>
              <a:rPr lang="it-IT" sz="2000" b="1" dirty="0"/>
              <a:t>.</a:t>
            </a:r>
          </a:p>
          <a:p>
            <a:pPr algn="just"/>
            <a:r>
              <a:rPr lang="it-IT" sz="2000" b="1" dirty="0"/>
              <a:t>Non dovranno essere imposte altre prestazioni oltre a quelle indicate.</a:t>
            </a:r>
          </a:p>
          <a:p>
            <a:pPr algn="just"/>
            <a:r>
              <a:rPr lang="it-IT" sz="2000" b="1" dirty="0"/>
              <a:t>(Il campo aquileiese corrispondeva a mq. 5117)</a:t>
            </a:r>
          </a:p>
          <a:p>
            <a:endParaRPr lang="it-IT" sz="2000" b="1" dirty="0"/>
          </a:p>
        </p:txBody>
      </p:sp>
    </p:spTree>
    <p:extLst>
      <p:ext uri="{BB962C8B-B14F-4D97-AF65-F5344CB8AC3E}">
        <p14:creationId xmlns:p14="http://schemas.microsoft.com/office/powerpoint/2010/main" val="27957827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5163"/>
          </a:xfrm>
        </p:spPr>
        <p:txBody>
          <a:bodyPr>
            <a:normAutofit/>
          </a:bodyPr>
          <a:lstStyle/>
          <a:p>
            <a:pPr algn="ctr"/>
            <a:r>
              <a:rPr lang="it-IT" sz="2800" dirty="0" smtClean="0">
                <a:solidFill>
                  <a:schemeClr val="accent1">
                    <a:lumMod val="40000"/>
                    <a:lumOff val="60000"/>
                  </a:schemeClr>
                </a:solidFill>
              </a:rPr>
              <a:t>Incremento della popolazione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677333" y="1424763"/>
            <a:ext cx="9681318" cy="4616599"/>
          </a:xfrm>
        </p:spPr>
        <p:txBody>
          <a:bodyPr>
            <a:normAutofit fontScale="92500" lnSpcReduction="10000"/>
          </a:bodyPr>
          <a:lstStyle/>
          <a:p>
            <a:pPr algn="just"/>
            <a:r>
              <a:rPr lang="it-IT" b="1" dirty="0" smtClean="0"/>
              <a:t>È palese l’aumento </a:t>
            </a:r>
            <a:r>
              <a:rPr lang="it-IT" b="1" dirty="0"/>
              <a:t>della disponibilità monetaria nelle </a:t>
            </a:r>
            <a:r>
              <a:rPr lang="it-IT" b="1" dirty="0" smtClean="0"/>
              <a:t>campagne deducibile dagli affitti pagati in denaro grazie alla ripresa del commercio su base locale.</a:t>
            </a:r>
          </a:p>
          <a:p>
            <a:pPr algn="just"/>
            <a:r>
              <a:rPr lang="it-IT" b="1" dirty="0" smtClean="0"/>
              <a:t>Si assiste ad un inurbamento di persone provenienti dalle campagne: signori, artigiani e commercianti, notai.</a:t>
            </a:r>
          </a:p>
          <a:p>
            <a:pPr algn="just"/>
            <a:r>
              <a:rPr lang="it-IT" b="1" dirty="0" smtClean="0">
                <a:solidFill>
                  <a:schemeClr val="bg2">
                    <a:lumMod val="40000"/>
                    <a:lumOff val="60000"/>
                  </a:schemeClr>
                </a:solidFill>
              </a:rPr>
              <a:t>Uno dei principali motivi di inurbamento fu in Italia la condizione giuridica goduta dagli abitanti, che non erano sottoposti ai condizionamenti economici e sociali che i signori esercitavano sugli abitanti nelle campagne.</a:t>
            </a:r>
          </a:p>
          <a:p>
            <a:pPr algn="just"/>
            <a:r>
              <a:rPr lang="it-IT" b="1" dirty="0" smtClean="0"/>
              <a:t>La signoria in tutte le città fu assunta dai vescovi in forme diverse a seconda delle aree; tale forma di governo ha comportato una forte differenza tra la vita della città e quella delle campagne con una netta divisione tra </a:t>
            </a:r>
            <a:r>
              <a:rPr lang="it-IT" b="1" i="1" dirty="0" err="1" smtClean="0"/>
              <a:t>cives</a:t>
            </a:r>
            <a:r>
              <a:rPr lang="it-IT" b="1" i="1" dirty="0" smtClean="0"/>
              <a:t> </a:t>
            </a:r>
            <a:r>
              <a:rPr lang="it-IT" b="1" dirty="0" smtClean="0"/>
              <a:t>e i </a:t>
            </a:r>
            <a:r>
              <a:rPr lang="it-IT" b="1" i="1" dirty="0" smtClean="0"/>
              <a:t>rustici.</a:t>
            </a:r>
          </a:p>
          <a:p>
            <a:pPr algn="just"/>
            <a:r>
              <a:rPr lang="it-IT" b="1" dirty="0" smtClean="0"/>
              <a:t>Il vescovo assunse poteri signorili non sempre riconosciuti dai cittadini, che collaboravano con lui ed erano inseriti nelle strutture amministrative delle chiese. </a:t>
            </a:r>
          </a:p>
          <a:p>
            <a:pPr algn="just"/>
            <a:endParaRPr lang="it-IT" b="1" dirty="0"/>
          </a:p>
        </p:txBody>
      </p:sp>
    </p:spTree>
    <p:extLst>
      <p:ext uri="{BB962C8B-B14F-4D97-AF65-F5344CB8AC3E}">
        <p14:creationId xmlns:p14="http://schemas.microsoft.com/office/powerpoint/2010/main" val="292389933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76940"/>
          </a:xfrm>
        </p:spPr>
        <p:txBody>
          <a:bodyPr>
            <a:normAutofit fontScale="90000"/>
          </a:bodyPr>
          <a:lstStyle/>
          <a:p>
            <a:pPr algn="ctr"/>
            <a:r>
              <a:rPr lang="it-IT" sz="2800" dirty="0" smtClean="0">
                <a:solidFill>
                  <a:schemeClr val="accent1">
                    <a:lumMod val="40000"/>
                    <a:lumOff val="60000"/>
                  </a:schemeClr>
                </a:solidFill>
              </a:rPr>
              <a:t>Motivi che spinsero verso l’autogoverno delle città.</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2394" y="1286540"/>
            <a:ext cx="9147150" cy="4084971"/>
          </a:xfrm>
        </p:spPr>
        <p:txBody>
          <a:bodyPr>
            <a:normAutofit fontScale="92500" lnSpcReduction="10000"/>
          </a:bodyPr>
          <a:lstStyle/>
          <a:p>
            <a:pPr algn="just"/>
            <a:r>
              <a:rPr lang="it-IT" b="1" dirty="0" smtClean="0">
                <a:solidFill>
                  <a:schemeClr val="accent1">
                    <a:lumMod val="40000"/>
                    <a:lumOff val="60000"/>
                  </a:schemeClr>
                </a:solidFill>
              </a:rPr>
              <a:t>Il comune</a:t>
            </a:r>
            <a:r>
              <a:rPr lang="it-IT" b="1" dirty="0" smtClean="0"/>
              <a:t>, come si venne affermando, </a:t>
            </a:r>
            <a:r>
              <a:rPr lang="it-IT" b="1" dirty="0" smtClean="0">
                <a:solidFill>
                  <a:schemeClr val="accent1">
                    <a:lumMod val="40000"/>
                    <a:lumOff val="60000"/>
                  </a:schemeClr>
                </a:solidFill>
              </a:rPr>
              <a:t>fra i secoli XI e XIII, </a:t>
            </a:r>
            <a:r>
              <a:rPr lang="it-IT" b="1" dirty="0" smtClean="0"/>
              <a:t>fu il risultato delle trasformazioni di una società in crescita, la conseguenza di una fase che orientò gli assestamenti politici ed economici dell’Europa occidentale. </a:t>
            </a:r>
          </a:p>
          <a:p>
            <a:pPr algn="just"/>
            <a:r>
              <a:rPr lang="it-IT" b="1" dirty="0" smtClean="0"/>
              <a:t>Le cause che portarono all’autogoverno furono le stesse che avevano comportato l’affermazione della signoria nelle campagne: 1. l’esigenza di colmare un vuoto di potere pubblico garantendo la difesa e la protezione degli abitanti 2. la creazione di una medesima condizione giuridica fra i residenti per consentire lo svolgimento delle attività economiche in pace.</a:t>
            </a:r>
          </a:p>
          <a:p>
            <a:pPr algn="just"/>
            <a:r>
              <a:rPr lang="it-IT" b="1" dirty="0" smtClean="0"/>
              <a:t>Nelle campagne la risposta a queste esigenze fu di carattere autoritario con l’egemonizzazione del potere da parte dei signori; nelle città l’esercizio del potere assunse un’impronta collettiva con obblighi militarie e di difesa che coinvolgevano  tutti i cittadini. </a:t>
            </a:r>
            <a:endParaRPr lang="it-IT" b="1" dirty="0"/>
          </a:p>
        </p:txBody>
      </p:sp>
    </p:spTree>
    <p:extLst>
      <p:ext uri="{BB962C8B-B14F-4D97-AF65-F5344CB8AC3E}">
        <p14:creationId xmlns:p14="http://schemas.microsoft.com/office/powerpoint/2010/main" val="396755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330200"/>
            <a:ext cx="8596669" cy="914400"/>
          </a:xfrm>
        </p:spPr>
        <p:txBody>
          <a:bodyPr/>
          <a:lstStyle/>
          <a:p>
            <a:pPr algn="ctr"/>
            <a:r>
              <a:rPr lang="it-IT" dirty="0" smtClean="0">
                <a:solidFill>
                  <a:schemeClr val="bg2">
                    <a:lumMod val="40000"/>
                    <a:lumOff val="60000"/>
                  </a:schemeClr>
                </a:solidFill>
              </a:rPr>
              <a:t>Gli ungari </a:t>
            </a:r>
            <a:endParaRPr lang="it-IT" dirty="0">
              <a:solidFill>
                <a:schemeClr val="bg2">
                  <a:lumMod val="40000"/>
                  <a:lumOff val="60000"/>
                </a:schemeClr>
              </a:solidFill>
            </a:endParaRPr>
          </a:p>
        </p:txBody>
      </p:sp>
      <p:sp>
        <p:nvSpPr>
          <p:cNvPr id="3" name="Content Placeholder 2"/>
          <p:cNvSpPr>
            <a:spLocks noGrp="1"/>
          </p:cNvSpPr>
          <p:nvPr>
            <p:ph idx="1"/>
          </p:nvPr>
        </p:nvSpPr>
        <p:spPr>
          <a:xfrm>
            <a:off x="677333" y="1447801"/>
            <a:ext cx="9736667" cy="4593562"/>
          </a:xfrm>
        </p:spPr>
        <p:txBody>
          <a:bodyPr>
            <a:normAutofit/>
          </a:bodyPr>
          <a:lstStyle/>
          <a:p>
            <a:pPr algn="just"/>
            <a:r>
              <a:rPr lang="it-IT" b="1" dirty="0" smtClean="0"/>
              <a:t>Dalla seconda metà dell’XI sec. sono protagonisti per circa 100 anni di spedizioni militari improvvise quanto devastanti.</a:t>
            </a:r>
          </a:p>
          <a:p>
            <a:r>
              <a:rPr lang="it-IT" b="1" dirty="0" smtClean="0"/>
              <a:t>Spostatesi dalle pianure attorno agli Urali si erano stabiliti in Pannonia dove diedero vita ad un’organizzazione sociale ed economica seminomade.</a:t>
            </a:r>
          </a:p>
          <a:p>
            <a:pPr algn="just"/>
            <a:r>
              <a:rPr lang="it-IT" b="1" dirty="0" smtClean="0"/>
              <a:t>Usano un metodo di combattimento molto efficace fondato sulla cavalleria, sulle imboscate e sui veloci spostamenti.</a:t>
            </a:r>
          </a:p>
          <a:p>
            <a:pPr algn="just"/>
            <a:r>
              <a:rPr lang="it-IT" b="1" dirty="0" smtClean="0"/>
              <a:t>Le spedizioni ungare iniziarono ad essere contrastate in Occidente solamente quando iniziò anche qui a diffondersi una cavalleria leggera. Il primo a sconfiggerli fu il re di Germania Enrico I nel 933. Gli ungari da quel momento cercarono di instaurare rapporti pacifici con i sovrani occidentali in particolare con i re di Germania. </a:t>
            </a:r>
          </a:p>
          <a:p>
            <a:pPr algn="just"/>
            <a:r>
              <a:rPr lang="it-IT" b="1" dirty="0" smtClean="0"/>
              <a:t>Attorno al Mille si battezzò re Stefano I. Gli Ungari entrarono così a far parte dell’orbita di influenza della chiesa romana e dell’Occidente</a:t>
            </a:r>
            <a:r>
              <a:rPr lang="it-IT" dirty="0" smtClean="0"/>
              <a:t>. </a:t>
            </a:r>
            <a:endParaRPr lang="it-IT" dirty="0"/>
          </a:p>
        </p:txBody>
      </p:sp>
    </p:spTree>
    <p:extLst>
      <p:ext uri="{BB962C8B-B14F-4D97-AF65-F5344CB8AC3E}">
        <p14:creationId xmlns:p14="http://schemas.microsoft.com/office/powerpoint/2010/main" val="28625603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72633"/>
          </a:xfrm>
        </p:spPr>
        <p:txBody>
          <a:bodyPr>
            <a:normAutofit/>
          </a:bodyPr>
          <a:lstStyle/>
          <a:p>
            <a:pPr algn="ctr"/>
            <a:r>
              <a:rPr lang="it-IT" sz="2800" dirty="0" smtClean="0">
                <a:solidFill>
                  <a:schemeClr val="accent1">
                    <a:lumMod val="40000"/>
                    <a:lumOff val="60000"/>
                  </a:schemeClr>
                </a:solidFill>
              </a:rPr>
              <a:t>L’élite militare urbana</a:t>
            </a:r>
            <a:endParaRPr lang="it-IT" sz="2800" dirty="0">
              <a:solidFill>
                <a:schemeClr val="accent1">
                  <a:lumMod val="40000"/>
                  <a:lumOff val="60000"/>
                </a:schemeClr>
              </a:solidFill>
            </a:endParaRPr>
          </a:p>
        </p:txBody>
      </p:sp>
      <p:sp>
        <p:nvSpPr>
          <p:cNvPr id="3" name="Content Placeholder 2"/>
          <p:cNvSpPr>
            <a:spLocks noGrp="1"/>
          </p:cNvSpPr>
          <p:nvPr>
            <p:ph idx="1"/>
          </p:nvPr>
        </p:nvSpPr>
        <p:spPr>
          <a:xfrm>
            <a:off x="766997" y="1245755"/>
            <a:ext cx="8993652" cy="3880773"/>
          </a:xfrm>
        </p:spPr>
        <p:txBody>
          <a:bodyPr>
            <a:normAutofit fontScale="92500" lnSpcReduction="10000"/>
          </a:bodyPr>
          <a:lstStyle/>
          <a:p>
            <a:pPr algn="just"/>
            <a:r>
              <a:rPr lang="it-IT" b="1" dirty="0" smtClean="0"/>
              <a:t>Nell’élite militare urbana confluirono nel corso del XI sec. anche le famiglie dei signori rurali. </a:t>
            </a:r>
          </a:p>
          <a:p>
            <a:pPr algn="just"/>
            <a:r>
              <a:rPr lang="it-IT" b="1" dirty="0" smtClean="0"/>
              <a:t>A differenza del Mezzogiorno francese, in Italia tali clan non intaccarono l’unità territoriale urbana così come i vescovi non riuscirono ad imporre un regime signorile duraturo come avvenne in Germania. Vi fu un’assunzione collettiva di competenze di governo da parte degli abitanti. </a:t>
            </a:r>
          </a:p>
          <a:p>
            <a:pPr algn="just"/>
            <a:r>
              <a:rPr lang="it-IT" b="1" dirty="0" smtClean="0"/>
              <a:t>La partecipazione alle attività di governo era legata alla partecipazione alla milizia urbana.</a:t>
            </a:r>
          </a:p>
          <a:p>
            <a:pPr algn="just"/>
            <a:r>
              <a:rPr lang="it-IT" b="1" dirty="0" smtClean="0"/>
              <a:t>Il comune mantenne la tradizionale funzione di centralità economica nei confronti del territorio; va sottolineato che lo sviluppo dei commerci aveva agevolato il superamento della conflittualità interna tra élites di diversa provenienza, soluzione ottenuto attraverso pattuizioni.</a:t>
            </a:r>
            <a:endParaRPr lang="it-IT" b="1" dirty="0"/>
          </a:p>
        </p:txBody>
      </p:sp>
    </p:spTree>
    <p:extLst>
      <p:ext uri="{BB962C8B-B14F-4D97-AF65-F5344CB8AC3E}">
        <p14:creationId xmlns:p14="http://schemas.microsoft.com/office/powerpoint/2010/main" val="11978048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1400" y="330201"/>
            <a:ext cx="8232602" cy="685800"/>
          </a:xfrm>
        </p:spPr>
        <p:txBody>
          <a:bodyPr>
            <a:normAutofit/>
          </a:bodyPr>
          <a:lstStyle/>
          <a:p>
            <a:pPr algn="ctr"/>
            <a:r>
              <a:rPr lang="it-IT" sz="2400" dirty="0" smtClean="0"/>
              <a:t>La ripresa mercantile e le sue conseguenze.</a:t>
            </a:r>
            <a:endParaRPr lang="it-IT" sz="2400" dirty="0"/>
          </a:p>
        </p:txBody>
      </p:sp>
      <p:sp>
        <p:nvSpPr>
          <p:cNvPr id="3" name="Content Placeholder 2"/>
          <p:cNvSpPr>
            <a:spLocks noGrp="1"/>
          </p:cNvSpPr>
          <p:nvPr>
            <p:ph idx="1"/>
          </p:nvPr>
        </p:nvSpPr>
        <p:spPr>
          <a:xfrm>
            <a:off x="677333" y="1212113"/>
            <a:ext cx="9647767" cy="4829250"/>
          </a:xfrm>
        </p:spPr>
        <p:txBody>
          <a:bodyPr>
            <a:normAutofit fontScale="92500" lnSpcReduction="20000"/>
          </a:bodyPr>
          <a:lstStyle/>
          <a:p>
            <a:pPr algn="just"/>
            <a:r>
              <a:rPr lang="it-IT" b="1" dirty="0" smtClean="0"/>
              <a:t>Il modello produttivo commerciale della città è diverso da quello delle campagne basato sul prelievo. </a:t>
            </a:r>
          </a:p>
          <a:p>
            <a:pPr algn="just"/>
            <a:r>
              <a:rPr lang="it-IT" b="1" dirty="0" smtClean="0"/>
              <a:t>Lo sviluppo di un’economia monetaria legata ai traffici costituisce il fondamento dell’espansione cittadina e del suo organizzarsi in forma di comune in tutta Europa.</a:t>
            </a:r>
          </a:p>
          <a:p>
            <a:pPr algn="just"/>
            <a:r>
              <a:rPr lang="it-IT" b="1" dirty="0" smtClean="0"/>
              <a:t>La ripresa mercantile influenzò altre zone europee: nella zona franca i </a:t>
            </a:r>
            <a:r>
              <a:rPr lang="it-IT" b="1" dirty="0" err="1" smtClean="0">
                <a:solidFill>
                  <a:schemeClr val="accent1">
                    <a:lumMod val="40000"/>
                    <a:lumOff val="60000"/>
                  </a:schemeClr>
                </a:solidFill>
              </a:rPr>
              <a:t>wike</a:t>
            </a:r>
            <a:r>
              <a:rPr lang="it-IT" b="1" dirty="0" smtClean="0"/>
              <a:t>, ovvero i grandi empori commerciali, e i castelli in area germanica si erano trasformati nel corso dell’alto Medioevo in città; nelle Fiandre gruppi di mercanti cittadini riuniti in </a:t>
            </a:r>
            <a:r>
              <a:rPr lang="it-IT" b="1" dirty="0" smtClean="0">
                <a:solidFill>
                  <a:schemeClr val="accent1">
                    <a:lumMod val="20000"/>
                    <a:lumOff val="80000"/>
                  </a:schemeClr>
                </a:solidFill>
              </a:rPr>
              <a:t>gilde</a:t>
            </a:r>
            <a:r>
              <a:rPr lang="it-IT" b="1" dirty="0" smtClean="0"/>
              <a:t> commerciali, ottennero numerose concessioni dai signori, che avrebbero costituito il presupposto per il diritto urbano; nella Francia settentrionale il re e i signori territoriali concessero a gruppi di abitanti </a:t>
            </a:r>
            <a:r>
              <a:rPr lang="it-IT" b="1" dirty="0" smtClean="0">
                <a:solidFill>
                  <a:schemeClr val="accent1">
                    <a:lumMod val="20000"/>
                    <a:lumOff val="80000"/>
                  </a:schemeClr>
                </a:solidFill>
              </a:rPr>
              <a:t>le carte di comune </a:t>
            </a:r>
            <a:r>
              <a:rPr lang="it-IT" b="1" dirty="0" smtClean="0"/>
              <a:t>che garantivano loro di poter formare una loro associazione giurata  e coordinasse l’esercizio dei poteri signorili. Nella stessa area vennero date anche le </a:t>
            </a:r>
            <a:r>
              <a:rPr lang="it-IT" b="1" dirty="0" smtClean="0">
                <a:solidFill>
                  <a:schemeClr val="accent1">
                    <a:lumMod val="20000"/>
                    <a:lumOff val="80000"/>
                  </a:schemeClr>
                </a:solidFill>
              </a:rPr>
              <a:t>carte di franchigia </a:t>
            </a:r>
            <a:r>
              <a:rPr lang="it-IT" b="1" dirty="0" smtClean="0"/>
              <a:t>ottenute dalle comunità cittadine come riconoscimento di diritti civili e garanzie giuridiche.</a:t>
            </a:r>
          </a:p>
          <a:p>
            <a:pPr algn="just"/>
            <a:r>
              <a:rPr lang="it-IT" b="1" dirty="0" smtClean="0"/>
              <a:t>Con le carte di comune e di franchigia gli abitanti non nobili della città (i </a:t>
            </a:r>
            <a:r>
              <a:rPr lang="it-IT" b="1" dirty="0" err="1" smtClean="0"/>
              <a:t>burgenses</a:t>
            </a:r>
            <a:r>
              <a:rPr lang="it-IT" b="1" dirty="0" smtClean="0"/>
              <a:t>) mostrarono in modo palese il desiderio di partecipare direttamente all’amministrazione cittadina.  </a:t>
            </a:r>
            <a:endParaRPr lang="it-IT" b="1" dirty="0"/>
          </a:p>
        </p:txBody>
      </p:sp>
    </p:spTree>
    <p:extLst>
      <p:ext uri="{BB962C8B-B14F-4D97-AF65-F5344CB8AC3E}">
        <p14:creationId xmlns:p14="http://schemas.microsoft.com/office/powerpoint/2010/main" val="85049061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3144"/>
          </a:xfrm>
        </p:spPr>
        <p:txBody>
          <a:bodyPr>
            <a:normAutofit/>
          </a:bodyPr>
          <a:lstStyle/>
          <a:p>
            <a:pPr algn="ctr"/>
            <a:r>
              <a:rPr lang="it-IT" sz="2400" dirty="0" smtClean="0">
                <a:solidFill>
                  <a:schemeClr val="accent1">
                    <a:lumMod val="40000"/>
                    <a:lumOff val="60000"/>
                  </a:schemeClr>
                </a:solidFill>
              </a:rPr>
              <a:t>Il comune italiano</a:t>
            </a:r>
            <a:endParaRPr lang="it-IT" sz="2400" dirty="0">
              <a:solidFill>
                <a:schemeClr val="accent1">
                  <a:lumMod val="40000"/>
                  <a:lumOff val="60000"/>
                </a:schemeClr>
              </a:solidFill>
            </a:endParaRPr>
          </a:p>
        </p:txBody>
      </p:sp>
      <p:sp>
        <p:nvSpPr>
          <p:cNvPr id="3" name="Content Placeholder 2"/>
          <p:cNvSpPr>
            <a:spLocks noGrp="1"/>
          </p:cNvSpPr>
          <p:nvPr>
            <p:ph idx="1"/>
          </p:nvPr>
        </p:nvSpPr>
        <p:spPr>
          <a:xfrm>
            <a:off x="677333" y="1222745"/>
            <a:ext cx="9355667" cy="4818618"/>
          </a:xfrm>
        </p:spPr>
        <p:txBody>
          <a:bodyPr>
            <a:normAutofit fontScale="92500" lnSpcReduction="20000"/>
          </a:bodyPr>
          <a:lstStyle/>
          <a:p>
            <a:pPr algn="just"/>
            <a:r>
              <a:rPr lang="it-IT" b="1" dirty="0" smtClean="0"/>
              <a:t>La storiografia ormai concorda che il comune italiano abbia avuto fin dall’inizio competenze giurisdizionali su tutto il territorio e su tutti gli abitanti. </a:t>
            </a:r>
          </a:p>
          <a:p>
            <a:pPr algn="just"/>
            <a:r>
              <a:rPr lang="it-IT" b="1" dirty="0" smtClean="0"/>
              <a:t>La magistratura consolare si affermò in tutte le città tra il XI e il XII secolo.</a:t>
            </a:r>
          </a:p>
          <a:p>
            <a:pPr algn="just"/>
            <a:r>
              <a:rPr lang="it-IT" b="1" dirty="0" smtClean="0"/>
              <a:t>L’autorevolezza pubblica del nuovo governo cittadino è legata alla domanda di giustizia da parte della società urbana e non solo dovuta allo sviluppo economico. La crisi dei poteri tradizionali aveva decreto la quasi scomparsa dei placiti, le assise giudiziarie, presiedute sino ad allora da funzionari pubblici e ora sostituite dai tribunali amministrati dai vari signori validi per il territorio controllato.</a:t>
            </a:r>
          </a:p>
          <a:p>
            <a:pPr algn="just"/>
            <a:r>
              <a:rPr lang="it-IT" b="1" dirty="0" smtClean="0"/>
              <a:t>La situazione era migliore nelle città dove i consoli avevano assunto le funzioni giudiziarie riuscendo spesso a trovare una mediazione tra i vari interessi attraverso l’uso dei giudizi arbitrali e di mezzi coercitivi quali il bando. </a:t>
            </a:r>
          </a:p>
          <a:p>
            <a:pPr algn="just"/>
            <a:r>
              <a:rPr lang="it-IT" b="1" dirty="0" smtClean="0"/>
              <a:t>Nei comuni italiani sopravvive inoltre l’antico legame di ascendenza antica che vede il territorio dipendere dalla </a:t>
            </a:r>
            <a:r>
              <a:rPr lang="it-IT" b="1" i="1" dirty="0" err="1" smtClean="0"/>
              <a:t>civitas</a:t>
            </a:r>
            <a:r>
              <a:rPr lang="it-IT" b="1" dirty="0" smtClean="0"/>
              <a:t> romana e dalla sede episcopale urbana. Nel X sec. le chiese ricevono dal sovrano concessioni in ambito fiscale diventando fruitrici delle rendite giudiziarie. </a:t>
            </a:r>
          </a:p>
          <a:p>
            <a:pPr algn="just"/>
            <a:endParaRPr lang="it-IT" b="1" dirty="0"/>
          </a:p>
        </p:txBody>
      </p:sp>
    </p:spTree>
    <p:extLst>
      <p:ext uri="{BB962C8B-B14F-4D97-AF65-F5344CB8AC3E}">
        <p14:creationId xmlns:p14="http://schemas.microsoft.com/office/powerpoint/2010/main" val="97041520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9308" y="0"/>
            <a:ext cx="9120804" cy="1228299"/>
          </a:xfrm>
        </p:spPr>
        <p:txBody>
          <a:bodyPr/>
          <a:lstStyle/>
          <a:p>
            <a:r>
              <a:rPr lang="it-IT" sz="2800" b="1" dirty="0" smtClean="0">
                <a:solidFill>
                  <a:schemeClr val="accent2">
                    <a:lumMod val="60000"/>
                    <a:lumOff val="40000"/>
                  </a:schemeClr>
                </a:solidFill>
              </a:rPr>
              <a:t>Ottone di </a:t>
            </a:r>
            <a:r>
              <a:rPr lang="it-IT" sz="2800" b="1" dirty="0" err="1" smtClean="0">
                <a:solidFill>
                  <a:schemeClr val="accent2">
                    <a:lumMod val="60000"/>
                    <a:lumOff val="40000"/>
                  </a:schemeClr>
                </a:solidFill>
              </a:rPr>
              <a:t>Frisinga</a:t>
            </a:r>
            <a:r>
              <a:rPr lang="it-IT" sz="2800" b="1" dirty="0" smtClean="0">
                <a:solidFill>
                  <a:schemeClr val="accent2">
                    <a:lumMod val="60000"/>
                    <a:lumOff val="40000"/>
                  </a:schemeClr>
                </a:solidFill>
              </a:rPr>
              <a:t> sui Comuni</a:t>
            </a:r>
            <a:br>
              <a:rPr lang="it-IT" sz="2800" b="1" dirty="0" smtClean="0">
                <a:solidFill>
                  <a:schemeClr val="accent2">
                    <a:lumMod val="60000"/>
                    <a:lumOff val="40000"/>
                  </a:schemeClr>
                </a:solidFill>
              </a:rPr>
            </a:br>
            <a:r>
              <a:rPr lang="it-IT" sz="2800" b="1" dirty="0" smtClean="0">
                <a:solidFill>
                  <a:schemeClr val="accent2">
                    <a:lumMod val="60000"/>
                    <a:lumOff val="40000"/>
                  </a:schemeClr>
                </a:solidFill>
              </a:rPr>
              <a:t/>
            </a:r>
            <a:br>
              <a:rPr lang="it-IT" sz="2800" b="1" dirty="0" smtClean="0">
                <a:solidFill>
                  <a:schemeClr val="accent2">
                    <a:lumMod val="60000"/>
                    <a:lumOff val="40000"/>
                  </a:schemeClr>
                </a:solidFill>
              </a:rPr>
            </a:br>
            <a:r>
              <a:rPr lang="it-IT" sz="1800" b="1" dirty="0" smtClean="0">
                <a:solidFill>
                  <a:schemeClr val="accent2">
                    <a:lumMod val="60000"/>
                    <a:lumOff val="40000"/>
                  </a:schemeClr>
                </a:solidFill>
              </a:rPr>
              <a:t>OTTONIS </a:t>
            </a:r>
            <a:r>
              <a:rPr lang="it-IT" sz="1800" b="1" dirty="0">
                <a:solidFill>
                  <a:schemeClr val="accent2">
                    <a:lumMod val="60000"/>
                    <a:lumOff val="40000"/>
                  </a:schemeClr>
                </a:solidFill>
              </a:rPr>
              <a:t>ET RAHEVINI, Gesta </a:t>
            </a:r>
            <a:r>
              <a:rPr lang="it-IT" sz="1800" b="1" dirty="0" err="1">
                <a:solidFill>
                  <a:schemeClr val="accent2">
                    <a:lumMod val="60000"/>
                    <a:lumOff val="40000"/>
                  </a:schemeClr>
                </a:solidFill>
              </a:rPr>
              <a:t>Friderici</a:t>
            </a:r>
            <a:r>
              <a:rPr lang="it-IT" sz="1800" b="1" dirty="0">
                <a:solidFill>
                  <a:schemeClr val="accent2">
                    <a:lumMod val="60000"/>
                    <a:lumOff val="40000"/>
                  </a:schemeClr>
                </a:solidFill>
              </a:rPr>
              <a:t> I </a:t>
            </a:r>
            <a:r>
              <a:rPr lang="it-IT" sz="1800" b="1" dirty="0" err="1">
                <a:solidFill>
                  <a:schemeClr val="accent2">
                    <a:lumMod val="60000"/>
                    <a:lumOff val="40000"/>
                  </a:schemeClr>
                </a:solidFill>
              </a:rPr>
              <a:t>imperatoris</a:t>
            </a:r>
            <a:r>
              <a:rPr lang="it-IT" sz="1800" b="1" dirty="0">
                <a:solidFill>
                  <a:schemeClr val="accent2">
                    <a:lumMod val="60000"/>
                    <a:lumOff val="40000"/>
                  </a:schemeClr>
                </a:solidFill>
              </a:rPr>
              <a:t>, a cura di G. WAITZ – B. DE SIMSON, M. G. H., </a:t>
            </a:r>
            <a:r>
              <a:rPr lang="it-IT" sz="1800" b="1" dirty="0" err="1">
                <a:solidFill>
                  <a:schemeClr val="accent2">
                    <a:lumMod val="60000"/>
                    <a:lumOff val="40000"/>
                  </a:schemeClr>
                </a:solidFill>
              </a:rPr>
              <a:t>Scriptores</a:t>
            </a:r>
            <a:r>
              <a:rPr lang="it-IT" sz="1800" b="1" dirty="0">
                <a:solidFill>
                  <a:schemeClr val="accent2">
                    <a:lumMod val="60000"/>
                    <a:lumOff val="40000"/>
                  </a:schemeClr>
                </a:solidFill>
              </a:rPr>
              <a:t> in </a:t>
            </a:r>
            <a:r>
              <a:rPr lang="it-IT" sz="1800" b="1" dirty="0" err="1">
                <a:solidFill>
                  <a:schemeClr val="accent2">
                    <a:lumMod val="60000"/>
                    <a:lumOff val="40000"/>
                  </a:schemeClr>
                </a:solidFill>
              </a:rPr>
              <a:t>usum</a:t>
            </a:r>
            <a:r>
              <a:rPr lang="it-IT" sz="1800" b="1" dirty="0">
                <a:solidFill>
                  <a:schemeClr val="accent2">
                    <a:lumMod val="60000"/>
                    <a:lumOff val="40000"/>
                  </a:schemeClr>
                </a:solidFill>
              </a:rPr>
              <a:t> </a:t>
            </a:r>
            <a:r>
              <a:rPr lang="it-IT" sz="1800" b="1" dirty="0" err="1">
                <a:solidFill>
                  <a:schemeClr val="accent2">
                    <a:lumMod val="60000"/>
                    <a:lumOff val="40000"/>
                  </a:schemeClr>
                </a:solidFill>
              </a:rPr>
              <a:t>scholarum</a:t>
            </a:r>
            <a:r>
              <a:rPr lang="it-IT" sz="1800" b="1" dirty="0">
                <a:solidFill>
                  <a:schemeClr val="accent2">
                    <a:lumMod val="60000"/>
                    <a:lumOff val="40000"/>
                  </a:schemeClr>
                </a:solidFill>
              </a:rPr>
              <a:t>, Hannover – Leipzig, 1912, pp. 116-117</a:t>
            </a:r>
          </a:p>
        </p:txBody>
      </p:sp>
      <p:sp>
        <p:nvSpPr>
          <p:cNvPr id="3" name="Segnaposto testo 2"/>
          <p:cNvSpPr>
            <a:spLocks noGrp="1"/>
          </p:cNvSpPr>
          <p:nvPr>
            <p:ph type="body" sz="half" idx="2"/>
          </p:nvPr>
        </p:nvSpPr>
        <p:spPr>
          <a:xfrm>
            <a:off x="0" y="1555845"/>
            <a:ext cx="11286700" cy="4872250"/>
          </a:xfrm>
        </p:spPr>
        <p:txBody>
          <a:bodyPr>
            <a:noAutofit/>
          </a:bodyPr>
          <a:lstStyle/>
          <a:p>
            <a:pPr algn="just"/>
            <a:r>
              <a:rPr lang="it-IT" sz="2000" b="1" dirty="0"/>
              <a:t>[I latini] imitano ancor oggi la saggezza degli antichi romani nella struttura delle città e nel governo dello stato. Essi amano infatti la libertà tanto che per sfuggire alla prepotenza dell'autorità si reggono con il governo dei consoli anziché di signori. Essendovi tra essi tre ceti sociali, cioè quello dei grandi feudatari, dei valvassori e della plebe, per contenerne le ambizioni eleggono i predetti consoli non da uno solo di questi ordini, ma da tutti e, perché non si lascino prendere dalla libidine del potere, li cambiano quasi ogni anno. Ne viene che, essendo la terra suddivisa fra le città, ciascuna di esse costringe quanti abitano nella diocesi a stare dalla sua parte ed a stento si può trovare in tutto il territorio qualche nobile o qualche personaggio importante che non obbedisca agli ordini della città. </a:t>
            </a:r>
          </a:p>
        </p:txBody>
      </p:sp>
    </p:spTree>
    <p:extLst>
      <p:ext uri="{BB962C8B-B14F-4D97-AF65-F5344CB8AC3E}">
        <p14:creationId xmlns:p14="http://schemas.microsoft.com/office/powerpoint/2010/main" val="1333849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3456" y="1252268"/>
            <a:ext cx="9157647" cy="3970318"/>
          </a:xfrm>
          <a:prstGeom prst="rect">
            <a:avLst/>
          </a:prstGeom>
        </p:spPr>
        <p:txBody>
          <a:bodyPr wrap="square">
            <a:spAutoFit/>
          </a:bodyPr>
          <a:lstStyle/>
          <a:p>
            <a:pPr algn="just"/>
            <a:r>
              <a:rPr lang="it-IT" b="1" dirty="0"/>
              <a:t>Esse hanno anche preso l'abitudine di indicare questi territori come loro «comitati» e per non mancare di mezzi con cui contenere i loro vicini, non disdegnano di elevare alla condizione di cavaliere e ai più alti uffici giovani di bassa condizione e addirittura artigiani, praticanti spregevoli arti meccaniche, che le altre genti tengono lontano come la peste dagli uffici più onorevoli e liberali. Ne viene che esse sono di gran lunga superiori a tutte le città del mondo per ricchezza e potenza. A tal fine si avvantaggiano non solo, come si è detto, per la saggezza delle loro istituzioni, ma anche per l'assenza dei sovrani che abitualmente rimangono al di là delle Alpi. In un punto tuttavia si mostrano immemori dell'antica nobiltà e rivelano i segni della rozzezza barbarica, cioè che mentre si vantano di vivere secondo le leggi, non obbediscono alle leggi. Infatti mai o quasi mai accolgono con il dovuto rispetto il sovrano a cui dovrebbero mostrare volenterosa obbedienza… a meno che non siano costretti dalla presenza di un forte esercito a riconoscerne l'autorità…</a:t>
            </a:r>
          </a:p>
        </p:txBody>
      </p:sp>
    </p:spTree>
    <p:extLst>
      <p:ext uri="{BB962C8B-B14F-4D97-AF65-F5344CB8AC3E}">
        <p14:creationId xmlns:p14="http://schemas.microsoft.com/office/powerpoint/2010/main" val="418921834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68326"/>
          </a:xfrm>
        </p:spPr>
        <p:txBody>
          <a:bodyPr>
            <a:normAutofit/>
          </a:bodyPr>
          <a:lstStyle/>
          <a:p>
            <a:pPr algn="ctr"/>
            <a:r>
              <a:rPr lang="it-IT" sz="2400" b="1" dirty="0" smtClean="0"/>
              <a:t>Il rapporto con il contado e la nuova organizzazione del collegio consolare. </a:t>
            </a:r>
            <a:endParaRPr lang="it-IT" sz="2400" b="1" dirty="0"/>
          </a:p>
        </p:txBody>
      </p:sp>
      <p:sp>
        <p:nvSpPr>
          <p:cNvPr id="3" name="Content Placeholder 2"/>
          <p:cNvSpPr>
            <a:spLocks noGrp="1"/>
          </p:cNvSpPr>
          <p:nvPr>
            <p:ph idx="1"/>
          </p:nvPr>
        </p:nvSpPr>
        <p:spPr>
          <a:xfrm>
            <a:off x="677334" y="1658679"/>
            <a:ext cx="9258236" cy="4382683"/>
          </a:xfrm>
        </p:spPr>
        <p:txBody>
          <a:bodyPr>
            <a:normAutofit fontScale="92500" lnSpcReduction="10000"/>
          </a:bodyPr>
          <a:lstStyle/>
          <a:p>
            <a:pPr algn="just"/>
            <a:r>
              <a:rPr lang="it-IT" b="1" dirty="0" smtClean="0"/>
              <a:t>Dal momento che rimanevano fuori dal controllo comunale i villaggi e i castelli dei signori rurali, che esercitavano un controllo sui territori rallentando i flussi commerciali cittadini, </a:t>
            </a:r>
            <a:r>
              <a:rPr lang="it-IT" b="1" dirty="0" smtClean="0">
                <a:solidFill>
                  <a:schemeClr val="accent1">
                    <a:lumMod val="40000"/>
                    <a:lumOff val="60000"/>
                  </a:schemeClr>
                </a:solidFill>
              </a:rPr>
              <a:t>le prime iniziative politiche cittadine furono fatte a tutela dei transiti per ampliare e garantire le aree di mercato.  </a:t>
            </a:r>
          </a:p>
          <a:p>
            <a:pPr algn="just"/>
            <a:r>
              <a:rPr lang="it-IT" b="1" dirty="0" smtClean="0"/>
              <a:t>Il collegio consolare si suddivide tra consoli di giustizia e consoli del comune, ai quali spettava il comando dell’esercito cittadino. Si moltiplicano poi gli uffici cittadini per rispondere alle nuove esigenze: tesorieri, estimatori, controllori delle monete, notai, giudici, sovraintendenti alla viabilità.</a:t>
            </a:r>
          </a:p>
          <a:p>
            <a:pPr algn="just"/>
            <a:r>
              <a:rPr lang="it-IT" b="1" dirty="0" smtClean="0"/>
              <a:t>La scrittura diventa fondamentale per legittimare e garantire la crescita del territorio comunale e l’amministrazione della giustizia: l’insieme degli atti notarili saranno in seguito raccolti nei </a:t>
            </a:r>
            <a:r>
              <a:rPr lang="it-IT" b="1" i="1" dirty="0" smtClean="0"/>
              <a:t>Libri </a:t>
            </a:r>
            <a:r>
              <a:rPr lang="it-IT" b="1" i="1" dirty="0" err="1" smtClean="0"/>
              <a:t>Iurium</a:t>
            </a:r>
            <a:r>
              <a:rPr lang="it-IT" b="1" i="1" dirty="0" smtClean="0"/>
              <a:t> </a:t>
            </a:r>
            <a:r>
              <a:rPr lang="it-IT" b="1" dirty="0" smtClean="0"/>
              <a:t>di ciascun comune, che attestano l’esistenza di patti tra l’autorità comunale e i signori del contado.</a:t>
            </a:r>
          </a:p>
          <a:p>
            <a:pPr algn="just"/>
            <a:endParaRPr lang="it-IT" b="1" dirty="0" smtClean="0"/>
          </a:p>
          <a:p>
            <a:pPr algn="just"/>
            <a:endParaRPr lang="it-IT" b="1" dirty="0"/>
          </a:p>
        </p:txBody>
      </p:sp>
    </p:spTree>
    <p:extLst>
      <p:ext uri="{BB962C8B-B14F-4D97-AF65-F5344CB8AC3E}">
        <p14:creationId xmlns:p14="http://schemas.microsoft.com/office/powerpoint/2010/main" val="243332512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9809" y="218365"/>
            <a:ext cx="8414193" cy="668740"/>
          </a:xfrm>
        </p:spPr>
        <p:txBody>
          <a:bodyPr>
            <a:normAutofit/>
          </a:bodyPr>
          <a:lstStyle/>
          <a:p>
            <a:pPr algn="ctr"/>
            <a:r>
              <a:rPr lang="it-IT" sz="2400" b="1" dirty="0" smtClean="0"/>
              <a:t>Cluny e il nuovo modello monastico</a:t>
            </a:r>
            <a:endParaRPr lang="it-IT" sz="2400" b="1" dirty="0"/>
          </a:p>
        </p:txBody>
      </p:sp>
      <p:sp>
        <p:nvSpPr>
          <p:cNvPr id="3" name="Segnaposto contenuto 2"/>
          <p:cNvSpPr>
            <a:spLocks noGrp="1"/>
          </p:cNvSpPr>
          <p:nvPr>
            <p:ph idx="1"/>
          </p:nvPr>
        </p:nvSpPr>
        <p:spPr>
          <a:xfrm>
            <a:off x="677333" y="1255595"/>
            <a:ext cx="9667670" cy="4785768"/>
          </a:xfrm>
        </p:spPr>
        <p:txBody>
          <a:bodyPr>
            <a:normAutofit fontScale="85000" lnSpcReduction="20000"/>
          </a:bodyPr>
          <a:lstStyle/>
          <a:p>
            <a:pPr algn="just"/>
            <a:r>
              <a:rPr lang="it-IT" sz="2100" b="1" dirty="0" smtClean="0"/>
              <a:t>Un contributo decisivo al rinnovamento della chiesa venne dal mondo monastico che avvertiva la necessità di ridare credibilità alla Chiesa. La riforma non contestava le ricchezze e i beni ecclesiastici, che erano ritenuti legittimi se dimostravano l’importanza della Chiesa ma si proponeva di allargare il modello monastico, basato sulla preghiera e sulla purezza, a tutte le istituzioni religiose.</a:t>
            </a:r>
          </a:p>
          <a:p>
            <a:pPr algn="just"/>
            <a:r>
              <a:rPr lang="it-IT" sz="2100" b="1" dirty="0" smtClean="0"/>
              <a:t>I portavoce di questa esigenza furono i monaci di Cluny, un’abbazia di Borgogna fondata da Guglielmo duca di Aquitania nel 910. Costui concesse alla struttura l’immunità così come il papa decise di liberare i monaci da una dipendenza diretta dal vescovo della loro diocesi</a:t>
            </a:r>
            <a:r>
              <a:rPr lang="it-IT" sz="2100" b="1" dirty="0" smtClean="0">
                <a:solidFill>
                  <a:schemeClr val="accent1">
                    <a:lumMod val="40000"/>
                    <a:lumOff val="60000"/>
                  </a:schemeClr>
                </a:solidFill>
              </a:rPr>
              <a:t>. Gli abati si sottoposero in tal modo al primato del papa.</a:t>
            </a:r>
          </a:p>
          <a:p>
            <a:pPr algn="just"/>
            <a:r>
              <a:rPr lang="it-IT" sz="2100" b="1" dirty="0" smtClean="0"/>
              <a:t>La specializzazione liturgica: alcuni tra gli abati più colti iniziarono a rappresentare la propria comunità monastica come se fosse costituita da uomini quasi «angelici», che con le preghiere stabilivano un contatto con l’aldilà. I cluniacensi elaborarono la festività dei morti; pur mettendo la preghiera come elemento centrale della loro vocazione non mettevano in discussione l’ordine sociale.</a:t>
            </a:r>
          </a:p>
          <a:p>
            <a:pPr algn="just"/>
            <a:r>
              <a:rPr lang="it-IT" sz="2100" b="1" dirty="0" smtClean="0"/>
              <a:t>Divenne una delle abbazie più ricche d’Europa grazie alle donazioni di uomini ricchi che cercavano nelle preghiere dei monaci la salvezza dell’anima; si creò una rete di priorati.</a:t>
            </a:r>
          </a:p>
          <a:p>
            <a:pPr algn="just"/>
            <a:endParaRPr lang="it-IT" b="1" dirty="0" smtClean="0"/>
          </a:p>
          <a:p>
            <a:pPr algn="just"/>
            <a:endParaRPr lang="it-IT" dirty="0"/>
          </a:p>
        </p:txBody>
      </p:sp>
    </p:spTree>
    <p:extLst>
      <p:ext uri="{BB962C8B-B14F-4D97-AF65-F5344CB8AC3E}">
        <p14:creationId xmlns:p14="http://schemas.microsoft.com/office/powerpoint/2010/main" val="2230422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42682"/>
          </a:xfrm>
        </p:spPr>
        <p:txBody>
          <a:bodyPr>
            <a:normAutofit fontScale="90000"/>
          </a:bodyPr>
          <a:lstStyle/>
          <a:p>
            <a:pPr algn="ctr"/>
            <a:r>
              <a:rPr lang="it-IT" sz="2800" b="1" dirty="0" smtClean="0"/>
              <a:t>Le esperienze di rinnovamento italiane e francesi </a:t>
            </a:r>
            <a:endParaRPr lang="it-IT" sz="2800" b="1" dirty="0"/>
          </a:p>
        </p:txBody>
      </p:sp>
      <p:sp>
        <p:nvSpPr>
          <p:cNvPr id="3" name="Segnaposto contenuto 2"/>
          <p:cNvSpPr>
            <a:spLocks noGrp="1"/>
          </p:cNvSpPr>
          <p:nvPr>
            <p:ph idx="1"/>
          </p:nvPr>
        </p:nvSpPr>
        <p:spPr>
          <a:xfrm>
            <a:off x="870517" y="1262129"/>
            <a:ext cx="9570020" cy="4753475"/>
          </a:xfrm>
        </p:spPr>
        <p:txBody>
          <a:bodyPr>
            <a:normAutofit lnSpcReduction="10000"/>
          </a:bodyPr>
          <a:lstStyle/>
          <a:p>
            <a:pPr algn="just"/>
            <a:r>
              <a:rPr lang="it-IT" b="1" dirty="0" smtClean="0"/>
              <a:t>Tra X e XI sec. anche in Italia iniziarono a crearsi piccole comunità di monaci, che si proponevano di ritornare agli ideali del primo monachesimo rifiutando la trasformazione dei monasteri in centri di potere.</a:t>
            </a:r>
          </a:p>
          <a:p>
            <a:pPr algn="just"/>
            <a:r>
              <a:rPr lang="it-IT" b="1" dirty="0" smtClean="0"/>
              <a:t>Gli eremi di </a:t>
            </a:r>
            <a:r>
              <a:rPr lang="it-IT" b="1" dirty="0" smtClean="0">
                <a:solidFill>
                  <a:schemeClr val="accent1">
                    <a:lumMod val="40000"/>
                    <a:lumOff val="60000"/>
                  </a:schemeClr>
                </a:solidFill>
              </a:rPr>
              <a:t>Romualdo di Ravenna</a:t>
            </a:r>
            <a:r>
              <a:rPr lang="it-IT" b="1" dirty="0" smtClean="0"/>
              <a:t>: fondati nell’Italia centrale garantivano ampi spazi di isolamento e di ascesi. </a:t>
            </a:r>
          </a:p>
          <a:p>
            <a:r>
              <a:rPr lang="it-IT" b="1" dirty="0" smtClean="0"/>
              <a:t>Le esigenze di rinnovamento si diffusero anche in Francia come risposta allo sfarzo giudicato eccessivo del monastero di Cluny e dei suoi priorati. </a:t>
            </a:r>
          </a:p>
          <a:p>
            <a:pPr algn="just"/>
            <a:r>
              <a:rPr lang="it-IT" b="1" dirty="0" smtClean="0"/>
              <a:t>La </a:t>
            </a:r>
            <a:r>
              <a:rPr lang="it-IT" b="1" i="1" dirty="0" smtClean="0"/>
              <a:t>Grande </a:t>
            </a:r>
            <a:r>
              <a:rPr lang="it-IT" b="1" i="1" dirty="0" err="1" smtClean="0"/>
              <a:t>Charteuse</a:t>
            </a:r>
            <a:r>
              <a:rPr lang="it-IT" b="1" i="1" dirty="0" smtClean="0"/>
              <a:t> </a:t>
            </a:r>
            <a:r>
              <a:rPr lang="it-IT" b="1" dirty="0" smtClean="0"/>
              <a:t>: sorge vicino a Grenoble. I certosini vivevano in grandi abbazie, dette certose, passando la gran parte della loro giornata in preghiera. </a:t>
            </a:r>
          </a:p>
          <a:p>
            <a:pPr algn="just"/>
            <a:r>
              <a:rPr lang="it-IT" b="1" dirty="0" smtClean="0"/>
              <a:t>L’abbazia di </a:t>
            </a:r>
            <a:r>
              <a:rPr lang="it-IT" b="1" dirty="0" err="1" smtClean="0"/>
              <a:t>Cîteux</a:t>
            </a:r>
            <a:r>
              <a:rPr lang="it-IT" b="1" dirty="0" smtClean="0"/>
              <a:t>: da qui si sviluppò tra X e XI sec. </a:t>
            </a:r>
            <a:r>
              <a:rPr lang="it-IT" b="1" dirty="0"/>
              <a:t>i</a:t>
            </a:r>
            <a:r>
              <a:rPr lang="it-IT" b="1" dirty="0" smtClean="0"/>
              <a:t>l monachesimo dei cistercensi i quali crearono un modello monastico ispirato alla prima esperienza dei benedettini, fondata sulla preghiera e sul lavoro. </a:t>
            </a:r>
            <a:endParaRPr lang="it-IT" b="1" dirty="0"/>
          </a:p>
        </p:txBody>
      </p:sp>
    </p:spTree>
    <p:extLst>
      <p:ext uri="{BB962C8B-B14F-4D97-AF65-F5344CB8AC3E}">
        <p14:creationId xmlns:p14="http://schemas.microsoft.com/office/powerpoint/2010/main" val="345786574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6" y="218364"/>
            <a:ext cx="9543886" cy="627797"/>
          </a:xfrm>
        </p:spPr>
        <p:txBody>
          <a:bodyPr/>
          <a:lstStyle/>
          <a:p>
            <a:r>
              <a:rPr lang="it-IT" sz="2400" b="1" dirty="0" smtClean="0">
                <a:solidFill>
                  <a:schemeClr val="accent1">
                    <a:lumMod val="40000"/>
                    <a:lumOff val="60000"/>
                  </a:schemeClr>
                </a:solidFill>
                <a:latin typeface="+mn-lt"/>
              </a:rPr>
              <a:t>Bernardo di Chiaravalle e la carta di Carità</a:t>
            </a:r>
            <a:endParaRPr lang="it-IT" sz="2400" b="1" dirty="0">
              <a:solidFill>
                <a:schemeClr val="accent1">
                  <a:lumMod val="40000"/>
                  <a:lumOff val="60000"/>
                </a:schemeClr>
              </a:solidFill>
              <a:latin typeface="+mn-lt"/>
            </a:endParaRPr>
          </a:p>
        </p:txBody>
      </p:sp>
      <p:sp>
        <p:nvSpPr>
          <p:cNvPr id="3" name="Segnaposto testo 2"/>
          <p:cNvSpPr>
            <a:spLocks noGrp="1"/>
          </p:cNvSpPr>
          <p:nvPr>
            <p:ph type="body" idx="1"/>
          </p:nvPr>
        </p:nvSpPr>
        <p:spPr>
          <a:xfrm>
            <a:off x="177421" y="1119116"/>
            <a:ext cx="10167581" cy="4518665"/>
          </a:xfrm>
        </p:spPr>
        <p:txBody>
          <a:bodyPr>
            <a:normAutofit fontScale="85000" lnSpcReduction="10000"/>
          </a:bodyPr>
          <a:lstStyle/>
          <a:p>
            <a:pPr algn="just"/>
            <a:r>
              <a:rPr lang="it-IT" b="1" dirty="0" smtClean="0">
                <a:solidFill>
                  <a:schemeClr val="tx1"/>
                </a:solidFill>
              </a:rPr>
              <a:t>L’ordine cistercense conobbe grande impulso per la figura di Bernardo di Chiaravalle, una figura molto carismatica che criticò con forza nei suoi scritti i fasti delle chiese che avrebbero dovuto essere solo luoghi di preghiera, la larghezza e la lunghezza degli edifici</a:t>
            </a:r>
          </a:p>
          <a:p>
            <a:pPr algn="just"/>
            <a:r>
              <a:rPr lang="it-IT" b="1" dirty="0" smtClean="0">
                <a:solidFill>
                  <a:schemeClr val="tx1"/>
                </a:solidFill>
              </a:rPr>
              <a:t>1119 papa Callisto II, con un privilegio solenne confermò con la carta di Carità il primo statuto dell’ordine: si tratta della prima volta che un ordine monastico ottiene questo privilegio. Bernardo sostenne la chiesa nella lotta contro le eresie e l’ordine sostenne il papato  nelle Crociate. </a:t>
            </a:r>
          </a:p>
          <a:p>
            <a:pPr algn="just"/>
            <a:r>
              <a:rPr lang="it-IT" b="1" dirty="0" smtClean="0">
                <a:solidFill>
                  <a:schemeClr val="tx1"/>
                </a:solidFill>
              </a:rPr>
              <a:t>Bernardo viaggiò in Italia dove fondò nuovi monasteri(costituiti come nucleo principale da 12 individui) a Morimondo, Chiaravalle Milanese, Chiaravalle della Colomba. </a:t>
            </a:r>
          </a:p>
          <a:p>
            <a:pPr algn="just"/>
            <a:r>
              <a:rPr lang="it-IT" b="1" dirty="0" smtClean="0">
                <a:solidFill>
                  <a:schemeClr val="tx1"/>
                </a:solidFill>
              </a:rPr>
              <a:t>Nel 1147, cinquant’anni dopo la fondazione, l’ordine conta di 340 monasteri di uomini e di donne. Rifiutando di fare ricorso alle rendite signorili i cistercensi si assicuravano la sussistenza con il loro lavoro: sono noti come </a:t>
            </a:r>
            <a:r>
              <a:rPr lang="it-IT" b="1" dirty="0" err="1" smtClean="0">
                <a:solidFill>
                  <a:schemeClr val="tx1"/>
                </a:solidFill>
              </a:rPr>
              <a:t>dissodatori</a:t>
            </a:r>
            <a:r>
              <a:rPr lang="it-IT" b="1" dirty="0">
                <a:solidFill>
                  <a:schemeClr val="tx1"/>
                </a:solidFill>
              </a:rPr>
              <a:t> </a:t>
            </a:r>
            <a:r>
              <a:rPr lang="it-IT" b="1" dirty="0" smtClean="0">
                <a:solidFill>
                  <a:schemeClr val="tx1"/>
                </a:solidFill>
              </a:rPr>
              <a:t>anche se spesso i monasteri erano fondati in città.</a:t>
            </a:r>
          </a:p>
          <a:p>
            <a:pPr algn="just"/>
            <a:r>
              <a:rPr lang="it-IT" b="1" dirty="0" smtClean="0">
                <a:solidFill>
                  <a:schemeClr val="tx1"/>
                </a:solidFill>
              </a:rPr>
              <a:t>Ricevono lasciti e donazioni e sviluppano in cambio agricoltura, allevamento e artigianato.</a:t>
            </a:r>
          </a:p>
          <a:p>
            <a:pPr algn="just"/>
            <a:r>
              <a:rPr lang="it-IT" b="1" dirty="0" smtClean="0">
                <a:solidFill>
                  <a:schemeClr val="tx1"/>
                </a:solidFill>
              </a:rPr>
              <a:t>Sono considerati innovatori nel settore tecnico in particolare nell’irrigazione e drenaggio delle acque</a:t>
            </a:r>
            <a:r>
              <a:rPr lang="it-IT"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42245294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0251" y="327546"/>
            <a:ext cx="8611737" cy="1269242"/>
          </a:xfrm>
        </p:spPr>
        <p:txBody>
          <a:bodyPr/>
          <a:lstStyle/>
          <a:p>
            <a:r>
              <a:rPr lang="it-IT" sz="2400" b="1" dirty="0" smtClean="0">
                <a:solidFill>
                  <a:schemeClr val="accent2">
                    <a:lumMod val="60000"/>
                    <a:lumOff val="40000"/>
                  </a:schemeClr>
                </a:solidFill>
              </a:rPr>
              <a:t>I rapporti tra il monastero cistercense di Chiaravalle e gli abitanti che vogliono diventare milanesi </a:t>
            </a:r>
            <a:br>
              <a:rPr lang="it-IT" sz="2400" b="1" dirty="0" smtClean="0">
                <a:solidFill>
                  <a:schemeClr val="accent2">
                    <a:lumMod val="60000"/>
                    <a:lumOff val="40000"/>
                  </a:schemeClr>
                </a:solidFill>
              </a:rPr>
            </a:br>
            <a:r>
              <a:rPr lang="it-IT" sz="1400" dirty="0"/>
              <a:t>C. MANARESI (</a:t>
            </a:r>
            <a:r>
              <a:rPr lang="it-IT" sz="1400" i="1" dirty="0"/>
              <a:t>a cura di</a:t>
            </a:r>
            <a:r>
              <a:rPr lang="it-IT" sz="1400" dirty="0"/>
              <a:t>), Gli atti del comune di Milano fino all'anno MCCXVI, </a:t>
            </a:r>
            <a:r>
              <a:rPr lang="it-IT" sz="1400" i="1" dirty="0"/>
              <a:t>Milano, Capriolo, 1919, doc. 145, p. 212</a:t>
            </a:r>
            <a:endParaRPr lang="it-IT" sz="1400" b="1" dirty="0">
              <a:solidFill>
                <a:schemeClr val="accent2">
                  <a:lumMod val="60000"/>
                  <a:lumOff val="40000"/>
                </a:schemeClr>
              </a:solidFill>
            </a:endParaRPr>
          </a:p>
        </p:txBody>
      </p:sp>
      <p:sp>
        <p:nvSpPr>
          <p:cNvPr id="3" name="Segnaposto testo 2"/>
          <p:cNvSpPr>
            <a:spLocks noGrp="1"/>
          </p:cNvSpPr>
          <p:nvPr>
            <p:ph type="body" idx="1"/>
          </p:nvPr>
        </p:nvSpPr>
        <p:spPr>
          <a:xfrm>
            <a:off x="259307" y="1692322"/>
            <a:ext cx="10222173" cy="3945459"/>
          </a:xfrm>
        </p:spPr>
        <p:txBody>
          <a:bodyPr>
            <a:noAutofit/>
          </a:bodyPr>
          <a:lstStyle/>
          <a:p>
            <a:pPr algn="just"/>
            <a:r>
              <a:rPr lang="it-IT" sz="1800" b="1" dirty="0">
                <a:solidFill>
                  <a:schemeClr val="tx1"/>
                </a:solidFill>
              </a:rPr>
              <a:t>Giovedì 13 dicembre, nella sede consolare di Milano. Il giudice Milano detto di Villa, console di Milano, pronunciò sentenza col consiglio dei suoi assessori sulla lite che verteva fra l'abate del monastero di Chiaravalle a nome dello stesso monastero tramite il suo messo Nazario Visconti della città di Milano da una parte e Negro, figlio del fu </a:t>
            </a:r>
            <a:r>
              <a:rPr lang="it-IT" sz="1800" b="1" dirty="0" err="1">
                <a:solidFill>
                  <a:schemeClr val="tx1"/>
                </a:solidFill>
              </a:rPr>
              <a:t>Barosio</a:t>
            </a:r>
            <a:r>
              <a:rPr lang="it-IT" sz="1800" b="1" dirty="0">
                <a:solidFill>
                  <a:schemeClr val="tx1"/>
                </a:solidFill>
              </a:rPr>
              <a:t> di </a:t>
            </a:r>
            <a:r>
              <a:rPr lang="it-IT" sz="1800" b="1" dirty="0" err="1">
                <a:solidFill>
                  <a:schemeClr val="tx1"/>
                </a:solidFill>
              </a:rPr>
              <a:t>Viglione</a:t>
            </a:r>
            <a:r>
              <a:rPr lang="it-IT" sz="1800" b="1" dirty="0">
                <a:solidFill>
                  <a:schemeClr val="tx1"/>
                </a:solidFill>
              </a:rPr>
              <a:t>, dall'altra</a:t>
            </a:r>
            <a:r>
              <a:rPr lang="it-IT" sz="1800" b="1" dirty="0" smtClean="0">
                <a:solidFill>
                  <a:schemeClr val="tx1"/>
                </a:solidFill>
              </a:rPr>
              <a:t>. </a:t>
            </a:r>
            <a:r>
              <a:rPr lang="it-IT" sz="1800" b="1" dirty="0">
                <a:solidFill>
                  <a:schemeClr val="tx1"/>
                </a:solidFill>
              </a:rPr>
              <a:t>La lite era infatti di tal tenore: Nazario, a nome del detto monastero, chiedeva che il predetto Negro pagasse 60 soldi per la guardia e fosse sottoposto alla sua giurisdizione, affermando che il di lui padre </a:t>
            </a:r>
            <a:r>
              <a:rPr lang="it-IT" sz="1800" b="1" dirty="0" err="1">
                <a:solidFill>
                  <a:schemeClr val="tx1"/>
                </a:solidFill>
              </a:rPr>
              <a:t>Barosio</a:t>
            </a:r>
            <a:r>
              <a:rPr lang="it-IT" sz="1800" b="1" dirty="0">
                <a:solidFill>
                  <a:schemeClr val="tx1"/>
                </a:solidFill>
              </a:rPr>
              <a:t>, ora defunto, era originario e villano del luogo di Consonno, di pertinenza giurisdizionale del detto monastero, e che lo stesso Negro abitava in un mulino che è presso l'abitato di detto luogo; a questo proposito produsse numerosi testimoni e presentò un documento, a richiesta dello stesso Negro, in cui si dichiarava che il detto </a:t>
            </a:r>
            <a:r>
              <a:rPr lang="it-IT" sz="1800" b="1" dirty="0" err="1">
                <a:solidFill>
                  <a:schemeClr val="tx1"/>
                </a:solidFill>
              </a:rPr>
              <a:t>Barosio</a:t>
            </a:r>
            <a:r>
              <a:rPr lang="it-IT" sz="1800" b="1" dirty="0">
                <a:solidFill>
                  <a:schemeClr val="tx1"/>
                </a:solidFill>
              </a:rPr>
              <a:t> era stato affrancato soltanto dal dover consegnare al monastero un certo numero di covoni e manipoli e da altre esazioni [ricognitive della signoria monastica]. Di contro lo stesso Negro asseriva che suo padre e lui medesimo erano stati cittadini di Milano e sosteneva che da molto tempo avevano posseduto casa in Milano e che molte volte aveva prestato servizio nell'esercito e nelle guardie proprio come un cittadino milanese; aggiungeva che il mulino in cui abita non era nel territorio del luogo suddetto, benché sia nelle vicinanze dell'abitato e a conferma produsse dei testimoni in suo favore che però non furono giudicati sufficienti</a:t>
            </a:r>
          </a:p>
        </p:txBody>
      </p:sp>
    </p:spTree>
    <p:extLst>
      <p:ext uri="{BB962C8B-B14F-4D97-AF65-F5344CB8AC3E}">
        <p14:creationId xmlns:p14="http://schemas.microsoft.com/office/powerpoint/2010/main" val="2785231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9100"/>
            <a:ext cx="8596668" cy="660400"/>
          </a:xfrm>
        </p:spPr>
        <p:txBody>
          <a:bodyPr>
            <a:normAutofit fontScale="90000"/>
          </a:bodyPr>
          <a:lstStyle/>
          <a:p>
            <a:pPr algn="ctr"/>
            <a:r>
              <a:rPr lang="it-IT" sz="2400" dirty="0"/>
              <a:t>Liutprando, </a:t>
            </a:r>
            <a:r>
              <a:rPr lang="it-IT" sz="2400" dirty="0" err="1"/>
              <a:t>Antapodosis</a:t>
            </a:r>
            <a:r>
              <a:rPr lang="it-IT" sz="2400" dirty="0"/>
              <a:t>, II, 9-13, 15</a:t>
            </a:r>
            <a:r>
              <a:rPr lang="it-IT" dirty="0"/>
              <a:t>.</a:t>
            </a:r>
          </a:p>
        </p:txBody>
      </p:sp>
      <p:sp>
        <p:nvSpPr>
          <p:cNvPr id="3" name="Content Placeholder 2"/>
          <p:cNvSpPr>
            <a:spLocks noGrp="1"/>
          </p:cNvSpPr>
          <p:nvPr>
            <p:ph idx="1"/>
          </p:nvPr>
        </p:nvSpPr>
        <p:spPr>
          <a:xfrm>
            <a:off x="677334" y="1193800"/>
            <a:ext cx="9038166" cy="4847563"/>
          </a:xfrm>
        </p:spPr>
        <p:txBody>
          <a:bodyPr>
            <a:noAutofit/>
          </a:bodyPr>
          <a:lstStyle/>
          <a:p>
            <a:pPr algn="just"/>
            <a:r>
              <a:rPr lang="it-IT" b="1" dirty="0"/>
              <a:t>Il sole non aveva ancora lasciato la costellazione dei Pesci per entrare in quella dell’Ariete </a:t>
            </a:r>
            <a:r>
              <a:rPr lang="it-IT" b="1" dirty="0" smtClean="0"/>
              <a:t>[marzo </a:t>
            </a:r>
            <a:r>
              <a:rPr lang="it-IT" b="1" dirty="0"/>
              <a:t>o agosto 899.], quando, radunato un esercito immenso ed innumerevole, [gli Ungari] si dirigono in Italia, passano oltre Aquileia e Verona, città </a:t>
            </a:r>
            <a:r>
              <a:rPr lang="it-IT" b="1" dirty="0" err="1"/>
              <a:t>fortificatissime</a:t>
            </a:r>
            <a:r>
              <a:rPr lang="it-IT" b="1" dirty="0"/>
              <a:t>, e giungono senza alcuna resistenza a Ticino, che ora è denominata con l’altro nome più bello di Pavia. Il re Berengario non poté stupirsi a sufficienza di un fatto tanto straordinario e mai visto (prima d’allora infatti non aveva neppure sentito parlare di questa gente). Mandò lettere ad alcuni, messaggeri ad altri, per ordinare a Italici, Toscani, Beneventani, Camerinesi e Spoletini di venire ad un centro di raccolta e formò un esercito tre volte più forte di quello degli Ungari</a:t>
            </a:r>
            <a:r>
              <a:rPr lang="it-IT" b="1" dirty="0" smtClean="0"/>
              <a:t>.</a:t>
            </a:r>
            <a:endParaRPr lang="it-IT" b="1" dirty="0"/>
          </a:p>
        </p:txBody>
      </p:sp>
    </p:spTree>
    <p:extLst>
      <p:ext uri="{BB962C8B-B14F-4D97-AF65-F5344CB8AC3E}">
        <p14:creationId xmlns:p14="http://schemas.microsoft.com/office/powerpoint/2010/main" val="177170416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77671" y="337363"/>
            <a:ext cx="9608025" cy="5324535"/>
          </a:xfrm>
          <a:prstGeom prst="rect">
            <a:avLst/>
          </a:prstGeom>
        </p:spPr>
        <p:txBody>
          <a:bodyPr wrap="square">
            <a:spAutoFit/>
          </a:bodyPr>
          <a:lstStyle/>
          <a:p>
            <a:r>
              <a:rPr lang="it-IT" sz="2000" b="1" dirty="0"/>
              <a:t>Udite tali ragioni e altre, il suddetto Milano assolse il detto Negro dal pagamento dei sopra ricordati 60 soldi ma lo condannò, finché avrebbe continuato ad abitare nel suddetto mulino del luogo di Consonno, a sottoporsi alla giurisdizione del monastero. E così finì il dibattimento.</a:t>
            </a:r>
          </a:p>
          <a:p>
            <a:endParaRPr lang="it-IT" sz="2000" b="1" dirty="0"/>
          </a:p>
          <a:p>
            <a:r>
              <a:rPr lang="it-IT" sz="2000" b="1" dirty="0"/>
              <a:t>L'anno dell'incarnazione del Signore 1184, il giorno suddetto, la terza indizione. Intervennero Ardengo Visconti, </a:t>
            </a:r>
            <a:r>
              <a:rPr lang="it-IT" sz="2000" b="1" dirty="0" err="1"/>
              <a:t>Onrigone</a:t>
            </a:r>
            <a:r>
              <a:rPr lang="it-IT" sz="2000" b="1" dirty="0"/>
              <a:t> Pagliaro, Giovanni di Trivulzio, </a:t>
            </a:r>
            <a:r>
              <a:rPr lang="it-IT" sz="2000" b="1" dirty="0" err="1"/>
              <a:t>Quintavalle</a:t>
            </a:r>
            <a:r>
              <a:rPr lang="it-IT" sz="2000" b="1" dirty="0"/>
              <a:t> di Mama, </a:t>
            </a:r>
            <a:r>
              <a:rPr lang="it-IT" sz="2000" b="1" dirty="0" err="1"/>
              <a:t>Malgirono</a:t>
            </a:r>
            <a:r>
              <a:rPr lang="it-IT" sz="2000" b="1" dirty="0"/>
              <a:t> Pita, Manfredo di Varedo; fra i servitori Romanino, </a:t>
            </a:r>
            <a:r>
              <a:rPr lang="it-IT" sz="2000" b="1" dirty="0" err="1"/>
              <a:t>Guidotto</a:t>
            </a:r>
            <a:r>
              <a:rPr lang="it-IT" sz="2000" b="1" dirty="0"/>
              <a:t> </a:t>
            </a:r>
            <a:r>
              <a:rPr lang="it-IT" sz="2000" b="1" dirty="0" err="1"/>
              <a:t>Galdini</a:t>
            </a:r>
            <a:r>
              <a:rPr lang="it-IT" sz="2000" b="1" dirty="0"/>
              <a:t>, </a:t>
            </a:r>
            <a:r>
              <a:rPr lang="it-IT" sz="2000" b="1" dirty="0" err="1"/>
              <a:t>Giovannone</a:t>
            </a:r>
            <a:r>
              <a:rPr lang="it-IT" sz="2000" b="1" dirty="0"/>
              <a:t> Storno.</a:t>
            </a:r>
          </a:p>
          <a:p>
            <a:endParaRPr lang="it-IT" sz="2000" b="1" dirty="0"/>
          </a:p>
          <a:p>
            <a:r>
              <a:rPr lang="it-IT" sz="2000" b="1" dirty="0"/>
              <a:t>Io Milano console e giudice come sopra pronunciai la sentenza e sottoscrissi</a:t>
            </a:r>
            <a:r>
              <a:rPr lang="it-IT" sz="2000" b="1" dirty="0" smtClean="0"/>
              <a:t>.</a:t>
            </a:r>
            <a:endParaRPr lang="it-IT" sz="2000" b="1" dirty="0"/>
          </a:p>
          <a:p>
            <a:r>
              <a:rPr lang="it-IT" sz="2000" b="1" dirty="0"/>
              <a:t>Io Guglielmo giudice e console sottoscrissi.</a:t>
            </a:r>
          </a:p>
          <a:p>
            <a:r>
              <a:rPr lang="it-IT" sz="2000" b="1" dirty="0" smtClean="0"/>
              <a:t>Io </a:t>
            </a:r>
            <a:r>
              <a:rPr lang="it-IT" sz="2000" b="1" dirty="0"/>
              <a:t>Giovanni causidico e console sottoscrissi.</a:t>
            </a:r>
          </a:p>
          <a:p>
            <a:r>
              <a:rPr lang="it-IT" sz="2000" b="1" dirty="0" smtClean="0"/>
              <a:t>Io </a:t>
            </a:r>
            <a:r>
              <a:rPr lang="it-IT" sz="2000" b="1" dirty="0"/>
              <a:t>Ottone </a:t>
            </a:r>
            <a:r>
              <a:rPr lang="it-IT" sz="2000" b="1" dirty="0" err="1"/>
              <a:t>Zendadario</a:t>
            </a:r>
            <a:r>
              <a:rPr lang="it-IT" sz="2000" b="1" dirty="0"/>
              <a:t> console del comune di Milano sottoscrissi.</a:t>
            </a:r>
          </a:p>
          <a:p>
            <a:r>
              <a:rPr lang="it-IT" sz="2000" b="1" dirty="0" smtClean="0"/>
              <a:t>Io </a:t>
            </a:r>
            <a:r>
              <a:rPr lang="it-IT" sz="2000" b="1" dirty="0" err="1"/>
              <a:t>Rogerio</a:t>
            </a:r>
            <a:r>
              <a:rPr lang="it-IT" sz="2000" b="1" dirty="0"/>
              <a:t> Bonafede giudice sottoscrissi.</a:t>
            </a:r>
          </a:p>
          <a:p>
            <a:r>
              <a:rPr lang="it-IT" sz="2000" b="1" dirty="0" smtClean="0"/>
              <a:t>E </a:t>
            </a:r>
            <a:r>
              <a:rPr lang="it-IT" sz="2000" b="1" dirty="0"/>
              <a:t>io Ugo detto di </a:t>
            </a:r>
            <a:r>
              <a:rPr lang="it-IT" sz="2000" b="1" dirty="0" err="1"/>
              <a:t>Castagnanega</a:t>
            </a:r>
            <a:r>
              <a:rPr lang="it-IT" sz="2000" b="1" dirty="0"/>
              <a:t>, notaio del sacro palazzo, scrissi.</a:t>
            </a:r>
          </a:p>
        </p:txBody>
      </p:sp>
    </p:spTree>
    <p:extLst>
      <p:ext uri="{BB962C8B-B14F-4D97-AF65-F5344CB8AC3E}">
        <p14:creationId xmlns:p14="http://schemas.microsoft.com/office/powerpoint/2010/main" val="4525828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Simonia e nicolaismo </a:t>
            </a:r>
            <a:endParaRPr lang="it-IT" sz="2800" b="1" dirty="0"/>
          </a:p>
        </p:txBody>
      </p:sp>
      <p:sp>
        <p:nvSpPr>
          <p:cNvPr id="3" name="Segnaposto contenuto 2"/>
          <p:cNvSpPr>
            <a:spLocks noGrp="1"/>
          </p:cNvSpPr>
          <p:nvPr>
            <p:ph idx="1"/>
          </p:nvPr>
        </p:nvSpPr>
        <p:spPr>
          <a:xfrm>
            <a:off x="677333" y="1300767"/>
            <a:ext cx="9544839" cy="4740596"/>
          </a:xfrm>
        </p:spPr>
        <p:txBody>
          <a:bodyPr>
            <a:normAutofit/>
          </a:bodyPr>
          <a:lstStyle/>
          <a:p>
            <a:pPr algn="just"/>
            <a:r>
              <a:rPr lang="it-IT" sz="2000" b="1" dirty="0" smtClean="0"/>
              <a:t>La </a:t>
            </a:r>
            <a:r>
              <a:rPr lang="it-IT" sz="2000" b="1" dirty="0" smtClean="0">
                <a:solidFill>
                  <a:srgbClr val="92D050"/>
                </a:solidFill>
              </a:rPr>
              <a:t>simonia </a:t>
            </a:r>
            <a:r>
              <a:rPr lang="it-IT" sz="2000" b="1" dirty="0" smtClean="0"/>
              <a:t>era molto diffusa nel corso del X sec quando comportò una crisi morale nel clero. Con questo termine, derivato dal nome del personaggio biblico di Simon Mago, che tentò di comprare da Pietro il dono delle guarigioni, si indicava l’acquisto di cariche ecclesiastiche.</a:t>
            </a:r>
          </a:p>
          <a:p>
            <a:pPr algn="just"/>
            <a:r>
              <a:rPr lang="it-IT" sz="2000" b="1" dirty="0" smtClean="0"/>
              <a:t>Il </a:t>
            </a:r>
            <a:r>
              <a:rPr lang="it-IT" sz="2000" b="1" dirty="0" smtClean="0">
                <a:solidFill>
                  <a:srgbClr val="92D050"/>
                </a:solidFill>
              </a:rPr>
              <a:t>nicolaismo</a:t>
            </a:r>
            <a:r>
              <a:rPr lang="it-IT" b="1" dirty="0"/>
              <a:t>:</a:t>
            </a:r>
            <a:r>
              <a:rPr lang="it-IT" sz="2000" b="1" dirty="0" smtClean="0"/>
              <a:t> con questo termine, che appare già nell’Apocalisse di Giovanni e che probabilmente deriva dal nome del diacono Nicola, si indicavano coloro che erano favorevoli al concubinato o al matrimonio degli ecclesiastici.</a:t>
            </a:r>
          </a:p>
          <a:p>
            <a:pPr algn="just"/>
            <a:r>
              <a:rPr lang="it-IT" sz="2000" b="1" dirty="0"/>
              <a:t> </a:t>
            </a:r>
            <a:r>
              <a:rPr lang="it-IT" sz="2000" b="1" dirty="0" smtClean="0"/>
              <a:t>I movimenti </a:t>
            </a:r>
            <a:r>
              <a:rPr lang="it-IT" sz="2000" b="1" dirty="0" err="1" smtClean="0"/>
              <a:t>antisimoniaci</a:t>
            </a:r>
            <a:r>
              <a:rPr lang="it-IT" sz="2000" b="1" dirty="0" smtClean="0"/>
              <a:t> e </a:t>
            </a:r>
            <a:r>
              <a:rPr lang="it-IT" sz="2000" b="1" dirty="0" err="1" smtClean="0"/>
              <a:t>antinicolaiti</a:t>
            </a:r>
            <a:r>
              <a:rPr lang="it-IT" sz="2000" b="1" dirty="0" smtClean="0"/>
              <a:t> si proposero di moralizzare la gerarchia ecclesiastica e di rafforzare il ruolo del papa come unica autorità in grado di conferire la dignità ecclesiastica. Le accuse colpivano in particolare i vescovi che erano stati nominati dagli imperatori.  </a:t>
            </a:r>
            <a:endParaRPr lang="it-IT" sz="2000" b="1" dirty="0"/>
          </a:p>
        </p:txBody>
      </p:sp>
    </p:spTree>
    <p:extLst>
      <p:ext uri="{BB962C8B-B14F-4D97-AF65-F5344CB8AC3E}">
        <p14:creationId xmlns:p14="http://schemas.microsoft.com/office/powerpoint/2010/main" val="226440904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7334" y="609600"/>
            <a:ext cx="8596668" cy="755561"/>
          </a:xfrm>
        </p:spPr>
        <p:txBody>
          <a:bodyPr>
            <a:normAutofit/>
          </a:bodyPr>
          <a:lstStyle/>
          <a:p>
            <a:pPr algn="ctr"/>
            <a:r>
              <a:rPr lang="it-IT" sz="2800" dirty="0" smtClean="0">
                <a:solidFill>
                  <a:schemeClr val="accent1">
                    <a:lumMod val="20000"/>
                    <a:lumOff val="80000"/>
                  </a:schemeClr>
                </a:solidFill>
              </a:rPr>
              <a:t>I movimenti pauperistici</a:t>
            </a:r>
            <a:endParaRPr lang="it-IT" sz="2800" dirty="0">
              <a:solidFill>
                <a:schemeClr val="accent1">
                  <a:lumMod val="20000"/>
                  <a:lumOff val="80000"/>
                </a:schemeClr>
              </a:solidFill>
            </a:endParaRPr>
          </a:p>
        </p:txBody>
      </p:sp>
      <p:sp>
        <p:nvSpPr>
          <p:cNvPr id="3" name="Segnaposto contenuto 2"/>
          <p:cNvSpPr>
            <a:spLocks noGrp="1"/>
          </p:cNvSpPr>
          <p:nvPr>
            <p:ph idx="1"/>
          </p:nvPr>
        </p:nvSpPr>
        <p:spPr>
          <a:xfrm>
            <a:off x="960669" y="1215804"/>
            <a:ext cx="9479868" cy="4882263"/>
          </a:xfrm>
        </p:spPr>
        <p:txBody>
          <a:bodyPr>
            <a:noAutofit/>
          </a:bodyPr>
          <a:lstStyle/>
          <a:p>
            <a:pPr algn="just"/>
            <a:r>
              <a:rPr lang="it-IT" sz="2000" b="1" dirty="0" smtClean="0"/>
              <a:t>Tra X e XI sec. si diffusero i movimenti pauperistici che predicavano </a:t>
            </a:r>
            <a:r>
              <a:rPr lang="it-IT" sz="2000" b="1" dirty="0" smtClean="0">
                <a:solidFill>
                  <a:schemeClr val="accent1">
                    <a:lumMod val="40000"/>
                    <a:lumOff val="60000"/>
                  </a:schemeClr>
                </a:solidFill>
              </a:rPr>
              <a:t>un’ideale evangelico di povertà</a:t>
            </a:r>
            <a:r>
              <a:rPr lang="it-IT" sz="2000" b="1" dirty="0" smtClean="0"/>
              <a:t>, il ritorno alla chiesa delle origini e la rinuncia ai beni secolari. La </a:t>
            </a:r>
            <a:r>
              <a:rPr lang="it-IT" sz="2000" b="1" dirty="0"/>
              <a:t>C</a:t>
            </a:r>
            <a:r>
              <a:rPr lang="it-IT" sz="2000" b="1" dirty="0" smtClean="0"/>
              <a:t>hiesa avrebbe dovuto abbandonare ogni coinvolgimento nella questioni temporali.</a:t>
            </a:r>
          </a:p>
          <a:p>
            <a:pPr algn="just"/>
            <a:r>
              <a:rPr lang="it-IT" sz="2000" b="1" dirty="0" smtClean="0"/>
              <a:t>Tali movimenti si svilupparono soprattutto in ambito cittadino e focalizzarono l’attenzione sulle attività dell’alto clero locale. </a:t>
            </a:r>
          </a:p>
          <a:p>
            <a:pPr algn="just"/>
            <a:r>
              <a:rPr lang="it-IT" sz="2000" b="1" dirty="0" smtClean="0">
                <a:solidFill>
                  <a:schemeClr val="accent1">
                    <a:lumMod val="40000"/>
                    <a:lumOff val="60000"/>
                  </a:schemeClr>
                </a:solidFill>
              </a:rPr>
              <a:t>La Pataria</a:t>
            </a:r>
            <a:r>
              <a:rPr lang="it-IT" sz="2000" b="1" dirty="0" smtClean="0"/>
              <a:t>: il movimento si diffuse a Milano nel sec. XI in seguito alla predicazione del diacono Arialdo. Il nome del movimento rimanda ad un appellativo denigratorio (straccioni, straccivendoli) che fu scelto dagli avversari.</a:t>
            </a:r>
          </a:p>
          <a:p>
            <a:pPr algn="just"/>
            <a:r>
              <a:rPr lang="it-IT" sz="2000" b="1" dirty="0" smtClean="0"/>
              <a:t>La critica espressa dai patarini contro la chiesa milanese fu sfruttata dall’autorità papale che la piegò ai sui interessi per riportare la chiesa milanese sotto la sua autorità. </a:t>
            </a:r>
          </a:p>
          <a:p>
            <a:pPr marL="0" indent="0" algn="just">
              <a:buNone/>
            </a:pPr>
            <a:r>
              <a:rPr lang="it-IT" sz="2000" b="1" dirty="0" smtClean="0"/>
              <a:t> </a:t>
            </a:r>
            <a:endParaRPr lang="it-IT" sz="2000" b="1" dirty="0"/>
          </a:p>
        </p:txBody>
      </p:sp>
    </p:spTree>
    <p:extLst>
      <p:ext uri="{BB962C8B-B14F-4D97-AF65-F5344CB8AC3E}">
        <p14:creationId xmlns:p14="http://schemas.microsoft.com/office/powerpoint/2010/main" val="292641270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64455" y="558085"/>
            <a:ext cx="8596668" cy="768439"/>
          </a:xfrm>
        </p:spPr>
        <p:txBody>
          <a:bodyPr>
            <a:normAutofit/>
          </a:bodyPr>
          <a:lstStyle/>
          <a:p>
            <a:pPr algn="ctr"/>
            <a:r>
              <a:rPr lang="it-IT" sz="2800" dirty="0" smtClean="0">
                <a:solidFill>
                  <a:schemeClr val="accent1">
                    <a:lumMod val="40000"/>
                    <a:lumOff val="60000"/>
                  </a:schemeClr>
                </a:solidFill>
              </a:rPr>
              <a:t>La crisi del papato</a:t>
            </a:r>
            <a:endParaRPr lang="it-IT" sz="2800" dirty="0">
              <a:solidFill>
                <a:schemeClr val="accent1">
                  <a:lumMod val="40000"/>
                  <a:lumOff val="60000"/>
                </a:schemeClr>
              </a:solidFill>
            </a:endParaRPr>
          </a:p>
        </p:txBody>
      </p:sp>
      <p:sp>
        <p:nvSpPr>
          <p:cNvPr id="3" name="Segnaposto contenuto 2"/>
          <p:cNvSpPr>
            <a:spLocks noGrp="1"/>
          </p:cNvSpPr>
          <p:nvPr>
            <p:ph idx="1"/>
          </p:nvPr>
        </p:nvSpPr>
        <p:spPr>
          <a:xfrm>
            <a:off x="540855" y="1118731"/>
            <a:ext cx="9654022" cy="4663323"/>
          </a:xfrm>
        </p:spPr>
        <p:txBody>
          <a:bodyPr>
            <a:normAutofit fontScale="92500" lnSpcReduction="20000"/>
          </a:bodyPr>
          <a:lstStyle/>
          <a:p>
            <a:pPr algn="just"/>
            <a:r>
              <a:rPr lang="it-IT" b="1" dirty="0" smtClean="0"/>
              <a:t>1045: il contrasto tra i gruppi di potere romano assunse in quell’anno toni violenti con la contemporanea presenza di tre papi che si accusavano l’un l’altro di simonia. La difficoltà di tale situazione comportò l’intervento dell’imperatore Enrico III, che convocò un </a:t>
            </a:r>
            <a:r>
              <a:rPr lang="it-IT" b="1" dirty="0" smtClean="0">
                <a:solidFill>
                  <a:schemeClr val="accent1">
                    <a:lumMod val="40000"/>
                    <a:lumOff val="60000"/>
                  </a:schemeClr>
                </a:solidFill>
              </a:rPr>
              <a:t>concilio a Sutri</a:t>
            </a:r>
            <a:r>
              <a:rPr lang="it-IT" b="1" dirty="0" smtClean="0"/>
              <a:t>, dove depose i tre papi e nominò un papa tedesco estraneo agli ambienti romani: Clemente II. Il sovrano cercò di imporre il modello tedesco di controllo sulla Chiesa; si tratta di un modello che prevedeva un’attenta selezione delle persone che sarebbero diventate vescovi. In Germania vi furono vescovi </a:t>
            </a:r>
            <a:r>
              <a:rPr lang="it-IT" b="1" dirty="0" err="1" smtClean="0"/>
              <a:t>antisimoniaci</a:t>
            </a:r>
            <a:r>
              <a:rPr lang="it-IT" b="1" dirty="0" smtClean="0"/>
              <a:t> prima che da altre parti.</a:t>
            </a:r>
          </a:p>
          <a:p>
            <a:pPr algn="just"/>
            <a:r>
              <a:rPr lang="it-IT" b="1" dirty="0" smtClean="0"/>
              <a:t>Papa Leone IX, voluto dal sovrano, lottò con forza contro la simonia. Egli si scontrò con il patriarca di Costantinopoli Michele </a:t>
            </a:r>
            <a:r>
              <a:rPr lang="it-IT" b="1" dirty="0" err="1" smtClean="0"/>
              <a:t>Cerulario</a:t>
            </a:r>
            <a:r>
              <a:rPr lang="it-IT" b="1" dirty="0" smtClean="0"/>
              <a:t> riguardo alle chiese locali dell’Italia meridionale ed entrambi si scomunicarono. A partire da questo conflitto si giunse nel 1054 alla rottura definitiva tra chiesa di Roma e chiesa di Costantinopoli, una frattura ancora oggi non ricomposta.</a:t>
            </a:r>
          </a:p>
          <a:p>
            <a:pPr algn="just"/>
            <a:r>
              <a:rPr lang="it-IT" b="1" dirty="0" smtClean="0"/>
              <a:t>Dopo la morte di Enrico III nel 1056 fu eletto imperatore il figlio Enrico IV ancora minorenne e in questo periodo presero il sopravvento le famiglie aristocratiche romane e vi fu un susseguirsi di papi sostenuti dai vari schieramenti.</a:t>
            </a:r>
          </a:p>
          <a:p>
            <a:pPr algn="just"/>
            <a:endParaRPr lang="it-IT" b="1" dirty="0" smtClean="0"/>
          </a:p>
          <a:p>
            <a:pPr algn="just"/>
            <a:endParaRPr lang="it-IT" b="1" dirty="0"/>
          </a:p>
        </p:txBody>
      </p:sp>
    </p:spTree>
    <p:extLst>
      <p:ext uri="{BB962C8B-B14F-4D97-AF65-F5344CB8AC3E}">
        <p14:creationId xmlns:p14="http://schemas.microsoft.com/office/powerpoint/2010/main" val="244086383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377" y="272956"/>
            <a:ext cx="8823626" cy="573206"/>
          </a:xfrm>
        </p:spPr>
        <p:txBody>
          <a:bodyPr>
            <a:normAutofit/>
          </a:bodyPr>
          <a:lstStyle/>
          <a:p>
            <a:pPr algn="ctr"/>
            <a:r>
              <a:rPr lang="it-IT" sz="2800" b="1" dirty="0" smtClean="0">
                <a:solidFill>
                  <a:schemeClr val="accent1">
                    <a:lumMod val="40000"/>
                    <a:lumOff val="60000"/>
                  </a:schemeClr>
                </a:solidFill>
              </a:rPr>
              <a:t>Niccolò II</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191069" y="764275"/>
            <a:ext cx="10017456" cy="5277087"/>
          </a:xfrm>
        </p:spPr>
        <p:txBody>
          <a:bodyPr>
            <a:noAutofit/>
          </a:bodyPr>
          <a:lstStyle/>
          <a:p>
            <a:pPr algn="just"/>
            <a:r>
              <a:rPr lang="it-IT" sz="2000" b="1" dirty="0" smtClean="0"/>
              <a:t>Niccolò II, sostenuto dai riformatori e dalla famiglia Canossa-Lorena, una delle famiglie più potenti dell’Italia centrale, riprese la politica </a:t>
            </a:r>
            <a:r>
              <a:rPr lang="it-IT" sz="2000" b="1" dirty="0" err="1" smtClean="0"/>
              <a:t>antisimoniaca</a:t>
            </a:r>
            <a:r>
              <a:rPr lang="it-IT" sz="2000" b="1" dirty="0" smtClean="0"/>
              <a:t> volendo imporre nuove regole per l’elezione pontificia legalizzando la procedura che lo aveva portato all’elezione in spregio alla </a:t>
            </a:r>
            <a:r>
              <a:rPr lang="it-IT" sz="2000" b="1" i="1" dirty="0" err="1" smtClean="0"/>
              <a:t>Costitutio</a:t>
            </a:r>
            <a:r>
              <a:rPr lang="it-IT" sz="2000" b="1" i="1" dirty="0" smtClean="0"/>
              <a:t> romana </a:t>
            </a:r>
            <a:r>
              <a:rPr lang="it-IT" sz="2000" b="1" dirty="0" smtClean="0"/>
              <a:t>dell’824 e del </a:t>
            </a:r>
            <a:r>
              <a:rPr lang="it-IT" sz="2000" b="1" i="1" dirty="0" err="1" smtClean="0"/>
              <a:t>Privilegium</a:t>
            </a:r>
            <a:r>
              <a:rPr lang="it-IT" sz="2000" b="1" i="1" dirty="0" smtClean="0"/>
              <a:t> </a:t>
            </a:r>
            <a:r>
              <a:rPr lang="it-IT" sz="2000" b="1" i="1" dirty="0" err="1" smtClean="0"/>
              <a:t>Othonis</a:t>
            </a:r>
            <a:r>
              <a:rPr lang="it-IT" sz="2000" b="1" i="1" dirty="0" smtClean="0"/>
              <a:t> </a:t>
            </a:r>
            <a:r>
              <a:rPr lang="it-IT" sz="2000" b="1" dirty="0" smtClean="0"/>
              <a:t>del 962, secondo le quali era l’imperatore a dare il consenso alla nomina del papa.</a:t>
            </a:r>
          </a:p>
          <a:p>
            <a:pPr algn="just"/>
            <a:r>
              <a:rPr lang="it-IT" sz="2000" b="1" dirty="0" smtClean="0"/>
              <a:t>Nel 1059 promulgò </a:t>
            </a:r>
            <a:r>
              <a:rPr lang="it-IT" sz="2000" b="1" dirty="0" smtClean="0">
                <a:solidFill>
                  <a:schemeClr val="accent1">
                    <a:lumMod val="40000"/>
                    <a:lumOff val="60000"/>
                  </a:schemeClr>
                </a:solidFill>
              </a:rPr>
              <a:t>il </a:t>
            </a:r>
            <a:r>
              <a:rPr lang="it-IT" sz="2000" b="1" i="1" dirty="0" err="1" smtClean="0">
                <a:solidFill>
                  <a:schemeClr val="accent1">
                    <a:lumMod val="40000"/>
                    <a:lumOff val="60000"/>
                  </a:schemeClr>
                </a:solidFill>
              </a:rPr>
              <a:t>Decretum</a:t>
            </a:r>
            <a:r>
              <a:rPr lang="it-IT" sz="2000" b="1" i="1" dirty="0" smtClean="0">
                <a:solidFill>
                  <a:schemeClr val="accent1">
                    <a:lumMod val="40000"/>
                    <a:lumOff val="60000"/>
                  </a:schemeClr>
                </a:solidFill>
              </a:rPr>
              <a:t> in </a:t>
            </a:r>
            <a:r>
              <a:rPr lang="it-IT" sz="2000" b="1" i="1" dirty="0" err="1" smtClean="0">
                <a:solidFill>
                  <a:schemeClr val="accent1">
                    <a:lumMod val="40000"/>
                    <a:lumOff val="60000"/>
                  </a:schemeClr>
                </a:solidFill>
              </a:rPr>
              <a:t>electione</a:t>
            </a:r>
            <a:r>
              <a:rPr lang="it-IT" sz="2000" b="1" i="1" dirty="0" smtClean="0">
                <a:solidFill>
                  <a:schemeClr val="accent1">
                    <a:lumMod val="40000"/>
                    <a:lumOff val="60000"/>
                  </a:schemeClr>
                </a:solidFill>
              </a:rPr>
              <a:t> </a:t>
            </a:r>
            <a:r>
              <a:rPr lang="it-IT" sz="2000" b="1" i="1" dirty="0" err="1" smtClean="0">
                <a:solidFill>
                  <a:schemeClr val="accent1">
                    <a:lumMod val="40000"/>
                    <a:lumOff val="60000"/>
                  </a:schemeClr>
                </a:solidFill>
              </a:rPr>
              <a:t>papae</a:t>
            </a:r>
            <a:r>
              <a:rPr lang="it-IT" sz="2000" b="1" i="1" dirty="0" smtClean="0">
                <a:solidFill>
                  <a:schemeClr val="accent1">
                    <a:lumMod val="40000"/>
                    <a:lumOff val="60000"/>
                  </a:schemeClr>
                </a:solidFill>
              </a:rPr>
              <a:t> </a:t>
            </a:r>
            <a:r>
              <a:rPr lang="it-IT" sz="2000" b="1" dirty="0" smtClean="0">
                <a:solidFill>
                  <a:schemeClr val="accent1">
                    <a:lumMod val="40000"/>
                    <a:lumOff val="60000"/>
                  </a:schemeClr>
                </a:solidFill>
              </a:rPr>
              <a:t>nel quale si stabiliva che il diritto di scegliere il papa spettava esclusivamente ai cardinali(che sono tutti i vescovi, preti e diaconi titolari della basiliche di Roma e delle sue immediate vicinanze</a:t>
            </a:r>
            <a:r>
              <a:rPr lang="it-IT" sz="2000" b="1" dirty="0" smtClean="0"/>
              <a:t>).  Secondo il decreto il papa doveva essere individuato dai cardinali vescovi; successivamente si dovevano interpellare i cardinali preti; poi il clero e la popolazione romana erano chiamati a dare la loro approvazione e ad acclamare il nuovo papa. </a:t>
            </a:r>
          </a:p>
          <a:p>
            <a:pPr algn="just"/>
            <a:r>
              <a:rPr lang="it-IT" sz="2000" b="1" dirty="0" smtClean="0"/>
              <a:t>L’assenso dell’imperatore fu mantenuto in modo ambiguo e ciò avrebbe comportato in seguito l’insorgere di tensioni.</a:t>
            </a:r>
            <a:endParaRPr lang="it-IT" sz="2000" b="1" dirty="0"/>
          </a:p>
        </p:txBody>
      </p:sp>
    </p:spTree>
    <p:extLst>
      <p:ext uri="{BB962C8B-B14F-4D97-AF65-F5344CB8AC3E}">
        <p14:creationId xmlns:p14="http://schemas.microsoft.com/office/powerpoint/2010/main" val="41881141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303" y="648237"/>
            <a:ext cx="8596668" cy="948743"/>
          </a:xfrm>
        </p:spPr>
        <p:txBody>
          <a:bodyPr>
            <a:normAutofit/>
          </a:bodyPr>
          <a:lstStyle/>
          <a:p>
            <a:pPr algn="ctr"/>
            <a:r>
              <a:rPr lang="it-IT" sz="2800" b="1" dirty="0" smtClean="0">
                <a:solidFill>
                  <a:schemeClr val="accent1">
                    <a:lumMod val="40000"/>
                    <a:lumOff val="60000"/>
                  </a:schemeClr>
                </a:solidFill>
              </a:rPr>
              <a:t>La desacralizzazione dell’autorità imperiale</a:t>
            </a:r>
            <a:endParaRPr lang="it-IT" sz="2800" b="1" dirty="0">
              <a:solidFill>
                <a:schemeClr val="accent1">
                  <a:lumMod val="40000"/>
                  <a:lumOff val="60000"/>
                </a:schemeClr>
              </a:solidFill>
            </a:endParaRPr>
          </a:p>
        </p:txBody>
      </p:sp>
      <p:sp>
        <p:nvSpPr>
          <p:cNvPr id="3" name="Segnaposto contenuto 2"/>
          <p:cNvSpPr>
            <a:spLocks noGrp="1"/>
          </p:cNvSpPr>
          <p:nvPr>
            <p:ph idx="1"/>
          </p:nvPr>
        </p:nvSpPr>
        <p:spPr>
          <a:xfrm>
            <a:off x="245660" y="1241946"/>
            <a:ext cx="9928650" cy="4786537"/>
          </a:xfrm>
        </p:spPr>
        <p:txBody>
          <a:bodyPr>
            <a:normAutofit/>
          </a:bodyPr>
          <a:lstStyle/>
          <a:p>
            <a:pPr algn="just"/>
            <a:r>
              <a:rPr lang="it-IT" sz="2000" b="1" dirty="0" smtClean="0"/>
              <a:t>Il nuovo papa Alessandro II, che era Anselmo di </a:t>
            </a:r>
            <a:r>
              <a:rPr lang="it-IT" sz="2000" b="1" dirty="0" err="1" smtClean="0"/>
              <a:t>Biaggio</a:t>
            </a:r>
            <a:r>
              <a:rPr lang="it-IT" sz="2000" b="1" dirty="0" smtClean="0"/>
              <a:t> mandato a sostenere la pataria con Pier Damiani e </a:t>
            </a:r>
            <a:r>
              <a:rPr lang="it-IT" sz="2000" b="1" dirty="0" err="1" smtClean="0"/>
              <a:t>Idelbrando</a:t>
            </a:r>
            <a:r>
              <a:rPr lang="it-IT" sz="2000" b="1" dirty="0" smtClean="0"/>
              <a:t> di Soana, non fu riconosciuto dall’imperatore che gli contrappose Onorio II. </a:t>
            </a:r>
          </a:p>
          <a:p>
            <a:pPr algn="just"/>
            <a:r>
              <a:rPr lang="it-IT" sz="2000" b="1" dirty="0" smtClean="0"/>
              <a:t>La chiesa romana nel corso degli anni precedenti aveva elaborato nuovi strumenti ideologici e auspicava ad una nuova struttura gerarchica. Gli intellettuali che facevano capo all’area riformatrice ritenevano che ripristinando la moralità e sostenendo il papa avrebbero tolto alla corona imperiale quegli elementi di sacralità che l’avevano contraddistinta dai tempi di Carlo Magno.</a:t>
            </a:r>
          </a:p>
          <a:p>
            <a:pPr algn="just"/>
            <a:r>
              <a:rPr lang="it-IT" sz="2000" b="1" dirty="0" smtClean="0"/>
              <a:t>L’imperatore sarebbe stato considerato al pari degli altri potenti e quindi non avrebbe più dovuto intervenire nella nomina del papa.</a:t>
            </a:r>
            <a:endParaRPr lang="it-IT" sz="2000" b="1" dirty="0"/>
          </a:p>
        </p:txBody>
      </p:sp>
    </p:spTree>
    <p:extLst>
      <p:ext uri="{BB962C8B-B14F-4D97-AF65-F5344CB8AC3E}">
        <p14:creationId xmlns:p14="http://schemas.microsoft.com/office/powerpoint/2010/main" val="199272889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2830" y="272956"/>
            <a:ext cx="9857785" cy="805218"/>
          </a:xfrm>
        </p:spPr>
        <p:txBody>
          <a:bodyPr/>
          <a:lstStyle/>
          <a:p>
            <a:r>
              <a:rPr lang="it-IT" sz="2400" b="1" dirty="0" smtClean="0">
                <a:solidFill>
                  <a:schemeClr val="accent1">
                    <a:lumMod val="20000"/>
                    <a:lumOff val="80000"/>
                  </a:schemeClr>
                </a:solidFill>
              </a:rPr>
              <a:t>L’investitura laica degli ecclesiastici e i contrasti tra papi e imperatori: l’elezione di Gregorio VII (1073-1085) </a:t>
            </a:r>
            <a:endParaRPr lang="it-IT" sz="2400" b="1" dirty="0">
              <a:solidFill>
                <a:schemeClr val="accent1">
                  <a:lumMod val="20000"/>
                  <a:lumOff val="80000"/>
                </a:schemeClr>
              </a:solidFill>
            </a:endParaRPr>
          </a:p>
        </p:txBody>
      </p:sp>
      <p:sp>
        <p:nvSpPr>
          <p:cNvPr id="3" name="Segnaposto testo 2"/>
          <p:cNvSpPr>
            <a:spLocks noGrp="1"/>
          </p:cNvSpPr>
          <p:nvPr>
            <p:ph type="body" idx="1"/>
          </p:nvPr>
        </p:nvSpPr>
        <p:spPr>
          <a:xfrm>
            <a:off x="109183" y="1064525"/>
            <a:ext cx="10481480" cy="4286653"/>
          </a:xfrm>
        </p:spPr>
        <p:txBody>
          <a:bodyPr>
            <a:normAutofit fontScale="92500" lnSpcReduction="10000"/>
          </a:bodyPr>
          <a:lstStyle/>
          <a:p>
            <a:pPr algn="just"/>
            <a:r>
              <a:rPr lang="it-IT" b="1" dirty="0" smtClean="0"/>
              <a:t>Dal 1070 aumentano gli appelli al papa contro le nomine imperiali di vescovi sgraditi alle diocesi. </a:t>
            </a:r>
          </a:p>
          <a:p>
            <a:pPr algn="just"/>
            <a:r>
              <a:rPr lang="it-IT" b="1" dirty="0"/>
              <a:t>Nel 1073 fu eletto papa </a:t>
            </a:r>
            <a:r>
              <a:rPr lang="it-IT" b="1" dirty="0" err="1">
                <a:solidFill>
                  <a:schemeClr val="accent1">
                    <a:lumMod val="20000"/>
                    <a:lumOff val="80000"/>
                  </a:schemeClr>
                </a:solidFill>
              </a:rPr>
              <a:t>Idelbrando</a:t>
            </a:r>
            <a:r>
              <a:rPr lang="it-IT" b="1" dirty="0">
                <a:solidFill>
                  <a:schemeClr val="accent1">
                    <a:lumMod val="20000"/>
                    <a:lumOff val="80000"/>
                  </a:schemeClr>
                </a:solidFill>
              </a:rPr>
              <a:t> di Soana </a:t>
            </a:r>
            <a:r>
              <a:rPr lang="it-IT" b="1" dirty="0"/>
              <a:t>con il nome di Gregorio VII mentre Enrico IV diventava maggiorenne e si trovava ad affrontare i problemi con i grandi feudatari, che avevano raggiunto una preoccupante autonomia. I rapporti con il sovrano erano buoni ma fin da subito vi fu la crisi con il mondo ecclesiastico tedesco poco propenso ad accettare l’imposizione della castità ai sacerdoti, stabilita dai concili del 1074, sino ad arrivare alla frattura l’anno successivo per la condanna papale delle investiture.</a:t>
            </a:r>
          </a:p>
          <a:p>
            <a:pPr algn="just"/>
            <a:r>
              <a:rPr lang="it-IT" b="1" dirty="0" smtClean="0"/>
              <a:t>Nel 1074 e nel 1075 il papa dichiarò decaduti i sacerdoti simoniaci e i concubinari arrivando a minacciare di lanciare la scomunica a chi contravvenisse la proibizione di accettare da un laico la carica  vescovile.</a:t>
            </a:r>
          </a:p>
          <a:p>
            <a:pPr algn="just"/>
            <a:r>
              <a:rPr lang="it-IT" b="1" dirty="0" smtClean="0"/>
              <a:t>Nel 1075 emanò un editto con cui vietava a chiunque di ricevere dalle mani di un laico un vescovado o un’abbazia sotto pena dell’annullamento delle carica, </a:t>
            </a:r>
            <a:r>
              <a:rPr lang="it-IT" b="1" dirty="0" smtClean="0">
                <a:solidFill>
                  <a:schemeClr val="accent2">
                    <a:lumMod val="60000"/>
                    <a:lumOff val="40000"/>
                  </a:schemeClr>
                </a:solidFill>
              </a:rPr>
              <a:t>condannò le investiture con i quali i re conferivano agli ecclesiastici diritti pubblici</a:t>
            </a:r>
            <a:r>
              <a:rPr lang="it-IT" b="1" dirty="0" smtClean="0"/>
              <a:t>. </a:t>
            </a:r>
            <a:endParaRPr lang="it-IT" b="1" dirty="0"/>
          </a:p>
        </p:txBody>
      </p:sp>
    </p:spTree>
    <p:extLst>
      <p:ext uri="{BB962C8B-B14F-4D97-AF65-F5344CB8AC3E}">
        <p14:creationId xmlns:p14="http://schemas.microsoft.com/office/powerpoint/2010/main" val="37230672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253" y="200167"/>
            <a:ext cx="8596668" cy="665408"/>
          </a:xfrm>
        </p:spPr>
        <p:txBody>
          <a:bodyPr>
            <a:normAutofit/>
          </a:bodyPr>
          <a:lstStyle/>
          <a:p>
            <a:pPr algn="ctr"/>
            <a:r>
              <a:rPr lang="it-IT" sz="2400" dirty="0" smtClean="0">
                <a:solidFill>
                  <a:schemeClr val="accent1">
                    <a:lumMod val="40000"/>
                    <a:lumOff val="60000"/>
                  </a:schemeClr>
                </a:solidFill>
              </a:rPr>
              <a:t>Gregorio VII </a:t>
            </a:r>
            <a:endParaRPr lang="it-IT" sz="2400" dirty="0">
              <a:solidFill>
                <a:schemeClr val="accent1">
                  <a:lumMod val="40000"/>
                  <a:lumOff val="60000"/>
                </a:schemeClr>
              </a:solidFill>
            </a:endParaRPr>
          </a:p>
        </p:txBody>
      </p:sp>
      <p:sp>
        <p:nvSpPr>
          <p:cNvPr id="3" name="Segnaposto contenuto 2"/>
          <p:cNvSpPr>
            <a:spLocks noGrp="1"/>
          </p:cNvSpPr>
          <p:nvPr>
            <p:ph idx="1"/>
          </p:nvPr>
        </p:nvSpPr>
        <p:spPr>
          <a:xfrm>
            <a:off x="745572" y="809639"/>
            <a:ext cx="10527479" cy="4444382"/>
          </a:xfrm>
        </p:spPr>
        <p:txBody>
          <a:bodyPr>
            <a:noAutofit/>
          </a:bodyPr>
          <a:lstStyle/>
          <a:p>
            <a:pPr algn="just"/>
            <a:endParaRPr lang="it-IT" b="1" dirty="0" smtClean="0">
              <a:solidFill>
                <a:schemeClr val="bg2">
                  <a:lumMod val="60000"/>
                  <a:lumOff val="40000"/>
                </a:schemeClr>
              </a:solidFill>
            </a:endParaRPr>
          </a:p>
          <a:p>
            <a:pPr algn="just"/>
            <a:r>
              <a:rPr lang="it-IT" b="1" dirty="0" smtClean="0">
                <a:solidFill>
                  <a:schemeClr val="bg2">
                    <a:lumMod val="60000"/>
                    <a:lumOff val="40000"/>
                  </a:schemeClr>
                </a:solidFill>
              </a:rPr>
              <a:t>Gregorio VII proibì che i re conferissero all’aristocrazia ecclesiastica poteri pubblici, i cosiddetti diritti di regalia, insieme con la carica religiosa, associando in tal modo vescovi e abati al governo del regno, come accadeva normalmente nella </a:t>
            </a:r>
            <a:r>
              <a:rPr lang="it-IT" b="1" i="1" dirty="0" err="1" smtClean="0">
                <a:solidFill>
                  <a:schemeClr val="bg2">
                    <a:lumMod val="60000"/>
                    <a:lumOff val="40000"/>
                  </a:schemeClr>
                </a:solidFill>
              </a:rPr>
              <a:t>Reichskirche</a:t>
            </a:r>
            <a:r>
              <a:rPr lang="it-IT" b="1" i="1" dirty="0" smtClean="0"/>
              <a:t>. </a:t>
            </a:r>
            <a:r>
              <a:rPr lang="it-IT" b="1" dirty="0" smtClean="0"/>
              <a:t>Con il </a:t>
            </a:r>
            <a:r>
              <a:rPr lang="it-IT" b="1" i="1" dirty="0" err="1" smtClean="0">
                <a:solidFill>
                  <a:schemeClr val="accent1">
                    <a:lumMod val="40000"/>
                    <a:lumOff val="60000"/>
                  </a:schemeClr>
                </a:solidFill>
              </a:rPr>
              <a:t>Dictatus</a:t>
            </a:r>
            <a:r>
              <a:rPr lang="it-IT" b="1" i="1" dirty="0" smtClean="0">
                <a:solidFill>
                  <a:schemeClr val="accent1">
                    <a:lumMod val="40000"/>
                    <a:lumOff val="60000"/>
                  </a:schemeClr>
                </a:solidFill>
              </a:rPr>
              <a:t> </a:t>
            </a:r>
            <a:r>
              <a:rPr lang="it-IT" b="1" i="1" dirty="0" err="1" smtClean="0">
                <a:solidFill>
                  <a:schemeClr val="accent1">
                    <a:lumMod val="40000"/>
                    <a:lumOff val="60000"/>
                  </a:schemeClr>
                </a:solidFill>
              </a:rPr>
              <a:t>papae</a:t>
            </a:r>
            <a:r>
              <a:rPr lang="it-IT" b="1" i="1" dirty="0" smtClean="0">
                <a:solidFill>
                  <a:schemeClr val="accent1">
                    <a:lumMod val="40000"/>
                    <a:lumOff val="60000"/>
                  </a:schemeClr>
                </a:solidFill>
              </a:rPr>
              <a:t> </a:t>
            </a:r>
            <a:r>
              <a:rPr lang="it-IT" b="1" dirty="0" smtClean="0"/>
              <a:t>il pontefice poteva agire anche contro le autorità laiche, incuso l’imperatore, essendo l’unica autorità che deteneva il diritto divino di legittimazione e alla quale tutti dovevano obbedienza, pena la scomunica, in quanto era la depositaria dell’ortodossia religiosa. Solo il papa poteva deporre i vescovi e l’imperatore e usare le insegne imperiali e sciogliere i sudditi dall’obbedienza verso i sovrani. </a:t>
            </a:r>
          </a:p>
          <a:p>
            <a:pPr algn="just"/>
            <a:r>
              <a:rPr lang="it-IT" b="1" dirty="0" smtClean="0"/>
              <a:t>Per la prima volta in Occidente si ottiene una nuova distinzione tra spirituale e temporale con il riconoscimento della separazione tra la sfere di azione della Chiesa e del potere. Sul piano teorico perde consistenza l’idea che si era creata sotto i Carolingi e gli Ottoni che ritenevano l’impero sacro .</a:t>
            </a:r>
          </a:p>
          <a:p>
            <a:pPr algn="just"/>
            <a:endParaRPr lang="it-IT" b="1" dirty="0"/>
          </a:p>
        </p:txBody>
      </p:sp>
    </p:spTree>
    <p:extLst>
      <p:ext uri="{BB962C8B-B14F-4D97-AF65-F5344CB8AC3E}">
        <p14:creationId xmlns:p14="http://schemas.microsoft.com/office/powerpoint/2010/main" val="243925108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2137" y="1132765"/>
            <a:ext cx="10167582" cy="4708981"/>
          </a:xfrm>
          <a:prstGeom prst="rect">
            <a:avLst/>
          </a:prstGeom>
        </p:spPr>
        <p:txBody>
          <a:bodyPr wrap="square">
            <a:spAutoFit/>
          </a:bodyPr>
          <a:lstStyle/>
          <a:p>
            <a:pPr algn="just"/>
            <a:r>
              <a:rPr lang="it-IT" sz="2000" b="1" dirty="0" smtClean="0"/>
              <a:t>Gregorio VII si rendeva conto che il </a:t>
            </a:r>
            <a:r>
              <a:rPr lang="it-IT" sz="2000" b="1" dirty="0" err="1"/>
              <a:t>D</a:t>
            </a:r>
            <a:r>
              <a:rPr lang="it-IT" sz="2000" b="1" dirty="0" err="1" smtClean="0"/>
              <a:t>ictatus</a:t>
            </a:r>
            <a:r>
              <a:rPr lang="it-IT" sz="2000" b="1" dirty="0" smtClean="0"/>
              <a:t> </a:t>
            </a:r>
            <a:r>
              <a:rPr lang="it-IT" sz="2000" b="1" dirty="0" err="1" smtClean="0"/>
              <a:t>papae</a:t>
            </a:r>
            <a:r>
              <a:rPr lang="it-IT" sz="2000" b="1" dirty="0" smtClean="0"/>
              <a:t> avrebbe comportato la rottura con l’imperatore, che aveva basato la sua potenza sui vescovi e sull’organizzazione decentrata dell’Impero.</a:t>
            </a:r>
          </a:p>
          <a:p>
            <a:pPr algn="just"/>
            <a:r>
              <a:rPr lang="it-IT" sz="2000" b="1" dirty="0" smtClean="0"/>
              <a:t>Tra i capitoli del testo si ricorda: 1. solo il papa può deporre i vescovi </a:t>
            </a:r>
          </a:p>
          <a:p>
            <a:pPr algn="just"/>
            <a:r>
              <a:rPr lang="it-IT" sz="2000" b="1" dirty="0" smtClean="0"/>
              <a:t>2. il papa può deporre un imperatore</a:t>
            </a:r>
          </a:p>
          <a:p>
            <a:pPr algn="just"/>
            <a:r>
              <a:rPr lang="it-IT" sz="2000" b="1" dirty="0" smtClean="0"/>
              <a:t>3. la Chiesa romana è infallibile </a:t>
            </a:r>
          </a:p>
          <a:p>
            <a:pPr algn="just"/>
            <a:r>
              <a:rPr lang="it-IT" sz="2000" b="1" dirty="0" smtClean="0"/>
              <a:t>4. Il papa può sciogliere i sudditi dal dover essere fedeli verso i regnanti considerati iniqui.</a:t>
            </a:r>
          </a:p>
          <a:p>
            <a:pPr algn="just"/>
            <a:endParaRPr lang="it-IT" sz="2000" b="1" dirty="0" smtClean="0"/>
          </a:p>
          <a:p>
            <a:pPr algn="just"/>
            <a:r>
              <a:rPr lang="it-IT" sz="2000" b="1" dirty="0" smtClean="0"/>
              <a:t>La risposta di Enrico IV fu immediata: non considerando il decreto papale conferì varie nomine a vescovi tra cui quella all’arcivescovo di Colonia.</a:t>
            </a:r>
          </a:p>
          <a:p>
            <a:pPr algn="just"/>
            <a:endParaRPr lang="it-IT" sz="2000" b="1" dirty="0"/>
          </a:p>
          <a:p>
            <a:pPr algn="just"/>
            <a:r>
              <a:rPr lang="it-IT" sz="2000" b="1" dirty="0" smtClean="0"/>
              <a:t>In tale periodo, noto come </a:t>
            </a:r>
            <a:r>
              <a:rPr lang="it-IT" sz="2000" b="1" dirty="0" smtClean="0">
                <a:solidFill>
                  <a:schemeClr val="accent1">
                    <a:lumMod val="40000"/>
                    <a:lumOff val="60000"/>
                  </a:schemeClr>
                </a:solidFill>
              </a:rPr>
              <a:t>lotta per le investiture</a:t>
            </a:r>
            <a:r>
              <a:rPr lang="it-IT" sz="2000" b="1" dirty="0" smtClean="0"/>
              <a:t>, era comune che in una diocesi ci fossero due vescovi, uno nominato dall’imperatore e uno dal papa. </a:t>
            </a:r>
          </a:p>
          <a:p>
            <a:pPr algn="just"/>
            <a:r>
              <a:rPr lang="it-IT" sz="2000" b="1" dirty="0" smtClean="0"/>
              <a:t> </a:t>
            </a:r>
            <a:endParaRPr lang="it-IT" sz="2000" b="1" dirty="0"/>
          </a:p>
        </p:txBody>
      </p:sp>
    </p:spTree>
    <p:extLst>
      <p:ext uri="{BB962C8B-B14F-4D97-AF65-F5344CB8AC3E}">
        <p14:creationId xmlns:p14="http://schemas.microsoft.com/office/powerpoint/2010/main" val="27187512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73205" y="600501"/>
            <a:ext cx="9335069" cy="5601533"/>
          </a:xfrm>
          <a:prstGeom prst="rect">
            <a:avLst/>
          </a:prstGeom>
        </p:spPr>
        <p:txBody>
          <a:bodyPr wrap="square">
            <a:spAutoFit/>
          </a:bodyPr>
          <a:lstStyle/>
          <a:p>
            <a:r>
              <a:rPr lang="it-IT" sz="2000" b="1" dirty="0" smtClean="0"/>
              <a:t>Il clero filoimperiale rappresentava la maggioranza in Germania ed era numeroso anche in Italia.</a:t>
            </a:r>
          </a:p>
          <a:p>
            <a:pPr algn="just"/>
            <a:endParaRPr lang="it-IT" sz="2000" b="1" dirty="0" smtClean="0"/>
          </a:p>
          <a:p>
            <a:pPr algn="just"/>
            <a:r>
              <a:rPr lang="it-IT" sz="2000" b="1" dirty="0">
                <a:solidFill>
                  <a:schemeClr val="accent1">
                    <a:lumMod val="40000"/>
                    <a:lumOff val="60000"/>
                  </a:schemeClr>
                </a:solidFill>
              </a:rPr>
              <a:t>Enrico IV rispose alla delegittimazione voluta dal pontefice convocò nel 1076 a Worms un concilio dei vescovi tedeschi che dichiarò deposto Gregorio VII, che rispose scomunicando l’imperatore, un’azione che comportava lo scioglimento dei sudditi dall’obbligo di obbedienza.</a:t>
            </a:r>
          </a:p>
          <a:p>
            <a:endParaRPr lang="it-IT" sz="2000" b="1" dirty="0"/>
          </a:p>
          <a:p>
            <a:r>
              <a:rPr lang="it-IT" sz="2000" b="1" dirty="0" smtClean="0"/>
              <a:t>Con la scomunica il papa  ottenne un risultato immediato in terra tedesca dove spuntò un pretendente alla Corona.</a:t>
            </a:r>
          </a:p>
          <a:p>
            <a:endParaRPr lang="it-IT" sz="2000" b="1" dirty="0"/>
          </a:p>
          <a:p>
            <a:r>
              <a:rPr lang="it-IT" sz="2000" b="1" dirty="0" smtClean="0"/>
              <a:t>Era la dimostrazione che l’Impero mancava completamente di una solida organizzazione burocratica e di una sede stabile essendo completamene in balia degli accordi tra i potenti di Germania. </a:t>
            </a:r>
          </a:p>
          <a:p>
            <a:endParaRPr lang="it-IT" sz="2000" b="1" dirty="0"/>
          </a:p>
          <a:p>
            <a:pPr algn="just"/>
            <a:r>
              <a:rPr lang="it-IT" sz="2000" b="1" dirty="0" smtClean="0"/>
              <a:t>L’unica soluzione che si profila all’orizzonte di Enrico IV era quella di chiedere perdono al papa per vedersi revocare la scomunica.</a:t>
            </a:r>
          </a:p>
          <a:p>
            <a:endParaRPr lang="it-IT" dirty="0"/>
          </a:p>
        </p:txBody>
      </p:sp>
    </p:spTree>
    <p:extLst>
      <p:ext uri="{BB962C8B-B14F-4D97-AF65-F5344CB8AC3E}">
        <p14:creationId xmlns:p14="http://schemas.microsoft.com/office/powerpoint/2010/main" val="1314631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3409</TotalTime>
  <Words>44460</Words>
  <Application>Microsoft Office PowerPoint</Application>
  <PresentationFormat>Personalizzato</PresentationFormat>
  <Paragraphs>991</Paragraphs>
  <Slides>241</Slides>
  <Notes>1</Notes>
  <HiddenSlides>0</HiddenSlides>
  <MMClips>0</MMClips>
  <ScaleCrop>false</ScaleCrop>
  <HeadingPairs>
    <vt:vector size="4" baseType="variant">
      <vt:variant>
        <vt:lpstr>Tema</vt:lpstr>
      </vt:variant>
      <vt:variant>
        <vt:i4>1</vt:i4>
      </vt:variant>
      <vt:variant>
        <vt:lpstr>Titoli diapositive</vt:lpstr>
      </vt:variant>
      <vt:variant>
        <vt:i4>241</vt:i4>
      </vt:variant>
    </vt:vector>
  </HeadingPairs>
  <TitlesOfParts>
    <vt:vector size="242" baseType="lpstr">
      <vt:lpstr>Ion</vt:lpstr>
      <vt:lpstr>Il Basso Medioevo</vt:lpstr>
      <vt:lpstr>Le «seconde» invasioni</vt:lpstr>
      <vt:lpstr>Le incursioni musulmane e quelle basche</vt:lpstr>
      <vt:lpstr>Liutprando, Antapodosis, I, 2, 3, II, 43-44, 52-54.</vt:lpstr>
      <vt:lpstr>Presentazione standard di PowerPoint</vt:lpstr>
      <vt:lpstr>Liutprando, Antapodosis, I, 2, 3, II, 43-44, 52-54.</vt:lpstr>
      <vt:lpstr>Liutprando, Antapodosis, I, 2, 3, II, 43-44, 52-54.</vt:lpstr>
      <vt:lpstr>Gli ungari </vt:lpstr>
      <vt:lpstr>Liutprando, Antapodosis, II, 9-13, 15.</vt:lpstr>
      <vt:lpstr>Presentazione standard di PowerPoint</vt:lpstr>
      <vt:lpstr>Liutprando, Antapodosis, II, 9-13, 15.</vt:lpstr>
      <vt:lpstr>Presentazione standard di PowerPoint</vt:lpstr>
      <vt:lpstr>Liutprando, Antapodosis, II, 9-13, 15.</vt:lpstr>
      <vt:lpstr>Presentazione standard di PowerPoint</vt:lpstr>
      <vt:lpstr>Le incursioni dei normanni </vt:lpstr>
      <vt:lpstr>La tecnica militare normanna e la frantumazione dell’Impero carolingio</vt:lpstr>
      <vt:lpstr>L’espansione normanna</vt:lpstr>
      <vt:lpstr>Cronaca anglosassone, anni 789, 793.</vt:lpstr>
      <vt:lpstr>Annali del regno franco, SRG, anni 808, 810</vt:lpstr>
      <vt:lpstr>Presentazione standard di PowerPoint</vt:lpstr>
      <vt:lpstr>Presentazione standard di PowerPoint</vt:lpstr>
      <vt:lpstr>Presentazione standard di PowerPoint</vt:lpstr>
      <vt:lpstr>L’ascesa dei Normanni </vt:lpstr>
      <vt:lpstr>Cronaca dei Normanni, SS 1, 890. </vt:lpstr>
      <vt:lpstr>Presentazione standard di PowerPoint</vt:lpstr>
      <vt:lpstr>Cronaca dei Normanni, SS 1, 891, 895, 896, 911</vt:lpstr>
      <vt:lpstr>Rodolfo il Glabro, Storie, I, 18-20.</vt:lpstr>
      <vt:lpstr>Rodolfo il Glabro, Storie, I, 18-20.</vt:lpstr>
      <vt:lpstr>Rodolfo il Glabro, Storie, I, 18-20.</vt:lpstr>
      <vt:lpstr>Dai Carolingi ai Capetingi.</vt:lpstr>
      <vt:lpstr>Caratteristiche dell’epilogo carolingio</vt:lpstr>
      <vt:lpstr>Rodolfo il Glabro, Storie, I, 5. </vt:lpstr>
      <vt:lpstr>Presentazione standard di PowerPoint</vt:lpstr>
      <vt:lpstr>Rodolfo il Glabro, Storie, I, 5. </vt:lpstr>
      <vt:lpstr>Richerio, Storie, SRG, IV, 10-13.</vt:lpstr>
      <vt:lpstr>Richerio, Storie, SRG, IV, 10-13.</vt:lpstr>
      <vt:lpstr>Richerio, Storie, SRG, IV, 10-13.</vt:lpstr>
      <vt:lpstr>Presentazione standard di PowerPoint</vt:lpstr>
      <vt:lpstr>Richerio, Storie, SRG, IV, 10-13.</vt:lpstr>
      <vt:lpstr>Il potere signorile delle campagne</vt:lpstr>
      <vt:lpstr>Le condizioni giuridiche della popolazione</vt:lpstr>
      <vt:lpstr>Il signore di banno </vt:lpstr>
      <vt:lpstr>Il ruolo dei vescovi e dei monasteri</vt:lpstr>
      <vt:lpstr>Le paci di Dio </vt:lpstr>
      <vt:lpstr>Le paci e la difesa dai castellani e signori locali(milites)</vt:lpstr>
      <vt:lpstr>Rodolfo il Glabro, Storie, V, 15.</vt:lpstr>
      <vt:lpstr>Rodolfo il Glabro, Storie, V, 15.</vt:lpstr>
      <vt:lpstr>Giuramento del cavaliere promosso dal vescovo Guarino di Beauvais (1023-1025).</vt:lpstr>
      <vt:lpstr>Presentazione standard di PowerPoint</vt:lpstr>
      <vt:lpstr>Presentazione standard di PowerPoint</vt:lpstr>
      <vt:lpstr>Presentazione standard di PowerPoint</vt:lpstr>
      <vt:lpstr>Concilio di Narbona, c. 1 (1054).</vt:lpstr>
      <vt:lpstr>Concilio di Trosly, prologo (909)</vt:lpstr>
      <vt:lpstr>Concilio di Charroux, cc. 1-3 (989)</vt:lpstr>
      <vt:lpstr>La giurisdizione cittadina dei vescovi </vt:lpstr>
      <vt:lpstr>Regno italico tra X e XI sec.</vt:lpstr>
      <vt:lpstr>Le imposizioni signorili </vt:lpstr>
      <vt:lpstr>Il regno teutonico</vt:lpstr>
      <vt:lpstr>Enrico I di Sassonia e Ottone I </vt:lpstr>
      <vt:lpstr>Provvedimenti di Ottone I</vt:lpstr>
      <vt:lpstr>Ottone II</vt:lpstr>
      <vt:lpstr>Ottone III</vt:lpstr>
      <vt:lpstr>Sviluppo demografico: sec. XI-XIII</vt:lpstr>
      <vt:lpstr>Abbazia di Bourbourg a Bonehem e a Niweland (1254): i «polders»</vt:lpstr>
      <vt:lpstr>Niweland: polder</vt:lpstr>
      <vt:lpstr>Niweland: polder</vt:lpstr>
      <vt:lpstr>2 aprile 1216 Esempio di dissodamento in Valsugana</vt:lpstr>
      <vt:lpstr>Disboscamenti e ripopolazioni di territorio. Le decisioni del vescovo di Amburgo 1106/1107</vt:lpstr>
      <vt:lpstr>Presentazione standard di PowerPoint</vt:lpstr>
      <vt:lpstr>Presentazione standard di PowerPoint</vt:lpstr>
      <vt:lpstr>Il controllo signorile delle aree boscose</vt:lpstr>
      <vt:lpstr>Guillaume de Jumièges, di una rivolta di contadini normanni repressa dal duca Riccardo II (996-1027). </vt:lpstr>
      <vt:lpstr>Guillaume de Jumièges</vt:lpstr>
      <vt:lpstr>La crisi dell’azienda curtense </vt:lpstr>
      <vt:lpstr>I cambiamenti della società secondo l’interpretazione di Chris Wickham</vt:lpstr>
      <vt:lpstr>Concessione della badessa di S. Maria di Aquileia agli abitanti del territorio di Cervignano- 1062.</vt:lpstr>
      <vt:lpstr>Presentazione standard di PowerPoint</vt:lpstr>
      <vt:lpstr>Incremento della popolazione urbana</vt:lpstr>
      <vt:lpstr>Motivi che spinsero verso l’autogoverno delle città.</vt:lpstr>
      <vt:lpstr>L’élite militare urbana</vt:lpstr>
      <vt:lpstr>La ripresa mercantile e le sue conseguenze.</vt:lpstr>
      <vt:lpstr>Il comune italiano</vt:lpstr>
      <vt:lpstr>Ottone di Frisinga sui Comuni  OTTONIS ET RAHEVINI, Gesta Friderici I imperatoris, a cura di G. WAITZ – B. DE SIMSON, M. G. H., Scriptores in usum scholarum, Hannover – Leipzig, 1912, pp. 116-117</vt:lpstr>
      <vt:lpstr>Presentazione standard di PowerPoint</vt:lpstr>
      <vt:lpstr>Il rapporto con il contado e la nuova organizzazione del collegio consolare. </vt:lpstr>
      <vt:lpstr>Cluny e il nuovo modello monastico</vt:lpstr>
      <vt:lpstr>Le esperienze di rinnovamento italiane e francesi </vt:lpstr>
      <vt:lpstr>Bernardo di Chiaravalle e la carta di Carità</vt:lpstr>
      <vt:lpstr>I rapporti tra il monastero cistercense di Chiaravalle e gli abitanti che vogliono diventare milanesi  C. MANARESI (a cura di), Gli atti del comune di Milano fino all'anno MCCXVI, Milano, Capriolo, 1919, doc. 145, p. 212</vt:lpstr>
      <vt:lpstr>Presentazione standard di PowerPoint</vt:lpstr>
      <vt:lpstr>Simonia e nicolaismo </vt:lpstr>
      <vt:lpstr>I movimenti pauperistici</vt:lpstr>
      <vt:lpstr>La crisi del papato</vt:lpstr>
      <vt:lpstr>Niccolò II</vt:lpstr>
      <vt:lpstr>La desacralizzazione dell’autorità imperiale</vt:lpstr>
      <vt:lpstr>L’investitura laica degli ecclesiastici e i contrasti tra papi e imperatori: l’elezione di Gregorio VII (1073-1085) </vt:lpstr>
      <vt:lpstr>Gregorio VII </vt:lpstr>
      <vt:lpstr>Presentazione standard di PowerPoint</vt:lpstr>
      <vt:lpstr>Presentazione standard di PowerPoint</vt:lpstr>
      <vt:lpstr>Presentazione standard di PowerPoint</vt:lpstr>
      <vt:lpstr>Concordato di Worms 1122</vt:lpstr>
      <vt:lpstr>Presentazione standard di PowerPoint</vt:lpstr>
      <vt:lpstr>La rinascita culturale del XII secolo</vt:lpstr>
      <vt:lpstr>La monarchia normanna in Inghilterra</vt:lpstr>
      <vt:lpstr>Enrico II.</vt:lpstr>
      <vt:lpstr>Presentazione standard di PowerPoint</vt:lpstr>
      <vt:lpstr>Il regno sotto i sovrani Riccardo Cuor di Leone (1189-1199) e Giovanni Senza Terra (1199-1216)</vt:lpstr>
      <vt:lpstr>Il regno di Francia. </vt:lpstr>
      <vt:lpstr>Lo scontro tra Capetingi e Plantageneti </vt:lpstr>
      <vt:lpstr>Le riforme di Luigi VII e di Filippo Augusto</vt:lpstr>
      <vt:lpstr>I Normanni in Italia meridionale</vt:lpstr>
      <vt:lpstr>Presentazione standard di PowerPoint</vt:lpstr>
      <vt:lpstr>Ruggero II</vt:lpstr>
      <vt:lpstr>Ruggero II e il rapporto con i vassalli</vt:lpstr>
      <vt:lpstr>La reconquista dei regni iberici </vt:lpstr>
      <vt:lpstr>Alfonso VI e Alfonso VII</vt:lpstr>
      <vt:lpstr>La successione imperiale in Germania</vt:lpstr>
      <vt:lpstr>L’idea imperiale di dominium mundi di Federico I detto il Barbarossa.</vt:lpstr>
      <vt:lpstr>La politica italiana di Federico I detto il Barbarossa.</vt:lpstr>
      <vt:lpstr>Presentazione standard di PowerPoint</vt:lpstr>
      <vt:lpstr>Presentazione standard di PowerPoint</vt:lpstr>
      <vt:lpstr>Il carroccio nel XII e nel XIII secolo a Milano (simbolo del potere militare) Fonti: a/ OTTONIS MORENAE Historia Frederici cit., pp. 119-20; b/ BONVESIN DA LA RIVA, De magnafibus civitatis Mediolani, Milano, Bompiani, 1974 (trad. it. a fronte di G. Pontiggia), pp. 156-59.</vt:lpstr>
      <vt:lpstr>Presentazione standard di PowerPoint</vt:lpstr>
      <vt:lpstr>La  pace di Costanza</vt:lpstr>
      <vt:lpstr>Presentazione standard di PowerPoint</vt:lpstr>
      <vt:lpstr>Presentazione standard di PowerPoint</vt:lpstr>
      <vt:lpstr>Presentazione standard di PowerPoint</vt:lpstr>
      <vt:lpstr>Presentazione standard di PowerPoint</vt:lpstr>
      <vt:lpstr> La cavalleria e le crociate: le diverse interpretazioni storiografiche. March Bloch</vt:lpstr>
      <vt:lpstr>Cavalleria e nobiltà secondo Jean Flori</vt:lpstr>
      <vt:lpstr>L’interpretazione di Duby </vt:lpstr>
      <vt:lpstr>L’origine sociale dei cavalieri e la successiva specializzazione</vt:lpstr>
      <vt:lpstr>Le strutture familiari e la cavalleria</vt:lpstr>
      <vt:lpstr>Dalla violenza ad un nuovo modello etico</vt:lpstr>
      <vt:lpstr>I pellegrinaggi</vt:lpstr>
      <vt:lpstr>Urbano II </vt:lpstr>
      <vt:lpstr>La crociata «popolare»</vt:lpstr>
      <vt:lpstr>La prima vera crociata e l’arrivo a Gerusalemme dei cristiani 1099</vt:lpstr>
      <vt:lpstr>I regni nei territori conquistati </vt:lpstr>
      <vt:lpstr>Le repubbliche marinare e il ruolo nei commerci </vt:lpstr>
      <vt:lpstr>Presentazione standard di PowerPoint</vt:lpstr>
      <vt:lpstr>La reazione musulmana e la seconda crociata</vt:lpstr>
      <vt:lpstr>La terza e la quarta crociata </vt:lpstr>
      <vt:lpstr>Presentazione standard di PowerPoint</vt:lpstr>
      <vt:lpstr>Innocenzo III e la predicazione per la crociata. M. MACCARRONE, Studi su Innocenzo III, Padova, Antenore, 1972, pp. 8-9.</vt:lpstr>
      <vt:lpstr>Presentazione standard di PowerPoint</vt:lpstr>
      <vt:lpstr>I movimenti ereticali</vt:lpstr>
      <vt:lpstr>VALDO    ETIENNE DE BOURBON, Anecdotes historiques, légendes et apologues, a cura di A. Lecoy de la Marche, Paris, Librairie Renouard, 1877, pp. 290-93</vt:lpstr>
      <vt:lpstr>Presentazione standard di PowerPoint</vt:lpstr>
      <vt:lpstr>Presentazione standard di PowerPoint</vt:lpstr>
      <vt:lpstr>L’eresia catara </vt:lpstr>
      <vt:lpstr>La predicazione povera e itinerante dei primi Poveri di Lione  GONNE, Enchiridion fontium valdensium, p. 37 e ss.</vt:lpstr>
      <vt:lpstr>I  missionari Catari  J.-P. MIGNE, Patrologia latina, t. 183, Paris, Ed. J.-P. Migne, 1854, coll. 676-680 (ristampa anastatica Turnhout, Brepols, 1976)</vt:lpstr>
      <vt:lpstr>Presentazione standard di PowerPoint</vt:lpstr>
      <vt:lpstr>Presentazione standard di PowerPoint</vt:lpstr>
      <vt:lpstr>Presentazione standard di PowerPoint</vt:lpstr>
      <vt:lpstr>Diffusione dell’eresia catara </vt:lpstr>
      <vt:lpstr>I Poveri di Lione all'esame della curia pontificia W. MAP, De nugis curialium, a cura di f. R. Montagues, Oxford, Clarendon Press, 1914, pp. 60-62 (anche in G. GONNET, Enchiridion fontium valdensium, Torre Pellice, Libreria editrice Claudiana, 1958, pp. 122-23</vt:lpstr>
      <vt:lpstr>La crociata contro i catari.</vt:lpstr>
      <vt:lpstr>Le crociate del Nord e la quinta crociata</vt:lpstr>
      <vt:lpstr>Innocenzo III e la teocrazia papale</vt:lpstr>
      <vt:lpstr>Il potere del papa </vt:lpstr>
      <vt:lpstr>La riorganizzazione del papato</vt:lpstr>
      <vt:lpstr>L’unione con il regno normanno</vt:lpstr>
      <vt:lpstr>La successione imperiale</vt:lpstr>
      <vt:lpstr>Presentazione standard di PowerPoint</vt:lpstr>
      <vt:lpstr>Il IV Concilio Lateranense(1215)</vt:lpstr>
      <vt:lpstr>Federico II</vt:lpstr>
      <vt:lpstr>Presentazione standard di PowerPoint</vt:lpstr>
      <vt:lpstr>Presentazione standard di PowerPoint</vt:lpstr>
      <vt:lpstr>Presentazione standard di PowerPoint</vt:lpstr>
      <vt:lpstr>Presentazione standard di PowerPoint</vt:lpstr>
      <vt:lpstr>Presentazione standard di PowerPoint</vt:lpstr>
      <vt:lpstr>La corte di Federico II</vt:lpstr>
      <vt:lpstr>Corradino e Manfredi </vt:lpstr>
      <vt:lpstr>Presentazione standard di PowerPoint</vt:lpstr>
      <vt:lpstr>Presentazione standard di PowerPoint</vt:lpstr>
      <vt:lpstr>Presentazione standard di PowerPoint</vt:lpstr>
      <vt:lpstr>Presentazione standard di PowerPoint</vt:lpstr>
      <vt:lpstr>Presentazione standard di PowerPoint</vt:lpstr>
      <vt:lpstr>Salimbene De Adam, Cronaca, pp. 484-485.</vt:lpstr>
      <vt:lpstr>Presentazione standard di PowerPoint</vt:lpstr>
      <vt:lpstr>Presentazione standard di PowerPoint</vt:lpstr>
      <vt:lpstr>Presentazione standard di PowerPoint</vt:lpstr>
      <vt:lpstr>Sibt Ibn al-Giawzi, Lo specchio del tempo, 432-434</vt:lpstr>
      <vt:lpstr>Presentazione standard di PowerPoint</vt:lpstr>
      <vt:lpstr>Il mito di Federico II</vt:lpstr>
      <vt:lpstr>Gli ordini mendicanti e la risposta al dilagarsi delle eresie.</vt:lpstr>
      <vt:lpstr>I Domenicani</vt:lpstr>
      <vt:lpstr>I francescani</vt:lpstr>
      <vt:lpstr>Presentazione standard di PowerPoint</vt:lpstr>
      <vt:lpstr>Presentazione standard di PowerPoint</vt:lpstr>
      <vt:lpstr>Presentazione standard di PowerPoint</vt:lpstr>
      <vt:lpstr>I mendicanti nelle città.</vt:lpstr>
      <vt:lpstr>La scelta francescana delle città  (BONAVENTURAE Opera omnia, VIII: Opuscola mystica, Ad Claras Acquas, 1898, pp. 340-41.)  </vt:lpstr>
      <vt:lpstr>I Francescani e la cultura  (SAVONAROLAE Libellus de Magnificis ornamentis regie civitatis Paduae, a cura di A. Segarizzi, Città di Castello, 1902 (RIS2, XXIV, 15), pp. 9-10).</vt:lpstr>
      <vt:lpstr>La predica agli uccelli  RUGGERO DI WENDOVER, Chronica, in Monumenta Germaniae Historica: Scriptores, XXVIII, a cura di R. Pauli e F. Liebermann, Hannover, 1888, p. 42 (ristampa anastatica Stuttgart, A. Hiersemann, 1975)</vt:lpstr>
      <vt:lpstr>Presentazione standard di PowerPoint</vt:lpstr>
      <vt:lpstr>Apostolici e dolciniani</vt:lpstr>
      <vt:lpstr>Gerardo Segarelli SALIMBENE DE ADAM, Cronica, edizione critica a cura di G. Scalfa, Bari, Latenza, 1966, pp. 369-70 e 372.</vt:lpstr>
      <vt:lpstr>Presentazione standard di PowerPoint</vt:lpstr>
      <vt:lpstr>I comuni italiani tra XII-XIV</vt:lpstr>
      <vt:lpstr>Il podestà</vt:lpstr>
      <vt:lpstr>Evoluzione del podestariato </vt:lpstr>
      <vt:lpstr>Gli scontri tra i milites e i pedites</vt:lpstr>
      <vt:lpstr>I popolari nelle istituzioni cittadini e le leggi antimagnatizie</vt:lpstr>
      <vt:lpstr>Il Trecento e i signori </vt:lpstr>
      <vt:lpstr>L’organizzazione del papato</vt:lpstr>
      <vt:lpstr>L’espansione del papato</vt:lpstr>
      <vt:lpstr>La fiscalità pontificia </vt:lpstr>
      <vt:lpstr>Il sistema di elezione dei vescovi</vt:lpstr>
      <vt:lpstr>Il papato ad Avignone </vt:lpstr>
      <vt:lpstr>Le caratteristiche principali del papato avignonese</vt:lpstr>
      <vt:lpstr>Economia e sviluppo nel XIII sec.</vt:lpstr>
      <vt:lpstr>Prodotti e sviluppo del credito nelle fiere. Il ritorno alla moneta aurea </vt:lpstr>
      <vt:lpstr>Le compagnie commerciali</vt:lpstr>
      <vt:lpstr>G. ROSSO (a cura di), Documenti commerciali sulle relazioni fra Asti e Genova (182-1310), Pinerolo, 1913 (Biblioteca della Società subalpina di storia patria, LXXII), doc. 477, p. 188;</vt:lpstr>
      <vt:lpstr>A. SAPORI (a cura di), I libri di commercio dei Peruzzi, Milano, Treves, 1934, pp. 440-41.</vt:lpstr>
      <vt:lpstr>Presentazione standard di PowerPoint</vt:lpstr>
      <vt:lpstr>Presentazione standard di PowerPoint</vt:lpstr>
      <vt:lpstr>Presentazione standard di PowerPoint</vt:lpstr>
      <vt:lpstr>Testamento di un usuraio A. SAPORI, Un fiorentino bizzarro alla corte di Borgogna. Scaglia Tifi, in «Studi di Storia Economica (secoli XIII-XIV-XV)», vol. I, Firenze, Sansoni, 1955, pp. 123-127.</vt:lpstr>
      <vt:lpstr>Presentazione standard di PowerPoint</vt:lpstr>
      <vt:lpstr>Presentazione standard di PowerPoint</vt:lpstr>
      <vt:lpstr>Presentazione standard di PowerPoint</vt:lpstr>
      <vt:lpstr>Le carestie e la peste nel corso del Trecento</vt:lpstr>
      <vt:lpstr>I cambiamenti nelle campagne dopo la peste </vt:lpstr>
      <vt:lpstr>Le corporazioni</vt:lpstr>
      <vt:lpstr>La partita doppia e le attività creditizie</vt:lpstr>
      <vt:lpstr>La guerra dei Cent’anni</vt:lpstr>
      <vt:lpstr>La guerra dei Cent’anni</vt:lpstr>
      <vt:lpstr>Gli eserciti </vt:lpstr>
      <vt:lpstr>L’ambiguità dei principi di Francia </vt:lpstr>
      <vt:lpstr>La duplice monarchia in Francia</vt:lpstr>
      <vt:lpstr>Le compagnie di ventura</vt:lpstr>
      <vt:lpstr>Le compagnie di ventura come compagnie economiche</vt:lpstr>
      <vt:lpstr>Gli stati regionali in Italia (sec. XIV-XV) </vt:lpstr>
      <vt:lpstr>Gli stati regionali in Italia (sec. XIV-XV) </vt:lpstr>
      <vt:lpstr>Dal comune cittadino allo stato regionale</vt:lpstr>
      <vt:lpstr>Dal comune cittadino allo stato regionale</vt:lpstr>
      <vt:lpstr>Lo stato visconteo e le guerre nella seconda metà del XIV sec.</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Dalla fine dell’Impero carolingio alla fine del XIII secolo</dc:title>
  <dc:creator>DAVIDE MIRIAM</dc:creator>
  <cp:lastModifiedBy>User</cp:lastModifiedBy>
  <cp:revision>368</cp:revision>
  <dcterms:created xsi:type="dcterms:W3CDTF">2017-11-23T09:57:28Z</dcterms:created>
  <dcterms:modified xsi:type="dcterms:W3CDTF">2019-01-03T21:37:46Z</dcterms:modified>
</cp:coreProperties>
</file>