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304" r:id="rId3"/>
    <p:sldId id="303"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5B8CB2-C622-4C8E-9E8E-D10DCE99BFA8}" type="datetimeFigureOut">
              <a:rPr lang="it-IT" smtClean="0"/>
              <a:t>15/11/2018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AEAA6E-ED49-48F7-AAE1-12357E76B06D}" type="slidenum">
              <a:rPr lang="it-IT" smtClean="0"/>
              <a:t>‹N›</a:t>
            </a:fld>
            <a:endParaRPr lang="it-IT"/>
          </a:p>
        </p:txBody>
      </p:sp>
    </p:spTree>
    <p:extLst>
      <p:ext uri="{BB962C8B-B14F-4D97-AF65-F5344CB8AC3E}">
        <p14:creationId xmlns:p14="http://schemas.microsoft.com/office/powerpoint/2010/main" val="1250484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0467EB3-06CA-4F64-9B57-6C0214A9EAC2}" type="slidenum">
              <a:rPr lang="it-IT" altLang="it-IT" smtClean="0">
                <a:latin typeface="Arial" charset="0"/>
                <a:cs typeface="Arial" charset="0"/>
              </a:rPr>
              <a:pPr eaLnBrk="1" hangingPunct="1">
                <a:spcBef>
                  <a:spcPct val="0"/>
                </a:spcBef>
              </a:pPr>
              <a:t>1</a:t>
            </a:fld>
            <a:endParaRPr lang="it-IT" altLang="it-IT" smtClean="0">
              <a:latin typeface="Arial" charset="0"/>
              <a:cs typeface="Arial" charset="0"/>
            </a:endParaRPr>
          </a:p>
        </p:txBody>
      </p:sp>
      <p:sp>
        <p:nvSpPr>
          <p:cNvPr id="31747"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31748"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egnaposto immagine diapositiva 1"/>
          <p:cNvSpPr>
            <a:spLocks noGrp="1" noRot="1" noChangeAspect="1" noTextEdit="1"/>
          </p:cNvSpPr>
          <p:nvPr>
            <p:ph type="sldImg"/>
          </p:nvPr>
        </p:nvSpPr>
        <p:spPr>
          <a:ln/>
        </p:spPr>
      </p:sp>
      <p:sp>
        <p:nvSpPr>
          <p:cNvPr id="50179" name="Segnaposto note 2"/>
          <p:cNvSpPr>
            <a:spLocks noGrp="1"/>
          </p:cNvSpPr>
          <p:nvPr>
            <p:ph type="body" idx="1"/>
          </p:nvPr>
        </p:nvSpPr>
        <p:spPr>
          <a:noFill/>
        </p:spPr>
        <p:txBody>
          <a:bodyPr/>
          <a:lstStyle/>
          <a:p>
            <a:pPr>
              <a:spcBef>
                <a:spcPct val="0"/>
              </a:spcBef>
            </a:pPr>
            <a:endParaRPr lang="it-IT" altLang="it-IT" smtClean="0"/>
          </a:p>
        </p:txBody>
      </p:sp>
      <p:sp>
        <p:nvSpPr>
          <p:cNvPr id="50180" name="Segnaposto numero diapositiva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5574380-2D29-4218-9359-2592F1AF33D3}" type="slidenum">
              <a:rPr lang="it-IT" altLang="it-IT" sz="1200">
                <a:solidFill>
                  <a:prstClr val="black"/>
                </a:solidFill>
              </a:rPr>
              <a:pPr/>
              <a:t>10</a:t>
            </a:fld>
            <a:endParaRPr lang="it-IT" altLang="it-IT"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BF867F0E-2B3A-4597-A280-85937C3897B4}" type="slidenum">
              <a:rPr lang="it-IT" altLang="it-IT">
                <a:solidFill>
                  <a:prstClr val="black"/>
                </a:solidFill>
                <a:latin typeface="Arial" charset="0"/>
                <a:cs typeface="Arial" charset="0"/>
              </a:rPr>
              <a:pPr eaLnBrk="1" hangingPunct="1">
                <a:spcBef>
                  <a:spcPct val="0"/>
                </a:spcBef>
              </a:pPr>
              <a:t>18</a:t>
            </a:fld>
            <a:endParaRPr lang="it-IT" altLang="it-IT">
              <a:solidFill>
                <a:prstClr val="black"/>
              </a:solidFill>
              <a:latin typeface="Arial" charset="0"/>
              <a:cs typeface="Arial" charset="0"/>
            </a:endParaRPr>
          </a:p>
        </p:txBody>
      </p:sp>
      <p:sp>
        <p:nvSpPr>
          <p:cNvPr id="49155" name="Rectangle 2"/>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
        <p:nvSpPr>
          <p:cNvPr id="49156" name="Rectangle 3"/>
          <p:cNvSpPr>
            <a:spLocks noGrp="1" noRot="1" noChangeAspect="1" noChangeArrowheads="1" noTextEdit="1"/>
          </p:cNvSpPr>
          <p:nvPr>
            <p:ph type="sldImg"/>
          </p:nvPr>
        </p:nvSpPr>
        <p:spPr>
          <a:xfrm>
            <a:off x="1293813" y="796925"/>
            <a:ext cx="4270375" cy="3203575"/>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71432CA-C256-4207-8258-5108136CD6FC}" type="slidenum">
              <a:rPr lang="it-IT" altLang="it-IT">
                <a:solidFill>
                  <a:prstClr val="black"/>
                </a:solidFill>
                <a:latin typeface="Arial" charset="0"/>
                <a:cs typeface="Arial" charset="0"/>
              </a:rPr>
              <a:pPr eaLnBrk="1" hangingPunct="1">
                <a:spcBef>
                  <a:spcPct val="0"/>
                </a:spcBef>
              </a:pPr>
              <a:t>19</a:t>
            </a:fld>
            <a:endParaRPr lang="it-IT" altLang="it-IT">
              <a:solidFill>
                <a:prstClr val="black"/>
              </a:solidFill>
              <a:latin typeface="Arial" charset="0"/>
              <a:cs typeface="Arial" charset="0"/>
            </a:endParaRPr>
          </a:p>
        </p:txBody>
      </p:sp>
      <p:sp>
        <p:nvSpPr>
          <p:cNvPr id="50179"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0180"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E4E08AA-E162-45C5-B85D-75F214EAD2E8}" type="slidenum">
              <a:rPr lang="it-IT" altLang="it-IT">
                <a:solidFill>
                  <a:prstClr val="black"/>
                </a:solidFill>
                <a:latin typeface="Arial" charset="0"/>
                <a:cs typeface="Arial" charset="0"/>
              </a:rPr>
              <a:pPr eaLnBrk="1" hangingPunct="1">
                <a:spcBef>
                  <a:spcPct val="0"/>
                </a:spcBef>
              </a:pPr>
              <a:t>31</a:t>
            </a:fld>
            <a:endParaRPr lang="it-IT" altLang="it-IT">
              <a:solidFill>
                <a:prstClr val="black"/>
              </a:solidFill>
              <a:latin typeface="Arial" charset="0"/>
              <a:cs typeface="Arial" charset="0"/>
            </a:endParaRPr>
          </a:p>
        </p:txBody>
      </p:sp>
      <p:sp>
        <p:nvSpPr>
          <p:cNvPr id="51203"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1204"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07D39E45-A757-48EA-81A9-8E330DD59186}" type="slidenum">
              <a:rPr lang="it-IT" altLang="it-IT">
                <a:solidFill>
                  <a:prstClr val="black"/>
                </a:solidFill>
                <a:latin typeface="Arial" charset="0"/>
                <a:cs typeface="Arial" charset="0"/>
              </a:rPr>
              <a:pPr eaLnBrk="1" hangingPunct="1">
                <a:spcBef>
                  <a:spcPct val="0"/>
                </a:spcBef>
              </a:pPr>
              <a:t>33</a:t>
            </a:fld>
            <a:endParaRPr lang="it-IT" altLang="it-IT">
              <a:solidFill>
                <a:prstClr val="black"/>
              </a:solidFill>
              <a:latin typeface="Arial" charset="0"/>
              <a:cs typeface="Arial" charset="0"/>
            </a:endParaRPr>
          </a:p>
        </p:txBody>
      </p:sp>
      <p:sp>
        <p:nvSpPr>
          <p:cNvPr id="52227"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2228"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itchFamily="18" charset="0"/>
              </a:defRPr>
            </a:lvl1pPr>
            <a:lvl2pPr marL="742950" indent="-285750">
              <a:spcBef>
                <a:spcPct val="30000"/>
              </a:spcBef>
              <a:defRPr sz="1200">
                <a:solidFill>
                  <a:schemeClr val="tx1"/>
                </a:solidFill>
                <a:latin typeface="Times New Roman" pitchFamily="18" charset="0"/>
              </a:defRPr>
            </a:lvl2pPr>
            <a:lvl3pPr marL="1143000" indent="-228600">
              <a:spcBef>
                <a:spcPct val="30000"/>
              </a:spcBef>
              <a:defRPr sz="1200">
                <a:solidFill>
                  <a:schemeClr val="tx1"/>
                </a:solidFill>
                <a:latin typeface="Times New Roman" pitchFamily="18" charset="0"/>
              </a:defRPr>
            </a:lvl3pPr>
            <a:lvl4pPr marL="1600200" indent="-228600">
              <a:spcBef>
                <a:spcPct val="30000"/>
              </a:spcBef>
              <a:defRPr sz="1200">
                <a:solidFill>
                  <a:schemeClr val="tx1"/>
                </a:solidFill>
                <a:latin typeface="Times New Roman" pitchFamily="18" charset="0"/>
              </a:defRPr>
            </a:lvl4pPr>
            <a:lvl5pPr marL="2057400" indent="-22860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EF6663F-37F1-41CB-A548-9BA4E60FF587}" type="slidenum">
              <a:rPr lang="it-IT" altLang="it-IT">
                <a:solidFill>
                  <a:prstClr val="black"/>
                </a:solidFill>
                <a:latin typeface="Arial" charset="0"/>
                <a:cs typeface="Arial" charset="0"/>
              </a:rPr>
              <a:pPr eaLnBrk="1" hangingPunct="1">
                <a:spcBef>
                  <a:spcPct val="0"/>
                </a:spcBef>
              </a:pPr>
              <a:t>35</a:t>
            </a:fld>
            <a:endParaRPr lang="it-IT" altLang="it-IT">
              <a:solidFill>
                <a:prstClr val="black"/>
              </a:solidFill>
              <a:latin typeface="Arial" charset="0"/>
              <a:cs typeface="Arial" charset="0"/>
            </a:endParaRPr>
          </a:p>
        </p:txBody>
      </p:sp>
      <p:sp>
        <p:nvSpPr>
          <p:cNvPr id="53251" name="Rectangle 2"/>
          <p:cNvSpPr>
            <a:spLocks noGrp="1" noRot="1" noChangeAspect="1" noChangeArrowheads="1" noTextEdit="1"/>
          </p:cNvSpPr>
          <p:nvPr>
            <p:ph type="sldImg"/>
          </p:nvPr>
        </p:nvSpPr>
        <p:spPr>
          <a:xfrm>
            <a:off x="1293813" y="796925"/>
            <a:ext cx="4270375" cy="3203575"/>
          </a:xfrm>
          <a:ln w="12700" cap="flat">
            <a:solidFill>
              <a:schemeClr val="tx1"/>
            </a:solidFill>
          </a:ln>
        </p:spPr>
      </p:sp>
      <p:sp>
        <p:nvSpPr>
          <p:cNvPr id="53252" name="Rectangle 3"/>
          <p:cNvSpPr>
            <a:spLocks noGrp="1" noChangeArrowheads="1"/>
          </p:cNvSpPr>
          <p:nvPr>
            <p:ph type="body" idx="1"/>
          </p:nvPr>
        </p:nvSpPr>
        <p:spPr>
          <a:xfrm>
            <a:off x="914400" y="4344988"/>
            <a:ext cx="5029200" cy="3848100"/>
          </a:xfrm>
          <a:noFill/>
        </p:spPr>
        <p:txBody>
          <a:bodyPr lIns="92075" tIns="46038" rIns="92075" bIns="46038"/>
          <a:lstStyle/>
          <a:p>
            <a:pPr eaLnBrk="1" hangingPunct="1"/>
            <a:endParaRPr lang="en-US"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6BBE7C-EF32-432A-82BF-EC3CC6F61C4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472927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2D149B-54C4-4F40-B573-431DC770CA3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55211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774990-B4A9-4A09-BA03-04B5C8DA93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2850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E89AF8-783D-4D63-994B-F0435612CB6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21790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828C00-7F79-401E-BD5B-20A66D8C794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69504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F7BC0C-1917-40AF-8015-B19642273C3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12549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999B81-9FD8-4593-BC18-3AF131BB7EE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45172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62AB076-080A-4CEE-AF03-0B78F3C5170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47056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828EA8E-FC71-4935-8CC6-093E87F5FE4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42348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D05AF1-4AF4-474B-B0D4-D4A71786AA0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64327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C4BE85-890E-4259-9F9F-CF10515E726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57109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2D4AA0-67BB-4DAC-8E89-D06743411C1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10153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6FD34-66E8-47A2-9084-AE1211E0A22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701363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978315-7628-4D6D-8E61-28081F713E6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3050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FACB0E-0C01-4E42-B326-2C1A4F652FB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7783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7F42-17A8-4F62-9A7A-2CE0DE4F9CD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2559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DF3E6B-7299-4DF3-AF1E-D71482DC863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52030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B560B6B-1913-4EA6-8037-80CE58F738E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9136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5B0D8CE-70A8-4071-AAF4-C64D28D4C78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05380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0AFB23-C4B7-4D2F-AE8E-C32A8042CD3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755216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E81C52-D7E1-4EF5-88D9-C22829DDF7B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71253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B4FCCD7-6D2B-4976-995B-990AD8EA6CC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85086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5770353-DEB0-4BAA-BA57-525738A19435}" type="slidenum">
              <a:rPr lang="it-IT" altLang="it-IT">
                <a:solidFill>
                  <a:srgbClr val="000000"/>
                </a:solidFill>
                <a:latin typeface="Times New Roman" pitchFamily="18" charset="0"/>
              </a:rPr>
              <a:pPr eaLnBrk="0" fontAlgn="base" hangingPunct="0">
                <a:spcBef>
                  <a:spcPct val="0"/>
                </a:spcBef>
                <a:spcAft>
                  <a:spcPct val="0"/>
                </a:spcAft>
                <a:defRPr/>
              </a:pPr>
              <a:t>‹N›</a:t>
            </a:fld>
            <a:endParaRPr lang="it-IT" altLang="it-IT">
              <a:solidFill>
                <a:srgbClr val="000000"/>
              </a:solidFill>
              <a:latin typeface="Times New Roman" pitchFamily="18" charset="0"/>
            </a:endParaRPr>
          </a:p>
        </p:txBody>
      </p:sp>
    </p:spTree>
    <p:extLst>
      <p:ext uri="{BB962C8B-B14F-4D97-AF65-F5344CB8AC3E}">
        <p14:creationId xmlns:p14="http://schemas.microsoft.com/office/powerpoint/2010/main" val="254914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F2CF1B84-3EBC-4111-B2D9-CEE0AE818887}" type="slidenum">
              <a:rPr lang="it-IT" altLang="it-IT">
                <a:solidFill>
                  <a:srgbClr val="000000"/>
                </a:solidFill>
                <a:latin typeface="Times New Roman" pitchFamily="18" charset="0"/>
              </a:rPr>
              <a:pPr eaLnBrk="0" fontAlgn="base" hangingPunct="0">
                <a:spcBef>
                  <a:spcPct val="0"/>
                </a:spcBef>
                <a:spcAft>
                  <a:spcPct val="0"/>
                </a:spcAft>
                <a:defRPr/>
              </a:pPr>
              <a:t>‹N›</a:t>
            </a:fld>
            <a:endParaRPr lang="it-IT" altLang="it-IT">
              <a:solidFill>
                <a:srgbClr val="000000"/>
              </a:solidFill>
              <a:latin typeface="Times New Roman" pitchFamily="18" charset="0"/>
            </a:endParaRPr>
          </a:p>
        </p:txBody>
      </p:sp>
    </p:spTree>
    <p:extLst>
      <p:ext uri="{BB962C8B-B14F-4D97-AF65-F5344CB8AC3E}">
        <p14:creationId xmlns:p14="http://schemas.microsoft.com/office/powerpoint/2010/main" val="323748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3.jpeg"/><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84225" y="404813"/>
            <a:ext cx="7632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it-IT" altLang="it-IT" sz="3600" b="1">
                <a:solidFill>
                  <a:srgbClr val="000099"/>
                </a:solidFill>
                <a:cs typeface="Arial" charset="0"/>
              </a:rPr>
              <a:t>BIOACCUMULO</a:t>
            </a:r>
          </a:p>
        </p:txBody>
      </p:sp>
      <p:sp>
        <p:nvSpPr>
          <p:cNvPr id="2051" name="Text Box 4"/>
          <p:cNvSpPr txBox="1">
            <a:spLocks noChangeArrowheads="1"/>
          </p:cNvSpPr>
          <p:nvPr/>
        </p:nvSpPr>
        <p:spPr bwMode="auto">
          <a:xfrm>
            <a:off x="611188" y="1196975"/>
            <a:ext cx="8064500"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FontTx/>
              <a:buNone/>
            </a:pPr>
            <a:r>
              <a:rPr lang="it-IT" altLang="it-IT" sz="2400">
                <a:cs typeface="Arial" charset="0"/>
              </a:rPr>
              <a:t>La capacità di assorbire e accumulare sostanze inquinanti può essere sfruttata per il monitoraggio dei contaminanti persistenti presenti in atmosfera in bassissime concentrazioni. </a:t>
            </a:r>
          </a:p>
          <a:p>
            <a:pPr>
              <a:spcBef>
                <a:spcPts val="1200"/>
              </a:spcBef>
              <a:buFontTx/>
              <a:buNone/>
            </a:pPr>
            <a:r>
              <a:rPr lang="it-IT" altLang="it-IT" sz="2400">
                <a:cs typeface="Arial" charset="0"/>
              </a:rPr>
              <a:t>Inquinanti come i metalli pesanti, i fluoruri, gli idrocarburi clorurati, quelli policiclici aromatici, i radionuclidi, sono difficilmente rilevabili nell'aria in concentrazioni apprezzabili tramite gli strumenti di analisi e risulta molto difficile studiarne i meccanismi di diffusione nel territorio. </a:t>
            </a:r>
          </a:p>
          <a:p>
            <a:pPr>
              <a:spcBef>
                <a:spcPts val="1200"/>
              </a:spcBef>
              <a:buFontTx/>
              <a:buNone/>
            </a:pPr>
            <a:r>
              <a:rPr lang="it-IT" altLang="it-IT" sz="2400">
                <a:cs typeface="Arial" charset="0"/>
              </a:rPr>
              <a:t>Le matrici biologiche consentono di misurare l'abbondanza relativa di questi inquinanti spesso molto pericolosi e di individuare le aree di maggior deposito al suolo.</a:t>
            </a:r>
          </a:p>
        </p:txBody>
      </p:sp>
    </p:spTree>
    <p:extLst>
      <p:ext uri="{BB962C8B-B14F-4D97-AF65-F5344CB8AC3E}">
        <p14:creationId xmlns:p14="http://schemas.microsoft.com/office/powerpoint/2010/main" val="210428688"/>
      </p:ext>
    </p:extLst>
  </p:cSld>
  <p:clrMapOvr>
    <a:masterClrMapping/>
  </p:clrMapOvr>
  <p:transition advTm="21201">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581150"/>
            <a:ext cx="5586412"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Immagine 3"/>
          <p:cNvPicPr>
            <a:picLocks noChangeAspect="1"/>
          </p:cNvPicPr>
          <p:nvPr/>
        </p:nvPicPr>
        <p:blipFill>
          <a:blip r:embed="rId4">
            <a:extLst>
              <a:ext uri="{28A0092B-C50C-407E-A947-70E740481C1C}">
                <a14:useLocalDpi xmlns:a14="http://schemas.microsoft.com/office/drawing/2010/main" val="0"/>
              </a:ext>
            </a:extLst>
          </a:blip>
          <a:srcRect l="37106" t="16400" r="20660" b="10001"/>
          <a:stretch>
            <a:fillRect/>
          </a:stretch>
        </p:blipFill>
        <p:spPr bwMode="auto">
          <a:xfrm>
            <a:off x="6156325" y="404813"/>
            <a:ext cx="2630488" cy="27495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3011" name="CasellaDiTesto 3"/>
          <p:cNvSpPr txBox="1">
            <a:spLocks noChangeArrowheads="1"/>
          </p:cNvSpPr>
          <p:nvPr/>
        </p:nvSpPr>
        <p:spPr bwMode="auto">
          <a:xfrm>
            <a:off x="323850" y="5664200"/>
            <a:ext cx="8351838" cy="708025"/>
          </a:xfrm>
          <a:prstGeom prst="rect">
            <a:avLst/>
          </a:prstGeom>
          <a:noFill/>
          <a:ln w="9525">
            <a:noFill/>
            <a:miter lim="800000"/>
            <a:headEnd/>
            <a:tailEnd/>
          </a:ln>
        </p:spPr>
        <p:txBody>
          <a:bodyPr>
            <a:spAutoFit/>
          </a:bodyPr>
          <a:lstStyle/>
          <a:p>
            <a:pPr algn="just" eaLnBrk="0" fontAlgn="base" hangingPunct="0">
              <a:spcBef>
                <a:spcPct val="0"/>
              </a:spcBef>
              <a:spcAft>
                <a:spcPct val="0"/>
              </a:spcAft>
              <a:defRPr/>
            </a:pPr>
            <a:r>
              <a:rPr lang="it-IT" altLang="it-IT" sz="2000" dirty="0">
                <a:solidFill>
                  <a:srgbClr val="000000"/>
                </a:solidFill>
              </a:rPr>
              <a:t>2008: concentrazioni del Hg determinate mediante FIMS-AA</a:t>
            </a:r>
          </a:p>
          <a:p>
            <a:pPr algn="just" eaLnBrk="0" fontAlgn="base" hangingPunct="0">
              <a:spcBef>
                <a:spcPct val="0"/>
              </a:spcBef>
              <a:spcAft>
                <a:spcPct val="0"/>
              </a:spcAft>
              <a:defRPr/>
            </a:pPr>
            <a:r>
              <a:rPr lang="it-IT" altLang="it-IT" sz="2000" dirty="0">
                <a:solidFill>
                  <a:srgbClr val="000000"/>
                </a:solidFill>
              </a:rPr>
              <a:t>2014: concentrazioni del Hg determinate mediante DMA</a:t>
            </a:r>
          </a:p>
        </p:txBody>
      </p:sp>
    </p:spTree>
    <p:extLst>
      <p:ext uri="{BB962C8B-B14F-4D97-AF65-F5344CB8AC3E}">
        <p14:creationId xmlns:p14="http://schemas.microsoft.com/office/powerpoint/2010/main" val="42070557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asellaDiTesto 3"/>
          <p:cNvSpPr txBox="1">
            <a:spLocks noChangeArrowheads="1"/>
          </p:cNvSpPr>
          <p:nvPr/>
        </p:nvSpPr>
        <p:spPr bwMode="auto">
          <a:xfrm>
            <a:off x="288925" y="195263"/>
            <a:ext cx="8531225" cy="2754312"/>
          </a:xfrm>
          <a:prstGeom prst="rect">
            <a:avLst/>
          </a:prstGeom>
          <a:noFill/>
          <a:ln w="9525">
            <a:noFill/>
            <a:miter lim="800000"/>
            <a:headEnd/>
            <a:tailEnd/>
          </a:ln>
        </p:spPr>
        <p:txBody>
          <a:bodyPr>
            <a:spAutoFit/>
          </a:bodyPr>
          <a:lstStyle/>
          <a:p>
            <a:pPr algn="just" eaLnBrk="0" fontAlgn="base" hangingPunct="0">
              <a:spcBef>
                <a:spcPct val="0"/>
              </a:spcBef>
              <a:spcAft>
                <a:spcPct val="0"/>
              </a:spcAft>
              <a:defRPr/>
            </a:pPr>
            <a:r>
              <a:rPr lang="it-IT" altLang="it-IT" sz="2400" dirty="0">
                <a:solidFill>
                  <a:srgbClr val="000000"/>
                </a:solidFill>
              </a:rPr>
              <a:t>Il 10% circa (n=12) dei campioni totali (39 stazioni </a:t>
            </a:r>
            <a:r>
              <a:rPr lang="it-IT" altLang="it-IT" sz="2400" dirty="0">
                <a:solidFill>
                  <a:srgbClr val="000000"/>
                </a:solidFill>
                <a:sym typeface="Symbol" pitchFamily="18" charset="2"/>
              </a:rPr>
              <a:t></a:t>
            </a:r>
            <a:r>
              <a:rPr lang="it-IT" altLang="it-IT" sz="2400" dirty="0">
                <a:solidFill>
                  <a:srgbClr val="000000"/>
                </a:solidFill>
              </a:rPr>
              <a:t> 3 repliche = 117 campioni) del campionamento 2014 erano stati suddivisi in due aliquote. La seconda aliquota è stata analizzata a pagamento dai laboratori ARPA-FVG mediante FIMS-AA.</a:t>
            </a:r>
          </a:p>
          <a:p>
            <a:pPr algn="just" eaLnBrk="0" fontAlgn="base" hangingPunct="0">
              <a:spcBef>
                <a:spcPts val="600"/>
              </a:spcBef>
              <a:spcAft>
                <a:spcPct val="0"/>
              </a:spcAft>
              <a:defRPr/>
            </a:pPr>
            <a:r>
              <a:rPr lang="it-IT" altLang="it-IT" sz="2400" dirty="0">
                <a:solidFill>
                  <a:srgbClr val="000000"/>
                </a:solidFill>
              </a:rPr>
              <a:t>Le due serie di dati risultano significativamente correlate, con valori FIMS-AA del 2014 prossimi a quelli del 2008.</a:t>
            </a:r>
          </a:p>
        </p:txBody>
      </p:sp>
      <p:pic>
        <p:nvPicPr>
          <p:cNvPr id="38915"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2952750"/>
            <a:ext cx="5892800"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827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magine 1"/>
          <p:cNvPicPr>
            <a:picLocks noChangeAspect="1"/>
          </p:cNvPicPr>
          <p:nvPr/>
        </p:nvPicPr>
        <p:blipFill>
          <a:blip r:embed="rId2">
            <a:extLst>
              <a:ext uri="{28A0092B-C50C-407E-A947-70E740481C1C}">
                <a14:useLocalDpi xmlns:a14="http://schemas.microsoft.com/office/drawing/2010/main" val="0"/>
              </a:ext>
            </a:extLst>
          </a:blip>
          <a:srcRect l="25307" r="32034" b="8833"/>
          <a:stretch>
            <a:fillRect/>
          </a:stretch>
        </p:blipFill>
        <p:spPr bwMode="auto">
          <a:xfrm>
            <a:off x="242888" y="319088"/>
            <a:ext cx="4435475"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39" name="Gruppo 2"/>
          <p:cNvGrpSpPr>
            <a:grpSpLocks/>
          </p:cNvGrpSpPr>
          <p:nvPr/>
        </p:nvGrpSpPr>
        <p:grpSpPr bwMode="auto">
          <a:xfrm>
            <a:off x="2262188" y="319088"/>
            <a:ext cx="6683375" cy="3605212"/>
            <a:chOff x="2447925" y="665163"/>
            <a:chExt cx="6683375" cy="3605212"/>
          </a:xfrm>
        </p:grpSpPr>
        <p:sp>
          <p:nvSpPr>
            <p:cNvPr id="4" name="Rettangolo 3"/>
            <p:cNvSpPr/>
            <p:nvPr/>
          </p:nvSpPr>
          <p:spPr>
            <a:xfrm>
              <a:off x="2447925" y="2366963"/>
              <a:ext cx="1182687" cy="12779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cxnSp>
          <p:nvCxnSpPr>
            <p:cNvPr id="5" name="Connettore 1 4"/>
            <p:cNvCxnSpPr/>
            <p:nvPr/>
          </p:nvCxnSpPr>
          <p:spPr>
            <a:xfrm flipV="1">
              <a:off x="2460625" y="665163"/>
              <a:ext cx="2944812" cy="1701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flipV="1">
              <a:off x="3630612" y="665163"/>
              <a:ext cx="5500688" cy="16922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2447925" y="3641725"/>
              <a:ext cx="2957512" cy="62865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3597275" y="3633788"/>
              <a:ext cx="5534025" cy="63658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39940" name="Immagine 8"/>
          <p:cNvPicPr>
            <a:picLocks noChangeAspect="1"/>
          </p:cNvPicPr>
          <p:nvPr/>
        </p:nvPicPr>
        <p:blipFill>
          <a:blip r:embed="rId3">
            <a:extLst>
              <a:ext uri="{28A0092B-C50C-407E-A947-70E740481C1C}">
                <a14:useLocalDpi xmlns:a14="http://schemas.microsoft.com/office/drawing/2010/main" val="0"/>
              </a:ext>
            </a:extLst>
          </a:blip>
          <a:srcRect l="22250" t="1974" r="33910" b="27306"/>
          <a:stretch>
            <a:fillRect/>
          </a:stretch>
        </p:blipFill>
        <p:spPr bwMode="auto">
          <a:xfrm>
            <a:off x="5192713" y="323850"/>
            <a:ext cx="3725862"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CasellaDiTesto 9"/>
          <p:cNvSpPr txBox="1">
            <a:spLocks noChangeArrowheads="1"/>
          </p:cNvSpPr>
          <p:nvPr/>
        </p:nvSpPr>
        <p:spPr bwMode="auto">
          <a:xfrm>
            <a:off x="242888" y="6086475"/>
            <a:ext cx="1881187" cy="6477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it-IT" sz="3600" b="1" dirty="0">
                <a:solidFill>
                  <a:srgbClr val="000000"/>
                </a:solidFill>
              </a:rPr>
              <a:t>2014</a:t>
            </a:r>
          </a:p>
        </p:txBody>
      </p:sp>
      <p:sp>
        <p:nvSpPr>
          <p:cNvPr id="46085" name="CasellaDiTesto 22"/>
          <p:cNvSpPr txBox="1">
            <a:spLocks noChangeArrowheads="1"/>
          </p:cNvSpPr>
          <p:nvPr/>
        </p:nvSpPr>
        <p:spPr bwMode="auto">
          <a:xfrm>
            <a:off x="5187950" y="4038600"/>
            <a:ext cx="1881188" cy="646113"/>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it-IT" sz="3600" b="1" dirty="0">
                <a:solidFill>
                  <a:srgbClr val="000000"/>
                </a:solidFill>
              </a:rPr>
              <a:t>2015</a:t>
            </a:r>
          </a:p>
        </p:txBody>
      </p:sp>
      <p:sp>
        <p:nvSpPr>
          <p:cNvPr id="46092" name="Text Box 12"/>
          <p:cNvSpPr txBox="1">
            <a:spLocks noChangeArrowheads="1"/>
          </p:cNvSpPr>
          <p:nvPr/>
        </p:nvSpPr>
        <p:spPr bwMode="auto">
          <a:xfrm>
            <a:off x="5219700" y="4724400"/>
            <a:ext cx="3673475" cy="1938338"/>
          </a:xfrm>
          <a:prstGeom prst="rect">
            <a:avLst/>
          </a:prstGeom>
          <a:noFill/>
          <a:ln w="9525">
            <a:noFill/>
            <a:miter lim="800000"/>
            <a:headEnd/>
            <a:tailEnd/>
          </a:ln>
          <a:effectLst/>
        </p:spPr>
        <p:txBody>
          <a:bodyPr>
            <a:spAutoFit/>
          </a:bodyPr>
          <a:lstStyle/>
          <a:p>
            <a:pPr eaLnBrk="0" fontAlgn="base" hangingPunct="0">
              <a:spcBef>
                <a:spcPct val="50000"/>
              </a:spcBef>
              <a:spcAft>
                <a:spcPct val="0"/>
              </a:spcAft>
              <a:defRPr/>
            </a:pPr>
            <a:r>
              <a:rPr lang="it-IT" sz="2400" dirty="0">
                <a:solidFill>
                  <a:srgbClr val="000000"/>
                </a:solidFill>
              </a:rPr>
              <a:t>Nell’ottobre 2015 è stato possibile campionare in alcuni siti, ignorando ciò che era nel frattempo successo all’impianto.</a:t>
            </a:r>
          </a:p>
        </p:txBody>
      </p:sp>
    </p:spTree>
    <p:extLst>
      <p:ext uri="{BB962C8B-B14F-4D97-AF65-F5344CB8AC3E}">
        <p14:creationId xmlns:p14="http://schemas.microsoft.com/office/powerpoint/2010/main" val="846524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uppo 11"/>
          <p:cNvGrpSpPr>
            <a:grpSpLocks/>
          </p:cNvGrpSpPr>
          <p:nvPr/>
        </p:nvGrpSpPr>
        <p:grpSpPr bwMode="auto">
          <a:xfrm>
            <a:off x="477838" y="404813"/>
            <a:ext cx="2887662" cy="6435725"/>
            <a:chOff x="431078" y="409575"/>
            <a:chExt cx="2889076" cy="6434901"/>
          </a:xfrm>
        </p:grpSpPr>
        <p:sp>
          <p:nvSpPr>
            <p:cNvPr id="47116" name="CasellaDiTesto 10"/>
            <p:cNvSpPr txBox="1">
              <a:spLocks noChangeArrowheads="1"/>
            </p:cNvSpPr>
            <p:nvPr/>
          </p:nvSpPr>
          <p:spPr bwMode="auto">
            <a:xfrm>
              <a:off x="431078" y="3428613"/>
              <a:ext cx="2889076" cy="3415863"/>
            </a:xfrm>
            <a:prstGeom prst="rect">
              <a:avLst/>
            </a:prstGeom>
            <a:noFill/>
            <a:ln w="9525">
              <a:noFill/>
              <a:miter lim="800000"/>
              <a:headEnd/>
              <a:tailEnd/>
            </a:ln>
          </p:spPr>
          <p:txBody>
            <a:bodyPr>
              <a:spAutoFit/>
            </a:bodyPr>
            <a:lstStyle/>
            <a:p>
              <a:pPr algn="just" eaLnBrk="0" fontAlgn="base" hangingPunct="0">
                <a:spcBef>
                  <a:spcPct val="0"/>
                </a:spcBef>
                <a:spcAft>
                  <a:spcPct val="0"/>
                </a:spcAft>
                <a:defRPr/>
              </a:pPr>
              <a:r>
                <a:rPr lang="it-IT" sz="2400" dirty="0">
                  <a:solidFill>
                    <a:srgbClr val="000000"/>
                  </a:solidFill>
                </a:rPr>
                <a:t>Il confronto stati-stico è stato possi-bile per i siti 2, 3 e 5, per cui si avevano a </a:t>
              </a:r>
              <a:r>
                <a:rPr lang="it-IT" sz="2400" dirty="0" err="1">
                  <a:solidFill>
                    <a:srgbClr val="000000"/>
                  </a:solidFill>
                </a:rPr>
                <a:t>dispo-sizione</a:t>
              </a:r>
              <a:r>
                <a:rPr lang="it-IT" sz="2400" dirty="0">
                  <a:solidFill>
                    <a:srgbClr val="000000"/>
                  </a:solidFill>
                </a:rPr>
                <a:t> campioni di </a:t>
              </a:r>
              <a:r>
                <a:rPr lang="it-IT" sz="2400" i="1" dirty="0">
                  <a:solidFill>
                    <a:srgbClr val="000000"/>
                  </a:solidFill>
                </a:rPr>
                <a:t>Robinia</a:t>
              </a:r>
              <a:r>
                <a:rPr lang="it-IT" sz="2400" dirty="0">
                  <a:solidFill>
                    <a:srgbClr val="000000"/>
                  </a:solidFill>
                </a:rPr>
                <a:t> per en-</a:t>
              </a:r>
              <a:r>
                <a:rPr lang="it-IT" sz="2400" dirty="0" err="1">
                  <a:solidFill>
                    <a:srgbClr val="000000"/>
                  </a:solidFill>
                </a:rPr>
                <a:t>trambi</a:t>
              </a:r>
              <a:r>
                <a:rPr lang="it-IT" sz="2400" dirty="0">
                  <a:solidFill>
                    <a:srgbClr val="000000"/>
                  </a:solidFill>
                </a:rPr>
                <a:t> gli an</a:t>
              </a:r>
              <a:r>
                <a:rPr lang="it-IT" sz="2400" dirty="0">
                  <a:solidFill>
                    <a:srgbClr val="000000"/>
                  </a:solidFill>
                  <a:latin typeface="Times New Roman" pitchFamily="18" charset="0"/>
                </a:rPr>
                <a:t>ni. </a:t>
              </a:r>
            </a:p>
            <a:p>
              <a:pPr algn="just" eaLnBrk="0" fontAlgn="base" hangingPunct="0">
                <a:spcBef>
                  <a:spcPct val="0"/>
                </a:spcBef>
                <a:spcAft>
                  <a:spcPct val="0"/>
                </a:spcAft>
                <a:defRPr/>
              </a:pPr>
              <a:endParaRPr lang="it-IT" sz="2400" dirty="0">
                <a:solidFill>
                  <a:srgbClr val="000000"/>
                </a:solidFill>
                <a:latin typeface="Times New Roman" pitchFamily="18" charset="0"/>
              </a:endParaRPr>
            </a:p>
          </p:txBody>
        </p:sp>
        <p:pic>
          <p:nvPicPr>
            <p:cNvPr id="40974" name="Immagine 5"/>
            <p:cNvPicPr>
              <a:picLocks noChangeAspect="1"/>
            </p:cNvPicPr>
            <p:nvPr/>
          </p:nvPicPr>
          <p:blipFill>
            <a:blip r:embed="rId2">
              <a:extLst>
                <a:ext uri="{28A0092B-C50C-407E-A947-70E740481C1C}">
                  <a14:useLocalDpi xmlns:a14="http://schemas.microsoft.com/office/drawing/2010/main" val="0"/>
                </a:ext>
              </a:extLst>
            </a:blip>
            <a:srcRect l="22250" t="1974" r="33910" b="27306"/>
            <a:stretch>
              <a:fillRect/>
            </a:stretch>
          </p:blipFill>
          <p:spPr bwMode="auto">
            <a:xfrm>
              <a:off x="458788" y="409575"/>
              <a:ext cx="2833656" cy="27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uppo 3"/>
          <p:cNvGrpSpPr>
            <a:grpSpLocks/>
          </p:cNvGrpSpPr>
          <p:nvPr/>
        </p:nvGrpSpPr>
        <p:grpSpPr bwMode="auto">
          <a:xfrm>
            <a:off x="3922713" y="422275"/>
            <a:ext cx="4716462" cy="5307013"/>
            <a:chOff x="3923506" y="494749"/>
            <a:chExt cx="4716462" cy="5307108"/>
          </a:xfrm>
        </p:grpSpPr>
        <p:grpSp>
          <p:nvGrpSpPr>
            <p:cNvPr id="40964" name="Gruppo 12"/>
            <p:cNvGrpSpPr>
              <a:grpSpLocks/>
            </p:cNvGrpSpPr>
            <p:nvPr/>
          </p:nvGrpSpPr>
          <p:grpSpPr bwMode="auto">
            <a:xfrm>
              <a:off x="3923506" y="494749"/>
              <a:ext cx="4716462" cy="5307108"/>
              <a:chOff x="3834165" y="1684337"/>
              <a:chExt cx="4716030" cy="5306405"/>
            </a:xfrm>
          </p:grpSpPr>
          <p:grpSp>
            <p:nvGrpSpPr>
              <p:cNvPr id="40967" name="Gruppo 7"/>
              <p:cNvGrpSpPr>
                <a:grpSpLocks/>
              </p:cNvGrpSpPr>
              <p:nvPr/>
            </p:nvGrpSpPr>
            <p:grpSpPr bwMode="auto">
              <a:xfrm>
                <a:off x="3834165" y="1684337"/>
                <a:ext cx="4716030" cy="3818086"/>
                <a:chOff x="3744402" y="2492896"/>
                <a:chExt cx="4716030" cy="3818086"/>
              </a:xfrm>
            </p:grpSpPr>
            <p:pic>
              <p:nvPicPr>
                <p:cNvPr id="40971" name="Immagine 6"/>
                <p:cNvPicPr>
                  <a:picLocks noChangeAspect="1"/>
                </p:cNvPicPr>
                <p:nvPr/>
              </p:nvPicPr>
              <p:blipFill>
                <a:blip r:embed="rId3">
                  <a:extLst>
                    <a:ext uri="{28A0092B-C50C-407E-A947-70E740481C1C}">
                      <a14:useLocalDpi xmlns:a14="http://schemas.microsoft.com/office/drawing/2010/main" val="0"/>
                    </a:ext>
                  </a:extLst>
                </a:blip>
                <a:srcRect t="4855" r="11867"/>
                <a:stretch>
                  <a:fillRect/>
                </a:stretch>
              </p:blipFill>
              <p:spPr bwMode="auto">
                <a:xfrm>
                  <a:off x="3744402" y="2492896"/>
                  <a:ext cx="4716030" cy="3818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p:cNvSpPr/>
                <p:nvPr/>
              </p:nvSpPr>
              <p:spPr>
                <a:xfrm>
                  <a:off x="5507952" y="6119919"/>
                  <a:ext cx="1368300" cy="1095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grpSp>
          <p:sp>
            <p:nvSpPr>
              <p:cNvPr id="47111" name="CasellaDiTesto 8"/>
              <p:cNvSpPr txBox="1">
                <a:spLocks noChangeArrowheads="1"/>
              </p:cNvSpPr>
              <p:nvPr/>
            </p:nvSpPr>
            <p:spPr bwMode="auto">
              <a:xfrm>
                <a:off x="4283386" y="5420884"/>
                <a:ext cx="1777837" cy="1200013"/>
              </a:xfrm>
              <a:prstGeom prst="rect">
                <a:avLst/>
              </a:prstGeom>
              <a:noFill/>
              <a:ln w="9525">
                <a:noFill/>
                <a:miter lim="800000"/>
                <a:headEnd/>
                <a:tailEnd/>
              </a:ln>
            </p:spPr>
            <p:txBody>
              <a:bodyPr>
                <a:spAutoFit/>
              </a:bodyPr>
              <a:lstStyle/>
              <a:p>
                <a:pPr algn="r" eaLnBrk="0" fontAlgn="base" hangingPunct="0">
                  <a:spcBef>
                    <a:spcPct val="0"/>
                  </a:spcBef>
                  <a:spcAft>
                    <a:spcPct val="0"/>
                  </a:spcAft>
                  <a:defRPr/>
                </a:pPr>
                <a:r>
                  <a:rPr lang="it-IT" sz="2400" dirty="0">
                    <a:solidFill>
                      <a:srgbClr val="000000"/>
                    </a:solidFill>
                  </a:rPr>
                  <a:t>2014 </a:t>
                </a:r>
                <a:br>
                  <a:rPr lang="it-IT" sz="2400" dirty="0">
                    <a:solidFill>
                      <a:srgbClr val="000000"/>
                    </a:solidFill>
                  </a:rPr>
                </a:br>
                <a:r>
                  <a:rPr lang="it-IT" sz="2400" dirty="0">
                    <a:solidFill>
                      <a:srgbClr val="000000"/>
                    </a:solidFill>
                  </a:rPr>
                  <a:t>impianto in funzione</a:t>
                </a:r>
              </a:p>
            </p:txBody>
          </p:sp>
          <p:sp>
            <p:nvSpPr>
              <p:cNvPr id="40969" name="CasellaDiTesto 9"/>
              <p:cNvSpPr txBox="1">
                <a:spLocks noChangeArrowheads="1"/>
              </p:cNvSpPr>
              <p:nvPr/>
            </p:nvSpPr>
            <p:spPr bwMode="auto">
              <a:xfrm>
                <a:off x="6402643" y="1863765"/>
                <a:ext cx="20162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0" fontAlgn="base" hangingPunct="0">
                  <a:spcBef>
                    <a:spcPct val="0"/>
                  </a:spcBef>
                  <a:spcAft>
                    <a:spcPct val="0"/>
                  </a:spcAft>
                  <a:buFontTx/>
                  <a:buNone/>
                </a:pPr>
                <a:r>
                  <a:rPr lang="it-IT" altLang="it-IT" sz="2400">
                    <a:solidFill>
                      <a:srgbClr val="000000"/>
                    </a:solidFill>
                    <a:latin typeface="Times New Roman" pitchFamily="18" charset="0"/>
                  </a:rPr>
                  <a:t>Valori in </a:t>
                </a:r>
                <a:r>
                  <a:rPr lang="it-IT" altLang="it-IT" sz="2400" b="1">
                    <a:solidFill>
                      <a:srgbClr val="000000"/>
                    </a:solidFill>
                    <a:latin typeface="Times New Roman" pitchFamily="18" charset="0"/>
                  </a:rPr>
                  <a:t>ppb</a:t>
                </a:r>
              </a:p>
              <a:p>
                <a:pPr algn="r" eaLnBrk="0" fontAlgn="base" hangingPunct="0">
                  <a:spcBef>
                    <a:spcPct val="0"/>
                  </a:spcBef>
                  <a:spcAft>
                    <a:spcPct val="0"/>
                  </a:spcAft>
                  <a:buFontTx/>
                  <a:buNone/>
                </a:pPr>
                <a:r>
                  <a:rPr lang="it-IT" altLang="it-IT" sz="2400">
                    <a:solidFill>
                      <a:srgbClr val="000000"/>
                    </a:solidFill>
                    <a:latin typeface="Times New Roman" pitchFamily="18" charset="0"/>
                  </a:rPr>
                  <a:t>n</a:t>
                </a:r>
                <a:r>
                  <a:rPr lang="it-IT" altLang="it-IT" sz="2400" baseline="-25000">
                    <a:solidFill>
                      <a:srgbClr val="000000"/>
                    </a:solidFill>
                    <a:latin typeface="Times New Roman" pitchFamily="18" charset="0"/>
                  </a:rPr>
                  <a:t>2014 </a:t>
                </a:r>
                <a:r>
                  <a:rPr lang="it-IT" altLang="it-IT" sz="2400">
                    <a:solidFill>
                      <a:srgbClr val="000000"/>
                    </a:solidFill>
                    <a:latin typeface="Times New Roman" pitchFamily="18" charset="0"/>
                  </a:rPr>
                  <a:t>= 9</a:t>
                </a:r>
                <a:endParaRPr lang="it-IT" altLang="it-IT" sz="2400" baseline="-25000">
                  <a:solidFill>
                    <a:srgbClr val="000000"/>
                  </a:solidFill>
                  <a:latin typeface="Times New Roman" pitchFamily="18" charset="0"/>
                </a:endParaRPr>
              </a:p>
              <a:p>
                <a:pPr algn="r" eaLnBrk="0" fontAlgn="base" hangingPunct="0">
                  <a:spcBef>
                    <a:spcPct val="0"/>
                  </a:spcBef>
                  <a:spcAft>
                    <a:spcPct val="0"/>
                  </a:spcAft>
                  <a:buFontTx/>
                  <a:buNone/>
                </a:pPr>
                <a:r>
                  <a:rPr lang="it-IT" altLang="it-IT" sz="2400">
                    <a:solidFill>
                      <a:srgbClr val="000000"/>
                    </a:solidFill>
                    <a:latin typeface="Times New Roman" pitchFamily="18" charset="0"/>
                  </a:rPr>
                  <a:t>n</a:t>
                </a:r>
                <a:r>
                  <a:rPr lang="it-IT" altLang="it-IT" sz="2400" baseline="-25000">
                    <a:solidFill>
                      <a:srgbClr val="000000"/>
                    </a:solidFill>
                    <a:latin typeface="Times New Roman" pitchFamily="18" charset="0"/>
                  </a:rPr>
                  <a:t>2015 </a:t>
                </a:r>
                <a:r>
                  <a:rPr lang="it-IT" altLang="it-IT" sz="2400">
                    <a:solidFill>
                      <a:srgbClr val="000000"/>
                    </a:solidFill>
                    <a:latin typeface="Times New Roman" pitchFamily="18" charset="0"/>
                  </a:rPr>
                  <a:t>= 9 </a:t>
                </a:r>
                <a:endParaRPr lang="it-IT" altLang="it-IT" sz="2400" baseline="-25000">
                  <a:solidFill>
                    <a:srgbClr val="000000"/>
                  </a:solidFill>
                  <a:latin typeface="Times New Roman" pitchFamily="18" charset="0"/>
                </a:endParaRPr>
              </a:p>
              <a:p>
                <a:pPr algn="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sp>
            <p:nvSpPr>
              <p:cNvPr id="47113" name="CasellaDiTesto 10"/>
              <p:cNvSpPr txBox="1">
                <a:spLocks noChangeArrowheads="1"/>
              </p:cNvSpPr>
              <p:nvPr/>
            </p:nvSpPr>
            <p:spPr bwMode="auto">
              <a:xfrm>
                <a:off x="6443776" y="5420884"/>
                <a:ext cx="2015940" cy="1569858"/>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it-IT" sz="2400" dirty="0">
                    <a:solidFill>
                      <a:srgbClr val="000000"/>
                    </a:solidFill>
                  </a:rPr>
                  <a:t>2015</a:t>
                </a:r>
              </a:p>
              <a:p>
                <a:pPr eaLnBrk="0" fontAlgn="base" hangingPunct="0">
                  <a:spcBef>
                    <a:spcPct val="0"/>
                  </a:spcBef>
                  <a:spcAft>
                    <a:spcPct val="0"/>
                  </a:spcAft>
                  <a:defRPr/>
                </a:pPr>
                <a:r>
                  <a:rPr lang="it-IT" sz="2400" dirty="0">
                    <a:solidFill>
                      <a:srgbClr val="000000"/>
                    </a:solidFill>
                  </a:rPr>
                  <a:t>impianto spento da luglio</a:t>
                </a:r>
              </a:p>
            </p:txBody>
          </p:sp>
        </p:grpSp>
        <p:sp>
          <p:nvSpPr>
            <p:cNvPr id="40965" name="Rettangolo 1"/>
            <p:cNvSpPr>
              <a:spLocks noChangeArrowheads="1"/>
            </p:cNvSpPr>
            <p:nvPr/>
          </p:nvSpPr>
          <p:spPr bwMode="auto">
            <a:xfrm>
              <a:off x="5609253" y="1960262"/>
              <a:ext cx="719310" cy="792088"/>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sp>
          <p:nvSpPr>
            <p:cNvPr id="40966" name="Rettangolo 2"/>
            <p:cNvSpPr>
              <a:spLocks noChangeArrowheads="1"/>
            </p:cNvSpPr>
            <p:nvPr/>
          </p:nvSpPr>
          <p:spPr bwMode="auto">
            <a:xfrm>
              <a:off x="6508668" y="3588046"/>
              <a:ext cx="692982" cy="167831"/>
            </a:xfrm>
            <a:prstGeom prst="rect">
              <a:avLst/>
            </a:prstGeom>
            <a:solidFill>
              <a:srgbClr val="C00000"/>
            </a:solidFill>
            <a:ln w="9525" algn="ctr">
              <a:solidFill>
                <a:schemeClr val="tx1"/>
              </a:solidFill>
              <a:round/>
              <a:headEnd/>
              <a:tailEnd/>
            </a:ln>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spTree>
    <p:extLst>
      <p:ext uri="{BB962C8B-B14F-4D97-AF65-F5344CB8AC3E}">
        <p14:creationId xmlns:p14="http://schemas.microsoft.com/office/powerpoint/2010/main" val="3989880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cienceblogs.com/gregladen/files/2013/01/05OldTre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0" y="476250"/>
            <a:ext cx="4408488"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33375"/>
            <a:ext cx="42862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6" name="Picture 7" descr="https://my.vanderbilt.edu/themindfulphd/files/2014/01/Tree_r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3860800"/>
            <a:ext cx="3373438"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543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uanews.org/sites/default/files/styles/gallery-image-large-1024/public/gallery-media/13290_082246c8e82479f.jpg?itok=Ml3uW0BD"/>
          <p:cNvPicPr>
            <a:picLocks noChangeAspect="1" noChangeArrowheads="1"/>
          </p:cNvPicPr>
          <p:nvPr/>
        </p:nvPicPr>
        <p:blipFill>
          <a:blip r:embed="rId2" cstate="print">
            <a:extLst>
              <a:ext uri="{28A0092B-C50C-407E-A947-70E740481C1C}">
                <a14:useLocalDpi xmlns:a14="http://schemas.microsoft.com/office/drawing/2010/main" val="0"/>
              </a:ext>
            </a:extLst>
          </a:blip>
          <a:srcRect l="7170"/>
          <a:stretch>
            <a:fillRect/>
          </a:stretch>
        </p:blipFill>
        <p:spPr bwMode="auto">
          <a:xfrm>
            <a:off x="611188" y="333375"/>
            <a:ext cx="3068637"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descr="http://www.rmtrr.org/images/FalseR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333375"/>
            <a:ext cx="448627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196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asellaDiTesto 1"/>
          <p:cNvSpPr txBox="1">
            <a:spLocks noChangeArrowheads="1"/>
          </p:cNvSpPr>
          <p:nvPr/>
        </p:nvSpPr>
        <p:spPr bwMode="auto">
          <a:xfrm>
            <a:off x="433388" y="2270125"/>
            <a:ext cx="861536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a:solidFill>
                  <a:srgbClr val="000000"/>
                </a:solidFill>
                <a:latin typeface="Times New Roman" pitchFamily="18" charset="0"/>
                <a:sym typeface="Symbol" pitchFamily="18" charset="2"/>
              </a:rPr>
              <a:t> </a:t>
            </a:r>
            <a:r>
              <a:rPr lang="en-US" altLang="it-IT" sz="2400" i="1">
                <a:solidFill>
                  <a:srgbClr val="000000"/>
                </a:solidFill>
                <a:latin typeface="Times New Roman" pitchFamily="18" charset="0"/>
              </a:rPr>
              <a:t>Annual growth rinks from short-leaf pine trees in the Great Smoky Mountains National Park show suppressed growth and increased iron content between 1863 and 1912, a period of smelting activity and large sulfur dioxide releases at Copperhill, Tennessee, 88 kilometers upwind. </a:t>
            </a:r>
          </a:p>
          <a:p>
            <a:pPr eaLnBrk="0" fontAlgn="base" hangingPunct="0">
              <a:spcBef>
                <a:spcPct val="0"/>
              </a:spcBef>
              <a:spcAft>
                <a:spcPct val="0"/>
              </a:spcAft>
              <a:buFontTx/>
              <a:buNone/>
            </a:pPr>
            <a:r>
              <a:rPr lang="en-US" altLang="it-IT" sz="2400">
                <a:solidFill>
                  <a:srgbClr val="000000"/>
                </a:solidFill>
                <a:latin typeface="Times New Roman" pitchFamily="18" charset="0"/>
                <a:sym typeface="Symbol" pitchFamily="18" charset="2"/>
              </a:rPr>
              <a:t> </a:t>
            </a:r>
            <a:r>
              <a:rPr lang="en-US" altLang="it-IT" sz="2400" i="1">
                <a:solidFill>
                  <a:srgbClr val="000000"/>
                </a:solidFill>
                <a:latin typeface="Times New Roman" pitchFamily="18" charset="0"/>
              </a:rPr>
              <a:t>Similar growth suppression and increases of iron and other metals were found in rings formed in the past 20 to 25 years, a period when regional fossil fuel combustion emissions increased about 200 percent. </a:t>
            </a:r>
          </a:p>
          <a:p>
            <a:pPr eaLnBrk="0" fontAlgn="base" hangingPunct="0">
              <a:spcBef>
                <a:spcPct val="0"/>
              </a:spcBef>
              <a:spcAft>
                <a:spcPct val="0"/>
              </a:spcAft>
              <a:buFontTx/>
              <a:buNone/>
            </a:pPr>
            <a:r>
              <a:rPr lang="en-US" altLang="it-IT" sz="2400">
                <a:solidFill>
                  <a:srgbClr val="000000"/>
                </a:solidFill>
                <a:latin typeface="Times New Roman" pitchFamily="18" charset="0"/>
                <a:sym typeface="Symbol" pitchFamily="18" charset="2"/>
              </a:rPr>
              <a:t> </a:t>
            </a:r>
            <a:r>
              <a:rPr lang="en-US" altLang="it-IT" sz="2400" i="1">
                <a:solidFill>
                  <a:srgbClr val="000000"/>
                </a:solidFill>
                <a:latin typeface="Times New Roman" pitchFamily="18" charset="0"/>
              </a:rPr>
              <a:t>Metals concentrations in phloem and cambium are high, but whether they exceed toxic thresholds for these tissues is not known.</a:t>
            </a:r>
            <a:endParaRPr lang="it-IT" altLang="it-IT" sz="2400">
              <a:solidFill>
                <a:srgbClr val="000000"/>
              </a:solidFill>
              <a:latin typeface="Times New Roman" pitchFamily="18" charset="0"/>
            </a:endParaRPr>
          </a:p>
        </p:txBody>
      </p:sp>
      <p:sp>
        <p:nvSpPr>
          <p:cNvPr id="44035" name="CasellaDiTesto 2"/>
          <p:cNvSpPr txBox="1">
            <a:spLocks noChangeArrowheads="1"/>
          </p:cNvSpPr>
          <p:nvPr/>
        </p:nvSpPr>
        <p:spPr bwMode="auto">
          <a:xfrm>
            <a:off x="446088" y="688975"/>
            <a:ext cx="77755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it-IT" sz="2400" b="1">
                <a:solidFill>
                  <a:srgbClr val="000000"/>
                </a:solidFill>
                <a:latin typeface="Times New Roman" pitchFamily="18" charset="0"/>
              </a:rPr>
              <a:t>Trace Elements in Tree Rings: Evidence of Recent and</a:t>
            </a:r>
          </a:p>
          <a:p>
            <a:pPr eaLnBrk="0" fontAlgn="base" hangingPunct="0">
              <a:spcBef>
                <a:spcPct val="0"/>
              </a:spcBef>
              <a:spcAft>
                <a:spcPct val="0"/>
              </a:spcAft>
              <a:buFontTx/>
              <a:buNone/>
            </a:pPr>
            <a:r>
              <a:rPr lang="it-IT" altLang="it-IT" sz="2400" b="1">
                <a:solidFill>
                  <a:srgbClr val="000000"/>
                </a:solidFill>
                <a:latin typeface="Times New Roman" pitchFamily="18" charset="0"/>
              </a:rPr>
              <a:t>Historical Air Pollution</a:t>
            </a:r>
          </a:p>
          <a:p>
            <a:pPr eaLnBrk="0" fontAlgn="base" hangingPunct="0">
              <a:spcBef>
                <a:spcPct val="0"/>
              </a:spcBef>
              <a:spcAft>
                <a:spcPct val="0"/>
              </a:spcAft>
              <a:buFontTx/>
              <a:buNone/>
            </a:pPr>
            <a:r>
              <a:rPr lang="en-US" altLang="it-IT" sz="2400">
                <a:solidFill>
                  <a:srgbClr val="000000"/>
                </a:solidFill>
                <a:latin typeface="Times New Roman" pitchFamily="18" charset="0"/>
              </a:rPr>
              <a:t>C. F. Baes III and S. B. McLaughlin</a:t>
            </a:r>
          </a:p>
          <a:p>
            <a:pPr eaLnBrk="0" fontAlgn="base" hangingPunct="0">
              <a:spcBef>
                <a:spcPct val="0"/>
              </a:spcBef>
              <a:spcAft>
                <a:spcPct val="0"/>
              </a:spcAft>
              <a:buFontTx/>
              <a:buNone/>
            </a:pPr>
            <a:r>
              <a:rPr lang="en-US" altLang="it-IT" sz="2400">
                <a:solidFill>
                  <a:srgbClr val="000000"/>
                </a:solidFill>
                <a:latin typeface="Times New Roman" pitchFamily="18" charset="0"/>
              </a:rPr>
              <a:t>Science, 1984</a:t>
            </a:r>
            <a:endParaRPr lang="it-IT" altLang="it-IT" sz="2400">
              <a:solidFill>
                <a:srgbClr val="000000"/>
              </a:solidFill>
              <a:latin typeface="Times New Roman" pitchFamily="18" charset="0"/>
            </a:endParaRPr>
          </a:p>
        </p:txBody>
      </p:sp>
    </p:spTree>
    <p:extLst>
      <p:ext uri="{BB962C8B-B14F-4D97-AF65-F5344CB8AC3E}">
        <p14:creationId xmlns:p14="http://schemas.microsoft.com/office/powerpoint/2010/main" val="13163256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1" descr="science.pdf - Adobe Reader"/>
          <p:cNvPicPr>
            <a:picLocks noChangeAspect="1"/>
          </p:cNvPicPr>
          <p:nvPr/>
        </p:nvPicPr>
        <p:blipFill>
          <a:blip r:embed="rId2">
            <a:extLst>
              <a:ext uri="{28A0092B-C50C-407E-A947-70E740481C1C}">
                <a14:useLocalDpi xmlns:a14="http://schemas.microsoft.com/office/drawing/2010/main" val="0"/>
              </a:ext>
            </a:extLst>
          </a:blip>
          <a:srcRect l="35480" t="34636" r="10686" b="3922"/>
          <a:stretch>
            <a:fillRect/>
          </a:stretch>
        </p:blipFill>
        <p:spPr bwMode="auto">
          <a:xfrm>
            <a:off x="514350" y="668338"/>
            <a:ext cx="8137525"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4097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4613" y="1847850"/>
            <a:ext cx="4483100" cy="2327275"/>
          </a:xfrm>
          <a:noFill/>
        </p:spPr>
        <p:txBody>
          <a:bodyPr lIns="84138" tIns="41275" rIns="84138" bIns="41275"/>
          <a:lstStyle/>
          <a:p>
            <a:pPr algn="l" defTabSz="831850" eaLnBrk="1" hangingPunct="1"/>
            <a:r>
              <a:rPr lang="it-IT" altLang="it-IT" sz="2800" b="1" smtClean="0">
                <a:solidFill>
                  <a:schemeClr val="tx1"/>
                </a:solidFill>
                <a:cs typeface="Arial" charset="0"/>
              </a:rPr>
              <a:t>Lichens</a:t>
            </a:r>
            <a:r>
              <a:rPr lang="it-IT" altLang="it-IT" sz="2800" smtClean="0">
                <a:solidFill>
                  <a:schemeClr val="tx1"/>
                </a:solidFill>
                <a:cs typeface="Arial" charset="0"/>
              </a:rPr>
              <a:t> and </a:t>
            </a:r>
            <a:r>
              <a:rPr lang="it-IT" altLang="it-IT" sz="2800" b="1" smtClean="0">
                <a:solidFill>
                  <a:schemeClr val="tx1"/>
                </a:solidFill>
                <a:cs typeface="Arial" charset="0"/>
              </a:rPr>
              <a:t>mosses</a:t>
            </a:r>
            <a:r>
              <a:rPr lang="it-IT" altLang="it-IT" sz="2800" smtClean="0">
                <a:solidFill>
                  <a:schemeClr val="tx1"/>
                </a:solidFill>
                <a:cs typeface="Arial" charset="0"/>
              </a:rPr>
              <a:t> are among the organisms most frequently used in bioaccumulation studies.  </a:t>
            </a:r>
          </a:p>
        </p:txBody>
      </p:sp>
      <p:pic>
        <p:nvPicPr>
          <p:cNvPr id="3075" name="Picture 3" descr="Xp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1750"/>
            <a:ext cx="4038600"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biancoene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1750"/>
            <a:ext cx="284162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7" descr="moss+rocks+007"/>
          <p:cNvPicPr>
            <a:picLocks noChangeAspect="1" noChangeArrowheads="1"/>
          </p:cNvPicPr>
          <p:nvPr/>
        </p:nvPicPr>
        <p:blipFill>
          <a:blip r:embed="rId5">
            <a:extLst>
              <a:ext uri="{28A0092B-C50C-407E-A947-70E740481C1C}">
                <a14:useLocalDpi xmlns:a14="http://schemas.microsoft.com/office/drawing/2010/main" val="0"/>
              </a:ext>
            </a:extLst>
          </a:blip>
          <a:srcRect l="7135" t="15987"/>
          <a:stretch>
            <a:fillRect/>
          </a:stretch>
        </p:blipFill>
        <p:spPr bwMode="auto">
          <a:xfrm>
            <a:off x="4408488" y="3644900"/>
            <a:ext cx="47355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3" descr="Muschio blu"/>
          <p:cNvPicPr>
            <a:picLocks noChangeAspect="1" noChangeArrowheads="1"/>
          </p:cNvPicPr>
          <p:nvPr/>
        </p:nvPicPr>
        <p:blipFill>
          <a:blip r:embed="rId6">
            <a:clrChange>
              <a:clrFrom>
                <a:srgbClr val="000000"/>
              </a:clrFrom>
              <a:clrTo>
                <a:srgbClr val="000000">
                  <a:alpha val="0"/>
                </a:srgbClr>
              </a:clrTo>
            </a:clrChange>
            <a:lum bright="6000"/>
            <a:extLst>
              <a:ext uri="{28A0092B-C50C-407E-A947-70E740481C1C}">
                <a14:useLocalDpi xmlns:a14="http://schemas.microsoft.com/office/drawing/2010/main" val="0"/>
              </a:ext>
            </a:extLst>
          </a:blip>
          <a:srcRect/>
          <a:stretch>
            <a:fillRect/>
          </a:stretch>
        </p:blipFill>
        <p:spPr bwMode="auto">
          <a:xfrm>
            <a:off x="0" y="5408613"/>
            <a:ext cx="2209800" cy="152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837340"/>
      </p:ext>
    </p:extLst>
  </p:cSld>
  <p:clrMapOvr>
    <a:masterClrMapping/>
  </p:clrMapOvr>
  <p:transition advTm="15654">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533400" y="381000"/>
            <a:ext cx="79121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cs typeface="Arial" charset="0"/>
              </a:rPr>
              <a:t>Hundreds of studies carried out over the last 30 years confirm that the chemical composition of lichens and mosses largely reflects the availability of elements in the environment, because these organisms behave as long-living collectors of persistent atmospheric pollutants, such as trace metals, fluorine and radionuclides.</a:t>
            </a:r>
          </a:p>
        </p:txBody>
      </p:sp>
    </p:spTree>
    <p:extLst>
      <p:ext uri="{BB962C8B-B14F-4D97-AF65-F5344CB8AC3E}">
        <p14:creationId xmlns:p14="http://schemas.microsoft.com/office/powerpoint/2010/main" val="1887390790"/>
      </p:ext>
    </p:extLst>
  </p:cSld>
  <p:clrMapOvr>
    <a:masterClrMapping/>
  </p:clrMapOvr>
  <p:transition advTm="20213">
    <p:cut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asellaDiTesto 3"/>
          <p:cNvSpPr txBox="1">
            <a:spLocks noChangeArrowheads="1"/>
          </p:cNvSpPr>
          <p:nvPr/>
        </p:nvSpPr>
        <p:spPr bwMode="auto">
          <a:xfrm>
            <a:off x="536575" y="350838"/>
            <a:ext cx="799306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it-IT" altLang="it-IT" sz="2400">
                <a:cs typeface="Arial" charset="0"/>
              </a:rPr>
              <a:t>Bisogna sottolineare come molte sostanze presenti nell’ambiente possono avere – in base alle loro proprietà chimico-fisiche – affinità ben precise per determinate matrici, anche di natura organica.</a:t>
            </a:r>
          </a:p>
          <a:p>
            <a:pPr>
              <a:spcBef>
                <a:spcPct val="0"/>
              </a:spcBef>
              <a:buFontTx/>
              <a:buNone/>
            </a:pPr>
            <a:r>
              <a:rPr lang="it-IT" altLang="it-IT" sz="2400">
                <a:cs typeface="Arial" charset="0"/>
              </a:rPr>
              <a:t>Una sostanza fortemente apolare ad es. difficilmente raggiunge elevate concentrazioni in un tessuto molto ricco di acqua, al contrario viene assorbita da un tessuto adiposo o da strutture ricche in cere.</a:t>
            </a:r>
          </a:p>
        </p:txBody>
      </p:sp>
      <p:pic>
        <p:nvPicPr>
          <p:cNvPr id="17411" name="Picture 17"/>
          <p:cNvPicPr>
            <a:picLocks noChangeAspect="1" noChangeArrowheads="1"/>
          </p:cNvPicPr>
          <p:nvPr/>
        </p:nvPicPr>
        <p:blipFill>
          <a:blip r:embed="rId2">
            <a:extLst>
              <a:ext uri="{28A0092B-C50C-407E-A947-70E740481C1C}">
                <a14:useLocalDpi xmlns:a14="http://schemas.microsoft.com/office/drawing/2010/main" val="0"/>
              </a:ext>
            </a:extLst>
          </a:blip>
          <a:srcRect t="9926" b="8537"/>
          <a:stretch>
            <a:fillRect/>
          </a:stretch>
        </p:blipFill>
        <p:spPr bwMode="auto">
          <a:xfrm>
            <a:off x="6634163" y="3689350"/>
            <a:ext cx="2509837"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2" descr="http://www.psmicrographs.co.uk/_assets/uploads/english-oak-leaf-pores-or-stomata--quercus-robur--80200288-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689350"/>
            <a:ext cx="42275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7" descr="formula di struttura del TCD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300" y="3689350"/>
            <a:ext cx="108585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4869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395288" y="503238"/>
            <a:ext cx="8280400" cy="600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defRPr/>
            </a:pPr>
            <a:r>
              <a:rPr lang="it-IT" altLang="it-IT" sz="2400" dirty="0">
                <a:solidFill>
                  <a:srgbClr val="000000"/>
                </a:solidFill>
                <a:cs typeface="Arial" panose="020B0604020202020204" pitchFamily="34" charset="0"/>
              </a:rPr>
              <a:t>Queste crittogame possiedono caratteristiche peculiari che le rendono adatti all'impiego come </a:t>
            </a:r>
            <a:r>
              <a:rPr lang="it-IT" altLang="it-IT" sz="2400" dirty="0" err="1">
                <a:solidFill>
                  <a:srgbClr val="000000"/>
                </a:solidFill>
                <a:cs typeface="Arial" panose="020B0604020202020204" pitchFamily="34" charset="0"/>
              </a:rPr>
              <a:t>bioaccumulatori</a:t>
            </a:r>
            <a:r>
              <a:rPr lang="it-IT" altLang="it-IT" sz="2400" dirty="0">
                <a:solidFill>
                  <a:srgbClr val="000000"/>
                </a:solidFill>
                <a:cs typeface="Arial" panose="020B0604020202020204" pitchFamily="34" charset="0"/>
              </a:rPr>
              <a:t>:</a:t>
            </a:r>
          </a:p>
          <a:p>
            <a:pPr eaLnBrk="0" fontAlgn="base" hangingPunct="0">
              <a:spcBef>
                <a:spcPct val="0"/>
              </a:spcBef>
              <a:spcAft>
                <a:spcPct val="0"/>
              </a:spcAft>
              <a:defRPr/>
            </a:pPr>
            <a:r>
              <a:rPr lang="it-IT" altLang="it-IT" sz="2400" dirty="0">
                <a:solidFill>
                  <a:srgbClr val="000000"/>
                </a:solidFill>
                <a:cs typeface="Arial" panose="020B0604020202020204" pitchFamily="34" charset="0"/>
              </a:rPr>
              <a:t> </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gli scambi con l'atmosfera interessano tutta la superficie;</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hanno spesso una </a:t>
            </a:r>
            <a:r>
              <a:rPr lang="it-IT" altLang="it-IT" sz="2400" dirty="0" err="1">
                <a:solidFill>
                  <a:srgbClr val="000000"/>
                </a:solidFill>
                <a:cs typeface="Arial" panose="020B0604020202020204" pitchFamily="34" charset="0"/>
              </a:rPr>
              <a:t>micromorfologia</a:t>
            </a:r>
            <a:r>
              <a:rPr lang="it-IT" altLang="it-IT" sz="2400" dirty="0">
                <a:solidFill>
                  <a:srgbClr val="000000"/>
                </a:solidFill>
                <a:cs typeface="Arial" panose="020B0604020202020204" pitchFamily="34" charset="0"/>
              </a:rPr>
              <a:t> particolarmente atta a favorire i processi di intrappolamento delle particelle;</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mostrano in genere buona resistenza agli stress ambientali;</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le specie hanno ampi areali di distribuzione, e i due gruppi di organismi sono praticamente ubiquitari, riuscendo a crescere ovunque salvo condizioni di inquinamento che ne impediscano lo sviluppo;</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hanno accrescimento in genere lento e notevole longevità;</a:t>
            </a:r>
          </a:p>
          <a:p>
            <a:pPr marL="342900" indent="-342900" eaLnBrk="0" fontAlgn="base" hangingPunct="0">
              <a:spcBef>
                <a:spcPct val="0"/>
              </a:spcBef>
              <a:spcAft>
                <a:spcPct val="0"/>
              </a:spcAft>
              <a:buFont typeface="Arial" panose="020B0604020202020204" pitchFamily="34" charset="0"/>
              <a:buChar char="•"/>
              <a:defRPr/>
            </a:pPr>
            <a:r>
              <a:rPr lang="it-IT" altLang="it-IT" sz="2400" dirty="0">
                <a:solidFill>
                  <a:srgbClr val="000000"/>
                </a:solidFill>
                <a:cs typeface="Arial" panose="020B0604020202020204" pitchFamily="34" charset="0"/>
              </a:rPr>
              <a:t>le parti che compongono il loro corpo (“tallo”) sono in genere persistenti. </a:t>
            </a:r>
          </a:p>
        </p:txBody>
      </p:sp>
    </p:spTree>
    <p:extLst>
      <p:ext uri="{BB962C8B-B14F-4D97-AF65-F5344CB8AC3E}">
        <p14:creationId xmlns:p14="http://schemas.microsoft.com/office/powerpoint/2010/main" val="2780779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28987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Sphagnum-moss-013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19050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875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Text Box 6"/>
          <p:cNvSpPr txBox="1">
            <a:spLocks noChangeArrowheads="1"/>
          </p:cNvSpPr>
          <p:nvPr/>
        </p:nvSpPr>
        <p:spPr bwMode="auto">
          <a:xfrm>
            <a:off x="5789613" y="530225"/>
            <a:ext cx="2290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a:solidFill>
                  <a:srgbClr val="FF6600"/>
                </a:solidFill>
                <a:cs typeface="Arial" charset="0"/>
              </a:rPr>
              <a:t>BRYOPHYTA</a:t>
            </a:r>
          </a:p>
        </p:txBody>
      </p:sp>
      <p:sp>
        <p:nvSpPr>
          <p:cNvPr id="6151" name="Text Box 7"/>
          <p:cNvSpPr txBox="1">
            <a:spLocks noChangeArrowheads="1"/>
          </p:cNvSpPr>
          <p:nvPr/>
        </p:nvSpPr>
        <p:spPr bwMode="auto">
          <a:xfrm>
            <a:off x="4821238" y="1268413"/>
            <a:ext cx="5257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i="1">
                <a:solidFill>
                  <a:srgbClr val="3333CC"/>
                </a:solidFill>
                <a:cs typeface="Arial" charset="0"/>
              </a:rPr>
              <a:t>Anthocerotopsida</a:t>
            </a:r>
            <a:r>
              <a:rPr lang="it-IT" altLang="it-IT" sz="2400" i="1">
                <a:solidFill>
                  <a:srgbClr val="000000"/>
                </a:solidFill>
                <a:cs typeface="Arial" charset="0"/>
              </a:rPr>
              <a:t>, </a:t>
            </a:r>
            <a:r>
              <a:rPr lang="it-IT" altLang="it-IT" sz="2400">
                <a:solidFill>
                  <a:srgbClr val="000000"/>
                </a:solidFill>
                <a:cs typeface="Arial" charset="0"/>
              </a:rPr>
              <a:t>c. 100 spp</a:t>
            </a:r>
            <a:r>
              <a:rPr lang="it-IT" altLang="it-IT" sz="2400" i="1">
                <a:solidFill>
                  <a:srgbClr val="000000"/>
                </a:solidFill>
                <a:cs typeface="Arial" charset="0"/>
              </a:rPr>
              <a:t>.</a:t>
            </a:r>
          </a:p>
          <a:p>
            <a:pPr eaLnBrk="0" fontAlgn="base" hangingPunct="0">
              <a:spcBef>
                <a:spcPct val="50000"/>
              </a:spcBef>
              <a:spcAft>
                <a:spcPct val="0"/>
              </a:spcAft>
              <a:buFontTx/>
              <a:buNone/>
            </a:pPr>
            <a:r>
              <a:rPr lang="it-IT" altLang="it-IT" sz="2400" b="1" i="1">
                <a:solidFill>
                  <a:srgbClr val="FF9900"/>
                </a:solidFill>
                <a:cs typeface="Arial" charset="0"/>
              </a:rPr>
              <a:t>Marchantiopsida</a:t>
            </a:r>
            <a:r>
              <a:rPr lang="it-IT" altLang="it-IT" sz="2400" i="1">
                <a:solidFill>
                  <a:srgbClr val="FFC000"/>
                </a:solidFill>
                <a:cs typeface="Arial" charset="0"/>
              </a:rPr>
              <a:t> </a:t>
            </a:r>
            <a:r>
              <a:rPr lang="it-IT" altLang="it-IT" sz="2400" i="1">
                <a:solidFill>
                  <a:srgbClr val="000000"/>
                </a:solidFill>
                <a:cs typeface="Arial" charset="0"/>
              </a:rPr>
              <a:t>(=Hepaticae, epatiche)</a:t>
            </a:r>
            <a:r>
              <a:rPr lang="it-IT" altLang="it-IT" sz="2400">
                <a:solidFill>
                  <a:srgbClr val="000000"/>
                </a:solidFill>
                <a:cs typeface="Arial" charset="0"/>
              </a:rPr>
              <a:t>, </a:t>
            </a:r>
            <a:r>
              <a:rPr lang="it-IT" altLang="it-IT" sz="2400" b="1">
                <a:solidFill>
                  <a:srgbClr val="FF9900"/>
                </a:solidFill>
                <a:cs typeface="Arial" charset="0"/>
              </a:rPr>
              <a:t>8.000</a:t>
            </a:r>
            <a:r>
              <a:rPr lang="it-IT" altLang="it-IT" sz="2400">
                <a:solidFill>
                  <a:srgbClr val="FF9900"/>
                </a:solidFill>
                <a:cs typeface="Arial" charset="0"/>
              </a:rPr>
              <a:t> </a:t>
            </a:r>
            <a:r>
              <a:rPr lang="it-IT" altLang="it-IT" sz="2400">
                <a:solidFill>
                  <a:srgbClr val="000000"/>
                </a:solidFill>
                <a:cs typeface="Arial" charset="0"/>
              </a:rPr>
              <a:t>spp.</a:t>
            </a:r>
          </a:p>
          <a:p>
            <a:pPr eaLnBrk="0" fontAlgn="base" hangingPunct="0">
              <a:spcBef>
                <a:spcPct val="50000"/>
              </a:spcBef>
              <a:spcAft>
                <a:spcPct val="0"/>
              </a:spcAft>
              <a:buFontTx/>
              <a:buNone/>
            </a:pPr>
            <a:r>
              <a:rPr lang="it-IT" altLang="it-IT" sz="2400" b="1" i="1">
                <a:solidFill>
                  <a:srgbClr val="C00000"/>
                </a:solidFill>
                <a:cs typeface="Arial" charset="0"/>
              </a:rPr>
              <a:t>Bryopsida</a:t>
            </a:r>
            <a:r>
              <a:rPr lang="it-IT" altLang="it-IT" sz="2400" b="1">
                <a:solidFill>
                  <a:srgbClr val="000000"/>
                </a:solidFill>
                <a:cs typeface="Arial" charset="0"/>
              </a:rPr>
              <a:t> </a:t>
            </a:r>
            <a:r>
              <a:rPr lang="it-IT" altLang="it-IT" sz="2400">
                <a:solidFill>
                  <a:srgbClr val="000000"/>
                </a:solidFill>
                <a:cs typeface="Arial" charset="0"/>
              </a:rPr>
              <a:t>(=Musci, muschi),</a:t>
            </a:r>
            <a:br>
              <a:rPr lang="it-IT" altLang="it-IT" sz="2400">
                <a:solidFill>
                  <a:srgbClr val="000000"/>
                </a:solidFill>
                <a:cs typeface="Arial" charset="0"/>
              </a:rPr>
            </a:br>
            <a:r>
              <a:rPr lang="it-IT" altLang="it-IT" sz="2400" b="1">
                <a:solidFill>
                  <a:srgbClr val="C00000"/>
                </a:solidFill>
                <a:cs typeface="Arial" charset="0"/>
              </a:rPr>
              <a:t>16.000</a:t>
            </a:r>
            <a:r>
              <a:rPr lang="it-IT" altLang="it-IT" sz="2400">
                <a:solidFill>
                  <a:srgbClr val="000000"/>
                </a:solidFill>
                <a:cs typeface="Arial" charset="0"/>
              </a:rPr>
              <a:t> spp.</a:t>
            </a:r>
          </a:p>
        </p:txBody>
      </p:sp>
      <p:pic>
        <p:nvPicPr>
          <p:cNvPr id="6152" name="Picture 4" descr="Risultati immagini per moss rhizoi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575" y="3930650"/>
            <a:ext cx="44164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274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70" name="Group 2"/>
          <p:cNvGrpSpPr>
            <a:grpSpLocks/>
          </p:cNvGrpSpPr>
          <p:nvPr/>
        </p:nvGrpSpPr>
        <p:grpSpPr bwMode="auto">
          <a:xfrm>
            <a:off x="0" y="0"/>
            <a:ext cx="9144000" cy="2482850"/>
            <a:chOff x="0" y="0"/>
            <a:chExt cx="5760" cy="1564"/>
          </a:xfrm>
        </p:grpSpPr>
        <p:pic>
          <p:nvPicPr>
            <p:cNvPr id="7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 y="0"/>
              <a:ext cx="1200" cy="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7" cy="1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205" name="Group 5"/>
            <p:cNvGrpSpPr>
              <a:grpSpLocks/>
            </p:cNvGrpSpPr>
            <p:nvPr/>
          </p:nvGrpSpPr>
          <p:grpSpPr bwMode="auto">
            <a:xfrm>
              <a:off x="336" y="240"/>
              <a:ext cx="4464" cy="1324"/>
              <a:chOff x="336" y="240"/>
              <a:chExt cx="4464" cy="1324"/>
            </a:xfrm>
          </p:grpSpPr>
          <p:sp>
            <p:nvSpPr>
              <p:cNvPr id="7206" name="Text Box 6"/>
              <p:cNvSpPr txBox="1">
                <a:spLocks noChangeArrowheads="1"/>
              </p:cNvSpPr>
              <p:nvPr/>
            </p:nvSpPr>
            <p:spPr bwMode="auto">
              <a:xfrm>
                <a:off x="528" y="480"/>
                <a:ext cx="1536"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TRACHEOFITE</a:t>
                </a:r>
              </a:p>
            </p:txBody>
          </p:sp>
          <p:sp>
            <p:nvSpPr>
              <p:cNvPr id="7207" name="Text Box 7"/>
              <p:cNvSpPr txBox="1">
                <a:spLocks noChangeArrowheads="1"/>
              </p:cNvSpPr>
              <p:nvPr/>
            </p:nvSpPr>
            <p:spPr bwMode="auto">
              <a:xfrm>
                <a:off x="336" y="816"/>
                <a:ext cx="2064" cy="7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o cormofite (struttura a cormo, formato da vere foglie, caule e radici)</a:t>
                </a:r>
                <a:endParaRPr lang="it-IT" altLang="it-IT" sz="2400">
                  <a:solidFill>
                    <a:srgbClr val="000000"/>
                  </a:solidFill>
                  <a:latin typeface="Times New Roman" pitchFamily="18" charset="0"/>
                  <a:cs typeface="Arial" charset="0"/>
                </a:endParaRPr>
              </a:p>
            </p:txBody>
          </p:sp>
          <p:grpSp>
            <p:nvGrpSpPr>
              <p:cNvPr id="7208" name="Group 8"/>
              <p:cNvGrpSpPr>
                <a:grpSpLocks/>
              </p:cNvGrpSpPr>
              <p:nvPr/>
            </p:nvGrpSpPr>
            <p:grpSpPr bwMode="auto">
              <a:xfrm>
                <a:off x="1248" y="240"/>
                <a:ext cx="3024" cy="240"/>
                <a:chOff x="1248" y="240"/>
                <a:chExt cx="2448" cy="240"/>
              </a:xfrm>
            </p:grpSpPr>
            <p:sp>
              <p:nvSpPr>
                <p:cNvPr id="7210" name="Line 9"/>
                <p:cNvSpPr>
                  <a:spLocks noChangeShapeType="1"/>
                </p:cNvSpPr>
                <p:nvPr/>
              </p:nvSpPr>
              <p:spPr bwMode="auto">
                <a:xfrm>
                  <a:off x="1248" y="240"/>
                  <a:ext cx="244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211" name="Line 10"/>
                <p:cNvSpPr>
                  <a:spLocks noChangeShapeType="1"/>
                </p:cNvSpPr>
                <p:nvPr/>
              </p:nvSpPr>
              <p:spPr bwMode="auto">
                <a:xfrm>
                  <a:off x="3696"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212" name="Line 11"/>
                <p:cNvSpPr>
                  <a:spLocks noChangeShapeType="1"/>
                </p:cNvSpPr>
                <p:nvPr/>
              </p:nvSpPr>
              <p:spPr bwMode="auto">
                <a:xfrm flipV="1">
                  <a:off x="1248"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sp>
            <p:nvSpPr>
              <p:cNvPr id="7209" name="Text Box 12"/>
              <p:cNvSpPr txBox="1">
                <a:spLocks noChangeArrowheads="1"/>
              </p:cNvSpPr>
              <p:nvPr/>
            </p:nvSpPr>
            <p:spPr bwMode="auto">
              <a:xfrm>
                <a:off x="3696" y="480"/>
                <a:ext cx="1104"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BRIOFITE</a:t>
                </a:r>
              </a:p>
            </p:txBody>
          </p:sp>
        </p:grpSp>
      </p:grpSp>
      <p:grpSp>
        <p:nvGrpSpPr>
          <p:cNvPr id="19473" name="Group 17"/>
          <p:cNvGrpSpPr>
            <a:grpSpLocks/>
          </p:cNvGrpSpPr>
          <p:nvPr/>
        </p:nvGrpSpPr>
        <p:grpSpPr bwMode="auto">
          <a:xfrm>
            <a:off x="1600200" y="3429000"/>
            <a:ext cx="7391400" cy="3078163"/>
            <a:chOff x="1008" y="2160"/>
            <a:chExt cx="4656" cy="1939"/>
          </a:xfrm>
        </p:grpSpPr>
        <p:grpSp>
          <p:nvGrpSpPr>
            <p:cNvPr id="7189" name="Group 18"/>
            <p:cNvGrpSpPr>
              <a:grpSpLocks/>
            </p:cNvGrpSpPr>
            <p:nvPr/>
          </p:nvGrpSpPr>
          <p:grpSpPr bwMode="auto">
            <a:xfrm>
              <a:off x="1008" y="2160"/>
              <a:ext cx="3721" cy="1728"/>
              <a:chOff x="1031" y="2160"/>
              <a:chExt cx="3721" cy="1728"/>
            </a:xfrm>
          </p:grpSpPr>
          <p:grpSp>
            <p:nvGrpSpPr>
              <p:cNvPr id="7192" name="Group 19"/>
              <p:cNvGrpSpPr>
                <a:grpSpLocks/>
              </p:cNvGrpSpPr>
              <p:nvPr/>
            </p:nvGrpSpPr>
            <p:grpSpPr bwMode="auto">
              <a:xfrm>
                <a:off x="1031" y="2928"/>
                <a:ext cx="3721" cy="960"/>
                <a:chOff x="720" y="2640"/>
                <a:chExt cx="3721" cy="960"/>
              </a:xfrm>
            </p:grpSpPr>
            <p:sp>
              <p:nvSpPr>
                <p:cNvPr id="7194" name="Text Box 20"/>
                <p:cNvSpPr txBox="1">
                  <a:spLocks noChangeArrowheads="1"/>
                </p:cNvSpPr>
                <p:nvPr/>
              </p:nvSpPr>
              <p:spPr bwMode="auto">
                <a:xfrm>
                  <a:off x="816" y="2880"/>
                  <a:ext cx="1248" cy="29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latin typeface="Times New Roman" pitchFamily="18" charset="0"/>
                      <a:cs typeface="Arial" charset="0"/>
                    </a:rPr>
                    <a:t>Gimnosperme</a:t>
                  </a:r>
                </a:p>
              </p:txBody>
            </p:sp>
            <p:sp>
              <p:nvSpPr>
                <p:cNvPr id="7195" name="Text Box 21"/>
                <p:cNvSpPr txBox="1">
                  <a:spLocks noChangeArrowheads="1"/>
                </p:cNvSpPr>
                <p:nvPr/>
              </p:nvSpPr>
              <p:spPr bwMode="auto">
                <a:xfrm>
                  <a:off x="720" y="3312"/>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0"/>
                    </a:spcBef>
                    <a:spcAft>
                      <a:spcPct val="0"/>
                    </a:spcAft>
                    <a:buFontTx/>
                    <a:buNone/>
                  </a:pPr>
                  <a:r>
                    <a:rPr lang="it-IT" altLang="it-IT" sz="2400" i="1">
                      <a:solidFill>
                        <a:srgbClr val="000000"/>
                      </a:solidFill>
                      <a:latin typeface="Times New Roman" pitchFamily="18" charset="0"/>
                      <a:cs typeface="Arial" charset="0"/>
                    </a:rPr>
                    <a:t>“a seme nudo”</a:t>
                  </a:r>
                  <a:endParaRPr lang="it-IT" altLang="it-IT" sz="2400">
                    <a:solidFill>
                      <a:srgbClr val="000000"/>
                    </a:solidFill>
                    <a:latin typeface="Times New Roman" pitchFamily="18" charset="0"/>
                    <a:cs typeface="Arial" charset="0"/>
                  </a:endParaRPr>
                </a:p>
              </p:txBody>
            </p:sp>
            <p:grpSp>
              <p:nvGrpSpPr>
                <p:cNvPr id="7196" name="Group 22"/>
                <p:cNvGrpSpPr>
                  <a:grpSpLocks/>
                </p:cNvGrpSpPr>
                <p:nvPr/>
              </p:nvGrpSpPr>
              <p:grpSpPr bwMode="auto">
                <a:xfrm>
                  <a:off x="2928" y="2880"/>
                  <a:ext cx="1513" cy="720"/>
                  <a:chOff x="2544" y="2880"/>
                  <a:chExt cx="1513" cy="720"/>
                </a:xfrm>
              </p:grpSpPr>
              <p:sp>
                <p:nvSpPr>
                  <p:cNvPr id="7201" name="Text Box 23"/>
                  <p:cNvSpPr txBox="1">
                    <a:spLocks noChangeArrowheads="1"/>
                  </p:cNvSpPr>
                  <p:nvPr/>
                </p:nvSpPr>
                <p:spPr bwMode="auto">
                  <a:xfrm>
                    <a:off x="2688" y="2880"/>
                    <a:ext cx="1200" cy="294"/>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a:solidFill>
                          <a:srgbClr val="000000"/>
                        </a:solidFill>
                        <a:latin typeface="Times New Roman" pitchFamily="18" charset="0"/>
                        <a:cs typeface="Arial" charset="0"/>
                      </a:rPr>
                      <a:t>Angiosperme</a:t>
                    </a:r>
                  </a:p>
                </p:txBody>
              </p:sp>
              <p:sp>
                <p:nvSpPr>
                  <p:cNvPr id="7202" name="Text Box 24"/>
                  <p:cNvSpPr txBox="1">
                    <a:spLocks noChangeArrowheads="1"/>
                  </p:cNvSpPr>
                  <p:nvPr/>
                </p:nvSpPr>
                <p:spPr bwMode="auto">
                  <a:xfrm>
                    <a:off x="2544" y="3312"/>
                    <a:ext cx="15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i="1">
                        <a:solidFill>
                          <a:srgbClr val="000000"/>
                        </a:solidFill>
                        <a:latin typeface="Times New Roman" pitchFamily="18" charset="0"/>
                        <a:cs typeface="Arial" charset="0"/>
                      </a:rPr>
                      <a:t>“a seme protetto”</a:t>
                    </a:r>
                  </a:p>
                </p:txBody>
              </p:sp>
            </p:grpSp>
            <p:grpSp>
              <p:nvGrpSpPr>
                <p:cNvPr id="7197" name="Group 25"/>
                <p:cNvGrpSpPr>
                  <a:grpSpLocks/>
                </p:cNvGrpSpPr>
                <p:nvPr/>
              </p:nvGrpSpPr>
              <p:grpSpPr bwMode="auto">
                <a:xfrm>
                  <a:off x="1392" y="2640"/>
                  <a:ext cx="2160" cy="240"/>
                  <a:chOff x="1248" y="240"/>
                  <a:chExt cx="2448" cy="240"/>
                </a:xfrm>
              </p:grpSpPr>
              <p:sp>
                <p:nvSpPr>
                  <p:cNvPr id="7198" name="Line 26"/>
                  <p:cNvSpPr>
                    <a:spLocks noChangeShapeType="1"/>
                  </p:cNvSpPr>
                  <p:nvPr/>
                </p:nvSpPr>
                <p:spPr bwMode="auto">
                  <a:xfrm>
                    <a:off x="1248" y="240"/>
                    <a:ext cx="244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199" name="Line 27"/>
                  <p:cNvSpPr>
                    <a:spLocks noChangeShapeType="1"/>
                  </p:cNvSpPr>
                  <p:nvPr/>
                </p:nvSpPr>
                <p:spPr bwMode="auto">
                  <a:xfrm>
                    <a:off x="3696"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200" name="Line 28"/>
                  <p:cNvSpPr>
                    <a:spLocks noChangeShapeType="1"/>
                  </p:cNvSpPr>
                  <p:nvPr/>
                </p:nvSpPr>
                <p:spPr bwMode="auto">
                  <a:xfrm flipV="1">
                    <a:off x="1248"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grpSp>
          <p:sp>
            <p:nvSpPr>
              <p:cNvPr id="7193" name="Line 29"/>
              <p:cNvSpPr>
                <a:spLocks noChangeShapeType="1"/>
              </p:cNvSpPr>
              <p:nvPr/>
            </p:nvSpPr>
            <p:spPr bwMode="auto">
              <a:xfrm>
                <a:off x="2304" y="2160"/>
                <a:ext cx="624" cy="768"/>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pic>
          <p:nvPicPr>
            <p:cNvPr id="7190"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2976"/>
              <a:ext cx="805" cy="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91" name="Picture 3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 y="3072"/>
              <a:ext cx="1056" cy="1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488" name="Group 32"/>
          <p:cNvGrpSpPr>
            <a:grpSpLocks/>
          </p:cNvGrpSpPr>
          <p:nvPr/>
        </p:nvGrpSpPr>
        <p:grpSpPr bwMode="auto">
          <a:xfrm>
            <a:off x="30163" y="1219200"/>
            <a:ext cx="9113837" cy="5583238"/>
            <a:chOff x="19" y="768"/>
            <a:chExt cx="5741" cy="3517"/>
          </a:xfrm>
        </p:grpSpPr>
        <p:grpSp>
          <p:nvGrpSpPr>
            <p:cNvPr id="7173" name="Group 33"/>
            <p:cNvGrpSpPr>
              <a:grpSpLocks/>
            </p:cNvGrpSpPr>
            <p:nvPr/>
          </p:nvGrpSpPr>
          <p:grpSpPr bwMode="auto">
            <a:xfrm>
              <a:off x="19" y="768"/>
              <a:ext cx="5741" cy="3517"/>
              <a:chOff x="19" y="768"/>
              <a:chExt cx="5741" cy="3517"/>
            </a:xfrm>
          </p:grpSpPr>
          <p:sp>
            <p:nvSpPr>
              <p:cNvPr id="7175" name="Text Box 34"/>
              <p:cNvSpPr txBox="1">
                <a:spLocks noChangeArrowheads="1"/>
              </p:cNvSpPr>
              <p:nvPr/>
            </p:nvSpPr>
            <p:spPr bwMode="auto">
              <a:xfrm>
                <a:off x="3264" y="2208"/>
                <a:ext cx="1728"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crittogame</a:t>
                </a:r>
                <a:endParaRPr lang="it-IT" altLang="it-IT" sz="2400">
                  <a:solidFill>
                    <a:srgbClr val="000000"/>
                  </a:solidFill>
                  <a:latin typeface="Times New Roman" pitchFamily="18" charset="0"/>
                  <a:cs typeface="Arial" charset="0"/>
                </a:endParaRPr>
              </a:p>
            </p:txBody>
          </p:sp>
          <p:grpSp>
            <p:nvGrpSpPr>
              <p:cNvPr id="7176" name="Group 35"/>
              <p:cNvGrpSpPr>
                <a:grpSpLocks/>
              </p:cNvGrpSpPr>
              <p:nvPr/>
            </p:nvGrpSpPr>
            <p:grpSpPr bwMode="auto">
              <a:xfrm>
                <a:off x="19" y="768"/>
                <a:ext cx="5741" cy="3517"/>
                <a:chOff x="19" y="768"/>
                <a:chExt cx="5741" cy="3517"/>
              </a:xfrm>
            </p:grpSpPr>
            <p:pic>
              <p:nvPicPr>
                <p:cNvPr id="7177" name="Picture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 y="1680"/>
                  <a:ext cx="1007" cy="26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8" name="Picture 37" descr="Polypodi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4" y="1440"/>
                  <a:ext cx="1196" cy="15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179" name="Group 38"/>
                <p:cNvGrpSpPr>
                  <a:grpSpLocks/>
                </p:cNvGrpSpPr>
                <p:nvPr/>
              </p:nvGrpSpPr>
              <p:grpSpPr bwMode="auto">
                <a:xfrm>
                  <a:off x="624" y="768"/>
                  <a:ext cx="4368" cy="1728"/>
                  <a:chOff x="624" y="768"/>
                  <a:chExt cx="4368" cy="1728"/>
                </a:xfrm>
              </p:grpSpPr>
              <p:grpSp>
                <p:nvGrpSpPr>
                  <p:cNvPr id="7180" name="Group 39"/>
                  <p:cNvGrpSpPr>
                    <a:grpSpLocks/>
                  </p:cNvGrpSpPr>
                  <p:nvPr/>
                </p:nvGrpSpPr>
                <p:grpSpPr bwMode="auto">
                  <a:xfrm>
                    <a:off x="1440" y="1632"/>
                    <a:ext cx="2832" cy="240"/>
                    <a:chOff x="1248" y="240"/>
                    <a:chExt cx="2448" cy="240"/>
                  </a:xfrm>
                </p:grpSpPr>
                <p:sp>
                  <p:nvSpPr>
                    <p:cNvPr id="7186" name="Line 40"/>
                    <p:cNvSpPr>
                      <a:spLocks noChangeShapeType="1"/>
                    </p:cNvSpPr>
                    <p:nvPr/>
                  </p:nvSpPr>
                  <p:spPr bwMode="auto">
                    <a:xfrm>
                      <a:off x="1248" y="240"/>
                      <a:ext cx="2448" cy="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187" name="Line 41"/>
                    <p:cNvSpPr>
                      <a:spLocks noChangeShapeType="1"/>
                    </p:cNvSpPr>
                    <p:nvPr/>
                  </p:nvSpPr>
                  <p:spPr bwMode="auto">
                    <a:xfrm>
                      <a:off x="3696"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7188" name="Line 42"/>
                    <p:cNvSpPr>
                      <a:spLocks noChangeShapeType="1"/>
                    </p:cNvSpPr>
                    <p:nvPr/>
                  </p:nvSpPr>
                  <p:spPr bwMode="auto">
                    <a:xfrm flipV="1">
                      <a:off x="1248" y="240"/>
                      <a:ext cx="0" cy="24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sp>
                <p:nvSpPr>
                  <p:cNvPr id="7181" name="Line 43"/>
                  <p:cNvSpPr>
                    <a:spLocks noChangeShapeType="1"/>
                  </p:cNvSpPr>
                  <p:nvPr/>
                </p:nvSpPr>
                <p:spPr bwMode="auto">
                  <a:xfrm>
                    <a:off x="2064" y="768"/>
                    <a:ext cx="816" cy="864"/>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grpSp>
                <p:nvGrpSpPr>
                  <p:cNvPr id="7182" name="Group 44"/>
                  <p:cNvGrpSpPr>
                    <a:grpSpLocks/>
                  </p:cNvGrpSpPr>
                  <p:nvPr/>
                </p:nvGrpSpPr>
                <p:grpSpPr bwMode="auto">
                  <a:xfrm>
                    <a:off x="624" y="1872"/>
                    <a:ext cx="4368" cy="624"/>
                    <a:chOff x="624" y="1824"/>
                    <a:chExt cx="4368" cy="624"/>
                  </a:xfrm>
                </p:grpSpPr>
                <p:sp>
                  <p:nvSpPr>
                    <p:cNvPr id="7183" name="Text Box 45"/>
                    <p:cNvSpPr txBox="1">
                      <a:spLocks noChangeArrowheads="1"/>
                    </p:cNvSpPr>
                    <p:nvPr/>
                  </p:nvSpPr>
                  <p:spPr bwMode="auto">
                    <a:xfrm>
                      <a:off x="3504" y="1824"/>
                      <a:ext cx="1488"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PTERIDOFITE</a:t>
                      </a:r>
                    </a:p>
                  </p:txBody>
                </p:sp>
                <p:sp>
                  <p:nvSpPr>
                    <p:cNvPr id="7184" name="Text Box 46"/>
                    <p:cNvSpPr txBox="1">
                      <a:spLocks noChangeArrowheads="1"/>
                    </p:cNvSpPr>
                    <p:nvPr/>
                  </p:nvSpPr>
                  <p:spPr bwMode="auto">
                    <a:xfrm>
                      <a:off x="672" y="1834"/>
                      <a:ext cx="1632" cy="294"/>
                    </a:xfrm>
                    <a:prstGeom prst="rect">
                      <a:avLst/>
                    </a:prstGeom>
                    <a:solidFill>
                      <a:schemeClr val="bg1"/>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latin typeface="Times New Roman" pitchFamily="18" charset="0"/>
                          <a:cs typeface="Arial" charset="0"/>
                        </a:rPr>
                        <a:t>SPERMATOFITE</a:t>
                      </a:r>
                    </a:p>
                  </p:txBody>
                </p:sp>
                <p:sp>
                  <p:nvSpPr>
                    <p:cNvPr id="7185" name="Text Box 47"/>
                    <p:cNvSpPr txBox="1">
                      <a:spLocks noChangeArrowheads="1"/>
                    </p:cNvSpPr>
                    <p:nvPr/>
                  </p:nvSpPr>
                  <p:spPr bwMode="auto">
                    <a:xfrm>
                      <a:off x="624" y="2160"/>
                      <a:ext cx="1776"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“piante con seme”</a:t>
                      </a:r>
                    </a:p>
                  </p:txBody>
                </p:sp>
              </p:grpSp>
            </p:grpSp>
          </p:grpSp>
        </p:grpSp>
        <p:sp>
          <p:nvSpPr>
            <p:cNvPr id="7174" name="Text Box 48"/>
            <p:cNvSpPr txBox="1">
              <a:spLocks noChangeArrowheads="1"/>
            </p:cNvSpPr>
            <p:nvPr/>
          </p:nvSpPr>
          <p:spPr bwMode="auto">
            <a:xfrm>
              <a:off x="3264" y="2352"/>
              <a:ext cx="120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i="1">
                  <a:solidFill>
                    <a:srgbClr val="000000"/>
                  </a:solidFill>
                  <a:latin typeface="Times New Roman" pitchFamily="18" charset="0"/>
                  <a:cs typeface="Arial" charset="0"/>
                </a:rPr>
                <a:t>vascolari</a:t>
              </a:r>
              <a:endParaRPr lang="it-IT" altLang="it-IT" sz="2400">
                <a:solidFill>
                  <a:srgbClr val="000000"/>
                </a:solidFill>
                <a:latin typeface="Times New Roman" pitchFamily="18" charset="0"/>
                <a:cs typeface="Arial" charset="0"/>
              </a:endParaRPr>
            </a:p>
          </p:txBody>
        </p:sp>
      </p:grpSp>
    </p:spTree>
    <p:extLst>
      <p:ext uri="{BB962C8B-B14F-4D97-AF65-F5344CB8AC3E}">
        <p14:creationId xmlns:p14="http://schemas.microsoft.com/office/powerpoint/2010/main" val="2237583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19488"/>
                                        </p:tgtEl>
                                        <p:attrNameLst>
                                          <p:attrName>style.visibility</p:attrName>
                                        </p:attrNameLst>
                                      </p:cBhvr>
                                      <p:to>
                                        <p:strVal val="visible"/>
                                      </p:to>
                                    </p:set>
                                    <p:animEffect transition="in" filter="barn(outVertical)">
                                      <p:cBhvr>
                                        <p:cTn id="7" dur="500"/>
                                        <p:tgtEl>
                                          <p:spTgt spid="194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37" fill="hold" nodeType="clickEffect">
                                  <p:stCondLst>
                                    <p:cond delay="0"/>
                                  </p:stCondLst>
                                  <p:childTnLst>
                                    <p:set>
                                      <p:cBhvr>
                                        <p:cTn id="11" dur="1" fill="hold">
                                          <p:stCondLst>
                                            <p:cond delay="0"/>
                                          </p:stCondLst>
                                        </p:cTn>
                                        <p:tgtEl>
                                          <p:spTgt spid="19473"/>
                                        </p:tgtEl>
                                        <p:attrNameLst>
                                          <p:attrName>style.visibility</p:attrName>
                                        </p:attrNameLst>
                                      </p:cBhvr>
                                      <p:to>
                                        <p:strVal val="visible"/>
                                      </p:to>
                                    </p:set>
                                    <p:animEffect transition="in" filter="barn(outVertical)">
                                      <p:cBhvr>
                                        <p:cTn id="12" dur="500"/>
                                        <p:tgtEl>
                                          <p:spTgt spid="19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iclomusch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76200"/>
            <a:ext cx="7086600" cy="6135688"/>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8195" name="Picture 6" descr="Sphagnum-moss-013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1905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48200"/>
            <a:ext cx="1905000" cy="221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8753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8" name="Line 9"/>
          <p:cNvSpPr>
            <a:spLocks noChangeShapeType="1"/>
          </p:cNvSpPr>
          <p:nvPr/>
        </p:nvSpPr>
        <p:spPr bwMode="auto">
          <a:xfrm flipH="1">
            <a:off x="1524000" y="838200"/>
            <a:ext cx="1676400" cy="0"/>
          </a:xfrm>
          <a:prstGeom prst="line">
            <a:avLst/>
          </a:prstGeom>
          <a:noFill/>
          <a:ln w="28575">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8199" name="Oval 10"/>
          <p:cNvSpPr>
            <a:spLocks noChangeArrowheads="1"/>
          </p:cNvSpPr>
          <p:nvPr/>
        </p:nvSpPr>
        <p:spPr bwMode="auto">
          <a:xfrm>
            <a:off x="6096000" y="76200"/>
            <a:ext cx="2590800" cy="2133600"/>
          </a:xfrm>
          <a:prstGeom prst="ellipse">
            <a:avLst/>
          </a:prstGeom>
          <a:noFill/>
          <a:ln w="9525">
            <a:solidFill>
              <a:srgbClr val="FF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it-IT" altLang="it-IT" sz="1800">
              <a:solidFill>
                <a:srgbClr val="000000"/>
              </a:solidFill>
              <a:cs typeface="Arial" charset="0"/>
            </a:endParaRPr>
          </a:p>
        </p:txBody>
      </p:sp>
    </p:spTree>
    <p:extLst>
      <p:ext uri="{BB962C8B-B14F-4D97-AF65-F5344CB8AC3E}">
        <p14:creationId xmlns:p14="http://schemas.microsoft.com/office/powerpoint/2010/main" val="3734577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isultati immagini per moss rhizo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9193213"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5326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V_PO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916113"/>
            <a:ext cx="4248150" cy="264795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243" name="Picture 6" descr="Leucobryum aduncum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55675"/>
            <a:ext cx="3276600" cy="2473325"/>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0244" name="Picture 7" descr="Bryum argenteum-zilvermos-0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81000"/>
            <a:ext cx="4114800" cy="3086100"/>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8" descr="Marchantia alpina 2 46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768725"/>
            <a:ext cx="36576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9" descr="Anthocerospunctat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13163"/>
            <a:ext cx="3733800" cy="280035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247" name="Text Box 10"/>
          <p:cNvSpPr txBox="1">
            <a:spLocks noChangeArrowheads="1"/>
          </p:cNvSpPr>
          <p:nvPr/>
        </p:nvSpPr>
        <p:spPr bwMode="auto">
          <a:xfrm>
            <a:off x="4876800" y="1524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b="1">
                <a:solidFill>
                  <a:srgbClr val="000000"/>
                </a:solidFill>
                <a:cs typeface="Arial" charset="0"/>
              </a:rPr>
              <a:t>“Briofite”</a:t>
            </a:r>
          </a:p>
        </p:txBody>
      </p:sp>
    </p:spTree>
    <p:extLst>
      <p:ext uri="{BB962C8B-B14F-4D97-AF65-F5344CB8AC3E}">
        <p14:creationId xmlns:p14="http://schemas.microsoft.com/office/powerpoint/2010/main" val="3495601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uschiogrig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6750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6" descr="Bryum-capilla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2400"/>
            <a:ext cx="4953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7" descr="sezionefustomusch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590800"/>
            <a:ext cx="608171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4082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ultati immagini per moss rhizoids"/>
          <p:cNvPicPr>
            <a:picLocks noChangeAspect="1" noChangeArrowheads="1"/>
          </p:cNvPicPr>
          <p:nvPr/>
        </p:nvPicPr>
        <p:blipFill>
          <a:blip r:embed="rId2">
            <a:extLst>
              <a:ext uri="{28A0092B-C50C-407E-A947-70E740481C1C}">
                <a14:useLocalDpi xmlns:a14="http://schemas.microsoft.com/office/drawing/2010/main" val="0"/>
              </a:ext>
            </a:extLst>
          </a:blip>
          <a:srcRect b="3287"/>
          <a:stretch>
            <a:fillRect/>
          </a:stretch>
        </p:blipFill>
        <p:spPr bwMode="auto">
          <a:xfrm>
            <a:off x="0" y="-22225"/>
            <a:ext cx="5087938"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t="3737"/>
          <a:stretch>
            <a:fillRect/>
          </a:stretch>
        </p:blipFill>
        <p:spPr bwMode="auto">
          <a:xfrm>
            <a:off x="4751388" y="3706813"/>
            <a:ext cx="4370387"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503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61463"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8" name="Picture 2" descr="Risultati immagini per moss rhizoids"/>
          <p:cNvPicPr>
            <a:picLocks noChangeAspect="1" noChangeArrowheads="1"/>
          </p:cNvPicPr>
          <p:nvPr/>
        </p:nvPicPr>
        <p:blipFill>
          <a:blip r:embed="rId3">
            <a:extLst>
              <a:ext uri="{28A0092B-C50C-407E-A947-70E740481C1C}">
                <a14:useLocalDpi xmlns:a14="http://schemas.microsoft.com/office/drawing/2010/main" val="0"/>
              </a:ext>
            </a:extLst>
          </a:blip>
          <a:srcRect t="5141"/>
          <a:stretch>
            <a:fillRect/>
          </a:stretch>
        </p:blipFill>
        <p:spPr bwMode="auto">
          <a:xfrm>
            <a:off x="-30163" y="2806700"/>
            <a:ext cx="91741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639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isultati immagini per moss rhizo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4598988" cy="691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0580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descr="immagine_x_Prof_0001.jpg"/>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sp>
        <p:nvSpPr>
          <p:cNvPr id="30723" name="AutoShape 4" descr="https://wmail2.units.it/roundcube/?_task=mail&amp;_action=get&amp;_mbox=INBOX&amp;_uid=6756&amp;_part=2&amp;_mimewarning=1&amp;_embed=1&amp;_extwin=1"/>
          <p:cNvSpPr>
            <a:spLocks noChangeAspect="1" noChangeArrowheads="1"/>
          </p:cNvSpPr>
          <p:nvPr/>
        </p:nvSpPr>
        <p:spPr bwMode="auto">
          <a:xfrm>
            <a:off x="168275" y="-2743200"/>
            <a:ext cx="6362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pic>
        <p:nvPicPr>
          <p:cNvPr id="30724" name="Immagine 3"/>
          <p:cNvPicPr>
            <a:picLocks noChangeAspect="1"/>
          </p:cNvPicPr>
          <p:nvPr/>
        </p:nvPicPr>
        <p:blipFill>
          <a:blip r:embed="rId2">
            <a:extLst>
              <a:ext uri="{28A0092B-C50C-407E-A947-70E740481C1C}">
                <a14:useLocalDpi xmlns:a14="http://schemas.microsoft.com/office/drawing/2010/main" val="0"/>
              </a:ext>
            </a:extLst>
          </a:blip>
          <a:srcRect t="8360"/>
          <a:stretch>
            <a:fillRect/>
          </a:stretch>
        </p:blipFill>
        <p:spPr bwMode="auto">
          <a:xfrm>
            <a:off x="12700" y="0"/>
            <a:ext cx="8335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ttangolo 1"/>
          <p:cNvSpPr>
            <a:spLocks noChangeArrowheads="1"/>
          </p:cNvSpPr>
          <p:nvPr/>
        </p:nvSpPr>
        <p:spPr bwMode="auto">
          <a:xfrm>
            <a:off x="5219700" y="2971800"/>
            <a:ext cx="2808288" cy="23288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nvGrpSpPr>
          <p:cNvPr id="30726" name="Gruppo 6"/>
          <p:cNvGrpSpPr>
            <a:grpSpLocks/>
          </p:cNvGrpSpPr>
          <p:nvPr/>
        </p:nvGrpSpPr>
        <p:grpSpPr bwMode="auto">
          <a:xfrm>
            <a:off x="12700" y="-30163"/>
            <a:ext cx="8335963" cy="6858001"/>
            <a:chOff x="12700" y="-30163"/>
            <a:chExt cx="8335963" cy="6858000"/>
          </a:xfrm>
        </p:grpSpPr>
        <p:grpSp>
          <p:nvGrpSpPr>
            <p:cNvPr id="30728" name="Gruppo 4"/>
            <p:cNvGrpSpPr>
              <a:grpSpLocks/>
            </p:cNvGrpSpPr>
            <p:nvPr/>
          </p:nvGrpSpPr>
          <p:grpSpPr bwMode="auto">
            <a:xfrm>
              <a:off x="12700" y="-30163"/>
              <a:ext cx="8335963" cy="6858000"/>
              <a:chOff x="12700" y="-30163"/>
              <a:chExt cx="8335963" cy="6858000"/>
            </a:xfrm>
          </p:grpSpPr>
          <p:grpSp>
            <p:nvGrpSpPr>
              <p:cNvPr id="30730" name="Gruppo 2"/>
              <p:cNvGrpSpPr>
                <a:grpSpLocks/>
              </p:cNvGrpSpPr>
              <p:nvPr/>
            </p:nvGrpSpPr>
            <p:grpSpPr bwMode="auto">
              <a:xfrm>
                <a:off x="12700" y="-30163"/>
                <a:ext cx="8335963" cy="6858000"/>
                <a:chOff x="12700" y="-30163"/>
                <a:chExt cx="8335963" cy="6858000"/>
              </a:xfrm>
            </p:grpSpPr>
            <p:pic>
              <p:nvPicPr>
                <p:cNvPr id="30732" name="Immagine 3"/>
                <p:cNvPicPr>
                  <a:picLocks noChangeAspect="1"/>
                </p:cNvPicPr>
                <p:nvPr/>
              </p:nvPicPr>
              <p:blipFill>
                <a:blip r:embed="rId2">
                  <a:extLst>
                    <a:ext uri="{28A0092B-C50C-407E-A947-70E740481C1C}">
                      <a14:useLocalDpi xmlns:a14="http://schemas.microsoft.com/office/drawing/2010/main" val="0"/>
                    </a:ext>
                  </a:extLst>
                </a:blip>
                <a:srcRect t="8360"/>
                <a:stretch>
                  <a:fillRect/>
                </a:stretch>
              </p:blipFill>
              <p:spPr bwMode="auto">
                <a:xfrm>
                  <a:off x="12700" y="-30163"/>
                  <a:ext cx="8335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Rettangolo 8"/>
                <p:cNvSpPr>
                  <a:spLocks noChangeArrowheads="1"/>
                </p:cNvSpPr>
                <p:nvPr/>
              </p:nvSpPr>
              <p:spPr bwMode="auto">
                <a:xfrm>
                  <a:off x="5220072" y="2941637"/>
                  <a:ext cx="2808312" cy="2329408"/>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sp>
            <p:nvSpPr>
              <p:cNvPr id="30731" name="Rettangolo 3"/>
              <p:cNvSpPr>
                <a:spLocks noChangeArrowheads="1"/>
              </p:cNvSpPr>
              <p:nvPr/>
            </p:nvSpPr>
            <p:spPr bwMode="auto">
              <a:xfrm>
                <a:off x="168275" y="6354032"/>
                <a:ext cx="6131917" cy="28803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sp>
          <p:nvSpPr>
            <p:cNvPr id="30729" name="Rettangolo 5"/>
            <p:cNvSpPr>
              <a:spLocks noChangeArrowheads="1"/>
            </p:cNvSpPr>
            <p:nvPr/>
          </p:nvSpPr>
          <p:spPr bwMode="auto">
            <a:xfrm>
              <a:off x="7711127" y="6075880"/>
              <a:ext cx="447625" cy="33274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endParaRPr lang="it-IT" altLang="it-IT" sz="2400">
                <a:solidFill>
                  <a:srgbClr val="000000"/>
                </a:solidFill>
                <a:latin typeface="Times New Roman" pitchFamily="18" charset="0"/>
              </a:endParaRPr>
            </a:p>
          </p:txBody>
        </p:sp>
      </p:grpSp>
      <p:pic>
        <p:nvPicPr>
          <p:cNvPr id="30727" name="Picture 8" descr="Risultati immagini per robinia"/>
          <p:cNvPicPr>
            <a:picLocks noChangeAspect="1" noChangeArrowheads="1"/>
          </p:cNvPicPr>
          <p:nvPr/>
        </p:nvPicPr>
        <p:blipFill rotWithShape="1">
          <a:blip r:embed="rId3">
            <a:extLst>
              <a:ext uri="{28A0092B-C50C-407E-A947-70E740481C1C}">
                <a14:useLocalDpi xmlns:a14="http://schemas.microsoft.com/office/drawing/2010/main" val="0"/>
              </a:ext>
            </a:extLst>
          </a:blip>
          <a:srcRect r="28742"/>
          <a:stretch/>
        </p:blipFill>
        <p:spPr bwMode="auto">
          <a:xfrm>
            <a:off x="5194300" y="2949575"/>
            <a:ext cx="2833688"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0962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ichenivar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3113" y="0"/>
            <a:ext cx="5827712" cy="651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5"/>
          <p:cNvSpPr txBox="1">
            <a:spLocks noChangeArrowheads="1"/>
          </p:cNvSpPr>
          <p:nvPr/>
        </p:nvSpPr>
        <p:spPr bwMode="auto">
          <a:xfrm>
            <a:off x="152400" y="152400"/>
            <a:ext cx="2971800"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cs typeface="Arial" charset="0"/>
              </a:rPr>
              <a:t>Un’ulteriore forma particolarissima di biotrofia è rappresentata dalla </a:t>
            </a:r>
            <a:r>
              <a:rPr lang="it-IT" altLang="it-IT" sz="2400" b="1">
                <a:solidFill>
                  <a:srgbClr val="009900"/>
                </a:solidFill>
                <a:cs typeface="Arial" charset="0"/>
              </a:rPr>
              <a:t>simbiosi lichenica</a:t>
            </a:r>
            <a:r>
              <a:rPr lang="it-IT" altLang="it-IT" sz="2400">
                <a:solidFill>
                  <a:srgbClr val="000000"/>
                </a:solidFill>
                <a:cs typeface="Arial" charset="0"/>
              </a:rPr>
              <a:t>, formata soprattutto da funghi ascomiceti (c.99% delle specie) con alcune alghe, soprattutto verdi, e cianobatteri.</a:t>
            </a:r>
          </a:p>
        </p:txBody>
      </p:sp>
    </p:spTree>
    <p:extLst>
      <p:ext uri="{BB962C8B-B14F-4D97-AF65-F5344CB8AC3E}">
        <p14:creationId xmlns:p14="http://schemas.microsoft.com/office/powerpoint/2010/main" val="1301902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901700" y="3730625"/>
            <a:ext cx="4111625"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it-IT" altLang="it-IT" sz="2400">
              <a:solidFill>
                <a:srgbClr val="000000"/>
              </a:solidFill>
              <a:cs typeface="Arial" charset="0"/>
            </a:endParaRPr>
          </a:p>
        </p:txBody>
      </p:sp>
      <p:sp>
        <p:nvSpPr>
          <p:cNvPr id="28675" name="Rectangle 3"/>
          <p:cNvSpPr>
            <a:spLocks noChangeArrowheads="1"/>
          </p:cNvSpPr>
          <p:nvPr/>
        </p:nvSpPr>
        <p:spPr bwMode="auto">
          <a:xfrm>
            <a:off x="457200" y="685800"/>
            <a:ext cx="8001000" cy="137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Aft>
                <a:spcPct val="0"/>
              </a:spcAft>
            </a:pPr>
            <a:r>
              <a:rPr lang="it-IT" altLang="it-IT" sz="2400">
                <a:solidFill>
                  <a:srgbClr val="000000"/>
                </a:solidFill>
                <a:cs typeface="Arial" charset="0"/>
              </a:rPr>
              <a:t>Lichens and mosses are perennial, and are active for most of the year, and particularly in winter, when pollution is higher</a:t>
            </a:r>
          </a:p>
        </p:txBody>
      </p:sp>
      <p:pic>
        <p:nvPicPr>
          <p:cNvPr id="28676" name="Picture 4" descr="Psu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881438"/>
            <a:ext cx="36576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Moss31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913" y="3270250"/>
            <a:ext cx="4764087"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890651"/>
      </p:ext>
    </p:extLst>
  </p:cSld>
  <p:clrMapOvr>
    <a:masterClrMapping/>
  </p:clrMapOvr>
  <p:transition advTm="26144">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ext Box 8"/>
          <p:cNvSpPr txBox="1">
            <a:spLocks noChangeArrowheads="1"/>
          </p:cNvSpPr>
          <p:nvPr/>
        </p:nvSpPr>
        <p:spPr bwMode="auto">
          <a:xfrm>
            <a:off x="269875" y="339725"/>
            <a:ext cx="81041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defRPr/>
            </a:pPr>
            <a:r>
              <a:rPr lang="it-IT" altLang="it-IT" sz="2800" b="1" dirty="0" smtClean="0">
                <a:solidFill>
                  <a:srgbClr val="000000"/>
                </a:solidFill>
                <a:latin typeface="Arial"/>
              </a:rPr>
              <a:t>“</a:t>
            </a:r>
            <a:r>
              <a:rPr lang="it-IT" altLang="it-IT" sz="2800" b="1" dirty="0" err="1" smtClean="0">
                <a:solidFill>
                  <a:srgbClr val="000000"/>
                </a:solidFill>
                <a:latin typeface="Arial"/>
              </a:rPr>
              <a:t>Homoiochlorophyllous</a:t>
            </a:r>
            <a:r>
              <a:rPr lang="it-IT" altLang="it-IT" sz="2800" b="1" dirty="0" smtClean="0">
                <a:solidFill>
                  <a:srgbClr val="000000"/>
                </a:solidFill>
                <a:latin typeface="Arial"/>
              </a:rPr>
              <a:t> </a:t>
            </a:r>
            <a:r>
              <a:rPr lang="it-IT" altLang="it-IT" sz="2800" b="1" dirty="0" err="1" smtClean="0">
                <a:solidFill>
                  <a:srgbClr val="000000"/>
                </a:solidFill>
                <a:latin typeface="Arial"/>
              </a:rPr>
              <a:t>poikylohydric</a:t>
            </a:r>
            <a:r>
              <a:rPr lang="it-IT" altLang="it-IT" sz="2800" b="1" dirty="0" smtClean="0">
                <a:solidFill>
                  <a:srgbClr val="000000"/>
                </a:solidFill>
                <a:latin typeface="Arial"/>
              </a:rPr>
              <a:t>” </a:t>
            </a:r>
          </a:p>
        </p:txBody>
      </p:sp>
      <p:pic>
        <p:nvPicPr>
          <p:cNvPr id="29699" name="Picture 12" descr="3518127614_018fc3d4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8175" y="1844675"/>
            <a:ext cx="6764338"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Text Box 13"/>
          <p:cNvSpPr txBox="1">
            <a:spLocks noChangeArrowheads="1"/>
          </p:cNvSpPr>
          <p:nvPr/>
        </p:nvSpPr>
        <p:spPr bwMode="auto">
          <a:xfrm>
            <a:off x="434975" y="900113"/>
            <a:ext cx="617696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defRPr/>
            </a:pPr>
            <a:r>
              <a:rPr lang="it-IT" altLang="it-IT" sz="2800" dirty="0" smtClean="0">
                <a:solidFill>
                  <a:srgbClr val="000000"/>
                </a:solidFill>
                <a:latin typeface="Arial"/>
              </a:rPr>
              <a:t>TOLLERANTI AL DISSECCAMENTO </a:t>
            </a:r>
          </a:p>
        </p:txBody>
      </p:sp>
    </p:spTree>
    <p:extLst>
      <p:ext uri="{BB962C8B-B14F-4D97-AF65-F5344CB8AC3E}">
        <p14:creationId xmlns:p14="http://schemas.microsoft.com/office/powerpoint/2010/main" val="2625190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p:bldP spid="3380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1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418013"/>
            <a:ext cx="3421063"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a:xfrm>
            <a:off x="914400" y="117475"/>
            <a:ext cx="7272338" cy="1143000"/>
          </a:xfrm>
        </p:spPr>
        <p:txBody>
          <a:bodyPr lIns="92075" tIns="46038" rIns="92075" bIns="46038"/>
          <a:lstStyle/>
          <a:p>
            <a:pPr eaLnBrk="1" hangingPunct="1">
              <a:defRPr/>
            </a:pPr>
            <a:r>
              <a:rPr lang="it-IT" b="1" dirty="0" smtClean="0">
                <a:solidFill>
                  <a:schemeClr val="tx1"/>
                </a:solidFill>
                <a:effectLst>
                  <a:outerShdw blurRad="38100" dist="38100" dir="2700000" algn="tl">
                    <a:srgbClr val="FFFFFF"/>
                  </a:outerShdw>
                </a:effectLst>
                <a:cs typeface="Arial" panose="020B0604020202020204" pitchFamily="34" charset="0"/>
              </a:rPr>
              <a:t>WATER STATUS</a:t>
            </a:r>
          </a:p>
        </p:txBody>
      </p:sp>
      <p:sp>
        <p:nvSpPr>
          <p:cNvPr id="11268" name="Rectangle 4"/>
          <p:cNvSpPr>
            <a:spLocks noGrp="1" noChangeArrowheads="1"/>
          </p:cNvSpPr>
          <p:nvPr>
            <p:ph type="body" sz="half" idx="2"/>
          </p:nvPr>
        </p:nvSpPr>
        <p:spPr>
          <a:xfrm>
            <a:off x="34925" y="1182688"/>
            <a:ext cx="3717925" cy="4648200"/>
          </a:xfrm>
        </p:spPr>
        <p:txBody>
          <a:bodyPr lIns="92075" tIns="46038" rIns="92075" bIns="46038"/>
          <a:lstStyle/>
          <a:p>
            <a:pPr eaLnBrk="1" hangingPunct="1">
              <a:buFontTx/>
              <a:buNone/>
              <a:defRPr/>
            </a:pPr>
            <a:r>
              <a:rPr lang="it-IT" altLang="it-IT" sz="3200" b="1" dirty="0" smtClean="0">
                <a:solidFill>
                  <a:srgbClr val="7FFF00"/>
                </a:solidFill>
                <a:cs typeface="Arial" panose="020B0604020202020204" pitchFamily="34" charset="0"/>
              </a:rPr>
              <a:t>	</a:t>
            </a:r>
            <a:r>
              <a:rPr lang="it-IT" altLang="it-IT" sz="3200" b="1" dirty="0" err="1" smtClean="0">
                <a:solidFill>
                  <a:schemeClr val="accent6"/>
                </a:solidFill>
                <a:cs typeface="Arial" panose="020B0604020202020204" pitchFamily="34" charset="0"/>
              </a:rPr>
              <a:t>Most</a:t>
            </a:r>
            <a:endParaRPr lang="it-IT" altLang="it-IT" sz="3200" b="1" dirty="0">
              <a:solidFill>
                <a:schemeClr val="accent6"/>
              </a:solidFill>
              <a:cs typeface="Arial" panose="020B0604020202020204" pitchFamily="34" charset="0"/>
            </a:endParaRPr>
          </a:p>
          <a:p>
            <a:pPr eaLnBrk="1" hangingPunct="1">
              <a:buFontTx/>
              <a:buNone/>
              <a:defRPr/>
            </a:pPr>
            <a:r>
              <a:rPr lang="it-IT" altLang="it-IT" sz="3200" b="1" dirty="0" smtClean="0">
                <a:solidFill>
                  <a:schemeClr val="accent6"/>
                </a:solidFill>
                <a:cs typeface="Arial" panose="020B0604020202020204" pitchFamily="34" charset="0"/>
              </a:rPr>
              <a:t>	</a:t>
            </a:r>
            <a:r>
              <a:rPr lang="it-IT" altLang="it-IT" sz="3200" b="1" dirty="0" err="1" smtClean="0">
                <a:solidFill>
                  <a:schemeClr val="accent6"/>
                </a:solidFill>
                <a:cs typeface="Arial" panose="020B0604020202020204" pitchFamily="34" charset="0"/>
              </a:rPr>
              <a:t>vascular</a:t>
            </a:r>
            <a:r>
              <a:rPr lang="it-IT" altLang="it-IT" sz="3200" b="1" dirty="0" smtClean="0">
                <a:solidFill>
                  <a:schemeClr val="accent6"/>
                </a:solidFill>
                <a:cs typeface="Arial" panose="020B0604020202020204" pitchFamily="34" charset="0"/>
              </a:rPr>
              <a:t> </a:t>
            </a:r>
            <a:r>
              <a:rPr lang="it-IT" altLang="it-IT" sz="3200" b="1" dirty="0" err="1" smtClean="0">
                <a:solidFill>
                  <a:schemeClr val="accent6"/>
                </a:solidFill>
                <a:cs typeface="Arial" panose="020B0604020202020204" pitchFamily="34" charset="0"/>
              </a:rPr>
              <a:t>plants</a:t>
            </a:r>
            <a:r>
              <a:rPr lang="it-IT" altLang="it-IT" sz="3200" b="1" dirty="0" smtClean="0">
                <a:solidFill>
                  <a:schemeClr val="accent6"/>
                </a:solidFill>
                <a:cs typeface="Arial" panose="020B0604020202020204" pitchFamily="34" charset="0"/>
              </a:rPr>
              <a:t> are </a:t>
            </a:r>
            <a:r>
              <a:rPr lang="it-IT" altLang="it-IT" sz="3200" b="1" dirty="0" err="1" smtClean="0">
                <a:solidFill>
                  <a:srgbClr val="FF0066"/>
                </a:solidFill>
                <a:cs typeface="Arial" panose="020B0604020202020204" pitchFamily="34" charset="0"/>
              </a:rPr>
              <a:t>homoiohydric</a:t>
            </a:r>
            <a:r>
              <a:rPr lang="it-IT" altLang="it-IT" sz="3200" b="1" dirty="0" smtClean="0">
                <a:solidFill>
                  <a:srgbClr val="FF0066"/>
                </a:solidFill>
                <a:cs typeface="Arial" panose="020B0604020202020204" pitchFamily="34" charset="0"/>
              </a:rPr>
              <a:t> </a:t>
            </a:r>
            <a:r>
              <a:rPr lang="it-IT" altLang="it-IT" sz="3200" b="1" dirty="0" smtClean="0">
                <a:solidFill>
                  <a:schemeClr val="accent6"/>
                </a:solidFill>
                <a:cs typeface="Arial" panose="020B0604020202020204" pitchFamily="34" charset="0"/>
              </a:rPr>
              <a:t>and </a:t>
            </a:r>
            <a:r>
              <a:rPr lang="it-IT" altLang="it-IT" sz="3200" b="1" dirty="0" err="1" smtClean="0">
                <a:solidFill>
                  <a:srgbClr val="FF0066"/>
                </a:solidFill>
                <a:cs typeface="Arial" panose="020B0604020202020204" pitchFamily="34" charset="0"/>
              </a:rPr>
              <a:t>endohydric</a:t>
            </a:r>
            <a:endParaRPr lang="it-IT" altLang="it-IT" sz="3200" b="1" dirty="0" smtClean="0">
              <a:solidFill>
                <a:srgbClr val="7FFF00"/>
              </a:solidFill>
              <a:cs typeface="Arial" panose="020B0604020202020204" pitchFamily="34" charset="0"/>
            </a:endParaRPr>
          </a:p>
        </p:txBody>
      </p:sp>
      <p:sp>
        <p:nvSpPr>
          <p:cNvPr id="11269" name="Text Box 5"/>
          <p:cNvSpPr txBox="1">
            <a:spLocks noChangeArrowheads="1"/>
          </p:cNvSpPr>
          <p:nvPr/>
        </p:nvSpPr>
        <p:spPr bwMode="auto">
          <a:xfrm>
            <a:off x="4572000" y="1182688"/>
            <a:ext cx="4267200"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defRPr/>
            </a:pPr>
            <a:r>
              <a:rPr lang="it-IT" altLang="it-IT" sz="3200" b="1" dirty="0" err="1" smtClean="0">
                <a:solidFill>
                  <a:srgbClr val="2D2DB9"/>
                </a:solidFill>
                <a:latin typeface="Arial" panose="020B0604020202020204" pitchFamily="34" charset="0"/>
                <a:cs typeface="Arial" panose="020B0604020202020204" pitchFamily="34" charset="0"/>
              </a:rPr>
              <a:t>Lichens</a:t>
            </a:r>
            <a:r>
              <a:rPr lang="it-IT" altLang="it-IT" sz="3200" b="1" dirty="0" smtClean="0">
                <a:solidFill>
                  <a:srgbClr val="2D2DB9"/>
                </a:solidFill>
                <a:latin typeface="Arial" panose="020B0604020202020204" pitchFamily="34" charset="0"/>
                <a:cs typeface="Arial" panose="020B0604020202020204" pitchFamily="34" charset="0"/>
              </a:rPr>
              <a:t>, the </a:t>
            </a:r>
            <a:r>
              <a:rPr lang="it-IT" altLang="it-IT" sz="3200" b="1" dirty="0" err="1" smtClean="0">
                <a:solidFill>
                  <a:srgbClr val="2D2DB9"/>
                </a:solidFill>
                <a:latin typeface="Arial" panose="020B0604020202020204" pitchFamily="34" charset="0"/>
                <a:cs typeface="Arial" panose="020B0604020202020204" pitchFamily="34" charset="0"/>
              </a:rPr>
              <a:t>majority</a:t>
            </a:r>
            <a:r>
              <a:rPr lang="it-IT" altLang="it-IT" sz="3200" b="1" dirty="0" smtClean="0">
                <a:solidFill>
                  <a:srgbClr val="2D2DB9"/>
                </a:solidFill>
                <a:latin typeface="Arial" panose="020B0604020202020204" pitchFamily="34" charset="0"/>
                <a:cs typeface="Arial" panose="020B0604020202020204" pitchFamily="34" charset="0"/>
              </a:rPr>
              <a:t> of </a:t>
            </a:r>
            <a:r>
              <a:rPr lang="it-IT" altLang="it-IT" sz="3200" b="1" dirty="0" err="1" smtClean="0">
                <a:solidFill>
                  <a:srgbClr val="2D2DB9"/>
                </a:solidFill>
                <a:latin typeface="Arial" panose="020B0604020202020204" pitchFamily="34" charset="0"/>
                <a:cs typeface="Arial" panose="020B0604020202020204" pitchFamily="34" charset="0"/>
              </a:rPr>
              <a:t>mosses</a:t>
            </a:r>
            <a:r>
              <a:rPr lang="it-IT" altLang="it-IT" sz="3200" b="1" dirty="0" smtClean="0">
                <a:solidFill>
                  <a:srgbClr val="2D2DB9"/>
                </a:solidFill>
                <a:latin typeface="Arial" panose="020B0604020202020204" pitchFamily="34" charset="0"/>
                <a:cs typeface="Arial" panose="020B0604020202020204" pitchFamily="34" charset="0"/>
              </a:rPr>
              <a:t>, some </a:t>
            </a:r>
            <a:r>
              <a:rPr lang="it-IT" altLang="it-IT" sz="3200" b="1" dirty="0" err="1" smtClean="0">
                <a:solidFill>
                  <a:srgbClr val="2D2DB9"/>
                </a:solidFill>
                <a:latin typeface="Arial" panose="020B0604020202020204" pitchFamily="34" charset="0"/>
                <a:cs typeface="Arial" panose="020B0604020202020204" pitchFamily="34" charset="0"/>
              </a:rPr>
              <a:t>ferns</a:t>
            </a:r>
            <a:r>
              <a:rPr lang="it-IT" altLang="it-IT" sz="3200" b="1" dirty="0" smtClean="0">
                <a:solidFill>
                  <a:srgbClr val="2D2DB9"/>
                </a:solidFill>
                <a:latin typeface="Arial" panose="020B0604020202020204" pitchFamily="34" charset="0"/>
                <a:cs typeface="Arial" panose="020B0604020202020204" pitchFamily="34" charset="0"/>
              </a:rPr>
              <a:t> and a </a:t>
            </a:r>
            <a:r>
              <a:rPr lang="it-IT" altLang="it-IT" sz="3200" b="1" dirty="0" err="1" smtClean="0">
                <a:solidFill>
                  <a:srgbClr val="2D2DB9"/>
                </a:solidFill>
                <a:latin typeface="Arial" panose="020B0604020202020204" pitchFamily="34" charset="0"/>
                <a:cs typeface="Arial" panose="020B0604020202020204" pitchFamily="34" charset="0"/>
              </a:rPr>
              <a:t>few</a:t>
            </a:r>
            <a:r>
              <a:rPr lang="it-IT" altLang="it-IT" sz="3200" b="1" dirty="0" smtClean="0">
                <a:solidFill>
                  <a:srgbClr val="2D2DB9"/>
                </a:solidFill>
                <a:latin typeface="Arial" panose="020B0604020202020204" pitchFamily="34" charset="0"/>
                <a:cs typeface="Arial" panose="020B0604020202020204" pitchFamily="34" charset="0"/>
              </a:rPr>
              <a:t> </a:t>
            </a:r>
            <a:r>
              <a:rPr lang="it-IT" altLang="it-IT" sz="3200" b="1" dirty="0" err="1" smtClean="0">
                <a:solidFill>
                  <a:srgbClr val="2D2DB9"/>
                </a:solidFill>
                <a:latin typeface="Arial" panose="020B0604020202020204" pitchFamily="34" charset="0"/>
                <a:cs typeface="Arial" panose="020B0604020202020204" pitchFamily="34" charset="0"/>
              </a:rPr>
              <a:t>vascular</a:t>
            </a:r>
            <a:r>
              <a:rPr lang="it-IT" altLang="it-IT" sz="3200" b="1" dirty="0" smtClean="0">
                <a:solidFill>
                  <a:srgbClr val="2D2DB9"/>
                </a:solidFill>
                <a:latin typeface="Arial" panose="020B0604020202020204" pitchFamily="34" charset="0"/>
                <a:cs typeface="Arial" panose="020B0604020202020204" pitchFamily="34" charset="0"/>
              </a:rPr>
              <a:t> </a:t>
            </a:r>
            <a:r>
              <a:rPr lang="it-IT" altLang="it-IT" sz="3200" b="1" dirty="0" err="1" smtClean="0">
                <a:solidFill>
                  <a:srgbClr val="2D2DB9"/>
                </a:solidFill>
                <a:latin typeface="Arial" panose="020B0604020202020204" pitchFamily="34" charset="0"/>
                <a:cs typeface="Arial" panose="020B0604020202020204" pitchFamily="34" charset="0"/>
              </a:rPr>
              <a:t>plants</a:t>
            </a:r>
            <a:r>
              <a:rPr lang="it-IT" altLang="it-IT" sz="3200" b="1" dirty="0" smtClean="0">
                <a:solidFill>
                  <a:srgbClr val="2D2DB9"/>
                </a:solidFill>
                <a:latin typeface="Arial" panose="020B0604020202020204" pitchFamily="34" charset="0"/>
                <a:cs typeface="Arial" panose="020B0604020202020204" pitchFamily="34" charset="0"/>
              </a:rPr>
              <a:t> are </a:t>
            </a:r>
            <a:r>
              <a:rPr lang="it-IT" altLang="it-IT" sz="3200" b="1" dirty="0" err="1" smtClean="0">
                <a:solidFill>
                  <a:srgbClr val="FF0066"/>
                </a:solidFill>
                <a:latin typeface="Arial" panose="020B0604020202020204" pitchFamily="34" charset="0"/>
                <a:cs typeface="Arial" panose="020B0604020202020204" pitchFamily="34" charset="0"/>
              </a:rPr>
              <a:t>poikilohydric</a:t>
            </a:r>
            <a:r>
              <a:rPr lang="it-IT" altLang="it-IT" sz="3200" b="1" dirty="0" smtClean="0">
                <a:solidFill>
                  <a:srgbClr val="FF0066"/>
                </a:solidFill>
                <a:latin typeface="Arial" panose="020B0604020202020204" pitchFamily="34" charset="0"/>
                <a:cs typeface="Arial" panose="020B0604020202020204" pitchFamily="34" charset="0"/>
              </a:rPr>
              <a:t> </a:t>
            </a:r>
            <a:r>
              <a:rPr lang="it-IT" altLang="it-IT" sz="3200" b="1" dirty="0" smtClean="0">
                <a:solidFill>
                  <a:srgbClr val="2D2DB9"/>
                </a:solidFill>
                <a:latin typeface="Arial" panose="020B0604020202020204" pitchFamily="34" charset="0"/>
                <a:cs typeface="Arial" panose="020B0604020202020204" pitchFamily="34" charset="0"/>
              </a:rPr>
              <a:t>and</a:t>
            </a:r>
            <a:r>
              <a:rPr lang="it-IT" altLang="it-IT" sz="3200" b="1" dirty="0" smtClean="0">
                <a:solidFill>
                  <a:srgbClr val="FF0000"/>
                </a:solidFill>
                <a:latin typeface="Arial" panose="020B0604020202020204" pitchFamily="34" charset="0"/>
                <a:cs typeface="Arial" panose="020B0604020202020204" pitchFamily="34" charset="0"/>
              </a:rPr>
              <a:t> </a:t>
            </a:r>
            <a:r>
              <a:rPr lang="it-IT" altLang="it-IT" sz="3200" b="1" dirty="0" err="1" smtClean="0">
                <a:solidFill>
                  <a:srgbClr val="FF0066"/>
                </a:solidFill>
                <a:latin typeface="Arial" panose="020B0604020202020204" pitchFamily="34" charset="0"/>
                <a:cs typeface="Arial" panose="020B0604020202020204" pitchFamily="34" charset="0"/>
              </a:rPr>
              <a:t>ectohydric</a:t>
            </a:r>
            <a:endParaRPr lang="it-IT" altLang="it-IT" sz="3200" b="1" dirty="0" smtClean="0">
              <a:solidFill>
                <a:srgbClr val="FF0000"/>
              </a:solidFill>
              <a:latin typeface="Arial" panose="020B0604020202020204" pitchFamily="34" charset="0"/>
              <a:cs typeface="Arial" panose="020B0604020202020204" pitchFamily="34" charset="0"/>
            </a:endParaRPr>
          </a:p>
        </p:txBody>
      </p:sp>
      <p:pic>
        <p:nvPicPr>
          <p:cNvPr id="30726" name="Picture 6" descr="bel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4410075"/>
            <a:ext cx="274320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807698"/>
      </p:ext>
    </p:extLst>
  </p:cSld>
  <p:clrMapOvr>
    <a:masterClrMapping/>
  </p:clrMapOvr>
  <p:transition advTm="17850">
    <p:cut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uschiogrigi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36750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Bryum-capillare-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2400"/>
            <a:ext cx="4953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sezionefustomusch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2288" y="2781300"/>
            <a:ext cx="6081712"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008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sz="half" idx="2"/>
          </p:nvPr>
        </p:nvSpPr>
        <p:spPr>
          <a:xfrm>
            <a:off x="396875" y="533400"/>
            <a:ext cx="4462463" cy="4519613"/>
          </a:xfrm>
          <a:noFill/>
        </p:spPr>
        <p:txBody>
          <a:bodyPr lIns="92075" tIns="46038" rIns="92075" bIns="46038"/>
          <a:lstStyle/>
          <a:p>
            <a:pPr marL="0" indent="0" eaLnBrk="1" hangingPunct="1">
              <a:buFontTx/>
              <a:buNone/>
            </a:pPr>
            <a:r>
              <a:rPr lang="it-IT" altLang="it-IT" sz="2400" smtClean="0">
                <a:cs typeface="Arial" charset="0"/>
              </a:rPr>
              <a:t>Lichens and mosses lack specific organs for absorbing water from the substratum, depending mostly from the atmosphere for their water and mineral uptake. Lichens also lack a protective outer cuticle, present in the mosses, but with specific characteristics which distinguish it from the cuticle of seed plants.</a:t>
            </a:r>
          </a:p>
        </p:txBody>
      </p:sp>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33375"/>
            <a:ext cx="3570288" cy="471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bwMode="auto">
          <a:xfrm>
            <a:off x="395288" y="5076825"/>
            <a:ext cx="8394700"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eaLnBrk="0" fontAlgn="base" hangingPunct="0">
              <a:spcBef>
                <a:spcPct val="20000"/>
              </a:spcBef>
              <a:spcAft>
                <a:spcPct val="0"/>
              </a:spcAft>
              <a:buChar char="»"/>
              <a:defRPr sz="1800">
                <a:solidFill>
                  <a:schemeClr val="tx1"/>
                </a:solidFill>
                <a:latin typeface="+mn-lt"/>
              </a:defRPr>
            </a:lvl6pPr>
            <a:lvl7pPr marL="2971800" indent="-228600" algn="l" rtl="0" eaLnBrk="0" fontAlgn="base" hangingPunct="0">
              <a:spcBef>
                <a:spcPct val="20000"/>
              </a:spcBef>
              <a:spcAft>
                <a:spcPct val="0"/>
              </a:spcAft>
              <a:buChar char="»"/>
              <a:defRPr sz="1800">
                <a:solidFill>
                  <a:schemeClr val="tx1"/>
                </a:solidFill>
                <a:latin typeface="+mn-lt"/>
              </a:defRPr>
            </a:lvl7pPr>
            <a:lvl8pPr marL="3429000" indent="-228600" algn="l" rtl="0" eaLnBrk="0" fontAlgn="base" hangingPunct="0">
              <a:spcBef>
                <a:spcPct val="20000"/>
              </a:spcBef>
              <a:spcAft>
                <a:spcPct val="0"/>
              </a:spcAft>
              <a:buChar char="»"/>
              <a:defRPr sz="1800">
                <a:solidFill>
                  <a:schemeClr val="tx1"/>
                </a:solidFill>
                <a:latin typeface="+mn-lt"/>
              </a:defRPr>
            </a:lvl8pPr>
            <a:lvl9pPr marL="3886200" indent="-228600" algn="l" rtl="0" eaLnBrk="0" fontAlgn="base" hangingPunct="0">
              <a:spcBef>
                <a:spcPct val="20000"/>
              </a:spcBef>
              <a:spcAft>
                <a:spcPct val="0"/>
              </a:spcAft>
              <a:buChar char="»"/>
              <a:defRPr sz="1800">
                <a:solidFill>
                  <a:schemeClr val="tx1"/>
                </a:solidFill>
                <a:latin typeface="+mn-lt"/>
              </a:defRPr>
            </a:lvl9pPr>
          </a:lstStyle>
          <a:p>
            <a:pPr marL="0" indent="0" eaLnBrk="1" hangingPunct="1">
              <a:buFontTx/>
              <a:buNone/>
              <a:defRPr/>
            </a:pPr>
            <a:r>
              <a:rPr lang="it-IT" altLang="it-IT" sz="2400" kern="0" smtClean="0">
                <a:solidFill>
                  <a:srgbClr val="000000"/>
                </a:solidFill>
                <a:cs typeface="Arial" panose="020B0604020202020204" pitchFamily="34" charset="0"/>
              </a:rPr>
              <a:t>This means that lichens and mosses have a remarkable ability to rehydrate and resume normal metabolic functions following periods of desiccation, although in the dry state cell membranes become partially leaky due to loss of integrity.</a:t>
            </a:r>
            <a:endParaRPr lang="it-IT" altLang="it-IT" sz="2400" kern="0" dirty="0" smtClean="0">
              <a:solidFill>
                <a:srgbClr val="000000"/>
              </a:solidFill>
              <a:cs typeface="Arial" panose="020B0604020202020204" pitchFamily="34" charset="0"/>
            </a:endParaRPr>
          </a:p>
        </p:txBody>
      </p:sp>
    </p:spTree>
    <p:extLst>
      <p:ext uri="{BB962C8B-B14F-4D97-AF65-F5344CB8AC3E}">
        <p14:creationId xmlns:p14="http://schemas.microsoft.com/office/powerpoint/2010/main" val="822395501"/>
      </p:ext>
    </p:extLst>
  </p:cSld>
  <p:clrMapOvr>
    <a:masterClrMapping/>
  </p:clrMapOvr>
  <p:transition advTm="17850">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3" descr="foto inceneritore2"/>
          <p:cNvPicPr>
            <a:picLocks noChangeAspect="1" noChangeArrowheads="1"/>
          </p:cNvPicPr>
          <p:nvPr/>
        </p:nvPicPr>
        <p:blipFill>
          <a:blip r:embed="rId2">
            <a:extLst>
              <a:ext uri="{28A0092B-C50C-407E-A947-70E740481C1C}">
                <a14:useLocalDpi xmlns:a14="http://schemas.microsoft.com/office/drawing/2010/main" val="0"/>
              </a:ext>
            </a:extLst>
          </a:blip>
          <a:srcRect l="6531" r="-2306"/>
          <a:stretch>
            <a:fillRect/>
          </a:stretch>
        </p:blipFill>
        <p:spPr bwMode="auto">
          <a:xfrm>
            <a:off x="3563938" y="1700213"/>
            <a:ext cx="530225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14"/>
          <p:cNvSpPr txBox="1">
            <a:spLocks noChangeArrowheads="1"/>
          </p:cNvSpPr>
          <p:nvPr/>
        </p:nvSpPr>
        <p:spPr bwMode="auto">
          <a:xfrm>
            <a:off x="762000" y="228600"/>
            <a:ext cx="777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0" fontAlgn="base" hangingPunct="0">
              <a:spcBef>
                <a:spcPct val="50000"/>
              </a:spcBef>
              <a:spcAft>
                <a:spcPct val="0"/>
              </a:spcAft>
              <a:buFontTx/>
              <a:buNone/>
            </a:pPr>
            <a:r>
              <a:rPr lang="it-IT" altLang="it-IT" sz="2800" b="1">
                <a:solidFill>
                  <a:srgbClr val="000000"/>
                </a:solidFill>
                <a:latin typeface="Times New Roman" pitchFamily="18" charset="0"/>
              </a:rPr>
              <a:t>Il caso del termovalorizzatore di Spilimbergo</a:t>
            </a:r>
          </a:p>
        </p:txBody>
      </p:sp>
      <p:pic>
        <p:nvPicPr>
          <p:cNvPr id="17" name="Picture 4"/>
          <p:cNvPicPr>
            <a:picLocks noChangeArrowheads="1"/>
          </p:cNvPicPr>
          <p:nvPr/>
        </p:nvPicPr>
        <p:blipFill>
          <a:blip r:embed="rId3" cstate="print">
            <a:extLst>
              <a:ext uri="{28A0092B-C50C-407E-A947-70E740481C1C}">
                <a14:useLocalDpi xmlns:a14="http://schemas.microsoft.com/office/drawing/2010/main" val="0"/>
              </a:ext>
            </a:extLst>
          </a:blip>
          <a:srcRect l="43704" t="6082" r="8759" b="12102"/>
          <a:stretch>
            <a:fillRect/>
          </a:stretch>
        </p:blipFill>
        <p:spPr bwMode="auto">
          <a:xfrm>
            <a:off x="0" y="1125538"/>
            <a:ext cx="3995738"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9739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8" descr="Mistral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33375"/>
            <a:ext cx="76327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409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3"/>
          <p:cNvSpPr txBox="1">
            <a:spLocks noChangeArrowheads="1"/>
          </p:cNvSpPr>
          <p:nvPr/>
        </p:nvSpPr>
        <p:spPr bwMode="auto">
          <a:xfrm>
            <a:off x="539750" y="692150"/>
            <a:ext cx="8153400" cy="3600450"/>
          </a:xfrm>
          <a:prstGeom prst="rect">
            <a:avLst/>
          </a:prstGeom>
          <a:noFill/>
          <a:ln w="9525">
            <a:noFill/>
            <a:miter lim="800000"/>
            <a:headEnd/>
            <a:tailEnd/>
          </a:ln>
        </p:spPr>
        <p:txBody>
          <a:bodyPr>
            <a:spAutoFit/>
          </a:bodyPr>
          <a:lstStyle/>
          <a:p>
            <a:pPr marL="457200" indent="-457200" algn="just" eaLnBrk="0" fontAlgn="base" hangingPunct="0">
              <a:spcBef>
                <a:spcPct val="50000"/>
              </a:spcBef>
              <a:spcAft>
                <a:spcPct val="0"/>
              </a:spcAft>
              <a:defRPr/>
            </a:pPr>
            <a:r>
              <a:rPr lang="it-IT" altLang="it-IT" sz="2400" dirty="0">
                <a:solidFill>
                  <a:srgbClr val="000000"/>
                </a:solidFill>
              </a:rPr>
              <a:t>Formalmente i limiti sono rispettati. Però…</a:t>
            </a:r>
          </a:p>
          <a:p>
            <a:pPr marL="457200" indent="-457200" algn="just" eaLnBrk="0" fontAlgn="base" hangingPunct="0">
              <a:spcBef>
                <a:spcPct val="50000"/>
              </a:spcBef>
              <a:spcAft>
                <a:spcPct val="0"/>
              </a:spcAft>
              <a:defRPr/>
            </a:pPr>
            <a:r>
              <a:rPr lang="it-IT" altLang="it-IT" sz="2400" dirty="0">
                <a:solidFill>
                  <a:srgbClr val="000000"/>
                </a:solidFill>
              </a:rPr>
              <a:t>…. i controlli interessano un mero 0,017% del tempo totale di attività (tre serie di misure di 30 min./anno).</a:t>
            </a:r>
          </a:p>
          <a:p>
            <a:pPr marL="457200" indent="-457200" algn="just" eaLnBrk="0" fontAlgn="base" hangingPunct="0">
              <a:spcBef>
                <a:spcPct val="50000"/>
              </a:spcBef>
              <a:spcAft>
                <a:spcPct val="0"/>
              </a:spcAft>
              <a:defRPr/>
            </a:pPr>
            <a:r>
              <a:rPr lang="it-IT" altLang="it-IT" sz="2400" dirty="0">
                <a:solidFill>
                  <a:srgbClr val="000000"/>
                </a:solidFill>
              </a:rPr>
              <a:t>…. vengono eseguiti tipicamente nelle fasce orarie di una normale attività lavorativa (8-17).</a:t>
            </a:r>
          </a:p>
          <a:p>
            <a:pPr marL="457200" indent="-457200" algn="just" eaLnBrk="0" fontAlgn="base" hangingPunct="0">
              <a:spcBef>
                <a:spcPct val="50000"/>
              </a:spcBef>
              <a:spcAft>
                <a:spcPct val="0"/>
              </a:spcAft>
              <a:defRPr/>
            </a:pPr>
            <a:r>
              <a:rPr lang="it-IT" altLang="it-IT" sz="2400" dirty="0">
                <a:solidFill>
                  <a:srgbClr val="000000"/>
                </a:solidFill>
              </a:rPr>
              <a:t>…. la quantità totale potenzialmente emessa rispettando il limite imposto è comunque di tutto rispetto </a:t>
            </a:r>
            <a:r>
              <a:rPr lang="it-IT" altLang="it-IT" sz="2400" b="1" dirty="0">
                <a:solidFill>
                  <a:srgbClr val="000000"/>
                </a:solidFill>
              </a:rPr>
              <a:t>(c. 16 kg/anno)</a:t>
            </a:r>
            <a:r>
              <a:rPr lang="it-IT" altLang="it-IT" sz="2400" dirty="0">
                <a:solidFill>
                  <a:srgbClr val="000000"/>
                </a:solidFill>
              </a:rPr>
              <a:t>.</a:t>
            </a:r>
          </a:p>
        </p:txBody>
      </p:sp>
    </p:spTree>
    <p:extLst>
      <p:ext uri="{BB962C8B-B14F-4D97-AF65-F5344CB8AC3E}">
        <p14:creationId xmlns:p14="http://schemas.microsoft.com/office/powerpoint/2010/main" val="4064506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a:blip r:embed="rId2">
            <a:extLst>
              <a:ext uri="{28A0092B-C50C-407E-A947-70E740481C1C}">
                <a14:useLocalDpi xmlns:a14="http://schemas.microsoft.com/office/drawing/2010/main" val="0"/>
              </a:ext>
            </a:extLst>
          </a:blip>
          <a:srcRect l="22156" r="27792"/>
          <a:stretch>
            <a:fillRect/>
          </a:stretch>
        </p:blipFill>
        <p:spPr bwMode="auto">
          <a:xfrm>
            <a:off x="0" y="1177925"/>
            <a:ext cx="4441825" cy="532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CasellaDiTesto 7"/>
          <p:cNvSpPr txBox="1">
            <a:spLocks noChangeArrowheads="1"/>
          </p:cNvSpPr>
          <p:nvPr/>
        </p:nvSpPr>
        <p:spPr bwMode="auto">
          <a:xfrm>
            <a:off x="4514850" y="3635375"/>
            <a:ext cx="4449763" cy="3170238"/>
          </a:xfrm>
          <a:prstGeom prst="rect">
            <a:avLst/>
          </a:prstGeom>
          <a:noFill/>
          <a:ln w="9525">
            <a:noFill/>
            <a:miter lim="800000"/>
            <a:headEnd/>
            <a:tailEnd/>
          </a:ln>
        </p:spPr>
        <p:txBody>
          <a:bodyPr>
            <a:spAutoFit/>
          </a:bodyPr>
          <a:lstStyle/>
          <a:p>
            <a:pPr algn="just" eaLnBrk="0" fontAlgn="base" hangingPunct="0">
              <a:spcBef>
                <a:spcPct val="0"/>
              </a:spcBef>
              <a:spcAft>
                <a:spcPct val="0"/>
              </a:spcAft>
              <a:defRPr/>
            </a:pPr>
            <a:r>
              <a:rPr lang="it-IT" altLang="it-IT" sz="2000" dirty="0">
                <a:solidFill>
                  <a:srgbClr val="000000"/>
                </a:solidFill>
              </a:rPr>
              <a:t>A metà novembre in ogni stazione sono state prelevate le foglie di robinia da 3 alberi costituendo un unico </a:t>
            </a:r>
            <a:r>
              <a:rPr lang="it-IT" altLang="it-IT" sz="2000" dirty="0" err="1">
                <a:solidFill>
                  <a:srgbClr val="000000"/>
                </a:solidFill>
              </a:rPr>
              <a:t>cam</a:t>
            </a:r>
            <a:r>
              <a:rPr lang="it-IT" altLang="it-IT" sz="2000" dirty="0">
                <a:solidFill>
                  <a:srgbClr val="000000"/>
                </a:solidFill>
              </a:rPr>
              <a:t>-pione. Il macinato è stato poi suddiviso in 3 aliquote la cui concentrazione di Hg è stata determinata mediante DMA (Direct Mercury Analysis) presso i laboratori dell’Università di Santiago de Compostela (Spagna).</a:t>
            </a:r>
          </a:p>
        </p:txBody>
      </p:sp>
      <p:sp>
        <p:nvSpPr>
          <p:cNvPr id="39939" name="CasellaDiTesto 4"/>
          <p:cNvSpPr txBox="1">
            <a:spLocks noChangeArrowheads="1"/>
          </p:cNvSpPr>
          <p:nvPr/>
        </p:nvSpPr>
        <p:spPr bwMode="auto">
          <a:xfrm>
            <a:off x="55563" y="77788"/>
            <a:ext cx="4383087" cy="1006475"/>
          </a:xfrm>
          <a:prstGeom prst="rect">
            <a:avLst/>
          </a:prstGeom>
          <a:noFill/>
          <a:ln w="9525">
            <a:noFill/>
            <a:miter lim="800000"/>
            <a:headEnd/>
            <a:tailEnd/>
          </a:ln>
        </p:spPr>
        <p:txBody>
          <a:bodyPr>
            <a:spAutoFit/>
          </a:bodyPr>
          <a:lstStyle/>
          <a:p>
            <a:pPr eaLnBrk="0" fontAlgn="base" hangingPunct="0">
              <a:lnSpc>
                <a:spcPts val="3600"/>
              </a:lnSpc>
              <a:spcBef>
                <a:spcPct val="0"/>
              </a:spcBef>
              <a:spcAft>
                <a:spcPct val="0"/>
              </a:spcAft>
              <a:defRPr/>
            </a:pPr>
            <a:r>
              <a:rPr lang="it-IT" sz="2800" b="1" dirty="0">
                <a:solidFill>
                  <a:srgbClr val="000000"/>
                </a:solidFill>
              </a:rPr>
              <a:t>2014: una nuova indagine (non finanziata)</a:t>
            </a:r>
          </a:p>
        </p:txBody>
      </p:sp>
      <p:pic>
        <p:nvPicPr>
          <p:cNvPr id="34821" name="Picture 2" descr="http://i.imgur.com/7TGcXt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5" y="0"/>
            <a:ext cx="47085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3397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po 5"/>
          <p:cNvGrpSpPr>
            <a:grpSpLocks/>
          </p:cNvGrpSpPr>
          <p:nvPr/>
        </p:nvGrpSpPr>
        <p:grpSpPr bwMode="auto">
          <a:xfrm>
            <a:off x="1042988" y="620713"/>
            <a:ext cx="7170737" cy="5095875"/>
            <a:chOff x="4093028" y="881062"/>
            <a:chExt cx="7170056" cy="5095875"/>
          </a:xfrm>
        </p:grpSpPr>
        <p:pic>
          <p:nvPicPr>
            <p:cNvPr id="35843" name="Immagine 2"/>
            <p:cNvPicPr>
              <a:picLocks noChangeAspect="1"/>
            </p:cNvPicPr>
            <p:nvPr/>
          </p:nvPicPr>
          <p:blipFill>
            <a:blip r:embed="rId2">
              <a:extLst>
                <a:ext uri="{28A0092B-C50C-407E-A947-70E740481C1C}">
                  <a14:useLocalDpi xmlns:a14="http://schemas.microsoft.com/office/drawing/2010/main" val="0"/>
                </a:ext>
              </a:extLst>
            </a:blip>
            <a:srcRect l="14922" r="43565"/>
            <a:stretch>
              <a:fillRect/>
            </a:stretch>
          </p:blipFill>
          <p:spPr bwMode="auto">
            <a:xfrm>
              <a:off x="7736113" y="881062"/>
              <a:ext cx="3526971"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Immagine 4"/>
            <p:cNvPicPr>
              <a:picLocks noChangeAspect="1"/>
            </p:cNvPicPr>
            <p:nvPr/>
          </p:nvPicPr>
          <p:blipFill>
            <a:blip r:embed="rId3">
              <a:extLst>
                <a:ext uri="{28A0092B-C50C-407E-A947-70E740481C1C}">
                  <a14:useLocalDpi xmlns:a14="http://schemas.microsoft.com/office/drawing/2010/main" val="0"/>
                </a:ext>
              </a:extLst>
            </a:blip>
            <a:srcRect l="26425" r="30696"/>
            <a:stretch>
              <a:fillRect/>
            </a:stretch>
          </p:blipFill>
          <p:spPr bwMode="auto">
            <a:xfrm>
              <a:off x="4093028" y="881062"/>
              <a:ext cx="3643085"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1066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magine 14"/>
          <p:cNvPicPr>
            <a:picLocks noChangeAspect="1"/>
          </p:cNvPicPr>
          <p:nvPr/>
        </p:nvPicPr>
        <p:blipFill>
          <a:blip r:embed="rId2">
            <a:extLst>
              <a:ext uri="{28A0092B-C50C-407E-A947-70E740481C1C}">
                <a14:useLocalDpi xmlns:a14="http://schemas.microsoft.com/office/drawing/2010/main" val="0"/>
              </a:ext>
            </a:extLst>
          </a:blip>
          <a:srcRect l="36662" t="16708" r="44896" b="47009"/>
          <a:stretch>
            <a:fillRect/>
          </a:stretch>
        </p:blipFill>
        <p:spPr bwMode="auto">
          <a:xfrm>
            <a:off x="5611813" y="3963988"/>
            <a:ext cx="185737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magine 1"/>
          <p:cNvPicPr>
            <a:picLocks noChangeAspect="1"/>
          </p:cNvPicPr>
          <p:nvPr/>
        </p:nvPicPr>
        <p:blipFill>
          <a:blip r:embed="rId3">
            <a:extLst>
              <a:ext uri="{28A0092B-C50C-407E-A947-70E740481C1C}">
                <a14:useLocalDpi xmlns:a14="http://schemas.microsoft.com/office/drawing/2010/main" val="0"/>
              </a:ext>
            </a:extLst>
          </a:blip>
          <a:srcRect l="13644" r="41772"/>
          <a:stretch>
            <a:fillRect/>
          </a:stretch>
        </p:blipFill>
        <p:spPr bwMode="auto">
          <a:xfrm>
            <a:off x="611188" y="3175"/>
            <a:ext cx="4608512"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roce 3"/>
          <p:cNvSpPr/>
          <p:nvPr/>
        </p:nvSpPr>
        <p:spPr>
          <a:xfrm>
            <a:off x="4356100" y="2111375"/>
            <a:ext cx="179388" cy="179388"/>
          </a:xfrm>
          <a:prstGeom prst="mathPlu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5" name="Croce 4"/>
          <p:cNvSpPr/>
          <p:nvPr/>
        </p:nvSpPr>
        <p:spPr>
          <a:xfrm>
            <a:off x="2959100" y="2479675"/>
            <a:ext cx="179388" cy="179388"/>
          </a:xfrm>
          <a:prstGeom prst="mathPlu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6" name="Croce 5"/>
          <p:cNvSpPr/>
          <p:nvPr/>
        </p:nvSpPr>
        <p:spPr>
          <a:xfrm>
            <a:off x="3049588" y="3873500"/>
            <a:ext cx="179387" cy="180975"/>
          </a:xfrm>
          <a:prstGeom prst="mathPlu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7" name="Croce 6"/>
          <p:cNvSpPr/>
          <p:nvPr/>
        </p:nvSpPr>
        <p:spPr>
          <a:xfrm>
            <a:off x="3643313" y="4927600"/>
            <a:ext cx="179387" cy="180975"/>
          </a:xfrm>
          <a:prstGeom prst="mathPlu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8" name="Croce 7"/>
          <p:cNvSpPr/>
          <p:nvPr/>
        </p:nvSpPr>
        <p:spPr>
          <a:xfrm>
            <a:off x="1349375" y="6456363"/>
            <a:ext cx="180975" cy="180975"/>
          </a:xfrm>
          <a:prstGeom prst="mathPlu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sz="2400">
              <a:solidFill>
                <a:srgbClr val="FFFFFF"/>
              </a:solidFill>
            </a:endParaRPr>
          </a:p>
        </p:txBody>
      </p:sp>
      <p:sp>
        <p:nvSpPr>
          <p:cNvPr id="9" name="CasellaDiTesto 8"/>
          <p:cNvSpPr txBox="1"/>
          <p:nvPr/>
        </p:nvSpPr>
        <p:spPr>
          <a:xfrm>
            <a:off x="1886392" y="2384810"/>
            <a:ext cx="1029424" cy="369332"/>
          </a:xfrm>
          <a:prstGeom prst="rect">
            <a:avLst/>
          </a:prstGeom>
          <a:noFill/>
          <a:ln>
            <a:noFill/>
          </a:ln>
        </p:spPr>
        <p:txBody>
          <a:bodyPr>
            <a:spAutoFit/>
          </a:bodyPr>
          <a:lstStyle/>
          <a:p>
            <a:pPr eaLnBrk="0" hangingPunct="0">
              <a:defRPr/>
            </a:pPr>
            <a:r>
              <a:rPr lang="it-IT" sz="2400" b="1" dirty="0">
                <a:ln>
                  <a:solidFill>
                    <a:sysClr val="windowText" lastClr="000000"/>
                  </a:solidFill>
                </a:ln>
                <a:solidFill>
                  <a:srgbClr val="FFFF00"/>
                </a:solidFill>
                <a:effectLst>
                  <a:outerShdw blurRad="38100" dist="38100" dir="2700000" algn="tl">
                    <a:srgbClr val="000000">
                      <a:alpha val="43137"/>
                    </a:srgbClr>
                  </a:outerShdw>
                </a:effectLst>
              </a:rPr>
              <a:t>Tauriano</a:t>
            </a:r>
          </a:p>
        </p:txBody>
      </p:sp>
      <p:sp>
        <p:nvSpPr>
          <p:cNvPr id="10" name="CasellaDiTesto 9"/>
          <p:cNvSpPr txBox="1"/>
          <p:nvPr/>
        </p:nvSpPr>
        <p:spPr>
          <a:xfrm>
            <a:off x="3733109" y="1741458"/>
            <a:ext cx="1368152" cy="369332"/>
          </a:xfrm>
          <a:prstGeom prst="rect">
            <a:avLst/>
          </a:prstGeom>
          <a:noFill/>
          <a:ln>
            <a:noFill/>
          </a:ln>
        </p:spPr>
        <p:txBody>
          <a:bodyPr>
            <a:spAutoFit/>
          </a:bodyPr>
          <a:lstStyle/>
          <a:p>
            <a:pPr eaLnBrk="0" hangingPunct="0">
              <a:defRPr/>
            </a:pPr>
            <a:r>
              <a:rPr lang="it-IT" sz="2400" b="1" dirty="0">
                <a:ln>
                  <a:solidFill>
                    <a:sysClr val="windowText" lastClr="000000"/>
                  </a:solidFill>
                </a:ln>
                <a:solidFill>
                  <a:srgbClr val="FFFF00"/>
                </a:solidFill>
                <a:effectLst>
                  <a:outerShdw blurRad="38100" dist="38100" dir="2700000" algn="tl">
                    <a:srgbClr val="000000">
                      <a:alpha val="43137"/>
                    </a:srgbClr>
                  </a:outerShdw>
                </a:effectLst>
              </a:rPr>
              <a:t>Spilimbergo</a:t>
            </a:r>
          </a:p>
        </p:txBody>
      </p:sp>
      <p:sp>
        <p:nvSpPr>
          <p:cNvPr id="11" name="CasellaDiTesto 10"/>
          <p:cNvSpPr txBox="1"/>
          <p:nvPr/>
        </p:nvSpPr>
        <p:spPr>
          <a:xfrm>
            <a:off x="2636876" y="3594656"/>
            <a:ext cx="1368152" cy="369332"/>
          </a:xfrm>
          <a:prstGeom prst="rect">
            <a:avLst/>
          </a:prstGeom>
          <a:noFill/>
          <a:ln>
            <a:noFill/>
          </a:ln>
        </p:spPr>
        <p:txBody>
          <a:bodyPr>
            <a:spAutoFit/>
          </a:bodyPr>
          <a:lstStyle/>
          <a:p>
            <a:pPr eaLnBrk="0" hangingPunct="0">
              <a:defRPr/>
            </a:pPr>
            <a:r>
              <a:rPr lang="it-IT" sz="2400" b="1" dirty="0">
                <a:ln>
                  <a:solidFill>
                    <a:sysClr val="windowText" lastClr="000000"/>
                  </a:solidFill>
                </a:ln>
                <a:solidFill>
                  <a:srgbClr val="FFFF00"/>
                </a:solidFill>
                <a:effectLst>
                  <a:outerShdw blurRad="38100" dist="38100" dir="2700000" algn="tl">
                    <a:srgbClr val="000000">
                      <a:alpha val="43137"/>
                    </a:srgbClr>
                  </a:outerShdw>
                </a:effectLst>
              </a:rPr>
              <a:t>Barbeano</a:t>
            </a:r>
          </a:p>
        </p:txBody>
      </p:sp>
      <p:sp>
        <p:nvSpPr>
          <p:cNvPr id="12" name="CasellaDiTesto 11"/>
          <p:cNvSpPr txBox="1"/>
          <p:nvPr/>
        </p:nvSpPr>
        <p:spPr>
          <a:xfrm>
            <a:off x="1547664" y="6210617"/>
            <a:ext cx="1368152" cy="369332"/>
          </a:xfrm>
          <a:prstGeom prst="rect">
            <a:avLst/>
          </a:prstGeom>
          <a:noFill/>
          <a:ln>
            <a:noFill/>
          </a:ln>
        </p:spPr>
        <p:txBody>
          <a:bodyPr>
            <a:spAutoFit/>
          </a:bodyPr>
          <a:lstStyle/>
          <a:p>
            <a:pPr eaLnBrk="0" hangingPunct="0">
              <a:defRPr/>
            </a:pPr>
            <a:r>
              <a:rPr lang="it-IT" sz="2400" b="1" dirty="0">
                <a:ln>
                  <a:solidFill>
                    <a:sysClr val="windowText" lastClr="000000"/>
                  </a:solidFill>
                </a:ln>
                <a:solidFill>
                  <a:srgbClr val="FFFF00"/>
                </a:solidFill>
                <a:effectLst>
                  <a:outerShdw blurRad="38100" dist="38100" dir="2700000" algn="tl">
                    <a:srgbClr val="000000">
                      <a:alpha val="43137"/>
                    </a:srgbClr>
                  </a:outerShdw>
                </a:effectLst>
              </a:rPr>
              <a:t>Rauscedo</a:t>
            </a:r>
          </a:p>
        </p:txBody>
      </p:sp>
      <p:sp>
        <p:nvSpPr>
          <p:cNvPr id="13" name="CasellaDiTesto 12"/>
          <p:cNvSpPr txBox="1"/>
          <p:nvPr/>
        </p:nvSpPr>
        <p:spPr>
          <a:xfrm>
            <a:off x="3285625" y="5107802"/>
            <a:ext cx="1208348" cy="369332"/>
          </a:xfrm>
          <a:prstGeom prst="rect">
            <a:avLst/>
          </a:prstGeom>
          <a:noFill/>
          <a:ln>
            <a:noFill/>
          </a:ln>
        </p:spPr>
        <p:txBody>
          <a:bodyPr>
            <a:spAutoFit/>
          </a:bodyPr>
          <a:lstStyle/>
          <a:p>
            <a:pPr eaLnBrk="0" hangingPunct="0">
              <a:defRPr/>
            </a:pPr>
            <a:r>
              <a:rPr lang="it-IT" sz="2400" b="1" dirty="0">
                <a:ln>
                  <a:solidFill>
                    <a:sysClr val="windowText" lastClr="000000"/>
                  </a:solidFill>
                </a:ln>
                <a:solidFill>
                  <a:srgbClr val="FFFF00"/>
                </a:solidFill>
                <a:effectLst>
                  <a:outerShdw blurRad="38100" dist="38100" dir="2700000" algn="tl">
                    <a:srgbClr val="000000">
                      <a:alpha val="43137"/>
                    </a:srgbClr>
                  </a:outerShdw>
                </a:effectLst>
              </a:rPr>
              <a:t>Provesano</a:t>
            </a:r>
          </a:p>
        </p:txBody>
      </p:sp>
    </p:spTree>
    <p:extLst>
      <p:ext uri="{BB962C8B-B14F-4D97-AF65-F5344CB8AC3E}">
        <p14:creationId xmlns:p14="http://schemas.microsoft.com/office/powerpoint/2010/main" val="1068530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992</Words>
  <Application>Microsoft Office PowerPoint</Application>
  <PresentationFormat>Presentazione su schermo (4:3)</PresentationFormat>
  <Paragraphs>83</Paragraphs>
  <Slides>35</Slides>
  <Notes>7</Notes>
  <HiddenSlides>0</HiddenSlides>
  <MMClips>0</MMClips>
  <ScaleCrop>false</ScaleCrop>
  <HeadingPairs>
    <vt:vector size="4" baseType="variant">
      <vt:variant>
        <vt:lpstr>Tema</vt:lpstr>
      </vt:variant>
      <vt:variant>
        <vt:i4>2</vt:i4>
      </vt:variant>
      <vt:variant>
        <vt:lpstr>Titoli diapositive</vt:lpstr>
      </vt:variant>
      <vt:variant>
        <vt:i4>35</vt:i4>
      </vt:variant>
    </vt:vector>
  </HeadingPairs>
  <TitlesOfParts>
    <vt:vector size="37" baseType="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Lichens and mosses are among the organisms most frequently used in bioaccumulation studies.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WATER STATUS</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Prova</dc:creator>
  <cp:lastModifiedBy>Prova</cp:lastModifiedBy>
  <cp:revision>5</cp:revision>
  <dcterms:created xsi:type="dcterms:W3CDTF">2018-11-14T07:23:05Z</dcterms:created>
  <dcterms:modified xsi:type="dcterms:W3CDTF">2018-11-15T07:35:33Z</dcterms:modified>
</cp:coreProperties>
</file>