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300" r:id="rId33"/>
    <p:sldId id="301" r:id="rId34"/>
    <p:sldId id="303" r:id="rId35"/>
    <p:sldId id="304" r:id="rId36"/>
    <p:sldId id="305" r:id="rId37"/>
    <p:sldId id="306" r:id="rId38"/>
    <p:sldId id="307" r:id="rId39"/>
    <p:sldId id="308" r:id="rId40"/>
    <p:sldId id="309" r:id="rId41"/>
    <p:sldId id="302" r:id="rId42"/>
    <p:sldId id="287" r:id="rId43"/>
    <p:sldId id="288" r:id="rId44"/>
    <p:sldId id="289" r:id="rId45"/>
    <p:sldId id="290" r:id="rId46"/>
    <p:sldId id="291" r:id="rId47"/>
    <p:sldId id="292" r:id="rId48"/>
    <p:sldId id="293" r:id="rId49"/>
    <p:sldId id="294" r:id="rId50"/>
    <p:sldId id="295" r:id="rId51"/>
    <p:sldId id="296" r:id="rId52"/>
    <p:sldId id="297" r:id="rId53"/>
    <p:sldId id="298" r:id="rId54"/>
    <p:sldId id="299" r:id="rId55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418E1-9BA7-2342-9B17-EC9777D828B0}" type="datetimeFigureOut">
              <a:rPr lang="it-IT" smtClean="0"/>
              <a:pPr/>
              <a:t>15/11/2018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986D6-6467-CD47-91B8-BF028A05D5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2310660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418E1-9BA7-2342-9B17-EC9777D828B0}" type="datetimeFigureOut">
              <a:rPr lang="it-IT" smtClean="0"/>
              <a:pPr/>
              <a:t>15/11/2018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986D6-6467-CD47-91B8-BF028A05D5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2198872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418E1-9BA7-2342-9B17-EC9777D828B0}" type="datetimeFigureOut">
              <a:rPr lang="it-IT" smtClean="0"/>
              <a:pPr/>
              <a:t>15/11/2018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986D6-6467-CD47-91B8-BF028A05D5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2328543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418E1-9BA7-2342-9B17-EC9777D828B0}" type="datetimeFigureOut">
              <a:rPr lang="it-IT" smtClean="0"/>
              <a:pPr/>
              <a:t>15/11/2018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986D6-6467-CD47-91B8-BF028A05D5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724896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418E1-9BA7-2342-9B17-EC9777D828B0}" type="datetimeFigureOut">
              <a:rPr lang="it-IT" smtClean="0"/>
              <a:pPr/>
              <a:t>15/11/2018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986D6-6467-CD47-91B8-BF028A05D5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4003861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418E1-9BA7-2342-9B17-EC9777D828B0}" type="datetimeFigureOut">
              <a:rPr lang="it-IT" smtClean="0"/>
              <a:pPr/>
              <a:t>15/11/2018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986D6-6467-CD47-91B8-BF028A05D5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2214547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418E1-9BA7-2342-9B17-EC9777D828B0}" type="datetimeFigureOut">
              <a:rPr lang="it-IT" smtClean="0"/>
              <a:pPr/>
              <a:t>15/11/2018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986D6-6467-CD47-91B8-BF028A05D5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2322870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418E1-9BA7-2342-9B17-EC9777D828B0}" type="datetimeFigureOut">
              <a:rPr lang="it-IT" smtClean="0"/>
              <a:pPr/>
              <a:t>15/11/2018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986D6-6467-CD47-91B8-BF028A05D5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9009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418E1-9BA7-2342-9B17-EC9777D828B0}" type="datetimeFigureOut">
              <a:rPr lang="it-IT" smtClean="0"/>
              <a:pPr/>
              <a:t>15/11/2018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986D6-6467-CD47-91B8-BF028A05D5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2216634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418E1-9BA7-2342-9B17-EC9777D828B0}" type="datetimeFigureOut">
              <a:rPr lang="it-IT" smtClean="0"/>
              <a:pPr/>
              <a:t>15/11/2018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986D6-6467-CD47-91B8-BF028A05D5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710461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418E1-9BA7-2342-9B17-EC9777D828B0}" type="datetimeFigureOut">
              <a:rPr lang="it-IT" smtClean="0"/>
              <a:pPr/>
              <a:t>15/11/2018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986D6-6467-CD47-91B8-BF028A05D5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2760843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6418E1-9BA7-2342-9B17-EC9777D828B0}" type="datetimeFigureOut">
              <a:rPr lang="it-IT" smtClean="0"/>
              <a:pPr/>
              <a:t>15/11/2018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B986D6-6467-CD47-91B8-BF028A05D5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90731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hyperlink" Target="http://def.finanze.it/DocTribFrontend/getAttoNormativoDetail.do?ACTION=getSommario&amp;id=%7b75A4827C-3766-4ECC-9C45-00C8D6CDC552%7d" TargetMode="Externa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Lezione n. 8 </a:t>
            </a:r>
            <a:r>
              <a:rPr lang="it-IT" dirty="0" smtClean="0"/>
              <a:t>n</a:t>
            </a:r>
            <a:r>
              <a:rPr lang="it-IT" dirty="0" smtClean="0"/>
              <a:t>. 9 </a:t>
            </a:r>
            <a:r>
              <a:rPr lang="it-IT" dirty="0" smtClean="0"/>
              <a:t>n. 10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>
                <a:solidFill>
                  <a:schemeClr val="tx1"/>
                </a:solidFill>
              </a:rPr>
              <a:t>6 </a:t>
            </a:r>
            <a:r>
              <a:rPr lang="it-IT" dirty="0" smtClean="0">
                <a:solidFill>
                  <a:schemeClr val="tx1"/>
                </a:solidFill>
              </a:rPr>
              <a:t>- </a:t>
            </a:r>
            <a:r>
              <a:rPr lang="it-IT" dirty="0" smtClean="0">
                <a:solidFill>
                  <a:schemeClr val="tx1"/>
                </a:solidFill>
              </a:rPr>
              <a:t>8 </a:t>
            </a:r>
            <a:r>
              <a:rPr lang="it-IT" dirty="0" smtClean="0">
                <a:solidFill>
                  <a:schemeClr val="tx1"/>
                </a:solidFill>
              </a:rPr>
              <a:t>– 13 novembre </a:t>
            </a:r>
            <a:r>
              <a:rPr lang="it-IT" dirty="0" smtClean="0">
                <a:solidFill>
                  <a:schemeClr val="tx1"/>
                </a:solidFill>
              </a:rPr>
              <a:t>2018</a:t>
            </a:r>
          </a:p>
          <a:p>
            <a:r>
              <a:rPr lang="it-IT" dirty="0" smtClean="0">
                <a:solidFill>
                  <a:schemeClr val="tx1"/>
                </a:solidFill>
              </a:rPr>
              <a:t>Il conto economico</a:t>
            </a:r>
            <a:endParaRPr lang="it-IT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778917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11882"/>
          </a:xfrm>
        </p:spPr>
        <p:txBody>
          <a:bodyPr>
            <a:normAutofit/>
          </a:bodyPr>
          <a:lstStyle/>
          <a:p>
            <a:r>
              <a:rPr lang="it-IT" sz="3000" dirty="0"/>
              <a:t>A4) Incrementi di immobilizzazioni per lavori interni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34181" y="1186520"/>
            <a:ext cx="8471462" cy="5297559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it-IT" dirty="0" smtClean="0"/>
              <a:t>Comprende </a:t>
            </a:r>
            <a:r>
              <a:rPr lang="it-IT" dirty="0"/>
              <a:t>l’insieme dei costi capitalizzati per l’esecuzione di lavori interni (es. </a:t>
            </a:r>
            <a:r>
              <a:rPr lang="it-IT" dirty="0" smtClean="0"/>
              <a:t>macchinari)</a:t>
            </a:r>
            <a:r>
              <a:rPr lang="it-IT" dirty="0"/>
              <a:t>, sia interni (es. costo del personale o ammortamenti) che esterni (es. acquisto materiali</a:t>
            </a:r>
            <a:r>
              <a:rPr lang="it-IT" dirty="0" smtClean="0"/>
              <a:t>)</a:t>
            </a:r>
            <a:endParaRPr lang="it-IT" b="1" i="1" dirty="0" smtClean="0"/>
          </a:p>
          <a:p>
            <a:pPr marL="0" indent="0" algn="just">
              <a:buNone/>
            </a:pPr>
            <a:r>
              <a:rPr lang="it-IT" dirty="0"/>
              <a:t>La voce include tutti i costi capitalizzati, che danno </a:t>
            </a:r>
            <a:r>
              <a:rPr lang="it-IT" b="1" dirty="0" smtClean="0"/>
              <a:t>contemporaneamente</a:t>
            </a:r>
            <a:r>
              <a:rPr lang="it-IT" dirty="0" smtClean="0"/>
              <a:t> luogo </a:t>
            </a:r>
            <a:r>
              <a:rPr lang="it-IT" dirty="0"/>
              <a:t>a iscrizioni </a:t>
            </a:r>
            <a:r>
              <a:rPr lang="it-IT" dirty="0" smtClean="0"/>
              <a:t>all’Attivo </a:t>
            </a:r>
            <a:r>
              <a:rPr lang="it-IT" dirty="0"/>
              <a:t>dello </a:t>
            </a:r>
            <a:r>
              <a:rPr lang="it-IT" dirty="0" smtClean="0"/>
              <a:t>SP nelle </a:t>
            </a:r>
            <a:r>
              <a:rPr lang="it-IT" dirty="0"/>
              <a:t>voci delle </a:t>
            </a:r>
            <a:r>
              <a:rPr lang="it-IT" dirty="0" smtClean="0"/>
              <a:t>classi</a:t>
            </a:r>
          </a:p>
          <a:p>
            <a:r>
              <a:rPr lang="it-IT" dirty="0" smtClean="0"/>
              <a:t>“</a:t>
            </a:r>
            <a:r>
              <a:rPr lang="it-IT" dirty="0"/>
              <a:t>BI - Immobilizzazioni immateriali” e </a:t>
            </a:r>
            <a:endParaRPr lang="it-IT" dirty="0" smtClean="0"/>
          </a:p>
          <a:p>
            <a:r>
              <a:rPr lang="it-IT" dirty="0" smtClean="0"/>
              <a:t>“</a:t>
            </a:r>
            <a:r>
              <a:rPr lang="it-IT" dirty="0"/>
              <a:t>BII - Immobilizzazioni materiali</a:t>
            </a:r>
            <a:r>
              <a:rPr lang="it-IT" dirty="0" smtClean="0"/>
              <a:t>”</a:t>
            </a:r>
          </a:p>
          <a:p>
            <a:pPr marL="0" indent="0" algn="just">
              <a:buNone/>
            </a:pPr>
            <a:r>
              <a:rPr lang="it-IT" b="1" i="1" dirty="0" smtClean="0"/>
              <a:t>Immobilizzazioni</a:t>
            </a:r>
            <a:r>
              <a:rPr lang="it-IT" dirty="0" smtClean="0"/>
              <a:t> (attivo) </a:t>
            </a:r>
            <a:r>
              <a:rPr lang="it-IT" b="1" i="1" dirty="0" smtClean="0"/>
              <a:t>a</a:t>
            </a:r>
            <a:r>
              <a:rPr lang="it-IT" i="1" dirty="0" smtClean="0"/>
              <a:t> </a:t>
            </a:r>
            <a:r>
              <a:rPr lang="it-IT" b="1" i="1" dirty="0"/>
              <a:t>Incrementi di immobilizzazioni per lavori interni </a:t>
            </a:r>
            <a:r>
              <a:rPr lang="it-IT" dirty="0" smtClean="0"/>
              <a:t>(componenti positivi di reddito)</a:t>
            </a:r>
          </a:p>
          <a:p>
            <a:pPr marL="0" indent="0" algn="just">
              <a:buNone/>
            </a:pPr>
            <a:r>
              <a:rPr lang="it-IT" dirty="0" smtClean="0"/>
              <a:t>Peraltro, </a:t>
            </a:r>
            <a:r>
              <a:rPr lang="it-IT" dirty="0"/>
              <a:t>gli importi imputati nella presente voce devono essere stati già rilevati in una o più voci dell’aggregato “B - Costi della produzione” </a:t>
            </a:r>
            <a:r>
              <a:rPr lang="it-IT" dirty="0" smtClean="0"/>
              <a:t>(</a:t>
            </a:r>
            <a:r>
              <a:rPr lang="it-IT" b="1" i="1" dirty="0" smtClean="0"/>
              <a:t>merce/costo x personale </a:t>
            </a:r>
            <a:r>
              <a:rPr lang="it-IT" b="1" i="1" dirty="0"/>
              <a:t>a </a:t>
            </a:r>
            <a:r>
              <a:rPr lang="it-IT" b="1" i="1" dirty="0" smtClean="0"/>
              <a:t>banca</a:t>
            </a:r>
            <a:r>
              <a:rPr lang="it-IT" dirty="0" smtClean="0"/>
              <a:t>)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16156296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Segue A4): capitalizzazione degli interessi relativi  - IAS 23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/>
              <a:t>Il principio contabile internazionale IAS 23 «Oneri finanziari» prevede l’immediata contabilizzazione degli oneri finanziari come costi </a:t>
            </a:r>
            <a:r>
              <a:rPr lang="it-IT" b="1" dirty="0"/>
              <a:t>nel conto economico </a:t>
            </a:r>
            <a:r>
              <a:rPr lang="it-IT" dirty="0"/>
              <a:t>(trattamento contabile di riferimento) </a:t>
            </a:r>
          </a:p>
          <a:p>
            <a:r>
              <a:rPr lang="it-IT" dirty="0"/>
              <a:t>È però permessa la capitalizzazione degli </a:t>
            </a:r>
            <a:r>
              <a:rPr lang="it-IT" b="1" dirty="0"/>
              <a:t>oneri finanziari </a:t>
            </a:r>
            <a:r>
              <a:rPr lang="it-IT" dirty="0"/>
              <a:t>direttamente </a:t>
            </a:r>
            <a:r>
              <a:rPr lang="it-IT" b="1" dirty="0"/>
              <a:t>riferibili </a:t>
            </a:r>
            <a:r>
              <a:rPr lang="it-IT" dirty="0"/>
              <a:t>all’</a:t>
            </a:r>
            <a:r>
              <a:rPr lang="it-IT" b="1" dirty="0"/>
              <a:t>acquisizione</a:t>
            </a:r>
            <a:r>
              <a:rPr lang="it-IT" dirty="0"/>
              <a:t>, alla </a:t>
            </a:r>
            <a:r>
              <a:rPr lang="it-IT" b="1" dirty="0"/>
              <a:t>costruzione </a:t>
            </a:r>
            <a:r>
              <a:rPr lang="it-IT" dirty="0"/>
              <a:t>o alla </a:t>
            </a:r>
            <a:r>
              <a:rPr lang="it-IT" b="1" dirty="0"/>
              <a:t>produzione </a:t>
            </a:r>
            <a:r>
              <a:rPr lang="it-IT" dirty="0"/>
              <a:t>di una «</a:t>
            </a:r>
            <a:r>
              <a:rPr lang="it-IT" b="1" dirty="0"/>
              <a:t>attività qualificata</a:t>
            </a:r>
            <a:r>
              <a:rPr lang="it-IT" dirty="0"/>
              <a:t>», cioè di un bene che legittima la capitalizzazione (trattamento alternativo consentito</a:t>
            </a:r>
            <a:r>
              <a:rPr lang="it-IT" dirty="0" smtClean="0"/>
              <a:t>): a fronte della voce in Avere (es. </a:t>
            </a:r>
            <a:r>
              <a:rPr lang="mr-IN" dirty="0" smtClean="0"/>
              <a:t>–</a:t>
            </a:r>
            <a:r>
              <a:rPr lang="it-IT" dirty="0" smtClean="0"/>
              <a:t>banca), posso optare tra +Attivo o +Costi</a:t>
            </a:r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26987684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40945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Segue A4): capitalizzazione degli interessi relativi  - OIC 16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03770"/>
            <a:ext cx="8229600" cy="523071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it-IT" dirty="0"/>
              <a:t>Gli eventuali oneri finanziari capitalizzati </a:t>
            </a:r>
            <a:r>
              <a:rPr lang="it-IT" b="1" dirty="0"/>
              <a:t>devono</a:t>
            </a:r>
            <a:r>
              <a:rPr lang="it-IT" dirty="0"/>
              <a:t> essere compresi nella presente voce. Essi, quindi, non vanno portati a rettifica della voce “C17 Interessi Passivi ed altri oneri finanziari</a:t>
            </a:r>
            <a:r>
              <a:rPr lang="it-IT" dirty="0" smtClean="0"/>
              <a:t>”</a:t>
            </a:r>
            <a:endParaRPr lang="it-IT" dirty="0"/>
          </a:p>
          <a:p>
            <a:pPr algn="just"/>
            <a:r>
              <a:rPr lang="it-IT" dirty="0" smtClean="0"/>
              <a:t>Ex art</a:t>
            </a:r>
            <a:r>
              <a:rPr lang="it-IT" dirty="0"/>
              <a:t>. 2427, n. 8, </a:t>
            </a:r>
            <a:r>
              <a:rPr lang="it-IT" dirty="0" smtClean="0"/>
              <a:t>c.c. </a:t>
            </a:r>
            <a:r>
              <a:rPr lang="it-IT" dirty="0"/>
              <a:t>l'ammontare degli oneri finanziari imputati nell'esercizio ai valori iscritti nell'attivo dello </a:t>
            </a:r>
            <a:r>
              <a:rPr lang="it-IT" dirty="0" smtClean="0"/>
              <a:t>SP debbono </a:t>
            </a:r>
            <a:r>
              <a:rPr lang="it-IT" dirty="0"/>
              <a:t>essere distintamente illustrati nella nota integrativa per ogni </a:t>
            </a:r>
            <a:r>
              <a:rPr lang="it-IT" dirty="0" smtClean="0"/>
              <a:t>voce</a:t>
            </a:r>
            <a:endParaRPr lang="it-IT" dirty="0"/>
          </a:p>
          <a:p>
            <a:pPr algn="just"/>
            <a:r>
              <a:rPr lang="it-IT" dirty="0" smtClean="0"/>
              <a:t>Se ne ricorrono </a:t>
            </a:r>
            <a:r>
              <a:rPr lang="it-IT" dirty="0"/>
              <a:t>i </a:t>
            </a:r>
            <a:r>
              <a:rPr lang="it-IT" dirty="0" smtClean="0"/>
              <a:t>presupposti (OIC 16), nella </a:t>
            </a:r>
            <a:r>
              <a:rPr lang="it-IT" dirty="0"/>
              <a:t>voce A4 trovano allocazione gli interessi passivi capitalizzati su immobilizzazioni materiali prodotte da </a:t>
            </a:r>
            <a:r>
              <a:rPr lang="it-IT" dirty="0" smtClean="0"/>
              <a:t>terzi</a:t>
            </a:r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18921330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40945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Segue A4): capitalizzazione degli interessi relativi  - OIC 16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03770"/>
            <a:ext cx="8229600" cy="5230713"/>
          </a:xfrm>
        </p:spPr>
        <p:txBody>
          <a:bodyPr>
            <a:normAutofit fontScale="85000" lnSpcReduction="20000"/>
          </a:bodyPr>
          <a:lstStyle/>
          <a:p>
            <a:pPr marL="0" indent="0" algn="just" fontAlgn="base">
              <a:buNone/>
            </a:pPr>
            <a:r>
              <a:rPr lang="it-IT" dirty="0" smtClean="0"/>
              <a:t>Per una </a:t>
            </a:r>
            <a:r>
              <a:rPr lang="it-IT" dirty="0"/>
              <a:t>corretta contabilizzazione, gli</a:t>
            </a:r>
            <a:r>
              <a:rPr lang="it-IT" i="1" dirty="0"/>
              <a:t> </a:t>
            </a:r>
            <a:r>
              <a:rPr lang="it-IT" b="1" dirty="0"/>
              <a:t>oneri finanziari capitalizzati</a:t>
            </a:r>
            <a:r>
              <a:rPr lang="it-IT" dirty="0"/>
              <a:t> </a:t>
            </a:r>
            <a:r>
              <a:rPr lang="it-IT" dirty="0" smtClean="0"/>
              <a:t>vanno</a:t>
            </a:r>
            <a:r>
              <a:rPr lang="it-IT" dirty="0"/>
              <a:t> </a:t>
            </a:r>
            <a:r>
              <a:rPr lang="it-IT" b="1" dirty="0" smtClean="0"/>
              <a:t>ricompresi </a:t>
            </a:r>
            <a:r>
              <a:rPr lang="it-IT" b="1" dirty="0"/>
              <a:t>nella voce A4</a:t>
            </a:r>
            <a:r>
              <a:rPr lang="it-IT" dirty="0"/>
              <a:t> del </a:t>
            </a:r>
            <a:r>
              <a:rPr lang="it-IT" dirty="0" smtClean="0"/>
              <a:t>CE (</a:t>
            </a:r>
            <a:r>
              <a:rPr lang="it-IT" dirty="0"/>
              <a:t>incrementi di immobilizzazioni per lavori interni) </a:t>
            </a:r>
            <a:r>
              <a:rPr lang="it-IT" b="1" dirty="0"/>
              <a:t>e non portati a rettifica dell’importo della voce </a:t>
            </a:r>
            <a:r>
              <a:rPr lang="it-IT" b="1" dirty="0" smtClean="0"/>
              <a:t>C17</a:t>
            </a:r>
            <a:endParaRPr lang="it-IT" dirty="0"/>
          </a:p>
          <a:p>
            <a:pPr marL="0" indent="0" algn="just">
              <a:buNone/>
            </a:pPr>
            <a:r>
              <a:rPr lang="it-IT" dirty="0"/>
              <a:t>L’incremento del valore </a:t>
            </a:r>
            <a:r>
              <a:rPr lang="it-IT" dirty="0" smtClean="0"/>
              <a:t>dell’immobilizzazione non deve avvenire </a:t>
            </a:r>
            <a:r>
              <a:rPr lang="it-IT" dirty="0"/>
              <a:t>tramite rettifica diretta di una quota del costo espresso </a:t>
            </a:r>
            <a:r>
              <a:rPr lang="it-IT" dirty="0" smtClean="0"/>
              <a:t>in C17 </a:t>
            </a:r>
            <a:r>
              <a:rPr lang="it-IT" dirty="0"/>
              <a:t>ma, </a:t>
            </a:r>
            <a:r>
              <a:rPr lang="it-IT" b="1" dirty="0"/>
              <a:t>lasciando inalterato il valore di cui alla predetta voce C17, eseguendo una rettifica </a:t>
            </a:r>
            <a:r>
              <a:rPr lang="it-IT" dirty="0"/>
              <a:t>(cosiddetta globale e indistinta di costi) </a:t>
            </a:r>
            <a:r>
              <a:rPr lang="it-IT" b="1" dirty="0"/>
              <a:t>utilizzando la voce A4</a:t>
            </a:r>
            <a:r>
              <a:rPr lang="it-IT" dirty="0"/>
              <a:t>. </a:t>
            </a:r>
            <a:r>
              <a:rPr lang="it-IT" dirty="0" smtClean="0"/>
              <a:t>Le </a:t>
            </a:r>
            <a:r>
              <a:rPr lang="it-IT" dirty="0"/>
              <a:t>rilevazioni contabili saranno le seguenti:</a:t>
            </a:r>
          </a:p>
          <a:p>
            <a:pPr lvl="0" fontAlgn="base"/>
            <a:r>
              <a:rPr lang="it-IT" i="1" dirty="0"/>
              <a:t>rilevazione interessi passivi</a:t>
            </a:r>
            <a:endParaRPr lang="it-IT" dirty="0"/>
          </a:p>
          <a:p>
            <a:pPr marL="0" indent="0">
              <a:buNone/>
            </a:pPr>
            <a:r>
              <a:rPr lang="it-IT" sz="2200" dirty="0"/>
              <a:t>Interessi passivi (C 17</a:t>
            </a:r>
            <a:r>
              <a:rPr lang="it-IT" sz="2200" dirty="0" smtClean="0"/>
              <a:t>)		a	Banca </a:t>
            </a:r>
            <a:r>
              <a:rPr lang="it-IT" sz="2200" dirty="0"/>
              <a:t>c/c XXXX (SP)</a:t>
            </a:r>
          </a:p>
          <a:p>
            <a:pPr fontAlgn="base"/>
            <a:r>
              <a:rPr lang="it-IT" i="1" dirty="0"/>
              <a:t> </a:t>
            </a:r>
            <a:r>
              <a:rPr lang="it-IT" i="1" dirty="0" smtClean="0"/>
              <a:t>capitalizzazione </a:t>
            </a:r>
            <a:r>
              <a:rPr lang="it-IT" i="1" dirty="0"/>
              <a:t>componente finanziaria</a:t>
            </a:r>
            <a:endParaRPr lang="it-IT" dirty="0"/>
          </a:p>
          <a:p>
            <a:pPr marL="0" indent="0">
              <a:buNone/>
            </a:pPr>
            <a:r>
              <a:rPr lang="it-IT" sz="2200" dirty="0"/>
              <a:t>Immobilizzazione (SP</a:t>
            </a:r>
            <a:r>
              <a:rPr lang="it-IT" sz="2200" dirty="0" smtClean="0"/>
              <a:t>)		a</a:t>
            </a:r>
            <a:r>
              <a:rPr lang="it-IT" sz="2200" dirty="0"/>
              <a:t>	</a:t>
            </a:r>
            <a:r>
              <a:rPr lang="it-IT" sz="2200" dirty="0" smtClean="0"/>
              <a:t>Incrementi </a:t>
            </a:r>
            <a:r>
              <a:rPr lang="it-IT" sz="2200" dirty="0"/>
              <a:t>di immobilizzazioni (A4</a:t>
            </a:r>
            <a:r>
              <a:rPr lang="it-IT" sz="2200" dirty="0" smtClean="0"/>
              <a:t>)</a:t>
            </a:r>
            <a:endParaRPr lang="it-IT" sz="2200" dirty="0"/>
          </a:p>
        </p:txBody>
      </p:sp>
    </p:spTree>
    <p:extLst>
      <p:ext uri="{BB962C8B-B14F-4D97-AF65-F5344CB8AC3E}">
        <p14:creationId xmlns="" xmlns:p14="http://schemas.microsoft.com/office/powerpoint/2010/main" val="148534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600" dirty="0"/>
              <a:t>A5) Altri ricavi e proventi, con separata indicazione dei contributi in conto esercizio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00860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it-IT" dirty="0"/>
              <a:t>Voce di natura </a:t>
            </a:r>
            <a:r>
              <a:rPr lang="it-IT" i="1" dirty="0"/>
              <a:t>residuale</a:t>
            </a:r>
            <a:r>
              <a:rPr lang="it-IT" dirty="0"/>
              <a:t>:</a:t>
            </a:r>
            <a:r>
              <a:rPr lang="it-IT" i="1" dirty="0"/>
              <a:t> </a:t>
            </a:r>
            <a:r>
              <a:rPr lang="it-IT" dirty="0"/>
              <a:t>Ricavi che provengono dalla gestione accessoria</a:t>
            </a:r>
          </a:p>
          <a:p>
            <a:pPr marL="0" indent="0" algn="just">
              <a:buNone/>
            </a:pPr>
            <a:r>
              <a:rPr lang="it-IT" dirty="0" smtClean="0"/>
              <a:t>OIC </a:t>
            </a:r>
            <a:r>
              <a:rPr lang="it-IT" dirty="0"/>
              <a:t>12 distingue 5 categorie: </a:t>
            </a:r>
          </a:p>
          <a:p>
            <a:pPr lvl="0" algn="just"/>
            <a:r>
              <a:rPr lang="it-IT" dirty="0" smtClean="0"/>
              <a:t>proventi </a:t>
            </a:r>
            <a:r>
              <a:rPr lang="it-IT" dirty="0"/>
              <a:t>derivanti dalle gestioni </a:t>
            </a:r>
            <a:r>
              <a:rPr lang="it-IT" dirty="0" smtClean="0"/>
              <a:t>accessorie</a:t>
            </a:r>
            <a:endParaRPr lang="it-IT" dirty="0"/>
          </a:p>
          <a:p>
            <a:pPr lvl="0" algn="just"/>
            <a:r>
              <a:rPr lang="it-IT" dirty="0" smtClean="0"/>
              <a:t>plusvalenze </a:t>
            </a:r>
            <a:r>
              <a:rPr lang="it-IT" dirty="0"/>
              <a:t>da alienazione di beni strumentali e </a:t>
            </a:r>
            <a:r>
              <a:rPr lang="it-IT" dirty="0" smtClean="0"/>
              <a:t>ripristini </a:t>
            </a:r>
            <a:r>
              <a:rPr lang="it-IT" dirty="0"/>
              <a:t>di valore a seguito di precedenti svalutazioni delle immobilizzazioni materiali e immateriali e dei crediti iscritti nell’attivo </a:t>
            </a:r>
            <a:r>
              <a:rPr lang="it-IT" dirty="0" smtClean="0"/>
              <a:t>circolante</a:t>
            </a:r>
            <a:endParaRPr lang="it-IT" dirty="0"/>
          </a:p>
          <a:p>
            <a:pPr lvl="0" algn="just"/>
            <a:r>
              <a:rPr lang="it-IT" dirty="0" smtClean="0"/>
              <a:t>sopravvenienze </a:t>
            </a:r>
            <a:r>
              <a:rPr lang="it-IT" dirty="0"/>
              <a:t>e </a:t>
            </a:r>
            <a:r>
              <a:rPr lang="it-IT" dirty="0" smtClean="0"/>
              <a:t>insussistenze</a:t>
            </a:r>
            <a:endParaRPr lang="it-IT" dirty="0"/>
          </a:p>
          <a:p>
            <a:pPr lvl="0" algn="just"/>
            <a:r>
              <a:rPr lang="it-IT" dirty="0" smtClean="0"/>
              <a:t>ricavi </a:t>
            </a:r>
            <a:r>
              <a:rPr lang="it-IT" dirty="0"/>
              <a:t>e proventi diversi, di natura non </a:t>
            </a:r>
            <a:r>
              <a:rPr lang="it-IT" dirty="0" smtClean="0"/>
              <a:t>finanziaria</a:t>
            </a:r>
            <a:endParaRPr lang="it-IT" dirty="0"/>
          </a:p>
          <a:p>
            <a:pPr lvl="0" algn="just"/>
            <a:r>
              <a:rPr lang="it-IT" dirty="0" smtClean="0"/>
              <a:t>contributi </a:t>
            </a:r>
            <a:r>
              <a:rPr lang="it-IT" dirty="0"/>
              <a:t>in conto </a:t>
            </a:r>
            <a:r>
              <a:rPr lang="it-IT" dirty="0" smtClean="0"/>
              <a:t>esercizio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6177121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62016"/>
          </a:xfrm>
        </p:spPr>
        <p:txBody>
          <a:bodyPr>
            <a:normAutofit/>
          </a:bodyPr>
          <a:lstStyle/>
          <a:p>
            <a:pPr lvl="0"/>
            <a:r>
              <a:rPr lang="it-IT" sz="3600" dirty="0"/>
              <a:t>proventi derivanti dalle gestioni </a:t>
            </a:r>
            <a:r>
              <a:rPr lang="it-IT" sz="3600" dirty="0" smtClean="0"/>
              <a:t>accessorie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236654"/>
            <a:ext cx="8229600" cy="5197291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spcBef>
                <a:spcPts val="1800"/>
              </a:spcBef>
              <a:buNone/>
            </a:pPr>
            <a:r>
              <a:rPr lang="it-IT" dirty="0"/>
              <a:t>Di natura residuale, assorbe tutti gli ordinari componenti positivi di reddito non finanziari, relativi alle gestioni accessorie</a:t>
            </a:r>
          </a:p>
          <a:p>
            <a:pPr marL="0" indent="0" algn="just">
              <a:spcBef>
                <a:spcPts val="1800"/>
              </a:spcBef>
              <a:buNone/>
            </a:pPr>
            <a:r>
              <a:rPr lang="it-IT" dirty="0"/>
              <a:t>È il settore merceologico ove l’impresa svolge l’attività principale il discrimine fra attività caratteristica e </a:t>
            </a:r>
            <a:r>
              <a:rPr lang="it-IT" dirty="0" smtClean="0"/>
              <a:t>accessoria</a:t>
            </a:r>
            <a:endParaRPr lang="it-IT" dirty="0"/>
          </a:p>
          <a:p>
            <a:pPr marL="0" indent="0" algn="just">
              <a:spcBef>
                <a:spcPts val="1800"/>
              </a:spcBef>
              <a:buNone/>
            </a:pPr>
            <a:r>
              <a:rPr lang="it-IT" dirty="0" smtClean="0"/>
              <a:t>OIC 12 </a:t>
            </a:r>
            <a:r>
              <a:rPr lang="it-IT" dirty="0"/>
              <a:t>prevede che i proventi derivanti dalle gestioni accessorie siano al netto delle relative </a:t>
            </a:r>
            <a:r>
              <a:rPr lang="it-IT" dirty="0" smtClean="0"/>
              <a:t>rettifiche, ad esempio:</a:t>
            </a:r>
            <a:endParaRPr lang="it-IT" dirty="0"/>
          </a:p>
          <a:p>
            <a:pPr lvl="0" algn="just">
              <a:spcBef>
                <a:spcPts val="1800"/>
              </a:spcBef>
            </a:pPr>
            <a:r>
              <a:rPr lang="it-IT" dirty="0"/>
              <a:t>fitti attivi di terreni, fabbricati, impianti, </a:t>
            </a:r>
            <a:r>
              <a:rPr lang="it-IT" dirty="0" smtClean="0"/>
              <a:t>macchinari</a:t>
            </a:r>
            <a:endParaRPr lang="it-IT" dirty="0"/>
          </a:p>
          <a:p>
            <a:pPr lvl="0" algn="just">
              <a:spcBef>
                <a:spcPts val="1800"/>
              </a:spcBef>
            </a:pPr>
            <a:r>
              <a:rPr lang="it-IT" dirty="0"/>
              <a:t>canoni attivi e royalties da brevetti, marchi, diritti </a:t>
            </a:r>
            <a:r>
              <a:rPr lang="it-IT" dirty="0" smtClean="0"/>
              <a:t>d’autore</a:t>
            </a:r>
            <a:endParaRPr lang="it-IT" dirty="0"/>
          </a:p>
          <a:p>
            <a:pPr lvl="0" algn="just">
              <a:spcBef>
                <a:spcPts val="1800"/>
              </a:spcBef>
            </a:pPr>
            <a:r>
              <a:rPr lang="it-IT" dirty="0"/>
              <a:t>ricavi derivanti dalla gestione di aziende </a:t>
            </a:r>
            <a:r>
              <a:rPr lang="it-IT" dirty="0" smtClean="0"/>
              <a:t>agricole</a:t>
            </a:r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42572969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2600" dirty="0"/>
              <a:t>Plusvalenze da alienazione di beni strumentali impiegati nella normale attività produttiva, commerciale o di servizi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77533"/>
            <a:ext cx="8229600" cy="5067706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it-IT" dirty="0"/>
              <a:t>alienazioni da </a:t>
            </a:r>
            <a:r>
              <a:rPr lang="it-IT" b="1" dirty="0"/>
              <a:t>fisiologica</a:t>
            </a:r>
            <a:r>
              <a:rPr lang="it-IT" dirty="0"/>
              <a:t> sostituzione dei cespiti per deperimento economico-tecnico subito nell’esercizio della normale attività produttiva dell’impresa</a:t>
            </a:r>
          </a:p>
          <a:p>
            <a:pPr algn="just"/>
            <a:r>
              <a:rPr lang="it-IT" dirty="0"/>
              <a:t>Sono compresi i ripristini di valore, nei limiti del costo, a seguito di precedenti svalutazioni delle immobilizzazioni materiali e immateriali, dei crediti iscritti nell’attivo circolante e delle disponibilità liquide (se le precedenti svalutazioni erano state iscritte in B10)</a:t>
            </a:r>
          </a:p>
          <a:p>
            <a:pPr algn="just"/>
            <a:r>
              <a:rPr lang="it-IT" dirty="0"/>
              <a:t>Alienazione </a:t>
            </a:r>
            <a:r>
              <a:rPr lang="it-IT" b="1" dirty="0"/>
              <a:t>non fisiologica </a:t>
            </a:r>
            <a:r>
              <a:rPr lang="it-IT" dirty="0" smtClean="0"/>
              <a:t>(es. vendita di beni strumentali per ridimensionamento attività o riconversione industriale): plusvalenza straordinaria. Escluse anche le plusvalenze da alienazioni di titoli, partecipazioni o altre attività finanziarie</a:t>
            </a:r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5439243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Sopravvenienze e insussistenze relative a valori stimati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t-IT" dirty="0" smtClean="0"/>
              <a:t>Non devono derivare </a:t>
            </a:r>
            <a:r>
              <a:rPr lang="it-IT" dirty="0"/>
              <a:t>da errori, </a:t>
            </a:r>
            <a:r>
              <a:rPr lang="it-IT" dirty="0" smtClean="0"/>
              <a:t>ma devono essere originate dal </a:t>
            </a:r>
            <a:r>
              <a:rPr lang="it-IT" dirty="0"/>
              <a:t>normale aggiornamento di stime compiute in precedenti esercizi</a:t>
            </a:r>
          </a:p>
          <a:p>
            <a:r>
              <a:rPr lang="it-IT" dirty="0"/>
              <a:t>Si tratta degli importi dei fondi per rischi ed oneri manifestatisi esuberanti rispetto agli accantonamenti operati </a:t>
            </a:r>
            <a:endParaRPr lang="it-IT" dirty="0" smtClean="0"/>
          </a:p>
          <a:p>
            <a:r>
              <a:rPr lang="it-IT" dirty="0" smtClean="0"/>
              <a:t>Es. fondi </a:t>
            </a:r>
            <a:r>
              <a:rPr lang="it-IT" dirty="0"/>
              <a:t>per oneri per garanzie a </a:t>
            </a:r>
            <a:r>
              <a:rPr lang="it-IT" dirty="0" smtClean="0"/>
              <a:t>clienti: </a:t>
            </a:r>
            <a:r>
              <a:rPr lang="it-IT" dirty="0"/>
              <a:t>l’azienda dà ai clienti una assistenza per la riparazione/sostituzione di prodotti danneggiati o malfunzionanti e le spese per la riparazione/sostituzione sono economicamente </a:t>
            </a:r>
            <a:r>
              <a:rPr lang="it-IT" dirty="0" smtClean="0"/>
              <a:t>coperte dall’esistenza </a:t>
            </a:r>
            <a:r>
              <a:rPr lang="it-IT" dirty="0"/>
              <a:t>di </a:t>
            </a:r>
            <a:r>
              <a:rPr lang="it-IT" dirty="0" smtClean="0"/>
              <a:t>tali fondi </a:t>
            </a:r>
            <a:r>
              <a:rPr lang="it-IT" dirty="0"/>
              <a:t>specifici </a:t>
            </a:r>
          </a:p>
        </p:txBody>
      </p:sp>
    </p:spTree>
    <p:extLst>
      <p:ext uri="{BB962C8B-B14F-4D97-AF65-F5344CB8AC3E}">
        <p14:creationId xmlns="" xmlns:p14="http://schemas.microsoft.com/office/powerpoint/2010/main" val="19542751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Ricavi e proventi diversi, di natura non </a:t>
            </a:r>
            <a:r>
              <a:rPr lang="it-IT" dirty="0" smtClean="0"/>
              <a:t>finanziaria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it-IT" dirty="0" smtClean="0"/>
              <a:t>ricavi </a:t>
            </a:r>
            <a:r>
              <a:rPr lang="it-IT" dirty="0"/>
              <a:t>e proventi non rilevabili in altre voci, ad es.:</a:t>
            </a:r>
          </a:p>
          <a:p>
            <a:r>
              <a:rPr lang="it-IT" dirty="0"/>
              <a:t>rimborsi spese, penalità addebitate a clienti, proventi derivanti da operazioni di compravendita con obbligo di retrocessione, qualora si configurino come prestiti di beni, ricavi per acquisizione a titolo definitivo di caparre, per imprese che operano in mercati nei quali si usa il versamento di caparre alla stipula di ogni contratto (definitivo o preliminare - concessionarie autoveicoli o imprese di costruzione e vendita di immobili), rimborsi assicurativi, per indennizzo sinistri che non abbiano comportato la contabilizzazione di oneri straordinari</a:t>
            </a:r>
          </a:p>
          <a:p>
            <a:r>
              <a:rPr lang="it-IT" dirty="0"/>
              <a:t>perdite di caparre di natura ordinaria: B14 (oneri diversi di gestione) </a:t>
            </a:r>
          </a:p>
        </p:txBody>
      </p:sp>
    </p:spTree>
    <p:extLst>
      <p:ext uri="{BB962C8B-B14F-4D97-AF65-F5344CB8AC3E}">
        <p14:creationId xmlns="" xmlns:p14="http://schemas.microsoft.com/office/powerpoint/2010/main" val="38066454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61478"/>
          </a:xfrm>
        </p:spPr>
        <p:txBody>
          <a:bodyPr>
            <a:noAutofit/>
          </a:bodyPr>
          <a:lstStyle/>
          <a:p>
            <a:r>
              <a:rPr lang="it-IT" dirty="0"/>
              <a:t>Contributi in conto esercizio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82412"/>
            <a:ext cx="8229600" cy="4707996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it-IT" dirty="0" smtClean="0"/>
              <a:t>dovuti </a:t>
            </a:r>
            <a:r>
              <a:rPr lang="it-IT" dirty="0"/>
              <a:t>in base alla legge o in base a disposizioni contrattuali</a:t>
            </a:r>
          </a:p>
          <a:p>
            <a:pPr algn="just"/>
            <a:r>
              <a:rPr lang="it-IT" dirty="0"/>
              <a:t>rilevati per competenza (e non per cassa) nell’esercizio in cui è sorto con certezza il diritto a percepirli, che può essere anche successivo all’esercizio al quale essi sono riferiti</a:t>
            </a:r>
          </a:p>
          <a:p>
            <a:pPr algn="just"/>
            <a:r>
              <a:rPr lang="it-IT" dirty="0"/>
              <a:t>indicati distintamente in apposita sottovoce</a:t>
            </a:r>
          </a:p>
          <a:p>
            <a:pPr algn="just"/>
            <a:r>
              <a:rPr lang="it-IT" dirty="0"/>
              <a:t>hanno natura di integrazione dei ricavi della gestione caratteristica o delle gestioni accessorie diverse da quella finanziaria o di riduzione dei relativi costi e oneri</a:t>
            </a:r>
          </a:p>
          <a:p>
            <a:pPr algn="just"/>
            <a:r>
              <a:rPr lang="it-IT" dirty="0" smtClean="0"/>
              <a:t>non rientrano in </a:t>
            </a:r>
            <a:r>
              <a:rPr lang="it-IT" dirty="0"/>
              <a:t>questa voce i contributi </a:t>
            </a:r>
            <a:r>
              <a:rPr lang="it-IT" dirty="0" smtClean="0"/>
              <a:t>finanziari </a:t>
            </a:r>
            <a:r>
              <a:rPr lang="it-IT" dirty="0"/>
              <a:t>che riducono direttamente l’onere degli interessi passivi su </a:t>
            </a:r>
            <a:r>
              <a:rPr lang="it-IT" dirty="0" smtClean="0"/>
              <a:t>finanziamenti </a:t>
            </a:r>
            <a:r>
              <a:rPr lang="it-IT" dirty="0"/>
              <a:t>assunti </a:t>
            </a:r>
            <a:r>
              <a:rPr lang="it-IT" dirty="0" smtClean="0"/>
              <a:t>dall’impresa (vanno invece detratti alla </a:t>
            </a:r>
            <a:r>
              <a:rPr lang="it-IT" dirty="0"/>
              <a:t>voce “C17 – Oneri finanziari” </a:t>
            </a:r>
            <a:r>
              <a:rPr lang="it-IT" dirty="0" smtClean="0"/>
              <a:t>o, se </a:t>
            </a:r>
            <a:r>
              <a:rPr lang="it-IT" dirty="0"/>
              <a:t>rilevati in esercizi successivi a quelli di contabilizzazione degli interessi passivi, vanno </a:t>
            </a:r>
            <a:r>
              <a:rPr lang="it-IT" dirty="0" smtClean="0"/>
              <a:t>inseriti alle </a:t>
            </a:r>
            <a:r>
              <a:rPr lang="it-IT" dirty="0"/>
              <a:t>voce “C16 - Altri proventi finanziari”</a:t>
            </a:r>
            <a:r>
              <a:rPr lang="it-IT" dirty="0" smtClean="0"/>
              <a:t>)</a:t>
            </a:r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41140551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140945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it-IT" dirty="0"/>
              <a:t>Conto economico: struttura (art. 2425 c.c.)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AutoNum type="alphaUcParenR"/>
            </a:pPr>
            <a:r>
              <a:rPr lang="it-IT" dirty="0" smtClean="0"/>
              <a:t>Valore </a:t>
            </a:r>
            <a:r>
              <a:rPr lang="it-IT" dirty="0"/>
              <a:t>della produzione </a:t>
            </a:r>
            <a:endParaRPr lang="it-IT" dirty="0" smtClean="0"/>
          </a:p>
          <a:p>
            <a:pPr marL="514350" indent="-514350">
              <a:buAutoNum type="alphaUcParenR"/>
            </a:pPr>
            <a:r>
              <a:rPr lang="it-IT" dirty="0" smtClean="0"/>
              <a:t>Costi </a:t>
            </a:r>
            <a:r>
              <a:rPr lang="it-IT" dirty="0"/>
              <a:t>della produzione </a:t>
            </a:r>
          </a:p>
          <a:p>
            <a:pPr marL="0" indent="0">
              <a:buNone/>
            </a:pPr>
            <a:r>
              <a:rPr lang="it-IT" dirty="0" smtClean="0"/>
              <a:t>Differenza </a:t>
            </a:r>
            <a:r>
              <a:rPr lang="it-IT" dirty="0"/>
              <a:t>tra valore e costi della produzione (A-B) </a:t>
            </a:r>
          </a:p>
          <a:p>
            <a:pPr marL="0" indent="0">
              <a:buNone/>
            </a:pPr>
            <a:r>
              <a:rPr lang="it-IT" dirty="0"/>
              <a:t>C) Proventi e oneri finanziari</a:t>
            </a:r>
            <a:br>
              <a:rPr lang="it-IT" dirty="0"/>
            </a:br>
            <a:r>
              <a:rPr lang="it-IT" dirty="0"/>
              <a:t>D) Rettifiche di valore di </a:t>
            </a:r>
            <a:r>
              <a:rPr lang="it-IT" dirty="0" smtClean="0"/>
              <a:t>attività </a:t>
            </a:r>
            <a:r>
              <a:rPr lang="it-IT" dirty="0"/>
              <a:t>e </a:t>
            </a:r>
            <a:r>
              <a:rPr lang="it-IT" dirty="0" smtClean="0"/>
              <a:t>passività </a:t>
            </a:r>
            <a:r>
              <a:rPr lang="it-IT" dirty="0"/>
              <a:t>finanziarie </a:t>
            </a: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Risultato </a:t>
            </a:r>
            <a:r>
              <a:rPr lang="it-IT" dirty="0"/>
              <a:t>prima delle imposte (A-B ± C ± D) </a:t>
            </a:r>
          </a:p>
          <a:p>
            <a:pPr marL="0" indent="0">
              <a:buNone/>
            </a:pPr>
            <a:r>
              <a:rPr lang="it-IT" dirty="0" smtClean="0"/>
              <a:t>20) </a:t>
            </a:r>
            <a:r>
              <a:rPr lang="it-IT" dirty="0"/>
              <a:t>Imposte sul reddito dell’esercizio, correnti, differite e anticipate </a:t>
            </a:r>
          </a:p>
          <a:p>
            <a:pPr marL="0" indent="0">
              <a:buNone/>
            </a:pPr>
            <a:r>
              <a:rPr lang="it-IT" dirty="0"/>
              <a:t>21) Utile (perdita) dell’esercizio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40821347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B) Costi della Produzione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it-IT" dirty="0"/>
              <a:t>B6) Per materie prime, sussidiarie, di consumo e di merci </a:t>
            </a: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B7</a:t>
            </a:r>
            <a:r>
              <a:rPr lang="it-IT" dirty="0"/>
              <a:t>) Per servizi</a:t>
            </a:r>
            <a:br>
              <a:rPr lang="it-IT" dirty="0"/>
            </a:br>
            <a:r>
              <a:rPr lang="it-IT" dirty="0"/>
              <a:t>B8) Per godimento di beni di terzi</a:t>
            </a:r>
            <a:br>
              <a:rPr lang="it-IT" dirty="0"/>
            </a:br>
            <a:r>
              <a:rPr lang="it-IT" dirty="0"/>
              <a:t>B9) Per il personale </a:t>
            </a:r>
          </a:p>
          <a:p>
            <a:pPr marL="0" indent="0">
              <a:buNone/>
            </a:pPr>
            <a:r>
              <a:rPr lang="it-IT" dirty="0"/>
              <a:t>B10) Ammortamenti e svalutazioni </a:t>
            </a:r>
          </a:p>
          <a:p>
            <a:pPr marL="0" indent="0">
              <a:buNone/>
            </a:pPr>
            <a:r>
              <a:rPr lang="it-IT" dirty="0"/>
              <a:t>B11) Variazioni delle rimanenze di materie prime, sussidiarie, di consumo e merci </a:t>
            </a:r>
          </a:p>
          <a:p>
            <a:pPr marL="0" indent="0">
              <a:buNone/>
            </a:pPr>
            <a:r>
              <a:rPr lang="it-IT" dirty="0"/>
              <a:t>B12) Accantonamenti per </a:t>
            </a:r>
            <a:r>
              <a:rPr lang="it-IT" dirty="0" smtClean="0"/>
              <a:t>rischi</a:t>
            </a:r>
          </a:p>
          <a:p>
            <a:pPr marL="0" indent="0">
              <a:buNone/>
            </a:pPr>
            <a:r>
              <a:rPr lang="it-IT" dirty="0" smtClean="0"/>
              <a:t>B13</a:t>
            </a:r>
            <a:r>
              <a:rPr lang="it-IT" dirty="0"/>
              <a:t>) Altri accantonamenti</a:t>
            </a:r>
            <a:br>
              <a:rPr lang="it-IT" dirty="0"/>
            </a:br>
            <a:r>
              <a:rPr lang="it-IT" dirty="0"/>
              <a:t>B14) Oneri diversi di gestione </a:t>
            </a:r>
          </a:p>
        </p:txBody>
      </p:sp>
    </p:spTree>
    <p:extLst>
      <p:ext uri="{BB962C8B-B14F-4D97-AF65-F5344CB8AC3E}">
        <p14:creationId xmlns="" xmlns:p14="http://schemas.microsoft.com/office/powerpoint/2010/main" val="38890245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42131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B6) Per </a:t>
            </a:r>
            <a:r>
              <a:rPr lang="it-IT" dirty="0"/>
              <a:t>materie prime, sussidiarie, di consumo e merci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313846"/>
            <a:ext cx="8229600" cy="5211587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it-IT" dirty="0"/>
              <a:t>C</a:t>
            </a:r>
            <a:r>
              <a:rPr lang="it-IT" dirty="0" smtClean="0"/>
              <a:t>osti </a:t>
            </a:r>
            <a:r>
              <a:rPr lang="it-IT" dirty="0"/>
              <a:t>per l’acquisto di materie prime, sussidiarie, di consumo e merci necessarie alla produzione e/o al commercio dei beni oggetto dell’attività ordinaria </a:t>
            </a:r>
            <a:r>
              <a:rPr lang="it-IT" dirty="0" smtClean="0"/>
              <a:t>d’impresa: al </a:t>
            </a:r>
            <a:r>
              <a:rPr lang="it-IT" dirty="0"/>
              <a:t>netto di resi, sconti, abbuoni e </a:t>
            </a:r>
            <a:r>
              <a:rPr lang="it-IT" dirty="0" smtClean="0"/>
              <a:t>premi</a:t>
            </a:r>
          </a:p>
          <a:p>
            <a:pPr marL="0" indent="0" algn="just">
              <a:buNone/>
            </a:pPr>
            <a:r>
              <a:rPr lang="it-IT" dirty="0" smtClean="0"/>
              <a:t>Compresi </a:t>
            </a:r>
            <a:r>
              <a:rPr lang="it-IT" dirty="0"/>
              <a:t>beni destinati a mense, asili o circoli ricreativi per il personale (vestiario, generi alimentari, farmaci, oggetti per regali) </a:t>
            </a:r>
            <a:endParaRPr lang="it-IT" dirty="0" smtClean="0"/>
          </a:p>
          <a:p>
            <a:pPr marL="0" indent="0" algn="just">
              <a:buNone/>
            </a:pPr>
            <a:r>
              <a:rPr lang="it-IT" dirty="0"/>
              <a:t>S</a:t>
            </a:r>
            <a:r>
              <a:rPr lang="it-IT" dirty="0" smtClean="0"/>
              <a:t>conti finanziari: C16 (sono proventi finanziari)</a:t>
            </a:r>
          </a:p>
          <a:p>
            <a:pPr marL="0" indent="0" algn="just">
              <a:buNone/>
            </a:pPr>
            <a:r>
              <a:rPr lang="it-IT" dirty="0" smtClean="0"/>
              <a:t>Costi </a:t>
            </a:r>
            <a:r>
              <a:rPr lang="it-IT" dirty="0"/>
              <a:t>accessori di acquisto (trasporti, assicurazioni, carico e scarico ecc.</a:t>
            </a:r>
            <a:r>
              <a:rPr lang="it-IT" dirty="0" smtClean="0"/>
              <a:t>): </a:t>
            </a:r>
          </a:p>
          <a:p>
            <a:pPr marL="342900" lvl="1" indent="-342900" algn="just">
              <a:buFont typeface="Arial"/>
              <a:buChar char="•"/>
            </a:pPr>
            <a:r>
              <a:rPr lang="it-IT" sz="2900" dirty="0"/>
              <a:t>B6, se inclusi dal fornitore nel prezzo di acquisto delle materie e merci</a:t>
            </a:r>
          </a:p>
          <a:p>
            <a:pPr marL="342900" lvl="1" indent="-342900" algn="just">
              <a:buFont typeface="Arial"/>
              <a:buChar char="•"/>
            </a:pPr>
            <a:r>
              <a:rPr lang="it-IT" sz="2900" dirty="0"/>
              <a:t>B7, se esclusi</a:t>
            </a:r>
          </a:p>
          <a:p>
            <a:pPr marL="0" indent="0" algn="just">
              <a:buNone/>
            </a:pPr>
            <a:r>
              <a:rPr lang="it-IT" dirty="0" smtClean="0"/>
              <a:t>Imposte:</a:t>
            </a:r>
          </a:p>
          <a:p>
            <a:pPr algn="just"/>
            <a:r>
              <a:rPr lang="it-IT" sz="2900" dirty="0"/>
              <a:t>se recuperabili (</a:t>
            </a:r>
            <a:r>
              <a:rPr lang="it-IT" sz="2900" dirty="0" err="1"/>
              <a:t>es.IVA</a:t>
            </a:r>
            <a:r>
              <a:rPr lang="it-IT" sz="2900" dirty="0"/>
              <a:t>) sono detratte dal corrispettivo del bene </a:t>
            </a:r>
          </a:p>
          <a:p>
            <a:pPr algn="just"/>
            <a:r>
              <a:rPr lang="it-IT" sz="2900" dirty="0"/>
              <a:t>imposte di fabbricazione o IVA non recuperabile - incorporate nel costo dei beni e classificate allo stesso modo</a:t>
            </a:r>
          </a:p>
          <a:p>
            <a:pPr marL="0" indent="0" algn="just">
              <a:buNone/>
            </a:pPr>
            <a:r>
              <a:rPr lang="it-IT" dirty="0"/>
              <a:t>C</a:t>
            </a:r>
            <a:r>
              <a:rPr lang="it-IT" dirty="0" smtClean="0"/>
              <a:t>osti </a:t>
            </a:r>
            <a:r>
              <a:rPr lang="it-IT" dirty="0"/>
              <a:t>di importo </a:t>
            </a:r>
            <a:r>
              <a:rPr lang="it-IT" dirty="0" smtClean="0"/>
              <a:t>certo (fatture ricevute) e anche di </a:t>
            </a:r>
            <a:r>
              <a:rPr lang="it-IT" dirty="0"/>
              <a:t>importo stimato non ancora documentato, </a:t>
            </a:r>
            <a:r>
              <a:rPr lang="it-IT" dirty="0" smtClean="0"/>
              <a:t>ma oggetto di specifica disamina</a:t>
            </a:r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39664580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0746"/>
          </a:xfrm>
        </p:spPr>
        <p:txBody>
          <a:bodyPr>
            <a:noAutofit/>
          </a:bodyPr>
          <a:lstStyle/>
          <a:p>
            <a:r>
              <a:rPr lang="it-IT" dirty="0" smtClean="0"/>
              <a:t>B7) Costi </a:t>
            </a:r>
            <a:r>
              <a:rPr lang="it-IT" dirty="0"/>
              <a:t>per servizi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216995"/>
            <a:ext cx="8229600" cy="5253694"/>
          </a:xfrm>
        </p:spPr>
        <p:txBody>
          <a:bodyPr>
            <a:normAutofit fontScale="77500" lnSpcReduction="20000"/>
          </a:bodyPr>
          <a:lstStyle/>
          <a:p>
            <a:r>
              <a:rPr lang="it-IT" dirty="0"/>
              <a:t>tutti i costi, certi o stimati, derivanti dall’acquisizione di servizi nell’esercizio dell’attività ordinaria dell’impresa. </a:t>
            </a:r>
            <a:r>
              <a:rPr lang="it-IT" dirty="0" smtClean="0"/>
              <a:t>Es:</a:t>
            </a:r>
            <a:endParaRPr lang="it-IT" dirty="0"/>
          </a:p>
          <a:p>
            <a:r>
              <a:rPr lang="it-IT" dirty="0"/>
              <a:t>trasporti (se non esposti in fattura dai fornitori di materie e merci</a:t>
            </a:r>
            <a:r>
              <a:rPr lang="it-IT" dirty="0" smtClean="0"/>
              <a:t>)</a:t>
            </a:r>
            <a:endParaRPr lang="it-IT" dirty="0"/>
          </a:p>
          <a:p>
            <a:r>
              <a:rPr lang="it-IT" dirty="0"/>
              <a:t>assicurazioni (se non addebitate come sopra</a:t>
            </a:r>
            <a:r>
              <a:rPr lang="it-IT" dirty="0" smtClean="0"/>
              <a:t>)</a:t>
            </a:r>
            <a:endParaRPr lang="it-IT" dirty="0"/>
          </a:p>
          <a:p>
            <a:r>
              <a:rPr lang="it-IT" dirty="0"/>
              <a:t>utenze varie</a:t>
            </a:r>
          </a:p>
          <a:p>
            <a:r>
              <a:rPr lang="it-IT" dirty="0"/>
              <a:t>viaggi e soggiorni</a:t>
            </a:r>
          </a:p>
          <a:p>
            <a:r>
              <a:rPr lang="it-IT" dirty="0"/>
              <a:t>riparazioni e manutenzioni </a:t>
            </a:r>
          </a:p>
          <a:p>
            <a:r>
              <a:rPr lang="it-IT" dirty="0"/>
              <a:t>lavorazioni eseguite da terzi</a:t>
            </a:r>
          </a:p>
          <a:p>
            <a:r>
              <a:rPr lang="it-IT" dirty="0"/>
              <a:t>consulenze e revisione legale</a:t>
            </a:r>
          </a:p>
          <a:p>
            <a:r>
              <a:rPr lang="it-IT" dirty="0"/>
              <a:t>pubblicità e promozione</a:t>
            </a:r>
          </a:p>
          <a:p>
            <a:r>
              <a:rPr lang="it-IT" dirty="0"/>
              <a:t>provvigioni e rimborsi spese ad agenti e rappresentanti</a:t>
            </a:r>
          </a:p>
          <a:p>
            <a:r>
              <a:rPr lang="it-IT" dirty="0"/>
              <a:t>servizi esterni di vigilanza e di pulizia </a:t>
            </a:r>
          </a:p>
        </p:txBody>
      </p:sp>
    </p:spTree>
    <p:extLst>
      <p:ext uri="{BB962C8B-B14F-4D97-AF65-F5344CB8AC3E}">
        <p14:creationId xmlns="" xmlns:p14="http://schemas.microsoft.com/office/powerpoint/2010/main" val="240232232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0746"/>
          </a:xfrm>
        </p:spPr>
        <p:txBody>
          <a:bodyPr>
            <a:noAutofit/>
          </a:bodyPr>
          <a:lstStyle/>
          <a:p>
            <a:r>
              <a:rPr lang="it-IT" dirty="0" smtClean="0"/>
              <a:t>B7) Costi </a:t>
            </a:r>
            <a:r>
              <a:rPr lang="it-IT" dirty="0"/>
              <a:t>per servizi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795" y="985384"/>
            <a:ext cx="8659567" cy="5638587"/>
          </a:xfrm>
        </p:spPr>
        <p:txBody>
          <a:bodyPr>
            <a:normAutofit fontScale="70000" lnSpcReduction="20000"/>
          </a:bodyPr>
          <a:lstStyle/>
          <a:p>
            <a:r>
              <a:rPr lang="it-IT" dirty="0"/>
              <a:t>royalties e canoni diversi da quelli della voce B8 (ad es. costi per servizi infragruppo)</a:t>
            </a:r>
          </a:p>
          <a:p>
            <a:r>
              <a:rPr lang="it-IT" dirty="0"/>
              <a:t>compensi e rimborsi spese ad amministratori, sindaci e revisori esterni</a:t>
            </a:r>
          </a:p>
          <a:p>
            <a:r>
              <a:rPr lang="it-IT" dirty="0"/>
              <a:t>costi per personale distaccato</a:t>
            </a:r>
          </a:p>
          <a:p>
            <a:r>
              <a:rPr lang="it-IT" dirty="0"/>
              <a:t>personale esterno e altre prestazioni d’opera per mense aziendali, colonie, asili, circoli ricreativi</a:t>
            </a:r>
          </a:p>
          <a:p>
            <a:r>
              <a:rPr lang="it-IT" dirty="0"/>
              <a:t>mense gestite da terzi al netto dei costi addebitati ai dipendenti</a:t>
            </a:r>
          </a:p>
          <a:p>
            <a:r>
              <a:rPr lang="it-IT" dirty="0"/>
              <a:t>buoni pasto distribuiti ai dipendenti</a:t>
            </a:r>
          </a:p>
          <a:p>
            <a:r>
              <a:rPr lang="it-IT" dirty="0"/>
              <a:t>aggiornamento professionale dei dipendenti</a:t>
            </a:r>
          </a:p>
          <a:p>
            <a:r>
              <a:rPr lang="it-IT" dirty="0"/>
              <a:t>vitto e alloggio di dipendenti in trasferta</a:t>
            </a:r>
          </a:p>
          <a:p>
            <a:r>
              <a:rPr lang="it-IT" dirty="0"/>
              <a:t>servizi da banche, diversi dagli oneri finanziari veri e propri cassette di sicurezza, servizi di pagamento di utenze, custodia titoli, commissioni per fidejussioni, se non finalizzate all’ottenimento di finanziamenti, spese e commissioni di factoring (non aventi natura di oneri finanziari)</a:t>
            </a:r>
          </a:p>
          <a:p>
            <a:r>
              <a:rPr lang="it-IT" dirty="0"/>
              <a:t>valutazioni di immobili per la concessione di mutui, istruttoria di mutui e finanziamenti (costi diversi da interessi e sconti passivi, commissioni passive su finanziamenti e spese bancarie accessorie</a:t>
            </a:r>
            <a:r>
              <a:rPr lang="it-IT" dirty="0" smtClean="0"/>
              <a:t>)</a:t>
            </a:r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2116045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B8) </a:t>
            </a:r>
            <a:r>
              <a:rPr lang="it-IT" dirty="0"/>
              <a:t>Costi per godimento di beni di terzi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it-IT" dirty="0"/>
              <a:t>corrispettivi per il godimento di beni di terzi materiali e immateriali, ad es. canoni per:</a:t>
            </a:r>
          </a:p>
          <a:p>
            <a:r>
              <a:rPr lang="it-IT" dirty="0"/>
              <a:t>affitto di azienda</a:t>
            </a:r>
          </a:p>
          <a:p>
            <a:r>
              <a:rPr lang="it-IT" dirty="0"/>
              <a:t>locazione di beni immobili e oneri accessori (spese condominiali, quota a carico del locatario dell’imposta di registro</a:t>
            </a:r>
            <a:r>
              <a:rPr lang="it-IT" dirty="0" smtClean="0"/>
              <a:t>, ecc</a:t>
            </a:r>
            <a:r>
              <a:rPr lang="it-IT" dirty="0"/>
              <a:t>.)</a:t>
            </a:r>
          </a:p>
          <a:p>
            <a:r>
              <a:rPr lang="it-IT" dirty="0"/>
              <a:t>utilizzo di brevetti, marchi, Know-how, software, concessioni</a:t>
            </a:r>
          </a:p>
          <a:p>
            <a:r>
              <a:rPr lang="it-IT" dirty="0"/>
              <a:t>locazione finanziaria di immobili, impianti, macchinari, autoveicoli</a:t>
            </a:r>
          </a:p>
          <a:p>
            <a:r>
              <a:rPr lang="it-IT" dirty="0"/>
              <a:t>usufrutto di beni mobili ed immobili, enfiteusi e concessione del diritto di superficie su immobili </a:t>
            </a:r>
          </a:p>
        </p:txBody>
      </p:sp>
    </p:spTree>
    <p:extLst>
      <p:ext uri="{BB962C8B-B14F-4D97-AF65-F5344CB8AC3E}">
        <p14:creationId xmlns="" xmlns:p14="http://schemas.microsoft.com/office/powerpoint/2010/main" val="320087848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B9) </a:t>
            </a:r>
            <a:r>
              <a:rPr lang="it-IT" dirty="0"/>
              <a:t>Costi per il personale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52172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it-IT" dirty="0"/>
              <a:t>C</a:t>
            </a:r>
            <a:r>
              <a:rPr lang="it-IT" dirty="0" smtClean="0"/>
              <a:t>osti </a:t>
            </a:r>
            <a:r>
              <a:rPr lang="it-IT" dirty="0"/>
              <a:t>sostenuti nell’esercizio per il personale dipendente anche interinale (prevalenza della sostanza sulla forma):</a:t>
            </a:r>
          </a:p>
          <a:p>
            <a:pPr lvl="0"/>
            <a:r>
              <a:rPr lang="it-IT" dirty="0"/>
              <a:t>Salari e stipendi</a:t>
            </a:r>
          </a:p>
          <a:p>
            <a:pPr lvl="0"/>
            <a:r>
              <a:rPr lang="it-IT" dirty="0"/>
              <a:t>Oneri sociali </a:t>
            </a:r>
          </a:p>
          <a:p>
            <a:pPr lvl="0"/>
            <a:r>
              <a:rPr lang="it-IT" dirty="0"/>
              <a:t>Trattamento di fine rapporto</a:t>
            </a:r>
          </a:p>
          <a:p>
            <a:pPr lvl="0"/>
            <a:r>
              <a:rPr lang="it-IT" dirty="0"/>
              <a:t>Trattamento di quiescenza e simili</a:t>
            </a:r>
          </a:p>
          <a:p>
            <a:pPr lvl="0"/>
            <a:r>
              <a:rPr lang="it-IT" dirty="0"/>
              <a:t>Altri costi del personale</a:t>
            </a:r>
          </a:p>
          <a:p>
            <a:pPr marL="0" indent="0">
              <a:buNone/>
            </a:pPr>
            <a:r>
              <a:rPr lang="it-IT" dirty="0" smtClean="0"/>
              <a:t>B7: corrispettivi </a:t>
            </a:r>
            <a:r>
              <a:rPr lang="it-IT" dirty="0"/>
              <a:t>per prestazioni di lavoro autonomo in base a rapporti di collaborazione coordinata e continuativa senza vincolo di subordinazione: </a:t>
            </a: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B6</a:t>
            </a:r>
            <a:r>
              <a:rPr lang="it-IT" dirty="0"/>
              <a:t>, B7 e B8: costi sostenuti a beneficio del personale dipendente, in base alla loro natura classificabili in quelle voci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225189085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74977"/>
          </a:xfrm>
        </p:spPr>
        <p:txBody>
          <a:bodyPr>
            <a:normAutofit/>
          </a:bodyPr>
          <a:lstStyle/>
          <a:p>
            <a:r>
              <a:rPr lang="it-IT" dirty="0" smtClean="0"/>
              <a:t>B10)</a:t>
            </a:r>
            <a:r>
              <a:rPr lang="it-IT" dirty="0"/>
              <a:t> Ammortamenti e </a:t>
            </a:r>
            <a:r>
              <a:rPr lang="it-IT" dirty="0" smtClean="0"/>
              <a:t>svalutazioni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302898"/>
            <a:ext cx="8229600" cy="4823266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it-IT" dirty="0" smtClean="0"/>
              <a:t>Tutti </a:t>
            </a:r>
            <a:r>
              <a:rPr lang="it-IT" dirty="0"/>
              <a:t>gli ammortamenti e le svalutazioni delle immobilizzazioni materiali ed immateriali e le svalutazioni dei crediti compresi nell’attivo circolante e delle disponibilità </a:t>
            </a:r>
            <a:r>
              <a:rPr lang="it-IT" dirty="0" smtClean="0"/>
              <a:t>liquide</a:t>
            </a:r>
          </a:p>
          <a:p>
            <a:pPr marL="0" indent="0" algn="just">
              <a:buNone/>
            </a:pPr>
            <a:r>
              <a:rPr lang="it-IT" dirty="0" smtClean="0"/>
              <a:t>Sono svalutazioni </a:t>
            </a:r>
            <a:r>
              <a:rPr lang="it-IT" dirty="0"/>
              <a:t>di natura </a:t>
            </a:r>
            <a:r>
              <a:rPr lang="it-IT" dirty="0" smtClean="0"/>
              <a:t>ordinaria</a:t>
            </a:r>
            <a:r>
              <a:rPr lang="it-IT" dirty="0"/>
              <a:t> (</a:t>
            </a:r>
            <a:r>
              <a:rPr lang="it-IT" dirty="0" smtClean="0"/>
              <a:t>le straordinarie erano rilevate </a:t>
            </a:r>
            <a:r>
              <a:rPr lang="it-IT" dirty="0"/>
              <a:t>alla voce </a:t>
            </a:r>
            <a:r>
              <a:rPr lang="it-IT" dirty="0" smtClean="0"/>
              <a:t>E21) </a:t>
            </a:r>
          </a:p>
          <a:p>
            <a:pPr marL="0" indent="0" algn="just">
              <a:buNone/>
            </a:pPr>
            <a:r>
              <a:rPr lang="it-IT" dirty="0" smtClean="0"/>
              <a:t>Le </a:t>
            </a:r>
            <a:r>
              <a:rPr lang="it-IT" dirty="0"/>
              <a:t>svalutazioni (ordinarie) delle immobilizzazioni finanziarie (partecipazioni, titoli a reddito fisso e crediti finanziari) e </a:t>
            </a:r>
            <a:r>
              <a:rPr lang="it-IT" dirty="0" smtClean="0"/>
              <a:t>dei </a:t>
            </a:r>
            <a:r>
              <a:rPr lang="it-IT" dirty="0"/>
              <a:t>titoli a reddito fisso iscritti nell’attivo circolante, </a:t>
            </a:r>
            <a:r>
              <a:rPr lang="it-IT" dirty="0" smtClean="0"/>
              <a:t>sono rilevate alla </a:t>
            </a:r>
            <a:r>
              <a:rPr lang="it-IT" dirty="0"/>
              <a:t>voce </a:t>
            </a:r>
            <a:r>
              <a:rPr lang="it-IT" dirty="0" smtClean="0"/>
              <a:t>D19</a:t>
            </a:r>
            <a:endParaRPr lang="it-IT" dirty="0"/>
          </a:p>
          <a:p>
            <a:pPr lvl="0" algn="just"/>
            <a:r>
              <a:rPr lang="it-IT" u="sng" dirty="0"/>
              <a:t>Ammortamento delle immobilizzazioni immateriali</a:t>
            </a:r>
            <a:endParaRPr lang="it-IT" dirty="0"/>
          </a:p>
          <a:p>
            <a:pPr lvl="0" algn="just"/>
            <a:r>
              <a:rPr lang="it-IT" u="sng" dirty="0"/>
              <a:t>Ammortamento delle immobilizzazioni materiali</a:t>
            </a:r>
            <a:endParaRPr lang="it-IT" dirty="0"/>
          </a:p>
          <a:p>
            <a:pPr lvl="0" algn="just"/>
            <a:r>
              <a:rPr lang="it-IT" u="sng" dirty="0"/>
              <a:t>Altre svalutazioni delle immobilizzazioni</a:t>
            </a:r>
            <a:endParaRPr lang="it-IT" dirty="0"/>
          </a:p>
          <a:p>
            <a:pPr lvl="0" algn="just"/>
            <a:r>
              <a:rPr lang="it-IT" u="sng" dirty="0"/>
              <a:t>Svalutazioni dei crediti compresi nell'attivo circolante e delle disponibilità liquide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154211124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 smtClean="0"/>
              <a:t>B11) </a:t>
            </a:r>
            <a:r>
              <a:rPr lang="it-IT" sz="3200" dirty="0"/>
              <a:t>Variazioni delle rimanenze di materie prime, sussidiarie, di consumo e </a:t>
            </a:r>
            <a:r>
              <a:rPr lang="it-IT" sz="3200" dirty="0" smtClean="0"/>
              <a:t>merci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t-IT" dirty="0" smtClean="0"/>
              <a:t>Sono iscritte </a:t>
            </a:r>
            <a:r>
              <a:rPr lang="it-IT" dirty="0"/>
              <a:t>in </a:t>
            </a:r>
            <a:r>
              <a:rPr lang="it-IT" dirty="0" smtClean="0"/>
              <a:t>B11 le </a:t>
            </a:r>
            <a:r>
              <a:rPr lang="it-IT" dirty="0"/>
              <a:t>differenze fra rimanenze iniziali e rimanenze finali </a:t>
            </a:r>
            <a:r>
              <a:rPr lang="it-IT" dirty="0" smtClean="0"/>
              <a:t>dei </a:t>
            </a:r>
            <a:r>
              <a:rPr lang="it-IT" dirty="0"/>
              <a:t>beni </a:t>
            </a:r>
            <a:r>
              <a:rPr lang="it-IT" dirty="0" smtClean="0"/>
              <a:t>in magazzino </a:t>
            </a:r>
            <a:r>
              <a:rPr lang="it-IT" dirty="0"/>
              <a:t>indicati </a:t>
            </a:r>
            <a:r>
              <a:rPr lang="it-IT" dirty="0" smtClean="0"/>
              <a:t>in B6</a:t>
            </a:r>
          </a:p>
          <a:p>
            <a:r>
              <a:rPr lang="it-IT" dirty="0" smtClean="0"/>
              <a:t>Le </a:t>
            </a:r>
            <a:r>
              <a:rPr lang="it-IT" dirty="0"/>
              <a:t>differenze </a:t>
            </a:r>
            <a:r>
              <a:rPr lang="it-IT" dirty="0" smtClean="0"/>
              <a:t>positive (</a:t>
            </a:r>
            <a:r>
              <a:rPr lang="it-IT" dirty="0"/>
              <a:t>rimanenze finali </a:t>
            </a:r>
            <a:r>
              <a:rPr lang="it-IT" dirty="0" smtClean="0"/>
              <a:t>&gt; di </a:t>
            </a:r>
            <a:r>
              <a:rPr lang="it-IT" dirty="0"/>
              <a:t>quelle iniziali) assumono segno negativo </a:t>
            </a:r>
            <a:r>
              <a:rPr lang="it-IT" dirty="0" smtClean="0"/>
              <a:t>(vanno a rettificare i costi di acquisizione di quei fattori produttivi)</a:t>
            </a:r>
          </a:p>
          <a:p>
            <a:r>
              <a:rPr lang="it-IT" dirty="0" smtClean="0"/>
              <a:t>le </a:t>
            </a:r>
            <a:r>
              <a:rPr lang="it-IT" dirty="0"/>
              <a:t>differenze </a:t>
            </a:r>
            <a:r>
              <a:rPr lang="it-IT" dirty="0" smtClean="0"/>
              <a:t>negative </a:t>
            </a:r>
            <a:r>
              <a:rPr lang="it-IT" dirty="0"/>
              <a:t>(rimanenze finali </a:t>
            </a:r>
            <a:r>
              <a:rPr lang="it-IT" dirty="0" smtClean="0"/>
              <a:t>&lt; </a:t>
            </a:r>
            <a:r>
              <a:rPr lang="it-IT" dirty="0"/>
              <a:t>di quelle iniziali) </a:t>
            </a:r>
            <a:r>
              <a:rPr lang="it-IT" dirty="0" smtClean="0"/>
              <a:t>assumono </a:t>
            </a:r>
            <a:r>
              <a:rPr lang="it-IT" dirty="0"/>
              <a:t>segno </a:t>
            </a:r>
            <a:r>
              <a:rPr lang="it-IT" dirty="0" smtClean="0"/>
              <a:t>positivo</a:t>
            </a:r>
            <a:endParaRPr lang="it-IT" dirty="0"/>
          </a:p>
          <a:p>
            <a:r>
              <a:rPr lang="it-IT" dirty="0"/>
              <a:t>La somma algebrica degli importi </a:t>
            </a:r>
            <a:r>
              <a:rPr lang="it-IT" dirty="0" smtClean="0"/>
              <a:t>delle </a:t>
            </a:r>
            <a:r>
              <a:rPr lang="it-IT" dirty="0"/>
              <a:t>voci B6 e B11 </a:t>
            </a:r>
            <a:r>
              <a:rPr lang="it-IT" dirty="0" smtClean="0"/>
              <a:t>indica i </a:t>
            </a:r>
            <a:r>
              <a:rPr lang="it-IT" dirty="0"/>
              <a:t>"consumi" di materie, semilavorati, merci e materiali impiegati nella produzione realizzata </a:t>
            </a:r>
            <a:r>
              <a:rPr lang="it-IT" dirty="0" smtClean="0"/>
              <a:t>nell’esercizio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228803379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73515"/>
          </a:xfrm>
        </p:spPr>
        <p:txBody>
          <a:bodyPr/>
          <a:lstStyle/>
          <a:p>
            <a:r>
              <a:rPr lang="it-IT" dirty="0" smtClean="0"/>
              <a:t>B12 </a:t>
            </a:r>
            <a:r>
              <a:rPr lang="it-IT" dirty="0"/>
              <a:t>Accantonamenti per rischi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it-IT" dirty="0"/>
              <a:t>Sono gli accantonamenti di competenza dell’esercizio ai fondi rischi (classe B del Passivo dello - SP OIC19) </a:t>
            </a:r>
            <a:endParaRPr lang="it-IT" sz="4800" dirty="0"/>
          </a:p>
          <a:p>
            <a:pPr marL="0" indent="0">
              <a:buNone/>
            </a:pPr>
            <a:r>
              <a:rPr lang="it-IT" b="1" dirty="0"/>
              <a:t>Non costituiscono poste rettificative dell’attivo</a:t>
            </a:r>
            <a:endParaRPr lang="it-IT" sz="4800" dirty="0"/>
          </a:p>
          <a:p>
            <a:pPr marL="0" indent="0">
              <a:buNone/>
            </a:pPr>
            <a:r>
              <a:rPr lang="it-IT" dirty="0"/>
              <a:t>Sono esclusi gli accantonamenti ai fondi per imposte (a seguito di contenziosi), da imputarsi alle voci B14 (B22 se tributi relativi a esercizi precedenti) </a:t>
            </a:r>
            <a:endParaRPr lang="it-IT" sz="4800" dirty="0"/>
          </a:p>
          <a:p>
            <a:pPr marL="280800" lvl="2"/>
            <a:r>
              <a:rPr lang="it-IT" sz="3100" dirty="0"/>
              <a:t>Accantonamento al fondo rischi per garanzie prodotti</a:t>
            </a:r>
          </a:p>
          <a:p>
            <a:pPr marL="280800" lvl="2"/>
            <a:r>
              <a:rPr lang="it-IT" sz="3100" dirty="0"/>
              <a:t>Accantonamento al fondo rischi per </a:t>
            </a:r>
            <a:r>
              <a:rPr lang="it-IT" sz="3100" dirty="0" smtClean="0"/>
              <a:t>cause</a:t>
            </a:r>
          </a:p>
          <a:p>
            <a:pPr marL="280800" lvl="2"/>
            <a:r>
              <a:rPr lang="it-IT" sz="3100" dirty="0" smtClean="0"/>
              <a:t>Accantonamento </a:t>
            </a:r>
            <a:r>
              <a:rPr lang="it-IT" sz="3100" dirty="0"/>
              <a:t>al fondo rischi per penali su forniture </a:t>
            </a:r>
          </a:p>
        </p:txBody>
      </p:sp>
    </p:spTree>
    <p:extLst>
      <p:ext uri="{BB962C8B-B14F-4D97-AF65-F5344CB8AC3E}">
        <p14:creationId xmlns="" xmlns:p14="http://schemas.microsoft.com/office/powerpoint/2010/main" val="128898568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96874"/>
          </a:xfrm>
        </p:spPr>
        <p:txBody>
          <a:bodyPr/>
          <a:lstStyle/>
          <a:p>
            <a:r>
              <a:rPr lang="it-IT" dirty="0" smtClean="0"/>
              <a:t>B13 </a:t>
            </a:r>
            <a:r>
              <a:rPr lang="it-IT" dirty="0"/>
              <a:t>Altri accantonamenti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259102"/>
            <a:ext cx="8229600" cy="5266331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it-IT" dirty="0"/>
              <a:t>Accantonamenti ai fondi per oneri, rappresentano costi certi nell’esistenza, ma di importo stimato iscrivibili nella classe B del Passivo, </a:t>
            </a:r>
          </a:p>
          <a:p>
            <a:pPr marL="0" indent="0">
              <a:buNone/>
            </a:pPr>
            <a:r>
              <a:rPr lang="it-IT" dirty="0"/>
              <a:t>Sono diversi dai fondi per imposte, dai fondi di quiescenza ed assimilati e dal T.F.R.; accantonamenti </a:t>
            </a:r>
          </a:p>
          <a:p>
            <a:pPr marL="0" indent="0">
              <a:buNone/>
            </a:pPr>
            <a:r>
              <a:rPr lang="it-IT" dirty="0"/>
              <a:t>Sono diversi dagli accertamenti, iscrivibili alle voci dell’aggregato B del CE (es. B6, B7 e B8)</a:t>
            </a:r>
          </a:p>
          <a:p>
            <a:pPr marL="0" indent="0">
              <a:buNone/>
            </a:pPr>
            <a:r>
              <a:rPr lang="it-IT" dirty="0"/>
              <a:t>OIC19 esemplifica alcuni fondi per oneri:</a:t>
            </a:r>
          </a:p>
          <a:p>
            <a:r>
              <a:rPr lang="it-IT" u="sng" dirty="0"/>
              <a:t>Accantonamento al fondo per recupero ambientale</a:t>
            </a:r>
            <a:endParaRPr lang="it-IT" dirty="0"/>
          </a:p>
          <a:p>
            <a:r>
              <a:rPr lang="it-IT" u="sng" dirty="0"/>
              <a:t>Accantonamento al fondo ripristino o sostituzione beni gratuitamente </a:t>
            </a:r>
            <a:r>
              <a:rPr lang="it-IT" u="sng" dirty="0" smtClean="0"/>
              <a:t>devolvibili</a:t>
            </a:r>
            <a:r>
              <a:rPr lang="it-IT" dirty="0" smtClean="0"/>
              <a:t> (</a:t>
            </a:r>
            <a:r>
              <a:rPr lang="it-IT" dirty="0"/>
              <a:t>immobili </a:t>
            </a:r>
            <a:r>
              <a:rPr lang="it-IT" dirty="0" smtClean="0"/>
              <a:t>costruiti </a:t>
            </a:r>
            <a:r>
              <a:rPr lang="it-IT" dirty="0"/>
              <a:t>su terreno di </a:t>
            </a:r>
            <a:r>
              <a:rPr lang="it-IT" dirty="0" smtClean="0"/>
              <a:t>terzi </a:t>
            </a:r>
            <a:r>
              <a:rPr lang="it-IT" dirty="0"/>
              <a:t>e che, in </a:t>
            </a:r>
            <a:r>
              <a:rPr lang="it-IT" dirty="0" smtClean="0"/>
              <a:t>virtù di </a:t>
            </a:r>
            <a:r>
              <a:rPr lang="it-IT" dirty="0"/>
              <a:t>pattuizioni contrattuali o atti della </a:t>
            </a:r>
            <a:r>
              <a:rPr lang="it-IT" dirty="0" smtClean="0"/>
              <a:t>P.A., </a:t>
            </a:r>
            <a:r>
              <a:rPr lang="it-IT" dirty="0"/>
              <a:t>devono essere consegnati al concedente in perfetta efficienza al </a:t>
            </a:r>
            <a:r>
              <a:rPr lang="it-IT" dirty="0" smtClean="0"/>
              <a:t>termine </a:t>
            </a:r>
            <a:r>
              <a:rPr lang="it-IT" dirty="0"/>
              <a:t>della </a:t>
            </a:r>
            <a:r>
              <a:rPr lang="it-IT" dirty="0" smtClean="0"/>
              <a:t>concessione)</a:t>
            </a:r>
            <a:endParaRPr lang="it-IT" dirty="0"/>
          </a:p>
          <a:p>
            <a:r>
              <a:rPr lang="it-IT" u="sng" dirty="0"/>
              <a:t>Accantonamento al fondo per lavori ciclici di manutenzione</a:t>
            </a:r>
            <a:endParaRPr lang="it-IT" dirty="0"/>
          </a:p>
          <a:p>
            <a:r>
              <a:rPr lang="it-IT" u="sng" dirty="0"/>
              <a:t>Accantonamento al fondo concorsi a premio</a:t>
            </a:r>
            <a:endParaRPr lang="it-IT" dirty="0"/>
          </a:p>
          <a:p>
            <a:r>
              <a:rPr lang="it-IT" u="sng" dirty="0"/>
              <a:t>Accantonamento al fondo operazioni a premio</a:t>
            </a:r>
            <a:r>
              <a:rPr lang="it-IT" dirty="0"/>
              <a:t> </a:t>
            </a:r>
          </a:p>
        </p:txBody>
      </p:sp>
    </p:spTree>
    <p:extLst>
      <p:ext uri="{BB962C8B-B14F-4D97-AF65-F5344CB8AC3E}">
        <p14:creationId xmlns="" xmlns:p14="http://schemas.microsoft.com/office/powerpoint/2010/main" val="1602809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Conto economico secondo l’OIC 12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dirty="0" smtClean="0"/>
              <a:t>Le </a:t>
            </a:r>
            <a:r>
              <a:rPr lang="it-IT" dirty="0"/>
              <a:t>voci sono esposte secondo la </a:t>
            </a:r>
            <a:r>
              <a:rPr lang="it-IT" i="1" dirty="0"/>
              <a:t>natura dei costi </a:t>
            </a:r>
            <a:endParaRPr lang="it-IT" dirty="0"/>
          </a:p>
          <a:p>
            <a:pPr marL="0" indent="0">
              <a:buNone/>
            </a:pPr>
            <a:r>
              <a:rPr lang="it-IT" dirty="0" smtClean="0"/>
              <a:t>Si </a:t>
            </a:r>
            <a:r>
              <a:rPr lang="it-IT" dirty="0"/>
              <a:t>adotta la </a:t>
            </a:r>
            <a:r>
              <a:rPr lang="it-IT" i="1" dirty="0"/>
              <a:t>forma a scalare</a:t>
            </a:r>
            <a:r>
              <a:rPr lang="it-IT" dirty="0"/>
              <a:t>, che dovrebbe consentire di evidenziare i risultati parziali delle diverse aree di gestione: </a:t>
            </a:r>
          </a:p>
          <a:p>
            <a:pPr marL="514350" indent="-514350">
              <a:buAutoNum type="arabicPeriod"/>
            </a:pPr>
            <a:r>
              <a:rPr lang="it-IT" i="1" dirty="0" smtClean="0"/>
              <a:t>Caratteristica </a:t>
            </a:r>
          </a:p>
          <a:p>
            <a:pPr marL="514350" indent="-514350">
              <a:buAutoNum type="arabicPeriod"/>
            </a:pPr>
            <a:r>
              <a:rPr lang="it-IT" i="1" dirty="0" smtClean="0"/>
              <a:t>Accessoria			</a:t>
            </a:r>
            <a:r>
              <a:rPr lang="it-IT" dirty="0" smtClean="0"/>
              <a:t>gestione ordinaria</a:t>
            </a:r>
            <a:endParaRPr lang="it-IT" i="1" dirty="0" smtClean="0"/>
          </a:p>
          <a:p>
            <a:pPr marL="514350" indent="-514350">
              <a:buAutoNum type="arabicPeriod"/>
            </a:pPr>
            <a:r>
              <a:rPr lang="it-IT" i="1" dirty="0" smtClean="0"/>
              <a:t>Finanziaria </a:t>
            </a:r>
          </a:p>
          <a:p>
            <a:pPr marL="514350" indent="-514350">
              <a:buAutoNum type="arabicPeriod"/>
            </a:pPr>
            <a:r>
              <a:rPr lang="it-IT" i="1" dirty="0" smtClean="0"/>
              <a:t>Straordinaria </a:t>
            </a:r>
            <a:endParaRPr lang="it-IT" dirty="0"/>
          </a:p>
          <a:p>
            <a:pPr marL="0" indent="0">
              <a:buNone/>
            </a:pPr>
            <a:r>
              <a:rPr lang="it-IT" dirty="0" smtClean="0"/>
              <a:t>nello </a:t>
            </a:r>
            <a:r>
              <a:rPr lang="it-IT" dirty="0"/>
              <a:t>schema attuale compare solo la distinzione tra (1+2) e (3). La (4) </a:t>
            </a:r>
            <a:r>
              <a:rPr lang="it-IT" dirty="0" smtClean="0"/>
              <a:t>non è più presente </a:t>
            </a:r>
            <a:endParaRPr lang="it-IT" dirty="0"/>
          </a:p>
          <a:p>
            <a:endParaRPr lang="it-IT" dirty="0"/>
          </a:p>
        </p:txBody>
      </p:sp>
      <p:sp>
        <p:nvSpPr>
          <p:cNvPr id="4" name="Parentesi graffa chiusa 3"/>
          <p:cNvSpPr/>
          <p:nvPr/>
        </p:nvSpPr>
        <p:spPr>
          <a:xfrm>
            <a:off x="3442054" y="3409154"/>
            <a:ext cx="155448" cy="1119673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400840756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0233"/>
          </a:xfrm>
        </p:spPr>
        <p:txBody>
          <a:bodyPr/>
          <a:lstStyle/>
          <a:p>
            <a:r>
              <a:rPr lang="it-IT" dirty="0" smtClean="0"/>
              <a:t>B14 </a:t>
            </a:r>
            <a:r>
              <a:rPr lang="it-IT" dirty="0"/>
              <a:t>Oneri diversi di gestione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06533" y="1417638"/>
            <a:ext cx="8593881" cy="50749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smtClean="0"/>
              <a:t>Vi rientrano anche i </a:t>
            </a:r>
            <a:r>
              <a:rPr lang="it-IT" b="1" dirty="0"/>
              <a:t>c</a:t>
            </a:r>
            <a:r>
              <a:rPr lang="it-IT" b="1" dirty="0" smtClean="0"/>
              <a:t>osti </a:t>
            </a:r>
            <a:r>
              <a:rPr lang="it-IT" b="1" dirty="0"/>
              <a:t>derivanti dalle gestioni </a:t>
            </a:r>
            <a:r>
              <a:rPr lang="it-IT" b="1" dirty="0" smtClean="0"/>
              <a:t>accessorie</a:t>
            </a:r>
            <a:r>
              <a:rPr lang="it-IT" dirty="0" smtClean="0"/>
              <a:t>, in </a:t>
            </a:r>
            <a:r>
              <a:rPr lang="it-IT" dirty="0"/>
              <a:t>particolare </a:t>
            </a:r>
            <a:r>
              <a:rPr lang="it-IT" dirty="0" smtClean="0"/>
              <a:t>i:</a:t>
            </a:r>
            <a:endParaRPr lang="it-IT" dirty="0"/>
          </a:p>
          <a:p>
            <a:r>
              <a:rPr lang="it-IT" dirty="0"/>
              <a:t>costi di gestione e manutenzione di immobili civili non collocabili in altre voci</a:t>
            </a:r>
          </a:p>
          <a:p>
            <a:r>
              <a:rPr lang="it-IT" dirty="0"/>
              <a:t>costi di gestione delle eventuali aziende agricole, non collocabili in altre voci</a:t>
            </a:r>
          </a:p>
          <a:p>
            <a:r>
              <a:rPr lang="it-IT" dirty="0"/>
              <a:t>costi di manutenzione e riparazione di macchinari, impianti ecc. locati a </a:t>
            </a:r>
            <a:r>
              <a:rPr lang="it-IT" dirty="0" smtClean="0"/>
              <a:t>terzi</a:t>
            </a:r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119079506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0233"/>
          </a:xfrm>
        </p:spPr>
        <p:txBody>
          <a:bodyPr/>
          <a:lstStyle/>
          <a:p>
            <a:r>
              <a:rPr lang="it-IT" dirty="0" smtClean="0"/>
              <a:t>B14 </a:t>
            </a:r>
            <a:r>
              <a:rPr lang="it-IT" dirty="0"/>
              <a:t>Oneri diversi di gestione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06533" y="1417638"/>
            <a:ext cx="8593881" cy="507494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dirty="0"/>
              <a:t>V</a:t>
            </a:r>
            <a:r>
              <a:rPr lang="it-IT" dirty="0" smtClean="0"/>
              <a:t>oce </a:t>
            </a:r>
            <a:r>
              <a:rPr lang="it-IT" dirty="0"/>
              <a:t>di tipo residuale, relativa a </a:t>
            </a:r>
            <a:endParaRPr lang="it-IT" dirty="0" smtClean="0"/>
          </a:p>
          <a:p>
            <a:pPr marL="0" indent="0">
              <a:spcAft>
                <a:spcPts val="1200"/>
              </a:spcAft>
              <a:buFontTx/>
              <a:buChar char="-"/>
            </a:pPr>
            <a:r>
              <a:rPr lang="it-IT" dirty="0" smtClean="0"/>
              <a:t> tutti </a:t>
            </a:r>
            <a:r>
              <a:rPr lang="it-IT" dirty="0"/>
              <a:t>i costi della gestione caratteristica non iscrivibili nelle altre voci dell’aggregato </a:t>
            </a:r>
            <a:r>
              <a:rPr lang="it-IT" dirty="0" smtClean="0"/>
              <a:t>B)</a:t>
            </a:r>
          </a:p>
          <a:p>
            <a:pPr marL="0" indent="0">
              <a:spcAft>
                <a:spcPts val="1200"/>
              </a:spcAft>
              <a:buFontTx/>
              <a:buChar char="-"/>
            </a:pPr>
            <a:r>
              <a:rPr lang="it-IT" dirty="0" smtClean="0"/>
              <a:t> ai </a:t>
            </a:r>
            <a:r>
              <a:rPr lang="it-IT" dirty="0"/>
              <a:t>costi delle gestioni accessorie (diverse da quella finanziaria), che non abbiano natura di costi </a:t>
            </a:r>
            <a:r>
              <a:rPr lang="it-IT" dirty="0" smtClean="0"/>
              <a:t>straordinari</a:t>
            </a:r>
          </a:p>
          <a:p>
            <a:pPr marL="0" indent="0">
              <a:spcAft>
                <a:spcPts val="1200"/>
              </a:spcAft>
              <a:buFontTx/>
              <a:buChar char="-"/>
            </a:pPr>
            <a:r>
              <a:rPr lang="it-IT" dirty="0" smtClean="0"/>
              <a:t> tutti </a:t>
            </a:r>
            <a:r>
              <a:rPr lang="it-IT" dirty="0"/>
              <a:t>i costi di natura tributaria che non rappresentano oneri accessori di acquisto (imposte indirette, tasse e contributi vari) diversi dalle imposte </a:t>
            </a:r>
            <a:r>
              <a:rPr lang="it-IT" dirty="0" smtClean="0"/>
              <a:t>dirette </a:t>
            </a:r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177867665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0233"/>
          </a:xfrm>
        </p:spPr>
        <p:txBody>
          <a:bodyPr/>
          <a:lstStyle/>
          <a:p>
            <a:r>
              <a:rPr lang="it-IT" dirty="0" smtClean="0"/>
              <a:t>B14 </a:t>
            </a:r>
            <a:r>
              <a:rPr lang="it-IT" dirty="0"/>
              <a:t>Oneri diversi di gestione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06533" y="1094871"/>
            <a:ext cx="8593881" cy="5074949"/>
          </a:xfrm>
        </p:spPr>
        <p:txBody>
          <a:bodyPr>
            <a:normAutofit fontScale="77500" lnSpcReduction="20000"/>
          </a:bodyPr>
          <a:lstStyle/>
          <a:p>
            <a:r>
              <a:rPr lang="it-IT" dirty="0" smtClean="0"/>
              <a:t>Diritto </a:t>
            </a:r>
            <a:r>
              <a:rPr lang="it-IT" dirty="0"/>
              <a:t>annuale Camera di Commercio</a:t>
            </a:r>
          </a:p>
          <a:p>
            <a:r>
              <a:rPr lang="it-IT" dirty="0"/>
              <a:t>Ammende e multe</a:t>
            </a:r>
          </a:p>
          <a:p>
            <a:r>
              <a:rPr lang="it-IT" dirty="0"/>
              <a:t>Arrotondamenti passivi</a:t>
            </a:r>
          </a:p>
          <a:p>
            <a:r>
              <a:rPr lang="it-IT" dirty="0"/>
              <a:t>Spese per deposito e pubblicazione bilanci</a:t>
            </a:r>
          </a:p>
          <a:p>
            <a:r>
              <a:rPr lang="it-IT" dirty="0"/>
              <a:t>Omaggi di beni prodotti da terzi</a:t>
            </a:r>
          </a:p>
          <a:p>
            <a:r>
              <a:rPr lang="it-IT" dirty="0"/>
              <a:t>Valori bollati</a:t>
            </a:r>
          </a:p>
          <a:p>
            <a:r>
              <a:rPr lang="it-IT" dirty="0"/>
              <a:t>Libri, giornali e riviste</a:t>
            </a:r>
          </a:p>
          <a:p>
            <a:r>
              <a:rPr lang="it-IT" dirty="0"/>
              <a:t>Altre imposte</a:t>
            </a:r>
          </a:p>
          <a:p>
            <a:r>
              <a:rPr lang="it-IT" dirty="0"/>
              <a:t>Tasse e imposte comunali su immobili e rifiuti</a:t>
            </a:r>
          </a:p>
          <a:p>
            <a:r>
              <a:rPr lang="it-IT" dirty="0"/>
              <a:t>Imposte di fabbricazione</a:t>
            </a:r>
          </a:p>
          <a:p>
            <a:r>
              <a:rPr lang="it-IT" dirty="0"/>
              <a:t>Imposta di registro</a:t>
            </a:r>
          </a:p>
          <a:p>
            <a:r>
              <a:rPr lang="it-IT" dirty="0"/>
              <a:t>Minusvalenze di tipo ordinario realizzate su beni strumentali</a:t>
            </a:r>
          </a:p>
          <a:p>
            <a:r>
              <a:rPr lang="it-IT" dirty="0"/>
              <a:t>Pro-rata IVA </a:t>
            </a:r>
            <a:r>
              <a:rPr lang="it-IT" dirty="0" smtClean="0"/>
              <a:t>indetraibile</a:t>
            </a:r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177867665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dirty="0" smtClean="0"/>
              <a:t>Calcolo Pro-Rata IVA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it-IT" dirty="0" smtClean="0"/>
              <a:t>La liquidazione dell’IVA, ossia il calcolo dell’IVA a debito o a credito dell’impresa, di norma viene effettuata nel modo seguente:</a:t>
            </a:r>
          </a:p>
          <a:p>
            <a:r>
              <a:rPr lang="it-IT" i="1" dirty="0" smtClean="0"/>
              <a:t>(IVA su cessioni di beni o su prestazioni di servizi effettuate nel periodo) - (IVA su acquisti di beni e servizi nazionali, intracomunitari e sulle importazioni) - (Eventuale credito IVA del periodo precedente) </a:t>
            </a:r>
            <a:r>
              <a:rPr lang="it-IT" dirty="0" smtClean="0"/>
              <a:t> </a:t>
            </a:r>
          </a:p>
          <a:p>
            <a:r>
              <a:rPr lang="it-IT" dirty="0" smtClean="0"/>
              <a:t>Alcune imprese svolgono solamente operazioni esenti ai fini IVA: si tratta delle operazioni elencate all’art.10 del DPR 633/72. Su queste operazioni non si applica l’IVA e di conseguenza non esiste l’obbligo di versamento dell’imposta. Di conseguenza, l’IVA pagata sugli acquisti non è detraibile per l’impresa.</a:t>
            </a:r>
            <a:endParaRPr lang="it-IT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Le Operazioni IVA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algn="just">
              <a:buNone/>
            </a:pPr>
            <a:r>
              <a:rPr lang="it-IT" dirty="0" smtClean="0"/>
              <a:t>Il decreto IVA (d.p.r. 633/1972) classifica le operazioni IVA in tre macro categorie:</a:t>
            </a:r>
          </a:p>
          <a:p>
            <a:r>
              <a:rPr lang="it-IT" dirty="0" smtClean="0"/>
              <a:t>Imponibili</a:t>
            </a:r>
          </a:p>
          <a:p>
            <a:r>
              <a:rPr lang="it-IT" dirty="0" smtClean="0"/>
              <a:t>non imponibili </a:t>
            </a:r>
          </a:p>
          <a:p>
            <a:r>
              <a:rPr lang="it-IT" dirty="0" smtClean="0"/>
              <a:t>escluse. </a:t>
            </a:r>
          </a:p>
          <a:p>
            <a:pPr marL="0" algn="just">
              <a:buNone/>
            </a:pPr>
            <a:r>
              <a:rPr lang="it-IT" dirty="0" smtClean="0"/>
              <a:t>Per poter effettuare tale distinzione occorre conoscere i requisiti previsti per l’imponibilità IVA delle operazioni commerciali ovvero i tre presupposti delle </a:t>
            </a:r>
            <a:r>
              <a:rPr lang="it-IT" b="1" dirty="0" smtClean="0"/>
              <a:t>operazioni imponibili IVA</a:t>
            </a:r>
            <a:r>
              <a:rPr lang="it-IT" dirty="0" smtClean="0"/>
              <a:t>.</a:t>
            </a:r>
            <a:endParaRPr lang="it-IT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 presupposti IVA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>
              <a:buNone/>
            </a:pPr>
            <a:r>
              <a:rPr lang="it-IT" dirty="0" smtClean="0"/>
              <a:t>Nella classificazione delle operazioni IVA, affinché un’operazione commerciale sia imponibile IVA la normativa di riferimento prevede l’obbligatorietà di tre </a:t>
            </a:r>
            <a:r>
              <a:rPr lang="it-IT" b="1" dirty="0" smtClean="0"/>
              <a:t>presupposti</a:t>
            </a:r>
            <a:r>
              <a:rPr lang="it-IT" dirty="0" smtClean="0"/>
              <a:t> ovvero:</a:t>
            </a:r>
          </a:p>
          <a:p>
            <a:pPr marL="400050" lvl="1" indent="0" defTabSz="468000"/>
            <a:r>
              <a:rPr lang="it-IT" b="1" dirty="0" smtClean="0"/>
              <a:t> presupposto oggettivo</a:t>
            </a:r>
            <a:r>
              <a:rPr lang="it-IT" dirty="0" smtClean="0"/>
              <a:t>, nel senso che deve trattarsi di un’operazione che ai fini IVA possa essere inquadrata come «cessione di beni» o «prestazione di servizi» (articoli 2 e 3);</a:t>
            </a:r>
          </a:p>
          <a:p>
            <a:pPr marL="400050" lvl="1" indent="0" defTabSz="468000"/>
            <a:r>
              <a:rPr lang="it-IT" b="1" dirty="0" smtClean="0"/>
              <a:t> presupposto soggettivo</a:t>
            </a:r>
            <a:r>
              <a:rPr lang="it-IT" dirty="0" smtClean="0"/>
              <a:t>, nel senso che l’operazione deve essere realizzata nell’esercizio di impresa, arte o professione (articoli 4 e 5);</a:t>
            </a:r>
          </a:p>
          <a:p>
            <a:pPr marL="400050" lvl="1" indent="0" defTabSz="468000"/>
            <a:r>
              <a:rPr lang="it-IT" b="1" dirty="0" smtClean="0"/>
              <a:t> presupposto territoriale</a:t>
            </a:r>
            <a:r>
              <a:rPr lang="it-IT" dirty="0" smtClean="0"/>
              <a:t>, nel senso che l’operazione considerata deve essere effettuata in Italia nel rispetto di quanto previsto dall’articolo 7.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dirty="0" smtClean="0"/>
              <a:t>IVA: le operazioni non imponibili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Nella classificazione delle operazioni IVA, le </a:t>
            </a:r>
            <a:r>
              <a:rPr lang="it-IT" b="1" dirty="0" smtClean="0"/>
              <a:t>operazioni non imponibili IVA </a:t>
            </a:r>
            <a:r>
              <a:rPr lang="it-IT" dirty="0" smtClean="0"/>
              <a:t>sono quelle operazioni commerciali che mancano di uno o più requisiti previsti dalla normativa di riferimento.</a:t>
            </a:r>
          </a:p>
          <a:p>
            <a:r>
              <a:rPr lang="it-IT" dirty="0" smtClean="0"/>
              <a:t>Il classico esempio di operazioni non imponibili IVA sono le cessioni all’esportazione. In questo caso, infatti, manca il presupposto territoriale (l’operazione IVA è realizzata al di fuori del territorio dello Stato) ma sorgono tutti gli obblighi formali e sostanziali previsti dalla normativa IVA.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dirty="0" smtClean="0"/>
              <a:t>IVA: le operazioni esenti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 smtClean="0"/>
              <a:t>Le </a:t>
            </a:r>
            <a:r>
              <a:rPr lang="it-IT" b="1" dirty="0" smtClean="0"/>
              <a:t>operazioni esenti IVA articolo 10</a:t>
            </a:r>
            <a:r>
              <a:rPr lang="it-IT" dirty="0" smtClean="0"/>
              <a:t> sono quelle operazioni che per ragioni sociali o tecniche sono escluse dal campo di applicazione IVA per esplicita previsione normativa.</a:t>
            </a:r>
          </a:p>
          <a:p>
            <a:r>
              <a:rPr lang="it-IT" dirty="0" smtClean="0"/>
              <a:t>Tuttavia, trattandosi di operazioni che soddisfano tutti e tre i presupposti IVA, le operazioni esenti IVA articolo 10 danno luogo al sorgere di una serie di adempimenti formali (fatturazione, registrazione, ecc.)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/>
              <a:t>IVA: le operazioni escluse</a:t>
            </a:r>
            <a:br>
              <a:rPr lang="it-IT" b="1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la normativa nazionale prevede delle </a:t>
            </a:r>
            <a:r>
              <a:rPr lang="it-IT" b="1" dirty="0" smtClean="0"/>
              <a:t>operazioni escluse</a:t>
            </a:r>
            <a:r>
              <a:rPr lang="it-IT" dirty="0" smtClean="0"/>
              <a:t> dal campo di applicazione dell’imposta per esplicita previsione dell’articolo 15 del </a:t>
            </a:r>
            <a:r>
              <a:rPr lang="it-IT" u="sng" dirty="0" smtClean="0">
                <a:hlinkClick r:id="rId2"/>
              </a:rPr>
              <a:t>d.p.r. 633/1972</a:t>
            </a:r>
            <a:r>
              <a:rPr lang="it-IT" dirty="0" smtClean="0"/>
              <a:t>.</a:t>
            </a:r>
          </a:p>
          <a:p>
            <a:r>
              <a:rPr lang="it-IT" dirty="0" smtClean="0"/>
              <a:t>Si tratta di operazioni definite dalla dottrina tributarista come “</a:t>
            </a:r>
            <a:r>
              <a:rPr lang="it-IT" i="1" dirty="0" smtClean="0"/>
              <a:t>non rilevanti</a:t>
            </a:r>
            <a:r>
              <a:rPr lang="it-IT" dirty="0" smtClean="0"/>
              <a:t>” nel senso che non danno luogo a obblighi particolari (né formali né sostanziali) e non concorrono a formare il volume d’affari.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differenze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 smtClean="0"/>
              <a:t>Le ragioni dell’esenzione IVA sono diverse da quelle dell’esclusione IVA.</a:t>
            </a:r>
            <a:br>
              <a:rPr lang="it-IT" dirty="0" smtClean="0"/>
            </a:br>
            <a:r>
              <a:rPr lang="it-IT" dirty="0" smtClean="0"/>
              <a:t>Nel primo caso, infatti, si tratta di motivi di natura sociale (si pensi al caso dell’esenzione IVA per le prestazioni mediche e sanitarie) e/o di natura tecnica (es. operazioni finanziarie, ad esempio i prestiti, soggette ad altri tipi di imposizione fiscale).</a:t>
            </a:r>
          </a:p>
          <a:p>
            <a:r>
              <a:rPr lang="it-IT" dirty="0" smtClean="0"/>
              <a:t>Riepilogando: l’esenzione IVA è disciplinata dall’articolo 10 del decreto IVA e comporta obblighi sostanziali e formali per il contribuente; l’articolo 15, invece, prevede i casi di esclusione IVA e non comporta particolari obblighi per il contribuente.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dirty="0"/>
              <a:t>Art. 2425 Contenuto del conto economico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fontAlgn="base">
              <a:buNone/>
            </a:pPr>
            <a:r>
              <a:rPr lang="it-IT" dirty="0" smtClean="0"/>
              <a:t>A)</a:t>
            </a:r>
            <a:r>
              <a:rPr lang="it-IT" dirty="0"/>
              <a:t>  Valore della produzione:</a:t>
            </a:r>
          </a:p>
          <a:p>
            <a:pPr marL="0" indent="0" fontAlgn="base">
              <a:buNone/>
            </a:pPr>
            <a:r>
              <a:rPr lang="it-IT" dirty="0"/>
              <a:t>B)  Costi della produzione:</a:t>
            </a:r>
          </a:p>
          <a:p>
            <a:pPr marL="0" indent="0" fontAlgn="base">
              <a:buNone/>
            </a:pPr>
            <a:r>
              <a:rPr lang="it-IT" dirty="0"/>
              <a:t>C)  Proventi e oneri finanziari:</a:t>
            </a:r>
          </a:p>
          <a:p>
            <a:pPr marL="0" indent="0" fontAlgn="base">
              <a:buNone/>
            </a:pPr>
            <a:r>
              <a:rPr lang="it-IT" dirty="0"/>
              <a:t>D) Rettifiche di valore di attività e passività finanziarie:</a:t>
            </a:r>
          </a:p>
          <a:p>
            <a:pPr marL="0" indent="0" fontAlgn="base">
              <a:buNone/>
            </a:pPr>
            <a:r>
              <a:rPr lang="it-IT" dirty="0"/>
              <a:t>Risultato prima delle imposte (A - B + - C + - D);</a:t>
            </a:r>
          </a:p>
          <a:p>
            <a:pPr marL="0" indent="0" fontAlgn="base">
              <a:buNone/>
            </a:pPr>
            <a:r>
              <a:rPr lang="it-IT" dirty="0"/>
              <a:t>20)  imposte sul reddito dell'esercizio, correnti, differite e anticipate;</a:t>
            </a:r>
          </a:p>
          <a:p>
            <a:pPr marL="0" indent="0">
              <a:buNone/>
            </a:pPr>
            <a:r>
              <a:rPr lang="it-IT" dirty="0"/>
              <a:t>21)  utile (perdite) dell'esercizio </a:t>
            </a:r>
          </a:p>
        </p:txBody>
      </p:sp>
    </p:spTree>
    <p:extLst>
      <p:ext uri="{BB962C8B-B14F-4D97-AF65-F5344CB8AC3E}">
        <p14:creationId xmlns="" xmlns:p14="http://schemas.microsoft.com/office/powerpoint/2010/main" val="174123399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"</a:t>
            </a:r>
            <a:r>
              <a:rPr lang="it-IT" i="1" dirty="0" smtClean="0"/>
              <a:t>Non concorrono a formare la base imponibile: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514350" indent="-514350">
              <a:buAutoNum type="arabicParenR"/>
            </a:pPr>
            <a:r>
              <a:rPr lang="it-IT" i="1" dirty="0" smtClean="0"/>
              <a:t>le somme dovute a titolo di interessi moratori o di penalità per ritardi o altre irregolarità nell’adempimento degli obblighi del cessionario o del committente;</a:t>
            </a:r>
          </a:p>
          <a:p>
            <a:pPr marL="514350" indent="-514350">
              <a:buAutoNum type="arabicParenR"/>
            </a:pPr>
            <a:r>
              <a:rPr lang="it-IT" i="1" dirty="0" smtClean="0"/>
              <a:t>il valore normale dei beni ceduti a titolo di sconto, premio o abbuono in conformità alle originarie condizioni contrattuali, tranne quelli la cui cessione è soggetta ad aliquota più elevata;</a:t>
            </a:r>
          </a:p>
          <a:p>
            <a:pPr marL="514350" indent="-514350">
              <a:buAutoNum type="arabicParenR"/>
            </a:pPr>
            <a:r>
              <a:rPr lang="it-IT" i="1" dirty="0" smtClean="0"/>
              <a:t>le somme dovute a titolo di rimborso delle anticipazioni fatte in nome e per conto della controparte, purché regolarmente documentate;</a:t>
            </a:r>
          </a:p>
          <a:p>
            <a:pPr marL="514350" indent="-514350">
              <a:buAutoNum type="arabicParenR"/>
            </a:pPr>
            <a:r>
              <a:rPr lang="it-IT" i="1" dirty="0" smtClean="0"/>
              <a:t>l’importo degli imballaggi e dei recipienti, quando ne sia stato espressamente pattuito il rimborso alla resa;</a:t>
            </a:r>
          </a:p>
          <a:p>
            <a:pPr marL="514350" indent="-514350">
              <a:buAutoNum type="arabicParenR"/>
            </a:pPr>
            <a:r>
              <a:rPr lang="it-IT" i="1" dirty="0" smtClean="0"/>
              <a:t>le somme dovute a titolo di rivalsa dell’imposta sul valore aggiunto.</a:t>
            </a:r>
          </a:p>
          <a:p>
            <a:r>
              <a:rPr lang="it-IT" i="1" dirty="0" smtClean="0"/>
              <a:t>Non si tiene conto, in diminuzione dell’ammontare imponibile, delle somme addebitate al cedente o prestatore a titolo di penalità per ritardi o altre irregolarità nell’esecuzione del contratto</a:t>
            </a:r>
            <a:r>
              <a:rPr lang="it-IT" dirty="0" smtClean="0"/>
              <a:t>".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dirty="0" smtClean="0"/>
              <a:t>Calcolo Pro-Rata IVA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dirty="0" smtClean="0"/>
              <a:t>I soggetti che compiono sia operazioni imponibili che operazioni esenti, si trovano ad applicare l’IVA su talune operazioni e a non applicarla su altre. Per questi soggetti, la liquidazione dell’IVA  segue una regola particolare che prende il nome di pro-rata.</a:t>
            </a:r>
          </a:p>
          <a:p>
            <a:r>
              <a:rPr lang="it-IT" i="1" dirty="0" smtClean="0"/>
              <a:t> L'art.19-bis, del DPR 633/72 stabilisce che la percentuale di detrazione, per tali soggetti, è determinata in base al rapporto tra  l'ammontare delle operazioni che danno diritto a detrazione, effettuate nell'anno, e lo stesso ammontare aumentato delle operazioni esenti effettuate nell'anno medesimo. La percentuale di detrazione è arrotondata all'unità superiore o inferiore a seconda che la parte decimale superi o meno i cinque decimi.</a:t>
            </a:r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C15 Proventi </a:t>
            </a:r>
            <a:r>
              <a:rPr lang="it-IT" dirty="0"/>
              <a:t>da partecipazioni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837643"/>
          </a:xfrm>
        </p:spPr>
        <p:txBody>
          <a:bodyPr>
            <a:normAutofit fontScale="77500" lnSpcReduction="20000"/>
          </a:bodyPr>
          <a:lstStyle/>
          <a:p>
            <a:r>
              <a:rPr lang="it-IT" dirty="0"/>
              <a:t>rilevazione per competenza </a:t>
            </a:r>
            <a:r>
              <a:rPr lang="it-IT" dirty="0" smtClean="0"/>
              <a:t>(</a:t>
            </a:r>
            <a:r>
              <a:rPr lang="it-IT" dirty="0" err="1" smtClean="0"/>
              <a:t>sottovoci</a:t>
            </a:r>
            <a:r>
              <a:rPr lang="it-IT" dirty="0" smtClean="0"/>
              <a:t> separate per partecipazioni </a:t>
            </a:r>
            <a:r>
              <a:rPr lang="it-IT" dirty="0"/>
              <a:t>in controllate e </a:t>
            </a:r>
            <a:r>
              <a:rPr lang="it-IT" dirty="0" smtClean="0"/>
              <a:t>collegate</a:t>
            </a:r>
            <a:r>
              <a:rPr lang="it-IT" dirty="0"/>
              <a:t>) di tutti i proventi derivanti da partecipazioni in società, </a:t>
            </a:r>
            <a:r>
              <a:rPr lang="it-IT" dirty="0" err="1"/>
              <a:t>joint-ventures</a:t>
            </a:r>
            <a:r>
              <a:rPr lang="it-IT" dirty="0"/>
              <a:t> e consorzi, iscritte nelle immobilizzazioni finanziarie e anche nell’attivo circolante. Ad es.:</a:t>
            </a:r>
          </a:p>
          <a:p>
            <a:r>
              <a:rPr lang="it-IT" dirty="0"/>
              <a:t>dividendi (rilevati di </a:t>
            </a:r>
            <a:r>
              <a:rPr lang="it-IT" dirty="0" smtClean="0"/>
              <a:t>massima </a:t>
            </a:r>
            <a:r>
              <a:rPr lang="it-IT" dirty="0"/>
              <a:t>nell’esercizio in cui ne è stata deliberata la distribuzione) </a:t>
            </a:r>
            <a:r>
              <a:rPr lang="it-IT" dirty="0" smtClean="0"/>
              <a:t>al </a:t>
            </a:r>
            <a:r>
              <a:rPr lang="it-IT" dirty="0"/>
              <a:t>lordo delle ritenute</a:t>
            </a:r>
          </a:p>
          <a:p>
            <a:r>
              <a:rPr lang="it-IT" dirty="0"/>
              <a:t>plusvalenze da alienazione di partecipazioni iscritte nell’attivo circolante </a:t>
            </a:r>
          </a:p>
          <a:p>
            <a:r>
              <a:rPr lang="it-IT" dirty="0"/>
              <a:t>ricavi da vendita di diritti di opzione su titoli partecipativi;</a:t>
            </a:r>
          </a:p>
          <a:p>
            <a:r>
              <a:rPr lang="it-IT" dirty="0"/>
              <a:t>utili distribuiti da joint </a:t>
            </a:r>
            <a:r>
              <a:rPr lang="it-IT" dirty="0" err="1"/>
              <a:t>ventures</a:t>
            </a:r>
            <a:r>
              <a:rPr lang="it-IT" dirty="0"/>
              <a:t> e consorzi;</a:t>
            </a:r>
          </a:p>
          <a:p>
            <a:r>
              <a:rPr lang="it-IT" dirty="0"/>
              <a:t>utili in natura distribuiti da imprese partecipate, anche in sede di </a:t>
            </a:r>
            <a:r>
              <a:rPr lang="it-IT" dirty="0" smtClean="0"/>
              <a:t>liquidazione</a:t>
            </a:r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137955684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C16a Altri proventi finanziari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/>
              <a:t>Proventi finanziari da crediti iscritti nelle immobilizzazioni </a:t>
            </a:r>
            <a:endParaRPr lang="it-IT" dirty="0" smtClean="0"/>
          </a:p>
          <a:p>
            <a:r>
              <a:rPr lang="it-IT" dirty="0" smtClean="0"/>
              <a:t>tutti </a:t>
            </a:r>
            <a:r>
              <a:rPr lang="it-IT" dirty="0"/>
              <a:t>i componenti positivi e negativi del risultato economico d’esercizio connessi con l’area finanziaria della gestione </a:t>
            </a:r>
            <a:r>
              <a:rPr lang="it-IT" dirty="0" smtClean="0"/>
              <a:t>dell’impresa</a:t>
            </a:r>
            <a:endParaRPr lang="it-IT" dirty="0"/>
          </a:p>
          <a:p>
            <a:r>
              <a:rPr lang="it-IT" dirty="0"/>
              <a:t>l</a:t>
            </a:r>
            <a:r>
              <a:rPr lang="it-IT" dirty="0" smtClean="0"/>
              <a:t>i comprende anche </a:t>
            </a:r>
            <a:r>
              <a:rPr lang="it-IT" dirty="0"/>
              <a:t>se tale area di gestione rappresenta quella principale o caratteristica (</a:t>
            </a:r>
            <a:r>
              <a:rPr lang="it-IT" dirty="0" err="1"/>
              <a:t>holdings</a:t>
            </a:r>
            <a:r>
              <a:rPr lang="it-IT" dirty="0"/>
              <a:t> di partecipazioni industriali e commerciali) </a:t>
            </a:r>
          </a:p>
        </p:txBody>
      </p:sp>
    </p:spTree>
    <p:extLst>
      <p:ext uri="{BB962C8B-B14F-4D97-AF65-F5344CB8AC3E}">
        <p14:creationId xmlns="" xmlns:p14="http://schemas.microsoft.com/office/powerpoint/2010/main" val="82970455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C16b Altri proventi finanziari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dirty="0"/>
              <a:t>Proventi da titoli iscritti nelle immobilizzazioni che non costituiscono partecipazioni </a:t>
            </a:r>
            <a:endParaRPr lang="it-IT" b="1" dirty="0"/>
          </a:p>
          <a:p>
            <a:r>
              <a:rPr lang="it-IT" dirty="0"/>
              <a:t>Interessi maturati nell’esercizio sui titoli a reddito fisso iscritti fra le immobilizzazioni finanziarie </a:t>
            </a:r>
            <a:r>
              <a:rPr lang="it-IT" dirty="0" smtClean="0"/>
              <a:t>(titoli </a:t>
            </a:r>
            <a:r>
              <a:rPr lang="it-IT" dirty="0"/>
              <a:t>di Stato, obbligazioni da privati) e le eventuali differenze da “indicizzazione”, al lordo delle ritenute fiscali</a:t>
            </a:r>
          </a:p>
          <a:p>
            <a:r>
              <a:rPr lang="it-IT" dirty="0"/>
              <a:t>Comprende la quota maturata nell’esercizio, la differenza positiva fra valore di rimborso e prezzo di acquisto dei titoli (disaggio di emissione) e altri eventuali proventi da titoli immobilizzati </a:t>
            </a:r>
          </a:p>
        </p:txBody>
      </p:sp>
    </p:spTree>
    <p:extLst>
      <p:ext uri="{BB962C8B-B14F-4D97-AF65-F5344CB8AC3E}">
        <p14:creationId xmlns="" xmlns:p14="http://schemas.microsoft.com/office/powerpoint/2010/main" val="211983906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C16c Altri proventi finanziari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/>
              <a:t>Proventi da titoli iscritti nell'attivo circolante che non costituiscono partecipazioni</a:t>
            </a:r>
            <a:endParaRPr lang="it-IT" b="1" dirty="0"/>
          </a:p>
          <a:p>
            <a:r>
              <a:rPr lang="it-IT" dirty="0"/>
              <a:t>interessi maturati su titoli a reddito fisso (a tasso fisso o variabile) facenti parte della "tesoreria" dell’impresa, destinati perciò a frequenti negoziazioni sul mercato finanziario</a:t>
            </a:r>
          </a:p>
          <a:p>
            <a:r>
              <a:rPr lang="it-IT" dirty="0"/>
              <a:t>anche eventuali differenze di indicizzazione e quota del disaggio di emissione maturata sui titoli non immobilizzati</a:t>
            </a:r>
          </a:p>
        </p:txBody>
      </p:sp>
    </p:spTree>
    <p:extLst>
      <p:ext uri="{BB962C8B-B14F-4D97-AF65-F5344CB8AC3E}">
        <p14:creationId xmlns="" xmlns:p14="http://schemas.microsoft.com/office/powerpoint/2010/main" val="266577525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31182"/>
          </a:xfrm>
        </p:spPr>
        <p:txBody>
          <a:bodyPr/>
          <a:lstStyle/>
          <a:p>
            <a:r>
              <a:rPr lang="it-IT" dirty="0" smtClean="0"/>
              <a:t>C16d Altri proventi finanziari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302897"/>
            <a:ext cx="8229600" cy="5233485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it-IT" dirty="0"/>
              <a:t>Proventi diversi dai </a:t>
            </a:r>
            <a:r>
              <a:rPr lang="it-IT" dirty="0" smtClean="0"/>
              <a:t>precedenti</a:t>
            </a:r>
            <a:r>
              <a:rPr lang="it-IT" b="1" dirty="0" smtClean="0"/>
              <a:t>: </a:t>
            </a:r>
            <a:r>
              <a:rPr lang="it-IT" dirty="0" smtClean="0"/>
              <a:t>tutti </a:t>
            </a:r>
            <a:r>
              <a:rPr lang="it-IT" dirty="0"/>
              <a:t>i proventi finanziari non compresi in C15 o altre </a:t>
            </a:r>
            <a:r>
              <a:rPr lang="it-IT" dirty="0" err="1"/>
              <a:t>sottovoci</a:t>
            </a:r>
            <a:r>
              <a:rPr lang="it-IT" dirty="0"/>
              <a:t> di </a:t>
            </a:r>
            <a:r>
              <a:rPr lang="it-IT" dirty="0" smtClean="0"/>
              <a:t>C16, quali ad esempio</a:t>
            </a:r>
            <a:endParaRPr lang="it-IT" dirty="0"/>
          </a:p>
          <a:p>
            <a:r>
              <a:rPr lang="it-IT" dirty="0"/>
              <a:t>utili da associazioni in partecipazione e cointeressenze</a:t>
            </a:r>
          </a:p>
          <a:p>
            <a:r>
              <a:rPr lang="it-IT" dirty="0"/>
              <a:t>interessi attivi su conti e depositi bancari di qualunque tipo</a:t>
            </a:r>
          </a:p>
          <a:p>
            <a:r>
              <a:rPr lang="it-IT" dirty="0"/>
              <a:t>interessi di mora ed interessi per dilazioni di pagamento concessi a clienti</a:t>
            </a:r>
          </a:p>
          <a:p>
            <a:r>
              <a:rPr lang="it-IT" dirty="0"/>
              <a:t>interessi maturati su crediti iscritti nell’attivo circolante, per rimborsi d’imposte, crediti verso dipendenti o Enti Previdenziali</a:t>
            </a:r>
          </a:p>
          <a:p>
            <a:r>
              <a:rPr lang="it-IT" dirty="0"/>
              <a:t>sconti finanziari attivi non indicati in fattura, per pagamenti "pronta cassa" fatti a fornitori</a:t>
            </a:r>
          </a:p>
          <a:p>
            <a:r>
              <a:rPr lang="it-IT" dirty="0"/>
              <a:t>plusvalenze da alienazione di titoli a reddito fisso iscritti nell’attivo circolante</a:t>
            </a:r>
          </a:p>
          <a:p>
            <a:r>
              <a:rPr lang="it-IT" dirty="0"/>
              <a:t>proventi relativi ad operazioni su attività oggetto di contratti di compravendita con obbligo di retrocessione a termine (pronti contro termine), compresa la differenza tra prezzo a termine e prezzo a pronti, relativamente alla quota di competenza dell’esercizio </a:t>
            </a:r>
          </a:p>
        </p:txBody>
      </p:sp>
    </p:spTree>
    <p:extLst>
      <p:ext uri="{BB962C8B-B14F-4D97-AF65-F5344CB8AC3E}">
        <p14:creationId xmlns="" xmlns:p14="http://schemas.microsoft.com/office/powerpoint/2010/main" val="89149868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31182"/>
          </a:xfrm>
        </p:spPr>
        <p:txBody>
          <a:bodyPr>
            <a:normAutofit/>
          </a:bodyPr>
          <a:lstStyle/>
          <a:p>
            <a:r>
              <a:rPr lang="it-IT" dirty="0" smtClean="0"/>
              <a:t>C17 </a:t>
            </a:r>
            <a:r>
              <a:rPr lang="it-IT" dirty="0"/>
              <a:t>Interessi e altri oneri finanziari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302897"/>
            <a:ext cx="9144000" cy="5452459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it-IT" dirty="0"/>
              <a:t>oneri finanziari di competenza dell’esercizio </a:t>
            </a:r>
            <a:r>
              <a:rPr lang="it-IT" dirty="0" smtClean="0"/>
              <a:t>non di </a:t>
            </a:r>
            <a:r>
              <a:rPr lang="it-IT" dirty="0"/>
              <a:t>tipo straordinario, qualunque sia la </a:t>
            </a:r>
            <a:r>
              <a:rPr lang="it-IT" dirty="0" smtClean="0"/>
              <a:t>fonte</a:t>
            </a:r>
            <a:endParaRPr lang="it-IT" dirty="0"/>
          </a:p>
          <a:p>
            <a:pPr marL="0" indent="0">
              <a:buNone/>
            </a:pPr>
            <a:r>
              <a:rPr lang="it-IT" dirty="0"/>
              <a:t>Importo da iscrivere: quanto maturato nell’esercizio, al netto dei relativi risconti</a:t>
            </a:r>
          </a:p>
          <a:p>
            <a:r>
              <a:rPr lang="it-IT" dirty="0"/>
              <a:t>interessi e sconti passivi su finanziamenti ottenuti da banche, commissioni passive su finanziamenti (es. massimo scoperto), spese bancarie e accessorie a finanziamenti </a:t>
            </a:r>
          </a:p>
          <a:p>
            <a:r>
              <a:rPr lang="it-IT" dirty="0"/>
              <a:t>differenze negative di indicizzazione su prestiti</a:t>
            </a:r>
          </a:p>
          <a:p>
            <a:r>
              <a:rPr lang="it-IT" dirty="0"/>
              <a:t>interessi passivi su dilazioni ottenute da fornitori ed interessi di mora</a:t>
            </a:r>
          </a:p>
          <a:p>
            <a:r>
              <a:rPr lang="it-IT" dirty="0"/>
              <a:t>sconti finanziari passivi non indicati in fattura, concessi a clienti su pagamenti "pronta cassa"</a:t>
            </a:r>
          </a:p>
          <a:p>
            <a:r>
              <a:rPr lang="it-IT" dirty="0"/>
              <a:t>quote di competenza dell’esercizio dei disaggi su emissione di prestiti ottenuti e di obbligazioni</a:t>
            </a:r>
          </a:p>
          <a:p>
            <a:r>
              <a:rPr lang="it-IT" dirty="0"/>
              <a:t>minusvalenze da alienazione di titoli a reddito fisso e partecipazioni iscritte nell’attivo circolante</a:t>
            </a:r>
          </a:p>
          <a:p>
            <a:r>
              <a:rPr lang="it-IT" dirty="0"/>
              <a:t>oneri, per la quota di competenza dell’esercizio, relativi ad operazioni di compravendita con obbligo di retrocessione a termine (pronti contro termine) </a:t>
            </a:r>
          </a:p>
          <a:p>
            <a:pPr marL="0" indent="0">
              <a:buNone/>
            </a:pPr>
            <a:r>
              <a:rPr lang="it-IT" dirty="0"/>
              <a:t>C17 (vedi A4) comprende anche gli interessi ed altri oneri finanziari capitalizzati</a:t>
            </a:r>
          </a:p>
          <a:p>
            <a:pPr marL="0" indent="0">
              <a:buNone/>
            </a:pPr>
            <a:r>
              <a:rPr lang="it-IT" dirty="0"/>
              <a:t>In caso  di contributi di enti pubblici o di privati che vanno a ridurre gli interessi sui finanziamenti (legge Sabatini sull’acquisto di macchinari) l’importo dei contributi va portato a riduzione della voce C17, se conseguito nel medesimo esercizio in cui vengono contabilizzati gli interessi passivi. Se conseguito in esercizi successivi, va iscritto alla voce C16d </a:t>
            </a:r>
          </a:p>
        </p:txBody>
      </p:sp>
    </p:spTree>
    <p:extLst>
      <p:ext uri="{BB962C8B-B14F-4D97-AF65-F5344CB8AC3E}">
        <p14:creationId xmlns="" xmlns:p14="http://schemas.microsoft.com/office/powerpoint/2010/main" val="331725501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C17-bis </a:t>
            </a:r>
            <a:r>
              <a:rPr lang="it-IT" dirty="0"/>
              <a:t>Utili e Perdite su cambi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dirty="0"/>
              <a:t>In questa voce </a:t>
            </a:r>
            <a:r>
              <a:rPr lang="it-IT" dirty="0" smtClean="0"/>
              <a:t>sono inseriti </a:t>
            </a:r>
            <a:r>
              <a:rPr lang="it-IT" dirty="0"/>
              <a:t>gli utili e le perdite su cambi, relativi ad operazioni in valuta, realizzati nel corso dell’esercizio ovvero determinati per effetto delle variazioni dei cambi rispetto a quelli adottati alle date di effettuazione </a:t>
            </a:r>
            <a:r>
              <a:rPr lang="it-IT" dirty="0" smtClean="0"/>
              <a:t>dell’operazione</a:t>
            </a:r>
            <a:endParaRPr lang="it-IT" dirty="0"/>
          </a:p>
          <a:p>
            <a:pPr algn="just"/>
            <a:r>
              <a:rPr lang="it-IT" dirty="0" smtClean="0"/>
              <a:t>Sul punto il </a:t>
            </a:r>
            <a:r>
              <a:rPr lang="it-IT" dirty="0"/>
              <a:t>Principio contabile </a:t>
            </a:r>
            <a:r>
              <a:rPr lang="it-IT" dirty="0" smtClean="0"/>
              <a:t>OIC 26 fornisce adeguate indicazioni</a:t>
            </a:r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151443431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62567"/>
          </a:xfrm>
        </p:spPr>
        <p:txBody>
          <a:bodyPr>
            <a:normAutofit/>
          </a:bodyPr>
          <a:lstStyle/>
          <a:p>
            <a:r>
              <a:rPr lang="it-IT" sz="3600" dirty="0"/>
              <a:t>D) Rettifiche di valore di attività finanziarie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30275"/>
            <a:ext cx="8229600" cy="504041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it-IT" b="1" dirty="0" smtClean="0"/>
              <a:t>18</a:t>
            </a:r>
            <a:r>
              <a:rPr lang="it-IT" b="1" dirty="0"/>
              <a:t>) RIVALUTAZIONI </a:t>
            </a:r>
            <a:endParaRPr lang="it-IT" dirty="0"/>
          </a:p>
          <a:p>
            <a:pPr marL="0" indent="0">
              <a:buNone/>
            </a:pPr>
            <a:r>
              <a:rPr lang="it-IT" dirty="0"/>
              <a:t>a) di partecipazioni </a:t>
            </a:r>
          </a:p>
          <a:p>
            <a:pPr marL="0" indent="0">
              <a:buNone/>
            </a:pPr>
            <a:r>
              <a:rPr lang="it-IT" dirty="0"/>
              <a:t>b)  di immobilizzazioni finanziarie che non costituiscono partecipazioni </a:t>
            </a:r>
          </a:p>
          <a:p>
            <a:pPr marL="0" indent="0">
              <a:buNone/>
            </a:pPr>
            <a:r>
              <a:rPr lang="it-IT" dirty="0"/>
              <a:t>c)  di titoli iscritti all’attivo circolante che non costituiscono partecipazioni </a:t>
            </a:r>
          </a:p>
          <a:p>
            <a:pPr marL="0" indent="0">
              <a:buNone/>
            </a:pPr>
            <a:r>
              <a:rPr lang="it-IT" dirty="0"/>
              <a:t>d) di strumenti finanziari derivati </a:t>
            </a:r>
          </a:p>
          <a:p>
            <a:pPr marL="0" indent="0">
              <a:buNone/>
            </a:pPr>
            <a:r>
              <a:rPr lang="it-IT" b="1" dirty="0"/>
              <a:t>19) SVALUTAZIONI </a:t>
            </a:r>
            <a:endParaRPr lang="it-IT" dirty="0"/>
          </a:p>
          <a:p>
            <a:pPr marL="0" indent="0">
              <a:buNone/>
            </a:pPr>
            <a:r>
              <a:rPr lang="it-IT" dirty="0"/>
              <a:t>a)  di partecipazioni; </a:t>
            </a:r>
          </a:p>
          <a:p>
            <a:pPr marL="0" indent="0">
              <a:buNone/>
            </a:pPr>
            <a:r>
              <a:rPr lang="it-IT" dirty="0"/>
              <a:t>b)  di immobilizzazioni finanziarie che non costituiscono partecipazioni; </a:t>
            </a:r>
            <a:endParaRPr lang="it-IT" dirty="0" smtClean="0"/>
          </a:p>
          <a:p>
            <a:pPr marL="0" indent="0">
              <a:buNone/>
            </a:pPr>
            <a:r>
              <a:rPr lang="it-IT" dirty="0"/>
              <a:t>c) di titoli iscritti all’attivo circolante che non costituiscono partecipazioni; </a:t>
            </a:r>
          </a:p>
          <a:p>
            <a:pPr marL="0" indent="0">
              <a:buNone/>
            </a:pPr>
            <a:r>
              <a:rPr lang="it-IT" dirty="0"/>
              <a:t>d) di strumenti finanziari </a:t>
            </a:r>
            <a:r>
              <a:rPr lang="it-IT" dirty="0" smtClean="0"/>
              <a:t>derivati</a:t>
            </a:r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41848178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Eliminazione della </a:t>
            </a:r>
            <a:r>
              <a:rPr lang="it-IT" dirty="0"/>
              <a:t>sezione </a:t>
            </a:r>
            <a:r>
              <a:rPr lang="it-IT" dirty="0" smtClean="0"/>
              <a:t>straordinaria (E)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Una delle principali </a:t>
            </a:r>
            <a:r>
              <a:rPr lang="it-IT" dirty="0" smtClean="0"/>
              <a:t>novit</a:t>
            </a:r>
            <a:r>
              <a:rPr lang="it-IT" dirty="0"/>
              <a:t>à</a:t>
            </a:r>
            <a:r>
              <a:rPr lang="it-IT" dirty="0" smtClean="0"/>
              <a:t> del </a:t>
            </a:r>
            <a:r>
              <a:rPr lang="it-IT" dirty="0" err="1"/>
              <a:t>D.Lgs.</a:t>
            </a:r>
            <a:r>
              <a:rPr lang="it-IT" dirty="0"/>
              <a:t> n. 139/2015 riguarda </a:t>
            </a:r>
            <a:r>
              <a:rPr lang="it-IT" dirty="0" smtClean="0"/>
              <a:t>questa parte lo </a:t>
            </a:r>
            <a:r>
              <a:rPr lang="it-IT" dirty="0"/>
              <a:t>schema del </a:t>
            </a:r>
            <a:r>
              <a:rPr lang="it-IT" dirty="0" smtClean="0"/>
              <a:t>C/Economico </a:t>
            </a:r>
            <a:endParaRPr lang="it-IT" dirty="0"/>
          </a:p>
          <a:p>
            <a:r>
              <a:rPr lang="it-IT" dirty="0"/>
              <a:t>La </a:t>
            </a:r>
            <a:r>
              <a:rPr lang="it-IT" dirty="0" smtClean="0"/>
              <a:t>novità origina direttamente </a:t>
            </a:r>
            <a:r>
              <a:rPr lang="it-IT" dirty="0"/>
              <a:t>dalla Direttiva UE 34/2013 </a:t>
            </a:r>
            <a:r>
              <a:rPr lang="it-IT" dirty="0" smtClean="0"/>
              <a:t>e rappresenta un </a:t>
            </a:r>
            <a:r>
              <a:rPr lang="it-IT" dirty="0"/>
              <a:t>ulteriore </a:t>
            </a:r>
            <a:r>
              <a:rPr lang="it-IT" dirty="0" smtClean="0"/>
              <a:t>elemento di avvicinamento </a:t>
            </a:r>
            <a:r>
              <a:rPr lang="it-IT" dirty="0"/>
              <a:t>ai principi contabili internazionali IAS</a:t>
            </a:r>
            <a:r>
              <a:rPr lang="it-IT" dirty="0" smtClean="0"/>
              <a:t>/IFRS</a:t>
            </a:r>
            <a:r>
              <a:rPr lang="it-IT" dirty="0"/>
              <a:t>, che non prevedono </a:t>
            </a:r>
            <a:r>
              <a:rPr lang="it-IT" dirty="0" smtClean="0"/>
              <a:t>la possibilità </a:t>
            </a:r>
            <a:r>
              <a:rPr lang="it-IT" dirty="0"/>
              <a:t>di evidenziare all’interno del Conto </a:t>
            </a:r>
            <a:r>
              <a:rPr lang="it-IT" dirty="0" smtClean="0"/>
              <a:t>Economico componenti straordinarie</a:t>
            </a:r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366645616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4028"/>
          </a:xfrm>
        </p:spPr>
        <p:txBody>
          <a:bodyPr>
            <a:normAutofit/>
          </a:bodyPr>
          <a:lstStyle/>
          <a:p>
            <a:r>
              <a:rPr lang="it-IT" sz="3000" dirty="0" smtClean="0"/>
              <a:t>D18/D19 </a:t>
            </a:r>
            <a:r>
              <a:rPr lang="it-IT" sz="3000" dirty="0"/>
              <a:t>Rettifiche di valore di attività finanziarie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226256"/>
            <a:ext cx="8229600" cy="518969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dirty="0"/>
              <a:t>Le voci D18 - Rivalutazioni e D19 – Svalutazioni riguardano tutte le svalutazioni su attività finanziarie ed i successivi ripristini di valore, entro i limiti delle precedenti svalutazioni effettuate</a:t>
            </a:r>
          </a:p>
          <a:p>
            <a:pPr marL="0" indent="0">
              <a:buNone/>
            </a:pPr>
            <a:r>
              <a:rPr lang="it-IT" dirty="0"/>
              <a:t>Sono suddivise in tre </a:t>
            </a:r>
            <a:r>
              <a:rPr lang="it-IT" dirty="0" smtClean="0"/>
              <a:t>sotto-voci</a:t>
            </a:r>
            <a:endParaRPr lang="it-IT" dirty="0"/>
          </a:p>
          <a:p>
            <a:pPr marL="514350" lvl="0" indent="-514350">
              <a:buFont typeface="+mj-lt"/>
              <a:buAutoNum type="arabicPeriod"/>
            </a:pPr>
            <a:r>
              <a:rPr lang="it-IT" dirty="0"/>
              <a:t>Partecipazioni</a:t>
            </a:r>
          </a:p>
          <a:p>
            <a:pPr marL="514350" lvl="0" indent="-514350">
              <a:buFont typeface="+mj-lt"/>
              <a:buAutoNum type="arabicPeriod"/>
            </a:pPr>
            <a:r>
              <a:rPr lang="it-IT" dirty="0"/>
              <a:t>immobilizzazioni finanziarie che non costituiscono partecipazioni (titoli a reddito fisso-crediti di natura finanziaria-azioni proprie)</a:t>
            </a:r>
          </a:p>
          <a:p>
            <a:pPr marL="514350" lvl="0" indent="-514350">
              <a:buFont typeface="+mj-lt"/>
              <a:buAutoNum type="arabicPeriod"/>
            </a:pPr>
            <a:r>
              <a:rPr lang="it-IT" dirty="0"/>
              <a:t>titoli a reddito fisso iscritti nell’attivo circolante</a:t>
            </a:r>
          </a:p>
          <a:p>
            <a:pPr marL="0" indent="0">
              <a:buNone/>
            </a:pPr>
            <a:r>
              <a:rPr lang="it-IT" dirty="0"/>
              <a:t>Per la valutazione di titoli e partecipazioni non immobilizzati: OIC26 </a:t>
            </a:r>
          </a:p>
        </p:txBody>
      </p:sp>
    </p:spTree>
    <p:extLst>
      <p:ext uri="{BB962C8B-B14F-4D97-AF65-F5344CB8AC3E}">
        <p14:creationId xmlns="" xmlns:p14="http://schemas.microsoft.com/office/powerpoint/2010/main" val="64714160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4028"/>
          </a:xfrm>
        </p:spPr>
        <p:txBody>
          <a:bodyPr>
            <a:normAutofit/>
          </a:bodyPr>
          <a:lstStyle/>
          <a:p>
            <a:r>
              <a:rPr lang="it-IT" sz="3000" dirty="0" smtClean="0"/>
              <a:t>D18/D19 </a:t>
            </a:r>
            <a:r>
              <a:rPr lang="it-IT" sz="3000" dirty="0"/>
              <a:t>Rettifiche di valore di attività finanziarie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226256"/>
            <a:ext cx="8229600" cy="518969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it-IT" dirty="0"/>
              <a:t>Esempi di rettifiche di valore di attività finanziarie</a:t>
            </a:r>
          </a:p>
          <a:p>
            <a:r>
              <a:rPr lang="it-IT" dirty="0"/>
              <a:t>svalutazioni delle partecipazioni e dei titoli a reddito fisso iscritte nell’attivo immobilizzato per perdite durevoli di valore e successivi ripristini di valore entro il limite di quanto precedentemente svalutato</a:t>
            </a:r>
          </a:p>
          <a:p>
            <a:r>
              <a:rPr lang="it-IT" dirty="0"/>
              <a:t>svalutazioni dei titoli iscritti nell’attivo circolante per il presumibile minor valore di realizzo sul mercato e successivi ripristini di valore entro il limite di quanto precedentemente svalutato</a:t>
            </a:r>
          </a:p>
          <a:p>
            <a:r>
              <a:rPr lang="it-IT" dirty="0"/>
              <a:t>differenze positive e negative di valore delle partecipazioni valutate col metodo del patrimonio netto, in conformità a quanto previsto </a:t>
            </a:r>
            <a:r>
              <a:rPr lang="it-IT" dirty="0" smtClean="0"/>
              <a:t>nell’OIC21</a:t>
            </a:r>
            <a:endParaRPr lang="it-IT" dirty="0"/>
          </a:p>
          <a:p>
            <a:r>
              <a:rPr lang="it-IT" dirty="0"/>
              <a:t>accantonamenti al fondo per copertura perdite di società partecipate (OIC19 per le quote di perdite della partecipata che eccedono il valore contabile della partecipazione) </a:t>
            </a:r>
          </a:p>
        </p:txBody>
      </p:sp>
    </p:spTree>
    <p:extLst>
      <p:ext uri="{BB962C8B-B14F-4D97-AF65-F5344CB8AC3E}">
        <p14:creationId xmlns="" xmlns:p14="http://schemas.microsoft.com/office/powerpoint/2010/main" val="7588581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96874"/>
          </a:xfrm>
        </p:spPr>
        <p:txBody>
          <a:bodyPr>
            <a:normAutofit fontScale="90000"/>
          </a:bodyPr>
          <a:lstStyle/>
          <a:p>
            <a:r>
              <a:rPr lang="it-IT" dirty="0"/>
              <a:t>Proventi e oneri </a:t>
            </a:r>
            <a:r>
              <a:rPr lang="it-IT" dirty="0" smtClean="0"/>
              <a:t>straordinari </a:t>
            </a:r>
            <a:r>
              <a:rPr lang="mr-IN" dirty="0" smtClean="0"/>
              <a:t>–</a:t>
            </a:r>
            <a:r>
              <a:rPr lang="it-IT" dirty="0" smtClean="0"/>
              <a:t> precedente Conto Economico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56178"/>
            <a:ext cx="8229600" cy="517874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it-IT" dirty="0" smtClean="0"/>
              <a:t>Aggregato </a:t>
            </a:r>
            <a:r>
              <a:rPr lang="it-IT" dirty="0"/>
              <a:t>E: tutti i costi e ricavi straordinari (E20 Proventi straordinari - E21 Oneri straordinari</a:t>
            </a:r>
            <a:r>
              <a:rPr lang="it-IT" dirty="0" smtClean="0"/>
              <a:t>): </a:t>
            </a:r>
            <a:endParaRPr lang="it-IT" dirty="0"/>
          </a:p>
          <a:p>
            <a:r>
              <a:rPr lang="it-IT" dirty="0"/>
              <a:t>plusvalenze, minusvalenze e sopravvenienze attive e passive derivanti da fatti per i quali la fonte del provento o dell’onere è estranea alla gestione ordinaria dell’impresa</a:t>
            </a:r>
          </a:p>
          <a:p>
            <a:pPr>
              <a:spcBef>
                <a:spcPts val="0"/>
              </a:spcBef>
            </a:pPr>
            <a:r>
              <a:rPr lang="it-IT" dirty="0" smtClean="0"/>
              <a:t>Componenti </a:t>
            </a:r>
            <a:r>
              <a:rPr lang="it-IT" sz="5700" dirty="0" smtClean="0"/>
              <a:t>+</a:t>
            </a:r>
            <a:r>
              <a:rPr lang="it-IT" dirty="0" smtClean="0"/>
              <a:t> e </a:t>
            </a:r>
            <a:r>
              <a:rPr lang="it-IT" sz="5700" dirty="0" smtClean="0"/>
              <a:t>-</a:t>
            </a:r>
            <a:r>
              <a:rPr lang="it-IT" dirty="0" smtClean="0"/>
              <a:t> relativi a </a:t>
            </a:r>
            <a:r>
              <a:rPr lang="it-IT" dirty="0"/>
              <a:t>esercizi precedenti (inclusi errori di rilevazione di fatti di gestione o di valutazione di poste di bilancio, e imposte relative ad esercizi precedenti). Gli errori possono essere </a:t>
            </a:r>
            <a:r>
              <a:rPr lang="it-IT" dirty="0" smtClean="0"/>
              <a:t>di calcolo, di applicazione </a:t>
            </a:r>
            <a:r>
              <a:rPr lang="it-IT" dirty="0"/>
              <a:t>di principi contabili e di criteri di valutazione, o per sviste o errate misurazioni di fatti già esistenti nella predisposizione dei bilanci di esercizi precedenti</a:t>
            </a:r>
          </a:p>
          <a:p>
            <a:r>
              <a:rPr lang="it-IT" dirty="0"/>
              <a:t>componenti reddituali che costituiscono l’effetto di variazioni dei criteri di valutazione </a:t>
            </a:r>
          </a:p>
        </p:txBody>
      </p:sp>
    </p:spTree>
    <p:extLst>
      <p:ext uri="{BB962C8B-B14F-4D97-AF65-F5344CB8AC3E}">
        <p14:creationId xmlns="" xmlns:p14="http://schemas.microsoft.com/office/powerpoint/2010/main" val="234331878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Risultato prima delle imposte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b="1" dirty="0" smtClean="0"/>
              <a:t>(</a:t>
            </a:r>
            <a:r>
              <a:rPr lang="it-IT" b="1" dirty="0"/>
              <a:t>A – B ± C ± D) </a:t>
            </a:r>
            <a:endParaRPr lang="it-IT" dirty="0"/>
          </a:p>
          <a:p>
            <a:pPr marL="0" indent="0">
              <a:buNone/>
            </a:pPr>
            <a:r>
              <a:rPr lang="it-IT" dirty="0"/>
              <a:t>P</a:t>
            </a:r>
            <a:r>
              <a:rPr lang="it-IT" dirty="0" smtClean="0"/>
              <a:t>ari </a:t>
            </a:r>
            <a:r>
              <a:rPr lang="it-IT" dirty="0"/>
              <a:t>all’ammontare </a:t>
            </a:r>
            <a:r>
              <a:rPr lang="it-IT" i="1" dirty="0"/>
              <a:t>lordo </a:t>
            </a:r>
            <a:r>
              <a:rPr lang="it-IT" dirty="0"/>
              <a:t>del reddito di </a:t>
            </a:r>
            <a:r>
              <a:rPr lang="it-IT" dirty="0" smtClean="0"/>
              <a:t>esercizio</a:t>
            </a:r>
          </a:p>
          <a:p>
            <a:pPr marL="0" indent="0">
              <a:buNone/>
            </a:pPr>
            <a:r>
              <a:rPr lang="it-IT" b="1" dirty="0"/>
              <a:t>Le imposte sul reddito </a:t>
            </a:r>
            <a:endParaRPr lang="it-IT" dirty="0"/>
          </a:p>
          <a:p>
            <a:pPr marL="0" indent="0">
              <a:buNone/>
            </a:pPr>
            <a:r>
              <a:rPr lang="it-IT" dirty="0" smtClean="0"/>
              <a:t>20</a:t>
            </a:r>
            <a:r>
              <a:rPr lang="it-IT" dirty="0"/>
              <a:t>) Imposte sul reddito dell’esercizio, correnti, differite e anticipate </a:t>
            </a:r>
          </a:p>
          <a:p>
            <a:pPr marL="0" indent="0">
              <a:buNone/>
            </a:pPr>
            <a:r>
              <a:rPr lang="it-IT" dirty="0" smtClean="0"/>
              <a:t>21</a:t>
            </a:r>
            <a:r>
              <a:rPr lang="it-IT" dirty="0"/>
              <a:t>) Utile (perdita) dell’esercizio 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61885260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Eliminazione area straordinaria </a:t>
            </a:r>
            <a:r>
              <a:rPr lang="it-IT" dirty="0" smtClean="0"/>
              <a:t>CE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it-IT" dirty="0" err="1" smtClean="0"/>
              <a:t>D.Lgs</a:t>
            </a:r>
            <a:r>
              <a:rPr lang="it-IT" dirty="0" err="1"/>
              <a:t>.</a:t>
            </a:r>
            <a:r>
              <a:rPr lang="it-IT" dirty="0"/>
              <a:t> n. 139/2015 di recepimento della Direttiva n. 2013/34/UE: aggiornata la disciplina del c.c. sul bilancio d’esercizio</a:t>
            </a:r>
          </a:p>
          <a:p>
            <a:pPr marL="0" indent="0">
              <a:buNone/>
            </a:pPr>
            <a:r>
              <a:rPr lang="it-IT" dirty="0"/>
              <a:t>Eliminazione dell’area straordinaria del Conto economico (</a:t>
            </a:r>
            <a:r>
              <a:rPr lang="it-IT" dirty="0" err="1"/>
              <a:t>macroclasse</a:t>
            </a:r>
            <a:r>
              <a:rPr lang="it-IT" dirty="0"/>
              <a:t> E, voci E.20 E.21) e aggiornamento OIC 12. Gli oneri ed i proventi per i quali:</a:t>
            </a:r>
          </a:p>
          <a:p>
            <a:r>
              <a:rPr lang="it-IT" dirty="0"/>
              <a:t>è possibile univocamente identificare una voce di destinazione in base alla tipologia dell’operazione: allocazione nelle voci di CE ritenute appropriate</a:t>
            </a:r>
          </a:p>
          <a:p>
            <a:r>
              <a:rPr lang="it-IT" dirty="0"/>
              <a:t>non è identificabile una precisa collocazione: allocati in base alla tipologia di evento che ha generato il costo o il ricavo</a:t>
            </a:r>
          </a:p>
          <a:p>
            <a:pPr marL="0" indent="0">
              <a:buNone/>
            </a:pPr>
            <a:r>
              <a:rPr lang="it-IT" dirty="0"/>
              <a:t>OIC 12 prevede inoltre che:</a:t>
            </a:r>
          </a:p>
          <a:p>
            <a:pPr lvl="0"/>
            <a:r>
              <a:rPr lang="it-IT" dirty="0"/>
              <a:t>i</a:t>
            </a:r>
            <a:r>
              <a:rPr lang="it-IT" b="1" dirty="0"/>
              <a:t> ricavi</a:t>
            </a:r>
            <a:r>
              <a:rPr lang="it-IT" dirty="0"/>
              <a:t> restano distinti tra gestione caratteristica (qualora non aventi natura finanziaria: voci da A.1 a A.4) e gestione accessoria (voce A.5): le componenti positive dell’ex area straordinaria confluiscono generalmente in A.5</a:t>
            </a:r>
          </a:p>
          <a:p>
            <a:pPr lvl="0"/>
            <a:r>
              <a:rPr lang="it-IT" dirty="0"/>
              <a:t>i</a:t>
            </a:r>
            <a:r>
              <a:rPr lang="it-IT" b="1" dirty="0"/>
              <a:t> costi </a:t>
            </a:r>
            <a:r>
              <a:rPr lang="it-IT" dirty="0"/>
              <a:t>sono classificati in base alla relativa natura;</a:t>
            </a:r>
          </a:p>
          <a:p>
            <a:pPr lvl="0"/>
            <a:r>
              <a:rPr lang="it-IT" dirty="0"/>
              <a:t>le</a:t>
            </a:r>
            <a:r>
              <a:rPr lang="it-IT" b="1" dirty="0"/>
              <a:t> imposte degli esercizi precedenti</a:t>
            </a:r>
            <a:r>
              <a:rPr lang="it-IT" dirty="0"/>
              <a:t> hanno ora diversa collocazione a seconda della natura, e cioè che siano imposte dirette o indirette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17708263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Valore della </a:t>
            </a:r>
            <a:r>
              <a:rPr lang="it-IT" dirty="0" smtClean="0"/>
              <a:t>Produzion</a:t>
            </a:r>
            <a:r>
              <a:rPr lang="it-IT" dirty="0"/>
              <a:t>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it-IT" sz="3300" dirty="0"/>
              <a:t>A1) Ricavi delle vendite e delle prestazioni </a:t>
            </a:r>
          </a:p>
          <a:p>
            <a:pPr marL="0" indent="0">
              <a:buNone/>
            </a:pPr>
            <a:r>
              <a:rPr lang="it-IT" sz="3300" dirty="0"/>
              <a:t>A2) Variazioni delle rimanenze di prodotti in corso di lavorazione, semilavorati e finiti </a:t>
            </a:r>
          </a:p>
          <a:p>
            <a:pPr marL="0" indent="0">
              <a:buNone/>
            </a:pPr>
            <a:r>
              <a:rPr lang="it-IT" sz="3300" dirty="0"/>
              <a:t>A3) Variazioni di lavori in corso su ordinazione </a:t>
            </a:r>
          </a:p>
          <a:p>
            <a:pPr marL="0" indent="0">
              <a:buNone/>
            </a:pPr>
            <a:r>
              <a:rPr lang="it-IT" sz="3300" dirty="0"/>
              <a:t>A4) Incrementi di immobilizzazioni per lavori interni </a:t>
            </a:r>
          </a:p>
          <a:p>
            <a:pPr marL="0" indent="0">
              <a:buNone/>
            </a:pPr>
            <a:r>
              <a:rPr lang="it-IT" sz="3300" dirty="0"/>
              <a:t>A5) Altri ricavi e proventi, con separata indicazione dei contributi in conto esercizio </a:t>
            </a:r>
          </a:p>
        </p:txBody>
      </p:sp>
    </p:spTree>
    <p:extLst>
      <p:ext uri="{BB962C8B-B14F-4D97-AF65-F5344CB8AC3E}">
        <p14:creationId xmlns="" xmlns:p14="http://schemas.microsoft.com/office/powerpoint/2010/main" val="35473741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400" dirty="0"/>
              <a:t>A1) Ricavi delle vendite e delle </a:t>
            </a:r>
            <a:r>
              <a:rPr lang="it-IT" sz="3400" dirty="0" smtClean="0"/>
              <a:t>prestazioni</a:t>
            </a:r>
            <a:endParaRPr lang="it-IT" sz="3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84053" y="1600200"/>
            <a:ext cx="8638553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/>
              <a:t>C</a:t>
            </a:r>
            <a:r>
              <a:rPr lang="it-IT" dirty="0" smtClean="0"/>
              <a:t>ontengono </a:t>
            </a:r>
            <a:r>
              <a:rPr lang="it-IT" dirty="0"/>
              <a:t>i ricavi derivanti dalla gestione caratteristica </a:t>
            </a:r>
          </a:p>
          <a:p>
            <a:pPr marL="0" indent="0">
              <a:buNone/>
            </a:pPr>
            <a:r>
              <a:rPr lang="it-IT" dirty="0" smtClean="0"/>
              <a:t>Devono </a:t>
            </a:r>
            <a:r>
              <a:rPr lang="it-IT" dirty="0"/>
              <a:t>essere esposti </a:t>
            </a:r>
            <a:r>
              <a:rPr lang="it-IT" i="1" dirty="0"/>
              <a:t>al netto </a:t>
            </a:r>
            <a:r>
              <a:rPr lang="it-IT" dirty="0" smtClean="0"/>
              <a:t>di:</a:t>
            </a:r>
          </a:p>
          <a:p>
            <a:r>
              <a:rPr lang="it-IT" dirty="0" smtClean="0"/>
              <a:t>eventuali </a:t>
            </a:r>
            <a:r>
              <a:rPr lang="it-IT" dirty="0"/>
              <a:t>resi da </a:t>
            </a:r>
            <a:r>
              <a:rPr lang="it-IT" dirty="0" smtClean="0"/>
              <a:t>clienti</a:t>
            </a:r>
            <a:endParaRPr lang="it-IT" dirty="0"/>
          </a:p>
          <a:p>
            <a:r>
              <a:rPr lang="it-IT" dirty="0" smtClean="0"/>
              <a:t>abbuoni</a:t>
            </a:r>
          </a:p>
          <a:p>
            <a:r>
              <a:rPr lang="it-IT" dirty="0" smtClean="0"/>
              <a:t>premi</a:t>
            </a:r>
          </a:p>
          <a:p>
            <a:r>
              <a:rPr lang="it-IT" dirty="0" smtClean="0"/>
              <a:t>sconti </a:t>
            </a:r>
            <a:r>
              <a:rPr lang="it-IT" dirty="0"/>
              <a:t>di natura </a:t>
            </a:r>
            <a:r>
              <a:rPr lang="it-IT" dirty="0" smtClean="0"/>
              <a:t>commerciale</a:t>
            </a:r>
          </a:p>
          <a:p>
            <a:r>
              <a:rPr lang="it-IT" dirty="0" smtClean="0"/>
              <a:t>imposte </a:t>
            </a:r>
            <a:r>
              <a:rPr lang="it-IT" dirty="0"/>
              <a:t>direttamente connesse con le vendite </a:t>
            </a:r>
          </a:p>
        </p:txBody>
      </p:sp>
    </p:spTree>
    <p:extLst>
      <p:ext uri="{BB962C8B-B14F-4D97-AF65-F5344CB8AC3E}">
        <p14:creationId xmlns="" xmlns:p14="http://schemas.microsoft.com/office/powerpoint/2010/main" val="19604817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/>
              <a:t>A2) Variazioni delle rimanenze di prodotti in corso di lavorazione, semilavorati e finiti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3600" dirty="0" smtClean="0"/>
              <a:t>Riporta </a:t>
            </a:r>
            <a:r>
              <a:rPr lang="it-IT" sz="3600" dirty="0"/>
              <a:t>la differenza tra il valore delle rimanenze finali e quelle iniziali </a:t>
            </a:r>
          </a:p>
          <a:p>
            <a:r>
              <a:rPr lang="it-IT" sz="3600" dirty="0" smtClean="0"/>
              <a:t>Se </a:t>
            </a:r>
            <a:r>
              <a:rPr lang="it-IT" sz="3600" dirty="0"/>
              <a:t>RF &gt; RI = ∆ positive (incrementano il valore della produzione</a:t>
            </a:r>
            <a:r>
              <a:rPr lang="it-IT" sz="3600" dirty="0" smtClean="0"/>
              <a:t>) </a:t>
            </a:r>
            <a:endParaRPr lang="it-IT" sz="3600" dirty="0">
              <a:latin typeface="Wingdings"/>
            </a:endParaRPr>
          </a:p>
          <a:p>
            <a:r>
              <a:rPr lang="it-IT" sz="3600" dirty="0" smtClean="0"/>
              <a:t>Se </a:t>
            </a:r>
            <a:r>
              <a:rPr lang="it-IT" sz="3600" dirty="0"/>
              <a:t>RF &lt; RI = ∆ negative (riducono il valore della produzione)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28570339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A3) Variazioni di lavori in corso su ordinazione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Differenza </a:t>
            </a:r>
            <a:r>
              <a:rPr lang="it-IT" dirty="0"/>
              <a:t>tra il valore delle rimanenze finali e iniziali </a:t>
            </a:r>
          </a:p>
          <a:p>
            <a:r>
              <a:rPr lang="it-IT" dirty="0" smtClean="0"/>
              <a:t>Comprende </a:t>
            </a:r>
            <a:r>
              <a:rPr lang="it-IT" dirty="0"/>
              <a:t>anche la svalutazione per le perdite previste sulle stesse commesse, qualora non siano rilevate nella voce </a:t>
            </a:r>
            <a:r>
              <a:rPr lang="it-IT" dirty="0" smtClean="0"/>
              <a:t>“B</a:t>
            </a:r>
            <a:r>
              <a:rPr lang="it-IT" dirty="0"/>
              <a:t>.13) </a:t>
            </a:r>
            <a:r>
              <a:rPr lang="it-IT" i="1" dirty="0"/>
              <a:t>Altri </a:t>
            </a:r>
            <a:r>
              <a:rPr lang="it-IT" i="1" dirty="0" smtClean="0"/>
              <a:t>accantonamenti” </a:t>
            </a:r>
          </a:p>
          <a:p>
            <a:r>
              <a:rPr lang="it-IT" dirty="0" smtClean="0"/>
              <a:t>Come A2), può assumere valore &gt;0 ovvero &lt;0</a:t>
            </a:r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258174076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3982</Words>
  <Application>Microsoft Office PowerPoint</Application>
  <PresentationFormat>Presentazione su schermo (4:3)</PresentationFormat>
  <Paragraphs>341</Paragraphs>
  <Slides>54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54</vt:i4>
      </vt:variant>
    </vt:vector>
  </HeadingPairs>
  <TitlesOfParts>
    <vt:vector size="55" baseType="lpstr">
      <vt:lpstr>Tema di Office</vt:lpstr>
      <vt:lpstr>Lezione n. 8 n. 9 n. 10</vt:lpstr>
      <vt:lpstr>Conto economico: struttura (art. 2425 c.c.) </vt:lpstr>
      <vt:lpstr>Conto economico secondo l’OIC 12 </vt:lpstr>
      <vt:lpstr>Art. 2425 Contenuto del conto economico </vt:lpstr>
      <vt:lpstr>Eliminazione della sezione straordinaria (E)</vt:lpstr>
      <vt:lpstr>Valore della Produzione</vt:lpstr>
      <vt:lpstr>A1) Ricavi delle vendite e delle prestazioni</vt:lpstr>
      <vt:lpstr>A2) Variazioni delle rimanenze di prodotti in corso di lavorazione, semilavorati e finiti </vt:lpstr>
      <vt:lpstr>A3) Variazioni di lavori in corso su ordinazione </vt:lpstr>
      <vt:lpstr>A4) Incrementi di immobilizzazioni per lavori interni </vt:lpstr>
      <vt:lpstr>Segue A4): capitalizzazione degli interessi relativi  - IAS 23</vt:lpstr>
      <vt:lpstr>Segue A4): capitalizzazione degli interessi relativi  - OIC 16</vt:lpstr>
      <vt:lpstr>Segue A4): capitalizzazione degli interessi relativi  - OIC 16</vt:lpstr>
      <vt:lpstr>A5) Altri ricavi e proventi, con separata indicazione dei contributi in conto esercizio </vt:lpstr>
      <vt:lpstr>proventi derivanti dalle gestioni accessorie</vt:lpstr>
      <vt:lpstr>Plusvalenze da alienazione di beni strumentali impiegati nella normale attività produttiva, commerciale o di servizi </vt:lpstr>
      <vt:lpstr>Sopravvenienze e insussistenze relative a valori stimati</vt:lpstr>
      <vt:lpstr>Ricavi e proventi diversi, di natura non finanziaria</vt:lpstr>
      <vt:lpstr>Contributi in conto esercizio </vt:lpstr>
      <vt:lpstr>B) Costi della Produzione </vt:lpstr>
      <vt:lpstr>B6) Per materie prime, sussidiarie, di consumo e merci </vt:lpstr>
      <vt:lpstr>B7) Costi per servizi </vt:lpstr>
      <vt:lpstr>B7) Costi per servizi </vt:lpstr>
      <vt:lpstr>B8) Costi per godimento di beni di terzi </vt:lpstr>
      <vt:lpstr>B9) Costi per il personale </vt:lpstr>
      <vt:lpstr>B10) Ammortamenti e svalutazioni</vt:lpstr>
      <vt:lpstr>B11) Variazioni delle rimanenze di materie prime, sussidiarie, di consumo e merci</vt:lpstr>
      <vt:lpstr>B12 Accantonamenti per rischi </vt:lpstr>
      <vt:lpstr>B13 Altri accantonamenti </vt:lpstr>
      <vt:lpstr>B14 Oneri diversi di gestione </vt:lpstr>
      <vt:lpstr>B14 Oneri diversi di gestione </vt:lpstr>
      <vt:lpstr>B14 Oneri diversi di gestione </vt:lpstr>
      <vt:lpstr>Calcolo Pro-Rata IVA</vt:lpstr>
      <vt:lpstr>Le Operazioni IVA</vt:lpstr>
      <vt:lpstr>I presupposti IVA</vt:lpstr>
      <vt:lpstr>IVA: le operazioni non imponibili</vt:lpstr>
      <vt:lpstr>IVA: le operazioni esenti</vt:lpstr>
      <vt:lpstr>IVA: le operazioni escluse </vt:lpstr>
      <vt:lpstr>differenze</vt:lpstr>
      <vt:lpstr>"Non concorrono a formare la base imponibile:</vt:lpstr>
      <vt:lpstr>Calcolo Pro-Rata IVA</vt:lpstr>
      <vt:lpstr>C15 Proventi da partecipazioni </vt:lpstr>
      <vt:lpstr>C16a Altri proventi finanziari</vt:lpstr>
      <vt:lpstr>C16b Altri proventi finanziari</vt:lpstr>
      <vt:lpstr>C16c Altri proventi finanziari</vt:lpstr>
      <vt:lpstr>C16d Altri proventi finanziari</vt:lpstr>
      <vt:lpstr>C17 Interessi e altri oneri finanziari </vt:lpstr>
      <vt:lpstr>C17-bis Utili e Perdite su cambi </vt:lpstr>
      <vt:lpstr>D) Rettifiche di valore di attività finanziarie </vt:lpstr>
      <vt:lpstr>D18/D19 Rettifiche di valore di attività finanziarie </vt:lpstr>
      <vt:lpstr>D18/D19 Rettifiche di valore di attività finanziarie </vt:lpstr>
      <vt:lpstr>Proventi e oneri straordinari – precedente Conto Economico</vt:lpstr>
      <vt:lpstr>Risultato prima delle imposte </vt:lpstr>
      <vt:lpstr>Eliminazione area straordinaria 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Lezione n. 4 e Lezione n. 5</dc:title>
  <dc:creator>giorgio pani</dc:creator>
  <cp:lastModifiedBy>Gianfranco</cp:lastModifiedBy>
  <cp:revision>13</cp:revision>
  <dcterms:created xsi:type="dcterms:W3CDTF">2017-11-01T10:59:35Z</dcterms:created>
  <dcterms:modified xsi:type="dcterms:W3CDTF">2018-11-15T10:44:39Z</dcterms:modified>
</cp:coreProperties>
</file>