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19/11/2018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19/11/2018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tarbucks.com/assets/9549db4ad20c48739d6c68c3a3108c56.pdf" TargetMode="External"/><Relationship Id="rId2" Type="http://schemas.openxmlformats.org/officeDocument/2006/relationships/hyperlink" Target="https://www.gm.com/content/dam/company/docs/us/en/gmcom/company/GM_Corporate_Grantmaking_Guidelin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iles.shareholder.com/downloads/AAPL/1220508115x0x443008/5F38B1E6-2F9C-4518-B691-13A29AC90501/business_conduct_policy.pdf" TargetMode="External"/><Relationship Id="rId2" Type="http://schemas.openxmlformats.org/officeDocument/2006/relationships/hyperlink" Target="https://corporate.mcdonalds.com/content/dam/gwscorp/corporate-governance-content/governance-principles-policies-and-guidelines/CORPORATE_GOVERNANCE_PRINCIPLES_March_23_2017.pdf" TargetMode="External"/><Relationship Id="rId1" Type="http://schemas.openxmlformats.org/officeDocument/2006/relationships/slideLayout" Target="../slideLayouts/slideLayout2.xml"/><Relationship Id="rId4" Type="http://schemas.openxmlformats.org/officeDocument/2006/relationships/hyperlink" Target="http://files.shareholder.com/downloads/ERTS/0x0x883501/D91C4D39-F4BF-4C04-8646-10C11823B52F/EA_Global_Code_of_Conduct_IR_.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benettongroup.com/media-press/press-releases-and-statements/unhate-worldwide-campaign/" TargetMode="External"/><Relationship Id="rId2" Type="http://schemas.openxmlformats.org/officeDocument/2006/relationships/hyperlink" Target="http://www.unhcr.org/innov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5786" y="1857364"/>
            <a:ext cx="7772400" cy="2857520"/>
          </a:xfrm>
        </p:spPr>
        <p:txBody>
          <a:bodyPr>
            <a:normAutofit/>
          </a:bodyPr>
          <a:lstStyle/>
          <a:p>
            <a:r>
              <a:rPr lang="en-US" sz="6000" dirty="0">
                <a:solidFill>
                  <a:schemeClr val="accent2">
                    <a:lumMod val="75000"/>
                  </a:schemeClr>
                </a:solidFill>
              </a:rPr>
              <a:t>MUST:                            usage examples in business materials</a:t>
            </a:r>
            <a:endParaRPr lang="it-IT" sz="6000" dirty="0">
              <a:solidFill>
                <a:schemeClr val="accent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0" y="0"/>
            <a:ext cx="9144000" cy="6858000"/>
          </a:xfrm>
        </p:spPr>
        <p:txBody>
          <a:bodyPr>
            <a:normAutofit fontScale="25000" lnSpcReduction="20000"/>
          </a:bodyPr>
          <a:lstStyle/>
          <a:p>
            <a:endParaRPr lang="en-US" sz="3600" dirty="0"/>
          </a:p>
          <a:p>
            <a:endParaRPr lang="en-US" sz="6200" dirty="0"/>
          </a:p>
          <a:p>
            <a:r>
              <a:rPr lang="en-US" sz="8000" dirty="0"/>
              <a:t>Nonprofit organizations receiving a GM grant </a:t>
            </a:r>
            <a:r>
              <a:rPr lang="en-US" sz="8000" b="1" dirty="0"/>
              <a:t>must</a:t>
            </a:r>
            <a:r>
              <a:rPr lang="en-US" sz="8000" dirty="0"/>
              <a:t> submit a 6-month interim report on progress toward their goals and outcomes. A final Annual Report </a:t>
            </a:r>
            <a:r>
              <a:rPr lang="en-US" sz="8000" b="1" dirty="0"/>
              <a:t>must</a:t>
            </a:r>
            <a:r>
              <a:rPr lang="en-US" sz="8000" dirty="0"/>
              <a:t> be submitted before the organization is eligible for subsequent funding opportunities. </a:t>
            </a:r>
            <a:r>
              <a:rPr lang="en-US" sz="8000" dirty="0">
                <a:hlinkClick r:id="rId2"/>
              </a:rPr>
              <a:t>Link</a:t>
            </a:r>
            <a:endParaRPr lang="en-US" sz="8000" dirty="0"/>
          </a:p>
          <a:p>
            <a:pPr>
              <a:buNone/>
            </a:pPr>
            <a:endParaRPr lang="en-US" sz="8000" dirty="0"/>
          </a:p>
          <a:p>
            <a:pPr>
              <a:buNone/>
            </a:pPr>
            <a:r>
              <a:rPr lang="en-US" sz="8000" dirty="0"/>
              <a:t>    </a:t>
            </a:r>
          </a:p>
          <a:p>
            <a:r>
              <a:rPr lang="en-US" sz="8000" dirty="0"/>
              <a:t>GM also requires Social Media influencers and bloggers, who may be provided with vehicles, hosted at events or being paid for their services, to disclose any association they have with GM to their readers when posting anything about GM or its products or services. Any employee and/or agency partner who is responsible for this type of activity </a:t>
            </a:r>
            <a:r>
              <a:rPr lang="en-US" sz="8000" b="1" dirty="0"/>
              <a:t>must</a:t>
            </a:r>
            <a:r>
              <a:rPr lang="en-US" sz="8000" dirty="0"/>
              <a:t> ensure this policy is followed and that there are mechanisms in place to monitor influencers’ and bloggers’ compliance. </a:t>
            </a:r>
            <a:r>
              <a:rPr lang="en-US" sz="8000" dirty="0">
                <a:hlinkClick r:id="rId2"/>
              </a:rPr>
              <a:t>Link</a:t>
            </a:r>
            <a:endParaRPr lang="en-US" sz="8000" dirty="0"/>
          </a:p>
          <a:p>
            <a:endParaRPr lang="en-US" sz="8000" dirty="0"/>
          </a:p>
          <a:p>
            <a:pPr>
              <a:buNone/>
            </a:pPr>
            <a:endParaRPr lang="en-US" sz="8000" dirty="0"/>
          </a:p>
          <a:p>
            <a:r>
              <a:rPr lang="en-US" sz="8000" dirty="0"/>
              <a:t>If applicable, goods and services taxes, provincial sales taxes, harmonized sales taxes or value-added taxes </a:t>
            </a:r>
            <a:r>
              <a:rPr lang="en-US" sz="8000" b="1" dirty="0"/>
              <a:t>must</a:t>
            </a:r>
            <a:r>
              <a:rPr lang="en-US" sz="8000" dirty="0"/>
              <a:t> be assessed by the Supplier, as Starbucks will not self-accrue these taxes.  </a:t>
            </a:r>
            <a:r>
              <a:rPr lang="en-US" sz="8000" dirty="0">
                <a:hlinkClick r:id="rId3"/>
              </a:rPr>
              <a:t>Link</a:t>
            </a:r>
            <a:endParaRPr lang="en-US" sz="8000" u="sng" dirty="0"/>
          </a:p>
          <a:p>
            <a:pPr>
              <a:buNone/>
            </a:pPr>
            <a:r>
              <a:rPr lang="en-US" sz="8000" u="sng" dirty="0"/>
              <a:t> </a:t>
            </a:r>
          </a:p>
          <a:p>
            <a:pPr>
              <a:buNone/>
            </a:pPr>
            <a:r>
              <a:rPr lang="en-US" sz="8000" dirty="0"/>
              <a:t>      </a:t>
            </a:r>
          </a:p>
          <a:p>
            <a:pPr>
              <a:buNone/>
            </a:pPr>
            <a:r>
              <a:rPr lang="en-US" sz="8000" dirty="0"/>
              <a:t>     </a:t>
            </a:r>
            <a:r>
              <a:rPr lang="en-US" sz="8000" dirty="0">
                <a:solidFill>
                  <a:schemeClr val="accent2">
                    <a:lumMod val="75000"/>
                  </a:schemeClr>
                </a:solidFill>
              </a:rPr>
              <a:t>Function:</a:t>
            </a:r>
            <a:r>
              <a:rPr lang="en-US" sz="8000" dirty="0"/>
              <a:t> necessity, obligation</a:t>
            </a:r>
          </a:p>
          <a:p>
            <a:pPr>
              <a:buNone/>
            </a:pPr>
            <a:r>
              <a:rPr lang="en-US" sz="8000" dirty="0"/>
              <a:t>     </a:t>
            </a:r>
            <a:r>
              <a:rPr lang="en-US" sz="8000" dirty="0">
                <a:solidFill>
                  <a:schemeClr val="accent2">
                    <a:lumMod val="75000"/>
                  </a:schemeClr>
                </a:solidFill>
              </a:rPr>
              <a:t>Replaceable with:</a:t>
            </a:r>
            <a:r>
              <a:rPr lang="en-US" sz="8000" dirty="0"/>
              <a:t> to be required to, need to</a:t>
            </a:r>
          </a:p>
          <a:p>
            <a:pPr>
              <a:buNone/>
            </a:pPr>
            <a:br>
              <a:rPr lang="en-US" sz="6200" dirty="0"/>
            </a:br>
            <a:endParaRPr lang="en-US" sz="6200" dirty="0"/>
          </a:p>
          <a:p>
            <a:pPr>
              <a:buNone/>
            </a:pPr>
            <a:br>
              <a:rPr lang="en-US" sz="2400" dirty="0"/>
            </a:br>
            <a:endParaRPr 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a:bodyPr>
          <a:lstStyle/>
          <a:p>
            <a:endParaRPr lang="en-US" sz="1800" dirty="0"/>
          </a:p>
          <a:p>
            <a:r>
              <a:rPr lang="en-US" sz="1800" dirty="0"/>
              <a:t>Management’s primary responsibilities include the day-today operation of the Company’s business, strategic planning, budgeting, financial reporting and risk management; and in fulfilling those responsibilities, management </a:t>
            </a:r>
            <a:r>
              <a:rPr lang="en-US" sz="1800" b="1" dirty="0"/>
              <a:t>must </a:t>
            </a:r>
            <a:r>
              <a:rPr lang="en-US" sz="1800" dirty="0"/>
              <a:t>balance the unique relationships between and among the McDonald’s System of employees, franchisees and suppliers. </a:t>
            </a:r>
            <a:r>
              <a:rPr lang="en-US" sz="1800" dirty="0">
                <a:hlinkClick r:id="rId2"/>
              </a:rPr>
              <a:t>Link</a:t>
            </a:r>
            <a:endParaRPr lang="en-US" sz="1800" u="sng" dirty="0"/>
          </a:p>
          <a:p>
            <a:endParaRPr lang="en-US" sz="1800" u="sng" dirty="0"/>
          </a:p>
          <a:p>
            <a:r>
              <a:rPr lang="en-US" sz="1800" dirty="0"/>
              <a:t>Apple employees </a:t>
            </a:r>
            <a:r>
              <a:rPr lang="en-US" sz="1800" b="1" dirty="0"/>
              <a:t>must </a:t>
            </a:r>
            <a:r>
              <a:rPr lang="en-US" sz="1800" dirty="0"/>
              <a:t>notify their manager before taking any other employment. In addition, any employee (full-time or part-time) who obtains additional outside employment, has an outside business, or is working on an invention </a:t>
            </a:r>
            <a:r>
              <a:rPr lang="en-US" sz="1800" b="1" dirty="0"/>
              <a:t>must </a:t>
            </a:r>
            <a:r>
              <a:rPr lang="en-US" sz="1800" dirty="0"/>
              <a:t>comply with the following rules… As an Apple employee, you have a responsibility to manage records and information; however, Records are a subset and </a:t>
            </a:r>
            <a:r>
              <a:rPr lang="en-US" sz="1800" b="1" dirty="0"/>
              <a:t>must </a:t>
            </a:r>
            <a:r>
              <a:rPr lang="en-US" sz="1800" dirty="0"/>
              <a:t>be kept because they have enduring business value, </a:t>
            </a:r>
            <a:r>
              <a:rPr lang="en-US" sz="1800" b="1" dirty="0"/>
              <a:t>must </a:t>
            </a:r>
            <a:r>
              <a:rPr lang="en-US" sz="1800" dirty="0"/>
              <a:t>be kept pursuant to other Apple policies for legal, accounting and other regulatory requirements. </a:t>
            </a:r>
            <a:r>
              <a:rPr lang="en-US" sz="1800" dirty="0">
                <a:sym typeface="Wingdings" pitchFamily="2" charset="2"/>
                <a:hlinkClick r:id="rId3"/>
              </a:rPr>
              <a:t>Link</a:t>
            </a:r>
            <a:endParaRPr lang="en-US" sz="1800" dirty="0">
              <a:sym typeface="Wingdings" pitchFamily="2" charset="2"/>
            </a:endParaRPr>
          </a:p>
          <a:p>
            <a:endParaRPr lang="en-US" sz="1800" dirty="0"/>
          </a:p>
          <a:p>
            <a:r>
              <a:rPr lang="en-US" sz="1800" dirty="0"/>
              <a:t>All financial records, including filings with the Securities and Exchange Commission, </a:t>
            </a:r>
            <a:r>
              <a:rPr lang="en-US" sz="1800" b="1" dirty="0"/>
              <a:t>must </a:t>
            </a:r>
            <a:r>
              <a:rPr lang="en-US" sz="1800" dirty="0"/>
              <a:t>be accurate and timely. Senior financial officers and the CEO </a:t>
            </a:r>
            <a:r>
              <a:rPr lang="en-US" sz="1800" b="1" dirty="0"/>
              <a:t>must </a:t>
            </a:r>
            <a:r>
              <a:rPr lang="en-US" sz="1800" dirty="0"/>
              <a:t>abide by all public disclosure requirements by providing full, fair, accurate, timely and understandable disclosures, and they </a:t>
            </a:r>
            <a:r>
              <a:rPr lang="en-US" sz="1800" b="1" dirty="0"/>
              <a:t>must </a:t>
            </a:r>
            <a:r>
              <a:rPr lang="en-US" sz="1800" dirty="0"/>
              <a:t>also comply with the Conflict of Interest Policy and all other EA policies and guidelines, as well as applicable laws and regulations. </a:t>
            </a:r>
            <a:r>
              <a:rPr lang="en-US" sz="1800" dirty="0">
                <a:hlinkClick r:id="rId4"/>
              </a:rPr>
              <a:t>Link</a:t>
            </a:r>
            <a:endParaRPr lang="en-US" sz="1800" dirty="0"/>
          </a:p>
          <a:p>
            <a:pPr>
              <a:buNone/>
            </a:pPr>
            <a:endParaRPr lang="en-US" sz="1800" dirty="0"/>
          </a:p>
          <a:p>
            <a:pPr>
              <a:buNone/>
            </a:pPr>
            <a:r>
              <a:rPr lang="en-US" sz="1800" dirty="0">
                <a:solidFill>
                  <a:schemeClr val="accent2">
                    <a:lumMod val="75000"/>
                  </a:schemeClr>
                </a:solidFill>
              </a:rPr>
              <a:t>       Function:</a:t>
            </a:r>
            <a:r>
              <a:rPr lang="en-US" sz="1800" dirty="0"/>
              <a:t> necessity, obligation</a:t>
            </a:r>
          </a:p>
          <a:p>
            <a:pPr>
              <a:buNone/>
            </a:pPr>
            <a:r>
              <a:rPr lang="en-US" sz="1800" dirty="0"/>
              <a:t>       </a:t>
            </a:r>
            <a:r>
              <a:rPr lang="en-US" sz="1800" dirty="0">
                <a:solidFill>
                  <a:schemeClr val="accent2">
                    <a:lumMod val="75000"/>
                  </a:schemeClr>
                </a:solidFill>
              </a:rPr>
              <a:t>Replaceable with:</a:t>
            </a:r>
            <a:r>
              <a:rPr lang="en-US" sz="1800" dirty="0"/>
              <a:t> to be expected/required to, need to, to be obliged to</a:t>
            </a:r>
          </a:p>
          <a:p>
            <a:pPr>
              <a:buNone/>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idx="1"/>
          </p:nvPr>
        </p:nvSpPr>
        <p:spPr>
          <a:xfrm>
            <a:off x="0" y="0"/>
            <a:ext cx="9144000" cy="6857999"/>
          </a:xfrm>
        </p:spPr>
        <p:txBody>
          <a:bodyPr>
            <a:normAutofit fontScale="62500" lnSpcReduction="20000"/>
          </a:bodyPr>
          <a:lstStyle/>
          <a:p>
            <a:endParaRPr lang="en-US" sz="2900" dirty="0"/>
          </a:p>
          <a:p>
            <a:endParaRPr lang="en-US" sz="2900" dirty="0"/>
          </a:p>
          <a:p>
            <a:r>
              <a:rPr lang="en-US" sz="2900" dirty="0"/>
              <a:t>In an interview with rainbowradioonline.com, the CEO said, the building </a:t>
            </a:r>
            <a:r>
              <a:rPr lang="en-US" sz="2900" b="1" dirty="0"/>
              <a:t>must</a:t>
            </a:r>
            <a:r>
              <a:rPr lang="en-US" sz="2900" dirty="0"/>
              <a:t> endeavour to provide great customer service because it is mandatory in the industry. c</a:t>
            </a:r>
          </a:p>
          <a:p>
            <a:pPr>
              <a:buNone/>
            </a:pPr>
            <a:r>
              <a:rPr lang="en-US" sz="2900" dirty="0"/>
              <a:t>       </a:t>
            </a:r>
            <a:r>
              <a:rPr lang="en-US" sz="2900" dirty="0">
                <a:solidFill>
                  <a:schemeClr val="accent2">
                    <a:lumMod val="75000"/>
                  </a:schemeClr>
                </a:solidFill>
              </a:rPr>
              <a:t>Function:</a:t>
            </a:r>
            <a:r>
              <a:rPr lang="en-US" sz="2900" dirty="0"/>
              <a:t> obligation, necessity for the future</a:t>
            </a:r>
          </a:p>
          <a:p>
            <a:pPr>
              <a:buNone/>
            </a:pPr>
            <a:r>
              <a:rPr lang="en-US" sz="2900" dirty="0"/>
              <a:t>       </a:t>
            </a:r>
            <a:r>
              <a:rPr lang="en-US" sz="2900" dirty="0">
                <a:solidFill>
                  <a:schemeClr val="accent2">
                    <a:lumMod val="75000"/>
                  </a:schemeClr>
                </a:solidFill>
              </a:rPr>
              <a:t>Replaceable with: </a:t>
            </a:r>
            <a:r>
              <a:rPr lang="en-US" sz="2900" dirty="0"/>
              <a:t>will, is obliged to</a:t>
            </a:r>
            <a:br>
              <a:rPr lang="en-US" sz="1800" dirty="0"/>
            </a:br>
            <a:endParaRPr lang="en-US" sz="2900" dirty="0"/>
          </a:p>
          <a:p>
            <a:endParaRPr lang="en-US" sz="2900" dirty="0"/>
          </a:p>
          <a:p>
            <a:r>
              <a:rPr lang="en-US" sz="2900" dirty="0"/>
              <a:t>We believe UNHCR must continue to utilize an innovative approach to the growing humanitarian needs of today, and more critically— the future. As the world becomes increasingly complex, UNHCR </a:t>
            </a:r>
            <a:r>
              <a:rPr lang="en-US" sz="2900" b="1" dirty="0"/>
              <a:t>must</a:t>
            </a:r>
            <a:r>
              <a:rPr lang="en-US" sz="2900" dirty="0"/>
              <a:t> become more adaptable and agile. We </a:t>
            </a:r>
            <a:r>
              <a:rPr lang="en-US" sz="2900" b="1" dirty="0"/>
              <a:t>must</a:t>
            </a:r>
            <a:r>
              <a:rPr lang="en-US" sz="2900" dirty="0"/>
              <a:t> adapt to new systems, technologies, and innovations to be fit for purpose; challenging the status quo. </a:t>
            </a:r>
            <a:r>
              <a:rPr lang="en-US" sz="2900" dirty="0">
                <a:hlinkClick r:id="rId2"/>
              </a:rPr>
              <a:t>Link</a:t>
            </a:r>
            <a:endParaRPr lang="en-US" sz="2900" dirty="0"/>
          </a:p>
          <a:p>
            <a:pPr>
              <a:buNone/>
            </a:pPr>
            <a:r>
              <a:rPr lang="en-US" sz="2900" dirty="0"/>
              <a:t>       </a:t>
            </a:r>
            <a:r>
              <a:rPr lang="en-US" sz="2900" dirty="0">
                <a:solidFill>
                  <a:schemeClr val="accent2">
                    <a:lumMod val="75000"/>
                  </a:schemeClr>
                </a:solidFill>
              </a:rPr>
              <a:t>Function</a:t>
            </a:r>
            <a:r>
              <a:rPr lang="en-US" sz="2900" dirty="0"/>
              <a:t>: the verb “must” expresses future time, stresses the will of UNHCR, a consequence that is felt as necessary by the organization. </a:t>
            </a:r>
          </a:p>
          <a:p>
            <a:pPr>
              <a:buNone/>
            </a:pPr>
            <a:r>
              <a:rPr lang="en-US" sz="2900" dirty="0"/>
              <a:t>       </a:t>
            </a:r>
            <a:r>
              <a:rPr lang="en-US" sz="2900" dirty="0">
                <a:solidFill>
                  <a:schemeClr val="accent2">
                    <a:lumMod val="75000"/>
                  </a:schemeClr>
                </a:solidFill>
              </a:rPr>
              <a:t>Replaceable with</a:t>
            </a:r>
            <a:r>
              <a:rPr lang="en-US" sz="2900" dirty="0"/>
              <a:t>: have to, be going to </a:t>
            </a:r>
          </a:p>
          <a:p>
            <a:pPr>
              <a:buNone/>
            </a:pPr>
            <a:br>
              <a:rPr lang="en-US" sz="1800" dirty="0"/>
            </a:br>
            <a:endParaRPr lang="en-US" sz="2900" dirty="0"/>
          </a:p>
          <a:p>
            <a:r>
              <a:rPr lang="en-US" sz="2900" dirty="0"/>
              <a:t>The UNHATE communication project includes a series of coordinated initiatives and events, starting on 16 November in the main newspapers. The central theme is the kiss, the most universal symbol of love, between world political and religious leaders, such as: Barack Obama and Chinese leader Hu Jintao; Pope Benedict XVI and Ahmed Mohamed el-</a:t>
            </a:r>
            <a:r>
              <a:rPr lang="en-US" sz="2900" dirty="0" err="1"/>
              <a:t>Tayeb</a:t>
            </a:r>
            <a:r>
              <a:rPr lang="en-US" sz="2900" dirty="0"/>
              <a:t>…These symbolic images of reconciliation – with a touch of ironic hope and constructive provocation – stimulate reflection on how politics, faith and ideas, even when they are divergent and mutually opposed, </a:t>
            </a:r>
            <a:r>
              <a:rPr lang="en-US" sz="2900" b="1" dirty="0"/>
              <a:t>must</a:t>
            </a:r>
            <a:r>
              <a:rPr lang="en-US" sz="2900" dirty="0"/>
              <a:t> still lead to dialogue and mediation. </a:t>
            </a:r>
            <a:r>
              <a:rPr lang="en-US" sz="2900" dirty="0">
                <a:hlinkClick r:id="rId3"/>
              </a:rPr>
              <a:t>Link</a:t>
            </a:r>
            <a:endParaRPr lang="en-US" sz="2900" dirty="0"/>
          </a:p>
          <a:p>
            <a:pPr>
              <a:buNone/>
            </a:pPr>
            <a:r>
              <a:rPr lang="en-US" sz="2900" dirty="0"/>
              <a:t>       </a:t>
            </a:r>
            <a:r>
              <a:rPr lang="en-US" sz="2900" dirty="0">
                <a:solidFill>
                  <a:schemeClr val="accent2">
                    <a:lumMod val="75000"/>
                  </a:schemeClr>
                </a:solidFill>
              </a:rPr>
              <a:t>Function:</a:t>
            </a:r>
            <a:r>
              <a:rPr lang="en-US" sz="2900" dirty="0"/>
              <a:t> the verb “must” expresses the opinion of the speaker, in this case, “moral advice”.</a:t>
            </a:r>
          </a:p>
          <a:p>
            <a:pPr>
              <a:buNone/>
            </a:pPr>
            <a:r>
              <a:rPr lang="en-US" sz="2900" dirty="0"/>
              <a:t>       </a:t>
            </a:r>
            <a:r>
              <a:rPr lang="en-US" sz="2900" dirty="0">
                <a:solidFill>
                  <a:schemeClr val="accent2">
                    <a:lumMod val="75000"/>
                  </a:schemeClr>
                </a:solidFill>
              </a:rPr>
              <a:t>Replaceable with: </a:t>
            </a:r>
            <a:r>
              <a:rPr lang="en-US" sz="2900" dirty="0"/>
              <a:t>have to, need to</a:t>
            </a:r>
          </a:p>
          <a:p>
            <a:pPr>
              <a:buNone/>
            </a:pPr>
            <a:endParaRPr lang="en-US" sz="2400" dirty="0"/>
          </a:p>
          <a:p>
            <a:endParaRPr lang="it-IT" sz="2400"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475</Words>
  <Application>Microsoft Office PowerPoint</Application>
  <PresentationFormat>Presentazione su schermo (4:3)</PresentationFormat>
  <Paragraphs>38</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Calibri</vt:lpstr>
      <vt:lpstr>Wingdings</vt:lpstr>
      <vt:lpstr>Tema di Office</vt:lpstr>
      <vt:lpstr>MUST:                            usage examples in business materials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time:                            usage examples in business materials</dc:title>
  <dc:creator>Stefano e Enza</dc:creator>
  <cp:lastModifiedBy>Matilde Borella</cp:lastModifiedBy>
  <cp:revision>16</cp:revision>
  <dcterms:created xsi:type="dcterms:W3CDTF">2018-11-18T16:44:28Z</dcterms:created>
  <dcterms:modified xsi:type="dcterms:W3CDTF">2018-11-19T13:44:17Z</dcterms:modified>
</cp:coreProperties>
</file>