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C5B6C-1530-43E8-9F6F-A62D3F1B8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C8EFB97-D3D2-4D70-9106-92799C139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F660A0-636C-4F53-9727-8771CAF9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A517357-590C-4899-A026-F646B25DA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4371C2-D1C7-40D9-A400-6E36F45D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83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6656A-7438-4DD1-A9F9-6CE069D2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A7E6051-29EF-4277-943C-F3F1AC54E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FB14113-EEDC-45A6-BDB0-62D32FB7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0F4C69-129B-4C7D-BC56-32014968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256B38-D7D8-4242-8FDD-ACAE1DB2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655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3370455-D02B-4EA2-9944-F225DF603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4EC4FC4-6C9F-4714-BE1B-6AD975D724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2B9114-8F2B-47BE-A67F-C9852DC83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54C0B1-645D-438E-A41B-F66961AF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B8DC4F-6694-4523-85F6-52AAF449F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552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E40079-5F92-4F92-B932-83CD6DB79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06AD6B-A329-4F09-AF3B-780C2189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8D4E93-442A-46AA-92D7-56E13552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067771-E063-49C8-997B-DE69AEC9E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9D6B59-2615-4AD4-B1A3-5E0CB539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0733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F2C9B6-5920-4240-8B2C-851C768B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79C5E1-8048-4E06-A929-DD7CDE523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F84406-C484-44C1-8228-27892CA5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D2515A-63C4-409F-8E40-3F676E3B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13B6BF-0DEC-4277-8A4E-5CB1100CE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225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80A53-F69F-401C-8A45-701FBF41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39971A-15C8-4232-9A6A-179968052D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B9809F3-4B48-445C-8412-6001260AE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152A31-56B9-4D5D-9410-C9FF32597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DB5B109-4FDC-4F7F-AB97-DFC62CBC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B48315-4F1F-4612-9528-71B85A5A4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09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5C3368-8083-4129-9544-7FF5B3B8A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63DED6-028F-40EF-98C9-DD129BE70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F649CE-0E7E-465B-9A3A-7BFD67B88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3ECE64C-03E2-4424-ADBE-46E21CAC3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B38820-0809-4C31-B570-18CAE40BC2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C23C7D-591F-4483-A9ED-72730D0D4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E7F0397-DCF3-477C-9191-5DFF5FACE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6DA190E-FD99-4C88-B8A4-0C18FC34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262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F6D902-B0D1-4222-A52C-DF150438C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AB05F14-CE9B-4751-96D0-744C75452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6AFD065-F092-4787-B9BB-940367249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9119D0B-883D-4228-97A2-AE477E8FF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81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D2C836C-AF82-4053-B677-8DEEB311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9FD7F3E-C6DF-4222-90F4-3F8997D5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A777B1-1539-4E81-AF59-5BED0415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07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2D96DC-0FDE-4BEE-9B63-0413A3EFA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DD4ACD-E194-457C-A696-D981D510E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287892-DAB9-4592-9FE7-353555AAE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77A370-8656-408B-9394-99AE4FFF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D19719-1A19-4CFA-9B18-2A21D1A9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22C21B-28F5-40E0-B427-8B10771B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29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8B25A7-6BB8-46BB-BD03-12B282AA4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8887DB-2ACE-4FBF-BF3B-7722CC9A1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FE1C5AC-BF69-48FD-B0B7-4FD84483E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A84D6B7-45BB-4E48-9C3E-CB22B2DA9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5E45C9-F0DF-4903-BB89-C0F38D69C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705DC7-7139-46F7-838F-7A99F691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82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4498B9C-E266-465D-A388-909980571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B38D77-6DCB-4C57-A54B-B74B91A40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1D9805-8A86-4600-A4E7-95CD2A2FF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CC3D-35FC-4F5A-ACD9-A4721AF73BE4}" type="datetimeFigureOut">
              <a:rPr lang="it-IT" smtClean="0"/>
              <a:t>19/11/2018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AF561D-5857-49B2-A3CF-38924A7FD9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4C47DD-83A1-4B5D-8390-437B4A168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6828E-F2C0-4018-9686-68F75C1C5B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81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7371FF-9043-4D88-A0EB-BE5DE9011B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>
            <a:normAutofit/>
          </a:bodyPr>
          <a:lstStyle/>
          <a:p>
            <a:r>
              <a:rPr lang="it-IT" dirty="0"/>
              <a:t>WILL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3347F1E-FA71-46F0-B5A1-6520FDEB69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Silvia </a:t>
            </a:r>
            <a:r>
              <a:rPr lang="it-IT" dirty="0" err="1"/>
              <a:t>Acquasaliente</a:t>
            </a:r>
            <a:r>
              <a:rPr lang="it-IT" dirty="0"/>
              <a:t>, Silvia Bozzo, Laura Silvestro, Samuele Ponziani </a:t>
            </a:r>
          </a:p>
        </p:txBody>
      </p:sp>
    </p:spTree>
    <p:extLst>
      <p:ext uri="{BB962C8B-B14F-4D97-AF65-F5344CB8AC3E}">
        <p14:creationId xmlns:p14="http://schemas.microsoft.com/office/powerpoint/2010/main" val="4179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69C855-6E9D-469B-8518-E579E1F28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3096"/>
            <a:ext cx="10515600" cy="5593867"/>
          </a:xfrm>
        </p:spPr>
        <p:txBody>
          <a:bodyPr/>
          <a:lstStyle/>
          <a:p>
            <a:pPr algn="just"/>
            <a:r>
              <a:rPr lang="it-IT" sz="2400" dirty="0"/>
              <a:t>IKEA: &lt;&lt;</a:t>
            </a:r>
            <a:r>
              <a:rPr lang="it-IT" sz="2400" dirty="0" err="1"/>
              <a:t>Our</a:t>
            </a:r>
            <a:r>
              <a:rPr lang="it-IT" sz="2400" dirty="0"/>
              <a:t> business idea </a:t>
            </a:r>
            <a:r>
              <a:rPr lang="en-GB" sz="2400" dirty="0"/>
              <a:t>supports this vision… so [that] as many people as possible </a:t>
            </a:r>
            <a:r>
              <a:rPr lang="en-GB" sz="2400" b="1" dirty="0"/>
              <a:t>will</a:t>
            </a:r>
            <a:r>
              <a:rPr lang="en-GB" sz="2400" dirty="0"/>
              <a:t> be able to afford them.&gt;&gt;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P&amp;G: &lt;&lt;We </a:t>
            </a:r>
            <a:r>
              <a:rPr lang="en-GB" sz="2400" b="1" dirty="0"/>
              <a:t>will</a:t>
            </a:r>
            <a:r>
              <a:rPr lang="en-GB" sz="2400" dirty="0"/>
              <a:t> provide branded products and services of superior quality and value that improve the lives of the world’s consumers.&gt;&gt;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TOYOTA: &lt;&lt;Toyota </a:t>
            </a:r>
            <a:r>
              <a:rPr lang="en-GB" sz="2400" b="1" dirty="0"/>
              <a:t>will</a:t>
            </a:r>
            <a:r>
              <a:rPr lang="en-GB" sz="2400" dirty="0"/>
              <a:t> lead the way to the future of mobility, enriching lives around the world with the safest and most responsible ways of moving people.&gt;&gt;</a:t>
            </a:r>
          </a:p>
          <a:p>
            <a:pPr algn="just"/>
            <a:endParaRPr lang="en-GB" sz="2400" dirty="0"/>
          </a:p>
          <a:p>
            <a:pPr algn="just"/>
            <a:r>
              <a:rPr lang="en-GB" sz="2400" dirty="0"/>
              <a:t>HARVARD UNIVERSITY: &lt;&lt;To develop leaders who </a:t>
            </a:r>
            <a:r>
              <a:rPr lang="en-GB" sz="2400" b="1" dirty="0"/>
              <a:t>will</a:t>
            </a:r>
            <a:r>
              <a:rPr lang="en-GB" sz="2400" dirty="0"/>
              <a:t> one day make a global difference.&gt;&gt;</a:t>
            </a:r>
            <a:endParaRPr lang="it-IT" sz="2400" dirty="0"/>
          </a:p>
          <a:p>
            <a:pPr algn="just"/>
            <a:endParaRPr lang="it-IT" sz="2400" dirty="0"/>
          </a:p>
          <a:p>
            <a:pPr algn="just"/>
            <a:r>
              <a:rPr lang="it-IT" sz="2400" dirty="0"/>
              <a:t>CVS: &lt;&lt;</a:t>
            </a: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b="1" dirty="0" err="1"/>
              <a:t>will</a:t>
            </a:r>
            <a:r>
              <a:rPr lang="it-IT" sz="2400" dirty="0"/>
              <a:t> help </a:t>
            </a:r>
            <a:r>
              <a:rPr lang="it-IT" sz="2400" dirty="0" err="1"/>
              <a:t>people</a:t>
            </a:r>
            <a:r>
              <a:rPr lang="it-IT" sz="2400" dirty="0"/>
              <a:t> live </a:t>
            </a:r>
            <a:r>
              <a:rPr lang="it-IT" sz="2400" dirty="0" err="1"/>
              <a:t>longer</a:t>
            </a:r>
            <a:r>
              <a:rPr lang="it-IT" sz="2400" dirty="0"/>
              <a:t>, </a:t>
            </a:r>
            <a:r>
              <a:rPr lang="it-IT" sz="2400" dirty="0" err="1"/>
              <a:t>healthier</a:t>
            </a:r>
            <a:r>
              <a:rPr lang="it-IT" sz="2400" dirty="0"/>
              <a:t>, </a:t>
            </a:r>
            <a:r>
              <a:rPr lang="it-IT" sz="2400" dirty="0" err="1"/>
              <a:t>happier</a:t>
            </a:r>
            <a:r>
              <a:rPr lang="it-IT" sz="2400" dirty="0"/>
              <a:t> </a:t>
            </a:r>
            <a:r>
              <a:rPr lang="it-IT" sz="2400" dirty="0" err="1"/>
              <a:t>lives</a:t>
            </a:r>
            <a:r>
              <a:rPr lang="it-IT" sz="2400" dirty="0"/>
              <a:t>.&gt;&gt;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7732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DAE1E0-817C-4DC1-931E-F0E71B483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WILL: </a:t>
            </a:r>
            <a:r>
              <a:rPr lang="it-IT" sz="3600" dirty="0" err="1">
                <a:solidFill>
                  <a:srgbClr val="FF0000"/>
                </a:solidFill>
              </a:rPr>
              <a:t>uses</a:t>
            </a:r>
            <a:endParaRPr lang="it-IT" sz="3600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F766F0-C5F5-4169-B4B4-4A03E9612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4730"/>
            <a:ext cx="10515600" cy="4772233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600" b="1" dirty="0" err="1"/>
              <a:t>Certainty</a:t>
            </a:r>
            <a:r>
              <a:rPr lang="it-IT" sz="2600" b="1" dirty="0"/>
              <a:t> in the future</a:t>
            </a:r>
            <a:r>
              <a:rPr lang="it-IT" sz="2600" dirty="0"/>
              <a:t>: </a:t>
            </a:r>
            <a:r>
              <a:rPr lang="en-US" sz="2600" dirty="0"/>
              <a:t>one of the main uses of </a:t>
            </a:r>
            <a:r>
              <a:rPr lang="en-US" sz="2600" i="1" dirty="0"/>
              <a:t>will</a:t>
            </a:r>
            <a:r>
              <a:rPr lang="en-US" sz="2600" dirty="0"/>
              <a:t> is to refer to things in the future that we think are certain.</a:t>
            </a:r>
          </a:p>
          <a:p>
            <a:pPr marL="0" indent="0" algn="just">
              <a:buNone/>
            </a:pPr>
            <a:r>
              <a:rPr lang="en-US" i="1" dirty="0"/>
              <a:t>   The rooms </a:t>
            </a:r>
            <a:r>
              <a:rPr lang="en-US" b="1" i="1" dirty="0"/>
              <a:t>will</a:t>
            </a:r>
            <a:r>
              <a:rPr lang="en-US" i="1" dirty="0"/>
              <a:t> be redecorated but all the facilities </a:t>
            </a:r>
            <a:r>
              <a:rPr lang="en-US" b="1" i="1" dirty="0"/>
              <a:t>will</a:t>
            </a:r>
            <a:r>
              <a:rPr lang="en-US" i="1" dirty="0"/>
              <a:t> be the same.</a:t>
            </a:r>
            <a:endParaRPr lang="it-IT" sz="2600" dirty="0"/>
          </a:p>
          <a:p>
            <a:pPr algn="just"/>
            <a:endParaRPr lang="en-US" sz="2600" b="1" dirty="0"/>
          </a:p>
          <a:p>
            <a:pPr algn="just"/>
            <a:r>
              <a:rPr lang="en-US" sz="2600" b="1" dirty="0"/>
              <a:t>Making predictions</a:t>
            </a:r>
            <a:r>
              <a:rPr lang="en-US" sz="2600" dirty="0"/>
              <a:t>: </a:t>
            </a:r>
            <a:r>
              <a:rPr lang="en-US" sz="2600" i="1" dirty="0"/>
              <a:t>will</a:t>
            </a:r>
            <a:r>
              <a:rPr lang="en-US" sz="2600" dirty="0"/>
              <a:t> is used to make predictions about the future.</a:t>
            </a:r>
          </a:p>
          <a:p>
            <a:pPr marL="0" indent="0" algn="just">
              <a:buNone/>
            </a:pPr>
            <a:r>
              <a:rPr lang="en-US" sz="2600" i="1" dirty="0"/>
              <a:t>   I think they</a:t>
            </a:r>
            <a:r>
              <a:rPr lang="en-US" sz="2600" b="1" i="1" dirty="0"/>
              <a:t>’ll</a:t>
            </a:r>
            <a:r>
              <a:rPr lang="en-US" sz="2600" i="1" dirty="0"/>
              <a:t> be off in January again.</a:t>
            </a:r>
          </a:p>
          <a:p>
            <a:pPr marL="0" indent="0" algn="just">
              <a:buNone/>
            </a:pPr>
            <a:endParaRPr lang="en-US" sz="2600" i="1" dirty="0"/>
          </a:p>
          <a:p>
            <a:pPr algn="just"/>
            <a:r>
              <a:rPr lang="en-US" sz="2600" b="1" dirty="0"/>
              <a:t>Conditional sentences</a:t>
            </a:r>
            <a:r>
              <a:rPr lang="en-US" sz="2600" dirty="0"/>
              <a:t>: we often use </a:t>
            </a:r>
            <a:r>
              <a:rPr lang="en-US" sz="2600" i="1" dirty="0"/>
              <a:t>will</a:t>
            </a:r>
            <a:r>
              <a:rPr lang="en-US" sz="2600" dirty="0"/>
              <a:t> (or the contracted form </a:t>
            </a:r>
            <a:r>
              <a:rPr lang="en-US" sz="2600" i="1" dirty="0"/>
              <a:t>’ll</a:t>
            </a:r>
            <a:r>
              <a:rPr lang="en-US" sz="2600" dirty="0"/>
              <a:t>) in the main clause of a conditional sentence when we talk about possible situations in the future.</a:t>
            </a:r>
          </a:p>
          <a:p>
            <a:pPr marL="0" indent="0" algn="just">
              <a:buNone/>
            </a:pPr>
            <a:r>
              <a:rPr lang="en-US" sz="2600" dirty="0"/>
              <a:t>   </a:t>
            </a:r>
            <a:r>
              <a:rPr lang="en-US" sz="2600" i="1" dirty="0"/>
              <a:t>If she gets the job, she </a:t>
            </a:r>
            <a:r>
              <a:rPr lang="en-US" sz="2600" b="1" i="1" dirty="0"/>
              <a:t>will</a:t>
            </a:r>
            <a:r>
              <a:rPr lang="en-US" sz="2600" i="1" dirty="0"/>
              <a:t> have to move to Germany.</a:t>
            </a:r>
            <a:endParaRPr lang="en-US" sz="2600" dirty="0"/>
          </a:p>
          <a:p>
            <a:endParaRPr lang="en-US" sz="2600" i="1" dirty="0"/>
          </a:p>
          <a:p>
            <a:pPr marL="0" indent="0">
              <a:buNone/>
            </a:pPr>
            <a:endParaRPr lang="it-IT" sz="2600" dirty="0"/>
          </a:p>
          <a:p>
            <a:pPr marL="0" indent="0">
              <a:buNone/>
            </a:pP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26476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A7F6FC-BC25-4826-BF0B-760D8C2D4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10515600" cy="56998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/>
              <a:t>Intentions and decisions</a:t>
            </a:r>
            <a:r>
              <a:rPr lang="en-US" sz="2600" dirty="0"/>
              <a:t>: we use </a:t>
            </a:r>
            <a:r>
              <a:rPr lang="en-US" sz="2600" i="1" dirty="0"/>
              <a:t>will</a:t>
            </a:r>
            <a:r>
              <a:rPr lang="en-US" sz="2600" dirty="0"/>
              <a:t> for immediate intentions and decisions. We usually use </a:t>
            </a:r>
            <a:r>
              <a:rPr lang="en-US" sz="2600" i="1" dirty="0"/>
              <a:t>’ll</a:t>
            </a:r>
            <a:r>
              <a:rPr lang="en-US" sz="2600" dirty="0"/>
              <a:t>, not </a:t>
            </a:r>
            <a:r>
              <a:rPr lang="en-US" sz="2600" i="1" dirty="0"/>
              <a:t>will</a:t>
            </a:r>
            <a:r>
              <a:rPr lang="en-US" sz="2600" dirty="0"/>
              <a:t>, after </a:t>
            </a:r>
            <a:r>
              <a:rPr lang="en-US" sz="2600" i="1" dirty="0"/>
              <a:t>I think.</a:t>
            </a:r>
          </a:p>
          <a:p>
            <a:pPr marL="0" indent="0" algn="just">
              <a:buNone/>
            </a:pPr>
            <a:r>
              <a:rPr lang="en-US" sz="2600" i="1" dirty="0"/>
              <a:t>    When I go and see Marie, I think I</a:t>
            </a:r>
            <a:r>
              <a:rPr lang="en-US" sz="2600" b="1" i="1" dirty="0"/>
              <a:t>’ll</a:t>
            </a:r>
            <a:r>
              <a:rPr lang="en-US" sz="2600" i="1" dirty="0"/>
              <a:t> take her some flowers.</a:t>
            </a:r>
            <a:endParaRPr lang="en-US" sz="2600" dirty="0"/>
          </a:p>
          <a:p>
            <a:pPr algn="just"/>
            <a:endParaRPr lang="it-IT" sz="2600" dirty="0"/>
          </a:p>
          <a:p>
            <a:pPr algn="just"/>
            <a:r>
              <a:rPr lang="en-US" sz="2600" b="1" dirty="0"/>
              <a:t>Willingness and offers</a:t>
            </a:r>
            <a:r>
              <a:rPr lang="en-US" sz="2600" dirty="0"/>
              <a:t>: </a:t>
            </a:r>
            <a:r>
              <a:rPr lang="en-US" sz="2600" i="1" dirty="0"/>
              <a:t>will</a:t>
            </a:r>
            <a:r>
              <a:rPr lang="en-US" sz="2600" dirty="0"/>
              <a:t> is often used to express someone’s willingness to do something or to make offers. It is often used with </a:t>
            </a:r>
            <a:r>
              <a:rPr lang="en-US" sz="2600" i="1" dirty="0"/>
              <a:t>I</a:t>
            </a:r>
            <a:r>
              <a:rPr lang="en-US" sz="2600" dirty="0"/>
              <a:t> in this context.</a:t>
            </a:r>
          </a:p>
          <a:p>
            <a:pPr marL="0" indent="0" algn="just">
              <a:buNone/>
            </a:pPr>
            <a:r>
              <a:rPr lang="en-US" sz="2600" dirty="0"/>
              <a:t>    </a:t>
            </a:r>
            <a:r>
              <a:rPr lang="en-US" b="1" i="1" dirty="0"/>
              <a:t>I’ll</a:t>
            </a:r>
            <a:r>
              <a:rPr lang="en-US" i="1" dirty="0"/>
              <a:t> show you where to go.</a:t>
            </a:r>
            <a:endParaRPr lang="en-US" sz="2600" i="1" dirty="0"/>
          </a:p>
          <a:p>
            <a:pPr algn="just"/>
            <a:endParaRPr lang="en-US" sz="2600" b="1" dirty="0"/>
          </a:p>
          <a:p>
            <a:pPr algn="just"/>
            <a:r>
              <a:rPr lang="en-US" sz="2600" b="1" dirty="0"/>
              <a:t>Promises</a:t>
            </a:r>
            <a:r>
              <a:rPr lang="en-US" sz="2600" dirty="0"/>
              <a:t>: we use will to make promises.</a:t>
            </a:r>
          </a:p>
          <a:p>
            <a:pPr marL="0" indent="0" algn="just">
              <a:buNone/>
            </a:pPr>
            <a:r>
              <a:rPr lang="en-US" sz="2600" i="1" dirty="0"/>
              <a:t>   I</a:t>
            </a:r>
            <a:r>
              <a:rPr lang="en-US" sz="2600" b="1" i="1" dirty="0"/>
              <a:t>’ll</a:t>
            </a:r>
            <a:r>
              <a:rPr lang="en-US" sz="2600" i="1" dirty="0"/>
              <a:t> be there for you.</a:t>
            </a:r>
            <a:endParaRPr lang="it-IT" sz="2600" i="1" dirty="0"/>
          </a:p>
          <a:p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01538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963155-D1CD-4ACF-90BA-570DD8A95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10515600" cy="5752893"/>
          </a:xfrm>
        </p:spPr>
        <p:txBody>
          <a:bodyPr>
            <a:normAutofit/>
          </a:bodyPr>
          <a:lstStyle/>
          <a:p>
            <a:endParaRPr lang="en-US" sz="2600" b="1" dirty="0"/>
          </a:p>
          <a:p>
            <a:pPr algn="just"/>
            <a:r>
              <a:rPr lang="en-US" sz="2600" b="1" dirty="0"/>
              <a:t>Requests and invitations</a:t>
            </a:r>
            <a:r>
              <a:rPr lang="en-US" sz="2600" dirty="0"/>
              <a:t>: we often make requests or invitations with will.</a:t>
            </a:r>
          </a:p>
          <a:p>
            <a:pPr marL="0" indent="0" algn="just">
              <a:buNone/>
            </a:pPr>
            <a:r>
              <a:rPr lang="en-US" sz="2600" dirty="0"/>
              <a:t>   </a:t>
            </a:r>
            <a:r>
              <a:rPr lang="en-US" sz="2600" b="1" i="1" dirty="0"/>
              <a:t>Will</a:t>
            </a:r>
            <a:r>
              <a:rPr lang="en-US" sz="2600" i="1" dirty="0"/>
              <a:t> you pass me the salt?</a:t>
            </a:r>
          </a:p>
          <a:p>
            <a:pPr marL="0" indent="0" algn="just">
              <a:buNone/>
            </a:pPr>
            <a:r>
              <a:rPr lang="en-US" sz="2600" i="1" dirty="0"/>
              <a:t>   </a:t>
            </a:r>
            <a:r>
              <a:rPr lang="en-US" sz="2600" b="1" i="1" dirty="0"/>
              <a:t>Will</a:t>
            </a:r>
            <a:r>
              <a:rPr lang="en-US" sz="2600" i="1" dirty="0"/>
              <a:t> you come for dinner on Saturday?</a:t>
            </a:r>
          </a:p>
          <a:p>
            <a:pPr marL="0" indent="0" algn="just">
              <a:buNone/>
            </a:pPr>
            <a:endParaRPr lang="en-US" sz="2600" i="1" dirty="0"/>
          </a:p>
          <a:p>
            <a:pPr algn="just"/>
            <a:r>
              <a:rPr lang="en-US" sz="2600" b="1" dirty="0"/>
              <a:t>Commands</a:t>
            </a:r>
            <a:r>
              <a:rPr lang="en-US" sz="2600" dirty="0"/>
              <a:t>: we sometimes give commands or orders using will.</a:t>
            </a:r>
          </a:p>
          <a:p>
            <a:pPr marL="0" indent="0" algn="just">
              <a:buNone/>
            </a:pPr>
            <a:r>
              <a:rPr lang="en-US" sz="2600" i="1" dirty="0"/>
              <a:t>   Will you be quiet, please!</a:t>
            </a:r>
          </a:p>
          <a:p>
            <a:pPr marL="0" indent="0" algn="just">
              <a:buNone/>
            </a:pPr>
            <a:endParaRPr lang="en-US" sz="2600" i="1" dirty="0"/>
          </a:p>
          <a:p>
            <a:pPr algn="just"/>
            <a:r>
              <a:rPr lang="en-US" sz="2600" b="1" dirty="0"/>
              <a:t>General truths</a:t>
            </a:r>
            <a:r>
              <a:rPr lang="en-US" sz="2600" dirty="0"/>
              <a:t>: </a:t>
            </a:r>
            <a:r>
              <a:rPr lang="en-US" sz="2600" i="1" dirty="0"/>
              <a:t>Will</a:t>
            </a:r>
            <a:r>
              <a:rPr lang="en-US" sz="2600" dirty="0"/>
              <a:t> is used to describe something the speaker thinks is generally true.</a:t>
            </a:r>
          </a:p>
          <a:p>
            <a:pPr marL="0" indent="0" algn="just">
              <a:buNone/>
            </a:pPr>
            <a:r>
              <a:rPr lang="en-US" sz="2600" dirty="0"/>
              <a:t>   </a:t>
            </a:r>
            <a:r>
              <a:rPr lang="en-US" sz="2600" i="1" dirty="0"/>
              <a:t>Some people </a:t>
            </a:r>
            <a:r>
              <a:rPr lang="en-US" sz="2600" b="1" i="1" dirty="0"/>
              <a:t>will</a:t>
            </a:r>
            <a:r>
              <a:rPr lang="en-US" sz="2600" i="1" dirty="0"/>
              <a:t> always complain.</a:t>
            </a:r>
          </a:p>
          <a:p>
            <a:pPr marL="0" indent="0">
              <a:buNone/>
            </a:pPr>
            <a:endParaRPr lang="it-IT" sz="2600" i="1" dirty="0"/>
          </a:p>
        </p:txBody>
      </p:sp>
    </p:spTree>
    <p:extLst>
      <p:ext uri="{BB962C8B-B14F-4D97-AF65-F5344CB8AC3E}">
        <p14:creationId xmlns:p14="http://schemas.microsoft.com/office/powerpoint/2010/main" val="290968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DCD6EC-B4DC-4B72-90F0-65E980E91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1548"/>
            <a:ext cx="10515600" cy="5646876"/>
          </a:xfrm>
        </p:spPr>
        <p:txBody>
          <a:bodyPr>
            <a:noAutofit/>
          </a:bodyPr>
          <a:lstStyle/>
          <a:p>
            <a:pPr algn="just"/>
            <a:r>
              <a:rPr lang="en-US" sz="2600" b="1" dirty="0"/>
              <a:t>Habitual events</a:t>
            </a:r>
            <a:r>
              <a:rPr lang="en-US" sz="2600" dirty="0"/>
              <a:t>: we use will to refer to events that happen often.</a:t>
            </a:r>
          </a:p>
          <a:p>
            <a:pPr marL="0" indent="0" algn="just">
              <a:buNone/>
            </a:pPr>
            <a:r>
              <a:rPr lang="en-US" sz="2600" i="1" dirty="0"/>
              <a:t>   Celia </a:t>
            </a:r>
            <a:r>
              <a:rPr lang="en-US" sz="2600" b="1" i="1" dirty="0"/>
              <a:t>will</a:t>
            </a:r>
            <a:r>
              <a:rPr lang="en-US" sz="2600" i="1" dirty="0"/>
              <a:t> start to get upset if she has to eat cabbage or meat like chicken breast. My mum </a:t>
            </a:r>
            <a:r>
              <a:rPr lang="en-US" sz="2600" b="1" i="1" dirty="0"/>
              <a:t>will</a:t>
            </a:r>
            <a:r>
              <a:rPr lang="en-US" sz="2600" i="1" dirty="0"/>
              <a:t> say, ‘Just try it’. And she</a:t>
            </a:r>
            <a:r>
              <a:rPr lang="en-US" sz="2600" b="1" i="1" dirty="0"/>
              <a:t>’ll</a:t>
            </a:r>
            <a:r>
              <a:rPr lang="en-US" sz="2600" i="1" dirty="0"/>
              <a:t> start shaking her head and going, ‘No. I don’t want to’. Mum </a:t>
            </a:r>
            <a:r>
              <a:rPr lang="en-US" sz="2600" b="1" i="1" dirty="0"/>
              <a:t>will</a:t>
            </a:r>
            <a:r>
              <a:rPr lang="en-US" sz="2600" i="1" dirty="0"/>
              <a:t> put it near her mouth and she</a:t>
            </a:r>
            <a:r>
              <a:rPr lang="en-US" sz="2600" b="1" i="1" dirty="0"/>
              <a:t>’ll</a:t>
            </a:r>
            <a:r>
              <a:rPr lang="en-US" sz="2600" i="1" dirty="0"/>
              <a:t> start to cough.</a:t>
            </a:r>
          </a:p>
          <a:p>
            <a:pPr marL="0" indent="0" algn="just">
              <a:buNone/>
            </a:pPr>
            <a:endParaRPr lang="en-US" sz="2600" i="1" dirty="0"/>
          </a:p>
          <a:p>
            <a:pPr algn="just"/>
            <a:r>
              <a:rPr lang="en-US" sz="2600" b="1" dirty="0"/>
              <a:t>Disapproval</a:t>
            </a:r>
            <a:r>
              <a:rPr lang="en-US" sz="2600" dirty="0"/>
              <a:t>: will is also used to talk about repeated </a:t>
            </a:r>
            <a:r>
              <a:rPr lang="en-US" sz="2600" dirty="0" err="1"/>
              <a:t>behaviour</a:t>
            </a:r>
            <a:r>
              <a:rPr lang="en-US" sz="2600" dirty="0"/>
              <a:t> which the speaker does not like or approve of. </a:t>
            </a:r>
            <a:r>
              <a:rPr lang="en-US" sz="2600" i="1" dirty="0"/>
              <a:t>Will</a:t>
            </a:r>
            <a:r>
              <a:rPr lang="en-US" sz="2600" dirty="0"/>
              <a:t> is normally stressed here.</a:t>
            </a:r>
          </a:p>
          <a:p>
            <a:pPr marL="0" indent="0" algn="just">
              <a:buNone/>
            </a:pPr>
            <a:r>
              <a:rPr lang="en-US" sz="2600" i="1" dirty="0"/>
              <a:t>   He </a:t>
            </a:r>
            <a:r>
              <a:rPr lang="en-US" sz="2600" b="1" i="1" dirty="0"/>
              <a:t>will</a:t>
            </a:r>
            <a:r>
              <a:rPr lang="en-US" sz="2600" i="1" dirty="0"/>
              <a:t> leave his clothes all over the floor. It drives me mad.</a:t>
            </a:r>
            <a:r>
              <a:rPr lang="en-US" sz="2600" dirty="0"/>
              <a:t> (stronger than </a:t>
            </a:r>
            <a:r>
              <a:rPr lang="en-US" sz="2600" i="1" dirty="0"/>
              <a:t>He leaves his clothes all over the floor</a:t>
            </a:r>
            <a:r>
              <a:rPr lang="en-US" sz="2600" dirty="0"/>
              <a:t>.)</a:t>
            </a:r>
          </a:p>
          <a:p>
            <a:pPr marL="0" indent="0" algn="just">
              <a:buNone/>
            </a:pPr>
            <a:endParaRPr lang="it-IT" sz="2600" dirty="0"/>
          </a:p>
          <a:p>
            <a:pPr algn="just"/>
            <a:r>
              <a:rPr lang="en-US" sz="2600" b="1" dirty="0"/>
              <a:t>Inanimate objects (things): </a:t>
            </a:r>
            <a:r>
              <a:rPr lang="en-US" sz="2600" dirty="0"/>
              <a:t>will may be used to refer to inanimate objects and how they respond to humans, most typically in the negative form won’t.</a:t>
            </a:r>
          </a:p>
          <a:p>
            <a:pPr marL="0" indent="0" algn="just">
              <a:buNone/>
            </a:pPr>
            <a:r>
              <a:rPr lang="en-US" sz="2600" i="1" dirty="0"/>
              <a:t>   The car won’t start.</a:t>
            </a:r>
            <a:endParaRPr lang="it-IT" sz="2600" i="1" dirty="0"/>
          </a:p>
        </p:txBody>
      </p:sp>
    </p:spTree>
    <p:extLst>
      <p:ext uri="{BB962C8B-B14F-4D97-AF65-F5344CB8AC3E}">
        <p14:creationId xmlns:p14="http://schemas.microsoft.com/office/powerpoint/2010/main" val="140154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184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WILL</vt:lpstr>
      <vt:lpstr>Presentazione standard di PowerPoint</vt:lpstr>
      <vt:lpstr>WILL: uses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</dc:title>
  <dc:creator>Laura Silvestro</dc:creator>
  <cp:lastModifiedBy>Laura Silvestro</cp:lastModifiedBy>
  <cp:revision>6</cp:revision>
  <dcterms:created xsi:type="dcterms:W3CDTF">2018-11-19T14:05:48Z</dcterms:created>
  <dcterms:modified xsi:type="dcterms:W3CDTF">2018-11-19T14:54:29Z</dcterms:modified>
</cp:coreProperties>
</file>