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cesca Fiore" initials="FF" lastIdx="1" clrIdx="0">
    <p:extLst>
      <p:ext uri="{19B8F6BF-5375-455C-9EA6-DF929625EA0E}">
        <p15:presenceInfo xmlns:p15="http://schemas.microsoft.com/office/powerpoint/2012/main" userId="f86c9a00b5ec1e5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sca Fiore" userId="f86c9a00b5ec1e59" providerId="LiveId" clId="{870B7737-B65C-476D-B456-CE137BD20DFD}"/>
    <pc:docChg chg="custSel modSld">
      <pc:chgData name="Francesca Fiore" userId="f86c9a00b5ec1e59" providerId="LiveId" clId="{870B7737-B65C-476D-B456-CE137BD20DFD}" dt="2018-11-19T15:15:28.641" v="102" actId="20577"/>
      <pc:docMkLst>
        <pc:docMk/>
      </pc:docMkLst>
      <pc:sldChg chg="modSp">
        <pc:chgData name="Francesca Fiore" userId="f86c9a00b5ec1e59" providerId="LiveId" clId="{870B7737-B65C-476D-B456-CE137BD20DFD}" dt="2018-11-19T15:15:28.641" v="102" actId="20577"/>
        <pc:sldMkLst>
          <pc:docMk/>
          <pc:sldMk cId="1476732902" sldId="256"/>
        </pc:sldMkLst>
        <pc:spChg chg="mod">
          <ac:chgData name="Francesca Fiore" userId="f86c9a00b5ec1e59" providerId="LiveId" clId="{870B7737-B65C-476D-B456-CE137BD20DFD}" dt="2018-11-19T15:15:28.641" v="102" actId="20577"/>
          <ac:spMkLst>
            <pc:docMk/>
            <pc:sldMk cId="1476732902" sldId="256"/>
            <ac:spMk id="3" creationId="{41A5B3D6-AD72-40B3-96AF-7072AD327E3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229D-8F4E-49E4-B915-98CA182475FB}" type="datetimeFigureOut">
              <a:rPr lang="fr-FR" smtClean="0"/>
              <a:t>19/11/2018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6BB9D-F30E-4FE5-B38A-36FF0F2EC7EE}" type="slidenum">
              <a:rPr lang="fr-FR" smtClean="0"/>
              <a:t>‹N›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662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229D-8F4E-49E4-B915-98CA182475FB}" type="datetimeFigureOut">
              <a:rPr lang="fr-FR" smtClean="0"/>
              <a:t>19/11/2018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6BB9D-F30E-4FE5-B38A-36FF0F2EC7E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9627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229D-8F4E-49E4-B915-98CA182475FB}" type="datetimeFigureOut">
              <a:rPr lang="fr-FR" smtClean="0"/>
              <a:t>19/11/2018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6BB9D-F30E-4FE5-B38A-36FF0F2EC7E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5218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229D-8F4E-49E4-B915-98CA182475FB}" type="datetimeFigureOut">
              <a:rPr lang="fr-FR" smtClean="0"/>
              <a:t>19/11/2018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6BB9D-F30E-4FE5-B38A-36FF0F2EC7E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34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229D-8F4E-49E4-B915-98CA182475FB}" type="datetimeFigureOut">
              <a:rPr lang="fr-FR" smtClean="0"/>
              <a:t>19/11/2018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6BB9D-F30E-4FE5-B38A-36FF0F2EC7EE}" type="slidenum">
              <a:rPr lang="fr-FR" smtClean="0"/>
              <a:t>‹N›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2716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229D-8F4E-49E4-B915-98CA182475FB}" type="datetimeFigureOut">
              <a:rPr lang="fr-FR" smtClean="0"/>
              <a:t>19/11/2018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6BB9D-F30E-4FE5-B38A-36FF0F2EC7E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8536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229D-8F4E-49E4-B915-98CA182475FB}" type="datetimeFigureOut">
              <a:rPr lang="fr-FR" smtClean="0"/>
              <a:t>19/11/2018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6BB9D-F30E-4FE5-B38A-36FF0F2EC7E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330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229D-8F4E-49E4-B915-98CA182475FB}" type="datetimeFigureOut">
              <a:rPr lang="fr-FR" smtClean="0"/>
              <a:t>19/11/2018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6BB9D-F30E-4FE5-B38A-36FF0F2EC7E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8798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229D-8F4E-49E4-B915-98CA182475FB}" type="datetimeFigureOut">
              <a:rPr lang="fr-FR" smtClean="0"/>
              <a:t>19/11/2018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6BB9D-F30E-4FE5-B38A-36FF0F2EC7E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3341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790229D-8F4E-49E4-B915-98CA182475FB}" type="datetimeFigureOut">
              <a:rPr lang="fr-FR" smtClean="0"/>
              <a:t>19/11/2018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06BB9D-F30E-4FE5-B38A-36FF0F2EC7E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614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229D-8F4E-49E4-B915-98CA182475FB}" type="datetimeFigureOut">
              <a:rPr lang="fr-FR" smtClean="0"/>
              <a:t>19/11/2018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6BB9D-F30E-4FE5-B38A-36FF0F2EC7E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2752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790229D-8F4E-49E4-B915-98CA182475FB}" type="datetimeFigureOut">
              <a:rPr lang="fr-FR" smtClean="0"/>
              <a:t>19/11/2018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6BB9D-F30E-4FE5-B38A-36FF0F2EC7EE}" type="slidenum">
              <a:rPr lang="fr-FR" smtClean="0"/>
              <a:t>‹N›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7835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rbucks.com/" TargetMode="External"/><Relationship Id="rId2" Type="http://schemas.openxmlformats.org/officeDocument/2006/relationships/hyperlink" Target="http://www.british-business-bank.co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itishairways.com/" TargetMode="External"/><Relationship Id="rId2" Type="http://schemas.openxmlformats.org/officeDocument/2006/relationships/hyperlink" Target="http://www.ebay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itish-business-bank.co.uk/" TargetMode="External"/><Relationship Id="rId2" Type="http://schemas.openxmlformats.org/officeDocument/2006/relationships/hyperlink" Target="http://www.monsanto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026C99-12DD-413A-82A2-A36D736D32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dirty="0"/>
              <a:t>The modal </a:t>
            </a:r>
            <a:r>
              <a:rPr lang="fr-FR" dirty="0" err="1"/>
              <a:t>verb</a:t>
            </a:r>
            <a:r>
              <a:rPr lang="fr-FR" dirty="0"/>
              <a:t> CAN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1A5B3D6-AD72-40B3-96AF-7072AD327E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fr-FR" dirty="0"/>
              <a:t>Group a</a:t>
            </a:r>
          </a:p>
          <a:p>
            <a:pPr algn="ctr"/>
            <a:r>
              <a:rPr lang="fr-FR" dirty="0"/>
              <a:t>Veronica </a:t>
            </a:r>
            <a:r>
              <a:rPr lang="fr-FR" dirty="0" err="1"/>
              <a:t>scarsi</a:t>
            </a:r>
            <a:r>
              <a:rPr lang="fr-FR" dirty="0"/>
              <a:t>, valentina </a:t>
            </a:r>
            <a:r>
              <a:rPr lang="fr-FR" dirty="0" err="1"/>
              <a:t>miali</a:t>
            </a:r>
            <a:r>
              <a:rPr lang="fr-FR" dirty="0"/>
              <a:t>, </a:t>
            </a:r>
            <a:r>
              <a:rPr lang="fr-FR" dirty="0" err="1"/>
              <a:t>nicholas</a:t>
            </a:r>
            <a:r>
              <a:rPr lang="fr-FR" dirty="0"/>
              <a:t> </a:t>
            </a:r>
            <a:r>
              <a:rPr lang="fr-FR" dirty="0" err="1"/>
              <a:t>bertoli</a:t>
            </a:r>
            <a:r>
              <a:rPr lang="fr-FR" dirty="0"/>
              <a:t>, </a:t>
            </a:r>
            <a:r>
              <a:rPr lang="fr-FR" dirty="0" err="1"/>
              <a:t>micaela</a:t>
            </a:r>
            <a:r>
              <a:rPr lang="fr-FR" dirty="0"/>
              <a:t> </a:t>
            </a:r>
            <a:r>
              <a:rPr lang="fr-FR" dirty="0" err="1"/>
              <a:t>petris</a:t>
            </a:r>
            <a:r>
              <a:rPr lang="fr-FR" dirty="0"/>
              <a:t>, </a:t>
            </a:r>
            <a:r>
              <a:rPr lang="fr-FR" dirty="0" err="1"/>
              <a:t>francesca</a:t>
            </a:r>
            <a:r>
              <a:rPr lang="fr-FR" dirty="0"/>
              <a:t> </a:t>
            </a:r>
            <a:r>
              <a:rPr lang="fr-FR"/>
              <a:t>fiore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6732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6E981A-FA25-4235-958B-A6005DCE6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use </a:t>
            </a:r>
            <a:r>
              <a:rPr lang="en-US" i="1" dirty="0"/>
              <a:t>can</a:t>
            </a:r>
            <a:r>
              <a:rPr lang="en-US" dirty="0"/>
              <a:t> to express </a:t>
            </a:r>
            <a:r>
              <a:rPr lang="en-US" b="1" dirty="0"/>
              <a:t>possibility:</a:t>
            </a:r>
            <a:endParaRPr lang="fr-FR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7A297E-A68F-4DD8-8061-9835967DC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11829"/>
            <a:ext cx="4746172" cy="3757264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- By considering this kind of finance, businesses who previously thought they would be excluded from a pure equity or debt solution </a:t>
            </a:r>
            <a:r>
              <a:rPr lang="en-US" sz="2800" b="1" dirty="0"/>
              <a:t>can</a:t>
            </a:r>
            <a:r>
              <a:rPr lang="en-US" sz="2800" dirty="0"/>
              <a:t> carve out a space for themselves within the funding landscape. </a:t>
            </a:r>
          </a:p>
          <a:p>
            <a:r>
              <a:rPr lang="en-US" sz="2600" dirty="0">
                <a:solidFill>
                  <a:schemeClr val="tx1"/>
                </a:solidFill>
              </a:rPr>
              <a:t>(</a:t>
            </a:r>
            <a:r>
              <a:rPr lang="en-US" sz="2600" dirty="0">
                <a:solidFill>
                  <a:schemeClr val="tx1"/>
                </a:solidFill>
                <a:hlinkClick r:id="rId2"/>
              </a:rPr>
              <a:t>www.British-business-bank.co.uk</a:t>
            </a:r>
            <a:r>
              <a:rPr lang="en-US" sz="2600" dirty="0">
                <a:solidFill>
                  <a:schemeClr val="tx1"/>
                </a:solidFill>
              </a:rPr>
              <a:t>)</a:t>
            </a:r>
          </a:p>
          <a:p>
            <a:r>
              <a:rPr lang="en-US" sz="2800" dirty="0"/>
              <a:t>- Members </a:t>
            </a:r>
            <a:r>
              <a:rPr lang="en-US" sz="2800" b="1" dirty="0"/>
              <a:t>can</a:t>
            </a:r>
            <a:r>
              <a:rPr lang="en-US" sz="2800" dirty="0"/>
              <a:t> choose one free item per redemption. (</a:t>
            </a:r>
            <a:r>
              <a:rPr lang="en-US" sz="2600" dirty="0">
                <a:solidFill>
                  <a:schemeClr val="tx1"/>
                </a:solidFill>
                <a:hlinkClick r:id="rId3"/>
              </a:rPr>
              <a:t>www.starbucks.com</a:t>
            </a:r>
            <a:r>
              <a:rPr lang="en-US" sz="2600" dirty="0">
                <a:solidFill>
                  <a:schemeClr val="tx1"/>
                </a:solidFill>
              </a:rPr>
              <a:t>) </a:t>
            </a:r>
          </a:p>
          <a:p>
            <a:pPr marL="0" indent="0">
              <a:buNone/>
            </a:pPr>
            <a:endParaRPr lang="fr-FR" sz="28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745FE7F-014A-47FF-87B5-C988F8CFD104}"/>
              </a:ext>
            </a:extLst>
          </p:cNvPr>
          <p:cNvSpPr txBox="1"/>
          <p:nvPr/>
        </p:nvSpPr>
        <p:spPr>
          <a:xfrm>
            <a:off x="6008914" y="2111829"/>
            <a:ext cx="474617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en-GB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first “can” expresses the possibility for a business to find space for themselves in the funding landscape.</a:t>
            </a:r>
          </a:p>
          <a:p>
            <a:endParaRPr lang="en-GB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GB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GB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The second “can” expresses the possibility for the client to redeem a free item.</a:t>
            </a:r>
          </a:p>
        </p:txBody>
      </p:sp>
    </p:spTree>
    <p:extLst>
      <p:ext uri="{BB962C8B-B14F-4D97-AF65-F5344CB8AC3E}">
        <p14:creationId xmlns:p14="http://schemas.microsoft.com/office/powerpoint/2010/main" val="1917886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32F475-A80A-42E1-9551-2FE42C39B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often use </a:t>
            </a:r>
            <a:r>
              <a:rPr lang="en-US" i="1" dirty="0"/>
              <a:t>can</a:t>
            </a:r>
            <a:r>
              <a:rPr lang="en-US" dirty="0"/>
              <a:t> to ask for or give </a:t>
            </a:r>
            <a:r>
              <a:rPr lang="en-US" b="1" dirty="0"/>
              <a:t>permission</a:t>
            </a:r>
            <a:r>
              <a:rPr lang="en-US" dirty="0"/>
              <a:t>:</a:t>
            </a:r>
            <a:endParaRPr lang="fr-FR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D9218E-2740-4845-A398-FEE775D0E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460171"/>
            <a:ext cx="4759234" cy="3408922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-You </a:t>
            </a:r>
            <a:r>
              <a:rPr lang="en-US" sz="2800" b="1" dirty="0"/>
              <a:t>can</a:t>
            </a:r>
            <a:r>
              <a:rPr lang="en-US" sz="2800" dirty="0"/>
              <a:t> usually make changes to your eBay listings, but there are some restrictions depending on what you want to change and when. </a:t>
            </a:r>
          </a:p>
          <a:p>
            <a:r>
              <a:rPr lang="en-US" sz="2800" dirty="0"/>
              <a:t>(</a:t>
            </a:r>
            <a:r>
              <a:rPr lang="en-US" sz="2800" dirty="0">
                <a:hlinkClick r:id="rId2"/>
              </a:rPr>
              <a:t>www.ebay.com</a:t>
            </a:r>
            <a:r>
              <a:rPr lang="en-US" sz="2800" dirty="0"/>
              <a:t>)  </a:t>
            </a:r>
          </a:p>
          <a:p>
            <a:r>
              <a:rPr lang="en-US" sz="2800" dirty="0"/>
              <a:t>-You </a:t>
            </a:r>
            <a:r>
              <a:rPr lang="en-US" sz="2800" b="1" dirty="0"/>
              <a:t>can</a:t>
            </a:r>
            <a:r>
              <a:rPr lang="en-US" sz="2800" dirty="0"/>
              <a:t> cancel your booking and obtain a full refund without penalty, up to 24 hours from when you made it.</a:t>
            </a:r>
          </a:p>
          <a:p>
            <a:r>
              <a:rPr lang="en-US" sz="2800" dirty="0"/>
              <a:t>(</a:t>
            </a:r>
            <a:r>
              <a:rPr lang="en-US" sz="2800" dirty="0">
                <a:hlinkClick r:id="rId3"/>
              </a:rPr>
              <a:t>www.britishairways.com</a:t>
            </a:r>
            <a:r>
              <a:rPr lang="en-US" sz="2800" dirty="0"/>
              <a:t>)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0FB7805-77B5-4591-ABD5-2B312EC3EAC7}"/>
              </a:ext>
            </a:extLst>
          </p:cNvPr>
          <p:cNvSpPr txBox="1"/>
          <p:nvPr/>
        </p:nvSpPr>
        <p:spPr>
          <a:xfrm>
            <a:off x="6335489" y="2536370"/>
            <a:ext cx="43433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first “can” expresses the permission to modify your eBay listings with some restrictions. 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second “can” expresses the permission to cancel your booking.</a:t>
            </a:r>
          </a:p>
        </p:txBody>
      </p:sp>
    </p:spTree>
    <p:extLst>
      <p:ext uri="{BB962C8B-B14F-4D97-AF65-F5344CB8AC3E}">
        <p14:creationId xmlns:p14="http://schemas.microsoft.com/office/powerpoint/2010/main" val="3773838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370ECA-A6B3-40D9-82C4-6D1541320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often use </a:t>
            </a:r>
            <a:r>
              <a:rPr lang="en-US" i="1" dirty="0"/>
              <a:t>can</a:t>
            </a:r>
            <a:r>
              <a:rPr lang="en-US" dirty="0"/>
              <a:t> to talk about </a:t>
            </a:r>
            <a:r>
              <a:rPr lang="en-US" b="1" dirty="0"/>
              <a:t>ability</a:t>
            </a:r>
            <a:r>
              <a:rPr lang="en-US" dirty="0"/>
              <a:t> to do something in the present or future:</a:t>
            </a:r>
            <a:r>
              <a:rPr lang="fr-FR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B39337-C5C3-446E-8750-F36524284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242456"/>
            <a:ext cx="4998720" cy="3626637"/>
          </a:xfrm>
        </p:spPr>
        <p:txBody>
          <a:bodyPr>
            <a:normAutofit fontScale="77500" lnSpcReduction="20000"/>
          </a:bodyPr>
          <a:lstStyle/>
          <a:p>
            <a:r>
              <a:rPr lang="en-GB" sz="2800" dirty="0"/>
              <a:t>- Glyphosate-based herbicides </a:t>
            </a:r>
            <a:r>
              <a:rPr lang="en-GB" sz="2800" b="1" dirty="0"/>
              <a:t>can</a:t>
            </a:r>
            <a:r>
              <a:rPr lang="en-GB" sz="2800" dirty="0"/>
              <a:t> help reduce the need for tillage —</a:t>
            </a:r>
            <a:r>
              <a:rPr lang="en-GB" sz="2800" dirty="0" err="1"/>
              <a:t>plowing</a:t>
            </a:r>
            <a:r>
              <a:rPr lang="en-GB" sz="2800" dirty="0"/>
              <a:t> or turning over the soil. </a:t>
            </a:r>
          </a:p>
          <a:p>
            <a:r>
              <a:rPr lang="en-GB" sz="2800" dirty="0"/>
              <a:t>(</a:t>
            </a:r>
            <a:r>
              <a:rPr lang="en-GB" sz="2800" dirty="0">
                <a:hlinkClick r:id="rId2"/>
              </a:rPr>
              <a:t>www.Monsanto.com</a:t>
            </a:r>
            <a:r>
              <a:rPr lang="en-GB" sz="2800" dirty="0"/>
              <a:t>) </a:t>
            </a:r>
          </a:p>
          <a:p>
            <a:r>
              <a:rPr lang="en-GB" sz="2800" dirty="0"/>
              <a:t>- Rather than thinking of an investor as a soulless wallet, entrepreneurs are recognising the knowledge, expertise and contacts that the right partner </a:t>
            </a:r>
            <a:r>
              <a:rPr lang="en-GB" sz="2800" b="1" dirty="0"/>
              <a:t>can</a:t>
            </a:r>
            <a:r>
              <a:rPr lang="en-GB" sz="2800" dirty="0"/>
              <a:t> provide</a:t>
            </a:r>
          </a:p>
          <a:p>
            <a:r>
              <a:rPr lang="en-US" sz="2900" dirty="0"/>
              <a:t>(</a:t>
            </a:r>
            <a:r>
              <a:rPr lang="en-US" sz="29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www.British-business-bank.co.uk</a:t>
            </a:r>
            <a:r>
              <a:rPr lang="en-US" sz="2900" dirty="0"/>
              <a:t>)</a:t>
            </a:r>
            <a:endParaRPr lang="en-GB" sz="2900" dirty="0"/>
          </a:p>
          <a:p>
            <a:r>
              <a:rPr lang="en-GB" sz="1700" dirty="0"/>
              <a:t>tillage (</a:t>
            </a:r>
            <a:r>
              <a:rPr lang="en-GB" sz="1700" dirty="0" err="1"/>
              <a:t>aratura</a:t>
            </a:r>
            <a:r>
              <a:rPr lang="en-GB" sz="1700" dirty="0"/>
              <a:t>)</a:t>
            </a:r>
          </a:p>
          <a:p>
            <a:r>
              <a:rPr lang="en-GB" sz="1700" dirty="0" err="1"/>
              <a:t>plowing</a:t>
            </a:r>
            <a:r>
              <a:rPr lang="en-GB" sz="1700" dirty="0"/>
              <a:t> (</a:t>
            </a:r>
            <a:r>
              <a:rPr lang="en-GB" sz="1700" dirty="0" err="1"/>
              <a:t>verbo</a:t>
            </a:r>
            <a:r>
              <a:rPr lang="en-GB" sz="1700" dirty="0"/>
              <a:t> </a:t>
            </a:r>
            <a:r>
              <a:rPr lang="en-GB" sz="1700" dirty="0" err="1"/>
              <a:t>arare</a:t>
            </a:r>
            <a:r>
              <a:rPr lang="en-GB" sz="1700" dirty="0"/>
              <a:t>)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BED739A-9204-4153-A928-4FC3B7043144}"/>
              </a:ext>
            </a:extLst>
          </p:cNvPr>
          <p:cNvSpPr txBox="1"/>
          <p:nvPr/>
        </p:nvSpPr>
        <p:spPr>
          <a:xfrm>
            <a:off x="6096001" y="2242456"/>
            <a:ext cx="564968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first </a:t>
            </a:r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“can”</a:t>
            </a: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expresses the </a:t>
            </a:r>
            <a:r>
              <a:rPr lang="fr-FR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ability</a:t>
            </a: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of </a:t>
            </a:r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glyphosate-based herbicides to reduce </a:t>
            </a:r>
            <a:r>
              <a:rPr lang="en-GB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plowing</a:t>
            </a:r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endParaRPr lang="en-GB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second “can” expresses the ability of a partner to be more than a mere wallet. </a:t>
            </a:r>
            <a:endParaRPr lang="fr-FR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9866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ttiv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46</TotalTime>
  <Words>354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Retrospettivo</vt:lpstr>
      <vt:lpstr>The modal verb CAN</vt:lpstr>
      <vt:lpstr>We use can to express possibility:</vt:lpstr>
      <vt:lpstr>We often use can to ask for or give permission:</vt:lpstr>
      <vt:lpstr>We often use can to talk about ability to do something in the present or future: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modal verb CAN</dc:title>
  <dc:creator>Francesca Fiore</dc:creator>
  <cp:lastModifiedBy>Francesca Fiore</cp:lastModifiedBy>
  <cp:revision>14</cp:revision>
  <dcterms:created xsi:type="dcterms:W3CDTF">2018-11-19T14:25:51Z</dcterms:created>
  <dcterms:modified xsi:type="dcterms:W3CDTF">2018-11-19T15:15:34Z</dcterms:modified>
</cp:coreProperties>
</file>