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6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94CC-60E7-CE4C-8C30-E3A679474E6D}" type="datetimeFigureOut">
              <a:rPr lang="it-IT" smtClean="0"/>
              <a:t>16/11/18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94E5-FEA1-7E47-8D5B-D990E8877E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2519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94CC-60E7-CE4C-8C30-E3A679474E6D}" type="datetimeFigureOut">
              <a:rPr lang="it-IT" smtClean="0"/>
              <a:t>16/11/18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94E5-FEA1-7E47-8D5B-D990E8877E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152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94CC-60E7-CE4C-8C30-E3A679474E6D}" type="datetimeFigureOut">
              <a:rPr lang="it-IT" smtClean="0"/>
              <a:t>16/11/18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94E5-FEA1-7E47-8D5B-D990E8877E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602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94CC-60E7-CE4C-8C30-E3A679474E6D}" type="datetimeFigureOut">
              <a:rPr lang="it-IT" smtClean="0"/>
              <a:t>16/11/18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94E5-FEA1-7E47-8D5B-D990E8877E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445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94CC-60E7-CE4C-8C30-E3A679474E6D}" type="datetimeFigureOut">
              <a:rPr lang="it-IT" smtClean="0"/>
              <a:t>16/11/18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94E5-FEA1-7E47-8D5B-D990E8877E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244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94CC-60E7-CE4C-8C30-E3A679474E6D}" type="datetimeFigureOut">
              <a:rPr lang="it-IT" smtClean="0"/>
              <a:t>16/11/18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94E5-FEA1-7E47-8D5B-D990E8877E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3511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94CC-60E7-CE4C-8C30-E3A679474E6D}" type="datetimeFigureOut">
              <a:rPr lang="it-IT" smtClean="0"/>
              <a:t>16/11/18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94E5-FEA1-7E47-8D5B-D990E8877E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95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94CC-60E7-CE4C-8C30-E3A679474E6D}" type="datetimeFigureOut">
              <a:rPr lang="it-IT" smtClean="0"/>
              <a:t>16/11/18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94E5-FEA1-7E47-8D5B-D990E8877E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5620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94CC-60E7-CE4C-8C30-E3A679474E6D}" type="datetimeFigureOut">
              <a:rPr lang="it-IT" smtClean="0"/>
              <a:t>16/11/18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94E5-FEA1-7E47-8D5B-D990E8877E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8272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94CC-60E7-CE4C-8C30-E3A679474E6D}" type="datetimeFigureOut">
              <a:rPr lang="it-IT" smtClean="0"/>
              <a:t>16/11/18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94E5-FEA1-7E47-8D5B-D990E8877E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316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94CC-60E7-CE4C-8C30-E3A679474E6D}" type="datetimeFigureOut">
              <a:rPr lang="it-IT" smtClean="0"/>
              <a:t>16/11/18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94E5-FEA1-7E47-8D5B-D990E8877E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567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194CC-60E7-CE4C-8C30-E3A679474E6D}" type="datetimeFigureOut">
              <a:rPr lang="it-IT" smtClean="0"/>
              <a:t>16/11/18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194E5-FEA1-7E47-8D5B-D990E8877E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6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151826"/>
            <a:ext cx="7772400" cy="1470025"/>
          </a:xfrm>
        </p:spPr>
        <p:txBody>
          <a:bodyPr>
            <a:normAutofit/>
          </a:bodyPr>
          <a:lstStyle/>
          <a:p>
            <a:r>
              <a:rPr lang="it-IT" sz="7000" b="1" dirty="0" smtClean="0">
                <a:latin typeface="Garamond"/>
                <a:cs typeface="Garamond"/>
              </a:rPr>
              <a:t>MAY</a:t>
            </a:r>
            <a:endParaRPr lang="it-IT" sz="7000" b="1" dirty="0">
              <a:latin typeface="Garamond"/>
              <a:cs typeface="Garamond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009899"/>
            <a:ext cx="6400800" cy="2965799"/>
          </a:xfrm>
        </p:spPr>
        <p:txBody>
          <a:bodyPr>
            <a:normAutofit/>
          </a:bodyPr>
          <a:lstStyle/>
          <a:p>
            <a:r>
              <a:rPr lang="it-IT" sz="3000" dirty="0" smtClean="0">
                <a:solidFill>
                  <a:schemeClr val="tx1"/>
                </a:solidFill>
                <a:latin typeface="Garamond"/>
                <a:cs typeface="Garamond"/>
              </a:rPr>
              <a:t>Chiara Randazzo</a:t>
            </a:r>
            <a:br>
              <a:rPr lang="it-IT" sz="3000" dirty="0" smtClean="0">
                <a:solidFill>
                  <a:schemeClr val="tx1"/>
                </a:solidFill>
                <a:latin typeface="Garamond"/>
                <a:cs typeface="Garamond"/>
              </a:rPr>
            </a:br>
            <a:r>
              <a:rPr lang="it-IT" sz="3000" dirty="0" err="1" smtClean="0">
                <a:solidFill>
                  <a:schemeClr val="tx1"/>
                </a:solidFill>
                <a:latin typeface="Garamond"/>
                <a:cs typeface="Garamond"/>
              </a:rPr>
              <a:t>Emanuel</a:t>
            </a:r>
            <a:r>
              <a:rPr lang="it-IT" sz="3000" dirty="0" smtClean="0">
                <a:solidFill>
                  <a:schemeClr val="tx1"/>
                </a:solidFill>
                <a:latin typeface="Garamond"/>
                <a:cs typeface="Garamond"/>
              </a:rPr>
              <a:t> </a:t>
            </a:r>
            <a:r>
              <a:rPr lang="it-IT" sz="3000" dirty="0" err="1" smtClean="0">
                <a:solidFill>
                  <a:schemeClr val="tx1"/>
                </a:solidFill>
                <a:latin typeface="Garamond"/>
                <a:cs typeface="Garamond"/>
              </a:rPr>
              <a:t>Zanirato</a:t>
            </a:r>
            <a:endParaRPr lang="it-IT" sz="3000" dirty="0" smtClean="0">
              <a:solidFill>
                <a:schemeClr val="tx1"/>
              </a:solidFill>
              <a:latin typeface="Garamond"/>
              <a:cs typeface="Garamond"/>
            </a:endParaRPr>
          </a:p>
          <a:p>
            <a:r>
              <a:rPr lang="it-IT" sz="3000" dirty="0" smtClean="0">
                <a:solidFill>
                  <a:schemeClr val="tx1"/>
                </a:solidFill>
                <a:latin typeface="Garamond"/>
                <a:cs typeface="Garamond"/>
              </a:rPr>
              <a:t>Miriam </a:t>
            </a:r>
            <a:r>
              <a:rPr lang="it-IT" sz="3000" dirty="0" err="1" smtClean="0">
                <a:solidFill>
                  <a:schemeClr val="tx1"/>
                </a:solidFill>
                <a:latin typeface="Garamond"/>
                <a:cs typeface="Garamond"/>
              </a:rPr>
              <a:t>Sculco</a:t>
            </a:r>
            <a:endParaRPr lang="it-IT" sz="3000" dirty="0" smtClean="0">
              <a:solidFill>
                <a:schemeClr val="tx1"/>
              </a:solidFill>
              <a:latin typeface="Garamond"/>
              <a:cs typeface="Garamond"/>
            </a:endParaRPr>
          </a:p>
          <a:p>
            <a:r>
              <a:rPr lang="it-IT" sz="3000" dirty="0" smtClean="0">
                <a:solidFill>
                  <a:schemeClr val="tx1"/>
                </a:solidFill>
                <a:latin typeface="Garamond"/>
                <a:cs typeface="Garamond"/>
              </a:rPr>
              <a:t>Serena D’Agostino</a:t>
            </a:r>
            <a:br>
              <a:rPr lang="it-IT" sz="3000" dirty="0" smtClean="0">
                <a:solidFill>
                  <a:schemeClr val="tx1"/>
                </a:solidFill>
                <a:latin typeface="Garamond"/>
                <a:cs typeface="Garamond"/>
              </a:rPr>
            </a:br>
            <a:r>
              <a:rPr lang="it-IT" sz="3000" dirty="0" smtClean="0">
                <a:solidFill>
                  <a:schemeClr val="tx1"/>
                </a:solidFill>
                <a:latin typeface="Garamond"/>
                <a:cs typeface="Garamond"/>
              </a:rPr>
              <a:t>Stefania Chirico </a:t>
            </a:r>
            <a:endParaRPr lang="it-IT" sz="3000" dirty="0">
              <a:solidFill>
                <a:schemeClr val="tx1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446396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4107"/>
            <a:ext cx="8229600" cy="770386"/>
          </a:xfrm>
        </p:spPr>
        <p:txBody>
          <a:bodyPr>
            <a:normAutofit/>
          </a:bodyPr>
          <a:lstStyle/>
          <a:p>
            <a:r>
              <a:rPr lang="it-IT" sz="3000" b="1" dirty="0" smtClean="0">
                <a:latin typeface="Garamond"/>
                <a:cs typeface="Garamond"/>
              </a:rPr>
              <a:t>MAY</a:t>
            </a:r>
            <a:endParaRPr lang="it-IT" sz="3000" b="1" dirty="0">
              <a:latin typeface="Garamond"/>
              <a:cs typeface="Garamond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12029"/>
            <a:ext cx="8229600" cy="5829950"/>
          </a:xfrm>
        </p:spPr>
        <p:txBody>
          <a:bodyPr>
            <a:normAutofit lnSpcReduction="10000"/>
          </a:bodyPr>
          <a:lstStyle/>
          <a:p>
            <a:r>
              <a:rPr lang="en-GB" sz="2500" dirty="0" smtClean="0"/>
              <a:t>The company is betting on </a:t>
            </a:r>
            <a:r>
              <a:rPr lang="en-GB" sz="2500" dirty="0" err="1" smtClean="0"/>
              <a:t>Teavana’s</a:t>
            </a:r>
            <a:r>
              <a:rPr lang="en-GB" sz="2500" dirty="0" smtClean="0"/>
              <a:t> popularity in China, one of the largest tea consuming countries, to give the brand a boost. Further, it </a:t>
            </a:r>
            <a:r>
              <a:rPr lang="en-GB" sz="2500" b="1" dirty="0" smtClean="0"/>
              <a:t>may</a:t>
            </a:r>
            <a:r>
              <a:rPr lang="en-GB" sz="2500" dirty="0" smtClean="0"/>
              <a:t> positively impact the sales of premium </a:t>
            </a:r>
            <a:r>
              <a:rPr lang="en-GB" sz="2500" dirty="0" err="1" smtClean="0"/>
              <a:t>Teavana</a:t>
            </a:r>
            <a:r>
              <a:rPr lang="en-GB" sz="2500" dirty="0" smtClean="0"/>
              <a:t> brewed and iced teas in Starbucks’ stores, helping increase the average spend per customer on beverages.”</a:t>
            </a:r>
          </a:p>
          <a:p>
            <a:r>
              <a:rPr lang="en-GB" sz="2500" dirty="0" smtClean="0"/>
              <a:t>Artificial Intelligence will take advantage of natural language processing to give us increasingly precise details. Future applications </a:t>
            </a:r>
            <a:r>
              <a:rPr lang="en-GB" sz="2500" b="1" dirty="0" smtClean="0"/>
              <a:t>may</a:t>
            </a:r>
            <a:r>
              <a:rPr lang="en-GB" sz="2500" dirty="0" smtClean="0"/>
              <a:t> allow Forbes marketers to monitor the activity of programs that use data to signal the start or end of marketing campaigns.</a:t>
            </a:r>
          </a:p>
          <a:p>
            <a:r>
              <a:rPr lang="en-GB" sz="2500" dirty="0" err="1" smtClean="0"/>
              <a:t>Mr.</a:t>
            </a:r>
            <a:r>
              <a:rPr lang="en-GB" sz="2500" dirty="0" smtClean="0"/>
              <a:t> Moon has said that he fears the economy </a:t>
            </a:r>
            <a:r>
              <a:rPr lang="en-GB" sz="2500" b="1" dirty="0" smtClean="0"/>
              <a:t>may </a:t>
            </a:r>
            <a:r>
              <a:rPr lang="en-GB" sz="2500" dirty="0" smtClean="0"/>
              <a:t>be stuck in under-3% growth–well below the pace of a generation ago, when Seoul’s economic transformation earned it the label, “Miracle of the Han.”</a:t>
            </a:r>
          </a:p>
          <a:p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18898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603"/>
            <a:ext cx="8229600" cy="703961"/>
          </a:xfrm>
        </p:spPr>
        <p:txBody>
          <a:bodyPr>
            <a:normAutofit/>
          </a:bodyPr>
          <a:lstStyle/>
          <a:p>
            <a:r>
              <a:rPr lang="it-IT" sz="3000" b="1" dirty="0" smtClean="0">
                <a:latin typeface="Garamond"/>
                <a:cs typeface="Garamond"/>
              </a:rPr>
              <a:t>MAY</a:t>
            </a:r>
            <a:endParaRPr lang="it-IT" sz="3000" b="1" dirty="0">
              <a:latin typeface="Garamond"/>
              <a:cs typeface="Garamond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49564"/>
            <a:ext cx="8229600" cy="5871594"/>
          </a:xfrm>
        </p:spPr>
        <p:txBody>
          <a:bodyPr>
            <a:normAutofit/>
          </a:bodyPr>
          <a:lstStyle/>
          <a:p>
            <a:r>
              <a:rPr lang="en-GB" sz="2500" dirty="0" smtClean="0"/>
              <a:t>“Apple prices </a:t>
            </a:r>
            <a:r>
              <a:rPr lang="en-GB" sz="2500" b="1" dirty="0" smtClean="0"/>
              <a:t>may</a:t>
            </a:r>
            <a:r>
              <a:rPr lang="en-GB" sz="2500" dirty="0" smtClean="0"/>
              <a:t> increase because of the massive tariffs we </a:t>
            </a:r>
            <a:r>
              <a:rPr lang="en-GB" sz="2500" b="1" dirty="0" smtClean="0"/>
              <a:t>may</a:t>
            </a:r>
            <a:r>
              <a:rPr lang="en-GB" sz="2500" dirty="0" smtClean="0"/>
              <a:t> be imposing on China — but there is an easy solution where there would be ZERO tax, and indeed a tax incentive,” Mr Trump tweeted. “Make your products in the United States instead of China. Start building new plants now. Exciting!”</a:t>
            </a:r>
          </a:p>
          <a:p>
            <a:r>
              <a:rPr lang="en-GB" sz="2500" dirty="0" smtClean="0"/>
              <a:t>Additionally, declines in the price of oil </a:t>
            </a:r>
            <a:r>
              <a:rPr lang="en-GB" sz="2500" b="1" dirty="0" smtClean="0"/>
              <a:t>may</a:t>
            </a:r>
            <a:r>
              <a:rPr lang="en-GB" sz="2500" dirty="0" smtClean="0"/>
              <a:t> expose Ryanair to some risk of hedging losses that could lead to negative effects on Ryanair’s financial condition and/or results of operations.</a:t>
            </a:r>
          </a:p>
          <a:p>
            <a:r>
              <a:rPr lang="en-GB" sz="2500" dirty="0" smtClean="0"/>
              <a:t>We compete in both the business-to-consumer and business-to-business segments, allowing consumers to enjoy our highest quality coffees at home and to recreate these perfect coffee moments wherever they </a:t>
            </a:r>
            <a:r>
              <a:rPr lang="en-GB" sz="2500" b="1" dirty="0" smtClean="0"/>
              <a:t>may </a:t>
            </a:r>
            <a:r>
              <a:rPr lang="en-GB" sz="2500" dirty="0" smtClean="0"/>
              <a:t>be. 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3381175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6425"/>
          </a:xfrm>
        </p:spPr>
        <p:txBody>
          <a:bodyPr>
            <a:normAutofit/>
          </a:bodyPr>
          <a:lstStyle/>
          <a:p>
            <a:r>
              <a:rPr lang="it-IT" sz="3000" b="1" dirty="0" smtClean="0">
                <a:latin typeface="Garamond"/>
                <a:cs typeface="Garamond"/>
              </a:rPr>
              <a:t>MAY</a:t>
            </a:r>
            <a:endParaRPr lang="it-IT" sz="3000" b="1" dirty="0">
              <a:latin typeface="Garamond"/>
              <a:cs typeface="Garamond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9034"/>
            <a:ext cx="8229600" cy="6091575"/>
          </a:xfrm>
        </p:spPr>
        <p:txBody>
          <a:bodyPr>
            <a:normAutofit/>
          </a:bodyPr>
          <a:lstStyle/>
          <a:p>
            <a:r>
              <a:rPr lang="en-GB" sz="2500" dirty="0" err="1" smtClean="0"/>
              <a:t>Fastjet</a:t>
            </a:r>
            <a:r>
              <a:rPr lang="en-GB" sz="2500" dirty="0" smtClean="0"/>
              <a:t> warns it </a:t>
            </a:r>
            <a:r>
              <a:rPr lang="en-GB" sz="2500" b="1" dirty="0" smtClean="0"/>
              <a:t>may</a:t>
            </a:r>
            <a:r>
              <a:rPr lang="en-GB" sz="2500" dirty="0" smtClean="0"/>
              <a:t> have to halt trading due to funding crunch. </a:t>
            </a:r>
            <a:r>
              <a:rPr lang="en-GB" sz="2500" dirty="0" err="1" smtClean="0"/>
              <a:t>Fastjet</a:t>
            </a:r>
            <a:r>
              <a:rPr lang="en-GB" sz="2500" dirty="0" smtClean="0"/>
              <a:t>, the low-cost carrier, warned investors on Wednesday that it </a:t>
            </a:r>
            <a:r>
              <a:rPr lang="en-GB" sz="2500" b="1" dirty="0" smtClean="0"/>
              <a:t>may</a:t>
            </a:r>
            <a:r>
              <a:rPr lang="en-GB" sz="2500" dirty="0" smtClean="0"/>
              <a:t> cease trading if it is unable to address a </a:t>
            </a:r>
            <a:r>
              <a:rPr lang="en-GB" sz="2500" dirty="0" err="1" smtClean="0"/>
              <a:t>savere</a:t>
            </a:r>
            <a:r>
              <a:rPr lang="en-GB" sz="2500" dirty="0" smtClean="0"/>
              <a:t> cash crunch. </a:t>
            </a:r>
          </a:p>
          <a:p>
            <a:r>
              <a:rPr lang="en-GB" sz="2500" dirty="0" smtClean="0"/>
              <a:t>Ryanair, Europe’s largest low-cost carrier, warned in its guidance that worse </a:t>
            </a:r>
            <a:r>
              <a:rPr lang="en-GB" sz="2500" b="1" dirty="0" smtClean="0"/>
              <a:t>may</a:t>
            </a:r>
            <a:r>
              <a:rPr lang="en-GB" sz="2500" dirty="0" smtClean="0"/>
              <a:t>  be to come if recent co-ordinated strikes across Europe continue to hit traffic and bookings.</a:t>
            </a:r>
          </a:p>
          <a:p>
            <a:r>
              <a:rPr lang="en-GB" sz="2500" dirty="0" smtClean="0"/>
              <a:t>McDonalds - Short-Term Incentives</a:t>
            </a:r>
            <a:br>
              <a:rPr lang="en-GB" sz="2500" dirty="0" smtClean="0"/>
            </a:br>
            <a:r>
              <a:rPr lang="en-GB" sz="2500" dirty="0" smtClean="0"/>
              <a:t>Unlike base pay, which is the fixed </a:t>
            </a:r>
            <a:r>
              <a:rPr lang="en-GB" sz="2500" dirty="0" err="1" smtClean="0"/>
              <a:t>amout</a:t>
            </a:r>
            <a:r>
              <a:rPr lang="en-GB" sz="2500" dirty="0" smtClean="0"/>
              <a:t> of pay for the job you do, short-term incentives are the variable, at-risk portion of cash compensation you </a:t>
            </a:r>
            <a:r>
              <a:rPr lang="en-GB" sz="2500" b="1" dirty="0" smtClean="0"/>
              <a:t>may</a:t>
            </a:r>
            <a:r>
              <a:rPr lang="en-GB" sz="2500" dirty="0" smtClean="0"/>
              <a:t> earn each year.</a:t>
            </a:r>
          </a:p>
          <a:p>
            <a:r>
              <a:rPr lang="en-GB" sz="2500" dirty="0" smtClean="0"/>
              <a:t>McDonalds's Interview Tips and Resume Advice</a:t>
            </a:r>
            <a:br>
              <a:rPr lang="en-GB" sz="2500" dirty="0" smtClean="0"/>
            </a:br>
            <a:r>
              <a:rPr lang="en-GB" sz="2500" dirty="0" smtClean="0"/>
              <a:t>Dress for crew position candidates </a:t>
            </a:r>
            <a:r>
              <a:rPr lang="en-GB" sz="2500" b="1" dirty="0" smtClean="0"/>
              <a:t>may</a:t>
            </a:r>
            <a:r>
              <a:rPr lang="en-GB" sz="2500" dirty="0" smtClean="0"/>
              <a:t> be casual, yet professional, while candidates for department manager and above </a:t>
            </a:r>
            <a:r>
              <a:rPr lang="en-GB" sz="2500" b="1" dirty="0" smtClean="0"/>
              <a:t>may</a:t>
            </a:r>
            <a:r>
              <a:rPr lang="en-GB" sz="2500" dirty="0" smtClean="0"/>
              <a:t> want to dress business casual.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25158199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365</Words>
  <Application>Microsoft Macintosh PowerPoint</Application>
  <PresentationFormat>Presentazione su schermo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MAY</vt:lpstr>
      <vt:lpstr>MAY</vt:lpstr>
      <vt:lpstr>MAY</vt:lpstr>
      <vt:lpstr>MAY</vt:lpstr>
    </vt:vector>
  </TitlesOfParts>
  <Company>Apple Apple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</dc:title>
  <dc:creator>Apple</dc:creator>
  <cp:lastModifiedBy>Apple</cp:lastModifiedBy>
  <cp:revision>2</cp:revision>
  <dcterms:created xsi:type="dcterms:W3CDTF">2018-11-16T16:57:11Z</dcterms:created>
  <dcterms:modified xsi:type="dcterms:W3CDTF">2018-11-16T17:17:03Z</dcterms:modified>
</cp:coreProperties>
</file>