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BC144-4A01-4171-BB3E-78ACBC33A9CB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52038A-D009-4DD9-994D-8194B449DC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0141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49E8-8D12-4795-A469-EF1E0D62C730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05384D7-BBA5-4B31-B209-7F999E5E23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110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49E8-8D12-4795-A469-EF1E0D62C730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5384D7-BBA5-4B31-B209-7F999E5E23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338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49E8-8D12-4795-A469-EF1E0D62C730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5384D7-BBA5-4B31-B209-7F999E5E236A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1307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49E8-8D12-4795-A469-EF1E0D62C730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5384D7-BBA5-4B31-B209-7F999E5E23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0835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49E8-8D12-4795-A469-EF1E0D62C730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5384D7-BBA5-4B31-B209-7F999E5E236A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2586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49E8-8D12-4795-A469-EF1E0D62C730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5384D7-BBA5-4B31-B209-7F999E5E23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2412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49E8-8D12-4795-A469-EF1E0D62C730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4D7-BBA5-4B31-B209-7F999E5E23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14513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49E8-8D12-4795-A469-EF1E0D62C730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4D7-BBA5-4B31-B209-7F999E5E23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9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49E8-8D12-4795-A469-EF1E0D62C730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4D7-BBA5-4B31-B209-7F999E5E23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7019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49E8-8D12-4795-A469-EF1E0D62C730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5384D7-BBA5-4B31-B209-7F999E5E23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581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49E8-8D12-4795-A469-EF1E0D62C730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05384D7-BBA5-4B31-B209-7F999E5E23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734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49E8-8D12-4795-A469-EF1E0D62C730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05384D7-BBA5-4B31-B209-7F999E5E23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6377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49E8-8D12-4795-A469-EF1E0D62C730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4D7-BBA5-4B31-B209-7F999E5E23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784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49E8-8D12-4795-A469-EF1E0D62C730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4D7-BBA5-4B31-B209-7F999E5E23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5436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49E8-8D12-4795-A469-EF1E0D62C730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4D7-BBA5-4B31-B209-7F999E5E23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3669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49E8-8D12-4795-A469-EF1E0D62C730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5384D7-BBA5-4B31-B209-7F999E5E23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3458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549E8-8D12-4795-A469-EF1E0D62C730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05384D7-BBA5-4B31-B209-7F999E5E23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2146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m/news/av/uk-wales-42404623/domestic-abuse-victim-could-have-ended-up-homeless" TargetMode="External"/><Relationship Id="rId2" Type="http://schemas.openxmlformats.org/officeDocument/2006/relationships/hyperlink" Target="https://www.bbc.com/news/4626498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bc.com/news/stories-46152567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m/news/uk-46234602" TargetMode="External"/><Relationship Id="rId2" Type="http://schemas.openxmlformats.org/officeDocument/2006/relationships/hyperlink" Target="https://www.coca-cola.co.uk/blog/our-plan-to-recover-and-recycle-every-single-can-and-bottle-we-sel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artinroll.com/resources/articles/branding/giorgio-armani-the-iconic-fashion-brand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A5266481-6D1F-48C4-9DBC-F14FDDC22012}"/>
              </a:ext>
            </a:extLst>
          </p:cNvPr>
          <p:cNvSpPr/>
          <p:nvPr/>
        </p:nvSpPr>
        <p:spPr>
          <a:xfrm>
            <a:off x="4176243" y="1488441"/>
            <a:ext cx="383951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GROUP B</a:t>
            </a:r>
            <a:endParaRPr lang="it-IT" sz="66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CF612B4D-96A6-4BA9-BE50-8AC723EB2C1C}"/>
              </a:ext>
            </a:extLst>
          </p:cNvPr>
          <p:cNvSpPr/>
          <p:nvPr/>
        </p:nvSpPr>
        <p:spPr>
          <a:xfrm>
            <a:off x="1871124" y="3237027"/>
            <a:ext cx="8449749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Verb</a:t>
            </a:r>
            <a:r>
              <a:rPr lang="it-IT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: COULD</a:t>
            </a:r>
          </a:p>
          <a:p>
            <a:pPr algn="ctr"/>
            <a:endParaRPr lang="it-IT" sz="28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it-IT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Elena </a:t>
            </a:r>
            <a:r>
              <a:rPr lang="it-IT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Rosson</a:t>
            </a:r>
            <a:r>
              <a:rPr lang="it-IT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, Cristina </a:t>
            </a:r>
            <a:r>
              <a:rPr lang="it-IT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Calonego</a:t>
            </a:r>
            <a:r>
              <a:rPr lang="it-IT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, Sara Dal Mas, </a:t>
            </a:r>
          </a:p>
          <a:p>
            <a:pPr algn="ctr"/>
            <a:r>
              <a:rPr lang="it-IT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Laura Fedullo,  Anna </a:t>
            </a:r>
            <a:r>
              <a:rPr lang="it-IT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Slongo</a:t>
            </a:r>
            <a:r>
              <a:rPr lang="it-IT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, Lisa Lucarini</a:t>
            </a:r>
          </a:p>
        </p:txBody>
      </p:sp>
    </p:spTree>
    <p:extLst>
      <p:ext uri="{BB962C8B-B14F-4D97-AF65-F5344CB8AC3E}">
        <p14:creationId xmlns:p14="http://schemas.microsoft.com/office/powerpoint/2010/main" val="3250599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57036F-E90A-4CD8-8D69-A5C144AF2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498" y="1195754"/>
            <a:ext cx="10154114" cy="5053093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400" dirty="0"/>
              <a:t>If the fire stayed long enough and burned hot enough, the bones </a:t>
            </a:r>
            <a:r>
              <a:rPr lang="en-US" sz="2400" b="1" dirty="0"/>
              <a:t>could</a:t>
            </a:r>
            <a:r>
              <a:rPr lang="en-US" sz="2400" dirty="0"/>
              <a:t>, at a minimum, be fragmented down to such a small amount that we couldn't see them, and it's possible that even the dogs might not be able to detect them. (</a:t>
            </a:r>
            <a:r>
              <a:rPr lang="it-IT" sz="2400" u="sng" dirty="0">
                <a:hlinkClick r:id="rId2"/>
              </a:rPr>
              <a:t>https://www.bbc.com/news/46264981</a:t>
            </a:r>
            <a:r>
              <a:rPr lang="it-IT" sz="2400" dirty="0"/>
              <a:t>) </a:t>
            </a:r>
            <a:r>
              <a:rPr lang="it-IT" sz="2400" dirty="0">
                <a:sym typeface="Wingdings" panose="05000000000000000000" pitchFamily="2" charset="2"/>
              </a:rPr>
              <a:t> CONDITIONAL SITUATION</a:t>
            </a:r>
          </a:p>
          <a:p>
            <a:pPr algn="just"/>
            <a:r>
              <a:rPr lang="en-US" sz="2400" dirty="0"/>
              <a:t>Domestic abuse victim </a:t>
            </a:r>
            <a:r>
              <a:rPr lang="en-US" sz="2400" b="1" dirty="0"/>
              <a:t>'could</a:t>
            </a:r>
            <a:r>
              <a:rPr lang="en-US" sz="2400" dirty="0"/>
              <a:t> have ended up homeless’. (</a:t>
            </a:r>
            <a:r>
              <a:rPr lang="it-IT" sz="2400" u="sng" dirty="0">
                <a:hlinkClick r:id="rId3"/>
              </a:rPr>
              <a:t>https://www.bbc.com/news/av/uk-wales-42404623/domestic-abuse-victim-could-have-ended-up-homeless</a:t>
            </a:r>
            <a:r>
              <a:rPr lang="it-IT" sz="2400" u="sng" dirty="0"/>
              <a:t>)</a:t>
            </a:r>
            <a:r>
              <a:rPr lang="it-IT" sz="2400" dirty="0"/>
              <a:t> </a:t>
            </a:r>
            <a:r>
              <a:rPr lang="it-IT" sz="2400" dirty="0">
                <a:sym typeface="Wingdings" panose="05000000000000000000" pitchFamily="2" charset="2"/>
              </a:rPr>
              <a:t> PAST UNREALISTIC SITUATION</a:t>
            </a:r>
          </a:p>
          <a:p>
            <a:pPr algn="just"/>
            <a:r>
              <a:rPr lang="en-US" sz="2400" dirty="0"/>
              <a:t>The little girls tried to peer out of the school windows at what was happening on the street below. You </a:t>
            </a:r>
            <a:r>
              <a:rPr lang="en-US" sz="2400" b="1" dirty="0"/>
              <a:t>couldn't</a:t>
            </a:r>
            <a:r>
              <a:rPr lang="en-US" sz="2400" dirty="0"/>
              <a:t> actually see the stormtroopers from where we watched, just their flags - and they were shouting and making a terrible racket. (</a:t>
            </a:r>
            <a:r>
              <a:rPr lang="it-IT" sz="2400" u="sng" dirty="0">
                <a:hlinkClick r:id="rId4"/>
              </a:rPr>
              <a:t>https://www.bbc.com/news/stories-46152567</a:t>
            </a:r>
            <a:r>
              <a:rPr lang="it-IT" sz="2400" u="sng" dirty="0"/>
              <a:t>)</a:t>
            </a:r>
            <a:r>
              <a:rPr lang="it-IT" sz="2400" dirty="0"/>
              <a:t> </a:t>
            </a:r>
            <a:r>
              <a:rPr lang="it-IT" sz="2400" dirty="0">
                <a:sym typeface="Wingdings" panose="05000000000000000000" pitchFamily="2" charset="2"/>
              </a:rPr>
              <a:t> COULD AS PAST TENSE OF CAN </a:t>
            </a:r>
            <a:endParaRPr lang="it-IT" sz="2400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E4C4094-9D62-4DB5-856B-E133A9D4C4EA}"/>
              </a:ext>
            </a:extLst>
          </p:cNvPr>
          <p:cNvSpPr/>
          <p:nvPr/>
        </p:nvSpPr>
        <p:spPr>
          <a:xfrm>
            <a:off x="3671297" y="350745"/>
            <a:ext cx="48494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6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GENERAL FUNCTIONS</a:t>
            </a:r>
          </a:p>
        </p:txBody>
      </p:sp>
    </p:spTree>
    <p:extLst>
      <p:ext uri="{BB962C8B-B14F-4D97-AF65-F5344CB8AC3E}">
        <p14:creationId xmlns:p14="http://schemas.microsoft.com/office/powerpoint/2010/main" val="1283087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23E200-F1E6-4DA0-8AF1-605390A77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5242" y="1480625"/>
            <a:ext cx="10396025" cy="4765431"/>
          </a:xfrm>
        </p:spPr>
        <p:txBody>
          <a:bodyPr>
            <a:normAutofit/>
          </a:bodyPr>
          <a:lstStyle/>
          <a:p>
            <a:r>
              <a:rPr lang="en-US" sz="2600" dirty="0"/>
              <a:t>As a result of this, a Coke bottle you recycle </a:t>
            </a:r>
            <a:r>
              <a:rPr lang="en-US" sz="2600" b="1" dirty="0"/>
              <a:t>could</a:t>
            </a:r>
            <a:r>
              <a:rPr lang="en-US" sz="2600" dirty="0"/>
              <a:t> be back on shelves as a new bottle in as little as six weeks. (</a:t>
            </a:r>
            <a:r>
              <a:rPr lang="en-US" sz="2600" dirty="0">
                <a:hlinkClick r:id="rId2"/>
              </a:rPr>
              <a:t>https://www.coca-cola.co.uk/blog/our-plan-to-recover-and-recycle-every-single-can-and-bottle-we-sell</a:t>
            </a:r>
            <a:r>
              <a:rPr lang="en-US" sz="2600" dirty="0"/>
              <a:t>)</a:t>
            </a:r>
          </a:p>
          <a:p>
            <a:r>
              <a:rPr lang="en-US" sz="2600" dirty="0"/>
              <a:t>There </a:t>
            </a:r>
            <a:r>
              <a:rPr lang="en-US" sz="2600" b="1" dirty="0"/>
              <a:t>could</a:t>
            </a:r>
            <a:r>
              <a:rPr lang="en-US" sz="2600" dirty="0"/>
              <a:t> be a general election and/or a new prime minister. (</a:t>
            </a:r>
            <a:r>
              <a:rPr lang="en-US" sz="2600" dirty="0">
                <a:hlinkClick r:id="rId3"/>
              </a:rPr>
              <a:t>https://www.bbc.com/news/uk-46234602</a:t>
            </a:r>
            <a:r>
              <a:rPr lang="en-US" sz="2600" dirty="0"/>
              <a:t>)</a:t>
            </a:r>
          </a:p>
          <a:p>
            <a:r>
              <a:rPr lang="en-US" sz="2600" b="1" dirty="0"/>
              <a:t>Could</a:t>
            </a:r>
            <a:r>
              <a:rPr lang="en-US" sz="2600" dirty="0"/>
              <a:t> the slick leather cardholder actually overtake the classic money wallet in the purse popularity contest this year? Our on-trend, practical designs are competing with iconic leather looks in our new collection, and we honestly can't decide which is the best.</a:t>
            </a:r>
          </a:p>
          <a:p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B50529CC-D186-415D-903A-17A57F93ADCE}"/>
              </a:ext>
            </a:extLst>
          </p:cNvPr>
          <p:cNvSpPr/>
          <p:nvPr/>
        </p:nvSpPr>
        <p:spPr>
          <a:xfrm>
            <a:off x="4312498" y="360347"/>
            <a:ext cx="35670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EXAMPLES</a:t>
            </a:r>
            <a:endParaRPr lang="it-IT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53880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4CDD05-6F67-4B6C-8236-E9A67C9C2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1688" y="685800"/>
            <a:ext cx="10818054" cy="6049108"/>
          </a:xfrm>
        </p:spPr>
        <p:txBody>
          <a:bodyPr>
            <a:noAutofit/>
          </a:bodyPr>
          <a:lstStyle/>
          <a:p>
            <a:endParaRPr lang="en-US" sz="2400" dirty="0"/>
          </a:p>
          <a:p>
            <a:r>
              <a:rPr lang="en-US" sz="2400" dirty="0"/>
              <a:t>With consolidation happening in many industries, it might just be a matter of time that it catches up with the fashion industry as well. When this happens, it </a:t>
            </a:r>
            <a:r>
              <a:rPr lang="en-US" sz="2400" b="1" dirty="0"/>
              <a:t>could</a:t>
            </a:r>
            <a:r>
              <a:rPr lang="en-US" sz="2400" dirty="0"/>
              <a:t> pose a big challenge to the working style of Armani and its continued success. (</a:t>
            </a:r>
            <a:r>
              <a:rPr lang="en-US" sz="2400" dirty="0">
                <a:hlinkClick r:id="rId2"/>
              </a:rPr>
              <a:t>https://martinroll.com/resources/articles/branding/giorgio-armani-the-iconic-fashion-brand/</a:t>
            </a:r>
            <a:r>
              <a:rPr lang="en-US" sz="2400" dirty="0"/>
              <a:t>)</a:t>
            </a:r>
          </a:p>
          <a:p>
            <a:r>
              <a:rPr lang="en-US" sz="2400" dirty="0"/>
              <a:t>Robots in workplace </a:t>
            </a:r>
            <a:r>
              <a:rPr lang="en-US" sz="2400" b="1" dirty="0"/>
              <a:t>'could</a:t>
            </a:r>
            <a:r>
              <a:rPr lang="en-US" sz="2400" dirty="0"/>
              <a:t> create double the jobs they destroy’ Rise of machines could lead to 133m jobs globally in next decade. (The Guardian)</a:t>
            </a:r>
          </a:p>
          <a:p>
            <a:r>
              <a:rPr lang="en-US" sz="2400" dirty="0"/>
              <a:t>On average, people use 10% less energy when they know how much they're using. So, understanding your usage </a:t>
            </a:r>
            <a:r>
              <a:rPr lang="en-US" sz="2400" b="1" dirty="0"/>
              <a:t>could</a:t>
            </a:r>
            <a:r>
              <a:rPr lang="en-US" sz="2400" dirty="0"/>
              <a:t> mean lower bills. (</a:t>
            </a:r>
            <a:r>
              <a:rPr lang="en-US" sz="2400" dirty="0">
                <a:solidFill>
                  <a:srgbClr val="FF3300"/>
                </a:solidFill>
              </a:rPr>
              <a:t>Bulb.co.uk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33398086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227</TotalTime>
  <Words>423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Wingdings</vt:lpstr>
      <vt:lpstr>Wingdings 3</vt:lpstr>
      <vt:lpstr>Filo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fedullolaura@gmail.com</dc:creator>
  <cp:lastModifiedBy>fedullolaura@gmail.com</cp:lastModifiedBy>
  <cp:revision>7</cp:revision>
  <dcterms:created xsi:type="dcterms:W3CDTF">2018-11-19T15:03:20Z</dcterms:created>
  <dcterms:modified xsi:type="dcterms:W3CDTF">2018-11-19T18:50:51Z</dcterms:modified>
</cp:coreProperties>
</file>