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bc.com/news/technology-46153007" TargetMode="External"/><Relationship Id="rId3" Type="http://schemas.openxmlformats.org/officeDocument/2006/relationships/hyperlink" Target="https://www.apple.com/diversity/" TargetMode="External"/><Relationship Id="rId7" Type="http://schemas.openxmlformats.org/officeDocument/2006/relationships/hyperlink" Target="https://www.bp.com/content/dam/bpcountry/en_ca/canada/documents/NS_Drilling_Pgm/WellControlSpillResponse_02202018.pdf" TargetMode="External"/><Relationship Id="rId2" Type="http://schemas.openxmlformats.org/officeDocument/2006/relationships/hyperlink" Target="https://help.walmart.com/app/answers/detail/a_id/8/related/1/session/L2F2LzEvdGltZS8xNTQyMTc1OTc1L3NpZC9mVXBPOHZzXzBXd1NWS3lCOHNzTWdqNUhvMXZRM2hHdkQwVERXVDY2WTF0dllPa3VxJTdFSk5GUzM5RU5wNGEzcG5lbWJrVDlqWVdUU3EySGRrWlZ5QksxUXE4YnFhb19KRGZaZndXVEUxa250UVBTeFNBeVZ3NmNjZyUyMSUyMQ==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bc.com/news/business-46238143" TargetMode="External"/><Relationship Id="rId5" Type="http://schemas.openxmlformats.org/officeDocument/2006/relationships/hyperlink" Target="https://monsanto.com/innovations/modern-agriculture/articles/farm-succession-planning-legacy/" TargetMode="External"/><Relationship Id="rId10" Type="http://schemas.openxmlformats.org/officeDocument/2006/relationships/hyperlink" Target="https://www.bp.com/en_tt/trinidad-and-tobago/media/speeches/bptt-activity-update-2018.html" TargetMode="External"/><Relationship Id="rId4" Type="http://schemas.openxmlformats.org/officeDocument/2006/relationships/hyperlink" Target="https://help.walmart.com/app/answers/detail/a_id/6/~/walmart.coms-history-and-mission" TargetMode="External"/><Relationship Id="rId9" Type="http://schemas.openxmlformats.org/officeDocument/2006/relationships/hyperlink" Target="https://quickbooks.intuit.com/r/business-planning/7-business-ideas-for-the-sharing-econom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WOULD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GROUP 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Common </a:t>
            </a:r>
            <a:r>
              <a:rPr lang="en-GB" dirty="0"/>
              <a:t>occurrences</a:t>
            </a:r>
            <a:r>
              <a:rPr lang="it-IT" dirty="0"/>
              <a:t> 1</a:t>
            </a:r>
            <a:br>
              <a:rPr lang="it-IT" i="1" dirty="0"/>
            </a:br>
            <a:r>
              <a:rPr lang="en-GB" b="1" dirty="0"/>
              <a:t>Politeness</a:t>
            </a:r>
            <a:r>
              <a:rPr lang="it-IT" b="1" dirty="0"/>
              <a:t>/ conditional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19508" y="1825625"/>
            <a:ext cx="10534291" cy="43513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en-US" dirty="0"/>
          </a:p>
          <a:p>
            <a:pPr algn="just">
              <a:spcBef>
                <a:spcPts val="0"/>
              </a:spcBef>
            </a:pPr>
            <a:r>
              <a:rPr lang="en-US" sz="3000" i="1" dirty="0"/>
              <a:t>We </a:t>
            </a:r>
            <a:r>
              <a:rPr lang="en-US" sz="3000" b="1" i="1" dirty="0">
                <a:solidFill>
                  <a:schemeClr val="accent1">
                    <a:lumMod val="75000"/>
                  </a:schemeClr>
                </a:solidFill>
              </a:rPr>
              <a:t>would</a:t>
            </a:r>
            <a:r>
              <a:rPr lang="en-US" sz="3000" i="1" dirty="0"/>
              <a:t> appreciate it if you let us know by contacting us at […].</a:t>
            </a:r>
          </a:p>
          <a:p>
            <a:pPr marL="0" indent="0" algn="just">
              <a:buNone/>
            </a:pPr>
            <a:r>
              <a:rPr lang="en-US" sz="3000" b="1" dirty="0"/>
              <a:t>   Function: </a:t>
            </a:r>
            <a:r>
              <a:rPr lang="en-US" sz="3000" dirty="0"/>
              <a:t>polite request, invitation to do something</a:t>
            </a:r>
          </a:p>
          <a:p>
            <a:pPr marL="0" indent="0" algn="just">
              <a:buNone/>
            </a:pPr>
            <a:endParaRPr lang="en-US" sz="3000" dirty="0"/>
          </a:p>
          <a:p>
            <a:pPr lvl="0" algn="just">
              <a:spcBef>
                <a:spcPts val="0"/>
              </a:spcBef>
              <a:spcAft>
                <a:spcPts val="600"/>
              </a:spcAft>
            </a:pPr>
            <a:r>
              <a:rPr lang="en-US" sz="3000" i="1" dirty="0">
                <a:solidFill>
                  <a:srgbClr val="000000"/>
                </a:solidFill>
              </a:rPr>
              <a:t>A few updates we</a:t>
            </a:r>
            <a:r>
              <a:rPr lang="en-US" sz="3000" b="1" i="1" dirty="0">
                <a:solidFill>
                  <a:srgbClr val="5B9BD5">
                    <a:lumMod val="75000"/>
                  </a:srgbClr>
                </a:solidFill>
              </a:rPr>
              <a:t>’d</a:t>
            </a:r>
            <a:r>
              <a:rPr lang="en-US" sz="3000" i="1" dirty="0">
                <a:solidFill>
                  <a:srgbClr val="000000"/>
                </a:solidFill>
              </a:rPr>
              <a:t> like to share [...].</a:t>
            </a:r>
            <a:endParaRPr lang="en-US" sz="3000" i="1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000" b="1" dirty="0">
                <a:solidFill>
                  <a:srgbClr val="000000"/>
                </a:solidFill>
              </a:rPr>
              <a:t>   Function</a:t>
            </a:r>
            <a:r>
              <a:rPr lang="en-US" sz="3000" dirty="0">
                <a:solidFill>
                  <a:srgbClr val="000000"/>
                </a:solidFill>
              </a:rPr>
              <a:t>: expressing willingness (conditional)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n-US" sz="3000" dirty="0">
              <a:solidFill>
                <a:srgbClr val="000000"/>
              </a:solidFill>
            </a:endParaRPr>
          </a:p>
          <a:p>
            <a:pPr lvl="0" algn="just"/>
            <a:r>
              <a:rPr lang="en-US" sz="3000" i="1" dirty="0">
                <a:solidFill>
                  <a:prstClr val="black"/>
                </a:solidFill>
              </a:rPr>
              <a:t>He believed that by serving the customer's needs first, his business </a:t>
            </a:r>
            <a:r>
              <a:rPr lang="en-US" sz="3000" b="1" i="1" dirty="0">
                <a:solidFill>
                  <a:srgbClr val="5B9BD5">
                    <a:lumMod val="75000"/>
                  </a:srgbClr>
                </a:solidFill>
              </a:rPr>
              <a:t>would</a:t>
            </a:r>
            <a:r>
              <a:rPr lang="en-US" sz="3000" i="1" dirty="0">
                <a:solidFill>
                  <a:prstClr val="black"/>
                </a:solidFill>
              </a:rPr>
              <a:t> also serve its associates, shareholders, communities and other stakeholders.</a:t>
            </a:r>
          </a:p>
          <a:p>
            <a:pPr marL="0" lvl="0" indent="0" algn="just">
              <a:buNone/>
            </a:pPr>
            <a:r>
              <a:rPr lang="en-US" sz="3000" b="1" dirty="0">
                <a:solidFill>
                  <a:prstClr val="black"/>
                </a:solidFill>
              </a:rPr>
              <a:t>   Function:</a:t>
            </a:r>
            <a:r>
              <a:rPr lang="en-US" sz="3000" dirty="0">
                <a:solidFill>
                  <a:prstClr val="black"/>
                </a:solidFill>
              </a:rPr>
              <a:t> expresses consequence (conditional in the past)</a:t>
            </a:r>
          </a:p>
          <a:p>
            <a:pPr algn="just">
              <a:spcBef>
                <a:spcPts val="0"/>
              </a:spcBef>
            </a:pPr>
            <a:endParaRPr lang="en-US" sz="3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59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Common </a:t>
            </a:r>
            <a:r>
              <a:rPr lang="en-GB" dirty="0"/>
              <a:t>occurrences</a:t>
            </a:r>
            <a:r>
              <a:rPr lang="it-IT" dirty="0"/>
              <a:t> 2</a:t>
            </a:r>
            <a:br>
              <a:rPr lang="it-IT" dirty="0"/>
            </a:br>
            <a:r>
              <a:rPr lang="en-GB" b="1" dirty="0"/>
              <a:t>Willingness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/>
          </a:p>
          <a:p>
            <a:pPr algn="just">
              <a:spcBef>
                <a:spcPts val="0"/>
              </a:spcBef>
              <a:spcAft>
                <a:spcPts val="800"/>
              </a:spcAft>
            </a:pPr>
            <a:r>
              <a:rPr lang="en-US" i="1" dirty="0">
                <a:solidFill>
                  <a:srgbClr val="000000"/>
                </a:solidFill>
              </a:rPr>
              <a:t>When asked about what he </a:t>
            </a:r>
            <a:r>
              <a:rPr lang="en-US" b="1" i="1" dirty="0">
                <a:solidFill>
                  <a:schemeClr val="accent5"/>
                </a:solidFill>
              </a:rPr>
              <a:t>would</a:t>
            </a:r>
            <a:r>
              <a:rPr lang="en-US" i="1" dirty="0">
                <a:solidFill>
                  <a:schemeClr val="accent5"/>
                </a:solidFill>
              </a:rPr>
              <a:t> </a:t>
            </a:r>
            <a:r>
              <a:rPr lang="en-US" i="1" dirty="0">
                <a:solidFill>
                  <a:srgbClr val="000000"/>
                </a:solidFill>
              </a:rPr>
              <a:t>say to other farmers about his experience, he emphasized that no two operations are alike, so it’s vital to focus on the specifics of your operation</a:t>
            </a:r>
            <a:endParaRPr lang="en-US" i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b="1" dirty="0">
                <a:solidFill>
                  <a:srgbClr val="000000"/>
                </a:solidFill>
              </a:rPr>
              <a:t>   Function</a:t>
            </a:r>
            <a:r>
              <a:rPr lang="en-US" dirty="0">
                <a:solidFill>
                  <a:srgbClr val="000000"/>
                </a:solidFill>
              </a:rPr>
              <a:t>: expressing willingness - past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i="1" dirty="0">
                <a:ea typeface="SimSun-ExtB" panose="02010609060101010101" pitchFamily="49" charset="-122"/>
              </a:rPr>
              <a:t>But despite his frustration, Mr. Britt </a:t>
            </a:r>
            <a:r>
              <a:rPr lang="en-US" b="1" i="1" dirty="0">
                <a:solidFill>
                  <a:schemeClr val="accent5"/>
                </a:solidFill>
                <a:ea typeface="SimSun-ExtB" panose="02010609060101010101" pitchFamily="49" charset="-122"/>
              </a:rPr>
              <a:t>would</a:t>
            </a:r>
            <a:r>
              <a:rPr lang="en-US" i="1" dirty="0">
                <a:solidFill>
                  <a:schemeClr val="accent5"/>
                </a:solidFill>
                <a:ea typeface="SimSun-ExtB" panose="02010609060101010101" pitchFamily="49" charset="-122"/>
              </a:rPr>
              <a:t> </a:t>
            </a:r>
            <a:r>
              <a:rPr lang="en-US" i="1" dirty="0">
                <a:ea typeface="SimSun-ExtB" panose="02010609060101010101" pitchFamily="49" charset="-122"/>
              </a:rPr>
              <a:t>vote to leave again.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i="1" dirty="0">
                <a:ea typeface="SimSun-ExtB" panose="02010609060101010101" pitchFamily="49" charset="-122"/>
              </a:rPr>
              <a:t>   </a:t>
            </a:r>
            <a:r>
              <a:rPr lang="en-US" b="1" dirty="0">
                <a:ea typeface="SimSun-ExtB" panose="02010609060101010101" pitchFamily="49" charset="-122"/>
              </a:rPr>
              <a:t>Function:</a:t>
            </a:r>
            <a:r>
              <a:rPr lang="en-US" dirty="0">
                <a:ea typeface="SimSun-ExtB" panose="02010609060101010101" pitchFamily="49" charset="-122"/>
              </a:rPr>
              <a:t> expressing willingness - present</a:t>
            </a:r>
          </a:p>
        </p:txBody>
      </p:sp>
    </p:spTree>
    <p:extLst>
      <p:ext uri="{BB962C8B-B14F-4D97-AF65-F5344CB8AC3E}">
        <p14:creationId xmlns:p14="http://schemas.microsoft.com/office/powerpoint/2010/main" val="2116387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Future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400" i="1" dirty="0">
                <a:solidFill>
                  <a:srgbClr val="000000"/>
                </a:solidFill>
              </a:rPr>
              <a:t>In the event of a loss of well control, several strategies </a:t>
            </a:r>
            <a:r>
              <a:rPr lang="en-US" sz="2400" b="1" i="1" dirty="0">
                <a:solidFill>
                  <a:schemeClr val="accent5"/>
                </a:solidFill>
              </a:rPr>
              <a:t>would</a:t>
            </a:r>
            <a:r>
              <a:rPr lang="en-US" sz="2400" i="1" dirty="0">
                <a:solidFill>
                  <a:schemeClr val="accent5"/>
                </a:solidFill>
              </a:rPr>
              <a:t> </a:t>
            </a:r>
            <a:r>
              <a:rPr lang="en-US" sz="2400" i="1" dirty="0">
                <a:solidFill>
                  <a:srgbClr val="000000"/>
                </a:solidFill>
              </a:rPr>
              <a:t>be implemented to shut-in, cap, or contain the well to stop the flow of hydrocarbons.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rgbClr val="000000"/>
                </a:solidFill>
              </a:rPr>
              <a:t>   Function: </a:t>
            </a:r>
            <a:r>
              <a:rPr lang="en-US" sz="2400" dirty="0">
                <a:solidFill>
                  <a:srgbClr val="000000"/>
                </a:solidFill>
              </a:rPr>
              <a:t>expressing the future (in formal texts)</a:t>
            </a:r>
            <a:endParaRPr lang="en-US" sz="2400" dirty="0"/>
          </a:p>
          <a:p>
            <a:pPr marL="0" indent="0" algn="just">
              <a:spcBef>
                <a:spcPts val="0"/>
              </a:spcBef>
              <a:buNone/>
            </a:pPr>
            <a:endParaRPr lang="en-US" sz="2400" i="1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400" i="1" dirty="0"/>
              <a:t>She admits she was nervous that her transition </a:t>
            </a:r>
            <a:r>
              <a:rPr lang="en-US" sz="2400" b="1" i="1" dirty="0">
                <a:solidFill>
                  <a:schemeClr val="accent5"/>
                </a:solidFill>
              </a:rPr>
              <a:t>would</a:t>
            </a:r>
            <a:r>
              <a:rPr lang="en-US" sz="2400" i="1" dirty="0"/>
              <a:t> affect her professionally - the tech sector isn't exactly renowned for its diverse workforce.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</a:t>
            </a:r>
            <a:r>
              <a:rPr lang="en-US" sz="2400" b="1" dirty="0"/>
              <a:t>Function: </a:t>
            </a:r>
            <a:r>
              <a:rPr lang="en-US" sz="2400" dirty="0"/>
              <a:t>would used for the future in the past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2400" dirty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en-US" sz="2400" i="1" dirty="0"/>
              <a:t>I had hopes earlier this week that there </a:t>
            </a:r>
            <a:r>
              <a:rPr lang="en-US" sz="2400" b="1" i="1" dirty="0">
                <a:solidFill>
                  <a:schemeClr val="accent5"/>
                </a:solidFill>
              </a:rPr>
              <a:t>would</a:t>
            </a:r>
            <a:r>
              <a:rPr lang="en-US" sz="2400" i="1" dirty="0"/>
              <a:t> be a definitive bounce in the pound, but no. It's still not happening. We seem to be in even more of a mess.</a:t>
            </a:r>
            <a:endParaRPr lang="en-US" sz="2400" b="1" i="1" dirty="0">
              <a:ea typeface="SimSun-ExtB" panose="02010609060101010101" pitchFamily="49" charset="-122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i="1" dirty="0">
                <a:ea typeface="SimSun-ExtB" panose="02010609060101010101" pitchFamily="49" charset="-122"/>
              </a:rPr>
              <a:t>   </a:t>
            </a:r>
            <a:r>
              <a:rPr lang="en-US" sz="2400" b="1" dirty="0"/>
              <a:t>Function: </a:t>
            </a:r>
            <a:r>
              <a:rPr lang="en-US" sz="2400" dirty="0"/>
              <a:t>Expressing Hope for a future event</a:t>
            </a:r>
          </a:p>
        </p:txBody>
      </p:sp>
    </p:spTree>
    <p:extLst>
      <p:ext uri="{BB962C8B-B14F-4D97-AF65-F5344CB8AC3E}">
        <p14:creationId xmlns:p14="http://schemas.microsoft.com/office/powerpoint/2010/main" val="2703431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Present</a:t>
            </a:r>
            <a:r>
              <a:rPr lang="it-IT" b="1"/>
              <a:t>/</a:t>
            </a:r>
            <a:r>
              <a:rPr lang="en-GB" b="1" dirty="0"/>
              <a:t>Past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en-US" sz="5900" b="1" dirty="0">
              <a:solidFill>
                <a:srgbClr val="000000"/>
              </a:solidFill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en-US" sz="5900" i="1" dirty="0">
                <a:solidFill>
                  <a:prstClr val="black"/>
                </a:solidFill>
              </a:rPr>
              <a:t>Interest in share businesses is growing at a rapid rate. According to a recent</a:t>
            </a:r>
            <a:br>
              <a:rPr lang="en-US" sz="5900" i="1" dirty="0">
                <a:solidFill>
                  <a:prstClr val="black"/>
                </a:solidFill>
              </a:rPr>
            </a:br>
            <a:r>
              <a:rPr lang="en-US" sz="5900" i="1" dirty="0">
                <a:solidFill>
                  <a:prstClr val="black"/>
                </a:solidFill>
              </a:rPr>
              <a:t>study, 68% of people </a:t>
            </a:r>
            <a:r>
              <a:rPr lang="en-US" sz="5900" b="1" i="1" dirty="0">
                <a:solidFill>
                  <a:schemeClr val="accent5"/>
                </a:solidFill>
              </a:rPr>
              <a:t>would</a:t>
            </a:r>
            <a:r>
              <a:rPr lang="en-US" sz="5900" i="1" dirty="0">
                <a:solidFill>
                  <a:schemeClr val="accent5"/>
                </a:solidFill>
              </a:rPr>
              <a:t> </a:t>
            </a:r>
            <a:r>
              <a:rPr lang="en-US" sz="5900" i="1" dirty="0">
                <a:solidFill>
                  <a:prstClr val="black"/>
                </a:solidFill>
              </a:rPr>
              <a:t>consider sharing their own assets to earn money, while 66% indicated that they </a:t>
            </a:r>
            <a:r>
              <a:rPr lang="en-US" sz="5900" b="1" i="1" dirty="0">
                <a:solidFill>
                  <a:schemeClr val="accent5"/>
                </a:solidFill>
              </a:rPr>
              <a:t>would</a:t>
            </a:r>
            <a:r>
              <a:rPr lang="en-US" sz="5900" i="1" dirty="0">
                <a:solidFill>
                  <a:schemeClr val="accent5"/>
                </a:solidFill>
              </a:rPr>
              <a:t> </a:t>
            </a:r>
            <a:r>
              <a:rPr lang="en-US" sz="5900" i="1" dirty="0">
                <a:solidFill>
                  <a:prstClr val="black"/>
                </a:solidFill>
              </a:rPr>
              <a:t>pay money to borrow others products or services. Still, entrepreneurs who hope to be successful in this arena need to find new and creative ideas to attract buyers and sellers.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5900" b="1" dirty="0">
                <a:solidFill>
                  <a:prstClr val="black"/>
                </a:solidFill>
              </a:rPr>
              <a:t>   Function</a:t>
            </a:r>
            <a:r>
              <a:rPr lang="en-US" sz="5900" dirty="0">
                <a:solidFill>
                  <a:prstClr val="black"/>
                </a:solidFill>
              </a:rPr>
              <a:t>: expressing  possibility and expectation - present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en-US" sz="5900" b="1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sz="5900" b="1" dirty="0">
              <a:solidFill>
                <a:srgbClr val="000000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5900" i="1" dirty="0">
                <a:solidFill>
                  <a:srgbClr val="000000"/>
                </a:solidFill>
              </a:rPr>
              <a:t>Over the 3 days of the conference presenters and attendees </a:t>
            </a:r>
            <a:r>
              <a:rPr lang="en-US" sz="5900" b="1" i="1" dirty="0">
                <a:solidFill>
                  <a:schemeClr val="accent1">
                    <a:lumMod val="75000"/>
                  </a:schemeClr>
                </a:solidFill>
              </a:rPr>
              <a:t>would</a:t>
            </a:r>
            <a:r>
              <a:rPr lang="en-US" sz="59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5900" i="1" dirty="0">
                <a:solidFill>
                  <a:srgbClr val="000000"/>
                </a:solidFill>
              </a:rPr>
              <a:t>have explored different ways of achieving success in an energy industry that continues to evolve.</a:t>
            </a:r>
            <a:endParaRPr lang="en-US" sz="5900" b="1" i="1" dirty="0">
              <a:solidFill>
                <a:srgbClr val="000000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5900" b="1" i="1" dirty="0">
                <a:solidFill>
                  <a:srgbClr val="000000"/>
                </a:solidFill>
              </a:rPr>
              <a:t>    </a:t>
            </a:r>
            <a:r>
              <a:rPr lang="en-US" sz="5900" b="1" dirty="0">
                <a:solidFill>
                  <a:srgbClr val="000000"/>
                </a:solidFill>
              </a:rPr>
              <a:t>Function: </a:t>
            </a:r>
            <a:r>
              <a:rPr lang="en-US" sz="5900" dirty="0">
                <a:solidFill>
                  <a:srgbClr val="000000"/>
                </a:solidFill>
              </a:rPr>
              <a:t>past ability and willingness - past</a:t>
            </a:r>
          </a:p>
        </p:txBody>
      </p:sp>
    </p:spTree>
    <p:extLst>
      <p:ext uri="{BB962C8B-B14F-4D97-AF65-F5344CB8AC3E}">
        <p14:creationId xmlns:p14="http://schemas.microsoft.com/office/powerpoint/2010/main" val="1105724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Sources </a:t>
            </a:r>
            <a:r>
              <a:rPr lang="it-IT" sz="1600" dirty="0"/>
              <a:t>– </a:t>
            </a:r>
            <a:r>
              <a:rPr lang="en-GB" sz="1600" dirty="0"/>
              <a:t>order</a:t>
            </a:r>
            <a:r>
              <a:rPr lang="it-IT" sz="1600" dirty="0"/>
              <a:t> of </a:t>
            </a:r>
            <a:r>
              <a:rPr lang="en-GB" sz="1600" dirty="0"/>
              <a:t>appearance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it-IT" sz="1600" u="sng" dirty="0">
                <a:solidFill>
                  <a:srgbClr val="1155CC"/>
                </a:solidFill>
                <a:hlinkClick r:id="rId2"/>
              </a:rPr>
              <a:t>https://help.walmart.com/app/answers/detail/a_id/8/related/1/session/L2F2LzEvdGltZS8xNTQyMTc1OTc1L3NpZC9mVXBPOHZzXzBXd1NWS3lCOHNzTWdqNUhvMXZRM2hHdkQwVERXVDY2WTF0dllPa3VxJTdFSk5GUzM5RU5wNGEzcG5lbWJrVDlqWVdUU3EySGRrWlZ5QksxUXE4YnFhb19KRGZaZndXVEUxa250UVBTeFNBeVZ3NmNjZyUyMSUyMQ%3D%3D</a:t>
            </a:r>
            <a:endParaRPr lang="it-IT" sz="1600" dirty="0"/>
          </a:p>
          <a:p>
            <a:pPr algn="just"/>
            <a:r>
              <a:rPr lang="it-IT" sz="1600" dirty="0">
                <a:hlinkClick r:id="rId3"/>
              </a:rPr>
              <a:t>https://www.apple.com/diversity/</a:t>
            </a:r>
            <a:endParaRPr lang="it-IT" sz="1600" dirty="0"/>
          </a:p>
          <a:p>
            <a:pPr algn="just"/>
            <a:r>
              <a:rPr lang="it-IT" sz="1600" dirty="0">
                <a:hlinkClick r:id="rId4"/>
              </a:rPr>
              <a:t>https://help.walmart.com/app/answers/detail/a_id/6/~/walmart.coms-history-and-mission</a:t>
            </a:r>
            <a:endParaRPr lang="it-IT" sz="1600" dirty="0"/>
          </a:p>
          <a:p>
            <a:pPr algn="just"/>
            <a:r>
              <a:rPr lang="it-IT" sz="1600" dirty="0">
                <a:hlinkClick r:id="rId5"/>
              </a:rPr>
              <a:t>https://monsanto.com/innovations/modern-agriculture/articles/farm-succession-planning-legacy/</a:t>
            </a:r>
            <a:endParaRPr lang="it-IT" sz="1600" dirty="0"/>
          </a:p>
          <a:p>
            <a:pPr algn="just"/>
            <a:r>
              <a:rPr lang="it-IT" sz="1600" dirty="0">
                <a:hlinkClick r:id="rId6"/>
              </a:rPr>
              <a:t>https://www.bbc.com/news/business-46238143</a:t>
            </a:r>
            <a:endParaRPr lang="it-IT" sz="1600" dirty="0"/>
          </a:p>
          <a:p>
            <a:pPr algn="just"/>
            <a:r>
              <a:rPr lang="it-IT" sz="1600" dirty="0">
                <a:hlinkClick r:id="rId7"/>
              </a:rPr>
              <a:t>https://www.bp.com/content/dam/bpcountry/en_ca/canada/documents/NS_Drilling_Pgm/WellControlSpillResponse_02202018.pdf</a:t>
            </a:r>
            <a:endParaRPr lang="it-IT" sz="1600" dirty="0"/>
          </a:p>
          <a:p>
            <a:pPr algn="just"/>
            <a:r>
              <a:rPr lang="it-IT" sz="1600" dirty="0">
                <a:hlinkClick r:id="rId8"/>
              </a:rPr>
              <a:t>https://www.bbc.com/news/technology-46153007</a:t>
            </a:r>
            <a:endParaRPr lang="it-IT" sz="1600" dirty="0"/>
          </a:p>
          <a:p>
            <a:pPr algn="just"/>
            <a:r>
              <a:rPr lang="it-IT" sz="1600" dirty="0">
                <a:hlinkClick r:id="rId6"/>
              </a:rPr>
              <a:t>https://www.bbc.com/news/business-46238143</a:t>
            </a:r>
            <a:endParaRPr lang="it-IT" sz="1600" dirty="0"/>
          </a:p>
          <a:p>
            <a:pPr algn="just"/>
            <a:r>
              <a:rPr lang="it-IT" sz="1600" dirty="0">
                <a:solidFill>
                  <a:srgbClr val="000000"/>
                </a:solidFill>
                <a:hlinkClick r:id="rId9"/>
              </a:rPr>
              <a:t>https://quickbooks.intuit.com/r/business-planning/7-business-ideas-for-the-sharing-economy/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endParaRPr lang="it-IT" sz="1600" dirty="0"/>
          </a:p>
          <a:p>
            <a:pPr algn="just"/>
            <a:r>
              <a:rPr lang="it-IT" sz="1600" dirty="0">
                <a:hlinkClick r:id="rId10"/>
              </a:rPr>
              <a:t>https://www.bp.com/en_tt/trinidad-and-tobago/media/speeches/bptt-activity-update-2018.html</a:t>
            </a:r>
            <a:r>
              <a:rPr lang="it-IT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5185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472</Words>
  <Application>Microsoft Office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SimSun-ExtB</vt:lpstr>
      <vt:lpstr>Arial</vt:lpstr>
      <vt:lpstr>Calibri</vt:lpstr>
      <vt:lpstr>Calibri Light</vt:lpstr>
      <vt:lpstr>Office Theme</vt:lpstr>
      <vt:lpstr>WOULD</vt:lpstr>
      <vt:lpstr>Common occurrences 1 Politeness/ conditional</vt:lpstr>
      <vt:lpstr>Common occurrences 2 Willingness</vt:lpstr>
      <vt:lpstr>Future</vt:lpstr>
      <vt:lpstr>Present/Past</vt:lpstr>
      <vt:lpstr>Sources – order of appearance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Vale</dc:creator>
  <cp:lastModifiedBy>Alessia Caldera</cp:lastModifiedBy>
  <cp:revision>8</cp:revision>
  <dcterms:created xsi:type="dcterms:W3CDTF">2018-11-19T15:22:22Z</dcterms:created>
  <dcterms:modified xsi:type="dcterms:W3CDTF">2018-11-19T21:52:50Z</dcterms:modified>
</cp:coreProperties>
</file>