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73" r:id="rId4"/>
    <p:sldId id="289" r:id="rId5"/>
    <p:sldId id="276" r:id="rId6"/>
    <p:sldId id="277" r:id="rId7"/>
    <p:sldId id="278" r:id="rId8"/>
    <p:sldId id="279" r:id="rId9"/>
    <p:sldId id="257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0" r:id="rId18"/>
    <p:sldId id="288" r:id="rId19"/>
    <p:sldId id="259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9" r:id="rId28"/>
    <p:sldId id="268" r:id="rId29"/>
    <p:sldId id="258" r:id="rId30"/>
    <p:sldId id="260" r:id="rId31"/>
    <p:sldId id="270" r:id="rId32"/>
    <p:sldId id="274" r:id="rId33"/>
    <p:sldId id="275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RTDA\distribuzione_voti_esam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DISTRIBUZIONE VOTI DI ESAME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2016/2017</c:v>
          </c:tx>
          <c:spPr>
            <a:solidFill>
              <a:schemeClr val="accent1"/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cat>
            <c:strRef>
              <c:f>'genomica applicata'!$A$2:$A$32</c:f>
              <c:strCach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30L</c:v>
                </c:pt>
              </c:strCache>
            </c:strRef>
          </c:cat>
          <c:val>
            <c:numRef>
              <c:f>'genomica applicata'!$B$2:$B$32</c:f>
              <c:numCache>
                <c:formatCode>General</c:formatCode>
                <c:ptCount val="31"/>
                <c:pt idx="4">
                  <c:v>1</c:v>
                </c:pt>
                <c:pt idx="10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6</c:v>
                </c:pt>
                <c:pt idx="19">
                  <c:v>1</c:v>
                </c:pt>
                <c:pt idx="20">
                  <c:v>3</c:v>
                </c:pt>
                <c:pt idx="21">
                  <c:v>5</c:v>
                </c:pt>
                <c:pt idx="22">
                  <c:v>4</c:v>
                </c:pt>
                <c:pt idx="23">
                  <c:v>2</c:v>
                </c:pt>
                <c:pt idx="24">
                  <c:v>2</c:v>
                </c:pt>
                <c:pt idx="25">
                  <c:v>4</c:v>
                </c:pt>
                <c:pt idx="26">
                  <c:v>3</c:v>
                </c:pt>
                <c:pt idx="27">
                  <c:v>6</c:v>
                </c:pt>
                <c:pt idx="28">
                  <c:v>1</c:v>
                </c:pt>
                <c:pt idx="29">
                  <c:v>2</c:v>
                </c:pt>
                <c:pt idx="3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26-42AC-8AD1-AC4F1A42DC2E}"/>
            </c:ext>
          </c:extLst>
        </c:ser>
        <c:ser>
          <c:idx val="1"/>
          <c:order val="1"/>
          <c:tx>
            <c:v>2017/2018</c:v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'genomica applicata'!$C$2:$C$32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1</c:v>
                </c:pt>
                <c:pt idx="20">
                  <c:v>2</c:v>
                </c:pt>
                <c:pt idx="21">
                  <c:v>1</c:v>
                </c:pt>
                <c:pt idx="22">
                  <c:v>3</c:v>
                </c:pt>
                <c:pt idx="23">
                  <c:v>4</c:v>
                </c:pt>
                <c:pt idx="24">
                  <c:v>3</c:v>
                </c:pt>
                <c:pt idx="25">
                  <c:v>2</c:v>
                </c:pt>
                <c:pt idx="26">
                  <c:v>8</c:v>
                </c:pt>
                <c:pt idx="27">
                  <c:v>12</c:v>
                </c:pt>
                <c:pt idx="28">
                  <c:v>9</c:v>
                </c:pt>
                <c:pt idx="29">
                  <c:v>12</c:v>
                </c:pt>
                <c:pt idx="3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26-42AC-8AD1-AC4F1A42D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835165423"/>
        <c:axId val="1835160015"/>
      </c:barChart>
      <c:catAx>
        <c:axId val="18351654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voto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160015"/>
        <c:crosses val="autoZero"/>
        <c:auto val="1"/>
        <c:lblAlgn val="ctr"/>
        <c:lblOffset val="100"/>
        <c:noMultiLvlLbl val="0"/>
      </c:catAx>
      <c:valAx>
        <c:axId val="1835160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numerosità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165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E30-F5EA-4CC8-96D0-B355DA6F0E41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2776-9D57-48EB-B28E-C5004EB66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232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E30-F5EA-4CC8-96D0-B355DA6F0E41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2776-9D57-48EB-B28E-C5004EB66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28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E30-F5EA-4CC8-96D0-B355DA6F0E41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2776-9D57-48EB-B28E-C5004EB66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208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E30-F5EA-4CC8-96D0-B355DA6F0E41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2776-9D57-48EB-B28E-C5004EB66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9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E30-F5EA-4CC8-96D0-B355DA6F0E41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2776-9D57-48EB-B28E-C5004EB66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46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E30-F5EA-4CC8-96D0-B355DA6F0E41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2776-9D57-48EB-B28E-C5004EB66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97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E30-F5EA-4CC8-96D0-B355DA6F0E41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2776-9D57-48EB-B28E-C5004EB66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119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E30-F5EA-4CC8-96D0-B355DA6F0E41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2776-9D57-48EB-B28E-C5004EB66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19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E30-F5EA-4CC8-96D0-B355DA6F0E41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2776-9D57-48EB-B28E-C5004EB66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22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E30-F5EA-4CC8-96D0-B355DA6F0E41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2776-9D57-48EB-B28E-C5004EB66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995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E30-F5EA-4CC8-96D0-B355DA6F0E41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2776-9D57-48EB-B28E-C5004EB66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163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86E30-F5EA-4CC8-96D0-B355DA6F0E41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22776-9D57-48EB-B28E-C5004EB66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2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hyperlink" Target="https://usegalaxy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mobaxterm.mobatek.net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mgerdol@units.i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706" y="54868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CALENDARIO DELLE LEZIONI - NOVEMBRE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3205" y="1484784"/>
            <a:ext cx="8229600" cy="5145435"/>
          </a:xfrm>
        </p:spPr>
        <p:txBody>
          <a:bodyPr/>
          <a:lstStyle/>
          <a:p>
            <a:r>
              <a:rPr lang="it-IT" dirty="0" smtClean="0"/>
              <a:t>14/11, ore 14-16, edificio Q</a:t>
            </a:r>
          </a:p>
          <a:p>
            <a:r>
              <a:rPr lang="it-IT" dirty="0" smtClean="0"/>
              <a:t>20/11, ore 11-13</a:t>
            </a:r>
            <a:r>
              <a:rPr lang="it-IT" dirty="0"/>
              <a:t>, </a:t>
            </a:r>
            <a:r>
              <a:rPr lang="it-IT" dirty="0" smtClean="0"/>
              <a:t>edificio Q</a:t>
            </a:r>
          </a:p>
          <a:p>
            <a:r>
              <a:rPr lang="it-IT" dirty="0" smtClean="0"/>
              <a:t>21/11, ore 14-16, </a:t>
            </a:r>
            <a:r>
              <a:rPr lang="it-IT" dirty="0"/>
              <a:t>edificio </a:t>
            </a:r>
            <a:r>
              <a:rPr lang="it-IT" dirty="0" smtClean="0"/>
              <a:t>Q</a:t>
            </a:r>
          </a:p>
          <a:p>
            <a:r>
              <a:rPr lang="it-IT" dirty="0" smtClean="0"/>
              <a:t>22/11, ore 9-11, edificio Q</a:t>
            </a:r>
            <a:endParaRPr lang="it-IT" dirty="0"/>
          </a:p>
          <a:p>
            <a:r>
              <a:rPr lang="it-IT" dirty="0" smtClean="0">
                <a:solidFill>
                  <a:srgbClr val="FF0000"/>
                </a:solidFill>
              </a:rPr>
              <a:t>27/11, ore 11-13, aula Z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29/11, ore 9-11, aula Z</a:t>
            </a:r>
          </a:p>
        </p:txBody>
      </p:sp>
    </p:spTree>
    <p:extLst>
      <p:ext uri="{BB962C8B-B14F-4D97-AF65-F5344CB8AC3E}">
        <p14:creationId xmlns:p14="http://schemas.microsoft.com/office/powerpoint/2010/main" val="13855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8268"/>
          </a:xfrm>
        </p:spPr>
        <p:txBody>
          <a:bodyPr>
            <a:noAutofit/>
          </a:bodyPr>
          <a:lstStyle/>
          <a:p>
            <a:r>
              <a:rPr lang="it-IT" sz="2800" dirty="0" smtClean="0"/>
              <a:t>Management of </a:t>
            </a:r>
            <a:r>
              <a:rPr lang="it-IT" sz="2800" dirty="0" err="1" smtClean="0"/>
              <a:t>genomics</a:t>
            </a:r>
            <a:r>
              <a:rPr lang="it-IT" sz="2800" dirty="0" smtClean="0"/>
              <a:t> data: </a:t>
            </a:r>
            <a:r>
              <a:rPr lang="it-IT" sz="2800" dirty="0" err="1" smtClean="0"/>
              <a:t>not</a:t>
            </a:r>
            <a:r>
              <a:rPr lang="it-IT" sz="2800" dirty="0" smtClean="0"/>
              <a:t> an easy task!</a:t>
            </a:r>
            <a:endParaRPr lang="it-IT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492" y="1680677"/>
            <a:ext cx="4906888" cy="468052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2800" dirty="0" smtClean="0"/>
              <a:t>Second issue: the </a:t>
            </a:r>
            <a:r>
              <a:rPr lang="en-US" sz="2800" b="1" dirty="0" smtClean="0"/>
              <a:t>computational power</a:t>
            </a:r>
            <a:r>
              <a:rPr lang="en-US" sz="2800" dirty="0" smtClean="0"/>
              <a:t> required is not negligible</a:t>
            </a:r>
          </a:p>
          <a:p>
            <a:pPr algn="just"/>
            <a:r>
              <a:rPr lang="en-US" sz="2800" b="1" dirty="0" smtClean="0"/>
              <a:t>Multiple CPUs </a:t>
            </a:r>
            <a:r>
              <a:rPr lang="en-US" sz="2800" dirty="0" smtClean="0"/>
              <a:t>are usually required to run </a:t>
            </a:r>
            <a:r>
              <a:rPr lang="en-US" sz="2800" i="1" dirty="0" smtClean="0"/>
              <a:t>de novo </a:t>
            </a:r>
            <a:r>
              <a:rPr lang="en-US" sz="2800" dirty="0" smtClean="0"/>
              <a:t>assembly and mapping algorithms</a:t>
            </a:r>
          </a:p>
          <a:p>
            <a:pPr algn="just"/>
            <a:r>
              <a:rPr lang="en-US" sz="2800" b="1" dirty="0" smtClean="0"/>
              <a:t>High RAM memory </a:t>
            </a:r>
            <a:r>
              <a:rPr lang="en-US" sz="2800" dirty="0" smtClean="0"/>
              <a:t>is required to load sequencing data</a:t>
            </a:r>
          </a:p>
          <a:p>
            <a:pPr algn="just"/>
            <a:r>
              <a:rPr lang="en-US" sz="2800" dirty="0" smtClean="0"/>
              <a:t>Use of </a:t>
            </a:r>
            <a:r>
              <a:rPr lang="en-US" sz="2800" b="1" dirty="0" smtClean="0"/>
              <a:t>high-performance servers</a:t>
            </a:r>
            <a:r>
              <a:rPr lang="en-US" sz="2800" dirty="0" smtClean="0"/>
              <a:t>, clusters for data analysis managed by external services or units specifically created by each institution</a:t>
            </a:r>
          </a:p>
          <a:p>
            <a:pPr algn="just"/>
            <a:r>
              <a:rPr lang="en-US" sz="2800" dirty="0" smtClean="0"/>
              <a:t>Genomics analysis are not something you can usually perform on your laptop!</a:t>
            </a:r>
          </a:p>
          <a:p>
            <a:pPr algn="just"/>
            <a:r>
              <a:rPr lang="en-US" sz="2800" dirty="0" smtClean="0"/>
              <a:t>This can be done by </a:t>
            </a:r>
            <a:r>
              <a:rPr lang="en-US" sz="2800" b="1" dirty="0" smtClean="0"/>
              <a:t>remote access</a:t>
            </a:r>
            <a:r>
              <a:rPr lang="en-US" sz="2800" dirty="0" smtClean="0"/>
              <a:t> to a server: the screen displays data generated by calculations performed by a remote CPU</a:t>
            </a:r>
            <a:endParaRPr lang="en-US" sz="2800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88" y="1599213"/>
            <a:ext cx="3574249" cy="216599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r="31856"/>
          <a:stretch/>
        </p:blipFill>
        <p:spPr>
          <a:xfrm>
            <a:off x="531298" y="4020937"/>
            <a:ext cx="3551194" cy="208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9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8268"/>
          </a:xfrm>
        </p:spPr>
        <p:txBody>
          <a:bodyPr>
            <a:noAutofit/>
          </a:bodyPr>
          <a:lstStyle/>
          <a:p>
            <a:r>
              <a:rPr lang="it-IT" sz="2800" dirty="0" smtClean="0"/>
              <a:t>Management of </a:t>
            </a:r>
            <a:r>
              <a:rPr lang="it-IT" sz="2800" dirty="0" err="1" smtClean="0"/>
              <a:t>genomics</a:t>
            </a:r>
            <a:r>
              <a:rPr lang="it-IT" sz="2800" dirty="0" smtClean="0"/>
              <a:t> data: </a:t>
            </a:r>
            <a:r>
              <a:rPr lang="it-IT" sz="2800" dirty="0" err="1" smtClean="0"/>
              <a:t>not</a:t>
            </a:r>
            <a:r>
              <a:rPr lang="it-IT" sz="2800" dirty="0" smtClean="0"/>
              <a:t> an easy task!</a:t>
            </a:r>
            <a:endParaRPr lang="it-IT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492" y="1680677"/>
            <a:ext cx="4906888" cy="468052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2800" dirty="0" smtClean="0"/>
              <a:t>Third issue: </a:t>
            </a:r>
            <a:r>
              <a:rPr lang="en-US" sz="2800" b="1" dirty="0" smtClean="0"/>
              <a:t>data format compatibility</a:t>
            </a:r>
          </a:p>
          <a:p>
            <a:pPr algn="just"/>
            <a:r>
              <a:rPr lang="en-US" sz="2800" dirty="0" smtClean="0"/>
              <a:t>Each sequencing platforms generate output files that need to be </a:t>
            </a:r>
            <a:r>
              <a:rPr lang="en-US" sz="2800" b="1" dirty="0" smtClean="0"/>
              <a:t>interpreted</a:t>
            </a:r>
            <a:r>
              <a:rPr lang="en-US" sz="2800" dirty="0" smtClean="0"/>
              <a:t> in order to be «read» by </a:t>
            </a:r>
            <a:r>
              <a:rPr lang="en-US" sz="2800" b="1" dirty="0" smtClean="0"/>
              <a:t>downstream applications</a:t>
            </a:r>
          </a:p>
          <a:p>
            <a:pPr algn="just"/>
            <a:r>
              <a:rPr lang="en-US" sz="2800" dirty="0" smtClean="0"/>
              <a:t>Each third-party application uses its own file formats</a:t>
            </a:r>
          </a:p>
          <a:p>
            <a:pPr algn="just"/>
            <a:r>
              <a:rPr lang="en-US" sz="2800" dirty="0" smtClean="0"/>
              <a:t>Moving back and forth between one application and another requires the </a:t>
            </a:r>
            <a:r>
              <a:rPr lang="en-US" sz="2800" b="1" dirty="0" smtClean="0"/>
              <a:t>capability of reading different formats</a:t>
            </a:r>
          </a:p>
          <a:p>
            <a:pPr algn="just"/>
            <a:r>
              <a:rPr lang="en-US" sz="2800" b="1" dirty="0" smtClean="0"/>
              <a:t>Extensive use of scripts </a:t>
            </a:r>
            <a:r>
              <a:rPr lang="en-US" sz="2800" dirty="0" smtClean="0"/>
              <a:t>(i.e. </a:t>
            </a:r>
            <a:r>
              <a:rPr lang="en-US" sz="2800" dirty="0" err="1" smtClean="0"/>
              <a:t>BioPerl</a:t>
            </a:r>
            <a:r>
              <a:rPr lang="en-US" sz="2800" dirty="0" smtClean="0"/>
              <a:t>, </a:t>
            </a:r>
            <a:r>
              <a:rPr lang="en-US" sz="2800" dirty="0" err="1" smtClean="0"/>
              <a:t>Phyton</a:t>
            </a:r>
            <a:r>
              <a:rPr lang="en-US" sz="2800" dirty="0" smtClean="0"/>
              <a:t>, </a:t>
            </a:r>
            <a:r>
              <a:rPr lang="en-US" sz="2800" dirty="0" err="1" smtClean="0"/>
              <a:t>ecc</a:t>
            </a:r>
            <a:r>
              <a:rPr lang="en-US" sz="2800" dirty="0" smtClean="0"/>
              <a:t>.) for format conversion in bioinformatics</a:t>
            </a:r>
          </a:p>
          <a:p>
            <a:pPr algn="just"/>
            <a:r>
              <a:rPr lang="en-US" sz="2800" dirty="0" smtClean="0"/>
              <a:t>Several applications have built-in scripts that enable such conversions in an automated version</a:t>
            </a:r>
            <a:endParaRPr lang="en-US" sz="2800" dirty="0" smtClean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3634678" cy="173945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93305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8268"/>
          </a:xfrm>
        </p:spPr>
        <p:txBody>
          <a:bodyPr>
            <a:noAutofit/>
          </a:bodyPr>
          <a:lstStyle/>
          <a:p>
            <a:r>
              <a:rPr lang="it-IT" sz="2800" dirty="0" smtClean="0"/>
              <a:t>Management of </a:t>
            </a:r>
            <a:r>
              <a:rPr lang="it-IT" sz="2800" dirty="0" err="1" smtClean="0"/>
              <a:t>genomics</a:t>
            </a:r>
            <a:r>
              <a:rPr lang="it-IT" sz="2800" dirty="0" smtClean="0"/>
              <a:t> data: </a:t>
            </a:r>
            <a:r>
              <a:rPr lang="it-IT" sz="2800" dirty="0" err="1" smtClean="0"/>
              <a:t>not</a:t>
            </a:r>
            <a:r>
              <a:rPr lang="it-IT" sz="2800" dirty="0" smtClean="0"/>
              <a:t> an easy task!</a:t>
            </a:r>
            <a:endParaRPr lang="it-IT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40768"/>
            <a:ext cx="4417380" cy="473239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2800" dirty="0" smtClean="0"/>
              <a:t>Fourth issue: many different standalone tools, developed by different people, perform tasks than can be useful</a:t>
            </a:r>
          </a:p>
          <a:p>
            <a:pPr algn="just"/>
            <a:r>
              <a:rPr lang="en-US" sz="2800" b="1" dirty="0" smtClean="0"/>
              <a:t>These tools can be combined sequentially to create a pipeline for data analysis</a:t>
            </a:r>
          </a:p>
          <a:p>
            <a:pPr algn="just"/>
            <a:r>
              <a:rPr lang="en-US" sz="2800" dirty="0" smtClean="0"/>
              <a:t>This process is for </a:t>
            </a:r>
            <a:r>
              <a:rPr lang="en-US" sz="2800" b="1" dirty="0" smtClean="0"/>
              <a:t>advanced users</a:t>
            </a:r>
            <a:r>
              <a:rPr lang="en-US" sz="2800" dirty="0" smtClean="0"/>
              <a:t>, who have the skills necessary to run all programs (often through command line), debug possible issues and have at least some basic programming knowledge</a:t>
            </a:r>
          </a:p>
          <a:p>
            <a:pPr algn="just"/>
            <a:r>
              <a:rPr lang="en-US" sz="2800" dirty="0" smtClean="0"/>
              <a:t>The whole process is not simple</a:t>
            </a:r>
          </a:p>
          <a:p>
            <a:pPr algn="just"/>
            <a:r>
              <a:rPr lang="en-US" sz="2800" dirty="0" smtClean="0"/>
              <a:t>Not suitable for «regular users», i.e. biologists, doctors, etc. with no bioinformatics background</a:t>
            </a:r>
            <a:endParaRPr lang="en-US" sz="2800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41" y="1196752"/>
            <a:ext cx="3741844" cy="280638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01" y="4539555"/>
            <a:ext cx="404812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8268"/>
          </a:xfrm>
        </p:spPr>
        <p:txBody>
          <a:bodyPr>
            <a:noAutofit/>
          </a:bodyPr>
          <a:lstStyle/>
          <a:p>
            <a:r>
              <a:rPr lang="it-IT" sz="2800" dirty="0" err="1" smtClean="0"/>
              <a:t>What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the </a:t>
            </a:r>
            <a:r>
              <a:rPr lang="it-IT" sz="2800" dirty="0" err="1" smtClean="0"/>
              <a:t>solution</a:t>
            </a:r>
            <a:r>
              <a:rPr lang="it-IT" sz="2800" dirty="0" smtClean="0"/>
              <a:t> to </a:t>
            </a:r>
            <a:r>
              <a:rPr lang="it-IT" sz="2800" dirty="0" err="1" smtClean="0"/>
              <a:t>these</a:t>
            </a:r>
            <a:r>
              <a:rPr lang="it-IT" sz="2800" dirty="0" smtClean="0"/>
              <a:t> </a:t>
            </a:r>
            <a:r>
              <a:rPr lang="it-IT" sz="2800" dirty="0" err="1" smtClean="0"/>
              <a:t>problems</a:t>
            </a:r>
            <a:r>
              <a:rPr lang="it-IT" sz="2800" dirty="0" smtClean="0"/>
              <a:t>?</a:t>
            </a:r>
            <a:endParaRPr lang="it-IT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1628800"/>
            <a:ext cx="4417380" cy="473239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2800" dirty="0" smtClean="0"/>
              <a:t>Development of </a:t>
            </a:r>
            <a:r>
              <a:rPr lang="en-US" sz="2800" b="1" dirty="0" smtClean="0"/>
              <a:t>user-friendly software</a:t>
            </a:r>
            <a:r>
              <a:rPr lang="en-US" sz="2800" dirty="0" smtClean="0"/>
              <a:t> which combine these tools in a </a:t>
            </a:r>
            <a:r>
              <a:rPr lang="en-US" sz="2800" b="1" dirty="0" smtClean="0"/>
              <a:t>user-friendly interface</a:t>
            </a:r>
          </a:p>
          <a:p>
            <a:pPr algn="just"/>
            <a:r>
              <a:rPr lang="en-US" sz="2800" dirty="0" smtClean="0"/>
              <a:t>They can manage different data formats and read sequencing outputs</a:t>
            </a:r>
          </a:p>
          <a:p>
            <a:pPr algn="just"/>
            <a:r>
              <a:rPr lang="en-US" sz="2800" dirty="0" smtClean="0"/>
              <a:t>The can create </a:t>
            </a:r>
            <a:r>
              <a:rPr lang="en-US" sz="2800" b="1" dirty="0" smtClean="0"/>
              <a:t>reports, graphs and tables</a:t>
            </a:r>
            <a:r>
              <a:rPr lang="en-US" sz="2800" dirty="0" smtClean="0"/>
              <a:t> which can be exported and </a:t>
            </a:r>
            <a:r>
              <a:rPr lang="en-US" sz="2800" b="1" dirty="0" smtClean="0"/>
              <a:t>easily interpreted</a:t>
            </a:r>
            <a:r>
              <a:rPr lang="en-US" sz="2800" dirty="0" smtClean="0"/>
              <a:t> by the final user</a:t>
            </a:r>
          </a:p>
          <a:p>
            <a:pPr algn="just"/>
            <a:r>
              <a:rPr lang="en-US" sz="2800" b="1" dirty="0" smtClean="0"/>
              <a:t>No need for advanced bioinformatics skills</a:t>
            </a:r>
          </a:p>
          <a:p>
            <a:pPr algn="just"/>
            <a:r>
              <a:rPr lang="en-US" sz="2800" dirty="0" smtClean="0"/>
              <a:t>Obviously some </a:t>
            </a:r>
            <a:r>
              <a:rPr lang="en-US" sz="2800" b="1" dirty="0" smtClean="0"/>
              <a:t>training</a:t>
            </a:r>
            <a:r>
              <a:rPr lang="en-US" sz="2800" dirty="0" smtClean="0"/>
              <a:t> is needed to understand how to carry out the analyses correctly</a:t>
            </a:r>
            <a:endParaRPr lang="en-US" sz="2800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68760"/>
            <a:ext cx="3800438" cy="193442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73016"/>
            <a:ext cx="3934110" cy="117339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01" y="4841022"/>
            <a:ext cx="3768637" cy="173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8268"/>
          </a:xfrm>
        </p:spPr>
        <p:txBody>
          <a:bodyPr>
            <a:noAutofit/>
          </a:bodyPr>
          <a:lstStyle/>
          <a:p>
            <a:r>
              <a:rPr lang="it-IT" sz="2800" dirty="0" err="1" smtClean="0"/>
              <a:t>What</a:t>
            </a:r>
            <a:r>
              <a:rPr lang="it-IT" sz="2800" dirty="0" smtClean="0"/>
              <a:t> are the </a:t>
            </a:r>
            <a:r>
              <a:rPr lang="it-IT" sz="2800" dirty="0" err="1" smtClean="0"/>
              <a:t>main</a:t>
            </a:r>
            <a:r>
              <a:rPr lang="it-IT" sz="2800" dirty="0" smtClean="0"/>
              <a:t> </a:t>
            </a:r>
            <a:r>
              <a:rPr lang="it-IT" sz="2800" dirty="0" err="1" smtClean="0"/>
              <a:t>features</a:t>
            </a:r>
            <a:r>
              <a:rPr lang="it-IT" sz="2800" dirty="0" smtClean="0"/>
              <a:t> of </a:t>
            </a:r>
            <a:r>
              <a:rPr lang="it-IT" sz="2800" dirty="0" err="1" smtClean="0"/>
              <a:t>these</a:t>
            </a:r>
            <a:r>
              <a:rPr lang="it-IT" sz="2800" dirty="0" smtClean="0"/>
              <a:t> </a:t>
            </a:r>
            <a:r>
              <a:rPr lang="it-IT" sz="2800" dirty="0" err="1" smtClean="0"/>
              <a:t>softwares</a:t>
            </a:r>
            <a:r>
              <a:rPr lang="it-IT" sz="2800" dirty="0" smtClean="0"/>
              <a:t>?</a:t>
            </a:r>
            <a:endParaRPr lang="it-IT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1628800"/>
            <a:ext cx="4993444" cy="473239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sz="2800" dirty="0" smtClean="0"/>
              <a:t>They need to be </a:t>
            </a:r>
            <a:r>
              <a:rPr lang="en-US" sz="2800" b="1" dirty="0" smtClean="0"/>
              <a:t>constantly updated</a:t>
            </a:r>
            <a:r>
              <a:rPr lang="en-US" sz="2800" dirty="0" smtClean="0"/>
              <a:t> to keep up-to-date with most recent innovations in the field of sequencing, otherwise they get old very quickly</a:t>
            </a:r>
          </a:p>
          <a:p>
            <a:pPr algn="just"/>
            <a:r>
              <a:rPr lang="en-US" sz="2800" dirty="0" smtClean="0"/>
              <a:t>They need to be </a:t>
            </a:r>
            <a:r>
              <a:rPr lang="en-US" sz="2800" b="1" dirty="0" smtClean="0"/>
              <a:t>easy to use and compatible</a:t>
            </a:r>
            <a:r>
              <a:rPr lang="en-US" sz="2800" dirty="0" smtClean="0"/>
              <a:t> with the most frequently used operating systems (Windows, Mac, Linux)</a:t>
            </a:r>
          </a:p>
          <a:p>
            <a:pPr algn="just"/>
            <a:r>
              <a:rPr lang="en-US" sz="2800" dirty="0" smtClean="0"/>
              <a:t>They need to include </a:t>
            </a:r>
            <a:r>
              <a:rPr lang="en-US" sz="2800" b="1" dirty="0" smtClean="0"/>
              <a:t>multiple tools</a:t>
            </a:r>
            <a:r>
              <a:rPr lang="en-US" sz="2800" dirty="0" smtClean="0"/>
              <a:t> to enable all the phases of an analysis, from raw data import to the desired outcomes</a:t>
            </a:r>
          </a:p>
          <a:p>
            <a:pPr algn="just"/>
            <a:r>
              <a:rPr lang="en-US" sz="2800" dirty="0" smtClean="0"/>
              <a:t>They need to provide </a:t>
            </a:r>
            <a:r>
              <a:rPr lang="en-US" sz="2800" b="1" dirty="0" smtClean="0"/>
              <a:t>clear results</a:t>
            </a:r>
            <a:r>
              <a:rPr lang="en-US" sz="2800" dirty="0" smtClean="0"/>
              <a:t>, summarized in tables, figures, graphs that can be understood by end-users</a:t>
            </a:r>
          </a:p>
          <a:p>
            <a:pPr algn="just"/>
            <a:r>
              <a:rPr lang="en-US" sz="2800" dirty="0" smtClean="0"/>
              <a:t>The management of these aspects requires </a:t>
            </a:r>
            <a:r>
              <a:rPr lang="en-US" sz="2800" b="1" dirty="0" smtClean="0"/>
              <a:t>constant support, the development of user guides and tutorials</a:t>
            </a:r>
            <a:r>
              <a:rPr lang="en-US" sz="2800" dirty="0" smtClean="0"/>
              <a:t>, and therefore most of such software are developed (or have been bought) by large companies than can provide financial support</a:t>
            </a:r>
            <a:endParaRPr lang="en-US" sz="2800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2906"/>
            <a:ext cx="2952328" cy="295232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4437112"/>
            <a:ext cx="2863280" cy="135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5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8268"/>
          </a:xfrm>
        </p:spPr>
        <p:txBody>
          <a:bodyPr>
            <a:noAutofit/>
          </a:bodyPr>
          <a:lstStyle/>
          <a:p>
            <a:r>
              <a:rPr lang="it-IT" sz="2800" dirty="0" err="1" smtClean="0"/>
              <a:t>Galaxy</a:t>
            </a:r>
            <a:r>
              <a:rPr lang="it-IT" sz="2800" dirty="0" smtClean="0"/>
              <a:t>: an open-source option</a:t>
            </a:r>
            <a:endParaRPr lang="it-IT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18" y="4437112"/>
            <a:ext cx="8388164" cy="214010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t-IT" sz="2800" i="1" dirty="0" smtClean="0"/>
              <a:t>«</a:t>
            </a:r>
            <a:r>
              <a:rPr lang="en-US" sz="2800" i="1" dirty="0"/>
              <a:t>Galaxy is an open source, web-based platform for data intensive biomedical research. </a:t>
            </a:r>
            <a:r>
              <a:rPr lang="en-US" sz="2800" i="1" dirty="0" smtClean="0"/>
              <a:t>[…] You </a:t>
            </a:r>
            <a:r>
              <a:rPr lang="en-US" sz="2800" i="1" dirty="0"/>
              <a:t>can install your own Galaxy by following the tutorial and choose from thousands of tools from the Tool Shed</a:t>
            </a:r>
            <a:r>
              <a:rPr lang="en-US" sz="2800" i="1" dirty="0" smtClean="0"/>
              <a:t>.”</a:t>
            </a:r>
          </a:p>
          <a:p>
            <a:pPr algn="just"/>
            <a:r>
              <a:rPr lang="en-US" sz="2800" dirty="0" smtClean="0"/>
              <a:t>Galaxy is a collection of tools available online on public servers that can help users lacking an appropriate computer to carry out advanced genomics analyses online</a:t>
            </a:r>
          </a:p>
          <a:p>
            <a:pPr algn="just"/>
            <a:r>
              <a:rPr lang="it-IT" sz="2800" dirty="0" smtClean="0">
                <a:hlinkClick r:id="rId2"/>
              </a:rPr>
              <a:t>https</a:t>
            </a:r>
            <a:r>
              <a:rPr lang="it-IT" sz="2800" dirty="0">
                <a:hlinkClick r:id="rId2"/>
              </a:rPr>
              <a:t>://</a:t>
            </a:r>
            <a:r>
              <a:rPr lang="it-IT" sz="2800" dirty="0" smtClean="0">
                <a:hlinkClick r:id="rId2"/>
              </a:rPr>
              <a:t>usegalaxy.org</a:t>
            </a:r>
            <a:r>
              <a:rPr lang="it-IT" sz="2800" dirty="0" smtClean="0"/>
              <a:t>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708" y="1122772"/>
            <a:ext cx="5256584" cy="309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8268"/>
          </a:xfrm>
        </p:spPr>
        <p:txBody>
          <a:bodyPr>
            <a:noAutofit/>
          </a:bodyPr>
          <a:lstStyle/>
          <a:p>
            <a:r>
              <a:rPr lang="it-IT" sz="2800" dirty="0" err="1" smtClean="0"/>
              <a:t>Galaxy</a:t>
            </a:r>
            <a:r>
              <a:rPr lang="it-IT" sz="2800" dirty="0" smtClean="0"/>
              <a:t>: an open-source option</a:t>
            </a:r>
            <a:endParaRPr lang="it-IT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18" y="1268760"/>
            <a:ext cx="4050066" cy="338437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sz="2800" dirty="0" smtClean="0"/>
              <a:t>Galaxy still requires </a:t>
            </a:r>
            <a:r>
              <a:rPr lang="en-US" sz="2800" b="1" dirty="0" smtClean="0"/>
              <a:t>basic understanding of the main parameters of each tool </a:t>
            </a:r>
            <a:r>
              <a:rPr lang="en-US" sz="2800" dirty="0" smtClean="0"/>
              <a:t>and allows the combination of different tools for the creation of a custom pipeline of analysis</a:t>
            </a:r>
          </a:p>
          <a:p>
            <a:pPr algn="just"/>
            <a:r>
              <a:rPr lang="en-US" sz="2800" dirty="0" smtClean="0"/>
              <a:t>It is a tool </a:t>
            </a:r>
            <a:r>
              <a:rPr lang="en-US" sz="2800" b="1" dirty="0" smtClean="0"/>
              <a:t>for intermediate/advanced users</a:t>
            </a:r>
            <a:r>
              <a:rPr lang="en-US" sz="2800" dirty="0" smtClean="0"/>
              <a:t>, with limited capabilities of data visualization</a:t>
            </a:r>
          </a:p>
          <a:p>
            <a:pPr algn="just"/>
            <a:r>
              <a:rPr lang="en-US" sz="2800" dirty="0" smtClean="0"/>
              <a:t>It allows the user to compute otherwise unsolvable tasks, but it </a:t>
            </a:r>
            <a:r>
              <a:rPr lang="en-US" sz="2800" b="1" dirty="0" smtClean="0"/>
              <a:t>does not provide much help in the interpretation of results</a:t>
            </a:r>
            <a:endParaRPr lang="en-US" sz="2800" b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734" y="1484784"/>
            <a:ext cx="4233491" cy="263922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5779" t="26359" r="8734" b="8184"/>
          <a:stretch/>
        </p:blipFill>
        <p:spPr>
          <a:xfrm>
            <a:off x="377918" y="4555421"/>
            <a:ext cx="3906050" cy="211577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430340" y="4653136"/>
            <a:ext cx="4298225" cy="1787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smtClean="0"/>
              <a:t>The user can upload/download files from Galaxy servers, but </a:t>
            </a:r>
            <a:r>
              <a:rPr lang="en-US" sz="2000" b="1" dirty="0" smtClean="0"/>
              <a:t>all tasks are performed remotely!</a:t>
            </a:r>
          </a:p>
          <a:p>
            <a:pPr algn="just"/>
            <a:r>
              <a:rPr lang="en-US" sz="2000" b="1" dirty="0" smtClean="0"/>
              <a:t>This is a good option as long as you know what you are actually doing… but most basic users do not have this knowledge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020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User-</a:t>
            </a:r>
            <a:r>
              <a:rPr lang="it-IT" dirty="0" err="1" smtClean="0"/>
              <a:t>friendly</a:t>
            </a:r>
            <a:r>
              <a:rPr lang="it-IT" dirty="0" smtClean="0"/>
              <a:t> </a:t>
            </a:r>
            <a:r>
              <a:rPr lang="it-IT" dirty="0" err="1" smtClean="0"/>
              <a:t>options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7359" y="2132856"/>
            <a:ext cx="4657866" cy="3672408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Most of these started as tools freely available to the public, and were later purchased by larger companies</a:t>
            </a:r>
          </a:p>
          <a:p>
            <a:r>
              <a:rPr lang="en-US" sz="2400" dirty="0" smtClean="0"/>
              <a:t>They now require </a:t>
            </a:r>
            <a:r>
              <a:rPr lang="en-US" sz="2400" b="1" dirty="0" smtClean="0"/>
              <a:t>registration and access through the payment of an annual fee</a:t>
            </a:r>
          </a:p>
          <a:p>
            <a:r>
              <a:rPr lang="en-US" sz="2400" dirty="0" smtClean="0"/>
              <a:t>This means they are only affordable to universities and/or large research centers</a:t>
            </a:r>
          </a:p>
          <a:p>
            <a:r>
              <a:rPr lang="en-US" sz="2400" dirty="0" smtClean="0"/>
              <a:t>One example is </a:t>
            </a:r>
            <a:r>
              <a:rPr lang="en-US" sz="2400" b="1" dirty="0" err="1" smtClean="0"/>
              <a:t>iPathwayGuide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01" y="1628800"/>
            <a:ext cx="3919758" cy="220486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01" y="4653136"/>
            <a:ext cx="3780571" cy="159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4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CLC Genomics Workbench: use and applications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029" y="1916832"/>
            <a:ext cx="4906888" cy="18002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User friendly interface that integrates many standalone applications which can be usually run by command line</a:t>
            </a:r>
            <a:endParaRPr lang="it-IT" sz="2800" dirty="0"/>
          </a:p>
        </p:txBody>
      </p:sp>
      <p:pic>
        <p:nvPicPr>
          <p:cNvPr id="1026" name="Picture 2" descr="http://www.rwinbiotech.com/uploadedFiles/ckfinderMedia/images/clcgenomi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68530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3861048"/>
            <a:ext cx="7992888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 smtClean="0"/>
              <a:t>«Core bioinformatics tools»: sequence visualization and editing, BLAST, MSA, etc.</a:t>
            </a:r>
          </a:p>
          <a:p>
            <a:r>
              <a:rPr lang="it-IT" sz="2800" dirty="0" smtClean="0"/>
              <a:t>Advanced tools: RNA-seq pipeline, variant detection,biological insights, etc.</a:t>
            </a:r>
          </a:p>
          <a:p>
            <a:r>
              <a:rPr lang="it-IT" sz="2800" dirty="0" smtClean="0"/>
              <a:t>Plugins which allow particular investigations (e.g. CLC microbial genomics)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2950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29" y="260647"/>
            <a:ext cx="638175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86916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Plugins can be installed separately by users working in specific fields of research (e.g. Human clinical genomics).</a:t>
            </a:r>
          </a:p>
          <a:p>
            <a:endParaRPr lang="it-IT" dirty="0"/>
          </a:p>
          <a:p>
            <a:r>
              <a:rPr lang="it-IT" dirty="0" smtClean="0"/>
              <a:t>We will use some of these features BUT not all of them are freely available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137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CALENDARIO DELLE LEZIONI - DICEMBRE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45435"/>
          </a:xfrm>
        </p:spPr>
        <p:txBody>
          <a:bodyPr/>
          <a:lstStyle/>
          <a:p>
            <a:r>
              <a:rPr lang="it-IT" dirty="0" smtClean="0"/>
              <a:t>4/12, ore 11-13, edificio Q</a:t>
            </a:r>
          </a:p>
          <a:p>
            <a:r>
              <a:rPr lang="it-IT" dirty="0" smtClean="0"/>
              <a:t>5/12, ore 14-16,edificio Q</a:t>
            </a:r>
          </a:p>
          <a:p>
            <a:r>
              <a:rPr lang="it-IT" dirty="0" smtClean="0"/>
              <a:t>6/12, ore 9-11, edificio Q</a:t>
            </a:r>
          </a:p>
          <a:p>
            <a:r>
              <a:rPr lang="it-IT" dirty="0" smtClean="0"/>
              <a:t>11/12, ore 11-13, edificio Q</a:t>
            </a:r>
          </a:p>
          <a:p>
            <a:r>
              <a:rPr lang="it-IT" dirty="0" smtClean="0"/>
              <a:t>12/12, ore 14-16, edificio Q</a:t>
            </a:r>
          </a:p>
          <a:p>
            <a:r>
              <a:rPr lang="it-IT" dirty="0" smtClean="0"/>
              <a:t>18/12, ore 11-13,edificio Q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19/12, ore 14-16, edificio Q (eventuale recupero)</a:t>
            </a:r>
          </a:p>
        </p:txBody>
      </p:sp>
    </p:spTree>
    <p:extLst>
      <p:ext uri="{BB962C8B-B14F-4D97-AF65-F5344CB8AC3E}">
        <p14:creationId xmlns:p14="http://schemas.microsoft.com/office/powerpoint/2010/main" val="26790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66" y="0"/>
            <a:ext cx="8229600" cy="1143000"/>
          </a:xfrm>
        </p:spPr>
        <p:txBody>
          <a:bodyPr/>
          <a:lstStyle/>
          <a:p>
            <a:r>
              <a:rPr lang="it-IT" dirty="0" smtClean="0"/>
              <a:t>User interface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" y="1124744"/>
            <a:ext cx="9118282" cy="483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093295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You will be able to have remote access to CLC Genomics Workbench as a guest user from our own laptop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95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Empty workspace</a:t>
            </a:r>
            <a:endParaRPr lang="it-I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1476"/>
            <a:ext cx="8229600" cy="442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79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Importing and exporting files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957611"/>
            <a:ext cx="3970784" cy="22608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smtClean="0"/>
              <a:t>Support for most of the commonly used file formats in bioinformatics. Allows the conversion between different file formats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67" y="1628800"/>
            <a:ext cx="38576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725144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FASTA, FASTQ (NGS outputs!), Sanger sequencing traces, annotation files (GFF), mapping files (SAM/BAM), phylogetic trees (Newick), protein structure files (pdb), etc.</a:t>
            </a:r>
          </a:p>
          <a:p>
            <a:endParaRPr lang="it-IT" dirty="0"/>
          </a:p>
          <a:p>
            <a:r>
              <a:rPr lang="it-IT" dirty="0" smtClean="0"/>
              <a:t>Data can be directly imported from NCBI through accession IDs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1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Basic sequence analysis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731" y="4149080"/>
            <a:ext cx="8229600" cy="2232248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Visualization and editing</a:t>
            </a:r>
          </a:p>
          <a:p>
            <a:r>
              <a:rPr lang="it-IT" dirty="0" smtClean="0"/>
              <a:t>Use of annotations: gene regions in genomes; intron and exons within genes; CDS regions in mRNAs; SNPs in nucleotidic sequences; conserved domains in proteins, etc.</a:t>
            </a: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3817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1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Basic sequence analysis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72" y="1592088"/>
            <a:ext cx="3561258" cy="4680520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Sequences are usually grouped in lists</a:t>
            </a:r>
          </a:p>
          <a:p>
            <a:r>
              <a:rPr lang="it-IT" dirty="0" smtClean="0"/>
              <a:t>Examples: all the chromosomes of a genome; all the mRNAs in a transcritome</a:t>
            </a:r>
          </a:p>
          <a:p>
            <a:r>
              <a:rPr lang="it-IT" dirty="0" smtClean="0"/>
              <a:t>Useful tool for running analyses on multiple sequence sets</a:t>
            </a:r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16832"/>
            <a:ext cx="457238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8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BLAST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93096"/>
            <a:ext cx="8363272" cy="2016224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Probably the most important tool in comparative genomics</a:t>
            </a:r>
          </a:p>
          <a:p>
            <a:r>
              <a:rPr lang="it-IT" dirty="0" smtClean="0"/>
              <a:t>Allows to detect similarity between sequences</a:t>
            </a:r>
          </a:p>
          <a:p>
            <a:r>
              <a:rPr lang="it-IT" dirty="0" smtClean="0"/>
              <a:t>Fundamental for sequence functional annotation</a:t>
            </a:r>
          </a:p>
          <a:p>
            <a:r>
              <a:rPr lang="it-IT" dirty="0" smtClean="0"/>
              <a:t>Can be used to look for similarities in a local database or in a publicly available database at the NCBI</a:t>
            </a:r>
            <a:endParaRPr lang="it-I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400493" cy="267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1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Other features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1600200"/>
            <a:ext cx="3826768" cy="4525963"/>
          </a:xfrm>
        </p:spPr>
        <p:txBody>
          <a:bodyPr/>
          <a:lstStyle/>
          <a:p>
            <a:r>
              <a:rPr lang="it-IT" dirty="0" smtClean="0"/>
              <a:t>3D protein view</a:t>
            </a:r>
          </a:p>
          <a:p>
            <a:r>
              <a:rPr lang="it-IT" dirty="0" smtClean="0"/>
              <a:t>Protein plots (hydrophobicity, antigenicity, charge, etc.)</a:t>
            </a:r>
            <a:endParaRPr lang="it-I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54" y="1196752"/>
            <a:ext cx="4167187" cy="273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54" y="4127562"/>
            <a:ext cx="4167187" cy="239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Multiple sequence alignment and phylogeny</a:t>
            </a:r>
            <a:endParaRPr lang="it-IT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176464" cy="181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1916832"/>
            <a:ext cx="34563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CLUSTALW, MUSCLE etc. Are important tools to align a set of homologous sequences.</a:t>
            </a:r>
          </a:p>
          <a:p>
            <a:endParaRPr lang="it-IT" sz="2000" dirty="0"/>
          </a:p>
          <a:p>
            <a:r>
              <a:rPr lang="it-IT" sz="2000" dirty="0" smtClean="0"/>
              <a:t>This permits to identify mutations and divergent nucleotides/aa residues</a:t>
            </a:r>
          </a:p>
          <a:p>
            <a:endParaRPr lang="it-IT" sz="2000" dirty="0"/>
          </a:p>
          <a:p>
            <a:r>
              <a:rPr lang="it-IT" sz="2000" dirty="0" smtClean="0"/>
              <a:t>MSA are often used as an input for phylogenetic analyses (Neighbour-Joining, Maximum Likelihood, Bayesian inference,etc.</a:t>
            </a:r>
            <a:endParaRPr lang="it-IT" sz="20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459510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0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Sequencing data analysis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1600200"/>
            <a:ext cx="3682752" cy="2439743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Management of Sanger and NGS (Illumina, 454, PacBio, etc.) raw sequencing data</a:t>
            </a:r>
            <a:endParaRPr lang="it-I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4076873" cy="262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4437112"/>
            <a:ext cx="6912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This includes visualization, trimming (removal of low quality regions and adapters), demultiplexing an a complex set of advanced downstream analyses</a:t>
            </a:r>
          </a:p>
          <a:p>
            <a:endParaRPr lang="it-IT" dirty="0"/>
          </a:p>
          <a:p>
            <a:r>
              <a:rPr lang="it-IT" dirty="0" smtClean="0"/>
              <a:t>These depend on our target organism (model vs non-model species) and application (genome sequening/RNA-seq/targeted resequencing/bisulfite sequencing etc.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64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Analysis of high throughput sequencing data</a:t>
            </a:r>
            <a:endParaRPr lang="it-IT" dirty="0"/>
          </a:p>
        </p:txBody>
      </p:sp>
      <p:pic>
        <p:nvPicPr>
          <p:cNvPr id="4098" name="Picture 2" descr="https://omictools.com/upload/category/diagram/567bd67387a77.png?v=14509564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92897"/>
            <a:ext cx="62865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53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Programma di massima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Articolato in </a:t>
            </a:r>
            <a:r>
              <a:rPr lang="it-IT" b="1" dirty="0" smtClean="0"/>
              <a:t>12 lezioni</a:t>
            </a:r>
          </a:p>
          <a:p>
            <a:r>
              <a:rPr lang="it-IT" dirty="0" smtClean="0"/>
              <a:t>Nella maggior parte di queste faremo uso di computer con delle semplici applicazioni della genomica, con particolare attenzione all’analisi di dati genomici e </a:t>
            </a:r>
            <a:r>
              <a:rPr lang="it-IT" dirty="0" err="1" smtClean="0"/>
              <a:t>trascrittomici</a:t>
            </a:r>
            <a:endParaRPr lang="it-IT" dirty="0" smtClean="0"/>
          </a:p>
          <a:p>
            <a:r>
              <a:rPr lang="it-IT" dirty="0" smtClean="0"/>
              <a:t>Per comodità tutti i </a:t>
            </a:r>
            <a:r>
              <a:rPr lang="it-IT" dirty="0" err="1" smtClean="0"/>
              <a:t>tool</a:t>
            </a:r>
            <a:r>
              <a:rPr lang="it-IT" dirty="0" smtClean="0"/>
              <a:t> che utilizzeremo sono inseriti come moduli operativi in un software commerciale, il </a:t>
            </a:r>
            <a:r>
              <a:rPr lang="it-IT" b="1" dirty="0" smtClean="0"/>
              <a:t>CLC </a:t>
            </a:r>
            <a:r>
              <a:rPr lang="it-IT" b="1" dirty="0" err="1" smtClean="0"/>
              <a:t>Genomics</a:t>
            </a:r>
            <a:r>
              <a:rPr lang="it-IT" b="1" dirty="0" smtClean="0"/>
              <a:t> Workbench 11 </a:t>
            </a:r>
            <a:r>
              <a:rPr lang="it-IT" dirty="0" smtClean="0"/>
              <a:t>(prodotto dalla </a:t>
            </a:r>
            <a:r>
              <a:rPr lang="it-IT" dirty="0" err="1" smtClean="0"/>
              <a:t>Qiagen</a:t>
            </a:r>
            <a:r>
              <a:rPr lang="it-IT" dirty="0" smtClean="0"/>
              <a:t>)</a:t>
            </a:r>
          </a:p>
          <a:p>
            <a:r>
              <a:rPr lang="it-IT" dirty="0" smtClean="0"/>
              <a:t>Ci connetteremo ad un server in remoto che gestirà le sessioni di tutti gli utenti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430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Human studies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301208"/>
            <a:ext cx="7931224" cy="93610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dirty="0" smtClean="0"/>
              <a:t>Mapping on a reference genome (latest Ensembl release)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Functional analysis: we will use an external software (</a:t>
            </a:r>
            <a:r>
              <a:rPr lang="it-IT" b="1" dirty="0" smtClean="0"/>
              <a:t>Ingenuity Pathway Analysis</a:t>
            </a:r>
            <a:r>
              <a:rPr lang="it-IT" dirty="0" smtClean="0"/>
              <a:t>)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074" name="Picture 2" descr="http://img.informer.com/screenshots/6185/6185310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680" y="1340768"/>
            <a:ext cx="7056885" cy="360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3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Ingenuity Pathway Analysis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589240"/>
            <a:ext cx="8208912" cy="864096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Allows the biological interpretation of gene expression alterations and the prediction of upstream regulators and downstream effects</a:t>
            </a:r>
            <a:endParaRPr lang="it-IT" dirty="0"/>
          </a:p>
        </p:txBody>
      </p:sp>
      <p:pic>
        <p:nvPicPr>
          <p:cNvPr id="14338" name="Picture 2" descr="http://www.ingenuity.com/wp-content/themes/ingenuity-qiagen/images/ipa/screens/pathway-analy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183493" cy="373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33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Settings</a:t>
            </a:r>
            <a:r>
              <a:rPr lang="it-IT" dirty="0" smtClean="0"/>
              <a:t> </a:t>
            </a:r>
            <a:r>
              <a:rPr lang="it-IT" dirty="0" err="1" smtClean="0"/>
              <a:t>MobaXterm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mobaxterm.mobatek.net</a:t>
            </a:r>
            <a:r>
              <a:rPr lang="en-US" dirty="0" smtClean="0"/>
              <a:t> per </a:t>
            </a:r>
            <a:r>
              <a:rPr lang="en-US" dirty="0" err="1" smtClean="0"/>
              <a:t>il</a:t>
            </a:r>
            <a:r>
              <a:rPr lang="en-US" dirty="0" smtClean="0"/>
              <a:t> download</a:t>
            </a:r>
          </a:p>
          <a:p>
            <a:r>
              <a:rPr lang="it-IT" dirty="0" smtClean="0"/>
              <a:t>Cliccare su Session -&gt; SSH</a:t>
            </a:r>
          </a:p>
          <a:p>
            <a:r>
              <a:rPr lang="it-IT" dirty="0" smtClean="0"/>
              <a:t>Inserire come remote </a:t>
            </a:r>
            <a:r>
              <a:rPr lang="it-IT" dirty="0" err="1" smtClean="0"/>
              <a:t>host</a:t>
            </a:r>
            <a:r>
              <a:rPr lang="it-IT" dirty="0" smtClean="0"/>
              <a:t>: «</a:t>
            </a:r>
            <a:r>
              <a:rPr lang="it-IT" b="1" dirty="0" smtClean="0"/>
              <a:t>140.105.153.106</a:t>
            </a:r>
            <a:r>
              <a:rPr lang="it-IT" dirty="0" smtClean="0"/>
              <a:t>»</a:t>
            </a:r>
          </a:p>
          <a:p>
            <a:r>
              <a:rPr lang="it-IT" dirty="0" smtClean="0"/>
              <a:t>Il vostro username sarà «</a:t>
            </a:r>
            <a:r>
              <a:rPr lang="it-IT" b="1" dirty="0" smtClean="0"/>
              <a:t>studenti</a:t>
            </a:r>
            <a:r>
              <a:rPr lang="it-IT" dirty="0" smtClean="0"/>
              <a:t>» e la vostra password «</a:t>
            </a:r>
            <a:r>
              <a:rPr lang="it-IT" b="1" dirty="0" smtClean="0"/>
              <a:t>genapp2018</a:t>
            </a:r>
            <a:r>
              <a:rPr lang="it-IT" dirty="0" smtClean="0"/>
              <a:t>», </a:t>
            </a:r>
            <a:r>
              <a:rPr lang="it-IT" dirty="0" smtClean="0"/>
              <a:t>da inserire soltanto al primo login</a:t>
            </a:r>
          </a:p>
          <a:p>
            <a:r>
              <a:rPr lang="it-IT" dirty="0" smtClean="0"/>
              <a:t>Il programma si lancia dalla </a:t>
            </a:r>
            <a:r>
              <a:rPr lang="it-IT" dirty="0" err="1" smtClean="0"/>
              <a:t>shell</a:t>
            </a:r>
            <a:r>
              <a:rPr lang="it-IT" dirty="0" smtClean="0"/>
              <a:t> con il comando «</a:t>
            </a:r>
            <a:r>
              <a:rPr lang="it-IT" b="1" dirty="0" smtClean="0"/>
              <a:t>clcgenomicswb11</a:t>
            </a:r>
            <a:r>
              <a:rPr lang="it-IT" dirty="0" smtClean="0"/>
              <a:t>»</a:t>
            </a:r>
            <a:endParaRPr lang="it-IT" dirty="0" smtClean="0"/>
          </a:p>
          <a:p>
            <a:r>
              <a:rPr lang="it-IT" dirty="0" smtClean="0"/>
              <a:t>L’account resterà attivo fino a fine gennaio, di modo da permettervi di poter ripetere autonomamente, se lo riterrete necessario, le esperienze viste a lezione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173"/>
            <a:ext cx="7499176" cy="687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Contatti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6049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Marco Gerdol</a:t>
            </a:r>
          </a:p>
          <a:p>
            <a:pPr marL="0" indent="0">
              <a:buNone/>
            </a:pPr>
            <a:r>
              <a:rPr lang="it-IT" dirty="0" smtClean="0"/>
              <a:t>Edificio Q – Stanza 214</a:t>
            </a:r>
          </a:p>
          <a:p>
            <a:pPr marL="0" indent="0">
              <a:buNone/>
            </a:pPr>
            <a:r>
              <a:rPr lang="it-IT" dirty="0" smtClean="0"/>
              <a:t>Tel. 0405588676</a:t>
            </a:r>
          </a:p>
          <a:p>
            <a:pPr marL="0" indent="0">
              <a:buNone/>
            </a:pPr>
            <a:r>
              <a:rPr lang="it-IT" dirty="0" smtClean="0"/>
              <a:t>Mail: </a:t>
            </a:r>
            <a:r>
              <a:rPr lang="it-IT" dirty="0" smtClean="0">
                <a:hlinkClick r:id="rId2"/>
              </a:rPr>
              <a:t>mgerdol@units.it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Per richieste riguardo agli esami si prega di mettere in copia alle mail anche il Prof. </a:t>
            </a:r>
            <a:r>
              <a:rPr lang="it-IT" dirty="0" err="1" smtClean="0"/>
              <a:t>Pallavicini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59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Materiale didattico e modalità di esame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Tutto il materiale didattico verrà messo a disposizione su </a:t>
            </a:r>
            <a:r>
              <a:rPr lang="it-IT" b="1" dirty="0" smtClean="0"/>
              <a:t>Moodle2</a:t>
            </a:r>
          </a:p>
          <a:p>
            <a:r>
              <a:rPr lang="it-IT" dirty="0" err="1" smtClean="0"/>
              <a:t>Slides</a:t>
            </a:r>
            <a:r>
              <a:rPr lang="it-IT" dirty="0" smtClean="0"/>
              <a:t> riguardanti la parte teorica</a:t>
            </a:r>
          </a:p>
          <a:p>
            <a:r>
              <a:rPr lang="it-IT" dirty="0" smtClean="0"/>
              <a:t>Pdf riguardanti i </a:t>
            </a:r>
            <a:r>
              <a:rPr lang="it-IT" dirty="0" err="1" smtClean="0"/>
              <a:t>tutorials</a:t>
            </a:r>
            <a:r>
              <a:rPr lang="it-IT" dirty="0" smtClean="0"/>
              <a:t> di alcune parti «pratiche» viste a lezione, in particolare per quanto riguarda le esercitazioni al CLC </a:t>
            </a:r>
            <a:r>
              <a:rPr lang="it-IT" dirty="0" err="1" smtClean="0"/>
              <a:t>Genomics</a:t>
            </a:r>
            <a:r>
              <a:rPr lang="it-IT" dirty="0" smtClean="0"/>
              <a:t> Workbench</a:t>
            </a:r>
          </a:p>
          <a:p>
            <a:r>
              <a:rPr lang="it-IT" dirty="0" smtClean="0"/>
              <a:t>Esame a risposta multipla (salvo diverse richieste/esigenze da parte degli studenti)</a:t>
            </a:r>
          </a:p>
          <a:p>
            <a:r>
              <a:rPr lang="it-IT" dirty="0" smtClean="0"/>
              <a:t>45 domande, 4 possibili risposte, una soltanto corretta, nessuna penalità per risposte errate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3334"/>
            <a:ext cx="8229600" cy="1143000"/>
          </a:xfrm>
        </p:spPr>
        <p:txBody>
          <a:bodyPr/>
          <a:lstStyle/>
          <a:p>
            <a:r>
              <a:rPr lang="it-IT" dirty="0" smtClean="0"/>
              <a:t>Esempi di domande</a:t>
            </a:r>
            <a:endParaRPr lang="en-US" dirty="0"/>
          </a:p>
        </p:txBody>
      </p:sp>
      <p:pic>
        <p:nvPicPr>
          <p:cNvPr id="7" name="Immagin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0"/>
            <a:ext cx="6120130" cy="285686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57200" y="4365104"/>
            <a:ext cx="8507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b="1" dirty="0"/>
              <a:t>L’immagine mostrata sopra è tratta da una recente pubblicazione e riassume alcuni dettagli di un esperimento di espressione genica tramite RNA-</a:t>
            </a:r>
            <a:r>
              <a:rPr lang="it-IT" b="1" dirty="0" err="1"/>
              <a:t>seq</a:t>
            </a:r>
            <a:r>
              <a:rPr lang="it-IT" b="1" dirty="0"/>
              <a:t>. Tuttavia alcuni dettagli sono stati volutamente nascosti. La scala colorimetrica della </a:t>
            </a:r>
            <a:r>
              <a:rPr lang="it-IT" b="1" dirty="0" err="1"/>
              <a:t>heat</a:t>
            </a:r>
            <a:r>
              <a:rPr lang="it-IT" b="1" dirty="0"/>
              <a:t> </a:t>
            </a:r>
            <a:r>
              <a:rPr lang="it-IT" b="1" dirty="0" err="1"/>
              <a:t>map</a:t>
            </a:r>
            <a:r>
              <a:rPr lang="it-IT" b="1" dirty="0"/>
              <a:t> a sinistra indica:</a:t>
            </a:r>
            <a:endParaRPr lang="en-US" b="1" dirty="0"/>
          </a:p>
          <a:p>
            <a:pPr lvl="0"/>
            <a:r>
              <a:rPr lang="it-IT" dirty="0" smtClean="0"/>
              <a:t>a) La </a:t>
            </a:r>
            <a:r>
              <a:rPr lang="it-IT" dirty="0"/>
              <a:t>profondità di sequenziamento dei vari campioni.</a:t>
            </a:r>
            <a:endParaRPr lang="en-US" dirty="0"/>
          </a:p>
          <a:p>
            <a:pPr lvl="0"/>
            <a:r>
              <a:rPr lang="it-IT" dirty="0" smtClean="0"/>
              <a:t>b) I </a:t>
            </a:r>
            <a:r>
              <a:rPr lang="it-IT" dirty="0"/>
              <a:t>livelli di espressione di ciascun gene nei vari campioni</a:t>
            </a:r>
            <a:endParaRPr lang="en-US" dirty="0"/>
          </a:p>
          <a:p>
            <a:pPr lvl="0"/>
            <a:r>
              <a:rPr lang="it-IT" dirty="0" smtClean="0"/>
              <a:t>c) I </a:t>
            </a:r>
            <a:r>
              <a:rPr lang="it-IT" dirty="0"/>
              <a:t>p-</a:t>
            </a:r>
            <a:r>
              <a:rPr lang="it-IT" dirty="0" err="1"/>
              <a:t>value</a:t>
            </a:r>
            <a:r>
              <a:rPr lang="it-IT" dirty="0"/>
              <a:t> di sovra e sotto-espressione per ciascun gene</a:t>
            </a:r>
            <a:endParaRPr lang="en-US" dirty="0"/>
          </a:p>
          <a:p>
            <a:pPr lvl="0"/>
            <a:r>
              <a:rPr lang="it-IT" dirty="0" smtClean="0"/>
              <a:t>d) Il </a:t>
            </a:r>
            <a:r>
              <a:rPr lang="it-IT" dirty="0"/>
              <a:t>numero di falsi positivi per ciascun campione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3334"/>
            <a:ext cx="8229600" cy="1143000"/>
          </a:xfrm>
        </p:spPr>
        <p:txBody>
          <a:bodyPr/>
          <a:lstStyle/>
          <a:p>
            <a:r>
              <a:rPr lang="it-IT" dirty="0" smtClean="0"/>
              <a:t>Esempi di domande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73214" y="1628800"/>
            <a:ext cx="85072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b="1" dirty="0"/>
              <a:t>La zero-mode </a:t>
            </a:r>
            <a:r>
              <a:rPr lang="it-IT" b="1" dirty="0" err="1"/>
              <a:t>waveguide</a:t>
            </a:r>
            <a:r>
              <a:rPr lang="it-IT" b="1" dirty="0"/>
              <a:t> è una camera di visualizzazione </a:t>
            </a:r>
            <a:r>
              <a:rPr lang="it-IT" b="1" dirty="0" err="1"/>
              <a:t>nanofotonica</a:t>
            </a:r>
            <a:r>
              <a:rPr lang="it-IT" b="1" dirty="0"/>
              <a:t> utilizzata dai </a:t>
            </a:r>
            <a:r>
              <a:rPr lang="it-IT" b="1" dirty="0" err="1"/>
              <a:t>sequenziatori</a:t>
            </a:r>
            <a:r>
              <a:rPr lang="it-IT" b="1" dirty="0"/>
              <a:t>:</a:t>
            </a:r>
            <a:endParaRPr lang="en-US" b="1" dirty="0"/>
          </a:p>
          <a:p>
            <a:pPr lvl="0"/>
            <a:r>
              <a:rPr lang="it-IT" dirty="0" smtClean="0"/>
              <a:t>a) SMRT </a:t>
            </a:r>
            <a:r>
              <a:rPr lang="it-IT" dirty="0" err="1"/>
              <a:t>PacBio</a:t>
            </a:r>
            <a:endParaRPr lang="en-US" dirty="0"/>
          </a:p>
          <a:p>
            <a:pPr lvl="0"/>
            <a:r>
              <a:rPr lang="it-IT" dirty="0" smtClean="0"/>
              <a:t>b) Illumina</a:t>
            </a:r>
            <a:endParaRPr lang="en-US" dirty="0"/>
          </a:p>
          <a:p>
            <a:pPr lvl="0"/>
            <a:r>
              <a:rPr lang="it-IT" dirty="0" smtClean="0"/>
              <a:t>c) 454</a:t>
            </a:r>
            <a:endParaRPr lang="en-US" dirty="0"/>
          </a:p>
          <a:p>
            <a:pPr lvl="0"/>
            <a:r>
              <a:rPr lang="it-IT" dirty="0" smtClean="0"/>
              <a:t>d) </a:t>
            </a:r>
            <a:r>
              <a:rPr lang="it-IT" dirty="0" err="1" smtClean="0"/>
              <a:t>Nanopore</a:t>
            </a:r>
            <a:endParaRPr lang="en-US" dirty="0"/>
          </a:p>
          <a:p>
            <a:endParaRPr lang="it-IT" dirty="0" smtClean="0"/>
          </a:p>
          <a:p>
            <a:pPr lvl="0"/>
            <a:r>
              <a:rPr lang="it-IT" b="1" dirty="0"/>
              <a:t>Gli adattatori sviluppati per la costruzione di librerie Illumina sono chiamati:</a:t>
            </a:r>
            <a:endParaRPr lang="en-US" b="1" dirty="0"/>
          </a:p>
          <a:p>
            <a:pPr lvl="0"/>
            <a:r>
              <a:rPr lang="en-US" dirty="0" smtClean="0"/>
              <a:t>a) X </a:t>
            </a:r>
            <a:r>
              <a:rPr lang="en-US" dirty="0"/>
              <a:t>adapters</a:t>
            </a:r>
          </a:p>
          <a:p>
            <a:pPr lvl="0"/>
            <a:r>
              <a:rPr lang="en-US" dirty="0" smtClean="0"/>
              <a:t>b) Y </a:t>
            </a:r>
            <a:r>
              <a:rPr lang="en-US" dirty="0"/>
              <a:t>adapters</a:t>
            </a:r>
          </a:p>
          <a:p>
            <a:pPr lvl="0"/>
            <a:r>
              <a:rPr lang="en-US" dirty="0" smtClean="0"/>
              <a:t>c) Blunt </a:t>
            </a:r>
            <a:r>
              <a:rPr lang="en-US" dirty="0"/>
              <a:t>End adapters</a:t>
            </a:r>
          </a:p>
          <a:p>
            <a:pPr lvl="0"/>
            <a:r>
              <a:rPr lang="it-IT" dirty="0" smtClean="0"/>
              <a:t>d) </a:t>
            </a:r>
            <a:r>
              <a:rPr lang="it-IT" dirty="0" err="1" smtClean="0"/>
              <a:t>Linkers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916015"/>
              </p:ext>
            </p:extLst>
          </p:nvPr>
        </p:nvGraphicFramePr>
        <p:xfrm>
          <a:off x="1211791" y="1486958"/>
          <a:ext cx="6720417" cy="3884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29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8268"/>
          </a:xfrm>
        </p:spPr>
        <p:txBody>
          <a:bodyPr>
            <a:noAutofit/>
          </a:bodyPr>
          <a:lstStyle/>
          <a:p>
            <a:r>
              <a:rPr lang="it-IT" sz="2800" dirty="0" smtClean="0"/>
              <a:t>Management of </a:t>
            </a:r>
            <a:r>
              <a:rPr lang="it-IT" sz="2800" dirty="0" err="1" smtClean="0"/>
              <a:t>genomics</a:t>
            </a:r>
            <a:r>
              <a:rPr lang="it-IT" sz="2800" dirty="0" smtClean="0"/>
              <a:t> data: </a:t>
            </a:r>
            <a:r>
              <a:rPr lang="it-IT" sz="2800" dirty="0" err="1" smtClean="0"/>
              <a:t>not</a:t>
            </a:r>
            <a:r>
              <a:rPr lang="it-IT" sz="2800" dirty="0" smtClean="0"/>
              <a:t> an easy task!</a:t>
            </a:r>
            <a:endParaRPr lang="it-IT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3598" y="1422820"/>
            <a:ext cx="4906888" cy="4680520"/>
          </a:xfrm>
        </p:spPr>
        <p:txBody>
          <a:bodyPr>
            <a:noAutofit/>
          </a:bodyPr>
          <a:lstStyle/>
          <a:p>
            <a:pPr algn="just"/>
            <a:r>
              <a:rPr lang="en-US" sz="1600" dirty="0" smtClean="0"/>
              <a:t>First issue: </a:t>
            </a:r>
            <a:r>
              <a:rPr lang="en-US" sz="1600" b="1" dirty="0" smtClean="0"/>
              <a:t>data outputs are large</a:t>
            </a:r>
            <a:r>
              <a:rPr lang="en-US" sz="1600" dirty="0" smtClean="0"/>
              <a:t>! We are talking about several dozen Gb of raw data per sequencing run</a:t>
            </a:r>
          </a:p>
          <a:p>
            <a:pPr algn="just"/>
            <a:r>
              <a:rPr lang="en-US" sz="1600" dirty="0" smtClean="0"/>
              <a:t>Mid-size genomics labs usually need several Tb of </a:t>
            </a:r>
            <a:r>
              <a:rPr lang="en-US" sz="1600" b="1" dirty="0" smtClean="0"/>
              <a:t>storage space</a:t>
            </a:r>
            <a:r>
              <a:rPr lang="en-US" sz="1600" dirty="0" smtClean="0"/>
              <a:t> to manage sequencing data for current analyses, and additional space for </a:t>
            </a:r>
            <a:r>
              <a:rPr lang="en-US" sz="1600" b="1" dirty="0" smtClean="0"/>
              <a:t>data backup</a:t>
            </a:r>
          </a:p>
          <a:p>
            <a:pPr algn="just"/>
            <a:r>
              <a:rPr lang="en-US" sz="1600" dirty="0" smtClean="0"/>
              <a:t>Disk space requirements are increasing over time, as the outputs of sequencing platforms increase as well</a:t>
            </a:r>
          </a:p>
          <a:p>
            <a:pPr algn="just"/>
            <a:r>
              <a:rPr lang="en-US" sz="1600" dirty="0" smtClean="0"/>
              <a:t>Need for </a:t>
            </a:r>
            <a:r>
              <a:rPr lang="en-US" sz="1600" b="1" dirty="0" smtClean="0"/>
              <a:t>storage of both raw sequencing data and «clean» sequencing data</a:t>
            </a:r>
          </a:p>
          <a:p>
            <a:pPr algn="just"/>
            <a:r>
              <a:rPr lang="en-US" sz="1600" dirty="0" smtClean="0"/>
              <a:t>Data is usually deleted/moved to a public repository only after the analyses have been completed and the results have been published</a:t>
            </a:r>
          </a:p>
          <a:p>
            <a:pPr algn="just"/>
            <a:r>
              <a:rPr lang="en-US" sz="1600" dirty="0" smtClean="0"/>
              <a:t>Need to </a:t>
            </a:r>
            <a:r>
              <a:rPr lang="en-US" sz="1600" b="1" dirty="0" smtClean="0"/>
              <a:t>re-use data </a:t>
            </a:r>
            <a:r>
              <a:rPr lang="en-US" sz="1600" dirty="0" smtClean="0"/>
              <a:t>in the future</a:t>
            </a:r>
          </a:p>
          <a:p>
            <a:pPr algn="just"/>
            <a:r>
              <a:rPr lang="en-US" sz="1600" dirty="0" smtClean="0"/>
              <a:t>Files generated by the analyses are also large -&gt; each raw file generates files at least 3 times larger</a:t>
            </a:r>
            <a:endParaRPr lang="en-US" sz="1600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49" y="1122906"/>
            <a:ext cx="3029322" cy="302932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152228"/>
            <a:ext cx="3468643" cy="195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2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1854</Words>
  <Application>Microsoft Office PowerPoint</Application>
  <PresentationFormat>Presentazione su schermo (4:3)</PresentationFormat>
  <Paragraphs>165</Paragraphs>
  <Slides>33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CALENDARIO DELLE LEZIONI - NOVEMBRE</vt:lpstr>
      <vt:lpstr>CALENDARIO DELLE LEZIONI - DICEMBRE</vt:lpstr>
      <vt:lpstr>Programma di massima</vt:lpstr>
      <vt:lpstr>Contatti</vt:lpstr>
      <vt:lpstr>Materiale didattico e modalità di esame</vt:lpstr>
      <vt:lpstr>Esempi di domande</vt:lpstr>
      <vt:lpstr>Esempi di domande</vt:lpstr>
      <vt:lpstr>Presentazione standard di PowerPoint</vt:lpstr>
      <vt:lpstr>Management of genomics data: not an easy task!</vt:lpstr>
      <vt:lpstr>Management of genomics data: not an easy task!</vt:lpstr>
      <vt:lpstr>Management of genomics data: not an easy task!</vt:lpstr>
      <vt:lpstr>Management of genomics data: not an easy task!</vt:lpstr>
      <vt:lpstr>What is the solution to these problems?</vt:lpstr>
      <vt:lpstr>What are the main features of these softwares?</vt:lpstr>
      <vt:lpstr>Galaxy: an open-source option</vt:lpstr>
      <vt:lpstr>Galaxy: an open-source option</vt:lpstr>
      <vt:lpstr>User-friendly options</vt:lpstr>
      <vt:lpstr>CLC Genomics Workbench: use and applications</vt:lpstr>
      <vt:lpstr>Presentazione standard di PowerPoint</vt:lpstr>
      <vt:lpstr>User interface</vt:lpstr>
      <vt:lpstr>Empty workspace</vt:lpstr>
      <vt:lpstr>Importing and exporting files</vt:lpstr>
      <vt:lpstr>Basic sequence analysis</vt:lpstr>
      <vt:lpstr>Basic sequence analysis</vt:lpstr>
      <vt:lpstr>BLAST</vt:lpstr>
      <vt:lpstr>Other features</vt:lpstr>
      <vt:lpstr>Multiple sequence alignment and phylogeny</vt:lpstr>
      <vt:lpstr>Sequencing data analysis</vt:lpstr>
      <vt:lpstr>Analysis of high throughput sequencing data</vt:lpstr>
      <vt:lpstr>Human studies</vt:lpstr>
      <vt:lpstr>Ingenuity Pathway Analysis</vt:lpstr>
      <vt:lpstr>Settings MobaXterm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CLC Genomics Workbench: use and applications</dc:title>
  <dc:creator>marco gerdol</dc:creator>
  <cp:lastModifiedBy>marco gerdol</cp:lastModifiedBy>
  <cp:revision>49</cp:revision>
  <dcterms:created xsi:type="dcterms:W3CDTF">2016-09-30T12:45:02Z</dcterms:created>
  <dcterms:modified xsi:type="dcterms:W3CDTF">2018-11-14T15:17:44Z</dcterms:modified>
</cp:coreProperties>
</file>