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445" r:id="rId3"/>
    <p:sldId id="446" r:id="rId4"/>
    <p:sldId id="448" r:id="rId5"/>
    <p:sldId id="450" r:id="rId6"/>
    <p:sldId id="452" r:id="rId7"/>
    <p:sldId id="453" r:id="rId8"/>
    <p:sldId id="455" r:id="rId9"/>
    <p:sldId id="460" r:id="rId10"/>
    <p:sldId id="442" r:id="rId11"/>
    <p:sldId id="302" r:id="rId12"/>
    <p:sldId id="333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10" y="53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709563F-C5BA-45A1-B412-1CFE132F71C8}" type="datetimeFigureOut">
              <a:rPr lang="en-US"/>
              <a:pPr>
                <a:defRPr/>
              </a:pPr>
              <a:t>11/6/2018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00CC7E9-5768-4E0D-9631-560C131EB5D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1764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egnaposto immagine diapositiva 1">
            <a:extLst/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Segnaposto note 2">
            <a:extLst/>
          </p:cNvPr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it-IT" altLang="it-IT">
                <a:latin typeface="Arial" panose="020B0604020202020204" pitchFamily="34" charset="0"/>
                <a:ea typeface="ＭＳ Ｐゴシック" panose="020B0600070205080204" pitchFamily="34" charset="-128"/>
              </a:rPr>
              <a:t>Da qui</a:t>
            </a:r>
          </a:p>
        </p:txBody>
      </p:sp>
      <p:sp>
        <p:nvSpPr>
          <p:cNvPr id="18435" name="Segnaposto numero diapositiva 3">
            <a:extLst/>
          </p:cNvPr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C4F08E15-AE2A-479E-BC7B-82D91F41B0A7}" type="slidenum">
              <a:rPr lang="it-IT" altLang="it-IT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>
                <a:defRPr/>
              </a:pPr>
              <a:t>2</a:t>
            </a:fld>
            <a:endParaRPr lang="it-IT" altLang="it-IT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9665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/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98CBFB05-E5D7-49A8-BB82-883786A2EAC2}" type="slidenum">
              <a:rPr lang="it-IT" altLang="it-IT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>
                <a:defRPr/>
              </a:pPr>
              <a:t>4</a:t>
            </a:fld>
            <a:endParaRPr lang="it-IT" altLang="it-IT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2530" name="Rectangle 2">
            <a:extLst/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1" name="Rectangle 3">
            <a:extLst/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8615" tIns="44307" rIns="88615" bIns="44307"/>
          <a:lstStyle/>
          <a:p>
            <a:pPr eaLnBrk="1" hangingPunct="1">
              <a:defRPr/>
            </a:pPr>
            <a:endParaRPr lang="it-IT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8569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/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/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b="1" u="sng" dirty="0">
                <a:solidFill>
                  <a:srgbClr val="FF0000"/>
                </a:solidFill>
              </a:rPr>
              <a:t>Polimorfismo: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altLang="it-IT" u="sng" dirty="0">
              <a:solidFill>
                <a:srgbClr val="FF000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i="1" dirty="0">
                <a:solidFill>
                  <a:schemeClr val="accent2"/>
                </a:solidFill>
              </a:rPr>
              <a:t>differenze genetiche ereditate non individuali</a:t>
            </a:r>
            <a:endParaRPr lang="it-IT" altLang="it-IT" dirty="0">
              <a:solidFill>
                <a:schemeClr val="accent2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altLang="it-IT" b="1" i="1" u="sng" dirty="0">
              <a:solidFill>
                <a:schemeClr val="accent2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b="1" u="sng" dirty="0">
                <a:solidFill>
                  <a:srgbClr val="FF0000"/>
                </a:solidFill>
              </a:rPr>
              <a:t>Differenze interindividuali e inter-etniche nel metabolismo dei farmaci</a:t>
            </a:r>
            <a:endParaRPr lang="it-IT" altLang="it-IT" b="1" dirty="0">
              <a:solidFill>
                <a:srgbClr val="FF0000"/>
              </a:solidFill>
            </a:endParaRPr>
          </a:p>
          <a:p>
            <a:pPr>
              <a:defRPr/>
            </a:pPr>
            <a:endParaRPr lang="it-IT" altLang="it-IT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529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>
            <a:extLst/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1375E045-2E8D-41D8-8E5E-FAF560B31EA7}" type="slidenum">
              <a:rPr lang="it-IT" altLang="it-IT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>
                <a:defRPr/>
              </a:pPr>
              <a:t>8</a:t>
            </a:fld>
            <a:endParaRPr lang="it-IT" altLang="it-IT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0178" name="Rectangle 2">
            <a:extLst/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79" name="Rectangle 3">
            <a:extLst/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8615" tIns="44307" rIns="88615" bIns="44307"/>
          <a:lstStyle/>
          <a:p>
            <a:pPr eaLnBrk="1" hangingPunct="1">
              <a:defRPr/>
            </a:pPr>
            <a:r>
              <a:rPr lang="it-IT" altLang="it-IT">
                <a:latin typeface="Arial" panose="020B0604020202020204" pitchFamily="34" charset="0"/>
                <a:ea typeface="ＭＳ Ｐゴシック" panose="020B0600070205080204" pitchFamily="34" charset="-128"/>
              </a:rPr>
              <a:t>DPD: diidropirimidina deidrogenasi</a:t>
            </a:r>
          </a:p>
        </p:txBody>
      </p:sp>
    </p:spTree>
    <p:extLst>
      <p:ext uri="{BB962C8B-B14F-4D97-AF65-F5344CB8AC3E}">
        <p14:creationId xmlns:p14="http://schemas.microsoft.com/office/powerpoint/2010/main" val="3635211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18FEC-7D02-4BBB-AE30-8B66A27FF8F2}" type="datetimeFigureOut">
              <a:rPr lang="en-US"/>
              <a:pPr>
                <a:defRPr/>
              </a:pPr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B08FB-5FE3-4272-89B3-586EBC17682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98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FB112-1147-48D6-B68E-B1A0A926F7DE}" type="datetimeFigureOut">
              <a:rPr lang="en-US"/>
              <a:pPr>
                <a:defRPr/>
              </a:pPr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E2A6B-BDAA-4FC0-A92F-F93CC01350C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844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136F0-59F2-4C2C-B266-F14A61CFCB5B}" type="datetimeFigureOut">
              <a:rPr lang="en-US"/>
              <a:pPr>
                <a:defRPr/>
              </a:pPr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392D1-60A9-4D7E-9C7D-4E07A3694F4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39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390B0-A37D-4362-9855-330445B51FE0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14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01754-09E1-49F5-B6E6-DCB926A9656B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13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A87B6-5CCC-4272-9A53-C891453C631A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230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BDF19-6950-488F-B09B-4721B3BAC183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289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4E90F-5746-42B5-B123-589A3A97CC60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744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0EBB6-B916-4A4F-9F08-1096D3CE976C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4375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7C8AA-5C72-4094-8860-5910BE46FE50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3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2E752-AEA1-4917-8043-5C8DD96768DF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64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79153-A090-4278-AB08-5135EDC5798B}" type="datetimeFigureOut">
              <a:rPr lang="en-US"/>
              <a:pPr>
                <a:defRPr/>
              </a:pPr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F03A-1D85-407A-814F-B06AEF7BE17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767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59444-81C7-4962-812C-00F4F48D3DD1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353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4006A-E3B1-4C28-9FA2-AD70CA08D275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1379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2FEAC-F484-4CAB-A168-1DA0657A9888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989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857B8-2BF8-4614-B065-EA225FB01F7D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0856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olo, testo e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immagine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0FA70-F0F8-4624-BD47-81541AF5679B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5537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olo, ClipArt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DE48B-68E8-48EB-85A3-EB48A198A97B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6272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olo, test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grafico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1671A-7FF9-4D34-9359-25C82411B072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8414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C6F50-E970-4D17-BAD9-6F9B9C60B79A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4838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F19125-44FE-473F-B57D-A7A4EF66EA39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877925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4CD71-355E-43B1-9E7A-56012CC74FDE}" type="datetimeFigureOut">
              <a:rPr lang="en-US"/>
              <a:pPr>
                <a:defRPr/>
              </a:pPr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93F23-9E61-4A4C-87EB-9D9BBD6054D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873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D5427-2426-4291-A976-3584254608EF}" type="datetimeFigureOut">
              <a:rPr lang="en-US"/>
              <a:pPr>
                <a:defRPr/>
              </a:pPr>
              <a:t>11/6/2018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D9ACC-B934-4562-8795-CC133E5E10E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348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1BEC5-89E1-4688-B92C-8F1C2269AED1}" type="datetimeFigureOut">
              <a:rPr lang="en-US"/>
              <a:pPr>
                <a:defRPr/>
              </a:pPr>
              <a:t>11/6/2018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BE8E1-3304-4986-AE7A-75DABFDE68C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46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743B7-861E-4A74-B5BC-52C2D79735F3}" type="datetimeFigureOut">
              <a:rPr lang="en-US"/>
              <a:pPr>
                <a:defRPr/>
              </a:pPr>
              <a:t>11/6/2018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C7E0A-53ED-4036-BC55-0CB8914558D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70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E2CF0-E2B3-4C38-8FC9-485E9EBA7677}" type="datetimeFigureOut">
              <a:rPr lang="en-US"/>
              <a:pPr>
                <a:defRPr/>
              </a:pPr>
              <a:t>11/6/2018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1B99F-DB3C-46BE-8371-B96A85FB7A9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355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F86B3-169C-4A49-A0E1-C53F88B468B5}" type="datetimeFigureOut">
              <a:rPr lang="en-US"/>
              <a:pPr>
                <a:defRPr/>
              </a:pPr>
              <a:t>11/6/2018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0E167-7C53-469A-91AB-E85359EAA29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150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F0199-E0DA-47E1-8B33-9AB5EE487043}" type="datetimeFigureOut">
              <a:rPr lang="en-US"/>
              <a:pPr>
                <a:defRPr/>
              </a:pPr>
              <a:t>11/6/2018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304DA-3218-423C-9AF3-A5775EF27A7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374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text styles</a:t>
            </a:r>
          </a:p>
          <a:p>
            <a:pPr lvl="1"/>
            <a:r>
              <a:rPr lang="en-US" altLang="it-IT" smtClean="0"/>
              <a:t>Second level</a:t>
            </a:r>
          </a:p>
          <a:p>
            <a:pPr lvl="2"/>
            <a:r>
              <a:rPr lang="en-US" altLang="it-IT" smtClean="0"/>
              <a:t>Third level</a:t>
            </a:r>
          </a:p>
          <a:p>
            <a:pPr lvl="3"/>
            <a:r>
              <a:rPr lang="en-US" altLang="it-IT" smtClean="0"/>
              <a:t>Fourth level</a:t>
            </a:r>
          </a:p>
          <a:p>
            <a:pPr lvl="4"/>
            <a:r>
              <a:rPr lang="en-US" altLang="it-IT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290253B-68C6-470E-B06B-A769AFFD36DB}" type="datetimeFigureOut">
              <a:rPr lang="en-US"/>
              <a:pPr>
                <a:defRPr/>
              </a:pPr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86FFF61-4F27-4FBF-B5FC-1E70F3F5C02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154" name="Rectangle 2">
            <a:extLst/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73155" name="Rectangle 3">
            <a:extLst/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73156" name="Rectangle 4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073157" name="Rectangle 5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073158" name="Rectangle 6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58027AA0-306D-4DC5-968B-E296226B3549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473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0" y="12700"/>
            <a:ext cx="9144000" cy="1022350"/>
          </a:xfrm>
        </p:spPr>
        <p:txBody>
          <a:bodyPr/>
          <a:lstStyle/>
          <a:p>
            <a:pPr>
              <a:defRPr/>
            </a:pPr>
            <a:r>
              <a:rPr lang="en-US" altLang="it-IT" sz="3200" b="1" dirty="0" err="1"/>
              <a:t>Interindividual</a:t>
            </a:r>
            <a:r>
              <a:rPr lang="en-US" altLang="it-IT" sz="3200" b="1" dirty="0"/>
              <a:t> variability in drug response</a:t>
            </a:r>
          </a:p>
        </p:txBody>
      </p:sp>
      <p:sp>
        <p:nvSpPr>
          <p:cNvPr id="5" name="Picture 1" descr="C:\Documents and Settings\gstocco\Local Settings\Temporary Internet Files\Content.IE5\46WKGM75\MC900215255[1].wmf"/>
          <p:cNvSpPr>
            <a:spLocks noChangeAspect="1" noChangeArrowheads="1"/>
          </p:cNvSpPr>
          <p:nvPr/>
        </p:nvSpPr>
        <p:spPr bwMode="auto">
          <a:xfrm>
            <a:off x="304800" y="990600"/>
            <a:ext cx="15240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 smtClean="0">
              <a:solidFill>
                <a:srgbClr val="000000"/>
              </a:solidFill>
            </a:endParaRPr>
          </a:p>
        </p:txBody>
      </p:sp>
      <p:sp>
        <p:nvSpPr>
          <p:cNvPr id="6" name="Right Arrow 5">
            <a:extLst/>
          </p:cNvPr>
          <p:cNvSpPr/>
          <p:nvPr/>
        </p:nvSpPr>
        <p:spPr>
          <a:xfrm rot="3068014">
            <a:off x="1235075" y="2149475"/>
            <a:ext cx="457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438900" y="1390650"/>
            <a:ext cx="2362200" cy="49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b="1" smtClean="0">
                <a:solidFill>
                  <a:srgbClr val="000000"/>
                </a:solidFill>
                <a:latin typeface="Calibri" panose="020F0502020204030204" pitchFamily="34" charset="0"/>
              </a:rPr>
              <a:t>Treatment outcome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800" b="1" smtClean="0">
                <a:solidFill>
                  <a:srgbClr val="000000"/>
                </a:solidFill>
                <a:latin typeface="Calibri" panose="020F0502020204030204" pitchFamily="34" charset="0"/>
              </a:rPr>
              <a:t>(same dose)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it-IT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mtClean="0">
                <a:solidFill>
                  <a:srgbClr val="00B050"/>
                </a:solidFill>
                <a:latin typeface="Calibri" panose="020F0502020204030204" pitchFamily="34" charset="0"/>
              </a:rPr>
              <a:t>Response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it-IT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mtClean="0">
                <a:solidFill>
                  <a:srgbClr val="00B0F0"/>
                </a:solidFill>
                <a:latin typeface="Calibri" panose="020F0502020204030204" pitchFamily="34" charset="0"/>
              </a:rPr>
              <a:t>No effect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it-IT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mtClean="0">
                <a:solidFill>
                  <a:srgbClr val="FF0000"/>
                </a:solidFill>
                <a:latin typeface="Calibri" panose="020F0502020204030204" pitchFamily="34" charset="0"/>
              </a:rPr>
              <a:t>Adverse effect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600200" y="22860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 smtClean="0">
                <a:solidFill>
                  <a:srgbClr val="000000"/>
                </a:solidFill>
                <a:sym typeface="Webdings" panose="05030102010509060703" pitchFamily="18" charset="2"/>
              </a:rPr>
              <a:t></a:t>
            </a:r>
            <a:endParaRPr lang="en-US" altLang="it-IT" sz="6000" smtClean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57400" y="22098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 smtClean="0">
                <a:solidFill>
                  <a:srgbClr val="000000"/>
                </a:solidFill>
                <a:sym typeface="Webdings" panose="05030102010509060703" pitchFamily="18" charset="2"/>
              </a:rPr>
              <a:t></a:t>
            </a:r>
            <a:endParaRPr lang="en-US" altLang="it-IT" sz="6000" smtClean="0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590800" y="19812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 smtClean="0">
                <a:solidFill>
                  <a:srgbClr val="000000"/>
                </a:solidFill>
                <a:sym typeface="Webdings" panose="05030102010509060703" pitchFamily="18" charset="2"/>
              </a:rPr>
              <a:t></a:t>
            </a:r>
            <a:endParaRPr lang="en-US" altLang="it-IT" sz="6000" smtClean="0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352800" y="21336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 smtClean="0">
                <a:solidFill>
                  <a:srgbClr val="000000"/>
                </a:solidFill>
                <a:sym typeface="Webdings" panose="05030102010509060703" pitchFamily="18" charset="2"/>
              </a:rPr>
              <a:t></a:t>
            </a:r>
            <a:endParaRPr lang="en-US" altLang="it-IT" sz="6000" smtClean="0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600200" y="32766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 smtClean="0">
                <a:solidFill>
                  <a:srgbClr val="000000"/>
                </a:solidFill>
                <a:sym typeface="Webdings" panose="05030102010509060703" pitchFamily="18" charset="2"/>
              </a:rPr>
              <a:t></a:t>
            </a:r>
            <a:endParaRPr lang="en-US" altLang="it-IT" sz="6000" smtClean="0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362200" y="30480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 smtClean="0">
                <a:solidFill>
                  <a:srgbClr val="000000"/>
                </a:solidFill>
                <a:sym typeface="Webdings" panose="05030102010509060703" pitchFamily="18" charset="2"/>
              </a:rPr>
              <a:t></a:t>
            </a:r>
            <a:endParaRPr lang="en-US" altLang="it-IT" sz="6000" smtClean="0">
              <a:solidFill>
                <a:srgbClr val="000000"/>
              </a:solidFill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514600" y="41910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 smtClean="0">
                <a:solidFill>
                  <a:srgbClr val="000000"/>
                </a:solidFill>
                <a:sym typeface="Webdings" panose="05030102010509060703" pitchFamily="18" charset="2"/>
              </a:rPr>
              <a:t></a:t>
            </a:r>
            <a:endParaRPr lang="en-US" altLang="it-IT" sz="6000" smtClean="0">
              <a:solidFill>
                <a:srgbClr val="000000"/>
              </a:solidFill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886200" y="32766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 smtClean="0">
                <a:solidFill>
                  <a:srgbClr val="000000"/>
                </a:solidFill>
                <a:sym typeface="Webdings" panose="05030102010509060703" pitchFamily="18" charset="2"/>
              </a:rPr>
              <a:t></a:t>
            </a:r>
            <a:endParaRPr lang="en-US" altLang="it-IT" sz="6000" smtClean="0">
              <a:solidFill>
                <a:srgbClr val="000000"/>
              </a:solidFill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3352800" y="30480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 smtClean="0">
                <a:solidFill>
                  <a:srgbClr val="000000"/>
                </a:solidFill>
                <a:sym typeface="Webdings" panose="05030102010509060703" pitchFamily="18" charset="2"/>
              </a:rPr>
              <a:t></a:t>
            </a:r>
            <a:endParaRPr lang="en-US" altLang="it-IT" sz="6000" smtClean="0">
              <a:solidFill>
                <a:srgbClr val="000000"/>
              </a:solidFill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057400" y="43434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 smtClean="0">
                <a:solidFill>
                  <a:srgbClr val="000000"/>
                </a:solidFill>
                <a:sym typeface="Webdings" panose="05030102010509060703" pitchFamily="18" charset="2"/>
              </a:rPr>
              <a:t></a:t>
            </a:r>
            <a:endParaRPr lang="en-US" altLang="it-IT" sz="6000" smtClean="0">
              <a:solidFill>
                <a:srgbClr val="000000"/>
              </a:solidFill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3124200" y="38100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 smtClean="0">
                <a:solidFill>
                  <a:srgbClr val="000000"/>
                </a:solidFill>
                <a:sym typeface="Webdings" panose="05030102010509060703" pitchFamily="18" charset="2"/>
              </a:rPr>
              <a:t></a:t>
            </a:r>
            <a:endParaRPr lang="en-US" altLang="it-IT" sz="6000" smtClean="0">
              <a:solidFill>
                <a:srgbClr val="000000"/>
              </a:solidFill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3657600" y="42672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 smtClean="0">
                <a:solidFill>
                  <a:srgbClr val="000000"/>
                </a:solidFill>
                <a:sym typeface="Webdings" panose="05030102010509060703" pitchFamily="18" charset="2"/>
              </a:rPr>
              <a:t></a:t>
            </a:r>
            <a:endParaRPr lang="en-US" altLang="it-IT" sz="6000" smtClean="0">
              <a:solidFill>
                <a:srgbClr val="000000"/>
              </a:solidFill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2895600" y="31242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 smtClean="0">
                <a:solidFill>
                  <a:srgbClr val="000000"/>
                </a:solidFill>
                <a:sym typeface="Webdings" panose="05030102010509060703" pitchFamily="18" charset="2"/>
              </a:rPr>
              <a:t></a:t>
            </a:r>
            <a:endParaRPr lang="en-US" altLang="it-IT" sz="6000" smtClean="0">
              <a:solidFill>
                <a:srgbClr val="000000"/>
              </a:solidFill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4572000" y="31242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 smtClean="0">
                <a:solidFill>
                  <a:srgbClr val="000000"/>
                </a:solidFill>
                <a:sym typeface="Webdings" panose="05030102010509060703" pitchFamily="18" charset="2"/>
              </a:rPr>
              <a:t></a:t>
            </a:r>
            <a:endParaRPr lang="en-US" altLang="it-IT" sz="6000" smtClean="0">
              <a:solidFill>
                <a:srgbClr val="000000"/>
              </a:solidFill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4572000" y="41148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 smtClean="0">
                <a:solidFill>
                  <a:srgbClr val="000000"/>
                </a:solidFill>
                <a:sym typeface="Webdings" panose="05030102010509060703" pitchFamily="18" charset="2"/>
              </a:rPr>
              <a:t></a:t>
            </a:r>
            <a:endParaRPr lang="en-US" altLang="it-IT" sz="6000" smtClean="0">
              <a:solidFill>
                <a:srgbClr val="000000"/>
              </a:solidFill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3200400" y="47244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 smtClean="0">
                <a:solidFill>
                  <a:srgbClr val="000000"/>
                </a:solidFill>
                <a:sym typeface="Webdings" panose="05030102010509060703" pitchFamily="18" charset="2"/>
              </a:rPr>
              <a:t></a:t>
            </a:r>
            <a:endParaRPr lang="en-US" altLang="it-IT" sz="6000" smtClean="0">
              <a:solidFill>
                <a:srgbClr val="000000"/>
              </a:solidFill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4038600" y="47244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 smtClean="0">
                <a:solidFill>
                  <a:srgbClr val="000000"/>
                </a:solidFill>
                <a:sym typeface="Webdings" panose="05030102010509060703" pitchFamily="18" charset="2"/>
              </a:rPr>
              <a:t></a:t>
            </a:r>
            <a:endParaRPr lang="en-US" altLang="it-IT" sz="6000" smtClean="0">
              <a:solidFill>
                <a:srgbClr val="000000"/>
              </a:solidFill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4267200" y="51054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 smtClean="0">
                <a:solidFill>
                  <a:srgbClr val="000000"/>
                </a:solidFill>
                <a:sym typeface="Webdings" panose="05030102010509060703" pitchFamily="18" charset="2"/>
              </a:rPr>
              <a:t></a:t>
            </a:r>
            <a:endParaRPr lang="en-US" altLang="it-IT" sz="6000" smtClean="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3581400" y="53340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 smtClean="0">
                <a:solidFill>
                  <a:srgbClr val="000000"/>
                </a:solidFill>
                <a:sym typeface="Webdings" panose="05030102010509060703" pitchFamily="18" charset="2"/>
              </a:rPr>
              <a:t></a:t>
            </a:r>
            <a:endParaRPr lang="en-US" altLang="it-IT" sz="6000" smtClean="0">
              <a:solidFill>
                <a:srgbClr val="000000"/>
              </a:solidFill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1447800" y="41148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 smtClean="0">
                <a:solidFill>
                  <a:srgbClr val="000000"/>
                </a:solidFill>
                <a:sym typeface="Webdings" panose="05030102010509060703" pitchFamily="18" charset="2"/>
              </a:rPr>
              <a:t></a:t>
            </a:r>
            <a:endParaRPr lang="en-US" altLang="it-IT" sz="6000" smtClean="0">
              <a:solidFill>
                <a:srgbClr val="000000"/>
              </a:solidFill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3962400" y="22860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 smtClean="0">
                <a:solidFill>
                  <a:srgbClr val="000000"/>
                </a:solidFill>
                <a:sym typeface="Webdings" panose="05030102010509060703" pitchFamily="18" charset="2"/>
              </a:rPr>
              <a:t></a:t>
            </a:r>
            <a:endParaRPr lang="en-US" altLang="it-IT" sz="6000" smtClean="0">
              <a:solidFill>
                <a:srgbClr val="000000"/>
              </a:solidFill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4572000" y="23622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 smtClean="0">
                <a:solidFill>
                  <a:srgbClr val="000000"/>
                </a:solidFill>
                <a:sym typeface="Webdings" panose="05030102010509060703" pitchFamily="18" charset="2"/>
              </a:rPr>
              <a:t></a:t>
            </a:r>
            <a:endParaRPr lang="en-US" altLang="it-IT" sz="6000" smtClean="0">
              <a:solidFill>
                <a:srgbClr val="000000"/>
              </a:solidFill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2438400" y="51816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 smtClean="0">
                <a:solidFill>
                  <a:srgbClr val="000000"/>
                </a:solidFill>
                <a:sym typeface="Webdings" panose="05030102010509060703" pitchFamily="18" charset="2"/>
              </a:rPr>
              <a:t></a:t>
            </a:r>
            <a:endParaRPr lang="en-US" altLang="it-IT" sz="6000" smtClean="0">
              <a:solidFill>
                <a:srgbClr val="000000"/>
              </a:solidFill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1600200" y="50292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 smtClean="0">
                <a:solidFill>
                  <a:srgbClr val="000000"/>
                </a:solidFill>
                <a:sym typeface="Webdings" panose="05030102010509060703" pitchFamily="18" charset="2"/>
              </a:rPr>
              <a:t></a:t>
            </a:r>
            <a:endParaRPr lang="en-US" altLang="it-IT" sz="60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66570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mph" presetSubtype="7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7C93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7C93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7C93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7C93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7C93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7C93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7C93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7C93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7C93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7C93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7C93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7C93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7C93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7C93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mph" presetSubtype="7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0" dur="indefinite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61" dur="indefinite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62" dur="indefinite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mph" presetSubtype="7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78" dur="indefinite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79" dur="indefinite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0" dur="indefinite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111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111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111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111E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allAtOnce"/>
      <p:bldP spid="8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Box 6"/>
          <p:cNvSpPr txBox="1">
            <a:spLocks noChangeArrowheads="1"/>
          </p:cNvSpPr>
          <p:nvPr/>
        </p:nvSpPr>
        <p:spPr bwMode="auto">
          <a:xfrm>
            <a:off x="4929188" y="6500813"/>
            <a:ext cx="4214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en-US" dirty="0">
                <a:latin typeface="+mn-lt"/>
              </a:rPr>
              <a:t>Goodman and Gilman, 2011</a:t>
            </a:r>
          </a:p>
        </p:txBody>
      </p:sp>
      <p:sp>
        <p:nvSpPr>
          <p:cNvPr id="8195" name="Content Placeholder 6"/>
          <p:cNvSpPr>
            <a:spLocks noGrp="1"/>
          </p:cNvSpPr>
          <p:nvPr>
            <p:ph sz="half" idx="2"/>
          </p:nvPr>
        </p:nvSpPr>
        <p:spPr>
          <a:xfrm>
            <a:off x="5017294" y="1599406"/>
            <a:ext cx="4038600" cy="4525963"/>
          </a:xfrm>
        </p:spPr>
        <p:txBody>
          <a:bodyPr/>
          <a:lstStyle/>
          <a:p>
            <a:pPr algn="r"/>
            <a:r>
              <a:rPr lang="en-US" altLang="it-IT" dirty="0" smtClean="0"/>
              <a:t>physiological</a:t>
            </a:r>
          </a:p>
          <a:p>
            <a:pPr algn="r"/>
            <a:r>
              <a:rPr lang="en-US" altLang="it-IT" dirty="0" smtClean="0"/>
              <a:t>pathological</a:t>
            </a:r>
          </a:p>
          <a:p>
            <a:pPr algn="r"/>
            <a:r>
              <a:rPr lang="en-US" altLang="it-IT" dirty="0" smtClean="0"/>
              <a:t>genetic</a:t>
            </a:r>
          </a:p>
        </p:txBody>
      </p:sp>
      <p:pic>
        <p:nvPicPr>
          <p:cNvPr id="819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077218"/>
            <a:ext cx="5715000" cy="5715000"/>
          </a:xfrm>
        </p:spPr>
      </p:pic>
      <p:sp>
        <p:nvSpPr>
          <p:cNvPr id="8197" name="TextBox 5"/>
          <p:cNvSpPr>
            <a:spLocks noGrp="1" noChangeArrowheads="1"/>
          </p:cNvSpPr>
          <p:nvPr>
            <p:ph type="title"/>
          </p:nvPr>
        </p:nvSpPr>
        <p:spPr>
          <a:xfrm>
            <a:off x="5862" y="0"/>
            <a:ext cx="9138138" cy="1077218"/>
          </a:xfrm>
        </p:spPr>
        <p:txBody>
          <a:bodyPr wrap="square">
            <a:spAutoFit/>
          </a:bodyPr>
          <a:lstStyle/>
          <a:p>
            <a:r>
              <a:rPr lang="en-US" altLang="it-IT" sz="3200" b="1" dirty="0" smtClean="0"/>
              <a:t>Endogenous and exogenous factors contribute to variability in drug effects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dirty="0" err="1" smtClean="0"/>
              <a:t>Variability</a:t>
            </a:r>
            <a:r>
              <a:rPr lang="it-IT" altLang="it-IT" b="1" dirty="0" smtClean="0"/>
              <a:t> can be </a:t>
            </a:r>
            <a:r>
              <a:rPr lang="it-IT" altLang="it-IT" b="1" dirty="0" err="1" smtClean="0"/>
              <a:t>defined</a:t>
            </a:r>
            <a:r>
              <a:rPr lang="it-IT" altLang="it-IT" b="1" dirty="0" smtClean="0"/>
              <a:t> </a:t>
            </a:r>
            <a:r>
              <a:rPr lang="it-IT" altLang="it-IT" b="1" dirty="0" err="1" smtClean="0"/>
              <a:t>as</a:t>
            </a:r>
            <a:r>
              <a:rPr lang="it-IT" altLang="it-IT" b="1" dirty="0" smtClean="0"/>
              <a:t>:</a:t>
            </a:r>
          </a:p>
        </p:txBody>
      </p:sp>
      <p:sp>
        <p:nvSpPr>
          <p:cNvPr id="9219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dirty="0" err="1" smtClean="0"/>
              <a:t>pharmacokinetic</a:t>
            </a:r>
            <a:endParaRPr lang="it-IT" altLang="it-IT" dirty="0" smtClean="0"/>
          </a:p>
          <a:p>
            <a:r>
              <a:rPr lang="it-IT" altLang="it-IT" dirty="0" err="1" smtClean="0"/>
              <a:t>pharmacodynamic</a:t>
            </a:r>
            <a:endParaRPr lang="it-IT" altLang="it-IT" dirty="0" smtClean="0"/>
          </a:p>
          <a:p>
            <a:r>
              <a:rPr lang="it-IT" altLang="it-IT" dirty="0" err="1" smtClean="0"/>
              <a:t>idyosyncratic</a:t>
            </a:r>
            <a:endParaRPr lang="it-IT" alt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323850" y="5013325"/>
            <a:ext cx="42481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Sir William Osler, Physician 1892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Johns Hopkins School of Medicine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The father of modern medicine</a:t>
            </a:r>
          </a:p>
        </p:txBody>
      </p:sp>
      <p:pic>
        <p:nvPicPr>
          <p:cNvPr id="8195" name="Immagine 1" descr="im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333375"/>
            <a:ext cx="3368675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CasellaDiTesto 3"/>
          <p:cNvSpPr txBox="1">
            <a:spLocks noChangeArrowheads="1"/>
          </p:cNvSpPr>
          <p:nvPr/>
        </p:nvSpPr>
        <p:spPr bwMode="auto">
          <a:xfrm>
            <a:off x="3924300" y="333375"/>
            <a:ext cx="496887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If it were not for the great variability among individuals, medicine might as well be a science and not an art.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mtClean="0">
              <a:solidFill>
                <a:srgbClr val="000000"/>
              </a:solidFill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037196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3" t="4395" r="5402" b="23914"/>
          <a:stretch>
            <a:fillRect/>
          </a:stretch>
        </p:blipFill>
        <p:spPr bwMode="auto">
          <a:xfrm>
            <a:off x="617538" y="1220788"/>
            <a:ext cx="7770812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5">
            <a:extLst/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1076325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en-US" altLang="it-IT" sz="3200" b="1" dirty="0"/>
              <a:t>For some diseases the percentage of drug response is still unsatisfactory</a:t>
            </a:r>
          </a:p>
        </p:txBody>
      </p:sp>
      <p:sp>
        <p:nvSpPr>
          <p:cNvPr id="11268" name="CasellaDiTesto 2"/>
          <p:cNvSpPr txBox="1">
            <a:spLocks noChangeArrowheads="1"/>
          </p:cNvSpPr>
          <p:nvPr/>
        </p:nvSpPr>
        <p:spPr bwMode="auto">
          <a:xfrm>
            <a:off x="2362200" y="6478588"/>
            <a:ext cx="6767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it-IT" altLang="it-IT" sz="1800" smtClean="0">
                <a:solidFill>
                  <a:srgbClr val="000000"/>
                </a:solidFill>
                <a:latin typeface="Calibri" panose="020F0502020204030204" pitchFamily="34" charset="0"/>
              </a:rPr>
              <a:t>US Food and Drug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414208817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/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052513"/>
            <a:ext cx="8458200" cy="5424487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it-IT" dirty="0">
                <a:ea typeface="ＭＳ Ｐゴシック" panose="020B0600070205080204" pitchFamily="34" charset="-128"/>
              </a:rPr>
              <a:t>In US every year 2 million patients are hospitalized for  an adverse drug reaction (ADR) to a drug that was correctly prescribed and 100.000 of these cases are fatal (4°cause of death). </a:t>
            </a:r>
            <a:r>
              <a:rPr lang="en-GB" altLang="it-IT" sz="2000" dirty="0" err="1">
                <a:ea typeface="ＭＳ Ｐゴシック" panose="020B0600070205080204" pitchFamily="34" charset="-128"/>
              </a:rPr>
              <a:t>Lazarou</a:t>
            </a:r>
            <a:r>
              <a:rPr lang="en-GB" altLang="it-IT" sz="2000" dirty="0">
                <a:ea typeface="ＭＳ Ｐゴシック" panose="020B0600070205080204" pitchFamily="34" charset="-128"/>
              </a:rPr>
              <a:t> J et al. JAMA 1998, 279, 1200</a:t>
            </a:r>
          </a:p>
          <a:p>
            <a:pPr eaLnBrk="1" hangingPunct="1">
              <a:defRPr/>
            </a:pPr>
            <a:r>
              <a:rPr lang="en-GB" altLang="it-IT" dirty="0">
                <a:ea typeface="ＭＳ Ｐゴシック" panose="020B0600070205080204" pitchFamily="34" charset="-128"/>
              </a:rPr>
              <a:t>In UK, hospitalization for an ADR have a prevalence of 6.5%, with an annual cost of $847 millions. </a:t>
            </a:r>
            <a:r>
              <a:rPr lang="en-GB" altLang="it-IT" sz="2000" dirty="0" err="1">
                <a:ea typeface="ＭＳ Ｐゴシック" panose="020B0600070205080204" pitchFamily="34" charset="-128"/>
              </a:rPr>
              <a:t>Pirmohamed</a:t>
            </a:r>
            <a:r>
              <a:rPr lang="en-GB" altLang="it-IT" sz="2000" dirty="0">
                <a:ea typeface="ＭＳ Ｐゴシック" panose="020B0600070205080204" pitchFamily="34" charset="-128"/>
              </a:rPr>
              <a:t> M et al. Br Med J 2004, 329, 15.</a:t>
            </a:r>
          </a:p>
          <a:p>
            <a:pPr eaLnBrk="1" hangingPunct="1">
              <a:defRPr/>
            </a:pPr>
            <a:endParaRPr lang="en-GB" altLang="it-IT" sz="2000" dirty="0">
              <a:ea typeface="ＭＳ Ｐゴシック" panose="020B0600070205080204" pitchFamily="34" charset="-128"/>
            </a:endParaRPr>
          </a:p>
          <a:p>
            <a:pPr eaLnBrk="1" hangingPunct="1">
              <a:defRPr/>
            </a:pPr>
            <a:endParaRPr lang="en-GB" altLang="it-IT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012957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Box 6">
            <a:extLst/>
          </p:cNvPr>
          <p:cNvSpPr txBox="1">
            <a:spLocks noChangeArrowheads="1"/>
          </p:cNvSpPr>
          <p:nvPr/>
        </p:nvSpPr>
        <p:spPr bwMode="auto">
          <a:xfrm>
            <a:off x="4929188" y="6500813"/>
            <a:ext cx="4214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en-US" i="1" dirty="0">
                <a:solidFill>
                  <a:srgbClr val="000000"/>
                </a:solidFill>
                <a:latin typeface="Arial"/>
              </a:rPr>
              <a:t>Goodman and Gilman, 2011</a:t>
            </a:r>
          </a:p>
        </p:txBody>
      </p:sp>
      <p:sp>
        <p:nvSpPr>
          <p:cNvPr id="10243" name="Content Placeholder 6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5105400" y="2492375"/>
            <a:ext cx="4038600" cy="3517900"/>
          </a:xfrm>
        </p:spPr>
        <p:txBody>
          <a:bodyPr/>
          <a:lstStyle/>
          <a:p>
            <a:pPr>
              <a:defRPr/>
            </a:pPr>
            <a:r>
              <a:rPr lang="en-US" altLang="it-IT" dirty="0"/>
              <a:t>Physiological</a:t>
            </a:r>
          </a:p>
          <a:p>
            <a:pPr>
              <a:defRPr/>
            </a:pPr>
            <a:r>
              <a:rPr lang="en-US" altLang="it-IT" dirty="0"/>
              <a:t>Habits </a:t>
            </a:r>
          </a:p>
          <a:p>
            <a:pPr>
              <a:defRPr/>
            </a:pPr>
            <a:r>
              <a:rPr lang="en-US" altLang="it-IT" dirty="0"/>
              <a:t>Pathological</a:t>
            </a:r>
          </a:p>
          <a:p>
            <a:pPr>
              <a:defRPr/>
            </a:pPr>
            <a:r>
              <a:rPr lang="en-US" altLang="it-IT" dirty="0"/>
              <a:t>Genetic</a:t>
            </a:r>
          </a:p>
        </p:txBody>
      </p:sp>
      <p:sp>
        <p:nvSpPr>
          <p:cNvPr id="10244" name="TextBox 5">
            <a:extLst/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431800"/>
            <a:ext cx="8362950" cy="1570038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en-US" altLang="it-IT" sz="3200" b="1" dirty="0"/>
              <a:t>Exogenous and endogenous factors that contribute to </a:t>
            </a:r>
            <a:r>
              <a:rPr lang="en-US" altLang="it-IT" sz="3200" b="1" dirty="0" err="1"/>
              <a:t>interindividual</a:t>
            </a:r>
            <a:r>
              <a:rPr lang="en-US" altLang="it-IT" sz="3200" b="1" dirty="0"/>
              <a:t> variability in drug response</a:t>
            </a:r>
          </a:p>
        </p:txBody>
      </p:sp>
      <p:pic>
        <p:nvPicPr>
          <p:cNvPr id="16389" name="Immagin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1050"/>
            <a:ext cx="4546600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638725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5013"/>
            <a:ext cx="91440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Immagine 2" descr="pitagora-1-72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87825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CasellaDiTesto 3"/>
          <p:cNvSpPr txBox="1">
            <a:spLocks noChangeArrowheads="1"/>
          </p:cNvSpPr>
          <p:nvPr/>
        </p:nvSpPr>
        <p:spPr bwMode="auto">
          <a:xfrm>
            <a:off x="2989263" y="1773238"/>
            <a:ext cx="1150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smtClean="0">
                <a:solidFill>
                  <a:srgbClr val="000000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rPr>
              <a:t>510 BC</a:t>
            </a:r>
          </a:p>
        </p:txBody>
      </p:sp>
      <p:sp>
        <p:nvSpPr>
          <p:cNvPr id="17413" name="CasellaDiTesto 1"/>
          <p:cNvSpPr txBox="1">
            <a:spLocks noChangeArrowheads="1"/>
          </p:cNvSpPr>
          <p:nvPr/>
        </p:nvSpPr>
        <p:spPr bwMode="auto">
          <a:xfrm>
            <a:off x="4589463" y="404813"/>
            <a:ext cx="4032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 b="1" smtClean="0">
                <a:solidFill>
                  <a:srgbClr val="000000"/>
                </a:solidFill>
              </a:rPr>
              <a:t>Genetic characteristics predispose to response to drugs and other substances</a:t>
            </a:r>
          </a:p>
        </p:txBody>
      </p:sp>
      <p:sp>
        <p:nvSpPr>
          <p:cNvPr id="17414" name="CasellaDiTesto 2"/>
          <p:cNvSpPr txBox="1">
            <a:spLocks noChangeArrowheads="1"/>
          </p:cNvSpPr>
          <p:nvPr/>
        </p:nvSpPr>
        <p:spPr bwMode="auto">
          <a:xfrm>
            <a:off x="4572000" y="1773238"/>
            <a:ext cx="43211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 smtClean="0">
                <a:solidFill>
                  <a:srgbClr val="000000"/>
                </a:solidFill>
              </a:rPr>
              <a:t>Pitagora forbade his disciples to eat broad beans </a:t>
            </a:r>
          </a:p>
        </p:txBody>
      </p:sp>
    </p:spTree>
    <p:extLst>
      <p:ext uri="{BB962C8B-B14F-4D97-AF65-F5344CB8AC3E}">
        <p14:creationId xmlns:p14="http://schemas.microsoft.com/office/powerpoint/2010/main" val="335506845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67"/>
          <p:cNvSpPr txBox="1">
            <a:spLocks noChangeArrowheads="1"/>
          </p:cNvSpPr>
          <p:nvPr/>
        </p:nvSpPr>
        <p:spPr bwMode="auto">
          <a:xfrm>
            <a:off x="3081338" y="600075"/>
            <a:ext cx="2981325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it-IT" sz="2800" b="1" smtClean="0">
                <a:solidFill>
                  <a:srgbClr val="000000"/>
                </a:solidFill>
                <a:cs typeface="Arial" panose="020B0604020202020204" pitchFamily="34" charset="0"/>
              </a:rPr>
              <a:t>Genetic variants</a:t>
            </a:r>
            <a:endParaRPr lang="de-CH" altLang="it-IT" sz="2800" b="1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95288" y="3759200"/>
            <a:ext cx="6335712" cy="942975"/>
            <a:chOff x="468313" y="3254375"/>
            <a:chExt cx="6335712" cy="942975"/>
          </a:xfrm>
        </p:grpSpPr>
        <p:sp>
          <p:nvSpPr>
            <p:cNvPr id="19468" name="Rectangle 4"/>
            <p:cNvSpPr>
              <a:spLocks noChangeArrowheads="1"/>
            </p:cNvSpPr>
            <p:nvPr/>
          </p:nvSpPr>
          <p:spPr bwMode="auto">
            <a:xfrm>
              <a:off x="468313" y="3254375"/>
              <a:ext cx="6264275" cy="942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smtClean="0">
                  <a:solidFill>
                    <a:srgbClr val="333399"/>
                  </a:solidFill>
                </a:rPr>
                <a:t>Deletion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smtClean="0">
                  <a:solidFill>
                    <a:srgbClr val="333399"/>
                  </a:solidFill>
                </a:rPr>
                <a:t>Insertion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smtClean="0">
                  <a:solidFill>
                    <a:srgbClr val="333399"/>
                  </a:solidFill>
                </a:rPr>
                <a:t>Sequence repeat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400" smtClean="0">
                <a:solidFill>
                  <a:srgbClr val="333399"/>
                </a:solidFill>
              </a:endParaRPr>
            </a:p>
          </p:txBody>
        </p:sp>
        <p:pic>
          <p:nvPicPr>
            <p:cNvPr id="19469" name="Immagin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485" b="35274"/>
            <a:stretch>
              <a:fillRect/>
            </a:stretch>
          </p:blipFill>
          <p:spPr bwMode="auto">
            <a:xfrm>
              <a:off x="4035425" y="3254375"/>
              <a:ext cx="27686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95288" y="1630363"/>
            <a:ext cx="8334375" cy="2141537"/>
            <a:chOff x="467544" y="1124744"/>
            <a:chExt cx="8334375" cy="2141538"/>
          </a:xfrm>
        </p:grpSpPr>
        <p:pic>
          <p:nvPicPr>
            <p:cNvPr id="1946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414" b="57263"/>
            <a:stretch>
              <a:fillRect/>
            </a:stretch>
          </p:blipFill>
          <p:spPr bwMode="auto">
            <a:xfrm>
              <a:off x="4034656" y="1124744"/>
              <a:ext cx="2395538" cy="2141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6" name="Rectangle 4"/>
            <p:cNvSpPr>
              <a:spLocks noChangeArrowheads="1"/>
            </p:cNvSpPr>
            <p:nvPr/>
          </p:nvSpPr>
          <p:spPr bwMode="auto">
            <a:xfrm>
              <a:off x="467544" y="1124744"/>
              <a:ext cx="6264275" cy="73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smtClean="0">
                  <a:solidFill>
                    <a:srgbClr val="333399"/>
                  </a:solidFill>
                </a:rPr>
                <a:t>Single nucleotide polymorphism (SNP)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smtClean="0">
                  <a:solidFill>
                    <a:srgbClr val="333399"/>
                  </a:solidFill>
                </a:rPr>
                <a:t>Transition (pur</a:t>
              </a:r>
              <a:r>
                <a:rPr lang="it-IT" altLang="it-IT" sz="1400" smtClean="0">
                  <a:solidFill>
                    <a:srgbClr val="333399"/>
                  </a:solidFill>
                  <a:cs typeface="Arial" panose="020B0604020202020204" pitchFamily="34" charset="0"/>
                </a:rPr>
                <a:t>→</a:t>
              </a:r>
              <a:r>
                <a:rPr lang="it-IT" altLang="it-IT" sz="1400" smtClean="0">
                  <a:solidFill>
                    <a:srgbClr val="333399"/>
                  </a:solidFill>
                </a:rPr>
                <a:t>pur, pir→pir)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smtClean="0">
                  <a:solidFill>
                    <a:srgbClr val="333399"/>
                  </a:solidFill>
                </a:rPr>
                <a:t>Transversion (pur</a:t>
              </a:r>
              <a:r>
                <a:rPr lang="it-IT" altLang="it-IT" sz="1400" smtClean="0">
                  <a:solidFill>
                    <a:srgbClr val="333399"/>
                  </a:solidFill>
                  <a:cs typeface="Arial" panose="020B0604020202020204" pitchFamily="34" charset="0"/>
                </a:rPr>
                <a:t>↔</a:t>
              </a:r>
              <a:r>
                <a:rPr lang="it-IT" altLang="it-IT" sz="1400" smtClean="0">
                  <a:solidFill>
                    <a:srgbClr val="333399"/>
                  </a:solidFill>
                </a:rPr>
                <a:t> pir)</a:t>
              </a:r>
            </a:p>
          </p:txBody>
        </p:sp>
        <p:sp>
          <p:nvSpPr>
            <p:cNvPr id="19467" name="Content Placeholder 8"/>
            <p:cNvSpPr>
              <a:spLocks noChangeArrowheads="1"/>
            </p:cNvSpPr>
            <p:nvPr/>
          </p:nvSpPr>
          <p:spPr bwMode="auto">
            <a:xfrm>
              <a:off x="6227069" y="1124744"/>
              <a:ext cx="2574850" cy="1085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buFontTx/>
                <a:buNone/>
              </a:pPr>
              <a:r>
                <a:rPr lang="en-US" altLang="it-IT" sz="1200" b="1" smtClean="0">
                  <a:solidFill>
                    <a:srgbClr val="000000"/>
                  </a:solidFill>
                </a:rPr>
                <a:t>~ </a:t>
              </a:r>
              <a:r>
                <a:rPr lang="en-US" altLang="it-IT" sz="1200" b="1" smtClean="0">
                  <a:solidFill>
                    <a:srgbClr val="0000FF"/>
                  </a:solidFill>
                </a:rPr>
                <a:t>1 nucleotide every 300-1000 b</a:t>
              </a:r>
              <a:r>
                <a:rPr lang="it-IT" altLang="it-IT" sz="1200" b="1" smtClean="0">
                  <a:solidFill>
                    <a:srgbClr val="0000FF"/>
                  </a:solidFill>
                </a:rPr>
                <a:t>p</a:t>
              </a:r>
              <a:endParaRPr lang="en-US" altLang="it-IT" sz="1200" b="1" smtClean="0">
                <a:solidFill>
                  <a:srgbClr val="0000FF"/>
                </a:solidFill>
              </a:endParaRPr>
            </a:p>
            <a:p>
              <a:pPr algn="r">
                <a:buFontTx/>
                <a:buNone/>
              </a:pPr>
              <a:r>
                <a:rPr lang="en-US" altLang="it-IT" sz="1200" b="1" smtClean="0">
                  <a:solidFill>
                    <a:srgbClr val="0000FF"/>
                  </a:solidFill>
                </a:rPr>
                <a:t>~ 17.</a:t>
              </a:r>
              <a:r>
                <a:rPr lang="it-IT" altLang="it-IT" sz="1200" b="1" smtClean="0">
                  <a:solidFill>
                    <a:srgbClr val="0000FF"/>
                  </a:solidFill>
                </a:rPr>
                <a:t>000.000 </a:t>
              </a:r>
              <a:r>
                <a:rPr lang="en-US" altLang="it-IT" sz="1200" b="1" smtClean="0">
                  <a:solidFill>
                    <a:srgbClr val="0000FF"/>
                  </a:solidFill>
                </a:rPr>
                <a:t>SNPs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395288" y="4797425"/>
            <a:ext cx="8261350" cy="1479550"/>
            <a:chOff x="468313" y="4293096"/>
            <a:chExt cx="8261598" cy="1479550"/>
          </a:xfrm>
        </p:grpSpPr>
        <p:pic>
          <p:nvPicPr>
            <p:cNvPr id="19462" name="Immagin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462"/>
            <a:stretch>
              <a:fillRect/>
            </a:stretch>
          </p:blipFill>
          <p:spPr bwMode="auto">
            <a:xfrm>
              <a:off x="4035425" y="4293096"/>
              <a:ext cx="2768600" cy="147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3" name="Rectangle 4"/>
            <p:cNvSpPr>
              <a:spLocks noChangeArrowheads="1"/>
            </p:cNvSpPr>
            <p:nvPr/>
          </p:nvSpPr>
          <p:spPr bwMode="auto">
            <a:xfrm>
              <a:off x="468313" y="4293096"/>
              <a:ext cx="6264275" cy="51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smtClean="0">
                  <a:solidFill>
                    <a:srgbClr val="333399"/>
                  </a:solidFill>
                </a:rPr>
                <a:t>Gene copy number variation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400" smtClean="0">
                <a:solidFill>
                  <a:srgbClr val="333399"/>
                </a:solidFill>
              </a:endParaRPr>
            </a:p>
          </p:txBody>
        </p:sp>
        <p:sp>
          <p:nvSpPr>
            <p:cNvPr id="19464" name="Content Placeholder 8"/>
            <p:cNvSpPr>
              <a:spLocks noChangeArrowheads="1"/>
            </p:cNvSpPr>
            <p:nvPr/>
          </p:nvSpPr>
          <p:spPr bwMode="auto">
            <a:xfrm>
              <a:off x="6228011" y="4293096"/>
              <a:ext cx="2501900" cy="1085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buFontTx/>
                <a:buNone/>
              </a:pPr>
              <a:r>
                <a:rPr lang="en-US" altLang="it-IT" sz="1200" b="1" smtClean="0">
                  <a:solidFill>
                    <a:srgbClr val="0000FF"/>
                  </a:solidFill>
                </a:rPr>
                <a:t>~ 8.000 CNV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960150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>
            <a:extLst/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it-IT" altLang="it-IT" sz="2400" dirty="0"/>
              <a:t>Some of the </a:t>
            </a:r>
            <a:r>
              <a:rPr lang="it-IT" altLang="it-IT" sz="2400" dirty="0" err="1"/>
              <a:t>main</a:t>
            </a:r>
            <a:r>
              <a:rPr lang="it-IT" altLang="it-IT" sz="2400" dirty="0"/>
              <a:t> </a:t>
            </a:r>
            <a:r>
              <a:rPr lang="it-IT" altLang="it-IT" sz="2400" dirty="0" err="1"/>
              <a:t>enzymes</a:t>
            </a:r>
            <a:r>
              <a:rPr lang="it-IT" altLang="it-IT" sz="2400" dirty="0"/>
              <a:t> </a:t>
            </a:r>
            <a:r>
              <a:rPr lang="it-IT" altLang="it-IT" sz="2400" dirty="0" err="1"/>
              <a:t>involved</a:t>
            </a:r>
            <a:r>
              <a:rPr lang="it-IT" altLang="it-IT" sz="2400" dirty="0"/>
              <a:t> in the </a:t>
            </a:r>
            <a:r>
              <a:rPr lang="it-IT" altLang="it-IT" sz="2400" dirty="0" err="1"/>
              <a:t>metabolic</a:t>
            </a:r>
            <a:r>
              <a:rPr lang="it-IT" altLang="it-IT" sz="2400" dirty="0"/>
              <a:t> </a:t>
            </a:r>
            <a:r>
              <a:rPr lang="it-IT" altLang="it-IT" sz="2400" dirty="0" err="1"/>
              <a:t>inactivation</a:t>
            </a:r>
            <a:r>
              <a:rPr lang="it-IT" altLang="it-IT" sz="2400" dirty="0"/>
              <a:t> of </a:t>
            </a:r>
            <a:r>
              <a:rPr lang="it-IT" altLang="it-IT" sz="2400" dirty="0" err="1"/>
              <a:t>drugs</a:t>
            </a:r>
            <a:r>
              <a:rPr lang="it-IT" altLang="it-IT" sz="2400" dirty="0"/>
              <a:t> </a:t>
            </a:r>
            <a:r>
              <a:rPr lang="it-IT" altLang="it-IT" sz="2400" dirty="0" err="1"/>
              <a:t>present</a:t>
            </a:r>
            <a:r>
              <a:rPr lang="it-IT" altLang="it-IT" sz="2400" dirty="0"/>
              <a:t> </a:t>
            </a:r>
            <a:r>
              <a:rPr lang="it-IT" altLang="it-IT" sz="2400" dirty="0" err="1"/>
              <a:t>polymorphisms</a:t>
            </a:r>
            <a:r>
              <a:rPr lang="it-IT" altLang="it-IT" sz="2400" dirty="0"/>
              <a:t> of </a:t>
            </a:r>
            <a:r>
              <a:rPr lang="it-IT" altLang="it-IT" sz="2400" dirty="0" err="1"/>
              <a:t>activity</a:t>
            </a:r>
            <a:r>
              <a:rPr lang="it-IT" altLang="it-IT" sz="2400" dirty="0"/>
              <a:t> </a:t>
            </a:r>
            <a:r>
              <a:rPr lang="it-IT" altLang="it-IT" sz="2400" dirty="0" err="1"/>
              <a:t>that</a:t>
            </a:r>
            <a:r>
              <a:rPr lang="it-IT" altLang="it-IT" sz="2400" dirty="0"/>
              <a:t> are </a:t>
            </a:r>
            <a:r>
              <a:rPr lang="it-IT" altLang="it-IT" sz="2400" dirty="0" err="1"/>
              <a:t>genetically</a:t>
            </a:r>
            <a:r>
              <a:rPr lang="it-IT" altLang="it-IT" sz="2400" dirty="0"/>
              <a:t> </a:t>
            </a:r>
            <a:r>
              <a:rPr lang="it-IT" altLang="it-IT" sz="2400" dirty="0" err="1"/>
              <a:t>determined</a:t>
            </a:r>
            <a:endParaRPr lang="it-IT" altLang="it-IT" sz="2400" dirty="0"/>
          </a:p>
        </p:txBody>
      </p:sp>
      <p:grpSp>
        <p:nvGrpSpPr>
          <p:cNvPr id="25603" name="Group 3"/>
          <p:cNvGrpSpPr>
            <a:grpSpLocks/>
          </p:cNvGrpSpPr>
          <p:nvPr/>
        </p:nvGrpSpPr>
        <p:grpSpPr bwMode="auto">
          <a:xfrm>
            <a:off x="457200" y="1828800"/>
            <a:ext cx="8305800" cy="4597400"/>
            <a:chOff x="288" y="1152"/>
            <a:chExt cx="5232" cy="2896"/>
          </a:xfrm>
        </p:grpSpPr>
        <p:pic>
          <p:nvPicPr>
            <p:cNvPr id="25605" name="Picture 4" descr="pizz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152"/>
              <a:ext cx="5232" cy="2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6" name="Text Box 5"/>
            <p:cNvSpPr txBox="1">
              <a:spLocks noChangeArrowheads="1"/>
            </p:cNvSpPr>
            <p:nvPr/>
          </p:nvSpPr>
          <p:spPr bwMode="auto">
            <a:xfrm>
              <a:off x="432" y="1248"/>
              <a:ext cx="78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smtClean="0">
                  <a:solidFill>
                    <a:srgbClr val="808080"/>
                  </a:solidFill>
                  <a:ea typeface="ＭＳ Ｐゴシック" panose="020B0600070205080204" pitchFamily="34" charset="-128"/>
                </a:rPr>
                <a:t>Phase I</a:t>
              </a:r>
            </a:p>
          </p:txBody>
        </p:sp>
        <p:sp>
          <p:nvSpPr>
            <p:cNvPr id="25607" name="Text Box 6"/>
            <p:cNvSpPr txBox="1">
              <a:spLocks noChangeArrowheads="1"/>
            </p:cNvSpPr>
            <p:nvPr/>
          </p:nvSpPr>
          <p:spPr bwMode="auto">
            <a:xfrm>
              <a:off x="3264" y="1248"/>
              <a:ext cx="82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smtClean="0">
                  <a:solidFill>
                    <a:srgbClr val="808080"/>
                  </a:solidFill>
                  <a:ea typeface="ＭＳ Ｐゴシック" panose="020B0600070205080204" pitchFamily="34" charset="-128"/>
                </a:rPr>
                <a:t>Phase II</a:t>
              </a:r>
            </a:p>
          </p:txBody>
        </p:sp>
      </p:grpSp>
      <p:sp>
        <p:nvSpPr>
          <p:cNvPr id="25604" name="Rettangolo 1"/>
          <p:cNvSpPr>
            <a:spLocks noChangeArrowheads="1"/>
          </p:cNvSpPr>
          <p:nvPr/>
        </p:nvSpPr>
        <p:spPr bwMode="auto">
          <a:xfrm>
            <a:off x="5692775" y="6426200"/>
            <a:ext cx="3070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 i="1" smtClean="0">
                <a:solidFill>
                  <a:srgbClr val="000000"/>
                </a:solidFill>
              </a:rPr>
              <a:t>Science</a:t>
            </a:r>
            <a:r>
              <a:rPr lang="it-IT" altLang="it-IT" sz="1800" smtClean="0">
                <a:solidFill>
                  <a:srgbClr val="000000"/>
                </a:solidFill>
              </a:rPr>
              <a:t> 1999; 286: 487-491</a:t>
            </a:r>
          </a:p>
        </p:txBody>
      </p:sp>
    </p:spTree>
    <p:extLst>
      <p:ext uri="{BB962C8B-B14F-4D97-AF65-F5344CB8AC3E}">
        <p14:creationId xmlns:p14="http://schemas.microsoft.com/office/powerpoint/2010/main" val="20305812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b="1" smtClean="0"/>
              <a:t>Personalized therapy</a:t>
            </a:r>
          </a:p>
        </p:txBody>
      </p:sp>
      <p:pic>
        <p:nvPicPr>
          <p:cNvPr id="5" name="Picture 1" descr="C:\Documents and Settings\gstocco\Local Settings\Temporary Internet Files\Content.IE5\46WKGM75\MC90021525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15240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 rot="3068014">
            <a:off x="1235075" y="2149475"/>
            <a:ext cx="457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0"/>
          </a:p>
        </p:txBody>
      </p:sp>
      <p:sp>
        <p:nvSpPr>
          <p:cNvPr id="7" name="TextBox 6"/>
          <p:cNvSpPr txBox="1"/>
          <p:nvPr/>
        </p:nvSpPr>
        <p:spPr>
          <a:xfrm>
            <a:off x="6400800" y="1676400"/>
            <a:ext cx="2362200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0" dirty="0">
                <a:latin typeface="+mj-lt"/>
              </a:rPr>
              <a:t>Treatment Outcome </a:t>
            </a:r>
            <a:r>
              <a:rPr lang="en-US" sz="2800" b="0" dirty="0">
                <a:latin typeface="+mj-lt"/>
              </a:rPr>
              <a:t>(same dose)</a:t>
            </a:r>
          </a:p>
          <a:p>
            <a:pPr algn="ctr" eaLnBrk="1" hangingPunct="1">
              <a:defRPr/>
            </a:pPr>
            <a:endParaRPr lang="en-US" sz="3200" b="0" dirty="0">
              <a:latin typeface="+mj-lt"/>
            </a:endParaRPr>
          </a:p>
          <a:p>
            <a:pPr algn="ctr" eaLnBrk="1" hangingPunct="1">
              <a:defRPr/>
            </a:pPr>
            <a:r>
              <a:rPr lang="en-US" sz="3200" b="0" dirty="0">
                <a:solidFill>
                  <a:srgbClr val="00B050"/>
                </a:solidFill>
                <a:latin typeface="+mj-lt"/>
              </a:rPr>
              <a:t>Responder</a:t>
            </a:r>
          </a:p>
          <a:p>
            <a:pPr algn="ctr" eaLnBrk="1" hangingPunct="1">
              <a:defRPr/>
            </a:pPr>
            <a:endParaRPr lang="en-US" sz="3200" b="0" dirty="0">
              <a:latin typeface="+mj-lt"/>
            </a:endParaRPr>
          </a:p>
          <a:p>
            <a:pPr algn="ctr" eaLnBrk="1" hangingPunct="1">
              <a:defRPr/>
            </a:pPr>
            <a:r>
              <a:rPr lang="en-US" sz="3200" b="0" dirty="0">
                <a:solidFill>
                  <a:srgbClr val="00B0F0"/>
                </a:solidFill>
                <a:latin typeface="+mj-lt"/>
              </a:rPr>
              <a:t>No effect</a:t>
            </a:r>
          </a:p>
          <a:p>
            <a:pPr algn="ctr" eaLnBrk="1" hangingPunct="1">
              <a:defRPr/>
            </a:pPr>
            <a:endParaRPr lang="en-US" sz="3200" b="0" dirty="0">
              <a:latin typeface="+mj-lt"/>
            </a:endParaRPr>
          </a:p>
          <a:p>
            <a:pPr algn="ctr" eaLnBrk="1" hangingPunct="1">
              <a:defRPr/>
            </a:pPr>
            <a:r>
              <a:rPr lang="en-US" sz="3200" b="0" dirty="0">
                <a:solidFill>
                  <a:srgbClr val="7030A0"/>
                </a:solidFill>
                <a:latin typeface="+mj-lt"/>
              </a:rPr>
              <a:t>Adverse event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600200" y="22860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 b="0">
                <a:sym typeface="Webdings" panose="05030102010509060703" pitchFamily="18" charset="2"/>
              </a:rPr>
              <a:t></a:t>
            </a:r>
            <a:endParaRPr lang="en-US" altLang="it-IT" sz="6000" b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57400" y="22098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 b="0">
                <a:sym typeface="Webdings" panose="05030102010509060703" pitchFamily="18" charset="2"/>
              </a:rPr>
              <a:t></a:t>
            </a:r>
            <a:endParaRPr lang="en-US" altLang="it-IT" sz="6000" b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590800" y="19812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 b="0">
                <a:sym typeface="Webdings" panose="05030102010509060703" pitchFamily="18" charset="2"/>
              </a:rPr>
              <a:t></a:t>
            </a:r>
            <a:endParaRPr lang="en-US" altLang="it-IT" sz="6000" b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352800" y="21336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 b="0">
                <a:sym typeface="Webdings" panose="05030102010509060703" pitchFamily="18" charset="2"/>
              </a:rPr>
              <a:t></a:t>
            </a:r>
            <a:endParaRPr lang="en-US" altLang="it-IT" sz="6000" b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600200" y="32766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 b="0">
                <a:sym typeface="Webdings" panose="05030102010509060703" pitchFamily="18" charset="2"/>
              </a:rPr>
              <a:t></a:t>
            </a:r>
            <a:endParaRPr lang="en-US" altLang="it-IT" sz="6000" b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362200" y="30480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 b="0">
                <a:sym typeface="Webdings" panose="05030102010509060703" pitchFamily="18" charset="2"/>
              </a:rPr>
              <a:t></a:t>
            </a:r>
            <a:endParaRPr lang="en-US" altLang="it-IT" sz="6000" b="0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514600" y="41910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 b="0">
                <a:sym typeface="Webdings" panose="05030102010509060703" pitchFamily="18" charset="2"/>
              </a:rPr>
              <a:t></a:t>
            </a:r>
            <a:endParaRPr lang="en-US" altLang="it-IT" sz="6000" b="0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886200" y="32766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 b="0">
                <a:sym typeface="Webdings" panose="05030102010509060703" pitchFamily="18" charset="2"/>
              </a:rPr>
              <a:t></a:t>
            </a:r>
            <a:endParaRPr lang="en-US" altLang="it-IT" sz="6000" b="0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3352800" y="30480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 b="0">
                <a:sym typeface="Webdings" panose="05030102010509060703" pitchFamily="18" charset="2"/>
              </a:rPr>
              <a:t></a:t>
            </a:r>
            <a:endParaRPr lang="en-US" altLang="it-IT" sz="6000" b="0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057400" y="43434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 b="0">
                <a:sym typeface="Webdings" panose="05030102010509060703" pitchFamily="18" charset="2"/>
              </a:rPr>
              <a:t></a:t>
            </a:r>
            <a:endParaRPr lang="en-US" altLang="it-IT" sz="6000" b="0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3124200" y="38100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 b="0">
                <a:sym typeface="Webdings" panose="05030102010509060703" pitchFamily="18" charset="2"/>
              </a:rPr>
              <a:t></a:t>
            </a:r>
            <a:endParaRPr lang="en-US" altLang="it-IT" sz="6000" b="0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3657600" y="42672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 b="0">
                <a:sym typeface="Webdings" panose="05030102010509060703" pitchFamily="18" charset="2"/>
              </a:rPr>
              <a:t></a:t>
            </a:r>
            <a:endParaRPr lang="en-US" altLang="it-IT" sz="6000" b="0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2895600" y="31242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 b="0">
                <a:sym typeface="Webdings" panose="05030102010509060703" pitchFamily="18" charset="2"/>
              </a:rPr>
              <a:t></a:t>
            </a:r>
            <a:endParaRPr lang="en-US" altLang="it-IT" sz="6000" b="0"/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4572000" y="31242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 b="0">
                <a:sym typeface="Webdings" panose="05030102010509060703" pitchFamily="18" charset="2"/>
              </a:rPr>
              <a:t></a:t>
            </a:r>
            <a:endParaRPr lang="en-US" altLang="it-IT" sz="6000" b="0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4572000" y="41148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 b="0">
                <a:sym typeface="Webdings" panose="05030102010509060703" pitchFamily="18" charset="2"/>
              </a:rPr>
              <a:t></a:t>
            </a:r>
            <a:endParaRPr lang="en-US" altLang="it-IT" sz="6000" b="0"/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3200400" y="47244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 b="0">
                <a:sym typeface="Webdings" panose="05030102010509060703" pitchFamily="18" charset="2"/>
              </a:rPr>
              <a:t></a:t>
            </a:r>
            <a:endParaRPr lang="en-US" altLang="it-IT" sz="6000" b="0"/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4038600" y="47244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 b="0">
                <a:sym typeface="Webdings" panose="05030102010509060703" pitchFamily="18" charset="2"/>
              </a:rPr>
              <a:t></a:t>
            </a:r>
            <a:endParaRPr lang="en-US" altLang="it-IT" sz="6000" b="0"/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4267200" y="51054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 b="0">
                <a:sym typeface="Webdings" panose="05030102010509060703" pitchFamily="18" charset="2"/>
              </a:rPr>
              <a:t></a:t>
            </a:r>
            <a:endParaRPr lang="en-US" altLang="it-IT" sz="6000" b="0"/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3581400" y="53340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 b="0">
                <a:sym typeface="Webdings" panose="05030102010509060703" pitchFamily="18" charset="2"/>
              </a:rPr>
              <a:t></a:t>
            </a:r>
            <a:endParaRPr lang="en-US" altLang="it-IT" sz="6000" b="0"/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1447800" y="41148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 b="0">
                <a:sym typeface="Webdings" panose="05030102010509060703" pitchFamily="18" charset="2"/>
              </a:rPr>
              <a:t></a:t>
            </a:r>
            <a:endParaRPr lang="en-US" altLang="it-IT" sz="6000" b="0"/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3962400" y="22860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 b="0">
                <a:sym typeface="Webdings" panose="05030102010509060703" pitchFamily="18" charset="2"/>
              </a:rPr>
              <a:t></a:t>
            </a:r>
            <a:endParaRPr lang="en-US" altLang="it-IT" sz="6000" b="0"/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4572000" y="23622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 b="0">
                <a:sym typeface="Webdings" panose="05030102010509060703" pitchFamily="18" charset="2"/>
              </a:rPr>
              <a:t></a:t>
            </a:r>
            <a:endParaRPr lang="en-US" altLang="it-IT" sz="6000" b="0"/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2438400" y="51816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 b="0" dirty="0">
                <a:sym typeface="Webdings" panose="05030102010509060703" pitchFamily="18" charset="2"/>
              </a:rPr>
              <a:t></a:t>
            </a:r>
            <a:endParaRPr lang="en-US" altLang="it-IT" sz="6000" b="0" dirty="0"/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1600200" y="50292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 b="0">
                <a:sym typeface="Webdings" panose="05030102010509060703" pitchFamily="18" charset="2"/>
              </a:rPr>
              <a:t></a:t>
            </a:r>
            <a:endParaRPr lang="en-US" altLang="it-IT" sz="6000" b="0"/>
          </a:p>
        </p:txBody>
      </p:sp>
    </p:spTree>
    <p:extLst>
      <p:ext uri="{BB962C8B-B14F-4D97-AF65-F5344CB8AC3E}">
        <p14:creationId xmlns:p14="http://schemas.microsoft.com/office/powerpoint/2010/main" val="58058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mph" presetSubtype="7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7C93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7C93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7C93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7C93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7C93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7C93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7C93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7C93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7C93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7C93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7C93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7C93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7C93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7C93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mph" presetSubtype="7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56" dur="indefinite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57" dur="indefinite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8" dur="indefinite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mph" presetSubtype="7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74" dur="indefinite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75" dur="indefinite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76" dur="indefinite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allAtOnce"/>
      <p:bldP spid="8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1350</TotalTime>
  <Words>383</Words>
  <Application>Microsoft Office PowerPoint</Application>
  <PresentationFormat>Presentazione su schermo (4:3)</PresentationFormat>
  <Paragraphs>116</Paragraphs>
  <Slides>11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11</vt:i4>
      </vt:variant>
    </vt:vector>
  </HeadingPairs>
  <TitlesOfParts>
    <vt:vector size="19" baseType="lpstr">
      <vt:lpstr>ＭＳ Ｐゴシック</vt:lpstr>
      <vt:lpstr>Arial</vt:lpstr>
      <vt:lpstr>Book Antiqua</vt:lpstr>
      <vt:lpstr>Calibri</vt:lpstr>
      <vt:lpstr>Helvetica</vt:lpstr>
      <vt:lpstr>Webdings</vt:lpstr>
      <vt:lpstr>Office Theme</vt:lpstr>
      <vt:lpstr>Struttura predefinita</vt:lpstr>
      <vt:lpstr>Interindividual variability in drug response</vt:lpstr>
      <vt:lpstr>Presentazione standard di PowerPoint</vt:lpstr>
      <vt:lpstr>For some diseases the percentage of drug response is still unsatisfactory</vt:lpstr>
      <vt:lpstr>Presentazione standard di PowerPoint</vt:lpstr>
      <vt:lpstr>Exogenous and endogenous factors that contribute to interindividual variability in drug response</vt:lpstr>
      <vt:lpstr>Presentazione standard di PowerPoint</vt:lpstr>
      <vt:lpstr>Presentazione standard di PowerPoint</vt:lpstr>
      <vt:lpstr>Some of the main enzymes involved in the metabolic inactivation of drugs present polymorphisms of activity that are genetically determined</vt:lpstr>
      <vt:lpstr>Personalized therapy</vt:lpstr>
      <vt:lpstr>Endogenous and exogenous factors contribute to variability in drug effects</vt:lpstr>
      <vt:lpstr>Variability can be defined as:</vt:lpstr>
    </vt:vector>
  </TitlesOfParts>
  <Company>SJCRH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help</dc:creator>
  <cp:lastModifiedBy>Gabriele Stocco</cp:lastModifiedBy>
  <cp:revision>95</cp:revision>
  <dcterms:created xsi:type="dcterms:W3CDTF">2012-03-22T11:39:27Z</dcterms:created>
  <dcterms:modified xsi:type="dcterms:W3CDTF">2018-11-06T10:17:42Z</dcterms:modified>
</cp:coreProperties>
</file>