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1" r:id="rId2"/>
    <p:sldId id="293" r:id="rId3"/>
    <p:sldId id="304" r:id="rId4"/>
    <p:sldId id="284" r:id="rId5"/>
    <p:sldId id="288" r:id="rId6"/>
    <p:sldId id="276" r:id="rId7"/>
    <p:sldId id="291" r:id="rId8"/>
    <p:sldId id="289" r:id="rId9"/>
    <p:sldId id="313" r:id="rId10"/>
    <p:sldId id="273" r:id="rId11"/>
    <p:sldId id="308" r:id="rId12"/>
    <p:sldId id="309" r:id="rId13"/>
    <p:sldId id="310" r:id="rId14"/>
    <p:sldId id="311" r:id="rId15"/>
    <p:sldId id="297" r:id="rId16"/>
    <p:sldId id="299" r:id="rId17"/>
    <p:sldId id="300" r:id="rId18"/>
    <p:sldId id="302" r:id="rId19"/>
    <p:sldId id="306" r:id="rId20"/>
    <p:sldId id="307" r:id="rId21"/>
    <p:sldId id="312" r:id="rId22"/>
    <p:sldId id="314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3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942EB63-F66F-442D-A198-187487BF2F49}" type="datetimeFigureOut">
              <a:rPr lang="en-US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D8EF0C3-59D6-4C76-A596-4D90BB7D984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90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DF7CC77B-A084-4A68-9CE3-6857944EC4D0}" type="slidenum">
              <a:rPr lang="en-GB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4276554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DF7CC77B-A084-4A68-9CE3-6857944EC4D0}" type="slidenum">
              <a:rPr lang="en-GB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16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4077707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D1EB41EA-90B8-41E5-83D5-2CB40FBFAAD6}" type="slidenum">
              <a:rPr lang="en-GB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17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63294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4817E7B6-510C-4DBF-9B63-E234466F523D}" type="slidenum">
              <a:rPr lang="en-GB">
                <a:latin typeface="Arial" panose="020B0604020202020204" pitchFamily="34" charset="0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19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07094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D812-4F17-44DF-BB50-231E19815E5A}" type="datetimeFigureOut">
              <a:rPr lang="en-US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53446-EF4F-4D1E-A6BF-BF81425B6F3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89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D1E15-ED27-48A3-9310-EFD51F9FE53C}" type="datetimeFigureOut">
              <a:rPr lang="en-US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91808-9BA9-4ACD-8E61-119ED3C472C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19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B82C4-D151-46AA-9C09-4E9D481FCACF}" type="datetimeFigureOut">
              <a:rPr lang="en-US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383AD-5217-4E80-8D44-220ED60C3CE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6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27CBA-22B5-4FAE-8735-B5B785A1FA2B}" type="datetimeFigureOut">
              <a:rPr lang="en-US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2DAD4-9E56-45B6-86C5-6073E5C67EE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80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25F1C-652D-4B4E-8316-D765C1F5A456}" type="datetimeFigureOut">
              <a:rPr lang="en-US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1BAA4-B743-4830-9A91-D08FEACC518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5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46F32-F73E-4156-BEE4-D87D761D765C}" type="datetimeFigureOut">
              <a:rPr lang="en-US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72D5A-08F9-4161-9509-09A866D3279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48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8FB9A-81B4-4A4F-A370-95A969B4B6E6}" type="datetimeFigureOut">
              <a:rPr lang="en-US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F677-4806-472E-8AB9-5136725255D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66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6E11C-4C3B-4C54-959E-D75CFAF73B54}" type="datetimeFigureOut">
              <a:rPr lang="en-US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EAC3C-E595-488E-AAC7-1E536634F54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01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B4BA5-BC4B-4B6A-B4D2-D8F64052DD48}" type="datetimeFigureOut">
              <a:rPr lang="en-US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739AE-8810-4FA0-B89E-403E38923C9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92BFF-E24B-4803-BF67-39217B183859}" type="datetimeFigureOut">
              <a:rPr lang="en-US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35EC0-9CA0-418A-AA44-5A7081A67DF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75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960CD-6DE2-40B4-B010-DCB8AADCBA6C}" type="datetimeFigureOut">
              <a:rPr lang="en-US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179CA-180A-4571-ADB9-F1D2E44D685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0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687AC2-91DD-426C-B102-BFF88E5A3F0A}" type="datetimeFigureOut">
              <a:rPr lang="en-US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89369E3-8A57-4FA3-AC8B-284067B47FB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714375"/>
            <a:ext cx="3857625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Enzymes involved in drug metabolism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4929188" y="6500813"/>
            <a:ext cx="421481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1800">
                <a:solidFill>
                  <a:schemeClr val="tx1"/>
                </a:solidFill>
                <a:latin typeface="Calibri" panose="020F0502020204030204" pitchFamily="34" charset="0"/>
              </a:rPr>
              <a:t>Goodman and Gilman, 2011</a:t>
            </a:r>
          </a:p>
        </p:txBody>
      </p:sp>
    </p:spTree>
    <p:extLst>
      <p:ext uri="{BB962C8B-B14F-4D97-AF65-F5344CB8AC3E}">
        <p14:creationId xmlns:p14="http://schemas.microsoft.com/office/powerpoint/2010/main" val="365305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b="1" dirty="0" smtClean="0"/>
              <a:t>Other opioid agonists</a:t>
            </a:r>
          </a:p>
        </p:txBody>
      </p:sp>
      <p:pic>
        <p:nvPicPr>
          <p:cNvPr id="30723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600200"/>
            <a:ext cx="2606675" cy="4525963"/>
          </a:xfrm>
          <a:noFill/>
        </p:spPr>
      </p:pic>
      <p:pic>
        <p:nvPicPr>
          <p:cNvPr id="30724" name="Picture 8" descr="http://upload.wikimedia.org/wikipedia/commons/4/48/Fentanyl-2D-skeletal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17763"/>
            <a:ext cx="4038600" cy="2890837"/>
          </a:xfrm>
          <a:noFill/>
        </p:spPr>
      </p:pic>
      <p:sp>
        <p:nvSpPr>
          <p:cNvPr id="30725" name="TextBox 12"/>
          <p:cNvSpPr txBox="1">
            <a:spLocks noChangeArrowheads="1"/>
          </p:cNvSpPr>
          <p:nvPr/>
        </p:nvSpPr>
        <p:spPr bwMode="auto">
          <a:xfrm>
            <a:off x="990600" y="5486400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 smtClean="0">
                <a:latin typeface="Arial" panose="020B0604020202020204" pitchFamily="34" charset="0"/>
              </a:rPr>
              <a:t>Fentanyl</a:t>
            </a:r>
            <a:endParaRPr lang="en-US" altLang="it-IT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6"/>
          <p:cNvSpPr>
            <a:spLocks noGrp="1"/>
          </p:cNvSpPr>
          <p:nvPr>
            <p:ph type="title"/>
          </p:nvPr>
        </p:nvSpPr>
        <p:spPr>
          <a:xfrm>
            <a:off x="3341077" y="75899"/>
            <a:ext cx="5486400" cy="2392362"/>
          </a:xfrm>
        </p:spPr>
        <p:txBody>
          <a:bodyPr/>
          <a:lstStyle/>
          <a:p>
            <a:r>
              <a:rPr lang="en-US" altLang="it-IT" sz="2800" b="1" dirty="0" smtClean="0"/>
              <a:t>Pharmacokinetics of codeine, morphine and their metabolites and activity of CYP2D6</a:t>
            </a:r>
          </a:p>
        </p:txBody>
      </p:sp>
      <p:sp>
        <p:nvSpPr>
          <p:cNvPr id="95235" name="Content Placeholder 7"/>
          <p:cNvSpPr>
            <a:spLocks noGrp="1"/>
          </p:cNvSpPr>
          <p:nvPr>
            <p:ph sz="half" idx="1"/>
          </p:nvPr>
        </p:nvSpPr>
        <p:spPr>
          <a:xfrm>
            <a:off x="4191000" y="2156496"/>
            <a:ext cx="4038600" cy="4525963"/>
          </a:xfrm>
        </p:spPr>
        <p:txBody>
          <a:bodyPr/>
          <a:lstStyle/>
          <a:p>
            <a:pPr algn="just"/>
            <a:r>
              <a:rPr lang="en-US" altLang="it-IT" sz="2400" dirty="0" smtClean="0"/>
              <a:t>EM = extensive metabolizer</a:t>
            </a:r>
          </a:p>
          <a:p>
            <a:pPr algn="just"/>
            <a:r>
              <a:rPr lang="en-US" altLang="it-IT" sz="2400" dirty="0" smtClean="0"/>
              <a:t>UM = ultra-rapid metabolizer</a:t>
            </a:r>
          </a:p>
          <a:p>
            <a:pPr algn="just"/>
            <a:r>
              <a:rPr lang="en-US" altLang="it-IT" sz="2400" dirty="0" smtClean="0"/>
              <a:t>PM = poor metabolizer</a:t>
            </a:r>
          </a:p>
        </p:txBody>
      </p:sp>
      <p:pic>
        <p:nvPicPr>
          <p:cNvPr id="9523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509"/>
            <a:ext cx="3376246" cy="6853491"/>
          </a:xfrm>
        </p:spPr>
      </p:pic>
      <p:sp>
        <p:nvSpPr>
          <p:cNvPr id="95237" name="TextBox 10"/>
          <p:cNvSpPr txBox="1">
            <a:spLocks noChangeArrowheads="1"/>
          </p:cNvSpPr>
          <p:nvPr/>
        </p:nvSpPr>
        <p:spPr bwMode="auto">
          <a:xfrm>
            <a:off x="3995738" y="6524625"/>
            <a:ext cx="51482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Kirchheiner et al., Pharmacogenomics J 2007</a:t>
            </a:r>
          </a:p>
        </p:txBody>
      </p:sp>
    </p:spTree>
    <p:extLst>
      <p:ext uri="{BB962C8B-B14F-4D97-AF65-F5344CB8AC3E}">
        <p14:creationId xmlns:p14="http://schemas.microsoft.com/office/powerpoint/2010/main" val="128498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0" y="5862"/>
            <a:ext cx="9144000" cy="1143000"/>
          </a:xfrm>
        </p:spPr>
        <p:txBody>
          <a:bodyPr/>
          <a:lstStyle/>
          <a:p>
            <a:r>
              <a:rPr lang="en-US" altLang="it-IT" sz="2800" b="1" dirty="0" smtClean="0"/>
              <a:t>Reduced efficacy of codeine in patients with reduced activity of CYP2D6</a:t>
            </a:r>
          </a:p>
        </p:txBody>
      </p:sp>
      <p:pic>
        <p:nvPicPr>
          <p:cNvPr id="96259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0738" y="1768475"/>
            <a:ext cx="4962525" cy="4189413"/>
          </a:xfrm>
        </p:spPr>
      </p:pic>
    </p:spTree>
    <p:extLst>
      <p:ext uri="{BB962C8B-B14F-4D97-AF65-F5344CB8AC3E}">
        <p14:creationId xmlns:p14="http://schemas.microsoft.com/office/powerpoint/2010/main" val="145912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88459"/>
            <a:ext cx="6629400" cy="6769541"/>
          </a:xfrm>
        </p:spPr>
      </p:pic>
    </p:spTree>
    <p:extLst>
      <p:ext uri="{BB962C8B-B14F-4D97-AF65-F5344CB8AC3E}">
        <p14:creationId xmlns:p14="http://schemas.microsoft.com/office/powerpoint/2010/main" val="124664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1" y="152400"/>
            <a:ext cx="5257800" cy="3278217"/>
          </a:xfr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234" y="3657600"/>
            <a:ext cx="5878766" cy="294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0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69" y="3867320"/>
            <a:ext cx="8325901" cy="2720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764" y="237597"/>
            <a:ext cx="6547671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7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714375"/>
            <a:ext cx="3857625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0" y="0"/>
            <a:ext cx="9144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Frazione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dei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farmaci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utilizzati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in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clinica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metabolizzati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dai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piu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’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importanti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enzimi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di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fase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1 e </a:t>
            </a:r>
            <a:r>
              <a:rPr lang="en-US" sz="2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fase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 2</a:t>
            </a:r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4929188" y="6500813"/>
            <a:ext cx="421481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1800">
                <a:solidFill>
                  <a:schemeClr val="tx1"/>
                </a:solidFill>
                <a:latin typeface="Calibri" panose="020F0502020204030204" pitchFamily="34" charset="0"/>
              </a:rPr>
              <a:t>Goodman and Gilman, 2011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203575" y="2420938"/>
            <a:ext cx="1928813" cy="142875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34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96975"/>
            <a:ext cx="6192837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23850" y="6510338"/>
            <a:ext cx="84963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sz="1800">
                <a:solidFill>
                  <a:schemeClr val="bg1"/>
                </a:solidFill>
              </a:rPr>
              <a:t>Immagine presa da Weinshilboum R. et al., NEJM 348(6), 2006 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331913" y="476250"/>
            <a:ext cx="1944687" cy="357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it-IT" sz="1800">
                <a:solidFill>
                  <a:schemeClr val="tx1"/>
                </a:solidFill>
              </a:rPr>
              <a:t>DEBRISOCHINA</a:t>
            </a:r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>
            <a:off x="3492500" y="692150"/>
            <a:ext cx="1150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3492500" y="333375"/>
            <a:ext cx="122396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it-IT" sz="1800">
                <a:solidFill>
                  <a:schemeClr val="bg1"/>
                </a:solidFill>
              </a:rPr>
              <a:t>CYP2D6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4859338" y="476250"/>
            <a:ext cx="3095625" cy="357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it-IT" sz="1800">
                <a:solidFill>
                  <a:schemeClr val="tx1"/>
                </a:solidFill>
              </a:rPr>
              <a:t>4-IDROSSIDEBRISOCHINA</a:t>
            </a:r>
          </a:p>
        </p:txBody>
      </p:sp>
      <p:sp>
        <p:nvSpPr>
          <p:cNvPr id="10248" name="Text Box 6"/>
          <p:cNvSpPr txBox="1">
            <a:spLocks noChangeArrowheads="1"/>
          </p:cNvSpPr>
          <p:nvPr/>
        </p:nvSpPr>
        <p:spPr bwMode="auto">
          <a:xfrm>
            <a:off x="647700" y="6510338"/>
            <a:ext cx="84963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sz="1800">
                <a:solidFill>
                  <a:schemeClr val="tx1"/>
                </a:solidFill>
              </a:rPr>
              <a:t>Weinshilboum R. et al., NEJM 2006 </a:t>
            </a:r>
          </a:p>
        </p:txBody>
      </p:sp>
    </p:spTree>
    <p:extLst>
      <p:ext uri="{BB962C8B-B14F-4D97-AF65-F5344CB8AC3E}">
        <p14:creationId xmlns:p14="http://schemas.microsoft.com/office/powerpoint/2010/main" val="252378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</a:rPr>
              <a:t>Genetic polymorphisms of CYP2D6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smtClean="0">
                <a:latin typeface="Calibri" panose="020F0502020204030204" pitchFamily="34" charset="0"/>
              </a:rPr>
              <a:t>Gene located on chromosome 22</a:t>
            </a:r>
          </a:p>
          <a:p>
            <a:pPr algn="just"/>
            <a:r>
              <a:rPr lang="en-US" sz="2800" dirty="0" smtClean="0">
                <a:latin typeface="Calibri" panose="020F0502020204030204" pitchFamily="34" charset="0"/>
              </a:rPr>
              <a:t>M</a:t>
            </a:r>
            <a:r>
              <a:rPr lang="en-US" sz="2800" dirty="0">
                <a:latin typeface="Calibri" panose="020F0502020204030204" pitchFamily="34" charset="0"/>
              </a:rPr>
              <a:t>o</a:t>
            </a:r>
            <a:r>
              <a:rPr lang="en-US" sz="2800" dirty="0" smtClean="0">
                <a:latin typeface="Calibri" panose="020F0502020204030204" pitchFamily="34" charset="0"/>
              </a:rPr>
              <a:t>re than 100 variants for this gene have been </a:t>
            </a:r>
            <a:r>
              <a:rPr lang="en-US" sz="2800" smtClean="0">
                <a:latin typeface="Calibri" panose="020F0502020204030204" pitchFamily="34" charset="0"/>
              </a:rPr>
              <a:t>characterized (</a:t>
            </a:r>
            <a:r>
              <a:rPr lang="en-US" sz="2800" smtClean="0">
                <a:solidFill>
                  <a:schemeClr val="accent2"/>
                </a:solidFill>
                <a:latin typeface="Calibri" panose="020F0502020204030204" pitchFamily="34" charset="0"/>
              </a:rPr>
              <a:t>https</a:t>
            </a:r>
            <a:r>
              <a:rPr lang="en-US" sz="2800">
                <a:solidFill>
                  <a:schemeClr val="accent2"/>
                </a:solidFill>
                <a:latin typeface="Calibri" panose="020F0502020204030204" pitchFamily="34" charset="0"/>
              </a:rPr>
              <a:t>://www.pharmvar.org/gene/CYP2D6</a:t>
            </a:r>
            <a:r>
              <a:rPr lang="en-US" sz="2800" smtClean="0">
                <a:latin typeface="Calibri" panose="020F0502020204030204" pitchFamily="34" charset="0"/>
              </a:rPr>
              <a:t>).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algn="just"/>
            <a:r>
              <a:rPr lang="en-US" sz="2800" dirty="0" smtClean="0">
                <a:latin typeface="Calibri" panose="020F0502020204030204" pitchFamily="34" charset="0"/>
              </a:rPr>
              <a:t>SNPs and insertions/deletions may reduce the activity of this enzyme (~10% of the population).</a:t>
            </a:r>
          </a:p>
          <a:p>
            <a:pPr algn="just"/>
            <a:r>
              <a:rPr lang="en-US" sz="2800" dirty="0" smtClean="0">
                <a:latin typeface="Calibri" panose="020F0502020204030204" pitchFamily="34" charset="0"/>
              </a:rPr>
              <a:t>Some subjects inherit multiple copies of the gene and display very high activity (2% or more of the population).</a:t>
            </a:r>
          </a:p>
        </p:txBody>
      </p:sp>
    </p:spTree>
    <p:extLst>
      <p:ext uri="{BB962C8B-B14F-4D97-AF65-F5344CB8AC3E}">
        <p14:creationId xmlns:p14="http://schemas.microsoft.com/office/powerpoint/2010/main" val="286055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1"/>
          <p:cNvSpPr>
            <a:spLocks noGrp="1"/>
          </p:cNvSpPr>
          <p:nvPr>
            <p:ph idx="1"/>
          </p:nvPr>
        </p:nvSpPr>
        <p:spPr>
          <a:xfrm>
            <a:off x="457200" y="1600200"/>
            <a:ext cx="8258175" cy="2900363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17411" name="Picture 4" descr="nrd1496-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-542" b="62811"/>
          <a:stretch>
            <a:fillRect/>
          </a:stretch>
        </p:blipFill>
        <p:spPr bwMode="auto">
          <a:xfrm>
            <a:off x="285750" y="4881563"/>
            <a:ext cx="6027738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nrd1496-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5" t="37193" b="16359"/>
          <a:stretch>
            <a:fillRect/>
          </a:stretch>
        </p:blipFill>
        <p:spPr bwMode="auto">
          <a:xfrm>
            <a:off x="285750" y="1571625"/>
            <a:ext cx="60483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6228556" y="2443695"/>
            <a:ext cx="2592388" cy="114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it-IT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 </a:t>
            </a:r>
            <a:r>
              <a:rPr lang="it-IT" sz="1800" dirty="0">
                <a:solidFill>
                  <a:schemeClr val="tx1"/>
                </a:solidFill>
                <a:latin typeface="Calibri" panose="020F0502020204030204" pitchFamily="34" charset="0"/>
              </a:rPr>
              <a:t>SNP</a:t>
            </a: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it-IT" sz="1800" dirty="0">
                <a:solidFill>
                  <a:schemeClr val="tx1"/>
                </a:solidFill>
                <a:latin typeface="Calibri" panose="020F0502020204030204" pitchFamily="34" charset="0"/>
              </a:rPr>
              <a:t>- </a:t>
            </a:r>
            <a:r>
              <a:rPr lang="it-IT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deletions</a:t>
            </a:r>
            <a:endParaRPr lang="it-IT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it-IT" sz="1800" dirty="0">
                <a:solidFill>
                  <a:schemeClr val="tx1"/>
                </a:solidFill>
                <a:latin typeface="Calibri" panose="020F0502020204030204" pitchFamily="34" charset="0"/>
              </a:rPr>
              <a:t>- </a:t>
            </a:r>
            <a:r>
              <a:rPr lang="it-IT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base </a:t>
            </a:r>
            <a:r>
              <a:rPr lang="it-IT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repetitions</a:t>
            </a:r>
            <a:endParaRPr lang="it-IT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6286500" y="5143500"/>
            <a:ext cx="251936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it-IT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Deletion</a:t>
            </a:r>
            <a:r>
              <a:rPr lang="it-IT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of the gene</a:t>
            </a:r>
            <a:endParaRPr lang="it-IT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415" name="Text Box 13"/>
          <p:cNvSpPr txBox="1">
            <a:spLocks noChangeArrowheads="1"/>
          </p:cNvSpPr>
          <p:nvPr/>
        </p:nvSpPr>
        <p:spPr bwMode="auto">
          <a:xfrm>
            <a:off x="6215063" y="6000750"/>
            <a:ext cx="27495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it-IT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Amplification</a:t>
            </a:r>
            <a:r>
              <a:rPr lang="it-IT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of the gene</a:t>
            </a:r>
            <a:endParaRPr lang="it-IT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416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Molecular characteristic of CYP2D6 polymorphisms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197225" y="3068638"/>
            <a:ext cx="1014413" cy="322262"/>
            <a:chOff x="3198015" y="3068960"/>
            <a:chExt cx="1013945" cy="321306"/>
          </a:xfrm>
        </p:grpSpPr>
        <p:sp>
          <p:nvSpPr>
            <p:cNvPr id="17424" name="Rectangle 18"/>
            <p:cNvSpPr>
              <a:spLocks noChangeArrowheads="1"/>
            </p:cNvSpPr>
            <p:nvPr/>
          </p:nvSpPr>
          <p:spPr bwMode="auto">
            <a:xfrm>
              <a:off x="3198015" y="3086750"/>
              <a:ext cx="527539" cy="21463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7425" name="TextBox 12"/>
            <p:cNvSpPr txBox="1">
              <a:spLocks noChangeArrowheads="1"/>
            </p:cNvSpPr>
            <p:nvPr/>
          </p:nvSpPr>
          <p:spPr bwMode="auto">
            <a:xfrm>
              <a:off x="3707904" y="3068960"/>
              <a:ext cx="504056" cy="321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sz="1600">
                  <a:solidFill>
                    <a:srgbClr val="FF0000"/>
                  </a:solidFill>
                </a:rPr>
                <a:t>*4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821113" y="3521075"/>
            <a:ext cx="1111250" cy="322263"/>
            <a:chOff x="3820531" y="3521500"/>
            <a:chExt cx="1111509" cy="321306"/>
          </a:xfrm>
        </p:grpSpPr>
        <p:sp>
          <p:nvSpPr>
            <p:cNvPr id="17422" name="Rectangle 18"/>
            <p:cNvSpPr>
              <a:spLocks noChangeArrowheads="1"/>
            </p:cNvSpPr>
            <p:nvPr/>
          </p:nvSpPr>
          <p:spPr bwMode="auto">
            <a:xfrm>
              <a:off x="3820531" y="3609419"/>
              <a:ext cx="609801" cy="1640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7423" name="TextBox 14"/>
            <p:cNvSpPr txBox="1">
              <a:spLocks noChangeArrowheads="1"/>
            </p:cNvSpPr>
            <p:nvPr/>
          </p:nvSpPr>
          <p:spPr bwMode="auto">
            <a:xfrm>
              <a:off x="4427984" y="3521500"/>
              <a:ext cx="504056" cy="321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sz="1600">
                  <a:solidFill>
                    <a:srgbClr val="FF0000"/>
                  </a:solidFill>
                </a:rPr>
                <a:t>*3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571750" y="3403600"/>
            <a:ext cx="1063625" cy="320675"/>
            <a:chOff x="2571482" y="3403242"/>
            <a:chExt cx="1064414" cy="321306"/>
          </a:xfrm>
        </p:grpSpPr>
        <p:sp>
          <p:nvSpPr>
            <p:cNvPr id="17420" name="Rectangle 18"/>
            <p:cNvSpPr>
              <a:spLocks noChangeArrowheads="1"/>
            </p:cNvSpPr>
            <p:nvPr/>
          </p:nvSpPr>
          <p:spPr bwMode="auto">
            <a:xfrm>
              <a:off x="2571482" y="3447726"/>
              <a:ext cx="609801" cy="16409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7421" name="TextBox 17"/>
            <p:cNvSpPr txBox="1">
              <a:spLocks noChangeArrowheads="1"/>
            </p:cNvSpPr>
            <p:nvPr/>
          </p:nvSpPr>
          <p:spPr bwMode="auto">
            <a:xfrm>
              <a:off x="3131840" y="3403242"/>
              <a:ext cx="504056" cy="321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sz="1600">
                  <a:solidFill>
                    <a:srgbClr val="FF0000"/>
                  </a:solidFill>
                </a:rPr>
                <a:t>*6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897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b="1" dirty="0" smtClean="0"/>
              <a:t>Drug metabolism: phenytoin</a:t>
            </a:r>
          </a:p>
        </p:txBody>
      </p:sp>
      <p:pic>
        <p:nvPicPr>
          <p:cNvPr id="399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5150" y="1600200"/>
            <a:ext cx="2932113" cy="4524375"/>
          </a:xfrm>
          <a:noFill/>
        </p:spPr>
      </p:pic>
      <p:sp>
        <p:nvSpPr>
          <p:cNvPr id="39940" name="TextBox 6"/>
          <p:cNvSpPr txBox="1">
            <a:spLocks noChangeArrowheads="1"/>
          </p:cNvSpPr>
          <p:nvPr/>
        </p:nvSpPr>
        <p:spPr bwMode="auto">
          <a:xfrm>
            <a:off x="4929188" y="6500813"/>
            <a:ext cx="421481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Goodman and Gilman, 2011</a:t>
            </a:r>
          </a:p>
        </p:txBody>
      </p:sp>
    </p:spTree>
    <p:extLst>
      <p:ext uri="{BB962C8B-B14F-4D97-AF65-F5344CB8AC3E}">
        <p14:creationId xmlns:p14="http://schemas.microsoft.com/office/powerpoint/2010/main" val="253817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7" r="2849"/>
          <a:stretch/>
        </p:blipFill>
        <p:spPr>
          <a:xfrm>
            <a:off x="978853" y="1784826"/>
            <a:ext cx="7406602" cy="2817654"/>
          </a:xfrm>
          <a:prstGeom prst="rect">
            <a:avLst/>
          </a:prstGeom>
          <a:noFill/>
        </p:spPr>
      </p:pic>
      <p:sp>
        <p:nvSpPr>
          <p:cNvPr id="5" name="Title 10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2400" b="1" dirty="0" smtClean="0">
                <a:latin typeface="Calibri" panose="020F0502020204030204" pitchFamily="34" charset="0"/>
              </a:rPr>
              <a:t>Frequency  of CYP2D6 polymorphisms in the Italian population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791200" y="6488113"/>
            <a:ext cx="33528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Scordo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et al., Pharm Res 2004</a:t>
            </a:r>
          </a:p>
        </p:txBody>
      </p:sp>
    </p:spTree>
    <p:extLst>
      <p:ext uri="{BB962C8B-B14F-4D97-AF65-F5344CB8AC3E}">
        <p14:creationId xmlns:p14="http://schemas.microsoft.com/office/powerpoint/2010/main" val="17176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836613"/>
            <a:ext cx="691356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63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Clinical</a:t>
            </a:r>
            <a:r>
              <a:rPr lang="it-IT" dirty="0" smtClean="0"/>
              <a:t> </a:t>
            </a:r>
            <a:r>
              <a:rPr lang="it-IT" dirty="0" err="1" smtClean="0"/>
              <a:t>Guidelines</a:t>
            </a:r>
            <a:r>
              <a:rPr lang="it-IT" dirty="0" smtClean="0"/>
              <a:t> for codeine </a:t>
            </a:r>
            <a:r>
              <a:rPr lang="it-IT" dirty="0" err="1" smtClean="0"/>
              <a:t>administration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143000" y="60960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https://www.pharmgkb.org/chemical/PA449088/guideline/PA166104996</a:t>
            </a:r>
          </a:p>
        </p:txBody>
      </p:sp>
    </p:spTree>
    <p:extLst>
      <p:ext uri="{BB962C8B-B14F-4D97-AF65-F5344CB8AC3E}">
        <p14:creationId xmlns:p14="http://schemas.microsoft.com/office/powerpoint/2010/main" val="324418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it-IT" sz="2800" b="1" dirty="0" smtClean="0"/>
              <a:t>Intracellular localization of drug metabolizing enzymes</a:t>
            </a:r>
            <a:endParaRPr lang="en-US" altLang="it-IT" sz="2800" dirty="0" smtClean="0"/>
          </a:p>
        </p:txBody>
      </p:sp>
      <p:pic>
        <p:nvPicPr>
          <p:cNvPr id="573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1225" y="1600200"/>
            <a:ext cx="7319963" cy="4524375"/>
          </a:xfrm>
          <a:noFill/>
        </p:spPr>
      </p:pic>
      <p:sp>
        <p:nvSpPr>
          <p:cNvPr id="57348" name="TextBox 4"/>
          <p:cNvSpPr txBox="1">
            <a:spLocks noChangeArrowheads="1"/>
          </p:cNvSpPr>
          <p:nvPr/>
        </p:nvSpPr>
        <p:spPr bwMode="auto">
          <a:xfrm>
            <a:off x="4929188" y="6500813"/>
            <a:ext cx="421481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Goodman and Gilman, 2011</a:t>
            </a:r>
          </a:p>
        </p:txBody>
      </p:sp>
    </p:spTree>
    <p:extLst>
      <p:ext uri="{BB962C8B-B14F-4D97-AF65-F5344CB8AC3E}">
        <p14:creationId xmlns:p14="http://schemas.microsoft.com/office/powerpoint/2010/main" val="111855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b="1" dirty="0" smtClean="0"/>
              <a:t>Chemical formula of morphine</a:t>
            </a: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8" b="57909"/>
          <a:stretch>
            <a:fillRect/>
          </a:stretch>
        </p:blipFill>
        <p:spPr>
          <a:xfrm>
            <a:off x="2860675" y="2297113"/>
            <a:ext cx="3422650" cy="31321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5881" y="152400"/>
            <a:ext cx="2962275" cy="2433637"/>
          </a:xfrm>
        </p:spPr>
        <p:txBody>
          <a:bodyPr/>
          <a:lstStyle/>
          <a:p>
            <a:r>
              <a:rPr lang="en-US" altLang="it-IT" b="1" dirty="0" smtClean="0"/>
              <a:t>Chemical structures of opioids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5"/>
          <a:stretch>
            <a:fillRect/>
          </a:stretch>
        </p:blipFill>
        <p:spPr>
          <a:xfrm>
            <a:off x="2987675" y="590550"/>
            <a:ext cx="6032500" cy="6267450"/>
          </a:xfrm>
          <a:noFill/>
        </p:spPr>
      </p:pic>
      <p:pic>
        <p:nvPicPr>
          <p:cNvPr id="26628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3" t="1221" r="35973" b="81482"/>
          <a:stretch>
            <a:fillRect/>
          </a:stretch>
        </p:blipFill>
        <p:spPr bwMode="auto">
          <a:xfrm>
            <a:off x="250825" y="3068638"/>
            <a:ext cx="2592388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200" b="1" dirty="0" smtClean="0"/>
              <a:t>Pharmacokinetics codeine and morphine</a:t>
            </a:r>
          </a:p>
        </p:txBody>
      </p:sp>
      <p:pic>
        <p:nvPicPr>
          <p:cNvPr id="27651" name="Picture 2" descr="Codeine and Morphine Pathway, Pharmacokinetic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4088" y="1600200"/>
            <a:ext cx="4694237" cy="4524375"/>
          </a:xfrm>
          <a:noFill/>
        </p:spPr>
      </p:pic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3995738" y="6524625"/>
            <a:ext cx="51482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800"/>
              <a:t>Thorn et al., Pharmacogenetics &amp; Genomics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600" b="1" dirty="0" smtClean="0"/>
              <a:t>6-glucoronide </a:t>
            </a:r>
            <a:r>
              <a:rPr lang="it-IT" altLang="it-IT" sz="3600" b="1" dirty="0" err="1" smtClean="0"/>
              <a:t>metabolites</a:t>
            </a:r>
            <a:r>
              <a:rPr lang="it-IT" altLang="it-IT" sz="3600" b="1" dirty="0" smtClean="0"/>
              <a:t> of </a:t>
            </a:r>
            <a:r>
              <a:rPr lang="it-IT" altLang="it-IT" sz="3600" b="1" dirty="0" err="1" smtClean="0"/>
              <a:t>morphine</a:t>
            </a:r>
            <a:r>
              <a:rPr lang="it-IT" altLang="it-IT" sz="3600" b="1" dirty="0" smtClean="0"/>
              <a:t> </a:t>
            </a:r>
            <a:r>
              <a:rPr lang="it-IT" altLang="it-IT" sz="3600" b="1" dirty="0" err="1" smtClean="0"/>
              <a:t>is</a:t>
            </a:r>
            <a:r>
              <a:rPr lang="it-IT" altLang="it-IT" sz="3600" b="1" dirty="0" smtClean="0"/>
              <a:t> more </a:t>
            </a:r>
            <a:r>
              <a:rPr lang="it-IT" altLang="it-IT" sz="3600" b="1" dirty="0" err="1" smtClean="0"/>
              <a:t>active</a:t>
            </a:r>
            <a:r>
              <a:rPr lang="it-IT" altLang="it-IT" sz="3600" b="1" dirty="0" smtClean="0"/>
              <a:t> </a:t>
            </a:r>
            <a:r>
              <a:rPr lang="it-IT" altLang="it-IT" sz="3600" b="1" dirty="0" err="1" smtClean="0"/>
              <a:t>than</a:t>
            </a:r>
            <a:r>
              <a:rPr lang="it-IT" altLang="it-IT" sz="3600" b="1" dirty="0" smtClean="0"/>
              <a:t> </a:t>
            </a:r>
            <a:r>
              <a:rPr lang="it-IT" altLang="it-IT" sz="3600" b="1" dirty="0" err="1" smtClean="0"/>
              <a:t>morphine</a:t>
            </a:r>
            <a:endParaRPr lang="it-IT" altLang="it-IT" sz="3600" b="1" dirty="0" smtClean="0"/>
          </a:p>
        </p:txBody>
      </p:sp>
      <p:pic>
        <p:nvPicPr>
          <p:cNvPr id="28675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417638"/>
            <a:ext cx="5437188" cy="5330825"/>
          </a:xfrm>
        </p:spPr>
      </p:pic>
      <p:sp>
        <p:nvSpPr>
          <p:cNvPr id="28676" name="CasellaDiTesto 4"/>
          <p:cNvSpPr txBox="1">
            <a:spLocks noChangeArrowheads="1"/>
          </p:cNvSpPr>
          <p:nvPr/>
        </p:nvSpPr>
        <p:spPr bwMode="auto">
          <a:xfrm>
            <a:off x="4724400" y="6488113"/>
            <a:ext cx="441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/>
              <a:t>De Gregorti et al., Ther Drug Monit 2014</a:t>
            </a:r>
          </a:p>
        </p:txBody>
      </p:sp>
      <p:sp>
        <p:nvSpPr>
          <p:cNvPr id="28677" name="CasellaDiTesto 5"/>
          <p:cNvSpPr txBox="1">
            <a:spLocks noChangeArrowheads="1"/>
          </p:cNvSpPr>
          <p:nvPr/>
        </p:nvSpPr>
        <p:spPr bwMode="auto">
          <a:xfrm>
            <a:off x="6172200" y="5486400"/>
            <a:ext cx="2819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it-IT" altLang="it-IT" dirty="0" smtClean="0"/>
              <a:t>Dose from </a:t>
            </a:r>
            <a:r>
              <a:rPr lang="it-IT" altLang="it-IT" dirty="0"/>
              <a:t>5 </a:t>
            </a:r>
            <a:r>
              <a:rPr lang="it-IT" altLang="it-IT" dirty="0" smtClean="0"/>
              <a:t>to </a:t>
            </a:r>
            <a:r>
              <a:rPr lang="it-IT" altLang="it-IT" dirty="0"/>
              <a:t>37.5 mg </a:t>
            </a:r>
            <a:r>
              <a:rPr lang="it-IT" altLang="it-IT" dirty="0" err="1" smtClean="0"/>
              <a:t>morphine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every</a:t>
            </a:r>
            <a:r>
              <a:rPr lang="it-IT" altLang="it-IT" dirty="0" smtClean="0"/>
              <a:t> </a:t>
            </a:r>
            <a:r>
              <a:rPr lang="it-IT" altLang="it-IT" dirty="0"/>
              <a:t>6 </a:t>
            </a:r>
            <a:r>
              <a:rPr lang="it-IT" altLang="it-IT" dirty="0" smtClean="0"/>
              <a:t>hours</a:t>
            </a:r>
            <a:endParaRPr lang="it-IT" alt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 err="1" smtClean="0"/>
              <a:t>Tramadol</a:t>
            </a:r>
            <a:endParaRPr lang="it-IT" altLang="it-IT" b="1" dirty="0" smtClean="0"/>
          </a:p>
        </p:txBody>
      </p:sp>
      <p:sp>
        <p:nvSpPr>
          <p:cNvPr id="29699" name="Segnaposto contenut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dirty="0" err="1" smtClean="0"/>
              <a:t>Synthetic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opioid</a:t>
            </a:r>
            <a:r>
              <a:rPr lang="it-IT" altLang="it-IT" dirty="0" smtClean="0"/>
              <a:t> of the family of </a:t>
            </a:r>
            <a:r>
              <a:rPr lang="it-IT" altLang="it-IT" dirty="0" err="1" smtClean="0"/>
              <a:t>derivatives</a:t>
            </a:r>
            <a:r>
              <a:rPr lang="it-IT" altLang="it-IT" dirty="0" smtClean="0"/>
              <a:t> of </a:t>
            </a:r>
            <a:r>
              <a:rPr lang="it-IT" altLang="it-IT" dirty="0" err="1" smtClean="0"/>
              <a:t>amminocycloesanol</a:t>
            </a:r>
            <a:r>
              <a:rPr lang="it-IT" altLang="it-IT" dirty="0" smtClean="0"/>
              <a:t>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it-IT" altLang="it-IT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altLang="it-IT" dirty="0" err="1" smtClean="0"/>
              <a:t>Tramadol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acts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as</a:t>
            </a:r>
            <a:r>
              <a:rPr lang="it-IT" altLang="it-IT" dirty="0" smtClean="0"/>
              <a:t> an </a:t>
            </a:r>
            <a:r>
              <a:rPr lang="it-IT" altLang="it-IT" dirty="0" err="1" smtClean="0"/>
              <a:t>opioid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agonist</a:t>
            </a:r>
            <a:r>
              <a:rPr lang="it-IT" altLang="it-IT" dirty="0" smtClean="0"/>
              <a:t> and </a:t>
            </a:r>
            <a:r>
              <a:rPr lang="it-IT" altLang="it-IT" dirty="0" err="1" smtClean="0"/>
              <a:t>also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as</a:t>
            </a:r>
            <a:r>
              <a:rPr lang="it-IT" altLang="it-IT" dirty="0" smtClean="0"/>
              <a:t> an </a:t>
            </a:r>
            <a:r>
              <a:rPr lang="it-IT" altLang="it-IT" dirty="0" err="1" smtClean="0"/>
              <a:t>adreneric</a:t>
            </a:r>
            <a:r>
              <a:rPr lang="it-IT" altLang="it-IT" dirty="0" smtClean="0"/>
              <a:t> and </a:t>
            </a:r>
            <a:r>
              <a:rPr lang="it-IT" altLang="it-IT" dirty="0" err="1" smtClean="0"/>
              <a:t>serotoninergic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agonist</a:t>
            </a:r>
            <a:r>
              <a:rPr lang="it-IT" altLang="it-IT" dirty="0" smtClean="0"/>
              <a:t>.</a:t>
            </a:r>
          </a:p>
        </p:txBody>
      </p:sp>
      <p:pic>
        <p:nvPicPr>
          <p:cNvPr id="29700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9150" y="3178175"/>
            <a:ext cx="3886200" cy="1646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1032"/>
            <a:ext cx="5682068" cy="668801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863"/>
            <a:ext cx="4419600" cy="1518138"/>
          </a:xfrm>
        </p:spPr>
        <p:txBody>
          <a:bodyPr/>
          <a:lstStyle/>
          <a:p>
            <a:r>
              <a:rPr lang="it-IT" sz="3600" dirty="0" err="1" smtClean="0"/>
              <a:t>Tramadol</a:t>
            </a:r>
            <a:r>
              <a:rPr lang="it-IT" sz="3600" dirty="0" smtClean="0"/>
              <a:t> </a:t>
            </a:r>
            <a:r>
              <a:rPr lang="it-IT" sz="3600" dirty="0" err="1" smtClean="0"/>
              <a:t>biotransformation</a:t>
            </a:r>
            <a:endParaRPr lang="it-IT" sz="3600" dirty="0"/>
          </a:p>
        </p:txBody>
      </p:sp>
      <p:sp>
        <p:nvSpPr>
          <p:cNvPr id="5" name="Rettangolo 4"/>
          <p:cNvSpPr/>
          <p:nvPr/>
        </p:nvSpPr>
        <p:spPr>
          <a:xfrm>
            <a:off x="152400" y="2590800"/>
            <a:ext cx="3124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/>
              <a:t>(+) - M1: </a:t>
            </a:r>
            <a:r>
              <a:rPr lang="it-IT" sz="2800" dirty="0" err="1" smtClean="0"/>
              <a:t>has</a:t>
            </a:r>
            <a:r>
              <a:rPr lang="it-IT" sz="2800" dirty="0" smtClean="0"/>
              <a:t> an </a:t>
            </a:r>
            <a:r>
              <a:rPr lang="it-IT" sz="2800" dirty="0" err="1" smtClean="0"/>
              <a:t>activity</a:t>
            </a:r>
            <a:r>
              <a:rPr lang="it-IT" sz="2800" dirty="0" smtClean="0"/>
              <a:t> </a:t>
            </a:r>
            <a:r>
              <a:rPr lang="it-IT" sz="2800" dirty="0" err="1" smtClean="0"/>
              <a:t>increased</a:t>
            </a:r>
            <a:r>
              <a:rPr lang="it-IT" sz="2800" dirty="0" smtClean="0"/>
              <a:t> 300-400 for the </a:t>
            </a:r>
            <a:r>
              <a:rPr lang="it-IT" sz="2800" dirty="0">
                <a:sym typeface="Symbol" panose="05050102010706020507" pitchFamily="18" charset="2"/>
              </a:rPr>
              <a:t></a:t>
            </a:r>
            <a:r>
              <a:rPr lang="it-IT" sz="2800" dirty="0"/>
              <a:t> </a:t>
            </a:r>
            <a:r>
              <a:rPr lang="it-IT" sz="2800" dirty="0" err="1" smtClean="0"/>
              <a:t>opioid</a:t>
            </a:r>
            <a:r>
              <a:rPr lang="it-IT" sz="2800" dirty="0" smtClean="0"/>
              <a:t> </a:t>
            </a:r>
            <a:r>
              <a:rPr lang="it-IT" sz="2800" dirty="0" err="1" smtClean="0"/>
              <a:t>receptor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40890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329</Words>
  <Application>Microsoft Office PowerPoint</Application>
  <PresentationFormat>Presentazione su schermo (4:3)</PresentationFormat>
  <Paragraphs>56</Paragraphs>
  <Slides>22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6" baseType="lpstr">
      <vt:lpstr>Arial</vt:lpstr>
      <vt:lpstr>Calibri</vt:lpstr>
      <vt:lpstr>Symbol</vt:lpstr>
      <vt:lpstr>Office Theme</vt:lpstr>
      <vt:lpstr>Presentazione standard di PowerPoint</vt:lpstr>
      <vt:lpstr>Drug metabolism: phenytoin</vt:lpstr>
      <vt:lpstr>Intracellular localization of drug metabolizing enzymes</vt:lpstr>
      <vt:lpstr>Chemical formula of morphine</vt:lpstr>
      <vt:lpstr>Chemical structures of opioids</vt:lpstr>
      <vt:lpstr>Pharmacokinetics codeine and morphine</vt:lpstr>
      <vt:lpstr>6-glucoronide metabolites of morphine is more active than morphine</vt:lpstr>
      <vt:lpstr>Tramadol</vt:lpstr>
      <vt:lpstr>Tramadol biotransformation</vt:lpstr>
      <vt:lpstr>Other opioid agonists</vt:lpstr>
      <vt:lpstr>Pharmacokinetics of codeine, morphine and their metabolites and activity of CYP2D6</vt:lpstr>
      <vt:lpstr>Reduced efficacy of codeine in patients with reduced activity of CYP2D6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Genetic polymorphisms of CYP2D6</vt:lpstr>
      <vt:lpstr>Molecular characteristic of CYP2D6 polymorphisms</vt:lpstr>
      <vt:lpstr>Frequency  of CYP2D6 polymorphisms in the Italian population</vt:lpstr>
      <vt:lpstr>Presentazione standard di PowerPoint</vt:lpstr>
      <vt:lpstr>Clinical Guidelines for codeine administration</vt:lpstr>
    </vt:vector>
  </TitlesOfParts>
  <Company>SJCRH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Oppioidi endogeni</dc:title>
  <dc:creator>help</dc:creator>
  <cp:lastModifiedBy>Gabriele Stocco</cp:lastModifiedBy>
  <cp:revision>84</cp:revision>
  <dcterms:created xsi:type="dcterms:W3CDTF">2012-11-06T14:14:20Z</dcterms:created>
  <dcterms:modified xsi:type="dcterms:W3CDTF">2018-11-15T13:49:03Z</dcterms:modified>
</cp:coreProperties>
</file>