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37"/>
  </p:notesMasterIdLst>
  <p:sldIdLst>
    <p:sldId id="853" r:id="rId3"/>
    <p:sldId id="1194" r:id="rId4"/>
    <p:sldId id="1201" r:id="rId5"/>
    <p:sldId id="1193" r:id="rId6"/>
    <p:sldId id="1192" r:id="rId7"/>
    <p:sldId id="1184" r:id="rId8"/>
    <p:sldId id="1191" r:id="rId9"/>
    <p:sldId id="1187" r:id="rId10"/>
    <p:sldId id="1186" r:id="rId11"/>
    <p:sldId id="1190" r:id="rId12"/>
    <p:sldId id="1189" r:id="rId13"/>
    <p:sldId id="1148" r:id="rId14"/>
    <p:sldId id="1196" r:id="rId15"/>
    <p:sldId id="1105" r:id="rId16"/>
    <p:sldId id="1195" r:id="rId17"/>
    <p:sldId id="1107" r:id="rId18"/>
    <p:sldId id="1106" r:id="rId19"/>
    <p:sldId id="1108" r:id="rId20"/>
    <p:sldId id="1109" r:id="rId21"/>
    <p:sldId id="1110" r:id="rId22"/>
    <p:sldId id="1111" r:id="rId23"/>
    <p:sldId id="1117" r:id="rId24"/>
    <p:sldId id="1120" r:id="rId25"/>
    <p:sldId id="1121" r:id="rId26"/>
    <p:sldId id="1122" r:id="rId27"/>
    <p:sldId id="1123" r:id="rId28"/>
    <p:sldId id="1126" r:id="rId29"/>
    <p:sldId id="1127" r:id="rId30"/>
    <p:sldId id="1128" r:id="rId31"/>
    <p:sldId id="1129" r:id="rId32"/>
    <p:sldId id="1130" r:id="rId33"/>
    <p:sldId id="1131" r:id="rId34"/>
    <p:sldId id="1197" r:id="rId35"/>
    <p:sldId id="1198" r:id="rId36"/>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81" autoAdjust="0"/>
    <p:restoredTop sz="94434" autoAdjust="0"/>
  </p:normalViewPr>
  <p:slideViewPr>
    <p:cSldViewPr snapToGrid="0">
      <p:cViewPr varScale="1">
        <p:scale>
          <a:sx n="88" d="100"/>
          <a:sy n="88" d="100"/>
        </p:scale>
        <p:origin x="858" y="90"/>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27651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FFB81-A547-4534-A20B-7BE89486D9F8}" type="slidenum">
              <a:rPr lang="it-IT" altLang="it-IT"/>
              <a:pPr/>
              <a:t>13</a:t>
            </a:fld>
            <a:endParaRPr lang="it-IT" altLang="it-IT"/>
          </a:p>
        </p:txBody>
      </p:sp>
      <p:sp>
        <p:nvSpPr>
          <p:cNvPr id="2018306" name="Rectangle 2"/>
          <p:cNvSpPr>
            <a:spLocks noGrp="1" noRot="1" noChangeAspect="1" noChangeArrowheads="1" noTextEdit="1"/>
          </p:cNvSpPr>
          <p:nvPr>
            <p:ph type="sldImg"/>
          </p:nvPr>
        </p:nvSpPr>
        <p:spPr>
          <a:ln/>
        </p:spPr>
      </p:sp>
      <p:sp>
        <p:nvSpPr>
          <p:cNvPr id="201830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47204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162C6-67AA-4442-A56C-25597F86B38B}" type="slidenum">
              <a:rPr lang="it-IT" altLang="it-IT"/>
              <a:pPr/>
              <a:t>14</a:t>
            </a:fld>
            <a:endParaRPr lang="it-IT" altLang="it-IT"/>
          </a:p>
        </p:txBody>
      </p:sp>
      <p:sp>
        <p:nvSpPr>
          <p:cNvPr id="1905666" name="Rectangle 2"/>
          <p:cNvSpPr>
            <a:spLocks noGrp="1" noRot="1" noChangeAspect="1" noChangeArrowheads="1" noTextEdit="1"/>
          </p:cNvSpPr>
          <p:nvPr>
            <p:ph type="sldImg"/>
          </p:nvPr>
        </p:nvSpPr>
        <p:spPr>
          <a:ln/>
        </p:spPr>
      </p:sp>
      <p:sp>
        <p:nvSpPr>
          <p:cNvPr id="1905667" name="Rectangle 3"/>
          <p:cNvSpPr>
            <a:spLocks noGrp="1" noChangeArrowheads="1"/>
          </p:cNvSpPr>
          <p:nvPr>
            <p:ph type="body" idx="1"/>
          </p:nvPr>
        </p:nvSpPr>
        <p:spPr/>
        <p:txBody>
          <a:bodyPr/>
          <a:lstStyle/>
          <a:p>
            <a:pPr marL="228600" indent="-228600">
              <a:lnSpc>
                <a:spcPct val="90000"/>
              </a:lnSpc>
            </a:pPr>
            <a:r>
              <a:rPr lang="it-IT" altLang="it-IT" dirty="0"/>
              <a:t>Le domande della ricerca psicologica non consentono mai una semplice risposta, e come tale la psicologia è da considerarsi una scienza in progress, in cui la ricerca e la sperimentazione sono in continua </a:t>
            </a:r>
            <a:r>
              <a:rPr lang="it-IT" altLang="it-IT" dirty="0" smtClean="0"/>
              <a:t>evoluzione.</a:t>
            </a:r>
            <a:r>
              <a:rPr lang="it-IT" altLang="it-IT" baseline="0" dirty="0" smtClean="0"/>
              <a:t> </a:t>
            </a:r>
            <a:r>
              <a:rPr lang="it-IT" altLang="it-IT" dirty="0" smtClean="0"/>
              <a:t>In </a:t>
            </a:r>
            <a:r>
              <a:rPr lang="it-IT" altLang="it-IT" dirty="0"/>
              <a:t>alcuni casi i fenomeni psicologici sono direttamente osservabili, ma molto spesso non lo sono (percezione, attenzione, memoria, depressione, felicità, . . . </a:t>
            </a:r>
            <a:r>
              <a:rPr lang="it-IT" altLang="it-IT" dirty="0" smtClean="0"/>
              <a:t>).</a:t>
            </a:r>
            <a:r>
              <a:rPr lang="it-IT" altLang="it-IT" baseline="0" dirty="0" smtClean="0"/>
              <a:t> </a:t>
            </a:r>
            <a:r>
              <a:rPr lang="it-IT" altLang="it-IT" dirty="0" smtClean="0"/>
              <a:t>Gli </a:t>
            </a:r>
            <a:r>
              <a:rPr lang="it-IT" altLang="it-IT" dirty="0"/>
              <a:t>psicologi devono trovare il modo di misurare costrutti (es., intelligenza) non direttamente </a:t>
            </a:r>
            <a:r>
              <a:rPr lang="it-IT" altLang="it-IT" dirty="0" smtClean="0"/>
              <a:t>osservabili.</a:t>
            </a:r>
            <a:r>
              <a:rPr lang="it-IT" altLang="it-IT" baseline="0" dirty="0" smtClean="0"/>
              <a:t> </a:t>
            </a:r>
            <a:r>
              <a:rPr lang="it-IT" altLang="it-IT" sz="800" dirty="0" smtClean="0"/>
              <a:t>Anche </a:t>
            </a:r>
            <a:r>
              <a:rPr lang="it-IT" altLang="it-IT" sz="800" dirty="0"/>
              <a:t>nel caso delle percezioni dobbiamo sempre basarci sulle risposte del soggetto dato che non sappiamo mai cosa realmente percepisce il soggetto quindi si parla sempre di costrutto che deve essere definito si pensi alla percezione del gusto</a:t>
            </a:r>
          </a:p>
          <a:p>
            <a:pPr marL="228600" indent="-228600" algn="just">
              <a:lnSpc>
                <a:spcPct val="90000"/>
              </a:lnSpc>
            </a:pPr>
            <a:r>
              <a:rPr lang="it-IT" altLang="it-IT" sz="800" dirty="0" smtClean="0"/>
              <a:t>Il </a:t>
            </a:r>
            <a:r>
              <a:rPr lang="it-IT" altLang="it-IT" sz="800" b="1" dirty="0"/>
              <a:t>codice deontologico</a:t>
            </a:r>
            <a:r>
              <a:rPr lang="it-IT" altLang="it-IT" sz="800" dirty="0"/>
              <a:t> definisce la Psicologia come </a:t>
            </a:r>
            <a:r>
              <a:rPr lang="it-IT" altLang="it-IT" sz="800" i="1" dirty="0"/>
              <a:t>“</a:t>
            </a:r>
            <a:r>
              <a:rPr lang="it-IT" altLang="it-IT" sz="800" b="1" i="1" dirty="0"/>
              <a:t>Scienza in progress</a:t>
            </a:r>
            <a:r>
              <a:rPr lang="it-IT" altLang="it-IT" sz="800" i="1" dirty="0"/>
              <a:t>” </a:t>
            </a:r>
            <a:r>
              <a:rPr lang="it-IT" altLang="it-IT" sz="800" dirty="0"/>
              <a:t>pertanto lo psicologo è tenuto ad un costante aggiornamento professionale. </a:t>
            </a:r>
          </a:p>
          <a:p>
            <a:pPr marL="228600" indent="-228600" algn="just">
              <a:lnSpc>
                <a:spcPct val="90000"/>
              </a:lnSpc>
            </a:pPr>
            <a:r>
              <a:rPr lang="it-IT" altLang="it-IT" sz="800" dirty="0" smtClean="0"/>
              <a:t>La </a:t>
            </a:r>
            <a:r>
              <a:rPr lang="it-IT" altLang="it-IT" sz="800" dirty="0"/>
              <a:t>psicologia è stata riconosciuta come una scienza da quando nello studio della mente si è cominciato ad usare il metodo sperimentale (1879), ma ciò non vuol dire che le conclusioni o i risultati ottenuti fossero assolute o universali. Wundt esperimenti di psico-fisica sulle funzioni elementari della mente (sensazione e percezione, attività intellettive). Infatti, a differenza delle scienze naturali, le variabili sperimentali coinvolte negli esperimenti anziché essere grandezze fisiche sono "costrutti psicologici": mentre le grandezze fisiche, per esempio, fanno riferimento a teorie largamente condivise dalla comunità dei fisici (fino a quando non vengono smentite sperimentalmente), i costrutti psicologici, invece, fanno riferimento a teorie (modelli, paradigmi) che </a:t>
            </a:r>
            <a:r>
              <a:rPr lang="it-IT" altLang="it-IT" sz="800" dirty="0" smtClean="0"/>
              <a:t>non necessariamente </a:t>
            </a:r>
            <a:r>
              <a:rPr lang="it-IT" altLang="it-IT" sz="800" dirty="0"/>
              <a:t>sono </a:t>
            </a:r>
            <a:r>
              <a:rPr lang="it-IT" altLang="it-IT" sz="800" dirty="0" smtClean="0"/>
              <a:t>condivisi </a:t>
            </a:r>
            <a:r>
              <a:rPr lang="it-IT" altLang="it-IT" sz="800" dirty="0"/>
              <a:t>dalla comunità degli psicologi. </a:t>
            </a:r>
          </a:p>
          <a:p>
            <a:pPr marL="228600" indent="-228600" algn="just">
              <a:lnSpc>
                <a:spcPct val="90000"/>
              </a:lnSpc>
            </a:pPr>
            <a:endParaRPr lang="it-IT" altLang="it-IT" sz="800" dirty="0"/>
          </a:p>
          <a:p>
            <a:pPr marL="228600" indent="-228600" algn="just">
              <a:lnSpc>
                <a:spcPct val="90000"/>
              </a:lnSpc>
            </a:pPr>
            <a:r>
              <a:rPr lang="it-IT" altLang="it-IT" sz="800" dirty="0"/>
              <a:t>Anche il Ministero dell’Università e della ricerca considera la Psicologia come una scienza: la valutazione dei docenti avviene secondo criteri bibliometrici e quantitativi (ciò non avviene per la filosofia, la pedagogia, la sociologia).</a:t>
            </a:r>
          </a:p>
          <a:p>
            <a:pPr marL="228600" indent="-228600" algn="just">
              <a:lnSpc>
                <a:spcPct val="90000"/>
              </a:lnSpc>
            </a:pPr>
            <a:endParaRPr lang="it-IT" altLang="it-IT" sz="800" dirty="0"/>
          </a:p>
          <a:p>
            <a:pPr marL="228600" indent="-228600">
              <a:lnSpc>
                <a:spcPct val="90000"/>
              </a:lnSpc>
            </a:pPr>
            <a:endParaRPr lang="it-IT" altLang="it-IT" sz="800" dirty="0"/>
          </a:p>
        </p:txBody>
      </p:sp>
    </p:spTree>
    <p:extLst>
      <p:ext uri="{BB962C8B-B14F-4D97-AF65-F5344CB8AC3E}">
        <p14:creationId xmlns:p14="http://schemas.microsoft.com/office/powerpoint/2010/main" val="253178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FB597-AE7B-4DA0-93AA-18F3E21EC6F3}" type="slidenum">
              <a:rPr lang="it-IT" altLang="it-IT"/>
              <a:pPr/>
              <a:t>16</a:t>
            </a:fld>
            <a:endParaRPr lang="it-IT" altLang="it-IT"/>
          </a:p>
        </p:txBody>
      </p:sp>
      <p:sp>
        <p:nvSpPr>
          <p:cNvPr id="1909762" name="Rectangle 2"/>
          <p:cNvSpPr>
            <a:spLocks noGrp="1" noRot="1" noChangeAspect="1" noChangeArrowheads="1" noTextEdit="1"/>
          </p:cNvSpPr>
          <p:nvPr>
            <p:ph type="sldImg"/>
          </p:nvPr>
        </p:nvSpPr>
        <p:spPr>
          <a:ln/>
        </p:spPr>
      </p:sp>
      <p:sp>
        <p:nvSpPr>
          <p:cNvPr id="19097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82571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C6CB6-B5A6-48DF-9444-3D3634EEC77B}" type="slidenum">
              <a:rPr lang="it-IT" altLang="it-IT"/>
              <a:pPr/>
              <a:t>17</a:t>
            </a:fld>
            <a:endParaRPr lang="it-IT" altLang="it-IT"/>
          </a:p>
        </p:txBody>
      </p:sp>
      <p:sp>
        <p:nvSpPr>
          <p:cNvPr id="1907714" name="Rectangle 2"/>
          <p:cNvSpPr>
            <a:spLocks noGrp="1" noRot="1" noChangeAspect="1" noChangeArrowheads="1" noTextEdit="1"/>
          </p:cNvSpPr>
          <p:nvPr>
            <p:ph type="sldImg"/>
          </p:nvPr>
        </p:nvSpPr>
        <p:spPr>
          <a:ln/>
        </p:spPr>
      </p:sp>
      <p:sp>
        <p:nvSpPr>
          <p:cNvPr id="1907715" name="Rectangle 3"/>
          <p:cNvSpPr>
            <a:spLocks noGrp="1" noChangeArrowheads="1"/>
          </p:cNvSpPr>
          <p:nvPr>
            <p:ph type="body" idx="1"/>
          </p:nvPr>
        </p:nvSpPr>
        <p:spPr/>
        <p:txBody>
          <a:bodyPr/>
          <a:lstStyle/>
          <a:p>
            <a:r>
              <a:rPr lang="it-IT" altLang="it-IT"/>
              <a:t>Come scienza in progress è fondamentale che la scienza si basi sui disegni della ricerca</a:t>
            </a:r>
          </a:p>
        </p:txBody>
      </p:sp>
    </p:spTree>
    <p:extLst>
      <p:ext uri="{BB962C8B-B14F-4D97-AF65-F5344CB8AC3E}">
        <p14:creationId xmlns:p14="http://schemas.microsoft.com/office/powerpoint/2010/main" val="148852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3519E-1448-4BBC-8659-1AACF67CA8B0}" type="slidenum">
              <a:rPr lang="it-IT" altLang="it-IT"/>
              <a:pPr/>
              <a:t>18</a:t>
            </a:fld>
            <a:endParaRPr lang="it-IT" altLang="it-IT"/>
          </a:p>
        </p:txBody>
      </p:sp>
      <p:sp>
        <p:nvSpPr>
          <p:cNvPr id="1911810" name="Rectangle 2"/>
          <p:cNvSpPr>
            <a:spLocks noGrp="1" noRot="1" noChangeAspect="1" noChangeArrowheads="1" noTextEdit="1"/>
          </p:cNvSpPr>
          <p:nvPr>
            <p:ph type="sldImg"/>
          </p:nvPr>
        </p:nvSpPr>
        <p:spPr>
          <a:ln/>
        </p:spPr>
      </p:sp>
      <p:sp>
        <p:nvSpPr>
          <p:cNvPr id="1911811" name="Rectangle 3"/>
          <p:cNvSpPr>
            <a:spLocks noGrp="1" noChangeArrowheads="1"/>
          </p:cNvSpPr>
          <p:nvPr>
            <p:ph type="body" idx="1"/>
          </p:nvPr>
        </p:nvSpPr>
        <p:spPr/>
        <p:txBody>
          <a:bodyPr/>
          <a:lstStyle/>
          <a:p>
            <a:r>
              <a:rPr lang="it-IT" altLang="it-IT" sz="1200" b="0" dirty="0" smtClean="0"/>
              <a:t>Lo psicologo deve conoscere in maniera approfondita i metodi della ricerca psicologica perché solo in questo modo è possibile comprendere e criticare i risultati delle ricerche pubblicati nelle riviste psicologiche scientifiche</a:t>
            </a:r>
            <a:endParaRPr lang="it-IT" altLang="it-IT" dirty="0"/>
          </a:p>
        </p:txBody>
      </p:sp>
    </p:spTree>
    <p:extLst>
      <p:ext uri="{BB962C8B-B14F-4D97-AF65-F5344CB8AC3E}">
        <p14:creationId xmlns:p14="http://schemas.microsoft.com/office/powerpoint/2010/main" val="132048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7A5B8-B56D-4408-B895-95545235336B}" type="slidenum">
              <a:rPr lang="it-IT" altLang="it-IT"/>
              <a:pPr/>
              <a:t>19</a:t>
            </a:fld>
            <a:endParaRPr lang="it-IT" altLang="it-IT"/>
          </a:p>
        </p:txBody>
      </p:sp>
      <p:sp>
        <p:nvSpPr>
          <p:cNvPr id="1913858" name="Rectangle 2"/>
          <p:cNvSpPr>
            <a:spLocks noGrp="1" noRot="1" noChangeAspect="1" noChangeArrowheads="1" noTextEdit="1"/>
          </p:cNvSpPr>
          <p:nvPr>
            <p:ph type="sldImg"/>
          </p:nvPr>
        </p:nvSpPr>
        <p:spPr>
          <a:ln/>
        </p:spPr>
      </p:sp>
      <p:sp>
        <p:nvSpPr>
          <p:cNvPr id="191385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25884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3891F-1760-4CE0-8925-13CADFF0B077}" type="slidenum">
              <a:rPr lang="it-IT" altLang="it-IT"/>
              <a:pPr/>
              <a:t>20</a:t>
            </a:fld>
            <a:endParaRPr lang="it-IT" altLang="it-IT"/>
          </a:p>
        </p:txBody>
      </p:sp>
      <p:sp>
        <p:nvSpPr>
          <p:cNvPr id="1915906" name="Rectangle 2"/>
          <p:cNvSpPr>
            <a:spLocks noGrp="1" noRot="1" noChangeAspect="1" noChangeArrowheads="1" noTextEdit="1"/>
          </p:cNvSpPr>
          <p:nvPr>
            <p:ph type="sldImg"/>
          </p:nvPr>
        </p:nvSpPr>
        <p:spPr>
          <a:ln/>
        </p:spPr>
      </p:sp>
      <p:sp>
        <p:nvSpPr>
          <p:cNvPr id="191590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16864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003B5-4D26-4002-8C55-88C4F5FBD717}" type="slidenum">
              <a:rPr lang="it-IT" altLang="it-IT"/>
              <a:pPr/>
              <a:t>21</a:t>
            </a:fld>
            <a:endParaRPr lang="it-IT" altLang="it-IT"/>
          </a:p>
        </p:txBody>
      </p:sp>
      <p:sp>
        <p:nvSpPr>
          <p:cNvPr id="1917954" name="Rectangle 2"/>
          <p:cNvSpPr>
            <a:spLocks noGrp="1" noRot="1" noChangeAspect="1" noChangeArrowheads="1" noTextEdit="1"/>
          </p:cNvSpPr>
          <p:nvPr>
            <p:ph type="sldImg"/>
          </p:nvPr>
        </p:nvSpPr>
        <p:spPr>
          <a:ln/>
        </p:spPr>
      </p:sp>
      <p:sp>
        <p:nvSpPr>
          <p:cNvPr id="191795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32726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5AAE5-9F4C-4C03-86B5-E53A2BB72688}" type="slidenum">
              <a:rPr lang="it-IT" altLang="it-IT"/>
              <a:pPr/>
              <a:t>22</a:t>
            </a:fld>
            <a:endParaRPr lang="it-IT" altLang="it-IT"/>
          </a:p>
        </p:txBody>
      </p:sp>
      <p:sp>
        <p:nvSpPr>
          <p:cNvPr id="1930242" name="Rectangle 2"/>
          <p:cNvSpPr>
            <a:spLocks noGrp="1" noRot="1" noChangeAspect="1" noChangeArrowheads="1" noTextEdit="1"/>
          </p:cNvSpPr>
          <p:nvPr>
            <p:ph type="sldImg"/>
          </p:nvPr>
        </p:nvSpPr>
        <p:spPr>
          <a:xfrm>
            <a:off x="1141413" y="685800"/>
            <a:ext cx="4572000" cy="3429000"/>
          </a:xfrm>
          <a:ln/>
        </p:spPr>
      </p:sp>
      <p:sp>
        <p:nvSpPr>
          <p:cNvPr id="1930243" name="Rectangle 3"/>
          <p:cNvSpPr>
            <a:spLocks noGrp="1" noChangeArrowheads="1"/>
          </p:cNvSpPr>
          <p:nvPr>
            <p:ph type="body" idx="1"/>
          </p:nvPr>
        </p:nvSpPr>
        <p:spPr>
          <a:xfrm>
            <a:off x="685800" y="4343400"/>
            <a:ext cx="5483225" cy="4114800"/>
          </a:xfrm>
        </p:spPr>
        <p:txBody>
          <a:bodyPr/>
          <a:lstStyle/>
          <a:p>
            <a:pPr defTabSz="449263"/>
            <a:r>
              <a:rPr lang="it-IT" altLang="it-IT" dirty="0" smtClean="0"/>
              <a:t>Le domande identificano ipotesi che devono essere espresse in maniera più precisa possibile in maniera da poter essere testate empiricamente. Se ci sono domande secondarie il rischio è di creare un programma lavandino</a:t>
            </a:r>
            <a:r>
              <a:rPr lang="it-IT" altLang="it-IT" baseline="0" dirty="0" smtClean="0"/>
              <a:t> in cui verranno analizzate una serie di variabili incontrollate, per restringere il campo. </a:t>
            </a:r>
            <a:endParaRPr lang="it-IT" altLang="it-IT" dirty="0"/>
          </a:p>
        </p:txBody>
      </p:sp>
    </p:spTree>
    <p:extLst>
      <p:ext uri="{BB962C8B-B14F-4D97-AF65-F5344CB8AC3E}">
        <p14:creationId xmlns:p14="http://schemas.microsoft.com/office/powerpoint/2010/main" val="72161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76C63-0CEB-4ABB-9538-F75F34D3E00B}" type="slidenum">
              <a:rPr lang="it-IT" altLang="it-IT"/>
              <a:pPr/>
              <a:t>23</a:t>
            </a:fld>
            <a:endParaRPr lang="it-IT" altLang="it-IT"/>
          </a:p>
        </p:txBody>
      </p:sp>
      <p:sp>
        <p:nvSpPr>
          <p:cNvPr id="1934338" name="Rectangle 2"/>
          <p:cNvSpPr>
            <a:spLocks noGrp="1" noRot="1" noChangeAspect="1" noChangeArrowheads="1" noTextEdit="1"/>
          </p:cNvSpPr>
          <p:nvPr>
            <p:ph type="sldImg"/>
          </p:nvPr>
        </p:nvSpPr>
        <p:spPr>
          <a:ln/>
        </p:spPr>
      </p:sp>
      <p:sp>
        <p:nvSpPr>
          <p:cNvPr id="1934339" name="Rectangle 3"/>
          <p:cNvSpPr>
            <a:spLocks noGrp="1" noChangeArrowheads="1"/>
          </p:cNvSpPr>
          <p:nvPr>
            <p:ph type="body" idx="1"/>
          </p:nvPr>
        </p:nvSpPr>
        <p:spPr/>
        <p:txBody>
          <a:bodyPr/>
          <a:lstStyle/>
          <a:p>
            <a:r>
              <a:rPr lang="it-IT" altLang="it-IT"/>
              <a:t>Sfortunatamente, i risultati delle ricerche talvolta diventano di dominio pubblico senza una peer review, e vengono diffusi tramite giornali, riviste, internet, televisione e radio. Potrebbero essere risultati non pubblicati presentati a conferenze stampa o risultati pubblicati da un giornale che non usa peer review. Persino le riviste che usano peer review contengono dei contenuti non-peer-reviewed, come editoriali e lettere all'editore.</a:t>
            </a:r>
          </a:p>
          <a:p>
            <a:endParaRPr lang="it-IT" altLang="it-IT"/>
          </a:p>
          <a:p>
            <a:r>
              <a:rPr lang="it-IT" altLang="it-IT"/>
              <a:t>E' necessario capire il signicato e l'importanza delle peer review e sapere se le ricerche sono state peer-reviewed o meno. Ci sono potenzialmente enormi costi sia per la psicologia che per la società dalla promozione di scoperte scienticamente deboli o ricerche invalidate.</a:t>
            </a:r>
          </a:p>
        </p:txBody>
      </p:sp>
    </p:spTree>
    <p:extLst>
      <p:ext uri="{BB962C8B-B14F-4D97-AF65-F5344CB8AC3E}">
        <p14:creationId xmlns:p14="http://schemas.microsoft.com/office/powerpoint/2010/main" val="114700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B62E5EBA-2939-4D8B-A879-70E09C85289E}" type="slidenum">
              <a:rPr lang="it-IT" altLang="it-IT" sz="1200" b="0"/>
              <a:pPr/>
              <a:t>4</a:t>
            </a:fld>
            <a:endParaRPr lang="it-IT" altLang="it-IT" sz="1200" b="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it-IT" altLang="it-IT" smtClean="0"/>
          </a:p>
          <a:p>
            <a:pPr eaLnBrk="1" hangingPunct="1"/>
            <a:endParaRPr lang="it-IT" altLang="it-IT" smtClean="0"/>
          </a:p>
        </p:txBody>
      </p:sp>
    </p:spTree>
    <p:extLst>
      <p:ext uri="{BB962C8B-B14F-4D97-AF65-F5344CB8AC3E}">
        <p14:creationId xmlns:p14="http://schemas.microsoft.com/office/powerpoint/2010/main" val="382563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EDBC5-2456-491D-B0B1-5CF8B6CF99B8}" type="slidenum">
              <a:rPr lang="it-IT" altLang="it-IT"/>
              <a:pPr/>
              <a:t>24</a:t>
            </a:fld>
            <a:endParaRPr lang="it-IT" altLang="it-IT"/>
          </a:p>
        </p:txBody>
      </p:sp>
      <p:sp>
        <p:nvSpPr>
          <p:cNvPr id="1936386" name="Rectangle 2"/>
          <p:cNvSpPr>
            <a:spLocks noGrp="1" noRot="1" noChangeAspect="1" noChangeArrowheads="1" noTextEdit="1"/>
          </p:cNvSpPr>
          <p:nvPr>
            <p:ph type="sldImg"/>
          </p:nvPr>
        </p:nvSpPr>
        <p:spPr>
          <a:ln/>
        </p:spPr>
      </p:sp>
      <p:sp>
        <p:nvSpPr>
          <p:cNvPr id="19363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016643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0FF87-97D5-4081-A7B5-1505F26CB309}" type="slidenum">
              <a:rPr lang="it-IT" altLang="it-IT"/>
              <a:pPr/>
              <a:t>25</a:t>
            </a:fld>
            <a:endParaRPr lang="it-IT" altLang="it-IT"/>
          </a:p>
        </p:txBody>
      </p:sp>
      <p:sp>
        <p:nvSpPr>
          <p:cNvPr id="1938434" name="Rectangle 2"/>
          <p:cNvSpPr>
            <a:spLocks noGrp="1" noRot="1" noChangeAspect="1" noChangeArrowheads="1" noTextEdit="1"/>
          </p:cNvSpPr>
          <p:nvPr>
            <p:ph type="sldImg"/>
          </p:nvPr>
        </p:nvSpPr>
        <p:spPr>
          <a:ln/>
        </p:spPr>
      </p:sp>
      <p:sp>
        <p:nvSpPr>
          <p:cNvPr id="193843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88789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FDF2A-1C43-4A7A-B6E9-8AD33DEFDDF1}" type="slidenum">
              <a:rPr lang="it-IT" altLang="it-IT"/>
              <a:pPr/>
              <a:t>26</a:t>
            </a:fld>
            <a:endParaRPr lang="it-IT" altLang="it-IT"/>
          </a:p>
        </p:txBody>
      </p:sp>
      <p:sp>
        <p:nvSpPr>
          <p:cNvPr id="1940482" name="Rectangle 2"/>
          <p:cNvSpPr>
            <a:spLocks noGrp="1" noRot="1" noChangeAspect="1" noChangeArrowheads="1" noTextEdit="1"/>
          </p:cNvSpPr>
          <p:nvPr>
            <p:ph type="sldImg"/>
          </p:nvPr>
        </p:nvSpPr>
        <p:spPr>
          <a:ln/>
        </p:spPr>
      </p:sp>
      <p:sp>
        <p:nvSpPr>
          <p:cNvPr id="19404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968594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6101F-0C16-4B3B-9ED1-97A555BC1172}" type="slidenum">
              <a:rPr lang="it-IT" altLang="it-IT"/>
              <a:pPr/>
              <a:t>27</a:t>
            </a:fld>
            <a:endParaRPr lang="it-IT" altLang="it-IT"/>
          </a:p>
        </p:txBody>
      </p:sp>
      <p:sp>
        <p:nvSpPr>
          <p:cNvPr id="1946626" name="Rectangle 2"/>
          <p:cNvSpPr>
            <a:spLocks noGrp="1" noRot="1" noChangeAspect="1" noChangeArrowheads="1" noTextEdit="1"/>
          </p:cNvSpPr>
          <p:nvPr>
            <p:ph type="sldImg"/>
          </p:nvPr>
        </p:nvSpPr>
        <p:spPr>
          <a:ln/>
        </p:spPr>
      </p:sp>
      <p:sp>
        <p:nvSpPr>
          <p:cNvPr id="194662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6880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43704-1AAD-450C-BE04-A3E2FE56B107}" type="slidenum">
              <a:rPr lang="it-IT" altLang="it-IT"/>
              <a:pPr/>
              <a:t>28</a:t>
            </a:fld>
            <a:endParaRPr lang="it-IT" altLang="it-IT"/>
          </a:p>
        </p:txBody>
      </p:sp>
      <p:sp>
        <p:nvSpPr>
          <p:cNvPr id="1948674" name="Rectangle 2"/>
          <p:cNvSpPr>
            <a:spLocks noGrp="1" noRot="1" noChangeAspect="1" noChangeArrowheads="1" noTextEdit="1"/>
          </p:cNvSpPr>
          <p:nvPr>
            <p:ph type="sldImg"/>
          </p:nvPr>
        </p:nvSpPr>
        <p:spPr>
          <a:ln/>
        </p:spPr>
      </p:sp>
      <p:sp>
        <p:nvSpPr>
          <p:cNvPr id="194867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55236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4128E-D037-4360-BE20-F4709B946283}" type="slidenum">
              <a:rPr lang="it-IT" altLang="it-IT"/>
              <a:pPr/>
              <a:t>29</a:t>
            </a:fld>
            <a:endParaRPr lang="it-IT" altLang="it-IT"/>
          </a:p>
        </p:txBody>
      </p:sp>
      <p:sp>
        <p:nvSpPr>
          <p:cNvPr id="1950722" name="Rectangle 2"/>
          <p:cNvSpPr>
            <a:spLocks noGrp="1" noRot="1" noChangeAspect="1" noChangeArrowheads="1" noTextEdit="1"/>
          </p:cNvSpPr>
          <p:nvPr>
            <p:ph type="sldImg"/>
          </p:nvPr>
        </p:nvSpPr>
        <p:spPr>
          <a:ln/>
        </p:spPr>
      </p:sp>
      <p:sp>
        <p:nvSpPr>
          <p:cNvPr id="195072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510532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C0775-B20E-48C1-A0EA-07D2B583A73B}" type="slidenum">
              <a:rPr lang="it-IT" altLang="it-IT"/>
              <a:pPr/>
              <a:t>30</a:t>
            </a:fld>
            <a:endParaRPr lang="it-IT" altLang="it-IT"/>
          </a:p>
        </p:txBody>
      </p:sp>
      <p:sp>
        <p:nvSpPr>
          <p:cNvPr id="1952770" name="Rectangle 2"/>
          <p:cNvSpPr>
            <a:spLocks noGrp="1" noRot="1" noChangeAspect="1" noChangeArrowheads="1" noTextEdit="1"/>
          </p:cNvSpPr>
          <p:nvPr>
            <p:ph type="sldImg"/>
          </p:nvPr>
        </p:nvSpPr>
        <p:spPr>
          <a:ln/>
        </p:spPr>
      </p:sp>
      <p:sp>
        <p:nvSpPr>
          <p:cNvPr id="195277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87810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87337-EF44-4F98-99C8-66BFAB6E07B1}" type="slidenum">
              <a:rPr lang="it-IT" altLang="it-IT"/>
              <a:pPr/>
              <a:t>31</a:t>
            </a:fld>
            <a:endParaRPr lang="it-IT" altLang="it-IT"/>
          </a:p>
        </p:txBody>
      </p:sp>
      <p:sp>
        <p:nvSpPr>
          <p:cNvPr id="1954818" name="Rectangle 2"/>
          <p:cNvSpPr>
            <a:spLocks noGrp="1" noRot="1" noChangeAspect="1" noChangeArrowheads="1" noTextEdit="1"/>
          </p:cNvSpPr>
          <p:nvPr>
            <p:ph type="sldImg"/>
          </p:nvPr>
        </p:nvSpPr>
        <p:spPr>
          <a:ln/>
        </p:spPr>
      </p:sp>
      <p:sp>
        <p:nvSpPr>
          <p:cNvPr id="195481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sz="1200" b="0" dirty="0" smtClean="0"/>
              <a:t>Riportano tutti i dati sul benessere degli studi su una stessa </a:t>
            </a:r>
            <a:r>
              <a:rPr lang="it-IT" altLang="it-IT" sz="1200" b="0" i="1" dirty="0" smtClean="0"/>
              <a:t>scala</a:t>
            </a:r>
            <a:r>
              <a:rPr lang="it-IT" altLang="it-IT" sz="1200" b="0" dirty="0" smtClean="0"/>
              <a:t>, dividendo la differenza fra gruppo </a:t>
            </a:r>
            <a:r>
              <a:rPr lang="it-IT" altLang="it-IT" sz="1200" b="0" i="1" dirty="0" smtClean="0">
                <a:solidFill>
                  <a:srgbClr val="FF0000"/>
                </a:solidFill>
              </a:rPr>
              <a:t>trattato</a:t>
            </a:r>
            <a:r>
              <a:rPr lang="it-IT" altLang="it-IT" sz="1200" b="0" dirty="0" smtClean="0"/>
              <a:t> e </a:t>
            </a:r>
            <a:r>
              <a:rPr lang="it-IT" altLang="it-IT" sz="1200" b="0" i="1" dirty="0" smtClean="0">
                <a:solidFill>
                  <a:srgbClr val="FF9900"/>
                </a:solidFill>
              </a:rPr>
              <a:t>non trattato</a:t>
            </a:r>
            <a:r>
              <a:rPr lang="it-IT" altLang="it-IT" sz="1200" b="0" dirty="0" smtClean="0"/>
              <a:t> per la deviazione standard del gruppo </a:t>
            </a:r>
            <a:r>
              <a:rPr lang="it-IT" altLang="it-IT" sz="1200" b="0" i="1" dirty="0" smtClean="0">
                <a:solidFill>
                  <a:srgbClr val="FF9900"/>
                </a:solidFill>
              </a:rPr>
              <a:t>non trattato. Ogni studio poteva aver misurato il benessere usando più sottoscale come </a:t>
            </a:r>
            <a:r>
              <a:rPr lang="it-IT" altLang="it-IT" sz="1200" b="0" dirty="0" smtClean="0"/>
              <a:t> la stima in se stessi,  la disforia (depressione), ansia, stress psicologico, successo scolastico, tutte misure che poi venivano riportate in un’unica scala standardizzata di effect-size che aveva come unità di misura la deviazione standard (o variabilità) del gruppo di controllo. </a:t>
            </a:r>
          </a:p>
          <a:p>
            <a:endParaRPr lang="it-IT" altLang="it-IT" dirty="0"/>
          </a:p>
        </p:txBody>
      </p:sp>
    </p:spTree>
    <p:extLst>
      <p:ext uri="{BB962C8B-B14F-4D97-AF65-F5344CB8AC3E}">
        <p14:creationId xmlns:p14="http://schemas.microsoft.com/office/powerpoint/2010/main" val="3151660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DC42E-7653-4202-AD74-581C47BDE72B}" type="slidenum">
              <a:rPr lang="it-IT" altLang="it-IT"/>
              <a:pPr/>
              <a:t>32</a:t>
            </a:fld>
            <a:endParaRPr lang="it-IT" altLang="it-IT"/>
          </a:p>
        </p:txBody>
      </p:sp>
      <p:sp>
        <p:nvSpPr>
          <p:cNvPr id="1956866" name="Rectangle 2"/>
          <p:cNvSpPr>
            <a:spLocks noGrp="1" noRot="1" noChangeAspect="1" noChangeArrowheads="1" noTextEdit="1"/>
          </p:cNvSpPr>
          <p:nvPr>
            <p:ph type="sldImg"/>
          </p:nvPr>
        </p:nvSpPr>
        <p:spPr>
          <a:ln/>
        </p:spPr>
      </p:sp>
      <p:sp>
        <p:nvSpPr>
          <p:cNvPr id="1956867" name="Rectangle 3"/>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164573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F8986-BD99-412F-A74C-5561056CEF0F}" type="slidenum">
              <a:rPr lang="it-IT" altLang="it-IT">
                <a:solidFill>
                  <a:srgbClr val="000000"/>
                </a:solidFill>
              </a:rPr>
              <a:pPr/>
              <a:t>33</a:t>
            </a:fld>
            <a:endParaRPr lang="it-IT" altLang="it-IT">
              <a:solidFill>
                <a:srgbClr val="000000"/>
              </a:solidFill>
            </a:endParaRPr>
          </a:p>
        </p:txBody>
      </p:sp>
      <p:sp>
        <p:nvSpPr>
          <p:cNvPr id="1822722" name="Rectangle 2"/>
          <p:cNvSpPr>
            <a:spLocks noGrp="1" noRot="1" noChangeAspect="1" noChangeArrowheads="1" noTextEdit="1"/>
          </p:cNvSpPr>
          <p:nvPr>
            <p:ph type="sldImg"/>
          </p:nvPr>
        </p:nvSpPr>
        <p:spPr>
          <a:ln/>
        </p:spPr>
      </p:sp>
      <p:sp>
        <p:nvSpPr>
          <p:cNvPr id="1822723" name="Rectangle 3"/>
          <p:cNvSpPr>
            <a:spLocks noGrp="1" noChangeArrowheads="1"/>
          </p:cNvSpPr>
          <p:nvPr>
            <p:ph type="body" idx="1"/>
          </p:nvPr>
        </p:nvSpPr>
        <p:spPr/>
        <p:txBody>
          <a:bodyPr/>
          <a:lstStyle/>
          <a:p>
            <a:r>
              <a:rPr lang="it-IT" altLang="it-IT" dirty="0" smtClean="0"/>
              <a:t>Quindi Sicuramente</a:t>
            </a:r>
            <a:r>
              <a:rPr lang="it-IT" altLang="it-IT" baseline="0" dirty="0" smtClean="0"/>
              <a:t> leggere le fonti anche in maniera critica costituisce uno strumento importante come mezzo di conoscenza tuttavia attenzione che le fonti di distorsione anche in questo caso possono essere innumerevoli soprattutto nel nostro caso dove oltre all’intuito il dato empirico</a:t>
            </a:r>
            <a:endParaRPr lang="it-IT" altLang="it-IT" dirty="0"/>
          </a:p>
        </p:txBody>
      </p:sp>
    </p:spTree>
    <p:extLst>
      <p:ext uri="{BB962C8B-B14F-4D97-AF65-F5344CB8AC3E}">
        <p14:creationId xmlns:p14="http://schemas.microsoft.com/office/powerpoint/2010/main" val="315459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184C-671A-49D6-8D98-D1ED6085DAB7}" type="slidenum">
              <a:rPr lang="it-IT" altLang="it-IT"/>
              <a:pPr/>
              <a:t>6</a:t>
            </a:fld>
            <a:endParaRPr lang="it-IT" altLang="it-IT"/>
          </a:p>
        </p:txBody>
      </p:sp>
      <p:sp>
        <p:nvSpPr>
          <p:cNvPr id="2034690"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14498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6C8C8-1B41-4782-BBE9-D03EB0904353}" type="slidenum">
              <a:rPr lang="it-IT" altLang="it-IT">
                <a:solidFill>
                  <a:srgbClr val="000000"/>
                </a:solidFill>
              </a:rPr>
              <a:pPr/>
              <a:t>34</a:t>
            </a:fld>
            <a:endParaRPr lang="it-IT" altLang="it-IT">
              <a:solidFill>
                <a:srgbClr val="000000"/>
              </a:solidFill>
            </a:endParaRPr>
          </a:p>
        </p:txBody>
      </p:sp>
      <p:sp>
        <p:nvSpPr>
          <p:cNvPr id="1826818" name="Rectangle 2"/>
          <p:cNvSpPr>
            <a:spLocks noGrp="1" noRot="1" noChangeAspect="1" noChangeArrowheads="1" noTextEdit="1"/>
          </p:cNvSpPr>
          <p:nvPr>
            <p:ph type="sldImg"/>
          </p:nvPr>
        </p:nvSpPr>
        <p:spPr>
          <a:ln/>
        </p:spPr>
      </p:sp>
      <p:sp>
        <p:nvSpPr>
          <p:cNvPr id="1826819" name="Rectangle 3"/>
          <p:cNvSpPr>
            <a:spLocks noGrp="1" noChangeArrowheads="1"/>
          </p:cNvSpPr>
          <p:nvPr>
            <p:ph type="body" idx="1"/>
          </p:nvPr>
        </p:nvSpPr>
        <p:spPr/>
        <p:txBody>
          <a:bodyPr/>
          <a:lstStyle/>
          <a:p>
            <a:r>
              <a:rPr lang="it-IT" altLang="it-IT" b="1" i="1" dirty="0"/>
              <a:t>Evidenzia l’accordo tra l’opinione di una persona e le idee </a:t>
            </a:r>
            <a:r>
              <a:rPr lang="it-IT" altLang="it-IT" b="1" i="1" dirty="0" smtClean="0"/>
              <a:t>e</a:t>
            </a:r>
            <a:r>
              <a:rPr lang="it-IT" altLang="it-IT" b="1" i="1" baseline="0" dirty="0" smtClean="0"/>
              <a:t> </a:t>
            </a:r>
            <a:r>
              <a:rPr lang="it-IT" altLang="it-IT" b="1" i="1" dirty="0" smtClean="0"/>
              <a:t>esperienze </a:t>
            </a:r>
            <a:r>
              <a:rPr lang="it-IT" altLang="it-IT" b="1" i="1" dirty="0"/>
              <a:t>comuni di un ampio gruppo di persone. E’ pertanto basato su metodi informali.</a:t>
            </a:r>
          </a:p>
          <a:p>
            <a:r>
              <a:rPr lang="it-IT" altLang="it-IT" dirty="0"/>
              <a:t>Ha due limitazioni fondamentali. 1. Varia nel tempo e nelle culture. </a:t>
            </a:r>
            <a:r>
              <a:rPr lang="it-IT" altLang="it-IT" baseline="0" dirty="0" smtClean="0"/>
              <a:t> </a:t>
            </a:r>
            <a:r>
              <a:rPr lang="it-IT" altLang="it-IT" dirty="0" smtClean="0"/>
              <a:t>Ad </a:t>
            </a:r>
            <a:r>
              <a:rPr lang="it-IT" altLang="it-IT" dirty="0"/>
              <a:t>esempio anni fa per verificare quella che oggi viene chiamata Lye detection ossia per vedere se una persona stesse mentendo o meno gli si faceva ingoiare grano secco. L’idea era basata sul senso comune e poteva funzionare infatti se una persona è nervosa tende a salivare e avrà difficoltà a deglutire. Oggi i metodi di lye detection sono molto più accurati e basati su rilevazione di microvariazioni di espressioni facciali (FaCS); o sul test del poligrafo; in aggiunta vi sono tecniche sempre più sofisticate basate sull’analisi delle cinematiche e della </a:t>
            </a:r>
            <a:r>
              <a:rPr lang="it-IT" altLang="it-IT" dirty="0" smtClean="0"/>
              <a:t>scrittura.</a:t>
            </a:r>
            <a:r>
              <a:rPr lang="it-IT" altLang="it-IT" baseline="0" dirty="0" smtClean="0"/>
              <a:t> </a:t>
            </a:r>
            <a:r>
              <a:rPr lang="it-IT" altLang="it-IT" dirty="0" smtClean="0"/>
              <a:t>Il </a:t>
            </a:r>
            <a:r>
              <a:rPr lang="it-IT" altLang="it-IT" dirty="0"/>
              <a:t>senso comune ci suggerirebbe inoltre ad esempio di non fidarsi di una persona che non ci guarda negli occhi ma in un’altra cultura può significare rispetto.  </a:t>
            </a:r>
            <a:r>
              <a:rPr lang="it-IT" altLang="it-IT" dirty="0" smtClean="0"/>
              <a:t>2</a:t>
            </a:r>
            <a:r>
              <a:rPr lang="it-IT" altLang="it-IT" dirty="0"/>
              <a:t>. Il solo criterio che riconosce per giudicare la verità di una credenza o pratica è vedere se funziona o meno. Questo non permette la comprensione e la previsione, non porta a nuove </a:t>
            </a:r>
            <a:r>
              <a:rPr lang="it-IT" altLang="it-IT" dirty="0" smtClean="0"/>
              <a:t>conoscenze.</a:t>
            </a:r>
            <a:r>
              <a:rPr lang="it-IT" altLang="it-IT" baseline="0" dirty="0" smtClean="0"/>
              <a:t> </a:t>
            </a:r>
            <a:r>
              <a:rPr lang="it-IT" altLang="it-IT" dirty="0" smtClean="0"/>
              <a:t>La </a:t>
            </a:r>
            <a:r>
              <a:rPr lang="it-IT" altLang="it-IT" dirty="0"/>
              <a:t>conoscenza scientifica spesso è in contraddizione con il senso comune (vedi esperimento di Nisbett, 1968</a:t>
            </a:r>
            <a:r>
              <a:rPr lang="it-IT" altLang="it-IT" dirty="0" smtClean="0"/>
              <a:t>).</a:t>
            </a:r>
            <a:r>
              <a:rPr lang="it-IT" altLang="it-IT" baseline="0" dirty="0" smtClean="0"/>
              <a:t> </a:t>
            </a:r>
            <a:r>
              <a:rPr lang="it-IT" altLang="it-IT" dirty="0" smtClean="0"/>
              <a:t>La </a:t>
            </a:r>
            <a:r>
              <a:rPr lang="it-IT" altLang="it-IT" dirty="0"/>
              <a:t>teoria alla base del senso comune è generalmente quella del realismo </a:t>
            </a:r>
            <a:r>
              <a:rPr lang="it-IT" altLang="it-IT" dirty="0" smtClean="0"/>
              <a:t>ingenuo.</a:t>
            </a:r>
            <a:r>
              <a:rPr lang="it-IT" altLang="it-IT" baseline="0" dirty="0" smtClean="0"/>
              <a:t> </a:t>
            </a:r>
            <a:r>
              <a:rPr lang="it-IT" altLang="it-IT" dirty="0" smtClean="0"/>
              <a:t>Tuttavia </a:t>
            </a:r>
            <a:r>
              <a:rPr lang="it-IT" altLang="it-IT" dirty="0"/>
              <a:t>in scienza una buona teoria è considerata come tale se le sue previsioni sono almeno in parte diverse dalle nostre </a:t>
            </a:r>
            <a:r>
              <a:rPr lang="it-IT" altLang="it-IT" dirty="0" smtClean="0"/>
              <a:t>aspettative.</a:t>
            </a:r>
            <a:r>
              <a:rPr lang="it-IT" altLang="it-IT" baseline="0" dirty="0" smtClean="0"/>
              <a:t> </a:t>
            </a:r>
            <a:r>
              <a:rPr lang="it-IT" altLang="it-IT" dirty="0" smtClean="0"/>
              <a:t>Il </a:t>
            </a:r>
            <a:r>
              <a:rPr lang="it-IT" altLang="it-IT" dirty="0"/>
              <a:t>senso comune dello scienziato è diverso da quello dell’uomo della strada.</a:t>
            </a:r>
          </a:p>
        </p:txBody>
      </p:sp>
    </p:spTree>
    <p:extLst>
      <p:ext uri="{BB962C8B-B14F-4D97-AF65-F5344CB8AC3E}">
        <p14:creationId xmlns:p14="http://schemas.microsoft.com/office/powerpoint/2010/main" val="379243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CE236-EABE-4062-BA3D-F1DA37E3FB64}" type="slidenum">
              <a:rPr lang="it-IT" altLang="it-IT"/>
              <a:pPr/>
              <a:t>7</a:t>
            </a:fld>
            <a:endParaRPr lang="it-IT" altLang="it-IT"/>
          </a:p>
        </p:txBody>
      </p:sp>
      <p:sp>
        <p:nvSpPr>
          <p:cNvPr id="2057218" name="Rectangle 2"/>
          <p:cNvSpPr>
            <a:spLocks noGrp="1" noRot="1" noChangeAspect="1" noChangeArrowheads="1" noTextEdit="1"/>
          </p:cNvSpPr>
          <p:nvPr>
            <p:ph type="sldImg"/>
          </p:nvPr>
        </p:nvSpPr>
        <p:spPr>
          <a:ln/>
        </p:spPr>
      </p:sp>
      <p:sp>
        <p:nvSpPr>
          <p:cNvPr id="2057219" name="Rectangle 3"/>
          <p:cNvSpPr>
            <a:spLocks noGrp="1" noChangeArrowheads="1"/>
          </p:cNvSpPr>
          <p:nvPr>
            <p:ph type="body" idx="1"/>
          </p:nvPr>
        </p:nvSpPr>
        <p:spPr/>
        <p:txBody>
          <a:bodyPr/>
          <a:lstStyle/>
          <a:p>
            <a:r>
              <a:rPr lang="it-IT" altLang="it-IT" smtClean="0"/>
              <a:t>1</a:t>
            </a:r>
            <a:endParaRPr lang="it-IT" altLang="it-IT" dirty="0"/>
          </a:p>
        </p:txBody>
      </p:sp>
    </p:spTree>
    <p:extLst>
      <p:ext uri="{BB962C8B-B14F-4D97-AF65-F5344CB8AC3E}">
        <p14:creationId xmlns:p14="http://schemas.microsoft.com/office/powerpoint/2010/main" val="168399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CE236-EABE-4062-BA3D-F1DA37E3FB64}" type="slidenum">
              <a:rPr lang="it-IT" altLang="it-IT"/>
              <a:pPr/>
              <a:t>8</a:t>
            </a:fld>
            <a:endParaRPr lang="it-IT" altLang="it-IT"/>
          </a:p>
        </p:txBody>
      </p:sp>
      <p:sp>
        <p:nvSpPr>
          <p:cNvPr id="2057218" name="Rectangle 2"/>
          <p:cNvSpPr>
            <a:spLocks noGrp="1" noRot="1" noChangeAspect="1" noChangeArrowheads="1" noTextEdit="1"/>
          </p:cNvSpPr>
          <p:nvPr>
            <p:ph type="sldImg"/>
          </p:nvPr>
        </p:nvSpPr>
        <p:spPr>
          <a:ln/>
        </p:spPr>
      </p:sp>
      <p:sp>
        <p:nvSpPr>
          <p:cNvPr id="2057219" name="Rectangle 3"/>
          <p:cNvSpPr>
            <a:spLocks noGrp="1" noChangeArrowheads="1"/>
          </p:cNvSpPr>
          <p:nvPr>
            <p:ph type="body" idx="1"/>
          </p:nvPr>
        </p:nvSpPr>
        <p:spPr/>
        <p:txBody>
          <a:bodyPr/>
          <a:lstStyle/>
          <a:p>
            <a:r>
              <a:rPr lang="it-IT" altLang="it-IT" dirty="0" smtClean="0"/>
              <a:t>2 e 3</a:t>
            </a:r>
            <a:endParaRPr lang="it-IT" altLang="it-IT" dirty="0"/>
          </a:p>
        </p:txBody>
      </p:sp>
    </p:spTree>
    <p:extLst>
      <p:ext uri="{BB962C8B-B14F-4D97-AF65-F5344CB8AC3E}">
        <p14:creationId xmlns:p14="http://schemas.microsoft.com/office/powerpoint/2010/main" val="307917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CE236-EABE-4062-BA3D-F1DA37E3FB64}" type="slidenum">
              <a:rPr lang="it-IT" altLang="it-IT"/>
              <a:pPr/>
              <a:t>9</a:t>
            </a:fld>
            <a:endParaRPr lang="it-IT" altLang="it-IT"/>
          </a:p>
        </p:txBody>
      </p:sp>
      <p:sp>
        <p:nvSpPr>
          <p:cNvPr id="2057218" name="Rectangle 2"/>
          <p:cNvSpPr>
            <a:spLocks noGrp="1" noRot="1" noChangeAspect="1" noChangeArrowheads="1" noTextEdit="1"/>
          </p:cNvSpPr>
          <p:nvPr>
            <p:ph type="sldImg"/>
          </p:nvPr>
        </p:nvSpPr>
        <p:spPr>
          <a:ln/>
        </p:spPr>
      </p:sp>
      <p:sp>
        <p:nvSpPr>
          <p:cNvPr id="2057219" name="Rectangle 3"/>
          <p:cNvSpPr>
            <a:spLocks noGrp="1" noChangeArrowheads="1"/>
          </p:cNvSpPr>
          <p:nvPr>
            <p:ph type="body" idx="1"/>
          </p:nvPr>
        </p:nvSpPr>
        <p:spPr/>
        <p:txBody>
          <a:bodyPr/>
          <a:lstStyle/>
          <a:p>
            <a:r>
              <a:rPr lang="it-IT" altLang="it-IT" dirty="0" smtClean="0"/>
              <a:t>Numero 2 e</a:t>
            </a:r>
            <a:r>
              <a:rPr lang="it-IT" altLang="it-IT" baseline="0" dirty="0" smtClean="0"/>
              <a:t> 3</a:t>
            </a:r>
          </a:p>
          <a:p>
            <a:r>
              <a:rPr lang="it-IT" altLang="it-IT" baseline="0" dirty="0" smtClean="0"/>
              <a:t>Può essere un poligono di frequenza</a:t>
            </a:r>
            <a:endParaRPr lang="it-IT" altLang="it-IT" dirty="0"/>
          </a:p>
        </p:txBody>
      </p:sp>
    </p:spTree>
    <p:extLst>
      <p:ext uri="{BB962C8B-B14F-4D97-AF65-F5344CB8AC3E}">
        <p14:creationId xmlns:p14="http://schemas.microsoft.com/office/powerpoint/2010/main" val="39036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2 e 4</a:t>
            </a:r>
            <a:endParaRPr lang="it-IT" dirty="0"/>
          </a:p>
        </p:txBody>
      </p:sp>
      <p:sp>
        <p:nvSpPr>
          <p:cNvPr id="4" name="Slide Number Placeholder 3"/>
          <p:cNvSpPr>
            <a:spLocks noGrp="1"/>
          </p:cNvSpPr>
          <p:nvPr>
            <p:ph type="sldNum" sz="quarter" idx="10"/>
          </p:nvPr>
        </p:nvSpPr>
        <p:spPr/>
        <p:txBody>
          <a:bodyPr/>
          <a:lstStyle/>
          <a:p>
            <a:pPr>
              <a:defRPr/>
            </a:pPr>
            <a:fld id="{3F223013-8753-4916-9338-B74BE699DA32}" type="slidenum">
              <a:rPr lang="it-IT" altLang="it-IT" smtClean="0"/>
              <a:pPr>
                <a:defRPr/>
              </a:pPr>
              <a:t>10</a:t>
            </a:fld>
            <a:endParaRPr lang="it-IT" altLang="it-IT"/>
          </a:p>
        </p:txBody>
      </p:sp>
    </p:spTree>
    <p:extLst>
      <p:ext uri="{BB962C8B-B14F-4D97-AF65-F5344CB8AC3E}">
        <p14:creationId xmlns:p14="http://schemas.microsoft.com/office/powerpoint/2010/main" val="152140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3F223013-8753-4916-9338-B74BE699DA32}" type="slidenum">
              <a:rPr lang="it-IT" altLang="it-IT" smtClean="0"/>
              <a:pPr>
                <a:defRPr/>
              </a:pPr>
              <a:t>11</a:t>
            </a:fld>
            <a:endParaRPr lang="it-IT" altLang="it-IT"/>
          </a:p>
        </p:txBody>
      </p:sp>
    </p:spTree>
    <p:extLst>
      <p:ext uri="{BB962C8B-B14F-4D97-AF65-F5344CB8AC3E}">
        <p14:creationId xmlns:p14="http://schemas.microsoft.com/office/powerpoint/2010/main" val="405175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F8986-BD99-412F-A74C-5561056CEF0F}" type="slidenum">
              <a:rPr lang="it-IT" altLang="it-IT">
                <a:solidFill>
                  <a:srgbClr val="000000"/>
                </a:solidFill>
              </a:rPr>
              <a:pPr/>
              <a:t>12</a:t>
            </a:fld>
            <a:endParaRPr lang="it-IT" altLang="it-IT">
              <a:solidFill>
                <a:srgbClr val="000000"/>
              </a:solidFill>
            </a:endParaRPr>
          </a:p>
        </p:txBody>
      </p:sp>
      <p:sp>
        <p:nvSpPr>
          <p:cNvPr id="1822722" name="Rectangle 2"/>
          <p:cNvSpPr>
            <a:spLocks noGrp="1" noRot="1" noChangeAspect="1" noChangeArrowheads="1" noTextEdit="1"/>
          </p:cNvSpPr>
          <p:nvPr>
            <p:ph type="sldImg"/>
          </p:nvPr>
        </p:nvSpPr>
        <p:spPr>
          <a:ln/>
        </p:spPr>
      </p:sp>
      <p:sp>
        <p:nvSpPr>
          <p:cNvPr id="1822723" name="Rectangle 3"/>
          <p:cNvSpPr>
            <a:spLocks noGrp="1" noChangeArrowheads="1"/>
          </p:cNvSpPr>
          <p:nvPr>
            <p:ph type="body" idx="1"/>
          </p:nvPr>
        </p:nvSpPr>
        <p:spPr/>
        <p:txBody>
          <a:bodyPr/>
          <a:lstStyle/>
          <a:p>
            <a:r>
              <a:rPr lang="it-IT" altLang="it-IT" dirty="0"/>
              <a:t>L’intuizione secondo Einstein è fondamentale più della ragione della deduzione. </a:t>
            </a:r>
            <a:r>
              <a:rPr lang="it-IT" altLang="it-IT" dirty="0" smtClean="0"/>
              <a:t>Spesso </a:t>
            </a:r>
            <a:r>
              <a:rPr lang="it-IT" altLang="it-IT" dirty="0"/>
              <a:t>le nostre valutazioni sono fatte in pochi secondi, per </a:t>
            </a:r>
            <a:r>
              <a:rPr lang="it-IT" altLang="it-IT" b="1" i="1" dirty="0" smtClean="0"/>
              <a:t>intuizione</a:t>
            </a:r>
            <a:r>
              <a:rPr lang="it-IT" altLang="it-IT" dirty="0" smtClean="0"/>
              <a:t>.</a:t>
            </a:r>
            <a:r>
              <a:rPr lang="it-IT" altLang="it-IT" baseline="0" dirty="0" smtClean="0"/>
              <a:t> </a:t>
            </a:r>
            <a:r>
              <a:rPr lang="it-IT" altLang="it-IT" dirty="0" smtClean="0"/>
              <a:t>È </a:t>
            </a:r>
            <a:r>
              <a:rPr lang="it-IT" altLang="it-IT" dirty="0"/>
              <a:t>un processo di conoscenza basato su processi “istintivi”, spontanei, non sulla</a:t>
            </a:r>
          </a:p>
          <a:p>
            <a:r>
              <a:rPr lang="it-IT" altLang="it-IT" dirty="0"/>
              <a:t>logica o sul ragionamento: è un Insight. Per esempio noi ci creaimo un idea delle persone che ci stanno davanti spontaneamente senza ragionarci dalla codifica di tutta una serie di proprietà geometriche relative allo stimolo complesso faccia….  Considerate il numero infinito di descrittori emotivi Facs. </a:t>
            </a:r>
          </a:p>
          <a:p>
            <a:r>
              <a:rPr lang="it-IT" altLang="it-IT" dirty="0"/>
              <a:t>L’intuizione ha spesso un forte effetto sui nostri </a:t>
            </a:r>
            <a:r>
              <a:rPr lang="it-IT" altLang="it-IT" dirty="0" smtClean="0"/>
              <a:t>convincimenti.</a:t>
            </a:r>
            <a:r>
              <a:rPr lang="it-IT" altLang="it-IT" baseline="0" dirty="0" smtClean="0"/>
              <a:t> </a:t>
            </a:r>
            <a:r>
              <a:rPr lang="it-IT" altLang="it-IT" dirty="0" smtClean="0"/>
              <a:t>Per </a:t>
            </a:r>
            <a:r>
              <a:rPr lang="it-IT" altLang="it-IT" dirty="0"/>
              <a:t>prendere tutte le decisioni necessarie durante </a:t>
            </a:r>
            <a:r>
              <a:rPr lang="it-IT" altLang="it-IT" dirty="0" smtClean="0"/>
              <a:t>la</a:t>
            </a:r>
            <a:r>
              <a:rPr lang="it-IT" altLang="it-IT" baseline="0" dirty="0" smtClean="0"/>
              <a:t> </a:t>
            </a:r>
            <a:r>
              <a:rPr lang="it-IT" altLang="it-IT" dirty="0" smtClean="0"/>
              <a:t>nostra </a:t>
            </a:r>
            <a:r>
              <a:rPr lang="it-IT" altLang="it-IT" dirty="0"/>
              <a:t>vita di ogni </a:t>
            </a:r>
            <a:r>
              <a:rPr lang="it-IT" altLang="it-IT" dirty="0" smtClean="0"/>
              <a:t>giornousiamo </a:t>
            </a:r>
            <a:r>
              <a:rPr lang="it-IT" altLang="it-IT" dirty="0"/>
              <a:t>continuamente l’intuizione.</a:t>
            </a:r>
          </a:p>
          <a:p>
            <a:r>
              <a:rPr lang="it-IT" altLang="it-IT" dirty="0"/>
              <a:t>Talvolta ciò che sembra intuizione in realtà è basato su fattori oggettivi, che</a:t>
            </a:r>
          </a:p>
          <a:p>
            <a:r>
              <a:rPr lang="it-IT" altLang="it-IT" dirty="0"/>
              <a:t>prendiamo in considerazione “in un qualche modo” (vedi guida).</a:t>
            </a:r>
          </a:p>
          <a:p>
            <a:r>
              <a:rPr lang="it-IT" altLang="it-IT" dirty="0"/>
              <a:t>Guardare anche se a livello intuitivo tutta una serie di informazioni: semaforo verde etc…</a:t>
            </a:r>
          </a:p>
          <a:p>
            <a:r>
              <a:rPr lang="it-IT" altLang="it-IT" dirty="0"/>
              <a:t>Attenzione però che l’intuizione può portare anche a false credenze</a:t>
            </a:r>
          </a:p>
        </p:txBody>
      </p:sp>
    </p:spTree>
    <p:extLst>
      <p:ext uri="{BB962C8B-B14F-4D97-AF65-F5344CB8AC3E}">
        <p14:creationId xmlns:p14="http://schemas.microsoft.com/office/powerpoint/2010/main" val="190259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DDCADC-BD5E-45C3-870A-91F06226AE4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5279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00B69E-07C6-4984-96BE-D6A410CD32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4741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C50FF-199A-4FDD-8B3F-C4E3A09858B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864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44D841-7EE4-4503-BA6E-ACA6B0D424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1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3C738-E84A-4F71-AF6A-373F3B6DC4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A2B1DE-0CA7-4B49-8E58-B35B4A987A4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3315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EEC2BBF-97AC-42D3-AF5B-2D25B00CE7C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639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57B7-4654-429A-831A-3FFBDC1A288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2791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90129F-A9DA-46F3-8E70-B7C5F2FAE9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3030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273E91-3343-407A-A796-BF144F49332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5410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DDB9B-FCFF-47D5-BC22-7FF283715C3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198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00AD1A81-B3A5-40F2-9EA3-F17154F6AE07}" type="slidenum">
              <a:rPr lang="it-IT" altLang="it-IT">
                <a:solidFill>
                  <a:srgbClr val="000000"/>
                </a:solidFill>
              </a:rPr>
              <a:pPr eaLnBrk="1" hangingPunct="1"/>
              <a:t>‹#›</a:t>
            </a:fld>
            <a:endParaRPr lang="it-IT" altLang="it-IT">
              <a:solidFill>
                <a:srgbClr val="000000"/>
              </a:solidFill>
            </a:endParaRPr>
          </a:p>
        </p:txBody>
      </p:sp>
    </p:spTree>
    <p:extLst>
      <p:ext uri="{BB962C8B-B14F-4D97-AF65-F5344CB8AC3E}">
        <p14:creationId xmlns:p14="http://schemas.microsoft.com/office/powerpoint/2010/main" val="4135154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Q4cayyeTPAhUCahoKHYxcBL0QjRwIBw&amp;url=http://chocoramo.co/index.php/bibliography-of-books&amp;bvm=bv.135974163,d.d2s&amp;psig=AFQjCNHV1e1g6lc6lKxogksxEyLB0O6jrw&amp;ust=1476887649913377"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eds.a.ebscohost.com/ehost/search/advanced?vid=5&amp;sid=a5540eec-ccef-4714-adcc-c768cd8de59b@sessionmgr4009" TargetMode="External"/><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K9PeDtcDLAhXBPxoKHQiFDzMQjRwIBw&amp;url=http://www.mobile.asansolution.com/ask-me-any-question/&amp;bvm=bv.116636494,d.ZWU&amp;psig=AFQjCNEDIXZpyatrMVDVGx-swed6hoSKSg&amp;ust=1458052783138584"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MmYr2gcHLAhXGPBoKHXOuAHEQjRwIBw&amp;url=http://www.studiopsicoterapiadorotoni.it/ansia-da-esame/&amp;bvm=bv.116636494,d.ZWU&amp;psig=AFQjCNFZlTiDPBmis0QINeblpVaA-ejVTA&amp;ust=145807368786081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lx9ngg8HLAhXGORoKHXyKDWsQjRwIBw&amp;url=http://giphy.com/gifs/aap-brain-thinking-idea-5xtDartPMFGvikNrU5O&amp;bvm=bv.116636494,d.ZWU&amp;psig=AFQjCNFS1l5f1IiAlTnCZKc4N0DWqZ95_A&amp;ust=1458074178487735"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www.biblio.units.it/NCP"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scholar.google.com/citations?view_op=top_venues&amp;hl=en&amp;vq=med_psychology"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olinuris.library.cornell.edu/ref/research/webeva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moodle2.units.it/pluginfile.php/172806/mod_resource/content/2/SmithGlass_OriginalArticle1977.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hyperlink" Target="https://moodle2.units.it/pluginfile.php/172806/mod_resource/content/2/SmithGlass_OriginalArticle1977.pdf" TargetMode="Externa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9.gif"/><Relationship Id="rId4" Type="http://schemas.openxmlformats.org/officeDocument/2006/relationships/hyperlink" Target="https://www.google.it/url?sa=i&amp;rct=j&amp;q=&amp;esrc=s&amp;source=images&amp;cd=&amp;cad=rja&amp;uact=8&amp;ved=0ahUKEwj6lZ72kp3LAhXFvRQKHcn_AdUQjRwIBw&amp;url=https://www.tumblr.com/tagged/I-Honor-Your-Soul-%E2%9D%A4%EF%B8%8F%F0%9F%91%80%E2%9D%A4%EF%B8%8F&amp;bvm=bv.115339255,d.ZWU&amp;psig=AFQjCNFzb2UNUc66Ljm1ehRbZbbhc1aUAw&amp;ust=145684128895695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lorenzino.martina@gmail.com"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36379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3508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a:t>
            </a:r>
            <a:r>
              <a:rPr lang="it-IT" altLang="it-IT" sz="2400" dirty="0" smtClean="0"/>
              <a:t>7</a:t>
            </a:r>
            <a:endParaRPr lang="it-IT" altLang="it-IT" sz="2400" dirty="0"/>
          </a:p>
          <a:p>
            <a:pPr algn="ctr" eaLnBrk="1" hangingPunct="1"/>
            <a:r>
              <a:rPr lang="it-IT" altLang="it-IT" sz="2400" dirty="0" smtClean="0"/>
              <a:t>12/11/2018</a:t>
            </a:r>
            <a:endParaRPr lang="it-IT" altLang="it-IT" sz="2400" dirty="0"/>
          </a:p>
          <a:p>
            <a:pPr>
              <a:buFontTx/>
              <a:buChar char="•"/>
            </a:pPr>
            <a:r>
              <a:rPr lang="it-IT" altLang="it-IT" sz="1800" b="0" dirty="0" smtClean="0"/>
              <a:t>Quiz</a:t>
            </a:r>
          </a:p>
          <a:p>
            <a:pPr>
              <a:buFontTx/>
              <a:buChar char="•"/>
            </a:pPr>
            <a:r>
              <a:rPr lang="it-IT" altLang="it-IT" sz="1800" b="0" dirty="0" smtClean="0"/>
              <a:t>Psicologia come scienza in-progress</a:t>
            </a:r>
          </a:p>
          <a:p>
            <a:pPr>
              <a:buFontTx/>
              <a:buChar char="•"/>
            </a:pPr>
            <a:r>
              <a:rPr lang="it-IT" altLang="it-IT" sz="1800" b="0" dirty="0" smtClean="0"/>
              <a:t>Sviluppare la domanda alla base del problema</a:t>
            </a:r>
          </a:p>
          <a:p>
            <a:pPr>
              <a:buFontTx/>
              <a:buChar char="•"/>
            </a:pPr>
            <a:r>
              <a:rPr lang="it-IT" altLang="it-IT" sz="1800" b="0" dirty="0"/>
              <a:t>R</a:t>
            </a:r>
            <a:r>
              <a:rPr lang="it-IT" altLang="it-IT" sz="1800" b="0" dirty="0" smtClean="0"/>
              <a:t>icerca bibliografica come supporto</a:t>
            </a:r>
          </a:p>
          <a:p>
            <a:pPr>
              <a:buFontTx/>
              <a:buChar char="•"/>
            </a:pPr>
            <a:r>
              <a:rPr lang="it-IT" altLang="it-IT" sz="1800" b="0" dirty="0" smtClean="0"/>
              <a:t>Meta-analisi</a:t>
            </a:r>
          </a:p>
          <a:p>
            <a:pPr>
              <a:buFontTx/>
              <a:buChar char="•"/>
            </a:pPr>
            <a:r>
              <a:rPr lang="it-IT" altLang="it-IT" sz="1800" b="0" dirty="0" smtClean="0"/>
              <a:t>Metodi empirici di </a:t>
            </a:r>
            <a:r>
              <a:rPr lang="it-IT" altLang="it-IT" sz="1800" b="0" dirty="0"/>
              <a:t>conoscenza del </a:t>
            </a:r>
            <a:r>
              <a:rPr lang="it-IT" altLang="it-IT" sz="1800" b="0" dirty="0" smtClean="0"/>
              <a:t>comportamento: </a:t>
            </a:r>
            <a:r>
              <a:rPr lang="it-IT" altLang="it-IT" sz="1800" b="0" dirty="0"/>
              <a:t>i</a:t>
            </a:r>
            <a:r>
              <a:rPr lang="it-IT" altLang="it-IT" sz="1800" b="0" dirty="0" smtClean="0"/>
              <a:t>ntuito e senso comune</a:t>
            </a:r>
            <a:endParaRPr lang="it-IT" altLang="it-IT"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457200" y="1431068"/>
            <a:ext cx="8229600" cy="68942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dirty="0" smtClean="0">
                <a:solidFill>
                  <a:schemeClr val="accent2"/>
                </a:solidFill>
                <a:latin typeface="Arial" panose="020B0604020202020204" pitchFamily="34" charset="0"/>
                <a:ea typeface="+mn-ea"/>
                <a:cs typeface="Arial" panose="020B0604020202020204" pitchFamily="34" charset="0"/>
              </a:rPr>
              <a:t>E’ vantaggioso rappresentare i dati mediante il Box-and-Whisker </a:t>
            </a:r>
            <a:r>
              <a:rPr lang="it-IT" altLang="it-IT" sz="2800" dirty="0">
                <a:solidFill>
                  <a:schemeClr val="accent2"/>
                </a:solidFill>
                <a:latin typeface="Arial" panose="020B0604020202020204" pitchFamily="34" charset="0"/>
                <a:ea typeface="+mn-ea"/>
                <a:cs typeface="Arial" panose="020B0604020202020204" pitchFamily="34" charset="0"/>
              </a:rPr>
              <a:t>plot </a:t>
            </a:r>
            <a:r>
              <a:rPr lang="it-IT" altLang="it-IT" sz="2800" dirty="0" smtClean="0">
                <a:solidFill>
                  <a:schemeClr val="accent2"/>
                </a:solidFill>
                <a:latin typeface="Arial" panose="020B0604020202020204" pitchFamily="34" charset="0"/>
                <a:ea typeface="+mn-ea"/>
                <a:cs typeface="Arial" panose="020B0604020202020204" pitchFamily="34" charset="0"/>
              </a:rPr>
              <a:t>quando </a:t>
            </a:r>
            <a:endParaRPr lang="it-IT" altLang="it-IT" sz="2800" dirty="0">
              <a:solidFill>
                <a:schemeClr val="accent2"/>
              </a:solidFill>
              <a:latin typeface="Arial" panose="020B0604020202020204" pitchFamily="34" charset="0"/>
              <a:ea typeface="+mn-ea"/>
              <a:cs typeface="Arial" panose="020B0604020202020204" pitchFamily="34" charset="0"/>
            </a:endParaRPr>
          </a:p>
        </p:txBody>
      </p:sp>
      <p:sp>
        <p:nvSpPr>
          <p:cNvPr id="6" name="Rectangle 2"/>
          <p:cNvSpPr txBox="1">
            <a:spLocks noChangeArrowheads="1"/>
          </p:cNvSpPr>
          <p:nvPr/>
        </p:nvSpPr>
        <p:spPr bwMode="auto">
          <a:xfrm>
            <a:off x="219075" y="3004839"/>
            <a:ext cx="8705850" cy="1842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90000"/>
              </a:lnSpc>
              <a:buFontTx/>
              <a:buNone/>
            </a:pPr>
            <a:endParaRPr lang="it-IT" altLang="it-IT" sz="2800" b="0" dirty="0" smtClean="0">
              <a:solidFill>
                <a:schemeClr val="accent2"/>
              </a:solidFill>
            </a:endParaRPr>
          </a:p>
          <a:p>
            <a:pPr marL="533400" indent="-533400">
              <a:lnSpc>
                <a:spcPct val="90000"/>
              </a:lnSpc>
              <a:buFontTx/>
              <a:buAutoNum type="arabicPeriod"/>
            </a:pPr>
            <a:endParaRPr lang="it-IT" altLang="it-IT" sz="2800" b="0" dirty="0"/>
          </a:p>
          <a:p>
            <a:pPr marL="533400" indent="-533400">
              <a:lnSpc>
                <a:spcPct val="90000"/>
              </a:lnSpc>
              <a:buFontTx/>
              <a:buAutoNum type="arabicPeriod"/>
            </a:pPr>
            <a:endParaRPr lang="it-IT" altLang="it-IT" sz="2800" b="0" dirty="0"/>
          </a:p>
        </p:txBody>
      </p:sp>
      <p:sp>
        <p:nvSpPr>
          <p:cNvPr id="9" name="Rectangle 2"/>
          <p:cNvSpPr txBox="1">
            <a:spLocks noChangeArrowheads="1"/>
          </p:cNvSpPr>
          <p:nvPr/>
        </p:nvSpPr>
        <p:spPr bwMode="auto">
          <a:xfrm>
            <a:off x="0" y="2308631"/>
            <a:ext cx="870585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90000"/>
              </a:lnSpc>
              <a:buFontTx/>
              <a:buNone/>
            </a:pPr>
            <a:endParaRPr lang="it-IT" altLang="it-IT" sz="2800" b="0" dirty="0" smtClean="0">
              <a:solidFill>
                <a:schemeClr val="accent2"/>
              </a:solidFill>
            </a:endParaRPr>
          </a:p>
          <a:p>
            <a:pPr marL="533400" indent="-533400">
              <a:lnSpc>
                <a:spcPct val="90000"/>
              </a:lnSpc>
              <a:buFontTx/>
              <a:buAutoNum type="arabicPeriod"/>
            </a:pPr>
            <a:r>
              <a:rPr lang="it-IT" altLang="it-IT" sz="2800" b="0" dirty="0" smtClean="0"/>
              <a:t>Sempre</a:t>
            </a:r>
          </a:p>
          <a:p>
            <a:pPr marL="533400" indent="-533400">
              <a:lnSpc>
                <a:spcPct val="90000"/>
              </a:lnSpc>
              <a:buFontTx/>
              <a:buAutoNum type="arabicPeriod"/>
            </a:pPr>
            <a:r>
              <a:rPr lang="it-IT" altLang="it-IT" sz="2800" b="0" dirty="0" smtClean="0"/>
              <a:t>Quando le distribuzioni dei dati sono asimmetriche</a:t>
            </a:r>
          </a:p>
          <a:p>
            <a:pPr marL="533400" indent="-533400">
              <a:lnSpc>
                <a:spcPct val="90000"/>
              </a:lnSpc>
              <a:buFontTx/>
              <a:buAutoNum type="arabicPeriod"/>
            </a:pPr>
            <a:r>
              <a:rPr lang="it-IT" altLang="it-IT" sz="2800" b="0" dirty="0"/>
              <a:t>Quando le distribuzioni dei dati sono </a:t>
            </a:r>
            <a:r>
              <a:rPr lang="it-IT" altLang="it-IT" sz="2800" b="0" dirty="0" smtClean="0"/>
              <a:t>simmetriche</a:t>
            </a:r>
          </a:p>
          <a:p>
            <a:pPr marL="533400" indent="-533400">
              <a:lnSpc>
                <a:spcPct val="90000"/>
              </a:lnSpc>
              <a:buFontTx/>
              <a:buAutoNum type="arabicPeriod"/>
            </a:pPr>
            <a:r>
              <a:rPr lang="it-IT" altLang="it-IT" sz="2800" b="0" dirty="0" smtClean="0"/>
              <a:t>In quelle situazioni in cui è opportuno calcolare la mediana</a:t>
            </a:r>
          </a:p>
          <a:p>
            <a:pPr marL="533400" indent="-533400">
              <a:lnSpc>
                <a:spcPct val="90000"/>
              </a:lnSpc>
              <a:buFontTx/>
              <a:buAutoNum type="arabicPeriod"/>
            </a:pPr>
            <a:r>
              <a:rPr lang="it-IT" altLang="it-IT" sz="2800" b="0" dirty="0"/>
              <a:t>In quelle situazioni in cui </a:t>
            </a:r>
            <a:r>
              <a:rPr lang="it-IT" altLang="it-IT" sz="2800" b="0" dirty="0" smtClean="0"/>
              <a:t>è opportuno calcolare la media</a:t>
            </a:r>
          </a:p>
          <a:p>
            <a:pPr marL="533400" indent="-533400">
              <a:lnSpc>
                <a:spcPct val="90000"/>
              </a:lnSpc>
              <a:buFontTx/>
              <a:buAutoNum type="arabicPeriod"/>
            </a:pPr>
            <a:r>
              <a:rPr lang="it-IT" altLang="it-IT" sz="2800" b="0" dirty="0" smtClean="0"/>
              <a:t>Quando la variabilità dei dati è molto alta</a:t>
            </a:r>
            <a:endParaRPr lang="it-IT" altLang="it-IT" sz="2800" b="0" dirty="0"/>
          </a:p>
          <a:p>
            <a:pPr marL="533400" indent="-533400">
              <a:lnSpc>
                <a:spcPct val="90000"/>
              </a:lnSpc>
              <a:buFontTx/>
              <a:buAutoNum type="arabicPeriod"/>
            </a:pPr>
            <a:endParaRPr lang="it-IT" altLang="it-IT" sz="2800" b="0" dirty="0"/>
          </a:p>
          <a:p>
            <a:pPr marL="533400" indent="-533400">
              <a:lnSpc>
                <a:spcPct val="90000"/>
              </a:lnSpc>
              <a:buFontTx/>
              <a:buAutoNum type="arabicPeriod"/>
            </a:pPr>
            <a:endParaRPr lang="it-IT" altLang="it-IT" sz="2800" b="0" dirty="0"/>
          </a:p>
        </p:txBody>
      </p:sp>
      <p:sp>
        <p:nvSpPr>
          <p:cNvPr id="10" name="Rectangle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b="1" dirty="0" smtClean="0">
                <a:solidFill>
                  <a:srgbClr val="FF9900"/>
                </a:solidFill>
              </a:rPr>
              <a:t>2 sono vere, quali?</a:t>
            </a:r>
            <a:endParaRPr lang="it-IT" altLang="it-IT" b="1" dirty="0">
              <a:solidFill>
                <a:srgbClr val="FF9900"/>
              </a:solidFill>
            </a:endParaRPr>
          </a:p>
        </p:txBody>
      </p:sp>
    </p:spTree>
    <p:extLst>
      <p:ext uri="{BB962C8B-B14F-4D97-AF65-F5344CB8AC3E}">
        <p14:creationId xmlns:p14="http://schemas.microsoft.com/office/powerpoint/2010/main" val="24550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down)">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dow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down)">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down)">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down)">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457200" y="-197802"/>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rgbClr val="FF9900"/>
                </a:solidFill>
              </a:rPr>
              <a:t>n</a:t>
            </a:r>
            <a:r>
              <a:rPr lang="it-IT" altLang="it-IT" b="1" dirty="0" smtClean="0">
                <a:solidFill>
                  <a:srgbClr val="FF9900"/>
                </a:solidFill>
              </a:rPr>
              <a:t>el grafico sottostante</a:t>
            </a:r>
            <a:endParaRPr lang="it-IT" altLang="it-IT" b="1" dirty="0">
              <a:solidFill>
                <a:srgbClr val="FF9900"/>
              </a:solidFill>
            </a:endParaRPr>
          </a:p>
        </p:txBody>
      </p:sp>
      <p:sp>
        <p:nvSpPr>
          <p:cNvPr id="6" name="Rectangle 2"/>
          <p:cNvSpPr txBox="1">
            <a:spLocks noChangeArrowheads="1"/>
          </p:cNvSpPr>
          <p:nvPr/>
        </p:nvSpPr>
        <p:spPr bwMode="auto">
          <a:xfrm>
            <a:off x="219075" y="4008438"/>
            <a:ext cx="870585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90000"/>
              </a:lnSpc>
              <a:buFontTx/>
              <a:buNone/>
            </a:pPr>
            <a:endParaRPr lang="it-IT" altLang="it-IT" sz="2800" b="0" dirty="0" smtClean="0">
              <a:solidFill>
                <a:schemeClr val="accent2"/>
              </a:solidFill>
            </a:endParaRPr>
          </a:p>
          <a:p>
            <a:pPr marL="533400" indent="-533400">
              <a:lnSpc>
                <a:spcPct val="90000"/>
              </a:lnSpc>
              <a:buFontTx/>
              <a:buAutoNum type="arabicPeriod"/>
            </a:pPr>
            <a:r>
              <a:rPr lang="it-IT" altLang="it-IT" sz="2800" b="0" dirty="0"/>
              <a:t>l</a:t>
            </a:r>
            <a:r>
              <a:rPr lang="it-IT" altLang="it-IT" sz="2800" b="0" dirty="0" smtClean="0"/>
              <a:t>a variabile indipendente è ________________</a:t>
            </a:r>
          </a:p>
          <a:p>
            <a:pPr marL="533400" indent="-533400">
              <a:lnSpc>
                <a:spcPct val="90000"/>
              </a:lnSpc>
              <a:buFontTx/>
              <a:buAutoNum type="arabicPeriod"/>
            </a:pPr>
            <a:r>
              <a:rPr lang="it-IT" altLang="it-IT" sz="2800" b="0" dirty="0"/>
              <a:t>la variabile </a:t>
            </a:r>
            <a:r>
              <a:rPr lang="it-IT" altLang="it-IT" sz="2800" b="0" dirty="0" smtClean="0"/>
              <a:t>dipendente è ________________</a:t>
            </a:r>
          </a:p>
          <a:p>
            <a:pPr marL="533400" indent="-533400">
              <a:lnSpc>
                <a:spcPct val="90000"/>
              </a:lnSpc>
              <a:buFontTx/>
              <a:buAutoNum type="arabicPeriod"/>
            </a:pPr>
            <a:r>
              <a:rPr lang="it-IT" altLang="it-IT" sz="2800" b="0" dirty="0" smtClean="0"/>
              <a:t>Cosa c’è in ascissa ? ________________</a:t>
            </a:r>
          </a:p>
          <a:p>
            <a:pPr marL="533400" indent="-533400">
              <a:lnSpc>
                <a:spcPct val="90000"/>
              </a:lnSpc>
              <a:buFontTx/>
              <a:buAutoNum type="arabicPeriod"/>
            </a:pPr>
            <a:r>
              <a:rPr lang="it-IT" altLang="it-IT" sz="2800" b="0" dirty="0" smtClean="0"/>
              <a:t>Che relazione c’è tra variabile dipendente e indipendente?</a:t>
            </a:r>
            <a:endParaRPr lang="it-IT" altLang="it-IT" sz="2800" b="0" dirty="0"/>
          </a:p>
          <a:p>
            <a:pPr marL="533400" indent="-533400">
              <a:lnSpc>
                <a:spcPct val="90000"/>
              </a:lnSpc>
              <a:buFontTx/>
              <a:buAutoNum type="arabicPeriod"/>
            </a:pPr>
            <a:endParaRPr lang="it-IT" altLang="it-IT" sz="2800" b="0" dirty="0"/>
          </a:p>
          <a:p>
            <a:pPr marL="533400" indent="-533400">
              <a:lnSpc>
                <a:spcPct val="90000"/>
              </a:lnSpc>
              <a:buFontTx/>
              <a:buAutoNum type="arabicPeriod"/>
            </a:pPr>
            <a:endParaRPr lang="it-IT" altLang="it-IT" sz="2800" b="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554" y="1092519"/>
            <a:ext cx="3956526" cy="342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40350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a:solidFill>
                  <a:srgbClr val="333399"/>
                </a:solidFill>
              </a:rPr>
              <a:t>Metodi di conoscenza</a:t>
            </a:r>
          </a:p>
        </p:txBody>
      </p:sp>
      <p:sp>
        <p:nvSpPr>
          <p:cNvPr id="1821699"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non empirici</a:t>
            </a:r>
          </a:p>
          <a:p>
            <a:pPr algn="ctr" eaLnBrk="1" hangingPunct="1">
              <a:spcBef>
                <a:spcPct val="50000"/>
              </a:spcBef>
            </a:pPr>
            <a:r>
              <a:rPr lang="it-IT" altLang="it-IT" sz="2000" dirty="0">
                <a:solidFill>
                  <a:srgbClr val="FF9900"/>
                </a:solidFill>
              </a:rPr>
              <a:t>(non basati su osservazioni e esperienza)</a:t>
            </a:r>
          </a:p>
        </p:txBody>
      </p:sp>
      <p:cxnSp>
        <p:nvCxnSpPr>
          <p:cNvPr id="1821700" name="AutoShape 4"/>
          <p:cNvCxnSpPr>
            <a:cxnSpLocks noChangeShapeType="1"/>
            <a:stCxn id="1821698" idx="1"/>
            <a:endCxn id="1821699"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1701"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empirici</a:t>
            </a:r>
          </a:p>
          <a:p>
            <a:pPr algn="ctr" eaLnBrk="1" hangingPunct="1">
              <a:spcBef>
                <a:spcPct val="50000"/>
              </a:spcBef>
            </a:pPr>
            <a:r>
              <a:rPr lang="it-IT" altLang="it-IT" sz="2000" dirty="0">
                <a:solidFill>
                  <a:srgbClr val="FF9900"/>
                </a:solidFill>
              </a:rPr>
              <a:t>(basati su osservazioni e esperienza)</a:t>
            </a:r>
          </a:p>
        </p:txBody>
      </p:sp>
      <p:cxnSp>
        <p:nvCxnSpPr>
          <p:cNvPr id="1821702" name="AutoShape 6"/>
          <p:cNvCxnSpPr>
            <a:cxnSpLocks noChangeShapeType="1"/>
            <a:stCxn id="1821698" idx="3"/>
            <a:endCxn id="1821701"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1703"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Autorità, mito</a:t>
            </a:r>
          </a:p>
          <a:p>
            <a:pPr eaLnBrk="1" hangingPunct="1">
              <a:spcBef>
                <a:spcPct val="50000"/>
              </a:spcBef>
            </a:pPr>
            <a:r>
              <a:rPr lang="it-IT" altLang="it-IT" sz="2000">
                <a:solidFill>
                  <a:srgbClr val="FF9900"/>
                </a:solidFill>
              </a:rPr>
              <a:t>sistema di credenze: religione, credo politico, genitori…</a:t>
            </a:r>
          </a:p>
        </p:txBody>
      </p:sp>
      <p:sp>
        <p:nvSpPr>
          <p:cNvPr id="1821704"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Logica</a:t>
            </a:r>
          </a:p>
          <a:p>
            <a:pPr eaLnBrk="1" hangingPunct="1">
              <a:spcBef>
                <a:spcPct val="50000"/>
              </a:spcBef>
            </a:pPr>
            <a:r>
              <a:rPr lang="it-IT" altLang="it-IT" sz="2000">
                <a:solidFill>
                  <a:srgbClr val="FF9900"/>
                </a:solidFill>
              </a:rPr>
              <a:t>ragionamento e deduzione</a:t>
            </a:r>
          </a:p>
          <a:p>
            <a:pPr eaLnBrk="1" hangingPunct="1">
              <a:spcBef>
                <a:spcPct val="50000"/>
              </a:spcBef>
            </a:pPr>
            <a:endParaRPr lang="it-IT" altLang="it-IT" sz="2000">
              <a:solidFill>
                <a:srgbClr val="FF9900"/>
              </a:solidFill>
            </a:endParaRPr>
          </a:p>
          <a:p>
            <a:pPr eaLnBrk="1" hangingPunct="1">
              <a:spcBef>
                <a:spcPct val="50000"/>
              </a:spcBef>
            </a:pPr>
            <a:endParaRPr lang="it-IT" altLang="it-IT" sz="2000">
              <a:solidFill>
                <a:srgbClr val="FF9900"/>
              </a:solidFill>
            </a:endParaRPr>
          </a:p>
        </p:txBody>
      </p:sp>
      <p:cxnSp>
        <p:nvCxnSpPr>
          <p:cNvPr id="1821705" name="AutoShape 9"/>
          <p:cNvCxnSpPr>
            <a:cxnSpLocks noChangeShapeType="1"/>
            <a:stCxn id="1821699" idx="2"/>
            <a:endCxn id="1821703"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21706" name="AutoShape 10"/>
          <p:cNvCxnSpPr>
            <a:cxnSpLocks noChangeShapeType="1"/>
            <a:stCxn id="1821699" idx="2"/>
            <a:endCxn id="1821704"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21707" name="Group 11"/>
          <p:cNvGrpSpPr>
            <a:grpSpLocks/>
          </p:cNvGrpSpPr>
          <p:nvPr/>
        </p:nvGrpSpPr>
        <p:grpSpPr bwMode="auto">
          <a:xfrm>
            <a:off x="6229350" y="3424238"/>
            <a:ext cx="2100263" cy="676275"/>
            <a:chOff x="3924" y="2097"/>
            <a:chExt cx="1323" cy="426"/>
          </a:xfrm>
        </p:grpSpPr>
        <p:sp>
          <p:nvSpPr>
            <p:cNvPr id="1821708"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a:solidFill>
                  <a:srgbClr val="000000"/>
                </a:solidFill>
              </a:endParaRPr>
            </a:p>
          </p:txBody>
        </p:sp>
        <p:sp>
          <p:nvSpPr>
            <p:cNvPr id="1821709"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000">
                  <a:solidFill>
                    <a:srgbClr val="000000"/>
                  </a:solidFill>
                </a:rPr>
                <a:t>intuizione</a:t>
              </a:r>
            </a:p>
          </p:txBody>
        </p:sp>
        <p:pic>
          <p:nvPicPr>
            <p:cNvPr id="18217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21711" name="AutoShape 15"/>
          <p:cNvCxnSpPr>
            <a:cxnSpLocks noChangeShapeType="1"/>
            <a:stCxn id="1821701" idx="2"/>
            <a:endCxn id="1821708"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2881659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82" name="Picture 2" descr="Risultati immagini per bibliography">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288" y="-342900"/>
            <a:ext cx="9958388" cy="746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283" name="Titolo 1"/>
          <p:cNvSpPr>
            <a:spLocks/>
          </p:cNvSpPr>
          <p:nvPr/>
        </p:nvSpPr>
        <p:spPr bwMode="auto">
          <a:xfrm>
            <a:off x="914400" y="4086225"/>
            <a:ext cx="82296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it-IT" altLang="it-IT">
                <a:solidFill>
                  <a:srgbClr val="FF9900"/>
                </a:solidFill>
              </a:rPr>
              <a:t/>
            </a:r>
            <a:br>
              <a:rPr lang="it-IT" altLang="it-IT">
                <a:solidFill>
                  <a:srgbClr val="FF9900"/>
                </a:solidFill>
              </a:rPr>
            </a:br>
            <a:r>
              <a:rPr lang="it-IT" altLang="it-IT">
                <a:solidFill>
                  <a:srgbClr val="FF9900"/>
                </a:solidFill>
              </a:rPr>
              <a:t>l’esame della letteratura finalizzato a sviluppare una domanda di ricerca</a:t>
            </a:r>
            <a:br>
              <a:rPr lang="it-IT" altLang="it-IT">
                <a:solidFill>
                  <a:srgbClr val="FF9900"/>
                </a:solidFill>
              </a:rPr>
            </a:br>
            <a:endParaRPr lang="it-IT" altLang="it-IT">
              <a:solidFill>
                <a:srgbClr val="FF9900"/>
              </a:solidFill>
            </a:endParaRPr>
          </a:p>
        </p:txBody>
      </p:sp>
    </p:spTree>
    <p:extLst>
      <p:ext uri="{BB962C8B-B14F-4D97-AF65-F5344CB8AC3E}">
        <p14:creationId xmlns:p14="http://schemas.microsoft.com/office/powerpoint/2010/main" val="2916906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Rectangle 2"/>
          <p:cNvSpPr>
            <a:spLocks noGrp="1" noChangeArrowheads="1"/>
          </p:cNvSpPr>
          <p:nvPr>
            <p:ph type="title"/>
          </p:nvPr>
        </p:nvSpPr>
        <p:spPr>
          <a:xfrm>
            <a:off x="457200" y="4445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4000" b="1" dirty="0">
                <a:solidFill>
                  <a:schemeClr val="accent2"/>
                </a:solidFill>
              </a:rPr>
              <a:t>psicologia come scienza in progress</a:t>
            </a:r>
          </a:p>
        </p:txBody>
      </p:sp>
      <p:sp>
        <p:nvSpPr>
          <p:cNvPr id="1904643" name="AutoShape 3" descr="2Q=="/>
          <p:cNvSpPr>
            <a:spLocks noChangeAspect="1" noChangeArrowheads="1"/>
          </p:cNvSpPr>
          <p:nvPr/>
        </p:nvSpPr>
        <p:spPr bwMode="auto">
          <a:xfrm>
            <a:off x="4419600" y="4895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1904644" name="Group 4"/>
          <p:cNvGrpSpPr>
            <a:grpSpLocks/>
          </p:cNvGrpSpPr>
          <p:nvPr/>
        </p:nvGrpSpPr>
        <p:grpSpPr bwMode="auto">
          <a:xfrm>
            <a:off x="347663" y="752475"/>
            <a:ext cx="8408987" cy="3390900"/>
            <a:chOff x="146" y="1974"/>
            <a:chExt cx="5297" cy="2136"/>
          </a:xfrm>
        </p:grpSpPr>
        <p:pic>
          <p:nvPicPr>
            <p:cNvPr id="1904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 y="1974"/>
              <a:ext cx="1903" cy="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4646" name="Text Box 6"/>
            <p:cNvSpPr txBox="1">
              <a:spLocks noChangeArrowheads="1"/>
            </p:cNvSpPr>
            <p:nvPr/>
          </p:nvSpPr>
          <p:spPr bwMode="auto">
            <a:xfrm>
              <a:off x="146" y="2856"/>
              <a:ext cx="273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3200" b="0"/>
                <a:t>1879 primo laboratorio di psicologia scientifica</a:t>
              </a:r>
            </a:p>
          </p:txBody>
        </p:sp>
      </p:grpSp>
      <p:sp>
        <p:nvSpPr>
          <p:cNvPr id="1904647" name="Rectangle 7"/>
          <p:cNvSpPr>
            <a:spLocks noChangeArrowheads="1"/>
          </p:cNvSpPr>
          <p:nvPr/>
        </p:nvSpPr>
        <p:spPr bwMode="auto">
          <a:xfrm>
            <a:off x="152400" y="4203700"/>
            <a:ext cx="89154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5000"/>
              </a:spcBef>
              <a:buClr>
                <a:schemeClr val="accent2"/>
              </a:buClr>
              <a:buFont typeface="Wingdings" panose="05000000000000000000" pitchFamily="2" charset="2"/>
              <a:buChar char="§"/>
            </a:pPr>
            <a:r>
              <a:rPr lang="it-IT" altLang="it-IT" sz="2600" b="0" dirty="0"/>
              <a:t>oggetto di studio immetariale → </a:t>
            </a:r>
            <a:r>
              <a:rPr lang="it-IT" altLang="it-IT" sz="2600" i="1" dirty="0">
                <a:solidFill>
                  <a:srgbClr val="FF9900"/>
                </a:solidFill>
              </a:rPr>
              <a:t>costrutto</a:t>
            </a:r>
          </a:p>
          <a:p>
            <a:pPr>
              <a:spcBef>
                <a:spcPct val="15000"/>
              </a:spcBef>
              <a:buClr>
                <a:schemeClr val="accent2"/>
              </a:buClr>
              <a:buFont typeface="Wingdings" panose="05000000000000000000" pitchFamily="2" charset="2"/>
              <a:buChar char="§"/>
            </a:pPr>
            <a:r>
              <a:rPr lang="it-IT" altLang="it-IT" sz="2600" b="0" dirty="0"/>
              <a:t>concetto astratto che indica un complesso organizzato della vita psichica (</a:t>
            </a:r>
            <a:r>
              <a:rPr lang="it-IT" altLang="it-IT" sz="2600" b="0" dirty="0">
                <a:latin typeface="leclq8" charset="0"/>
              </a:rPr>
              <a:t>percezione, attenzione, memoria, depressione, felicità</a:t>
            </a:r>
            <a:r>
              <a:rPr lang="it-IT" altLang="it-IT" sz="2600" b="0" dirty="0"/>
              <a:t>) </a:t>
            </a:r>
          </a:p>
          <a:p>
            <a:pPr>
              <a:spcBef>
                <a:spcPct val="15000"/>
              </a:spcBef>
              <a:buClr>
                <a:schemeClr val="accent2"/>
              </a:buClr>
              <a:buFont typeface="Wingdings" panose="05000000000000000000" pitchFamily="2" charset="2"/>
              <a:buChar char="§"/>
            </a:pPr>
            <a:r>
              <a:rPr lang="it-IT" altLang="it-IT" sz="2600" b="0" dirty="0"/>
              <a:t>i costrutti non sono direttamente osservabili pertanto per </a:t>
            </a:r>
            <a:r>
              <a:rPr lang="it-IT" altLang="it-IT" sz="2600" i="1" dirty="0">
                <a:solidFill>
                  <a:srgbClr val="FF9900"/>
                </a:solidFill>
              </a:rPr>
              <a:t>misurarli</a:t>
            </a:r>
            <a:r>
              <a:rPr lang="it-IT" altLang="it-IT" sz="2600" b="0" dirty="0"/>
              <a:t> si ricorre ad indicatori comportamentali</a:t>
            </a:r>
          </a:p>
        </p:txBody>
      </p:sp>
    </p:spTree>
    <p:extLst>
      <p:ext uri="{BB962C8B-B14F-4D97-AF65-F5344CB8AC3E}">
        <p14:creationId xmlns:p14="http://schemas.microsoft.com/office/powerpoint/2010/main" val="71234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04644"/>
                                        </p:tgtEl>
                                        <p:attrNameLst>
                                          <p:attrName>style.visibility</p:attrName>
                                        </p:attrNameLst>
                                      </p:cBhvr>
                                      <p:to>
                                        <p:strVal val="visible"/>
                                      </p:to>
                                    </p:set>
                                    <p:animEffect transition="in" filter="fade">
                                      <p:cBhvr>
                                        <p:cTn id="7" dur="2000"/>
                                        <p:tgtEl>
                                          <p:spTgt spid="1904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4647">
                                            <p:txEl>
                                              <p:pRg st="0" end="0"/>
                                            </p:txEl>
                                          </p:spTgt>
                                        </p:tgtEl>
                                        <p:attrNameLst>
                                          <p:attrName>style.visibility</p:attrName>
                                        </p:attrNameLst>
                                      </p:cBhvr>
                                      <p:to>
                                        <p:strVal val="visible"/>
                                      </p:to>
                                    </p:set>
                                    <p:animEffect transition="in" filter="wipe(left)">
                                      <p:cBhvr>
                                        <p:cTn id="12" dur="500"/>
                                        <p:tgtEl>
                                          <p:spTgt spid="1904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4647">
                                            <p:txEl>
                                              <p:pRg st="1" end="1"/>
                                            </p:txEl>
                                          </p:spTgt>
                                        </p:tgtEl>
                                        <p:attrNameLst>
                                          <p:attrName>style.visibility</p:attrName>
                                        </p:attrNameLst>
                                      </p:cBhvr>
                                      <p:to>
                                        <p:strVal val="visible"/>
                                      </p:to>
                                    </p:set>
                                    <p:animEffect transition="in" filter="wipe(left)">
                                      <p:cBhvr>
                                        <p:cTn id="17" dur="500"/>
                                        <p:tgtEl>
                                          <p:spTgt spid="19046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4647">
                                            <p:txEl>
                                              <p:pRg st="2" end="2"/>
                                            </p:txEl>
                                          </p:spTgt>
                                        </p:tgtEl>
                                        <p:attrNameLst>
                                          <p:attrName>style.visibility</p:attrName>
                                        </p:attrNameLst>
                                      </p:cBhvr>
                                      <p:to>
                                        <p:strVal val="visible"/>
                                      </p:to>
                                    </p:set>
                                    <p:animEffect transition="in" filter="wipe(left)">
                                      <p:cBhvr>
                                        <p:cTn id="22" dur="500"/>
                                        <p:tgtEl>
                                          <p:spTgt spid="19046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553" b="4363"/>
          <a:stretch/>
        </p:blipFill>
        <p:spPr>
          <a:xfrm>
            <a:off x="0" y="2074127"/>
            <a:ext cx="9144000" cy="4170556"/>
          </a:xfrm>
          <a:prstGeom prst="rect">
            <a:avLst/>
          </a:prstGeom>
        </p:spPr>
      </p:pic>
      <p:sp>
        <p:nvSpPr>
          <p:cNvPr id="3" name="Titolo 1"/>
          <p:cNvSpPr txBox="1">
            <a:spLocks/>
          </p:cNvSpPr>
          <p:nvPr/>
        </p:nvSpPr>
        <p:spPr bwMode="auto">
          <a:xfrm>
            <a:off x="457200" y="1889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it-IT" altLang="it-IT" b="1" dirty="0" smtClean="0">
                <a:solidFill>
                  <a:schemeClr val="accent2"/>
                </a:solidFill>
              </a:rPr>
              <a:t>Interrogare PsychINFO</a:t>
            </a:r>
            <a:endParaRPr lang="it-IT" altLang="it-IT" b="1" dirty="0">
              <a:solidFill>
                <a:schemeClr val="accent2"/>
              </a:solidFill>
            </a:endParaRPr>
          </a:p>
        </p:txBody>
      </p:sp>
      <p:sp>
        <p:nvSpPr>
          <p:cNvPr id="4" name="Rectangle 3"/>
          <p:cNvSpPr/>
          <p:nvPr/>
        </p:nvSpPr>
        <p:spPr>
          <a:xfrm>
            <a:off x="122663" y="1151252"/>
            <a:ext cx="8564137" cy="41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just">
              <a:lnSpc>
                <a:spcPct val="85000"/>
              </a:lnSpc>
              <a:spcBef>
                <a:spcPct val="20000"/>
              </a:spcBef>
              <a:buClr>
                <a:schemeClr val="accent2"/>
              </a:buClr>
              <a:buFont typeface="Wingdings" panose="05000000000000000000" pitchFamily="2" charset="2"/>
              <a:buChar char="§"/>
            </a:pPr>
            <a:r>
              <a:rPr lang="it-IT" sz="2500" b="0" dirty="0" smtClean="0">
                <a:latin typeface="+mn-lt"/>
                <a:cs typeface="+mn-cs"/>
                <a:hlinkClick r:id="rId3"/>
              </a:rPr>
              <a:t>Innumerevoli codici classificazione </a:t>
            </a:r>
            <a:r>
              <a:rPr lang="it-IT" sz="2500" b="0" dirty="0">
                <a:latin typeface="+mn-lt"/>
                <a:cs typeface="+mn-cs"/>
                <a:hlinkClick r:id="rId3"/>
              </a:rPr>
              <a:t>nella ricerca avanzata </a:t>
            </a:r>
            <a:endParaRPr lang="it-IT" sz="2500" b="0" dirty="0">
              <a:latin typeface="+mn-lt"/>
              <a:cs typeface="+mn-cs"/>
            </a:endParaRPr>
          </a:p>
        </p:txBody>
      </p:sp>
      <p:pic>
        <p:nvPicPr>
          <p:cNvPr id="5" name="Picture 4"/>
          <p:cNvPicPr>
            <a:picLocks noChangeAspect="1"/>
          </p:cNvPicPr>
          <p:nvPr/>
        </p:nvPicPr>
        <p:blipFill rotWithShape="1">
          <a:blip r:embed="rId4"/>
          <a:srcRect t="14308" b="5040"/>
          <a:stretch/>
        </p:blipFill>
        <p:spPr>
          <a:xfrm>
            <a:off x="0" y="2074127"/>
            <a:ext cx="9144000" cy="4148253"/>
          </a:xfrm>
          <a:prstGeom prst="rect">
            <a:avLst/>
          </a:prstGeom>
        </p:spPr>
      </p:pic>
    </p:spTree>
    <p:extLst>
      <p:ext uri="{BB962C8B-B14F-4D97-AF65-F5344CB8AC3E}">
        <p14:creationId xmlns:p14="http://schemas.microsoft.com/office/powerpoint/2010/main" val="33573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8" name="Titolo 1"/>
          <p:cNvSpPr>
            <a:spLocks noGrp="1"/>
          </p:cNvSpPr>
          <p:nvPr>
            <p:ph type="title" idx="4294967295"/>
          </p:nvPr>
        </p:nvSpPr>
        <p:spPr>
          <a:xfrm>
            <a:off x="457200" y="188913"/>
            <a:ext cx="8229600" cy="8509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chemeClr val="accent2"/>
                </a:solidFill>
              </a:rPr>
              <a:t>eterogeneità delle scienze psicologiche</a:t>
            </a:r>
          </a:p>
        </p:txBody>
      </p:sp>
      <p:sp>
        <p:nvSpPr>
          <p:cNvPr id="1908739" name="Segnaposto contenuto 2"/>
          <p:cNvSpPr>
            <a:spLocks noGrp="1"/>
          </p:cNvSpPr>
          <p:nvPr>
            <p:ph idx="4294967295"/>
          </p:nvPr>
        </p:nvSpPr>
        <p:spPr>
          <a:xfrm>
            <a:off x="419100" y="2363788"/>
            <a:ext cx="8267700" cy="5732462"/>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609600" indent="-609600" algn="just">
              <a:lnSpc>
                <a:spcPct val="85000"/>
              </a:lnSpc>
              <a:buClr>
                <a:schemeClr val="accent2"/>
              </a:buClr>
              <a:buFont typeface="Wingdings" panose="05000000000000000000" pitchFamily="2" charset="2"/>
              <a:buChar char="§"/>
            </a:pPr>
            <a:r>
              <a:rPr lang="it-IT" altLang="it-IT" sz="2500" i="1" dirty="0"/>
              <a:t>Neuroscienze: </a:t>
            </a:r>
            <a:r>
              <a:rPr lang="it-IT" altLang="it-IT" sz="2500" dirty="0"/>
              <a:t>fenomeni psicologici in termini genetici e in riferimento alle operazioni del sistema nervoso.</a:t>
            </a:r>
          </a:p>
          <a:p>
            <a:pPr marL="609600" indent="-609600" algn="just">
              <a:lnSpc>
                <a:spcPct val="85000"/>
              </a:lnSpc>
              <a:buClr>
                <a:schemeClr val="accent2"/>
              </a:buClr>
              <a:buFont typeface="Wingdings" panose="05000000000000000000" pitchFamily="2" charset="2"/>
              <a:buChar char="§"/>
            </a:pPr>
            <a:r>
              <a:rPr lang="it-IT" altLang="it-IT" sz="2500" i="1" dirty="0"/>
              <a:t>Scienze cognitive:</a:t>
            </a:r>
            <a:r>
              <a:rPr lang="it-IT" altLang="it-IT" sz="2500" dirty="0"/>
              <a:t> modo in cui l'organismo elabora le informazioni riguardanti se stesso e l'ambiente in cui vive (memoria, percezione, pensiero)</a:t>
            </a:r>
          </a:p>
          <a:p>
            <a:pPr marL="609600" indent="-609600" algn="just">
              <a:lnSpc>
                <a:spcPct val="85000"/>
              </a:lnSpc>
              <a:buClr>
                <a:schemeClr val="accent2"/>
              </a:buClr>
              <a:buFont typeface="Wingdings" panose="05000000000000000000" pitchFamily="2" charset="2"/>
              <a:buChar char="§"/>
            </a:pPr>
            <a:r>
              <a:rPr lang="it-IT" altLang="it-IT" sz="2500" i="1" dirty="0"/>
              <a:t>Psicologia sociale:</a:t>
            </a:r>
            <a:r>
              <a:rPr lang="it-IT" altLang="it-IT" sz="2500" dirty="0"/>
              <a:t> interazione fra individuo e gruppi</a:t>
            </a:r>
          </a:p>
          <a:p>
            <a:pPr marL="609600" indent="-609600" algn="just">
              <a:lnSpc>
                <a:spcPct val="105000"/>
              </a:lnSpc>
              <a:spcBef>
                <a:spcPct val="35000"/>
              </a:spcBef>
              <a:buClr>
                <a:schemeClr val="accent2"/>
              </a:buClr>
              <a:buFont typeface="Wingdings" panose="05000000000000000000" pitchFamily="2" charset="2"/>
              <a:buChar char="§"/>
            </a:pPr>
            <a:r>
              <a:rPr lang="it-IT" altLang="it-IT" sz="2500" i="1" dirty="0"/>
              <a:t>Psicologia dello sviluppo:</a:t>
            </a:r>
            <a:r>
              <a:rPr lang="it-IT" altLang="it-IT" sz="2500" dirty="0"/>
              <a:t> </a:t>
            </a:r>
            <a:r>
              <a:rPr lang="it-IT" altLang="it-IT" sz="2500" dirty="0">
                <a:latin typeface="leclq8" charset="0"/>
              </a:rPr>
              <a:t>come l'organismo cresce e si trasforma nell'arco di vita</a:t>
            </a:r>
            <a:endParaRPr lang="it-IT" altLang="it-IT" sz="2500" dirty="0"/>
          </a:p>
          <a:p>
            <a:pPr marL="609600" indent="-609600" algn="just">
              <a:lnSpc>
                <a:spcPct val="85000"/>
              </a:lnSpc>
              <a:buClr>
                <a:schemeClr val="accent2"/>
              </a:buClr>
              <a:buFont typeface="Wingdings" panose="05000000000000000000" pitchFamily="2" charset="2"/>
              <a:buChar char="§"/>
            </a:pPr>
            <a:r>
              <a:rPr lang="it-IT" altLang="it-IT" sz="2500" i="1" dirty="0"/>
              <a:t>Psicologia evoluzionistica</a:t>
            </a:r>
            <a:r>
              <a:rPr lang="it-IT" altLang="it-IT" sz="2500" dirty="0"/>
              <a:t>: come il comportamento e i processi mentali promuovano la sopravvivenza della specie e l'adattamento all'ambiente</a:t>
            </a:r>
          </a:p>
          <a:p>
            <a:pPr marL="609600" indent="-609600" algn="just">
              <a:lnSpc>
                <a:spcPct val="85000"/>
              </a:lnSpc>
              <a:buClr>
                <a:schemeClr val="accent2"/>
              </a:buClr>
              <a:buFont typeface="Wingdings" panose="05000000000000000000" pitchFamily="2" charset="2"/>
              <a:buChar char="§"/>
            </a:pPr>
            <a:endParaRPr lang="it-IT" altLang="it-IT" sz="2500" dirty="0"/>
          </a:p>
          <a:p>
            <a:pPr marL="609600" indent="-609600" algn="just">
              <a:lnSpc>
                <a:spcPct val="85000"/>
              </a:lnSpc>
              <a:buClr>
                <a:schemeClr val="accent2"/>
              </a:buClr>
              <a:buFont typeface="Wingdings" panose="05000000000000000000" pitchFamily="2" charset="2"/>
              <a:buChar char="§"/>
            </a:pPr>
            <a:endParaRPr lang="it-IT" altLang="it-IT" sz="2500" dirty="0"/>
          </a:p>
          <a:p>
            <a:pPr marL="609600" indent="-609600" algn="just">
              <a:lnSpc>
                <a:spcPct val="85000"/>
              </a:lnSpc>
              <a:buClr>
                <a:schemeClr val="accent2"/>
              </a:buClr>
              <a:buFont typeface="Wingdings" panose="05000000000000000000" pitchFamily="2" charset="2"/>
              <a:buChar char="§"/>
            </a:pPr>
            <a:endParaRPr lang="it-IT" altLang="it-IT" sz="2500" dirty="0"/>
          </a:p>
        </p:txBody>
      </p:sp>
      <p:sp>
        <p:nvSpPr>
          <p:cNvPr id="1908740" name="Rectangle 4"/>
          <p:cNvSpPr>
            <a:spLocks noChangeArrowheads="1"/>
          </p:cNvSpPr>
          <p:nvPr/>
        </p:nvSpPr>
        <p:spPr bwMode="auto">
          <a:xfrm>
            <a:off x="723900" y="1400175"/>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1246188" indent="-533400">
              <a:defRPr>
                <a:solidFill>
                  <a:schemeClr val="tx1"/>
                </a:solidFill>
                <a:latin typeface="Arial" panose="020B0604020202020204" pitchFamily="34" charset="0"/>
                <a:cs typeface="Arial" panose="020B0604020202020204" pitchFamily="34" charset="0"/>
              </a:defRPr>
            </a:lvl2pPr>
            <a:lvl3pPr marL="1882775" indent="-457200">
              <a:defRPr>
                <a:solidFill>
                  <a:schemeClr val="tx1"/>
                </a:solidFill>
                <a:latin typeface="Arial" panose="020B0604020202020204" pitchFamily="34" charset="0"/>
                <a:cs typeface="Arial" panose="020B0604020202020204" pitchFamily="34" charset="0"/>
              </a:defRPr>
            </a:lvl3pPr>
            <a:lvl4pPr marL="2443163" indent="-381000">
              <a:defRPr>
                <a:solidFill>
                  <a:schemeClr val="tx1"/>
                </a:solidFill>
                <a:latin typeface="Arial" panose="020B0604020202020204" pitchFamily="34" charset="0"/>
                <a:cs typeface="Arial" panose="020B0604020202020204" pitchFamily="34" charset="0"/>
              </a:defRPr>
            </a:lvl4pPr>
            <a:lvl5pPr marL="3003550" indent="-381000">
              <a:defRPr>
                <a:solidFill>
                  <a:schemeClr val="tx1"/>
                </a:solidFill>
                <a:latin typeface="Arial" panose="020B0604020202020204" pitchFamily="34" charset="0"/>
                <a:cs typeface="Arial" panose="020B0604020202020204" pitchFamily="34" charset="0"/>
              </a:defRPr>
            </a:lvl5pPr>
            <a:lvl6pPr marL="34607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9179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43751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832350" indent="-3810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85000"/>
              </a:lnSpc>
              <a:spcBef>
                <a:spcPct val="20000"/>
              </a:spcBef>
              <a:buClr>
                <a:schemeClr val="accent2"/>
              </a:buClr>
              <a:buFont typeface="Wingdings" panose="05000000000000000000" pitchFamily="2" charset="2"/>
              <a:buNone/>
            </a:pPr>
            <a:r>
              <a:rPr lang="it-IT" altLang="it-IT" sz="2000" b="0">
                <a:solidFill>
                  <a:srgbClr val="FF9900"/>
                </a:solidFill>
              </a:rPr>
              <a:t>Attualmente, ci sono circa mezzo milione di psicologi nel mondo. La American Psychological Association comprende più di 155000 membri suddivisi in 55 aree di lavoro.</a:t>
            </a:r>
          </a:p>
        </p:txBody>
      </p:sp>
    </p:spTree>
    <p:extLst>
      <p:ext uri="{BB962C8B-B14F-4D97-AF65-F5344CB8AC3E}">
        <p14:creationId xmlns:p14="http://schemas.microsoft.com/office/powerpoint/2010/main" val="329152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8739">
                                            <p:txEl>
                                              <p:pRg st="0" end="0"/>
                                            </p:txEl>
                                          </p:spTgt>
                                        </p:tgtEl>
                                        <p:attrNameLst>
                                          <p:attrName>style.visibility</p:attrName>
                                        </p:attrNameLst>
                                      </p:cBhvr>
                                      <p:to>
                                        <p:strVal val="visible"/>
                                      </p:to>
                                    </p:set>
                                    <p:animEffect transition="in" filter="wipe(left)">
                                      <p:cBhvr>
                                        <p:cTn id="7" dur="500"/>
                                        <p:tgtEl>
                                          <p:spTgt spid="1908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8739">
                                            <p:txEl>
                                              <p:pRg st="1" end="1"/>
                                            </p:txEl>
                                          </p:spTgt>
                                        </p:tgtEl>
                                        <p:attrNameLst>
                                          <p:attrName>style.visibility</p:attrName>
                                        </p:attrNameLst>
                                      </p:cBhvr>
                                      <p:to>
                                        <p:strVal val="visible"/>
                                      </p:to>
                                    </p:set>
                                    <p:animEffect transition="in" filter="wipe(left)">
                                      <p:cBhvr>
                                        <p:cTn id="12" dur="500"/>
                                        <p:tgtEl>
                                          <p:spTgt spid="1908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8739">
                                            <p:txEl>
                                              <p:pRg st="2" end="2"/>
                                            </p:txEl>
                                          </p:spTgt>
                                        </p:tgtEl>
                                        <p:attrNameLst>
                                          <p:attrName>style.visibility</p:attrName>
                                        </p:attrNameLst>
                                      </p:cBhvr>
                                      <p:to>
                                        <p:strVal val="visible"/>
                                      </p:to>
                                    </p:set>
                                    <p:animEffect transition="in" filter="wipe(left)">
                                      <p:cBhvr>
                                        <p:cTn id="17" dur="500"/>
                                        <p:tgtEl>
                                          <p:spTgt spid="1908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8739">
                                            <p:txEl>
                                              <p:pRg st="3" end="3"/>
                                            </p:txEl>
                                          </p:spTgt>
                                        </p:tgtEl>
                                        <p:attrNameLst>
                                          <p:attrName>style.visibility</p:attrName>
                                        </p:attrNameLst>
                                      </p:cBhvr>
                                      <p:to>
                                        <p:strVal val="visible"/>
                                      </p:to>
                                    </p:set>
                                    <p:animEffect transition="in" filter="wipe(left)">
                                      <p:cBhvr>
                                        <p:cTn id="22" dur="500"/>
                                        <p:tgtEl>
                                          <p:spTgt spid="1908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08739">
                                            <p:txEl>
                                              <p:pRg st="4" end="4"/>
                                            </p:txEl>
                                          </p:spTgt>
                                        </p:tgtEl>
                                        <p:attrNameLst>
                                          <p:attrName>style.visibility</p:attrName>
                                        </p:attrNameLst>
                                      </p:cBhvr>
                                      <p:to>
                                        <p:strVal val="visible"/>
                                      </p:to>
                                    </p:set>
                                    <p:animEffect transition="in" filter="wipe(left)">
                                      <p:cBhvr>
                                        <p:cTn id="27" dur="500"/>
                                        <p:tgtEl>
                                          <p:spTgt spid="1908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87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Titolo 1"/>
          <p:cNvSpPr>
            <a:spLocks noGrp="1"/>
          </p:cNvSpPr>
          <p:nvPr>
            <p:ph type="title" idx="4294967295"/>
          </p:nvPr>
        </p:nvSpPr>
        <p:spPr>
          <a:xfrm>
            <a:off x="457200" y="188913"/>
            <a:ext cx="8229600" cy="8509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chemeClr val="accent2"/>
                </a:solidFill>
              </a:rPr>
              <a:t>i</a:t>
            </a:r>
            <a:r>
              <a:rPr lang="it-IT" altLang="it-IT" b="1" dirty="0" smtClean="0">
                <a:solidFill>
                  <a:schemeClr val="accent2"/>
                </a:solidFill>
              </a:rPr>
              <a:t>n ogni caso…</a:t>
            </a:r>
            <a:endParaRPr lang="it-IT" altLang="it-IT" b="1" dirty="0">
              <a:solidFill>
                <a:schemeClr val="accent2"/>
              </a:solidFill>
            </a:endParaRPr>
          </a:p>
        </p:txBody>
      </p:sp>
      <p:sp>
        <p:nvSpPr>
          <p:cNvPr id="1906691" name="Segnaposto contenuto 2"/>
          <p:cNvSpPr>
            <a:spLocks noGrp="1"/>
          </p:cNvSpPr>
          <p:nvPr>
            <p:ph idx="4294967295"/>
          </p:nvPr>
        </p:nvSpPr>
        <p:spPr>
          <a:xfrm>
            <a:off x="438150" y="1106488"/>
            <a:ext cx="8267700" cy="5732462"/>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273050" indent="-273050" algn="just">
              <a:lnSpc>
                <a:spcPct val="95000"/>
              </a:lnSpc>
              <a:spcBef>
                <a:spcPct val="15000"/>
              </a:spcBef>
              <a:buClr>
                <a:schemeClr val="accent2"/>
              </a:buClr>
              <a:buFont typeface="Wingdings" panose="05000000000000000000" pitchFamily="2" charset="2"/>
              <a:buChar char="§"/>
            </a:pPr>
            <a:r>
              <a:rPr lang="it-IT" altLang="it-IT" sz="2500" b="1" dirty="0"/>
              <a:t>L'osservazione del comportamento </a:t>
            </a:r>
            <a:r>
              <a:rPr lang="it-IT" altLang="it-IT" sz="2500" dirty="0"/>
              <a:t>non pone un problema di facile soluzione: talvolta per il solo fatto di essere osservato, il comportamento cambia.</a:t>
            </a:r>
          </a:p>
          <a:p>
            <a:pPr marL="273050" indent="-273050" algn="just">
              <a:lnSpc>
                <a:spcPct val="95000"/>
              </a:lnSpc>
              <a:spcBef>
                <a:spcPct val="15000"/>
              </a:spcBef>
              <a:buClr>
                <a:schemeClr val="accent2"/>
              </a:buClr>
              <a:buFont typeface="Wingdings" panose="05000000000000000000" pitchFamily="2" charset="2"/>
              <a:buChar char="§"/>
            </a:pPr>
            <a:r>
              <a:rPr lang="it-IT" altLang="it-IT" sz="2500" dirty="0"/>
              <a:t>I </a:t>
            </a:r>
            <a:r>
              <a:rPr lang="it-IT" altLang="it-IT" sz="2500" dirty="0" smtClean="0"/>
              <a:t>metodi descritti dai </a:t>
            </a:r>
            <a:r>
              <a:rPr lang="it-IT" altLang="it-IT" sz="2500" dirty="0" smtClean="0">
                <a:solidFill>
                  <a:srgbClr val="FF9900"/>
                </a:solidFill>
              </a:rPr>
              <a:t>disegni </a:t>
            </a:r>
            <a:r>
              <a:rPr lang="it-IT" altLang="it-IT" sz="2500" dirty="0">
                <a:solidFill>
                  <a:srgbClr val="FF9900"/>
                </a:solidFill>
              </a:rPr>
              <a:t>della ricerca</a:t>
            </a:r>
            <a:r>
              <a:rPr lang="it-IT" altLang="it-IT" sz="2500" dirty="0"/>
              <a:t> consentono di pianificare nella maniera più opportuna le varie fasi di raccolta dei dati psicologici.</a:t>
            </a:r>
          </a:p>
          <a:p>
            <a:pPr marL="273050" indent="-273050" algn="just">
              <a:lnSpc>
                <a:spcPct val="95000"/>
              </a:lnSpc>
              <a:spcBef>
                <a:spcPct val="15000"/>
              </a:spcBef>
              <a:buClr>
                <a:schemeClr val="accent2"/>
              </a:buClr>
              <a:buFont typeface="Wingdings" panose="05000000000000000000" pitchFamily="2" charset="2"/>
              <a:buChar char="§"/>
            </a:pPr>
            <a:r>
              <a:rPr lang="it-IT" altLang="it-IT" sz="2500" dirty="0"/>
              <a:t>Spesso il comportamento è influenzato da fattori che il ricercatore non conosce in anticipo.</a:t>
            </a:r>
          </a:p>
          <a:p>
            <a:pPr marL="273050" indent="-273050" algn="just">
              <a:lnSpc>
                <a:spcPct val="95000"/>
              </a:lnSpc>
              <a:spcBef>
                <a:spcPct val="15000"/>
              </a:spcBef>
              <a:buClr>
                <a:schemeClr val="accent2"/>
              </a:buClr>
              <a:buFont typeface="Wingdings" panose="05000000000000000000" pitchFamily="2" charset="2"/>
              <a:buChar char="§"/>
            </a:pPr>
            <a:r>
              <a:rPr lang="it-IT" altLang="it-IT" sz="2500" dirty="0"/>
              <a:t>Un'importante sfida per la ricerca in psicologia è quella di mettere a punto progetti di ricerca in grado di individuare e misurare </a:t>
            </a:r>
            <a:r>
              <a:rPr lang="it-IT" altLang="it-IT" sz="2500" dirty="0">
                <a:solidFill>
                  <a:srgbClr val="FF9900"/>
                </a:solidFill>
              </a:rPr>
              <a:t>i fattori</a:t>
            </a:r>
            <a:r>
              <a:rPr lang="it-IT" altLang="it-IT" sz="2500" dirty="0"/>
              <a:t> che influenzano e/o causano il comportamento, prendendo speciali precauzioni per impedire che i risultati non siano influenzati dai fattori non controllati dallo sperimentatore.</a:t>
            </a:r>
          </a:p>
        </p:txBody>
      </p:sp>
    </p:spTree>
    <p:extLst>
      <p:ext uri="{BB962C8B-B14F-4D97-AF65-F5344CB8AC3E}">
        <p14:creationId xmlns:p14="http://schemas.microsoft.com/office/powerpoint/2010/main" val="3086548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6691">
                                            <p:txEl>
                                              <p:pRg st="0" end="0"/>
                                            </p:txEl>
                                          </p:spTgt>
                                        </p:tgtEl>
                                        <p:attrNameLst>
                                          <p:attrName>style.visibility</p:attrName>
                                        </p:attrNameLst>
                                      </p:cBhvr>
                                      <p:to>
                                        <p:strVal val="visible"/>
                                      </p:to>
                                    </p:set>
                                    <p:animEffect transition="in" filter="wipe(left)">
                                      <p:cBhvr>
                                        <p:cTn id="7" dur="500"/>
                                        <p:tgtEl>
                                          <p:spTgt spid="1906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06691">
                                            <p:txEl>
                                              <p:pRg st="1" end="1"/>
                                            </p:txEl>
                                          </p:spTgt>
                                        </p:tgtEl>
                                        <p:attrNameLst>
                                          <p:attrName>style.visibility</p:attrName>
                                        </p:attrNameLst>
                                      </p:cBhvr>
                                      <p:to>
                                        <p:strVal val="visible"/>
                                      </p:to>
                                    </p:set>
                                    <p:animEffect transition="in" filter="wipe(left)">
                                      <p:cBhvr>
                                        <p:cTn id="12" dur="500"/>
                                        <p:tgtEl>
                                          <p:spTgt spid="1906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06691">
                                            <p:txEl>
                                              <p:pRg st="2" end="2"/>
                                            </p:txEl>
                                          </p:spTgt>
                                        </p:tgtEl>
                                        <p:attrNameLst>
                                          <p:attrName>style.visibility</p:attrName>
                                        </p:attrNameLst>
                                      </p:cBhvr>
                                      <p:to>
                                        <p:strVal val="visible"/>
                                      </p:to>
                                    </p:set>
                                    <p:animEffect transition="in" filter="wipe(left)">
                                      <p:cBhvr>
                                        <p:cTn id="17" dur="500"/>
                                        <p:tgtEl>
                                          <p:spTgt spid="1906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06691">
                                            <p:txEl>
                                              <p:pRg st="3" end="3"/>
                                            </p:txEl>
                                          </p:spTgt>
                                        </p:tgtEl>
                                        <p:attrNameLst>
                                          <p:attrName>style.visibility</p:attrName>
                                        </p:attrNameLst>
                                      </p:cBhvr>
                                      <p:to>
                                        <p:strVal val="visible"/>
                                      </p:to>
                                    </p:set>
                                    <p:animEffect transition="in" filter="wipe(left)">
                                      <p:cBhvr>
                                        <p:cTn id="22" dur="500"/>
                                        <p:tgtEl>
                                          <p:spTgt spid="1906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66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Grp="1" noChangeArrowheads="1"/>
          </p:cNvSpPr>
          <p:nvPr>
            <p:ph type="title"/>
          </p:nvPr>
        </p:nvSpPr>
        <p:spPr>
          <a:xfrm>
            <a:off x="114300" y="0"/>
            <a:ext cx="8591550" cy="769441"/>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wrap="square" anchor="t">
            <a:spAutoFit/>
          </a:bodyPr>
          <a:lstStyle/>
          <a:p>
            <a:pPr algn="l"/>
            <a:r>
              <a:rPr lang="it-IT" altLang="it-IT" b="1" dirty="0">
                <a:solidFill>
                  <a:schemeClr val="accent2"/>
                </a:solidFill>
              </a:rPr>
              <a:t>a</a:t>
            </a:r>
            <a:r>
              <a:rPr lang="it-IT" altLang="it-IT" b="1" dirty="0" smtClean="0">
                <a:solidFill>
                  <a:schemeClr val="accent2"/>
                </a:solidFill>
              </a:rPr>
              <a:t>pproccio critico</a:t>
            </a:r>
            <a:endParaRPr lang="it-IT" altLang="it-IT" b="1" dirty="0">
              <a:solidFill>
                <a:schemeClr val="accent2"/>
              </a:solidFill>
            </a:endParaRPr>
          </a:p>
        </p:txBody>
      </p:sp>
      <p:sp>
        <p:nvSpPr>
          <p:cNvPr id="1910787" name="Rectangle 3"/>
          <p:cNvSpPr>
            <a:spLocks noChangeArrowheads="1"/>
          </p:cNvSpPr>
          <p:nvPr/>
        </p:nvSpPr>
        <p:spPr bwMode="auto">
          <a:xfrm>
            <a:off x="114300" y="1914208"/>
            <a:ext cx="8705850" cy="380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spcAft>
                <a:spcPct val="5000"/>
              </a:spcAft>
              <a:buClr>
                <a:schemeClr val="accent2"/>
              </a:buClr>
              <a:buFont typeface="Wingdings" panose="05000000000000000000" pitchFamily="2" charset="2"/>
              <a:buChar char="§"/>
            </a:pPr>
            <a:r>
              <a:rPr lang="it-IT" altLang="it-IT" sz="2600" b="0" dirty="0" smtClean="0"/>
              <a:t>La conoscenza dei metodi </a:t>
            </a:r>
            <a:r>
              <a:rPr lang="it-IT" altLang="it-IT" sz="2600" b="0" dirty="0"/>
              <a:t>della ricerca psicologica </a:t>
            </a:r>
            <a:r>
              <a:rPr lang="it-IT" altLang="it-IT" sz="2600" b="0" dirty="0" smtClean="0"/>
              <a:t>permette di comprendere </a:t>
            </a:r>
            <a:r>
              <a:rPr lang="it-IT" altLang="it-IT" sz="2600" b="0" dirty="0"/>
              <a:t>e criticare i risultati delle ricerche pubblicati nelle riviste psicologiche scientifiche.</a:t>
            </a:r>
          </a:p>
          <a:p>
            <a:pPr algn="just">
              <a:spcBef>
                <a:spcPct val="20000"/>
              </a:spcBef>
              <a:spcAft>
                <a:spcPct val="5000"/>
              </a:spcAft>
              <a:buClr>
                <a:schemeClr val="accent2"/>
              </a:buClr>
              <a:buFont typeface="Wingdings" panose="05000000000000000000" pitchFamily="2" charset="2"/>
              <a:buChar char="§"/>
            </a:pPr>
            <a:r>
              <a:rPr lang="it-IT" altLang="it-IT" sz="2600" b="0" dirty="0"/>
              <a:t>La critica della ricerca riguarda la capacità di individuare, non soltanto i limiti, ma anche gli aspetti innovativi di una ricerca.</a:t>
            </a:r>
          </a:p>
          <a:p>
            <a:pPr algn="just">
              <a:spcBef>
                <a:spcPct val="20000"/>
              </a:spcBef>
              <a:spcAft>
                <a:spcPct val="5000"/>
              </a:spcAft>
              <a:buClr>
                <a:schemeClr val="accent2"/>
              </a:buClr>
              <a:buFont typeface="Wingdings" panose="05000000000000000000" pitchFamily="2" charset="2"/>
              <a:buChar char="§"/>
            </a:pPr>
            <a:r>
              <a:rPr lang="it-IT" altLang="it-IT" sz="2600" b="0" dirty="0"/>
              <a:t>La comprensione della letteratura scientifica psicologica costituisce il fondamento dell'attività professionale dello psicologo.</a:t>
            </a:r>
          </a:p>
        </p:txBody>
      </p:sp>
    </p:spTree>
    <p:extLst>
      <p:ext uri="{BB962C8B-B14F-4D97-AF65-F5344CB8AC3E}">
        <p14:creationId xmlns:p14="http://schemas.microsoft.com/office/powerpoint/2010/main" val="248731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0787">
                                            <p:txEl>
                                              <p:pRg st="0" end="0"/>
                                            </p:txEl>
                                          </p:spTgt>
                                        </p:tgtEl>
                                        <p:attrNameLst>
                                          <p:attrName>style.visibility</p:attrName>
                                        </p:attrNameLst>
                                      </p:cBhvr>
                                      <p:to>
                                        <p:strVal val="visible"/>
                                      </p:to>
                                    </p:set>
                                    <p:animEffect transition="in" filter="wipe(left)">
                                      <p:cBhvr>
                                        <p:cTn id="7" dur="500"/>
                                        <p:tgtEl>
                                          <p:spTgt spid="1910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0787">
                                            <p:txEl>
                                              <p:pRg st="1" end="1"/>
                                            </p:txEl>
                                          </p:spTgt>
                                        </p:tgtEl>
                                        <p:attrNameLst>
                                          <p:attrName>style.visibility</p:attrName>
                                        </p:attrNameLst>
                                      </p:cBhvr>
                                      <p:to>
                                        <p:strVal val="visible"/>
                                      </p:to>
                                    </p:set>
                                    <p:animEffect transition="in" filter="wipe(left)">
                                      <p:cBhvr>
                                        <p:cTn id="12" dur="500"/>
                                        <p:tgtEl>
                                          <p:spTgt spid="1910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0787">
                                            <p:txEl>
                                              <p:pRg st="2" end="2"/>
                                            </p:txEl>
                                          </p:spTgt>
                                        </p:tgtEl>
                                        <p:attrNameLst>
                                          <p:attrName>style.visibility</p:attrName>
                                        </p:attrNameLst>
                                      </p:cBhvr>
                                      <p:to>
                                        <p:strVal val="visible"/>
                                      </p:to>
                                    </p:set>
                                    <p:animEffect transition="in" filter="wipe(left)">
                                      <p:cBhvr>
                                        <p:cTn id="17" dur="500"/>
                                        <p:tgtEl>
                                          <p:spTgt spid="1910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7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ChangeArrowheads="1"/>
          </p:cNvSpPr>
          <p:nvPr/>
        </p:nvSpPr>
        <p:spPr bwMode="auto">
          <a:xfrm>
            <a:off x="990600" y="8255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4000">
                <a:solidFill>
                  <a:schemeClr val="accent2"/>
                </a:solidFill>
              </a:rPr>
              <a:t>sviluppare la domanda                         (</a:t>
            </a:r>
            <a:r>
              <a:rPr lang="it-IT" altLang="it-IT" sz="4000">
                <a:solidFill>
                  <a:srgbClr val="FF0000"/>
                </a:solidFill>
              </a:rPr>
              <a:t>A</a:t>
            </a:r>
            <a:r>
              <a:rPr lang="it-IT" altLang="it-IT" sz="4000">
                <a:solidFill>
                  <a:schemeClr val="accent2"/>
                </a:solidFill>
              </a:rPr>
              <a:t>sk a </a:t>
            </a:r>
            <a:r>
              <a:rPr lang="it-IT" altLang="it-IT" sz="4000">
                <a:solidFill>
                  <a:srgbClr val="FF0000"/>
                </a:solidFill>
              </a:rPr>
              <a:t>Q</a:t>
            </a:r>
            <a:r>
              <a:rPr lang="it-IT" altLang="it-IT" sz="4000">
                <a:solidFill>
                  <a:schemeClr val="accent2"/>
                </a:solidFill>
              </a:rPr>
              <a:t>uestion)                           alla base del problema</a:t>
            </a:r>
          </a:p>
        </p:txBody>
      </p:sp>
      <p:pic>
        <p:nvPicPr>
          <p:cNvPr id="1912835" name="Picture 3" descr="Stick_Figure_q_a_PA_500_wht">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5650" y="2471738"/>
            <a:ext cx="21717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2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500" t="23851" r="12500" b="5926"/>
          <a:stretch/>
        </p:blipFill>
        <p:spPr>
          <a:xfrm>
            <a:off x="1158240" y="3017520"/>
            <a:ext cx="6858000" cy="3611880"/>
          </a:xfrm>
          <a:prstGeom prst="rect">
            <a:avLst/>
          </a:prstGeom>
        </p:spPr>
      </p:pic>
      <p:sp>
        <p:nvSpPr>
          <p:cNvPr id="3" name="Titolo 1"/>
          <p:cNvSpPr txBox="1">
            <a:spLocks/>
          </p:cNvSpPr>
          <p:nvPr/>
        </p:nvSpPr>
        <p:spPr bwMode="auto">
          <a:xfrm>
            <a:off x="2964738" y="280987"/>
            <a:ext cx="50515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it-IT" altLang="it-IT" dirty="0">
                <a:solidFill>
                  <a:schemeClr val="accent2"/>
                </a:solidFill>
              </a:rPr>
              <a:t>p</a:t>
            </a:r>
            <a:r>
              <a:rPr lang="it-IT" altLang="it-IT" b="1" dirty="0" smtClean="0">
                <a:solidFill>
                  <a:schemeClr val="accent2"/>
                </a:solidFill>
              </a:rPr>
              <a:t>rossima lezione</a:t>
            </a:r>
          </a:p>
        </p:txBody>
      </p:sp>
      <p:sp>
        <p:nvSpPr>
          <p:cNvPr id="6" name="Rectangle 5"/>
          <p:cNvSpPr/>
          <p:nvPr/>
        </p:nvSpPr>
        <p:spPr>
          <a:xfrm>
            <a:off x="-1" y="1448991"/>
            <a:ext cx="7820025" cy="938719"/>
          </a:xfrm>
          <a:prstGeom prst="rect">
            <a:avLst/>
          </a:prstGeom>
        </p:spPr>
        <p:txBody>
          <a:bodyPr wrap="square">
            <a:spAutoFit/>
          </a:bodyPr>
          <a:lstStyle/>
          <a:p>
            <a:pPr marL="269875" lvl="0" indent="-269875" eaLnBrk="1" hangingPunct="1">
              <a:spcBef>
                <a:spcPts val="600"/>
              </a:spcBef>
              <a:buClr>
                <a:srgbClr val="333399"/>
              </a:buClr>
              <a:buFont typeface="Wingdings" panose="05000000000000000000" pitchFamily="2" charset="2"/>
              <a:buChar char="§"/>
            </a:pPr>
            <a:r>
              <a:rPr lang="it-IT" altLang="it-IT" sz="2500" b="0" dirty="0" smtClean="0">
                <a:solidFill>
                  <a:srgbClr val="000000"/>
                </a:solidFill>
                <a:latin typeface="Arial"/>
                <a:cs typeface="Arial"/>
              </a:rPr>
              <a:t>Dalle 10:00 alle 11:00. </a:t>
            </a:r>
          </a:p>
          <a:p>
            <a:pPr marL="269875" lvl="0" indent="-269875" eaLnBrk="1" hangingPunct="1">
              <a:spcBef>
                <a:spcPts val="600"/>
              </a:spcBef>
              <a:buClr>
                <a:srgbClr val="333399"/>
              </a:buClr>
              <a:buFont typeface="Wingdings" panose="05000000000000000000" pitchFamily="2" charset="2"/>
              <a:buChar char="§"/>
            </a:pPr>
            <a:r>
              <a:rPr lang="it-IT" altLang="it-IT" sz="2500" b="0" dirty="0" smtClean="0">
                <a:solidFill>
                  <a:srgbClr val="000000"/>
                </a:solidFill>
                <a:latin typeface="Arial"/>
                <a:cs typeface="Arial"/>
              </a:rPr>
              <a:t>A seguire …..</a:t>
            </a:r>
            <a:endParaRPr lang="it-IT" altLang="it-IT" sz="2500" b="0" dirty="0">
              <a:solidFill>
                <a:srgbClr val="000000"/>
              </a:solidFill>
              <a:latin typeface="Arial"/>
              <a:cs typeface="Aria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3239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29087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2"/>
          <p:cNvSpPr>
            <a:spLocks noGrp="1" noChangeArrowheads="1"/>
          </p:cNvSpPr>
          <p:nvPr>
            <p:ph type="title"/>
          </p:nvPr>
        </p:nvSpPr>
        <p:spPr>
          <a:xfrm>
            <a:off x="552450" y="63658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3600" b="1">
                <a:solidFill>
                  <a:schemeClr val="accent2"/>
                </a:solidFill>
              </a:rPr>
              <a:t>molti scienziati hanno scelto                </a:t>
            </a:r>
            <a:r>
              <a:rPr lang="it-IT" altLang="it-IT" sz="3600" b="1" i="1">
                <a:solidFill>
                  <a:srgbClr val="FF9900"/>
                </a:solidFill>
              </a:rPr>
              <a:t>per caso</a:t>
            </a:r>
            <a:r>
              <a:rPr lang="it-IT" altLang="it-IT" sz="3600" b="1">
                <a:solidFill>
                  <a:schemeClr val="accent2"/>
                </a:solidFill>
              </a:rPr>
              <a:t> il problema che ha costituito il lavoro di tutta la loro vita</a:t>
            </a:r>
          </a:p>
        </p:txBody>
      </p:sp>
      <p:pic>
        <p:nvPicPr>
          <p:cNvPr id="1914883" name="Picture 3" descr="ansia">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3238500"/>
            <a:ext cx="3259137" cy="3067050"/>
          </a:xfrm>
          <a:prstGeom prst="rect">
            <a:avLst/>
          </a:prstGeom>
          <a:noFill/>
          <a:extLst>
            <a:ext uri="{909E8E84-426E-40DD-AFC4-6F175D3DCCD1}">
              <a14:hiddenFill xmlns:a14="http://schemas.microsoft.com/office/drawing/2010/main">
                <a:solidFill>
                  <a:srgbClr val="FFFFFF"/>
                </a:solidFill>
              </a14:hiddenFill>
            </a:ext>
          </a:extLst>
        </p:spPr>
      </p:pic>
      <p:sp>
        <p:nvSpPr>
          <p:cNvPr id="1914884" name="Text Box 4"/>
          <p:cNvSpPr txBox="1">
            <a:spLocks noChangeArrowheads="1"/>
          </p:cNvSpPr>
          <p:nvPr/>
        </p:nvSpPr>
        <p:spPr bwMode="auto">
          <a:xfrm>
            <a:off x="419100" y="2219325"/>
            <a:ext cx="846455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r>
              <a:rPr lang="it-IT" altLang="it-IT" sz="2400" b="0"/>
              <a:t>Il processo che porta alla scelta del problema è tutt’altro che deterministico quindi molti studenti possono sentirsi ansiosi</a:t>
            </a:r>
          </a:p>
        </p:txBody>
      </p:sp>
      <p:sp>
        <p:nvSpPr>
          <p:cNvPr id="1914885" name="Text Box 5"/>
          <p:cNvSpPr txBox="1">
            <a:spLocks noChangeArrowheads="1"/>
          </p:cNvSpPr>
          <p:nvPr/>
        </p:nvSpPr>
        <p:spPr bwMode="auto">
          <a:xfrm>
            <a:off x="434975" y="6375400"/>
            <a:ext cx="8464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a:r>
              <a:rPr lang="it-IT" altLang="it-IT" sz="2400" b="0"/>
              <a:t>come trovare l’idea giusta ?</a:t>
            </a:r>
          </a:p>
        </p:txBody>
      </p:sp>
    </p:spTree>
    <p:extLst>
      <p:ext uri="{BB962C8B-B14F-4D97-AF65-F5344CB8AC3E}">
        <p14:creationId xmlns:p14="http://schemas.microsoft.com/office/powerpoint/2010/main" val="111055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4884"/>
                                        </p:tgtEl>
                                        <p:attrNameLst>
                                          <p:attrName>style.visibility</p:attrName>
                                        </p:attrNameLst>
                                      </p:cBhvr>
                                      <p:to>
                                        <p:strVal val="visible"/>
                                      </p:to>
                                    </p:set>
                                    <p:animEffect transition="in" filter="wipe(down)">
                                      <p:cBhvr>
                                        <p:cTn id="7" dur="500"/>
                                        <p:tgtEl>
                                          <p:spTgt spid="191488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14883"/>
                                        </p:tgtEl>
                                        <p:attrNameLst>
                                          <p:attrName>style.visibility</p:attrName>
                                        </p:attrNameLst>
                                      </p:cBhvr>
                                      <p:to>
                                        <p:strVal val="visible"/>
                                      </p:to>
                                    </p:set>
                                    <p:animEffect transition="in" filter="fade">
                                      <p:cBhvr>
                                        <p:cTn id="11" dur="500"/>
                                        <p:tgtEl>
                                          <p:spTgt spid="19148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14885"/>
                                        </p:tgtEl>
                                        <p:attrNameLst>
                                          <p:attrName>style.visibility</p:attrName>
                                        </p:attrNameLst>
                                      </p:cBhvr>
                                      <p:to>
                                        <p:strVal val="visible"/>
                                      </p:to>
                                    </p:set>
                                    <p:animEffect transition="in" filter="wipe(down)">
                                      <p:cBhvr>
                                        <p:cTn id="16" dur="500"/>
                                        <p:tgtEl>
                                          <p:spTgt spid="191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884" grpId="0"/>
      <p:bldP spid="19148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ChangeArrowheads="1"/>
          </p:cNvSpPr>
          <p:nvPr>
            <p:ph type="title"/>
          </p:nvPr>
        </p:nvSpPr>
        <p:spPr>
          <a:xfrm>
            <a:off x="457200" y="274638"/>
            <a:ext cx="82296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r>
              <a:rPr lang="it-IT" altLang="it-IT" b="1">
                <a:solidFill>
                  <a:schemeClr val="accent2"/>
                </a:solidFill>
              </a:rPr>
              <a:t>molte fonti di idee</a:t>
            </a:r>
          </a:p>
        </p:txBody>
      </p:sp>
      <p:pic>
        <p:nvPicPr>
          <p:cNvPr id="1916931" name="Picture 3" descr="giphy">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3124200"/>
            <a:ext cx="3930650" cy="2211388"/>
          </a:xfrm>
          <a:prstGeom prst="rect">
            <a:avLst/>
          </a:prstGeom>
          <a:noFill/>
          <a:extLst>
            <a:ext uri="{909E8E84-426E-40DD-AFC4-6F175D3DCCD1}">
              <a14:hiddenFill xmlns:a14="http://schemas.microsoft.com/office/drawing/2010/main">
                <a:solidFill>
                  <a:srgbClr val="FFFFFF"/>
                </a:solidFill>
              </a14:hiddenFill>
            </a:ext>
          </a:extLst>
        </p:spPr>
      </p:pic>
      <p:grpSp>
        <p:nvGrpSpPr>
          <p:cNvPr id="1916932" name="Group 4"/>
          <p:cNvGrpSpPr>
            <a:grpSpLocks/>
          </p:cNvGrpSpPr>
          <p:nvPr/>
        </p:nvGrpSpPr>
        <p:grpSpPr bwMode="auto">
          <a:xfrm>
            <a:off x="1770063" y="3806825"/>
            <a:ext cx="858837" cy="727075"/>
            <a:chOff x="1115" y="2398"/>
            <a:chExt cx="541" cy="458"/>
          </a:xfrm>
        </p:grpSpPr>
        <p:sp>
          <p:nvSpPr>
            <p:cNvPr id="1916933" name="Text Box 5"/>
            <p:cNvSpPr txBox="1">
              <a:spLocks noChangeArrowheads="1"/>
            </p:cNvSpPr>
            <p:nvPr/>
          </p:nvSpPr>
          <p:spPr bwMode="auto">
            <a:xfrm rot="16200000">
              <a:off x="1027" y="2486"/>
              <a:ext cx="458" cy="28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2400" b="0"/>
                <a:t>corsi</a:t>
              </a:r>
            </a:p>
          </p:txBody>
        </p:sp>
        <p:sp>
          <p:nvSpPr>
            <p:cNvPr id="1916934" name="Line 6"/>
            <p:cNvSpPr>
              <a:spLocks noChangeShapeType="1"/>
            </p:cNvSpPr>
            <p:nvPr/>
          </p:nvSpPr>
          <p:spPr bwMode="auto">
            <a:xfrm>
              <a:off x="1404" y="2628"/>
              <a:ext cx="252" cy="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16935" name="Group 7"/>
          <p:cNvGrpSpPr>
            <a:grpSpLocks/>
          </p:cNvGrpSpPr>
          <p:nvPr/>
        </p:nvGrpSpPr>
        <p:grpSpPr bwMode="auto">
          <a:xfrm>
            <a:off x="3451225" y="1800225"/>
            <a:ext cx="2354263" cy="1247775"/>
            <a:chOff x="2174" y="1134"/>
            <a:chExt cx="1483" cy="786"/>
          </a:xfrm>
        </p:grpSpPr>
        <p:sp>
          <p:nvSpPr>
            <p:cNvPr id="1916936" name="Text Box 8"/>
            <p:cNvSpPr txBox="1">
              <a:spLocks noChangeArrowheads="1"/>
            </p:cNvSpPr>
            <p:nvPr/>
          </p:nvSpPr>
          <p:spPr bwMode="auto">
            <a:xfrm>
              <a:off x="2174" y="1134"/>
              <a:ext cx="1483" cy="28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2400" b="0"/>
                <a:t>tutor/supervisore</a:t>
              </a:r>
            </a:p>
          </p:txBody>
        </p:sp>
        <p:sp>
          <p:nvSpPr>
            <p:cNvPr id="1916937" name="Line 9"/>
            <p:cNvSpPr>
              <a:spLocks noChangeShapeType="1"/>
            </p:cNvSpPr>
            <p:nvPr/>
          </p:nvSpPr>
          <p:spPr bwMode="auto">
            <a:xfrm>
              <a:off x="2940" y="1416"/>
              <a:ext cx="0" cy="504"/>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16938" name="Group 10"/>
          <p:cNvGrpSpPr>
            <a:grpSpLocks/>
          </p:cNvGrpSpPr>
          <p:nvPr/>
        </p:nvGrpSpPr>
        <p:grpSpPr bwMode="auto">
          <a:xfrm>
            <a:off x="6629400" y="2760663"/>
            <a:ext cx="1012825" cy="1373187"/>
            <a:chOff x="4176" y="1739"/>
            <a:chExt cx="638" cy="865"/>
          </a:xfrm>
        </p:grpSpPr>
        <p:sp>
          <p:nvSpPr>
            <p:cNvPr id="1916939" name="Text Box 11"/>
            <p:cNvSpPr txBox="1">
              <a:spLocks noChangeArrowheads="1"/>
            </p:cNvSpPr>
            <p:nvPr/>
          </p:nvSpPr>
          <p:spPr bwMode="auto">
            <a:xfrm rot="5400000">
              <a:off x="4390" y="1881"/>
              <a:ext cx="565" cy="28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2400" b="0"/>
                <a:t>intuito</a:t>
              </a:r>
            </a:p>
          </p:txBody>
        </p:sp>
        <p:sp>
          <p:nvSpPr>
            <p:cNvPr id="1916940" name="Line 12"/>
            <p:cNvSpPr>
              <a:spLocks noChangeShapeType="1"/>
            </p:cNvSpPr>
            <p:nvPr/>
          </p:nvSpPr>
          <p:spPr bwMode="auto">
            <a:xfrm flipH="1">
              <a:off x="4176" y="1992"/>
              <a:ext cx="360" cy="61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16941" name="Group 13"/>
          <p:cNvGrpSpPr>
            <a:grpSpLocks/>
          </p:cNvGrpSpPr>
          <p:nvPr/>
        </p:nvGrpSpPr>
        <p:grpSpPr bwMode="auto">
          <a:xfrm>
            <a:off x="6648450" y="4049713"/>
            <a:ext cx="954088" cy="1779587"/>
            <a:chOff x="4212" y="2551"/>
            <a:chExt cx="601" cy="1121"/>
          </a:xfrm>
        </p:grpSpPr>
        <p:sp>
          <p:nvSpPr>
            <p:cNvPr id="1916942" name="Text Box 14"/>
            <p:cNvSpPr txBox="1">
              <a:spLocks noChangeArrowheads="1"/>
            </p:cNvSpPr>
            <p:nvPr/>
          </p:nvSpPr>
          <p:spPr bwMode="auto">
            <a:xfrm rot="5400000">
              <a:off x="4111" y="2971"/>
              <a:ext cx="1121" cy="28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2400" b="0"/>
                <a:t>osservazioni</a:t>
              </a:r>
            </a:p>
          </p:txBody>
        </p:sp>
        <p:sp>
          <p:nvSpPr>
            <p:cNvPr id="1916943" name="Line 15"/>
            <p:cNvSpPr>
              <a:spLocks noChangeShapeType="1"/>
            </p:cNvSpPr>
            <p:nvPr/>
          </p:nvSpPr>
          <p:spPr bwMode="auto">
            <a:xfrm flipH="1" flipV="1">
              <a:off x="4212" y="2652"/>
              <a:ext cx="312" cy="43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16944" name="Group 16"/>
          <p:cNvGrpSpPr>
            <a:grpSpLocks/>
          </p:cNvGrpSpPr>
          <p:nvPr/>
        </p:nvGrpSpPr>
        <p:grpSpPr bwMode="auto">
          <a:xfrm>
            <a:off x="3074988" y="5314950"/>
            <a:ext cx="3184525" cy="1189038"/>
            <a:chOff x="1937" y="3348"/>
            <a:chExt cx="2006" cy="749"/>
          </a:xfrm>
        </p:grpSpPr>
        <p:sp>
          <p:nvSpPr>
            <p:cNvPr id="1916945" name="Text Box 17"/>
            <p:cNvSpPr txBox="1">
              <a:spLocks noChangeArrowheads="1"/>
            </p:cNvSpPr>
            <p:nvPr/>
          </p:nvSpPr>
          <p:spPr bwMode="auto">
            <a:xfrm>
              <a:off x="1937" y="3815"/>
              <a:ext cx="2006" cy="28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2400" b="0"/>
                <a:t>testi e articoli scientifici</a:t>
              </a:r>
            </a:p>
          </p:txBody>
        </p:sp>
        <p:sp>
          <p:nvSpPr>
            <p:cNvPr id="1916946" name="Line 18"/>
            <p:cNvSpPr>
              <a:spLocks noChangeShapeType="1"/>
            </p:cNvSpPr>
            <p:nvPr/>
          </p:nvSpPr>
          <p:spPr bwMode="auto">
            <a:xfrm flipV="1">
              <a:off x="2940" y="3348"/>
              <a:ext cx="0" cy="456"/>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Tree>
    <p:extLst>
      <p:ext uri="{BB962C8B-B14F-4D97-AF65-F5344CB8AC3E}">
        <p14:creationId xmlns:p14="http://schemas.microsoft.com/office/powerpoint/2010/main" val="356770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16935"/>
                                        </p:tgtEl>
                                        <p:attrNameLst>
                                          <p:attrName>style.visibility</p:attrName>
                                        </p:attrNameLst>
                                      </p:cBhvr>
                                      <p:to>
                                        <p:strVal val="visible"/>
                                      </p:to>
                                    </p:set>
                                    <p:animEffect transition="in" filter="wipe(down)">
                                      <p:cBhvr>
                                        <p:cTn id="7" dur="500"/>
                                        <p:tgtEl>
                                          <p:spTgt spid="1916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16938"/>
                                        </p:tgtEl>
                                        <p:attrNameLst>
                                          <p:attrName>style.visibility</p:attrName>
                                        </p:attrNameLst>
                                      </p:cBhvr>
                                      <p:to>
                                        <p:strVal val="visible"/>
                                      </p:to>
                                    </p:set>
                                    <p:animEffect transition="in" filter="wipe(down)">
                                      <p:cBhvr>
                                        <p:cTn id="12" dur="500"/>
                                        <p:tgtEl>
                                          <p:spTgt spid="19169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916941"/>
                                        </p:tgtEl>
                                        <p:attrNameLst>
                                          <p:attrName>style.visibility</p:attrName>
                                        </p:attrNameLst>
                                      </p:cBhvr>
                                      <p:to>
                                        <p:strVal val="visible"/>
                                      </p:to>
                                    </p:set>
                                    <p:animEffect transition="in" filter="wipe(down)">
                                      <p:cBhvr>
                                        <p:cTn id="17" dur="500"/>
                                        <p:tgtEl>
                                          <p:spTgt spid="1916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16944"/>
                                        </p:tgtEl>
                                        <p:attrNameLst>
                                          <p:attrName>style.visibility</p:attrName>
                                        </p:attrNameLst>
                                      </p:cBhvr>
                                      <p:to>
                                        <p:strVal val="visible"/>
                                      </p:to>
                                    </p:set>
                                    <p:animEffect transition="in" filter="wipe(down)">
                                      <p:cBhvr>
                                        <p:cTn id="22" dur="500"/>
                                        <p:tgtEl>
                                          <p:spTgt spid="1916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916932"/>
                                        </p:tgtEl>
                                        <p:attrNameLst>
                                          <p:attrName>style.visibility</p:attrName>
                                        </p:attrNameLst>
                                      </p:cBhvr>
                                      <p:to>
                                        <p:strVal val="visible"/>
                                      </p:to>
                                    </p:set>
                                    <p:animEffect transition="in" filter="wipe(down)">
                                      <p:cBhvr>
                                        <p:cTn id="27" dur="500"/>
                                        <p:tgtEl>
                                          <p:spTgt spid="1916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0" name="Rectangle 4"/>
          <p:cNvSpPr>
            <a:spLocks noChangeArrowheads="1"/>
          </p:cNvSpPr>
          <p:nvPr/>
        </p:nvSpPr>
        <p:spPr bwMode="auto">
          <a:xfrm>
            <a:off x="1995488" y="-107950"/>
            <a:ext cx="6648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it-IT" sz="4400" dirty="0" err="1">
                <a:solidFill>
                  <a:schemeClr val="accent2"/>
                </a:solidFill>
                <a:ea typeface="MS PGothic" panose="020B0600070205080204" pitchFamily="34" charset="-128"/>
              </a:rPr>
              <a:t>e</a:t>
            </a:r>
            <a:r>
              <a:rPr lang="en-US" altLang="it-IT" sz="4400" dirty="0" err="1" smtClean="0">
                <a:solidFill>
                  <a:schemeClr val="accent2"/>
                </a:solidFill>
                <a:ea typeface="MS PGothic" panose="020B0600070205080204" pitchFamily="34" charset="-128"/>
              </a:rPr>
              <a:t>sempi</a:t>
            </a:r>
            <a:r>
              <a:rPr lang="en-US" altLang="it-IT" sz="4400" dirty="0" smtClean="0">
                <a:solidFill>
                  <a:schemeClr val="accent2"/>
                </a:solidFill>
                <a:ea typeface="MS PGothic" panose="020B0600070205080204" pitchFamily="34" charset="-128"/>
              </a:rPr>
              <a:t> di </a:t>
            </a:r>
            <a:r>
              <a:rPr lang="en-US" altLang="it-IT" sz="4400" dirty="0" err="1" smtClean="0">
                <a:solidFill>
                  <a:schemeClr val="accent2"/>
                </a:solidFill>
                <a:ea typeface="MS PGothic" panose="020B0600070205080204" pitchFamily="34" charset="-128"/>
              </a:rPr>
              <a:t>domande</a:t>
            </a:r>
            <a:r>
              <a:rPr lang="en-US" altLang="it-IT" sz="4400" dirty="0" smtClean="0">
                <a:solidFill>
                  <a:schemeClr val="accent2"/>
                </a:solidFill>
                <a:ea typeface="MS PGothic" panose="020B0600070205080204" pitchFamily="34" charset="-128"/>
              </a:rPr>
              <a:t> </a:t>
            </a:r>
            <a:r>
              <a:rPr lang="en-US" altLang="it-IT" sz="4400" dirty="0" err="1" smtClean="0">
                <a:solidFill>
                  <a:schemeClr val="accent2"/>
                </a:solidFill>
                <a:ea typeface="MS PGothic" panose="020B0600070205080204" pitchFamily="34" charset="-128"/>
              </a:rPr>
              <a:t>nel</a:t>
            </a:r>
            <a:r>
              <a:rPr lang="en-US" altLang="it-IT" sz="4400" dirty="0" smtClean="0">
                <a:solidFill>
                  <a:schemeClr val="accent2"/>
                </a:solidFill>
                <a:ea typeface="MS PGothic" panose="020B0600070205080204" pitchFamily="34" charset="-128"/>
              </a:rPr>
              <a:t> lab</a:t>
            </a:r>
            <a:r>
              <a:rPr lang="en-US" altLang="it-IT" sz="4400" dirty="0">
                <a:solidFill>
                  <a:schemeClr val="accent2"/>
                </a:solidFill>
                <a:ea typeface="MS PGothic" panose="020B0600070205080204" pitchFamily="34" charset="-128"/>
              </a:rPr>
              <a:t>. </a:t>
            </a:r>
            <a:r>
              <a:rPr lang="en-US" altLang="it-IT" sz="4400" dirty="0" err="1">
                <a:solidFill>
                  <a:schemeClr val="accent2"/>
                </a:solidFill>
                <a:ea typeface="MS PGothic" panose="020B0600070205080204" pitchFamily="34" charset="-128"/>
              </a:rPr>
              <a:t>Percezione</a:t>
            </a:r>
            <a:r>
              <a:rPr lang="en-US" altLang="it-IT" sz="4400" dirty="0">
                <a:solidFill>
                  <a:schemeClr val="accent2"/>
                </a:solidFill>
                <a:ea typeface="MS PGothic" panose="020B0600070205080204" pitchFamily="34" charset="-128"/>
              </a:rPr>
              <a:t> </a:t>
            </a:r>
            <a:r>
              <a:rPr lang="en-US" altLang="it-IT" sz="4400" dirty="0" err="1">
                <a:solidFill>
                  <a:schemeClr val="accent2"/>
                </a:solidFill>
                <a:ea typeface="MS PGothic" panose="020B0600070205080204" pitchFamily="34" charset="-128"/>
              </a:rPr>
              <a:t>attiva</a:t>
            </a:r>
            <a:r>
              <a:rPr lang="en-US" altLang="it-IT" sz="4400" dirty="0">
                <a:solidFill>
                  <a:schemeClr val="accent2"/>
                </a:solidFill>
                <a:ea typeface="MS PGothic" panose="020B0600070205080204" pitchFamily="34" charset="-128"/>
              </a:rPr>
              <a:t>: </a:t>
            </a:r>
            <a:r>
              <a:rPr lang="en-US" altLang="it-IT" sz="4400" dirty="0" err="1">
                <a:solidFill>
                  <a:srgbClr val="FF9900"/>
                </a:solidFill>
                <a:ea typeface="MS PGothic" panose="020B0600070205080204" pitchFamily="34" charset="-128"/>
              </a:rPr>
              <a:t>progetti</a:t>
            </a:r>
            <a:r>
              <a:rPr lang="en-US" altLang="it-IT" sz="4400" dirty="0">
                <a:solidFill>
                  <a:srgbClr val="FF9900"/>
                </a:solidFill>
                <a:ea typeface="MS PGothic" panose="020B0600070205080204" pitchFamily="34" charset="-128"/>
              </a:rPr>
              <a:t> in </a:t>
            </a:r>
            <a:r>
              <a:rPr lang="en-US" altLang="it-IT" sz="4400" dirty="0" err="1">
                <a:solidFill>
                  <a:srgbClr val="FF9900"/>
                </a:solidFill>
                <a:ea typeface="MS PGothic" panose="020B0600070205080204" pitchFamily="34" charset="-128"/>
              </a:rPr>
              <a:t>essere</a:t>
            </a:r>
            <a:endParaRPr lang="it-IT" altLang="it-IT" sz="4400" dirty="0">
              <a:solidFill>
                <a:srgbClr val="FF9900"/>
              </a:solidFill>
              <a:ea typeface="MS PGothic" panose="020B0600070205080204" pitchFamily="34" charset="-128"/>
            </a:endParaRPr>
          </a:p>
        </p:txBody>
      </p:sp>
      <p:sp>
        <p:nvSpPr>
          <p:cNvPr id="674820" name="Text Box 4"/>
          <p:cNvSpPr txBox="1">
            <a:spLocks noChangeArrowheads="1"/>
          </p:cNvSpPr>
          <p:nvPr/>
        </p:nvSpPr>
        <p:spPr bwMode="auto">
          <a:xfrm>
            <a:off x="0" y="1878013"/>
            <a:ext cx="8966200" cy="463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63538" indent="-3635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1400"/>
              </a:spcAft>
              <a:buClr>
                <a:schemeClr val="accent2"/>
              </a:buClr>
              <a:buSzPct val="120000"/>
              <a:buFont typeface="Wingdings" panose="05000000000000000000" pitchFamily="2" charset="2"/>
              <a:buChar char="§"/>
            </a:pPr>
            <a:r>
              <a:rPr lang="en-US" altLang="it-IT" sz="2400" b="0">
                <a:ea typeface="MS PGothic" panose="020B0600070205080204" pitchFamily="34" charset="-128"/>
              </a:rPr>
              <a:t>Lateralizzazione delle emozioni e manualità </a:t>
            </a:r>
          </a:p>
          <a:p>
            <a:pPr algn="just">
              <a:spcAft>
                <a:spcPts val="1400"/>
              </a:spcAft>
              <a:buClr>
                <a:schemeClr val="accent2"/>
              </a:buClr>
              <a:buSzPct val="120000"/>
              <a:buFont typeface="Wingdings" panose="05000000000000000000" pitchFamily="2" charset="2"/>
              <a:buNone/>
            </a:pPr>
            <a:r>
              <a:rPr lang="en-US" altLang="it-IT" sz="2400" b="0" i="1">
                <a:ea typeface="MS PGothic" panose="020B0600070205080204" pitchFamily="34" charset="-128"/>
              </a:rPr>
              <a:t> 	</a:t>
            </a:r>
            <a:r>
              <a:rPr lang="en-US" altLang="it-IT" sz="2400" b="0" i="1">
                <a:solidFill>
                  <a:srgbClr val="FF9900"/>
                </a:solidFill>
                <a:ea typeface="MS PGothic" panose="020B0600070205080204" pitchFamily="34" charset="-128"/>
              </a:rPr>
              <a:t>In che misura la coordinazione motoria dipende dalla lateralizzazione delle emozioni e/o dal modo in cui le percepiamo ?</a:t>
            </a:r>
          </a:p>
          <a:p>
            <a:pPr algn="just">
              <a:spcAft>
                <a:spcPts val="1400"/>
              </a:spcAft>
              <a:buClr>
                <a:schemeClr val="accent2"/>
              </a:buClr>
              <a:buSzPct val="120000"/>
              <a:buFont typeface="Wingdings" panose="05000000000000000000" pitchFamily="2" charset="2"/>
              <a:buChar char="§"/>
            </a:pPr>
            <a:r>
              <a:rPr lang="en-US" altLang="it-IT" sz="2400" b="0">
                <a:ea typeface="MS PGothic" panose="020B0600070205080204" pitchFamily="34" charset="-128"/>
              </a:rPr>
              <a:t>Stati emotivi indotti dall’azione e penetrabilità della percezione </a:t>
            </a:r>
          </a:p>
          <a:p>
            <a:pPr algn="just">
              <a:spcAft>
                <a:spcPts val="1400"/>
              </a:spcAft>
              <a:buClr>
                <a:schemeClr val="accent2"/>
              </a:buClr>
              <a:buSzPct val="120000"/>
              <a:buFont typeface="Wingdings" panose="05000000000000000000" pitchFamily="2" charset="2"/>
              <a:buNone/>
            </a:pPr>
            <a:r>
              <a:rPr lang="en-US" altLang="it-IT" sz="2400" b="0" i="1">
                <a:ea typeface="MS PGothic" panose="020B0600070205080204" pitchFamily="34" charset="-128"/>
              </a:rPr>
              <a:t> 	</a:t>
            </a:r>
            <a:r>
              <a:rPr lang="en-US" altLang="it-IT" sz="2400" b="0" i="1">
                <a:solidFill>
                  <a:srgbClr val="FF9900"/>
                </a:solidFill>
                <a:ea typeface="MS PGothic" panose="020B0600070205080204" pitchFamily="34" charset="-128"/>
              </a:rPr>
              <a:t>La percezione di qualità terziarie dipende anche dalla valenza dell’azione dell’osservatore (congruente o meno) ?</a:t>
            </a:r>
            <a:endParaRPr lang="en-US" altLang="it-IT" sz="2400" b="0">
              <a:solidFill>
                <a:srgbClr val="FF9900"/>
              </a:solidFill>
              <a:ea typeface="MS PGothic" panose="020B0600070205080204" pitchFamily="34" charset="-128"/>
            </a:endParaRPr>
          </a:p>
          <a:p>
            <a:pPr algn="just">
              <a:spcAft>
                <a:spcPts val="1400"/>
              </a:spcAft>
              <a:buClr>
                <a:schemeClr val="accent2"/>
              </a:buClr>
              <a:buSzPct val="120000"/>
              <a:buFont typeface="Wingdings" panose="05000000000000000000" pitchFamily="2" charset="2"/>
              <a:buChar char="§"/>
            </a:pPr>
            <a:r>
              <a:rPr lang="en-US" altLang="it-IT" sz="2400" b="0">
                <a:ea typeface="MS PGothic" panose="020B0600070205080204" pitchFamily="34" charset="-128"/>
              </a:rPr>
              <a:t>Percezione nella realtà virtuale immersiva</a:t>
            </a:r>
          </a:p>
          <a:p>
            <a:pPr algn="just">
              <a:spcAft>
                <a:spcPts val="1400"/>
              </a:spcAft>
              <a:buClr>
                <a:schemeClr val="accent2"/>
              </a:buClr>
              <a:buSzPct val="120000"/>
              <a:buFont typeface="Wingdings" panose="05000000000000000000" pitchFamily="2" charset="2"/>
              <a:buNone/>
            </a:pPr>
            <a:r>
              <a:rPr lang="en-US" altLang="it-IT" sz="2400" b="0" i="1">
                <a:ea typeface="MS PGothic" panose="020B0600070205080204" pitchFamily="34" charset="-128"/>
              </a:rPr>
              <a:t> </a:t>
            </a:r>
            <a:r>
              <a:rPr lang="en-US" altLang="it-IT" sz="2400" b="0" i="1">
                <a:solidFill>
                  <a:schemeClr val="hlink"/>
                </a:solidFill>
                <a:ea typeface="MS PGothic" panose="020B0600070205080204" pitchFamily="34" charset="-128"/>
              </a:rPr>
              <a:t>	</a:t>
            </a:r>
            <a:r>
              <a:rPr lang="en-US" altLang="it-IT" sz="2400" b="0" i="1">
                <a:solidFill>
                  <a:srgbClr val="FF9900"/>
                </a:solidFill>
                <a:ea typeface="MS PGothic" panose="020B0600070205080204" pitchFamily="34" charset="-128"/>
              </a:rPr>
              <a:t>In che misura la percezione di proprietà fondamentali come distanza, volo sono influenzate dal senso di immersività?</a:t>
            </a:r>
          </a:p>
        </p:txBody>
      </p:sp>
    </p:spTree>
    <p:extLst>
      <p:ext uri="{BB962C8B-B14F-4D97-AF65-F5344CB8AC3E}">
        <p14:creationId xmlns:p14="http://schemas.microsoft.com/office/powerpoint/2010/main" val="243972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4820">
                                            <p:txEl>
                                              <p:pRg st="0" end="0"/>
                                            </p:txEl>
                                          </p:spTgt>
                                        </p:tgtEl>
                                        <p:attrNameLst>
                                          <p:attrName>style.visibility</p:attrName>
                                        </p:attrNameLst>
                                      </p:cBhvr>
                                      <p:to>
                                        <p:strVal val="visible"/>
                                      </p:to>
                                    </p:set>
                                    <p:animEffect transition="in" filter="wipe(left)">
                                      <p:cBhvr>
                                        <p:cTn id="7" dur="500"/>
                                        <p:tgtEl>
                                          <p:spTgt spid="674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4820">
                                            <p:txEl>
                                              <p:pRg st="1" end="1"/>
                                            </p:txEl>
                                          </p:spTgt>
                                        </p:tgtEl>
                                        <p:attrNameLst>
                                          <p:attrName>style.visibility</p:attrName>
                                        </p:attrNameLst>
                                      </p:cBhvr>
                                      <p:to>
                                        <p:strVal val="visible"/>
                                      </p:to>
                                    </p:set>
                                    <p:animEffect transition="in" filter="wipe(left)">
                                      <p:cBhvr>
                                        <p:cTn id="12" dur="500"/>
                                        <p:tgtEl>
                                          <p:spTgt spid="6748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4820">
                                            <p:txEl>
                                              <p:pRg st="2" end="2"/>
                                            </p:txEl>
                                          </p:spTgt>
                                        </p:tgtEl>
                                        <p:attrNameLst>
                                          <p:attrName>style.visibility</p:attrName>
                                        </p:attrNameLst>
                                      </p:cBhvr>
                                      <p:to>
                                        <p:strVal val="visible"/>
                                      </p:to>
                                    </p:set>
                                    <p:animEffect transition="in" filter="wipe(left)">
                                      <p:cBhvr>
                                        <p:cTn id="17" dur="500"/>
                                        <p:tgtEl>
                                          <p:spTgt spid="6748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4820">
                                            <p:txEl>
                                              <p:pRg st="3" end="3"/>
                                            </p:txEl>
                                          </p:spTgt>
                                        </p:tgtEl>
                                        <p:attrNameLst>
                                          <p:attrName>style.visibility</p:attrName>
                                        </p:attrNameLst>
                                      </p:cBhvr>
                                      <p:to>
                                        <p:strVal val="visible"/>
                                      </p:to>
                                    </p:set>
                                    <p:animEffect transition="in" filter="wipe(left)">
                                      <p:cBhvr>
                                        <p:cTn id="22" dur="500"/>
                                        <p:tgtEl>
                                          <p:spTgt spid="6748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4820">
                                            <p:txEl>
                                              <p:pRg st="4" end="4"/>
                                            </p:txEl>
                                          </p:spTgt>
                                        </p:tgtEl>
                                        <p:attrNameLst>
                                          <p:attrName>style.visibility</p:attrName>
                                        </p:attrNameLst>
                                      </p:cBhvr>
                                      <p:to>
                                        <p:strVal val="visible"/>
                                      </p:to>
                                    </p:set>
                                    <p:animEffect transition="in" filter="wipe(left)">
                                      <p:cBhvr>
                                        <p:cTn id="27" dur="500"/>
                                        <p:tgtEl>
                                          <p:spTgt spid="6748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4820">
                                            <p:txEl>
                                              <p:pRg st="5" end="5"/>
                                            </p:txEl>
                                          </p:spTgt>
                                        </p:tgtEl>
                                        <p:attrNameLst>
                                          <p:attrName>style.visibility</p:attrName>
                                        </p:attrNameLst>
                                      </p:cBhvr>
                                      <p:to>
                                        <p:strVal val="visible"/>
                                      </p:to>
                                    </p:set>
                                    <p:animEffect transition="in" filter="wipe(left)">
                                      <p:cBhvr>
                                        <p:cTn id="32" dur="500"/>
                                        <p:tgtEl>
                                          <p:spTgt spid="6748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Titolo 1"/>
          <p:cNvSpPr>
            <a:spLocks noGrp="1"/>
          </p:cNvSpPr>
          <p:nvPr>
            <p:ph type="title" idx="4294967295"/>
          </p:nvPr>
        </p:nvSpPr>
        <p:spPr>
          <a:xfrm>
            <a:off x="457200" y="188913"/>
            <a:ext cx="8229600" cy="8509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chemeClr val="accent2"/>
                </a:solidFill>
              </a:rPr>
              <a:t>processo </a:t>
            </a:r>
            <a:r>
              <a:rPr lang="it-IT" altLang="it-IT" b="1" i="1">
                <a:solidFill>
                  <a:schemeClr val="accent2"/>
                </a:solidFill>
              </a:rPr>
              <a:t>peer-review</a:t>
            </a:r>
          </a:p>
        </p:txBody>
      </p:sp>
      <p:sp>
        <p:nvSpPr>
          <p:cNvPr id="1933315" name="Segnaposto contenuto 2"/>
          <p:cNvSpPr>
            <a:spLocks noGrp="1"/>
          </p:cNvSpPr>
          <p:nvPr>
            <p:ph idx="4294967295"/>
          </p:nvPr>
        </p:nvSpPr>
        <p:spPr>
          <a:xfrm>
            <a:off x="438150" y="3240088"/>
            <a:ext cx="8705850" cy="3846512"/>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266700" indent="-266700" algn="just">
              <a:lnSpc>
                <a:spcPct val="95000"/>
              </a:lnSpc>
              <a:spcBef>
                <a:spcPct val="15000"/>
              </a:spcBef>
              <a:buClr>
                <a:schemeClr val="accent2"/>
              </a:buClr>
              <a:buFont typeface="Wingdings" panose="05000000000000000000" pitchFamily="2" charset="2"/>
              <a:buChar char="§"/>
            </a:pPr>
            <a:r>
              <a:rPr lang="it-IT" altLang="it-IT" sz="2400" dirty="0"/>
              <a:t>Quando la ricerca viene inviata per la pubblicazione ad una rivista peer-reviewed, la rivista invita diversi (di solito due o più) esperti indipendenti per valutare la credibilità della ricerca.</a:t>
            </a:r>
          </a:p>
          <a:p>
            <a:pPr marL="266700" indent="-266700" algn="just">
              <a:lnSpc>
                <a:spcPct val="95000"/>
              </a:lnSpc>
              <a:spcBef>
                <a:spcPct val="15000"/>
              </a:spcBef>
              <a:buClr>
                <a:schemeClr val="accent2"/>
              </a:buClr>
              <a:buFont typeface="Wingdings" panose="05000000000000000000" pitchFamily="2" charset="2"/>
              <a:buChar char="§"/>
            </a:pPr>
            <a:r>
              <a:rPr lang="it-IT" altLang="it-IT" sz="2400" dirty="0"/>
              <a:t>Gli esperti considerano il metodo utilizzato, i risultati e le conclusioni, chiedendosi se la ricerca sia:</a:t>
            </a:r>
          </a:p>
          <a:p>
            <a:pPr marL="266700" indent="-266700" algn="just">
              <a:lnSpc>
                <a:spcPct val="95000"/>
              </a:lnSpc>
              <a:spcBef>
                <a:spcPct val="15000"/>
              </a:spcBef>
              <a:buClr>
                <a:schemeClr val="accent2"/>
              </a:buClr>
              <a:buFont typeface="Wingdings" panose="05000000000000000000" pitchFamily="2" charset="2"/>
              <a:buAutoNum type="arabicPeriod"/>
            </a:pPr>
            <a:r>
              <a:rPr lang="it-IT" altLang="it-IT" sz="2400" dirty="0"/>
              <a:t>tecnicamente fondata (requisiti di validità soddisfatti)</a:t>
            </a:r>
          </a:p>
          <a:p>
            <a:pPr marL="266700" indent="-266700" algn="just">
              <a:lnSpc>
                <a:spcPct val="95000"/>
              </a:lnSpc>
              <a:spcBef>
                <a:spcPct val="15000"/>
              </a:spcBef>
              <a:buClr>
                <a:schemeClr val="accent2"/>
              </a:buClr>
              <a:buFont typeface="Wingdings" panose="05000000000000000000" pitchFamily="2" charset="2"/>
              <a:buAutoNum type="arabicPeriod"/>
            </a:pPr>
            <a:r>
              <a:rPr lang="it-IT" altLang="it-IT" sz="2400" dirty="0"/>
              <a:t>se l'interpretazione sia giustificata dai dati,</a:t>
            </a:r>
          </a:p>
          <a:p>
            <a:pPr marL="266700" indent="-266700" algn="just">
              <a:lnSpc>
                <a:spcPct val="95000"/>
              </a:lnSpc>
              <a:spcBef>
                <a:spcPct val="15000"/>
              </a:spcBef>
              <a:buClr>
                <a:schemeClr val="accent2"/>
              </a:buClr>
              <a:buFont typeface="Wingdings" panose="05000000000000000000" pitchFamily="2" charset="2"/>
              <a:buAutoNum type="arabicPeriod"/>
            </a:pPr>
            <a:r>
              <a:rPr lang="it-IT" altLang="it-IT" sz="2400" dirty="0"/>
              <a:t>se le conclusioni siano nuove e importanti.</a:t>
            </a:r>
          </a:p>
        </p:txBody>
      </p:sp>
      <p:pic>
        <p:nvPicPr>
          <p:cNvPr id="193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838" y="1238250"/>
            <a:ext cx="2814637" cy="180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894917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3315">
                                            <p:txEl>
                                              <p:pRg st="0" end="0"/>
                                            </p:txEl>
                                          </p:spTgt>
                                        </p:tgtEl>
                                        <p:attrNameLst>
                                          <p:attrName>style.visibility</p:attrName>
                                        </p:attrNameLst>
                                      </p:cBhvr>
                                      <p:to>
                                        <p:strVal val="visible"/>
                                      </p:to>
                                    </p:set>
                                    <p:animEffect transition="in" filter="wipe(left)">
                                      <p:cBhvr>
                                        <p:cTn id="7" dur="500"/>
                                        <p:tgtEl>
                                          <p:spTgt spid="193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3315">
                                            <p:txEl>
                                              <p:pRg st="1" end="1"/>
                                            </p:txEl>
                                          </p:spTgt>
                                        </p:tgtEl>
                                        <p:attrNameLst>
                                          <p:attrName>style.visibility</p:attrName>
                                        </p:attrNameLst>
                                      </p:cBhvr>
                                      <p:to>
                                        <p:strVal val="visible"/>
                                      </p:to>
                                    </p:set>
                                    <p:animEffect transition="in" filter="wipe(left)">
                                      <p:cBhvr>
                                        <p:cTn id="12" dur="500"/>
                                        <p:tgtEl>
                                          <p:spTgt spid="193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3315">
                                            <p:txEl>
                                              <p:pRg st="2" end="2"/>
                                            </p:txEl>
                                          </p:spTgt>
                                        </p:tgtEl>
                                        <p:attrNameLst>
                                          <p:attrName>style.visibility</p:attrName>
                                        </p:attrNameLst>
                                      </p:cBhvr>
                                      <p:to>
                                        <p:strVal val="visible"/>
                                      </p:to>
                                    </p:set>
                                    <p:animEffect transition="in" filter="wipe(left)">
                                      <p:cBhvr>
                                        <p:cTn id="17" dur="500"/>
                                        <p:tgtEl>
                                          <p:spTgt spid="193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3315">
                                            <p:txEl>
                                              <p:pRg st="3" end="3"/>
                                            </p:txEl>
                                          </p:spTgt>
                                        </p:tgtEl>
                                        <p:attrNameLst>
                                          <p:attrName>style.visibility</p:attrName>
                                        </p:attrNameLst>
                                      </p:cBhvr>
                                      <p:to>
                                        <p:strVal val="visible"/>
                                      </p:to>
                                    </p:set>
                                    <p:animEffect transition="in" filter="wipe(left)">
                                      <p:cBhvr>
                                        <p:cTn id="22" dur="500"/>
                                        <p:tgtEl>
                                          <p:spTgt spid="193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33315">
                                            <p:txEl>
                                              <p:pRg st="4" end="4"/>
                                            </p:txEl>
                                          </p:spTgt>
                                        </p:tgtEl>
                                        <p:attrNameLst>
                                          <p:attrName>style.visibility</p:attrName>
                                        </p:attrNameLst>
                                      </p:cBhvr>
                                      <p:to>
                                        <p:strVal val="visible"/>
                                      </p:to>
                                    </p:set>
                                    <p:animEffect transition="in" filter="wipe(left)">
                                      <p:cBhvr>
                                        <p:cTn id="27" dur="500"/>
                                        <p:tgtEl>
                                          <p:spTgt spid="193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Titolo 1"/>
          <p:cNvSpPr>
            <a:spLocks noGrp="1"/>
          </p:cNvSpPr>
          <p:nvPr>
            <p:ph type="title" idx="4294967295"/>
          </p:nvPr>
        </p:nvSpPr>
        <p:spPr>
          <a:xfrm>
            <a:off x="3086100" y="381000"/>
            <a:ext cx="3333750" cy="8509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r"/>
            <a:r>
              <a:rPr lang="it-IT" altLang="it-IT" b="1">
                <a:solidFill>
                  <a:schemeClr val="accent2"/>
                </a:solidFill>
              </a:rPr>
              <a:t>banche dati</a:t>
            </a:r>
            <a:endParaRPr lang="it-IT" altLang="it-IT" b="1" i="1">
              <a:solidFill>
                <a:schemeClr val="accent2"/>
              </a:solidFill>
            </a:endParaRPr>
          </a:p>
        </p:txBody>
      </p:sp>
      <p:sp>
        <p:nvSpPr>
          <p:cNvPr id="1935363" name="Segnaposto contenuto 2"/>
          <p:cNvSpPr>
            <a:spLocks noGrp="1"/>
          </p:cNvSpPr>
          <p:nvPr>
            <p:ph idx="4294967295"/>
          </p:nvPr>
        </p:nvSpPr>
        <p:spPr>
          <a:xfrm>
            <a:off x="304800" y="1925638"/>
            <a:ext cx="8705850" cy="3846512"/>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266700" indent="-266700" algn="just">
              <a:lnSpc>
                <a:spcPct val="95000"/>
              </a:lnSpc>
              <a:spcBef>
                <a:spcPct val="15000"/>
              </a:spcBef>
              <a:spcAft>
                <a:spcPct val="10000"/>
              </a:spcAft>
              <a:buClr>
                <a:schemeClr val="accent2"/>
              </a:buClr>
              <a:buFont typeface="Wingdings" panose="05000000000000000000" pitchFamily="2" charset="2"/>
              <a:buChar char="§"/>
            </a:pPr>
            <a:r>
              <a:rPr lang="it-IT" altLang="it-IT" sz="2800" dirty="0"/>
              <a:t>Ci sono diverse banche dati che permettono di accedere al testo completo degli articoli pubblicati nelle riviste scientifiche </a:t>
            </a:r>
            <a:r>
              <a:rPr lang="it-IT" altLang="it-IT" sz="2800" i="1" dirty="0"/>
              <a:t>peer-review</a:t>
            </a:r>
          </a:p>
          <a:p>
            <a:pPr marL="266700" indent="-266700" algn="just">
              <a:lnSpc>
                <a:spcPct val="95000"/>
              </a:lnSpc>
              <a:spcBef>
                <a:spcPct val="15000"/>
              </a:spcBef>
              <a:spcAft>
                <a:spcPct val="10000"/>
              </a:spcAft>
              <a:buClr>
                <a:schemeClr val="accent2"/>
              </a:buClr>
              <a:buFont typeface="Wingdings" panose="05000000000000000000" pitchFamily="2" charset="2"/>
              <a:buChar char="§"/>
            </a:pPr>
            <a:r>
              <a:rPr lang="it-IT" altLang="it-IT" sz="2800" dirty="0"/>
              <a:t>Le banche dati psicologiche più complete sono Pub Med (tutte scienze della vita) e PsychInfo e PsychLit (viste al seminario)</a:t>
            </a:r>
          </a:p>
          <a:p>
            <a:pPr marL="266700" indent="-266700" algn="just">
              <a:lnSpc>
                <a:spcPct val="95000"/>
              </a:lnSpc>
              <a:spcBef>
                <a:spcPct val="15000"/>
              </a:spcBef>
              <a:spcAft>
                <a:spcPct val="10000"/>
              </a:spcAft>
              <a:buClr>
                <a:schemeClr val="accent2"/>
              </a:buClr>
              <a:buFont typeface="Wingdings" panose="05000000000000000000" pitchFamily="2" charset="2"/>
              <a:buChar char="§"/>
            </a:pPr>
            <a:r>
              <a:rPr lang="it-IT" altLang="it-IT" sz="2800" dirty="0"/>
              <a:t>Le banche dati generaliste più complete, che contengono tutte le riviste </a:t>
            </a:r>
            <a:r>
              <a:rPr lang="it-IT" altLang="it-IT" sz="2800" i="1" dirty="0"/>
              <a:t>peer review</a:t>
            </a:r>
            <a:r>
              <a:rPr lang="it-IT" altLang="it-IT" sz="2800" dirty="0"/>
              <a:t> (non solo psicologiche) sono Web of Knowledge e Scopus</a:t>
            </a:r>
          </a:p>
          <a:p>
            <a:pPr marL="266700" indent="-266700" algn="just">
              <a:lnSpc>
                <a:spcPct val="95000"/>
              </a:lnSpc>
              <a:spcBef>
                <a:spcPct val="15000"/>
              </a:spcBef>
              <a:spcAft>
                <a:spcPct val="10000"/>
              </a:spcAft>
              <a:buClr>
                <a:schemeClr val="accent2"/>
              </a:buClr>
              <a:buFont typeface="Wingdings" panose="05000000000000000000" pitchFamily="2" charset="2"/>
              <a:buChar char="§"/>
            </a:pPr>
            <a:r>
              <a:rPr lang="it-IT" altLang="it-IT" sz="2800" dirty="0"/>
              <a:t>L'accesso a tali banche dati può essere effettuato dalla rete interna dell'Ateneo (</a:t>
            </a:r>
            <a:r>
              <a:rPr lang="it-IT" altLang="it-IT" sz="2800" i="1" dirty="0"/>
              <a:t>Ezproxy</a:t>
            </a:r>
            <a:r>
              <a:rPr lang="it-IT" altLang="it-IT" sz="2800" dirty="0"/>
              <a:t>)</a:t>
            </a:r>
          </a:p>
        </p:txBody>
      </p:sp>
      <p:pic>
        <p:nvPicPr>
          <p:cNvPr id="193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0"/>
            <a:ext cx="2628900" cy="174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18602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35363">
                                            <p:txEl>
                                              <p:pRg st="0" end="0"/>
                                            </p:txEl>
                                          </p:spTgt>
                                        </p:tgtEl>
                                        <p:attrNameLst>
                                          <p:attrName>style.visibility</p:attrName>
                                        </p:attrNameLst>
                                      </p:cBhvr>
                                      <p:to>
                                        <p:strVal val="visible"/>
                                      </p:to>
                                    </p:set>
                                    <p:animEffect transition="in" filter="wipe(left)">
                                      <p:cBhvr>
                                        <p:cTn id="7" dur="500"/>
                                        <p:tgtEl>
                                          <p:spTgt spid="193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35363">
                                            <p:txEl>
                                              <p:pRg st="1" end="1"/>
                                            </p:txEl>
                                          </p:spTgt>
                                        </p:tgtEl>
                                        <p:attrNameLst>
                                          <p:attrName>style.visibility</p:attrName>
                                        </p:attrNameLst>
                                      </p:cBhvr>
                                      <p:to>
                                        <p:strVal val="visible"/>
                                      </p:to>
                                    </p:set>
                                    <p:animEffect transition="in" filter="wipe(left)">
                                      <p:cBhvr>
                                        <p:cTn id="12" dur="500"/>
                                        <p:tgtEl>
                                          <p:spTgt spid="193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35363">
                                            <p:txEl>
                                              <p:pRg st="2" end="2"/>
                                            </p:txEl>
                                          </p:spTgt>
                                        </p:tgtEl>
                                        <p:attrNameLst>
                                          <p:attrName>style.visibility</p:attrName>
                                        </p:attrNameLst>
                                      </p:cBhvr>
                                      <p:to>
                                        <p:strVal val="visible"/>
                                      </p:to>
                                    </p:set>
                                    <p:animEffect transition="in" filter="wipe(left)">
                                      <p:cBhvr>
                                        <p:cTn id="17" dur="500"/>
                                        <p:tgtEl>
                                          <p:spTgt spid="193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35363">
                                            <p:txEl>
                                              <p:pRg st="3" end="3"/>
                                            </p:txEl>
                                          </p:spTgt>
                                        </p:tgtEl>
                                        <p:attrNameLst>
                                          <p:attrName>style.visibility</p:attrName>
                                        </p:attrNameLst>
                                      </p:cBhvr>
                                      <p:to>
                                        <p:strVal val="visible"/>
                                      </p:to>
                                    </p:set>
                                    <p:animEffect transition="in" filter="wipe(left)">
                                      <p:cBhvr>
                                        <p:cTn id="22" dur="500"/>
                                        <p:tgtEl>
                                          <p:spTgt spid="193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923925"/>
            <a:ext cx="7181850"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37411" name="Titolo 1"/>
          <p:cNvSpPr>
            <a:spLocks/>
          </p:cNvSpPr>
          <p:nvPr/>
        </p:nvSpPr>
        <p:spPr bwMode="auto">
          <a:xfrm>
            <a:off x="1676400" y="190500"/>
            <a:ext cx="5753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Web of Knowledge</a:t>
            </a:r>
            <a:endParaRPr lang="it-IT" altLang="it-IT" i="1">
              <a:solidFill>
                <a:schemeClr val="accent2"/>
              </a:solidFill>
            </a:endParaRPr>
          </a:p>
        </p:txBody>
      </p:sp>
      <p:sp>
        <p:nvSpPr>
          <p:cNvPr id="1937412" name="Text Box 4"/>
          <p:cNvSpPr txBox="1">
            <a:spLocks noChangeArrowheads="1"/>
          </p:cNvSpPr>
          <p:nvPr/>
        </p:nvSpPr>
        <p:spPr bwMode="auto">
          <a:xfrm>
            <a:off x="266700" y="5168900"/>
            <a:ext cx="8877300" cy="164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1800" b="0"/>
              <a:t>Immettendo le parole chiave o il nome degli autori nel motore di ricerca, è possibile recuperare:</a:t>
            </a:r>
          </a:p>
          <a:p>
            <a:pPr>
              <a:buClr>
                <a:schemeClr val="accent2"/>
              </a:buClr>
              <a:buFont typeface="Wingdings" panose="05000000000000000000" pitchFamily="2" charset="2"/>
              <a:buChar char="§"/>
            </a:pPr>
            <a:r>
              <a:rPr lang="it-IT" altLang="it-IT" sz="1800" b="0"/>
              <a:t>l'abstract di ciascun articolo,</a:t>
            </a:r>
          </a:p>
          <a:p>
            <a:pPr>
              <a:buClr>
                <a:schemeClr val="accent2"/>
              </a:buClr>
              <a:buFont typeface="Wingdings" panose="05000000000000000000" pitchFamily="2" charset="2"/>
              <a:buChar char="§"/>
            </a:pPr>
            <a:r>
              <a:rPr lang="it-IT" altLang="it-IT" sz="1800" b="0"/>
              <a:t>i riferimenti bibliograci (nome della rivista, titolo dell'articolo, anno, volume, pagine),</a:t>
            </a:r>
          </a:p>
          <a:p>
            <a:pPr>
              <a:buClr>
                <a:schemeClr val="accent2"/>
              </a:buClr>
              <a:buFont typeface="Wingdings" panose="05000000000000000000" pitchFamily="2" charset="2"/>
              <a:buChar char="§"/>
            </a:pPr>
            <a:r>
              <a:rPr lang="it-IT" altLang="it-IT" sz="1800" b="0"/>
              <a:t>il numero di citazioni,</a:t>
            </a:r>
          </a:p>
          <a:p>
            <a:pPr>
              <a:buClr>
                <a:schemeClr val="accent2"/>
              </a:buClr>
              <a:buFont typeface="Wingdings" panose="05000000000000000000" pitchFamily="2" charset="2"/>
              <a:buChar char="§"/>
            </a:pPr>
            <a:r>
              <a:rPr lang="it-IT" altLang="it-IT" sz="1800" b="0"/>
              <a:t>l'elenco degli articoli che citano l'articolo considerato.</a:t>
            </a:r>
          </a:p>
        </p:txBody>
      </p:sp>
    </p:spTree>
    <p:extLst>
      <p:ext uri="{BB962C8B-B14F-4D97-AF65-F5344CB8AC3E}">
        <p14:creationId xmlns:p14="http://schemas.microsoft.com/office/powerpoint/2010/main" val="10918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7412">
                                            <p:txEl>
                                              <p:pRg st="0" end="0"/>
                                            </p:txEl>
                                          </p:spTgt>
                                        </p:tgtEl>
                                        <p:attrNameLst>
                                          <p:attrName>style.visibility</p:attrName>
                                        </p:attrNameLst>
                                      </p:cBhvr>
                                      <p:to>
                                        <p:strVal val="visible"/>
                                      </p:to>
                                    </p:set>
                                    <p:animEffect transition="in" filter="wipe(down)">
                                      <p:cBhvr>
                                        <p:cTn id="7" dur="500"/>
                                        <p:tgtEl>
                                          <p:spTgt spid="193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37412">
                                            <p:txEl>
                                              <p:pRg st="1" end="1"/>
                                            </p:txEl>
                                          </p:spTgt>
                                        </p:tgtEl>
                                        <p:attrNameLst>
                                          <p:attrName>style.visibility</p:attrName>
                                        </p:attrNameLst>
                                      </p:cBhvr>
                                      <p:to>
                                        <p:strVal val="visible"/>
                                      </p:to>
                                    </p:set>
                                    <p:animEffect transition="in" filter="wipe(down)">
                                      <p:cBhvr>
                                        <p:cTn id="12" dur="500"/>
                                        <p:tgtEl>
                                          <p:spTgt spid="193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37412">
                                            <p:txEl>
                                              <p:pRg st="2" end="2"/>
                                            </p:txEl>
                                          </p:spTgt>
                                        </p:tgtEl>
                                        <p:attrNameLst>
                                          <p:attrName>style.visibility</p:attrName>
                                        </p:attrNameLst>
                                      </p:cBhvr>
                                      <p:to>
                                        <p:strVal val="visible"/>
                                      </p:to>
                                    </p:set>
                                    <p:animEffect transition="in" filter="wipe(down)">
                                      <p:cBhvr>
                                        <p:cTn id="17" dur="500"/>
                                        <p:tgtEl>
                                          <p:spTgt spid="19374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37412">
                                            <p:txEl>
                                              <p:pRg st="3" end="3"/>
                                            </p:txEl>
                                          </p:spTgt>
                                        </p:tgtEl>
                                        <p:attrNameLst>
                                          <p:attrName>style.visibility</p:attrName>
                                        </p:attrNameLst>
                                      </p:cBhvr>
                                      <p:to>
                                        <p:strVal val="visible"/>
                                      </p:to>
                                    </p:set>
                                    <p:animEffect transition="in" filter="wipe(down)">
                                      <p:cBhvr>
                                        <p:cTn id="22" dur="500"/>
                                        <p:tgtEl>
                                          <p:spTgt spid="19374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37412">
                                            <p:txEl>
                                              <p:pRg st="4" end="4"/>
                                            </p:txEl>
                                          </p:spTgt>
                                        </p:tgtEl>
                                        <p:attrNameLst>
                                          <p:attrName>style.visibility</p:attrName>
                                        </p:attrNameLst>
                                      </p:cBhvr>
                                      <p:to>
                                        <p:strVal val="visible"/>
                                      </p:to>
                                    </p:set>
                                    <p:animEffect transition="in" filter="wipe(down)">
                                      <p:cBhvr>
                                        <p:cTn id="27" dur="500"/>
                                        <p:tgtEl>
                                          <p:spTgt spid="193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74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Titolo 1"/>
          <p:cNvSpPr>
            <a:spLocks/>
          </p:cNvSpPr>
          <p:nvPr/>
        </p:nvSpPr>
        <p:spPr bwMode="auto">
          <a:xfrm>
            <a:off x="1676400" y="0"/>
            <a:ext cx="5753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scaricare gli articoli</a:t>
            </a:r>
            <a:endParaRPr lang="it-IT" altLang="it-IT" i="1">
              <a:solidFill>
                <a:schemeClr val="accent2"/>
              </a:solidFill>
            </a:endParaRPr>
          </a:p>
        </p:txBody>
      </p:sp>
      <p:sp>
        <p:nvSpPr>
          <p:cNvPr id="1939459" name="Rectangle 3"/>
          <p:cNvSpPr>
            <a:spLocks noChangeArrowheads="1"/>
          </p:cNvSpPr>
          <p:nvPr/>
        </p:nvSpPr>
        <p:spPr bwMode="auto">
          <a:xfrm>
            <a:off x="3125788" y="887413"/>
            <a:ext cx="28527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hlinkClick r:id="rId3"/>
              </a:rPr>
              <a:t>http://www.biblio.units.it/NCP</a:t>
            </a:r>
            <a:endParaRPr lang="it-IT" altLang="it-IT"/>
          </a:p>
        </p:txBody>
      </p:sp>
      <p:pic>
        <p:nvPicPr>
          <p:cNvPr id="1939460" name="Picture 4"/>
          <p:cNvPicPr>
            <a:picLocks noChangeAspect="1" noChangeArrowheads="1"/>
          </p:cNvPicPr>
          <p:nvPr/>
        </p:nvPicPr>
        <p:blipFill>
          <a:blip r:embed="rId4">
            <a:extLst>
              <a:ext uri="{28A0092B-C50C-407E-A947-70E740481C1C}">
                <a14:useLocalDpi xmlns:a14="http://schemas.microsoft.com/office/drawing/2010/main" val="0"/>
              </a:ext>
            </a:extLst>
          </a:blip>
          <a:srcRect l="15959" t="21875" r="17569" b="5469"/>
          <a:stretch>
            <a:fillRect/>
          </a:stretch>
        </p:blipFill>
        <p:spPr bwMode="auto">
          <a:xfrm>
            <a:off x="1260475" y="2354263"/>
            <a:ext cx="6583363" cy="404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39461" name="Text Box 5"/>
          <p:cNvSpPr txBox="1">
            <a:spLocks noChangeArrowheads="1"/>
          </p:cNvSpPr>
          <p:nvPr/>
        </p:nvSpPr>
        <p:spPr bwMode="auto">
          <a:xfrm>
            <a:off x="95250" y="1282700"/>
            <a:ext cx="88773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buClr>
                <a:schemeClr val="accent2"/>
              </a:buClr>
              <a:buFont typeface="Wingdings" panose="05000000000000000000" pitchFamily="2" charset="2"/>
              <a:buNone/>
            </a:pPr>
            <a:r>
              <a:rPr lang="it-IT" altLang="it-IT" sz="1800" b="0"/>
              <a:t>Il testo completo degli articoli in formato pdf può essere scaricato accedendo alla pagina web del Sistema Bibliotecario di Ateneo (SBA), se l'Ateneo </a:t>
            </a:r>
            <a:r>
              <a:rPr lang="it-IT" altLang="it-IT" sz="1800" b="0">
                <a:latin typeface="leclq8"/>
              </a:rPr>
              <a:t>è</a:t>
            </a:r>
            <a:r>
              <a:rPr lang="it-IT" altLang="it-IT" sz="1800" b="0"/>
              <a:t> abbonato alla rivista che ha pubblicato l'articolo. </a:t>
            </a:r>
          </a:p>
        </p:txBody>
      </p:sp>
    </p:spTree>
    <p:extLst>
      <p:ext uri="{BB962C8B-B14F-4D97-AF65-F5344CB8AC3E}">
        <p14:creationId xmlns:p14="http://schemas.microsoft.com/office/powerpoint/2010/main" val="207170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Rectangle 2"/>
          <p:cNvSpPr>
            <a:spLocks noGrp="1" noChangeArrowheads="1"/>
          </p:cNvSpPr>
          <p:nvPr>
            <p:ph type="title"/>
          </p:nvPr>
        </p:nvSpPr>
        <p:spPr>
          <a:xfrm>
            <a:off x="457200" y="841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chemeClr val="accent2"/>
                </a:solidFill>
              </a:rPr>
              <a:t>i</a:t>
            </a:r>
            <a:r>
              <a:rPr lang="it-IT" altLang="it-IT" b="1" dirty="0" smtClean="0">
                <a:solidFill>
                  <a:schemeClr val="accent2"/>
                </a:solidFill>
              </a:rPr>
              <a:t>ndici </a:t>
            </a:r>
            <a:r>
              <a:rPr lang="it-IT" altLang="it-IT" b="1" dirty="0">
                <a:solidFill>
                  <a:schemeClr val="accent2"/>
                </a:solidFill>
              </a:rPr>
              <a:t>bibliometrici</a:t>
            </a:r>
          </a:p>
        </p:txBody>
      </p:sp>
      <p:sp>
        <p:nvSpPr>
          <p:cNvPr id="1945603" name="Rectangle 3"/>
          <p:cNvSpPr>
            <a:spLocks noGrp="1" noChangeArrowheads="1"/>
          </p:cNvSpPr>
          <p:nvPr>
            <p:ph type="body" idx="1"/>
          </p:nvPr>
        </p:nvSpPr>
        <p:spPr>
          <a:xfrm>
            <a:off x="342900" y="1181100"/>
            <a:ext cx="8458200" cy="146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marL="0" indent="0" algn="just">
              <a:spcBef>
                <a:spcPct val="0"/>
              </a:spcBef>
              <a:buClr>
                <a:schemeClr val="accent2"/>
              </a:buClr>
              <a:buFont typeface="Wingdings" panose="05000000000000000000" pitchFamily="2" charset="2"/>
              <a:buNone/>
            </a:pPr>
            <a:r>
              <a:rPr lang="it-IT" altLang="it-IT" sz="2400"/>
              <a:t>L</a:t>
            </a:r>
            <a:r>
              <a:rPr lang="it-IT" altLang="it-IT" sz="2400">
                <a:latin typeface="leclq8"/>
              </a:rPr>
              <a:t>’</a:t>
            </a:r>
            <a:r>
              <a:rPr lang="it-IT" altLang="it-IT" sz="2400"/>
              <a:t>Impact Factor di una rivista riflette quanto spesso i suoi articoli vengono citati in altre riviste peer-reviewed e d</a:t>
            </a:r>
            <a:r>
              <a:rPr lang="it-IT" altLang="it-IT" sz="2400">
                <a:latin typeface="leclq8"/>
              </a:rPr>
              <a:t>à</a:t>
            </a:r>
            <a:r>
              <a:rPr lang="it-IT" altLang="it-IT" sz="2400"/>
              <a:t> alcune indicazioni sull'importanza della rivista nel suo campo: pi</a:t>
            </a:r>
            <a:r>
              <a:rPr lang="it-IT" altLang="it-IT" sz="2400">
                <a:latin typeface="leclq8"/>
              </a:rPr>
              <a:t>ù</a:t>
            </a:r>
            <a:r>
              <a:rPr lang="it-IT" altLang="it-IT" sz="2400"/>
              <a:t> alto </a:t>
            </a:r>
            <a:r>
              <a:rPr lang="it-IT" altLang="it-IT" sz="2400">
                <a:latin typeface="leclq8"/>
              </a:rPr>
              <a:t>è</a:t>
            </a:r>
            <a:r>
              <a:rPr lang="it-IT" altLang="it-IT" sz="2400"/>
              <a:t> il numero, maggiore </a:t>
            </a:r>
            <a:r>
              <a:rPr lang="it-IT" altLang="it-IT" sz="2400">
                <a:latin typeface="leclq8"/>
              </a:rPr>
              <a:t>è</a:t>
            </a:r>
            <a:r>
              <a:rPr lang="it-IT" altLang="it-IT" sz="2400"/>
              <a:t> l'impatto o l'influenza.</a:t>
            </a:r>
          </a:p>
        </p:txBody>
      </p:sp>
      <p:pic>
        <p:nvPicPr>
          <p:cNvPr id="194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008313"/>
            <a:ext cx="9031287" cy="384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2897937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Grp="1" noChangeArrowheads="1"/>
          </p:cNvSpPr>
          <p:nvPr>
            <p:ph type="title"/>
          </p:nvPr>
        </p:nvSpPr>
        <p:spPr>
          <a:xfrm>
            <a:off x="438150" y="-1143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tabLst>
                <a:tab pos="3505200" algn="l"/>
              </a:tabLst>
            </a:pPr>
            <a:r>
              <a:rPr lang="it-IT" altLang="it-IT" sz="3000" b="1" dirty="0">
                <a:solidFill>
                  <a:schemeClr val="accent2"/>
                </a:solidFill>
              </a:rPr>
              <a:t>Top </a:t>
            </a:r>
            <a:r>
              <a:rPr lang="it-IT" altLang="it-IT" sz="3000" b="1" dirty="0" smtClean="0">
                <a:solidFill>
                  <a:schemeClr val="accent2"/>
                </a:solidFill>
              </a:rPr>
              <a:t>riviste </a:t>
            </a:r>
            <a:r>
              <a:rPr lang="it-IT" altLang="it-IT" sz="3000" b="1" dirty="0">
                <a:solidFill>
                  <a:schemeClr val="accent2"/>
                </a:solidFill>
              </a:rPr>
              <a:t>psicologiche</a:t>
            </a:r>
            <a:br>
              <a:rPr lang="it-IT" altLang="it-IT" sz="3000" b="1" dirty="0">
                <a:solidFill>
                  <a:schemeClr val="accent2"/>
                </a:solidFill>
              </a:rPr>
            </a:br>
            <a:r>
              <a:rPr lang="it-IT" altLang="it-IT" sz="2000" b="1" dirty="0">
                <a:solidFill>
                  <a:srgbClr val="FF9900"/>
                </a:solidFill>
                <a:hlinkClick r:id="rId3"/>
              </a:rPr>
              <a:t>(metriche di Google Scholar)</a:t>
            </a:r>
            <a:endParaRPr lang="it-IT" altLang="it-IT" sz="2000" b="1" dirty="0">
              <a:solidFill>
                <a:srgbClr val="FF9900"/>
              </a:solidFill>
            </a:endParaRPr>
          </a:p>
        </p:txBody>
      </p:sp>
      <p:pic>
        <p:nvPicPr>
          <p:cNvPr id="2" name="Picture 1"/>
          <p:cNvPicPr>
            <a:picLocks noChangeAspect="1"/>
          </p:cNvPicPr>
          <p:nvPr/>
        </p:nvPicPr>
        <p:blipFill rotWithShape="1">
          <a:blip r:embed="rId4"/>
          <a:srcRect t="14689" b="4444"/>
          <a:stretch/>
        </p:blipFill>
        <p:spPr>
          <a:xfrm>
            <a:off x="0" y="1483112"/>
            <a:ext cx="9144000" cy="4159406"/>
          </a:xfrm>
          <a:prstGeom prst="rect">
            <a:avLst/>
          </a:prstGeom>
        </p:spPr>
      </p:pic>
    </p:spTree>
    <p:extLst>
      <p:ext uri="{BB962C8B-B14F-4D97-AF65-F5344CB8AC3E}">
        <p14:creationId xmlns:p14="http://schemas.microsoft.com/office/powerpoint/2010/main" val="1109696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Rectangle 2"/>
          <p:cNvSpPr>
            <a:spLocks noGrp="1" noChangeArrowheads="1"/>
          </p:cNvSpPr>
          <p:nvPr>
            <p:ph type="title"/>
          </p:nvPr>
        </p:nvSpPr>
        <p:spPr>
          <a:xfrm>
            <a:off x="457200" y="841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a:solidFill>
                  <a:schemeClr val="accent2"/>
                </a:solidFill>
              </a:rPr>
              <a:t>Quali informazioni su web?</a:t>
            </a:r>
          </a:p>
        </p:txBody>
      </p:sp>
      <p:sp>
        <p:nvSpPr>
          <p:cNvPr id="1949699" name="Rectangle 3"/>
          <p:cNvSpPr>
            <a:spLocks noGrp="1" noChangeArrowheads="1"/>
          </p:cNvSpPr>
          <p:nvPr>
            <p:ph type="body" idx="1"/>
          </p:nvPr>
        </p:nvSpPr>
        <p:spPr>
          <a:xfrm>
            <a:off x="342900" y="958079"/>
            <a:ext cx="8458200" cy="11079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marL="0" indent="0">
              <a:spcBef>
                <a:spcPct val="0"/>
              </a:spcBef>
              <a:buClr>
                <a:schemeClr val="accent2"/>
              </a:buClr>
              <a:buFont typeface="Wingdings" panose="05000000000000000000" pitchFamily="2" charset="2"/>
              <a:buNone/>
            </a:pPr>
            <a:r>
              <a:rPr lang="it-IT" altLang="it-IT" sz="2400" dirty="0"/>
              <a:t>Discriminare fra informazioni attendibili e non </a:t>
            </a:r>
            <a:r>
              <a:rPr lang="it-IT" altLang="it-IT" sz="2400" dirty="0">
                <a:latin typeface="leclq8"/>
              </a:rPr>
              <a:t>è</a:t>
            </a:r>
            <a:r>
              <a:rPr lang="it-IT" altLang="it-IT" sz="2400" dirty="0"/>
              <a:t> </a:t>
            </a:r>
            <a:r>
              <a:rPr lang="it-IT" altLang="it-IT" sz="2400" dirty="0" smtClean="0"/>
              <a:t>importante soprattutto avendo la tentazione di usare motori di ricerca generalisti come Google, Yahoo etc..</a:t>
            </a:r>
            <a:endParaRPr lang="it-IT" altLang="it-IT" sz="2400" dirty="0"/>
          </a:p>
        </p:txBody>
      </p:sp>
      <p:pic>
        <p:nvPicPr>
          <p:cNvPr id="194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362200"/>
            <a:ext cx="4814887"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49701" name="Text Box 5"/>
          <p:cNvSpPr txBox="1">
            <a:spLocks noChangeArrowheads="1"/>
          </p:cNvSpPr>
          <p:nvPr/>
        </p:nvSpPr>
        <p:spPr bwMode="auto">
          <a:xfrm>
            <a:off x="5295900" y="2219325"/>
            <a:ext cx="3848100"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AutoNum type="arabicPeriod"/>
            </a:pPr>
            <a:r>
              <a:rPr lang="it-IT" altLang="it-IT" sz="2400" b="0"/>
              <a:t>L’autore è un’autorità conosciuta nel campo?</a:t>
            </a:r>
          </a:p>
          <a:p>
            <a:pPr>
              <a:buFontTx/>
              <a:buAutoNum type="arabicPeriod"/>
            </a:pPr>
            <a:r>
              <a:rPr lang="it-IT" altLang="it-IT" sz="2400" b="0"/>
              <a:t>L’editore e il sito sono riconosciuti nella comunità scientifica?</a:t>
            </a:r>
          </a:p>
          <a:p>
            <a:pPr>
              <a:buFontTx/>
              <a:buAutoNum type="arabicPeriod"/>
            </a:pPr>
            <a:r>
              <a:rPr lang="it-IT" altLang="it-IT" sz="2400" b="0"/>
              <a:t>Ci sono riferimenti bibliografici ad altri lavori?</a:t>
            </a:r>
          </a:p>
        </p:txBody>
      </p:sp>
      <p:sp>
        <p:nvSpPr>
          <p:cNvPr id="1949702" name="Text Box 6"/>
          <p:cNvSpPr txBox="1">
            <a:spLocks noChangeArrowheads="1"/>
          </p:cNvSpPr>
          <p:nvPr/>
        </p:nvSpPr>
        <p:spPr bwMode="auto">
          <a:xfrm>
            <a:off x="285750" y="5467350"/>
            <a:ext cx="8343900"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AutoNum type="arabicPeriod" startAt="4"/>
            </a:pPr>
            <a:r>
              <a:rPr lang="it-IT" altLang="it-IT" sz="2400" b="0"/>
              <a:t>I punti controversi della ricerca sono discussi?</a:t>
            </a:r>
          </a:p>
          <a:p>
            <a:pPr>
              <a:buFontTx/>
              <a:buAutoNum type="arabicPeriod" startAt="4"/>
            </a:pPr>
            <a:r>
              <a:rPr lang="it-IT" altLang="it-IT" sz="2400" b="0"/>
              <a:t>Ci sono informazioni che permettono la </a:t>
            </a:r>
            <a:r>
              <a:rPr lang="it-IT" altLang="it-IT" sz="2400" b="0" i="1">
                <a:solidFill>
                  <a:srgbClr val="FF9900"/>
                </a:solidFill>
              </a:rPr>
              <a:t>replicabilità</a:t>
            </a:r>
            <a:r>
              <a:rPr lang="it-IT" altLang="it-IT" sz="2400" b="0"/>
              <a:t>?</a:t>
            </a:r>
          </a:p>
          <a:p>
            <a:pPr>
              <a:spcBef>
                <a:spcPct val="50000"/>
              </a:spcBef>
            </a:pPr>
            <a:endParaRPr lang="it-IT" altLang="it-IT"/>
          </a:p>
        </p:txBody>
      </p:sp>
      <p:sp>
        <p:nvSpPr>
          <p:cNvPr id="1949703" name="Text Box 7"/>
          <p:cNvSpPr txBox="1">
            <a:spLocks noChangeArrowheads="1"/>
          </p:cNvSpPr>
          <p:nvPr/>
        </p:nvSpPr>
        <p:spPr bwMode="auto">
          <a:xfrm>
            <a:off x="685800" y="6297613"/>
            <a:ext cx="79168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t>Elisabeth Kirk (2002): </a:t>
            </a:r>
            <a:r>
              <a:rPr lang="it-IT" altLang="it-IT">
                <a:hlinkClick r:id="rId4"/>
              </a:rPr>
              <a:t>https://olinuris.library.cornell.edu/ref/research/webeval.html</a:t>
            </a:r>
            <a:endParaRPr lang="it-IT" altLang="it-IT"/>
          </a:p>
        </p:txBody>
      </p:sp>
    </p:spTree>
    <p:extLst>
      <p:ext uri="{BB962C8B-B14F-4D97-AF65-F5344CB8AC3E}">
        <p14:creationId xmlns:p14="http://schemas.microsoft.com/office/powerpoint/2010/main" val="362581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9699">
                                            <p:txEl>
                                              <p:pRg st="0" end="0"/>
                                            </p:txEl>
                                          </p:spTgt>
                                        </p:tgtEl>
                                        <p:attrNameLst>
                                          <p:attrName>style.visibility</p:attrName>
                                        </p:attrNameLst>
                                      </p:cBhvr>
                                      <p:to>
                                        <p:strVal val="visible"/>
                                      </p:to>
                                    </p:set>
                                    <p:animEffect transition="in" filter="wipe(down)">
                                      <p:cBhvr>
                                        <p:cTn id="7" dur="500"/>
                                        <p:tgtEl>
                                          <p:spTgt spid="194969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49700"/>
                                        </p:tgtEl>
                                        <p:attrNameLst>
                                          <p:attrName>style.visibility</p:attrName>
                                        </p:attrNameLst>
                                      </p:cBhvr>
                                      <p:to>
                                        <p:strVal val="visible"/>
                                      </p:to>
                                    </p:set>
                                    <p:animEffect transition="in" filter="fade">
                                      <p:cBhvr>
                                        <p:cTn id="11" dur="500"/>
                                        <p:tgtEl>
                                          <p:spTgt spid="1949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9701">
                                            <p:txEl>
                                              <p:pRg st="0" end="0"/>
                                            </p:txEl>
                                          </p:spTgt>
                                        </p:tgtEl>
                                        <p:attrNameLst>
                                          <p:attrName>style.visibility</p:attrName>
                                        </p:attrNameLst>
                                      </p:cBhvr>
                                      <p:to>
                                        <p:strVal val="visible"/>
                                      </p:to>
                                    </p:set>
                                    <p:animEffect transition="in" filter="wipe(left)">
                                      <p:cBhvr>
                                        <p:cTn id="16" dur="500"/>
                                        <p:tgtEl>
                                          <p:spTgt spid="194970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9701">
                                            <p:txEl>
                                              <p:pRg st="1" end="1"/>
                                            </p:txEl>
                                          </p:spTgt>
                                        </p:tgtEl>
                                        <p:attrNameLst>
                                          <p:attrName>style.visibility</p:attrName>
                                        </p:attrNameLst>
                                      </p:cBhvr>
                                      <p:to>
                                        <p:strVal val="visible"/>
                                      </p:to>
                                    </p:set>
                                    <p:animEffect transition="in" filter="wipe(left)">
                                      <p:cBhvr>
                                        <p:cTn id="21" dur="500"/>
                                        <p:tgtEl>
                                          <p:spTgt spid="194970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49701">
                                            <p:txEl>
                                              <p:pRg st="2" end="2"/>
                                            </p:txEl>
                                          </p:spTgt>
                                        </p:tgtEl>
                                        <p:attrNameLst>
                                          <p:attrName>style.visibility</p:attrName>
                                        </p:attrNameLst>
                                      </p:cBhvr>
                                      <p:to>
                                        <p:strVal val="visible"/>
                                      </p:to>
                                    </p:set>
                                    <p:animEffect transition="in" filter="wipe(left)">
                                      <p:cBhvr>
                                        <p:cTn id="26" dur="500"/>
                                        <p:tgtEl>
                                          <p:spTgt spid="194970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49702">
                                            <p:txEl>
                                              <p:pRg st="0" end="0"/>
                                            </p:txEl>
                                          </p:spTgt>
                                        </p:tgtEl>
                                        <p:attrNameLst>
                                          <p:attrName>style.visibility</p:attrName>
                                        </p:attrNameLst>
                                      </p:cBhvr>
                                      <p:to>
                                        <p:strVal val="visible"/>
                                      </p:to>
                                    </p:set>
                                    <p:animEffect transition="in" filter="wipe(left)">
                                      <p:cBhvr>
                                        <p:cTn id="31" dur="500"/>
                                        <p:tgtEl>
                                          <p:spTgt spid="194970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49702">
                                            <p:txEl>
                                              <p:pRg st="1" end="1"/>
                                            </p:txEl>
                                          </p:spTgt>
                                        </p:tgtEl>
                                        <p:attrNameLst>
                                          <p:attrName>style.visibility</p:attrName>
                                        </p:attrNameLst>
                                      </p:cBhvr>
                                      <p:to>
                                        <p:strVal val="visible"/>
                                      </p:to>
                                    </p:set>
                                    <p:animEffect transition="in" filter="wipe(left)">
                                      <p:cBhvr>
                                        <p:cTn id="36" dur="500"/>
                                        <p:tgtEl>
                                          <p:spTgt spid="19497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699" grpId="0" build="p"/>
      <p:bldP spid="1949701" grpId="0" build="p"/>
      <p:bldP spid="19497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439" t="31680" r="13536" b="13469"/>
          <a:stretch/>
        </p:blipFill>
        <p:spPr>
          <a:xfrm>
            <a:off x="452390" y="1323975"/>
            <a:ext cx="6505971" cy="3715600"/>
          </a:xfrm>
          <a:prstGeom prst="rect">
            <a:avLst/>
          </a:prstGeom>
        </p:spPr>
      </p:pic>
      <p:sp>
        <p:nvSpPr>
          <p:cNvPr id="3" name="Titolo 1"/>
          <p:cNvSpPr txBox="1">
            <a:spLocks/>
          </p:cNvSpPr>
          <p:nvPr/>
        </p:nvSpPr>
        <p:spPr bwMode="auto">
          <a:xfrm>
            <a:off x="2964738" y="280987"/>
            <a:ext cx="50515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r>
              <a:rPr lang="it-IT" altLang="it-IT" dirty="0">
                <a:solidFill>
                  <a:schemeClr val="accent2"/>
                </a:solidFill>
              </a:rPr>
              <a:t>n</a:t>
            </a:r>
            <a:r>
              <a:rPr lang="it-IT" altLang="it-IT" dirty="0" smtClean="0">
                <a:solidFill>
                  <a:schemeClr val="accent2"/>
                </a:solidFill>
              </a:rPr>
              <a:t>ovità moodle2</a:t>
            </a:r>
            <a:endParaRPr lang="it-IT" altLang="it-IT" b="1" dirty="0" smtClean="0">
              <a:solidFill>
                <a:schemeClr val="accent2"/>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3239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 name="Rectangle 4"/>
          <p:cNvSpPr/>
          <p:nvPr/>
        </p:nvSpPr>
        <p:spPr>
          <a:xfrm>
            <a:off x="356838" y="5320563"/>
            <a:ext cx="7820025" cy="477054"/>
          </a:xfrm>
          <a:prstGeom prst="rect">
            <a:avLst/>
          </a:prstGeom>
        </p:spPr>
        <p:txBody>
          <a:bodyPr wrap="square">
            <a:spAutoFit/>
          </a:bodyPr>
          <a:lstStyle/>
          <a:p>
            <a:pPr marL="269875" lvl="0" indent="-269875" eaLnBrk="1" hangingPunct="1">
              <a:spcBef>
                <a:spcPts val="600"/>
              </a:spcBef>
              <a:buClr>
                <a:srgbClr val="333399"/>
              </a:buClr>
              <a:buFont typeface="Wingdings" panose="05000000000000000000" pitchFamily="2" charset="2"/>
              <a:buChar char="§"/>
            </a:pPr>
            <a:r>
              <a:rPr lang="it-IT" altLang="it-IT" sz="2500" b="0" dirty="0">
                <a:solidFill>
                  <a:srgbClr val="000000"/>
                </a:solidFill>
                <a:latin typeface="Arial"/>
                <a:cs typeface="Arial"/>
              </a:rPr>
              <a:t>a</a:t>
            </a:r>
            <a:r>
              <a:rPr lang="it-IT" altLang="it-IT" sz="2500" b="0" dirty="0" smtClean="0">
                <a:solidFill>
                  <a:srgbClr val="000000"/>
                </a:solidFill>
                <a:latin typeface="Arial"/>
                <a:cs typeface="Arial"/>
              </a:rPr>
              <a:t>vete 1 mese di tempo per completare il Quiz</a:t>
            </a:r>
            <a:endParaRPr lang="it-IT" altLang="it-IT" sz="2500" b="0" dirty="0">
              <a:solidFill>
                <a:srgbClr val="000000"/>
              </a:solidFill>
              <a:latin typeface="Arial"/>
              <a:cs typeface="Arial"/>
            </a:endParaRPr>
          </a:p>
        </p:txBody>
      </p:sp>
    </p:spTree>
    <p:extLst>
      <p:ext uri="{BB962C8B-B14F-4D97-AF65-F5344CB8AC3E}">
        <p14:creationId xmlns:p14="http://schemas.microsoft.com/office/powerpoint/2010/main" val="20908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ChangeArrowheads="1"/>
          </p:cNvSpPr>
          <p:nvPr>
            <p:ph type="title"/>
          </p:nvPr>
        </p:nvSpPr>
        <p:spPr>
          <a:xfrm>
            <a:off x="457200" y="841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4000" b="1" dirty="0">
                <a:solidFill>
                  <a:schemeClr val="accent2"/>
                </a:solidFill>
              </a:rPr>
              <a:t>se le informazioni sono contradditorie</a:t>
            </a:r>
            <a:r>
              <a:rPr lang="it-IT" altLang="it-IT" sz="4000" b="1" dirty="0" smtClean="0">
                <a:solidFill>
                  <a:schemeClr val="accent2"/>
                </a:solidFill>
              </a:rPr>
              <a:t>?</a:t>
            </a:r>
            <a:endParaRPr lang="it-IT" altLang="it-IT" sz="4000" b="1" dirty="0">
              <a:solidFill>
                <a:schemeClr val="accent2"/>
              </a:solidFill>
            </a:endParaRPr>
          </a:p>
        </p:txBody>
      </p:sp>
      <p:sp>
        <p:nvSpPr>
          <p:cNvPr id="1951747" name="Segnaposto contenuto 2"/>
          <p:cNvSpPr>
            <a:spLocks/>
          </p:cNvSpPr>
          <p:nvPr/>
        </p:nvSpPr>
        <p:spPr bwMode="auto">
          <a:xfrm>
            <a:off x="419100" y="2058988"/>
            <a:ext cx="834390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5000"/>
              </a:lnSpc>
              <a:spcBef>
                <a:spcPct val="15000"/>
              </a:spcBef>
              <a:spcAft>
                <a:spcPct val="10000"/>
              </a:spcAft>
              <a:buClr>
                <a:schemeClr val="accent2"/>
              </a:buClr>
              <a:buFont typeface="Wingdings" panose="05000000000000000000" pitchFamily="2" charset="2"/>
              <a:buChar char="§"/>
            </a:pPr>
            <a:r>
              <a:rPr lang="it-IT" altLang="it-IT" sz="2800" b="0" i="1"/>
              <a:t>Meta-analisi</a:t>
            </a:r>
            <a:r>
              <a:rPr lang="it-IT" altLang="it-IT" sz="2800" b="0"/>
              <a:t>: Serie di metodi statistici per integrare i risultati, ad esempio, di diversi studi clinici, miranti ad ottenere un unico indice quantitativo di stima che permetta di trarre conclusioni più forti di quelle tratte sulla base di ogni singolo studio</a:t>
            </a:r>
          </a:p>
          <a:p>
            <a:pPr algn="just">
              <a:lnSpc>
                <a:spcPct val="95000"/>
              </a:lnSpc>
              <a:spcBef>
                <a:spcPct val="15000"/>
              </a:spcBef>
              <a:spcAft>
                <a:spcPct val="10000"/>
              </a:spcAft>
              <a:buClr>
                <a:schemeClr val="accent2"/>
              </a:buClr>
              <a:buFont typeface="Wingdings" panose="05000000000000000000" pitchFamily="2" charset="2"/>
              <a:buChar char="§"/>
            </a:pPr>
            <a:r>
              <a:rPr lang="it-IT" altLang="it-IT" sz="2800" b="0"/>
              <a:t>Vanno oltre il </a:t>
            </a:r>
            <a:r>
              <a:rPr lang="it-IT" altLang="it-IT" sz="2800" b="0" i="1"/>
              <a:t>box-score</a:t>
            </a:r>
            <a:r>
              <a:rPr lang="it-IT" altLang="it-IT" sz="2800" b="0"/>
              <a:t> (mero conteggio di quante evidenze a favore e a sfavore di un evidenza)</a:t>
            </a:r>
          </a:p>
          <a:p>
            <a:pPr algn="just">
              <a:lnSpc>
                <a:spcPct val="95000"/>
              </a:lnSpc>
              <a:spcBef>
                <a:spcPct val="15000"/>
              </a:spcBef>
              <a:spcAft>
                <a:spcPct val="10000"/>
              </a:spcAft>
              <a:buClr>
                <a:schemeClr val="accent2"/>
              </a:buClr>
              <a:buFont typeface="Wingdings" panose="05000000000000000000" pitchFamily="2" charset="2"/>
              <a:buChar char="§"/>
            </a:pPr>
            <a:endParaRPr lang="it-IT" altLang="it-IT" sz="2800" b="0"/>
          </a:p>
        </p:txBody>
      </p:sp>
    </p:spTree>
    <p:extLst>
      <p:ext uri="{BB962C8B-B14F-4D97-AF65-F5344CB8AC3E}">
        <p14:creationId xmlns:p14="http://schemas.microsoft.com/office/powerpoint/2010/main" val="1840816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1747">
                                            <p:txEl>
                                              <p:pRg st="0" end="0"/>
                                            </p:txEl>
                                          </p:spTgt>
                                        </p:tgtEl>
                                        <p:attrNameLst>
                                          <p:attrName>style.visibility</p:attrName>
                                        </p:attrNameLst>
                                      </p:cBhvr>
                                      <p:to>
                                        <p:strVal val="visible"/>
                                      </p:to>
                                    </p:set>
                                    <p:animEffect transition="in" filter="wipe(left)">
                                      <p:cBhvr>
                                        <p:cTn id="7" dur="500"/>
                                        <p:tgtEl>
                                          <p:spTgt spid="195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1747">
                                            <p:txEl>
                                              <p:pRg st="1" end="1"/>
                                            </p:txEl>
                                          </p:spTgt>
                                        </p:tgtEl>
                                        <p:attrNameLst>
                                          <p:attrName>style.visibility</p:attrName>
                                        </p:attrNameLst>
                                      </p:cBhvr>
                                      <p:to>
                                        <p:strVal val="visible"/>
                                      </p:to>
                                    </p:set>
                                    <p:animEffect transition="in" filter="wipe(left)">
                                      <p:cBhvr>
                                        <p:cTn id="12" dur="500"/>
                                        <p:tgtEl>
                                          <p:spTgt spid="195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3794" name="Picture 2"/>
          <p:cNvPicPr>
            <a:picLocks noChangeAspect="1" noChangeArrowheads="1"/>
          </p:cNvPicPr>
          <p:nvPr/>
        </p:nvPicPr>
        <p:blipFill>
          <a:blip r:embed="rId3">
            <a:extLst>
              <a:ext uri="{28A0092B-C50C-407E-A947-70E740481C1C}">
                <a14:useLocalDpi xmlns:a14="http://schemas.microsoft.com/office/drawing/2010/main" val="0"/>
              </a:ext>
            </a:extLst>
          </a:blip>
          <a:srcRect b="58810"/>
          <a:stretch>
            <a:fillRect/>
          </a:stretch>
        </p:blipFill>
        <p:spPr bwMode="auto">
          <a:xfrm>
            <a:off x="0" y="1447800"/>
            <a:ext cx="4967288" cy="293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53795" name="Rectangle 3"/>
          <p:cNvSpPr>
            <a:spLocks noGrp="1" noChangeArrowheads="1"/>
          </p:cNvSpPr>
          <p:nvPr>
            <p:ph type="title"/>
          </p:nvPr>
        </p:nvSpPr>
        <p:spPr>
          <a:xfrm>
            <a:off x="457200" y="841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4000" b="1">
                <a:solidFill>
                  <a:schemeClr val="accent2"/>
                </a:solidFill>
              </a:rPr>
              <a:t>efficacia di diversi tipi di psicoterapia</a:t>
            </a:r>
          </a:p>
        </p:txBody>
      </p:sp>
      <p:sp>
        <p:nvSpPr>
          <p:cNvPr id="1953796" name="Segnaposto contenuto 2"/>
          <p:cNvSpPr>
            <a:spLocks/>
          </p:cNvSpPr>
          <p:nvPr/>
        </p:nvSpPr>
        <p:spPr bwMode="auto">
          <a:xfrm>
            <a:off x="4972050" y="1620838"/>
            <a:ext cx="417195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dirty="0"/>
              <a:t>Eysenk (1952, 1965) con analisi box-score conclude che fare o non fare una psicoterapia è uguale</a:t>
            </a:r>
          </a:p>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dirty="0"/>
              <a:t>Smith &amp; Glass (1977) verificano la </a:t>
            </a:r>
            <a:r>
              <a:rPr lang="it-IT" altLang="it-IT" sz="1800" dirty="0"/>
              <a:t>grandezza degli effetti</a:t>
            </a:r>
            <a:r>
              <a:rPr lang="it-IT" altLang="it-IT" sz="1800" b="0" dirty="0"/>
              <a:t> prodotti dalla psicoterapia in 375 studi</a:t>
            </a:r>
          </a:p>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dirty="0"/>
              <a:t>Riportano tutti i dati </a:t>
            </a:r>
            <a:r>
              <a:rPr lang="it-IT" altLang="it-IT" sz="1800" b="0" dirty="0" smtClean="0"/>
              <a:t>degli </a:t>
            </a:r>
            <a:r>
              <a:rPr lang="it-IT" altLang="it-IT" sz="1800" b="0" dirty="0"/>
              <a:t>studi su una stessa </a:t>
            </a:r>
            <a:r>
              <a:rPr lang="it-IT" altLang="it-IT" sz="1800" b="0" i="1" dirty="0"/>
              <a:t>scala</a:t>
            </a:r>
            <a:r>
              <a:rPr lang="it-IT" altLang="it-IT" sz="1800" b="0" dirty="0"/>
              <a:t>, dividendo la differenza fra gruppo </a:t>
            </a:r>
            <a:r>
              <a:rPr lang="it-IT" altLang="it-IT" sz="1800" b="0" i="1" dirty="0">
                <a:solidFill>
                  <a:srgbClr val="FF0000"/>
                </a:solidFill>
              </a:rPr>
              <a:t>trattato</a:t>
            </a:r>
            <a:r>
              <a:rPr lang="it-IT" altLang="it-IT" sz="1800" b="0" dirty="0"/>
              <a:t> e </a:t>
            </a:r>
            <a:r>
              <a:rPr lang="it-IT" altLang="it-IT" sz="1800" b="0" i="1" dirty="0">
                <a:solidFill>
                  <a:srgbClr val="FF9900"/>
                </a:solidFill>
              </a:rPr>
              <a:t>non trattato</a:t>
            </a:r>
            <a:r>
              <a:rPr lang="it-IT" altLang="it-IT" sz="1800" b="0" dirty="0"/>
              <a:t> per la deviazione standard del gruppo </a:t>
            </a:r>
            <a:r>
              <a:rPr lang="it-IT" altLang="it-IT" sz="1800" b="0" i="1" dirty="0">
                <a:solidFill>
                  <a:srgbClr val="FF9900"/>
                </a:solidFill>
              </a:rPr>
              <a:t>non trattato</a:t>
            </a:r>
            <a:r>
              <a:rPr lang="it-IT" altLang="it-IT" sz="1800" b="0" dirty="0"/>
              <a:t> </a:t>
            </a:r>
          </a:p>
        </p:txBody>
      </p:sp>
      <p:grpSp>
        <p:nvGrpSpPr>
          <p:cNvPr id="1953797" name="Group 5"/>
          <p:cNvGrpSpPr>
            <a:grpSpLocks/>
          </p:cNvGrpSpPr>
          <p:nvPr/>
        </p:nvGrpSpPr>
        <p:grpSpPr bwMode="auto">
          <a:xfrm>
            <a:off x="0" y="4433888"/>
            <a:ext cx="4667250" cy="1089025"/>
            <a:chOff x="78" y="2889"/>
            <a:chExt cx="2940" cy="686"/>
          </a:xfrm>
        </p:grpSpPr>
        <p:sp>
          <p:nvSpPr>
            <p:cNvPr id="1953798" name="Line 6"/>
            <p:cNvSpPr>
              <a:spLocks noChangeShapeType="1"/>
            </p:cNvSpPr>
            <p:nvPr/>
          </p:nvSpPr>
          <p:spPr bwMode="auto">
            <a:xfrm>
              <a:off x="78" y="3570"/>
              <a:ext cx="29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nvGrpSpPr>
            <p:cNvPr id="1953799" name="Group 7"/>
            <p:cNvGrpSpPr>
              <a:grpSpLocks/>
            </p:cNvGrpSpPr>
            <p:nvPr/>
          </p:nvGrpSpPr>
          <p:grpSpPr bwMode="auto">
            <a:xfrm>
              <a:off x="150" y="3479"/>
              <a:ext cx="2722" cy="96"/>
              <a:chOff x="150" y="3479"/>
              <a:chExt cx="2722" cy="96"/>
            </a:xfrm>
          </p:grpSpPr>
          <p:sp>
            <p:nvSpPr>
              <p:cNvPr id="1953800" name="Line 8"/>
              <p:cNvSpPr>
                <a:spLocks noChangeShapeType="1"/>
              </p:cNvSpPr>
              <p:nvPr/>
            </p:nvSpPr>
            <p:spPr bwMode="auto">
              <a:xfrm flipV="1">
                <a:off x="150"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1" name="Line 9"/>
              <p:cNvSpPr>
                <a:spLocks noChangeShapeType="1"/>
              </p:cNvSpPr>
              <p:nvPr/>
            </p:nvSpPr>
            <p:spPr bwMode="auto">
              <a:xfrm flipV="1">
                <a:off x="452"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2" name="Line 10"/>
              <p:cNvSpPr>
                <a:spLocks noChangeShapeType="1"/>
              </p:cNvSpPr>
              <p:nvPr/>
            </p:nvSpPr>
            <p:spPr bwMode="auto">
              <a:xfrm flipV="1">
                <a:off x="754"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3" name="Line 11"/>
              <p:cNvSpPr>
                <a:spLocks noChangeShapeType="1"/>
              </p:cNvSpPr>
              <p:nvPr/>
            </p:nvSpPr>
            <p:spPr bwMode="auto">
              <a:xfrm flipV="1">
                <a:off x="1057"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4" name="Line 12"/>
              <p:cNvSpPr>
                <a:spLocks noChangeShapeType="1"/>
              </p:cNvSpPr>
              <p:nvPr/>
            </p:nvSpPr>
            <p:spPr bwMode="auto">
              <a:xfrm flipV="1">
                <a:off x="1359"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5" name="Line 13"/>
              <p:cNvSpPr>
                <a:spLocks noChangeShapeType="1"/>
              </p:cNvSpPr>
              <p:nvPr/>
            </p:nvSpPr>
            <p:spPr bwMode="auto">
              <a:xfrm flipV="1">
                <a:off x="1662"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6" name="Line 14"/>
              <p:cNvSpPr>
                <a:spLocks noChangeShapeType="1"/>
              </p:cNvSpPr>
              <p:nvPr/>
            </p:nvSpPr>
            <p:spPr bwMode="auto">
              <a:xfrm flipV="1">
                <a:off x="1964"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7" name="Line 15"/>
              <p:cNvSpPr>
                <a:spLocks noChangeShapeType="1"/>
              </p:cNvSpPr>
              <p:nvPr/>
            </p:nvSpPr>
            <p:spPr bwMode="auto">
              <a:xfrm flipV="1">
                <a:off x="2267"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8" name="Line 16"/>
              <p:cNvSpPr>
                <a:spLocks noChangeShapeType="1"/>
              </p:cNvSpPr>
              <p:nvPr/>
            </p:nvSpPr>
            <p:spPr bwMode="auto">
              <a:xfrm flipV="1">
                <a:off x="2872"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09" name="Line 17"/>
              <p:cNvSpPr>
                <a:spLocks noChangeShapeType="1"/>
              </p:cNvSpPr>
              <p:nvPr/>
            </p:nvSpPr>
            <p:spPr bwMode="auto">
              <a:xfrm flipV="1">
                <a:off x="2569" y="3479"/>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53810" name="Group 18"/>
            <p:cNvGrpSpPr>
              <a:grpSpLocks/>
            </p:cNvGrpSpPr>
            <p:nvPr/>
          </p:nvGrpSpPr>
          <p:grpSpPr bwMode="auto">
            <a:xfrm>
              <a:off x="210" y="2902"/>
              <a:ext cx="1685" cy="601"/>
              <a:chOff x="149" y="2908"/>
              <a:chExt cx="1685" cy="601"/>
            </a:xfrm>
          </p:grpSpPr>
          <p:sp>
            <p:nvSpPr>
              <p:cNvPr id="1953811" name="Freeform 19"/>
              <p:cNvSpPr>
                <a:spLocks/>
              </p:cNvSpPr>
              <p:nvPr/>
            </p:nvSpPr>
            <p:spPr bwMode="auto">
              <a:xfrm>
                <a:off x="149" y="2909"/>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12" name="Freeform 20"/>
              <p:cNvSpPr>
                <a:spLocks/>
              </p:cNvSpPr>
              <p:nvPr/>
            </p:nvSpPr>
            <p:spPr bwMode="auto">
              <a:xfrm flipH="1">
                <a:off x="922" y="2908"/>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53813" name="Group 21"/>
            <p:cNvGrpSpPr>
              <a:grpSpLocks/>
            </p:cNvGrpSpPr>
            <p:nvPr/>
          </p:nvGrpSpPr>
          <p:grpSpPr bwMode="auto">
            <a:xfrm>
              <a:off x="1108" y="2889"/>
              <a:ext cx="1685" cy="601"/>
              <a:chOff x="149" y="2908"/>
              <a:chExt cx="1685" cy="601"/>
            </a:xfrm>
          </p:grpSpPr>
          <p:sp>
            <p:nvSpPr>
              <p:cNvPr id="1953814" name="Freeform 22"/>
              <p:cNvSpPr>
                <a:spLocks/>
              </p:cNvSpPr>
              <p:nvPr/>
            </p:nvSpPr>
            <p:spPr bwMode="auto">
              <a:xfrm>
                <a:off x="149" y="2909"/>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15" name="Freeform 23"/>
              <p:cNvSpPr>
                <a:spLocks/>
              </p:cNvSpPr>
              <p:nvPr/>
            </p:nvSpPr>
            <p:spPr bwMode="auto">
              <a:xfrm flipH="1">
                <a:off x="922" y="2908"/>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
          <p:nvSpPr>
            <p:cNvPr id="1953816" name="Line 24"/>
            <p:cNvSpPr>
              <a:spLocks noChangeShapeType="1"/>
            </p:cNvSpPr>
            <p:nvPr/>
          </p:nvSpPr>
          <p:spPr bwMode="auto">
            <a:xfrm>
              <a:off x="1056" y="2916"/>
              <a:ext cx="0" cy="594"/>
            </a:xfrm>
            <a:prstGeom prst="line">
              <a:avLst/>
            </a:prstGeom>
            <a:noFill/>
            <a:ln w="2857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17" name="Line 25"/>
            <p:cNvSpPr>
              <a:spLocks noChangeShapeType="1"/>
            </p:cNvSpPr>
            <p:nvPr/>
          </p:nvSpPr>
          <p:spPr bwMode="auto">
            <a:xfrm>
              <a:off x="1973" y="2915"/>
              <a:ext cx="0" cy="594"/>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53818" name="Group 26"/>
          <p:cNvGrpSpPr>
            <a:grpSpLocks/>
          </p:cNvGrpSpPr>
          <p:nvPr/>
        </p:nvGrpSpPr>
        <p:grpSpPr bwMode="auto">
          <a:xfrm>
            <a:off x="0" y="5719763"/>
            <a:ext cx="3000375" cy="1081087"/>
            <a:chOff x="576" y="3555"/>
            <a:chExt cx="1890" cy="681"/>
          </a:xfrm>
        </p:grpSpPr>
        <p:sp>
          <p:nvSpPr>
            <p:cNvPr id="1953819" name="Line 27"/>
            <p:cNvSpPr>
              <a:spLocks noChangeShapeType="1"/>
            </p:cNvSpPr>
            <p:nvPr/>
          </p:nvSpPr>
          <p:spPr bwMode="auto">
            <a:xfrm>
              <a:off x="576" y="4236"/>
              <a:ext cx="189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0" name="Line 28"/>
            <p:cNvSpPr>
              <a:spLocks noChangeShapeType="1"/>
            </p:cNvSpPr>
            <p:nvPr/>
          </p:nvSpPr>
          <p:spPr bwMode="auto">
            <a:xfrm flipV="1">
              <a:off x="774" y="414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1" name="Line 29"/>
            <p:cNvSpPr>
              <a:spLocks noChangeShapeType="1"/>
            </p:cNvSpPr>
            <p:nvPr/>
          </p:nvSpPr>
          <p:spPr bwMode="auto">
            <a:xfrm flipV="1">
              <a:off x="1077" y="414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2" name="Line 30"/>
            <p:cNvSpPr>
              <a:spLocks noChangeShapeType="1"/>
            </p:cNvSpPr>
            <p:nvPr/>
          </p:nvSpPr>
          <p:spPr bwMode="auto">
            <a:xfrm flipV="1">
              <a:off x="1379" y="414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3" name="Line 31"/>
            <p:cNvSpPr>
              <a:spLocks noChangeShapeType="1"/>
            </p:cNvSpPr>
            <p:nvPr/>
          </p:nvSpPr>
          <p:spPr bwMode="auto">
            <a:xfrm flipV="1">
              <a:off x="1682" y="414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4" name="Line 32"/>
            <p:cNvSpPr>
              <a:spLocks noChangeShapeType="1"/>
            </p:cNvSpPr>
            <p:nvPr/>
          </p:nvSpPr>
          <p:spPr bwMode="auto">
            <a:xfrm flipV="1">
              <a:off x="1984" y="4140"/>
              <a:ext cx="0"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nvGrpSpPr>
            <p:cNvPr id="1953825" name="Group 33"/>
            <p:cNvGrpSpPr>
              <a:grpSpLocks/>
            </p:cNvGrpSpPr>
            <p:nvPr/>
          </p:nvGrpSpPr>
          <p:grpSpPr bwMode="auto">
            <a:xfrm>
              <a:off x="802" y="3555"/>
              <a:ext cx="1170" cy="616"/>
              <a:chOff x="778" y="3639"/>
              <a:chExt cx="1170" cy="616"/>
            </a:xfrm>
          </p:grpSpPr>
          <p:sp>
            <p:nvSpPr>
              <p:cNvPr id="1953826" name="Line 34"/>
              <p:cNvSpPr>
                <a:spLocks noChangeShapeType="1"/>
              </p:cNvSpPr>
              <p:nvPr/>
            </p:nvSpPr>
            <p:spPr bwMode="auto">
              <a:xfrm>
                <a:off x="1062" y="3661"/>
                <a:ext cx="0" cy="594"/>
              </a:xfrm>
              <a:prstGeom prst="line">
                <a:avLst/>
              </a:prstGeom>
              <a:noFill/>
              <a:ln w="28575">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27" name="Line 35"/>
              <p:cNvSpPr>
                <a:spLocks noChangeShapeType="1"/>
              </p:cNvSpPr>
              <p:nvPr/>
            </p:nvSpPr>
            <p:spPr bwMode="auto">
              <a:xfrm>
                <a:off x="1661" y="3660"/>
                <a:ext cx="0" cy="594"/>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nvGrpSpPr>
              <p:cNvPr id="1953828" name="Group 36"/>
              <p:cNvGrpSpPr>
                <a:grpSpLocks/>
              </p:cNvGrpSpPr>
              <p:nvPr/>
            </p:nvGrpSpPr>
            <p:grpSpPr bwMode="auto">
              <a:xfrm>
                <a:off x="1367" y="3640"/>
                <a:ext cx="581" cy="601"/>
                <a:chOff x="149" y="2908"/>
                <a:chExt cx="1685" cy="601"/>
              </a:xfrm>
            </p:grpSpPr>
            <p:sp>
              <p:nvSpPr>
                <p:cNvPr id="1953829" name="Freeform 37"/>
                <p:cNvSpPr>
                  <a:spLocks/>
                </p:cNvSpPr>
                <p:nvPr/>
              </p:nvSpPr>
              <p:spPr bwMode="auto">
                <a:xfrm>
                  <a:off x="149" y="2909"/>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30" name="Freeform 38"/>
                <p:cNvSpPr>
                  <a:spLocks/>
                </p:cNvSpPr>
                <p:nvPr/>
              </p:nvSpPr>
              <p:spPr bwMode="auto">
                <a:xfrm flipH="1">
                  <a:off x="922" y="2908"/>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53831" name="Group 39"/>
              <p:cNvGrpSpPr>
                <a:grpSpLocks/>
              </p:cNvGrpSpPr>
              <p:nvPr/>
            </p:nvGrpSpPr>
            <p:grpSpPr bwMode="auto">
              <a:xfrm>
                <a:off x="778" y="3639"/>
                <a:ext cx="581" cy="601"/>
                <a:chOff x="149" y="2908"/>
                <a:chExt cx="1685" cy="601"/>
              </a:xfrm>
            </p:grpSpPr>
            <p:sp>
              <p:nvSpPr>
                <p:cNvPr id="1953832" name="Freeform 40"/>
                <p:cNvSpPr>
                  <a:spLocks/>
                </p:cNvSpPr>
                <p:nvPr/>
              </p:nvSpPr>
              <p:spPr bwMode="auto">
                <a:xfrm>
                  <a:off x="149" y="2909"/>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33" name="Freeform 41"/>
                <p:cNvSpPr>
                  <a:spLocks/>
                </p:cNvSpPr>
                <p:nvPr/>
              </p:nvSpPr>
              <p:spPr bwMode="auto">
                <a:xfrm flipH="1">
                  <a:off x="922" y="2908"/>
                  <a:ext cx="912" cy="600"/>
                </a:xfrm>
                <a:custGeom>
                  <a:avLst/>
                  <a:gdLst>
                    <a:gd name="T0" fmla="*/ 0 w 912"/>
                    <a:gd name="T1" fmla="*/ 600 h 600"/>
                    <a:gd name="T2" fmla="*/ 216 w 912"/>
                    <a:gd name="T3" fmla="*/ 552 h 600"/>
                    <a:gd name="T4" fmla="*/ 396 w 912"/>
                    <a:gd name="T5" fmla="*/ 372 h 600"/>
                    <a:gd name="T6" fmla="*/ 636 w 912"/>
                    <a:gd name="T7" fmla="*/ 60 h 600"/>
                    <a:gd name="T8" fmla="*/ 912 w 912"/>
                    <a:gd name="T9" fmla="*/ 12 h 600"/>
                  </a:gdLst>
                  <a:ahLst/>
                  <a:cxnLst>
                    <a:cxn ang="0">
                      <a:pos x="T0" y="T1"/>
                    </a:cxn>
                    <a:cxn ang="0">
                      <a:pos x="T2" y="T3"/>
                    </a:cxn>
                    <a:cxn ang="0">
                      <a:pos x="T4" y="T5"/>
                    </a:cxn>
                    <a:cxn ang="0">
                      <a:pos x="T6" y="T7"/>
                    </a:cxn>
                    <a:cxn ang="0">
                      <a:pos x="T8" y="T9"/>
                    </a:cxn>
                  </a:cxnLst>
                  <a:rect l="0" t="0" r="r" b="b"/>
                  <a:pathLst>
                    <a:path w="912" h="600">
                      <a:moveTo>
                        <a:pt x="0" y="600"/>
                      </a:moveTo>
                      <a:cubicBezTo>
                        <a:pt x="75" y="595"/>
                        <a:pt x="150" y="590"/>
                        <a:pt x="216" y="552"/>
                      </a:cubicBezTo>
                      <a:cubicBezTo>
                        <a:pt x="282" y="514"/>
                        <a:pt x="326" y="454"/>
                        <a:pt x="396" y="372"/>
                      </a:cubicBezTo>
                      <a:cubicBezTo>
                        <a:pt x="466" y="290"/>
                        <a:pt x="550" y="120"/>
                        <a:pt x="636" y="60"/>
                      </a:cubicBezTo>
                      <a:cubicBezTo>
                        <a:pt x="722" y="0"/>
                        <a:pt x="817" y="6"/>
                        <a:pt x="912" y="12"/>
                      </a:cubicBezTo>
                    </a:path>
                  </a:pathLst>
                </a:custGeom>
                <a:noFill/>
                <a:ln w="28575" cap="flat" cmpd="sng">
                  <a:solidFill>
                    <a:srgbClr val="FF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grpSp>
      <p:sp>
        <p:nvSpPr>
          <p:cNvPr id="1953834" name="Rectangle 42"/>
          <p:cNvSpPr>
            <a:spLocks noChangeArrowheads="1"/>
          </p:cNvSpPr>
          <p:nvPr/>
        </p:nvSpPr>
        <p:spPr bwMode="auto">
          <a:xfrm>
            <a:off x="3032125" y="1249363"/>
            <a:ext cx="32321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hlinkClick r:id="rId4"/>
              </a:rPr>
              <a:t>Smith&amp;Glass_OriginalArticle1977</a:t>
            </a:r>
            <a:endParaRPr lang="it-IT" altLang="it-IT" dirty="0"/>
          </a:p>
        </p:txBody>
      </p:sp>
      <p:grpSp>
        <p:nvGrpSpPr>
          <p:cNvPr id="1953835" name="Group 43"/>
          <p:cNvGrpSpPr>
            <a:grpSpLocks/>
          </p:cNvGrpSpPr>
          <p:nvPr/>
        </p:nvGrpSpPr>
        <p:grpSpPr bwMode="auto">
          <a:xfrm>
            <a:off x="808038" y="4498975"/>
            <a:ext cx="1828800" cy="1509713"/>
            <a:chOff x="485" y="2834"/>
            <a:chExt cx="1152" cy="951"/>
          </a:xfrm>
        </p:grpSpPr>
        <p:grpSp>
          <p:nvGrpSpPr>
            <p:cNvPr id="1953836" name="Group 44"/>
            <p:cNvGrpSpPr>
              <a:grpSpLocks/>
            </p:cNvGrpSpPr>
            <p:nvPr/>
          </p:nvGrpSpPr>
          <p:grpSpPr bwMode="auto">
            <a:xfrm>
              <a:off x="972" y="2834"/>
              <a:ext cx="665" cy="238"/>
              <a:chOff x="972" y="2834"/>
              <a:chExt cx="665" cy="238"/>
            </a:xfrm>
          </p:grpSpPr>
          <p:sp>
            <p:nvSpPr>
              <p:cNvPr id="1953837" name="Line 45"/>
              <p:cNvSpPr>
                <a:spLocks noChangeShapeType="1"/>
              </p:cNvSpPr>
              <p:nvPr/>
            </p:nvSpPr>
            <p:spPr bwMode="auto">
              <a:xfrm>
                <a:off x="972" y="3072"/>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38" name="Text Box 46"/>
              <p:cNvSpPr txBox="1">
                <a:spLocks noChangeArrowheads="1"/>
              </p:cNvSpPr>
              <p:nvPr/>
            </p:nvSpPr>
            <p:spPr bwMode="auto">
              <a:xfrm>
                <a:off x="984" y="2834"/>
                <a:ext cx="653" cy="173"/>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1800" b="0">
                    <a:latin typeface="Symbol" panose="05050102010706020507" pitchFamily="18" charset="2"/>
                  </a:rPr>
                  <a:t>+1s </a:t>
                </a:r>
                <a:r>
                  <a:rPr lang="it-IT" altLang="it-IT" sz="1800" b="0">
                    <a:latin typeface="Symbol" panose="05050102010706020507" pitchFamily="18" charset="2"/>
                    <a:sym typeface="Symbol" panose="05050102010706020507" pitchFamily="18" charset="2"/>
                  </a:rPr>
                  <a:t> 34%</a:t>
                </a:r>
              </a:p>
            </p:txBody>
          </p:sp>
        </p:grpSp>
        <p:sp>
          <p:nvSpPr>
            <p:cNvPr id="1953839" name="Line 47"/>
            <p:cNvSpPr>
              <a:spLocks noChangeShapeType="1"/>
            </p:cNvSpPr>
            <p:nvPr/>
          </p:nvSpPr>
          <p:spPr bwMode="auto">
            <a:xfrm>
              <a:off x="485" y="3785"/>
              <a:ext cx="16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
        <p:nvSpPr>
          <p:cNvPr id="1953840" name="Line 48"/>
          <p:cNvSpPr>
            <a:spLocks noChangeShapeType="1"/>
          </p:cNvSpPr>
          <p:nvPr/>
        </p:nvSpPr>
        <p:spPr bwMode="auto">
          <a:xfrm>
            <a:off x="2179638" y="4879975"/>
            <a:ext cx="609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nvGrpSpPr>
          <p:cNvPr id="1953841" name="Group 49"/>
          <p:cNvGrpSpPr>
            <a:grpSpLocks/>
          </p:cNvGrpSpPr>
          <p:nvPr/>
        </p:nvGrpSpPr>
        <p:grpSpPr bwMode="auto">
          <a:xfrm>
            <a:off x="1044575" y="6000750"/>
            <a:ext cx="804863" cy="15875"/>
            <a:chOff x="658" y="3780"/>
            <a:chExt cx="507" cy="10"/>
          </a:xfrm>
        </p:grpSpPr>
        <p:sp>
          <p:nvSpPr>
            <p:cNvPr id="1953842" name="Line 50"/>
            <p:cNvSpPr>
              <a:spLocks noChangeShapeType="1"/>
            </p:cNvSpPr>
            <p:nvPr/>
          </p:nvSpPr>
          <p:spPr bwMode="auto">
            <a:xfrm>
              <a:off x="658" y="3787"/>
              <a:ext cx="16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43" name="Line 51"/>
            <p:cNvSpPr>
              <a:spLocks noChangeShapeType="1"/>
            </p:cNvSpPr>
            <p:nvPr/>
          </p:nvSpPr>
          <p:spPr bwMode="auto">
            <a:xfrm>
              <a:off x="771" y="3780"/>
              <a:ext cx="16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44" name="Line 52"/>
            <p:cNvSpPr>
              <a:spLocks noChangeShapeType="1"/>
            </p:cNvSpPr>
            <p:nvPr/>
          </p:nvSpPr>
          <p:spPr bwMode="auto">
            <a:xfrm>
              <a:off x="884" y="3785"/>
              <a:ext cx="16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53845" name="Line 53"/>
            <p:cNvSpPr>
              <a:spLocks noChangeShapeType="1"/>
            </p:cNvSpPr>
            <p:nvPr/>
          </p:nvSpPr>
          <p:spPr bwMode="auto">
            <a:xfrm>
              <a:off x="997" y="3790"/>
              <a:ext cx="16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
        <p:nvSpPr>
          <p:cNvPr id="1953846" name="Text Box 54"/>
          <p:cNvSpPr txBox="1">
            <a:spLocks noChangeArrowheads="1"/>
          </p:cNvSpPr>
          <p:nvPr/>
        </p:nvSpPr>
        <p:spPr bwMode="auto">
          <a:xfrm>
            <a:off x="2895600" y="5635625"/>
            <a:ext cx="59055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99"/>
              </a:buClr>
              <a:buFont typeface="Wingdings" panose="05000000000000000000" pitchFamily="2" charset="2"/>
              <a:buChar char="§"/>
            </a:pPr>
            <a:r>
              <a:rPr lang="it-IT" altLang="it-IT" sz="1800" b="0"/>
              <a:t>Differenza </a:t>
            </a:r>
            <a:r>
              <a:rPr lang="it-IT" altLang="it-IT" sz="1800" b="0" i="1"/>
              <a:t>apparente</a:t>
            </a:r>
            <a:r>
              <a:rPr lang="it-IT" altLang="it-IT" sz="1800" b="0"/>
              <a:t> su scala a 10 punti </a:t>
            </a:r>
            <a:r>
              <a:rPr lang="it-IT" altLang="it-IT" sz="1800" b="0">
                <a:sym typeface="Symbol" panose="05050102010706020507" pitchFamily="18" charset="2"/>
              </a:rPr>
              <a:t> 3u vs. su scala a 5 punti 2u</a:t>
            </a:r>
            <a:endParaRPr lang="it-IT" altLang="it-IT" sz="1800" b="0"/>
          </a:p>
          <a:p>
            <a:pPr>
              <a:buClr>
                <a:srgbClr val="000099"/>
              </a:buClr>
              <a:buFont typeface="Wingdings" panose="05000000000000000000" pitchFamily="2" charset="2"/>
              <a:buChar char="§"/>
            </a:pPr>
            <a:r>
              <a:rPr lang="it-IT" altLang="it-IT" sz="1800" b="0"/>
              <a:t>Differenza </a:t>
            </a:r>
            <a:r>
              <a:rPr lang="it-IT" altLang="it-IT" sz="1800" b="0" i="1"/>
              <a:t>reale</a:t>
            </a:r>
            <a:r>
              <a:rPr lang="it-IT" altLang="it-IT" sz="1800" b="0"/>
              <a:t> su scala a 10 punti </a:t>
            </a:r>
            <a:r>
              <a:rPr lang="it-IT" altLang="it-IT" sz="1800" b="0">
                <a:sym typeface="Symbol" panose="05050102010706020507" pitchFamily="18" charset="2"/>
              </a:rPr>
              <a:t> 2</a:t>
            </a:r>
            <a:r>
              <a:rPr lang="it-IT" altLang="it-IT" sz="1800" b="0">
                <a:latin typeface="Symbol" panose="05050102010706020507" pitchFamily="18" charset="2"/>
                <a:sym typeface="Symbol" panose="05050102010706020507" pitchFamily="18" charset="2"/>
              </a:rPr>
              <a:t>s</a:t>
            </a:r>
            <a:r>
              <a:rPr lang="it-IT" altLang="it-IT" sz="1800" b="0">
                <a:sym typeface="Symbol" panose="05050102010706020507" pitchFamily="18" charset="2"/>
              </a:rPr>
              <a:t> vs. su scala a 5 punti 5</a:t>
            </a:r>
            <a:r>
              <a:rPr lang="it-IT" altLang="it-IT" sz="1800" b="0">
                <a:latin typeface="Symbol" panose="05050102010706020507" pitchFamily="18" charset="2"/>
                <a:sym typeface="Symbol" panose="05050102010706020507" pitchFamily="18" charset="2"/>
              </a:rPr>
              <a:t>s</a:t>
            </a:r>
            <a:endParaRPr lang="it-IT" altLang="it-IT" sz="1800" b="0">
              <a:sym typeface="Symbol" panose="05050102010706020507" pitchFamily="18" charset="2"/>
            </a:endParaRPr>
          </a:p>
          <a:p>
            <a:pPr>
              <a:buClr>
                <a:srgbClr val="000099"/>
              </a:buClr>
              <a:buFont typeface="Wingdings" panose="05000000000000000000" pitchFamily="2" charset="2"/>
              <a:buChar char="§"/>
            </a:pPr>
            <a:endParaRPr lang="it-IT" altLang="it-IT" sz="1800" b="0">
              <a:sym typeface="Symbol" panose="05050102010706020507" pitchFamily="18" charset="2"/>
            </a:endParaRPr>
          </a:p>
        </p:txBody>
      </p:sp>
      <p:sp>
        <p:nvSpPr>
          <p:cNvPr id="1953847" name="Text Box 55"/>
          <p:cNvSpPr txBox="1">
            <a:spLocks noChangeArrowheads="1"/>
          </p:cNvSpPr>
          <p:nvPr/>
        </p:nvSpPr>
        <p:spPr bwMode="auto">
          <a:xfrm>
            <a:off x="0" y="4202113"/>
            <a:ext cx="15367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t>Scala a 10 punti</a:t>
            </a:r>
          </a:p>
        </p:txBody>
      </p:sp>
      <p:sp>
        <p:nvSpPr>
          <p:cNvPr id="1953848" name="Text Box 56"/>
          <p:cNvSpPr txBox="1">
            <a:spLocks noChangeArrowheads="1"/>
          </p:cNvSpPr>
          <p:nvPr/>
        </p:nvSpPr>
        <p:spPr bwMode="auto">
          <a:xfrm>
            <a:off x="0" y="5486400"/>
            <a:ext cx="14239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t>Scala a 5 punti</a:t>
            </a:r>
          </a:p>
        </p:txBody>
      </p:sp>
      <p:grpSp>
        <p:nvGrpSpPr>
          <p:cNvPr id="1953856" name="Group 64"/>
          <p:cNvGrpSpPr>
            <a:grpSpLocks/>
          </p:cNvGrpSpPr>
          <p:nvPr/>
        </p:nvGrpSpPr>
        <p:grpSpPr bwMode="auto">
          <a:xfrm>
            <a:off x="5024438" y="4797425"/>
            <a:ext cx="1695450" cy="538163"/>
            <a:chOff x="5881" y="2461"/>
            <a:chExt cx="1068" cy="339"/>
          </a:xfrm>
        </p:grpSpPr>
        <p:sp>
          <p:nvSpPr>
            <p:cNvPr id="1953849" name="Text Box 57"/>
            <p:cNvSpPr txBox="1">
              <a:spLocks noChangeArrowheads="1"/>
            </p:cNvSpPr>
            <p:nvPr/>
          </p:nvSpPr>
          <p:spPr bwMode="auto">
            <a:xfrm>
              <a:off x="5881" y="2589"/>
              <a:ext cx="153"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i="1"/>
                <a:t>d</a:t>
              </a:r>
              <a:r>
                <a:rPr lang="it-IT" altLang="it-IT"/>
                <a:t>=</a:t>
              </a:r>
            </a:p>
          </p:txBody>
        </p:sp>
        <p:grpSp>
          <p:nvGrpSpPr>
            <p:cNvPr id="1953852" name="Group 60"/>
            <p:cNvGrpSpPr>
              <a:grpSpLocks/>
            </p:cNvGrpSpPr>
            <p:nvPr/>
          </p:nvGrpSpPr>
          <p:grpSpPr bwMode="auto">
            <a:xfrm>
              <a:off x="6097" y="2461"/>
              <a:ext cx="852" cy="203"/>
              <a:chOff x="6097" y="2461"/>
              <a:chExt cx="852" cy="203"/>
            </a:xfrm>
          </p:grpSpPr>
          <p:sp>
            <p:nvSpPr>
              <p:cNvPr id="1953850" name="Text Box 58"/>
              <p:cNvSpPr txBox="1">
                <a:spLocks noChangeArrowheads="1"/>
              </p:cNvSpPr>
              <p:nvPr/>
            </p:nvSpPr>
            <p:spPr bwMode="auto">
              <a:xfrm>
                <a:off x="6104" y="2461"/>
                <a:ext cx="783"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FF0000"/>
                    </a:solidFill>
                    <a:latin typeface="Symbol" panose="05050102010706020507" pitchFamily="18" charset="2"/>
                  </a:rPr>
                  <a:t>m</a:t>
                </a:r>
                <a:r>
                  <a:rPr lang="it-IT" altLang="it-IT" sz="1400" baseline="-25000">
                    <a:solidFill>
                      <a:srgbClr val="FF0000"/>
                    </a:solidFill>
                  </a:rPr>
                  <a:t>trattato</a:t>
                </a:r>
                <a:r>
                  <a:rPr lang="it-IT" altLang="it-IT"/>
                  <a:t>- </a:t>
                </a:r>
                <a:r>
                  <a:rPr lang="it-IT" altLang="it-IT">
                    <a:solidFill>
                      <a:srgbClr val="FF9900"/>
                    </a:solidFill>
                    <a:latin typeface="Symbol" panose="05050102010706020507" pitchFamily="18" charset="2"/>
                  </a:rPr>
                  <a:t>m</a:t>
                </a:r>
                <a:r>
                  <a:rPr lang="it-IT" altLang="it-IT" sz="1400" baseline="-25000">
                    <a:solidFill>
                      <a:srgbClr val="FF9900"/>
                    </a:solidFill>
                  </a:rPr>
                  <a:t>controllo</a:t>
                </a:r>
              </a:p>
            </p:txBody>
          </p:sp>
          <p:sp>
            <p:nvSpPr>
              <p:cNvPr id="1953851" name="Line 59"/>
              <p:cNvSpPr>
                <a:spLocks noChangeShapeType="1"/>
              </p:cNvSpPr>
              <p:nvPr/>
            </p:nvSpPr>
            <p:spPr bwMode="auto">
              <a:xfrm>
                <a:off x="6097" y="2663"/>
                <a:ext cx="852"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
          <p:nvSpPr>
            <p:cNvPr id="1953854" name="Text Box 62"/>
            <p:cNvSpPr txBox="1">
              <a:spLocks noChangeArrowheads="1"/>
            </p:cNvSpPr>
            <p:nvPr/>
          </p:nvSpPr>
          <p:spPr bwMode="auto">
            <a:xfrm>
              <a:off x="6285" y="2646"/>
              <a:ext cx="38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FF9900"/>
                  </a:solidFill>
                  <a:latin typeface="Symbol" panose="05050102010706020507" pitchFamily="18" charset="2"/>
                </a:rPr>
                <a:t>s</a:t>
              </a:r>
              <a:r>
                <a:rPr lang="it-IT" altLang="it-IT" sz="1400" baseline="-25000">
                  <a:solidFill>
                    <a:srgbClr val="FF9900"/>
                  </a:solidFill>
                </a:rPr>
                <a:t>controllo</a:t>
              </a:r>
            </a:p>
          </p:txBody>
        </p:sp>
      </p:grpSp>
      <p:grpSp>
        <p:nvGrpSpPr>
          <p:cNvPr id="1953859" name="Group 67"/>
          <p:cNvGrpSpPr>
            <a:grpSpLocks/>
          </p:cNvGrpSpPr>
          <p:nvPr/>
        </p:nvGrpSpPr>
        <p:grpSpPr bwMode="auto">
          <a:xfrm>
            <a:off x="6884988" y="4632325"/>
            <a:ext cx="2116137" cy="974725"/>
            <a:chOff x="4337" y="2715"/>
            <a:chExt cx="1333" cy="614"/>
          </a:xfrm>
        </p:grpSpPr>
        <p:pic>
          <p:nvPicPr>
            <p:cNvPr id="1953857"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 y="2715"/>
              <a:ext cx="1326" cy="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53858" name="Rectangle 66"/>
            <p:cNvSpPr>
              <a:spLocks noChangeArrowheads="1"/>
            </p:cNvSpPr>
            <p:nvPr/>
          </p:nvSpPr>
          <p:spPr bwMode="auto">
            <a:xfrm>
              <a:off x="5251" y="3210"/>
              <a:ext cx="419" cy="119"/>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grpSp>
    </p:spTree>
    <p:extLst>
      <p:ext uri="{BB962C8B-B14F-4D97-AF65-F5344CB8AC3E}">
        <p14:creationId xmlns:p14="http://schemas.microsoft.com/office/powerpoint/2010/main" val="71872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3796">
                                            <p:txEl>
                                              <p:pRg st="0" end="0"/>
                                            </p:txEl>
                                          </p:spTgt>
                                        </p:tgtEl>
                                        <p:attrNameLst>
                                          <p:attrName>style.visibility</p:attrName>
                                        </p:attrNameLst>
                                      </p:cBhvr>
                                      <p:to>
                                        <p:strVal val="visible"/>
                                      </p:to>
                                    </p:set>
                                    <p:animEffect transition="in" filter="wipe(left)">
                                      <p:cBhvr>
                                        <p:cTn id="7" dur="500"/>
                                        <p:tgtEl>
                                          <p:spTgt spid="195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53796">
                                            <p:txEl>
                                              <p:pRg st="1" end="1"/>
                                            </p:txEl>
                                          </p:spTgt>
                                        </p:tgtEl>
                                        <p:attrNameLst>
                                          <p:attrName>style.visibility</p:attrName>
                                        </p:attrNameLst>
                                      </p:cBhvr>
                                      <p:to>
                                        <p:strVal val="visible"/>
                                      </p:to>
                                    </p:set>
                                    <p:animEffect transition="in" filter="wipe(left)">
                                      <p:cBhvr>
                                        <p:cTn id="12" dur="500"/>
                                        <p:tgtEl>
                                          <p:spTgt spid="19537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53796">
                                            <p:txEl>
                                              <p:pRg st="2" end="2"/>
                                            </p:txEl>
                                          </p:spTgt>
                                        </p:tgtEl>
                                        <p:attrNameLst>
                                          <p:attrName>style.visibility</p:attrName>
                                        </p:attrNameLst>
                                      </p:cBhvr>
                                      <p:to>
                                        <p:strVal val="visible"/>
                                      </p:to>
                                    </p:set>
                                    <p:animEffect transition="in" filter="wipe(left)">
                                      <p:cBhvr>
                                        <p:cTn id="17" dur="500"/>
                                        <p:tgtEl>
                                          <p:spTgt spid="1953796">
                                            <p:txEl>
                                              <p:pRg st="2" end="2"/>
                                            </p:txEl>
                                          </p:spTgt>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953856"/>
                                        </p:tgtEl>
                                        <p:attrNameLst>
                                          <p:attrName>style.visibility</p:attrName>
                                        </p:attrNameLst>
                                      </p:cBhvr>
                                      <p:to>
                                        <p:strVal val="visible"/>
                                      </p:to>
                                    </p:set>
                                    <p:animEffect transition="in" filter="wipe(down)">
                                      <p:cBhvr>
                                        <p:cTn id="21" dur="500"/>
                                        <p:tgtEl>
                                          <p:spTgt spid="1953856"/>
                                        </p:tgtEl>
                                      </p:cBhvr>
                                    </p:animEffect>
                                  </p:childTnLst>
                                </p:cTn>
                              </p:par>
                              <p:par>
                                <p:cTn id="22" presetID="10" presetClass="entr" presetSubtype="0" fill="hold" nodeType="withEffect">
                                  <p:stCondLst>
                                    <p:cond delay="0"/>
                                  </p:stCondLst>
                                  <p:childTnLst>
                                    <p:set>
                                      <p:cBhvr>
                                        <p:cTn id="23" dur="1" fill="hold">
                                          <p:stCondLst>
                                            <p:cond delay="0"/>
                                          </p:stCondLst>
                                        </p:cTn>
                                        <p:tgtEl>
                                          <p:spTgt spid="1953859"/>
                                        </p:tgtEl>
                                        <p:attrNameLst>
                                          <p:attrName>style.visibility</p:attrName>
                                        </p:attrNameLst>
                                      </p:cBhvr>
                                      <p:to>
                                        <p:strVal val="visible"/>
                                      </p:to>
                                    </p:set>
                                    <p:animEffect transition="in" filter="fade">
                                      <p:cBhvr>
                                        <p:cTn id="24" dur="2000"/>
                                        <p:tgtEl>
                                          <p:spTgt spid="19538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953797"/>
                                        </p:tgtEl>
                                        <p:attrNameLst>
                                          <p:attrName>style.visibility</p:attrName>
                                        </p:attrNameLst>
                                      </p:cBhvr>
                                      <p:to>
                                        <p:strVal val="visible"/>
                                      </p:to>
                                    </p:set>
                                    <p:animEffect transition="in" filter="fade">
                                      <p:cBhvr>
                                        <p:cTn id="29" dur="2000"/>
                                        <p:tgtEl>
                                          <p:spTgt spid="195379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53847"/>
                                        </p:tgtEl>
                                        <p:attrNameLst>
                                          <p:attrName>style.visibility</p:attrName>
                                        </p:attrNameLst>
                                      </p:cBhvr>
                                      <p:to>
                                        <p:strVal val="visible"/>
                                      </p:to>
                                    </p:set>
                                    <p:animEffect transition="in" filter="wipe(down)">
                                      <p:cBhvr>
                                        <p:cTn id="32" dur="500"/>
                                        <p:tgtEl>
                                          <p:spTgt spid="1953847"/>
                                        </p:tgtEl>
                                      </p:cBhvr>
                                    </p:animEffect>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1953818"/>
                                        </p:tgtEl>
                                        <p:attrNameLst>
                                          <p:attrName>style.visibility</p:attrName>
                                        </p:attrNameLst>
                                      </p:cBhvr>
                                      <p:to>
                                        <p:strVal val="visible"/>
                                      </p:to>
                                    </p:set>
                                    <p:animEffect transition="in" filter="fade">
                                      <p:cBhvr>
                                        <p:cTn id="36" dur="2000"/>
                                        <p:tgtEl>
                                          <p:spTgt spid="195381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53848"/>
                                        </p:tgtEl>
                                        <p:attrNameLst>
                                          <p:attrName>style.visibility</p:attrName>
                                        </p:attrNameLst>
                                      </p:cBhvr>
                                      <p:to>
                                        <p:strVal val="visible"/>
                                      </p:to>
                                    </p:set>
                                    <p:animEffect transition="in" filter="wipe(down)">
                                      <p:cBhvr>
                                        <p:cTn id="39" dur="500"/>
                                        <p:tgtEl>
                                          <p:spTgt spid="195384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53846">
                                            <p:txEl>
                                              <p:pRg st="0" end="0"/>
                                            </p:txEl>
                                          </p:spTgt>
                                        </p:tgtEl>
                                        <p:attrNameLst>
                                          <p:attrName>style.visibility</p:attrName>
                                        </p:attrNameLst>
                                      </p:cBhvr>
                                      <p:to>
                                        <p:strVal val="visible"/>
                                      </p:to>
                                    </p:set>
                                    <p:animEffect transition="in" filter="wipe(left)">
                                      <p:cBhvr>
                                        <p:cTn id="44" dur="500"/>
                                        <p:tgtEl>
                                          <p:spTgt spid="1953846">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953835"/>
                                        </p:tgtEl>
                                        <p:attrNameLst>
                                          <p:attrName>style.visibility</p:attrName>
                                        </p:attrNameLst>
                                      </p:cBhvr>
                                      <p:to>
                                        <p:strVal val="visible"/>
                                      </p:to>
                                    </p:set>
                                    <p:animEffect transition="in" filter="wipe(up)">
                                      <p:cBhvr>
                                        <p:cTn id="49" dur="500"/>
                                        <p:tgtEl>
                                          <p:spTgt spid="19538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53840"/>
                                        </p:tgtEl>
                                        <p:attrNameLst>
                                          <p:attrName>style.visibility</p:attrName>
                                        </p:attrNameLst>
                                      </p:cBhvr>
                                      <p:to>
                                        <p:strVal val="visible"/>
                                      </p:to>
                                    </p:set>
                                    <p:animEffect transition="in" filter="wipe(left)">
                                      <p:cBhvr>
                                        <p:cTn id="54" dur="500"/>
                                        <p:tgtEl>
                                          <p:spTgt spid="1953840"/>
                                        </p:tgtEl>
                                      </p:cBhvr>
                                    </p:animEffect>
                                  </p:childTnLst>
                                </p:cTn>
                              </p:par>
                              <p:par>
                                <p:cTn id="55" presetID="22" presetClass="entr" presetSubtype="8" fill="hold" nodeType="withEffect">
                                  <p:stCondLst>
                                    <p:cond delay="0"/>
                                  </p:stCondLst>
                                  <p:childTnLst>
                                    <p:set>
                                      <p:cBhvr>
                                        <p:cTn id="56" dur="1" fill="hold">
                                          <p:stCondLst>
                                            <p:cond delay="0"/>
                                          </p:stCondLst>
                                        </p:cTn>
                                        <p:tgtEl>
                                          <p:spTgt spid="1953841"/>
                                        </p:tgtEl>
                                        <p:attrNameLst>
                                          <p:attrName>style.visibility</p:attrName>
                                        </p:attrNameLst>
                                      </p:cBhvr>
                                      <p:to>
                                        <p:strVal val="visible"/>
                                      </p:to>
                                    </p:set>
                                    <p:animEffect transition="in" filter="wipe(left)">
                                      <p:cBhvr>
                                        <p:cTn id="57" dur="500"/>
                                        <p:tgtEl>
                                          <p:spTgt spid="19538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53846">
                                            <p:txEl>
                                              <p:pRg st="1" end="1"/>
                                            </p:txEl>
                                          </p:spTgt>
                                        </p:tgtEl>
                                        <p:attrNameLst>
                                          <p:attrName>style.visibility</p:attrName>
                                        </p:attrNameLst>
                                      </p:cBhvr>
                                      <p:to>
                                        <p:strVal val="visible"/>
                                      </p:to>
                                    </p:set>
                                    <p:animEffect transition="in" filter="wipe(left)">
                                      <p:cBhvr>
                                        <p:cTn id="62" dur="500"/>
                                        <p:tgtEl>
                                          <p:spTgt spid="19538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796" grpId="0" build="p"/>
      <p:bldP spid="1953840" grpId="0" animBg="1"/>
      <p:bldP spid="1953846" grpId="0" build="p"/>
      <p:bldP spid="1953847" grpId="0"/>
      <p:bldP spid="19538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42" name="Picture 2"/>
          <p:cNvPicPr>
            <a:picLocks noChangeAspect="1" noChangeArrowheads="1"/>
          </p:cNvPicPr>
          <p:nvPr/>
        </p:nvPicPr>
        <p:blipFill>
          <a:blip r:embed="rId3">
            <a:extLst>
              <a:ext uri="{28A0092B-C50C-407E-A947-70E740481C1C}">
                <a14:useLocalDpi xmlns:a14="http://schemas.microsoft.com/office/drawing/2010/main" val="0"/>
              </a:ext>
            </a:extLst>
          </a:blip>
          <a:srcRect b="58810"/>
          <a:stretch>
            <a:fillRect/>
          </a:stretch>
        </p:blipFill>
        <p:spPr bwMode="auto">
          <a:xfrm>
            <a:off x="0" y="1447800"/>
            <a:ext cx="4967288" cy="293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55843" name="Rectangle 3"/>
          <p:cNvSpPr>
            <a:spLocks noGrp="1" noChangeArrowheads="1"/>
          </p:cNvSpPr>
          <p:nvPr>
            <p:ph type="title"/>
          </p:nvPr>
        </p:nvSpPr>
        <p:spPr>
          <a:xfrm>
            <a:off x="457200" y="841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4000" b="1">
                <a:solidFill>
                  <a:schemeClr val="accent2"/>
                </a:solidFill>
              </a:rPr>
              <a:t>efficacia di diversi tipi di psicoterapia</a:t>
            </a:r>
          </a:p>
        </p:txBody>
      </p:sp>
      <p:sp>
        <p:nvSpPr>
          <p:cNvPr id="1955844" name="Segnaposto contenuto 2"/>
          <p:cNvSpPr>
            <a:spLocks/>
          </p:cNvSpPr>
          <p:nvPr/>
        </p:nvSpPr>
        <p:spPr bwMode="auto">
          <a:xfrm>
            <a:off x="4972050" y="1620838"/>
            <a:ext cx="4171950"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a:spcBef>
                <a:spcPct val="20000"/>
              </a:spcBef>
              <a:buChar char="•"/>
              <a:defRPr sz="3200">
                <a:solidFill>
                  <a:schemeClr val="tx1"/>
                </a:solidFill>
                <a:latin typeface="Arial" panose="020B0604020202020204" pitchFamily="34" charset="0"/>
                <a:cs typeface="Arial" panose="020B0604020202020204" pitchFamily="34" charset="0"/>
              </a:defRPr>
            </a:lvl1pPr>
            <a:lvl2pPr marL="1246188" indent="-533400">
              <a:spcBef>
                <a:spcPct val="20000"/>
              </a:spcBef>
              <a:buChar char="–"/>
              <a:defRPr sz="2800">
                <a:solidFill>
                  <a:schemeClr val="tx1"/>
                </a:solidFill>
                <a:latin typeface="Arial" panose="020B0604020202020204" pitchFamily="34" charset="0"/>
                <a:cs typeface="Arial" panose="020B0604020202020204" pitchFamily="34" charset="0"/>
              </a:defRPr>
            </a:lvl2pPr>
            <a:lvl3pPr marL="1882775"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2443163" indent="-381000">
              <a:spcBef>
                <a:spcPct val="20000"/>
              </a:spcBef>
              <a:buChar char="–"/>
              <a:defRPr sz="2000">
                <a:solidFill>
                  <a:schemeClr val="tx1"/>
                </a:solidFill>
                <a:latin typeface="Arial" panose="020B0604020202020204" pitchFamily="34" charset="0"/>
                <a:cs typeface="Arial" panose="020B0604020202020204" pitchFamily="34" charset="0"/>
              </a:defRPr>
            </a:lvl4pPr>
            <a:lvl5pPr marL="3003550" indent="-381000">
              <a:spcBef>
                <a:spcPct val="20000"/>
              </a:spcBef>
              <a:buChar char="»"/>
              <a:defRPr sz="2000">
                <a:solidFill>
                  <a:schemeClr val="tx1"/>
                </a:solidFill>
                <a:latin typeface="Arial" panose="020B0604020202020204" pitchFamily="34" charset="0"/>
                <a:cs typeface="Arial" panose="020B0604020202020204" pitchFamily="34" charset="0"/>
              </a:defRPr>
            </a:lvl5pPr>
            <a:lvl6pPr marL="34607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9179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43751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832350" indent="-3810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a:t>Eysenk (1952, 1965) con analisi box-score conclude che fare o non fare una psicoterapia è uguale</a:t>
            </a:r>
          </a:p>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a:t>Smith &amp; Glass (1977) verificano la </a:t>
            </a:r>
            <a:r>
              <a:rPr lang="it-IT" altLang="it-IT" sz="1800"/>
              <a:t>grandezza degli effetti</a:t>
            </a:r>
            <a:r>
              <a:rPr lang="it-IT" altLang="it-IT" sz="1800" b="0"/>
              <a:t> prodotti dalla psicoterapia in 375 studi</a:t>
            </a:r>
          </a:p>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a:t>Riportano tutti i dati degli studi su una stessa </a:t>
            </a:r>
            <a:r>
              <a:rPr lang="it-IT" altLang="it-IT" sz="1800" b="0" i="1"/>
              <a:t>scala</a:t>
            </a:r>
            <a:r>
              <a:rPr lang="it-IT" altLang="it-IT" sz="1800" b="0"/>
              <a:t>, dividendo la differenza fra gruppo </a:t>
            </a:r>
            <a:r>
              <a:rPr lang="it-IT" altLang="it-IT" sz="1800" b="0" i="1">
                <a:solidFill>
                  <a:srgbClr val="FF0000"/>
                </a:solidFill>
              </a:rPr>
              <a:t>trattato</a:t>
            </a:r>
            <a:r>
              <a:rPr lang="it-IT" altLang="it-IT" sz="1800" b="0"/>
              <a:t> e </a:t>
            </a:r>
            <a:r>
              <a:rPr lang="it-IT" altLang="it-IT" sz="1800" b="0" i="1">
                <a:solidFill>
                  <a:srgbClr val="FF9900"/>
                </a:solidFill>
              </a:rPr>
              <a:t>non trattato</a:t>
            </a:r>
            <a:r>
              <a:rPr lang="it-IT" altLang="it-IT" sz="1800" b="0"/>
              <a:t> per la deviazione standard del gruppo </a:t>
            </a:r>
            <a:r>
              <a:rPr lang="it-IT" altLang="it-IT" sz="1800" b="0" i="1">
                <a:solidFill>
                  <a:srgbClr val="FF9900"/>
                </a:solidFill>
              </a:rPr>
              <a:t>non trattato</a:t>
            </a:r>
            <a:endParaRPr lang="it-IT" altLang="it-IT" sz="1800" b="0"/>
          </a:p>
          <a:p>
            <a:pPr algn="just">
              <a:lnSpc>
                <a:spcPct val="95000"/>
              </a:lnSpc>
              <a:spcBef>
                <a:spcPct val="15000"/>
              </a:spcBef>
              <a:spcAft>
                <a:spcPct val="10000"/>
              </a:spcAft>
              <a:buClr>
                <a:schemeClr val="accent2"/>
              </a:buClr>
              <a:buFont typeface="Wingdings" panose="05000000000000000000" pitchFamily="2" charset="2"/>
              <a:buChar char="§"/>
            </a:pPr>
            <a:r>
              <a:rPr lang="it-IT" altLang="it-IT" sz="1800" b="0"/>
              <a:t>Trovarono che chi era sottoposto a terapia stava meglio del 75% di chi non l’aveva avuta</a:t>
            </a:r>
          </a:p>
        </p:txBody>
      </p:sp>
      <p:pic>
        <p:nvPicPr>
          <p:cNvPr id="1955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4591050"/>
            <a:ext cx="3352800" cy="226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55847" name="Rectangle 7"/>
          <p:cNvSpPr>
            <a:spLocks noChangeArrowheads="1"/>
          </p:cNvSpPr>
          <p:nvPr/>
        </p:nvSpPr>
        <p:spPr bwMode="auto">
          <a:xfrm>
            <a:off x="3032125" y="1249363"/>
            <a:ext cx="32321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dirty="0">
                <a:hlinkClick r:id="rId5"/>
              </a:rPr>
              <a:t>Smith&amp;Glass_OriginalArticle1977</a:t>
            </a:r>
            <a:endParaRPr lang="it-IT" altLang="it-IT" dirty="0"/>
          </a:p>
        </p:txBody>
      </p:sp>
    </p:spTree>
    <p:extLst>
      <p:ext uri="{BB962C8B-B14F-4D97-AF65-F5344CB8AC3E}">
        <p14:creationId xmlns:p14="http://schemas.microsoft.com/office/powerpoint/2010/main" val="2213289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55845"/>
                                        </p:tgtEl>
                                        <p:attrNameLst>
                                          <p:attrName>style.visibility</p:attrName>
                                        </p:attrNameLst>
                                      </p:cBhvr>
                                      <p:to>
                                        <p:strVal val="visible"/>
                                      </p:to>
                                    </p:set>
                                    <p:animEffect transition="in" filter="wipe(down)">
                                      <p:cBhvr>
                                        <p:cTn id="7" dur="500"/>
                                        <p:tgtEl>
                                          <p:spTgt spid="195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55844">
                                            <p:txEl>
                                              <p:pRg st="3" end="3"/>
                                            </p:txEl>
                                          </p:spTgt>
                                        </p:tgtEl>
                                        <p:attrNameLst>
                                          <p:attrName>style.visibility</p:attrName>
                                        </p:attrNameLst>
                                      </p:cBhvr>
                                      <p:to>
                                        <p:strVal val="visible"/>
                                      </p:to>
                                    </p:set>
                                    <p:animEffect transition="in" filter="wipe(left)">
                                      <p:cBhvr>
                                        <p:cTn id="12" dur="500"/>
                                        <p:tgtEl>
                                          <p:spTgt spid="1955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8"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a:solidFill>
                  <a:srgbClr val="333399"/>
                </a:solidFill>
              </a:rPr>
              <a:t>Metodi di conoscenza</a:t>
            </a:r>
          </a:p>
        </p:txBody>
      </p:sp>
      <p:sp>
        <p:nvSpPr>
          <p:cNvPr id="1821699"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non empirici</a:t>
            </a:r>
          </a:p>
          <a:p>
            <a:pPr algn="ctr" eaLnBrk="1" hangingPunct="1">
              <a:spcBef>
                <a:spcPct val="50000"/>
              </a:spcBef>
            </a:pPr>
            <a:r>
              <a:rPr lang="it-IT" altLang="it-IT" sz="2000" dirty="0">
                <a:solidFill>
                  <a:srgbClr val="FF9900"/>
                </a:solidFill>
              </a:rPr>
              <a:t>(non basati su osservazioni e esperienza)</a:t>
            </a:r>
          </a:p>
        </p:txBody>
      </p:sp>
      <p:cxnSp>
        <p:nvCxnSpPr>
          <p:cNvPr id="1821700" name="AutoShape 4"/>
          <p:cNvCxnSpPr>
            <a:cxnSpLocks noChangeShapeType="1"/>
            <a:stCxn id="1821698" idx="1"/>
            <a:endCxn id="1821699"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1701"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empirici</a:t>
            </a:r>
          </a:p>
          <a:p>
            <a:pPr algn="ctr" eaLnBrk="1" hangingPunct="1">
              <a:spcBef>
                <a:spcPct val="50000"/>
              </a:spcBef>
            </a:pPr>
            <a:r>
              <a:rPr lang="it-IT" altLang="it-IT" sz="2000" dirty="0">
                <a:solidFill>
                  <a:srgbClr val="FF9900"/>
                </a:solidFill>
              </a:rPr>
              <a:t>(basati su osservazioni e esperienza)</a:t>
            </a:r>
          </a:p>
        </p:txBody>
      </p:sp>
      <p:cxnSp>
        <p:nvCxnSpPr>
          <p:cNvPr id="1821702" name="AutoShape 6"/>
          <p:cNvCxnSpPr>
            <a:cxnSpLocks noChangeShapeType="1"/>
            <a:stCxn id="1821698" idx="3"/>
            <a:endCxn id="1821701"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1703"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Autorità, mito</a:t>
            </a:r>
          </a:p>
          <a:p>
            <a:pPr eaLnBrk="1" hangingPunct="1">
              <a:spcBef>
                <a:spcPct val="50000"/>
              </a:spcBef>
            </a:pPr>
            <a:r>
              <a:rPr lang="it-IT" altLang="it-IT" sz="2000">
                <a:solidFill>
                  <a:srgbClr val="FF9900"/>
                </a:solidFill>
              </a:rPr>
              <a:t>sistema di credenze: religione, credo politico, genitori…</a:t>
            </a:r>
          </a:p>
        </p:txBody>
      </p:sp>
      <p:sp>
        <p:nvSpPr>
          <p:cNvPr id="1821704"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Logica</a:t>
            </a:r>
          </a:p>
          <a:p>
            <a:pPr eaLnBrk="1" hangingPunct="1">
              <a:spcBef>
                <a:spcPct val="50000"/>
              </a:spcBef>
            </a:pPr>
            <a:r>
              <a:rPr lang="it-IT" altLang="it-IT" sz="2000">
                <a:solidFill>
                  <a:srgbClr val="FF9900"/>
                </a:solidFill>
              </a:rPr>
              <a:t>ragionamento e deduzione</a:t>
            </a:r>
          </a:p>
          <a:p>
            <a:pPr eaLnBrk="1" hangingPunct="1">
              <a:spcBef>
                <a:spcPct val="50000"/>
              </a:spcBef>
            </a:pPr>
            <a:endParaRPr lang="it-IT" altLang="it-IT" sz="2000">
              <a:solidFill>
                <a:srgbClr val="FF9900"/>
              </a:solidFill>
            </a:endParaRPr>
          </a:p>
          <a:p>
            <a:pPr eaLnBrk="1" hangingPunct="1">
              <a:spcBef>
                <a:spcPct val="50000"/>
              </a:spcBef>
            </a:pPr>
            <a:endParaRPr lang="it-IT" altLang="it-IT" sz="2000">
              <a:solidFill>
                <a:srgbClr val="FF9900"/>
              </a:solidFill>
            </a:endParaRPr>
          </a:p>
        </p:txBody>
      </p:sp>
      <p:cxnSp>
        <p:nvCxnSpPr>
          <p:cNvPr id="1821705" name="AutoShape 9"/>
          <p:cNvCxnSpPr>
            <a:cxnSpLocks noChangeShapeType="1"/>
            <a:stCxn id="1821699" idx="2"/>
            <a:endCxn id="1821703"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21706" name="AutoShape 10"/>
          <p:cNvCxnSpPr>
            <a:cxnSpLocks noChangeShapeType="1"/>
            <a:stCxn id="1821699" idx="2"/>
            <a:endCxn id="1821704"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21707" name="Group 11"/>
          <p:cNvGrpSpPr>
            <a:grpSpLocks/>
          </p:cNvGrpSpPr>
          <p:nvPr/>
        </p:nvGrpSpPr>
        <p:grpSpPr bwMode="auto">
          <a:xfrm>
            <a:off x="6229350" y="3424238"/>
            <a:ext cx="2100263" cy="676275"/>
            <a:chOff x="3924" y="2097"/>
            <a:chExt cx="1323" cy="426"/>
          </a:xfrm>
        </p:grpSpPr>
        <p:sp>
          <p:nvSpPr>
            <p:cNvPr id="1821708"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a:solidFill>
                  <a:srgbClr val="000000"/>
                </a:solidFill>
              </a:endParaRPr>
            </a:p>
          </p:txBody>
        </p:sp>
        <p:sp>
          <p:nvSpPr>
            <p:cNvPr id="1821709"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000">
                  <a:solidFill>
                    <a:srgbClr val="000000"/>
                  </a:solidFill>
                </a:rPr>
                <a:t>intuizione</a:t>
              </a:r>
            </a:p>
          </p:txBody>
        </p:sp>
        <p:pic>
          <p:nvPicPr>
            <p:cNvPr id="182171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21711" name="AutoShape 15"/>
          <p:cNvCxnSpPr>
            <a:cxnSpLocks noChangeShapeType="1"/>
            <a:stCxn id="1821701" idx="2"/>
            <a:endCxn id="1821708"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1712" name="Rectangle 16"/>
          <p:cNvSpPr>
            <a:spLocks noChangeArrowheads="1"/>
          </p:cNvSpPr>
          <p:nvPr/>
        </p:nvSpPr>
        <p:spPr bwMode="auto">
          <a:xfrm>
            <a:off x="6959600" y="4164013"/>
            <a:ext cx="2127250"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Char char="§"/>
            </a:pPr>
            <a:r>
              <a:rPr lang="it-IT" altLang="it-IT">
                <a:solidFill>
                  <a:srgbClr val="000000"/>
                </a:solidFill>
              </a:rPr>
              <a:t>Conoscenza immediata/istintiva che non si avvale del ragionamento</a:t>
            </a:r>
          </a:p>
          <a:p>
            <a:pPr algn="just" eaLnBrk="1" hangingPunct="1">
              <a:buClr>
                <a:srgbClr val="333399"/>
              </a:buClr>
              <a:buFont typeface="Wingdings" panose="05000000000000000000" pitchFamily="2" charset="2"/>
              <a:buChar char="§"/>
            </a:pPr>
            <a:r>
              <a:rPr lang="it-IT" altLang="it-IT">
                <a:solidFill>
                  <a:srgbClr val="000000"/>
                </a:solidFill>
              </a:rPr>
              <a:t>Es. </a:t>
            </a:r>
            <a:r>
              <a:rPr lang="it-IT" altLang="it-IT" i="1">
                <a:solidFill>
                  <a:srgbClr val="000000"/>
                </a:solidFill>
              </a:rPr>
              <a:t>ci creiamo un’idea delle persone estranee in pochi secondi</a:t>
            </a:r>
          </a:p>
        </p:txBody>
      </p:sp>
      <p:grpSp>
        <p:nvGrpSpPr>
          <p:cNvPr id="1821713" name="Group 17"/>
          <p:cNvGrpSpPr>
            <a:grpSpLocks/>
          </p:cNvGrpSpPr>
          <p:nvPr/>
        </p:nvGrpSpPr>
        <p:grpSpPr bwMode="auto">
          <a:xfrm>
            <a:off x="4991100" y="4038600"/>
            <a:ext cx="4152900" cy="2614613"/>
            <a:chOff x="3144" y="2544"/>
            <a:chExt cx="2616" cy="1647"/>
          </a:xfrm>
        </p:grpSpPr>
        <p:pic>
          <p:nvPicPr>
            <p:cNvPr id="1821714" name="Picture 18" descr="tumblr_o1vg5hYO6V1sypuuko1_400">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4" y="2544"/>
              <a:ext cx="1212" cy="1253"/>
            </a:xfrm>
            <a:prstGeom prst="rect">
              <a:avLst/>
            </a:prstGeom>
            <a:noFill/>
            <a:extLst>
              <a:ext uri="{909E8E84-426E-40DD-AFC4-6F175D3DCCD1}">
                <a14:hiddenFill xmlns:a14="http://schemas.microsoft.com/office/drawing/2010/main">
                  <a:solidFill>
                    <a:srgbClr val="FFFFFF"/>
                  </a:solidFill>
                </a14:hiddenFill>
              </a:ext>
            </a:extLst>
          </p:spPr>
        </p:pic>
        <p:sp>
          <p:nvSpPr>
            <p:cNvPr id="1821715" name="Text Box 19"/>
            <p:cNvSpPr txBox="1">
              <a:spLocks noChangeArrowheads="1"/>
            </p:cNvSpPr>
            <p:nvPr/>
          </p:nvSpPr>
          <p:spPr bwMode="auto">
            <a:xfrm>
              <a:off x="3180" y="3883"/>
              <a:ext cx="2580"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r>
                <a:rPr lang="it-IT" altLang="it-IT" dirty="0">
                  <a:solidFill>
                    <a:srgbClr val="808080"/>
                  </a:solidFill>
                </a:rPr>
                <a:t>“la mente intuitiva è un dono sacro e la mente razionale è un fedele servo.” </a:t>
              </a:r>
            </a:p>
          </p:txBody>
        </p:sp>
      </p:grpSp>
    </p:spTree>
    <p:extLst>
      <p:ext uri="{BB962C8B-B14F-4D97-AF65-F5344CB8AC3E}">
        <p14:creationId xmlns:p14="http://schemas.microsoft.com/office/powerpoint/2010/main" val="3700863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Metodi di conoscenza</a:t>
            </a:r>
          </a:p>
        </p:txBody>
      </p:sp>
      <p:sp>
        <p:nvSpPr>
          <p:cNvPr id="1825795"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non empirici</a:t>
            </a:r>
          </a:p>
          <a:p>
            <a:pPr algn="ctr" eaLnBrk="1" hangingPunct="1">
              <a:spcBef>
                <a:spcPct val="50000"/>
              </a:spcBef>
            </a:pPr>
            <a:r>
              <a:rPr lang="it-IT" altLang="it-IT" sz="2000" dirty="0">
                <a:solidFill>
                  <a:srgbClr val="FF9900"/>
                </a:solidFill>
              </a:rPr>
              <a:t>(non basati su osservazioni e esperienza)</a:t>
            </a:r>
          </a:p>
        </p:txBody>
      </p:sp>
      <p:cxnSp>
        <p:nvCxnSpPr>
          <p:cNvPr id="1825796" name="AutoShape 4"/>
          <p:cNvCxnSpPr>
            <a:cxnSpLocks noChangeShapeType="1"/>
            <a:stCxn id="1825794" idx="1"/>
            <a:endCxn id="1825795"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797"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empirici</a:t>
            </a:r>
          </a:p>
          <a:p>
            <a:pPr algn="ctr" eaLnBrk="1" hangingPunct="1">
              <a:spcBef>
                <a:spcPct val="50000"/>
              </a:spcBef>
            </a:pPr>
            <a:r>
              <a:rPr lang="it-IT" altLang="it-IT" sz="2000" dirty="0">
                <a:solidFill>
                  <a:srgbClr val="FF9900"/>
                </a:solidFill>
              </a:rPr>
              <a:t>(basati su osservazioni e esperienza)</a:t>
            </a:r>
          </a:p>
        </p:txBody>
      </p:sp>
      <p:cxnSp>
        <p:nvCxnSpPr>
          <p:cNvPr id="1825798" name="AutoShape 6"/>
          <p:cNvCxnSpPr>
            <a:cxnSpLocks noChangeShapeType="1"/>
            <a:stCxn id="1825794" idx="3"/>
            <a:endCxn id="1825797"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799"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Autorità, mito</a:t>
            </a:r>
          </a:p>
          <a:p>
            <a:pPr eaLnBrk="1" hangingPunct="1">
              <a:spcBef>
                <a:spcPct val="50000"/>
              </a:spcBef>
            </a:pPr>
            <a:r>
              <a:rPr lang="it-IT" altLang="it-IT" sz="2000">
                <a:solidFill>
                  <a:srgbClr val="FF9900"/>
                </a:solidFill>
              </a:rPr>
              <a:t>sistema di credenze: religione, credo politico, genitori…</a:t>
            </a:r>
          </a:p>
        </p:txBody>
      </p:sp>
      <p:sp>
        <p:nvSpPr>
          <p:cNvPr id="1825800"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Logica</a:t>
            </a:r>
          </a:p>
          <a:p>
            <a:pPr eaLnBrk="1" hangingPunct="1">
              <a:spcBef>
                <a:spcPct val="50000"/>
              </a:spcBef>
            </a:pPr>
            <a:r>
              <a:rPr lang="it-IT" altLang="it-IT" sz="2000">
                <a:solidFill>
                  <a:srgbClr val="FF9900"/>
                </a:solidFill>
              </a:rPr>
              <a:t>ragionamento e deduzione</a:t>
            </a:r>
          </a:p>
          <a:p>
            <a:pPr eaLnBrk="1" hangingPunct="1">
              <a:spcBef>
                <a:spcPct val="50000"/>
              </a:spcBef>
            </a:pPr>
            <a:endParaRPr lang="it-IT" altLang="it-IT" sz="2000">
              <a:solidFill>
                <a:srgbClr val="FF9900"/>
              </a:solidFill>
            </a:endParaRPr>
          </a:p>
          <a:p>
            <a:pPr eaLnBrk="1" hangingPunct="1">
              <a:spcBef>
                <a:spcPct val="50000"/>
              </a:spcBef>
            </a:pPr>
            <a:endParaRPr lang="it-IT" altLang="it-IT" sz="2000">
              <a:solidFill>
                <a:srgbClr val="FF9900"/>
              </a:solidFill>
            </a:endParaRPr>
          </a:p>
        </p:txBody>
      </p:sp>
      <p:cxnSp>
        <p:nvCxnSpPr>
          <p:cNvPr id="1825801" name="AutoShape 9"/>
          <p:cNvCxnSpPr>
            <a:cxnSpLocks noChangeShapeType="1"/>
            <a:stCxn id="1825795" idx="2"/>
            <a:endCxn id="1825799"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25802" name="AutoShape 10"/>
          <p:cNvCxnSpPr>
            <a:cxnSpLocks noChangeShapeType="1"/>
            <a:stCxn id="1825795" idx="2"/>
            <a:endCxn id="1825800"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25803" name="Group 11"/>
          <p:cNvGrpSpPr>
            <a:grpSpLocks/>
          </p:cNvGrpSpPr>
          <p:nvPr/>
        </p:nvGrpSpPr>
        <p:grpSpPr bwMode="auto">
          <a:xfrm>
            <a:off x="6229350" y="3424238"/>
            <a:ext cx="2100263" cy="676275"/>
            <a:chOff x="3924" y="2097"/>
            <a:chExt cx="1323" cy="426"/>
          </a:xfrm>
        </p:grpSpPr>
        <p:sp>
          <p:nvSpPr>
            <p:cNvPr id="1825804"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a:solidFill>
                  <a:srgbClr val="000000"/>
                </a:solidFill>
              </a:endParaRPr>
            </a:p>
          </p:txBody>
        </p:sp>
        <p:sp>
          <p:nvSpPr>
            <p:cNvPr id="1825805"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000">
                  <a:solidFill>
                    <a:srgbClr val="000000"/>
                  </a:solidFill>
                </a:rPr>
                <a:t>intuizione</a:t>
              </a:r>
            </a:p>
          </p:txBody>
        </p:sp>
        <p:pic>
          <p:nvPicPr>
            <p:cNvPr id="182580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25807" name="AutoShape 15"/>
          <p:cNvCxnSpPr>
            <a:cxnSpLocks noChangeShapeType="1"/>
            <a:stCxn id="1825797" idx="2"/>
            <a:endCxn id="1825804"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808" name="Text Box 16"/>
          <p:cNvSpPr txBox="1">
            <a:spLocks noChangeArrowheads="1"/>
          </p:cNvSpPr>
          <p:nvPr/>
        </p:nvSpPr>
        <p:spPr bwMode="auto">
          <a:xfrm>
            <a:off x="4591050" y="4194175"/>
            <a:ext cx="2095500" cy="2616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Senso comune/Misticismo</a:t>
            </a:r>
          </a:p>
          <a:p>
            <a:pPr eaLnBrk="1" hangingPunct="1">
              <a:spcBef>
                <a:spcPct val="50000"/>
              </a:spcBef>
            </a:pPr>
            <a:r>
              <a:rPr lang="it-IT" altLang="it-IT" sz="1800">
                <a:solidFill>
                  <a:srgbClr val="FF9900"/>
                </a:solidFill>
              </a:rPr>
              <a:t>accordo tra idee individuali e senso comune o alterazione della coscienza</a:t>
            </a:r>
          </a:p>
        </p:txBody>
      </p:sp>
      <p:cxnSp>
        <p:nvCxnSpPr>
          <p:cNvPr id="1825809" name="AutoShape 17"/>
          <p:cNvCxnSpPr>
            <a:cxnSpLocks noChangeShapeType="1"/>
            <a:stCxn id="1825804" idx="2"/>
            <a:endCxn id="1825808" idx="0"/>
          </p:cNvCxnSpPr>
          <p:nvPr/>
        </p:nvCxnSpPr>
        <p:spPr bwMode="auto">
          <a:xfrm rot="5400000">
            <a:off x="6208712" y="3354388"/>
            <a:ext cx="269875" cy="1409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810" name="Rectangle 18"/>
          <p:cNvSpPr>
            <a:spLocks noChangeArrowheads="1"/>
          </p:cNvSpPr>
          <p:nvPr/>
        </p:nvSpPr>
        <p:spPr bwMode="auto">
          <a:xfrm>
            <a:off x="6902450" y="4354513"/>
            <a:ext cx="212725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84238"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None/>
            </a:pPr>
            <a:r>
              <a:rPr lang="it-IT" altLang="it-IT">
                <a:solidFill>
                  <a:srgbClr val="000000"/>
                </a:solidFill>
              </a:rPr>
              <a:t>Limitazioni:</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varia nel tempo e nelle culture</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verifica della bontà di una credenza solo in base alla sua utilità (funziona o meno), in assenza di tentativi sistematici e teoria</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realismo ingenuo</a:t>
            </a:r>
            <a:endParaRPr lang="it-IT" altLang="it-IT" b="0" i="1">
              <a:solidFill>
                <a:srgbClr val="000000"/>
              </a:solidFill>
            </a:endParaRPr>
          </a:p>
        </p:txBody>
      </p:sp>
    </p:spTree>
    <p:extLst>
      <p:ext uri="{BB962C8B-B14F-4D97-AF65-F5344CB8AC3E}">
        <p14:creationId xmlns:p14="http://schemas.microsoft.com/office/powerpoint/2010/main" val="225299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5810">
                                            <p:txEl>
                                              <p:pRg st="0" end="0"/>
                                            </p:txEl>
                                          </p:spTgt>
                                        </p:tgtEl>
                                        <p:attrNameLst>
                                          <p:attrName>style.visibility</p:attrName>
                                        </p:attrNameLst>
                                      </p:cBhvr>
                                      <p:to>
                                        <p:strVal val="visible"/>
                                      </p:to>
                                    </p:set>
                                    <p:animEffect transition="in" filter="wipe(left)">
                                      <p:cBhvr>
                                        <p:cTn id="7" dur="500"/>
                                        <p:tgtEl>
                                          <p:spTgt spid="1825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5810">
                                            <p:txEl>
                                              <p:pRg st="1" end="1"/>
                                            </p:txEl>
                                          </p:spTgt>
                                        </p:tgtEl>
                                        <p:attrNameLst>
                                          <p:attrName>style.visibility</p:attrName>
                                        </p:attrNameLst>
                                      </p:cBhvr>
                                      <p:to>
                                        <p:strVal val="visible"/>
                                      </p:to>
                                    </p:set>
                                    <p:animEffect transition="in" filter="wipe(left)">
                                      <p:cBhvr>
                                        <p:cTn id="12" dur="500"/>
                                        <p:tgtEl>
                                          <p:spTgt spid="1825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25810">
                                            <p:txEl>
                                              <p:pRg st="2" end="2"/>
                                            </p:txEl>
                                          </p:spTgt>
                                        </p:tgtEl>
                                        <p:attrNameLst>
                                          <p:attrName>style.visibility</p:attrName>
                                        </p:attrNameLst>
                                      </p:cBhvr>
                                      <p:to>
                                        <p:strVal val="visible"/>
                                      </p:to>
                                    </p:set>
                                    <p:animEffect transition="in" filter="wipe(left)">
                                      <p:cBhvr>
                                        <p:cTn id="17" dur="500"/>
                                        <p:tgtEl>
                                          <p:spTgt spid="1825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25810">
                                            <p:txEl>
                                              <p:pRg st="3" end="3"/>
                                            </p:txEl>
                                          </p:spTgt>
                                        </p:tgtEl>
                                        <p:attrNameLst>
                                          <p:attrName>style.visibility</p:attrName>
                                        </p:attrNameLst>
                                      </p:cBhvr>
                                      <p:to>
                                        <p:strVal val="visible"/>
                                      </p:to>
                                    </p:set>
                                    <p:animEffect transition="in" filter="wipe(left)">
                                      <p:cBhvr>
                                        <p:cTn id="22" dur="500"/>
                                        <p:tgtEl>
                                          <p:spTgt spid="18258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8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idx="4294967295"/>
          </p:nvPr>
        </p:nvSpPr>
        <p:spPr>
          <a:xfrm>
            <a:off x="342900" y="266700"/>
            <a:ext cx="7105650" cy="762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r" eaLnBrk="1" hangingPunct="1"/>
            <a:r>
              <a:rPr lang="it-IT" altLang="it-IT" b="1" dirty="0">
                <a:solidFill>
                  <a:schemeClr val="accent2"/>
                </a:solidFill>
              </a:rPr>
              <a:t>e</a:t>
            </a:r>
            <a:r>
              <a:rPr lang="it-IT" altLang="it-IT" b="1" dirty="0" smtClean="0">
                <a:solidFill>
                  <a:schemeClr val="accent2"/>
                </a:solidFill>
              </a:rPr>
              <a:t>sperimento on-line</a:t>
            </a:r>
          </a:p>
        </p:txBody>
      </p:sp>
      <p:sp>
        <p:nvSpPr>
          <p:cNvPr id="3" name="Segnaposto contenuto 2"/>
          <p:cNvSpPr>
            <a:spLocks noGrp="1"/>
          </p:cNvSpPr>
          <p:nvPr>
            <p:ph idx="4294967295"/>
          </p:nvPr>
        </p:nvSpPr>
        <p:spPr>
          <a:xfrm>
            <a:off x="0" y="2049780"/>
            <a:ext cx="7970519" cy="3909060"/>
          </a:xfrm>
        </p:spPr>
        <p:txBody>
          <a:bodyPr/>
          <a:lstStyle/>
          <a:p>
            <a:pPr marL="269875" indent="-269875" eaLnBrk="1" hangingPunct="1">
              <a:spcBef>
                <a:spcPts val="600"/>
              </a:spcBef>
              <a:buClr>
                <a:schemeClr val="accent2"/>
              </a:buClr>
              <a:buFont typeface="Wingdings" panose="05000000000000000000" pitchFamily="2" charset="2"/>
              <a:buChar char="§"/>
            </a:pPr>
            <a:r>
              <a:rPr lang="it-IT" altLang="it-IT" sz="2500" dirty="0" smtClean="0"/>
              <a:t>Ad oggi 35 partecipanti all’esperimento online</a:t>
            </a:r>
          </a:p>
          <a:p>
            <a:pPr marL="269875" indent="-269875" eaLnBrk="1" hangingPunct="1">
              <a:spcBef>
                <a:spcPts val="600"/>
              </a:spcBef>
              <a:buClr>
                <a:schemeClr val="accent2"/>
              </a:buClr>
              <a:buFont typeface="Wingdings" panose="05000000000000000000" pitchFamily="2" charset="2"/>
              <a:buChar char="§"/>
            </a:pPr>
            <a:r>
              <a:rPr lang="it-IT" altLang="it-IT" sz="2500" dirty="0" smtClean="0"/>
              <a:t>Possono portarmi il codice inserito con modulo dei Crediti compilato che firmerò </a:t>
            </a:r>
          </a:p>
          <a:p>
            <a:pPr marL="269875" indent="-269875" eaLnBrk="1" hangingPunct="1">
              <a:spcBef>
                <a:spcPts val="600"/>
              </a:spcBef>
              <a:buClr>
                <a:schemeClr val="accent2"/>
              </a:buClr>
              <a:buFont typeface="Wingdings" panose="05000000000000000000" pitchFamily="2" charset="2"/>
              <a:buChar char="§"/>
            </a:pPr>
            <a:r>
              <a:rPr lang="it-IT" altLang="it-IT" sz="2500" b="1" dirty="0" smtClean="0"/>
              <a:t>Descrizione: </a:t>
            </a:r>
            <a:r>
              <a:rPr lang="it-IT" altLang="it-IT" sz="2500" dirty="0" smtClean="0"/>
              <a:t>Esperimento Online </a:t>
            </a:r>
          </a:p>
          <a:p>
            <a:pPr marL="269875" indent="-269875" eaLnBrk="1" hangingPunct="1">
              <a:spcBef>
                <a:spcPts val="600"/>
              </a:spcBef>
              <a:buClr>
                <a:schemeClr val="accent2"/>
              </a:buClr>
              <a:buFont typeface="Wingdings" panose="05000000000000000000" pitchFamily="2" charset="2"/>
              <a:buChar char="§"/>
            </a:pPr>
            <a:r>
              <a:rPr lang="it-IT" altLang="it-IT" sz="2500" b="1" dirty="0" smtClean="0"/>
              <a:t>Responsabile: </a:t>
            </a:r>
            <a:r>
              <a:rPr lang="it-IT" altLang="it-IT" sz="2500" dirty="0" smtClean="0"/>
              <a:t>Carlo Fantoni</a:t>
            </a:r>
          </a:p>
          <a:p>
            <a:pPr marL="269875" indent="-269875" eaLnBrk="1" hangingPunct="1">
              <a:spcBef>
                <a:spcPts val="600"/>
              </a:spcBef>
              <a:buClr>
                <a:schemeClr val="accent2"/>
              </a:buClr>
              <a:buFont typeface="Wingdings" panose="05000000000000000000" pitchFamily="2" charset="2"/>
              <a:buChar char="§"/>
            </a:pPr>
            <a:r>
              <a:rPr lang="it-IT" altLang="it-IT" sz="2500" b="1" dirty="0" smtClean="0"/>
              <a:t>Ore: </a:t>
            </a:r>
            <a:r>
              <a:rPr lang="it-IT" altLang="it-IT" sz="2500" dirty="0" smtClean="0"/>
              <a:t>2 e 1/2  </a:t>
            </a:r>
          </a:p>
          <a:p>
            <a:pPr marL="269875" indent="-269875" eaLnBrk="1" hangingPunct="1">
              <a:spcBef>
                <a:spcPts val="600"/>
              </a:spcBef>
              <a:buClr>
                <a:schemeClr val="accent2"/>
              </a:buClr>
              <a:buFont typeface="Wingdings" panose="05000000000000000000" pitchFamily="2" charset="2"/>
              <a:buChar char="§"/>
            </a:pPr>
            <a:r>
              <a:rPr lang="it-IT" altLang="it-IT" sz="2500" dirty="0" smtClean="0"/>
              <a:t>Continuate a partecipare!</a:t>
            </a:r>
          </a:p>
          <a:p>
            <a:pPr marL="269875" indent="-269875" eaLnBrk="1" hangingPunct="1">
              <a:spcBef>
                <a:spcPts val="600"/>
              </a:spcBef>
              <a:buClr>
                <a:schemeClr val="accent2"/>
              </a:buClr>
              <a:buFont typeface="Wingdings" panose="05000000000000000000" pitchFamily="2" charset="2"/>
              <a:buChar char="§"/>
            </a:pPr>
            <a:r>
              <a:rPr lang="it-IT" altLang="it-IT" sz="2500" dirty="0" smtClean="0"/>
              <a:t>….. </a:t>
            </a:r>
            <a:r>
              <a:rPr lang="it-IT" altLang="it-IT" sz="2500" dirty="0"/>
              <a:t>p</a:t>
            </a:r>
            <a:r>
              <a:rPr lang="it-IT" altLang="it-IT" sz="2500" dirty="0" smtClean="0"/>
              <a:t>er chi volesse accumulare ancora crediti</a:t>
            </a:r>
            <a:endParaRPr lang="it-IT" altLang="it-IT" sz="2500" dirty="0"/>
          </a:p>
          <a:p>
            <a:pPr marL="609600" indent="-609600" algn="just" eaLnBrk="1" hangingPunct="1">
              <a:spcBef>
                <a:spcPct val="45000"/>
              </a:spcBef>
              <a:buClr>
                <a:schemeClr val="accent2"/>
              </a:buClr>
              <a:buFont typeface="Wingdings" panose="05000000000000000000" pitchFamily="2" charset="2"/>
              <a:buChar char="§"/>
            </a:pPr>
            <a:endParaRPr lang="it-IT" altLang="it-IT" dirty="0" smtClean="0"/>
          </a:p>
          <a:p>
            <a:pPr marL="609600" indent="-609600" algn="just" eaLnBrk="1" hangingPunct="1">
              <a:spcBef>
                <a:spcPct val="45000"/>
              </a:spcBef>
              <a:buClr>
                <a:schemeClr val="folHlink"/>
              </a:buClr>
              <a:buFont typeface="Wingdings" panose="05000000000000000000" pitchFamily="2" charset="2"/>
              <a:buNone/>
            </a:pPr>
            <a:r>
              <a:rPr lang="it-IT" altLang="it-IT" dirty="0" smtClean="0"/>
              <a:t>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0"/>
            <a:ext cx="13239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8234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545587" y="-13552"/>
            <a:ext cx="6768789"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it-IT" altLang="it-IT" sz="4300" b="1" dirty="0" smtClean="0">
                <a:solidFill>
                  <a:schemeClr val="accent2"/>
                </a:solidFill>
              </a:rPr>
              <a:t>… in cabina navale</a:t>
            </a:r>
          </a:p>
        </p:txBody>
      </p:sp>
      <p:pic>
        <p:nvPicPr>
          <p:cNvPr id="64515" name="Segnaposto contenuto 4" descr="C:\Users\LVATEST\Desktop\merge_from_ofoct.jpg"/>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276658" y="1941513"/>
            <a:ext cx="2514600" cy="1574800"/>
          </a:xfrm>
        </p:spPr>
      </p:pic>
      <p:pic>
        <p:nvPicPr>
          <p:cNvPr id="64516" name="Immagin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1608138"/>
            <a:ext cx="176371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CasellaDiTesto 6"/>
          <p:cNvSpPr txBox="1">
            <a:spLocks noChangeArrowheads="1"/>
          </p:cNvSpPr>
          <p:nvPr/>
        </p:nvSpPr>
        <p:spPr bwMode="auto">
          <a:xfrm>
            <a:off x="0" y="1643063"/>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333399"/>
              </a:buClr>
              <a:buFont typeface="Wingdings" panose="05000000000000000000" pitchFamily="2" charset="2"/>
              <a:buChar char="§"/>
            </a:pPr>
            <a:r>
              <a:rPr lang="it-IT" altLang="it-IT" sz="2400">
                <a:solidFill>
                  <a:srgbClr val="000000"/>
                </a:solidFill>
                <a:ea typeface="MS PGothic" panose="020B0600070205080204" pitchFamily="34" charset="-128"/>
              </a:rPr>
              <a:t> Holter cardiaco</a:t>
            </a:r>
          </a:p>
          <a:p>
            <a:pPr eaLnBrk="1" hangingPunct="1">
              <a:spcBef>
                <a:spcPct val="0"/>
              </a:spcBef>
              <a:buClr>
                <a:srgbClr val="333399"/>
              </a:buClr>
              <a:buFont typeface="Wingdings" panose="05000000000000000000" pitchFamily="2" charset="2"/>
              <a:buNone/>
            </a:pPr>
            <a:r>
              <a:rPr lang="it-IT" altLang="it-IT" sz="2400">
                <a:solidFill>
                  <a:srgbClr val="000000"/>
                </a:solidFill>
                <a:ea typeface="MS PGothic" panose="020B0600070205080204" pitchFamily="34" charset="-128"/>
              </a:rPr>
              <a:t>(rilevatore di frequenza battito cardiaco)</a:t>
            </a:r>
          </a:p>
        </p:txBody>
      </p:sp>
      <p:pic>
        <p:nvPicPr>
          <p:cNvPr id="64518" name="Segnaposto contenuto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8555" y="3516313"/>
            <a:ext cx="22193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CasellaDiTesto 6"/>
          <p:cNvSpPr txBox="1">
            <a:spLocks noChangeArrowheads="1"/>
          </p:cNvSpPr>
          <p:nvPr/>
        </p:nvSpPr>
        <p:spPr bwMode="auto">
          <a:xfrm>
            <a:off x="0" y="4191000"/>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333399"/>
              </a:buClr>
              <a:buFont typeface="Wingdings" panose="05000000000000000000" pitchFamily="2" charset="2"/>
              <a:buChar char="§"/>
            </a:pPr>
            <a:r>
              <a:rPr lang="it-IT" altLang="it-IT" sz="2400" dirty="0">
                <a:solidFill>
                  <a:srgbClr val="000000"/>
                </a:solidFill>
                <a:ea typeface="MS PGothic" panose="020B0600070205080204" pitchFamily="34" charset="-128"/>
              </a:rPr>
              <a:t> simulacro di cabina</a:t>
            </a:r>
          </a:p>
        </p:txBody>
      </p:sp>
      <p:sp>
        <p:nvSpPr>
          <p:cNvPr id="64520" name="Rectangle 9"/>
          <p:cNvSpPr>
            <a:spLocks noChangeArrowheads="1"/>
          </p:cNvSpPr>
          <p:nvPr/>
        </p:nvSpPr>
        <p:spPr bwMode="auto">
          <a:xfrm>
            <a:off x="129381" y="1076325"/>
            <a:ext cx="805561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it-IT" sz="1600" b="0" dirty="0">
                <a:solidFill>
                  <a:srgbClr val="000000"/>
                </a:solidFill>
              </a:rPr>
              <a:t>reazione fisiologica e comportamentale (cinematiche e percezione di espressioni facciali) a stimolazioni ambientali in un simulacro di cabina di una nave da crociera</a:t>
            </a:r>
          </a:p>
        </p:txBody>
      </p:sp>
      <p:sp>
        <p:nvSpPr>
          <p:cNvPr id="64521" name="Rectangle 11"/>
          <p:cNvSpPr>
            <a:spLocks noChangeArrowheads="1"/>
          </p:cNvSpPr>
          <p:nvPr/>
        </p:nvSpPr>
        <p:spPr bwMode="auto">
          <a:xfrm>
            <a:off x="0" y="5345113"/>
            <a:ext cx="950976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
                <a:srgbClr val="333399"/>
              </a:buClr>
              <a:buFont typeface="Wingdings" panose="05000000000000000000" pitchFamily="2" charset="2"/>
              <a:buChar char="§"/>
            </a:pPr>
            <a:r>
              <a:rPr lang="it-IT" altLang="it-IT" sz="2400" dirty="0" smtClean="0">
                <a:solidFill>
                  <a:srgbClr val="000000"/>
                </a:solidFill>
                <a:ea typeface="MS PGothic" panose="020B0600070205080204" pitchFamily="34" charset="-128"/>
              </a:rPr>
              <a:t> Durata</a:t>
            </a:r>
            <a:r>
              <a:rPr lang="it-IT" altLang="it-IT" sz="2400" dirty="0">
                <a:solidFill>
                  <a:srgbClr val="000000"/>
                </a:solidFill>
                <a:ea typeface="MS PGothic" panose="020B0600070205080204" pitchFamily="34" charset="-128"/>
              </a:rPr>
              <a:t>: </a:t>
            </a:r>
            <a:r>
              <a:rPr lang="it-IT" altLang="it-IT" sz="2400" b="0" dirty="0">
                <a:solidFill>
                  <a:srgbClr val="000000"/>
                </a:solidFill>
                <a:ea typeface="MS PGothic" panose="020B0600070205080204" pitchFamily="34" charset="-128"/>
              </a:rPr>
              <a:t>6</a:t>
            </a:r>
            <a:r>
              <a:rPr lang="it-IT" altLang="it-IT" sz="2400" b="0" dirty="0" smtClean="0">
                <a:solidFill>
                  <a:srgbClr val="000000"/>
                </a:solidFill>
                <a:ea typeface="MS PGothic" panose="020B0600070205080204" pitchFamily="34" charset="-128"/>
              </a:rPr>
              <a:t> ore (in 2 incontri, 3+ 3);</a:t>
            </a:r>
          </a:p>
          <a:p>
            <a:pPr eaLnBrk="1" hangingPunct="1">
              <a:spcBef>
                <a:spcPct val="0"/>
              </a:spcBef>
              <a:buClr>
                <a:srgbClr val="333399"/>
              </a:buClr>
              <a:buFont typeface="Wingdings" panose="05000000000000000000" pitchFamily="2" charset="2"/>
              <a:buChar char="§"/>
            </a:pPr>
            <a:r>
              <a:rPr lang="it-IT" altLang="it-IT" sz="2400" dirty="0" smtClean="0">
                <a:solidFill>
                  <a:srgbClr val="000000"/>
                </a:solidFill>
                <a:ea typeface="MS PGothic" panose="020B0600070205080204" pitchFamily="34" charset="-128"/>
              </a:rPr>
              <a:t> Compenso: </a:t>
            </a:r>
            <a:r>
              <a:rPr lang="it-IT" altLang="it-IT" sz="2400" b="0" dirty="0" smtClean="0">
                <a:solidFill>
                  <a:srgbClr val="000000"/>
                </a:solidFill>
                <a:ea typeface="MS PGothic" panose="020B0600070205080204" pitchFamily="34" charset="-128"/>
              </a:rPr>
              <a:t>20h pari a </a:t>
            </a:r>
            <a:r>
              <a:rPr lang="it-IT" altLang="it-IT" sz="2400" b="0" dirty="0" smtClean="0">
                <a:solidFill>
                  <a:srgbClr val="000000"/>
                </a:solidFill>
                <a:latin typeface="Adobe Caslon Pro" panose="0205050205050A020403" pitchFamily="18" charset="0"/>
                <a:ea typeface="MS PGothic" panose="020B0600070205080204" pitchFamily="34" charset="-128"/>
              </a:rPr>
              <a:t>~ </a:t>
            </a:r>
            <a:r>
              <a:rPr lang="it-IT" altLang="it-IT" sz="2400" b="0" dirty="0" smtClean="0">
                <a:solidFill>
                  <a:srgbClr val="000000"/>
                </a:solidFill>
                <a:ea typeface="MS PGothic" panose="020B0600070205080204" pitchFamily="34" charset="-128"/>
              </a:rPr>
              <a:t>3/4 di credito </a:t>
            </a:r>
          </a:p>
          <a:p>
            <a:pPr eaLnBrk="1" hangingPunct="1">
              <a:spcBef>
                <a:spcPct val="0"/>
              </a:spcBef>
              <a:buClr>
                <a:srgbClr val="333399"/>
              </a:buClr>
              <a:buFont typeface="Wingdings" panose="05000000000000000000" pitchFamily="2" charset="2"/>
              <a:buChar char="§"/>
            </a:pPr>
            <a:r>
              <a:rPr lang="it-IT" altLang="it-IT" sz="2400" dirty="0" smtClean="0">
                <a:solidFill>
                  <a:srgbClr val="000000"/>
                </a:solidFill>
                <a:ea typeface="MS PGothic" panose="020B0600070205080204" pitchFamily="34" charset="-128"/>
              </a:rPr>
              <a:t> Partecipazione: </a:t>
            </a:r>
            <a:r>
              <a:rPr lang="it-IT" altLang="it-IT" sz="2400" b="0" dirty="0" smtClean="0">
                <a:solidFill>
                  <a:srgbClr val="000000"/>
                </a:solidFill>
                <a:ea typeface="MS PGothic" panose="020B0600070205080204" pitchFamily="34" charset="-128"/>
              </a:rPr>
              <a:t>Martina Lorenzino (e-mail </a:t>
            </a:r>
            <a:r>
              <a:rPr lang="it-IT" altLang="it-IT" sz="2400" dirty="0" smtClean="0">
                <a:solidFill>
                  <a:srgbClr val="000000"/>
                </a:solidFill>
                <a:ea typeface="MS PGothic" panose="020B0600070205080204" pitchFamily="34" charset="-128"/>
                <a:hlinkClick r:id="rId5"/>
              </a:rPr>
              <a:t>lorenzino.martina@gmail.com</a:t>
            </a:r>
            <a:r>
              <a:rPr lang="it-IT" altLang="it-IT" sz="2400" b="0" dirty="0" smtClean="0">
                <a:solidFill>
                  <a:srgbClr val="000000"/>
                </a:solidFill>
                <a:ea typeface="MS PGothic" panose="020B0600070205080204" pitchFamily="34" charset="-128"/>
              </a:rPr>
              <a:t>)</a:t>
            </a:r>
            <a:endParaRPr lang="it-IT" altLang="it-IT" sz="2400" b="0" dirty="0">
              <a:solidFill>
                <a:srgbClr val="000000"/>
              </a:solidFill>
              <a:ea typeface="MS PGothic" panose="020B0600070205080204" pitchFamily="34" charset="-128"/>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0025" y="0"/>
            <a:ext cx="13239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5421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275305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body" idx="1"/>
          </p:nvPr>
        </p:nvSpPr>
        <p:spPr>
          <a:xfrm>
            <a:off x="438150" y="2255838"/>
            <a:ext cx="8705850" cy="4525962"/>
          </a:xfrm>
        </p:spPr>
        <p:txBody>
          <a:bodyPr/>
          <a:lstStyle/>
          <a:p>
            <a:pPr marL="533400" indent="-533400">
              <a:lnSpc>
                <a:spcPct val="90000"/>
              </a:lnSpc>
              <a:buFontTx/>
              <a:buNone/>
            </a:pPr>
            <a:endParaRPr lang="it-IT" altLang="it-IT" sz="2800" dirty="0">
              <a:solidFill>
                <a:schemeClr val="accent2"/>
              </a:solidFill>
            </a:endParaRPr>
          </a:p>
          <a:p>
            <a:pPr marL="533400" indent="-533400">
              <a:lnSpc>
                <a:spcPct val="90000"/>
              </a:lnSpc>
              <a:buFontTx/>
              <a:buAutoNum type="arabicPeriod"/>
            </a:pPr>
            <a:r>
              <a:rPr lang="it-IT" altLang="it-IT" sz="2800" dirty="0"/>
              <a:t>d</a:t>
            </a:r>
            <a:r>
              <a:rPr lang="it-IT" altLang="it-IT" sz="2800" dirty="0" smtClean="0"/>
              <a:t>ella scienza</a:t>
            </a:r>
            <a:endParaRPr lang="it-IT" altLang="it-IT" sz="2800" dirty="0"/>
          </a:p>
          <a:p>
            <a:pPr marL="533400" indent="-533400">
              <a:lnSpc>
                <a:spcPct val="90000"/>
              </a:lnSpc>
              <a:buFontTx/>
              <a:buAutoNum type="arabicPeriod"/>
            </a:pPr>
            <a:r>
              <a:rPr lang="it-IT" altLang="it-IT" sz="2800" dirty="0"/>
              <a:t>d</a:t>
            </a:r>
            <a:r>
              <a:rPr lang="it-IT" altLang="it-IT" sz="2800" dirty="0" smtClean="0"/>
              <a:t>ella tecnologia</a:t>
            </a:r>
            <a:endParaRPr lang="it-IT" altLang="it-IT" sz="2800" dirty="0"/>
          </a:p>
          <a:p>
            <a:pPr marL="533400" indent="-533400">
              <a:lnSpc>
                <a:spcPct val="90000"/>
              </a:lnSpc>
              <a:buFontTx/>
              <a:buAutoNum type="arabicPeriod"/>
            </a:pPr>
            <a:r>
              <a:rPr lang="it-IT" altLang="it-IT" sz="2800" dirty="0" smtClean="0"/>
              <a:t>della conoscenza</a:t>
            </a:r>
          </a:p>
          <a:p>
            <a:pPr marL="533400" indent="-533400">
              <a:lnSpc>
                <a:spcPct val="90000"/>
              </a:lnSpc>
              <a:buFontTx/>
              <a:buAutoNum type="arabicPeriod"/>
            </a:pPr>
            <a:r>
              <a:rPr lang="it-IT" altLang="it-IT" sz="2800" dirty="0" smtClean="0"/>
              <a:t>della statistica </a:t>
            </a:r>
            <a:endParaRPr lang="it-IT" altLang="it-IT" sz="2800" dirty="0"/>
          </a:p>
        </p:txBody>
      </p:sp>
      <p:sp>
        <p:nvSpPr>
          <p:cNvPr id="2056195" name="Rectangle 3"/>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a:solidFill>
                  <a:srgbClr val="FF9900"/>
                </a:solidFill>
              </a:rPr>
              <a:t>Quale è verà</a:t>
            </a:r>
          </a:p>
        </p:txBody>
      </p:sp>
      <p:sp>
        <p:nvSpPr>
          <p:cNvPr id="2056196" name="Rectangle 4"/>
          <p:cNvSpPr>
            <a:spLocks noChangeArrowheads="1"/>
          </p:cNvSpPr>
          <p:nvPr/>
        </p:nvSpPr>
        <p:spPr bwMode="auto">
          <a:xfrm>
            <a:off x="768350" y="1500188"/>
            <a:ext cx="7567613" cy="689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dirty="0" smtClean="0">
                <a:solidFill>
                  <a:schemeClr val="accent2"/>
                </a:solidFill>
              </a:rPr>
              <a:t>descrizione e scoperta di regolarità sono perculiarità </a:t>
            </a:r>
            <a:endParaRPr lang="it-IT" altLang="it-IT" sz="2800" b="0" dirty="0">
              <a:solidFill>
                <a:schemeClr val="accent2"/>
              </a:solidFill>
            </a:endParaRPr>
          </a:p>
        </p:txBody>
      </p:sp>
    </p:spTree>
    <p:extLst>
      <p:ext uri="{BB962C8B-B14F-4D97-AF65-F5344CB8AC3E}">
        <p14:creationId xmlns:p14="http://schemas.microsoft.com/office/powerpoint/2010/main" val="4152568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6196"/>
                                        </p:tgtEl>
                                        <p:attrNameLst>
                                          <p:attrName>style.visibility</p:attrName>
                                        </p:attrNameLst>
                                      </p:cBhvr>
                                      <p:to>
                                        <p:strVal val="visible"/>
                                      </p:to>
                                    </p:set>
                                    <p:animEffect transition="in" filter="fade">
                                      <p:cBhvr>
                                        <p:cTn id="7" dur="2000"/>
                                        <p:tgtEl>
                                          <p:spTgt spid="205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6194">
                                            <p:txEl>
                                              <p:pRg st="1" end="1"/>
                                            </p:txEl>
                                          </p:spTgt>
                                        </p:tgtEl>
                                        <p:attrNameLst>
                                          <p:attrName>style.visibility</p:attrName>
                                        </p:attrNameLst>
                                      </p:cBhvr>
                                      <p:to>
                                        <p:strVal val="visible"/>
                                      </p:to>
                                    </p:set>
                                    <p:animEffect transition="in" filter="wipe(down)">
                                      <p:cBhvr>
                                        <p:cTn id="12" dur="500"/>
                                        <p:tgtEl>
                                          <p:spTgt spid="2056194">
                                            <p:txEl>
                                              <p:pRg st="1" end="1"/>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56194">
                                            <p:txEl>
                                              <p:pRg st="2" end="2"/>
                                            </p:txEl>
                                          </p:spTgt>
                                        </p:tgtEl>
                                        <p:attrNameLst>
                                          <p:attrName>style.visibility</p:attrName>
                                        </p:attrNameLst>
                                      </p:cBhvr>
                                      <p:to>
                                        <p:strVal val="visible"/>
                                      </p:to>
                                    </p:set>
                                    <p:animEffect transition="in" filter="wipe(down)">
                                      <p:cBhvr>
                                        <p:cTn id="16" dur="500"/>
                                        <p:tgtEl>
                                          <p:spTgt spid="205619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56194">
                                            <p:txEl>
                                              <p:pRg st="3" end="3"/>
                                            </p:txEl>
                                          </p:spTgt>
                                        </p:tgtEl>
                                        <p:attrNameLst>
                                          <p:attrName>style.visibility</p:attrName>
                                        </p:attrNameLst>
                                      </p:cBhvr>
                                      <p:to>
                                        <p:strVal val="visible"/>
                                      </p:to>
                                    </p:set>
                                    <p:animEffect transition="in" filter="wipe(down)">
                                      <p:cBhvr>
                                        <p:cTn id="21" dur="500"/>
                                        <p:tgtEl>
                                          <p:spTgt spid="205619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56194">
                                            <p:txEl>
                                              <p:pRg st="4" end="4"/>
                                            </p:txEl>
                                          </p:spTgt>
                                        </p:tgtEl>
                                        <p:attrNameLst>
                                          <p:attrName>style.visibility</p:attrName>
                                        </p:attrNameLst>
                                      </p:cBhvr>
                                      <p:to>
                                        <p:strVal val="visible"/>
                                      </p:to>
                                    </p:set>
                                    <p:animEffect transition="in" filter="wipe(down)">
                                      <p:cBhvr>
                                        <p:cTn id="26" dur="500"/>
                                        <p:tgtEl>
                                          <p:spTgt spid="2056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194" grpId="0" build="p"/>
      <p:bldP spid="2056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body" idx="1"/>
          </p:nvPr>
        </p:nvSpPr>
        <p:spPr>
          <a:xfrm>
            <a:off x="-19844" y="1672543"/>
            <a:ext cx="9144000" cy="45259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3400" indent="-533400">
              <a:lnSpc>
                <a:spcPct val="90000"/>
              </a:lnSpc>
              <a:buFontTx/>
              <a:buNone/>
            </a:pPr>
            <a:endParaRPr lang="it-IT" altLang="it-IT" sz="2800" dirty="0">
              <a:solidFill>
                <a:schemeClr val="accent2"/>
              </a:solidFill>
            </a:endParaRPr>
          </a:p>
          <a:p>
            <a:pPr marL="533400" indent="-533400">
              <a:lnSpc>
                <a:spcPct val="90000"/>
              </a:lnSpc>
              <a:buFont typeface="+mj-lt"/>
              <a:buAutoNum type="arabicPeriod"/>
            </a:pPr>
            <a:r>
              <a:rPr lang="it-IT" altLang="it-IT" sz="2800" dirty="0" smtClean="0"/>
              <a:t>Se la forma della </a:t>
            </a:r>
            <a:r>
              <a:rPr lang="it-IT" altLang="it-IT" sz="2800" dirty="0" smtClean="0">
                <a:solidFill>
                  <a:srgbClr val="000000"/>
                </a:solidFill>
              </a:rPr>
              <a:t>della </a:t>
            </a:r>
            <a:r>
              <a:rPr lang="it-IT" altLang="it-IT" sz="2800" dirty="0">
                <a:solidFill>
                  <a:srgbClr val="000000"/>
                </a:solidFill>
              </a:rPr>
              <a:t>distribuzione </a:t>
            </a:r>
            <a:r>
              <a:rPr lang="it-IT" altLang="it-IT" sz="2800" dirty="0" smtClean="0">
                <a:solidFill>
                  <a:srgbClr val="000000"/>
                </a:solidFill>
              </a:rPr>
              <a:t>di dati di origine è asimmetrica la distribuzione </a:t>
            </a:r>
            <a:r>
              <a:rPr lang="it-IT" altLang="it-IT" sz="2800" dirty="0">
                <a:solidFill>
                  <a:srgbClr val="000000"/>
                </a:solidFill>
              </a:rPr>
              <a:t>campionaria della media </a:t>
            </a:r>
            <a:r>
              <a:rPr lang="it-IT" altLang="it-IT" sz="2800" dirty="0" smtClean="0">
                <a:solidFill>
                  <a:srgbClr val="000000"/>
                </a:solidFill>
              </a:rPr>
              <a:t>campionaria è anch’essa asimmetrica</a:t>
            </a:r>
          </a:p>
          <a:p>
            <a:pPr marL="533400" indent="-533400">
              <a:lnSpc>
                <a:spcPct val="90000"/>
              </a:lnSpc>
              <a:buFont typeface="+mj-lt"/>
              <a:buAutoNum type="arabicPeriod"/>
            </a:pPr>
            <a:r>
              <a:rPr lang="it-IT" altLang="it-IT" sz="2800" dirty="0"/>
              <a:t>Se la forma della </a:t>
            </a:r>
            <a:r>
              <a:rPr lang="it-IT" altLang="it-IT" sz="2800" dirty="0">
                <a:solidFill>
                  <a:srgbClr val="000000"/>
                </a:solidFill>
              </a:rPr>
              <a:t>della distribuzione di dati di origine è asimmetrica la distribuzione campionaria della media campionaria è </a:t>
            </a:r>
            <a:r>
              <a:rPr lang="it-IT" altLang="it-IT" sz="2800" dirty="0" smtClean="0">
                <a:solidFill>
                  <a:srgbClr val="000000"/>
                </a:solidFill>
              </a:rPr>
              <a:t>simmetrica</a:t>
            </a:r>
          </a:p>
          <a:p>
            <a:pPr marL="533400" indent="-533400">
              <a:lnSpc>
                <a:spcPct val="90000"/>
              </a:lnSpc>
              <a:buFont typeface="+mj-lt"/>
              <a:buAutoNum type="arabicPeriod"/>
            </a:pPr>
            <a:r>
              <a:rPr lang="it-IT" altLang="it-IT" sz="2800" dirty="0" smtClean="0">
                <a:solidFill>
                  <a:srgbClr val="000000"/>
                </a:solidFill>
              </a:rPr>
              <a:t>La media della distribuzione </a:t>
            </a:r>
            <a:r>
              <a:rPr lang="it-IT" altLang="it-IT" sz="2800" dirty="0">
                <a:solidFill>
                  <a:srgbClr val="000000"/>
                </a:solidFill>
              </a:rPr>
              <a:t>campionaria della media </a:t>
            </a:r>
            <a:r>
              <a:rPr lang="it-IT" altLang="it-IT" sz="2800" dirty="0" smtClean="0">
                <a:solidFill>
                  <a:srgbClr val="000000"/>
                </a:solidFill>
              </a:rPr>
              <a:t>campionaria è prossima alla media della popolazione</a:t>
            </a:r>
          </a:p>
          <a:p>
            <a:pPr marL="533400" indent="-533400">
              <a:lnSpc>
                <a:spcPct val="90000"/>
              </a:lnSpc>
              <a:buFont typeface="+mj-lt"/>
              <a:buAutoNum type="arabicPeriod"/>
            </a:pPr>
            <a:r>
              <a:rPr lang="it-IT" altLang="it-IT" sz="2800" dirty="0">
                <a:solidFill>
                  <a:srgbClr val="000000"/>
                </a:solidFill>
              </a:rPr>
              <a:t>La variabilità </a:t>
            </a:r>
            <a:r>
              <a:rPr lang="it-IT" altLang="it-IT" sz="2800" dirty="0" smtClean="0">
                <a:solidFill>
                  <a:srgbClr val="000000"/>
                </a:solidFill>
              </a:rPr>
              <a:t>della distribuzione </a:t>
            </a:r>
            <a:r>
              <a:rPr lang="it-IT" altLang="it-IT" sz="2800" dirty="0">
                <a:solidFill>
                  <a:srgbClr val="000000"/>
                </a:solidFill>
              </a:rPr>
              <a:t>campionaria della media campionaria </a:t>
            </a:r>
            <a:r>
              <a:rPr lang="it-IT" altLang="it-IT" sz="2800" dirty="0" smtClean="0">
                <a:solidFill>
                  <a:srgbClr val="000000"/>
                </a:solidFill>
              </a:rPr>
              <a:t>è prossima alla variabilità della </a:t>
            </a:r>
            <a:r>
              <a:rPr lang="it-IT" altLang="it-IT" sz="2800" dirty="0">
                <a:solidFill>
                  <a:srgbClr val="000000"/>
                </a:solidFill>
              </a:rPr>
              <a:t>popolazione</a:t>
            </a:r>
          </a:p>
          <a:p>
            <a:pPr marL="533400" indent="-533400">
              <a:lnSpc>
                <a:spcPct val="90000"/>
              </a:lnSpc>
              <a:buFont typeface="+mj-lt"/>
              <a:buAutoNum type="arabicPeriod"/>
            </a:pPr>
            <a:endParaRPr lang="it-IT" altLang="it-IT" sz="2800" dirty="0">
              <a:solidFill>
                <a:srgbClr val="000000"/>
              </a:solidFill>
            </a:endParaRPr>
          </a:p>
          <a:p>
            <a:pPr marL="533400" indent="-533400">
              <a:lnSpc>
                <a:spcPct val="90000"/>
              </a:lnSpc>
              <a:buFont typeface="+mj-lt"/>
              <a:buAutoNum type="arabicPeriod"/>
            </a:pPr>
            <a:endParaRPr lang="it-IT" altLang="it-IT" sz="2800" dirty="0">
              <a:solidFill>
                <a:srgbClr val="000000"/>
              </a:solidFill>
            </a:endParaRPr>
          </a:p>
          <a:p>
            <a:pPr marL="533400" indent="-533400">
              <a:lnSpc>
                <a:spcPct val="90000"/>
              </a:lnSpc>
              <a:buFont typeface="+mj-lt"/>
              <a:buAutoNum type="arabicPeriod"/>
            </a:pPr>
            <a:endParaRPr lang="it-IT" altLang="it-IT" sz="2800" dirty="0"/>
          </a:p>
        </p:txBody>
      </p:sp>
      <p:sp>
        <p:nvSpPr>
          <p:cNvPr id="2056195" name="Rectangle 3"/>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smtClean="0">
                <a:solidFill>
                  <a:srgbClr val="FF9900"/>
                </a:solidFill>
              </a:rPr>
              <a:t>2 sono vere, quali?</a:t>
            </a:r>
            <a:endParaRPr lang="it-IT" altLang="it-IT" b="1" dirty="0">
              <a:solidFill>
                <a:srgbClr val="FF9900"/>
              </a:solidFill>
            </a:endParaRPr>
          </a:p>
        </p:txBody>
      </p:sp>
      <p:sp>
        <p:nvSpPr>
          <p:cNvPr id="2056196" name="Rectangle 4"/>
          <p:cNvSpPr>
            <a:spLocks noChangeArrowheads="1"/>
          </p:cNvSpPr>
          <p:nvPr/>
        </p:nvSpPr>
        <p:spPr bwMode="auto">
          <a:xfrm>
            <a:off x="768350" y="1500188"/>
            <a:ext cx="7567613" cy="344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dirty="0" smtClean="0">
                <a:solidFill>
                  <a:schemeClr val="accent2"/>
                </a:solidFill>
              </a:rPr>
              <a:t>In base al teorema del limite centrale</a:t>
            </a:r>
            <a:endParaRPr lang="it-IT" altLang="it-IT" sz="2800" b="0" dirty="0">
              <a:solidFill>
                <a:schemeClr val="accent2"/>
              </a:solidFill>
            </a:endParaRPr>
          </a:p>
        </p:txBody>
      </p:sp>
    </p:spTree>
    <p:extLst>
      <p:ext uri="{BB962C8B-B14F-4D97-AF65-F5344CB8AC3E}">
        <p14:creationId xmlns:p14="http://schemas.microsoft.com/office/powerpoint/2010/main" val="852011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6196"/>
                                        </p:tgtEl>
                                        <p:attrNameLst>
                                          <p:attrName>style.visibility</p:attrName>
                                        </p:attrNameLst>
                                      </p:cBhvr>
                                      <p:to>
                                        <p:strVal val="visible"/>
                                      </p:to>
                                    </p:set>
                                    <p:animEffect transition="in" filter="fade">
                                      <p:cBhvr>
                                        <p:cTn id="7" dur="2000"/>
                                        <p:tgtEl>
                                          <p:spTgt spid="205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194" name="Rectangle 2"/>
          <p:cNvSpPr>
            <a:spLocks noGrp="1" noChangeArrowheads="1"/>
          </p:cNvSpPr>
          <p:nvPr>
            <p:ph type="body" idx="1"/>
          </p:nvPr>
        </p:nvSpPr>
        <p:spPr>
          <a:xfrm>
            <a:off x="438150" y="2255838"/>
            <a:ext cx="8705850" cy="4525962"/>
          </a:xfrm>
        </p:spPr>
        <p:txBody>
          <a:bodyPr/>
          <a:lstStyle/>
          <a:p>
            <a:pPr marL="533400" indent="-533400">
              <a:lnSpc>
                <a:spcPct val="90000"/>
              </a:lnSpc>
              <a:buFontTx/>
              <a:buNone/>
            </a:pPr>
            <a:endParaRPr lang="it-IT" altLang="it-IT" sz="2800" dirty="0">
              <a:solidFill>
                <a:schemeClr val="accent2"/>
              </a:solidFill>
            </a:endParaRPr>
          </a:p>
          <a:p>
            <a:pPr marL="533400" indent="-533400">
              <a:lnSpc>
                <a:spcPct val="90000"/>
              </a:lnSpc>
              <a:buFontTx/>
              <a:buAutoNum type="arabicPeriod"/>
            </a:pPr>
            <a:r>
              <a:rPr lang="it-IT" altLang="it-IT" sz="2800" dirty="0" smtClean="0"/>
              <a:t>Illustra il numero di casi che cadono sotto un certo valore di un evento</a:t>
            </a:r>
            <a:endParaRPr lang="it-IT" altLang="it-IT" sz="2800" dirty="0"/>
          </a:p>
          <a:p>
            <a:pPr marL="533400" indent="-533400">
              <a:lnSpc>
                <a:spcPct val="90000"/>
              </a:lnSpc>
              <a:buFontTx/>
              <a:buAutoNum type="arabicPeriod"/>
            </a:pPr>
            <a:r>
              <a:rPr lang="it-IT" altLang="it-IT" sz="2800" dirty="0" smtClean="0"/>
              <a:t>Illustra la percentuale di </a:t>
            </a:r>
            <a:r>
              <a:rPr lang="it-IT" altLang="it-IT" sz="2800" dirty="0"/>
              <a:t>casi che cadono sotto un certo </a:t>
            </a:r>
            <a:r>
              <a:rPr lang="it-IT" altLang="it-IT" sz="2800" dirty="0" smtClean="0"/>
              <a:t>valore di un evento</a:t>
            </a:r>
            <a:endParaRPr lang="it-IT" altLang="it-IT" sz="2800" dirty="0"/>
          </a:p>
          <a:p>
            <a:pPr marL="533400" indent="-533400">
              <a:lnSpc>
                <a:spcPct val="90000"/>
              </a:lnSpc>
              <a:buFontTx/>
              <a:buAutoNum type="arabicPeriod"/>
            </a:pPr>
            <a:r>
              <a:rPr lang="it-IT" altLang="it-IT" sz="2800" dirty="0" smtClean="0"/>
              <a:t>In statistica è la funzione di ripartizione empirica</a:t>
            </a:r>
          </a:p>
          <a:p>
            <a:pPr marL="533400" indent="-533400">
              <a:lnSpc>
                <a:spcPct val="90000"/>
              </a:lnSpc>
              <a:buFontTx/>
              <a:buAutoNum type="arabicPeriod"/>
            </a:pPr>
            <a:r>
              <a:rPr lang="it-IT" altLang="it-IT" sz="2800" dirty="0" smtClean="0"/>
              <a:t>In statistica e’ la funzione di dispersione</a:t>
            </a:r>
          </a:p>
          <a:p>
            <a:pPr marL="533400" indent="-533400">
              <a:lnSpc>
                <a:spcPct val="90000"/>
              </a:lnSpc>
              <a:buFontTx/>
              <a:buAutoNum type="arabicPeriod"/>
            </a:pPr>
            <a:r>
              <a:rPr lang="it-IT" altLang="it-IT" sz="2800" dirty="0"/>
              <a:t>è</a:t>
            </a:r>
            <a:r>
              <a:rPr lang="it-IT" altLang="it-IT" sz="2800" dirty="0" smtClean="0"/>
              <a:t> un istogramma</a:t>
            </a:r>
            <a:endParaRPr lang="it-IT" altLang="it-IT" sz="2800" dirty="0"/>
          </a:p>
        </p:txBody>
      </p:sp>
      <p:sp>
        <p:nvSpPr>
          <p:cNvPr id="2056196" name="Rectangle 4"/>
          <p:cNvSpPr>
            <a:spLocks noChangeArrowheads="1"/>
          </p:cNvSpPr>
          <p:nvPr/>
        </p:nvSpPr>
        <p:spPr bwMode="auto">
          <a:xfrm>
            <a:off x="768350" y="1500188"/>
            <a:ext cx="7567613" cy="344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lnSpc>
                <a:spcPct val="80000"/>
              </a:lnSpc>
              <a:spcBef>
                <a:spcPct val="20000"/>
              </a:spcBef>
            </a:pPr>
            <a:r>
              <a:rPr lang="it-IT" altLang="it-IT" sz="2800" b="0" dirty="0" smtClean="0">
                <a:solidFill>
                  <a:schemeClr val="accent2"/>
                </a:solidFill>
              </a:rPr>
              <a:t>La distribuzione della percentuale cumulativa</a:t>
            </a:r>
            <a:endParaRPr lang="it-IT" altLang="it-IT" sz="2800" b="0" dirty="0">
              <a:solidFill>
                <a:schemeClr val="accent2"/>
              </a:solidFill>
            </a:endParaRPr>
          </a:p>
        </p:txBody>
      </p:sp>
      <p:sp>
        <p:nvSpPr>
          <p:cNvPr id="6" name="Rectangle 3"/>
          <p:cNvSpPr>
            <a:spLocks noGrp="1" noChangeArrowheads="1"/>
          </p:cNvSpPr>
          <p:nvPr>
            <p:ph type="title"/>
          </p:nvPr>
        </p:nvSpPr>
        <p:spPr>
          <a:xfrm>
            <a:off x="457200" y="274638"/>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b="1" dirty="0" smtClean="0">
                <a:solidFill>
                  <a:srgbClr val="FF9900"/>
                </a:solidFill>
              </a:rPr>
              <a:t>2 sono vere, quali?</a:t>
            </a:r>
            <a:endParaRPr lang="it-IT" altLang="it-IT" b="1" dirty="0">
              <a:solidFill>
                <a:srgbClr val="FF9900"/>
              </a:solidFill>
            </a:endParaRPr>
          </a:p>
        </p:txBody>
      </p:sp>
    </p:spTree>
    <p:extLst>
      <p:ext uri="{BB962C8B-B14F-4D97-AF65-F5344CB8AC3E}">
        <p14:creationId xmlns:p14="http://schemas.microsoft.com/office/powerpoint/2010/main" val="2022485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6196"/>
                                        </p:tgtEl>
                                        <p:attrNameLst>
                                          <p:attrName>style.visibility</p:attrName>
                                        </p:attrNameLst>
                                      </p:cBhvr>
                                      <p:to>
                                        <p:strVal val="visible"/>
                                      </p:to>
                                    </p:set>
                                    <p:animEffect transition="in" filter="fade">
                                      <p:cBhvr>
                                        <p:cTn id="7" dur="2000"/>
                                        <p:tgtEl>
                                          <p:spTgt spid="205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6194">
                                            <p:txEl>
                                              <p:pRg st="1" end="1"/>
                                            </p:txEl>
                                          </p:spTgt>
                                        </p:tgtEl>
                                        <p:attrNameLst>
                                          <p:attrName>style.visibility</p:attrName>
                                        </p:attrNameLst>
                                      </p:cBhvr>
                                      <p:to>
                                        <p:strVal val="visible"/>
                                      </p:to>
                                    </p:set>
                                    <p:animEffect transition="in" filter="wipe(down)">
                                      <p:cBhvr>
                                        <p:cTn id="12" dur="500"/>
                                        <p:tgtEl>
                                          <p:spTgt spid="2056194">
                                            <p:txEl>
                                              <p:pRg st="1" end="1"/>
                                            </p:txEl>
                                          </p:spTgt>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56194">
                                            <p:txEl>
                                              <p:pRg st="2" end="2"/>
                                            </p:txEl>
                                          </p:spTgt>
                                        </p:tgtEl>
                                        <p:attrNameLst>
                                          <p:attrName>style.visibility</p:attrName>
                                        </p:attrNameLst>
                                      </p:cBhvr>
                                      <p:to>
                                        <p:strVal val="visible"/>
                                      </p:to>
                                    </p:set>
                                    <p:animEffect transition="in" filter="wipe(down)">
                                      <p:cBhvr>
                                        <p:cTn id="16" dur="500"/>
                                        <p:tgtEl>
                                          <p:spTgt spid="2056194">
                                            <p:txEl>
                                              <p:pRg st="2" end="2"/>
                                            </p:tx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056194">
                                            <p:txEl>
                                              <p:pRg st="3" end="3"/>
                                            </p:txEl>
                                          </p:spTgt>
                                        </p:tgtEl>
                                        <p:attrNameLst>
                                          <p:attrName>style.visibility</p:attrName>
                                        </p:attrNameLst>
                                      </p:cBhvr>
                                      <p:to>
                                        <p:strVal val="visible"/>
                                      </p:to>
                                    </p:set>
                                    <p:animEffect transition="in" filter="wipe(down)">
                                      <p:cBhvr>
                                        <p:cTn id="20" dur="500"/>
                                        <p:tgtEl>
                                          <p:spTgt spid="205619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56194">
                                            <p:txEl>
                                              <p:pRg st="4" end="4"/>
                                            </p:txEl>
                                          </p:spTgt>
                                        </p:tgtEl>
                                        <p:attrNameLst>
                                          <p:attrName>style.visibility</p:attrName>
                                        </p:attrNameLst>
                                      </p:cBhvr>
                                      <p:to>
                                        <p:strVal val="visible"/>
                                      </p:to>
                                    </p:set>
                                    <p:animEffect transition="in" filter="wipe(down)">
                                      <p:cBhvr>
                                        <p:cTn id="25" dur="500"/>
                                        <p:tgtEl>
                                          <p:spTgt spid="205619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56194">
                                            <p:txEl>
                                              <p:pRg st="5" end="5"/>
                                            </p:txEl>
                                          </p:spTgt>
                                        </p:tgtEl>
                                        <p:attrNameLst>
                                          <p:attrName>style.visibility</p:attrName>
                                        </p:attrNameLst>
                                      </p:cBhvr>
                                      <p:to>
                                        <p:strVal val="visible"/>
                                      </p:to>
                                    </p:set>
                                    <p:animEffect transition="in" filter="wipe(down)">
                                      <p:cBhvr>
                                        <p:cTn id="30" dur="500"/>
                                        <p:tgtEl>
                                          <p:spTgt spid="20561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194" grpId="0" build="p"/>
      <p:bldP spid="205619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114009</TotalTime>
  <Words>2737</Words>
  <Application>Microsoft Office PowerPoint</Application>
  <PresentationFormat>On-screen Show (4:3)</PresentationFormat>
  <Paragraphs>264</Paragraphs>
  <Slides>34</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MS PGothic</vt:lpstr>
      <vt:lpstr>Adobe Caslon Pro</vt:lpstr>
      <vt:lpstr>Arial</vt:lpstr>
      <vt:lpstr>leclq8</vt:lpstr>
      <vt:lpstr>Symbol</vt:lpstr>
      <vt:lpstr>Wingdings</vt:lpstr>
      <vt:lpstr>Default Design</vt:lpstr>
      <vt:lpstr>2_Default Design</vt:lpstr>
      <vt:lpstr>Elementi di Metodologia           della ricerca psicologica EdM2018 </vt:lpstr>
      <vt:lpstr>PowerPoint Presentation</vt:lpstr>
      <vt:lpstr>PowerPoint Presentation</vt:lpstr>
      <vt:lpstr>esperimento on-line</vt:lpstr>
      <vt:lpstr>… in cabina navale</vt:lpstr>
      <vt:lpstr>PowerPoint Presentation</vt:lpstr>
      <vt:lpstr>Quale è verà</vt:lpstr>
      <vt:lpstr>2 sono vere, quali?</vt:lpstr>
      <vt:lpstr>2 sono vere, quali?</vt:lpstr>
      <vt:lpstr>E’ vantaggioso rappresentare i dati mediante il Box-and-Whisker plot quando </vt:lpstr>
      <vt:lpstr>nel grafico sottostante</vt:lpstr>
      <vt:lpstr>PowerPoint Presentation</vt:lpstr>
      <vt:lpstr>PowerPoint Presentation</vt:lpstr>
      <vt:lpstr>psicologia come scienza in progress</vt:lpstr>
      <vt:lpstr>PowerPoint Presentation</vt:lpstr>
      <vt:lpstr>eterogeneità delle scienze psicologiche</vt:lpstr>
      <vt:lpstr>in ogni caso…</vt:lpstr>
      <vt:lpstr>approccio critico</vt:lpstr>
      <vt:lpstr>PowerPoint Presentation</vt:lpstr>
      <vt:lpstr>molti scienziati hanno scelto                per caso il problema che ha costituito il lavoro di tutta la loro vita</vt:lpstr>
      <vt:lpstr>molte fonti di idee</vt:lpstr>
      <vt:lpstr>PowerPoint Presentation</vt:lpstr>
      <vt:lpstr>processo peer-review</vt:lpstr>
      <vt:lpstr>banche dati</vt:lpstr>
      <vt:lpstr>PowerPoint Presentation</vt:lpstr>
      <vt:lpstr>PowerPoint Presentation</vt:lpstr>
      <vt:lpstr>indici bibliometrici</vt:lpstr>
      <vt:lpstr>Top riviste psicologiche (metriche di Google Scholar)</vt:lpstr>
      <vt:lpstr>Quali informazioni su web?</vt:lpstr>
      <vt:lpstr>se le informazioni sono contradditorie?</vt:lpstr>
      <vt:lpstr>efficacia di diversi tipi di psicoterapia</vt:lpstr>
      <vt:lpstr>efficacia di diversi tipi di psicoterapia</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1198</cp:revision>
  <dcterms:created xsi:type="dcterms:W3CDTF">2013-01-26T09:25:23Z</dcterms:created>
  <dcterms:modified xsi:type="dcterms:W3CDTF">2018-11-16T09:33:13Z</dcterms:modified>
</cp:coreProperties>
</file>