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1" r:id="rId2"/>
  </p:sldMasterIdLst>
  <p:notesMasterIdLst>
    <p:notesMasterId r:id="rId10"/>
  </p:notesMasterIdLst>
  <p:sldIdLst>
    <p:sldId id="853" r:id="rId3"/>
    <p:sldId id="1198" r:id="rId4"/>
    <p:sldId id="1199" r:id="rId5"/>
    <p:sldId id="1019" r:id="rId6"/>
    <p:sldId id="1020" r:id="rId7"/>
    <p:sldId id="1021" r:id="rId8"/>
    <p:sldId id="1022" r:id="rId9"/>
  </p:sldIdLst>
  <p:sldSz cx="9144000" cy="6858000" type="screen4x3"/>
  <p:notesSz cx="6858000" cy="9144000"/>
  <p:defaultTextStyle>
    <a:defPPr>
      <a:defRPr lang="it-IT"/>
    </a:defPPr>
    <a:lvl1pPr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6">
          <p15:clr>
            <a:srgbClr val="A4A3A4"/>
          </p15:clr>
        </p15:guide>
        <p15:guide id="2"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0000"/>
    <a:srgbClr val="33CC33"/>
    <a:srgbClr val="66FF33"/>
    <a:srgbClr val="6600FF"/>
    <a:srgbClr val="DDDDDD"/>
    <a:srgbClr val="0000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81" autoAdjust="0"/>
    <p:restoredTop sz="63135" autoAdjust="0"/>
  </p:normalViewPr>
  <p:slideViewPr>
    <p:cSldViewPr snapToGrid="0">
      <p:cViewPr varScale="1">
        <p:scale>
          <a:sx n="54" d="100"/>
          <a:sy n="54" d="100"/>
        </p:scale>
        <p:origin x="762" y="114"/>
      </p:cViewPr>
      <p:guideLst>
        <p:guide orient="horz" pos="96"/>
        <p:guide pos="29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656" y="-10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it-IT" altLang="it-IT"/>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it-IT" altLang="it-I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Click to edit Master text styles</a:t>
            </a:r>
          </a:p>
          <a:p>
            <a:pPr lvl="1"/>
            <a:r>
              <a:rPr lang="it-IT" altLang="it-IT" noProof="0" smtClean="0"/>
              <a:t>Second level</a:t>
            </a:r>
          </a:p>
          <a:p>
            <a:pPr lvl="2"/>
            <a:r>
              <a:rPr lang="it-IT" altLang="it-IT" noProof="0" smtClean="0"/>
              <a:t>Third level</a:t>
            </a:r>
          </a:p>
          <a:p>
            <a:pPr lvl="3"/>
            <a:r>
              <a:rPr lang="it-IT" altLang="it-IT" noProof="0" smtClean="0"/>
              <a:t>Fourth level</a:t>
            </a:r>
          </a:p>
          <a:p>
            <a:pPr lvl="4"/>
            <a:r>
              <a:rPr lang="it-IT" altLang="it-IT"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it-IT" altLang="it-IT"/>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F223013-8753-4916-9338-B74BE699DA32}" type="slidenum">
              <a:rPr lang="it-IT" altLang="it-IT"/>
              <a:pPr>
                <a:defRPr/>
              </a:pPr>
              <a:t>‹#›</a:t>
            </a:fld>
            <a:endParaRPr lang="it-IT" altLang="it-IT"/>
          </a:p>
        </p:txBody>
      </p:sp>
    </p:spTree>
    <p:extLst>
      <p:ext uri="{BB962C8B-B14F-4D97-AF65-F5344CB8AC3E}">
        <p14:creationId xmlns:p14="http://schemas.microsoft.com/office/powerpoint/2010/main" val="2800212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1600" b="1">
                <a:solidFill>
                  <a:schemeClr val="tx1"/>
                </a:solidFill>
                <a:latin typeface="Arial" panose="020B0604020202020204" pitchFamily="34" charset="0"/>
                <a:cs typeface="Arial" panose="020B0604020202020204" pitchFamily="34" charset="0"/>
              </a:defRPr>
            </a:lvl1pPr>
            <a:lvl2pPr marL="742950" indent="-285750">
              <a:defRPr sz="1600" b="1">
                <a:solidFill>
                  <a:schemeClr val="tx1"/>
                </a:solidFill>
                <a:latin typeface="Arial" panose="020B0604020202020204" pitchFamily="34" charset="0"/>
                <a:cs typeface="Arial" panose="020B0604020202020204" pitchFamily="34" charset="0"/>
              </a:defRPr>
            </a:lvl2pPr>
            <a:lvl3pPr marL="1143000" indent="-228600">
              <a:defRPr sz="1600" b="1">
                <a:solidFill>
                  <a:schemeClr val="tx1"/>
                </a:solidFill>
                <a:latin typeface="Arial" panose="020B0604020202020204" pitchFamily="34" charset="0"/>
                <a:cs typeface="Arial" panose="020B0604020202020204" pitchFamily="34" charset="0"/>
              </a:defRPr>
            </a:lvl3pPr>
            <a:lvl4pPr marL="1600200" indent="-228600">
              <a:defRPr sz="1600" b="1">
                <a:solidFill>
                  <a:schemeClr val="tx1"/>
                </a:solidFill>
                <a:latin typeface="Arial" panose="020B0604020202020204" pitchFamily="34" charset="0"/>
                <a:cs typeface="Arial" panose="020B0604020202020204" pitchFamily="34" charset="0"/>
              </a:defRPr>
            </a:lvl4pPr>
            <a:lvl5pPr marL="2057400" indent="-228600">
              <a:defRPr sz="16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fld id="{937DA0F3-A126-48AA-AF0C-6A79B393FE40}" type="slidenum">
              <a:rPr lang="it-IT" altLang="it-IT" sz="1200" b="0" smtClean="0"/>
              <a:pPr/>
              <a:t>1</a:t>
            </a:fld>
            <a:endParaRPr lang="it-IT" altLang="it-IT" sz="1200" b="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227651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16C8C8-1B41-4782-BBE9-D03EB0904353}" type="slidenum">
              <a:rPr lang="it-IT" altLang="it-IT">
                <a:solidFill>
                  <a:srgbClr val="000000"/>
                </a:solidFill>
              </a:rPr>
              <a:pPr/>
              <a:t>2</a:t>
            </a:fld>
            <a:endParaRPr lang="it-IT" altLang="it-IT">
              <a:solidFill>
                <a:srgbClr val="000000"/>
              </a:solidFill>
            </a:endParaRPr>
          </a:p>
        </p:txBody>
      </p:sp>
      <p:sp>
        <p:nvSpPr>
          <p:cNvPr id="1826818" name="Rectangle 2"/>
          <p:cNvSpPr>
            <a:spLocks noGrp="1" noRot="1" noChangeAspect="1" noChangeArrowheads="1" noTextEdit="1"/>
          </p:cNvSpPr>
          <p:nvPr>
            <p:ph type="sldImg"/>
          </p:nvPr>
        </p:nvSpPr>
        <p:spPr>
          <a:ln/>
        </p:spPr>
      </p:sp>
      <p:sp>
        <p:nvSpPr>
          <p:cNvPr id="1826819" name="Rectangle 3"/>
          <p:cNvSpPr>
            <a:spLocks noGrp="1" noChangeArrowheads="1"/>
          </p:cNvSpPr>
          <p:nvPr>
            <p:ph type="body" idx="1"/>
          </p:nvPr>
        </p:nvSpPr>
        <p:spPr/>
        <p:txBody>
          <a:bodyPr/>
          <a:lstStyle/>
          <a:p>
            <a:r>
              <a:rPr lang="it-IT" altLang="it-IT" b="1" i="1" dirty="0" smtClean="0"/>
              <a:t>Evidenzia l’accordo tra l’opinione di una persona e le idee e</a:t>
            </a:r>
            <a:r>
              <a:rPr lang="it-IT" altLang="it-IT" b="1" i="1" baseline="0" dirty="0" smtClean="0"/>
              <a:t> </a:t>
            </a:r>
            <a:r>
              <a:rPr lang="it-IT" altLang="it-IT" b="1" i="1" dirty="0" smtClean="0"/>
              <a:t>esperienze comuni di un ampio gruppo di persone. E’ pertanto basato su metodi informali. </a:t>
            </a:r>
          </a:p>
          <a:p>
            <a:r>
              <a:rPr lang="it-IT" altLang="it-IT" dirty="0" smtClean="0"/>
              <a:t>Ha due limitazioni fondamentali. 1. Varia nel tempo e nelle culture. </a:t>
            </a:r>
            <a:r>
              <a:rPr lang="it-IT" altLang="it-IT" baseline="0" dirty="0" smtClean="0"/>
              <a:t> </a:t>
            </a:r>
            <a:r>
              <a:rPr lang="it-IT" altLang="it-IT" dirty="0" smtClean="0"/>
              <a:t>Ad esempio anni fa per verificare quella che oggi viene chiamata Lye detection ossia per vedere se una persona stesse mentendo o meno gli si faceva ingoiare grano secco. L’idea era basata sul senso comune e poteva funzionare infatti se una persona è nervosa tende a salivare e avrà difficoltà a deglutire. Oggi i metodi di lye detection sono molto più accurati e basati su rilevazione di microvariazioni di espressioni facciali (FaCS); o sul test del poligrafo; in aggiunta vi sono tecniche sempre più sofisticate basate sull’analisi delle cinematiche e della scrittura.</a:t>
            </a:r>
            <a:r>
              <a:rPr lang="it-IT" altLang="it-IT" baseline="0" dirty="0" smtClean="0"/>
              <a:t> </a:t>
            </a:r>
            <a:r>
              <a:rPr lang="it-IT" altLang="it-IT" dirty="0" smtClean="0"/>
              <a:t>Il senso comune ci suggerirebbe inoltre ad esempio di non fidarsi di una persona che non ci guarda negli occhi ma in un’altra cultura può significare rispetto.  2. Il solo criterio che riconosce per giudicare la verità di una credenza o pratica è vedere se funziona o meno. Questo non permette la comprensione e la previsione, non porta a nuove conoscenze.</a:t>
            </a:r>
            <a:r>
              <a:rPr lang="it-IT" altLang="it-IT" baseline="0" dirty="0" smtClean="0"/>
              <a:t> </a:t>
            </a:r>
            <a:endParaRPr lang="it-IT" altLang="it-IT" dirty="0"/>
          </a:p>
        </p:txBody>
      </p:sp>
    </p:spTree>
    <p:extLst>
      <p:ext uri="{BB962C8B-B14F-4D97-AF65-F5344CB8AC3E}">
        <p14:creationId xmlns:p14="http://schemas.microsoft.com/office/powerpoint/2010/main" val="379243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Hans Rosling (Uppsala, 27 luglio 1948 – Uppsala, 7 febbraio 2017) è stato unInsieme a suo figlio, Ola Rosling, ha creato il software Gapminder (ora Trendalyzer dopo l'acquisizione da parte di Google Inc.) e ha fondato la Gapminder Foundation medico, accademico e statistico svedese. </a:t>
            </a:r>
          </a:p>
          <a:p>
            <a:endParaRPr lang="it-IT"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smtClean="0"/>
              <a:t>Fornisce un importante talk di come </a:t>
            </a:r>
            <a:r>
              <a:rPr lang="it-IT" altLang="it-IT" sz="1200" b="0" dirty="0" smtClean="0"/>
              <a:t>False credenze e intuito specialmente oggi siano delle importanti minacce del pensiero scientifico e razionale che sta alla base dell’approccio metodologico.</a:t>
            </a:r>
            <a:r>
              <a:rPr lang="it-IT" altLang="it-IT" sz="1200" b="0" baseline="0" dirty="0" smtClean="0"/>
              <a:t> </a:t>
            </a:r>
            <a:endParaRPr lang="it-IT" altLang="it-IT" sz="1200" b="0" dirty="0" smtClean="0"/>
          </a:p>
          <a:p>
            <a:endParaRPr lang="it-IT" dirty="0"/>
          </a:p>
        </p:txBody>
      </p:sp>
      <p:sp>
        <p:nvSpPr>
          <p:cNvPr id="4" name="Slide Number Placeholder 3"/>
          <p:cNvSpPr>
            <a:spLocks noGrp="1"/>
          </p:cNvSpPr>
          <p:nvPr>
            <p:ph type="sldNum" sz="quarter" idx="10"/>
          </p:nvPr>
        </p:nvSpPr>
        <p:spPr/>
        <p:txBody>
          <a:bodyPr/>
          <a:lstStyle/>
          <a:p>
            <a:pPr>
              <a:defRPr/>
            </a:pPr>
            <a:fld id="{3F223013-8753-4916-9338-B74BE699DA32}" type="slidenum">
              <a:rPr lang="it-IT" altLang="it-IT" smtClean="0"/>
              <a:pPr>
                <a:defRPr/>
              </a:pPr>
              <a:t>3</a:t>
            </a:fld>
            <a:endParaRPr lang="it-IT" altLang="it-IT"/>
          </a:p>
        </p:txBody>
      </p:sp>
    </p:spTree>
    <p:extLst>
      <p:ext uri="{BB962C8B-B14F-4D97-AF65-F5344CB8AC3E}">
        <p14:creationId xmlns:p14="http://schemas.microsoft.com/office/powerpoint/2010/main" val="302050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49A47-9258-468C-9D50-63084BA2FA59}" type="slidenum">
              <a:rPr lang="it-IT" altLang="it-IT">
                <a:solidFill>
                  <a:srgbClr val="000000"/>
                </a:solidFill>
              </a:rPr>
              <a:pPr/>
              <a:t>4</a:t>
            </a:fld>
            <a:endParaRPr lang="it-IT" altLang="it-IT">
              <a:solidFill>
                <a:srgbClr val="000000"/>
              </a:solidFill>
            </a:endParaRPr>
          </a:p>
        </p:txBody>
      </p:sp>
      <p:sp>
        <p:nvSpPr>
          <p:cNvPr id="1828866" name="Rectangle 2"/>
          <p:cNvSpPr>
            <a:spLocks noGrp="1" noRot="1" noChangeAspect="1" noChangeArrowheads="1" noTextEdit="1"/>
          </p:cNvSpPr>
          <p:nvPr>
            <p:ph type="sldImg"/>
          </p:nvPr>
        </p:nvSpPr>
        <p:spPr>
          <a:ln/>
        </p:spPr>
      </p:sp>
      <p:sp>
        <p:nvSpPr>
          <p:cNvPr id="1828867"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dirty="0" smtClean="0"/>
              <a:t>Date le caratteristiche del senso comune, la sua natura pragmatica anziché teorica e la sua relazione con il tempo,</a:t>
            </a:r>
            <a:r>
              <a:rPr lang="it-IT" altLang="it-IT" baseline="0" dirty="0" smtClean="0"/>
              <a:t> cultura e circostanze, non sorprende che spesso la scienza sia in contraddizione con esso. </a:t>
            </a:r>
            <a:r>
              <a:rPr lang="it-IT" altLang="it-IT" dirty="0" smtClean="0"/>
              <a:t>La conoscenza scientifica spesso è in contraddizione con il senso comune.</a:t>
            </a:r>
            <a:r>
              <a:rPr lang="it-IT" altLang="it-IT" baseline="0" dirty="0" smtClean="0"/>
              <a:t> </a:t>
            </a:r>
            <a:r>
              <a:rPr lang="it-IT" altLang="it-IT" dirty="0" smtClean="0"/>
              <a:t>Infatti in scienza una buona teoria è considerata come tale se le sue previsioni sono almeno in parte diverse dalle nostre aspettative.</a:t>
            </a:r>
            <a:r>
              <a:rPr lang="it-IT" altLang="it-IT" baseline="0" dirty="0" smtClean="0"/>
              <a:t> </a:t>
            </a:r>
            <a:endParaRPr lang="it-IT" altLang="it-IT" dirty="0"/>
          </a:p>
        </p:txBody>
      </p:sp>
    </p:spTree>
    <p:extLst>
      <p:ext uri="{BB962C8B-B14F-4D97-AF65-F5344CB8AC3E}">
        <p14:creationId xmlns:p14="http://schemas.microsoft.com/office/powerpoint/2010/main" val="203852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D2AB0-7E4B-4772-A658-2C3357485358}" type="slidenum">
              <a:rPr lang="it-IT" altLang="it-IT">
                <a:solidFill>
                  <a:srgbClr val="000000"/>
                </a:solidFill>
              </a:rPr>
              <a:pPr/>
              <a:t>5</a:t>
            </a:fld>
            <a:endParaRPr lang="it-IT" altLang="it-IT">
              <a:solidFill>
                <a:srgbClr val="000000"/>
              </a:solidFill>
            </a:endParaRPr>
          </a:p>
        </p:txBody>
      </p:sp>
      <p:sp>
        <p:nvSpPr>
          <p:cNvPr id="1830914" name="Rectangle 2"/>
          <p:cNvSpPr>
            <a:spLocks noGrp="1" noRot="1" noChangeAspect="1" noChangeArrowheads="1" noTextEdit="1"/>
          </p:cNvSpPr>
          <p:nvPr>
            <p:ph type="sldImg"/>
          </p:nvPr>
        </p:nvSpPr>
        <p:spPr>
          <a:ln/>
        </p:spPr>
      </p:sp>
      <p:sp>
        <p:nvSpPr>
          <p:cNvPr id="183091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altLang="it-IT" dirty="0" smtClean="0"/>
              <a:t>Il senso comune dello scienziato è diverso da quello dell’uomo della strada:</a:t>
            </a:r>
            <a:r>
              <a:rPr lang="it-IT" altLang="it-IT" baseline="0" dirty="0" smtClean="0"/>
              <a:t> </a:t>
            </a:r>
            <a:r>
              <a:rPr lang="it-IT" altLang="it-IT" dirty="0" smtClean="0"/>
              <a:t>La teoria alla base del senso comune è generalmente quella del realismo ingenuo,</a:t>
            </a:r>
            <a:r>
              <a:rPr lang="it-IT" altLang="it-IT" baseline="0" dirty="0" smtClean="0"/>
              <a:t> che è evidente in tanti fenomeni per cui siamo continuamente esposti a contraddizioni del senso comune attraverso sensi e fatti ma può risultarci difficile rilevarli. Facciamo alcuni esempi</a:t>
            </a:r>
            <a:endParaRPr lang="it-IT" altLang="it-IT" dirty="0" smtClean="0"/>
          </a:p>
          <a:p>
            <a:endParaRPr lang="it-IT" altLang="it-IT" dirty="0"/>
          </a:p>
        </p:txBody>
      </p:sp>
    </p:spTree>
    <p:extLst>
      <p:ext uri="{BB962C8B-B14F-4D97-AF65-F5344CB8AC3E}">
        <p14:creationId xmlns:p14="http://schemas.microsoft.com/office/powerpoint/2010/main" val="300908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EA0FB-71F1-4EE0-946D-2B6EF85B5425}" type="slidenum">
              <a:rPr lang="it-IT" altLang="it-IT">
                <a:solidFill>
                  <a:srgbClr val="000000"/>
                </a:solidFill>
              </a:rPr>
              <a:pPr/>
              <a:t>6</a:t>
            </a:fld>
            <a:endParaRPr lang="it-IT" altLang="it-IT">
              <a:solidFill>
                <a:srgbClr val="000000"/>
              </a:solidFill>
            </a:endParaRPr>
          </a:p>
        </p:txBody>
      </p:sp>
      <p:sp>
        <p:nvSpPr>
          <p:cNvPr id="1832962" name="Rectangle 2"/>
          <p:cNvSpPr>
            <a:spLocks noGrp="1" noRot="1" noChangeAspect="1" noChangeArrowheads="1" noTextEdit="1"/>
          </p:cNvSpPr>
          <p:nvPr>
            <p:ph type="sldImg"/>
          </p:nvPr>
        </p:nvSpPr>
        <p:spPr>
          <a:ln/>
        </p:spPr>
      </p:sp>
      <p:sp>
        <p:nvSpPr>
          <p:cNvPr id="183296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53866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F9208E-FCF7-4B24-B3BF-64CE7B4DBD93}" type="slidenum">
              <a:rPr lang="it-IT" altLang="it-IT">
                <a:solidFill>
                  <a:srgbClr val="000000"/>
                </a:solidFill>
              </a:rPr>
              <a:pPr/>
              <a:t>7</a:t>
            </a:fld>
            <a:endParaRPr lang="it-IT" altLang="it-IT">
              <a:solidFill>
                <a:srgbClr val="000000"/>
              </a:solidFill>
            </a:endParaRPr>
          </a:p>
        </p:txBody>
      </p:sp>
      <p:sp>
        <p:nvSpPr>
          <p:cNvPr id="1835010" name="Rectangle 2"/>
          <p:cNvSpPr>
            <a:spLocks noGrp="1" noRot="1" noChangeAspect="1" noChangeArrowheads="1" noTextEdit="1"/>
          </p:cNvSpPr>
          <p:nvPr>
            <p:ph type="sldImg"/>
          </p:nvPr>
        </p:nvSpPr>
        <p:spPr>
          <a:ln/>
        </p:spPr>
      </p:sp>
      <p:sp>
        <p:nvSpPr>
          <p:cNvPr id="1835011" name="Rectangle 3"/>
          <p:cNvSpPr>
            <a:spLocks noGrp="1" noChangeArrowheads="1"/>
          </p:cNvSpPr>
          <p:nvPr>
            <p:ph type="body" idx="1"/>
          </p:nvPr>
        </p:nvSpPr>
        <p:spPr/>
        <p:txBody>
          <a:bodyPr/>
          <a:lstStyle/>
          <a:p>
            <a:endParaRPr lang="it-IT" altLang="it-IT" dirty="0"/>
          </a:p>
        </p:txBody>
      </p:sp>
    </p:spTree>
    <p:extLst>
      <p:ext uri="{BB962C8B-B14F-4D97-AF65-F5344CB8AC3E}">
        <p14:creationId xmlns:p14="http://schemas.microsoft.com/office/powerpoint/2010/main" val="233092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8E31E9F-4976-4958-95D8-1CB980326CEB}" type="slidenum">
              <a:rPr lang="it-IT" altLang="it-IT"/>
              <a:pPr>
                <a:defRPr/>
              </a:pPr>
              <a:t>‹#›</a:t>
            </a:fld>
            <a:endParaRPr lang="it-IT" altLang="it-IT"/>
          </a:p>
        </p:txBody>
      </p:sp>
    </p:spTree>
    <p:extLst>
      <p:ext uri="{BB962C8B-B14F-4D97-AF65-F5344CB8AC3E}">
        <p14:creationId xmlns:p14="http://schemas.microsoft.com/office/powerpoint/2010/main" val="10199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717E5987-1FC8-4DD5-8AE9-4232E4A9D7B7}" type="slidenum">
              <a:rPr lang="it-IT" altLang="it-IT"/>
              <a:pPr>
                <a:defRPr/>
              </a:pPr>
              <a:t>‹#›</a:t>
            </a:fld>
            <a:endParaRPr lang="it-IT" altLang="it-IT"/>
          </a:p>
        </p:txBody>
      </p:sp>
    </p:spTree>
    <p:extLst>
      <p:ext uri="{BB962C8B-B14F-4D97-AF65-F5344CB8AC3E}">
        <p14:creationId xmlns:p14="http://schemas.microsoft.com/office/powerpoint/2010/main" val="58597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C479B2B-A1B7-4A1B-A1E7-BBA0523EEC9B}" type="slidenum">
              <a:rPr lang="it-IT" altLang="it-IT"/>
              <a:pPr>
                <a:defRPr/>
              </a:pPr>
              <a:t>‹#›</a:t>
            </a:fld>
            <a:endParaRPr lang="it-IT" altLang="it-IT"/>
          </a:p>
        </p:txBody>
      </p:sp>
    </p:spTree>
    <p:extLst>
      <p:ext uri="{BB962C8B-B14F-4D97-AF65-F5344CB8AC3E}">
        <p14:creationId xmlns:p14="http://schemas.microsoft.com/office/powerpoint/2010/main" val="1999743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DDCADC-BD5E-45C3-870A-91F06226AE41}"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52798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B00B69E-07C6-4984-96BE-D6A410CD329D}"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047417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DBC50FF-199A-4FDD-8B3F-C4E3A09858BF}"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864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44D841-7EE4-4503-BA6E-ACA6B0D4241B}"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1417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endParaRPr lang="it-IT" altLang="it-IT">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it-IT" altLang="it-IT">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843C738-E84A-4F71-AF6A-373F3B6DC4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97601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endParaRPr lang="it-IT" altLang="it-IT">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it-IT" altLang="it-IT">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EA2B1DE-0CA7-4B49-8E58-B35B4A987A4E}"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331580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it-IT">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it-IT" altLang="it-IT">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EEC2BBF-97AC-42D3-AF5B-2D25B00CE7C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86395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43757B7-4654-429A-831A-3FFBDC1A288A}"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27914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4E20E878-EB4C-4FF4-A6FF-988A454518A4}" type="slidenum">
              <a:rPr lang="it-IT" altLang="it-IT"/>
              <a:pPr>
                <a:defRPr/>
              </a:pPr>
              <a:t>‹#›</a:t>
            </a:fld>
            <a:endParaRPr lang="it-IT" altLang="it-IT"/>
          </a:p>
        </p:txBody>
      </p:sp>
    </p:spTree>
    <p:extLst>
      <p:ext uri="{BB962C8B-B14F-4D97-AF65-F5344CB8AC3E}">
        <p14:creationId xmlns:p14="http://schemas.microsoft.com/office/powerpoint/2010/main" val="138423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it-IT" altLang="it-IT">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it-IT" altLang="it-IT">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90129F-A9DA-46F3-8E70-B7C5F2FAE94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313030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273E91-3343-407A-A796-BF144F493323}"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45410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endParaRPr lang="it-IT" altLang="it-IT">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it-IT" altLang="it-IT">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A5DDB9B-FCFF-47D5-BC22-7FF283715C36}" type="slidenum">
              <a:rPr lang="it-IT" altLang="it-IT">
                <a:solidFill>
                  <a:srgbClr val="000000"/>
                </a:solidFill>
              </a:rPr>
              <a:pPr/>
              <a:t>‹#›</a:t>
            </a:fld>
            <a:endParaRPr lang="it-IT" altLang="it-IT">
              <a:solidFill>
                <a:srgbClr val="000000"/>
              </a:solidFill>
            </a:endParaRPr>
          </a:p>
        </p:txBody>
      </p:sp>
    </p:spTree>
    <p:extLst>
      <p:ext uri="{BB962C8B-B14F-4D97-AF65-F5344CB8AC3E}">
        <p14:creationId xmlns:p14="http://schemas.microsoft.com/office/powerpoint/2010/main" val="219810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5B608CD-0134-465E-8F9E-28E9ADEA7449}" type="slidenum">
              <a:rPr lang="it-IT" altLang="it-IT"/>
              <a:pPr>
                <a:defRPr/>
              </a:pPr>
              <a:t>‹#›</a:t>
            </a:fld>
            <a:endParaRPr lang="it-IT" altLang="it-IT"/>
          </a:p>
        </p:txBody>
      </p:sp>
    </p:spTree>
    <p:extLst>
      <p:ext uri="{BB962C8B-B14F-4D97-AF65-F5344CB8AC3E}">
        <p14:creationId xmlns:p14="http://schemas.microsoft.com/office/powerpoint/2010/main" val="363939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E5A3C8BA-1A86-4920-A201-BBA22285FA00}" type="slidenum">
              <a:rPr lang="it-IT" altLang="it-IT"/>
              <a:pPr>
                <a:defRPr/>
              </a:pPr>
              <a:t>‹#›</a:t>
            </a:fld>
            <a:endParaRPr lang="it-IT" altLang="it-IT"/>
          </a:p>
        </p:txBody>
      </p:sp>
    </p:spTree>
    <p:extLst>
      <p:ext uri="{BB962C8B-B14F-4D97-AF65-F5344CB8AC3E}">
        <p14:creationId xmlns:p14="http://schemas.microsoft.com/office/powerpoint/2010/main" val="118236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9FB15236-B3F9-4828-8C48-DCD6FDDF309A}" type="slidenum">
              <a:rPr lang="it-IT" altLang="it-IT"/>
              <a:pPr>
                <a:defRPr/>
              </a:pPr>
              <a:t>‹#›</a:t>
            </a:fld>
            <a:endParaRPr lang="it-IT" altLang="it-IT"/>
          </a:p>
        </p:txBody>
      </p:sp>
    </p:spTree>
    <p:extLst>
      <p:ext uri="{BB962C8B-B14F-4D97-AF65-F5344CB8AC3E}">
        <p14:creationId xmlns:p14="http://schemas.microsoft.com/office/powerpoint/2010/main" val="6630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793C761D-FF5D-4197-B71A-AD4E7FD24809}" type="slidenum">
              <a:rPr lang="it-IT" altLang="it-IT"/>
              <a:pPr>
                <a:defRPr/>
              </a:pPr>
              <a:t>‹#›</a:t>
            </a:fld>
            <a:endParaRPr lang="it-IT" altLang="it-IT"/>
          </a:p>
        </p:txBody>
      </p:sp>
    </p:spTree>
    <p:extLst>
      <p:ext uri="{BB962C8B-B14F-4D97-AF65-F5344CB8AC3E}">
        <p14:creationId xmlns:p14="http://schemas.microsoft.com/office/powerpoint/2010/main" val="298073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F0ECC912-28F4-4544-82C9-0104B1392744}" type="slidenum">
              <a:rPr lang="it-IT" altLang="it-IT"/>
              <a:pPr>
                <a:defRPr/>
              </a:pPr>
              <a:t>‹#›</a:t>
            </a:fld>
            <a:endParaRPr lang="it-IT" altLang="it-IT"/>
          </a:p>
        </p:txBody>
      </p:sp>
    </p:spTree>
    <p:extLst>
      <p:ext uri="{BB962C8B-B14F-4D97-AF65-F5344CB8AC3E}">
        <p14:creationId xmlns:p14="http://schemas.microsoft.com/office/powerpoint/2010/main" val="2637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C180DB13-2D44-450D-BE96-0F5FD27E814E}" type="slidenum">
              <a:rPr lang="it-IT" altLang="it-IT"/>
              <a:pPr>
                <a:defRPr/>
              </a:pPr>
              <a:t>‹#›</a:t>
            </a:fld>
            <a:endParaRPr lang="it-IT" altLang="it-IT"/>
          </a:p>
        </p:txBody>
      </p:sp>
    </p:spTree>
    <p:extLst>
      <p:ext uri="{BB962C8B-B14F-4D97-AF65-F5344CB8AC3E}">
        <p14:creationId xmlns:p14="http://schemas.microsoft.com/office/powerpoint/2010/main" val="2712545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3630779-CA79-4C6B-8427-E76CE5272252}" type="slidenum">
              <a:rPr lang="it-IT" altLang="it-IT"/>
              <a:pPr>
                <a:defRPr/>
              </a:pPr>
              <a:t>‹#›</a:t>
            </a:fld>
            <a:endParaRPr lang="it-IT" altLang="it-IT"/>
          </a:p>
        </p:txBody>
      </p:sp>
    </p:spTree>
    <p:extLst>
      <p:ext uri="{BB962C8B-B14F-4D97-AF65-F5344CB8AC3E}">
        <p14:creationId xmlns:p14="http://schemas.microsoft.com/office/powerpoint/2010/main" val="313907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B4C5633E-FA15-402F-8C3F-F05B24792292}" type="slidenum">
              <a:rPr lang="it-IT" altLang="it-IT"/>
              <a:pPr>
                <a:defRPr/>
              </a:pPr>
              <a:t>‹#›</a:t>
            </a:fld>
            <a:endParaRPr lang="it-IT" altLang="it-IT"/>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Click to edit Master text styles</a:t>
            </a:r>
          </a:p>
          <a:p>
            <a:pPr lvl="1"/>
            <a:r>
              <a:rPr lang="it-IT" altLang="it-IT" smtClean="0"/>
              <a:t>Second level</a:t>
            </a:r>
          </a:p>
          <a:p>
            <a:pPr lvl="2"/>
            <a:r>
              <a:rPr lang="it-IT" altLang="it-IT" smtClean="0"/>
              <a:t>Third level</a:t>
            </a:r>
          </a:p>
          <a:p>
            <a:pPr lvl="3"/>
            <a:r>
              <a:rPr lang="it-IT" altLang="it-IT" smtClean="0"/>
              <a:t>Fourth level</a:t>
            </a:r>
          </a:p>
          <a:p>
            <a:pPr lvl="4"/>
            <a:r>
              <a:rPr lang="it-IT"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eaLnBrk="1" hangingPunct="1"/>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eaLnBrk="1" hangingPunct="1"/>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eaLnBrk="1" hangingPunct="1"/>
            <a:fld id="{00AD1A81-B3A5-40F2-9EA3-F17154F6AE07}" type="slidenum">
              <a:rPr lang="it-IT" altLang="it-IT">
                <a:solidFill>
                  <a:srgbClr val="000000"/>
                </a:solidFill>
              </a:rPr>
              <a:pPr eaLnBrk="1" hangingPunct="1"/>
              <a:t>‹#›</a:t>
            </a:fld>
            <a:endParaRPr lang="it-IT" altLang="it-IT">
              <a:solidFill>
                <a:srgbClr val="000000"/>
              </a:solidFill>
            </a:endParaRPr>
          </a:p>
        </p:txBody>
      </p:sp>
    </p:spTree>
    <p:extLst>
      <p:ext uri="{BB962C8B-B14F-4D97-AF65-F5344CB8AC3E}">
        <p14:creationId xmlns:p14="http://schemas.microsoft.com/office/powerpoint/2010/main" val="41351543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Slides2019/HansRosling_2014S-480p-it.mp4"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moodle2.units.it/course/view.php?id=3345#section-12"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jpeg"/><Relationship Id="rId2" Type="http://schemas.openxmlformats.org/officeDocument/2006/relationships/video" Target="file:///C:\Users\Carlo\Documents\D_new\Presentazione2016\Porte_Aperte\Assumptions.wmv" TargetMode="External"/><Relationship Id="rId1" Type="http://schemas.microsoft.com/office/2007/relationships/media" Target="file:///C:\Users\Carlo\Documents\D_new\Presentazione2016\Porte_Aperte\Assumptions.wmv" TargetMode="External"/><Relationship Id="rId6" Type="http://schemas.openxmlformats.org/officeDocument/2006/relationships/image" Target="../media/image6.gif"/><Relationship Id="rId5" Type="http://schemas.openxmlformats.org/officeDocument/2006/relationships/hyperlink" Target="https://www.google.it/url?sa=i&amp;rct=j&amp;q=&amp;esrc=s&amp;source=images&amp;cd=&amp;cad=rja&amp;uact=8&amp;ved=0ahUKEwjH4PSyjs_KAhWFtRQKHYhFD9AQjRwIBw&amp;url=https://www.tumblr.com/tagged/optical-illusion?&amp;bvm=bv.113034660,d.ZWU&amp;psig=AFQjCNFzZ237fx8-b3xNz85M92pAcuRRrA&amp;ust=1454159934808357"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3"/>
          <p:cNvGrpSpPr>
            <a:grpSpLocks/>
          </p:cNvGrpSpPr>
          <p:nvPr/>
        </p:nvGrpSpPr>
        <p:grpSpPr bwMode="auto">
          <a:xfrm>
            <a:off x="60325" y="5899150"/>
            <a:ext cx="4324350" cy="1009650"/>
            <a:chOff x="468" y="3786"/>
            <a:chExt cx="2724" cy="636"/>
          </a:xfrm>
        </p:grpSpPr>
        <p:sp>
          <p:nvSpPr>
            <p:cNvPr id="15368" name="Text Box 4"/>
            <p:cNvSpPr txBox="1">
              <a:spLocks noChangeArrowheads="1"/>
            </p:cNvSpPr>
            <p:nvPr/>
          </p:nvSpPr>
          <p:spPr bwMode="auto">
            <a:xfrm>
              <a:off x="516" y="3945"/>
              <a:ext cx="26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en-US" altLang="it-IT" sz="2800">
                  <a:solidFill>
                    <a:schemeClr val="accent2"/>
                  </a:solidFill>
                </a:rPr>
                <a:t>prof. Carlo Fantoni</a:t>
              </a:r>
            </a:p>
          </p:txBody>
        </p:sp>
        <p:pic>
          <p:nvPicPr>
            <p:cNvPr id="15369" name="Picture 12" descr="logo"/>
            <p:cNvPicPr>
              <a:picLocks noChangeAspect="1" noChangeArrowheads="1"/>
            </p:cNvPicPr>
            <p:nvPr/>
          </p:nvPicPr>
          <p:blipFill>
            <a:blip r:embed="rId3">
              <a:extLst>
                <a:ext uri="{28A0092B-C50C-407E-A947-70E740481C1C}">
                  <a14:useLocalDpi xmlns:a14="http://schemas.microsoft.com/office/drawing/2010/main" val="0"/>
                </a:ext>
              </a:extLst>
            </a:blip>
            <a:srcRect r="72050"/>
            <a:stretch>
              <a:fillRect/>
            </a:stretch>
          </p:blipFill>
          <p:spPr bwMode="auto">
            <a:xfrm>
              <a:off x="468" y="3786"/>
              <a:ext cx="507"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363" name="Picture 14"/>
          <p:cNvPicPr>
            <a:picLocks noChangeAspect="1" noChangeArrowheads="1"/>
          </p:cNvPicPr>
          <p:nvPr/>
        </p:nvPicPr>
        <p:blipFill>
          <a:blip r:embed="rId4">
            <a:extLst>
              <a:ext uri="{28A0092B-C50C-407E-A947-70E740481C1C}">
                <a14:useLocalDpi xmlns:a14="http://schemas.microsoft.com/office/drawing/2010/main" val="0"/>
              </a:ext>
            </a:extLst>
          </a:blip>
          <a:srcRect l="18828" r="14221"/>
          <a:stretch>
            <a:fillRect/>
          </a:stretch>
        </p:blipFill>
        <p:spPr bwMode="auto">
          <a:xfrm>
            <a:off x="0" y="2376488"/>
            <a:ext cx="447675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5364" name="Rectangle 4"/>
          <p:cNvSpPr>
            <a:spLocks noGrp="1" noChangeArrowheads="1"/>
          </p:cNvSpPr>
          <p:nvPr>
            <p:ph type="ctrTitle"/>
          </p:nvPr>
        </p:nvSpPr>
        <p:spPr>
          <a:xfrm>
            <a:off x="168275" y="473075"/>
            <a:ext cx="8975725" cy="1470025"/>
          </a:xfrm>
        </p:spPr>
        <p:txBody>
          <a:bodyPr anchor="ctr"/>
          <a:lstStyle/>
          <a:p>
            <a:pPr eaLnBrk="1" hangingPunct="1">
              <a:lnSpc>
                <a:spcPct val="85000"/>
              </a:lnSpc>
            </a:pPr>
            <a:r>
              <a:rPr lang="it-IT" altLang="it-IT" sz="4000" smtClean="0">
                <a:solidFill>
                  <a:schemeClr val="accent2"/>
                </a:solidFill>
              </a:rPr>
              <a:t>Elementi di Metodologia</a:t>
            </a:r>
            <a:r>
              <a:rPr lang="it-IT" altLang="it-IT" sz="4000" b="1" smtClean="0">
                <a:solidFill>
                  <a:schemeClr val="accent2"/>
                </a:solidFill>
              </a:rPr>
              <a:t>          </a:t>
            </a:r>
            <a:br>
              <a:rPr lang="it-IT" altLang="it-IT" sz="4000" b="1" smtClean="0">
                <a:solidFill>
                  <a:schemeClr val="accent2"/>
                </a:solidFill>
              </a:rPr>
            </a:br>
            <a:r>
              <a:rPr lang="it-IT" altLang="it-IT" sz="4000" smtClean="0">
                <a:solidFill>
                  <a:schemeClr val="accent2"/>
                </a:solidFill>
              </a:rPr>
              <a:t>della ricerca psicologica</a:t>
            </a:r>
            <a:br>
              <a:rPr lang="it-IT" altLang="it-IT" sz="4000" smtClean="0">
                <a:solidFill>
                  <a:schemeClr val="accent2"/>
                </a:solidFill>
              </a:rPr>
            </a:br>
            <a:r>
              <a:rPr lang="it-IT" altLang="it-IT" sz="4000" b="1" smtClean="0">
                <a:solidFill>
                  <a:schemeClr val="accent2"/>
                </a:solidFill>
              </a:rPr>
              <a:t>EdM2018</a:t>
            </a:r>
            <a:r>
              <a:rPr lang="it-IT" altLang="it-IT" sz="4000" smtClean="0">
                <a:solidFill>
                  <a:schemeClr val="accent2"/>
                </a:solidFill>
              </a:rPr>
              <a:t/>
            </a:r>
            <a:br>
              <a:rPr lang="it-IT" altLang="it-IT" sz="4000" smtClean="0">
                <a:solidFill>
                  <a:schemeClr val="accent2"/>
                </a:solidFill>
              </a:rPr>
            </a:br>
            <a:endParaRPr lang="it-IT" altLang="it-IT" sz="3600" smtClean="0"/>
          </a:p>
        </p:txBody>
      </p:sp>
      <p:sp>
        <p:nvSpPr>
          <p:cNvPr id="15365" name="Text Box 5"/>
          <p:cNvSpPr txBox="1">
            <a:spLocks noChangeArrowheads="1"/>
          </p:cNvSpPr>
          <p:nvPr/>
        </p:nvSpPr>
        <p:spPr bwMode="auto">
          <a:xfrm>
            <a:off x="5757863" y="6363794"/>
            <a:ext cx="33861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buFontTx/>
              <a:buNone/>
            </a:pPr>
            <a:r>
              <a:rPr lang="en-US" altLang="it-IT" sz="2400" dirty="0"/>
              <a:t>2018-2019</a:t>
            </a:r>
            <a:endParaRPr lang="en-GB" altLang="it-IT" sz="2400" dirty="0"/>
          </a:p>
        </p:txBody>
      </p:sp>
      <p:sp>
        <p:nvSpPr>
          <p:cNvPr id="15366" name="Rectangle 6"/>
          <p:cNvSpPr>
            <a:spLocks noChangeArrowheads="1"/>
          </p:cNvSpPr>
          <p:nvPr/>
        </p:nvSpPr>
        <p:spPr bwMode="auto">
          <a:xfrm>
            <a:off x="5106988" y="1455738"/>
            <a:ext cx="4037012" cy="33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sz="1600" b="1">
                <a:solidFill>
                  <a:schemeClr val="tx1"/>
                </a:solidFill>
                <a:latin typeface="Arial" panose="020B0604020202020204" pitchFamily="34" charset="0"/>
                <a:cs typeface="Arial" panose="020B0604020202020204" pitchFamily="34" charset="0"/>
              </a:defRPr>
            </a:lvl1pPr>
            <a:lvl2pPr marL="800100" indent="-342900">
              <a:defRPr sz="1600" b="1">
                <a:solidFill>
                  <a:schemeClr val="tx1"/>
                </a:solidFill>
                <a:latin typeface="Arial" panose="020B0604020202020204" pitchFamily="34" charset="0"/>
                <a:cs typeface="Arial" panose="020B0604020202020204" pitchFamily="34" charset="0"/>
              </a:defRPr>
            </a:lvl2pPr>
            <a:lvl3pPr marL="1257300" indent="-342900">
              <a:defRPr sz="1600" b="1">
                <a:solidFill>
                  <a:schemeClr val="tx1"/>
                </a:solidFill>
                <a:latin typeface="Arial" panose="020B0604020202020204" pitchFamily="34" charset="0"/>
                <a:cs typeface="Arial" panose="020B0604020202020204" pitchFamily="34" charset="0"/>
              </a:defRPr>
            </a:lvl3pPr>
            <a:lvl4pPr marL="1714500" indent="-342900">
              <a:defRPr sz="1600" b="1">
                <a:solidFill>
                  <a:schemeClr val="tx1"/>
                </a:solidFill>
                <a:latin typeface="Arial" panose="020B0604020202020204" pitchFamily="34" charset="0"/>
                <a:cs typeface="Arial" panose="020B0604020202020204" pitchFamily="34" charset="0"/>
              </a:defRPr>
            </a:lvl4pPr>
            <a:lvl5pPr marL="2171700" indent="-342900">
              <a:defRPr sz="1600"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sz="1600" b="1">
                <a:solidFill>
                  <a:schemeClr val="tx1"/>
                </a:solidFill>
                <a:latin typeface="Arial" panose="020B0604020202020204" pitchFamily="34" charset="0"/>
                <a:cs typeface="Arial" panose="020B0604020202020204" pitchFamily="34" charset="0"/>
              </a:defRPr>
            </a:lvl9pPr>
          </a:lstStyle>
          <a:p>
            <a:pPr algn="ctr" eaLnBrk="1" hangingPunct="1"/>
            <a:r>
              <a:rPr lang="it-IT" altLang="it-IT" sz="2400" dirty="0"/>
              <a:t>Lezione 8</a:t>
            </a:r>
          </a:p>
          <a:p>
            <a:pPr algn="ctr" eaLnBrk="1" hangingPunct="1"/>
            <a:r>
              <a:rPr lang="it-IT" altLang="it-IT" sz="2400" dirty="0" smtClean="0"/>
              <a:t>14/11/2018</a:t>
            </a:r>
          </a:p>
          <a:p>
            <a:pPr algn="ctr" eaLnBrk="1" hangingPunct="1"/>
            <a:endParaRPr lang="it-IT" altLang="it-IT" sz="2400" dirty="0"/>
          </a:p>
          <a:p>
            <a:pPr>
              <a:buFontTx/>
              <a:buChar char="•"/>
            </a:pPr>
            <a:r>
              <a:rPr lang="it-IT" altLang="it-IT" sz="1800" b="0" dirty="0"/>
              <a:t>False credenze e intuito come minacce del pensiero </a:t>
            </a:r>
            <a:r>
              <a:rPr lang="it-IT" altLang="it-IT" sz="1800" b="0" dirty="0" smtClean="0"/>
              <a:t>scientifico</a:t>
            </a:r>
          </a:p>
          <a:p>
            <a:pPr>
              <a:buFontTx/>
              <a:buChar char="•"/>
            </a:pPr>
            <a:r>
              <a:rPr lang="it-IT" altLang="it-IT" sz="1800" b="0" dirty="0"/>
              <a:t>Hans e Ola Roslig </a:t>
            </a:r>
            <a:r>
              <a:rPr lang="it-IT" altLang="it-IT" sz="1800" b="0" dirty="0" smtClean="0"/>
              <a:t>insegnano</a:t>
            </a:r>
            <a:endParaRPr lang="it-IT" altLang="it-IT" sz="1800" b="0" dirty="0"/>
          </a:p>
          <a:p>
            <a:pPr>
              <a:buFontTx/>
              <a:buChar char="•"/>
            </a:pPr>
            <a:r>
              <a:rPr lang="it-IT" altLang="it-IT" sz="1800" b="0" dirty="0"/>
              <a:t>Scienza del comportamento come negazione del senso </a:t>
            </a:r>
            <a:r>
              <a:rPr lang="it-IT" altLang="it-IT" sz="1800" b="0" dirty="0" smtClean="0"/>
              <a:t>comune</a:t>
            </a:r>
          </a:p>
          <a:p>
            <a:pPr>
              <a:buFontTx/>
              <a:buChar char="•"/>
            </a:pPr>
            <a:r>
              <a:rPr lang="it-IT" altLang="it-IT" sz="1800" b="0" dirty="0" smtClean="0"/>
              <a:t>Teorie basate sul senso comune: Percezione vs. senso di realtà</a:t>
            </a:r>
            <a:endParaRPr lang="it-IT" altLang="it-IT" sz="1800" b="0" dirty="0"/>
          </a:p>
          <a:p>
            <a:pPr>
              <a:buFontTx/>
              <a:buChar char="•"/>
            </a:pPr>
            <a:endParaRPr lang="it-IT" altLang="it-IT" sz="1800" b="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4" name="Text Box 2"/>
          <p:cNvSpPr txBox="1">
            <a:spLocks noChangeArrowheads="1"/>
          </p:cNvSpPr>
          <p:nvPr/>
        </p:nvSpPr>
        <p:spPr bwMode="auto">
          <a:xfrm>
            <a:off x="2781300" y="361950"/>
            <a:ext cx="3695700" cy="8636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Metodi di conoscenza</a:t>
            </a:r>
          </a:p>
        </p:txBody>
      </p:sp>
      <p:sp>
        <p:nvSpPr>
          <p:cNvPr id="1825795" name="Text Box 3"/>
          <p:cNvSpPr txBox="1">
            <a:spLocks noChangeArrowheads="1"/>
          </p:cNvSpPr>
          <p:nvPr/>
        </p:nvSpPr>
        <p:spPr bwMode="auto">
          <a:xfrm>
            <a:off x="427038" y="2065338"/>
            <a:ext cx="3695700" cy="11985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non empirici</a:t>
            </a:r>
          </a:p>
          <a:p>
            <a:pPr algn="ctr" eaLnBrk="1" hangingPunct="1">
              <a:spcBef>
                <a:spcPct val="50000"/>
              </a:spcBef>
            </a:pPr>
            <a:r>
              <a:rPr lang="it-IT" altLang="it-IT" sz="2000" dirty="0">
                <a:solidFill>
                  <a:srgbClr val="FF9900"/>
                </a:solidFill>
              </a:rPr>
              <a:t>(non basati su osservazioni e esperienza)</a:t>
            </a:r>
          </a:p>
        </p:txBody>
      </p:sp>
      <p:cxnSp>
        <p:nvCxnSpPr>
          <p:cNvPr id="1825796" name="AutoShape 4"/>
          <p:cNvCxnSpPr>
            <a:cxnSpLocks noChangeShapeType="1"/>
            <a:stCxn id="1825794" idx="1"/>
            <a:endCxn id="1825795" idx="0"/>
          </p:cNvCxnSpPr>
          <p:nvPr/>
        </p:nvCxnSpPr>
        <p:spPr bwMode="auto">
          <a:xfrm rot="10800000" flipV="1">
            <a:off x="2274888" y="793750"/>
            <a:ext cx="506412" cy="1271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5797" name="Text Box 5"/>
          <p:cNvSpPr txBox="1">
            <a:spLocks noChangeArrowheads="1"/>
          </p:cNvSpPr>
          <p:nvPr/>
        </p:nvSpPr>
        <p:spPr bwMode="auto">
          <a:xfrm>
            <a:off x="5197475" y="2092325"/>
            <a:ext cx="3695700" cy="11985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empirici</a:t>
            </a:r>
          </a:p>
          <a:p>
            <a:pPr algn="ctr" eaLnBrk="1" hangingPunct="1">
              <a:spcBef>
                <a:spcPct val="50000"/>
              </a:spcBef>
            </a:pPr>
            <a:r>
              <a:rPr lang="it-IT" altLang="it-IT" sz="2000" dirty="0">
                <a:solidFill>
                  <a:srgbClr val="FF9900"/>
                </a:solidFill>
              </a:rPr>
              <a:t>(basati su osservazioni e esperienza)</a:t>
            </a:r>
          </a:p>
        </p:txBody>
      </p:sp>
      <p:cxnSp>
        <p:nvCxnSpPr>
          <p:cNvPr id="1825798" name="AutoShape 6"/>
          <p:cNvCxnSpPr>
            <a:cxnSpLocks noChangeShapeType="1"/>
            <a:stCxn id="1825794" idx="3"/>
            <a:endCxn id="1825797" idx="0"/>
          </p:cNvCxnSpPr>
          <p:nvPr/>
        </p:nvCxnSpPr>
        <p:spPr bwMode="auto">
          <a:xfrm>
            <a:off x="6477000" y="793750"/>
            <a:ext cx="568325" cy="12985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5799" name="Text Box 7"/>
          <p:cNvSpPr txBox="1">
            <a:spLocks noChangeArrowheads="1"/>
          </p:cNvSpPr>
          <p:nvPr/>
        </p:nvSpPr>
        <p:spPr bwMode="auto">
          <a:xfrm>
            <a:off x="38100" y="4016375"/>
            <a:ext cx="2263775"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Autorità, mito</a:t>
            </a:r>
          </a:p>
          <a:p>
            <a:pPr eaLnBrk="1" hangingPunct="1">
              <a:spcBef>
                <a:spcPct val="50000"/>
              </a:spcBef>
            </a:pPr>
            <a:r>
              <a:rPr lang="it-IT" altLang="it-IT" sz="2000">
                <a:solidFill>
                  <a:srgbClr val="FF9900"/>
                </a:solidFill>
              </a:rPr>
              <a:t>sistema di credenze: religione, credo politico, genitori…</a:t>
            </a:r>
          </a:p>
        </p:txBody>
      </p:sp>
      <p:sp>
        <p:nvSpPr>
          <p:cNvPr id="1825800" name="Text Box 8"/>
          <p:cNvSpPr txBox="1">
            <a:spLocks noChangeArrowheads="1"/>
          </p:cNvSpPr>
          <p:nvPr/>
        </p:nvSpPr>
        <p:spPr bwMode="auto">
          <a:xfrm>
            <a:off x="2457450" y="4024313"/>
            <a:ext cx="2095500"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Logica</a:t>
            </a:r>
          </a:p>
          <a:p>
            <a:pPr eaLnBrk="1" hangingPunct="1">
              <a:spcBef>
                <a:spcPct val="50000"/>
              </a:spcBef>
            </a:pPr>
            <a:r>
              <a:rPr lang="it-IT" altLang="it-IT" sz="2000">
                <a:solidFill>
                  <a:srgbClr val="FF9900"/>
                </a:solidFill>
              </a:rPr>
              <a:t>ragionamento e deduzione</a:t>
            </a:r>
          </a:p>
          <a:p>
            <a:pPr eaLnBrk="1" hangingPunct="1">
              <a:spcBef>
                <a:spcPct val="50000"/>
              </a:spcBef>
            </a:pPr>
            <a:endParaRPr lang="it-IT" altLang="it-IT" sz="2000">
              <a:solidFill>
                <a:srgbClr val="FF9900"/>
              </a:solidFill>
            </a:endParaRPr>
          </a:p>
          <a:p>
            <a:pPr eaLnBrk="1" hangingPunct="1">
              <a:spcBef>
                <a:spcPct val="50000"/>
              </a:spcBef>
            </a:pPr>
            <a:endParaRPr lang="it-IT" altLang="it-IT" sz="2000">
              <a:solidFill>
                <a:srgbClr val="FF9900"/>
              </a:solidFill>
            </a:endParaRPr>
          </a:p>
        </p:txBody>
      </p:sp>
      <p:cxnSp>
        <p:nvCxnSpPr>
          <p:cNvPr id="1825801" name="AutoShape 9"/>
          <p:cNvCxnSpPr>
            <a:cxnSpLocks noChangeShapeType="1"/>
            <a:stCxn id="1825795" idx="2"/>
            <a:endCxn id="1825799" idx="0"/>
          </p:cNvCxnSpPr>
          <p:nvPr/>
        </p:nvCxnSpPr>
        <p:spPr bwMode="auto">
          <a:xfrm rot="5400000">
            <a:off x="1346200" y="3087688"/>
            <a:ext cx="752475" cy="11049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825802" name="AutoShape 10"/>
          <p:cNvCxnSpPr>
            <a:cxnSpLocks noChangeShapeType="1"/>
            <a:stCxn id="1825795" idx="2"/>
            <a:endCxn id="1825800" idx="0"/>
          </p:cNvCxnSpPr>
          <p:nvPr/>
        </p:nvCxnSpPr>
        <p:spPr bwMode="auto">
          <a:xfrm rot="16200000" flipH="1">
            <a:off x="2509837" y="3028951"/>
            <a:ext cx="760413" cy="1230312"/>
          </a:xfrm>
          <a:prstGeom prst="bentConnector3">
            <a:avLst>
              <a:gd name="adj1" fmla="val 498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nvGrpSpPr>
          <p:cNvPr id="1825803" name="Group 11"/>
          <p:cNvGrpSpPr>
            <a:grpSpLocks/>
          </p:cNvGrpSpPr>
          <p:nvPr/>
        </p:nvGrpSpPr>
        <p:grpSpPr bwMode="auto">
          <a:xfrm>
            <a:off x="6229350" y="3424238"/>
            <a:ext cx="2100263" cy="676275"/>
            <a:chOff x="3924" y="2097"/>
            <a:chExt cx="1323" cy="426"/>
          </a:xfrm>
        </p:grpSpPr>
        <p:sp>
          <p:nvSpPr>
            <p:cNvPr id="1825804" name="AutoShape 12"/>
            <p:cNvSpPr>
              <a:spLocks noChangeArrowheads="1"/>
            </p:cNvSpPr>
            <p:nvPr/>
          </p:nvSpPr>
          <p:spPr bwMode="auto">
            <a:xfrm>
              <a:off x="3924" y="2160"/>
              <a:ext cx="1032" cy="25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a:solidFill>
                  <a:srgbClr val="000000"/>
                </a:solidFill>
              </a:endParaRPr>
            </a:p>
          </p:txBody>
        </p:sp>
        <p:sp>
          <p:nvSpPr>
            <p:cNvPr id="1825805" name="Text Box 13"/>
            <p:cNvSpPr txBox="1">
              <a:spLocks noChangeArrowheads="1"/>
            </p:cNvSpPr>
            <p:nvPr/>
          </p:nvSpPr>
          <p:spPr bwMode="auto">
            <a:xfrm>
              <a:off x="3984" y="2172"/>
              <a:ext cx="74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000">
                  <a:solidFill>
                    <a:srgbClr val="000000"/>
                  </a:solidFill>
                </a:rPr>
                <a:t>intuizione</a:t>
              </a:r>
            </a:p>
          </p:txBody>
        </p:sp>
        <p:pic>
          <p:nvPicPr>
            <p:cNvPr id="1825806"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 y="2097"/>
              <a:ext cx="426" cy="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cxnSp>
        <p:nvCxnSpPr>
          <p:cNvPr id="1825807" name="AutoShape 15"/>
          <p:cNvCxnSpPr>
            <a:cxnSpLocks noChangeShapeType="1"/>
            <a:stCxn id="1825797" idx="2"/>
            <a:endCxn id="1825804" idx="0"/>
          </p:cNvCxnSpPr>
          <p:nvPr/>
        </p:nvCxnSpPr>
        <p:spPr bwMode="auto">
          <a:xfrm>
            <a:off x="7045325" y="3290888"/>
            <a:ext cx="3175" cy="2333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5808" name="Text Box 16"/>
          <p:cNvSpPr txBox="1">
            <a:spLocks noChangeArrowheads="1"/>
          </p:cNvSpPr>
          <p:nvPr/>
        </p:nvSpPr>
        <p:spPr bwMode="auto">
          <a:xfrm>
            <a:off x="4591050" y="4194175"/>
            <a:ext cx="2095500" cy="2616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Senso comune/Misticismo</a:t>
            </a:r>
          </a:p>
          <a:p>
            <a:pPr eaLnBrk="1" hangingPunct="1">
              <a:spcBef>
                <a:spcPct val="50000"/>
              </a:spcBef>
            </a:pPr>
            <a:r>
              <a:rPr lang="it-IT" altLang="it-IT" sz="1800">
                <a:solidFill>
                  <a:srgbClr val="FF9900"/>
                </a:solidFill>
              </a:rPr>
              <a:t>accordo tra idee individuali e senso comune o alterazione della coscienza</a:t>
            </a:r>
          </a:p>
        </p:txBody>
      </p:sp>
      <p:cxnSp>
        <p:nvCxnSpPr>
          <p:cNvPr id="1825809" name="AutoShape 17"/>
          <p:cNvCxnSpPr>
            <a:cxnSpLocks noChangeShapeType="1"/>
            <a:stCxn id="1825804" idx="2"/>
            <a:endCxn id="1825808" idx="0"/>
          </p:cNvCxnSpPr>
          <p:nvPr/>
        </p:nvCxnSpPr>
        <p:spPr bwMode="auto">
          <a:xfrm rot="5400000">
            <a:off x="6208712" y="3354388"/>
            <a:ext cx="269875" cy="14097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5810" name="Rectangle 18"/>
          <p:cNvSpPr>
            <a:spLocks noChangeArrowheads="1"/>
          </p:cNvSpPr>
          <p:nvPr/>
        </p:nvSpPr>
        <p:spPr bwMode="auto">
          <a:xfrm>
            <a:off x="6902450" y="4354513"/>
            <a:ext cx="212725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84238"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Clr>
                <a:srgbClr val="333399"/>
              </a:buClr>
              <a:buFont typeface="Wingdings" panose="05000000000000000000" pitchFamily="2" charset="2"/>
              <a:buNone/>
            </a:pPr>
            <a:r>
              <a:rPr lang="it-IT" altLang="it-IT">
                <a:solidFill>
                  <a:srgbClr val="000000"/>
                </a:solidFill>
              </a:rPr>
              <a:t>Limitazioni:</a:t>
            </a:r>
          </a:p>
          <a:p>
            <a:pPr algn="just" eaLnBrk="1" hangingPunct="1">
              <a:lnSpc>
                <a:spcPct val="85000"/>
              </a:lnSpc>
              <a:buClr>
                <a:srgbClr val="333399"/>
              </a:buClr>
              <a:buFont typeface="Wingdings" panose="05000000000000000000" pitchFamily="2" charset="2"/>
              <a:buAutoNum type="arabicPeriod"/>
            </a:pPr>
            <a:r>
              <a:rPr lang="it-IT" altLang="it-IT" b="0">
                <a:solidFill>
                  <a:srgbClr val="000000"/>
                </a:solidFill>
              </a:rPr>
              <a:t>varia nel tempo e nelle culture</a:t>
            </a:r>
          </a:p>
          <a:p>
            <a:pPr algn="just" eaLnBrk="1" hangingPunct="1">
              <a:lnSpc>
                <a:spcPct val="85000"/>
              </a:lnSpc>
              <a:buClr>
                <a:srgbClr val="333399"/>
              </a:buClr>
              <a:buFont typeface="Wingdings" panose="05000000000000000000" pitchFamily="2" charset="2"/>
              <a:buAutoNum type="arabicPeriod"/>
            </a:pPr>
            <a:r>
              <a:rPr lang="it-IT" altLang="it-IT" b="0">
                <a:solidFill>
                  <a:srgbClr val="000000"/>
                </a:solidFill>
              </a:rPr>
              <a:t>verifica della bontà di una credenza solo in base alla sua utilità (funziona o meno), in assenza di tentativi sistematici e teoria</a:t>
            </a:r>
          </a:p>
          <a:p>
            <a:pPr algn="just" eaLnBrk="1" hangingPunct="1">
              <a:lnSpc>
                <a:spcPct val="85000"/>
              </a:lnSpc>
              <a:buClr>
                <a:srgbClr val="333399"/>
              </a:buClr>
              <a:buFont typeface="Wingdings" panose="05000000000000000000" pitchFamily="2" charset="2"/>
              <a:buAutoNum type="arabicPeriod"/>
            </a:pPr>
            <a:r>
              <a:rPr lang="it-IT" altLang="it-IT" b="0">
                <a:solidFill>
                  <a:srgbClr val="000000"/>
                </a:solidFill>
              </a:rPr>
              <a:t>realismo ingenuo</a:t>
            </a:r>
            <a:endParaRPr lang="it-IT" altLang="it-IT" b="0" i="1">
              <a:solidFill>
                <a:srgbClr val="000000"/>
              </a:solidFill>
            </a:endParaRPr>
          </a:p>
        </p:txBody>
      </p:sp>
    </p:spTree>
    <p:extLst>
      <p:ext uri="{BB962C8B-B14F-4D97-AF65-F5344CB8AC3E}">
        <p14:creationId xmlns:p14="http://schemas.microsoft.com/office/powerpoint/2010/main" val="225299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25810">
                                            <p:txEl>
                                              <p:pRg st="0" end="0"/>
                                            </p:txEl>
                                          </p:spTgt>
                                        </p:tgtEl>
                                        <p:attrNameLst>
                                          <p:attrName>style.visibility</p:attrName>
                                        </p:attrNameLst>
                                      </p:cBhvr>
                                      <p:to>
                                        <p:strVal val="visible"/>
                                      </p:to>
                                    </p:set>
                                    <p:animEffect transition="in" filter="wipe(left)">
                                      <p:cBhvr>
                                        <p:cTn id="7" dur="500"/>
                                        <p:tgtEl>
                                          <p:spTgt spid="18258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25810">
                                            <p:txEl>
                                              <p:pRg st="1" end="1"/>
                                            </p:txEl>
                                          </p:spTgt>
                                        </p:tgtEl>
                                        <p:attrNameLst>
                                          <p:attrName>style.visibility</p:attrName>
                                        </p:attrNameLst>
                                      </p:cBhvr>
                                      <p:to>
                                        <p:strVal val="visible"/>
                                      </p:to>
                                    </p:set>
                                    <p:animEffect transition="in" filter="wipe(left)">
                                      <p:cBhvr>
                                        <p:cTn id="12" dur="500"/>
                                        <p:tgtEl>
                                          <p:spTgt spid="18258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25810">
                                            <p:txEl>
                                              <p:pRg st="2" end="2"/>
                                            </p:txEl>
                                          </p:spTgt>
                                        </p:tgtEl>
                                        <p:attrNameLst>
                                          <p:attrName>style.visibility</p:attrName>
                                        </p:attrNameLst>
                                      </p:cBhvr>
                                      <p:to>
                                        <p:strVal val="visible"/>
                                      </p:to>
                                    </p:set>
                                    <p:animEffect transition="in" filter="wipe(left)">
                                      <p:cBhvr>
                                        <p:cTn id="17" dur="500"/>
                                        <p:tgtEl>
                                          <p:spTgt spid="18258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25810">
                                            <p:txEl>
                                              <p:pRg st="3" end="3"/>
                                            </p:txEl>
                                          </p:spTgt>
                                        </p:tgtEl>
                                        <p:attrNameLst>
                                          <p:attrName>style.visibility</p:attrName>
                                        </p:attrNameLst>
                                      </p:cBhvr>
                                      <p:to>
                                        <p:strVal val="visible"/>
                                      </p:to>
                                    </p:set>
                                    <p:animEffect transition="in" filter="wipe(left)">
                                      <p:cBhvr>
                                        <p:cTn id="22" dur="500"/>
                                        <p:tgtEl>
                                          <p:spTgt spid="18258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58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file"/>
          </p:cNvPr>
          <p:cNvPicPr>
            <a:picLocks noChangeAspect="1"/>
          </p:cNvPicPr>
          <p:nvPr/>
        </p:nvPicPr>
        <p:blipFill rotWithShape="1">
          <a:blip r:embed="rId4"/>
          <a:srcRect t="17655" r="34166" b="4815"/>
          <a:stretch/>
        </p:blipFill>
        <p:spPr>
          <a:xfrm>
            <a:off x="533400" y="1387354"/>
            <a:ext cx="8258236" cy="5470646"/>
          </a:xfrm>
          <a:prstGeom prst="rect">
            <a:avLst/>
          </a:prstGeom>
        </p:spPr>
      </p:pic>
      <p:sp>
        <p:nvSpPr>
          <p:cNvPr id="6" name="Rectangle 2"/>
          <p:cNvSpPr>
            <a:spLocks noGrp="1" noChangeArrowheads="1"/>
          </p:cNvSpPr>
          <p:nvPr>
            <p:ph type="title"/>
          </p:nvPr>
        </p:nvSpPr>
        <p:spPr>
          <a:xfrm>
            <a:off x="457200" y="-289483"/>
            <a:ext cx="8229600"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it-IT" altLang="it-IT" sz="4000" b="1" dirty="0">
                <a:solidFill>
                  <a:schemeClr val="accent2"/>
                </a:solidFill>
              </a:rPr>
              <a:t>f</a:t>
            </a:r>
            <a:r>
              <a:rPr lang="it-IT" altLang="it-IT" sz="4000" b="1" dirty="0" smtClean="0">
                <a:solidFill>
                  <a:schemeClr val="accent2"/>
                </a:solidFill>
              </a:rPr>
              <a:t>alse credenze e intuito</a:t>
            </a:r>
            <a:endParaRPr lang="it-IT" altLang="it-IT" sz="4000" b="1" dirty="0">
              <a:solidFill>
                <a:schemeClr val="accent2"/>
              </a:solidFill>
            </a:endParaRPr>
          </a:p>
        </p:txBody>
      </p:sp>
      <p:sp>
        <p:nvSpPr>
          <p:cNvPr id="7" name="Rectangle 6"/>
          <p:cNvSpPr/>
          <p:nvPr/>
        </p:nvSpPr>
        <p:spPr>
          <a:xfrm>
            <a:off x="635000" y="587055"/>
            <a:ext cx="8104719" cy="461665"/>
          </a:xfrm>
          <a:prstGeom prst="rect">
            <a:avLst/>
          </a:prstGeom>
        </p:spPr>
        <p:txBody>
          <a:bodyPr wrap="none">
            <a:spAutoFit/>
          </a:bodyPr>
          <a:lstStyle/>
          <a:p>
            <a:pPr algn="ctr"/>
            <a:r>
              <a:rPr lang="it-IT" altLang="it-IT" sz="2400" b="0" dirty="0" smtClean="0"/>
              <a:t>Hans e Ola Roslig creatori di </a:t>
            </a:r>
            <a:r>
              <a:rPr lang="it-IT" altLang="it-IT" sz="2400" b="0" i="1" dirty="0" smtClean="0">
                <a:solidFill>
                  <a:srgbClr val="FF9900"/>
                </a:solidFill>
              </a:rPr>
              <a:t>Trendanalyzer </a:t>
            </a:r>
            <a:r>
              <a:rPr lang="it-IT" altLang="it-IT" sz="2400" b="0" dirty="0" smtClean="0"/>
              <a:t>(Google Inc.)</a:t>
            </a:r>
            <a:endParaRPr lang="it-IT" sz="2400" b="0" dirty="0"/>
          </a:p>
        </p:txBody>
      </p:sp>
      <p:sp>
        <p:nvSpPr>
          <p:cNvPr id="5" name="Rectangle 4"/>
          <p:cNvSpPr/>
          <p:nvPr/>
        </p:nvSpPr>
        <p:spPr>
          <a:xfrm>
            <a:off x="2862904" y="932252"/>
            <a:ext cx="3491661" cy="461665"/>
          </a:xfrm>
          <a:prstGeom prst="rect">
            <a:avLst/>
          </a:prstGeom>
        </p:spPr>
        <p:txBody>
          <a:bodyPr wrap="none">
            <a:spAutoFit/>
          </a:bodyPr>
          <a:lstStyle/>
          <a:p>
            <a:pPr algn="ctr"/>
            <a:r>
              <a:rPr lang="it-IT" altLang="it-IT" sz="2400" b="0" dirty="0">
                <a:hlinkClick r:id="rId5"/>
              </a:rPr>
              <a:t>l</a:t>
            </a:r>
            <a:r>
              <a:rPr lang="it-IT" altLang="it-IT" sz="2400" b="0" dirty="0" smtClean="0">
                <a:hlinkClick r:id="rId5"/>
              </a:rPr>
              <a:t>ink a moodle2 del video</a:t>
            </a:r>
            <a:endParaRPr lang="it-IT" sz="2400" b="0" dirty="0"/>
          </a:p>
        </p:txBody>
      </p:sp>
    </p:spTree>
    <p:extLst>
      <p:ext uri="{BB962C8B-B14F-4D97-AF65-F5344CB8AC3E}">
        <p14:creationId xmlns:p14="http://schemas.microsoft.com/office/powerpoint/2010/main" val="187002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Text Box 2"/>
          <p:cNvSpPr txBox="1">
            <a:spLocks noChangeArrowheads="1"/>
          </p:cNvSpPr>
          <p:nvPr/>
        </p:nvSpPr>
        <p:spPr bwMode="auto">
          <a:xfrm>
            <a:off x="2781300" y="361950"/>
            <a:ext cx="3695700" cy="8636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a:solidFill>
                  <a:srgbClr val="333399"/>
                </a:solidFill>
              </a:rPr>
              <a:t>Metodi di conoscenza</a:t>
            </a:r>
          </a:p>
        </p:txBody>
      </p:sp>
      <p:sp>
        <p:nvSpPr>
          <p:cNvPr id="1827843" name="Text Box 3"/>
          <p:cNvSpPr txBox="1">
            <a:spLocks noChangeArrowheads="1"/>
          </p:cNvSpPr>
          <p:nvPr/>
        </p:nvSpPr>
        <p:spPr bwMode="auto">
          <a:xfrm>
            <a:off x="427038" y="2065338"/>
            <a:ext cx="3695700" cy="119856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non empirici</a:t>
            </a:r>
          </a:p>
          <a:p>
            <a:pPr algn="ctr" eaLnBrk="1" hangingPunct="1">
              <a:spcBef>
                <a:spcPct val="50000"/>
              </a:spcBef>
            </a:pPr>
            <a:r>
              <a:rPr lang="it-IT" altLang="it-IT" sz="2000" dirty="0">
                <a:solidFill>
                  <a:srgbClr val="FF9900"/>
                </a:solidFill>
              </a:rPr>
              <a:t>(non basati su osservazioni e esperienza)</a:t>
            </a:r>
          </a:p>
        </p:txBody>
      </p:sp>
      <p:cxnSp>
        <p:nvCxnSpPr>
          <p:cNvPr id="1827844" name="AutoShape 4"/>
          <p:cNvCxnSpPr>
            <a:cxnSpLocks noChangeShapeType="1"/>
            <a:stCxn id="1827842" idx="1"/>
            <a:endCxn id="1827843" idx="0"/>
          </p:cNvCxnSpPr>
          <p:nvPr/>
        </p:nvCxnSpPr>
        <p:spPr bwMode="auto">
          <a:xfrm rot="10800000" flipV="1">
            <a:off x="2274888" y="793750"/>
            <a:ext cx="506412" cy="1271588"/>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7845" name="Text Box 5"/>
          <p:cNvSpPr txBox="1">
            <a:spLocks noChangeArrowheads="1"/>
          </p:cNvSpPr>
          <p:nvPr/>
        </p:nvSpPr>
        <p:spPr bwMode="auto">
          <a:xfrm>
            <a:off x="5197475" y="2092325"/>
            <a:ext cx="3695700" cy="1198563"/>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spcBef>
                <a:spcPct val="50000"/>
              </a:spcBef>
            </a:pPr>
            <a:r>
              <a:rPr lang="it-IT" altLang="it-IT" sz="2800" dirty="0">
                <a:solidFill>
                  <a:srgbClr val="333399"/>
                </a:solidFill>
              </a:rPr>
              <a:t>empirici</a:t>
            </a:r>
          </a:p>
          <a:p>
            <a:pPr algn="ctr" eaLnBrk="1" hangingPunct="1">
              <a:spcBef>
                <a:spcPct val="50000"/>
              </a:spcBef>
            </a:pPr>
            <a:r>
              <a:rPr lang="it-IT" altLang="it-IT" sz="2000" dirty="0">
                <a:solidFill>
                  <a:srgbClr val="FF9900"/>
                </a:solidFill>
              </a:rPr>
              <a:t>(basati su osservazioni e esperienza)</a:t>
            </a:r>
          </a:p>
        </p:txBody>
      </p:sp>
      <p:cxnSp>
        <p:nvCxnSpPr>
          <p:cNvPr id="1827846" name="AutoShape 6"/>
          <p:cNvCxnSpPr>
            <a:cxnSpLocks noChangeShapeType="1"/>
            <a:stCxn id="1827842" idx="3"/>
            <a:endCxn id="1827845" idx="0"/>
          </p:cNvCxnSpPr>
          <p:nvPr/>
        </p:nvCxnSpPr>
        <p:spPr bwMode="auto">
          <a:xfrm>
            <a:off x="6477000" y="793750"/>
            <a:ext cx="568325" cy="1298575"/>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7847" name="Text Box 7"/>
          <p:cNvSpPr txBox="1">
            <a:spLocks noChangeArrowheads="1"/>
          </p:cNvSpPr>
          <p:nvPr/>
        </p:nvSpPr>
        <p:spPr bwMode="auto">
          <a:xfrm>
            <a:off x="38100" y="4016375"/>
            <a:ext cx="2263775"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Autorità, mito</a:t>
            </a:r>
          </a:p>
          <a:p>
            <a:pPr eaLnBrk="1" hangingPunct="1">
              <a:spcBef>
                <a:spcPct val="50000"/>
              </a:spcBef>
            </a:pPr>
            <a:r>
              <a:rPr lang="it-IT" altLang="it-IT" sz="2000">
                <a:solidFill>
                  <a:srgbClr val="FF9900"/>
                </a:solidFill>
              </a:rPr>
              <a:t>sistema di credenze: religione, credo politico, genitori…</a:t>
            </a:r>
          </a:p>
        </p:txBody>
      </p:sp>
      <p:sp>
        <p:nvSpPr>
          <p:cNvPr id="1827848" name="Text Box 8"/>
          <p:cNvSpPr txBox="1">
            <a:spLocks noChangeArrowheads="1"/>
          </p:cNvSpPr>
          <p:nvPr/>
        </p:nvSpPr>
        <p:spPr bwMode="auto">
          <a:xfrm>
            <a:off x="2457450" y="4024313"/>
            <a:ext cx="2095500" cy="20510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Logica</a:t>
            </a:r>
          </a:p>
          <a:p>
            <a:pPr eaLnBrk="1" hangingPunct="1">
              <a:spcBef>
                <a:spcPct val="50000"/>
              </a:spcBef>
            </a:pPr>
            <a:r>
              <a:rPr lang="it-IT" altLang="it-IT" sz="2000">
                <a:solidFill>
                  <a:srgbClr val="FF9900"/>
                </a:solidFill>
              </a:rPr>
              <a:t>ragionamento e deduzione</a:t>
            </a:r>
          </a:p>
          <a:p>
            <a:pPr eaLnBrk="1" hangingPunct="1">
              <a:spcBef>
                <a:spcPct val="50000"/>
              </a:spcBef>
            </a:pPr>
            <a:endParaRPr lang="it-IT" altLang="it-IT" sz="2000">
              <a:solidFill>
                <a:srgbClr val="FF9900"/>
              </a:solidFill>
            </a:endParaRPr>
          </a:p>
          <a:p>
            <a:pPr eaLnBrk="1" hangingPunct="1">
              <a:spcBef>
                <a:spcPct val="50000"/>
              </a:spcBef>
            </a:pPr>
            <a:endParaRPr lang="it-IT" altLang="it-IT" sz="2000">
              <a:solidFill>
                <a:srgbClr val="FF9900"/>
              </a:solidFill>
            </a:endParaRPr>
          </a:p>
        </p:txBody>
      </p:sp>
      <p:cxnSp>
        <p:nvCxnSpPr>
          <p:cNvPr id="1827849" name="AutoShape 9"/>
          <p:cNvCxnSpPr>
            <a:cxnSpLocks noChangeShapeType="1"/>
            <a:stCxn id="1827843" idx="2"/>
            <a:endCxn id="1827847" idx="0"/>
          </p:cNvCxnSpPr>
          <p:nvPr/>
        </p:nvCxnSpPr>
        <p:spPr bwMode="auto">
          <a:xfrm rot="5400000">
            <a:off x="1346200" y="3087688"/>
            <a:ext cx="752475" cy="11049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cxnSp>
        <p:nvCxnSpPr>
          <p:cNvPr id="1827850" name="AutoShape 10"/>
          <p:cNvCxnSpPr>
            <a:cxnSpLocks noChangeShapeType="1"/>
            <a:stCxn id="1827843" idx="2"/>
            <a:endCxn id="1827848" idx="0"/>
          </p:cNvCxnSpPr>
          <p:nvPr/>
        </p:nvCxnSpPr>
        <p:spPr bwMode="auto">
          <a:xfrm rot="16200000" flipH="1">
            <a:off x="2509837" y="3028951"/>
            <a:ext cx="760413" cy="1230312"/>
          </a:xfrm>
          <a:prstGeom prst="bentConnector3">
            <a:avLst>
              <a:gd name="adj1" fmla="val 4989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grpSp>
        <p:nvGrpSpPr>
          <p:cNvPr id="1827851" name="Group 11"/>
          <p:cNvGrpSpPr>
            <a:grpSpLocks/>
          </p:cNvGrpSpPr>
          <p:nvPr/>
        </p:nvGrpSpPr>
        <p:grpSpPr bwMode="auto">
          <a:xfrm>
            <a:off x="6229350" y="3424238"/>
            <a:ext cx="2100263" cy="676275"/>
            <a:chOff x="3924" y="2097"/>
            <a:chExt cx="1323" cy="426"/>
          </a:xfrm>
        </p:grpSpPr>
        <p:sp>
          <p:nvSpPr>
            <p:cNvPr id="1827852" name="AutoShape 12"/>
            <p:cNvSpPr>
              <a:spLocks noChangeArrowheads="1"/>
            </p:cNvSpPr>
            <p:nvPr/>
          </p:nvSpPr>
          <p:spPr bwMode="auto">
            <a:xfrm>
              <a:off x="3924" y="2160"/>
              <a:ext cx="1032" cy="25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nchor="ctr">
              <a:spAutoFit/>
            </a:bodyPr>
            <a:lstStyle/>
            <a:p>
              <a:pPr eaLnBrk="1" hangingPunct="1"/>
              <a:endParaRPr lang="it-IT">
                <a:solidFill>
                  <a:srgbClr val="000000"/>
                </a:solidFill>
              </a:endParaRPr>
            </a:p>
          </p:txBody>
        </p:sp>
        <p:sp>
          <p:nvSpPr>
            <p:cNvPr id="1827853" name="Text Box 13"/>
            <p:cNvSpPr txBox="1">
              <a:spLocks noChangeArrowheads="1"/>
            </p:cNvSpPr>
            <p:nvPr/>
          </p:nvSpPr>
          <p:spPr bwMode="auto">
            <a:xfrm>
              <a:off x="3984" y="2172"/>
              <a:ext cx="74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eaLnBrk="1" hangingPunct="1"/>
              <a:r>
                <a:rPr lang="it-IT" altLang="it-IT" sz="2000">
                  <a:solidFill>
                    <a:srgbClr val="000000"/>
                  </a:solidFill>
                </a:rPr>
                <a:t>intuizione</a:t>
              </a:r>
            </a:p>
          </p:txBody>
        </p:sp>
        <p:pic>
          <p:nvPicPr>
            <p:cNvPr id="1827854"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1" y="2097"/>
              <a:ext cx="426" cy="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cxnSp>
        <p:nvCxnSpPr>
          <p:cNvPr id="1827855" name="AutoShape 15"/>
          <p:cNvCxnSpPr>
            <a:cxnSpLocks noChangeShapeType="1"/>
            <a:stCxn id="1827845" idx="2"/>
            <a:endCxn id="1827852" idx="0"/>
          </p:cNvCxnSpPr>
          <p:nvPr/>
        </p:nvCxnSpPr>
        <p:spPr bwMode="auto">
          <a:xfrm>
            <a:off x="7045325" y="3290888"/>
            <a:ext cx="3175" cy="23336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7856" name="Text Box 16"/>
          <p:cNvSpPr txBox="1">
            <a:spLocks noChangeArrowheads="1"/>
          </p:cNvSpPr>
          <p:nvPr/>
        </p:nvSpPr>
        <p:spPr bwMode="auto">
          <a:xfrm>
            <a:off x="4591050" y="4194175"/>
            <a:ext cx="2095500" cy="26162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0" rIns="36000" bIns="0">
            <a:spAutoFit/>
          </a:bodyPr>
          <a:lstStyle/>
          <a:p>
            <a:pPr algn="ctr" eaLnBrk="1" hangingPunct="1">
              <a:spcBef>
                <a:spcPct val="50000"/>
              </a:spcBef>
            </a:pPr>
            <a:r>
              <a:rPr lang="it-IT" altLang="it-IT" sz="2400">
                <a:solidFill>
                  <a:srgbClr val="333399"/>
                </a:solidFill>
              </a:rPr>
              <a:t>Senso comune/Misticismo</a:t>
            </a:r>
          </a:p>
          <a:p>
            <a:pPr eaLnBrk="1" hangingPunct="1">
              <a:spcBef>
                <a:spcPct val="50000"/>
              </a:spcBef>
            </a:pPr>
            <a:r>
              <a:rPr lang="it-IT" altLang="it-IT" sz="1800">
                <a:solidFill>
                  <a:srgbClr val="FF9900"/>
                </a:solidFill>
              </a:rPr>
              <a:t>accordo tra idee individuali e senso comune o alterazione della coscienza</a:t>
            </a:r>
          </a:p>
        </p:txBody>
      </p:sp>
      <p:cxnSp>
        <p:nvCxnSpPr>
          <p:cNvPr id="1827857" name="AutoShape 17"/>
          <p:cNvCxnSpPr>
            <a:cxnSpLocks noChangeShapeType="1"/>
            <a:stCxn id="1827852" idx="2"/>
            <a:endCxn id="1827856" idx="0"/>
          </p:cNvCxnSpPr>
          <p:nvPr/>
        </p:nvCxnSpPr>
        <p:spPr bwMode="auto">
          <a:xfrm rot="5400000">
            <a:off x="6208712" y="3354388"/>
            <a:ext cx="269875" cy="1409700"/>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
        <p:nvSpPr>
          <p:cNvPr id="1827858" name="Text Box 18"/>
          <p:cNvSpPr txBox="1">
            <a:spLocks noChangeArrowheads="1"/>
          </p:cNvSpPr>
          <p:nvPr/>
        </p:nvSpPr>
        <p:spPr bwMode="auto">
          <a:xfrm>
            <a:off x="6808788" y="4949825"/>
            <a:ext cx="2095500" cy="1187450"/>
          </a:xfrm>
          <a:prstGeom prst="rect">
            <a:avLst/>
          </a:prstGeom>
          <a:noFill/>
          <a:ln w="9525" algn="ctr">
            <a:solidFill>
              <a:srgbClr val="FF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lIns="36000" tIns="360000" rIns="36000" bIns="360000">
            <a:spAutoFit/>
          </a:bodyPr>
          <a:lstStyle/>
          <a:p>
            <a:pPr algn="ctr" eaLnBrk="1" hangingPunct="1">
              <a:spcBef>
                <a:spcPct val="50000"/>
              </a:spcBef>
            </a:pPr>
            <a:r>
              <a:rPr lang="it-IT" altLang="it-IT" sz="3000">
                <a:solidFill>
                  <a:srgbClr val="333399"/>
                </a:solidFill>
              </a:rPr>
              <a:t>Scienza</a:t>
            </a:r>
            <a:endParaRPr lang="it-IT" altLang="it-IT" sz="3000">
              <a:solidFill>
                <a:srgbClr val="FF9900"/>
              </a:solidFill>
            </a:endParaRPr>
          </a:p>
        </p:txBody>
      </p:sp>
      <p:cxnSp>
        <p:nvCxnSpPr>
          <p:cNvPr id="1827859" name="AutoShape 19"/>
          <p:cNvCxnSpPr>
            <a:cxnSpLocks noChangeShapeType="1"/>
            <a:stCxn id="1827845" idx="3"/>
            <a:endCxn id="1827858" idx="0"/>
          </p:cNvCxnSpPr>
          <p:nvPr/>
        </p:nvCxnSpPr>
        <p:spPr bwMode="auto">
          <a:xfrm flipH="1">
            <a:off x="7856538" y="2691607"/>
            <a:ext cx="1036637" cy="2258218"/>
          </a:xfrm>
          <a:prstGeom prst="bentConnector4">
            <a:avLst>
              <a:gd name="adj1" fmla="val -11761"/>
              <a:gd name="adj2" fmla="val 79466"/>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cxnSp>
    </p:spTree>
    <p:extLst>
      <p:ext uri="{BB962C8B-B14F-4D97-AF65-F5344CB8AC3E}">
        <p14:creationId xmlns:p14="http://schemas.microsoft.com/office/powerpoint/2010/main" val="2696843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0" name="Text Box 2"/>
          <p:cNvSpPr txBox="1">
            <a:spLocks noChangeArrowheads="1"/>
          </p:cNvSpPr>
          <p:nvPr/>
        </p:nvSpPr>
        <p:spPr bwMode="auto">
          <a:xfrm>
            <a:off x="1019175" y="1182688"/>
            <a:ext cx="6853238" cy="2287587"/>
          </a:xfrm>
          <a:prstGeom prst="rect">
            <a:avLst/>
          </a:prstGeom>
          <a:noFill/>
          <a:ln>
            <a:noFill/>
          </a:ln>
          <a:effectLst/>
          <a:extLst>
            <a:ext uri="{909E8E84-426E-40DD-AFC4-6F175D3DCCD1}">
              <a14:hiddenFill xmlns:a14="http://schemas.microsoft.com/office/drawing/2010/main">
                <a:solidFill>
                  <a:srgbClr val="FF8000"/>
                </a:solidFill>
              </a14:hiddenFill>
            </a:ext>
            <a:ext uri="{91240B29-F687-4F45-9708-019B960494DF}">
              <a14:hiddenLine xmlns:a14="http://schemas.microsoft.com/office/drawing/2010/main" w="9525"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it-IT" altLang="it-IT" sz="4800" b="0">
                <a:solidFill>
                  <a:srgbClr val="333399"/>
                </a:solidFill>
                <a:ea typeface="MS PGothic" panose="020B0600070205080204" pitchFamily="34" charset="-128"/>
              </a:rPr>
              <a:t>Siamo continuamente esposti a contraddizioni del senso comune </a:t>
            </a:r>
          </a:p>
        </p:txBody>
      </p:sp>
      <p:sp>
        <p:nvSpPr>
          <p:cNvPr id="1829891" name="Rectangle 3"/>
          <p:cNvSpPr>
            <a:spLocks noChangeArrowheads="1"/>
          </p:cNvSpPr>
          <p:nvPr/>
        </p:nvSpPr>
        <p:spPr bwMode="auto">
          <a:xfrm>
            <a:off x="2082800" y="3905250"/>
            <a:ext cx="4876800" cy="1555750"/>
          </a:xfrm>
          <a:prstGeom prst="rect">
            <a:avLst/>
          </a:prstGeom>
          <a:noFill/>
          <a:ln>
            <a:noFill/>
          </a:ln>
          <a:effectLst/>
          <a:extLst>
            <a:ext uri="{909E8E84-426E-40DD-AFC4-6F175D3DCCD1}">
              <a14:hiddenFill xmlns:a14="http://schemas.microsoft.com/office/drawing/2010/main">
                <a:solidFill>
                  <a:srgbClr val="FF8000"/>
                </a:solidFill>
              </a14:hiddenFill>
            </a:ext>
            <a:ext uri="{91240B29-F687-4F45-9708-019B960494DF}">
              <a14:hiddenLine xmlns:a14="http://schemas.microsoft.com/office/drawing/2010/main" w="9525"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r>
              <a:rPr lang="it-IT" altLang="it-IT" sz="4800" b="0">
                <a:solidFill>
                  <a:srgbClr val="FF9900"/>
                </a:solidFill>
                <a:ea typeface="MS PGothic" panose="020B0600070205080204" pitchFamily="34" charset="-128"/>
              </a:rPr>
              <a:t>ma può essere difficile rilevarle</a:t>
            </a:r>
          </a:p>
        </p:txBody>
      </p:sp>
    </p:spTree>
    <p:extLst>
      <p:ext uri="{BB962C8B-B14F-4D97-AF65-F5344CB8AC3E}">
        <p14:creationId xmlns:p14="http://schemas.microsoft.com/office/powerpoint/2010/main" val="147832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829890"/>
                                        </p:tgtEl>
                                        <p:attrNameLst>
                                          <p:attrName>style.visibility</p:attrName>
                                        </p:attrNameLst>
                                      </p:cBhvr>
                                      <p:to>
                                        <p:strVal val="visible"/>
                                      </p:to>
                                    </p:set>
                                    <p:animEffect transition="in" filter="slide(fromLeft)">
                                      <p:cBhvr>
                                        <p:cTn id="7" dur="500"/>
                                        <p:tgtEl>
                                          <p:spTgt spid="1829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29891"/>
                                        </p:tgtEl>
                                        <p:attrNameLst>
                                          <p:attrName>style.visibility</p:attrName>
                                        </p:attrNameLst>
                                      </p:cBhvr>
                                      <p:to>
                                        <p:strVal val="visible"/>
                                      </p:to>
                                    </p:set>
                                    <p:animEffect transition="in" filter="wipe(left)">
                                      <p:cBhvr>
                                        <p:cTn id="12" dur="500"/>
                                        <p:tgtEl>
                                          <p:spTgt spid="1829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9890" grpId="0"/>
      <p:bldP spid="18298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on-1-564x376.jpg"/>
          <p:cNvPicPr>
            <a:picLocks noChangeAspect="1"/>
          </p:cNvPicPr>
          <p:nvPr/>
        </p:nvPicPr>
        <p:blipFill>
          <a:blip r:embed="rId3">
            <a:extLst>
              <a:ext uri="{28A0092B-C50C-407E-A947-70E740481C1C}">
                <a14:useLocalDpi xmlns:a14="http://schemas.microsoft.com/office/drawing/2010/main" val="0"/>
              </a:ext>
            </a:extLst>
          </a:blip>
          <a:srcRect l="7846" t="9087" r="5179" b="6668"/>
          <a:stretch>
            <a:fillRect/>
          </a:stretch>
        </p:blipFill>
        <p:spPr bwMode="auto">
          <a:xfrm>
            <a:off x="-1292225" y="0"/>
            <a:ext cx="1069498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1939" name="Rectangle 3"/>
          <p:cNvSpPr>
            <a:spLocks noChangeArrowheads="1"/>
          </p:cNvSpPr>
          <p:nvPr/>
        </p:nvSpPr>
        <p:spPr bwMode="auto">
          <a:xfrm>
            <a:off x="2082800" y="119063"/>
            <a:ext cx="8636000" cy="641350"/>
          </a:xfrm>
          <a:prstGeom prst="rect">
            <a:avLst/>
          </a:prstGeom>
          <a:noFill/>
          <a:ln>
            <a:noFill/>
          </a:ln>
          <a:effectLst/>
          <a:extLst>
            <a:ext uri="{909E8E84-426E-40DD-AFC4-6F175D3DCCD1}">
              <a14:hiddenFill xmlns:a14="http://schemas.microsoft.com/office/drawing/2010/main">
                <a:solidFill>
                  <a:srgbClr val="FF8000"/>
                </a:solidFill>
              </a14:hiddenFill>
            </a:ext>
            <a:ext uri="{91240B29-F687-4F45-9708-019B960494DF}">
              <a14:hiddenLine xmlns:a14="http://schemas.microsoft.com/office/drawing/2010/main" w="9525"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buClr>
                <a:srgbClr val="000000"/>
              </a:buClr>
              <a:buSzPct val="100000"/>
              <a:buFont typeface="Times New Roman" panose="02020603050405020304" pitchFamily="18" charset="0"/>
              <a:buNone/>
            </a:pPr>
            <a:r>
              <a:rPr lang="en-US" altLang="it-IT" sz="3600" b="0">
                <a:solidFill>
                  <a:srgbClr val="FFFFFF"/>
                </a:solidFill>
                <a:latin typeface="MetaPlus-Roman"/>
                <a:ea typeface="MS PGothic" panose="020B0600070205080204" pitchFamily="34" charset="-128"/>
              </a:rPr>
              <a:t>luna grande e bianca</a:t>
            </a:r>
            <a:endParaRPr lang="it-IT" altLang="it-IT" sz="3600" b="0">
              <a:solidFill>
                <a:srgbClr val="FFFFFF"/>
              </a:solidFill>
              <a:latin typeface="MetaPlus-Roman"/>
              <a:ea typeface="MS PGothic" panose="020B0600070205080204" pitchFamily="34" charset="-128"/>
            </a:endParaRPr>
          </a:p>
        </p:txBody>
      </p:sp>
      <p:sp>
        <p:nvSpPr>
          <p:cNvPr id="1831940" name="Text Box 4"/>
          <p:cNvSpPr txBox="1">
            <a:spLocks noChangeArrowheads="1"/>
          </p:cNvSpPr>
          <p:nvPr/>
        </p:nvSpPr>
        <p:spPr bwMode="auto">
          <a:xfrm>
            <a:off x="5532438" y="4821238"/>
            <a:ext cx="3611562" cy="579437"/>
          </a:xfrm>
          <a:prstGeom prst="rect">
            <a:avLst/>
          </a:prstGeom>
          <a:noFill/>
          <a:ln>
            <a:noFill/>
          </a:ln>
          <a:effectLst/>
          <a:extLst>
            <a:ext uri="{909E8E84-426E-40DD-AFC4-6F175D3DCCD1}">
              <a14:hiddenFill xmlns:a14="http://schemas.microsoft.com/office/drawing/2010/main">
                <a:solidFill>
                  <a:srgbClr val="FF8000"/>
                </a:solidFill>
              </a14:hiddenFill>
            </a:ext>
            <a:ext uri="{91240B29-F687-4F45-9708-019B960494DF}">
              <a14:hiddenLine xmlns:a14="http://schemas.microsoft.com/office/drawing/2010/main" w="9525" algn="ctr">
                <a:solidFill>
                  <a:srgbClr val="6666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it-IT" altLang="it-IT" sz="3200" b="0">
                <a:solidFill>
                  <a:srgbClr val="FFFFFF"/>
                </a:solidFill>
                <a:ea typeface="MS PGothic" panose="020B0600070205080204" pitchFamily="34" charset="-128"/>
              </a:rPr>
              <a:t>no è piccola e nera</a:t>
            </a:r>
          </a:p>
        </p:txBody>
      </p:sp>
    </p:spTree>
    <p:extLst>
      <p:ext uri="{BB962C8B-B14F-4D97-AF65-F5344CB8AC3E}">
        <p14:creationId xmlns:p14="http://schemas.microsoft.com/office/powerpoint/2010/main" val="1593031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31940"/>
                                        </p:tgtEl>
                                        <p:attrNameLst>
                                          <p:attrName>style.visibility</p:attrName>
                                        </p:attrNameLst>
                                      </p:cBhvr>
                                      <p:to>
                                        <p:strVal val="visible"/>
                                      </p:to>
                                    </p:set>
                                    <p:animEffect transition="in" filter="slide(fromLeft)">
                                      <p:cBhvr>
                                        <p:cTn id="12" dur="500"/>
                                        <p:tgtEl>
                                          <p:spTgt spid="1831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19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986" name="Picture 2" descr="tumblr_nzgymltHyy1tq9q5vo1_500">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0988" y="1724025"/>
            <a:ext cx="2960687" cy="2427288"/>
          </a:xfrm>
          <a:prstGeom prst="rect">
            <a:avLst/>
          </a:prstGeom>
          <a:noFill/>
          <a:extLst>
            <a:ext uri="{909E8E84-426E-40DD-AFC4-6F175D3DCCD1}">
              <a14:hiddenFill xmlns:a14="http://schemas.microsoft.com/office/drawing/2010/main">
                <a:solidFill>
                  <a:srgbClr val="FFFFFF"/>
                </a:solidFill>
              </a14:hiddenFill>
            </a:ext>
          </a:extLst>
        </p:spPr>
      </p:pic>
      <p:sp>
        <p:nvSpPr>
          <p:cNvPr id="1833987" name="Rectangle 3"/>
          <p:cNvSpPr>
            <a:spLocks noChangeArrowheads="1"/>
          </p:cNvSpPr>
          <p:nvPr/>
        </p:nvSpPr>
        <p:spPr bwMode="auto">
          <a:xfrm>
            <a:off x="80963" y="415925"/>
            <a:ext cx="96662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9144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1371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18288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4000">
                <a:solidFill>
                  <a:srgbClr val="333399"/>
                </a:solidFill>
              </a:rPr>
              <a:t>risultati scientifici </a:t>
            </a:r>
            <a:r>
              <a:rPr lang="it-IT" altLang="it-IT" sz="4000" i="1">
                <a:solidFill>
                  <a:srgbClr val="333399"/>
                </a:solidFill>
              </a:rPr>
              <a:t>contro-inuitivi</a:t>
            </a:r>
            <a:r>
              <a:rPr lang="it-IT" altLang="it-IT" sz="4000">
                <a:solidFill>
                  <a:srgbClr val="333399"/>
                </a:solidFill>
              </a:rPr>
              <a:t>:</a:t>
            </a:r>
            <a:r>
              <a:rPr lang="it-IT" altLang="it-IT" sz="4000" i="1">
                <a:solidFill>
                  <a:srgbClr val="333399"/>
                </a:solidFill>
              </a:rPr>
              <a:t> </a:t>
            </a:r>
            <a:r>
              <a:rPr lang="it-IT" altLang="it-IT" sz="3800" i="1">
                <a:solidFill>
                  <a:srgbClr val="FF9900"/>
                </a:solidFill>
              </a:rPr>
              <a:t>percezione</a:t>
            </a:r>
            <a:r>
              <a:rPr lang="it-IT" altLang="it-IT" sz="3800">
                <a:solidFill>
                  <a:srgbClr val="FF9900"/>
                </a:solidFill>
              </a:rPr>
              <a:t> vs. senso di realtà/comune</a:t>
            </a:r>
          </a:p>
        </p:txBody>
      </p:sp>
      <p:sp>
        <p:nvSpPr>
          <p:cNvPr id="1833988" name="Text Box 4"/>
          <p:cNvSpPr txBox="1">
            <a:spLocks noChangeArrowheads="1"/>
          </p:cNvSpPr>
          <p:nvPr/>
        </p:nvSpPr>
        <p:spPr bwMode="auto">
          <a:xfrm>
            <a:off x="3524250" y="2316163"/>
            <a:ext cx="528002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r>
              <a:rPr lang="it-IT" altLang="it-IT" sz="2400" b="0">
                <a:solidFill>
                  <a:srgbClr val="000000"/>
                </a:solidFill>
              </a:rPr>
              <a:t>La percezione del colore non dipende solo dal </a:t>
            </a:r>
            <a:r>
              <a:rPr lang="it-IT" altLang="it-IT" sz="2400" b="0" i="1">
                <a:solidFill>
                  <a:srgbClr val="000000"/>
                </a:solidFill>
              </a:rPr>
              <a:t>pigmento</a:t>
            </a:r>
          </a:p>
        </p:txBody>
      </p:sp>
      <p:pic>
        <p:nvPicPr>
          <p:cNvPr id="4" name="Picture 3" descr="car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 y="42481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990" name="Text Box 6"/>
          <p:cNvSpPr txBox="1">
            <a:spLocks noChangeArrowheads="1"/>
          </p:cNvSpPr>
          <p:nvPr/>
        </p:nvSpPr>
        <p:spPr bwMode="auto">
          <a:xfrm>
            <a:off x="3398838" y="4438650"/>
            <a:ext cx="2214562" cy="182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eaLnBrk="1" hangingPunct="1"/>
            <a:r>
              <a:rPr lang="it-IT" altLang="it-IT" sz="2400" b="0">
                <a:solidFill>
                  <a:srgbClr val="000000"/>
                </a:solidFill>
              </a:rPr>
              <a:t>La percezione della grandezza non dipende solo dall’ immagine ottica</a:t>
            </a:r>
            <a:endParaRPr lang="it-IT" altLang="it-IT" sz="2400" b="0" i="1">
              <a:solidFill>
                <a:srgbClr val="000000"/>
              </a:solidFill>
            </a:endParaRPr>
          </a:p>
        </p:txBody>
      </p:sp>
      <p:pic>
        <p:nvPicPr>
          <p:cNvPr id="1833991" name="Assumptions.wm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5743575" y="4306888"/>
            <a:ext cx="3400425" cy="255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24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33986"/>
                                        </p:tgtEl>
                                        <p:attrNameLst>
                                          <p:attrName>style.visibility</p:attrName>
                                        </p:attrNameLst>
                                      </p:cBhvr>
                                      <p:to>
                                        <p:strVal val="visible"/>
                                      </p:to>
                                    </p:set>
                                    <p:animEffect transition="in" filter="fade">
                                      <p:cBhvr>
                                        <p:cTn id="7" dur="2000"/>
                                        <p:tgtEl>
                                          <p:spTgt spid="1833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33988"/>
                                        </p:tgtEl>
                                        <p:attrNameLst>
                                          <p:attrName>style.visibility</p:attrName>
                                        </p:attrNameLst>
                                      </p:cBhvr>
                                      <p:to>
                                        <p:strVal val="visible"/>
                                      </p:to>
                                    </p:set>
                                    <p:animEffect transition="in" filter="wipe(left)">
                                      <p:cBhvr>
                                        <p:cTn id="12" dur="500"/>
                                        <p:tgtEl>
                                          <p:spTgt spid="1833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33990"/>
                                        </p:tgtEl>
                                        <p:attrNameLst>
                                          <p:attrName>style.visibility</p:attrName>
                                        </p:attrNameLst>
                                      </p:cBhvr>
                                      <p:to>
                                        <p:strVal val="visible"/>
                                      </p:to>
                                    </p:set>
                                    <p:animEffect transition="in" filter="fade">
                                      <p:cBhvr>
                                        <p:cTn id="22" dur="1000"/>
                                        <p:tgtEl>
                                          <p:spTgt spid="18339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33991"/>
                                        </p:tgtEl>
                                        <p:attrNameLst>
                                          <p:attrName>style.visibility</p:attrName>
                                        </p:attrNameLst>
                                      </p:cBhvr>
                                      <p:to>
                                        <p:strVal val="visible"/>
                                      </p:to>
                                    </p:set>
                                    <p:animEffect transition="in" filter="fade">
                                      <p:cBhvr>
                                        <p:cTn id="27" dur="2000"/>
                                        <p:tgtEl>
                                          <p:spTgt spid="1833991"/>
                                        </p:tgtEl>
                                      </p:cBhvr>
                                    </p:animEffect>
                                  </p:childTnLst>
                                </p:cTn>
                              </p:par>
                            </p:childTnLst>
                          </p:cTn>
                        </p:par>
                        <p:par>
                          <p:cTn id="28" fill="hold" nodeType="afterGroup">
                            <p:stCondLst>
                              <p:cond delay="2000"/>
                            </p:stCondLst>
                            <p:childTnLst>
                              <p:par>
                                <p:cTn id="29" presetID="1" presetClass="mediacall" presetSubtype="0" fill="hold" nodeType="afterEffect">
                                  <p:stCondLst>
                                    <p:cond delay="0"/>
                                  </p:stCondLst>
                                  <p:childTnLst>
                                    <p:cmd type="call" cmd="playFrom(0.0)">
                                      <p:cBhvr>
                                        <p:cTn id="30" dur="43419" fill="hold"/>
                                        <p:tgtEl>
                                          <p:spTgt spid="183399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833991"/>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2" presetClass="mediacall" presetSubtype="0" fill="hold" nodeType="clickEffect">
                                  <p:stCondLst>
                                    <p:cond delay="0"/>
                                  </p:stCondLst>
                                  <p:childTnLst>
                                    <p:cmd type="call" cmd="togglePause">
                                      <p:cBhvr>
                                        <p:cTn id="35" dur="1" fill="hold"/>
                                        <p:tgtEl>
                                          <p:spTgt spid="1833991"/>
                                        </p:tgtEl>
                                      </p:cBhvr>
                                    </p:cmd>
                                  </p:childTnLst>
                                </p:cTn>
                              </p:par>
                            </p:childTnLst>
                          </p:cTn>
                        </p:par>
                      </p:childTnLst>
                    </p:cTn>
                  </p:par>
                </p:childTnLst>
              </p:cTn>
              <p:nextCondLst>
                <p:cond evt="onClick" delay="0">
                  <p:tgtEl>
                    <p:spTgt spid="1833991"/>
                  </p:tgtEl>
                </p:cond>
              </p:nextCondLst>
            </p:seq>
            <p:video>
              <p:cMediaNode>
                <p:cTn id="36" fill="hold" display="0">
                  <p:stCondLst>
                    <p:cond delay="indefinite"/>
                  </p:stCondLst>
                  <p:endCondLst>
                    <p:cond evt="onNext" delay="0">
                      <p:tgtEl>
                        <p:sldTgt/>
                      </p:tgtEl>
                    </p:cond>
                    <p:cond evt="onPrev" delay="0">
                      <p:tgtEl>
                        <p:sldTgt/>
                      </p:tgtEl>
                    </p:cond>
                  </p:endCondLst>
                </p:cTn>
                <p:tgtEl>
                  <p:spTgt spid="1833991"/>
                </p:tgtEl>
              </p:cMediaNode>
            </p:video>
          </p:childTnLst>
        </p:cTn>
      </p:par>
    </p:tnLst>
    <p:bldLst>
      <p:bldP spid="1833988" grpId="0"/>
      <p:bldP spid="1833990"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tx1"/>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6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114578</TotalTime>
  <Words>681</Words>
  <Application>Microsoft Office PowerPoint</Application>
  <PresentationFormat>On-screen Show (4:3)</PresentationFormat>
  <Paragraphs>63</Paragraphs>
  <Slides>7</Slides>
  <Notes>7</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MS PGothic</vt:lpstr>
      <vt:lpstr>Arial</vt:lpstr>
      <vt:lpstr>MetaPlus-Roman</vt:lpstr>
      <vt:lpstr>Times New Roman</vt:lpstr>
      <vt:lpstr>Wingdings</vt:lpstr>
      <vt:lpstr>Default Design</vt:lpstr>
      <vt:lpstr>2_Default Design</vt:lpstr>
      <vt:lpstr>Elementi di Metodologia           della ricerca psicologica EdM2018 </vt:lpstr>
      <vt:lpstr>PowerPoint Presentation</vt:lpstr>
      <vt:lpstr>false credenze e intuito</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Writing  to maximize paper acceptance rate</dc:title>
  <dc:creator>Carlo</dc:creator>
  <cp:lastModifiedBy>Carlo</cp:lastModifiedBy>
  <cp:revision>1205</cp:revision>
  <dcterms:created xsi:type="dcterms:W3CDTF">2013-01-26T09:25:23Z</dcterms:created>
  <dcterms:modified xsi:type="dcterms:W3CDTF">2018-11-16T14:53:58Z</dcterms:modified>
</cp:coreProperties>
</file>