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4" r:id="rId10"/>
    <p:sldId id="265" r:id="rId11"/>
    <p:sldId id="266" r:id="rId12"/>
    <p:sldId id="281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C6"/>
    <a:srgbClr val="008000"/>
    <a:srgbClr val="0000FF"/>
    <a:srgbClr val="993300"/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 autoAdjust="0"/>
    <p:restoredTop sz="94691" autoAdjust="0"/>
  </p:normalViewPr>
  <p:slideViewPr>
    <p:cSldViewPr>
      <p:cViewPr>
        <p:scale>
          <a:sx n="70" d="100"/>
          <a:sy n="70" d="100"/>
        </p:scale>
        <p:origin x="-235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5.wmf"/><Relationship Id="rId1" Type="http://schemas.openxmlformats.org/officeDocument/2006/relationships/image" Target="../media/image28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94C3-D060-46DF-AAB1-1FBFEEDF43A7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1F4D-C73E-4D7F-A7DC-E73F4FE757D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1874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1F4D-C73E-4D7F-A7DC-E73F4FE757D2}" type="slidenum">
              <a:rPr lang="it-IT" smtClean="0"/>
              <a:pPr/>
              <a:t>13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B591-3D5F-4E4D-833E-FE020D8C45E8}" type="datetimeFigureOut">
              <a:rPr lang="it-IT" smtClean="0"/>
              <a:pPr/>
              <a:t>18/09/2015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hyperlink" Target="http://www.google.it/url?sa=i&amp;rct=j&amp;q=SBS+rubber&amp;source=images&amp;cd=&amp;cad=rja&amp;docid=a5wmDqWNZm-PcM&amp;tbnid=iWuKCVMRn53O7M:&amp;ved=0CAUQjRw&amp;url=http://www.omnexus.com/plastics-channels/rubber-replacement/performances.aspx?id=tpes&amp;ei=-qFhUa6YC8PBOISUgLgJ&amp;bvm=bv.44770516,d.ZGU&amp;psig=AFQjCNE5UcU-ognt4W1saenL7RyU_sKr5w&amp;ust=136543920263591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SBS+rubber&amp;source=images&amp;cd=&amp;cad=rja&amp;docid=QYyi6UHFH9a8dM&amp;tbnid=xiw2JYhvg9n6vM:&amp;ved=0CAUQjRw&amp;url=http://www.kkthelittlegiant.com/app_kprened.html&amp;ei=x6NhUZGuHITQObaGgKgI&amp;bvm=bv.44770516,d.ZGU&amp;psig=AFQjCNE5UcU-ognt4W1saenL7RyU_sKr5w&amp;ust=1365439202635913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it/url?sa=i&amp;rct=j&amp;q=natural+rubber&amp;source=images&amp;cd=&amp;cad=rja&amp;docid=7hrL0EQq47qDWM&amp;tbnid=tOXoTk5m_JDvXM:&amp;ved=0CAUQjRw&amp;url=http://commons.wikimedia.org/wiki/File:Vulcanization_of_natural_rubber.jpg&amp;ei=m45hUYLoBcKMOPWvgSA&amp;bvm=bv.44770516,d.ZGU&amp;psig=AFQjCNEyO8VHEtY8ALOd6Cno8zvJ6tRLMg&amp;ust=136543435657109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132440" cy="1470025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170AC6"/>
                </a:solidFill>
              </a:rPr>
              <a:t>ELASTOMERI ED ELASTICITA’</a:t>
            </a:r>
            <a:br>
              <a:rPr lang="it-IT" b="1" dirty="0" smtClean="0">
                <a:solidFill>
                  <a:srgbClr val="170AC6"/>
                </a:solidFill>
              </a:rPr>
            </a:br>
            <a:r>
              <a:rPr lang="it-IT" b="1" dirty="0" smtClean="0">
                <a:solidFill>
                  <a:srgbClr val="170AC6"/>
                </a:solidFill>
              </a:rPr>
              <a:t>DELLA GOMMA</a:t>
            </a:r>
            <a:endParaRPr lang="it-IT" dirty="0">
              <a:solidFill>
                <a:srgbClr val="170AC6"/>
              </a:solidFill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25164" y="2564904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Si definisce elastomero un materiale capace di subire deformazioni rilevanti sotto l’azione </a:t>
            </a:r>
            <a:r>
              <a:rPr lang="it-IT" sz="2000" dirty="0" smtClean="0">
                <a:solidFill>
                  <a:srgbClr val="170AC6"/>
                </a:solidFill>
              </a:rPr>
              <a:t>di sforzi </a:t>
            </a:r>
            <a:r>
              <a:rPr lang="it-IT" sz="2000" dirty="0">
                <a:solidFill>
                  <a:srgbClr val="170AC6"/>
                </a:solidFill>
              </a:rPr>
              <a:t>relativamente piccoli e di recuperare rapidamente la forma e le dimensioni originali </a:t>
            </a:r>
            <a:r>
              <a:rPr lang="it-IT" sz="2000" dirty="0" smtClean="0">
                <a:solidFill>
                  <a:srgbClr val="170AC6"/>
                </a:solidFill>
              </a:rPr>
              <a:t>non appena </a:t>
            </a:r>
            <a:r>
              <a:rPr lang="it-IT" sz="2000" dirty="0">
                <a:solidFill>
                  <a:srgbClr val="170AC6"/>
                </a:solidFill>
              </a:rPr>
              <a:t>la forza viene rimossa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 </a:t>
            </a:r>
            <a:r>
              <a:rPr lang="it-IT" sz="2000" dirty="0">
                <a:solidFill>
                  <a:srgbClr val="170AC6"/>
                </a:solidFill>
              </a:rPr>
              <a:t>materiale cristallino ha </a:t>
            </a:r>
            <a:r>
              <a:rPr lang="it-IT" sz="2000" dirty="0" smtClean="0">
                <a:solidFill>
                  <a:srgbClr val="170AC6"/>
                </a:solidFill>
              </a:rPr>
              <a:t>un modulo </a:t>
            </a:r>
            <a:r>
              <a:rPr lang="it-IT" sz="2000" dirty="0">
                <a:solidFill>
                  <a:srgbClr val="170AC6"/>
                </a:solidFill>
              </a:rPr>
              <a:t>di Young dell’ordine di 10</a:t>
            </a:r>
            <a:r>
              <a:rPr lang="it-IT" sz="2000" baseline="30000" dirty="0">
                <a:solidFill>
                  <a:srgbClr val="170AC6"/>
                </a:solidFill>
              </a:rPr>
              <a:t>6</a:t>
            </a:r>
            <a:r>
              <a:rPr lang="it-IT" sz="2000" dirty="0">
                <a:solidFill>
                  <a:srgbClr val="170AC6"/>
                </a:solidFill>
              </a:rPr>
              <a:t> Kg/cm</a:t>
            </a:r>
            <a:r>
              <a:rPr lang="it-IT" sz="2000" baseline="30000" dirty="0">
                <a:solidFill>
                  <a:srgbClr val="170AC6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 ed una deformazione a rottura dell’ordine del 10 </a:t>
            </a:r>
            <a:r>
              <a:rPr lang="it-IT" sz="2000" dirty="0" smtClean="0">
                <a:solidFill>
                  <a:srgbClr val="170AC6"/>
                </a:solidFill>
              </a:rPr>
              <a:t>%;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 materiali </a:t>
            </a:r>
            <a:r>
              <a:rPr lang="it-IT" sz="2000" dirty="0">
                <a:solidFill>
                  <a:srgbClr val="170AC6"/>
                </a:solidFill>
              </a:rPr>
              <a:t>elastomerici </a:t>
            </a:r>
            <a:r>
              <a:rPr lang="it-IT" sz="2000" dirty="0" smtClean="0">
                <a:solidFill>
                  <a:srgbClr val="170AC6"/>
                </a:solidFill>
              </a:rPr>
              <a:t>hanno valori di  </a:t>
            </a:r>
            <a:r>
              <a:rPr lang="it-IT" sz="2000" dirty="0">
                <a:solidFill>
                  <a:srgbClr val="170AC6"/>
                </a:solidFill>
              </a:rPr>
              <a:t>10 Kg/cm</a:t>
            </a:r>
            <a:r>
              <a:rPr lang="it-IT" sz="2000" baseline="30000" dirty="0">
                <a:solidFill>
                  <a:srgbClr val="170AC6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 e 10</a:t>
            </a:r>
            <a:r>
              <a:rPr lang="it-IT" sz="2000" baseline="30000" dirty="0">
                <a:solidFill>
                  <a:srgbClr val="170AC6"/>
                </a:solidFill>
              </a:rPr>
              <a:t>3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% quindi sono altamente deformabili prima della rottura.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836712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termine vulcanizzazione è rimasto nell’uso corrente ad indicare la trasformazione della gomma da uno stato prevalentemente </a:t>
            </a:r>
            <a:r>
              <a:rPr lang="it-IT" sz="2000" b="1" i="1" dirty="0" smtClean="0">
                <a:solidFill>
                  <a:srgbClr val="C00000"/>
                </a:solidFill>
              </a:rPr>
              <a:t>plastico</a:t>
            </a:r>
            <a:r>
              <a:rPr lang="it-IT" sz="2000" dirty="0" smtClean="0">
                <a:solidFill>
                  <a:srgbClr val="170AC6"/>
                </a:solidFill>
              </a:rPr>
              <a:t> ad uno principalmente </a:t>
            </a:r>
            <a:r>
              <a:rPr lang="it-IT" sz="2000" b="1" i="1" dirty="0" smtClean="0">
                <a:solidFill>
                  <a:srgbClr val="C00000"/>
                </a:solidFill>
              </a:rPr>
              <a:t>elastico</a:t>
            </a:r>
            <a:r>
              <a:rPr lang="it-IT" sz="2000" dirty="0" smtClean="0">
                <a:solidFill>
                  <a:srgbClr val="170AC6"/>
                </a:solidFill>
              </a:rPr>
              <a:t>, anche se questa reazione viene condotta senza l’uso del calore e con reagenti diversi dallo zolfo.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reazione di vulcanizzazione richiede: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170AC6"/>
                </a:solidFill>
              </a:rPr>
              <a:t>apporto di energia;</a:t>
            </a:r>
          </a:p>
          <a:p>
            <a:pPr marL="180975" indent="-180975" algn="just">
              <a:buFont typeface="Arial" pitchFamily="34" charset="0"/>
              <a:buChar char="•"/>
            </a:pPr>
            <a:endParaRPr lang="it-IT" sz="2000" dirty="0" smtClean="0">
              <a:solidFill>
                <a:srgbClr val="170AC6"/>
              </a:solidFill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170AC6"/>
                </a:solidFill>
              </a:rPr>
              <a:t>esistenza o la creazione di siti reattivi sulle molecole di elastomero: insaturazioni, atomi di idrogeno labili, gruppi polari, ecc.</a:t>
            </a:r>
          </a:p>
          <a:p>
            <a:pPr marL="180975" indent="-180975" algn="just">
              <a:buFont typeface="Arial" pitchFamily="34" charset="0"/>
              <a:buChar char="•"/>
            </a:pPr>
            <a:endParaRPr lang="it-IT" sz="2000" dirty="0" smtClean="0">
              <a:solidFill>
                <a:srgbClr val="170AC6"/>
              </a:solidFill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170AC6"/>
                </a:solidFill>
              </a:rPr>
              <a:t>un composto in grado di collegare siti reattivi di molecole diverse in modo diretto, cioè entrando a far parte del nuovo materiale, o indiretto, fornendo solo il modo di formare i ponti senza entrare a modificare le molecole. Alla prima categoria appartiene lo zolfo mentre alla seconda appartengono i perossidi organici (produzione di radicali).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8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560" y="47667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solidFill>
                  <a:srgbClr val="C00000"/>
                </a:solidFill>
              </a:rPr>
              <a:t>Impiego del materiale polimerico </a:t>
            </a:r>
            <a:r>
              <a:rPr lang="it-IT" sz="2000" b="1" i="1" dirty="0" smtClean="0">
                <a:solidFill>
                  <a:srgbClr val="C00000"/>
                </a:solidFill>
              </a:rPr>
              <a:t>→ progettazione </a:t>
            </a:r>
            <a:r>
              <a:rPr lang="it-IT" sz="2000" b="1" i="1" dirty="0">
                <a:solidFill>
                  <a:srgbClr val="C00000"/>
                </a:solidFill>
              </a:rPr>
              <a:t>della struttura </a:t>
            </a:r>
            <a:r>
              <a:rPr lang="it-IT" sz="2000" b="1" i="1" dirty="0" smtClean="0">
                <a:solidFill>
                  <a:srgbClr val="C00000"/>
                </a:solidFill>
              </a:rPr>
              <a:t>macromolecolare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Esempio</a:t>
            </a:r>
            <a:r>
              <a:rPr lang="it-IT" sz="2000" dirty="0">
                <a:solidFill>
                  <a:srgbClr val="170AC6"/>
                </a:solidFill>
              </a:rPr>
              <a:t>: </a:t>
            </a:r>
            <a:r>
              <a:rPr lang="it-IT" sz="2000" dirty="0" smtClean="0">
                <a:solidFill>
                  <a:srgbClr val="170AC6"/>
                </a:solidFill>
              </a:rPr>
              <a:t>elastomeri </a:t>
            </a:r>
            <a:r>
              <a:rPr lang="it-IT" sz="2000" dirty="0">
                <a:solidFill>
                  <a:srgbClr val="170AC6"/>
                </a:solidFill>
              </a:rPr>
              <a:t>la cui reticolazione è data da vincoli di tipo fisico → </a:t>
            </a:r>
            <a:r>
              <a:rPr lang="it-IT" sz="2000" i="1" dirty="0">
                <a:solidFill>
                  <a:srgbClr val="170AC6"/>
                </a:solidFill>
              </a:rPr>
              <a:t>gomme </a:t>
            </a:r>
            <a:r>
              <a:rPr lang="it-IT" sz="2000" i="1" dirty="0" smtClean="0">
                <a:solidFill>
                  <a:srgbClr val="170AC6"/>
                </a:solidFill>
              </a:rPr>
              <a:t>termoplastiche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Per </a:t>
            </a:r>
            <a:r>
              <a:rPr lang="it-IT" sz="2000" dirty="0">
                <a:solidFill>
                  <a:srgbClr val="170AC6"/>
                </a:solidFill>
              </a:rPr>
              <a:t>ottenere una gomma termoplastica è </a:t>
            </a:r>
            <a:r>
              <a:rPr lang="it-IT" sz="2000" dirty="0" smtClean="0">
                <a:solidFill>
                  <a:srgbClr val="170AC6"/>
                </a:solidFill>
              </a:rPr>
              <a:t>necessario </a:t>
            </a:r>
            <a:r>
              <a:rPr lang="it-IT" sz="2000" dirty="0">
                <a:solidFill>
                  <a:srgbClr val="170AC6"/>
                </a:solidFill>
              </a:rPr>
              <a:t>realizzare un reticolo </a:t>
            </a:r>
            <a:r>
              <a:rPr lang="it-IT" sz="2000" dirty="0" smtClean="0">
                <a:solidFill>
                  <a:srgbClr val="170AC6"/>
                </a:solidFill>
              </a:rPr>
              <a:t>molecolare nel </a:t>
            </a:r>
            <a:r>
              <a:rPr lang="it-IT" sz="2000" dirty="0">
                <a:solidFill>
                  <a:srgbClr val="170AC6"/>
                </a:solidFill>
              </a:rPr>
              <a:t>quale ogni vincolo tra le catene polimeriche, che è presente ed operante come tale a </a:t>
            </a:r>
            <a:r>
              <a:rPr lang="it-IT" sz="2000" dirty="0" smtClean="0">
                <a:solidFill>
                  <a:srgbClr val="170AC6"/>
                </a:solidFill>
              </a:rPr>
              <a:t>temperatura ambiente</a:t>
            </a:r>
            <a:r>
              <a:rPr lang="it-IT" sz="2000" dirty="0">
                <a:solidFill>
                  <a:srgbClr val="170AC6"/>
                </a:solidFill>
              </a:rPr>
              <a:t>, perda la propria identità e funzione quando il materiale viene riscaldato, in modo che </a:t>
            </a:r>
            <a:r>
              <a:rPr lang="it-IT" sz="2000" dirty="0" smtClean="0">
                <a:solidFill>
                  <a:srgbClr val="170AC6"/>
                </a:solidFill>
              </a:rPr>
              <a:t>le molecole </a:t>
            </a:r>
            <a:r>
              <a:rPr lang="it-IT" sz="2000" dirty="0">
                <a:solidFill>
                  <a:srgbClr val="170AC6"/>
                </a:solidFill>
              </a:rPr>
              <a:t>possano scorrere e comportarsi come quelle di un materiale termoplastico allo stato fluido.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Industrialmente vengono utilizzati </a:t>
            </a:r>
            <a:r>
              <a:rPr lang="it-IT" sz="2000" dirty="0">
                <a:solidFill>
                  <a:srgbClr val="170AC6"/>
                </a:solidFill>
              </a:rPr>
              <a:t>copolimeri a </a:t>
            </a:r>
            <a:r>
              <a:rPr lang="it-IT" sz="2000" dirty="0" smtClean="0">
                <a:solidFill>
                  <a:srgbClr val="170AC6"/>
                </a:solidFill>
              </a:rPr>
              <a:t>blocchi.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dirty="0">
                <a:solidFill>
                  <a:srgbClr val="170AC6"/>
                </a:solidFill>
              </a:rPr>
              <a:t>gomme </a:t>
            </a:r>
            <a:r>
              <a:rPr lang="it-IT" sz="2000" dirty="0" smtClean="0">
                <a:solidFill>
                  <a:srgbClr val="170AC6"/>
                </a:solidFill>
              </a:rPr>
              <a:t>SBS sono copolimeri </a:t>
            </a:r>
            <a:r>
              <a:rPr lang="it-IT" sz="2000" dirty="0">
                <a:solidFill>
                  <a:srgbClr val="170AC6"/>
                </a:solidFill>
              </a:rPr>
              <a:t>a tre blocchi, </a:t>
            </a:r>
            <a:r>
              <a:rPr lang="it-IT" sz="2000" dirty="0" smtClean="0">
                <a:solidFill>
                  <a:srgbClr val="170AC6"/>
                </a:solidFill>
              </a:rPr>
              <a:t>stirene-butadiene-stirene</a:t>
            </a:r>
            <a:r>
              <a:rPr lang="it-IT" sz="2000" dirty="0">
                <a:solidFill>
                  <a:srgbClr val="170AC6"/>
                </a:solidFill>
              </a:rPr>
              <a:t>, la cui morfologia è determinata dalla immiscibilità tra i due costituenti, </a:t>
            </a:r>
            <a:r>
              <a:rPr lang="it-IT" sz="2000" dirty="0" smtClean="0">
                <a:solidFill>
                  <a:srgbClr val="170AC6"/>
                </a:solidFill>
              </a:rPr>
              <a:t>il polistirene </a:t>
            </a:r>
            <a:r>
              <a:rPr lang="it-IT" sz="2000" dirty="0">
                <a:solidFill>
                  <a:srgbClr val="170AC6"/>
                </a:solidFill>
              </a:rPr>
              <a:t>ed il polibutadiene: nonostante il legame covalente tra i blocchi, si ha </a:t>
            </a:r>
            <a:r>
              <a:rPr lang="it-IT" sz="2000" dirty="0" smtClean="0">
                <a:solidFill>
                  <a:srgbClr val="170AC6"/>
                </a:solidFill>
              </a:rPr>
              <a:t>una separazione di fase</a:t>
            </a:r>
            <a:r>
              <a:rPr lang="it-IT" sz="2000" dirty="0">
                <a:solidFill>
                  <a:srgbClr val="170AC6"/>
                </a:solidFill>
              </a:rPr>
              <a:t>, con formazione di topologie specifiche a seconda della percentuale relativa dei </a:t>
            </a:r>
            <a:r>
              <a:rPr lang="it-IT" sz="2000" dirty="0" smtClean="0">
                <a:solidFill>
                  <a:srgbClr val="170AC6"/>
                </a:solidFill>
              </a:rPr>
              <a:t>due componenti</a:t>
            </a:r>
            <a:r>
              <a:rPr lang="it-IT" sz="2000" dirty="0">
                <a:solidFill>
                  <a:srgbClr val="170AC6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983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3265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170AC6"/>
                </a:solidFill>
              </a:rPr>
              <a:t>I polimeri più utilizzati  dall’industria per ottenere gomme sono:</a:t>
            </a:r>
          </a:p>
          <a:p>
            <a:r>
              <a:rPr lang="it-IT" sz="2400" dirty="0" smtClean="0">
                <a:solidFill>
                  <a:srgbClr val="170AC6"/>
                </a:solidFill>
              </a:rPr>
              <a:t>La gomma naturale (poli-isoprene</a:t>
            </a:r>
            <a:r>
              <a:rPr lang="it-IT" sz="2400" dirty="0" smtClean="0">
                <a:solidFill>
                  <a:srgbClr val="170AC6"/>
                </a:solidFill>
              </a:rPr>
              <a:t>)</a:t>
            </a: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r>
              <a:rPr lang="it-IT" sz="2400" dirty="0" smtClean="0">
                <a:solidFill>
                  <a:srgbClr val="170AC6"/>
                </a:solidFill>
              </a:rPr>
              <a:t>La gomma butilica (poli-isobutilene con una piccola quantità di </a:t>
            </a:r>
            <a:r>
              <a:rPr lang="it-IT" sz="2400" dirty="0" smtClean="0">
                <a:solidFill>
                  <a:srgbClr val="170AC6"/>
                </a:solidFill>
              </a:rPr>
              <a:t>isoprene)</a:t>
            </a: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r>
              <a:rPr lang="it-IT" sz="2400" dirty="0" smtClean="0">
                <a:solidFill>
                  <a:srgbClr val="170AC6"/>
                </a:solidFill>
              </a:rPr>
              <a:t>La </a:t>
            </a:r>
            <a:r>
              <a:rPr lang="it-IT" sz="2400" dirty="0" smtClean="0">
                <a:solidFill>
                  <a:srgbClr val="170AC6"/>
                </a:solidFill>
              </a:rPr>
              <a:t>gomma SBR (di cui parleremo dopo)</a:t>
            </a:r>
            <a:endParaRPr lang="en-GB" sz="2400" dirty="0">
              <a:solidFill>
                <a:srgbClr val="170AC6"/>
              </a:solidFill>
            </a:endParaRPr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971600" y="1412776"/>
          <a:ext cx="2596326" cy="864096"/>
        </p:xfrm>
        <a:graphic>
          <a:graphicData uri="http://schemas.openxmlformats.org/presentationml/2006/ole">
            <p:oleObj spid="_x0000_s9217" name="CS ChemDraw Drawing" r:id="rId3" imgW="2040941" imgH="679399" progId="ChemDraw.Document.6.0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683568" y="3573016"/>
          <a:ext cx="3702986" cy="1152128"/>
        </p:xfrm>
        <a:graphic>
          <a:graphicData uri="http://schemas.openxmlformats.org/presentationml/2006/ole">
            <p:oleObj spid="_x0000_s9219" name="CS ChemDraw Drawing" r:id="rId4" imgW="2979572" imgH="926744" progId="ChemDraw.Document.6.0">
              <p:embed/>
            </p:oleObj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196752"/>
            <a:ext cx="15763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196751"/>
            <a:ext cx="1296144" cy="13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196752"/>
            <a:ext cx="1614572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AutoShape 8" descr="Risultati immagini per butyl gum applic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6" name="Picture 10" descr="http://www.approvedgasmasks.com/images/gloves-norMi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212976"/>
            <a:ext cx="1071119" cy="1800200"/>
          </a:xfrm>
          <a:prstGeom prst="rect">
            <a:avLst/>
          </a:prstGeom>
          <a:noFill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1" y="3140968"/>
            <a:ext cx="1872208" cy="192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692696"/>
            <a:ext cx="77487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170AC6"/>
                </a:solidFill>
              </a:rPr>
              <a:t>Fra gli altri, importante è anche il </a:t>
            </a:r>
            <a:r>
              <a:rPr lang="it-IT" sz="2400" dirty="0" err="1" smtClean="0">
                <a:solidFill>
                  <a:srgbClr val="170AC6"/>
                </a:solidFill>
              </a:rPr>
              <a:t>policloroprene</a:t>
            </a:r>
            <a:r>
              <a:rPr lang="it-IT" sz="2400" dirty="0" smtClean="0">
                <a:solidFill>
                  <a:srgbClr val="170AC6"/>
                </a:solidFill>
              </a:rPr>
              <a:t> (neoprene):</a:t>
            </a: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it-IT" sz="2400" dirty="0" smtClean="0">
              <a:solidFill>
                <a:srgbClr val="170AC6"/>
              </a:solidFill>
            </a:endParaRPr>
          </a:p>
          <a:p>
            <a:endParaRPr lang="en-GB" sz="2400" dirty="0">
              <a:solidFill>
                <a:srgbClr val="170AC6"/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059832" y="1412776"/>
          <a:ext cx="3179229" cy="1061392"/>
        </p:xfrm>
        <a:graphic>
          <a:graphicData uri="http://schemas.openxmlformats.org/presentationml/2006/ole">
            <p:oleObj spid="_x0000_s36866" name="CS ChemDraw Drawing" r:id="rId4" imgW="2040484" imgH="681228" progId="ChemDraw.Document.6.0">
              <p:embed/>
            </p:oleObj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3347864" y="3140968"/>
            <a:ext cx="2016224" cy="2160240"/>
            <a:chOff x="467544" y="2564904"/>
            <a:chExt cx="2762250" cy="3285004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2564904"/>
              <a:ext cx="2762250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5183158"/>
              <a:ext cx="276225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140968"/>
            <a:ext cx="25092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3151855"/>
            <a:ext cx="20759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27808" y="3726903"/>
            <a:ext cx="4536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Se il contenuto in stirene è relativamente basso, si ha la topologia di </a:t>
            </a:r>
            <a:r>
              <a:rPr lang="it-IT" sz="2000" dirty="0" smtClean="0">
                <a:solidFill>
                  <a:srgbClr val="170AC6"/>
                </a:solidFill>
              </a:rPr>
              <a:t>figura: gli </a:t>
            </a:r>
            <a:r>
              <a:rPr lang="it-IT" sz="2000" dirty="0">
                <a:solidFill>
                  <a:srgbClr val="170AC6"/>
                </a:solidFill>
              </a:rPr>
              <a:t>estremi dei blocchi si uniscono in domini omogenei, uniformemente distribuiti nella </a:t>
            </a:r>
            <a:r>
              <a:rPr lang="it-IT" sz="2000" dirty="0" smtClean="0">
                <a:solidFill>
                  <a:srgbClr val="170AC6"/>
                </a:solidFill>
              </a:rPr>
              <a:t>matrice </a:t>
            </a:r>
            <a:r>
              <a:rPr lang="it-IT" sz="2000" dirty="0" err="1" smtClean="0">
                <a:solidFill>
                  <a:srgbClr val="170AC6"/>
                </a:solidFill>
              </a:rPr>
              <a:t>polibutadienica</a:t>
            </a:r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60" y="980728"/>
            <a:ext cx="4756001" cy="138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05383" cy="247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www.omnexus.com/documentsOM/indexables/contents/428/images/sbs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3" y="2783661"/>
            <a:ext cx="3528392" cy="3517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01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260648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A </a:t>
            </a:r>
            <a:r>
              <a:rPr lang="it-IT" sz="2000" dirty="0" smtClean="0">
                <a:solidFill>
                  <a:srgbClr val="170AC6"/>
                </a:solidFill>
              </a:rPr>
              <a:t>temperatura ambiente </a:t>
            </a:r>
            <a:r>
              <a:rPr lang="it-IT" sz="2000" dirty="0">
                <a:solidFill>
                  <a:srgbClr val="170AC6"/>
                </a:solidFill>
              </a:rPr>
              <a:t>(minori di 60°C) il polistirene dei domini è al </a:t>
            </a:r>
            <a:r>
              <a:rPr lang="it-IT" sz="2000" dirty="0" smtClean="0">
                <a:solidFill>
                  <a:srgbClr val="170AC6"/>
                </a:solidFill>
              </a:rPr>
              <a:t>di sotto </a:t>
            </a:r>
            <a:r>
              <a:rPr lang="it-IT" sz="2000" dirty="0">
                <a:solidFill>
                  <a:srgbClr val="170AC6"/>
                </a:solidFill>
              </a:rPr>
              <a:t>della </a:t>
            </a:r>
            <a:r>
              <a:rPr lang="it-IT" sz="20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it-IT" sz="2000" b="1" i="1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it-IT" sz="2000" b="1" i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, il </a:t>
            </a:r>
            <a:r>
              <a:rPr lang="it-IT" sz="2000" dirty="0">
                <a:solidFill>
                  <a:srgbClr val="170AC6"/>
                </a:solidFill>
              </a:rPr>
              <a:t>polibutadiene della matrice è viscoelastico. </a:t>
            </a:r>
            <a:r>
              <a:rPr lang="it-IT" sz="2000" dirty="0" smtClean="0">
                <a:solidFill>
                  <a:srgbClr val="170AC6"/>
                </a:solidFill>
              </a:rPr>
              <a:t>I domini </a:t>
            </a:r>
            <a:r>
              <a:rPr lang="it-IT" sz="2000" dirty="0">
                <a:solidFill>
                  <a:srgbClr val="170AC6"/>
                </a:solidFill>
              </a:rPr>
              <a:t>sono </a:t>
            </a:r>
            <a:r>
              <a:rPr lang="it-IT" sz="2000" dirty="0" smtClean="0">
                <a:solidFill>
                  <a:srgbClr val="170AC6"/>
                </a:solidFill>
              </a:rPr>
              <a:t>rigidi </a:t>
            </a:r>
            <a:r>
              <a:rPr lang="it-IT" sz="2000" dirty="0">
                <a:solidFill>
                  <a:srgbClr val="170AC6"/>
                </a:solidFill>
              </a:rPr>
              <a:t>ed </a:t>
            </a:r>
            <a:r>
              <a:rPr lang="it-IT" sz="2000" dirty="0" smtClean="0">
                <a:solidFill>
                  <a:srgbClr val="170AC6"/>
                </a:solidFill>
              </a:rPr>
              <a:t>i </a:t>
            </a:r>
            <a:r>
              <a:rPr lang="it-IT" sz="2000" dirty="0">
                <a:solidFill>
                  <a:srgbClr val="170AC6"/>
                </a:solidFill>
              </a:rPr>
              <a:t>blocchi terminali delle molecole del copolimero non </a:t>
            </a:r>
            <a:r>
              <a:rPr lang="it-IT" sz="2000" dirty="0" smtClean="0">
                <a:solidFill>
                  <a:srgbClr val="170AC6"/>
                </a:solidFill>
              </a:rPr>
              <a:t>hanno alcuna </a:t>
            </a:r>
            <a:r>
              <a:rPr lang="it-IT" sz="2000" dirty="0">
                <a:solidFill>
                  <a:srgbClr val="170AC6"/>
                </a:solidFill>
              </a:rPr>
              <a:t>mobilità: si comportano come </a:t>
            </a:r>
            <a:r>
              <a:rPr lang="it-IT" sz="2000" dirty="0" smtClean="0">
                <a:solidFill>
                  <a:srgbClr val="170AC6"/>
                </a:solidFill>
              </a:rPr>
              <a:t>punti </a:t>
            </a:r>
            <a:r>
              <a:rPr lang="it-IT" sz="2000" dirty="0">
                <a:solidFill>
                  <a:srgbClr val="170AC6"/>
                </a:solidFill>
              </a:rPr>
              <a:t>di reticolazione, a funzionalità molto alta.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U</a:t>
            </a:r>
            <a:r>
              <a:rPr lang="it-IT" sz="2000" dirty="0" smtClean="0">
                <a:solidFill>
                  <a:srgbClr val="170AC6"/>
                </a:solidFill>
              </a:rPr>
              <a:t>na </a:t>
            </a:r>
            <a:r>
              <a:rPr lang="it-IT" sz="2000" dirty="0">
                <a:solidFill>
                  <a:srgbClr val="170AC6"/>
                </a:solidFill>
              </a:rPr>
              <a:t>forza di trazione applicata al sistema determina la deformazione </a:t>
            </a:r>
            <a:r>
              <a:rPr lang="it-IT" sz="2000" dirty="0" smtClean="0">
                <a:solidFill>
                  <a:srgbClr val="170AC6"/>
                </a:solidFill>
              </a:rPr>
              <a:t>del reticolo </a:t>
            </a:r>
            <a:r>
              <a:rPr lang="it-IT" sz="2000" dirty="0">
                <a:solidFill>
                  <a:srgbClr val="170AC6"/>
                </a:solidFill>
              </a:rPr>
              <a:t>e non si può avere il recupero delle conformazioni raggomitolate poiché gli </a:t>
            </a:r>
            <a:r>
              <a:rPr lang="it-IT" sz="2000" dirty="0" smtClean="0">
                <a:solidFill>
                  <a:srgbClr val="170AC6"/>
                </a:solidFill>
              </a:rPr>
              <a:t>estremi polistirenici </a:t>
            </a:r>
            <a:r>
              <a:rPr lang="it-IT" sz="2000" dirty="0">
                <a:solidFill>
                  <a:srgbClr val="170AC6"/>
                </a:solidFill>
              </a:rPr>
              <a:t>delle catene non possono uscire dai domini rigidi. Il materiale si comporta come </a:t>
            </a:r>
            <a:r>
              <a:rPr lang="it-IT" sz="2000" dirty="0" smtClean="0">
                <a:solidFill>
                  <a:srgbClr val="170AC6"/>
                </a:solidFill>
              </a:rPr>
              <a:t>un elastomero </a:t>
            </a:r>
            <a:r>
              <a:rPr lang="it-IT" sz="2000" dirty="0">
                <a:solidFill>
                  <a:srgbClr val="170AC6"/>
                </a:solidFill>
              </a:rPr>
              <a:t>tradizionale. Al di sopra dei 100°C il materiale non è più una gomma in </a:t>
            </a:r>
            <a:r>
              <a:rPr lang="it-IT" sz="2000" dirty="0" smtClean="0">
                <a:solidFill>
                  <a:srgbClr val="170AC6"/>
                </a:solidFill>
              </a:rPr>
              <a:t>quanto diventano </a:t>
            </a:r>
            <a:r>
              <a:rPr lang="it-IT" sz="2000" dirty="0">
                <a:solidFill>
                  <a:srgbClr val="170AC6"/>
                </a:solidFill>
              </a:rPr>
              <a:t>possibili gli scorrimenti viscosi all’interno dei domini, non più rigidi. In </a:t>
            </a:r>
            <a:r>
              <a:rPr lang="it-IT" sz="2000" dirty="0" smtClean="0">
                <a:solidFill>
                  <a:srgbClr val="170AC6"/>
                </a:solidFill>
              </a:rPr>
              <a:t>queste condizioni </a:t>
            </a:r>
            <a:r>
              <a:rPr lang="it-IT" sz="2000" dirty="0">
                <a:solidFill>
                  <a:srgbClr val="170AC6"/>
                </a:solidFill>
              </a:rPr>
              <a:t>il materiale può essere rilavorato e rimodellato in un nuovo manufatto.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6146" name="Picture 2" descr="http://pslc.ws/macrog/images/t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84027"/>
            <a:ext cx="1382554" cy="1595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kthelittlegiant.com/images/kpren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84027"/>
            <a:ext cx="3920691" cy="1565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018453" y="6052646"/>
            <a:ext cx="6744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Suole di scarpe                              battistrada di pneumatici, ma….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4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3609" y="692696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Al contrario i </a:t>
            </a:r>
            <a:r>
              <a:rPr lang="it-IT" sz="2000" dirty="0">
                <a:solidFill>
                  <a:srgbClr val="170AC6"/>
                </a:solidFill>
              </a:rPr>
              <a:t>prodotti reticolati per via chimica non possono </a:t>
            </a:r>
            <a:r>
              <a:rPr lang="it-IT" sz="2000" dirty="0" smtClean="0">
                <a:solidFill>
                  <a:srgbClr val="170AC6"/>
                </a:solidFill>
              </a:rPr>
              <a:t>essere riutilizzati; una </a:t>
            </a:r>
            <a:r>
              <a:rPr lang="it-IT" sz="2000" dirty="0" err="1" smtClean="0">
                <a:solidFill>
                  <a:srgbClr val="170AC6"/>
                </a:solidFill>
              </a:rPr>
              <a:t>ri</a:t>
            </a:r>
            <a:r>
              <a:rPr lang="it-IT" sz="2000" dirty="0" smtClean="0">
                <a:solidFill>
                  <a:srgbClr val="170AC6"/>
                </a:solidFill>
              </a:rPr>
              <a:t>-modellazione necessita implica la rottura dei legami covalenti tra le </a:t>
            </a:r>
            <a:r>
              <a:rPr lang="it-IT" sz="2000" dirty="0">
                <a:solidFill>
                  <a:srgbClr val="170AC6"/>
                </a:solidFill>
              </a:rPr>
              <a:t>macromolecole e </a:t>
            </a:r>
            <a:r>
              <a:rPr lang="it-IT" sz="2000" dirty="0" smtClean="0">
                <a:solidFill>
                  <a:srgbClr val="170AC6"/>
                </a:solidFill>
              </a:rPr>
              <a:t>la distruzione dell’intero </a:t>
            </a:r>
            <a:r>
              <a:rPr lang="it-IT" sz="2000" dirty="0">
                <a:solidFill>
                  <a:srgbClr val="170AC6"/>
                </a:solidFill>
              </a:rPr>
              <a:t>assetto </a:t>
            </a:r>
            <a:r>
              <a:rPr lang="it-IT" sz="2000" dirty="0" smtClean="0">
                <a:solidFill>
                  <a:srgbClr val="170AC6"/>
                </a:solidFill>
              </a:rPr>
              <a:t>strutturale.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</a:t>
            </a:r>
            <a:r>
              <a:rPr lang="it-IT" sz="2000" dirty="0">
                <a:solidFill>
                  <a:srgbClr val="170AC6"/>
                </a:solidFill>
              </a:rPr>
              <a:t>’ significativo l’esempio dei pneumatici che, </a:t>
            </a:r>
            <a:r>
              <a:rPr lang="it-IT" sz="2000" dirty="0" smtClean="0">
                <a:solidFill>
                  <a:srgbClr val="170AC6"/>
                </a:solidFill>
              </a:rPr>
              <a:t>dopo l’uso</a:t>
            </a:r>
            <a:r>
              <a:rPr lang="it-IT" sz="2000" dirty="0">
                <a:solidFill>
                  <a:srgbClr val="170AC6"/>
                </a:solidFill>
              </a:rPr>
              <a:t>, possono essere utilizzati solamente per recuperare il nerofumo in essi contenuto e produrne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del </a:t>
            </a:r>
            <a:r>
              <a:rPr lang="it-IT" sz="2000" dirty="0" smtClean="0">
                <a:solidFill>
                  <a:srgbClr val="170AC6"/>
                </a:solidFill>
              </a:rPr>
              <a:t>nuovo (ma di bassa qualità)</a:t>
            </a:r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7170" name="Picture 2" descr="http://image.made-in-china.com/2f0j00meVEPAwzpMqJ/Tire-Regeneration-Machine-Machinery-Pl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6840760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55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3326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170AC6"/>
                </a:solidFill>
              </a:rPr>
              <a:t>CASO SEMPLICE DI UNA DEFORMAZIONE OMOGENEA.</a:t>
            </a:r>
          </a:p>
          <a:p>
            <a:pPr algn="ctr"/>
            <a:r>
              <a:rPr lang="it-IT" sz="2400" b="1" i="1" dirty="0" smtClean="0">
                <a:solidFill>
                  <a:srgbClr val="170AC6"/>
                </a:solidFill>
              </a:rPr>
              <a:t>AVVIENE NELLO STESSO MODO IN TUTTE LE PARTI DEL CORPO</a:t>
            </a:r>
            <a:endParaRPr lang="en-US" sz="2400" b="1" i="1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68151" y="1268760"/>
            <a:ext cx="80520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Definire il comportamento elastico di un corpo significa trovare la legge che esprime il </a:t>
            </a:r>
            <a:r>
              <a:rPr lang="it-IT" sz="2000" b="1" i="1" dirty="0" smtClean="0">
                <a:solidFill>
                  <a:srgbClr val="C00000"/>
                </a:solidFill>
              </a:rPr>
              <a:t>lavoro totale W </a:t>
            </a:r>
            <a:r>
              <a:rPr lang="it-IT" sz="2000" dirty="0" smtClean="0">
                <a:solidFill>
                  <a:srgbClr val="170AC6"/>
                </a:solidFill>
              </a:rPr>
              <a:t>speso nel processo di deformazione in funzione dei parametri caratteristici del sistema.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deformazione omogenea è caratterizzata da tre carichi principali,  dai rapporti di deformazione e dai coefficienti di deformazione.</a:t>
            </a:r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785"/>
            <a:ext cx="7534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39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47667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I tre carichi principali sono dati da: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pPr algn="ctr"/>
            <a:r>
              <a:rPr lang="it-IT" sz="2000" b="1" i="1" dirty="0" err="1" smtClean="0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x</a:t>
            </a:r>
            <a:r>
              <a:rPr lang="it-IT" sz="2000" b="1" i="1" dirty="0" smtClean="0">
                <a:solidFill>
                  <a:srgbClr val="C00000"/>
                </a:solidFill>
              </a:rPr>
              <a:t> =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x</a:t>
            </a:r>
            <a:r>
              <a:rPr lang="it-IT" sz="2000" b="1" i="1" dirty="0" smtClean="0">
                <a:solidFill>
                  <a:srgbClr val="C00000"/>
                </a:solidFill>
              </a:rPr>
              <a:t>/L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o</a:t>
            </a:r>
            <a:r>
              <a:rPr lang="it-IT" sz="2000" b="1" i="1" baseline="30000" dirty="0" smtClean="0">
                <a:solidFill>
                  <a:srgbClr val="C00000"/>
                </a:solidFill>
              </a:rPr>
              <a:t>2</a:t>
            </a:r>
            <a:r>
              <a:rPr lang="it-IT" sz="2000" b="1" i="1" dirty="0" smtClean="0">
                <a:solidFill>
                  <a:srgbClr val="C00000"/>
                </a:solidFill>
              </a:rPr>
              <a:t>                          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y</a:t>
            </a:r>
            <a:r>
              <a:rPr lang="it-IT" sz="2000" b="1" i="1" dirty="0" smtClean="0">
                <a:solidFill>
                  <a:srgbClr val="C00000"/>
                </a:solidFill>
              </a:rPr>
              <a:t> =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y</a:t>
            </a:r>
            <a:r>
              <a:rPr lang="it-IT" sz="2000" b="1" i="1" dirty="0" smtClean="0">
                <a:solidFill>
                  <a:srgbClr val="C00000"/>
                </a:solidFill>
              </a:rPr>
              <a:t>/L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o</a:t>
            </a:r>
            <a:r>
              <a:rPr lang="it-IT" sz="2000" b="1" i="1" baseline="30000" dirty="0" smtClean="0">
                <a:solidFill>
                  <a:srgbClr val="C00000"/>
                </a:solidFill>
              </a:rPr>
              <a:t>2</a:t>
            </a:r>
            <a:r>
              <a:rPr lang="it-IT" sz="2000" b="1" i="1" dirty="0" smtClean="0">
                <a:solidFill>
                  <a:srgbClr val="C00000"/>
                </a:solidFill>
              </a:rPr>
              <a:t>                              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000" b="1" i="1" dirty="0" smtClean="0">
                <a:solidFill>
                  <a:srgbClr val="C00000"/>
                </a:solidFill>
              </a:rPr>
              <a:t> =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000" b="1" i="1" dirty="0" smtClean="0">
                <a:solidFill>
                  <a:srgbClr val="C00000"/>
                </a:solidFill>
              </a:rPr>
              <a:t>/L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o</a:t>
            </a:r>
            <a:r>
              <a:rPr lang="it-IT" sz="2000" b="1" i="1" baseline="30000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endParaRPr lang="it-IT" sz="2000" dirty="0" smtClean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I tre rapporti di deformazione principali: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pPr algn="ctr"/>
            <a:r>
              <a:rPr lang="it-IT" sz="2000" b="1" i="1" dirty="0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x</a:t>
            </a:r>
            <a:r>
              <a:rPr lang="it-IT" sz="2000" b="1" i="1" dirty="0" smtClean="0">
                <a:solidFill>
                  <a:srgbClr val="C00000"/>
                </a:solidFill>
              </a:rPr>
              <a:t> =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L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x</a:t>
            </a:r>
            <a:r>
              <a:rPr lang="it-IT" sz="2000" b="1" i="1" dirty="0" smtClean="0">
                <a:solidFill>
                  <a:srgbClr val="C00000"/>
                </a:solidFill>
              </a:rPr>
              <a:t>/L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o</a:t>
            </a:r>
            <a:r>
              <a:rPr lang="it-IT" sz="2000" b="1" i="1" dirty="0" smtClean="0">
                <a:solidFill>
                  <a:srgbClr val="C00000"/>
                </a:solidFill>
              </a:rPr>
              <a:t>                         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y</a:t>
            </a:r>
            <a:r>
              <a:rPr lang="it-IT" sz="2000" b="1" i="1" dirty="0" smtClean="0">
                <a:solidFill>
                  <a:srgbClr val="C00000"/>
                </a:solidFill>
              </a:rPr>
              <a:t> =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L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y</a:t>
            </a:r>
            <a:r>
              <a:rPr lang="it-IT" sz="2000" b="1" i="1" dirty="0" smtClean="0">
                <a:solidFill>
                  <a:srgbClr val="C00000"/>
                </a:solidFill>
              </a:rPr>
              <a:t>/L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o</a:t>
            </a:r>
            <a:r>
              <a:rPr lang="it-IT" sz="2000" b="1" i="1" dirty="0" smtClean="0">
                <a:solidFill>
                  <a:srgbClr val="C00000"/>
                </a:solidFill>
              </a:rPr>
              <a:t>                           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000" b="1" i="1" dirty="0" smtClean="0">
                <a:solidFill>
                  <a:srgbClr val="C00000"/>
                </a:solidFill>
              </a:rPr>
              <a:t> =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L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000" b="1" i="1" dirty="0" smtClean="0">
                <a:solidFill>
                  <a:srgbClr val="C00000"/>
                </a:solidFill>
              </a:rPr>
              <a:t>/L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o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posti lungo tre assi mutuamente perpendicolari.</a:t>
            </a:r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717032"/>
            <a:ext cx="6408712" cy="26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32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7094" y="404664"/>
            <a:ext cx="776735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70AC6"/>
                </a:solidFill>
              </a:rPr>
              <a:t>In queste condizioni: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pPr algn="ctr"/>
            <a:r>
              <a:rPr lang="it-IT" sz="2000" b="1" i="1" dirty="0" err="1" smtClean="0">
                <a:solidFill>
                  <a:srgbClr val="C00000"/>
                </a:solidFill>
              </a:rPr>
              <a:t>dW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b="1" i="1" dirty="0">
                <a:solidFill>
                  <a:srgbClr val="C00000"/>
                </a:solidFill>
              </a:rPr>
              <a:t>= </a:t>
            </a:r>
            <a:r>
              <a:rPr lang="it-IT" sz="2000" b="1" i="1" dirty="0" err="1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x</a:t>
            </a:r>
            <a:r>
              <a:rPr lang="it-IT" sz="2000" b="1" i="1" dirty="0" err="1">
                <a:solidFill>
                  <a:srgbClr val="C00000"/>
                </a:solidFill>
              </a:rPr>
              <a:t>dλ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x</a:t>
            </a:r>
            <a:r>
              <a:rPr lang="it-IT" sz="2000" b="1" i="1" dirty="0">
                <a:solidFill>
                  <a:srgbClr val="C00000"/>
                </a:solidFill>
              </a:rPr>
              <a:t> + </a:t>
            </a:r>
            <a:r>
              <a:rPr lang="it-IT" sz="2000" b="1" i="1" dirty="0" err="1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y</a:t>
            </a:r>
            <a:r>
              <a:rPr lang="it-IT" sz="2000" b="1" i="1" dirty="0" err="1">
                <a:solidFill>
                  <a:srgbClr val="C00000"/>
                </a:solidFill>
              </a:rPr>
              <a:t>dλ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y</a:t>
            </a:r>
            <a:r>
              <a:rPr lang="it-IT" sz="2000" b="1" i="1" dirty="0">
                <a:solidFill>
                  <a:srgbClr val="C00000"/>
                </a:solidFill>
              </a:rPr>
              <a:t> + </a:t>
            </a:r>
            <a:r>
              <a:rPr lang="it-IT" sz="2000" b="1" i="1" dirty="0" err="1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z</a:t>
            </a:r>
            <a:r>
              <a:rPr lang="it-IT" sz="2000" b="1" i="1" dirty="0" err="1">
                <a:solidFill>
                  <a:srgbClr val="C00000"/>
                </a:solidFill>
              </a:rPr>
              <a:t>dλ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z</a:t>
            </a:r>
            <a:endParaRPr lang="it-IT" sz="2000" b="1" i="1" baseline="-25000" dirty="0">
              <a:solidFill>
                <a:srgbClr val="C00000"/>
              </a:solidFill>
            </a:endParaRPr>
          </a:p>
          <a:p>
            <a:pPr algn="ctr"/>
            <a:endParaRPr lang="it-IT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it-IT" sz="2000" b="1" i="1" dirty="0" err="1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x</a:t>
            </a:r>
            <a:r>
              <a:rPr lang="it-IT" sz="2000" b="1" i="1" dirty="0" err="1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y</a:t>
            </a:r>
            <a:r>
              <a:rPr lang="it-IT" sz="2000" b="1" i="1" dirty="0" err="1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b="1" i="1" dirty="0">
                <a:solidFill>
                  <a:srgbClr val="C00000"/>
                </a:solidFill>
              </a:rPr>
              <a:t>= </a:t>
            </a:r>
            <a:r>
              <a:rPr lang="it-IT" sz="2000" b="1" i="1" dirty="0" smtClean="0">
                <a:solidFill>
                  <a:srgbClr val="C00000"/>
                </a:solidFill>
              </a:rPr>
              <a:t>V/Vo</a:t>
            </a:r>
          </a:p>
          <a:p>
            <a:pPr algn="ctr"/>
            <a:r>
              <a:rPr lang="it-IT" dirty="0" smtClean="0">
                <a:solidFill>
                  <a:srgbClr val="170AC6"/>
                </a:solidFill>
              </a:rPr>
              <a:t>(Basta moltiplicare i tre termini: λ</a:t>
            </a:r>
            <a:r>
              <a:rPr lang="it-IT" baseline="-25000" dirty="0" smtClean="0">
                <a:solidFill>
                  <a:srgbClr val="170AC6"/>
                </a:solidFill>
              </a:rPr>
              <a:t>x</a:t>
            </a:r>
            <a:r>
              <a:rPr lang="it-IT" dirty="0" smtClean="0">
                <a:solidFill>
                  <a:srgbClr val="170AC6"/>
                </a:solidFill>
              </a:rPr>
              <a:t> = </a:t>
            </a:r>
            <a:r>
              <a:rPr lang="it-IT" dirty="0" err="1" smtClean="0">
                <a:solidFill>
                  <a:srgbClr val="170AC6"/>
                </a:solidFill>
              </a:rPr>
              <a:t>L</a:t>
            </a:r>
            <a:r>
              <a:rPr lang="it-IT" baseline="-25000" dirty="0" err="1" smtClean="0">
                <a:solidFill>
                  <a:srgbClr val="170AC6"/>
                </a:solidFill>
              </a:rPr>
              <a:t>x</a:t>
            </a:r>
            <a:r>
              <a:rPr lang="it-IT" dirty="0" smtClean="0">
                <a:solidFill>
                  <a:srgbClr val="170AC6"/>
                </a:solidFill>
              </a:rPr>
              <a:t>/L</a:t>
            </a:r>
            <a:r>
              <a:rPr lang="it-IT" baseline="-25000" dirty="0" smtClean="0">
                <a:solidFill>
                  <a:srgbClr val="170AC6"/>
                </a:solidFill>
              </a:rPr>
              <a:t>o</a:t>
            </a:r>
            <a:r>
              <a:rPr lang="it-IT" dirty="0" smtClean="0">
                <a:solidFill>
                  <a:srgbClr val="170AC6"/>
                </a:solidFill>
              </a:rPr>
              <a:t> ; λ</a:t>
            </a:r>
            <a:r>
              <a:rPr lang="it-IT" baseline="-25000" dirty="0" smtClean="0">
                <a:solidFill>
                  <a:srgbClr val="170AC6"/>
                </a:solidFill>
              </a:rPr>
              <a:t>y</a:t>
            </a:r>
            <a:r>
              <a:rPr lang="it-IT" dirty="0" smtClean="0">
                <a:solidFill>
                  <a:srgbClr val="170AC6"/>
                </a:solidFill>
              </a:rPr>
              <a:t> = </a:t>
            </a:r>
            <a:r>
              <a:rPr lang="it-IT" dirty="0" err="1" smtClean="0">
                <a:solidFill>
                  <a:srgbClr val="170AC6"/>
                </a:solidFill>
              </a:rPr>
              <a:t>L</a:t>
            </a:r>
            <a:r>
              <a:rPr lang="it-IT" baseline="-25000" dirty="0" err="1" smtClean="0">
                <a:solidFill>
                  <a:srgbClr val="170AC6"/>
                </a:solidFill>
              </a:rPr>
              <a:t>y</a:t>
            </a:r>
            <a:r>
              <a:rPr lang="it-IT" dirty="0" smtClean="0">
                <a:solidFill>
                  <a:srgbClr val="170AC6"/>
                </a:solidFill>
              </a:rPr>
              <a:t>/L</a:t>
            </a:r>
            <a:r>
              <a:rPr lang="it-IT" baseline="-25000" dirty="0" smtClean="0">
                <a:solidFill>
                  <a:srgbClr val="170AC6"/>
                </a:solidFill>
              </a:rPr>
              <a:t>o</a:t>
            </a:r>
            <a:r>
              <a:rPr lang="it-IT" dirty="0" smtClean="0">
                <a:solidFill>
                  <a:srgbClr val="170AC6"/>
                </a:solidFill>
              </a:rPr>
              <a:t> ;  λ</a:t>
            </a:r>
            <a:r>
              <a:rPr lang="it-IT" baseline="-25000" dirty="0" smtClean="0">
                <a:solidFill>
                  <a:srgbClr val="170AC6"/>
                </a:solidFill>
              </a:rPr>
              <a:t>z</a:t>
            </a:r>
            <a:r>
              <a:rPr lang="it-IT" dirty="0" smtClean="0">
                <a:solidFill>
                  <a:srgbClr val="170AC6"/>
                </a:solidFill>
              </a:rPr>
              <a:t> = </a:t>
            </a:r>
            <a:r>
              <a:rPr lang="it-IT" dirty="0" err="1" smtClean="0">
                <a:solidFill>
                  <a:srgbClr val="170AC6"/>
                </a:solidFill>
              </a:rPr>
              <a:t>L</a:t>
            </a:r>
            <a:r>
              <a:rPr lang="it-IT" baseline="-25000" dirty="0" err="1" smtClean="0">
                <a:solidFill>
                  <a:srgbClr val="170AC6"/>
                </a:solidFill>
              </a:rPr>
              <a:t>z</a:t>
            </a:r>
            <a:r>
              <a:rPr lang="it-IT" dirty="0" smtClean="0">
                <a:solidFill>
                  <a:srgbClr val="170AC6"/>
                </a:solidFill>
              </a:rPr>
              <a:t>/L</a:t>
            </a:r>
            <a:r>
              <a:rPr lang="it-IT" baseline="-25000" dirty="0" smtClean="0">
                <a:solidFill>
                  <a:srgbClr val="170AC6"/>
                </a:solidFill>
              </a:rPr>
              <a:t>o</a:t>
            </a:r>
            <a:r>
              <a:rPr lang="it-IT" dirty="0" smtClean="0">
                <a:solidFill>
                  <a:srgbClr val="170AC6"/>
                </a:solidFill>
              </a:rPr>
              <a:t>)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Per </a:t>
            </a:r>
            <a:r>
              <a:rPr lang="it-IT" sz="2000" dirty="0">
                <a:solidFill>
                  <a:srgbClr val="170AC6"/>
                </a:solidFill>
              </a:rPr>
              <a:t>un’elongazione semplice, se indichiamo </a:t>
            </a:r>
            <a:r>
              <a:rPr lang="it-IT" sz="2000" dirty="0" smtClean="0">
                <a:solidFill>
                  <a:srgbClr val="170AC6"/>
                </a:solidFill>
              </a:rPr>
              <a:t>con  </a:t>
            </a:r>
            <a:r>
              <a:rPr lang="it-IT" sz="2000" b="1" i="1" dirty="0">
                <a:solidFill>
                  <a:srgbClr val="C00000"/>
                </a:solidFill>
              </a:rPr>
              <a:t>f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 l’unica forza presente </a:t>
            </a:r>
            <a:r>
              <a:rPr lang="it-IT" sz="2000" dirty="0">
                <a:solidFill>
                  <a:srgbClr val="170AC6"/>
                </a:solidFill>
              </a:rPr>
              <a:t>e supponiamo che </a:t>
            </a:r>
            <a:r>
              <a:rPr lang="it-IT" sz="2000" dirty="0" smtClean="0">
                <a:solidFill>
                  <a:srgbClr val="170AC6"/>
                </a:solidFill>
              </a:rPr>
              <a:t>sia applicata </a:t>
            </a:r>
            <a:r>
              <a:rPr lang="it-IT" sz="2000" dirty="0">
                <a:solidFill>
                  <a:srgbClr val="170AC6"/>
                </a:solidFill>
              </a:rPr>
              <a:t>nella direzione </a:t>
            </a:r>
            <a:r>
              <a:rPr lang="it-IT" sz="2000" b="1" i="1" dirty="0">
                <a:solidFill>
                  <a:srgbClr val="C00000"/>
                </a:solidFill>
              </a:rPr>
              <a:t>x</a:t>
            </a:r>
            <a:r>
              <a:rPr lang="it-IT" sz="2000" dirty="0">
                <a:solidFill>
                  <a:srgbClr val="170AC6"/>
                </a:solidFill>
              </a:rPr>
              <a:t>, si ha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pPr algn="ctr"/>
            <a:r>
              <a:rPr lang="it-IT" sz="2000" b="1" i="1" dirty="0" err="1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x</a:t>
            </a:r>
            <a:r>
              <a:rPr lang="it-IT" sz="2000" b="1" i="1" dirty="0">
                <a:solidFill>
                  <a:srgbClr val="C00000"/>
                </a:solidFill>
              </a:rPr>
              <a:t> = </a:t>
            </a:r>
            <a:r>
              <a:rPr lang="it-IT" sz="2000" b="1" i="1" dirty="0" smtClean="0">
                <a:solidFill>
                  <a:srgbClr val="C00000"/>
                </a:solidFill>
              </a:rPr>
              <a:t>f/L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o</a:t>
            </a:r>
            <a:r>
              <a:rPr lang="it-IT" sz="2000" b="1" i="1" baseline="30000" dirty="0" smtClean="0">
                <a:solidFill>
                  <a:srgbClr val="C00000"/>
                </a:solidFill>
              </a:rPr>
              <a:t>2</a:t>
            </a:r>
            <a:r>
              <a:rPr lang="it-IT" sz="2000" b="1" i="1" dirty="0" smtClean="0">
                <a:solidFill>
                  <a:srgbClr val="C00000"/>
                </a:solidFill>
              </a:rPr>
              <a:t>                       </a:t>
            </a:r>
            <a:r>
              <a:rPr lang="it-IT" sz="2000" b="1" i="1" dirty="0" err="1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y</a:t>
            </a:r>
            <a:r>
              <a:rPr lang="it-IT" sz="2000" b="1" i="1" dirty="0">
                <a:solidFill>
                  <a:srgbClr val="C00000"/>
                </a:solidFill>
              </a:rPr>
              <a:t> = </a:t>
            </a:r>
            <a:r>
              <a:rPr lang="it-IT" sz="2000" b="1" i="1" dirty="0" err="1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z</a:t>
            </a:r>
            <a:r>
              <a:rPr lang="it-IT" sz="2000" b="1" i="1" dirty="0">
                <a:solidFill>
                  <a:srgbClr val="C00000"/>
                </a:solidFill>
              </a:rPr>
              <a:t> = 0</a:t>
            </a:r>
          </a:p>
          <a:p>
            <a:pPr algn="ctr"/>
            <a:endParaRPr lang="it-IT" sz="2000" b="1" i="1" dirty="0">
              <a:solidFill>
                <a:srgbClr val="C00000"/>
              </a:solidFill>
            </a:endParaRPr>
          </a:p>
          <a:p>
            <a:endParaRPr lang="it-IT" sz="2000" dirty="0" smtClean="0">
              <a:solidFill>
                <a:srgbClr val="C00000"/>
              </a:solidFill>
            </a:endParaRPr>
          </a:p>
          <a:p>
            <a:pPr algn="ctr"/>
            <a:r>
              <a:rPr lang="it-IT" sz="2000" b="1" i="1" dirty="0" err="1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x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b="1" i="1" dirty="0">
                <a:solidFill>
                  <a:srgbClr val="C00000"/>
                </a:solidFill>
              </a:rPr>
              <a:t>= </a:t>
            </a:r>
            <a:r>
              <a:rPr lang="it-IT" sz="2000" b="1" i="1" dirty="0" smtClean="0">
                <a:solidFill>
                  <a:srgbClr val="C00000"/>
                </a:solidFill>
              </a:rPr>
              <a:t>λ        </a:t>
            </a:r>
            <a:r>
              <a:rPr lang="it-IT" sz="2000" b="1" i="1" dirty="0" err="1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y</a:t>
            </a:r>
            <a:r>
              <a:rPr lang="it-IT" sz="2000" b="1" i="1" dirty="0">
                <a:solidFill>
                  <a:srgbClr val="C00000"/>
                </a:solidFill>
              </a:rPr>
              <a:t> = </a:t>
            </a:r>
            <a:r>
              <a:rPr lang="it-IT" sz="2000" b="1" i="1" dirty="0" err="1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z</a:t>
            </a:r>
            <a:r>
              <a:rPr lang="it-IT" sz="2000" b="1" i="1" dirty="0">
                <a:solidFill>
                  <a:srgbClr val="C00000"/>
                </a:solidFill>
              </a:rPr>
              <a:t> = (V/Vo)</a:t>
            </a:r>
            <a:r>
              <a:rPr lang="it-IT" sz="2000" b="1" i="1" baseline="30000" dirty="0">
                <a:solidFill>
                  <a:srgbClr val="C00000"/>
                </a:solidFill>
              </a:rPr>
              <a:t>1/2</a:t>
            </a:r>
            <a:r>
              <a:rPr lang="it-IT" sz="2000" b="1" i="1" dirty="0">
                <a:solidFill>
                  <a:srgbClr val="C00000"/>
                </a:solidFill>
              </a:rPr>
              <a:t> </a:t>
            </a:r>
            <a:r>
              <a:rPr lang="it-IT" sz="2000" b="1" i="1" dirty="0" smtClean="0">
                <a:solidFill>
                  <a:srgbClr val="C00000"/>
                </a:solidFill>
              </a:rPr>
              <a:t>λ</a:t>
            </a:r>
            <a:r>
              <a:rPr lang="it-IT" sz="2000" b="1" i="1" baseline="30000" dirty="0" smtClean="0">
                <a:solidFill>
                  <a:srgbClr val="C00000"/>
                </a:solidFill>
              </a:rPr>
              <a:t>-1/2</a:t>
            </a:r>
          </a:p>
          <a:p>
            <a:pPr algn="ctr"/>
            <a:endParaRPr lang="it-IT" sz="2000" b="1" i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Un’unica forza </a:t>
            </a:r>
            <a:r>
              <a:rPr lang="it-IT" sz="2000" b="1" i="1" u="sng" dirty="0" smtClean="0">
                <a:solidFill>
                  <a:srgbClr val="170AC6"/>
                </a:solidFill>
              </a:rPr>
              <a:t>non</a:t>
            </a:r>
            <a:r>
              <a:rPr lang="it-IT" sz="2000" dirty="0" smtClean="0">
                <a:solidFill>
                  <a:srgbClr val="170AC6"/>
                </a:solidFill>
              </a:rPr>
              <a:t> significa un’unica deformazione e quindi:</a:t>
            </a:r>
          </a:p>
          <a:p>
            <a:pPr algn="just"/>
            <a:endParaRPr lang="it-IT" sz="2000" b="1" i="1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b="1" i="1" dirty="0" err="1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y</a:t>
            </a:r>
            <a:r>
              <a:rPr lang="it-IT" sz="2000" b="1" i="1" dirty="0" err="1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b="1" i="1" dirty="0">
                <a:solidFill>
                  <a:srgbClr val="C00000"/>
                </a:solidFill>
              </a:rPr>
              <a:t>= </a:t>
            </a:r>
            <a:r>
              <a:rPr lang="it-IT" sz="2000" b="1" i="1" dirty="0" smtClean="0">
                <a:solidFill>
                  <a:srgbClr val="C00000"/>
                </a:solidFill>
              </a:rPr>
              <a:t>(V/Vo)/</a:t>
            </a:r>
            <a:r>
              <a:rPr lang="it-IT" sz="2000" b="1" i="1" dirty="0" err="1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x</a:t>
            </a:r>
            <a:r>
              <a:rPr lang="it-IT" sz="2000" dirty="0" smtClean="0">
                <a:solidFill>
                  <a:srgbClr val="C00000"/>
                </a:solidFill>
              </a:rPr>
              <a:t>     </a:t>
            </a:r>
            <a:r>
              <a:rPr lang="it-IT" sz="2000" dirty="0" smtClean="0">
                <a:solidFill>
                  <a:srgbClr val="170AC6"/>
                </a:solidFill>
              </a:rPr>
              <a:t>e  (essendo la </a:t>
            </a:r>
            <a:r>
              <a:rPr lang="it-IT" sz="2000" b="1" i="1" dirty="0" smtClean="0">
                <a:solidFill>
                  <a:srgbClr val="C00000"/>
                </a:solidFill>
              </a:rPr>
              <a:t>deformazione omogenea</a:t>
            </a:r>
            <a:r>
              <a:rPr lang="it-IT" sz="2000" dirty="0" smtClean="0">
                <a:solidFill>
                  <a:srgbClr val="170AC6"/>
                </a:solidFill>
              </a:rPr>
              <a:t>)  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y</a:t>
            </a:r>
            <a:r>
              <a:rPr lang="it-IT" sz="2000" b="1" i="1" dirty="0" smtClean="0">
                <a:solidFill>
                  <a:srgbClr val="C00000"/>
                </a:solidFill>
              </a:rPr>
              <a:t>=</a:t>
            </a:r>
            <a:r>
              <a:rPr lang="it-IT" sz="2000" b="1" i="1" dirty="0" err="1" smtClean="0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 </a:t>
            </a:r>
            <a:r>
              <a:rPr lang="it-IT" sz="2000" b="1" i="1" dirty="0" smtClean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da cui: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ctr"/>
            <a:r>
              <a:rPr lang="it-IT" sz="2000" b="1" i="1" dirty="0" err="1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y</a:t>
            </a:r>
            <a:r>
              <a:rPr lang="it-IT" sz="2000" b="1" i="1" dirty="0">
                <a:solidFill>
                  <a:srgbClr val="C00000"/>
                </a:solidFill>
              </a:rPr>
              <a:t> = </a:t>
            </a:r>
            <a:r>
              <a:rPr lang="it-IT" sz="2000" b="1" i="1" dirty="0" err="1">
                <a:solidFill>
                  <a:srgbClr val="C00000"/>
                </a:solidFill>
              </a:rPr>
              <a:t>λ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z</a:t>
            </a:r>
            <a:r>
              <a:rPr lang="it-IT" sz="2000" b="1" i="1" dirty="0">
                <a:solidFill>
                  <a:srgbClr val="C00000"/>
                </a:solidFill>
              </a:rPr>
              <a:t> = (V/Vo)</a:t>
            </a:r>
            <a:r>
              <a:rPr lang="it-IT" sz="2000" b="1" i="1" baseline="30000" dirty="0">
                <a:solidFill>
                  <a:srgbClr val="C00000"/>
                </a:solidFill>
              </a:rPr>
              <a:t>1/2</a:t>
            </a:r>
            <a:r>
              <a:rPr lang="it-IT" sz="2000" b="1" i="1" dirty="0">
                <a:solidFill>
                  <a:srgbClr val="C00000"/>
                </a:solidFill>
              </a:rPr>
              <a:t> </a:t>
            </a:r>
            <a:r>
              <a:rPr lang="it-IT" sz="2000" b="1" i="1" dirty="0" smtClean="0">
                <a:solidFill>
                  <a:srgbClr val="C00000"/>
                </a:solidFill>
              </a:rPr>
              <a:t>λ</a:t>
            </a:r>
            <a:r>
              <a:rPr lang="it-IT" sz="2000" b="1" i="1" baseline="30000" dirty="0" smtClean="0">
                <a:solidFill>
                  <a:srgbClr val="C00000"/>
                </a:solidFill>
              </a:rPr>
              <a:t>-1/2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76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60648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1" dirty="0" smtClean="0">
                <a:solidFill>
                  <a:srgbClr val="C00000"/>
                </a:solidFill>
              </a:rPr>
              <a:t>Elevata </a:t>
            </a:r>
            <a:r>
              <a:rPr lang="it-IT" sz="2000" i="1" dirty="0">
                <a:solidFill>
                  <a:srgbClr val="C00000"/>
                </a:solidFill>
              </a:rPr>
              <a:t>estensibilità </a:t>
            </a:r>
            <a:r>
              <a:rPr lang="it-IT" sz="2000" dirty="0" smtClean="0">
                <a:solidFill>
                  <a:srgbClr val="170AC6"/>
                </a:solidFill>
              </a:rPr>
              <a:t>→  la macromolecola </a:t>
            </a:r>
            <a:r>
              <a:rPr lang="it-IT" sz="2000" dirty="0">
                <a:solidFill>
                  <a:srgbClr val="170AC6"/>
                </a:solidFill>
              </a:rPr>
              <a:t>assume, in assenza di sollecitazioni esterne, una </a:t>
            </a:r>
            <a:r>
              <a:rPr lang="it-IT" sz="2000" dirty="0" smtClean="0">
                <a:solidFill>
                  <a:srgbClr val="C00000"/>
                </a:solidFill>
              </a:rPr>
              <a:t>conformazione raggomitolata notevolmente </a:t>
            </a:r>
            <a:r>
              <a:rPr lang="it-IT" sz="2000" dirty="0">
                <a:solidFill>
                  <a:srgbClr val="C00000"/>
                </a:solidFill>
              </a:rPr>
              <a:t>deformabile </a:t>
            </a:r>
            <a:r>
              <a:rPr lang="it-IT" sz="2000" dirty="0">
                <a:solidFill>
                  <a:srgbClr val="170AC6"/>
                </a:solidFill>
              </a:rPr>
              <a:t>per azione di una forza </a:t>
            </a:r>
            <a:r>
              <a:rPr lang="it-IT" sz="2000" dirty="0" smtClean="0">
                <a:solidFill>
                  <a:srgbClr val="170AC6"/>
                </a:solidFill>
              </a:rPr>
              <a:t>di trazione bassa.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it-IT" sz="2000" dirty="0">
                <a:solidFill>
                  <a:srgbClr val="170AC6"/>
                </a:solidFill>
              </a:rPr>
              <a:t>un materiale polimerico viscoelastico i segmenti delle </a:t>
            </a:r>
            <a:r>
              <a:rPr lang="it-IT" sz="2000" dirty="0" smtClean="0">
                <a:solidFill>
                  <a:srgbClr val="170AC6"/>
                </a:solidFill>
              </a:rPr>
              <a:t>catene sono </a:t>
            </a:r>
            <a:r>
              <a:rPr lang="it-IT" sz="2000" dirty="0">
                <a:solidFill>
                  <a:srgbClr val="170AC6"/>
                </a:solidFill>
              </a:rPr>
              <a:t>soggetti a moti browniani, </a:t>
            </a:r>
            <a:r>
              <a:rPr lang="it-IT" sz="2000" dirty="0" smtClean="0">
                <a:solidFill>
                  <a:srgbClr val="170AC6"/>
                </a:solidFill>
              </a:rPr>
              <a:t>per cui assumono una conformazione </a:t>
            </a:r>
            <a:r>
              <a:rPr lang="it-IT" sz="2000" dirty="0">
                <a:solidFill>
                  <a:srgbClr val="170AC6"/>
                </a:solidFill>
              </a:rPr>
              <a:t>casuale, raggomitolata, che corrisponde al valore massimo possibile dell'’entropia. Applicando </a:t>
            </a:r>
            <a:r>
              <a:rPr lang="it-IT" sz="2000" dirty="0" smtClean="0">
                <a:solidFill>
                  <a:srgbClr val="170AC6"/>
                </a:solidFill>
              </a:rPr>
              <a:t>una </a:t>
            </a:r>
            <a:r>
              <a:rPr lang="it-IT" sz="2000" dirty="0">
                <a:solidFill>
                  <a:srgbClr val="170AC6"/>
                </a:solidFill>
              </a:rPr>
              <a:t>forza di trazione, le macromolecole </a:t>
            </a:r>
            <a:r>
              <a:rPr lang="it-IT" sz="2000" dirty="0" smtClean="0">
                <a:solidFill>
                  <a:srgbClr val="170AC6"/>
                </a:solidFill>
              </a:rPr>
              <a:t>assumono una </a:t>
            </a:r>
            <a:r>
              <a:rPr lang="it-IT" sz="2000" dirty="0">
                <a:solidFill>
                  <a:srgbClr val="170AC6"/>
                </a:solidFill>
              </a:rPr>
              <a:t>conformazione meno raggomitolata e gli assi delle singole catene si </a:t>
            </a:r>
            <a:r>
              <a:rPr lang="it-IT" sz="2000" dirty="0" smtClean="0">
                <a:solidFill>
                  <a:srgbClr val="170AC6"/>
                </a:solidFill>
              </a:rPr>
              <a:t>orientano preferenzialmente </a:t>
            </a:r>
            <a:r>
              <a:rPr lang="it-IT" sz="2000" dirty="0">
                <a:solidFill>
                  <a:srgbClr val="170AC6"/>
                </a:solidFill>
              </a:rPr>
              <a:t>nella stessa direzione dello stiro; a ciò corrisponde una diminuzione nel </a:t>
            </a:r>
            <a:r>
              <a:rPr lang="it-IT" sz="2000" dirty="0" smtClean="0">
                <a:solidFill>
                  <a:srgbClr val="170AC6"/>
                </a:solidFill>
              </a:rPr>
              <a:t>numero dei </a:t>
            </a:r>
            <a:r>
              <a:rPr lang="it-IT" sz="2000" dirty="0">
                <a:solidFill>
                  <a:srgbClr val="170AC6"/>
                </a:solidFill>
              </a:rPr>
              <a:t>modi diversi di realizzare il sistema e dunque una diminuzione di </a:t>
            </a:r>
            <a:r>
              <a:rPr lang="it-IT" sz="2000" dirty="0" smtClean="0">
                <a:solidFill>
                  <a:srgbClr val="170AC6"/>
                </a:solidFill>
              </a:rPr>
              <a:t>entropia.</a:t>
            </a:r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43" y="3884507"/>
            <a:ext cx="216932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0918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0865" y="1412776"/>
            <a:ext cx="78488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170AC6"/>
                </a:solidFill>
              </a:rPr>
              <a:t>Se lo stato finale può essere caratterizzato da un unico rapporto </a:t>
            </a:r>
            <a:r>
              <a:rPr lang="it-IT" sz="2000" dirty="0" smtClean="0">
                <a:solidFill>
                  <a:srgbClr val="170AC6"/>
                </a:solidFill>
              </a:rPr>
              <a:t>di deformazione: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b="1" i="1" dirty="0">
                <a:solidFill>
                  <a:srgbClr val="C00000"/>
                </a:solidFill>
              </a:rPr>
              <a:t>λ = </a:t>
            </a:r>
            <a:r>
              <a:rPr lang="it-IT" sz="2000" b="1" i="1" dirty="0" smtClean="0">
                <a:solidFill>
                  <a:srgbClr val="C00000"/>
                </a:solidFill>
              </a:rPr>
              <a:t>L/L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o</a:t>
            </a:r>
            <a:endParaRPr lang="it-IT" sz="2000" b="1" i="1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L</a:t>
            </a:r>
            <a:r>
              <a:rPr lang="it-IT" sz="2000" dirty="0">
                <a:solidFill>
                  <a:srgbClr val="170AC6"/>
                </a:solidFill>
              </a:rPr>
              <a:t> è la dimensione finale del provino ed </a:t>
            </a:r>
            <a:r>
              <a:rPr lang="it-IT" sz="2000" b="1" i="1" dirty="0">
                <a:solidFill>
                  <a:srgbClr val="C00000"/>
                </a:solidFill>
              </a:rPr>
              <a:t>L</a:t>
            </a:r>
            <a:r>
              <a:rPr lang="it-IT" sz="2000" b="1" i="1" baseline="-25000" dirty="0">
                <a:solidFill>
                  <a:srgbClr val="C00000"/>
                </a:solidFill>
              </a:rPr>
              <a:t>o</a:t>
            </a:r>
            <a:r>
              <a:rPr lang="it-IT" sz="2000" dirty="0">
                <a:solidFill>
                  <a:srgbClr val="170AC6"/>
                </a:solidFill>
              </a:rPr>
              <a:t> la sua dimensione iniziale, </a:t>
            </a:r>
            <a:r>
              <a:rPr lang="it-IT" sz="2000" dirty="0" smtClean="0">
                <a:solidFill>
                  <a:srgbClr val="170AC6"/>
                </a:solidFill>
              </a:rPr>
              <a:t>si ha in generale che il lavoro  </a:t>
            </a:r>
            <a:r>
              <a:rPr lang="it-IT" sz="2000" dirty="0">
                <a:solidFill>
                  <a:srgbClr val="170AC6"/>
                </a:solidFill>
              </a:rPr>
              <a:t>è </a:t>
            </a:r>
            <a:r>
              <a:rPr lang="it-IT" sz="2000" dirty="0" smtClean="0">
                <a:solidFill>
                  <a:srgbClr val="170AC6"/>
                </a:solidFill>
              </a:rPr>
              <a:t>dato da</a:t>
            </a:r>
          </a:p>
          <a:p>
            <a:pPr algn="ctr">
              <a:lnSpc>
                <a:spcPct val="150000"/>
              </a:lnSpc>
            </a:pPr>
            <a:r>
              <a:rPr lang="it-IT" sz="2000" b="1" i="1" dirty="0" smtClean="0">
                <a:solidFill>
                  <a:srgbClr val="C00000"/>
                </a:solidFill>
              </a:rPr>
              <a:t>W </a:t>
            </a:r>
            <a:r>
              <a:rPr lang="it-IT" sz="2000" b="1" i="1" dirty="0">
                <a:solidFill>
                  <a:srgbClr val="C00000"/>
                </a:solidFill>
              </a:rPr>
              <a:t>= </a:t>
            </a:r>
            <a:r>
              <a:rPr lang="it-IT" sz="2000" b="1" i="1" dirty="0" smtClean="0">
                <a:solidFill>
                  <a:srgbClr val="C00000"/>
                </a:solidFill>
              </a:rPr>
              <a:t>W(T, </a:t>
            </a:r>
            <a:r>
              <a:rPr lang="pl-PL" sz="2000" b="1" i="1" dirty="0" smtClean="0">
                <a:solidFill>
                  <a:srgbClr val="C00000"/>
                </a:solidFill>
              </a:rPr>
              <a:t>P</a:t>
            </a:r>
            <a:r>
              <a:rPr lang="pl-PL" sz="2000" b="1" i="1" dirty="0">
                <a:solidFill>
                  <a:srgbClr val="C00000"/>
                </a:solidFill>
              </a:rPr>
              <a:t>, λ)</a:t>
            </a:r>
            <a:r>
              <a:rPr lang="pl-PL" sz="2000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C00000"/>
                </a:solidFill>
              </a:rPr>
              <a:t>       </a:t>
            </a:r>
            <a:r>
              <a:rPr lang="pl-PL" sz="2000" dirty="0" smtClean="0">
                <a:solidFill>
                  <a:srgbClr val="C00000"/>
                </a:solidFill>
              </a:rPr>
              <a:t>o</a:t>
            </a:r>
            <a:r>
              <a:rPr lang="pl-PL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b="1" i="1" dirty="0" smtClean="0">
                <a:solidFill>
                  <a:srgbClr val="C00000"/>
                </a:solidFill>
              </a:rPr>
              <a:t>         </a:t>
            </a:r>
            <a:r>
              <a:rPr lang="pl-PL" sz="2000" b="1" i="1" dirty="0" smtClean="0">
                <a:solidFill>
                  <a:srgbClr val="C00000"/>
                </a:solidFill>
              </a:rPr>
              <a:t>W(T</a:t>
            </a:r>
            <a:r>
              <a:rPr lang="pl-PL" sz="2000" b="1" i="1" dirty="0">
                <a:solidFill>
                  <a:srgbClr val="C00000"/>
                </a:solidFill>
              </a:rPr>
              <a:t>, V, </a:t>
            </a:r>
            <a:r>
              <a:rPr lang="pl-PL" sz="2000" b="1" i="1" dirty="0" smtClean="0">
                <a:solidFill>
                  <a:srgbClr val="C00000"/>
                </a:solidFill>
              </a:rPr>
              <a:t>λ</a:t>
            </a:r>
            <a:r>
              <a:rPr lang="pl-PL" sz="2000" dirty="0" smtClean="0">
                <a:solidFill>
                  <a:srgbClr val="C00000"/>
                </a:solidFill>
              </a:rPr>
              <a:t>)</a:t>
            </a:r>
            <a:endParaRPr lang="it-IT" sz="20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170AC6"/>
                </a:solidFill>
              </a:rPr>
              <a:t>a seconda che si lavori a pressione costante o a volume costante</a:t>
            </a:r>
            <a:r>
              <a:rPr lang="pl-PL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29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0170" y="711210"/>
            <a:ext cx="5670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i="1" dirty="0">
                <a:solidFill>
                  <a:srgbClr val="170AC6"/>
                </a:solidFill>
                <a:latin typeface="TimesNewRoman,Bold"/>
              </a:rPr>
              <a:t>Equazione di stato a volume costante</a:t>
            </a:r>
            <a:endParaRPr lang="en-US" sz="2400" i="1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1484784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Prendiamo come variabili </a:t>
            </a:r>
            <a:r>
              <a:rPr lang="it-IT" sz="2000" dirty="0">
                <a:solidFill>
                  <a:srgbClr val="170AC6"/>
                </a:solidFill>
              </a:rPr>
              <a:t>indipendenti del processo di </a:t>
            </a:r>
            <a:r>
              <a:rPr lang="it-IT" sz="2000" dirty="0" smtClean="0">
                <a:solidFill>
                  <a:srgbClr val="170AC6"/>
                </a:solidFill>
              </a:rPr>
              <a:t>stiro la </a:t>
            </a:r>
            <a:r>
              <a:rPr lang="it-IT" sz="2000" dirty="0">
                <a:solidFill>
                  <a:srgbClr val="170AC6"/>
                </a:solidFill>
              </a:rPr>
              <a:t>temperatura </a:t>
            </a:r>
            <a:r>
              <a:rPr lang="it-IT" sz="2000" b="1" i="1" dirty="0">
                <a:solidFill>
                  <a:srgbClr val="C00000"/>
                </a:solidFill>
              </a:rPr>
              <a:t>T</a:t>
            </a:r>
            <a:r>
              <a:rPr lang="it-IT" sz="2000" dirty="0">
                <a:solidFill>
                  <a:srgbClr val="170AC6"/>
                </a:solidFill>
              </a:rPr>
              <a:t>, il volume </a:t>
            </a:r>
            <a:r>
              <a:rPr lang="it-IT" sz="2000" b="1" i="1" dirty="0">
                <a:solidFill>
                  <a:srgbClr val="C00000"/>
                </a:solidFill>
              </a:rPr>
              <a:t>V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e la </a:t>
            </a:r>
            <a:r>
              <a:rPr lang="it-IT" sz="2000" dirty="0">
                <a:solidFill>
                  <a:srgbClr val="170AC6"/>
                </a:solidFill>
              </a:rPr>
              <a:t>lunghezza </a:t>
            </a:r>
            <a:r>
              <a:rPr lang="it-IT" sz="2000" b="1" i="1" dirty="0">
                <a:solidFill>
                  <a:srgbClr val="C00000"/>
                </a:solidFill>
              </a:rPr>
              <a:t>L</a:t>
            </a:r>
            <a:r>
              <a:rPr lang="it-IT" sz="2000" dirty="0">
                <a:solidFill>
                  <a:srgbClr val="170AC6"/>
                </a:solidFill>
              </a:rPr>
              <a:t> del provino. </a:t>
            </a:r>
            <a:r>
              <a:rPr lang="it-IT" sz="2000" dirty="0" smtClean="0">
                <a:solidFill>
                  <a:srgbClr val="170AC6"/>
                </a:solidFill>
              </a:rPr>
              <a:t>               Se </a:t>
            </a:r>
            <a:r>
              <a:rPr lang="it-IT" sz="2000" dirty="0">
                <a:solidFill>
                  <a:srgbClr val="170AC6"/>
                </a:solidFill>
              </a:rPr>
              <a:t>il processo è reversibile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A </a:t>
            </a:r>
            <a:r>
              <a:rPr lang="it-IT" sz="2000" b="1" dirty="0" smtClean="0">
                <a:solidFill>
                  <a:srgbClr val="C00000"/>
                </a:solidFill>
              </a:rPr>
              <a:t>volume costante</a:t>
            </a:r>
            <a:r>
              <a:rPr lang="it-IT" sz="2000" dirty="0" smtClean="0">
                <a:solidFill>
                  <a:srgbClr val="170AC6"/>
                </a:solidFill>
              </a:rPr>
              <a:t> si ha </a:t>
            </a:r>
            <a:r>
              <a:rPr lang="it-IT" sz="2000" b="1" i="1" dirty="0" smtClean="0">
                <a:solidFill>
                  <a:srgbClr val="C00000"/>
                </a:solidFill>
              </a:rPr>
              <a:t>F = U – TS</a:t>
            </a:r>
            <a:r>
              <a:rPr lang="it-IT" sz="2000" b="1" i="1" dirty="0" smtClean="0">
                <a:solidFill>
                  <a:srgbClr val="170AC6"/>
                </a:solidFill>
              </a:rPr>
              <a:t>  </a:t>
            </a:r>
            <a:r>
              <a:rPr lang="it-IT" sz="2000" dirty="0" smtClean="0">
                <a:solidFill>
                  <a:srgbClr val="170AC6"/>
                </a:solidFill>
              </a:rPr>
              <a:t>quindi (mantenendo costante anche </a:t>
            </a:r>
            <a:r>
              <a:rPr lang="it-IT" sz="2000" b="1" i="1" dirty="0" smtClean="0">
                <a:solidFill>
                  <a:srgbClr val="170AC6"/>
                </a:solidFill>
              </a:rPr>
              <a:t>T</a:t>
            </a:r>
            <a:r>
              <a:rPr lang="it-IT" sz="2000" dirty="0" smtClean="0">
                <a:solidFill>
                  <a:srgbClr val="170AC6"/>
                </a:solidFill>
              </a:rPr>
              <a:t>):</a:t>
            </a:r>
          </a:p>
          <a:p>
            <a:pPr algn="just"/>
            <a:endParaRPr lang="it-IT" sz="2000" b="1" i="1" dirty="0">
              <a:solidFill>
                <a:srgbClr val="170AC6"/>
              </a:solidFill>
            </a:endParaRPr>
          </a:p>
          <a:p>
            <a:pPr algn="just"/>
            <a:endParaRPr lang="it-IT" sz="2000" b="1" i="1" dirty="0" smtClean="0">
              <a:solidFill>
                <a:srgbClr val="170AC6"/>
              </a:solidFill>
            </a:endParaRPr>
          </a:p>
          <a:p>
            <a:pPr algn="just"/>
            <a:endParaRPr lang="it-IT" sz="2000" b="1" i="1" dirty="0" smtClean="0">
              <a:solidFill>
                <a:srgbClr val="170AC6"/>
              </a:solidFill>
            </a:endParaRPr>
          </a:p>
          <a:p>
            <a:pPr algn="just"/>
            <a:endParaRPr lang="it-IT" sz="2000" b="1" i="1" dirty="0">
              <a:solidFill>
                <a:srgbClr val="170AC6"/>
              </a:solidFill>
            </a:endParaRPr>
          </a:p>
          <a:p>
            <a:pPr algn="just"/>
            <a:endParaRPr lang="it-IT" sz="2000" b="1" i="1" dirty="0" smtClean="0">
              <a:solidFill>
                <a:srgbClr val="170AC6"/>
              </a:solidFill>
            </a:endParaRPr>
          </a:p>
          <a:p>
            <a:pPr algn="just"/>
            <a:endParaRPr lang="it-IT" sz="2000" b="1" i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Ci sono quindi due contributi  che partecipano alla forza di retrazione elastica: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Uno energetico (</a:t>
            </a:r>
            <a:r>
              <a:rPr lang="it-IT" sz="2000" b="1" i="1" dirty="0" err="1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e</a:t>
            </a:r>
            <a:r>
              <a:rPr lang="it-IT" sz="2000" dirty="0" smtClean="0">
                <a:solidFill>
                  <a:srgbClr val="170AC6"/>
                </a:solidFill>
              </a:rPr>
              <a:t>) ed uno entropico (</a:t>
            </a:r>
            <a:r>
              <a:rPr lang="it-IT" sz="2000" b="1" i="1" dirty="0" err="1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s</a:t>
            </a:r>
            <a:r>
              <a:rPr lang="it-IT" sz="2000" dirty="0" smtClean="0">
                <a:solidFill>
                  <a:srgbClr val="170AC6"/>
                </a:solidFill>
              </a:rPr>
              <a:t>).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9995500"/>
              </p:ext>
            </p:extLst>
          </p:nvPr>
        </p:nvGraphicFramePr>
        <p:xfrm>
          <a:off x="2987824" y="2204864"/>
          <a:ext cx="3046333" cy="449580"/>
        </p:xfrm>
        <a:graphic>
          <a:graphicData uri="http://schemas.openxmlformats.org/presentationml/2006/ole">
            <p:oleObj spid="_x0000_s1089" name="Equazione" r:id="rId3" imgW="1524000" imgH="203200" progId="Equation.3">
              <p:embed/>
            </p:oleObj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02689"/>
              </p:ext>
            </p:extLst>
          </p:nvPr>
        </p:nvGraphicFramePr>
        <p:xfrm>
          <a:off x="1361391" y="3377610"/>
          <a:ext cx="6474735" cy="1059502"/>
        </p:xfrm>
        <a:graphic>
          <a:graphicData uri="http://schemas.openxmlformats.org/presentationml/2006/ole">
            <p:oleObj spid="_x0000_s1090" name="Equazione" r:id="rId4" imgW="2794000" imgH="457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09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4640" y="260648"/>
            <a:ext cx="2404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170AC6"/>
                </a:solidFill>
              </a:rPr>
              <a:t>Il termine energetico</a:t>
            </a:r>
            <a:endParaRPr lang="it-IT" sz="2000" b="1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4640" y="1052736"/>
            <a:ext cx="8273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Varia con la variazione di </a:t>
            </a:r>
            <a:r>
              <a:rPr lang="it-IT" sz="2000" b="1" i="1" dirty="0" smtClean="0">
                <a:solidFill>
                  <a:srgbClr val="C00000"/>
                </a:solidFill>
              </a:rPr>
              <a:t>L</a:t>
            </a:r>
            <a:r>
              <a:rPr lang="it-IT" sz="2000" dirty="0" smtClean="0">
                <a:solidFill>
                  <a:srgbClr val="170AC6"/>
                </a:solidFill>
              </a:rPr>
              <a:t> e quindi con la </a:t>
            </a:r>
            <a:r>
              <a:rPr lang="it-IT" sz="2000" b="1" i="1" dirty="0" smtClean="0">
                <a:solidFill>
                  <a:srgbClr val="C00000"/>
                </a:solidFill>
              </a:rPr>
              <a:t>deformazione</a:t>
            </a:r>
            <a:r>
              <a:rPr lang="it-IT" sz="2000" dirty="0" smtClean="0">
                <a:solidFill>
                  <a:srgbClr val="170AC6"/>
                </a:solidFill>
              </a:rPr>
              <a:t>.  A volume costante le interazioni intermolecolari sono indipendenti dalla forma del sistema,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e</a:t>
            </a:r>
            <a:r>
              <a:rPr lang="it-IT" sz="2000" dirty="0" smtClean="0">
                <a:solidFill>
                  <a:srgbClr val="170AC6"/>
                </a:solidFill>
              </a:rPr>
              <a:t> risulta funzione solamente delle caratteristiche energetiche intrinseche delle macromolecole.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caso di catene a rotazione libera: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e</a:t>
            </a:r>
            <a:r>
              <a:rPr lang="it-IT" sz="2000" b="1" i="1" dirty="0" smtClean="0">
                <a:solidFill>
                  <a:srgbClr val="C00000"/>
                </a:solidFill>
              </a:rPr>
              <a:t> = 0 </a:t>
            </a:r>
            <a:r>
              <a:rPr lang="it-IT" sz="2000" dirty="0" smtClean="0">
                <a:solidFill>
                  <a:srgbClr val="170AC6"/>
                </a:solidFill>
              </a:rPr>
              <a:t>e si ha la gomma ideale, la cui elasticità è di natura esclusivamente entropica.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caso di catena a rotazione parzialmente impedita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e</a:t>
            </a:r>
            <a:r>
              <a:rPr lang="it-IT" sz="2000" dirty="0" smtClean="0">
                <a:solidFill>
                  <a:srgbClr val="170AC6"/>
                </a:solidFill>
              </a:rPr>
              <a:t>  è diverso da zero ed il suo segno dipende dalla forma della barriera di potenziale presente nella rotazione attorno ai legami.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sequenze di legami carbonio – carbonio, se la conformazione trans è meno stabile delle conformazioni gauche, lo stiro determina un aumento dell’energia interna della macromolecola ed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e</a:t>
            </a:r>
            <a:r>
              <a:rPr lang="it-IT" sz="2000" dirty="0" smtClean="0">
                <a:solidFill>
                  <a:srgbClr val="170AC6"/>
                </a:solidFill>
              </a:rPr>
              <a:t> è positivo;  negativo in caso contrario.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Quindi il contributo energetico alla forza di retrazione elastica dipende dal tipo di barriera che si oppone alla libera rotazione dei legami.</a:t>
            </a:r>
            <a:endParaRPr lang="it-IT" sz="2000" dirty="0">
              <a:solidFill>
                <a:srgbClr val="170AC6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50909859"/>
              </p:ext>
            </p:extLst>
          </p:nvPr>
        </p:nvGraphicFramePr>
        <p:xfrm>
          <a:off x="3491880" y="70306"/>
          <a:ext cx="1883593" cy="982430"/>
        </p:xfrm>
        <a:graphic>
          <a:graphicData uri="http://schemas.openxmlformats.org/presentationml/2006/ole">
            <p:oleObj spid="_x0000_s2079" name="Equazione" r:id="rId3" imgW="876300" imgH="457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41028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53891865"/>
              </p:ext>
            </p:extLst>
          </p:nvPr>
        </p:nvGraphicFramePr>
        <p:xfrm>
          <a:off x="3121025" y="317500"/>
          <a:ext cx="1920875" cy="863600"/>
        </p:xfrm>
        <a:graphic>
          <a:graphicData uri="http://schemas.openxmlformats.org/presentationml/2006/ole">
            <p:oleObj spid="_x0000_s3178" name="Equazione" r:id="rId3" imgW="1016000" imgH="457200" progId="Equation.3">
              <p:embed/>
            </p:oleObj>
          </a:graphicData>
        </a:graphic>
      </p:graphicFrame>
      <p:sp>
        <p:nvSpPr>
          <p:cNvPr id="3" name="Rettangolo 2"/>
          <p:cNvSpPr/>
          <p:nvPr/>
        </p:nvSpPr>
        <p:spPr>
          <a:xfrm>
            <a:off x="395537" y="548680"/>
            <a:ext cx="2300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170AC6"/>
                </a:solidFill>
              </a:rPr>
              <a:t>Il termine </a:t>
            </a:r>
            <a:r>
              <a:rPr lang="it-IT" sz="2000" b="1" dirty="0" smtClean="0">
                <a:solidFill>
                  <a:srgbClr val="170AC6"/>
                </a:solidFill>
              </a:rPr>
              <a:t>entropico</a:t>
            </a:r>
            <a:endParaRPr lang="it-IT" sz="2000" b="1" dirty="0">
              <a:solidFill>
                <a:srgbClr val="170AC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7" y="1277131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Dalla                                                    ,  a volume e lunghezza del provino costante,  si  ha: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quindi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98607610"/>
              </p:ext>
            </p:extLst>
          </p:nvPr>
        </p:nvGraphicFramePr>
        <p:xfrm>
          <a:off x="1259632" y="1271505"/>
          <a:ext cx="2783530" cy="410494"/>
        </p:xfrm>
        <a:graphic>
          <a:graphicData uri="http://schemas.openxmlformats.org/presentationml/2006/ole">
            <p:oleObj spid="_x0000_s3179" name="Equazione" r:id="rId4" imgW="1524000" imgH="203200" progId="Equation.3">
              <p:embed/>
            </p:oleObj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11375057"/>
              </p:ext>
            </p:extLst>
          </p:nvPr>
        </p:nvGraphicFramePr>
        <p:xfrm>
          <a:off x="3275856" y="1844824"/>
          <a:ext cx="1706563" cy="876300"/>
        </p:xfrm>
        <a:graphic>
          <a:graphicData uri="http://schemas.openxmlformats.org/presentationml/2006/ole">
            <p:oleObj spid="_x0000_s3180" name="Equazione" r:id="rId5" imgW="889000" imgH="457200" progId="Equation.3">
              <p:embed/>
            </p:oleObj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51907756"/>
              </p:ext>
            </p:extLst>
          </p:nvPr>
        </p:nvGraphicFramePr>
        <p:xfrm>
          <a:off x="2195736" y="2780928"/>
          <a:ext cx="4224338" cy="960438"/>
        </p:xfrm>
        <a:graphic>
          <a:graphicData uri="http://schemas.openxmlformats.org/presentationml/2006/ole">
            <p:oleObj spid="_x0000_s3181" name="Equazione" r:id="rId6" imgW="2120900" imgH="482600" progId="Equation.3">
              <p:embed/>
            </p:oleObj>
          </a:graphicData>
        </a:graphic>
      </p:graphicFrame>
      <p:sp>
        <p:nvSpPr>
          <p:cNvPr id="8" name="Rettangolo 7"/>
          <p:cNvSpPr/>
          <p:nvPr/>
        </p:nvSpPr>
        <p:spPr>
          <a:xfrm>
            <a:off x="409846" y="3861048"/>
            <a:ext cx="8194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l’entropia di un reticolo elastico diminuisce all’aumentare dello stiro a causa </a:t>
            </a:r>
            <a:r>
              <a:rPr lang="it-IT" sz="2000" dirty="0" smtClean="0">
                <a:solidFill>
                  <a:srgbClr val="170AC6"/>
                </a:solidFill>
              </a:rPr>
              <a:t>del  passaggio </a:t>
            </a:r>
            <a:r>
              <a:rPr lang="it-IT" sz="2000" dirty="0">
                <a:solidFill>
                  <a:srgbClr val="170AC6"/>
                </a:solidFill>
              </a:rPr>
              <a:t>delle macromolecole da conformazioni raggomitolate a conformazioni elongate. </a:t>
            </a:r>
            <a:r>
              <a:rPr lang="it-IT" sz="2000" dirty="0" smtClean="0">
                <a:solidFill>
                  <a:srgbClr val="170AC6"/>
                </a:solidFill>
              </a:rPr>
              <a:t>    Quindi il </a:t>
            </a:r>
            <a:r>
              <a:rPr lang="it-IT" sz="2000" dirty="0">
                <a:solidFill>
                  <a:srgbClr val="170AC6"/>
                </a:solidFill>
              </a:rPr>
              <a:t>coefficiente di temperature della forza, a volume e lunghezza costanti, è positivo: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per mantenere deformato alla lunghezza </a:t>
            </a:r>
            <a:r>
              <a:rPr lang="it-IT" sz="2000" b="1" i="1" dirty="0">
                <a:solidFill>
                  <a:srgbClr val="C00000"/>
                </a:solidFill>
              </a:rPr>
              <a:t>L</a:t>
            </a:r>
            <a:r>
              <a:rPr lang="it-IT" sz="2000" dirty="0">
                <a:solidFill>
                  <a:srgbClr val="170AC6"/>
                </a:solidFill>
              </a:rPr>
              <a:t> un campione di gomma il cui volume sia </a:t>
            </a:r>
            <a:r>
              <a:rPr lang="it-IT" sz="2000" dirty="0" smtClean="0">
                <a:solidFill>
                  <a:srgbClr val="170AC6"/>
                </a:solidFill>
              </a:rPr>
              <a:t>sempre costante</a:t>
            </a:r>
            <a:r>
              <a:rPr lang="it-IT" sz="2000" dirty="0">
                <a:solidFill>
                  <a:srgbClr val="170AC6"/>
                </a:solidFill>
              </a:rPr>
              <a:t>, è necessaria una forza che aumenta con l’aumentare della temperatura.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71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848" y="908720"/>
            <a:ext cx="81756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170AC6"/>
                </a:solidFill>
              </a:rPr>
              <a:t>Visivamente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 campione deformato da </a:t>
            </a:r>
            <a:r>
              <a:rPr lang="it-IT" sz="2000" b="1" i="1" dirty="0" smtClean="0">
                <a:solidFill>
                  <a:srgbClr val="C00000"/>
                </a:solidFill>
              </a:rPr>
              <a:t>L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o</a:t>
            </a:r>
            <a:r>
              <a:rPr lang="it-IT" sz="2000" dirty="0" smtClean="0">
                <a:solidFill>
                  <a:srgbClr val="170AC6"/>
                </a:solidFill>
              </a:rPr>
              <a:t> ad </a:t>
            </a:r>
            <a:r>
              <a:rPr lang="it-IT" sz="2000" b="1" i="1" dirty="0" smtClean="0">
                <a:solidFill>
                  <a:srgbClr val="C00000"/>
                </a:solidFill>
              </a:rPr>
              <a:t>L</a:t>
            </a:r>
            <a:r>
              <a:rPr lang="it-IT" sz="2000" dirty="0" smtClean="0">
                <a:solidFill>
                  <a:srgbClr val="170AC6"/>
                </a:solidFill>
              </a:rPr>
              <a:t> per azione di una forza </a:t>
            </a:r>
            <a:r>
              <a:rPr lang="it-IT" sz="2000" b="1" i="1" dirty="0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1</a:t>
            </a:r>
            <a:r>
              <a:rPr lang="it-IT" sz="2000" dirty="0" smtClean="0">
                <a:solidFill>
                  <a:srgbClr val="170AC6"/>
                </a:solidFill>
              </a:rPr>
              <a:t> alla temperatura </a:t>
            </a:r>
            <a:r>
              <a:rPr lang="it-IT" sz="2000" b="1" i="1" dirty="0" smtClean="0">
                <a:solidFill>
                  <a:srgbClr val="C00000"/>
                </a:solidFill>
              </a:rPr>
              <a:t>T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1</a:t>
            </a:r>
            <a:r>
              <a:rPr lang="it-IT" sz="2000" dirty="0" smtClean="0">
                <a:solidFill>
                  <a:srgbClr val="170AC6"/>
                </a:solidFill>
              </a:rPr>
              <a:t> corrisponde a macromolecole che hanno subito un definito grado di elongazione nella direzione dello stiro;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innalzando la temperatura i movimenti browniani più intensi determinano un parziale recupero delle conformazioni raggomitolate, per compensare il quale e ristabilire il grado di elongazione preesistente è necessario applicare una forza </a:t>
            </a:r>
            <a:r>
              <a:rPr lang="it-IT" sz="2000" b="1" i="1" dirty="0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2</a:t>
            </a:r>
            <a:r>
              <a:rPr lang="it-IT" sz="2000" dirty="0" smtClean="0">
                <a:solidFill>
                  <a:srgbClr val="170AC6"/>
                </a:solidFill>
              </a:rPr>
              <a:t> maggiore di </a:t>
            </a:r>
            <a:r>
              <a:rPr lang="it-IT" sz="2000" b="1" i="1" dirty="0" smtClean="0">
                <a:solidFill>
                  <a:srgbClr val="C00000"/>
                </a:solidFill>
              </a:rPr>
              <a:t>f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1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Questo comportamento è opposto a quello dei metalli e deriva dalla natura essenzialmente entropica della elasticità di tipo gommoso.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caso dei solidi cristallini aumentando la temperatura diminuiscono le forze di coesione e quindi lo stesso allungamento si può ottenere con uno sforzo minore.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750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7939" y="54868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170AC6"/>
                </a:solidFill>
              </a:rPr>
              <a:t>Cristallizzazione</a:t>
            </a:r>
            <a:r>
              <a:rPr lang="en-US" sz="2000" b="1" dirty="0">
                <a:solidFill>
                  <a:srgbClr val="170AC6"/>
                </a:solidFill>
              </a:rPr>
              <a:t> sotto </a:t>
            </a:r>
            <a:r>
              <a:rPr lang="en-US" sz="2000" b="1" dirty="0" err="1">
                <a:solidFill>
                  <a:srgbClr val="170AC6"/>
                </a:solidFill>
              </a:rPr>
              <a:t>stiro</a:t>
            </a:r>
            <a:endParaRPr lang="en-US" sz="2000" b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Alcuni elastomeri di struttura regolare, </a:t>
            </a:r>
            <a:r>
              <a:rPr lang="it-IT" sz="2000" dirty="0" err="1">
                <a:solidFill>
                  <a:srgbClr val="170AC6"/>
                </a:solidFill>
              </a:rPr>
              <a:t>benchè</a:t>
            </a:r>
            <a:r>
              <a:rPr lang="it-IT" sz="2000" dirty="0">
                <a:solidFill>
                  <a:srgbClr val="170AC6"/>
                </a:solidFill>
              </a:rPr>
              <a:t> completamente amorfi a temperatura ambiente</a:t>
            </a:r>
            <a:r>
              <a:rPr lang="it-IT" sz="2000" dirty="0" smtClean="0">
                <a:solidFill>
                  <a:srgbClr val="170AC6"/>
                </a:solidFill>
              </a:rPr>
              <a:t>, possono </a:t>
            </a:r>
            <a:r>
              <a:rPr lang="it-IT" sz="2000" b="1" i="1" dirty="0">
                <a:solidFill>
                  <a:srgbClr val="C00000"/>
                </a:solidFill>
              </a:rPr>
              <a:t>cristallizzare per effetto di </a:t>
            </a:r>
            <a:r>
              <a:rPr lang="it-IT" sz="2000" b="1" i="1" dirty="0" smtClean="0">
                <a:solidFill>
                  <a:srgbClr val="C00000"/>
                </a:solidFill>
              </a:rPr>
              <a:t>deformazioni</a:t>
            </a:r>
            <a:r>
              <a:rPr lang="it-IT" sz="2000" dirty="0">
                <a:solidFill>
                  <a:srgbClr val="170AC6"/>
                </a:solidFill>
              </a:rPr>
              <a:t>; i più noti sono la gomma naturale, </a:t>
            </a:r>
            <a:r>
              <a:rPr lang="it-IT" sz="2000" dirty="0" smtClean="0">
                <a:solidFill>
                  <a:srgbClr val="170AC6"/>
                </a:solidFill>
              </a:rPr>
              <a:t>il poliisoprene </a:t>
            </a:r>
            <a:r>
              <a:rPr lang="it-IT" sz="2000" dirty="0">
                <a:solidFill>
                  <a:srgbClr val="170AC6"/>
                </a:solidFill>
              </a:rPr>
              <a:t>sintetico, il </a:t>
            </a:r>
            <a:r>
              <a:rPr lang="it-IT" sz="2000" dirty="0" smtClean="0">
                <a:solidFill>
                  <a:srgbClr val="170AC6"/>
                </a:solidFill>
              </a:rPr>
              <a:t> polibutadiene </a:t>
            </a:r>
            <a:r>
              <a:rPr lang="it-IT" sz="2000" dirty="0">
                <a:solidFill>
                  <a:srgbClr val="170AC6"/>
                </a:solidFill>
              </a:rPr>
              <a:t>1-4 </a:t>
            </a:r>
            <a:r>
              <a:rPr lang="it-IT" sz="2000" i="1" dirty="0">
                <a:solidFill>
                  <a:srgbClr val="170AC6"/>
                </a:solidFill>
              </a:rPr>
              <a:t>cis</a:t>
            </a:r>
            <a:r>
              <a:rPr lang="it-IT" sz="2000" dirty="0">
                <a:solidFill>
                  <a:srgbClr val="170AC6"/>
                </a:solidFill>
              </a:rPr>
              <a:t>, il </a:t>
            </a:r>
            <a:r>
              <a:rPr lang="it-IT" sz="2000" dirty="0" err="1">
                <a:solidFill>
                  <a:srgbClr val="170AC6"/>
                </a:solidFill>
              </a:rPr>
              <a:t>poliisobutilene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La cristallizzazione degli elastomeri dipende in modo complesso dalla temperatura e </a:t>
            </a:r>
            <a:r>
              <a:rPr lang="it-IT" sz="2000" dirty="0" smtClean="0">
                <a:solidFill>
                  <a:srgbClr val="170AC6"/>
                </a:solidFill>
              </a:rPr>
              <a:t>dallo stato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dirty="0" smtClean="0">
                <a:solidFill>
                  <a:srgbClr val="170AC6"/>
                </a:solidFill>
              </a:rPr>
              <a:t>sollecitazione.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L’agitazione termica </a:t>
            </a:r>
            <a:r>
              <a:rPr lang="it-IT" sz="2000" dirty="0">
                <a:solidFill>
                  <a:srgbClr val="170AC6"/>
                </a:solidFill>
              </a:rPr>
              <a:t>impedisce l’ordinamento degli atomi in un edificio cristallino e solamente abbassando </a:t>
            </a:r>
            <a:r>
              <a:rPr lang="it-IT" sz="2000" dirty="0" smtClean="0">
                <a:solidFill>
                  <a:srgbClr val="170AC6"/>
                </a:solidFill>
              </a:rPr>
              <a:t>la temperatura </a:t>
            </a:r>
            <a:r>
              <a:rPr lang="it-IT" sz="2000" dirty="0">
                <a:solidFill>
                  <a:srgbClr val="170AC6"/>
                </a:solidFill>
              </a:rPr>
              <a:t>questo diviene </a:t>
            </a:r>
            <a:r>
              <a:rPr lang="it-IT" sz="2000" dirty="0" smtClean="0">
                <a:solidFill>
                  <a:srgbClr val="170AC6"/>
                </a:solidFill>
              </a:rPr>
              <a:t>possibile;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lo </a:t>
            </a:r>
            <a:r>
              <a:rPr lang="it-IT" sz="2000" dirty="0">
                <a:solidFill>
                  <a:srgbClr val="170AC6"/>
                </a:solidFill>
              </a:rPr>
              <a:t>stato di sollecitazione, invece, tendendo a distendere </a:t>
            </a:r>
            <a:r>
              <a:rPr lang="it-IT" sz="2000" dirty="0" smtClean="0">
                <a:solidFill>
                  <a:srgbClr val="170AC6"/>
                </a:solidFill>
              </a:rPr>
              <a:t>le molecole </a:t>
            </a:r>
            <a:r>
              <a:rPr lang="it-IT" sz="2000" dirty="0">
                <a:solidFill>
                  <a:srgbClr val="170AC6"/>
                </a:solidFill>
              </a:rPr>
              <a:t>ed orientandole parallele le une alle altre, facilita la cristallizzazione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In determinate condizioni di temperatura e sollecitazioni, il grado di cristallinità </a:t>
            </a:r>
            <a:r>
              <a:rPr lang="it-IT" sz="2000" dirty="0" smtClean="0">
                <a:solidFill>
                  <a:srgbClr val="170AC6"/>
                </a:solidFill>
              </a:rPr>
              <a:t>effettivo dell’elastomero </a:t>
            </a:r>
            <a:r>
              <a:rPr lang="it-IT" sz="2000" dirty="0">
                <a:solidFill>
                  <a:srgbClr val="170AC6"/>
                </a:solidFill>
              </a:rPr>
              <a:t>dipende dalla sua velocità di cristallizzazione e quindi dal tempo.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059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6335" y="40466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cristallizzazione sotto stiro è capace di trasformare localmente il polimero in un </a:t>
            </a:r>
            <a:r>
              <a:rPr lang="it-IT" sz="2000" b="1" i="1" dirty="0" smtClean="0">
                <a:solidFill>
                  <a:srgbClr val="C00000"/>
                </a:solidFill>
              </a:rPr>
              <a:t>materiale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composito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a </a:t>
            </a:r>
            <a:r>
              <a:rPr lang="en-US" sz="2000" b="1" i="1" dirty="0" err="1">
                <a:solidFill>
                  <a:srgbClr val="C00000"/>
                </a:solidFill>
              </a:rPr>
              <a:t>livello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molecolare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en-US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Immaginiamo una prova di trazione in cui il provino viene allungato tenendo fisso un </a:t>
            </a:r>
            <a:r>
              <a:rPr lang="it-IT" sz="2000" dirty="0" smtClean="0">
                <a:solidFill>
                  <a:srgbClr val="170AC6"/>
                </a:solidFill>
              </a:rPr>
              <a:t>estremo ed </a:t>
            </a:r>
            <a:r>
              <a:rPr lang="it-IT" sz="2000" dirty="0">
                <a:solidFill>
                  <a:srgbClr val="170AC6"/>
                </a:solidFill>
              </a:rPr>
              <a:t>allontanando l’altro a velocità costante; in questo caso i cristalli che si formano, man mano che </a:t>
            </a:r>
            <a:r>
              <a:rPr lang="it-IT" sz="2000" dirty="0" smtClean="0">
                <a:solidFill>
                  <a:srgbClr val="170AC6"/>
                </a:solidFill>
              </a:rPr>
              <a:t>la deformazione </a:t>
            </a:r>
            <a:r>
              <a:rPr lang="it-IT" sz="2000" dirty="0">
                <a:solidFill>
                  <a:srgbClr val="170AC6"/>
                </a:solidFill>
              </a:rPr>
              <a:t>aumenta, </a:t>
            </a:r>
            <a:r>
              <a:rPr lang="it-IT" sz="2000" dirty="0" smtClean="0">
                <a:solidFill>
                  <a:srgbClr val="170AC6"/>
                </a:solidFill>
              </a:rPr>
              <a:t>contribuiscono </a:t>
            </a:r>
            <a:r>
              <a:rPr lang="it-IT" sz="2000" dirty="0">
                <a:solidFill>
                  <a:srgbClr val="170AC6"/>
                </a:solidFill>
              </a:rPr>
              <a:t>ad aumentare la forza necessaria per deformare il </a:t>
            </a:r>
            <a:r>
              <a:rPr lang="it-IT" sz="2000" dirty="0" smtClean="0">
                <a:solidFill>
                  <a:srgbClr val="170AC6"/>
                </a:solidFill>
              </a:rPr>
              <a:t>campione perché </a:t>
            </a:r>
            <a:r>
              <a:rPr lang="it-IT" sz="2000" dirty="0">
                <a:solidFill>
                  <a:srgbClr val="170AC6"/>
                </a:solidFill>
              </a:rPr>
              <a:t>formano zone praticamente inestensibili rispetto al resto della massa </a:t>
            </a:r>
            <a:r>
              <a:rPr lang="it-IT" sz="2000" dirty="0" smtClean="0">
                <a:solidFill>
                  <a:srgbClr val="170AC6"/>
                </a:solidFill>
              </a:rPr>
              <a:t>polimerica.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5" y="3285435"/>
            <a:ext cx="3190774" cy="316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812688" y="423187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Effetto della cristallizzazione indotta dalla deformazione sulle proprietà elastiche </a:t>
            </a:r>
            <a:r>
              <a:rPr lang="it-IT" sz="2000" dirty="0" smtClean="0">
                <a:solidFill>
                  <a:srgbClr val="170AC6"/>
                </a:solidFill>
              </a:rPr>
              <a:t>degli elastomeri</a:t>
            </a:r>
            <a:r>
              <a:rPr lang="it-IT" sz="2000" dirty="0">
                <a:solidFill>
                  <a:srgbClr val="170AC6"/>
                </a:solidFill>
              </a:rPr>
              <a:t>: </a:t>
            </a:r>
            <a:r>
              <a:rPr lang="it-IT" sz="2000" b="1" i="1" dirty="0">
                <a:solidFill>
                  <a:srgbClr val="C00000"/>
                </a:solidFill>
              </a:rPr>
              <a:t>curva sforzo - deformazione a temperatura costante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13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5512"/>
            <a:ext cx="4308197" cy="246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40556" y="69269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l di sopra della </a:t>
            </a:r>
            <a:r>
              <a:rPr lang="it-IT" sz="20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it-IT" sz="2000" b="1" i="1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g </a:t>
            </a:r>
            <a:r>
              <a:rPr lang="it-IT" sz="2000" dirty="0" smtClean="0">
                <a:solidFill>
                  <a:srgbClr val="170AC6"/>
                </a:solidFill>
              </a:rPr>
              <a:t>, la struttura ha la possibilità di evolversi, anche se la forza </a:t>
            </a:r>
            <a:r>
              <a:rPr lang="it-IT" sz="2000" b="1" u="sng" dirty="0" smtClean="0">
                <a:solidFill>
                  <a:srgbClr val="170AC6"/>
                </a:solidFill>
              </a:rPr>
              <a:t>non</a:t>
            </a:r>
            <a:r>
              <a:rPr lang="it-IT" sz="2000" dirty="0" smtClean="0">
                <a:solidFill>
                  <a:srgbClr val="170AC6"/>
                </a:solidFill>
              </a:rPr>
              <a:t> viene rimossa, ma si mantiene costante nel tempo: gli elementi catena sono in grado di compiere piccoli movimenti e di spostarsi lentamente per ripristinare la conformazione raggomitolata di partenza → </a:t>
            </a:r>
            <a:r>
              <a:rPr lang="it-IT" sz="2000" i="1" dirty="0" smtClean="0">
                <a:solidFill>
                  <a:srgbClr val="C00000"/>
                </a:solidFill>
              </a:rPr>
              <a:t>materiale macroscopicamente deformato</a:t>
            </a:r>
            <a:r>
              <a:rPr lang="it-IT" sz="2000" dirty="0" smtClean="0">
                <a:solidFill>
                  <a:srgbClr val="170AC6"/>
                </a:solidFill>
              </a:rPr>
              <a:t>,</a:t>
            </a:r>
            <a:r>
              <a:rPr lang="it-IT" sz="2000" i="1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ma strutturalmente in condizioni di equilibrio (massimo volere dell’entropia). Togliendo il carico applicato il provino non cambia più la sua forma e rimane deformato in modo permanente: l’energia fornita è stata dissipata integralmente nello scorrimento viscoso delle macromolecole.</a:t>
            </a:r>
            <a:endParaRPr lang="it-IT" sz="2000" dirty="0">
              <a:solidFill>
                <a:srgbClr val="170AC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508104" y="4509120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un materiale di questo tipo </a:t>
            </a:r>
            <a:r>
              <a:rPr lang="it-IT" sz="2000" b="1" u="sng" dirty="0">
                <a:solidFill>
                  <a:srgbClr val="170AC6"/>
                </a:solidFill>
              </a:rPr>
              <a:t>non è un elastomero</a:t>
            </a:r>
            <a:endParaRPr lang="en-US" sz="2000" b="1" u="sng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400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0499" y="48189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Per avere elasticità è necessario che lo scorrimento dei segmenti </a:t>
            </a:r>
            <a:r>
              <a:rPr lang="it-IT" sz="2000" dirty="0" smtClean="0">
                <a:solidFill>
                  <a:srgbClr val="170AC6"/>
                </a:solidFill>
              </a:rPr>
              <a:t>delle macromolecole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sia </a:t>
            </a:r>
            <a:r>
              <a:rPr lang="it-IT" sz="2000" dirty="0">
                <a:solidFill>
                  <a:srgbClr val="170AC6"/>
                </a:solidFill>
              </a:rPr>
              <a:t>impedito, senza che ciò limiti la possibilità che le catene stesse assumano conformazioni casuali.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E’ sufficiente </a:t>
            </a:r>
            <a:r>
              <a:rPr lang="it-IT" sz="2000" dirty="0">
                <a:solidFill>
                  <a:srgbClr val="170AC6"/>
                </a:solidFill>
              </a:rPr>
              <a:t>che le macromolecole del sistema siano legate </a:t>
            </a:r>
            <a:r>
              <a:rPr lang="it-IT" sz="2000" dirty="0" smtClean="0">
                <a:solidFill>
                  <a:srgbClr val="170AC6"/>
                </a:solidFill>
              </a:rPr>
              <a:t>da legami chimici </a:t>
            </a:r>
            <a:r>
              <a:rPr lang="it-IT" sz="2000" dirty="0">
                <a:solidFill>
                  <a:srgbClr val="170AC6"/>
                </a:solidFill>
              </a:rPr>
              <a:t>permanenti o da vincoli fisici di tipo diverso, così da formare un reticolo </a:t>
            </a:r>
            <a:r>
              <a:rPr lang="it-IT" sz="2000" dirty="0" smtClean="0">
                <a:solidFill>
                  <a:srgbClr val="170AC6"/>
                </a:solidFill>
              </a:rPr>
              <a:t>tridimensionale.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47" y="2924944"/>
            <a:ext cx="5638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6775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604721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 smtClean="0">
                <a:solidFill>
                  <a:srgbClr val="170AC6"/>
                </a:solidFill>
              </a:rPr>
              <a:t>Condizioni necessarie per avere un </a:t>
            </a:r>
            <a:r>
              <a:rPr lang="it-IT" sz="2000" b="1" i="1" dirty="0">
                <a:solidFill>
                  <a:srgbClr val="170AC6"/>
                </a:solidFill>
              </a:rPr>
              <a:t>elastomero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marL="271463" indent="-271463" algn="just">
              <a:buFont typeface="+mj-lt"/>
              <a:buAutoNum type="arabicPeriod"/>
            </a:pPr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materiale sia costituito da </a:t>
            </a:r>
            <a:r>
              <a:rPr lang="it-IT" sz="2000" dirty="0" smtClean="0">
                <a:solidFill>
                  <a:srgbClr val="170AC6"/>
                </a:solidFill>
              </a:rPr>
              <a:t>molecole </a:t>
            </a:r>
            <a:r>
              <a:rPr lang="it-IT" sz="2000" dirty="0">
                <a:solidFill>
                  <a:srgbClr val="170AC6"/>
                </a:solidFill>
              </a:rPr>
              <a:t>a </a:t>
            </a:r>
            <a:r>
              <a:rPr lang="it-IT" sz="2000" dirty="0" smtClean="0">
                <a:solidFill>
                  <a:srgbClr val="170AC6"/>
                </a:solidFill>
              </a:rPr>
              <a:t>catena lunga;</a:t>
            </a:r>
          </a:p>
          <a:p>
            <a:pPr marL="271463" indent="-271463" algn="just">
              <a:buAutoNum type="arabicPeriod"/>
            </a:pPr>
            <a:endParaRPr lang="it-IT" sz="2000" dirty="0">
              <a:solidFill>
                <a:srgbClr val="170AC6"/>
              </a:solidFill>
            </a:endParaRPr>
          </a:p>
          <a:p>
            <a:pPr marL="271463" indent="-271463" algn="just">
              <a:buFont typeface="+mj-lt"/>
              <a:buAutoNum type="arabicPeriod"/>
            </a:pPr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materiale non sia </a:t>
            </a:r>
            <a:r>
              <a:rPr lang="it-IT" sz="2000" dirty="0" smtClean="0">
                <a:solidFill>
                  <a:srgbClr val="170AC6"/>
                </a:solidFill>
              </a:rPr>
              <a:t>cristallino;</a:t>
            </a:r>
          </a:p>
          <a:p>
            <a:pPr marL="271463" indent="-271463" algn="just">
              <a:buFont typeface="+mj-lt"/>
              <a:buAutoNum type="arabicPeriod"/>
            </a:pPr>
            <a:endParaRPr lang="it-IT" sz="2000" dirty="0" smtClean="0">
              <a:solidFill>
                <a:srgbClr val="170AC6"/>
              </a:solidFill>
            </a:endParaRPr>
          </a:p>
          <a:p>
            <a:pPr marL="271463" indent="-271463" algn="just">
              <a:buFont typeface="+mj-lt"/>
              <a:buAutoNum type="arabicPeriod"/>
            </a:pPr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dirty="0">
                <a:solidFill>
                  <a:srgbClr val="170AC6"/>
                </a:solidFill>
              </a:rPr>
              <a:t>catene siano flessibili, cioè che si possa avere una rotazione sufficientemente </a:t>
            </a:r>
            <a:r>
              <a:rPr lang="it-IT" sz="2000" dirty="0" smtClean="0">
                <a:solidFill>
                  <a:srgbClr val="170AC6"/>
                </a:solidFill>
              </a:rPr>
              <a:t>libera attorno </a:t>
            </a:r>
            <a:r>
              <a:rPr lang="it-IT" sz="2000" dirty="0">
                <a:solidFill>
                  <a:srgbClr val="170AC6"/>
                </a:solidFill>
              </a:rPr>
              <a:t>ai legami </a:t>
            </a:r>
            <a:r>
              <a:rPr lang="it-IT" sz="2000" dirty="0" smtClean="0">
                <a:solidFill>
                  <a:srgbClr val="170AC6"/>
                </a:solidFill>
              </a:rPr>
              <a:t>covalenti;</a:t>
            </a:r>
          </a:p>
          <a:p>
            <a:pPr marL="271463" indent="-271463" algn="just">
              <a:buFont typeface="+mj-lt"/>
              <a:buAutoNum type="arabicPeriod"/>
            </a:pPr>
            <a:endParaRPr lang="it-IT" sz="2000" dirty="0">
              <a:solidFill>
                <a:srgbClr val="170AC6"/>
              </a:solidFill>
            </a:endParaRPr>
          </a:p>
          <a:p>
            <a:pPr marL="271463" indent="-271463" algn="just">
              <a:buFont typeface="+mj-lt"/>
              <a:buAutoNum type="arabicPeriod"/>
            </a:pPr>
            <a:r>
              <a:rPr lang="it-IT" sz="2000" dirty="0" smtClean="0">
                <a:solidFill>
                  <a:srgbClr val="170AC6"/>
                </a:solidFill>
              </a:rPr>
              <a:t>tra </a:t>
            </a:r>
            <a:r>
              <a:rPr lang="it-IT" sz="2000" dirty="0">
                <a:solidFill>
                  <a:srgbClr val="170AC6"/>
                </a:solidFill>
              </a:rPr>
              <a:t>le molecole agiscano basse forze di coesione, come quelle che si hanno nei liquidi, </a:t>
            </a:r>
            <a:r>
              <a:rPr lang="it-IT" sz="2000" dirty="0" smtClean="0">
                <a:solidFill>
                  <a:srgbClr val="170AC6"/>
                </a:solidFill>
              </a:rPr>
              <a:t>in modo </a:t>
            </a:r>
            <a:r>
              <a:rPr lang="it-IT" sz="2000" dirty="0">
                <a:solidFill>
                  <a:srgbClr val="170AC6"/>
                </a:solidFill>
              </a:rPr>
              <a:t>che i tratti delle catene abbiano ampia libertà di movimento </a:t>
            </a:r>
            <a:r>
              <a:rPr lang="it-IT" sz="2000" dirty="0" smtClean="0">
                <a:solidFill>
                  <a:srgbClr val="170AC6"/>
                </a:solidFill>
              </a:rPr>
              <a:t>(temperatura </a:t>
            </a:r>
            <a:r>
              <a:rPr lang="it-IT" sz="2000" dirty="0">
                <a:solidFill>
                  <a:srgbClr val="170AC6"/>
                </a:solidFill>
              </a:rPr>
              <a:t>superiore </a:t>
            </a:r>
            <a:r>
              <a:rPr lang="it-IT" sz="2000" dirty="0" smtClean="0">
                <a:solidFill>
                  <a:srgbClr val="170AC6"/>
                </a:solidFill>
              </a:rPr>
              <a:t>alla </a:t>
            </a:r>
            <a:r>
              <a:rPr lang="it-IT" sz="20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it-IT" sz="2000" b="1" i="1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g </a:t>
            </a:r>
            <a:r>
              <a:rPr lang="it-IT" sz="2000" dirty="0" smtClean="0">
                <a:solidFill>
                  <a:srgbClr val="170AC6"/>
                </a:solidFill>
              </a:rPr>
              <a:t>; i polimeri </a:t>
            </a:r>
            <a:r>
              <a:rPr lang="it-IT" sz="2000" dirty="0">
                <a:solidFill>
                  <a:srgbClr val="170AC6"/>
                </a:solidFill>
              </a:rPr>
              <a:t>usati nel settore </a:t>
            </a:r>
            <a:r>
              <a:rPr lang="it-IT" sz="2000" dirty="0" smtClean="0">
                <a:solidFill>
                  <a:srgbClr val="170AC6"/>
                </a:solidFill>
              </a:rPr>
              <a:t>degli elastomeri </a:t>
            </a:r>
            <a:r>
              <a:rPr lang="it-IT" sz="2000" dirty="0">
                <a:solidFill>
                  <a:srgbClr val="170AC6"/>
                </a:solidFill>
              </a:rPr>
              <a:t>ha una </a:t>
            </a:r>
            <a:r>
              <a:rPr lang="it-IT" sz="2000" b="1" i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it-IT" sz="2000" b="1" i="1" baseline="-25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it-IT" sz="2000" dirty="0" smtClean="0">
                <a:solidFill>
                  <a:srgbClr val="170AC6"/>
                </a:solidFill>
              </a:rPr>
              <a:t>  generalmente minore </a:t>
            </a:r>
            <a:r>
              <a:rPr lang="it-IT" sz="2000" dirty="0">
                <a:solidFill>
                  <a:srgbClr val="170AC6"/>
                </a:solidFill>
              </a:rPr>
              <a:t>di – 40 °C</a:t>
            </a:r>
            <a:r>
              <a:rPr lang="it-IT" sz="2000" dirty="0" smtClean="0">
                <a:solidFill>
                  <a:srgbClr val="170AC6"/>
                </a:solidFill>
              </a:rPr>
              <a:t>);</a:t>
            </a:r>
          </a:p>
          <a:p>
            <a:pPr marL="271463" indent="-271463" algn="just">
              <a:buFont typeface="+mj-lt"/>
              <a:buAutoNum type="arabicPeriod"/>
            </a:pPr>
            <a:endParaRPr lang="it-IT" sz="2000" dirty="0">
              <a:solidFill>
                <a:srgbClr val="170AC6"/>
              </a:solidFill>
            </a:endParaRPr>
          </a:p>
          <a:p>
            <a:pPr marL="271463" indent="-271463" algn="just">
              <a:buFont typeface="+mj-lt"/>
              <a:buAutoNum type="arabicPeriod"/>
            </a:pPr>
            <a:r>
              <a:rPr lang="it-IT" sz="2000" dirty="0" smtClean="0">
                <a:solidFill>
                  <a:srgbClr val="170AC6"/>
                </a:solidFill>
              </a:rPr>
              <a:t>siano </a:t>
            </a:r>
            <a:r>
              <a:rPr lang="it-IT" sz="2000" dirty="0">
                <a:solidFill>
                  <a:srgbClr val="170AC6"/>
                </a:solidFill>
              </a:rPr>
              <a:t>presenti punti di giunzione tra le macromolecole, cosicché sia impedito lo </a:t>
            </a:r>
            <a:r>
              <a:rPr lang="it-IT" sz="2000" dirty="0" smtClean="0">
                <a:solidFill>
                  <a:srgbClr val="170AC6"/>
                </a:solidFill>
              </a:rPr>
              <a:t>scorrimento viscoso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2849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6046" y="815221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Diversa è la natura dell’elasticità nei </a:t>
            </a:r>
            <a:r>
              <a:rPr lang="it-IT" sz="2000" b="1" i="1" dirty="0">
                <a:solidFill>
                  <a:srgbClr val="C00000"/>
                </a:solidFill>
              </a:rPr>
              <a:t>solidi cristallini </a:t>
            </a:r>
            <a:r>
              <a:rPr lang="it-IT" sz="2000" b="1" i="1" dirty="0" smtClean="0">
                <a:solidFill>
                  <a:srgbClr val="C00000"/>
                </a:solidFill>
              </a:rPr>
              <a:t>di </a:t>
            </a:r>
            <a:r>
              <a:rPr lang="it-IT" sz="2000" b="1" i="1" dirty="0">
                <a:solidFill>
                  <a:srgbClr val="C00000"/>
                </a:solidFill>
              </a:rPr>
              <a:t>composti a molecola piccola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In questi ultimi l’elasticità è legata a deformazioni molto piccole del reticolo cristallino. </a:t>
            </a:r>
            <a:r>
              <a:rPr lang="it-IT" sz="2000" dirty="0" smtClean="0">
                <a:solidFill>
                  <a:srgbClr val="170AC6"/>
                </a:solidFill>
              </a:rPr>
              <a:t>Gli elementi </a:t>
            </a:r>
            <a:r>
              <a:rPr lang="it-IT" sz="2000" dirty="0">
                <a:solidFill>
                  <a:srgbClr val="170AC6"/>
                </a:solidFill>
              </a:rPr>
              <a:t>strutturali, sotto l’azione di una forza di tensione, di compressione o di taglio, </a:t>
            </a:r>
            <a:r>
              <a:rPr lang="it-IT" sz="2000" dirty="0" smtClean="0">
                <a:solidFill>
                  <a:srgbClr val="170AC6"/>
                </a:solidFill>
              </a:rPr>
              <a:t>vengono spostati </a:t>
            </a:r>
            <a:r>
              <a:rPr lang="it-IT" sz="2000" dirty="0">
                <a:solidFill>
                  <a:srgbClr val="170AC6"/>
                </a:solidFill>
              </a:rPr>
              <a:t>dalle rispettive posizioni di equilibrio di quantità inferiori ai valori delle costanti </a:t>
            </a:r>
            <a:r>
              <a:rPr lang="it-IT" sz="2000" dirty="0" smtClean="0">
                <a:solidFill>
                  <a:srgbClr val="170AC6"/>
                </a:solidFill>
              </a:rPr>
              <a:t>reticolari, per </a:t>
            </a:r>
            <a:r>
              <a:rPr lang="it-IT" sz="2000" dirty="0">
                <a:solidFill>
                  <a:srgbClr val="170AC6"/>
                </a:solidFill>
              </a:rPr>
              <a:t>cui non vanno ad occupare posizioni contigue equivalenti del reticolo; si genera, in tal </a:t>
            </a:r>
            <a:r>
              <a:rPr lang="it-IT" sz="2000" dirty="0" smtClean="0">
                <a:solidFill>
                  <a:srgbClr val="170AC6"/>
                </a:solidFill>
              </a:rPr>
              <a:t>modo, una </a:t>
            </a:r>
            <a:r>
              <a:rPr lang="it-IT" sz="2000" dirty="0">
                <a:solidFill>
                  <a:srgbClr val="170AC6"/>
                </a:solidFill>
              </a:rPr>
              <a:t>forza di retrazione elastica direttamente proporzionale alla deformazione, che fa </a:t>
            </a:r>
            <a:r>
              <a:rPr lang="it-IT" sz="2000" dirty="0" smtClean="0">
                <a:solidFill>
                  <a:srgbClr val="170AC6"/>
                </a:solidFill>
              </a:rPr>
              <a:t>ritornare l’elemento </a:t>
            </a:r>
            <a:r>
              <a:rPr lang="it-IT" sz="2000" dirty="0">
                <a:solidFill>
                  <a:srgbClr val="170AC6"/>
                </a:solidFill>
              </a:rPr>
              <a:t>strutturale nella posizione iniziale non appena il carico viene </a:t>
            </a:r>
            <a:r>
              <a:rPr lang="it-IT" sz="2000" dirty="0" smtClean="0">
                <a:solidFill>
                  <a:srgbClr val="170AC6"/>
                </a:solidFill>
              </a:rPr>
              <a:t>rimosso.  Il sistema risponde alla </a:t>
            </a:r>
            <a:r>
              <a:rPr lang="it-IT" sz="2000" b="1" dirty="0" smtClean="0">
                <a:solidFill>
                  <a:srgbClr val="C00000"/>
                </a:solidFill>
              </a:rPr>
              <a:t>legge di </a:t>
            </a:r>
            <a:r>
              <a:rPr lang="it-IT" sz="2000" b="1" dirty="0" err="1" smtClean="0">
                <a:solidFill>
                  <a:srgbClr val="C00000"/>
                </a:solidFill>
              </a:rPr>
              <a:t>Hooke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511712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σ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170AC6"/>
                </a:solidFill>
              </a:rPr>
              <a:t>è lo sforzo, </a:t>
            </a:r>
            <a:r>
              <a:rPr lang="it-IT" sz="2000" b="1" i="1" dirty="0">
                <a:solidFill>
                  <a:srgbClr val="C00000"/>
                </a:solidFill>
              </a:rPr>
              <a:t>ε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170AC6"/>
                </a:solidFill>
              </a:rPr>
              <a:t>la deformazione ed </a:t>
            </a:r>
            <a:r>
              <a:rPr lang="it-IT" sz="2000" b="1" i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it-IT" sz="2000" dirty="0"/>
              <a:t> 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modulo di </a:t>
            </a:r>
            <a:r>
              <a:rPr lang="it-IT" sz="2000" dirty="0" smtClean="0">
                <a:solidFill>
                  <a:srgbClr val="170AC6"/>
                </a:solidFill>
              </a:rPr>
              <a:t>Young.</a:t>
            </a:r>
            <a:endParaRPr lang="en-US" sz="2000" dirty="0">
              <a:solidFill>
                <a:srgbClr val="170AC6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asellaDiTesto 3"/>
              <p:cNvSpPr txBox="1"/>
              <p:nvPr/>
            </p:nvSpPr>
            <p:spPr>
              <a:xfrm>
                <a:off x="3990173" y="4469050"/>
                <a:ext cx="1038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it-IT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it-IT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𝜺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73" y="4469050"/>
                <a:ext cx="1038874" cy="4001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4717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532993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Elasticità nei solidi cristallini</a:t>
            </a:r>
            <a:r>
              <a:rPr lang="it-IT" sz="2000" i="1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→ origine </a:t>
            </a:r>
            <a:r>
              <a:rPr lang="it-IT" sz="2000" dirty="0">
                <a:solidFill>
                  <a:srgbClr val="170AC6"/>
                </a:solidFill>
              </a:rPr>
              <a:t>puramente energetica </a:t>
            </a:r>
            <a:r>
              <a:rPr lang="it-IT" sz="2000" dirty="0" smtClean="0">
                <a:solidFill>
                  <a:srgbClr val="170AC6"/>
                </a:solidFill>
              </a:rPr>
              <a:t>(interazioni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degli </a:t>
            </a:r>
            <a:r>
              <a:rPr lang="it-IT" sz="2000" dirty="0">
                <a:solidFill>
                  <a:srgbClr val="170AC6"/>
                </a:solidFill>
              </a:rPr>
              <a:t>elementi </a:t>
            </a:r>
            <a:r>
              <a:rPr lang="it-IT" sz="2000" dirty="0" smtClean="0">
                <a:solidFill>
                  <a:srgbClr val="170AC6"/>
                </a:solidFill>
              </a:rPr>
              <a:t>del </a:t>
            </a:r>
            <a:r>
              <a:rPr lang="it-IT" sz="2000" dirty="0">
                <a:solidFill>
                  <a:srgbClr val="170AC6"/>
                </a:solidFill>
              </a:rPr>
              <a:t>reticolo: per modificare le distanze relative è necessario vincere </a:t>
            </a:r>
            <a:r>
              <a:rPr lang="it-IT" sz="2000" dirty="0" smtClean="0">
                <a:solidFill>
                  <a:srgbClr val="170AC6"/>
                </a:solidFill>
              </a:rPr>
              <a:t>le forze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dirty="0" smtClean="0">
                <a:solidFill>
                  <a:srgbClr val="170AC6"/>
                </a:solidFill>
              </a:rPr>
              <a:t>coesione).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b="1" i="1" dirty="0">
                <a:solidFill>
                  <a:srgbClr val="C00000"/>
                </a:solidFill>
              </a:rPr>
              <a:t>E</a:t>
            </a:r>
            <a:r>
              <a:rPr lang="it-IT" sz="2000" b="1" i="1" dirty="0" smtClean="0">
                <a:solidFill>
                  <a:srgbClr val="C00000"/>
                </a:solidFill>
              </a:rPr>
              <a:t>lasticità </a:t>
            </a:r>
            <a:r>
              <a:rPr lang="it-IT" sz="2000" b="1" i="1" dirty="0">
                <a:solidFill>
                  <a:srgbClr val="C00000"/>
                </a:solidFill>
              </a:rPr>
              <a:t>della </a:t>
            </a:r>
            <a:r>
              <a:rPr lang="it-IT" sz="2000" b="1" i="1" dirty="0" smtClean="0">
                <a:solidFill>
                  <a:srgbClr val="C00000"/>
                </a:solidFill>
              </a:rPr>
              <a:t>gomma</a:t>
            </a:r>
            <a:r>
              <a:rPr lang="it-IT" sz="2000" i="1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→ natura </a:t>
            </a:r>
            <a:r>
              <a:rPr lang="it-IT" sz="2000" dirty="0">
                <a:solidFill>
                  <a:srgbClr val="170AC6"/>
                </a:solidFill>
              </a:rPr>
              <a:t>entropica (la componente energetica è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generalmente trascurabile</a:t>
            </a:r>
            <a:r>
              <a:rPr lang="it-IT" sz="2000" dirty="0" smtClean="0">
                <a:solidFill>
                  <a:srgbClr val="170AC6"/>
                </a:solidFill>
              </a:rPr>
              <a:t>).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b="1" i="1" dirty="0" smtClean="0">
                <a:solidFill>
                  <a:srgbClr val="170AC6"/>
                </a:solidFill>
              </a:rPr>
              <a:t>Diverso </a:t>
            </a:r>
            <a:r>
              <a:rPr lang="it-IT" sz="2000" b="1" i="1" dirty="0">
                <a:solidFill>
                  <a:srgbClr val="170AC6"/>
                </a:solidFill>
              </a:rPr>
              <a:t>andamento </a:t>
            </a:r>
            <a:r>
              <a:rPr lang="it-IT" sz="2000" b="1" i="1" dirty="0" smtClean="0">
                <a:solidFill>
                  <a:srgbClr val="170AC6"/>
                </a:solidFill>
              </a:rPr>
              <a:t>all’aumentare della temperatura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Nei </a:t>
            </a:r>
            <a:r>
              <a:rPr lang="it-IT" sz="2000" b="1" dirty="0">
                <a:solidFill>
                  <a:srgbClr val="C00000"/>
                </a:solidFill>
              </a:rPr>
              <a:t>solidi cristallini</a:t>
            </a:r>
            <a:r>
              <a:rPr lang="it-IT" sz="2000" dirty="0">
                <a:solidFill>
                  <a:srgbClr val="170AC6"/>
                </a:solidFill>
              </a:rPr>
              <a:t> l’aumento della temperatura è accompagnato da una maggiore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ampiezza delle vibrazioni degli elementi strutturali attorno alle posizioni di </a:t>
            </a:r>
            <a:r>
              <a:rPr lang="it-IT" sz="2000" dirty="0" smtClean="0">
                <a:solidFill>
                  <a:srgbClr val="170AC6"/>
                </a:solidFill>
              </a:rPr>
              <a:t>equilibrio → maggior </a:t>
            </a:r>
            <a:r>
              <a:rPr lang="it-IT" sz="2000" dirty="0">
                <a:solidFill>
                  <a:srgbClr val="170AC6"/>
                </a:solidFill>
              </a:rPr>
              <a:t>distanza degli elementi stessi ed una minore energia di </a:t>
            </a:r>
            <a:r>
              <a:rPr lang="it-IT" sz="2000" dirty="0" smtClean="0">
                <a:solidFill>
                  <a:srgbClr val="170AC6"/>
                </a:solidFill>
              </a:rPr>
              <a:t>coesione</a:t>
            </a:r>
            <a:r>
              <a:rPr lang="it-IT" sz="2000" dirty="0">
                <a:solidFill>
                  <a:srgbClr val="170AC6"/>
                </a:solidFill>
              </a:rPr>
              <a:t> → </a:t>
            </a:r>
            <a:r>
              <a:rPr lang="it-IT" sz="2000" dirty="0" smtClean="0">
                <a:solidFill>
                  <a:srgbClr val="170AC6"/>
                </a:solidFill>
              </a:rPr>
              <a:t>diminuisce </a:t>
            </a:r>
            <a:r>
              <a:rPr lang="it-IT" sz="2000" dirty="0">
                <a:solidFill>
                  <a:srgbClr val="170AC6"/>
                </a:solidFill>
              </a:rPr>
              <a:t>lo sforzo necessario per ottenere una </a:t>
            </a:r>
            <a:r>
              <a:rPr lang="it-IT" sz="2000" dirty="0" smtClean="0">
                <a:solidFill>
                  <a:srgbClr val="170AC6"/>
                </a:solidFill>
              </a:rPr>
              <a:t>deformazione.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modulo </a:t>
            </a:r>
            <a:r>
              <a:rPr lang="it-IT" sz="2000" dirty="0" smtClean="0">
                <a:solidFill>
                  <a:srgbClr val="170AC6"/>
                </a:solidFill>
              </a:rPr>
              <a:t>di Young </a:t>
            </a:r>
            <a:r>
              <a:rPr lang="it-IT" sz="2000" dirty="0">
                <a:solidFill>
                  <a:srgbClr val="170AC6"/>
                </a:solidFill>
              </a:rPr>
              <a:t>diminuisce con l’aumentare della temperatura.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C00000"/>
                </a:solidFill>
              </a:rPr>
              <a:t>Elastomeri macromolecolari</a:t>
            </a:r>
            <a:r>
              <a:rPr lang="it-IT" sz="2000" dirty="0">
                <a:solidFill>
                  <a:srgbClr val="170AC6"/>
                </a:solidFill>
              </a:rPr>
              <a:t> →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lo sforzo necessario per </a:t>
            </a:r>
            <a:r>
              <a:rPr lang="it-IT" sz="2000" dirty="0" smtClean="0">
                <a:solidFill>
                  <a:srgbClr val="170AC6"/>
                </a:solidFill>
              </a:rPr>
              <a:t>una deformazione aumenta </a:t>
            </a:r>
            <a:r>
              <a:rPr lang="it-IT" sz="2000" dirty="0">
                <a:solidFill>
                  <a:srgbClr val="170AC6"/>
                </a:solidFill>
              </a:rPr>
              <a:t>con l’aumentare della </a:t>
            </a:r>
            <a:r>
              <a:rPr lang="it-IT" sz="2000" dirty="0" smtClean="0">
                <a:solidFill>
                  <a:srgbClr val="170AC6"/>
                </a:solidFill>
              </a:rPr>
              <a:t>temperatura</a:t>
            </a:r>
            <a:r>
              <a:rPr lang="it-IT" sz="2000" dirty="0">
                <a:solidFill>
                  <a:srgbClr val="170AC6"/>
                </a:solidFill>
              </a:rPr>
              <a:t> →</a:t>
            </a:r>
            <a:r>
              <a:rPr lang="it-IT" sz="2000" dirty="0" smtClean="0">
                <a:solidFill>
                  <a:srgbClr val="170AC6"/>
                </a:solidFill>
              </a:rPr>
              <a:t> quanto </a:t>
            </a:r>
            <a:r>
              <a:rPr lang="it-IT" sz="2000" dirty="0">
                <a:solidFill>
                  <a:srgbClr val="170AC6"/>
                </a:solidFill>
              </a:rPr>
              <a:t>più sono attivi </a:t>
            </a:r>
            <a:r>
              <a:rPr lang="it-IT" sz="2000" dirty="0" smtClean="0">
                <a:solidFill>
                  <a:srgbClr val="170AC6"/>
                </a:solidFill>
              </a:rPr>
              <a:t>i moti </a:t>
            </a:r>
            <a:r>
              <a:rPr lang="it-IT" sz="2000" dirty="0">
                <a:solidFill>
                  <a:srgbClr val="170AC6"/>
                </a:solidFill>
              </a:rPr>
              <a:t>browniani, tanto più la macromolecola tende ad assumere la conformazione raggomitolata </a:t>
            </a:r>
            <a:r>
              <a:rPr lang="it-IT" sz="2000" dirty="0" smtClean="0">
                <a:solidFill>
                  <a:srgbClr val="170AC6"/>
                </a:solidFill>
              </a:rPr>
              <a:t>e quindi </a:t>
            </a:r>
            <a:r>
              <a:rPr lang="it-IT" sz="2000" dirty="0">
                <a:solidFill>
                  <a:srgbClr val="170AC6"/>
                </a:solidFill>
              </a:rPr>
              <a:t>ad annullare la deformazione imposta dalla forza applicata.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5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548680"/>
            <a:ext cx="6464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170AC6"/>
                </a:solidFill>
              </a:rPr>
              <a:t>GOMME NATURALI E GOMME SINTETICHE</a:t>
            </a:r>
            <a:endParaRPr lang="en-GB" sz="2800" b="1" dirty="0">
              <a:solidFill>
                <a:srgbClr val="170AC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52" y="1340768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La gomma naturale era conosciuta da nativi americani da lungo tempo, ma usabile solo come materiale ceroso o impermeabile all’acqua.  Solo nel 1830 una </a:t>
            </a:r>
            <a:r>
              <a:rPr lang="it-IT" sz="2400" dirty="0">
                <a:solidFill>
                  <a:srgbClr val="170AC6"/>
                </a:solidFill>
              </a:rPr>
              <a:t>fortunata coincidenza </a:t>
            </a:r>
            <a:r>
              <a:rPr lang="it-IT" sz="2400" dirty="0" smtClean="0">
                <a:solidFill>
                  <a:srgbClr val="170AC6"/>
                </a:solidFill>
              </a:rPr>
              <a:t>portò gli americani </a:t>
            </a:r>
            <a:r>
              <a:rPr lang="it-IT" sz="2400" dirty="0">
                <a:solidFill>
                  <a:srgbClr val="170AC6"/>
                </a:solidFill>
              </a:rPr>
              <a:t>C. Goodyear </a:t>
            </a:r>
            <a:r>
              <a:rPr lang="it-IT" sz="2400" dirty="0" smtClean="0">
                <a:solidFill>
                  <a:srgbClr val="170AC6"/>
                </a:solidFill>
              </a:rPr>
              <a:t> e T. Hancock a </a:t>
            </a:r>
            <a:r>
              <a:rPr lang="it-IT" sz="2400" dirty="0">
                <a:solidFill>
                  <a:srgbClr val="170AC6"/>
                </a:solidFill>
              </a:rPr>
              <a:t>scoprire </a:t>
            </a:r>
            <a:r>
              <a:rPr lang="it-IT" sz="2400" dirty="0" smtClean="0">
                <a:solidFill>
                  <a:srgbClr val="170AC6"/>
                </a:solidFill>
              </a:rPr>
              <a:t>che quando </a:t>
            </a:r>
            <a:r>
              <a:rPr lang="it-IT" sz="2400" dirty="0">
                <a:solidFill>
                  <a:srgbClr val="170AC6"/>
                </a:solidFill>
              </a:rPr>
              <a:t>la gomma miscelata con zolfo veniva riscaldata, essa si trasformava in un materiale </a:t>
            </a:r>
            <a:r>
              <a:rPr lang="it-IT" sz="2400" dirty="0" smtClean="0">
                <a:solidFill>
                  <a:srgbClr val="170AC6"/>
                </a:solidFill>
              </a:rPr>
              <a:t>duro, non </a:t>
            </a:r>
            <a:r>
              <a:rPr lang="it-IT" sz="2400" dirty="0">
                <a:solidFill>
                  <a:srgbClr val="170AC6"/>
                </a:solidFill>
              </a:rPr>
              <a:t>più appiccicoso, altamente </a:t>
            </a:r>
            <a:r>
              <a:rPr lang="it-IT" sz="2400" dirty="0" smtClean="0">
                <a:solidFill>
                  <a:srgbClr val="170AC6"/>
                </a:solidFill>
              </a:rPr>
              <a:t>elastico.</a:t>
            </a:r>
            <a:r>
              <a:rPr lang="it-IT" sz="2400" dirty="0">
                <a:solidFill>
                  <a:srgbClr val="170AC6"/>
                </a:solidFill>
              </a:rPr>
              <a:t> L’artista inglese </a:t>
            </a:r>
            <a:r>
              <a:rPr lang="it-IT" sz="2400" dirty="0" err="1">
                <a:solidFill>
                  <a:srgbClr val="170AC6"/>
                </a:solidFill>
              </a:rPr>
              <a:t>Brockedon</a:t>
            </a:r>
            <a:r>
              <a:rPr lang="it-IT" sz="2400" dirty="0">
                <a:solidFill>
                  <a:srgbClr val="170AC6"/>
                </a:solidFill>
              </a:rPr>
              <a:t>, per indicare la trasformazione </a:t>
            </a:r>
            <a:r>
              <a:rPr lang="it-IT" sz="2400" dirty="0" smtClean="0">
                <a:solidFill>
                  <a:srgbClr val="170AC6"/>
                </a:solidFill>
              </a:rPr>
              <a:t>ad </a:t>
            </a:r>
            <a:r>
              <a:rPr lang="it-IT" sz="2400" dirty="0">
                <a:solidFill>
                  <a:srgbClr val="170AC6"/>
                </a:solidFill>
              </a:rPr>
              <a:t>opera del calore </a:t>
            </a:r>
            <a:r>
              <a:rPr lang="it-IT" sz="2400" dirty="0" smtClean="0">
                <a:solidFill>
                  <a:srgbClr val="170AC6"/>
                </a:solidFill>
              </a:rPr>
              <a:t>e dello </a:t>
            </a:r>
            <a:r>
              <a:rPr lang="it-IT" sz="2400" dirty="0">
                <a:solidFill>
                  <a:srgbClr val="170AC6"/>
                </a:solidFill>
              </a:rPr>
              <a:t>zolfo (di origine vulcanica) coniò il termine “vulcanizzazione” dal nome di </a:t>
            </a:r>
            <a:r>
              <a:rPr lang="it-IT" sz="2400" dirty="0" smtClean="0">
                <a:solidFill>
                  <a:srgbClr val="170AC6"/>
                </a:solidFill>
              </a:rPr>
              <a:t>Vulcano.</a:t>
            </a:r>
            <a:endParaRPr lang="en-US" sz="2400" dirty="0">
              <a:solidFill>
                <a:srgbClr val="170AC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6776" y="260647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170AC6"/>
                </a:solidFill>
              </a:rPr>
              <a:t>Vulcanizzazione</a:t>
            </a:r>
            <a:endParaRPr lang="en-US" sz="2400" b="1" dirty="0">
              <a:solidFill>
                <a:srgbClr val="170AC6"/>
              </a:solidFill>
            </a:endParaRPr>
          </a:p>
          <a:p>
            <a:pPr algn="just"/>
            <a:r>
              <a:rPr lang="it-IT" sz="2400" dirty="0">
                <a:solidFill>
                  <a:srgbClr val="170AC6"/>
                </a:solidFill>
              </a:rPr>
              <a:t>Il processo di reticolazione tradizionale della gomma naturale si realizza con zolfo a </a:t>
            </a:r>
            <a:r>
              <a:rPr lang="it-IT" sz="2400" dirty="0" smtClean="0">
                <a:solidFill>
                  <a:srgbClr val="170AC6"/>
                </a:solidFill>
              </a:rPr>
              <a:t>caldo → </a:t>
            </a:r>
            <a:r>
              <a:rPr lang="it-IT" sz="2400" dirty="0">
                <a:solidFill>
                  <a:srgbClr val="170AC6"/>
                </a:solidFill>
              </a:rPr>
              <a:t>formazione di ponti </a:t>
            </a:r>
            <a:r>
              <a:rPr lang="it-IT" sz="2400" dirty="0" smtClean="0">
                <a:solidFill>
                  <a:srgbClr val="170AC6"/>
                </a:solidFill>
              </a:rPr>
              <a:t>zolfo (fino </a:t>
            </a:r>
            <a:r>
              <a:rPr lang="it-IT" sz="2400" dirty="0">
                <a:solidFill>
                  <a:srgbClr val="170AC6"/>
                </a:solidFill>
              </a:rPr>
              <a:t>a 40 atomi di </a:t>
            </a:r>
            <a:r>
              <a:rPr lang="it-IT" sz="2400" dirty="0" smtClean="0">
                <a:solidFill>
                  <a:srgbClr val="170AC6"/>
                </a:solidFill>
              </a:rPr>
              <a:t>zolfo)</a:t>
            </a:r>
            <a:r>
              <a:rPr lang="it-IT" sz="2400" dirty="0">
                <a:solidFill>
                  <a:srgbClr val="170AC6"/>
                </a:solidFill>
              </a:rPr>
              <a:t> tra </a:t>
            </a:r>
            <a:r>
              <a:rPr lang="it-IT" sz="2400" dirty="0" smtClean="0">
                <a:solidFill>
                  <a:srgbClr val="170AC6"/>
                </a:solidFill>
              </a:rPr>
              <a:t>catene </a:t>
            </a:r>
            <a:r>
              <a:rPr lang="it-IT" sz="2400" dirty="0">
                <a:solidFill>
                  <a:srgbClr val="170AC6"/>
                </a:solidFill>
              </a:rPr>
              <a:t>vicine </a:t>
            </a:r>
            <a:r>
              <a:rPr lang="it-IT" sz="2400" dirty="0" smtClean="0">
                <a:solidFill>
                  <a:srgbClr val="170AC6"/>
                </a:solidFill>
              </a:rPr>
              <a:t>con l’apertura </a:t>
            </a:r>
            <a:r>
              <a:rPr lang="it-IT" sz="2400" dirty="0">
                <a:solidFill>
                  <a:srgbClr val="170AC6"/>
                </a:solidFill>
              </a:rPr>
              <a:t>di alcuni doppi legami </a:t>
            </a:r>
            <a:r>
              <a:rPr lang="it-IT" sz="2400" dirty="0" smtClean="0">
                <a:solidFill>
                  <a:srgbClr val="170AC6"/>
                </a:solidFill>
              </a:rPr>
              <a:t>nella </a:t>
            </a:r>
            <a:r>
              <a:rPr lang="it-IT" sz="2400" dirty="0">
                <a:solidFill>
                  <a:srgbClr val="170AC6"/>
                </a:solidFill>
              </a:rPr>
              <a:t>catena del poliisoprene 1,4 </a:t>
            </a:r>
            <a:r>
              <a:rPr lang="it-IT" sz="2400" i="1" dirty="0" smtClean="0">
                <a:solidFill>
                  <a:srgbClr val="170AC6"/>
                </a:solidFill>
              </a:rPr>
              <a:t>cis</a:t>
            </a:r>
            <a:r>
              <a:rPr lang="it-IT" sz="2400" dirty="0" smtClean="0">
                <a:solidFill>
                  <a:srgbClr val="170AC6"/>
                </a:solidFill>
              </a:rPr>
              <a:t>.   Il 3-8% </a:t>
            </a:r>
            <a:r>
              <a:rPr lang="it-IT" sz="2400" dirty="0">
                <a:solidFill>
                  <a:srgbClr val="170AC6"/>
                </a:solidFill>
              </a:rPr>
              <a:t>di zolfo </a:t>
            </a:r>
            <a:r>
              <a:rPr lang="it-IT" sz="2400" dirty="0" smtClean="0">
                <a:solidFill>
                  <a:srgbClr val="170AC6"/>
                </a:solidFill>
              </a:rPr>
              <a:t>produce un </a:t>
            </a:r>
            <a:r>
              <a:rPr lang="it-IT" sz="2400" dirty="0">
                <a:solidFill>
                  <a:srgbClr val="170AC6"/>
                </a:solidFill>
              </a:rPr>
              <a:t>elastomero capace di essere deformato reversibilmente del 700%; aumentando di </a:t>
            </a:r>
            <a:r>
              <a:rPr lang="it-IT" sz="2400" dirty="0" smtClean="0">
                <a:solidFill>
                  <a:srgbClr val="170AC6"/>
                </a:solidFill>
              </a:rPr>
              <a:t>dieci volte </a:t>
            </a:r>
            <a:r>
              <a:rPr lang="it-IT" sz="2400" dirty="0">
                <a:solidFill>
                  <a:srgbClr val="170AC6"/>
                </a:solidFill>
              </a:rPr>
              <a:t>la quantità di zolfo </a:t>
            </a:r>
            <a:r>
              <a:rPr lang="it-IT" sz="2400" dirty="0" smtClean="0">
                <a:solidFill>
                  <a:srgbClr val="170AC6"/>
                </a:solidFill>
              </a:rPr>
              <a:t>(&gt;25%) si </a:t>
            </a:r>
            <a:r>
              <a:rPr lang="it-IT" sz="2400" dirty="0">
                <a:solidFill>
                  <a:srgbClr val="170AC6"/>
                </a:solidFill>
              </a:rPr>
              <a:t>ottiene un materiale </a:t>
            </a:r>
            <a:r>
              <a:rPr lang="it-IT" sz="2400" dirty="0" smtClean="0">
                <a:solidFill>
                  <a:srgbClr val="170AC6"/>
                </a:solidFill>
              </a:rPr>
              <a:t>rigido  </a:t>
            </a:r>
            <a:r>
              <a:rPr lang="it-IT" sz="2400" dirty="0">
                <a:solidFill>
                  <a:srgbClr val="170AC6"/>
                </a:solidFill>
              </a:rPr>
              <a:t>(ebanite).</a:t>
            </a:r>
            <a:endParaRPr lang="en-US" sz="2400" dirty="0">
              <a:solidFill>
                <a:srgbClr val="170AC6"/>
              </a:solidFill>
            </a:endParaRPr>
          </a:p>
        </p:txBody>
      </p:sp>
      <p:pic>
        <p:nvPicPr>
          <p:cNvPr id="3074" name="Picture 2" descr="http://upload.wikimedia.org/wikipedia/commons/9/90/Vulcanization_of_natural_rubb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573016"/>
            <a:ext cx="6097351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64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2446</Words>
  <Application>Microsoft Office PowerPoint</Application>
  <PresentationFormat>Presentazione su schermo (4:3)</PresentationFormat>
  <Paragraphs>174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Tema di Office</vt:lpstr>
      <vt:lpstr>Equazione</vt:lpstr>
      <vt:lpstr>CS ChemDraw Drawing</vt:lpstr>
      <vt:lpstr>ELASTOMERI ED ELASTICITA’ DELLA GOMMA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Università degli Studi di Trieste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DELLE MACROMOLECOLE</dc:title>
  <dc:creator>Rizzo</dc:creator>
  <cp:lastModifiedBy>Rizzo</cp:lastModifiedBy>
  <cp:revision>264</cp:revision>
  <dcterms:created xsi:type="dcterms:W3CDTF">2013-03-06T13:40:11Z</dcterms:created>
  <dcterms:modified xsi:type="dcterms:W3CDTF">2015-09-18T13:38:38Z</dcterms:modified>
</cp:coreProperties>
</file>